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9" r:id="rId2"/>
    <p:sldId id="868" r:id="rId3"/>
    <p:sldId id="831" r:id="rId4"/>
    <p:sldId id="869" r:id="rId5"/>
    <p:sldId id="872" r:id="rId6"/>
    <p:sldId id="870" r:id="rId7"/>
    <p:sldId id="877" r:id="rId8"/>
    <p:sldId id="878" r:id="rId9"/>
    <p:sldId id="879" r:id="rId10"/>
    <p:sldId id="871" r:id="rId11"/>
    <p:sldId id="880" r:id="rId12"/>
    <p:sldId id="885" r:id="rId13"/>
    <p:sldId id="881" r:id="rId14"/>
    <p:sldId id="882" r:id="rId15"/>
    <p:sldId id="886" r:id="rId16"/>
    <p:sldId id="892" r:id="rId17"/>
    <p:sldId id="875" r:id="rId18"/>
    <p:sldId id="887" r:id="rId19"/>
    <p:sldId id="888" r:id="rId20"/>
    <p:sldId id="889" r:id="rId21"/>
    <p:sldId id="890" r:id="rId22"/>
    <p:sldId id="891" r:id="rId23"/>
    <p:sldId id="894" r:id="rId24"/>
    <p:sldId id="895" r:id="rId25"/>
    <p:sldId id="896" r:id="rId26"/>
    <p:sldId id="897" r:id="rId27"/>
    <p:sldId id="893" r:id="rId28"/>
    <p:sldId id="88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607" autoAdjust="0"/>
  </p:normalViewPr>
  <p:slideViewPr>
    <p:cSldViewPr snapToGrid="0">
      <p:cViewPr varScale="1">
        <p:scale>
          <a:sx n="82" d="100"/>
          <a:sy n="82" d="100"/>
        </p:scale>
        <p:origin x="710" y="67"/>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3498396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08AE81-1BF8-4F51-9FC8-72F3621047F0}" type="datetime1">
              <a:rPr lang="en-US" smtClean="0"/>
              <a:t>6/2/2022</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29A4510F-59D9-427C-B948-617F6801AB3A}" type="datetime1">
              <a:rPr lang="en-US" smtClean="0"/>
              <a:t>6/2/2022</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60837FC-224A-43C1-ABB4-C3D2A18DC981}" type="datetime1">
              <a:rPr lang="en-US" smtClean="0"/>
              <a:t>6/2/2022</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7BBA525B-8B6F-4887-A67E-1C9D38436ECF}" type="datetime1">
              <a:rPr lang="en-US" smtClean="0"/>
              <a:t>6/2/2022</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8DE1FEB-1772-44C3-9477-9CCF1C6D7CED}" type="datetime1">
              <a:rPr lang="en-US" smtClean="0"/>
              <a:t>6/2/2022</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0EC893E3-B088-44B9-8D11-9B0302C9E109}" type="datetime1">
              <a:rPr lang="en-US" smtClean="0"/>
              <a:t>6/2/2022</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E5A57410-E5DA-40B2-AE28-DC8B3F30D830}" type="datetime1">
              <a:rPr lang="en-US" smtClean="0"/>
              <a:t>6/2/2022</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E1DDD87-5F93-4748-AC59-9713BC6B73CA}" type="datetime1">
              <a:rPr lang="en-US" smtClean="0"/>
              <a:t>6/2/2022</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158F1FC0-34B6-43F9-B077-5887465AD7AD}" type="datetime1">
              <a:rPr lang="en-US" smtClean="0"/>
              <a:t>6/2/2022</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8DD410D-602B-428D-82DD-04A5BDB6056B}" type="datetime1">
              <a:rPr lang="en-US" smtClean="0"/>
              <a:t>6/2/2022</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451A1CB-9B87-463E-946E-370D7C10E79E}" type="datetime1">
              <a:rPr lang="en-US" smtClean="0"/>
              <a:t>6/2/2022</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5DADC1D-9CA2-413F-A975-B4589BED07EB}" type="datetime1">
              <a:rPr lang="en-US" smtClean="0"/>
              <a:t>6/2/2022</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36.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image" Target="../media/image5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8.png"/><Relationship Id="rId18" Type="http://schemas.openxmlformats.org/officeDocument/2006/relationships/image" Target="../media/image63.png"/><Relationship Id="rId26" Type="http://schemas.openxmlformats.org/officeDocument/2006/relationships/image" Target="../media/image78.png"/><Relationship Id="rId3" Type="http://schemas.openxmlformats.org/officeDocument/2006/relationships/image" Target="../media/image381.png"/><Relationship Id="rId21" Type="http://schemas.openxmlformats.org/officeDocument/2006/relationships/image" Target="../media/image66.png"/><Relationship Id="rId7" Type="http://schemas.openxmlformats.org/officeDocument/2006/relationships/image" Target="../media/image42.png"/><Relationship Id="rId12" Type="http://schemas.openxmlformats.org/officeDocument/2006/relationships/image" Target="../media/image57.png"/><Relationship Id="rId17" Type="http://schemas.openxmlformats.org/officeDocument/2006/relationships/image" Target="../media/image62.png"/><Relationship Id="rId25" Type="http://schemas.openxmlformats.org/officeDocument/2006/relationships/image" Target="../media/image70.png"/><Relationship Id="rId2" Type="http://schemas.openxmlformats.org/officeDocument/2006/relationships/image" Target="../media/image54.png"/><Relationship Id="rId16" Type="http://schemas.openxmlformats.org/officeDocument/2006/relationships/image" Target="../media/image61.png"/><Relationship Id="rId20"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411.png"/><Relationship Id="rId11" Type="http://schemas.openxmlformats.org/officeDocument/2006/relationships/image" Target="../media/image56.png"/><Relationship Id="rId24" Type="http://schemas.openxmlformats.org/officeDocument/2006/relationships/image" Target="../media/image69.png"/><Relationship Id="rId5" Type="http://schemas.openxmlformats.org/officeDocument/2006/relationships/image" Target="../media/image401.png"/><Relationship Id="rId15" Type="http://schemas.openxmlformats.org/officeDocument/2006/relationships/image" Target="../media/image60.png"/><Relationship Id="rId23" Type="http://schemas.openxmlformats.org/officeDocument/2006/relationships/image" Target="../media/image68.png"/><Relationship Id="rId10" Type="http://schemas.openxmlformats.org/officeDocument/2006/relationships/image" Target="../media/image55.png"/><Relationship Id="rId19" Type="http://schemas.openxmlformats.org/officeDocument/2006/relationships/image" Target="../media/image64.png"/><Relationship Id="rId4" Type="http://schemas.openxmlformats.org/officeDocument/2006/relationships/image" Target="../media/image391.png"/><Relationship Id="rId9" Type="http://schemas.openxmlformats.org/officeDocument/2006/relationships/image" Target="../media/image49.png"/><Relationship Id="rId14" Type="http://schemas.openxmlformats.org/officeDocument/2006/relationships/image" Target="../media/image59.png"/><Relationship Id="rId22" Type="http://schemas.openxmlformats.org/officeDocument/2006/relationships/image" Target="../media/image67.png"/></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89.png"/><Relationship Id="rId13" Type="http://schemas.openxmlformats.org/officeDocument/2006/relationships/image" Target="../media/image94.png"/><Relationship Id="rId18" Type="http://schemas.openxmlformats.org/officeDocument/2006/relationships/image" Target="../media/image99.png"/><Relationship Id="rId3" Type="http://schemas.openxmlformats.org/officeDocument/2006/relationships/image" Target="../media/image84.png"/><Relationship Id="rId7" Type="http://schemas.openxmlformats.org/officeDocument/2006/relationships/image" Target="../media/image88.png"/><Relationship Id="rId12" Type="http://schemas.openxmlformats.org/officeDocument/2006/relationships/image" Target="../media/image93.png"/><Relationship Id="rId17" Type="http://schemas.openxmlformats.org/officeDocument/2006/relationships/image" Target="../media/image98.png"/><Relationship Id="rId2" Type="http://schemas.openxmlformats.org/officeDocument/2006/relationships/image" Target="../media/image83.png"/><Relationship Id="rId16" Type="http://schemas.openxmlformats.org/officeDocument/2006/relationships/image" Target="../media/image73.png"/><Relationship Id="rId20" Type="http://schemas.openxmlformats.org/officeDocument/2006/relationships/image" Target="../media/image101.png"/><Relationship Id="rId1" Type="http://schemas.openxmlformats.org/officeDocument/2006/relationships/slideLayout" Target="../slideLayouts/slideLayout7.xml"/><Relationship Id="rId6" Type="http://schemas.openxmlformats.org/officeDocument/2006/relationships/image" Target="../media/image87.png"/><Relationship Id="rId11" Type="http://schemas.openxmlformats.org/officeDocument/2006/relationships/image" Target="../media/image92.png"/><Relationship Id="rId5" Type="http://schemas.openxmlformats.org/officeDocument/2006/relationships/image" Target="../media/image86.png"/><Relationship Id="rId15" Type="http://schemas.openxmlformats.org/officeDocument/2006/relationships/image" Target="../media/image96.png"/><Relationship Id="rId10" Type="http://schemas.openxmlformats.org/officeDocument/2006/relationships/image" Target="../media/image91.png"/><Relationship Id="rId19" Type="http://schemas.openxmlformats.org/officeDocument/2006/relationships/image" Target="../media/image100.png"/><Relationship Id="rId4" Type="http://schemas.openxmlformats.org/officeDocument/2006/relationships/image" Target="../media/image85.png"/><Relationship Id="rId9" Type="http://schemas.openxmlformats.org/officeDocument/2006/relationships/image" Target="../media/image90.png"/><Relationship Id="rId14" Type="http://schemas.openxmlformats.org/officeDocument/2006/relationships/image" Target="../media/image95.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8" Type="http://schemas.openxmlformats.org/officeDocument/2006/relationships/image" Target="../media/image420.png"/><Relationship Id="rId3" Type="http://schemas.openxmlformats.org/officeDocument/2006/relationships/image" Target="../media/image370.png"/><Relationship Id="rId7" Type="http://schemas.openxmlformats.org/officeDocument/2006/relationships/image" Target="../media/image41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400.png"/><Relationship Id="rId5" Type="http://schemas.openxmlformats.org/officeDocument/2006/relationships/image" Target="../media/image390.png"/><Relationship Id="rId4" Type="http://schemas.openxmlformats.org/officeDocument/2006/relationships/image" Target="../media/image380.pn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On the reality of the quantum state once again</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a:p>
            <a:r>
              <a:rPr lang="en-US" dirty="0"/>
              <a:t>Physics Department</a:t>
            </a:r>
          </a:p>
          <a:p>
            <a:r>
              <a:rPr lang="en-US" dirty="0"/>
              <a:t>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𝜓</m:t>
                    </m:r>
                  </m:oMath>
                </a14:m>
                <a:r>
                  <a:rPr lang="en-US" dirty="0"/>
                  <a:t>-ontic models violate quantum information theory</a:t>
                </a:r>
              </a:p>
            </p:txBody>
          </p:sp>
        </mc:Choice>
        <mc:Fallback xmlns="">
          <p:sp>
            <p:nvSpPr>
              <p:cNvPr id="2" name="Title 1">
                <a:extLst>
                  <a:ext uri="{FF2B5EF4-FFF2-40B4-BE49-F238E27FC236}">
                    <a16:creationId xmlns:a16="http://schemas.microsoft.com/office/drawing/2014/main" id="{E30C35D4-CAA5-B952-84E4-E7C53AB5B6DB}"/>
                  </a:ext>
                </a:extLst>
              </p:cNvPr>
              <p:cNvSpPr>
                <a:spLocks noGrp="1" noRot="1" noChangeAspect="1" noMove="1" noResize="1" noEditPoints="1" noAdjustHandles="1" noChangeArrowheads="1" noChangeShapeType="1" noTextEdit="1"/>
              </p:cNvSpPr>
              <p:nvPr>
                <p:ph type="title"/>
              </p:nvPr>
            </p:nvSpPr>
            <p:spPr>
              <a:blipFill>
                <a:blip r:embed="rId2"/>
                <a:stretch>
                  <a:fillRect r="-3072" b="-14530"/>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3396578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9E5F95B-F446-9BFF-5D88-321564A9CD1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3AAF748-D05B-0E0B-2DEF-733D24A24CC7}"/>
              </a:ext>
            </a:extLst>
          </p:cNvPr>
          <p:cNvSpPr>
            <a:spLocks noGrp="1"/>
          </p:cNvSpPr>
          <p:nvPr>
            <p:ph type="sldNum" sz="quarter" idx="12"/>
          </p:nvPr>
        </p:nvSpPr>
        <p:spPr/>
        <p:txBody>
          <a:bodyPr/>
          <a:lstStyle/>
          <a:p>
            <a:fld id="{F47845EA-7733-40EE-B074-20032348B727}" type="slidenum">
              <a:rPr lang="en-US" smtClean="0"/>
              <a:t>11</a:t>
            </a:fld>
            <a:endParaRPr lang="en-US"/>
          </a:p>
        </p:txBody>
      </p:sp>
      <p:sp>
        <p:nvSpPr>
          <p:cNvPr id="4" name="Rectangle 3">
            <a:extLst>
              <a:ext uri="{FF2B5EF4-FFF2-40B4-BE49-F238E27FC236}">
                <a16:creationId xmlns:a16="http://schemas.microsoft.com/office/drawing/2014/main" id="{8B7D4355-D9BF-7E34-AD99-DEF78E6DF336}"/>
              </a:ext>
            </a:extLst>
          </p:cNvPr>
          <p:cNvSpPr/>
          <p:nvPr/>
        </p:nvSpPr>
        <p:spPr>
          <a:xfrm>
            <a:off x="5381057" y="419111"/>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Standard probability</a:t>
            </a:r>
          </a:p>
        </p:txBody>
      </p:sp>
      <p:sp>
        <p:nvSpPr>
          <p:cNvPr id="5" name="Rectangle 4">
            <a:extLst>
              <a:ext uri="{FF2B5EF4-FFF2-40B4-BE49-F238E27FC236}">
                <a16:creationId xmlns:a16="http://schemas.microsoft.com/office/drawing/2014/main" id="{D9BB96A6-968C-300E-0198-3C82ADF947B2}"/>
              </a:ext>
            </a:extLst>
          </p:cNvPr>
          <p:cNvSpPr/>
          <p:nvPr/>
        </p:nvSpPr>
        <p:spPr>
          <a:xfrm>
            <a:off x="5382843" y="5482753"/>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a:solidFill>
                  <a:schemeClr val="tx1"/>
                </a:solidFill>
              </a:rPr>
              <a:t>Quantum information theory</a:t>
            </a:r>
            <a:endParaRPr lang="en-US" sz="2000" dirty="0">
              <a:solidFill>
                <a:schemeClr val="tx1"/>
              </a:solidFill>
            </a:endParaRPr>
          </a:p>
        </p:txBody>
      </p:sp>
      <p:sp>
        <p:nvSpPr>
          <p:cNvPr id="10" name="Rectangle 9">
            <a:extLst>
              <a:ext uri="{FF2B5EF4-FFF2-40B4-BE49-F238E27FC236}">
                <a16:creationId xmlns:a16="http://schemas.microsoft.com/office/drawing/2014/main" id="{304082D6-B069-5DC8-65CA-FD9CD8F65D46}"/>
              </a:ext>
            </a:extLst>
          </p:cNvPr>
          <p:cNvSpPr/>
          <p:nvPr/>
        </p:nvSpPr>
        <p:spPr>
          <a:xfrm>
            <a:off x="5381057" y="2205314"/>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Information theory</a:t>
            </a:r>
          </a:p>
        </p:txBody>
      </p:sp>
      <p:sp>
        <p:nvSpPr>
          <p:cNvPr id="11" name="Rectangle 10">
            <a:extLst>
              <a:ext uri="{FF2B5EF4-FFF2-40B4-BE49-F238E27FC236}">
                <a16:creationId xmlns:a16="http://schemas.microsoft.com/office/drawing/2014/main" id="{7D90304E-90D8-4B1F-F836-AE6D5D22BBE1}"/>
              </a:ext>
            </a:extLst>
          </p:cNvPr>
          <p:cNvSpPr/>
          <p:nvPr/>
        </p:nvSpPr>
        <p:spPr>
          <a:xfrm>
            <a:off x="396911" y="1245921"/>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Measure theory</a:t>
            </a:r>
          </a:p>
        </p:txBody>
      </p:sp>
      <p:sp>
        <p:nvSpPr>
          <p:cNvPr id="12" name="Rectangle 11">
            <a:extLst>
              <a:ext uri="{FF2B5EF4-FFF2-40B4-BE49-F238E27FC236}">
                <a16:creationId xmlns:a16="http://schemas.microsoft.com/office/drawing/2014/main" id="{5757DDA8-4466-39F3-855D-17BC51124EA3}"/>
              </a:ext>
            </a:extLst>
          </p:cNvPr>
          <p:cNvSpPr/>
          <p:nvPr/>
        </p:nvSpPr>
        <p:spPr>
          <a:xfrm>
            <a:off x="5381057" y="3799117"/>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Quantum probability</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254374-26B0-D518-7008-7C00FB957687}"/>
                  </a:ext>
                </a:extLst>
              </p:cNvPr>
              <p:cNvSpPr txBox="1"/>
              <p:nvPr/>
            </p:nvSpPr>
            <p:spPr>
              <a:xfrm>
                <a:off x="1298410" y="521395"/>
                <a:ext cx="1025089"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oMath>
                  </m:oMathPara>
                </a14:m>
                <a:endParaRPr lang="en-US" sz="2800" dirty="0"/>
              </a:p>
            </p:txBody>
          </p:sp>
        </mc:Choice>
        <mc:Fallback xmlns="">
          <p:sp>
            <p:nvSpPr>
              <p:cNvPr id="13" name="TextBox 12">
                <a:extLst>
                  <a:ext uri="{FF2B5EF4-FFF2-40B4-BE49-F238E27FC236}">
                    <a16:creationId xmlns:a16="http://schemas.microsoft.com/office/drawing/2014/main" id="{77254374-26B0-D518-7008-7C00FB957687}"/>
                  </a:ext>
                </a:extLst>
              </p:cNvPr>
              <p:cNvSpPr txBox="1">
                <a:spLocks noRot="1" noChangeAspect="1" noMove="1" noResize="1" noEditPoints="1" noAdjustHandles="1" noChangeArrowheads="1" noChangeShapeType="1" noTextEdit="1"/>
              </p:cNvSpPr>
              <p:nvPr/>
            </p:nvSpPr>
            <p:spPr>
              <a:xfrm>
                <a:off x="1298410" y="521395"/>
                <a:ext cx="102508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FCE23D0-F96F-1C9B-7668-20F5DF925AAD}"/>
                  </a:ext>
                </a:extLst>
              </p:cNvPr>
              <p:cNvSpPr txBox="1"/>
              <p:nvPr/>
            </p:nvSpPr>
            <p:spPr>
              <a:xfrm>
                <a:off x="8957499" y="276617"/>
                <a:ext cx="2198359" cy="9693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𝜇</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𝑈</m:t>
                              </m:r>
                            </m:e>
                          </m:d>
                        </m:den>
                      </m:f>
                    </m:oMath>
                  </m:oMathPara>
                </a14:m>
                <a:endParaRPr lang="en-US" sz="2800" dirty="0"/>
              </a:p>
            </p:txBody>
          </p:sp>
        </mc:Choice>
        <mc:Fallback xmlns="">
          <p:sp>
            <p:nvSpPr>
              <p:cNvPr id="14" name="TextBox 13">
                <a:extLst>
                  <a:ext uri="{FF2B5EF4-FFF2-40B4-BE49-F238E27FC236}">
                    <a16:creationId xmlns:a16="http://schemas.microsoft.com/office/drawing/2014/main" id="{2FCE23D0-F96F-1C9B-7668-20F5DF925AAD}"/>
                  </a:ext>
                </a:extLst>
              </p:cNvPr>
              <p:cNvSpPr txBox="1">
                <a:spLocks noRot="1" noChangeAspect="1" noMove="1" noResize="1" noEditPoints="1" noAdjustHandles="1" noChangeArrowheads="1" noChangeShapeType="1" noTextEdit="1"/>
              </p:cNvSpPr>
              <p:nvPr/>
            </p:nvSpPr>
            <p:spPr>
              <a:xfrm>
                <a:off x="8957499" y="276617"/>
                <a:ext cx="2198359" cy="9693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CA13BE6-7374-650C-5E5A-9CF8C8073628}"/>
                  </a:ext>
                </a:extLst>
              </p:cNvPr>
              <p:cNvSpPr txBox="1"/>
              <p:nvPr/>
            </p:nvSpPr>
            <p:spPr>
              <a:xfrm>
                <a:off x="8737332" y="2333865"/>
                <a:ext cx="279480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𝐻</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𝜌</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log</m:t>
                          </m:r>
                        </m:fName>
                        <m:e>
                          <m:r>
                            <a:rPr lang="en-US" sz="2800" i="1">
                              <a:latin typeface="Cambria Math" panose="02040503050406030204" pitchFamily="18" charset="0"/>
                            </a:rPr>
                            <m:t>𝜇</m:t>
                          </m:r>
                          <m:d>
                            <m:dPr>
                              <m:ctrlPr>
                                <a:rPr lang="en-US" sz="2800" i="1">
                                  <a:latin typeface="Cambria Math" panose="02040503050406030204" pitchFamily="18" charset="0"/>
                                </a:rPr>
                              </m:ctrlPr>
                            </m:dPr>
                            <m:e>
                              <m:r>
                                <a:rPr lang="en-US" sz="2800" i="1">
                                  <a:latin typeface="Cambria Math" panose="02040503050406030204" pitchFamily="18" charset="0"/>
                                </a:rPr>
                                <m:t>𝑈</m:t>
                              </m:r>
                            </m:e>
                          </m:d>
                        </m:e>
                      </m:func>
                    </m:oMath>
                  </m:oMathPara>
                </a14:m>
                <a:endParaRPr lang="en-US" sz="2800" dirty="0"/>
              </a:p>
            </p:txBody>
          </p:sp>
        </mc:Choice>
        <mc:Fallback xmlns="">
          <p:sp>
            <p:nvSpPr>
              <p:cNvPr id="15" name="TextBox 14">
                <a:extLst>
                  <a:ext uri="{FF2B5EF4-FFF2-40B4-BE49-F238E27FC236}">
                    <a16:creationId xmlns:a16="http://schemas.microsoft.com/office/drawing/2014/main" id="{BCA13BE6-7374-650C-5E5A-9CF8C8073628}"/>
                  </a:ext>
                </a:extLst>
              </p:cNvPr>
              <p:cNvSpPr txBox="1">
                <a:spLocks noRot="1" noChangeAspect="1" noMove="1" noResize="1" noEditPoints="1" noAdjustHandles="1" noChangeArrowheads="1" noChangeShapeType="1" noTextEdit="1"/>
              </p:cNvSpPr>
              <p:nvPr/>
            </p:nvSpPr>
            <p:spPr>
              <a:xfrm>
                <a:off x="8737332" y="2333865"/>
                <a:ext cx="2794804" cy="523220"/>
              </a:xfrm>
              <a:prstGeom prst="rect">
                <a:avLst/>
              </a:prstGeom>
              <a:blipFill>
                <a:blip r:embed="rId5"/>
                <a:stretch>
                  <a:fillRect/>
                </a:stretch>
              </a:blipFill>
            </p:spPr>
            <p:txBody>
              <a:bodyPr/>
              <a:lstStyle/>
              <a:p>
                <a:r>
                  <a:rPr lang="en-US">
                    <a:noFill/>
                  </a:rPr>
                  <a:t> </a:t>
                </a:r>
              </a:p>
            </p:txBody>
          </p:sp>
        </mc:Fallback>
      </mc:AlternateContent>
      <p:sp>
        <p:nvSpPr>
          <p:cNvPr id="20" name="Arrow: Left-Right 19">
            <a:extLst>
              <a:ext uri="{FF2B5EF4-FFF2-40B4-BE49-F238E27FC236}">
                <a16:creationId xmlns:a16="http://schemas.microsoft.com/office/drawing/2014/main" id="{DDCC1DF0-DF99-D323-F4DB-80AC6169C00D}"/>
              </a:ext>
            </a:extLst>
          </p:cNvPr>
          <p:cNvSpPr/>
          <p:nvPr/>
        </p:nvSpPr>
        <p:spPr>
          <a:xfrm rot="20292001">
            <a:off x="3688985" y="986854"/>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Arrow: Left-Right 21">
            <a:extLst>
              <a:ext uri="{FF2B5EF4-FFF2-40B4-BE49-F238E27FC236}">
                <a16:creationId xmlns:a16="http://schemas.microsoft.com/office/drawing/2014/main" id="{55428D83-E55A-64F4-BC48-1EFB7C9C2CDC}"/>
              </a:ext>
            </a:extLst>
          </p:cNvPr>
          <p:cNvSpPr/>
          <p:nvPr/>
        </p:nvSpPr>
        <p:spPr>
          <a:xfrm rot="1307999" flipH="1">
            <a:off x="3688986" y="2135646"/>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Arrow: Left-Right 22">
            <a:extLst>
              <a:ext uri="{FF2B5EF4-FFF2-40B4-BE49-F238E27FC236}">
                <a16:creationId xmlns:a16="http://schemas.microsoft.com/office/drawing/2014/main" id="{30CA4024-DEF3-FA7F-C8DF-F1F7B5363F7B}"/>
              </a:ext>
            </a:extLst>
          </p:cNvPr>
          <p:cNvSpPr/>
          <p:nvPr/>
        </p:nvSpPr>
        <p:spPr>
          <a:xfrm rot="5400000">
            <a:off x="6381264" y="1442881"/>
            <a:ext cx="767532"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A99482-9139-FBC2-F7F2-91A1E2CBD075}"/>
              </a:ext>
            </a:extLst>
          </p:cNvPr>
          <p:cNvSpPr/>
          <p:nvPr/>
        </p:nvSpPr>
        <p:spPr>
          <a:xfrm>
            <a:off x="467347" y="4517420"/>
            <a:ext cx="2687216" cy="72778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a:solidFill>
                  <a:schemeClr val="tx1"/>
                </a:solidFill>
              </a:rPr>
              <a:t>Inner product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2FA6FC7F-A5C2-6544-E516-2329EDCD40BA}"/>
                  </a:ext>
                </a:extLst>
              </p:cNvPr>
              <p:cNvSpPr txBox="1"/>
              <p:nvPr/>
            </p:nvSpPr>
            <p:spPr>
              <a:xfrm>
                <a:off x="1236117" y="3753051"/>
                <a:ext cx="114967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e>
                        <m:e>
                          <m:r>
                            <a:rPr lang="en-US" sz="2800" b="0" i="1" smtClean="0">
                              <a:latin typeface="Cambria Math" panose="02040503050406030204" pitchFamily="18" charset="0"/>
                            </a:rPr>
                            <m:t>𝜙</m:t>
                          </m:r>
                        </m:e>
                      </m:d>
                    </m:oMath>
                  </m:oMathPara>
                </a14:m>
                <a:endParaRPr lang="en-US" sz="2800" dirty="0"/>
              </a:p>
            </p:txBody>
          </p:sp>
        </mc:Choice>
        <mc:Fallback xmlns="">
          <p:sp>
            <p:nvSpPr>
              <p:cNvPr id="25" name="TextBox 24">
                <a:extLst>
                  <a:ext uri="{FF2B5EF4-FFF2-40B4-BE49-F238E27FC236}">
                    <a16:creationId xmlns:a16="http://schemas.microsoft.com/office/drawing/2014/main" id="{2FA6FC7F-A5C2-6544-E516-2329EDCD40BA}"/>
                  </a:ext>
                </a:extLst>
              </p:cNvPr>
              <p:cNvSpPr txBox="1">
                <a:spLocks noRot="1" noChangeAspect="1" noMove="1" noResize="1" noEditPoints="1" noAdjustHandles="1" noChangeArrowheads="1" noChangeShapeType="1" noTextEdit="1"/>
              </p:cNvSpPr>
              <p:nvPr/>
            </p:nvSpPr>
            <p:spPr>
              <a:xfrm>
                <a:off x="1236117" y="3753051"/>
                <a:ext cx="1149674"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0DB5CF3-1F04-32EC-1283-D8AE4B528731}"/>
                  </a:ext>
                </a:extLst>
              </p:cNvPr>
              <p:cNvSpPr txBox="1"/>
              <p:nvPr/>
            </p:nvSpPr>
            <p:spPr>
              <a:xfrm>
                <a:off x="8628828" y="3860562"/>
                <a:ext cx="3139193"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e>
                        <m:e>
                          <m:r>
                            <a:rPr lang="en-US" sz="2800" b="0" i="1" smtClean="0">
                              <a:latin typeface="Cambria Math" panose="02040503050406030204" pitchFamily="18" charset="0"/>
                            </a:rPr>
                            <m:t>𝜙</m:t>
                          </m:r>
                        </m:e>
                      </m:d>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d>
                            <m:dPr>
                              <m:begChr m:val="|"/>
                              <m:endChr m:val="|"/>
                              <m:ctrlPr>
                                <a:rPr lang="en-US" sz="2800" b="0" i="1" smtClean="0">
                                  <a:latin typeface="Cambria Math" panose="02040503050406030204" pitchFamily="18" charset="0"/>
                                </a:rPr>
                              </m:ctrlPr>
                            </m:dPr>
                            <m:e>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𝜓</m:t>
                                  </m:r>
                                </m:e>
                                <m:e>
                                  <m:r>
                                    <a:rPr lang="en-US" sz="2800" b="0" i="1" smtClean="0">
                                      <a:latin typeface="Cambria Math" panose="02040503050406030204" pitchFamily="18" charset="0"/>
                                    </a:rPr>
                                    <m:t>𝜙</m:t>
                                  </m:r>
                                </m:e>
                              </m:d>
                            </m:e>
                          </m:d>
                        </m:e>
                        <m:sup>
                          <m:r>
                            <a:rPr lang="en-US" sz="2800" b="0" i="1" smtClean="0">
                              <a:latin typeface="Cambria Math" panose="02040503050406030204" pitchFamily="18" charset="0"/>
                            </a:rPr>
                            <m:t>2</m:t>
                          </m:r>
                        </m:sup>
                      </m:sSup>
                    </m:oMath>
                  </m:oMathPara>
                </a14:m>
                <a:endParaRPr lang="en-US" sz="2800" dirty="0"/>
              </a:p>
            </p:txBody>
          </p:sp>
        </mc:Choice>
        <mc:Fallback xmlns="">
          <p:sp>
            <p:nvSpPr>
              <p:cNvPr id="26" name="TextBox 25">
                <a:extLst>
                  <a:ext uri="{FF2B5EF4-FFF2-40B4-BE49-F238E27FC236}">
                    <a16:creationId xmlns:a16="http://schemas.microsoft.com/office/drawing/2014/main" id="{10DB5CF3-1F04-32EC-1283-D8AE4B528731}"/>
                  </a:ext>
                </a:extLst>
              </p:cNvPr>
              <p:cNvSpPr txBox="1">
                <a:spLocks noRot="1" noChangeAspect="1" noMove="1" noResize="1" noEditPoints="1" noAdjustHandles="1" noChangeArrowheads="1" noChangeShapeType="1" noTextEdit="1"/>
              </p:cNvSpPr>
              <p:nvPr/>
            </p:nvSpPr>
            <p:spPr>
              <a:xfrm>
                <a:off x="8628828" y="3860562"/>
                <a:ext cx="3139193"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88E04AB-26C7-4DA1-F87A-EB2F0E6D99CA}"/>
                  </a:ext>
                </a:extLst>
              </p:cNvPr>
              <p:cNvSpPr txBox="1"/>
              <p:nvPr/>
            </p:nvSpPr>
            <p:spPr>
              <a:xfrm>
                <a:off x="544911" y="5311577"/>
                <a:ext cx="2713563" cy="8989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𝜌</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𝜓</m:t>
                          </m:r>
                        </m:sub>
                      </m:sSub>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𝜌</m:t>
                          </m:r>
                        </m:e>
                        <m:sub>
                          <m:r>
                            <a:rPr lang="en-US" sz="2800" b="0" i="1" smtClean="0">
                              <a:latin typeface="Cambria Math" panose="02040503050406030204" pitchFamily="18" charset="0"/>
                            </a:rPr>
                            <m:t>𝜙</m:t>
                          </m:r>
                        </m:sub>
                      </m:sSub>
                    </m:oMath>
                  </m:oMathPara>
                </a14:m>
                <a:endParaRPr lang="en-US" sz="2800" dirty="0"/>
              </a:p>
            </p:txBody>
          </p:sp>
        </mc:Choice>
        <mc:Fallback xmlns="">
          <p:sp>
            <p:nvSpPr>
              <p:cNvPr id="27" name="TextBox 26">
                <a:extLst>
                  <a:ext uri="{FF2B5EF4-FFF2-40B4-BE49-F238E27FC236}">
                    <a16:creationId xmlns:a16="http://schemas.microsoft.com/office/drawing/2014/main" id="{A88E04AB-26C7-4DA1-F87A-EB2F0E6D99CA}"/>
                  </a:ext>
                </a:extLst>
              </p:cNvPr>
              <p:cNvSpPr txBox="1">
                <a:spLocks noRot="1" noChangeAspect="1" noMove="1" noResize="1" noEditPoints="1" noAdjustHandles="1" noChangeArrowheads="1" noChangeShapeType="1" noTextEdit="1"/>
              </p:cNvSpPr>
              <p:nvPr/>
            </p:nvSpPr>
            <p:spPr>
              <a:xfrm>
                <a:off x="544911" y="5311577"/>
                <a:ext cx="2713563" cy="89896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2A88334-7850-B24E-9C35-D9AD29D55397}"/>
                  </a:ext>
                </a:extLst>
              </p:cNvPr>
              <p:cNvSpPr txBox="1"/>
              <p:nvPr/>
            </p:nvSpPr>
            <p:spPr>
              <a:xfrm>
                <a:off x="8144241" y="5338563"/>
                <a:ext cx="3949414" cy="9221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𝜌</m:t>
                          </m:r>
                        </m:e>
                      </m:d>
                      <m:r>
                        <a:rPr lang="en-US" sz="2400" b="0" i="1" smtClean="0">
                          <a:latin typeface="Cambria Math" panose="02040503050406030204" pitchFamily="18" charset="0"/>
                        </a:rPr>
                        <m:t>=</m:t>
                      </m:r>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𝑝</m:t>
                                  </m:r>
                                </m:e>
                              </m:rad>
                            </m:num>
                            <m:den>
                              <m:r>
                                <a:rPr lang="en-US" sz="2400" b="0" i="1" smtClean="0">
                                  <a:latin typeface="Cambria Math" panose="02040503050406030204" pitchFamily="18" charset="0"/>
                                </a:rPr>
                                <m:t>2</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𝑝</m:t>
                                  </m:r>
                                </m:e>
                              </m:rad>
                            </m:num>
                            <m:den>
                              <m:r>
                                <a:rPr lang="en-US" sz="2400" b="0" i="1" smtClean="0">
                                  <a:latin typeface="Cambria Math" panose="02040503050406030204" pitchFamily="18" charset="0"/>
                                </a:rPr>
                                <m:t>2</m:t>
                              </m:r>
                            </m:den>
                          </m:f>
                        </m:e>
                      </m:d>
                    </m:oMath>
                  </m:oMathPara>
                </a14:m>
                <a:endParaRPr lang="en-US" sz="2400" dirty="0"/>
              </a:p>
            </p:txBody>
          </p:sp>
        </mc:Choice>
        <mc:Fallback xmlns="">
          <p:sp>
            <p:nvSpPr>
              <p:cNvPr id="28" name="TextBox 27">
                <a:extLst>
                  <a:ext uri="{FF2B5EF4-FFF2-40B4-BE49-F238E27FC236}">
                    <a16:creationId xmlns:a16="http://schemas.microsoft.com/office/drawing/2014/main" id="{B2A88334-7850-B24E-9C35-D9AD29D55397}"/>
                  </a:ext>
                </a:extLst>
              </p:cNvPr>
              <p:cNvSpPr txBox="1">
                <a:spLocks noRot="1" noChangeAspect="1" noMove="1" noResize="1" noEditPoints="1" noAdjustHandles="1" noChangeArrowheads="1" noChangeShapeType="1" noTextEdit="1"/>
              </p:cNvSpPr>
              <p:nvPr/>
            </p:nvSpPr>
            <p:spPr>
              <a:xfrm>
                <a:off x="8144241" y="5338563"/>
                <a:ext cx="3949414" cy="922176"/>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76FDB82-744C-9DC2-8AAB-1262F3A99AF6}"/>
                  </a:ext>
                </a:extLst>
              </p:cNvPr>
              <p:cNvSpPr txBox="1"/>
              <p:nvPr/>
            </p:nvSpPr>
            <p:spPr>
              <a:xfrm>
                <a:off x="452274" y="2393537"/>
                <a:ext cx="2701637" cy="523220"/>
              </a:xfrm>
              <a:prstGeom prst="rect">
                <a:avLst/>
              </a:prstGeom>
              <a:noFill/>
            </p:spPr>
            <p:txBody>
              <a:bodyPr wrap="none" rtlCol="0">
                <a:spAutoFit/>
              </a:bodyPr>
              <a:lstStyle/>
              <a:p>
                <a14:m>
                  <m:oMath xmlns:m="http://schemas.openxmlformats.org/officeDocument/2006/math">
                    <m:r>
                      <a:rPr lang="en-US" sz="2800" b="0" i="1" smtClean="0">
                        <a:latin typeface="Cambria Math" panose="02040503050406030204" pitchFamily="18" charset="0"/>
                      </a:rPr>
                      <m:t>𝜌</m:t>
                    </m:r>
                  </m:oMath>
                </a14:m>
                <a:r>
                  <a:rPr lang="en-US" sz="2800" dirty="0"/>
                  <a:t> uniform over </a:t>
                </a:r>
                <a14:m>
                  <m:oMath xmlns:m="http://schemas.openxmlformats.org/officeDocument/2006/math">
                    <m:r>
                      <a:rPr lang="en-US" sz="2800" b="0" i="1" smtClean="0">
                        <a:latin typeface="Cambria Math" panose="02040503050406030204" pitchFamily="18" charset="0"/>
                      </a:rPr>
                      <m:t>𝑈</m:t>
                    </m:r>
                  </m:oMath>
                </a14:m>
                <a:endParaRPr lang="en-US" sz="2800" dirty="0"/>
              </a:p>
            </p:txBody>
          </p:sp>
        </mc:Choice>
        <mc:Fallback xmlns="">
          <p:sp>
            <p:nvSpPr>
              <p:cNvPr id="29" name="TextBox 28">
                <a:extLst>
                  <a:ext uri="{FF2B5EF4-FFF2-40B4-BE49-F238E27FC236}">
                    <a16:creationId xmlns:a16="http://schemas.microsoft.com/office/drawing/2014/main" id="{A76FDB82-744C-9DC2-8AAB-1262F3A99AF6}"/>
                  </a:ext>
                </a:extLst>
              </p:cNvPr>
              <p:cNvSpPr txBox="1">
                <a:spLocks noRot="1" noChangeAspect="1" noMove="1" noResize="1" noEditPoints="1" noAdjustHandles="1" noChangeArrowheads="1" noChangeShapeType="1" noTextEdit="1"/>
              </p:cNvSpPr>
              <p:nvPr/>
            </p:nvSpPr>
            <p:spPr>
              <a:xfrm>
                <a:off x="452274" y="2393537"/>
                <a:ext cx="2701637" cy="523220"/>
              </a:xfrm>
              <a:prstGeom prst="rect">
                <a:avLst/>
              </a:prstGeom>
              <a:blipFill>
                <a:blip r:embed="rId10"/>
                <a:stretch>
                  <a:fillRect t="-11765" b="-34118"/>
                </a:stretch>
              </a:blipFill>
            </p:spPr>
            <p:txBody>
              <a:bodyPr/>
              <a:lstStyle/>
              <a:p>
                <a:r>
                  <a:rPr lang="en-US">
                    <a:noFill/>
                  </a:rPr>
                  <a:t> </a:t>
                </a:r>
              </a:p>
            </p:txBody>
          </p:sp>
        </mc:Fallback>
      </mc:AlternateContent>
      <p:sp>
        <p:nvSpPr>
          <p:cNvPr id="30" name="Arrow: Left-Right 29">
            <a:extLst>
              <a:ext uri="{FF2B5EF4-FFF2-40B4-BE49-F238E27FC236}">
                <a16:creationId xmlns:a16="http://schemas.microsoft.com/office/drawing/2014/main" id="{B08C0DAA-893A-2918-DFD0-C8B6DBBAE384}"/>
              </a:ext>
            </a:extLst>
          </p:cNvPr>
          <p:cNvSpPr/>
          <p:nvPr/>
        </p:nvSpPr>
        <p:spPr>
          <a:xfrm rot="20292001">
            <a:off x="3688985" y="4358468"/>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Left-Right 30">
            <a:extLst>
              <a:ext uri="{FF2B5EF4-FFF2-40B4-BE49-F238E27FC236}">
                <a16:creationId xmlns:a16="http://schemas.microsoft.com/office/drawing/2014/main" id="{0A98F1C9-500B-AF34-7F51-773A5E7CDF85}"/>
              </a:ext>
            </a:extLst>
          </p:cNvPr>
          <p:cNvSpPr/>
          <p:nvPr/>
        </p:nvSpPr>
        <p:spPr>
          <a:xfrm rot="1307999" flipH="1">
            <a:off x="3688986" y="5320189"/>
            <a:ext cx="1156996"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Left-Right 31">
            <a:extLst>
              <a:ext uri="{FF2B5EF4-FFF2-40B4-BE49-F238E27FC236}">
                <a16:creationId xmlns:a16="http://schemas.microsoft.com/office/drawing/2014/main" id="{838BBFF9-3BC0-571B-D222-8DFC96CDBA46}"/>
              </a:ext>
            </a:extLst>
          </p:cNvPr>
          <p:cNvSpPr/>
          <p:nvPr/>
        </p:nvSpPr>
        <p:spPr>
          <a:xfrm rot="5400000">
            <a:off x="6381264" y="4796693"/>
            <a:ext cx="767532" cy="363884"/>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EE4D279F-C832-E061-F783-C08221BD0864}"/>
                  </a:ext>
                </a:extLst>
              </p:cNvPr>
              <p:cNvSpPr txBox="1"/>
              <p:nvPr/>
            </p:nvSpPr>
            <p:spPr>
              <a:xfrm>
                <a:off x="1" y="3248587"/>
                <a:ext cx="12201100" cy="400110"/>
              </a:xfrm>
              <a:prstGeom prst="rect">
                <a:avLst/>
              </a:prstGeom>
              <a:noFill/>
            </p:spPr>
            <p:txBody>
              <a:bodyPr wrap="square" rtlCol="0">
                <a:spAutoFit/>
              </a:bodyPr>
              <a:lstStyle/>
              <a:p>
                <a:pPr algn="ctr"/>
                <a:r>
                  <a:rPr lang="en-US" sz="2000" b="1" dirty="0">
                    <a:solidFill>
                      <a:srgbClr val="C00000"/>
                    </a:solidFill>
                  </a:rPr>
                  <a:t>Violation of probability </a:t>
                </a:r>
                <a14:m>
                  <m:oMath xmlns:m="http://schemas.openxmlformats.org/officeDocument/2006/math">
                    <m:r>
                      <a:rPr lang="en-US" sz="2000" b="1" i="1" smtClean="0">
                        <a:solidFill>
                          <a:srgbClr val="C00000"/>
                        </a:solidFill>
                        <a:latin typeface="Cambria Math" panose="02040503050406030204" pitchFamily="18" charset="0"/>
                      </a:rPr>
                      <m:t>≡</m:t>
                    </m:r>
                  </m:oMath>
                </a14:m>
                <a:r>
                  <a:rPr lang="en-US" sz="2000" b="1" dirty="0">
                    <a:solidFill>
                      <a:srgbClr val="C00000"/>
                    </a:solidFill>
                  </a:rPr>
                  <a:t> violation of information theory </a:t>
                </a:r>
                <a14:m>
                  <m:oMath xmlns:m="http://schemas.openxmlformats.org/officeDocument/2006/math">
                    <m:r>
                      <a:rPr lang="en-US" sz="2000" b="1" i="1" smtClean="0">
                        <a:solidFill>
                          <a:srgbClr val="C00000"/>
                        </a:solidFill>
                        <a:latin typeface="Cambria Math" panose="02040503050406030204" pitchFamily="18" charset="0"/>
                      </a:rPr>
                      <m:t>≡</m:t>
                    </m:r>
                  </m:oMath>
                </a14:m>
                <a:r>
                  <a:rPr lang="en-US" sz="2000" b="1" dirty="0">
                    <a:solidFill>
                      <a:srgbClr val="C00000"/>
                    </a:solidFill>
                  </a:rPr>
                  <a:t> measure theory does not reproduce Hilbert spaces</a:t>
                </a:r>
              </a:p>
            </p:txBody>
          </p:sp>
        </mc:Choice>
        <mc:Fallback xmlns="">
          <p:sp>
            <p:nvSpPr>
              <p:cNvPr id="33" name="TextBox 32">
                <a:extLst>
                  <a:ext uri="{FF2B5EF4-FFF2-40B4-BE49-F238E27FC236}">
                    <a16:creationId xmlns:a16="http://schemas.microsoft.com/office/drawing/2014/main" id="{EE4D279F-C832-E061-F783-C08221BD0864}"/>
                  </a:ext>
                </a:extLst>
              </p:cNvPr>
              <p:cNvSpPr txBox="1">
                <a:spLocks noRot="1" noChangeAspect="1" noMove="1" noResize="1" noEditPoints="1" noAdjustHandles="1" noChangeArrowheads="1" noChangeShapeType="1" noTextEdit="1"/>
              </p:cNvSpPr>
              <p:nvPr/>
            </p:nvSpPr>
            <p:spPr>
              <a:xfrm>
                <a:off x="1" y="3248587"/>
                <a:ext cx="12201100" cy="400110"/>
              </a:xfrm>
              <a:prstGeom prst="rect">
                <a:avLst/>
              </a:prstGeom>
              <a:blipFill>
                <a:blip r:embed="rId11"/>
                <a:stretch>
                  <a:fillRect t="-9091" b="-2575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CD74672-69BD-136C-F9C3-2381B4C54066}"/>
              </a:ext>
            </a:extLst>
          </p:cNvPr>
          <p:cNvSpPr txBox="1"/>
          <p:nvPr/>
        </p:nvSpPr>
        <p:spPr>
          <a:xfrm>
            <a:off x="3959455" y="4728011"/>
            <a:ext cx="906017" cy="523220"/>
          </a:xfrm>
          <a:prstGeom prst="rect">
            <a:avLst/>
          </a:prstGeom>
          <a:noFill/>
        </p:spPr>
        <p:txBody>
          <a:bodyPr wrap="none" rtlCol="0">
            <a:spAutoFit/>
          </a:bodyPr>
          <a:lstStyle/>
          <a:p>
            <a:r>
              <a:rPr lang="en-US" sz="1400" dirty="0"/>
              <a:t>*quotient</a:t>
            </a:r>
            <a:br>
              <a:rPr lang="en-US" sz="1400" dirty="0"/>
            </a:br>
            <a:r>
              <a:rPr lang="en-US" sz="1400" dirty="0"/>
              <a:t>the phase</a:t>
            </a:r>
          </a:p>
        </p:txBody>
      </p:sp>
    </p:spTree>
    <p:extLst>
      <p:ext uri="{BB962C8B-B14F-4D97-AF65-F5344CB8AC3E}">
        <p14:creationId xmlns:p14="http://schemas.microsoft.com/office/powerpoint/2010/main" val="82887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1" grpId="0" animBg="1"/>
      <p:bldP spid="13" grpId="0"/>
      <p:bldP spid="14" grpId="0"/>
      <p:bldP spid="15" grpId="0"/>
      <p:bldP spid="20" grpId="0" animBg="1"/>
      <p:bldP spid="22" grpId="0" animBg="1"/>
      <p:bldP spid="23" grpId="0" animBg="1"/>
      <p:bldP spid="24" grpId="0" animBg="1"/>
      <p:bldP spid="25" grpId="0"/>
      <p:bldP spid="26" grpId="0"/>
      <p:bldP spid="27" grpId="0"/>
      <p:bldP spid="28" grpId="0"/>
      <p:bldP spid="29" grpId="0"/>
      <p:bldP spid="30" grpId="0" animBg="1"/>
      <p:bldP spid="31" grpId="0" animBg="1"/>
      <p:bldP spid="32" grpId="0" animBg="1"/>
      <p:bldP spid="33"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99EF66-B5FF-4271-EAB3-4DE8A3EA3C9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59FF1D5F-355D-95EA-118D-FC6E3B985F1A}"/>
              </a:ext>
            </a:extLst>
          </p:cNvPr>
          <p:cNvSpPr>
            <a:spLocks noGrp="1"/>
          </p:cNvSpPr>
          <p:nvPr>
            <p:ph type="sldNum" sz="quarter" idx="12"/>
          </p:nvPr>
        </p:nvSpPr>
        <p:spPr/>
        <p:txBody>
          <a:bodyPr/>
          <a:lstStyle/>
          <a:p>
            <a:fld id="{F47845EA-7733-40EE-B074-20032348B727}" type="slidenum">
              <a:rPr lang="en-US" smtClean="0"/>
              <a:t>12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CF2EBD-B61F-8431-427B-BD1CA6FF1EF9}"/>
                  </a:ext>
                </a:extLst>
              </p:cNvPr>
              <p:cNvSpPr txBox="1"/>
              <p:nvPr/>
            </p:nvSpPr>
            <p:spPr>
              <a:xfrm>
                <a:off x="381000" y="409575"/>
                <a:ext cx="11721414" cy="830997"/>
              </a:xfrm>
              <a:prstGeom prst="rect">
                <a:avLst/>
              </a:prstGeom>
              <a:noFill/>
            </p:spPr>
            <p:txBody>
              <a:bodyPr wrap="none" rtlCol="0">
                <a:spAutoFit/>
              </a:bodyPr>
              <a:lstStyle/>
              <a:p>
                <a:r>
                  <a:rPr lang="en-US" sz="2400" dirty="0"/>
                  <a:t>Since in a </a:t>
                </a:r>
                <a14:m>
                  <m:oMath xmlns:m="http://schemas.openxmlformats.org/officeDocument/2006/math">
                    <m:r>
                      <a:rPr lang="en-US" sz="2400" b="0" i="1" smtClean="0">
                        <a:latin typeface="Cambria Math" panose="02040503050406030204" pitchFamily="18" charset="0"/>
                      </a:rPr>
                      <m:t>𝜓</m:t>
                    </m:r>
                  </m:oMath>
                </a14:m>
                <a:r>
                  <a:rPr lang="en-US" sz="2400" dirty="0"/>
                  <a:t>-ontic model the distributions are not overlapping, and since the entropy of each</a:t>
                </a:r>
              </a:p>
              <a:p>
                <a:r>
                  <a:rPr lang="en-US" sz="2400" dirty="0"/>
                  <a:t>pure state must be zero, we have:</a:t>
                </a:r>
              </a:p>
            </p:txBody>
          </p:sp>
        </mc:Choice>
        <mc:Fallback xmlns="">
          <p:sp>
            <p:nvSpPr>
              <p:cNvPr id="4" name="TextBox 3">
                <a:extLst>
                  <a:ext uri="{FF2B5EF4-FFF2-40B4-BE49-F238E27FC236}">
                    <a16:creationId xmlns:a16="http://schemas.microsoft.com/office/drawing/2014/main" id="{E3CF2EBD-B61F-8431-427B-BD1CA6FF1EF9}"/>
                  </a:ext>
                </a:extLst>
              </p:cNvPr>
              <p:cNvSpPr txBox="1">
                <a:spLocks noRot="1" noChangeAspect="1" noMove="1" noResize="1" noEditPoints="1" noAdjustHandles="1" noChangeArrowheads="1" noChangeShapeType="1" noTextEdit="1"/>
              </p:cNvSpPr>
              <p:nvPr/>
            </p:nvSpPr>
            <p:spPr>
              <a:xfrm>
                <a:off x="381000" y="409575"/>
                <a:ext cx="11721414" cy="830997"/>
              </a:xfrm>
              <a:prstGeom prst="rect">
                <a:avLst/>
              </a:prstGeom>
              <a:blipFill>
                <a:blip r:embed="rId2"/>
                <a:stretch>
                  <a:fillRect l="-832"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B125C-6A15-8766-FC94-19D325EA1D27}"/>
                  </a:ext>
                </a:extLst>
              </p:cNvPr>
              <p:cNvSpPr txBox="1"/>
              <p:nvPr/>
            </p:nvSpPr>
            <p:spPr>
              <a:xfrm>
                <a:off x="1756190" y="1334453"/>
                <a:ext cx="8679620" cy="9221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𝐻</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b="0" i="1" smtClean="0">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𝜓</m:t>
                              </m:r>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r>
                            <a:rPr lang="en-US" sz="2400" b="0" i="1" smtClean="0">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𝜆</m:t>
                              </m:r>
                              <m:r>
                                <a:rPr lang="en-US" sz="2400" b="0" i="1" smtClean="0">
                                  <a:latin typeface="Cambria Math" panose="02040503050406030204" pitchFamily="18" charset="0"/>
                                </a:rPr>
                                <m:t>|</m:t>
                              </m:r>
                              <m:r>
                                <a:rPr lang="en-US" sz="2400" b="0" i="1" smtClean="0">
                                  <a:latin typeface="Cambria Math" panose="02040503050406030204" pitchFamily="18" charset="0"/>
                                </a:rPr>
                                <m:t>𝜙</m:t>
                              </m:r>
                            </m:e>
                          </m:d>
                        </m:e>
                      </m:d>
                      <m:r>
                        <a:rPr lang="en-US" sz="2400" i="1">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𝐻</m:t>
                      </m:r>
                      <m:d>
                        <m:dPr>
                          <m:ctrlPr>
                            <a:rPr lang="en-US" sz="2400" i="1">
                              <a:latin typeface="Cambria Math" panose="02040503050406030204" pitchFamily="18" charset="0"/>
                            </a:rPr>
                          </m:ctrlPr>
                        </m:dPr>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𝜓</m:t>
                              </m:r>
                            </m:e>
                          </m:d>
                        </m:e>
                      </m:d>
                      <m:r>
                        <a:rPr lang="en-US" sz="2400" i="1">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i="1">
                          <a:latin typeface="Cambria Math" panose="02040503050406030204" pitchFamily="18" charset="0"/>
                        </a:rPr>
                        <m:t>𝐻</m:t>
                      </m:r>
                      <m:d>
                        <m:dPr>
                          <m:ctrlPr>
                            <a:rPr lang="en-US" sz="2400" i="1">
                              <a:latin typeface="Cambria Math" panose="02040503050406030204" pitchFamily="18" charset="0"/>
                            </a:rPr>
                          </m:ctrlPr>
                        </m:dPr>
                        <m:e>
                          <m:r>
                            <a:rPr lang="en-US" sz="2400" i="1">
                              <a:latin typeface="Cambria Math" panose="02040503050406030204" pitchFamily="18" charset="0"/>
                            </a:rPr>
                            <m:t>𝑝</m:t>
                          </m:r>
                          <m:d>
                            <m:dPr>
                              <m:ctrlPr>
                                <a:rPr lang="en-US" sz="2400" i="1">
                                  <a:latin typeface="Cambria Math" panose="02040503050406030204" pitchFamily="18" charset="0"/>
                                </a:rPr>
                              </m:ctrlPr>
                            </m:dPr>
                            <m:e>
                              <m:r>
                                <a:rPr lang="en-US" sz="2400" i="1">
                                  <a:latin typeface="Cambria Math" panose="02040503050406030204" pitchFamily="18" charset="0"/>
                                </a:rPr>
                                <m:t>𝜆</m:t>
                              </m:r>
                              <m:r>
                                <a:rPr lang="en-US" sz="2400" i="1">
                                  <a:latin typeface="Cambria Math" panose="02040503050406030204" pitchFamily="18" charset="0"/>
                                </a:rPr>
                                <m:t>|</m:t>
                              </m:r>
                              <m:r>
                                <a:rPr lang="en-US" sz="2400" i="1">
                                  <a:latin typeface="Cambria Math" panose="02040503050406030204" pitchFamily="18" charset="0"/>
                                </a:rPr>
                                <m:t>𝜙</m:t>
                              </m:r>
                            </m:e>
                          </m:d>
                        </m:e>
                      </m:d>
                      <m:r>
                        <a:rPr lang="en-US" sz="2400" i="1">
                          <a:latin typeface="Cambria Math" panose="02040503050406030204" pitchFamily="18" charset="0"/>
                        </a:rPr>
                        <m:t>=1</m:t>
                      </m:r>
                    </m:oMath>
                  </m:oMathPara>
                </a14:m>
                <a:endParaRPr lang="en-US" sz="2400" dirty="0"/>
              </a:p>
            </p:txBody>
          </p:sp>
        </mc:Choice>
        <mc:Fallback xmlns="">
          <p:sp>
            <p:nvSpPr>
              <p:cNvPr id="7" name="TextBox 6">
                <a:extLst>
                  <a:ext uri="{FF2B5EF4-FFF2-40B4-BE49-F238E27FC236}">
                    <a16:creationId xmlns:a16="http://schemas.microsoft.com/office/drawing/2014/main" id="{E8BB125C-6A15-8766-FC94-19D325EA1D27}"/>
                  </a:ext>
                </a:extLst>
              </p:cNvPr>
              <p:cNvSpPr txBox="1">
                <a:spLocks noRot="1" noChangeAspect="1" noMove="1" noResize="1" noEditPoints="1" noAdjustHandles="1" noChangeArrowheads="1" noChangeShapeType="1" noTextEdit="1"/>
              </p:cNvSpPr>
              <p:nvPr/>
            </p:nvSpPr>
            <p:spPr>
              <a:xfrm>
                <a:off x="1756190" y="1334453"/>
                <a:ext cx="8679620" cy="9221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291478-76F5-33E7-3569-7863EE1DA623}"/>
                  </a:ext>
                </a:extLst>
              </p:cNvPr>
              <p:cNvSpPr txBox="1"/>
              <p:nvPr/>
            </p:nvSpPr>
            <p:spPr>
              <a:xfrm>
                <a:off x="703291" y="3871897"/>
                <a:ext cx="8113631" cy="9221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𝐻</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𝜓</m:t>
                              </m:r>
                            </m:sub>
                          </m:sSub>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𝜙</m:t>
                              </m:r>
                            </m:sub>
                          </m:sSub>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𝑝</m:t>
                              </m:r>
                            </m:e>
                          </m:rad>
                        </m:num>
                        <m:den>
                          <m:r>
                            <a:rPr lang="en-US" sz="2400" i="1">
                              <a:latin typeface="Cambria Math" panose="02040503050406030204" pitchFamily="18" charset="0"/>
                            </a:rPr>
                            <m:t>2</m:t>
                          </m:r>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𝑝</m:t>
                                  </m:r>
                                </m:e>
                              </m:rad>
                            </m:num>
                            <m:den>
                              <m:r>
                                <a:rPr lang="en-US" sz="2400" i="1">
                                  <a:latin typeface="Cambria Math" panose="02040503050406030204" pitchFamily="18" charset="0"/>
                                </a:rPr>
                                <m:t>2</m:t>
                              </m:r>
                            </m:den>
                          </m:f>
                        </m:e>
                      </m:func>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r>
                            <a:rPr lang="en-US"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𝑝</m:t>
                              </m:r>
                            </m:e>
                          </m:rad>
                        </m:num>
                        <m:den>
                          <m:r>
                            <a:rPr lang="en-US" sz="2400" i="1">
                              <a:latin typeface="Cambria Math" panose="02040503050406030204" pitchFamily="18" charset="0"/>
                            </a:rPr>
                            <m:t>2</m:t>
                          </m:r>
                        </m:den>
                      </m:f>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𝑝</m:t>
                                  </m:r>
                                </m:e>
                              </m:rad>
                            </m:num>
                            <m:den>
                              <m:r>
                                <a:rPr lang="en-US" sz="2400" b="0" i="1" smtClean="0">
                                  <a:latin typeface="Cambria Math" panose="02040503050406030204" pitchFamily="18" charset="0"/>
                                </a:rPr>
                                <m:t>2</m:t>
                              </m:r>
                            </m:den>
                          </m:f>
                        </m:e>
                      </m:func>
                    </m:oMath>
                  </m:oMathPara>
                </a14:m>
                <a:endParaRPr lang="en-US" sz="2400" dirty="0"/>
              </a:p>
            </p:txBody>
          </p:sp>
        </mc:Choice>
        <mc:Fallback xmlns="">
          <p:sp>
            <p:nvSpPr>
              <p:cNvPr id="10" name="TextBox 9">
                <a:extLst>
                  <a:ext uri="{FF2B5EF4-FFF2-40B4-BE49-F238E27FC236}">
                    <a16:creationId xmlns:a16="http://schemas.microsoft.com/office/drawing/2014/main" id="{24291478-76F5-33E7-3569-7863EE1DA623}"/>
                  </a:ext>
                </a:extLst>
              </p:cNvPr>
              <p:cNvSpPr txBox="1">
                <a:spLocks noRot="1" noChangeAspect="1" noMove="1" noResize="1" noEditPoints="1" noAdjustHandles="1" noChangeArrowheads="1" noChangeShapeType="1" noTextEdit="1"/>
              </p:cNvSpPr>
              <p:nvPr/>
            </p:nvSpPr>
            <p:spPr>
              <a:xfrm>
                <a:off x="703291" y="3871897"/>
                <a:ext cx="8113631" cy="922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19857FC-AD41-3A44-B945-304A24A7C490}"/>
                  </a:ext>
                </a:extLst>
              </p:cNvPr>
              <p:cNvSpPr txBox="1"/>
              <p:nvPr/>
            </p:nvSpPr>
            <p:spPr>
              <a:xfrm>
                <a:off x="9313891" y="4102152"/>
                <a:ext cx="1922578" cy="46166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𝜓</m:t>
                                  </m:r>
                                </m:e>
                                <m:e>
                                  <m:r>
                                    <a:rPr lang="en-US" sz="2400" b="0" i="1" smtClean="0">
                                      <a:latin typeface="Cambria Math" panose="02040503050406030204" pitchFamily="18" charset="0"/>
                                    </a:rPr>
                                    <m:t>𝜙</m:t>
                                  </m:r>
                                </m:e>
                              </m:d>
                            </m:e>
                          </m:d>
                        </m:e>
                        <m:sup>
                          <m:r>
                            <a:rPr lang="en-US" sz="2400" b="0" i="1" smtClean="0">
                              <a:latin typeface="Cambria Math" panose="02040503050406030204" pitchFamily="18" charset="0"/>
                            </a:rPr>
                            <m:t>2</m:t>
                          </m:r>
                        </m:sup>
                      </m:sSup>
                    </m:oMath>
                  </m:oMathPara>
                </a14:m>
                <a:endParaRPr lang="en-US" sz="2400" dirty="0"/>
              </a:p>
            </p:txBody>
          </p:sp>
        </mc:Choice>
        <mc:Fallback xmlns="">
          <p:sp>
            <p:nvSpPr>
              <p:cNvPr id="11" name="TextBox 10">
                <a:extLst>
                  <a:ext uri="{FF2B5EF4-FFF2-40B4-BE49-F238E27FC236}">
                    <a16:creationId xmlns:a16="http://schemas.microsoft.com/office/drawing/2014/main" id="{019857FC-AD41-3A44-B945-304A24A7C490}"/>
                  </a:ext>
                </a:extLst>
              </p:cNvPr>
              <p:cNvSpPr txBox="1">
                <a:spLocks noRot="1" noChangeAspect="1" noMove="1" noResize="1" noEditPoints="1" noAdjustHandles="1" noChangeArrowheads="1" noChangeShapeType="1" noTextEdit="1"/>
              </p:cNvSpPr>
              <p:nvPr/>
            </p:nvSpPr>
            <p:spPr>
              <a:xfrm>
                <a:off x="9313891" y="4102152"/>
                <a:ext cx="1922578" cy="461665"/>
              </a:xfrm>
              <a:prstGeom prst="rect">
                <a:avLst/>
              </a:prstGeom>
              <a:blipFill>
                <a:blip r:embed="rId5"/>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4E3131D-8A9D-ECFD-3FB6-8A50FF9D580E}"/>
                  </a:ext>
                </a:extLst>
              </p:cNvPr>
              <p:cNvSpPr txBox="1"/>
              <p:nvPr/>
            </p:nvSpPr>
            <p:spPr>
              <a:xfrm>
                <a:off x="381000" y="2430177"/>
                <a:ext cx="11108105" cy="461665"/>
              </a:xfrm>
              <a:prstGeom prst="rect">
                <a:avLst/>
              </a:prstGeom>
              <a:noFill/>
            </p:spPr>
            <p:txBody>
              <a:bodyPr wrap="none" rtlCol="0">
                <a:spAutoFit/>
              </a:bodyPr>
              <a:lstStyle/>
              <a:p>
                <a:r>
                  <a:rPr lang="en-US" sz="2400" dirty="0">
                    <a:solidFill>
                      <a:srgbClr val="008000"/>
                    </a:solidFill>
                  </a:rPr>
                  <a:t>In a </a:t>
                </a:r>
                <a14:m>
                  <m:oMath xmlns:m="http://schemas.openxmlformats.org/officeDocument/2006/math">
                    <m:r>
                      <a:rPr lang="en-US" sz="2400" b="0" i="1" smtClean="0">
                        <a:solidFill>
                          <a:srgbClr val="008000"/>
                        </a:solidFill>
                        <a:latin typeface="Cambria Math" panose="02040503050406030204" pitchFamily="18" charset="0"/>
                      </a:rPr>
                      <m:t>𝜓</m:t>
                    </m:r>
                  </m:oMath>
                </a14:m>
                <a:r>
                  <a:rPr lang="en-US" sz="2400" dirty="0">
                    <a:solidFill>
                      <a:srgbClr val="008000"/>
                    </a:solidFill>
                  </a:rPr>
                  <a:t>-ontic model, the equal mixture of any two distinct pure states has unitary entropy</a:t>
                </a:r>
              </a:p>
            </p:txBody>
          </p:sp>
        </mc:Choice>
        <mc:Fallback xmlns="">
          <p:sp>
            <p:nvSpPr>
              <p:cNvPr id="12" name="TextBox 11">
                <a:extLst>
                  <a:ext uri="{FF2B5EF4-FFF2-40B4-BE49-F238E27FC236}">
                    <a16:creationId xmlns:a16="http://schemas.microsoft.com/office/drawing/2014/main" id="{D4E3131D-8A9D-ECFD-3FB6-8A50FF9D580E}"/>
                  </a:ext>
                </a:extLst>
              </p:cNvPr>
              <p:cNvSpPr txBox="1">
                <a:spLocks noRot="1" noChangeAspect="1" noMove="1" noResize="1" noEditPoints="1" noAdjustHandles="1" noChangeArrowheads="1" noChangeShapeType="1" noTextEdit="1"/>
              </p:cNvSpPr>
              <p:nvPr/>
            </p:nvSpPr>
            <p:spPr>
              <a:xfrm>
                <a:off x="381000" y="2430177"/>
                <a:ext cx="11108105" cy="461665"/>
              </a:xfrm>
              <a:prstGeom prst="rect">
                <a:avLst/>
              </a:prstGeom>
              <a:blipFill>
                <a:blip r:embed="rId6"/>
                <a:stretch>
                  <a:fillRect l="-878" t="-10667" r="-768" b="-30667"/>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DFB4C6D5-B3D1-1618-76C3-E96A3B277FC9}"/>
              </a:ext>
            </a:extLst>
          </p:cNvPr>
          <p:cNvSpPr txBox="1"/>
          <p:nvPr/>
        </p:nvSpPr>
        <p:spPr>
          <a:xfrm>
            <a:off x="381000" y="3090393"/>
            <a:ext cx="11027250" cy="461665"/>
          </a:xfrm>
          <a:prstGeom prst="rect">
            <a:avLst/>
          </a:prstGeom>
          <a:noFill/>
        </p:spPr>
        <p:txBody>
          <a:bodyPr wrap="none" rtlCol="0">
            <a:spAutoFit/>
          </a:bodyPr>
          <a:lstStyle/>
          <a:p>
            <a:r>
              <a:rPr lang="en-US" sz="2400" dirty="0"/>
              <a:t>In quantum mechanics, the entropy of the equal mixture of two pure states is given by:</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FB408B5-0852-03B1-FCAA-8D02F13D76D9}"/>
                  </a:ext>
                </a:extLst>
              </p:cNvPr>
              <p:cNvSpPr txBox="1"/>
              <p:nvPr/>
            </p:nvSpPr>
            <p:spPr>
              <a:xfrm>
                <a:off x="381000" y="4861796"/>
                <a:ext cx="8303683" cy="461665"/>
              </a:xfrm>
              <a:prstGeom prst="rect">
                <a:avLst/>
              </a:prstGeom>
              <a:noFill/>
            </p:spPr>
            <p:txBody>
              <a:bodyPr wrap="none" rtlCol="0">
                <a:spAutoFit/>
              </a:bodyPr>
              <a:lstStyle/>
              <a:p>
                <a:r>
                  <a:rPr lang="en-US" sz="2400" dirty="0"/>
                  <a:t>This is equal to one if and only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=0</m:t>
                    </m:r>
                  </m:oMath>
                </a14:m>
                <a:r>
                  <a:rPr lang="en-US" sz="2400" dirty="0"/>
                  <a:t>, the states are orthogonal</a:t>
                </a:r>
              </a:p>
            </p:txBody>
          </p:sp>
        </mc:Choice>
        <mc:Fallback xmlns="">
          <p:sp>
            <p:nvSpPr>
              <p:cNvPr id="14" name="TextBox 13">
                <a:extLst>
                  <a:ext uri="{FF2B5EF4-FFF2-40B4-BE49-F238E27FC236}">
                    <a16:creationId xmlns:a16="http://schemas.microsoft.com/office/drawing/2014/main" id="{CFB408B5-0852-03B1-FCAA-8D02F13D76D9}"/>
                  </a:ext>
                </a:extLst>
              </p:cNvPr>
              <p:cNvSpPr txBox="1">
                <a:spLocks noRot="1" noChangeAspect="1" noMove="1" noResize="1" noEditPoints="1" noAdjustHandles="1" noChangeArrowheads="1" noChangeShapeType="1" noTextEdit="1"/>
              </p:cNvSpPr>
              <p:nvPr/>
            </p:nvSpPr>
            <p:spPr>
              <a:xfrm>
                <a:off x="381000" y="4861796"/>
                <a:ext cx="8303683" cy="461665"/>
              </a:xfrm>
              <a:prstGeom prst="rect">
                <a:avLst/>
              </a:prstGeom>
              <a:blipFill>
                <a:blip r:embed="rId7"/>
                <a:stretch>
                  <a:fillRect l="-1175" t="-10667" r="-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5C5B34B-F758-4D45-7D71-6F9BC7D09F22}"/>
                  </a:ext>
                </a:extLst>
              </p:cNvPr>
              <p:cNvSpPr txBox="1"/>
              <p:nvPr/>
            </p:nvSpPr>
            <p:spPr>
              <a:xfrm>
                <a:off x="381000" y="5523547"/>
                <a:ext cx="6848476" cy="830997"/>
              </a:xfrm>
              <a:prstGeom prst="rect">
                <a:avLst/>
              </a:prstGeom>
              <a:noFill/>
            </p:spPr>
            <p:txBody>
              <a:bodyPr wrap="square" rtlCol="0">
                <a:spAutoFit/>
              </a:bodyPr>
              <a:lstStyle/>
              <a:p>
                <a:r>
                  <a:rPr lang="en-US" sz="2400" dirty="0">
                    <a:solidFill>
                      <a:srgbClr val="C00000"/>
                    </a:solidFill>
                  </a:rPr>
                  <a:t>In a </a:t>
                </a:r>
                <a14:m>
                  <m:oMath xmlns:m="http://schemas.openxmlformats.org/officeDocument/2006/math">
                    <m:r>
                      <a:rPr lang="en-US" sz="2400" b="0" i="1" smtClean="0">
                        <a:solidFill>
                          <a:srgbClr val="C00000"/>
                        </a:solidFill>
                        <a:latin typeface="Cambria Math" panose="02040503050406030204" pitchFamily="18" charset="0"/>
                      </a:rPr>
                      <m:t>𝜓</m:t>
                    </m:r>
                  </m:oMath>
                </a14:m>
                <a:r>
                  <a:rPr lang="en-US" sz="2400" dirty="0">
                    <a:solidFill>
                      <a:srgbClr val="C00000"/>
                    </a:solidFill>
                  </a:rPr>
                  <a:t>-ontic model, all pure states must be orthogonal </a:t>
                </a:r>
                <a14:m>
                  <m:oMath xmlns:m="http://schemas.openxmlformats.org/officeDocument/2006/math">
                    <m:r>
                      <a:rPr lang="en-US" sz="2400" b="0" i="1" smtClean="0">
                        <a:solidFill>
                          <a:srgbClr val="C00000"/>
                        </a:solidFill>
                        <a:latin typeface="Cambria Math" panose="02040503050406030204" pitchFamily="18" charset="0"/>
                      </a:rPr>
                      <m:t>⇒</m:t>
                    </m:r>
                  </m:oMath>
                </a14:m>
                <a:r>
                  <a:rPr lang="en-US" sz="2400" dirty="0">
                    <a:solidFill>
                      <a:srgbClr val="C00000"/>
                    </a:solidFill>
                  </a:rPr>
                  <a:t> NO GO!</a:t>
                </a:r>
              </a:p>
            </p:txBody>
          </p:sp>
        </mc:Choice>
        <mc:Fallback xmlns="">
          <p:sp>
            <p:nvSpPr>
              <p:cNvPr id="15" name="TextBox 14">
                <a:extLst>
                  <a:ext uri="{FF2B5EF4-FFF2-40B4-BE49-F238E27FC236}">
                    <a16:creationId xmlns:a16="http://schemas.microsoft.com/office/drawing/2014/main" id="{45C5B34B-F758-4D45-7D71-6F9BC7D09F22}"/>
                  </a:ext>
                </a:extLst>
              </p:cNvPr>
              <p:cNvSpPr txBox="1">
                <a:spLocks noRot="1" noChangeAspect="1" noMove="1" noResize="1" noEditPoints="1" noAdjustHandles="1" noChangeArrowheads="1" noChangeShapeType="1" noTextEdit="1"/>
              </p:cNvSpPr>
              <p:nvPr/>
            </p:nvSpPr>
            <p:spPr>
              <a:xfrm>
                <a:off x="381000" y="5523547"/>
                <a:ext cx="6848476" cy="830997"/>
              </a:xfrm>
              <a:prstGeom prst="rect">
                <a:avLst/>
              </a:prstGeom>
              <a:blipFill>
                <a:blip r:embed="rId8"/>
                <a:stretch>
                  <a:fillRect l="-1425" t="-5882" b="-1617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0E0525C-C436-3C12-FAF8-262A0E398B30}"/>
              </a:ext>
            </a:extLst>
          </p:cNvPr>
          <p:cNvSpPr txBox="1"/>
          <p:nvPr/>
        </p:nvSpPr>
        <p:spPr>
          <a:xfrm>
            <a:off x="6700982" y="5432870"/>
            <a:ext cx="5120589" cy="1200329"/>
          </a:xfrm>
          <a:prstGeom prst="rect">
            <a:avLst/>
          </a:prstGeom>
          <a:noFill/>
        </p:spPr>
        <p:txBody>
          <a:bodyPr wrap="square" rtlCol="0">
            <a:spAutoFit/>
          </a:bodyPr>
          <a:lstStyle/>
          <a:p>
            <a:r>
              <a:rPr lang="en-US" sz="2400" dirty="0">
                <a:solidFill>
                  <a:srgbClr val="C00000"/>
                </a:solidFill>
              </a:rPr>
              <a:t>The degree of overlap between epistemic states is constrained by the entropic structure of the mixed states</a:t>
            </a:r>
          </a:p>
        </p:txBody>
      </p:sp>
    </p:spTree>
    <p:extLst>
      <p:ext uri="{BB962C8B-B14F-4D97-AF65-F5344CB8AC3E}">
        <p14:creationId xmlns:p14="http://schemas.microsoft.com/office/powerpoint/2010/main" val="20876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13" grpId="0"/>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A81A8B7-3E6B-0BE5-A05A-825A3EF4259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4428665E-A5D0-F192-A93B-4EBE17EB3564}"/>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802A21-2AD9-0AB1-1E5E-B4947BACC0C0}"/>
                  </a:ext>
                </a:extLst>
              </p:cNvPr>
              <p:cNvSpPr txBox="1"/>
              <p:nvPr/>
            </p:nvSpPr>
            <p:spPr>
              <a:xfrm>
                <a:off x="7792521" y="2993246"/>
                <a:ext cx="3931910" cy="461665"/>
              </a:xfrm>
              <a:prstGeom prst="rect">
                <a:avLst/>
              </a:prstGeom>
              <a:noFill/>
            </p:spPr>
            <p:txBody>
              <a:bodyPr wrap="none" rtlCol="0">
                <a:spAutoFit/>
              </a:bodyPr>
              <a:lstStyle/>
              <a:p>
                <a:r>
                  <a:rPr lang="en-US" sz="2400" dirty="0">
                    <a:solidFill>
                      <a:srgbClr val="008000"/>
                    </a:solidFill>
                  </a:rPr>
                  <a:t>Real vector space: </a:t>
                </a:r>
                <a14:m>
                  <m:oMath xmlns:m="http://schemas.openxmlformats.org/officeDocument/2006/math">
                    <m:r>
                      <a:rPr lang="en-US" sz="2400" i="1" dirty="0" smtClean="0">
                        <a:solidFill>
                          <a:srgbClr val="008000"/>
                        </a:solidFill>
                        <a:latin typeface="Cambria Math" panose="02040503050406030204" pitchFamily="18" charset="0"/>
                      </a:rPr>
                      <m:t>𝑎</m:t>
                    </m:r>
                    <m:sSub>
                      <m:sSubPr>
                        <m:ctrlPr>
                          <a:rPr lang="en-US" sz="2400" b="0" i="1" dirty="0" smtClean="0">
                            <a:solidFill>
                              <a:srgbClr val="008000"/>
                            </a:solidFill>
                            <a:latin typeface="Cambria Math" panose="02040503050406030204" pitchFamily="18" charset="0"/>
                          </a:rPr>
                        </m:ctrlPr>
                      </m:sSubPr>
                      <m:e>
                        <m:r>
                          <a:rPr lang="en-US" sz="2400" i="1" dirty="0" smtClean="0">
                            <a:solidFill>
                              <a:srgbClr val="008000"/>
                            </a:solidFill>
                            <a:latin typeface="Cambria Math" panose="02040503050406030204" pitchFamily="18" charset="0"/>
                          </a:rPr>
                          <m:t>𝜌</m:t>
                        </m:r>
                      </m:e>
                      <m:sub>
                        <m:r>
                          <a:rPr lang="en-US" sz="2400" b="0" i="1" dirty="0" smtClean="0">
                            <a:solidFill>
                              <a:srgbClr val="008000"/>
                            </a:solidFill>
                            <a:latin typeface="Cambria Math" panose="02040503050406030204" pitchFamily="18" charset="0"/>
                          </a:rPr>
                          <m:t>𝑎</m:t>
                        </m:r>
                      </m:sub>
                    </m:sSub>
                    <m:r>
                      <a:rPr lang="en-US" sz="2400" b="0" i="1" dirty="0" smtClean="0">
                        <a:solidFill>
                          <a:srgbClr val="008000"/>
                        </a:solidFill>
                        <a:latin typeface="Cambria Math" panose="02040503050406030204" pitchFamily="18" charset="0"/>
                      </a:rPr>
                      <m:t>+</m:t>
                    </m:r>
                    <m:r>
                      <a:rPr lang="en-US" sz="2400" b="0" i="1" dirty="0" smtClean="0">
                        <a:solidFill>
                          <a:srgbClr val="008000"/>
                        </a:solidFill>
                        <a:latin typeface="Cambria Math" panose="02040503050406030204" pitchFamily="18" charset="0"/>
                      </a:rPr>
                      <m:t>𝑏</m:t>
                    </m:r>
                    <m:sSub>
                      <m:sSubPr>
                        <m:ctrlPr>
                          <a:rPr lang="en-US" sz="2400" b="0" i="1" dirty="0" smtClean="0">
                            <a:solidFill>
                              <a:srgbClr val="008000"/>
                            </a:solidFill>
                            <a:latin typeface="Cambria Math" panose="02040503050406030204" pitchFamily="18" charset="0"/>
                          </a:rPr>
                        </m:ctrlPr>
                      </m:sSubPr>
                      <m:e>
                        <m:r>
                          <a:rPr lang="en-US" sz="2400" b="0" i="1" dirty="0" smtClean="0">
                            <a:solidFill>
                              <a:srgbClr val="008000"/>
                            </a:solidFill>
                            <a:latin typeface="Cambria Math" panose="02040503050406030204" pitchFamily="18" charset="0"/>
                          </a:rPr>
                          <m:t>𝜌</m:t>
                        </m:r>
                      </m:e>
                      <m:sub>
                        <m:r>
                          <a:rPr lang="en-US" sz="2400" b="0" i="1" dirty="0" smtClean="0">
                            <a:solidFill>
                              <a:srgbClr val="008000"/>
                            </a:solidFill>
                            <a:latin typeface="Cambria Math" panose="02040503050406030204" pitchFamily="18" charset="0"/>
                          </a:rPr>
                          <m:t>𝑏</m:t>
                        </m:r>
                      </m:sub>
                    </m:sSub>
                    <m:r>
                      <a:rPr lang="en-US" sz="2400" i="1" dirty="0" smtClean="0">
                        <a:solidFill>
                          <a:srgbClr val="008000"/>
                        </a:solidFill>
                        <a:latin typeface="Cambria Math" panose="02040503050406030204" pitchFamily="18" charset="0"/>
                      </a:rPr>
                      <m:t> </m:t>
                    </m:r>
                  </m:oMath>
                </a14:m>
                <a:endParaRPr lang="en-US" sz="2400" dirty="0">
                  <a:solidFill>
                    <a:srgbClr val="008000"/>
                  </a:solidFill>
                </a:endParaRPr>
              </a:p>
            </p:txBody>
          </p:sp>
        </mc:Choice>
        <mc:Fallback xmlns="">
          <p:sp>
            <p:nvSpPr>
              <p:cNvPr id="4" name="TextBox 3">
                <a:extLst>
                  <a:ext uri="{FF2B5EF4-FFF2-40B4-BE49-F238E27FC236}">
                    <a16:creationId xmlns:a16="http://schemas.microsoft.com/office/drawing/2014/main" id="{DE802A21-2AD9-0AB1-1E5E-B4947BACC0C0}"/>
                  </a:ext>
                </a:extLst>
              </p:cNvPr>
              <p:cNvSpPr txBox="1">
                <a:spLocks noRot="1" noChangeAspect="1" noMove="1" noResize="1" noEditPoints="1" noAdjustHandles="1" noChangeArrowheads="1" noChangeShapeType="1" noTextEdit="1"/>
              </p:cNvSpPr>
              <p:nvPr/>
            </p:nvSpPr>
            <p:spPr>
              <a:xfrm>
                <a:off x="7792521" y="2993246"/>
                <a:ext cx="3931910" cy="461665"/>
              </a:xfrm>
              <a:prstGeom prst="rect">
                <a:avLst/>
              </a:prstGeom>
              <a:blipFill>
                <a:blip r:embed="rId2"/>
                <a:stretch>
                  <a:fillRect l="-2326"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A79F0D0-53AC-BF6E-B9FC-2B310411F69A}"/>
                  </a:ext>
                </a:extLst>
              </p:cNvPr>
              <p:cNvSpPr txBox="1"/>
              <p:nvPr/>
            </p:nvSpPr>
            <p:spPr>
              <a:xfrm>
                <a:off x="2841930" y="3161266"/>
                <a:ext cx="3528723" cy="461665"/>
              </a:xfrm>
              <a:prstGeom prst="rect">
                <a:avLst/>
              </a:prstGeom>
              <a:noFill/>
            </p:spPr>
            <p:txBody>
              <a:bodyPr wrap="none" rtlCol="0">
                <a:spAutoFit/>
              </a:bodyPr>
              <a:lstStyle/>
              <a:p>
                <a:r>
                  <a:rPr lang="en-US" sz="2400" dirty="0">
                    <a:solidFill>
                      <a:srgbClr val="008000"/>
                    </a:solidFill>
                  </a:rPr>
                  <a:t>Ordered by entropy: </a:t>
                </a:r>
                <a14:m>
                  <m:oMath xmlns:m="http://schemas.openxmlformats.org/officeDocument/2006/math">
                    <m:r>
                      <a:rPr lang="en-US" sz="2400" b="0" i="1" dirty="0" smtClean="0">
                        <a:solidFill>
                          <a:srgbClr val="008000"/>
                        </a:solidFill>
                        <a:latin typeface="Cambria Math" panose="02040503050406030204" pitchFamily="18" charset="0"/>
                      </a:rPr>
                      <m:t>𝐻</m:t>
                    </m:r>
                    <m:r>
                      <a:rPr lang="en-US" sz="2400" b="0" i="1" dirty="0" smtClean="0">
                        <a:solidFill>
                          <a:srgbClr val="008000"/>
                        </a:solidFill>
                        <a:latin typeface="Cambria Math" panose="02040503050406030204" pitchFamily="18" charset="0"/>
                      </a:rPr>
                      <m:t>(</m:t>
                    </m:r>
                    <m:r>
                      <a:rPr lang="en-US" sz="2400" b="0" i="1" dirty="0" smtClean="0">
                        <a:solidFill>
                          <a:srgbClr val="008000"/>
                        </a:solidFill>
                        <a:latin typeface="Cambria Math" panose="02040503050406030204" pitchFamily="18" charset="0"/>
                      </a:rPr>
                      <m:t>𝜌</m:t>
                    </m:r>
                    <m:r>
                      <a:rPr lang="en-US" sz="2400" b="0" i="1" dirty="0" smtClean="0">
                        <a:solidFill>
                          <a:srgbClr val="008000"/>
                        </a:solidFill>
                        <a:latin typeface="Cambria Math" panose="02040503050406030204" pitchFamily="18" charset="0"/>
                      </a:rPr>
                      <m:t>) </m:t>
                    </m:r>
                  </m:oMath>
                </a14:m>
                <a:endParaRPr lang="en-US" sz="2400" dirty="0">
                  <a:solidFill>
                    <a:srgbClr val="008000"/>
                  </a:solidFill>
                </a:endParaRPr>
              </a:p>
            </p:txBody>
          </p:sp>
        </mc:Choice>
        <mc:Fallback xmlns="">
          <p:sp>
            <p:nvSpPr>
              <p:cNvPr id="5" name="TextBox 4">
                <a:extLst>
                  <a:ext uri="{FF2B5EF4-FFF2-40B4-BE49-F238E27FC236}">
                    <a16:creationId xmlns:a16="http://schemas.microsoft.com/office/drawing/2014/main" id="{FA79F0D0-53AC-BF6E-B9FC-2B310411F69A}"/>
                  </a:ext>
                </a:extLst>
              </p:cNvPr>
              <p:cNvSpPr txBox="1">
                <a:spLocks noRot="1" noChangeAspect="1" noMove="1" noResize="1" noEditPoints="1" noAdjustHandles="1" noChangeArrowheads="1" noChangeShapeType="1" noTextEdit="1"/>
              </p:cNvSpPr>
              <p:nvPr/>
            </p:nvSpPr>
            <p:spPr>
              <a:xfrm>
                <a:off x="2841930" y="3161266"/>
                <a:ext cx="3528723" cy="461665"/>
              </a:xfrm>
              <a:prstGeom prst="rect">
                <a:avLst/>
              </a:prstGeom>
              <a:blipFill>
                <a:blip r:embed="rId3"/>
                <a:stretch>
                  <a:fillRect l="-2591" t="-10667" b="-30667"/>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3170839-DC3C-9E6A-BEF9-7D728C9FF27C}"/>
              </a:ext>
            </a:extLst>
          </p:cNvPr>
          <p:cNvSpPr txBox="1"/>
          <p:nvPr/>
        </p:nvSpPr>
        <p:spPr>
          <a:xfrm>
            <a:off x="736295" y="256563"/>
            <a:ext cx="10988136" cy="584775"/>
          </a:xfrm>
          <a:prstGeom prst="rect">
            <a:avLst/>
          </a:prstGeom>
          <a:noFill/>
        </p:spPr>
        <p:txBody>
          <a:bodyPr wrap="none" rtlCol="0">
            <a:spAutoFit/>
          </a:bodyPr>
          <a:lstStyle/>
          <a:p>
            <a:r>
              <a:rPr lang="en-US" sz="3200" dirty="0"/>
              <a:t>To dig deeper, consider a complete ontological model of a qubit</a:t>
            </a:r>
          </a:p>
        </p:txBody>
      </p:sp>
      <p:grpSp>
        <p:nvGrpSpPr>
          <p:cNvPr id="11" name="Group 10">
            <a:extLst>
              <a:ext uri="{FF2B5EF4-FFF2-40B4-BE49-F238E27FC236}">
                <a16:creationId xmlns:a16="http://schemas.microsoft.com/office/drawing/2014/main" id="{2A99604B-010E-D27A-5D73-83465B2E670F}"/>
              </a:ext>
            </a:extLst>
          </p:cNvPr>
          <p:cNvGrpSpPr/>
          <p:nvPr/>
        </p:nvGrpSpPr>
        <p:grpSpPr>
          <a:xfrm>
            <a:off x="5540827" y="1037535"/>
            <a:ext cx="1110343" cy="1110344"/>
            <a:chOff x="5635690" y="3806890"/>
            <a:chExt cx="1110343" cy="1110344"/>
          </a:xfrm>
        </p:grpSpPr>
        <p:sp>
          <p:nvSpPr>
            <p:cNvPr id="8" name="Oval 7">
              <a:extLst>
                <a:ext uri="{FF2B5EF4-FFF2-40B4-BE49-F238E27FC236}">
                  <a16:creationId xmlns:a16="http://schemas.microsoft.com/office/drawing/2014/main" id="{81F8D714-2E0D-B144-F56A-DB7752113C31}"/>
                </a:ext>
              </a:extLst>
            </p:cNvPr>
            <p:cNvSpPr/>
            <p:nvPr/>
          </p:nvSpPr>
          <p:spPr>
            <a:xfrm>
              <a:off x="5635690" y="3806890"/>
              <a:ext cx="1110343" cy="1110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 name="Oval 8">
              <a:extLst>
                <a:ext uri="{FF2B5EF4-FFF2-40B4-BE49-F238E27FC236}">
                  <a16:creationId xmlns:a16="http://schemas.microsoft.com/office/drawing/2014/main" id="{043E1D5B-1AE9-F2C8-0DB2-E5BED46B4EC6}"/>
                </a:ext>
              </a:extLst>
            </p:cNvPr>
            <p:cNvSpPr/>
            <p:nvPr/>
          </p:nvSpPr>
          <p:spPr>
            <a:xfrm>
              <a:off x="5847183" y="3806890"/>
              <a:ext cx="687355" cy="1110343"/>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FC1FBB8A-D79F-588F-9EC9-2717788F7062}"/>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67B44CE-8F59-F3DF-1EBB-7A56166C4B5B}"/>
                  </a:ext>
                </a:extLst>
              </p:cNvPr>
              <p:cNvSpPr txBox="1"/>
              <p:nvPr/>
            </p:nvSpPr>
            <p:spPr>
              <a:xfrm>
                <a:off x="1" y="1361873"/>
                <a:ext cx="5329332" cy="461665"/>
              </a:xfrm>
              <a:prstGeom prst="rect">
                <a:avLst/>
              </a:prstGeom>
              <a:noFill/>
            </p:spPr>
            <p:txBody>
              <a:bodyPr wrap="square" rtlCol="0">
                <a:spAutoFit/>
              </a:bodyPr>
              <a:lstStyle/>
              <a:p>
                <a:pPr algn="ctr"/>
                <a:r>
                  <a:rPr lang="en-US" sz="2400" b="0" dirty="0"/>
                  <a:t>Epistemic states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𝐻𝑆</m:t>
                        </m:r>
                      </m:sub>
                    </m:sSub>
                  </m:oMath>
                </a14:m>
                <a:r>
                  <a:rPr lang="en-US" sz="2400" dirty="0"/>
                  <a:t> : </a:t>
                </a:r>
                <a14:m>
                  <m:oMath xmlns:m="http://schemas.openxmlformats.org/officeDocument/2006/math">
                    <m:r>
                      <a:rPr lang="en-US" sz="2400" b="0" i="1" dirty="0" smtClean="0">
                        <a:latin typeface="Cambria Math" panose="02040503050406030204" pitchFamily="18" charset="0"/>
                      </a:rPr>
                      <m:t>𝑝</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𝜆</m:t>
                        </m:r>
                      </m:e>
                      <m:e>
                        <m:r>
                          <a:rPr lang="en-US" sz="2400" b="0" i="1" dirty="0" smtClean="0">
                            <a:latin typeface="Cambria Math" panose="02040503050406030204" pitchFamily="18" charset="0"/>
                          </a:rPr>
                          <m:t>𝑃</m:t>
                        </m:r>
                      </m:e>
                    </m:d>
                  </m:oMath>
                </a14:m>
                <a:r>
                  <a:rPr lang="en-US" sz="2400" dirty="0"/>
                  <a:t> </a:t>
                </a:r>
              </a:p>
            </p:txBody>
          </p:sp>
        </mc:Choice>
        <mc:Fallback xmlns="">
          <p:sp>
            <p:nvSpPr>
              <p:cNvPr id="12" name="TextBox 11">
                <a:extLst>
                  <a:ext uri="{FF2B5EF4-FFF2-40B4-BE49-F238E27FC236}">
                    <a16:creationId xmlns:a16="http://schemas.microsoft.com/office/drawing/2014/main" id="{867B44CE-8F59-F3DF-1EBB-7A56166C4B5B}"/>
                  </a:ext>
                </a:extLst>
              </p:cNvPr>
              <p:cNvSpPr txBox="1">
                <a:spLocks noRot="1" noChangeAspect="1" noMove="1" noResize="1" noEditPoints="1" noAdjustHandles="1" noChangeArrowheads="1" noChangeShapeType="1" noTextEdit="1"/>
              </p:cNvSpPr>
              <p:nvPr/>
            </p:nvSpPr>
            <p:spPr>
              <a:xfrm>
                <a:off x="1" y="1361873"/>
                <a:ext cx="5329332" cy="461665"/>
              </a:xfrm>
              <a:prstGeom prst="rect">
                <a:avLst/>
              </a:prstGeom>
              <a:blipFill>
                <a:blip r:embed="rId4"/>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A6BEC0-61E1-89DF-B3D3-6DA0C0AC0C50}"/>
                  </a:ext>
                </a:extLst>
              </p:cNvPr>
              <p:cNvSpPr txBox="1"/>
              <p:nvPr/>
            </p:nvSpPr>
            <p:spPr>
              <a:xfrm>
                <a:off x="6862663" y="1361873"/>
                <a:ext cx="5329334" cy="487762"/>
              </a:xfrm>
              <a:prstGeom prst="rect">
                <a:avLst/>
              </a:prstGeom>
              <a:noFill/>
            </p:spPr>
            <p:txBody>
              <a:bodyPr wrap="square" rtlCol="0">
                <a:spAutoFit/>
              </a:bodyPr>
              <a:lstStyle/>
              <a:p>
                <a:pPr algn="ctr"/>
                <a:r>
                  <a:rPr lang="en-US" sz="2400" b="0" dirty="0"/>
                  <a:t>Quantum mixed states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𝑄𝑀</m:t>
                        </m:r>
                      </m:sub>
                    </m:sSub>
                  </m:oMath>
                </a14:m>
                <a:r>
                  <a:rPr lang="en-US" sz="2400" dirty="0"/>
                  <a:t> : </a:t>
                </a:r>
                <a14:m>
                  <m:oMath xmlns:m="http://schemas.openxmlformats.org/officeDocument/2006/math">
                    <m:r>
                      <a:rPr lang="en-US" sz="2400" b="0" i="1" smtClean="0">
                        <a:latin typeface="Cambria Math" panose="02040503050406030204" pitchFamily="18" charset="0"/>
                      </a:rPr>
                      <m:t>𝜌</m:t>
                    </m:r>
                  </m:oMath>
                </a14:m>
                <a:endParaRPr lang="en-US" sz="2400" dirty="0"/>
              </a:p>
            </p:txBody>
          </p:sp>
        </mc:Choice>
        <mc:Fallback xmlns="">
          <p:sp>
            <p:nvSpPr>
              <p:cNvPr id="13" name="TextBox 12">
                <a:extLst>
                  <a:ext uri="{FF2B5EF4-FFF2-40B4-BE49-F238E27FC236}">
                    <a16:creationId xmlns:a16="http://schemas.microsoft.com/office/drawing/2014/main" id="{DBA6BEC0-61E1-89DF-B3D3-6DA0C0AC0C50}"/>
                  </a:ext>
                </a:extLst>
              </p:cNvPr>
              <p:cNvSpPr txBox="1">
                <a:spLocks noRot="1" noChangeAspect="1" noMove="1" noResize="1" noEditPoints="1" noAdjustHandles="1" noChangeArrowheads="1" noChangeShapeType="1" noTextEdit="1"/>
              </p:cNvSpPr>
              <p:nvPr/>
            </p:nvSpPr>
            <p:spPr>
              <a:xfrm>
                <a:off x="6862663" y="1361873"/>
                <a:ext cx="5329334" cy="487762"/>
              </a:xfrm>
              <a:prstGeom prst="rect">
                <a:avLst/>
              </a:prstGeom>
              <a:blipFill>
                <a:blip r:embed="rId5"/>
                <a:stretch>
                  <a:fillRect t="-8750" b="-2375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E04DC337-F834-926D-8DC0-C653E1B4145F}"/>
              </a:ext>
            </a:extLst>
          </p:cNvPr>
          <p:cNvSpPr txBox="1"/>
          <p:nvPr/>
        </p:nvSpPr>
        <p:spPr>
          <a:xfrm>
            <a:off x="762730" y="2473969"/>
            <a:ext cx="8202438" cy="461665"/>
          </a:xfrm>
          <a:prstGeom prst="rect">
            <a:avLst/>
          </a:prstGeom>
          <a:noFill/>
        </p:spPr>
        <p:txBody>
          <a:bodyPr wrap="none" rtlCol="0">
            <a:spAutoFit/>
          </a:bodyPr>
          <a:lstStyle/>
          <a:p>
            <a:r>
              <a:rPr lang="en-US" sz="2400" dirty="0">
                <a:solidFill>
                  <a:srgbClr val="008000"/>
                </a:solidFill>
              </a:rPr>
              <a:t>Epistemic states and density matrices one-to-one for pure states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F6748FD-1943-FDF6-3EBD-1234459B297C}"/>
                  </a:ext>
                </a:extLst>
              </p:cNvPr>
              <p:cNvSpPr txBox="1"/>
              <p:nvPr/>
            </p:nvSpPr>
            <p:spPr>
              <a:xfrm>
                <a:off x="0" y="4569542"/>
                <a:ext cx="6095997" cy="584775"/>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𝜌</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𝜃</m:t>
                          </m:r>
                          <m:r>
                            <a:rPr lang="en-US" sz="3200" b="0" i="1" smtClean="0">
                              <a:latin typeface="Cambria Math" panose="02040503050406030204" pitchFamily="18" charset="0"/>
                            </a:rPr>
                            <m:t>,</m:t>
                          </m:r>
                          <m:r>
                            <a:rPr lang="en-US" sz="3200" b="0" i="1" smtClean="0">
                              <a:latin typeface="Cambria Math" panose="02040503050406030204" pitchFamily="18" charset="0"/>
                            </a:rPr>
                            <m:t>𝜑</m:t>
                          </m:r>
                        </m:e>
                      </m:d>
                    </m:oMath>
                  </m:oMathPara>
                </a14:m>
                <a:endParaRPr lang="en-US" sz="3200" dirty="0"/>
              </a:p>
            </p:txBody>
          </p:sp>
        </mc:Choice>
        <mc:Fallback xmlns="">
          <p:sp>
            <p:nvSpPr>
              <p:cNvPr id="17" name="TextBox 16">
                <a:extLst>
                  <a:ext uri="{FF2B5EF4-FFF2-40B4-BE49-F238E27FC236}">
                    <a16:creationId xmlns:a16="http://schemas.microsoft.com/office/drawing/2014/main" id="{BF6748FD-1943-FDF6-3EBD-1234459B297C}"/>
                  </a:ext>
                </a:extLst>
              </p:cNvPr>
              <p:cNvSpPr txBox="1">
                <a:spLocks noRot="1" noChangeAspect="1" noMove="1" noResize="1" noEditPoints="1" noAdjustHandles="1" noChangeArrowheads="1" noChangeShapeType="1" noTextEdit="1"/>
              </p:cNvSpPr>
              <p:nvPr/>
            </p:nvSpPr>
            <p:spPr>
              <a:xfrm>
                <a:off x="0" y="4569542"/>
                <a:ext cx="6095997"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84647AB-D1BE-2A70-64CD-4D47D34F9243}"/>
                  </a:ext>
                </a:extLst>
              </p:cNvPr>
              <p:cNvSpPr txBox="1"/>
              <p:nvPr/>
            </p:nvSpPr>
            <p:spPr>
              <a:xfrm>
                <a:off x="6095997" y="4528700"/>
                <a:ext cx="6096003"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𝑥</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𝑦</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𝑧</m:t>
                          </m:r>
                        </m:e>
                        <m:sup>
                          <m:r>
                            <a:rPr lang="en-US" sz="3200" b="0" i="1" smtClean="0">
                              <a:latin typeface="Cambria Math" panose="02040503050406030204" pitchFamily="18" charset="0"/>
                            </a:rPr>
                            <m:t>2</m:t>
                          </m:r>
                        </m:sup>
                      </m:sSup>
                      <m:r>
                        <a:rPr lang="en-US" sz="3200" b="0" i="1" smtClean="0">
                          <a:latin typeface="Cambria Math" panose="02040503050406030204" pitchFamily="18" charset="0"/>
                        </a:rPr>
                        <m:t>≤1</m:t>
                      </m:r>
                    </m:oMath>
                  </m:oMathPara>
                </a14:m>
                <a:endParaRPr lang="en-US" sz="3200" dirty="0"/>
              </a:p>
            </p:txBody>
          </p:sp>
        </mc:Choice>
        <mc:Fallback xmlns="">
          <p:sp>
            <p:nvSpPr>
              <p:cNvPr id="18" name="TextBox 17">
                <a:extLst>
                  <a:ext uri="{FF2B5EF4-FFF2-40B4-BE49-F238E27FC236}">
                    <a16:creationId xmlns:a16="http://schemas.microsoft.com/office/drawing/2014/main" id="{084647AB-D1BE-2A70-64CD-4D47D34F9243}"/>
                  </a:ext>
                </a:extLst>
              </p:cNvPr>
              <p:cNvSpPr txBox="1">
                <a:spLocks noRot="1" noChangeAspect="1" noMove="1" noResize="1" noEditPoints="1" noAdjustHandles="1" noChangeArrowheads="1" noChangeShapeType="1" noTextEdit="1"/>
              </p:cNvSpPr>
              <p:nvPr/>
            </p:nvSpPr>
            <p:spPr>
              <a:xfrm>
                <a:off x="6095997" y="4528700"/>
                <a:ext cx="6096003" cy="584775"/>
              </a:xfrm>
              <a:prstGeom prst="rect">
                <a:avLst/>
              </a:prstGeom>
              <a:blipFill>
                <a:blip r:embed="rId7"/>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91FF153-F264-1F89-2DE6-C7AFF698ACDD}"/>
              </a:ext>
            </a:extLst>
          </p:cNvPr>
          <p:cNvSpPr txBox="1"/>
          <p:nvPr/>
        </p:nvSpPr>
        <p:spPr>
          <a:xfrm>
            <a:off x="560055" y="5408649"/>
            <a:ext cx="5342425" cy="461665"/>
          </a:xfrm>
          <a:prstGeom prst="rect">
            <a:avLst/>
          </a:prstGeom>
          <a:noFill/>
        </p:spPr>
        <p:txBody>
          <a:bodyPr wrap="none" rtlCol="0">
            <a:spAutoFit/>
          </a:bodyPr>
          <a:lstStyle/>
          <a:p>
            <a:r>
              <a:rPr lang="en-US" sz="2400" dirty="0">
                <a:solidFill>
                  <a:srgbClr val="C00000"/>
                </a:solidFill>
              </a:rPr>
              <a:t>Continuous distributions over the surface</a:t>
            </a:r>
          </a:p>
        </p:txBody>
      </p:sp>
      <p:sp>
        <p:nvSpPr>
          <p:cNvPr id="20" name="TextBox 19">
            <a:extLst>
              <a:ext uri="{FF2B5EF4-FFF2-40B4-BE49-F238E27FC236}">
                <a16:creationId xmlns:a16="http://schemas.microsoft.com/office/drawing/2014/main" id="{B2CDAA94-440A-8007-15B4-D58DBCACAD4A}"/>
              </a:ext>
            </a:extLst>
          </p:cNvPr>
          <p:cNvSpPr txBox="1"/>
          <p:nvPr/>
        </p:nvSpPr>
        <p:spPr>
          <a:xfrm>
            <a:off x="560055" y="5939144"/>
            <a:ext cx="4563750" cy="461665"/>
          </a:xfrm>
          <a:prstGeom prst="rect">
            <a:avLst/>
          </a:prstGeom>
          <a:noFill/>
        </p:spPr>
        <p:txBody>
          <a:bodyPr wrap="none" rtlCol="0">
            <a:spAutoFit/>
          </a:bodyPr>
          <a:lstStyle/>
          <a:p>
            <a:r>
              <a:rPr lang="en-US" sz="2400" dirty="0">
                <a:solidFill>
                  <a:srgbClr val="C00000"/>
                </a:solidFill>
              </a:rPr>
              <a:t>Infinite dimensional function space</a:t>
            </a:r>
          </a:p>
        </p:txBody>
      </p:sp>
      <p:sp>
        <p:nvSpPr>
          <p:cNvPr id="21" name="TextBox 20">
            <a:extLst>
              <a:ext uri="{FF2B5EF4-FFF2-40B4-BE49-F238E27FC236}">
                <a16:creationId xmlns:a16="http://schemas.microsoft.com/office/drawing/2014/main" id="{FC604C2D-0356-0F38-0266-27A1B1BEE1B7}"/>
              </a:ext>
            </a:extLst>
          </p:cNvPr>
          <p:cNvSpPr txBox="1"/>
          <p:nvPr/>
        </p:nvSpPr>
        <p:spPr>
          <a:xfrm>
            <a:off x="7038476" y="5375135"/>
            <a:ext cx="4441409" cy="461665"/>
          </a:xfrm>
          <a:prstGeom prst="rect">
            <a:avLst/>
          </a:prstGeom>
          <a:noFill/>
        </p:spPr>
        <p:txBody>
          <a:bodyPr wrap="none" rtlCol="0">
            <a:spAutoFit/>
          </a:bodyPr>
          <a:lstStyle/>
          <a:p>
            <a:r>
              <a:rPr lang="en-US" sz="2400" dirty="0">
                <a:solidFill>
                  <a:srgbClr val="C00000"/>
                </a:solidFill>
              </a:rPr>
              <a:t>Closed three dimensional unit ball</a:t>
            </a:r>
          </a:p>
        </p:txBody>
      </p:sp>
      <p:sp>
        <p:nvSpPr>
          <p:cNvPr id="22" name="TextBox 21">
            <a:extLst>
              <a:ext uri="{FF2B5EF4-FFF2-40B4-BE49-F238E27FC236}">
                <a16:creationId xmlns:a16="http://schemas.microsoft.com/office/drawing/2014/main" id="{4F47A7E7-A277-160C-6CDD-963067979B7C}"/>
              </a:ext>
            </a:extLst>
          </p:cNvPr>
          <p:cNvSpPr txBox="1"/>
          <p:nvPr/>
        </p:nvSpPr>
        <p:spPr>
          <a:xfrm>
            <a:off x="7068197" y="5942179"/>
            <a:ext cx="3679918" cy="461665"/>
          </a:xfrm>
          <a:prstGeom prst="rect">
            <a:avLst/>
          </a:prstGeom>
          <a:noFill/>
        </p:spPr>
        <p:txBody>
          <a:bodyPr wrap="none" rtlCol="0">
            <a:spAutoFit/>
          </a:bodyPr>
          <a:lstStyle/>
          <a:p>
            <a:r>
              <a:rPr lang="en-US" sz="2400" dirty="0">
                <a:solidFill>
                  <a:srgbClr val="C00000"/>
                </a:solidFill>
              </a:rPr>
              <a:t>Three dimensional manifold</a:t>
            </a:r>
          </a:p>
        </p:txBody>
      </p:sp>
      <p:sp>
        <p:nvSpPr>
          <p:cNvPr id="6" name="TextBox 5">
            <a:extLst>
              <a:ext uri="{FF2B5EF4-FFF2-40B4-BE49-F238E27FC236}">
                <a16:creationId xmlns:a16="http://schemas.microsoft.com/office/drawing/2014/main" id="{5C36D7DF-F50B-43D1-D80C-61FC8DE8B98F}"/>
              </a:ext>
            </a:extLst>
          </p:cNvPr>
          <p:cNvSpPr txBox="1"/>
          <p:nvPr/>
        </p:nvSpPr>
        <p:spPr>
          <a:xfrm>
            <a:off x="0" y="3814989"/>
            <a:ext cx="12191997" cy="707886"/>
          </a:xfrm>
          <a:prstGeom prst="rect">
            <a:avLst/>
          </a:prstGeom>
          <a:noFill/>
        </p:spPr>
        <p:txBody>
          <a:bodyPr wrap="square" rtlCol="0">
            <a:spAutoFit/>
          </a:bodyPr>
          <a:lstStyle/>
          <a:p>
            <a:pPr algn="ctr"/>
            <a:r>
              <a:rPr lang="en-US" sz="4000" dirty="0">
                <a:solidFill>
                  <a:srgbClr val="C00000"/>
                </a:solidFill>
              </a:rPr>
              <a:t>Pure states are one-to-one but not the mixed states!!!</a:t>
            </a:r>
          </a:p>
        </p:txBody>
      </p:sp>
    </p:spTree>
    <p:extLst>
      <p:ext uri="{BB962C8B-B14F-4D97-AF65-F5344CB8AC3E}">
        <p14:creationId xmlns:p14="http://schemas.microsoft.com/office/powerpoint/2010/main" val="395541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2" grpId="0"/>
      <p:bldP spid="13" grpId="0"/>
      <p:bldP spid="16" grpId="0"/>
      <p:bldP spid="17" grpId="0"/>
      <p:bldP spid="18" grpId="0"/>
      <p:bldP spid="19" grpId="0"/>
      <p:bldP spid="20" grpId="0"/>
      <p:bldP spid="21" grpId="0"/>
      <p:bldP spid="22"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793FB1-3D2D-42CE-93E5-0406625E73A9}"/>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436870FB-CD84-4822-E7E9-721D52A9B6F7}"/>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1F4F01C-30B0-64B1-2D7A-FAA2F574982C}"/>
                  </a:ext>
                </a:extLst>
              </p:cNvPr>
              <p:cNvSpPr txBox="1"/>
              <p:nvPr/>
            </p:nvSpPr>
            <p:spPr>
              <a:xfrm>
                <a:off x="0" y="256563"/>
                <a:ext cx="12191999" cy="619529"/>
              </a:xfrm>
              <a:prstGeom prst="rect">
                <a:avLst/>
              </a:prstGeom>
              <a:noFill/>
            </p:spPr>
            <p:txBody>
              <a:bodyPr wrap="square" rtlCol="0">
                <a:spAutoFit/>
              </a:bodyPr>
              <a:lstStyle/>
              <a:p>
                <a:pPr algn="ctr"/>
                <a:r>
                  <a:rPr lang="en-US" sz="3200" dirty="0"/>
                  <a:t>Not all is lost: clear way to go from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𝐻𝑆</m:t>
                        </m:r>
                      </m:sub>
                    </m:sSub>
                  </m:oMath>
                </a14:m>
                <a:r>
                  <a:rPr lang="en-US" sz="3200" dirty="0"/>
                  <a:t> to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𝐸</m:t>
                        </m:r>
                      </m:e>
                      <m:sub>
                        <m:r>
                          <a:rPr lang="en-US" sz="3200" b="0" i="1" smtClean="0">
                            <a:latin typeface="Cambria Math" panose="02040503050406030204" pitchFamily="18" charset="0"/>
                          </a:rPr>
                          <m:t>𝑄𝑀</m:t>
                        </m:r>
                      </m:sub>
                    </m:sSub>
                  </m:oMath>
                </a14:m>
                <a:r>
                  <a:rPr lang="en-US" sz="3200" dirty="0"/>
                  <a:t> </a:t>
                </a:r>
              </a:p>
            </p:txBody>
          </p:sp>
        </mc:Choice>
        <mc:Fallback xmlns="">
          <p:sp>
            <p:nvSpPr>
              <p:cNvPr id="4" name="TextBox 3">
                <a:extLst>
                  <a:ext uri="{FF2B5EF4-FFF2-40B4-BE49-F238E27FC236}">
                    <a16:creationId xmlns:a16="http://schemas.microsoft.com/office/drawing/2014/main" id="{A1F4F01C-30B0-64B1-2D7A-FAA2F574982C}"/>
                  </a:ext>
                </a:extLst>
              </p:cNvPr>
              <p:cNvSpPr txBox="1">
                <a:spLocks noRot="1" noChangeAspect="1" noMove="1" noResize="1" noEditPoints="1" noAdjustHandles="1" noChangeArrowheads="1" noChangeShapeType="1" noTextEdit="1"/>
              </p:cNvSpPr>
              <p:nvPr/>
            </p:nvSpPr>
            <p:spPr>
              <a:xfrm>
                <a:off x="0" y="256563"/>
                <a:ext cx="12191999" cy="619529"/>
              </a:xfrm>
              <a:prstGeom prst="rect">
                <a:avLst/>
              </a:prstGeom>
              <a:blipFill>
                <a:blip r:embed="rId2"/>
                <a:stretch>
                  <a:fillRect t="-11765" b="-26471"/>
                </a:stretch>
              </a:blipFill>
            </p:spPr>
            <p:txBody>
              <a:bodyPr/>
              <a:lstStyle/>
              <a:p>
                <a:r>
                  <a:rPr lang="en-US">
                    <a:noFill/>
                  </a:rPr>
                  <a:t> </a:t>
                </a:r>
              </a:p>
            </p:txBody>
          </p:sp>
        </mc:Fallback>
      </mc:AlternateContent>
      <p:grpSp>
        <p:nvGrpSpPr>
          <p:cNvPr id="29" name="Group 28">
            <a:extLst>
              <a:ext uri="{FF2B5EF4-FFF2-40B4-BE49-F238E27FC236}">
                <a16:creationId xmlns:a16="http://schemas.microsoft.com/office/drawing/2014/main" id="{E6457486-FBBB-6E64-FFFE-619099F8F897}"/>
              </a:ext>
            </a:extLst>
          </p:cNvPr>
          <p:cNvGrpSpPr/>
          <p:nvPr/>
        </p:nvGrpSpPr>
        <p:grpSpPr>
          <a:xfrm>
            <a:off x="4741777" y="4668115"/>
            <a:ext cx="7077495" cy="1593248"/>
            <a:chOff x="4741777" y="4668115"/>
            <a:chExt cx="7077495" cy="1593248"/>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F632E60-F387-16E6-52B6-066C056770E1}"/>
                    </a:ext>
                  </a:extLst>
                </p:cNvPr>
                <p:cNvSpPr txBox="1"/>
                <p:nvPr/>
              </p:nvSpPr>
              <p:spPr>
                <a:xfrm>
                  <a:off x="11200833" y="4668115"/>
                  <a:ext cx="61843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 </m:t>
                                </m:r>
                              </m:sup>
                            </m:sSup>
                          </m:sub>
                        </m:sSub>
                      </m:oMath>
                    </m:oMathPara>
                  </a14:m>
                  <a:endParaRPr lang="en-US" dirty="0"/>
                </a:p>
              </p:txBody>
            </p:sp>
          </mc:Choice>
          <mc:Fallback xmlns="">
            <p:sp>
              <p:nvSpPr>
                <p:cNvPr id="13" name="TextBox 12">
                  <a:extLst>
                    <a:ext uri="{FF2B5EF4-FFF2-40B4-BE49-F238E27FC236}">
                      <a16:creationId xmlns:a16="http://schemas.microsoft.com/office/drawing/2014/main" id="{9F632E60-F387-16E6-52B6-066C056770E1}"/>
                    </a:ext>
                  </a:extLst>
                </p:cNvPr>
                <p:cNvSpPr txBox="1">
                  <a:spLocks noRot="1" noChangeAspect="1" noMove="1" noResize="1" noEditPoints="1" noAdjustHandles="1" noChangeArrowheads="1" noChangeShapeType="1" noTextEdit="1"/>
                </p:cNvSpPr>
                <p:nvPr/>
              </p:nvSpPr>
              <p:spPr>
                <a:xfrm>
                  <a:off x="11200833" y="4668115"/>
                  <a:ext cx="618439"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BCBFFAE-507D-7815-6C51-BA9204B4D1F5}"/>
                    </a:ext>
                  </a:extLst>
                </p:cNvPr>
                <p:cNvSpPr txBox="1"/>
                <p:nvPr/>
              </p:nvSpPr>
              <p:spPr>
                <a:xfrm>
                  <a:off x="9852631" y="5545772"/>
                  <a:ext cx="625748" cy="3706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i="1">
                                    <a:latin typeface="Cambria Math" panose="02040503050406030204" pitchFamily="18" charset="0"/>
                                  </a:rPr>
                                  <m:t> </m:t>
                                </m:r>
                              </m:sup>
                            </m:sSup>
                          </m:sub>
                        </m:sSub>
                      </m:oMath>
                    </m:oMathPara>
                  </a14:m>
                  <a:endParaRPr lang="en-US" dirty="0"/>
                </a:p>
              </p:txBody>
            </p:sp>
          </mc:Choice>
          <mc:Fallback xmlns="">
            <p:sp>
              <p:nvSpPr>
                <p:cNvPr id="14" name="TextBox 13">
                  <a:extLst>
                    <a:ext uri="{FF2B5EF4-FFF2-40B4-BE49-F238E27FC236}">
                      <a16:creationId xmlns:a16="http://schemas.microsoft.com/office/drawing/2014/main" id="{CBCBFFAE-507D-7815-6C51-BA9204B4D1F5}"/>
                    </a:ext>
                  </a:extLst>
                </p:cNvPr>
                <p:cNvSpPr txBox="1">
                  <a:spLocks noRot="1" noChangeAspect="1" noMove="1" noResize="1" noEditPoints="1" noAdjustHandles="1" noChangeArrowheads="1" noChangeShapeType="1" noTextEdit="1"/>
                </p:cNvSpPr>
                <p:nvPr/>
              </p:nvSpPr>
              <p:spPr>
                <a:xfrm>
                  <a:off x="9852631" y="5545772"/>
                  <a:ext cx="625748" cy="370679"/>
                </a:xfrm>
                <a:prstGeom prst="rect">
                  <a:avLst/>
                </a:prstGeom>
                <a:blipFill>
                  <a:blip r:embed="rId4"/>
                  <a:stretch>
                    <a:fillRect b="-4918"/>
                  </a:stretch>
                </a:blipFill>
              </p:spPr>
              <p:txBody>
                <a:bodyPr/>
                <a:lstStyle/>
                <a:p>
                  <a:r>
                    <a:rPr lang="en-US">
                      <a:noFill/>
                    </a:rPr>
                    <a:t> </a:t>
                  </a:r>
                </a:p>
              </p:txBody>
            </p:sp>
          </mc:Fallback>
        </mc:AlternateContent>
        <p:sp>
          <p:nvSpPr>
            <p:cNvPr id="20" name="Freeform: Shape 19">
              <a:extLst>
                <a:ext uri="{FF2B5EF4-FFF2-40B4-BE49-F238E27FC236}">
                  <a16:creationId xmlns:a16="http://schemas.microsoft.com/office/drawing/2014/main" id="{9AD7F163-2F0A-5353-074C-18AAC319C884}"/>
                </a:ext>
              </a:extLst>
            </p:cNvPr>
            <p:cNvSpPr/>
            <p:nvPr/>
          </p:nvSpPr>
          <p:spPr>
            <a:xfrm>
              <a:off x="6075947" y="5041566"/>
              <a:ext cx="5205664" cy="344912"/>
            </a:xfrm>
            <a:custGeom>
              <a:avLst/>
              <a:gdLst>
                <a:gd name="connsiteX0" fmla="*/ 0 w 5205664"/>
                <a:gd name="connsiteY0" fmla="*/ 8021 h 344912"/>
                <a:gd name="connsiteX1" fmla="*/ 2382253 w 5205664"/>
                <a:gd name="connsiteY1" fmla="*/ 344905 h 344912"/>
                <a:gd name="connsiteX2" fmla="*/ 5205664 w 5205664"/>
                <a:gd name="connsiteY2" fmla="*/ 0 h 344912"/>
              </a:gdLst>
              <a:ahLst/>
              <a:cxnLst>
                <a:cxn ang="0">
                  <a:pos x="connsiteX0" y="connsiteY0"/>
                </a:cxn>
                <a:cxn ang="0">
                  <a:pos x="connsiteX1" y="connsiteY1"/>
                </a:cxn>
                <a:cxn ang="0">
                  <a:pos x="connsiteX2" y="connsiteY2"/>
                </a:cxn>
              </a:cxnLst>
              <a:rect l="l" t="t" r="r" b="b"/>
              <a:pathLst>
                <a:path w="5205664" h="344912">
                  <a:moveTo>
                    <a:pt x="0" y="8021"/>
                  </a:moveTo>
                  <a:cubicBezTo>
                    <a:pt x="757321" y="177131"/>
                    <a:pt x="1514642" y="346242"/>
                    <a:pt x="2382253" y="344905"/>
                  </a:cubicBezTo>
                  <a:cubicBezTo>
                    <a:pt x="3249864" y="343568"/>
                    <a:pt x="4227764" y="171784"/>
                    <a:pt x="5205664" y="0"/>
                  </a:cubicBezTo>
                </a:path>
              </a:pathLst>
            </a:cu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6C24958-4E8E-38E9-C54C-9E8312FA8E71}"/>
                </a:ext>
              </a:extLst>
            </p:cNvPr>
            <p:cNvSpPr/>
            <p:nvPr/>
          </p:nvSpPr>
          <p:spPr>
            <a:xfrm>
              <a:off x="4741777" y="5916451"/>
              <a:ext cx="5205664" cy="344912"/>
            </a:xfrm>
            <a:custGeom>
              <a:avLst/>
              <a:gdLst>
                <a:gd name="connsiteX0" fmla="*/ 0 w 5205664"/>
                <a:gd name="connsiteY0" fmla="*/ 8021 h 344912"/>
                <a:gd name="connsiteX1" fmla="*/ 2382253 w 5205664"/>
                <a:gd name="connsiteY1" fmla="*/ 344905 h 344912"/>
                <a:gd name="connsiteX2" fmla="*/ 5205664 w 5205664"/>
                <a:gd name="connsiteY2" fmla="*/ 0 h 344912"/>
              </a:gdLst>
              <a:ahLst/>
              <a:cxnLst>
                <a:cxn ang="0">
                  <a:pos x="connsiteX0" y="connsiteY0"/>
                </a:cxn>
                <a:cxn ang="0">
                  <a:pos x="connsiteX1" y="connsiteY1"/>
                </a:cxn>
                <a:cxn ang="0">
                  <a:pos x="connsiteX2" y="connsiteY2"/>
                </a:cxn>
              </a:cxnLst>
              <a:rect l="l" t="t" r="r" b="b"/>
              <a:pathLst>
                <a:path w="5205664" h="344912">
                  <a:moveTo>
                    <a:pt x="0" y="8021"/>
                  </a:moveTo>
                  <a:cubicBezTo>
                    <a:pt x="757321" y="177131"/>
                    <a:pt x="1514642" y="346242"/>
                    <a:pt x="2382253" y="344905"/>
                  </a:cubicBezTo>
                  <a:cubicBezTo>
                    <a:pt x="3249864" y="343568"/>
                    <a:pt x="4227764" y="171784"/>
                    <a:pt x="5205664" y="0"/>
                  </a:cubicBezTo>
                </a:path>
              </a:pathLst>
            </a:cu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DB456DF2-3199-FFC3-D22C-D96174F452F0}"/>
              </a:ext>
            </a:extLst>
          </p:cNvPr>
          <p:cNvGrpSpPr/>
          <p:nvPr/>
        </p:nvGrpSpPr>
        <p:grpSpPr>
          <a:xfrm>
            <a:off x="1974546" y="4668115"/>
            <a:ext cx="7155632" cy="1558476"/>
            <a:chOff x="1974546" y="4668115"/>
            <a:chExt cx="7155632" cy="155847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11FDC4-1FF1-24CD-3F8B-9074099E8204}"/>
                    </a:ext>
                  </a:extLst>
                </p:cNvPr>
                <p:cNvSpPr txBox="1"/>
                <p:nvPr/>
              </p:nvSpPr>
              <p:spPr>
                <a:xfrm>
                  <a:off x="8520075" y="4668115"/>
                  <a:ext cx="6101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 </m:t>
                                </m:r>
                              </m:sup>
                            </m:sSup>
                          </m:sub>
                        </m:sSub>
                      </m:oMath>
                    </m:oMathPara>
                  </a14:m>
                  <a:endParaRPr lang="en-US" dirty="0"/>
                </a:p>
              </p:txBody>
            </p:sp>
          </mc:Choice>
          <mc:Fallback xmlns="">
            <p:sp>
              <p:nvSpPr>
                <p:cNvPr id="9" name="TextBox 8">
                  <a:extLst>
                    <a:ext uri="{FF2B5EF4-FFF2-40B4-BE49-F238E27FC236}">
                      <a16:creationId xmlns:a16="http://schemas.microsoft.com/office/drawing/2014/main" id="{6C11FDC4-1FF1-24CD-3F8B-9074099E8204}"/>
                    </a:ext>
                  </a:extLst>
                </p:cNvPr>
                <p:cNvSpPr txBox="1">
                  <a:spLocks noRot="1" noChangeAspect="1" noMove="1" noResize="1" noEditPoints="1" noAdjustHandles="1" noChangeArrowheads="1" noChangeShapeType="1" noTextEdit="1"/>
                </p:cNvSpPr>
                <p:nvPr/>
              </p:nvSpPr>
              <p:spPr>
                <a:xfrm>
                  <a:off x="8520075" y="4668115"/>
                  <a:ext cx="610103"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AA67B16-E4C6-BC47-4880-D75D62996C3A}"/>
                    </a:ext>
                  </a:extLst>
                </p:cNvPr>
                <p:cNvSpPr txBox="1"/>
                <p:nvPr/>
              </p:nvSpPr>
              <p:spPr>
                <a:xfrm>
                  <a:off x="7180210" y="5547119"/>
                  <a:ext cx="6174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m:t>
                                </m:r>
                                <m:r>
                                  <a:rPr lang="en-US" i="1">
                                    <a:latin typeface="Cambria Math" panose="02040503050406030204" pitchFamily="18" charset="0"/>
                                  </a:rPr>
                                  <m:t> </m:t>
                                </m:r>
                              </m:sup>
                            </m:sSup>
                          </m:sub>
                        </m:sSub>
                      </m:oMath>
                    </m:oMathPara>
                  </a14:m>
                  <a:endParaRPr lang="en-US" dirty="0"/>
                </a:p>
              </p:txBody>
            </p:sp>
          </mc:Choice>
          <mc:Fallback xmlns="">
            <p:sp>
              <p:nvSpPr>
                <p:cNvPr id="10" name="TextBox 9">
                  <a:extLst>
                    <a:ext uri="{FF2B5EF4-FFF2-40B4-BE49-F238E27FC236}">
                      <a16:creationId xmlns:a16="http://schemas.microsoft.com/office/drawing/2014/main" id="{EAA67B16-E4C6-BC47-4880-D75D62996C3A}"/>
                    </a:ext>
                  </a:extLst>
                </p:cNvPr>
                <p:cNvSpPr txBox="1">
                  <a:spLocks noRot="1" noChangeAspect="1" noMove="1" noResize="1" noEditPoints="1" noAdjustHandles="1" noChangeArrowheads="1" noChangeShapeType="1" noTextEdit="1"/>
                </p:cNvSpPr>
                <p:nvPr/>
              </p:nvSpPr>
              <p:spPr>
                <a:xfrm>
                  <a:off x="7180210" y="5547119"/>
                  <a:ext cx="617412" cy="369332"/>
                </a:xfrm>
                <a:prstGeom prst="rect">
                  <a:avLst/>
                </a:prstGeom>
                <a:blipFill>
                  <a:blip r:embed="rId6"/>
                  <a:stretch>
                    <a:fillRect b="-4918"/>
                  </a:stretch>
                </a:blipFill>
              </p:spPr>
              <p:txBody>
                <a:bodyPr/>
                <a:lstStyle/>
                <a:p>
                  <a:r>
                    <a:rPr lang="en-US">
                      <a:noFill/>
                    </a:rPr>
                    <a:t> </a:t>
                  </a:r>
                </a:p>
              </p:txBody>
            </p:sp>
          </mc:Fallback>
        </mc:AlternateContent>
        <p:sp>
          <p:nvSpPr>
            <p:cNvPr id="19" name="Freeform: Shape 18">
              <a:extLst>
                <a:ext uri="{FF2B5EF4-FFF2-40B4-BE49-F238E27FC236}">
                  <a16:creationId xmlns:a16="http://schemas.microsoft.com/office/drawing/2014/main" id="{03723D0B-35B7-2652-B53D-A08694A9A70A}"/>
                </a:ext>
              </a:extLst>
            </p:cNvPr>
            <p:cNvSpPr/>
            <p:nvPr/>
          </p:nvSpPr>
          <p:spPr>
            <a:xfrm>
              <a:off x="3361322" y="4997116"/>
              <a:ext cx="5205664" cy="344912"/>
            </a:xfrm>
            <a:custGeom>
              <a:avLst/>
              <a:gdLst>
                <a:gd name="connsiteX0" fmla="*/ 0 w 5205664"/>
                <a:gd name="connsiteY0" fmla="*/ 8021 h 344912"/>
                <a:gd name="connsiteX1" fmla="*/ 2382253 w 5205664"/>
                <a:gd name="connsiteY1" fmla="*/ 344905 h 344912"/>
                <a:gd name="connsiteX2" fmla="*/ 5205664 w 5205664"/>
                <a:gd name="connsiteY2" fmla="*/ 0 h 344912"/>
              </a:gdLst>
              <a:ahLst/>
              <a:cxnLst>
                <a:cxn ang="0">
                  <a:pos x="connsiteX0" y="connsiteY0"/>
                </a:cxn>
                <a:cxn ang="0">
                  <a:pos x="connsiteX1" y="connsiteY1"/>
                </a:cxn>
                <a:cxn ang="0">
                  <a:pos x="connsiteX2" y="connsiteY2"/>
                </a:cxn>
              </a:cxnLst>
              <a:rect l="l" t="t" r="r" b="b"/>
              <a:pathLst>
                <a:path w="5205664" h="344912">
                  <a:moveTo>
                    <a:pt x="0" y="8021"/>
                  </a:moveTo>
                  <a:cubicBezTo>
                    <a:pt x="757321" y="177131"/>
                    <a:pt x="1514642" y="346242"/>
                    <a:pt x="2382253" y="344905"/>
                  </a:cubicBezTo>
                  <a:cubicBezTo>
                    <a:pt x="3249864" y="343568"/>
                    <a:pt x="4227764" y="171784"/>
                    <a:pt x="5205664" y="0"/>
                  </a:cubicBezTo>
                </a:path>
              </a:pathLst>
            </a:cu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29B9409C-E2E8-93B6-CE6E-CA1582A602DE}"/>
                </a:ext>
              </a:extLst>
            </p:cNvPr>
            <p:cNvSpPr/>
            <p:nvPr/>
          </p:nvSpPr>
          <p:spPr>
            <a:xfrm>
              <a:off x="1974546" y="5881679"/>
              <a:ext cx="5205664" cy="344912"/>
            </a:xfrm>
            <a:custGeom>
              <a:avLst/>
              <a:gdLst>
                <a:gd name="connsiteX0" fmla="*/ 0 w 5205664"/>
                <a:gd name="connsiteY0" fmla="*/ 8021 h 344912"/>
                <a:gd name="connsiteX1" fmla="*/ 2382253 w 5205664"/>
                <a:gd name="connsiteY1" fmla="*/ 344905 h 344912"/>
                <a:gd name="connsiteX2" fmla="*/ 5205664 w 5205664"/>
                <a:gd name="connsiteY2" fmla="*/ 0 h 344912"/>
              </a:gdLst>
              <a:ahLst/>
              <a:cxnLst>
                <a:cxn ang="0">
                  <a:pos x="connsiteX0" y="connsiteY0"/>
                </a:cxn>
                <a:cxn ang="0">
                  <a:pos x="connsiteX1" y="connsiteY1"/>
                </a:cxn>
                <a:cxn ang="0">
                  <a:pos x="connsiteX2" y="connsiteY2"/>
                </a:cxn>
              </a:cxnLst>
              <a:rect l="l" t="t" r="r" b="b"/>
              <a:pathLst>
                <a:path w="5205664" h="344912">
                  <a:moveTo>
                    <a:pt x="0" y="8021"/>
                  </a:moveTo>
                  <a:cubicBezTo>
                    <a:pt x="757321" y="177131"/>
                    <a:pt x="1514642" y="346242"/>
                    <a:pt x="2382253" y="344905"/>
                  </a:cubicBezTo>
                  <a:cubicBezTo>
                    <a:pt x="3249864" y="343568"/>
                    <a:pt x="4227764" y="171784"/>
                    <a:pt x="5205664" y="0"/>
                  </a:cubicBezTo>
                </a:path>
              </a:pathLst>
            </a:cu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oup 4">
            <a:extLst>
              <a:ext uri="{FF2B5EF4-FFF2-40B4-BE49-F238E27FC236}">
                <a16:creationId xmlns:a16="http://schemas.microsoft.com/office/drawing/2014/main" id="{F9E4413D-6412-2652-6892-73A2C8C3973D}"/>
              </a:ext>
            </a:extLst>
          </p:cNvPr>
          <p:cNvGrpSpPr/>
          <p:nvPr/>
        </p:nvGrpSpPr>
        <p:grpSpPr>
          <a:xfrm>
            <a:off x="843429" y="3120540"/>
            <a:ext cx="2706744" cy="2795911"/>
            <a:chOff x="843429" y="3120540"/>
            <a:chExt cx="2706744" cy="2795911"/>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524DA4-AA10-3343-1D27-CB37FBB54BA9}"/>
                    </a:ext>
                  </a:extLst>
                </p:cNvPr>
                <p:cNvSpPr txBox="1"/>
                <p:nvPr/>
              </p:nvSpPr>
              <p:spPr>
                <a:xfrm>
                  <a:off x="843429" y="5547119"/>
                  <a:ext cx="1151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 </m:t>
                                </m:r>
                              </m:sup>
                            </m:sSup>
                          </m:sub>
                        </m:sSub>
                        <m:r>
                          <a:rPr lang="en-US" b="0" i="1" smtClean="0">
                            <a:latin typeface="Cambria Math" panose="02040503050406030204" pitchFamily="18" charset="0"/>
                          </a:rPr>
                          <m:t>)</m:t>
                        </m:r>
                      </m:oMath>
                    </m:oMathPara>
                  </a14:m>
                  <a:endParaRPr lang="en-US" dirty="0"/>
                </a:p>
              </p:txBody>
            </p:sp>
          </mc:Choice>
          <mc:Fallback xmlns="">
            <p:sp>
              <p:nvSpPr>
                <p:cNvPr id="6" name="TextBox 5">
                  <a:extLst>
                    <a:ext uri="{FF2B5EF4-FFF2-40B4-BE49-F238E27FC236}">
                      <a16:creationId xmlns:a16="http://schemas.microsoft.com/office/drawing/2014/main" id="{04524DA4-AA10-3343-1D27-CB37FBB54BA9}"/>
                    </a:ext>
                  </a:extLst>
                </p:cNvPr>
                <p:cNvSpPr txBox="1">
                  <a:spLocks noRot="1" noChangeAspect="1" noMove="1" noResize="1" noEditPoints="1" noAdjustHandles="1" noChangeArrowheads="1" noChangeShapeType="1" noTextEdit="1"/>
                </p:cNvSpPr>
                <p:nvPr/>
              </p:nvSpPr>
              <p:spPr>
                <a:xfrm>
                  <a:off x="843429" y="5547119"/>
                  <a:ext cx="1151597" cy="369332"/>
                </a:xfrm>
                <a:prstGeom prst="rect">
                  <a:avLst/>
                </a:prstGeom>
                <a:blipFill>
                  <a:blip r:embed="rId7"/>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0430B2-826C-7A11-5F9B-AEAB0C636D94}"/>
                    </a:ext>
                  </a:extLst>
                </p:cNvPr>
                <p:cNvSpPr txBox="1"/>
                <p:nvPr/>
              </p:nvSpPr>
              <p:spPr>
                <a:xfrm>
                  <a:off x="2312688" y="4668115"/>
                  <a:ext cx="11267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 </m:t>
                                </m:r>
                              </m:sup>
                            </m:sSup>
                          </m:sub>
                        </m:sSub>
                        <m:r>
                          <a:rPr lang="en-US" b="0" i="1" smtClean="0">
                            <a:latin typeface="Cambria Math" panose="02040503050406030204" pitchFamily="18" charset="0"/>
                          </a:rPr>
                          <m:t>)</m:t>
                        </m:r>
                      </m:oMath>
                    </m:oMathPara>
                  </a14:m>
                  <a:endParaRPr lang="en-US" dirty="0"/>
                </a:p>
              </p:txBody>
            </p:sp>
          </mc:Choice>
          <mc:Fallback xmlns="">
            <p:sp>
              <p:nvSpPr>
                <p:cNvPr id="7" name="TextBox 6">
                  <a:extLst>
                    <a:ext uri="{FF2B5EF4-FFF2-40B4-BE49-F238E27FC236}">
                      <a16:creationId xmlns:a16="http://schemas.microsoft.com/office/drawing/2014/main" id="{BD0430B2-826C-7A11-5F9B-AEAB0C636D94}"/>
                    </a:ext>
                  </a:extLst>
                </p:cNvPr>
                <p:cNvSpPr txBox="1">
                  <a:spLocks noRot="1" noChangeAspect="1" noMove="1" noResize="1" noEditPoints="1" noAdjustHandles="1" noChangeArrowheads="1" noChangeShapeType="1" noTextEdit="1"/>
                </p:cNvSpPr>
                <p:nvPr/>
              </p:nvSpPr>
              <p:spPr>
                <a:xfrm>
                  <a:off x="2312688" y="4668115"/>
                  <a:ext cx="1126783"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6B4181-49DA-A54B-0880-AC1CF3AD37B4}"/>
                    </a:ext>
                  </a:extLst>
                </p:cNvPr>
                <p:cNvSpPr txBox="1"/>
                <p:nvPr/>
              </p:nvSpPr>
              <p:spPr>
                <a:xfrm>
                  <a:off x="1308084" y="3120540"/>
                  <a:ext cx="2242089" cy="585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𝑃</m:t>
                                </m:r>
                              </m:e>
                              <m:sub>
                                <m:sSup>
                                  <m:sSupPr>
                                    <m:ctrlPr>
                                      <a:rPr lang="en-US" i="1" smtClean="0">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m:t>
                                    </m:r>
                                    <m:r>
                                      <a:rPr lang="en-US" i="1">
                                        <a:latin typeface="Cambria Math" panose="02040503050406030204" pitchFamily="18" charset="0"/>
                                      </a:rPr>
                                      <m:t> </m:t>
                                    </m:r>
                                  </m:sup>
                                </m:sSup>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 </m:t>
                                    </m:r>
                                  </m:sup>
                                </m:sSup>
                              </m:sub>
                            </m:sSub>
                          </m:e>
                        </m:d>
                      </m:oMath>
                    </m:oMathPara>
                  </a14:m>
                  <a:endParaRPr lang="en-US" dirty="0"/>
                </a:p>
              </p:txBody>
            </p:sp>
          </mc:Choice>
          <mc:Fallback xmlns="">
            <p:sp>
              <p:nvSpPr>
                <p:cNvPr id="8" name="TextBox 7">
                  <a:extLst>
                    <a:ext uri="{FF2B5EF4-FFF2-40B4-BE49-F238E27FC236}">
                      <a16:creationId xmlns:a16="http://schemas.microsoft.com/office/drawing/2014/main" id="{4B6B4181-49DA-A54B-0880-AC1CF3AD37B4}"/>
                    </a:ext>
                  </a:extLst>
                </p:cNvPr>
                <p:cNvSpPr txBox="1">
                  <a:spLocks noRot="1" noChangeAspect="1" noMove="1" noResize="1" noEditPoints="1" noAdjustHandles="1" noChangeArrowheads="1" noChangeShapeType="1" noTextEdit="1"/>
                </p:cNvSpPr>
                <p:nvPr/>
              </p:nvSpPr>
              <p:spPr>
                <a:xfrm>
                  <a:off x="1308084" y="3120540"/>
                  <a:ext cx="2242089" cy="585288"/>
                </a:xfrm>
                <a:prstGeom prst="rect">
                  <a:avLst/>
                </a:prstGeom>
                <a:blipFill>
                  <a:blip r:embed="rId9"/>
                  <a:stretch>
                    <a:fillRect/>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1F94BE9-A032-7FA2-3D91-D5430A35ACE5}"/>
                </a:ext>
              </a:extLst>
            </p:cNvPr>
            <p:cNvCxnSpPr/>
            <p:nvPr/>
          </p:nvCxnSpPr>
          <p:spPr>
            <a:xfrm flipV="1">
              <a:off x="1600200" y="3705828"/>
              <a:ext cx="638175" cy="1761522"/>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26" name="Straight Arrow Connector 25">
              <a:extLst>
                <a:ext uri="{FF2B5EF4-FFF2-40B4-BE49-F238E27FC236}">
                  <a16:creationId xmlns:a16="http://schemas.microsoft.com/office/drawing/2014/main" id="{D448976C-48E2-C89A-5158-41BB83950477}"/>
                </a:ext>
              </a:extLst>
            </p:cNvPr>
            <p:cNvCxnSpPr/>
            <p:nvPr/>
          </p:nvCxnSpPr>
          <p:spPr>
            <a:xfrm flipH="1" flipV="1">
              <a:off x="2429128" y="3745712"/>
              <a:ext cx="320264" cy="922403"/>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1067B77-8173-7673-2149-BAB69B12AE8D}"/>
                    </a:ext>
                  </a:extLst>
                </p:cNvPr>
                <p:cNvSpPr txBox="1"/>
                <p:nvPr/>
              </p:nvSpPr>
              <p:spPr>
                <a:xfrm>
                  <a:off x="1494369" y="4216241"/>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2" name="TextBox 31">
                  <a:extLst>
                    <a:ext uri="{FF2B5EF4-FFF2-40B4-BE49-F238E27FC236}">
                      <a16:creationId xmlns:a16="http://schemas.microsoft.com/office/drawing/2014/main" id="{71067B77-8173-7673-2149-BAB69B12AE8D}"/>
                    </a:ext>
                  </a:extLst>
                </p:cNvPr>
                <p:cNvSpPr txBox="1">
                  <a:spLocks noRot="1" noChangeAspect="1" noMove="1" noResize="1" noEditPoints="1" noAdjustHandles="1" noChangeArrowheads="1" noChangeShapeType="1" noTextEdit="1"/>
                </p:cNvSpPr>
                <p:nvPr/>
              </p:nvSpPr>
              <p:spPr>
                <a:xfrm>
                  <a:off x="1494369" y="4216241"/>
                  <a:ext cx="365806" cy="610936"/>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F3B5374-484B-4569-553E-E0B5C80DF658}"/>
                    </a:ext>
                  </a:extLst>
                </p:cNvPr>
                <p:cNvSpPr txBox="1"/>
                <p:nvPr/>
              </p:nvSpPr>
              <p:spPr>
                <a:xfrm>
                  <a:off x="2637860" y="3922308"/>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3" name="TextBox 32">
                  <a:extLst>
                    <a:ext uri="{FF2B5EF4-FFF2-40B4-BE49-F238E27FC236}">
                      <a16:creationId xmlns:a16="http://schemas.microsoft.com/office/drawing/2014/main" id="{9F3B5374-484B-4569-553E-E0B5C80DF658}"/>
                    </a:ext>
                  </a:extLst>
                </p:cNvPr>
                <p:cNvSpPr txBox="1">
                  <a:spLocks noRot="1" noChangeAspect="1" noMove="1" noResize="1" noEditPoints="1" noAdjustHandles="1" noChangeArrowheads="1" noChangeShapeType="1" noTextEdit="1"/>
                </p:cNvSpPr>
                <p:nvPr/>
              </p:nvSpPr>
              <p:spPr>
                <a:xfrm>
                  <a:off x="2637860" y="3922308"/>
                  <a:ext cx="365806" cy="610936"/>
                </a:xfrm>
                <a:prstGeom prst="rect">
                  <a:avLst/>
                </a:prstGeom>
                <a:blipFill>
                  <a:blip r:embed="rId11"/>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2EF6569A-A3C9-6A01-FAE1-886FEEB463F9}"/>
              </a:ext>
            </a:extLst>
          </p:cNvPr>
          <p:cNvGrpSpPr/>
          <p:nvPr/>
        </p:nvGrpSpPr>
        <p:grpSpPr>
          <a:xfrm>
            <a:off x="3757133" y="3120540"/>
            <a:ext cx="2596041" cy="2795911"/>
            <a:chOff x="3757133" y="3120540"/>
            <a:chExt cx="2596041" cy="2795911"/>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D0F94B4-574A-682F-613F-AB88216F7C6F}"/>
                    </a:ext>
                  </a:extLst>
                </p:cNvPr>
                <p:cNvSpPr txBox="1"/>
                <p:nvPr/>
              </p:nvSpPr>
              <p:spPr>
                <a:xfrm>
                  <a:off x="3757133" y="5547119"/>
                  <a:ext cx="11515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 </m:t>
                                </m:r>
                              </m:sup>
                            </m:sSup>
                          </m:sub>
                        </m:sSub>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2D0F94B4-574A-682F-613F-AB88216F7C6F}"/>
                    </a:ext>
                  </a:extLst>
                </p:cNvPr>
                <p:cNvSpPr txBox="1">
                  <a:spLocks noRot="1" noChangeAspect="1" noMove="1" noResize="1" noEditPoints="1" noAdjustHandles="1" noChangeArrowheads="1" noChangeShapeType="1" noTextEdit="1"/>
                </p:cNvSpPr>
                <p:nvPr/>
              </p:nvSpPr>
              <p:spPr>
                <a:xfrm>
                  <a:off x="3757133" y="5547119"/>
                  <a:ext cx="1151597" cy="369332"/>
                </a:xfrm>
                <a:prstGeom prst="rect">
                  <a:avLst/>
                </a:prstGeom>
                <a:blipFill>
                  <a:blip r:embed="rId1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BD6D39B-5BCC-9218-1ADB-2C8B61552AEF}"/>
                    </a:ext>
                  </a:extLst>
                </p:cNvPr>
                <p:cNvSpPr txBox="1"/>
                <p:nvPr/>
              </p:nvSpPr>
              <p:spPr>
                <a:xfrm>
                  <a:off x="5226391" y="4668115"/>
                  <a:ext cx="11267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 </m:t>
                                </m:r>
                              </m:sup>
                            </m:sSup>
                          </m:sub>
                        </m:sSub>
                        <m:r>
                          <a:rPr lang="en-US" b="0" i="1" smtClean="0">
                            <a:latin typeface="Cambria Math" panose="02040503050406030204" pitchFamily="18" charset="0"/>
                          </a:rPr>
                          <m:t>)</m:t>
                        </m:r>
                      </m:oMath>
                    </m:oMathPara>
                  </a14:m>
                  <a:endParaRPr lang="en-US" dirty="0"/>
                </a:p>
              </p:txBody>
            </p:sp>
          </mc:Choice>
          <mc:Fallback xmlns="">
            <p:sp>
              <p:nvSpPr>
                <p:cNvPr id="16" name="TextBox 15">
                  <a:extLst>
                    <a:ext uri="{FF2B5EF4-FFF2-40B4-BE49-F238E27FC236}">
                      <a16:creationId xmlns:a16="http://schemas.microsoft.com/office/drawing/2014/main" id="{5BD6D39B-5BCC-9218-1ADB-2C8B61552AEF}"/>
                    </a:ext>
                  </a:extLst>
                </p:cNvPr>
                <p:cNvSpPr txBox="1">
                  <a:spLocks noRot="1" noChangeAspect="1" noMove="1" noResize="1" noEditPoints="1" noAdjustHandles="1" noChangeArrowheads="1" noChangeShapeType="1" noTextEdit="1"/>
                </p:cNvSpPr>
                <p:nvPr/>
              </p:nvSpPr>
              <p:spPr>
                <a:xfrm>
                  <a:off x="5226391" y="4668115"/>
                  <a:ext cx="1126783" cy="369332"/>
                </a:xfrm>
                <a:prstGeom prst="rect">
                  <a:avLst/>
                </a:prstGeom>
                <a:blipFill>
                  <a:blip r:embed="rId1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C5816CD-2881-342B-3961-5E3B1BDFBC19}"/>
                    </a:ext>
                  </a:extLst>
                </p:cNvPr>
                <p:cNvSpPr txBox="1"/>
                <p:nvPr/>
              </p:nvSpPr>
              <p:spPr>
                <a:xfrm>
                  <a:off x="3961939" y="3120540"/>
                  <a:ext cx="2331920" cy="585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𝑃</m:t>
                                </m:r>
                              </m:e>
                              <m:sub>
                                <m:sSup>
                                  <m:sSupPr>
                                    <m:ctrlPr>
                                      <a:rPr lang="en-US"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i="1">
                                        <a:latin typeface="Cambria Math" panose="02040503050406030204" pitchFamily="18" charset="0"/>
                                      </a:rPr>
                                      <m:t> </m:t>
                                    </m:r>
                                  </m:sup>
                                </m:sSup>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 </m:t>
                                    </m:r>
                                  </m:sup>
                                </m:sSup>
                              </m:sub>
                            </m:sSub>
                          </m:e>
                        </m:d>
                      </m:oMath>
                    </m:oMathPara>
                  </a14:m>
                  <a:endParaRPr lang="en-US" dirty="0"/>
                </a:p>
              </p:txBody>
            </p:sp>
          </mc:Choice>
          <mc:Fallback xmlns="">
            <p:sp>
              <p:nvSpPr>
                <p:cNvPr id="17" name="TextBox 16">
                  <a:extLst>
                    <a:ext uri="{FF2B5EF4-FFF2-40B4-BE49-F238E27FC236}">
                      <a16:creationId xmlns:a16="http://schemas.microsoft.com/office/drawing/2014/main" id="{1C5816CD-2881-342B-3961-5E3B1BDFBC19}"/>
                    </a:ext>
                  </a:extLst>
                </p:cNvPr>
                <p:cNvSpPr txBox="1">
                  <a:spLocks noRot="1" noChangeAspect="1" noMove="1" noResize="1" noEditPoints="1" noAdjustHandles="1" noChangeArrowheads="1" noChangeShapeType="1" noTextEdit="1"/>
                </p:cNvSpPr>
                <p:nvPr/>
              </p:nvSpPr>
              <p:spPr>
                <a:xfrm>
                  <a:off x="3961939" y="3120540"/>
                  <a:ext cx="2331920" cy="585288"/>
                </a:xfrm>
                <a:prstGeom prst="rect">
                  <a:avLst/>
                </a:prstGeom>
                <a:blipFill>
                  <a:blip r:embed="rId14"/>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F148DFBC-96E5-2811-B0E5-C26C52B334E9}"/>
                </a:ext>
              </a:extLst>
            </p:cNvPr>
            <p:cNvCxnSpPr/>
            <p:nvPr/>
          </p:nvCxnSpPr>
          <p:spPr>
            <a:xfrm flipV="1">
              <a:off x="4577378" y="3705828"/>
              <a:ext cx="423247" cy="1839944"/>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0" name="Straight Arrow Connector 29">
              <a:extLst>
                <a:ext uri="{FF2B5EF4-FFF2-40B4-BE49-F238E27FC236}">
                  <a16:creationId xmlns:a16="http://schemas.microsoft.com/office/drawing/2014/main" id="{1C0042F5-6E9F-8CAE-2532-269B9B5A34DD}"/>
                </a:ext>
              </a:extLst>
            </p:cNvPr>
            <p:cNvCxnSpPr/>
            <p:nvPr/>
          </p:nvCxnSpPr>
          <p:spPr>
            <a:xfrm flipH="1" flipV="1">
              <a:off x="5257335" y="3740600"/>
              <a:ext cx="280951" cy="951282"/>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20D68A7-A208-CBAD-0782-93A47CFCBC33}"/>
                    </a:ext>
                  </a:extLst>
                </p:cNvPr>
                <p:cNvSpPr txBox="1"/>
                <p:nvPr/>
              </p:nvSpPr>
              <p:spPr>
                <a:xfrm>
                  <a:off x="4443673" y="4188424"/>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4" name="TextBox 33">
                  <a:extLst>
                    <a:ext uri="{FF2B5EF4-FFF2-40B4-BE49-F238E27FC236}">
                      <a16:creationId xmlns:a16="http://schemas.microsoft.com/office/drawing/2014/main" id="{720D68A7-A208-CBAD-0782-93A47CFCBC33}"/>
                    </a:ext>
                  </a:extLst>
                </p:cNvPr>
                <p:cNvSpPr txBox="1">
                  <a:spLocks noRot="1" noChangeAspect="1" noMove="1" noResize="1" noEditPoints="1" noAdjustHandles="1" noChangeArrowheads="1" noChangeShapeType="1" noTextEdit="1"/>
                </p:cNvSpPr>
                <p:nvPr/>
              </p:nvSpPr>
              <p:spPr>
                <a:xfrm>
                  <a:off x="4443673" y="4188424"/>
                  <a:ext cx="365806" cy="610936"/>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FE1C4D89-09CF-8026-05BE-4A1E3EE74EAD}"/>
                    </a:ext>
                  </a:extLst>
                </p:cNvPr>
                <p:cNvSpPr txBox="1"/>
                <p:nvPr/>
              </p:nvSpPr>
              <p:spPr>
                <a:xfrm>
                  <a:off x="5433161" y="3882956"/>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35" name="TextBox 34">
                  <a:extLst>
                    <a:ext uri="{FF2B5EF4-FFF2-40B4-BE49-F238E27FC236}">
                      <a16:creationId xmlns:a16="http://schemas.microsoft.com/office/drawing/2014/main" id="{FE1C4D89-09CF-8026-05BE-4A1E3EE74EAD}"/>
                    </a:ext>
                  </a:extLst>
                </p:cNvPr>
                <p:cNvSpPr txBox="1">
                  <a:spLocks noRot="1" noChangeAspect="1" noMove="1" noResize="1" noEditPoints="1" noAdjustHandles="1" noChangeArrowheads="1" noChangeShapeType="1" noTextEdit="1"/>
                </p:cNvSpPr>
                <p:nvPr/>
              </p:nvSpPr>
              <p:spPr>
                <a:xfrm>
                  <a:off x="5433161" y="3882956"/>
                  <a:ext cx="365806" cy="610936"/>
                </a:xfrm>
                <a:prstGeom prst="rect">
                  <a:avLst/>
                </a:prstGeom>
                <a:blipFill>
                  <a:blip r:embed="rId16"/>
                  <a:stretch>
                    <a:fillRect/>
                  </a:stretch>
                </a:blipFill>
              </p:spPr>
              <p:txBody>
                <a:bodyPr/>
                <a:lstStyle/>
                <a:p>
                  <a:r>
                    <a:rPr lang="en-US">
                      <a:noFill/>
                    </a:rPr>
                    <a:t> </a:t>
                  </a:r>
                </a:p>
              </p:txBody>
            </p:sp>
          </mc:Fallback>
        </mc:AlternateContent>
      </p:grpSp>
      <p:grpSp>
        <p:nvGrpSpPr>
          <p:cNvPr id="37" name="Group 36">
            <a:extLst>
              <a:ext uri="{FF2B5EF4-FFF2-40B4-BE49-F238E27FC236}">
                <a16:creationId xmlns:a16="http://schemas.microsoft.com/office/drawing/2014/main" id="{B012A233-8FB5-863B-A392-BE379FD1EA4B}"/>
              </a:ext>
            </a:extLst>
          </p:cNvPr>
          <p:cNvGrpSpPr/>
          <p:nvPr/>
        </p:nvGrpSpPr>
        <p:grpSpPr>
          <a:xfrm>
            <a:off x="1766581" y="1657662"/>
            <a:ext cx="4032386" cy="1500737"/>
            <a:chOff x="1766581" y="1657662"/>
            <a:chExt cx="4032386" cy="1500737"/>
          </a:xfrm>
        </p:grpSpPr>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0B45806-43CA-A963-B4DE-FCF28017C9CC}"/>
                    </a:ext>
                  </a:extLst>
                </p:cNvPr>
                <p:cNvSpPr txBox="1"/>
                <p:nvPr/>
              </p:nvSpPr>
              <p:spPr>
                <a:xfrm>
                  <a:off x="1766581" y="1657662"/>
                  <a:ext cx="4032386" cy="5852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d>
                          <m:dPr>
                            <m:ctrlPr>
                              <a:rPr lang="en-US" b="0" i="1" smtClean="0">
                                <a:latin typeface="Cambria Math" panose="02040503050406030204" pitchFamily="18" charset="0"/>
                              </a:rPr>
                            </m:ctrlPr>
                          </m:dPr>
                          <m:e>
                            <m:r>
                              <a:rPr lang="en-US" b="0" i="1" smtClean="0">
                                <a:latin typeface="Cambria Math" panose="02040503050406030204" pitchFamily="18" charset="0"/>
                              </a:rPr>
                              <m:t>𝜆</m:t>
                            </m:r>
                          </m:e>
                          <m:e>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𝑃</m:t>
                                </m:r>
                              </m:e>
                              <m:sub>
                                <m:sSup>
                                  <m:sSupPr>
                                    <m:ctrlPr>
                                      <a:rPr lang="en-US" i="1" smtClean="0">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m:t>
                                    </m:r>
                                    <m:r>
                                      <a:rPr lang="en-US" i="1">
                                        <a:latin typeface="Cambria Math" panose="02040503050406030204" pitchFamily="18" charset="0"/>
                                      </a:rPr>
                                      <m:t> </m:t>
                                    </m:r>
                                  </m:sup>
                                </m:sSup>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4</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𝑧</m:t>
                                    </m:r>
                                  </m:e>
                                  <m:sup>
                                    <m:r>
                                      <a:rPr lang="en-US" b="0" i="1" smtClean="0">
                                        <a:latin typeface="Cambria Math" panose="02040503050406030204" pitchFamily="18" charset="0"/>
                                      </a:rPr>
                                      <m:t>− </m:t>
                                    </m:r>
                                  </m:sup>
                                </m:sSup>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𝑃</m:t>
                                </m:r>
                              </m:e>
                              <m: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 </m:t>
                                    </m:r>
                                  </m:sup>
                                </m:sSup>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4</m:t>
                                </m:r>
                              </m:den>
                            </m:f>
                            <m:sSub>
                              <m:sSubPr>
                                <m:ctrlPr>
                                  <a:rPr lang="en-US" i="1">
                                    <a:latin typeface="Cambria Math" panose="02040503050406030204" pitchFamily="18" charset="0"/>
                                  </a:rPr>
                                </m:ctrlPr>
                              </m:sSubPr>
                              <m:e>
                                <m:r>
                                  <a:rPr lang="en-US" i="1">
                                    <a:latin typeface="Cambria Math" panose="02040503050406030204" pitchFamily="18" charset="0"/>
                                  </a:rPr>
                                  <m:t>𝑃</m:t>
                                </m:r>
                              </m:e>
                              <m: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 </m:t>
                                    </m:r>
                                  </m:sup>
                                </m:sSup>
                              </m:sub>
                            </m:sSub>
                          </m:e>
                        </m:d>
                      </m:oMath>
                    </m:oMathPara>
                  </a14:m>
                  <a:endParaRPr lang="en-US" dirty="0"/>
                </a:p>
              </p:txBody>
            </p:sp>
          </mc:Choice>
          <mc:Fallback xmlns="">
            <p:sp>
              <p:nvSpPr>
                <p:cNvPr id="18" name="TextBox 17">
                  <a:extLst>
                    <a:ext uri="{FF2B5EF4-FFF2-40B4-BE49-F238E27FC236}">
                      <a16:creationId xmlns:a16="http://schemas.microsoft.com/office/drawing/2014/main" id="{00B45806-43CA-A963-B4DE-FCF28017C9CC}"/>
                    </a:ext>
                  </a:extLst>
                </p:cNvPr>
                <p:cNvSpPr txBox="1">
                  <a:spLocks noRot="1" noChangeAspect="1" noMove="1" noResize="1" noEditPoints="1" noAdjustHandles="1" noChangeArrowheads="1" noChangeShapeType="1" noTextEdit="1"/>
                </p:cNvSpPr>
                <p:nvPr/>
              </p:nvSpPr>
              <p:spPr>
                <a:xfrm>
                  <a:off x="1766581" y="1657662"/>
                  <a:ext cx="4032386" cy="585288"/>
                </a:xfrm>
                <a:prstGeom prst="rect">
                  <a:avLst/>
                </a:prstGeom>
                <a:blipFill>
                  <a:blip r:embed="rId17"/>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F4AE2074-693F-06E7-6202-9D6AF3DF2798}"/>
                </a:ext>
              </a:extLst>
            </p:cNvPr>
            <p:cNvCxnSpPr>
              <a:cxnSpLocks/>
            </p:cNvCxnSpPr>
            <p:nvPr/>
          </p:nvCxnSpPr>
          <p:spPr>
            <a:xfrm flipV="1">
              <a:off x="2723147" y="2242950"/>
              <a:ext cx="827026" cy="842818"/>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38" name="Straight Arrow Connector 37">
              <a:extLst>
                <a:ext uri="{FF2B5EF4-FFF2-40B4-BE49-F238E27FC236}">
                  <a16:creationId xmlns:a16="http://schemas.microsoft.com/office/drawing/2014/main" id="{2862B5B9-C696-B2BA-A14C-16672B3014AB}"/>
                </a:ext>
              </a:extLst>
            </p:cNvPr>
            <p:cNvCxnSpPr>
              <a:cxnSpLocks/>
            </p:cNvCxnSpPr>
            <p:nvPr/>
          </p:nvCxnSpPr>
          <p:spPr>
            <a:xfrm flipH="1" flipV="1">
              <a:off x="4354306" y="2233420"/>
              <a:ext cx="623771" cy="924979"/>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79B8055-4196-6F9C-EBDA-13D61D9A11C9}"/>
                    </a:ext>
                  </a:extLst>
                </p:cNvPr>
                <p:cNvSpPr txBox="1"/>
                <p:nvPr/>
              </p:nvSpPr>
              <p:spPr>
                <a:xfrm>
                  <a:off x="2693176" y="2236800"/>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40" name="TextBox 39">
                  <a:extLst>
                    <a:ext uri="{FF2B5EF4-FFF2-40B4-BE49-F238E27FC236}">
                      <a16:creationId xmlns:a16="http://schemas.microsoft.com/office/drawing/2014/main" id="{379B8055-4196-6F9C-EBDA-13D61D9A11C9}"/>
                    </a:ext>
                  </a:extLst>
                </p:cNvPr>
                <p:cNvSpPr txBox="1">
                  <a:spLocks noRot="1" noChangeAspect="1" noMove="1" noResize="1" noEditPoints="1" noAdjustHandles="1" noChangeArrowheads="1" noChangeShapeType="1" noTextEdit="1"/>
                </p:cNvSpPr>
                <p:nvPr/>
              </p:nvSpPr>
              <p:spPr>
                <a:xfrm>
                  <a:off x="2693176" y="2236800"/>
                  <a:ext cx="365806" cy="610936"/>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BE00253-437F-99A5-4E28-9C61E4998282}"/>
                    </a:ext>
                  </a:extLst>
                </p:cNvPr>
                <p:cNvSpPr txBox="1"/>
                <p:nvPr/>
              </p:nvSpPr>
              <p:spPr>
                <a:xfrm>
                  <a:off x="4666191" y="2277722"/>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41" name="TextBox 40">
                  <a:extLst>
                    <a:ext uri="{FF2B5EF4-FFF2-40B4-BE49-F238E27FC236}">
                      <a16:creationId xmlns:a16="http://schemas.microsoft.com/office/drawing/2014/main" id="{5BE00253-437F-99A5-4E28-9C61E4998282}"/>
                    </a:ext>
                  </a:extLst>
                </p:cNvPr>
                <p:cNvSpPr txBox="1">
                  <a:spLocks noRot="1" noChangeAspect="1" noMove="1" noResize="1" noEditPoints="1" noAdjustHandles="1" noChangeArrowheads="1" noChangeShapeType="1" noTextEdit="1"/>
                </p:cNvSpPr>
                <p:nvPr/>
              </p:nvSpPr>
              <p:spPr>
                <a:xfrm>
                  <a:off x="4666191" y="2277722"/>
                  <a:ext cx="365806" cy="610936"/>
                </a:xfrm>
                <a:prstGeom prst="rect">
                  <a:avLst/>
                </a:prstGeom>
                <a:blipFill>
                  <a:blip r:embed="rId19"/>
                  <a:stretch>
                    <a:fillRect/>
                  </a:stretch>
                </a:blipFill>
              </p:spPr>
              <p:txBody>
                <a:bodyPr/>
                <a:lstStyle/>
                <a:p>
                  <a:r>
                    <a:rPr lang="en-US">
                      <a:noFill/>
                    </a:rPr>
                    <a:t> </a:t>
                  </a:r>
                </a:p>
              </p:txBody>
            </p:sp>
          </mc:Fallback>
        </mc:AlternateContent>
      </p:grpSp>
      <p:grpSp>
        <p:nvGrpSpPr>
          <p:cNvPr id="25" name="Group 24">
            <a:extLst>
              <a:ext uri="{FF2B5EF4-FFF2-40B4-BE49-F238E27FC236}">
                <a16:creationId xmlns:a16="http://schemas.microsoft.com/office/drawing/2014/main" id="{4EAE868F-52EB-19FF-C5E5-8D91DD1F4381}"/>
              </a:ext>
            </a:extLst>
          </p:cNvPr>
          <p:cNvGrpSpPr/>
          <p:nvPr/>
        </p:nvGrpSpPr>
        <p:grpSpPr>
          <a:xfrm>
            <a:off x="7481669" y="3080239"/>
            <a:ext cx="2234777" cy="2531615"/>
            <a:chOff x="7481669" y="3080239"/>
            <a:chExt cx="2234777" cy="2531615"/>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33F3116-D40D-32FB-E318-862CC29A96AC}"/>
                    </a:ext>
                  </a:extLst>
                </p:cNvPr>
                <p:cNvSpPr txBox="1"/>
                <p:nvPr/>
              </p:nvSpPr>
              <p:spPr>
                <a:xfrm>
                  <a:off x="8117355" y="3080239"/>
                  <a:ext cx="1599091"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b="0" i="1" smtClean="0">
                                    <a:latin typeface="Cambria Math" panose="02040503050406030204" pitchFamily="18" charset="0"/>
                                  </a:rPr>
                                  <m:t>+</m:t>
                                </m:r>
                                <m:r>
                                  <a:rPr lang="en-US" i="1">
                                    <a:latin typeface="Cambria Math" panose="02040503050406030204" pitchFamily="18" charset="0"/>
                                  </a:rPr>
                                  <m:t> </m:t>
                                </m:r>
                              </m:sup>
                            </m:sSup>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𝜌</m:t>
                            </m:r>
                          </m:e>
                          <m:sub>
                            <m:sSup>
                              <m:sSupPr>
                                <m:ctrlPr>
                                  <a:rPr lang="en-US" i="1">
                                    <a:latin typeface="Cambria Math" panose="02040503050406030204" pitchFamily="18" charset="0"/>
                                  </a:rPr>
                                </m:ctrlPr>
                              </m:sSupPr>
                              <m:e>
                                <m:r>
                                  <a:rPr lang="en-US" i="1">
                                    <a:latin typeface="Cambria Math" panose="02040503050406030204" pitchFamily="18" charset="0"/>
                                  </a:rPr>
                                  <m:t>𝑧</m:t>
                                </m:r>
                              </m:e>
                              <m:sup>
                                <m:r>
                                  <a:rPr lang="en-US" i="1">
                                    <a:latin typeface="Cambria Math" panose="02040503050406030204" pitchFamily="18" charset="0"/>
                                  </a:rPr>
                                  <m:t>− </m:t>
                                </m:r>
                              </m:sup>
                            </m:sSup>
                          </m:sub>
                        </m:sSub>
                      </m:oMath>
                    </m:oMathPara>
                  </a14:m>
                  <a:endParaRPr lang="en-US" dirty="0"/>
                </a:p>
              </p:txBody>
            </p:sp>
          </mc:Choice>
          <mc:Fallback xmlns="">
            <p:sp>
              <p:nvSpPr>
                <p:cNvPr id="11" name="TextBox 10">
                  <a:extLst>
                    <a:ext uri="{FF2B5EF4-FFF2-40B4-BE49-F238E27FC236}">
                      <a16:creationId xmlns:a16="http://schemas.microsoft.com/office/drawing/2014/main" id="{033F3116-D40D-32FB-E318-862CC29A96AC}"/>
                    </a:ext>
                  </a:extLst>
                </p:cNvPr>
                <p:cNvSpPr txBox="1">
                  <a:spLocks noRot="1" noChangeAspect="1" noMove="1" noResize="1" noEditPoints="1" noAdjustHandles="1" noChangeArrowheads="1" noChangeShapeType="1" noTextEdit="1"/>
                </p:cNvSpPr>
                <p:nvPr/>
              </p:nvSpPr>
              <p:spPr>
                <a:xfrm>
                  <a:off x="8117355" y="3080239"/>
                  <a:ext cx="1599091" cy="610936"/>
                </a:xfrm>
                <a:prstGeom prst="rect">
                  <a:avLst/>
                </a:prstGeom>
                <a:blipFill>
                  <a:blip r:embed="rId20"/>
                  <a:stretch>
                    <a:fillRect/>
                  </a:stretch>
                </a:blipFill>
              </p:spPr>
              <p:txBody>
                <a:bodyPr/>
                <a:lstStyle/>
                <a:p>
                  <a:r>
                    <a:rPr lang="en-US">
                      <a:noFill/>
                    </a:rPr>
                    <a:t> </a:t>
                  </a:r>
                </a:p>
              </p:txBody>
            </p:sp>
          </mc:Fallback>
        </mc:AlternateContent>
        <p:cxnSp>
          <p:nvCxnSpPr>
            <p:cNvPr id="42" name="Straight Arrow Connector 41">
              <a:extLst>
                <a:ext uri="{FF2B5EF4-FFF2-40B4-BE49-F238E27FC236}">
                  <a16:creationId xmlns:a16="http://schemas.microsoft.com/office/drawing/2014/main" id="{49A420C2-96A8-2956-C578-58C5B70177D8}"/>
                </a:ext>
              </a:extLst>
            </p:cNvPr>
            <p:cNvCxnSpPr>
              <a:cxnSpLocks/>
            </p:cNvCxnSpPr>
            <p:nvPr/>
          </p:nvCxnSpPr>
          <p:spPr>
            <a:xfrm flipV="1">
              <a:off x="7481669" y="3740600"/>
              <a:ext cx="1002049" cy="1871254"/>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4" name="Straight Arrow Connector 43">
              <a:extLst>
                <a:ext uri="{FF2B5EF4-FFF2-40B4-BE49-F238E27FC236}">
                  <a16:creationId xmlns:a16="http://schemas.microsoft.com/office/drawing/2014/main" id="{471238AC-F0D5-0339-8BA7-B42D9C36A47E}"/>
                </a:ext>
              </a:extLst>
            </p:cNvPr>
            <p:cNvCxnSpPr>
              <a:cxnSpLocks/>
            </p:cNvCxnSpPr>
            <p:nvPr/>
          </p:nvCxnSpPr>
          <p:spPr>
            <a:xfrm flipH="1" flipV="1">
              <a:off x="8678779" y="3745712"/>
              <a:ext cx="43361" cy="992228"/>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3BA022AA-E0BE-A5F7-D342-F1203B4E2A5D}"/>
                    </a:ext>
                  </a:extLst>
                </p:cNvPr>
                <p:cNvSpPr txBox="1"/>
                <p:nvPr/>
              </p:nvSpPr>
              <p:spPr>
                <a:xfrm>
                  <a:off x="7652680" y="4166162"/>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50" name="TextBox 49">
                  <a:extLst>
                    <a:ext uri="{FF2B5EF4-FFF2-40B4-BE49-F238E27FC236}">
                      <a16:creationId xmlns:a16="http://schemas.microsoft.com/office/drawing/2014/main" id="{3BA022AA-E0BE-A5F7-D342-F1203B4E2A5D}"/>
                    </a:ext>
                  </a:extLst>
                </p:cNvPr>
                <p:cNvSpPr txBox="1">
                  <a:spLocks noRot="1" noChangeAspect="1" noMove="1" noResize="1" noEditPoints="1" noAdjustHandles="1" noChangeArrowheads="1" noChangeShapeType="1" noTextEdit="1"/>
                </p:cNvSpPr>
                <p:nvPr/>
              </p:nvSpPr>
              <p:spPr>
                <a:xfrm>
                  <a:off x="7652680" y="4166162"/>
                  <a:ext cx="365806" cy="610936"/>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FE0F99F-10EF-9609-8ED2-23CD1BC8840F}"/>
                    </a:ext>
                  </a:extLst>
                </p:cNvPr>
                <p:cNvSpPr txBox="1"/>
                <p:nvPr/>
              </p:nvSpPr>
              <p:spPr>
                <a:xfrm>
                  <a:off x="8700459" y="3971290"/>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51" name="TextBox 50">
                  <a:extLst>
                    <a:ext uri="{FF2B5EF4-FFF2-40B4-BE49-F238E27FC236}">
                      <a16:creationId xmlns:a16="http://schemas.microsoft.com/office/drawing/2014/main" id="{5FE0F99F-10EF-9609-8ED2-23CD1BC8840F}"/>
                    </a:ext>
                  </a:extLst>
                </p:cNvPr>
                <p:cNvSpPr txBox="1">
                  <a:spLocks noRot="1" noChangeAspect="1" noMove="1" noResize="1" noEditPoints="1" noAdjustHandles="1" noChangeArrowheads="1" noChangeShapeType="1" noTextEdit="1"/>
                </p:cNvSpPr>
                <p:nvPr/>
              </p:nvSpPr>
              <p:spPr>
                <a:xfrm>
                  <a:off x="8700459" y="3971290"/>
                  <a:ext cx="365806" cy="610936"/>
                </a:xfrm>
                <a:prstGeom prst="rect">
                  <a:avLst/>
                </a:prstGeom>
                <a:blipFill>
                  <a:blip r:embed="rId22"/>
                  <a:stretch>
                    <a:fillRect/>
                  </a:stretch>
                </a:blipFill>
              </p:spPr>
              <p:txBody>
                <a:bodyPr/>
                <a:lstStyle/>
                <a:p>
                  <a:r>
                    <a:rPr lang="en-US">
                      <a:noFill/>
                    </a:rPr>
                    <a:t> </a:t>
                  </a:r>
                </a:p>
              </p:txBody>
            </p:sp>
          </mc:Fallback>
        </mc:AlternateContent>
      </p:grpSp>
      <p:grpSp>
        <p:nvGrpSpPr>
          <p:cNvPr id="31" name="Group 30">
            <a:extLst>
              <a:ext uri="{FF2B5EF4-FFF2-40B4-BE49-F238E27FC236}">
                <a16:creationId xmlns:a16="http://schemas.microsoft.com/office/drawing/2014/main" id="{981A4FE0-CFE6-BD2D-E458-8E61C41B8525}"/>
              </a:ext>
            </a:extLst>
          </p:cNvPr>
          <p:cNvGrpSpPr/>
          <p:nvPr/>
        </p:nvGrpSpPr>
        <p:grpSpPr>
          <a:xfrm>
            <a:off x="9545259" y="3080239"/>
            <a:ext cx="1904303" cy="2547270"/>
            <a:chOff x="9545259" y="3080239"/>
            <a:chExt cx="1904303" cy="254727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78B9049-F4F8-171B-2375-76445E29F733}"/>
                    </a:ext>
                  </a:extLst>
                </p:cNvPr>
                <p:cNvSpPr txBox="1"/>
                <p:nvPr/>
              </p:nvSpPr>
              <p:spPr>
                <a:xfrm>
                  <a:off x="9545259" y="3080239"/>
                  <a:ext cx="1904303"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𝜌</m:t>
                            </m:r>
                          </m:e>
                          <m: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r>
                                  <a:rPr lang="en-US" i="1">
                                    <a:latin typeface="Cambria Math" panose="02040503050406030204" pitchFamily="18" charset="0"/>
                                  </a:rPr>
                                  <m:t> </m:t>
                                </m:r>
                              </m:sup>
                            </m:sSup>
                          </m:sub>
                        </m:sSub>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b>
                          <m:sSubPr>
                            <m:ctrlPr>
                              <a:rPr lang="en-US" i="1">
                                <a:latin typeface="Cambria Math" panose="02040503050406030204" pitchFamily="18" charset="0"/>
                              </a:rPr>
                            </m:ctrlPr>
                          </m:sSubPr>
                          <m:e>
                            <m:r>
                              <a:rPr lang="en-US" i="1">
                                <a:latin typeface="Cambria Math" panose="02040503050406030204" pitchFamily="18" charset="0"/>
                              </a:rPr>
                              <m:t>𝜌</m:t>
                            </m:r>
                          </m:e>
                          <m:sub>
                            <m:sSup>
                              <m:sSupPr>
                                <m:ctrlPr>
                                  <a:rPr lang="en-US" i="1">
                                    <a:latin typeface="Cambria Math" panose="02040503050406030204" pitchFamily="18" charset="0"/>
                                  </a:rPr>
                                </m:ctrlPr>
                              </m:sSupPr>
                              <m:e>
                                <m:r>
                                  <a:rPr lang="en-US" b="0" i="1" smtClean="0">
                                    <a:latin typeface="Cambria Math" panose="02040503050406030204" pitchFamily="18" charset="0"/>
                                  </a:rPr>
                                  <m:t>𝑥</m:t>
                                </m:r>
                              </m:e>
                              <m:sup>
                                <m:r>
                                  <a:rPr lang="en-US" i="1">
                                    <a:latin typeface="Cambria Math" panose="02040503050406030204" pitchFamily="18" charset="0"/>
                                  </a:rPr>
                                  <m:t>− </m:t>
                                </m:r>
                              </m:sup>
                            </m:sSup>
                          </m:sub>
                        </m:sSub>
                      </m:oMath>
                    </m:oMathPara>
                  </a14:m>
                  <a:endParaRPr lang="en-US" dirty="0"/>
                </a:p>
              </p:txBody>
            </p:sp>
          </mc:Choice>
          <mc:Fallback xmlns="">
            <p:sp>
              <p:nvSpPr>
                <p:cNvPr id="12" name="TextBox 11">
                  <a:extLst>
                    <a:ext uri="{FF2B5EF4-FFF2-40B4-BE49-F238E27FC236}">
                      <a16:creationId xmlns:a16="http://schemas.microsoft.com/office/drawing/2014/main" id="{F78B9049-F4F8-171B-2375-76445E29F733}"/>
                    </a:ext>
                  </a:extLst>
                </p:cNvPr>
                <p:cNvSpPr txBox="1">
                  <a:spLocks noRot="1" noChangeAspect="1" noMove="1" noResize="1" noEditPoints="1" noAdjustHandles="1" noChangeArrowheads="1" noChangeShapeType="1" noTextEdit="1"/>
                </p:cNvSpPr>
                <p:nvPr/>
              </p:nvSpPr>
              <p:spPr>
                <a:xfrm>
                  <a:off x="9545259" y="3080239"/>
                  <a:ext cx="1904303" cy="610936"/>
                </a:xfrm>
                <a:prstGeom prst="rect">
                  <a:avLst/>
                </a:prstGeom>
                <a:blipFill>
                  <a:blip r:embed="rId23"/>
                  <a:stretch>
                    <a:fillRect/>
                  </a:stretch>
                </a:blipFill>
              </p:spPr>
              <p:txBody>
                <a:bodyPr/>
                <a:lstStyle/>
                <a:p>
                  <a:r>
                    <a:rPr lang="en-US">
                      <a:noFill/>
                    </a:rPr>
                    <a:t> </a:t>
                  </a:r>
                </a:p>
              </p:txBody>
            </p:sp>
          </mc:Fallback>
        </mc:AlternateContent>
        <p:cxnSp>
          <p:nvCxnSpPr>
            <p:cNvPr id="46" name="Straight Arrow Connector 45">
              <a:extLst>
                <a:ext uri="{FF2B5EF4-FFF2-40B4-BE49-F238E27FC236}">
                  <a16:creationId xmlns:a16="http://schemas.microsoft.com/office/drawing/2014/main" id="{AAACCCA1-39A4-22AF-595D-CB86934FD543}"/>
                </a:ext>
              </a:extLst>
            </p:cNvPr>
            <p:cNvCxnSpPr>
              <a:cxnSpLocks/>
            </p:cNvCxnSpPr>
            <p:nvPr/>
          </p:nvCxnSpPr>
          <p:spPr>
            <a:xfrm flipV="1">
              <a:off x="10198784" y="3850469"/>
              <a:ext cx="62483" cy="1777040"/>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48" name="Straight Arrow Connector 47">
              <a:extLst>
                <a:ext uri="{FF2B5EF4-FFF2-40B4-BE49-F238E27FC236}">
                  <a16:creationId xmlns:a16="http://schemas.microsoft.com/office/drawing/2014/main" id="{2A55FB51-7AB6-EC4C-AEC2-5BD74F68B8A5}"/>
                </a:ext>
              </a:extLst>
            </p:cNvPr>
            <p:cNvCxnSpPr>
              <a:cxnSpLocks/>
            </p:cNvCxnSpPr>
            <p:nvPr/>
          </p:nvCxnSpPr>
          <p:spPr>
            <a:xfrm flipH="1" flipV="1">
              <a:off x="10563461" y="3807132"/>
              <a:ext cx="718150" cy="930808"/>
            </a:xfrm>
            <a:prstGeom prst="straightConnector1">
              <a:avLst/>
            </a:prstGeom>
            <a:noFill/>
            <a:ln>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D0EDE69-6AA1-C736-AB82-C35FFA50DBF4}"/>
                    </a:ext>
                  </a:extLst>
                </p:cNvPr>
                <p:cNvSpPr txBox="1"/>
                <p:nvPr/>
              </p:nvSpPr>
              <p:spPr>
                <a:xfrm>
                  <a:off x="9852631" y="4370759"/>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52" name="TextBox 51">
                  <a:extLst>
                    <a:ext uri="{FF2B5EF4-FFF2-40B4-BE49-F238E27FC236}">
                      <a16:creationId xmlns:a16="http://schemas.microsoft.com/office/drawing/2014/main" id="{CD0EDE69-6AA1-C736-AB82-C35FFA50DBF4}"/>
                    </a:ext>
                  </a:extLst>
                </p:cNvPr>
                <p:cNvSpPr txBox="1">
                  <a:spLocks noRot="1" noChangeAspect="1" noMove="1" noResize="1" noEditPoints="1" noAdjustHandles="1" noChangeArrowheads="1" noChangeShapeType="1" noTextEdit="1"/>
                </p:cNvSpPr>
                <p:nvPr/>
              </p:nvSpPr>
              <p:spPr>
                <a:xfrm>
                  <a:off x="9852631" y="4370759"/>
                  <a:ext cx="365806" cy="610936"/>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BF655E48-BE7F-37AA-9628-2E2513BED879}"/>
                    </a:ext>
                  </a:extLst>
                </p:cNvPr>
                <p:cNvSpPr txBox="1"/>
                <p:nvPr/>
              </p:nvSpPr>
              <p:spPr>
                <a:xfrm>
                  <a:off x="11030975" y="3882956"/>
                  <a:ext cx="365806" cy="61093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m:oMathPara>
                  </a14:m>
                  <a:endParaRPr lang="en-US" dirty="0"/>
                </a:p>
              </p:txBody>
            </p:sp>
          </mc:Choice>
          <mc:Fallback xmlns="">
            <p:sp>
              <p:nvSpPr>
                <p:cNvPr id="53" name="TextBox 52">
                  <a:extLst>
                    <a:ext uri="{FF2B5EF4-FFF2-40B4-BE49-F238E27FC236}">
                      <a16:creationId xmlns:a16="http://schemas.microsoft.com/office/drawing/2014/main" id="{BF655E48-BE7F-37AA-9628-2E2513BED879}"/>
                    </a:ext>
                  </a:extLst>
                </p:cNvPr>
                <p:cNvSpPr txBox="1">
                  <a:spLocks noRot="1" noChangeAspect="1" noMove="1" noResize="1" noEditPoints="1" noAdjustHandles="1" noChangeArrowheads="1" noChangeShapeType="1" noTextEdit="1"/>
                </p:cNvSpPr>
                <p:nvPr/>
              </p:nvSpPr>
              <p:spPr>
                <a:xfrm>
                  <a:off x="11030975" y="3882956"/>
                  <a:ext cx="365806" cy="610936"/>
                </a:xfrm>
                <a:prstGeom prst="rect">
                  <a:avLst/>
                </a:prstGeom>
                <a:blipFill>
                  <a:blip r:embed="rId25"/>
                  <a:stretch>
                    <a:fillRect/>
                  </a:stretch>
                </a:blipFill>
              </p:spPr>
              <p:txBody>
                <a:bodyPr/>
                <a:lstStyle/>
                <a:p>
                  <a:r>
                    <a:rPr lang="en-US">
                      <a:noFill/>
                    </a:rPr>
                    <a:t> </a:t>
                  </a:r>
                </a:p>
              </p:txBody>
            </p:sp>
          </mc:Fallback>
        </mc:AlternateContent>
      </p:grpSp>
      <p:sp>
        <p:nvSpPr>
          <p:cNvPr id="54" name="Freeform: Shape 53">
            <a:extLst>
              <a:ext uri="{FF2B5EF4-FFF2-40B4-BE49-F238E27FC236}">
                <a16:creationId xmlns:a16="http://schemas.microsoft.com/office/drawing/2014/main" id="{C4AF5117-02ED-4264-1E47-D8288E566832}"/>
              </a:ext>
            </a:extLst>
          </p:cNvPr>
          <p:cNvSpPr/>
          <p:nvPr/>
        </p:nvSpPr>
        <p:spPr>
          <a:xfrm>
            <a:off x="3095545" y="3749852"/>
            <a:ext cx="5021810" cy="344912"/>
          </a:xfrm>
          <a:custGeom>
            <a:avLst/>
            <a:gdLst>
              <a:gd name="connsiteX0" fmla="*/ 0 w 5205664"/>
              <a:gd name="connsiteY0" fmla="*/ 8021 h 344912"/>
              <a:gd name="connsiteX1" fmla="*/ 2382253 w 5205664"/>
              <a:gd name="connsiteY1" fmla="*/ 344905 h 344912"/>
              <a:gd name="connsiteX2" fmla="*/ 5205664 w 5205664"/>
              <a:gd name="connsiteY2" fmla="*/ 0 h 344912"/>
            </a:gdLst>
            <a:ahLst/>
            <a:cxnLst>
              <a:cxn ang="0">
                <a:pos x="connsiteX0" y="connsiteY0"/>
              </a:cxn>
              <a:cxn ang="0">
                <a:pos x="connsiteX1" y="connsiteY1"/>
              </a:cxn>
              <a:cxn ang="0">
                <a:pos x="connsiteX2" y="connsiteY2"/>
              </a:cxn>
            </a:cxnLst>
            <a:rect l="l" t="t" r="r" b="b"/>
            <a:pathLst>
              <a:path w="5205664" h="344912">
                <a:moveTo>
                  <a:pt x="0" y="8021"/>
                </a:moveTo>
                <a:cubicBezTo>
                  <a:pt x="757321" y="177131"/>
                  <a:pt x="1514642" y="346242"/>
                  <a:pt x="2382253" y="344905"/>
                </a:cubicBezTo>
                <a:cubicBezTo>
                  <a:pt x="3249864" y="343568"/>
                  <a:pt x="4227764" y="171784"/>
                  <a:pt x="5205664" y="0"/>
                </a:cubicBezTo>
              </a:path>
            </a:pathLst>
          </a:cu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7366F60B-1511-2C96-AA1E-7E1CD89BD656}"/>
              </a:ext>
            </a:extLst>
          </p:cNvPr>
          <p:cNvCxnSpPr>
            <a:cxnSpLocks/>
            <a:stCxn id="17" idx="3"/>
          </p:cNvCxnSpPr>
          <p:nvPr/>
        </p:nvCxnSpPr>
        <p:spPr>
          <a:xfrm>
            <a:off x="6293859" y="3413184"/>
            <a:ext cx="1675406" cy="32087"/>
          </a:xfrm>
          <a:prstGeom prst="straightConnector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58" name="Straight Arrow Connector 57">
            <a:extLst>
              <a:ext uri="{FF2B5EF4-FFF2-40B4-BE49-F238E27FC236}">
                <a16:creationId xmlns:a16="http://schemas.microsoft.com/office/drawing/2014/main" id="{7259BB9B-11A2-74AF-50F8-91D11EB03852}"/>
              </a:ext>
            </a:extLst>
          </p:cNvPr>
          <p:cNvCxnSpPr>
            <a:cxnSpLocks/>
          </p:cNvCxnSpPr>
          <p:nvPr/>
        </p:nvCxnSpPr>
        <p:spPr>
          <a:xfrm>
            <a:off x="5782210" y="2103299"/>
            <a:ext cx="2187055" cy="1082295"/>
          </a:xfrm>
          <a:prstGeom prst="straightConnector1">
            <a:avLst/>
          </a:prstGeom>
          <a:noFill/>
          <a:ln>
            <a:solidFill>
              <a:srgbClr val="7030A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6193B09F-A245-ABE8-C66F-938518D89897}"/>
                  </a:ext>
                </a:extLst>
              </p:cNvPr>
              <p:cNvSpPr txBox="1"/>
              <p:nvPr/>
            </p:nvSpPr>
            <p:spPr>
              <a:xfrm>
                <a:off x="8593119" y="1581932"/>
                <a:ext cx="2519023" cy="6195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7030A0"/>
                          </a:solidFill>
                          <a:latin typeface="Cambria Math" panose="02040503050406030204" pitchFamily="18" charset="0"/>
                        </a:rPr>
                        <m:t>𝜄</m:t>
                      </m:r>
                      <m:r>
                        <a:rPr lang="en-US" sz="3200" b="0" i="1" smtClean="0">
                          <a:solidFill>
                            <a:srgbClr val="7030A0"/>
                          </a:solidFill>
                          <a:latin typeface="Cambria Math" panose="02040503050406030204" pitchFamily="18" charset="0"/>
                        </a:rPr>
                        <m:t>:</m:t>
                      </m:r>
                      <m:sSub>
                        <m:sSubPr>
                          <m:ctrlPr>
                            <a:rPr lang="en-US" sz="3200" b="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rPr>
                            <m:t>𝐸</m:t>
                          </m:r>
                        </m:e>
                        <m:sub>
                          <m:r>
                            <a:rPr lang="en-US" sz="3200" b="0" i="1" smtClean="0">
                              <a:solidFill>
                                <a:srgbClr val="7030A0"/>
                              </a:solidFill>
                              <a:latin typeface="Cambria Math" panose="02040503050406030204" pitchFamily="18" charset="0"/>
                            </a:rPr>
                            <m:t>𝐻𝑆</m:t>
                          </m:r>
                        </m:sub>
                      </m:sSub>
                      <m:r>
                        <a:rPr lang="en-US" sz="3200" b="0" i="1" smtClean="0">
                          <a:solidFill>
                            <a:srgbClr val="7030A0"/>
                          </a:solidFill>
                          <a:latin typeface="Cambria Math" panose="02040503050406030204" pitchFamily="18" charset="0"/>
                        </a:rPr>
                        <m:t>→</m:t>
                      </m:r>
                      <m:sSub>
                        <m:sSubPr>
                          <m:ctrlPr>
                            <a:rPr lang="en-US" sz="3200" b="0" i="1" smtClean="0">
                              <a:solidFill>
                                <a:srgbClr val="7030A0"/>
                              </a:solidFill>
                              <a:latin typeface="Cambria Math" panose="02040503050406030204" pitchFamily="18" charset="0"/>
                            </a:rPr>
                          </m:ctrlPr>
                        </m:sSubPr>
                        <m:e>
                          <m:r>
                            <a:rPr lang="en-US" sz="3200" b="0" i="1" smtClean="0">
                              <a:solidFill>
                                <a:srgbClr val="7030A0"/>
                              </a:solidFill>
                              <a:latin typeface="Cambria Math" panose="02040503050406030204" pitchFamily="18" charset="0"/>
                            </a:rPr>
                            <m:t>𝐸</m:t>
                          </m:r>
                        </m:e>
                        <m:sub>
                          <m:r>
                            <a:rPr lang="en-US" sz="3200" b="0" i="1" smtClean="0">
                              <a:solidFill>
                                <a:srgbClr val="7030A0"/>
                              </a:solidFill>
                              <a:latin typeface="Cambria Math" panose="02040503050406030204" pitchFamily="18" charset="0"/>
                            </a:rPr>
                            <m:t>𝑄𝑀</m:t>
                          </m:r>
                        </m:sub>
                      </m:sSub>
                    </m:oMath>
                  </m:oMathPara>
                </a14:m>
                <a:endParaRPr lang="en-US" sz="3200" dirty="0">
                  <a:solidFill>
                    <a:srgbClr val="7030A0"/>
                  </a:solidFill>
                </a:endParaRPr>
              </a:p>
            </p:txBody>
          </p:sp>
        </mc:Choice>
        <mc:Fallback xmlns="">
          <p:sp>
            <p:nvSpPr>
              <p:cNvPr id="61" name="TextBox 60">
                <a:extLst>
                  <a:ext uri="{FF2B5EF4-FFF2-40B4-BE49-F238E27FC236}">
                    <a16:creationId xmlns:a16="http://schemas.microsoft.com/office/drawing/2014/main" id="{6193B09F-A245-ABE8-C66F-938518D89897}"/>
                  </a:ext>
                </a:extLst>
              </p:cNvPr>
              <p:cNvSpPr txBox="1">
                <a:spLocks noRot="1" noChangeAspect="1" noMove="1" noResize="1" noEditPoints="1" noAdjustHandles="1" noChangeArrowheads="1" noChangeShapeType="1" noTextEdit="1"/>
              </p:cNvSpPr>
              <p:nvPr/>
            </p:nvSpPr>
            <p:spPr>
              <a:xfrm>
                <a:off x="8593119" y="1581932"/>
                <a:ext cx="2519023" cy="619529"/>
              </a:xfrm>
              <a:prstGeom prst="rect">
                <a:avLst/>
              </a:prstGeom>
              <a:blipFill>
                <a:blip r:embed="rId26"/>
                <a:stretch>
                  <a:fillRect/>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EBFD5660-5DFE-14DC-5A26-BBA5F36C37CC}"/>
              </a:ext>
            </a:extLst>
          </p:cNvPr>
          <p:cNvGrpSpPr/>
          <p:nvPr/>
        </p:nvGrpSpPr>
        <p:grpSpPr>
          <a:xfrm>
            <a:off x="0" y="107995"/>
            <a:ext cx="12192000" cy="5376890"/>
            <a:chOff x="0" y="107995"/>
            <a:chExt cx="12192000" cy="5376890"/>
          </a:xfrm>
        </p:grpSpPr>
        <p:cxnSp>
          <p:nvCxnSpPr>
            <p:cNvPr id="67" name="Straight Connector 66">
              <a:extLst>
                <a:ext uri="{FF2B5EF4-FFF2-40B4-BE49-F238E27FC236}">
                  <a16:creationId xmlns:a16="http://schemas.microsoft.com/office/drawing/2014/main" id="{B0557CF0-27B1-FE96-736A-79BA10FCD4AF}"/>
                </a:ext>
              </a:extLst>
            </p:cNvPr>
            <p:cNvCxnSpPr>
              <a:cxnSpLocks/>
            </p:cNvCxnSpPr>
            <p:nvPr/>
          </p:nvCxnSpPr>
          <p:spPr>
            <a:xfrm>
              <a:off x="0" y="4370759"/>
              <a:ext cx="12191999" cy="0"/>
            </a:xfrm>
            <a:prstGeom prst="line">
              <a:avLst/>
            </a:prstGeom>
            <a:ln w="57150">
              <a:prstDash val="dash"/>
            </a:ln>
          </p:spPr>
          <p:style>
            <a:lnRef idx="1">
              <a:schemeClr val="accent3"/>
            </a:lnRef>
            <a:fillRef idx="0">
              <a:schemeClr val="accent3"/>
            </a:fillRef>
            <a:effectRef idx="0">
              <a:schemeClr val="accent3"/>
            </a:effectRef>
            <a:fontRef idx="minor">
              <a:schemeClr val="tx1"/>
            </a:fontRef>
          </p:style>
        </p:cxnSp>
        <p:sp>
          <p:nvSpPr>
            <p:cNvPr id="62" name="TextBox 61">
              <a:extLst>
                <a:ext uri="{FF2B5EF4-FFF2-40B4-BE49-F238E27FC236}">
                  <a16:creationId xmlns:a16="http://schemas.microsoft.com/office/drawing/2014/main" id="{6B9B86F1-3F69-AC74-9245-C7521A83C1AE}"/>
                </a:ext>
              </a:extLst>
            </p:cNvPr>
            <p:cNvSpPr txBox="1"/>
            <p:nvPr/>
          </p:nvSpPr>
          <p:spPr>
            <a:xfrm rot="16200000">
              <a:off x="-147171" y="381660"/>
              <a:ext cx="916661" cy="369332"/>
            </a:xfrm>
            <a:prstGeom prst="rect">
              <a:avLst/>
            </a:prstGeom>
            <a:noFill/>
          </p:spPr>
          <p:txBody>
            <a:bodyPr wrap="none" rtlCol="0">
              <a:spAutoFit/>
            </a:bodyPr>
            <a:lstStyle/>
            <a:p>
              <a:r>
                <a:rPr lang="en-US" dirty="0"/>
                <a:t>Entropy</a:t>
              </a:r>
            </a:p>
          </p:txBody>
        </p:sp>
        <p:sp>
          <p:nvSpPr>
            <p:cNvPr id="63" name="TextBox 62">
              <a:extLst>
                <a:ext uri="{FF2B5EF4-FFF2-40B4-BE49-F238E27FC236}">
                  <a16:creationId xmlns:a16="http://schemas.microsoft.com/office/drawing/2014/main" id="{0900CCDB-FD34-7975-4FAF-75A5FBD63310}"/>
                </a:ext>
              </a:extLst>
            </p:cNvPr>
            <p:cNvSpPr txBox="1"/>
            <p:nvPr/>
          </p:nvSpPr>
          <p:spPr>
            <a:xfrm>
              <a:off x="160316" y="5115553"/>
              <a:ext cx="301686" cy="369332"/>
            </a:xfrm>
            <a:prstGeom prst="rect">
              <a:avLst/>
            </a:prstGeom>
            <a:noFill/>
          </p:spPr>
          <p:txBody>
            <a:bodyPr wrap="none" rtlCol="0">
              <a:spAutoFit/>
            </a:bodyPr>
            <a:lstStyle/>
            <a:p>
              <a:r>
                <a:rPr lang="en-US" dirty="0"/>
                <a:t>0</a:t>
              </a:r>
            </a:p>
          </p:txBody>
        </p:sp>
        <p:sp>
          <p:nvSpPr>
            <p:cNvPr id="64" name="TextBox 63">
              <a:extLst>
                <a:ext uri="{FF2B5EF4-FFF2-40B4-BE49-F238E27FC236}">
                  <a16:creationId xmlns:a16="http://schemas.microsoft.com/office/drawing/2014/main" id="{3AA0D159-F89A-EDAF-221B-D20C04BAD0E0}"/>
                </a:ext>
              </a:extLst>
            </p:cNvPr>
            <p:cNvSpPr txBox="1"/>
            <p:nvPr/>
          </p:nvSpPr>
          <p:spPr>
            <a:xfrm>
              <a:off x="160316" y="3260605"/>
              <a:ext cx="301686" cy="369332"/>
            </a:xfrm>
            <a:prstGeom prst="rect">
              <a:avLst/>
            </a:prstGeom>
            <a:noFill/>
          </p:spPr>
          <p:txBody>
            <a:bodyPr wrap="none" rtlCol="0">
              <a:spAutoFit/>
            </a:bodyPr>
            <a:lstStyle/>
            <a:p>
              <a:r>
                <a:rPr lang="en-US" dirty="0"/>
                <a:t>1</a:t>
              </a:r>
            </a:p>
          </p:txBody>
        </p:sp>
        <p:sp>
          <p:nvSpPr>
            <p:cNvPr id="65" name="TextBox 64">
              <a:extLst>
                <a:ext uri="{FF2B5EF4-FFF2-40B4-BE49-F238E27FC236}">
                  <a16:creationId xmlns:a16="http://schemas.microsoft.com/office/drawing/2014/main" id="{2F0875F0-5C42-DEBA-D029-3CC32CF3BAF5}"/>
                </a:ext>
              </a:extLst>
            </p:cNvPr>
            <p:cNvSpPr txBox="1"/>
            <p:nvPr/>
          </p:nvSpPr>
          <p:spPr>
            <a:xfrm>
              <a:off x="160316" y="1822903"/>
              <a:ext cx="301686" cy="369332"/>
            </a:xfrm>
            <a:prstGeom prst="rect">
              <a:avLst/>
            </a:prstGeom>
            <a:noFill/>
          </p:spPr>
          <p:txBody>
            <a:bodyPr wrap="none" rtlCol="0">
              <a:spAutoFit/>
            </a:bodyPr>
            <a:lstStyle/>
            <a:p>
              <a:r>
                <a:rPr lang="en-US" dirty="0"/>
                <a:t>2</a:t>
              </a:r>
            </a:p>
          </p:txBody>
        </p:sp>
        <p:cxnSp>
          <p:nvCxnSpPr>
            <p:cNvPr id="69" name="Straight Connector 68">
              <a:extLst>
                <a:ext uri="{FF2B5EF4-FFF2-40B4-BE49-F238E27FC236}">
                  <a16:creationId xmlns:a16="http://schemas.microsoft.com/office/drawing/2014/main" id="{A6A1F050-FF52-AA92-EBD4-6973C0BF197E}"/>
                </a:ext>
              </a:extLst>
            </p:cNvPr>
            <p:cNvCxnSpPr>
              <a:cxnSpLocks/>
            </p:cNvCxnSpPr>
            <p:nvPr/>
          </p:nvCxnSpPr>
          <p:spPr>
            <a:xfrm>
              <a:off x="1" y="2695909"/>
              <a:ext cx="12191999" cy="0"/>
            </a:xfrm>
            <a:prstGeom prst="line">
              <a:avLst/>
            </a:prstGeom>
            <a:ln w="57150">
              <a:prstDash val="dash"/>
            </a:ln>
          </p:spPr>
          <p:style>
            <a:lnRef idx="1">
              <a:schemeClr val="accent3"/>
            </a:lnRef>
            <a:fillRef idx="0">
              <a:schemeClr val="accent3"/>
            </a:fillRef>
            <a:effectRef idx="0">
              <a:schemeClr val="accent3"/>
            </a:effectRef>
            <a:fontRef idx="minor">
              <a:schemeClr val="tx1"/>
            </a:fontRef>
          </p:style>
        </p:cxnSp>
      </p:grpSp>
      <p:cxnSp>
        <p:nvCxnSpPr>
          <p:cNvPr id="71" name="Straight Connector 70">
            <a:extLst>
              <a:ext uri="{FF2B5EF4-FFF2-40B4-BE49-F238E27FC236}">
                <a16:creationId xmlns:a16="http://schemas.microsoft.com/office/drawing/2014/main" id="{FCC363EA-39E1-98EC-3DF5-ACC8D4098600}"/>
              </a:ext>
            </a:extLst>
          </p:cNvPr>
          <p:cNvCxnSpPr>
            <a:cxnSpLocks/>
          </p:cNvCxnSpPr>
          <p:nvPr/>
        </p:nvCxnSpPr>
        <p:spPr>
          <a:xfrm flipH="1">
            <a:off x="7248525" y="1581932"/>
            <a:ext cx="549097" cy="1069271"/>
          </a:xfrm>
          <a:prstGeom prst="line">
            <a:avLst/>
          </a:prstGeom>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9A0A267C-68F1-EFC4-E8B0-24F10D9B73B8}"/>
              </a:ext>
            </a:extLst>
          </p:cNvPr>
          <p:cNvSpPr txBox="1"/>
          <p:nvPr/>
        </p:nvSpPr>
        <p:spPr>
          <a:xfrm>
            <a:off x="5600697" y="1024376"/>
            <a:ext cx="5511445" cy="461665"/>
          </a:xfrm>
          <a:prstGeom prst="rect">
            <a:avLst/>
          </a:prstGeom>
          <a:noFill/>
        </p:spPr>
        <p:txBody>
          <a:bodyPr wrap="none" rtlCol="0">
            <a:spAutoFit/>
          </a:bodyPr>
          <a:lstStyle/>
          <a:p>
            <a:r>
              <a:rPr lang="en-US" sz="2400" dirty="0">
                <a:solidFill>
                  <a:srgbClr val="C00000"/>
                </a:solidFill>
              </a:rPr>
              <a:t>Information is lost but entropy goes down!</a:t>
            </a:r>
          </a:p>
        </p:txBody>
      </p:sp>
      <p:sp>
        <p:nvSpPr>
          <p:cNvPr id="66" name="TextBox 65">
            <a:extLst>
              <a:ext uri="{FF2B5EF4-FFF2-40B4-BE49-F238E27FC236}">
                <a16:creationId xmlns:a16="http://schemas.microsoft.com/office/drawing/2014/main" id="{1B447D62-C700-5ACD-EB84-8559FCD4F13F}"/>
              </a:ext>
            </a:extLst>
          </p:cNvPr>
          <p:cNvSpPr txBox="1"/>
          <p:nvPr/>
        </p:nvSpPr>
        <p:spPr>
          <a:xfrm>
            <a:off x="737118" y="1007443"/>
            <a:ext cx="4801168" cy="461665"/>
          </a:xfrm>
          <a:prstGeom prst="rect">
            <a:avLst/>
          </a:prstGeom>
          <a:noFill/>
        </p:spPr>
        <p:txBody>
          <a:bodyPr wrap="square" rtlCol="0">
            <a:spAutoFit/>
          </a:bodyPr>
          <a:lstStyle/>
          <a:p>
            <a:pPr algn="ctr"/>
            <a:r>
              <a:rPr lang="en-US" sz="2400" b="0" dirty="0"/>
              <a:t>Lost information about preparation?</a:t>
            </a:r>
            <a:endParaRPr lang="en-US" sz="2400" dirty="0"/>
          </a:p>
        </p:txBody>
      </p:sp>
    </p:spTree>
    <p:extLst>
      <p:ext uri="{BB962C8B-B14F-4D97-AF65-F5344CB8AC3E}">
        <p14:creationId xmlns:p14="http://schemas.microsoft.com/office/powerpoint/2010/main" val="2446753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72" grpId="0"/>
      <p:bldP spid="6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32CE45D-BFBA-2E1D-5313-3EA19512A321}"/>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0EA422E-FD66-2AEC-1DBA-A2DFD67BAC66}"/>
              </a:ext>
            </a:extLst>
          </p:cNvPr>
          <p:cNvSpPr>
            <a:spLocks noGrp="1"/>
          </p:cNvSpPr>
          <p:nvPr>
            <p:ph type="sldNum" sz="quarter" idx="12"/>
          </p:nvPr>
        </p:nvSpPr>
        <p:spPr/>
        <p:txBody>
          <a:bodyPr/>
          <a:lstStyle/>
          <a:p>
            <a:fld id="{F47845EA-7733-40EE-B074-20032348B727}" type="slidenum">
              <a:rPr lang="en-US" smtClean="0"/>
              <a:t>15</a:t>
            </a:fld>
            <a:endParaRPr lang="en-US"/>
          </a:p>
        </p:txBody>
      </p:sp>
      <p:pic>
        <p:nvPicPr>
          <p:cNvPr id="5" name="Picture 4">
            <a:extLst>
              <a:ext uri="{FF2B5EF4-FFF2-40B4-BE49-F238E27FC236}">
                <a16:creationId xmlns:a16="http://schemas.microsoft.com/office/drawing/2014/main" id="{BFBD5BAE-EE1F-AAB4-262A-57858E377FBB}"/>
              </a:ext>
            </a:extLst>
          </p:cNvPr>
          <p:cNvPicPr>
            <a:picLocks noChangeAspect="1"/>
          </p:cNvPicPr>
          <p:nvPr/>
        </p:nvPicPr>
        <p:blipFill>
          <a:blip r:embed="rId2"/>
          <a:stretch>
            <a:fillRect/>
          </a:stretch>
        </p:blipFill>
        <p:spPr>
          <a:xfrm>
            <a:off x="0" y="218915"/>
            <a:ext cx="12192000" cy="461042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5445D4-A30A-7CD1-5F39-24416E98BD88}"/>
                  </a:ext>
                </a:extLst>
              </p:cNvPr>
              <p:cNvSpPr txBox="1"/>
              <p:nvPr/>
            </p:nvSpPr>
            <p:spPr>
              <a:xfrm>
                <a:off x="0" y="5015139"/>
                <a:ext cx="12191997" cy="751360"/>
              </a:xfrm>
              <a:prstGeom prst="rect">
                <a:avLst/>
              </a:prstGeom>
              <a:noFill/>
            </p:spPr>
            <p:txBody>
              <a:bodyPr wrap="square" rtlCol="0">
                <a:spAutoFit/>
              </a:bodyPr>
              <a:lstStyle/>
              <a:p>
                <a:pPr algn="ctr"/>
                <a:r>
                  <a:rPr lang="en-US" sz="4000" dirty="0">
                    <a:solidFill>
                      <a:srgbClr val="C00000"/>
                    </a:solidFill>
                  </a:rPr>
                  <a:t>Entropic order is lost when going from </a:t>
                </a:r>
                <a14:m>
                  <m:oMath xmlns:m="http://schemas.openxmlformats.org/officeDocument/2006/math">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𝐸</m:t>
                        </m:r>
                      </m:e>
                      <m:sub>
                        <m:r>
                          <a:rPr lang="en-US" sz="4000" b="0" i="1" smtClean="0">
                            <a:solidFill>
                              <a:srgbClr val="C00000"/>
                            </a:solidFill>
                            <a:latin typeface="Cambria Math" panose="02040503050406030204" pitchFamily="18" charset="0"/>
                          </a:rPr>
                          <m:t>𝐻𝑆</m:t>
                        </m:r>
                      </m:sub>
                    </m:sSub>
                  </m:oMath>
                </a14:m>
                <a:r>
                  <a:rPr lang="en-US" sz="4000" dirty="0">
                    <a:solidFill>
                      <a:srgbClr val="C00000"/>
                    </a:solidFill>
                  </a:rPr>
                  <a:t> to </a:t>
                </a:r>
                <a14:m>
                  <m:oMath xmlns:m="http://schemas.openxmlformats.org/officeDocument/2006/math">
                    <m:sSub>
                      <m:sSubPr>
                        <m:ctrlPr>
                          <a:rPr lang="en-US" sz="4000" b="0" i="1" smtClean="0">
                            <a:solidFill>
                              <a:srgbClr val="C00000"/>
                            </a:solidFill>
                            <a:latin typeface="Cambria Math" panose="02040503050406030204" pitchFamily="18" charset="0"/>
                          </a:rPr>
                        </m:ctrlPr>
                      </m:sSubPr>
                      <m:e>
                        <m:r>
                          <a:rPr lang="en-US" sz="4000" b="0" i="1" smtClean="0">
                            <a:solidFill>
                              <a:srgbClr val="C00000"/>
                            </a:solidFill>
                            <a:latin typeface="Cambria Math" panose="02040503050406030204" pitchFamily="18" charset="0"/>
                          </a:rPr>
                          <m:t>𝐸</m:t>
                        </m:r>
                      </m:e>
                      <m:sub>
                        <m:r>
                          <a:rPr lang="en-US" sz="4000" b="0" i="1" smtClean="0">
                            <a:solidFill>
                              <a:srgbClr val="C00000"/>
                            </a:solidFill>
                            <a:latin typeface="Cambria Math" panose="02040503050406030204" pitchFamily="18" charset="0"/>
                          </a:rPr>
                          <m:t>𝑄𝑀</m:t>
                        </m:r>
                      </m:sub>
                    </m:sSub>
                  </m:oMath>
                </a14:m>
                <a:endParaRPr lang="en-US" sz="4000" dirty="0">
                  <a:solidFill>
                    <a:srgbClr val="C00000"/>
                  </a:solidFill>
                </a:endParaRPr>
              </a:p>
            </p:txBody>
          </p:sp>
        </mc:Choice>
        <mc:Fallback xmlns="">
          <p:sp>
            <p:nvSpPr>
              <p:cNvPr id="6" name="TextBox 5">
                <a:extLst>
                  <a:ext uri="{FF2B5EF4-FFF2-40B4-BE49-F238E27FC236}">
                    <a16:creationId xmlns:a16="http://schemas.microsoft.com/office/drawing/2014/main" id="{F55445D4-A30A-7CD1-5F39-24416E98BD88}"/>
                  </a:ext>
                </a:extLst>
              </p:cNvPr>
              <p:cNvSpPr txBox="1">
                <a:spLocks noRot="1" noChangeAspect="1" noMove="1" noResize="1" noEditPoints="1" noAdjustHandles="1" noChangeArrowheads="1" noChangeShapeType="1" noTextEdit="1"/>
              </p:cNvSpPr>
              <p:nvPr/>
            </p:nvSpPr>
            <p:spPr>
              <a:xfrm>
                <a:off x="0" y="5015139"/>
                <a:ext cx="12191997" cy="751360"/>
              </a:xfrm>
              <a:prstGeom prst="rect">
                <a:avLst/>
              </a:prstGeom>
              <a:blipFill>
                <a:blip r:embed="rId3"/>
                <a:stretch>
                  <a:fillRect t="-13821" b="-29268"/>
                </a:stretch>
              </a:blipFill>
            </p:spPr>
            <p:txBody>
              <a:bodyPr/>
              <a:lstStyle/>
              <a:p>
                <a:r>
                  <a:rPr lang="en-US">
                    <a:noFill/>
                  </a:rPr>
                  <a:t> </a:t>
                </a:r>
              </a:p>
            </p:txBody>
          </p:sp>
        </mc:Fallback>
      </mc:AlternateContent>
    </p:spTree>
    <p:extLst>
      <p:ext uri="{BB962C8B-B14F-4D97-AF65-F5344CB8AC3E}">
        <p14:creationId xmlns:p14="http://schemas.microsoft.com/office/powerpoint/2010/main" val="3462207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57FAD66-C369-DCDE-74FF-BFE36FB3E3D0}"/>
                  </a:ext>
                </a:extLst>
              </p:cNvPr>
              <p:cNvSpPr>
                <a:spLocks noGrp="1"/>
              </p:cNvSpPr>
              <p:nvPr>
                <p:ph type="title"/>
              </p:nvPr>
            </p:nvSpPr>
            <p:spPr/>
            <p:txBody>
              <a:bodyPr/>
              <a:lstStyle/>
              <a:p>
                <a:r>
                  <a:rPr lang="en-US" dirty="0"/>
                  <a:t>No </a:t>
                </a:r>
                <a14:m>
                  <m:oMath xmlns:m="http://schemas.openxmlformats.org/officeDocument/2006/math">
                    <m:r>
                      <a:rPr lang="en-US" b="0" i="1" smtClean="0">
                        <a:latin typeface="Cambria Math" panose="02040503050406030204" pitchFamily="18" charset="0"/>
                      </a:rPr>
                      <m:t>𝜓</m:t>
                    </m:r>
                  </m:oMath>
                </a14:m>
                <a:r>
                  <a:rPr lang="en-US" dirty="0"/>
                  <a:t>-ontic models</a:t>
                </a:r>
              </a:p>
            </p:txBody>
          </p:sp>
        </mc:Choice>
        <mc:Fallback xmlns="">
          <p:sp>
            <p:nvSpPr>
              <p:cNvPr id="2" name="Title 1">
                <a:extLst>
                  <a:ext uri="{FF2B5EF4-FFF2-40B4-BE49-F238E27FC236}">
                    <a16:creationId xmlns:a16="http://schemas.microsoft.com/office/drawing/2014/main" id="{157FAD66-C369-DCDE-74FF-BFE36FB3E3D0}"/>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A4F6CE-C4CF-3823-13FC-5B032FC20B8B}"/>
                  </a:ext>
                </a:extLst>
              </p:cNvPr>
              <p:cNvSpPr>
                <a:spLocks noGrp="1"/>
              </p:cNvSpPr>
              <p:nvPr>
                <p:ph idx="1"/>
              </p:nvPr>
            </p:nvSpPr>
            <p:spPr/>
            <p:txBody>
              <a:bodyPr>
                <a:normAutofit lnSpcReduction="10000"/>
              </a:bodyPr>
              <a:lstStyle/>
              <a:p>
                <a:r>
                  <a:rPr lang="en-US" dirty="0"/>
                  <a:t>The space of epistemic states of a </a:t>
                </a:r>
                <a14:m>
                  <m:oMath xmlns:m="http://schemas.openxmlformats.org/officeDocument/2006/math">
                    <m:r>
                      <a:rPr lang="en-US" b="0" i="1" smtClean="0">
                        <a:latin typeface="Cambria Math" panose="02040503050406030204" pitchFamily="18" charset="0"/>
                      </a:rPr>
                      <m:t>𝜓</m:t>
                    </m:r>
                  </m:oMath>
                </a14:m>
                <a:r>
                  <a:rPr lang="en-US" dirty="0"/>
                  <a:t>-ontic model is radically different from the space of mixed states of QM</a:t>
                </a:r>
              </a:p>
              <a:p>
                <a:r>
                  <a:rPr lang="en-US" dirty="0"/>
                  <a:t>The map from epistemic states to mixed states does not preserve the order in terms of entropy</a:t>
                </a:r>
              </a:p>
              <a:p>
                <a:r>
                  <a:rPr lang="en-US" dirty="0"/>
                  <a:t>Could we define a “new entropy” on the epistemic states?</a:t>
                </a:r>
              </a:p>
              <a:p>
                <a:pPr lvl="1"/>
                <a:r>
                  <a:rPr lang="en-US" dirty="0"/>
                  <a:t>It would be equivalent to redefining the full inner product, since the entropic structure is equivalent (minus unphysical phase) to the inner product</a:t>
                </a:r>
              </a:p>
              <a:p>
                <a:pPr lvl="1"/>
                <a:r>
                  <a:rPr lang="en-US" dirty="0"/>
                  <a:t>But you also make the rules of probability consistent with the new entropy (because a failure of classical information theory was equivalent to a failure of measure theory and Kolmogorov probability)</a:t>
                </a:r>
              </a:p>
              <a:p>
                <a:pPr lvl="1"/>
                <a:r>
                  <a:rPr lang="en-US" dirty="0"/>
                  <a:t>Essentially you are creating a new probability theory that is equivalent to that of quantum mechanics</a:t>
                </a:r>
              </a:p>
              <a:p>
                <a:r>
                  <a:rPr lang="en-US" dirty="0"/>
                  <a:t>So, what’s going on? What is the origin of the problem?</a:t>
                </a:r>
              </a:p>
            </p:txBody>
          </p:sp>
        </mc:Choice>
        <mc:Fallback xmlns="">
          <p:sp>
            <p:nvSpPr>
              <p:cNvPr id="3" name="Content Placeholder 2">
                <a:extLst>
                  <a:ext uri="{FF2B5EF4-FFF2-40B4-BE49-F238E27FC236}">
                    <a16:creationId xmlns:a16="http://schemas.microsoft.com/office/drawing/2014/main" id="{68A4F6CE-C4CF-3823-13FC-5B032FC20B8B}"/>
                  </a:ext>
                </a:extLst>
              </p:cNvPr>
              <p:cNvSpPr>
                <a:spLocks noGrp="1" noRot="1" noChangeAspect="1" noMove="1" noResize="1" noEditPoints="1" noAdjustHandles="1" noChangeArrowheads="1" noChangeShapeType="1" noTextEdit="1"/>
              </p:cNvSpPr>
              <p:nvPr>
                <p:ph idx="1"/>
              </p:nvPr>
            </p:nvSpPr>
            <p:spPr>
              <a:blipFill>
                <a:blip r:embed="rId3"/>
                <a:stretch>
                  <a:fillRect l="-916" t="-2573" r="-117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478AAE2-8618-F7B2-3892-447DEF49E6A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B18708EF-1E90-CD93-1DB6-D7C735DFFC65}"/>
              </a:ext>
            </a:extLst>
          </p:cNvPr>
          <p:cNvSpPr>
            <a:spLocks noGrp="1"/>
          </p:cNvSpPr>
          <p:nvPr>
            <p:ph type="sldNum" sz="quarter" idx="13"/>
          </p:nvPr>
        </p:nvSpPr>
        <p:spPr/>
        <p:txBody>
          <a:bodyPr/>
          <a:lstStyle/>
          <a:p>
            <a:fld id="{F47845EA-7733-40EE-B074-20032348B727}" type="slidenum">
              <a:rPr lang="en-US" smtClean="0"/>
              <a:t>16</a:t>
            </a:fld>
            <a:endParaRPr lang="en-US"/>
          </a:p>
        </p:txBody>
      </p:sp>
    </p:spTree>
    <p:extLst>
      <p:ext uri="{BB962C8B-B14F-4D97-AF65-F5344CB8AC3E}">
        <p14:creationId xmlns:p14="http://schemas.microsoft.com/office/powerpoint/2010/main" val="1012828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r>
              <a:rPr lang="en-US" dirty="0"/>
              <a:t>Failure of measure theory and quantum contextuality</a:t>
            </a:r>
          </a:p>
        </p:txBody>
      </p:sp>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26299749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66176-78D4-BABB-B125-ED5922DFD2AE}"/>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1384DE98-BE95-2D9A-B24B-B795E1EA36E1}"/>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E853A4AB-5EA6-4DCD-5F54-3424B250FBAA}"/>
              </a:ext>
            </a:extLst>
          </p:cNvPr>
          <p:cNvSpPr txBox="1"/>
          <p:nvPr/>
        </p:nvSpPr>
        <p:spPr>
          <a:xfrm>
            <a:off x="0" y="256563"/>
            <a:ext cx="12192000" cy="1077218"/>
          </a:xfrm>
          <a:prstGeom prst="rect">
            <a:avLst/>
          </a:prstGeom>
          <a:noFill/>
        </p:spPr>
        <p:txBody>
          <a:bodyPr wrap="square" rtlCol="0">
            <a:spAutoFit/>
          </a:bodyPr>
          <a:lstStyle/>
          <a:p>
            <a:pPr algn="ctr"/>
            <a:r>
              <a:rPr lang="en-US" sz="3200" dirty="0"/>
              <a:t>Measure theory defines “how big sets are”, “how many elements are there in a set”, “how we count”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211696-2FA4-9B01-05E5-5D57831D8B46}"/>
                  </a:ext>
                </a:extLst>
              </p:cNvPr>
              <p:cNvSpPr txBox="1"/>
              <p:nvPr/>
            </p:nvSpPr>
            <p:spPr>
              <a:xfrm>
                <a:off x="0" y="1504338"/>
                <a:ext cx="1219200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𝑈</m:t>
                          </m:r>
                        </m:e>
                      </m:d>
                      <m:r>
                        <a:rPr lang="en-US" sz="3200" b="0" i="1" smtClean="0">
                          <a:latin typeface="Cambria Math" panose="02040503050406030204" pitchFamily="18" charset="0"/>
                        </a:rPr>
                        <m:t>→[0,+∞]</m:t>
                      </m:r>
                    </m:oMath>
                  </m:oMathPara>
                </a14:m>
                <a:endParaRPr lang="en-US" sz="3200" dirty="0"/>
              </a:p>
            </p:txBody>
          </p:sp>
        </mc:Choice>
        <mc:Fallback xmlns="">
          <p:sp>
            <p:nvSpPr>
              <p:cNvPr id="5" name="TextBox 4">
                <a:extLst>
                  <a:ext uri="{FF2B5EF4-FFF2-40B4-BE49-F238E27FC236}">
                    <a16:creationId xmlns:a16="http://schemas.microsoft.com/office/drawing/2014/main" id="{66211696-2FA4-9B01-05E5-5D57831D8B46}"/>
                  </a:ext>
                </a:extLst>
              </p:cNvPr>
              <p:cNvSpPr txBox="1">
                <a:spLocks noRot="1" noChangeAspect="1" noMove="1" noResize="1" noEditPoints="1" noAdjustHandles="1" noChangeArrowheads="1" noChangeShapeType="1" noTextEdit="1"/>
              </p:cNvSpPr>
              <p:nvPr/>
            </p:nvSpPr>
            <p:spPr>
              <a:xfrm>
                <a:off x="0" y="1504338"/>
                <a:ext cx="12192000" cy="584775"/>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85F1B0E-DCAA-D248-4DF7-13154E644F57}"/>
              </a:ext>
            </a:extLst>
          </p:cNvPr>
          <p:cNvSpPr txBox="1"/>
          <p:nvPr/>
        </p:nvSpPr>
        <p:spPr>
          <a:xfrm>
            <a:off x="0" y="2561613"/>
            <a:ext cx="12192000" cy="584775"/>
          </a:xfrm>
          <a:prstGeom prst="rect">
            <a:avLst/>
          </a:prstGeom>
          <a:noFill/>
        </p:spPr>
        <p:txBody>
          <a:bodyPr wrap="square" rtlCol="0">
            <a:spAutoFit/>
          </a:bodyPr>
          <a:lstStyle/>
          <a:p>
            <a:pPr algn="ctr"/>
            <a:r>
              <a:rPr lang="en-US" sz="3200" dirty="0"/>
              <a:t>Countable additivity is a fundamental axiom of measure theory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0F90A65-1BD2-220E-066A-9E3709CE44A0}"/>
                  </a:ext>
                </a:extLst>
              </p:cNvPr>
              <p:cNvSpPr txBox="1"/>
              <p:nvPr/>
            </p:nvSpPr>
            <p:spPr>
              <a:xfrm>
                <a:off x="0" y="3279738"/>
                <a:ext cx="12192000" cy="585160"/>
              </a:xfrm>
              <a:prstGeom prst="rect">
                <a:avLst/>
              </a:prstGeom>
              <a:noFill/>
            </p:spPr>
            <p:txBody>
              <a:bodyPr wrap="square" rtlCol="0">
                <a:spAutoFit/>
              </a:bodyPr>
              <a:lstStyle/>
              <a:p>
                <a:pPr algn="ctr"/>
                <a14:m>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𝑖</m:t>
                            </m:r>
                          </m:sub>
                        </m:sSub>
                        <m:sSub>
                          <m:sSubPr>
                            <m:ctrlPr>
                              <a:rPr lang="en-US" sz="3200" i="1">
                                <a:latin typeface="Cambria Math" panose="02040503050406030204" pitchFamily="18" charset="0"/>
                              </a:rPr>
                            </m:ctrlPr>
                          </m:sSubPr>
                          <m:e>
                            <m:r>
                              <a:rPr lang="en-US" sz="3200" i="1">
                                <a:latin typeface="Cambria Math" panose="02040503050406030204" pitchFamily="18" charset="0"/>
                              </a:rPr>
                              <m:t>𝑈</m:t>
                            </m:r>
                          </m:e>
                          <m:sub>
                            <m:r>
                              <a:rPr lang="en-US" sz="3200" i="1">
                                <a:latin typeface="Cambria Math" panose="02040503050406030204" pitchFamily="18" charset="0"/>
                              </a:rPr>
                              <m:t>𝑖</m:t>
                            </m:r>
                          </m:sub>
                        </m:sSub>
                      </m:e>
                    </m:d>
                    <m:r>
                      <a:rPr lang="en-US" sz="3200" b="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𝑖</m:t>
                        </m:r>
                      </m:sub>
                      <m:sup/>
                      <m:e>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𝑈</m:t>
                                </m:r>
                              </m:e>
                              <m:sub>
                                <m:r>
                                  <a:rPr lang="en-US" sz="3200" b="0" i="1" smtClean="0">
                                    <a:latin typeface="Cambria Math" panose="02040503050406030204" pitchFamily="18" charset="0"/>
                                  </a:rPr>
                                  <m:t>𝑖</m:t>
                                </m:r>
                              </m:sub>
                            </m:sSub>
                          </m:e>
                        </m:d>
                      </m:e>
                    </m:nary>
                  </m:oMath>
                </a14:m>
                <a:r>
                  <a:rPr lang="en-US" sz="3200" dirty="0"/>
                  <a:t> </a:t>
                </a:r>
              </a:p>
            </p:txBody>
          </p:sp>
        </mc:Choice>
        <mc:Fallback xmlns="">
          <p:sp>
            <p:nvSpPr>
              <p:cNvPr id="7" name="TextBox 6">
                <a:extLst>
                  <a:ext uri="{FF2B5EF4-FFF2-40B4-BE49-F238E27FC236}">
                    <a16:creationId xmlns:a16="http://schemas.microsoft.com/office/drawing/2014/main" id="{E0F90A65-1BD2-220E-066A-9E3709CE44A0}"/>
                  </a:ext>
                </a:extLst>
              </p:cNvPr>
              <p:cNvSpPr txBox="1">
                <a:spLocks noRot="1" noChangeAspect="1" noMove="1" noResize="1" noEditPoints="1" noAdjustHandles="1" noChangeArrowheads="1" noChangeShapeType="1" noTextEdit="1"/>
              </p:cNvSpPr>
              <p:nvPr/>
            </p:nvSpPr>
            <p:spPr>
              <a:xfrm>
                <a:off x="0" y="3279738"/>
                <a:ext cx="12192000" cy="585160"/>
              </a:xfrm>
              <a:prstGeom prst="rect">
                <a:avLst/>
              </a:prstGeom>
              <a:blipFill>
                <a:blip r:embed="rId3"/>
                <a:stretch>
                  <a:fillRect/>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4D061CB1-075F-2FAC-80C6-2C5CB63A1E23}"/>
              </a:ext>
            </a:extLst>
          </p:cNvPr>
          <p:cNvCxnSpPr/>
          <p:nvPr/>
        </p:nvCxnSpPr>
        <p:spPr>
          <a:xfrm flipV="1">
            <a:off x="3851189" y="3878051"/>
            <a:ext cx="1266825" cy="298412"/>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5F1A15-45E0-9289-C1AD-53413C165F73}"/>
              </a:ext>
            </a:extLst>
          </p:cNvPr>
          <p:cNvSpPr txBox="1"/>
          <p:nvPr/>
        </p:nvSpPr>
        <p:spPr>
          <a:xfrm>
            <a:off x="2390775" y="4127031"/>
            <a:ext cx="1319464" cy="369332"/>
          </a:xfrm>
          <a:prstGeom prst="rect">
            <a:avLst/>
          </a:prstGeom>
          <a:noFill/>
        </p:spPr>
        <p:txBody>
          <a:bodyPr wrap="none" rtlCol="0">
            <a:spAutoFit/>
          </a:bodyPr>
          <a:lstStyle/>
          <a:p>
            <a:r>
              <a:rPr lang="en-US" dirty="0"/>
              <a:t>Disjoint sets</a:t>
            </a:r>
          </a:p>
        </p:txBody>
      </p:sp>
    </p:spTree>
    <p:extLst>
      <p:ext uri="{BB962C8B-B14F-4D97-AF65-F5344CB8AC3E}">
        <p14:creationId xmlns:p14="http://schemas.microsoft.com/office/powerpoint/2010/main" val="423823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F66176-78D4-BABB-B125-ED5922DFD2AE}"/>
              </a:ext>
            </a:extLst>
          </p:cNvPr>
          <p:cNvSpPr>
            <a:spLocks noGrp="1"/>
          </p:cNvSpPr>
          <p:nvPr>
            <p:ph type="ftr" sz="quarter" idx="11"/>
          </p:nvPr>
        </p:nvSpPr>
        <p:spPr/>
        <p:txBody>
          <a:bodyPr/>
          <a:lstStyle/>
          <a:p>
            <a:r>
              <a:rPr lang="en-US" dirty="0"/>
              <a:t>Gabriele Carcassi - Physics Department - University of Michigan</a:t>
            </a:r>
          </a:p>
        </p:txBody>
      </p:sp>
      <p:sp>
        <p:nvSpPr>
          <p:cNvPr id="3" name="Slide Number Placeholder 2">
            <a:extLst>
              <a:ext uri="{FF2B5EF4-FFF2-40B4-BE49-F238E27FC236}">
                <a16:creationId xmlns:a16="http://schemas.microsoft.com/office/drawing/2014/main" id="{1384DE98-BE95-2D9A-B24B-B795E1EA36E1}"/>
              </a:ext>
            </a:extLst>
          </p:cNvPr>
          <p:cNvSpPr>
            <a:spLocks noGrp="1"/>
          </p:cNvSpPr>
          <p:nvPr>
            <p:ph type="sldNum" sz="quarter" idx="12"/>
          </p:nvPr>
        </p:nvSpPr>
        <p:spPr/>
        <p:txBody>
          <a:bodyPr/>
          <a:lstStyle/>
          <a:p>
            <a:fld id="{F47845EA-7733-40EE-B074-20032348B727}" type="slidenum">
              <a:rPr lang="en-US" smtClean="0"/>
              <a:t>19</a:t>
            </a:fld>
            <a:endParaRPr lang="en-US"/>
          </a:p>
        </p:txBody>
      </p:sp>
      <p:sp>
        <p:nvSpPr>
          <p:cNvPr id="4" name="TextBox 3">
            <a:extLst>
              <a:ext uri="{FF2B5EF4-FFF2-40B4-BE49-F238E27FC236}">
                <a16:creationId xmlns:a16="http://schemas.microsoft.com/office/drawing/2014/main" id="{E853A4AB-5EA6-4DCD-5F54-3424B250FBAA}"/>
              </a:ext>
            </a:extLst>
          </p:cNvPr>
          <p:cNvSpPr txBox="1"/>
          <p:nvPr/>
        </p:nvSpPr>
        <p:spPr>
          <a:xfrm>
            <a:off x="1" y="1472405"/>
            <a:ext cx="3819524" cy="584775"/>
          </a:xfrm>
          <a:prstGeom prst="rect">
            <a:avLst/>
          </a:prstGeom>
          <a:noFill/>
        </p:spPr>
        <p:txBody>
          <a:bodyPr wrap="square" rtlCol="0">
            <a:spAutoFit/>
          </a:bodyPr>
          <a:lstStyle/>
          <a:p>
            <a:pPr algn="ctr"/>
            <a:r>
              <a:rPr lang="en-US" sz="3200" dirty="0"/>
              <a:t>Counting measure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6211696-2FA4-9B01-05E5-5D57831D8B46}"/>
                  </a:ext>
                </a:extLst>
              </p:cNvPr>
              <p:cNvSpPr txBox="1"/>
              <p:nvPr/>
            </p:nvSpPr>
            <p:spPr>
              <a:xfrm>
                <a:off x="0" y="2087394"/>
                <a:ext cx="327660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𝑈</m:t>
                          </m:r>
                        </m:e>
                      </m:d>
                      <m:r>
                        <a:rPr lang="en-US" sz="3200" b="0" i="1" smtClean="0">
                          <a:latin typeface="Cambria Math" panose="02040503050406030204" pitchFamily="18" charset="0"/>
                        </a:rPr>
                        <m:t>=#</m:t>
                      </m:r>
                      <m:r>
                        <a:rPr lang="en-US" sz="3200" b="0" i="1" smtClean="0">
                          <a:latin typeface="Cambria Math" panose="02040503050406030204" pitchFamily="18" charset="0"/>
                        </a:rPr>
                        <m:t>𝑈</m:t>
                      </m:r>
                    </m:oMath>
                  </m:oMathPara>
                </a14:m>
                <a:endParaRPr lang="en-US" sz="3200" dirty="0"/>
              </a:p>
            </p:txBody>
          </p:sp>
        </mc:Choice>
        <mc:Fallback xmlns="">
          <p:sp>
            <p:nvSpPr>
              <p:cNvPr id="5" name="TextBox 4">
                <a:extLst>
                  <a:ext uri="{FF2B5EF4-FFF2-40B4-BE49-F238E27FC236}">
                    <a16:creationId xmlns:a16="http://schemas.microsoft.com/office/drawing/2014/main" id="{66211696-2FA4-9B01-05E5-5D57831D8B46}"/>
                  </a:ext>
                </a:extLst>
              </p:cNvPr>
              <p:cNvSpPr txBox="1">
                <a:spLocks noRot="1" noChangeAspect="1" noMove="1" noResize="1" noEditPoints="1" noAdjustHandles="1" noChangeArrowheads="1" noChangeShapeType="1" noTextEdit="1"/>
              </p:cNvSpPr>
              <p:nvPr/>
            </p:nvSpPr>
            <p:spPr>
              <a:xfrm>
                <a:off x="0" y="2087394"/>
                <a:ext cx="3276600" cy="584775"/>
              </a:xfrm>
              <a:prstGeom prst="rect">
                <a:avLst/>
              </a:prstGeom>
              <a:blipFill>
                <a:blip r:embed="rId2"/>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845F1A15-45E0-9289-C1AD-53413C165F73}"/>
              </a:ext>
            </a:extLst>
          </p:cNvPr>
          <p:cNvSpPr txBox="1"/>
          <p:nvPr/>
        </p:nvSpPr>
        <p:spPr>
          <a:xfrm>
            <a:off x="1361947" y="2581872"/>
            <a:ext cx="1838452" cy="369332"/>
          </a:xfrm>
          <a:prstGeom prst="rect">
            <a:avLst/>
          </a:prstGeom>
          <a:noFill/>
        </p:spPr>
        <p:txBody>
          <a:bodyPr wrap="none" rtlCol="0">
            <a:spAutoFit/>
          </a:bodyPr>
          <a:lstStyle/>
          <a:p>
            <a:r>
              <a:rPr lang="en-US" dirty="0"/>
              <a:t>Number of points</a:t>
            </a:r>
          </a:p>
        </p:txBody>
      </p:sp>
      <p:sp>
        <p:nvSpPr>
          <p:cNvPr id="14" name="TextBox 13">
            <a:extLst>
              <a:ext uri="{FF2B5EF4-FFF2-40B4-BE49-F238E27FC236}">
                <a16:creationId xmlns:a16="http://schemas.microsoft.com/office/drawing/2014/main" id="{56E21CF2-5471-7145-6C13-7B9904189536}"/>
              </a:ext>
            </a:extLst>
          </p:cNvPr>
          <p:cNvSpPr txBox="1"/>
          <p:nvPr/>
        </p:nvSpPr>
        <p:spPr>
          <a:xfrm>
            <a:off x="-1" y="3212343"/>
            <a:ext cx="3819523" cy="584775"/>
          </a:xfrm>
          <a:prstGeom prst="rect">
            <a:avLst/>
          </a:prstGeom>
          <a:noFill/>
        </p:spPr>
        <p:txBody>
          <a:bodyPr wrap="square" rtlCol="0">
            <a:spAutoFit/>
          </a:bodyPr>
          <a:lstStyle/>
          <a:p>
            <a:pPr algn="ctr"/>
            <a:r>
              <a:rPr lang="en-US" sz="3200" dirty="0"/>
              <a:t>Lebesgue measure</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45DC20C-32F6-93BA-6BA5-8BD3AF14E75B}"/>
                  </a:ext>
                </a:extLst>
              </p:cNvPr>
              <p:cNvSpPr txBox="1"/>
              <p:nvPr/>
            </p:nvSpPr>
            <p:spPr>
              <a:xfrm>
                <a:off x="0" y="3825939"/>
                <a:ext cx="3276600"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𝑎</m:t>
                              </m:r>
                              <m:r>
                                <a:rPr lang="en-US" sz="3200" b="0" i="1" smtClean="0">
                                  <a:latin typeface="Cambria Math" panose="02040503050406030204" pitchFamily="18" charset="0"/>
                                </a:rPr>
                                <m:t>,</m:t>
                              </m:r>
                              <m:r>
                                <a:rPr lang="en-US" sz="3200" b="0" i="1" smtClean="0">
                                  <a:latin typeface="Cambria Math" panose="02040503050406030204" pitchFamily="18" charset="0"/>
                                </a:rPr>
                                <m:t>𝑏</m:t>
                              </m:r>
                            </m:e>
                          </m:d>
                        </m:e>
                      </m:d>
                      <m:r>
                        <a:rPr lang="en-US" sz="3200" b="0" i="1" smtClean="0">
                          <a:latin typeface="Cambria Math" panose="02040503050406030204" pitchFamily="18" charset="0"/>
                        </a:rPr>
                        <m:t>=</m:t>
                      </m:r>
                      <m:r>
                        <a:rPr lang="en-US" sz="3200" b="0" i="1" smtClean="0">
                          <a:latin typeface="Cambria Math" panose="02040503050406030204" pitchFamily="18" charset="0"/>
                        </a:rPr>
                        <m:t>𝑏</m:t>
                      </m:r>
                      <m:r>
                        <a:rPr lang="en-US" sz="3200" b="0" i="1" smtClean="0">
                          <a:latin typeface="Cambria Math" panose="02040503050406030204" pitchFamily="18" charset="0"/>
                        </a:rPr>
                        <m:t>−</m:t>
                      </m:r>
                      <m:r>
                        <a:rPr lang="en-US" sz="3200" b="0" i="1" smtClean="0">
                          <a:latin typeface="Cambria Math" panose="02040503050406030204" pitchFamily="18" charset="0"/>
                        </a:rPr>
                        <m:t>𝑎</m:t>
                      </m:r>
                    </m:oMath>
                  </m:oMathPara>
                </a14:m>
                <a:endParaRPr lang="en-US" sz="3200" dirty="0"/>
              </a:p>
            </p:txBody>
          </p:sp>
        </mc:Choice>
        <mc:Fallback xmlns="">
          <p:sp>
            <p:nvSpPr>
              <p:cNvPr id="15" name="TextBox 14">
                <a:extLst>
                  <a:ext uri="{FF2B5EF4-FFF2-40B4-BE49-F238E27FC236}">
                    <a16:creationId xmlns:a16="http://schemas.microsoft.com/office/drawing/2014/main" id="{845DC20C-32F6-93BA-6BA5-8BD3AF14E75B}"/>
                  </a:ext>
                </a:extLst>
              </p:cNvPr>
              <p:cNvSpPr txBox="1">
                <a:spLocks noRot="1" noChangeAspect="1" noMove="1" noResize="1" noEditPoints="1" noAdjustHandles="1" noChangeArrowheads="1" noChangeShapeType="1" noTextEdit="1"/>
              </p:cNvSpPr>
              <p:nvPr/>
            </p:nvSpPr>
            <p:spPr>
              <a:xfrm>
                <a:off x="0" y="3825939"/>
                <a:ext cx="3276600" cy="584775"/>
              </a:xfrm>
              <a:prstGeom prst="rect">
                <a:avLst/>
              </a:prstGeom>
              <a:blipFill>
                <a:blip r:embed="rId3"/>
                <a:stretch>
                  <a:fillRect/>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2CDA9690-44FD-A9E9-5241-F505CF754D0A}"/>
              </a:ext>
            </a:extLst>
          </p:cNvPr>
          <p:cNvSpPr txBox="1"/>
          <p:nvPr/>
        </p:nvSpPr>
        <p:spPr>
          <a:xfrm>
            <a:off x="1980924" y="4351258"/>
            <a:ext cx="1295676" cy="369332"/>
          </a:xfrm>
          <a:prstGeom prst="rect">
            <a:avLst/>
          </a:prstGeom>
          <a:noFill/>
        </p:spPr>
        <p:txBody>
          <a:bodyPr wrap="none" rtlCol="0">
            <a:spAutoFit/>
          </a:bodyPr>
          <a:lstStyle/>
          <a:p>
            <a:r>
              <a:rPr lang="en-US" dirty="0"/>
              <a:t>Interval size</a:t>
            </a:r>
          </a:p>
        </p:txBody>
      </p:sp>
      <p:sp>
        <p:nvSpPr>
          <p:cNvPr id="19" name="TextBox 18">
            <a:extLst>
              <a:ext uri="{FF2B5EF4-FFF2-40B4-BE49-F238E27FC236}">
                <a16:creationId xmlns:a16="http://schemas.microsoft.com/office/drawing/2014/main" id="{D512FED8-1CDD-4A0B-9A9E-C0F81DA03E8B}"/>
              </a:ext>
            </a:extLst>
          </p:cNvPr>
          <p:cNvSpPr txBox="1"/>
          <p:nvPr/>
        </p:nvSpPr>
        <p:spPr>
          <a:xfrm>
            <a:off x="7734291" y="154428"/>
            <a:ext cx="4457700" cy="584775"/>
          </a:xfrm>
          <a:prstGeom prst="rect">
            <a:avLst/>
          </a:prstGeom>
          <a:noFill/>
        </p:spPr>
        <p:txBody>
          <a:bodyPr wrap="square" rtlCol="0">
            <a:spAutoFit/>
          </a:bodyPr>
          <a:lstStyle/>
          <a:p>
            <a:pPr algn="ctr"/>
            <a:r>
              <a:rPr lang="en-US" sz="3200" dirty="0"/>
              <a:t>Finite continuous range</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EF16AAC-4FE2-5FAC-5882-9C13E377448A}"/>
                  </a:ext>
                </a:extLst>
              </p:cNvPr>
              <p:cNvSpPr txBox="1"/>
              <p:nvPr/>
            </p:nvSpPr>
            <p:spPr>
              <a:xfrm>
                <a:off x="7734303" y="768024"/>
                <a:ext cx="2228847"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oMath>
                  </m:oMathPara>
                </a14:m>
                <a:endParaRPr lang="en-US" sz="3200" dirty="0"/>
              </a:p>
            </p:txBody>
          </p:sp>
        </mc:Choice>
        <mc:Fallback xmlns="">
          <p:sp>
            <p:nvSpPr>
              <p:cNvPr id="22" name="TextBox 21">
                <a:extLst>
                  <a:ext uri="{FF2B5EF4-FFF2-40B4-BE49-F238E27FC236}">
                    <a16:creationId xmlns:a16="http://schemas.microsoft.com/office/drawing/2014/main" id="{0EF16AAC-4FE2-5FAC-5882-9C13E377448A}"/>
                  </a:ext>
                </a:extLst>
              </p:cNvPr>
              <p:cNvSpPr txBox="1">
                <a:spLocks noRot="1" noChangeAspect="1" noMove="1" noResize="1" noEditPoints="1" noAdjustHandles="1" noChangeArrowheads="1" noChangeShapeType="1" noTextEdit="1"/>
              </p:cNvSpPr>
              <p:nvPr/>
            </p:nvSpPr>
            <p:spPr>
              <a:xfrm>
                <a:off x="7734303" y="768024"/>
                <a:ext cx="222884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F54DE515-2FF2-74F2-0A7D-8EA286BBF3F8}"/>
                  </a:ext>
                </a:extLst>
              </p:cNvPr>
              <p:cNvSpPr txBox="1"/>
              <p:nvPr/>
            </p:nvSpPr>
            <p:spPr>
              <a:xfrm>
                <a:off x="9963150" y="768025"/>
                <a:ext cx="2228847"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i="1">
                              <a:latin typeface="Cambria Math" panose="02040503050406030204" pitchFamily="18" charset="0"/>
                            </a:rPr>
                            <m:t>𝜇</m:t>
                          </m:r>
                          <m:r>
                            <a:rPr lang="en-US" sz="3200" i="1">
                              <a:latin typeface="Cambria Math" panose="02040503050406030204" pitchFamily="18" charset="0"/>
                            </a:rPr>
                            <m:t>(</m:t>
                          </m:r>
                          <m:r>
                            <a:rPr lang="en-US" sz="3200" i="1">
                              <a:latin typeface="Cambria Math" panose="02040503050406030204" pitchFamily="18" charset="0"/>
                            </a:rPr>
                            <m:t>𝑈</m:t>
                          </m:r>
                          <m:r>
                            <a:rPr lang="en-US" sz="3200" i="1">
                              <a:latin typeface="Cambria Math" panose="02040503050406030204" pitchFamily="18" charset="0"/>
                            </a:rPr>
                            <m:t>)</m:t>
                          </m:r>
                        </m:e>
                      </m:func>
                    </m:oMath>
                  </m:oMathPara>
                </a14:m>
                <a:endParaRPr lang="en-US" sz="3200" dirty="0"/>
              </a:p>
            </p:txBody>
          </p:sp>
        </mc:Choice>
        <mc:Fallback xmlns="">
          <p:sp>
            <p:nvSpPr>
              <p:cNvPr id="23" name="TextBox 22">
                <a:extLst>
                  <a:ext uri="{FF2B5EF4-FFF2-40B4-BE49-F238E27FC236}">
                    <a16:creationId xmlns:a16="http://schemas.microsoft.com/office/drawing/2014/main" id="{F54DE515-2FF2-74F2-0A7D-8EA286BBF3F8}"/>
                  </a:ext>
                </a:extLst>
              </p:cNvPr>
              <p:cNvSpPr txBox="1">
                <a:spLocks noRot="1" noChangeAspect="1" noMove="1" noResize="1" noEditPoints="1" noAdjustHandles="1" noChangeArrowheads="1" noChangeShapeType="1" noTextEdit="1"/>
              </p:cNvSpPr>
              <p:nvPr/>
            </p:nvSpPr>
            <p:spPr>
              <a:xfrm>
                <a:off x="9963150" y="768025"/>
                <a:ext cx="2228847" cy="584775"/>
              </a:xfrm>
              <a:prstGeom prst="rect">
                <a:avLst/>
              </a:prstGeom>
              <a:blipFill>
                <a:blip r:embed="rId5"/>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2E9AC6ED-56D8-0F96-7F90-21DF6DDDE1F9}"/>
              </a:ext>
            </a:extLst>
          </p:cNvPr>
          <p:cNvSpPr txBox="1"/>
          <p:nvPr/>
        </p:nvSpPr>
        <p:spPr>
          <a:xfrm>
            <a:off x="3276600" y="180611"/>
            <a:ext cx="4457700" cy="584775"/>
          </a:xfrm>
          <a:prstGeom prst="rect">
            <a:avLst/>
          </a:prstGeom>
          <a:noFill/>
        </p:spPr>
        <p:txBody>
          <a:bodyPr wrap="square" rtlCol="0">
            <a:spAutoFit/>
          </a:bodyPr>
          <a:lstStyle/>
          <a:p>
            <a:pPr algn="ctr"/>
            <a:r>
              <a:rPr lang="en-US" sz="3200" dirty="0"/>
              <a:t>Single point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23CD505-8376-DDE2-745C-6D37F4629177}"/>
                  </a:ext>
                </a:extLst>
              </p:cNvPr>
              <p:cNvSpPr txBox="1"/>
              <p:nvPr/>
            </p:nvSpPr>
            <p:spPr>
              <a:xfrm>
                <a:off x="3276600" y="765387"/>
                <a:ext cx="2228847"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r>
                        <a:rPr lang="en-US" sz="3200" b="0" i="1" smtClean="0">
                          <a:latin typeface="Cambria Math" panose="02040503050406030204" pitchFamily="18" charset="0"/>
                        </a:rPr>
                        <m:t>𝑈</m:t>
                      </m:r>
                      <m:r>
                        <a:rPr lang="en-US" sz="3200" b="0" i="1" smtClean="0">
                          <a:latin typeface="Cambria Math" panose="02040503050406030204" pitchFamily="18" charset="0"/>
                        </a:rPr>
                        <m:t>)</m:t>
                      </m:r>
                    </m:oMath>
                  </m:oMathPara>
                </a14:m>
                <a:endParaRPr lang="en-US" sz="3200" dirty="0"/>
              </a:p>
            </p:txBody>
          </p:sp>
        </mc:Choice>
        <mc:Fallback xmlns="">
          <p:sp>
            <p:nvSpPr>
              <p:cNvPr id="25" name="TextBox 24">
                <a:extLst>
                  <a:ext uri="{FF2B5EF4-FFF2-40B4-BE49-F238E27FC236}">
                    <a16:creationId xmlns:a16="http://schemas.microsoft.com/office/drawing/2014/main" id="{B23CD505-8376-DDE2-745C-6D37F4629177}"/>
                  </a:ext>
                </a:extLst>
              </p:cNvPr>
              <p:cNvSpPr txBox="1">
                <a:spLocks noRot="1" noChangeAspect="1" noMove="1" noResize="1" noEditPoints="1" noAdjustHandles="1" noChangeArrowheads="1" noChangeShapeType="1" noTextEdit="1"/>
              </p:cNvSpPr>
              <p:nvPr/>
            </p:nvSpPr>
            <p:spPr>
              <a:xfrm>
                <a:off x="3276600" y="765387"/>
                <a:ext cx="2228847"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259ACCD7-33E5-C5B6-7AF1-0F54D4F66273}"/>
                  </a:ext>
                </a:extLst>
              </p:cNvPr>
              <p:cNvSpPr txBox="1"/>
              <p:nvPr/>
            </p:nvSpPr>
            <p:spPr>
              <a:xfrm>
                <a:off x="5505447" y="765388"/>
                <a:ext cx="2228847" cy="58477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i="1">
                              <a:latin typeface="Cambria Math" panose="02040503050406030204" pitchFamily="18" charset="0"/>
                            </a:rPr>
                            <m:t>𝜇</m:t>
                          </m:r>
                          <m:r>
                            <a:rPr lang="en-US" sz="3200" i="1">
                              <a:latin typeface="Cambria Math" panose="02040503050406030204" pitchFamily="18" charset="0"/>
                            </a:rPr>
                            <m:t>(</m:t>
                          </m:r>
                          <m:r>
                            <a:rPr lang="en-US" sz="3200" i="1">
                              <a:latin typeface="Cambria Math" panose="02040503050406030204" pitchFamily="18" charset="0"/>
                            </a:rPr>
                            <m:t>𝑈</m:t>
                          </m:r>
                          <m:r>
                            <a:rPr lang="en-US" sz="3200" i="1">
                              <a:latin typeface="Cambria Math" panose="02040503050406030204" pitchFamily="18" charset="0"/>
                            </a:rPr>
                            <m:t>)</m:t>
                          </m:r>
                        </m:e>
                      </m:func>
                    </m:oMath>
                  </m:oMathPara>
                </a14:m>
                <a:endParaRPr lang="en-US" sz="3200" dirty="0"/>
              </a:p>
            </p:txBody>
          </p:sp>
        </mc:Choice>
        <mc:Fallback xmlns="">
          <p:sp>
            <p:nvSpPr>
              <p:cNvPr id="26" name="TextBox 25">
                <a:extLst>
                  <a:ext uri="{FF2B5EF4-FFF2-40B4-BE49-F238E27FC236}">
                    <a16:creationId xmlns:a16="http://schemas.microsoft.com/office/drawing/2014/main" id="{259ACCD7-33E5-C5B6-7AF1-0F54D4F66273}"/>
                  </a:ext>
                </a:extLst>
              </p:cNvPr>
              <p:cNvSpPr txBox="1">
                <a:spLocks noRot="1" noChangeAspect="1" noMove="1" noResize="1" noEditPoints="1" noAdjustHandles="1" noChangeArrowheads="1" noChangeShapeType="1" noTextEdit="1"/>
              </p:cNvSpPr>
              <p:nvPr/>
            </p:nvSpPr>
            <p:spPr>
              <a:xfrm>
                <a:off x="5505447" y="765388"/>
                <a:ext cx="2228847"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CA6C69C-E5A3-3CB8-AE3B-2C0D7FFFBDE7}"/>
                  </a:ext>
                </a:extLst>
              </p:cNvPr>
              <p:cNvSpPr txBox="1"/>
              <p:nvPr/>
            </p:nvSpPr>
            <p:spPr>
              <a:xfrm>
                <a:off x="4139992" y="2070304"/>
                <a:ext cx="502061"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1</m:t>
                    </m:r>
                  </m:oMath>
                </a14:m>
                <a:r>
                  <a:rPr lang="en-US" sz="3200" b="0" i="1" dirty="0">
                    <a:latin typeface="Cambria Math" panose="02040503050406030204" pitchFamily="18" charset="0"/>
                  </a:rPr>
                  <a:t> </a:t>
                </a:r>
                <a:endParaRPr lang="en-US" sz="3200" dirty="0"/>
              </a:p>
            </p:txBody>
          </p:sp>
        </mc:Choice>
        <mc:Fallback xmlns="">
          <p:sp>
            <p:nvSpPr>
              <p:cNvPr id="29" name="TextBox 28">
                <a:extLst>
                  <a:ext uri="{FF2B5EF4-FFF2-40B4-BE49-F238E27FC236}">
                    <a16:creationId xmlns:a16="http://schemas.microsoft.com/office/drawing/2014/main" id="{2CA6C69C-E5A3-3CB8-AE3B-2C0D7FFFBDE7}"/>
                  </a:ext>
                </a:extLst>
              </p:cNvPr>
              <p:cNvSpPr txBox="1">
                <a:spLocks noRot="1" noChangeAspect="1" noMove="1" noResize="1" noEditPoints="1" noAdjustHandles="1" noChangeArrowheads="1" noChangeShapeType="1" noTextEdit="1"/>
              </p:cNvSpPr>
              <p:nvPr/>
            </p:nvSpPr>
            <p:spPr>
              <a:xfrm>
                <a:off x="4139992" y="2070304"/>
                <a:ext cx="502061"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5976FDA-3395-74A5-CC99-F1E26C294E32}"/>
                  </a:ext>
                </a:extLst>
              </p:cNvPr>
              <p:cNvSpPr txBox="1"/>
              <p:nvPr/>
            </p:nvSpPr>
            <p:spPr>
              <a:xfrm>
                <a:off x="6368839" y="2070304"/>
                <a:ext cx="502061"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0</m:t>
                    </m:r>
                  </m:oMath>
                </a14:m>
                <a:r>
                  <a:rPr lang="en-US" sz="3200" b="0" i="1" dirty="0">
                    <a:latin typeface="Cambria Math" panose="02040503050406030204" pitchFamily="18" charset="0"/>
                  </a:rPr>
                  <a:t> </a:t>
                </a:r>
                <a:endParaRPr lang="en-US" sz="3200" dirty="0"/>
              </a:p>
            </p:txBody>
          </p:sp>
        </mc:Choice>
        <mc:Fallback xmlns="">
          <p:sp>
            <p:nvSpPr>
              <p:cNvPr id="30" name="TextBox 29">
                <a:extLst>
                  <a:ext uri="{FF2B5EF4-FFF2-40B4-BE49-F238E27FC236}">
                    <a16:creationId xmlns:a16="http://schemas.microsoft.com/office/drawing/2014/main" id="{C5976FDA-3395-74A5-CC99-F1E26C294E32}"/>
                  </a:ext>
                </a:extLst>
              </p:cNvPr>
              <p:cNvSpPr txBox="1">
                <a:spLocks noRot="1" noChangeAspect="1" noMove="1" noResize="1" noEditPoints="1" noAdjustHandles="1" noChangeArrowheads="1" noChangeShapeType="1" noTextEdit="1"/>
              </p:cNvSpPr>
              <p:nvPr/>
            </p:nvSpPr>
            <p:spPr>
              <a:xfrm>
                <a:off x="6368839" y="2070304"/>
                <a:ext cx="502061"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DF32EF3-1645-A7E8-4A93-0520EB7E60B6}"/>
                  </a:ext>
                </a:extLst>
              </p:cNvPr>
              <p:cNvSpPr txBox="1"/>
              <p:nvPr/>
            </p:nvSpPr>
            <p:spPr>
              <a:xfrm>
                <a:off x="8383694" y="2064625"/>
                <a:ext cx="930063"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31" name="TextBox 30">
                <a:extLst>
                  <a:ext uri="{FF2B5EF4-FFF2-40B4-BE49-F238E27FC236}">
                    <a16:creationId xmlns:a16="http://schemas.microsoft.com/office/drawing/2014/main" id="{2DF32EF3-1645-A7E8-4A93-0520EB7E60B6}"/>
                  </a:ext>
                </a:extLst>
              </p:cNvPr>
              <p:cNvSpPr txBox="1">
                <a:spLocks noRot="1" noChangeAspect="1" noMove="1" noResize="1" noEditPoints="1" noAdjustHandles="1" noChangeArrowheads="1" noChangeShapeType="1" noTextEdit="1"/>
              </p:cNvSpPr>
              <p:nvPr/>
            </p:nvSpPr>
            <p:spPr>
              <a:xfrm>
                <a:off x="8383694" y="2064625"/>
                <a:ext cx="930063"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CD80DAE1-F808-604A-9D56-7C4F86B7D92C}"/>
                  </a:ext>
                </a:extLst>
              </p:cNvPr>
              <p:cNvSpPr txBox="1"/>
              <p:nvPr/>
            </p:nvSpPr>
            <p:spPr>
              <a:xfrm>
                <a:off x="10531896" y="2070303"/>
                <a:ext cx="930063"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32" name="TextBox 31">
                <a:extLst>
                  <a:ext uri="{FF2B5EF4-FFF2-40B4-BE49-F238E27FC236}">
                    <a16:creationId xmlns:a16="http://schemas.microsoft.com/office/drawing/2014/main" id="{CD80DAE1-F808-604A-9D56-7C4F86B7D92C}"/>
                  </a:ext>
                </a:extLst>
              </p:cNvPr>
              <p:cNvSpPr txBox="1">
                <a:spLocks noRot="1" noChangeAspect="1" noMove="1" noResize="1" noEditPoints="1" noAdjustHandles="1" noChangeArrowheads="1" noChangeShapeType="1" noTextEdit="1"/>
              </p:cNvSpPr>
              <p:nvPr/>
            </p:nvSpPr>
            <p:spPr>
              <a:xfrm>
                <a:off x="10531896" y="2070303"/>
                <a:ext cx="930063" cy="584775"/>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0E2A0B1-6618-DFC1-E400-D2ED6837EABC}"/>
                  </a:ext>
                </a:extLst>
              </p:cNvPr>
              <p:cNvSpPr txBox="1"/>
              <p:nvPr/>
            </p:nvSpPr>
            <p:spPr>
              <a:xfrm>
                <a:off x="4139992" y="3797118"/>
                <a:ext cx="502061"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0</m:t>
                    </m:r>
                  </m:oMath>
                </a14:m>
                <a:r>
                  <a:rPr lang="en-US" sz="3200" b="0" i="1" dirty="0">
                    <a:latin typeface="Cambria Math" panose="02040503050406030204" pitchFamily="18" charset="0"/>
                  </a:rPr>
                  <a:t> </a:t>
                </a:r>
                <a:endParaRPr lang="en-US" sz="3200" dirty="0"/>
              </a:p>
            </p:txBody>
          </p:sp>
        </mc:Choice>
        <mc:Fallback xmlns="">
          <p:sp>
            <p:nvSpPr>
              <p:cNvPr id="33" name="TextBox 32">
                <a:extLst>
                  <a:ext uri="{FF2B5EF4-FFF2-40B4-BE49-F238E27FC236}">
                    <a16:creationId xmlns:a16="http://schemas.microsoft.com/office/drawing/2014/main" id="{60E2A0B1-6618-DFC1-E400-D2ED6837EABC}"/>
                  </a:ext>
                </a:extLst>
              </p:cNvPr>
              <p:cNvSpPr txBox="1">
                <a:spLocks noRot="1" noChangeAspect="1" noMove="1" noResize="1" noEditPoints="1" noAdjustHandles="1" noChangeArrowheads="1" noChangeShapeType="1" noTextEdit="1"/>
              </p:cNvSpPr>
              <p:nvPr/>
            </p:nvSpPr>
            <p:spPr>
              <a:xfrm>
                <a:off x="4139992" y="3797118"/>
                <a:ext cx="502061" cy="58477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431081F8-AF5D-6435-BF63-5E65B6261A44}"/>
                  </a:ext>
                </a:extLst>
              </p:cNvPr>
              <p:cNvSpPr txBox="1"/>
              <p:nvPr/>
            </p:nvSpPr>
            <p:spPr>
              <a:xfrm>
                <a:off x="6154837" y="3791439"/>
                <a:ext cx="930063"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34" name="TextBox 33">
                <a:extLst>
                  <a:ext uri="{FF2B5EF4-FFF2-40B4-BE49-F238E27FC236}">
                    <a16:creationId xmlns:a16="http://schemas.microsoft.com/office/drawing/2014/main" id="{431081F8-AF5D-6435-BF63-5E65B6261A44}"/>
                  </a:ext>
                </a:extLst>
              </p:cNvPr>
              <p:cNvSpPr txBox="1">
                <a:spLocks noRot="1" noChangeAspect="1" noMove="1" noResize="1" noEditPoints="1" noAdjustHandles="1" noChangeArrowheads="1" noChangeShapeType="1" noTextEdit="1"/>
              </p:cNvSpPr>
              <p:nvPr/>
            </p:nvSpPr>
            <p:spPr>
              <a:xfrm>
                <a:off x="6154837" y="3791439"/>
                <a:ext cx="930063" cy="58477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B7F6B507-F46A-0435-4F76-C0CED8AD91C2}"/>
                  </a:ext>
                </a:extLst>
              </p:cNvPr>
              <p:cNvSpPr txBox="1"/>
              <p:nvPr/>
            </p:nvSpPr>
            <p:spPr>
              <a:xfrm>
                <a:off x="8326544" y="3791439"/>
                <a:ext cx="1045671" cy="584775"/>
              </a:xfrm>
              <a:prstGeom prst="rect">
                <a:avLst/>
              </a:prstGeom>
              <a:noFill/>
            </p:spPr>
            <p:txBody>
              <a:bodyPr wrap="none">
                <a:spAutoFit/>
              </a:bodyPr>
              <a:lstStyle/>
              <a:p>
                <a14:m>
                  <m:oMath xmlns:m="http://schemas.openxmlformats.org/officeDocument/2006/math">
                    <m:r>
                      <a:rPr lang="en-US" sz="3200" i="1">
                        <a:latin typeface="Cambria Math" panose="02040503050406030204" pitchFamily="18" charset="0"/>
                      </a:rPr>
                      <m:t>&lt;</m:t>
                    </m:r>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35" name="TextBox 34">
                <a:extLst>
                  <a:ext uri="{FF2B5EF4-FFF2-40B4-BE49-F238E27FC236}">
                    <a16:creationId xmlns:a16="http://schemas.microsoft.com/office/drawing/2014/main" id="{B7F6B507-F46A-0435-4F76-C0CED8AD91C2}"/>
                  </a:ext>
                </a:extLst>
              </p:cNvPr>
              <p:cNvSpPr txBox="1">
                <a:spLocks noRot="1" noChangeAspect="1" noMove="1" noResize="1" noEditPoints="1" noAdjustHandles="1" noChangeArrowheads="1" noChangeShapeType="1" noTextEdit="1"/>
              </p:cNvSpPr>
              <p:nvPr/>
            </p:nvSpPr>
            <p:spPr>
              <a:xfrm>
                <a:off x="8326544" y="3791439"/>
                <a:ext cx="1045671" cy="58477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15AB18F0-69D2-F189-8ADE-4144B96FB137}"/>
                  </a:ext>
                </a:extLst>
              </p:cNvPr>
              <p:cNvSpPr txBox="1"/>
              <p:nvPr/>
            </p:nvSpPr>
            <p:spPr>
              <a:xfrm>
                <a:off x="10474746" y="3797117"/>
                <a:ext cx="1045671" cy="584775"/>
              </a:xfrm>
              <a:prstGeom prst="rect">
                <a:avLst/>
              </a:prstGeom>
              <a:noFill/>
            </p:spPr>
            <p:txBody>
              <a:bodyPr wrap="none">
                <a:spAutoFit/>
              </a:bodyPr>
              <a:lstStyle/>
              <a:p>
                <a14:m>
                  <m:oMath xmlns:m="http://schemas.openxmlformats.org/officeDocument/2006/math">
                    <m:r>
                      <a:rPr lang="en-US" sz="3200" i="1">
                        <a:latin typeface="Cambria Math" panose="02040503050406030204" pitchFamily="18" charset="0"/>
                      </a:rPr>
                      <m:t>&lt;</m:t>
                    </m:r>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36" name="TextBox 35">
                <a:extLst>
                  <a:ext uri="{FF2B5EF4-FFF2-40B4-BE49-F238E27FC236}">
                    <a16:creationId xmlns:a16="http://schemas.microsoft.com/office/drawing/2014/main" id="{15AB18F0-69D2-F189-8ADE-4144B96FB137}"/>
                  </a:ext>
                </a:extLst>
              </p:cNvPr>
              <p:cNvSpPr txBox="1">
                <a:spLocks noRot="1" noChangeAspect="1" noMove="1" noResize="1" noEditPoints="1" noAdjustHandles="1" noChangeArrowheads="1" noChangeShapeType="1" noTextEdit="1"/>
              </p:cNvSpPr>
              <p:nvPr/>
            </p:nvSpPr>
            <p:spPr>
              <a:xfrm>
                <a:off x="10474746" y="3797117"/>
                <a:ext cx="1045671" cy="584775"/>
              </a:xfrm>
              <a:prstGeom prst="rect">
                <a:avLst/>
              </a:prstGeom>
              <a:blipFill>
                <a:blip r:embed="rId15"/>
                <a:stretch>
                  <a:fillRect/>
                </a:stretch>
              </a:blipFill>
            </p:spPr>
            <p:txBody>
              <a:bodyPr/>
              <a:lstStyle/>
              <a:p>
                <a:r>
                  <a:rPr lang="en-US">
                    <a:noFill/>
                  </a:rPr>
                  <a:t> </a:t>
                </a:r>
              </a:p>
            </p:txBody>
          </p:sp>
        </mc:Fallback>
      </mc:AlternateContent>
      <p:sp>
        <p:nvSpPr>
          <p:cNvPr id="37" name="TextBox 36">
            <a:extLst>
              <a:ext uri="{FF2B5EF4-FFF2-40B4-BE49-F238E27FC236}">
                <a16:creationId xmlns:a16="http://schemas.microsoft.com/office/drawing/2014/main" id="{7DD99B68-030F-29EE-E736-A6A9FC836A2A}"/>
              </a:ext>
            </a:extLst>
          </p:cNvPr>
          <p:cNvSpPr txBox="1"/>
          <p:nvPr/>
        </p:nvSpPr>
        <p:spPr>
          <a:xfrm>
            <a:off x="11718" y="4786645"/>
            <a:ext cx="3819523" cy="584775"/>
          </a:xfrm>
          <a:prstGeom prst="rect">
            <a:avLst/>
          </a:prstGeom>
          <a:noFill/>
        </p:spPr>
        <p:txBody>
          <a:bodyPr wrap="square" rtlCol="0">
            <a:spAutoFit/>
          </a:bodyPr>
          <a:lstStyle/>
          <a:p>
            <a:pPr algn="ctr"/>
            <a:r>
              <a:rPr lang="en-US" sz="3200" dirty="0"/>
              <a:t>“Quantum” measure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C499011C-BAB2-CFA4-4F0C-32AE2B7467D7}"/>
                  </a:ext>
                </a:extLst>
              </p:cNvPr>
              <p:cNvSpPr txBox="1"/>
              <p:nvPr/>
            </p:nvSpPr>
            <p:spPr>
              <a:xfrm>
                <a:off x="11719" y="5400241"/>
                <a:ext cx="3483956" cy="60529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𝜇</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𝑈</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b="0" i="1" smtClean="0">
                              <a:latin typeface="Cambria Math" panose="02040503050406030204" pitchFamily="18" charset="0"/>
                            </a:rPr>
                            <m:t>2</m:t>
                          </m:r>
                        </m:e>
                        <m:sup>
                          <m:r>
                            <a:rPr lang="en-US" sz="3200" i="1">
                              <a:latin typeface="Cambria Math" panose="02040503050406030204" pitchFamily="18" charset="0"/>
                            </a:rPr>
                            <m:t>𝐻</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𝜌</m:t>
                              </m:r>
                            </m:e>
                            <m:sub>
                              <m:r>
                                <a:rPr lang="en-US" sz="3200" i="1">
                                  <a:latin typeface="Cambria Math" panose="02040503050406030204" pitchFamily="18" charset="0"/>
                                </a:rPr>
                                <m:t>𝑈</m:t>
                              </m:r>
                            </m:sub>
                          </m:sSub>
                          <m:r>
                            <a:rPr lang="en-US" sz="3200" i="1">
                              <a:latin typeface="Cambria Math" panose="02040503050406030204" pitchFamily="18" charset="0"/>
                            </a:rPr>
                            <m:t>)</m:t>
                          </m:r>
                        </m:sup>
                      </m:sSup>
                    </m:oMath>
                  </m:oMathPara>
                </a14:m>
                <a:endParaRPr lang="en-US" sz="3200" dirty="0"/>
              </a:p>
            </p:txBody>
          </p:sp>
        </mc:Choice>
        <mc:Fallback xmlns="">
          <p:sp>
            <p:nvSpPr>
              <p:cNvPr id="38" name="TextBox 37">
                <a:extLst>
                  <a:ext uri="{FF2B5EF4-FFF2-40B4-BE49-F238E27FC236}">
                    <a16:creationId xmlns:a16="http://schemas.microsoft.com/office/drawing/2014/main" id="{C499011C-BAB2-CFA4-4F0C-32AE2B7467D7}"/>
                  </a:ext>
                </a:extLst>
              </p:cNvPr>
              <p:cNvSpPr txBox="1">
                <a:spLocks noRot="1" noChangeAspect="1" noMove="1" noResize="1" noEditPoints="1" noAdjustHandles="1" noChangeArrowheads="1" noChangeShapeType="1" noTextEdit="1"/>
              </p:cNvSpPr>
              <p:nvPr/>
            </p:nvSpPr>
            <p:spPr>
              <a:xfrm>
                <a:off x="11719" y="5400241"/>
                <a:ext cx="3483956" cy="605294"/>
              </a:xfrm>
              <a:prstGeom prst="rect">
                <a:avLst/>
              </a:prstGeom>
              <a:blipFill>
                <a:blip r:embed="rId16"/>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4755C9B7-D3C3-43C0-2823-D673FCA343BC}"/>
              </a:ext>
            </a:extLst>
          </p:cNvPr>
          <p:cNvSpPr txBox="1"/>
          <p:nvPr/>
        </p:nvSpPr>
        <p:spPr>
          <a:xfrm>
            <a:off x="1230643" y="5925560"/>
            <a:ext cx="3331297" cy="369332"/>
          </a:xfrm>
          <a:prstGeom prst="rect">
            <a:avLst/>
          </a:prstGeom>
          <a:noFill/>
        </p:spPr>
        <p:txBody>
          <a:bodyPr wrap="none" rtlCol="0">
            <a:spAutoFit/>
          </a:bodyPr>
          <a:lstStyle/>
          <a:p>
            <a:r>
              <a:rPr lang="en-US" dirty="0"/>
              <a:t>Entropy over uniform distribution</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1171B25-AF47-1D25-4B3C-31A1A409B11C}"/>
                  </a:ext>
                </a:extLst>
              </p:cNvPr>
              <p:cNvSpPr txBox="1"/>
              <p:nvPr/>
            </p:nvSpPr>
            <p:spPr>
              <a:xfrm>
                <a:off x="4151711" y="5371420"/>
                <a:ext cx="502061"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1</m:t>
                    </m:r>
                  </m:oMath>
                </a14:m>
                <a:r>
                  <a:rPr lang="en-US" sz="3200" b="0" i="1" dirty="0">
                    <a:latin typeface="Cambria Math" panose="02040503050406030204" pitchFamily="18" charset="0"/>
                  </a:rPr>
                  <a:t> </a:t>
                </a:r>
                <a:endParaRPr lang="en-US" sz="3200" dirty="0"/>
              </a:p>
            </p:txBody>
          </p:sp>
        </mc:Choice>
        <mc:Fallback xmlns="">
          <p:sp>
            <p:nvSpPr>
              <p:cNvPr id="40" name="TextBox 39">
                <a:extLst>
                  <a:ext uri="{FF2B5EF4-FFF2-40B4-BE49-F238E27FC236}">
                    <a16:creationId xmlns:a16="http://schemas.microsoft.com/office/drawing/2014/main" id="{81171B25-AF47-1D25-4B3C-31A1A409B11C}"/>
                  </a:ext>
                </a:extLst>
              </p:cNvPr>
              <p:cNvSpPr txBox="1">
                <a:spLocks noRot="1" noChangeAspect="1" noMove="1" noResize="1" noEditPoints="1" noAdjustHandles="1" noChangeArrowheads="1" noChangeShapeType="1" noTextEdit="1"/>
              </p:cNvSpPr>
              <p:nvPr/>
            </p:nvSpPr>
            <p:spPr>
              <a:xfrm>
                <a:off x="4151711" y="5371420"/>
                <a:ext cx="502061" cy="584775"/>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28B769-EC42-4599-A236-255E07483D68}"/>
                  </a:ext>
                </a:extLst>
              </p:cNvPr>
              <p:cNvSpPr txBox="1"/>
              <p:nvPr/>
            </p:nvSpPr>
            <p:spPr>
              <a:xfrm>
                <a:off x="6166556" y="5365741"/>
                <a:ext cx="502061" cy="584775"/>
              </a:xfrm>
              <a:prstGeom prst="rect">
                <a:avLst/>
              </a:prstGeom>
              <a:noFill/>
            </p:spPr>
            <p:txBody>
              <a:bodyPr wrap="none">
                <a:spAutoFit/>
              </a:bodyPr>
              <a:lstStyle/>
              <a:p>
                <a14:m>
                  <m:oMath xmlns:m="http://schemas.openxmlformats.org/officeDocument/2006/math">
                    <m:r>
                      <a:rPr lang="en-US" sz="3200" b="0" i="1" smtClean="0">
                        <a:latin typeface="Cambria Math" panose="02040503050406030204" pitchFamily="18" charset="0"/>
                      </a:rPr>
                      <m:t>0</m:t>
                    </m:r>
                  </m:oMath>
                </a14:m>
                <a:r>
                  <a:rPr lang="en-US" sz="3200" b="0" i="1" dirty="0">
                    <a:latin typeface="Cambria Math" panose="02040503050406030204" pitchFamily="18" charset="0"/>
                  </a:rPr>
                  <a:t> </a:t>
                </a:r>
                <a:endParaRPr lang="en-US" sz="3200" dirty="0"/>
              </a:p>
            </p:txBody>
          </p:sp>
        </mc:Choice>
        <mc:Fallback xmlns="">
          <p:sp>
            <p:nvSpPr>
              <p:cNvPr id="41" name="TextBox 40">
                <a:extLst>
                  <a:ext uri="{FF2B5EF4-FFF2-40B4-BE49-F238E27FC236}">
                    <a16:creationId xmlns:a16="http://schemas.microsoft.com/office/drawing/2014/main" id="{4528B769-EC42-4599-A236-255E07483D68}"/>
                  </a:ext>
                </a:extLst>
              </p:cNvPr>
              <p:cNvSpPr txBox="1">
                <a:spLocks noRot="1" noChangeAspect="1" noMove="1" noResize="1" noEditPoints="1" noAdjustHandles="1" noChangeArrowheads="1" noChangeShapeType="1" noTextEdit="1"/>
              </p:cNvSpPr>
              <p:nvPr/>
            </p:nvSpPr>
            <p:spPr>
              <a:xfrm>
                <a:off x="6166556" y="5365741"/>
                <a:ext cx="502061" cy="584775"/>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B679E438-38A0-E963-C101-A3FBB37E448C}"/>
                  </a:ext>
                </a:extLst>
              </p:cNvPr>
              <p:cNvSpPr txBox="1"/>
              <p:nvPr/>
            </p:nvSpPr>
            <p:spPr>
              <a:xfrm>
                <a:off x="8338263" y="5365741"/>
                <a:ext cx="1045671" cy="584775"/>
              </a:xfrm>
              <a:prstGeom prst="rect">
                <a:avLst/>
              </a:prstGeom>
              <a:noFill/>
            </p:spPr>
            <p:txBody>
              <a:bodyPr wrap="none">
                <a:spAutoFit/>
              </a:bodyPr>
              <a:lstStyle/>
              <a:p>
                <a14:m>
                  <m:oMath xmlns:m="http://schemas.openxmlformats.org/officeDocument/2006/math">
                    <m:r>
                      <a:rPr lang="en-US" sz="3200" i="1">
                        <a:latin typeface="Cambria Math" panose="02040503050406030204" pitchFamily="18" charset="0"/>
                      </a:rPr>
                      <m:t>&lt;</m:t>
                    </m:r>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42" name="TextBox 41">
                <a:extLst>
                  <a:ext uri="{FF2B5EF4-FFF2-40B4-BE49-F238E27FC236}">
                    <a16:creationId xmlns:a16="http://schemas.microsoft.com/office/drawing/2014/main" id="{B679E438-38A0-E963-C101-A3FBB37E448C}"/>
                  </a:ext>
                </a:extLst>
              </p:cNvPr>
              <p:cNvSpPr txBox="1">
                <a:spLocks noRot="1" noChangeAspect="1" noMove="1" noResize="1" noEditPoints="1" noAdjustHandles="1" noChangeArrowheads="1" noChangeShapeType="1" noTextEdit="1"/>
              </p:cNvSpPr>
              <p:nvPr/>
            </p:nvSpPr>
            <p:spPr>
              <a:xfrm>
                <a:off x="8338263" y="5365741"/>
                <a:ext cx="1045671" cy="584775"/>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CB5EAB09-771E-EEE0-072A-629C10F02D3C}"/>
                  </a:ext>
                </a:extLst>
              </p:cNvPr>
              <p:cNvSpPr txBox="1"/>
              <p:nvPr/>
            </p:nvSpPr>
            <p:spPr>
              <a:xfrm>
                <a:off x="10486465" y="5371419"/>
                <a:ext cx="1045671" cy="584775"/>
              </a:xfrm>
              <a:prstGeom prst="rect">
                <a:avLst/>
              </a:prstGeom>
              <a:noFill/>
            </p:spPr>
            <p:txBody>
              <a:bodyPr wrap="none">
                <a:spAutoFit/>
              </a:bodyPr>
              <a:lstStyle/>
              <a:p>
                <a14:m>
                  <m:oMath xmlns:m="http://schemas.openxmlformats.org/officeDocument/2006/math">
                    <m:r>
                      <a:rPr lang="en-US" sz="3200" i="1">
                        <a:latin typeface="Cambria Math" panose="02040503050406030204" pitchFamily="18" charset="0"/>
                      </a:rPr>
                      <m:t>&lt;</m:t>
                    </m:r>
                    <m:r>
                      <a:rPr lang="en-US" sz="3200" b="0" i="1" smtClean="0">
                        <a:latin typeface="Cambria Math" panose="02040503050406030204" pitchFamily="18" charset="0"/>
                      </a:rPr>
                      <m:t>∞</m:t>
                    </m:r>
                  </m:oMath>
                </a14:m>
                <a:r>
                  <a:rPr lang="en-US" sz="3200" b="0" i="1" dirty="0">
                    <a:latin typeface="Cambria Math" panose="02040503050406030204" pitchFamily="18" charset="0"/>
                  </a:rPr>
                  <a:t> </a:t>
                </a:r>
                <a:endParaRPr lang="en-US" sz="3200" dirty="0"/>
              </a:p>
            </p:txBody>
          </p:sp>
        </mc:Choice>
        <mc:Fallback xmlns="">
          <p:sp>
            <p:nvSpPr>
              <p:cNvPr id="43" name="TextBox 42">
                <a:extLst>
                  <a:ext uri="{FF2B5EF4-FFF2-40B4-BE49-F238E27FC236}">
                    <a16:creationId xmlns:a16="http://schemas.microsoft.com/office/drawing/2014/main" id="{CB5EAB09-771E-EEE0-072A-629C10F02D3C}"/>
                  </a:ext>
                </a:extLst>
              </p:cNvPr>
              <p:cNvSpPr txBox="1">
                <a:spLocks noRot="1" noChangeAspect="1" noMove="1" noResize="1" noEditPoints="1" noAdjustHandles="1" noChangeArrowheads="1" noChangeShapeType="1" noTextEdit="1"/>
              </p:cNvSpPr>
              <p:nvPr/>
            </p:nvSpPr>
            <p:spPr>
              <a:xfrm>
                <a:off x="10486465" y="5371419"/>
                <a:ext cx="1045671" cy="584775"/>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139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14" grpId="0"/>
      <p:bldP spid="15" grpId="0"/>
      <p:bldP spid="17"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paper</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Gabriele Carcassi - Physics Department - University of Michigan</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2</a:t>
            </a:fld>
            <a:endParaRPr lang="en-US"/>
          </a:p>
        </p:txBody>
      </p:sp>
      <p:sp>
        <p:nvSpPr>
          <p:cNvPr id="16" name="TextBox 15">
            <a:extLst>
              <a:ext uri="{FF2B5EF4-FFF2-40B4-BE49-F238E27FC236}">
                <a16:creationId xmlns:a16="http://schemas.microsoft.com/office/drawing/2014/main" id="{176F91DC-3C51-4350-95D2-8C9F91966D2A}"/>
              </a:ext>
            </a:extLst>
          </p:cNvPr>
          <p:cNvSpPr txBox="1"/>
          <p:nvPr/>
        </p:nvSpPr>
        <p:spPr>
          <a:xfrm>
            <a:off x="438097" y="1112137"/>
            <a:ext cx="11649947" cy="584775"/>
          </a:xfrm>
          <a:prstGeom prst="rect">
            <a:avLst/>
          </a:prstGeom>
          <a:noFill/>
        </p:spPr>
        <p:txBody>
          <a:bodyPr wrap="square" rtlCol="0">
            <a:spAutoFit/>
          </a:bodyPr>
          <a:lstStyle/>
          <a:p>
            <a:r>
              <a:rPr lang="en-US" sz="3200" dirty="0">
                <a:latin typeface="Proxima Nova Lt" panose="02000506030000020004" pitchFamily="50" charset="0"/>
                <a:cs typeface="Arial" panose="020B0604020202020204" pitchFamily="34" charset="0"/>
              </a:rPr>
              <a:t>On the reality of the quantum state once again</a:t>
            </a:r>
            <a:endParaRPr lang="en-US" sz="2400" i="1" dirty="0">
              <a:latin typeface="Proxima Nova Lt" panose="02000506030000020004" pitchFamily="50" charset="0"/>
              <a:cs typeface="Arial" panose="020B0604020202020204" pitchFamily="34" charset="0"/>
            </a:endParaRPr>
          </a:p>
        </p:txBody>
      </p:sp>
      <p:sp>
        <p:nvSpPr>
          <p:cNvPr id="17" name="TextBox 16">
            <a:extLst>
              <a:ext uri="{FF2B5EF4-FFF2-40B4-BE49-F238E27FC236}">
                <a16:creationId xmlns:a16="http://schemas.microsoft.com/office/drawing/2014/main" id="{002E9C71-96F1-49C8-BD17-5A4BDBF3088F}"/>
              </a:ext>
            </a:extLst>
          </p:cNvPr>
          <p:cNvSpPr txBox="1"/>
          <p:nvPr/>
        </p:nvSpPr>
        <p:spPr>
          <a:xfrm>
            <a:off x="438097" y="1696912"/>
            <a:ext cx="5657318" cy="646331"/>
          </a:xfrm>
          <a:prstGeom prst="rect">
            <a:avLst/>
          </a:prstGeom>
          <a:noFill/>
        </p:spPr>
        <p:txBody>
          <a:bodyPr wrap="none" rtlCol="0">
            <a:spAutoFit/>
          </a:bodyPr>
          <a:lstStyle/>
          <a:p>
            <a:r>
              <a:rPr lang="en-US" dirty="0">
                <a:latin typeface="Proxima Nova Lt" panose="02000506030000020004" pitchFamily="50" charset="0"/>
              </a:rPr>
              <a:t>Gabriele Carcassi, Andrea Oldofredi, Christine A. Aidala</a:t>
            </a:r>
          </a:p>
          <a:p>
            <a:r>
              <a:rPr lang="en-US" dirty="0">
                <a:latin typeface="Proxima Nova Lt" panose="02000506030000020004" pitchFamily="50" charset="0"/>
              </a:rPr>
              <a:t>Under review</a:t>
            </a:r>
          </a:p>
        </p:txBody>
      </p:sp>
      <p:pic>
        <p:nvPicPr>
          <p:cNvPr id="12" name="Picture 11">
            <a:extLst>
              <a:ext uri="{FF2B5EF4-FFF2-40B4-BE49-F238E27FC236}">
                <a16:creationId xmlns:a16="http://schemas.microsoft.com/office/drawing/2014/main" id="{105193C8-0E9D-A2D4-BB7E-E3BFBAA451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6430" y="2599693"/>
            <a:ext cx="1983418" cy="1983418"/>
          </a:xfrm>
          <a:prstGeom prst="rect">
            <a:avLst/>
          </a:prstGeom>
        </p:spPr>
      </p:pic>
      <p:pic>
        <p:nvPicPr>
          <p:cNvPr id="5" name="Picture 4">
            <a:extLst>
              <a:ext uri="{FF2B5EF4-FFF2-40B4-BE49-F238E27FC236}">
                <a16:creationId xmlns:a16="http://schemas.microsoft.com/office/drawing/2014/main" id="{874E773C-1A77-FB01-0ECE-50F5CF5A8F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5648" y="2641655"/>
            <a:ext cx="1972009" cy="1974258"/>
          </a:xfrm>
          <a:prstGeom prst="rect">
            <a:avLst/>
          </a:prstGeom>
        </p:spPr>
      </p:pic>
      <p:pic>
        <p:nvPicPr>
          <p:cNvPr id="14" name="Picture 13">
            <a:extLst>
              <a:ext uri="{FF2B5EF4-FFF2-40B4-BE49-F238E27FC236}">
                <a16:creationId xmlns:a16="http://schemas.microsoft.com/office/drawing/2014/main" id="{D8B7836B-EBD1-2D5E-621D-8A91DBBE1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039" y="2605830"/>
            <a:ext cx="1983418" cy="1983418"/>
          </a:xfrm>
          <a:prstGeom prst="rect">
            <a:avLst/>
          </a:prstGeom>
        </p:spPr>
      </p:pic>
      <p:sp>
        <p:nvSpPr>
          <p:cNvPr id="22" name="TextBox 21">
            <a:extLst>
              <a:ext uri="{FF2B5EF4-FFF2-40B4-BE49-F238E27FC236}">
                <a16:creationId xmlns:a16="http://schemas.microsoft.com/office/drawing/2014/main" id="{12EAB76E-D6EA-B93F-30E6-D6FED0F06531}"/>
              </a:ext>
            </a:extLst>
          </p:cNvPr>
          <p:cNvSpPr txBox="1"/>
          <p:nvPr/>
        </p:nvSpPr>
        <p:spPr>
          <a:xfrm>
            <a:off x="3496965" y="4750592"/>
            <a:ext cx="1782347" cy="369332"/>
          </a:xfrm>
          <a:prstGeom prst="rect">
            <a:avLst/>
          </a:prstGeom>
          <a:noFill/>
        </p:spPr>
        <p:txBody>
          <a:bodyPr wrap="none" rtlCol="0">
            <a:spAutoFit/>
          </a:bodyPr>
          <a:lstStyle/>
          <a:p>
            <a:r>
              <a:rPr lang="en-US" dirty="0"/>
              <a:t>Gabriele Carcassi</a:t>
            </a:r>
          </a:p>
        </p:txBody>
      </p:sp>
      <p:sp>
        <p:nvSpPr>
          <p:cNvPr id="23" name="TextBox 22">
            <a:extLst>
              <a:ext uri="{FF2B5EF4-FFF2-40B4-BE49-F238E27FC236}">
                <a16:creationId xmlns:a16="http://schemas.microsoft.com/office/drawing/2014/main" id="{B15CEA9A-02A6-900A-B612-9BBC322F89F6}"/>
              </a:ext>
            </a:extLst>
          </p:cNvPr>
          <p:cNvSpPr txBox="1"/>
          <p:nvPr/>
        </p:nvSpPr>
        <p:spPr>
          <a:xfrm>
            <a:off x="6242769" y="4750592"/>
            <a:ext cx="1949957" cy="369332"/>
          </a:xfrm>
          <a:prstGeom prst="rect">
            <a:avLst/>
          </a:prstGeom>
          <a:noFill/>
        </p:spPr>
        <p:txBody>
          <a:bodyPr wrap="none" rtlCol="0">
            <a:spAutoFit/>
          </a:bodyPr>
          <a:lstStyle/>
          <a:p>
            <a:r>
              <a:rPr lang="en-US" dirty="0"/>
              <a:t>Christine A. Aidala</a:t>
            </a:r>
          </a:p>
        </p:txBody>
      </p:sp>
      <p:sp>
        <p:nvSpPr>
          <p:cNvPr id="24" name="TextBox 23">
            <a:extLst>
              <a:ext uri="{FF2B5EF4-FFF2-40B4-BE49-F238E27FC236}">
                <a16:creationId xmlns:a16="http://schemas.microsoft.com/office/drawing/2014/main" id="{EEC66C45-DA91-D65C-636E-F7FBD25F97D4}"/>
              </a:ext>
            </a:extLst>
          </p:cNvPr>
          <p:cNvSpPr txBox="1"/>
          <p:nvPr/>
        </p:nvSpPr>
        <p:spPr>
          <a:xfrm>
            <a:off x="9139610" y="4750592"/>
            <a:ext cx="1804084" cy="369332"/>
          </a:xfrm>
          <a:prstGeom prst="rect">
            <a:avLst/>
          </a:prstGeom>
          <a:noFill/>
        </p:spPr>
        <p:txBody>
          <a:bodyPr wrap="none" rtlCol="0">
            <a:spAutoFit/>
          </a:bodyPr>
          <a:lstStyle/>
          <a:p>
            <a:r>
              <a:rPr lang="en-US" dirty="0"/>
              <a:t>Andrea Oldofredi</a:t>
            </a:r>
          </a:p>
        </p:txBody>
      </p:sp>
      <p:sp>
        <p:nvSpPr>
          <p:cNvPr id="26" name="TextBox 25">
            <a:extLst>
              <a:ext uri="{FF2B5EF4-FFF2-40B4-BE49-F238E27FC236}">
                <a16:creationId xmlns:a16="http://schemas.microsoft.com/office/drawing/2014/main" id="{0A15335D-29E8-E121-6603-C14803BF8039}"/>
              </a:ext>
            </a:extLst>
          </p:cNvPr>
          <p:cNvSpPr txBox="1"/>
          <p:nvPr/>
        </p:nvSpPr>
        <p:spPr>
          <a:xfrm>
            <a:off x="4712022" y="5185794"/>
            <a:ext cx="2282100" cy="369332"/>
          </a:xfrm>
          <a:prstGeom prst="rect">
            <a:avLst/>
          </a:prstGeom>
          <a:noFill/>
        </p:spPr>
        <p:txBody>
          <a:bodyPr wrap="none" rtlCol="0">
            <a:spAutoFit/>
          </a:bodyPr>
          <a:lstStyle/>
          <a:p>
            <a:r>
              <a:rPr lang="en-US" dirty="0"/>
              <a:t>University of Michigan</a:t>
            </a:r>
          </a:p>
        </p:txBody>
      </p:sp>
      <p:sp>
        <p:nvSpPr>
          <p:cNvPr id="27" name="TextBox 26">
            <a:extLst>
              <a:ext uri="{FF2B5EF4-FFF2-40B4-BE49-F238E27FC236}">
                <a16:creationId xmlns:a16="http://schemas.microsoft.com/office/drawing/2014/main" id="{AF674DCC-99EE-B541-D988-EB4ABDA61B4C}"/>
              </a:ext>
            </a:extLst>
          </p:cNvPr>
          <p:cNvSpPr txBox="1"/>
          <p:nvPr/>
        </p:nvSpPr>
        <p:spPr>
          <a:xfrm>
            <a:off x="9027496" y="5185794"/>
            <a:ext cx="2028312" cy="369332"/>
          </a:xfrm>
          <a:prstGeom prst="rect">
            <a:avLst/>
          </a:prstGeom>
          <a:noFill/>
        </p:spPr>
        <p:txBody>
          <a:bodyPr wrap="none" rtlCol="0">
            <a:spAutoFit/>
          </a:bodyPr>
          <a:lstStyle/>
          <a:p>
            <a:r>
              <a:rPr lang="en-US" dirty="0"/>
              <a:t>University of Lisbon</a:t>
            </a:r>
          </a:p>
        </p:txBody>
      </p:sp>
    </p:spTree>
    <p:extLst>
      <p:ext uri="{BB962C8B-B14F-4D97-AF65-F5344CB8AC3E}">
        <p14:creationId xmlns:p14="http://schemas.microsoft.com/office/powerpoint/2010/main" val="1235697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233BE5-D81E-97B0-F61A-27697F64F1A7}"/>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4C236A4A-B8BC-A1B3-E177-A91FF049DFDA}"/>
              </a:ext>
            </a:extLst>
          </p:cNvPr>
          <p:cNvSpPr>
            <a:spLocks noGrp="1"/>
          </p:cNvSpPr>
          <p:nvPr>
            <p:ph type="sldNum" sz="quarter" idx="12"/>
          </p:nvPr>
        </p:nvSpPr>
        <p:spPr/>
        <p:txBody>
          <a:bodyPr/>
          <a:lstStyle/>
          <a:p>
            <a:fld id="{F47845EA-7733-40EE-B074-20032348B727}" type="slidenum">
              <a:rPr lang="en-US" smtClean="0"/>
              <a:t>20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732F8E-92A5-D222-FD2E-BC3F5FAAC8B9}"/>
                  </a:ext>
                </a:extLst>
              </p:cNvPr>
              <p:cNvSpPr txBox="1"/>
              <p:nvPr/>
            </p:nvSpPr>
            <p:spPr>
              <a:xfrm>
                <a:off x="760501" y="485686"/>
                <a:ext cx="10670998" cy="1569660"/>
              </a:xfrm>
              <a:prstGeom prst="rect">
                <a:avLst/>
              </a:prstGeom>
              <a:noFill/>
            </p:spPr>
            <p:txBody>
              <a:bodyPr wrap="none">
                <a:spAutoFit/>
              </a:bodyPr>
              <a:lstStyle/>
              <a:p>
                <a:pPr marL="514350" indent="-514350">
                  <a:buFont typeface="+mj-lt"/>
                  <a:buAutoNum type="arabicPeriod"/>
                </a:pPr>
                <a:r>
                  <a:rPr lang="en-US" sz="3200" dirty="0">
                    <a:solidFill>
                      <a:schemeClr val="tx1"/>
                    </a:solidFill>
                  </a:rPr>
                  <a:t>Single point is a single case (i.e. </a:t>
                </a:r>
                <a14:m>
                  <m:oMath xmlns:m="http://schemas.openxmlformats.org/officeDocument/2006/math">
                    <m:r>
                      <a:rPr lang="en-US" sz="3200" b="0" i="1" smtClean="0">
                        <a:solidFill>
                          <a:schemeClr val="tx1"/>
                        </a:solidFill>
                        <a:latin typeface="Cambria Math" panose="02040503050406030204" pitchFamily="18" charset="0"/>
                      </a:rPr>
                      <m:t>𝜇</m:t>
                    </m:r>
                    <m:d>
                      <m:dPr>
                        <m:ctrlPr>
                          <a:rPr lang="en-US" sz="3200" b="0" i="1" smtClean="0">
                            <a:solidFill>
                              <a:schemeClr val="tx1"/>
                            </a:solidFill>
                            <a:latin typeface="Cambria Math" panose="02040503050406030204" pitchFamily="18" charset="0"/>
                          </a:rPr>
                        </m:ctrlPr>
                      </m:dPr>
                      <m:e>
                        <m:d>
                          <m:dPr>
                            <m:begChr m:val="{"/>
                            <m:endChr m:val="}"/>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𝜓</m:t>
                            </m:r>
                          </m:e>
                        </m:d>
                      </m:e>
                    </m:d>
                    <m:r>
                      <a:rPr lang="en-US" sz="3200" b="0" i="1" smtClean="0">
                        <a:solidFill>
                          <a:schemeClr val="tx1"/>
                        </a:solidFill>
                        <a:latin typeface="Cambria Math" panose="02040503050406030204" pitchFamily="18" charset="0"/>
                      </a:rPr>
                      <m:t>=1</m:t>
                    </m:r>
                  </m:oMath>
                </a14:m>
                <a:r>
                  <a:rPr lang="en-US" sz="3200" dirty="0">
                    <a:solidFill>
                      <a:schemeClr val="tx1"/>
                    </a:solidFill>
                  </a:rPr>
                  <a:t>)</a:t>
                </a:r>
              </a:p>
              <a:p>
                <a:pPr marL="514350" indent="-514350">
                  <a:buFont typeface="+mj-lt"/>
                  <a:buAutoNum type="arabicPeriod"/>
                </a:pPr>
                <a:r>
                  <a:rPr lang="en-US" sz="3200" dirty="0">
                    <a:solidFill>
                      <a:schemeClr val="tx1"/>
                    </a:solidFill>
                  </a:rPr>
                  <a:t>Finite range carries finite information (i.e. </a:t>
                </a:r>
                <a14:m>
                  <m:oMath xmlns:m="http://schemas.openxmlformats.org/officeDocument/2006/math">
                    <m:r>
                      <a:rPr lang="en-US" sz="3200" b="0" i="1" smtClean="0">
                        <a:solidFill>
                          <a:schemeClr val="tx1"/>
                        </a:solidFill>
                        <a:latin typeface="Cambria Math" panose="02040503050406030204" pitchFamily="18" charset="0"/>
                      </a:rPr>
                      <m:t>𝜇</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𝑈</m:t>
                        </m:r>
                      </m:e>
                    </m:d>
                    <m:r>
                      <a:rPr lang="en-US" sz="3200" b="0" i="1" smtClean="0">
                        <a:solidFill>
                          <a:schemeClr val="tx1"/>
                        </a:solidFill>
                        <a:latin typeface="Cambria Math" panose="02040503050406030204" pitchFamily="18" charset="0"/>
                      </a:rPr>
                      <m:t>&lt;∞</m:t>
                    </m:r>
                  </m:oMath>
                </a14:m>
                <a:r>
                  <a:rPr lang="en-US" sz="3200" dirty="0">
                    <a:solidFill>
                      <a:schemeClr val="tx1"/>
                    </a:solidFill>
                  </a:rPr>
                  <a:t>)</a:t>
                </a:r>
              </a:p>
              <a:p>
                <a:pPr marL="514350" indent="-514350">
                  <a:buFont typeface="+mj-lt"/>
                  <a:buAutoNum type="arabicPeriod"/>
                </a:pPr>
                <a:r>
                  <a:rPr lang="en-US" sz="3200" dirty="0">
                    <a:solidFill>
                      <a:schemeClr val="tx1"/>
                    </a:solidFill>
                  </a:rPr>
                  <a:t>Measure is additive for disjoint sets (i.e. </a:t>
                </a:r>
                <a14:m>
                  <m:oMath xmlns:m="http://schemas.openxmlformats.org/officeDocument/2006/math">
                    <m:r>
                      <a:rPr lang="en-US" sz="3200" b="0" i="1" smtClean="0">
                        <a:solidFill>
                          <a:schemeClr val="tx1"/>
                        </a:solidFill>
                        <a:latin typeface="Cambria Math" panose="02040503050406030204" pitchFamily="18" charset="0"/>
                      </a:rPr>
                      <m:t>𝜇</m:t>
                    </m:r>
                    <m:d>
                      <m:dPr>
                        <m:ctrlPr>
                          <a:rPr lang="en-US" sz="3200" b="0" i="1" smtClean="0">
                            <a:solidFill>
                              <a:schemeClr val="tx1"/>
                            </a:solidFill>
                            <a:latin typeface="Cambria Math" panose="02040503050406030204" pitchFamily="18" charset="0"/>
                          </a:rPr>
                        </m:ctrlPr>
                      </m:dPr>
                      <m:e>
                        <m:r>
                          <a:rPr lang="en-US" sz="3200" b="0" i="1" smtClean="0">
                            <a:solidFill>
                              <a:schemeClr val="tx1"/>
                            </a:solidFill>
                            <a:latin typeface="Cambria Math" panose="02040503050406030204" pitchFamily="18" charset="0"/>
                          </a:rPr>
                          <m:t>∪</m:t>
                        </m:r>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𝑈</m:t>
                            </m:r>
                          </m:e>
                          <m:sub>
                            <m:r>
                              <a:rPr lang="en-US" sz="3200" b="0" i="1" smtClean="0">
                                <a:solidFill>
                                  <a:schemeClr val="tx1"/>
                                </a:solidFill>
                                <a:latin typeface="Cambria Math" panose="02040503050406030204" pitchFamily="18" charset="0"/>
                              </a:rPr>
                              <m:t>𝑖</m:t>
                            </m:r>
                          </m:sub>
                        </m:sSub>
                      </m:e>
                    </m:d>
                    <m:r>
                      <a:rPr lang="en-US" sz="3200" b="0" i="1" smtClean="0">
                        <a:solidFill>
                          <a:schemeClr val="tx1"/>
                        </a:solidFill>
                        <a:latin typeface="Cambria Math" panose="02040503050406030204" pitchFamily="18" charset="0"/>
                      </a:rPr>
                      <m:t>=∑</m:t>
                    </m:r>
                    <m:r>
                      <a:rPr lang="en-US" sz="3200" b="0" i="1" smtClean="0">
                        <a:solidFill>
                          <a:schemeClr val="tx1"/>
                        </a:solidFill>
                        <a:latin typeface="Cambria Math" panose="02040503050406030204" pitchFamily="18" charset="0"/>
                      </a:rPr>
                      <m:t>𝜇</m:t>
                    </m:r>
                    <m:d>
                      <m:dPr>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𝑈</m:t>
                            </m:r>
                          </m:e>
                          <m:sub>
                            <m:r>
                              <a:rPr lang="en-US" sz="3200" b="0" i="1" smtClean="0">
                                <a:solidFill>
                                  <a:schemeClr val="tx1"/>
                                </a:solidFill>
                                <a:latin typeface="Cambria Math" panose="02040503050406030204" pitchFamily="18" charset="0"/>
                              </a:rPr>
                              <m:t>𝑖</m:t>
                            </m:r>
                          </m:sub>
                        </m:sSub>
                      </m:e>
                    </m:d>
                  </m:oMath>
                </a14:m>
                <a:r>
                  <a:rPr lang="en-US" sz="3200" dirty="0">
                    <a:solidFill>
                      <a:schemeClr val="tx1"/>
                    </a:solidFill>
                  </a:rPr>
                  <a:t>)</a:t>
                </a:r>
              </a:p>
            </p:txBody>
          </p:sp>
        </mc:Choice>
        <mc:Fallback xmlns="">
          <p:sp>
            <p:nvSpPr>
              <p:cNvPr id="5" name="TextBox 4">
                <a:extLst>
                  <a:ext uri="{FF2B5EF4-FFF2-40B4-BE49-F238E27FC236}">
                    <a16:creationId xmlns:a16="http://schemas.microsoft.com/office/drawing/2014/main" id="{73732F8E-92A5-D222-FD2E-BC3F5FAAC8B9}"/>
                  </a:ext>
                </a:extLst>
              </p:cNvPr>
              <p:cNvSpPr txBox="1">
                <a:spLocks noRot="1" noChangeAspect="1" noMove="1" noResize="1" noEditPoints="1" noAdjustHandles="1" noChangeArrowheads="1" noChangeShapeType="1" noTextEdit="1"/>
              </p:cNvSpPr>
              <p:nvPr/>
            </p:nvSpPr>
            <p:spPr>
              <a:xfrm>
                <a:off x="760501" y="485686"/>
                <a:ext cx="10670998" cy="1569660"/>
              </a:xfrm>
              <a:prstGeom prst="rect">
                <a:avLst/>
              </a:prstGeom>
              <a:blipFill>
                <a:blip r:embed="rId2"/>
                <a:stretch>
                  <a:fillRect l="-1543" t="-5837" r="-457" b="-1284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C3EA18B-A8F3-2238-DE8D-92930A7181B7}"/>
              </a:ext>
            </a:extLst>
          </p:cNvPr>
          <p:cNvSpPr txBox="1"/>
          <p:nvPr/>
        </p:nvSpPr>
        <p:spPr>
          <a:xfrm>
            <a:off x="4945910" y="2190750"/>
            <a:ext cx="2300181" cy="769441"/>
          </a:xfrm>
          <a:prstGeom prst="rect">
            <a:avLst/>
          </a:prstGeom>
          <a:noFill/>
        </p:spPr>
        <p:txBody>
          <a:bodyPr wrap="none" rtlCol="0">
            <a:spAutoFit/>
          </a:bodyPr>
          <a:lstStyle/>
          <a:p>
            <a:r>
              <a:rPr lang="en-US" sz="4400" dirty="0"/>
              <a:t>Pick two!</a:t>
            </a:r>
          </a:p>
        </p:txBody>
      </p:sp>
      <p:sp>
        <p:nvSpPr>
          <p:cNvPr id="7" name="TextBox 6">
            <a:extLst>
              <a:ext uri="{FF2B5EF4-FFF2-40B4-BE49-F238E27FC236}">
                <a16:creationId xmlns:a16="http://schemas.microsoft.com/office/drawing/2014/main" id="{BB430689-6B1B-2D49-2E26-3ABE1FCB977B}"/>
              </a:ext>
            </a:extLst>
          </p:cNvPr>
          <p:cNvSpPr txBox="1"/>
          <p:nvPr/>
        </p:nvSpPr>
        <p:spPr>
          <a:xfrm>
            <a:off x="636676" y="3442366"/>
            <a:ext cx="5870966" cy="1569660"/>
          </a:xfrm>
          <a:prstGeom prst="rect">
            <a:avLst/>
          </a:prstGeom>
          <a:noFill/>
        </p:spPr>
        <p:txBody>
          <a:bodyPr wrap="none" rtlCol="0">
            <a:spAutoFit/>
          </a:bodyPr>
          <a:lstStyle/>
          <a:p>
            <a:r>
              <a:rPr lang="en-US" sz="3200" dirty="0"/>
              <a:t>Counting measure picks 1 and 3</a:t>
            </a:r>
            <a:br>
              <a:rPr lang="en-US" sz="3200" dirty="0"/>
            </a:br>
            <a:r>
              <a:rPr lang="en-US" sz="3200" dirty="0"/>
              <a:t>Lebesgue measure picks 2 and 3</a:t>
            </a:r>
          </a:p>
          <a:p>
            <a:r>
              <a:rPr lang="en-US" sz="3200" dirty="0"/>
              <a:t>Quantum mechanics picks 1 and 2</a:t>
            </a:r>
          </a:p>
        </p:txBody>
      </p:sp>
      <p:sp>
        <p:nvSpPr>
          <p:cNvPr id="8" name="TextBox 7">
            <a:extLst>
              <a:ext uri="{FF2B5EF4-FFF2-40B4-BE49-F238E27FC236}">
                <a16:creationId xmlns:a16="http://schemas.microsoft.com/office/drawing/2014/main" id="{E802622B-3016-A660-072A-52AA76C64FCD}"/>
              </a:ext>
            </a:extLst>
          </p:cNvPr>
          <p:cNvSpPr txBox="1"/>
          <p:nvPr/>
        </p:nvSpPr>
        <p:spPr>
          <a:xfrm>
            <a:off x="476250" y="5492865"/>
            <a:ext cx="7409144" cy="646331"/>
          </a:xfrm>
          <a:prstGeom prst="rect">
            <a:avLst/>
          </a:prstGeom>
          <a:noFill/>
        </p:spPr>
        <p:txBody>
          <a:bodyPr wrap="none" rtlCol="0">
            <a:spAutoFit/>
          </a:bodyPr>
          <a:lstStyle/>
          <a:p>
            <a:r>
              <a:rPr lang="en-US" dirty="0"/>
              <a:t>and that is why measure theory (classical probability and information theory)</a:t>
            </a:r>
            <a:br>
              <a:rPr lang="en-US" dirty="0"/>
            </a:br>
            <a:r>
              <a:rPr lang="en-US" dirty="0"/>
              <a:t>cannot reproduce quantum mechanics</a:t>
            </a:r>
          </a:p>
        </p:txBody>
      </p:sp>
      <p:sp>
        <p:nvSpPr>
          <p:cNvPr id="9" name="TextBox 8">
            <a:extLst>
              <a:ext uri="{FF2B5EF4-FFF2-40B4-BE49-F238E27FC236}">
                <a16:creationId xmlns:a16="http://schemas.microsoft.com/office/drawing/2014/main" id="{FCCDB2FE-908F-F036-7398-C95C51095DC7}"/>
              </a:ext>
            </a:extLst>
          </p:cNvPr>
          <p:cNvSpPr txBox="1"/>
          <p:nvPr/>
        </p:nvSpPr>
        <p:spPr>
          <a:xfrm>
            <a:off x="6736194" y="3305626"/>
            <a:ext cx="5351850" cy="1446550"/>
          </a:xfrm>
          <a:prstGeom prst="rect">
            <a:avLst/>
          </a:prstGeom>
          <a:noFill/>
        </p:spPr>
        <p:txBody>
          <a:bodyPr wrap="none" rtlCol="0">
            <a:spAutoFit/>
          </a:bodyPr>
          <a:lstStyle/>
          <a:p>
            <a:pPr algn="r"/>
            <a:r>
              <a:rPr lang="en-US" sz="4400" dirty="0">
                <a:solidFill>
                  <a:srgbClr val="C00000"/>
                </a:solidFill>
              </a:rPr>
              <a:t>But QM is tested using</a:t>
            </a:r>
            <a:br>
              <a:rPr lang="en-US" sz="4400" dirty="0">
                <a:solidFill>
                  <a:srgbClr val="C00000"/>
                </a:solidFill>
              </a:rPr>
            </a:br>
            <a:r>
              <a:rPr lang="en-US" sz="4400" dirty="0">
                <a:solidFill>
                  <a:srgbClr val="C00000"/>
                </a:solidFill>
              </a:rPr>
              <a:t>standard probability!!!</a:t>
            </a:r>
          </a:p>
        </p:txBody>
      </p:sp>
    </p:spTree>
    <p:extLst>
      <p:ext uri="{BB962C8B-B14F-4D97-AF65-F5344CB8AC3E}">
        <p14:creationId xmlns:p14="http://schemas.microsoft.com/office/powerpoint/2010/main" val="132493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52D02B-B31A-FFB9-ED0D-A90499C4398B}"/>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D4D40455-269E-D663-B8BA-43A2F2EE1AB5}"/>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TextBox 3">
            <a:extLst>
              <a:ext uri="{FF2B5EF4-FFF2-40B4-BE49-F238E27FC236}">
                <a16:creationId xmlns:a16="http://schemas.microsoft.com/office/drawing/2014/main" id="{C9B6783D-D5BA-39C1-524F-60F9E244E33D}"/>
              </a:ext>
            </a:extLst>
          </p:cNvPr>
          <p:cNvSpPr txBox="1"/>
          <p:nvPr/>
        </p:nvSpPr>
        <p:spPr>
          <a:xfrm>
            <a:off x="736295" y="256563"/>
            <a:ext cx="5953296" cy="584775"/>
          </a:xfrm>
          <a:prstGeom prst="rect">
            <a:avLst/>
          </a:prstGeom>
          <a:noFill/>
        </p:spPr>
        <p:txBody>
          <a:bodyPr wrap="none" rtlCol="0">
            <a:spAutoFit/>
          </a:bodyPr>
          <a:lstStyle/>
          <a:p>
            <a:r>
              <a:rPr lang="en-US" sz="3200" dirty="0"/>
              <a:t>Let’s further unpack the difference</a:t>
            </a:r>
          </a:p>
        </p:txBody>
      </p:sp>
      <p:grpSp>
        <p:nvGrpSpPr>
          <p:cNvPr id="5" name="Group 4">
            <a:extLst>
              <a:ext uri="{FF2B5EF4-FFF2-40B4-BE49-F238E27FC236}">
                <a16:creationId xmlns:a16="http://schemas.microsoft.com/office/drawing/2014/main" id="{3A99A74F-4C65-1A60-D61D-0ABD2631E85C}"/>
              </a:ext>
            </a:extLst>
          </p:cNvPr>
          <p:cNvGrpSpPr/>
          <p:nvPr/>
        </p:nvGrpSpPr>
        <p:grpSpPr>
          <a:xfrm>
            <a:off x="625927" y="1628085"/>
            <a:ext cx="1110343" cy="1110344"/>
            <a:chOff x="5635690" y="3806890"/>
            <a:chExt cx="1110343" cy="1110344"/>
          </a:xfrm>
        </p:grpSpPr>
        <p:sp>
          <p:nvSpPr>
            <p:cNvPr id="6" name="Oval 5">
              <a:extLst>
                <a:ext uri="{FF2B5EF4-FFF2-40B4-BE49-F238E27FC236}">
                  <a16:creationId xmlns:a16="http://schemas.microsoft.com/office/drawing/2014/main" id="{D8981E6E-F139-D633-1893-3F869CF551C2}"/>
                </a:ext>
              </a:extLst>
            </p:cNvPr>
            <p:cNvSpPr/>
            <p:nvPr/>
          </p:nvSpPr>
          <p:spPr>
            <a:xfrm>
              <a:off x="5635690" y="3806890"/>
              <a:ext cx="1110343" cy="1110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C624B6E4-4277-BAF4-FD05-39F354841D9B}"/>
                </a:ext>
              </a:extLst>
            </p:cNvPr>
            <p:cNvSpPr/>
            <p:nvPr/>
          </p:nvSpPr>
          <p:spPr>
            <a:xfrm>
              <a:off x="5847183" y="3806890"/>
              <a:ext cx="687355" cy="1110343"/>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9">
              <a:extLst>
                <a:ext uri="{FF2B5EF4-FFF2-40B4-BE49-F238E27FC236}">
                  <a16:creationId xmlns:a16="http://schemas.microsoft.com/office/drawing/2014/main" id="{F163B30D-8EBF-C207-436C-456C37B07E7A}"/>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CA2448-66F2-7165-C9DA-142579553D60}"/>
                  </a:ext>
                </a:extLst>
              </p:cNvPr>
              <p:cNvSpPr txBox="1"/>
              <p:nvPr/>
            </p:nvSpPr>
            <p:spPr>
              <a:xfrm>
                <a:off x="2413592" y="1065647"/>
                <a:ext cx="9617380" cy="2554545"/>
              </a:xfrm>
              <a:prstGeom prst="rect">
                <a:avLst/>
              </a:prstGeom>
              <a:noFill/>
            </p:spPr>
            <p:txBody>
              <a:bodyPr wrap="square" rtlCol="0">
                <a:spAutoFit/>
              </a:bodyPr>
              <a:lstStyle/>
              <a:p>
                <a:r>
                  <a:rPr lang="en-US" sz="3200" dirty="0"/>
                  <a:t>A probability space is made of three things:</a:t>
                </a:r>
              </a:p>
              <a:p>
                <a:pPr marL="457200" indent="-457200">
                  <a:buFont typeface="Arial" panose="020B0604020202020204" pitchFamily="34" charset="0"/>
                  <a:buChar char="•"/>
                </a:pPr>
                <a:r>
                  <a:rPr lang="en-US" sz="3200" dirty="0"/>
                  <a:t>The sample space </a:t>
                </a:r>
                <a14:m>
                  <m:oMath xmlns:m="http://schemas.openxmlformats.org/officeDocument/2006/math">
                    <m:r>
                      <m:rPr>
                        <m:sty m:val="p"/>
                      </m:rPr>
                      <a:rPr lang="en-US" sz="3200" b="0" i="0" smtClean="0">
                        <a:latin typeface="Cambria Math" panose="02040503050406030204" pitchFamily="18" charset="0"/>
                      </a:rPr>
                      <m:t>Ω</m:t>
                    </m:r>
                  </m:oMath>
                </a14:m>
                <a:r>
                  <a:rPr lang="en-US" sz="3200" dirty="0"/>
                  <a:t> of all possible cases</a:t>
                </a:r>
              </a:p>
              <a:p>
                <a:pPr marL="457200" indent="-457200">
                  <a:buFont typeface="Arial" panose="020B0604020202020204" pitchFamily="34" charset="0"/>
                  <a:buChar char="•"/>
                </a:pPr>
                <a:r>
                  <a:rPr lang="en-US" sz="3200" dirty="0"/>
                  <a:t>A </a:t>
                </a:r>
                <a14:m>
                  <m:oMath xmlns:m="http://schemas.openxmlformats.org/officeDocument/2006/math">
                    <m:r>
                      <a:rPr lang="en-US" sz="3200" b="0" i="1" smtClean="0">
                        <a:latin typeface="Cambria Math" panose="02040503050406030204" pitchFamily="18" charset="0"/>
                      </a:rPr>
                      <m:t>𝜎</m:t>
                    </m:r>
                  </m:oMath>
                </a14:m>
                <a:r>
                  <a:rPr lang="en-US" sz="3200" dirty="0"/>
                  <a:t>-algebra </a:t>
                </a:r>
                <a14:m>
                  <m:oMath xmlns:m="http://schemas.openxmlformats.org/officeDocument/2006/math">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m:rPr>
                            <m:sty m:val="p"/>
                          </m:rPr>
                          <a:rPr lang="en-US" sz="3200" b="0" i="0" smtClean="0">
                            <a:latin typeface="Cambria Math" panose="02040503050406030204" pitchFamily="18" charset="0"/>
                          </a:rPr>
                          <m:t>Ω</m:t>
                        </m:r>
                      </m:sub>
                    </m:sSub>
                  </m:oMath>
                </a14:m>
                <a:r>
                  <a:rPr lang="en-US" sz="3200" dirty="0"/>
                  <a:t> of all statements of interest (events)</a:t>
                </a:r>
              </a:p>
              <a:p>
                <a:pPr marL="457200" indent="-457200">
                  <a:buFont typeface="Arial" panose="020B0604020202020204" pitchFamily="34" charset="0"/>
                  <a:buChar char="•"/>
                </a:pPr>
                <a:r>
                  <a:rPr lang="en-US" sz="3200" dirty="0"/>
                  <a:t>A measure </a:t>
                </a:r>
                <a14:m>
                  <m:oMath xmlns:m="http://schemas.openxmlformats.org/officeDocument/2006/math">
                    <m:r>
                      <a:rPr lang="en-US" sz="3200" b="0" i="1" smtClean="0">
                        <a:latin typeface="Cambria Math" panose="02040503050406030204" pitchFamily="18" charset="0"/>
                      </a:rPr>
                      <m:t>𝜇</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m:rPr>
                            <m:sty m:val="p"/>
                          </m:rPr>
                          <a:rPr lang="en-US" sz="3200" b="0" i="0" smtClean="0">
                            <a:latin typeface="Cambria Math" panose="02040503050406030204" pitchFamily="18" charset="0"/>
                          </a:rPr>
                          <m:t>Ω</m:t>
                        </m:r>
                      </m:sub>
                    </m:sSub>
                    <m:r>
                      <a:rPr lang="en-US" sz="3200" b="0" i="1" smtClean="0">
                        <a:latin typeface="Cambria Math" panose="02040503050406030204" pitchFamily="18" charset="0"/>
                      </a:rPr>
                      <m:t>→[0, 1]</m:t>
                    </m:r>
                  </m:oMath>
                </a14:m>
                <a:r>
                  <a:rPr lang="en-US" sz="3200" dirty="0"/>
                  <a:t> that assigns a probability to each event</a:t>
                </a:r>
              </a:p>
            </p:txBody>
          </p:sp>
        </mc:Choice>
        <mc:Fallback xmlns="">
          <p:sp>
            <p:nvSpPr>
              <p:cNvPr id="9" name="TextBox 8">
                <a:extLst>
                  <a:ext uri="{FF2B5EF4-FFF2-40B4-BE49-F238E27FC236}">
                    <a16:creationId xmlns:a16="http://schemas.microsoft.com/office/drawing/2014/main" id="{ABCA2448-66F2-7165-C9DA-142579553D60}"/>
                  </a:ext>
                </a:extLst>
              </p:cNvPr>
              <p:cNvSpPr txBox="1">
                <a:spLocks noRot="1" noChangeAspect="1" noMove="1" noResize="1" noEditPoints="1" noAdjustHandles="1" noChangeArrowheads="1" noChangeShapeType="1" noTextEdit="1"/>
              </p:cNvSpPr>
              <p:nvPr/>
            </p:nvSpPr>
            <p:spPr>
              <a:xfrm>
                <a:off x="2413592" y="1065647"/>
                <a:ext cx="9617380" cy="2554545"/>
              </a:xfrm>
              <a:prstGeom prst="rect">
                <a:avLst/>
              </a:prstGeom>
              <a:blipFill>
                <a:blip r:embed="rId2"/>
                <a:stretch>
                  <a:fillRect l="-1648" t="-3103" r="-887" b="-69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4F370B-3F92-67BF-1D9E-0FAD828EB666}"/>
                  </a:ext>
                </a:extLst>
              </p:cNvPr>
              <p:cNvSpPr txBox="1"/>
              <p:nvPr/>
            </p:nvSpPr>
            <p:spPr>
              <a:xfrm>
                <a:off x="460070" y="3917181"/>
                <a:ext cx="11446788" cy="584775"/>
              </a:xfrm>
              <a:prstGeom prst="rect">
                <a:avLst/>
              </a:prstGeom>
              <a:noFill/>
            </p:spPr>
            <p:txBody>
              <a:bodyPr wrap="none" rtlCol="0">
                <a:spAutoFit/>
              </a:bodyPr>
              <a:lstStyle/>
              <a:p>
                <a:r>
                  <a:rPr lang="en-US" sz="3200" dirty="0"/>
                  <a:t>In standard probability, the measure is over the whole </a:t>
                </a:r>
                <a14:m>
                  <m:oMath xmlns:m="http://schemas.openxmlformats.org/officeDocument/2006/math">
                    <m:r>
                      <a:rPr lang="en-US" sz="3200" b="0" i="1" smtClean="0">
                        <a:latin typeface="Cambria Math" panose="02040503050406030204" pitchFamily="18" charset="0"/>
                      </a:rPr>
                      <m:t>𝜎</m:t>
                    </m:r>
                  </m:oMath>
                </a14:m>
                <a:r>
                  <a:rPr lang="en-US" sz="3200" dirty="0"/>
                  <a:t>-algebra </a:t>
                </a:r>
                <a14:m>
                  <m:oMath xmlns:m="http://schemas.openxmlformats.org/officeDocument/2006/math">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m:rPr>
                            <m:sty m:val="p"/>
                          </m:rPr>
                          <a:rPr lang="en-US" sz="3200" b="0" i="0" smtClean="0">
                            <a:latin typeface="Cambria Math" panose="02040503050406030204" pitchFamily="18" charset="0"/>
                          </a:rPr>
                          <m:t>Ω</m:t>
                        </m:r>
                      </m:sub>
                    </m:sSub>
                  </m:oMath>
                </a14:m>
                <a:endParaRPr lang="en-US" sz="3200" dirty="0"/>
              </a:p>
            </p:txBody>
          </p:sp>
        </mc:Choice>
        <mc:Fallback xmlns="">
          <p:sp>
            <p:nvSpPr>
              <p:cNvPr id="11" name="TextBox 10">
                <a:extLst>
                  <a:ext uri="{FF2B5EF4-FFF2-40B4-BE49-F238E27FC236}">
                    <a16:creationId xmlns:a16="http://schemas.microsoft.com/office/drawing/2014/main" id="{B24F370B-3F92-67BF-1D9E-0FAD828EB666}"/>
                  </a:ext>
                </a:extLst>
              </p:cNvPr>
              <p:cNvSpPr txBox="1">
                <a:spLocks noRot="1" noChangeAspect="1" noMove="1" noResize="1" noEditPoints="1" noAdjustHandles="1" noChangeArrowheads="1" noChangeShapeType="1" noTextEdit="1"/>
              </p:cNvSpPr>
              <p:nvPr/>
            </p:nvSpPr>
            <p:spPr>
              <a:xfrm>
                <a:off x="460070" y="3917181"/>
                <a:ext cx="11446788" cy="584775"/>
              </a:xfrm>
              <a:prstGeom prst="rect">
                <a:avLst/>
              </a:prstGeom>
              <a:blipFill>
                <a:blip r:embed="rId3"/>
                <a:stretch>
                  <a:fillRect l="-1331" t="-12500" b="-34375"/>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ABFC6B5-B4A1-C495-C7BB-DE032FD069B5}"/>
              </a:ext>
            </a:extLst>
          </p:cNvPr>
          <p:cNvSpPr txBox="1"/>
          <p:nvPr/>
        </p:nvSpPr>
        <p:spPr>
          <a:xfrm>
            <a:off x="2317445" y="4798944"/>
            <a:ext cx="8200130" cy="584775"/>
          </a:xfrm>
          <a:prstGeom prst="rect">
            <a:avLst/>
          </a:prstGeom>
          <a:noFill/>
        </p:spPr>
        <p:txBody>
          <a:bodyPr wrap="none" rtlCol="0">
            <a:spAutoFit/>
          </a:bodyPr>
          <a:lstStyle/>
          <a:p>
            <a:r>
              <a:rPr lang="en-US" sz="3200" dirty="0"/>
              <a:t>This is not what happens in quantum mechanics</a:t>
            </a:r>
          </a:p>
        </p:txBody>
      </p:sp>
    </p:spTree>
    <p:extLst>
      <p:ext uri="{BB962C8B-B14F-4D97-AF65-F5344CB8AC3E}">
        <p14:creationId xmlns:p14="http://schemas.microsoft.com/office/powerpoint/2010/main" val="518541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52D02B-B31A-FFB9-ED0D-A90499C4398B}"/>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D4D40455-269E-D663-B8BA-43A2F2EE1AB5}"/>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4" name="TextBox 3">
            <a:extLst>
              <a:ext uri="{FF2B5EF4-FFF2-40B4-BE49-F238E27FC236}">
                <a16:creationId xmlns:a16="http://schemas.microsoft.com/office/drawing/2014/main" id="{C9B6783D-D5BA-39C1-524F-60F9E244E33D}"/>
              </a:ext>
            </a:extLst>
          </p:cNvPr>
          <p:cNvSpPr txBox="1"/>
          <p:nvPr/>
        </p:nvSpPr>
        <p:spPr>
          <a:xfrm>
            <a:off x="736295" y="256563"/>
            <a:ext cx="4292585" cy="584775"/>
          </a:xfrm>
          <a:prstGeom prst="rect">
            <a:avLst/>
          </a:prstGeom>
          <a:noFill/>
        </p:spPr>
        <p:txBody>
          <a:bodyPr wrap="none" rtlCol="0">
            <a:spAutoFit/>
          </a:bodyPr>
          <a:lstStyle/>
          <a:p>
            <a:r>
              <a:rPr lang="en-US" sz="3200" dirty="0"/>
              <a:t>In quantum mechanics…</a:t>
            </a:r>
          </a:p>
        </p:txBody>
      </p:sp>
      <p:grpSp>
        <p:nvGrpSpPr>
          <p:cNvPr id="5" name="Group 4">
            <a:extLst>
              <a:ext uri="{FF2B5EF4-FFF2-40B4-BE49-F238E27FC236}">
                <a16:creationId xmlns:a16="http://schemas.microsoft.com/office/drawing/2014/main" id="{3A99A74F-4C65-1A60-D61D-0ABD2631E85C}"/>
              </a:ext>
            </a:extLst>
          </p:cNvPr>
          <p:cNvGrpSpPr/>
          <p:nvPr/>
        </p:nvGrpSpPr>
        <p:grpSpPr>
          <a:xfrm>
            <a:off x="625927" y="1628085"/>
            <a:ext cx="1110343" cy="1110344"/>
            <a:chOff x="5635690" y="3806890"/>
            <a:chExt cx="1110343" cy="1110344"/>
          </a:xfrm>
        </p:grpSpPr>
        <p:sp>
          <p:nvSpPr>
            <p:cNvPr id="6" name="Oval 5">
              <a:extLst>
                <a:ext uri="{FF2B5EF4-FFF2-40B4-BE49-F238E27FC236}">
                  <a16:creationId xmlns:a16="http://schemas.microsoft.com/office/drawing/2014/main" id="{D8981E6E-F139-D633-1893-3F869CF551C2}"/>
                </a:ext>
              </a:extLst>
            </p:cNvPr>
            <p:cNvSpPr/>
            <p:nvPr/>
          </p:nvSpPr>
          <p:spPr>
            <a:xfrm>
              <a:off x="5635690" y="3806890"/>
              <a:ext cx="1110343" cy="1110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C624B6E4-4277-BAF4-FD05-39F354841D9B}"/>
                </a:ext>
              </a:extLst>
            </p:cNvPr>
            <p:cNvSpPr/>
            <p:nvPr/>
          </p:nvSpPr>
          <p:spPr>
            <a:xfrm>
              <a:off x="5847183" y="3806890"/>
              <a:ext cx="687355" cy="1110343"/>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9">
              <a:extLst>
                <a:ext uri="{FF2B5EF4-FFF2-40B4-BE49-F238E27FC236}">
                  <a16:creationId xmlns:a16="http://schemas.microsoft.com/office/drawing/2014/main" id="{F163B30D-8EBF-C207-436C-456C37B07E7A}"/>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CA2448-66F2-7165-C9DA-142579553D60}"/>
                  </a:ext>
                </a:extLst>
              </p:cNvPr>
              <p:cNvSpPr txBox="1"/>
              <p:nvPr/>
            </p:nvSpPr>
            <p:spPr>
              <a:xfrm>
                <a:off x="2413592" y="1065647"/>
                <a:ext cx="9617380" cy="2062103"/>
              </a:xfrm>
              <a:prstGeom prst="rect">
                <a:avLst/>
              </a:prstGeom>
              <a:noFill/>
            </p:spPr>
            <p:txBody>
              <a:bodyPr wrap="square" rtlCol="0">
                <a:spAutoFit/>
              </a:bodyPr>
              <a:lstStyle/>
              <a:p>
                <a:r>
                  <a:rPr lang="en-US" sz="3200" dirty="0"/>
                  <a:t>… only the first two elements are the same:</a:t>
                </a:r>
              </a:p>
              <a:p>
                <a:pPr marL="457200" indent="-457200">
                  <a:buFont typeface="Arial" panose="020B0604020202020204" pitchFamily="34" charset="0"/>
                  <a:buChar char="•"/>
                </a:pPr>
                <a:r>
                  <a:rPr lang="en-US" sz="3200" dirty="0"/>
                  <a:t>The space </a:t>
                </a:r>
                <a14:m>
                  <m:oMath xmlns:m="http://schemas.openxmlformats.org/officeDocument/2006/math">
                    <m:r>
                      <a:rPr lang="en-US" sz="3200" b="0" i="1" smtClean="0">
                        <a:latin typeface="Cambria Math" panose="02040503050406030204" pitchFamily="18" charset="0"/>
                      </a:rPr>
                      <m:t>ℋ</m:t>
                    </m:r>
                  </m:oMath>
                </a14:m>
                <a:r>
                  <a:rPr lang="en-US" sz="3200" dirty="0"/>
                  <a:t> of all possible cases (state space)</a:t>
                </a:r>
              </a:p>
              <a:p>
                <a:pPr marL="457200" indent="-457200">
                  <a:buFont typeface="Arial" panose="020B0604020202020204" pitchFamily="34" charset="0"/>
                  <a:buChar char="•"/>
                </a:pPr>
                <a:r>
                  <a:rPr lang="en-US" sz="3200" dirty="0"/>
                  <a:t>A </a:t>
                </a:r>
                <a14:m>
                  <m:oMath xmlns:m="http://schemas.openxmlformats.org/officeDocument/2006/math">
                    <m:r>
                      <a:rPr lang="en-US" sz="3200" b="0" i="1" smtClean="0">
                        <a:latin typeface="Cambria Math" panose="02040503050406030204" pitchFamily="18" charset="0"/>
                      </a:rPr>
                      <m:t>𝜎</m:t>
                    </m:r>
                  </m:oMath>
                </a14:m>
                <a:r>
                  <a:rPr lang="en-US" sz="3200" dirty="0"/>
                  <a:t>-algebra </a:t>
                </a:r>
                <a14:m>
                  <m:oMath xmlns:m="http://schemas.openxmlformats.org/officeDocument/2006/math">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ℋ</m:t>
                        </m:r>
                      </m:sub>
                    </m:sSub>
                  </m:oMath>
                </a14:m>
                <a:r>
                  <a:rPr lang="en-US" sz="3200" dirty="0"/>
                  <a:t> of all statements of interest</a:t>
                </a:r>
              </a:p>
              <a:p>
                <a:pPr marL="457200" indent="-457200">
                  <a:buFont typeface="Arial" panose="020B0604020202020204" pitchFamily="34" charset="0"/>
                  <a:buChar char="•"/>
                </a:pPr>
                <a:r>
                  <a:rPr lang="en-US" sz="3200" dirty="0">
                    <a:solidFill>
                      <a:srgbClr val="C00000"/>
                    </a:solidFill>
                  </a:rPr>
                  <a:t>A density operator </a:t>
                </a:r>
                <a14:m>
                  <m:oMath xmlns:m="http://schemas.openxmlformats.org/officeDocument/2006/math">
                    <m:r>
                      <a:rPr lang="en-US" sz="3200" b="0" i="1" smtClean="0">
                        <a:solidFill>
                          <a:srgbClr val="C00000"/>
                        </a:solidFill>
                        <a:latin typeface="Cambria Math" panose="02040503050406030204" pitchFamily="18" charset="0"/>
                      </a:rPr>
                      <m:t>𝜌</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ℋ</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ℋ</m:t>
                    </m:r>
                  </m:oMath>
                </a14:m>
                <a:endParaRPr lang="en-US" sz="3200" dirty="0">
                  <a:solidFill>
                    <a:srgbClr val="C00000"/>
                  </a:solidFill>
                </a:endParaRPr>
              </a:p>
            </p:txBody>
          </p:sp>
        </mc:Choice>
        <mc:Fallback xmlns="">
          <p:sp>
            <p:nvSpPr>
              <p:cNvPr id="9" name="TextBox 8">
                <a:extLst>
                  <a:ext uri="{FF2B5EF4-FFF2-40B4-BE49-F238E27FC236}">
                    <a16:creationId xmlns:a16="http://schemas.microsoft.com/office/drawing/2014/main" id="{ABCA2448-66F2-7165-C9DA-142579553D60}"/>
                  </a:ext>
                </a:extLst>
              </p:cNvPr>
              <p:cNvSpPr txBox="1">
                <a:spLocks noRot="1" noChangeAspect="1" noMove="1" noResize="1" noEditPoints="1" noAdjustHandles="1" noChangeArrowheads="1" noChangeShapeType="1" noTextEdit="1"/>
              </p:cNvSpPr>
              <p:nvPr/>
            </p:nvSpPr>
            <p:spPr>
              <a:xfrm>
                <a:off x="2413592" y="1065647"/>
                <a:ext cx="9617380" cy="2062103"/>
              </a:xfrm>
              <a:prstGeom prst="rect">
                <a:avLst/>
              </a:prstGeom>
              <a:blipFill>
                <a:blip r:embed="rId2"/>
                <a:stretch>
                  <a:fillRect l="-1648" t="-3846" b="-91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24F370B-3F92-67BF-1D9E-0FAD828EB666}"/>
                  </a:ext>
                </a:extLst>
              </p:cNvPr>
              <p:cNvSpPr txBox="1"/>
              <p:nvPr/>
            </p:nvSpPr>
            <p:spPr>
              <a:xfrm>
                <a:off x="460070" y="3355206"/>
                <a:ext cx="9690794" cy="2062103"/>
              </a:xfrm>
              <a:prstGeom prst="rect">
                <a:avLst/>
              </a:prstGeom>
              <a:noFill/>
            </p:spPr>
            <p:txBody>
              <a:bodyPr wrap="none" rtlCol="0">
                <a:spAutoFit/>
              </a:bodyPr>
              <a:lstStyle/>
              <a:p>
                <a:r>
                  <a:rPr lang="en-US" sz="3200" dirty="0"/>
                  <a:t>To retrieve a measure:</a:t>
                </a:r>
              </a:p>
              <a:p>
                <a:pPr marL="457200" indent="-457200">
                  <a:buFont typeface="Arial" panose="020B0604020202020204" pitchFamily="34" charset="0"/>
                  <a:buChar char="•"/>
                </a:pPr>
                <a:r>
                  <a:rPr lang="en-US" sz="3200" dirty="0"/>
                  <a:t>Pick an observable </a:t>
                </a:r>
                <a14:m>
                  <m:oMath xmlns:m="http://schemas.openxmlformats.org/officeDocument/2006/math">
                    <m:r>
                      <a:rPr lang="en-US" sz="3200" b="0" i="1" smtClean="0">
                        <a:latin typeface="Cambria Math" panose="02040503050406030204" pitchFamily="18" charset="0"/>
                      </a:rPr>
                      <m:t>𝑂</m:t>
                    </m:r>
                  </m:oMath>
                </a14:m>
                <a:r>
                  <a:rPr lang="en-US" sz="3200" dirty="0"/>
                  <a:t>, which identifies a basis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ℬ</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m:t>
                    </m:r>
                    <m:r>
                      <a:rPr lang="en-US" sz="3200" b="0" i="1" smtClean="0">
                        <a:latin typeface="Cambria Math" panose="02040503050406030204" pitchFamily="18" charset="0"/>
                      </a:rPr>
                      <m:t>ℋ</m:t>
                    </m:r>
                  </m:oMath>
                </a14:m>
                <a:endParaRPr lang="en-US" sz="3200" dirty="0"/>
              </a:p>
              <a:p>
                <a:pPr marL="457200" indent="-457200">
                  <a:buFont typeface="Arial" panose="020B0604020202020204" pitchFamily="34" charset="0"/>
                  <a:buChar char="•"/>
                </a:pPr>
                <a:r>
                  <a:rPr lang="en-US" sz="3200" dirty="0"/>
                  <a:t>Take the sub-algebra </a:t>
                </a:r>
                <a14:m>
                  <m:oMath xmlns:m="http://schemas.openxmlformats.org/officeDocument/2006/math">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ℋ</m:t>
                        </m:r>
                      </m:sub>
                    </m:sSub>
                  </m:oMath>
                </a14:m>
                <a:r>
                  <a:rPr lang="en-US" sz="3200" dirty="0"/>
                  <a:t> defined on </a:t>
                </a:r>
                <a14:m>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ℬ</m:t>
                        </m:r>
                      </m:e>
                      <m:sub>
                        <m:r>
                          <a:rPr lang="en-US" sz="3200" i="1">
                            <a:latin typeface="Cambria Math" panose="02040503050406030204" pitchFamily="18" charset="0"/>
                          </a:rPr>
                          <m:t>𝑂</m:t>
                        </m:r>
                      </m:sub>
                    </m:sSub>
                  </m:oMath>
                </a14:m>
                <a:endParaRPr lang="en-US" sz="3200" dirty="0"/>
              </a:p>
              <a:p>
                <a:pPr marL="457200" indent="-457200">
                  <a:buFont typeface="Arial" panose="020B0604020202020204" pitchFamily="34" charset="0"/>
                  <a:buChar char="•"/>
                </a:pPr>
                <a:r>
                  <a:rPr lang="en-US" sz="3200" dirty="0"/>
                  <a:t>Calculate the measure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𝜇</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m:rPr>
                            <m:sty m:val="p"/>
                          </m:rPr>
                          <a:rPr lang="en-US" sz="3200" b="0" i="0" smtClean="0">
                            <a:latin typeface="Cambria Math" panose="02040503050406030204" pitchFamily="18" charset="0"/>
                          </a:rPr>
                          <m:t>Σ</m:t>
                        </m:r>
                      </m:e>
                      <m:sub>
                        <m:r>
                          <a:rPr lang="en-US" sz="3200" b="0" i="1" smtClean="0">
                            <a:latin typeface="Cambria Math" panose="02040503050406030204" pitchFamily="18" charset="0"/>
                          </a:rPr>
                          <m:t>𝑂</m:t>
                        </m:r>
                      </m:sub>
                    </m:sSub>
                    <m:r>
                      <a:rPr lang="en-US" sz="3200" b="0" i="1" smtClean="0">
                        <a:latin typeface="Cambria Math" panose="02040503050406030204" pitchFamily="18" charset="0"/>
                      </a:rPr>
                      <m:t>→[0, 1]</m:t>
                    </m:r>
                  </m:oMath>
                </a14:m>
                <a:endParaRPr lang="en-US" sz="3200" dirty="0"/>
              </a:p>
            </p:txBody>
          </p:sp>
        </mc:Choice>
        <mc:Fallback xmlns="">
          <p:sp>
            <p:nvSpPr>
              <p:cNvPr id="11" name="TextBox 10">
                <a:extLst>
                  <a:ext uri="{FF2B5EF4-FFF2-40B4-BE49-F238E27FC236}">
                    <a16:creationId xmlns:a16="http://schemas.microsoft.com/office/drawing/2014/main" id="{B24F370B-3F92-67BF-1D9E-0FAD828EB666}"/>
                  </a:ext>
                </a:extLst>
              </p:cNvPr>
              <p:cNvSpPr txBox="1">
                <a:spLocks noRot="1" noChangeAspect="1" noMove="1" noResize="1" noEditPoints="1" noAdjustHandles="1" noChangeArrowheads="1" noChangeShapeType="1" noTextEdit="1"/>
              </p:cNvSpPr>
              <p:nvPr/>
            </p:nvSpPr>
            <p:spPr>
              <a:xfrm>
                <a:off x="460070" y="3355206"/>
                <a:ext cx="9690794" cy="2062103"/>
              </a:xfrm>
              <a:prstGeom prst="rect">
                <a:avLst/>
              </a:prstGeom>
              <a:blipFill>
                <a:blip r:embed="rId3"/>
                <a:stretch>
                  <a:fillRect l="-1572" t="-3835" b="-8850"/>
                </a:stretch>
              </a:blipFill>
            </p:spPr>
            <p:txBody>
              <a:bodyPr/>
              <a:lstStyle/>
              <a:p>
                <a:r>
                  <a:rPr lang="en-US">
                    <a:noFill/>
                  </a:rPr>
                  <a:t> </a:t>
                </a:r>
              </a:p>
            </p:txBody>
          </p:sp>
        </mc:Fallback>
      </mc:AlternateContent>
      <p:sp>
        <p:nvSpPr>
          <p:cNvPr id="10" name="Oval 9">
            <a:extLst>
              <a:ext uri="{FF2B5EF4-FFF2-40B4-BE49-F238E27FC236}">
                <a16:creationId xmlns:a16="http://schemas.microsoft.com/office/drawing/2014/main" id="{3CDD5525-8695-1148-136A-3E0B4475F6B9}"/>
              </a:ext>
            </a:extLst>
          </p:cNvPr>
          <p:cNvSpPr/>
          <p:nvPr/>
        </p:nvSpPr>
        <p:spPr>
          <a:xfrm rot="2574255">
            <a:off x="1440995" y="1764031"/>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927F7D7-59FF-05A5-D1AC-20918252DABB}"/>
              </a:ext>
            </a:extLst>
          </p:cNvPr>
          <p:cNvSpPr/>
          <p:nvPr/>
        </p:nvSpPr>
        <p:spPr>
          <a:xfrm rot="2574255">
            <a:off x="802820" y="2535556"/>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32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0" grpId="0" animBg="1"/>
      <p:bldP spid="1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11AC93-6413-5ADB-CF45-B5CCA6E7AFD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FC6EFD7-6583-04FF-1181-6607192CE396}"/>
              </a:ext>
            </a:extLst>
          </p:cNvPr>
          <p:cNvSpPr>
            <a:spLocks noGrp="1"/>
          </p:cNvSpPr>
          <p:nvPr>
            <p:ph type="sldNum" sz="quarter" idx="12"/>
          </p:nvPr>
        </p:nvSpPr>
        <p:spPr/>
        <p:txBody>
          <a:bodyPr/>
          <a:lstStyle/>
          <a:p>
            <a:fld id="{F47845EA-7733-40EE-B074-20032348B727}" type="slidenum">
              <a:rPr lang="en-US" smtClean="0"/>
              <a:t>23</a:t>
            </a:fld>
            <a:endParaRPr lang="en-US"/>
          </a:p>
        </p:txBody>
      </p:sp>
      <p:grpSp>
        <p:nvGrpSpPr>
          <p:cNvPr id="5" name="Group 4">
            <a:extLst>
              <a:ext uri="{FF2B5EF4-FFF2-40B4-BE49-F238E27FC236}">
                <a16:creationId xmlns:a16="http://schemas.microsoft.com/office/drawing/2014/main" id="{07EA8886-0ACD-9326-E1C8-8A14CD2CF318}"/>
              </a:ext>
            </a:extLst>
          </p:cNvPr>
          <p:cNvGrpSpPr/>
          <p:nvPr/>
        </p:nvGrpSpPr>
        <p:grpSpPr>
          <a:xfrm>
            <a:off x="625927" y="1628085"/>
            <a:ext cx="1110343" cy="1110344"/>
            <a:chOff x="5635690" y="3806890"/>
            <a:chExt cx="1110343" cy="1110344"/>
          </a:xfrm>
        </p:grpSpPr>
        <p:sp>
          <p:nvSpPr>
            <p:cNvPr id="6" name="Oval 5">
              <a:extLst>
                <a:ext uri="{FF2B5EF4-FFF2-40B4-BE49-F238E27FC236}">
                  <a16:creationId xmlns:a16="http://schemas.microsoft.com/office/drawing/2014/main" id="{BE040F90-E4AB-DEA1-8CA0-3E8A57E4A623}"/>
                </a:ext>
              </a:extLst>
            </p:cNvPr>
            <p:cNvSpPr/>
            <p:nvPr/>
          </p:nvSpPr>
          <p:spPr>
            <a:xfrm>
              <a:off x="5635690" y="3806890"/>
              <a:ext cx="1110343" cy="1110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62929BB2-5D9C-2EDB-254F-849D5BADAC4D}"/>
                </a:ext>
              </a:extLst>
            </p:cNvPr>
            <p:cNvSpPr/>
            <p:nvPr/>
          </p:nvSpPr>
          <p:spPr>
            <a:xfrm>
              <a:off x="5847183" y="3806890"/>
              <a:ext cx="687355" cy="1110343"/>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9">
              <a:extLst>
                <a:ext uri="{FF2B5EF4-FFF2-40B4-BE49-F238E27FC236}">
                  <a16:creationId xmlns:a16="http://schemas.microsoft.com/office/drawing/2014/main" id="{867C6465-A6C0-E9C4-7043-9BEACF8C3498}"/>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11916903-DFC9-C3B0-80E7-487CB011C431}"/>
              </a:ext>
            </a:extLst>
          </p:cNvPr>
          <p:cNvGrpSpPr/>
          <p:nvPr/>
        </p:nvGrpSpPr>
        <p:grpSpPr>
          <a:xfrm>
            <a:off x="802820" y="1764031"/>
            <a:ext cx="749755" cy="817244"/>
            <a:chOff x="802820" y="1764031"/>
            <a:chExt cx="749755" cy="817244"/>
          </a:xfrm>
        </p:grpSpPr>
        <p:sp>
          <p:nvSpPr>
            <p:cNvPr id="9" name="Oval 8">
              <a:extLst>
                <a:ext uri="{FF2B5EF4-FFF2-40B4-BE49-F238E27FC236}">
                  <a16:creationId xmlns:a16="http://schemas.microsoft.com/office/drawing/2014/main" id="{93A5276E-43A7-B003-79DE-FF640A0BFB39}"/>
                </a:ext>
              </a:extLst>
            </p:cNvPr>
            <p:cNvSpPr/>
            <p:nvPr/>
          </p:nvSpPr>
          <p:spPr>
            <a:xfrm rot="2574255">
              <a:off x="1440995" y="1764031"/>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2B0D1E89-9F2E-3BC7-87EF-4D1F08490034}"/>
                </a:ext>
              </a:extLst>
            </p:cNvPr>
            <p:cNvSpPr/>
            <p:nvPr/>
          </p:nvSpPr>
          <p:spPr>
            <a:xfrm rot="2574255">
              <a:off x="802820" y="2535556"/>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D462BEF-A114-46A0-A335-7BBA869BF8E8}"/>
              </a:ext>
            </a:extLst>
          </p:cNvPr>
          <p:cNvGrpSpPr/>
          <p:nvPr/>
        </p:nvGrpSpPr>
        <p:grpSpPr>
          <a:xfrm rot="17729786">
            <a:off x="806220" y="1774634"/>
            <a:ext cx="749755" cy="817244"/>
            <a:chOff x="802820" y="1764031"/>
            <a:chExt cx="749755" cy="817244"/>
          </a:xfrm>
        </p:grpSpPr>
        <p:sp>
          <p:nvSpPr>
            <p:cNvPr id="13" name="Oval 12">
              <a:extLst>
                <a:ext uri="{FF2B5EF4-FFF2-40B4-BE49-F238E27FC236}">
                  <a16:creationId xmlns:a16="http://schemas.microsoft.com/office/drawing/2014/main" id="{2FBBF35A-BAEF-2651-3C0F-EB858585570B}"/>
                </a:ext>
              </a:extLst>
            </p:cNvPr>
            <p:cNvSpPr/>
            <p:nvPr/>
          </p:nvSpPr>
          <p:spPr>
            <a:xfrm rot="2574255">
              <a:off x="1440995" y="1764031"/>
              <a:ext cx="111580" cy="457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FB01A39-25EE-4B24-7BBE-3514B6F23F94}"/>
                </a:ext>
              </a:extLst>
            </p:cNvPr>
            <p:cNvSpPr/>
            <p:nvPr/>
          </p:nvSpPr>
          <p:spPr>
            <a:xfrm rot="2574255">
              <a:off x="802820" y="2535556"/>
              <a:ext cx="111580" cy="457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861A0023-45C9-A686-FFF7-5B72536AE288}"/>
              </a:ext>
            </a:extLst>
          </p:cNvPr>
          <p:cNvSpPr txBox="1"/>
          <p:nvPr/>
        </p:nvSpPr>
        <p:spPr>
          <a:xfrm>
            <a:off x="382844" y="326514"/>
            <a:ext cx="9763125" cy="584775"/>
          </a:xfrm>
          <a:prstGeom prst="rect">
            <a:avLst/>
          </a:prstGeom>
          <a:noFill/>
        </p:spPr>
        <p:txBody>
          <a:bodyPr wrap="square" rtlCol="0">
            <a:spAutoFit/>
          </a:bodyPr>
          <a:lstStyle/>
          <a:p>
            <a:r>
              <a:rPr lang="en-US" sz="3200" dirty="0"/>
              <a:t>No single measure: one for each sub-algebra</a:t>
            </a:r>
          </a:p>
        </p:txBody>
      </p:sp>
      <p:sp>
        <p:nvSpPr>
          <p:cNvPr id="19" name="TextBox 18">
            <a:extLst>
              <a:ext uri="{FF2B5EF4-FFF2-40B4-BE49-F238E27FC236}">
                <a16:creationId xmlns:a16="http://schemas.microsoft.com/office/drawing/2014/main" id="{1591489D-0453-754C-BF96-1DA452C83D33}"/>
              </a:ext>
            </a:extLst>
          </p:cNvPr>
          <p:cNvSpPr txBox="1"/>
          <p:nvPr/>
        </p:nvSpPr>
        <p:spPr>
          <a:xfrm>
            <a:off x="2324919" y="1172836"/>
            <a:ext cx="9763125" cy="584775"/>
          </a:xfrm>
          <a:prstGeom prst="rect">
            <a:avLst/>
          </a:prstGeom>
          <a:noFill/>
        </p:spPr>
        <p:txBody>
          <a:bodyPr wrap="square" rtlCol="0">
            <a:spAutoFit/>
          </a:bodyPr>
          <a:lstStyle/>
          <a:p>
            <a:r>
              <a:rPr lang="en-US" sz="3200" dirty="0"/>
              <a:t>There are infinitely many sub-algebras (and measures)</a:t>
            </a:r>
          </a:p>
        </p:txBody>
      </p:sp>
      <p:sp>
        <p:nvSpPr>
          <p:cNvPr id="21" name="TextBox 20">
            <a:extLst>
              <a:ext uri="{FF2B5EF4-FFF2-40B4-BE49-F238E27FC236}">
                <a16:creationId xmlns:a16="http://schemas.microsoft.com/office/drawing/2014/main" id="{B6F3505A-B9D7-7F2B-140C-61B5713B5B59}"/>
              </a:ext>
            </a:extLst>
          </p:cNvPr>
          <p:cNvSpPr txBox="1"/>
          <p:nvPr/>
        </p:nvSpPr>
        <p:spPr>
          <a:xfrm>
            <a:off x="2324918" y="2205151"/>
            <a:ext cx="9763125" cy="1077218"/>
          </a:xfrm>
          <a:prstGeom prst="rect">
            <a:avLst/>
          </a:prstGeom>
          <a:noFill/>
        </p:spPr>
        <p:txBody>
          <a:bodyPr wrap="square" rtlCol="0">
            <a:spAutoFit/>
          </a:bodyPr>
          <a:lstStyle/>
          <a:p>
            <a:r>
              <a:rPr lang="en-US" sz="3200" dirty="0"/>
              <a:t>The sub-algebras are “classical” in the sense that allow additive measures… (though not countably additive!)</a:t>
            </a:r>
          </a:p>
        </p:txBody>
      </p:sp>
      <p:sp>
        <p:nvSpPr>
          <p:cNvPr id="22" name="TextBox 21">
            <a:extLst>
              <a:ext uri="{FF2B5EF4-FFF2-40B4-BE49-F238E27FC236}">
                <a16:creationId xmlns:a16="http://schemas.microsoft.com/office/drawing/2014/main" id="{0FD84B83-B6AD-FE85-16D9-050303D2F874}"/>
              </a:ext>
            </a:extLst>
          </p:cNvPr>
          <p:cNvSpPr txBox="1"/>
          <p:nvPr/>
        </p:nvSpPr>
        <p:spPr>
          <a:xfrm>
            <a:off x="454477" y="3699337"/>
            <a:ext cx="9763125" cy="584775"/>
          </a:xfrm>
          <a:prstGeom prst="rect">
            <a:avLst/>
          </a:prstGeom>
          <a:noFill/>
        </p:spPr>
        <p:txBody>
          <a:bodyPr wrap="square" rtlCol="0">
            <a:spAutoFit/>
          </a:bodyPr>
          <a:lstStyle/>
          <a:p>
            <a:r>
              <a:rPr lang="en-US" sz="3200" dirty="0"/>
              <a:t>Physically, each sub-algebra represents a “context”</a:t>
            </a:r>
          </a:p>
        </p:txBody>
      </p:sp>
      <p:sp>
        <p:nvSpPr>
          <p:cNvPr id="23" name="TextBox 22">
            <a:extLst>
              <a:ext uri="{FF2B5EF4-FFF2-40B4-BE49-F238E27FC236}">
                <a16:creationId xmlns:a16="http://schemas.microsoft.com/office/drawing/2014/main" id="{2B00ADA3-48A5-2564-6184-4E9B6F05B7AD}"/>
              </a:ext>
            </a:extLst>
          </p:cNvPr>
          <p:cNvSpPr txBox="1"/>
          <p:nvPr/>
        </p:nvSpPr>
        <p:spPr>
          <a:xfrm>
            <a:off x="454477" y="4452349"/>
            <a:ext cx="11489873" cy="584775"/>
          </a:xfrm>
          <a:prstGeom prst="rect">
            <a:avLst/>
          </a:prstGeom>
          <a:noFill/>
        </p:spPr>
        <p:txBody>
          <a:bodyPr wrap="square" rtlCol="0">
            <a:spAutoFit/>
          </a:bodyPr>
          <a:lstStyle/>
          <a:p>
            <a:r>
              <a:rPr lang="en-US" sz="3200" dirty="0">
                <a:solidFill>
                  <a:srgbClr val="008000"/>
                </a:solidFill>
              </a:rPr>
              <a:t>Only once a context is selected, QM gives us a probability measure</a:t>
            </a:r>
          </a:p>
        </p:txBody>
      </p:sp>
      <p:sp>
        <p:nvSpPr>
          <p:cNvPr id="25" name="TextBox 24">
            <a:extLst>
              <a:ext uri="{FF2B5EF4-FFF2-40B4-BE49-F238E27FC236}">
                <a16:creationId xmlns:a16="http://schemas.microsoft.com/office/drawing/2014/main" id="{C95FE702-63ED-A565-2032-1AC01F918D5C}"/>
              </a:ext>
            </a:extLst>
          </p:cNvPr>
          <p:cNvSpPr txBox="1"/>
          <p:nvPr/>
        </p:nvSpPr>
        <p:spPr>
          <a:xfrm>
            <a:off x="454476" y="5093670"/>
            <a:ext cx="11489873" cy="1077218"/>
          </a:xfrm>
          <a:prstGeom prst="rect">
            <a:avLst/>
          </a:prstGeom>
          <a:noFill/>
        </p:spPr>
        <p:txBody>
          <a:bodyPr wrap="square" rtlCol="0">
            <a:spAutoFit/>
          </a:bodyPr>
          <a:lstStyle/>
          <a:p>
            <a:r>
              <a:rPr lang="en-US" sz="3200" dirty="0">
                <a:solidFill>
                  <a:srgbClr val="008000"/>
                </a:solidFill>
              </a:rPr>
              <a:t>But it also allows us to do something standard measure theory will never be able to do: mix contexts themselves</a:t>
            </a:r>
          </a:p>
        </p:txBody>
      </p:sp>
    </p:spTree>
    <p:extLst>
      <p:ext uri="{BB962C8B-B14F-4D97-AF65-F5344CB8AC3E}">
        <p14:creationId xmlns:p14="http://schemas.microsoft.com/office/powerpoint/2010/main" val="289132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2" grpId="0"/>
      <p:bldP spid="23" grpId="0"/>
      <p:bldP spid="2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E11AC93-6413-5ADB-CF45-B5CCA6E7AFD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CFC6EFD7-6583-04FF-1181-6607192CE396}"/>
              </a:ext>
            </a:extLst>
          </p:cNvPr>
          <p:cNvSpPr>
            <a:spLocks noGrp="1"/>
          </p:cNvSpPr>
          <p:nvPr>
            <p:ph type="sldNum" sz="quarter" idx="12"/>
          </p:nvPr>
        </p:nvSpPr>
        <p:spPr/>
        <p:txBody>
          <a:bodyPr/>
          <a:lstStyle/>
          <a:p>
            <a:fld id="{F47845EA-7733-40EE-B074-20032348B727}" type="slidenum">
              <a:rPr lang="en-US" smtClean="0"/>
              <a:t>24</a:t>
            </a:fld>
            <a:endParaRPr lang="en-US"/>
          </a:p>
        </p:txBody>
      </p:sp>
      <p:grpSp>
        <p:nvGrpSpPr>
          <p:cNvPr id="5" name="Group 4">
            <a:extLst>
              <a:ext uri="{FF2B5EF4-FFF2-40B4-BE49-F238E27FC236}">
                <a16:creationId xmlns:a16="http://schemas.microsoft.com/office/drawing/2014/main" id="{07EA8886-0ACD-9326-E1C8-8A14CD2CF318}"/>
              </a:ext>
            </a:extLst>
          </p:cNvPr>
          <p:cNvGrpSpPr/>
          <p:nvPr/>
        </p:nvGrpSpPr>
        <p:grpSpPr>
          <a:xfrm>
            <a:off x="625927" y="480417"/>
            <a:ext cx="1110343" cy="1110344"/>
            <a:chOff x="5635690" y="3806890"/>
            <a:chExt cx="1110343" cy="1110344"/>
          </a:xfrm>
        </p:grpSpPr>
        <p:sp>
          <p:nvSpPr>
            <p:cNvPr id="6" name="Oval 5">
              <a:extLst>
                <a:ext uri="{FF2B5EF4-FFF2-40B4-BE49-F238E27FC236}">
                  <a16:creationId xmlns:a16="http://schemas.microsoft.com/office/drawing/2014/main" id="{BE040F90-E4AB-DEA1-8CA0-3E8A57E4A623}"/>
                </a:ext>
              </a:extLst>
            </p:cNvPr>
            <p:cNvSpPr/>
            <p:nvPr/>
          </p:nvSpPr>
          <p:spPr>
            <a:xfrm>
              <a:off x="5635690" y="3806890"/>
              <a:ext cx="1110343" cy="111034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 name="Oval 6">
              <a:extLst>
                <a:ext uri="{FF2B5EF4-FFF2-40B4-BE49-F238E27FC236}">
                  <a16:creationId xmlns:a16="http://schemas.microsoft.com/office/drawing/2014/main" id="{62929BB2-5D9C-2EDB-254F-849D5BADAC4D}"/>
                </a:ext>
              </a:extLst>
            </p:cNvPr>
            <p:cNvSpPr/>
            <p:nvPr/>
          </p:nvSpPr>
          <p:spPr>
            <a:xfrm>
              <a:off x="5847183" y="3806890"/>
              <a:ext cx="687355" cy="1110343"/>
            </a:xfrm>
            <a:prstGeom prst="ellipse">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Oval 9">
              <a:extLst>
                <a:ext uri="{FF2B5EF4-FFF2-40B4-BE49-F238E27FC236}">
                  <a16:creationId xmlns:a16="http://schemas.microsoft.com/office/drawing/2014/main" id="{867C6465-A6C0-E9C4-7043-9BEACF8C3498}"/>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9" name="Oval 8">
            <a:extLst>
              <a:ext uri="{FF2B5EF4-FFF2-40B4-BE49-F238E27FC236}">
                <a16:creationId xmlns:a16="http://schemas.microsoft.com/office/drawing/2014/main" id="{93A5276E-43A7-B003-79DE-FF640A0BFB39}"/>
              </a:ext>
            </a:extLst>
          </p:cNvPr>
          <p:cNvSpPr/>
          <p:nvPr/>
        </p:nvSpPr>
        <p:spPr>
          <a:xfrm>
            <a:off x="1133087" y="476399"/>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591489D-0453-754C-BF96-1DA452C83D33}"/>
              </a:ext>
            </a:extLst>
          </p:cNvPr>
          <p:cNvSpPr txBox="1"/>
          <p:nvPr/>
        </p:nvSpPr>
        <p:spPr>
          <a:xfrm>
            <a:off x="2243430" y="299963"/>
            <a:ext cx="9763125" cy="584775"/>
          </a:xfrm>
          <a:prstGeom prst="rect">
            <a:avLst/>
          </a:prstGeom>
          <a:noFill/>
        </p:spPr>
        <p:txBody>
          <a:bodyPr wrap="square" rtlCol="0">
            <a:spAutoFit/>
          </a:bodyPr>
          <a:lstStyle/>
          <a:p>
            <a:r>
              <a:rPr lang="en-US" sz="3200" dirty="0"/>
              <a:t>Spin up and spin left “live” in two different contexts</a:t>
            </a:r>
          </a:p>
        </p:txBody>
      </p:sp>
      <p:sp>
        <p:nvSpPr>
          <p:cNvPr id="21" name="TextBox 20">
            <a:extLst>
              <a:ext uri="{FF2B5EF4-FFF2-40B4-BE49-F238E27FC236}">
                <a16:creationId xmlns:a16="http://schemas.microsoft.com/office/drawing/2014/main" id="{B6F3505A-B9D7-7F2B-140C-61B5713B5B59}"/>
              </a:ext>
            </a:extLst>
          </p:cNvPr>
          <p:cNvSpPr txBox="1"/>
          <p:nvPr/>
        </p:nvSpPr>
        <p:spPr>
          <a:xfrm>
            <a:off x="2243429" y="1214819"/>
            <a:ext cx="9763125" cy="1077218"/>
          </a:xfrm>
          <a:prstGeom prst="rect">
            <a:avLst/>
          </a:prstGeom>
          <a:noFill/>
        </p:spPr>
        <p:txBody>
          <a:bodyPr wrap="square" rtlCol="0">
            <a:spAutoFit/>
          </a:bodyPr>
          <a:lstStyle/>
          <a:p>
            <a:r>
              <a:rPr lang="en-US" sz="3200" dirty="0"/>
              <a:t>An equal mixture of spin up and spin left “live” in a “combined context” that is different from both</a:t>
            </a:r>
          </a:p>
        </p:txBody>
      </p:sp>
      <p:sp>
        <p:nvSpPr>
          <p:cNvPr id="22" name="TextBox 21">
            <a:extLst>
              <a:ext uri="{FF2B5EF4-FFF2-40B4-BE49-F238E27FC236}">
                <a16:creationId xmlns:a16="http://schemas.microsoft.com/office/drawing/2014/main" id="{0FD84B83-B6AD-FE85-16D9-050303D2F874}"/>
              </a:ext>
            </a:extLst>
          </p:cNvPr>
          <p:cNvSpPr txBox="1"/>
          <p:nvPr/>
        </p:nvSpPr>
        <p:spPr>
          <a:xfrm>
            <a:off x="454477" y="2711785"/>
            <a:ext cx="9763125" cy="1077218"/>
          </a:xfrm>
          <a:prstGeom prst="rect">
            <a:avLst/>
          </a:prstGeom>
          <a:noFill/>
        </p:spPr>
        <p:txBody>
          <a:bodyPr wrap="square" rtlCol="0">
            <a:spAutoFit/>
          </a:bodyPr>
          <a:lstStyle/>
          <a:p>
            <a:r>
              <a:rPr lang="en-US" sz="3200" dirty="0"/>
              <a:t>Physically, the “combined context” is the one associated to the measurement that extracts the most information</a:t>
            </a:r>
          </a:p>
        </p:txBody>
      </p:sp>
      <p:sp>
        <p:nvSpPr>
          <p:cNvPr id="14" name="Oval 13">
            <a:extLst>
              <a:ext uri="{FF2B5EF4-FFF2-40B4-BE49-F238E27FC236}">
                <a16:creationId xmlns:a16="http://schemas.microsoft.com/office/drawing/2014/main" id="{2FB01A39-25EE-4B24-7BBE-3514B6F23F94}"/>
              </a:ext>
            </a:extLst>
          </p:cNvPr>
          <p:cNvSpPr/>
          <p:nvPr/>
        </p:nvSpPr>
        <p:spPr>
          <a:xfrm rot="5400000">
            <a:off x="1653391" y="990933"/>
            <a:ext cx="11158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7A7CC7EE-69AB-4D50-F196-02632C70AFA6}"/>
              </a:ext>
            </a:extLst>
          </p:cNvPr>
          <p:cNvGrpSpPr/>
          <p:nvPr/>
        </p:nvGrpSpPr>
        <p:grpSpPr>
          <a:xfrm rot="492213">
            <a:off x="787931" y="604202"/>
            <a:ext cx="749755" cy="817244"/>
            <a:chOff x="802820" y="1764031"/>
            <a:chExt cx="749755" cy="817244"/>
          </a:xfrm>
        </p:grpSpPr>
        <p:sp>
          <p:nvSpPr>
            <p:cNvPr id="16" name="Oval 15">
              <a:extLst>
                <a:ext uri="{FF2B5EF4-FFF2-40B4-BE49-F238E27FC236}">
                  <a16:creationId xmlns:a16="http://schemas.microsoft.com/office/drawing/2014/main" id="{EF465EE2-1D47-E1CC-FA4E-44E5806FDA02}"/>
                </a:ext>
              </a:extLst>
            </p:cNvPr>
            <p:cNvSpPr/>
            <p:nvPr/>
          </p:nvSpPr>
          <p:spPr>
            <a:xfrm rot="2574255">
              <a:off x="1440995" y="1764031"/>
              <a:ext cx="111580" cy="457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E24EEED6-5F1C-4DF2-6E05-B1B2FAC3324E}"/>
                </a:ext>
              </a:extLst>
            </p:cNvPr>
            <p:cNvSpPr/>
            <p:nvPr/>
          </p:nvSpPr>
          <p:spPr>
            <a:xfrm rot="2574255">
              <a:off x="802820" y="2535556"/>
              <a:ext cx="111580" cy="45719"/>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A7B28EFF-9972-D36F-2C21-15868AB85FED}"/>
              </a:ext>
            </a:extLst>
          </p:cNvPr>
          <p:cNvSpPr txBox="1"/>
          <p:nvPr/>
        </p:nvSpPr>
        <p:spPr>
          <a:xfrm>
            <a:off x="454476" y="4106118"/>
            <a:ext cx="11489873" cy="2062103"/>
          </a:xfrm>
          <a:prstGeom prst="rect">
            <a:avLst/>
          </a:prstGeom>
          <a:noFill/>
        </p:spPr>
        <p:txBody>
          <a:bodyPr wrap="square" rtlCol="0">
            <a:spAutoFit/>
          </a:bodyPr>
          <a:lstStyle/>
          <a:p>
            <a:r>
              <a:rPr lang="en-US" sz="3200" dirty="0">
                <a:solidFill>
                  <a:srgbClr val="C00000"/>
                </a:solidFill>
              </a:rPr>
              <a:t>The HS model assumes every preparation (epistemic state) is represented by a single probability measure on all ontic states</a:t>
            </a:r>
          </a:p>
          <a:p>
            <a:r>
              <a:rPr lang="en-US" sz="3200" dirty="0">
                <a:solidFill>
                  <a:srgbClr val="C00000"/>
                </a:solidFill>
              </a:rPr>
              <a:t>This assumes that there is a single 𝜎-algebra over which the whole distribution is defined, a single “context”</a:t>
            </a:r>
          </a:p>
        </p:txBody>
      </p:sp>
    </p:spTree>
    <p:extLst>
      <p:ext uri="{BB962C8B-B14F-4D97-AF65-F5344CB8AC3E}">
        <p14:creationId xmlns:p14="http://schemas.microsoft.com/office/powerpoint/2010/main" val="359427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1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42DF-6884-64F0-34A1-160666F3DCFD}"/>
              </a:ext>
            </a:extLst>
          </p:cNvPr>
          <p:cNvSpPr>
            <a:spLocks noGrp="1"/>
          </p:cNvSpPr>
          <p:nvPr>
            <p:ph type="title"/>
          </p:nvPr>
        </p:nvSpPr>
        <p:spPr/>
        <p:txBody>
          <a:bodyPr>
            <a:normAutofit fontScale="90000"/>
          </a:bodyPr>
          <a:lstStyle/>
          <a:p>
            <a:r>
              <a:rPr lang="en-US" dirty="0"/>
              <a:t>Failure of measure theory and quantum contextuality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C8CAE7-6BD9-F51F-BCC6-F3721B794718}"/>
                  </a:ext>
                </a:extLst>
              </p:cNvPr>
              <p:cNvSpPr>
                <a:spLocks noGrp="1"/>
              </p:cNvSpPr>
              <p:nvPr>
                <p:ph idx="1"/>
              </p:nvPr>
            </p:nvSpPr>
            <p:spPr/>
            <p:txBody>
              <a:bodyPr/>
              <a:lstStyle/>
              <a:p>
                <a:r>
                  <a:rPr lang="en-US" dirty="0"/>
                  <a:t>QM cannot be based on standard measure theory because entropy would require the measure to be non-additive</a:t>
                </a:r>
              </a:p>
              <a:p>
                <a:pPr lvl="1"/>
                <a:r>
                  <a:rPr lang="en-US" dirty="0"/>
                  <a:t>Non-additivity stems from requiring finite information/measure for both points and finite continuous intervals</a:t>
                </a:r>
              </a:p>
              <a:p>
                <a:r>
                  <a:rPr lang="en-US" dirty="0"/>
                  <a:t>In QM, probability distributions are not defined on the full </a:t>
                </a:r>
                <a14:m>
                  <m:oMath xmlns:m="http://schemas.openxmlformats.org/officeDocument/2006/math">
                    <m:r>
                      <a:rPr lang="en-US" b="0" i="1" smtClean="0">
                        <a:latin typeface="Cambria Math" panose="02040503050406030204" pitchFamily="18" charset="0"/>
                      </a:rPr>
                      <m:t>𝜎</m:t>
                    </m:r>
                  </m:oMath>
                </a14:m>
                <a:r>
                  <a:rPr lang="en-US" dirty="0"/>
                  <a:t>-algebra, but over a sub-algebra associated to a basis: a context</a:t>
                </a:r>
              </a:p>
              <a:p>
                <a:pPr lvl="1"/>
                <a:r>
                  <a:rPr lang="en-US" dirty="0"/>
                  <a:t>We cannot mix events from different contexts because they live in different </a:t>
                </a:r>
                <a14:m>
                  <m:oMath xmlns:m="http://schemas.openxmlformats.org/officeDocument/2006/math">
                    <m:r>
                      <a:rPr lang="en-US" b="0" i="1" smtClean="0">
                        <a:latin typeface="Cambria Math" panose="02040503050406030204" pitchFamily="18" charset="0"/>
                      </a:rPr>
                      <m:t>𝜎</m:t>
                    </m:r>
                  </m:oMath>
                </a14:m>
                <a:r>
                  <a:rPr lang="en-US" dirty="0"/>
                  <a:t>-algebras</a:t>
                </a:r>
              </a:p>
              <a:p>
                <a:r>
                  <a:rPr lang="en-US" dirty="0"/>
                  <a:t>Conversely, in HS the epistemic states are all defined on the same </a:t>
                </a:r>
                <a14:m>
                  <m:oMath xmlns:m="http://schemas.openxmlformats.org/officeDocument/2006/math">
                    <m:r>
                      <a:rPr lang="en-US" b="0" i="1" smtClean="0">
                        <a:latin typeface="Cambria Math" panose="02040503050406030204" pitchFamily="18" charset="0"/>
                      </a:rPr>
                      <m:t>𝜎</m:t>
                    </m:r>
                  </m:oMath>
                </a14:m>
                <a:r>
                  <a:rPr lang="en-US" dirty="0"/>
                  <a:t>-algebra, the one of the ontic states</a:t>
                </a:r>
              </a:p>
              <a:p>
                <a:pPr lvl="1"/>
                <a:r>
                  <a:rPr lang="en-US" dirty="0"/>
                  <a:t> This means there is one “master context” that defines everything, and we can mix and match all probability events</a:t>
                </a:r>
              </a:p>
              <a:p>
                <a:pPr lvl="1"/>
                <a:endParaRPr lang="en-US" dirty="0"/>
              </a:p>
            </p:txBody>
          </p:sp>
        </mc:Choice>
        <mc:Fallback xmlns="">
          <p:sp>
            <p:nvSpPr>
              <p:cNvPr id="3" name="Content Placeholder 2">
                <a:extLst>
                  <a:ext uri="{FF2B5EF4-FFF2-40B4-BE49-F238E27FC236}">
                    <a16:creationId xmlns:a16="http://schemas.microsoft.com/office/drawing/2014/main" id="{FCC8CAE7-6BD9-F51F-BCC6-F3721B794718}"/>
                  </a:ext>
                </a:extLst>
              </p:cNvPr>
              <p:cNvSpPr>
                <a:spLocks noGrp="1" noRot="1" noChangeAspect="1" noMove="1" noResize="1" noEditPoints="1" noAdjustHandles="1" noChangeArrowheads="1" noChangeShapeType="1" noTextEdit="1"/>
              </p:cNvSpPr>
              <p:nvPr>
                <p:ph idx="1"/>
              </p:nvPr>
            </p:nvSpPr>
            <p:spPr>
              <a:blipFill>
                <a:blip r:embed="rId2"/>
                <a:stretch>
                  <a:fillRect l="-916" t="-1871" r="-15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E79B31B-CF37-996F-07EC-654323CB8D2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308CDA0-2632-349F-C8C8-712E38AF1121}"/>
              </a:ext>
            </a:extLst>
          </p:cNvPr>
          <p:cNvSpPr>
            <a:spLocks noGrp="1"/>
          </p:cNvSpPr>
          <p:nvPr>
            <p:ph type="sldNum" sz="quarter" idx="13"/>
          </p:nvPr>
        </p:nvSpPr>
        <p:spPr/>
        <p:txBody>
          <a:bodyPr/>
          <a:lstStyle/>
          <a:p>
            <a:fld id="{F47845EA-7733-40EE-B074-20032348B727}" type="slidenum">
              <a:rPr lang="en-US" smtClean="0"/>
              <a:t>25</a:t>
            </a:fld>
            <a:endParaRPr lang="en-US"/>
          </a:p>
        </p:txBody>
      </p:sp>
    </p:spTree>
    <p:extLst>
      <p:ext uri="{BB962C8B-B14F-4D97-AF65-F5344CB8AC3E}">
        <p14:creationId xmlns:p14="http://schemas.microsoft.com/office/powerpoint/2010/main" val="14539094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CA7E-1584-86D3-33F0-194DAB45F10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118C3C-CF8A-F1D3-466F-00DAD5AAB037}"/>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F54DCB6E-4834-745E-1BB2-999802B2F92F}"/>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04F86D0E-FCAF-3807-A003-61607B9D0F41}"/>
              </a:ext>
            </a:extLst>
          </p:cNvPr>
          <p:cNvSpPr>
            <a:spLocks noGrp="1"/>
          </p:cNvSpPr>
          <p:nvPr>
            <p:ph type="sldNum" sz="quarter" idx="13"/>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20149908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F433C-C390-2C36-2143-09E50348116A}"/>
              </a:ext>
            </a:extLst>
          </p:cNvPr>
          <p:cNvSpPr>
            <a:spLocks noGrp="1"/>
          </p:cNvSpPr>
          <p:nvPr>
            <p:ph type="title"/>
          </p:nvPr>
        </p:nvSpPr>
        <p:spPr/>
        <p:txBody>
          <a:bodyPr/>
          <a:lstStyle/>
          <a:p>
            <a:r>
              <a:rPr lang="en-US" dirty="0"/>
              <a:t>Supplemental</a:t>
            </a:r>
          </a:p>
        </p:txBody>
      </p:sp>
      <p:sp>
        <p:nvSpPr>
          <p:cNvPr id="3" name="Text Placeholder 2">
            <a:extLst>
              <a:ext uri="{FF2B5EF4-FFF2-40B4-BE49-F238E27FC236}">
                <a16:creationId xmlns:a16="http://schemas.microsoft.com/office/drawing/2014/main" id="{29FF0ACB-68E6-C895-7C66-5630B9535DF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11C6E4A3-EA04-8C33-CAA3-36AC2EFE37BA}"/>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386BFC0-62AE-EB8F-D85C-C6256990DEBE}"/>
              </a:ext>
            </a:extLst>
          </p:cNvPr>
          <p:cNvSpPr>
            <a:spLocks noGrp="1"/>
          </p:cNvSpPr>
          <p:nvPr>
            <p:ph type="sldNum" sz="quarter" idx="12"/>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39611055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999EF66-B5FF-4271-EAB3-4DE8A3EA3C9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59FF1D5F-355D-95EA-118D-FC6E3B985F1A}"/>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CF2EBD-B61F-8431-427B-BD1CA6FF1EF9}"/>
                  </a:ext>
                </a:extLst>
              </p:cNvPr>
              <p:cNvSpPr txBox="1"/>
              <p:nvPr/>
            </p:nvSpPr>
            <p:spPr>
              <a:xfrm>
                <a:off x="381000" y="409575"/>
                <a:ext cx="11481926" cy="830997"/>
              </a:xfrm>
              <a:prstGeom prst="rect">
                <a:avLst/>
              </a:prstGeom>
              <a:noFill/>
            </p:spPr>
            <p:txBody>
              <a:bodyPr wrap="none" rtlCol="0">
                <a:spAutoFit/>
              </a:bodyPr>
              <a:lstStyle/>
              <a:p>
                <a:r>
                  <a:rPr lang="en-US" sz="2400" dirty="0"/>
                  <a:t>Let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𝜆</m:t>
                    </m:r>
                    <m:r>
                      <a:rPr lang="en-US" sz="2400" b="0" i="1" smtClean="0">
                        <a:latin typeface="Cambria Math" panose="02040503050406030204" pitchFamily="18" charset="0"/>
                      </a:rPr>
                      <m:t>)</m:t>
                    </m:r>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𝜆</m:t>
                        </m:r>
                      </m:e>
                    </m:d>
                  </m:oMath>
                </a14:m>
                <a:r>
                  <a:rPr lang="en-US" sz="2400" dirty="0"/>
                  <a:t> be two disjoint probability (or probability density) distributions over </a:t>
                </a:r>
                <a14:m>
                  <m:oMath xmlns:m="http://schemas.openxmlformats.org/officeDocument/2006/math">
                    <m:r>
                      <m:rPr>
                        <m:sty m:val="p"/>
                      </m:rPr>
                      <a:rPr lang="en-US" sz="2400" b="0" i="0" smtClean="0">
                        <a:latin typeface="Cambria Math" panose="02040503050406030204" pitchFamily="18" charset="0"/>
                      </a:rPr>
                      <m:t>Λ</m:t>
                    </m:r>
                  </m:oMath>
                </a14:m>
                <a:br>
                  <a:rPr lang="en-US" sz="2400" dirty="0"/>
                </a:br>
                <a:r>
                  <a:rPr lang="en-US" sz="2400" dirty="0"/>
                  <a:t>with support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1</m:t>
                        </m:r>
                      </m:sub>
                    </m:sSub>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𝑈</m:t>
                        </m:r>
                      </m:e>
                      <m:sub>
                        <m:r>
                          <a:rPr lang="en-US" sz="2400" b="0" i="1" smtClean="0">
                            <a:latin typeface="Cambria Math" panose="02040503050406030204" pitchFamily="18" charset="0"/>
                          </a:rPr>
                          <m:t>2</m:t>
                        </m:r>
                      </m:sub>
                    </m:sSub>
                  </m:oMath>
                </a14:m>
                <a:r>
                  <a:rPr lang="en-US" sz="2400" dirty="0"/>
                  <a:t> respectively</a:t>
                </a:r>
              </a:p>
            </p:txBody>
          </p:sp>
        </mc:Choice>
        <mc:Fallback xmlns="">
          <p:sp>
            <p:nvSpPr>
              <p:cNvPr id="4" name="TextBox 3">
                <a:extLst>
                  <a:ext uri="{FF2B5EF4-FFF2-40B4-BE49-F238E27FC236}">
                    <a16:creationId xmlns:a16="http://schemas.microsoft.com/office/drawing/2014/main" id="{E3CF2EBD-B61F-8431-427B-BD1CA6FF1EF9}"/>
                  </a:ext>
                </a:extLst>
              </p:cNvPr>
              <p:cNvSpPr txBox="1">
                <a:spLocks noRot="1" noChangeAspect="1" noMove="1" noResize="1" noEditPoints="1" noAdjustHandles="1" noChangeArrowheads="1" noChangeShapeType="1" noTextEdit="1"/>
              </p:cNvSpPr>
              <p:nvPr/>
            </p:nvSpPr>
            <p:spPr>
              <a:xfrm>
                <a:off x="381000" y="409575"/>
                <a:ext cx="11481926" cy="830997"/>
              </a:xfrm>
              <a:prstGeom prst="rect">
                <a:avLst/>
              </a:prstGeom>
              <a:blipFill>
                <a:blip r:embed="rId2"/>
                <a:stretch>
                  <a:fillRect l="-850"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88EA8C1-A35C-BA4F-2737-5C68BEA9144B}"/>
                  </a:ext>
                </a:extLst>
              </p:cNvPr>
              <p:cNvSpPr txBox="1"/>
              <p:nvPr/>
            </p:nvSpPr>
            <p:spPr>
              <a:xfrm>
                <a:off x="381000" y="1438275"/>
                <a:ext cx="6785897" cy="745460"/>
              </a:xfrm>
              <a:prstGeom prst="rect">
                <a:avLst/>
              </a:prstGeom>
              <a:noFill/>
            </p:spPr>
            <p:txBody>
              <a:bodyPr wrap="none" rtlCol="0">
                <a:spAutoFit/>
              </a:bodyPr>
              <a:lstStyle/>
              <a:p>
                <a:r>
                  <a:rPr lang="en-US" sz="2400" dirty="0"/>
                  <a:t>Let us calculate the entropy of </a:t>
                </a:r>
                <a14:m>
                  <m:oMath xmlns:m="http://schemas.openxmlformats.org/officeDocument/2006/math">
                    <m:r>
                      <a:rPr lang="en-US" sz="2400" i="1">
                        <a:latin typeface="Cambria Math" panose="02040503050406030204" pitchFamily="18" charset="0"/>
                      </a:rPr>
                      <m:t>𝐻</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𝜆</m:t>
                            </m:r>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𝜆</m:t>
                            </m:r>
                          </m:e>
                        </m:d>
                      </m:e>
                    </m:d>
                  </m:oMath>
                </a14:m>
                <a:endParaRPr lang="en-US" sz="2400" dirty="0"/>
              </a:p>
            </p:txBody>
          </p:sp>
        </mc:Choice>
        <mc:Fallback xmlns="">
          <p:sp>
            <p:nvSpPr>
              <p:cNvPr id="5" name="TextBox 4">
                <a:extLst>
                  <a:ext uri="{FF2B5EF4-FFF2-40B4-BE49-F238E27FC236}">
                    <a16:creationId xmlns:a16="http://schemas.microsoft.com/office/drawing/2014/main" id="{B88EA8C1-A35C-BA4F-2737-5C68BEA9144B}"/>
                  </a:ext>
                </a:extLst>
              </p:cNvPr>
              <p:cNvSpPr txBox="1">
                <a:spLocks noRot="1" noChangeAspect="1" noMove="1" noResize="1" noEditPoints="1" noAdjustHandles="1" noChangeArrowheads="1" noChangeShapeType="1" noTextEdit="1"/>
              </p:cNvSpPr>
              <p:nvPr/>
            </p:nvSpPr>
            <p:spPr>
              <a:xfrm>
                <a:off x="381000" y="1438275"/>
                <a:ext cx="6785897" cy="745460"/>
              </a:xfrm>
              <a:prstGeom prst="rect">
                <a:avLst/>
              </a:prstGeom>
              <a:blipFill>
                <a:blip r:embed="rId3"/>
                <a:stretch>
                  <a:fillRect l="-14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8BB125C-6A15-8766-FC94-19D325EA1D27}"/>
                  </a:ext>
                </a:extLst>
              </p:cNvPr>
              <p:cNvSpPr txBox="1"/>
              <p:nvPr/>
            </p:nvSpPr>
            <p:spPr>
              <a:xfrm>
                <a:off x="381000" y="2381438"/>
                <a:ext cx="3143681" cy="9221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𝐻</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d>
                            <m:dPr>
                              <m:ctrlPr>
                                <a:rPr lang="en-US" sz="2400" i="1">
                                  <a:latin typeface="Cambria Math" panose="02040503050406030204" pitchFamily="18" charset="0"/>
                                </a:rPr>
                              </m:ctrlPr>
                            </m:dPr>
                            <m:e>
                              <m:r>
                                <a:rPr lang="en-US" sz="2400" i="1">
                                  <a:latin typeface="Cambria Math" panose="02040503050406030204" pitchFamily="18" charset="0"/>
                                </a:rPr>
                                <m:t>𝜆</m:t>
                              </m:r>
                            </m:e>
                          </m:d>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d>
                            <m:dPr>
                              <m:ctrlPr>
                                <a:rPr lang="en-US" sz="2400" i="1">
                                  <a:latin typeface="Cambria Math" panose="02040503050406030204" pitchFamily="18" charset="0"/>
                                </a:rPr>
                              </m:ctrlPr>
                            </m:dPr>
                            <m:e>
                              <m:r>
                                <a:rPr lang="en-US" sz="2400" i="1">
                                  <a:latin typeface="Cambria Math" panose="02040503050406030204" pitchFamily="18" charset="0"/>
                                </a:rPr>
                                <m:t>𝜆</m:t>
                              </m:r>
                            </m:e>
                          </m:d>
                        </m:e>
                      </m:d>
                    </m:oMath>
                  </m:oMathPara>
                </a14:m>
                <a:endParaRPr lang="en-US" sz="2400" dirty="0"/>
              </a:p>
            </p:txBody>
          </p:sp>
        </mc:Choice>
        <mc:Fallback xmlns="">
          <p:sp>
            <p:nvSpPr>
              <p:cNvPr id="7" name="TextBox 6">
                <a:extLst>
                  <a:ext uri="{FF2B5EF4-FFF2-40B4-BE49-F238E27FC236}">
                    <a16:creationId xmlns:a16="http://schemas.microsoft.com/office/drawing/2014/main" id="{E8BB125C-6A15-8766-FC94-19D325EA1D27}"/>
                  </a:ext>
                </a:extLst>
              </p:cNvPr>
              <p:cNvSpPr txBox="1">
                <a:spLocks noRot="1" noChangeAspect="1" noMove="1" noResize="1" noEditPoints="1" noAdjustHandles="1" noChangeArrowheads="1" noChangeShapeType="1" noTextEdit="1"/>
              </p:cNvSpPr>
              <p:nvPr/>
            </p:nvSpPr>
            <p:spPr>
              <a:xfrm>
                <a:off x="381000" y="2381438"/>
                <a:ext cx="3143681" cy="9221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760296B-7592-904F-77FE-192369345AE9}"/>
                  </a:ext>
                </a:extLst>
              </p:cNvPr>
              <p:cNvSpPr txBox="1"/>
              <p:nvPr/>
            </p:nvSpPr>
            <p:spPr>
              <a:xfrm>
                <a:off x="3391405" y="2381438"/>
                <a:ext cx="5616730" cy="9221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supHide m:val="on"/>
                          <m:ctrlPr>
                            <a:rPr lang="en-US" sz="2400" b="0" i="1" smtClean="0">
                              <a:latin typeface="Cambria Math" panose="02040503050406030204" pitchFamily="18" charset="0"/>
                            </a:rPr>
                          </m:ctrlPr>
                        </m:naryPr>
                        <m:sub>
                          <m:r>
                            <m:rPr>
                              <m:sty m:val="p"/>
                            </m:rPr>
                            <a:rPr lang="en-US" sz="2400" b="0" i="0" smtClean="0">
                              <a:latin typeface="Cambria Math" panose="02040503050406030204" pitchFamily="18" charset="0"/>
                            </a:rPr>
                            <m:t>Λ</m:t>
                          </m:r>
                        </m:sub>
                        <m:sup/>
                        <m:e>
                          <m:r>
                            <a:rPr lang="en-US" sz="2400" b="0" i="1" smtClean="0">
                              <a:latin typeface="Cambria Math" panose="02040503050406030204" pitchFamily="18" charset="0"/>
                            </a:rPr>
                            <m:t>𝑑</m:t>
                          </m:r>
                          <m:r>
                            <a:rPr lang="en-US" sz="2400" b="0" i="1" smtClean="0">
                              <a:latin typeface="Cambria Math" panose="02040503050406030204" pitchFamily="18" charset="0"/>
                            </a:rPr>
                            <m:t>𝜆</m:t>
                          </m:r>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e>
                          </m:d>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1</m:t>
                                      </m:r>
                                    </m:num>
                                    <m:den>
                                      <m:r>
                                        <a:rPr lang="en-US" sz="2400">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e>
                              </m:d>
                            </m:e>
                          </m:func>
                        </m:e>
                      </m:nary>
                    </m:oMath>
                  </m:oMathPara>
                </a14:m>
                <a:endParaRPr lang="en-US" sz="2400" dirty="0"/>
              </a:p>
            </p:txBody>
          </p:sp>
        </mc:Choice>
        <mc:Fallback xmlns="">
          <p:sp>
            <p:nvSpPr>
              <p:cNvPr id="8" name="TextBox 7">
                <a:extLst>
                  <a:ext uri="{FF2B5EF4-FFF2-40B4-BE49-F238E27FC236}">
                    <a16:creationId xmlns:a16="http://schemas.microsoft.com/office/drawing/2014/main" id="{A760296B-7592-904F-77FE-192369345AE9}"/>
                  </a:ext>
                </a:extLst>
              </p:cNvPr>
              <p:cNvSpPr txBox="1">
                <a:spLocks noRot="1" noChangeAspect="1" noMove="1" noResize="1" noEditPoints="1" noAdjustHandles="1" noChangeArrowheads="1" noChangeShapeType="1" noTextEdit="1"/>
              </p:cNvSpPr>
              <p:nvPr/>
            </p:nvSpPr>
            <p:spPr>
              <a:xfrm>
                <a:off x="3391405" y="2381438"/>
                <a:ext cx="5616730" cy="92217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E175666-5DD4-1017-0518-391187082EA9}"/>
                  </a:ext>
                </a:extLst>
              </p:cNvPr>
              <p:cNvSpPr txBox="1"/>
              <p:nvPr/>
            </p:nvSpPr>
            <p:spPr>
              <a:xfrm>
                <a:off x="3391405" y="3429000"/>
                <a:ext cx="6718442" cy="95462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nary>
                        <m:naryPr>
                          <m:supHide m:val="on"/>
                          <m:ctrlPr>
                            <a:rPr lang="en-US" sz="2400" b="0" i="1" smtClean="0">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ub>
                        <m:sup/>
                        <m:e>
                          <m:r>
                            <a:rPr lang="en-US" sz="2400" b="0" i="1" smtClean="0">
                              <a:latin typeface="Cambria Math" panose="02040503050406030204" pitchFamily="18" charset="0"/>
                            </a:rPr>
                            <m:t>𝑑</m:t>
                          </m:r>
                          <m:r>
                            <a:rPr lang="en-US" sz="2400" b="0" i="1" smtClean="0">
                              <a:latin typeface="Cambria Math" panose="02040503050406030204" pitchFamily="18" charset="0"/>
                            </a:rPr>
                            <m:t>𝜆</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e>
                              </m:d>
                            </m:e>
                          </m:func>
                        </m:e>
                      </m:nary>
                      <m:r>
                        <a:rPr lang="en-US" sz="2400" b="0" i="1" smtClean="0">
                          <a:latin typeface="Cambria Math" panose="02040503050406030204" pitchFamily="18" charset="0"/>
                        </a:rPr>
                        <m:t>−</m:t>
                      </m:r>
                      <m:nary>
                        <m:naryPr>
                          <m:supHide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2</m:t>
                              </m:r>
                            </m:sub>
                          </m:sSub>
                        </m:sub>
                        <m:sup/>
                        <m:e>
                          <m:r>
                            <a:rPr lang="en-US" sz="2400" i="1">
                              <a:latin typeface="Cambria Math" panose="02040503050406030204" pitchFamily="18" charset="0"/>
                            </a:rPr>
                            <m:t>𝑑</m:t>
                          </m:r>
                          <m:r>
                            <a:rPr lang="en-US" sz="2400" i="1">
                              <a:latin typeface="Cambria Math" panose="02040503050406030204" pitchFamily="18" charset="0"/>
                            </a:rPr>
                            <m:t>𝜆</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b="0" i="1" smtClean="0">
                                          <a:latin typeface="Cambria Math" panose="02040503050406030204" pitchFamily="18" charset="0"/>
                                        </a:rPr>
                                        <m:t>2</m:t>
                                      </m:r>
                                    </m:sub>
                                  </m:sSub>
                                </m:e>
                              </m:d>
                            </m:e>
                          </m:func>
                        </m:e>
                      </m:nary>
                    </m:oMath>
                  </m:oMathPara>
                </a14:m>
                <a:endParaRPr lang="en-US" sz="2400" dirty="0"/>
              </a:p>
            </p:txBody>
          </p:sp>
        </mc:Choice>
        <mc:Fallback xmlns="">
          <p:sp>
            <p:nvSpPr>
              <p:cNvPr id="9" name="TextBox 8">
                <a:extLst>
                  <a:ext uri="{FF2B5EF4-FFF2-40B4-BE49-F238E27FC236}">
                    <a16:creationId xmlns:a16="http://schemas.microsoft.com/office/drawing/2014/main" id="{0E175666-5DD4-1017-0518-391187082EA9}"/>
                  </a:ext>
                </a:extLst>
              </p:cNvPr>
              <p:cNvSpPr txBox="1">
                <a:spLocks noRot="1" noChangeAspect="1" noMove="1" noResize="1" noEditPoints="1" noAdjustHandles="1" noChangeArrowheads="1" noChangeShapeType="1" noTextEdit="1"/>
              </p:cNvSpPr>
              <p:nvPr/>
            </p:nvSpPr>
            <p:spPr>
              <a:xfrm>
                <a:off x="3391405" y="3429000"/>
                <a:ext cx="6718442" cy="9546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4291478-76F5-33E7-3569-7863EE1DA623}"/>
                  </a:ext>
                </a:extLst>
              </p:cNvPr>
              <p:cNvSpPr txBox="1"/>
              <p:nvPr/>
            </p:nvSpPr>
            <p:spPr>
              <a:xfrm>
                <a:off x="2170141" y="4537422"/>
                <a:ext cx="9441495" cy="95462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e>
                      </m:func>
                      <m:d>
                        <m:dPr>
                          <m:ctrlPr>
                            <a:rPr lang="en-US" sz="2400" b="0" i="1" smtClean="0">
                              <a:latin typeface="Cambria Math" panose="02040503050406030204" pitchFamily="18" charset="0"/>
                            </a:rPr>
                          </m:ctrlPr>
                        </m:dPr>
                        <m:e>
                          <m:nary>
                            <m:naryPr>
                              <m:supHide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ub>
                            <m:sup/>
                            <m:e>
                              <m:r>
                                <a:rPr lang="en-US" sz="2400" i="1">
                                  <a:latin typeface="Cambria Math" panose="02040503050406030204" pitchFamily="18" charset="0"/>
                                </a:rPr>
                                <m:t>𝑑</m:t>
                              </m:r>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e>
                          </m:nary>
                          <m:r>
                            <a:rPr lang="en-US" sz="2400" b="0" i="1" smtClean="0">
                              <a:latin typeface="Cambria Math" panose="02040503050406030204" pitchFamily="18" charset="0"/>
                            </a:rPr>
                            <m:t>+</m:t>
                          </m:r>
                          <m:nary>
                            <m:naryPr>
                              <m:supHide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2</m:t>
                                  </m:r>
                                </m:sub>
                              </m:sSub>
                            </m:sub>
                            <m:sup/>
                            <m:e>
                              <m:r>
                                <a:rPr lang="en-US" sz="2400" i="1">
                                  <a:latin typeface="Cambria Math" panose="02040503050406030204" pitchFamily="18" charset="0"/>
                                </a:rPr>
                                <m:t>𝑑</m:t>
                              </m:r>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b="0" i="1" smtClean="0">
                                      <a:latin typeface="Cambria Math" panose="02040503050406030204" pitchFamily="18" charset="0"/>
                                    </a:rPr>
                                    <m:t>2</m:t>
                                  </m:r>
                                </m:sub>
                              </m:sSub>
                            </m:e>
                          </m:nary>
                        </m:e>
                      </m:d>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supHide m:val="on"/>
                          <m:ctrlPr>
                            <a:rPr lang="en-US" sz="2400" b="0" i="1" smtClean="0">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i="1">
                                  <a:latin typeface="Cambria Math" panose="02040503050406030204" pitchFamily="18" charset="0"/>
                                </a:rPr>
                                <m:t>1</m:t>
                              </m:r>
                            </m:sub>
                          </m:sSub>
                        </m:sub>
                        <m:sup/>
                        <m:e>
                          <m:r>
                            <a:rPr lang="en-US" sz="2400" b="0" i="1" smtClean="0">
                              <a:latin typeface="Cambria Math" panose="02040503050406030204" pitchFamily="18" charset="0"/>
                            </a:rPr>
                            <m:t>𝑑</m:t>
                          </m:r>
                          <m:r>
                            <a:rPr lang="en-US" sz="2400" b="0" i="1" smtClean="0">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log</m:t>
                              </m:r>
                            </m:fName>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1</m:t>
                                  </m:r>
                                </m:sub>
                              </m:sSub>
                            </m:e>
                          </m:func>
                        </m:e>
                      </m:nary>
                      <m:r>
                        <a:rPr lang="en-US" sz="2400" b="0" i="1" smtClean="0">
                          <a:latin typeface="Cambria Math" panose="02040503050406030204" pitchFamily="18" charset="0"/>
                        </a:rPr>
                        <m:t>−</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nary>
                        <m:naryPr>
                          <m:supHide m:val="on"/>
                          <m:ctrlPr>
                            <a:rPr lang="en-US" sz="2400" i="1">
                              <a:latin typeface="Cambria Math" panose="02040503050406030204" pitchFamily="18" charset="0"/>
                            </a:rPr>
                          </m:ctrlPr>
                        </m:naryPr>
                        <m:sub>
                          <m:sSub>
                            <m:sSubPr>
                              <m:ctrlPr>
                                <a:rPr lang="en-US" sz="2400" i="1">
                                  <a:latin typeface="Cambria Math" panose="02040503050406030204" pitchFamily="18" charset="0"/>
                                </a:rPr>
                              </m:ctrlPr>
                            </m:sSubPr>
                            <m:e>
                              <m:r>
                                <a:rPr lang="en-US" sz="2400" i="1">
                                  <a:latin typeface="Cambria Math" panose="02040503050406030204" pitchFamily="18" charset="0"/>
                                </a:rPr>
                                <m:t>𝑈</m:t>
                              </m:r>
                            </m:e>
                            <m:sub>
                              <m:r>
                                <a:rPr lang="en-US" sz="2400" b="0" i="1" smtClean="0">
                                  <a:latin typeface="Cambria Math" panose="02040503050406030204" pitchFamily="18" charset="0"/>
                                </a:rPr>
                                <m:t>2</m:t>
                              </m:r>
                            </m:sub>
                          </m:sSub>
                        </m:sub>
                        <m:sup/>
                        <m:e>
                          <m:r>
                            <a:rPr lang="en-US" sz="2400" i="1">
                              <a:latin typeface="Cambria Math" panose="02040503050406030204" pitchFamily="18" charset="0"/>
                            </a:rPr>
                            <m:t>𝑑</m:t>
                          </m:r>
                          <m:r>
                            <a:rPr lang="en-US" sz="2400" i="1">
                              <a:latin typeface="Cambria Math" panose="02040503050406030204" pitchFamily="18" charset="0"/>
                            </a:rPr>
                            <m:t>𝜆</m:t>
                          </m:r>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b="0" i="1" smtClean="0">
                                  <a:latin typeface="Cambria Math" panose="02040503050406030204" pitchFamily="18" charset="0"/>
                                </a:rPr>
                                <m:t>2</m:t>
                              </m:r>
                            </m:sub>
                          </m:sSub>
                          <m:func>
                            <m:funcPr>
                              <m:ctrlPr>
                                <a:rPr lang="en-US" sz="2400" i="1">
                                  <a:latin typeface="Cambria Math" panose="02040503050406030204" pitchFamily="18" charset="0"/>
                                </a:rPr>
                              </m:ctrlPr>
                            </m:funcPr>
                            <m:fName>
                              <m:r>
                                <m:rPr>
                                  <m:sty m:val="p"/>
                                </m:rPr>
                                <a:rPr lang="en-US" sz="2400">
                                  <a:latin typeface="Cambria Math" panose="02040503050406030204" pitchFamily="18" charset="0"/>
                                </a:rPr>
                                <m:t>log</m:t>
                              </m:r>
                            </m:fName>
                            <m:e>
                              <m:sSub>
                                <m:sSubPr>
                                  <m:ctrlPr>
                                    <a:rPr lang="en-US" sz="2400" i="1">
                                      <a:latin typeface="Cambria Math" panose="02040503050406030204" pitchFamily="18" charset="0"/>
                                    </a:rPr>
                                  </m:ctrlPr>
                                </m:sSubPr>
                                <m:e>
                                  <m:r>
                                    <a:rPr lang="en-US" sz="2400" i="1">
                                      <a:latin typeface="Cambria Math" panose="02040503050406030204" pitchFamily="18" charset="0"/>
                                    </a:rPr>
                                    <m:t>𝜌</m:t>
                                  </m:r>
                                </m:e>
                                <m:sub>
                                  <m:r>
                                    <a:rPr lang="en-US" sz="2400" i="1">
                                      <a:latin typeface="Cambria Math" panose="02040503050406030204" pitchFamily="18" charset="0"/>
                                    </a:rPr>
                                    <m:t>2</m:t>
                                  </m:r>
                                </m:sub>
                              </m:sSub>
                            </m:e>
                          </m:func>
                        </m:e>
                      </m:nary>
                    </m:oMath>
                  </m:oMathPara>
                </a14:m>
                <a:endParaRPr lang="en-US" sz="2400" dirty="0"/>
              </a:p>
            </p:txBody>
          </p:sp>
        </mc:Choice>
        <mc:Fallback xmlns="">
          <p:sp>
            <p:nvSpPr>
              <p:cNvPr id="10" name="TextBox 9">
                <a:extLst>
                  <a:ext uri="{FF2B5EF4-FFF2-40B4-BE49-F238E27FC236}">
                    <a16:creationId xmlns:a16="http://schemas.microsoft.com/office/drawing/2014/main" id="{24291478-76F5-33E7-3569-7863EE1DA623}"/>
                  </a:ext>
                </a:extLst>
              </p:cNvPr>
              <p:cNvSpPr txBox="1">
                <a:spLocks noRot="1" noChangeAspect="1" noMove="1" noResize="1" noEditPoints="1" noAdjustHandles="1" noChangeArrowheads="1" noChangeShapeType="1" noTextEdit="1"/>
              </p:cNvSpPr>
              <p:nvPr/>
            </p:nvSpPr>
            <p:spPr>
              <a:xfrm>
                <a:off x="2170141" y="4537422"/>
                <a:ext cx="9441495" cy="9546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19857FC-AD41-3A44-B945-304A24A7C490}"/>
                  </a:ext>
                </a:extLst>
              </p:cNvPr>
              <p:cNvSpPr txBox="1"/>
              <p:nvPr/>
            </p:nvSpPr>
            <p:spPr>
              <a:xfrm>
                <a:off x="5894416" y="5480585"/>
                <a:ext cx="3496470" cy="78380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=1+</m:t>
                      </m:r>
                      <m:f>
                        <m:fPr>
                          <m:ctrlPr>
                            <a:rPr lang="en-US" sz="2400" i="1">
                              <a:latin typeface="Cambria Math" panose="02040503050406030204" pitchFamily="18" charset="0"/>
                            </a:rPr>
                          </m:ctrlPr>
                        </m:fPr>
                        <m:num>
                          <m:r>
                            <a:rPr lang="en-US" sz="2400" i="1">
                              <a:latin typeface="Cambria Math" panose="02040503050406030204" pitchFamily="18" charset="0"/>
                            </a:rPr>
                            <m:t>1</m:t>
                          </m:r>
                        </m:num>
                        <m:den>
                          <m:r>
                            <a:rPr lang="en-US" sz="2400" i="1">
                              <a:latin typeface="Cambria Math" panose="02040503050406030204" pitchFamily="18" charset="0"/>
                            </a:rPr>
                            <m:t>2</m:t>
                          </m:r>
                        </m:den>
                      </m:f>
                      <m:r>
                        <a:rPr lang="en-US" sz="2400" b="0" i="1" smtClean="0">
                          <a:latin typeface="Cambria Math" panose="02040503050406030204" pitchFamily="18" charset="0"/>
                        </a:rPr>
                        <m:t>𝐻</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1</m:t>
                              </m:r>
                            </m:sub>
                          </m:sSub>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𝐻</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𝜌</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019857FC-AD41-3A44-B945-304A24A7C490}"/>
                  </a:ext>
                </a:extLst>
              </p:cNvPr>
              <p:cNvSpPr txBox="1">
                <a:spLocks noRot="1" noChangeAspect="1" noMove="1" noResize="1" noEditPoints="1" noAdjustHandles="1" noChangeArrowheads="1" noChangeShapeType="1" noTextEdit="1"/>
              </p:cNvSpPr>
              <p:nvPr/>
            </p:nvSpPr>
            <p:spPr>
              <a:xfrm>
                <a:off x="5894416" y="5480585"/>
                <a:ext cx="3496470" cy="783804"/>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23228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normAutofit/>
              </a:bodyPr>
              <a:lstStyle/>
              <a:p>
                <a:pPr marL="0" indent="0">
                  <a:buNone/>
                </a:pPr>
                <a14:m>
                  <m:oMath xmlns:m="http://schemas.openxmlformats.org/officeDocument/2006/math">
                    <m:r>
                      <a:rPr lang="en-US" b="0" i="1" smtClean="0">
                        <a:latin typeface="Cambria Math" panose="02040503050406030204" pitchFamily="18" charset="0"/>
                      </a:rPr>
                      <m:t>𝜓</m:t>
                    </m:r>
                  </m:oMath>
                </a14:m>
                <a:r>
                  <a:rPr lang="en-US" dirty="0"/>
                  <a:t>-ontic models are not compatible with quantum mechanics</a:t>
                </a:r>
              </a:p>
              <a:p>
                <a:pPr marL="457200" lvl="1" indent="0">
                  <a:buNone/>
                </a:pPr>
                <a:r>
                  <a:rPr lang="en-US" dirty="0"/>
                  <a:t>Combined with PBR </a:t>
                </a:r>
                <a14:m>
                  <m:oMath xmlns:m="http://schemas.openxmlformats.org/officeDocument/2006/math">
                    <m:r>
                      <a:rPr lang="en-US" i="1">
                        <a:latin typeface="Cambria Math" panose="02040503050406030204" pitchFamily="18" charset="0"/>
                      </a:rPr>
                      <m:t>⇒</m:t>
                    </m:r>
                  </m:oMath>
                </a14:m>
                <a:r>
                  <a:rPr lang="en-US" dirty="0"/>
                  <a:t> Harrigan-</a:t>
                </a:r>
                <a:r>
                  <a:rPr lang="en-US" dirty="0" err="1"/>
                  <a:t>Spekkens</a:t>
                </a:r>
                <a:r>
                  <a:rPr lang="en-US" dirty="0"/>
                  <a:t> categorization is essentially “empty”</a:t>
                </a:r>
              </a:p>
              <a:p>
                <a:pPr marL="0" indent="0">
                  <a:buNone/>
                </a:pPr>
                <a:br>
                  <a:rPr lang="en-US" dirty="0"/>
                </a:br>
                <a:r>
                  <a:rPr lang="en-US" dirty="0">
                    <a:solidFill>
                      <a:srgbClr val="009900"/>
                    </a:solidFill>
                  </a:rPr>
                  <a:t>More in general: measure theory cannot reproduce quantum probability and quantum information theory</a:t>
                </a:r>
              </a:p>
              <a:p>
                <a:pPr lvl="1"/>
                <a:endParaRPr lang="en-US" dirty="0"/>
              </a:p>
            </p:txBody>
          </p:sp>
        </mc:Choice>
        <mc:Fallback xmlns="">
          <p:sp>
            <p:nvSpPr>
              <p:cNvPr id="3" name="Content Placeholder 2">
                <a:extLst>
                  <a:ext uri="{FF2B5EF4-FFF2-40B4-BE49-F238E27FC236}">
                    <a16:creationId xmlns:a16="http://schemas.microsoft.com/office/drawing/2014/main" id="{88B1DB36-4272-4649-A32B-2FDAF0A7DB68}"/>
                  </a:ext>
                </a:extLst>
              </p:cNvPr>
              <p:cNvSpPr>
                <a:spLocks noGrp="1" noRot="1" noChangeAspect="1" noMove="1" noResize="1" noEditPoints="1" noAdjustHandles="1" noChangeArrowheads="1" noChangeShapeType="1" noTextEdit="1"/>
              </p:cNvSpPr>
              <p:nvPr>
                <p:ph idx="1"/>
              </p:nvPr>
            </p:nvSpPr>
            <p:spPr>
              <a:blipFill>
                <a:blip r:embed="rId2"/>
                <a:stretch>
                  <a:fillRect l="-1017"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435590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Plan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normAutofit/>
              </a:bodyPr>
              <a:lstStyle/>
              <a:p>
                <a:r>
                  <a:rPr lang="en-US" dirty="0"/>
                  <a:t>Ontological model review</a:t>
                </a:r>
              </a:p>
              <a:p>
                <a:pPr lvl="1"/>
                <a:r>
                  <a:rPr lang="en-US" dirty="0"/>
                  <a:t>Ontological vs epistemic states, implicit use of standard (Kolmogorov) probability, PBR rules out epistemic models (w/ independent preparation)</a:t>
                </a:r>
              </a:p>
              <a:p>
                <a14:m>
                  <m:oMath xmlns:m="http://schemas.openxmlformats.org/officeDocument/2006/math">
                    <m:r>
                      <a:rPr lang="en-US" b="0" i="1" smtClean="0">
                        <a:latin typeface="Cambria Math" panose="02040503050406030204" pitchFamily="18" charset="0"/>
                      </a:rPr>
                      <m:t>𝜓</m:t>
                    </m:r>
                  </m:oMath>
                </a14:m>
                <a:r>
                  <a:rPr lang="en-US" dirty="0"/>
                  <a:t>-ontic models violate quantum information theory</a:t>
                </a:r>
              </a:p>
              <a:p>
                <a:pPr lvl="1"/>
                <a:r>
                  <a:rPr lang="en-US" dirty="0"/>
                  <a:t>Epistemic states and quantum mixed states form a real vector space partially ordered by information entropy (which quantifies the epistemic content), the linear map between them is not an order isomorphism (cannot map the epistemic content in any meaningful way)</a:t>
                </a:r>
              </a:p>
              <a:p>
                <a:r>
                  <a:rPr lang="en-US" dirty="0"/>
                  <a:t>Failure of classical measure theory and quantum contextuality</a:t>
                </a:r>
              </a:p>
              <a:p>
                <a:pPr lvl="1"/>
                <a:r>
                  <a:rPr lang="en-US" dirty="0"/>
                  <a:t>“Counting” is different in measure theory and quantum mechanics (i.e. </a:t>
                </a:r>
                <a14:m>
                  <m:oMath xmlns:m="http://schemas.openxmlformats.org/officeDocument/2006/math">
                    <m:r>
                      <a:rPr lang="en-US" b="0" i="1" smtClean="0">
                        <a:latin typeface="Cambria Math" panose="02040503050406030204" pitchFamily="18" charset="0"/>
                      </a:rPr>
                      <m:t>1+1≤2</m:t>
                    </m:r>
                  </m:oMath>
                </a14:m>
                <a:r>
                  <a:rPr lang="en-US" dirty="0"/>
                  <a:t>), quantum contextuality is linked to this difference</a:t>
                </a:r>
              </a:p>
            </p:txBody>
          </p:sp>
        </mc:Choice>
        <mc:Fallback xmlns="">
          <p:sp>
            <p:nvSpPr>
              <p:cNvPr id="3" name="Content Placeholder 2">
                <a:extLst>
                  <a:ext uri="{FF2B5EF4-FFF2-40B4-BE49-F238E27FC236}">
                    <a16:creationId xmlns:a16="http://schemas.microsoft.com/office/drawing/2014/main" id="{88B1DB36-4272-4649-A32B-2FDAF0A7DB68}"/>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4</a:t>
            </a:fld>
            <a:endParaRPr lang="en-US"/>
          </a:p>
        </p:txBody>
      </p:sp>
    </p:spTree>
    <p:extLst>
      <p:ext uri="{BB962C8B-B14F-4D97-AF65-F5344CB8AC3E}">
        <p14:creationId xmlns:p14="http://schemas.microsoft.com/office/powerpoint/2010/main" val="3461377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53899-34DC-AAED-5B23-9C3E122C4854}"/>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ACA78EEC-10F3-930C-4EAA-857AFE2671D7}"/>
              </a:ext>
            </a:extLst>
          </p:cNvPr>
          <p:cNvSpPr>
            <a:spLocks noGrp="1"/>
          </p:cNvSpPr>
          <p:nvPr>
            <p:ph idx="1"/>
          </p:nvPr>
        </p:nvSpPr>
        <p:spPr/>
        <p:txBody>
          <a:bodyPr/>
          <a:lstStyle/>
          <a:p>
            <a:r>
              <a:rPr lang="en-US" dirty="0"/>
              <a:t>We are not going to talk about specific interpretations</a:t>
            </a:r>
          </a:p>
          <a:p>
            <a:pPr lvl="1"/>
            <a:r>
              <a:rPr lang="en-US" dirty="0"/>
              <a:t>ONLY about Harrigan-</a:t>
            </a:r>
            <a:r>
              <a:rPr lang="en-US" dirty="0" err="1"/>
              <a:t>Spekkens</a:t>
            </a:r>
            <a:r>
              <a:rPr lang="en-US" dirty="0"/>
              <a:t> categorization</a:t>
            </a:r>
          </a:p>
          <a:p>
            <a:r>
              <a:rPr lang="en-US" dirty="0"/>
              <a:t>We are not going to talk about epistemic and ontological models in general</a:t>
            </a:r>
          </a:p>
          <a:p>
            <a:pPr lvl="1"/>
            <a:r>
              <a:rPr lang="en-US" dirty="0"/>
              <a:t>ONLY the narrow definition given by the Harrigan-</a:t>
            </a:r>
            <a:r>
              <a:rPr lang="en-US" dirty="0" err="1"/>
              <a:t>Spekkens</a:t>
            </a:r>
            <a:r>
              <a:rPr lang="en-US" dirty="0"/>
              <a:t> categorization</a:t>
            </a:r>
          </a:p>
          <a:p>
            <a:r>
              <a:rPr lang="en-US" dirty="0"/>
              <a:t>We are not going to talk about the philosophical implications</a:t>
            </a:r>
          </a:p>
          <a:p>
            <a:pPr lvl="1"/>
            <a:r>
              <a:rPr lang="en-US" dirty="0"/>
              <a:t>ONLY the mathematical and physical implications</a:t>
            </a:r>
          </a:p>
        </p:txBody>
      </p:sp>
      <p:sp>
        <p:nvSpPr>
          <p:cNvPr id="4" name="Footer Placeholder 3">
            <a:extLst>
              <a:ext uri="{FF2B5EF4-FFF2-40B4-BE49-F238E27FC236}">
                <a16:creationId xmlns:a16="http://schemas.microsoft.com/office/drawing/2014/main" id="{AAAAAC24-E459-986F-8FBB-1E3722151D8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1A7CBB23-898D-BD40-A354-BC3F0055BFA3}"/>
              </a:ext>
            </a:extLst>
          </p:cNvPr>
          <p:cNvSpPr>
            <a:spLocks noGrp="1"/>
          </p:cNvSpPr>
          <p:nvPr>
            <p:ph type="sldNum" sz="quarter" idx="13"/>
          </p:nvPr>
        </p:nvSpPr>
        <p:spPr/>
        <p:txBody>
          <a:bodyPr/>
          <a:lstStyle/>
          <a:p>
            <a:fld id="{F47845EA-7733-40EE-B074-20032348B727}" type="slidenum">
              <a:rPr lang="en-US" smtClean="0"/>
              <a:t>5</a:t>
            </a:fld>
            <a:endParaRPr lang="en-US"/>
          </a:p>
        </p:txBody>
      </p:sp>
    </p:spTree>
    <p:extLst>
      <p:ext uri="{BB962C8B-B14F-4D97-AF65-F5344CB8AC3E}">
        <p14:creationId xmlns:p14="http://schemas.microsoft.com/office/powerpoint/2010/main" val="227787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35D4-CAA5-B952-84E4-E7C53AB5B6DB}"/>
              </a:ext>
            </a:extLst>
          </p:cNvPr>
          <p:cNvSpPr>
            <a:spLocks noGrp="1"/>
          </p:cNvSpPr>
          <p:nvPr>
            <p:ph type="title"/>
          </p:nvPr>
        </p:nvSpPr>
        <p:spPr/>
        <p:txBody>
          <a:bodyPr/>
          <a:lstStyle/>
          <a:p>
            <a:r>
              <a:rPr lang="en-US" dirty="0"/>
              <a:t>Ontological model review</a:t>
            </a:r>
          </a:p>
        </p:txBody>
      </p:sp>
      <p:sp>
        <p:nvSpPr>
          <p:cNvPr id="3" name="Text Placeholder 2">
            <a:extLst>
              <a:ext uri="{FF2B5EF4-FFF2-40B4-BE49-F238E27FC236}">
                <a16:creationId xmlns:a16="http://schemas.microsoft.com/office/drawing/2014/main" id="{4CB8409B-CA14-FB94-DA02-2C54DA8C41C5}"/>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64DE1FB0-F7BC-F725-7AE4-897396F22246}"/>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4A16ED8-E5D0-54E3-124C-207D9D8C384F}"/>
              </a:ext>
            </a:extLst>
          </p:cNvPr>
          <p:cNvSpPr>
            <a:spLocks noGrp="1"/>
          </p:cNvSpPr>
          <p:nvPr>
            <p:ph type="sldNum" sz="quarter" idx="12"/>
          </p:nvPr>
        </p:nvSpPr>
        <p:spPr/>
        <p:txBody>
          <a:bodyPr/>
          <a:lstStyle/>
          <a:p>
            <a:fld id="{F47845EA-7733-40EE-B074-20032348B727}" type="slidenum">
              <a:rPr lang="en-US" smtClean="0"/>
              <a:t>6</a:t>
            </a:fld>
            <a:endParaRPr lang="en-US"/>
          </a:p>
        </p:txBody>
      </p:sp>
    </p:spTree>
    <p:extLst>
      <p:ext uri="{BB962C8B-B14F-4D97-AF65-F5344CB8AC3E}">
        <p14:creationId xmlns:p14="http://schemas.microsoft.com/office/powerpoint/2010/main" val="2985804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FD460F-9095-E6EC-EF00-DA827E6912D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364CE842-4B11-50D7-CCC9-B1BDC9F63992}"/>
              </a:ext>
            </a:extLst>
          </p:cNvPr>
          <p:cNvSpPr>
            <a:spLocks noGrp="1"/>
          </p:cNvSpPr>
          <p:nvPr>
            <p:ph type="sldNum" sz="quarter" idx="12"/>
          </p:nvPr>
        </p:nvSpPr>
        <p:spPr/>
        <p:txBody>
          <a:bodyPr/>
          <a:lstStyle/>
          <a:p>
            <a:fld id="{F47845EA-7733-40EE-B074-20032348B727}" type="slidenum">
              <a:rPr lang="en-US" smtClean="0"/>
              <a:t>7</a:t>
            </a:fld>
            <a:endParaRPr lang="en-US"/>
          </a:p>
        </p:txBody>
      </p:sp>
      <p:sp>
        <p:nvSpPr>
          <p:cNvPr id="4" name="TextBox 3">
            <a:extLst>
              <a:ext uri="{FF2B5EF4-FFF2-40B4-BE49-F238E27FC236}">
                <a16:creationId xmlns:a16="http://schemas.microsoft.com/office/drawing/2014/main" id="{995564D0-84D8-CAF8-5463-2A387F536DA6}"/>
              </a:ext>
            </a:extLst>
          </p:cNvPr>
          <p:cNvSpPr txBox="1"/>
          <p:nvPr/>
        </p:nvSpPr>
        <p:spPr>
          <a:xfrm>
            <a:off x="1096426" y="298580"/>
            <a:ext cx="9999148" cy="584775"/>
          </a:xfrm>
          <a:prstGeom prst="rect">
            <a:avLst/>
          </a:prstGeom>
          <a:noFill/>
        </p:spPr>
        <p:txBody>
          <a:bodyPr wrap="none" rtlCol="0">
            <a:spAutoFit/>
          </a:bodyPr>
          <a:lstStyle/>
          <a:p>
            <a:r>
              <a:rPr lang="en-US" sz="3200" dirty="0"/>
              <a:t>Start with the operational settings for Quantum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04E85C-7E57-CCE0-B4D8-FB5FE88C9431}"/>
                  </a:ext>
                </a:extLst>
              </p:cNvPr>
              <p:cNvSpPr txBox="1"/>
              <p:nvPr/>
            </p:nvSpPr>
            <p:spPr>
              <a:xfrm>
                <a:off x="-1" y="1166391"/>
                <a:ext cx="6096000" cy="461665"/>
              </a:xfrm>
              <a:prstGeom prst="rect">
                <a:avLst/>
              </a:prstGeom>
              <a:noFill/>
            </p:spPr>
            <p:txBody>
              <a:bodyPr wrap="square" rtlCol="0">
                <a:spAutoFit/>
              </a:bodyPr>
              <a:lstStyle/>
              <a:p>
                <a:pPr algn="ctr"/>
                <a:r>
                  <a:rPr lang="en-US" sz="2400" dirty="0"/>
                  <a:t>Preparation protocol </a:t>
                </a:r>
                <a14:m>
                  <m:oMath xmlns:m="http://schemas.openxmlformats.org/officeDocument/2006/math">
                    <m:r>
                      <a:rPr lang="en-US" sz="2400" b="0" i="1" smtClean="0">
                        <a:latin typeface="Cambria Math" panose="02040503050406030204" pitchFamily="18" charset="0"/>
                      </a:rPr>
                      <m:t>𝑃</m:t>
                    </m:r>
                  </m:oMath>
                </a14:m>
                <a:endParaRPr lang="en-US" sz="2400" dirty="0"/>
              </a:p>
            </p:txBody>
          </p:sp>
        </mc:Choice>
        <mc:Fallback xmlns="">
          <p:sp>
            <p:nvSpPr>
              <p:cNvPr id="5" name="TextBox 4">
                <a:extLst>
                  <a:ext uri="{FF2B5EF4-FFF2-40B4-BE49-F238E27FC236}">
                    <a16:creationId xmlns:a16="http://schemas.microsoft.com/office/drawing/2014/main" id="{4E04E85C-7E57-CCE0-B4D8-FB5FE88C9431}"/>
                  </a:ext>
                </a:extLst>
              </p:cNvPr>
              <p:cNvSpPr txBox="1">
                <a:spLocks noRot="1" noChangeAspect="1" noMove="1" noResize="1" noEditPoints="1" noAdjustHandles="1" noChangeArrowheads="1" noChangeShapeType="1" noTextEdit="1"/>
              </p:cNvSpPr>
              <p:nvPr/>
            </p:nvSpPr>
            <p:spPr>
              <a:xfrm>
                <a:off x="-1" y="1166391"/>
                <a:ext cx="6096000" cy="461665"/>
              </a:xfrm>
              <a:prstGeom prst="rect">
                <a:avLst/>
              </a:prstGeom>
              <a:blipFill>
                <a:blip r:embed="rId2"/>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5B84EB2-8D0C-7D69-A721-23C190DD1F55}"/>
                  </a:ext>
                </a:extLst>
              </p:cNvPr>
              <p:cNvSpPr txBox="1"/>
              <p:nvPr/>
            </p:nvSpPr>
            <p:spPr>
              <a:xfrm>
                <a:off x="6095999" y="1166391"/>
                <a:ext cx="6095999" cy="461665"/>
              </a:xfrm>
              <a:prstGeom prst="rect">
                <a:avLst/>
              </a:prstGeom>
              <a:noFill/>
            </p:spPr>
            <p:txBody>
              <a:bodyPr wrap="square" rtlCol="0">
                <a:spAutoFit/>
              </a:bodyPr>
              <a:lstStyle/>
              <a:p>
                <a:pPr algn="ctr"/>
                <a:r>
                  <a:rPr lang="en-US" sz="2400" dirty="0"/>
                  <a:t>Measurement protocol </a:t>
                </a:r>
                <a14:m>
                  <m:oMath xmlns:m="http://schemas.openxmlformats.org/officeDocument/2006/math">
                    <m:r>
                      <a:rPr lang="en-US" sz="2400" b="0" i="1" smtClean="0">
                        <a:latin typeface="Cambria Math" panose="02040503050406030204" pitchFamily="18" charset="0"/>
                      </a:rPr>
                      <m:t>𝑀</m:t>
                    </m:r>
                  </m:oMath>
                </a14:m>
                <a:endParaRPr lang="en-US" sz="2400" dirty="0"/>
              </a:p>
            </p:txBody>
          </p:sp>
        </mc:Choice>
        <mc:Fallback xmlns="">
          <p:sp>
            <p:nvSpPr>
              <p:cNvPr id="6" name="TextBox 5">
                <a:extLst>
                  <a:ext uri="{FF2B5EF4-FFF2-40B4-BE49-F238E27FC236}">
                    <a16:creationId xmlns:a16="http://schemas.microsoft.com/office/drawing/2014/main" id="{45B84EB2-8D0C-7D69-A721-23C190DD1F55}"/>
                  </a:ext>
                </a:extLst>
              </p:cNvPr>
              <p:cNvSpPr txBox="1">
                <a:spLocks noRot="1" noChangeAspect="1" noMove="1" noResize="1" noEditPoints="1" noAdjustHandles="1" noChangeArrowheads="1" noChangeShapeType="1" noTextEdit="1"/>
              </p:cNvSpPr>
              <p:nvPr/>
            </p:nvSpPr>
            <p:spPr>
              <a:xfrm>
                <a:off x="6095999" y="1166391"/>
                <a:ext cx="6095999" cy="461665"/>
              </a:xfrm>
              <a:prstGeom prst="rect">
                <a:avLst/>
              </a:prstGeom>
              <a:blipFill>
                <a:blip r:embed="rId3"/>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648C5F8-4D1B-B7CF-E22A-79BCC9029815}"/>
                  </a:ext>
                </a:extLst>
              </p:cNvPr>
              <p:cNvSpPr txBox="1"/>
              <p:nvPr/>
            </p:nvSpPr>
            <p:spPr>
              <a:xfrm>
                <a:off x="10084101" y="1614347"/>
                <a:ext cx="1619546" cy="461665"/>
              </a:xfrm>
              <a:prstGeom prst="rect">
                <a:avLst/>
              </a:prstGeom>
              <a:noFill/>
            </p:spPr>
            <p:txBody>
              <a:bodyPr wrap="none" rtlCol="0">
                <a:spAutoFit/>
              </a:bodyPr>
              <a:lstStyle/>
              <a:p>
                <a:r>
                  <a:rPr lang="en-US" sz="2400" dirty="0"/>
                  <a:t>POVM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𝑘</m:t>
                            </m:r>
                          </m:sub>
                        </m:sSub>
                      </m:e>
                    </m:d>
                  </m:oMath>
                </a14:m>
                <a:endParaRPr lang="en-US" sz="2400" dirty="0"/>
              </a:p>
            </p:txBody>
          </p:sp>
        </mc:Choice>
        <mc:Fallback xmlns="">
          <p:sp>
            <p:nvSpPr>
              <p:cNvPr id="7" name="TextBox 6">
                <a:extLst>
                  <a:ext uri="{FF2B5EF4-FFF2-40B4-BE49-F238E27FC236}">
                    <a16:creationId xmlns:a16="http://schemas.microsoft.com/office/drawing/2014/main" id="{5648C5F8-4D1B-B7CF-E22A-79BCC9029815}"/>
                  </a:ext>
                </a:extLst>
              </p:cNvPr>
              <p:cNvSpPr txBox="1">
                <a:spLocks noRot="1" noChangeAspect="1" noMove="1" noResize="1" noEditPoints="1" noAdjustHandles="1" noChangeArrowheads="1" noChangeShapeType="1" noTextEdit="1"/>
              </p:cNvSpPr>
              <p:nvPr/>
            </p:nvSpPr>
            <p:spPr>
              <a:xfrm>
                <a:off x="10084101" y="1614347"/>
                <a:ext cx="1619546" cy="461665"/>
              </a:xfrm>
              <a:prstGeom prst="rect">
                <a:avLst/>
              </a:prstGeom>
              <a:blipFill>
                <a:blip r:embed="rId4"/>
                <a:stretch>
                  <a:fillRect l="-5639"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B3DB47B-5596-D692-7AAA-0C8E5329D00B}"/>
                  </a:ext>
                </a:extLst>
              </p:cNvPr>
              <p:cNvSpPr txBox="1"/>
              <p:nvPr/>
            </p:nvSpPr>
            <p:spPr>
              <a:xfrm>
                <a:off x="6625553" y="1614347"/>
                <a:ext cx="3293274" cy="461665"/>
              </a:xfrm>
              <a:prstGeom prst="rect">
                <a:avLst/>
              </a:prstGeom>
              <a:noFill/>
            </p:spPr>
            <p:txBody>
              <a:bodyPr wrap="none" rtlCol="0">
                <a:spAutoFit/>
              </a:bodyPr>
              <a:lstStyle/>
              <a:p>
                <a:r>
                  <a:rPr lang="en-US" sz="2400" dirty="0"/>
                  <a:t>Measurement values </a:t>
                </a:r>
                <a14:m>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e>
                    </m:d>
                  </m:oMath>
                </a14:m>
                <a:endParaRPr lang="en-US" sz="2400" dirty="0"/>
              </a:p>
            </p:txBody>
          </p:sp>
        </mc:Choice>
        <mc:Fallback xmlns="">
          <p:sp>
            <p:nvSpPr>
              <p:cNvPr id="8" name="TextBox 7">
                <a:extLst>
                  <a:ext uri="{FF2B5EF4-FFF2-40B4-BE49-F238E27FC236}">
                    <a16:creationId xmlns:a16="http://schemas.microsoft.com/office/drawing/2014/main" id="{4B3DB47B-5596-D692-7AAA-0C8E5329D00B}"/>
                  </a:ext>
                </a:extLst>
              </p:cNvPr>
              <p:cNvSpPr txBox="1">
                <a:spLocks noRot="1" noChangeAspect="1" noMove="1" noResize="1" noEditPoints="1" noAdjustHandles="1" noChangeArrowheads="1" noChangeShapeType="1" noTextEdit="1"/>
              </p:cNvSpPr>
              <p:nvPr/>
            </p:nvSpPr>
            <p:spPr>
              <a:xfrm>
                <a:off x="6625553" y="1614347"/>
                <a:ext cx="3293274" cy="461665"/>
              </a:xfrm>
              <a:prstGeom prst="rect">
                <a:avLst/>
              </a:prstGeom>
              <a:blipFill>
                <a:blip r:embed="rId5"/>
                <a:stretch>
                  <a:fillRect l="-296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C573B4D-088F-209E-AD66-595655040896}"/>
                  </a:ext>
                </a:extLst>
              </p:cNvPr>
              <p:cNvSpPr txBox="1"/>
              <p:nvPr/>
            </p:nvSpPr>
            <p:spPr>
              <a:xfrm>
                <a:off x="4165438" y="2381183"/>
                <a:ext cx="386112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𝑘</m:t>
                          </m:r>
                        </m:e>
                        <m:e>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𝑀</m:t>
                          </m:r>
                        </m:e>
                      </m:d>
                      <m:r>
                        <a:rPr lang="en-US" sz="3200" b="0" i="1" smtClean="0">
                          <a:latin typeface="Cambria Math" panose="02040503050406030204" pitchFamily="18" charset="0"/>
                        </a:rPr>
                        <m:t>=</m:t>
                      </m:r>
                      <m:r>
                        <m:rPr>
                          <m:sty m:val="p"/>
                        </m:rPr>
                        <a:rPr lang="en-US" sz="3200" b="0" i="1" smtClean="0">
                          <a:latin typeface="Cambria Math" panose="02040503050406030204" pitchFamily="18" charset="0"/>
                        </a:rPr>
                        <m:t>tr</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𝑘</m:t>
                              </m:r>
                            </m:sub>
                          </m:sSub>
                        </m:e>
                      </m:d>
                    </m:oMath>
                  </m:oMathPara>
                </a14:m>
                <a:endParaRPr lang="en-US" sz="3200" dirty="0"/>
              </a:p>
            </p:txBody>
          </p:sp>
        </mc:Choice>
        <mc:Fallback xmlns="">
          <p:sp>
            <p:nvSpPr>
              <p:cNvPr id="9" name="TextBox 8">
                <a:extLst>
                  <a:ext uri="{FF2B5EF4-FFF2-40B4-BE49-F238E27FC236}">
                    <a16:creationId xmlns:a16="http://schemas.microsoft.com/office/drawing/2014/main" id="{CC573B4D-088F-209E-AD66-595655040896}"/>
                  </a:ext>
                </a:extLst>
              </p:cNvPr>
              <p:cNvSpPr txBox="1">
                <a:spLocks noRot="1" noChangeAspect="1" noMove="1" noResize="1" noEditPoints="1" noAdjustHandles="1" noChangeArrowheads="1" noChangeShapeType="1" noTextEdit="1"/>
              </p:cNvSpPr>
              <p:nvPr/>
            </p:nvSpPr>
            <p:spPr>
              <a:xfrm>
                <a:off x="4165438" y="2381183"/>
                <a:ext cx="3861121"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A2A471-C6CA-020E-65E3-5894E4E5E71C}"/>
                  </a:ext>
                </a:extLst>
              </p:cNvPr>
              <p:cNvSpPr txBox="1"/>
              <p:nvPr/>
            </p:nvSpPr>
            <p:spPr>
              <a:xfrm>
                <a:off x="1783261" y="1614658"/>
                <a:ext cx="2529475" cy="461665"/>
              </a:xfrm>
              <a:prstGeom prst="rect">
                <a:avLst/>
              </a:prstGeom>
              <a:noFill/>
            </p:spPr>
            <p:txBody>
              <a:bodyPr wrap="none" rtlCol="0">
                <a:spAutoFit/>
              </a:bodyPr>
              <a:lstStyle/>
              <a:p>
                <a:pPr algn="ctr"/>
                <a:r>
                  <a:rPr lang="en-US" sz="2400" dirty="0"/>
                  <a:t>Density operator </a:t>
                </a:r>
                <a14:m>
                  <m:oMath xmlns:m="http://schemas.openxmlformats.org/officeDocument/2006/math">
                    <m:r>
                      <a:rPr lang="en-US" sz="2400" b="0" i="1" smtClean="0">
                        <a:latin typeface="Cambria Math" panose="02040503050406030204" pitchFamily="18" charset="0"/>
                      </a:rPr>
                      <m:t>𝜌</m:t>
                    </m:r>
                  </m:oMath>
                </a14:m>
                <a:endParaRPr lang="en-US" sz="2400" dirty="0"/>
              </a:p>
            </p:txBody>
          </p:sp>
        </mc:Choice>
        <mc:Fallback xmlns="">
          <p:sp>
            <p:nvSpPr>
              <p:cNvPr id="10" name="TextBox 9">
                <a:extLst>
                  <a:ext uri="{FF2B5EF4-FFF2-40B4-BE49-F238E27FC236}">
                    <a16:creationId xmlns:a16="http://schemas.microsoft.com/office/drawing/2014/main" id="{26A2A471-C6CA-020E-65E3-5894E4E5E71C}"/>
                  </a:ext>
                </a:extLst>
              </p:cNvPr>
              <p:cNvSpPr txBox="1">
                <a:spLocks noRot="1" noChangeAspect="1" noMove="1" noResize="1" noEditPoints="1" noAdjustHandles="1" noChangeArrowheads="1" noChangeShapeType="1" noTextEdit="1"/>
              </p:cNvSpPr>
              <p:nvPr/>
            </p:nvSpPr>
            <p:spPr>
              <a:xfrm>
                <a:off x="1783261" y="1614658"/>
                <a:ext cx="2529475" cy="461665"/>
              </a:xfrm>
              <a:prstGeom prst="rect">
                <a:avLst/>
              </a:prstGeom>
              <a:blipFill>
                <a:blip r:embed="rId7"/>
                <a:stretch>
                  <a:fillRect l="-3382" t="-10526" r="-242" b="-2894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2D3A57A8-0FA4-39F6-3707-39B825597A3C}"/>
              </a:ext>
            </a:extLst>
          </p:cNvPr>
          <p:cNvSpPr txBox="1"/>
          <p:nvPr/>
        </p:nvSpPr>
        <p:spPr>
          <a:xfrm>
            <a:off x="2286205" y="3314045"/>
            <a:ext cx="7619586" cy="584775"/>
          </a:xfrm>
          <a:prstGeom prst="rect">
            <a:avLst/>
          </a:prstGeom>
          <a:noFill/>
        </p:spPr>
        <p:txBody>
          <a:bodyPr wrap="none" rtlCol="0">
            <a:spAutoFit/>
          </a:bodyPr>
          <a:lstStyle/>
          <a:p>
            <a:r>
              <a:rPr lang="en-US" sz="3200" dirty="0"/>
              <a:t>Ontological model puts an intermediate step</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1A6A2A1-9D5A-B86F-93C0-5C2A40908C8F}"/>
                  </a:ext>
                </a:extLst>
              </p:cNvPr>
              <p:cNvSpPr txBox="1"/>
              <p:nvPr/>
            </p:nvSpPr>
            <p:spPr>
              <a:xfrm>
                <a:off x="4766692" y="4203680"/>
                <a:ext cx="2658612" cy="461665"/>
              </a:xfrm>
              <a:prstGeom prst="rect">
                <a:avLst/>
              </a:prstGeom>
              <a:noFill/>
            </p:spPr>
            <p:txBody>
              <a:bodyPr wrap="none" rtlCol="0">
                <a:spAutoFit/>
              </a:bodyPr>
              <a:lstStyle/>
              <a:p>
                <a:pPr algn="ctr"/>
                <a:r>
                  <a:rPr lang="en-US" sz="2400" dirty="0"/>
                  <a:t>Ontological states </a:t>
                </a:r>
                <a14:m>
                  <m:oMath xmlns:m="http://schemas.openxmlformats.org/officeDocument/2006/math">
                    <m:r>
                      <m:rPr>
                        <m:sty m:val="p"/>
                      </m:rPr>
                      <a:rPr lang="en-US" sz="2400" b="0" i="0" smtClean="0">
                        <a:latin typeface="Cambria Math" panose="02040503050406030204" pitchFamily="18" charset="0"/>
                      </a:rPr>
                      <m:t>Λ</m:t>
                    </m:r>
                  </m:oMath>
                </a14:m>
                <a:endParaRPr lang="en-US" sz="2400" dirty="0"/>
              </a:p>
            </p:txBody>
          </p:sp>
        </mc:Choice>
        <mc:Fallback xmlns="">
          <p:sp>
            <p:nvSpPr>
              <p:cNvPr id="17" name="TextBox 16">
                <a:extLst>
                  <a:ext uri="{FF2B5EF4-FFF2-40B4-BE49-F238E27FC236}">
                    <a16:creationId xmlns:a16="http://schemas.microsoft.com/office/drawing/2014/main" id="{C1A6A2A1-9D5A-B86F-93C0-5C2A40908C8F}"/>
                  </a:ext>
                </a:extLst>
              </p:cNvPr>
              <p:cNvSpPr txBox="1">
                <a:spLocks noRot="1" noChangeAspect="1" noMove="1" noResize="1" noEditPoints="1" noAdjustHandles="1" noChangeArrowheads="1" noChangeShapeType="1" noTextEdit="1"/>
              </p:cNvSpPr>
              <p:nvPr/>
            </p:nvSpPr>
            <p:spPr>
              <a:xfrm>
                <a:off x="4766692" y="4203680"/>
                <a:ext cx="2658612" cy="461665"/>
              </a:xfrm>
              <a:prstGeom prst="rect">
                <a:avLst/>
              </a:prstGeom>
              <a:blipFill>
                <a:blip r:embed="rId8"/>
                <a:stretch>
                  <a:fillRect l="-2982" t="-10667" r="-229"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51C37F9-B2F7-4D8C-7ADA-D9C6887A4660}"/>
                  </a:ext>
                </a:extLst>
              </p:cNvPr>
              <p:cNvSpPr txBox="1"/>
              <p:nvPr/>
            </p:nvSpPr>
            <p:spPr>
              <a:xfrm>
                <a:off x="3083122" y="4851505"/>
                <a:ext cx="6025752" cy="10992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supHide m:val="on"/>
                          <m:ctrlPr>
                            <a:rPr lang="en-US" sz="3200" b="0" i="1" smtClean="0">
                              <a:latin typeface="Cambria Math" panose="02040503050406030204" pitchFamily="18" charset="0"/>
                            </a:rPr>
                          </m:ctrlPr>
                        </m:naryPr>
                        <m:sub>
                          <m:r>
                            <m:rPr>
                              <m:sty m:val="p"/>
                            </m:rPr>
                            <a:rPr lang="en-US" sz="3200" b="0" i="0" smtClean="0">
                              <a:latin typeface="Cambria Math" panose="02040503050406030204" pitchFamily="18" charset="0"/>
                            </a:rPr>
                            <m:t>Λ</m:t>
                          </m:r>
                        </m:sub>
                        <m:sup/>
                        <m:e>
                          <m:r>
                            <a:rPr lang="en-US" sz="3200" b="0" i="1" smtClean="0">
                              <a:latin typeface="Cambria Math" panose="02040503050406030204" pitchFamily="18" charset="0"/>
                            </a:rPr>
                            <m:t>𝑑</m:t>
                          </m:r>
                          <m:r>
                            <a:rPr lang="en-US" sz="3200" b="0" i="1" smtClean="0">
                              <a:latin typeface="Cambria Math" panose="02040503050406030204" pitchFamily="18" charset="0"/>
                            </a:rPr>
                            <m:t>𝜆</m:t>
                          </m:r>
                          <m:r>
                            <a:rPr lang="en-US" sz="3200" b="0" i="1" smtClean="0">
                              <a:latin typeface="Cambria Math" panose="02040503050406030204" pitchFamily="18" charset="0"/>
                            </a:rPr>
                            <m:t> </m:t>
                          </m:r>
                          <m:r>
                            <a:rPr lang="en-US" sz="3200" i="1">
                              <a:latin typeface="Cambria Math" panose="02040503050406030204" pitchFamily="18" charset="0"/>
                            </a:rPr>
                            <m:t>𝑝</m:t>
                          </m:r>
                          <m:d>
                            <m:dPr>
                              <m:ctrlPr>
                                <a:rPr lang="en-US" sz="3200" i="1">
                                  <a:latin typeface="Cambria Math" panose="02040503050406030204" pitchFamily="18" charset="0"/>
                                </a:rPr>
                              </m:ctrlPr>
                            </m:dPr>
                            <m:e>
                              <m:r>
                                <a:rPr lang="en-US" sz="3200" i="1">
                                  <a:latin typeface="Cambria Math" panose="02040503050406030204" pitchFamily="18" charset="0"/>
                                </a:rPr>
                                <m:t>𝑘</m:t>
                              </m:r>
                            </m:e>
                            <m:e>
                              <m:r>
                                <a:rPr lang="en-US" sz="3200" b="0" i="1" smtClean="0">
                                  <a:latin typeface="Cambria Math" panose="02040503050406030204" pitchFamily="18" charset="0"/>
                                </a:rPr>
                                <m:t>𝜆</m:t>
                              </m:r>
                              <m:r>
                                <a:rPr lang="en-US" sz="3200" i="1">
                                  <a:latin typeface="Cambria Math" panose="02040503050406030204" pitchFamily="18" charset="0"/>
                                </a:rPr>
                                <m:t>,</m:t>
                              </m:r>
                              <m:r>
                                <a:rPr lang="en-US" sz="3200" i="1">
                                  <a:latin typeface="Cambria Math" panose="02040503050406030204" pitchFamily="18" charset="0"/>
                                </a:rPr>
                                <m:t>𝑀</m:t>
                              </m:r>
                            </m:e>
                          </m:d>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𝜆</m:t>
                          </m:r>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e>
                      </m:nary>
                      <m:r>
                        <a:rPr lang="en-US" sz="3200" b="0" i="1" smtClean="0">
                          <a:latin typeface="Cambria Math" panose="02040503050406030204" pitchFamily="18" charset="0"/>
                        </a:rPr>
                        <m:t>=</m:t>
                      </m:r>
                      <m:r>
                        <m:rPr>
                          <m:sty m:val="p"/>
                        </m:rPr>
                        <a:rPr lang="en-US" sz="3200" b="0" i="1" smtClean="0">
                          <a:latin typeface="Cambria Math" panose="02040503050406030204" pitchFamily="18" charset="0"/>
                        </a:rPr>
                        <m:t>tr</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𝜌</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𝐸</m:t>
                              </m:r>
                            </m:e>
                            <m:sub>
                              <m:r>
                                <a:rPr lang="en-US" sz="3200" b="0" i="1" smtClean="0">
                                  <a:latin typeface="Cambria Math" panose="02040503050406030204" pitchFamily="18" charset="0"/>
                                </a:rPr>
                                <m:t>𝑘</m:t>
                              </m:r>
                            </m:sub>
                          </m:sSub>
                        </m:e>
                      </m:d>
                    </m:oMath>
                  </m:oMathPara>
                </a14:m>
                <a:endParaRPr lang="en-US" sz="3200" dirty="0"/>
              </a:p>
            </p:txBody>
          </p:sp>
        </mc:Choice>
        <mc:Fallback xmlns="">
          <p:sp>
            <p:nvSpPr>
              <p:cNvPr id="18" name="TextBox 17">
                <a:extLst>
                  <a:ext uri="{FF2B5EF4-FFF2-40B4-BE49-F238E27FC236}">
                    <a16:creationId xmlns:a16="http://schemas.microsoft.com/office/drawing/2014/main" id="{851C37F9-B2F7-4D8C-7ADA-D9C6887A4660}"/>
                  </a:ext>
                </a:extLst>
              </p:cNvPr>
              <p:cNvSpPr txBox="1">
                <a:spLocks noRot="1" noChangeAspect="1" noMove="1" noResize="1" noEditPoints="1" noAdjustHandles="1" noChangeArrowheads="1" noChangeShapeType="1" noTextEdit="1"/>
              </p:cNvSpPr>
              <p:nvPr/>
            </p:nvSpPr>
            <p:spPr>
              <a:xfrm>
                <a:off x="3083122" y="4851505"/>
                <a:ext cx="6025752" cy="1099275"/>
              </a:xfrm>
              <a:prstGeom prst="rect">
                <a:avLst/>
              </a:prstGeom>
              <a:blipFill>
                <a:blip r:embed="rId9"/>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9DF2447-D2CF-9ED8-7423-B6296BEC7F5E}"/>
              </a:ext>
            </a:extLst>
          </p:cNvPr>
          <p:cNvSpPr txBox="1"/>
          <p:nvPr/>
        </p:nvSpPr>
        <p:spPr>
          <a:xfrm>
            <a:off x="6993776" y="5950780"/>
            <a:ext cx="2065565" cy="461665"/>
          </a:xfrm>
          <a:prstGeom prst="rect">
            <a:avLst/>
          </a:prstGeom>
          <a:noFill/>
        </p:spPr>
        <p:txBody>
          <a:bodyPr wrap="none" rtlCol="0">
            <a:spAutoFit/>
          </a:bodyPr>
          <a:lstStyle/>
          <a:p>
            <a:pPr algn="ctr"/>
            <a:r>
              <a:rPr lang="en-US" sz="2400" dirty="0"/>
              <a:t>Epistemic state</a:t>
            </a:r>
          </a:p>
        </p:txBody>
      </p:sp>
      <p:cxnSp>
        <p:nvCxnSpPr>
          <p:cNvPr id="21" name="Straight Connector 20">
            <a:extLst>
              <a:ext uri="{FF2B5EF4-FFF2-40B4-BE49-F238E27FC236}">
                <a16:creationId xmlns:a16="http://schemas.microsoft.com/office/drawing/2014/main" id="{4E4C8DFE-6E2A-EB48-F71F-771C7DA5B0B4}"/>
              </a:ext>
            </a:extLst>
          </p:cNvPr>
          <p:cNvCxnSpPr>
            <a:cxnSpLocks/>
          </p:cNvCxnSpPr>
          <p:nvPr/>
        </p:nvCxnSpPr>
        <p:spPr>
          <a:xfrm>
            <a:off x="6625553" y="5691609"/>
            <a:ext cx="410550" cy="25917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5768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8"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918E98E-53CD-C2A4-C139-F51A86618E8B}"/>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4DC6B72-324D-4F88-BA14-FE60581C0773}"/>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1BC746-FA56-6FA0-8894-9ABFB142DBD2}"/>
                  </a:ext>
                </a:extLst>
              </p:cNvPr>
              <p:cNvSpPr txBox="1"/>
              <p:nvPr/>
            </p:nvSpPr>
            <p:spPr>
              <a:xfrm>
                <a:off x="3729069" y="1857542"/>
                <a:ext cx="4733860"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𝑝</m:t>
                      </m:r>
                      <m:r>
                        <a:rPr lang="en-US" sz="3200" i="1" smtClean="0">
                          <a:latin typeface="Cambria Math" panose="02040503050406030204" pitchFamily="18" charset="0"/>
                        </a:rPr>
                        <m:t>(</m:t>
                      </m:r>
                      <m:r>
                        <a:rPr lang="en-US" sz="3200" i="1" smtClean="0">
                          <a:latin typeface="Cambria Math" panose="02040503050406030204" pitchFamily="18" charset="0"/>
                        </a:rPr>
                        <m:t>𝜆</m:t>
                      </m:r>
                      <m:r>
                        <a:rPr lang="en-US" sz="3200" i="1" smtClean="0">
                          <a:latin typeface="Cambria Math" panose="02040503050406030204" pitchFamily="18" charset="0"/>
                        </a:rPr>
                        <m:t>|</m:t>
                      </m:r>
                      <m:r>
                        <a:rPr lang="en-US" sz="3200" i="1" smtClean="0">
                          <a:latin typeface="Cambria Math" panose="02040503050406030204" pitchFamily="18" charset="0"/>
                        </a:rPr>
                        <m:t>𝑃</m:t>
                      </m:r>
                      <m:r>
                        <a:rPr lang="en-US" sz="3200" i="1" smtClean="0">
                          <a:latin typeface="Cambria Math" panose="02040503050406030204" pitchFamily="18" charset="0"/>
                        </a:rPr>
                        <m:t>)=</m:t>
                      </m:r>
                      <m:nary>
                        <m:naryPr>
                          <m:chr m:val="∑"/>
                          <m:supHide m:val="on"/>
                          <m:ctrlPr>
                            <a:rPr lang="en-US" sz="3200" b="0" i="1" smtClean="0">
                              <a:latin typeface="Cambria Math" panose="02040503050406030204" pitchFamily="18" charset="0"/>
                            </a:rPr>
                          </m:ctrlPr>
                        </m:naryPr>
                        <m:sub>
                          <m:r>
                            <a:rPr lang="en-US" sz="3200" b="0" i="1" smtClean="0">
                              <a:latin typeface="Cambria Math" panose="02040503050406030204" pitchFamily="18" charset="0"/>
                            </a:rPr>
                            <m:t>𝑖</m:t>
                          </m:r>
                        </m:sub>
                        <m:sup/>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𝑤</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𝜆</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𝜓</m:t>
                                      </m:r>
                                    </m:e>
                                    <m:sub>
                                      <m:r>
                                        <a:rPr lang="en-US" sz="3200" b="0" i="1" smtClean="0">
                                          <a:latin typeface="Cambria Math" panose="02040503050406030204" pitchFamily="18" charset="0"/>
                                        </a:rPr>
                                        <m:t>𝑖</m:t>
                                      </m:r>
                                    </m:sub>
                                  </m:sSub>
                                </m:sub>
                              </m:sSub>
                            </m:e>
                          </m:d>
                        </m:e>
                      </m:nary>
                    </m:oMath>
                  </m:oMathPara>
                </a14:m>
                <a:endParaRPr lang="en-US" sz="3200" dirty="0"/>
              </a:p>
            </p:txBody>
          </p:sp>
        </mc:Choice>
        <mc:Fallback xmlns="">
          <p:sp>
            <p:nvSpPr>
              <p:cNvPr id="4" name="TextBox 3">
                <a:extLst>
                  <a:ext uri="{FF2B5EF4-FFF2-40B4-BE49-F238E27FC236}">
                    <a16:creationId xmlns:a16="http://schemas.microsoft.com/office/drawing/2014/main" id="{311BC746-FA56-6FA0-8894-9ABFB142DBD2}"/>
                  </a:ext>
                </a:extLst>
              </p:cNvPr>
              <p:cNvSpPr txBox="1">
                <a:spLocks noRot="1" noChangeAspect="1" noMove="1" noResize="1" noEditPoints="1" noAdjustHandles="1" noChangeArrowheads="1" noChangeShapeType="1" noTextEdit="1"/>
              </p:cNvSpPr>
              <p:nvPr/>
            </p:nvSpPr>
            <p:spPr>
              <a:xfrm>
                <a:off x="3729069" y="1857542"/>
                <a:ext cx="4733860" cy="1287340"/>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4AB361A-306F-64C3-7343-C26C94B05A66}"/>
              </a:ext>
            </a:extLst>
          </p:cNvPr>
          <p:cNvSpPr txBox="1"/>
          <p:nvPr/>
        </p:nvSpPr>
        <p:spPr>
          <a:xfrm>
            <a:off x="0" y="298580"/>
            <a:ext cx="12192000" cy="584775"/>
          </a:xfrm>
          <a:prstGeom prst="rect">
            <a:avLst/>
          </a:prstGeom>
          <a:noFill/>
        </p:spPr>
        <p:txBody>
          <a:bodyPr wrap="square" rtlCol="0">
            <a:spAutoFit/>
          </a:bodyPr>
          <a:lstStyle/>
          <a:p>
            <a:pPr algn="ctr"/>
            <a:r>
              <a:rPr lang="en-US" sz="3200" dirty="0"/>
              <a:t>Epistemic states mix according to standard (Kolmogorov) rules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D9B273F-D0D6-BDFF-884E-88A5410426B5}"/>
                  </a:ext>
                </a:extLst>
              </p:cNvPr>
              <p:cNvSpPr txBox="1"/>
              <p:nvPr/>
            </p:nvSpPr>
            <p:spPr>
              <a:xfrm>
                <a:off x="2861588" y="1141761"/>
                <a:ext cx="6468823" cy="461665"/>
              </a:xfrm>
              <a:prstGeom prst="rect">
                <a:avLst/>
              </a:prstGeom>
              <a:noFill/>
            </p:spPr>
            <p:txBody>
              <a:bodyPr wrap="none" rtlCol="0">
                <a:spAutoFit/>
              </a:bodyPr>
              <a:lstStyle/>
              <a:p>
                <a:pPr algn="ctr"/>
                <a:r>
                  <a:rPr lang="en-US" sz="2400" dirty="0"/>
                  <a:t>Mixture of pure states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𝜓</m:t>
                            </m:r>
                          </m:e>
                          <m:sub>
                            <m:r>
                              <a:rPr lang="en-US" sz="2400" b="0" i="1" smtClean="0">
                                <a:latin typeface="Cambria Math" panose="02040503050406030204" pitchFamily="18" charset="0"/>
                              </a:rPr>
                              <m:t>𝑖</m:t>
                            </m:r>
                          </m:sub>
                        </m:sSub>
                      </m:e>
                    </m:d>
                  </m:oMath>
                </a14:m>
                <a:r>
                  <a:rPr lang="en-US" sz="2400" dirty="0"/>
                  <a:t> with probabilities </a:t>
                </a:r>
                <a14:m>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𝑤</m:t>
                            </m:r>
                          </m:e>
                          <m:sub>
                            <m:r>
                              <a:rPr lang="en-US" sz="2400" b="0" i="1" smtClean="0">
                                <a:latin typeface="Cambria Math" panose="02040503050406030204" pitchFamily="18" charset="0"/>
                              </a:rPr>
                              <m:t>𝑖</m:t>
                            </m:r>
                          </m:sub>
                        </m:sSub>
                      </m:e>
                    </m:d>
                  </m:oMath>
                </a14:m>
                <a:endParaRPr lang="en-US" sz="2400" dirty="0"/>
              </a:p>
            </p:txBody>
          </p:sp>
        </mc:Choice>
        <mc:Fallback xmlns="">
          <p:sp>
            <p:nvSpPr>
              <p:cNvPr id="6" name="TextBox 5">
                <a:extLst>
                  <a:ext uri="{FF2B5EF4-FFF2-40B4-BE49-F238E27FC236}">
                    <a16:creationId xmlns:a16="http://schemas.microsoft.com/office/drawing/2014/main" id="{1D9B273F-D0D6-BDFF-884E-88A5410426B5}"/>
                  </a:ext>
                </a:extLst>
              </p:cNvPr>
              <p:cNvSpPr txBox="1">
                <a:spLocks noRot="1" noChangeAspect="1" noMove="1" noResize="1" noEditPoints="1" noAdjustHandles="1" noChangeArrowheads="1" noChangeShapeType="1" noTextEdit="1"/>
              </p:cNvSpPr>
              <p:nvPr/>
            </p:nvSpPr>
            <p:spPr>
              <a:xfrm>
                <a:off x="2861588" y="1141761"/>
                <a:ext cx="6468823" cy="461665"/>
              </a:xfrm>
              <a:prstGeom prst="rect">
                <a:avLst/>
              </a:prstGeom>
              <a:blipFill>
                <a:blip r:embed="rId3"/>
                <a:stretch>
                  <a:fillRect l="-753" t="-10526" b="-2894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C234374-D57C-E13B-8277-424B576B7EBE}"/>
              </a:ext>
            </a:extLst>
          </p:cNvPr>
          <p:cNvSpPr txBox="1"/>
          <p:nvPr/>
        </p:nvSpPr>
        <p:spPr>
          <a:xfrm>
            <a:off x="345233" y="5193708"/>
            <a:ext cx="8500187" cy="830997"/>
          </a:xfrm>
          <a:prstGeom prst="rect">
            <a:avLst/>
          </a:prstGeom>
          <a:noFill/>
        </p:spPr>
        <p:txBody>
          <a:bodyPr wrap="square" rtlCol="0">
            <a:spAutoFit/>
          </a:bodyPr>
          <a:lstStyle/>
          <a:p>
            <a:r>
              <a:rPr lang="en-US" sz="2400" dirty="0">
                <a:solidFill>
                  <a:srgbClr val="FF0000"/>
                </a:solidFill>
              </a:rPr>
              <a:t>We will gloss over some technical imprecisions</a:t>
            </a:r>
            <a:br>
              <a:rPr lang="en-US" sz="2400" dirty="0">
                <a:solidFill>
                  <a:srgbClr val="FF0000"/>
                </a:solidFill>
              </a:rPr>
            </a:br>
            <a:r>
              <a:rPr lang="en-US" sz="2400" dirty="0">
                <a:solidFill>
                  <a:srgbClr val="FF0000"/>
                </a:solidFill>
              </a:rPr>
              <a:t>(e.g. probability and probability densities are different objects)</a:t>
            </a:r>
          </a:p>
        </p:txBody>
      </p:sp>
      <p:sp>
        <p:nvSpPr>
          <p:cNvPr id="9" name="TextBox 8">
            <a:extLst>
              <a:ext uri="{FF2B5EF4-FFF2-40B4-BE49-F238E27FC236}">
                <a16:creationId xmlns:a16="http://schemas.microsoft.com/office/drawing/2014/main" id="{DA47EE3D-8EEF-0E80-92AB-F881243407B8}"/>
              </a:ext>
            </a:extLst>
          </p:cNvPr>
          <p:cNvSpPr txBox="1"/>
          <p:nvPr/>
        </p:nvSpPr>
        <p:spPr>
          <a:xfrm>
            <a:off x="-1" y="3292132"/>
            <a:ext cx="12192000" cy="1077218"/>
          </a:xfrm>
          <a:prstGeom prst="rect">
            <a:avLst/>
          </a:prstGeom>
          <a:noFill/>
        </p:spPr>
        <p:txBody>
          <a:bodyPr wrap="square" rtlCol="0">
            <a:spAutoFit/>
          </a:bodyPr>
          <a:lstStyle/>
          <a:p>
            <a:pPr algn="ctr"/>
            <a:r>
              <a:rPr lang="en-US" sz="3200" dirty="0">
                <a:solidFill>
                  <a:srgbClr val="009900"/>
                </a:solidFill>
              </a:rPr>
              <a:t>Each ontological model is therefore characterized simply by the epistemic states that correspond to pure states</a:t>
            </a:r>
          </a:p>
        </p:txBody>
      </p:sp>
    </p:spTree>
    <p:extLst>
      <p:ext uri="{BB962C8B-B14F-4D97-AF65-F5344CB8AC3E}">
        <p14:creationId xmlns:p14="http://schemas.microsoft.com/office/powerpoint/2010/main" val="3672015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C2BAD97-B995-6FA2-EDA3-2CDE06F9A60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065CEE02-32CA-A82C-7875-C492D6C35A58}"/>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38517C6-C954-892C-E698-7333A94EEA17}"/>
                  </a:ext>
                </a:extLst>
              </p:cNvPr>
              <p:cNvSpPr txBox="1"/>
              <p:nvPr/>
            </p:nvSpPr>
            <p:spPr>
              <a:xfrm>
                <a:off x="0" y="298580"/>
                <a:ext cx="12192000" cy="667940"/>
              </a:xfrm>
              <a:prstGeom prst="rect">
                <a:avLst/>
              </a:prstGeom>
              <a:noFill/>
            </p:spPr>
            <p:txBody>
              <a:bodyPr wrap="square" rtlCol="0">
                <a:spAutoFit/>
              </a:bodyPr>
              <a:lstStyle/>
              <a:p>
                <a:pPr algn="ctr"/>
                <a:r>
                  <a:rPr lang="en-US" sz="3200" dirty="0"/>
                  <a:t>Classify models based on </a:t>
                </a:r>
                <a14:m>
                  <m:oMath xmlns:m="http://schemas.openxmlformats.org/officeDocument/2006/math">
                    <m:r>
                      <a:rPr lang="en-US" sz="3200" b="0" i="1" smtClean="0">
                        <a:latin typeface="Cambria Math" panose="02040503050406030204" pitchFamily="18" charset="0"/>
                      </a:rPr>
                      <m:t>𝑝</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𝜆</m:t>
                        </m:r>
                      </m:e>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𝜓</m:t>
                                </m:r>
                              </m:e>
                              <m:sub>
                                <m:r>
                                  <a:rPr lang="en-US" sz="3200" b="0" i="1" smtClean="0">
                                    <a:latin typeface="Cambria Math" panose="02040503050406030204" pitchFamily="18" charset="0"/>
                                  </a:rPr>
                                  <m:t>𝑖</m:t>
                                </m:r>
                              </m:sub>
                            </m:sSub>
                          </m:sub>
                        </m:sSub>
                      </m:e>
                    </m:d>
                  </m:oMath>
                </a14:m>
                <a:endParaRPr lang="en-US" sz="3200" dirty="0"/>
              </a:p>
            </p:txBody>
          </p:sp>
        </mc:Choice>
        <mc:Fallback xmlns="">
          <p:sp>
            <p:nvSpPr>
              <p:cNvPr id="4" name="TextBox 3">
                <a:extLst>
                  <a:ext uri="{FF2B5EF4-FFF2-40B4-BE49-F238E27FC236}">
                    <a16:creationId xmlns:a16="http://schemas.microsoft.com/office/drawing/2014/main" id="{938517C6-C954-892C-E698-7333A94EEA17}"/>
                  </a:ext>
                </a:extLst>
              </p:cNvPr>
              <p:cNvSpPr txBox="1">
                <a:spLocks noRot="1" noChangeAspect="1" noMove="1" noResize="1" noEditPoints="1" noAdjustHandles="1" noChangeArrowheads="1" noChangeShapeType="1" noTextEdit="1"/>
              </p:cNvSpPr>
              <p:nvPr/>
            </p:nvSpPr>
            <p:spPr>
              <a:xfrm>
                <a:off x="0" y="298580"/>
                <a:ext cx="12192000" cy="667940"/>
              </a:xfrm>
              <a:prstGeom prst="rect">
                <a:avLst/>
              </a:prstGeom>
              <a:blipFill>
                <a:blip r:embed="rId2"/>
                <a:stretch>
                  <a:fillRect t="-5455" b="-227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FC513F0-C4D4-D8DD-0D3D-E44A0720A142}"/>
              </a:ext>
            </a:extLst>
          </p:cNvPr>
          <p:cNvSpPr txBox="1"/>
          <p:nvPr/>
        </p:nvSpPr>
        <p:spPr>
          <a:xfrm>
            <a:off x="-1" y="1166391"/>
            <a:ext cx="6096000" cy="461665"/>
          </a:xfrm>
          <a:prstGeom prst="rect">
            <a:avLst/>
          </a:prstGeom>
          <a:noFill/>
        </p:spPr>
        <p:txBody>
          <a:bodyPr wrap="square" rtlCol="0">
            <a:spAutoFit/>
          </a:bodyPr>
          <a:lstStyle/>
          <a:p>
            <a:pPr algn="ctr"/>
            <a:r>
              <a:rPr lang="en-US" sz="2400" dirty="0"/>
              <a:t>Epistemic models</a:t>
            </a:r>
          </a:p>
        </p:txBody>
      </p:sp>
      <p:sp>
        <p:nvSpPr>
          <p:cNvPr id="7" name="TextBox 6">
            <a:extLst>
              <a:ext uri="{FF2B5EF4-FFF2-40B4-BE49-F238E27FC236}">
                <a16:creationId xmlns:a16="http://schemas.microsoft.com/office/drawing/2014/main" id="{53399F31-D212-70AC-8680-88EDED320D33}"/>
              </a:ext>
            </a:extLst>
          </p:cNvPr>
          <p:cNvSpPr txBox="1"/>
          <p:nvPr/>
        </p:nvSpPr>
        <p:spPr>
          <a:xfrm>
            <a:off x="6095999" y="1166391"/>
            <a:ext cx="6095999" cy="461665"/>
          </a:xfrm>
          <a:prstGeom prst="rect">
            <a:avLst/>
          </a:prstGeom>
          <a:noFill/>
        </p:spPr>
        <p:txBody>
          <a:bodyPr wrap="square" rtlCol="0">
            <a:spAutoFit/>
          </a:bodyPr>
          <a:lstStyle/>
          <a:p>
            <a:pPr algn="ctr"/>
            <a:r>
              <a:rPr lang="en-US" sz="2400" dirty="0"/>
              <a:t>Ontological models</a:t>
            </a:r>
          </a:p>
        </p:txBody>
      </p:sp>
      <p:cxnSp>
        <p:nvCxnSpPr>
          <p:cNvPr id="9" name="Straight Connector 8">
            <a:extLst>
              <a:ext uri="{FF2B5EF4-FFF2-40B4-BE49-F238E27FC236}">
                <a16:creationId xmlns:a16="http://schemas.microsoft.com/office/drawing/2014/main" id="{540C1E84-5357-06D7-B406-0492EEA4CD61}"/>
              </a:ext>
            </a:extLst>
          </p:cNvPr>
          <p:cNvCxnSpPr/>
          <p:nvPr/>
        </p:nvCxnSpPr>
        <p:spPr>
          <a:xfrm>
            <a:off x="513184" y="3676261"/>
            <a:ext cx="468396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65A438-B455-69F3-7369-132A58EA2E8E}"/>
                  </a:ext>
                </a:extLst>
              </p:cNvPr>
              <p:cNvSpPr txBox="1"/>
              <p:nvPr/>
            </p:nvSpPr>
            <p:spPr>
              <a:xfrm>
                <a:off x="4779601" y="3689305"/>
                <a:ext cx="4175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𝜆</m:t>
                      </m:r>
                    </m:oMath>
                  </m:oMathPara>
                </a14:m>
                <a:endParaRPr lang="en-US" sz="2400" dirty="0"/>
              </a:p>
            </p:txBody>
          </p:sp>
        </mc:Choice>
        <mc:Fallback xmlns="">
          <p:sp>
            <p:nvSpPr>
              <p:cNvPr id="10" name="TextBox 9">
                <a:extLst>
                  <a:ext uri="{FF2B5EF4-FFF2-40B4-BE49-F238E27FC236}">
                    <a16:creationId xmlns:a16="http://schemas.microsoft.com/office/drawing/2014/main" id="{4165A438-B455-69F3-7369-132A58EA2E8E}"/>
                  </a:ext>
                </a:extLst>
              </p:cNvPr>
              <p:cNvSpPr txBox="1">
                <a:spLocks noRot="1" noChangeAspect="1" noMove="1" noResize="1" noEditPoints="1" noAdjustHandles="1" noChangeArrowheads="1" noChangeShapeType="1" noTextEdit="1"/>
              </p:cNvSpPr>
              <p:nvPr/>
            </p:nvSpPr>
            <p:spPr>
              <a:xfrm>
                <a:off x="4779601" y="3689305"/>
                <a:ext cx="417550" cy="461665"/>
              </a:xfrm>
              <a:prstGeom prst="rect">
                <a:avLst/>
              </a:prstGeom>
              <a:blipFill>
                <a:blip r:embed="rId3"/>
                <a:stretch>
                  <a:fillRect/>
                </a:stretch>
              </a:blipFill>
            </p:spPr>
            <p:txBody>
              <a:bodyPr/>
              <a:lstStyle/>
              <a:p>
                <a:r>
                  <a:rPr lang="en-US">
                    <a:noFill/>
                  </a:rPr>
                  <a:t> </a:t>
                </a:r>
              </a:p>
            </p:txBody>
          </p:sp>
        </mc:Fallback>
      </mc:AlternateContent>
      <p:sp>
        <p:nvSpPr>
          <p:cNvPr id="11" name="Freeform: Shape 10">
            <a:extLst>
              <a:ext uri="{FF2B5EF4-FFF2-40B4-BE49-F238E27FC236}">
                <a16:creationId xmlns:a16="http://schemas.microsoft.com/office/drawing/2014/main" id="{519EC88B-CE0B-9419-1B06-E5BA65371595}"/>
              </a:ext>
            </a:extLst>
          </p:cNvPr>
          <p:cNvSpPr/>
          <p:nvPr/>
        </p:nvSpPr>
        <p:spPr>
          <a:xfrm>
            <a:off x="653143" y="2097557"/>
            <a:ext cx="3097763" cy="1569373"/>
          </a:xfrm>
          <a:custGeom>
            <a:avLst/>
            <a:gdLst>
              <a:gd name="connsiteX0" fmla="*/ 0 w 2659224"/>
              <a:gd name="connsiteY0" fmla="*/ 1550711 h 1560042"/>
              <a:gd name="connsiteX1" fmla="*/ 793102 w 2659224"/>
              <a:gd name="connsiteY1" fmla="*/ 1149495 h 1560042"/>
              <a:gd name="connsiteX2" fmla="*/ 1455575 w 2659224"/>
              <a:gd name="connsiteY2" fmla="*/ 123128 h 1560042"/>
              <a:gd name="connsiteX3" fmla="*/ 1931437 w 2659224"/>
              <a:gd name="connsiteY3" fmla="*/ 132458 h 1560042"/>
              <a:gd name="connsiteX4" fmla="*/ 2192694 w 2659224"/>
              <a:gd name="connsiteY4" fmla="*/ 1149495 h 1560042"/>
              <a:gd name="connsiteX5" fmla="*/ 2659224 w 2659224"/>
              <a:gd name="connsiteY5" fmla="*/ 1560042 h 1560042"/>
              <a:gd name="connsiteX0" fmla="*/ 0 w 2659224"/>
              <a:gd name="connsiteY0" fmla="*/ 1550711 h 1560042"/>
              <a:gd name="connsiteX1" fmla="*/ 793102 w 2659224"/>
              <a:gd name="connsiteY1" fmla="*/ 1149495 h 1560042"/>
              <a:gd name="connsiteX2" fmla="*/ 1334277 w 2659224"/>
              <a:gd name="connsiteY2" fmla="*/ 123128 h 1560042"/>
              <a:gd name="connsiteX3" fmla="*/ 1931437 w 2659224"/>
              <a:gd name="connsiteY3" fmla="*/ 132458 h 1560042"/>
              <a:gd name="connsiteX4" fmla="*/ 2192694 w 2659224"/>
              <a:gd name="connsiteY4" fmla="*/ 1149495 h 1560042"/>
              <a:gd name="connsiteX5" fmla="*/ 2659224 w 2659224"/>
              <a:gd name="connsiteY5" fmla="*/ 1560042 h 1560042"/>
              <a:gd name="connsiteX0" fmla="*/ 0 w 2659224"/>
              <a:gd name="connsiteY0" fmla="*/ 1550711 h 1560042"/>
              <a:gd name="connsiteX1" fmla="*/ 793102 w 2659224"/>
              <a:gd name="connsiteY1" fmla="*/ 1149495 h 1560042"/>
              <a:gd name="connsiteX2" fmla="*/ 1334277 w 2659224"/>
              <a:gd name="connsiteY2" fmla="*/ 123128 h 1560042"/>
              <a:gd name="connsiteX3" fmla="*/ 1894115 w 2659224"/>
              <a:gd name="connsiteY3" fmla="*/ 132458 h 1560042"/>
              <a:gd name="connsiteX4" fmla="*/ 2192694 w 2659224"/>
              <a:gd name="connsiteY4" fmla="*/ 1149495 h 1560042"/>
              <a:gd name="connsiteX5" fmla="*/ 2659224 w 2659224"/>
              <a:gd name="connsiteY5" fmla="*/ 1560042 h 1560042"/>
              <a:gd name="connsiteX0" fmla="*/ 0 w 3088432"/>
              <a:gd name="connsiteY0" fmla="*/ 1550711 h 1616026"/>
              <a:gd name="connsiteX1" fmla="*/ 793102 w 3088432"/>
              <a:gd name="connsiteY1" fmla="*/ 1149495 h 1616026"/>
              <a:gd name="connsiteX2" fmla="*/ 1334277 w 3088432"/>
              <a:gd name="connsiteY2" fmla="*/ 123128 h 1616026"/>
              <a:gd name="connsiteX3" fmla="*/ 1894115 w 3088432"/>
              <a:gd name="connsiteY3" fmla="*/ 132458 h 1616026"/>
              <a:gd name="connsiteX4" fmla="*/ 2192694 w 3088432"/>
              <a:gd name="connsiteY4" fmla="*/ 1149495 h 1616026"/>
              <a:gd name="connsiteX5" fmla="*/ 3088432 w 3088432"/>
              <a:gd name="connsiteY5" fmla="*/ 1616026 h 1616026"/>
              <a:gd name="connsiteX0" fmla="*/ 0 w 3088432"/>
              <a:gd name="connsiteY0" fmla="*/ 1550711 h 1616026"/>
              <a:gd name="connsiteX1" fmla="*/ 793102 w 3088432"/>
              <a:gd name="connsiteY1" fmla="*/ 1149495 h 1616026"/>
              <a:gd name="connsiteX2" fmla="*/ 1334277 w 3088432"/>
              <a:gd name="connsiteY2" fmla="*/ 123128 h 1616026"/>
              <a:gd name="connsiteX3" fmla="*/ 1894115 w 3088432"/>
              <a:gd name="connsiteY3" fmla="*/ 132458 h 1616026"/>
              <a:gd name="connsiteX4" fmla="*/ 2192694 w 3088432"/>
              <a:gd name="connsiteY4" fmla="*/ 1149495 h 1616026"/>
              <a:gd name="connsiteX5" fmla="*/ 3088432 w 3088432"/>
              <a:gd name="connsiteY5" fmla="*/ 1616026 h 1616026"/>
              <a:gd name="connsiteX0" fmla="*/ 0 w 3088432"/>
              <a:gd name="connsiteY0" fmla="*/ 1550711 h 1550711"/>
              <a:gd name="connsiteX1" fmla="*/ 793102 w 3088432"/>
              <a:gd name="connsiteY1" fmla="*/ 1149495 h 1550711"/>
              <a:gd name="connsiteX2" fmla="*/ 1334277 w 3088432"/>
              <a:gd name="connsiteY2" fmla="*/ 123128 h 1550711"/>
              <a:gd name="connsiteX3" fmla="*/ 1894115 w 3088432"/>
              <a:gd name="connsiteY3" fmla="*/ 132458 h 1550711"/>
              <a:gd name="connsiteX4" fmla="*/ 2192694 w 3088432"/>
              <a:gd name="connsiteY4" fmla="*/ 1149495 h 1550711"/>
              <a:gd name="connsiteX5" fmla="*/ 3088432 w 3088432"/>
              <a:gd name="connsiteY5" fmla="*/ 1541381 h 1550711"/>
              <a:gd name="connsiteX0" fmla="*/ 0 w 3097763"/>
              <a:gd name="connsiteY0" fmla="*/ 1550711 h 1569373"/>
              <a:gd name="connsiteX1" fmla="*/ 793102 w 3097763"/>
              <a:gd name="connsiteY1" fmla="*/ 1149495 h 1569373"/>
              <a:gd name="connsiteX2" fmla="*/ 1334277 w 3097763"/>
              <a:gd name="connsiteY2" fmla="*/ 123128 h 1569373"/>
              <a:gd name="connsiteX3" fmla="*/ 1894115 w 3097763"/>
              <a:gd name="connsiteY3" fmla="*/ 132458 h 1569373"/>
              <a:gd name="connsiteX4" fmla="*/ 2192694 w 3097763"/>
              <a:gd name="connsiteY4" fmla="*/ 1149495 h 1569373"/>
              <a:gd name="connsiteX5" fmla="*/ 3097763 w 3097763"/>
              <a:gd name="connsiteY5" fmla="*/ 1569373 h 156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7763" h="1569373">
                <a:moveTo>
                  <a:pt x="0" y="1550711"/>
                </a:moveTo>
                <a:cubicBezTo>
                  <a:pt x="275253" y="1469068"/>
                  <a:pt x="570722" y="1387426"/>
                  <a:pt x="793102" y="1149495"/>
                </a:cubicBezTo>
                <a:cubicBezTo>
                  <a:pt x="1015482" y="911564"/>
                  <a:pt x="1150775" y="292634"/>
                  <a:pt x="1334277" y="123128"/>
                </a:cubicBezTo>
                <a:cubicBezTo>
                  <a:pt x="1517779" y="-46378"/>
                  <a:pt x="1751046" y="-38603"/>
                  <a:pt x="1894115" y="132458"/>
                </a:cubicBezTo>
                <a:cubicBezTo>
                  <a:pt x="2037184" y="303519"/>
                  <a:pt x="2071396" y="911564"/>
                  <a:pt x="2192694" y="1149495"/>
                </a:cubicBezTo>
                <a:cubicBezTo>
                  <a:pt x="2313992" y="1387426"/>
                  <a:pt x="2662335" y="1536716"/>
                  <a:pt x="3097763" y="1569373"/>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42282A1A-4217-9CB9-ECBB-2B68FA6359D3}"/>
              </a:ext>
            </a:extLst>
          </p:cNvPr>
          <p:cNvSpPr/>
          <p:nvPr/>
        </p:nvSpPr>
        <p:spPr>
          <a:xfrm>
            <a:off x="2407299" y="2239101"/>
            <a:ext cx="2687216" cy="1427830"/>
          </a:xfrm>
          <a:custGeom>
            <a:avLst/>
            <a:gdLst>
              <a:gd name="connsiteX0" fmla="*/ 0 w 2491273"/>
              <a:gd name="connsiteY0" fmla="*/ 1490483 h 1499814"/>
              <a:gd name="connsiteX1" fmla="*/ 1073020 w 2491273"/>
              <a:gd name="connsiteY1" fmla="*/ 1061275 h 1499814"/>
              <a:gd name="connsiteX2" fmla="*/ 1427584 w 2491273"/>
              <a:gd name="connsiteY2" fmla="*/ 193528 h 1499814"/>
              <a:gd name="connsiteX3" fmla="*/ 1940767 w 2491273"/>
              <a:gd name="connsiteY3" fmla="*/ 72230 h 1499814"/>
              <a:gd name="connsiteX4" fmla="*/ 2220686 w 2491273"/>
              <a:gd name="connsiteY4" fmla="*/ 1098597 h 1499814"/>
              <a:gd name="connsiteX5" fmla="*/ 2491273 w 2491273"/>
              <a:gd name="connsiteY5" fmla="*/ 1499814 h 1499814"/>
              <a:gd name="connsiteX0" fmla="*/ 0 w 2491273"/>
              <a:gd name="connsiteY0" fmla="*/ 1497048 h 1506379"/>
              <a:gd name="connsiteX1" fmla="*/ 1073020 w 2491273"/>
              <a:gd name="connsiteY1" fmla="*/ 1067840 h 1506379"/>
              <a:gd name="connsiteX2" fmla="*/ 1390261 w 2491273"/>
              <a:gd name="connsiteY2" fmla="*/ 181432 h 1506379"/>
              <a:gd name="connsiteX3" fmla="*/ 1940767 w 2491273"/>
              <a:gd name="connsiteY3" fmla="*/ 78795 h 1506379"/>
              <a:gd name="connsiteX4" fmla="*/ 2220686 w 2491273"/>
              <a:gd name="connsiteY4" fmla="*/ 1105162 h 1506379"/>
              <a:gd name="connsiteX5" fmla="*/ 2491273 w 2491273"/>
              <a:gd name="connsiteY5" fmla="*/ 1506379 h 1506379"/>
              <a:gd name="connsiteX0" fmla="*/ 0 w 2491273"/>
              <a:gd name="connsiteY0" fmla="*/ 1497048 h 1506379"/>
              <a:gd name="connsiteX1" fmla="*/ 951722 w 2491273"/>
              <a:gd name="connsiteY1" fmla="*/ 1067840 h 1506379"/>
              <a:gd name="connsiteX2" fmla="*/ 1390261 w 2491273"/>
              <a:gd name="connsiteY2" fmla="*/ 181432 h 1506379"/>
              <a:gd name="connsiteX3" fmla="*/ 1940767 w 2491273"/>
              <a:gd name="connsiteY3" fmla="*/ 78795 h 1506379"/>
              <a:gd name="connsiteX4" fmla="*/ 2220686 w 2491273"/>
              <a:gd name="connsiteY4" fmla="*/ 1105162 h 1506379"/>
              <a:gd name="connsiteX5" fmla="*/ 2491273 w 2491273"/>
              <a:gd name="connsiteY5" fmla="*/ 1506379 h 1506379"/>
              <a:gd name="connsiteX0" fmla="*/ 0 w 2687216"/>
              <a:gd name="connsiteY0" fmla="*/ 1497048 h 1506379"/>
              <a:gd name="connsiteX1" fmla="*/ 951722 w 2687216"/>
              <a:gd name="connsiteY1" fmla="*/ 1067840 h 1506379"/>
              <a:gd name="connsiteX2" fmla="*/ 1390261 w 2687216"/>
              <a:gd name="connsiteY2" fmla="*/ 181432 h 1506379"/>
              <a:gd name="connsiteX3" fmla="*/ 1940767 w 2687216"/>
              <a:gd name="connsiteY3" fmla="*/ 78795 h 1506379"/>
              <a:gd name="connsiteX4" fmla="*/ 2220686 w 2687216"/>
              <a:gd name="connsiteY4" fmla="*/ 1105162 h 1506379"/>
              <a:gd name="connsiteX5" fmla="*/ 2687216 w 2687216"/>
              <a:gd name="connsiteY5" fmla="*/ 1506379 h 1506379"/>
              <a:gd name="connsiteX0" fmla="*/ 0 w 2687216"/>
              <a:gd name="connsiteY0" fmla="*/ 1497048 h 1506379"/>
              <a:gd name="connsiteX1" fmla="*/ 951722 w 2687216"/>
              <a:gd name="connsiteY1" fmla="*/ 1067840 h 1506379"/>
              <a:gd name="connsiteX2" fmla="*/ 1390261 w 2687216"/>
              <a:gd name="connsiteY2" fmla="*/ 181432 h 1506379"/>
              <a:gd name="connsiteX3" fmla="*/ 1940767 w 2687216"/>
              <a:gd name="connsiteY3" fmla="*/ 78795 h 1506379"/>
              <a:gd name="connsiteX4" fmla="*/ 2220686 w 2687216"/>
              <a:gd name="connsiteY4" fmla="*/ 1105162 h 1506379"/>
              <a:gd name="connsiteX5" fmla="*/ 2687216 w 2687216"/>
              <a:gd name="connsiteY5" fmla="*/ 1506379 h 1506379"/>
              <a:gd name="connsiteX0" fmla="*/ 0 w 2687216"/>
              <a:gd name="connsiteY0" fmla="*/ 1418499 h 1427830"/>
              <a:gd name="connsiteX1" fmla="*/ 951722 w 2687216"/>
              <a:gd name="connsiteY1" fmla="*/ 989291 h 1427830"/>
              <a:gd name="connsiteX2" fmla="*/ 1390261 w 2687216"/>
              <a:gd name="connsiteY2" fmla="*/ 102883 h 1427830"/>
              <a:gd name="connsiteX3" fmla="*/ 1959428 w 2687216"/>
              <a:gd name="connsiteY3" fmla="*/ 121544 h 1427830"/>
              <a:gd name="connsiteX4" fmla="*/ 2220686 w 2687216"/>
              <a:gd name="connsiteY4" fmla="*/ 1026613 h 1427830"/>
              <a:gd name="connsiteX5" fmla="*/ 2687216 w 2687216"/>
              <a:gd name="connsiteY5" fmla="*/ 1427830 h 1427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7216" h="1427830">
                <a:moveTo>
                  <a:pt x="0" y="1418499"/>
                </a:moveTo>
                <a:cubicBezTo>
                  <a:pt x="417544" y="1311974"/>
                  <a:pt x="720012" y="1208560"/>
                  <a:pt x="951722" y="989291"/>
                </a:cubicBezTo>
                <a:cubicBezTo>
                  <a:pt x="1183432" y="770022"/>
                  <a:pt x="1222310" y="247507"/>
                  <a:pt x="1390261" y="102883"/>
                </a:cubicBezTo>
                <a:cubicBezTo>
                  <a:pt x="1558212" y="-41741"/>
                  <a:pt x="1821024" y="-32411"/>
                  <a:pt x="1959428" y="121544"/>
                </a:cubicBezTo>
                <a:cubicBezTo>
                  <a:pt x="2097832" y="275499"/>
                  <a:pt x="2128935" y="788682"/>
                  <a:pt x="2220686" y="1026613"/>
                </a:cubicBezTo>
                <a:cubicBezTo>
                  <a:pt x="2312437" y="1264544"/>
                  <a:pt x="2523153" y="1402171"/>
                  <a:pt x="2687216" y="1427830"/>
                </a:cubicBezTo>
              </a:path>
            </a:pathLst>
          </a:cu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12E4B15-E1EB-1EF6-6BF5-18E25E6C5A08}"/>
              </a:ext>
            </a:extLst>
          </p:cNvPr>
          <p:cNvCxnSpPr/>
          <p:nvPr/>
        </p:nvCxnSpPr>
        <p:spPr>
          <a:xfrm flipV="1">
            <a:off x="2631233" y="3564294"/>
            <a:ext cx="416766" cy="7091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6A016AD-9D1E-A427-B25E-E14FB4DFD1C2}"/>
                  </a:ext>
                </a:extLst>
              </p:cNvPr>
              <p:cNvSpPr txBox="1"/>
              <p:nvPr/>
            </p:nvSpPr>
            <p:spPr>
              <a:xfrm>
                <a:off x="762778" y="2106735"/>
                <a:ext cx="1103344" cy="416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𝜆</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𝜓</m:t>
                              </m:r>
                            </m:sub>
                          </m:sSub>
                        </m:e>
                      </m:d>
                    </m:oMath>
                  </m:oMathPara>
                </a14:m>
                <a:endParaRPr lang="en-US" dirty="0"/>
              </a:p>
            </p:txBody>
          </p:sp>
        </mc:Choice>
        <mc:Fallback xmlns="">
          <p:sp>
            <p:nvSpPr>
              <p:cNvPr id="16" name="TextBox 15">
                <a:extLst>
                  <a:ext uri="{FF2B5EF4-FFF2-40B4-BE49-F238E27FC236}">
                    <a16:creationId xmlns:a16="http://schemas.microsoft.com/office/drawing/2014/main" id="{B6A016AD-9D1E-A427-B25E-E14FB4DFD1C2}"/>
                  </a:ext>
                </a:extLst>
              </p:cNvPr>
              <p:cNvSpPr txBox="1">
                <a:spLocks noRot="1" noChangeAspect="1" noMove="1" noResize="1" noEditPoints="1" noAdjustHandles="1" noChangeArrowheads="1" noChangeShapeType="1" noTextEdit="1"/>
              </p:cNvSpPr>
              <p:nvPr/>
            </p:nvSpPr>
            <p:spPr>
              <a:xfrm>
                <a:off x="762778" y="2106735"/>
                <a:ext cx="1103344" cy="416268"/>
              </a:xfrm>
              <a:prstGeom prst="rect">
                <a:avLst/>
              </a:prstGeom>
              <a:blipFill>
                <a:blip r:embed="rId4"/>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7EE0AD1-8160-F6BF-8E1E-BDA6151B7020}"/>
                  </a:ext>
                </a:extLst>
              </p:cNvPr>
              <p:cNvSpPr txBox="1"/>
              <p:nvPr/>
            </p:nvSpPr>
            <p:spPr>
              <a:xfrm>
                <a:off x="4292083" y="2017924"/>
                <a:ext cx="1103344" cy="416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𝜆</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𝜙</m:t>
                              </m:r>
                            </m:sub>
                          </m:sSub>
                        </m:e>
                      </m:d>
                    </m:oMath>
                  </m:oMathPara>
                </a14:m>
                <a:endParaRPr lang="en-US" dirty="0"/>
              </a:p>
            </p:txBody>
          </p:sp>
        </mc:Choice>
        <mc:Fallback xmlns="">
          <p:sp>
            <p:nvSpPr>
              <p:cNvPr id="17" name="TextBox 16">
                <a:extLst>
                  <a:ext uri="{FF2B5EF4-FFF2-40B4-BE49-F238E27FC236}">
                    <a16:creationId xmlns:a16="http://schemas.microsoft.com/office/drawing/2014/main" id="{37EE0AD1-8160-F6BF-8E1E-BDA6151B7020}"/>
                  </a:ext>
                </a:extLst>
              </p:cNvPr>
              <p:cNvSpPr txBox="1">
                <a:spLocks noRot="1" noChangeAspect="1" noMove="1" noResize="1" noEditPoints="1" noAdjustHandles="1" noChangeArrowheads="1" noChangeShapeType="1" noTextEdit="1"/>
              </p:cNvSpPr>
              <p:nvPr/>
            </p:nvSpPr>
            <p:spPr>
              <a:xfrm>
                <a:off x="4292083" y="2017924"/>
                <a:ext cx="1103344" cy="416268"/>
              </a:xfrm>
              <a:prstGeom prst="rect">
                <a:avLst/>
              </a:prstGeom>
              <a:blipFill>
                <a:blip r:embed="rId5"/>
                <a:stretch>
                  <a:fillRect b="-8824"/>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85867AB0-5727-4C8B-9447-F413BD49103F}"/>
              </a:ext>
            </a:extLst>
          </p:cNvPr>
          <p:cNvSpPr txBox="1"/>
          <p:nvPr/>
        </p:nvSpPr>
        <p:spPr>
          <a:xfrm>
            <a:off x="1121227" y="4282751"/>
            <a:ext cx="3853543" cy="646331"/>
          </a:xfrm>
          <a:prstGeom prst="rect">
            <a:avLst/>
          </a:prstGeom>
          <a:noFill/>
        </p:spPr>
        <p:txBody>
          <a:bodyPr wrap="square" rtlCol="0">
            <a:spAutoFit/>
          </a:bodyPr>
          <a:lstStyle/>
          <a:p>
            <a:r>
              <a:rPr lang="en-US" dirty="0"/>
              <a:t>Can overlap: same ontological state can be prepared in different ways</a:t>
            </a:r>
          </a:p>
        </p:txBody>
      </p:sp>
      <p:cxnSp>
        <p:nvCxnSpPr>
          <p:cNvPr id="19" name="Straight Connector 18">
            <a:extLst>
              <a:ext uri="{FF2B5EF4-FFF2-40B4-BE49-F238E27FC236}">
                <a16:creationId xmlns:a16="http://schemas.microsoft.com/office/drawing/2014/main" id="{8E82D6D8-6C66-3D25-8EBA-39021A456939}"/>
              </a:ext>
            </a:extLst>
          </p:cNvPr>
          <p:cNvCxnSpPr/>
          <p:nvPr/>
        </p:nvCxnSpPr>
        <p:spPr>
          <a:xfrm>
            <a:off x="6752255" y="3676015"/>
            <a:ext cx="4683967" cy="0"/>
          </a:xfrm>
          <a:prstGeom prst="line">
            <a:avLst/>
          </a:prstGeom>
          <a:ln w="28575"/>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4B8CD27-C233-9992-049B-5F49F7655E41}"/>
                  </a:ext>
                </a:extLst>
              </p:cNvPr>
              <p:cNvSpPr txBox="1"/>
              <p:nvPr/>
            </p:nvSpPr>
            <p:spPr>
              <a:xfrm>
                <a:off x="11018672" y="3689059"/>
                <a:ext cx="41755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𝜆</m:t>
                      </m:r>
                    </m:oMath>
                  </m:oMathPara>
                </a14:m>
                <a:endParaRPr lang="en-US" sz="2400" dirty="0"/>
              </a:p>
            </p:txBody>
          </p:sp>
        </mc:Choice>
        <mc:Fallback xmlns="">
          <p:sp>
            <p:nvSpPr>
              <p:cNvPr id="20" name="TextBox 19">
                <a:extLst>
                  <a:ext uri="{FF2B5EF4-FFF2-40B4-BE49-F238E27FC236}">
                    <a16:creationId xmlns:a16="http://schemas.microsoft.com/office/drawing/2014/main" id="{F4B8CD27-C233-9992-049B-5F49F7655E41}"/>
                  </a:ext>
                </a:extLst>
              </p:cNvPr>
              <p:cNvSpPr txBox="1">
                <a:spLocks noRot="1" noChangeAspect="1" noMove="1" noResize="1" noEditPoints="1" noAdjustHandles="1" noChangeArrowheads="1" noChangeShapeType="1" noTextEdit="1"/>
              </p:cNvSpPr>
              <p:nvPr/>
            </p:nvSpPr>
            <p:spPr>
              <a:xfrm>
                <a:off x="11018672" y="3689059"/>
                <a:ext cx="417550" cy="461665"/>
              </a:xfrm>
              <a:prstGeom prst="rect">
                <a:avLst/>
              </a:prstGeom>
              <a:blipFill>
                <a:blip r:embed="rId6"/>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F162AFB3-E922-C229-B10A-C71C9C48CAF4}"/>
              </a:ext>
            </a:extLst>
          </p:cNvPr>
          <p:cNvSpPr/>
          <p:nvPr/>
        </p:nvSpPr>
        <p:spPr>
          <a:xfrm>
            <a:off x="6892215" y="2097311"/>
            <a:ext cx="2102496" cy="1569373"/>
          </a:xfrm>
          <a:custGeom>
            <a:avLst/>
            <a:gdLst>
              <a:gd name="connsiteX0" fmla="*/ 0 w 2659224"/>
              <a:gd name="connsiteY0" fmla="*/ 1550711 h 1560042"/>
              <a:gd name="connsiteX1" fmla="*/ 793102 w 2659224"/>
              <a:gd name="connsiteY1" fmla="*/ 1149495 h 1560042"/>
              <a:gd name="connsiteX2" fmla="*/ 1455575 w 2659224"/>
              <a:gd name="connsiteY2" fmla="*/ 123128 h 1560042"/>
              <a:gd name="connsiteX3" fmla="*/ 1931437 w 2659224"/>
              <a:gd name="connsiteY3" fmla="*/ 132458 h 1560042"/>
              <a:gd name="connsiteX4" fmla="*/ 2192694 w 2659224"/>
              <a:gd name="connsiteY4" fmla="*/ 1149495 h 1560042"/>
              <a:gd name="connsiteX5" fmla="*/ 2659224 w 2659224"/>
              <a:gd name="connsiteY5" fmla="*/ 1560042 h 1560042"/>
              <a:gd name="connsiteX0" fmla="*/ 0 w 2659224"/>
              <a:gd name="connsiteY0" fmla="*/ 1550711 h 1560042"/>
              <a:gd name="connsiteX1" fmla="*/ 793102 w 2659224"/>
              <a:gd name="connsiteY1" fmla="*/ 1149495 h 1560042"/>
              <a:gd name="connsiteX2" fmla="*/ 1334277 w 2659224"/>
              <a:gd name="connsiteY2" fmla="*/ 123128 h 1560042"/>
              <a:gd name="connsiteX3" fmla="*/ 1931437 w 2659224"/>
              <a:gd name="connsiteY3" fmla="*/ 132458 h 1560042"/>
              <a:gd name="connsiteX4" fmla="*/ 2192694 w 2659224"/>
              <a:gd name="connsiteY4" fmla="*/ 1149495 h 1560042"/>
              <a:gd name="connsiteX5" fmla="*/ 2659224 w 2659224"/>
              <a:gd name="connsiteY5" fmla="*/ 1560042 h 1560042"/>
              <a:gd name="connsiteX0" fmla="*/ 0 w 2659224"/>
              <a:gd name="connsiteY0" fmla="*/ 1550711 h 1560042"/>
              <a:gd name="connsiteX1" fmla="*/ 793102 w 2659224"/>
              <a:gd name="connsiteY1" fmla="*/ 1149495 h 1560042"/>
              <a:gd name="connsiteX2" fmla="*/ 1334277 w 2659224"/>
              <a:gd name="connsiteY2" fmla="*/ 123128 h 1560042"/>
              <a:gd name="connsiteX3" fmla="*/ 1894115 w 2659224"/>
              <a:gd name="connsiteY3" fmla="*/ 132458 h 1560042"/>
              <a:gd name="connsiteX4" fmla="*/ 2192694 w 2659224"/>
              <a:gd name="connsiteY4" fmla="*/ 1149495 h 1560042"/>
              <a:gd name="connsiteX5" fmla="*/ 2659224 w 2659224"/>
              <a:gd name="connsiteY5" fmla="*/ 1560042 h 1560042"/>
              <a:gd name="connsiteX0" fmla="*/ 0 w 3088432"/>
              <a:gd name="connsiteY0" fmla="*/ 1550711 h 1616026"/>
              <a:gd name="connsiteX1" fmla="*/ 793102 w 3088432"/>
              <a:gd name="connsiteY1" fmla="*/ 1149495 h 1616026"/>
              <a:gd name="connsiteX2" fmla="*/ 1334277 w 3088432"/>
              <a:gd name="connsiteY2" fmla="*/ 123128 h 1616026"/>
              <a:gd name="connsiteX3" fmla="*/ 1894115 w 3088432"/>
              <a:gd name="connsiteY3" fmla="*/ 132458 h 1616026"/>
              <a:gd name="connsiteX4" fmla="*/ 2192694 w 3088432"/>
              <a:gd name="connsiteY4" fmla="*/ 1149495 h 1616026"/>
              <a:gd name="connsiteX5" fmla="*/ 3088432 w 3088432"/>
              <a:gd name="connsiteY5" fmla="*/ 1616026 h 1616026"/>
              <a:gd name="connsiteX0" fmla="*/ 0 w 3088432"/>
              <a:gd name="connsiteY0" fmla="*/ 1550711 h 1616026"/>
              <a:gd name="connsiteX1" fmla="*/ 793102 w 3088432"/>
              <a:gd name="connsiteY1" fmla="*/ 1149495 h 1616026"/>
              <a:gd name="connsiteX2" fmla="*/ 1334277 w 3088432"/>
              <a:gd name="connsiteY2" fmla="*/ 123128 h 1616026"/>
              <a:gd name="connsiteX3" fmla="*/ 1894115 w 3088432"/>
              <a:gd name="connsiteY3" fmla="*/ 132458 h 1616026"/>
              <a:gd name="connsiteX4" fmla="*/ 2192694 w 3088432"/>
              <a:gd name="connsiteY4" fmla="*/ 1149495 h 1616026"/>
              <a:gd name="connsiteX5" fmla="*/ 3088432 w 3088432"/>
              <a:gd name="connsiteY5" fmla="*/ 1616026 h 1616026"/>
              <a:gd name="connsiteX0" fmla="*/ 0 w 3088432"/>
              <a:gd name="connsiteY0" fmla="*/ 1550711 h 1550711"/>
              <a:gd name="connsiteX1" fmla="*/ 793102 w 3088432"/>
              <a:gd name="connsiteY1" fmla="*/ 1149495 h 1550711"/>
              <a:gd name="connsiteX2" fmla="*/ 1334277 w 3088432"/>
              <a:gd name="connsiteY2" fmla="*/ 123128 h 1550711"/>
              <a:gd name="connsiteX3" fmla="*/ 1894115 w 3088432"/>
              <a:gd name="connsiteY3" fmla="*/ 132458 h 1550711"/>
              <a:gd name="connsiteX4" fmla="*/ 2192694 w 3088432"/>
              <a:gd name="connsiteY4" fmla="*/ 1149495 h 1550711"/>
              <a:gd name="connsiteX5" fmla="*/ 3088432 w 3088432"/>
              <a:gd name="connsiteY5" fmla="*/ 1541381 h 1550711"/>
              <a:gd name="connsiteX0" fmla="*/ 0 w 3097763"/>
              <a:gd name="connsiteY0" fmla="*/ 1550711 h 1569373"/>
              <a:gd name="connsiteX1" fmla="*/ 793102 w 3097763"/>
              <a:gd name="connsiteY1" fmla="*/ 1149495 h 1569373"/>
              <a:gd name="connsiteX2" fmla="*/ 1334277 w 3097763"/>
              <a:gd name="connsiteY2" fmla="*/ 123128 h 1569373"/>
              <a:gd name="connsiteX3" fmla="*/ 1894115 w 3097763"/>
              <a:gd name="connsiteY3" fmla="*/ 132458 h 1569373"/>
              <a:gd name="connsiteX4" fmla="*/ 2192694 w 3097763"/>
              <a:gd name="connsiteY4" fmla="*/ 1149495 h 1569373"/>
              <a:gd name="connsiteX5" fmla="*/ 3097763 w 3097763"/>
              <a:gd name="connsiteY5" fmla="*/ 1569373 h 156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97763" h="1569373">
                <a:moveTo>
                  <a:pt x="0" y="1550711"/>
                </a:moveTo>
                <a:cubicBezTo>
                  <a:pt x="275253" y="1469068"/>
                  <a:pt x="570722" y="1387426"/>
                  <a:pt x="793102" y="1149495"/>
                </a:cubicBezTo>
                <a:cubicBezTo>
                  <a:pt x="1015482" y="911564"/>
                  <a:pt x="1150775" y="292634"/>
                  <a:pt x="1334277" y="123128"/>
                </a:cubicBezTo>
                <a:cubicBezTo>
                  <a:pt x="1517779" y="-46378"/>
                  <a:pt x="1751046" y="-38603"/>
                  <a:pt x="1894115" y="132458"/>
                </a:cubicBezTo>
                <a:cubicBezTo>
                  <a:pt x="2037184" y="303519"/>
                  <a:pt x="2071396" y="911564"/>
                  <a:pt x="2192694" y="1149495"/>
                </a:cubicBezTo>
                <a:cubicBezTo>
                  <a:pt x="2313992" y="1387426"/>
                  <a:pt x="2662335" y="1536716"/>
                  <a:pt x="3097763" y="1569373"/>
                </a:cubicBezTo>
              </a:path>
            </a:pathLst>
          </a:cu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4AF7C33-E873-75A9-88E6-E999B303FD09}"/>
              </a:ext>
            </a:extLst>
          </p:cNvPr>
          <p:cNvSpPr/>
          <p:nvPr/>
        </p:nvSpPr>
        <p:spPr>
          <a:xfrm>
            <a:off x="9489232" y="2238855"/>
            <a:ext cx="1844353" cy="1427830"/>
          </a:xfrm>
          <a:custGeom>
            <a:avLst/>
            <a:gdLst>
              <a:gd name="connsiteX0" fmla="*/ 0 w 2491273"/>
              <a:gd name="connsiteY0" fmla="*/ 1490483 h 1499814"/>
              <a:gd name="connsiteX1" fmla="*/ 1073020 w 2491273"/>
              <a:gd name="connsiteY1" fmla="*/ 1061275 h 1499814"/>
              <a:gd name="connsiteX2" fmla="*/ 1427584 w 2491273"/>
              <a:gd name="connsiteY2" fmla="*/ 193528 h 1499814"/>
              <a:gd name="connsiteX3" fmla="*/ 1940767 w 2491273"/>
              <a:gd name="connsiteY3" fmla="*/ 72230 h 1499814"/>
              <a:gd name="connsiteX4" fmla="*/ 2220686 w 2491273"/>
              <a:gd name="connsiteY4" fmla="*/ 1098597 h 1499814"/>
              <a:gd name="connsiteX5" fmla="*/ 2491273 w 2491273"/>
              <a:gd name="connsiteY5" fmla="*/ 1499814 h 1499814"/>
              <a:gd name="connsiteX0" fmla="*/ 0 w 2491273"/>
              <a:gd name="connsiteY0" fmla="*/ 1497048 h 1506379"/>
              <a:gd name="connsiteX1" fmla="*/ 1073020 w 2491273"/>
              <a:gd name="connsiteY1" fmla="*/ 1067840 h 1506379"/>
              <a:gd name="connsiteX2" fmla="*/ 1390261 w 2491273"/>
              <a:gd name="connsiteY2" fmla="*/ 181432 h 1506379"/>
              <a:gd name="connsiteX3" fmla="*/ 1940767 w 2491273"/>
              <a:gd name="connsiteY3" fmla="*/ 78795 h 1506379"/>
              <a:gd name="connsiteX4" fmla="*/ 2220686 w 2491273"/>
              <a:gd name="connsiteY4" fmla="*/ 1105162 h 1506379"/>
              <a:gd name="connsiteX5" fmla="*/ 2491273 w 2491273"/>
              <a:gd name="connsiteY5" fmla="*/ 1506379 h 1506379"/>
              <a:gd name="connsiteX0" fmla="*/ 0 w 2491273"/>
              <a:gd name="connsiteY0" fmla="*/ 1497048 h 1506379"/>
              <a:gd name="connsiteX1" fmla="*/ 951722 w 2491273"/>
              <a:gd name="connsiteY1" fmla="*/ 1067840 h 1506379"/>
              <a:gd name="connsiteX2" fmla="*/ 1390261 w 2491273"/>
              <a:gd name="connsiteY2" fmla="*/ 181432 h 1506379"/>
              <a:gd name="connsiteX3" fmla="*/ 1940767 w 2491273"/>
              <a:gd name="connsiteY3" fmla="*/ 78795 h 1506379"/>
              <a:gd name="connsiteX4" fmla="*/ 2220686 w 2491273"/>
              <a:gd name="connsiteY4" fmla="*/ 1105162 h 1506379"/>
              <a:gd name="connsiteX5" fmla="*/ 2491273 w 2491273"/>
              <a:gd name="connsiteY5" fmla="*/ 1506379 h 1506379"/>
              <a:gd name="connsiteX0" fmla="*/ 0 w 2687216"/>
              <a:gd name="connsiteY0" fmla="*/ 1497048 h 1506379"/>
              <a:gd name="connsiteX1" fmla="*/ 951722 w 2687216"/>
              <a:gd name="connsiteY1" fmla="*/ 1067840 h 1506379"/>
              <a:gd name="connsiteX2" fmla="*/ 1390261 w 2687216"/>
              <a:gd name="connsiteY2" fmla="*/ 181432 h 1506379"/>
              <a:gd name="connsiteX3" fmla="*/ 1940767 w 2687216"/>
              <a:gd name="connsiteY3" fmla="*/ 78795 h 1506379"/>
              <a:gd name="connsiteX4" fmla="*/ 2220686 w 2687216"/>
              <a:gd name="connsiteY4" fmla="*/ 1105162 h 1506379"/>
              <a:gd name="connsiteX5" fmla="*/ 2687216 w 2687216"/>
              <a:gd name="connsiteY5" fmla="*/ 1506379 h 1506379"/>
              <a:gd name="connsiteX0" fmla="*/ 0 w 2687216"/>
              <a:gd name="connsiteY0" fmla="*/ 1497048 h 1506379"/>
              <a:gd name="connsiteX1" fmla="*/ 951722 w 2687216"/>
              <a:gd name="connsiteY1" fmla="*/ 1067840 h 1506379"/>
              <a:gd name="connsiteX2" fmla="*/ 1390261 w 2687216"/>
              <a:gd name="connsiteY2" fmla="*/ 181432 h 1506379"/>
              <a:gd name="connsiteX3" fmla="*/ 1940767 w 2687216"/>
              <a:gd name="connsiteY3" fmla="*/ 78795 h 1506379"/>
              <a:gd name="connsiteX4" fmla="*/ 2220686 w 2687216"/>
              <a:gd name="connsiteY4" fmla="*/ 1105162 h 1506379"/>
              <a:gd name="connsiteX5" fmla="*/ 2687216 w 2687216"/>
              <a:gd name="connsiteY5" fmla="*/ 1506379 h 1506379"/>
              <a:gd name="connsiteX0" fmla="*/ 0 w 2687216"/>
              <a:gd name="connsiteY0" fmla="*/ 1418499 h 1427830"/>
              <a:gd name="connsiteX1" fmla="*/ 951722 w 2687216"/>
              <a:gd name="connsiteY1" fmla="*/ 989291 h 1427830"/>
              <a:gd name="connsiteX2" fmla="*/ 1390261 w 2687216"/>
              <a:gd name="connsiteY2" fmla="*/ 102883 h 1427830"/>
              <a:gd name="connsiteX3" fmla="*/ 1959428 w 2687216"/>
              <a:gd name="connsiteY3" fmla="*/ 121544 h 1427830"/>
              <a:gd name="connsiteX4" fmla="*/ 2220686 w 2687216"/>
              <a:gd name="connsiteY4" fmla="*/ 1026613 h 1427830"/>
              <a:gd name="connsiteX5" fmla="*/ 2687216 w 2687216"/>
              <a:gd name="connsiteY5" fmla="*/ 1427830 h 1427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7216" h="1427830">
                <a:moveTo>
                  <a:pt x="0" y="1418499"/>
                </a:moveTo>
                <a:cubicBezTo>
                  <a:pt x="417544" y="1311974"/>
                  <a:pt x="720012" y="1208560"/>
                  <a:pt x="951722" y="989291"/>
                </a:cubicBezTo>
                <a:cubicBezTo>
                  <a:pt x="1183432" y="770022"/>
                  <a:pt x="1222310" y="247507"/>
                  <a:pt x="1390261" y="102883"/>
                </a:cubicBezTo>
                <a:cubicBezTo>
                  <a:pt x="1558212" y="-41741"/>
                  <a:pt x="1821024" y="-32411"/>
                  <a:pt x="1959428" y="121544"/>
                </a:cubicBezTo>
                <a:cubicBezTo>
                  <a:pt x="2097832" y="275499"/>
                  <a:pt x="2128935" y="788682"/>
                  <a:pt x="2220686" y="1026613"/>
                </a:cubicBezTo>
                <a:cubicBezTo>
                  <a:pt x="2312437" y="1264544"/>
                  <a:pt x="2523153" y="1402171"/>
                  <a:pt x="2687216" y="1427830"/>
                </a:cubicBezTo>
              </a:path>
            </a:pathLst>
          </a:custGeom>
          <a:noFill/>
          <a:ln w="19050">
            <a:solidFill>
              <a:srgbClr val="008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5EEC24F1-B6CB-115B-855A-7E55C7A3ED58}"/>
              </a:ext>
            </a:extLst>
          </p:cNvPr>
          <p:cNvCxnSpPr>
            <a:cxnSpLocks/>
          </p:cNvCxnSpPr>
          <p:nvPr/>
        </p:nvCxnSpPr>
        <p:spPr>
          <a:xfrm flipV="1">
            <a:off x="8870304" y="3666684"/>
            <a:ext cx="360005" cy="60649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E255551-93E5-B4C9-752E-924E113DB3FF}"/>
                  </a:ext>
                </a:extLst>
              </p:cNvPr>
              <p:cNvSpPr txBox="1"/>
              <p:nvPr/>
            </p:nvSpPr>
            <p:spPr>
              <a:xfrm>
                <a:off x="8284807" y="2339189"/>
                <a:ext cx="1103344" cy="416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𝜆</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𝜓</m:t>
                              </m:r>
                            </m:sub>
                          </m:sSub>
                        </m:e>
                      </m:d>
                    </m:oMath>
                  </m:oMathPara>
                </a14:m>
                <a:endParaRPr lang="en-US" dirty="0"/>
              </a:p>
            </p:txBody>
          </p:sp>
        </mc:Choice>
        <mc:Fallback xmlns="">
          <p:sp>
            <p:nvSpPr>
              <p:cNvPr id="24" name="TextBox 23">
                <a:extLst>
                  <a:ext uri="{FF2B5EF4-FFF2-40B4-BE49-F238E27FC236}">
                    <a16:creationId xmlns:a16="http://schemas.microsoft.com/office/drawing/2014/main" id="{EE255551-93E5-B4C9-752E-924E113DB3FF}"/>
                  </a:ext>
                </a:extLst>
              </p:cNvPr>
              <p:cNvSpPr txBox="1">
                <a:spLocks noRot="1" noChangeAspect="1" noMove="1" noResize="1" noEditPoints="1" noAdjustHandles="1" noChangeArrowheads="1" noChangeShapeType="1" noTextEdit="1"/>
              </p:cNvSpPr>
              <p:nvPr/>
            </p:nvSpPr>
            <p:spPr>
              <a:xfrm>
                <a:off x="8284807" y="2339189"/>
                <a:ext cx="1103344" cy="416268"/>
              </a:xfrm>
              <a:prstGeom prst="rect">
                <a:avLst/>
              </a:prstGeom>
              <a:blipFill>
                <a:blip r:embed="rId7"/>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4E809AA-882B-9481-A50C-05518D972FEC}"/>
                  </a:ext>
                </a:extLst>
              </p:cNvPr>
              <p:cNvSpPr txBox="1"/>
              <p:nvPr/>
            </p:nvSpPr>
            <p:spPr>
              <a:xfrm>
                <a:off x="10877550" y="2410759"/>
                <a:ext cx="1103344" cy="4162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𝜆</m:t>
                          </m:r>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𝜙</m:t>
                              </m:r>
                            </m:sub>
                          </m:sSub>
                        </m:e>
                      </m:d>
                    </m:oMath>
                  </m:oMathPara>
                </a14:m>
                <a:endParaRPr lang="en-US" dirty="0"/>
              </a:p>
            </p:txBody>
          </p:sp>
        </mc:Choice>
        <mc:Fallback xmlns="">
          <p:sp>
            <p:nvSpPr>
              <p:cNvPr id="25" name="TextBox 24">
                <a:extLst>
                  <a:ext uri="{FF2B5EF4-FFF2-40B4-BE49-F238E27FC236}">
                    <a16:creationId xmlns:a16="http://schemas.microsoft.com/office/drawing/2014/main" id="{B4E809AA-882B-9481-A50C-05518D972FEC}"/>
                  </a:ext>
                </a:extLst>
              </p:cNvPr>
              <p:cNvSpPr txBox="1">
                <a:spLocks noRot="1" noChangeAspect="1" noMove="1" noResize="1" noEditPoints="1" noAdjustHandles="1" noChangeArrowheads="1" noChangeShapeType="1" noTextEdit="1"/>
              </p:cNvSpPr>
              <p:nvPr/>
            </p:nvSpPr>
            <p:spPr>
              <a:xfrm>
                <a:off x="10877550" y="2410759"/>
                <a:ext cx="1103344" cy="416268"/>
              </a:xfrm>
              <a:prstGeom prst="rect">
                <a:avLst/>
              </a:prstGeom>
              <a:blipFill>
                <a:blip r:embed="rId8"/>
                <a:stretch>
                  <a:fillRect b="-7246"/>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EF6B35A7-B2D3-2B46-7720-21CAB26253B3}"/>
              </a:ext>
            </a:extLst>
          </p:cNvPr>
          <p:cNvSpPr txBox="1"/>
          <p:nvPr/>
        </p:nvSpPr>
        <p:spPr>
          <a:xfrm>
            <a:off x="7360298" y="4282505"/>
            <a:ext cx="3853543" cy="646331"/>
          </a:xfrm>
          <a:prstGeom prst="rect">
            <a:avLst/>
          </a:prstGeom>
          <a:noFill/>
        </p:spPr>
        <p:txBody>
          <a:bodyPr wrap="square" rtlCol="0">
            <a:spAutoFit/>
          </a:bodyPr>
          <a:lstStyle/>
          <a:p>
            <a:r>
              <a:rPr lang="en-US" dirty="0"/>
              <a:t>No overlap: ontological state retains information about preparation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6C3FCB23-2A5F-1C2A-A2BD-C17B1C8CDB8C}"/>
                  </a:ext>
                </a:extLst>
              </p:cNvPr>
              <p:cNvSpPr txBox="1"/>
              <p:nvPr/>
            </p:nvSpPr>
            <p:spPr>
              <a:xfrm>
                <a:off x="6752255" y="5391477"/>
                <a:ext cx="3853543" cy="413831"/>
              </a:xfrm>
              <a:prstGeom prst="rect">
                <a:avLst/>
              </a:prstGeom>
              <a:noFill/>
            </p:spPr>
            <p:txBody>
              <a:bodyPr wrap="square" rtlCol="0">
                <a:spAutoFit/>
              </a:bodyPr>
              <a:lstStyle/>
              <a:p>
                <a:r>
                  <a:rPr lang="en-US" dirty="0"/>
                  <a:t>Complete if </a:t>
                </a:r>
                <a14:m>
                  <m:oMath xmlns:m="http://schemas.openxmlformats.org/officeDocument/2006/math">
                    <m:r>
                      <a:rPr lang="en-US" sz="1800" b="0" i="1" smtClean="0">
                        <a:latin typeface="Cambria Math" panose="02040503050406030204" pitchFamily="18" charset="0"/>
                      </a:rPr>
                      <m:t>𝑝</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𝜆</m:t>
                            </m:r>
                          </m:e>
                          <m:sub>
                            <m:r>
                              <a:rPr lang="en-US" sz="1800" b="0" i="1" smtClean="0">
                                <a:latin typeface="Cambria Math" panose="02040503050406030204" pitchFamily="18" charset="0"/>
                              </a:rPr>
                              <m:t>𝜓</m:t>
                            </m:r>
                          </m:sub>
                        </m:sSub>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𝜓</m:t>
                            </m:r>
                          </m:sub>
                        </m:sSub>
                      </m:e>
                    </m:d>
                    <m:r>
                      <a:rPr lang="en-US" sz="1800" b="0" i="1" smtClean="0">
                        <a:latin typeface="Cambria Math" panose="02040503050406030204" pitchFamily="18" charset="0"/>
                      </a:rPr>
                      <m:t>=1</m:t>
                    </m:r>
                  </m:oMath>
                </a14:m>
                <a:r>
                  <a:rPr lang="en-US" dirty="0"/>
                  <a:t> for all </a:t>
                </a:r>
                <a14:m>
                  <m:oMath xmlns:m="http://schemas.openxmlformats.org/officeDocument/2006/math">
                    <m:r>
                      <a:rPr lang="en-US" i="1">
                        <a:latin typeface="Cambria Math" panose="02040503050406030204" pitchFamily="18" charset="0"/>
                      </a:rPr>
                      <m:t>𝜓</m:t>
                    </m:r>
                  </m:oMath>
                </a14:m>
                <a:endParaRPr lang="en-US" b="0" dirty="0"/>
              </a:p>
            </p:txBody>
          </p:sp>
        </mc:Choice>
        <mc:Fallback xmlns="">
          <p:sp>
            <p:nvSpPr>
              <p:cNvPr id="28" name="TextBox 27">
                <a:extLst>
                  <a:ext uri="{FF2B5EF4-FFF2-40B4-BE49-F238E27FC236}">
                    <a16:creationId xmlns:a16="http://schemas.microsoft.com/office/drawing/2014/main" id="{6C3FCB23-2A5F-1C2A-A2BD-C17B1C8CDB8C}"/>
                  </a:ext>
                </a:extLst>
              </p:cNvPr>
              <p:cNvSpPr txBox="1">
                <a:spLocks noRot="1" noChangeAspect="1" noMove="1" noResize="1" noEditPoints="1" noAdjustHandles="1" noChangeArrowheads="1" noChangeShapeType="1" noTextEdit="1"/>
              </p:cNvSpPr>
              <p:nvPr/>
            </p:nvSpPr>
            <p:spPr>
              <a:xfrm>
                <a:off x="6752255" y="5391477"/>
                <a:ext cx="3853543" cy="413831"/>
              </a:xfrm>
              <a:prstGeom prst="rect">
                <a:avLst/>
              </a:prstGeom>
              <a:blipFill>
                <a:blip r:embed="rId9"/>
                <a:stretch>
                  <a:fillRect l="-1424" t="-1471" b="-17647"/>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56132641-4ADB-42FF-A3D7-B743B109520E}"/>
              </a:ext>
            </a:extLst>
          </p:cNvPr>
          <p:cNvSpPr txBox="1"/>
          <p:nvPr/>
        </p:nvSpPr>
        <p:spPr>
          <a:xfrm>
            <a:off x="1121226" y="5317314"/>
            <a:ext cx="3853543" cy="646331"/>
          </a:xfrm>
          <a:prstGeom prst="rect">
            <a:avLst/>
          </a:prstGeom>
          <a:noFill/>
        </p:spPr>
        <p:txBody>
          <a:bodyPr wrap="square" rtlCol="0">
            <a:spAutoFit/>
          </a:bodyPr>
          <a:lstStyle/>
          <a:p>
            <a:r>
              <a:rPr lang="en-US" dirty="0">
                <a:solidFill>
                  <a:srgbClr val="C00000"/>
                </a:solidFill>
              </a:rPr>
              <a:t>PBR claims these are ruled out (w/ independent preparation)</a:t>
            </a:r>
          </a:p>
        </p:txBody>
      </p:sp>
      <p:sp>
        <p:nvSpPr>
          <p:cNvPr id="27" name="TextBox 26">
            <a:extLst>
              <a:ext uri="{FF2B5EF4-FFF2-40B4-BE49-F238E27FC236}">
                <a16:creationId xmlns:a16="http://schemas.microsoft.com/office/drawing/2014/main" id="{B1C75D37-E508-ED64-C6F8-8A0658B5D92A}"/>
              </a:ext>
            </a:extLst>
          </p:cNvPr>
          <p:cNvSpPr txBox="1"/>
          <p:nvPr/>
        </p:nvSpPr>
        <p:spPr>
          <a:xfrm>
            <a:off x="8127351" y="5988635"/>
            <a:ext cx="3853543" cy="369332"/>
          </a:xfrm>
          <a:prstGeom prst="rect">
            <a:avLst/>
          </a:prstGeom>
          <a:noFill/>
        </p:spPr>
        <p:txBody>
          <a:bodyPr wrap="square" rtlCol="0">
            <a:spAutoFit/>
          </a:bodyPr>
          <a:lstStyle/>
          <a:p>
            <a:r>
              <a:rPr lang="en-US" dirty="0">
                <a:solidFill>
                  <a:srgbClr val="008000"/>
                </a:solidFill>
              </a:rPr>
              <a:t>What about these?</a:t>
            </a:r>
          </a:p>
        </p:txBody>
      </p:sp>
    </p:spTree>
    <p:extLst>
      <p:ext uri="{BB962C8B-B14F-4D97-AF65-F5344CB8AC3E}">
        <p14:creationId xmlns:p14="http://schemas.microsoft.com/office/powerpoint/2010/main" val="60524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10" grpId="0"/>
      <p:bldP spid="11" grpId="0" animBg="1"/>
      <p:bldP spid="12" grpId="0" animBg="1"/>
      <p:bldP spid="16" grpId="0"/>
      <p:bldP spid="17" grpId="0"/>
      <p:bldP spid="18" grpId="0"/>
      <p:bldP spid="20" grpId="0"/>
      <p:bldP spid="21" grpId="0" animBg="1"/>
      <p:bldP spid="22" grpId="0" animBg="1"/>
      <p:bldP spid="24" grpId="0"/>
      <p:bldP spid="25" grpId="0"/>
      <p:bldP spid="26" grpId="0"/>
      <p:bldP spid="28" grpId="0"/>
      <p:bldP spid="29" grpId="0"/>
      <p:bldP spid="27" grpId="0"/>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41326</TotalTime>
  <Words>1994</Words>
  <Application>Microsoft Office PowerPoint</Application>
  <PresentationFormat>Widescreen</PresentationFormat>
  <Paragraphs>280</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Calibri Light</vt:lpstr>
      <vt:lpstr>Cambria Math</vt:lpstr>
      <vt:lpstr>Proxima Nova Lt</vt:lpstr>
      <vt:lpstr>Office Theme</vt:lpstr>
      <vt:lpstr>On the reality of the quantum state once again</vt:lpstr>
      <vt:lpstr>The paper</vt:lpstr>
      <vt:lpstr>Thesis</vt:lpstr>
      <vt:lpstr>Plan</vt:lpstr>
      <vt:lpstr>Disclaimer</vt:lpstr>
      <vt:lpstr>Ontological model review</vt:lpstr>
      <vt:lpstr>PowerPoint Presentation</vt:lpstr>
      <vt:lpstr>PowerPoint Presentation</vt:lpstr>
      <vt:lpstr>PowerPoint Presentation</vt:lpstr>
      <vt:lpstr>ψ-ontic models violate quantum information theory</vt:lpstr>
      <vt:lpstr>PowerPoint Presentation</vt:lpstr>
      <vt:lpstr>PowerPoint Presentation</vt:lpstr>
      <vt:lpstr>PowerPoint Presentation</vt:lpstr>
      <vt:lpstr>PowerPoint Presentation</vt:lpstr>
      <vt:lpstr>PowerPoint Presentation</vt:lpstr>
      <vt:lpstr>No ψ-ontic models</vt:lpstr>
      <vt:lpstr>Failure of measure theory and quantum contextuality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Failure of measure theory and quantum contextuality</vt:lpstr>
      <vt:lpstr>PowerPoint Presentation</vt:lpstr>
      <vt:lpstr>Supplemental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173</cp:revision>
  <dcterms:created xsi:type="dcterms:W3CDTF">2021-04-07T15:17:47Z</dcterms:created>
  <dcterms:modified xsi:type="dcterms:W3CDTF">2022-06-03T19:32:37Z</dcterms:modified>
</cp:coreProperties>
</file>