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976" r:id="rId2"/>
    <p:sldId id="1011" r:id="rId3"/>
    <p:sldId id="1012" r:id="rId4"/>
    <p:sldId id="1013" r:id="rId5"/>
    <p:sldId id="1014" r:id="rId6"/>
    <p:sldId id="1015" r:id="rId7"/>
    <p:sldId id="986" r:id="rId8"/>
    <p:sldId id="979" r:id="rId9"/>
    <p:sldId id="1087" r:id="rId10"/>
    <p:sldId id="980" r:id="rId11"/>
    <p:sldId id="984" r:id="rId12"/>
    <p:sldId id="946" r:id="rId13"/>
    <p:sldId id="1016" r:id="rId14"/>
    <p:sldId id="887" r:id="rId15"/>
    <p:sldId id="991" r:id="rId16"/>
    <p:sldId id="912" r:id="rId17"/>
    <p:sldId id="993" r:id="rId18"/>
    <p:sldId id="894" r:id="rId19"/>
    <p:sldId id="1004" r:id="rId20"/>
    <p:sldId id="972" r:id="rId21"/>
    <p:sldId id="1005" r:id="rId22"/>
    <p:sldId id="997" r:id="rId23"/>
    <p:sldId id="998" r:id="rId24"/>
    <p:sldId id="999" r:id="rId25"/>
    <p:sldId id="970" r:id="rId26"/>
    <p:sldId id="1000" r:id="rId27"/>
    <p:sldId id="1001" r:id="rId28"/>
    <p:sldId id="1010" r:id="rId29"/>
    <p:sldId id="1007" r:id="rId30"/>
    <p:sldId id="1017" r:id="rId31"/>
    <p:sldId id="1088" r:id="rId32"/>
    <p:sldId id="1089" r:id="rId33"/>
    <p:sldId id="974" r:id="rId34"/>
    <p:sldId id="1090" r:id="rId35"/>
    <p:sldId id="90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6.xml"/><Relationship Id="rId1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of phase space exactly what is needed to do statistical mechanics - Comes out of invariance of the entropy under coordinate transformations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97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7/7/2025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32.png"/><Relationship Id="rId3" Type="http://schemas.openxmlformats.org/officeDocument/2006/relationships/image" Target="../media/image151.png"/><Relationship Id="rId7" Type="http://schemas.openxmlformats.org/officeDocument/2006/relationships/image" Target="../media/image211.png"/><Relationship Id="rId12" Type="http://schemas.openxmlformats.org/officeDocument/2006/relationships/image" Target="../media/image20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0.png"/><Relationship Id="rId5" Type="http://schemas.openxmlformats.org/officeDocument/2006/relationships/image" Target="../media/image172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34.png"/><Relationship Id="rId7" Type="http://schemas.openxmlformats.org/officeDocument/2006/relationships/image" Target="../media/image240.png"/><Relationship Id="rId12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62.png"/><Relationship Id="rId5" Type="http://schemas.openxmlformats.org/officeDocument/2006/relationships/image" Target="../media/image220.png"/><Relationship Id="rId10" Type="http://schemas.openxmlformats.org/officeDocument/2006/relationships/image" Target="../media/image61.png"/><Relationship Id="rId4" Type="http://schemas.openxmlformats.org/officeDocument/2006/relationships/image" Target="../media/image210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0.png"/><Relationship Id="rId5" Type="http://schemas.openxmlformats.org/officeDocument/2006/relationships/image" Target="../media/image1610.png"/><Relationship Id="rId4" Type="http://schemas.openxmlformats.org/officeDocument/2006/relationships/image" Target="../media/image15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png"/><Relationship Id="rId3" Type="http://schemas.openxmlformats.org/officeDocument/2006/relationships/image" Target="../media/image70.png"/><Relationship Id="rId7" Type="http://schemas.openxmlformats.org/officeDocument/2006/relationships/image" Target="../media/image22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2.png"/><Relationship Id="rId5" Type="http://schemas.openxmlformats.org/officeDocument/2006/relationships/image" Target="../media/image182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.png"/><Relationship Id="rId21" Type="http://schemas.openxmlformats.org/officeDocument/2006/relationships/image" Target="../media/image82.png"/><Relationship Id="rId25" Type="http://schemas.openxmlformats.org/officeDocument/2006/relationships/image" Target="../media/image86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5.png"/><Relationship Id="rId6" Type="http://schemas.openxmlformats.org/officeDocument/2006/relationships/image" Target="../media/image671.png"/><Relationship Id="rId23" Type="http://schemas.openxmlformats.org/officeDocument/2006/relationships/image" Target="../media/image84.png"/><Relationship Id="rId22" Type="http://schemas.openxmlformats.org/officeDocument/2006/relationships/image" Target="../media/image83.png"/><Relationship Id="rId27" Type="http://schemas.openxmlformats.org/officeDocument/2006/relationships/image" Target="../media/image88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.png"/><Relationship Id="rId8" Type="http://schemas.openxmlformats.org/officeDocument/2006/relationships/image" Target="../media/image790.png"/><Relationship Id="rId21" Type="http://schemas.openxmlformats.org/officeDocument/2006/relationships/image" Target="../media/image682.png"/><Relationship Id="rId3" Type="http://schemas.openxmlformats.org/officeDocument/2006/relationships/image" Target="../media/image742.png"/><Relationship Id="rId34" Type="http://schemas.openxmlformats.org/officeDocument/2006/relationships/image" Target="../media/image99.png"/><Relationship Id="rId25" Type="http://schemas.openxmlformats.org/officeDocument/2006/relationships/image" Target="../media/image89.png"/><Relationship Id="rId33" Type="http://schemas.openxmlformats.org/officeDocument/2006/relationships/image" Target="../media/image98.png"/><Relationship Id="rId20" Type="http://schemas.openxmlformats.org/officeDocument/2006/relationships/image" Target="../media/image611.png"/><Relationship Id="rId29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01.png"/><Relationship Id="rId32" Type="http://schemas.openxmlformats.org/officeDocument/2006/relationships/image" Target="../media/image97.png"/><Relationship Id="rId23" Type="http://schemas.openxmlformats.org/officeDocument/2006/relationships/image" Target="../media/image80.png"/><Relationship Id="rId28" Type="http://schemas.openxmlformats.org/officeDocument/2006/relationships/image" Target="../media/image92.png"/><Relationship Id="rId36" Type="http://schemas.openxmlformats.org/officeDocument/2006/relationships/image" Target="../media/image952.png"/><Relationship Id="rId19" Type="http://schemas.openxmlformats.org/officeDocument/2006/relationships/image" Target="../media/image713.png"/><Relationship Id="rId31" Type="http://schemas.openxmlformats.org/officeDocument/2006/relationships/image" Target="../media/image96.png"/><Relationship Id="rId22" Type="http://schemas.openxmlformats.org/officeDocument/2006/relationships/image" Target="../media/image791.png"/><Relationship Id="rId4" Type="http://schemas.openxmlformats.org/officeDocument/2006/relationships/image" Target="../media/image752.png"/><Relationship Id="rId27" Type="http://schemas.openxmlformats.org/officeDocument/2006/relationships/image" Target="../media/image91.png"/><Relationship Id="rId9" Type="http://schemas.openxmlformats.org/officeDocument/2006/relationships/image" Target="../media/image800.png"/><Relationship Id="rId30" Type="http://schemas.openxmlformats.org/officeDocument/2006/relationships/image" Target="../media/image94.png"/><Relationship Id="rId35" Type="http://schemas.openxmlformats.org/officeDocument/2006/relationships/image" Target="../media/image9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3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1.png"/><Relationship Id="rId3" Type="http://schemas.openxmlformats.org/officeDocument/2006/relationships/image" Target="../media/image120.png"/><Relationship Id="rId7" Type="http://schemas.openxmlformats.org/officeDocument/2006/relationships/image" Target="../media/image913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0.png"/><Relationship Id="rId11" Type="http://schemas.openxmlformats.org/officeDocument/2006/relationships/image" Target="../media/image951.png"/><Relationship Id="rId5" Type="http://schemas.openxmlformats.org/officeDocument/2006/relationships/image" Target="../media/image122.png"/><Relationship Id="rId10" Type="http://schemas.openxmlformats.org/officeDocument/2006/relationships/image" Target="../media/image941.png"/><Relationship Id="rId4" Type="http://schemas.openxmlformats.org/officeDocument/2006/relationships/image" Target="../media/image121.png"/><Relationship Id="rId9" Type="http://schemas.openxmlformats.org/officeDocument/2006/relationships/image" Target="../media/image9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1.png"/><Relationship Id="rId2" Type="http://schemas.openxmlformats.org/officeDocument/2006/relationships/image" Target="../media/image11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22.png"/><Relationship Id="rId18" Type="http://schemas.openxmlformats.org/officeDocument/2006/relationships/image" Target="../media/image271.png"/><Relationship Id="rId3" Type="http://schemas.openxmlformats.org/officeDocument/2006/relationships/image" Target="../media/image160.png"/><Relationship Id="rId21" Type="http://schemas.openxmlformats.org/officeDocument/2006/relationships/image" Target="../media/image300.png"/><Relationship Id="rId7" Type="http://schemas.openxmlformats.org/officeDocument/2006/relationships/image" Target="../media/image200.png"/><Relationship Id="rId17" Type="http://schemas.openxmlformats.org/officeDocument/2006/relationships/image" Target="../media/image261.png"/><Relationship Id="rId2" Type="http://schemas.openxmlformats.org/officeDocument/2006/relationships/image" Target="../media/image150.png"/><Relationship Id="rId16" Type="http://schemas.openxmlformats.org/officeDocument/2006/relationships/image" Target="../media/image251.png"/><Relationship Id="rId20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0.png"/><Relationship Id="rId5" Type="http://schemas.openxmlformats.org/officeDocument/2006/relationships/image" Target="../media/image181.png"/><Relationship Id="rId15" Type="http://schemas.openxmlformats.org/officeDocument/2006/relationships/image" Target="../media/image129.png"/><Relationship Id="rId23" Type="http://schemas.openxmlformats.org/officeDocument/2006/relationships/image" Target="../media/image321.png"/><Relationship Id="rId19" Type="http://schemas.openxmlformats.org/officeDocument/2006/relationships/image" Target="../media/image821.png"/><Relationship Id="rId4" Type="http://schemas.openxmlformats.org/officeDocument/2006/relationships/image" Target="../media/image128.png"/><Relationship Id="rId14" Type="http://schemas.openxmlformats.org/officeDocument/2006/relationships/image" Target="../media/image2320.png"/><Relationship Id="rId22" Type="http://schemas.openxmlformats.org/officeDocument/2006/relationships/image" Target="../media/image3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20.png"/><Relationship Id="rId3" Type="http://schemas.openxmlformats.org/officeDocument/2006/relationships/image" Target="../media/image39.png"/><Relationship Id="rId7" Type="http://schemas.openxmlformats.org/officeDocument/2006/relationships/image" Target="../media/image18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213.png"/><Relationship Id="rId4" Type="http://schemas.openxmlformats.org/officeDocument/2006/relationships/image" Target="../media/image40.png"/><Relationship Id="rId9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png"/><Relationship Id="rId13" Type="http://schemas.openxmlformats.org/officeDocument/2006/relationships/image" Target="../media/image462.png"/><Relationship Id="rId18" Type="http://schemas.openxmlformats.org/officeDocument/2006/relationships/image" Target="../media/image1001.png"/><Relationship Id="rId3" Type="http://schemas.openxmlformats.org/officeDocument/2006/relationships/image" Target="../media/image361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17" Type="http://schemas.openxmlformats.org/officeDocument/2006/relationships/image" Target="../media/image43.png"/><Relationship Id="rId2" Type="http://schemas.openxmlformats.org/officeDocument/2006/relationships/image" Target="../media/image351.png"/><Relationship Id="rId16" Type="http://schemas.openxmlformats.org/officeDocument/2006/relationships/image" Target="../media/image492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11" Type="http://schemas.openxmlformats.org/officeDocument/2006/relationships/image" Target="../media/image442.png"/><Relationship Id="rId5" Type="http://schemas.openxmlformats.org/officeDocument/2006/relationships/image" Target="../media/image380.png"/><Relationship Id="rId15" Type="http://schemas.openxmlformats.org/officeDocument/2006/relationships/image" Target="../media/image481.png"/><Relationship Id="rId10" Type="http://schemas.openxmlformats.org/officeDocument/2006/relationships/image" Target="../media/image432.png"/><Relationship Id="rId19" Type="http://schemas.openxmlformats.org/officeDocument/2006/relationships/image" Target="../media/image1010.png"/><Relationship Id="rId4" Type="http://schemas.openxmlformats.org/officeDocument/2006/relationships/image" Target="../media/image371.png"/><Relationship Id="rId9" Type="http://schemas.openxmlformats.org/officeDocument/2006/relationships/image" Target="../media/image422.png"/><Relationship Id="rId14" Type="http://schemas.openxmlformats.org/officeDocument/2006/relationships/image" Target="../media/image4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1.png"/><Relationship Id="rId13" Type="http://schemas.openxmlformats.org/officeDocument/2006/relationships/image" Target="../media/image940.png"/><Relationship Id="rId18" Type="http://schemas.openxmlformats.org/officeDocument/2006/relationships/image" Target="../media/image990.png"/><Relationship Id="rId3" Type="http://schemas.openxmlformats.org/officeDocument/2006/relationships/image" Target="../media/image840.png"/><Relationship Id="rId7" Type="http://schemas.openxmlformats.org/officeDocument/2006/relationships/image" Target="../media/image881.png"/><Relationship Id="rId12" Type="http://schemas.openxmlformats.org/officeDocument/2006/relationships/image" Target="../media/image930.png"/><Relationship Id="rId17" Type="http://schemas.openxmlformats.org/officeDocument/2006/relationships/image" Target="../media/image980.png"/><Relationship Id="rId2" Type="http://schemas.openxmlformats.org/officeDocument/2006/relationships/image" Target="../media/image830.png"/><Relationship Id="rId16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1.png"/><Relationship Id="rId11" Type="http://schemas.openxmlformats.org/officeDocument/2006/relationships/image" Target="../media/image920.png"/><Relationship Id="rId5" Type="http://schemas.openxmlformats.org/officeDocument/2006/relationships/image" Target="../media/image861.png"/><Relationship Id="rId15" Type="http://schemas.openxmlformats.org/officeDocument/2006/relationships/image" Target="../media/image960.png"/><Relationship Id="rId10" Type="http://schemas.openxmlformats.org/officeDocument/2006/relationships/image" Target="../media/image911.png"/><Relationship Id="rId19" Type="http://schemas.openxmlformats.org/officeDocument/2006/relationships/image" Target="../media/image1000.png"/><Relationship Id="rId4" Type="http://schemas.openxmlformats.org/officeDocument/2006/relationships/image" Target="../media/image850.png"/><Relationship Id="rId9" Type="http://schemas.openxmlformats.org/officeDocument/2006/relationships/image" Target="../media/image901.png"/><Relationship Id="rId14" Type="http://schemas.openxmlformats.org/officeDocument/2006/relationships/image" Target="../media/image95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7" Type="http://schemas.openxmlformats.org/officeDocument/2006/relationships/image" Target="../media/image67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511.png"/><Relationship Id="rId3" Type="http://schemas.openxmlformats.org/officeDocument/2006/relationships/image" Target="../media/image410.png"/><Relationship Id="rId12" Type="http://schemas.openxmlformats.org/officeDocument/2006/relationships/image" Target="../media/image13.png"/><Relationship Id="rId17" Type="http://schemas.openxmlformats.org/officeDocument/2006/relationships/image" Target="../media/image14.png"/><Relationship Id="rId7" Type="http://schemas.openxmlformats.org/officeDocument/2006/relationships/image" Target="../media/image910.png"/><Relationship Id="rId2" Type="http://schemas.openxmlformats.org/officeDocument/2006/relationships/image" Target="../media/image31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12.png"/><Relationship Id="rId6" Type="http://schemas.openxmlformats.org/officeDocument/2006/relationships/image" Target="../media/image810.png"/><Relationship Id="rId15" Type="http://schemas.openxmlformats.org/officeDocument/2006/relationships/image" Target="../media/image8.png"/><Relationship Id="rId10" Type="http://schemas.openxmlformats.org/officeDocument/2006/relationships/image" Target="../media/image11.png"/><Relationship Id="rId9" Type="http://schemas.openxmlformats.org/officeDocument/2006/relationships/image" Target="../media/image10.png"/><Relationship Id="rId14" Type="http://schemas.openxmlformats.org/officeDocument/2006/relationships/image" Target="../media/image6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7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6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Assumptions of Physics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242270" y="3889507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Reversing the principle of least 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032899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558734" y="2428977"/>
            <a:ext cx="102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(unphysical)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/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9E213-B74F-520A-9979-6C8EF39D44C9}"/>
              </a:ext>
            </a:extLst>
          </p:cNvPr>
          <p:cNvCxnSpPr>
            <a:cxnSpLocks/>
          </p:cNvCxnSpPr>
          <p:nvPr/>
        </p:nvCxnSpPr>
        <p:spPr>
          <a:xfrm flipH="1">
            <a:off x="5384132" y="1188811"/>
            <a:ext cx="284398" cy="2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2A25-D52A-C5ED-397F-D6A7F1E5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classical mechanics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4888A8-59F5-2A96-5A20-BDBCB30F8325}"/>
              </a:ext>
            </a:extLst>
          </p:cNvPr>
          <p:cNvSpPr/>
          <p:nvPr/>
        </p:nvSpPr>
        <p:spPr>
          <a:xfrm>
            <a:off x="795550" y="1760123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(IR) Infinitesimal reducibility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3A64F3-F6C5-B99D-CFBF-098015CE1C7D}"/>
              </a:ext>
            </a:extLst>
          </p:cNvPr>
          <p:cNvSpPr/>
          <p:nvPr/>
        </p:nvSpPr>
        <p:spPr>
          <a:xfrm>
            <a:off x="784117" y="333347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(IND) Degree of freedom independence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BBC42-C45F-27CB-C8AB-03AD6D6AFD03}"/>
              </a:ext>
            </a:extLst>
          </p:cNvPr>
          <p:cNvSpPr/>
          <p:nvPr/>
        </p:nvSpPr>
        <p:spPr>
          <a:xfrm>
            <a:off x="6299130" y="1768467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Hamiltonian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B43407-8104-624C-6E30-DC5015FAAA41}"/>
              </a:ext>
            </a:extLst>
          </p:cNvPr>
          <p:cNvSpPr/>
          <p:nvPr/>
        </p:nvSpPr>
        <p:spPr>
          <a:xfrm>
            <a:off x="3538245" y="322274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(DR) Determinism</a:t>
            </a:r>
            <a:br>
              <a:rPr lang="en-US" sz="1400" dirty="0"/>
            </a:br>
            <a:r>
              <a:rPr lang="en-US" sz="1400" dirty="0"/>
              <a:t>/Reversibility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8B8B95-67C6-6DFA-97C1-F134710CF73F}"/>
              </a:ext>
            </a:extLst>
          </p:cNvPr>
          <p:cNvSpPr/>
          <p:nvPr/>
        </p:nvSpPr>
        <p:spPr>
          <a:xfrm>
            <a:off x="3541734" y="1764878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Classical Phase 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6B5E90-4D32-28F4-994A-EB525E7310D5}"/>
              </a:ext>
            </a:extLst>
          </p:cNvPr>
          <p:cNvSpPr/>
          <p:nvPr/>
        </p:nvSpPr>
        <p:spPr>
          <a:xfrm>
            <a:off x="6299130" y="3409862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(KE) Kinematic Equivalence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878DF4-7079-2B76-EED1-B5AD6D8F2226}"/>
              </a:ext>
            </a:extLst>
          </p:cNvPr>
          <p:cNvSpPr/>
          <p:nvPr/>
        </p:nvSpPr>
        <p:spPr>
          <a:xfrm>
            <a:off x="9235445" y="1771504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Lagrangian</a:t>
            </a:r>
            <a:br>
              <a:rPr lang="en-US" sz="1400" dirty="0"/>
            </a:br>
            <a:r>
              <a:rPr lang="en-US" sz="1400" dirty="0"/>
              <a:t>Mechanics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422F95-B6A4-042D-2DA2-06973DE43EA4}"/>
              </a:ext>
            </a:extLst>
          </p:cNvPr>
          <p:cNvSpPr/>
          <p:nvPr/>
        </p:nvSpPr>
        <p:spPr>
          <a:xfrm>
            <a:off x="10045301" y="2940246"/>
            <a:ext cx="1540471" cy="750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Massive particles under potential forces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2118995-16B2-3319-4CD2-512CC73144A1}"/>
              </a:ext>
            </a:extLst>
          </p:cNvPr>
          <p:cNvGrpSpPr/>
          <p:nvPr/>
        </p:nvGrpSpPr>
        <p:grpSpPr>
          <a:xfrm>
            <a:off x="449958" y="982203"/>
            <a:ext cx="2254214" cy="614706"/>
            <a:chOff x="7517416" y="5122425"/>
            <a:chExt cx="3079535" cy="83976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C0D26EF-D5BD-940B-60E8-24D4A6F8E0E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1E8EB450-8C25-76EB-9A8B-E144A3CA8D9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1ED463AE-22E1-4335-E83E-810DC707497F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9" name="Chord 5">
                  <a:extLst>
                    <a:ext uri="{FF2B5EF4-FFF2-40B4-BE49-F238E27FC236}">
                      <a16:creationId xmlns:a16="http://schemas.microsoft.com/office/drawing/2014/main" id="{F6D6F01F-639E-F2F4-5A5A-AD8D4A627E03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E29E3DA-21F2-66F7-FD21-0FDBC8C83E18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FA2D718E-4C1F-EC67-3A9C-17B21F23522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27" name="Chord 5">
                  <a:extLst>
                    <a:ext uri="{FF2B5EF4-FFF2-40B4-BE49-F238E27FC236}">
                      <a16:creationId xmlns:a16="http://schemas.microsoft.com/office/drawing/2014/main" id="{BDB87D51-21EB-C274-6F46-53EBA5F46DE9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C5CDD83-5E11-0689-61D6-9D51EF040C4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9D695-5262-EC3E-F19A-171694DE881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7B43983-96D7-6A5F-628E-B357B57020F0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C72BB4-1947-EB30-4C60-2844FF024186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/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099D67-9766-C967-0410-D07A64D73B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153" y="1317599"/>
                <a:ext cx="886653" cy="378565"/>
              </a:xfrm>
              <a:prstGeom prst="rect">
                <a:avLst/>
              </a:prstGeom>
              <a:blipFill>
                <a:blip r:embed="rId2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/>
              <p:nvPr/>
            </p:nvSpPr>
            <p:spPr>
              <a:xfrm>
                <a:off x="814692" y="4091860"/>
                <a:ext cx="14887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=#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9226B9-DCFC-0BAC-5E2B-DBF75C32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92" y="4091860"/>
                <a:ext cx="148874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479D7-1324-BEC8-F8BF-AB14FF713D07}"/>
              </a:ext>
            </a:extLst>
          </p:cNvPr>
          <p:cNvGrpSpPr/>
          <p:nvPr/>
        </p:nvGrpSpPr>
        <p:grpSpPr>
          <a:xfrm>
            <a:off x="3438958" y="3964551"/>
            <a:ext cx="1917040" cy="1163779"/>
            <a:chOff x="7793990" y="384701"/>
            <a:chExt cx="3775722" cy="229213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27E7AE-BE3E-3A46-0203-398D3F191871}"/>
                </a:ext>
              </a:extLst>
            </p:cNvPr>
            <p:cNvSpPr/>
            <p:nvPr/>
          </p:nvSpPr>
          <p:spPr>
            <a:xfrm>
              <a:off x="8849637" y="1422517"/>
              <a:ext cx="1065262" cy="992249"/>
            </a:xfrm>
            <a:custGeom>
              <a:avLst/>
              <a:gdLst>
                <a:gd name="connsiteX0" fmla="*/ 903963 w 1065262"/>
                <a:gd name="connsiteY0" fmla="*/ 20203 h 992249"/>
                <a:gd name="connsiteX1" fmla="*/ 179216 w 1065262"/>
                <a:gd name="connsiteY1" fmla="*/ 67616 h 992249"/>
                <a:gd name="connsiteX2" fmla="*/ 43750 w 1065262"/>
                <a:gd name="connsiteY2" fmla="*/ 562070 h 992249"/>
                <a:gd name="connsiteX3" fmla="*/ 50523 w 1065262"/>
                <a:gd name="connsiteY3" fmla="*/ 988790 h 992249"/>
                <a:gd name="connsiteX4" fmla="*/ 626256 w 1065262"/>
                <a:gd name="connsiteY4" fmla="*/ 744950 h 992249"/>
                <a:gd name="connsiteX5" fmla="*/ 626256 w 1065262"/>
                <a:gd name="connsiteY5" fmla="*/ 413056 h 992249"/>
                <a:gd name="connsiteX6" fmla="*/ 1046203 w 1065262"/>
                <a:gd name="connsiteY6" fmla="*/ 216630 h 992249"/>
                <a:gd name="connsiteX7" fmla="*/ 903963 w 1065262"/>
                <a:gd name="connsiteY7" fmla="*/ 20203 h 992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5262" h="992249">
                  <a:moveTo>
                    <a:pt x="903963" y="20203"/>
                  </a:moveTo>
                  <a:cubicBezTo>
                    <a:pt x="759465" y="-4633"/>
                    <a:pt x="322585" y="-22695"/>
                    <a:pt x="179216" y="67616"/>
                  </a:cubicBezTo>
                  <a:cubicBezTo>
                    <a:pt x="35847" y="157927"/>
                    <a:pt x="65199" y="408541"/>
                    <a:pt x="43750" y="562070"/>
                  </a:cubicBezTo>
                  <a:cubicBezTo>
                    <a:pt x="22301" y="715599"/>
                    <a:pt x="-46561" y="958310"/>
                    <a:pt x="50523" y="988790"/>
                  </a:cubicBezTo>
                  <a:cubicBezTo>
                    <a:pt x="147607" y="1019270"/>
                    <a:pt x="530301" y="840906"/>
                    <a:pt x="626256" y="744950"/>
                  </a:cubicBezTo>
                  <a:cubicBezTo>
                    <a:pt x="722211" y="648994"/>
                    <a:pt x="556265" y="501109"/>
                    <a:pt x="626256" y="413056"/>
                  </a:cubicBezTo>
                  <a:cubicBezTo>
                    <a:pt x="696247" y="325003"/>
                    <a:pt x="996532" y="279848"/>
                    <a:pt x="1046203" y="216630"/>
                  </a:cubicBezTo>
                  <a:cubicBezTo>
                    <a:pt x="1095874" y="153412"/>
                    <a:pt x="1048461" y="45039"/>
                    <a:pt x="903963" y="202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7E01EFE-9288-F9D3-4883-ADB7110F3207}"/>
                </a:ext>
              </a:extLst>
            </p:cNvPr>
            <p:cNvGrpSpPr/>
            <p:nvPr/>
          </p:nvGrpSpPr>
          <p:grpSpPr>
            <a:xfrm>
              <a:off x="7793990" y="384701"/>
              <a:ext cx="3775722" cy="2292130"/>
              <a:chOff x="7956550" y="3872968"/>
              <a:chExt cx="3775722" cy="229213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EDF3B12-8850-7983-5145-50269F73D149}"/>
                  </a:ext>
                </a:extLst>
              </p:cNvPr>
              <p:cNvCxnSpPr/>
              <p:nvPr/>
            </p:nvCxnSpPr>
            <p:spPr>
              <a:xfrm>
                <a:off x="9457908" y="4425232"/>
                <a:ext cx="0" cy="1739866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8DF9DA8-A96A-6825-1FCB-AA1945217E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56550" y="5295164"/>
                <a:ext cx="3554400" cy="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370B15D0-8FC5-AD87-28F2-ECA35DCC932E}"/>
                  </a:ext>
                </a:extLst>
              </p:cNvPr>
              <p:cNvGrpSpPr/>
              <p:nvPr/>
            </p:nvGrpSpPr>
            <p:grpSpPr>
              <a:xfrm>
                <a:off x="8240006" y="5222444"/>
                <a:ext cx="2679390" cy="72720"/>
                <a:chOff x="1676409" y="2800350"/>
                <a:chExt cx="5867391" cy="233150"/>
              </a:xfrm>
            </p:grpSpPr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70E6E632-1D35-BC04-FDE6-B8DE376BBD99}"/>
                    </a:ext>
                  </a:extLst>
                </p:cNvPr>
                <p:cNvCxnSpPr/>
                <p:nvPr/>
              </p:nvCxnSpPr>
              <p:spPr>
                <a:xfrm flipH="1" flipV="1">
                  <a:off x="43434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AE67AFA-8AB4-9B6F-CB76-410ABF982829}"/>
                    </a:ext>
                  </a:extLst>
                </p:cNvPr>
                <p:cNvCxnSpPr/>
                <p:nvPr/>
              </p:nvCxnSpPr>
              <p:spPr>
                <a:xfrm flipH="1" flipV="1">
                  <a:off x="3809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D46DC79D-C8B9-BCC4-4FB3-CC64E706CB2E}"/>
                    </a:ext>
                  </a:extLst>
                </p:cNvPr>
                <p:cNvCxnSpPr/>
                <p:nvPr/>
              </p:nvCxnSpPr>
              <p:spPr>
                <a:xfrm flipH="1" flipV="1">
                  <a:off x="4876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5C1DD4A4-BF75-8272-7764-036EB530EA99}"/>
                    </a:ext>
                  </a:extLst>
                </p:cNvPr>
                <p:cNvCxnSpPr/>
                <p:nvPr/>
              </p:nvCxnSpPr>
              <p:spPr>
                <a:xfrm flipH="1" flipV="1">
                  <a:off x="54101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648B8558-B21F-504A-7C9E-E8AF49FC4F9F}"/>
                    </a:ext>
                  </a:extLst>
                </p:cNvPr>
                <p:cNvCxnSpPr/>
                <p:nvPr/>
              </p:nvCxnSpPr>
              <p:spPr>
                <a:xfrm flipH="1" flipV="1">
                  <a:off x="59435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>
                  <a:extLst>
                    <a:ext uri="{FF2B5EF4-FFF2-40B4-BE49-F238E27FC236}">
                      <a16:creationId xmlns:a16="http://schemas.microsoft.com/office/drawing/2014/main" id="{3E18EE1D-FC14-6D0E-6476-49CC2848F072}"/>
                    </a:ext>
                  </a:extLst>
                </p:cNvPr>
                <p:cNvCxnSpPr/>
                <p:nvPr/>
              </p:nvCxnSpPr>
              <p:spPr>
                <a:xfrm flipH="1" flipV="1">
                  <a:off x="64769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>
                  <a:extLst>
                    <a:ext uri="{FF2B5EF4-FFF2-40B4-BE49-F238E27FC236}">
                      <a16:creationId xmlns:a16="http://schemas.microsoft.com/office/drawing/2014/main" id="{40508626-8658-2606-E7C0-4A743F93DC18}"/>
                    </a:ext>
                  </a:extLst>
                </p:cNvPr>
                <p:cNvCxnSpPr/>
                <p:nvPr/>
              </p:nvCxnSpPr>
              <p:spPr>
                <a:xfrm flipH="1" flipV="1">
                  <a:off x="70103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>
                  <a:extLst>
                    <a:ext uri="{FF2B5EF4-FFF2-40B4-BE49-F238E27FC236}">
                      <a16:creationId xmlns:a16="http://schemas.microsoft.com/office/drawing/2014/main" id="{5B786B97-EE9C-4B3E-5494-59680174D185}"/>
                    </a:ext>
                  </a:extLst>
                </p:cNvPr>
                <p:cNvCxnSpPr/>
                <p:nvPr/>
              </p:nvCxnSpPr>
              <p:spPr>
                <a:xfrm flipH="1" flipV="1">
                  <a:off x="7543797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>
                  <a:extLst>
                    <a:ext uri="{FF2B5EF4-FFF2-40B4-BE49-F238E27FC236}">
                      <a16:creationId xmlns:a16="http://schemas.microsoft.com/office/drawing/2014/main" id="{DE9A2BB6-1058-7C32-BFD9-827D8EBD94B2}"/>
                    </a:ext>
                  </a:extLst>
                </p:cNvPr>
                <p:cNvCxnSpPr/>
                <p:nvPr/>
              </p:nvCxnSpPr>
              <p:spPr>
                <a:xfrm flipH="1" flipV="1">
                  <a:off x="3276600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>
                  <a:extLst>
                    <a:ext uri="{FF2B5EF4-FFF2-40B4-BE49-F238E27FC236}">
                      <a16:creationId xmlns:a16="http://schemas.microsoft.com/office/drawing/2014/main" id="{92FD2AF6-C083-592B-8B33-C3ADD2B2C49A}"/>
                    </a:ext>
                  </a:extLst>
                </p:cNvPr>
                <p:cNvCxnSpPr/>
                <p:nvPr/>
              </p:nvCxnSpPr>
              <p:spPr>
                <a:xfrm flipH="1" flipV="1">
                  <a:off x="2743203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>
                  <a:extLst>
                    <a:ext uri="{FF2B5EF4-FFF2-40B4-BE49-F238E27FC236}">
                      <a16:creationId xmlns:a16="http://schemas.microsoft.com/office/drawing/2014/main" id="{34CCCDCD-D766-0709-0314-BD03F5134C5D}"/>
                    </a:ext>
                  </a:extLst>
                </p:cNvPr>
                <p:cNvCxnSpPr/>
                <p:nvPr/>
              </p:nvCxnSpPr>
              <p:spPr>
                <a:xfrm flipH="1" flipV="1">
                  <a:off x="2209806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>
                  <a:extLst>
                    <a:ext uri="{FF2B5EF4-FFF2-40B4-BE49-F238E27FC236}">
                      <a16:creationId xmlns:a16="http://schemas.microsoft.com/office/drawing/2014/main" id="{B71FB9EF-C227-A087-717B-DABBE55CB41B}"/>
                    </a:ext>
                  </a:extLst>
                </p:cNvPr>
                <p:cNvCxnSpPr/>
                <p:nvPr/>
              </p:nvCxnSpPr>
              <p:spPr>
                <a:xfrm flipH="1" flipV="1">
                  <a:off x="1676409" y="2800350"/>
                  <a:ext cx="3" cy="233150"/>
                </a:xfrm>
                <a:prstGeom prst="straightConnector1">
                  <a:avLst/>
                </a:prstGeom>
                <a:ln>
                  <a:headEnd type="none" w="med" len="med"/>
                  <a:tailEnd type="triangle" w="sm" len="sm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9C74465B-9678-CE0C-2AEF-2273D115CBBC}"/>
                  </a:ext>
                </a:extLst>
              </p:cNvPr>
              <p:cNvCxnSpPr/>
              <p:nvPr/>
            </p:nvCxnSpPr>
            <p:spPr>
              <a:xfrm flipV="1">
                <a:off x="9457910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70B9D23-8C66-B7E2-48CC-A08B802357F3}"/>
                  </a:ext>
                </a:extLst>
              </p:cNvPr>
              <p:cNvCxnSpPr/>
              <p:nvPr/>
            </p:nvCxnSpPr>
            <p:spPr>
              <a:xfrm flipV="1">
                <a:off x="9701491" y="501420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992A2010-0188-7973-A980-8D02BF3EF95F}"/>
                  </a:ext>
                </a:extLst>
              </p:cNvPr>
              <p:cNvCxnSpPr/>
              <p:nvPr/>
            </p:nvCxnSpPr>
            <p:spPr>
              <a:xfrm flipV="1">
                <a:off x="9945072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76D7AF83-5761-7427-AC57-2AD004085AFC}"/>
                  </a:ext>
                </a:extLst>
              </p:cNvPr>
              <p:cNvCxnSpPr/>
              <p:nvPr/>
            </p:nvCxnSpPr>
            <p:spPr>
              <a:xfrm flipV="1">
                <a:off x="10188654" y="5019370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70C07E7-9661-DDB7-0D7D-B6C19E3D57E7}"/>
                  </a:ext>
                </a:extLst>
              </p:cNvPr>
              <p:cNvCxnSpPr/>
              <p:nvPr/>
            </p:nvCxnSpPr>
            <p:spPr>
              <a:xfrm flipV="1">
                <a:off x="10432235" y="5021955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F2B354B-4FCA-0F2B-21FD-11BFED28911E}"/>
                  </a:ext>
                </a:extLst>
              </p:cNvPr>
              <p:cNvCxnSpPr/>
              <p:nvPr/>
            </p:nvCxnSpPr>
            <p:spPr>
              <a:xfrm flipV="1">
                <a:off x="10675816" y="502453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33537B8F-AB7C-5C14-FF32-64B5F56439A7}"/>
                  </a:ext>
                </a:extLst>
              </p:cNvPr>
              <p:cNvCxnSpPr/>
              <p:nvPr/>
            </p:nvCxnSpPr>
            <p:spPr>
              <a:xfrm flipV="1">
                <a:off x="10919397" y="502712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6BA11AEF-22F9-4B36-5300-4D37CFD572A6}"/>
                  </a:ext>
                </a:extLst>
              </p:cNvPr>
              <p:cNvCxnSpPr/>
              <p:nvPr/>
            </p:nvCxnSpPr>
            <p:spPr>
              <a:xfrm flipV="1">
                <a:off x="9214327" y="501678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BEF86648-A847-5362-1E97-121AACD41F1D}"/>
                  </a:ext>
                </a:extLst>
              </p:cNvPr>
              <p:cNvCxnSpPr/>
              <p:nvPr/>
            </p:nvCxnSpPr>
            <p:spPr>
              <a:xfrm flipV="1">
                <a:off x="8970744" y="5017293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E6A07429-7144-5B14-34A9-26B6B13143A7}"/>
                  </a:ext>
                </a:extLst>
              </p:cNvPr>
              <p:cNvCxnSpPr/>
              <p:nvPr/>
            </p:nvCxnSpPr>
            <p:spPr>
              <a:xfrm flipV="1">
                <a:off x="8727161" y="501779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A7D2B66-7BFE-3DAC-6439-AA6D32B81A51}"/>
                  </a:ext>
                </a:extLst>
              </p:cNvPr>
              <p:cNvCxnSpPr/>
              <p:nvPr/>
            </p:nvCxnSpPr>
            <p:spPr>
              <a:xfrm flipV="1">
                <a:off x="8483578" y="5018306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F5D10CE7-1A41-F9B7-1800-F6F019E81040}"/>
                  </a:ext>
                </a:extLst>
              </p:cNvPr>
              <p:cNvCxnSpPr/>
              <p:nvPr/>
            </p:nvCxnSpPr>
            <p:spPr>
              <a:xfrm flipV="1">
                <a:off x="8239994" y="5018812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F9B6D6D-6E3A-78A4-373D-4E4B12336E73}"/>
                  </a:ext>
                </a:extLst>
              </p:cNvPr>
              <p:cNvCxnSpPr/>
              <p:nvPr/>
            </p:nvCxnSpPr>
            <p:spPr>
              <a:xfrm flipV="1">
                <a:off x="9457908" y="479189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686E118-80E7-39E8-7F55-20AD0BE91F12}"/>
                  </a:ext>
                </a:extLst>
              </p:cNvPr>
              <p:cNvCxnSpPr/>
              <p:nvPr/>
            </p:nvCxnSpPr>
            <p:spPr>
              <a:xfrm flipV="1">
                <a:off x="970026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6FB8C87-3826-41AB-677E-50261D967140}"/>
                  </a:ext>
                </a:extLst>
              </p:cNvPr>
              <p:cNvCxnSpPr/>
              <p:nvPr/>
            </p:nvCxnSpPr>
            <p:spPr>
              <a:xfrm flipV="1">
                <a:off x="9943848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FAACF66-5E96-89C5-35F7-7364B5F99636}"/>
                  </a:ext>
                </a:extLst>
              </p:cNvPr>
              <p:cNvCxnSpPr/>
              <p:nvPr/>
            </p:nvCxnSpPr>
            <p:spPr>
              <a:xfrm flipV="1">
                <a:off x="10187429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8217B3F-C0AE-8E2F-FA40-41950947AEB3}"/>
                  </a:ext>
                </a:extLst>
              </p:cNvPr>
              <p:cNvCxnSpPr/>
              <p:nvPr/>
            </p:nvCxnSpPr>
            <p:spPr>
              <a:xfrm flipV="1">
                <a:off x="10431011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3501B389-054E-B964-F8EA-02DAD83335F0}"/>
                  </a:ext>
                </a:extLst>
              </p:cNvPr>
              <p:cNvCxnSpPr/>
              <p:nvPr/>
            </p:nvCxnSpPr>
            <p:spPr>
              <a:xfrm flipV="1">
                <a:off x="10674592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FA136E0-C5CB-D343-7661-44B867663126}"/>
                  </a:ext>
                </a:extLst>
              </p:cNvPr>
              <p:cNvCxnSpPr/>
              <p:nvPr/>
            </p:nvCxnSpPr>
            <p:spPr>
              <a:xfrm flipV="1">
                <a:off x="10918173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60D930A-865C-966B-57D5-4C36AE17EF0B}"/>
                  </a:ext>
                </a:extLst>
              </p:cNvPr>
              <p:cNvCxnSpPr/>
              <p:nvPr/>
            </p:nvCxnSpPr>
            <p:spPr>
              <a:xfrm flipV="1">
                <a:off x="9214327" y="478931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572C58BB-1E13-EBE6-7F44-A411E4225D46}"/>
                  </a:ext>
                </a:extLst>
              </p:cNvPr>
              <p:cNvCxnSpPr/>
              <p:nvPr/>
            </p:nvCxnSpPr>
            <p:spPr>
              <a:xfrm flipV="1">
                <a:off x="8970746" y="478672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D7ABE139-9426-A0CD-6F07-5B6C129E04A9}"/>
                  </a:ext>
                </a:extLst>
              </p:cNvPr>
              <p:cNvCxnSpPr/>
              <p:nvPr/>
            </p:nvCxnSpPr>
            <p:spPr>
              <a:xfrm flipV="1">
                <a:off x="8727164" y="478414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7413C995-0E96-172D-C651-F286AF790450}"/>
                  </a:ext>
                </a:extLst>
              </p:cNvPr>
              <p:cNvCxnSpPr/>
              <p:nvPr/>
            </p:nvCxnSpPr>
            <p:spPr>
              <a:xfrm flipV="1">
                <a:off x="8483583" y="478155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FBA3EDD-4573-69C1-E93E-01FCC2B011E1}"/>
                  </a:ext>
                </a:extLst>
              </p:cNvPr>
              <p:cNvCxnSpPr/>
              <p:nvPr/>
            </p:nvCxnSpPr>
            <p:spPr>
              <a:xfrm flipV="1">
                <a:off x="8240002" y="4778970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83F2EC5F-FD14-4E05-BEA0-A6619A63CB10}"/>
                  </a:ext>
                </a:extLst>
              </p:cNvPr>
              <p:cNvCxnSpPr/>
              <p:nvPr/>
            </p:nvCxnSpPr>
            <p:spPr>
              <a:xfrm flipV="1">
                <a:off x="9457908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FEAAB227-6953-CA47-167A-98CB07962CE2}"/>
                  </a:ext>
                </a:extLst>
              </p:cNvPr>
              <p:cNvCxnSpPr/>
              <p:nvPr/>
            </p:nvCxnSpPr>
            <p:spPr>
              <a:xfrm flipV="1">
                <a:off x="9701489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FC20AAEC-B07B-298C-ECDE-EF44A794BC47}"/>
                  </a:ext>
                </a:extLst>
              </p:cNvPr>
              <p:cNvCxnSpPr/>
              <p:nvPr/>
            </p:nvCxnSpPr>
            <p:spPr>
              <a:xfrm flipV="1">
                <a:off x="9945071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40F0848-1E8A-0868-BE44-85667FC2CABC}"/>
                  </a:ext>
                </a:extLst>
              </p:cNvPr>
              <p:cNvCxnSpPr/>
              <p:nvPr/>
            </p:nvCxnSpPr>
            <p:spPr>
              <a:xfrm flipV="1">
                <a:off x="1018865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97EDA16-3141-E72D-A090-01B8DF74C731}"/>
                  </a:ext>
                </a:extLst>
              </p:cNvPr>
              <p:cNvCxnSpPr/>
              <p:nvPr/>
            </p:nvCxnSpPr>
            <p:spPr>
              <a:xfrm flipV="1">
                <a:off x="1043223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94C45343-E119-EA50-435C-E7F1C2775810}"/>
                  </a:ext>
                </a:extLst>
              </p:cNvPr>
              <p:cNvCxnSpPr/>
              <p:nvPr/>
            </p:nvCxnSpPr>
            <p:spPr>
              <a:xfrm flipV="1">
                <a:off x="1067581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ACFC7F09-3467-C50C-3970-11868D5A34C7}"/>
                  </a:ext>
                </a:extLst>
              </p:cNvPr>
              <p:cNvCxnSpPr/>
              <p:nvPr/>
            </p:nvCxnSpPr>
            <p:spPr>
              <a:xfrm flipV="1">
                <a:off x="1091939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6EA77D76-5D60-DA94-0B53-027BC317894F}"/>
                  </a:ext>
                </a:extLst>
              </p:cNvPr>
              <p:cNvCxnSpPr/>
              <p:nvPr/>
            </p:nvCxnSpPr>
            <p:spPr>
              <a:xfrm flipV="1">
                <a:off x="9214327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808B41-2D27-2DCD-0122-59FD26AD07A5}"/>
                  </a:ext>
                </a:extLst>
              </p:cNvPr>
              <p:cNvCxnSpPr/>
              <p:nvPr/>
            </p:nvCxnSpPr>
            <p:spPr>
              <a:xfrm flipV="1">
                <a:off x="8970746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B973E62-21C2-4602-D86E-D6DAFCF0E45A}"/>
                  </a:ext>
                </a:extLst>
              </p:cNvPr>
              <p:cNvCxnSpPr/>
              <p:nvPr/>
            </p:nvCxnSpPr>
            <p:spPr>
              <a:xfrm flipV="1">
                <a:off x="8727164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F05D7AB-75B8-6DA3-29D3-D23443F34728}"/>
                  </a:ext>
                </a:extLst>
              </p:cNvPr>
              <p:cNvCxnSpPr/>
              <p:nvPr/>
            </p:nvCxnSpPr>
            <p:spPr>
              <a:xfrm flipV="1">
                <a:off x="8483583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D29AFD95-84F3-59A4-E8DB-88408BD22012}"/>
                  </a:ext>
                </a:extLst>
              </p:cNvPr>
              <p:cNvCxnSpPr/>
              <p:nvPr/>
            </p:nvCxnSpPr>
            <p:spPr>
              <a:xfrm flipV="1">
                <a:off x="8240002" y="4564421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29D604E2-7DDB-B641-E47B-AE941258C17D}"/>
                  </a:ext>
                </a:extLst>
              </p:cNvPr>
              <p:cNvCxnSpPr/>
              <p:nvPr/>
            </p:nvCxnSpPr>
            <p:spPr>
              <a:xfrm flipH="1" flipV="1">
                <a:off x="9353516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4C94DD7C-3571-2CB2-D9BB-98923BD3CA52}"/>
                  </a:ext>
                </a:extLst>
              </p:cNvPr>
              <p:cNvCxnSpPr/>
              <p:nvPr/>
            </p:nvCxnSpPr>
            <p:spPr>
              <a:xfrm flipH="1" flipV="1">
                <a:off x="910993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00EAD65-DB45-7BDE-7083-2E84C5AC1952}"/>
                  </a:ext>
                </a:extLst>
              </p:cNvPr>
              <p:cNvCxnSpPr/>
              <p:nvPr/>
            </p:nvCxnSpPr>
            <p:spPr>
              <a:xfrm flipH="1" flipV="1">
                <a:off x="8866354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71B91E45-3DD8-BA65-F7C4-051723AFB08E}"/>
                  </a:ext>
                </a:extLst>
              </p:cNvPr>
              <p:cNvCxnSpPr/>
              <p:nvPr/>
            </p:nvCxnSpPr>
            <p:spPr>
              <a:xfrm flipH="1" flipV="1">
                <a:off x="862277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C13B27B6-7C19-F9A9-23A6-D1DB0AD9853A}"/>
                  </a:ext>
                </a:extLst>
              </p:cNvPr>
              <p:cNvCxnSpPr/>
              <p:nvPr/>
            </p:nvCxnSpPr>
            <p:spPr>
              <a:xfrm flipH="1" flipV="1">
                <a:off x="8379191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E7B8CF99-491F-5B99-6589-A582C4A3E5DE}"/>
                  </a:ext>
                </a:extLst>
              </p:cNvPr>
              <p:cNvCxnSpPr/>
              <p:nvPr/>
            </p:nvCxnSpPr>
            <p:spPr>
              <a:xfrm flipH="1" flipV="1">
                <a:off x="8135610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59B937F9-722D-FE28-3E98-CEF0140C5397}"/>
                  </a:ext>
                </a:extLst>
              </p:cNvPr>
              <p:cNvCxnSpPr/>
              <p:nvPr/>
            </p:nvCxnSpPr>
            <p:spPr>
              <a:xfrm flipH="1" flipV="1">
                <a:off x="9597099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475E4912-ED18-615C-73C2-AB2C6057B634}"/>
                  </a:ext>
                </a:extLst>
              </p:cNvPr>
              <p:cNvCxnSpPr/>
              <p:nvPr/>
            </p:nvCxnSpPr>
            <p:spPr>
              <a:xfrm flipH="1" flipV="1">
                <a:off x="984068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4873809F-8F48-65D8-9291-E4049F5D160C}"/>
                  </a:ext>
                </a:extLst>
              </p:cNvPr>
              <p:cNvCxnSpPr/>
              <p:nvPr/>
            </p:nvCxnSpPr>
            <p:spPr>
              <a:xfrm flipH="1" flipV="1">
                <a:off x="1008426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D02703B8-2A69-113D-EB4A-8490F130A2FC}"/>
                  </a:ext>
                </a:extLst>
              </p:cNvPr>
              <p:cNvCxnSpPr/>
              <p:nvPr/>
            </p:nvCxnSpPr>
            <p:spPr>
              <a:xfrm flipH="1" flipV="1">
                <a:off x="10327848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293D5DF3-1C29-2EF0-D4CF-B95FE11E249C}"/>
                  </a:ext>
                </a:extLst>
              </p:cNvPr>
              <p:cNvCxnSpPr/>
              <p:nvPr/>
            </p:nvCxnSpPr>
            <p:spPr>
              <a:xfrm flipH="1" flipV="1">
                <a:off x="10571432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D4624BFB-0B7C-174B-1C1B-255B8961AF6F}"/>
                  </a:ext>
                </a:extLst>
              </p:cNvPr>
              <p:cNvCxnSpPr/>
              <p:nvPr/>
            </p:nvCxnSpPr>
            <p:spPr>
              <a:xfrm flipH="1" flipV="1">
                <a:off x="10815015" y="5503949"/>
                <a:ext cx="104390" cy="3738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D49CAF77-AB2E-CE38-4757-FAE2C9607278}"/>
                  </a:ext>
                </a:extLst>
              </p:cNvPr>
              <p:cNvCxnSpPr/>
              <p:nvPr/>
            </p:nvCxnSpPr>
            <p:spPr>
              <a:xfrm flipH="1" flipV="1">
                <a:off x="9318719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0045441-0261-17D9-5016-DE1C587C18A8}"/>
                  </a:ext>
                </a:extLst>
              </p:cNvPr>
              <p:cNvCxnSpPr/>
              <p:nvPr/>
            </p:nvCxnSpPr>
            <p:spPr>
              <a:xfrm flipH="1" flipV="1">
                <a:off x="907513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9AFBBB65-FC06-EB56-A48E-0135BAFC8782}"/>
                  </a:ext>
                </a:extLst>
              </p:cNvPr>
              <p:cNvCxnSpPr/>
              <p:nvPr/>
            </p:nvCxnSpPr>
            <p:spPr>
              <a:xfrm flipH="1" flipV="1">
                <a:off x="883155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CF5E1732-A738-74C7-5445-53B9471C216F}"/>
                  </a:ext>
                </a:extLst>
              </p:cNvPr>
              <p:cNvCxnSpPr/>
              <p:nvPr/>
            </p:nvCxnSpPr>
            <p:spPr>
              <a:xfrm flipH="1" flipV="1">
                <a:off x="858797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8C2083EA-3A83-6D55-5DEA-C137F322CC58}"/>
                  </a:ext>
                </a:extLst>
              </p:cNvPr>
              <p:cNvCxnSpPr/>
              <p:nvPr/>
            </p:nvCxnSpPr>
            <p:spPr>
              <a:xfrm flipH="1" flipV="1">
                <a:off x="834439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4A7C53EF-15E2-EE6C-4956-5BB8D2DBA969}"/>
                  </a:ext>
                </a:extLst>
              </p:cNvPr>
              <p:cNvCxnSpPr/>
              <p:nvPr/>
            </p:nvCxnSpPr>
            <p:spPr>
              <a:xfrm flipH="1" flipV="1">
                <a:off x="81008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5C3FDBDB-ABF7-7EDC-DE35-12146914CD59}"/>
                  </a:ext>
                </a:extLst>
              </p:cNvPr>
              <p:cNvCxnSpPr/>
              <p:nvPr/>
            </p:nvCxnSpPr>
            <p:spPr>
              <a:xfrm flipH="1" flipV="1">
                <a:off x="9561078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F64F79B0-22D9-7B51-C25A-67748DB690B2}"/>
                  </a:ext>
                </a:extLst>
              </p:cNvPr>
              <p:cNvCxnSpPr/>
              <p:nvPr/>
            </p:nvCxnSpPr>
            <p:spPr>
              <a:xfrm flipH="1" flipV="1">
                <a:off x="9803436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59816495-5DF4-35EC-533D-5A2E7CE4F97B}"/>
                  </a:ext>
                </a:extLst>
              </p:cNvPr>
              <p:cNvCxnSpPr/>
              <p:nvPr/>
            </p:nvCxnSpPr>
            <p:spPr>
              <a:xfrm flipH="1" flipV="1">
                <a:off x="10045795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C9203919-B43B-B5B6-3C5E-462D1FF9FCA4}"/>
                  </a:ext>
                </a:extLst>
              </p:cNvPr>
              <p:cNvCxnSpPr/>
              <p:nvPr/>
            </p:nvCxnSpPr>
            <p:spPr>
              <a:xfrm flipH="1" flipV="1">
                <a:off x="10288154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1EACD0FB-852A-D859-87C2-4BD10B0B3131}"/>
                  </a:ext>
                </a:extLst>
              </p:cNvPr>
              <p:cNvCxnSpPr/>
              <p:nvPr/>
            </p:nvCxnSpPr>
            <p:spPr>
              <a:xfrm flipH="1" flipV="1">
                <a:off x="10530513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0D2CE7EB-FCC4-D80A-85D3-480909DEE38C}"/>
                  </a:ext>
                </a:extLst>
              </p:cNvPr>
              <p:cNvCxnSpPr/>
              <p:nvPr/>
            </p:nvCxnSpPr>
            <p:spPr>
              <a:xfrm flipH="1" flipV="1">
                <a:off x="10772871" y="5763635"/>
                <a:ext cx="140412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4807072B-E21B-EAFB-9077-9C6D9435CF12}"/>
                  </a:ext>
                </a:extLst>
              </p:cNvPr>
              <p:cNvCxnSpPr/>
              <p:nvPr/>
            </p:nvCxnSpPr>
            <p:spPr>
              <a:xfrm flipH="1" flipV="1">
                <a:off x="9249124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067CA0BC-9191-6C27-914E-1A5792C331B1}"/>
                  </a:ext>
                </a:extLst>
              </p:cNvPr>
              <p:cNvCxnSpPr/>
              <p:nvPr/>
            </p:nvCxnSpPr>
            <p:spPr>
              <a:xfrm flipH="1" flipV="1">
                <a:off x="9005543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CD5C877D-F2AE-BDA2-5FE4-EDF2F19E7498}"/>
                  </a:ext>
                </a:extLst>
              </p:cNvPr>
              <p:cNvCxnSpPr/>
              <p:nvPr/>
            </p:nvCxnSpPr>
            <p:spPr>
              <a:xfrm flipH="1" flipV="1">
                <a:off x="876196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6E3736B0-C120-57F1-ECCD-1E464958FA8C}"/>
                  </a:ext>
                </a:extLst>
              </p:cNvPr>
              <p:cNvCxnSpPr/>
              <p:nvPr/>
            </p:nvCxnSpPr>
            <p:spPr>
              <a:xfrm flipH="1" flipV="1">
                <a:off x="851838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3CAAEEBD-2329-6BFE-5E06-25EA75F1F949}"/>
                  </a:ext>
                </a:extLst>
              </p:cNvPr>
              <p:cNvCxnSpPr/>
              <p:nvPr/>
            </p:nvCxnSpPr>
            <p:spPr>
              <a:xfrm flipH="1" flipV="1">
                <a:off x="827479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Arrow Connector 104">
                <a:extLst>
                  <a:ext uri="{FF2B5EF4-FFF2-40B4-BE49-F238E27FC236}">
                    <a16:creationId xmlns:a16="http://schemas.microsoft.com/office/drawing/2014/main" id="{07FA2E75-6EE6-E1F2-3EA6-BFE8EAFBD5A8}"/>
                  </a:ext>
                </a:extLst>
              </p:cNvPr>
              <p:cNvCxnSpPr/>
              <p:nvPr/>
            </p:nvCxnSpPr>
            <p:spPr>
              <a:xfrm flipH="1" flipV="1">
                <a:off x="803121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56A79F67-6B7C-3ADD-C194-60380FB7DAD2}"/>
                  </a:ext>
                </a:extLst>
              </p:cNvPr>
              <p:cNvCxnSpPr/>
              <p:nvPr/>
            </p:nvCxnSpPr>
            <p:spPr>
              <a:xfrm flipH="1" flipV="1">
                <a:off x="9492705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4522CA44-7557-2D17-8ABA-A5FEA179167F}"/>
                  </a:ext>
                </a:extLst>
              </p:cNvPr>
              <p:cNvCxnSpPr/>
              <p:nvPr/>
            </p:nvCxnSpPr>
            <p:spPr>
              <a:xfrm flipH="1" flipV="1">
                <a:off x="9736287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Arrow Connector 107">
                <a:extLst>
                  <a:ext uri="{FF2B5EF4-FFF2-40B4-BE49-F238E27FC236}">
                    <a16:creationId xmlns:a16="http://schemas.microsoft.com/office/drawing/2014/main" id="{C1475C41-95CD-EC8E-0C70-13DE00DFCD63}"/>
                  </a:ext>
                </a:extLst>
              </p:cNvPr>
              <p:cNvCxnSpPr/>
              <p:nvPr/>
            </p:nvCxnSpPr>
            <p:spPr>
              <a:xfrm flipH="1" flipV="1">
                <a:off x="9979868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14CCA7F4-DACD-AB15-22F3-BB4C8EA590E5}"/>
                  </a:ext>
                </a:extLst>
              </p:cNvPr>
              <p:cNvCxnSpPr/>
              <p:nvPr/>
            </p:nvCxnSpPr>
            <p:spPr>
              <a:xfrm flipH="1" flipV="1">
                <a:off x="10223449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0321B8B2-7C70-F563-0CB9-B4E91F2BE6CA}"/>
                  </a:ext>
                </a:extLst>
              </p:cNvPr>
              <p:cNvCxnSpPr/>
              <p:nvPr/>
            </p:nvCxnSpPr>
            <p:spPr>
              <a:xfrm flipH="1" flipV="1">
                <a:off x="10467030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>
                <a:extLst>
                  <a:ext uri="{FF2B5EF4-FFF2-40B4-BE49-F238E27FC236}">
                    <a16:creationId xmlns:a16="http://schemas.microsoft.com/office/drawing/2014/main" id="{65A1B57E-8A4F-4E6D-FC00-8ED06D53E813}"/>
                  </a:ext>
                </a:extLst>
              </p:cNvPr>
              <p:cNvCxnSpPr/>
              <p:nvPr/>
            </p:nvCxnSpPr>
            <p:spPr>
              <a:xfrm flipH="1" flipV="1">
                <a:off x="10710612" y="6007217"/>
                <a:ext cx="208784" cy="18692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A117C9C0-72E4-CCD3-9D4D-43836B4372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9465" y="5080774"/>
                    <a:ext cx="642807" cy="60618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/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F9502892-130D-BE81-0592-A6F84DCC59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58664" y="3872968"/>
                    <a:ext cx="642682" cy="60618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26" name="Oval 125">
            <a:extLst>
              <a:ext uri="{FF2B5EF4-FFF2-40B4-BE49-F238E27FC236}">
                <a16:creationId xmlns:a16="http://schemas.microsoft.com/office/drawing/2014/main" id="{259C423C-C3C3-3202-3655-E5353B4601B1}"/>
              </a:ext>
            </a:extLst>
          </p:cNvPr>
          <p:cNvSpPr/>
          <p:nvPr/>
        </p:nvSpPr>
        <p:spPr>
          <a:xfrm>
            <a:off x="1413066" y="277796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645E6F1-211D-C951-0FBA-7B291C34358D}"/>
              </a:ext>
            </a:extLst>
          </p:cNvPr>
          <p:cNvCxnSpPr>
            <a:cxnSpLocks/>
            <a:stCxn id="6" idx="2"/>
            <a:endCxn id="126" idx="0"/>
          </p:cNvCxnSpPr>
          <p:nvPr/>
        </p:nvCxnSpPr>
        <p:spPr>
          <a:xfrm flipH="1">
            <a:off x="1554353" y="2510381"/>
            <a:ext cx="11433" cy="267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CD3CF7C-4A20-C3A0-94A4-7B107D8F747C}"/>
              </a:ext>
            </a:extLst>
          </p:cNvPr>
          <p:cNvCxnSpPr>
            <a:stCxn id="7" idx="0"/>
            <a:endCxn id="126" idx="4"/>
          </p:cNvCxnSpPr>
          <p:nvPr/>
        </p:nvCxnSpPr>
        <p:spPr>
          <a:xfrm flipV="1">
            <a:off x="1554353" y="3060542"/>
            <a:ext cx="0" cy="272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FB26A0B-6A06-7C2C-BAB7-8D82072946E8}"/>
              </a:ext>
            </a:extLst>
          </p:cNvPr>
          <p:cNvCxnSpPr>
            <a:stCxn id="126" idx="6"/>
            <a:endCxn id="12" idx="1"/>
          </p:cNvCxnSpPr>
          <p:nvPr/>
        </p:nvCxnSpPr>
        <p:spPr>
          <a:xfrm flipV="1">
            <a:off x="1695640" y="2140007"/>
            <a:ext cx="1846094" cy="77924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C0FA960D-19CD-AF74-3350-E3E95A338725}"/>
              </a:ext>
            </a:extLst>
          </p:cNvPr>
          <p:cNvSpPr/>
          <p:nvPr/>
        </p:nvSpPr>
        <p:spPr>
          <a:xfrm>
            <a:off x="4167192" y="2740740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7F270DE-15CA-6235-5119-51B79E4FD572}"/>
              </a:ext>
            </a:extLst>
          </p:cNvPr>
          <p:cNvCxnSpPr>
            <a:cxnSpLocks/>
            <a:stCxn id="12" idx="2"/>
            <a:endCxn id="134" idx="0"/>
          </p:cNvCxnSpPr>
          <p:nvPr/>
        </p:nvCxnSpPr>
        <p:spPr>
          <a:xfrm flipH="1">
            <a:off x="4308479" y="2515136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FAD08E7C-4241-F56D-FFE3-386E3D20A0F5}"/>
              </a:ext>
            </a:extLst>
          </p:cNvPr>
          <p:cNvCxnSpPr>
            <a:cxnSpLocks/>
            <a:stCxn id="11" idx="0"/>
            <a:endCxn id="134" idx="4"/>
          </p:cNvCxnSpPr>
          <p:nvPr/>
        </p:nvCxnSpPr>
        <p:spPr>
          <a:xfrm flipH="1" flipV="1">
            <a:off x="4308479" y="3023314"/>
            <a:ext cx="2" cy="19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1F8705C-2F3F-E6C9-F94F-6238C6DEB9CA}"/>
              </a:ext>
            </a:extLst>
          </p:cNvPr>
          <p:cNvCxnSpPr>
            <a:cxnSpLocks/>
            <a:stCxn id="134" idx="6"/>
            <a:endCxn id="10" idx="1"/>
          </p:cNvCxnSpPr>
          <p:nvPr/>
        </p:nvCxnSpPr>
        <p:spPr>
          <a:xfrm flipV="1">
            <a:off x="4449766" y="2143596"/>
            <a:ext cx="1849364" cy="7384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Oval 144">
            <a:extLst>
              <a:ext uri="{FF2B5EF4-FFF2-40B4-BE49-F238E27FC236}">
                <a16:creationId xmlns:a16="http://schemas.microsoft.com/office/drawing/2014/main" id="{6964F762-E8C5-68E2-5EDC-04BE8F469704}"/>
              </a:ext>
            </a:extLst>
          </p:cNvPr>
          <p:cNvSpPr/>
          <p:nvPr/>
        </p:nvSpPr>
        <p:spPr>
          <a:xfrm>
            <a:off x="6921320" y="2742677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2BC4786-532F-D7EA-6627-1091685AFF94}"/>
              </a:ext>
            </a:extLst>
          </p:cNvPr>
          <p:cNvCxnSpPr>
            <a:cxnSpLocks/>
            <a:endCxn id="145" idx="0"/>
          </p:cNvCxnSpPr>
          <p:nvPr/>
        </p:nvCxnSpPr>
        <p:spPr>
          <a:xfrm flipH="1">
            <a:off x="7062607" y="2517073"/>
            <a:ext cx="3491" cy="225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7DFA825-0EA6-8DA9-24E5-AC040915EBEF}"/>
              </a:ext>
            </a:extLst>
          </p:cNvPr>
          <p:cNvCxnSpPr>
            <a:cxnSpLocks/>
            <a:stCxn id="13" idx="0"/>
            <a:endCxn id="145" idx="4"/>
          </p:cNvCxnSpPr>
          <p:nvPr/>
        </p:nvCxnSpPr>
        <p:spPr>
          <a:xfrm flipH="1" flipV="1">
            <a:off x="7062607" y="3025251"/>
            <a:ext cx="6759" cy="384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74624EBB-D92B-98B5-A27F-0FB9253548BD}"/>
              </a:ext>
            </a:extLst>
          </p:cNvPr>
          <p:cNvCxnSpPr>
            <a:cxnSpLocks/>
            <a:stCxn id="145" idx="6"/>
            <a:endCxn id="14" idx="1"/>
          </p:cNvCxnSpPr>
          <p:nvPr/>
        </p:nvCxnSpPr>
        <p:spPr>
          <a:xfrm flipV="1">
            <a:off x="7203894" y="2146633"/>
            <a:ext cx="2031551" cy="73733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5E2AC72-3E18-E37F-33E3-8F229AF1B3EB}"/>
              </a:ext>
            </a:extLst>
          </p:cNvPr>
          <p:cNvSpPr txBox="1"/>
          <p:nvPr/>
        </p:nvSpPr>
        <p:spPr>
          <a:xfrm>
            <a:off x="7085728" y="3088818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weak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04749430-EA4A-B5A9-21D3-462B9AD10A2E}"/>
              </a:ext>
            </a:extLst>
          </p:cNvPr>
          <p:cNvSpPr/>
          <p:nvPr/>
        </p:nvSpPr>
        <p:spPr>
          <a:xfrm>
            <a:off x="8512761" y="3088818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14A3EB6-D352-7B14-DB0A-FEC413A29169}"/>
              </a:ext>
            </a:extLst>
          </p:cNvPr>
          <p:cNvCxnSpPr>
            <a:cxnSpLocks/>
            <a:stCxn id="13" idx="3"/>
            <a:endCxn id="151" idx="2"/>
          </p:cNvCxnSpPr>
          <p:nvPr/>
        </p:nvCxnSpPr>
        <p:spPr>
          <a:xfrm flipV="1">
            <a:off x="7839601" y="3230105"/>
            <a:ext cx="673160" cy="55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FB3FC72-7386-3D4B-46B8-C4BDFB01CC54}"/>
              </a:ext>
            </a:extLst>
          </p:cNvPr>
          <p:cNvCxnSpPr>
            <a:cxnSpLocks/>
            <a:stCxn id="14" idx="2"/>
            <a:endCxn id="151" idx="7"/>
          </p:cNvCxnSpPr>
          <p:nvPr/>
        </p:nvCxnSpPr>
        <p:spPr>
          <a:xfrm flipH="1">
            <a:off x="8753953" y="2521762"/>
            <a:ext cx="1251728" cy="608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D9CA8E0-869A-21F6-82EA-64E0B885D5A5}"/>
              </a:ext>
            </a:extLst>
          </p:cNvPr>
          <p:cNvCxnSpPr>
            <a:cxnSpLocks/>
            <a:stCxn id="151" idx="5"/>
            <a:endCxn id="15" idx="1"/>
          </p:cNvCxnSpPr>
          <p:nvPr/>
        </p:nvCxnSpPr>
        <p:spPr>
          <a:xfrm flipV="1">
            <a:off x="8753953" y="3315375"/>
            <a:ext cx="1291348" cy="14635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F5B45126-0D6F-F4DD-F156-927821F1C914}"/>
              </a:ext>
            </a:extLst>
          </p:cNvPr>
          <p:cNvSpPr txBox="1"/>
          <p:nvPr/>
        </p:nvSpPr>
        <p:spPr>
          <a:xfrm>
            <a:off x="7892461" y="3536616"/>
            <a:ext cx="4171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full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E252A5E-F58F-AB4C-9DC9-20136877CCD1}"/>
              </a:ext>
            </a:extLst>
          </p:cNvPr>
          <p:cNvGrpSpPr/>
          <p:nvPr/>
        </p:nvGrpSpPr>
        <p:grpSpPr>
          <a:xfrm>
            <a:off x="5838694" y="4185860"/>
            <a:ext cx="2236262" cy="1106629"/>
            <a:chOff x="5838694" y="5424727"/>
            <a:chExt cx="2236262" cy="1106629"/>
          </a:xfrm>
        </p:grpSpPr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D9EF30CA-3D12-DC7B-E8FC-22016C1F7FA9}"/>
                </a:ext>
              </a:extLst>
            </p:cNvPr>
            <p:cNvGrpSpPr/>
            <p:nvPr/>
          </p:nvGrpSpPr>
          <p:grpSpPr>
            <a:xfrm>
              <a:off x="5838694" y="5424727"/>
              <a:ext cx="1128449" cy="1106629"/>
              <a:chOff x="6096000" y="5436371"/>
              <a:chExt cx="1128449" cy="110662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63580EB-C759-CF5E-8217-5E32714AA173}"/>
                  </a:ext>
                </a:extLst>
              </p:cNvPr>
              <p:cNvCxnSpPr/>
              <p:nvPr/>
            </p:nvCxnSpPr>
            <p:spPr>
              <a:xfrm>
                <a:off x="6566609" y="5659621"/>
                <a:ext cx="0" cy="883379"/>
              </a:xfrm>
              <a:prstGeom prst="line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4F737220-5F02-F4FA-19BF-F2F1DC252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6101223"/>
                <a:ext cx="1028700" cy="1327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/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4B76D2B8-25F1-497E-CAB0-07D1D830DD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8078" y="5828668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/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846BC504-3408-F131-D8D2-330ED2D7E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16220" y="5436371"/>
                    <a:ext cx="32630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FC1241B0-C49B-EC0F-F199-04A4C2E3B0CE}"/>
                </a:ext>
              </a:extLst>
            </p:cNvPr>
            <p:cNvCxnSpPr/>
            <p:nvPr/>
          </p:nvCxnSpPr>
          <p:spPr>
            <a:xfrm>
              <a:off x="7496066" y="5673649"/>
              <a:ext cx="0" cy="7253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03FA0C6-C8C0-6252-4A17-0C5D66BBACEA}"/>
                </a:ext>
              </a:extLst>
            </p:cNvPr>
            <p:cNvCxnSpPr/>
            <p:nvPr/>
          </p:nvCxnSpPr>
          <p:spPr>
            <a:xfrm flipV="1">
              <a:off x="7253155" y="5816590"/>
              <a:ext cx="515435" cy="4470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E03D5BA6-6D8A-83A0-456A-BBD3DA7E9579}"/>
                </a:ext>
              </a:extLst>
            </p:cNvPr>
            <p:cNvCxnSpPr/>
            <p:nvPr/>
          </p:nvCxnSpPr>
          <p:spPr>
            <a:xfrm>
              <a:off x="7318964" y="5947394"/>
              <a:ext cx="573497" cy="3427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72B691-0926-B67D-914A-B77B6ED5BDFD}"/>
                </a:ext>
              </a:extLst>
            </p:cNvPr>
            <p:cNvSpPr/>
            <p:nvPr/>
          </p:nvSpPr>
          <p:spPr>
            <a:xfrm>
              <a:off x="7223760" y="5870988"/>
              <a:ext cx="746760" cy="205962"/>
            </a:xfrm>
            <a:custGeom>
              <a:avLst/>
              <a:gdLst>
                <a:gd name="connsiteX0" fmla="*/ 0 w 746760"/>
                <a:gd name="connsiteY0" fmla="*/ 205962 h 205962"/>
                <a:gd name="connsiteX1" fmla="*/ 209550 w 746760"/>
                <a:gd name="connsiteY1" fmla="*/ 222 h 205962"/>
                <a:gd name="connsiteX2" fmla="*/ 396240 w 746760"/>
                <a:gd name="connsiteY2" fmla="*/ 164052 h 205962"/>
                <a:gd name="connsiteX3" fmla="*/ 556260 w 746760"/>
                <a:gd name="connsiteY3" fmla="*/ 68802 h 205962"/>
                <a:gd name="connsiteX4" fmla="*/ 746760 w 746760"/>
                <a:gd name="connsiteY4" fmla="*/ 175482 h 205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6760" h="205962">
                  <a:moveTo>
                    <a:pt x="0" y="205962"/>
                  </a:moveTo>
                  <a:cubicBezTo>
                    <a:pt x="71755" y="106584"/>
                    <a:pt x="143510" y="7207"/>
                    <a:pt x="209550" y="222"/>
                  </a:cubicBezTo>
                  <a:cubicBezTo>
                    <a:pt x="275590" y="-6763"/>
                    <a:pt x="338455" y="152622"/>
                    <a:pt x="396240" y="164052"/>
                  </a:cubicBezTo>
                  <a:cubicBezTo>
                    <a:pt x="454025" y="175482"/>
                    <a:pt x="497840" y="66897"/>
                    <a:pt x="556260" y="68802"/>
                  </a:cubicBezTo>
                  <a:cubicBezTo>
                    <a:pt x="614680" y="70707"/>
                    <a:pt x="680720" y="123094"/>
                    <a:pt x="746760" y="1754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/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6" name="TextBox 175">
                  <a:extLst>
                    <a:ext uri="{FF2B5EF4-FFF2-40B4-BE49-F238E27FC236}">
                      <a16:creationId xmlns:a16="http://schemas.microsoft.com/office/drawing/2014/main" id="{2F266571-5ACA-EE5A-5FA5-AC9DE9884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4877" y="5513107"/>
                  <a:ext cx="296299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/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7" name="TextBox 176">
                  <a:extLst>
                    <a:ext uri="{FF2B5EF4-FFF2-40B4-BE49-F238E27FC236}">
                      <a16:creationId xmlns:a16="http://schemas.microsoft.com/office/drawing/2014/main" id="{8F3EF7D0-7D7E-14D8-D34D-CBBBA6EB9D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590" y="6063047"/>
                  <a:ext cx="306366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/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DAE1C117-CC2B-D8D5-48C2-1D94CA1074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431" y="5595720"/>
                  <a:ext cx="309123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953095B7-9449-6215-F8A4-B4E3570A6E47}"/>
                </a:ext>
              </a:extLst>
            </p:cNvPr>
            <p:cNvSpPr/>
            <p:nvPr/>
          </p:nvSpPr>
          <p:spPr>
            <a:xfrm>
              <a:off x="6484620" y="582526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814B14A-82AE-7D9D-6380-120B22890F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1456" y="5850640"/>
              <a:ext cx="632304" cy="96754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/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40D2121-AF35-8D49-0034-7FEA5F646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592" y="1143043"/>
                <a:ext cx="985141" cy="56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/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400" b="0" i="1" smtClean="0">
                          <a:latin typeface="Cambria Math"/>
                        </a:rPr>
                        <m:t>=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r>
                            <a:rPr lang="en-US" sz="14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4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24772135-A905-5BD0-8C36-FD185D181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46" y="1176243"/>
                <a:ext cx="1149737" cy="539891"/>
              </a:xfrm>
              <a:prstGeom prst="rect">
                <a:avLst/>
              </a:prstGeom>
              <a:blipFill>
                <a:blip r:embed="rId12"/>
                <a:stretch>
                  <a:fillRect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/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𝛿</m:t>
                      </m:r>
                      <m:nary>
                        <m:naryPr>
                          <m:supHide m:val="on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  <m:sup/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acc>
                                </m:e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A90D2B25-7B27-E807-437A-57CD43E35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876" y="1194688"/>
                <a:ext cx="1819664" cy="558230"/>
              </a:xfrm>
              <a:prstGeom prst="rect">
                <a:avLst/>
              </a:prstGeom>
              <a:blipFill>
                <a:blip r:embed="rId13"/>
                <a:stretch>
                  <a:fillRect l="-28188" t="-155435" b="-2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/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𝔮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𝔮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0AD436E2-CEC3-20B3-4600-2394800CB2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069" y="3677577"/>
                <a:ext cx="3119444" cy="497059"/>
              </a:xfrm>
              <a:prstGeom prst="rect">
                <a:avLst/>
              </a:prstGeom>
              <a:blipFill>
                <a:blip r:embed="rId14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0FEA74C6-60A5-ADCC-48C1-9CD106050801}"/>
              </a:ext>
            </a:extLst>
          </p:cNvPr>
          <p:cNvGrpSpPr/>
          <p:nvPr/>
        </p:nvGrpSpPr>
        <p:grpSpPr>
          <a:xfrm>
            <a:off x="1636246" y="5437307"/>
            <a:ext cx="5836138" cy="1321854"/>
            <a:chOff x="5905874" y="985462"/>
            <a:chExt cx="5836138" cy="1321854"/>
          </a:xfrm>
        </p:grpSpPr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3D1AFBDB-DD1C-3214-C033-911F24530972}"/>
                </a:ext>
              </a:extLst>
            </p:cNvPr>
            <p:cNvSpPr/>
            <p:nvPr/>
          </p:nvSpPr>
          <p:spPr>
            <a:xfrm>
              <a:off x="7111084" y="985462"/>
              <a:ext cx="2598871" cy="1321854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ED166D46-2DAF-E35C-7F9C-744C0E74DCD6}"/>
                </a:ext>
              </a:extLst>
            </p:cNvPr>
            <p:cNvSpPr/>
            <p:nvPr/>
          </p:nvSpPr>
          <p:spPr>
            <a:xfrm>
              <a:off x="8381663" y="1043337"/>
              <a:ext cx="2192831" cy="1128013"/>
            </a:xfrm>
            <a:prstGeom prst="ellipse">
              <a:avLst/>
            </a:prstGeom>
            <a:noFill/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DFA6658-F29E-E22F-AD8C-6DA697E7FFAA}"/>
                </a:ext>
              </a:extLst>
            </p:cNvPr>
            <p:cNvSpPr txBox="1"/>
            <p:nvPr/>
          </p:nvSpPr>
          <p:spPr>
            <a:xfrm>
              <a:off x="10408634" y="1028445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/>
                <a:t>Hamiltonian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BAEC899-EA4C-DB6A-3BFF-07FB819A79BB}"/>
                </a:ext>
              </a:extLst>
            </p:cNvPr>
            <p:cNvSpPr txBox="1"/>
            <p:nvPr/>
          </p:nvSpPr>
          <p:spPr>
            <a:xfrm>
              <a:off x="5905874" y="1124388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Newtonian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6AE84FA-F103-3F48-90F1-1D255BEEA53A}"/>
                </a:ext>
              </a:extLst>
            </p:cNvPr>
            <p:cNvSpPr txBox="1"/>
            <p:nvPr/>
          </p:nvSpPr>
          <p:spPr>
            <a:xfrm>
              <a:off x="8491547" y="1307460"/>
              <a:ext cx="12172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Lagrangian</a:t>
              </a:r>
              <a:br>
                <a:rPr lang="en-US" dirty="0"/>
              </a:br>
              <a:r>
                <a:rPr lang="en-US" dirty="0"/>
                <a:t>Mechanics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4191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3F60-BB8D-8EC2-BB28-22BBE2794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7" y="132485"/>
            <a:ext cx="11221479" cy="897424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latin typeface="+mn-lt"/>
              </a:rPr>
              <a:t>Reverse physics gives us links between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/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Deterministic and reversible evolution</a:t>
                </a:r>
                <a:br>
                  <a:rPr lang="en-US" sz="3200" b="0" dirty="0"/>
                </a:br>
                <a:r>
                  <a:rPr lang="en-US" sz="3200" b="0" dirty="0"/>
                  <a:t>        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/>
                  <a:t>existence and conservation of energy (Hamiltonian)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AA46BD-321B-6CBF-C181-1601CDCFD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75" y="1121629"/>
                <a:ext cx="10326160" cy="1077218"/>
              </a:xfrm>
              <a:prstGeom prst="rect">
                <a:avLst/>
              </a:prstGeom>
              <a:blipFill>
                <a:blip r:embed="rId3"/>
                <a:stretch>
                  <a:fillRect l="-1476" t="-7345" r="-413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AE2ADF8-29F4-C284-84C6-2D2C802453A1}"/>
              </a:ext>
            </a:extLst>
          </p:cNvPr>
          <p:cNvSpPr txBox="1"/>
          <p:nvPr/>
        </p:nvSpPr>
        <p:spPr>
          <a:xfrm>
            <a:off x="2086187" y="2091117"/>
            <a:ext cx="1135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Why?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7F11E-F853-76B6-CE69-A5D89BE07336}"/>
              </a:ext>
            </a:extLst>
          </p:cNvPr>
          <p:cNvSpPr txBox="1"/>
          <p:nvPr/>
        </p:nvSpPr>
        <p:spPr>
          <a:xfrm>
            <a:off x="305639" y="2826371"/>
            <a:ext cx="6529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/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past and future depend only on the state of the system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802991B-AE91-9AF4-6F2B-A6434EB37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3472702"/>
                <a:ext cx="9788257" cy="584775"/>
              </a:xfrm>
              <a:prstGeom prst="rect">
                <a:avLst/>
              </a:prstGeom>
              <a:blipFill>
                <a:blip r:embed="rId4"/>
                <a:stretch>
                  <a:fillRect t="-12500" r="-56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/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evolution does not depend on anything else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6D0172-E20A-A522-C020-4F739B83E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120726"/>
                <a:ext cx="8606651" cy="584775"/>
              </a:xfrm>
              <a:prstGeom prst="rect">
                <a:avLst/>
              </a:prstGeom>
              <a:blipFill>
                <a:blip r:embed="rId5"/>
                <a:stretch>
                  <a:fillRect t="-12500" r="-85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/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is isolated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6601CBC-0004-502E-49A8-6F442B728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4765364"/>
                <a:ext cx="4194161" cy="584775"/>
              </a:xfrm>
              <a:prstGeom prst="rect">
                <a:avLst/>
              </a:prstGeom>
              <a:blipFill>
                <a:blip r:embed="rId6"/>
                <a:stretch>
                  <a:fillRect t="-12500" r="-247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/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the system conserves energy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4FBAD-7AA6-0329-3135-1096D36D8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240" y="5411695"/>
                <a:ext cx="5425781" cy="584775"/>
              </a:xfrm>
              <a:prstGeom prst="rect">
                <a:avLst/>
              </a:prstGeom>
              <a:blipFill>
                <a:blip r:embed="rId7"/>
                <a:stretch>
                  <a:fillRect t="-12500" r="-191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044D2E2-E16D-2667-AFAB-3D091249DCC2}"/>
              </a:ext>
            </a:extLst>
          </p:cNvPr>
          <p:cNvSpPr txBox="1"/>
          <p:nvPr/>
        </p:nvSpPr>
        <p:spPr>
          <a:xfrm>
            <a:off x="4890217" y="2406293"/>
            <a:ext cx="6610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Stronger version of the first law of thermodynamics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463380-118C-1FB8-A05B-A4684C9A5651}"/>
              </a:ext>
            </a:extLst>
          </p:cNvPr>
          <p:cNvSpPr txBox="1"/>
          <p:nvPr/>
        </p:nvSpPr>
        <p:spPr>
          <a:xfrm>
            <a:off x="6341021" y="4980807"/>
            <a:ext cx="2920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law of thermodynamics!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3DB353-4E18-92B8-98BE-E5C5CE794989}"/>
              </a:ext>
            </a:extLst>
          </p:cNvPr>
          <p:cNvCxnSpPr/>
          <p:nvPr/>
        </p:nvCxnSpPr>
        <p:spPr>
          <a:xfrm flipH="1" flipV="1">
            <a:off x="6678507" y="2100788"/>
            <a:ext cx="440266" cy="398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02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776082-9D20-23D6-2BFB-E0E026500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8" y="229025"/>
            <a:ext cx="5738251" cy="281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335D-9DAD-0773-A4CD-23849BC3A38A}"/>
                  </a:ext>
                </a:extLst>
              </p:cNvPr>
              <p:cNvSpPr txBox="1"/>
              <p:nvPr/>
            </p:nvSpPr>
            <p:spPr>
              <a:xfrm>
                <a:off x="6983702" y="3205719"/>
                <a:ext cx="498856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Entropy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in </a:t>
                </a:r>
                <a:r>
                  <a:rPr lang="en-US" sz="2000" dirty="0" err="1"/>
                  <a:t>nats</a:t>
                </a:r>
                <a:r>
                  <a:rPr lang="en-US" sz="2000" dirty="0"/>
                  <a:t> for a Gaussian state as a function of uncertainty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sz="2000" dirty="0"/>
                  <a:t> (in units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EC335D-9DAD-0773-A4CD-23849BC3A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702" y="3205719"/>
                <a:ext cx="4988560" cy="707886"/>
              </a:xfrm>
              <a:prstGeom prst="rect">
                <a:avLst/>
              </a:prstGeom>
              <a:blipFill>
                <a:blip r:embed="rId3"/>
                <a:stretch>
                  <a:fillRect l="-1345" t="-5172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EFABD2A7-119B-9D06-DC32-2D83A2053E29}"/>
              </a:ext>
            </a:extLst>
          </p:cNvPr>
          <p:cNvSpPr txBox="1">
            <a:spLocks/>
          </p:cNvSpPr>
          <p:nvPr/>
        </p:nvSpPr>
        <p:spPr>
          <a:xfrm>
            <a:off x="365761" y="229025"/>
            <a:ext cx="5837495" cy="590931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latin typeface="+mn-lt"/>
              </a:rPr>
              <a:t>Classical uncertainty principle</a:t>
            </a:r>
            <a:endParaRPr lang="en-US" sz="28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4A521E-8228-7342-AC20-2301165C91C5}"/>
              </a:ext>
            </a:extLst>
          </p:cNvPr>
          <p:cNvSpPr txBox="1"/>
          <p:nvPr/>
        </p:nvSpPr>
        <p:spPr>
          <a:xfrm>
            <a:off x="176221" y="989825"/>
            <a:ext cx="5989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Gaussian states minimize uncertainty at a given entropy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6B1F266-33ED-E0FE-2153-E44003154732}"/>
              </a:ext>
            </a:extLst>
          </p:cNvPr>
          <p:cNvSpPr/>
          <p:nvPr/>
        </p:nvSpPr>
        <p:spPr>
          <a:xfrm>
            <a:off x="6426200" y="346076"/>
            <a:ext cx="5299075" cy="2473325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9075" h="2473325">
                <a:moveTo>
                  <a:pt x="6350" y="15875"/>
                </a:moveTo>
                <a:cubicBezTo>
                  <a:pt x="4233" y="827617"/>
                  <a:pt x="2117" y="1661583"/>
                  <a:pt x="0" y="2473325"/>
                </a:cubicBezTo>
                <a:cubicBezTo>
                  <a:pt x="43921" y="2303992"/>
                  <a:pt x="69321" y="1862137"/>
                  <a:pt x="422275" y="1419225"/>
                </a:cubicBezTo>
                <a:cubicBezTo>
                  <a:pt x="775229" y="976313"/>
                  <a:pt x="1591204" y="661458"/>
                  <a:pt x="2212975" y="501650"/>
                </a:cubicBezTo>
                <a:cubicBezTo>
                  <a:pt x="2834746" y="341842"/>
                  <a:pt x="3524250" y="239183"/>
                  <a:pt x="4038600" y="155575"/>
                </a:cubicBezTo>
                <a:cubicBezTo>
                  <a:pt x="4552950" y="71967"/>
                  <a:pt x="4826529" y="32279"/>
                  <a:pt x="5299075" y="0"/>
                </a:cubicBezTo>
                <a:lnTo>
                  <a:pt x="6350" y="1587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BF579-CA7D-C1D4-5002-DA2E289CB410}"/>
              </a:ext>
            </a:extLst>
          </p:cNvPr>
          <p:cNvSpPr txBox="1"/>
          <p:nvPr/>
        </p:nvSpPr>
        <p:spPr>
          <a:xfrm rot="19999454">
            <a:off x="6517876" y="728881"/>
            <a:ext cx="1962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bound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D9B3B2-DFE7-69BF-46F8-0AFC973D311B}"/>
              </a:ext>
            </a:extLst>
          </p:cNvPr>
          <p:cNvSpPr/>
          <p:nvPr/>
        </p:nvSpPr>
        <p:spPr>
          <a:xfrm>
            <a:off x="6426200" y="2216150"/>
            <a:ext cx="5273675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801792-EDB7-4594-446C-15F6C1F1D8BD}"/>
              </a:ext>
            </a:extLst>
          </p:cNvPr>
          <p:cNvSpPr txBox="1"/>
          <p:nvPr/>
        </p:nvSpPr>
        <p:spPr>
          <a:xfrm>
            <a:off x="7090289" y="2450069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82F469-8D91-3297-8127-C9650C52F23D}"/>
                  </a:ext>
                </a:extLst>
              </p:cNvPr>
              <p:cNvSpPr txBox="1"/>
              <p:nvPr/>
            </p:nvSpPr>
            <p:spPr>
              <a:xfrm>
                <a:off x="179563" y="1508264"/>
                <a:ext cx="583749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000" dirty="0"/>
                  <a:t> be the volume of phase space over which a uniform distribution has zero entropy.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D82F469-8D91-3297-8127-C9650C52F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63" y="1508264"/>
                <a:ext cx="5837496" cy="707886"/>
              </a:xfrm>
              <a:prstGeom prst="rect">
                <a:avLst/>
              </a:prstGeom>
              <a:blipFill>
                <a:blip r:embed="rId4"/>
                <a:stretch>
                  <a:fillRect l="-1044" t="-4274" b="-13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379A5B-82C9-74AC-F0C7-FCFBC6F61723}"/>
                  </a:ext>
                </a:extLst>
              </p:cNvPr>
              <p:cNvSpPr txBox="1"/>
              <p:nvPr/>
            </p:nvSpPr>
            <p:spPr>
              <a:xfrm>
                <a:off x="1268956" y="2417443"/>
                <a:ext cx="3841564" cy="126111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3379A5B-82C9-74AC-F0C7-FCFBC6F61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956" y="2417443"/>
                <a:ext cx="3841564" cy="12611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65D595-4633-4FF1-F4D7-5712D11FBC7D}"/>
                  </a:ext>
                </a:extLst>
              </p:cNvPr>
              <p:cNvSpPr txBox="1"/>
              <p:nvPr/>
            </p:nvSpPr>
            <p:spPr>
              <a:xfrm>
                <a:off x="176221" y="4235629"/>
                <a:ext cx="6603677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Lower bound on entropy 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lower bound on uncertainty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365D595-4633-4FF1-F4D7-5712D11FB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221" y="4235629"/>
                <a:ext cx="6603677" cy="1323439"/>
              </a:xfrm>
              <a:prstGeom prst="rect">
                <a:avLst/>
              </a:prstGeom>
              <a:blipFill>
                <a:blip r:embed="rId6"/>
                <a:stretch>
                  <a:fillRect l="-3324" t="-8295" r="-1477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E0A01-5E37-C862-270D-B7B7C5EC89EE}"/>
                  </a:ext>
                </a:extLst>
              </p:cNvPr>
              <p:cNvSpPr txBox="1"/>
              <p:nvPr/>
            </p:nvSpPr>
            <p:spPr>
              <a:xfrm>
                <a:off x="6740085" y="4118868"/>
                <a:ext cx="15299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E0A01-5E37-C862-270D-B7B7C5EC8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85" y="4118868"/>
                <a:ext cx="15299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7243E7-3786-01EB-91F6-8A462C25720E}"/>
                  </a:ext>
                </a:extLst>
              </p:cNvPr>
              <p:cNvSpPr txBox="1"/>
              <p:nvPr/>
            </p:nvSpPr>
            <p:spPr>
              <a:xfrm>
                <a:off x="6740085" y="4564400"/>
                <a:ext cx="2638607" cy="13370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7243E7-3786-01EB-91F6-8A462C257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085" y="4564400"/>
                <a:ext cx="2638607" cy="13370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546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5B1D4-69F7-FD8E-2D2F-16C6B3043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law of thermodynamics and uncertainty principle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A8C919-0A1B-22B8-7A88-0210DE71BAAD}"/>
              </a:ext>
            </a:extLst>
          </p:cNvPr>
          <p:cNvSpPr/>
          <p:nvPr/>
        </p:nvSpPr>
        <p:spPr>
          <a:xfrm>
            <a:off x="9718174" y="236708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Uncertainty principle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7E275E-F734-29D4-E10B-2C47ADC3306F}"/>
              </a:ext>
            </a:extLst>
          </p:cNvPr>
          <p:cNvSpPr/>
          <p:nvPr/>
        </p:nvSpPr>
        <p:spPr>
          <a:xfrm>
            <a:off x="6910252" y="324183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Quantum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680CA3-4E0F-EAF1-8390-89E37DDDFB01}"/>
              </a:ext>
            </a:extLst>
          </p:cNvPr>
          <p:cNvSpPr/>
          <p:nvPr/>
        </p:nvSpPr>
        <p:spPr>
          <a:xfrm>
            <a:off x="4024276" y="2464099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Lower bound on entropy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E304A1-AD71-5627-8615-EF53A73FC198}"/>
              </a:ext>
            </a:extLst>
          </p:cNvPr>
          <p:cNvSpPr/>
          <p:nvPr/>
        </p:nvSpPr>
        <p:spPr>
          <a:xfrm>
            <a:off x="6910252" y="1246700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Classical mechanics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60B05E-7DD0-0D97-D07A-90F5B99A2AB5}"/>
              </a:ext>
            </a:extLst>
          </p:cNvPr>
          <p:cNvSpPr/>
          <p:nvPr/>
        </p:nvSpPr>
        <p:spPr>
          <a:xfrm>
            <a:off x="1193559" y="1940961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Third law of thermodynamics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C0F535-173B-8B50-0CD9-C506F6054F96}"/>
              </a:ext>
            </a:extLst>
          </p:cNvPr>
          <p:cNvSpPr/>
          <p:nvPr/>
        </p:nvSpPr>
        <p:spPr>
          <a:xfrm>
            <a:off x="1193559" y="3518962"/>
            <a:ext cx="1842638" cy="8974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Principle of maximal description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8F1283-02C0-4F07-7DFE-A9BEDB30717A}"/>
              </a:ext>
            </a:extLst>
          </p:cNvPr>
          <p:cNvSpPr txBox="1"/>
          <p:nvPr/>
        </p:nvSpPr>
        <p:spPr>
          <a:xfrm>
            <a:off x="103955" y="4524444"/>
            <a:ext cx="42627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effectLst/>
                <a:latin typeface="Arial" panose="020B0604020202020204" pitchFamily="34" charset="0"/>
              </a:rPr>
              <a:t>No state can describe a system more accurately</a:t>
            </a:r>
            <a:br>
              <a:rPr lang="en-US" sz="1400" dirty="0"/>
            </a:br>
            <a:r>
              <a:rPr lang="en-US" sz="1400" dirty="0">
                <a:effectLst/>
                <a:latin typeface="Arial" panose="020B0604020202020204" pitchFamily="34" charset="0"/>
              </a:rPr>
              <a:t>than stating the system is not there in the first place</a:t>
            </a:r>
            <a:endParaRPr lang="en-US" sz="1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E5590-8B5D-D9CC-8537-A8195DC99486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 flipV="1">
            <a:off x="8752890" y="2815793"/>
            <a:ext cx="965284" cy="8747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486BD4-438A-5B27-ADCB-65871BB973CE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 flipV="1">
            <a:off x="5866914" y="2912811"/>
            <a:ext cx="1043338" cy="777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EF7A371F-19A0-E072-CB0A-6C18B0DC456B}"/>
              </a:ext>
            </a:extLst>
          </p:cNvPr>
          <p:cNvSpPr/>
          <p:nvPr/>
        </p:nvSpPr>
        <p:spPr>
          <a:xfrm>
            <a:off x="7639860" y="2464099"/>
            <a:ext cx="282574" cy="282574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B0DD09B-4DAE-1DE4-4DE5-26C64D29AF4A}"/>
              </a:ext>
            </a:extLst>
          </p:cNvPr>
          <p:cNvCxnSpPr>
            <a:cxnSpLocks/>
            <a:stCxn id="7" idx="3"/>
            <a:endCxn id="23" idx="2"/>
          </p:cNvCxnSpPr>
          <p:nvPr/>
        </p:nvCxnSpPr>
        <p:spPr>
          <a:xfrm flipV="1">
            <a:off x="5866914" y="2605386"/>
            <a:ext cx="1772946" cy="30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191E22D-EAF6-A929-395A-62D3A7AE0CB3}"/>
              </a:ext>
            </a:extLst>
          </p:cNvPr>
          <p:cNvCxnSpPr>
            <a:cxnSpLocks/>
            <a:stCxn id="8" idx="2"/>
            <a:endCxn id="23" idx="0"/>
          </p:cNvCxnSpPr>
          <p:nvPr/>
        </p:nvCxnSpPr>
        <p:spPr>
          <a:xfrm flipH="1">
            <a:off x="7781147" y="2144123"/>
            <a:ext cx="50424" cy="319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64FE79-70FE-1A3E-7541-0147090106AB}"/>
              </a:ext>
            </a:extLst>
          </p:cNvPr>
          <p:cNvCxnSpPr>
            <a:cxnSpLocks/>
            <a:stCxn id="23" idx="6"/>
            <a:endCxn id="5" idx="1"/>
          </p:cNvCxnSpPr>
          <p:nvPr/>
        </p:nvCxnSpPr>
        <p:spPr>
          <a:xfrm>
            <a:off x="7922434" y="2605386"/>
            <a:ext cx="1795740" cy="210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06FFBB-BEA4-DE95-5BA6-5E4EDFC513F2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5866914" y="2815793"/>
            <a:ext cx="3851260" cy="97018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51ED5C7-6988-FEBB-FFD7-BFAD95F99E4F}"/>
              </a:ext>
            </a:extLst>
          </p:cNvPr>
          <p:cNvCxnSpPr>
            <a:stCxn id="9" idx="3"/>
            <a:endCxn id="7" idx="1"/>
          </p:cNvCxnSpPr>
          <p:nvPr/>
        </p:nvCxnSpPr>
        <p:spPr>
          <a:xfrm>
            <a:off x="3036197" y="2389673"/>
            <a:ext cx="988079" cy="52313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ACCC94-AC76-DB8D-E6AC-5C5F168294E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2114878" y="2838384"/>
            <a:ext cx="0" cy="68057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C7AB80-3BB4-E551-4F3E-FB96729971A4}"/>
              </a:ext>
            </a:extLst>
          </p:cNvPr>
          <p:cNvSpPr txBox="1"/>
          <p:nvPr/>
        </p:nvSpPr>
        <p:spPr>
          <a:xfrm>
            <a:off x="4653454" y="4448347"/>
            <a:ext cx="48385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The uncertainty principle is a consequence of the principle of maximal description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88E19E-5D12-8E27-4216-4EE571C76851}"/>
              </a:ext>
            </a:extLst>
          </p:cNvPr>
          <p:cNvSpPr txBox="1"/>
          <p:nvPr/>
        </p:nvSpPr>
        <p:spPr>
          <a:xfrm>
            <a:off x="578455" y="5957768"/>
            <a:ext cx="6655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we understand the rest of quantum mechanics in the same way?</a:t>
            </a:r>
          </a:p>
        </p:txBody>
      </p:sp>
    </p:spTree>
    <p:extLst>
      <p:ext uri="{BB962C8B-B14F-4D97-AF65-F5344CB8AC3E}">
        <p14:creationId xmlns:p14="http://schemas.microsoft.com/office/powerpoint/2010/main" val="9046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936-A16E-96A8-89AB-779A0D3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as irreducibility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A5025-4521-E4AC-BFF9-B020631F35CB}"/>
              </a:ext>
            </a:extLst>
          </p:cNvPr>
          <p:cNvGrpSpPr/>
          <p:nvPr/>
        </p:nvGrpSpPr>
        <p:grpSpPr>
          <a:xfrm>
            <a:off x="5013216" y="1760440"/>
            <a:ext cx="3284859" cy="916207"/>
            <a:chOff x="7093758" y="5122425"/>
            <a:chExt cx="4379811" cy="1221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16C945-47AD-1D61-3E00-7143BA1C2134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B5BAF7-86D2-F4CF-B1BA-E9F44D48C6B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149AC4-EC80-57A7-32AF-E8AC4EB8DBF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hord 5">
                  <a:extLst>
                    <a:ext uri="{FF2B5EF4-FFF2-40B4-BE49-F238E27FC236}">
                      <a16:creationId xmlns:a16="http://schemas.microsoft.com/office/drawing/2014/main" id="{C2441254-6A00-65A9-BA0D-D2D8FA50E4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5DB3E7-3781-31DD-8D98-E0E804FB32D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06B3436-491D-7198-58E6-B602E1BCC72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hord 5">
                  <a:extLst>
                    <a:ext uri="{FF2B5EF4-FFF2-40B4-BE49-F238E27FC236}">
                      <a16:creationId xmlns:a16="http://schemas.microsoft.com/office/drawing/2014/main" id="{BDF0EFDB-F8CB-E6DA-FCAA-2B9761AF6590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87C3C0D-6AFC-B0CB-3A77-37080F6CB3B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2939FE-7141-7DDA-589A-50413315CBD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0AB8AD-DC41-B648-C797-C56D0AD5589F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C474D6-5D70-ABC1-7B79-3CF43D0D267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BF32A0-DB19-430A-A383-1D4AE9150435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32C7A6-D4FD-C586-93FC-C4A2A76A8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D08E24-F868-ADBA-2D44-9537BF7E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A12B4E-29BC-F692-113D-53684E65B868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671D7E-A482-70C1-3D6B-E7B2EDA543C6}"/>
              </a:ext>
            </a:extLst>
          </p:cNvPr>
          <p:cNvGrpSpPr/>
          <p:nvPr/>
        </p:nvGrpSpPr>
        <p:grpSpPr>
          <a:xfrm>
            <a:off x="6905025" y="4382899"/>
            <a:ext cx="2198851" cy="1960411"/>
            <a:chOff x="6937447" y="906300"/>
            <a:chExt cx="2198851" cy="19604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55E963-B611-116C-4377-027F51D2D30C}"/>
                </a:ext>
              </a:extLst>
            </p:cNvPr>
            <p:cNvGrpSpPr/>
            <p:nvPr/>
          </p:nvGrpSpPr>
          <p:grpSpPr>
            <a:xfrm>
              <a:off x="6965104" y="1319351"/>
              <a:ext cx="2084204" cy="980342"/>
              <a:chOff x="6965104" y="1319351"/>
              <a:chExt cx="2084204" cy="980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11D1E5C-7B0B-A804-E75E-5BE7D46F7836}"/>
                  </a:ext>
                </a:extLst>
              </p:cNvPr>
              <p:cNvSpPr/>
              <p:nvPr/>
            </p:nvSpPr>
            <p:spPr>
              <a:xfrm>
                <a:off x="7107371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93382F-399D-1329-2311-E24791BC7514}"/>
                  </a:ext>
                </a:extLst>
              </p:cNvPr>
              <p:cNvSpPr/>
              <p:nvPr/>
            </p:nvSpPr>
            <p:spPr>
              <a:xfrm>
                <a:off x="8582822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915965-EA4F-F7B9-8DB0-B9DF5E019777}"/>
                  </a:ext>
                </a:extLst>
              </p:cNvPr>
              <p:cNvSpPr/>
              <p:nvPr/>
            </p:nvSpPr>
            <p:spPr>
              <a:xfrm>
                <a:off x="7107371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1211D75-90B1-8C70-A3AB-C3E57F7178F3}"/>
                  </a:ext>
                </a:extLst>
              </p:cNvPr>
              <p:cNvSpPr/>
              <p:nvPr/>
            </p:nvSpPr>
            <p:spPr>
              <a:xfrm>
                <a:off x="8582822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2498F35-0EE8-63EC-2D66-07A302E1A21D}"/>
                  </a:ext>
                </a:extLst>
              </p:cNvPr>
              <p:cNvSpPr/>
              <p:nvPr/>
            </p:nvSpPr>
            <p:spPr>
              <a:xfrm>
                <a:off x="7357131" y="1573242"/>
                <a:ext cx="1238211" cy="57337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600898"/>
                  <a:gd name="connsiteY0" fmla="*/ 0 h 1183026"/>
                  <a:gd name="connsiteX1" fmla="*/ 6252 w 2600898"/>
                  <a:gd name="connsiteY1" fmla="*/ 144871 h 1183026"/>
                  <a:gd name="connsiteX2" fmla="*/ 2600898 w 2600898"/>
                  <a:gd name="connsiteY2" fmla="*/ 1183026 h 1183026"/>
                  <a:gd name="connsiteX3" fmla="*/ 2589392 w 2600898"/>
                  <a:gd name="connsiteY3" fmla="*/ 1035868 h 1183026"/>
                  <a:gd name="connsiteX4" fmla="*/ 0 w 2600898"/>
                  <a:gd name="connsiteY4" fmla="*/ 0 h 1183026"/>
                  <a:gd name="connsiteX0" fmla="*/ 0 w 2600898"/>
                  <a:gd name="connsiteY0" fmla="*/ 0 h 1194936"/>
                  <a:gd name="connsiteX1" fmla="*/ 6252 w 2600898"/>
                  <a:gd name="connsiteY1" fmla="*/ 156781 h 1194936"/>
                  <a:gd name="connsiteX2" fmla="*/ 2600898 w 2600898"/>
                  <a:gd name="connsiteY2" fmla="*/ 1194936 h 1194936"/>
                  <a:gd name="connsiteX3" fmla="*/ 2589392 w 2600898"/>
                  <a:gd name="connsiteY3" fmla="*/ 1047778 h 1194936"/>
                  <a:gd name="connsiteX4" fmla="*/ 0 w 2600898"/>
                  <a:gd name="connsiteY4" fmla="*/ 0 h 119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898" h="1194936">
                    <a:moveTo>
                      <a:pt x="0" y="0"/>
                    </a:moveTo>
                    <a:cubicBezTo>
                      <a:pt x="7627" y="63696"/>
                      <a:pt x="2750" y="98649"/>
                      <a:pt x="6252" y="156781"/>
                    </a:cubicBezTo>
                    <a:cubicBezTo>
                      <a:pt x="479654" y="173638"/>
                      <a:pt x="1954475" y="1172907"/>
                      <a:pt x="2600898" y="1194936"/>
                    </a:cubicBezTo>
                    <a:cubicBezTo>
                      <a:pt x="2599621" y="1121715"/>
                      <a:pt x="2594482" y="1119139"/>
                      <a:pt x="2589392" y="1047778"/>
                    </a:cubicBezTo>
                    <a:cubicBezTo>
                      <a:pt x="2031852" y="1027217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136DB6-F33D-2FEE-ED27-F9B2A76EF948}"/>
                  </a:ext>
                </a:extLst>
              </p:cNvPr>
              <p:cNvSpPr/>
              <p:nvPr/>
            </p:nvSpPr>
            <p:spPr>
              <a:xfrm flipV="1">
                <a:off x="7353322" y="1575747"/>
                <a:ext cx="1237050" cy="57658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8268"/>
                  <a:gd name="connsiteY0" fmla="*/ 0 h 1195125"/>
                  <a:gd name="connsiteX1" fmla="*/ 14255 w 2598268"/>
                  <a:gd name="connsiteY1" fmla="*/ 168880 h 1195125"/>
                  <a:gd name="connsiteX2" fmla="*/ 2584892 w 2598268"/>
                  <a:gd name="connsiteY2" fmla="*/ 1195125 h 1195125"/>
                  <a:gd name="connsiteX3" fmla="*/ 2597395 w 2598268"/>
                  <a:gd name="connsiteY3" fmla="*/ 1059877 h 1195125"/>
                  <a:gd name="connsiteX4" fmla="*/ 0 w 2598268"/>
                  <a:gd name="connsiteY4" fmla="*/ 0 h 1195125"/>
                  <a:gd name="connsiteX0" fmla="*/ 0 w 2598459"/>
                  <a:gd name="connsiteY0" fmla="*/ 0 h 1211131"/>
                  <a:gd name="connsiteX1" fmla="*/ 14255 w 2598459"/>
                  <a:gd name="connsiteY1" fmla="*/ 168880 h 1211131"/>
                  <a:gd name="connsiteX2" fmla="*/ 2588893 w 2598459"/>
                  <a:gd name="connsiteY2" fmla="*/ 1211131 h 1211131"/>
                  <a:gd name="connsiteX3" fmla="*/ 2597395 w 2598459"/>
                  <a:gd name="connsiteY3" fmla="*/ 1059877 h 1211131"/>
                  <a:gd name="connsiteX4" fmla="*/ 0 w 2598459"/>
                  <a:gd name="connsiteY4" fmla="*/ 0 h 121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8459" h="1211131">
                    <a:moveTo>
                      <a:pt x="0" y="0"/>
                    </a:moveTo>
                    <a:cubicBezTo>
                      <a:pt x="7627" y="63696"/>
                      <a:pt x="10753" y="110748"/>
                      <a:pt x="14255" y="168880"/>
                    </a:cubicBezTo>
                    <a:cubicBezTo>
                      <a:pt x="487657" y="185737"/>
                      <a:pt x="1942470" y="1189102"/>
                      <a:pt x="2588893" y="1211131"/>
                    </a:cubicBezTo>
                    <a:cubicBezTo>
                      <a:pt x="2587616" y="1137910"/>
                      <a:pt x="2602485" y="1131238"/>
                      <a:pt x="2597395" y="1059877"/>
                    </a:cubicBezTo>
                    <a:cubicBezTo>
                      <a:pt x="2039855" y="1039316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23B8B85-958C-F401-E80B-360FF6E1095A}"/>
                  </a:ext>
                </a:extLst>
              </p:cNvPr>
              <p:cNvSpPr/>
              <p:nvPr/>
            </p:nvSpPr>
            <p:spPr>
              <a:xfrm>
                <a:off x="7342468" y="1529513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7783D-E14A-38F3-D14A-AA4E77330941}"/>
                  </a:ext>
                </a:extLst>
              </p:cNvPr>
              <p:cNvSpPr/>
              <p:nvPr/>
            </p:nvSpPr>
            <p:spPr>
              <a:xfrm>
                <a:off x="7357131" y="2144626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EE5716C-1BA3-5B59-19D6-D76D23CFC9E7}"/>
                  </a:ext>
                </a:extLst>
              </p:cNvPr>
              <p:cNvSpPr/>
              <p:nvPr/>
            </p:nvSpPr>
            <p:spPr>
              <a:xfrm>
                <a:off x="7367665" y="1440217"/>
                <a:ext cx="1222615" cy="8594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83AD28-62A5-16E4-A2C8-F8AF98215CE8}"/>
                </a:ext>
              </a:extLst>
            </p:cNvPr>
            <p:cNvSpPr txBox="1"/>
            <p:nvPr/>
          </p:nvSpPr>
          <p:spPr>
            <a:xfrm>
              <a:off x="6989107" y="906300"/>
              <a:ext cx="2147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Probability of transition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/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blipFill>
                  <a:blip r:embed="rId2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6CABB-82D1-930E-8449-14BBAA41E69B}"/>
                </a:ext>
              </a:extLst>
            </p:cNvPr>
            <p:cNvSpPr txBox="1"/>
            <p:nvPr/>
          </p:nvSpPr>
          <p:spPr>
            <a:xfrm>
              <a:off x="6937447" y="2589712"/>
              <a:ext cx="211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Symmetry of the inner product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7AD313-85B0-F502-A6EA-7C427375B945}"/>
              </a:ext>
            </a:extLst>
          </p:cNvPr>
          <p:cNvGrpSpPr/>
          <p:nvPr/>
        </p:nvGrpSpPr>
        <p:grpSpPr>
          <a:xfrm>
            <a:off x="9574462" y="1582995"/>
            <a:ext cx="2343847" cy="1785603"/>
            <a:chOff x="4082630" y="904070"/>
            <a:chExt cx="2343847" cy="17856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E982CA9-C5AA-E6C9-90DB-1052EA18E870}"/>
                </a:ext>
              </a:extLst>
            </p:cNvPr>
            <p:cNvGrpSpPr/>
            <p:nvPr/>
          </p:nvGrpSpPr>
          <p:grpSpPr>
            <a:xfrm>
              <a:off x="4417375" y="1181990"/>
              <a:ext cx="1544601" cy="1255064"/>
              <a:chOff x="6258757" y="1394618"/>
              <a:chExt cx="2227830" cy="18102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81F1A-7DDF-37FC-8E0B-25647A57EC62}"/>
                  </a:ext>
                </a:extLst>
              </p:cNvPr>
              <p:cNvCxnSpPr/>
              <p:nvPr/>
            </p:nvCxnSpPr>
            <p:spPr>
              <a:xfrm>
                <a:off x="7288567" y="1571348"/>
                <a:ext cx="0" cy="1633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CEF049F-D0B9-71AE-DF6B-826F5A958360}"/>
                  </a:ext>
                </a:extLst>
              </p:cNvPr>
              <p:cNvCxnSpPr/>
              <p:nvPr/>
            </p:nvCxnSpPr>
            <p:spPr>
              <a:xfrm>
                <a:off x="6258757" y="2414726"/>
                <a:ext cx="20862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4537E07-6C5C-EF6F-BD54-2960FD4AE2E5}"/>
                  </a:ext>
                </a:extLst>
              </p:cNvPr>
              <p:cNvSpPr/>
              <p:nvPr/>
            </p:nvSpPr>
            <p:spPr>
              <a:xfrm>
                <a:off x="7035553" y="2157274"/>
                <a:ext cx="506027" cy="506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0BA285A-C862-076F-3A62-771DF95A7F5D}"/>
                  </a:ext>
                </a:extLst>
              </p:cNvPr>
              <p:cNvCxnSpPr/>
              <p:nvPr/>
            </p:nvCxnSpPr>
            <p:spPr>
              <a:xfrm>
                <a:off x="6722255" y="1847983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84F914-A99E-6944-7320-33E825595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4117" y="2687636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658730B-D665-8AEE-B2FB-CC341B904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27" y="2697379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475FD64-C0F4-8C16-5C76-4C4570D75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8927" y="1854000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811" b="-4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0BA661-32AD-DD1E-775D-924A39A60C62}"/>
                </a:ext>
              </a:extLst>
            </p:cNvPr>
            <p:cNvSpPr txBox="1"/>
            <p:nvPr/>
          </p:nvSpPr>
          <p:spPr>
            <a:xfrm>
              <a:off x="4192256" y="904070"/>
              <a:ext cx="1994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Minimum uncertainty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16A94-7E9E-AEDD-3362-7F7415B22015}"/>
                </a:ext>
              </a:extLst>
            </p:cNvPr>
            <p:cNvSpPr txBox="1"/>
            <p:nvPr/>
          </p:nvSpPr>
          <p:spPr>
            <a:xfrm>
              <a:off x="4082630" y="2412674"/>
              <a:ext cx="234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Can’t squeeze ensemble arbitrarily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ABB6F-CEF7-13A6-AE69-617A436083BF}"/>
              </a:ext>
            </a:extLst>
          </p:cNvPr>
          <p:cNvGrpSpPr/>
          <p:nvPr/>
        </p:nvGrpSpPr>
        <p:grpSpPr>
          <a:xfrm>
            <a:off x="746227" y="4598258"/>
            <a:ext cx="2079829" cy="1596649"/>
            <a:chOff x="529248" y="2803227"/>
            <a:chExt cx="2079829" cy="15966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A4CDF3-282C-DA93-EB5D-1701DC82626D}"/>
                </a:ext>
              </a:extLst>
            </p:cNvPr>
            <p:cNvGrpSpPr/>
            <p:nvPr/>
          </p:nvGrpSpPr>
          <p:grpSpPr>
            <a:xfrm>
              <a:off x="564926" y="3102490"/>
              <a:ext cx="2044151" cy="882039"/>
              <a:chOff x="2627088" y="3255505"/>
              <a:chExt cx="2044151" cy="88203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3E49E11-FB8A-CE54-E812-C7BD3D5E59B0}"/>
                  </a:ext>
                </a:extLst>
              </p:cNvPr>
              <p:cNvSpPr/>
              <p:nvPr/>
            </p:nvSpPr>
            <p:spPr>
              <a:xfrm>
                <a:off x="2627088" y="3429000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3CD5FA2-90AF-8752-0EB3-2B38FC421C5F}"/>
                  </a:ext>
                </a:extLst>
              </p:cNvPr>
              <p:cNvSpPr/>
              <p:nvPr/>
            </p:nvSpPr>
            <p:spPr>
              <a:xfrm>
                <a:off x="3789200" y="3255505"/>
                <a:ext cx="882039" cy="8820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2F164D-175A-C60F-4703-B8E5F6EA453A}"/>
                </a:ext>
              </a:extLst>
            </p:cNvPr>
            <p:cNvSpPr txBox="1"/>
            <p:nvPr/>
          </p:nvSpPr>
          <p:spPr>
            <a:xfrm>
              <a:off x="951430" y="2803227"/>
              <a:ext cx="11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Non-locality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/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interact with parts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blipFill>
                  <a:blip r:embed="rId26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E72B60-9B5D-794A-FF06-5F5337D35E53}"/>
              </a:ext>
            </a:extLst>
          </p:cNvPr>
          <p:cNvSpPr/>
          <p:nvPr/>
        </p:nvSpPr>
        <p:spPr>
          <a:xfrm>
            <a:off x="4633829" y="2475797"/>
            <a:ext cx="175420" cy="1584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62AFCA-9DEF-83B3-948F-FE8B6A167E3A}"/>
              </a:ext>
            </a:extLst>
          </p:cNvPr>
          <p:cNvGrpSpPr/>
          <p:nvPr/>
        </p:nvGrpSpPr>
        <p:grpSpPr>
          <a:xfrm>
            <a:off x="3732206" y="4451934"/>
            <a:ext cx="2479590" cy="1680242"/>
            <a:chOff x="290399" y="4408818"/>
            <a:chExt cx="2479590" cy="16802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41F9BE-5091-1E77-F0CF-42224512A133}"/>
                </a:ext>
              </a:extLst>
            </p:cNvPr>
            <p:cNvGrpSpPr/>
            <p:nvPr/>
          </p:nvGrpSpPr>
          <p:grpSpPr>
            <a:xfrm>
              <a:off x="574920" y="5072456"/>
              <a:ext cx="1697627" cy="506023"/>
              <a:chOff x="5159704" y="5260203"/>
              <a:chExt cx="1697627" cy="50602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D0531-48BE-ECC4-490D-26AC0866A1DF}"/>
                  </a:ext>
                </a:extLst>
              </p:cNvPr>
              <p:cNvSpPr/>
              <p:nvPr/>
            </p:nvSpPr>
            <p:spPr>
              <a:xfrm>
                <a:off x="5159704" y="5260203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BB48A05-6283-2AB8-D835-3B7BDD9C0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4688" y="5431536"/>
                <a:ext cx="210312" cy="81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CD46C48-7E13-6025-73F8-F61A8339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0" y="5431536"/>
                <a:ext cx="152400" cy="152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8839B00-C931-2E17-AF61-A8B01CA8D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175" y="5583937"/>
                <a:ext cx="2135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50B73FA-533B-E3EF-C965-6E51A6ABA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7712" y="5472375"/>
                <a:ext cx="184090" cy="111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5943F62-2CE6-31EE-4964-C583068BB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802" y="5472375"/>
                <a:ext cx="263275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D2289C-10E9-ED6C-78BB-050EB58FFA59}"/>
                </a:ext>
              </a:extLst>
            </p:cNvPr>
            <p:cNvSpPr txBox="1"/>
            <p:nvPr/>
          </p:nvSpPr>
          <p:spPr>
            <a:xfrm>
              <a:off x="290399" y="4408818"/>
              <a:ext cx="2479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Superluminar</a:t>
              </a:r>
              <a:r>
                <a:rPr lang="en-US" sz="1600" dirty="0"/>
                <a:t> effects</a:t>
              </a:r>
              <a:br>
                <a:rPr lang="en-US" sz="1600" dirty="0"/>
              </a:br>
              <a:r>
                <a:rPr lang="en-US" sz="1600" dirty="0"/>
                <a:t>that can’t carry information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/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extract information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blipFill>
                  <a:blip r:embed="rId27"/>
                  <a:stretch>
                    <a:fillRect t="-131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8FAC1-03ED-D1A1-A889-C33D0DE6B30F}"/>
              </a:ext>
            </a:extLst>
          </p:cNvPr>
          <p:cNvGrpSpPr/>
          <p:nvPr/>
        </p:nvGrpSpPr>
        <p:grpSpPr>
          <a:xfrm>
            <a:off x="717063" y="1752103"/>
            <a:ext cx="3299436" cy="919519"/>
            <a:chOff x="7093758" y="5122425"/>
            <a:chExt cx="4376570" cy="12197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3F25D8-304A-AFAD-43A2-E446FE3BD03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6159439-65D8-F57A-7D97-4D603E0E770C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D1E27D2-B3E6-8B0A-AD64-011FAB4F956D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Chord 5">
                  <a:extLst>
                    <a:ext uri="{FF2B5EF4-FFF2-40B4-BE49-F238E27FC236}">
                      <a16:creationId xmlns:a16="http://schemas.microsoft.com/office/drawing/2014/main" id="{E3487C6B-782B-FEB3-B500-E3F9EAAE7634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CCFC576-62E6-F61D-200F-DBA1784814D4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A0CA77F-3B10-33B0-96A7-2986B4052C99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Chord 5">
                  <a:extLst>
                    <a:ext uri="{FF2B5EF4-FFF2-40B4-BE49-F238E27FC236}">
                      <a16:creationId xmlns:a16="http://schemas.microsoft.com/office/drawing/2014/main" id="{FEDF4A0A-5CF2-65DA-1C19-B21D8D3AC71A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263AC2D-45DA-9423-7492-D7A7B65C8D2C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8864B0-6072-ACAB-9A81-D0357CFDF653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186839-64C1-3E3B-9F2B-E7135C0C0582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E31D20-3861-02AB-CE47-3B376A4D4748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C66B33-E3D3-B686-A1DC-11B7D9A8D9C9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FCFC113-FEDB-994B-0A9D-FBEF7E68ED4B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4830A7-F8F3-4233-F28F-8A7C97ACC667}"/>
              </a:ext>
            </a:extLst>
          </p:cNvPr>
          <p:cNvGrpSpPr/>
          <p:nvPr/>
        </p:nvGrpSpPr>
        <p:grpSpPr>
          <a:xfrm>
            <a:off x="4164359" y="1055278"/>
            <a:ext cx="629137" cy="3004658"/>
            <a:chOff x="3960143" y="811438"/>
            <a:chExt cx="629137" cy="3004658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EABE5A-D416-4D67-626B-1C878B982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612" y="845025"/>
              <a:ext cx="0" cy="297107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753560-7A50-E35E-11ED-770480362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944" y="2231957"/>
              <a:ext cx="319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568B672-FB08-E8AA-1209-63BB19EADC0E}"/>
                </a:ext>
              </a:extLst>
            </p:cNvPr>
            <p:cNvSpPr txBox="1"/>
            <p:nvPr/>
          </p:nvSpPr>
          <p:spPr>
            <a:xfrm>
              <a:off x="3987984" y="20472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9B2B321-55A1-7585-097E-0B7DED5F5B3F}"/>
                </a:ext>
              </a:extLst>
            </p:cNvPr>
            <p:cNvSpPr txBox="1"/>
            <p:nvPr/>
          </p:nvSpPr>
          <p:spPr>
            <a:xfrm rot="16200000">
              <a:off x="3660028" y="1111553"/>
              <a:ext cx="96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Entropy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7C2FEE1-92B9-429B-DCF0-940984FE318A}"/>
              </a:ext>
            </a:extLst>
          </p:cNvPr>
          <p:cNvSpPr txBox="1"/>
          <p:nvPr/>
        </p:nvSpPr>
        <p:spPr>
          <a:xfrm>
            <a:off x="1835614" y="1142147"/>
            <a:ext cx="873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B0A99A-91C3-76B3-A5C6-13C46B30866A}"/>
              </a:ext>
            </a:extLst>
          </p:cNvPr>
          <p:cNvSpPr txBox="1"/>
          <p:nvPr/>
        </p:nvSpPr>
        <p:spPr>
          <a:xfrm>
            <a:off x="6032246" y="1147215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Quantum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82923D-7E57-29C7-BEE8-45B87882E635}"/>
              </a:ext>
            </a:extLst>
          </p:cNvPr>
          <p:cNvSpPr txBox="1"/>
          <p:nvPr/>
        </p:nvSpPr>
        <p:spPr>
          <a:xfrm>
            <a:off x="527554" y="3530777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always have access to the internal dynamics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264003-0E86-A022-92B7-462D9912161C}"/>
              </a:ext>
            </a:extLst>
          </p:cNvPr>
          <p:cNvSpPr txBox="1"/>
          <p:nvPr/>
        </p:nvSpPr>
        <p:spPr>
          <a:xfrm>
            <a:off x="504548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Can prepare ensembles at arbitrarily low entropy: we can study arbitrarily small parts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37DA22-F06A-D81D-4F0E-AA7EBAD5DB86}"/>
              </a:ext>
            </a:extLst>
          </p:cNvPr>
          <p:cNvSpPr txBox="1"/>
          <p:nvPr/>
        </p:nvSpPr>
        <p:spPr>
          <a:xfrm>
            <a:off x="4988953" y="3530777"/>
            <a:ext cx="34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access to the internal dynamics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3F7AEC-7F61-AE11-29B1-98056184455D}"/>
              </a:ext>
            </a:extLst>
          </p:cNvPr>
          <p:cNvSpPr txBox="1"/>
          <p:nvPr/>
        </p:nvSpPr>
        <p:spPr>
          <a:xfrm>
            <a:off x="4965947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Entropy is bounded at zero: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cannot study parts</a:t>
            </a:r>
          </a:p>
        </p:txBody>
      </p:sp>
    </p:spTree>
    <p:extLst>
      <p:ext uri="{BB962C8B-B14F-4D97-AF65-F5344CB8AC3E}">
        <p14:creationId xmlns:p14="http://schemas.microsoft.com/office/powerpoint/2010/main" val="8267485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CE9A76-93BC-1F6E-D741-5D6C2B2882A0}"/>
              </a:ext>
            </a:extLst>
          </p:cNvPr>
          <p:cNvSpPr txBox="1"/>
          <p:nvPr/>
        </p:nvSpPr>
        <p:spPr>
          <a:xfrm>
            <a:off x="409531" y="874278"/>
            <a:ext cx="58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process (deterministic or stochastic) will take an ensemble as input and return an ensemble as output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E831E-0524-9B24-F20B-BDC00F9472A3}"/>
              </a:ext>
            </a:extLst>
          </p:cNvPr>
          <p:cNvGrpSpPr/>
          <p:nvPr/>
        </p:nvGrpSpPr>
        <p:grpSpPr>
          <a:xfrm>
            <a:off x="7357500" y="351483"/>
            <a:ext cx="4182678" cy="687739"/>
            <a:chOff x="4948608" y="5357081"/>
            <a:chExt cx="4182678" cy="687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/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/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106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924C29-26E7-7F4C-A87B-1F96F81F075B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08" y="570171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52633FF-3C5D-F6D5-A022-E098FEC13BBA}"/>
                    </a:ext>
                  </a:extLst>
                </p:cNvPr>
                <p:cNvSpPr/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F032753-16F6-5209-3EFB-D730E920F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DE0A61-AAA7-C744-F123-B0D5E0B6F13F}"/>
                </a:ext>
              </a:extLst>
            </p:cNvPr>
            <p:cNvCxnSpPr>
              <a:cxnSpLocks/>
            </p:cNvCxnSpPr>
            <p:nvPr/>
          </p:nvCxnSpPr>
          <p:spPr>
            <a:xfrm>
              <a:off x="6830642" y="570095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/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blipFill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/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Measurement problem: unitary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2400" dirty="0"/>
                  <a:t> projections … projections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unitary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blipFill>
                <a:blip r:embed="rId23"/>
                <a:stretch>
                  <a:fillRect l="-10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5C796A-7105-1059-C9EE-B868FE4F9604}"/>
              </a:ext>
            </a:extLst>
          </p:cNvPr>
          <p:cNvSpPr txBox="1"/>
          <p:nvPr/>
        </p:nvSpPr>
        <p:spPr>
          <a:xfrm>
            <a:off x="5132918" y="7067822"/>
            <a:ext cx="488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evolution is for det/rev, isolated processes</a:t>
            </a:r>
            <a:br>
              <a:rPr lang="en-US" dirty="0"/>
            </a:br>
            <a:r>
              <a:rPr lang="en-US" dirty="0"/>
              <a:t>System being measured can’t be isolated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654515-F243-DC66-4E87-4D8104C0176C}"/>
              </a:ext>
            </a:extLst>
          </p:cNvPr>
          <p:cNvGrpSpPr/>
          <p:nvPr/>
        </p:nvGrpSpPr>
        <p:grpSpPr>
          <a:xfrm>
            <a:off x="2239492" y="2097577"/>
            <a:ext cx="4089401" cy="1790824"/>
            <a:chOff x="0" y="3753090"/>
            <a:chExt cx="4089401" cy="17908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F8A04E-851E-371D-AAB5-463B739A04B9}"/>
                </a:ext>
              </a:extLst>
            </p:cNvPr>
            <p:cNvSpPr txBox="1"/>
            <p:nvPr/>
          </p:nvSpPr>
          <p:spPr>
            <a:xfrm>
              <a:off x="0" y="375309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Deterministic and reversible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7D0182-44AB-EDD4-0B01-BD5B1A284E39}"/>
                </a:ext>
              </a:extLst>
            </p:cNvPr>
            <p:cNvSpPr txBox="1"/>
            <p:nvPr/>
          </p:nvSpPr>
          <p:spPr>
            <a:xfrm>
              <a:off x="1" y="4885332"/>
              <a:ext cx="408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Conserves probability and allows an “inverse”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1FCC68-115C-845C-3458-D44278F6588D}"/>
                </a:ext>
              </a:extLst>
            </p:cNvPr>
            <p:cNvGrpSpPr/>
            <p:nvPr/>
          </p:nvGrpSpPr>
          <p:grpSpPr>
            <a:xfrm>
              <a:off x="593728" y="4188569"/>
              <a:ext cx="2901945" cy="527485"/>
              <a:chOff x="781249" y="1003453"/>
              <a:chExt cx="4476056" cy="813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3E160C-397B-6F1B-7547-12DEC4921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6649" y="147395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732AA66-9126-AA2A-87D0-4F60BD7E55F9}"/>
                      </a:ext>
                    </a:extLst>
                  </p:cNvPr>
                  <p:cNvSpPr/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52633FF-3C5D-F6D5-A022-E098FEC13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6D22E4F-3D78-052D-422D-B25CCC2D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28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0343D99D-6993-6981-56E9-E129582971D9}"/>
                      </a:ext>
                    </a:extLst>
                  </p:cNvPr>
                  <p:cNvSpPr/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CCB14FC-5D82-B542-7459-DF9B9C21D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6106AB7-313F-7501-37CB-DDA545C14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707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/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Unitary operat</a:t>
                  </a:r>
                  <a:r>
                    <a:rPr lang="en-US" sz="1600" dirty="0"/>
                    <a:t>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blipFill>
                  <a:blip r:embed="rId27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5F0374-47F2-302B-8497-4366427800F5}"/>
              </a:ext>
            </a:extLst>
          </p:cNvPr>
          <p:cNvGrpSpPr/>
          <p:nvPr/>
        </p:nvGrpSpPr>
        <p:grpSpPr>
          <a:xfrm>
            <a:off x="5780334" y="2069478"/>
            <a:ext cx="4089402" cy="1796934"/>
            <a:chOff x="4116926" y="3746980"/>
            <a:chExt cx="4089402" cy="17969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97A88-1E6B-7D57-01FD-B27D1B7927E1}"/>
                </a:ext>
              </a:extLst>
            </p:cNvPr>
            <p:cNvSpPr txBox="1"/>
            <p:nvPr/>
          </p:nvSpPr>
          <p:spPr>
            <a:xfrm>
              <a:off x="4116927" y="374698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Measurement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0A7F1F0-4B07-6262-21F1-9E2157A31672}"/>
                </a:ext>
              </a:extLst>
            </p:cNvPr>
            <p:cNvGrpSpPr/>
            <p:nvPr/>
          </p:nvGrpSpPr>
          <p:grpSpPr>
            <a:xfrm>
              <a:off x="4941456" y="4214621"/>
              <a:ext cx="2941060" cy="514699"/>
              <a:chOff x="7084945" y="986763"/>
              <a:chExt cx="4536388" cy="793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A5E876-4EF7-7EBA-7F15-B59B4622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345" y="143754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C252DAC1-F0BE-1368-A2A8-E0C450FA7512}"/>
                      </a:ext>
                    </a:extLst>
                  </p:cNvPr>
                  <p:cNvSpPr/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F8DE9FA-4B34-E33B-C8AF-143D149E01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BBE8D9D-26D1-0A90-C519-8DEFA817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697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FAE7E7B-448B-EADD-6DE6-6FBED703FB45}"/>
                      </a:ext>
                    </a:extLst>
                  </p:cNvPr>
                  <p:cNvSpPr/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13CD1DB-7A72-4ED3-52CF-565376C7E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C9A5A5E-D6E2-72E1-0E62-70257FB40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76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/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4060269-3CE6-8863-FC8B-CB55D6E6989D}"/>
                </a:ext>
              </a:extLst>
            </p:cNvPr>
            <p:cNvSpPr txBox="1"/>
            <p:nvPr/>
          </p:nvSpPr>
          <p:spPr>
            <a:xfrm>
              <a:off x="4116926" y="4885332"/>
              <a:ext cx="4089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Must be repeatable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/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Projection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blipFill>
                  <a:blip r:embed="rId30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29E551B-A168-B4EA-0C05-5224138A3EFC}"/>
              </a:ext>
            </a:extLst>
          </p:cNvPr>
          <p:cNvSpPr txBox="1"/>
          <p:nvPr/>
        </p:nvSpPr>
        <p:spPr>
          <a:xfrm>
            <a:off x="236340" y="183079"/>
            <a:ext cx="525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 evolution and measurements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A3981E-4AC4-8801-5D90-3A9D353E5D38}"/>
              </a:ext>
            </a:extLst>
          </p:cNvPr>
          <p:cNvGrpSpPr/>
          <p:nvPr/>
        </p:nvGrpSpPr>
        <p:grpSpPr>
          <a:xfrm>
            <a:off x="189122" y="888874"/>
            <a:ext cx="2236751" cy="3212744"/>
            <a:chOff x="6041815" y="2807303"/>
            <a:chExt cx="2274036" cy="326629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472A0BE-0AAA-C200-CA9E-0C5C70D0B782}"/>
                </a:ext>
              </a:extLst>
            </p:cNvPr>
            <p:cNvGrpSpPr/>
            <p:nvPr/>
          </p:nvGrpSpPr>
          <p:grpSpPr>
            <a:xfrm>
              <a:off x="6368262" y="3811240"/>
              <a:ext cx="1713465" cy="2262362"/>
              <a:chOff x="6689695" y="3864164"/>
              <a:chExt cx="1916430" cy="253034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437CEC0-A3A7-BF77-614A-5E0663FD7C42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158483C-21B6-C2FE-5930-0065265D692B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6" name="Oval 31">
                  <a:extLst>
                    <a:ext uri="{FF2B5EF4-FFF2-40B4-BE49-F238E27FC236}">
                      <a16:creationId xmlns:a16="http://schemas.microsoft.com/office/drawing/2014/main" id="{44D80786-08E1-AA0E-5EF8-FB96066556CB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0F1FACFE-25BF-73FE-468E-62DE42F4AB23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E67B931-1928-2874-05DC-D4B07883688E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BEE78A73-17AF-0A84-8D94-8B6B1B6E4E4C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3" name="Oval 9">
                    <a:extLst>
                      <a:ext uri="{FF2B5EF4-FFF2-40B4-BE49-F238E27FC236}">
                        <a16:creationId xmlns:a16="http://schemas.microsoft.com/office/drawing/2014/main" id="{7516E051-8F40-137F-751D-B90266F80429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4" name="Oval 9">
                    <a:extLst>
                      <a:ext uri="{FF2B5EF4-FFF2-40B4-BE49-F238E27FC236}">
                        <a16:creationId xmlns:a16="http://schemas.microsoft.com/office/drawing/2014/main" id="{0895EC5F-4600-4671-0277-DBC1F8AEC756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75B50F08-6C5D-1EB1-4456-E58A736D6A3C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49C6665-3C1B-4AED-4264-59EF1072AC8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1" name="Oval 9">
                    <a:extLst>
                      <a:ext uri="{FF2B5EF4-FFF2-40B4-BE49-F238E27FC236}">
                        <a16:creationId xmlns:a16="http://schemas.microsoft.com/office/drawing/2014/main" id="{D804ABA1-0579-0887-2F1C-D9218C8DFAB3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9E3177E-0854-3237-BE06-60494539751E}"/>
                  </a:ext>
                </a:extLst>
              </p:cNvPr>
              <p:cNvGrpSpPr/>
              <p:nvPr/>
            </p:nvGrpSpPr>
            <p:grpSpPr>
              <a:xfrm>
                <a:off x="7417065" y="3864164"/>
                <a:ext cx="521532" cy="2530346"/>
                <a:chOff x="10232136" y="1020849"/>
                <a:chExt cx="521532" cy="25303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AC546C66-17E1-DEC5-BD6C-C78A6FAF2367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/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3FDAD5-AADC-6D86-505B-DF379B0E21FB}"/>
              </a:ext>
            </a:extLst>
          </p:cNvPr>
          <p:cNvGrpSpPr/>
          <p:nvPr/>
        </p:nvGrpSpPr>
        <p:grpSpPr>
          <a:xfrm>
            <a:off x="3538293" y="5283432"/>
            <a:ext cx="3031715" cy="568556"/>
            <a:chOff x="3823149" y="5414901"/>
            <a:chExt cx="3031715" cy="5685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655086-D42C-19F5-502C-77C7C976E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149" y="541490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629B26-26B3-7189-8713-FBCC21BA4200}"/>
                </a:ext>
              </a:extLst>
            </p:cNvPr>
            <p:cNvCxnSpPr>
              <a:cxnSpLocks/>
            </p:cNvCxnSpPr>
            <p:nvPr/>
          </p:nvCxnSpPr>
          <p:spPr>
            <a:xfrm rot="660000" flipV="1">
              <a:off x="4169377" y="541971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A23879-799E-8182-E5C5-AC66C74D0FD5}"/>
                </a:ext>
              </a:extLst>
            </p:cNvPr>
            <p:cNvCxnSpPr>
              <a:cxnSpLocks/>
            </p:cNvCxnSpPr>
            <p:nvPr/>
          </p:nvCxnSpPr>
          <p:spPr>
            <a:xfrm rot="1380000" flipV="1">
              <a:off x="4515605" y="5435720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547BD8A-4E2C-580E-FDC1-E3320361CE63}"/>
                </a:ext>
              </a:extLst>
            </p:cNvPr>
            <p:cNvCxnSpPr>
              <a:cxnSpLocks/>
            </p:cNvCxnSpPr>
            <p:nvPr/>
          </p:nvCxnSpPr>
          <p:spPr>
            <a:xfrm rot="2040000" flipV="1">
              <a:off x="4861833" y="545967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A7837B-4F26-BC0C-079E-1A5BDD9AB10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208061" y="5491607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F6BB55-71D9-3661-D198-0B4C8DBFFF39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5554289" y="553034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069354-A3D0-18A1-8CF4-2083C6BB06AA}"/>
                </a:ext>
              </a:extLst>
            </p:cNvPr>
            <p:cNvCxnSpPr>
              <a:cxnSpLocks/>
            </p:cNvCxnSpPr>
            <p:nvPr/>
          </p:nvCxnSpPr>
          <p:spPr>
            <a:xfrm rot="4080000" flipV="1">
              <a:off x="5900517" y="5578686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B314A0-D31A-F92A-23C4-DC65D22D6C5F}"/>
                </a:ext>
              </a:extLst>
            </p:cNvPr>
            <p:cNvCxnSpPr>
              <a:cxnSpLocks/>
            </p:cNvCxnSpPr>
            <p:nvPr/>
          </p:nvCxnSpPr>
          <p:spPr>
            <a:xfrm rot="4740000" flipV="1">
              <a:off x="6246745" y="562682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F358CA-8778-A1A3-5350-B455B44CC46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2973" y="567679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/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evolution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sequence of infinitesimal projections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blipFill>
                <a:blip r:embed="rId35"/>
                <a:stretch>
                  <a:fillRect l="-878" t="-8197" r="-2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8070AE6-DDE2-6E21-1DE7-0EDA605AA341}"/>
              </a:ext>
            </a:extLst>
          </p:cNvPr>
          <p:cNvGrpSpPr/>
          <p:nvPr/>
        </p:nvGrpSpPr>
        <p:grpSpPr>
          <a:xfrm>
            <a:off x="9968406" y="1876350"/>
            <a:ext cx="1690119" cy="2227652"/>
            <a:chOff x="5667381" y="866472"/>
            <a:chExt cx="3245442" cy="42776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7FB55B-280C-9E87-E706-3890DC01AC11}"/>
                </a:ext>
              </a:extLst>
            </p:cNvPr>
            <p:cNvCxnSpPr/>
            <p:nvPr/>
          </p:nvCxnSpPr>
          <p:spPr>
            <a:xfrm>
              <a:off x="5913120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A19E7E-E532-6CCE-9AB2-C627157B5B28}"/>
                </a:ext>
              </a:extLst>
            </p:cNvPr>
            <p:cNvCxnSpPr/>
            <p:nvPr/>
          </p:nvCxnSpPr>
          <p:spPr>
            <a:xfrm>
              <a:off x="7500461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9C1FC3B-6C57-A96F-279C-BA89C44DB957}"/>
                </a:ext>
              </a:extLst>
            </p:cNvPr>
            <p:cNvCxnSpPr>
              <a:cxnSpLocks/>
            </p:cNvCxnSpPr>
            <p:nvPr/>
          </p:nvCxnSpPr>
          <p:spPr>
            <a:xfrm>
              <a:off x="750046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476727-9A3B-9A86-2A14-6CC397E81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46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28E0DE-ACE7-2D27-860F-CE809E1C6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85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A09EC4-4F45-9E80-9C5E-BE76280E1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485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D7FC5C-EFC9-4651-5A70-73F047867EA2}"/>
                </a:ext>
              </a:extLst>
            </p:cNvPr>
            <p:cNvGrpSpPr/>
            <p:nvPr/>
          </p:nvGrpSpPr>
          <p:grpSpPr>
            <a:xfrm>
              <a:off x="5667381" y="866472"/>
              <a:ext cx="3245442" cy="4277639"/>
              <a:chOff x="6689695" y="3867733"/>
              <a:chExt cx="1916430" cy="252594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DE6C906-6FDC-17ED-C003-7455D7A9DFAE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2BA6C09-5D69-78DB-57E4-328D63AABE15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6" name="Oval 31">
                  <a:extLst>
                    <a:ext uri="{FF2B5EF4-FFF2-40B4-BE49-F238E27FC236}">
                      <a16:creationId xmlns:a16="http://schemas.microsoft.com/office/drawing/2014/main" id="{8DAF919C-F3B5-1283-2B7A-89E8413BA1D9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6EBEA30-F067-9294-EB06-F1CCB6E49F02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7C30CF5-8C46-698D-4B1F-8447729E7214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B54A2529-AF0F-64F7-BFAE-1A8C631BF89F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9" name="Oval 9">
                    <a:extLst>
                      <a:ext uri="{FF2B5EF4-FFF2-40B4-BE49-F238E27FC236}">
                        <a16:creationId xmlns:a16="http://schemas.microsoft.com/office/drawing/2014/main" id="{3A96AC4E-0895-078D-5EEC-4306C10DB664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9165063-52E0-ECF6-A0E9-C7F1F6DCC345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CB49728-D9B0-1BA4-B326-4DECAFA3E2E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1" name="Oval 9">
                    <a:extLst>
                      <a:ext uri="{FF2B5EF4-FFF2-40B4-BE49-F238E27FC236}">
                        <a16:creationId xmlns:a16="http://schemas.microsoft.com/office/drawing/2014/main" id="{5D2F7339-D721-D871-998E-F2ED389596F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3811001-30CB-F5ED-85B6-6EF95579B94A}"/>
                  </a:ext>
                </a:extLst>
              </p:cNvPr>
              <p:cNvGrpSpPr/>
              <p:nvPr/>
            </p:nvGrpSpPr>
            <p:grpSpPr>
              <a:xfrm>
                <a:off x="7343735" y="3867733"/>
                <a:ext cx="672058" cy="2525941"/>
                <a:chOff x="10158806" y="1024418"/>
                <a:chExt cx="672058" cy="2525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3F4D8C-E1B8-A23B-242A-0C12DB2306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CE0322D2-D870-100A-FE41-4ACBD60E4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E4B4058-C0D5-A6E2-CD50-0D24CFDB48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D35FF79-30E4-6C9D-EFDD-68160D5650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1A522C-C767-6A1D-1588-5D2234B2B9F5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7289959" y="1351541"/>
              <a:ext cx="0" cy="324516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593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/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Eigenstates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states unchanged by the process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equilibria of the process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blipFill>
                <a:blip r:embed="rId2"/>
                <a:stretch>
                  <a:fillRect l="-1032" t="-10667" r="-70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1EC97D-A9C0-5D9A-B5C3-980648E69E34}"/>
              </a:ext>
            </a:extLst>
          </p:cNvPr>
          <p:cNvSpPr txBox="1"/>
          <p:nvPr/>
        </p:nvSpPr>
        <p:spPr>
          <a:xfrm>
            <a:off x="236340" y="183079"/>
            <a:ext cx="7479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Parallels between QM and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/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Every state is an eigenstate of some unitary / Hermitian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all states are equilibria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blipFill>
                <a:blip r:embed="rId3"/>
                <a:stretch>
                  <a:fillRect l="-133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0C76FF-059E-A45B-E258-161CA09E7203}"/>
              </a:ext>
            </a:extLst>
          </p:cNvPr>
          <p:cNvSpPr txBox="1"/>
          <p:nvPr/>
        </p:nvSpPr>
        <p:spPr>
          <a:xfrm>
            <a:off x="1314086" y="2467715"/>
            <a:ext cx="58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mixed state commutes with some unitary operator (same eigenstates used calculate entropy)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F1FB5-7295-6610-85C2-C44F43FE29C4}"/>
              </a:ext>
            </a:extLst>
          </p:cNvPr>
          <p:cNvGrpSpPr/>
          <p:nvPr/>
        </p:nvGrpSpPr>
        <p:grpSpPr>
          <a:xfrm>
            <a:off x="433005" y="3361000"/>
            <a:ext cx="941829" cy="1070261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B6A218AC-70D8-414A-E4D5-860C527FEBA3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EF1DEB-2A02-B25F-49B6-6615F5953D3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8992C7-A5E3-6B2F-4415-F7FE077E734D}"/>
                </a:ext>
              </a:extLst>
            </p:cNvPr>
            <p:cNvCxnSpPr>
              <a:stCxn id="10" idx="1"/>
              <a:endCxn id="10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B39B3-477C-546E-D20C-00AC97768FF1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C0409C-94A6-7AEC-97C4-4562FD59AFF6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AC5AA6-170C-597C-303F-6E8DD9DD1040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F9B89A-11B9-41D8-9904-C7C23D0D4E40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FAB6FF-5CE7-A009-E55A-C4D89058FD49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EC3B42-2AEF-BA5C-1C06-91A9D2A82EA8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A2836C-DADF-55CA-6CD2-62AB31E45329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3D821-B16B-BC1B-5763-5F228E33E07D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5FAB7F-5904-8D4B-220E-CB750AAA17AF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F2DA3-D553-757D-8910-B7768BFA63CA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1E41D1-79D0-FDF7-C3C4-9E7603E11E1E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6F67DD-5C53-C1EA-4A85-5BECA17F8744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140377-F88F-A4D3-3C13-EAA53E3878E1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D87FEF-599C-919A-6BB5-544D0DE9ED81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960623-1B75-F91D-9B32-EB73C5C04D1F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0083ED-C7A7-BBA3-E8B1-D4C871B0B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1E865A-D0D6-C896-0FEE-60D8BB6C8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5DCAF-40DB-55B8-4D21-039C01C0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58DCC4-CE41-CEA9-85D8-9D1132D0B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9F821E-3FE6-ED8E-4880-60232A32E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AFB1EF-E1EE-23F9-2865-6CDCF28467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2C973D-06D7-95E5-5EC5-744D81D23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A12611-A427-A9D8-F484-FE99818AABA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550DA-9D9B-2740-6A78-A6D96332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2EB73C-8A17-15C3-E8C1-58AEEEFE0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F842C9-2E73-B40A-F201-B969CF66936B}"/>
              </a:ext>
            </a:extLst>
          </p:cNvPr>
          <p:cNvGrpSpPr/>
          <p:nvPr/>
        </p:nvGrpSpPr>
        <p:grpSpPr>
          <a:xfrm>
            <a:off x="2484814" y="3364458"/>
            <a:ext cx="942824" cy="1066804"/>
            <a:chOff x="6248400" y="901501"/>
            <a:chExt cx="1678172" cy="189884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D52CA-B6E7-D7A3-79F1-CFADEA6225AE}"/>
                </a:ext>
              </a:extLst>
            </p:cNvPr>
            <p:cNvSpPr/>
            <p:nvPr/>
          </p:nvSpPr>
          <p:spPr>
            <a:xfrm>
              <a:off x="62484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5C47A4-5452-369C-09FA-68977C9D0C59}"/>
                </a:ext>
              </a:extLst>
            </p:cNvPr>
            <p:cNvSpPr/>
            <p:nvPr/>
          </p:nvSpPr>
          <p:spPr>
            <a:xfrm>
              <a:off x="72317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89789E-7B97-2790-CA67-4BC0AE29D18B}"/>
                </a:ext>
              </a:extLst>
            </p:cNvPr>
            <p:cNvSpPr/>
            <p:nvPr/>
          </p:nvSpPr>
          <p:spPr>
            <a:xfrm>
              <a:off x="74236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73D3CD-856D-3FD1-9CC5-165963BA7EAB}"/>
                </a:ext>
              </a:extLst>
            </p:cNvPr>
            <p:cNvSpPr/>
            <p:nvPr/>
          </p:nvSpPr>
          <p:spPr>
            <a:xfrm>
              <a:off x="67890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4A3494-1D16-5A65-75D5-D22C4028034E}"/>
                </a:ext>
              </a:extLst>
            </p:cNvPr>
            <p:cNvSpPr/>
            <p:nvPr/>
          </p:nvSpPr>
          <p:spPr>
            <a:xfrm>
              <a:off x="65532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3A177F-D91A-B3E8-F825-BA391C1FE50F}"/>
                </a:ext>
              </a:extLst>
            </p:cNvPr>
            <p:cNvSpPr/>
            <p:nvPr/>
          </p:nvSpPr>
          <p:spPr>
            <a:xfrm>
              <a:off x="6934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2F2973-5F54-FBC2-9408-541DFD203325}"/>
                </a:ext>
              </a:extLst>
            </p:cNvPr>
            <p:cNvSpPr/>
            <p:nvPr/>
          </p:nvSpPr>
          <p:spPr>
            <a:xfrm>
              <a:off x="7315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58DEF7-E27C-7D06-8605-ED5683D7F151}"/>
                </a:ext>
              </a:extLst>
            </p:cNvPr>
            <p:cNvSpPr/>
            <p:nvPr/>
          </p:nvSpPr>
          <p:spPr>
            <a:xfrm>
              <a:off x="67818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ED22EE-F738-5513-1F87-0CF13B475D3B}"/>
                </a:ext>
              </a:extLst>
            </p:cNvPr>
            <p:cNvSpPr/>
            <p:nvPr/>
          </p:nvSpPr>
          <p:spPr>
            <a:xfrm>
              <a:off x="69342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CCABB0-787F-9A5F-45E9-5CB9978367F9}"/>
                </a:ext>
              </a:extLst>
            </p:cNvPr>
            <p:cNvSpPr/>
            <p:nvPr/>
          </p:nvSpPr>
          <p:spPr>
            <a:xfrm>
              <a:off x="74676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923D39C-FDDD-415C-0013-2F394271E127}"/>
                </a:ext>
              </a:extLst>
            </p:cNvPr>
            <p:cNvSpPr/>
            <p:nvPr/>
          </p:nvSpPr>
          <p:spPr>
            <a:xfrm>
              <a:off x="71628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D490AC-80AD-48ED-D7D2-86BC46C13ACD}"/>
                </a:ext>
              </a:extLst>
            </p:cNvPr>
            <p:cNvSpPr/>
            <p:nvPr/>
          </p:nvSpPr>
          <p:spPr>
            <a:xfrm>
              <a:off x="70104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96E34A-0555-B816-866B-36DDDEB86F42}"/>
                </a:ext>
              </a:extLst>
            </p:cNvPr>
            <p:cNvSpPr/>
            <p:nvPr/>
          </p:nvSpPr>
          <p:spPr>
            <a:xfrm>
              <a:off x="66294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D29E97-51D0-5668-F857-4707A18124F5}"/>
                </a:ext>
              </a:extLst>
            </p:cNvPr>
            <p:cNvSpPr/>
            <p:nvPr/>
          </p:nvSpPr>
          <p:spPr>
            <a:xfrm>
              <a:off x="67818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DB0C37-F499-0437-698B-88E03E6CA8E2}"/>
                </a:ext>
              </a:extLst>
            </p:cNvPr>
            <p:cNvSpPr/>
            <p:nvPr/>
          </p:nvSpPr>
          <p:spPr>
            <a:xfrm>
              <a:off x="71628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1E99DE-D8CE-5BC5-1E07-9DADA51526F0}"/>
                </a:ext>
              </a:extLst>
            </p:cNvPr>
            <p:cNvSpPr/>
            <p:nvPr/>
          </p:nvSpPr>
          <p:spPr>
            <a:xfrm>
              <a:off x="75438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CCED93-23E3-8618-E308-FBDAE9D62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9E2F54-3223-5C72-34C4-6B3F738E2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66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AC387F-363D-CB1A-97DC-645A64D42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8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D3F529-B6BF-9C09-E45B-51376FE33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08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C9C45E-D123-D417-DFB3-25F7522F9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55" y="1137613"/>
              <a:ext cx="98196" cy="11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075290-233B-75C4-4759-458E4A0F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8D0051-8433-28F7-EC24-286CA893A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1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BC5C14-BD04-5B09-F729-0B5CBEF680A6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V="1">
              <a:off x="71628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5EB9F0-BFE0-9625-62C5-27D3F61EE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94FFD6-E791-983A-894B-52AA3E561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0DD740-7AF0-1E39-5621-BC175ACBD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962" y="1136476"/>
              <a:ext cx="103708" cy="11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8E7976-EE53-00A6-30C0-DD9F91B61CD7}"/>
                </a:ext>
              </a:extLst>
            </p:cNvPr>
            <p:cNvSpPr/>
            <p:nvPr/>
          </p:nvSpPr>
          <p:spPr>
            <a:xfrm>
              <a:off x="6250172" y="901501"/>
              <a:ext cx="1676400" cy="223459"/>
            </a:xfrm>
            <a:prstGeom prst="rect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C03C25A-A03A-83F3-9E23-562EE86F9C02}"/>
              </a:ext>
            </a:extLst>
          </p:cNvPr>
          <p:cNvSpPr/>
          <p:nvPr/>
        </p:nvSpPr>
        <p:spPr>
          <a:xfrm>
            <a:off x="1610247" y="3579705"/>
            <a:ext cx="642155" cy="44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/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0993AE8-371A-57E3-C4F9-7374FB89FFB2}"/>
              </a:ext>
            </a:extLst>
          </p:cNvPr>
          <p:cNvGrpSpPr/>
          <p:nvPr/>
        </p:nvGrpSpPr>
        <p:grpSpPr>
          <a:xfrm>
            <a:off x="2429654" y="4545392"/>
            <a:ext cx="1052148" cy="1098122"/>
            <a:chOff x="6915720" y="4229050"/>
            <a:chExt cx="1052148" cy="109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/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/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/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4BA83E9-E03C-D51E-6079-1952EE08EF99}"/>
              </a:ext>
            </a:extLst>
          </p:cNvPr>
          <p:cNvSpPr txBox="1"/>
          <p:nvPr/>
        </p:nvSpPr>
        <p:spPr>
          <a:xfrm>
            <a:off x="473045" y="5247270"/>
            <a:ext cx="201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equilibria,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/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209E346-729F-D30E-C8FD-66C075F6511C}"/>
              </a:ext>
            </a:extLst>
          </p:cNvPr>
          <p:cNvGrpSpPr/>
          <p:nvPr/>
        </p:nvGrpSpPr>
        <p:grpSpPr>
          <a:xfrm>
            <a:off x="4194009" y="3545847"/>
            <a:ext cx="2009692" cy="687739"/>
            <a:chOff x="7812900" y="351483"/>
            <a:chExt cx="2009692" cy="687739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6FA7D5-E07A-B7A0-6EA0-F1DF886EFBFB}"/>
                </a:ext>
              </a:extLst>
            </p:cNvPr>
            <p:cNvCxnSpPr>
              <a:cxnSpLocks/>
            </p:cNvCxnSpPr>
            <p:nvPr/>
          </p:nvCxnSpPr>
          <p:spPr>
            <a:xfrm>
              <a:off x="7812900" y="69611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319139-C9EC-1182-B2CF-141547C7A822}"/>
                </a:ext>
              </a:extLst>
            </p:cNvPr>
            <p:cNvSpPr/>
            <p:nvPr/>
          </p:nvSpPr>
          <p:spPr>
            <a:xfrm>
              <a:off x="8407430" y="351483"/>
              <a:ext cx="832104" cy="6877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Spin up meas.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567A6F-5E8E-C155-50A6-17CFC857F5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534" y="69535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/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/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326CD20-6E59-9202-C37F-1FE71B0937C8}"/>
              </a:ext>
            </a:extLst>
          </p:cNvPr>
          <p:cNvSpPr txBox="1"/>
          <p:nvPr/>
        </p:nvSpPr>
        <p:spPr>
          <a:xfrm>
            <a:off x="4130270" y="5110545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contexts,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/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Quantum contexts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Boundary conditions between system and environment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blipFill>
                <a:blip r:embed="rId11"/>
                <a:stretch>
                  <a:fillRect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/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Measurements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blipFill>
                <a:blip r:embed="rId12"/>
                <a:stretch>
                  <a:fillRect l="-1815" t="-8197" r="-12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510F98-7CE4-1E6B-C279-7279EBEB2B05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8021132" y="4545392"/>
            <a:ext cx="1340307" cy="378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0F1B8CF-63F5-D7CD-0EA1-06FD5E6C6BD0}"/>
              </a:ext>
            </a:extLst>
          </p:cNvPr>
          <p:cNvSpPr txBox="1"/>
          <p:nvPr/>
        </p:nvSpPr>
        <p:spPr>
          <a:xfrm>
            <a:off x="7986383" y="4176060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/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Quasi-static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blipFill>
                <a:blip r:embed="rId13"/>
                <a:stretch>
                  <a:fillRect l="-2332" t="-10000" r="-18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/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69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Entropic nature of physical theories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A89BACF-A7DF-6C3C-4038-D106BCD26AE4}"/>
              </a:ext>
            </a:extLst>
          </p:cNvPr>
          <p:cNvGrpSpPr/>
          <p:nvPr/>
        </p:nvGrpSpPr>
        <p:grpSpPr>
          <a:xfrm>
            <a:off x="497323" y="2162887"/>
            <a:ext cx="6432398" cy="1766632"/>
            <a:chOff x="329683" y="1172919"/>
            <a:chExt cx="6432398" cy="176663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BECC-483A-F696-4DF8-99C549998F13}"/>
                </a:ext>
              </a:extLst>
            </p:cNvPr>
            <p:cNvSpPr/>
            <p:nvPr/>
          </p:nvSpPr>
          <p:spPr>
            <a:xfrm>
              <a:off x="3208122" y="1232661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Standard probability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272639-0F20-91B8-8B5A-FA6235E7A889}"/>
                </a:ext>
              </a:extLst>
            </p:cNvPr>
            <p:cNvSpPr/>
            <p:nvPr/>
          </p:nvSpPr>
          <p:spPr>
            <a:xfrm>
              <a:off x="3208122" y="2440030"/>
              <a:ext cx="1816402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Information theory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64D651B-7AF1-A261-3EB0-3A789526E354}"/>
                </a:ext>
              </a:extLst>
            </p:cNvPr>
            <p:cNvSpPr/>
            <p:nvPr/>
          </p:nvSpPr>
          <p:spPr>
            <a:xfrm>
              <a:off x="329683" y="1791536"/>
              <a:ext cx="1883631" cy="49194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 err="1">
                  <a:solidFill>
                    <a:schemeClr val="tx1"/>
                  </a:solidFill>
                </a:rPr>
                <a:t>Symplectic</a:t>
              </a:r>
              <a:r>
                <a:rPr lang="en-US" sz="1600" dirty="0">
                  <a:solidFill>
                    <a:schemeClr val="tx1"/>
                  </a:solidFill>
                </a:rPr>
                <a:t> manifold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/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483119-87C6-E559-2C12-1A9D5008F7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274" y="1301799"/>
                  <a:ext cx="737858" cy="37605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/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0010B80-DCF9-6E75-0364-616DB80C5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9517" y="1172919"/>
                  <a:ext cx="1485963" cy="65519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/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B89734A-EAD1-64B0-F582-16CAC6011C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0697" y="2563499"/>
                  <a:ext cx="1861384" cy="37605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row: Left-Right 10">
              <a:extLst>
                <a:ext uri="{FF2B5EF4-FFF2-40B4-BE49-F238E27FC236}">
                  <a16:creationId xmlns:a16="http://schemas.microsoft.com/office/drawing/2014/main" id="{E79860D1-4404-ADD4-93CF-0710721199B3}"/>
                </a:ext>
              </a:extLst>
            </p:cNvPr>
            <p:cNvSpPr/>
            <p:nvPr/>
          </p:nvSpPr>
          <p:spPr>
            <a:xfrm rot="20292001">
              <a:off x="2387900" y="1610826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2" name="Arrow: Left-Right 11">
              <a:extLst>
                <a:ext uri="{FF2B5EF4-FFF2-40B4-BE49-F238E27FC236}">
                  <a16:creationId xmlns:a16="http://schemas.microsoft.com/office/drawing/2014/main" id="{801B8C52-4238-BD05-D5C2-32B45E11FE36}"/>
                </a:ext>
              </a:extLst>
            </p:cNvPr>
            <p:cNvSpPr/>
            <p:nvPr/>
          </p:nvSpPr>
          <p:spPr>
            <a:xfrm rot="1307999" flipH="1">
              <a:off x="2383246" y="2275654"/>
              <a:ext cx="782062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4884D414-2A35-83D0-0FAF-8566EB63FF97}"/>
                </a:ext>
              </a:extLst>
            </p:cNvPr>
            <p:cNvSpPr/>
            <p:nvPr/>
          </p:nvSpPr>
          <p:spPr>
            <a:xfrm rot="5400000">
              <a:off x="3884204" y="1924670"/>
              <a:ext cx="518807" cy="24596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/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r>
                    <a:rPr lang="en-US" sz="1600" dirty="0"/>
                    <a:t> uniform over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B2C94F8-33CE-DC50-3C1D-56FEE7A6A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335" y="2503249"/>
                  <a:ext cx="1805120" cy="376052"/>
                </a:xfrm>
                <a:prstGeom prst="rect">
                  <a:avLst/>
                </a:prstGeom>
                <a:blipFill>
                  <a:blip r:embed="rId5"/>
                  <a:stretch>
                    <a:fillRect t="-4918"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BCEE7F-3880-161A-3800-F65C654E477A}"/>
              </a:ext>
            </a:extLst>
          </p:cNvPr>
          <p:cNvGrpSpPr/>
          <p:nvPr/>
        </p:nvGrpSpPr>
        <p:grpSpPr>
          <a:xfrm>
            <a:off x="490374" y="4546683"/>
            <a:ext cx="6837342" cy="1659611"/>
            <a:chOff x="53340" y="3574508"/>
            <a:chExt cx="6837342" cy="165961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B8EE642-2436-24BB-81AD-7FC2558F3EED}"/>
                </a:ext>
              </a:extLst>
            </p:cNvPr>
            <p:cNvSpPr/>
            <p:nvPr/>
          </p:nvSpPr>
          <p:spPr>
            <a:xfrm>
              <a:off x="3204418" y="4742624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Quantum information theory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F58B4EC-EDC5-EADD-FD3A-A58657E0BB03}"/>
                </a:ext>
              </a:extLst>
            </p:cNvPr>
            <p:cNvSpPr/>
            <p:nvPr/>
          </p:nvSpPr>
          <p:spPr>
            <a:xfrm>
              <a:off x="3203212" y="3605618"/>
              <a:ext cx="1814751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Quantum probability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A1B417A-9E7E-7A87-44C6-1450BF3EB3E0}"/>
                </a:ext>
              </a:extLst>
            </p:cNvPr>
            <p:cNvSpPr/>
            <p:nvPr/>
          </p:nvSpPr>
          <p:spPr>
            <a:xfrm>
              <a:off x="53340" y="4090708"/>
              <a:ext cx="2158323" cy="49149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Projective Hilbert space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/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458D240-8F76-F41F-82B8-589E3659D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84" y="3574508"/>
                  <a:ext cx="496198" cy="228635"/>
                </a:xfrm>
                <a:prstGeom prst="rect">
                  <a:avLst/>
                </a:prstGeom>
                <a:blipFill>
                  <a:blip r:embed="rId6"/>
                  <a:stretch>
                    <a:fillRect r="-22222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/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C62A96-BD75-E90E-06DA-FE0F717379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522" y="3647113"/>
                  <a:ext cx="1263122" cy="228635"/>
                </a:xfrm>
                <a:prstGeom prst="rect">
                  <a:avLst/>
                </a:prstGeom>
                <a:blipFill>
                  <a:blip r:embed="rId7"/>
                  <a:stretch>
                    <a:fillRect r="-39130" b="-648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/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096C43-B44B-C70A-C255-A09C8C46B4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293" y="4627024"/>
                  <a:ext cx="1101216" cy="373697"/>
                </a:xfrm>
                <a:prstGeom prst="rect">
                  <a:avLst/>
                </a:prstGeom>
                <a:blipFill>
                  <a:blip r:embed="rId8"/>
                  <a:stretch>
                    <a:fillRect r="-32597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/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rad>
                              </m:num>
                              <m:den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430ED55-01D7-D25B-455A-9B01B0F89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267" y="4645248"/>
                  <a:ext cx="1821415" cy="435965"/>
                </a:xfrm>
                <a:prstGeom prst="rect">
                  <a:avLst/>
                </a:prstGeom>
                <a:blipFill>
                  <a:blip r:embed="rId9"/>
                  <a:stretch>
                    <a:fillRect r="-38127" b="-37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Arrow: Left-Right 23">
              <a:extLst>
                <a:ext uri="{FF2B5EF4-FFF2-40B4-BE49-F238E27FC236}">
                  <a16:creationId xmlns:a16="http://schemas.microsoft.com/office/drawing/2014/main" id="{39E07C9D-17B0-FC80-7244-719DEE92C6A9}"/>
                </a:ext>
              </a:extLst>
            </p:cNvPr>
            <p:cNvSpPr/>
            <p:nvPr/>
          </p:nvSpPr>
          <p:spPr>
            <a:xfrm rot="20292001">
              <a:off x="2371405" y="3983363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5" name="Arrow: Left-Right 24">
              <a:extLst>
                <a:ext uri="{FF2B5EF4-FFF2-40B4-BE49-F238E27FC236}">
                  <a16:creationId xmlns:a16="http://schemas.microsoft.com/office/drawing/2014/main" id="{0D35075C-1F83-12E7-BD2B-4E4C92B3427A}"/>
                </a:ext>
              </a:extLst>
            </p:cNvPr>
            <p:cNvSpPr/>
            <p:nvPr/>
          </p:nvSpPr>
          <p:spPr>
            <a:xfrm rot="1307999" flipH="1">
              <a:off x="2371406" y="4632840"/>
              <a:ext cx="781351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6" name="Arrow: Left-Right 25">
              <a:extLst>
                <a:ext uri="{FF2B5EF4-FFF2-40B4-BE49-F238E27FC236}">
                  <a16:creationId xmlns:a16="http://schemas.microsoft.com/office/drawing/2014/main" id="{CCC5EA0A-1EB1-4926-0843-B95DD2E002B5}"/>
                </a:ext>
              </a:extLst>
            </p:cNvPr>
            <p:cNvSpPr/>
            <p:nvPr/>
          </p:nvSpPr>
          <p:spPr>
            <a:xfrm rot="5400000">
              <a:off x="3878680" y="4279308"/>
              <a:ext cx="518336" cy="245741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79F16F0-78D7-ACB2-F960-1DD22F72E45A}"/>
              </a:ext>
            </a:extLst>
          </p:cNvPr>
          <p:cNvSpPr txBox="1"/>
          <p:nvPr/>
        </p:nvSpPr>
        <p:spPr>
          <a:xfrm>
            <a:off x="488952" y="948071"/>
            <a:ext cx="92491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Thermodynamics/Statistical mechanics are not built on top of mechanics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62C4A5-B8C2-E977-B8C4-F634121AB508}"/>
              </a:ext>
            </a:extLst>
          </p:cNvPr>
          <p:cNvSpPr txBox="1"/>
          <p:nvPr/>
        </p:nvSpPr>
        <p:spPr>
          <a:xfrm>
            <a:off x="488952" y="1436533"/>
            <a:ext cx="8667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Mechanics is the ideal case of thermodynamics/statistical mechanics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BA4C731-0BAD-05A7-A572-49A320868932}"/>
              </a:ext>
            </a:extLst>
          </p:cNvPr>
          <p:cNvSpPr txBox="1"/>
          <p:nvPr/>
        </p:nvSpPr>
        <p:spPr>
          <a:xfrm>
            <a:off x="7383073" y="2287868"/>
            <a:ext cx="42086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geometric structure of both classical and quantum mechanics is ultimately an entropic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/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preparation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pure state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3E22FC4-9A35-B149-F903-636B0042B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435" y="1486708"/>
                <a:ext cx="2378600" cy="307777"/>
              </a:xfrm>
              <a:prstGeom prst="rect">
                <a:avLst/>
              </a:prstGeom>
              <a:blipFill>
                <a:blip r:embed="rId10"/>
                <a:stretch>
                  <a:fillRect l="-76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/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Best process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400" dirty="0"/>
                  <a:t> map between pure states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D9F397C-90E5-DC4C-D4FA-4CD70B2D0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081" y="1829712"/>
                <a:ext cx="3191964" cy="307777"/>
              </a:xfrm>
              <a:prstGeom prst="rect">
                <a:avLst/>
              </a:prstGeom>
              <a:blipFill>
                <a:blip r:embed="rId11"/>
                <a:stretch>
                  <a:fillRect l="-573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BC0E1B56-7C7C-93F2-F611-90EA0E907D91}"/>
              </a:ext>
            </a:extLst>
          </p:cNvPr>
          <p:cNvSpPr txBox="1"/>
          <p:nvPr/>
        </p:nvSpPr>
        <p:spPr>
          <a:xfrm>
            <a:off x="7383073" y="3211198"/>
            <a:ext cx="3864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can only prepare/measure ensembles. Ensembles can offer a unified way of thinking about states.</a:t>
            </a:r>
          </a:p>
        </p:txBody>
      </p:sp>
    </p:spTree>
    <p:extLst>
      <p:ext uri="{BB962C8B-B14F-4D97-AF65-F5344CB8AC3E}">
        <p14:creationId xmlns:p14="http://schemas.microsoft.com/office/powerpoint/2010/main" val="537098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BC860-B3BB-580A-1F5F-25EDCD42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Unphysicality</a:t>
            </a:r>
            <a:r>
              <a:rPr lang="en-US" dirty="0"/>
              <a:t> of Hilbert 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8C72D-611F-05DF-8886-1603F14C4D33}"/>
              </a:ext>
            </a:extLst>
          </p:cNvPr>
          <p:cNvSpPr txBox="1"/>
          <p:nvPr/>
        </p:nvSpPr>
        <p:spPr>
          <a:xfrm>
            <a:off x="5035420" y="2178888"/>
            <a:ext cx="611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Exactly captures measurement probability/entropy of mixtures and superposition/statistical mixing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24773-F02B-15C0-1468-D484E0BD44F4}"/>
              </a:ext>
            </a:extLst>
          </p:cNvPr>
          <p:cNvSpPr txBox="1"/>
          <p:nvPr/>
        </p:nvSpPr>
        <p:spPr>
          <a:xfrm>
            <a:off x="8779992" y="2673280"/>
            <a:ext cx="193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</a:rPr>
              <a:t>Physically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E9999B-6185-7CD1-8DAE-B6BDBBFD3C37}"/>
              </a:ext>
            </a:extLst>
          </p:cNvPr>
          <p:cNvSpPr txBox="1"/>
          <p:nvPr/>
        </p:nvSpPr>
        <p:spPr>
          <a:xfrm>
            <a:off x="433528" y="1075516"/>
            <a:ext cx="108122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Hilbert space: complete inner product vector space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016C0D-3E91-BA6D-571A-74DFEBBD1D35}"/>
              </a:ext>
            </a:extLst>
          </p:cNvPr>
          <p:cNvSpPr/>
          <p:nvPr/>
        </p:nvSpPr>
        <p:spPr>
          <a:xfrm>
            <a:off x="5474678" y="1126092"/>
            <a:ext cx="567540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EB02F-8F6E-81C6-07AA-4945E0EB255E}"/>
              </a:ext>
            </a:extLst>
          </p:cNvPr>
          <p:cNvCxnSpPr>
            <a:cxnSpLocks/>
          </p:cNvCxnSpPr>
          <p:nvPr/>
        </p:nvCxnSpPr>
        <p:spPr>
          <a:xfrm>
            <a:off x="7755138" y="1783402"/>
            <a:ext cx="0" cy="318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13DB4AE-D0DB-489E-DD2B-96584F415159}"/>
              </a:ext>
            </a:extLst>
          </p:cNvPr>
          <p:cNvSpPr/>
          <p:nvPr/>
        </p:nvSpPr>
        <p:spPr>
          <a:xfrm>
            <a:off x="3456449" y="1127963"/>
            <a:ext cx="201822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18C00F-5A11-55C4-192E-A0BB8C690D15}"/>
              </a:ext>
            </a:extLst>
          </p:cNvPr>
          <p:cNvSpPr txBox="1"/>
          <p:nvPr/>
        </p:nvSpPr>
        <p:spPr>
          <a:xfrm>
            <a:off x="750383" y="2016378"/>
            <a:ext cx="35145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Redundant on finite-dimensional spaces. For infinite-dimensional spaces, it allows us to construct states with infinite expectation values from states with finite expectation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/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Thus requires us to include unitary transformations (e.g. change of representations and finite time evolution) that change finite expectation values into infinite ones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6DEE469-265B-BBE9-F1DE-4A5F5F83F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83" y="3806998"/>
                <a:ext cx="8262988" cy="646331"/>
              </a:xfrm>
              <a:prstGeom prst="rect">
                <a:avLst/>
              </a:prstGeom>
              <a:blipFill>
                <a:blip r:embed="rId2"/>
                <a:stretch>
                  <a:fillRect l="-59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B02ACC2-D995-2DCB-8B92-73735F68A45B}"/>
              </a:ext>
            </a:extLst>
          </p:cNvPr>
          <p:cNvSpPr txBox="1"/>
          <p:nvPr/>
        </p:nvSpPr>
        <p:spPr>
          <a:xfrm>
            <a:off x="7755138" y="3526637"/>
            <a:ext cx="3069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Extremely physically suspect!!!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2970D4-E5C0-CAEB-78B2-FFFBC043E60A}"/>
              </a:ext>
            </a:extLst>
          </p:cNvPr>
          <p:cNvSpPr txBox="1"/>
          <p:nvPr/>
        </p:nvSpPr>
        <p:spPr>
          <a:xfrm>
            <a:off x="374841" y="4733690"/>
            <a:ext cx="53377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Suppose we require all polynomials of position and momentum to have finite expectation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/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Schwartz space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13A5CA-A95E-FB2C-84D2-EC00F2C86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086" y="4813848"/>
                <a:ext cx="3181255" cy="584775"/>
              </a:xfrm>
              <a:prstGeom prst="rect">
                <a:avLst/>
              </a:prstGeom>
              <a:blipFill>
                <a:blip r:embed="rId3"/>
                <a:stretch>
                  <a:fillRect t="-12500" r="-402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264557C-870D-2384-E596-1E2F1350DB9F}"/>
              </a:ext>
            </a:extLst>
          </p:cNvPr>
          <p:cNvSpPr txBox="1"/>
          <p:nvPr/>
        </p:nvSpPr>
        <p:spPr>
          <a:xfrm>
            <a:off x="517840" y="5603442"/>
            <a:ext cx="39796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Maybe more physically appropriate?</a:t>
            </a:r>
          </a:p>
        </p:txBody>
      </p:sp>
    </p:spTree>
    <p:extLst>
      <p:ext uri="{BB962C8B-B14F-4D97-AF65-F5344CB8AC3E}">
        <p14:creationId xmlns:p14="http://schemas.microsoft.com/office/powerpoint/2010/main" val="110089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8084-6A9F-5B58-29A0-0A32C948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mathematics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027E-B26D-AB4C-2D60-11906C771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0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BA5F4F23-252D-5608-C0C7-A760593A87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74" y="1970692"/>
            <a:ext cx="3193758" cy="233807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CFDC202-8ACC-6E0B-A066-81E4DCCD1721}"/>
              </a:ext>
            </a:extLst>
          </p:cNvPr>
          <p:cNvSpPr txBox="1"/>
          <p:nvPr/>
        </p:nvSpPr>
        <p:spPr>
          <a:xfrm>
            <a:off x="772535" y="4457407"/>
            <a:ext cx="35208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From Wikipedia “Mathematical Physics”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48E454-3D3F-6D6F-EC87-9F04A5E4FF67}"/>
              </a:ext>
            </a:extLst>
          </p:cNvPr>
          <p:cNvSpPr txBox="1"/>
          <p:nvPr/>
        </p:nvSpPr>
        <p:spPr>
          <a:xfrm>
            <a:off x="350724" y="388957"/>
            <a:ext cx="5153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 modern physics, mathematics is used as the foundation of our physical theories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37F2E-A71F-3EE0-8520-BC433B3F8F07}"/>
              </a:ext>
            </a:extLst>
          </p:cNvPr>
          <p:cNvSpPr txBox="1"/>
          <p:nvPr/>
        </p:nvSpPr>
        <p:spPr>
          <a:xfrm>
            <a:off x="350724" y="1032044"/>
            <a:ext cx="515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</a:t>
            </a:r>
            <a:r>
              <a:rPr lang="en-US" sz="1400" dirty="0" err="1"/>
              <a:t>Hossenfelder’s</a:t>
            </a:r>
            <a:r>
              <a:rPr lang="en-US" sz="1400" dirty="0"/>
              <a:t> </a:t>
            </a:r>
            <a:r>
              <a:rPr lang="en-US" sz="1400" i="1" dirty="0"/>
              <a:t>Lost in Math</a:t>
            </a:r>
            <a:r>
              <a:rPr lang="en-US" sz="1400" dirty="0"/>
              <a:t>: “[…] finding a neat set of assumptions from which the whole theory can be derived, is often left to our colleagues in mathematical physics […]”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46BB61-6A95-F427-0CAE-285A7EF3A130}"/>
              </a:ext>
            </a:extLst>
          </p:cNvPr>
          <p:cNvSpPr txBox="1"/>
          <p:nvPr/>
        </p:nvSpPr>
        <p:spPr>
          <a:xfrm>
            <a:off x="6087597" y="998397"/>
            <a:ext cx="5333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David Hilbert: “Mathematics is a game played according to certain simple rules with meaningless marks on paper.”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6BF7AA-A046-1309-CA29-CDC0B4F6CD68}"/>
              </a:ext>
            </a:extLst>
          </p:cNvPr>
          <p:cNvSpPr txBox="1"/>
          <p:nvPr/>
        </p:nvSpPr>
        <p:spPr>
          <a:xfrm>
            <a:off x="6096000" y="1462223"/>
            <a:ext cx="54511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Bertrand Russell: “It is essential not to discuss whether the first proposition is really true, and not to mention what the anything is, of which it is supposed to be true.”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6DB120-CEB2-448F-9EC5-5531606C4FFA}"/>
              </a:ext>
            </a:extLst>
          </p:cNvPr>
          <p:cNvSpPr txBox="1"/>
          <p:nvPr/>
        </p:nvSpPr>
        <p:spPr>
          <a:xfrm>
            <a:off x="6087597" y="348156"/>
            <a:ext cx="5451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Mathematical content of a theory can never tell us the full physical content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41A280-A2BC-0B62-CE6F-928FE7CD227D}"/>
              </a:ext>
            </a:extLst>
          </p:cNvPr>
          <p:cNvSpPr txBox="1"/>
          <p:nvPr/>
        </p:nvSpPr>
        <p:spPr>
          <a:xfrm>
            <a:off x="5714170" y="4520203"/>
            <a:ext cx="3520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Mathematical structures must be justified by physical requirements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192E12-0754-DF07-111B-347FD074FE70}"/>
              </a:ext>
            </a:extLst>
          </p:cNvPr>
          <p:cNvSpPr txBox="1"/>
          <p:nvPr/>
        </p:nvSpPr>
        <p:spPr>
          <a:xfrm>
            <a:off x="5504135" y="2312309"/>
            <a:ext cx="221043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We need to identify which parts of mathematics are “correct” to capture physical properties in a specific realm of applicability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8600FD-EFCE-8D07-3CCE-08F0C1B190A2}"/>
              </a:ext>
            </a:extLst>
          </p:cNvPr>
          <p:cNvGrpSpPr/>
          <p:nvPr/>
        </p:nvGrpSpPr>
        <p:grpSpPr>
          <a:xfrm>
            <a:off x="7520302" y="2061722"/>
            <a:ext cx="3247734" cy="2147290"/>
            <a:chOff x="5664688" y="1950599"/>
            <a:chExt cx="3247734" cy="214729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0AA0E8-71E9-9A73-3564-EE50F09E80DA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E9B4595-1BE1-CF36-6D46-DCBCA01F3C64}"/>
                </a:ext>
              </a:extLst>
            </p:cNvPr>
            <p:cNvSpPr/>
            <p:nvPr/>
          </p:nvSpPr>
          <p:spPr>
            <a:xfrm>
              <a:off x="6719639" y="3511810"/>
              <a:ext cx="142626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Mathematics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1067A1-6E85-73F6-FE7B-E97E7A6698C8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Physical requirements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9BBE047-E8F5-7BC3-DB83-3856378E30A3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Semantics</a:t>
              </a:r>
            </a:p>
          </p:txBody>
        </p: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6DEB3D8F-CD09-2858-C5B3-F2A9B3E3CDB0}"/>
                </a:ext>
              </a:extLst>
            </p:cNvPr>
            <p:cNvCxnSpPr>
              <a:stCxn id="25" idx="1"/>
              <a:endCxn id="27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276C63A-7270-9944-FF89-F4DEED1D1783}"/>
                </a:ext>
              </a:extLst>
            </p:cNvPr>
            <p:cNvCxnSpPr>
              <a:stCxn id="25" idx="3"/>
              <a:endCxn id="28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C0603717-2893-1606-6D40-C6D45FDD9CFC}"/>
                </a:ext>
              </a:extLst>
            </p:cNvPr>
            <p:cNvCxnSpPr>
              <a:cxnSpLocks/>
              <a:stCxn id="27" idx="2"/>
              <a:endCxn id="26" idx="1"/>
            </p:cNvCxnSpPr>
            <p:nvPr/>
          </p:nvCxnSpPr>
          <p:spPr>
            <a:xfrm rot="16200000" flipH="1">
              <a:off x="6316645" y="3401855"/>
              <a:ext cx="517553" cy="28843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343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8D7E0A5-6890-A508-E741-799002C286B5}"/>
              </a:ext>
            </a:extLst>
          </p:cNvPr>
          <p:cNvGrpSpPr/>
          <p:nvPr/>
        </p:nvGrpSpPr>
        <p:grpSpPr>
          <a:xfrm>
            <a:off x="3036709" y="1270175"/>
            <a:ext cx="3141467" cy="3195642"/>
            <a:chOff x="6564215" y="1073699"/>
            <a:chExt cx="4672586" cy="47531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6D8FB7-13B5-880F-6CED-E9BC93A58478}"/>
                </a:ext>
              </a:extLst>
            </p:cNvPr>
            <p:cNvSpPr txBox="1"/>
            <p:nvPr/>
          </p:nvSpPr>
          <p:spPr>
            <a:xfrm>
              <a:off x="6838423" y="1105363"/>
              <a:ext cx="1834577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Informal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B7C88E1-C1C6-4072-353A-E32A9E4DE93B}"/>
                </a:ext>
              </a:extLst>
            </p:cNvPr>
            <p:cNvSpPr txBox="1"/>
            <p:nvPr/>
          </p:nvSpPr>
          <p:spPr>
            <a:xfrm>
              <a:off x="9514188" y="1105363"/>
              <a:ext cx="1556493" cy="6817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Formal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24C0BD-4CA9-54A2-8F52-F0B210A2684F}"/>
                </a:ext>
              </a:extLst>
            </p:cNvPr>
            <p:cNvCxnSpPr>
              <a:cxnSpLocks/>
            </p:cNvCxnSpPr>
            <p:nvPr/>
          </p:nvCxnSpPr>
          <p:spPr>
            <a:xfrm>
              <a:off x="9106292" y="1073699"/>
              <a:ext cx="0" cy="475316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C7D6BDF-51E7-7D6C-65B7-6443402BA5C9}"/>
                </a:ext>
              </a:extLst>
            </p:cNvPr>
            <p:cNvSpPr txBox="1"/>
            <p:nvPr/>
          </p:nvSpPr>
          <p:spPr>
            <a:xfrm>
              <a:off x="7123465" y="1778351"/>
              <a:ext cx="1264493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44E531-AF70-9C5A-D63D-4F03B1FF8FB8}"/>
                </a:ext>
              </a:extLst>
            </p:cNvPr>
            <p:cNvSpPr txBox="1"/>
            <p:nvPr/>
          </p:nvSpPr>
          <p:spPr>
            <a:xfrm>
              <a:off x="9793124" y="1778351"/>
              <a:ext cx="998622" cy="5453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math</a:t>
              </a: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1907639-2835-DAF3-BF68-025746197C6C}"/>
                </a:ext>
              </a:extLst>
            </p:cNvPr>
            <p:cNvSpPr/>
            <p:nvPr/>
          </p:nvSpPr>
          <p:spPr>
            <a:xfrm>
              <a:off x="7582998" y="2477124"/>
              <a:ext cx="576721" cy="593888"/>
            </a:xfrm>
            <a:custGeom>
              <a:avLst/>
              <a:gdLst>
                <a:gd name="connsiteX0" fmla="*/ 339365 w 576721"/>
                <a:gd name="connsiteY0" fmla="*/ 0 h 593888"/>
                <a:gd name="connsiteX1" fmla="*/ 339365 w 576721"/>
                <a:gd name="connsiteY1" fmla="*/ 0 h 593888"/>
                <a:gd name="connsiteX2" fmla="*/ 226244 w 576721"/>
                <a:gd name="connsiteY2" fmla="*/ 9427 h 593888"/>
                <a:gd name="connsiteX3" fmla="*/ 169683 w 576721"/>
                <a:gd name="connsiteY3" fmla="*/ 28280 h 593888"/>
                <a:gd name="connsiteX4" fmla="*/ 131975 w 576721"/>
                <a:gd name="connsiteY4" fmla="*/ 37707 h 593888"/>
                <a:gd name="connsiteX5" fmla="*/ 94268 w 576721"/>
                <a:gd name="connsiteY5" fmla="*/ 65987 h 593888"/>
                <a:gd name="connsiteX6" fmla="*/ 37707 w 576721"/>
                <a:gd name="connsiteY6" fmla="*/ 150829 h 593888"/>
                <a:gd name="connsiteX7" fmla="*/ 18854 w 576721"/>
                <a:gd name="connsiteY7" fmla="*/ 207389 h 593888"/>
                <a:gd name="connsiteX8" fmla="*/ 9427 w 576721"/>
                <a:gd name="connsiteY8" fmla="*/ 235670 h 593888"/>
                <a:gd name="connsiteX9" fmla="*/ 0 w 576721"/>
                <a:gd name="connsiteY9" fmla="*/ 263950 h 593888"/>
                <a:gd name="connsiteX10" fmla="*/ 9427 w 576721"/>
                <a:gd name="connsiteY10" fmla="*/ 461913 h 593888"/>
                <a:gd name="connsiteX11" fmla="*/ 28281 w 576721"/>
                <a:gd name="connsiteY11" fmla="*/ 490194 h 593888"/>
                <a:gd name="connsiteX12" fmla="*/ 141402 w 576721"/>
                <a:gd name="connsiteY12" fmla="*/ 565608 h 593888"/>
                <a:gd name="connsiteX13" fmla="*/ 197963 w 576721"/>
                <a:gd name="connsiteY13" fmla="*/ 593888 h 593888"/>
                <a:gd name="connsiteX14" fmla="*/ 546755 w 576721"/>
                <a:gd name="connsiteY14" fmla="*/ 584462 h 593888"/>
                <a:gd name="connsiteX15" fmla="*/ 575035 w 576721"/>
                <a:gd name="connsiteY15" fmla="*/ 565608 h 593888"/>
                <a:gd name="connsiteX16" fmla="*/ 565608 w 576721"/>
                <a:gd name="connsiteY16" fmla="*/ 405352 h 593888"/>
                <a:gd name="connsiteX17" fmla="*/ 556182 w 576721"/>
                <a:gd name="connsiteY17" fmla="*/ 377072 h 593888"/>
                <a:gd name="connsiteX18" fmla="*/ 490194 w 576721"/>
                <a:gd name="connsiteY18" fmla="*/ 348792 h 593888"/>
                <a:gd name="connsiteX19" fmla="*/ 405353 w 576721"/>
                <a:gd name="connsiteY19" fmla="*/ 339365 h 593888"/>
                <a:gd name="connsiteX20" fmla="*/ 386499 w 576721"/>
                <a:gd name="connsiteY20" fmla="*/ 311084 h 593888"/>
                <a:gd name="connsiteX21" fmla="*/ 386499 w 576721"/>
                <a:gd name="connsiteY21" fmla="*/ 216816 h 593888"/>
                <a:gd name="connsiteX22" fmla="*/ 414780 w 576721"/>
                <a:gd name="connsiteY22" fmla="*/ 197963 h 593888"/>
                <a:gd name="connsiteX23" fmla="*/ 452487 w 576721"/>
                <a:gd name="connsiteY23" fmla="*/ 150829 h 593888"/>
                <a:gd name="connsiteX24" fmla="*/ 461914 w 576721"/>
                <a:gd name="connsiteY24" fmla="*/ 113121 h 593888"/>
                <a:gd name="connsiteX25" fmla="*/ 452487 w 576721"/>
                <a:gd name="connsiteY25" fmla="*/ 47134 h 593888"/>
                <a:gd name="connsiteX26" fmla="*/ 424206 w 576721"/>
                <a:gd name="connsiteY26" fmla="*/ 28280 h 593888"/>
                <a:gd name="connsiteX27" fmla="*/ 377072 w 576721"/>
                <a:gd name="connsiteY27" fmla="*/ 18853 h 593888"/>
                <a:gd name="connsiteX28" fmla="*/ 339365 w 576721"/>
                <a:gd name="connsiteY28" fmla="*/ 0 h 593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76721" h="593888">
                  <a:moveTo>
                    <a:pt x="339365" y="0"/>
                  </a:moveTo>
                  <a:lnTo>
                    <a:pt x="339365" y="0"/>
                  </a:lnTo>
                  <a:cubicBezTo>
                    <a:pt x="301658" y="3142"/>
                    <a:pt x="263567" y="3207"/>
                    <a:pt x="226244" y="9427"/>
                  </a:cubicBezTo>
                  <a:cubicBezTo>
                    <a:pt x="206641" y="12694"/>
                    <a:pt x="188963" y="23460"/>
                    <a:pt x="169683" y="28280"/>
                  </a:cubicBezTo>
                  <a:lnTo>
                    <a:pt x="131975" y="37707"/>
                  </a:lnTo>
                  <a:cubicBezTo>
                    <a:pt x="119406" y="47134"/>
                    <a:pt x="105377" y="54877"/>
                    <a:pt x="94268" y="65987"/>
                  </a:cubicBezTo>
                  <a:cubicBezTo>
                    <a:pt x="79765" y="80490"/>
                    <a:pt x="45185" y="134378"/>
                    <a:pt x="37707" y="150829"/>
                  </a:cubicBezTo>
                  <a:cubicBezTo>
                    <a:pt x="29483" y="168921"/>
                    <a:pt x="25138" y="188536"/>
                    <a:pt x="18854" y="207389"/>
                  </a:cubicBezTo>
                  <a:lnTo>
                    <a:pt x="9427" y="235670"/>
                  </a:lnTo>
                  <a:lnTo>
                    <a:pt x="0" y="263950"/>
                  </a:lnTo>
                  <a:cubicBezTo>
                    <a:pt x="3142" y="329938"/>
                    <a:pt x="1233" y="396361"/>
                    <a:pt x="9427" y="461913"/>
                  </a:cubicBezTo>
                  <a:cubicBezTo>
                    <a:pt x="10832" y="473155"/>
                    <a:pt x="19860" y="482615"/>
                    <a:pt x="28281" y="490194"/>
                  </a:cubicBezTo>
                  <a:cubicBezTo>
                    <a:pt x="107364" y="561369"/>
                    <a:pt x="78977" y="529936"/>
                    <a:pt x="141402" y="565608"/>
                  </a:cubicBezTo>
                  <a:cubicBezTo>
                    <a:pt x="192567" y="594845"/>
                    <a:pt x="146116" y="576607"/>
                    <a:pt x="197963" y="593888"/>
                  </a:cubicBezTo>
                  <a:cubicBezTo>
                    <a:pt x="314227" y="590746"/>
                    <a:pt x="430774" y="593160"/>
                    <a:pt x="546755" y="584462"/>
                  </a:cubicBezTo>
                  <a:cubicBezTo>
                    <a:pt x="558053" y="583615"/>
                    <a:pt x="573849" y="576875"/>
                    <a:pt x="575035" y="565608"/>
                  </a:cubicBezTo>
                  <a:cubicBezTo>
                    <a:pt x="580637" y="512391"/>
                    <a:pt x="570932" y="458597"/>
                    <a:pt x="565608" y="405352"/>
                  </a:cubicBezTo>
                  <a:cubicBezTo>
                    <a:pt x="564619" y="395465"/>
                    <a:pt x="562389" y="384831"/>
                    <a:pt x="556182" y="377072"/>
                  </a:cubicBezTo>
                  <a:cubicBezTo>
                    <a:pt x="541643" y="358898"/>
                    <a:pt x="510852" y="351970"/>
                    <a:pt x="490194" y="348792"/>
                  </a:cubicBezTo>
                  <a:cubicBezTo>
                    <a:pt x="462070" y="344465"/>
                    <a:pt x="433633" y="342507"/>
                    <a:pt x="405353" y="339365"/>
                  </a:cubicBezTo>
                  <a:cubicBezTo>
                    <a:pt x="399068" y="329938"/>
                    <a:pt x="391566" y="321218"/>
                    <a:pt x="386499" y="311084"/>
                  </a:cubicBezTo>
                  <a:cubicBezTo>
                    <a:pt x="371588" y="281263"/>
                    <a:pt x="372216" y="248951"/>
                    <a:pt x="386499" y="216816"/>
                  </a:cubicBezTo>
                  <a:cubicBezTo>
                    <a:pt x="391101" y="206463"/>
                    <a:pt x="405353" y="204247"/>
                    <a:pt x="414780" y="197963"/>
                  </a:cubicBezTo>
                  <a:cubicBezTo>
                    <a:pt x="445593" y="105513"/>
                    <a:pt x="395637" y="236102"/>
                    <a:pt x="452487" y="150829"/>
                  </a:cubicBezTo>
                  <a:cubicBezTo>
                    <a:pt x="459674" y="140049"/>
                    <a:pt x="458772" y="125690"/>
                    <a:pt x="461914" y="113121"/>
                  </a:cubicBezTo>
                  <a:cubicBezTo>
                    <a:pt x="458772" y="91125"/>
                    <a:pt x="461511" y="67438"/>
                    <a:pt x="452487" y="47134"/>
                  </a:cubicBezTo>
                  <a:cubicBezTo>
                    <a:pt x="447885" y="36781"/>
                    <a:pt x="434814" y="32258"/>
                    <a:pt x="424206" y="28280"/>
                  </a:cubicBezTo>
                  <a:cubicBezTo>
                    <a:pt x="409204" y="22654"/>
                    <a:pt x="392713" y="22329"/>
                    <a:pt x="377072" y="18853"/>
                  </a:cubicBezTo>
                  <a:cubicBezTo>
                    <a:pt x="317507" y="5617"/>
                    <a:pt x="345649" y="3142"/>
                    <a:pt x="339365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4BB989-1219-B8EA-4116-9D171265217A}"/>
                </a:ext>
              </a:extLst>
            </p:cNvPr>
            <p:cNvSpPr/>
            <p:nvPr/>
          </p:nvSpPr>
          <p:spPr>
            <a:xfrm>
              <a:off x="6564215" y="3117374"/>
              <a:ext cx="791115" cy="737811"/>
            </a:xfrm>
            <a:custGeom>
              <a:avLst/>
              <a:gdLst>
                <a:gd name="connsiteX0" fmla="*/ 641356 w 1061407"/>
                <a:gd name="connsiteY0" fmla="*/ 330740 h 989892"/>
                <a:gd name="connsiteX1" fmla="*/ 641356 w 1061407"/>
                <a:gd name="connsiteY1" fmla="*/ 330740 h 989892"/>
                <a:gd name="connsiteX2" fmla="*/ 631629 w 1061407"/>
                <a:gd name="connsiteY2" fmla="*/ 243191 h 989892"/>
                <a:gd name="connsiteX3" fmla="*/ 621901 w 1061407"/>
                <a:gd name="connsiteY3" fmla="*/ 214008 h 989892"/>
                <a:gd name="connsiteX4" fmla="*/ 612173 w 1061407"/>
                <a:gd name="connsiteY4" fmla="*/ 175098 h 989892"/>
                <a:gd name="connsiteX5" fmla="*/ 602446 w 1061407"/>
                <a:gd name="connsiteY5" fmla="*/ 126460 h 989892"/>
                <a:gd name="connsiteX6" fmla="*/ 582990 w 1061407"/>
                <a:gd name="connsiteY6" fmla="*/ 107004 h 989892"/>
                <a:gd name="connsiteX7" fmla="*/ 553807 w 1061407"/>
                <a:gd name="connsiteY7" fmla="*/ 68094 h 989892"/>
                <a:gd name="connsiteX8" fmla="*/ 475986 w 1061407"/>
                <a:gd name="connsiteY8" fmla="*/ 0 h 989892"/>
                <a:gd name="connsiteX9" fmla="*/ 446803 w 1061407"/>
                <a:gd name="connsiteY9" fmla="*/ 9728 h 989892"/>
                <a:gd name="connsiteX10" fmla="*/ 437076 w 1061407"/>
                <a:gd name="connsiteY10" fmla="*/ 38911 h 989892"/>
                <a:gd name="connsiteX11" fmla="*/ 417620 w 1061407"/>
                <a:gd name="connsiteY11" fmla="*/ 58366 h 989892"/>
                <a:gd name="connsiteX12" fmla="*/ 388437 w 1061407"/>
                <a:gd name="connsiteY12" fmla="*/ 126460 h 989892"/>
                <a:gd name="connsiteX13" fmla="*/ 368982 w 1061407"/>
                <a:gd name="connsiteY13" fmla="*/ 184825 h 989892"/>
                <a:gd name="connsiteX14" fmla="*/ 349527 w 1061407"/>
                <a:gd name="connsiteY14" fmla="*/ 243191 h 989892"/>
                <a:gd name="connsiteX15" fmla="*/ 310616 w 1061407"/>
                <a:gd name="connsiteY15" fmla="*/ 291830 h 989892"/>
                <a:gd name="connsiteX16" fmla="*/ 38242 w 1061407"/>
                <a:gd name="connsiteY16" fmla="*/ 301557 h 989892"/>
                <a:gd name="connsiteX17" fmla="*/ 28514 w 1061407"/>
                <a:gd name="connsiteY17" fmla="*/ 515566 h 989892"/>
                <a:gd name="connsiteX18" fmla="*/ 47969 w 1061407"/>
                <a:gd name="connsiteY18" fmla="*/ 544749 h 989892"/>
                <a:gd name="connsiteX19" fmla="*/ 106335 w 1061407"/>
                <a:gd name="connsiteY19" fmla="*/ 564204 h 989892"/>
                <a:gd name="connsiteX20" fmla="*/ 135518 w 1061407"/>
                <a:gd name="connsiteY20" fmla="*/ 573932 h 989892"/>
                <a:gd name="connsiteX21" fmla="*/ 164701 w 1061407"/>
                <a:gd name="connsiteY21" fmla="*/ 593387 h 989892"/>
                <a:gd name="connsiteX22" fmla="*/ 213339 w 1061407"/>
                <a:gd name="connsiteY22" fmla="*/ 603115 h 989892"/>
                <a:gd name="connsiteX23" fmla="*/ 271705 w 1061407"/>
                <a:gd name="connsiteY23" fmla="*/ 622570 h 989892"/>
                <a:gd name="connsiteX24" fmla="*/ 291161 w 1061407"/>
                <a:gd name="connsiteY24" fmla="*/ 642025 h 989892"/>
                <a:gd name="connsiteX25" fmla="*/ 281433 w 1061407"/>
                <a:gd name="connsiteY25" fmla="*/ 680936 h 989892"/>
                <a:gd name="connsiteX26" fmla="*/ 242522 w 1061407"/>
                <a:gd name="connsiteY26" fmla="*/ 729574 h 989892"/>
                <a:gd name="connsiteX27" fmla="*/ 223067 w 1061407"/>
                <a:gd name="connsiteY27" fmla="*/ 768485 h 989892"/>
                <a:gd name="connsiteX28" fmla="*/ 184156 w 1061407"/>
                <a:gd name="connsiteY28" fmla="*/ 836579 h 989892"/>
                <a:gd name="connsiteX29" fmla="*/ 174429 w 1061407"/>
                <a:gd name="connsiteY29" fmla="*/ 865762 h 989892"/>
                <a:gd name="connsiteX30" fmla="*/ 184156 w 1061407"/>
                <a:gd name="connsiteY30" fmla="*/ 982494 h 989892"/>
                <a:gd name="connsiteX31" fmla="*/ 242522 w 1061407"/>
                <a:gd name="connsiteY31" fmla="*/ 972766 h 989892"/>
                <a:gd name="connsiteX32" fmla="*/ 281433 w 1061407"/>
                <a:gd name="connsiteY32" fmla="*/ 914400 h 989892"/>
                <a:gd name="connsiteX33" fmla="*/ 330071 w 1061407"/>
                <a:gd name="connsiteY33" fmla="*/ 875489 h 989892"/>
                <a:gd name="connsiteX34" fmla="*/ 359254 w 1061407"/>
                <a:gd name="connsiteY34" fmla="*/ 856034 h 989892"/>
                <a:gd name="connsiteX35" fmla="*/ 398165 w 1061407"/>
                <a:gd name="connsiteY35" fmla="*/ 817123 h 989892"/>
                <a:gd name="connsiteX36" fmla="*/ 407893 w 1061407"/>
                <a:gd name="connsiteY36" fmla="*/ 787940 h 989892"/>
                <a:gd name="connsiteX37" fmla="*/ 563535 w 1061407"/>
                <a:gd name="connsiteY37" fmla="*/ 807396 h 989892"/>
                <a:gd name="connsiteX38" fmla="*/ 592718 w 1061407"/>
                <a:gd name="connsiteY38" fmla="*/ 826851 h 989892"/>
                <a:gd name="connsiteX39" fmla="*/ 651084 w 1061407"/>
                <a:gd name="connsiteY39" fmla="*/ 846306 h 989892"/>
                <a:gd name="connsiteX40" fmla="*/ 680267 w 1061407"/>
                <a:gd name="connsiteY40" fmla="*/ 856034 h 989892"/>
                <a:gd name="connsiteX41" fmla="*/ 709450 w 1061407"/>
                <a:gd name="connsiteY41" fmla="*/ 865762 h 989892"/>
                <a:gd name="connsiteX42" fmla="*/ 777544 w 1061407"/>
                <a:gd name="connsiteY42" fmla="*/ 894945 h 989892"/>
                <a:gd name="connsiteX43" fmla="*/ 904003 w 1061407"/>
                <a:gd name="connsiteY43" fmla="*/ 885217 h 989892"/>
                <a:gd name="connsiteX44" fmla="*/ 952642 w 1061407"/>
                <a:gd name="connsiteY44" fmla="*/ 875489 h 989892"/>
                <a:gd name="connsiteX45" fmla="*/ 972097 w 1061407"/>
                <a:gd name="connsiteY45" fmla="*/ 846306 h 989892"/>
                <a:gd name="connsiteX46" fmla="*/ 962369 w 1061407"/>
                <a:gd name="connsiteY46" fmla="*/ 817123 h 989892"/>
                <a:gd name="connsiteX47" fmla="*/ 904003 w 1061407"/>
                <a:gd name="connsiteY47" fmla="*/ 778213 h 989892"/>
                <a:gd name="connsiteX48" fmla="*/ 816454 w 1061407"/>
                <a:gd name="connsiteY48" fmla="*/ 739302 h 989892"/>
                <a:gd name="connsiteX49" fmla="*/ 787271 w 1061407"/>
                <a:gd name="connsiteY49" fmla="*/ 729574 h 989892"/>
                <a:gd name="connsiteX50" fmla="*/ 758088 w 1061407"/>
                <a:gd name="connsiteY50" fmla="*/ 719847 h 989892"/>
                <a:gd name="connsiteX51" fmla="*/ 719178 w 1061407"/>
                <a:gd name="connsiteY51" fmla="*/ 671208 h 989892"/>
                <a:gd name="connsiteX52" fmla="*/ 767816 w 1061407"/>
                <a:gd name="connsiteY52" fmla="*/ 642025 h 989892"/>
                <a:gd name="connsiteX53" fmla="*/ 855365 w 1061407"/>
                <a:gd name="connsiteY53" fmla="*/ 612842 h 989892"/>
                <a:gd name="connsiteX54" fmla="*/ 972097 w 1061407"/>
                <a:gd name="connsiteY54" fmla="*/ 593387 h 989892"/>
                <a:gd name="connsiteX55" fmla="*/ 1030463 w 1061407"/>
                <a:gd name="connsiteY55" fmla="*/ 573932 h 989892"/>
                <a:gd name="connsiteX56" fmla="*/ 1049918 w 1061407"/>
                <a:gd name="connsiteY56" fmla="*/ 544749 h 989892"/>
                <a:gd name="connsiteX57" fmla="*/ 1049918 w 1061407"/>
                <a:gd name="connsiteY57" fmla="*/ 447472 h 989892"/>
                <a:gd name="connsiteX58" fmla="*/ 1020735 w 1061407"/>
                <a:gd name="connsiteY58" fmla="*/ 437745 h 989892"/>
                <a:gd name="connsiteX59" fmla="*/ 1001280 w 1061407"/>
                <a:gd name="connsiteY59" fmla="*/ 418289 h 989892"/>
                <a:gd name="connsiteX60" fmla="*/ 933186 w 1061407"/>
                <a:gd name="connsiteY60" fmla="*/ 398834 h 989892"/>
                <a:gd name="connsiteX61" fmla="*/ 651084 w 1061407"/>
                <a:gd name="connsiteY61" fmla="*/ 389106 h 989892"/>
                <a:gd name="connsiteX62" fmla="*/ 641356 w 1061407"/>
                <a:gd name="connsiteY62" fmla="*/ 330740 h 989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</a:cxnLst>
              <a:rect l="l" t="t" r="r" b="b"/>
              <a:pathLst>
                <a:path w="1061407" h="989892">
                  <a:moveTo>
                    <a:pt x="641356" y="330740"/>
                  </a:moveTo>
                  <a:lnTo>
                    <a:pt x="641356" y="330740"/>
                  </a:lnTo>
                  <a:cubicBezTo>
                    <a:pt x="638114" y="301557"/>
                    <a:pt x="636456" y="272154"/>
                    <a:pt x="631629" y="243191"/>
                  </a:cubicBezTo>
                  <a:cubicBezTo>
                    <a:pt x="629943" y="233077"/>
                    <a:pt x="624718" y="223867"/>
                    <a:pt x="621901" y="214008"/>
                  </a:cubicBezTo>
                  <a:cubicBezTo>
                    <a:pt x="618228" y="201153"/>
                    <a:pt x="615073" y="188149"/>
                    <a:pt x="612173" y="175098"/>
                  </a:cubicBezTo>
                  <a:cubicBezTo>
                    <a:pt x="608586" y="158958"/>
                    <a:pt x="608959" y="141657"/>
                    <a:pt x="602446" y="126460"/>
                  </a:cubicBezTo>
                  <a:cubicBezTo>
                    <a:pt x="598833" y="118030"/>
                    <a:pt x="588862" y="114050"/>
                    <a:pt x="582990" y="107004"/>
                  </a:cubicBezTo>
                  <a:cubicBezTo>
                    <a:pt x="572611" y="94549"/>
                    <a:pt x="564578" y="80211"/>
                    <a:pt x="553807" y="68094"/>
                  </a:cubicBezTo>
                  <a:cubicBezTo>
                    <a:pt x="512419" y="21533"/>
                    <a:pt x="516335" y="26899"/>
                    <a:pt x="475986" y="0"/>
                  </a:cubicBezTo>
                  <a:cubicBezTo>
                    <a:pt x="466258" y="3243"/>
                    <a:pt x="454054" y="2477"/>
                    <a:pt x="446803" y="9728"/>
                  </a:cubicBezTo>
                  <a:cubicBezTo>
                    <a:pt x="439553" y="16979"/>
                    <a:pt x="442352" y="30118"/>
                    <a:pt x="437076" y="38911"/>
                  </a:cubicBezTo>
                  <a:cubicBezTo>
                    <a:pt x="432357" y="46775"/>
                    <a:pt x="424105" y="51881"/>
                    <a:pt x="417620" y="58366"/>
                  </a:cubicBezTo>
                  <a:cubicBezTo>
                    <a:pt x="386316" y="152285"/>
                    <a:pt x="436509" y="6281"/>
                    <a:pt x="388437" y="126460"/>
                  </a:cubicBezTo>
                  <a:cubicBezTo>
                    <a:pt x="380821" y="145501"/>
                    <a:pt x="375467" y="165370"/>
                    <a:pt x="368982" y="184825"/>
                  </a:cubicBezTo>
                  <a:lnTo>
                    <a:pt x="349527" y="243191"/>
                  </a:lnTo>
                  <a:cubicBezTo>
                    <a:pt x="342596" y="263985"/>
                    <a:pt x="340926" y="288897"/>
                    <a:pt x="310616" y="291830"/>
                  </a:cubicBezTo>
                  <a:cubicBezTo>
                    <a:pt x="220189" y="300581"/>
                    <a:pt x="129033" y="298315"/>
                    <a:pt x="38242" y="301557"/>
                  </a:cubicBezTo>
                  <a:cubicBezTo>
                    <a:pt x="-25080" y="364879"/>
                    <a:pt x="3833" y="326347"/>
                    <a:pt x="28514" y="515566"/>
                  </a:cubicBezTo>
                  <a:cubicBezTo>
                    <a:pt x="30026" y="527159"/>
                    <a:pt x="38055" y="538553"/>
                    <a:pt x="47969" y="544749"/>
                  </a:cubicBezTo>
                  <a:cubicBezTo>
                    <a:pt x="65359" y="555618"/>
                    <a:pt x="86880" y="557719"/>
                    <a:pt x="106335" y="564204"/>
                  </a:cubicBezTo>
                  <a:cubicBezTo>
                    <a:pt x="116063" y="567447"/>
                    <a:pt x="126986" y="568244"/>
                    <a:pt x="135518" y="573932"/>
                  </a:cubicBezTo>
                  <a:cubicBezTo>
                    <a:pt x="145246" y="580417"/>
                    <a:pt x="153754" y="589282"/>
                    <a:pt x="164701" y="593387"/>
                  </a:cubicBezTo>
                  <a:cubicBezTo>
                    <a:pt x="180182" y="599192"/>
                    <a:pt x="197388" y="598765"/>
                    <a:pt x="213339" y="603115"/>
                  </a:cubicBezTo>
                  <a:cubicBezTo>
                    <a:pt x="233124" y="608511"/>
                    <a:pt x="271705" y="622570"/>
                    <a:pt x="271705" y="622570"/>
                  </a:cubicBezTo>
                  <a:cubicBezTo>
                    <a:pt x="278190" y="629055"/>
                    <a:pt x="289653" y="632978"/>
                    <a:pt x="291161" y="642025"/>
                  </a:cubicBezTo>
                  <a:cubicBezTo>
                    <a:pt x="293359" y="655213"/>
                    <a:pt x="286699" y="668647"/>
                    <a:pt x="281433" y="680936"/>
                  </a:cubicBezTo>
                  <a:cubicBezTo>
                    <a:pt x="272229" y="702413"/>
                    <a:pt x="258213" y="713884"/>
                    <a:pt x="242522" y="729574"/>
                  </a:cubicBezTo>
                  <a:cubicBezTo>
                    <a:pt x="236037" y="742544"/>
                    <a:pt x="230261" y="755894"/>
                    <a:pt x="223067" y="768485"/>
                  </a:cubicBezTo>
                  <a:cubicBezTo>
                    <a:pt x="195156" y="817329"/>
                    <a:pt x="209351" y="777790"/>
                    <a:pt x="184156" y="836579"/>
                  </a:cubicBezTo>
                  <a:cubicBezTo>
                    <a:pt x="180117" y="846004"/>
                    <a:pt x="177671" y="856034"/>
                    <a:pt x="174429" y="865762"/>
                  </a:cubicBezTo>
                  <a:cubicBezTo>
                    <a:pt x="177671" y="904673"/>
                    <a:pt x="163194" y="949553"/>
                    <a:pt x="184156" y="982494"/>
                  </a:cubicBezTo>
                  <a:cubicBezTo>
                    <a:pt x="194745" y="999134"/>
                    <a:pt x="226364" y="984077"/>
                    <a:pt x="242522" y="972766"/>
                  </a:cubicBezTo>
                  <a:cubicBezTo>
                    <a:pt x="261678" y="959357"/>
                    <a:pt x="261978" y="927370"/>
                    <a:pt x="281433" y="914400"/>
                  </a:cubicBezTo>
                  <a:cubicBezTo>
                    <a:pt x="371255" y="854520"/>
                    <a:pt x="260766" y="930934"/>
                    <a:pt x="330071" y="875489"/>
                  </a:cubicBezTo>
                  <a:cubicBezTo>
                    <a:pt x="339200" y="868186"/>
                    <a:pt x="350377" y="863642"/>
                    <a:pt x="359254" y="856034"/>
                  </a:cubicBezTo>
                  <a:cubicBezTo>
                    <a:pt x="373181" y="844097"/>
                    <a:pt x="398165" y="817123"/>
                    <a:pt x="398165" y="817123"/>
                  </a:cubicBezTo>
                  <a:cubicBezTo>
                    <a:pt x="401408" y="807395"/>
                    <a:pt x="397758" y="789499"/>
                    <a:pt x="407893" y="787940"/>
                  </a:cubicBezTo>
                  <a:cubicBezTo>
                    <a:pt x="461568" y="779682"/>
                    <a:pt x="512898" y="794736"/>
                    <a:pt x="563535" y="807396"/>
                  </a:cubicBezTo>
                  <a:cubicBezTo>
                    <a:pt x="573263" y="813881"/>
                    <a:pt x="582034" y="822103"/>
                    <a:pt x="592718" y="826851"/>
                  </a:cubicBezTo>
                  <a:cubicBezTo>
                    <a:pt x="611458" y="835180"/>
                    <a:pt x="631629" y="839821"/>
                    <a:pt x="651084" y="846306"/>
                  </a:cubicBezTo>
                  <a:lnTo>
                    <a:pt x="680267" y="856034"/>
                  </a:lnTo>
                  <a:cubicBezTo>
                    <a:pt x="689995" y="859277"/>
                    <a:pt x="700279" y="861176"/>
                    <a:pt x="709450" y="865762"/>
                  </a:cubicBezTo>
                  <a:cubicBezTo>
                    <a:pt x="757532" y="889803"/>
                    <a:pt x="734604" y="880631"/>
                    <a:pt x="777544" y="894945"/>
                  </a:cubicBezTo>
                  <a:cubicBezTo>
                    <a:pt x="819697" y="891702"/>
                    <a:pt x="861984" y="889886"/>
                    <a:pt x="904003" y="885217"/>
                  </a:cubicBezTo>
                  <a:cubicBezTo>
                    <a:pt x="920436" y="883391"/>
                    <a:pt x="938286" y="883692"/>
                    <a:pt x="952642" y="875489"/>
                  </a:cubicBezTo>
                  <a:cubicBezTo>
                    <a:pt x="962793" y="869689"/>
                    <a:pt x="965612" y="856034"/>
                    <a:pt x="972097" y="846306"/>
                  </a:cubicBezTo>
                  <a:cubicBezTo>
                    <a:pt x="968854" y="836578"/>
                    <a:pt x="969620" y="824374"/>
                    <a:pt x="962369" y="817123"/>
                  </a:cubicBezTo>
                  <a:cubicBezTo>
                    <a:pt x="945835" y="800589"/>
                    <a:pt x="923458" y="791183"/>
                    <a:pt x="904003" y="778213"/>
                  </a:cubicBezTo>
                  <a:cubicBezTo>
                    <a:pt x="857753" y="747380"/>
                    <a:pt x="885918" y="762457"/>
                    <a:pt x="816454" y="739302"/>
                  </a:cubicBezTo>
                  <a:lnTo>
                    <a:pt x="787271" y="729574"/>
                  </a:lnTo>
                  <a:lnTo>
                    <a:pt x="758088" y="719847"/>
                  </a:lnTo>
                  <a:cubicBezTo>
                    <a:pt x="752828" y="714586"/>
                    <a:pt x="715088" y="679388"/>
                    <a:pt x="719178" y="671208"/>
                  </a:cubicBezTo>
                  <a:cubicBezTo>
                    <a:pt x="727634" y="654297"/>
                    <a:pt x="750905" y="650481"/>
                    <a:pt x="767816" y="642025"/>
                  </a:cubicBezTo>
                  <a:cubicBezTo>
                    <a:pt x="794739" y="628563"/>
                    <a:pt x="825644" y="618415"/>
                    <a:pt x="855365" y="612842"/>
                  </a:cubicBezTo>
                  <a:cubicBezTo>
                    <a:pt x="894137" y="605572"/>
                    <a:pt x="934674" y="605861"/>
                    <a:pt x="972097" y="593387"/>
                  </a:cubicBezTo>
                  <a:lnTo>
                    <a:pt x="1030463" y="573932"/>
                  </a:lnTo>
                  <a:cubicBezTo>
                    <a:pt x="1036948" y="564204"/>
                    <a:pt x="1044690" y="555206"/>
                    <a:pt x="1049918" y="544749"/>
                  </a:cubicBezTo>
                  <a:cubicBezTo>
                    <a:pt x="1064893" y="514800"/>
                    <a:pt x="1065578" y="478791"/>
                    <a:pt x="1049918" y="447472"/>
                  </a:cubicBezTo>
                  <a:cubicBezTo>
                    <a:pt x="1045332" y="438301"/>
                    <a:pt x="1030463" y="440987"/>
                    <a:pt x="1020735" y="437745"/>
                  </a:cubicBezTo>
                  <a:cubicBezTo>
                    <a:pt x="1014250" y="431260"/>
                    <a:pt x="1009144" y="423008"/>
                    <a:pt x="1001280" y="418289"/>
                  </a:cubicBezTo>
                  <a:cubicBezTo>
                    <a:pt x="993271" y="413484"/>
                    <a:pt x="937899" y="399120"/>
                    <a:pt x="933186" y="398834"/>
                  </a:cubicBezTo>
                  <a:cubicBezTo>
                    <a:pt x="839268" y="393142"/>
                    <a:pt x="745118" y="392349"/>
                    <a:pt x="651084" y="389106"/>
                  </a:cubicBezTo>
                  <a:cubicBezTo>
                    <a:pt x="619608" y="357630"/>
                    <a:pt x="642977" y="340468"/>
                    <a:pt x="641356" y="33074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4836E19-6F39-58A5-81C6-533F75F234E8}"/>
                </a:ext>
              </a:extLst>
            </p:cNvPr>
            <p:cNvSpPr/>
            <p:nvPr/>
          </p:nvSpPr>
          <p:spPr>
            <a:xfrm>
              <a:off x="7550361" y="4523181"/>
              <a:ext cx="200795" cy="214127"/>
            </a:xfrm>
            <a:custGeom>
              <a:avLst/>
              <a:gdLst>
                <a:gd name="connsiteX0" fmla="*/ 84063 w 200795"/>
                <a:gd name="connsiteY0" fmla="*/ 9846 h 214127"/>
                <a:gd name="connsiteX1" fmla="*/ 84063 w 200795"/>
                <a:gd name="connsiteY1" fmla="*/ 9846 h 214127"/>
                <a:gd name="connsiteX2" fmla="*/ 6242 w 200795"/>
                <a:gd name="connsiteY2" fmla="*/ 48757 h 214127"/>
                <a:gd name="connsiteX3" fmla="*/ 35425 w 200795"/>
                <a:gd name="connsiteY3" fmla="*/ 184944 h 214127"/>
                <a:gd name="connsiteX4" fmla="*/ 93791 w 200795"/>
                <a:gd name="connsiteY4" fmla="*/ 214127 h 214127"/>
                <a:gd name="connsiteX5" fmla="*/ 181340 w 200795"/>
                <a:gd name="connsiteY5" fmla="*/ 184944 h 214127"/>
                <a:gd name="connsiteX6" fmla="*/ 200795 w 200795"/>
                <a:gd name="connsiteY6" fmla="*/ 155761 h 214127"/>
                <a:gd name="connsiteX7" fmla="*/ 181340 w 200795"/>
                <a:gd name="connsiteY7" fmla="*/ 48757 h 214127"/>
                <a:gd name="connsiteX8" fmla="*/ 161884 w 200795"/>
                <a:gd name="connsiteY8" fmla="*/ 29301 h 214127"/>
                <a:gd name="connsiteX9" fmla="*/ 103518 w 200795"/>
                <a:gd name="connsiteY9" fmla="*/ 118 h 214127"/>
                <a:gd name="connsiteX10" fmla="*/ 84063 w 200795"/>
                <a:gd name="connsiteY10" fmla="*/ 9846 h 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0795" h="214127">
                  <a:moveTo>
                    <a:pt x="84063" y="9846"/>
                  </a:moveTo>
                  <a:lnTo>
                    <a:pt x="84063" y="9846"/>
                  </a:lnTo>
                  <a:cubicBezTo>
                    <a:pt x="58123" y="22816"/>
                    <a:pt x="18507" y="22476"/>
                    <a:pt x="6242" y="48757"/>
                  </a:cubicBezTo>
                  <a:cubicBezTo>
                    <a:pt x="-8915" y="81235"/>
                    <a:pt x="4570" y="154090"/>
                    <a:pt x="35425" y="184944"/>
                  </a:cubicBezTo>
                  <a:cubicBezTo>
                    <a:pt x="54282" y="203801"/>
                    <a:pt x="70056" y="206215"/>
                    <a:pt x="93791" y="214127"/>
                  </a:cubicBezTo>
                  <a:cubicBezTo>
                    <a:pt x="132920" y="207605"/>
                    <a:pt x="153984" y="212300"/>
                    <a:pt x="181340" y="184944"/>
                  </a:cubicBezTo>
                  <a:cubicBezTo>
                    <a:pt x="189607" y="176677"/>
                    <a:pt x="194310" y="165489"/>
                    <a:pt x="200795" y="155761"/>
                  </a:cubicBezTo>
                  <a:cubicBezTo>
                    <a:pt x="199455" y="145039"/>
                    <a:pt x="195545" y="72432"/>
                    <a:pt x="181340" y="48757"/>
                  </a:cubicBezTo>
                  <a:cubicBezTo>
                    <a:pt x="176621" y="40892"/>
                    <a:pt x="169046" y="35030"/>
                    <a:pt x="161884" y="29301"/>
                  </a:cubicBezTo>
                  <a:cubicBezTo>
                    <a:pt x="142756" y="13998"/>
                    <a:pt x="127491" y="4913"/>
                    <a:pt x="103518" y="118"/>
                  </a:cubicBezTo>
                  <a:cubicBezTo>
                    <a:pt x="97159" y="-1154"/>
                    <a:pt x="87306" y="8225"/>
                    <a:pt x="84063" y="9846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C8FB9B2-B52F-F86E-B4DF-9E07605E37FC}"/>
                </a:ext>
              </a:extLst>
            </p:cNvPr>
            <p:cNvSpPr/>
            <p:nvPr/>
          </p:nvSpPr>
          <p:spPr>
            <a:xfrm>
              <a:off x="7887637" y="4236391"/>
              <a:ext cx="178259" cy="194554"/>
            </a:xfrm>
            <a:custGeom>
              <a:avLst/>
              <a:gdLst>
                <a:gd name="connsiteX0" fmla="*/ 0 w 178259"/>
                <a:gd name="connsiteY0" fmla="*/ 29183 h 194554"/>
                <a:gd name="connsiteX1" fmla="*/ 0 w 178259"/>
                <a:gd name="connsiteY1" fmla="*/ 29183 h 194554"/>
                <a:gd name="connsiteX2" fmla="*/ 87549 w 178259"/>
                <a:gd name="connsiteY2" fmla="*/ 9728 h 194554"/>
                <a:gd name="connsiteX3" fmla="*/ 116732 w 178259"/>
                <a:gd name="connsiteY3" fmla="*/ 0 h 194554"/>
                <a:gd name="connsiteX4" fmla="*/ 145915 w 178259"/>
                <a:gd name="connsiteY4" fmla="*/ 9728 h 194554"/>
                <a:gd name="connsiteX5" fmla="*/ 155643 w 178259"/>
                <a:gd name="connsiteY5" fmla="*/ 184826 h 194554"/>
                <a:gd name="connsiteX6" fmla="*/ 126460 w 178259"/>
                <a:gd name="connsiteY6" fmla="*/ 194554 h 194554"/>
                <a:gd name="connsiteX7" fmla="*/ 29183 w 178259"/>
                <a:gd name="connsiteY7" fmla="*/ 184826 h 194554"/>
                <a:gd name="connsiteX8" fmla="*/ 19455 w 178259"/>
                <a:gd name="connsiteY8" fmla="*/ 155643 h 194554"/>
                <a:gd name="connsiteX9" fmla="*/ 29183 w 178259"/>
                <a:gd name="connsiteY9" fmla="*/ 48639 h 194554"/>
                <a:gd name="connsiteX10" fmla="*/ 0 w 178259"/>
                <a:gd name="connsiteY10" fmla="*/ 29183 h 19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8259" h="194554">
                  <a:moveTo>
                    <a:pt x="0" y="29183"/>
                  </a:moveTo>
                  <a:lnTo>
                    <a:pt x="0" y="29183"/>
                  </a:lnTo>
                  <a:cubicBezTo>
                    <a:pt x="29183" y="22698"/>
                    <a:pt x="58547" y="16979"/>
                    <a:pt x="87549" y="9728"/>
                  </a:cubicBezTo>
                  <a:cubicBezTo>
                    <a:pt x="97497" y="7241"/>
                    <a:pt x="106478" y="0"/>
                    <a:pt x="116732" y="0"/>
                  </a:cubicBezTo>
                  <a:cubicBezTo>
                    <a:pt x="126986" y="0"/>
                    <a:pt x="136187" y="6485"/>
                    <a:pt x="145915" y="9728"/>
                  </a:cubicBezTo>
                  <a:cubicBezTo>
                    <a:pt x="187370" y="71912"/>
                    <a:pt x="187158" y="58762"/>
                    <a:pt x="155643" y="184826"/>
                  </a:cubicBezTo>
                  <a:cubicBezTo>
                    <a:pt x="153156" y="194774"/>
                    <a:pt x="136188" y="191311"/>
                    <a:pt x="126460" y="194554"/>
                  </a:cubicBezTo>
                  <a:cubicBezTo>
                    <a:pt x="94034" y="191311"/>
                    <a:pt x="59808" y="195963"/>
                    <a:pt x="29183" y="184826"/>
                  </a:cubicBezTo>
                  <a:cubicBezTo>
                    <a:pt x="19546" y="181322"/>
                    <a:pt x="19455" y="165897"/>
                    <a:pt x="19455" y="155643"/>
                  </a:cubicBezTo>
                  <a:cubicBezTo>
                    <a:pt x="19455" y="119828"/>
                    <a:pt x="26436" y="84349"/>
                    <a:pt x="29183" y="48639"/>
                  </a:cubicBezTo>
                  <a:cubicBezTo>
                    <a:pt x="29680" y="42173"/>
                    <a:pt x="4864" y="32426"/>
                    <a:pt x="0" y="29183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F789D44-11ED-6F1E-EF76-4445EA1EA636}"/>
                </a:ext>
              </a:extLst>
            </p:cNvPr>
            <p:cNvSpPr/>
            <p:nvPr/>
          </p:nvSpPr>
          <p:spPr>
            <a:xfrm>
              <a:off x="7923780" y="4717912"/>
              <a:ext cx="194553" cy="204281"/>
            </a:xfrm>
            <a:custGeom>
              <a:avLst/>
              <a:gdLst>
                <a:gd name="connsiteX0" fmla="*/ 87549 w 194553"/>
                <a:gd name="connsiteY0" fmla="*/ 0 h 204281"/>
                <a:gd name="connsiteX1" fmla="*/ 87549 w 194553"/>
                <a:gd name="connsiteY1" fmla="*/ 0 h 204281"/>
                <a:gd name="connsiteX2" fmla="*/ 0 w 194553"/>
                <a:gd name="connsiteY2" fmla="*/ 107004 h 204281"/>
                <a:gd name="connsiteX3" fmla="*/ 9727 w 194553"/>
                <a:gd name="connsiteY3" fmla="*/ 204281 h 204281"/>
                <a:gd name="connsiteX4" fmla="*/ 145914 w 194553"/>
                <a:gd name="connsiteY4" fmla="*/ 184825 h 204281"/>
                <a:gd name="connsiteX5" fmla="*/ 194553 w 194553"/>
                <a:gd name="connsiteY5" fmla="*/ 155642 h 204281"/>
                <a:gd name="connsiteX6" fmla="*/ 175097 w 194553"/>
                <a:gd name="connsiteY6" fmla="*/ 68093 h 204281"/>
                <a:gd name="connsiteX7" fmla="*/ 116731 w 194553"/>
                <a:gd name="connsiteY7" fmla="*/ 38910 h 204281"/>
                <a:gd name="connsiteX8" fmla="*/ 87549 w 194553"/>
                <a:gd name="connsiteY8" fmla="*/ 0 h 204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4553" h="204281">
                  <a:moveTo>
                    <a:pt x="87549" y="0"/>
                  </a:moveTo>
                  <a:lnTo>
                    <a:pt x="87549" y="0"/>
                  </a:lnTo>
                  <a:cubicBezTo>
                    <a:pt x="78780" y="8769"/>
                    <a:pt x="0" y="64345"/>
                    <a:pt x="0" y="107004"/>
                  </a:cubicBezTo>
                  <a:cubicBezTo>
                    <a:pt x="0" y="139591"/>
                    <a:pt x="6485" y="171855"/>
                    <a:pt x="9727" y="204281"/>
                  </a:cubicBezTo>
                  <a:cubicBezTo>
                    <a:pt x="55123" y="197796"/>
                    <a:pt x="113488" y="217250"/>
                    <a:pt x="145914" y="184825"/>
                  </a:cubicBezTo>
                  <a:cubicBezTo>
                    <a:pt x="172621" y="158120"/>
                    <a:pt x="156669" y="168270"/>
                    <a:pt x="194553" y="155642"/>
                  </a:cubicBezTo>
                  <a:cubicBezTo>
                    <a:pt x="194453" y="155044"/>
                    <a:pt x="185180" y="80697"/>
                    <a:pt x="175097" y="68093"/>
                  </a:cubicBezTo>
                  <a:cubicBezTo>
                    <a:pt x="164755" y="55166"/>
                    <a:pt x="132997" y="41621"/>
                    <a:pt x="116731" y="38910"/>
                  </a:cubicBezTo>
                  <a:cubicBezTo>
                    <a:pt x="107136" y="37311"/>
                    <a:pt x="92413" y="6485"/>
                    <a:pt x="87549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98AFA3-D578-94A5-7B0C-3BB3F190B9D4}"/>
                </a:ext>
              </a:extLst>
            </p:cNvPr>
            <p:cNvSpPr/>
            <p:nvPr/>
          </p:nvSpPr>
          <p:spPr>
            <a:xfrm>
              <a:off x="8333029" y="4299622"/>
              <a:ext cx="214008" cy="262647"/>
            </a:xfrm>
            <a:custGeom>
              <a:avLst/>
              <a:gdLst>
                <a:gd name="connsiteX0" fmla="*/ 0 w 214008"/>
                <a:gd name="connsiteY0" fmla="*/ 136188 h 262647"/>
                <a:gd name="connsiteX1" fmla="*/ 0 w 214008"/>
                <a:gd name="connsiteY1" fmla="*/ 136188 h 262647"/>
                <a:gd name="connsiteX2" fmla="*/ 9728 w 214008"/>
                <a:gd name="connsiteY2" fmla="*/ 48639 h 262647"/>
                <a:gd name="connsiteX3" fmla="*/ 38911 w 214008"/>
                <a:gd name="connsiteY3" fmla="*/ 38911 h 262647"/>
                <a:gd name="connsiteX4" fmla="*/ 77821 w 214008"/>
                <a:gd name="connsiteY4" fmla="*/ 19456 h 262647"/>
                <a:gd name="connsiteX5" fmla="*/ 116732 w 214008"/>
                <a:gd name="connsiteY5" fmla="*/ 9728 h 262647"/>
                <a:gd name="connsiteX6" fmla="*/ 145915 w 214008"/>
                <a:gd name="connsiteY6" fmla="*/ 0 h 262647"/>
                <a:gd name="connsiteX7" fmla="*/ 175098 w 214008"/>
                <a:gd name="connsiteY7" fmla="*/ 9728 h 262647"/>
                <a:gd name="connsiteX8" fmla="*/ 214008 w 214008"/>
                <a:gd name="connsiteY8" fmla="*/ 68094 h 262647"/>
                <a:gd name="connsiteX9" fmla="*/ 204281 w 214008"/>
                <a:gd name="connsiteY9" fmla="*/ 223737 h 262647"/>
                <a:gd name="connsiteX10" fmla="*/ 184825 w 214008"/>
                <a:gd name="connsiteY10" fmla="*/ 243192 h 262647"/>
                <a:gd name="connsiteX11" fmla="*/ 126459 w 214008"/>
                <a:gd name="connsiteY11" fmla="*/ 262647 h 262647"/>
                <a:gd name="connsiteX12" fmla="*/ 87549 w 214008"/>
                <a:gd name="connsiteY12" fmla="*/ 252920 h 262647"/>
                <a:gd name="connsiteX13" fmla="*/ 68093 w 214008"/>
                <a:gd name="connsiteY13" fmla="*/ 233464 h 262647"/>
                <a:gd name="connsiteX14" fmla="*/ 19455 w 214008"/>
                <a:gd name="connsiteY14" fmla="*/ 145915 h 262647"/>
                <a:gd name="connsiteX15" fmla="*/ 0 w 214008"/>
                <a:gd name="connsiteY15" fmla="*/ 136188 h 26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4008" h="262647">
                  <a:moveTo>
                    <a:pt x="0" y="136188"/>
                  </a:moveTo>
                  <a:lnTo>
                    <a:pt x="0" y="136188"/>
                  </a:lnTo>
                  <a:cubicBezTo>
                    <a:pt x="3243" y="107005"/>
                    <a:pt x="-1177" y="75901"/>
                    <a:pt x="9728" y="48639"/>
                  </a:cubicBezTo>
                  <a:cubicBezTo>
                    <a:pt x="13536" y="39119"/>
                    <a:pt x="29486" y="42950"/>
                    <a:pt x="38911" y="38911"/>
                  </a:cubicBezTo>
                  <a:cubicBezTo>
                    <a:pt x="52239" y="33199"/>
                    <a:pt x="64243" y="24548"/>
                    <a:pt x="77821" y="19456"/>
                  </a:cubicBezTo>
                  <a:cubicBezTo>
                    <a:pt x="90339" y="14762"/>
                    <a:pt x="103877" y="13401"/>
                    <a:pt x="116732" y="9728"/>
                  </a:cubicBezTo>
                  <a:cubicBezTo>
                    <a:pt x="126591" y="6911"/>
                    <a:pt x="136187" y="3243"/>
                    <a:pt x="145915" y="0"/>
                  </a:cubicBezTo>
                  <a:cubicBezTo>
                    <a:pt x="155643" y="3243"/>
                    <a:pt x="167847" y="2477"/>
                    <a:pt x="175098" y="9728"/>
                  </a:cubicBezTo>
                  <a:cubicBezTo>
                    <a:pt x="191632" y="26262"/>
                    <a:pt x="214008" y="68094"/>
                    <a:pt x="214008" y="68094"/>
                  </a:cubicBezTo>
                  <a:cubicBezTo>
                    <a:pt x="210766" y="119975"/>
                    <a:pt x="212827" y="172462"/>
                    <a:pt x="204281" y="223737"/>
                  </a:cubicBezTo>
                  <a:cubicBezTo>
                    <a:pt x="202773" y="232784"/>
                    <a:pt x="193028" y="239091"/>
                    <a:pt x="184825" y="243192"/>
                  </a:cubicBezTo>
                  <a:cubicBezTo>
                    <a:pt x="166482" y="252363"/>
                    <a:pt x="126459" y="262647"/>
                    <a:pt x="126459" y="262647"/>
                  </a:cubicBezTo>
                  <a:cubicBezTo>
                    <a:pt x="113489" y="259405"/>
                    <a:pt x="99507" y="258899"/>
                    <a:pt x="87549" y="252920"/>
                  </a:cubicBezTo>
                  <a:cubicBezTo>
                    <a:pt x="79346" y="248818"/>
                    <a:pt x="73596" y="240801"/>
                    <a:pt x="68093" y="233464"/>
                  </a:cubicBezTo>
                  <a:cubicBezTo>
                    <a:pt x="40924" y="197239"/>
                    <a:pt x="28934" y="183829"/>
                    <a:pt x="19455" y="145915"/>
                  </a:cubicBezTo>
                  <a:cubicBezTo>
                    <a:pt x="18669" y="142769"/>
                    <a:pt x="3242" y="137809"/>
                    <a:pt x="0" y="136188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203949C-F129-E844-E63A-7796DD134855}"/>
                </a:ext>
              </a:extLst>
            </p:cNvPr>
            <p:cNvSpPr/>
            <p:nvPr/>
          </p:nvSpPr>
          <p:spPr>
            <a:xfrm>
              <a:off x="6607866" y="4931922"/>
              <a:ext cx="527578" cy="729574"/>
            </a:xfrm>
            <a:custGeom>
              <a:avLst/>
              <a:gdLst>
                <a:gd name="connsiteX0" fmla="*/ 272374 w 527578"/>
                <a:gd name="connsiteY0" fmla="*/ 0 h 729574"/>
                <a:gd name="connsiteX1" fmla="*/ 272374 w 527578"/>
                <a:gd name="connsiteY1" fmla="*/ 0 h 729574"/>
                <a:gd name="connsiteX2" fmla="*/ 214008 w 527578"/>
                <a:gd name="connsiteY2" fmla="*/ 136187 h 729574"/>
                <a:gd name="connsiteX3" fmla="*/ 145915 w 527578"/>
                <a:gd name="connsiteY3" fmla="*/ 408561 h 729574"/>
                <a:gd name="connsiteX4" fmla="*/ 126459 w 527578"/>
                <a:gd name="connsiteY4" fmla="*/ 466927 h 729574"/>
                <a:gd name="connsiteX5" fmla="*/ 107004 w 527578"/>
                <a:gd name="connsiteY5" fmla="*/ 505838 h 729574"/>
                <a:gd name="connsiteX6" fmla="*/ 87549 w 527578"/>
                <a:gd name="connsiteY6" fmla="*/ 583659 h 729574"/>
                <a:gd name="connsiteX7" fmla="*/ 38910 w 527578"/>
                <a:gd name="connsiteY7" fmla="*/ 661481 h 729574"/>
                <a:gd name="connsiteX8" fmla="*/ 19455 w 527578"/>
                <a:gd name="connsiteY8" fmla="*/ 700391 h 729574"/>
                <a:gd name="connsiteX9" fmla="*/ 0 w 527578"/>
                <a:gd name="connsiteY9" fmla="*/ 729574 h 729574"/>
                <a:gd name="connsiteX10" fmla="*/ 38910 w 527578"/>
                <a:gd name="connsiteY10" fmla="*/ 642025 h 729574"/>
                <a:gd name="connsiteX11" fmla="*/ 77821 w 527578"/>
                <a:gd name="connsiteY11" fmla="*/ 583659 h 729574"/>
                <a:gd name="connsiteX12" fmla="*/ 107004 w 527578"/>
                <a:gd name="connsiteY12" fmla="*/ 573932 h 729574"/>
                <a:gd name="connsiteX13" fmla="*/ 116732 w 527578"/>
                <a:gd name="connsiteY13" fmla="*/ 544749 h 729574"/>
                <a:gd name="connsiteX14" fmla="*/ 204281 w 527578"/>
                <a:gd name="connsiteY14" fmla="*/ 515566 h 729574"/>
                <a:gd name="connsiteX15" fmla="*/ 496110 w 527578"/>
                <a:gd name="connsiteY15" fmla="*/ 505838 h 729574"/>
                <a:gd name="connsiteX16" fmla="*/ 525293 w 527578"/>
                <a:gd name="connsiteY16" fmla="*/ 389106 h 729574"/>
                <a:gd name="connsiteX17" fmla="*/ 496110 w 527578"/>
                <a:gd name="connsiteY17" fmla="*/ 243191 h 729574"/>
                <a:gd name="connsiteX18" fmla="*/ 466927 w 527578"/>
                <a:gd name="connsiteY18" fmla="*/ 233464 h 729574"/>
                <a:gd name="connsiteX19" fmla="*/ 369651 w 527578"/>
                <a:gd name="connsiteY19" fmla="*/ 214008 h 729574"/>
                <a:gd name="connsiteX20" fmla="*/ 369651 w 527578"/>
                <a:gd name="connsiteY20" fmla="*/ 58366 h 729574"/>
                <a:gd name="connsiteX21" fmla="*/ 350196 w 527578"/>
                <a:gd name="connsiteY21" fmla="*/ 29183 h 729574"/>
                <a:gd name="connsiteX22" fmla="*/ 321013 w 527578"/>
                <a:gd name="connsiteY22" fmla="*/ 19455 h 729574"/>
                <a:gd name="connsiteX23" fmla="*/ 272374 w 527578"/>
                <a:gd name="connsiteY23" fmla="*/ 0 h 729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527578" h="729574">
                  <a:moveTo>
                    <a:pt x="272374" y="0"/>
                  </a:moveTo>
                  <a:lnTo>
                    <a:pt x="272374" y="0"/>
                  </a:lnTo>
                  <a:cubicBezTo>
                    <a:pt x="242007" y="60734"/>
                    <a:pt x="230109" y="75360"/>
                    <a:pt x="214008" y="136187"/>
                  </a:cubicBezTo>
                  <a:cubicBezTo>
                    <a:pt x="190060" y="226657"/>
                    <a:pt x="175510" y="319778"/>
                    <a:pt x="145915" y="408561"/>
                  </a:cubicBezTo>
                  <a:cubicBezTo>
                    <a:pt x="139430" y="428016"/>
                    <a:pt x="135630" y="448584"/>
                    <a:pt x="126459" y="466927"/>
                  </a:cubicBezTo>
                  <a:lnTo>
                    <a:pt x="107004" y="505838"/>
                  </a:lnTo>
                  <a:cubicBezTo>
                    <a:pt x="101296" y="534378"/>
                    <a:pt x="98764" y="557491"/>
                    <a:pt x="87549" y="583659"/>
                  </a:cubicBezTo>
                  <a:cubicBezTo>
                    <a:pt x="60663" y="646394"/>
                    <a:pt x="76995" y="600546"/>
                    <a:pt x="38910" y="661481"/>
                  </a:cubicBezTo>
                  <a:cubicBezTo>
                    <a:pt x="31225" y="673778"/>
                    <a:pt x="26649" y="687801"/>
                    <a:pt x="19455" y="700391"/>
                  </a:cubicBezTo>
                  <a:cubicBezTo>
                    <a:pt x="13655" y="710542"/>
                    <a:pt x="6485" y="719846"/>
                    <a:pt x="0" y="729574"/>
                  </a:cubicBezTo>
                  <a:cubicBezTo>
                    <a:pt x="17365" y="625380"/>
                    <a:pt x="-7969" y="707655"/>
                    <a:pt x="38910" y="642025"/>
                  </a:cubicBezTo>
                  <a:cubicBezTo>
                    <a:pt x="56645" y="617197"/>
                    <a:pt x="51795" y="599274"/>
                    <a:pt x="77821" y="583659"/>
                  </a:cubicBezTo>
                  <a:cubicBezTo>
                    <a:pt x="86614" y="578383"/>
                    <a:pt x="97276" y="577174"/>
                    <a:pt x="107004" y="573932"/>
                  </a:cubicBezTo>
                  <a:cubicBezTo>
                    <a:pt x="110247" y="564204"/>
                    <a:pt x="109481" y="552000"/>
                    <a:pt x="116732" y="544749"/>
                  </a:cubicBezTo>
                  <a:cubicBezTo>
                    <a:pt x="133603" y="527878"/>
                    <a:pt x="183413" y="516758"/>
                    <a:pt x="204281" y="515566"/>
                  </a:cubicBezTo>
                  <a:cubicBezTo>
                    <a:pt x="301453" y="510013"/>
                    <a:pt x="398834" y="509081"/>
                    <a:pt x="496110" y="505838"/>
                  </a:cubicBezTo>
                  <a:cubicBezTo>
                    <a:pt x="521803" y="428761"/>
                    <a:pt x="512195" y="467701"/>
                    <a:pt x="525293" y="389106"/>
                  </a:cubicBezTo>
                  <a:cubicBezTo>
                    <a:pt x="522201" y="348902"/>
                    <a:pt x="543869" y="271846"/>
                    <a:pt x="496110" y="243191"/>
                  </a:cubicBezTo>
                  <a:cubicBezTo>
                    <a:pt x="487317" y="237916"/>
                    <a:pt x="476918" y="235770"/>
                    <a:pt x="466927" y="233464"/>
                  </a:cubicBezTo>
                  <a:cubicBezTo>
                    <a:pt x="434706" y="226028"/>
                    <a:pt x="369651" y="214008"/>
                    <a:pt x="369651" y="214008"/>
                  </a:cubicBezTo>
                  <a:cubicBezTo>
                    <a:pt x="376627" y="151230"/>
                    <a:pt x="387658" y="118389"/>
                    <a:pt x="369651" y="58366"/>
                  </a:cubicBezTo>
                  <a:cubicBezTo>
                    <a:pt x="366292" y="47168"/>
                    <a:pt x="359325" y="36486"/>
                    <a:pt x="350196" y="29183"/>
                  </a:cubicBezTo>
                  <a:cubicBezTo>
                    <a:pt x="342189" y="22777"/>
                    <a:pt x="330741" y="22698"/>
                    <a:pt x="321013" y="19455"/>
                  </a:cubicBezTo>
                  <a:cubicBezTo>
                    <a:pt x="292386" y="-9171"/>
                    <a:pt x="280480" y="3242"/>
                    <a:pt x="272374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1">
                    <a:lumMod val="5000"/>
                    <a:lumOff val="95000"/>
                  </a:schemeClr>
                </a:gs>
                <a:gs pos="0">
                  <a:schemeClr val="accent1">
                    <a:lumMod val="45000"/>
                    <a:lumOff val="55000"/>
                  </a:schemeClr>
                </a:gs>
                <a:gs pos="29000">
                  <a:schemeClr val="accent1">
                    <a:lumMod val="45000"/>
                    <a:lumOff val="55000"/>
                  </a:schemeClr>
                </a:gs>
                <a:gs pos="60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Moon 32">
              <a:extLst>
                <a:ext uri="{FF2B5EF4-FFF2-40B4-BE49-F238E27FC236}">
                  <a16:creationId xmlns:a16="http://schemas.microsoft.com/office/drawing/2014/main" id="{2A899952-FBA4-4A5F-0702-B34E1A7F1CE0}"/>
                </a:ext>
              </a:extLst>
            </p:cNvPr>
            <p:cNvSpPr/>
            <p:nvPr/>
          </p:nvSpPr>
          <p:spPr>
            <a:xfrm rot="20382263">
              <a:off x="10768065" y="2541827"/>
              <a:ext cx="380932" cy="523220"/>
            </a:xfrm>
            <a:prstGeom prst="mo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8FDE0E9-A3A6-A879-A7E3-73028FEDFBFB}"/>
                </a:ext>
              </a:extLst>
            </p:cNvPr>
            <p:cNvCxnSpPr/>
            <p:nvPr/>
          </p:nvCxnSpPr>
          <p:spPr>
            <a:xfrm flipV="1">
              <a:off x="8159719" y="4574744"/>
              <a:ext cx="173310" cy="1625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0919EEC-CF5E-E852-C107-1925F81CFC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3204" y="2957704"/>
              <a:ext cx="320237" cy="3222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EF517C4-38B2-07FA-3891-A801305255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03204" y="3886815"/>
              <a:ext cx="379795" cy="56985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8B6D62-C9EE-09D2-EACE-C223CCD65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4650" y="3968399"/>
              <a:ext cx="17251" cy="851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EF798E-5D6A-8953-D1F0-BBF310AD4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56830" y="4512077"/>
              <a:ext cx="35468" cy="153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5704657-1ECF-F183-EE4E-246166B58D1C}"/>
                </a:ext>
              </a:extLst>
            </p:cNvPr>
            <p:cNvCxnSpPr>
              <a:cxnSpLocks/>
            </p:cNvCxnSpPr>
            <p:nvPr/>
          </p:nvCxnSpPr>
          <p:spPr>
            <a:xfrm>
              <a:off x="8113612" y="4365777"/>
              <a:ext cx="177248" cy="284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0E40331-BEC3-DBB7-D293-868B78BF1B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51156" y="4423993"/>
              <a:ext cx="98976" cy="880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CA5EC94-77E0-EFA5-38C7-0AA5D1E99606}"/>
                </a:ext>
              </a:extLst>
            </p:cNvPr>
            <p:cNvGrpSpPr/>
            <p:nvPr/>
          </p:nvGrpSpPr>
          <p:grpSpPr>
            <a:xfrm>
              <a:off x="9722005" y="2925822"/>
              <a:ext cx="1514796" cy="1979841"/>
              <a:chOff x="9722005" y="2925822"/>
              <a:chExt cx="1514796" cy="1979841"/>
            </a:xfrm>
          </p:grpSpPr>
          <p:sp>
            <p:nvSpPr>
              <p:cNvPr id="42" name="Star: 5 Points 41">
                <a:extLst>
                  <a:ext uri="{FF2B5EF4-FFF2-40B4-BE49-F238E27FC236}">
                    <a16:creationId xmlns:a16="http://schemas.microsoft.com/office/drawing/2014/main" id="{FFE3222E-E616-ACB9-3192-8349F9B74270}"/>
                  </a:ext>
                </a:extLst>
              </p:cNvPr>
              <p:cNvSpPr/>
              <p:nvPr/>
            </p:nvSpPr>
            <p:spPr>
              <a:xfrm>
                <a:off x="9722005" y="3163076"/>
                <a:ext cx="683222" cy="593888"/>
              </a:xfrm>
              <a:prstGeom prst="star5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DEACE35-9239-5EBB-1717-A11B1729F772}"/>
                  </a:ext>
                </a:extLst>
              </p:cNvPr>
              <p:cNvSpPr/>
              <p:nvPr/>
            </p:nvSpPr>
            <p:spPr>
              <a:xfrm>
                <a:off x="11009383" y="4205268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B481BA7-CB53-DED3-11CF-D60073AA44A6}"/>
                  </a:ext>
                </a:extLst>
              </p:cNvPr>
              <p:cNvSpPr/>
              <p:nvPr/>
            </p:nvSpPr>
            <p:spPr>
              <a:xfrm>
                <a:off x="10666290" y="4516376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5306A39-7368-FD14-62AB-6224C2D27714}"/>
                  </a:ext>
                </a:extLst>
              </p:cNvPr>
              <p:cNvSpPr/>
              <p:nvPr/>
            </p:nvSpPr>
            <p:spPr>
              <a:xfrm>
                <a:off x="11055011" y="4723873"/>
                <a:ext cx="181790" cy="18179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9BB11E36-3283-642D-6A15-7EC60D411795}"/>
                  </a:ext>
                </a:extLst>
              </p:cNvPr>
              <p:cNvGrpSpPr/>
              <p:nvPr/>
            </p:nvGrpSpPr>
            <p:grpSpPr>
              <a:xfrm>
                <a:off x="10348009" y="2925822"/>
                <a:ext cx="789094" cy="1707935"/>
                <a:chOff x="7355604" y="3217112"/>
                <a:chExt cx="789094" cy="1707935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4AEF6576-3C98-F929-6D69-188A87AE3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55604" y="3217112"/>
                  <a:ext cx="320237" cy="32223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07E9047F-E64F-9461-D9A7-D9D5302A84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355604" y="4146223"/>
                  <a:ext cx="379795" cy="56985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8E47FFAD-DE62-3A9F-83EC-3FEBCFE401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109230" y="4771485"/>
                  <a:ext cx="35468" cy="15356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CCF4C7D-B449-3818-4B72-0567FF84AA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903556" y="4683401"/>
                  <a:ext cx="98976" cy="88084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75E38207-D34D-E950-4FD8-FD70E8A5838D}"/>
                </a:ext>
              </a:extLst>
            </p:cNvPr>
            <p:cNvSpPr/>
            <p:nvPr/>
          </p:nvSpPr>
          <p:spPr>
            <a:xfrm>
              <a:off x="8598446" y="2626464"/>
              <a:ext cx="1823253" cy="331240"/>
            </a:xfrm>
            <a:prstGeom prst="right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99326D7-719F-3DEC-FDBF-F250A00336EF}"/>
                </a:ext>
              </a:extLst>
            </p:cNvPr>
            <p:cNvCxnSpPr/>
            <p:nvPr/>
          </p:nvCxnSpPr>
          <p:spPr>
            <a:xfrm>
              <a:off x="7523441" y="4134252"/>
              <a:ext cx="2824568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40361EA-FDE5-0729-6DA7-309FA1F455FE}"/>
                </a:ext>
              </a:extLst>
            </p:cNvPr>
            <p:cNvCxnSpPr/>
            <p:nvPr/>
          </p:nvCxnSpPr>
          <p:spPr>
            <a:xfrm>
              <a:off x="7550361" y="3579778"/>
              <a:ext cx="2070294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C542348-4F85-2BFF-419E-B0F26F87B2A0}"/>
                </a:ext>
              </a:extLst>
            </p:cNvPr>
            <p:cNvCxnSpPr>
              <a:cxnSpLocks/>
            </p:cNvCxnSpPr>
            <p:nvPr/>
          </p:nvCxnSpPr>
          <p:spPr>
            <a:xfrm>
              <a:off x="8333029" y="4820052"/>
              <a:ext cx="2515051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04F497C-9670-C2F8-B7BC-13DD8887699E}"/>
              </a:ext>
            </a:extLst>
          </p:cNvPr>
          <p:cNvGrpSpPr/>
          <p:nvPr/>
        </p:nvGrpSpPr>
        <p:grpSpPr>
          <a:xfrm>
            <a:off x="8963140" y="403421"/>
            <a:ext cx="2854992" cy="1887622"/>
            <a:chOff x="5664688" y="1950599"/>
            <a:chExt cx="3247734" cy="2147290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4251B35-8C00-A9A3-E53E-5136800F62B9}"/>
                </a:ext>
              </a:extLst>
            </p:cNvPr>
            <p:cNvSpPr/>
            <p:nvPr/>
          </p:nvSpPr>
          <p:spPr>
            <a:xfrm>
              <a:off x="6719639" y="1950599"/>
              <a:ext cx="120364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512AFE-F204-21FE-9555-31E94D64573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2D0A069-A893-F6A8-350D-84E1E6AFA59E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3FDF07-2D66-0220-1D5B-21FEF9274093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B105230C-85A1-83E4-1586-5250867BD6BB}"/>
                </a:ext>
              </a:extLst>
            </p:cNvPr>
            <p:cNvCxnSpPr>
              <a:stCxn id="57" idx="1"/>
              <a:endCxn id="59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9C820B04-7556-87AD-D57E-0C591BDF8C93}"/>
                </a:ext>
              </a:extLst>
            </p:cNvPr>
            <p:cNvCxnSpPr>
              <a:stCxn id="57" idx="3"/>
              <a:endCxn id="60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F0AFEB5F-97F5-B070-C855-726C0DAE547E}"/>
                </a:ext>
              </a:extLst>
            </p:cNvPr>
            <p:cNvCxnSpPr>
              <a:cxnSpLocks/>
              <a:stCxn id="59" idx="2"/>
              <a:endCxn id="58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27224547-0CB9-C496-1093-4EEE2B0C3DAB}"/>
              </a:ext>
            </a:extLst>
          </p:cNvPr>
          <p:cNvSpPr txBox="1"/>
          <p:nvPr/>
        </p:nvSpPr>
        <p:spPr>
          <a:xfrm>
            <a:off x="966809" y="4904792"/>
            <a:ext cx="83322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map between informal and formal is the most delicate and important step, and it is also the least studied!!!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A22A17E-177B-3B34-14A2-96CA4A450777}"/>
              </a:ext>
            </a:extLst>
          </p:cNvPr>
          <p:cNvSpPr txBox="1"/>
          <p:nvPr/>
        </p:nvSpPr>
        <p:spPr>
          <a:xfrm>
            <a:off x="8541444" y="2753471"/>
            <a:ext cx="35386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All physical content is captured by the definitions and axioms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21881-8A30-6A4C-4BF9-C9FA413104CA}"/>
              </a:ext>
            </a:extLst>
          </p:cNvPr>
          <p:cNvSpPr txBox="1"/>
          <p:nvPr/>
        </p:nvSpPr>
        <p:spPr>
          <a:xfrm>
            <a:off x="520810" y="993698"/>
            <a:ext cx="23505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Physical objects live in the</a:t>
            </a:r>
            <a:br>
              <a:rPr lang="en-US" sz="1600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physical (informal) world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F4C0A8-536D-4005-C498-6203E9FB4493}"/>
              </a:ext>
            </a:extLst>
          </p:cNvPr>
          <p:cNvSpPr txBox="1"/>
          <p:nvPr/>
        </p:nvSpPr>
        <p:spPr>
          <a:xfrm>
            <a:off x="346766" y="1716476"/>
            <a:ext cx="19991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tx1">
                    <a:lumMod val="85000"/>
                  </a:schemeClr>
                </a:solidFill>
              </a:rPr>
              <a:t>(e.g. connection to experiment is outside of the formal system)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5021022-E205-1FEB-B274-FF76C9E58C09}"/>
              </a:ext>
            </a:extLst>
          </p:cNvPr>
          <p:cNvCxnSpPr>
            <a:cxnSpLocks/>
          </p:cNvCxnSpPr>
          <p:nvPr/>
        </p:nvCxnSpPr>
        <p:spPr>
          <a:xfrm>
            <a:off x="2501349" y="1663463"/>
            <a:ext cx="524621" cy="447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218B791-E9FB-18E5-41C0-2B1EBF0D2BC6}"/>
              </a:ext>
            </a:extLst>
          </p:cNvPr>
          <p:cNvCxnSpPr>
            <a:cxnSpLocks/>
          </p:cNvCxnSpPr>
          <p:nvPr/>
        </p:nvCxnSpPr>
        <p:spPr>
          <a:xfrm flipH="1">
            <a:off x="4878712" y="1112771"/>
            <a:ext cx="207038" cy="11297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B55D5B-6308-13C6-E2CB-A114D19368A4}"/>
              </a:ext>
            </a:extLst>
          </p:cNvPr>
          <p:cNvSpPr txBox="1"/>
          <p:nvPr/>
        </p:nvSpPr>
        <p:spPr>
          <a:xfrm>
            <a:off x="3469451" y="437408"/>
            <a:ext cx="3919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Choose axioms/primitive notions so that the justification is straightforward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A7A666-9ED5-714B-94EA-FFED38BAE913}"/>
              </a:ext>
            </a:extLst>
          </p:cNvPr>
          <p:cNvSpPr txBox="1"/>
          <p:nvPr/>
        </p:nvSpPr>
        <p:spPr>
          <a:xfrm>
            <a:off x="6386403" y="1291042"/>
            <a:ext cx="27910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85000"/>
                  </a:schemeClr>
                </a:solidFill>
              </a:rPr>
              <a:t>Mathematical objects are “crisper idealization” of physical objects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DF882E-E0BA-C6C2-6C49-F3AD91E0682D}"/>
              </a:ext>
            </a:extLst>
          </p:cNvPr>
          <p:cNvCxnSpPr>
            <a:cxnSpLocks/>
          </p:cNvCxnSpPr>
          <p:nvPr/>
        </p:nvCxnSpPr>
        <p:spPr>
          <a:xfrm flipH="1">
            <a:off x="6468557" y="2060114"/>
            <a:ext cx="759401" cy="4618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4D2E7B-21D9-34AF-0BA0-5DC0AC61A4AF}"/>
              </a:ext>
            </a:extLst>
          </p:cNvPr>
          <p:cNvCxnSpPr>
            <a:cxnSpLocks/>
          </p:cNvCxnSpPr>
          <p:nvPr/>
        </p:nvCxnSpPr>
        <p:spPr>
          <a:xfrm flipV="1">
            <a:off x="2127572" y="3245614"/>
            <a:ext cx="765116" cy="3212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227A8E9-D120-BBB0-EF70-D078ADA248D9}"/>
              </a:ext>
            </a:extLst>
          </p:cNvPr>
          <p:cNvSpPr txBox="1"/>
          <p:nvPr/>
        </p:nvSpPr>
        <p:spPr>
          <a:xfrm>
            <a:off x="565834" y="3023661"/>
            <a:ext cx="1997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are “fuzzy”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A231A3-9CE1-BF69-A944-F0E4788AF91E}"/>
              </a:ext>
            </a:extLst>
          </p:cNvPr>
          <p:cNvSpPr txBox="1"/>
          <p:nvPr/>
        </p:nvSpPr>
        <p:spPr>
          <a:xfrm>
            <a:off x="428645" y="3887536"/>
            <a:ext cx="2964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concepts may have circular definitions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6733528-0A89-A534-989E-EB19E387267C}"/>
              </a:ext>
            </a:extLst>
          </p:cNvPr>
          <p:cNvCxnSpPr>
            <a:cxnSpLocks/>
          </p:cNvCxnSpPr>
          <p:nvPr/>
        </p:nvCxnSpPr>
        <p:spPr>
          <a:xfrm flipV="1">
            <a:off x="3057374" y="3864131"/>
            <a:ext cx="711372" cy="403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42E492-60B5-0991-3D13-C75461E6FE19}"/>
              </a:ext>
            </a:extLst>
          </p:cNvPr>
          <p:cNvSpPr txBox="1"/>
          <p:nvPr/>
        </p:nvSpPr>
        <p:spPr>
          <a:xfrm>
            <a:off x="6581055" y="3684515"/>
            <a:ext cx="336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 concepts cannot have circular definitions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1AC131-CD3A-2089-AB9C-C73E5DB61413}"/>
              </a:ext>
            </a:extLst>
          </p:cNvPr>
          <p:cNvCxnSpPr>
            <a:cxnSpLocks/>
          </p:cNvCxnSpPr>
          <p:nvPr/>
        </p:nvCxnSpPr>
        <p:spPr>
          <a:xfrm flipH="1" flipV="1">
            <a:off x="6317969" y="3527314"/>
            <a:ext cx="721225" cy="157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3026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EA5E-6987-4042-A8B6-E58CD90E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Examples: </a:t>
            </a:r>
            <a:r>
              <a:rPr lang="en-US" dirty="0" err="1"/>
              <a:t>symplectic</a:t>
            </a:r>
            <a:r>
              <a:rPr lang="en-US" dirty="0"/>
              <a:t> space and probability 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663965-5A0E-425B-89B1-B4232516FE39}"/>
              </a:ext>
            </a:extLst>
          </p:cNvPr>
          <p:cNvSpPr/>
          <p:nvPr/>
        </p:nvSpPr>
        <p:spPr>
          <a:xfrm>
            <a:off x="205669" y="1234280"/>
            <a:ext cx="10518559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mechanics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5B0A52-820F-4F19-97EF-B73012587330}"/>
              </a:ext>
            </a:extLst>
          </p:cNvPr>
          <p:cNvSpPr/>
          <p:nvPr/>
        </p:nvSpPr>
        <p:spPr>
          <a:xfrm>
            <a:off x="205671" y="1663073"/>
            <a:ext cx="809495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Phase space (</a:t>
            </a:r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manifold)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CBC26-3FB9-49AE-A417-EC6547F9C5BD}"/>
              </a:ext>
            </a:extLst>
          </p:cNvPr>
          <p:cNvSpPr/>
          <p:nvPr/>
        </p:nvSpPr>
        <p:spPr>
          <a:xfrm>
            <a:off x="8420472" y="1663073"/>
            <a:ext cx="2303757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Hamiltonian evolution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AF6BEB-DDBC-4945-B1C4-F4B17AC7F023}"/>
              </a:ext>
            </a:extLst>
          </p:cNvPr>
          <p:cNvSpPr/>
          <p:nvPr/>
        </p:nvSpPr>
        <p:spPr>
          <a:xfrm>
            <a:off x="205670" y="2091865"/>
            <a:ext cx="5845945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manifold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CDE8F3-6904-46EB-B3B9-CAE8B5159495}"/>
              </a:ext>
            </a:extLst>
          </p:cNvPr>
          <p:cNvSpPr/>
          <p:nvPr/>
        </p:nvSpPr>
        <p:spPr>
          <a:xfrm>
            <a:off x="6171464" y="2091866"/>
            <a:ext cx="2129160" cy="3530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Symplectic</a:t>
            </a:r>
            <a:r>
              <a:rPr lang="en-US" dirty="0">
                <a:solidFill>
                  <a:schemeClr val="tx1"/>
                </a:solidFill>
              </a:rPr>
              <a:t> structure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13B46A-1630-42B5-BA76-A774CC664DFC}"/>
              </a:ext>
            </a:extLst>
          </p:cNvPr>
          <p:cNvSpPr/>
          <p:nvPr/>
        </p:nvSpPr>
        <p:spPr>
          <a:xfrm>
            <a:off x="205671" y="2520657"/>
            <a:ext cx="3336524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Manifold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EED1DA-2E77-4BA9-ABCE-4C942047C55A}"/>
              </a:ext>
            </a:extLst>
          </p:cNvPr>
          <p:cNvSpPr/>
          <p:nvPr/>
        </p:nvSpPr>
        <p:spPr>
          <a:xfrm>
            <a:off x="3662044" y="2520657"/>
            <a:ext cx="2389572" cy="3530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Differentiable structure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BD53C5-197B-4D1E-8367-6BEED086FF5E}"/>
              </a:ext>
            </a:extLst>
          </p:cNvPr>
          <p:cNvSpPr/>
          <p:nvPr/>
        </p:nvSpPr>
        <p:spPr>
          <a:xfrm>
            <a:off x="205671" y="2949449"/>
            <a:ext cx="188058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Topological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/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Locally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668B91A-4EEB-4707-BC40-6DA13B609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0188" y="2949449"/>
                <a:ext cx="1342007" cy="353033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A796A3CF-B6CB-44CE-9015-EEA17635576C}"/>
              </a:ext>
            </a:extLst>
          </p:cNvPr>
          <p:cNvSpPr/>
          <p:nvPr/>
        </p:nvSpPr>
        <p:spPr>
          <a:xfrm>
            <a:off x="1333294" y="4671648"/>
            <a:ext cx="382889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Probability space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BE610D0-7F25-4688-9BAC-A1B66D777EA1}"/>
              </a:ext>
            </a:extLst>
          </p:cNvPr>
          <p:cNvSpPr/>
          <p:nvPr/>
        </p:nvSpPr>
        <p:spPr>
          <a:xfrm>
            <a:off x="4062839" y="5100439"/>
            <a:ext cx="1099351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/>
              <p:nvPr/>
            </p:nvSpPr>
            <p:spPr>
              <a:xfrm>
                <a:off x="2855075" y="5100439"/>
                <a:ext cx="1099351" cy="35303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-algebra</a:t>
                </a: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5CE754F-1AF5-410A-845D-6219DAC5F0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075" y="5100439"/>
                <a:ext cx="1099351" cy="353033"/>
              </a:xfrm>
              <a:prstGeom prst="rect">
                <a:avLst/>
              </a:prstGeom>
              <a:blipFill>
                <a:blip r:embed="rId3"/>
                <a:stretch>
                  <a:fillRect t="-10000" r="-3279" b="-2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8C73A3DF-9C25-4518-B3A9-B67122DC162B}"/>
              </a:ext>
            </a:extLst>
          </p:cNvPr>
          <p:cNvSpPr/>
          <p:nvPr/>
        </p:nvSpPr>
        <p:spPr>
          <a:xfrm>
            <a:off x="1321056" y="5100440"/>
            <a:ext cx="1425606" cy="353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Set of points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F9C4B15-5B5A-4C02-B784-8794FA0C015D}"/>
              </a:ext>
            </a:extLst>
          </p:cNvPr>
          <p:cNvSpPr txBox="1"/>
          <p:nvPr/>
        </p:nvSpPr>
        <p:spPr>
          <a:xfrm>
            <a:off x="128726" y="3663234"/>
            <a:ext cx="20714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 with verifiable statements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6B14E8-C3EB-5CCF-003D-EEC0ADCD5805}"/>
              </a:ext>
            </a:extLst>
          </p:cNvPr>
          <p:cNvCxnSpPr/>
          <p:nvPr/>
        </p:nvCxnSpPr>
        <p:spPr>
          <a:xfrm flipV="1">
            <a:off x="996696" y="3378241"/>
            <a:ext cx="0" cy="306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EFB9D63-236C-BB58-8673-5109A87A0AC0}"/>
              </a:ext>
            </a:extLst>
          </p:cNvPr>
          <p:cNvSpPr txBox="1"/>
          <p:nvPr/>
        </p:nvSpPr>
        <p:spPr>
          <a:xfrm>
            <a:off x="3174112" y="3722700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Identified by independent continuous quantities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82904C-86F9-90F3-9F91-0B6C4294F544}"/>
              </a:ext>
            </a:extLst>
          </p:cNvPr>
          <p:cNvCxnSpPr/>
          <p:nvPr/>
        </p:nvCxnSpPr>
        <p:spPr>
          <a:xfrm flipH="1" flipV="1">
            <a:off x="3200400" y="3378241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4953884-36BB-DF25-FD2D-FFF0A24FEB23}"/>
              </a:ext>
            </a:extLst>
          </p:cNvPr>
          <p:cNvSpPr txBox="1"/>
          <p:nvPr/>
        </p:nvSpPr>
        <p:spPr>
          <a:xfrm>
            <a:off x="4490289" y="3293907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Infinitesimal reducibility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18AAD5-C49B-18FA-6FF9-8B0E0212DAA7}"/>
              </a:ext>
            </a:extLst>
          </p:cNvPr>
          <p:cNvCxnSpPr/>
          <p:nvPr/>
        </p:nvCxnSpPr>
        <p:spPr>
          <a:xfrm flipH="1" flipV="1">
            <a:off x="5109917" y="2973054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8462C0-6932-654A-C0CC-D8F4DE333181}"/>
              </a:ext>
            </a:extLst>
          </p:cNvPr>
          <p:cNvCxnSpPr/>
          <p:nvPr/>
        </p:nvCxnSpPr>
        <p:spPr>
          <a:xfrm flipH="1" flipV="1">
            <a:off x="7112600" y="2522723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7D0CAF8-21F1-CAC6-18EA-DC35B6492C93}"/>
              </a:ext>
            </a:extLst>
          </p:cNvPr>
          <p:cNvSpPr txBox="1"/>
          <p:nvPr/>
        </p:nvSpPr>
        <p:spPr>
          <a:xfrm>
            <a:off x="6599592" y="2795755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Observer independent count of states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1FDC5A-9472-5B11-C9A3-9F13C1240ADE}"/>
              </a:ext>
            </a:extLst>
          </p:cNvPr>
          <p:cNvCxnSpPr/>
          <p:nvPr/>
        </p:nvCxnSpPr>
        <p:spPr>
          <a:xfrm flipH="1" flipV="1">
            <a:off x="9743229" y="2098700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7132AD-65F3-2961-4CB8-AECEDCFBE707}"/>
              </a:ext>
            </a:extLst>
          </p:cNvPr>
          <p:cNvSpPr txBox="1"/>
          <p:nvPr/>
        </p:nvSpPr>
        <p:spPr>
          <a:xfrm>
            <a:off x="9092446" y="2417546"/>
            <a:ext cx="2173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Determinism/reversibility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CE883B6-CE7A-7A1F-34CD-AFFA6C2E93C8}"/>
              </a:ext>
            </a:extLst>
          </p:cNvPr>
          <p:cNvCxnSpPr>
            <a:cxnSpLocks/>
          </p:cNvCxnSpPr>
          <p:nvPr/>
        </p:nvCxnSpPr>
        <p:spPr>
          <a:xfrm flipV="1">
            <a:off x="1568665" y="5532990"/>
            <a:ext cx="246888" cy="278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2FB464F-1FCF-62F0-CB58-2C410D7D9D3B}"/>
              </a:ext>
            </a:extLst>
          </p:cNvPr>
          <p:cNvCxnSpPr/>
          <p:nvPr/>
        </p:nvCxnSpPr>
        <p:spPr>
          <a:xfrm flipV="1">
            <a:off x="3404750" y="5529232"/>
            <a:ext cx="0" cy="296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861901-4DFD-BE01-A40F-7DD426DDF866}"/>
              </a:ext>
            </a:extLst>
          </p:cNvPr>
          <p:cNvCxnSpPr/>
          <p:nvPr/>
        </p:nvCxnSpPr>
        <p:spPr>
          <a:xfrm flipH="1" flipV="1">
            <a:off x="4747060" y="5526498"/>
            <a:ext cx="246888" cy="28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2F9BBAD-6A7D-30F3-6E1C-7F0E363A4F1C}"/>
              </a:ext>
            </a:extLst>
          </p:cNvPr>
          <p:cNvSpPr txBox="1"/>
          <p:nvPr/>
        </p:nvSpPr>
        <p:spPr>
          <a:xfrm>
            <a:off x="234281" y="5621062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Experimentally distinguishable cases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B0BCCC-3F6A-4CBE-45F4-AB6650846189}"/>
              </a:ext>
            </a:extLst>
          </p:cNvPr>
          <p:cNvSpPr txBox="1"/>
          <p:nvPr/>
        </p:nvSpPr>
        <p:spPr>
          <a:xfrm>
            <a:off x="2438965" y="5790011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Statements associated with experimental tests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B37914-1C97-5E9B-BB11-FBB2ADD125AE}"/>
              </a:ext>
            </a:extLst>
          </p:cNvPr>
          <p:cNvSpPr txBox="1"/>
          <p:nvPr/>
        </p:nvSpPr>
        <p:spPr>
          <a:xfrm>
            <a:off x="4797802" y="5816454"/>
            <a:ext cx="2173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Probability that a statement is 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046A9F-AA53-CDC1-4568-20D2D6E4B49E}"/>
              </a:ext>
            </a:extLst>
          </p:cNvPr>
          <p:cNvSpPr txBox="1"/>
          <p:nvPr/>
        </p:nvSpPr>
        <p:spPr>
          <a:xfrm>
            <a:off x="5577063" y="3817127"/>
            <a:ext cx="44398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We can see what each additional mathematical layer represents and under what assumptions</a:t>
            </a:r>
          </a:p>
        </p:txBody>
      </p:sp>
    </p:spTree>
    <p:extLst>
      <p:ext uri="{BB962C8B-B14F-4D97-AF65-F5344CB8AC3E}">
        <p14:creationId xmlns:p14="http://schemas.microsoft.com/office/powerpoint/2010/main" val="1514404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84AB-0322-494C-AD97-CF62D6AB5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431" y="136525"/>
            <a:ext cx="10674219" cy="8974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Logic of experimental verifiability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C5C21A1-1E07-4DDB-A61D-804913B4F591}"/>
              </a:ext>
            </a:extLst>
          </p:cNvPr>
          <p:cNvGrpSpPr/>
          <p:nvPr/>
        </p:nvGrpSpPr>
        <p:grpSpPr>
          <a:xfrm>
            <a:off x="545085" y="1261244"/>
            <a:ext cx="2005639" cy="897425"/>
            <a:chOff x="7683803" y="1294923"/>
            <a:chExt cx="3815947" cy="170744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C31CD59-15B1-48D0-9865-3724838BE8AA}"/>
                </a:ext>
              </a:extLst>
            </p:cNvPr>
            <p:cNvSpPr/>
            <p:nvPr/>
          </p:nvSpPr>
          <p:spPr>
            <a:xfrm>
              <a:off x="7683803" y="1294923"/>
              <a:ext cx="3815947" cy="1707449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FBD51B-F3B0-47CB-A466-E8D47CD23CCC}"/>
                </a:ext>
              </a:extLst>
            </p:cNvPr>
            <p:cNvSpPr/>
            <p:nvPr/>
          </p:nvSpPr>
          <p:spPr>
            <a:xfrm>
              <a:off x="8740999" y="2704051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FC60FB7-111D-4596-9890-05F1BD47CA24}"/>
                </a:ext>
              </a:extLst>
            </p:cNvPr>
            <p:cNvSpPr/>
            <p:nvPr/>
          </p:nvSpPr>
          <p:spPr>
            <a:xfrm>
              <a:off x="10406680" y="2366618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9C619-43FD-4BC8-B47E-285CFF9217DE}"/>
                </a:ext>
              </a:extLst>
            </p:cNvPr>
            <p:cNvSpPr/>
            <p:nvPr/>
          </p:nvSpPr>
          <p:spPr>
            <a:xfrm>
              <a:off x="9187842" y="179260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0E2F9A-5A5B-4393-BADE-219209407E58}"/>
                </a:ext>
              </a:extLst>
            </p:cNvPr>
            <p:cNvSpPr/>
            <p:nvPr/>
          </p:nvSpPr>
          <p:spPr>
            <a:xfrm>
              <a:off x="9278098" y="2344502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390CC4-824E-412F-AF0D-8CAA06626462}"/>
                </a:ext>
              </a:extLst>
            </p:cNvPr>
            <p:cNvSpPr/>
            <p:nvPr/>
          </p:nvSpPr>
          <p:spPr>
            <a:xfrm>
              <a:off x="8773550" y="206189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9C5BF5-2F2F-4A65-A291-462D7AE81EB5}"/>
                </a:ext>
              </a:extLst>
            </p:cNvPr>
            <p:cNvSpPr/>
            <p:nvPr/>
          </p:nvSpPr>
          <p:spPr>
            <a:xfrm>
              <a:off x="8269002" y="2143277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610C9E2-10D8-4E4F-8404-FE1C35EB87FC}"/>
                </a:ext>
              </a:extLst>
            </p:cNvPr>
            <p:cNvSpPr/>
            <p:nvPr/>
          </p:nvSpPr>
          <p:spPr>
            <a:xfrm>
              <a:off x="10048429" y="259988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19A0DE-CCE0-46D5-921E-7D9C7C03E846}"/>
                </a:ext>
              </a:extLst>
            </p:cNvPr>
            <p:cNvSpPr/>
            <p:nvPr/>
          </p:nvSpPr>
          <p:spPr>
            <a:xfrm>
              <a:off x="10477701" y="190721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3A66EDE-1639-42BF-880D-05ABD2EB02F1}"/>
                </a:ext>
              </a:extLst>
            </p:cNvPr>
            <p:cNvSpPr/>
            <p:nvPr/>
          </p:nvSpPr>
          <p:spPr>
            <a:xfrm>
              <a:off x="8482612" y="166071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3B21306-2885-4681-B807-F331094515F6}"/>
                </a:ext>
              </a:extLst>
            </p:cNvPr>
            <p:cNvSpPr/>
            <p:nvPr/>
          </p:nvSpPr>
          <p:spPr>
            <a:xfrm>
              <a:off x="9538302" y="1505505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CDBBA83-3E71-4A6F-A580-5C002454A632}"/>
                </a:ext>
              </a:extLst>
            </p:cNvPr>
            <p:cNvSpPr/>
            <p:nvPr/>
          </p:nvSpPr>
          <p:spPr>
            <a:xfrm>
              <a:off x="9972038" y="1625209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D92CFBA-3554-4472-9495-3F851DBA0CE0}"/>
                </a:ext>
              </a:extLst>
            </p:cNvPr>
            <p:cNvSpPr/>
            <p:nvPr/>
          </p:nvSpPr>
          <p:spPr>
            <a:xfrm>
              <a:off x="10914552" y="1978236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252C5DE-84C0-4B98-B344-E313515AC009}"/>
                </a:ext>
              </a:extLst>
            </p:cNvPr>
            <p:cNvSpPr/>
            <p:nvPr/>
          </p:nvSpPr>
          <p:spPr>
            <a:xfrm>
              <a:off x="9744177" y="2340064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C48E85-01E5-4387-B34E-5F73805FA685}"/>
                </a:ext>
              </a:extLst>
            </p:cNvPr>
            <p:cNvSpPr/>
            <p:nvPr/>
          </p:nvSpPr>
          <p:spPr>
            <a:xfrm>
              <a:off x="9504582" y="2693010"/>
              <a:ext cx="71021" cy="71021"/>
            </a:xfrm>
            <a:prstGeom prst="ellipse">
              <a:avLst/>
            </a:prstGeom>
            <a:ln w="12700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090C8AF-D93B-4570-9491-B7D3CD3C7990}"/>
                </a:ext>
              </a:extLst>
            </p:cNvPr>
            <p:cNvSpPr/>
            <p:nvPr/>
          </p:nvSpPr>
          <p:spPr>
            <a:xfrm>
              <a:off x="8482612" y="1458284"/>
              <a:ext cx="2807579" cy="1108839"/>
            </a:xfrm>
            <a:prstGeom prst="ellipse">
              <a:avLst/>
            </a:prstGeom>
            <a:noFill/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/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1A14F14-F8CC-49FB-AA30-ADCC8FF03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864" y="1037778"/>
                <a:ext cx="399853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/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n-US" sz="2000" b="0" i="0" smtClean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v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B01629-EC53-4385-AFEB-883DA601B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650" y="1422197"/>
                <a:ext cx="529055" cy="400110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/>
              <p:nvPr/>
            </p:nvSpPr>
            <p:spPr>
              <a:xfrm>
                <a:off x="8425605" y="2549803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23C83A5-18EF-4B06-9670-40FE2BF3D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2549803"/>
                <a:ext cx="649729" cy="679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68076B79-AADD-3B8F-10D6-321ECD0E4A32}"/>
              </a:ext>
            </a:extLst>
          </p:cNvPr>
          <p:cNvGrpSpPr/>
          <p:nvPr/>
        </p:nvGrpSpPr>
        <p:grpSpPr>
          <a:xfrm>
            <a:off x="9205033" y="2538281"/>
            <a:ext cx="2320822" cy="724870"/>
            <a:chOff x="8226066" y="5078027"/>
            <a:chExt cx="3297150" cy="102980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9C1E757-9B76-486A-953B-246329C39BB4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4EF34B8-D9BB-44F4-937C-76A0761715D8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0C611A1-1DEF-4908-964B-6233EBCA6867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928A127-4291-47AD-806B-34E921563290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62ADB2-17D7-4F82-8D07-F62F9DE308A2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48D4FA0-2A2A-4AE8-801F-B645AA7965AF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0128C6A-DF7D-4051-85C5-C0578361A6D6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FBB19F9-7697-43FC-ACDC-1F80F9372EB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D5DCE60-6AC6-4797-BC84-F914AEA04506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314DBF1-13A1-4A78-A08D-AE8CEF04E420}"/>
              </a:ext>
            </a:extLst>
          </p:cNvPr>
          <p:cNvGrpSpPr/>
          <p:nvPr/>
        </p:nvGrpSpPr>
        <p:grpSpPr>
          <a:xfrm>
            <a:off x="2116284" y="2277019"/>
            <a:ext cx="504548" cy="504548"/>
            <a:chOff x="8269002" y="5563077"/>
            <a:chExt cx="504548" cy="504548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DBD1CFB-94D8-40CE-A221-B3D1C149741A}"/>
                </a:ext>
              </a:extLst>
            </p:cNvPr>
            <p:cNvSpPr/>
            <p:nvPr/>
          </p:nvSpPr>
          <p:spPr>
            <a:xfrm rot="2700000">
              <a:off x="8269002" y="5563077"/>
              <a:ext cx="504548" cy="50454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/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3C6B9A7-E6CF-4B8C-88C5-EE8E9BE810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8363" y="5604051"/>
                  <a:ext cx="44133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CEBE2F9-D64B-453A-BB93-04A8E9CEB34F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2032205" y="1620389"/>
            <a:ext cx="223932" cy="608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B780901-4905-4542-8674-192B4C2E8667}"/>
              </a:ext>
            </a:extLst>
          </p:cNvPr>
          <p:cNvSpPr txBox="1"/>
          <p:nvPr/>
        </p:nvSpPr>
        <p:spPr>
          <a:xfrm>
            <a:off x="774452" y="2643136"/>
            <a:ext cx="1469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experimental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2">
                <a:extLst>
                  <a:ext uri="{FF2B5EF4-FFF2-40B4-BE49-F238E27FC236}">
                    <a16:creationId xmlns:a16="http://schemas.microsoft.com/office/drawing/2014/main" id="{AAE52726-23D8-4D9C-83D7-43829F91F5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9363390"/>
                  </p:ext>
                </p:extLst>
              </p:nvPr>
            </p:nvGraphicFramePr>
            <p:xfrm>
              <a:off x="2992984" y="1200964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4"/>
                          <a:stretch>
                            <a:fillRect t="-4000" r="-567241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/>
              <p:nvPr/>
            </p:nvSpPr>
            <p:spPr>
              <a:xfrm>
                <a:off x="8425605" y="1260788"/>
                <a:ext cx="649729" cy="6805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6604157-FF76-46B1-8427-66E01B32D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5605" y="1260788"/>
                <a:ext cx="649729" cy="6805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FE2E0594-F1F7-3EE0-18F8-3D228B755A3A}"/>
              </a:ext>
            </a:extLst>
          </p:cNvPr>
          <p:cNvGrpSpPr/>
          <p:nvPr/>
        </p:nvGrpSpPr>
        <p:grpSpPr>
          <a:xfrm>
            <a:off x="9207818" y="1252423"/>
            <a:ext cx="1808036" cy="730179"/>
            <a:chOff x="9498873" y="992252"/>
            <a:chExt cx="2549965" cy="102980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3CB5781-FD3B-4028-886D-A4AE77239931}"/>
                </a:ext>
              </a:extLst>
            </p:cNvPr>
            <p:cNvGrpSpPr/>
            <p:nvPr/>
          </p:nvGrpSpPr>
          <p:grpSpPr>
            <a:xfrm>
              <a:off x="9692730" y="1269310"/>
              <a:ext cx="552785" cy="508353"/>
              <a:chOff x="8269002" y="5559272"/>
              <a:chExt cx="552785" cy="508353"/>
            </a:xfrm>
          </p:grpSpPr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E656DEB-C677-4F5A-8E8B-081D98A0E76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DEB03CEF-D195-4E84-9E22-566E8705FE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39247" cy="43407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79C84AF1-B3F0-49AA-B84C-F990F0708CDF}"/>
                </a:ext>
              </a:extLst>
            </p:cNvPr>
            <p:cNvGrpSpPr/>
            <p:nvPr/>
          </p:nvGrpSpPr>
          <p:grpSpPr>
            <a:xfrm>
              <a:off x="10495631" y="1269774"/>
              <a:ext cx="558662" cy="508353"/>
              <a:chOff x="8269002" y="5559272"/>
              <a:chExt cx="558662" cy="508353"/>
            </a:xfrm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D2806FA-2755-4E62-925B-E9DE0BA76313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A2465876-11CB-4ACF-8DB6-67736E7A48D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8411FA5A-3B33-4E21-8B23-E1703DE2A2EF}"/>
                </a:ext>
              </a:extLst>
            </p:cNvPr>
            <p:cNvGrpSpPr/>
            <p:nvPr/>
          </p:nvGrpSpPr>
          <p:grpSpPr>
            <a:xfrm>
              <a:off x="11298532" y="1270238"/>
              <a:ext cx="558662" cy="508353"/>
              <a:chOff x="8269002" y="5559272"/>
              <a:chExt cx="558662" cy="508353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DA6A202-3AA6-4454-9C8B-4040D1C6437B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48BC8AD0-18AE-4C68-A340-6FD40E6BD0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540" y="5559272"/>
                    <a:ext cx="545124" cy="434074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20AE4A-5467-4B9F-8AF1-CF79B28BA219}"/>
                </a:ext>
              </a:extLst>
            </p:cNvPr>
            <p:cNvSpPr/>
            <p:nvPr/>
          </p:nvSpPr>
          <p:spPr>
            <a:xfrm>
              <a:off x="9498873" y="992252"/>
              <a:ext cx="2549965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86EBF084-B0A5-4E3B-88AF-771FA920F5A1}"/>
              </a:ext>
            </a:extLst>
          </p:cNvPr>
          <p:cNvSpPr txBox="1"/>
          <p:nvPr/>
        </p:nvSpPr>
        <p:spPr>
          <a:xfrm>
            <a:off x="9203580" y="2044942"/>
            <a:ext cx="1797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All tests must succeed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E231CD-DCD8-4CC7-AF4D-3FC71A0CEF82}"/>
              </a:ext>
            </a:extLst>
          </p:cNvPr>
          <p:cNvSpPr txBox="1"/>
          <p:nvPr/>
        </p:nvSpPr>
        <p:spPr>
          <a:xfrm>
            <a:off x="9203580" y="3337037"/>
            <a:ext cx="27647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successful test is sufficient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8BC572-EB57-23B0-451F-A72B56301540}"/>
              </a:ext>
            </a:extLst>
          </p:cNvPr>
          <p:cNvSpPr txBox="1"/>
          <p:nvPr/>
        </p:nvSpPr>
        <p:spPr>
          <a:xfrm>
            <a:off x="183113" y="2027809"/>
            <a:ext cx="1002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statements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9FD595-DFA3-9AC8-2308-4116E6360B4A}"/>
              </a:ext>
            </a:extLst>
          </p:cNvPr>
          <p:cNvSpPr txBox="1"/>
          <p:nvPr/>
        </p:nvSpPr>
        <p:spPr>
          <a:xfrm>
            <a:off x="890736" y="628757"/>
            <a:ext cx="1002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verifiable</a:t>
            </a:r>
            <a:br>
              <a:rPr lang="en-US" sz="1400" dirty="0"/>
            </a:br>
            <a:r>
              <a:rPr lang="en-US" sz="1400" dirty="0"/>
              <a:t>statements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E086B55-C74E-C4F7-32F6-8388414148C5}"/>
              </a:ext>
            </a:extLst>
          </p:cNvPr>
          <p:cNvCxnSpPr/>
          <p:nvPr/>
        </p:nvCxnSpPr>
        <p:spPr>
          <a:xfrm flipV="1">
            <a:off x="852662" y="1921100"/>
            <a:ext cx="112272" cy="180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4F2A731-BCBC-294E-01CB-E98651015FBE}"/>
              </a:ext>
            </a:extLst>
          </p:cNvPr>
          <p:cNvCxnSpPr/>
          <p:nvPr/>
        </p:nvCxnSpPr>
        <p:spPr>
          <a:xfrm>
            <a:off x="1354263" y="1159149"/>
            <a:ext cx="193641" cy="348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3C42542-C088-B56C-2EA1-07E240440DB7}"/>
              </a:ext>
            </a:extLst>
          </p:cNvPr>
          <p:cNvSpPr txBox="1"/>
          <p:nvPr/>
        </p:nvSpPr>
        <p:spPr>
          <a:xfrm>
            <a:off x="6670256" y="1376357"/>
            <a:ext cx="149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Finite conjunction</a:t>
            </a:r>
            <a:br>
              <a:rPr lang="en-US" sz="1400" dirty="0"/>
            </a:br>
            <a:r>
              <a:rPr lang="en-US" sz="1400" dirty="0"/>
              <a:t>(logical AND)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39EF982-F0C1-08C1-015E-464CAC880367}"/>
              </a:ext>
            </a:extLst>
          </p:cNvPr>
          <p:cNvSpPr txBox="1"/>
          <p:nvPr/>
        </p:nvSpPr>
        <p:spPr>
          <a:xfrm>
            <a:off x="6527813" y="2662424"/>
            <a:ext cx="1780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Countable disjunction</a:t>
            </a:r>
            <a:br>
              <a:rPr lang="en-US" sz="1400" dirty="0"/>
            </a:br>
            <a:r>
              <a:rPr lang="en-US" sz="1400" dirty="0"/>
              <a:t>(logical 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/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Physical theories (evidence based)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all theoretical statements associated with tests</a:t>
                </a: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80B7EC6-1AD1-6B2A-735C-13FED304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62" y="3112987"/>
                <a:ext cx="6358664" cy="830997"/>
              </a:xfrm>
              <a:prstGeom prst="rect">
                <a:avLst/>
              </a:prstGeom>
              <a:blipFill>
                <a:blip r:embed="rId19"/>
                <a:stretch>
                  <a:fillRect l="-1534" t="-5882" r="-479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4" name="Table 8">
            <a:extLst>
              <a:ext uri="{FF2B5EF4-FFF2-40B4-BE49-F238E27FC236}">
                <a16:creationId xmlns:a16="http://schemas.microsoft.com/office/drawing/2014/main" id="{87932FFB-1CD7-0631-9065-8A60723D4CCE}"/>
              </a:ext>
            </a:extLst>
          </p:cNvPr>
          <p:cNvGraphicFramePr>
            <a:graphicFrameLocks noGrp="1"/>
          </p:cNvGraphicFramePr>
          <p:nvPr/>
        </p:nvGraphicFramePr>
        <p:xfrm>
          <a:off x="2748093" y="4208763"/>
          <a:ext cx="5093495" cy="13279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8000">
                  <a:extLst>
                    <a:ext uri="{9D8B030D-6E8A-4147-A177-3AD203B41FA5}">
                      <a16:colId xmlns:a16="http://schemas.microsoft.com/office/drawing/2014/main" val="2649090816"/>
                    </a:ext>
                  </a:extLst>
                </a:gridCol>
                <a:gridCol w="540628">
                  <a:extLst>
                    <a:ext uri="{9D8B030D-6E8A-4147-A177-3AD203B41FA5}">
                      <a16:colId xmlns:a16="http://schemas.microsoft.com/office/drawing/2014/main" val="3207480261"/>
                    </a:ext>
                  </a:extLst>
                </a:gridCol>
                <a:gridCol w="839054">
                  <a:extLst>
                    <a:ext uri="{9D8B030D-6E8A-4147-A177-3AD203B41FA5}">
                      <a16:colId xmlns:a16="http://schemas.microsoft.com/office/drawing/2014/main" val="3064192786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784508329"/>
                    </a:ext>
                  </a:extLst>
                </a:gridCol>
                <a:gridCol w="873654">
                  <a:extLst>
                    <a:ext uri="{9D8B030D-6E8A-4147-A177-3AD203B41FA5}">
                      <a16:colId xmlns:a16="http://schemas.microsoft.com/office/drawing/2014/main" val="2240455917"/>
                    </a:ext>
                  </a:extLst>
                </a:gridCol>
                <a:gridCol w="933630">
                  <a:extLst>
                    <a:ext uri="{9D8B030D-6E8A-4147-A177-3AD203B41FA5}">
                      <a16:colId xmlns:a16="http://schemas.microsoft.com/office/drawing/2014/main" val="1640169511"/>
                    </a:ext>
                  </a:extLst>
                </a:gridCol>
              </a:tblGrid>
              <a:tr h="43345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Operator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Gate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Theoretical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Verifiable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Decidable Statement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8262152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Negation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disallowed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allowed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03645166"/>
                  </a:ext>
                </a:extLst>
              </a:tr>
              <a:tr h="298216">
                <a:tc>
                  <a:txBody>
                    <a:bodyPr/>
                    <a:lstStyle/>
                    <a:p>
                      <a:r>
                        <a:rPr lang="en-US" sz="1200" dirty="0"/>
                        <a:t>Conjunction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513208"/>
                  </a:ext>
                </a:extLst>
              </a:tr>
              <a:tr h="260073">
                <a:tc>
                  <a:txBody>
                    <a:bodyPr/>
                    <a:lstStyle/>
                    <a:p>
                      <a:r>
                        <a:rPr lang="en-US" sz="1200" dirty="0"/>
                        <a:t>Disjunction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arbitrary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countable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finite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70092"/>
                  </a:ext>
                </a:extLst>
              </a:tr>
            </a:tbl>
          </a:graphicData>
        </a:graphic>
      </p:graphicFrame>
      <p:grpSp>
        <p:nvGrpSpPr>
          <p:cNvPr id="84" name="Group 83">
            <a:extLst>
              <a:ext uri="{FF2B5EF4-FFF2-40B4-BE49-F238E27FC236}">
                <a16:creationId xmlns:a16="http://schemas.microsoft.com/office/drawing/2014/main" id="{4E183116-DE1F-ED9D-608F-9B59FAEA12D5}"/>
              </a:ext>
            </a:extLst>
          </p:cNvPr>
          <p:cNvGrpSpPr/>
          <p:nvPr/>
        </p:nvGrpSpPr>
        <p:grpSpPr>
          <a:xfrm>
            <a:off x="351289" y="4341568"/>
            <a:ext cx="2199587" cy="1235084"/>
            <a:chOff x="7134780" y="3537982"/>
            <a:chExt cx="2199587" cy="1235084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A73C858-626F-7351-DDE0-B9C5DEF01EB0}"/>
                </a:ext>
              </a:extLst>
            </p:cNvPr>
            <p:cNvSpPr/>
            <p:nvPr/>
          </p:nvSpPr>
          <p:spPr>
            <a:xfrm>
              <a:off x="7134780" y="3537982"/>
              <a:ext cx="2199587" cy="123508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BA2AF0C5-B467-1DE4-FD0E-26A20BFDB64C}"/>
                </a:ext>
              </a:extLst>
            </p:cNvPr>
            <p:cNvSpPr/>
            <p:nvPr/>
          </p:nvSpPr>
          <p:spPr>
            <a:xfrm>
              <a:off x="7241821" y="3615577"/>
              <a:ext cx="1780616" cy="9691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6414744-8F0B-E831-03BA-8C8550E69955}"/>
                </a:ext>
              </a:extLst>
            </p:cNvPr>
            <p:cNvSpPr/>
            <p:nvPr/>
          </p:nvSpPr>
          <p:spPr>
            <a:xfrm>
              <a:off x="7439038" y="3682107"/>
              <a:ext cx="1216012" cy="6652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/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𝒮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8DEDFCBF-5BBF-2F01-0A2B-FF1A686E2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1741" y="4259959"/>
                  <a:ext cx="306427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/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DB064CA-4AF8-7609-B4EA-6D83C14E6F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2126" y="3921405"/>
                  <a:ext cx="401817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/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20CAE58D-3470-B9FE-FB9E-C7E9DAF54C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8977" y="3771171"/>
                  <a:ext cx="415882" cy="33855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42C2D3F3-9625-584D-8922-08916504420E}"/>
                </a:ext>
              </a:extLst>
            </p:cNvPr>
            <p:cNvSpPr/>
            <p:nvPr/>
          </p:nvSpPr>
          <p:spPr>
            <a:xfrm>
              <a:off x="7616089" y="3751402"/>
              <a:ext cx="632561" cy="42786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/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𝒮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B332582-B94D-9E9C-78E8-B4BECCE59E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4695" y="4090682"/>
                  <a:ext cx="401817" cy="33855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479CBF-CE6F-6B1F-8FD0-1DC5CD993753}"/>
              </a:ext>
            </a:extLst>
          </p:cNvPr>
          <p:cNvSpPr txBox="1"/>
          <p:nvPr/>
        </p:nvSpPr>
        <p:spPr>
          <a:xfrm>
            <a:off x="2280475" y="5699855"/>
            <a:ext cx="5469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Some mathematical theories (formally well-posed)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h</a:t>
            </a:r>
            <a:r>
              <a:rPr lang="en-US" b="0" dirty="0">
                <a:solidFill>
                  <a:srgbClr val="C00000"/>
                </a:solidFill>
              </a:rPr>
              <a:t>ave “too many statements” to be physically meaningful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68EFEF-0A14-4183-052E-A22EB9628E1D}"/>
              </a:ext>
            </a:extLst>
          </p:cNvPr>
          <p:cNvSpPr txBox="1"/>
          <p:nvPr/>
        </p:nvSpPr>
        <p:spPr>
          <a:xfrm>
            <a:off x="9928883" y="262071"/>
            <a:ext cx="197361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Top. Proc.</a:t>
            </a:r>
            <a:r>
              <a:rPr lang="en-US" b="1" i="1" dirty="0"/>
              <a:t> </a:t>
            </a:r>
            <a:r>
              <a:rPr lang="en-US" b="1" dirty="0"/>
              <a:t>54 </a:t>
            </a:r>
            <a:br>
              <a:rPr lang="en-US" b="1" dirty="0"/>
            </a:br>
            <a:r>
              <a:rPr lang="en-US" dirty="0"/>
              <a:t>pp. 271-282 (2019)</a:t>
            </a:r>
          </a:p>
        </p:txBody>
      </p:sp>
    </p:spTree>
    <p:extLst>
      <p:ext uri="{BB962C8B-B14F-4D97-AF65-F5344CB8AC3E}">
        <p14:creationId xmlns:p14="http://schemas.microsoft.com/office/powerpoint/2010/main" val="4091601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1AB3980-8C03-98F0-E5B7-4A88E05EC1B2}"/>
              </a:ext>
            </a:extLst>
          </p:cNvPr>
          <p:cNvSpPr txBox="1"/>
          <p:nvPr/>
        </p:nvSpPr>
        <p:spPr>
          <a:xfrm>
            <a:off x="489646" y="2046371"/>
            <a:ext cx="742504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Disjunction (OR) of verifiable statements:</a:t>
            </a:r>
            <a:br>
              <a:rPr lang="en-US" sz="3200" dirty="0"/>
            </a:br>
            <a:r>
              <a:rPr lang="en-US" sz="3200" dirty="0"/>
              <a:t>check that ONE test terminates successfully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/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Only countable disjunction can reach all tests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600E2-1D55-143D-9148-CC3B44131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79" y="5252196"/>
                <a:ext cx="8148834" cy="584775"/>
              </a:xfrm>
              <a:prstGeom prst="rect">
                <a:avLst/>
              </a:prstGeom>
              <a:blipFill>
                <a:blip r:embed="rId2"/>
                <a:stretch>
                  <a:fillRect t="-12500" r="-89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/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1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Run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seconds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succeeds, return SUCCESS</a:t>
                </a:r>
              </a:p>
              <a:p>
                <a:pPr marL="342900" indent="-342900">
                  <a:buAutoNum type="arabicPeriod"/>
                </a:pPr>
                <a:r>
                  <a:rPr lang="en-US" dirty="0"/>
                  <a:t>Increment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go to 2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036CBD-8DF3-F5EE-6AD1-BDA71AE0D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37" y="3212361"/>
                <a:ext cx="3835217" cy="1754326"/>
              </a:xfrm>
              <a:prstGeom prst="rect">
                <a:avLst/>
              </a:prstGeom>
              <a:blipFill>
                <a:blip r:embed="rId3"/>
                <a:stretch>
                  <a:fillRect l="-1270" t="-2083" r="-47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2B5846EF-DADB-052C-01A0-7BD444992E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27" t="7926" r="547"/>
          <a:stretch/>
        </p:blipFill>
        <p:spPr>
          <a:xfrm>
            <a:off x="134402" y="182844"/>
            <a:ext cx="11923195" cy="16577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F3B5F-E787-D052-883D-4AF6A7673B70}"/>
              </a:ext>
            </a:extLst>
          </p:cNvPr>
          <p:cNvSpPr txBox="1"/>
          <p:nvPr/>
        </p:nvSpPr>
        <p:spPr>
          <a:xfrm>
            <a:off x="4343754" y="3133019"/>
            <a:ext cx="311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watch out for non-termination!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195763"/>
                  </p:ext>
                </p:extLst>
              </p:nvPr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80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80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8042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8042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52">
                <a:extLst>
                  <a:ext uri="{FF2B5EF4-FFF2-40B4-BE49-F238E27FC236}">
                    <a16:creationId xmlns:a16="http://schemas.microsoft.com/office/drawing/2014/main" id="{FADBF79F-19C0-67D7-6D54-CCDAAB67E8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41195763"/>
                  </p:ext>
                </p:extLst>
              </p:nvPr>
            </p:nvGraphicFramePr>
            <p:xfrm>
              <a:off x="8981086" y="2036437"/>
              <a:ext cx="2342863" cy="12192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49892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992971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t="-4000" r="-577193" b="-3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/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6D86B1-6E74-0E37-1BF3-49208782A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81" y="3843379"/>
                <a:ext cx="649729" cy="6798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0A6438A-B785-4BA4-0A20-6EF99C5AE65F}"/>
              </a:ext>
            </a:extLst>
          </p:cNvPr>
          <p:cNvGrpSpPr/>
          <p:nvPr/>
        </p:nvGrpSpPr>
        <p:grpSpPr>
          <a:xfrm>
            <a:off x="5806109" y="3831857"/>
            <a:ext cx="2320822" cy="724870"/>
            <a:chOff x="8226066" y="5078027"/>
            <a:chExt cx="3297150" cy="102980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67D82A8-DE55-1B06-0A69-69BE62D296ED}"/>
                </a:ext>
              </a:extLst>
            </p:cNvPr>
            <p:cNvGrpSpPr/>
            <p:nvPr/>
          </p:nvGrpSpPr>
          <p:grpSpPr>
            <a:xfrm>
              <a:off x="8419922" y="5358890"/>
              <a:ext cx="556472" cy="504548"/>
              <a:chOff x="8269002" y="5563077"/>
              <a:chExt cx="556472" cy="504548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1F1C10E-5654-39CE-428D-12EEB0444492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967C2F7-69EA-2BB7-1BF5-26BDAEA8614F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5E9CD194-F680-4223-8173-C7BF0D71CE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3196" cy="43725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4A3F87B-0866-EC4C-FB69-2A18596BC5A8}"/>
                </a:ext>
              </a:extLst>
            </p:cNvPr>
            <p:cNvGrpSpPr/>
            <p:nvPr/>
          </p:nvGrpSpPr>
          <p:grpSpPr>
            <a:xfrm>
              <a:off x="9222823" y="5359354"/>
              <a:ext cx="562392" cy="504548"/>
              <a:chOff x="8269002" y="5563077"/>
              <a:chExt cx="562392" cy="5045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04CD892-E2B0-CFC2-72E0-B25F7A14E306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151C22E5-CEFB-573D-9B1C-ABC005DBAA44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E7CED31B-2519-45D4-8C9A-76CC03DF53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F32B18-1E15-F8C6-B4C7-A9BDE44DEA9C}"/>
                </a:ext>
              </a:extLst>
            </p:cNvPr>
            <p:cNvGrpSpPr/>
            <p:nvPr/>
          </p:nvGrpSpPr>
          <p:grpSpPr>
            <a:xfrm>
              <a:off x="10025724" y="5359818"/>
              <a:ext cx="562392" cy="504548"/>
              <a:chOff x="8269002" y="5563077"/>
              <a:chExt cx="562392" cy="504548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17352C-298A-3299-889A-E067D9085E8A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28196AF-842F-7DA0-9209-4C1D82892E18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455293A5-DFD3-428F-9527-8BEE90FC9E8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49116" cy="43725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7FDF153-6632-4DC6-EFA6-3A633E76D74F}"/>
                </a:ext>
              </a:extLst>
            </p:cNvPr>
            <p:cNvGrpSpPr/>
            <p:nvPr/>
          </p:nvGrpSpPr>
          <p:grpSpPr>
            <a:xfrm>
              <a:off x="10828625" y="5360282"/>
              <a:ext cx="523860" cy="504548"/>
              <a:chOff x="8269002" y="5563077"/>
              <a:chExt cx="523860" cy="504548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775D8EF-446F-92DF-A9F7-97C003F65F25}"/>
                  </a:ext>
                </a:extLst>
              </p:cNvPr>
              <p:cNvSpPr/>
              <p:nvPr/>
            </p:nvSpPr>
            <p:spPr>
              <a:xfrm rot="2700000">
                <a:off x="8269002" y="5563077"/>
                <a:ext cx="504548" cy="5045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D0A012-23A5-9985-ADA7-A5EAE7D319C1}"/>
                      </a:ext>
                    </a:extLst>
                  </p:cNvPr>
                  <p:cNvSpPr txBox="1"/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89561B8-03CA-4EF8-B5BF-79D72249E7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82278" y="5567966"/>
                    <a:ext cx="510584" cy="43725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F949365-5B21-628E-15CC-71BF16102B79}"/>
                </a:ext>
              </a:extLst>
            </p:cNvPr>
            <p:cNvSpPr/>
            <p:nvPr/>
          </p:nvSpPr>
          <p:spPr>
            <a:xfrm>
              <a:off x="8226066" y="5078027"/>
              <a:ext cx="3297150" cy="1029809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8594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7C284AB-0322-494C-AD97-CF62D6AB5E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93431" y="136525"/>
                <a:ext cx="11843238" cy="897425"/>
              </a:xfrm>
              <a:blipFill>
                <a:blip r:embed="rId2"/>
                <a:stretch>
                  <a:fillRect t="-9459" b="-20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5DDAAB7-9C97-E32E-60DF-D462351CD1B6}"/>
              </a:ext>
            </a:extLst>
          </p:cNvPr>
          <p:cNvGrpSpPr/>
          <p:nvPr/>
        </p:nvGrpSpPr>
        <p:grpSpPr>
          <a:xfrm>
            <a:off x="292581" y="1008555"/>
            <a:ext cx="2990369" cy="2684357"/>
            <a:chOff x="1041881" y="1285108"/>
            <a:chExt cx="2990369" cy="268435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5B4C9C1-42AC-8C4C-EA49-007BC61E6D36}"/>
                </a:ext>
              </a:extLst>
            </p:cNvPr>
            <p:cNvSpPr/>
            <p:nvPr/>
          </p:nvSpPr>
          <p:spPr>
            <a:xfrm>
              <a:off x="1085855" y="1285108"/>
              <a:ext cx="2946395" cy="134577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43E7D67-F6E8-5440-F2B7-DF0C34E6D019}"/>
                </a:ext>
              </a:extLst>
            </p:cNvPr>
            <p:cNvSpPr/>
            <p:nvPr/>
          </p:nvSpPr>
          <p:spPr>
            <a:xfrm>
              <a:off x="2581027" y="1755678"/>
              <a:ext cx="1362635" cy="6281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80368A0-66B3-DFAE-9A39-77D7ECFB12D7}"/>
                </a:ext>
              </a:extLst>
            </p:cNvPr>
            <p:cNvSpPr txBox="1"/>
            <p:nvPr/>
          </p:nvSpPr>
          <p:spPr>
            <a:xfrm>
              <a:off x="2849723" y="1909004"/>
              <a:ext cx="103387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Possibilities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081FD6B-908A-8E9E-9648-B5E1B0B9E7FE}"/>
                </a:ext>
              </a:extLst>
            </p:cNvPr>
            <p:cNvSpPr txBox="1"/>
            <p:nvPr/>
          </p:nvSpPr>
          <p:spPr>
            <a:xfrm>
              <a:off x="1531887" y="1297809"/>
              <a:ext cx="1863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Theoretical statements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9102EA5-5CF4-AD1A-7C4D-67C90CEC74B0}"/>
                </a:ext>
              </a:extLst>
            </p:cNvPr>
            <p:cNvSpPr/>
            <p:nvPr/>
          </p:nvSpPr>
          <p:spPr>
            <a:xfrm>
              <a:off x="1189256" y="1598740"/>
              <a:ext cx="1687294" cy="8974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1CB3B32-912A-3F65-4BEB-E9D7D051EA61}"/>
                </a:ext>
              </a:extLst>
            </p:cNvPr>
            <p:cNvSpPr txBox="1"/>
            <p:nvPr/>
          </p:nvSpPr>
          <p:spPr>
            <a:xfrm>
              <a:off x="1463536" y="1774599"/>
              <a:ext cx="10023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Verifiable</a:t>
              </a:r>
              <a:br>
                <a:rPr lang="en-US" sz="1400" dirty="0"/>
              </a:br>
              <a:r>
                <a:rPr lang="en-US" sz="1400" dirty="0"/>
                <a:t>statements</a:t>
              </a:r>
            </a:p>
          </p:txBody>
        </p: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12CA9CE-D84F-502E-8A4C-640CB218A657}"/>
                </a:ext>
              </a:extLst>
            </p:cNvPr>
            <p:cNvGrpSpPr/>
            <p:nvPr/>
          </p:nvGrpSpPr>
          <p:grpSpPr>
            <a:xfrm>
              <a:off x="3045795" y="3193936"/>
              <a:ext cx="889000" cy="365125"/>
              <a:chOff x="4648201" y="4642103"/>
              <a:chExt cx="889000" cy="365125"/>
            </a:xfrm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BF9B81BB-0D93-AAA2-9B5A-1A11AF56C940}"/>
                  </a:ext>
                </a:extLst>
              </p:cNvPr>
              <p:cNvSpPr/>
              <p:nvPr/>
            </p:nvSpPr>
            <p:spPr>
              <a:xfrm>
                <a:off x="4648201" y="4642103"/>
                <a:ext cx="889000" cy="3651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6584A3E-2557-FABC-5ECC-491A5089D255}"/>
                  </a:ext>
                </a:extLst>
              </p:cNvPr>
              <p:cNvSpPr txBox="1"/>
              <p:nvPr/>
            </p:nvSpPr>
            <p:spPr>
              <a:xfrm>
                <a:off x="4788946" y="4655388"/>
                <a:ext cx="63466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Points</a:t>
                </a:r>
              </a:p>
            </p:txBody>
          </p:sp>
        </p:grp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2D475D2-0FCF-B273-4831-1FE5A70E1D2F}"/>
                </a:ext>
              </a:extLst>
            </p:cNvPr>
            <p:cNvCxnSpPr>
              <a:cxnSpLocks/>
            </p:cNvCxnSpPr>
            <p:nvPr/>
          </p:nvCxnSpPr>
          <p:spPr>
            <a:xfrm>
              <a:off x="3390875" y="2397103"/>
              <a:ext cx="32835" cy="772487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1110211D-8227-12CB-92FB-DF11A64B7BCF}"/>
                </a:ext>
              </a:extLst>
            </p:cNvPr>
            <p:cNvCxnSpPr>
              <a:cxnSpLocks/>
            </p:cNvCxnSpPr>
            <p:nvPr/>
          </p:nvCxnSpPr>
          <p:spPr>
            <a:xfrm>
              <a:off x="1981428" y="2512494"/>
              <a:ext cx="0" cy="666799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EEAD3930-1A81-8244-FCCF-E01CF9D23D71}"/>
                </a:ext>
              </a:extLst>
            </p:cNvPr>
            <p:cNvCxnSpPr>
              <a:cxnSpLocks/>
            </p:cNvCxnSpPr>
            <p:nvPr/>
          </p:nvCxnSpPr>
          <p:spPr>
            <a:xfrm>
              <a:off x="1500669" y="2643585"/>
              <a:ext cx="0" cy="403423"/>
            </a:xfrm>
            <a:prstGeom prst="straightConnector1">
              <a:avLst/>
            </a:prstGeom>
            <a:ln w="38100">
              <a:solidFill>
                <a:srgbClr val="008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ED872A43-C448-88EB-BF24-4BE62DEAE93B}"/>
                </a:ext>
              </a:extLst>
            </p:cNvPr>
            <p:cNvSpPr/>
            <p:nvPr/>
          </p:nvSpPr>
          <p:spPr>
            <a:xfrm>
              <a:off x="1041881" y="3073171"/>
              <a:ext cx="1644170" cy="8962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58D2793-6807-B202-413A-F38C5C6AD76F}"/>
                </a:ext>
              </a:extLst>
            </p:cNvPr>
            <p:cNvSpPr txBox="1"/>
            <p:nvPr/>
          </p:nvSpPr>
          <p:spPr>
            <a:xfrm>
              <a:off x="1060931" y="3636288"/>
              <a:ext cx="8994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Borel</a:t>
              </a:r>
              <a:r>
                <a:rPr lang="en-US" sz="1400" dirty="0"/>
                <a:t> sets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5329AD12-6120-D393-66B4-B987489B3624}"/>
                </a:ext>
              </a:extLst>
            </p:cNvPr>
            <p:cNvSpPr txBox="1"/>
            <p:nvPr/>
          </p:nvSpPr>
          <p:spPr>
            <a:xfrm>
              <a:off x="1511761" y="3250918"/>
              <a:ext cx="9130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Open sets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B540DCF-D084-0E72-873F-EB5A27A07F69}"/>
                </a:ext>
              </a:extLst>
            </p:cNvPr>
            <p:cNvSpPr/>
            <p:nvPr/>
          </p:nvSpPr>
          <p:spPr>
            <a:xfrm>
              <a:off x="1445065" y="3201606"/>
              <a:ext cx="1077868" cy="42574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2691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269155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269155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4" name="Table 52">
                <a:extLst>
                  <a:ext uri="{FF2B5EF4-FFF2-40B4-BE49-F238E27FC236}">
                    <a16:creationId xmlns:a16="http://schemas.microsoft.com/office/drawing/2014/main" id="{7A02F71F-2C61-0DF1-BB14-43D1E4BF4F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336136"/>
                  </p:ext>
                </p:extLst>
              </p:nvPr>
            </p:nvGraphicFramePr>
            <p:xfrm>
              <a:off x="4083858" y="1246455"/>
              <a:ext cx="2220608" cy="1524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31633">
                      <a:extLst>
                        <a:ext uri="{9D8B030D-6E8A-4147-A177-3AD203B41FA5}">
                          <a16:colId xmlns:a16="http://schemas.microsoft.com/office/drawing/2014/main" val="3919644959"/>
                        </a:ext>
                      </a:extLst>
                    </a:gridCol>
                    <a:gridCol w="1888975">
                      <a:extLst>
                        <a:ext uri="{9D8B030D-6E8A-4147-A177-3AD203B41FA5}">
                          <a16:colId xmlns:a16="http://schemas.microsoft.com/office/drawing/2014/main" val="337970583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00" r="-567273" b="-4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/>
                            <a:t>Test Result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48586678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dirty="0">
                              <a:solidFill>
                                <a:schemeClr val="accent6"/>
                              </a:solidFill>
                            </a:rPr>
                            <a:t>SUCCESS (in finite time)</a:t>
                          </a:r>
                          <a:endParaRPr lang="en-US" sz="1400" dirty="0"/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9576678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337734"/>
                      </a:ext>
                    </a:extLst>
                  </a:tr>
                  <a:tr h="30480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sz="1400" dirty="0"/>
                            <a:t>F</a:t>
                          </a:r>
                        </a:p>
                      </a:txBody>
                      <a:tcPr anchor="ctr"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/>
                            <a:t>UNDEFINED</a:t>
                          </a:r>
                        </a:p>
                      </a:txBody>
                      <a:tcP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8961383"/>
                      </a:ext>
                    </a:extLst>
                  </a:tr>
                  <a:tr h="304800">
                    <a:tc v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solidFill>
                                <a:srgbClr val="FF0000"/>
                              </a:solidFill>
                            </a:rPr>
                            <a:t>FAILURE (in finite time)</a:t>
                          </a:r>
                          <a:endParaRPr lang="en-US" sz="1400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7085643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/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𝑖𝑛𝑡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verifiable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46473DB-15A1-5A3B-F821-B1A9E37B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044075"/>
                <a:ext cx="2823593" cy="523220"/>
              </a:xfrm>
              <a:prstGeom prst="rect">
                <a:avLst/>
              </a:prstGeom>
              <a:blipFill>
                <a:blip r:embed="rId4"/>
                <a:stretch>
                  <a:fillRect l="-648" t="-1163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/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corresponds to the falsifiable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54905A6-3528-522C-259E-DE542E6F2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2505113"/>
                <a:ext cx="2868286" cy="523220"/>
              </a:xfrm>
              <a:prstGeom prst="rect">
                <a:avLst/>
              </a:prstGeom>
              <a:blipFill>
                <a:blip r:embed="rId5"/>
                <a:stretch>
                  <a:fillRect l="-638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/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 corresponds to the undecidable</a:t>
                </a:r>
                <a:br>
                  <a:rPr lang="en-US" sz="1400" dirty="0"/>
                </a:br>
                <a:r>
                  <a:rPr lang="en-US" sz="1400" dirty="0"/>
                  <a:t>part of a statement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D224C124-004C-5CC6-2275-A54E97805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362" y="1802627"/>
                <a:ext cx="2756845" cy="523220"/>
              </a:xfrm>
              <a:prstGeom prst="rect">
                <a:avLst/>
              </a:prstGeom>
              <a:blipFill>
                <a:blip r:embed="rId6"/>
                <a:stretch>
                  <a:fillRect l="-664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4CE05E3-1DE2-F4EB-F3FC-C08CC8A336F1}"/>
              </a:ext>
            </a:extLst>
          </p:cNvPr>
          <p:cNvCxnSpPr>
            <a:endCxn id="105" idx="1"/>
          </p:cNvCxnSpPr>
          <p:nvPr/>
        </p:nvCxnSpPr>
        <p:spPr>
          <a:xfrm flipV="1">
            <a:off x="6304466" y="1305685"/>
            <a:ext cx="479896" cy="384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A4F3C05-62F1-7DA4-6E66-B2BED61E8C60}"/>
              </a:ext>
            </a:extLst>
          </p:cNvPr>
          <p:cNvCxnSpPr>
            <a:endCxn id="107" idx="1"/>
          </p:cNvCxnSpPr>
          <p:nvPr/>
        </p:nvCxnSpPr>
        <p:spPr>
          <a:xfrm flipV="1">
            <a:off x="6304466" y="2064237"/>
            <a:ext cx="479896" cy="115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F88A88-AD43-722E-7601-01BA96834E29}"/>
              </a:ext>
            </a:extLst>
          </p:cNvPr>
          <p:cNvCxnSpPr>
            <a:endCxn id="106" idx="1"/>
          </p:cNvCxnSpPr>
          <p:nvPr/>
        </p:nvCxnSpPr>
        <p:spPr>
          <a:xfrm>
            <a:off x="6304466" y="2585964"/>
            <a:ext cx="479896" cy="180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/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Borel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sz="1400" dirty="0"/>
                  <a:t>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𝑖𝑛𝑡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𝑒𝑥𝑡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ℚ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1400" dirty="0"/>
                  <a:t>)</a:t>
                </a:r>
                <a:r>
                  <a:rPr lang="en-US" sz="1400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 </m:t>
                    </m:r>
                  </m:oMath>
                </a14:m>
                <a:r>
                  <a:rPr lang="en-US" sz="1400" dirty="0"/>
                  <a:t>Theoretical “the mass of the electron in KeV is a rational number” (undecidable)</a:t>
                </a:r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A942268-AA18-2EB0-8682-A2A7105DB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0" y="3651209"/>
                <a:ext cx="9285320" cy="307777"/>
              </a:xfrm>
              <a:prstGeom prst="rect">
                <a:avLst/>
              </a:prstGeom>
              <a:blipFill>
                <a:blip r:embed="rId7"/>
                <a:stretch>
                  <a:fillRect l="-197" t="-2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/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Open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1400" dirty="0"/>
                      <m:t>5</m:t>
                    </m:r>
                    <m:r>
                      <m:rPr>
                        <m:nor/>
                      </m:rPr>
                      <a:rPr lang="en-US" sz="1400" b="0" i="0" dirty="0" smtClean="0"/>
                      <m:t>09.5, 510.5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Verifiable “the mass of the electron is 510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1400" dirty="0"/>
                  <a:t> 0.5 KeV”</a:t>
                </a:r>
              </a:p>
            </p:txBody>
          </p:sp>
        </mc:Choice>
        <mc:Fallback xmlns=""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BAC1419C-9BE1-1F1F-4D2D-23605E210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049260"/>
                <a:ext cx="6096000" cy="307777"/>
              </a:xfrm>
              <a:prstGeom prst="rect">
                <a:avLst/>
              </a:prstGeom>
              <a:blipFill>
                <a:blip r:embed="rId8"/>
                <a:stretch>
                  <a:fillRect l="-300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/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400" dirty="0"/>
                  <a:t>Closed set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[510]</m:t>
                    </m:r>
                  </m:oMath>
                </a14:m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Falsifiable “the mass of the electron is exactly 510 KeV”</a:t>
                </a:r>
              </a:p>
            </p:txBody>
          </p:sp>
        </mc:Choice>
        <mc:Fallback xmlns=""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BC65555D-39EA-CDC5-63B8-283EC376D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311" y="3358436"/>
                <a:ext cx="6096000" cy="307777"/>
              </a:xfrm>
              <a:prstGeom prst="rect">
                <a:avLst/>
              </a:prstGeom>
              <a:blipFill>
                <a:blip r:embed="rId9"/>
                <a:stretch>
                  <a:fillRect l="-30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3D98965B-162C-1080-D8FF-31167A020D53}"/>
              </a:ext>
            </a:extLst>
          </p:cNvPr>
          <p:cNvGrpSpPr/>
          <p:nvPr/>
        </p:nvGrpSpPr>
        <p:grpSpPr>
          <a:xfrm>
            <a:off x="523158" y="4444668"/>
            <a:ext cx="3208184" cy="1479650"/>
            <a:chOff x="608166" y="1348615"/>
            <a:chExt cx="7780826" cy="3588603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C88DDF36-0955-3A97-6B2B-CF73FB65656A}"/>
                </a:ext>
              </a:extLst>
            </p:cNvPr>
            <p:cNvGrpSpPr/>
            <p:nvPr/>
          </p:nvGrpSpPr>
          <p:grpSpPr>
            <a:xfrm>
              <a:off x="1001222" y="3472140"/>
              <a:ext cx="6797787" cy="1465078"/>
              <a:chOff x="2212388" y="3872190"/>
              <a:chExt cx="6797787" cy="1465078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4D800F1C-F0B3-4434-B3A4-01E1E759D498}"/>
                  </a:ext>
                </a:extLst>
              </p:cNvPr>
              <p:cNvGrpSpPr/>
              <p:nvPr/>
            </p:nvGrpSpPr>
            <p:grpSpPr>
              <a:xfrm>
                <a:off x="7267876" y="3872190"/>
                <a:ext cx="1742299" cy="1465078"/>
                <a:chOff x="7120424" y="4399613"/>
                <a:chExt cx="1742299" cy="1465078"/>
              </a:xfrm>
            </p:grpSpPr>
            <p:sp>
              <p:nvSpPr>
                <p:cNvPr id="224" name="Oval 223">
                  <a:extLst>
                    <a:ext uri="{FF2B5EF4-FFF2-40B4-BE49-F238E27FC236}">
                      <a16:creationId xmlns:a16="http://schemas.microsoft.com/office/drawing/2014/main" id="{31B2081D-56F9-9CD8-8A64-53A06DD31D3D}"/>
                    </a:ext>
                  </a:extLst>
                </p:cNvPr>
                <p:cNvSpPr/>
                <p:nvPr/>
              </p:nvSpPr>
              <p:spPr>
                <a:xfrm>
                  <a:off x="7120424" y="4399613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Oval 224">
                  <a:extLst>
                    <a:ext uri="{FF2B5EF4-FFF2-40B4-BE49-F238E27FC236}">
                      <a16:creationId xmlns:a16="http://schemas.microsoft.com/office/drawing/2014/main" id="{C5EE13C0-5775-1AD4-85E2-4D31557348A4}"/>
                    </a:ext>
                  </a:extLst>
                </p:cNvPr>
                <p:cNvSpPr/>
                <p:nvPr/>
              </p:nvSpPr>
              <p:spPr>
                <a:xfrm>
                  <a:off x="8325626" y="489607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Oval 225">
                  <a:extLst>
                    <a:ext uri="{FF2B5EF4-FFF2-40B4-BE49-F238E27FC236}">
                      <a16:creationId xmlns:a16="http://schemas.microsoft.com/office/drawing/2014/main" id="{5183B65F-AABC-13A7-4D68-B2A5DB56E5A7}"/>
                    </a:ext>
                  </a:extLst>
                </p:cNvPr>
                <p:cNvSpPr/>
                <p:nvPr/>
              </p:nvSpPr>
              <p:spPr>
                <a:xfrm>
                  <a:off x="7407281" y="512238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Oval 226">
                  <a:extLst>
                    <a:ext uri="{FF2B5EF4-FFF2-40B4-BE49-F238E27FC236}">
                      <a16:creationId xmlns:a16="http://schemas.microsoft.com/office/drawing/2014/main" id="{DC845337-8682-0F87-69C7-158EC9C7133C}"/>
                    </a:ext>
                  </a:extLst>
                </p:cNvPr>
                <p:cNvSpPr/>
                <p:nvPr/>
              </p:nvSpPr>
              <p:spPr>
                <a:xfrm>
                  <a:off x="8090010" y="548914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Oval 227">
                  <a:extLst>
                    <a:ext uri="{FF2B5EF4-FFF2-40B4-BE49-F238E27FC236}">
                      <a16:creationId xmlns:a16="http://schemas.microsoft.com/office/drawing/2014/main" id="{7F70AA4F-0445-683E-828A-56FCE8904291}"/>
                    </a:ext>
                  </a:extLst>
                </p:cNvPr>
                <p:cNvSpPr/>
                <p:nvPr/>
              </p:nvSpPr>
              <p:spPr>
                <a:xfrm>
                  <a:off x="7930758" y="520205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9" name="Oval 228">
                  <a:extLst>
                    <a:ext uri="{FF2B5EF4-FFF2-40B4-BE49-F238E27FC236}">
                      <a16:creationId xmlns:a16="http://schemas.microsoft.com/office/drawing/2014/main" id="{B01F7F7A-CA87-5B35-FA1C-5633F63A8DB7}"/>
                    </a:ext>
                  </a:extLst>
                </p:cNvPr>
                <p:cNvSpPr/>
                <p:nvPr/>
              </p:nvSpPr>
              <p:spPr>
                <a:xfrm>
                  <a:off x="7683115" y="4725385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29FF1D9D-0BB6-81C5-30B4-3E4E27D271ED}"/>
                  </a:ext>
                </a:extLst>
              </p:cNvPr>
              <p:cNvGrpSpPr/>
              <p:nvPr/>
            </p:nvGrpSpPr>
            <p:grpSpPr>
              <a:xfrm>
                <a:off x="2212388" y="3872190"/>
                <a:ext cx="1742299" cy="1465078"/>
                <a:chOff x="1936220" y="4385306"/>
                <a:chExt cx="1742299" cy="1465078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06482D70-E001-9125-1F80-C2A8F30D7422}"/>
                    </a:ext>
                  </a:extLst>
                </p:cNvPr>
                <p:cNvSpPr/>
                <p:nvPr/>
              </p:nvSpPr>
              <p:spPr>
                <a:xfrm>
                  <a:off x="1936220" y="4385306"/>
                  <a:ext cx="1742299" cy="1465078"/>
                </a:xfrm>
                <a:prstGeom prst="ellips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Oval 215">
                  <a:extLst>
                    <a:ext uri="{FF2B5EF4-FFF2-40B4-BE49-F238E27FC236}">
                      <a16:creationId xmlns:a16="http://schemas.microsoft.com/office/drawing/2014/main" id="{5F403653-62B4-D87A-325F-CC38D28C4F1C}"/>
                    </a:ext>
                  </a:extLst>
                </p:cNvPr>
                <p:cNvSpPr/>
                <p:nvPr/>
              </p:nvSpPr>
              <p:spPr>
                <a:xfrm>
                  <a:off x="3141422" y="4881769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Oval 216">
                  <a:extLst>
                    <a:ext uri="{FF2B5EF4-FFF2-40B4-BE49-F238E27FC236}">
                      <a16:creationId xmlns:a16="http://schemas.microsoft.com/office/drawing/2014/main" id="{D09F92B7-5DF5-119B-FC82-4D0E766CFB99}"/>
                    </a:ext>
                  </a:extLst>
                </p:cNvPr>
                <p:cNvSpPr/>
                <p:nvPr/>
              </p:nvSpPr>
              <p:spPr>
                <a:xfrm>
                  <a:off x="2199116" y="52171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Oval 217">
                  <a:extLst>
                    <a:ext uri="{FF2B5EF4-FFF2-40B4-BE49-F238E27FC236}">
                      <a16:creationId xmlns:a16="http://schemas.microsoft.com/office/drawing/2014/main" id="{D7EEE8CF-468D-CB89-FCCC-107F02649643}"/>
                    </a:ext>
                  </a:extLst>
                </p:cNvPr>
                <p:cNvSpPr/>
                <p:nvPr/>
              </p:nvSpPr>
              <p:spPr>
                <a:xfrm>
                  <a:off x="3296784" y="5217138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Oval 218">
                  <a:extLst>
                    <a:ext uri="{FF2B5EF4-FFF2-40B4-BE49-F238E27FC236}">
                      <a16:creationId xmlns:a16="http://schemas.microsoft.com/office/drawing/2014/main" id="{5418E216-A709-78A1-CC98-EF3C7DFB40D2}"/>
                    </a:ext>
                  </a:extLst>
                </p:cNvPr>
                <p:cNvSpPr/>
                <p:nvPr/>
              </p:nvSpPr>
              <p:spPr>
                <a:xfrm>
                  <a:off x="2552536" y="548914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Oval 219">
                  <a:extLst>
                    <a:ext uri="{FF2B5EF4-FFF2-40B4-BE49-F238E27FC236}">
                      <a16:creationId xmlns:a16="http://schemas.microsoft.com/office/drawing/2014/main" id="{3F0E1D85-9DBD-B97D-DBB5-BADBAD80A3E9}"/>
                    </a:ext>
                  </a:extLst>
                </p:cNvPr>
                <p:cNvSpPr/>
                <p:nvPr/>
              </p:nvSpPr>
              <p:spPr>
                <a:xfrm>
                  <a:off x="2727129" y="5043214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Oval 220">
                  <a:extLst>
                    <a:ext uri="{FF2B5EF4-FFF2-40B4-BE49-F238E27FC236}">
                      <a16:creationId xmlns:a16="http://schemas.microsoft.com/office/drawing/2014/main" id="{45E19111-C121-1797-8ECE-BFF5BC146537}"/>
                    </a:ext>
                  </a:extLst>
                </p:cNvPr>
                <p:cNvSpPr/>
                <p:nvPr/>
              </p:nvSpPr>
              <p:spPr>
                <a:xfrm>
                  <a:off x="3012901" y="5453636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2" name="Oval 221">
                  <a:extLst>
                    <a:ext uri="{FF2B5EF4-FFF2-40B4-BE49-F238E27FC236}">
                      <a16:creationId xmlns:a16="http://schemas.microsoft.com/office/drawing/2014/main" id="{E6B9C8E2-2A61-56A1-B927-70A679AEBCB6}"/>
                    </a:ext>
                  </a:extLst>
                </p:cNvPr>
                <p:cNvSpPr/>
                <p:nvPr/>
              </p:nvSpPr>
              <p:spPr>
                <a:xfrm>
                  <a:off x="2790957" y="4616737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6DA8FA60-4B7A-92AB-B295-5CE53922200B}"/>
                    </a:ext>
                  </a:extLst>
                </p:cNvPr>
                <p:cNvSpPr/>
                <p:nvPr/>
              </p:nvSpPr>
              <p:spPr>
                <a:xfrm>
                  <a:off x="2262534" y="4820790"/>
                  <a:ext cx="71021" cy="71021"/>
                </a:xfrm>
                <a:prstGeom prst="ellipse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B08372CF-6248-CA38-4FF9-B4EE5F98B6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17590" y="4307674"/>
                <a:ext cx="4386514" cy="651658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54634B41-B019-D7F9-AF77-C5D948FED2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8146" y="4230631"/>
                <a:ext cx="4608740" cy="331424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14" name="Straight Connector 213">
                <a:extLst>
                  <a:ext uri="{FF2B5EF4-FFF2-40B4-BE49-F238E27FC236}">
                    <a16:creationId xmlns:a16="http://schemas.microsoft.com/office/drawing/2014/main" id="{79AD8863-A205-49F8-6C96-33206C657C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6933" y="4146006"/>
                <a:ext cx="4293715" cy="48447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E72A7507-F1DD-3A21-C3A0-BFE10A21B5B8}"/>
                </a:ext>
              </a:extLst>
            </p:cNvPr>
            <p:cNvGrpSpPr/>
            <p:nvPr/>
          </p:nvGrpSpPr>
          <p:grpSpPr>
            <a:xfrm>
              <a:off x="608166" y="1348615"/>
              <a:ext cx="2715202" cy="1605910"/>
              <a:chOff x="1085238" y="2632678"/>
              <a:chExt cx="2715202" cy="1605910"/>
            </a:xfrm>
          </p:grpSpPr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A8609197-9094-B562-DADF-DD40C041A24E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BE2BA702-70C5-B8ED-1874-2286A20D8C1C}"/>
                  </a:ext>
                </a:extLst>
              </p:cNvPr>
              <p:cNvSpPr/>
              <p:nvPr/>
            </p:nvSpPr>
            <p:spPr>
              <a:xfrm>
                <a:off x="2320031" y="303265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D0ECA9EC-A6FF-E508-0A16-84B6D4A98E1B}"/>
                  </a:ext>
                </a:extLst>
              </p:cNvPr>
              <p:cNvSpPr/>
              <p:nvPr/>
            </p:nvSpPr>
            <p:spPr>
              <a:xfrm>
                <a:off x="1305017" y="346451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0E9B7479-02B9-6F74-AFD3-7D66D6D67EC7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4371C3F2-D023-B20D-6D69-AA9C456E0F0F}"/>
                  </a:ext>
                </a:extLst>
              </p:cNvPr>
              <p:cNvSpPr/>
              <p:nvPr/>
            </p:nvSpPr>
            <p:spPr>
              <a:xfrm>
                <a:off x="2756517" y="38312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1F903487-9A5D-A157-F555-9848EAAC70F8}"/>
                  </a:ext>
                </a:extLst>
              </p:cNvPr>
              <p:cNvSpPr/>
              <p:nvPr/>
            </p:nvSpPr>
            <p:spPr>
              <a:xfrm>
                <a:off x="2251969" y="354860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8FD807CB-CF25-41DB-A029-0216F63C29DC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FF39DE3B-8538-20B4-B89B-6C1ABB1AA4DF}"/>
                  </a:ext>
                </a:extLst>
              </p:cNvPr>
              <p:cNvSpPr/>
              <p:nvPr/>
            </p:nvSpPr>
            <p:spPr>
              <a:xfrm>
                <a:off x="1876147" y="329058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5A473234-CFA0-8C30-B9A5-33919EF722A0}"/>
                  </a:ext>
                </a:extLst>
              </p:cNvPr>
              <p:cNvSpPr/>
              <p:nvPr/>
            </p:nvSpPr>
            <p:spPr>
              <a:xfrm>
                <a:off x="3016932" y="296163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77611126-1223-2228-8CED-459A337CE50A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0E288CC2-A39F-704D-B210-4397A5087A02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C3C7D405-B001-422A-FED0-CCE468FA2A1A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8081EB1D-7BBF-D961-199E-3A9EEFEB079C}"/>
                  </a:ext>
                </a:extLst>
              </p:cNvPr>
              <p:cNvSpPr/>
              <p:nvPr/>
            </p:nvSpPr>
            <p:spPr>
              <a:xfrm>
                <a:off x="3087953" y="3733006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897183D5-64C7-0792-5737-DBC5240A0331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C8A75A38-CF1A-AF4A-C10E-D89A3D753438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9273DD29-01C7-4117-AA7A-695A14FC11B9}"/>
                </a:ext>
              </a:extLst>
            </p:cNvPr>
            <p:cNvGrpSpPr/>
            <p:nvPr/>
          </p:nvGrpSpPr>
          <p:grpSpPr>
            <a:xfrm>
              <a:off x="5673790" y="1372812"/>
              <a:ext cx="2715202" cy="1605910"/>
              <a:chOff x="1085238" y="2632678"/>
              <a:chExt cx="2715202" cy="1605910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F1C28D42-C85E-F9B6-BC5B-2629C58E382B}"/>
                  </a:ext>
                </a:extLst>
              </p:cNvPr>
              <p:cNvSpPr/>
              <p:nvPr/>
            </p:nvSpPr>
            <p:spPr>
              <a:xfrm>
                <a:off x="1085238" y="2632678"/>
                <a:ext cx="2715202" cy="1605910"/>
              </a:xfrm>
              <a:prstGeom prst="ellipse">
                <a:avLst/>
              </a:prstGeom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8D8A3EAE-7DB8-3CD5-FFBF-BEB5002EEC59}"/>
                  </a:ext>
                </a:extLst>
              </p:cNvPr>
              <p:cNvSpPr/>
              <p:nvPr/>
            </p:nvSpPr>
            <p:spPr>
              <a:xfrm>
                <a:off x="2756516" y="3343681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B7CACF47-6589-3CB4-3B1D-875D35299C85}"/>
                  </a:ext>
                </a:extLst>
              </p:cNvPr>
              <p:cNvSpPr/>
              <p:nvPr/>
            </p:nvSpPr>
            <p:spPr>
              <a:xfrm>
                <a:off x="1747421" y="362998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9F468159-68A5-224A-9D62-8F896522F8D8}"/>
                  </a:ext>
                </a:extLst>
              </p:cNvPr>
              <p:cNvSpPr/>
              <p:nvPr/>
            </p:nvSpPr>
            <p:spPr>
              <a:xfrm>
                <a:off x="2243091" y="392841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7EFFB02C-2D79-37BA-1207-90C114186C65}"/>
                  </a:ext>
                </a:extLst>
              </p:cNvPr>
              <p:cNvSpPr/>
              <p:nvPr/>
            </p:nvSpPr>
            <p:spPr>
              <a:xfrm>
                <a:off x="1845078" y="2961632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1F5E3D1E-DE5A-E296-3E0A-33CCF14F8995}"/>
                  </a:ext>
                </a:extLst>
              </p:cNvPr>
              <p:cNvSpPr/>
              <p:nvPr/>
            </p:nvSpPr>
            <p:spPr>
              <a:xfrm>
                <a:off x="2562690" y="2812467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FCEBD845-40A2-0775-D2A7-99804E9F6118}"/>
                  </a:ext>
                </a:extLst>
              </p:cNvPr>
              <p:cNvSpPr/>
              <p:nvPr/>
            </p:nvSpPr>
            <p:spPr>
              <a:xfrm>
                <a:off x="3435660" y="3429000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A358C25D-7790-0D25-B5E1-8F6A084DE39B}"/>
                  </a:ext>
                </a:extLst>
              </p:cNvPr>
              <p:cNvSpPr/>
              <p:nvPr/>
            </p:nvSpPr>
            <p:spPr>
              <a:xfrm>
                <a:off x="1457419" y="3103673"/>
                <a:ext cx="71021" cy="71021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AEB5DAB8-39D4-D9DE-5B44-5EF3A12518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8" y="1879854"/>
              <a:ext cx="3590544" cy="20116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5E9CCBDD-EC6C-E761-6208-C66CD5FF5F99}"/>
                </a:ext>
              </a:extLst>
            </p:cNvPr>
            <p:cNvCxnSpPr>
              <a:cxnSpLocks/>
            </p:cNvCxnSpPr>
            <p:nvPr/>
          </p:nvCxnSpPr>
          <p:spPr>
            <a:xfrm>
              <a:off x="1885602" y="2306574"/>
              <a:ext cx="4401312" cy="91440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D3402922-B83C-A2D8-3346-CF95B6444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8706" y="2130639"/>
              <a:ext cx="4163206" cy="47919"/>
            </a:xfrm>
            <a:prstGeom prst="line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F73033B-1084-DC9E-9BC5-CB5309A8C686}"/>
                </a:ext>
              </a:extLst>
            </p:cNvPr>
            <p:cNvGrpSpPr/>
            <p:nvPr/>
          </p:nvGrpSpPr>
          <p:grpSpPr>
            <a:xfrm>
              <a:off x="1695844" y="2391071"/>
              <a:ext cx="5061844" cy="2370621"/>
              <a:chOff x="2907010" y="2791121"/>
              <a:chExt cx="5061844" cy="2370621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559869D7-59E3-8512-AEE3-DE5D6816E696}"/>
                  </a:ext>
                </a:extLst>
              </p:cNvPr>
              <p:cNvSpPr/>
              <p:nvPr/>
            </p:nvSpPr>
            <p:spPr>
              <a:xfrm rot="1485908">
                <a:off x="7508722" y="4044552"/>
                <a:ext cx="460132" cy="869557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277A007C-D278-0054-33CD-3803E92CAEFE}"/>
                  </a:ext>
                </a:extLst>
              </p:cNvPr>
              <p:cNvSpPr/>
              <p:nvPr/>
            </p:nvSpPr>
            <p:spPr>
              <a:xfrm rot="20779759">
                <a:off x="2907010" y="4013557"/>
                <a:ext cx="517041" cy="1148185"/>
              </a:xfrm>
              <a:prstGeom prst="ellipse">
                <a:avLst/>
              </a:prstGeom>
              <a:no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85" name="Straight Arrow Connector 184">
                <a:extLst>
                  <a:ext uri="{FF2B5EF4-FFF2-40B4-BE49-F238E27FC236}">
                    <a16:creationId xmlns:a16="http://schemas.microsoft.com/office/drawing/2014/main" id="{00F7A868-7FC2-F2BF-1333-FB87B137737B}"/>
                  </a:ext>
                </a:extLst>
              </p:cNvPr>
              <p:cNvCxnSpPr/>
              <p:nvPr/>
            </p:nvCxnSpPr>
            <p:spPr>
              <a:xfrm>
                <a:off x="7618160" y="2920014"/>
                <a:ext cx="212407" cy="106814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Arrow Connector 185">
                <a:extLst>
                  <a:ext uri="{FF2B5EF4-FFF2-40B4-BE49-F238E27FC236}">
                    <a16:creationId xmlns:a16="http://schemas.microsoft.com/office/drawing/2014/main" id="{9CA54428-0991-C566-CF0F-101AC0D57171}"/>
                  </a:ext>
                </a:extLst>
              </p:cNvPr>
              <p:cNvCxnSpPr/>
              <p:nvPr/>
            </p:nvCxnSpPr>
            <p:spPr>
              <a:xfrm>
                <a:off x="3048206" y="2791121"/>
                <a:ext cx="8878" cy="1197041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/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368FF74E-0A59-C859-15B1-9A550F538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45" y="4349522"/>
                <a:ext cx="487761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/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𝒟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423958C-EFF4-1FBE-17C3-5DA9B4764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661" y="4339574"/>
                <a:ext cx="48179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/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6F683A47-63B0-4528-8BBF-7468CD475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473" y="5643378"/>
                <a:ext cx="35958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/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C7E0EB15-91F9-47E2-BBE0-8678CE997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4" y="5643378"/>
                <a:ext cx="369204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/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r>
                  <a:rPr lang="en-US" sz="1400" dirty="0"/>
                  <a:t>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𝒟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𝓇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133544B-4B5B-C76A-CF34-291CC2707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42" y="4026458"/>
                <a:ext cx="4266745" cy="307777"/>
              </a:xfrm>
              <a:prstGeom prst="rect">
                <a:avLst/>
              </a:prstGeom>
              <a:blipFill>
                <a:blip r:embed="rId14"/>
                <a:stretch>
                  <a:fillRect l="-429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/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accent6"/>
                    </a:solidFill>
                  </a:rPr>
                  <a:t>Causal relationship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400" dirty="0"/>
                  <a:t>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1A6B2F69-1A7F-19A9-8D3E-36A302E68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158" y="6040850"/>
                <a:ext cx="3759940" cy="307777"/>
              </a:xfrm>
              <a:prstGeom prst="rect">
                <a:avLst/>
              </a:prstGeom>
              <a:blipFill>
                <a:blip r:embed="rId15"/>
                <a:stretch>
                  <a:fillRect l="-486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/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5"/>
                    </a:solidFill>
                  </a:rPr>
                  <a:t>Inference relationship</a:t>
                </a:r>
                <a:br>
                  <a:rPr lang="en-US" sz="1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sz="1400" dirty="0">
                    <a:solidFill>
                      <a:schemeClr val="accent6"/>
                    </a:solidFill>
                  </a:rPr>
                </a:br>
                <a:r>
                  <a:rPr lang="en-US" sz="1400" dirty="0">
                    <a:solidFill>
                      <a:schemeClr val="accent6"/>
                    </a:solidFill>
                  </a:rPr>
                  <a:t>Causal relationship</a:t>
                </a:r>
                <a:endParaRPr lang="en-US" sz="1400" dirty="0"/>
              </a:p>
            </p:txBody>
          </p:sp>
        </mc:Choice>
        <mc:Fallback xmlns=""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154C12AE-9F8C-5852-3B59-8B8475774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7039" y="4453612"/>
                <a:ext cx="1802866" cy="738664"/>
              </a:xfrm>
              <a:prstGeom prst="rect">
                <a:avLst/>
              </a:prstGeom>
              <a:blipFill>
                <a:blip r:embed="rId1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7" name="TextBox 236">
            <a:extLst>
              <a:ext uri="{FF2B5EF4-FFF2-40B4-BE49-F238E27FC236}">
                <a16:creationId xmlns:a16="http://schemas.microsoft.com/office/drawing/2014/main" id="{4F6E5D37-BF8F-ADC3-6C66-D0B5F454376E}"/>
              </a:ext>
            </a:extLst>
          </p:cNvPr>
          <p:cNvSpPr txBox="1"/>
          <p:nvPr/>
        </p:nvSpPr>
        <p:spPr>
          <a:xfrm>
            <a:off x="3746017" y="5280020"/>
            <a:ext cx="221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Relationships must be</a:t>
            </a:r>
            <a:br>
              <a:rPr lang="en-US" sz="1600" dirty="0"/>
            </a:br>
            <a:r>
              <a:rPr lang="en-US" sz="1600" dirty="0"/>
              <a:t>topologically continuous</a:t>
            </a:r>
          </a:p>
        </p:txBody>
      </p:sp>
      <p:pic>
        <p:nvPicPr>
          <p:cNvPr id="239" name="Picture 238">
            <a:extLst>
              <a:ext uri="{FF2B5EF4-FFF2-40B4-BE49-F238E27FC236}">
                <a16:creationId xmlns:a16="http://schemas.microsoft.com/office/drawing/2014/main" id="{A9094C7F-2D2E-455D-F907-46BE650BAF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574" y="4668167"/>
            <a:ext cx="2402560" cy="17791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/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/>
                  <a:t>Phase transition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400" dirty="0"/>
                  <a:t> Topologically isolated regions</a:t>
                </a:r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4325D7E1-1A3B-C661-ED10-3E1263B603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27" y="6382425"/>
                <a:ext cx="3793219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1" name="TextBox 240">
            <a:extLst>
              <a:ext uri="{FF2B5EF4-FFF2-40B4-BE49-F238E27FC236}">
                <a16:creationId xmlns:a16="http://schemas.microsoft.com/office/drawing/2014/main" id="{81F24FD1-1522-BCAB-7D3F-D815B49662C1}"/>
              </a:ext>
            </a:extLst>
          </p:cNvPr>
          <p:cNvSpPr txBox="1"/>
          <p:nvPr/>
        </p:nvSpPr>
        <p:spPr>
          <a:xfrm>
            <a:off x="5886953" y="4227492"/>
            <a:ext cx="38933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Topologically continuous consistent</a:t>
            </a:r>
            <a:br>
              <a:rPr lang="en-US" sz="1600" dirty="0"/>
            </a:br>
            <a:r>
              <a:rPr lang="en-US" sz="1600" dirty="0"/>
              <a:t>with analytic discontinuity on isolated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/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(foundation of geometry, probability, …)</a:t>
                </a:r>
              </a:p>
            </p:txBody>
          </p:sp>
        </mc:Choice>
        <mc:Fallback xmlns=""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BA8F6EC1-439B-7EA6-CD6F-D527A697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5331" y="223498"/>
                <a:ext cx="3004739" cy="1200329"/>
              </a:xfrm>
              <a:prstGeom prst="rect">
                <a:avLst/>
              </a:prstGeom>
              <a:blipFill>
                <a:blip r:embed="rId19"/>
                <a:stretch>
                  <a:fillRect t="-3046" r="-325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3" name="TextBox 242">
            <a:extLst>
              <a:ext uri="{FF2B5EF4-FFF2-40B4-BE49-F238E27FC236}">
                <a16:creationId xmlns:a16="http://schemas.microsoft.com/office/drawing/2014/main" id="{BEDD5A49-4B16-6BB3-E269-D6B0E62D57BC}"/>
              </a:ext>
            </a:extLst>
          </p:cNvPr>
          <p:cNvSpPr txBox="1"/>
          <p:nvPr/>
        </p:nvSpPr>
        <p:spPr>
          <a:xfrm>
            <a:off x="9883520" y="1428386"/>
            <a:ext cx="2230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Perfect map between math and physics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/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600" dirty="0">
                    <a:solidFill>
                      <a:srgbClr val="C00000"/>
                    </a:solidFill>
                  </a:rPr>
                  <a:t>NB: in physics, topology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sz="1600" dirty="0">
                    <a:solidFill>
                      <a:srgbClr val="C00000"/>
                    </a:solidFill>
                  </a:rPr>
                  <a:t>-algebra are parts of the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same</a:t>
                </a:r>
                <a:r>
                  <a:rPr lang="en-US" sz="1600" dirty="0">
                    <a:solidFill>
                      <a:srgbClr val="C00000"/>
                    </a:solidFill>
                  </a:rPr>
                  <a:t> logic structure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605DA4D-1AB9-85FB-F3F0-D8D440EB7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8998" y="2688356"/>
                <a:ext cx="2607533" cy="830997"/>
              </a:xfrm>
              <a:prstGeom prst="rect">
                <a:avLst/>
              </a:prstGeom>
              <a:blipFill>
                <a:blip r:embed="rId20"/>
                <a:stretch>
                  <a:fillRect t="-2206" r="-3513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53421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FBCE4-976A-A721-A919-03E62BAF8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Quantities and ordering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4BD41CA-CEE2-A03F-0D6A-866337EEB3AE}"/>
              </a:ext>
            </a:extLst>
          </p:cNvPr>
          <p:cNvGrpSpPr/>
          <p:nvPr/>
        </p:nvGrpSpPr>
        <p:grpSpPr>
          <a:xfrm>
            <a:off x="3031358" y="1438146"/>
            <a:ext cx="1595223" cy="1634561"/>
            <a:chOff x="7978180" y="2536463"/>
            <a:chExt cx="2678924" cy="27449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53EA39-31FC-22DA-AE03-8C023E603E04}"/>
                </a:ext>
              </a:extLst>
            </p:cNvPr>
            <p:cNvSpPr/>
            <p:nvPr/>
          </p:nvSpPr>
          <p:spPr>
            <a:xfrm>
              <a:off x="9224017" y="2721129"/>
              <a:ext cx="325968" cy="25603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sz="14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E2A758A-64BF-6E02-1987-7FEF896C2303}"/>
                </a:ext>
              </a:extLst>
            </p:cNvPr>
            <p:cNvCxnSpPr/>
            <p:nvPr/>
          </p:nvCxnSpPr>
          <p:spPr>
            <a:xfrm flipH="1">
              <a:off x="7978180" y="2998911"/>
              <a:ext cx="10653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72A1E2B-A89B-A014-B2E1-DA72DC21B20A}"/>
                </a:ext>
              </a:extLst>
            </p:cNvPr>
            <p:cNvCxnSpPr/>
            <p:nvPr/>
          </p:nvCxnSpPr>
          <p:spPr>
            <a:xfrm>
              <a:off x="9671683" y="2998911"/>
              <a:ext cx="9854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1FC95F-AD6D-46AA-B39F-48F5F02FCF65}"/>
                </a:ext>
              </a:extLst>
            </p:cNvPr>
            <p:cNvSpPr txBox="1"/>
            <p:nvPr/>
          </p:nvSpPr>
          <p:spPr>
            <a:xfrm>
              <a:off x="8051255" y="2536463"/>
              <a:ext cx="662618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6B97A6-B51E-F12A-5306-03705094AFC5}"/>
                </a:ext>
              </a:extLst>
            </p:cNvPr>
            <p:cNvSpPr txBox="1"/>
            <p:nvPr/>
          </p:nvSpPr>
          <p:spPr>
            <a:xfrm>
              <a:off x="9725605" y="2536463"/>
              <a:ext cx="535980" cy="307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after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1AC61C-68C2-41C5-7C03-7210D78DF54A}"/>
                </a:ext>
              </a:extLst>
            </p:cNvPr>
            <p:cNvSpPr/>
            <p:nvPr/>
          </p:nvSpPr>
          <p:spPr>
            <a:xfrm>
              <a:off x="8290165" y="308518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8F12F3-A04C-65C3-F73C-75F7770404DB}"/>
                </a:ext>
              </a:extLst>
            </p:cNvPr>
            <p:cNvSpPr/>
            <p:nvPr/>
          </p:nvSpPr>
          <p:spPr>
            <a:xfrm>
              <a:off x="9290305" y="3449900"/>
              <a:ext cx="182880" cy="329786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3263E45-D850-C863-B2A0-5FE40F72553A}"/>
                </a:ext>
              </a:extLst>
            </p:cNvPr>
            <p:cNvSpPr/>
            <p:nvPr/>
          </p:nvSpPr>
          <p:spPr>
            <a:xfrm>
              <a:off x="9109287" y="4973385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91B3024-CCC5-A3FC-C7C2-EE7DB48B3E5A}"/>
                </a:ext>
              </a:extLst>
            </p:cNvPr>
            <p:cNvSpPr/>
            <p:nvPr/>
          </p:nvSpPr>
          <p:spPr>
            <a:xfrm>
              <a:off x="9390485" y="4608668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F439BC-9473-5B90-A34B-728CD3ADD704}"/>
                </a:ext>
              </a:extLst>
            </p:cNvPr>
            <p:cNvSpPr/>
            <p:nvPr/>
          </p:nvSpPr>
          <p:spPr>
            <a:xfrm>
              <a:off x="8807237" y="4243950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4CA9CB9-3BE4-79B2-EB18-B1547186035A}"/>
                </a:ext>
              </a:extLst>
            </p:cNvPr>
            <p:cNvSpPr/>
            <p:nvPr/>
          </p:nvSpPr>
          <p:spPr>
            <a:xfrm>
              <a:off x="9887134" y="3879232"/>
              <a:ext cx="562396" cy="265172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43176F7-D3D0-9337-5F6A-017A24F337B4}"/>
                </a:ext>
              </a:extLst>
            </p:cNvPr>
            <p:cNvSpPr txBox="1"/>
            <p:nvPr/>
          </p:nvSpPr>
          <p:spPr>
            <a:xfrm rot="16200000">
              <a:off x="9041836" y="2711872"/>
              <a:ext cx="627771" cy="5168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</a:rPr>
                <a:t>on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B4E89A15-3AA0-0EC2-E83F-0E06C98EED4B}"/>
              </a:ext>
            </a:extLst>
          </p:cNvPr>
          <p:cNvSpPr txBox="1"/>
          <p:nvPr/>
        </p:nvSpPr>
        <p:spPr>
          <a:xfrm>
            <a:off x="312455" y="1443670"/>
            <a:ext cx="25164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 </a:t>
            </a:r>
            <a:r>
              <a:rPr lang="en-US" sz="1600" b="1" dirty="0"/>
              <a:t>reference</a:t>
            </a:r>
            <a:r>
              <a:rPr lang="en-US" sz="1600" dirty="0"/>
              <a:t> (i.e. a tick of a clock, notch on a ruler, sample weight with a scale) is something that allows us to distinguish between a before and an after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/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Mathematically, it is a triple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00" dirty="0"/>
                  <a:t> such that: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1400" dirty="0"/>
                  <a:t> are verifiable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The reference has an extent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≢ ⊥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not before or after, it is on (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400" dirty="0"/>
                  <a:t>If it’s before and after, it is on (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≼</m:t>
                    </m:r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1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47D8FE3-23AF-1D8B-2CAF-9ABDE4EFB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3519" y="1512022"/>
                <a:ext cx="4091654" cy="1169551"/>
              </a:xfrm>
              <a:prstGeom prst="rect">
                <a:avLst/>
              </a:prstGeom>
              <a:blipFill>
                <a:blip r:embed="rId2"/>
                <a:stretch>
                  <a:fillRect l="-447" t="-1042"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296932C-CD10-321F-7606-D7829314CC9F}"/>
              </a:ext>
            </a:extLst>
          </p:cNvPr>
          <p:cNvSpPr txBox="1"/>
          <p:nvPr/>
        </p:nvSpPr>
        <p:spPr>
          <a:xfrm>
            <a:off x="572789" y="938079"/>
            <a:ext cx="11046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deriving the notion of quantities and numbers (i.e. integers, reals, …) from an operational (metrological)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20008D-3C6E-2E23-F338-C28B26BE910C}"/>
              </a:ext>
            </a:extLst>
          </p:cNvPr>
          <p:cNvSpPr txBox="1"/>
          <p:nvPr/>
        </p:nvSpPr>
        <p:spPr>
          <a:xfrm>
            <a:off x="445625" y="3481804"/>
            <a:ext cx="45241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To define an </a:t>
            </a:r>
            <a:r>
              <a:rPr lang="en-US" sz="1600" b="1" dirty="0"/>
              <a:t>ordered</a:t>
            </a:r>
            <a:r>
              <a:rPr lang="en-US" sz="1600" dirty="0"/>
              <a:t> sequence of possibilities, the references must be (</a:t>
            </a:r>
            <a:r>
              <a:rPr lang="en-US" sz="1600" dirty="0" err="1"/>
              <a:t>nec</a:t>
            </a:r>
            <a:r>
              <a:rPr lang="en-US" sz="1600" dirty="0"/>
              <a:t>/</a:t>
            </a:r>
            <a:r>
              <a:rPr lang="en-US" sz="1600" dirty="0" err="1"/>
              <a:t>suff</a:t>
            </a:r>
            <a:r>
              <a:rPr lang="en-US" sz="1600" dirty="0"/>
              <a:t> conditions):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40854D6C-5DEF-5EB8-0C72-5C7D20AC5054}"/>
              </a:ext>
            </a:extLst>
          </p:cNvPr>
          <p:cNvGrpSpPr/>
          <p:nvPr/>
        </p:nvGrpSpPr>
        <p:grpSpPr>
          <a:xfrm>
            <a:off x="452425" y="4183245"/>
            <a:ext cx="1551691" cy="1291002"/>
            <a:chOff x="452425" y="4183245"/>
            <a:chExt cx="1551691" cy="1291002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5E7322A-FB01-DF15-7D55-7D02632E453C}"/>
                </a:ext>
              </a:extLst>
            </p:cNvPr>
            <p:cNvGrpSpPr/>
            <p:nvPr/>
          </p:nvGrpSpPr>
          <p:grpSpPr>
            <a:xfrm>
              <a:off x="452425" y="4519861"/>
              <a:ext cx="1551691" cy="954386"/>
              <a:chOff x="1973351" y="4548926"/>
              <a:chExt cx="1551691" cy="954386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A2A0D20-01F0-2F06-D817-7125BA7FDC63}"/>
                  </a:ext>
                </a:extLst>
              </p:cNvPr>
              <p:cNvSpPr/>
              <p:nvPr/>
            </p:nvSpPr>
            <p:spPr>
              <a:xfrm>
                <a:off x="2694967" y="4655890"/>
                <a:ext cx="188808" cy="84742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US" sz="1400" dirty="0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11781D94-85B7-C9EC-92E6-99A5B026A31A}"/>
                  </a:ext>
                </a:extLst>
              </p:cNvPr>
              <p:cNvCxnSpPr/>
              <p:nvPr/>
            </p:nvCxnSpPr>
            <p:spPr>
              <a:xfrm flipH="1">
                <a:off x="1973351" y="4816787"/>
                <a:ext cx="61705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575E08A-894A-64FB-21B2-2018DA9F4C2E}"/>
                  </a:ext>
                </a:extLst>
              </p:cNvPr>
              <p:cNvCxnSpPr/>
              <p:nvPr/>
            </p:nvCxnSpPr>
            <p:spPr>
              <a:xfrm>
                <a:off x="2954265" y="4816787"/>
                <a:ext cx="57077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F52FC4-D10D-9C68-721B-504269B2B92B}"/>
                  </a:ext>
                </a:extLst>
              </p:cNvPr>
              <p:cNvSpPr txBox="1"/>
              <p:nvPr/>
            </p:nvSpPr>
            <p:spPr>
              <a:xfrm>
                <a:off x="1988072" y="4548927"/>
                <a:ext cx="6626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before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43B2DC-E30F-495A-7F93-9A607DA37274}"/>
                  </a:ext>
                </a:extLst>
              </p:cNvPr>
              <p:cNvSpPr txBox="1"/>
              <p:nvPr/>
            </p:nvSpPr>
            <p:spPr>
              <a:xfrm>
                <a:off x="2975166" y="4548926"/>
                <a:ext cx="5359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after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96DCA4C-B721-B1E1-E523-F62D2B7F079F}"/>
                  </a:ext>
                </a:extLst>
              </p:cNvPr>
              <p:cNvSpPr/>
              <p:nvPr/>
            </p:nvSpPr>
            <p:spPr>
              <a:xfrm>
                <a:off x="2260216" y="4866757"/>
                <a:ext cx="92688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E04A08F-7298-DCFC-1ECD-6B98ABC4CB9C}"/>
                  </a:ext>
                </a:extLst>
              </p:cNvPr>
              <p:cNvSpPr/>
              <p:nvPr/>
            </p:nvSpPr>
            <p:spPr>
              <a:xfrm>
                <a:off x="2733362" y="5078010"/>
                <a:ext cx="105928" cy="191019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1BE8178-2843-033E-5CCD-FE4B28465ABA}"/>
                  </a:ext>
                </a:extLst>
              </p:cNvPr>
              <p:cNvSpPr/>
              <p:nvPr/>
            </p:nvSpPr>
            <p:spPr>
              <a:xfrm>
                <a:off x="3225838" y="5326688"/>
                <a:ext cx="93659" cy="153593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037FB87-C28F-6BB4-3FFB-487CA62F8E94}"/>
                  </a:ext>
                </a:extLst>
              </p:cNvPr>
              <p:cNvSpPr txBox="1"/>
              <p:nvPr/>
            </p:nvSpPr>
            <p:spPr>
              <a:xfrm rot="16200000">
                <a:off x="2588671" y="4662898"/>
                <a:ext cx="3738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on</a:t>
                </a:r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4DE8648-4782-744E-06B9-68A68C40FCBB}"/>
                </a:ext>
              </a:extLst>
            </p:cNvPr>
            <p:cNvSpPr txBox="1"/>
            <p:nvPr/>
          </p:nvSpPr>
          <p:spPr>
            <a:xfrm>
              <a:off x="958011" y="4183245"/>
              <a:ext cx="62228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Strict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1860FBA-DB13-398E-C668-085660C8FD6A}"/>
              </a:ext>
            </a:extLst>
          </p:cNvPr>
          <p:cNvGrpSpPr/>
          <p:nvPr/>
        </p:nvGrpSpPr>
        <p:grpSpPr>
          <a:xfrm>
            <a:off x="2240327" y="4181307"/>
            <a:ext cx="1783422" cy="1464129"/>
            <a:chOff x="2240327" y="4181307"/>
            <a:chExt cx="1783422" cy="146412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094B6287-C2B0-EDD2-3180-23CFC581EE1D}"/>
                </a:ext>
              </a:extLst>
            </p:cNvPr>
            <p:cNvGrpSpPr/>
            <p:nvPr/>
          </p:nvGrpSpPr>
          <p:grpSpPr>
            <a:xfrm>
              <a:off x="2240327" y="4526924"/>
              <a:ext cx="1783422" cy="1118512"/>
              <a:chOff x="4626581" y="4249122"/>
              <a:chExt cx="1783422" cy="1118512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16A3DDC-FE36-4AFE-E3F0-B8521BE8E2F5}"/>
                  </a:ext>
                </a:extLst>
              </p:cNvPr>
              <p:cNvCxnSpPr/>
              <p:nvPr/>
            </p:nvCxnSpPr>
            <p:spPr>
              <a:xfrm flipH="1">
                <a:off x="4767312" y="4518513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D7A464D-767A-325E-5BFD-0852690D7021}"/>
                  </a:ext>
                </a:extLst>
              </p:cNvPr>
              <p:cNvCxnSpPr/>
              <p:nvPr/>
            </p:nvCxnSpPr>
            <p:spPr>
              <a:xfrm>
                <a:off x="5805752" y="4518513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/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63F3D172-B3BA-7271-3F19-BA23771959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52096" y="4260872"/>
                    <a:ext cx="244045" cy="18872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2500" b="-5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/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869DDA2C-6A36-9A96-2114-567746525F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2814" y="4249122"/>
                    <a:ext cx="249511" cy="18872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1951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4" name="Rectangle 53">
                    <a:extLst>
                      <a:ext uri="{FF2B5EF4-FFF2-40B4-BE49-F238E27FC236}">
                        <a16:creationId xmlns:a16="http://schemas.microsoft.com/office/drawing/2014/main" id="{25F78224-FE21-BE77-AB87-80F2E11F7C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94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8431C9F-403F-958E-E32F-11F94FCF9BB3}"/>
                  </a:ext>
                </a:extLst>
              </p:cNvPr>
              <p:cNvCxnSpPr/>
              <p:nvPr/>
            </p:nvCxnSpPr>
            <p:spPr>
              <a:xfrm flipH="1">
                <a:off x="4626581" y="5303637"/>
                <a:ext cx="65324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169BF90-C0AD-CBBD-DB0B-624F44AB9F9F}"/>
                  </a:ext>
                </a:extLst>
              </p:cNvPr>
              <p:cNvCxnSpPr/>
              <p:nvPr/>
            </p:nvCxnSpPr>
            <p:spPr>
              <a:xfrm>
                <a:off x="5665021" y="5303637"/>
                <a:ext cx="60425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/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C34D44F7-0F47-2EC8-7A0D-10AE1103A9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2457" y="5033158"/>
                    <a:ext cx="241490" cy="18872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500" b="-548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/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87ACE5CF-CE29-62B2-6CA0-FC31CE440C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52373" y="5036501"/>
                    <a:ext cx="246955" cy="1887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2500" b="-5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F175EC18-2C3B-15A0-DE4B-0662145868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991D3EC-F772-45C4-2BE9-95316C8C3647}"/>
                </a:ext>
              </a:extLst>
            </p:cNvPr>
            <p:cNvSpPr txBox="1"/>
            <p:nvPr/>
          </p:nvSpPr>
          <p:spPr>
            <a:xfrm>
              <a:off x="2804887" y="4181307"/>
              <a:ext cx="8098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Aligned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FDF3D8A-0B97-7507-EE7A-E15C4E698E66}"/>
              </a:ext>
            </a:extLst>
          </p:cNvPr>
          <p:cNvGrpSpPr/>
          <p:nvPr/>
        </p:nvGrpSpPr>
        <p:grpSpPr>
          <a:xfrm>
            <a:off x="4214497" y="4176208"/>
            <a:ext cx="964751" cy="1663762"/>
            <a:chOff x="4427561" y="4176208"/>
            <a:chExt cx="964751" cy="1663762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F67B294-1646-C7C6-705E-7DD8B8798E40}"/>
                </a:ext>
              </a:extLst>
            </p:cNvPr>
            <p:cNvGrpSpPr/>
            <p:nvPr/>
          </p:nvGrpSpPr>
          <p:grpSpPr>
            <a:xfrm>
              <a:off x="4770753" y="4625023"/>
              <a:ext cx="333559" cy="1214947"/>
              <a:chOff x="5390515" y="4152687"/>
              <a:chExt cx="333559" cy="121494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/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29AC3156-9E7E-A99E-4EC4-CC52B03609E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6" y="4152687"/>
                    <a:ext cx="139183" cy="1181423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1667" r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/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b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092B38B9-9DFC-E3BE-4A9E-7CA20CCC661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0515" y="4584594"/>
                    <a:ext cx="205545" cy="78304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/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EA9C70B7-C487-6576-85CA-2933446E2A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248" y="4399836"/>
                    <a:ext cx="192826" cy="78304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365DD35-B59B-6D94-ACFD-BC649125757B}"/>
                </a:ext>
              </a:extLst>
            </p:cNvPr>
            <p:cNvSpPr txBox="1"/>
            <p:nvPr/>
          </p:nvSpPr>
          <p:spPr>
            <a:xfrm>
              <a:off x="4427561" y="4176208"/>
              <a:ext cx="96475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Refinable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D35C6AE-5E45-0ADD-8409-A09424180734}"/>
              </a:ext>
            </a:extLst>
          </p:cNvPr>
          <p:cNvSpPr txBox="1"/>
          <p:nvPr/>
        </p:nvSpPr>
        <p:spPr>
          <a:xfrm>
            <a:off x="5336300" y="3535662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+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B921AC5E-FC3B-CB1D-6CCB-3C97B69A86AE}"/>
              </a:ext>
            </a:extLst>
          </p:cNvPr>
          <p:cNvGrpSpPr/>
          <p:nvPr/>
        </p:nvGrpSpPr>
        <p:grpSpPr>
          <a:xfrm>
            <a:off x="6073292" y="2844729"/>
            <a:ext cx="930209" cy="1116525"/>
            <a:chOff x="6636915" y="3858107"/>
            <a:chExt cx="930209" cy="1116525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0630625-33DF-C847-38DB-834C419AE6EE}"/>
                </a:ext>
              </a:extLst>
            </p:cNvPr>
            <p:cNvSpPr txBox="1"/>
            <p:nvPr/>
          </p:nvSpPr>
          <p:spPr>
            <a:xfrm>
              <a:off x="6747320" y="3858107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Dense</a:t>
              </a: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DD2484A-0384-8010-F59E-93D7C289E7EC}"/>
                </a:ext>
              </a:extLst>
            </p:cNvPr>
            <p:cNvGrpSpPr/>
            <p:nvPr/>
          </p:nvGrpSpPr>
          <p:grpSpPr>
            <a:xfrm>
              <a:off x="6636915" y="4191592"/>
              <a:ext cx="930209" cy="783040"/>
              <a:chOff x="6636915" y="4191592"/>
              <a:chExt cx="930209" cy="7830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/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solidFill>
                    <a:srgbClr val="000000">
                      <a:alpha val="50196"/>
                    </a:srgbClr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9BF61145-E670-6087-B3C8-E370D92BAF4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24420" y="4191592"/>
                    <a:ext cx="192826" cy="78304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5152" r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/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0B3898A9-EBD5-8BD5-DF43-D8BD90F0BBA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6915" y="4191592"/>
                    <a:ext cx="205545" cy="78304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/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88" name="Rectangle 87">
                    <a:extLst>
                      <a:ext uri="{FF2B5EF4-FFF2-40B4-BE49-F238E27FC236}">
                        <a16:creationId xmlns:a16="http://schemas.microsoft.com/office/drawing/2014/main" id="{1530AD29-13CF-8914-BD86-AE259F72E0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4298" y="4191592"/>
                    <a:ext cx="192826" cy="78304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35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/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7116B21-7628-6DD7-4740-2BDE823C7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978" y="5918081"/>
                <a:ext cx="115935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/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C754EA9-D36A-A9A6-F33B-D90120FE5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391" y="3308492"/>
                <a:ext cx="2135585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3D2690E1-B871-C423-FAD5-3E5FEF182FB7}"/>
              </a:ext>
            </a:extLst>
          </p:cNvPr>
          <p:cNvGrpSpPr/>
          <p:nvPr/>
        </p:nvGrpSpPr>
        <p:grpSpPr>
          <a:xfrm>
            <a:off x="6189320" y="4162994"/>
            <a:ext cx="735779" cy="1208019"/>
            <a:chOff x="6715580" y="5358099"/>
            <a:chExt cx="735779" cy="1208019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7EFF772-4551-040C-3E03-1327B8AFD971}"/>
                </a:ext>
              </a:extLst>
            </p:cNvPr>
            <p:cNvGrpSpPr/>
            <p:nvPr/>
          </p:nvGrpSpPr>
          <p:grpSpPr>
            <a:xfrm>
              <a:off x="6891815" y="5698318"/>
              <a:ext cx="384481" cy="867800"/>
              <a:chOff x="6857246" y="5581439"/>
              <a:chExt cx="384481" cy="867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/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2" name="Rectangle 91">
                    <a:extLst>
                      <a:ext uri="{FF2B5EF4-FFF2-40B4-BE49-F238E27FC236}">
                        <a16:creationId xmlns:a16="http://schemas.microsoft.com/office/drawing/2014/main" id="{EA5A7A85-561B-CB06-7BA5-316DA99A2B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7246" y="5666199"/>
                    <a:ext cx="205545" cy="78304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/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vert="horz" rtlCol="0" anchor="t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0740F072-D22F-F422-E3D1-520B7F15161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8901" y="5581439"/>
                    <a:ext cx="192826" cy="78304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424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463B74F-B8FE-8478-656C-17151E4CF8F9}"/>
                </a:ext>
              </a:extLst>
            </p:cNvPr>
            <p:cNvSpPr txBox="1"/>
            <p:nvPr/>
          </p:nvSpPr>
          <p:spPr>
            <a:xfrm>
              <a:off x="6715580" y="5358099"/>
              <a:ext cx="735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Sparse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/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,≤)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3EB96C5A-BA81-B816-53C2-3BE5CBDA3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302" y="4775663"/>
                <a:ext cx="2103525" cy="369332"/>
              </a:xfrm>
              <a:prstGeom prst="rect">
                <a:avLst/>
              </a:prstGeom>
              <a:blipFill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06592E01-E7AD-7D2F-8A61-59AE4E169EAB}"/>
              </a:ext>
            </a:extLst>
          </p:cNvPr>
          <p:cNvSpPr txBox="1"/>
          <p:nvPr/>
        </p:nvSpPr>
        <p:spPr>
          <a:xfrm>
            <a:off x="3773218" y="6074142"/>
            <a:ext cx="5701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Assumptions untenable at Planck scale: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no consistent </a:t>
            </a:r>
            <a:r>
              <a:rPr lang="en-US" b="1" dirty="0">
                <a:solidFill>
                  <a:srgbClr val="FF0000"/>
                </a:solidFill>
              </a:rPr>
              <a:t>ordering</a:t>
            </a:r>
            <a:r>
              <a:rPr lang="en-US" dirty="0">
                <a:solidFill>
                  <a:srgbClr val="FF0000"/>
                </a:solidFill>
              </a:rPr>
              <a:t>: no “objective” “before” and “after”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8745845-49E2-0B26-20C9-2B8BCF45A6F0}"/>
              </a:ext>
            </a:extLst>
          </p:cNvPr>
          <p:cNvSpPr txBox="1"/>
          <p:nvPr/>
        </p:nvSpPr>
        <p:spPr>
          <a:xfrm>
            <a:off x="9016715" y="1737334"/>
            <a:ext cx="292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Numbers defined by metrological assumptions,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 NOT by ontological assumptions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329FD-AAE4-D8EB-3894-D90321F1F9E0}"/>
              </a:ext>
            </a:extLst>
          </p:cNvPr>
          <p:cNvSpPr txBox="1"/>
          <p:nvPr/>
        </p:nvSpPr>
        <p:spPr>
          <a:xfrm>
            <a:off x="9843273" y="2930114"/>
            <a:ext cx="21765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The hard part is to recover ordering. After that, recovering reals and integers is simple.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EE2781-BAA6-AA7F-5EDF-32ACA67CBF13}"/>
              </a:ext>
            </a:extLst>
          </p:cNvPr>
          <p:cNvSpPr txBox="1"/>
          <p:nvPr/>
        </p:nvSpPr>
        <p:spPr>
          <a:xfrm>
            <a:off x="9316255" y="375848"/>
            <a:ext cx="27424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>
                <a:effectLst/>
              </a:rPr>
              <a:t>Phys. Scr.</a:t>
            </a:r>
            <a:r>
              <a:rPr lang="en-US" dirty="0">
                <a:effectLst/>
              </a:rPr>
              <a:t> </a:t>
            </a:r>
            <a:r>
              <a:rPr lang="en-US" b="1" dirty="0">
                <a:effectLst/>
              </a:rPr>
              <a:t>95</a:t>
            </a:r>
            <a:r>
              <a:rPr lang="en-US" dirty="0">
                <a:effectLst/>
              </a:rPr>
              <a:t> 084003 (2020)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026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D05AF1D-FB5C-4BE3-8056-66648EC1200E}"/>
              </a:ext>
            </a:extLst>
          </p:cNvPr>
          <p:cNvSpPr/>
          <p:nvPr/>
        </p:nvSpPr>
        <p:spPr>
          <a:xfrm>
            <a:off x="217215" y="419151"/>
            <a:ext cx="8706325" cy="58602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endParaRPr lang="en-US" sz="4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68A5DF8-A935-4451-A1FD-CAC9745870F0}"/>
              </a:ext>
            </a:extLst>
          </p:cNvPr>
          <p:cNvSpPr/>
          <p:nvPr/>
        </p:nvSpPr>
        <p:spPr>
          <a:xfrm>
            <a:off x="3205926" y="1153659"/>
            <a:ext cx="2841002" cy="1575802"/>
          </a:xfrm>
          <a:prstGeom prst="roundRect">
            <a:avLst/>
          </a:prstGeom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E3C1DD7-BF5D-4C54-9B2A-61829FF4CF02}"/>
              </a:ext>
            </a:extLst>
          </p:cNvPr>
          <p:cNvSpPr/>
          <p:nvPr/>
        </p:nvSpPr>
        <p:spPr>
          <a:xfrm>
            <a:off x="1093327" y="1038924"/>
            <a:ext cx="3372782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E028B1-9F4B-4531-8B24-F6076A794B68}"/>
              </a:ext>
            </a:extLst>
          </p:cNvPr>
          <p:cNvSpPr txBox="1"/>
          <p:nvPr/>
        </p:nvSpPr>
        <p:spPr>
          <a:xfrm>
            <a:off x="1311489" y="1843414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Classical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phase-space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1543D64-B60C-4D5B-8E44-F4CF086D58FD}"/>
              </a:ext>
            </a:extLst>
          </p:cNvPr>
          <p:cNvSpPr/>
          <p:nvPr/>
        </p:nvSpPr>
        <p:spPr>
          <a:xfrm>
            <a:off x="386991" y="604343"/>
            <a:ext cx="8320380" cy="232166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352D1B1-BA15-40EE-B115-B32AF691443F}"/>
              </a:ext>
            </a:extLst>
          </p:cNvPr>
          <p:cNvSpPr/>
          <p:nvPr/>
        </p:nvSpPr>
        <p:spPr>
          <a:xfrm>
            <a:off x="3668267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Determinism/</a:t>
            </a:r>
          </a:p>
          <a:p>
            <a:pPr algn="ctr"/>
            <a:r>
              <a:rPr lang="en-US" dirty="0"/>
              <a:t>reversibility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D39A5C2-B9A4-4FAC-85D6-9083F70B9D6D}"/>
              </a:ext>
            </a:extLst>
          </p:cNvPr>
          <p:cNvSpPr/>
          <p:nvPr/>
        </p:nvSpPr>
        <p:spPr>
          <a:xfrm>
            <a:off x="6243208" y="3110839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Irreducibility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734DB0-6073-4171-A633-8370B128B88F}"/>
              </a:ext>
            </a:extLst>
          </p:cNvPr>
          <p:cNvSpPr/>
          <p:nvPr/>
        </p:nvSpPr>
        <p:spPr>
          <a:xfrm>
            <a:off x="1093329" y="3110838"/>
            <a:ext cx="2287611" cy="813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Infinitesimal reducibility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648FA2-6A9F-45B7-A624-0282558AB74F}"/>
              </a:ext>
            </a:extLst>
          </p:cNvPr>
          <p:cNvCxnSpPr>
            <a:cxnSpLocks/>
          </p:cNvCxnSpPr>
          <p:nvPr/>
        </p:nvCxnSpPr>
        <p:spPr>
          <a:xfrm flipV="1">
            <a:off x="2089610" y="2666607"/>
            <a:ext cx="93743" cy="356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26F01-FB40-435D-B46F-2ECF950C30C4}"/>
              </a:ext>
            </a:extLst>
          </p:cNvPr>
          <p:cNvCxnSpPr>
            <a:cxnSpLocks/>
          </p:cNvCxnSpPr>
          <p:nvPr/>
        </p:nvCxnSpPr>
        <p:spPr>
          <a:xfrm flipH="1" flipV="1">
            <a:off x="6907177" y="2472055"/>
            <a:ext cx="375705" cy="55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1639E25D-DE4F-4055-8DEC-D44B711FE70D}"/>
              </a:ext>
            </a:extLst>
          </p:cNvPr>
          <p:cNvSpPr/>
          <p:nvPr/>
        </p:nvSpPr>
        <p:spPr>
          <a:xfrm>
            <a:off x="4786745" y="840769"/>
            <a:ext cx="3381056" cy="15758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06EB226-3EAD-4204-8E47-54A6522DADA2}"/>
              </a:ext>
            </a:extLst>
          </p:cNvPr>
          <p:cNvSpPr txBox="1"/>
          <p:nvPr/>
        </p:nvSpPr>
        <p:spPr>
          <a:xfrm>
            <a:off x="6329362" y="1588047"/>
            <a:ext cx="16739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bg1"/>
                </a:solidFill>
              </a:rPr>
              <a:t>Quantum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state-space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944FD0A5-696D-414F-9A67-031DA6EB7982}"/>
              </a:ext>
            </a:extLst>
          </p:cNvPr>
          <p:cNvSpPr/>
          <p:nvPr/>
        </p:nvSpPr>
        <p:spPr>
          <a:xfrm>
            <a:off x="3203764" y="1153659"/>
            <a:ext cx="2841002" cy="1575802"/>
          </a:xfrm>
          <a:prstGeom prst="round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396737-F4DF-40E1-8971-5208B735B12D}"/>
              </a:ext>
            </a:extLst>
          </p:cNvPr>
          <p:cNvSpPr txBox="1"/>
          <p:nvPr/>
        </p:nvSpPr>
        <p:spPr>
          <a:xfrm>
            <a:off x="3201601" y="1542643"/>
            <a:ext cx="1264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Hamiltonian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mechanics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6D6C16-1E60-4542-BA59-D6103BCD962E}"/>
              </a:ext>
            </a:extLst>
          </p:cNvPr>
          <p:cNvSpPr txBox="1"/>
          <p:nvPr/>
        </p:nvSpPr>
        <p:spPr>
          <a:xfrm>
            <a:off x="4784582" y="1472789"/>
            <a:ext cx="126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Unitary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evolution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ADAED2C-604C-4226-986F-A3B4728FCF52}"/>
              </a:ext>
            </a:extLst>
          </p:cNvPr>
          <p:cNvCxnSpPr>
            <a:cxnSpLocks/>
          </p:cNvCxnSpPr>
          <p:nvPr/>
        </p:nvCxnSpPr>
        <p:spPr>
          <a:xfrm flipV="1">
            <a:off x="4818719" y="2795175"/>
            <a:ext cx="0" cy="228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9EFA99A-5704-4E26-BD68-97B37F07D79E}"/>
              </a:ext>
            </a:extLst>
          </p:cNvPr>
          <p:cNvSpPr txBox="1"/>
          <p:nvPr/>
        </p:nvSpPr>
        <p:spPr>
          <a:xfrm>
            <a:off x="3504080" y="202387"/>
            <a:ext cx="541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Space of the well-posed scientific theories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10EE02-FCB7-78A4-BD2F-3C3938BEF638}"/>
              </a:ext>
            </a:extLst>
          </p:cNvPr>
          <p:cNvSpPr txBox="1"/>
          <p:nvPr/>
        </p:nvSpPr>
        <p:spPr>
          <a:xfrm>
            <a:off x="9029428" y="731147"/>
            <a:ext cx="316257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Physical theories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0CE867-5109-DF14-F3B9-663C6E555FC0}"/>
              </a:ext>
            </a:extLst>
          </p:cNvPr>
          <p:cNvSpPr txBox="1"/>
          <p:nvPr/>
        </p:nvSpPr>
        <p:spPr>
          <a:xfrm>
            <a:off x="9075905" y="1401461"/>
            <a:ext cx="31160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Specializations of the general theory under the different assumptions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CF7AB-94A5-DF06-256C-9AABB368F5C6}"/>
              </a:ext>
            </a:extLst>
          </p:cNvPr>
          <p:cNvSpPr txBox="1"/>
          <p:nvPr/>
        </p:nvSpPr>
        <p:spPr>
          <a:xfrm>
            <a:off x="8933514" y="3105834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Assumptions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FF471-99F1-01AB-D75F-055F90A13CC2}"/>
              </a:ext>
            </a:extLst>
          </p:cNvPr>
          <p:cNvSpPr txBox="1"/>
          <p:nvPr/>
        </p:nvSpPr>
        <p:spPr>
          <a:xfrm>
            <a:off x="6329362" y="4414852"/>
            <a:ext cx="3162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General theory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1D77C8-C51F-2102-2E8B-CB4CA65E00B0}"/>
              </a:ext>
            </a:extLst>
          </p:cNvPr>
          <p:cNvSpPr txBox="1"/>
          <p:nvPr/>
        </p:nvSpPr>
        <p:spPr>
          <a:xfrm>
            <a:off x="6375839" y="5263869"/>
            <a:ext cx="3116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Basic requirements and definitions valid in all theories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7A09A-B701-734C-CD27-6DCF239CFC78}"/>
              </a:ext>
            </a:extLst>
          </p:cNvPr>
          <p:cNvSpPr/>
          <p:nvPr/>
        </p:nvSpPr>
        <p:spPr>
          <a:xfrm>
            <a:off x="217215" y="55946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Experimental verifiability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05C0B0-3CE3-BE26-9B12-79433ACA5230}"/>
              </a:ext>
            </a:extLst>
          </p:cNvPr>
          <p:cNvSpPr/>
          <p:nvPr/>
        </p:nvSpPr>
        <p:spPr>
          <a:xfrm>
            <a:off x="219377" y="48834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Information granularity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04350C-5533-4F33-7A6B-9766C47E7176}"/>
              </a:ext>
            </a:extLst>
          </p:cNvPr>
          <p:cNvSpPr/>
          <p:nvPr/>
        </p:nvSpPr>
        <p:spPr>
          <a:xfrm>
            <a:off x="219377" y="4172269"/>
            <a:ext cx="6023831" cy="68468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5600"/>
              </a:spcAft>
            </a:pPr>
            <a:r>
              <a:rPr lang="en-US" sz="3600" dirty="0"/>
              <a:t>States and processes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0E43C3-FB2C-AFD5-DA0F-F8C16F640A08}"/>
              </a:ext>
            </a:extLst>
          </p:cNvPr>
          <p:cNvCxnSpPr/>
          <p:nvPr/>
        </p:nvCxnSpPr>
        <p:spPr>
          <a:xfrm>
            <a:off x="217215" y="4070555"/>
            <a:ext cx="87063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4592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F891D7F-1BF9-E637-4CC1-2A935510A15B}"/>
              </a:ext>
            </a:extLst>
          </p:cNvPr>
          <p:cNvSpPr txBox="1"/>
          <p:nvPr/>
        </p:nvSpPr>
        <p:spPr>
          <a:xfrm>
            <a:off x="287001" y="260303"/>
            <a:ext cx="10765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physical theories are to be repeatably experimentally testable, then they must (at least) be able to describe statistical ensembles (i.e. outputs of repeatable procedures)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E44CD3-36A9-78EA-F87C-AB25268076A3}"/>
              </a:ext>
            </a:extLst>
          </p:cNvPr>
          <p:cNvSpPr txBox="1"/>
          <p:nvPr/>
        </p:nvSpPr>
        <p:spPr>
          <a:xfrm>
            <a:off x="287001" y="1313754"/>
            <a:ext cx="107658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physical laws describe relationship that are always applicable (i.e. whenever this is prepared, this is measured), then they are statements about statistical ensembles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AD530E-E864-1366-9E84-9F4F648B286F}"/>
                  </a:ext>
                </a:extLst>
              </p:cNvPr>
              <p:cNvSpPr txBox="1"/>
              <p:nvPr/>
            </p:nvSpPr>
            <p:spPr>
              <a:xfrm>
                <a:off x="1261472" y="2583013"/>
                <a:ext cx="8623393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Want a general theory of ensemble that is applicable to all physical theories (i.e. minimum requirements for a space of ensemble)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AD530E-E864-1366-9E84-9F4F648B2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72" y="2583013"/>
                <a:ext cx="8623393" cy="1569660"/>
              </a:xfrm>
              <a:prstGeom prst="rect">
                <a:avLst/>
              </a:prstGeom>
              <a:blipFill>
                <a:blip r:embed="rId2"/>
                <a:stretch>
                  <a:fillRect l="-183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68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20C2F-72B0-BA0A-825F-2566DC7A8903}"/>
              </a:ext>
            </a:extLst>
          </p:cNvPr>
          <p:cNvGrpSpPr/>
          <p:nvPr/>
        </p:nvGrpSpPr>
        <p:grpSpPr>
          <a:xfrm>
            <a:off x="1325659" y="1344181"/>
            <a:ext cx="5490116" cy="3332879"/>
            <a:chOff x="7474760" y="157582"/>
            <a:chExt cx="5490116" cy="33328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32610CE-7A0A-7394-01EC-0284B93F4637}"/>
                </a:ext>
              </a:extLst>
            </p:cNvPr>
            <p:cNvSpPr/>
            <p:nvPr/>
          </p:nvSpPr>
          <p:spPr>
            <a:xfrm>
              <a:off x="9353901" y="1082236"/>
              <a:ext cx="1897107" cy="161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BC3F55-A437-5D88-8E31-6F591D68825C}"/>
                </a:ext>
              </a:extLst>
            </p:cNvPr>
            <p:cNvSpPr/>
            <p:nvPr/>
          </p:nvSpPr>
          <p:spPr>
            <a:xfrm>
              <a:off x="8827663" y="549732"/>
              <a:ext cx="2712515" cy="2260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39BA05-E397-05C3-998F-D3E3864B39EE}"/>
                </a:ext>
              </a:extLst>
            </p:cNvPr>
            <p:cNvSpPr txBox="1"/>
            <p:nvPr/>
          </p:nvSpPr>
          <p:spPr>
            <a:xfrm>
              <a:off x="7573636" y="183518"/>
              <a:ext cx="2067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Metaphysical reality</a:t>
              </a:r>
            </a:p>
            <a:p>
              <a:pPr algn="ctr"/>
              <a:r>
                <a:rPr lang="en-US" sz="1400" dirty="0"/>
                <a:t>What really exists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F48E1-26E5-D253-2373-82EAD29C8270}"/>
                </a:ext>
              </a:extLst>
            </p:cNvPr>
            <p:cNvSpPr/>
            <p:nvPr/>
          </p:nvSpPr>
          <p:spPr>
            <a:xfrm>
              <a:off x="9960209" y="1657704"/>
              <a:ext cx="1116918" cy="92524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264A6-9CF2-A329-96FA-D6D6707CBC8B}"/>
                </a:ext>
              </a:extLst>
            </p:cNvPr>
            <p:cNvSpPr txBox="1"/>
            <p:nvPr/>
          </p:nvSpPr>
          <p:spPr>
            <a:xfrm>
              <a:off x="10321659" y="2690242"/>
              <a:ext cx="185929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Empirical reality</a:t>
              </a:r>
            </a:p>
            <a:p>
              <a:pPr algn="ctr"/>
              <a:r>
                <a:rPr lang="en-US" sz="1400" dirty="0"/>
                <a:t>What can be reliably</a:t>
              </a:r>
              <a:br>
                <a:rPr lang="en-US" sz="1400" dirty="0"/>
              </a:br>
              <a:r>
                <a:rPr lang="en-US" sz="1400" dirty="0"/>
                <a:t>studied experimentally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1EC3C5-CB54-BAA8-B94B-55508B8BE3EF}"/>
                </a:ext>
              </a:extLst>
            </p:cNvPr>
            <p:cNvCxnSpPr/>
            <p:nvPr/>
          </p:nvCxnSpPr>
          <p:spPr>
            <a:xfrm>
              <a:off x="10616859" y="2227699"/>
              <a:ext cx="460268" cy="435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7A16A-BEE2-50FF-023D-9862F6C0A8E5}"/>
                </a:ext>
              </a:extLst>
            </p:cNvPr>
            <p:cNvCxnSpPr/>
            <p:nvPr/>
          </p:nvCxnSpPr>
          <p:spPr>
            <a:xfrm>
              <a:off x="8873976" y="768293"/>
              <a:ext cx="472542" cy="28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F6100-0EDE-E95C-497A-6E4F238E75F4}"/>
                </a:ext>
              </a:extLst>
            </p:cNvPr>
            <p:cNvSpPr/>
            <p:nvPr/>
          </p:nvSpPr>
          <p:spPr>
            <a:xfrm>
              <a:off x="9177885" y="2965708"/>
              <a:ext cx="509364" cy="48328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B0B81-28AA-B4F3-F51E-8DF60D18FCED}"/>
                </a:ext>
              </a:extLst>
            </p:cNvPr>
            <p:cNvSpPr txBox="1"/>
            <p:nvPr/>
          </p:nvSpPr>
          <p:spPr>
            <a:xfrm>
              <a:off x="7474760" y="2490303"/>
              <a:ext cx="175208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theories</a:t>
              </a:r>
            </a:p>
            <a:p>
              <a:pPr algn="ctr"/>
              <a:r>
                <a:rPr lang="en-US" sz="1400" dirty="0"/>
                <a:t>Idealized account</a:t>
              </a:r>
              <a:br>
                <a:rPr lang="en-US" sz="1400" dirty="0"/>
              </a:br>
              <a:r>
                <a:rPr lang="en-US" sz="1400" dirty="0"/>
                <a:t>of empirical reality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62131F4-AA4F-84AD-7977-77A011230257}"/>
                </a:ext>
              </a:extLst>
            </p:cNvPr>
            <p:cNvSpPr/>
            <p:nvPr/>
          </p:nvSpPr>
          <p:spPr>
            <a:xfrm rot="2407524">
              <a:off x="9767764" y="2454426"/>
              <a:ext cx="165696" cy="568002"/>
            </a:xfrm>
            <a:prstGeom prst="downArrow">
              <a:avLst/>
            </a:prstGeom>
            <a:gradFill flip="none" rotWithShape="1">
              <a:gsLst>
                <a:gs pos="0">
                  <a:srgbClr val="5B9BD5"/>
                </a:gs>
                <a:gs pos="100000">
                  <a:srgbClr val="70AD47"/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AEB6A0-D9D5-BC98-8D40-C517FEB46908}"/>
                </a:ext>
              </a:extLst>
            </p:cNvPr>
            <p:cNvCxnSpPr/>
            <p:nvPr/>
          </p:nvCxnSpPr>
          <p:spPr>
            <a:xfrm>
              <a:off x="9110247" y="2965708"/>
              <a:ext cx="236271" cy="191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1C8E27-44B6-50DE-3F1E-2988145BD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9491" y="698845"/>
              <a:ext cx="783932" cy="760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CAB4F3-954E-A0D9-9C15-1330F303806F}"/>
                </a:ext>
              </a:extLst>
            </p:cNvPr>
            <p:cNvSpPr txBox="1"/>
            <p:nvPr/>
          </p:nvSpPr>
          <p:spPr>
            <a:xfrm>
              <a:off x="11167524" y="157582"/>
              <a:ext cx="179735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reality</a:t>
              </a:r>
            </a:p>
            <a:p>
              <a:pPr algn="ctr"/>
              <a:r>
                <a:rPr lang="en-US" sz="1400" dirty="0"/>
                <a:t>What can be accessed</a:t>
              </a:r>
              <a:br>
                <a:rPr lang="en-US" sz="1400" dirty="0"/>
              </a:br>
              <a:r>
                <a:rPr lang="en-US" sz="1400" dirty="0"/>
                <a:t>experimentally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93196-6554-9150-800D-BE9C63C7D3EA}"/>
              </a:ext>
            </a:extLst>
          </p:cNvPr>
          <p:cNvGrpSpPr/>
          <p:nvPr/>
        </p:nvGrpSpPr>
        <p:grpSpPr>
          <a:xfrm>
            <a:off x="8169836" y="383058"/>
            <a:ext cx="3483994" cy="2060584"/>
            <a:chOff x="493183" y="497124"/>
            <a:chExt cx="4586985" cy="271294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00EF6D-D00F-9687-04B2-E536A6F8EF12}"/>
                </a:ext>
              </a:extLst>
            </p:cNvPr>
            <p:cNvSpPr/>
            <p:nvPr/>
          </p:nvSpPr>
          <p:spPr>
            <a:xfrm>
              <a:off x="2546866" y="1265150"/>
              <a:ext cx="1332774" cy="1332774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C4070C-325B-E521-9ABC-A2740FE644B5}"/>
                </a:ext>
              </a:extLst>
            </p:cNvPr>
            <p:cNvSpPr/>
            <p:nvPr/>
          </p:nvSpPr>
          <p:spPr>
            <a:xfrm>
              <a:off x="2854704" y="2217742"/>
              <a:ext cx="803739" cy="803739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61A5C-970F-17E8-1D82-AF627BB78DFE}"/>
                </a:ext>
              </a:extLst>
            </p:cNvPr>
            <p:cNvSpPr/>
            <p:nvPr/>
          </p:nvSpPr>
          <p:spPr>
            <a:xfrm>
              <a:off x="1121036" y="893855"/>
              <a:ext cx="2316211" cy="2316211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BD1A3-2911-3461-2323-26F945E670B9}"/>
                </a:ext>
              </a:extLst>
            </p:cNvPr>
            <p:cNvSpPr txBox="1"/>
            <p:nvPr/>
          </p:nvSpPr>
          <p:spPr>
            <a:xfrm>
              <a:off x="493183" y="497124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physics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A465D-AE71-B91C-16B9-488AADB8217C}"/>
                </a:ext>
              </a:extLst>
            </p:cNvPr>
            <p:cNvSpPr txBox="1"/>
            <p:nvPr/>
          </p:nvSpPr>
          <p:spPr>
            <a:xfrm>
              <a:off x="3192880" y="668246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mathematics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D2C7-B593-59DA-BC96-0CF36E32A5C2}"/>
                </a:ext>
              </a:extLst>
            </p:cNvPr>
            <p:cNvSpPr txBox="1"/>
            <p:nvPr/>
          </p:nvSpPr>
          <p:spPr>
            <a:xfrm>
              <a:off x="3604532" y="2418022"/>
              <a:ext cx="1439020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Philosophy</a:t>
              </a:r>
              <a:br>
                <a:rPr lang="en-US" sz="1600" dirty="0"/>
              </a:br>
              <a:r>
                <a:rPr lang="en-US" sz="1600" dirty="0"/>
                <a:t>of science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2AB4D-C40F-00EB-FFFA-A1EE9ECD5E09}"/>
              </a:ext>
            </a:extLst>
          </p:cNvPr>
          <p:cNvSpPr txBox="1"/>
          <p:nvPr/>
        </p:nvSpPr>
        <p:spPr>
          <a:xfrm>
            <a:off x="472389" y="264385"/>
            <a:ext cx="450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Underlying perspective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8638F-F1FE-D2E3-D839-4B8EA6050187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107184"/>
            <a:ext cx="1313896" cy="3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D660B1-F3AB-7193-76AA-A0BE21FEAA3C}"/>
              </a:ext>
            </a:extLst>
          </p:cNvPr>
          <p:cNvSpPr txBox="1"/>
          <p:nvPr/>
        </p:nvSpPr>
        <p:spPr>
          <a:xfrm>
            <a:off x="6364370" y="3076175"/>
            <a:ext cx="3730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boundary?</a:t>
            </a:r>
          </a:p>
          <a:p>
            <a:r>
              <a:rPr lang="en-US" sz="2400" dirty="0"/>
              <a:t>What are the requirements?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7D282-0AD6-5545-2AB8-DA1239382BB1}"/>
              </a:ext>
            </a:extLst>
          </p:cNvPr>
          <p:cNvCxnSpPr/>
          <p:nvPr/>
        </p:nvCxnSpPr>
        <p:spPr>
          <a:xfrm flipH="1" flipV="1">
            <a:off x="3811108" y="4076064"/>
            <a:ext cx="136780" cy="78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B68B1-5997-CAF8-219E-F7468292542B}"/>
              </a:ext>
            </a:extLst>
          </p:cNvPr>
          <p:cNvSpPr txBox="1"/>
          <p:nvPr/>
        </p:nvSpPr>
        <p:spPr>
          <a:xfrm>
            <a:off x="1187045" y="4949532"/>
            <a:ext cx="772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does the abstraction/idealization process work?</a:t>
            </a:r>
          </a:p>
        </p:txBody>
      </p:sp>
    </p:spTree>
    <p:extLst>
      <p:ext uri="{BB962C8B-B14F-4D97-AF65-F5344CB8AC3E}">
        <p14:creationId xmlns:p14="http://schemas.microsoft.com/office/powerpoint/2010/main" val="2137508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BBC7FB7-74F9-91B6-F001-2462AC84570B}"/>
              </a:ext>
            </a:extLst>
          </p:cNvPr>
          <p:cNvGrpSpPr/>
          <p:nvPr/>
        </p:nvGrpSpPr>
        <p:grpSpPr>
          <a:xfrm>
            <a:off x="405048" y="276113"/>
            <a:ext cx="5329002" cy="4243095"/>
            <a:chOff x="878123" y="10467864"/>
            <a:chExt cx="9927976" cy="79049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9A0A3BD-E08A-25B2-7F74-B0565B05247E}"/>
                </a:ext>
              </a:extLst>
            </p:cNvPr>
            <p:cNvSpPr/>
            <p:nvPr/>
          </p:nvSpPr>
          <p:spPr>
            <a:xfrm>
              <a:off x="878123" y="10467864"/>
              <a:ext cx="9927976" cy="790492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0654E8B-1D20-93DA-44D1-A7A9CEF38D17}"/>
                </a:ext>
              </a:extLst>
            </p:cNvPr>
            <p:cNvSpPr txBox="1"/>
            <p:nvPr/>
          </p:nvSpPr>
          <p:spPr>
            <a:xfrm>
              <a:off x="1219935" y="11728238"/>
              <a:ext cx="9263355" cy="12041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Since a physical theory needs to provide repeatedly testable results, it must be able to describe statistical ensembles that are distinguishable experimentally.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5CC400F-2FBF-B787-3F0D-271CD9242D4A}"/>
                </a:ext>
              </a:extLst>
            </p:cNvPr>
            <p:cNvGrpSpPr/>
            <p:nvPr/>
          </p:nvGrpSpPr>
          <p:grpSpPr>
            <a:xfrm>
              <a:off x="6675120" y="14535371"/>
              <a:ext cx="3808167" cy="3452886"/>
              <a:chOff x="1041881" y="1285108"/>
              <a:chExt cx="2990369" cy="2711384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0ADD4D76-A0D6-9761-37AE-A3C37B5292A0}"/>
                  </a:ext>
                </a:extLst>
              </p:cNvPr>
              <p:cNvSpPr/>
              <p:nvPr/>
            </p:nvSpPr>
            <p:spPr>
              <a:xfrm>
                <a:off x="1085855" y="1285108"/>
                <a:ext cx="2946395" cy="13457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9A5B7C-A152-2709-666B-DF42D61A8561}"/>
                  </a:ext>
                </a:extLst>
              </p:cNvPr>
              <p:cNvSpPr/>
              <p:nvPr/>
            </p:nvSpPr>
            <p:spPr>
              <a:xfrm>
                <a:off x="2581027" y="1755678"/>
                <a:ext cx="1362635" cy="62814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F3CD0A9-47FC-0A95-82E8-2D48727C2039}"/>
                  </a:ext>
                </a:extLst>
              </p:cNvPr>
              <p:cNvSpPr txBox="1"/>
              <p:nvPr/>
            </p:nvSpPr>
            <p:spPr>
              <a:xfrm>
                <a:off x="2849722" y="1909004"/>
                <a:ext cx="1149561" cy="36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Possibilities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FF76133-4719-9019-4F09-F8298E61C0E6}"/>
                  </a:ext>
                </a:extLst>
              </p:cNvPr>
              <p:cNvSpPr txBox="1"/>
              <p:nvPr/>
            </p:nvSpPr>
            <p:spPr>
              <a:xfrm>
                <a:off x="1531887" y="1297809"/>
                <a:ext cx="2031311" cy="36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Theoretical statements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8261124-B80C-9478-FB06-7B5298D63277}"/>
                  </a:ext>
                </a:extLst>
              </p:cNvPr>
              <p:cNvSpPr/>
              <p:nvPr/>
            </p:nvSpPr>
            <p:spPr>
              <a:xfrm>
                <a:off x="1189256" y="1598740"/>
                <a:ext cx="1687294" cy="89742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8A50D54-0D7D-5ED8-F14F-741BCA02EDA5}"/>
                  </a:ext>
                </a:extLst>
              </p:cNvPr>
              <p:cNvSpPr txBox="1"/>
              <p:nvPr/>
            </p:nvSpPr>
            <p:spPr>
              <a:xfrm>
                <a:off x="1463536" y="1774597"/>
                <a:ext cx="1130800" cy="585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Verifiable</a:t>
                </a:r>
                <a:br>
                  <a:rPr lang="en-US" sz="1000" dirty="0"/>
                </a:br>
                <a:r>
                  <a:rPr lang="en-US" sz="1000" dirty="0"/>
                  <a:t>statements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4139AA6-1E17-49A4-3BDB-E61859431CEC}"/>
                  </a:ext>
                </a:extLst>
              </p:cNvPr>
              <p:cNvGrpSpPr/>
              <p:nvPr/>
            </p:nvGrpSpPr>
            <p:grpSpPr>
              <a:xfrm>
                <a:off x="3045795" y="3193936"/>
                <a:ext cx="889000" cy="373489"/>
                <a:chOff x="4648201" y="4642103"/>
                <a:chExt cx="889000" cy="373489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382319E2-63A8-0605-962E-82407EFC1746}"/>
                    </a:ext>
                  </a:extLst>
                </p:cNvPr>
                <p:cNvSpPr/>
                <p:nvPr/>
              </p:nvSpPr>
              <p:spPr>
                <a:xfrm>
                  <a:off x="4648201" y="4642103"/>
                  <a:ext cx="889000" cy="365125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0B9A5F-3918-A9E8-4E41-37FFD21CA22A}"/>
                    </a:ext>
                  </a:extLst>
                </p:cNvPr>
                <p:cNvSpPr txBox="1"/>
                <p:nvPr/>
              </p:nvSpPr>
              <p:spPr>
                <a:xfrm>
                  <a:off x="4788947" y="4655388"/>
                  <a:ext cx="741516" cy="360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Points</a:t>
                  </a:r>
                </a:p>
              </p:txBody>
            </p: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91701F6-0DBD-F4F5-5E29-4A31220B9B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0875" y="2397103"/>
                <a:ext cx="32835" cy="772487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87BC8F3-DCD7-21A1-21ED-D58FD766EF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1428" y="2512494"/>
                <a:ext cx="0" cy="666799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4D3A86A-C020-4E52-E4DD-F749058589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0669" y="2643585"/>
                <a:ext cx="0" cy="403423"/>
              </a:xfrm>
              <a:prstGeom prst="straightConnector1">
                <a:avLst/>
              </a:prstGeom>
              <a:ln w="38100">
                <a:solidFill>
                  <a:srgbClr val="0080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D8D018A-89DD-5B3E-18CA-141C60F3DDD2}"/>
                  </a:ext>
                </a:extLst>
              </p:cNvPr>
              <p:cNvSpPr/>
              <p:nvPr/>
            </p:nvSpPr>
            <p:spPr>
              <a:xfrm>
                <a:off x="1041881" y="3073171"/>
                <a:ext cx="1644170" cy="896294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177486-B89A-31B5-E07A-487361590DE7}"/>
                  </a:ext>
                </a:extLst>
              </p:cNvPr>
              <p:cNvSpPr txBox="1"/>
              <p:nvPr/>
            </p:nvSpPr>
            <p:spPr>
              <a:xfrm>
                <a:off x="1060931" y="3636288"/>
                <a:ext cx="1018235" cy="36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 err="1"/>
                  <a:t>Borel</a:t>
                </a:r>
                <a:r>
                  <a:rPr lang="en-US" sz="1000" dirty="0"/>
                  <a:t> sets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5534AF2-B46D-EE58-1BA1-11554B6C6551}"/>
                  </a:ext>
                </a:extLst>
              </p:cNvPr>
              <p:cNvSpPr txBox="1"/>
              <p:nvPr/>
            </p:nvSpPr>
            <p:spPr>
              <a:xfrm>
                <a:off x="1511761" y="3250920"/>
                <a:ext cx="1029960" cy="3602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/>
                  <a:t>Open sets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28BF2E8-71FA-01F6-2F86-5F71CF74AFFD}"/>
                  </a:ext>
                </a:extLst>
              </p:cNvPr>
              <p:cNvSpPr/>
              <p:nvPr/>
            </p:nvSpPr>
            <p:spPr>
              <a:xfrm>
                <a:off x="1445065" y="3201606"/>
                <a:ext cx="1077868" cy="425742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7D6F27-03B5-F8ED-0578-089EC44CF5A4}"/>
                </a:ext>
              </a:extLst>
            </p:cNvPr>
            <p:cNvSpPr txBox="1"/>
            <p:nvPr/>
          </p:nvSpPr>
          <p:spPr>
            <a:xfrm>
              <a:off x="1937083" y="10535914"/>
              <a:ext cx="7810056" cy="13187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lice" panose="00000500000000000000" pitchFamily="2" charset="0"/>
                </a:rPr>
                <a:t>Axiom of ensemble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BC5F83A-7D8A-130D-105B-2F4ED249D28F}"/>
                    </a:ext>
                  </a:extLst>
                </p:cNvPr>
                <p:cNvSpPr txBox="1"/>
                <p:nvPr/>
              </p:nvSpPr>
              <p:spPr>
                <a:xfrm>
                  <a:off x="1155585" y="13063301"/>
                  <a:ext cx="9488775" cy="13187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en-US" sz="4000" dirty="0">
                      <a:latin typeface="Alice" panose="00000500000000000000" pitchFamily="2" charset="0"/>
                    </a:rPr>
                    <a:t>Topological structure</a:t>
                  </a: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BC5F83A-7D8A-130D-105B-2F4ED249D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5585" y="13063301"/>
                  <a:ext cx="9488775" cy="1318798"/>
                </a:xfrm>
                <a:prstGeom prst="rect">
                  <a:avLst/>
                </a:prstGeom>
                <a:blipFill>
                  <a:blip r:embed="rId2"/>
                  <a:stretch>
                    <a:fillRect t="-15517" r="-3593" b="-3620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E52D144-4CD0-56DD-7B9A-1A65E01AE596}"/>
                    </a:ext>
                  </a:extLst>
                </p:cNvPr>
                <p:cNvSpPr txBox="1"/>
                <p:nvPr/>
              </p:nvSpPr>
              <p:spPr>
                <a:xfrm>
                  <a:off x="1219933" y="14441199"/>
                  <a:ext cx="5347643" cy="36123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/>
                    <a:t>Every ensemble space must be a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200" dirty="0"/>
                    <a:t> second countable topological space. The open sets represent statements that are experimentally verifiable: there is a test and the test succeeds in finite time if and only if the statement is true.</a:t>
                  </a:r>
                </a:p>
                <a:p>
                  <a:pPr algn="just"/>
                  <a:endParaRPr lang="en-US" sz="1200" dirty="0"/>
                </a:p>
                <a:p>
                  <a:pPr algn="just"/>
                  <a:r>
                    <a:rPr lang="en-US" sz="1200" dirty="0"/>
                    <a:t>The Borel sets represent statements that are associated to a test, regardless of termination.</a:t>
                  </a: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E52D144-4CD0-56DD-7B9A-1A65E01AE5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933" y="14441199"/>
                  <a:ext cx="5347643" cy="3612359"/>
                </a:xfrm>
                <a:prstGeom prst="rect">
                  <a:avLst/>
                </a:prstGeom>
                <a:blipFill>
                  <a:blip r:embed="rId3"/>
                  <a:stretch>
                    <a:fillRect l="-213" r="-213" b="-15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3CD3891A-10D2-B74D-3E27-48BB3E80AA62}"/>
              </a:ext>
            </a:extLst>
          </p:cNvPr>
          <p:cNvSpPr txBox="1"/>
          <p:nvPr/>
        </p:nvSpPr>
        <p:spPr>
          <a:xfrm>
            <a:off x="6096000" y="276252"/>
            <a:ext cx="503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Covered by previous work</a:t>
            </a:r>
          </a:p>
        </p:txBody>
      </p:sp>
    </p:spTree>
    <p:extLst>
      <p:ext uri="{BB962C8B-B14F-4D97-AF65-F5344CB8AC3E}">
        <p14:creationId xmlns:p14="http://schemas.microsoft.com/office/powerpoint/2010/main" val="11463119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E32E3-14EF-F6DE-2C30-068DE8ACD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EA938B65-F88A-5570-DD70-43A599B0314B}"/>
              </a:ext>
            </a:extLst>
          </p:cNvPr>
          <p:cNvGrpSpPr/>
          <p:nvPr/>
        </p:nvGrpSpPr>
        <p:grpSpPr>
          <a:xfrm>
            <a:off x="6554940" y="228084"/>
            <a:ext cx="5338440" cy="3477605"/>
            <a:chOff x="11493869" y="10429763"/>
            <a:chExt cx="9927976" cy="646735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4499C23-2E58-1901-CAA8-C5CF533AD362}"/>
                </a:ext>
              </a:extLst>
            </p:cNvPr>
            <p:cNvSpPr/>
            <p:nvPr/>
          </p:nvSpPr>
          <p:spPr>
            <a:xfrm>
              <a:off x="11493869" y="10429763"/>
              <a:ext cx="9927976" cy="646735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AE21743-BCA6-3ADC-0584-8DBBBDEC781E}"/>
                </a:ext>
              </a:extLst>
            </p:cNvPr>
            <p:cNvSpPr txBox="1"/>
            <p:nvPr/>
          </p:nvSpPr>
          <p:spPr>
            <a:xfrm>
              <a:off x="12800014" y="10497816"/>
              <a:ext cx="7404886" cy="13164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lice" panose="00000500000000000000" pitchFamily="2" charset="0"/>
                </a:rPr>
                <a:t>Axioms of mixture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850FED5-5F11-0199-182D-1DC1BB19A0F7}"/>
                </a:ext>
              </a:extLst>
            </p:cNvPr>
            <p:cNvSpPr txBox="1"/>
            <p:nvPr/>
          </p:nvSpPr>
          <p:spPr>
            <a:xfrm>
              <a:off x="11870777" y="11690136"/>
              <a:ext cx="9263357" cy="858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Given two ensembles, we can always obtain new ones using statistical mixtures (e.g. selecting one 40% of the times and the other 60%).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E0490ED-F081-5C96-46F1-73B89F8D62BD}"/>
                    </a:ext>
                  </a:extLst>
                </p:cNvPr>
                <p:cNvSpPr txBox="1"/>
                <p:nvPr/>
              </p:nvSpPr>
              <p:spPr>
                <a:xfrm>
                  <a:off x="12538315" y="12595549"/>
                  <a:ext cx="7921215" cy="13164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 </m:t>
                      </m:r>
                    </m:oMath>
                  </a14:m>
                  <a:r>
                    <a:rPr lang="en-US" sz="4000" dirty="0">
                      <a:latin typeface="Alice" panose="00000500000000000000" pitchFamily="2" charset="0"/>
                    </a:rPr>
                    <a:t>Convex structure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E0490ED-F081-5C96-46F1-73B89F8D62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38315" y="12595549"/>
                  <a:ext cx="7921215" cy="1316466"/>
                </a:xfrm>
                <a:prstGeom prst="rect">
                  <a:avLst/>
                </a:prstGeom>
                <a:blipFill>
                  <a:blip r:embed="rId2"/>
                  <a:stretch>
                    <a:fillRect t="-15385" r="-4435" b="-35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CE45DC-B559-28A7-85ED-B58327BEEE9B}"/>
                </a:ext>
              </a:extLst>
            </p:cNvPr>
            <p:cNvSpPr txBox="1"/>
            <p:nvPr/>
          </p:nvSpPr>
          <p:spPr>
            <a:xfrm>
              <a:off x="11870777" y="13670639"/>
              <a:ext cx="9263357" cy="5151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Ensemble spaces allow convex combinations</a:t>
              </a:r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494185FB-B2FB-25A0-064C-AD5D0D3CC7C6}"/>
                </a:ext>
              </a:extLst>
            </p:cNvPr>
            <p:cNvSpPr/>
            <p:nvPr/>
          </p:nvSpPr>
          <p:spPr>
            <a:xfrm>
              <a:off x="17215813" y="13875919"/>
              <a:ext cx="3328579" cy="2631398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1317861-5D1F-D52C-E182-B3B7B9B20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8900" y="15544744"/>
              <a:ext cx="1371404" cy="35935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7CEED9D-3D4F-9301-372A-90D02F5D8200}"/>
                </a:ext>
              </a:extLst>
            </p:cNvPr>
            <p:cNvSpPr/>
            <p:nvPr/>
          </p:nvSpPr>
          <p:spPr>
            <a:xfrm>
              <a:off x="19217444" y="1552246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FA057B8-2EF3-A6AC-5D33-8087C0F4361D}"/>
                    </a:ext>
                  </a:extLst>
                </p:cNvPr>
                <p:cNvSpPr txBox="1"/>
                <p:nvPr/>
              </p:nvSpPr>
              <p:spPr>
                <a:xfrm>
                  <a:off x="12774305" y="14546405"/>
                  <a:ext cx="3492810" cy="858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FA057B8-2EF3-A6AC-5D33-8087C0F43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74305" y="14546405"/>
                  <a:ext cx="3492810" cy="858565"/>
                </a:xfrm>
                <a:prstGeom prst="rect">
                  <a:avLst/>
                </a:prstGeom>
                <a:blipFill>
                  <a:blip r:embed="rId3"/>
                  <a:stretch>
                    <a:fillRect r="-8766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C5F9324-DADE-20F6-5208-A674D4EF82F1}"/>
                    </a:ext>
                  </a:extLst>
                </p:cNvPr>
                <p:cNvSpPr txBox="1"/>
                <p:nvPr/>
              </p:nvSpPr>
              <p:spPr>
                <a:xfrm>
                  <a:off x="12784965" y="15260416"/>
                  <a:ext cx="2864627" cy="8585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C5F9324-DADE-20F6-5208-A674D4EF8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4965" y="15260416"/>
                  <a:ext cx="2864627" cy="858565"/>
                </a:xfrm>
                <a:prstGeom prst="rect">
                  <a:avLst/>
                </a:prstGeom>
                <a:blipFill>
                  <a:blip r:embed="rId4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B872060-EED3-A89F-4606-15D7FC51F119}"/>
                </a:ext>
              </a:extLst>
            </p:cNvPr>
            <p:cNvSpPr/>
            <p:nvPr/>
          </p:nvSpPr>
          <p:spPr>
            <a:xfrm>
              <a:off x="17846040" y="1588125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F93CC9E-94E9-AB6A-B7B9-FD5EDF70366E}"/>
                </a:ext>
              </a:extLst>
            </p:cNvPr>
            <p:cNvSpPr/>
            <p:nvPr/>
          </p:nvSpPr>
          <p:spPr>
            <a:xfrm>
              <a:off x="18353556" y="15747822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87F174-94FF-7F1F-8BB5-9D300B72BDA2}"/>
                    </a:ext>
                  </a:extLst>
                </p:cNvPr>
                <p:cNvSpPr txBox="1"/>
                <p:nvPr/>
              </p:nvSpPr>
              <p:spPr>
                <a:xfrm>
                  <a:off x="17593533" y="15812121"/>
                  <a:ext cx="546263" cy="4722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187F174-94FF-7F1F-8BB5-9D300B72BD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93533" y="15812121"/>
                  <a:ext cx="546263" cy="47221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541C552-5E93-26F6-506B-060DBC13AC17}"/>
                    </a:ext>
                  </a:extLst>
                </p:cNvPr>
                <p:cNvSpPr txBox="1"/>
                <p:nvPr/>
              </p:nvSpPr>
              <p:spPr>
                <a:xfrm>
                  <a:off x="19168172" y="15422212"/>
                  <a:ext cx="539704" cy="4722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8541C552-5E93-26F6-506B-060DBC13AC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68172" y="15422212"/>
                  <a:ext cx="539704" cy="47221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20F224-96E1-6D83-C210-3209F68390BE}"/>
                    </a:ext>
                  </a:extLst>
                </p:cNvPr>
                <p:cNvSpPr txBox="1"/>
                <p:nvPr/>
              </p:nvSpPr>
              <p:spPr>
                <a:xfrm>
                  <a:off x="18186938" y="15427110"/>
                  <a:ext cx="530761" cy="4722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20F224-96E1-6D83-C210-3209F68390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86938" y="15427110"/>
                  <a:ext cx="530761" cy="4722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D7CDBCA-2453-2F24-09BA-F6B43CD53A5B}"/>
              </a:ext>
            </a:extLst>
          </p:cNvPr>
          <p:cNvGrpSpPr/>
          <p:nvPr/>
        </p:nvGrpSpPr>
        <p:grpSpPr>
          <a:xfrm>
            <a:off x="298621" y="228084"/>
            <a:ext cx="5338440" cy="4393832"/>
            <a:chOff x="11450612" y="22278863"/>
            <a:chExt cx="9927976" cy="81712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24939B-0B73-7047-23E5-9658B08189CB}"/>
                    </a:ext>
                  </a:extLst>
                </p:cNvPr>
                <p:cNvSpPr txBox="1"/>
                <p:nvPr/>
              </p:nvSpPr>
              <p:spPr>
                <a:xfrm>
                  <a:off x="12762609" y="26256381"/>
                  <a:ext cx="8487393" cy="12011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fcap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fcap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hull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24939B-0B73-7047-23E5-9658B0818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2609" y="26256381"/>
                  <a:ext cx="8487393" cy="120112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CA62776-4951-581B-F080-C780A64651FD}"/>
                </a:ext>
              </a:extLst>
            </p:cNvPr>
            <p:cNvSpPr/>
            <p:nvPr/>
          </p:nvSpPr>
          <p:spPr>
            <a:xfrm>
              <a:off x="11450612" y="22278863"/>
              <a:ext cx="9927976" cy="817127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5515A4A-71EE-185B-AB79-A27E914B1F77}"/>
                </a:ext>
              </a:extLst>
            </p:cNvPr>
            <p:cNvSpPr txBox="1"/>
            <p:nvPr/>
          </p:nvSpPr>
          <p:spPr>
            <a:xfrm>
              <a:off x="13010146" y="22346914"/>
              <a:ext cx="6898111" cy="13181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lice" panose="00000500000000000000" pitchFamily="2" charset="0"/>
                </a:rPr>
                <a:t>Fraction capacity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ABD5E7D-76DF-C563-6587-5D3BAC8D9E14}"/>
                </a:ext>
              </a:extLst>
            </p:cNvPr>
            <p:cNvSpPr txBox="1"/>
            <p:nvPr/>
          </p:nvSpPr>
          <p:spPr>
            <a:xfrm>
              <a:off x="11827521" y="23539236"/>
              <a:ext cx="9263357" cy="7450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Generalized non-additive probability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D12242-0ADB-0BDC-F1E1-43936817F7A9}"/>
                    </a:ext>
                  </a:extLst>
                </p:cNvPr>
                <p:cNvSpPr txBox="1"/>
                <p:nvPr/>
              </p:nvSpPr>
              <p:spPr>
                <a:xfrm>
                  <a:off x="11827521" y="24377438"/>
                  <a:ext cx="9263357" cy="859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/>
                    <a:t>Given an ensemble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sz="1200" dirty="0"/>
                    <a:t> and a set of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200" dirty="0"/>
                    <a:t>, what is the biggest component of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a14:m>
                  <a:r>
                    <a:rPr lang="en-US" sz="1200" dirty="0"/>
                    <a:t> that can be achieved with a mixture of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200" dirty="0"/>
                    <a:t>?</a:t>
                  </a: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CD12242-0ADB-0BDC-F1E1-43936817F7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521" y="24377438"/>
                  <a:ext cx="9263357" cy="859652"/>
                </a:xfrm>
                <a:prstGeom prst="rect">
                  <a:avLst/>
                </a:prstGeom>
                <a:blipFill>
                  <a:blip r:embed="rId9"/>
                  <a:stretch>
                    <a:fillRect t="-1333" r="-122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F921439-2246-7A1B-359A-F87B3E572295}"/>
                    </a:ext>
                  </a:extLst>
                </p:cNvPr>
                <p:cNvSpPr txBox="1"/>
                <p:nvPr/>
              </p:nvSpPr>
              <p:spPr>
                <a:xfrm>
                  <a:off x="11792868" y="25423906"/>
                  <a:ext cx="9167833" cy="7450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fcap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d>
                          <m:dPr>
                            <m:endChr m:val="}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|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𝑝𝑎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F921439-2246-7A1B-359A-F87B3E5722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92868" y="25423906"/>
                  <a:ext cx="9167833" cy="745033"/>
                </a:xfrm>
                <a:prstGeom prst="rect">
                  <a:avLst/>
                </a:prstGeom>
                <a:blipFill>
                  <a:blip r:embed="rId10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0E9FDC-CD9C-A74C-236B-187A2BDD0306}"/>
                    </a:ext>
                  </a:extLst>
                </p:cNvPr>
                <p:cNvSpPr txBox="1"/>
                <p:nvPr/>
              </p:nvSpPr>
              <p:spPr>
                <a:xfrm>
                  <a:off x="11895918" y="27459703"/>
                  <a:ext cx="8717826" cy="13181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000" dirty="0"/>
                    <a:t> non-negative, unit bounded, monotonic,</a:t>
                  </a:r>
                  <a:br>
                    <a:rPr lang="en-US" sz="2000" dirty="0"/>
                  </a:br>
                  <a:r>
                    <a:rPr lang="en-US" sz="2000" dirty="0"/>
                    <a:t>sub-additive set function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2000" dirty="0"/>
                    <a:t> fuzzy measure</a:t>
                  </a: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9D0E9FDC-CD9C-A74C-236B-187A2BDD03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95918" y="27459703"/>
                  <a:ext cx="8717826" cy="1318133"/>
                </a:xfrm>
                <a:prstGeom prst="rect">
                  <a:avLst/>
                </a:prstGeom>
                <a:blipFill>
                  <a:blip r:embed="rId11"/>
                  <a:stretch>
                    <a:fillRect l="-1300" t="-4274" r="-520" b="-136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7B6B1FD-5787-D457-BA2A-92FA43868EBE}"/>
                </a:ext>
              </a:extLst>
            </p:cNvPr>
            <p:cNvSpPr txBox="1"/>
            <p:nvPr/>
          </p:nvSpPr>
          <p:spPr>
            <a:xfrm>
              <a:off x="11783543" y="28868232"/>
              <a:ext cx="9592245" cy="1318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0" dirty="0"/>
                <a:t>Recovers probability (additive) in classical mechanics and quantum measurements</a:t>
              </a:r>
              <a:endParaRPr lang="en-US" sz="2000" dirty="0"/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B82F70F-79EB-2754-E4A5-9DCC5A1106B1}"/>
              </a:ext>
            </a:extLst>
          </p:cNvPr>
          <p:cNvCxnSpPr>
            <a:cxnSpLocks/>
          </p:cNvCxnSpPr>
          <p:nvPr/>
        </p:nvCxnSpPr>
        <p:spPr>
          <a:xfrm flipV="1">
            <a:off x="6554940" y="3834253"/>
            <a:ext cx="702336" cy="92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E91257-8699-9079-03B9-C5DA3A8A9BAB}"/>
              </a:ext>
            </a:extLst>
          </p:cNvPr>
          <p:cNvSpPr txBox="1"/>
          <p:nvPr/>
        </p:nvSpPr>
        <p:spPr>
          <a:xfrm>
            <a:off x="298621" y="4873042"/>
            <a:ext cx="67303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Ultimately responsible for all linear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and probabilistic structures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913BB64-BE5B-02AD-AACC-86475DA4D6E3}"/>
              </a:ext>
            </a:extLst>
          </p:cNvPr>
          <p:cNvCxnSpPr>
            <a:cxnSpLocks/>
          </p:cNvCxnSpPr>
          <p:nvPr/>
        </p:nvCxnSpPr>
        <p:spPr>
          <a:xfrm flipH="1">
            <a:off x="5744832" y="1984958"/>
            <a:ext cx="638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C7B2C97-495B-1F3C-A5A0-9CFDCE336EBA}"/>
              </a:ext>
            </a:extLst>
          </p:cNvPr>
          <p:cNvGrpSpPr/>
          <p:nvPr/>
        </p:nvGrpSpPr>
        <p:grpSpPr>
          <a:xfrm>
            <a:off x="7526725" y="4383413"/>
            <a:ext cx="1296860" cy="2035046"/>
            <a:chOff x="11515366" y="5256226"/>
            <a:chExt cx="3037505" cy="46528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03B840C-D1D0-EF33-74EC-618B7A2047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19"/>
            <a:stretch/>
          </p:blipFill>
          <p:spPr>
            <a:xfrm>
              <a:off x="11515366" y="8147942"/>
              <a:ext cx="3037505" cy="176115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CF213AE-4EBF-0EB1-E4F0-10B70651F3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2464"/>
            <a:stretch/>
          </p:blipFill>
          <p:spPr>
            <a:xfrm>
              <a:off x="11778154" y="5256226"/>
              <a:ext cx="2511928" cy="386534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2639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A036FDD6-87D0-9E40-BA30-28887AA53C23}"/>
              </a:ext>
            </a:extLst>
          </p:cNvPr>
          <p:cNvGrpSpPr/>
          <p:nvPr/>
        </p:nvGrpSpPr>
        <p:grpSpPr>
          <a:xfrm>
            <a:off x="381008" y="236087"/>
            <a:ext cx="5338441" cy="3477606"/>
            <a:chOff x="22068340" y="10429763"/>
            <a:chExt cx="9927976" cy="646735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B72D4C1-B2EA-5980-7524-F799D2C95703}"/>
                </a:ext>
              </a:extLst>
            </p:cNvPr>
            <p:cNvGrpSpPr/>
            <p:nvPr/>
          </p:nvGrpSpPr>
          <p:grpSpPr>
            <a:xfrm>
              <a:off x="22068340" y="10429763"/>
              <a:ext cx="9927976" cy="6467353"/>
              <a:chOff x="22023100" y="10429763"/>
              <a:chExt cx="9927976" cy="6467353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A0A37D5-E6B3-BB9B-5752-BF3530E31910}"/>
                  </a:ext>
                </a:extLst>
              </p:cNvPr>
              <p:cNvSpPr/>
              <p:nvPr/>
            </p:nvSpPr>
            <p:spPr>
              <a:xfrm>
                <a:off x="22023100" y="10429763"/>
                <a:ext cx="9927976" cy="646735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F83817A-4B05-EB15-B311-8EC17F9AACEE}"/>
                  </a:ext>
                </a:extLst>
              </p:cNvPr>
              <p:cNvSpPr txBox="1"/>
              <p:nvPr/>
            </p:nvSpPr>
            <p:spPr>
              <a:xfrm>
                <a:off x="23224601" y="10535916"/>
                <a:ext cx="7524976" cy="13337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latin typeface="Alice" panose="00000500000000000000" pitchFamily="2" charset="0"/>
                  </a:rPr>
                  <a:t>Axioms of entropy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6108C11-250C-C355-1D86-E1C8B2F147B2}"/>
                  </a:ext>
                </a:extLst>
              </p:cNvPr>
              <p:cNvSpPr txBox="1"/>
              <p:nvPr/>
            </p:nvSpPr>
            <p:spPr>
              <a:xfrm>
                <a:off x="22355408" y="11728236"/>
                <a:ext cx="9263356" cy="8698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Every ensemble must have a well defined entropy that represents the variability of the elements within the ensemble.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1061BE9-63A7-222E-152E-E866BBBB1C38}"/>
                      </a:ext>
                    </a:extLst>
                  </p:cNvPr>
                  <p:cNvSpPr txBox="1"/>
                  <p:nvPr/>
                </p:nvSpPr>
                <p:spPr>
                  <a:xfrm>
                    <a:off x="22756831" y="12633651"/>
                    <a:ext cx="8460523" cy="133373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</m:oMath>
                    </a14:m>
                    <a:r>
                      <a:rPr lang="en-US" sz="4000" dirty="0">
                        <a:latin typeface="Alice" panose="00000500000000000000" pitchFamily="2" charset="0"/>
                      </a:rPr>
                      <a:t> Entropic structure</a:t>
                    </a: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1061BE9-63A7-222E-152E-E866BBBB1C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56831" y="12633651"/>
                    <a:ext cx="8460523" cy="133373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5254" r="-3481" b="-338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2EDCB77-E6EB-F542-4D21-1FCAC34C9E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4661" y="14269541"/>
                    <a:ext cx="5888206" cy="7440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≥∑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A2EDCB77-E6EB-F542-4D21-1FCAC34C9E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4661" y="14269541"/>
                    <a:ext cx="5888206" cy="74409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8AE1C15-CA7D-E9A5-FBD0-61697A54B750}"/>
                  </a:ext>
                </a:extLst>
              </p:cNvPr>
              <p:cNvSpPr txBox="1"/>
              <p:nvPr/>
            </p:nvSpPr>
            <p:spPr>
              <a:xfrm>
                <a:off x="22355408" y="13739917"/>
                <a:ext cx="9263356" cy="52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Entropy is strictly concave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FD1F7AD-900A-481C-E197-636B26209E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654661" y="15793541"/>
                    <a:ext cx="7987633" cy="74409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FD1F7AD-900A-481C-E197-636B26209E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654661" y="15793541"/>
                    <a:ext cx="7987633" cy="7440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3C9389C-1B93-3D8D-FFA8-4485950ABEDF}"/>
                  </a:ext>
                </a:extLst>
              </p:cNvPr>
              <p:cNvSpPr txBox="1"/>
              <p:nvPr/>
            </p:nvSpPr>
            <p:spPr>
              <a:xfrm>
                <a:off x="22355408" y="15263916"/>
                <a:ext cx="9263356" cy="521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200" dirty="0"/>
                  <a:t>Upper bound on entropy increase</a:t>
                </a:r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0CA23B6-41D6-EF65-42A2-D327788D29BF}"/>
                </a:ext>
              </a:extLst>
            </p:cNvPr>
            <p:cNvSpPr/>
            <p:nvPr/>
          </p:nvSpPr>
          <p:spPr>
            <a:xfrm>
              <a:off x="29808488" y="13868807"/>
              <a:ext cx="1350169" cy="1847876"/>
            </a:xfrm>
            <a:custGeom>
              <a:avLst/>
              <a:gdLst>
                <a:gd name="connsiteX0" fmla="*/ 0 w 804863"/>
                <a:gd name="connsiteY0" fmla="*/ 276225 h 276225"/>
                <a:gd name="connsiteX1" fmla="*/ 16669 w 804863"/>
                <a:gd name="connsiteY1" fmla="*/ 264319 h 276225"/>
                <a:gd name="connsiteX2" fmla="*/ 588169 w 804863"/>
                <a:gd name="connsiteY2" fmla="*/ 50006 h 276225"/>
                <a:gd name="connsiteX3" fmla="*/ 804863 w 804863"/>
                <a:gd name="connsiteY3" fmla="*/ 0 h 276225"/>
                <a:gd name="connsiteX0" fmla="*/ 0 w 804863"/>
                <a:gd name="connsiteY0" fmla="*/ 415564 h 415564"/>
                <a:gd name="connsiteX1" fmla="*/ 30956 w 804863"/>
                <a:gd name="connsiteY1" fmla="*/ 17896 h 415564"/>
                <a:gd name="connsiteX2" fmla="*/ 588169 w 804863"/>
                <a:gd name="connsiteY2" fmla="*/ 189345 h 415564"/>
                <a:gd name="connsiteX3" fmla="*/ 804863 w 804863"/>
                <a:gd name="connsiteY3" fmla="*/ 139339 h 415564"/>
                <a:gd name="connsiteX0" fmla="*/ 0 w 1233488"/>
                <a:gd name="connsiteY0" fmla="*/ 415564 h 696552"/>
                <a:gd name="connsiteX1" fmla="*/ 30956 w 1233488"/>
                <a:gd name="connsiteY1" fmla="*/ 17896 h 696552"/>
                <a:gd name="connsiteX2" fmla="*/ 588169 w 1233488"/>
                <a:gd name="connsiteY2" fmla="*/ 189345 h 696552"/>
                <a:gd name="connsiteX3" fmla="*/ 1233488 w 1233488"/>
                <a:gd name="connsiteY3" fmla="*/ 696552 h 696552"/>
                <a:gd name="connsiteX0" fmla="*/ 0 w 1433513"/>
                <a:gd name="connsiteY0" fmla="*/ 697431 h 697431"/>
                <a:gd name="connsiteX1" fmla="*/ 230981 w 1433513"/>
                <a:gd name="connsiteY1" fmla="*/ 14013 h 697431"/>
                <a:gd name="connsiteX2" fmla="*/ 788194 w 1433513"/>
                <a:gd name="connsiteY2" fmla="*/ 185462 h 697431"/>
                <a:gd name="connsiteX3" fmla="*/ 1433513 w 1433513"/>
                <a:gd name="connsiteY3" fmla="*/ 692669 h 697431"/>
                <a:gd name="connsiteX0" fmla="*/ 0 w 1433513"/>
                <a:gd name="connsiteY0" fmla="*/ 702994 h 702994"/>
                <a:gd name="connsiteX1" fmla="*/ 230981 w 1433513"/>
                <a:gd name="connsiteY1" fmla="*/ 19576 h 702994"/>
                <a:gd name="connsiteX2" fmla="*/ 623888 w 1433513"/>
                <a:gd name="connsiteY2" fmla="*/ 186263 h 702994"/>
                <a:gd name="connsiteX3" fmla="*/ 788194 w 1433513"/>
                <a:gd name="connsiteY3" fmla="*/ 191025 h 702994"/>
                <a:gd name="connsiteX4" fmla="*/ 1433513 w 1433513"/>
                <a:gd name="connsiteY4" fmla="*/ 698232 h 702994"/>
                <a:gd name="connsiteX0" fmla="*/ 0 w 1433513"/>
                <a:gd name="connsiteY0" fmla="*/ 1667685 h 1667685"/>
                <a:gd name="connsiteX1" fmla="*/ 230981 w 1433513"/>
                <a:gd name="connsiteY1" fmla="*/ 984267 h 1667685"/>
                <a:gd name="connsiteX2" fmla="*/ 728663 w 1433513"/>
                <a:gd name="connsiteY2" fmla="*/ 811 h 1667685"/>
                <a:gd name="connsiteX3" fmla="*/ 788194 w 1433513"/>
                <a:gd name="connsiteY3" fmla="*/ 1155716 h 1667685"/>
                <a:gd name="connsiteX4" fmla="*/ 1433513 w 1433513"/>
                <a:gd name="connsiteY4" fmla="*/ 1662923 h 1667685"/>
                <a:gd name="connsiteX0" fmla="*/ 0 w 1433513"/>
                <a:gd name="connsiteY0" fmla="*/ 1667685 h 1667685"/>
                <a:gd name="connsiteX1" fmla="*/ 230981 w 1433513"/>
                <a:gd name="connsiteY1" fmla="*/ 984267 h 1667685"/>
                <a:gd name="connsiteX2" fmla="*/ 728663 w 1433513"/>
                <a:gd name="connsiteY2" fmla="*/ 811 h 1667685"/>
                <a:gd name="connsiteX3" fmla="*/ 788194 w 1433513"/>
                <a:gd name="connsiteY3" fmla="*/ 1155716 h 1667685"/>
                <a:gd name="connsiteX4" fmla="*/ 1433513 w 1433513"/>
                <a:gd name="connsiteY4" fmla="*/ 1662923 h 1667685"/>
                <a:gd name="connsiteX0" fmla="*/ 0 w 1433513"/>
                <a:gd name="connsiteY0" fmla="*/ 1666890 h 1666890"/>
                <a:gd name="connsiteX1" fmla="*/ 230981 w 1433513"/>
                <a:gd name="connsiteY1" fmla="*/ 983472 h 1666890"/>
                <a:gd name="connsiteX2" fmla="*/ 728663 w 1433513"/>
                <a:gd name="connsiteY2" fmla="*/ 16 h 1666890"/>
                <a:gd name="connsiteX3" fmla="*/ 788194 w 1433513"/>
                <a:gd name="connsiteY3" fmla="*/ 1154921 h 1666890"/>
                <a:gd name="connsiteX4" fmla="*/ 1433513 w 1433513"/>
                <a:gd name="connsiteY4" fmla="*/ 1662128 h 1666890"/>
                <a:gd name="connsiteX0" fmla="*/ 0 w 1433513"/>
                <a:gd name="connsiteY0" fmla="*/ 1666889 h 1666889"/>
                <a:gd name="connsiteX1" fmla="*/ 230981 w 1433513"/>
                <a:gd name="connsiteY1" fmla="*/ 983471 h 1666889"/>
                <a:gd name="connsiteX2" fmla="*/ 728663 w 1433513"/>
                <a:gd name="connsiteY2" fmla="*/ 15 h 1666889"/>
                <a:gd name="connsiteX3" fmla="*/ 788194 w 1433513"/>
                <a:gd name="connsiteY3" fmla="*/ 1154920 h 1666889"/>
                <a:gd name="connsiteX4" fmla="*/ 1433513 w 1433513"/>
                <a:gd name="connsiteY4" fmla="*/ 1662127 h 1666889"/>
                <a:gd name="connsiteX0" fmla="*/ 0 w 1433513"/>
                <a:gd name="connsiteY0" fmla="*/ 1667143 h 1667143"/>
                <a:gd name="connsiteX1" fmla="*/ 230981 w 1433513"/>
                <a:gd name="connsiteY1" fmla="*/ 983725 h 1667143"/>
                <a:gd name="connsiteX2" fmla="*/ 728663 w 1433513"/>
                <a:gd name="connsiteY2" fmla="*/ 269 h 1667143"/>
                <a:gd name="connsiteX3" fmla="*/ 1290638 w 1433513"/>
                <a:gd name="connsiteY3" fmla="*/ 874186 h 1667143"/>
                <a:gd name="connsiteX4" fmla="*/ 1433513 w 1433513"/>
                <a:gd name="connsiteY4" fmla="*/ 1662381 h 1667143"/>
                <a:gd name="connsiteX0" fmla="*/ 0 w 1433513"/>
                <a:gd name="connsiteY0" fmla="*/ 1667199 h 1667199"/>
                <a:gd name="connsiteX1" fmla="*/ 230981 w 1433513"/>
                <a:gd name="connsiteY1" fmla="*/ 983781 h 1667199"/>
                <a:gd name="connsiteX2" fmla="*/ 728663 w 1433513"/>
                <a:gd name="connsiteY2" fmla="*/ 325 h 1667199"/>
                <a:gd name="connsiteX3" fmla="*/ 1290638 w 1433513"/>
                <a:gd name="connsiteY3" fmla="*/ 874242 h 1667199"/>
                <a:gd name="connsiteX4" fmla="*/ 1433513 w 1433513"/>
                <a:gd name="connsiteY4" fmla="*/ 1662437 h 1667199"/>
                <a:gd name="connsiteX0" fmla="*/ 0 w 1433513"/>
                <a:gd name="connsiteY0" fmla="*/ 1666887 h 1666887"/>
                <a:gd name="connsiteX1" fmla="*/ 140493 w 1433513"/>
                <a:gd name="connsiteY1" fmla="*/ 895363 h 1666887"/>
                <a:gd name="connsiteX2" fmla="*/ 728663 w 1433513"/>
                <a:gd name="connsiteY2" fmla="*/ 13 h 1666887"/>
                <a:gd name="connsiteX3" fmla="*/ 1290638 w 1433513"/>
                <a:gd name="connsiteY3" fmla="*/ 873930 h 1666887"/>
                <a:gd name="connsiteX4" fmla="*/ 1433513 w 1433513"/>
                <a:gd name="connsiteY4" fmla="*/ 1662125 h 1666887"/>
                <a:gd name="connsiteX0" fmla="*/ 0 w 1433513"/>
                <a:gd name="connsiteY0" fmla="*/ 1666887 h 1666887"/>
                <a:gd name="connsiteX1" fmla="*/ 140493 w 1433513"/>
                <a:gd name="connsiteY1" fmla="*/ 895363 h 1666887"/>
                <a:gd name="connsiteX2" fmla="*/ 728663 w 1433513"/>
                <a:gd name="connsiteY2" fmla="*/ 13 h 1666887"/>
                <a:gd name="connsiteX3" fmla="*/ 1290638 w 1433513"/>
                <a:gd name="connsiteY3" fmla="*/ 873930 h 1666887"/>
                <a:gd name="connsiteX4" fmla="*/ 1433513 w 1433513"/>
                <a:gd name="connsiteY4" fmla="*/ 1662125 h 1666887"/>
                <a:gd name="connsiteX0" fmla="*/ 0 w 1433513"/>
                <a:gd name="connsiteY0" fmla="*/ 1666876 h 1666876"/>
                <a:gd name="connsiteX1" fmla="*/ 140493 w 1433513"/>
                <a:gd name="connsiteY1" fmla="*/ 895352 h 1666876"/>
                <a:gd name="connsiteX2" fmla="*/ 728663 w 1433513"/>
                <a:gd name="connsiteY2" fmla="*/ 2 h 1666876"/>
                <a:gd name="connsiteX3" fmla="*/ 1290638 w 1433513"/>
                <a:gd name="connsiteY3" fmla="*/ 873919 h 1666876"/>
                <a:gd name="connsiteX4" fmla="*/ 1433513 w 1433513"/>
                <a:gd name="connsiteY4" fmla="*/ 1662114 h 1666876"/>
                <a:gd name="connsiteX0" fmla="*/ 0 w 1433513"/>
                <a:gd name="connsiteY0" fmla="*/ 1666876 h 1666876"/>
                <a:gd name="connsiteX1" fmla="*/ 140493 w 1433513"/>
                <a:gd name="connsiteY1" fmla="*/ 895352 h 1666876"/>
                <a:gd name="connsiteX2" fmla="*/ 728663 w 1433513"/>
                <a:gd name="connsiteY2" fmla="*/ 2 h 1666876"/>
                <a:gd name="connsiteX3" fmla="*/ 1290638 w 1433513"/>
                <a:gd name="connsiteY3" fmla="*/ 873919 h 1666876"/>
                <a:gd name="connsiteX4" fmla="*/ 1433513 w 1433513"/>
                <a:gd name="connsiteY4" fmla="*/ 1662114 h 1666876"/>
                <a:gd name="connsiteX0" fmla="*/ 0 w 1457325"/>
                <a:gd name="connsiteY0" fmla="*/ 1466851 h 1662114"/>
                <a:gd name="connsiteX1" fmla="*/ 164305 w 1457325"/>
                <a:gd name="connsiteY1" fmla="*/ 895352 h 1662114"/>
                <a:gd name="connsiteX2" fmla="*/ 752475 w 1457325"/>
                <a:gd name="connsiteY2" fmla="*/ 2 h 1662114"/>
                <a:gd name="connsiteX3" fmla="*/ 1314450 w 1457325"/>
                <a:gd name="connsiteY3" fmla="*/ 873919 h 1662114"/>
                <a:gd name="connsiteX4" fmla="*/ 1457325 w 1457325"/>
                <a:gd name="connsiteY4" fmla="*/ 1662114 h 1662114"/>
                <a:gd name="connsiteX0" fmla="*/ 0 w 1478757"/>
                <a:gd name="connsiteY0" fmla="*/ 1390651 h 1662114"/>
                <a:gd name="connsiteX1" fmla="*/ 185737 w 1478757"/>
                <a:gd name="connsiteY1" fmla="*/ 895352 h 1662114"/>
                <a:gd name="connsiteX2" fmla="*/ 773907 w 1478757"/>
                <a:gd name="connsiteY2" fmla="*/ 2 h 1662114"/>
                <a:gd name="connsiteX3" fmla="*/ 1335882 w 1478757"/>
                <a:gd name="connsiteY3" fmla="*/ 873919 h 1662114"/>
                <a:gd name="connsiteX4" fmla="*/ 1478757 w 1478757"/>
                <a:gd name="connsiteY4" fmla="*/ 1662114 h 1662114"/>
                <a:gd name="connsiteX0" fmla="*/ 0 w 1426369"/>
                <a:gd name="connsiteY0" fmla="*/ 1507332 h 1662114"/>
                <a:gd name="connsiteX1" fmla="*/ 133349 w 1426369"/>
                <a:gd name="connsiteY1" fmla="*/ 895352 h 1662114"/>
                <a:gd name="connsiteX2" fmla="*/ 721519 w 1426369"/>
                <a:gd name="connsiteY2" fmla="*/ 2 h 1662114"/>
                <a:gd name="connsiteX3" fmla="*/ 1283494 w 1426369"/>
                <a:gd name="connsiteY3" fmla="*/ 873919 h 1662114"/>
                <a:gd name="connsiteX4" fmla="*/ 1426369 w 1426369"/>
                <a:gd name="connsiteY4" fmla="*/ 1662114 h 1662114"/>
                <a:gd name="connsiteX0" fmla="*/ 0 w 1478757"/>
                <a:gd name="connsiteY0" fmla="*/ 1462088 h 1662114"/>
                <a:gd name="connsiteX1" fmla="*/ 185737 w 1478757"/>
                <a:gd name="connsiteY1" fmla="*/ 895352 h 1662114"/>
                <a:gd name="connsiteX2" fmla="*/ 773907 w 1478757"/>
                <a:gd name="connsiteY2" fmla="*/ 2 h 1662114"/>
                <a:gd name="connsiteX3" fmla="*/ 1335882 w 1478757"/>
                <a:gd name="connsiteY3" fmla="*/ 873919 h 1662114"/>
                <a:gd name="connsiteX4" fmla="*/ 1478757 w 1478757"/>
                <a:gd name="connsiteY4" fmla="*/ 1662114 h 1662114"/>
                <a:gd name="connsiteX0" fmla="*/ 0 w 1478757"/>
                <a:gd name="connsiteY0" fmla="*/ 1462088 h 1662114"/>
                <a:gd name="connsiteX1" fmla="*/ 185737 w 1478757"/>
                <a:gd name="connsiteY1" fmla="*/ 895352 h 1662114"/>
                <a:gd name="connsiteX2" fmla="*/ 773907 w 1478757"/>
                <a:gd name="connsiteY2" fmla="*/ 2 h 1662114"/>
                <a:gd name="connsiteX3" fmla="*/ 1335882 w 1478757"/>
                <a:gd name="connsiteY3" fmla="*/ 873919 h 1662114"/>
                <a:gd name="connsiteX4" fmla="*/ 1478757 w 1478757"/>
                <a:gd name="connsiteY4" fmla="*/ 1662114 h 1662114"/>
                <a:gd name="connsiteX0" fmla="*/ 46017 w 1524774"/>
                <a:gd name="connsiteY0" fmla="*/ 1462088 h 1662114"/>
                <a:gd name="connsiteX1" fmla="*/ 7918 w 1524774"/>
                <a:gd name="connsiteY1" fmla="*/ 1338262 h 1662114"/>
                <a:gd name="connsiteX2" fmla="*/ 231754 w 1524774"/>
                <a:gd name="connsiteY2" fmla="*/ 895352 h 1662114"/>
                <a:gd name="connsiteX3" fmla="*/ 819924 w 1524774"/>
                <a:gd name="connsiteY3" fmla="*/ 2 h 1662114"/>
                <a:gd name="connsiteX4" fmla="*/ 1381899 w 1524774"/>
                <a:gd name="connsiteY4" fmla="*/ 873919 h 1662114"/>
                <a:gd name="connsiteX5" fmla="*/ 1524774 w 1524774"/>
                <a:gd name="connsiteY5" fmla="*/ 1662114 h 1662114"/>
                <a:gd name="connsiteX0" fmla="*/ 46017 w 1524774"/>
                <a:gd name="connsiteY0" fmla="*/ 1462088 h 1662114"/>
                <a:gd name="connsiteX1" fmla="*/ 7918 w 1524774"/>
                <a:gd name="connsiteY1" fmla="*/ 1338262 h 1662114"/>
                <a:gd name="connsiteX2" fmla="*/ 231754 w 1524774"/>
                <a:gd name="connsiteY2" fmla="*/ 895352 h 1662114"/>
                <a:gd name="connsiteX3" fmla="*/ 819924 w 1524774"/>
                <a:gd name="connsiteY3" fmla="*/ 2 h 1662114"/>
                <a:gd name="connsiteX4" fmla="*/ 1381899 w 1524774"/>
                <a:gd name="connsiteY4" fmla="*/ 873919 h 1662114"/>
                <a:gd name="connsiteX5" fmla="*/ 1524774 w 1524774"/>
                <a:gd name="connsiteY5" fmla="*/ 1662114 h 1662114"/>
                <a:gd name="connsiteX0" fmla="*/ 0 w 1516856"/>
                <a:gd name="connsiteY0" fmla="*/ 1338262 h 1662114"/>
                <a:gd name="connsiteX1" fmla="*/ 223836 w 1516856"/>
                <a:gd name="connsiteY1" fmla="*/ 895352 h 1662114"/>
                <a:gd name="connsiteX2" fmla="*/ 812006 w 1516856"/>
                <a:gd name="connsiteY2" fmla="*/ 2 h 1662114"/>
                <a:gd name="connsiteX3" fmla="*/ 1373981 w 1516856"/>
                <a:gd name="connsiteY3" fmla="*/ 873919 h 1662114"/>
                <a:gd name="connsiteX4" fmla="*/ 1516856 w 1516856"/>
                <a:gd name="connsiteY4" fmla="*/ 1662114 h 1662114"/>
                <a:gd name="connsiteX0" fmla="*/ 0 w 1431131"/>
                <a:gd name="connsiteY0" fmla="*/ 1657349 h 1662114"/>
                <a:gd name="connsiteX1" fmla="*/ 138111 w 1431131"/>
                <a:gd name="connsiteY1" fmla="*/ 895352 h 1662114"/>
                <a:gd name="connsiteX2" fmla="*/ 726281 w 1431131"/>
                <a:gd name="connsiteY2" fmla="*/ 2 h 1662114"/>
                <a:gd name="connsiteX3" fmla="*/ 1288256 w 1431131"/>
                <a:gd name="connsiteY3" fmla="*/ 873919 h 1662114"/>
                <a:gd name="connsiteX4" fmla="*/ 1431131 w 1431131"/>
                <a:gd name="connsiteY4" fmla="*/ 1662114 h 1662114"/>
                <a:gd name="connsiteX0" fmla="*/ 0 w 1431131"/>
                <a:gd name="connsiteY0" fmla="*/ 1657349 h 1662114"/>
                <a:gd name="connsiteX1" fmla="*/ 138111 w 1431131"/>
                <a:gd name="connsiteY1" fmla="*/ 895352 h 1662114"/>
                <a:gd name="connsiteX2" fmla="*/ 726281 w 1431131"/>
                <a:gd name="connsiteY2" fmla="*/ 2 h 1662114"/>
                <a:gd name="connsiteX3" fmla="*/ 1288256 w 1431131"/>
                <a:gd name="connsiteY3" fmla="*/ 873919 h 1662114"/>
                <a:gd name="connsiteX4" fmla="*/ 1431131 w 1431131"/>
                <a:gd name="connsiteY4" fmla="*/ 1662114 h 1662114"/>
                <a:gd name="connsiteX0" fmla="*/ 0 w 1469231"/>
                <a:gd name="connsiteY0" fmla="*/ 1657349 h 1657349"/>
                <a:gd name="connsiteX1" fmla="*/ 138111 w 1469231"/>
                <a:gd name="connsiteY1" fmla="*/ 895352 h 1657349"/>
                <a:gd name="connsiteX2" fmla="*/ 726281 w 1469231"/>
                <a:gd name="connsiteY2" fmla="*/ 2 h 1657349"/>
                <a:gd name="connsiteX3" fmla="*/ 1288256 w 1469231"/>
                <a:gd name="connsiteY3" fmla="*/ 873919 h 1657349"/>
                <a:gd name="connsiteX4" fmla="*/ 1469231 w 1469231"/>
                <a:gd name="connsiteY4" fmla="*/ 1583533 h 1657349"/>
                <a:gd name="connsiteX0" fmla="*/ 0 w 1480750"/>
                <a:gd name="connsiteY0" fmla="*/ 1657349 h 1657349"/>
                <a:gd name="connsiteX1" fmla="*/ 138111 w 1480750"/>
                <a:gd name="connsiteY1" fmla="*/ 895352 h 1657349"/>
                <a:gd name="connsiteX2" fmla="*/ 726281 w 1480750"/>
                <a:gd name="connsiteY2" fmla="*/ 2 h 1657349"/>
                <a:gd name="connsiteX3" fmla="*/ 1288256 w 1480750"/>
                <a:gd name="connsiteY3" fmla="*/ 873919 h 1657349"/>
                <a:gd name="connsiteX4" fmla="*/ 1469231 w 1480750"/>
                <a:gd name="connsiteY4" fmla="*/ 1583533 h 1657349"/>
                <a:gd name="connsiteX5" fmla="*/ 1462087 w 1480750"/>
                <a:gd name="connsiteY5" fmla="*/ 1571626 h 1657349"/>
                <a:gd name="connsiteX0" fmla="*/ 0 w 1478386"/>
                <a:gd name="connsiteY0" fmla="*/ 1657349 h 1731294"/>
                <a:gd name="connsiteX1" fmla="*/ 138111 w 1478386"/>
                <a:gd name="connsiteY1" fmla="*/ 895352 h 1731294"/>
                <a:gd name="connsiteX2" fmla="*/ 726281 w 1478386"/>
                <a:gd name="connsiteY2" fmla="*/ 2 h 1731294"/>
                <a:gd name="connsiteX3" fmla="*/ 1288256 w 1478386"/>
                <a:gd name="connsiteY3" fmla="*/ 873919 h 1731294"/>
                <a:gd name="connsiteX4" fmla="*/ 1469231 w 1478386"/>
                <a:gd name="connsiteY4" fmla="*/ 1583533 h 1731294"/>
                <a:gd name="connsiteX5" fmla="*/ 1447800 w 1478386"/>
                <a:gd name="connsiteY5" fmla="*/ 1731169 h 1731294"/>
                <a:gd name="connsiteX0" fmla="*/ 0 w 1478386"/>
                <a:gd name="connsiteY0" fmla="*/ 1657349 h 1731294"/>
                <a:gd name="connsiteX1" fmla="*/ 138111 w 1478386"/>
                <a:gd name="connsiteY1" fmla="*/ 895352 h 1731294"/>
                <a:gd name="connsiteX2" fmla="*/ 726281 w 1478386"/>
                <a:gd name="connsiteY2" fmla="*/ 2 h 1731294"/>
                <a:gd name="connsiteX3" fmla="*/ 1288256 w 1478386"/>
                <a:gd name="connsiteY3" fmla="*/ 873919 h 1731294"/>
                <a:gd name="connsiteX4" fmla="*/ 1469231 w 1478386"/>
                <a:gd name="connsiteY4" fmla="*/ 1583533 h 1731294"/>
                <a:gd name="connsiteX5" fmla="*/ 1447800 w 1478386"/>
                <a:gd name="connsiteY5" fmla="*/ 1731169 h 1731294"/>
                <a:gd name="connsiteX0" fmla="*/ 0 w 1469231"/>
                <a:gd name="connsiteY0" fmla="*/ 1657349 h 1657349"/>
                <a:gd name="connsiteX1" fmla="*/ 138111 w 1469231"/>
                <a:gd name="connsiteY1" fmla="*/ 895352 h 1657349"/>
                <a:gd name="connsiteX2" fmla="*/ 726281 w 1469231"/>
                <a:gd name="connsiteY2" fmla="*/ 2 h 1657349"/>
                <a:gd name="connsiteX3" fmla="*/ 1288256 w 1469231"/>
                <a:gd name="connsiteY3" fmla="*/ 873919 h 1657349"/>
                <a:gd name="connsiteX4" fmla="*/ 1469231 w 1469231"/>
                <a:gd name="connsiteY4" fmla="*/ 1583533 h 1657349"/>
                <a:gd name="connsiteX0" fmla="*/ 0 w 1431131"/>
                <a:gd name="connsiteY0" fmla="*/ 1657349 h 1657351"/>
                <a:gd name="connsiteX1" fmla="*/ 138111 w 1431131"/>
                <a:gd name="connsiteY1" fmla="*/ 895352 h 1657351"/>
                <a:gd name="connsiteX2" fmla="*/ 726281 w 1431131"/>
                <a:gd name="connsiteY2" fmla="*/ 2 h 1657351"/>
                <a:gd name="connsiteX3" fmla="*/ 1288256 w 1431131"/>
                <a:gd name="connsiteY3" fmla="*/ 873919 h 1657351"/>
                <a:gd name="connsiteX4" fmla="*/ 1431131 w 1431131"/>
                <a:gd name="connsiteY4" fmla="*/ 1657351 h 1657351"/>
                <a:gd name="connsiteX0" fmla="*/ 0 w 1431131"/>
                <a:gd name="connsiteY0" fmla="*/ 1657349 h 1657351"/>
                <a:gd name="connsiteX1" fmla="*/ 138111 w 1431131"/>
                <a:gd name="connsiteY1" fmla="*/ 895352 h 1657351"/>
                <a:gd name="connsiteX2" fmla="*/ 726281 w 1431131"/>
                <a:gd name="connsiteY2" fmla="*/ 2 h 1657351"/>
                <a:gd name="connsiteX3" fmla="*/ 1288256 w 1431131"/>
                <a:gd name="connsiteY3" fmla="*/ 873919 h 1657351"/>
                <a:gd name="connsiteX4" fmla="*/ 1431131 w 1431131"/>
                <a:gd name="connsiteY4" fmla="*/ 1657351 h 1657351"/>
                <a:gd name="connsiteX0" fmla="*/ 0 w 1431131"/>
                <a:gd name="connsiteY0" fmla="*/ 1660298 h 1660300"/>
                <a:gd name="connsiteX1" fmla="*/ 138111 w 1431131"/>
                <a:gd name="connsiteY1" fmla="*/ 898301 h 1660300"/>
                <a:gd name="connsiteX2" fmla="*/ 221456 w 1431131"/>
                <a:gd name="connsiteY2" fmla="*/ 603025 h 1660300"/>
                <a:gd name="connsiteX3" fmla="*/ 726281 w 1431131"/>
                <a:gd name="connsiteY3" fmla="*/ 2951 h 1660300"/>
                <a:gd name="connsiteX4" fmla="*/ 1288256 w 1431131"/>
                <a:gd name="connsiteY4" fmla="*/ 876868 h 1660300"/>
                <a:gd name="connsiteX5" fmla="*/ 1431131 w 1431131"/>
                <a:gd name="connsiteY5" fmla="*/ 1660300 h 1660300"/>
                <a:gd name="connsiteX0" fmla="*/ 0 w 1431131"/>
                <a:gd name="connsiteY0" fmla="*/ 1657347 h 1657349"/>
                <a:gd name="connsiteX1" fmla="*/ 138111 w 1431131"/>
                <a:gd name="connsiteY1" fmla="*/ 895350 h 1657349"/>
                <a:gd name="connsiteX2" fmla="*/ 726281 w 1431131"/>
                <a:gd name="connsiteY2" fmla="*/ 0 h 1657349"/>
                <a:gd name="connsiteX3" fmla="*/ 1288256 w 1431131"/>
                <a:gd name="connsiteY3" fmla="*/ 873917 h 1657349"/>
                <a:gd name="connsiteX4" fmla="*/ 1431131 w 1431131"/>
                <a:gd name="connsiteY4" fmla="*/ 1657349 h 1657349"/>
                <a:gd name="connsiteX0" fmla="*/ 0 w 1431131"/>
                <a:gd name="connsiteY0" fmla="*/ 1657347 h 1657349"/>
                <a:gd name="connsiteX1" fmla="*/ 138111 w 1431131"/>
                <a:gd name="connsiteY1" fmla="*/ 895350 h 1657349"/>
                <a:gd name="connsiteX2" fmla="*/ 726281 w 1431131"/>
                <a:gd name="connsiteY2" fmla="*/ 0 h 1657349"/>
                <a:gd name="connsiteX3" fmla="*/ 1288256 w 1431131"/>
                <a:gd name="connsiteY3" fmla="*/ 873917 h 1657349"/>
                <a:gd name="connsiteX4" fmla="*/ 1431131 w 1431131"/>
                <a:gd name="connsiteY4" fmla="*/ 1657349 h 1657349"/>
                <a:gd name="connsiteX0" fmla="*/ 0 w 1431131"/>
                <a:gd name="connsiteY0" fmla="*/ 1659599 h 1659601"/>
                <a:gd name="connsiteX1" fmla="*/ 138111 w 1431131"/>
                <a:gd name="connsiteY1" fmla="*/ 897602 h 1659601"/>
                <a:gd name="connsiteX2" fmla="*/ 726281 w 1431131"/>
                <a:gd name="connsiteY2" fmla="*/ 2252 h 1659601"/>
                <a:gd name="connsiteX3" fmla="*/ 1288256 w 1431131"/>
                <a:gd name="connsiteY3" fmla="*/ 876169 h 1659601"/>
                <a:gd name="connsiteX4" fmla="*/ 1431131 w 1431131"/>
                <a:gd name="connsiteY4" fmla="*/ 1659601 h 1659601"/>
                <a:gd name="connsiteX0" fmla="*/ 0 w 1431131"/>
                <a:gd name="connsiteY0" fmla="*/ 1657380 h 1657382"/>
                <a:gd name="connsiteX1" fmla="*/ 138111 w 1431131"/>
                <a:gd name="connsiteY1" fmla="*/ 895383 h 1657382"/>
                <a:gd name="connsiteX2" fmla="*/ 726281 w 1431131"/>
                <a:gd name="connsiteY2" fmla="*/ 33 h 1657382"/>
                <a:gd name="connsiteX3" fmla="*/ 1288256 w 1431131"/>
                <a:gd name="connsiteY3" fmla="*/ 873950 h 1657382"/>
                <a:gd name="connsiteX4" fmla="*/ 1431131 w 1431131"/>
                <a:gd name="connsiteY4" fmla="*/ 1657382 h 1657382"/>
                <a:gd name="connsiteX0" fmla="*/ 0 w 1431131"/>
                <a:gd name="connsiteY0" fmla="*/ 1602613 h 1602615"/>
                <a:gd name="connsiteX1" fmla="*/ 138111 w 1431131"/>
                <a:gd name="connsiteY1" fmla="*/ 840616 h 1602615"/>
                <a:gd name="connsiteX2" fmla="*/ 723900 w 1431131"/>
                <a:gd name="connsiteY2" fmla="*/ 35 h 1602615"/>
                <a:gd name="connsiteX3" fmla="*/ 1288256 w 1431131"/>
                <a:gd name="connsiteY3" fmla="*/ 819183 h 1602615"/>
                <a:gd name="connsiteX4" fmla="*/ 1431131 w 1431131"/>
                <a:gd name="connsiteY4" fmla="*/ 1602615 h 1602615"/>
                <a:gd name="connsiteX0" fmla="*/ 0 w 1431131"/>
                <a:gd name="connsiteY0" fmla="*/ 1654997 h 1654999"/>
                <a:gd name="connsiteX1" fmla="*/ 138111 w 1431131"/>
                <a:gd name="connsiteY1" fmla="*/ 893000 h 1654999"/>
                <a:gd name="connsiteX2" fmla="*/ 716756 w 1431131"/>
                <a:gd name="connsiteY2" fmla="*/ 31 h 1654999"/>
                <a:gd name="connsiteX3" fmla="*/ 1288256 w 1431131"/>
                <a:gd name="connsiteY3" fmla="*/ 871567 h 1654999"/>
                <a:gd name="connsiteX4" fmla="*/ 1431131 w 1431131"/>
                <a:gd name="connsiteY4" fmla="*/ 1654999 h 1654999"/>
                <a:gd name="connsiteX0" fmla="*/ 0 w 1431131"/>
                <a:gd name="connsiteY0" fmla="*/ 1654997 h 1654999"/>
                <a:gd name="connsiteX1" fmla="*/ 138111 w 1431131"/>
                <a:gd name="connsiteY1" fmla="*/ 893000 h 1654999"/>
                <a:gd name="connsiteX2" fmla="*/ 716756 w 1431131"/>
                <a:gd name="connsiteY2" fmla="*/ 31 h 1654999"/>
                <a:gd name="connsiteX3" fmla="*/ 1288256 w 1431131"/>
                <a:gd name="connsiteY3" fmla="*/ 871567 h 1654999"/>
                <a:gd name="connsiteX4" fmla="*/ 1431131 w 1431131"/>
                <a:gd name="connsiteY4" fmla="*/ 1654999 h 1654999"/>
                <a:gd name="connsiteX0" fmla="*/ 0 w 1431131"/>
                <a:gd name="connsiteY0" fmla="*/ 1654998 h 1655000"/>
                <a:gd name="connsiteX1" fmla="*/ 138111 w 1431131"/>
                <a:gd name="connsiteY1" fmla="*/ 893001 h 1655000"/>
                <a:gd name="connsiteX2" fmla="*/ 716756 w 1431131"/>
                <a:gd name="connsiteY2" fmla="*/ 32 h 1655000"/>
                <a:gd name="connsiteX3" fmla="*/ 1288256 w 1431131"/>
                <a:gd name="connsiteY3" fmla="*/ 871568 h 1655000"/>
                <a:gd name="connsiteX4" fmla="*/ 1431131 w 1431131"/>
                <a:gd name="connsiteY4" fmla="*/ 1655000 h 1655000"/>
                <a:gd name="connsiteX0" fmla="*/ 0 w 1431131"/>
                <a:gd name="connsiteY0" fmla="*/ 1654998 h 1655000"/>
                <a:gd name="connsiteX1" fmla="*/ 138111 w 1431131"/>
                <a:gd name="connsiteY1" fmla="*/ 893001 h 1655000"/>
                <a:gd name="connsiteX2" fmla="*/ 716756 w 1431131"/>
                <a:gd name="connsiteY2" fmla="*/ 32 h 1655000"/>
                <a:gd name="connsiteX3" fmla="*/ 1288256 w 1431131"/>
                <a:gd name="connsiteY3" fmla="*/ 871568 h 1655000"/>
                <a:gd name="connsiteX4" fmla="*/ 1431131 w 1431131"/>
                <a:gd name="connsiteY4" fmla="*/ 1655000 h 1655000"/>
                <a:gd name="connsiteX0" fmla="*/ 0 w 1481137"/>
                <a:gd name="connsiteY0" fmla="*/ 1835974 h 1835974"/>
                <a:gd name="connsiteX1" fmla="*/ 188117 w 1481137"/>
                <a:gd name="connsiteY1" fmla="*/ 893002 h 1835974"/>
                <a:gd name="connsiteX2" fmla="*/ 766762 w 1481137"/>
                <a:gd name="connsiteY2" fmla="*/ 33 h 1835974"/>
                <a:gd name="connsiteX3" fmla="*/ 1338262 w 1481137"/>
                <a:gd name="connsiteY3" fmla="*/ 871569 h 1835974"/>
                <a:gd name="connsiteX4" fmla="*/ 1481137 w 1481137"/>
                <a:gd name="connsiteY4" fmla="*/ 1655001 h 1835974"/>
                <a:gd name="connsiteX0" fmla="*/ 0 w 1481137"/>
                <a:gd name="connsiteY0" fmla="*/ 1835955 h 1835955"/>
                <a:gd name="connsiteX1" fmla="*/ 185735 w 1481137"/>
                <a:gd name="connsiteY1" fmla="*/ 852502 h 1835955"/>
                <a:gd name="connsiteX2" fmla="*/ 766762 w 1481137"/>
                <a:gd name="connsiteY2" fmla="*/ 14 h 1835955"/>
                <a:gd name="connsiteX3" fmla="*/ 1338262 w 1481137"/>
                <a:gd name="connsiteY3" fmla="*/ 871550 h 1835955"/>
                <a:gd name="connsiteX4" fmla="*/ 1481137 w 1481137"/>
                <a:gd name="connsiteY4" fmla="*/ 1654982 h 1835955"/>
                <a:gd name="connsiteX0" fmla="*/ 0 w 1481137"/>
                <a:gd name="connsiteY0" fmla="*/ 1847860 h 1847860"/>
                <a:gd name="connsiteX1" fmla="*/ 185735 w 1481137"/>
                <a:gd name="connsiteY1" fmla="*/ 864407 h 1847860"/>
                <a:gd name="connsiteX2" fmla="*/ 747712 w 1481137"/>
                <a:gd name="connsiteY2" fmla="*/ 13 h 1847860"/>
                <a:gd name="connsiteX3" fmla="*/ 1338262 w 1481137"/>
                <a:gd name="connsiteY3" fmla="*/ 883455 h 1847860"/>
                <a:gd name="connsiteX4" fmla="*/ 1481137 w 1481137"/>
                <a:gd name="connsiteY4" fmla="*/ 1666887 h 1847860"/>
                <a:gd name="connsiteX0" fmla="*/ 0 w 1386099"/>
                <a:gd name="connsiteY0" fmla="*/ 1847860 h 1847860"/>
                <a:gd name="connsiteX1" fmla="*/ 185735 w 1386099"/>
                <a:gd name="connsiteY1" fmla="*/ 864407 h 1847860"/>
                <a:gd name="connsiteX2" fmla="*/ 747712 w 1386099"/>
                <a:gd name="connsiteY2" fmla="*/ 13 h 1847860"/>
                <a:gd name="connsiteX3" fmla="*/ 1338262 w 1386099"/>
                <a:gd name="connsiteY3" fmla="*/ 883455 h 1847860"/>
                <a:gd name="connsiteX4" fmla="*/ 1350169 w 1386099"/>
                <a:gd name="connsiteY4" fmla="*/ 1326368 h 1847860"/>
                <a:gd name="connsiteX0" fmla="*/ 0 w 1350169"/>
                <a:gd name="connsiteY0" fmla="*/ 1851943 h 1851943"/>
                <a:gd name="connsiteX1" fmla="*/ 185735 w 1350169"/>
                <a:gd name="connsiteY1" fmla="*/ 868490 h 1851943"/>
                <a:gd name="connsiteX2" fmla="*/ 747712 w 1350169"/>
                <a:gd name="connsiteY2" fmla="*/ 4096 h 1851943"/>
                <a:gd name="connsiteX3" fmla="*/ 1200150 w 1350169"/>
                <a:gd name="connsiteY3" fmla="*/ 575594 h 1851943"/>
                <a:gd name="connsiteX4" fmla="*/ 1350169 w 1350169"/>
                <a:gd name="connsiteY4" fmla="*/ 1330451 h 1851943"/>
                <a:gd name="connsiteX0" fmla="*/ 0 w 1350169"/>
                <a:gd name="connsiteY0" fmla="*/ 1847939 h 1847939"/>
                <a:gd name="connsiteX1" fmla="*/ 185735 w 1350169"/>
                <a:gd name="connsiteY1" fmla="*/ 864486 h 1847939"/>
                <a:gd name="connsiteX2" fmla="*/ 747712 w 1350169"/>
                <a:gd name="connsiteY2" fmla="*/ 92 h 1847939"/>
                <a:gd name="connsiteX3" fmla="*/ 1200150 w 1350169"/>
                <a:gd name="connsiteY3" fmla="*/ 571590 h 1847939"/>
                <a:gd name="connsiteX4" fmla="*/ 1350169 w 1350169"/>
                <a:gd name="connsiteY4" fmla="*/ 1326447 h 1847939"/>
                <a:gd name="connsiteX0" fmla="*/ 0 w 1350169"/>
                <a:gd name="connsiteY0" fmla="*/ 1847939 h 1847939"/>
                <a:gd name="connsiteX1" fmla="*/ 185735 w 1350169"/>
                <a:gd name="connsiteY1" fmla="*/ 864486 h 1847939"/>
                <a:gd name="connsiteX2" fmla="*/ 747712 w 1350169"/>
                <a:gd name="connsiteY2" fmla="*/ 92 h 1847939"/>
                <a:gd name="connsiteX3" fmla="*/ 1200150 w 1350169"/>
                <a:gd name="connsiteY3" fmla="*/ 571590 h 1847939"/>
                <a:gd name="connsiteX4" fmla="*/ 1350169 w 1350169"/>
                <a:gd name="connsiteY4" fmla="*/ 1326447 h 1847939"/>
                <a:gd name="connsiteX0" fmla="*/ 0 w 1350169"/>
                <a:gd name="connsiteY0" fmla="*/ 1851948 h 1851948"/>
                <a:gd name="connsiteX1" fmla="*/ 185735 w 1350169"/>
                <a:gd name="connsiteY1" fmla="*/ 868495 h 1851948"/>
                <a:gd name="connsiteX2" fmla="*/ 747712 w 1350169"/>
                <a:gd name="connsiteY2" fmla="*/ 4101 h 1851948"/>
                <a:gd name="connsiteX3" fmla="*/ 1190625 w 1350169"/>
                <a:gd name="connsiteY3" fmla="*/ 577981 h 1851948"/>
                <a:gd name="connsiteX4" fmla="*/ 1350169 w 1350169"/>
                <a:gd name="connsiteY4" fmla="*/ 1330456 h 1851948"/>
                <a:gd name="connsiteX0" fmla="*/ 0 w 1350169"/>
                <a:gd name="connsiteY0" fmla="*/ 1851905 h 1851905"/>
                <a:gd name="connsiteX1" fmla="*/ 185735 w 1350169"/>
                <a:gd name="connsiteY1" fmla="*/ 868452 h 1851905"/>
                <a:gd name="connsiteX2" fmla="*/ 747712 w 1350169"/>
                <a:gd name="connsiteY2" fmla="*/ 4058 h 1851905"/>
                <a:gd name="connsiteX3" fmla="*/ 1190625 w 1350169"/>
                <a:gd name="connsiteY3" fmla="*/ 577938 h 1851905"/>
                <a:gd name="connsiteX4" fmla="*/ 1350169 w 1350169"/>
                <a:gd name="connsiteY4" fmla="*/ 1330413 h 1851905"/>
                <a:gd name="connsiteX0" fmla="*/ 0 w 1350169"/>
                <a:gd name="connsiteY0" fmla="*/ 1851987 h 1851987"/>
                <a:gd name="connsiteX1" fmla="*/ 185735 w 1350169"/>
                <a:gd name="connsiteY1" fmla="*/ 868534 h 1851987"/>
                <a:gd name="connsiteX2" fmla="*/ 747712 w 1350169"/>
                <a:gd name="connsiteY2" fmla="*/ 4140 h 1851987"/>
                <a:gd name="connsiteX3" fmla="*/ 1193007 w 1350169"/>
                <a:gd name="connsiteY3" fmla="*/ 575639 h 1851987"/>
                <a:gd name="connsiteX4" fmla="*/ 1350169 w 1350169"/>
                <a:gd name="connsiteY4" fmla="*/ 1330495 h 1851987"/>
                <a:gd name="connsiteX0" fmla="*/ 0 w 1350169"/>
                <a:gd name="connsiteY0" fmla="*/ 1851987 h 1851987"/>
                <a:gd name="connsiteX1" fmla="*/ 185735 w 1350169"/>
                <a:gd name="connsiteY1" fmla="*/ 868534 h 1851987"/>
                <a:gd name="connsiteX2" fmla="*/ 747712 w 1350169"/>
                <a:gd name="connsiteY2" fmla="*/ 4140 h 1851987"/>
                <a:gd name="connsiteX3" fmla="*/ 1193007 w 1350169"/>
                <a:gd name="connsiteY3" fmla="*/ 575639 h 1851987"/>
                <a:gd name="connsiteX4" fmla="*/ 1350169 w 1350169"/>
                <a:gd name="connsiteY4" fmla="*/ 1330495 h 1851987"/>
                <a:gd name="connsiteX0" fmla="*/ 0 w 1350169"/>
                <a:gd name="connsiteY0" fmla="*/ 1850847 h 1850847"/>
                <a:gd name="connsiteX1" fmla="*/ 197642 w 1350169"/>
                <a:gd name="connsiteY1" fmla="*/ 819769 h 1850847"/>
                <a:gd name="connsiteX2" fmla="*/ 747712 w 1350169"/>
                <a:gd name="connsiteY2" fmla="*/ 3000 h 1850847"/>
                <a:gd name="connsiteX3" fmla="*/ 1193007 w 1350169"/>
                <a:gd name="connsiteY3" fmla="*/ 574499 h 1850847"/>
                <a:gd name="connsiteX4" fmla="*/ 1350169 w 1350169"/>
                <a:gd name="connsiteY4" fmla="*/ 1329355 h 1850847"/>
                <a:gd name="connsiteX0" fmla="*/ 0 w 1350169"/>
                <a:gd name="connsiteY0" fmla="*/ 1850847 h 1850847"/>
                <a:gd name="connsiteX1" fmla="*/ 197642 w 1350169"/>
                <a:gd name="connsiteY1" fmla="*/ 819769 h 1850847"/>
                <a:gd name="connsiteX2" fmla="*/ 747712 w 1350169"/>
                <a:gd name="connsiteY2" fmla="*/ 3000 h 1850847"/>
                <a:gd name="connsiteX3" fmla="*/ 1193007 w 1350169"/>
                <a:gd name="connsiteY3" fmla="*/ 574499 h 1850847"/>
                <a:gd name="connsiteX4" fmla="*/ 1350169 w 1350169"/>
                <a:gd name="connsiteY4" fmla="*/ 1329355 h 1850847"/>
                <a:gd name="connsiteX0" fmla="*/ 0 w 1350169"/>
                <a:gd name="connsiteY0" fmla="*/ 1847876 h 1847876"/>
                <a:gd name="connsiteX1" fmla="*/ 197642 w 1350169"/>
                <a:gd name="connsiteY1" fmla="*/ 816798 h 1847876"/>
                <a:gd name="connsiteX2" fmla="*/ 747712 w 1350169"/>
                <a:gd name="connsiteY2" fmla="*/ 29 h 1847876"/>
                <a:gd name="connsiteX3" fmla="*/ 1193007 w 1350169"/>
                <a:gd name="connsiteY3" fmla="*/ 571528 h 1847876"/>
                <a:gd name="connsiteX4" fmla="*/ 1350169 w 1350169"/>
                <a:gd name="connsiteY4" fmla="*/ 1326384 h 1847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0169" h="1847876">
                  <a:moveTo>
                    <a:pt x="0" y="1847876"/>
                  </a:moveTo>
                  <a:cubicBezTo>
                    <a:pt x="2381" y="1720083"/>
                    <a:pt x="94454" y="1139060"/>
                    <a:pt x="197642" y="816798"/>
                  </a:cubicBezTo>
                  <a:cubicBezTo>
                    <a:pt x="298955" y="500391"/>
                    <a:pt x="510381" y="-4337"/>
                    <a:pt x="747712" y="29"/>
                  </a:cubicBezTo>
                  <a:cubicBezTo>
                    <a:pt x="985043" y="4395"/>
                    <a:pt x="1118790" y="345707"/>
                    <a:pt x="1193007" y="571528"/>
                  </a:cubicBezTo>
                  <a:cubicBezTo>
                    <a:pt x="1267224" y="797349"/>
                    <a:pt x="1349772" y="1224386"/>
                    <a:pt x="1350169" y="1326384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49833A4-40E3-7BD8-3A58-3EC4B6E242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84675" y="15178827"/>
              <a:ext cx="1419225" cy="55312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01D7DD6-BC09-CFC9-A621-0A5AFB043E76}"/>
              </a:ext>
            </a:extLst>
          </p:cNvPr>
          <p:cNvGrpSpPr/>
          <p:nvPr/>
        </p:nvGrpSpPr>
        <p:grpSpPr>
          <a:xfrm>
            <a:off x="6545579" y="253484"/>
            <a:ext cx="5338441" cy="3083755"/>
            <a:chOff x="22068339" y="31156163"/>
            <a:chExt cx="9927976" cy="573490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D4DD6E-DDDF-9E10-1F17-BF27FE3597B4}"/>
                </a:ext>
              </a:extLst>
            </p:cNvPr>
            <p:cNvSpPr/>
            <p:nvPr/>
          </p:nvSpPr>
          <p:spPr>
            <a:xfrm>
              <a:off x="22068339" y="31156163"/>
              <a:ext cx="9927976" cy="573490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26DCA0-0D6D-6EEC-6D44-2DE469610B8A}"/>
                </a:ext>
              </a:extLst>
            </p:cNvPr>
            <p:cNvSpPr txBox="1"/>
            <p:nvPr/>
          </p:nvSpPr>
          <p:spPr>
            <a:xfrm>
              <a:off x="23435949" y="31221291"/>
              <a:ext cx="7192764" cy="1259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dirty="0">
                  <a:latin typeface="Alice" panose="00000500000000000000" pitchFamily="2" charset="0"/>
                </a:rPr>
                <a:t>Entropic geometry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A7B9FD-8070-C7A5-6A09-C1C64BFA7701}"/>
                    </a:ext>
                  </a:extLst>
                </p:cNvPr>
                <p:cNvSpPr txBox="1"/>
                <p:nvPr/>
              </p:nvSpPr>
              <p:spPr>
                <a:xfrm>
                  <a:off x="22192714" y="32963008"/>
                  <a:ext cx="8920091" cy="13944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)≤1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4BA7B9FD-8070-C7A5-6A09-C1C64BFA77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92714" y="32963008"/>
                  <a:ext cx="8920091" cy="13944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6260B5-033B-07BA-FD20-0F717684AFEF}"/>
                </a:ext>
              </a:extLst>
            </p:cNvPr>
            <p:cNvSpPr txBox="1"/>
            <p:nvPr/>
          </p:nvSpPr>
          <p:spPr>
            <a:xfrm>
              <a:off x="22400649" y="32432274"/>
              <a:ext cx="9263357" cy="492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200" dirty="0"/>
                <a:t>Pseudo-distance (recovers Jensen-Shannon Divergence)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BC788-31EF-E64C-D7E9-146D0395810B}"/>
                    </a:ext>
                  </a:extLst>
                </p:cNvPr>
                <p:cNvSpPr txBox="1"/>
                <p:nvPr/>
              </p:nvSpPr>
              <p:spPr>
                <a:xfrm>
                  <a:off x="22400649" y="34847318"/>
                  <a:ext cx="9263357" cy="8212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en-US" sz="1200" dirty="0"/>
                    <a:t>Strict concavity of entropy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200" dirty="0"/>
                    <a:t> Hessian negative definite (recovers Fisher-Rao metric and Bures metric)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FBC788-31EF-E64C-D7E9-146D039581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00649" y="34847318"/>
                  <a:ext cx="9263357" cy="821288"/>
                </a:xfrm>
                <a:prstGeom prst="rect">
                  <a:avLst/>
                </a:prstGeom>
                <a:blipFill>
                  <a:blip r:embed="rId6"/>
                  <a:stretch>
                    <a:fillRect r="-122" b="-1369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1AECF7-A88F-9463-6954-3B6594121DF6}"/>
                    </a:ext>
                  </a:extLst>
                </p:cNvPr>
                <p:cNvSpPr txBox="1"/>
                <p:nvPr/>
              </p:nvSpPr>
              <p:spPr>
                <a:xfrm>
                  <a:off x="23488114" y="35414108"/>
                  <a:ext cx="6374786" cy="1262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F1AECF7-A88F-9463-6954-3B6594121D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88114" y="35414108"/>
                  <a:ext cx="6374786" cy="12629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8207AB3-67D9-F52F-9115-A386462B7E76}"/>
              </a:ext>
            </a:extLst>
          </p:cNvPr>
          <p:cNvSpPr txBox="1"/>
          <p:nvPr/>
        </p:nvSpPr>
        <p:spPr>
          <a:xfrm>
            <a:off x="578647" y="4265491"/>
            <a:ext cx="64385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Ultimately responsible for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all geometric structures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(i.e. metrics,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symplectic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forms and inner products)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3095390-1424-FDBF-83D3-41DCB1ED74BF}"/>
              </a:ext>
            </a:extLst>
          </p:cNvPr>
          <p:cNvCxnSpPr/>
          <p:nvPr/>
        </p:nvCxnSpPr>
        <p:spPr>
          <a:xfrm flipH="1" flipV="1">
            <a:off x="5073382" y="3429000"/>
            <a:ext cx="1650886" cy="284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14E0C74-F71D-9005-916B-EDEDC2E3109B}"/>
              </a:ext>
            </a:extLst>
          </p:cNvPr>
          <p:cNvSpPr txBox="1"/>
          <p:nvPr/>
        </p:nvSpPr>
        <p:spPr>
          <a:xfrm>
            <a:off x="6781955" y="3551142"/>
            <a:ext cx="1561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Orthogonality!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12CCBE-6558-DFAB-F4C9-ED55F3AEEDF5}"/>
              </a:ext>
            </a:extLst>
          </p:cNvPr>
          <p:cNvCxnSpPr>
            <a:cxnSpLocks/>
          </p:cNvCxnSpPr>
          <p:nvPr/>
        </p:nvCxnSpPr>
        <p:spPr>
          <a:xfrm>
            <a:off x="5777136" y="1627120"/>
            <a:ext cx="610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5218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Different approach to the foundations of physics</a:t>
                </a:r>
              </a:p>
              <a:p>
                <a:pPr lvl="1"/>
                <a:r>
                  <a:rPr lang="en-US" dirty="0"/>
                  <a:t>No interpretations, no theories of everything: physically meaningful starting points from which we can rederive the laws and the mathematical frameworks they need</a:t>
                </a:r>
              </a:p>
              <a:p>
                <a:r>
                  <a:rPr lang="en-US" dirty="0"/>
                  <a:t>Reverse physics (reverse engineer principles from the known laws)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Classical mechanics is “completed”; </a:t>
                </a:r>
                <a:r>
                  <a:rPr lang="en-US" dirty="0"/>
                  <a:t>very good ideas for both thermodynamics and quantum mechanics; still do not know how to generalize to field theories</a:t>
                </a:r>
              </a:p>
              <a:p>
                <a:r>
                  <a:rPr lang="en-US" dirty="0"/>
                  <a:t>Physical mathematics (rederive the mathematical structures from scratch)</a:t>
                </a:r>
              </a:p>
              <a:p>
                <a:pPr lvl="1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-algebras are derived from experimental verifiability;</a:t>
                </a:r>
                <a:br>
                  <a:rPr lang="en-US" dirty="0"/>
                </a:br>
                <a:r>
                  <a:rPr lang="en-US" dirty="0"/>
                  <a:t>started to formalize states/processes</a:t>
                </a:r>
              </a:p>
              <a:p>
                <a:r>
                  <a:rPr lang="en-US" dirty="0"/>
                  <a:t>The goal is ambitious and requires a wide collaboration</a:t>
                </a:r>
              </a:p>
              <a:p>
                <a:pPr lvl="1"/>
                <a:r>
                  <a:rPr lang="en-US" dirty="0"/>
                  <a:t>Always looking for people to collaborate with in physics,</a:t>
                </a:r>
                <a:br>
                  <a:rPr lang="en-US" dirty="0"/>
                </a:br>
                <a:r>
                  <a:rPr lang="en-US" dirty="0"/>
                  <a:t>math, philosophy, 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FF22A-84E6-D215-8EE2-2061620FD8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learn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0DBD09A-987D-D7A7-E0DB-E06B8E2DF3CE}"/>
              </a:ext>
            </a:extLst>
          </p:cNvPr>
          <p:cNvSpPr txBox="1"/>
          <p:nvPr/>
        </p:nvSpPr>
        <p:spPr>
          <a:xfrm>
            <a:off x="945077" y="385948"/>
            <a:ext cx="10301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physics is about creating models of empirical reality, the foundations of physics should be a theory of models of empirical reality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395CC-1690-1F2B-2875-E10A9FFDC24C}"/>
              </a:ext>
            </a:extLst>
          </p:cNvPr>
          <p:cNvSpPr txBox="1"/>
          <p:nvPr/>
        </p:nvSpPr>
        <p:spPr>
          <a:xfrm>
            <a:off x="2143497" y="2963401"/>
            <a:ext cx="700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Requirements of experimental verification, assumptions of each theory, realm of validity of assumptions, …</a:t>
            </a:r>
          </a:p>
        </p:txBody>
      </p:sp>
    </p:spTree>
    <p:extLst>
      <p:ext uri="{BB962C8B-B14F-4D97-AF65-F5344CB8AC3E}">
        <p14:creationId xmlns:p14="http://schemas.microsoft.com/office/powerpoint/2010/main" val="11401369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278348" y="191227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09653" y="1212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4" y="353556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2E7A2-9402-3657-495B-BF0E9539FA08}"/>
              </a:ext>
            </a:extLst>
          </p:cNvPr>
          <p:cNvGrpSpPr/>
          <p:nvPr/>
        </p:nvGrpSpPr>
        <p:grpSpPr>
          <a:xfrm>
            <a:off x="2243125" y="3535560"/>
            <a:ext cx="6782375" cy="2772696"/>
            <a:chOff x="795348" y="3429000"/>
            <a:chExt cx="6782375" cy="277269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D448397-B8D4-1179-F3D7-42CAF0EF9C1A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 flipV="1">
              <a:off x="4447402" y="3924220"/>
              <a:ext cx="600055" cy="65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833B01-0AEA-FC46-1647-BF375E02B35E}"/>
                </a:ext>
              </a:extLst>
            </p:cNvPr>
            <p:cNvSpPr/>
            <p:nvPr/>
          </p:nvSpPr>
          <p:spPr>
            <a:xfrm>
              <a:off x="2683017" y="3700988"/>
              <a:ext cx="1764385" cy="459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physical principles and requirements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E8B9163-2895-C079-CAA8-09EC5E2C9DE6}"/>
                </a:ext>
              </a:extLst>
            </p:cNvPr>
            <p:cNvCxnSpPr>
              <a:stCxn id="47" idx="3"/>
              <a:endCxn id="82" idx="1"/>
            </p:cNvCxnSpPr>
            <p:nvPr/>
          </p:nvCxnSpPr>
          <p:spPr>
            <a:xfrm>
              <a:off x="4149071" y="4685566"/>
              <a:ext cx="607793" cy="88801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4AEA42-65BC-759B-FF0D-2218853194C3}"/>
                </a:ext>
              </a:extLst>
            </p:cNvPr>
            <p:cNvCxnSpPr>
              <a:stCxn id="47" idx="3"/>
              <a:endCxn id="81" idx="1"/>
            </p:cNvCxnSpPr>
            <p:nvPr/>
          </p:nvCxnSpPr>
          <p:spPr>
            <a:xfrm>
              <a:off x="4149071" y="4685566"/>
              <a:ext cx="2314337" cy="924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4D6ED4-E49F-020B-A6CD-CFD886462A0C}"/>
                </a:ext>
              </a:extLst>
            </p:cNvPr>
            <p:cNvCxnSpPr>
              <a:stCxn id="47" idx="3"/>
              <a:endCxn id="83" idx="1"/>
            </p:cNvCxnSpPr>
            <p:nvPr/>
          </p:nvCxnSpPr>
          <p:spPr>
            <a:xfrm>
              <a:off x="4149071" y="4685566"/>
              <a:ext cx="2380161" cy="8287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0CA5A-51B6-6CC2-A0B3-77A1CB65FA64}"/>
                </a:ext>
              </a:extLst>
            </p:cNvPr>
            <p:cNvSpPr/>
            <p:nvPr/>
          </p:nvSpPr>
          <p:spPr>
            <a:xfrm>
              <a:off x="2735405" y="4529583"/>
              <a:ext cx="141366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Specific assumptions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4382CBC-25B4-093A-2FB4-EA1CE7BA6E73}"/>
                </a:ext>
              </a:extLst>
            </p:cNvPr>
            <p:cNvCxnSpPr>
              <a:stCxn id="47" idx="3"/>
              <a:endCxn id="55" idx="1"/>
            </p:cNvCxnSpPr>
            <p:nvPr/>
          </p:nvCxnSpPr>
          <p:spPr>
            <a:xfrm>
              <a:off x="4149071" y="4685566"/>
              <a:ext cx="632606" cy="1067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9ECB-4FEC-8822-C293-1E80E4AE1244}"/>
                </a:ext>
              </a:extLst>
            </p:cNvPr>
            <p:cNvSpPr/>
            <p:nvPr/>
          </p:nvSpPr>
          <p:spPr>
            <a:xfrm>
              <a:off x="5047457" y="3768237"/>
              <a:ext cx="209708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mathematical framework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67F18A-C6C4-6631-7C5A-2CA171BE9DF4}"/>
                </a:ext>
              </a:extLst>
            </p:cNvPr>
            <p:cNvSpPr/>
            <p:nvPr/>
          </p:nvSpPr>
          <p:spPr>
            <a:xfrm>
              <a:off x="4781677" y="4557604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Classical mechanics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A5318C7-8417-DF7C-C752-CCB6F8A4A3D7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061856" y="4383455"/>
              <a:ext cx="1337396" cy="730891"/>
            </a:xfrm>
            <a:prstGeom prst="bentConnector3">
              <a:avLst>
                <a:gd name="adj1" fmla="val 1581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4BDF83E-D03B-A807-7306-AB39588802C5}"/>
                </a:ext>
              </a:extLst>
            </p:cNvPr>
            <p:cNvCxnSpPr>
              <a:cxnSpLocks/>
              <a:stCxn id="81" idx="0"/>
              <a:endCxn id="50" idx="2"/>
            </p:cNvCxnSpPr>
            <p:nvPr/>
          </p:nvCxnSpPr>
          <p:spPr>
            <a:xfrm rot="16200000" flipV="1">
              <a:off x="6276391" y="3899812"/>
              <a:ext cx="463101" cy="823881"/>
            </a:xfrm>
            <a:prstGeom prst="bentConnector3">
              <a:avLst>
                <a:gd name="adj1" fmla="val 46709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FFAC0F-4D84-36A4-60F4-D1DF1584C7E3}"/>
                </a:ext>
              </a:extLst>
            </p:cNvPr>
            <p:cNvCxnSpPr>
              <a:cxnSpLocks/>
              <a:stCxn id="83" idx="0"/>
              <a:endCxn id="50" idx="2"/>
            </p:cNvCxnSpPr>
            <p:nvPr/>
          </p:nvCxnSpPr>
          <p:spPr>
            <a:xfrm rot="16200000" flipV="1">
              <a:off x="5776657" y="4399546"/>
              <a:ext cx="1278117" cy="639430"/>
            </a:xfrm>
            <a:prstGeom prst="bentConnector3">
              <a:avLst>
                <a:gd name="adj1" fmla="val 1184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A5607E8-01B8-AB17-62C2-FEB71456DCDF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5428374" y="3889978"/>
              <a:ext cx="477402" cy="85785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F1B12-6402-8417-5D4D-4561E309C890}"/>
                </a:ext>
              </a:extLst>
            </p:cNvPr>
            <p:cNvSpPr txBox="1"/>
            <p:nvPr/>
          </p:nvSpPr>
          <p:spPr>
            <a:xfrm>
              <a:off x="2735405" y="553259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specialization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3F4759-7443-71D3-0F39-79A31AAFF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61" y="5526180"/>
              <a:ext cx="0" cy="27443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7C20F-C8BF-EF82-AFA4-F8F2C295FAE2}"/>
                </a:ext>
              </a:extLst>
            </p:cNvPr>
            <p:cNvSpPr txBox="1"/>
            <p:nvPr/>
          </p:nvSpPr>
          <p:spPr>
            <a:xfrm>
              <a:off x="844062" y="3573208"/>
              <a:ext cx="1764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 theory about physical models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64BC0-BA56-A8B0-D13A-DED2A812014B}"/>
                </a:ext>
              </a:extLst>
            </p:cNvPr>
            <p:cNvSpPr/>
            <p:nvPr/>
          </p:nvSpPr>
          <p:spPr>
            <a:xfrm>
              <a:off x="795348" y="3429000"/>
              <a:ext cx="6782375" cy="27726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DA4AF3-03BA-693A-5F74-F35B68D85F1E}"/>
                </a:ext>
              </a:extLst>
            </p:cNvPr>
            <p:cNvSpPr/>
            <p:nvPr/>
          </p:nvSpPr>
          <p:spPr>
            <a:xfrm>
              <a:off x="6463408" y="4543303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Quantum mechanics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C58172-C520-8D9B-3459-7D95656965CC}"/>
                </a:ext>
              </a:extLst>
            </p:cNvPr>
            <p:cNvSpPr/>
            <p:nvPr/>
          </p:nvSpPr>
          <p:spPr>
            <a:xfrm>
              <a:off x="4756864" y="5417598"/>
              <a:ext cx="1216490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Thermodynamics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E4A39E-4020-45F7-2594-D0FCE4CD7932}"/>
                </a:ext>
              </a:extLst>
            </p:cNvPr>
            <p:cNvSpPr/>
            <p:nvPr/>
          </p:nvSpPr>
          <p:spPr>
            <a:xfrm>
              <a:off x="6529232" y="5358319"/>
              <a:ext cx="412395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D0531C-598B-7E8A-5278-A46F910A073D}"/>
                </a:ext>
              </a:extLst>
            </p:cNvPr>
            <p:cNvSpPr txBox="1"/>
            <p:nvPr/>
          </p:nvSpPr>
          <p:spPr>
            <a:xfrm>
              <a:off x="2754339" y="5140856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derivation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4D4F6C-6B11-53FA-711E-B9280B955F92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508772" y="5271661"/>
              <a:ext cx="24556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2C8E9-F30E-3835-1BA5-AC7E96F4AEBD}"/>
              </a:ext>
            </a:extLst>
          </p:cNvPr>
          <p:cNvGrpSpPr/>
          <p:nvPr/>
        </p:nvGrpSpPr>
        <p:grpSpPr>
          <a:xfrm>
            <a:off x="3642741" y="1185422"/>
            <a:ext cx="4277656" cy="2093016"/>
            <a:chOff x="4900323" y="840937"/>
            <a:chExt cx="4432040" cy="2378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15F3F-CCA3-6384-B286-4C9E67D32BA0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EDAC6-F345-D2AE-BF93-930FEC5C5713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DE062F-4C40-9414-CA1E-E67A9603E89A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FF27FC-8C0A-1C2E-243B-A3EA7DEA9A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88155-81B3-7225-59CF-B855A9056235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A499B0-9AF9-DD00-B945-91FE949BEE9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BE5DC3-DA95-E2E9-55CC-11BE38E58B85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7F4391-C23A-2194-8DF2-5C4142EBE92C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9973A-A27B-18FF-4466-39AA243F7691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Different approach to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1173937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CF6204-CBCF-CE04-23A2-403AC414B51E}"/>
              </a:ext>
            </a:extLst>
          </p:cNvPr>
          <p:cNvSpPr txBox="1"/>
          <p:nvPr/>
        </p:nvSpPr>
        <p:spPr>
          <a:xfrm>
            <a:off x="399262" y="5720388"/>
            <a:ext cx="3034100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fr-FR" sz="1600" i="1" dirty="0">
                <a:effectLst/>
              </a:rPr>
              <a:t>J. Phys. Commun.</a:t>
            </a:r>
            <a:r>
              <a:rPr lang="fr-FR" sz="1600" dirty="0">
                <a:effectLst/>
              </a:rPr>
              <a:t> </a:t>
            </a:r>
            <a:r>
              <a:rPr lang="fr-FR" sz="1600" b="1" dirty="0">
                <a:effectLst/>
              </a:rPr>
              <a:t>2</a:t>
            </a:r>
            <a:r>
              <a:rPr lang="fr-FR" sz="1600" dirty="0">
                <a:effectLst/>
              </a:rPr>
              <a:t> 045026 (2018)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22107-DDF2-BDC8-0F1B-4630A10D6898}"/>
              </a:ext>
            </a:extLst>
          </p:cNvPr>
          <p:cNvSpPr txBox="1"/>
          <p:nvPr/>
        </p:nvSpPr>
        <p:spPr>
          <a:xfrm>
            <a:off x="399262" y="5092266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43991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8EBD8-C077-3B25-D321-4E59D2D9F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7 equivalent characterizations of Hamiltonian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/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9A4D372-731D-17C4-653F-03237E76C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069" y="1533394"/>
                <a:ext cx="1493742" cy="6020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/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/>
                            </a:rPr>
                            <m:t>𝑑𝑝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/>
                            </a:rPr>
                            <m:t>𝑑𝑡</m:t>
                          </m:r>
                        </m:den>
                      </m:f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/>
                            </a:rPr>
                            <m:t>𝐻</m:t>
                          </m:r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FE2A6C0-ACC2-279D-DACA-A74AC368FE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15" y="2133282"/>
                <a:ext cx="1683345" cy="6020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C6A2110-80D8-EE11-28E8-C0D0400C576A}"/>
              </a:ext>
            </a:extLst>
          </p:cNvPr>
          <p:cNvSpPr txBox="1"/>
          <p:nvPr/>
        </p:nvSpPr>
        <p:spPr>
          <a:xfrm>
            <a:off x="490025" y="1071236"/>
            <a:ext cx="2476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 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/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𝑑𝑖𝑣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num>
                        <m:den>
                          <m:r>
                            <a:rPr lang="en-US" sz="1600" i="1">
                              <a:latin typeface="Cambria Math"/>
                            </a:rPr>
                            <m:t>𝜕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C255CD5D-B91A-0380-F44E-73FFDF4A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3840" y="1528699"/>
                <a:ext cx="2508379" cy="6079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TextBox 104">
            <a:extLst>
              <a:ext uri="{FF2B5EF4-FFF2-40B4-BE49-F238E27FC236}">
                <a16:creationId xmlns:a16="http://schemas.microsoft.com/office/drawing/2014/main" id="{58F83BF0-2BF6-1F7A-1728-4EEB98699C0F}"/>
              </a:ext>
            </a:extLst>
          </p:cNvPr>
          <p:cNvSpPr txBox="1"/>
          <p:nvPr/>
        </p:nvSpPr>
        <p:spPr>
          <a:xfrm>
            <a:off x="3800065" y="1077146"/>
            <a:ext cx="3203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</a:t>
            </a:r>
            <a:r>
              <a:rPr lang="en-US" dirty="0" err="1"/>
              <a:t>Divergenceless</a:t>
            </a:r>
            <a:r>
              <a:rPr lang="en-US" dirty="0"/>
              <a:t> displacement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/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𝑑𝑄𝑑𝑃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735FB51-A95E-982A-739C-F5D180E51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21" y="3551263"/>
                <a:ext cx="1685590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/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(3) Area conservation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= 1)</a:t>
                </a:r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5F02C36-7F29-A481-03BA-B262CA36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68" y="2934905"/>
                <a:ext cx="2966838" cy="369332"/>
              </a:xfrm>
              <a:prstGeom prst="rect">
                <a:avLst/>
              </a:prstGeom>
              <a:blipFill>
                <a:blip r:embed="rId10"/>
                <a:stretch>
                  <a:fillRect l="-1643" t="-8197" r="-82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9B8C82F6-9441-FBA1-60D0-02F05D519F95}"/>
              </a:ext>
            </a:extLst>
          </p:cNvPr>
          <p:cNvSpPr txBox="1"/>
          <p:nvPr/>
        </p:nvSpPr>
        <p:spPr>
          <a:xfrm>
            <a:off x="3477495" y="2934905"/>
            <a:ext cx="4084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(4) Deterministic and reversible 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/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Area conservation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state count conservation</a:t>
                </a:r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7FFBBCFD-8BFA-3835-2690-A031740C1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495" y="3537657"/>
                <a:ext cx="4084067" cy="338554"/>
              </a:xfrm>
              <a:prstGeom prst="rect">
                <a:avLst/>
              </a:prstGeom>
              <a:blipFill>
                <a:blip r:embed="rId11"/>
                <a:stretch>
                  <a:fillRect l="-74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/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1600" dirty="0"/>
                  <a:t> deterministic and reversible evolution</a:t>
                </a: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A4A95BE-1AB0-5867-4684-E75A5C2DB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026" y="3889817"/>
                <a:ext cx="3622979" cy="338554"/>
              </a:xfrm>
              <a:prstGeom prst="rect">
                <a:avLst/>
              </a:prstGeom>
              <a:blipFill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97FBAA3-BED2-707A-C8A2-3A819FFCDBDE}"/>
              </a:ext>
            </a:extLst>
          </p:cNvPr>
          <p:cNvGrpSpPr/>
          <p:nvPr/>
        </p:nvGrpSpPr>
        <p:grpSpPr>
          <a:xfrm>
            <a:off x="358014" y="4380093"/>
            <a:ext cx="4022063" cy="1695159"/>
            <a:chOff x="7719427" y="3403594"/>
            <a:chExt cx="4022063" cy="1695159"/>
          </a:xfrm>
        </p:grpSpPr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E2611D7A-BCF6-E7E5-8E28-3B31489E3251}"/>
                </a:ext>
              </a:extLst>
            </p:cNvPr>
            <p:cNvSpPr txBox="1"/>
            <p:nvPr/>
          </p:nvSpPr>
          <p:spPr>
            <a:xfrm>
              <a:off x="7719427" y="3403594"/>
              <a:ext cx="40220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(5) Deterministic and thermodynamically</a:t>
              </a:r>
              <a:br>
                <a:rPr lang="en-US" dirty="0"/>
              </a:br>
              <a:r>
                <a:rPr lang="en-US" dirty="0"/>
                <a:t>      reversible evolution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A8318D9-3AC6-05BC-227E-4C66C9D3C8CF}"/>
                    </a:ext>
                  </a:extLst>
                </p:cNvPr>
                <p:cNvSpPr txBox="1"/>
                <p:nvPr/>
              </p:nvSpPr>
              <p:spPr>
                <a:xfrm>
                  <a:off x="7827148" y="4414324"/>
                  <a:ext cx="380662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Area conservation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sz="1600" dirty="0"/>
                    <a:t> entropy conservation</a:t>
                  </a:r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A8318D9-3AC6-05BC-227E-4C66C9D3C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148" y="4414324"/>
                  <a:ext cx="3806620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800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BF96EDA-732A-4361-AECF-5798AD69013D}"/>
                    </a:ext>
                  </a:extLst>
                </p:cNvPr>
                <p:cNvSpPr txBox="1"/>
                <p:nvPr/>
              </p:nvSpPr>
              <p:spPr>
                <a:xfrm>
                  <a:off x="9041712" y="4071085"/>
                  <a:ext cx="1377492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func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5BF96EDA-732A-4361-AECF-5798AD690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1712" y="4071085"/>
                  <a:ext cx="1377492" cy="338554"/>
                </a:xfrm>
                <a:prstGeom prst="rect">
                  <a:avLst/>
                </a:prstGeom>
                <a:blipFill>
                  <a:blip r:embed="rId1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5193E79-34A9-8FAA-80C3-A973F00CC6B7}"/>
                    </a:ext>
                  </a:extLst>
                </p:cNvPr>
                <p:cNvSpPr txBox="1"/>
                <p:nvPr/>
              </p:nvSpPr>
              <p:spPr>
                <a:xfrm>
                  <a:off x="7841704" y="4760199"/>
                  <a:ext cx="377750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a14:m>
                  <a:r>
                    <a:rPr lang="en-US" sz="1600" dirty="0"/>
                    <a:t> thermodynamically reversible evolution</a:t>
                  </a:r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5193E79-34A9-8FAA-80C3-A973F00CC6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1704" y="4760199"/>
                  <a:ext cx="3777509" cy="338554"/>
                </a:xfrm>
                <a:prstGeom prst="rect">
                  <a:avLst/>
                </a:prstGeom>
                <a:blipFill>
                  <a:blip r:embed="rId15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2E7D40-7F67-CBD4-1C78-E6A89E7C9619}"/>
              </a:ext>
            </a:extLst>
          </p:cNvPr>
          <p:cNvGrpSpPr/>
          <p:nvPr/>
        </p:nvGrpSpPr>
        <p:grpSpPr>
          <a:xfrm>
            <a:off x="4790609" y="4582147"/>
            <a:ext cx="3728457" cy="850133"/>
            <a:chOff x="362225" y="4542400"/>
            <a:chExt cx="3728457" cy="850133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0196CDC-985E-5294-BC20-40FBE0E531AD}"/>
                </a:ext>
              </a:extLst>
            </p:cNvPr>
            <p:cNvSpPr txBox="1"/>
            <p:nvPr/>
          </p:nvSpPr>
          <p:spPr>
            <a:xfrm>
              <a:off x="791221" y="4542400"/>
              <a:ext cx="28704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(6) Information conservation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56F62AE-F890-DB76-3037-108DB3CC4C0F}"/>
                    </a:ext>
                  </a:extLst>
                </p:cNvPr>
                <p:cNvSpPr txBox="1"/>
                <p:nvPr/>
              </p:nvSpPr>
              <p:spPr>
                <a:xfrm>
                  <a:off x="362225" y="5044617"/>
                  <a:ext cx="3728457" cy="3479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−∫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</m:func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𝑑𝑞𝑑𝑝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F56F62AE-F890-DB76-3037-108DB3CC4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225" y="5044617"/>
                  <a:ext cx="3728457" cy="347916"/>
                </a:xfrm>
                <a:prstGeom prst="rect">
                  <a:avLst/>
                </a:prstGeom>
                <a:blipFill>
                  <a:blip r:embed="rId1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FA85FC-F31B-4A62-3FDC-75E7CE3AC4BB}"/>
              </a:ext>
            </a:extLst>
          </p:cNvPr>
          <p:cNvGrpSpPr/>
          <p:nvPr/>
        </p:nvGrpSpPr>
        <p:grpSpPr>
          <a:xfrm>
            <a:off x="8059874" y="3221310"/>
            <a:ext cx="3928631" cy="840771"/>
            <a:chOff x="4392198" y="4542400"/>
            <a:chExt cx="3928631" cy="840771"/>
          </a:xfrm>
        </p:grpSpPr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A18531B-D008-A1FB-7B99-BD2BADC366E4}"/>
                </a:ext>
              </a:extLst>
            </p:cNvPr>
            <p:cNvSpPr txBox="1"/>
            <p:nvPr/>
          </p:nvSpPr>
          <p:spPr>
            <a:xfrm>
              <a:off x="4392198" y="4542400"/>
              <a:ext cx="2859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(7) Uncertainty conservation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EDD7B61-800B-111F-6341-F9A91A5A2795}"/>
                    </a:ext>
                  </a:extLst>
                </p:cNvPr>
                <p:cNvSpPr txBox="1"/>
                <p:nvPr/>
              </p:nvSpPr>
              <p:spPr>
                <a:xfrm>
                  <a:off x="4638850" y="5044617"/>
                  <a:ext cx="2372829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Σ</m:t>
                            </m:r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</m:d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7EDD7B61-800B-111F-6341-F9A91A5A27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8850" y="5044617"/>
                  <a:ext cx="2372829" cy="338554"/>
                </a:xfrm>
                <a:prstGeom prst="rect">
                  <a:avLst/>
                </a:prstGeom>
                <a:blipFill>
                  <a:blip r:embed="rId1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E821CC7-A69E-125B-9FB6-D79B0F5D92C3}"/>
                </a:ext>
              </a:extLst>
            </p:cNvPr>
            <p:cNvSpPr txBox="1"/>
            <p:nvPr/>
          </p:nvSpPr>
          <p:spPr>
            <a:xfrm>
              <a:off x="7214821" y="4748922"/>
              <a:ext cx="11060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for peaked</a:t>
              </a:r>
              <a:br>
                <a:rPr lang="en-US" sz="1400" dirty="0"/>
              </a:br>
              <a:r>
                <a:rPr lang="en-US" sz="1400" dirty="0"/>
                <a:t>distributions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342BD771-8497-69DB-19E1-4D43EFCDC269}"/>
              </a:ext>
            </a:extLst>
          </p:cNvPr>
          <p:cNvSpPr txBox="1"/>
          <p:nvPr/>
        </p:nvSpPr>
        <p:spPr>
          <a:xfrm>
            <a:off x="4636778" y="5850356"/>
            <a:ext cx="5102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 full understanding of classical mechanics means understanding these connections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AE4A0D-F358-7413-4BC8-B350481993A5}"/>
              </a:ext>
            </a:extLst>
          </p:cNvPr>
          <p:cNvSpPr txBox="1"/>
          <p:nvPr/>
        </p:nvSpPr>
        <p:spPr>
          <a:xfrm>
            <a:off x="10981673" y="796990"/>
            <a:ext cx="1033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DOF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F544CB28-E882-CC57-B2DA-2ED7AAFCCB98}"/>
              </a:ext>
            </a:extLst>
          </p:cNvPr>
          <p:cNvSpPr/>
          <p:nvPr/>
        </p:nvSpPr>
        <p:spPr>
          <a:xfrm>
            <a:off x="9577278" y="2524598"/>
            <a:ext cx="351641" cy="35164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228972A7-20CB-45D2-DD3F-7EECFC9F7F07}"/>
              </a:ext>
            </a:extLst>
          </p:cNvPr>
          <p:cNvSpPr/>
          <p:nvPr/>
        </p:nvSpPr>
        <p:spPr>
          <a:xfrm rot="774616">
            <a:off x="9411890" y="2474593"/>
            <a:ext cx="351641" cy="3516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Freeform: Shape 211">
            <a:extLst>
              <a:ext uri="{FF2B5EF4-FFF2-40B4-BE49-F238E27FC236}">
                <a16:creationId xmlns:a16="http://schemas.microsoft.com/office/drawing/2014/main" id="{ECAEE39E-54A1-9EB9-FCC0-7D4AA3727D1D}"/>
              </a:ext>
            </a:extLst>
          </p:cNvPr>
          <p:cNvSpPr/>
          <p:nvPr/>
        </p:nvSpPr>
        <p:spPr>
          <a:xfrm>
            <a:off x="9532860" y="1476816"/>
            <a:ext cx="1078707" cy="657588"/>
          </a:xfrm>
          <a:custGeom>
            <a:avLst/>
            <a:gdLst>
              <a:gd name="connsiteX0" fmla="*/ 903963 w 1065262"/>
              <a:gd name="connsiteY0" fmla="*/ 20203 h 992249"/>
              <a:gd name="connsiteX1" fmla="*/ 179216 w 1065262"/>
              <a:gd name="connsiteY1" fmla="*/ 67616 h 992249"/>
              <a:gd name="connsiteX2" fmla="*/ 43750 w 1065262"/>
              <a:gd name="connsiteY2" fmla="*/ 562070 h 992249"/>
              <a:gd name="connsiteX3" fmla="*/ 50523 w 1065262"/>
              <a:gd name="connsiteY3" fmla="*/ 988790 h 992249"/>
              <a:gd name="connsiteX4" fmla="*/ 626256 w 1065262"/>
              <a:gd name="connsiteY4" fmla="*/ 744950 h 992249"/>
              <a:gd name="connsiteX5" fmla="*/ 626256 w 1065262"/>
              <a:gd name="connsiteY5" fmla="*/ 413056 h 992249"/>
              <a:gd name="connsiteX6" fmla="*/ 1046203 w 1065262"/>
              <a:gd name="connsiteY6" fmla="*/ 216630 h 992249"/>
              <a:gd name="connsiteX7" fmla="*/ 903963 w 1065262"/>
              <a:gd name="connsiteY7" fmla="*/ 20203 h 99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262" h="992249">
                <a:moveTo>
                  <a:pt x="903963" y="20203"/>
                </a:moveTo>
                <a:cubicBezTo>
                  <a:pt x="759465" y="-4633"/>
                  <a:pt x="322585" y="-22695"/>
                  <a:pt x="179216" y="67616"/>
                </a:cubicBezTo>
                <a:cubicBezTo>
                  <a:pt x="35847" y="157927"/>
                  <a:pt x="65199" y="408541"/>
                  <a:pt x="43750" y="562070"/>
                </a:cubicBezTo>
                <a:cubicBezTo>
                  <a:pt x="22301" y="715599"/>
                  <a:pt x="-46561" y="958310"/>
                  <a:pt x="50523" y="988790"/>
                </a:cubicBezTo>
                <a:cubicBezTo>
                  <a:pt x="147607" y="1019270"/>
                  <a:pt x="530301" y="840906"/>
                  <a:pt x="626256" y="744950"/>
                </a:cubicBezTo>
                <a:cubicBezTo>
                  <a:pt x="722211" y="648994"/>
                  <a:pt x="556265" y="501109"/>
                  <a:pt x="626256" y="413056"/>
                </a:cubicBezTo>
                <a:cubicBezTo>
                  <a:pt x="696247" y="325003"/>
                  <a:pt x="996532" y="279848"/>
                  <a:pt x="1046203" y="216630"/>
                </a:cubicBezTo>
                <a:cubicBezTo>
                  <a:pt x="1095874" y="153412"/>
                  <a:pt x="1048461" y="45039"/>
                  <a:pt x="903963" y="20203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B467FD6D-7643-B755-135C-FF69FE9802B9}"/>
              </a:ext>
            </a:extLst>
          </p:cNvPr>
          <p:cNvGrpSpPr/>
          <p:nvPr/>
        </p:nvGrpSpPr>
        <p:grpSpPr>
          <a:xfrm>
            <a:off x="7936038" y="998326"/>
            <a:ext cx="3576013" cy="1998094"/>
            <a:chOff x="7956550" y="4167004"/>
            <a:chExt cx="3576013" cy="1998094"/>
          </a:xfrm>
        </p:grpSpPr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EBE56CE0-553A-6444-AE3E-4484A05AA8FC}"/>
                </a:ext>
              </a:extLst>
            </p:cNvPr>
            <p:cNvCxnSpPr/>
            <p:nvPr/>
          </p:nvCxnSpPr>
          <p:spPr>
            <a:xfrm>
              <a:off x="9457908" y="4425232"/>
              <a:ext cx="0" cy="173986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47CCB088-7F2F-73F5-3BD0-7DA40BD453EB}"/>
                </a:ext>
              </a:extLst>
            </p:cNvPr>
            <p:cNvCxnSpPr>
              <a:cxnSpLocks/>
            </p:cNvCxnSpPr>
            <p:nvPr/>
          </p:nvCxnSpPr>
          <p:spPr>
            <a:xfrm>
              <a:off x="7956550" y="5295164"/>
              <a:ext cx="3554400" cy="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92E7A56C-43A6-ABE5-0DDF-74BFC83A1F72}"/>
                </a:ext>
              </a:extLst>
            </p:cNvPr>
            <p:cNvGrpSpPr/>
            <p:nvPr/>
          </p:nvGrpSpPr>
          <p:grpSpPr>
            <a:xfrm>
              <a:off x="8240006" y="5222444"/>
              <a:ext cx="2679390" cy="72720"/>
              <a:chOff x="1676409" y="2800350"/>
              <a:chExt cx="5867391" cy="233150"/>
            </a:xfrm>
          </p:grpSpPr>
          <p:cxnSp>
            <p:nvCxnSpPr>
              <p:cNvPr id="291" name="Straight Arrow Connector 290">
                <a:extLst>
                  <a:ext uri="{FF2B5EF4-FFF2-40B4-BE49-F238E27FC236}">
                    <a16:creationId xmlns:a16="http://schemas.microsoft.com/office/drawing/2014/main" id="{29A7B119-6C05-95B5-298D-1A9596893C6A}"/>
                  </a:ext>
                </a:extLst>
              </p:cNvPr>
              <p:cNvCxnSpPr/>
              <p:nvPr/>
            </p:nvCxnSpPr>
            <p:spPr>
              <a:xfrm flipH="1" flipV="1">
                <a:off x="43434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Straight Arrow Connector 291">
                <a:extLst>
                  <a:ext uri="{FF2B5EF4-FFF2-40B4-BE49-F238E27FC236}">
                    <a16:creationId xmlns:a16="http://schemas.microsoft.com/office/drawing/2014/main" id="{02D0D728-7404-6D70-4A58-BBF133C8CB22}"/>
                  </a:ext>
                </a:extLst>
              </p:cNvPr>
              <p:cNvCxnSpPr/>
              <p:nvPr/>
            </p:nvCxnSpPr>
            <p:spPr>
              <a:xfrm flipH="1" flipV="1">
                <a:off x="3809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Straight Arrow Connector 292">
                <a:extLst>
                  <a:ext uri="{FF2B5EF4-FFF2-40B4-BE49-F238E27FC236}">
                    <a16:creationId xmlns:a16="http://schemas.microsoft.com/office/drawing/2014/main" id="{F47A56E8-8D45-DCE7-4B9C-FCA65C4783BB}"/>
                  </a:ext>
                </a:extLst>
              </p:cNvPr>
              <p:cNvCxnSpPr/>
              <p:nvPr/>
            </p:nvCxnSpPr>
            <p:spPr>
              <a:xfrm flipH="1" flipV="1">
                <a:off x="4876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Straight Arrow Connector 293">
                <a:extLst>
                  <a:ext uri="{FF2B5EF4-FFF2-40B4-BE49-F238E27FC236}">
                    <a16:creationId xmlns:a16="http://schemas.microsoft.com/office/drawing/2014/main" id="{A3A61804-8914-1B6B-8099-C2CA8730D66C}"/>
                  </a:ext>
                </a:extLst>
              </p:cNvPr>
              <p:cNvCxnSpPr/>
              <p:nvPr/>
            </p:nvCxnSpPr>
            <p:spPr>
              <a:xfrm flipH="1" flipV="1">
                <a:off x="54101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Arrow Connector 294">
                <a:extLst>
                  <a:ext uri="{FF2B5EF4-FFF2-40B4-BE49-F238E27FC236}">
                    <a16:creationId xmlns:a16="http://schemas.microsoft.com/office/drawing/2014/main" id="{8C196C2A-C709-9337-890C-26B02C82E623}"/>
                  </a:ext>
                </a:extLst>
              </p:cNvPr>
              <p:cNvCxnSpPr/>
              <p:nvPr/>
            </p:nvCxnSpPr>
            <p:spPr>
              <a:xfrm flipH="1" flipV="1">
                <a:off x="59435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Arrow Connector 295">
                <a:extLst>
                  <a:ext uri="{FF2B5EF4-FFF2-40B4-BE49-F238E27FC236}">
                    <a16:creationId xmlns:a16="http://schemas.microsoft.com/office/drawing/2014/main" id="{A5EE6A98-D889-8594-7B9C-DC4EF65662F0}"/>
                  </a:ext>
                </a:extLst>
              </p:cNvPr>
              <p:cNvCxnSpPr/>
              <p:nvPr/>
            </p:nvCxnSpPr>
            <p:spPr>
              <a:xfrm flipH="1" flipV="1">
                <a:off x="64769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Straight Arrow Connector 296">
                <a:extLst>
                  <a:ext uri="{FF2B5EF4-FFF2-40B4-BE49-F238E27FC236}">
                    <a16:creationId xmlns:a16="http://schemas.microsoft.com/office/drawing/2014/main" id="{1FD872BE-0ECB-4FC6-9876-EE1CA3111C35}"/>
                  </a:ext>
                </a:extLst>
              </p:cNvPr>
              <p:cNvCxnSpPr/>
              <p:nvPr/>
            </p:nvCxnSpPr>
            <p:spPr>
              <a:xfrm flipH="1" flipV="1">
                <a:off x="70103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Straight Arrow Connector 297">
                <a:extLst>
                  <a:ext uri="{FF2B5EF4-FFF2-40B4-BE49-F238E27FC236}">
                    <a16:creationId xmlns:a16="http://schemas.microsoft.com/office/drawing/2014/main" id="{051C0CC0-C814-3A5D-80CA-A9A12AC951A9}"/>
                  </a:ext>
                </a:extLst>
              </p:cNvPr>
              <p:cNvCxnSpPr/>
              <p:nvPr/>
            </p:nvCxnSpPr>
            <p:spPr>
              <a:xfrm flipH="1" flipV="1">
                <a:off x="7543797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Straight Arrow Connector 298">
                <a:extLst>
                  <a:ext uri="{FF2B5EF4-FFF2-40B4-BE49-F238E27FC236}">
                    <a16:creationId xmlns:a16="http://schemas.microsoft.com/office/drawing/2014/main" id="{637A702C-6946-4986-0B0B-B5E8EAFE7AFF}"/>
                  </a:ext>
                </a:extLst>
              </p:cNvPr>
              <p:cNvCxnSpPr/>
              <p:nvPr/>
            </p:nvCxnSpPr>
            <p:spPr>
              <a:xfrm flipH="1" flipV="1">
                <a:off x="3276600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Straight Arrow Connector 299">
                <a:extLst>
                  <a:ext uri="{FF2B5EF4-FFF2-40B4-BE49-F238E27FC236}">
                    <a16:creationId xmlns:a16="http://schemas.microsoft.com/office/drawing/2014/main" id="{AB257084-D380-E741-84F3-C1EE2420284D}"/>
                  </a:ext>
                </a:extLst>
              </p:cNvPr>
              <p:cNvCxnSpPr/>
              <p:nvPr/>
            </p:nvCxnSpPr>
            <p:spPr>
              <a:xfrm flipH="1" flipV="1">
                <a:off x="2743203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Arrow Connector 300">
                <a:extLst>
                  <a:ext uri="{FF2B5EF4-FFF2-40B4-BE49-F238E27FC236}">
                    <a16:creationId xmlns:a16="http://schemas.microsoft.com/office/drawing/2014/main" id="{5310477F-5E08-2FF9-247E-DB5D9A5C2F25}"/>
                  </a:ext>
                </a:extLst>
              </p:cNvPr>
              <p:cNvCxnSpPr/>
              <p:nvPr/>
            </p:nvCxnSpPr>
            <p:spPr>
              <a:xfrm flipH="1" flipV="1">
                <a:off x="2209806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Arrow Connector 301">
                <a:extLst>
                  <a:ext uri="{FF2B5EF4-FFF2-40B4-BE49-F238E27FC236}">
                    <a16:creationId xmlns:a16="http://schemas.microsoft.com/office/drawing/2014/main" id="{D297F1E8-F3FB-5C7D-1907-635D3572D46B}"/>
                  </a:ext>
                </a:extLst>
              </p:cNvPr>
              <p:cNvCxnSpPr/>
              <p:nvPr/>
            </p:nvCxnSpPr>
            <p:spPr>
              <a:xfrm flipH="1" flipV="1">
                <a:off x="1676409" y="2800350"/>
                <a:ext cx="3" cy="233150"/>
              </a:xfrm>
              <a:prstGeom prst="straightConnector1">
                <a:avLst/>
              </a:prstGeom>
              <a:ln>
                <a:headEnd type="none" w="med" len="med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FD4022DC-1927-C177-977B-F091888EC50D}"/>
                </a:ext>
              </a:extLst>
            </p:cNvPr>
            <p:cNvCxnSpPr/>
            <p:nvPr/>
          </p:nvCxnSpPr>
          <p:spPr>
            <a:xfrm flipV="1">
              <a:off x="9457910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906AC0EC-F6E1-BBA9-9AFC-EFCE27D4857F}"/>
                </a:ext>
              </a:extLst>
            </p:cNvPr>
            <p:cNvCxnSpPr/>
            <p:nvPr/>
          </p:nvCxnSpPr>
          <p:spPr>
            <a:xfrm flipV="1">
              <a:off x="9701491" y="501420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90C85E1D-1876-8BAC-A5A3-95C224E038A1}"/>
                </a:ext>
              </a:extLst>
            </p:cNvPr>
            <p:cNvCxnSpPr/>
            <p:nvPr/>
          </p:nvCxnSpPr>
          <p:spPr>
            <a:xfrm flipV="1">
              <a:off x="9945072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0233C5B9-C05A-B190-F235-EC7AF830A13E}"/>
                </a:ext>
              </a:extLst>
            </p:cNvPr>
            <p:cNvCxnSpPr/>
            <p:nvPr/>
          </p:nvCxnSpPr>
          <p:spPr>
            <a:xfrm flipV="1">
              <a:off x="10188654" y="5019370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FF6055D-7E34-0389-A78A-3F0E85EA836C}"/>
                </a:ext>
              </a:extLst>
            </p:cNvPr>
            <p:cNvCxnSpPr/>
            <p:nvPr/>
          </p:nvCxnSpPr>
          <p:spPr>
            <a:xfrm flipV="1">
              <a:off x="10432235" y="5021955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3592BB78-6E08-8BE4-ACDF-9EE92C850B44}"/>
                </a:ext>
              </a:extLst>
            </p:cNvPr>
            <p:cNvCxnSpPr/>
            <p:nvPr/>
          </p:nvCxnSpPr>
          <p:spPr>
            <a:xfrm flipV="1">
              <a:off x="10675816" y="502453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C21D4E7F-7769-7B49-3088-242392A4926E}"/>
                </a:ext>
              </a:extLst>
            </p:cNvPr>
            <p:cNvCxnSpPr/>
            <p:nvPr/>
          </p:nvCxnSpPr>
          <p:spPr>
            <a:xfrm flipV="1">
              <a:off x="10919397" y="502712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086683D4-2FB3-11B2-526D-2BE19B3B16FA}"/>
                </a:ext>
              </a:extLst>
            </p:cNvPr>
            <p:cNvCxnSpPr/>
            <p:nvPr/>
          </p:nvCxnSpPr>
          <p:spPr>
            <a:xfrm flipV="1">
              <a:off x="9214327" y="501678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69220A8-002A-E310-DAA1-30D6253CC6F2}"/>
                </a:ext>
              </a:extLst>
            </p:cNvPr>
            <p:cNvCxnSpPr/>
            <p:nvPr/>
          </p:nvCxnSpPr>
          <p:spPr>
            <a:xfrm flipV="1">
              <a:off x="8970744" y="5017293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226C78D3-2BA6-5BE3-D38B-DA7EF7A0995A}"/>
                </a:ext>
              </a:extLst>
            </p:cNvPr>
            <p:cNvCxnSpPr/>
            <p:nvPr/>
          </p:nvCxnSpPr>
          <p:spPr>
            <a:xfrm flipV="1">
              <a:off x="8727161" y="501779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8F81210F-FA95-6C53-E83E-F26F7C497F0D}"/>
                </a:ext>
              </a:extLst>
            </p:cNvPr>
            <p:cNvCxnSpPr/>
            <p:nvPr/>
          </p:nvCxnSpPr>
          <p:spPr>
            <a:xfrm flipV="1">
              <a:off x="8483578" y="5018306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95E51097-D791-A06E-54B3-7662AE788B8C}"/>
                </a:ext>
              </a:extLst>
            </p:cNvPr>
            <p:cNvCxnSpPr/>
            <p:nvPr/>
          </p:nvCxnSpPr>
          <p:spPr>
            <a:xfrm flipV="1">
              <a:off x="8239994" y="5018812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5C344142-34D5-4F45-8E55-157EAE792C73}"/>
                </a:ext>
              </a:extLst>
            </p:cNvPr>
            <p:cNvCxnSpPr/>
            <p:nvPr/>
          </p:nvCxnSpPr>
          <p:spPr>
            <a:xfrm flipV="1">
              <a:off x="9457908" y="479189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D69AF396-08E0-2D9A-D7FB-2A6BFE912513}"/>
                </a:ext>
              </a:extLst>
            </p:cNvPr>
            <p:cNvCxnSpPr/>
            <p:nvPr/>
          </p:nvCxnSpPr>
          <p:spPr>
            <a:xfrm flipV="1">
              <a:off x="970026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54E60208-E8D2-0504-C63A-0E474762AE9C}"/>
                </a:ext>
              </a:extLst>
            </p:cNvPr>
            <p:cNvCxnSpPr/>
            <p:nvPr/>
          </p:nvCxnSpPr>
          <p:spPr>
            <a:xfrm flipV="1">
              <a:off x="9943848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DC21061D-F46C-EE80-BBE9-C340899C5173}"/>
                </a:ext>
              </a:extLst>
            </p:cNvPr>
            <p:cNvCxnSpPr/>
            <p:nvPr/>
          </p:nvCxnSpPr>
          <p:spPr>
            <a:xfrm flipV="1">
              <a:off x="10187429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E3802175-6023-FC16-23C7-FDA1D150C1CF}"/>
                </a:ext>
              </a:extLst>
            </p:cNvPr>
            <p:cNvCxnSpPr/>
            <p:nvPr/>
          </p:nvCxnSpPr>
          <p:spPr>
            <a:xfrm flipV="1">
              <a:off x="10431011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24076827-5C8E-1168-9B95-122A3A4634AD}"/>
                </a:ext>
              </a:extLst>
            </p:cNvPr>
            <p:cNvCxnSpPr/>
            <p:nvPr/>
          </p:nvCxnSpPr>
          <p:spPr>
            <a:xfrm flipV="1">
              <a:off x="10674592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2D9306CC-8D82-9BA1-1370-C6661066A4CB}"/>
                </a:ext>
              </a:extLst>
            </p:cNvPr>
            <p:cNvCxnSpPr/>
            <p:nvPr/>
          </p:nvCxnSpPr>
          <p:spPr>
            <a:xfrm flipV="1">
              <a:off x="10918173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4B12524B-E9A8-A2E4-2C4E-D151B66ABFEF}"/>
                </a:ext>
              </a:extLst>
            </p:cNvPr>
            <p:cNvCxnSpPr/>
            <p:nvPr/>
          </p:nvCxnSpPr>
          <p:spPr>
            <a:xfrm flipV="1">
              <a:off x="9214327" y="478931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4CDAFBE3-0E30-DA31-6F94-397982B371D0}"/>
                </a:ext>
              </a:extLst>
            </p:cNvPr>
            <p:cNvCxnSpPr/>
            <p:nvPr/>
          </p:nvCxnSpPr>
          <p:spPr>
            <a:xfrm flipV="1">
              <a:off x="8970746" y="478672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BA32ED13-080B-E635-120D-1AD43B1D591D}"/>
                </a:ext>
              </a:extLst>
            </p:cNvPr>
            <p:cNvCxnSpPr/>
            <p:nvPr/>
          </p:nvCxnSpPr>
          <p:spPr>
            <a:xfrm flipV="1">
              <a:off x="8727164" y="478414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F21062DE-55E7-BB43-4FA3-AAAF67529C68}"/>
                </a:ext>
              </a:extLst>
            </p:cNvPr>
            <p:cNvCxnSpPr/>
            <p:nvPr/>
          </p:nvCxnSpPr>
          <p:spPr>
            <a:xfrm flipV="1">
              <a:off x="8483583" y="478155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28539F39-BB4A-2B9E-AFFB-9D9741C20F2F}"/>
                </a:ext>
              </a:extLst>
            </p:cNvPr>
            <p:cNvCxnSpPr/>
            <p:nvPr/>
          </p:nvCxnSpPr>
          <p:spPr>
            <a:xfrm flipV="1">
              <a:off x="8240002" y="4778970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2C6D270D-6742-B214-8E51-24554721F7C0}"/>
                </a:ext>
              </a:extLst>
            </p:cNvPr>
            <p:cNvCxnSpPr/>
            <p:nvPr/>
          </p:nvCxnSpPr>
          <p:spPr>
            <a:xfrm flipV="1">
              <a:off x="9457908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F53237D3-8DE4-4FEE-6BC6-425667816F8B}"/>
                </a:ext>
              </a:extLst>
            </p:cNvPr>
            <p:cNvCxnSpPr/>
            <p:nvPr/>
          </p:nvCxnSpPr>
          <p:spPr>
            <a:xfrm flipV="1">
              <a:off x="9701489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9E3C8918-8C76-4969-9E2A-BA056F523A21}"/>
                </a:ext>
              </a:extLst>
            </p:cNvPr>
            <p:cNvCxnSpPr/>
            <p:nvPr/>
          </p:nvCxnSpPr>
          <p:spPr>
            <a:xfrm flipV="1">
              <a:off x="9945071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8DC2F53E-BEDC-0EE1-3B4D-09EC54AE674A}"/>
                </a:ext>
              </a:extLst>
            </p:cNvPr>
            <p:cNvCxnSpPr/>
            <p:nvPr/>
          </p:nvCxnSpPr>
          <p:spPr>
            <a:xfrm flipV="1">
              <a:off x="1018865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235FAB9F-AC11-07FD-B635-E16536AF24F9}"/>
                </a:ext>
              </a:extLst>
            </p:cNvPr>
            <p:cNvCxnSpPr/>
            <p:nvPr/>
          </p:nvCxnSpPr>
          <p:spPr>
            <a:xfrm flipV="1">
              <a:off x="1043223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D5F9F08-C89B-0A04-E32E-29512E120FF2}"/>
                </a:ext>
              </a:extLst>
            </p:cNvPr>
            <p:cNvCxnSpPr/>
            <p:nvPr/>
          </p:nvCxnSpPr>
          <p:spPr>
            <a:xfrm flipV="1">
              <a:off x="1067581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E2620DBB-0AF7-8569-818E-3940D5E40D61}"/>
                </a:ext>
              </a:extLst>
            </p:cNvPr>
            <p:cNvCxnSpPr/>
            <p:nvPr/>
          </p:nvCxnSpPr>
          <p:spPr>
            <a:xfrm flipV="1">
              <a:off x="1091939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8D27BC48-F41E-8085-4D94-02635BB5F3EB}"/>
                </a:ext>
              </a:extLst>
            </p:cNvPr>
            <p:cNvCxnSpPr/>
            <p:nvPr/>
          </p:nvCxnSpPr>
          <p:spPr>
            <a:xfrm flipV="1">
              <a:off x="9214327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337EE113-A8AD-E833-CB8E-8AA2690F1B38}"/>
                </a:ext>
              </a:extLst>
            </p:cNvPr>
            <p:cNvCxnSpPr/>
            <p:nvPr/>
          </p:nvCxnSpPr>
          <p:spPr>
            <a:xfrm flipV="1">
              <a:off x="8970746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876A2FC0-4AA1-769A-C4C3-8D749660CDE4}"/>
                </a:ext>
              </a:extLst>
            </p:cNvPr>
            <p:cNvCxnSpPr/>
            <p:nvPr/>
          </p:nvCxnSpPr>
          <p:spPr>
            <a:xfrm flipV="1">
              <a:off x="8727164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9D523F70-4A22-DE6B-D787-5B520C9ED3F3}"/>
                </a:ext>
              </a:extLst>
            </p:cNvPr>
            <p:cNvCxnSpPr/>
            <p:nvPr/>
          </p:nvCxnSpPr>
          <p:spPr>
            <a:xfrm flipV="1">
              <a:off x="8483583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0281DE05-C22D-5D41-EF5F-A19C656D9EDA}"/>
                </a:ext>
              </a:extLst>
            </p:cNvPr>
            <p:cNvCxnSpPr/>
            <p:nvPr/>
          </p:nvCxnSpPr>
          <p:spPr>
            <a:xfrm flipV="1">
              <a:off x="8240002" y="4564421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CEE0FE03-E8B6-E680-A462-4E6B3A72CDE8}"/>
                </a:ext>
              </a:extLst>
            </p:cNvPr>
            <p:cNvCxnSpPr/>
            <p:nvPr/>
          </p:nvCxnSpPr>
          <p:spPr>
            <a:xfrm flipH="1" flipV="1">
              <a:off x="9353516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D3A355CA-5985-4D9C-300F-ED31334DF695}"/>
                </a:ext>
              </a:extLst>
            </p:cNvPr>
            <p:cNvCxnSpPr/>
            <p:nvPr/>
          </p:nvCxnSpPr>
          <p:spPr>
            <a:xfrm flipH="1" flipV="1">
              <a:off x="910993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B87A5E6D-3045-8BA5-EFAA-B8F0F779EA07}"/>
                </a:ext>
              </a:extLst>
            </p:cNvPr>
            <p:cNvCxnSpPr/>
            <p:nvPr/>
          </p:nvCxnSpPr>
          <p:spPr>
            <a:xfrm flipH="1" flipV="1">
              <a:off x="8866354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15A8F248-2885-DB37-B8F9-67DB8F2AF8E4}"/>
                </a:ext>
              </a:extLst>
            </p:cNvPr>
            <p:cNvCxnSpPr/>
            <p:nvPr/>
          </p:nvCxnSpPr>
          <p:spPr>
            <a:xfrm flipH="1" flipV="1">
              <a:off x="862277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BD8E8192-3ACC-0158-97D0-3A3C1E42362E}"/>
                </a:ext>
              </a:extLst>
            </p:cNvPr>
            <p:cNvCxnSpPr/>
            <p:nvPr/>
          </p:nvCxnSpPr>
          <p:spPr>
            <a:xfrm flipH="1" flipV="1">
              <a:off x="8379191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015E6942-BA1A-5025-C391-317AF580C039}"/>
                </a:ext>
              </a:extLst>
            </p:cNvPr>
            <p:cNvCxnSpPr/>
            <p:nvPr/>
          </p:nvCxnSpPr>
          <p:spPr>
            <a:xfrm flipH="1" flipV="1">
              <a:off x="8135610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6B7457CE-0FB1-C28B-799F-3955EA85A79E}"/>
                </a:ext>
              </a:extLst>
            </p:cNvPr>
            <p:cNvCxnSpPr/>
            <p:nvPr/>
          </p:nvCxnSpPr>
          <p:spPr>
            <a:xfrm flipH="1" flipV="1">
              <a:off x="9597099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81EF3157-6EBD-6D3D-8FA0-18892263E4B2}"/>
                </a:ext>
              </a:extLst>
            </p:cNvPr>
            <p:cNvCxnSpPr/>
            <p:nvPr/>
          </p:nvCxnSpPr>
          <p:spPr>
            <a:xfrm flipH="1" flipV="1">
              <a:off x="984068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E608F354-FE0D-7FBA-D1E7-1CF3FD75355C}"/>
                </a:ext>
              </a:extLst>
            </p:cNvPr>
            <p:cNvCxnSpPr/>
            <p:nvPr/>
          </p:nvCxnSpPr>
          <p:spPr>
            <a:xfrm flipH="1" flipV="1">
              <a:off x="1008426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79BCBA3F-E340-85DD-7DBD-0020F2BF157C}"/>
                </a:ext>
              </a:extLst>
            </p:cNvPr>
            <p:cNvCxnSpPr/>
            <p:nvPr/>
          </p:nvCxnSpPr>
          <p:spPr>
            <a:xfrm flipH="1" flipV="1">
              <a:off x="10327848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34A1253E-95B1-AB41-F1FD-CC3609B9655B}"/>
                </a:ext>
              </a:extLst>
            </p:cNvPr>
            <p:cNvCxnSpPr/>
            <p:nvPr/>
          </p:nvCxnSpPr>
          <p:spPr>
            <a:xfrm flipH="1" flipV="1">
              <a:off x="10571432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5959C5AA-64AD-BAD7-D4B8-BCB5973FCA6A}"/>
                </a:ext>
              </a:extLst>
            </p:cNvPr>
            <p:cNvCxnSpPr/>
            <p:nvPr/>
          </p:nvCxnSpPr>
          <p:spPr>
            <a:xfrm flipH="1" flipV="1">
              <a:off x="10815015" y="5503949"/>
              <a:ext cx="104390" cy="3738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27ACE3F0-10E2-8556-BC41-57A45F1DC837}"/>
                </a:ext>
              </a:extLst>
            </p:cNvPr>
            <p:cNvCxnSpPr/>
            <p:nvPr/>
          </p:nvCxnSpPr>
          <p:spPr>
            <a:xfrm flipH="1" flipV="1">
              <a:off x="9318719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3F52E01B-64E8-E1CA-6219-3B4618CB5204}"/>
                </a:ext>
              </a:extLst>
            </p:cNvPr>
            <p:cNvCxnSpPr/>
            <p:nvPr/>
          </p:nvCxnSpPr>
          <p:spPr>
            <a:xfrm flipH="1" flipV="1">
              <a:off x="907513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23235F12-97E9-D35C-3000-AADCE982564D}"/>
                </a:ext>
              </a:extLst>
            </p:cNvPr>
            <p:cNvCxnSpPr/>
            <p:nvPr/>
          </p:nvCxnSpPr>
          <p:spPr>
            <a:xfrm flipH="1" flipV="1">
              <a:off x="883155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1CECE17F-06A3-354C-C53C-F26A069604E1}"/>
                </a:ext>
              </a:extLst>
            </p:cNvPr>
            <p:cNvCxnSpPr/>
            <p:nvPr/>
          </p:nvCxnSpPr>
          <p:spPr>
            <a:xfrm flipH="1" flipV="1">
              <a:off x="858797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CEF03722-E092-E1B1-0463-461404697429}"/>
                </a:ext>
              </a:extLst>
            </p:cNvPr>
            <p:cNvCxnSpPr/>
            <p:nvPr/>
          </p:nvCxnSpPr>
          <p:spPr>
            <a:xfrm flipH="1" flipV="1">
              <a:off x="834439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118481C6-7B5B-E94E-9008-4CC76CFB7E53}"/>
                </a:ext>
              </a:extLst>
            </p:cNvPr>
            <p:cNvCxnSpPr/>
            <p:nvPr/>
          </p:nvCxnSpPr>
          <p:spPr>
            <a:xfrm flipH="1" flipV="1">
              <a:off x="81008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2E33A6E0-0D01-A5A0-02B4-CBE5693A009D}"/>
                </a:ext>
              </a:extLst>
            </p:cNvPr>
            <p:cNvCxnSpPr/>
            <p:nvPr/>
          </p:nvCxnSpPr>
          <p:spPr>
            <a:xfrm flipH="1" flipV="1">
              <a:off x="9561078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4E9F469E-491D-19BB-EF2E-86A39FCD3633}"/>
                </a:ext>
              </a:extLst>
            </p:cNvPr>
            <p:cNvCxnSpPr/>
            <p:nvPr/>
          </p:nvCxnSpPr>
          <p:spPr>
            <a:xfrm flipH="1" flipV="1">
              <a:off x="9803436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D139A288-F81D-0772-1BD2-8B703DE46CBD}"/>
                </a:ext>
              </a:extLst>
            </p:cNvPr>
            <p:cNvCxnSpPr/>
            <p:nvPr/>
          </p:nvCxnSpPr>
          <p:spPr>
            <a:xfrm flipH="1" flipV="1">
              <a:off x="10045795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B2D6B91A-23F5-EF68-F8AD-3498CC94E581}"/>
                </a:ext>
              </a:extLst>
            </p:cNvPr>
            <p:cNvCxnSpPr/>
            <p:nvPr/>
          </p:nvCxnSpPr>
          <p:spPr>
            <a:xfrm flipH="1" flipV="1">
              <a:off x="10288154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A532A576-7856-0005-9FB5-A4D088CA6C48}"/>
                </a:ext>
              </a:extLst>
            </p:cNvPr>
            <p:cNvCxnSpPr/>
            <p:nvPr/>
          </p:nvCxnSpPr>
          <p:spPr>
            <a:xfrm flipH="1" flipV="1">
              <a:off x="10530513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9CD05F3B-A4C6-FB6A-79FF-2CD7ED59665B}"/>
                </a:ext>
              </a:extLst>
            </p:cNvPr>
            <p:cNvCxnSpPr/>
            <p:nvPr/>
          </p:nvCxnSpPr>
          <p:spPr>
            <a:xfrm flipH="1" flipV="1">
              <a:off x="10772871" y="5763635"/>
              <a:ext cx="140412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88CF249E-ACF3-0C9E-16D2-021634921070}"/>
                </a:ext>
              </a:extLst>
            </p:cNvPr>
            <p:cNvCxnSpPr/>
            <p:nvPr/>
          </p:nvCxnSpPr>
          <p:spPr>
            <a:xfrm flipH="1" flipV="1">
              <a:off x="9249124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D0FB8B84-D07A-8644-720E-B3CA2A5AE9E6}"/>
                </a:ext>
              </a:extLst>
            </p:cNvPr>
            <p:cNvCxnSpPr/>
            <p:nvPr/>
          </p:nvCxnSpPr>
          <p:spPr>
            <a:xfrm flipH="1" flipV="1">
              <a:off x="9005543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8F3ECB2A-08F0-1DA3-B241-21CD74205CD7}"/>
                </a:ext>
              </a:extLst>
            </p:cNvPr>
            <p:cNvCxnSpPr/>
            <p:nvPr/>
          </p:nvCxnSpPr>
          <p:spPr>
            <a:xfrm flipH="1" flipV="1">
              <a:off x="876196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63A8724F-280B-527F-05E2-1BA140D0DF3A}"/>
                </a:ext>
              </a:extLst>
            </p:cNvPr>
            <p:cNvCxnSpPr/>
            <p:nvPr/>
          </p:nvCxnSpPr>
          <p:spPr>
            <a:xfrm flipH="1" flipV="1">
              <a:off x="851838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F10CC651-0493-2544-7032-FDA5ABAA31C3}"/>
                </a:ext>
              </a:extLst>
            </p:cNvPr>
            <p:cNvCxnSpPr/>
            <p:nvPr/>
          </p:nvCxnSpPr>
          <p:spPr>
            <a:xfrm flipH="1" flipV="1">
              <a:off x="827479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D94C6647-7437-21E1-677D-F620F3A9F27E}"/>
                </a:ext>
              </a:extLst>
            </p:cNvPr>
            <p:cNvCxnSpPr/>
            <p:nvPr/>
          </p:nvCxnSpPr>
          <p:spPr>
            <a:xfrm flipH="1" flipV="1">
              <a:off x="803121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4621CFD9-9E03-5F9D-4387-32DEEDB44880}"/>
                </a:ext>
              </a:extLst>
            </p:cNvPr>
            <p:cNvCxnSpPr/>
            <p:nvPr/>
          </p:nvCxnSpPr>
          <p:spPr>
            <a:xfrm flipH="1" flipV="1">
              <a:off x="9492705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D6619ED2-D666-CBF5-7136-C6BC0FABDEF2}"/>
                </a:ext>
              </a:extLst>
            </p:cNvPr>
            <p:cNvCxnSpPr/>
            <p:nvPr/>
          </p:nvCxnSpPr>
          <p:spPr>
            <a:xfrm flipH="1" flipV="1">
              <a:off x="9736287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4FB719C4-B5F1-CDDF-0C22-B3FE5BDB33FE}"/>
                </a:ext>
              </a:extLst>
            </p:cNvPr>
            <p:cNvCxnSpPr/>
            <p:nvPr/>
          </p:nvCxnSpPr>
          <p:spPr>
            <a:xfrm flipH="1" flipV="1">
              <a:off x="9979868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246B0515-B59C-7F91-4E78-6DA6AE742EFD}"/>
                </a:ext>
              </a:extLst>
            </p:cNvPr>
            <p:cNvCxnSpPr/>
            <p:nvPr/>
          </p:nvCxnSpPr>
          <p:spPr>
            <a:xfrm flipH="1" flipV="1">
              <a:off x="10223449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F57084DF-A89E-5A8D-AD45-0429B2EC4704}"/>
                </a:ext>
              </a:extLst>
            </p:cNvPr>
            <p:cNvCxnSpPr/>
            <p:nvPr/>
          </p:nvCxnSpPr>
          <p:spPr>
            <a:xfrm flipH="1" flipV="1">
              <a:off x="10467030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9C0C7A7C-68C1-76A9-B140-627E6CD6D051}"/>
                </a:ext>
              </a:extLst>
            </p:cNvPr>
            <p:cNvCxnSpPr/>
            <p:nvPr/>
          </p:nvCxnSpPr>
          <p:spPr>
            <a:xfrm flipH="1" flipV="1">
              <a:off x="10710612" y="6007217"/>
              <a:ext cx="208784" cy="18692"/>
            </a:xfrm>
            <a:prstGeom prst="straightConnector1">
              <a:avLst/>
            </a:prstGeom>
            <a:ln>
              <a:headEnd type="none" w="med" len="med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9" name="TextBox 288">
                  <a:extLst>
                    <a:ext uri="{FF2B5EF4-FFF2-40B4-BE49-F238E27FC236}">
                      <a16:creationId xmlns:a16="http://schemas.microsoft.com/office/drawing/2014/main" id="{A67E071F-0831-27BB-3F22-8773DA0D3048}"/>
                    </a:ext>
                  </a:extLst>
                </p:cNvPr>
                <p:cNvSpPr txBox="1"/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8B2E0A02-803F-4A17-B403-A65581CB9B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62975" y="4933750"/>
                  <a:ext cx="369588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ABB43BBB-0E0C-1E5E-4FF6-B1D0F2BE399E}"/>
                    </a:ext>
                  </a:extLst>
                </p:cNvPr>
                <p:cNvSpPr txBox="1"/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FA742C8F-60E3-4CBD-9183-59830E256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3798" y="4167004"/>
                  <a:ext cx="368626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03CEC2-F314-EEB6-7340-19EB85823A7B}"/>
              </a:ext>
            </a:extLst>
          </p:cNvPr>
          <p:cNvCxnSpPr>
            <a:cxnSpLocks/>
          </p:cNvCxnSpPr>
          <p:nvPr/>
        </p:nvCxnSpPr>
        <p:spPr>
          <a:xfrm flipH="1" flipV="1">
            <a:off x="618767" y="796990"/>
            <a:ext cx="446887" cy="103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8193C6D-932B-8B99-DB24-F1440BE52D5E}"/>
              </a:ext>
            </a:extLst>
          </p:cNvPr>
          <p:cNvSpPr txBox="1"/>
          <p:nvPr/>
        </p:nvSpPr>
        <p:spPr>
          <a:xfrm>
            <a:off x="1050782" y="735340"/>
            <a:ext cx="12346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 in the book</a:t>
            </a:r>
          </a:p>
        </p:txBody>
      </p:sp>
    </p:spTree>
    <p:extLst>
      <p:ext uri="{BB962C8B-B14F-4D97-AF65-F5344CB8AC3E}">
        <p14:creationId xmlns:p14="http://schemas.microsoft.com/office/powerpoint/2010/main" val="4147906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4C956A-2E17-11FA-949B-2F18A41F1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62" y="951962"/>
            <a:ext cx="6096000" cy="212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20009-DF9C-A45C-B00E-E00250D78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50" y="1155779"/>
            <a:ext cx="6096000" cy="2136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394489-F80C-BA88-6D54-75DABD593F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36" y="1576432"/>
            <a:ext cx="6096018" cy="173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D5C3F-B2F4-4E0D-BA97-6CD799F413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34" y="1373071"/>
            <a:ext cx="6096016" cy="1875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BBFD925-E307-B14A-5BEA-0AF5054DD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7440" y="3412898"/>
            <a:ext cx="6096000" cy="2065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B1E450B-2519-D7D1-5FF4-69C1CAA20A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59152" y="3633037"/>
            <a:ext cx="6096000" cy="1691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56C4D7-390E-A41F-ABF5-F80423FD5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83536" y="3826166"/>
            <a:ext cx="6096000" cy="20283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EDF79A-6BDC-FC5A-BDBF-882FC5C586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7536" y="2023592"/>
            <a:ext cx="6096000" cy="1761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9CFB706-9395-2130-DD0E-56BE5B86FC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536" y="2216588"/>
            <a:ext cx="6096000" cy="18383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122787B-B817-CDEA-5D3B-C08C21CE6E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403" y="2412288"/>
            <a:ext cx="6096000" cy="19095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C076AB2-6393-D1E6-BDD6-BE6C713EFA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9728" y="2605207"/>
            <a:ext cx="6096000" cy="20676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1FB214F-023E-61AA-CB6A-95502FDEAB7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45944" y="938676"/>
            <a:ext cx="5382768" cy="109977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E73B4E6-9F3C-E925-E631-D8D614E4233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25440" y="5100847"/>
            <a:ext cx="3172268" cy="56205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78EEA1-DBB9-3E61-16B8-EDF3E7C6CC1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502488" y="4802210"/>
            <a:ext cx="2381582" cy="120984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ABCBBC9-733C-BE07-5660-D73E1D16D1E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62144" y="228449"/>
            <a:ext cx="5636790" cy="56143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A06B06F-8E48-6D1D-D072-7AE190944FF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293068" y="228449"/>
            <a:ext cx="5636790" cy="5558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/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804F7DF-2CB7-7583-2D41-475131E71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4915658" y="4248741"/>
                <a:ext cx="761747" cy="58477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/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F6210A6-1BE6-0B5F-E325-240DCE7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7029569">
                <a:off x="6529121" y="2877223"/>
                <a:ext cx="633507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/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AFF3605-DCFB-B1AF-2CBE-BC7DE9BC4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547819">
                <a:off x="4488068" y="2853120"/>
                <a:ext cx="633507" cy="58477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730DF0D-EC01-E489-F31E-7E1F87FBDB93}"/>
              </a:ext>
            </a:extLst>
          </p:cNvPr>
          <p:cNvSpPr txBox="1"/>
          <p:nvPr/>
        </p:nvSpPr>
        <p:spPr>
          <a:xfrm>
            <a:off x="9003156" y="2902836"/>
            <a:ext cx="29683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Mathematical conditions and physical assumptions are not necessarily one-to-one</a:t>
            </a:r>
          </a:p>
        </p:txBody>
      </p:sp>
    </p:spTree>
    <p:extLst>
      <p:ext uri="{BB962C8B-B14F-4D97-AF65-F5344CB8AC3E}">
        <p14:creationId xmlns:p14="http://schemas.microsoft.com/office/powerpoint/2010/main" val="2261837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44202</TotalTime>
  <Words>3373</Words>
  <Application>Microsoft Office PowerPoint</Application>
  <PresentationFormat>Widescreen</PresentationFormat>
  <Paragraphs>602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Alice</vt:lpstr>
      <vt:lpstr>Arial</vt:lpstr>
      <vt:lpstr>Calibri</vt:lpstr>
      <vt:lpstr>Calibri Light</vt:lpstr>
      <vt:lpstr>Cambria Math</vt:lpstr>
      <vt:lpstr>Wingdings</vt:lpstr>
      <vt:lpstr>Office Theme</vt:lpstr>
      <vt:lpstr>Assumptions of Physics Project overview</vt:lpstr>
      <vt:lpstr>Main goal of the project</vt:lpstr>
      <vt:lpstr>PowerPoint Presentation</vt:lpstr>
      <vt:lpstr>PowerPoint Presentation</vt:lpstr>
      <vt:lpstr>Different approach to the foundations of physics</vt:lpstr>
      <vt:lpstr>PowerPoint Presentation</vt:lpstr>
      <vt:lpstr>Reverse Physics</vt:lpstr>
      <vt:lpstr>7 equivalent characterizations of Hamiltonian mechanics</vt:lpstr>
      <vt:lpstr>PowerPoint Presentation</vt:lpstr>
      <vt:lpstr>Reversing the principle of least action</vt:lpstr>
      <vt:lpstr>Assumptions of classical mechanics</vt:lpstr>
      <vt:lpstr>Reverse physics gives us links between theories</vt:lpstr>
      <vt:lpstr>PowerPoint Presentation</vt:lpstr>
      <vt:lpstr>3rd law of thermodynamics and uncertainty principle</vt:lpstr>
      <vt:lpstr>Quantum mechanics as irreducibility</vt:lpstr>
      <vt:lpstr>PowerPoint Presentation</vt:lpstr>
      <vt:lpstr>PowerPoint Presentation</vt:lpstr>
      <vt:lpstr>Entropic nature of physical theories</vt:lpstr>
      <vt:lpstr>Unphysicality of Hilbert spaces</vt:lpstr>
      <vt:lpstr>Physical mathematics </vt:lpstr>
      <vt:lpstr>PowerPoint Presentation</vt:lpstr>
      <vt:lpstr>PowerPoint Presentation</vt:lpstr>
      <vt:lpstr>Examples: symplectic space and probability spaces</vt:lpstr>
      <vt:lpstr>Logic of experimental verifiability</vt:lpstr>
      <vt:lpstr>PowerPoint Presentation</vt:lpstr>
      <vt:lpstr>Topology and σ-algebra</vt:lpstr>
      <vt:lpstr>Quantities and ordering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Wrapping it up</vt:lpstr>
      <vt:lpstr>To learn more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180</cp:revision>
  <dcterms:created xsi:type="dcterms:W3CDTF">2021-04-07T15:17:47Z</dcterms:created>
  <dcterms:modified xsi:type="dcterms:W3CDTF">2025-07-07T13:33:44Z</dcterms:modified>
</cp:coreProperties>
</file>