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976" r:id="rId2"/>
    <p:sldId id="1091" r:id="rId3"/>
    <p:sldId id="980" r:id="rId4"/>
    <p:sldId id="1092" r:id="rId5"/>
    <p:sldId id="1093" r:id="rId6"/>
    <p:sldId id="1094" r:id="rId7"/>
    <p:sldId id="1095" r:id="rId8"/>
    <p:sldId id="1096" r:id="rId9"/>
    <p:sldId id="9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2.png"/><Relationship Id="rId3" Type="http://schemas.openxmlformats.org/officeDocument/2006/relationships/image" Target="../media/image151.png"/><Relationship Id="rId7" Type="http://schemas.openxmlformats.org/officeDocument/2006/relationships/image" Target="../media/image211.png"/><Relationship Id="rId12" Type="http://schemas.openxmlformats.org/officeDocument/2006/relationships/image" Target="../media/image20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0.png"/><Relationship Id="rId5" Type="http://schemas.openxmlformats.org/officeDocument/2006/relationships/image" Target="../media/image172.png"/><Relationship Id="rId15" Type="http://schemas.openxmlformats.org/officeDocument/2006/relationships/image" Target="../media/image24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.png"/><Relationship Id="rId18" Type="http://schemas.openxmlformats.org/officeDocument/2006/relationships/image" Target="../media/image25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image" Target="../media/image35.png"/><Relationship Id="rId19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90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image" Target="../media/image380.png"/><Relationship Id="rId4" Type="http://schemas.openxmlformats.org/officeDocument/2006/relationships/image" Target="../media/image42.png"/><Relationship Id="rId9" Type="http://schemas.openxmlformats.org/officeDocument/2006/relationships/image" Target="../media/image370.png"/><Relationship Id="rId14" Type="http://schemas.openxmlformats.org/officeDocument/2006/relationships/image" Target="../media/image4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Reverse Physics for GR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325450" y="4557757"/>
            <a:ext cx="2959721" cy="1990532"/>
            <a:chOff x="8404993" y="356793"/>
            <a:chExt cx="4241226" cy="28523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404993" y="2724046"/>
              <a:ext cx="4241226" cy="485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hlinkClick r:id="rId4"/>
                </a:rPr>
                <a:t>https://assumptionsofphysics.org</a:t>
              </a:r>
              <a:endParaRPr lang="en-US" sz="16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7ADC64-9CBA-707A-1FD1-F90A43DA447B}"/>
              </a:ext>
            </a:extLst>
          </p:cNvPr>
          <p:cNvSpPr txBox="1"/>
          <p:nvPr/>
        </p:nvSpPr>
        <p:spPr>
          <a:xfrm>
            <a:off x="489322" y="498127"/>
            <a:ext cx="51723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/>
              <a:t>Reverse Physics: from laws to physical assumptions</a:t>
            </a:r>
            <a:r>
              <a:rPr lang="en-US" sz="1800" i="1" dirty="0"/>
              <a:t>, </a:t>
            </a:r>
          </a:p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9A7A7-E731-9E47-6B56-9F770A26CAE0}"/>
                  </a:ext>
                </a:extLst>
              </p:cNvPr>
              <p:cNvSpPr txBox="1"/>
              <p:nvPr/>
            </p:nvSpPr>
            <p:spPr>
              <a:xfrm>
                <a:off x="149982" y="144379"/>
                <a:ext cx="118920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Hamiltonian mechanics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/>
                  <a:t> det/rev + DOF independence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9A7A7-E731-9E47-6B56-9F770A26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82" y="144379"/>
                <a:ext cx="11892038" cy="707886"/>
              </a:xfrm>
              <a:prstGeom prst="rect">
                <a:avLst/>
              </a:prstGeom>
              <a:blipFill>
                <a:blip r:embed="rId2"/>
                <a:stretch>
                  <a:fillRect l="-1333" t="-15517" r="-133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3593E0-84B6-DB7C-BC5C-A77073CFDAC7}"/>
                  </a:ext>
                </a:extLst>
              </p:cNvPr>
              <p:cNvSpPr txBox="1"/>
              <p:nvPr/>
            </p:nvSpPr>
            <p:spPr>
              <a:xfrm>
                <a:off x="401052" y="986589"/>
                <a:ext cx="1429815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3593E0-84B6-DB7C-BC5C-A77073CFD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2" y="986589"/>
                <a:ext cx="1429815" cy="411779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F99738-19FA-01FB-1DC2-D66C87DA5B8B}"/>
                  </a:ext>
                </a:extLst>
              </p:cNvPr>
              <p:cNvSpPr txBox="1"/>
              <p:nvPr/>
            </p:nvSpPr>
            <p:spPr>
              <a:xfrm>
                <a:off x="401052" y="1398368"/>
                <a:ext cx="1432508" cy="418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F99738-19FA-01FB-1DC2-D66C87DA5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2" y="1398368"/>
                <a:ext cx="1432508" cy="418063"/>
              </a:xfrm>
              <a:prstGeom prst="rect">
                <a:avLst/>
              </a:prstGeom>
              <a:blipFill>
                <a:blip r:embed="rId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DC5792-863E-F5B5-E0CE-F34D1CD98C1E}"/>
                  </a:ext>
                </a:extLst>
              </p:cNvPr>
              <p:cNvSpPr txBox="1"/>
              <p:nvPr/>
            </p:nvSpPr>
            <p:spPr>
              <a:xfrm>
                <a:off x="2462462" y="1192478"/>
                <a:ext cx="2569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DC5792-863E-F5B5-E0CE-F34D1CD98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62" y="1192478"/>
                <a:ext cx="2569614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2D788-F812-3F69-A768-F96F765494F2}"/>
                  </a:ext>
                </a:extLst>
              </p:cNvPr>
              <p:cNvSpPr txBox="1"/>
              <p:nvPr/>
            </p:nvSpPr>
            <p:spPr>
              <a:xfrm>
                <a:off x="5817882" y="1192478"/>
                <a:ext cx="5846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2D788-F812-3F69-A768-F96F76549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82" y="1192478"/>
                <a:ext cx="5846152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278BA3-A291-98A6-2F34-CA620933FF02}"/>
                  </a:ext>
                </a:extLst>
              </p:cNvPr>
              <p:cNvSpPr/>
              <p:nvPr/>
            </p:nvSpPr>
            <p:spPr>
              <a:xfrm>
                <a:off x="463239" y="2182317"/>
                <a:ext cx="4376005" cy="101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278BA3-A291-98A6-2F34-CA620933F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9" y="2182317"/>
                <a:ext cx="4376005" cy="1016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24BCC1-A94C-C161-9E9A-176DAEF1D49A}"/>
              </a:ext>
            </a:extLst>
          </p:cNvPr>
          <p:cNvCxnSpPr/>
          <p:nvPr/>
        </p:nvCxnSpPr>
        <p:spPr>
          <a:xfrm flipH="1" flipV="1">
            <a:off x="2558560" y="3270427"/>
            <a:ext cx="111760" cy="60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B8B5BF-37FE-9231-6531-0BC9A368B49B}"/>
              </a:ext>
            </a:extLst>
          </p:cNvPr>
          <p:cNvCxnSpPr/>
          <p:nvPr/>
        </p:nvCxnSpPr>
        <p:spPr>
          <a:xfrm flipH="1" flipV="1">
            <a:off x="4688218" y="3067538"/>
            <a:ext cx="515788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A3371-71B0-F6F0-AC50-6DDEB1A378D0}"/>
              </a:ext>
            </a:extLst>
          </p:cNvPr>
          <p:cNvSpPr txBox="1"/>
          <p:nvPr/>
        </p:nvSpPr>
        <p:spPr>
          <a:xfrm>
            <a:off x="1449826" y="3960427"/>
            <a:ext cx="22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within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E2091-BC4D-8751-9FEA-53CA0465E366}"/>
              </a:ext>
            </a:extLst>
          </p:cNvPr>
          <p:cNvSpPr txBox="1"/>
          <p:nvPr/>
        </p:nvSpPr>
        <p:spPr>
          <a:xfrm>
            <a:off x="3787500" y="3614098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product across DOFs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B03140-B7B4-DA4E-8097-91AEF9BFE28A}"/>
              </a:ext>
            </a:extLst>
          </p:cNvPr>
          <p:cNvGrpSpPr/>
          <p:nvPr/>
        </p:nvGrpSpPr>
        <p:grpSpPr>
          <a:xfrm>
            <a:off x="6016493" y="1894870"/>
            <a:ext cx="6172195" cy="2129455"/>
            <a:chOff x="401052" y="3084696"/>
            <a:chExt cx="8687974" cy="2997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FA29664-1DD2-3E32-272C-3711C2D4A6D5}"/>
                </a:ext>
              </a:extLst>
            </p:cNvPr>
            <p:cNvGrpSpPr/>
            <p:nvPr/>
          </p:nvGrpSpPr>
          <p:grpSpPr>
            <a:xfrm>
              <a:off x="401052" y="3084696"/>
              <a:ext cx="4587092" cy="2997418"/>
              <a:chOff x="590905" y="2242959"/>
              <a:chExt cx="4587092" cy="29974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2BB28A9-D2AC-254E-AB40-866B39FD4082}"/>
                  </a:ext>
                </a:extLst>
              </p:cNvPr>
              <p:cNvCxnSpPr/>
              <p:nvPr/>
            </p:nvCxnSpPr>
            <p:spPr>
              <a:xfrm>
                <a:off x="2007133" y="2943023"/>
                <a:ext cx="0" cy="22973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BCF9D8B-1808-0FD2-607B-929B1F7FA7F1}"/>
                  </a:ext>
                </a:extLst>
              </p:cNvPr>
              <p:cNvCxnSpPr/>
              <p:nvPr/>
            </p:nvCxnSpPr>
            <p:spPr>
              <a:xfrm>
                <a:off x="590905" y="4120417"/>
                <a:ext cx="29865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669BF3F-EE34-2966-5010-E13A2C932D6F}"/>
                      </a:ext>
                    </a:extLst>
                  </p:cNvPr>
                  <p:cNvSpPr txBox="1"/>
                  <p:nvPr/>
                </p:nvSpPr>
                <p:spPr>
                  <a:xfrm>
                    <a:off x="1335893" y="2242959"/>
                    <a:ext cx="1385240" cy="519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669BF3F-EE34-2966-5010-E13A2C932D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5893" y="2242959"/>
                    <a:ext cx="1385240" cy="5198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1A6307C-0F4C-8BAA-13E5-2F9CA4ECC753}"/>
                      </a:ext>
                    </a:extLst>
                  </p:cNvPr>
                  <p:cNvSpPr txBox="1"/>
                  <p:nvPr/>
                </p:nvSpPr>
                <p:spPr>
                  <a:xfrm>
                    <a:off x="3807199" y="3842042"/>
                    <a:ext cx="1370798" cy="519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1A6307C-0F4C-8BAA-13E5-2F9CA4ECC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7199" y="3842042"/>
                    <a:ext cx="1370798" cy="51987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3780E75-5FD8-89BA-CD09-8BE1844C312D}"/>
                  </a:ext>
                </a:extLst>
              </p:cNvPr>
              <p:cNvGrpSpPr/>
              <p:nvPr/>
            </p:nvGrpSpPr>
            <p:grpSpPr>
              <a:xfrm>
                <a:off x="2007133" y="3431211"/>
                <a:ext cx="1033809" cy="689206"/>
                <a:chOff x="1828800" y="2038350"/>
                <a:chExt cx="685800" cy="4572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C4984D-56B7-81C0-3F94-8C9E571D31B9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B70E8AE-6BFF-BA6D-4C2F-1E54829B2165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31DE84B-7BE4-EEB0-5CB0-A54A012854B8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507DA80-55E3-200E-9DE0-457223E363D7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426A180-FAB8-9BB6-B653-FBA51948C2F0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AAAE307-F91F-EBD6-9C2B-6766C0B411AA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AC6520-2CF3-D727-F4AC-0668A3A43287}"/>
                </a:ext>
              </a:extLst>
            </p:cNvPr>
            <p:cNvGrpSpPr/>
            <p:nvPr/>
          </p:nvGrpSpPr>
          <p:grpSpPr>
            <a:xfrm>
              <a:off x="4803840" y="3097794"/>
              <a:ext cx="4285186" cy="2984320"/>
              <a:chOff x="6061857" y="2242959"/>
              <a:chExt cx="4285186" cy="298432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36A6795-4C12-319F-1645-50B8E21BB342}"/>
                  </a:ext>
                </a:extLst>
              </p:cNvPr>
              <p:cNvCxnSpPr/>
              <p:nvPr/>
            </p:nvCxnSpPr>
            <p:spPr>
              <a:xfrm rot="587242">
                <a:off x="7484088" y="2929925"/>
                <a:ext cx="0" cy="22973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FB9C37-504B-640E-EC20-E652EC34A76C}"/>
                  </a:ext>
                </a:extLst>
              </p:cNvPr>
              <p:cNvCxnSpPr/>
              <p:nvPr/>
            </p:nvCxnSpPr>
            <p:spPr>
              <a:xfrm rot="587242">
                <a:off x="6061857" y="4119999"/>
                <a:ext cx="29865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96FAB82-D2E2-51A8-47A7-CA32F1C6E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9426" y="2242959"/>
                    <a:ext cx="1385240" cy="519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96FAB82-D2E2-51A8-47A7-CA32F1C6E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426" y="2242959"/>
                    <a:ext cx="1385240" cy="5198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6557" r="-3086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5C93053-0213-05A1-3C46-783353C06E6E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45" y="4109289"/>
                    <a:ext cx="1370798" cy="519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5C93053-0213-05A1-3C46-783353C06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6245" y="4109289"/>
                    <a:ext cx="1370798" cy="5198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6667" r="-377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8C6D6E9-FD72-88F5-07F1-33F8E097798D}"/>
                  </a:ext>
                </a:extLst>
              </p:cNvPr>
              <p:cNvGrpSpPr/>
              <p:nvPr/>
            </p:nvGrpSpPr>
            <p:grpSpPr>
              <a:xfrm rot="600000">
                <a:off x="7531488" y="3512040"/>
                <a:ext cx="1033811" cy="689206"/>
                <a:chOff x="1828800" y="2038350"/>
                <a:chExt cx="685800" cy="4572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A9A00F-1E43-965F-74BB-8AF85AA12766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F8CFFDE-24C6-B343-D3E0-6EA5A256CE4B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506B76F-5776-A751-030A-6AE4EA457151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3AFC5B2-E02D-46DF-D195-F3CD87A4063A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FEC186-78D1-8671-6684-3E3BD901D8AC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FF585E6-B4C0-804F-A578-2330017E0146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12A5A0C-C067-9593-63AE-72BDB3D1DC8C}"/>
                </a:ext>
              </a:extLst>
            </p:cNvPr>
            <p:cNvCxnSpPr>
              <a:cxnSpLocks/>
              <a:stCxn id="24" idx="2"/>
              <a:endCxn id="36" idx="2"/>
            </p:cNvCxnSpPr>
            <p:nvPr/>
          </p:nvCxnSpPr>
          <p:spPr>
            <a:xfrm>
              <a:off x="2678788" y="4962154"/>
              <a:ext cx="4391117" cy="148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5FD74C-53FA-B034-73B4-E235A58D7F88}"/>
                </a:ext>
              </a:extLst>
            </p:cNvPr>
            <p:cNvCxnSpPr>
              <a:cxnSpLocks/>
              <a:stCxn id="19" idx="1"/>
              <a:endCxn id="31" idx="1"/>
            </p:cNvCxnSpPr>
            <p:nvPr/>
          </p:nvCxnSpPr>
          <p:spPr>
            <a:xfrm>
              <a:off x="1817280" y="4445250"/>
              <a:ext cx="4493964" cy="6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5B8648E-AC61-FEEB-5F76-84EE72C12E11}"/>
                </a:ext>
              </a:extLst>
            </p:cNvPr>
            <p:cNvCxnSpPr>
              <a:cxnSpLocks/>
            </p:cNvCxnSpPr>
            <p:nvPr/>
          </p:nvCxnSpPr>
          <p:spPr>
            <a:xfrm>
              <a:off x="2678788" y="4445250"/>
              <a:ext cx="4485165" cy="172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F820B-870C-A372-C783-A3CC3875BEE2}"/>
              </a:ext>
            </a:extLst>
          </p:cNvPr>
          <p:cNvSpPr/>
          <p:nvPr/>
        </p:nvSpPr>
        <p:spPr>
          <a:xfrm>
            <a:off x="3492687" y="6104547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DD037F8-81A8-0427-DC25-CB9D97749AF7}"/>
              </a:ext>
            </a:extLst>
          </p:cNvPr>
          <p:cNvSpPr>
            <a:spLocks noChangeAspect="1"/>
          </p:cNvSpPr>
          <p:nvPr/>
        </p:nvSpPr>
        <p:spPr>
          <a:xfrm>
            <a:off x="3273884" y="6104547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49A0D29-782F-A56D-AF53-C5DAA0278CE0}"/>
              </a:ext>
            </a:extLst>
          </p:cNvPr>
          <p:cNvSpPr>
            <a:spLocks noChangeAspect="1"/>
          </p:cNvSpPr>
          <p:nvPr/>
        </p:nvSpPr>
        <p:spPr>
          <a:xfrm>
            <a:off x="3696860" y="6104547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AD3613-3E33-A3BC-FCA6-7B2A58085155}"/>
              </a:ext>
            </a:extLst>
          </p:cNvPr>
          <p:cNvSpPr/>
          <p:nvPr/>
        </p:nvSpPr>
        <p:spPr>
          <a:xfrm>
            <a:off x="3492687" y="5904589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44AE0CF-67A9-BA53-DB72-0C95450E1913}"/>
              </a:ext>
            </a:extLst>
          </p:cNvPr>
          <p:cNvSpPr>
            <a:spLocks noChangeAspect="1"/>
          </p:cNvSpPr>
          <p:nvPr/>
        </p:nvSpPr>
        <p:spPr>
          <a:xfrm>
            <a:off x="3273884" y="5904589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437AC37D-4D91-1892-CD8B-888B4C1966A2}"/>
              </a:ext>
            </a:extLst>
          </p:cNvPr>
          <p:cNvSpPr>
            <a:spLocks noChangeAspect="1"/>
          </p:cNvSpPr>
          <p:nvPr/>
        </p:nvSpPr>
        <p:spPr>
          <a:xfrm>
            <a:off x="3696860" y="5904589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75D10C-F2B6-66ED-227A-AC79B8349A62}"/>
              </a:ext>
            </a:extLst>
          </p:cNvPr>
          <p:cNvSpPr/>
          <p:nvPr/>
        </p:nvSpPr>
        <p:spPr>
          <a:xfrm>
            <a:off x="3492687" y="57046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012D301-C1E0-B4EB-62F9-47CBDA975187}"/>
              </a:ext>
            </a:extLst>
          </p:cNvPr>
          <p:cNvSpPr>
            <a:spLocks noChangeAspect="1"/>
          </p:cNvSpPr>
          <p:nvPr/>
        </p:nvSpPr>
        <p:spPr>
          <a:xfrm>
            <a:off x="3273884" y="5704112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B38566C6-8F28-8891-7594-F5883FD3E557}"/>
              </a:ext>
            </a:extLst>
          </p:cNvPr>
          <p:cNvSpPr>
            <a:spLocks noChangeAspect="1"/>
          </p:cNvSpPr>
          <p:nvPr/>
        </p:nvSpPr>
        <p:spPr>
          <a:xfrm>
            <a:off x="3696860" y="5702421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BB9B3C-DADB-BC0F-5A65-8022515FBB7A}"/>
              </a:ext>
            </a:extLst>
          </p:cNvPr>
          <p:cNvCxnSpPr>
            <a:cxnSpLocks/>
          </p:cNvCxnSpPr>
          <p:nvPr/>
        </p:nvCxnSpPr>
        <p:spPr>
          <a:xfrm>
            <a:off x="3979336" y="5945633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2EAF27-85A2-373F-832F-2DDF768CC09F}"/>
              </a:ext>
            </a:extLst>
          </p:cNvPr>
          <p:cNvCxnSpPr>
            <a:cxnSpLocks/>
          </p:cNvCxnSpPr>
          <p:nvPr/>
        </p:nvCxnSpPr>
        <p:spPr>
          <a:xfrm flipV="1">
            <a:off x="3833082" y="5739131"/>
            <a:ext cx="1431335" cy="40745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BF3E08-B3D4-6F6D-7510-E86F3641B1A6}"/>
              </a:ext>
            </a:extLst>
          </p:cNvPr>
          <p:cNvCxnSpPr>
            <a:cxnSpLocks/>
          </p:cNvCxnSpPr>
          <p:nvPr/>
        </p:nvCxnSpPr>
        <p:spPr>
          <a:xfrm>
            <a:off x="3602024" y="5941798"/>
            <a:ext cx="1431335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D8E5B5-57DC-D986-EEAB-C797B516D7F4}"/>
              </a:ext>
            </a:extLst>
          </p:cNvPr>
          <p:cNvCxnSpPr>
            <a:cxnSpLocks/>
          </p:cNvCxnSpPr>
          <p:nvPr/>
        </p:nvCxnSpPr>
        <p:spPr>
          <a:xfrm>
            <a:off x="3602024" y="5737011"/>
            <a:ext cx="1200277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C37BBBD-7853-6CEF-EBC7-C3AFF6BEBD4A}"/>
              </a:ext>
            </a:extLst>
          </p:cNvPr>
          <p:cNvSpPr/>
          <p:nvPr/>
        </p:nvSpPr>
        <p:spPr>
          <a:xfrm>
            <a:off x="5035267" y="6104376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810386-493A-0AE2-4C26-32EE890EB345}"/>
              </a:ext>
            </a:extLst>
          </p:cNvPr>
          <p:cNvSpPr/>
          <p:nvPr/>
        </p:nvSpPr>
        <p:spPr>
          <a:xfrm>
            <a:off x="4806053" y="5896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entagon 81">
            <a:extLst>
              <a:ext uri="{FF2B5EF4-FFF2-40B4-BE49-F238E27FC236}">
                <a16:creationId xmlns:a16="http://schemas.microsoft.com/office/drawing/2014/main" id="{757D71DF-5A85-4A3F-1AD2-B9D3AD8B22B9}"/>
              </a:ext>
            </a:extLst>
          </p:cNvPr>
          <p:cNvSpPr>
            <a:spLocks noChangeAspect="1"/>
          </p:cNvSpPr>
          <p:nvPr/>
        </p:nvSpPr>
        <p:spPr>
          <a:xfrm>
            <a:off x="5256621" y="5696624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FAD4F64-FA04-9C11-2D62-82A2D0FDFA89}"/>
              </a:ext>
            </a:extLst>
          </p:cNvPr>
          <p:cNvSpPr>
            <a:spLocks noChangeAspect="1"/>
          </p:cNvSpPr>
          <p:nvPr/>
        </p:nvSpPr>
        <p:spPr>
          <a:xfrm>
            <a:off x="5258093" y="6104376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415F41F4-8261-E3D7-4572-6879B31F0C8B}"/>
              </a:ext>
            </a:extLst>
          </p:cNvPr>
          <p:cNvSpPr>
            <a:spLocks noChangeAspect="1"/>
          </p:cNvSpPr>
          <p:nvPr/>
        </p:nvSpPr>
        <p:spPr>
          <a:xfrm>
            <a:off x="4791423" y="6104364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5C9B244D-970C-E7AD-BE84-6F7F5D23B375}"/>
              </a:ext>
            </a:extLst>
          </p:cNvPr>
          <p:cNvSpPr>
            <a:spLocks noChangeAspect="1"/>
          </p:cNvSpPr>
          <p:nvPr/>
        </p:nvSpPr>
        <p:spPr>
          <a:xfrm>
            <a:off x="5025497" y="5692350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entagon 85">
            <a:extLst>
              <a:ext uri="{FF2B5EF4-FFF2-40B4-BE49-F238E27FC236}">
                <a16:creationId xmlns:a16="http://schemas.microsoft.com/office/drawing/2014/main" id="{7A2B4421-DDD9-FB86-CAF4-7903CD08FBFD}"/>
              </a:ext>
            </a:extLst>
          </p:cNvPr>
          <p:cNvSpPr>
            <a:spLocks noChangeAspect="1"/>
          </p:cNvSpPr>
          <p:nvPr/>
        </p:nvSpPr>
        <p:spPr>
          <a:xfrm>
            <a:off x="5263122" y="5894970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21033411-95BA-0EC0-BF55-C6A7C511CD37}"/>
              </a:ext>
            </a:extLst>
          </p:cNvPr>
          <p:cNvSpPr>
            <a:spLocks noChangeAspect="1"/>
          </p:cNvSpPr>
          <p:nvPr/>
        </p:nvSpPr>
        <p:spPr>
          <a:xfrm>
            <a:off x="5022125" y="5888689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5FE65A3-4781-BD28-FA6B-805E7AC6FC68}"/>
              </a:ext>
            </a:extLst>
          </p:cNvPr>
          <p:cNvSpPr/>
          <p:nvPr/>
        </p:nvSpPr>
        <p:spPr>
          <a:xfrm>
            <a:off x="4807321" y="5698811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1CBC712-154C-1603-C186-19AEF78DDB0E}"/>
                  </a:ext>
                </a:extLst>
              </p:cNvPr>
              <p:cNvSpPr txBox="1"/>
              <p:nvPr/>
            </p:nvSpPr>
            <p:spPr>
              <a:xfrm>
                <a:off x="497291" y="4742646"/>
                <a:ext cx="2394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Volume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#states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1CBC712-154C-1603-C186-19AEF78DD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1" y="4742646"/>
                <a:ext cx="2394438" cy="461665"/>
              </a:xfrm>
              <a:prstGeom prst="rect">
                <a:avLst/>
              </a:prstGeom>
              <a:blipFill>
                <a:blip r:embed="rId12"/>
                <a:stretch>
                  <a:fillRect l="-4082" t="-10526" r="-33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1F5ACC3-1A1D-346A-ACBA-B4F351586613}"/>
                  </a:ext>
                </a:extLst>
              </p:cNvPr>
              <p:cNvSpPr txBox="1"/>
              <p:nvPr/>
            </p:nvSpPr>
            <p:spPr>
              <a:xfrm>
                <a:off x="6652750" y="4748191"/>
                <a:ext cx="24861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Areas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#confDOF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1F5ACC3-1A1D-346A-ACBA-B4F351586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50" y="4748191"/>
                <a:ext cx="2486193" cy="461665"/>
              </a:xfrm>
              <a:prstGeom prst="rect">
                <a:avLst/>
              </a:prstGeom>
              <a:blipFill>
                <a:blip r:embed="rId13"/>
                <a:stretch>
                  <a:fillRect l="-3676" t="-10526" r="-294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239781-A5E7-2376-2FD9-03C44C5B7ECB}"/>
                  </a:ext>
                </a:extLst>
              </p:cNvPr>
              <p:cNvSpPr txBox="1"/>
              <p:nvPr/>
            </p:nvSpPr>
            <p:spPr>
              <a:xfrm>
                <a:off x="3437222" y="4741586"/>
                <a:ext cx="2989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#states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∏</m:t>
                    </m:r>
                  </m:oMath>
                </a14:m>
                <a:r>
                  <a:rPr lang="en-US" sz="2400" dirty="0"/>
                  <a:t> #confDOF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239781-A5E7-2376-2FD9-03C44C5B7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22" y="4741586"/>
                <a:ext cx="2989729" cy="461665"/>
              </a:xfrm>
              <a:prstGeom prst="rect">
                <a:avLst/>
              </a:prstGeom>
              <a:blipFill>
                <a:blip r:embed="rId14"/>
                <a:stretch>
                  <a:fillRect l="-3265" t="-10526" r="-22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10883E-C1D6-1BBB-8F4C-C0D17BA7B4CA}"/>
              </a:ext>
            </a:extLst>
          </p:cNvPr>
          <p:cNvSpPr txBox="1"/>
          <p:nvPr/>
        </p:nvSpPr>
        <p:spPr>
          <a:xfrm>
            <a:off x="836061" y="5618632"/>
            <a:ext cx="248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is the continuous version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7492E-F97A-E827-4452-C6A188AA7CDF}"/>
              </a:ext>
            </a:extLst>
          </p:cNvPr>
          <p:cNvSpPr txBox="1"/>
          <p:nvPr/>
        </p:nvSpPr>
        <p:spPr>
          <a:xfrm>
            <a:off x="5801161" y="5679893"/>
            <a:ext cx="356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Recovers relativistic particle mechanics without additional assumptions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9850A9-BAB2-2540-E1D2-EA66B77BC06C}"/>
              </a:ext>
            </a:extLst>
          </p:cNvPr>
          <p:cNvSpPr txBox="1"/>
          <p:nvPr/>
        </p:nvSpPr>
        <p:spPr>
          <a:xfrm>
            <a:off x="3857323" y="1679278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02111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Geometry of principle of least action (SDOF)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693785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693785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2428977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1188811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B759F-D103-33ED-9411-DFB5C6A479F9}"/>
                  </a:ext>
                </a:extLst>
              </p:cNvPr>
              <p:cNvSpPr txBox="1"/>
              <p:nvPr/>
            </p:nvSpPr>
            <p:spPr>
              <a:xfrm>
                <a:off x="9834582" y="757228"/>
                <a:ext cx="224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B759F-D103-33ED-9411-DFB5C6A47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582" y="757228"/>
                <a:ext cx="2245936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9967D-5EB2-D97B-F403-D522E0097C2C}"/>
              </a:ext>
            </a:extLst>
          </p:cNvPr>
          <p:cNvSpPr txBox="1"/>
          <p:nvPr/>
        </p:nvSpPr>
        <p:spPr>
          <a:xfrm>
            <a:off x="2401667" y="144379"/>
            <a:ext cx="7388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Counting states and configurations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A4835-06C6-210C-1D80-C67DB82F8786}"/>
              </a:ext>
            </a:extLst>
          </p:cNvPr>
          <p:cNvSpPr/>
          <p:nvPr/>
        </p:nvSpPr>
        <p:spPr>
          <a:xfrm>
            <a:off x="885853" y="1500454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7848CB-7DC3-9F03-6653-87003E1C1157}"/>
              </a:ext>
            </a:extLst>
          </p:cNvPr>
          <p:cNvSpPr>
            <a:spLocks noChangeAspect="1"/>
          </p:cNvSpPr>
          <p:nvPr/>
        </p:nvSpPr>
        <p:spPr>
          <a:xfrm>
            <a:off x="667050" y="1500454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B149263-C4F6-986F-28FE-CD938934631C}"/>
              </a:ext>
            </a:extLst>
          </p:cNvPr>
          <p:cNvSpPr>
            <a:spLocks noChangeAspect="1"/>
          </p:cNvSpPr>
          <p:nvPr/>
        </p:nvSpPr>
        <p:spPr>
          <a:xfrm>
            <a:off x="1090026" y="1500454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DA41E-630F-CD95-E77B-C9FC594115EC}"/>
              </a:ext>
            </a:extLst>
          </p:cNvPr>
          <p:cNvSpPr/>
          <p:nvPr/>
        </p:nvSpPr>
        <p:spPr>
          <a:xfrm>
            <a:off x="885853" y="1300496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C43EA1E-7527-9FBA-7FDA-068E7ED036F3}"/>
              </a:ext>
            </a:extLst>
          </p:cNvPr>
          <p:cNvSpPr>
            <a:spLocks noChangeAspect="1"/>
          </p:cNvSpPr>
          <p:nvPr/>
        </p:nvSpPr>
        <p:spPr>
          <a:xfrm>
            <a:off x="667050" y="1300496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70C9886-4EDC-AAC8-7EE0-D1818A6D9268}"/>
              </a:ext>
            </a:extLst>
          </p:cNvPr>
          <p:cNvSpPr>
            <a:spLocks noChangeAspect="1"/>
          </p:cNvSpPr>
          <p:nvPr/>
        </p:nvSpPr>
        <p:spPr>
          <a:xfrm>
            <a:off x="1090026" y="1300496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89272-594D-1035-51B0-AD4AE691C8CE}"/>
              </a:ext>
            </a:extLst>
          </p:cNvPr>
          <p:cNvSpPr/>
          <p:nvPr/>
        </p:nvSpPr>
        <p:spPr>
          <a:xfrm>
            <a:off x="885853" y="110053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4176736-D40E-0F6B-DBE9-7D90ACC6483A}"/>
              </a:ext>
            </a:extLst>
          </p:cNvPr>
          <p:cNvSpPr>
            <a:spLocks noChangeAspect="1"/>
          </p:cNvSpPr>
          <p:nvPr/>
        </p:nvSpPr>
        <p:spPr>
          <a:xfrm>
            <a:off x="667050" y="1100019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F5A23B2D-71D8-E4FE-C2E0-3CAE81715240}"/>
              </a:ext>
            </a:extLst>
          </p:cNvPr>
          <p:cNvSpPr>
            <a:spLocks noChangeAspect="1"/>
          </p:cNvSpPr>
          <p:nvPr/>
        </p:nvSpPr>
        <p:spPr>
          <a:xfrm>
            <a:off x="1090026" y="1098328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DC87B3-8964-FDC4-ABE0-4D3E79032505}"/>
              </a:ext>
            </a:extLst>
          </p:cNvPr>
          <p:cNvSpPr/>
          <p:nvPr/>
        </p:nvSpPr>
        <p:spPr>
          <a:xfrm>
            <a:off x="546562" y="1044846"/>
            <a:ext cx="770021" cy="1984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1E5F22-E970-4566-EA13-E395B7AA0F06}"/>
              </a:ext>
            </a:extLst>
          </p:cNvPr>
          <p:cNvSpPr/>
          <p:nvPr/>
        </p:nvSpPr>
        <p:spPr>
          <a:xfrm>
            <a:off x="773120" y="1222080"/>
            <a:ext cx="543463" cy="4759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0E08DF-FC85-A545-2BAC-B6028BBB5B5B}"/>
                  </a:ext>
                </a:extLst>
              </p:cNvPr>
              <p:cNvSpPr/>
              <p:nvPr/>
            </p:nvSpPr>
            <p:spPr>
              <a:xfrm>
                <a:off x="1860047" y="1068770"/>
                <a:ext cx="27722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#conf(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0E08DF-FC85-A545-2BAC-B6028BBB5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47" y="1068770"/>
                <a:ext cx="2772234" cy="646331"/>
              </a:xfrm>
              <a:prstGeom prst="rect">
                <a:avLst/>
              </a:prstGeom>
              <a:blipFill>
                <a:blip r:embed="rId4"/>
                <a:stretch>
                  <a:fillRect l="-6593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034364-63BF-1933-8ADD-3DDD07AC6FEF}"/>
                  </a:ext>
                </a:extLst>
              </p:cNvPr>
              <p:cNvSpPr/>
              <p:nvPr/>
            </p:nvSpPr>
            <p:spPr>
              <a:xfrm>
                <a:off x="5137322" y="1068769"/>
                <a:ext cx="315791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states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034364-63BF-1933-8ADD-3DDD07AC6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22" y="1068769"/>
                <a:ext cx="3157916" cy="646331"/>
              </a:xfrm>
              <a:prstGeom prst="rect">
                <a:avLst/>
              </a:prstGeom>
              <a:blipFill>
                <a:blip r:embed="rId5"/>
                <a:stretch>
                  <a:fillRect l="-5985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861D67C-F3F0-0445-D671-4EE93F469145}"/>
              </a:ext>
            </a:extLst>
          </p:cNvPr>
          <p:cNvGrpSpPr/>
          <p:nvPr/>
        </p:nvGrpSpPr>
        <p:grpSpPr>
          <a:xfrm>
            <a:off x="602882" y="3046882"/>
            <a:ext cx="3258807" cy="2129455"/>
            <a:chOff x="590905" y="2242959"/>
            <a:chExt cx="4587092" cy="29974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8EB8BB-A7B5-A205-AB47-75F703C6FE27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745200-DA6A-9D27-2BCE-93A41B65FBDA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5EABBC-7089-7F49-00DE-D43C5DF8D733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385240" cy="519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5EABBC-7089-7F49-00DE-D43C5DF8D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385240" cy="519871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D3D3F0-BE75-E887-D6CB-E31840E8E7AA}"/>
                    </a:ext>
                  </a:extLst>
                </p:cNvPr>
                <p:cNvSpPr txBox="1"/>
                <p:nvPr/>
              </p:nvSpPr>
              <p:spPr>
                <a:xfrm>
                  <a:off x="3807199" y="3842042"/>
                  <a:ext cx="1370798" cy="519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D3D3F0-BE75-E887-D6CB-E31840E8E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199" y="3842042"/>
                  <a:ext cx="1370798" cy="519871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A71828E-61A6-29FD-E374-714A999B6C0A}"/>
              </a:ext>
            </a:extLst>
          </p:cNvPr>
          <p:cNvSpPr/>
          <p:nvPr/>
        </p:nvSpPr>
        <p:spPr>
          <a:xfrm>
            <a:off x="737937" y="3665621"/>
            <a:ext cx="1876927" cy="433137"/>
          </a:xfrm>
          <a:custGeom>
            <a:avLst/>
            <a:gdLst>
              <a:gd name="connsiteX0" fmla="*/ 0 w 1876927"/>
              <a:gd name="connsiteY0" fmla="*/ 433137 h 433137"/>
              <a:gd name="connsiteX1" fmla="*/ 625642 w 1876927"/>
              <a:gd name="connsiteY1" fmla="*/ 136358 h 433137"/>
              <a:gd name="connsiteX2" fmla="*/ 1387642 w 1876927"/>
              <a:gd name="connsiteY2" fmla="*/ 264695 h 433137"/>
              <a:gd name="connsiteX3" fmla="*/ 1876927 w 1876927"/>
              <a:gd name="connsiteY3" fmla="*/ 0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927" h="433137">
                <a:moveTo>
                  <a:pt x="0" y="433137"/>
                </a:moveTo>
                <a:cubicBezTo>
                  <a:pt x="197184" y="298784"/>
                  <a:pt x="394368" y="164432"/>
                  <a:pt x="625642" y="136358"/>
                </a:cubicBezTo>
                <a:cubicBezTo>
                  <a:pt x="856916" y="108284"/>
                  <a:pt x="1179094" y="287421"/>
                  <a:pt x="1387642" y="264695"/>
                </a:cubicBezTo>
                <a:cubicBezTo>
                  <a:pt x="1596190" y="241969"/>
                  <a:pt x="1736558" y="120984"/>
                  <a:pt x="18769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A21C4F0-D04E-A522-241E-1F3E40273899}"/>
              </a:ext>
            </a:extLst>
          </p:cNvPr>
          <p:cNvSpPr/>
          <p:nvPr/>
        </p:nvSpPr>
        <p:spPr>
          <a:xfrm>
            <a:off x="1668422" y="4111610"/>
            <a:ext cx="513461" cy="661991"/>
          </a:xfrm>
          <a:custGeom>
            <a:avLst/>
            <a:gdLst>
              <a:gd name="connsiteX0" fmla="*/ 152413 w 513461"/>
              <a:gd name="connsiteY0" fmla="*/ 33888 h 661991"/>
              <a:gd name="connsiteX1" fmla="*/ 13 w 513461"/>
              <a:gd name="connsiteY1" fmla="*/ 218372 h 661991"/>
              <a:gd name="connsiteX2" fmla="*/ 160434 w 513461"/>
              <a:gd name="connsiteY2" fmla="*/ 410878 h 661991"/>
              <a:gd name="connsiteX3" fmla="*/ 176476 w 513461"/>
              <a:gd name="connsiteY3" fmla="*/ 619425 h 661991"/>
              <a:gd name="connsiteX4" fmla="*/ 409087 w 513461"/>
              <a:gd name="connsiteY4" fmla="*/ 643488 h 661991"/>
              <a:gd name="connsiteX5" fmla="*/ 513360 w 513461"/>
              <a:gd name="connsiteY5" fmla="*/ 402857 h 661991"/>
              <a:gd name="connsiteX6" fmla="*/ 393045 w 513461"/>
              <a:gd name="connsiteY6" fmla="*/ 298583 h 661991"/>
              <a:gd name="connsiteX7" fmla="*/ 481276 w 513461"/>
              <a:gd name="connsiteY7" fmla="*/ 162225 h 661991"/>
              <a:gd name="connsiteX8" fmla="*/ 328876 w 513461"/>
              <a:gd name="connsiteY8" fmla="*/ 9825 h 661991"/>
              <a:gd name="connsiteX9" fmla="*/ 152413 w 513461"/>
              <a:gd name="connsiteY9" fmla="*/ 33888 h 66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461" h="661991">
                <a:moveTo>
                  <a:pt x="152413" y="33888"/>
                </a:moveTo>
                <a:cubicBezTo>
                  <a:pt x="97602" y="68646"/>
                  <a:pt x="-1324" y="155540"/>
                  <a:pt x="13" y="218372"/>
                </a:cubicBezTo>
                <a:cubicBezTo>
                  <a:pt x="1350" y="281204"/>
                  <a:pt x="131023" y="344036"/>
                  <a:pt x="160434" y="410878"/>
                </a:cubicBezTo>
                <a:cubicBezTo>
                  <a:pt x="189845" y="477720"/>
                  <a:pt x="135034" y="580657"/>
                  <a:pt x="176476" y="619425"/>
                </a:cubicBezTo>
                <a:cubicBezTo>
                  <a:pt x="217918" y="658193"/>
                  <a:pt x="352940" y="679583"/>
                  <a:pt x="409087" y="643488"/>
                </a:cubicBezTo>
                <a:cubicBezTo>
                  <a:pt x="465234" y="607393"/>
                  <a:pt x="516034" y="460341"/>
                  <a:pt x="513360" y="402857"/>
                </a:cubicBezTo>
                <a:cubicBezTo>
                  <a:pt x="510686" y="345373"/>
                  <a:pt x="398392" y="338688"/>
                  <a:pt x="393045" y="298583"/>
                </a:cubicBezTo>
                <a:cubicBezTo>
                  <a:pt x="387698" y="258478"/>
                  <a:pt x="491971" y="210351"/>
                  <a:pt x="481276" y="162225"/>
                </a:cubicBezTo>
                <a:cubicBezTo>
                  <a:pt x="470581" y="114099"/>
                  <a:pt x="382350" y="28541"/>
                  <a:pt x="328876" y="9825"/>
                </a:cubicBezTo>
                <a:cubicBezTo>
                  <a:pt x="275402" y="-8891"/>
                  <a:pt x="207224" y="-870"/>
                  <a:pt x="152413" y="33888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315463-3096-3376-5BF8-4B18F50499AC}"/>
                  </a:ext>
                </a:extLst>
              </p:cNvPr>
              <p:cNvSpPr txBox="1"/>
              <p:nvPr/>
            </p:nvSpPr>
            <p:spPr>
              <a:xfrm>
                <a:off x="2571966" y="3420979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315463-3096-3376-5BF8-4B18F5049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66" y="3420979"/>
                <a:ext cx="3638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0A5923-7650-24DE-FB8E-F081753B248E}"/>
                  </a:ext>
                </a:extLst>
              </p:cNvPr>
              <p:cNvSpPr txBox="1"/>
              <p:nvPr/>
            </p:nvSpPr>
            <p:spPr>
              <a:xfrm>
                <a:off x="1196312" y="790051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0A5923-7650-24DE-FB8E-F081753B2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12" y="790051"/>
                <a:ext cx="3638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C273FEF-76DA-207B-0302-6147A5C631DD}"/>
                  </a:ext>
                </a:extLst>
              </p:cNvPr>
              <p:cNvSpPr txBox="1"/>
              <p:nvPr/>
            </p:nvSpPr>
            <p:spPr>
              <a:xfrm>
                <a:off x="2089371" y="4563883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C273FEF-76DA-207B-0302-6147A5C6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71" y="4563883"/>
                <a:ext cx="389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8928E-C134-850B-2D85-27EACD98E6EF}"/>
                  </a:ext>
                </a:extLst>
              </p:cNvPr>
              <p:cNvSpPr txBox="1"/>
              <p:nvPr/>
            </p:nvSpPr>
            <p:spPr>
              <a:xfrm>
                <a:off x="1251454" y="1522610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8928E-C134-850B-2D85-27EACD98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54" y="1522610"/>
                <a:ext cx="3891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DAC775-A2D2-655C-DB32-D9A3D7E41736}"/>
                  </a:ext>
                </a:extLst>
              </p:cNvPr>
              <p:cNvSpPr txBox="1"/>
              <p:nvPr/>
            </p:nvSpPr>
            <p:spPr>
              <a:xfrm>
                <a:off x="4215171" y="3396358"/>
                <a:ext cx="59956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Ham Mech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Correct count of configurations/states on finitely many dense (i.e. continuous) DOFs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DAC775-A2D2-655C-DB32-D9A3D7E4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71" y="3396358"/>
                <a:ext cx="5995628" cy="1384995"/>
              </a:xfrm>
              <a:prstGeom prst="rect">
                <a:avLst/>
              </a:prstGeom>
              <a:blipFill>
                <a:blip r:embed="rId12"/>
                <a:stretch>
                  <a:fillRect l="-2033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46DAE0-8C42-DACD-61F9-43A7C92D48F9}"/>
                  </a:ext>
                </a:extLst>
              </p:cNvPr>
              <p:cNvSpPr txBox="1"/>
              <p:nvPr/>
            </p:nvSpPr>
            <p:spPr>
              <a:xfrm>
                <a:off x="546562" y="5347224"/>
                <a:ext cx="88507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Field theory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DOFs themselves are dense (i.e. continuous)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46DAE0-8C42-DACD-61F9-43A7C92D4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2" y="5347224"/>
                <a:ext cx="8850756" cy="523220"/>
              </a:xfrm>
              <a:prstGeom prst="rect">
                <a:avLst/>
              </a:prstGeom>
              <a:blipFill>
                <a:blip r:embed="rId13"/>
                <a:stretch>
                  <a:fillRect l="-1446" t="-10465" r="-27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03632B-C984-AE9A-958D-845BC759E3A1}"/>
                  </a:ext>
                </a:extLst>
              </p:cNvPr>
              <p:cNvSpPr/>
              <p:nvPr/>
            </p:nvSpPr>
            <p:spPr>
              <a:xfrm>
                <a:off x="2999963" y="5907378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#DOF(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≠#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03632B-C984-AE9A-958D-845BC759E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63" y="5907378"/>
                <a:ext cx="2631361" cy="646331"/>
              </a:xfrm>
              <a:prstGeom prst="rect">
                <a:avLst/>
              </a:prstGeom>
              <a:blipFill>
                <a:blip r:embed="rId14"/>
                <a:stretch>
                  <a:fillRect l="-694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7AE6304-EE62-55B6-DC2F-D356D78503EA}"/>
              </a:ext>
            </a:extLst>
          </p:cNvPr>
          <p:cNvSpPr txBox="1"/>
          <p:nvPr/>
        </p:nvSpPr>
        <p:spPr>
          <a:xfrm>
            <a:off x="210157" y="43039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Discrete case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B7927F-2AC0-71A3-5053-730521275AD9}"/>
              </a:ext>
            </a:extLst>
          </p:cNvPr>
          <p:cNvGrpSpPr/>
          <p:nvPr/>
        </p:nvGrpSpPr>
        <p:grpSpPr>
          <a:xfrm>
            <a:off x="184295" y="1876967"/>
            <a:ext cx="11957050" cy="1250599"/>
            <a:chOff x="184295" y="1597042"/>
            <a:chExt cx="11957050" cy="1250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2B6F6B9-479B-E91B-8FA4-45E579D43707}"/>
                    </a:ext>
                  </a:extLst>
                </p:cNvPr>
                <p:cNvSpPr/>
                <p:nvPr/>
              </p:nvSpPr>
              <p:spPr>
                <a:xfrm>
                  <a:off x="367211" y="2100192"/>
                  <a:ext cx="5083251" cy="747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0" dirty="0"/>
                    <a:t>#conf(</a:t>
                  </a:r>
                  <a14:m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3600" b="0" dirty="0"/>
                    <a:t>)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36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2B6F6B9-479B-E91B-8FA4-45E579D43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11" y="2100192"/>
                  <a:ext cx="5083251" cy="747449"/>
                </a:xfrm>
                <a:prstGeom prst="rect">
                  <a:avLst/>
                </a:prstGeom>
                <a:blipFill>
                  <a:blip r:embed="rId15"/>
                  <a:stretch>
                    <a:fillRect l="-3597" t="-8130" b="-203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A37474D-8117-61EB-FD49-39BAE2783E6E}"/>
                    </a:ext>
                  </a:extLst>
                </p:cNvPr>
                <p:cNvSpPr/>
                <p:nvPr/>
              </p:nvSpPr>
              <p:spPr>
                <a:xfrm>
                  <a:off x="5725614" y="2100770"/>
                  <a:ext cx="6415731" cy="7349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0" dirty="0"/>
                    <a:t>#states(</a:t>
                  </a:r>
                  <a14:m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3600" b="0" dirty="0"/>
                    <a:t>)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a14:m>
                  <a:r>
                    <a:rPr lang="en-US" sz="3600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A37474D-8117-61EB-FD49-39BAE2783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614" y="2100770"/>
                  <a:ext cx="6415731" cy="734945"/>
                </a:xfrm>
                <a:prstGeom prst="rect">
                  <a:avLst/>
                </a:prstGeom>
                <a:blipFill>
                  <a:blip r:embed="rId16"/>
                  <a:stretch>
                    <a:fillRect l="-2849" t="-10833" b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C5389D2-6E86-1CE0-1424-44695FADA7DF}"/>
                </a:ext>
              </a:extLst>
            </p:cNvPr>
            <p:cNvCxnSpPr/>
            <p:nvPr/>
          </p:nvCxnSpPr>
          <p:spPr>
            <a:xfrm flipH="1">
              <a:off x="3449053" y="1997242"/>
              <a:ext cx="412636" cy="344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CAC3B9-EFFB-0650-E1CF-50AACE4CC649}"/>
                </a:ext>
              </a:extLst>
            </p:cNvPr>
            <p:cNvSpPr txBox="1"/>
            <p:nvPr/>
          </p:nvSpPr>
          <p:spPr>
            <a:xfrm>
              <a:off x="3433264" y="1671506"/>
              <a:ext cx="2197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Configuration density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0A08405-4DDA-168F-369F-1E1D9C4D3C59}"/>
                </a:ext>
              </a:extLst>
            </p:cNvPr>
            <p:cNvCxnSpPr>
              <a:cxnSpLocks/>
            </p:cNvCxnSpPr>
            <p:nvPr/>
          </p:nvCxnSpPr>
          <p:spPr>
            <a:xfrm>
              <a:off x="8467237" y="1966480"/>
              <a:ext cx="559116" cy="341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28FCA0-8431-EA7F-04B3-F1067089FA7A}"/>
                </a:ext>
              </a:extLst>
            </p:cNvPr>
            <p:cNvSpPr txBox="1"/>
            <p:nvPr/>
          </p:nvSpPr>
          <p:spPr>
            <a:xfrm>
              <a:off x="7788164" y="1597042"/>
              <a:ext cx="1398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 density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0B903-8450-304F-093C-32F42BA8B53C}"/>
                </a:ext>
              </a:extLst>
            </p:cNvPr>
            <p:cNvSpPr txBox="1"/>
            <p:nvPr/>
          </p:nvSpPr>
          <p:spPr>
            <a:xfrm>
              <a:off x="184295" y="1835290"/>
              <a:ext cx="1721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Continuous case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9F2741-1971-90E5-D47D-22D2A4C5257B}"/>
                  </a:ext>
                </a:extLst>
              </p:cNvPr>
              <p:cNvSpPr/>
              <p:nvPr/>
            </p:nvSpPr>
            <p:spPr>
              <a:xfrm>
                <a:off x="10141745" y="2016573"/>
                <a:ext cx="1865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≠#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9F2741-1971-90E5-D47D-22D2A4C5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745" y="2016573"/>
                <a:ext cx="186596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5DE198-BEE1-0BA3-F5F8-08F0EA8C7EFD}"/>
                  </a:ext>
                </a:extLst>
              </p:cNvPr>
              <p:cNvSpPr txBox="1"/>
              <p:nvPr/>
            </p:nvSpPr>
            <p:spPr>
              <a:xfrm>
                <a:off x="796010" y="1726840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5DE198-BEE1-0BA3-F5F8-08F0EA8C7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10" y="1726840"/>
                <a:ext cx="405304" cy="307777"/>
              </a:xfrm>
              <a:prstGeom prst="rect">
                <a:avLst/>
              </a:prstGeom>
              <a:blipFill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136665-C7B7-5E47-6F1C-4228C5737947}"/>
                  </a:ext>
                </a:extLst>
              </p:cNvPr>
              <p:cNvSpPr txBox="1"/>
              <p:nvPr/>
            </p:nvSpPr>
            <p:spPr>
              <a:xfrm>
                <a:off x="154321" y="1180930"/>
                <a:ext cx="409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136665-C7B7-5E47-6F1C-4228C573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1" y="1180930"/>
                <a:ext cx="409150" cy="307777"/>
              </a:xfrm>
              <a:prstGeom prst="rect">
                <a:avLst/>
              </a:prstGeom>
              <a:blipFill>
                <a:blip r:embed="rId1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FB97F0-0AFA-2FAC-FCBB-E7FF8A548F51}"/>
                  </a:ext>
                </a:extLst>
              </p:cNvPr>
              <p:cNvSpPr/>
              <p:nvPr/>
            </p:nvSpPr>
            <p:spPr>
              <a:xfrm>
                <a:off x="8487522" y="1043998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DOF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FB97F0-0AFA-2FAC-FCBB-E7FF8A54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22" y="1043998"/>
                <a:ext cx="2631361" cy="646331"/>
              </a:xfrm>
              <a:prstGeom prst="rect">
                <a:avLst/>
              </a:prstGeom>
              <a:blipFill>
                <a:blip r:embed="rId20"/>
                <a:stretch>
                  <a:fillRect l="-694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007565-FA6D-4791-BD13-3DC7998BB806}"/>
                  </a:ext>
                </a:extLst>
              </p:cNvPr>
              <p:cNvSpPr/>
              <p:nvPr/>
            </p:nvSpPr>
            <p:spPr>
              <a:xfrm>
                <a:off x="8858761" y="3071923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DOF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007565-FA6D-4791-BD13-3DC7998B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61" y="3071923"/>
                <a:ext cx="2631361" cy="646331"/>
              </a:xfrm>
              <a:prstGeom prst="rect">
                <a:avLst/>
              </a:prstGeom>
              <a:blipFill>
                <a:blip r:embed="rId21"/>
                <a:stretch>
                  <a:fillRect l="-694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F758F7-55A5-DCE3-D8CF-45F27814CAF7}"/>
                  </a:ext>
                </a:extLst>
              </p:cNvPr>
              <p:cNvSpPr txBox="1"/>
              <p:nvPr/>
            </p:nvSpPr>
            <p:spPr>
              <a:xfrm>
                <a:off x="1014096" y="144379"/>
                <a:ext cx="101638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Conjecture: </a:t>
                </a:r>
                <a:r>
                  <a:rPr lang="en-US" sz="4000" dirty="0" err="1"/>
                  <a:t>GR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/>
                  <a:t> det/rev + DOF independence</a:t>
                </a:r>
                <a:br>
                  <a:rPr lang="en-US" sz="4000" dirty="0"/>
                </a:br>
                <a:r>
                  <a:rPr lang="en-US" sz="4000" dirty="0"/>
                  <a:t>for infinitely many (dense) DOFs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F758F7-55A5-DCE3-D8CF-45F27814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96" y="144379"/>
                <a:ext cx="10163873" cy="1323439"/>
              </a:xfrm>
              <a:prstGeom prst="rect">
                <a:avLst/>
              </a:prstGeom>
              <a:blipFill>
                <a:blip r:embed="rId2"/>
                <a:stretch>
                  <a:fillRect l="-1619" t="-8295" r="-1619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36EEC5-3E9C-2722-9ACB-70FF4B446E54}"/>
                  </a:ext>
                </a:extLst>
              </p:cNvPr>
              <p:cNvSpPr txBox="1"/>
              <p:nvPr/>
            </p:nvSpPr>
            <p:spPr>
              <a:xfrm>
                <a:off x="662003" y="1684700"/>
                <a:ext cx="6260165" cy="64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36EEC5-3E9C-2722-9ACB-70FF4B44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1684700"/>
                <a:ext cx="6260165" cy="649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D4FC61-9D0B-D59B-5DFD-B125BEAA42D9}"/>
              </a:ext>
            </a:extLst>
          </p:cNvPr>
          <p:cNvCxnSpPr/>
          <p:nvPr/>
        </p:nvCxnSpPr>
        <p:spPr>
          <a:xfrm flipH="1" flipV="1">
            <a:off x="6858000" y="2045368"/>
            <a:ext cx="1171074" cy="39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5AA2-7935-6361-994F-F59A2E6E689C}"/>
              </a:ext>
            </a:extLst>
          </p:cNvPr>
          <p:cNvSpPr txBox="1"/>
          <p:nvPr/>
        </p:nvSpPr>
        <p:spPr>
          <a:xfrm>
            <a:off x="8029074" y="2253734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0831A-E13E-EA4F-085E-8D372F5B4496}"/>
                  </a:ext>
                </a:extLst>
              </p:cNvPr>
              <p:cNvSpPr txBox="1"/>
              <p:nvPr/>
            </p:nvSpPr>
            <p:spPr>
              <a:xfrm>
                <a:off x="662003" y="2518611"/>
                <a:ext cx="6260165" cy="64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???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0831A-E13E-EA4F-085E-8D372F5B4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2518611"/>
                <a:ext cx="6260165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2AE0A-B003-B42F-B393-855AD48C5868}"/>
              </a:ext>
            </a:extLst>
          </p:cNvPr>
          <p:cNvCxnSpPr>
            <a:cxnSpLocks/>
          </p:cNvCxnSpPr>
          <p:nvPr/>
        </p:nvCxnSpPr>
        <p:spPr>
          <a:xfrm flipH="1">
            <a:off x="5735053" y="2518611"/>
            <a:ext cx="2109536" cy="17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56000D-4BE4-ABE6-42D8-36D6B0D0E3B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483895" y="3015950"/>
            <a:ext cx="2354191" cy="2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83D0FE-6E35-1A69-5EDE-2779D72314B2}"/>
              </a:ext>
            </a:extLst>
          </p:cNvPr>
          <p:cNvSpPr txBox="1"/>
          <p:nvPr/>
        </p:nvSpPr>
        <p:spPr>
          <a:xfrm>
            <a:off x="3838086" y="3039650"/>
            <a:ext cx="616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integral of the vector potential of the flow of state </a:t>
            </a:r>
            <a:r>
              <a:rPr lang="en-US" b="1" dirty="0"/>
              <a:t>density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A69BD-9046-1455-057E-90477DCC5B6C}"/>
                  </a:ext>
                </a:extLst>
              </p:cNvPr>
              <p:cNvSpPr txBox="1"/>
              <p:nvPr/>
            </p:nvSpPr>
            <p:spPr>
              <a:xfrm>
                <a:off x="662003" y="3735623"/>
                <a:ext cx="1997278" cy="976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e>
                      </m:nary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A69BD-9046-1455-057E-90477DCC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3735623"/>
                <a:ext cx="1997278" cy="976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D58BB-8DC7-C55D-1C45-169F57096E86}"/>
              </a:ext>
            </a:extLst>
          </p:cNvPr>
          <p:cNvCxnSpPr/>
          <p:nvPr/>
        </p:nvCxnSpPr>
        <p:spPr>
          <a:xfrm flipH="1">
            <a:off x="2534654" y="4119431"/>
            <a:ext cx="802105" cy="10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3B9EC9-D922-3CEE-756F-06B5EA44D9A6}"/>
              </a:ext>
            </a:extLst>
          </p:cNvPr>
          <p:cNvSpPr txBox="1"/>
          <p:nvPr/>
        </p:nvSpPr>
        <p:spPr>
          <a:xfrm>
            <a:off x="3457712" y="3842502"/>
            <a:ext cx="1129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#DOFs?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8BA1C-E479-EDD2-463F-C32F08D75A3F}"/>
                  </a:ext>
                </a:extLst>
              </p:cNvPr>
              <p:cNvSpPr txBox="1"/>
              <p:nvPr/>
            </p:nvSpPr>
            <p:spPr>
              <a:xfrm>
                <a:off x="5306498" y="3962095"/>
                <a:ext cx="2945935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𝑚𝑎𝑡𝑡𝑒𝑟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8BA1C-E479-EDD2-463F-C32F08D7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98" y="3962095"/>
                <a:ext cx="2945935" cy="558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CC2C6-94E0-DC1F-8F4D-89B6366DB872}"/>
              </a:ext>
            </a:extLst>
          </p:cNvPr>
          <p:cNvCxnSpPr/>
          <p:nvPr/>
        </p:nvCxnSpPr>
        <p:spPr>
          <a:xfrm flipH="1" flipV="1">
            <a:off x="7194884" y="4596063"/>
            <a:ext cx="248653" cy="46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609BDF-DCEE-AD30-AD72-C02E69C2401C}"/>
              </a:ext>
            </a:extLst>
          </p:cNvPr>
          <p:cNvSpPr txBox="1"/>
          <p:nvPr/>
        </p:nvSpPr>
        <p:spPr>
          <a:xfrm>
            <a:off x="6476490" y="5061284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configurations?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CDC7F-E0BF-C264-166D-F1B57CB389E1}"/>
              </a:ext>
            </a:extLst>
          </p:cNvPr>
          <p:cNvCxnSpPr/>
          <p:nvPr/>
        </p:nvCxnSpPr>
        <p:spPr>
          <a:xfrm flipV="1">
            <a:off x="5911516" y="4485315"/>
            <a:ext cx="320842" cy="34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230774-C584-50F7-3A52-15BC1763D1E1}"/>
              </a:ext>
            </a:extLst>
          </p:cNvPr>
          <p:cNvSpPr txBox="1"/>
          <p:nvPr/>
        </p:nvSpPr>
        <p:spPr>
          <a:xfrm>
            <a:off x="4997117" y="4884360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DOFs?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86674CD-D090-8F92-D156-E01AC4CEABEB}"/>
              </a:ext>
            </a:extLst>
          </p:cNvPr>
          <p:cNvSpPr/>
          <p:nvPr/>
        </p:nvSpPr>
        <p:spPr>
          <a:xfrm>
            <a:off x="585537" y="5380009"/>
            <a:ext cx="3264568" cy="810798"/>
          </a:xfrm>
          <a:custGeom>
            <a:avLst/>
            <a:gdLst>
              <a:gd name="connsiteX0" fmla="*/ 0 w 3264568"/>
              <a:gd name="connsiteY0" fmla="*/ 2117 h 810798"/>
              <a:gd name="connsiteX1" fmla="*/ 762000 w 3264568"/>
              <a:gd name="connsiteY1" fmla="*/ 122433 h 810798"/>
              <a:gd name="connsiteX2" fmla="*/ 1235242 w 3264568"/>
              <a:gd name="connsiteY2" fmla="*/ 788180 h 810798"/>
              <a:gd name="connsiteX3" fmla="*/ 2486526 w 3264568"/>
              <a:gd name="connsiteY3" fmla="*/ 667865 h 810798"/>
              <a:gd name="connsiteX4" fmla="*/ 3264568 w 3264568"/>
              <a:gd name="connsiteY4" fmla="*/ 796202 h 81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568" h="810798">
                <a:moveTo>
                  <a:pt x="0" y="2117"/>
                </a:moveTo>
                <a:cubicBezTo>
                  <a:pt x="278063" y="-3230"/>
                  <a:pt x="556126" y="-8577"/>
                  <a:pt x="762000" y="122433"/>
                </a:cubicBezTo>
                <a:cubicBezTo>
                  <a:pt x="967874" y="253443"/>
                  <a:pt x="947821" y="697275"/>
                  <a:pt x="1235242" y="788180"/>
                </a:cubicBezTo>
                <a:cubicBezTo>
                  <a:pt x="1522663" y="879085"/>
                  <a:pt x="2148305" y="666528"/>
                  <a:pt x="2486526" y="667865"/>
                </a:cubicBezTo>
                <a:cubicBezTo>
                  <a:pt x="2824747" y="669202"/>
                  <a:pt x="3044657" y="732702"/>
                  <a:pt x="3264568" y="79620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3AEAF7-C779-8983-1918-30E5DDE40EDA}"/>
              </a:ext>
            </a:extLst>
          </p:cNvPr>
          <p:cNvSpPr/>
          <p:nvPr/>
        </p:nvSpPr>
        <p:spPr>
          <a:xfrm>
            <a:off x="758138" y="5149434"/>
            <a:ext cx="3368842" cy="842731"/>
          </a:xfrm>
          <a:custGeom>
            <a:avLst/>
            <a:gdLst>
              <a:gd name="connsiteX0" fmla="*/ 0 w 3264568"/>
              <a:gd name="connsiteY0" fmla="*/ 2117 h 810798"/>
              <a:gd name="connsiteX1" fmla="*/ 762000 w 3264568"/>
              <a:gd name="connsiteY1" fmla="*/ 122433 h 810798"/>
              <a:gd name="connsiteX2" fmla="*/ 1235242 w 3264568"/>
              <a:gd name="connsiteY2" fmla="*/ 788180 h 810798"/>
              <a:gd name="connsiteX3" fmla="*/ 2486526 w 3264568"/>
              <a:gd name="connsiteY3" fmla="*/ 667865 h 810798"/>
              <a:gd name="connsiteX4" fmla="*/ 3264568 w 3264568"/>
              <a:gd name="connsiteY4" fmla="*/ 796202 h 810798"/>
              <a:gd name="connsiteX0" fmla="*/ 0 w 3264568"/>
              <a:gd name="connsiteY0" fmla="*/ 520 h 806827"/>
              <a:gd name="connsiteX1" fmla="*/ 705853 w 3264568"/>
              <a:gd name="connsiteY1" fmla="*/ 160941 h 806827"/>
              <a:gd name="connsiteX2" fmla="*/ 1235242 w 3264568"/>
              <a:gd name="connsiteY2" fmla="*/ 786583 h 806827"/>
              <a:gd name="connsiteX3" fmla="*/ 2486526 w 3264568"/>
              <a:gd name="connsiteY3" fmla="*/ 666268 h 806827"/>
              <a:gd name="connsiteX4" fmla="*/ 3264568 w 3264568"/>
              <a:gd name="connsiteY4" fmla="*/ 794605 h 806827"/>
              <a:gd name="connsiteX0" fmla="*/ 0 w 3264568"/>
              <a:gd name="connsiteY0" fmla="*/ 520 h 800452"/>
              <a:gd name="connsiteX1" fmla="*/ 705853 w 3264568"/>
              <a:gd name="connsiteY1" fmla="*/ 160941 h 800452"/>
              <a:gd name="connsiteX2" fmla="*/ 1235242 w 3264568"/>
              <a:gd name="connsiteY2" fmla="*/ 786583 h 800452"/>
              <a:gd name="connsiteX3" fmla="*/ 2679031 w 3264568"/>
              <a:gd name="connsiteY3" fmla="*/ 610121 h 800452"/>
              <a:gd name="connsiteX4" fmla="*/ 3264568 w 3264568"/>
              <a:gd name="connsiteY4" fmla="*/ 794605 h 800452"/>
              <a:gd name="connsiteX0" fmla="*/ 0 w 3368842"/>
              <a:gd name="connsiteY0" fmla="*/ 520 h 842731"/>
              <a:gd name="connsiteX1" fmla="*/ 705853 w 3368842"/>
              <a:gd name="connsiteY1" fmla="*/ 160941 h 842731"/>
              <a:gd name="connsiteX2" fmla="*/ 1235242 w 3368842"/>
              <a:gd name="connsiteY2" fmla="*/ 786583 h 842731"/>
              <a:gd name="connsiteX3" fmla="*/ 2679031 w 3368842"/>
              <a:gd name="connsiteY3" fmla="*/ 610121 h 842731"/>
              <a:gd name="connsiteX4" fmla="*/ 3368842 w 3368842"/>
              <a:gd name="connsiteY4" fmla="*/ 842731 h 84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842" h="842731">
                <a:moveTo>
                  <a:pt x="0" y="520"/>
                </a:moveTo>
                <a:cubicBezTo>
                  <a:pt x="278063" y="-4827"/>
                  <a:pt x="499979" y="29931"/>
                  <a:pt x="705853" y="160941"/>
                </a:cubicBezTo>
                <a:cubicBezTo>
                  <a:pt x="911727" y="291951"/>
                  <a:pt x="906379" y="711720"/>
                  <a:pt x="1235242" y="786583"/>
                </a:cubicBezTo>
                <a:cubicBezTo>
                  <a:pt x="1564105" y="861446"/>
                  <a:pt x="2340810" y="608784"/>
                  <a:pt x="2679031" y="610121"/>
                </a:cubicBezTo>
                <a:cubicBezTo>
                  <a:pt x="3017252" y="611458"/>
                  <a:pt x="3148931" y="779231"/>
                  <a:pt x="3368842" y="84273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99611-C4C5-1CD9-A76B-65C7FA24B9B2}"/>
              </a:ext>
            </a:extLst>
          </p:cNvPr>
          <p:cNvCxnSpPr/>
          <p:nvPr/>
        </p:nvCxnSpPr>
        <p:spPr>
          <a:xfrm flipV="1">
            <a:off x="882316" y="5149434"/>
            <a:ext cx="0" cy="23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C4844E-0A12-2DD3-1626-8EC7CEBBD89B}"/>
              </a:ext>
            </a:extLst>
          </p:cNvPr>
          <p:cNvCxnSpPr>
            <a:stCxn id="30" idx="1"/>
            <a:endCxn id="31" idx="1"/>
          </p:cNvCxnSpPr>
          <p:nvPr/>
        </p:nvCxnSpPr>
        <p:spPr>
          <a:xfrm flipV="1">
            <a:off x="1347537" y="5310375"/>
            <a:ext cx="116454" cy="19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609761-D257-CDB1-0AA0-1BB5C5D4F983}"/>
              </a:ext>
            </a:extLst>
          </p:cNvPr>
          <p:cNvCxnSpPr>
            <a:cxnSpLocks/>
          </p:cNvCxnSpPr>
          <p:nvPr/>
        </p:nvCxnSpPr>
        <p:spPr>
          <a:xfrm flipV="1">
            <a:off x="2413701" y="5924550"/>
            <a:ext cx="1993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EE1912-5807-E37B-1879-E2021BBBED97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205163" y="5759555"/>
            <a:ext cx="232006" cy="2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B99F1E-D8BC-4F1B-D591-D4A1C606F32A}"/>
              </a:ext>
            </a:extLst>
          </p:cNvPr>
          <p:cNvSpPr txBox="1"/>
          <p:nvPr/>
        </p:nvSpPr>
        <p:spPr>
          <a:xfrm>
            <a:off x="4261802" y="5613332"/>
            <a:ext cx="507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mapping values between Cauchy surfaces, #DOFs are the points on the Cauchy surface,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#conf are the possible field values at each point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148B07-A46B-3C48-E348-947A42B6F3CE}"/>
              </a:ext>
            </a:extLst>
          </p:cNvPr>
          <p:cNvGrpSpPr/>
          <p:nvPr/>
        </p:nvGrpSpPr>
        <p:grpSpPr>
          <a:xfrm>
            <a:off x="10076943" y="2060082"/>
            <a:ext cx="1072088" cy="906821"/>
            <a:chOff x="10172061" y="2694328"/>
            <a:chExt cx="1072088" cy="9068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C41DD5-184E-7A60-F0C4-D0643FEA2ED8}"/>
                </a:ext>
              </a:extLst>
            </p:cNvPr>
            <p:cNvSpPr txBox="1"/>
            <p:nvPr/>
          </p:nvSpPr>
          <p:spPr>
            <a:xfrm>
              <a:off x="10172061" y="2694328"/>
              <a:ext cx="88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#conf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0D6175-6AE2-C530-C5C6-34D1E02D8FB0}"/>
                </a:ext>
              </a:extLst>
            </p:cNvPr>
            <p:cNvSpPr txBox="1"/>
            <p:nvPr/>
          </p:nvSpPr>
          <p:spPr>
            <a:xfrm>
              <a:off x="10214444" y="3139484"/>
              <a:ext cx="987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#DOFs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E80C22-0BEB-0A69-F11E-B0492692EC0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061" y="3159107"/>
              <a:ext cx="10720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C1015-F1F7-7C25-6236-88559C460DFF}"/>
                  </a:ext>
                </a:extLst>
              </p:cNvPr>
              <p:cNvSpPr txBox="1"/>
              <p:nvPr/>
            </p:nvSpPr>
            <p:spPr>
              <a:xfrm>
                <a:off x="11151528" y="2241884"/>
                <a:ext cx="7569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C1015-F1F7-7C25-6236-88559C460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528" y="2241884"/>
                <a:ext cx="75693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88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3FC56-F837-F5E4-F59A-2D858F43DF2A}"/>
                  </a:ext>
                </a:extLst>
              </p:cNvPr>
              <p:cNvSpPr txBox="1"/>
              <p:nvPr/>
            </p:nvSpPr>
            <p:spPr>
              <a:xfrm>
                <a:off x="1425230" y="1246537"/>
                <a:ext cx="8573629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Every state is a single case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Finite continuous range carries finite information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Count is additive for disjoint sets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3FC56-F837-F5E4-F59A-2D858F43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30" y="1246537"/>
                <a:ext cx="8573629" cy="1200329"/>
              </a:xfrm>
              <a:prstGeom prst="rect">
                <a:avLst/>
              </a:prstGeom>
              <a:blipFill>
                <a:blip r:embed="rId2"/>
                <a:stretch>
                  <a:fillRect l="-1138" t="-4569" r="-8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48C1ED-60DB-C5BD-1F5E-079066DF733B}"/>
              </a:ext>
            </a:extLst>
          </p:cNvPr>
          <p:cNvSpPr txBox="1"/>
          <p:nvPr/>
        </p:nvSpPr>
        <p:spPr>
          <a:xfrm>
            <a:off x="358588" y="161364"/>
            <a:ext cx="869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problem with counting on the continuum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D9495-7D9B-2EC3-9414-5288E009D99D}"/>
              </a:ext>
            </a:extLst>
          </p:cNvPr>
          <p:cNvSpPr txBox="1"/>
          <p:nvPr/>
        </p:nvSpPr>
        <p:spPr>
          <a:xfrm>
            <a:off x="9619087" y="2084942"/>
            <a:ext cx="156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Pick two!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CB6B-F5D3-3E08-DD41-B06E1D11BB94}"/>
              </a:ext>
            </a:extLst>
          </p:cNvPr>
          <p:cNvSpPr txBox="1"/>
          <p:nvPr/>
        </p:nvSpPr>
        <p:spPr>
          <a:xfrm>
            <a:off x="878542" y="877205"/>
            <a:ext cx="10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We’d like: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490488-B659-2F2B-7511-290B3C8A3D4B}"/>
              </a:ext>
            </a:extLst>
          </p:cNvPr>
          <p:cNvGrpSpPr/>
          <p:nvPr/>
        </p:nvGrpSpPr>
        <p:grpSpPr>
          <a:xfrm>
            <a:off x="6816424" y="3263007"/>
            <a:ext cx="1110343" cy="1110344"/>
            <a:chOff x="5635690" y="3806890"/>
            <a:chExt cx="1110343" cy="111034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4B45F0-2B2F-583C-CD21-CDAB88AED400}"/>
                </a:ext>
              </a:extLst>
            </p:cNvPr>
            <p:cNvSpPr/>
            <p:nvPr/>
          </p:nvSpPr>
          <p:spPr>
            <a:xfrm>
              <a:off x="5635690" y="3806890"/>
              <a:ext cx="1110343" cy="1110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F05EBD-289B-66EE-A34C-2E3E45F11391}"/>
                </a:ext>
              </a:extLst>
            </p:cNvPr>
            <p:cNvSpPr/>
            <p:nvPr/>
          </p:nvSpPr>
          <p:spPr>
            <a:xfrm>
              <a:off x="5847183" y="3806890"/>
              <a:ext cx="687355" cy="1110343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C4FC7B8-8CFE-BDA3-8004-BA07578DB84A}"/>
                </a:ext>
              </a:extLst>
            </p:cNvPr>
            <p:cNvSpPr/>
            <p:nvPr/>
          </p:nvSpPr>
          <p:spPr>
            <a:xfrm>
              <a:off x="6190860" y="3806890"/>
              <a:ext cx="343678" cy="1110344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6CFF108-91DF-5556-C9DB-CB3430EB7C6A}"/>
              </a:ext>
            </a:extLst>
          </p:cNvPr>
          <p:cNvSpPr/>
          <p:nvPr/>
        </p:nvSpPr>
        <p:spPr>
          <a:xfrm rot="2574255">
            <a:off x="7631492" y="3398953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2B84C2-4F8F-F14B-47B1-7032471B7DBE}"/>
              </a:ext>
            </a:extLst>
          </p:cNvPr>
          <p:cNvSpPr/>
          <p:nvPr/>
        </p:nvSpPr>
        <p:spPr>
          <a:xfrm rot="2574255">
            <a:off x="6993317" y="4170478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89D17-0EBE-2208-2628-6B90A6BD51B0}"/>
              </a:ext>
            </a:extLst>
          </p:cNvPr>
          <p:cNvSpPr/>
          <p:nvPr/>
        </p:nvSpPr>
        <p:spPr>
          <a:xfrm rot="4206954">
            <a:off x="7765604" y="3633649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13B4D4-40C9-B1D2-32FB-870BCC4A441A}"/>
                  </a:ext>
                </a:extLst>
              </p:cNvPr>
              <p:cNvSpPr txBox="1"/>
              <p:nvPr/>
            </p:nvSpPr>
            <p:spPr>
              <a:xfrm>
                <a:off x="7642397" y="311379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13B4D4-40C9-B1D2-32FB-870BCC4A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97" y="3113791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B6F07-8628-12D9-90DA-F4A49817A7E7}"/>
                  </a:ext>
                </a:extLst>
              </p:cNvPr>
              <p:cNvSpPr txBox="1"/>
              <p:nvPr/>
            </p:nvSpPr>
            <p:spPr>
              <a:xfrm>
                <a:off x="6687323" y="41632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B6F07-8628-12D9-90DA-F4A49817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23" y="4163285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58AF2-B8B5-E634-1D7F-21E1AE9F6E3D}"/>
                  </a:ext>
                </a:extLst>
              </p:cNvPr>
              <p:cNvSpPr txBox="1"/>
              <p:nvPr/>
            </p:nvSpPr>
            <p:spPr>
              <a:xfrm>
                <a:off x="7847226" y="346971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58AF2-B8B5-E634-1D7F-21E1AE9F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226" y="3469710"/>
                <a:ext cx="385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AC582-DA98-4305-1EF4-5D26C0E38C4B}"/>
                  </a:ext>
                </a:extLst>
              </p:cNvPr>
              <p:cNvSpPr txBox="1"/>
              <p:nvPr/>
            </p:nvSpPr>
            <p:spPr>
              <a:xfrm>
                <a:off x="6581155" y="4438311"/>
                <a:ext cx="1481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AC582-DA98-4305-1EF4-5D26C0E38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438311"/>
                <a:ext cx="1481303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BDFC1-5EC0-5179-C043-B5822909ECA6}"/>
                  </a:ext>
                </a:extLst>
              </p:cNvPr>
              <p:cNvSpPr txBox="1"/>
              <p:nvPr/>
            </p:nvSpPr>
            <p:spPr>
              <a:xfrm>
                <a:off x="6581155" y="4778854"/>
                <a:ext cx="16677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BDFC1-5EC0-5179-C043-B5822909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778854"/>
                <a:ext cx="1667701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541352-B1AE-C710-D388-BB6C41F46E22}"/>
                  </a:ext>
                </a:extLst>
              </p:cNvPr>
              <p:cNvSpPr txBox="1"/>
              <p:nvPr/>
            </p:nvSpPr>
            <p:spPr>
              <a:xfrm>
                <a:off x="6581155" y="5119397"/>
                <a:ext cx="2707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&lt;2=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541352-B1AE-C710-D388-BB6C41F4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5119397"/>
                <a:ext cx="2707728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555249-5F97-B990-56F9-9E5A5CFE4952}"/>
                  </a:ext>
                </a:extLst>
              </p:cNvPr>
              <p:cNvSpPr txBox="1"/>
              <p:nvPr/>
            </p:nvSpPr>
            <p:spPr>
              <a:xfrm>
                <a:off x="4017562" y="2564479"/>
                <a:ext cx="3038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counting measure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555249-5F97-B990-56F9-9E5A5CFE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62" y="2564479"/>
                <a:ext cx="3038717" cy="369332"/>
              </a:xfrm>
              <a:prstGeom prst="rect">
                <a:avLst/>
              </a:prstGeom>
              <a:blipFill>
                <a:blip r:embed="rId9"/>
                <a:stretch>
                  <a:fillRect l="-1603" t="-10000" r="-1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9725C-33EE-3985-AB91-DC35E49A6DBD}"/>
                  </a:ext>
                </a:extLst>
              </p:cNvPr>
              <p:cNvSpPr txBox="1"/>
              <p:nvPr/>
            </p:nvSpPr>
            <p:spPr>
              <a:xfrm>
                <a:off x="691441" y="2558593"/>
                <a:ext cx="310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Lebesgue measure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9725C-33EE-3985-AB91-DC35E49A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" y="2558593"/>
                <a:ext cx="3105274" cy="369332"/>
              </a:xfrm>
              <a:prstGeom prst="rect">
                <a:avLst/>
              </a:prstGeom>
              <a:blipFill>
                <a:blip r:embed="rId10"/>
                <a:stretch>
                  <a:fillRect l="-1569" t="-10000" r="-11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62CCDB-5EE9-548A-7FAC-D0700A0F2BE3}"/>
                  </a:ext>
                </a:extLst>
              </p:cNvPr>
              <p:cNvSpPr txBox="1"/>
              <p:nvPr/>
            </p:nvSpPr>
            <p:spPr>
              <a:xfrm>
                <a:off x="421175" y="3563363"/>
                <a:ext cx="3645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Discard 3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“Quantum measure”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62CCDB-5EE9-548A-7FAC-D0700A0F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5" y="3563363"/>
                <a:ext cx="3645806" cy="400110"/>
              </a:xfrm>
              <a:prstGeom prst="rect">
                <a:avLst/>
              </a:prstGeom>
              <a:blipFill>
                <a:blip r:embed="rId11"/>
                <a:stretch>
                  <a:fillRect l="-1672" t="-9231" r="-10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89BEB4-03F1-C780-D2EF-45E8A2F0D9DE}"/>
                  </a:ext>
                </a:extLst>
              </p:cNvPr>
              <p:cNvSpPr txBox="1"/>
              <p:nvPr/>
            </p:nvSpPr>
            <p:spPr>
              <a:xfrm>
                <a:off x="757239" y="3968389"/>
                <a:ext cx="3201261" cy="61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hull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89BEB4-03F1-C780-D2EF-45E8A2F0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9" y="3968389"/>
                <a:ext cx="3201261" cy="6122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18BCAB-6E4E-44B7-64E2-D3E769C7FE56}"/>
                  </a:ext>
                </a:extLst>
              </p:cNvPr>
              <p:cNvSpPr txBox="1"/>
              <p:nvPr/>
            </p:nvSpPr>
            <p:spPr>
              <a:xfrm>
                <a:off x="459847" y="4596320"/>
                <a:ext cx="55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Exponential of the maximum entropy reachable with convex combinations (statistical mixtures)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(reduces to counting/Liouville measure)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18BCAB-6E4E-44B7-64E2-D3E769C7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7" y="4596320"/>
                <a:ext cx="5589463" cy="523220"/>
              </a:xfrm>
              <a:prstGeom prst="rect">
                <a:avLst/>
              </a:prstGeom>
              <a:blipFill>
                <a:blip r:embed="rId13"/>
                <a:stretch>
                  <a:fillRect l="-32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ED82D20-541F-227F-1CDA-3AC7DF3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679" y="5361667"/>
                <a:ext cx="7351884" cy="1089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600" dirty="0">
                    <a:latin typeface="+mn-lt"/>
                  </a:rPr>
                  <a:t>Quantum mechanics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latin typeface="+mn-lt"/>
                  </a:rPr>
                  <a:t> lower bound</a:t>
                </a:r>
                <a:br>
                  <a:rPr lang="en-US" sz="3600" b="0" dirty="0">
                    <a:latin typeface="+mn-lt"/>
                  </a:rPr>
                </a:br>
                <a:r>
                  <a:rPr lang="en-US" sz="3600" b="0" dirty="0">
                    <a:latin typeface="+mn-lt"/>
                  </a:rPr>
                  <a:t>on #conf (entropy) on continuous DOF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ED82D20-541F-227F-1CDA-3AC7DF3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9" y="5361667"/>
                <a:ext cx="7351884" cy="1089529"/>
              </a:xfrm>
              <a:prstGeom prst="rect">
                <a:avLst/>
              </a:prstGeom>
              <a:blipFill>
                <a:blip r:embed="rId14"/>
                <a:stretch>
                  <a:fillRect l="-2570" t="-14045" r="-1493" b="-20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38661EE-9281-AAD2-AAF3-7C29510645B5}"/>
              </a:ext>
            </a:extLst>
          </p:cNvPr>
          <p:cNvSpPr txBox="1"/>
          <p:nvPr/>
        </p:nvSpPr>
        <p:spPr>
          <a:xfrm rot="1176489">
            <a:off x="9272937" y="1364106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Incompatible!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2444C6-CB59-D03D-CBE2-870EBED33518}"/>
              </a:ext>
            </a:extLst>
          </p:cNvPr>
          <p:cNvCxnSpPr>
            <a:cxnSpLocks/>
          </p:cNvCxnSpPr>
          <p:nvPr/>
        </p:nvCxnSpPr>
        <p:spPr>
          <a:xfrm flipH="1">
            <a:off x="7842624" y="3413137"/>
            <a:ext cx="49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920ABE-D699-F473-3618-4B35BE87206E}"/>
              </a:ext>
            </a:extLst>
          </p:cNvPr>
          <p:cNvSpPr txBox="1"/>
          <p:nvPr/>
        </p:nvSpPr>
        <p:spPr>
          <a:xfrm>
            <a:off x="8422837" y="3152820"/>
            <a:ext cx="3669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Non-orthogonal states: different states but in different contexts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F340E-9D14-BA01-292D-F61E21577325}"/>
              </a:ext>
            </a:extLst>
          </p:cNvPr>
          <p:cNvSpPr txBox="1"/>
          <p:nvPr/>
        </p:nvSpPr>
        <p:spPr>
          <a:xfrm>
            <a:off x="4257094" y="3588626"/>
            <a:ext cx="289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Orthogonal states: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different states all else equal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84B4CA-32FF-CC40-B818-027C4EF754A4}"/>
              </a:ext>
            </a:extLst>
          </p:cNvPr>
          <p:cNvCxnSpPr/>
          <p:nvPr/>
        </p:nvCxnSpPr>
        <p:spPr>
          <a:xfrm flipV="1">
            <a:off x="6655929" y="3445208"/>
            <a:ext cx="885284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21DACF-7222-071C-03BE-4C4E5DBFFC22}"/>
              </a:ext>
            </a:extLst>
          </p:cNvPr>
          <p:cNvCxnSpPr/>
          <p:nvPr/>
        </p:nvCxnSpPr>
        <p:spPr>
          <a:xfrm>
            <a:off x="6715111" y="3880454"/>
            <a:ext cx="263011" cy="2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CD04B5-E652-4959-52D1-CB3AF60D0480}"/>
              </a:ext>
            </a:extLst>
          </p:cNvPr>
          <p:cNvSpPr txBox="1"/>
          <p:nvPr/>
        </p:nvSpPr>
        <p:spPr>
          <a:xfrm>
            <a:off x="5953379" y="3574604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0B498A-58EF-4BCB-D2D8-10D55ACBDC41}"/>
              </a:ext>
            </a:extLst>
          </p:cNvPr>
          <p:cNvCxnSpPr>
            <a:cxnSpLocks/>
          </p:cNvCxnSpPr>
          <p:nvPr/>
        </p:nvCxnSpPr>
        <p:spPr>
          <a:xfrm flipH="1">
            <a:off x="7926767" y="3515889"/>
            <a:ext cx="389488" cy="8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98D7C0-7407-09D4-89DD-3E6BE886947B}"/>
              </a:ext>
            </a:extLst>
          </p:cNvPr>
          <p:cNvSpPr txBox="1"/>
          <p:nvPr/>
        </p:nvSpPr>
        <p:spPr>
          <a:xfrm>
            <a:off x="10579168" y="3541179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sub-additive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7D6C0E-174C-E9A4-B784-3BD145B0CBB6}"/>
              </a:ext>
            </a:extLst>
          </p:cNvPr>
          <p:cNvGrpSpPr/>
          <p:nvPr/>
        </p:nvGrpSpPr>
        <p:grpSpPr>
          <a:xfrm>
            <a:off x="10883690" y="156772"/>
            <a:ext cx="939556" cy="1474361"/>
            <a:chOff x="11515366" y="5256226"/>
            <a:chExt cx="3037505" cy="46528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AE8DCE-4077-5565-0B2E-1E6F67800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9"/>
            <a:stretch/>
          </p:blipFill>
          <p:spPr>
            <a:xfrm>
              <a:off x="11515366" y="8147942"/>
              <a:ext cx="3037505" cy="176115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EAA015-2BF3-7CE3-9440-EA2020C24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4"/>
            <a:stretch/>
          </p:blipFill>
          <p:spPr>
            <a:xfrm>
              <a:off x="11778154" y="5256226"/>
              <a:ext cx="2511928" cy="3865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05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02E5-DA7C-7CBE-7E91-5999F3FF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287A-7DF2-348A-3B6F-F96061AE4EBD}"/>
                  </a:ext>
                </a:extLst>
              </p:cNvPr>
              <p:cNvSpPr txBox="1"/>
              <p:nvPr/>
            </p:nvSpPr>
            <p:spPr>
              <a:xfrm>
                <a:off x="502936" y="144379"/>
                <a:ext cx="111862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Conjecture: quantum gravity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lower bound on DOF count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287A-7DF2-348A-3B6F-F96061AE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6" y="144379"/>
                <a:ext cx="11186203" cy="646331"/>
              </a:xfrm>
              <a:prstGeom prst="rect">
                <a:avLst/>
              </a:prstGeom>
              <a:blipFill>
                <a:blip r:embed="rId2"/>
                <a:stretch>
                  <a:fillRect l="-1199" t="-15094" r="-11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9B9C0D-7C4D-D166-FC4F-6017F8629138}"/>
              </a:ext>
            </a:extLst>
          </p:cNvPr>
          <p:cNvSpPr txBox="1"/>
          <p:nvPr/>
        </p:nvSpPr>
        <p:spPr>
          <a:xfrm>
            <a:off x="981050" y="1228356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#conf=#DOFs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D86D41-D434-6D0D-EF6A-242AD62776D1}"/>
              </a:ext>
            </a:extLst>
          </p:cNvPr>
          <p:cNvGrpSpPr/>
          <p:nvPr/>
        </p:nvGrpSpPr>
        <p:grpSpPr>
          <a:xfrm>
            <a:off x="2870389" y="982917"/>
            <a:ext cx="1072088" cy="906821"/>
            <a:chOff x="10172061" y="2694328"/>
            <a:chExt cx="1072088" cy="9068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A863E6-7BE5-AC8F-368F-867AEF08F804}"/>
                </a:ext>
              </a:extLst>
            </p:cNvPr>
            <p:cNvSpPr txBox="1"/>
            <p:nvPr/>
          </p:nvSpPr>
          <p:spPr>
            <a:xfrm>
              <a:off x="10246709" y="2694328"/>
              <a:ext cx="88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#conf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11E549-AA5C-EA39-A97E-932DCD885D17}"/>
                </a:ext>
              </a:extLst>
            </p:cNvPr>
            <p:cNvSpPr txBox="1"/>
            <p:nvPr/>
          </p:nvSpPr>
          <p:spPr>
            <a:xfrm>
              <a:off x="10214444" y="3139484"/>
              <a:ext cx="987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#DOFs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1C4B0-708B-6C58-A94D-5CDE307348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061" y="3159107"/>
              <a:ext cx="10720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EBB533-57DA-C2BB-5F74-CAC6F40E2F04}"/>
              </a:ext>
            </a:extLst>
          </p:cNvPr>
          <p:cNvCxnSpPr/>
          <p:nvPr/>
        </p:nvCxnSpPr>
        <p:spPr>
          <a:xfrm flipV="1">
            <a:off x="981050" y="1690021"/>
            <a:ext cx="291938" cy="47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384B92-D23C-3913-E086-3C51B0A5AE70}"/>
              </a:ext>
            </a:extLst>
          </p:cNvPr>
          <p:cNvSpPr txBox="1"/>
          <p:nvPr/>
        </p:nvSpPr>
        <p:spPr>
          <a:xfrm>
            <a:off x="335591" y="2149937"/>
            <a:ext cx="142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bound</a:t>
            </a:r>
            <a:br>
              <a:rPr lang="en-US" dirty="0"/>
            </a:br>
            <a:r>
              <a:rPr lang="en-US" dirty="0"/>
              <a:t>on this…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C61161-4D4C-E801-D25B-834FFDE791DE}"/>
              </a:ext>
            </a:extLst>
          </p:cNvPr>
          <p:cNvCxnSpPr>
            <a:cxnSpLocks/>
          </p:cNvCxnSpPr>
          <p:nvPr/>
        </p:nvCxnSpPr>
        <p:spPr>
          <a:xfrm flipH="1" flipV="1">
            <a:off x="2610923" y="1690021"/>
            <a:ext cx="257559" cy="52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CCA447-EB41-F00A-BC56-31F444DB778D}"/>
              </a:ext>
            </a:extLst>
          </p:cNvPr>
          <p:cNvSpPr txBox="1"/>
          <p:nvPr/>
        </p:nvSpPr>
        <p:spPr>
          <a:xfrm>
            <a:off x="2423669" y="2176944"/>
            <a:ext cx="193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…requires a lower bound on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5916A-4C62-757E-7700-0947A21CBECC}"/>
                  </a:ext>
                </a:extLst>
              </p:cNvPr>
              <p:cNvSpPr txBox="1"/>
              <p:nvPr/>
            </p:nvSpPr>
            <p:spPr>
              <a:xfrm>
                <a:off x="5306498" y="1232183"/>
                <a:ext cx="6193299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Every point is a single DOF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Finite volume carries finitely many DOFs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Count</a:t>
                </a:r>
                <a:r>
                  <a:rPr lang="en-US" dirty="0">
                    <a:solidFill>
                      <a:schemeClr val="tx1"/>
                    </a:solidFill>
                  </a:rPr>
                  <a:t> is additive for disjoint regions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5916A-4C62-757E-7700-0947A21CB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98" y="1232183"/>
                <a:ext cx="6193299" cy="923330"/>
              </a:xfrm>
              <a:prstGeom prst="rect">
                <a:avLst/>
              </a:prstGeom>
              <a:blipFill>
                <a:blip r:embed="rId3"/>
                <a:stretch>
                  <a:fillRect l="-78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7B1E3FF-A36C-CD5C-0A9F-C503F78F550A}"/>
              </a:ext>
            </a:extLst>
          </p:cNvPr>
          <p:cNvSpPr txBox="1"/>
          <p:nvPr/>
        </p:nvSpPr>
        <p:spPr>
          <a:xfrm rot="1176489">
            <a:off x="10027934" y="1072708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Same problem!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0A363B-D3A1-B883-3D92-A65349479CB1}"/>
              </a:ext>
            </a:extLst>
          </p:cNvPr>
          <p:cNvCxnSpPr/>
          <p:nvPr/>
        </p:nvCxnSpPr>
        <p:spPr>
          <a:xfrm>
            <a:off x="6730474" y="2246628"/>
            <a:ext cx="299778" cy="18379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6B2929-64A0-E113-0988-9D9586FB3547}"/>
              </a:ext>
            </a:extLst>
          </p:cNvPr>
          <p:cNvCxnSpPr/>
          <p:nvPr/>
        </p:nvCxnSpPr>
        <p:spPr>
          <a:xfrm flipV="1">
            <a:off x="6008096" y="2392932"/>
            <a:ext cx="1662718" cy="1545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933B50-DFF3-789C-D505-C8FF0707AD49}"/>
              </a:ext>
            </a:extLst>
          </p:cNvPr>
          <p:cNvCxnSpPr/>
          <p:nvPr/>
        </p:nvCxnSpPr>
        <p:spPr>
          <a:xfrm>
            <a:off x="5782721" y="2639820"/>
            <a:ext cx="2152787" cy="978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DD131-E3B3-3CDE-960D-04A845B29DF1}"/>
              </a:ext>
            </a:extLst>
          </p:cNvPr>
          <p:cNvCxnSpPr>
            <a:cxnSpLocks/>
          </p:cNvCxnSpPr>
          <p:nvPr/>
        </p:nvCxnSpPr>
        <p:spPr>
          <a:xfrm flipH="1" flipV="1">
            <a:off x="7817118" y="2666827"/>
            <a:ext cx="1072088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6D021-E95F-528F-0958-C698CDD2AF4E}"/>
              </a:ext>
            </a:extLst>
          </p:cNvPr>
          <p:cNvCxnSpPr/>
          <p:nvPr/>
        </p:nvCxnSpPr>
        <p:spPr>
          <a:xfrm flipH="1">
            <a:off x="6353596" y="3035234"/>
            <a:ext cx="2535610" cy="17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2FEB14-1BF5-49D4-57A3-77CC20D15F91}"/>
              </a:ext>
            </a:extLst>
          </p:cNvPr>
          <p:cNvSpPr txBox="1"/>
          <p:nvPr/>
        </p:nvSpPr>
        <p:spPr>
          <a:xfrm>
            <a:off x="8889206" y="2796268"/>
            <a:ext cx="19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Distant points: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independent DOFs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99306-C9D3-10E7-4FAD-D93CB464043C}"/>
              </a:ext>
            </a:extLst>
          </p:cNvPr>
          <p:cNvSpPr txBox="1"/>
          <p:nvPr/>
        </p:nvSpPr>
        <p:spPr>
          <a:xfrm>
            <a:off x="5306498" y="4165092"/>
            <a:ext cx="355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 points: DOFs not independent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FE4BA5-2160-7B4F-245C-CE96A695CF81}"/>
              </a:ext>
            </a:extLst>
          </p:cNvPr>
          <p:cNvSpPr txBox="1"/>
          <p:nvPr/>
        </p:nvSpPr>
        <p:spPr>
          <a:xfrm>
            <a:off x="10394595" y="2842434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7F08D-FB05-3A57-E290-18A78222478F}"/>
              </a:ext>
            </a:extLst>
          </p:cNvPr>
          <p:cNvSpPr txBox="1"/>
          <p:nvPr/>
        </p:nvSpPr>
        <p:spPr>
          <a:xfrm>
            <a:off x="8136432" y="3946072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sub-additive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43A896-AAAA-E37B-C9AC-45393F57EDC4}"/>
              </a:ext>
            </a:extLst>
          </p:cNvPr>
          <p:cNvCxnSpPr/>
          <p:nvPr/>
        </p:nvCxnSpPr>
        <p:spPr>
          <a:xfrm flipH="1" flipV="1">
            <a:off x="6353596" y="3210017"/>
            <a:ext cx="287451" cy="87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5C94A6-109B-9FDE-2601-ADA48E37BD5B}"/>
              </a:ext>
            </a:extLst>
          </p:cNvPr>
          <p:cNvCxnSpPr/>
          <p:nvPr/>
        </p:nvCxnSpPr>
        <p:spPr>
          <a:xfrm flipH="1" flipV="1">
            <a:off x="6288871" y="3250277"/>
            <a:ext cx="352176" cy="81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6804C2-52AD-531F-78EA-0A524B2BFD33}"/>
              </a:ext>
            </a:extLst>
          </p:cNvPr>
          <p:cNvSpPr txBox="1"/>
          <p:nvPr/>
        </p:nvSpPr>
        <p:spPr>
          <a:xfrm>
            <a:off x="187372" y="3376008"/>
            <a:ext cx="5060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QM: Lower bound on state count requires a severe revisitation of particle state 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7CF7C4-0083-1B77-9E11-DCC9558CD3E5}"/>
              </a:ext>
            </a:extLst>
          </p:cNvPr>
          <p:cNvSpPr txBox="1"/>
          <p:nvPr/>
        </p:nvSpPr>
        <p:spPr>
          <a:xfrm>
            <a:off x="1197413" y="5123978"/>
            <a:ext cx="647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Does lower bound on DOF count require an equally severe revisitation of space-time?</a:t>
            </a:r>
          </a:p>
        </p:txBody>
      </p:sp>
    </p:spTree>
    <p:extLst>
      <p:ext uri="{BB962C8B-B14F-4D97-AF65-F5344CB8AC3E}">
        <p14:creationId xmlns:p14="http://schemas.microsoft.com/office/powerpoint/2010/main" val="155919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51D0-C141-463A-E63D-3F7B4D12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2546-1410-FAA2-5BE7-A267F153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mechanics is exactly det/rev mapping of configurations over finitely many DOFs</a:t>
            </a:r>
          </a:p>
          <a:p>
            <a:r>
              <a:rPr lang="en-US" dirty="0"/>
              <a:t>Conjecture: is general relativity exactly det/rev mapping of configurations over infinitely many (dense) DOFs (i.e. a field theory)?</a:t>
            </a:r>
          </a:p>
          <a:p>
            <a:r>
              <a:rPr lang="en-US" dirty="0"/>
              <a:t>Quantum mechanics sets a lower bound on state count</a:t>
            </a:r>
          </a:p>
          <a:p>
            <a:pPr lvl="1"/>
            <a:r>
              <a:rPr lang="en-US" dirty="0"/>
              <a:t>Entropy of pure state is zero, pure states count as one state</a:t>
            </a:r>
          </a:p>
          <a:p>
            <a:r>
              <a:rPr lang="en-US" dirty="0"/>
              <a:t>Conjecture: is quantum gravity setting a lower bound on the DOF count?</a:t>
            </a:r>
          </a:p>
          <a:p>
            <a:pPr lvl="1"/>
            <a:r>
              <a:rPr lang="en-US" dirty="0"/>
              <a:t>No region of space can contain less than one DOF</a:t>
            </a:r>
          </a:p>
          <a:p>
            <a:endParaRPr lang="en-US" dirty="0"/>
          </a:p>
          <a:p>
            <a:r>
              <a:rPr lang="en-US" dirty="0"/>
              <a:t>Can we generalize the physical/geometric interpretation</a:t>
            </a:r>
            <a:br>
              <a:rPr lang="en-US" dirty="0"/>
            </a:br>
            <a:r>
              <a:rPr lang="en-US" dirty="0"/>
              <a:t>of the action principle to field theory and to QM?</a:t>
            </a:r>
          </a:p>
        </p:txBody>
      </p:sp>
    </p:spTree>
    <p:extLst>
      <p:ext uri="{BB962C8B-B14F-4D97-AF65-F5344CB8AC3E}">
        <p14:creationId xmlns:p14="http://schemas.microsoft.com/office/powerpoint/2010/main" val="6222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46001</TotalTime>
  <Words>892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Reverse Physics for GR</vt:lpstr>
      <vt:lpstr>PowerPoint Presentation</vt:lpstr>
      <vt:lpstr>Geometry of principle of least action (SDOF)</vt:lpstr>
      <vt:lpstr>PowerPoint Presentation</vt:lpstr>
      <vt:lpstr>PowerPoint Presentation</vt:lpstr>
      <vt:lpstr>PowerPoint Presentation</vt:lpstr>
      <vt:lpstr>PowerPoint Presentation</vt:lpstr>
      <vt:lpstr>Wrapping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196</cp:revision>
  <dcterms:created xsi:type="dcterms:W3CDTF">2021-04-07T15:17:47Z</dcterms:created>
  <dcterms:modified xsi:type="dcterms:W3CDTF">2025-07-07T13:35:54Z</dcterms:modified>
</cp:coreProperties>
</file>