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1286" r:id="rId2"/>
    <p:sldId id="1011" r:id="rId3"/>
    <p:sldId id="1091" r:id="rId4"/>
    <p:sldId id="1095" r:id="rId5"/>
    <p:sldId id="1014" r:id="rId6"/>
    <p:sldId id="1015" r:id="rId7"/>
    <p:sldId id="986" r:id="rId8"/>
    <p:sldId id="1087" r:id="rId9"/>
    <p:sldId id="1097" r:id="rId10"/>
    <p:sldId id="1098" r:id="rId11"/>
    <p:sldId id="961" r:id="rId12"/>
    <p:sldId id="1099" r:id="rId13"/>
    <p:sldId id="1100" r:id="rId14"/>
    <p:sldId id="1275" r:id="rId15"/>
    <p:sldId id="1272" r:id="rId16"/>
    <p:sldId id="1101" r:id="rId17"/>
    <p:sldId id="1102" r:id="rId18"/>
    <p:sldId id="1103" r:id="rId19"/>
    <p:sldId id="1277" r:id="rId20"/>
    <p:sldId id="1105" r:id="rId21"/>
    <p:sldId id="1104" r:id="rId22"/>
    <p:sldId id="1278" r:id="rId23"/>
    <p:sldId id="1279" r:id="rId24"/>
    <p:sldId id="1281" r:id="rId25"/>
    <p:sldId id="1282" r:id="rId26"/>
    <p:sldId id="1283" r:id="rId27"/>
    <p:sldId id="894" r:id="rId28"/>
    <p:sldId id="1285" r:id="rId29"/>
    <p:sldId id="1284" r:id="rId30"/>
    <p:sldId id="1108" r:id="rId31"/>
    <p:sldId id="1288" r:id="rId32"/>
    <p:sldId id="1289" r:id="rId33"/>
    <p:sldId id="1270" r:id="rId34"/>
    <p:sldId id="1090" r:id="rId35"/>
    <p:sldId id="90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607" autoAdjust="0"/>
  </p:normalViewPr>
  <p:slideViewPr>
    <p:cSldViewPr snapToGrid="0">
      <p:cViewPr varScale="1">
        <p:scale>
          <a:sx n="159" d="100"/>
          <a:sy n="159" d="100"/>
        </p:scale>
        <p:origin x="228" y="138"/>
      </p:cViewPr>
      <p:guideLst/>
    </p:cSldViewPr>
  </p:slideViewPr>
  <p:outlineViewPr>
    <p:cViewPr>
      <p:scale>
        <a:sx n="33" d="100"/>
        <a:sy n="33" d="100"/>
      </p:scale>
      <p:origin x="0" y="-902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333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put the axis on the ellipses. Make them move according to the map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97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CFC7-C2F1-4BE1-A5BA-8FAD8DC30D6C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7EBE43-81C5-C3A7-19B2-4AEF320C73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9993"/>
            <a:ext cx="1676403" cy="1524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5FB429-4DC1-9EA8-5594-36E9029DC1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6692"/>
            <a:ext cx="2229706" cy="75785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0849-BE22-4ADE-8272-A796FB30EF69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7361-DEEC-40D4-8D33-2CCA82191933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2AD2DC5-5210-4D7E-A76C-7826643F4E75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21416-8AAE-4C4F-A2A2-16DFB8C3E5C5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96BC-2FE3-48C1-962F-F32B478CE55E}" type="datetime1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95EF-543E-469F-8CEB-29839B8DDB2C}" type="datetime1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EF51B-C069-409F-89CD-19E8EEE3A34E}" type="datetime1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29B6-059C-4127-A1B4-150280AA61F5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D5F7-8037-4D71-A6C3-2D300F22F672}" type="datetime1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A342-8093-4CF5-960A-09DB8A19D9F5}" type="datetime1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6FEB8-7DD0-40B7-BD94-75834EB08D4B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Christine Aidala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C4DAF4-877C-B697-9F33-77BD3CFF038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10"/>
            <a:ext cx="755810" cy="687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89385B-0892-E7A3-350A-12FC896047C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674" y="6273515"/>
            <a:ext cx="1313865" cy="4465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</p:spTree>
    <p:extLst>
      <p:ext uri="{BB962C8B-B14F-4D97-AF65-F5344CB8AC3E}">
        <p14:creationId xmlns:p14="http://schemas.microsoft.com/office/powerpoint/2010/main" val="360347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</p:bld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92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2.png"/><Relationship Id="rId5" Type="http://schemas.openxmlformats.org/officeDocument/2006/relationships/image" Target="../media/image313.png"/><Relationship Id="rId4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92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4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7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271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0.png"/><Relationship Id="rId5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0.png"/><Relationship Id="rId5" Type="http://schemas.openxmlformats.org/officeDocument/2006/relationships/image" Target="../media/image290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0.png"/><Relationship Id="rId5" Type="http://schemas.openxmlformats.org/officeDocument/2006/relationships/image" Target="../media/image290.png"/><Relationship Id="rId4" Type="http://schemas.openxmlformats.org/officeDocument/2006/relationships/image" Target="../media/image52.png"/><Relationship Id="rId9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10.png"/><Relationship Id="rId4" Type="http://schemas.openxmlformats.org/officeDocument/2006/relationships/hyperlink" Target="https://assumptionsofphysics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png"/><Relationship Id="rId7" Type="http://schemas.openxmlformats.org/officeDocument/2006/relationships/image" Target="../media/image2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5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2" Type="http://schemas.openxmlformats.org/officeDocument/2006/relationships/image" Target="../media/image2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1.png"/><Relationship Id="rId5" Type="http://schemas.openxmlformats.org/officeDocument/2006/relationships/image" Target="../media/image300.png"/><Relationship Id="rId4" Type="http://schemas.openxmlformats.org/officeDocument/2006/relationships/image" Target="../media/image29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360.png"/><Relationship Id="rId7" Type="http://schemas.openxmlformats.org/officeDocument/2006/relationships/image" Target="../media/image40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1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1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5.png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1.png"/><Relationship Id="rId3" Type="http://schemas.openxmlformats.org/officeDocument/2006/relationships/image" Target="../media/image120.png"/><Relationship Id="rId7" Type="http://schemas.openxmlformats.org/officeDocument/2006/relationships/image" Target="../media/image913.png"/><Relationship Id="rId2" Type="http://schemas.openxmlformats.org/officeDocument/2006/relationships/image" Target="../media/image50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0.png"/><Relationship Id="rId5" Type="http://schemas.openxmlformats.org/officeDocument/2006/relationships/image" Target="../media/image122.png"/><Relationship Id="rId4" Type="http://schemas.openxmlformats.org/officeDocument/2006/relationships/image" Target="../media/image500.png"/><Relationship Id="rId9" Type="http://schemas.openxmlformats.org/officeDocument/2006/relationships/image" Target="../media/image5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sumptionsofphysics" TargetMode="External"/><Relationship Id="rId2" Type="http://schemas.openxmlformats.org/officeDocument/2006/relationships/hyperlink" Target="https://assumptionsofphysics.org/book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youtube.com/@AssumptionsofPhysicsResearch" TargetMode="External"/><Relationship Id="rId4" Type="http://schemas.openxmlformats.org/officeDocument/2006/relationships/hyperlink" Target="https://www.youtube.com/user/gcarcassi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ssumptionsofphysics.org/book" TargetMode="External"/><Relationship Id="rId2" Type="http://schemas.openxmlformats.org/officeDocument/2006/relationships/hyperlink" Target="https://assumptionsofphysic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ssumptionsofphysics" TargetMode="External"/><Relationship Id="rId5" Type="http://schemas.openxmlformats.org/officeDocument/2006/relationships/hyperlink" Target="https://www.youtube.com/@AssumptionsofPhysicsResearch" TargetMode="External"/><Relationship Id="rId4" Type="http://schemas.openxmlformats.org/officeDocument/2006/relationships/hyperlink" Target="https://www.youtube.com/@gcarcassi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92.png"/><Relationship Id="rId3" Type="http://schemas.openxmlformats.org/officeDocument/2006/relationships/image" Target="../media/image9.png"/><Relationship Id="rId21" Type="http://schemas.openxmlformats.org/officeDocument/2006/relationships/image" Target="../media/image25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7.png"/><Relationship Id="rId10" Type="http://schemas.openxmlformats.org/officeDocument/2006/relationships/image" Target="../media/image16.png"/><Relationship Id="rId19" Type="http://schemas.openxmlformats.org/officeDocument/2006/relationships/image" Target="../media/image2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8EF8-1CA4-0AF4-8F17-8A411A359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Assumptions of Physics</a:t>
            </a:r>
            <a:br>
              <a:rPr lang="en-US" sz="4000" dirty="0"/>
            </a:br>
            <a:r>
              <a:rPr lang="en-US" sz="4000" dirty="0"/>
              <a:t>Summer School 2025</a:t>
            </a:r>
            <a:br>
              <a:rPr lang="en-US" sz="4000" dirty="0"/>
            </a:br>
            <a:br>
              <a:rPr lang="en-US" dirty="0"/>
            </a:br>
            <a:r>
              <a:rPr lang="en-US" dirty="0"/>
              <a:t>Introduction to Reverse Physics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966BA-E88F-9DF9-B52F-C052D3944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Gabriele Carcassi and Christine A. Aidala</a:t>
            </a:r>
          </a:p>
          <a:p>
            <a:r>
              <a:rPr lang="en-US" dirty="0"/>
              <a:t>Physics Department</a:t>
            </a:r>
            <a:br>
              <a:rPr lang="en-US" dirty="0"/>
            </a:br>
            <a:r>
              <a:rPr lang="en-US" dirty="0"/>
              <a:t>University of Michigan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DA8297-35B9-5FEA-640F-38C0EA9E4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4491460"/>
            <a:ext cx="1891314" cy="201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07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91621-E7FA-C39F-C7E1-C7D7C20B6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1B1F31-297F-1F7F-EB59-8F6BBF20A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2" y="951962"/>
            <a:ext cx="6096000" cy="2123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6AFBE2-7197-2B8D-F1E9-1623F2577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50" y="1155779"/>
            <a:ext cx="6096000" cy="213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D710CF-1FF0-88D8-7C59-76C1641D4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36" y="1576432"/>
            <a:ext cx="6096018" cy="1732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5F6415-FB0E-E95D-8CF7-F11B0E813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34" y="1373071"/>
            <a:ext cx="6096016" cy="1875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75EBAD-FBB2-8FA3-9879-DF2F5CC785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7440" y="3412898"/>
            <a:ext cx="6096000" cy="2065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7C9B22-9854-199E-2063-C2FA7BC79B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9152" y="3633037"/>
            <a:ext cx="6096000" cy="1691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8B358D-2441-0405-0D8A-DDB6D4FF75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3536" y="3826166"/>
            <a:ext cx="6096000" cy="2028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CC70302-2B72-639C-1CE6-EA32B85529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536" y="2023592"/>
            <a:ext cx="6096000" cy="1761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1DFB813-1429-E7A1-300E-DF0EF63CEE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536" y="2216588"/>
            <a:ext cx="6096000" cy="18383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C3FD831-70D6-1B7E-D796-63087B3D1B9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403" y="2412288"/>
            <a:ext cx="6096000" cy="19095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7E91392-60E5-09E7-5B6C-C859F72A21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728" y="2605207"/>
            <a:ext cx="6096000" cy="20676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0B9F50A-8B27-412D-3C5B-D221EAF9E2C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45944" y="938676"/>
            <a:ext cx="5382768" cy="10997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9AC7611-8ED8-BC94-5D50-C5D3ECCDC4D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25440" y="5100847"/>
            <a:ext cx="3172268" cy="56205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FF997D1-41F3-F4BE-223F-74372A67068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02488" y="4802210"/>
            <a:ext cx="2381582" cy="12098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12A8D59-4869-AEF2-A8B6-422966FA04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2144" y="228449"/>
            <a:ext cx="5636790" cy="56143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FA8ABE6-DA88-1B93-0235-4D93AEDFFFB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93068" y="228449"/>
            <a:ext cx="5636790" cy="555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20708E9-49F1-B46C-9C1C-2B6A1F151548}"/>
                  </a:ext>
                </a:extLst>
              </p:cNvPr>
              <p:cNvSpPr txBox="1"/>
              <p:nvPr/>
            </p:nvSpPr>
            <p:spPr>
              <a:xfrm rot="5400000">
                <a:off x="4915658" y="4248741"/>
                <a:ext cx="7617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04F7DF-2CB7-7583-2D41-475131E71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915658" y="4248741"/>
                <a:ext cx="761747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FC56F9E-ABF9-DD7B-3507-979FE7D196B1}"/>
                  </a:ext>
                </a:extLst>
              </p:cNvPr>
              <p:cNvSpPr txBox="1"/>
              <p:nvPr/>
            </p:nvSpPr>
            <p:spPr>
              <a:xfrm rot="7029569">
                <a:off x="6529121" y="2877223"/>
                <a:ext cx="6335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F6210A6-1BE6-0B5F-E325-240DCE76A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029569">
                <a:off x="6529121" y="2877223"/>
                <a:ext cx="633507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A461752-B97E-2499-5E30-86246C2AA648}"/>
                  </a:ext>
                </a:extLst>
              </p:cNvPr>
              <p:cNvSpPr txBox="1"/>
              <p:nvPr/>
            </p:nvSpPr>
            <p:spPr>
              <a:xfrm rot="3547819">
                <a:off x="4488068" y="2853120"/>
                <a:ext cx="6335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AFF3605-DCFB-B1AF-2CBE-BC7DE9BC4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547819">
                <a:off x="4488068" y="2853120"/>
                <a:ext cx="633507" cy="5847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07E3D802-140A-D493-BFAE-8EC0144A3B72}"/>
              </a:ext>
            </a:extLst>
          </p:cNvPr>
          <p:cNvSpPr/>
          <p:nvPr/>
        </p:nvSpPr>
        <p:spPr>
          <a:xfrm>
            <a:off x="372979" y="2603247"/>
            <a:ext cx="5855074" cy="22431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61E8F9-1804-54EB-995D-02772A24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97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89154D-91C2-2C65-439A-8948A3E1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CD2BB4-2A8D-2D48-27FE-1DD576B0F4ED}"/>
              </a:ext>
            </a:extLst>
          </p:cNvPr>
          <p:cNvSpPr txBox="1"/>
          <p:nvPr/>
        </p:nvSpPr>
        <p:spPr>
          <a:xfrm>
            <a:off x="430876" y="176984"/>
            <a:ext cx="5951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Determinant of covariance matrix: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5DC5F7-8826-1C71-23F2-E68D0789DB34}"/>
                  </a:ext>
                </a:extLst>
              </p:cNvPr>
              <p:cNvSpPr txBox="1"/>
              <p:nvPr/>
            </p:nvSpPr>
            <p:spPr>
              <a:xfrm>
                <a:off x="46233" y="936545"/>
                <a:ext cx="10162013" cy="1243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𝑐𝑜𝑣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𝑐𝑜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𝑐𝑜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𝑐𝑜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5DC5F7-8826-1C71-23F2-E68D0789D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3" y="936545"/>
                <a:ext cx="10162013" cy="1243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D7F79C-FA13-E6A6-A8B1-AADAE9534C9D}"/>
                  </a:ext>
                </a:extLst>
              </p:cNvPr>
              <p:cNvSpPr txBox="1"/>
              <p:nvPr/>
            </p:nvSpPr>
            <p:spPr>
              <a:xfrm>
                <a:off x="643346" y="2142545"/>
                <a:ext cx="391068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Peaked distribution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flow is almost linear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covariance matrix transforms linearly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D7F79C-FA13-E6A6-A8B1-AADAE9534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46" y="2142545"/>
                <a:ext cx="3910686" cy="923330"/>
              </a:xfrm>
              <a:prstGeom prst="rect">
                <a:avLst/>
              </a:prstGeom>
              <a:blipFill>
                <a:blip r:embed="rId4"/>
                <a:stretch>
                  <a:fillRect l="-1404" t="-3289" r="-78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20">
            <a:extLst>
              <a:ext uri="{FF2B5EF4-FFF2-40B4-BE49-F238E27FC236}">
                <a16:creationId xmlns:a16="http://schemas.microsoft.com/office/drawing/2014/main" id="{B7C30A59-DF56-C246-0FA6-DFCD3DE51467}"/>
              </a:ext>
            </a:extLst>
          </p:cNvPr>
          <p:cNvSpPr txBox="1"/>
          <p:nvPr/>
        </p:nvSpPr>
        <p:spPr>
          <a:xfrm>
            <a:off x="8697278" y="16277"/>
            <a:ext cx="3120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evolution of </a:t>
            </a:r>
            <a:r>
              <a:rPr lang="en-US" sz="1800" dirty="0"/>
              <a:t>covariance matrix</a:t>
            </a:r>
            <a:endParaRPr lang="en-US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6F8BA37-E6B9-B8AF-5162-33711320471D}"/>
              </a:ext>
            </a:extLst>
          </p:cNvPr>
          <p:cNvGrpSpPr/>
          <p:nvPr/>
        </p:nvGrpSpPr>
        <p:grpSpPr>
          <a:xfrm>
            <a:off x="10150503" y="1059636"/>
            <a:ext cx="411480" cy="731520"/>
            <a:chOff x="10173204" y="1059636"/>
            <a:chExt cx="365760" cy="914400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4164AA74-7CB0-277F-F71B-803F62CB8608}"/>
                </a:ext>
              </a:extLst>
            </p:cNvPr>
            <p:cNvSpPr>
              <a:spLocks/>
            </p:cNvSpPr>
            <p:nvPr/>
          </p:nvSpPr>
          <p:spPr>
            <a:xfrm rot="5400000">
              <a:off x="9898884" y="1333956"/>
              <a:ext cx="914400" cy="365760"/>
            </a:xfrm>
            <a:prstGeom prst="ellipse">
              <a:avLst/>
            </a:prstGeom>
            <a:noFill/>
            <a:ln w="19050">
              <a:solidFill>
                <a:schemeClr val="accent4">
                  <a:alpha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0FE3621-3D6F-D64A-6B26-C2F4080C81A0}"/>
                </a:ext>
              </a:extLst>
            </p:cNvPr>
            <p:cNvCxnSpPr>
              <a:stCxn id="128" idx="2"/>
              <a:endCxn id="128" idx="6"/>
            </p:cNvCxnSpPr>
            <p:nvPr/>
          </p:nvCxnSpPr>
          <p:spPr>
            <a:xfrm>
              <a:off x="10356084" y="1059636"/>
              <a:ext cx="0" cy="914400"/>
            </a:xfrm>
            <a:prstGeom prst="line">
              <a:avLst/>
            </a:prstGeom>
            <a:ln w="12700">
              <a:solidFill>
                <a:schemeClr val="accent4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0AE5E7A-DD2E-F908-1B29-B6CC08050F9C}"/>
                </a:ext>
              </a:extLst>
            </p:cNvPr>
            <p:cNvCxnSpPr>
              <a:stCxn id="128" idx="4"/>
              <a:endCxn id="128" idx="0"/>
            </p:cNvCxnSpPr>
            <p:nvPr/>
          </p:nvCxnSpPr>
          <p:spPr>
            <a:xfrm>
              <a:off x="10173204" y="1516836"/>
              <a:ext cx="365760" cy="0"/>
            </a:xfrm>
            <a:prstGeom prst="line">
              <a:avLst/>
            </a:prstGeom>
            <a:ln w="12700">
              <a:solidFill>
                <a:schemeClr val="accent4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CE787A1-DEB2-08C0-2B3A-CA434DEEC850}"/>
              </a:ext>
            </a:extLst>
          </p:cNvPr>
          <p:cNvGrpSpPr/>
          <p:nvPr/>
        </p:nvGrpSpPr>
        <p:grpSpPr>
          <a:xfrm rot="1800000">
            <a:off x="10607460" y="1053034"/>
            <a:ext cx="358872" cy="867191"/>
            <a:chOff x="10173204" y="1059636"/>
            <a:chExt cx="365760" cy="914400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99D6C57-2135-2F19-8B10-2DDCD498085F}"/>
                </a:ext>
              </a:extLst>
            </p:cNvPr>
            <p:cNvSpPr>
              <a:spLocks/>
            </p:cNvSpPr>
            <p:nvPr/>
          </p:nvSpPr>
          <p:spPr>
            <a:xfrm rot="5400000">
              <a:off x="9898884" y="1333956"/>
              <a:ext cx="914400" cy="365760"/>
            </a:xfrm>
            <a:prstGeom prst="ellipse">
              <a:avLst/>
            </a:prstGeom>
            <a:noFill/>
            <a:ln w="19050"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D87B458-2E27-645A-8493-1F4118B6F3E2}"/>
                </a:ext>
              </a:extLst>
            </p:cNvPr>
            <p:cNvCxnSpPr>
              <a:stCxn id="139" idx="2"/>
              <a:endCxn id="139" idx="6"/>
            </p:cNvCxnSpPr>
            <p:nvPr/>
          </p:nvCxnSpPr>
          <p:spPr>
            <a:xfrm>
              <a:off x="10356084" y="1059636"/>
              <a:ext cx="0" cy="914400"/>
            </a:xfrm>
            <a:prstGeom prst="line">
              <a:avLst/>
            </a:prstGeom>
            <a:ln w="12700">
              <a:solidFill>
                <a:schemeClr val="accent4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BBE7AF3-2834-3B89-C854-5F9446BAE9FD}"/>
                </a:ext>
              </a:extLst>
            </p:cNvPr>
            <p:cNvCxnSpPr>
              <a:stCxn id="139" idx="4"/>
              <a:endCxn id="139" idx="0"/>
            </p:cNvCxnSpPr>
            <p:nvPr/>
          </p:nvCxnSpPr>
          <p:spPr>
            <a:xfrm>
              <a:off x="10173204" y="1516836"/>
              <a:ext cx="365760" cy="0"/>
            </a:xfrm>
            <a:prstGeom prst="line">
              <a:avLst/>
            </a:prstGeom>
            <a:ln w="12700">
              <a:solidFill>
                <a:schemeClr val="accent4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A4C6314-723A-245E-3F0D-0C106406FF46}"/>
              </a:ext>
            </a:extLst>
          </p:cNvPr>
          <p:cNvGrpSpPr/>
          <p:nvPr/>
        </p:nvGrpSpPr>
        <p:grpSpPr>
          <a:xfrm rot="3600000">
            <a:off x="11010510" y="1287162"/>
            <a:ext cx="315834" cy="986729"/>
            <a:chOff x="10173204" y="1059636"/>
            <a:chExt cx="365760" cy="914400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CA49015B-32B9-62B0-20AB-C91E05F04C25}"/>
                </a:ext>
              </a:extLst>
            </p:cNvPr>
            <p:cNvSpPr>
              <a:spLocks/>
            </p:cNvSpPr>
            <p:nvPr/>
          </p:nvSpPr>
          <p:spPr>
            <a:xfrm rot="5400000">
              <a:off x="9898884" y="1333956"/>
              <a:ext cx="914400" cy="365760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B480C1D5-4340-0567-A5C7-60CF4146FC9E}"/>
                </a:ext>
              </a:extLst>
            </p:cNvPr>
            <p:cNvCxnSpPr>
              <a:stCxn id="143" idx="2"/>
              <a:endCxn id="143" idx="6"/>
            </p:cNvCxnSpPr>
            <p:nvPr/>
          </p:nvCxnSpPr>
          <p:spPr>
            <a:xfrm>
              <a:off x="10356084" y="1059636"/>
              <a:ext cx="0" cy="9144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1C9A816-905E-B01B-4B4B-9E4B415CCE63}"/>
                </a:ext>
              </a:extLst>
            </p:cNvPr>
            <p:cNvCxnSpPr>
              <a:stCxn id="143" idx="4"/>
              <a:endCxn id="143" idx="0"/>
            </p:cNvCxnSpPr>
            <p:nvPr/>
          </p:nvCxnSpPr>
          <p:spPr>
            <a:xfrm>
              <a:off x="10173204" y="1516836"/>
              <a:ext cx="36576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846F3C0-5655-8430-5A50-189265B2F7F1}"/>
              </a:ext>
            </a:extLst>
          </p:cNvPr>
          <p:cNvGrpSpPr/>
          <p:nvPr/>
        </p:nvGrpSpPr>
        <p:grpSpPr>
          <a:xfrm rot="5400000">
            <a:off x="11190380" y="1684917"/>
            <a:ext cx="223516" cy="1031987"/>
            <a:chOff x="10173204" y="1059636"/>
            <a:chExt cx="365760" cy="914400"/>
          </a:xfrm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CC2CBC56-DDA5-1F3B-21FA-DCEFBBCFBEC1}"/>
                </a:ext>
              </a:extLst>
            </p:cNvPr>
            <p:cNvSpPr>
              <a:spLocks/>
            </p:cNvSpPr>
            <p:nvPr/>
          </p:nvSpPr>
          <p:spPr>
            <a:xfrm rot="5400000">
              <a:off x="9898884" y="1333956"/>
              <a:ext cx="914400" cy="365760"/>
            </a:xfrm>
            <a:prstGeom prst="ellipse">
              <a:avLst/>
            </a:prstGeom>
            <a:noFill/>
            <a:ln w="19050"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BF759D1E-F10C-1E84-5FC0-65BEDDD1F2AB}"/>
                </a:ext>
              </a:extLst>
            </p:cNvPr>
            <p:cNvCxnSpPr>
              <a:stCxn id="148" idx="2"/>
              <a:endCxn id="148" idx="6"/>
            </p:cNvCxnSpPr>
            <p:nvPr/>
          </p:nvCxnSpPr>
          <p:spPr>
            <a:xfrm>
              <a:off x="10356084" y="1059636"/>
              <a:ext cx="0" cy="914400"/>
            </a:xfrm>
            <a:prstGeom prst="line">
              <a:avLst/>
            </a:prstGeom>
            <a:ln w="12700">
              <a:solidFill>
                <a:schemeClr val="accent4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E91F9B8-6501-371E-31F1-30465E5D1436}"/>
                </a:ext>
              </a:extLst>
            </p:cNvPr>
            <p:cNvCxnSpPr>
              <a:stCxn id="148" idx="4"/>
              <a:endCxn id="148" idx="0"/>
            </p:cNvCxnSpPr>
            <p:nvPr/>
          </p:nvCxnSpPr>
          <p:spPr>
            <a:xfrm>
              <a:off x="10173204" y="1516836"/>
              <a:ext cx="365760" cy="0"/>
            </a:xfrm>
            <a:prstGeom prst="line">
              <a:avLst/>
            </a:prstGeom>
            <a:ln w="12700">
              <a:solidFill>
                <a:schemeClr val="accent4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4A85E79-E313-153C-A897-13E15AB989AC}"/>
              </a:ext>
            </a:extLst>
          </p:cNvPr>
          <p:cNvGrpSpPr/>
          <p:nvPr/>
        </p:nvGrpSpPr>
        <p:grpSpPr>
          <a:xfrm rot="7200000">
            <a:off x="11234132" y="2055301"/>
            <a:ext cx="213946" cy="1435199"/>
            <a:chOff x="10173204" y="1059636"/>
            <a:chExt cx="365760" cy="914400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D9B00DC-F180-7756-5067-7136A88346E4}"/>
                </a:ext>
              </a:extLst>
            </p:cNvPr>
            <p:cNvSpPr>
              <a:spLocks/>
            </p:cNvSpPr>
            <p:nvPr/>
          </p:nvSpPr>
          <p:spPr>
            <a:xfrm rot="5400000">
              <a:off x="9898884" y="1333956"/>
              <a:ext cx="914400" cy="365760"/>
            </a:xfrm>
            <a:prstGeom prst="ellipse">
              <a:avLst/>
            </a:prstGeom>
            <a:noFill/>
            <a:ln w="19050">
              <a:solidFill>
                <a:schemeClr val="accent4">
                  <a:alpha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81426E5-94E6-4446-EA0F-CBEF9B18D9AA}"/>
                </a:ext>
              </a:extLst>
            </p:cNvPr>
            <p:cNvCxnSpPr>
              <a:stCxn id="152" idx="2"/>
              <a:endCxn id="152" idx="6"/>
            </p:cNvCxnSpPr>
            <p:nvPr/>
          </p:nvCxnSpPr>
          <p:spPr>
            <a:xfrm>
              <a:off x="10356084" y="1059636"/>
              <a:ext cx="0" cy="914400"/>
            </a:xfrm>
            <a:prstGeom prst="line">
              <a:avLst/>
            </a:prstGeom>
            <a:ln w="12700">
              <a:solidFill>
                <a:schemeClr val="accent4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45967CC-9897-63F0-EDF1-361FC9FBB82E}"/>
                </a:ext>
              </a:extLst>
            </p:cNvPr>
            <p:cNvCxnSpPr>
              <a:stCxn id="152" idx="4"/>
              <a:endCxn id="152" idx="0"/>
            </p:cNvCxnSpPr>
            <p:nvPr/>
          </p:nvCxnSpPr>
          <p:spPr>
            <a:xfrm>
              <a:off x="10173204" y="1516836"/>
              <a:ext cx="365760" cy="0"/>
            </a:xfrm>
            <a:prstGeom prst="line">
              <a:avLst/>
            </a:prstGeom>
            <a:ln w="12700">
              <a:solidFill>
                <a:schemeClr val="accent4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C077DDA-D1F0-769B-9F12-BED7B6D83843}"/>
              </a:ext>
            </a:extLst>
          </p:cNvPr>
          <p:cNvGrpSpPr/>
          <p:nvPr/>
        </p:nvGrpSpPr>
        <p:grpSpPr>
          <a:xfrm>
            <a:off x="8722760" y="220894"/>
            <a:ext cx="3333866" cy="3655255"/>
            <a:chOff x="8722760" y="220894"/>
            <a:chExt cx="3333866" cy="36552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BAD8217B-C46A-6C99-0006-A291ED9E9642}"/>
                    </a:ext>
                  </a:extLst>
                </p:cNvPr>
                <p:cNvSpPr txBox="1"/>
                <p:nvPr/>
              </p:nvSpPr>
              <p:spPr>
                <a:xfrm>
                  <a:off x="10142058" y="220894"/>
                  <a:ext cx="18715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BAD8217B-C46A-6C99-0006-A291ED9E96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2058" y="220894"/>
                  <a:ext cx="187158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6667" r="-5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8A7EDD29-F2E8-3086-CECD-5BA551247D6E}"/>
                    </a:ext>
                  </a:extLst>
                </p:cNvPr>
                <p:cNvSpPr txBox="1"/>
                <p:nvPr/>
              </p:nvSpPr>
              <p:spPr>
                <a:xfrm>
                  <a:off x="11836925" y="2147421"/>
                  <a:ext cx="18715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8A7EDD29-F2E8-3086-CECD-5BA551247D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36925" y="2147421"/>
                  <a:ext cx="18715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6667" r="-5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CD3276E-D48C-B754-1CCA-6EE0980153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22760" y="2199004"/>
              <a:ext cx="3333866" cy="12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E8843AF-379B-1D30-08BC-34DBE9806E1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696039" y="2202817"/>
              <a:ext cx="3333864" cy="12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061E74-AA70-8B38-9ECA-0488CC1F075C}"/>
                  </a:ext>
                </a:extLst>
              </p:cNvPr>
              <p:cNvSpPr txBox="1"/>
              <p:nvPr/>
            </p:nvSpPr>
            <p:spPr>
              <a:xfrm>
                <a:off x="2453036" y="3297847"/>
                <a:ext cx="4514569" cy="497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𝑐𝑜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061E74-AA70-8B38-9ECA-0488CC1F0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036" y="3297847"/>
                <a:ext cx="4514569" cy="497637"/>
              </a:xfrm>
              <a:prstGeom prst="rect">
                <a:avLst/>
              </a:prstGeom>
              <a:blipFill>
                <a:blip r:embed="rId7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E6736E-AE92-CBD6-3603-22F4A3D47F6C}"/>
                  </a:ext>
                </a:extLst>
              </p:cNvPr>
              <p:cNvSpPr txBox="1"/>
              <p:nvPr/>
            </p:nvSpPr>
            <p:spPr>
              <a:xfrm>
                <a:off x="4381004" y="2414100"/>
                <a:ext cx="5852243" cy="552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𝑐𝑜𝑣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𝑐𝑜𝑣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E6736E-AE92-CBD6-3603-22F4A3D47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004" y="2414100"/>
                <a:ext cx="5852243" cy="5529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213A16-FBA2-FD31-851E-0E8B2466D7D4}"/>
                  </a:ext>
                </a:extLst>
              </p:cNvPr>
              <p:cNvSpPr txBox="1"/>
              <p:nvPr/>
            </p:nvSpPr>
            <p:spPr>
              <a:xfrm>
                <a:off x="2902358" y="4155140"/>
                <a:ext cx="3615926" cy="622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213A16-FBA2-FD31-851E-0E8B2466D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358" y="4155140"/>
                <a:ext cx="3615926" cy="6227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4804425-07E3-5750-D791-1E80C3F030F0}"/>
              </a:ext>
            </a:extLst>
          </p:cNvPr>
          <p:cNvSpPr txBox="1"/>
          <p:nvPr/>
        </p:nvSpPr>
        <p:spPr>
          <a:xfrm>
            <a:off x="1836788" y="4886915"/>
            <a:ext cx="6305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Uncertainty is bounded during classical evolution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D564BC-7D59-5735-C844-6925C9469874}"/>
              </a:ext>
            </a:extLst>
          </p:cNvPr>
          <p:cNvCxnSpPr/>
          <p:nvPr/>
        </p:nvCxnSpPr>
        <p:spPr>
          <a:xfrm flipH="1" flipV="1">
            <a:off x="7231905" y="2883316"/>
            <a:ext cx="859398" cy="68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25C832-80CE-8779-4B6A-76F60EE770BC}"/>
              </a:ext>
            </a:extLst>
          </p:cNvPr>
          <p:cNvCxnSpPr>
            <a:cxnSpLocks/>
          </p:cNvCxnSpPr>
          <p:nvPr/>
        </p:nvCxnSpPr>
        <p:spPr>
          <a:xfrm flipV="1">
            <a:off x="8538397" y="2883316"/>
            <a:ext cx="1209604" cy="70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22C62F8-E047-4284-9A34-2815A4A3F10B}"/>
              </a:ext>
            </a:extLst>
          </p:cNvPr>
          <p:cNvSpPr txBox="1"/>
          <p:nvPr/>
        </p:nvSpPr>
        <p:spPr>
          <a:xfrm>
            <a:off x="7578155" y="3568372"/>
            <a:ext cx="2046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 under Hamiltonian flow</a:t>
            </a:r>
          </a:p>
        </p:txBody>
      </p:sp>
    </p:spTree>
    <p:extLst>
      <p:ext uri="{BB962C8B-B14F-4D97-AF65-F5344CB8AC3E}">
        <p14:creationId xmlns:p14="http://schemas.microsoft.com/office/powerpoint/2010/main" val="311756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0474C-F2C2-F0F0-D7D7-B0D2C3277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F2CE8D-D5C9-F14C-7CE1-FFADFFCBC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2" y="951962"/>
            <a:ext cx="6096000" cy="2123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BB60A7-2E51-DDC1-911D-C9DA37A7C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50" y="1155779"/>
            <a:ext cx="6096000" cy="213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7825F7-6834-EA5B-D0A7-BDC232EFD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36" y="1576432"/>
            <a:ext cx="6096018" cy="1732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D2F13C-4491-96C7-9F5A-1A0B169E50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34" y="1373071"/>
            <a:ext cx="6096016" cy="1875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9F167C-70BF-90E9-014E-3C51A1093A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7440" y="3412898"/>
            <a:ext cx="6096000" cy="2065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C672B4-D369-F22E-08CD-9252BE5557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9152" y="3633037"/>
            <a:ext cx="6096000" cy="1691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94E840-E3FC-8A0A-6F68-4CCA719419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3536" y="3826166"/>
            <a:ext cx="6096000" cy="2028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C283B04-251C-7C51-B502-65E3F42E44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536" y="2023592"/>
            <a:ext cx="6096000" cy="1761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BC54D4C-43FB-1348-2871-956600989E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536" y="2216588"/>
            <a:ext cx="6096000" cy="18383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4C12A7E-6C0B-E0E6-ED63-2DDA421619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403" y="2412288"/>
            <a:ext cx="6096000" cy="19095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C75AE08-EFAB-5374-CCF7-D9A862C4CD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728" y="2605207"/>
            <a:ext cx="6096000" cy="20676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7D496C9-893E-09CA-F7FB-9F84FBBF64B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45944" y="938676"/>
            <a:ext cx="5382768" cy="10997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236C518-1B35-D6CB-5FAD-E23BA33F6E1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25440" y="5100847"/>
            <a:ext cx="3172268" cy="56205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C6D73CF-947F-969F-BFBE-8AD50555385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02488" y="4802210"/>
            <a:ext cx="2381582" cy="12098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AA63334-3611-4BA8-6E4B-758E89CE416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2144" y="228449"/>
            <a:ext cx="5636790" cy="56143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5A7383A-735F-B489-0A11-00FAEFAFA3C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93068" y="228449"/>
            <a:ext cx="5636790" cy="555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9D539B7-71F0-113F-D417-155E97CFE48E}"/>
                  </a:ext>
                </a:extLst>
              </p:cNvPr>
              <p:cNvSpPr txBox="1"/>
              <p:nvPr/>
            </p:nvSpPr>
            <p:spPr>
              <a:xfrm rot="5400000">
                <a:off x="4915658" y="4248741"/>
                <a:ext cx="7617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04F7DF-2CB7-7583-2D41-475131E71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915658" y="4248741"/>
                <a:ext cx="761747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4638A0-B90C-D3FD-52FC-AEFEE9699B4A}"/>
                  </a:ext>
                </a:extLst>
              </p:cNvPr>
              <p:cNvSpPr txBox="1"/>
              <p:nvPr/>
            </p:nvSpPr>
            <p:spPr>
              <a:xfrm rot="7029569">
                <a:off x="6529121" y="2877223"/>
                <a:ext cx="6335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F6210A6-1BE6-0B5F-E325-240DCE76A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029569">
                <a:off x="6529121" y="2877223"/>
                <a:ext cx="633507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07C3F1-E4DD-2A01-6555-85A31A28E6E8}"/>
                  </a:ext>
                </a:extLst>
              </p:cNvPr>
              <p:cNvSpPr txBox="1"/>
              <p:nvPr/>
            </p:nvSpPr>
            <p:spPr>
              <a:xfrm rot="3547819">
                <a:off x="4488068" y="2853120"/>
                <a:ext cx="6335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AFF3605-DCFB-B1AF-2CBE-BC7DE9BC4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547819">
                <a:off x="4488068" y="2853120"/>
                <a:ext cx="633507" cy="5847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61BCC7F3-071D-AD28-347F-CBAC9F14A83C}"/>
              </a:ext>
            </a:extLst>
          </p:cNvPr>
          <p:cNvSpPr/>
          <p:nvPr/>
        </p:nvSpPr>
        <p:spPr>
          <a:xfrm>
            <a:off x="372979" y="2387347"/>
            <a:ext cx="5855074" cy="22431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6DD9BA-E3E0-9642-3B4F-11E9843D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35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3602A6-5C50-E627-02E2-505EAD1B0690}"/>
              </a:ext>
            </a:extLst>
          </p:cNvPr>
          <p:cNvSpPr txBox="1"/>
          <p:nvPr/>
        </p:nvSpPr>
        <p:spPr>
          <a:xfrm>
            <a:off x="307500" y="242134"/>
            <a:ext cx="6270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Standard formula for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D893D9-4BCD-111A-2F5E-C89A36AFEE28}"/>
                  </a:ext>
                </a:extLst>
              </p:cNvPr>
              <p:cNvSpPr txBox="1"/>
              <p:nvPr/>
            </p:nvSpPr>
            <p:spPr>
              <a:xfrm>
                <a:off x="1578947" y="1494850"/>
                <a:ext cx="5963556" cy="795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=−∫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𝜌</m:t>
                    </m:r>
                    <m:func>
                      <m:funcPr>
                        <m:ctrlPr>
                          <a:rPr lang="en-US" sz="4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4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func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𝑑𝑞𝑑𝑝</m:t>
                    </m:r>
                  </m:oMath>
                </a14:m>
                <a:r>
                  <a:rPr lang="en-US" sz="44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D893D9-4BCD-111A-2F5E-C89A36AFE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947" y="1494850"/>
                <a:ext cx="5963556" cy="795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999189-97D8-7022-6FF7-020C6123E029}"/>
              </a:ext>
            </a:extLst>
          </p:cNvPr>
          <p:cNvCxnSpPr>
            <a:cxnSpLocks/>
          </p:cNvCxnSpPr>
          <p:nvPr/>
        </p:nvCxnSpPr>
        <p:spPr>
          <a:xfrm flipH="1">
            <a:off x="5961227" y="1079327"/>
            <a:ext cx="1381965" cy="562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9E325E-22DD-1D80-0583-65A959D10A90}"/>
              </a:ext>
            </a:extLst>
          </p:cNvPr>
          <p:cNvSpPr txBox="1"/>
          <p:nvPr/>
        </p:nvSpPr>
        <p:spPr>
          <a:xfrm>
            <a:off x="6855341" y="540718"/>
            <a:ext cx="46835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C00000"/>
                </a:solidFill>
              </a:rPr>
              <a:t>Logarithm must take a dimensionless quantity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A28261-6404-C66F-AF61-D1101D3D14EA}"/>
              </a:ext>
            </a:extLst>
          </p:cNvPr>
          <p:cNvSpPr txBox="1"/>
          <p:nvPr/>
        </p:nvSpPr>
        <p:spPr>
          <a:xfrm>
            <a:off x="712757" y="2828835"/>
            <a:ext cx="10496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 reverse physics, all issues of units must be resolved: if units are not clear, the physics is not clear!!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D4037-47DA-E6B0-E4CB-7C64C15E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54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51E02-CDC9-0D7B-4964-8D34AA7DA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E2E357-9F54-73A1-CEDB-6AA4AB6DEB30}"/>
              </a:ext>
            </a:extLst>
          </p:cNvPr>
          <p:cNvSpPr txBox="1"/>
          <p:nvPr/>
        </p:nvSpPr>
        <p:spPr>
          <a:xfrm>
            <a:off x="307500" y="242134"/>
            <a:ext cx="8276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Formula for entropy with entropy fixed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7E52F2-48EC-04F8-D02C-C1D55C6C9374}"/>
                  </a:ext>
                </a:extLst>
              </p:cNvPr>
              <p:cNvSpPr txBox="1"/>
              <p:nvPr/>
            </p:nvSpPr>
            <p:spPr>
              <a:xfrm>
                <a:off x="1578947" y="1494850"/>
                <a:ext cx="6276142" cy="795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=−∫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𝜌</m:t>
                    </m:r>
                    <m:func>
                      <m:funcPr>
                        <m:ctrlPr>
                          <a:rPr lang="en-US" sz="4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400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4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4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func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𝑑𝑞𝑑𝑝</m:t>
                    </m:r>
                  </m:oMath>
                </a14:m>
                <a:r>
                  <a:rPr lang="en-US" sz="44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7E52F2-48EC-04F8-D02C-C1D55C6C9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947" y="1494850"/>
                <a:ext cx="6276142" cy="795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88A2D8-828D-E256-85C3-72CE6463701B}"/>
                  </a:ext>
                </a:extLst>
              </p:cNvPr>
              <p:cNvSpPr txBox="1"/>
              <p:nvPr/>
            </p:nvSpPr>
            <p:spPr>
              <a:xfrm>
                <a:off x="712757" y="2828835"/>
                <a:ext cx="7502943" cy="1133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 ⇒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88A2D8-828D-E256-85C3-72CE64637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57" y="2828835"/>
                <a:ext cx="7502943" cy="11331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8620753C-2957-9548-C8F7-56B06EE2793B}"/>
              </a:ext>
            </a:extLst>
          </p:cNvPr>
          <p:cNvGrpSpPr/>
          <p:nvPr/>
        </p:nvGrpSpPr>
        <p:grpSpPr>
          <a:xfrm>
            <a:off x="8733454" y="377647"/>
            <a:ext cx="3025376" cy="3317026"/>
            <a:chOff x="9292109" y="1201052"/>
            <a:chExt cx="2214794" cy="242830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4FDA166-AA68-3B20-00BE-5BD77F8F5B3F}"/>
                </a:ext>
              </a:extLst>
            </p:cNvPr>
            <p:cNvGrpSpPr/>
            <p:nvPr/>
          </p:nvGrpSpPr>
          <p:grpSpPr>
            <a:xfrm>
              <a:off x="9292109" y="1201052"/>
              <a:ext cx="2214794" cy="2428303"/>
              <a:chOff x="8722760" y="220894"/>
              <a:chExt cx="3333866" cy="36552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1FADE6FD-B9FA-2153-3855-E3580C677473}"/>
                      </a:ext>
                    </a:extLst>
                  </p:cNvPr>
                  <p:cNvSpPr txBox="1"/>
                  <p:nvPr/>
                </p:nvSpPr>
                <p:spPr>
                  <a:xfrm>
                    <a:off x="10142058" y="220894"/>
                    <a:ext cx="187158" cy="33916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1FADE6FD-B9FA-2153-3855-E3580C6774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42058" y="220894"/>
                    <a:ext cx="187158" cy="33916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6429" r="-42857" b="-2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46DD8574-5C05-9391-AF41-96BFF29F5B62}"/>
                      </a:ext>
                    </a:extLst>
                  </p:cNvPr>
                  <p:cNvSpPr txBox="1"/>
                  <p:nvPr/>
                </p:nvSpPr>
                <p:spPr>
                  <a:xfrm>
                    <a:off x="11836926" y="2147422"/>
                    <a:ext cx="187158" cy="33916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46DD8574-5C05-9391-AF41-96BFF29F5B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36926" y="2147422"/>
                    <a:ext cx="187158" cy="33916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8571" r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92E5BDE-9EB8-2E89-08FB-19DD318056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22760" y="2199004"/>
                <a:ext cx="3333866" cy="1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20CE60D-B31A-92B4-1DB3-672EB048EC6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696039" y="2202817"/>
                <a:ext cx="3333864" cy="1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81B820-BD47-DF59-432B-D1CA1F6D80EE}"/>
                    </a:ext>
                  </a:extLst>
                </p:cNvPr>
                <p:cNvSpPr/>
                <p:nvPr/>
              </p:nvSpPr>
              <p:spPr>
                <a:xfrm>
                  <a:off x="10619874" y="1839581"/>
                  <a:ext cx="457200" cy="470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81B820-BD47-DF59-432B-D1CA1F6D80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9874" y="1839581"/>
                  <a:ext cx="457200" cy="47048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54B6DF4-19AC-F1B5-B95A-04C77DAB2A16}"/>
                </a:ext>
              </a:extLst>
            </p:cNvPr>
            <p:cNvCxnSpPr/>
            <p:nvPr/>
          </p:nvCxnSpPr>
          <p:spPr>
            <a:xfrm flipH="1" flipV="1">
              <a:off x="10042358" y="1748589"/>
              <a:ext cx="577516" cy="200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C7E8A50-F655-65A2-5F72-33488F5FDAD7}"/>
                    </a:ext>
                  </a:extLst>
                </p:cNvPr>
                <p:cNvSpPr txBox="1"/>
                <p:nvPr/>
              </p:nvSpPr>
              <p:spPr>
                <a:xfrm>
                  <a:off x="9491403" y="1370871"/>
                  <a:ext cx="727110" cy="3379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C7E8A50-F655-65A2-5F72-33488F5FDA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1403" y="1370871"/>
                  <a:ext cx="727110" cy="33797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6E7750-E8F7-9F73-AFCD-DFF2FB1B3751}"/>
                  </a:ext>
                </a:extLst>
              </p:cNvPr>
              <p:cNvSpPr txBox="1"/>
              <p:nvPr/>
            </p:nvSpPr>
            <p:spPr>
              <a:xfrm>
                <a:off x="454937" y="4500797"/>
                <a:ext cx="855075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800" dirty="0"/>
                  <a:t> represents the volume of phase space that corresponds to zero entropy for a uniform distribution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6E7750-E8F7-9F73-AFCD-DFF2FB1B3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37" y="4500797"/>
                <a:ext cx="8550750" cy="954107"/>
              </a:xfrm>
              <a:prstGeom prst="rect">
                <a:avLst/>
              </a:prstGeom>
              <a:blipFill>
                <a:blip r:embed="rId8"/>
                <a:stretch>
                  <a:fillRect l="-1498" t="-5732" r="-1569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C5823AF-9D19-5EC6-E8A2-AFEE2E99C79E}"/>
              </a:ext>
            </a:extLst>
          </p:cNvPr>
          <p:cNvSpPr txBox="1"/>
          <p:nvPr/>
        </p:nvSpPr>
        <p:spPr>
          <a:xfrm>
            <a:off x="1570536" y="5624403"/>
            <a:ext cx="640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relation to quantum mechanics… just sets the scale for entropy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00C8D-2BA2-5112-8D1B-75689B10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46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6F3E8-9871-D033-8160-1DE59DB7B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C2CC730E-B3FE-77B7-F813-A3C303580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682" y="1662913"/>
            <a:ext cx="4519308" cy="23358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E99A7B-5654-6AFE-4301-DD629B195EE6}"/>
              </a:ext>
            </a:extLst>
          </p:cNvPr>
          <p:cNvSpPr txBox="1"/>
          <p:nvPr/>
        </p:nvSpPr>
        <p:spPr>
          <a:xfrm>
            <a:off x="307500" y="242134"/>
            <a:ext cx="5605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Let’s plot entropy against 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36E22B8-12E8-1139-338B-CBB9628642DB}"/>
                  </a:ext>
                </a:extLst>
              </p:cNvPr>
              <p:cNvSpPr txBox="1"/>
              <p:nvPr/>
            </p:nvSpPr>
            <p:spPr>
              <a:xfrm>
                <a:off x="6508800" y="375172"/>
                <a:ext cx="4617161" cy="603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=−∫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𝜌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𝑑𝑞𝑑𝑝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D893D9-4BCD-111A-2F5E-C89A36AFE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800" y="375172"/>
                <a:ext cx="4617161" cy="6035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2DEB03-9DDF-9BFD-2CCD-3F57E5CA23DF}"/>
                  </a:ext>
                </a:extLst>
              </p:cNvPr>
              <p:cNvSpPr txBox="1"/>
              <p:nvPr/>
            </p:nvSpPr>
            <p:spPr>
              <a:xfrm>
                <a:off x="6875054" y="978585"/>
                <a:ext cx="51244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Fixes units</a:t>
                </a:r>
                <a:br>
                  <a:rPr lang="en-US" dirty="0"/>
                </a:br>
                <a:r>
                  <a:rPr lang="en-US" dirty="0"/>
                  <a:t>Uniform distribution over volume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has zero entropy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387186-B54F-807B-CFA1-F53C60CE2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054" y="978585"/>
                <a:ext cx="5124416" cy="646331"/>
              </a:xfrm>
              <a:prstGeom prst="rect">
                <a:avLst/>
              </a:prstGeom>
              <a:blipFill>
                <a:blip r:embed="rId4"/>
                <a:stretch>
                  <a:fillRect l="-357" t="-5660" r="-95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B78C0A-62FE-5CE2-DB30-C0D16323D1EF}"/>
              </a:ext>
            </a:extLst>
          </p:cNvPr>
          <p:cNvCxnSpPr>
            <a:cxnSpLocks/>
          </p:cNvCxnSpPr>
          <p:nvPr/>
        </p:nvCxnSpPr>
        <p:spPr>
          <a:xfrm flipH="1" flipV="1">
            <a:off x="9688565" y="978585"/>
            <a:ext cx="309677" cy="34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676744-DE0E-73AF-EE92-BB77CF9A3853}"/>
                  </a:ext>
                </a:extLst>
              </p:cNvPr>
              <p:cNvSpPr txBox="1"/>
              <p:nvPr/>
            </p:nvSpPr>
            <p:spPr>
              <a:xfrm>
                <a:off x="858013" y="931861"/>
                <a:ext cx="3812390" cy="944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0B18D7-A726-1302-C3A4-9A131AFE9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13" y="931861"/>
                <a:ext cx="3812390" cy="9449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9E73EC-790F-3F37-3304-9DA5F4FC7166}"/>
                  </a:ext>
                </a:extLst>
              </p:cNvPr>
              <p:cNvSpPr txBox="1"/>
              <p:nvPr/>
            </p:nvSpPr>
            <p:spPr>
              <a:xfrm>
                <a:off x="951189" y="2674149"/>
                <a:ext cx="5079083" cy="1027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506D4C-13D2-5F0F-A98C-764E59871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89" y="2674149"/>
                <a:ext cx="5079083" cy="10273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ECA3D04-6161-F221-4258-C5022B1A3F5E}"/>
                  </a:ext>
                </a:extLst>
              </p:cNvPr>
              <p:cNvSpPr txBox="1"/>
              <p:nvPr/>
            </p:nvSpPr>
            <p:spPr>
              <a:xfrm>
                <a:off x="6773760" y="1526373"/>
                <a:ext cx="3228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AC7458-CA98-7794-3381-E44199D1A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760" y="1526373"/>
                <a:ext cx="32284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FFBA176-9B0B-D242-B4A4-C6675D211BFD}"/>
              </a:ext>
            </a:extLst>
          </p:cNvPr>
          <p:cNvSpPr/>
          <p:nvPr/>
        </p:nvSpPr>
        <p:spPr>
          <a:xfrm>
            <a:off x="7108090" y="1735513"/>
            <a:ext cx="4379548" cy="2252623"/>
          </a:xfrm>
          <a:custGeom>
            <a:avLst/>
            <a:gdLst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6350 w 5476989"/>
              <a:gd name="connsiteY0" fmla="*/ 191140 h 2663295"/>
              <a:gd name="connsiteX1" fmla="*/ 0 w 5476989"/>
              <a:gd name="connsiteY1" fmla="*/ 2626365 h 2663295"/>
              <a:gd name="connsiteX2" fmla="*/ 422275 w 5476989"/>
              <a:gd name="connsiteY2" fmla="*/ 1594490 h 2663295"/>
              <a:gd name="connsiteX3" fmla="*/ 2212975 w 5476989"/>
              <a:gd name="connsiteY3" fmla="*/ 676915 h 2663295"/>
              <a:gd name="connsiteX4" fmla="*/ 4038600 w 5476989"/>
              <a:gd name="connsiteY4" fmla="*/ 330840 h 2663295"/>
              <a:gd name="connsiteX5" fmla="*/ 5299075 w 5476989"/>
              <a:gd name="connsiteY5" fmla="*/ 175265 h 2663295"/>
              <a:gd name="connsiteX6" fmla="*/ 6350 w 5476989"/>
              <a:gd name="connsiteY6" fmla="*/ 191140 h 2663295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96520"/>
              <a:gd name="connsiteX1" fmla="*/ 0 w 5476989"/>
              <a:gd name="connsiteY1" fmla="*/ 2451100 h 2496520"/>
              <a:gd name="connsiteX2" fmla="*/ 422275 w 5476989"/>
              <a:gd name="connsiteY2" fmla="*/ 1419225 h 2496520"/>
              <a:gd name="connsiteX3" fmla="*/ 2212975 w 5476989"/>
              <a:gd name="connsiteY3" fmla="*/ 501650 h 2496520"/>
              <a:gd name="connsiteX4" fmla="*/ 4038600 w 5476989"/>
              <a:gd name="connsiteY4" fmla="*/ 155575 h 2496520"/>
              <a:gd name="connsiteX5" fmla="*/ 5299075 w 5476989"/>
              <a:gd name="connsiteY5" fmla="*/ 0 h 2496520"/>
              <a:gd name="connsiteX6" fmla="*/ 6350 w 5476989"/>
              <a:gd name="connsiteY6" fmla="*/ 15875 h 2496520"/>
              <a:gd name="connsiteX0" fmla="*/ 6350 w 5476989"/>
              <a:gd name="connsiteY0" fmla="*/ 15875 h 2451100"/>
              <a:gd name="connsiteX1" fmla="*/ 0 w 5476989"/>
              <a:gd name="connsiteY1" fmla="*/ 2451100 h 2451100"/>
              <a:gd name="connsiteX2" fmla="*/ 422275 w 5476989"/>
              <a:gd name="connsiteY2" fmla="*/ 1419225 h 2451100"/>
              <a:gd name="connsiteX3" fmla="*/ 2212975 w 5476989"/>
              <a:gd name="connsiteY3" fmla="*/ 501650 h 2451100"/>
              <a:gd name="connsiteX4" fmla="*/ 4038600 w 5476989"/>
              <a:gd name="connsiteY4" fmla="*/ 155575 h 2451100"/>
              <a:gd name="connsiteX5" fmla="*/ 5299075 w 5476989"/>
              <a:gd name="connsiteY5" fmla="*/ 0 h 2451100"/>
              <a:gd name="connsiteX6" fmla="*/ 6350 w 5476989"/>
              <a:gd name="connsiteY6" fmla="*/ 15875 h 2451100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299075"/>
              <a:gd name="connsiteY0" fmla="*/ 15875 h 2473325"/>
              <a:gd name="connsiteX1" fmla="*/ 0 w 5299075"/>
              <a:gd name="connsiteY1" fmla="*/ 2473325 h 2473325"/>
              <a:gd name="connsiteX2" fmla="*/ 422275 w 5299075"/>
              <a:gd name="connsiteY2" fmla="*/ 1419225 h 2473325"/>
              <a:gd name="connsiteX3" fmla="*/ 2212975 w 5299075"/>
              <a:gd name="connsiteY3" fmla="*/ 501650 h 2473325"/>
              <a:gd name="connsiteX4" fmla="*/ 4038600 w 5299075"/>
              <a:gd name="connsiteY4" fmla="*/ 155575 h 2473325"/>
              <a:gd name="connsiteX5" fmla="*/ 5299075 w 5299075"/>
              <a:gd name="connsiteY5" fmla="*/ 0 h 2473325"/>
              <a:gd name="connsiteX6" fmla="*/ 6350 w 5299075"/>
              <a:gd name="connsiteY6" fmla="*/ 15875 h 2473325"/>
              <a:gd name="connsiteX0" fmla="*/ 3730 w 5296455"/>
              <a:gd name="connsiteY0" fmla="*/ 15875 h 2541444"/>
              <a:gd name="connsiteX1" fmla="*/ 0 w 5296455"/>
              <a:gd name="connsiteY1" fmla="*/ 2541444 h 2541444"/>
              <a:gd name="connsiteX2" fmla="*/ 419655 w 5296455"/>
              <a:gd name="connsiteY2" fmla="*/ 1419225 h 2541444"/>
              <a:gd name="connsiteX3" fmla="*/ 2210355 w 5296455"/>
              <a:gd name="connsiteY3" fmla="*/ 501650 h 2541444"/>
              <a:gd name="connsiteX4" fmla="*/ 4035980 w 5296455"/>
              <a:gd name="connsiteY4" fmla="*/ 155575 h 2541444"/>
              <a:gd name="connsiteX5" fmla="*/ 5296455 w 5296455"/>
              <a:gd name="connsiteY5" fmla="*/ 0 h 2541444"/>
              <a:gd name="connsiteX6" fmla="*/ 3730 w 5296455"/>
              <a:gd name="connsiteY6" fmla="*/ 15875 h 2541444"/>
              <a:gd name="connsiteX0" fmla="*/ 3730 w 5296455"/>
              <a:gd name="connsiteY0" fmla="*/ 15875 h 2541444"/>
              <a:gd name="connsiteX1" fmla="*/ 0 w 5296455"/>
              <a:gd name="connsiteY1" fmla="*/ 2541444 h 2541444"/>
              <a:gd name="connsiteX2" fmla="*/ 419655 w 5296455"/>
              <a:gd name="connsiteY2" fmla="*/ 1419225 h 2541444"/>
              <a:gd name="connsiteX3" fmla="*/ 2210355 w 5296455"/>
              <a:gd name="connsiteY3" fmla="*/ 501650 h 2541444"/>
              <a:gd name="connsiteX4" fmla="*/ 4025500 w 5296455"/>
              <a:gd name="connsiteY4" fmla="*/ 176534 h 2541444"/>
              <a:gd name="connsiteX5" fmla="*/ 5296455 w 5296455"/>
              <a:gd name="connsiteY5" fmla="*/ 0 h 2541444"/>
              <a:gd name="connsiteX6" fmla="*/ 3730 w 5296455"/>
              <a:gd name="connsiteY6" fmla="*/ 15875 h 2541444"/>
              <a:gd name="connsiteX0" fmla="*/ 3730 w 4761990"/>
              <a:gd name="connsiteY0" fmla="*/ 0 h 2525569"/>
              <a:gd name="connsiteX1" fmla="*/ 0 w 4761990"/>
              <a:gd name="connsiteY1" fmla="*/ 2525569 h 2525569"/>
              <a:gd name="connsiteX2" fmla="*/ 419655 w 4761990"/>
              <a:gd name="connsiteY2" fmla="*/ 1403350 h 2525569"/>
              <a:gd name="connsiteX3" fmla="*/ 2210355 w 4761990"/>
              <a:gd name="connsiteY3" fmla="*/ 485775 h 2525569"/>
              <a:gd name="connsiteX4" fmla="*/ 4025500 w 4761990"/>
              <a:gd name="connsiteY4" fmla="*/ 160659 h 2525569"/>
              <a:gd name="connsiteX5" fmla="*/ 4761990 w 4761990"/>
              <a:gd name="connsiteY5" fmla="*/ 60104 h 2525569"/>
              <a:gd name="connsiteX6" fmla="*/ 3730 w 4761990"/>
              <a:gd name="connsiteY6" fmla="*/ 0 h 2525569"/>
              <a:gd name="connsiteX0" fmla="*/ 72 w 4802871"/>
              <a:gd name="connsiteY0" fmla="*/ 8016 h 2465466"/>
              <a:gd name="connsiteX1" fmla="*/ 40881 w 4802871"/>
              <a:gd name="connsiteY1" fmla="*/ 2465466 h 2465466"/>
              <a:gd name="connsiteX2" fmla="*/ 460536 w 4802871"/>
              <a:gd name="connsiteY2" fmla="*/ 1343247 h 2465466"/>
              <a:gd name="connsiteX3" fmla="*/ 2251236 w 4802871"/>
              <a:gd name="connsiteY3" fmla="*/ 425672 h 2465466"/>
              <a:gd name="connsiteX4" fmla="*/ 4066381 w 4802871"/>
              <a:gd name="connsiteY4" fmla="*/ 100556 h 2465466"/>
              <a:gd name="connsiteX5" fmla="*/ 4802871 w 4802871"/>
              <a:gd name="connsiteY5" fmla="*/ 1 h 2465466"/>
              <a:gd name="connsiteX6" fmla="*/ 72 w 4802871"/>
              <a:gd name="connsiteY6" fmla="*/ 8016 h 2465466"/>
              <a:gd name="connsiteX0" fmla="*/ 72 w 4802871"/>
              <a:gd name="connsiteY0" fmla="*/ 0 h 2473170"/>
              <a:gd name="connsiteX1" fmla="*/ 40881 w 4802871"/>
              <a:gd name="connsiteY1" fmla="*/ 2473170 h 2473170"/>
              <a:gd name="connsiteX2" fmla="*/ 460536 w 4802871"/>
              <a:gd name="connsiteY2" fmla="*/ 1350951 h 2473170"/>
              <a:gd name="connsiteX3" fmla="*/ 2251236 w 4802871"/>
              <a:gd name="connsiteY3" fmla="*/ 433376 h 2473170"/>
              <a:gd name="connsiteX4" fmla="*/ 4066381 w 4802871"/>
              <a:gd name="connsiteY4" fmla="*/ 108260 h 2473170"/>
              <a:gd name="connsiteX5" fmla="*/ 4802871 w 4802871"/>
              <a:gd name="connsiteY5" fmla="*/ 7705 h 2473170"/>
              <a:gd name="connsiteX6" fmla="*/ 72 w 4802871"/>
              <a:gd name="connsiteY6" fmla="*/ 0 h 2473170"/>
              <a:gd name="connsiteX0" fmla="*/ 343568 w 5146367"/>
              <a:gd name="connsiteY0" fmla="*/ 0 h 2506306"/>
              <a:gd name="connsiteX1" fmla="*/ 385423 w 5146367"/>
              <a:gd name="connsiteY1" fmla="*/ 2007326 h 2506306"/>
              <a:gd name="connsiteX2" fmla="*/ 384377 w 5146367"/>
              <a:gd name="connsiteY2" fmla="*/ 2473170 h 2506306"/>
              <a:gd name="connsiteX3" fmla="*/ 804032 w 5146367"/>
              <a:gd name="connsiteY3" fmla="*/ 1350951 h 2506306"/>
              <a:gd name="connsiteX4" fmla="*/ 2594732 w 5146367"/>
              <a:gd name="connsiteY4" fmla="*/ 433376 h 2506306"/>
              <a:gd name="connsiteX5" fmla="*/ 4409877 w 5146367"/>
              <a:gd name="connsiteY5" fmla="*/ 108260 h 2506306"/>
              <a:gd name="connsiteX6" fmla="*/ 5146367 w 5146367"/>
              <a:gd name="connsiteY6" fmla="*/ 7705 h 2506306"/>
              <a:gd name="connsiteX7" fmla="*/ 343568 w 5146367"/>
              <a:gd name="connsiteY7" fmla="*/ 0 h 2506306"/>
              <a:gd name="connsiteX0" fmla="*/ 0 w 4802799"/>
              <a:gd name="connsiteY0" fmla="*/ 0 h 2506306"/>
              <a:gd name="connsiteX1" fmla="*/ 41855 w 4802799"/>
              <a:gd name="connsiteY1" fmla="*/ 2007326 h 2506306"/>
              <a:gd name="connsiteX2" fmla="*/ 40809 w 4802799"/>
              <a:gd name="connsiteY2" fmla="*/ 2473170 h 2506306"/>
              <a:gd name="connsiteX3" fmla="*/ 460464 w 4802799"/>
              <a:gd name="connsiteY3" fmla="*/ 1350951 h 2506306"/>
              <a:gd name="connsiteX4" fmla="*/ 2251164 w 4802799"/>
              <a:gd name="connsiteY4" fmla="*/ 433376 h 2506306"/>
              <a:gd name="connsiteX5" fmla="*/ 4066309 w 4802799"/>
              <a:gd name="connsiteY5" fmla="*/ 108260 h 2506306"/>
              <a:gd name="connsiteX6" fmla="*/ 4802799 w 4802799"/>
              <a:gd name="connsiteY6" fmla="*/ 7705 h 2506306"/>
              <a:gd name="connsiteX7" fmla="*/ 0 w 4802799"/>
              <a:gd name="connsiteY7" fmla="*/ 0 h 2506306"/>
              <a:gd name="connsiteX0" fmla="*/ 0 w 4802799"/>
              <a:gd name="connsiteY0" fmla="*/ 0 h 2473170"/>
              <a:gd name="connsiteX1" fmla="*/ 41855 w 4802799"/>
              <a:gd name="connsiteY1" fmla="*/ 2007326 h 2473170"/>
              <a:gd name="connsiteX2" fmla="*/ 40809 w 4802799"/>
              <a:gd name="connsiteY2" fmla="*/ 2473170 h 2473170"/>
              <a:gd name="connsiteX3" fmla="*/ 460464 w 4802799"/>
              <a:gd name="connsiteY3" fmla="*/ 1350951 h 2473170"/>
              <a:gd name="connsiteX4" fmla="*/ 2251164 w 4802799"/>
              <a:gd name="connsiteY4" fmla="*/ 433376 h 2473170"/>
              <a:gd name="connsiteX5" fmla="*/ 4066309 w 4802799"/>
              <a:gd name="connsiteY5" fmla="*/ 108260 h 2473170"/>
              <a:gd name="connsiteX6" fmla="*/ 4802799 w 4802799"/>
              <a:gd name="connsiteY6" fmla="*/ 7705 h 2473170"/>
              <a:gd name="connsiteX7" fmla="*/ 0 w 4802799"/>
              <a:gd name="connsiteY7" fmla="*/ 0 h 2473170"/>
              <a:gd name="connsiteX0" fmla="*/ 13165 w 4815964"/>
              <a:gd name="connsiteY0" fmla="*/ 0 h 2509198"/>
              <a:gd name="connsiteX1" fmla="*/ 1 w 4815964"/>
              <a:gd name="connsiteY1" fmla="*/ 2463193 h 2509198"/>
              <a:gd name="connsiteX2" fmla="*/ 53974 w 4815964"/>
              <a:gd name="connsiteY2" fmla="*/ 2473170 h 2509198"/>
              <a:gd name="connsiteX3" fmla="*/ 473629 w 4815964"/>
              <a:gd name="connsiteY3" fmla="*/ 1350951 h 2509198"/>
              <a:gd name="connsiteX4" fmla="*/ 2264329 w 4815964"/>
              <a:gd name="connsiteY4" fmla="*/ 433376 h 2509198"/>
              <a:gd name="connsiteX5" fmla="*/ 4079474 w 4815964"/>
              <a:gd name="connsiteY5" fmla="*/ 108260 h 2509198"/>
              <a:gd name="connsiteX6" fmla="*/ 4815964 w 4815964"/>
              <a:gd name="connsiteY6" fmla="*/ 7705 h 2509198"/>
              <a:gd name="connsiteX7" fmla="*/ 13165 w 4815964"/>
              <a:gd name="connsiteY7" fmla="*/ 0 h 2509198"/>
              <a:gd name="connsiteX0" fmla="*/ 13164 w 4815963"/>
              <a:gd name="connsiteY0" fmla="*/ 0 h 2473170"/>
              <a:gd name="connsiteX1" fmla="*/ 0 w 4815963"/>
              <a:gd name="connsiteY1" fmla="*/ 2463193 h 2473170"/>
              <a:gd name="connsiteX2" fmla="*/ 53973 w 4815963"/>
              <a:gd name="connsiteY2" fmla="*/ 2473170 h 2473170"/>
              <a:gd name="connsiteX3" fmla="*/ 473628 w 4815963"/>
              <a:gd name="connsiteY3" fmla="*/ 1350951 h 2473170"/>
              <a:gd name="connsiteX4" fmla="*/ 2264328 w 4815963"/>
              <a:gd name="connsiteY4" fmla="*/ 433376 h 2473170"/>
              <a:gd name="connsiteX5" fmla="*/ 4079473 w 4815963"/>
              <a:gd name="connsiteY5" fmla="*/ 108260 h 2473170"/>
              <a:gd name="connsiteX6" fmla="*/ 4815963 w 4815963"/>
              <a:gd name="connsiteY6" fmla="*/ 7705 h 2473170"/>
              <a:gd name="connsiteX7" fmla="*/ 13164 w 4815963"/>
              <a:gd name="connsiteY7" fmla="*/ 0 h 2473170"/>
              <a:gd name="connsiteX0" fmla="*/ 13164 w 4815963"/>
              <a:gd name="connsiteY0" fmla="*/ 0 h 2473170"/>
              <a:gd name="connsiteX1" fmla="*/ 0 w 4815963"/>
              <a:gd name="connsiteY1" fmla="*/ 2471053 h 2473170"/>
              <a:gd name="connsiteX2" fmla="*/ 53973 w 4815963"/>
              <a:gd name="connsiteY2" fmla="*/ 2473170 h 2473170"/>
              <a:gd name="connsiteX3" fmla="*/ 473628 w 4815963"/>
              <a:gd name="connsiteY3" fmla="*/ 1350951 h 2473170"/>
              <a:gd name="connsiteX4" fmla="*/ 2264328 w 4815963"/>
              <a:gd name="connsiteY4" fmla="*/ 433376 h 2473170"/>
              <a:gd name="connsiteX5" fmla="*/ 4079473 w 4815963"/>
              <a:gd name="connsiteY5" fmla="*/ 108260 h 2473170"/>
              <a:gd name="connsiteX6" fmla="*/ 4815963 w 4815963"/>
              <a:gd name="connsiteY6" fmla="*/ 7705 h 2473170"/>
              <a:gd name="connsiteX7" fmla="*/ 13164 w 4815963"/>
              <a:gd name="connsiteY7" fmla="*/ 0 h 2473170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68324 w 4818519"/>
              <a:gd name="connsiteY3" fmla="*/ 1350951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68324 w 4818519"/>
              <a:gd name="connsiteY3" fmla="*/ 1350951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8519" h="2478409">
                <a:moveTo>
                  <a:pt x="0" y="0"/>
                </a:moveTo>
                <a:lnTo>
                  <a:pt x="2556" y="2476292"/>
                </a:lnTo>
                <a:lnTo>
                  <a:pt x="56529" y="2478409"/>
                </a:lnTo>
                <a:cubicBezTo>
                  <a:pt x="100450" y="2309076"/>
                  <a:pt x="123512" y="1779995"/>
                  <a:pt x="468324" y="1350951"/>
                </a:cubicBezTo>
                <a:cubicBezTo>
                  <a:pt x="813136" y="921907"/>
                  <a:pt x="1664599" y="589838"/>
                  <a:pt x="2266884" y="438615"/>
                </a:cubicBezTo>
                <a:cubicBezTo>
                  <a:pt x="2869169" y="287392"/>
                  <a:pt x="3567680" y="181387"/>
                  <a:pt x="4082029" y="113499"/>
                </a:cubicBezTo>
                <a:cubicBezTo>
                  <a:pt x="4596379" y="29891"/>
                  <a:pt x="4421950" y="60942"/>
                  <a:pt x="4818519" y="1294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6AD1E4-D47C-AFF3-6746-D76087207971}"/>
              </a:ext>
            </a:extLst>
          </p:cNvPr>
          <p:cNvSpPr txBox="1"/>
          <p:nvPr/>
        </p:nvSpPr>
        <p:spPr>
          <a:xfrm rot="20747837">
            <a:off x="7007478" y="1964866"/>
            <a:ext cx="2817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 by gaussian bound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6E43D3-A831-0145-1BFA-9561DFF61B75}"/>
              </a:ext>
            </a:extLst>
          </p:cNvPr>
          <p:cNvSpPr txBox="1"/>
          <p:nvPr/>
        </p:nvSpPr>
        <p:spPr>
          <a:xfrm>
            <a:off x="1614614" y="1948622"/>
            <a:ext cx="500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Gaussian maximizes entropy for a given uncertainty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4F6503-2ABE-A6EC-ED4E-2879EC8EBFC0}"/>
              </a:ext>
            </a:extLst>
          </p:cNvPr>
          <p:cNvSpPr txBox="1"/>
          <p:nvPr/>
        </p:nvSpPr>
        <p:spPr>
          <a:xfrm>
            <a:off x="1730109" y="4389720"/>
            <a:ext cx="42328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Entropy puts a lower bound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on the uncertainty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C5EE19-8054-B60A-79BD-6B9083529C50}"/>
              </a:ext>
            </a:extLst>
          </p:cNvPr>
          <p:cNvSpPr txBox="1"/>
          <p:nvPr/>
        </p:nvSpPr>
        <p:spPr>
          <a:xfrm>
            <a:off x="7096604" y="4324701"/>
            <a:ext cx="2272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Hamiltonian evolution</a:t>
            </a:r>
            <a:br>
              <a:rPr lang="en-US" dirty="0"/>
            </a:br>
            <a:r>
              <a:rPr lang="en-US" dirty="0"/>
              <a:t>conserves entropy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DFDF45-8A6A-CB6E-F042-DD482BBEB7F5}"/>
              </a:ext>
            </a:extLst>
          </p:cNvPr>
          <p:cNvCxnSpPr>
            <a:cxnSpLocks/>
          </p:cNvCxnSpPr>
          <p:nvPr/>
        </p:nvCxnSpPr>
        <p:spPr>
          <a:xfrm flipH="1">
            <a:off x="5630779" y="4687024"/>
            <a:ext cx="1642310" cy="23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47EE7-DE11-59EF-5FD2-04DEB33A0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4555F5-2C41-19C5-579D-9BF185B9FEAD}"/>
                  </a:ext>
                </a:extLst>
              </p:cNvPr>
              <p:cNvSpPr txBox="1"/>
              <p:nvPr/>
            </p:nvSpPr>
            <p:spPr>
              <a:xfrm>
                <a:off x="11293558" y="3429000"/>
                <a:ext cx="592598" cy="465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4555F5-2C41-19C5-579D-9BF185B9F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3558" y="3429000"/>
                <a:ext cx="592598" cy="465256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26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  <p:bldP spid="18" grpId="0" animBg="1"/>
      <p:bldP spid="19" grpId="0"/>
      <p:bldP spid="22" grpId="0"/>
      <p:bldP spid="23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7B0407-FA1C-2FEB-BA30-88925ECA3BF6}"/>
              </a:ext>
            </a:extLst>
          </p:cNvPr>
          <p:cNvSpPr txBox="1"/>
          <p:nvPr/>
        </p:nvSpPr>
        <p:spPr>
          <a:xfrm>
            <a:off x="579746" y="625642"/>
            <a:ext cx="11032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Is there anything that puts a lower bound on the entropy?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51DB8F-D4AB-2607-3AB6-FBA1DC6D040E}"/>
              </a:ext>
            </a:extLst>
          </p:cNvPr>
          <p:cNvSpPr txBox="1"/>
          <p:nvPr/>
        </p:nvSpPr>
        <p:spPr>
          <a:xfrm>
            <a:off x="2613858" y="1720515"/>
            <a:ext cx="51645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substance has a finite positive entropy, but at the absolute zero of temperature the entropy may become zero, and does so become in the case of perfect crystalline substances.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F335E-9590-387F-5AA4-FA827423362E}"/>
              </a:ext>
            </a:extLst>
          </p:cNvPr>
          <p:cNvSpPr txBox="1"/>
          <p:nvPr/>
        </p:nvSpPr>
        <p:spPr>
          <a:xfrm>
            <a:off x="1511281" y="3814047"/>
            <a:ext cx="72578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The third law of thermodynamics!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6DCA4D-EC27-7916-1F84-31170D55D0F3}"/>
              </a:ext>
            </a:extLst>
          </p:cNvPr>
          <p:cNvSpPr txBox="1"/>
          <p:nvPr/>
        </p:nvSpPr>
        <p:spPr>
          <a:xfrm>
            <a:off x="5196137" y="3104023"/>
            <a:ext cx="37969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 G. N. Lewis and M. Randall, Thermodynamics and the</a:t>
            </a:r>
          </a:p>
          <a:p>
            <a:r>
              <a:rPr lang="en-US" sz="1200" dirty="0"/>
              <a:t>free energy of chemical substances (McGraw-Hill, 1923)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307D8-255E-DE7B-6524-B8B8F83A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2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1E856-BBB7-E5FB-01F2-57833EA20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B4771D1-FB9B-BF14-2DC6-50D451510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237" y="592100"/>
            <a:ext cx="4519308" cy="23358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6CBB1A-69D6-F253-63D7-8BA22E09D4F8}"/>
                  </a:ext>
                </a:extLst>
              </p:cNvPr>
              <p:cNvSpPr txBox="1"/>
              <p:nvPr/>
            </p:nvSpPr>
            <p:spPr>
              <a:xfrm>
                <a:off x="1882328" y="1603336"/>
                <a:ext cx="3156313" cy="1027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6CBB1A-69D6-F253-63D7-8BA22E09D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328" y="1603336"/>
                <a:ext cx="3156313" cy="10273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8DFD01-BF0D-5608-240E-F9E0418A002E}"/>
                  </a:ext>
                </a:extLst>
              </p:cNvPr>
              <p:cNvSpPr txBox="1"/>
              <p:nvPr/>
            </p:nvSpPr>
            <p:spPr>
              <a:xfrm>
                <a:off x="6984315" y="455560"/>
                <a:ext cx="3228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8DFD01-BF0D-5608-240E-F9E0418A0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315" y="455560"/>
                <a:ext cx="322844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B37CD5A-131A-D40E-EBC3-F2EA31F68E45}"/>
              </a:ext>
            </a:extLst>
          </p:cNvPr>
          <p:cNvSpPr/>
          <p:nvPr/>
        </p:nvSpPr>
        <p:spPr>
          <a:xfrm>
            <a:off x="7318645" y="664700"/>
            <a:ext cx="4379548" cy="2252623"/>
          </a:xfrm>
          <a:custGeom>
            <a:avLst/>
            <a:gdLst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6350 w 5476989"/>
              <a:gd name="connsiteY0" fmla="*/ 191140 h 2663295"/>
              <a:gd name="connsiteX1" fmla="*/ 0 w 5476989"/>
              <a:gd name="connsiteY1" fmla="*/ 2626365 h 2663295"/>
              <a:gd name="connsiteX2" fmla="*/ 422275 w 5476989"/>
              <a:gd name="connsiteY2" fmla="*/ 1594490 h 2663295"/>
              <a:gd name="connsiteX3" fmla="*/ 2212975 w 5476989"/>
              <a:gd name="connsiteY3" fmla="*/ 676915 h 2663295"/>
              <a:gd name="connsiteX4" fmla="*/ 4038600 w 5476989"/>
              <a:gd name="connsiteY4" fmla="*/ 330840 h 2663295"/>
              <a:gd name="connsiteX5" fmla="*/ 5299075 w 5476989"/>
              <a:gd name="connsiteY5" fmla="*/ 175265 h 2663295"/>
              <a:gd name="connsiteX6" fmla="*/ 6350 w 5476989"/>
              <a:gd name="connsiteY6" fmla="*/ 191140 h 2663295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96520"/>
              <a:gd name="connsiteX1" fmla="*/ 0 w 5476989"/>
              <a:gd name="connsiteY1" fmla="*/ 2451100 h 2496520"/>
              <a:gd name="connsiteX2" fmla="*/ 422275 w 5476989"/>
              <a:gd name="connsiteY2" fmla="*/ 1419225 h 2496520"/>
              <a:gd name="connsiteX3" fmla="*/ 2212975 w 5476989"/>
              <a:gd name="connsiteY3" fmla="*/ 501650 h 2496520"/>
              <a:gd name="connsiteX4" fmla="*/ 4038600 w 5476989"/>
              <a:gd name="connsiteY4" fmla="*/ 155575 h 2496520"/>
              <a:gd name="connsiteX5" fmla="*/ 5299075 w 5476989"/>
              <a:gd name="connsiteY5" fmla="*/ 0 h 2496520"/>
              <a:gd name="connsiteX6" fmla="*/ 6350 w 5476989"/>
              <a:gd name="connsiteY6" fmla="*/ 15875 h 2496520"/>
              <a:gd name="connsiteX0" fmla="*/ 6350 w 5476989"/>
              <a:gd name="connsiteY0" fmla="*/ 15875 h 2451100"/>
              <a:gd name="connsiteX1" fmla="*/ 0 w 5476989"/>
              <a:gd name="connsiteY1" fmla="*/ 2451100 h 2451100"/>
              <a:gd name="connsiteX2" fmla="*/ 422275 w 5476989"/>
              <a:gd name="connsiteY2" fmla="*/ 1419225 h 2451100"/>
              <a:gd name="connsiteX3" fmla="*/ 2212975 w 5476989"/>
              <a:gd name="connsiteY3" fmla="*/ 501650 h 2451100"/>
              <a:gd name="connsiteX4" fmla="*/ 4038600 w 5476989"/>
              <a:gd name="connsiteY4" fmla="*/ 155575 h 2451100"/>
              <a:gd name="connsiteX5" fmla="*/ 5299075 w 5476989"/>
              <a:gd name="connsiteY5" fmla="*/ 0 h 2451100"/>
              <a:gd name="connsiteX6" fmla="*/ 6350 w 5476989"/>
              <a:gd name="connsiteY6" fmla="*/ 15875 h 2451100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299075"/>
              <a:gd name="connsiteY0" fmla="*/ 15875 h 2473325"/>
              <a:gd name="connsiteX1" fmla="*/ 0 w 5299075"/>
              <a:gd name="connsiteY1" fmla="*/ 2473325 h 2473325"/>
              <a:gd name="connsiteX2" fmla="*/ 422275 w 5299075"/>
              <a:gd name="connsiteY2" fmla="*/ 1419225 h 2473325"/>
              <a:gd name="connsiteX3" fmla="*/ 2212975 w 5299075"/>
              <a:gd name="connsiteY3" fmla="*/ 501650 h 2473325"/>
              <a:gd name="connsiteX4" fmla="*/ 4038600 w 5299075"/>
              <a:gd name="connsiteY4" fmla="*/ 155575 h 2473325"/>
              <a:gd name="connsiteX5" fmla="*/ 5299075 w 5299075"/>
              <a:gd name="connsiteY5" fmla="*/ 0 h 2473325"/>
              <a:gd name="connsiteX6" fmla="*/ 6350 w 5299075"/>
              <a:gd name="connsiteY6" fmla="*/ 15875 h 2473325"/>
              <a:gd name="connsiteX0" fmla="*/ 3730 w 5296455"/>
              <a:gd name="connsiteY0" fmla="*/ 15875 h 2541444"/>
              <a:gd name="connsiteX1" fmla="*/ 0 w 5296455"/>
              <a:gd name="connsiteY1" fmla="*/ 2541444 h 2541444"/>
              <a:gd name="connsiteX2" fmla="*/ 419655 w 5296455"/>
              <a:gd name="connsiteY2" fmla="*/ 1419225 h 2541444"/>
              <a:gd name="connsiteX3" fmla="*/ 2210355 w 5296455"/>
              <a:gd name="connsiteY3" fmla="*/ 501650 h 2541444"/>
              <a:gd name="connsiteX4" fmla="*/ 4035980 w 5296455"/>
              <a:gd name="connsiteY4" fmla="*/ 155575 h 2541444"/>
              <a:gd name="connsiteX5" fmla="*/ 5296455 w 5296455"/>
              <a:gd name="connsiteY5" fmla="*/ 0 h 2541444"/>
              <a:gd name="connsiteX6" fmla="*/ 3730 w 5296455"/>
              <a:gd name="connsiteY6" fmla="*/ 15875 h 2541444"/>
              <a:gd name="connsiteX0" fmla="*/ 3730 w 5296455"/>
              <a:gd name="connsiteY0" fmla="*/ 15875 h 2541444"/>
              <a:gd name="connsiteX1" fmla="*/ 0 w 5296455"/>
              <a:gd name="connsiteY1" fmla="*/ 2541444 h 2541444"/>
              <a:gd name="connsiteX2" fmla="*/ 419655 w 5296455"/>
              <a:gd name="connsiteY2" fmla="*/ 1419225 h 2541444"/>
              <a:gd name="connsiteX3" fmla="*/ 2210355 w 5296455"/>
              <a:gd name="connsiteY3" fmla="*/ 501650 h 2541444"/>
              <a:gd name="connsiteX4" fmla="*/ 4025500 w 5296455"/>
              <a:gd name="connsiteY4" fmla="*/ 176534 h 2541444"/>
              <a:gd name="connsiteX5" fmla="*/ 5296455 w 5296455"/>
              <a:gd name="connsiteY5" fmla="*/ 0 h 2541444"/>
              <a:gd name="connsiteX6" fmla="*/ 3730 w 5296455"/>
              <a:gd name="connsiteY6" fmla="*/ 15875 h 2541444"/>
              <a:gd name="connsiteX0" fmla="*/ 3730 w 4761990"/>
              <a:gd name="connsiteY0" fmla="*/ 0 h 2525569"/>
              <a:gd name="connsiteX1" fmla="*/ 0 w 4761990"/>
              <a:gd name="connsiteY1" fmla="*/ 2525569 h 2525569"/>
              <a:gd name="connsiteX2" fmla="*/ 419655 w 4761990"/>
              <a:gd name="connsiteY2" fmla="*/ 1403350 h 2525569"/>
              <a:gd name="connsiteX3" fmla="*/ 2210355 w 4761990"/>
              <a:gd name="connsiteY3" fmla="*/ 485775 h 2525569"/>
              <a:gd name="connsiteX4" fmla="*/ 4025500 w 4761990"/>
              <a:gd name="connsiteY4" fmla="*/ 160659 h 2525569"/>
              <a:gd name="connsiteX5" fmla="*/ 4761990 w 4761990"/>
              <a:gd name="connsiteY5" fmla="*/ 60104 h 2525569"/>
              <a:gd name="connsiteX6" fmla="*/ 3730 w 4761990"/>
              <a:gd name="connsiteY6" fmla="*/ 0 h 2525569"/>
              <a:gd name="connsiteX0" fmla="*/ 72 w 4802871"/>
              <a:gd name="connsiteY0" fmla="*/ 8016 h 2465466"/>
              <a:gd name="connsiteX1" fmla="*/ 40881 w 4802871"/>
              <a:gd name="connsiteY1" fmla="*/ 2465466 h 2465466"/>
              <a:gd name="connsiteX2" fmla="*/ 460536 w 4802871"/>
              <a:gd name="connsiteY2" fmla="*/ 1343247 h 2465466"/>
              <a:gd name="connsiteX3" fmla="*/ 2251236 w 4802871"/>
              <a:gd name="connsiteY3" fmla="*/ 425672 h 2465466"/>
              <a:gd name="connsiteX4" fmla="*/ 4066381 w 4802871"/>
              <a:gd name="connsiteY4" fmla="*/ 100556 h 2465466"/>
              <a:gd name="connsiteX5" fmla="*/ 4802871 w 4802871"/>
              <a:gd name="connsiteY5" fmla="*/ 1 h 2465466"/>
              <a:gd name="connsiteX6" fmla="*/ 72 w 4802871"/>
              <a:gd name="connsiteY6" fmla="*/ 8016 h 2465466"/>
              <a:gd name="connsiteX0" fmla="*/ 72 w 4802871"/>
              <a:gd name="connsiteY0" fmla="*/ 0 h 2473170"/>
              <a:gd name="connsiteX1" fmla="*/ 40881 w 4802871"/>
              <a:gd name="connsiteY1" fmla="*/ 2473170 h 2473170"/>
              <a:gd name="connsiteX2" fmla="*/ 460536 w 4802871"/>
              <a:gd name="connsiteY2" fmla="*/ 1350951 h 2473170"/>
              <a:gd name="connsiteX3" fmla="*/ 2251236 w 4802871"/>
              <a:gd name="connsiteY3" fmla="*/ 433376 h 2473170"/>
              <a:gd name="connsiteX4" fmla="*/ 4066381 w 4802871"/>
              <a:gd name="connsiteY4" fmla="*/ 108260 h 2473170"/>
              <a:gd name="connsiteX5" fmla="*/ 4802871 w 4802871"/>
              <a:gd name="connsiteY5" fmla="*/ 7705 h 2473170"/>
              <a:gd name="connsiteX6" fmla="*/ 72 w 4802871"/>
              <a:gd name="connsiteY6" fmla="*/ 0 h 2473170"/>
              <a:gd name="connsiteX0" fmla="*/ 343568 w 5146367"/>
              <a:gd name="connsiteY0" fmla="*/ 0 h 2506306"/>
              <a:gd name="connsiteX1" fmla="*/ 385423 w 5146367"/>
              <a:gd name="connsiteY1" fmla="*/ 2007326 h 2506306"/>
              <a:gd name="connsiteX2" fmla="*/ 384377 w 5146367"/>
              <a:gd name="connsiteY2" fmla="*/ 2473170 h 2506306"/>
              <a:gd name="connsiteX3" fmla="*/ 804032 w 5146367"/>
              <a:gd name="connsiteY3" fmla="*/ 1350951 h 2506306"/>
              <a:gd name="connsiteX4" fmla="*/ 2594732 w 5146367"/>
              <a:gd name="connsiteY4" fmla="*/ 433376 h 2506306"/>
              <a:gd name="connsiteX5" fmla="*/ 4409877 w 5146367"/>
              <a:gd name="connsiteY5" fmla="*/ 108260 h 2506306"/>
              <a:gd name="connsiteX6" fmla="*/ 5146367 w 5146367"/>
              <a:gd name="connsiteY6" fmla="*/ 7705 h 2506306"/>
              <a:gd name="connsiteX7" fmla="*/ 343568 w 5146367"/>
              <a:gd name="connsiteY7" fmla="*/ 0 h 2506306"/>
              <a:gd name="connsiteX0" fmla="*/ 0 w 4802799"/>
              <a:gd name="connsiteY0" fmla="*/ 0 h 2506306"/>
              <a:gd name="connsiteX1" fmla="*/ 41855 w 4802799"/>
              <a:gd name="connsiteY1" fmla="*/ 2007326 h 2506306"/>
              <a:gd name="connsiteX2" fmla="*/ 40809 w 4802799"/>
              <a:gd name="connsiteY2" fmla="*/ 2473170 h 2506306"/>
              <a:gd name="connsiteX3" fmla="*/ 460464 w 4802799"/>
              <a:gd name="connsiteY3" fmla="*/ 1350951 h 2506306"/>
              <a:gd name="connsiteX4" fmla="*/ 2251164 w 4802799"/>
              <a:gd name="connsiteY4" fmla="*/ 433376 h 2506306"/>
              <a:gd name="connsiteX5" fmla="*/ 4066309 w 4802799"/>
              <a:gd name="connsiteY5" fmla="*/ 108260 h 2506306"/>
              <a:gd name="connsiteX6" fmla="*/ 4802799 w 4802799"/>
              <a:gd name="connsiteY6" fmla="*/ 7705 h 2506306"/>
              <a:gd name="connsiteX7" fmla="*/ 0 w 4802799"/>
              <a:gd name="connsiteY7" fmla="*/ 0 h 2506306"/>
              <a:gd name="connsiteX0" fmla="*/ 0 w 4802799"/>
              <a:gd name="connsiteY0" fmla="*/ 0 h 2473170"/>
              <a:gd name="connsiteX1" fmla="*/ 41855 w 4802799"/>
              <a:gd name="connsiteY1" fmla="*/ 2007326 h 2473170"/>
              <a:gd name="connsiteX2" fmla="*/ 40809 w 4802799"/>
              <a:gd name="connsiteY2" fmla="*/ 2473170 h 2473170"/>
              <a:gd name="connsiteX3" fmla="*/ 460464 w 4802799"/>
              <a:gd name="connsiteY3" fmla="*/ 1350951 h 2473170"/>
              <a:gd name="connsiteX4" fmla="*/ 2251164 w 4802799"/>
              <a:gd name="connsiteY4" fmla="*/ 433376 h 2473170"/>
              <a:gd name="connsiteX5" fmla="*/ 4066309 w 4802799"/>
              <a:gd name="connsiteY5" fmla="*/ 108260 h 2473170"/>
              <a:gd name="connsiteX6" fmla="*/ 4802799 w 4802799"/>
              <a:gd name="connsiteY6" fmla="*/ 7705 h 2473170"/>
              <a:gd name="connsiteX7" fmla="*/ 0 w 4802799"/>
              <a:gd name="connsiteY7" fmla="*/ 0 h 2473170"/>
              <a:gd name="connsiteX0" fmla="*/ 13165 w 4815964"/>
              <a:gd name="connsiteY0" fmla="*/ 0 h 2509198"/>
              <a:gd name="connsiteX1" fmla="*/ 1 w 4815964"/>
              <a:gd name="connsiteY1" fmla="*/ 2463193 h 2509198"/>
              <a:gd name="connsiteX2" fmla="*/ 53974 w 4815964"/>
              <a:gd name="connsiteY2" fmla="*/ 2473170 h 2509198"/>
              <a:gd name="connsiteX3" fmla="*/ 473629 w 4815964"/>
              <a:gd name="connsiteY3" fmla="*/ 1350951 h 2509198"/>
              <a:gd name="connsiteX4" fmla="*/ 2264329 w 4815964"/>
              <a:gd name="connsiteY4" fmla="*/ 433376 h 2509198"/>
              <a:gd name="connsiteX5" fmla="*/ 4079474 w 4815964"/>
              <a:gd name="connsiteY5" fmla="*/ 108260 h 2509198"/>
              <a:gd name="connsiteX6" fmla="*/ 4815964 w 4815964"/>
              <a:gd name="connsiteY6" fmla="*/ 7705 h 2509198"/>
              <a:gd name="connsiteX7" fmla="*/ 13165 w 4815964"/>
              <a:gd name="connsiteY7" fmla="*/ 0 h 2509198"/>
              <a:gd name="connsiteX0" fmla="*/ 13164 w 4815963"/>
              <a:gd name="connsiteY0" fmla="*/ 0 h 2473170"/>
              <a:gd name="connsiteX1" fmla="*/ 0 w 4815963"/>
              <a:gd name="connsiteY1" fmla="*/ 2463193 h 2473170"/>
              <a:gd name="connsiteX2" fmla="*/ 53973 w 4815963"/>
              <a:gd name="connsiteY2" fmla="*/ 2473170 h 2473170"/>
              <a:gd name="connsiteX3" fmla="*/ 473628 w 4815963"/>
              <a:gd name="connsiteY3" fmla="*/ 1350951 h 2473170"/>
              <a:gd name="connsiteX4" fmla="*/ 2264328 w 4815963"/>
              <a:gd name="connsiteY4" fmla="*/ 433376 h 2473170"/>
              <a:gd name="connsiteX5" fmla="*/ 4079473 w 4815963"/>
              <a:gd name="connsiteY5" fmla="*/ 108260 h 2473170"/>
              <a:gd name="connsiteX6" fmla="*/ 4815963 w 4815963"/>
              <a:gd name="connsiteY6" fmla="*/ 7705 h 2473170"/>
              <a:gd name="connsiteX7" fmla="*/ 13164 w 4815963"/>
              <a:gd name="connsiteY7" fmla="*/ 0 h 2473170"/>
              <a:gd name="connsiteX0" fmla="*/ 13164 w 4815963"/>
              <a:gd name="connsiteY0" fmla="*/ 0 h 2473170"/>
              <a:gd name="connsiteX1" fmla="*/ 0 w 4815963"/>
              <a:gd name="connsiteY1" fmla="*/ 2471053 h 2473170"/>
              <a:gd name="connsiteX2" fmla="*/ 53973 w 4815963"/>
              <a:gd name="connsiteY2" fmla="*/ 2473170 h 2473170"/>
              <a:gd name="connsiteX3" fmla="*/ 473628 w 4815963"/>
              <a:gd name="connsiteY3" fmla="*/ 1350951 h 2473170"/>
              <a:gd name="connsiteX4" fmla="*/ 2264328 w 4815963"/>
              <a:gd name="connsiteY4" fmla="*/ 433376 h 2473170"/>
              <a:gd name="connsiteX5" fmla="*/ 4079473 w 4815963"/>
              <a:gd name="connsiteY5" fmla="*/ 108260 h 2473170"/>
              <a:gd name="connsiteX6" fmla="*/ 4815963 w 4815963"/>
              <a:gd name="connsiteY6" fmla="*/ 7705 h 2473170"/>
              <a:gd name="connsiteX7" fmla="*/ 13164 w 4815963"/>
              <a:gd name="connsiteY7" fmla="*/ 0 h 2473170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68324 w 4818519"/>
              <a:gd name="connsiteY3" fmla="*/ 1350951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68324 w 4818519"/>
              <a:gd name="connsiteY3" fmla="*/ 1350951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8519" h="2478409">
                <a:moveTo>
                  <a:pt x="0" y="0"/>
                </a:moveTo>
                <a:lnTo>
                  <a:pt x="2556" y="2476292"/>
                </a:lnTo>
                <a:lnTo>
                  <a:pt x="56529" y="2478409"/>
                </a:lnTo>
                <a:cubicBezTo>
                  <a:pt x="100450" y="2309076"/>
                  <a:pt x="123512" y="1779995"/>
                  <a:pt x="468324" y="1350951"/>
                </a:cubicBezTo>
                <a:cubicBezTo>
                  <a:pt x="813136" y="921907"/>
                  <a:pt x="1664599" y="589838"/>
                  <a:pt x="2266884" y="438615"/>
                </a:cubicBezTo>
                <a:cubicBezTo>
                  <a:pt x="2869169" y="287392"/>
                  <a:pt x="3567680" y="181387"/>
                  <a:pt x="4082029" y="113499"/>
                </a:cubicBezTo>
                <a:cubicBezTo>
                  <a:pt x="4596379" y="29891"/>
                  <a:pt x="4421950" y="60942"/>
                  <a:pt x="4818519" y="1294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9D8FC-6EBF-F75A-D4B4-6CC46445BF59}"/>
              </a:ext>
            </a:extLst>
          </p:cNvPr>
          <p:cNvSpPr txBox="1"/>
          <p:nvPr/>
        </p:nvSpPr>
        <p:spPr>
          <a:xfrm rot="20747837">
            <a:off x="7218033" y="894053"/>
            <a:ext cx="2817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 by gaussian bound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374C8A-1EBD-B290-8D3D-94D21D2743E6}"/>
              </a:ext>
            </a:extLst>
          </p:cNvPr>
          <p:cNvSpPr txBox="1"/>
          <p:nvPr/>
        </p:nvSpPr>
        <p:spPr>
          <a:xfrm>
            <a:off x="293381" y="187646"/>
            <a:ext cx="66909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Third law puts a lower bound on the entropy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which puts a lower bound on the uncertainty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1FADB9-C299-79F4-502D-E572CA86DBC0}"/>
              </a:ext>
            </a:extLst>
          </p:cNvPr>
          <p:cNvSpPr/>
          <p:nvPr/>
        </p:nvSpPr>
        <p:spPr>
          <a:xfrm>
            <a:off x="7039813" y="2308863"/>
            <a:ext cx="4873773" cy="6917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AB4F85-5F1D-0A76-DCE5-43D305E80D68}"/>
              </a:ext>
            </a:extLst>
          </p:cNvPr>
          <p:cNvSpPr txBox="1"/>
          <p:nvPr/>
        </p:nvSpPr>
        <p:spPr>
          <a:xfrm>
            <a:off x="7703902" y="2542782"/>
            <a:ext cx="397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 by 3</a:t>
            </a:r>
            <a:r>
              <a:rPr lang="en-US" baseline="30000" dirty="0"/>
              <a:t>rd</a:t>
            </a:r>
            <a:r>
              <a:rPr lang="en-US" dirty="0"/>
              <a:t> law of thermodynamics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EEF81C-DF8F-D73C-43F6-084E7B6EC5B9}"/>
              </a:ext>
            </a:extLst>
          </p:cNvPr>
          <p:cNvSpPr txBox="1"/>
          <p:nvPr/>
        </p:nvSpPr>
        <p:spPr>
          <a:xfrm>
            <a:off x="920416" y="3000573"/>
            <a:ext cx="52572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Classical uncertainty principle!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62305A-28B7-12AB-5C5B-405BB938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B1E0B95-9380-84B1-A5CE-954617DE7F46}"/>
                  </a:ext>
                </a:extLst>
              </p:cNvPr>
              <p:cNvSpPr txBox="1"/>
              <p:nvPr/>
            </p:nvSpPr>
            <p:spPr>
              <a:xfrm>
                <a:off x="11544775" y="1811503"/>
                <a:ext cx="592598" cy="46525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B1E0B95-9380-84B1-A5CE-954617DE7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4775" y="1811503"/>
                <a:ext cx="592598" cy="465256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887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7B77F-395F-827F-D1FB-E0238DF1A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02B1CF-5CDB-2C5A-A604-ED58C62A6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988" y="229025"/>
            <a:ext cx="5738251" cy="281897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67035CD-7231-AE6E-9976-EE32A54CE873}"/>
              </a:ext>
            </a:extLst>
          </p:cNvPr>
          <p:cNvSpPr txBox="1">
            <a:spLocks/>
          </p:cNvSpPr>
          <p:nvPr/>
        </p:nvSpPr>
        <p:spPr>
          <a:xfrm>
            <a:off x="365761" y="229025"/>
            <a:ext cx="3882794" cy="590931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+mn-lt"/>
              </a:rPr>
              <a:t>Comparing theories</a:t>
            </a:r>
            <a:endParaRPr lang="en-US" sz="2800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555EAD-601B-A508-72CB-67FC24741727}"/>
              </a:ext>
            </a:extLst>
          </p:cNvPr>
          <p:cNvSpPr txBox="1"/>
          <p:nvPr/>
        </p:nvSpPr>
        <p:spPr>
          <a:xfrm>
            <a:off x="176221" y="2746436"/>
            <a:ext cx="5424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Entropy of quantum states is already non-negative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AA4DA09-36E3-5773-9746-AF41D29502DE}"/>
              </a:ext>
            </a:extLst>
          </p:cNvPr>
          <p:cNvSpPr/>
          <p:nvPr/>
        </p:nvSpPr>
        <p:spPr>
          <a:xfrm>
            <a:off x="6426200" y="346076"/>
            <a:ext cx="5299075" cy="2473325"/>
          </a:xfrm>
          <a:custGeom>
            <a:avLst/>
            <a:gdLst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6350 w 5476989"/>
              <a:gd name="connsiteY0" fmla="*/ 191140 h 2663295"/>
              <a:gd name="connsiteX1" fmla="*/ 0 w 5476989"/>
              <a:gd name="connsiteY1" fmla="*/ 2626365 h 2663295"/>
              <a:gd name="connsiteX2" fmla="*/ 422275 w 5476989"/>
              <a:gd name="connsiteY2" fmla="*/ 1594490 h 2663295"/>
              <a:gd name="connsiteX3" fmla="*/ 2212975 w 5476989"/>
              <a:gd name="connsiteY3" fmla="*/ 676915 h 2663295"/>
              <a:gd name="connsiteX4" fmla="*/ 4038600 w 5476989"/>
              <a:gd name="connsiteY4" fmla="*/ 330840 h 2663295"/>
              <a:gd name="connsiteX5" fmla="*/ 5299075 w 5476989"/>
              <a:gd name="connsiteY5" fmla="*/ 175265 h 2663295"/>
              <a:gd name="connsiteX6" fmla="*/ 6350 w 5476989"/>
              <a:gd name="connsiteY6" fmla="*/ 191140 h 2663295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96520"/>
              <a:gd name="connsiteX1" fmla="*/ 0 w 5476989"/>
              <a:gd name="connsiteY1" fmla="*/ 2451100 h 2496520"/>
              <a:gd name="connsiteX2" fmla="*/ 422275 w 5476989"/>
              <a:gd name="connsiteY2" fmla="*/ 1419225 h 2496520"/>
              <a:gd name="connsiteX3" fmla="*/ 2212975 w 5476989"/>
              <a:gd name="connsiteY3" fmla="*/ 501650 h 2496520"/>
              <a:gd name="connsiteX4" fmla="*/ 4038600 w 5476989"/>
              <a:gd name="connsiteY4" fmla="*/ 155575 h 2496520"/>
              <a:gd name="connsiteX5" fmla="*/ 5299075 w 5476989"/>
              <a:gd name="connsiteY5" fmla="*/ 0 h 2496520"/>
              <a:gd name="connsiteX6" fmla="*/ 6350 w 5476989"/>
              <a:gd name="connsiteY6" fmla="*/ 15875 h 2496520"/>
              <a:gd name="connsiteX0" fmla="*/ 6350 w 5476989"/>
              <a:gd name="connsiteY0" fmla="*/ 15875 h 2451100"/>
              <a:gd name="connsiteX1" fmla="*/ 0 w 5476989"/>
              <a:gd name="connsiteY1" fmla="*/ 2451100 h 2451100"/>
              <a:gd name="connsiteX2" fmla="*/ 422275 w 5476989"/>
              <a:gd name="connsiteY2" fmla="*/ 1419225 h 2451100"/>
              <a:gd name="connsiteX3" fmla="*/ 2212975 w 5476989"/>
              <a:gd name="connsiteY3" fmla="*/ 501650 h 2451100"/>
              <a:gd name="connsiteX4" fmla="*/ 4038600 w 5476989"/>
              <a:gd name="connsiteY4" fmla="*/ 155575 h 2451100"/>
              <a:gd name="connsiteX5" fmla="*/ 5299075 w 5476989"/>
              <a:gd name="connsiteY5" fmla="*/ 0 h 2451100"/>
              <a:gd name="connsiteX6" fmla="*/ 6350 w 5476989"/>
              <a:gd name="connsiteY6" fmla="*/ 15875 h 2451100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299075"/>
              <a:gd name="connsiteY0" fmla="*/ 15875 h 2473325"/>
              <a:gd name="connsiteX1" fmla="*/ 0 w 5299075"/>
              <a:gd name="connsiteY1" fmla="*/ 2473325 h 2473325"/>
              <a:gd name="connsiteX2" fmla="*/ 422275 w 5299075"/>
              <a:gd name="connsiteY2" fmla="*/ 1419225 h 2473325"/>
              <a:gd name="connsiteX3" fmla="*/ 2212975 w 5299075"/>
              <a:gd name="connsiteY3" fmla="*/ 501650 h 2473325"/>
              <a:gd name="connsiteX4" fmla="*/ 4038600 w 5299075"/>
              <a:gd name="connsiteY4" fmla="*/ 155575 h 2473325"/>
              <a:gd name="connsiteX5" fmla="*/ 5299075 w 5299075"/>
              <a:gd name="connsiteY5" fmla="*/ 0 h 2473325"/>
              <a:gd name="connsiteX6" fmla="*/ 6350 w 5299075"/>
              <a:gd name="connsiteY6" fmla="*/ 15875 h 247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99075" h="2473325">
                <a:moveTo>
                  <a:pt x="6350" y="15875"/>
                </a:moveTo>
                <a:cubicBezTo>
                  <a:pt x="4233" y="827617"/>
                  <a:pt x="2117" y="1661583"/>
                  <a:pt x="0" y="2473325"/>
                </a:cubicBezTo>
                <a:cubicBezTo>
                  <a:pt x="43921" y="2303992"/>
                  <a:pt x="69321" y="1862137"/>
                  <a:pt x="422275" y="1419225"/>
                </a:cubicBezTo>
                <a:cubicBezTo>
                  <a:pt x="775229" y="976313"/>
                  <a:pt x="1591204" y="661458"/>
                  <a:pt x="2212975" y="501650"/>
                </a:cubicBezTo>
                <a:cubicBezTo>
                  <a:pt x="2834746" y="341842"/>
                  <a:pt x="3524250" y="239183"/>
                  <a:pt x="4038600" y="155575"/>
                </a:cubicBezTo>
                <a:cubicBezTo>
                  <a:pt x="4552950" y="71967"/>
                  <a:pt x="4826529" y="32279"/>
                  <a:pt x="5299075" y="0"/>
                </a:cubicBezTo>
                <a:lnTo>
                  <a:pt x="6350" y="15875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485BF1-D188-FCFF-DCC5-8284D46C8C71}"/>
              </a:ext>
            </a:extLst>
          </p:cNvPr>
          <p:cNvSpPr/>
          <p:nvPr/>
        </p:nvSpPr>
        <p:spPr>
          <a:xfrm>
            <a:off x="6426200" y="2216150"/>
            <a:ext cx="5273675" cy="75565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6488FF-FBCF-8DE1-8C23-2C47F427A7B8}"/>
              </a:ext>
            </a:extLst>
          </p:cNvPr>
          <p:cNvSpPr txBox="1"/>
          <p:nvPr/>
        </p:nvSpPr>
        <p:spPr>
          <a:xfrm>
            <a:off x="7090289" y="2450069"/>
            <a:ext cx="397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 by 3</a:t>
            </a:r>
            <a:r>
              <a:rPr lang="en-US" baseline="30000" dirty="0"/>
              <a:t>rd</a:t>
            </a:r>
            <a:r>
              <a:rPr lang="en-US" dirty="0"/>
              <a:t> law of thermodynamics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BF88A3-9181-7926-33F2-CC320ED98E08}"/>
              </a:ext>
            </a:extLst>
          </p:cNvPr>
          <p:cNvSpPr txBox="1"/>
          <p:nvPr/>
        </p:nvSpPr>
        <p:spPr>
          <a:xfrm>
            <a:off x="179563" y="3264875"/>
            <a:ext cx="5837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gaussian bound quickly becomes very similar across theories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E87155-EEBB-2876-DA21-74FB1DFF6B3C}"/>
                  </a:ext>
                </a:extLst>
              </p:cNvPr>
              <p:cNvSpPr txBox="1"/>
              <p:nvPr/>
            </p:nvSpPr>
            <p:spPr>
              <a:xfrm>
                <a:off x="365761" y="1007986"/>
                <a:ext cx="2319033" cy="126105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E87155-EEBB-2876-DA21-74FB1DFF6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1" y="1007986"/>
                <a:ext cx="2319033" cy="12610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ED6BEF0-9400-EE89-7CE9-4D7583DB5F31}"/>
              </a:ext>
            </a:extLst>
          </p:cNvPr>
          <p:cNvSpPr txBox="1"/>
          <p:nvPr/>
        </p:nvSpPr>
        <p:spPr>
          <a:xfrm>
            <a:off x="989363" y="4144527"/>
            <a:ext cx="79677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Quantum mechanics incorporates the third law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Classical mechanics does not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549E35-6228-97F6-8536-C5BDB619F936}"/>
                  </a:ext>
                </a:extLst>
              </p:cNvPr>
              <p:cNvSpPr txBox="1"/>
              <p:nvPr/>
            </p:nvSpPr>
            <p:spPr>
              <a:xfrm>
                <a:off x="9128352" y="3057277"/>
                <a:ext cx="1253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549E35-6228-97F6-8536-C5BDB619F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352" y="3057277"/>
                <a:ext cx="12534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88F167-9080-2791-19F6-F9F4719F3E07}"/>
                  </a:ext>
                </a:extLst>
              </p:cNvPr>
              <p:cNvSpPr txBox="1"/>
              <p:nvPr/>
            </p:nvSpPr>
            <p:spPr>
              <a:xfrm>
                <a:off x="7307095" y="3462765"/>
                <a:ext cx="4714479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88F167-9080-2791-19F6-F9F4719F3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095" y="3462765"/>
                <a:ext cx="4714479" cy="5068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2286C0-AE97-B65C-58D7-B84932CCE2AB}"/>
                  </a:ext>
                </a:extLst>
              </p:cNvPr>
              <p:cNvSpPr txBox="1"/>
              <p:nvPr/>
            </p:nvSpPr>
            <p:spPr>
              <a:xfrm>
                <a:off x="11479458" y="1727524"/>
                <a:ext cx="592598" cy="46525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2286C0-AE97-B65C-58D7-B84932CCE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9458" y="1727524"/>
                <a:ext cx="592598" cy="465256"/>
              </a:xfrm>
              <a:prstGeom prst="rect">
                <a:avLst/>
              </a:prstGeom>
              <a:blipFill>
                <a:blip r:embed="rId6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57D8B56-489D-1C8A-4179-8E25E08CBE10}"/>
              </a:ext>
            </a:extLst>
          </p:cNvPr>
          <p:cNvSpPr txBox="1"/>
          <p:nvPr/>
        </p:nvSpPr>
        <p:spPr>
          <a:xfrm rot="20747837">
            <a:off x="6506019" y="639286"/>
            <a:ext cx="2817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 by gaussian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0945D4-0A1E-5CA9-4300-1638B188BBA9}"/>
                  </a:ext>
                </a:extLst>
              </p:cNvPr>
              <p:cNvSpPr txBox="1"/>
              <p:nvPr/>
            </p:nvSpPr>
            <p:spPr>
              <a:xfrm>
                <a:off x="3098311" y="1015927"/>
                <a:ext cx="2319032" cy="12570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0945D4-0A1E-5CA9-4300-1638B188B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311" y="1015927"/>
                <a:ext cx="2319032" cy="12570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6FEFED1-39E5-6FAF-A53E-2727195A7ADE}"/>
              </a:ext>
            </a:extLst>
          </p:cNvPr>
          <p:cNvSpPr txBox="1"/>
          <p:nvPr/>
        </p:nvSpPr>
        <p:spPr>
          <a:xfrm>
            <a:off x="2958775" y="2201337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2.71828…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BFF1A8-C892-C3F1-5C11-D4613706BD93}"/>
              </a:ext>
            </a:extLst>
          </p:cNvPr>
          <p:cNvCxnSpPr/>
          <p:nvPr/>
        </p:nvCxnSpPr>
        <p:spPr>
          <a:xfrm flipH="1" flipV="1">
            <a:off x="2550695" y="2158699"/>
            <a:ext cx="445168" cy="19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467266C-9575-E0D9-C868-8172140D2951}"/>
              </a:ext>
            </a:extLst>
          </p:cNvPr>
          <p:cNvSpPr txBox="1"/>
          <p:nvPr/>
        </p:nvSpPr>
        <p:spPr>
          <a:xfrm>
            <a:off x="771959" y="1039251"/>
            <a:ext cx="937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0302A1-E0FC-0160-ABDD-C925AE0C3951}"/>
              </a:ext>
            </a:extLst>
          </p:cNvPr>
          <p:cNvSpPr txBox="1"/>
          <p:nvPr/>
        </p:nvSpPr>
        <p:spPr>
          <a:xfrm>
            <a:off x="3468841" y="1036686"/>
            <a:ext cx="10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quantum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CAA8E-1A1F-C00B-5412-15EE3C74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9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5D300-F0A0-7CEA-8654-59E9DDAFD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4C7A0C-2F01-7B0D-D81B-AD96CAD6E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988" y="229025"/>
            <a:ext cx="5738251" cy="281897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1486FC6-586F-BF03-5B58-FEA7C420E091}"/>
              </a:ext>
            </a:extLst>
          </p:cNvPr>
          <p:cNvSpPr txBox="1">
            <a:spLocks/>
          </p:cNvSpPr>
          <p:nvPr/>
        </p:nvSpPr>
        <p:spPr>
          <a:xfrm>
            <a:off x="365761" y="229025"/>
            <a:ext cx="3882794" cy="590931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+mn-lt"/>
              </a:rPr>
              <a:t>Comparing theories</a:t>
            </a:r>
            <a:endParaRPr lang="en-US" sz="2800" dirty="0">
              <a:latin typeface="+mn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A99C75A-4920-8ECA-A598-99DD7D135420}"/>
              </a:ext>
            </a:extLst>
          </p:cNvPr>
          <p:cNvSpPr/>
          <p:nvPr/>
        </p:nvSpPr>
        <p:spPr>
          <a:xfrm>
            <a:off x="6426200" y="346076"/>
            <a:ext cx="5299075" cy="2473325"/>
          </a:xfrm>
          <a:custGeom>
            <a:avLst/>
            <a:gdLst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6350 w 5476989"/>
              <a:gd name="connsiteY0" fmla="*/ 191140 h 2663295"/>
              <a:gd name="connsiteX1" fmla="*/ 0 w 5476989"/>
              <a:gd name="connsiteY1" fmla="*/ 2626365 h 2663295"/>
              <a:gd name="connsiteX2" fmla="*/ 422275 w 5476989"/>
              <a:gd name="connsiteY2" fmla="*/ 1594490 h 2663295"/>
              <a:gd name="connsiteX3" fmla="*/ 2212975 w 5476989"/>
              <a:gd name="connsiteY3" fmla="*/ 676915 h 2663295"/>
              <a:gd name="connsiteX4" fmla="*/ 4038600 w 5476989"/>
              <a:gd name="connsiteY4" fmla="*/ 330840 h 2663295"/>
              <a:gd name="connsiteX5" fmla="*/ 5299075 w 5476989"/>
              <a:gd name="connsiteY5" fmla="*/ 175265 h 2663295"/>
              <a:gd name="connsiteX6" fmla="*/ 6350 w 5476989"/>
              <a:gd name="connsiteY6" fmla="*/ 191140 h 2663295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96520"/>
              <a:gd name="connsiteX1" fmla="*/ 0 w 5476989"/>
              <a:gd name="connsiteY1" fmla="*/ 2451100 h 2496520"/>
              <a:gd name="connsiteX2" fmla="*/ 422275 w 5476989"/>
              <a:gd name="connsiteY2" fmla="*/ 1419225 h 2496520"/>
              <a:gd name="connsiteX3" fmla="*/ 2212975 w 5476989"/>
              <a:gd name="connsiteY3" fmla="*/ 501650 h 2496520"/>
              <a:gd name="connsiteX4" fmla="*/ 4038600 w 5476989"/>
              <a:gd name="connsiteY4" fmla="*/ 155575 h 2496520"/>
              <a:gd name="connsiteX5" fmla="*/ 5299075 w 5476989"/>
              <a:gd name="connsiteY5" fmla="*/ 0 h 2496520"/>
              <a:gd name="connsiteX6" fmla="*/ 6350 w 5476989"/>
              <a:gd name="connsiteY6" fmla="*/ 15875 h 2496520"/>
              <a:gd name="connsiteX0" fmla="*/ 6350 w 5476989"/>
              <a:gd name="connsiteY0" fmla="*/ 15875 h 2451100"/>
              <a:gd name="connsiteX1" fmla="*/ 0 w 5476989"/>
              <a:gd name="connsiteY1" fmla="*/ 2451100 h 2451100"/>
              <a:gd name="connsiteX2" fmla="*/ 422275 w 5476989"/>
              <a:gd name="connsiteY2" fmla="*/ 1419225 h 2451100"/>
              <a:gd name="connsiteX3" fmla="*/ 2212975 w 5476989"/>
              <a:gd name="connsiteY3" fmla="*/ 501650 h 2451100"/>
              <a:gd name="connsiteX4" fmla="*/ 4038600 w 5476989"/>
              <a:gd name="connsiteY4" fmla="*/ 155575 h 2451100"/>
              <a:gd name="connsiteX5" fmla="*/ 5299075 w 5476989"/>
              <a:gd name="connsiteY5" fmla="*/ 0 h 2451100"/>
              <a:gd name="connsiteX6" fmla="*/ 6350 w 5476989"/>
              <a:gd name="connsiteY6" fmla="*/ 15875 h 2451100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299075"/>
              <a:gd name="connsiteY0" fmla="*/ 15875 h 2473325"/>
              <a:gd name="connsiteX1" fmla="*/ 0 w 5299075"/>
              <a:gd name="connsiteY1" fmla="*/ 2473325 h 2473325"/>
              <a:gd name="connsiteX2" fmla="*/ 422275 w 5299075"/>
              <a:gd name="connsiteY2" fmla="*/ 1419225 h 2473325"/>
              <a:gd name="connsiteX3" fmla="*/ 2212975 w 5299075"/>
              <a:gd name="connsiteY3" fmla="*/ 501650 h 2473325"/>
              <a:gd name="connsiteX4" fmla="*/ 4038600 w 5299075"/>
              <a:gd name="connsiteY4" fmla="*/ 155575 h 2473325"/>
              <a:gd name="connsiteX5" fmla="*/ 5299075 w 5299075"/>
              <a:gd name="connsiteY5" fmla="*/ 0 h 2473325"/>
              <a:gd name="connsiteX6" fmla="*/ 6350 w 5299075"/>
              <a:gd name="connsiteY6" fmla="*/ 15875 h 247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99075" h="2473325">
                <a:moveTo>
                  <a:pt x="6350" y="15875"/>
                </a:moveTo>
                <a:cubicBezTo>
                  <a:pt x="4233" y="827617"/>
                  <a:pt x="2117" y="1661583"/>
                  <a:pt x="0" y="2473325"/>
                </a:cubicBezTo>
                <a:cubicBezTo>
                  <a:pt x="43921" y="2303992"/>
                  <a:pt x="69321" y="1862137"/>
                  <a:pt x="422275" y="1419225"/>
                </a:cubicBezTo>
                <a:cubicBezTo>
                  <a:pt x="775229" y="976313"/>
                  <a:pt x="1591204" y="661458"/>
                  <a:pt x="2212975" y="501650"/>
                </a:cubicBezTo>
                <a:cubicBezTo>
                  <a:pt x="2834746" y="341842"/>
                  <a:pt x="3524250" y="239183"/>
                  <a:pt x="4038600" y="155575"/>
                </a:cubicBezTo>
                <a:cubicBezTo>
                  <a:pt x="4552950" y="71967"/>
                  <a:pt x="4826529" y="32279"/>
                  <a:pt x="5299075" y="0"/>
                </a:cubicBezTo>
                <a:lnTo>
                  <a:pt x="6350" y="15875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2DB5B9-A302-6B3F-9E45-84CF9B80EFDD}"/>
              </a:ext>
            </a:extLst>
          </p:cNvPr>
          <p:cNvSpPr/>
          <p:nvPr/>
        </p:nvSpPr>
        <p:spPr>
          <a:xfrm>
            <a:off x="6426200" y="2216150"/>
            <a:ext cx="5273675" cy="75565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AEC570-E91D-CE0B-E9D5-6D4EC4693F48}"/>
              </a:ext>
            </a:extLst>
          </p:cNvPr>
          <p:cNvSpPr txBox="1"/>
          <p:nvPr/>
        </p:nvSpPr>
        <p:spPr>
          <a:xfrm>
            <a:off x="7090289" y="2450069"/>
            <a:ext cx="397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 by 3</a:t>
            </a:r>
            <a:r>
              <a:rPr lang="en-US" baseline="30000" dirty="0"/>
              <a:t>rd</a:t>
            </a:r>
            <a:r>
              <a:rPr lang="en-US" dirty="0"/>
              <a:t> law of thermodynamics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093CA2-0FA7-F5C8-AA94-75A7DCF390CA}"/>
                  </a:ext>
                </a:extLst>
              </p:cNvPr>
              <p:cNvSpPr txBox="1"/>
              <p:nvPr/>
            </p:nvSpPr>
            <p:spPr>
              <a:xfrm>
                <a:off x="365761" y="1007986"/>
                <a:ext cx="2319033" cy="126105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E87155-EEBB-2876-DA21-74FB1DFF6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1" y="1007986"/>
                <a:ext cx="2319033" cy="12610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D9CA1E-9490-B94A-57E2-38D41DDDFAAC}"/>
                  </a:ext>
                </a:extLst>
              </p:cNvPr>
              <p:cNvSpPr txBox="1"/>
              <p:nvPr/>
            </p:nvSpPr>
            <p:spPr>
              <a:xfrm>
                <a:off x="9128352" y="3057277"/>
                <a:ext cx="1253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549E35-6228-97F6-8536-C5BDB619F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352" y="3057277"/>
                <a:ext cx="12534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4E4FDCD-DC6A-8D35-9B94-91B11FF715CF}"/>
                  </a:ext>
                </a:extLst>
              </p:cNvPr>
              <p:cNvSpPr txBox="1"/>
              <p:nvPr/>
            </p:nvSpPr>
            <p:spPr>
              <a:xfrm>
                <a:off x="7307095" y="3462765"/>
                <a:ext cx="4714479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88F167-9080-2791-19F6-F9F4719F3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095" y="3462765"/>
                <a:ext cx="4714479" cy="5068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CAF541-DE26-9400-C86D-604F1392E51E}"/>
                  </a:ext>
                </a:extLst>
              </p:cNvPr>
              <p:cNvSpPr txBox="1"/>
              <p:nvPr/>
            </p:nvSpPr>
            <p:spPr>
              <a:xfrm>
                <a:off x="11479458" y="1727524"/>
                <a:ext cx="592598" cy="46525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2286C0-AE97-B65C-58D7-B84932CCE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9458" y="1727524"/>
                <a:ext cx="592598" cy="465256"/>
              </a:xfrm>
              <a:prstGeom prst="rect">
                <a:avLst/>
              </a:prstGeom>
              <a:blipFill>
                <a:blip r:embed="rId6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EB7B73F-AD28-8571-98B6-00F1FB1AC6B6}"/>
              </a:ext>
            </a:extLst>
          </p:cNvPr>
          <p:cNvSpPr txBox="1"/>
          <p:nvPr/>
        </p:nvSpPr>
        <p:spPr>
          <a:xfrm rot="20747837">
            <a:off x="6506019" y="639286"/>
            <a:ext cx="2817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 by gaussian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B11E19-2E11-0BE4-3DA9-63EB79956D75}"/>
                  </a:ext>
                </a:extLst>
              </p:cNvPr>
              <p:cNvSpPr txBox="1"/>
              <p:nvPr/>
            </p:nvSpPr>
            <p:spPr>
              <a:xfrm>
                <a:off x="3098311" y="1015927"/>
                <a:ext cx="2319032" cy="12570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0945D4-0A1E-5CA9-4300-1638B188B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311" y="1015927"/>
                <a:ext cx="2319032" cy="12570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1D1F699-C9E3-C05D-660F-6C7E021BA635}"/>
              </a:ext>
            </a:extLst>
          </p:cNvPr>
          <p:cNvSpPr txBox="1"/>
          <p:nvPr/>
        </p:nvSpPr>
        <p:spPr>
          <a:xfrm>
            <a:off x="2958775" y="2201337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2.71828…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A722ED-BCC3-A9FA-2611-30BD67F2CE87}"/>
              </a:ext>
            </a:extLst>
          </p:cNvPr>
          <p:cNvCxnSpPr/>
          <p:nvPr/>
        </p:nvCxnSpPr>
        <p:spPr>
          <a:xfrm flipH="1" flipV="1">
            <a:off x="2550695" y="2158699"/>
            <a:ext cx="445168" cy="19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864B0B4-8CDF-7193-19B4-C08563625A1C}"/>
              </a:ext>
            </a:extLst>
          </p:cNvPr>
          <p:cNvSpPr txBox="1"/>
          <p:nvPr/>
        </p:nvSpPr>
        <p:spPr>
          <a:xfrm>
            <a:off x="771959" y="1039251"/>
            <a:ext cx="937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11DA6A-DAAE-D100-BD82-4387AFB74F6E}"/>
              </a:ext>
            </a:extLst>
          </p:cNvPr>
          <p:cNvSpPr txBox="1"/>
          <p:nvPr/>
        </p:nvSpPr>
        <p:spPr>
          <a:xfrm>
            <a:off x="3468841" y="1036686"/>
            <a:ext cx="10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81F599-4E98-366A-1E81-6633982CE27C}"/>
              </a:ext>
            </a:extLst>
          </p:cNvPr>
          <p:cNvSpPr txBox="1"/>
          <p:nvPr/>
        </p:nvSpPr>
        <p:spPr>
          <a:xfrm>
            <a:off x="358958" y="3099321"/>
            <a:ext cx="56280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The uncertainty principle is a consequence of the lower bound of the entropy imposed by the third law of thermodynamics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9EAAAB-CFA0-6A74-EB51-5BAACF132129}"/>
                  </a:ext>
                </a:extLst>
              </p:cNvPr>
              <p:cNvSpPr txBox="1"/>
              <p:nvPr/>
            </p:nvSpPr>
            <p:spPr>
              <a:xfrm>
                <a:off x="1515134" y="5327365"/>
                <a:ext cx="6399444" cy="423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In quantum mechanics,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ℏ</m:t>
                    </m:r>
                  </m:oMath>
                </a14:m>
                <a:r>
                  <a:rPr lang="en-US" sz="2000" dirty="0"/>
                  <a:t> is a stronger inequality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9EAAAB-CFA0-6A74-EB51-5BAACF132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134" y="5327365"/>
                <a:ext cx="6399444" cy="423770"/>
              </a:xfrm>
              <a:prstGeom prst="rect">
                <a:avLst/>
              </a:prstGeom>
              <a:blipFill>
                <a:blip r:embed="rId8"/>
                <a:stretch>
                  <a:fillRect l="-1049" t="-7246" r="-286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F9CECF-62C4-8DAD-6077-5B913BC3E84E}"/>
              </a:ext>
            </a:extLst>
          </p:cNvPr>
          <p:cNvCxnSpPr/>
          <p:nvPr/>
        </p:nvCxnSpPr>
        <p:spPr>
          <a:xfrm flipV="1">
            <a:off x="3859984" y="5766318"/>
            <a:ext cx="208163" cy="307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6D40B41-147D-61B4-C6E7-89A7D407BFC0}"/>
                  </a:ext>
                </a:extLst>
              </p:cNvPr>
              <p:cNvSpPr txBox="1"/>
              <p:nvPr/>
            </p:nvSpPr>
            <p:spPr>
              <a:xfrm>
                <a:off x="2684794" y="6074229"/>
                <a:ext cx="1884298" cy="409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6D40B41-147D-61B4-C6E7-89A7D407B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794" y="6074229"/>
                <a:ext cx="1884298" cy="40972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7D5041B-3927-1209-BFE8-C5E04BD95E4F}"/>
              </a:ext>
            </a:extLst>
          </p:cNvPr>
          <p:cNvCxnSpPr>
            <a:cxnSpLocks/>
          </p:cNvCxnSpPr>
          <p:nvPr/>
        </p:nvCxnSpPr>
        <p:spPr>
          <a:xfrm flipH="1">
            <a:off x="4569092" y="6074229"/>
            <a:ext cx="665381" cy="89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3E51AA7-0FE6-8CA9-986B-160CC7B010E9}"/>
              </a:ext>
            </a:extLst>
          </p:cNvPr>
          <p:cNvSpPr txBox="1"/>
          <p:nvPr/>
        </p:nvSpPr>
        <p:spPr>
          <a:xfrm>
            <a:off x="5234473" y="5766318"/>
            <a:ext cx="2323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exponential of entropy</a:t>
            </a:r>
            <a:br>
              <a:rPr lang="en-US" dirty="0"/>
            </a:br>
            <a:r>
              <a:rPr lang="en-US" dirty="0"/>
              <a:t>for position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82820F-D634-67C4-1006-008E1C7E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8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2DCE-BCE0-1B6B-E0EF-339384EA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8698074" cy="897424"/>
          </a:xfrm>
        </p:spPr>
        <p:txBody>
          <a:bodyPr/>
          <a:lstStyle/>
          <a:p>
            <a:r>
              <a:rPr lang="en-US" dirty="0"/>
              <a:t>Main goal of the project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6682E2-9FF6-9416-54E1-85337245508A}"/>
              </a:ext>
            </a:extLst>
          </p:cNvPr>
          <p:cNvGrpSpPr/>
          <p:nvPr/>
        </p:nvGrpSpPr>
        <p:grpSpPr>
          <a:xfrm>
            <a:off x="8708668" y="320121"/>
            <a:ext cx="3436710" cy="2736585"/>
            <a:chOff x="8807251" y="356793"/>
            <a:chExt cx="3436710" cy="27365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D1683F9-8185-F744-0B0B-49403F1DAD2A}"/>
                </a:ext>
              </a:extLst>
            </p:cNvPr>
            <p:cNvGrpSpPr/>
            <p:nvPr/>
          </p:nvGrpSpPr>
          <p:grpSpPr>
            <a:xfrm>
              <a:off x="9410754" y="356793"/>
              <a:ext cx="2229706" cy="2324557"/>
              <a:chOff x="9664754" y="4369993"/>
              <a:chExt cx="2229706" cy="232455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09733E4-688D-4DCE-213B-967DFA3BC2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41405" y="4369993"/>
                <a:ext cx="1676403" cy="152400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9A616A9-AC58-C779-B5DB-EE419585F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64754" y="5936692"/>
                <a:ext cx="2229706" cy="757858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EA1047-B877-5965-1071-F5EB143EBF14}"/>
                </a:ext>
              </a:extLst>
            </p:cNvPr>
            <p:cNvSpPr txBox="1"/>
            <p:nvPr/>
          </p:nvSpPr>
          <p:spPr>
            <a:xfrm>
              <a:off x="8807251" y="2724046"/>
              <a:ext cx="3436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hlinkClick r:id="rId4"/>
                </a:rPr>
                <a:t>https://assumptionsofphysics.org</a:t>
              </a: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AB66391-9F55-EB42-1EB1-682E52F74556}"/>
              </a:ext>
            </a:extLst>
          </p:cNvPr>
          <p:cNvGrpSpPr/>
          <p:nvPr/>
        </p:nvGrpSpPr>
        <p:grpSpPr>
          <a:xfrm>
            <a:off x="5013216" y="3135761"/>
            <a:ext cx="3284859" cy="916207"/>
            <a:chOff x="7093758" y="5122425"/>
            <a:chExt cx="4379811" cy="12216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6941F6-ECEF-2954-C8FD-9F4E73884367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F747669-9FC5-5308-ACE7-767979452B47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60FE619-0A8C-D24C-65C3-D12BC00B5E76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hord 5">
                  <a:extLst>
                    <a:ext uri="{FF2B5EF4-FFF2-40B4-BE49-F238E27FC236}">
                      <a16:creationId xmlns:a16="http://schemas.microsoft.com/office/drawing/2014/main" id="{03399512-243A-864D-82D6-FF368404A102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168AA96-BA97-6FE4-AF8D-E8D94B7DFC2A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81741CE2-3C06-3E12-4FF4-6C7006EC28D5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hord 5">
                  <a:extLst>
                    <a:ext uri="{FF2B5EF4-FFF2-40B4-BE49-F238E27FC236}">
                      <a16:creationId xmlns:a16="http://schemas.microsoft.com/office/drawing/2014/main" id="{72198938-A6D8-2A11-6039-2C2DDD70A8D7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B27224C-E116-C9F7-85DE-97C643C348B1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FED6AD9-11ED-9855-4715-0E0D6212D3A8}"/>
                </a:ext>
              </a:extLst>
            </p:cNvPr>
            <p:cNvCxnSpPr>
              <a:cxnSpLocks/>
            </p:cNvCxnSpPr>
            <p:nvPr/>
          </p:nvCxnSpPr>
          <p:spPr>
            <a:xfrm>
              <a:off x="7093758" y="6313256"/>
              <a:ext cx="41932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92C8A9-51BB-099C-C97A-580FBBC85F41}"/>
                </a:ext>
              </a:extLst>
            </p:cNvPr>
            <p:cNvSpPr/>
            <p:nvPr/>
          </p:nvSpPr>
          <p:spPr>
            <a:xfrm>
              <a:off x="10844764" y="5974703"/>
              <a:ext cx="628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BBD1CB7-D1ED-6F86-3276-E1780DD1C44B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5AE56FF-1C7E-6F3B-66C3-B9B85FD59EAC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43958" cy="3178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CD5787-63F5-D9AC-802B-7AF573B2B40A}"/>
                </a:ext>
              </a:extLst>
            </p:cNvPr>
            <p:cNvCxnSpPr>
              <a:cxnSpLocks/>
            </p:cNvCxnSpPr>
            <p:nvPr/>
          </p:nvCxnSpPr>
          <p:spPr>
            <a:xfrm>
              <a:off x="8153400" y="5486400"/>
              <a:ext cx="2105526" cy="20453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98D2628-72BB-2EB2-0DEE-58BEF260B0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9337" y="5277853"/>
              <a:ext cx="2093495" cy="15641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D2617C-2532-1D1B-8AF9-8CA9F2276E0B}"/>
                </a:ext>
              </a:extLst>
            </p:cNvPr>
            <p:cNvSpPr txBox="1"/>
            <p:nvPr/>
          </p:nvSpPr>
          <p:spPr>
            <a:xfrm>
              <a:off x="8920867" y="5478456"/>
              <a:ext cx="41293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0B4A313-E91D-14D5-6C5E-10CF8D0A5864}"/>
              </a:ext>
            </a:extLst>
          </p:cNvPr>
          <p:cNvGrpSpPr/>
          <p:nvPr/>
        </p:nvGrpSpPr>
        <p:grpSpPr>
          <a:xfrm>
            <a:off x="717063" y="3127424"/>
            <a:ext cx="3299436" cy="919519"/>
            <a:chOff x="7093758" y="5122425"/>
            <a:chExt cx="4376570" cy="121970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CD865E9-6A34-D7C3-87B4-4D97B2125383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9B90261-D5A3-C943-2158-5BDCB41BE187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A27D122-1932-13DA-4E44-23E18A19A60E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38" name="Chord 5">
                  <a:extLst>
                    <a:ext uri="{FF2B5EF4-FFF2-40B4-BE49-F238E27FC236}">
                      <a16:creationId xmlns:a16="http://schemas.microsoft.com/office/drawing/2014/main" id="{4E6F583B-CC50-57FB-643E-FFC6FCE3C467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88925C7-45D2-5D72-02A6-C3767F495E4C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59FC66F9-6A33-071A-93A7-F6FAD8D23F51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36" name="Chord 5">
                  <a:extLst>
                    <a:ext uri="{FF2B5EF4-FFF2-40B4-BE49-F238E27FC236}">
                      <a16:creationId xmlns:a16="http://schemas.microsoft.com/office/drawing/2014/main" id="{1BF90216-A627-3EE5-03F5-55DCCD3B2A4C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44FAB1C-6424-B3A9-62AF-1BA2C6A9B35A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88D463B-1D53-F810-4FC9-682C06A4E1AB}"/>
                </a:ext>
              </a:extLst>
            </p:cNvPr>
            <p:cNvCxnSpPr>
              <a:cxnSpLocks/>
            </p:cNvCxnSpPr>
            <p:nvPr/>
          </p:nvCxnSpPr>
          <p:spPr>
            <a:xfrm>
              <a:off x="7093758" y="6313256"/>
              <a:ext cx="41932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ADF4B4-9D39-F4BD-D6A4-A27406433539}"/>
                </a:ext>
              </a:extLst>
            </p:cNvPr>
            <p:cNvSpPr/>
            <p:nvPr/>
          </p:nvSpPr>
          <p:spPr>
            <a:xfrm>
              <a:off x="10844764" y="5974702"/>
              <a:ext cx="625564" cy="3674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6AB262B-18B6-12CD-128F-F5229B66BC5F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0F0CBD2-5AE8-52F6-2FBD-01E92375990E}"/>
                </a:ext>
              </a:extLst>
            </p:cNvPr>
            <p:cNvSpPr/>
            <p:nvPr/>
          </p:nvSpPr>
          <p:spPr>
            <a:xfrm rot="2714105">
              <a:off x="10396427" y="5524374"/>
              <a:ext cx="65673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39538E6-4284-CF77-E895-18496D5FC5A1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04538" cy="8367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2C9A3D-D4FB-9714-2F02-3A658A6CDA24}"/>
                  </a:ext>
                </a:extLst>
              </p:cNvPr>
              <p:cNvSpPr txBox="1"/>
              <p:nvPr/>
            </p:nvSpPr>
            <p:spPr>
              <a:xfrm>
                <a:off x="530237" y="2598451"/>
                <a:ext cx="35999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Infinitesimal reducibility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/>
                  <a:t> Classical state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2C9A3D-D4FB-9714-2F02-3A658A6CD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37" y="2598451"/>
                <a:ext cx="3599960" cy="338554"/>
              </a:xfrm>
              <a:prstGeom prst="rect">
                <a:avLst/>
              </a:prstGeom>
              <a:blipFill>
                <a:blip r:embed="rId5"/>
                <a:stretch>
                  <a:fillRect l="-1015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6D50F44-FA6F-7634-7B43-AF2CA8BDA007}"/>
                  </a:ext>
                </a:extLst>
              </p:cNvPr>
              <p:cNvSpPr txBox="1"/>
              <p:nvPr/>
            </p:nvSpPr>
            <p:spPr>
              <a:xfrm>
                <a:off x="5162412" y="2597262"/>
                <a:ext cx="27519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Irreducibility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/>
                  <a:t> Quantum state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6D50F44-FA6F-7634-7B43-AF2CA8BDA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12" y="2597262"/>
                <a:ext cx="2751972" cy="338554"/>
              </a:xfrm>
              <a:prstGeom prst="rect">
                <a:avLst/>
              </a:prstGeom>
              <a:blipFill>
                <a:blip r:embed="rId6"/>
                <a:stretch>
                  <a:fillRect l="-1330" t="-5357" r="-4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5B3C1A7E-6F6A-1D88-2FCE-065DF3392CE8}"/>
              </a:ext>
            </a:extLst>
          </p:cNvPr>
          <p:cNvSpPr txBox="1"/>
          <p:nvPr/>
        </p:nvSpPr>
        <p:spPr>
          <a:xfrm>
            <a:off x="271285" y="962742"/>
            <a:ext cx="83634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dirty="0"/>
              <a:t>Identify a handful of physical starting points from which the basic laws can be rigorously derived</a:t>
            </a:r>
            <a:endParaRPr lang="en-US" sz="3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455218-73B4-5DD6-D4BD-1B9C04723948}"/>
              </a:ext>
            </a:extLst>
          </p:cNvPr>
          <p:cNvSpPr txBox="1"/>
          <p:nvPr/>
        </p:nvSpPr>
        <p:spPr>
          <a:xfrm>
            <a:off x="271285" y="2141167"/>
            <a:ext cx="139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225324-B563-B7A7-7AD5-95E8E983D9E1}"/>
              </a:ext>
            </a:extLst>
          </p:cNvPr>
          <p:cNvSpPr txBox="1"/>
          <p:nvPr/>
        </p:nvSpPr>
        <p:spPr>
          <a:xfrm>
            <a:off x="1916624" y="4389644"/>
            <a:ext cx="71634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This also requires rederiving all mathematical structures</a:t>
            </a:r>
            <a:br>
              <a:rPr lang="en-US" sz="2400" dirty="0"/>
            </a:br>
            <a:r>
              <a:rPr lang="en-US" sz="2400" dirty="0"/>
              <a:t>from physical requirements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DB74E7-8E10-1AA5-EAF7-09367F1CBFE4}"/>
                  </a:ext>
                </a:extLst>
              </p:cNvPr>
              <p:cNvSpPr txBox="1"/>
              <p:nvPr/>
            </p:nvSpPr>
            <p:spPr>
              <a:xfrm>
                <a:off x="785488" y="5293998"/>
                <a:ext cx="72767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Science is evidence based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scientific theory must be characterized by experimentally verifiable statements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topologies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-algebras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DB74E7-8E10-1AA5-EAF7-09367F1CB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88" y="5293998"/>
                <a:ext cx="7276785" cy="646331"/>
              </a:xfrm>
              <a:prstGeom prst="rect">
                <a:avLst/>
              </a:prstGeom>
              <a:blipFill>
                <a:blip r:embed="rId7"/>
                <a:stretch>
                  <a:fillRect l="-75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73D12C71-F59C-FB7B-2F9F-12AAE88104C8}"/>
              </a:ext>
            </a:extLst>
          </p:cNvPr>
          <p:cNvSpPr txBox="1"/>
          <p:nvPr/>
        </p:nvSpPr>
        <p:spPr>
          <a:xfrm>
            <a:off x="271285" y="4924176"/>
            <a:ext cx="139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5EA4C8-6F76-838C-B6C9-62954CD591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78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20B9F6-E8D4-2137-852F-C565306FC324}"/>
              </a:ext>
            </a:extLst>
          </p:cNvPr>
          <p:cNvSpPr txBox="1"/>
          <p:nvPr/>
        </p:nvSpPr>
        <p:spPr>
          <a:xfrm>
            <a:off x="313451" y="432196"/>
            <a:ext cx="111465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Suppose the lower bound on the entropy is the only difference,</a:t>
            </a:r>
            <a:br>
              <a:rPr lang="en-US" sz="32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then in the limit of high entropy of quantum mechanics we should recover classical mechanics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1DAE04-25FC-DE33-8DFB-E1DB8B697546}"/>
              </a:ext>
            </a:extLst>
          </p:cNvPr>
          <p:cNvSpPr txBox="1"/>
          <p:nvPr/>
        </p:nvSpPr>
        <p:spPr>
          <a:xfrm>
            <a:off x="6294009" y="2001856"/>
            <a:ext cx="25606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Can we?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B868A7-446C-B8DB-EF2A-90A837F0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84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E55956-4187-4D36-C12C-930DDDBAF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68" y="502166"/>
            <a:ext cx="3721958" cy="268069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5B5664E-C8B9-7E4B-85EF-E4DCC46A0FD7}"/>
              </a:ext>
            </a:extLst>
          </p:cNvPr>
          <p:cNvGrpSpPr/>
          <p:nvPr/>
        </p:nvGrpSpPr>
        <p:grpSpPr>
          <a:xfrm>
            <a:off x="5390103" y="287251"/>
            <a:ext cx="5811253" cy="2936994"/>
            <a:chOff x="4902868" y="594274"/>
            <a:chExt cx="5811253" cy="293699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4F0959-466D-E260-1A33-473957097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08882" y="594274"/>
              <a:ext cx="5796407" cy="293699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0D3F9D-4CEA-BEF2-28D7-BC14437394EA}"/>
                </a:ext>
              </a:extLst>
            </p:cNvPr>
            <p:cNvSpPr/>
            <p:nvPr/>
          </p:nvSpPr>
          <p:spPr>
            <a:xfrm>
              <a:off x="4902868" y="2370220"/>
              <a:ext cx="5811253" cy="1161048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7E30018-A31B-2585-091A-BF1A891F8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83" y="3406163"/>
            <a:ext cx="7163017" cy="31052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32CCA9-DF27-8568-C799-C55F9B7BD3E2}"/>
              </a:ext>
            </a:extLst>
          </p:cNvPr>
          <p:cNvSpPr txBox="1"/>
          <p:nvPr/>
        </p:nvSpPr>
        <p:spPr>
          <a:xfrm>
            <a:off x="2561647" y="2905863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06/01/2024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CBFD50-741B-0130-0A0D-268ADC92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9613D73-FF3F-9C8A-FE70-80D9287D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32" y="1433977"/>
            <a:ext cx="7102777" cy="40060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E46D4B4-7D84-0E3E-41C1-2D78F73DDEDA}"/>
              </a:ext>
            </a:extLst>
          </p:cNvPr>
          <p:cNvSpPr/>
          <p:nvPr/>
        </p:nvSpPr>
        <p:spPr>
          <a:xfrm>
            <a:off x="1117935" y="4403510"/>
            <a:ext cx="6818363" cy="1049233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C4AF6-9F01-9E4D-3206-16E58AD0F75E}"/>
              </a:ext>
            </a:extLst>
          </p:cNvPr>
          <p:cNvSpPr txBox="1"/>
          <p:nvPr/>
        </p:nvSpPr>
        <p:spPr>
          <a:xfrm>
            <a:off x="2430707" y="4743460"/>
            <a:ext cx="397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 by 3</a:t>
            </a:r>
            <a:r>
              <a:rPr lang="en-US" baseline="30000" dirty="0"/>
              <a:t>rd</a:t>
            </a:r>
            <a:r>
              <a:rPr lang="en-US" dirty="0"/>
              <a:t> law of thermodynamics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FFC06A-0928-DEDE-FDD1-A65C57640215}"/>
              </a:ext>
            </a:extLst>
          </p:cNvPr>
          <p:cNvSpPr txBox="1"/>
          <p:nvPr/>
        </p:nvSpPr>
        <p:spPr>
          <a:xfrm rot="20747837">
            <a:off x="1436330" y="2060529"/>
            <a:ext cx="2817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 by gaussian bound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A31EF0-26DD-48A0-4D13-625C9D2E9572}"/>
              </a:ext>
            </a:extLst>
          </p:cNvPr>
          <p:cNvSpPr/>
          <p:nvPr/>
        </p:nvSpPr>
        <p:spPr>
          <a:xfrm>
            <a:off x="1117935" y="1614618"/>
            <a:ext cx="6925435" cy="3825882"/>
          </a:xfrm>
          <a:custGeom>
            <a:avLst/>
            <a:gdLst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6350 w 5476989"/>
              <a:gd name="connsiteY0" fmla="*/ 191140 h 2663295"/>
              <a:gd name="connsiteX1" fmla="*/ 0 w 5476989"/>
              <a:gd name="connsiteY1" fmla="*/ 2626365 h 2663295"/>
              <a:gd name="connsiteX2" fmla="*/ 422275 w 5476989"/>
              <a:gd name="connsiteY2" fmla="*/ 1594490 h 2663295"/>
              <a:gd name="connsiteX3" fmla="*/ 2212975 w 5476989"/>
              <a:gd name="connsiteY3" fmla="*/ 676915 h 2663295"/>
              <a:gd name="connsiteX4" fmla="*/ 4038600 w 5476989"/>
              <a:gd name="connsiteY4" fmla="*/ 330840 h 2663295"/>
              <a:gd name="connsiteX5" fmla="*/ 5299075 w 5476989"/>
              <a:gd name="connsiteY5" fmla="*/ 175265 h 2663295"/>
              <a:gd name="connsiteX6" fmla="*/ 6350 w 5476989"/>
              <a:gd name="connsiteY6" fmla="*/ 191140 h 2663295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96520"/>
              <a:gd name="connsiteX1" fmla="*/ 0 w 5476989"/>
              <a:gd name="connsiteY1" fmla="*/ 2451100 h 2496520"/>
              <a:gd name="connsiteX2" fmla="*/ 422275 w 5476989"/>
              <a:gd name="connsiteY2" fmla="*/ 1419225 h 2496520"/>
              <a:gd name="connsiteX3" fmla="*/ 2212975 w 5476989"/>
              <a:gd name="connsiteY3" fmla="*/ 501650 h 2496520"/>
              <a:gd name="connsiteX4" fmla="*/ 4038600 w 5476989"/>
              <a:gd name="connsiteY4" fmla="*/ 155575 h 2496520"/>
              <a:gd name="connsiteX5" fmla="*/ 5299075 w 5476989"/>
              <a:gd name="connsiteY5" fmla="*/ 0 h 2496520"/>
              <a:gd name="connsiteX6" fmla="*/ 6350 w 5476989"/>
              <a:gd name="connsiteY6" fmla="*/ 15875 h 2496520"/>
              <a:gd name="connsiteX0" fmla="*/ 6350 w 5476989"/>
              <a:gd name="connsiteY0" fmla="*/ 15875 h 2451100"/>
              <a:gd name="connsiteX1" fmla="*/ 0 w 5476989"/>
              <a:gd name="connsiteY1" fmla="*/ 2451100 h 2451100"/>
              <a:gd name="connsiteX2" fmla="*/ 422275 w 5476989"/>
              <a:gd name="connsiteY2" fmla="*/ 1419225 h 2451100"/>
              <a:gd name="connsiteX3" fmla="*/ 2212975 w 5476989"/>
              <a:gd name="connsiteY3" fmla="*/ 501650 h 2451100"/>
              <a:gd name="connsiteX4" fmla="*/ 4038600 w 5476989"/>
              <a:gd name="connsiteY4" fmla="*/ 155575 h 2451100"/>
              <a:gd name="connsiteX5" fmla="*/ 5299075 w 5476989"/>
              <a:gd name="connsiteY5" fmla="*/ 0 h 2451100"/>
              <a:gd name="connsiteX6" fmla="*/ 6350 w 5476989"/>
              <a:gd name="connsiteY6" fmla="*/ 15875 h 2451100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299075"/>
              <a:gd name="connsiteY0" fmla="*/ 15875 h 2473325"/>
              <a:gd name="connsiteX1" fmla="*/ 0 w 5299075"/>
              <a:gd name="connsiteY1" fmla="*/ 2473325 h 2473325"/>
              <a:gd name="connsiteX2" fmla="*/ 422275 w 5299075"/>
              <a:gd name="connsiteY2" fmla="*/ 1419225 h 2473325"/>
              <a:gd name="connsiteX3" fmla="*/ 2212975 w 5299075"/>
              <a:gd name="connsiteY3" fmla="*/ 501650 h 2473325"/>
              <a:gd name="connsiteX4" fmla="*/ 4038600 w 5299075"/>
              <a:gd name="connsiteY4" fmla="*/ 155575 h 2473325"/>
              <a:gd name="connsiteX5" fmla="*/ 5299075 w 5299075"/>
              <a:gd name="connsiteY5" fmla="*/ 0 h 2473325"/>
              <a:gd name="connsiteX6" fmla="*/ 6350 w 5299075"/>
              <a:gd name="connsiteY6" fmla="*/ 15875 h 2473325"/>
              <a:gd name="connsiteX0" fmla="*/ 3730 w 5296455"/>
              <a:gd name="connsiteY0" fmla="*/ 15875 h 2541444"/>
              <a:gd name="connsiteX1" fmla="*/ 0 w 5296455"/>
              <a:gd name="connsiteY1" fmla="*/ 2541444 h 2541444"/>
              <a:gd name="connsiteX2" fmla="*/ 419655 w 5296455"/>
              <a:gd name="connsiteY2" fmla="*/ 1419225 h 2541444"/>
              <a:gd name="connsiteX3" fmla="*/ 2210355 w 5296455"/>
              <a:gd name="connsiteY3" fmla="*/ 501650 h 2541444"/>
              <a:gd name="connsiteX4" fmla="*/ 4035980 w 5296455"/>
              <a:gd name="connsiteY4" fmla="*/ 155575 h 2541444"/>
              <a:gd name="connsiteX5" fmla="*/ 5296455 w 5296455"/>
              <a:gd name="connsiteY5" fmla="*/ 0 h 2541444"/>
              <a:gd name="connsiteX6" fmla="*/ 3730 w 5296455"/>
              <a:gd name="connsiteY6" fmla="*/ 15875 h 2541444"/>
              <a:gd name="connsiteX0" fmla="*/ 3730 w 5296455"/>
              <a:gd name="connsiteY0" fmla="*/ 15875 h 2541444"/>
              <a:gd name="connsiteX1" fmla="*/ 0 w 5296455"/>
              <a:gd name="connsiteY1" fmla="*/ 2541444 h 2541444"/>
              <a:gd name="connsiteX2" fmla="*/ 419655 w 5296455"/>
              <a:gd name="connsiteY2" fmla="*/ 1419225 h 2541444"/>
              <a:gd name="connsiteX3" fmla="*/ 2210355 w 5296455"/>
              <a:gd name="connsiteY3" fmla="*/ 501650 h 2541444"/>
              <a:gd name="connsiteX4" fmla="*/ 4025500 w 5296455"/>
              <a:gd name="connsiteY4" fmla="*/ 176534 h 2541444"/>
              <a:gd name="connsiteX5" fmla="*/ 5296455 w 5296455"/>
              <a:gd name="connsiteY5" fmla="*/ 0 h 2541444"/>
              <a:gd name="connsiteX6" fmla="*/ 3730 w 5296455"/>
              <a:gd name="connsiteY6" fmla="*/ 15875 h 2541444"/>
              <a:gd name="connsiteX0" fmla="*/ 3730 w 4761990"/>
              <a:gd name="connsiteY0" fmla="*/ 0 h 2525569"/>
              <a:gd name="connsiteX1" fmla="*/ 0 w 4761990"/>
              <a:gd name="connsiteY1" fmla="*/ 2525569 h 2525569"/>
              <a:gd name="connsiteX2" fmla="*/ 419655 w 4761990"/>
              <a:gd name="connsiteY2" fmla="*/ 1403350 h 2525569"/>
              <a:gd name="connsiteX3" fmla="*/ 2210355 w 4761990"/>
              <a:gd name="connsiteY3" fmla="*/ 485775 h 2525569"/>
              <a:gd name="connsiteX4" fmla="*/ 4025500 w 4761990"/>
              <a:gd name="connsiteY4" fmla="*/ 160659 h 2525569"/>
              <a:gd name="connsiteX5" fmla="*/ 4761990 w 4761990"/>
              <a:gd name="connsiteY5" fmla="*/ 60104 h 2525569"/>
              <a:gd name="connsiteX6" fmla="*/ 3730 w 4761990"/>
              <a:gd name="connsiteY6" fmla="*/ 0 h 2525569"/>
              <a:gd name="connsiteX0" fmla="*/ 72 w 4802871"/>
              <a:gd name="connsiteY0" fmla="*/ 8016 h 2465466"/>
              <a:gd name="connsiteX1" fmla="*/ 40881 w 4802871"/>
              <a:gd name="connsiteY1" fmla="*/ 2465466 h 2465466"/>
              <a:gd name="connsiteX2" fmla="*/ 460536 w 4802871"/>
              <a:gd name="connsiteY2" fmla="*/ 1343247 h 2465466"/>
              <a:gd name="connsiteX3" fmla="*/ 2251236 w 4802871"/>
              <a:gd name="connsiteY3" fmla="*/ 425672 h 2465466"/>
              <a:gd name="connsiteX4" fmla="*/ 4066381 w 4802871"/>
              <a:gd name="connsiteY4" fmla="*/ 100556 h 2465466"/>
              <a:gd name="connsiteX5" fmla="*/ 4802871 w 4802871"/>
              <a:gd name="connsiteY5" fmla="*/ 1 h 2465466"/>
              <a:gd name="connsiteX6" fmla="*/ 72 w 4802871"/>
              <a:gd name="connsiteY6" fmla="*/ 8016 h 2465466"/>
              <a:gd name="connsiteX0" fmla="*/ 72 w 4802871"/>
              <a:gd name="connsiteY0" fmla="*/ 0 h 2473170"/>
              <a:gd name="connsiteX1" fmla="*/ 40881 w 4802871"/>
              <a:gd name="connsiteY1" fmla="*/ 2473170 h 2473170"/>
              <a:gd name="connsiteX2" fmla="*/ 460536 w 4802871"/>
              <a:gd name="connsiteY2" fmla="*/ 1350951 h 2473170"/>
              <a:gd name="connsiteX3" fmla="*/ 2251236 w 4802871"/>
              <a:gd name="connsiteY3" fmla="*/ 433376 h 2473170"/>
              <a:gd name="connsiteX4" fmla="*/ 4066381 w 4802871"/>
              <a:gd name="connsiteY4" fmla="*/ 108260 h 2473170"/>
              <a:gd name="connsiteX5" fmla="*/ 4802871 w 4802871"/>
              <a:gd name="connsiteY5" fmla="*/ 7705 h 2473170"/>
              <a:gd name="connsiteX6" fmla="*/ 72 w 4802871"/>
              <a:gd name="connsiteY6" fmla="*/ 0 h 2473170"/>
              <a:gd name="connsiteX0" fmla="*/ 343568 w 5146367"/>
              <a:gd name="connsiteY0" fmla="*/ 0 h 2506306"/>
              <a:gd name="connsiteX1" fmla="*/ 385423 w 5146367"/>
              <a:gd name="connsiteY1" fmla="*/ 2007326 h 2506306"/>
              <a:gd name="connsiteX2" fmla="*/ 384377 w 5146367"/>
              <a:gd name="connsiteY2" fmla="*/ 2473170 h 2506306"/>
              <a:gd name="connsiteX3" fmla="*/ 804032 w 5146367"/>
              <a:gd name="connsiteY3" fmla="*/ 1350951 h 2506306"/>
              <a:gd name="connsiteX4" fmla="*/ 2594732 w 5146367"/>
              <a:gd name="connsiteY4" fmla="*/ 433376 h 2506306"/>
              <a:gd name="connsiteX5" fmla="*/ 4409877 w 5146367"/>
              <a:gd name="connsiteY5" fmla="*/ 108260 h 2506306"/>
              <a:gd name="connsiteX6" fmla="*/ 5146367 w 5146367"/>
              <a:gd name="connsiteY6" fmla="*/ 7705 h 2506306"/>
              <a:gd name="connsiteX7" fmla="*/ 343568 w 5146367"/>
              <a:gd name="connsiteY7" fmla="*/ 0 h 2506306"/>
              <a:gd name="connsiteX0" fmla="*/ 0 w 4802799"/>
              <a:gd name="connsiteY0" fmla="*/ 0 h 2506306"/>
              <a:gd name="connsiteX1" fmla="*/ 41855 w 4802799"/>
              <a:gd name="connsiteY1" fmla="*/ 2007326 h 2506306"/>
              <a:gd name="connsiteX2" fmla="*/ 40809 w 4802799"/>
              <a:gd name="connsiteY2" fmla="*/ 2473170 h 2506306"/>
              <a:gd name="connsiteX3" fmla="*/ 460464 w 4802799"/>
              <a:gd name="connsiteY3" fmla="*/ 1350951 h 2506306"/>
              <a:gd name="connsiteX4" fmla="*/ 2251164 w 4802799"/>
              <a:gd name="connsiteY4" fmla="*/ 433376 h 2506306"/>
              <a:gd name="connsiteX5" fmla="*/ 4066309 w 4802799"/>
              <a:gd name="connsiteY5" fmla="*/ 108260 h 2506306"/>
              <a:gd name="connsiteX6" fmla="*/ 4802799 w 4802799"/>
              <a:gd name="connsiteY6" fmla="*/ 7705 h 2506306"/>
              <a:gd name="connsiteX7" fmla="*/ 0 w 4802799"/>
              <a:gd name="connsiteY7" fmla="*/ 0 h 2506306"/>
              <a:gd name="connsiteX0" fmla="*/ 0 w 4802799"/>
              <a:gd name="connsiteY0" fmla="*/ 0 h 2473170"/>
              <a:gd name="connsiteX1" fmla="*/ 41855 w 4802799"/>
              <a:gd name="connsiteY1" fmla="*/ 2007326 h 2473170"/>
              <a:gd name="connsiteX2" fmla="*/ 40809 w 4802799"/>
              <a:gd name="connsiteY2" fmla="*/ 2473170 h 2473170"/>
              <a:gd name="connsiteX3" fmla="*/ 460464 w 4802799"/>
              <a:gd name="connsiteY3" fmla="*/ 1350951 h 2473170"/>
              <a:gd name="connsiteX4" fmla="*/ 2251164 w 4802799"/>
              <a:gd name="connsiteY4" fmla="*/ 433376 h 2473170"/>
              <a:gd name="connsiteX5" fmla="*/ 4066309 w 4802799"/>
              <a:gd name="connsiteY5" fmla="*/ 108260 h 2473170"/>
              <a:gd name="connsiteX6" fmla="*/ 4802799 w 4802799"/>
              <a:gd name="connsiteY6" fmla="*/ 7705 h 2473170"/>
              <a:gd name="connsiteX7" fmla="*/ 0 w 4802799"/>
              <a:gd name="connsiteY7" fmla="*/ 0 h 2473170"/>
              <a:gd name="connsiteX0" fmla="*/ 13165 w 4815964"/>
              <a:gd name="connsiteY0" fmla="*/ 0 h 2509198"/>
              <a:gd name="connsiteX1" fmla="*/ 1 w 4815964"/>
              <a:gd name="connsiteY1" fmla="*/ 2463193 h 2509198"/>
              <a:gd name="connsiteX2" fmla="*/ 53974 w 4815964"/>
              <a:gd name="connsiteY2" fmla="*/ 2473170 h 2509198"/>
              <a:gd name="connsiteX3" fmla="*/ 473629 w 4815964"/>
              <a:gd name="connsiteY3" fmla="*/ 1350951 h 2509198"/>
              <a:gd name="connsiteX4" fmla="*/ 2264329 w 4815964"/>
              <a:gd name="connsiteY4" fmla="*/ 433376 h 2509198"/>
              <a:gd name="connsiteX5" fmla="*/ 4079474 w 4815964"/>
              <a:gd name="connsiteY5" fmla="*/ 108260 h 2509198"/>
              <a:gd name="connsiteX6" fmla="*/ 4815964 w 4815964"/>
              <a:gd name="connsiteY6" fmla="*/ 7705 h 2509198"/>
              <a:gd name="connsiteX7" fmla="*/ 13165 w 4815964"/>
              <a:gd name="connsiteY7" fmla="*/ 0 h 2509198"/>
              <a:gd name="connsiteX0" fmla="*/ 13164 w 4815963"/>
              <a:gd name="connsiteY0" fmla="*/ 0 h 2473170"/>
              <a:gd name="connsiteX1" fmla="*/ 0 w 4815963"/>
              <a:gd name="connsiteY1" fmla="*/ 2463193 h 2473170"/>
              <a:gd name="connsiteX2" fmla="*/ 53973 w 4815963"/>
              <a:gd name="connsiteY2" fmla="*/ 2473170 h 2473170"/>
              <a:gd name="connsiteX3" fmla="*/ 473628 w 4815963"/>
              <a:gd name="connsiteY3" fmla="*/ 1350951 h 2473170"/>
              <a:gd name="connsiteX4" fmla="*/ 2264328 w 4815963"/>
              <a:gd name="connsiteY4" fmla="*/ 433376 h 2473170"/>
              <a:gd name="connsiteX5" fmla="*/ 4079473 w 4815963"/>
              <a:gd name="connsiteY5" fmla="*/ 108260 h 2473170"/>
              <a:gd name="connsiteX6" fmla="*/ 4815963 w 4815963"/>
              <a:gd name="connsiteY6" fmla="*/ 7705 h 2473170"/>
              <a:gd name="connsiteX7" fmla="*/ 13164 w 4815963"/>
              <a:gd name="connsiteY7" fmla="*/ 0 h 2473170"/>
              <a:gd name="connsiteX0" fmla="*/ 13164 w 4815963"/>
              <a:gd name="connsiteY0" fmla="*/ 0 h 2473170"/>
              <a:gd name="connsiteX1" fmla="*/ 0 w 4815963"/>
              <a:gd name="connsiteY1" fmla="*/ 2471053 h 2473170"/>
              <a:gd name="connsiteX2" fmla="*/ 53973 w 4815963"/>
              <a:gd name="connsiteY2" fmla="*/ 2473170 h 2473170"/>
              <a:gd name="connsiteX3" fmla="*/ 473628 w 4815963"/>
              <a:gd name="connsiteY3" fmla="*/ 1350951 h 2473170"/>
              <a:gd name="connsiteX4" fmla="*/ 2264328 w 4815963"/>
              <a:gd name="connsiteY4" fmla="*/ 433376 h 2473170"/>
              <a:gd name="connsiteX5" fmla="*/ 4079473 w 4815963"/>
              <a:gd name="connsiteY5" fmla="*/ 108260 h 2473170"/>
              <a:gd name="connsiteX6" fmla="*/ 4815963 w 4815963"/>
              <a:gd name="connsiteY6" fmla="*/ 7705 h 2473170"/>
              <a:gd name="connsiteX7" fmla="*/ 13164 w 4815963"/>
              <a:gd name="connsiteY7" fmla="*/ 0 h 2473170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68324 w 4818519"/>
              <a:gd name="connsiteY3" fmla="*/ 1350951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68324 w 4818519"/>
              <a:gd name="connsiteY3" fmla="*/ 1350951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8519" h="2478409">
                <a:moveTo>
                  <a:pt x="0" y="0"/>
                </a:moveTo>
                <a:lnTo>
                  <a:pt x="2556" y="2476292"/>
                </a:lnTo>
                <a:lnTo>
                  <a:pt x="56529" y="2478409"/>
                </a:lnTo>
                <a:cubicBezTo>
                  <a:pt x="100450" y="2309076"/>
                  <a:pt x="123512" y="1779995"/>
                  <a:pt x="468324" y="1350951"/>
                </a:cubicBezTo>
                <a:cubicBezTo>
                  <a:pt x="813136" y="921907"/>
                  <a:pt x="1664599" y="589838"/>
                  <a:pt x="2266884" y="438615"/>
                </a:cubicBezTo>
                <a:cubicBezTo>
                  <a:pt x="2869169" y="287392"/>
                  <a:pt x="3567680" y="181387"/>
                  <a:pt x="4082029" y="113499"/>
                </a:cubicBezTo>
                <a:cubicBezTo>
                  <a:pt x="4596379" y="29891"/>
                  <a:pt x="4421950" y="60942"/>
                  <a:pt x="4818519" y="1294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A58D43-7E57-CF93-B12A-E0EDA135BD67}"/>
              </a:ext>
            </a:extLst>
          </p:cNvPr>
          <p:cNvCxnSpPr>
            <a:cxnSpLocks/>
          </p:cNvCxnSpPr>
          <p:nvPr/>
        </p:nvCxnSpPr>
        <p:spPr>
          <a:xfrm>
            <a:off x="948832" y="5799438"/>
            <a:ext cx="651016" cy="0"/>
          </a:xfrm>
          <a:prstGeom prst="line">
            <a:avLst/>
          </a:prstGeom>
          <a:ln w="28575">
            <a:solidFill>
              <a:srgbClr val="4F86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376E72-FE14-C715-09F2-EAAA63B61402}"/>
              </a:ext>
            </a:extLst>
          </p:cNvPr>
          <p:cNvCxnSpPr>
            <a:cxnSpLocks/>
          </p:cNvCxnSpPr>
          <p:nvPr/>
        </p:nvCxnSpPr>
        <p:spPr>
          <a:xfrm>
            <a:off x="948832" y="6042454"/>
            <a:ext cx="651016" cy="0"/>
          </a:xfrm>
          <a:prstGeom prst="line">
            <a:avLst/>
          </a:prstGeom>
          <a:ln w="28575">
            <a:solidFill>
              <a:srgbClr val="C642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AA5E8B6-8600-02F8-342F-83ACE9A2BF68}"/>
              </a:ext>
            </a:extLst>
          </p:cNvPr>
          <p:cNvSpPr txBox="1"/>
          <p:nvPr/>
        </p:nvSpPr>
        <p:spPr>
          <a:xfrm>
            <a:off x="1599848" y="5594348"/>
            <a:ext cx="937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FBD2D4-42AF-40E3-3215-E3ADF960B34E}"/>
              </a:ext>
            </a:extLst>
          </p:cNvPr>
          <p:cNvSpPr txBox="1"/>
          <p:nvPr/>
        </p:nvSpPr>
        <p:spPr>
          <a:xfrm>
            <a:off x="1599848" y="5834362"/>
            <a:ext cx="10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quantum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BBB6CC-2CC6-D0FC-7C67-39CC900D3282}"/>
              </a:ext>
            </a:extLst>
          </p:cNvPr>
          <p:cNvSpPr/>
          <p:nvPr/>
        </p:nvSpPr>
        <p:spPr>
          <a:xfrm>
            <a:off x="1426407" y="3032840"/>
            <a:ext cx="1143602" cy="1366372"/>
          </a:xfrm>
          <a:custGeom>
            <a:avLst/>
            <a:gdLst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6350 w 5476989"/>
              <a:gd name="connsiteY0" fmla="*/ 191140 h 2663295"/>
              <a:gd name="connsiteX1" fmla="*/ 0 w 5476989"/>
              <a:gd name="connsiteY1" fmla="*/ 2626365 h 2663295"/>
              <a:gd name="connsiteX2" fmla="*/ 422275 w 5476989"/>
              <a:gd name="connsiteY2" fmla="*/ 1594490 h 2663295"/>
              <a:gd name="connsiteX3" fmla="*/ 2212975 w 5476989"/>
              <a:gd name="connsiteY3" fmla="*/ 676915 h 2663295"/>
              <a:gd name="connsiteX4" fmla="*/ 4038600 w 5476989"/>
              <a:gd name="connsiteY4" fmla="*/ 330840 h 2663295"/>
              <a:gd name="connsiteX5" fmla="*/ 5299075 w 5476989"/>
              <a:gd name="connsiteY5" fmla="*/ 175265 h 2663295"/>
              <a:gd name="connsiteX6" fmla="*/ 6350 w 5476989"/>
              <a:gd name="connsiteY6" fmla="*/ 191140 h 2663295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96520"/>
              <a:gd name="connsiteX1" fmla="*/ 0 w 5476989"/>
              <a:gd name="connsiteY1" fmla="*/ 2451100 h 2496520"/>
              <a:gd name="connsiteX2" fmla="*/ 422275 w 5476989"/>
              <a:gd name="connsiteY2" fmla="*/ 1419225 h 2496520"/>
              <a:gd name="connsiteX3" fmla="*/ 2212975 w 5476989"/>
              <a:gd name="connsiteY3" fmla="*/ 501650 h 2496520"/>
              <a:gd name="connsiteX4" fmla="*/ 4038600 w 5476989"/>
              <a:gd name="connsiteY4" fmla="*/ 155575 h 2496520"/>
              <a:gd name="connsiteX5" fmla="*/ 5299075 w 5476989"/>
              <a:gd name="connsiteY5" fmla="*/ 0 h 2496520"/>
              <a:gd name="connsiteX6" fmla="*/ 6350 w 5476989"/>
              <a:gd name="connsiteY6" fmla="*/ 15875 h 2496520"/>
              <a:gd name="connsiteX0" fmla="*/ 6350 w 5476989"/>
              <a:gd name="connsiteY0" fmla="*/ 15875 h 2451100"/>
              <a:gd name="connsiteX1" fmla="*/ 0 w 5476989"/>
              <a:gd name="connsiteY1" fmla="*/ 2451100 h 2451100"/>
              <a:gd name="connsiteX2" fmla="*/ 422275 w 5476989"/>
              <a:gd name="connsiteY2" fmla="*/ 1419225 h 2451100"/>
              <a:gd name="connsiteX3" fmla="*/ 2212975 w 5476989"/>
              <a:gd name="connsiteY3" fmla="*/ 501650 h 2451100"/>
              <a:gd name="connsiteX4" fmla="*/ 4038600 w 5476989"/>
              <a:gd name="connsiteY4" fmla="*/ 155575 h 2451100"/>
              <a:gd name="connsiteX5" fmla="*/ 5299075 w 5476989"/>
              <a:gd name="connsiteY5" fmla="*/ 0 h 2451100"/>
              <a:gd name="connsiteX6" fmla="*/ 6350 w 5476989"/>
              <a:gd name="connsiteY6" fmla="*/ 15875 h 2451100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299075"/>
              <a:gd name="connsiteY0" fmla="*/ 15875 h 2473325"/>
              <a:gd name="connsiteX1" fmla="*/ 0 w 5299075"/>
              <a:gd name="connsiteY1" fmla="*/ 2473325 h 2473325"/>
              <a:gd name="connsiteX2" fmla="*/ 422275 w 5299075"/>
              <a:gd name="connsiteY2" fmla="*/ 1419225 h 2473325"/>
              <a:gd name="connsiteX3" fmla="*/ 2212975 w 5299075"/>
              <a:gd name="connsiteY3" fmla="*/ 501650 h 2473325"/>
              <a:gd name="connsiteX4" fmla="*/ 4038600 w 5299075"/>
              <a:gd name="connsiteY4" fmla="*/ 155575 h 2473325"/>
              <a:gd name="connsiteX5" fmla="*/ 5299075 w 5299075"/>
              <a:gd name="connsiteY5" fmla="*/ 0 h 2473325"/>
              <a:gd name="connsiteX6" fmla="*/ 6350 w 5299075"/>
              <a:gd name="connsiteY6" fmla="*/ 15875 h 2473325"/>
              <a:gd name="connsiteX0" fmla="*/ 3730 w 5296455"/>
              <a:gd name="connsiteY0" fmla="*/ 15875 h 2541444"/>
              <a:gd name="connsiteX1" fmla="*/ 0 w 5296455"/>
              <a:gd name="connsiteY1" fmla="*/ 2541444 h 2541444"/>
              <a:gd name="connsiteX2" fmla="*/ 419655 w 5296455"/>
              <a:gd name="connsiteY2" fmla="*/ 1419225 h 2541444"/>
              <a:gd name="connsiteX3" fmla="*/ 2210355 w 5296455"/>
              <a:gd name="connsiteY3" fmla="*/ 501650 h 2541444"/>
              <a:gd name="connsiteX4" fmla="*/ 4035980 w 5296455"/>
              <a:gd name="connsiteY4" fmla="*/ 155575 h 2541444"/>
              <a:gd name="connsiteX5" fmla="*/ 5296455 w 5296455"/>
              <a:gd name="connsiteY5" fmla="*/ 0 h 2541444"/>
              <a:gd name="connsiteX6" fmla="*/ 3730 w 5296455"/>
              <a:gd name="connsiteY6" fmla="*/ 15875 h 2541444"/>
              <a:gd name="connsiteX0" fmla="*/ 3730 w 5296455"/>
              <a:gd name="connsiteY0" fmla="*/ 15875 h 2541444"/>
              <a:gd name="connsiteX1" fmla="*/ 0 w 5296455"/>
              <a:gd name="connsiteY1" fmla="*/ 2541444 h 2541444"/>
              <a:gd name="connsiteX2" fmla="*/ 419655 w 5296455"/>
              <a:gd name="connsiteY2" fmla="*/ 1419225 h 2541444"/>
              <a:gd name="connsiteX3" fmla="*/ 2210355 w 5296455"/>
              <a:gd name="connsiteY3" fmla="*/ 501650 h 2541444"/>
              <a:gd name="connsiteX4" fmla="*/ 4025500 w 5296455"/>
              <a:gd name="connsiteY4" fmla="*/ 176534 h 2541444"/>
              <a:gd name="connsiteX5" fmla="*/ 5296455 w 5296455"/>
              <a:gd name="connsiteY5" fmla="*/ 0 h 2541444"/>
              <a:gd name="connsiteX6" fmla="*/ 3730 w 5296455"/>
              <a:gd name="connsiteY6" fmla="*/ 15875 h 2541444"/>
              <a:gd name="connsiteX0" fmla="*/ 3730 w 4761990"/>
              <a:gd name="connsiteY0" fmla="*/ 0 h 2525569"/>
              <a:gd name="connsiteX1" fmla="*/ 0 w 4761990"/>
              <a:gd name="connsiteY1" fmla="*/ 2525569 h 2525569"/>
              <a:gd name="connsiteX2" fmla="*/ 419655 w 4761990"/>
              <a:gd name="connsiteY2" fmla="*/ 1403350 h 2525569"/>
              <a:gd name="connsiteX3" fmla="*/ 2210355 w 4761990"/>
              <a:gd name="connsiteY3" fmla="*/ 485775 h 2525569"/>
              <a:gd name="connsiteX4" fmla="*/ 4025500 w 4761990"/>
              <a:gd name="connsiteY4" fmla="*/ 160659 h 2525569"/>
              <a:gd name="connsiteX5" fmla="*/ 4761990 w 4761990"/>
              <a:gd name="connsiteY5" fmla="*/ 60104 h 2525569"/>
              <a:gd name="connsiteX6" fmla="*/ 3730 w 4761990"/>
              <a:gd name="connsiteY6" fmla="*/ 0 h 2525569"/>
              <a:gd name="connsiteX0" fmla="*/ 72 w 4802871"/>
              <a:gd name="connsiteY0" fmla="*/ 8016 h 2465466"/>
              <a:gd name="connsiteX1" fmla="*/ 40881 w 4802871"/>
              <a:gd name="connsiteY1" fmla="*/ 2465466 h 2465466"/>
              <a:gd name="connsiteX2" fmla="*/ 460536 w 4802871"/>
              <a:gd name="connsiteY2" fmla="*/ 1343247 h 2465466"/>
              <a:gd name="connsiteX3" fmla="*/ 2251236 w 4802871"/>
              <a:gd name="connsiteY3" fmla="*/ 425672 h 2465466"/>
              <a:gd name="connsiteX4" fmla="*/ 4066381 w 4802871"/>
              <a:gd name="connsiteY4" fmla="*/ 100556 h 2465466"/>
              <a:gd name="connsiteX5" fmla="*/ 4802871 w 4802871"/>
              <a:gd name="connsiteY5" fmla="*/ 1 h 2465466"/>
              <a:gd name="connsiteX6" fmla="*/ 72 w 4802871"/>
              <a:gd name="connsiteY6" fmla="*/ 8016 h 2465466"/>
              <a:gd name="connsiteX0" fmla="*/ 72 w 4802871"/>
              <a:gd name="connsiteY0" fmla="*/ 0 h 2473170"/>
              <a:gd name="connsiteX1" fmla="*/ 40881 w 4802871"/>
              <a:gd name="connsiteY1" fmla="*/ 2473170 h 2473170"/>
              <a:gd name="connsiteX2" fmla="*/ 460536 w 4802871"/>
              <a:gd name="connsiteY2" fmla="*/ 1350951 h 2473170"/>
              <a:gd name="connsiteX3" fmla="*/ 2251236 w 4802871"/>
              <a:gd name="connsiteY3" fmla="*/ 433376 h 2473170"/>
              <a:gd name="connsiteX4" fmla="*/ 4066381 w 4802871"/>
              <a:gd name="connsiteY4" fmla="*/ 108260 h 2473170"/>
              <a:gd name="connsiteX5" fmla="*/ 4802871 w 4802871"/>
              <a:gd name="connsiteY5" fmla="*/ 7705 h 2473170"/>
              <a:gd name="connsiteX6" fmla="*/ 72 w 4802871"/>
              <a:gd name="connsiteY6" fmla="*/ 0 h 2473170"/>
              <a:gd name="connsiteX0" fmla="*/ 343568 w 5146367"/>
              <a:gd name="connsiteY0" fmla="*/ 0 h 2506306"/>
              <a:gd name="connsiteX1" fmla="*/ 385423 w 5146367"/>
              <a:gd name="connsiteY1" fmla="*/ 2007326 h 2506306"/>
              <a:gd name="connsiteX2" fmla="*/ 384377 w 5146367"/>
              <a:gd name="connsiteY2" fmla="*/ 2473170 h 2506306"/>
              <a:gd name="connsiteX3" fmla="*/ 804032 w 5146367"/>
              <a:gd name="connsiteY3" fmla="*/ 1350951 h 2506306"/>
              <a:gd name="connsiteX4" fmla="*/ 2594732 w 5146367"/>
              <a:gd name="connsiteY4" fmla="*/ 433376 h 2506306"/>
              <a:gd name="connsiteX5" fmla="*/ 4409877 w 5146367"/>
              <a:gd name="connsiteY5" fmla="*/ 108260 h 2506306"/>
              <a:gd name="connsiteX6" fmla="*/ 5146367 w 5146367"/>
              <a:gd name="connsiteY6" fmla="*/ 7705 h 2506306"/>
              <a:gd name="connsiteX7" fmla="*/ 343568 w 5146367"/>
              <a:gd name="connsiteY7" fmla="*/ 0 h 2506306"/>
              <a:gd name="connsiteX0" fmla="*/ 0 w 4802799"/>
              <a:gd name="connsiteY0" fmla="*/ 0 h 2506306"/>
              <a:gd name="connsiteX1" fmla="*/ 41855 w 4802799"/>
              <a:gd name="connsiteY1" fmla="*/ 2007326 h 2506306"/>
              <a:gd name="connsiteX2" fmla="*/ 40809 w 4802799"/>
              <a:gd name="connsiteY2" fmla="*/ 2473170 h 2506306"/>
              <a:gd name="connsiteX3" fmla="*/ 460464 w 4802799"/>
              <a:gd name="connsiteY3" fmla="*/ 1350951 h 2506306"/>
              <a:gd name="connsiteX4" fmla="*/ 2251164 w 4802799"/>
              <a:gd name="connsiteY4" fmla="*/ 433376 h 2506306"/>
              <a:gd name="connsiteX5" fmla="*/ 4066309 w 4802799"/>
              <a:gd name="connsiteY5" fmla="*/ 108260 h 2506306"/>
              <a:gd name="connsiteX6" fmla="*/ 4802799 w 4802799"/>
              <a:gd name="connsiteY6" fmla="*/ 7705 h 2506306"/>
              <a:gd name="connsiteX7" fmla="*/ 0 w 4802799"/>
              <a:gd name="connsiteY7" fmla="*/ 0 h 2506306"/>
              <a:gd name="connsiteX0" fmla="*/ 0 w 4802799"/>
              <a:gd name="connsiteY0" fmla="*/ 0 h 2473170"/>
              <a:gd name="connsiteX1" fmla="*/ 41855 w 4802799"/>
              <a:gd name="connsiteY1" fmla="*/ 2007326 h 2473170"/>
              <a:gd name="connsiteX2" fmla="*/ 40809 w 4802799"/>
              <a:gd name="connsiteY2" fmla="*/ 2473170 h 2473170"/>
              <a:gd name="connsiteX3" fmla="*/ 460464 w 4802799"/>
              <a:gd name="connsiteY3" fmla="*/ 1350951 h 2473170"/>
              <a:gd name="connsiteX4" fmla="*/ 2251164 w 4802799"/>
              <a:gd name="connsiteY4" fmla="*/ 433376 h 2473170"/>
              <a:gd name="connsiteX5" fmla="*/ 4066309 w 4802799"/>
              <a:gd name="connsiteY5" fmla="*/ 108260 h 2473170"/>
              <a:gd name="connsiteX6" fmla="*/ 4802799 w 4802799"/>
              <a:gd name="connsiteY6" fmla="*/ 7705 h 2473170"/>
              <a:gd name="connsiteX7" fmla="*/ 0 w 4802799"/>
              <a:gd name="connsiteY7" fmla="*/ 0 h 2473170"/>
              <a:gd name="connsiteX0" fmla="*/ 13165 w 4815964"/>
              <a:gd name="connsiteY0" fmla="*/ 0 h 2509198"/>
              <a:gd name="connsiteX1" fmla="*/ 1 w 4815964"/>
              <a:gd name="connsiteY1" fmla="*/ 2463193 h 2509198"/>
              <a:gd name="connsiteX2" fmla="*/ 53974 w 4815964"/>
              <a:gd name="connsiteY2" fmla="*/ 2473170 h 2509198"/>
              <a:gd name="connsiteX3" fmla="*/ 473629 w 4815964"/>
              <a:gd name="connsiteY3" fmla="*/ 1350951 h 2509198"/>
              <a:gd name="connsiteX4" fmla="*/ 2264329 w 4815964"/>
              <a:gd name="connsiteY4" fmla="*/ 433376 h 2509198"/>
              <a:gd name="connsiteX5" fmla="*/ 4079474 w 4815964"/>
              <a:gd name="connsiteY5" fmla="*/ 108260 h 2509198"/>
              <a:gd name="connsiteX6" fmla="*/ 4815964 w 4815964"/>
              <a:gd name="connsiteY6" fmla="*/ 7705 h 2509198"/>
              <a:gd name="connsiteX7" fmla="*/ 13165 w 4815964"/>
              <a:gd name="connsiteY7" fmla="*/ 0 h 2509198"/>
              <a:gd name="connsiteX0" fmla="*/ 13164 w 4815963"/>
              <a:gd name="connsiteY0" fmla="*/ 0 h 2473170"/>
              <a:gd name="connsiteX1" fmla="*/ 0 w 4815963"/>
              <a:gd name="connsiteY1" fmla="*/ 2463193 h 2473170"/>
              <a:gd name="connsiteX2" fmla="*/ 53973 w 4815963"/>
              <a:gd name="connsiteY2" fmla="*/ 2473170 h 2473170"/>
              <a:gd name="connsiteX3" fmla="*/ 473628 w 4815963"/>
              <a:gd name="connsiteY3" fmla="*/ 1350951 h 2473170"/>
              <a:gd name="connsiteX4" fmla="*/ 2264328 w 4815963"/>
              <a:gd name="connsiteY4" fmla="*/ 433376 h 2473170"/>
              <a:gd name="connsiteX5" fmla="*/ 4079473 w 4815963"/>
              <a:gd name="connsiteY5" fmla="*/ 108260 h 2473170"/>
              <a:gd name="connsiteX6" fmla="*/ 4815963 w 4815963"/>
              <a:gd name="connsiteY6" fmla="*/ 7705 h 2473170"/>
              <a:gd name="connsiteX7" fmla="*/ 13164 w 4815963"/>
              <a:gd name="connsiteY7" fmla="*/ 0 h 2473170"/>
              <a:gd name="connsiteX0" fmla="*/ 13164 w 4815963"/>
              <a:gd name="connsiteY0" fmla="*/ 0 h 2473170"/>
              <a:gd name="connsiteX1" fmla="*/ 0 w 4815963"/>
              <a:gd name="connsiteY1" fmla="*/ 2471053 h 2473170"/>
              <a:gd name="connsiteX2" fmla="*/ 53973 w 4815963"/>
              <a:gd name="connsiteY2" fmla="*/ 2473170 h 2473170"/>
              <a:gd name="connsiteX3" fmla="*/ 473628 w 4815963"/>
              <a:gd name="connsiteY3" fmla="*/ 1350951 h 2473170"/>
              <a:gd name="connsiteX4" fmla="*/ 2264328 w 4815963"/>
              <a:gd name="connsiteY4" fmla="*/ 433376 h 2473170"/>
              <a:gd name="connsiteX5" fmla="*/ 4079473 w 4815963"/>
              <a:gd name="connsiteY5" fmla="*/ 108260 h 2473170"/>
              <a:gd name="connsiteX6" fmla="*/ 4815963 w 4815963"/>
              <a:gd name="connsiteY6" fmla="*/ 7705 h 2473170"/>
              <a:gd name="connsiteX7" fmla="*/ 13164 w 4815963"/>
              <a:gd name="connsiteY7" fmla="*/ 0 h 2473170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68324 w 4818519"/>
              <a:gd name="connsiteY3" fmla="*/ 1350951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68324 w 4818519"/>
              <a:gd name="connsiteY3" fmla="*/ 1350951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6292"/>
              <a:gd name="connsiteX1" fmla="*/ 2556 w 4818519"/>
              <a:gd name="connsiteY1" fmla="*/ 2476292 h 2476292"/>
              <a:gd name="connsiteX2" fmla="*/ 199014 w 4818519"/>
              <a:gd name="connsiteY2" fmla="*/ 1704036 h 2476292"/>
              <a:gd name="connsiteX3" fmla="*/ 468324 w 4818519"/>
              <a:gd name="connsiteY3" fmla="*/ 1350951 h 2476292"/>
              <a:gd name="connsiteX4" fmla="*/ 2266884 w 4818519"/>
              <a:gd name="connsiteY4" fmla="*/ 438615 h 2476292"/>
              <a:gd name="connsiteX5" fmla="*/ 4082029 w 4818519"/>
              <a:gd name="connsiteY5" fmla="*/ 113499 h 2476292"/>
              <a:gd name="connsiteX6" fmla="*/ 4818519 w 4818519"/>
              <a:gd name="connsiteY6" fmla="*/ 12944 h 2476292"/>
              <a:gd name="connsiteX7" fmla="*/ 0 w 4818519"/>
              <a:gd name="connsiteY7" fmla="*/ 0 h 2476292"/>
              <a:gd name="connsiteX0" fmla="*/ 0 w 4818519"/>
              <a:gd name="connsiteY0" fmla="*/ 0 h 1705136"/>
              <a:gd name="connsiteX1" fmla="*/ 108592 w 4818519"/>
              <a:gd name="connsiteY1" fmla="*/ 1705004 h 1705136"/>
              <a:gd name="connsiteX2" fmla="*/ 199014 w 4818519"/>
              <a:gd name="connsiteY2" fmla="*/ 1704036 h 1705136"/>
              <a:gd name="connsiteX3" fmla="*/ 468324 w 4818519"/>
              <a:gd name="connsiteY3" fmla="*/ 1350951 h 1705136"/>
              <a:gd name="connsiteX4" fmla="*/ 2266884 w 4818519"/>
              <a:gd name="connsiteY4" fmla="*/ 438615 h 1705136"/>
              <a:gd name="connsiteX5" fmla="*/ 4082029 w 4818519"/>
              <a:gd name="connsiteY5" fmla="*/ 113499 h 1705136"/>
              <a:gd name="connsiteX6" fmla="*/ 4818519 w 4818519"/>
              <a:gd name="connsiteY6" fmla="*/ 12944 h 1705136"/>
              <a:gd name="connsiteX7" fmla="*/ 0 w 4818519"/>
              <a:gd name="connsiteY7" fmla="*/ 0 h 1705136"/>
              <a:gd name="connsiteX0" fmla="*/ 222769 w 4709927"/>
              <a:gd name="connsiteY0" fmla="*/ 1273564 h 1692192"/>
              <a:gd name="connsiteX1" fmla="*/ 0 w 4709927"/>
              <a:gd name="connsiteY1" fmla="*/ 1692060 h 1692192"/>
              <a:gd name="connsiteX2" fmla="*/ 90422 w 4709927"/>
              <a:gd name="connsiteY2" fmla="*/ 1691092 h 1692192"/>
              <a:gd name="connsiteX3" fmla="*/ 359732 w 4709927"/>
              <a:gd name="connsiteY3" fmla="*/ 1338007 h 1692192"/>
              <a:gd name="connsiteX4" fmla="*/ 2158292 w 4709927"/>
              <a:gd name="connsiteY4" fmla="*/ 425671 h 1692192"/>
              <a:gd name="connsiteX5" fmla="*/ 3973437 w 4709927"/>
              <a:gd name="connsiteY5" fmla="*/ 100555 h 1692192"/>
              <a:gd name="connsiteX6" fmla="*/ 4709927 w 4709927"/>
              <a:gd name="connsiteY6" fmla="*/ 0 h 1692192"/>
              <a:gd name="connsiteX7" fmla="*/ 222769 w 4709927"/>
              <a:gd name="connsiteY7" fmla="*/ 1273564 h 1692192"/>
              <a:gd name="connsiteX0" fmla="*/ 222769 w 3973437"/>
              <a:gd name="connsiteY0" fmla="*/ 1173009 h 1591637"/>
              <a:gd name="connsiteX1" fmla="*/ 0 w 3973437"/>
              <a:gd name="connsiteY1" fmla="*/ 1591505 h 1591637"/>
              <a:gd name="connsiteX2" fmla="*/ 90422 w 3973437"/>
              <a:gd name="connsiteY2" fmla="*/ 1590537 h 1591637"/>
              <a:gd name="connsiteX3" fmla="*/ 359732 w 3973437"/>
              <a:gd name="connsiteY3" fmla="*/ 1237452 h 1591637"/>
              <a:gd name="connsiteX4" fmla="*/ 2158292 w 3973437"/>
              <a:gd name="connsiteY4" fmla="*/ 325116 h 1591637"/>
              <a:gd name="connsiteX5" fmla="*/ 3973437 w 3973437"/>
              <a:gd name="connsiteY5" fmla="*/ 0 h 1591637"/>
              <a:gd name="connsiteX6" fmla="*/ 222769 w 3973437"/>
              <a:gd name="connsiteY6" fmla="*/ 1173009 h 1591637"/>
              <a:gd name="connsiteX0" fmla="*/ 222769 w 2160276"/>
              <a:gd name="connsiteY0" fmla="*/ 857759 h 1276387"/>
              <a:gd name="connsiteX1" fmla="*/ 0 w 2160276"/>
              <a:gd name="connsiteY1" fmla="*/ 1276255 h 1276387"/>
              <a:gd name="connsiteX2" fmla="*/ 90422 w 2160276"/>
              <a:gd name="connsiteY2" fmla="*/ 1275287 h 1276387"/>
              <a:gd name="connsiteX3" fmla="*/ 359732 w 2160276"/>
              <a:gd name="connsiteY3" fmla="*/ 922202 h 1276387"/>
              <a:gd name="connsiteX4" fmla="*/ 2158292 w 2160276"/>
              <a:gd name="connsiteY4" fmla="*/ 9866 h 1276387"/>
              <a:gd name="connsiteX5" fmla="*/ 795685 w 2160276"/>
              <a:gd name="connsiteY5" fmla="*/ 391250 h 1276387"/>
              <a:gd name="connsiteX6" fmla="*/ 222769 w 2160276"/>
              <a:gd name="connsiteY6" fmla="*/ 857759 h 1276387"/>
              <a:gd name="connsiteX0" fmla="*/ 222769 w 1677126"/>
              <a:gd name="connsiteY0" fmla="*/ 466509 h 885137"/>
              <a:gd name="connsiteX1" fmla="*/ 0 w 1677126"/>
              <a:gd name="connsiteY1" fmla="*/ 885005 h 885137"/>
              <a:gd name="connsiteX2" fmla="*/ 90422 w 1677126"/>
              <a:gd name="connsiteY2" fmla="*/ 884037 h 885137"/>
              <a:gd name="connsiteX3" fmla="*/ 359732 w 1677126"/>
              <a:gd name="connsiteY3" fmla="*/ 530952 h 885137"/>
              <a:gd name="connsiteX4" fmla="*/ 1674505 w 1677126"/>
              <a:gd name="connsiteY4" fmla="*/ 75218 h 885137"/>
              <a:gd name="connsiteX5" fmla="*/ 795685 w 1677126"/>
              <a:gd name="connsiteY5" fmla="*/ 0 h 885137"/>
              <a:gd name="connsiteX6" fmla="*/ 222769 w 1677126"/>
              <a:gd name="connsiteY6" fmla="*/ 466509 h 885137"/>
              <a:gd name="connsiteX0" fmla="*/ 222769 w 796777"/>
              <a:gd name="connsiteY0" fmla="*/ 466509 h 885137"/>
              <a:gd name="connsiteX1" fmla="*/ 0 w 796777"/>
              <a:gd name="connsiteY1" fmla="*/ 885005 h 885137"/>
              <a:gd name="connsiteX2" fmla="*/ 90422 w 796777"/>
              <a:gd name="connsiteY2" fmla="*/ 884037 h 885137"/>
              <a:gd name="connsiteX3" fmla="*/ 359732 w 796777"/>
              <a:gd name="connsiteY3" fmla="*/ 530952 h 885137"/>
              <a:gd name="connsiteX4" fmla="*/ 795685 w 796777"/>
              <a:gd name="connsiteY4" fmla="*/ 0 h 885137"/>
              <a:gd name="connsiteX5" fmla="*/ 222769 w 796777"/>
              <a:gd name="connsiteY5" fmla="*/ 466509 h 885137"/>
              <a:gd name="connsiteX0" fmla="*/ 358814 w 932822"/>
              <a:gd name="connsiteY0" fmla="*/ 466509 h 885137"/>
              <a:gd name="connsiteX1" fmla="*/ 136045 w 932822"/>
              <a:gd name="connsiteY1" fmla="*/ 885005 h 885137"/>
              <a:gd name="connsiteX2" fmla="*/ 226467 w 932822"/>
              <a:gd name="connsiteY2" fmla="*/ 884037 h 885137"/>
              <a:gd name="connsiteX3" fmla="*/ 495777 w 932822"/>
              <a:gd name="connsiteY3" fmla="*/ 530952 h 885137"/>
              <a:gd name="connsiteX4" fmla="*/ 931730 w 932822"/>
              <a:gd name="connsiteY4" fmla="*/ 0 h 885137"/>
              <a:gd name="connsiteX5" fmla="*/ 358814 w 932822"/>
              <a:gd name="connsiteY5" fmla="*/ 466509 h 885137"/>
              <a:gd name="connsiteX0" fmla="*/ 371994 w 912866"/>
              <a:gd name="connsiteY0" fmla="*/ 432573 h 885137"/>
              <a:gd name="connsiteX1" fmla="*/ 116089 w 912866"/>
              <a:gd name="connsiteY1" fmla="*/ 885005 h 885137"/>
              <a:gd name="connsiteX2" fmla="*/ 206511 w 912866"/>
              <a:gd name="connsiteY2" fmla="*/ 884037 h 885137"/>
              <a:gd name="connsiteX3" fmla="*/ 475821 w 912866"/>
              <a:gd name="connsiteY3" fmla="*/ 530952 h 885137"/>
              <a:gd name="connsiteX4" fmla="*/ 911774 w 912866"/>
              <a:gd name="connsiteY4" fmla="*/ 0 h 885137"/>
              <a:gd name="connsiteX5" fmla="*/ 371994 w 912866"/>
              <a:gd name="connsiteY5" fmla="*/ 432573 h 885137"/>
              <a:gd name="connsiteX0" fmla="*/ 255905 w 796777"/>
              <a:gd name="connsiteY0" fmla="*/ 432573 h 885137"/>
              <a:gd name="connsiteX1" fmla="*/ 0 w 796777"/>
              <a:gd name="connsiteY1" fmla="*/ 885005 h 885137"/>
              <a:gd name="connsiteX2" fmla="*/ 90422 w 796777"/>
              <a:gd name="connsiteY2" fmla="*/ 884037 h 885137"/>
              <a:gd name="connsiteX3" fmla="*/ 359732 w 796777"/>
              <a:gd name="connsiteY3" fmla="*/ 530952 h 885137"/>
              <a:gd name="connsiteX4" fmla="*/ 795685 w 796777"/>
              <a:gd name="connsiteY4" fmla="*/ 0 h 885137"/>
              <a:gd name="connsiteX5" fmla="*/ 255905 w 796777"/>
              <a:gd name="connsiteY5" fmla="*/ 432573 h 885137"/>
              <a:gd name="connsiteX0" fmla="*/ 255905 w 796777"/>
              <a:gd name="connsiteY0" fmla="*/ 432573 h 885137"/>
              <a:gd name="connsiteX1" fmla="*/ 0 w 796777"/>
              <a:gd name="connsiteY1" fmla="*/ 885005 h 885137"/>
              <a:gd name="connsiteX2" fmla="*/ 90422 w 796777"/>
              <a:gd name="connsiteY2" fmla="*/ 884037 h 885137"/>
              <a:gd name="connsiteX3" fmla="*/ 359732 w 796777"/>
              <a:gd name="connsiteY3" fmla="*/ 530952 h 885137"/>
              <a:gd name="connsiteX4" fmla="*/ 795685 w 796777"/>
              <a:gd name="connsiteY4" fmla="*/ 0 h 885137"/>
              <a:gd name="connsiteX5" fmla="*/ 255905 w 796777"/>
              <a:gd name="connsiteY5" fmla="*/ 432573 h 885137"/>
              <a:gd name="connsiteX0" fmla="*/ 255905 w 796621"/>
              <a:gd name="connsiteY0" fmla="*/ 432573 h 885137"/>
              <a:gd name="connsiteX1" fmla="*/ 0 w 796621"/>
              <a:gd name="connsiteY1" fmla="*/ 885005 h 885137"/>
              <a:gd name="connsiteX2" fmla="*/ 90422 w 796621"/>
              <a:gd name="connsiteY2" fmla="*/ 884037 h 885137"/>
              <a:gd name="connsiteX3" fmla="*/ 300087 w 796621"/>
              <a:gd name="connsiteY3" fmla="*/ 416802 h 885137"/>
              <a:gd name="connsiteX4" fmla="*/ 795685 w 796621"/>
              <a:gd name="connsiteY4" fmla="*/ 0 h 885137"/>
              <a:gd name="connsiteX5" fmla="*/ 255905 w 796621"/>
              <a:gd name="connsiteY5" fmla="*/ 432573 h 885137"/>
              <a:gd name="connsiteX0" fmla="*/ 255905 w 795685"/>
              <a:gd name="connsiteY0" fmla="*/ 432573 h 885137"/>
              <a:gd name="connsiteX1" fmla="*/ 0 w 795685"/>
              <a:gd name="connsiteY1" fmla="*/ 885005 h 885137"/>
              <a:gd name="connsiteX2" fmla="*/ 90422 w 795685"/>
              <a:gd name="connsiteY2" fmla="*/ 884037 h 885137"/>
              <a:gd name="connsiteX3" fmla="*/ 300087 w 795685"/>
              <a:gd name="connsiteY3" fmla="*/ 416802 h 885137"/>
              <a:gd name="connsiteX4" fmla="*/ 795685 w 795685"/>
              <a:gd name="connsiteY4" fmla="*/ 0 h 885137"/>
              <a:gd name="connsiteX5" fmla="*/ 255905 w 795685"/>
              <a:gd name="connsiteY5" fmla="*/ 432573 h 88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685" h="885137">
                <a:moveTo>
                  <a:pt x="255905" y="432573"/>
                </a:moveTo>
                <a:cubicBezTo>
                  <a:pt x="166921" y="537396"/>
                  <a:pt x="22058" y="815417"/>
                  <a:pt x="0" y="885005"/>
                </a:cubicBezTo>
                <a:cubicBezTo>
                  <a:pt x="17991" y="885711"/>
                  <a:pt x="72431" y="883331"/>
                  <a:pt x="90422" y="884037"/>
                </a:cubicBezTo>
                <a:cubicBezTo>
                  <a:pt x="134343" y="714704"/>
                  <a:pt x="182543" y="564141"/>
                  <a:pt x="300087" y="416802"/>
                </a:cubicBezTo>
                <a:cubicBezTo>
                  <a:pt x="417631" y="269463"/>
                  <a:pt x="662773" y="97125"/>
                  <a:pt x="795685" y="0"/>
                </a:cubicBezTo>
                <a:cubicBezTo>
                  <a:pt x="486352" y="178338"/>
                  <a:pt x="344889" y="327750"/>
                  <a:pt x="255905" y="432573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9907F10-CC95-D4B6-3385-8CEC75B03A89}"/>
              </a:ext>
            </a:extLst>
          </p:cNvPr>
          <p:cNvCxnSpPr>
            <a:cxnSpLocks/>
          </p:cNvCxnSpPr>
          <p:nvPr/>
        </p:nvCxnSpPr>
        <p:spPr>
          <a:xfrm flipV="1">
            <a:off x="1809750" y="3722833"/>
            <a:ext cx="6126548" cy="184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82A0CD-64FA-952E-F538-EF7F5183782B}"/>
              </a:ext>
            </a:extLst>
          </p:cNvPr>
          <p:cNvCxnSpPr>
            <a:cxnSpLocks/>
          </p:cNvCxnSpPr>
          <p:nvPr/>
        </p:nvCxnSpPr>
        <p:spPr>
          <a:xfrm>
            <a:off x="2491740" y="3100876"/>
            <a:ext cx="544455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674E43B-0279-584B-3DD7-5355D237131F}"/>
              </a:ext>
            </a:extLst>
          </p:cNvPr>
          <p:cNvSpPr/>
          <p:nvPr/>
        </p:nvSpPr>
        <p:spPr>
          <a:xfrm>
            <a:off x="4622720" y="3750036"/>
            <a:ext cx="470066" cy="208119"/>
          </a:xfrm>
          <a:custGeom>
            <a:avLst/>
            <a:gdLst>
              <a:gd name="connsiteX0" fmla="*/ 568411 w 568411"/>
              <a:gd name="connsiteY0" fmla="*/ 0 h 49427"/>
              <a:gd name="connsiteX1" fmla="*/ 0 w 568411"/>
              <a:gd name="connsiteY1" fmla="*/ 49427 h 49427"/>
              <a:gd name="connsiteX0" fmla="*/ 568411 w 568411"/>
              <a:gd name="connsiteY0" fmla="*/ 0 h 49427"/>
              <a:gd name="connsiteX1" fmla="*/ 276225 w 568411"/>
              <a:gd name="connsiteY1" fmla="*/ 23941 h 49427"/>
              <a:gd name="connsiteX2" fmla="*/ 0 w 568411"/>
              <a:gd name="connsiteY2" fmla="*/ 49427 h 49427"/>
              <a:gd name="connsiteX0" fmla="*/ 568411 w 568411"/>
              <a:gd name="connsiteY0" fmla="*/ 0 h 49427"/>
              <a:gd name="connsiteX1" fmla="*/ 276225 w 568411"/>
              <a:gd name="connsiteY1" fmla="*/ 23941 h 49427"/>
              <a:gd name="connsiteX2" fmla="*/ 0 w 568411"/>
              <a:gd name="connsiteY2" fmla="*/ 49427 h 49427"/>
              <a:gd name="connsiteX0" fmla="*/ 568411 w 568411"/>
              <a:gd name="connsiteY0" fmla="*/ 0 h 186171"/>
              <a:gd name="connsiteX1" fmla="*/ 285750 w 568411"/>
              <a:gd name="connsiteY1" fmla="*/ 185866 h 186171"/>
              <a:gd name="connsiteX2" fmla="*/ 0 w 568411"/>
              <a:gd name="connsiteY2" fmla="*/ 49427 h 186171"/>
              <a:gd name="connsiteX0" fmla="*/ 568411 w 568411"/>
              <a:gd name="connsiteY0" fmla="*/ 0 h 185880"/>
              <a:gd name="connsiteX1" fmla="*/ 285750 w 568411"/>
              <a:gd name="connsiteY1" fmla="*/ 185866 h 185880"/>
              <a:gd name="connsiteX2" fmla="*/ 0 w 568411"/>
              <a:gd name="connsiteY2" fmla="*/ 49427 h 185880"/>
              <a:gd name="connsiteX0" fmla="*/ 517611 w 517611"/>
              <a:gd name="connsiteY0" fmla="*/ 2322 h 188188"/>
              <a:gd name="connsiteX1" fmla="*/ 234950 w 517611"/>
              <a:gd name="connsiteY1" fmla="*/ 188188 h 188188"/>
              <a:gd name="connsiteX2" fmla="*/ 0 w 517611"/>
              <a:gd name="connsiteY2" fmla="*/ 949 h 188188"/>
              <a:gd name="connsiteX0" fmla="*/ 517611 w 517611"/>
              <a:gd name="connsiteY0" fmla="*/ 1373 h 187239"/>
              <a:gd name="connsiteX1" fmla="*/ 234950 w 517611"/>
              <a:gd name="connsiteY1" fmla="*/ 187239 h 187239"/>
              <a:gd name="connsiteX2" fmla="*/ 0 w 517611"/>
              <a:gd name="connsiteY2" fmla="*/ 0 h 187239"/>
              <a:gd name="connsiteX0" fmla="*/ 425536 w 425536"/>
              <a:gd name="connsiteY0" fmla="*/ 26773 h 187379"/>
              <a:gd name="connsiteX1" fmla="*/ 234950 w 425536"/>
              <a:gd name="connsiteY1" fmla="*/ 187239 h 187379"/>
              <a:gd name="connsiteX2" fmla="*/ 0 w 425536"/>
              <a:gd name="connsiteY2" fmla="*/ 0 h 187379"/>
              <a:gd name="connsiteX0" fmla="*/ 425536 w 425536"/>
              <a:gd name="connsiteY0" fmla="*/ 26773 h 187476"/>
              <a:gd name="connsiteX1" fmla="*/ 234950 w 425536"/>
              <a:gd name="connsiteY1" fmla="*/ 187239 h 187476"/>
              <a:gd name="connsiteX2" fmla="*/ 0 w 425536"/>
              <a:gd name="connsiteY2" fmla="*/ 0 h 187476"/>
              <a:gd name="connsiteX0" fmla="*/ 469986 w 469986"/>
              <a:gd name="connsiteY0" fmla="*/ 0 h 208333"/>
              <a:gd name="connsiteX1" fmla="*/ 234950 w 469986"/>
              <a:gd name="connsiteY1" fmla="*/ 208091 h 208333"/>
              <a:gd name="connsiteX2" fmla="*/ 0 w 469986"/>
              <a:gd name="connsiteY2" fmla="*/ 20852 h 208333"/>
              <a:gd name="connsiteX0" fmla="*/ 469986 w 469986"/>
              <a:gd name="connsiteY0" fmla="*/ 0 h 208333"/>
              <a:gd name="connsiteX1" fmla="*/ 234950 w 469986"/>
              <a:gd name="connsiteY1" fmla="*/ 208091 h 208333"/>
              <a:gd name="connsiteX2" fmla="*/ 0 w 469986"/>
              <a:gd name="connsiteY2" fmla="*/ 20852 h 208333"/>
              <a:gd name="connsiteX0" fmla="*/ 470066 w 470066"/>
              <a:gd name="connsiteY0" fmla="*/ 0 h 208315"/>
              <a:gd name="connsiteX1" fmla="*/ 235030 w 470066"/>
              <a:gd name="connsiteY1" fmla="*/ 208091 h 208315"/>
              <a:gd name="connsiteX2" fmla="*/ 80 w 470066"/>
              <a:gd name="connsiteY2" fmla="*/ 20852 h 208315"/>
              <a:gd name="connsiteX0" fmla="*/ 470066 w 470066"/>
              <a:gd name="connsiteY0" fmla="*/ 0 h 208119"/>
              <a:gd name="connsiteX1" fmla="*/ 235030 w 470066"/>
              <a:gd name="connsiteY1" fmla="*/ 208091 h 208119"/>
              <a:gd name="connsiteX2" fmla="*/ 80 w 470066"/>
              <a:gd name="connsiteY2" fmla="*/ 8152 h 208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066" h="208119">
                <a:moveTo>
                  <a:pt x="470066" y="0"/>
                </a:moveTo>
                <a:cubicBezTo>
                  <a:pt x="464746" y="147680"/>
                  <a:pt x="313361" y="206732"/>
                  <a:pt x="235030" y="208091"/>
                </a:cubicBezTo>
                <a:cubicBezTo>
                  <a:pt x="156699" y="209450"/>
                  <a:pt x="-4125" y="163126"/>
                  <a:pt x="80" y="815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AAFEFF5-5222-720D-5752-F9889E0E81C9}"/>
              </a:ext>
            </a:extLst>
          </p:cNvPr>
          <p:cNvSpPr/>
          <p:nvPr/>
        </p:nvSpPr>
        <p:spPr>
          <a:xfrm>
            <a:off x="4896521" y="3122605"/>
            <a:ext cx="470066" cy="208119"/>
          </a:xfrm>
          <a:custGeom>
            <a:avLst/>
            <a:gdLst>
              <a:gd name="connsiteX0" fmla="*/ 568411 w 568411"/>
              <a:gd name="connsiteY0" fmla="*/ 0 h 49427"/>
              <a:gd name="connsiteX1" fmla="*/ 0 w 568411"/>
              <a:gd name="connsiteY1" fmla="*/ 49427 h 49427"/>
              <a:gd name="connsiteX0" fmla="*/ 568411 w 568411"/>
              <a:gd name="connsiteY0" fmla="*/ 0 h 49427"/>
              <a:gd name="connsiteX1" fmla="*/ 276225 w 568411"/>
              <a:gd name="connsiteY1" fmla="*/ 23941 h 49427"/>
              <a:gd name="connsiteX2" fmla="*/ 0 w 568411"/>
              <a:gd name="connsiteY2" fmla="*/ 49427 h 49427"/>
              <a:gd name="connsiteX0" fmla="*/ 568411 w 568411"/>
              <a:gd name="connsiteY0" fmla="*/ 0 h 49427"/>
              <a:gd name="connsiteX1" fmla="*/ 276225 w 568411"/>
              <a:gd name="connsiteY1" fmla="*/ 23941 h 49427"/>
              <a:gd name="connsiteX2" fmla="*/ 0 w 568411"/>
              <a:gd name="connsiteY2" fmla="*/ 49427 h 49427"/>
              <a:gd name="connsiteX0" fmla="*/ 568411 w 568411"/>
              <a:gd name="connsiteY0" fmla="*/ 0 h 186171"/>
              <a:gd name="connsiteX1" fmla="*/ 285750 w 568411"/>
              <a:gd name="connsiteY1" fmla="*/ 185866 h 186171"/>
              <a:gd name="connsiteX2" fmla="*/ 0 w 568411"/>
              <a:gd name="connsiteY2" fmla="*/ 49427 h 186171"/>
              <a:gd name="connsiteX0" fmla="*/ 568411 w 568411"/>
              <a:gd name="connsiteY0" fmla="*/ 0 h 185880"/>
              <a:gd name="connsiteX1" fmla="*/ 285750 w 568411"/>
              <a:gd name="connsiteY1" fmla="*/ 185866 h 185880"/>
              <a:gd name="connsiteX2" fmla="*/ 0 w 568411"/>
              <a:gd name="connsiteY2" fmla="*/ 49427 h 185880"/>
              <a:gd name="connsiteX0" fmla="*/ 517611 w 517611"/>
              <a:gd name="connsiteY0" fmla="*/ 2322 h 188188"/>
              <a:gd name="connsiteX1" fmla="*/ 234950 w 517611"/>
              <a:gd name="connsiteY1" fmla="*/ 188188 h 188188"/>
              <a:gd name="connsiteX2" fmla="*/ 0 w 517611"/>
              <a:gd name="connsiteY2" fmla="*/ 949 h 188188"/>
              <a:gd name="connsiteX0" fmla="*/ 517611 w 517611"/>
              <a:gd name="connsiteY0" fmla="*/ 1373 h 187239"/>
              <a:gd name="connsiteX1" fmla="*/ 234950 w 517611"/>
              <a:gd name="connsiteY1" fmla="*/ 187239 h 187239"/>
              <a:gd name="connsiteX2" fmla="*/ 0 w 517611"/>
              <a:gd name="connsiteY2" fmla="*/ 0 h 187239"/>
              <a:gd name="connsiteX0" fmla="*/ 425536 w 425536"/>
              <a:gd name="connsiteY0" fmla="*/ 26773 h 187379"/>
              <a:gd name="connsiteX1" fmla="*/ 234950 w 425536"/>
              <a:gd name="connsiteY1" fmla="*/ 187239 h 187379"/>
              <a:gd name="connsiteX2" fmla="*/ 0 w 425536"/>
              <a:gd name="connsiteY2" fmla="*/ 0 h 187379"/>
              <a:gd name="connsiteX0" fmla="*/ 425536 w 425536"/>
              <a:gd name="connsiteY0" fmla="*/ 26773 h 187476"/>
              <a:gd name="connsiteX1" fmla="*/ 234950 w 425536"/>
              <a:gd name="connsiteY1" fmla="*/ 187239 h 187476"/>
              <a:gd name="connsiteX2" fmla="*/ 0 w 425536"/>
              <a:gd name="connsiteY2" fmla="*/ 0 h 187476"/>
              <a:gd name="connsiteX0" fmla="*/ 469986 w 469986"/>
              <a:gd name="connsiteY0" fmla="*/ 0 h 208333"/>
              <a:gd name="connsiteX1" fmla="*/ 234950 w 469986"/>
              <a:gd name="connsiteY1" fmla="*/ 208091 h 208333"/>
              <a:gd name="connsiteX2" fmla="*/ 0 w 469986"/>
              <a:gd name="connsiteY2" fmla="*/ 20852 h 208333"/>
              <a:gd name="connsiteX0" fmla="*/ 469986 w 469986"/>
              <a:gd name="connsiteY0" fmla="*/ 0 h 208333"/>
              <a:gd name="connsiteX1" fmla="*/ 234950 w 469986"/>
              <a:gd name="connsiteY1" fmla="*/ 208091 h 208333"/>
              <a:gd name="connsiteX2" fmla="*/ 0 w 469986"/>
              <a:gd name="connsiteY2" fmla="*/ 20852 h 208333"/>
              <a:gd name="connsiteX0" fmla="*/ 470066 w 470066"/>
              <a:gd name="connsiteY0" fmla="*/ 0 h 208315"/>
              <a:gd name="connsiteX1" fmla="*/ 235030 w 470066"/>
              <a:gd name="connsiteY1" fmla="*/ 208091 h 208315"/>
              <a:gd name="connsiteX2" fmla="*/ 80 w 470066"/>
              <a:gd name="connsiteY2" fmla="*/ 20852 h 208315"/>
              <a:gd name="connsiteX0" fmla="*/ 470066 w 470066"/>
              <a:gd name="connsiteY0" fmla="*/ 0 h 208119"/>
              <a:gd name="connsiteX1" fmla="*/ 235030 w 470066"/>
              <a:gd name="connsiteY1" fmla="*/ 208091 h 208119"/>
              <a:gd name="connsiteX2" fmla="*/ 80 w 470066"/>
              <a:gd name="connsiteY2" fmla="*/ 8152 h 208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066" h="208119">
                <a:moveTo>
                  <a:pt x="470066" y="0"/>
                </a:moveTo>
                <a:cubicBezTo>
                  <a:pt x="464746" y="147680"/>
                  <a:pt x="313361" y="206732"/>
                  <a:pt x="235030" y="208091"/>
                </a:cubicBezTo>
                <a:cubicBezTo>
                  <a:pt x="156699" y="209450"/>
                  <a:pt x="-4125" y="163126"/>
                  <a:pt x="80" y="815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6491C5-9640-03E8-894D-973C7234C1C6}"/>
              </a:ext>
            </a:extLst>
          </p:cNvPr>
          <p:cNvSpPr txBox="1"/>
          <p:nvPr/>
        </p:nvSpPr>
        <p:spPr>
          <a:xfrm>
            <a:off x="4251777" y="3280051"/>
            <a:ext cx="1346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Unitary map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B4C3EF9-C2C3-7F31-1FB4-19BF8691F829}"/>
              </a:ext>
            </a:extLst>
          </p:cNvPr>
          <p:cNvSpPr/>
          <p:nvPr/>
        </p:nvSpPr>
        <p:spPr>
          <a:xfrm rot="5400000" flipV="1">
            <a:off x="7889956" y="3269555"/>
            <a:ext cx="603845" cy="297017"/>
          </a:xfrm>
          <a:custGeom>
            <a:avLst/>
            <a:gdLst>
              <a:gd name="connsiteX0" fmla="*/ 568411 w 568411"/>
              <a:gd name="connsiteY0" fmla="*/ 0 h 49427"/>
              <a:gd name="connsiteX1" fmla="*/ 0 w 568411"/>
              <a:gd name="connsiteY1" fmla="*/ 49427 h 49427"/>
              <a:gd name="connsiteX0" fmla="*/ 568411 w 568411"/>
              <a:gd name="connsiteY0" fmla="*/ 0 h 49427"/>
              <a:gd name="connsiteX1" fmla="*/ 276225 w 568411"/>
              <a:gd name="connsiteY1" fmla="*/ 23941 h 49427"/>
              <a:gd name="connsiteX2" fmla="*/ 0 w 568411"/>
              <a:gd name="connsiteY2" fmla="*/ 49427 h 49427"/>
              <a:gd name="connsiteX0" fmla="*/ 568411 w 568411"/>
              <a:gd name="connsiteY0" fmla="*/ 0 h 49427"/>
              <a:gd name="connsiteX1" fmla="*/ 276225 w 568411"/>
              <a:gd name="connsiteY1" fmla="*/ 23941 h 49427"/>
              <a:gd name="connsiteX2" fmla="*/ 0 w 568411"/>
              <a:gd name="connsiteY2" fmla="*/ 49427 h 49427"/>
              <a:gd name="connsiteX0" fmla="*/ 568411 w 568411"/>
              <a:gd name="connsiteY0" fmla="*/ 0 h 186171"/>
              <a:gd name="connsiteX1" fmla="*/ 285750 w 568411"/>
              <a:gd name="connsiteY1" fmla="*/ 185866 h 186171"/>
              <a:gd name="connsiteX2" fmla="*/ 0 w 568411"/>
              <a:gd name="connsiteY2" fmla="*/ 49427 h 186171"/>
              <a:gd name="connsiteX0" fmla="*/ 568411 w 568411"/>
              <a:gd name="connsiteY0" fmla="*/ 0 h 185880"/>
              <a:gd name="connsiteX1" fmla="*/ 285750 w 568411"/>
              <a:gd name="connsiteY1" fmla="*/ 185866 h 185880"/>
              <a:gd name="connsiteX2" fmla="*/ 0 w 568411"/>
              <a:gd name="connsiteY2" fmla="*/ 49427 h 185880"/>
              <a:gd name="connsiteX0" fmla="*/ 517611 w 517611"/>
              <a:gd name="connsiteY0" fmla="*/ 2322 h 188188"/>
              <a:gd name="connsiteX1" fmla="*/ 234950 w 517611"/>
              <a:gd name="connsiteY1" fmla="*/ 188188 h 188188"/>
              <a:gd name="connsiteX2" fmla="*/ 0 w 517611"/>
              <a:gd name="connsiteY2" fmla="*/ 949 h 188188"/>
              <a:gd name="connsiteX0" fmla="*/ 517611 w 517611"/>
              <a:gd name="connsiteY0" fmla="*/ 1373 h 187239"/>
              <a:gd name="connsiteX1" fmla="*/ 234950 w 517611"/>
              <a:gd name="connsiteY1" fmla="*/ 187239 h 187239"/>
              <a:gd name="connsiteX2" fmla="*/ 0 w 517611"/>
              <a:gd name="connsiteY2" fmla="*/ 0 h 187239"/>
              <a:gd name="connsiteX0" fmla="*/ 425536 w 425536"/>
              <a:gd name="connsiteY0" fmla="*/ 26773 h 187379"/>
              <a:gd name="connsiteX1" fmla="*/ 234950 w 425536"/>
              <a:gd name="connsiteY1" fmla="*/ 187239 h 187379"/>
              <a:gd name="connsiteX2" fmla="*/ 0 w 425536"/>
              <a:gd name="connsiteY2" fmla="*/ 0 h 187379"/>
              <a:gd name="connsiteX0" fmla="*/ 425536 w 425536"/>
              <a:gd name="connsiteY0" fmla="*/ 26773 h 187476"/>
              <a:gd name="connsiteX1" fmla="*/ 234950 w 425536"/>
              <a:gd name="connsiteY1" fmla="*/ 187239 h 187476"/>
              <a:gd name="connsiteX2" fmla="*/ 0 w 425536"/>
              <a:gd name="connsiteY2" fmla="*/ 0 h 187476"/>
              <a:gd name="connsiteX0" fmla="*/ 469986 w 469986"/>
              <a:gd name="connsiteY0" fmla="*/ 0 h 208333"/>
              <a:gd name="connsiteX1" fmla="*/ 234950 w 469986"/>
              <a:gd name="connsiteY1" fmla="*/ 208091 h 208333"/>
              <a:gd name="connsiteX2" fmla="*/ 0 w 469986"/>
              <a:gd name="connsiteY2" fmla="*/ 20852 h 208333"/>
              <a:gd name="connsiteX0" fmla="*/ 469986 w 469986"/>
              <a:gd name="connsiteY0" fmla="*/ 0 h 208333"/>
              <a:gd name="connsiteX1" fmla="*/ 234950 w 469986"/>
              <a:gd name="connsiteY1" fmla="*/ 208091 h 208333"/>
              <a:gd name="connsiteX2" fmla="*/ 0 w 469986"/>
              <a:gd name="connsiteY2" fmla="*/ 20852 h 208333"/>
              <a:gd name="connsiteX0" fmla="*/ 470066 w 470066"/>
              <a:gd name="connsiteY0" fmla="*/ 0 h 208315"/>
              <a:gd name="connsiteX1" fmla="*/ 235030 w 470066"/>
              <a:gd name="connsiteY1" fmla="*/ 208091 h 208315"/>
              <a:gd name="connsiteX2" fmla="*/ 80 w 470066"/>
              <a:gd name="connsiteY2" fmla="*/ 20852 h 208315"/>
              <a:gd name="connsiteX0" fmla="*/ 470066 w 470066"/>
              <a:gd name="connsiteY0" fmla="*/ 0 h 208119"/>
              <a:gd name="connsiteX1" fmla="*/ 235030 w 470066"/>
              <a:gd name="connsiteY1" fmla="*/ 208091 h 208119"/>
              <a:gd name="connsiteX2" fmla="*/ 80 w 470066"/>
              <a:gd name="connsiteY2" fmla="*/ 8152 h 208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066" h="208119">
                <a:moveTo>
                  <a:pt x="470066" y="0"/>
                </a:moveTo>
                <a:cubicBezTo>
                  <a:pt x="464746" y="147680"/>
                  <a:pt x="313361" y="206732"/>
                  <a:pt x="235030" y="208091"/>
                </a:cubicBezTo>
                <a:cubicBezTo>
                  <a:pt x="156699" y="209450"/>
                  <a:pt x="-4125" y="163126"/>
                  <a:pt x="80" y="8152"/>
                </a:cubicBezTo>
              </a:path>
            </a:pathLst>
          </a:cu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E3A6B8-D28E-D951-896C-3779C2C29092}"/>
                  </a:ext>
                </a:extLst>
              </p:cNvPr>
              <p:cNvSpPr txBox="1"/>
              <p:nvPr/>
            </p:nvSpPr>
            <p:spPr>
              <a:xfrm>
                <a:off x="8416240" y="3094897"/>
                <a:ext cx="16255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Entropy</a:t>
                </a:r>
                <a:br>
                  <a:rPr lang="en-US" dirty="0">
                    <a:solidFill>
                      <a:srgbClr val="7030A0"/>
                    </a:solidFill>
                  </a:rPr>
                </a:br>
                <a:r>
                  <a:rPr lang="en-US" dirty="0">
                    <a:solidFill>
                      <a:srgbClr val="7030A0"/>
                    </a:solidFill>
                  </a:rPr>
                  <a:t>increasing map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E3A6B8-D28E-D951-896C-3779C2C29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240" y="3094897"/>
                <a:ext cx="1625510" cy="646331"/>
              </a:xfrm>
              <a:prstGeom prst="rect">
                <a:avLst/>
              </a:prstGeom>
              <a:blipFill>
                <a:blip r:embed="rId3"/>
                <a:stretch>
                  <a:fillRect l="-3383" t="-5660" r="-112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A18F347-255E-FCB7-58F3-996136CB9E7A}"/>
                  </a:ext>
                </a:extLst>
              </p:cNvPr>
              <p:cNvSpPr txBox="1"/>
              <p:nvPr/>
            </p:nvSpPr>
            <p:spPr>
              <a:xfrm>
                <a:off x="403860" y="114401"/>
                <a:ext cx="11536876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Looking for a map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that increases entropy of all mixed states,</a:t>
                </a:r>
                <a:br>
                  <a:rPr lang="en-US" sz="3200" dirty="0"/>
                </a:br>
                <a:r>
                  <a:rPr lang="en-US" sz="3200" dirty="0"/>
                  <a:t>such that every level set of entropy maps to another level set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A18F347-255E-FCB7-58F3-996136CB9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" y="114401"/>
                <a:ext cx="11536876" cy="1077218"/>
              </a:xfrm>
              <a:prstGeom prst="rect">
                <a:avLst/>
              </a:prstGeom>
              <a:blipFill>
                <a:blip r:embed="rId4"/>
                <a:stretch>
                  <a:fillRect l="-1321" t="-681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37C191-17CF-6BAF-4BD5-13FFBB81486C}"/>
                  </a:ext>
                </a:extLst>
              </p:cNvPr>
              <p:cNvSpPr txBox="1"/>
              <p:nvPr/>
            </p:nvSpPr>
            <p:spPr>
              <a:xfrm>
                <a:off x="9000788" y="1435394"/>
                <a:ext cx="252408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Unitary must be</a:t>
                </a:r>
                <a:b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mapped to unitary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37C191-17CF-6BAF-4BD5-13FFBB814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788" y="1435394"/>
                <a:ext cx="2524089" cy="830997"/>
              </a:xfrm>
              <a:prstGeom prst="rect">
                <a:avLst/>
              </a:prstGeom>
              <a:blipFill>
                <a:blip r:embed="rId5"/>
                <a:stretch>
                  <a:fillRect l="-3865" t="-5839" r="-2657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B9EF397-8DB3-956B-3379-710AFF71DC43}"/>
                  </a:ext>
                </a:extLst>
              </p:cNvPr>
              <p:cNvSpPr txBox="1"/>
              <p:nvPr/>
            </p:nvSpPr>
            <p:spPr>
              <a:xfrm>
                <a:off x="787410" y="1264043"/>
                <a:ext cx="3228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B9EF397-8DB3-956B-3379-710AFF71D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10" y="1264043"/>
                <a:ext cx="322844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B0BC4A3-9AD5-B32A-4040-5D12CB976421}"/>
                  </a:ext>
                </a:extLst>
              </p:cNvPr>
              <p:cNvSpPr txBox="1"/>
              <p:nvPr/>
            </p:nvSpPr>
            <p:spPr>
              <a:xfrm>
                <a:off x="7912468" y="4416184"/>
                <a:ext cx="590546" cy="465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B0BC4A3-9AD5-B32A-4040-5D12CB976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468" y="4416184"/>
                <a:ext cx="590546" cy="465256"/>
              </a:xfrm>
              <a:prstGeom prst="rect">
                <a:avLst/>
              </a:prstGeom>
              <a:blipFill>
                <a:blip r:embed="rId7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7EE33D-A445-986A-E647-A59586B9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29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18B2F5-4039-508D-AB4E-4695DB49B0BA}"/>
              </a:ext>
            </a:extLst>
          </p:cNvPr>
          <p:cNvSpPr txBox="1"/>
          <p:nvPr/>
        </p:nvSpPr>
        <p:spPr>
          <a:xfrm>
            <a:off x="327047" y="1367341"/>
            <a:ext cx="398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 quantum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A0B0F5-4BD9-B895-022A-A0B79394F8EB}"/>
                  </a:ext>
                </a:extLst>
              </p:cNvPr>
              <p:cNvSpPr txBox="1"/>
              <p:nvPr/>
            </p:nvSpPr>
            <p:spPr>
              <a:xfrm>
                <a:off x="3480843" y="2060156"/>
                <a:ext cx="42201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A0B0F5-4BD9-B895-022A-A0B79394F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843" y="2060156"/>
                <a:ext cx="422019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B319B9-6BD3-2DD5-3F2A-C30A25920096}"/>
                  </a:ext>
                </a:extLst>
              </p:cNvPr>
              <p:cNvSpPr txBox="1"/>
              <p:nvPr/>
            </p:nvSpPr>
            <p:spPr>
              <a:xfrm>
                <a:off x="2317047" y="3979509"/>
                <a:ext cx="3989297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𝑋𝐿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B319B9-6BD3-2DD5-3F2A-C30A25920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047" y="3979509"/>
                <a:ext cx="3989297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5A7AFD9-1511-F3B0-2091-CFBE689D384F}"/>
              </a:ext>
            </a:extLst>
          </p:cNvPr>
          <p:cNvSpPr txBox="1"/>
          <p:nvPr/>
        </p:nvSpPr>
        <p:spPr>
          <a:xfrm>
            <a:off x="6877990" y="3943312"/>
            <a:ext cx="16460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Lindblad eq</a:t>
            </a:r>
          </a:p>
          <a:p>
            <a:r>
              <a:rPr lang="en-US" dirty="0"/>
              <a:t>(open quantum</a:t>
            </a:r>
            <a:br>
              <a:rPr lang="en-US" dirty="0"/>
            </a:br>
            <a:r>
              <a:rPr lang="en-US" dirty="0"/>
              <a:t>system)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822A68-F7F1-FE1B-5C7B-56D151A44A6E}"/>
                  </a:ext>
                </a:extLst>
              </p:cNvPr>
              <p:cNvSpPr txBox="1"/>
              <p:nvPr/>
            </p:nvSpPr>
            <p:spPr>
              <a:xfrm>
                <a:off x="2153655" y="4776743"/>
                <a:ext cx="2996461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2ℏ</m:t>
                              </m:r>
                            </m:den>
                          </m:f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𝚤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822A68-F7F1-FE1B-5C7B-56D151A44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655" y="4776743"/>
                <a:ext cx="2996461" cy="656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4052D0-6625-19CD-0210-80C100F509E8}"/>
                  </a:ext>
                </a:extLst>
              </p:cNvPr>
              <p:cNvSpPr txBox="1"/>
              <p:nvPr/>
            </p:nvSpPr>
            <p:spPr>
              <a:xfrm>
                <a:off x="5351774" y="4920083"/>
                <a:ext cx="791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4052D0-6625-19CD-0210-80C100F50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774" y="4920083"/>
                <a:ext cx="791178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BFDD2B8-7398-DB65-886B-69EB43961381}"/>
              </a:ext>
            </a:extLst>
          </p:cNvPr>
          <p:cNvSpPr txBox="1"/>
          <p:nvPr/>
        </p:nvSpPr>
        <p:spPr>
          <a:xfrm>
            <a:off x="327047" y="129568"/>
            <a:ext cx="3796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 classical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8D6114-AF47-94E0-D3FE-BE8FDBC8C0E8}"/>
                  </a:ext>
                </a:extLst>
              </p:cNvPr>
              <p:cNvSpPr txBox="1"/>
              <p:nvPr/>
            </p:nvSpPr>
            <p:spPr>
              <a:xfrm>
                <a:off x="3852930" y="581650"/>
                <a:ext cx="8129832" cy="5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func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8D6114-AF47-94E0-D3FE-BE8FDBC8C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930" y="581650"/>
                <a:ext cx="8129832" cy="5786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85F4EF-D2C8-1A34-1BB2-5B862449ACF2}"/>
              </a:ext>
            </a:extLst>
          </p:cNvPr>
          <p:cNvCxnSpPr/>
          <p:nvPr/>
        </p:nvCxnSpPr>
        <p:spPr>
          <a:xfrm flipH="1" flipV="1">
            <a:off x="7790611" y="1051841"/>
            <a:ext cx="2413687" cy="51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7F8BAB-A1B3-3CE4-5D6B-72BC3A4419B8}"/>
              </a:ext>
            </a:extLst>
          </p:cNvPr>
          <p:cNvCxnSpPr>
            <a:cxnSpLocks/>
          </p:cNvCxnSpPr>
          <p:nvPr/>
        </p:nvCxnSpPr>
        <p:spPr>
          <a:xfrm flipV="1">
            <a:off x="10426719" y="1099423"/>
            <a:ext cx="238669" cy="471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6586B09-A0D7-01D6-A13D-3258C1B32755}"/>
              </a:ext>
            </a:extLst>
          </p:cNvPr>
          <p:cNvSpPr txBox="1"/>
          <p:nvPr/>
        </p:nvSpPr>
        <p:spPr>
          <a:xfrm>
            <a:off x="9507505" y="1499359"/>
            <a:ext cx="2315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Jacobian is a constant: all volumes rescaled by the same factor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C4A9FC-8ED2-D213-DEB7-FA50E16CC214}"/>
              </a:ext>
            </a:extLst>
          </p:cNvPr>
          <p:cNvSpPr txBox="1"/>
          <p:nvPr/>
        </p:nvSpPr>
        <p:spPr>
          <a:xfrm>
            <a:off x="954674" y="2145610"/>
            <a:ext cx="2074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Stretching map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55D0C4-55E6-646B-73D2-D449E43ADBA8}"/>
              </a:ext>
            </a:extLst>
          </p:cNvPr>
          <p:cNvSpPr txBox="1"/>
          <p:nvPr/>
        </p:nvSpPr>
        <p:spPr>
          <a:xfrm>
            <a:off x="954673" y="2935036"/>
            <a:ext cx="2697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Pure stretching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9AC228-E5A6-B12D-AC03-666A1772B8CC}"/>
                  </a:ext>
                </a:extLst>
              </p:cNvPr>
              <p:cNvSpPr txBox="1"/>
              <p:nvPr/>
            </p:nvSpPr>
            <p:spPr>
              <a:xfrm>
                <a:off x="3830595" y="2822991"/>
                <a:ext cx="2533579" cy="652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ra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9AC228-E5A6-B12D-AC03-666A1772B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595" y="2822991"/>
                <a:ext cx="2533579" cy="6528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58B3EBB-20A5-8C53-6C57-0BE58425EE31}"/>
                  </a:ext>
                </a:extLst>
              </p:cNvPr>
              <p:cNvSpPr txBox="1"/>
              <p:nvPr/>
            </p:nvSpPr>
            <p:spPr>
              <a:xfrm>
                <a:off x="6542883" y="2824129"/>
                <a:ext cx="2514343" cy="652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ra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58B3EBB-20A5-8C53-6C57-0BE58425E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883" y="2824129"/>
                <a:ext cx="2514343" cy="6528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0AB89718-8B2B-3785-8F34-7BF1214117B0}"/>
              </a:ext>
            </a:extLst>
          </p:cNvPr>
          <p:cNvSpPr txBox="1"/>
          <p:nvPr/>
        </p:nvSpPr>
        <p:spPr>
          <a:xfrm>
            <a:off x="9192731" y="3042758"/>
            <a:ext cx="2315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Need to take care of operator ordering!!!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EE4A29-E6CD-D94E-D81B-380DD33386CF}"/>
              </a:ext>
            </a:extLst>
          </p:cNvPr>
          <p:cNvSpPr txBox="1"/>
          <p:nvPr/>
        </p:nvSpPr>
        <p:spPr>
          <a:xfrm>
            <a:off x="327047" y="3927560"/>
            <a:ext cx="1830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Infinitesimal pure</a:t>
            </a:r>
            <a:br>
              <a:rPr lang="en-US" dirty="0"/>
            </a:br>
            <a:r>
              <a:rPr lang="en-US" dirty="0"/>
              <a:t>stretching map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D574DD-9751-BAC7-C02E-BF380216A694}"/>
              </a:ext>
            </a:extLst>
          </p:cNvPr>
          <p:cNvSpPr txBox="1"/>
          <p:nvPr/>
        </p:nvSpPr>
        <p:spPr>
          <a:xfrm>
            <a:off x="3919953" y="5533079"/>
            <a:ext cx="477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Anti-normal ordering and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Husimi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Q are preferred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F143DE-9EF7-1AC2-5392-ED347B1A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78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B37AA7-10AB-42FD-CC89-E36C59252C43}"/>
              </a:ext>
            </a:extLst>
          </p:cNvPr>
          <p:cNvSpPr txBox="1"/>
          <p:nvPr/>
        </p:nvSpPr>
        <p:spPr>
          <a:xfrm>
            <a:off x="327047" y="395270"/>
            <a:ext cx="11518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Another perspective: move the pure states to minus infinite entropy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61B0AE-75B0-1148-AE23-97628505F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342" y="1096774"/>
            <a:ext cx="5079371" cy="2655584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74BDB52F-FC01-AE4F-9232-A25EA0479A29}"/>
              </a:ext>
            </a:extLst>
          </p:cNvPr>
          <p:cNvSpPr/>
          <p:nvPr/>
        </p:nvSpPr>
        <p:spPr>
          <a:xfrm>
            <a:off x="6483178" y="2010032"/>
            <a:ext cx="398493" cy="1161536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58A58-C00E-F17B-6D98-1CC27672A6D5}"/>
              </a:ext>
            </a:extLst>
          </p:cNvPr>
          <p:cNvSpPr txBox="1"/>
          <p:nvPr/>
        </p:nvSpPr>
        <p:spPr>
          <a:xfrm>
            <a:off x="239102" y="2210062"/>
            <a:ext cx="328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Redefine original space such that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2607D6-4C7C-95DD-DA4E-CFB40CF43918}"/>
                  </a:ext>
                </a:extLst>
              </p:cNvPr>
              <p:cNvSpPr txBox="1"/>
              <p:nvPr/>
            </p:nvSpPr>
            <p:spPr>
              <a:xfrm>
                <a:off x="237050" y="2579394"/>
                <a:ext cx="1919436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2607D6-4C7C-95DD-DA4E-CFB40CF43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50" y="2579394"/>
                <a:ext cx="1919436" cy="9103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84C02E-FAD5-E33D-78F0-3D8AFD038B1C}"/>
                  </a:ext>
                </a:extLst>
              </p:cNvPr>
              <p:cNvSpPr txBox="1"/>
              <p:nvPr/>
            </p:nvSpPr>
            <p:spPr>
              <a:xfrm>
                <a:off x="2270045" y="2710487"/>
                <a:ext cx="3411383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ℏ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84C02E-FAD5-E33D-78F0-3D8AFD038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045" y="2710487"/>
                <a:ext cx="3411383" cy="6481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1B2E387-B588-AF81-6B18-E9F46BB43A68}"/>
              </a:ext>
            </a:extLst>
          </p:cNvPr>
          <p:cNvSpPr txBox="1"/>
          <p:nvPr/>
        </p:nvSpPr>
        <p:spPr>
          <a:xfrm>
            <a:off x="239102" y="1094299"/>
            <a:ext cx="111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Instead 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BCBA59-413C-5D8A-8EA6-5FFDFF306601}"/>
                  </a:ext>
                </a:extLst>
              </p:cNvPr>
              <p:cNvSpPr txBox="1"/>
              <p:nvPr/>
            </p:nvSpPr>
            <p:spPr>
              <a:xfrm>
                <a:off x="239102" y="1525323"/>
                <a:ext cx="19153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BCBA59-413C-5D8A-8EA6-5FFDFF306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02" y="1525323"/>
                <a:ext cx="191533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87852B-EBBE-9868-91F3-93E066901258}"/>
                  </a:ext>
                </a:extLst>
              </p:cNvPr>
              <p:cNvSpPr txBox="1"/>
              <p:nvPr/>
            </p:nvSpPr>
            <p:spPr>
              <a:xfrm>
                <a:off x="2270045" y="1494545"/>
                <a:ext cx="35636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ℏ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87852B-EBBE-9868-91F3-93E066901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045" y="1494545"/>
                <a:ext cx="35636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3C52F7-DB2B-ED71-E8E2-F5E36850F402}"/>
              </a:ext>
            </a:extLst>
          </p:cNvPr>
          <p:cNvCxnSpPr>
            <a:cxnSpLocks/>
          </p:cNvCxnSpPr>
          <p:nvPr/>
        </p:nvCxnSpPr>
        <p:spPr>
          <a:xfrm flipH="1" flipV="1">
            <a:off x="2075935" y="3358678"/>
            <a:ext cx="474257" cy="38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A592CE-21EC-CBFF-2620-2F32B5725CC4}"/>
                  </a:ext>
                </a:extLst>
              </p:cNvPr>
              <p:cNvSpPr txBox="1"/>
              <p:nvPr/>
            </p:nvSpPr>
            <p:spPr>
              <a:xfrm>
                <a:off x="1936360" y="3641351"/>
                <a:ext cx="1861856" cy="4966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 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A592CE-21EC-CBFF-2620-2F32B5725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360" y="3641351"/>
                <a:ext cx="1861856" cy="496611"/>
              </a:xfrm>
              <a:prstGeom prst="rect">
                <a:avLst/>
              </a:prstGeom>
              <a:blipFill>
                <a:blip r:embed="rId7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F012D83-7F43-6496-604B-AD6DE07288B7}"/>
                  </a:ext>
                </a:extLst>
              </p:cNvPr>
              <p:cNvSpPr txBox="1"/>
              <p:nvPr/>
            </p:nvSpPr>
            <p:spPr>
              <a:xfrm>
                <a:off x="426743" y="4443766"/>
                <a:ext cx="891522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Mathematically equivalent to lowering the entropy of a pure state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, 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ℏ→0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(group contraction)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F012D83-7F43-6496-604B-AD6DE0728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43" y="4443766"/>
                <a:ext cx="8915226" cy="1077218"/>
              </a:xfrm>
              <a:prstGeom prst="rect">
                <a:avLst/>
              </a:prstGeom>
              <a:blipFill>
                <a:blip r:embed="rId8"/>
                <a:stretch>
                  <a:fillRect l="-1710" t="-7345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7AE1AF-36A7-DFF9-5C09-0AE224FD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4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E79F4-20D7-78CC-70C9-E497432A8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29687F3-B712-EF84-E4BC-405B977085F8}"/>
              </a:ext>
            </a:extLst>
          </p:cNvPr>
          <p:cNvGraphicFramePr>
            <a:graphicFrameLocks noGrp="1"/>
          </p:cNvGraphicFramePr>
          <p:nvPr/>
        </p:nvGraphicFramePr>
        <p:xfrm>
          <a:off x="1831767" y="1329719"/>
          <a:ext cx="6644788" cy="32981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2394">
                  <a:extLst>
                    <a:ext uri="{9D8B030D-6E8A-4147-A177-3AD203B41FA5}">
                      <a16:colId xmlns:a16="http://schemas.microsoft.com/office/drawing/2014/main" val="318984211"/>
                    </a:ext>
                  </a:extLst>
                </a:gridCol>
                <a:gridCol w="3322394">
                  <a:extLst>
                    <a:ext uri="{9D8B030D-6E8A-4147-A177-3AD203B41FA5}">
                      <a16:colId xmlns:a16="http://schemas.microsoft.com/office/drawing/2014/main" val="4065757525"/>
                    </a:ext>
                  </a:extLst>
                </a:gridCol>
              </a:tblGrid>
              <a:tr h="16490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Classical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Mechanics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Relativistic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Mechanics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42816"/>
                  </a:ext>
                </a:extLst>
              </a:tr>
              <a:tr h="16490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Quantum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Mechanics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Quantum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Field Theory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47827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132DCF-3983-A5CB-62F2-E824B2AC52F5}"/>
              </a:ext>
            </a:extLst>
          </p:cNvPr>
          <p:cNvCxnSpPr/>
          <p:nvPr/>
        </p:nvCxnSpPr>
        <p:spPr>
          <a:xfrm>
            <a:off x="1835474" y="1030368"/>
            <a:ext cx="6621057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749DCD-D9A5-EA68-04ED-F7B900D96CB9}"/>
              </a:ext>
            </a:extLst>
          </p:cNvPr>
          <p:cNvSpPr txBox="1"/>
          <p:nvPr/>
        </p:nvSpPr>
        <p:spPr>
          <a:xfrm>
            <a:off x="4771684" y="626046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1FA267-63DA-4312-6AF5-216A42B626EC}"/>
              </a:ext>
            </a:extLst>
          </p:cNvPr>
          <p:cNvCxnSpPr>
            <a:cxnSpLocks/>
          </p:cNvCxnSpPr>
          <p:nvPr/>
        </p:nvCxnSpPr>
        <p:spPr>
          <a:xfrm flipV="1">
            <a:off x="1521776" y="1323045"/>
            <a:ext cx="0" cy="3298182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755AA77-ADC7-CC51-72C4-A30641F7ED1A}"/>
              </a:ext>
            </a:extLst>
          </p:cNvPr>
          <p:cNvSpPr txBox="1"/>
          <p:nvPr/>
        </p:nvSpPr>
        <p:spPr>
          <a:xfrm rot="16200000">
            <a:off x="753456" y="2794143"/>
            <a:ext cx="91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BB359C-8913-CDC5-18E9-DEDB670CDF6F}"/>
                  </a:ext>
                </a:extLst>
              </p:cNvPr>
              <p:cNvSpPr txBox="1"/>
              <p:nvPr/>
            </p:nvSpPr>
            <p:spPr>
              <a:xfrm>
                <a:off x="1831767" y="740667"/>
                <a:ext cx="7303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0" dirty="0"/>
                  <a:t>“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200" dirty="0"/>
                  <a:t>”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BB359C-8913-CDC5-18E9-DEDB670CD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767" y="740667"/>
                <a:ext cx="730328" cy="276999"/>
              </a:xfrm>
              <a:prstGeom prst="rect">
                <a:avLst/>
              </a:prstGeom>
              <a:blipFill>
                <a:blip r:embed="rId2"/>
                <a:stretch>
                  <a:fillRect t="-22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5FBB8F-AFAC-7E40-22B3-F24298CB56DD}"/>
                  </a:ext>
                </a:extLst>
              </p:cNvPr>
              <p:cNvSpPr txBox="1"/>
              <p:nvPr/>
            </p:nvSpPr>
            <p:spPr>
              <a:xfrm rot="16200000">
                <a:off x="908852" y="1488763"/>
                <a:ext cx="6982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0" dirty="0"/>
                  <a:t>“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ℏ→0</m:t>
                    </m:r>
                  </m:oMath>
                </a14:m>
                <a:r>
                  <a:rPr lang="en-US" sz="1200" dirty="0"/>
                  <a:t>”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5FBB8F-AFAC-7E40-22B3-F24298CB5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8852" y="1488763"/>
                <a:ext cx="698204" cy="276999"/>
              </a:xfrm>
              <a:prstGeom prst="rect">
                <a:avLst/>
              </a:prstGeom>
              <a:blipFill>
                <a:blip r:embed="rId3"/>
                <a:stretch>
                  <a:fillRect l="-2222" r="-17778" b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81DA064-2989-9A97-2488-9DF506FDDD35}"/>
              </a:ext>
            </a:extLst>
          </p:cNvPr>
          <p:cNvSpPr txBox="1"/>
          <p:nvPr/>
        </p:nvSpPr>
        <p:spPr>
          <a:xfrm>
            <a:off x="1716222" y="502935"/>
            <a:ext cx="961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Low speed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472C7F-AC81-94F3-2482-F88DF82AA882}"/>
              </a:ext>
            </a:extLst>
          </p:cNvPr>
          <p:cNvSpPr txBox="1"/>
          <p:nvPr/>
        </p:nvSpPr>
        <p:spPr>
          <a:xfrm rot="16200000">
            <a:off x="445377" y="1473373"/>
            <a:ext cx="1131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High entropy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33685-CE47-0235-96B0-B3170DC1C92C}"/>
              </a:ext>
            </a:extLst>
          </p:cNvPr>
          <p:cNvSpPr txBox="1"/>
          <p:nvPr/>
        </p:nvSpPr>
        <p:spPr>
          <a:xfrm>
            <a:off x="1831767" y="4970070"/>
            <a:ext cx="612340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dirty="0">
                <a:solidFill>
                  <a:schemeClr val="accent6">
                    <a:lumMod val="75000"/>
                  </a:schemeClr>
                </a:solidFill>
              </a:rPr>
              <a:t>No-mechanism limit</a:t>
            </a:r>
            <a:br>
              <a:rPr lang="en-US" sz="3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800" dirty="0">
                <a:solidFill>
                  <a:schemeClr val="accent6">
                    <a:lumMod val="75000"/>
                  </a:schemeClr>
                </a:solidFill>
              </a:rPr>
              <a:t>(same as non-relativistic limit)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8AE216-3F4B-5299-93EE-E215CEF28256}"/>
              </a:ext>
            </a:extLst>
          </p:cNvPr>
          <p:cNvSpPr txBox="1"/>
          <p:nvPr/>
        </p:nvSpPr>
        <p:spPr>
          <a:xfrm>
            <a:off x="9064691" y="1061561"/>
            <a:ext cx="2803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Dirac’s correspondence principle: putting an entropic lower bound on classical theory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94CE4-06F1-FF6D-DA66-53BB6CB6593A}"/>
              </a:ext>
            </a:extLst>
          </p:cNvPr>
          <p:cNvSpPr txBox="1"/>
          <p:nvPr/>
        </p:nvSpPr>
        <p:spPr>
          <a:xfrm>
            <a:off x="9064691" y="2378644"/>
            <a:ext cx="280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one way to do 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765C4-E3C1-8647-41C6-1C6DFD1E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13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9C0E11-D4EE-8E47-F2DE-1DF851A41566}"/>
              </a:ext>
            </a:extLst>
          </p:cNvPr>
          <p:cNvSpPr txBox="1"/>
          <p:nvPr/>
        </p:nvSpPr>
        <p:spPr>
          <a:xfrm>
            <a:off x="1454600" y="596770"/>
            <a:ext cx="92827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Entropy seems to play a very important role</a:t>
            </a:r>
            <a:br>
              <a:rPr lang="en-US" sz="4000" dirty="0"/>
            </a:br>
            <a:r>
              <a:rPr lang="en-US" sz="4000" dirty="0"/>
              <a:t>in both classical and quantum mechanics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B4E558-F55D-4F26-E103-528ABABC3328}"/>
              </a:ext>
            </a:extLst>
          </p:cNvPr>
          <p:cNvSpPr txBox="1"/>
          <p:nvPr/>
        </p:nvSpPr>
        <p:spPr>
          <a:xfrm>
            <a:off x="2485812" y="2514600"/>
            <a:ext cx="72203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How far can we push this role?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CF217-5B46-E0A2-4242-256904904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70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A89BACF-A7DF-6C3C-4038-D106BCD26AE4}"/>
              </a:ext>
            </a:extLst>
          </p:cNvPr>
          <p:cNvGrpSpPr/>
          <p:nvPr/>
        </p:nvGrpSpPr>
        <p:grpSpPr>
          <a:xfrm>
            <a:off x="1536500" y="1561129"/>
            <a:ext cx="8434568" cy="2336228"/>
            <a:chOff x="329683" y="1172919"/>
            <a:chExt cx="6350773" cy="175905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D5BECC-483A-F696-4DF8-99C549998F13}"/>
                </a:ext>
              </a:extLst>
            </p:cNvPr>
            <p:cNvSpPr/>
            <p:nvPr/>
          </p:nvSpPr>
          <p:spPr>
            <a:xfrm>
              <a:off x="3208122" y="1232661"/>
              <a:ext cx="1816402" cy="491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Standard probability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272639-0F20-91B8-8B5A-FA6235E7A889}"/>
                </a:ext>
              </a:extLst>
            </p:cNvPr>
            <p:cNvSpPr/>
            <p:nvPr/>
          </p:nvSpPr>
          <p:spPr>
            <a:xfrm>
              <a:off x="3208122" y="2440030"/>
              <a:ext cx="1816402" cy="491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Information theory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4D651B-7AF1-A261-3EB0-3A789526E354}"/>
                </a:ext>
              </a:extLst>
            </p:cNvPr>
            <p:cNvSpPr/>
            <p:nvPr/>
          </p:nvSpPr>
          <p:spPr>
            <a:xfrm>
              <a:off x="329683" y="1791536"/>
              <a:ext cx="1883631" cy="491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</a:rPr>
                <a:t>Symplectic</a:t>
              </a:r>
              <a:r>
                <a:rPr lang="en-US" sz="2000" dirty="0">
                  <a:solidFill>
                    <a:schemeClr val="tx1"/>
                  </a:solidFill>
                </a:rPr>
                <a:t> manifold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7483119-87C6-E559-2C12-1A9D5008F747}"/>
                    </a:ext>
                  </a:extLst>
                </p:cNvPr>
                <p:cNvSpPr txBox="1"/>
                <p:nvPr/>
              </p:nvSpPr>
              <p:spPr>
                <a:xfrm>
                  <a:off x="626700" y="1339172"/>
                  <a:ext cx="1300491" cy="3385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a14:m>
                  <a:r>
                    <a:rPr lang="en-US" sz="2000" dirty="0"/>
                    <a:t> 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7483119-87C6-E559-2C12-1A9D5008F7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700" y="1339172"/>
                  <a:ext cx="1300491" cy="338581"/>
                </a:xfrm>
                <a:prstGeom prst="rect">
                  <a:avLst/>
                </a:prstGeom>
                <a:blipFill>
                  <a:blip r:embed="rId2"/>
                  <a:stretch>
                    <a:fillRect t="-139189" r="-19081" b="-1972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0010B80-DCF9-6E75-0364-616DB80C5E52}"/>
                    </a:ext>
                  </a:extLst>
                </p:cNvPr>
                <p:cNvSpPr txBox="1"/>
                <p:nvPr/>
              </p:nvSpPr>
              <p:spPr>
                <a:xfrm>
                  <a:off x="5112750" y="1172919"/>
                  <a:ext cx="1326996" cy="5411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0010B80-DCF9-6E75-0364-616DB80C5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2750" y="1172919"/>
                  <a:ext cx="1326996" cy="54115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B89734A-EAD1-64B0-F582-16CAC6011CE5}"/>
                    </a:ext>
                  </a:extLst>
                </p:cNvPr>
                <p:cNvSpPr txBox="1"/>
                <p:nvPr/>
              </p:nvSpPr>
              <p:spPr>
                <a:xfrm>
                  <a:off x="5077256" y="2563499"/>
                  <a:ext cx="1603200" cy="30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B89734A-EAD1-64B0-F582-16CAC6011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7256" y="2563499"/>
                  <a:ext cx="1603200" cy="301261"/>
                </a:xfrm>
                <a:prstGeom prst="rect">
                  <a:avLst/>
                </a:prstGeom>
                <a:blipFill>
                  <a:blip r:embed="rId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Arrow: Left-Right 10">
              <a:extLst>
                <a:ext uri="{FF2B5EF4-FFF2-40B4-BE49-F238E27FC236}">
                  <a16:creationId xmlns:a16="http://schemas.microsoft.com/office/drawing/2014/main" id="{E79860D1-4404-ADD4-93CF-0710721199B3}"/>
                </a:ext>
              </a:extLst>
            </p:cNvPr>
            <p:cNvSpPr/>
            <p:nvPr/>
          </p:nvSpPr>
          <p:spPr>
            <a:xfrm rot="20292001">
              <a:off x="2387900" y="1610826"/>
              <a:ext cx="782062" cy="24596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801B8C52-4238-BD05-D5C2-32B45E11FE36}"/>
                </a:ext>
              </a:extLst>
            </p:cNvPr>
            <p:cNvSpPr/>
            <p:nvPr/>
          </p:nvSpPr>
          <p:spPr>
            <a:xfrm rot="1307999" flipH="1">
              <a:off x="2383246" y="2275654"/>
              <a:ext cx="782062" cy="24596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4884D414-2A35-83D0-0FAF-8566EB63FF97}"/>
                </a:ext>
              </a:extLst>
            </p:cNvPr>
            <p:cNvSpPr/>
            <p:nvPr/>
          </p:nvSpPr>
          <p:spPr>
            <a:xfrm rot="5400000">
              <a:off x="3884204" y="1924670"/>
              <a:ext cx="518807" cy="24596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B2C94F8-33CE-DC50-3C1D-56FEE7A6AEE3}"/>
                    </a:ext>
                  </a:extLst>
                </p:cNvPr>
                <p:cNvSpPr txBox="1"/>
                <p:nvPr/>
              </p:nvSpPr>
              <p:spPr>
                <a:xfrm>
                  <a:off x="434335" y="2503249"/>
                  <a:ext cx="1492593" cy="30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a14:m>
                  <a:r>
                    <a:rPr lang="en-US" sz="2000" dirty="0"/>
                    <a:t> uniform over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B2C94F8-33CE-DC50-3C1D-56FEE7A6AE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35" y="2503249"/>
                  <a:ext cx="1492593" cy="301261"/>
                </a:xfrm>
                <a:prstGeom prst="rect">
                  <a:avLst/>
                </a:prstGeom>
                <a:blipFill>
                  <a:blip r:embed="rId5"/>
                  <a:stretch>
                    <a:fillRect t="-9091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9C4C7CD-5790-D1EC-5BDE-1D00A2BF3A97}"/>
              </a:ext>
            </a:extLst>
          </p:cNvPr>
          <p:cNvSpPr txBox="1"/>
          <p:nvPr/>
        </p:nvSpPr>
        <p:spPr>
          <a:xfrm>
            <a:off x="374446" y="202919"/>
            <a:ext cx="3796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 classical mechanics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2F31505-2B75-7294-CE01-99666FC823F3}"/>
              </a:ext>
            </a:extLst>
          </p:cNvPr>
          <p:cNvCxnSpPr/>
          <p:nvPr/>
        </p:nvCxnSpPr>
        <p:spPr>
          <a:xfrm>
            <a:off x="1515224" y="1458659"/>
            <a:ext cx="382555" cy="46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19CAE6C-4800-87EE-AE08-A308E173D2F1}"/>
              </a:ext>
            </a:extLst>
          </p:cNvPr>
          <p:cNvSpPr txBox="1"/>
          <p:nvPr/>
        </p:nvSpPr>
        <p:spPr>
          <a:xfrm>
            <a:off x="374446" y="1042876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Geometry gives us areas/volumes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7B02846-49B9-6198-7E2E-0A5FAD750102}"/>
              </a:ext>
            </a:extLst>
          </p:cNvPr>
          <p:cNvCxnSpPr>
            <a:cxnSpLocks/>
          </p:cNvCxnSpPr>
          <p:nvPr/>
        </p:nvCxnSpPr>
        <p:spPr>
          <a:xfrm flipH="1">
            <a:off x="8770776" y="935977"/>
            <a:ext cx="261257" cy="62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B052F5C-7612-F0C0-8748-C893C043C1F6}"/>
              </a:ext>
            </a:extLst>
          </p:cNvPr>
          <p:cNvSpPr txBox="1"/>
          <p:nvPr/>
        </p:nvSpPr>
        <p:spPr>
          <a:xfrm>
            <a:off x="8021517" y="207655"/>
            <a:ext cx="2915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Uniform probability densities</a:t>
            </a:r>
            <a:br>
              <a:rPr lang="en-US" dirty="0"/>
            </a:br>
            <a:r>
              <a:rPr lang="en-US" dirty="0"/>
              <a:t>are inverse of volumes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128FD4-BBB7-5AD7-4297-90F130CD8166}"/>
              </a:ext>
            </a:extLst>
          </p:cNvPr>
          <p:cNvSpPr txBox="1"/>
          <p:nvPr/>
        </p:nvSpPr>
        <p:spPr>
          <a:xfrm>
            <a:off x="8901404" y="2327408"/>
            <a:ext cx="3195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Entropy of uniform distributions</a:t>
            </a:r>
            <a:br>
              <a:rPr lang="en-US" dirty="0"/>
            </a:br>
            <a:r>
              <a:rPr lang="en-US" dirty="0"/>
              <a:t>is the logarithm of volumes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DB6D7F1-0B23-E83A-4C5C-345436FB488F}"/>
              </a:ext>
            </a:extLst>
          </p:cNvPr>
          <p:cNvCxnSpPr>
            <a:cxnSpLocks/>
          </p:cNvCxnSpPr>
          <p:nvPr/>
        </p:nvCxnSpPr>
        <p:spPr>
          <a:xfrm flipH="1">
            <a:off x="8700796" y="2973739"/>
            <a:ext cx="464696" cy="47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75A342E-5FB2-C43B-326C-AB18782102AF}"/>
              </a:ext>
            </a:extLst>
          </p:cNvPr>
          <p:cNvSpPr txBox="1"/>
          <p:nvPr/>
        </p:nvSpPr>
        <p:spPr>
          <a:xfrm>
            <a:off x="647700" y="4242335"/>
            <a:ext cx="7477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can either provide the volume of each region or, equivalently, the entropy of all uniform distributions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FF9212-D748-C497-5277-675435F2EA30}"/>
              </a:ext>
            </a:extLst>
          </p:cNvPr>
          <p:cNvSpPr txBox="1"/>
          <p:nvPr/>
        </p:nvSpPr>
        <p:spPr>
          <a:xfrm>
            <a:off x="1930973" y="5272827"/>
            <a:ext cx="6193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6">
                    <a:lumMod val="75000"/>
                  </a:schemeClr>
                </a:solidFill>
              </a:rPr>
              <a:t>Geometry is entropy!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923A56-7619-D431-EDC0-BF89F19C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3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39C36-7A97-FDAE-E410-74BE2FEE0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70EB8D-78F0-ADCF-E918-16207A403D46}"/>
              </a:ext>
            </a:extLst>
          </p:cNvPr>
          <p:cNvSpPr txBox="1"/>
          <p:nvPr/>
        </p:nvSpPr>
        <p:spPr>
          <a:xfrm>
            <a:off x="374446" y="202919"/>
            <a:ext cx="398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 quantum mechanics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B2813E7-0B9B-973A-5E32-5F1AEA09C29B}"/>
              </a:ext>
            </a:extLst>
          </p:cNvPr>
          <p:cNvCxnSpPr/>
          <p:nvPr/>
        </p:nvCxnSpPr>
        <p:spPr>
          <a:xfrm>
            <a:off x="1485246" y="1310886"/>
            <a:ext cx="382555" cy="46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973286-95BC-86FA-18E2-5FB886CCBF2D}"/>
              </a:ext>
            </a:extLst>
          </p:cNvPr>
          <p:cNvSpPr txBox="1"/>
          <p:nvPr/>
        </p:nvSpPr>
        <p:spPr>
          <a:xfrm>
            <a:off x="282509" y="981869"/>
            <a:ext cx="329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Geometry given by inner product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46E35AB-D83C-6D12-398E-654738376095}"/>
              </a:ext>
            </a:extLst>
          </p:cNvPr>
          <p:cNvCxnSpPr>
            <a:cxnSpLocks/>
          </p:cNvCxnSpPr>
          <p:nvPr/>
        </p:nvCxnSpPr>
        <p:spPr>
          <a:xfrm flipH="1">
            <a:off x="8528672" y="1080456"/>
            <a:ext cx="261257" cy="62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A7A096D-4E73-EF8E-B240-344AFE3AD413}"/>
              </a:ext>
            </a:extLst>
          </p:cNvPr>
          <p:cNvSpPr txBox="1"/>
          <p:nvPr/>
        </p:nvSpPr>
        <p:spPr>
          <a:xfrm>
            <a:off x="7251241" y="683596"/>
            <a:ext cx="336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given by inner product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BE4A34-73BC-7F12-3146-1A0B25DA91A9}"/>
              </a:ext>
            </a:extLst>
          </p:cNvPr>
          <p:cNvSpPr txBox="1"/>
          <p:nvPr/>
        </p:nvSpPr>
        <p:spPr>
          <a:xfrm>
            <a:off x="8771268" y="2278701"/>
            <a:ext cx="2782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Entropy of mixtures of pairs</a:t>
            </a:r>
            <a:br>
              <a:rPr lang="en-US" dirty="0"/>
            </a:br>
            <a:r>
              <a:rPr lang="en-US" dirty="0"/>
              <a:t>given by the probability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DF9D36-D0E9-075B-3BD8-9AB68FDBA8D9}"/>
              </a:ext>
            </a:extLst>
          </p:cNvPr>
          <p:cNvCxnSpPr>
            <a:cxnSpLocks/>
          </p:cNvCxnSpPr>
          <p:nvPr/>
        </p:nvCxnSpPr>
        <p:spPr>
          <a:xfrm flipH="1">
            <a:off x="8248971" y="2636565"/>
            <a:ext cx="464696" cy="47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E6803CC-04E7-FECF-DCC1-5EB19A9EAAFA}"/>
              </a:ext>
            </a:extLst>
          </p:cNvPr>
          <p:cNvSpPr txBox="1"/>
          <p:nvPr/>
        </p:nvSpPr>
        <p:spPr>
          <a:xfrm>
            <a:off x="647700" y="4242335"/>
            <a:ext cx="7477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can either provide the inner product between each pair of states, of the entropy of the mixtures of all pairs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D5CA19-038D-33F8-2B72-8438605C2406}"/>
              </a:ext>
            </a:extLst>
          </p:cNvPr>
          <p:cNvSpPr txBox="1"/>
          <p:nvPr/>
        </p:nvSpPr>
        <p:spPr>
          <a:xfrm>
            <a:off x="1930973" y="5272827"/>
            <a:ext cx="6193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6">
                    <a:lumMod val="75000"/>
                  </a:schemeClr>
                </a:solidFill>
              </a:rPr>
              <a:t>Geometry is entropy!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C8F691-BCB5-40D7-3F1C-D78833B38195}"/>
              </a:ext>
            </a:extLst>
          </p:cNvPr>
          <p:cNvGrpSpPr/>
          <p:nvPr/>
        </p:nvGrpSpPr>
        <p:grpSpPr>
          <a:xfrm>
            <a:off x="759443" y="1667390"/>
            <a:ext cx="9666010" cy="2159437"/>
            <a:chOff x="53340" y="3574508"/>
            <a:chExt cx="7524004" cy="168090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3EF382-5130-7CA1-1144-0A8A2FE7871E}"/>
                </a:ext>
              </a:extLst>
            </p:cNvPr>
            <p:cNvSpPr/>
            <p:nvPr/>
          </p:nvSpPr>
          <p:spPr>
            <a:xfrm>
              <a:off x="3204418" y="4742624"/>
              <a:ext cx="1814751" cy="4914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</a:rPr>
                <a:t>Quantum information theory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A577F1B-33A1-2655-1553-BF7A75AAE0E8}"/>
                </a:ext>
              </a:extLst>
            </p:cNvPr>
            <p:cNvSpPr/>
            <p:nvPr/>
          </p:nvSpPr>
          <p:spPr>
            <a:xfrm>
              <a:off x="3203212" y="3605618"/>
              <a:ext cx="1814751" cy="4914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Quantum probability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79407E-2DFE-4411-E84B-E13154D7E588}"/>
                </a:ext>
              </a:extLst>
            </p:cNvPr>
            <p:cNvSpPr/>
            <p:nvPr/>
          </p:nvSpPr>
          <p:spPr>
            <a:xfrm>
              <a:off x="53340" y="4090708"/>
              <a:ext cx="2158323" cy="4914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Projective Hilbert space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731DECC-99E6-499A-80AC-AB7A5B83967F}"/>
                    </a:ext>
                  </a:extLst>
                </p:cNvPr>
                <p:cNvSpPr txBox="1"/>
                <p:nvPr/>
              </p:nvSpPr>
              <p:spPr>
                <a:xfrm>
                  <a:off x="916084" y="3574508"/>
                  <a:ext cx="679638" cy="3114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731DECC-99E6-499A-80AC-AB7A5B8396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084" y="3574508"/>
                  <a:ext cx="679638" cy="311445"/>
                </a:xfrm>
                <a:prstGeom prst="rect">
                  <a:avLst/>
                </a:prstGeom>
                <a:blipFill>
                  <a:blip r:embed="rId2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97C6C89-B3D6-B5E1-73D6-CF8B32F0F925}"/>
                    </a:ext>
                  </a:extLst>
                </p:cNvPr>
                <p:cNvSpPr txBox="1"/>
                <p:nvPr/>
              </p:nvSpPr>
              <p:spPr>
                <a:xfrm>
                  <a:off x="5396522" y="3647113"/>
                  <a:ext cx="1786414" cy="3114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97C6C89-B3D6-B5E1-73D6-CF8B32F0F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6522" y="3647113"/>
                  <a:ext cx="1786414" cy="311445"/>
                </a:xfrm>
                <a:prstGeom prst="rect">
                  <a:avLst/>
                </a:prstGeom>
                <a:blipFill>
                  <a:blip r:embed="rId3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E1DB2C3-2A11-226D-ADB4-078588315309}"/>
                    </a:ext>
                  </a:extLst>
                </p:cNvPr>
                <p:cNvSpPr txBox="1"/>
                <p:nvPr/>
              </p:nvSpPr>
              <p:spPr>
                <a:xfrm>
                  <a:off x="449293" y="4627024"/>
                  <a:ext cx="1552082" cy="5203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E1DB2C3-2A11-226D-ADB4-0785883153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293" y="4627024"/>
                  <a:ext cx="1552082" cy="52037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29C6609-03EE-AA7B-3A64-C6DF3D8EC92E}"/>
                    </a:ext>
                  </a:extLst>
                </p:cNvPr>
                <p:cNvSpPr txBox="1"/>
                <p:nvPr/>
              </p:nvSpPr>
              <p:spPr>
                <a:xfrm>
                  <a:off x="5069267" y="4645248"/>
                  <a:ext cx="2508077" cy="6101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29C6609-03EE-AA7B-3A64-C6DF3D8EC9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267" y="4645248"/>
                  <a:ext cx="2508077" cy="61016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Arrow: Left-Right 22">
              <a:extLst>
                <a:ext uri="{FF2B5EF4-FFF2-40B4-BE49-F238E27FC236}">
                  <a16:creationId xmlns:a16="http://schemas.microsoft.com/office/drawing/2014/main" id="{C7CCA1D1-BAC1-0BB5-1FD5-5C7C80AEA2BB}"/>
                </a:ext>
              </a:extLst>
            </p:cNvPr>
            <p:cNvSpPr/>
            <p:nvPr/>
          </p:nvSpPr>
          <p:spPr>
            <a:xfrm rot="20292001">
              <a:off x="2371405" y="3983363"/>
              <a:ext cx="781351" cy="24574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4" name="Arrow: Left-Right 23">
              <a:extLst>
                <a:ext uri="{FF2B5EF4-FFF2-40B4-BE49-F238E27FC236}">
                  <a16:creationId xmlns:a16="http://schemas.microsoft.com/office/drawing/2014/main" id="{8134A25D-4732-6049-2AF8-90AFF8FBF397}"/>
                </a:ext>
              </a:extLst>
            </p:cNvPr>
            <p:cNvSpPr/>
            <p:nvPr/>
          </p:nvSpPr>
          <p:spPr>
            <a:xfrm rot="1307999" flipH="1">
              <a:off x="2371406" y="4632840"/>
              <a:ext cx="781351" cy="24574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5" name="Arrow: Left-Right 24">
              <a:extLst>
                <a:ext uri="{FF2B5EF4-FFF2-40B4-BE49-F238E27FC236}">
                  <a16:creationId xmlns:a16="http://schemas.microsoft.com/office/drawing/2014/main" id="{B70609B4-E008-FAFD-D76C-DE045D24FB81}"/>
                </a:ext>
              </a:extLst>
            </p:cNvPr>
            <p:cNvSpPr/>
            <p:nvPr/>
          </p:nvSpPr>
          <p:spPr>
            <a:xfrm rot="5400000">
              <a:off x="3878680" y="4279308"/>
              <a:ext cx="518336" cy="24574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A84CF-A915-B314-BC0F-9DA3DA6C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58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08199-EB3A-A490-9ABE-B41D14D3E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34158D9-20E6-7AE1-BA1E-82C6AA0BD7C6}"/>
              </a:ext>
            </a:extLst>
          </p:cNvPr>
          <p:cNvGrpSpPr/>
          <p:nvPr/>
        </p:nvGrpSpPr>
        <p:grpSpPr>
          <a:xfrm>
            <a:off x="388835" y="1454253"/>
            <a:ext cx="6254835" cy="1759053"/>
            <a:chOff x="329683" y="1172919"/>
            <a:chExt cx="6254835" cy="175905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C14C093-C348-25BF-56B7-EF8FB5762A81}"/>
                </a:ext>
              </a:extLst>
            </p:cNvPr>
            <p:cNvSpPr/>
            <p:nvPr/>
          </p:nvSpPr>
          <p:spPr>
            <a:xfrm>
              <a:off x="3208122" y="1232661"/>
              <a:ext cx="1816402" cy="491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Standard probability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1593E80-5E05-6D42-B6EE-4EF74B085974}"/>
                </a:ext>
              </a:extLst>
            </p:cNvPr>
            <p:cNvSpPr/>
            <p:nvPr/>
          </p:nvSpPr>
          <p:spPr>
            <a:xfrm>
              <a:off x="3208122" y="2440030"/>
              <a:ext cx="1816402" cy="491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Information theory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A00F4C-1EC1-E599-16A4-655BAC76144B}"/>
                </a:ext>
              </a:extLst>
            </p:cNvPr>
            <p:cNvSpPr/>
            <p:nvPr/>
          </p:nvSpPr>
          <p:spPr>
            <a:xfrm>
              <a:off x="329683" y="1791536"/>
              <a:ext cx="1883631" cy="491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Symplectic</a:t>
              </a:r>
              <a:r>
                <a:rPr lang="en-US" sz="1600" dirty="0">
                  <a:solidFill>
                    <a:schemeClr val="tx1"/>
                  </a:solidFill>
                </a:rPr>
                <a:t> manifold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D9A6DB5-E933-BFD1-BE96-C165A39869F8}"/>
                    </a:ext>
                  </a:extLst>
                </p:cNvPr>
                <p:cNvSpPr txBox="1"/>
                <p:nvPr/>
              </p:nvSpPr>
              <p:spPr>
                <a:xfrm>
                  <a:off x="626700" y="1339172"/>
                  <a:ext cx="1420389" cy="3781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a14:m>
                  <a:r>
                    <a:rPr lang="en-US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7483119-87C6-E559-2C12-1A9D5008F7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700" y="1339172"/>
                  <a:ext cx="1420389" cy="378180"/>
                </a:xfrm>
                <a:prstGeom prst="rect">
                  <a:avLst/>
                </a:prstGeom>
                <a:blipFill>
                  <a:blip r:embed="rId2"/>
                  <a:stretch>
                    <a:fillRect t="-125806" r="-15451" b="-1822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FD36213-1B97-034D-EB87-E4FC92094B88}"/>
                    </a:ext>
                  </a:extLst>
                </p:cNvPr>
                <p:cNvSpPr txBox="1"/>
                <p:nvPr/>
              </p:nvSpPr>
              <p:spPr>
                <a:xfrm>
                  <a:off x="5049517" y="1172919"/>
                  <a:ext cx="1485963" cy="6551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0010B80-DCF9-6E75-0364-616DB80C5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9517" y="1172919"/>
                  <a:ext cx="1485963" cy="6551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8B179C6-BA4F-8621-AE0B-8F6641219ED5}"/>
                    </a:ext>
                  </a:extLst>
                </p:cNvPr>
                <p:cNvSpPr txBox="1"/>
                <p:nvPr/>
              </p:nvSpPr>
              <p:spPr>
                <a:xfrm>
                  <a:off x="4950801" y="2563499"/>
                  <a:ext cx="163371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B89734A-EAD1-64B0-F582-16CAC6011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0801" y="2563499"/>
                  <a:ext cx="1633717" cy="338554"/>
                </a:xfrm>
                <a:prstGeom prst="rect">
                  <a:avLst/>
                </a:prstGeom>
                <a:blipFill>
                  <a:blip r:embed="rId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Arrow: Left-Right 10">
              <a:extLst>
                <a:ext uri="{FF2B5EF4-FFF2-40B4-BE49-F238E27FC236}">
                  <a16:creationId xmlns:a16="http://schemas.microsoft.com/office/drawing/2014/main" id="{AB6870A0-25AD-709A-BF39-5CC58CD47C71}"/>
                </a:ext>
              </a:extLst>
            </p:cNvPr>
            <p:cNvSpPr/>
            <p:nvPr/>
          </p:nvSpPr>
          <p:spPr>
            <a:xfrm rot="20292001">
              <a:off x="2387900" y="1610826"/>
              <a:ext cx="782062" cy="24596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C494E551-E1B2-A6A9-EC67-DC1A7826575B}"/>
                </a:ext>
              </a:extLst>
            </p:cNvPr>
            <p:cNvSpPr/>
            <p:nvPr/>
          </p:nvSpPr>
          <p:spPr>
            <a:xfrm rot="1307999" flipH="1">
              <a:off x="2383246" y="2275654"/>
              <a:ext cx="782062" cy="24596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9F1176C6-1CED-C42C-9FE5-C91AE64589BF}"/>
                </a:ext>
              </a:extLst>
            </p:cNvPr>
            <p:cNvSpPr/>
            <p:nvPr/>
          </p:nvSpPr>
          <p:spPr>
            <a:xfrm rot="5400000">
              <a:off x="3884204" y="1924670"/>
              <a:ext cx="518807" cy="24596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E7617B1-A023-FCB5-95E6-4580A20CACEF}"/>
                    </a:ext>
                  </a:extLst>
                </p:cNvPr>
                <p:cNvSpPr txBox="1"/>
                <p:nvPr/>
              </p:nvSpPr>
              <p:spPr>
                <a:xfrm>
                  <a:off x="434335" y="2503249"/>
                  <a:ext cx="1805120" cy="3760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a14:m>
                  <a:r>
                    <a:rPr lang="en-US" sz="1600" dirty="0"/>
                    <a:t> uniform over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B2C94F8-33CE-DC50-3C1D-56FEE7A6AE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35" y="2503249"/>
                  <a:ext cx="1805120" cy="376052"/>
                </a:xfrm>
                <a:prstGeom prst="rect">
                  <a:avLst/>
                </a:prstGeom>
                <a:blipFill>
                  <a:blip r:embed="rId5"/>
                  <a:stretch>
                    <a:fillRect t="-4918"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CD3E62-5C18-F9FF-8665-361C79279523}"/>
              </a:ext>
            </a:extLst>
          </p:cNvPr>
          <p:cNvGrpSpPr/>
          <p:nvPr/>
        </p:nvGrpSpPr>
        <p:grpSpPr>
          <a:xfrm>
            <a:off x="381886" y="3838049"/>
            <a:ext cx="7628885" cy="1716301"/>
            <a:chOff x="53340" y="3574508"/>
            <a:chExt cx="7628885" cy="17163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96C6193-D6B6-04AA-54B5-FB70F94DBE95}"/>
                </a:ext>
              </a:extLst>
            </p:cNvPr>
            <p:cNvSpPr/>
            <p:nvPr/>
          </p:nvSpPr>
          <p:spPr>
            <a:xfrm>
              <a:off x="3204418" y="4742624"/>
              <a:ext cx="1814751" cy="4914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</a:rPr>
                <a:t>Quantum information theory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DB35D9-EE5D-441D-6872-C60DBE952B83}"/>
                </a:ext>
              </a:extLst>
            </p:cNvPr>
            <p:cNvSpPr/>
            <p:nvPr/>
          </p:nvSpPr>
          <p:spPr>
            <a:xfrm>
              <a:off x="3203212" y="3605618"/>
              <a:ext cx="1814751" cy="4914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Quantum probability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4638A0-F152-84B3-A0F8-4F6DB2483E12}"/>
                </a:ext>
              </a:extLst>
            </p:cNvPr>
            <p:cNvSpPr/>
            <p:nvPr/>
          </p:nvSpPr>
          <p:spPr>
            <a:xfrm>
              <a:off x="53340" y="4090708"/>
              <a:ext cx="2158323" cy="4914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Projective Hilbert space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1E11430-B96A-C8D0-1862-09112178E89F}"/>
                    </a:ext>
                  </a:extLst>
                </p:cNvPr>
                <p:cNvSpPr txBox="1"/>
                <p:nvPr/>
              </p:nvSpPr>
              <p:spPr>
                <a:xfrm>
                  <a:off x="916084" y="3574508"/>
                  <a:ext cx="496198" cy="2286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458D240-8F76-F41F-82B8-589E3659D0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084" y="3574508"/>
                  <a:ext cx="496198" cy="228635"/>
                </a:xfrm>
                <a:prstGeom prst="rect">
                  <a:avLst/>
                </a:prstGeom>
                <a:blipFill>
                  <a:blip r:embed="rId6"/>
                  <a:stretch>
                    <a:fillRect r="-22222" b="-648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3092511-FCA5-2AF3-581F-293BEAEF2A77}"/>
                    </a:ext>
                  </a:extLst>
                </p:cNvPr>
                <p:cNvSpPr txBox="1"/>
                <p:nvPr/>
              </p:nvSpPr>
              <p:spPr>
                <a:xfrm>
                  <a:off x="5396522" y="3647113"/>
                  <a:ext cx="1263122" cy="2286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BC62A96-BD75-E90E-06DA-FE0F717379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6522" y="3647113"/>
                  <a:ext cx="1263122" cy="228635"/>
                </a:xfrm>
                <a:prstGeom prst="rect">
                  <a:avLst/>
                </a:prstGeom>
                <a:blipFill>
                  <a:blip r:embed="rId7"/>
                  <a:stretch>
                    <a:fillRect r="-39130" b="-648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3DCA7A2-66C8-9516-92DA-2EDD2B8B7738}"/>
                    </a:ext>
                  </a:extLst>
                </p:cNvPr>
                <p:cNvSpPr txBox="1"/>
                <p:nvPr/>
              </p:nvSpPr>
              <p:spPr>
                <a:xfrm>
                  <a:off x="449293" y="4627024"/>
                  <a:ext cx="1101216" cy="3736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E096C43-B44B-C70A-C255-A09C8C46B4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293" y="4627024"/>
                  <a:ext cx="1101216" cy="373697"/>
                </a:xfrm>
                <a:prstGeom prst="rect">
                  <a:avLst/>
                </a:prstGeom>
                <a:blipFill>
                  <a:blip r:embed="rId8"/>
                  <a:stretch>
                    <a:fillRect r="-32597" b="-36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6F900D6-A913-3216-3D03-E4E80B84CA45}"/>
                    </a:ext>
                  </a:extLst>
                </p:cNvPr>
                <p:cNvSpPr txBox="1"/>
                <p:nvPr/>
              </p:nvSpPr>
              <p:spPr>
                <a:xfrm>
                  <a:off x="5069267" y="4645248"/>
                  <a:ext cx="2612958" cy="6455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430ED55-01D7-D25B-455A-9B01B0F89D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267" y="4645248"/>
                  <a:ext cx="2612958" cy="64556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Arrow: Left-Right 23">
              <a:extLst>
                <a:ext uri="{FF2B5EF4-FFF2-40B4-BE49-F238E27FC236}">
                  <a16:creationId xmlns:a16="http://schemas.microsoft.com/office/drawing/2014/main" id="{B54BCC15-CAB3-6DEC-323A-92F16C766058}"/>
                </a:ext>
              </a:extLst>
            </p:cNvPr>
            <p:cNvSpPr/>
            <p:nvPr/>
          </p:nvSpPr>
          <p:spPr>
            <a:xfrm rot="20292001">
              <a:off x="2371405" y="3983363"/>
              <a:ext cx="781351" cy="24574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Arrow: Left-Right 24">
              <a:extLst>
                <a:ext uri="{FF2B5EF4-FFF2-40B4-BE49-F238E27FC236}">
                  <a16:creationId xmlns:a16="http://schemas.microsoft.com/office/drawing/2014/main" id="{646CA510-B0C1-1921-4F04-3E79F2058929}"/>
                </a:ext>
              </a:extLst>
            </p:cNvPr>
            <p:cNvSpPr/>
            <p:nvPr/>
          </p:nvSpPr>
          <p:spPr>
            <a:xfrm rot="1307999" flipH="1">
              <a:off x="2371406" y="4632840"/>
              <a:ext cx="781351" cy="24574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6" name="Arrow: Left-Right 25">
              <a:extLst>
                <a:ext uri="{FF2B5EF4-FFF2-40B4-BE49-F238E27FC236}">
                  <a16:creationId xmlns:a16="http://schemas.microsoft.com/office/drawing/2014/main" id="{FF99A82C-E8D9-FE66-DCEF-338FD1369A6E}"/>
                </a:ext>
              </a:extLst>
            </p:cNvPr>
            <p:cNvSpPr/>
            <p:nvPr/>
          </p:nvSpPr>
          <p:spPr>
            <a:xfrm rot="5400000">
              <a:off x="3878680" y="4279308"/>
              <a:ext cx="518336" cy="24574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3434613-B229-0FCF-E0D7-6F13E98C7EAB}"/>
              </a:ext>
            </a:extLst>
          </p:cNvPr>
          <p:cNvSpPr txBox="1"/>
          <p:nvPr/>
        </p:nvSpPr>
        <p:spPr>
          <a:xfrm>
            <a:off x="6945523" y="1440778"/>
            <a:ext cx="5043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Thermodynamics/Statistical mechanics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are not built on top of mechanics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9B6003-B6C5-1B6B-0EDC-4D37028AB6E3}"/>
              </a:ext>
            </a:extLst>
          </p:cNvPr>
          <p:cNvSpPr txBox="1"/>
          <p:nvPr/>
        </p:nvSpPr>
        <p:spPr>
          <a:xfrm>
            <a:off x="6945523" y="2339847"/>
            <a:ext cx="49652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Mechanics is the ideal case of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thermodynamics/statistical mechanics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EB54CA-D975-21A3-722D-1EF50283AD33}"/>
              </a:ext>
            </a:extLst>
          </p:cNvPr>
          <p:cNvSpPr txBox="1"/>
          <p:nvPr/>
        </p:nvSpPr>
        <p:spPr>
          <a:xfrm>
            <a:off x="7440670" y="215963"/>
            <a:ext cx="4208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geometric structures of both classical and quantum mechanics are equivalent to the entropic structure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D4DC39-8E0E-775E-1B05-ABFE1F2209B2}"/>
              </a:ext>
            </a:extLst>
          </p:cNvPr>
          <p:cNvSpPr txBox="1"/>
          <p:nvPr/>
        </p:nvSpPr>
        <p:spPr>
          <a:xfrm>
            <a:off x="286718" y="240224"/>
            <a:ext cx="6193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6">
                    <a:lumMod val="75000"/>
                  </a:schemeClr>
                </a:solidFill>
              </a:rPr>
              <a:t>Geometry is entropy!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077436-5578-5AAB-E806-D0D06C93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4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BCDC4-B9B9-B91F-9080-C1E0DE58D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9DEB843-C6EB-5F54-D5FA-67BF69D6237D}"/>
              </a:ext>
            </a:extLst>
          </p:cNvPr>
          <p:cNvGrpSpPr/>
          <p:nvPr/>
        </p:nvGrpSpPr>
        <p:grpSpPr>
          <a:xfrm>
            <a:off x="1253268" y="1478637"/>
            <a:ext cx="5329477" cy="4258323"/>
            <a:chOff x="6381363" y="1621601"/>
            <a:chExt cx="5537623" cy="442463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3290A96-4AC2-3B03-8D13-B9C0A97A4ED1}"/>
                </a:ext>
              </a:extLst>
            </p:cNvPr>
            <p:cNvSpPr/>
            <p:nvPr/>
          </p:nvSpPr>
          <p:spPr>
            <a:xfrm>
              <a:off x="7535247" y="5514390"/>
              <a:ext cx="3006017" cy="531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Theory of Everything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F347899-42C6-763B-B355-4B658C3C09A7}"/>
                </a:ext>
              </a:extLst>
            </p:cNvPr>
            <p:cNvSpPr/>
            <p:nvPr/>
          </p:nvSpPr>
          <p:spPr>
            <a:xfrm>
              <a:off x="6381363" y="4544880"/>
              <a:ext cx="2053510" cy="531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General Relativity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A0D99E3-EBFC-8CFD-584D-9A9251401D7B}"/>
                </a:ext>
              </a:extLst>
            </p:cNvPr>
            <p:cNvSpPr/>
            <p:nvPr/>
          </p:nvSpPr>
          <p:spPr>
            <a:xfrm>
              <a:off x="9240421" y="4546864"/>
              <a:ext cx="2404890" cy="531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Grand Unified Theory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E9E36C-8875-908C-362E-01AA351B538C}"/>
                </a:ext>
              </a:extLst>
            </p:cNvPr>
            <p:cNvSpPr/>
            <p:nvPr/>
          </p:nvSpPr>
          <p:spPr>
            <a:xfrm>
              <a:off x="10204511" y="3572691"/>
              <a:ext cx="1642258" cy="531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Electro-weak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6A11A3-1D42-BABE-EF51-FCC0D9F75783}"/>
                </a:ext>
              </a:extLst>
            </p:cNvPr>
            <p:cNvSpPr/>
            <p:nvPr/>
          </p:nvSpPr>
          <p:spPr>
            <a:xfrm>
              <a:off x="6964528" y="3572690"/>
              <a:ext cx="2902597" cy="531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QCD – Strong Interactions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8CA4829-F152-E97E-B55A-C4DEDA4791DC}"/>
                </a:ext>
              </a:extLst>
            </p:cNvPr>
            <p:cNvSpPr/>
            <p:nvPr/>
          </p:nvSpPr>
          <p:spPr>
            <a:xfrm>
              <a:off x="9355401" y="2598518"/>
              <a:ext cx="2563585" cy="531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QED -Electromagnetism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E579F3-6BBD-3A27-1741-6F62AE6E54B1}"/>
                </a:ext>
              </a:extLst>
            </p:cNvPr>
            <p:cNvSpPr/>
            <p:nvPr/>
          </p:nvSpPr>
          <p:spPr>
            <a:xfrm>
              <a:off x="6964528" y="2598518"/>
              <a:ext cx="2052735" cy="531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Weak interactions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960713D-5AF1-935D-F38E-41D480A970FB}"/>
                </a:ext>
              </a:extLst>
            </p:cNvPr>
            <p:cNvSpPr/>
            <p:nvPr/>
          </p:nvSpPr>
          <p:spPr>
            <a:xfrm>
              <a:off x="10204511" y="1621601"/>
              <a:ext cx="1660239" cy="531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…</a:t>
              </a: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2F87C7B2-0334-006B-0F51-3A7BE2536853}"/>
                </a:ext>
              </a:extLst>
            </p:cNvPr>
            <p:cNvCxnSpPr>
              <a:stCxn id="6" idx="0"/>
              <a:endCxn id="7" idx="2"/>
            </p:cNvCxnSpPr>
            <p:nvPr/>
          </p:nvCxnSpPr>
          <p:spPr>
            <a:xfrm rot="16200000" flipV="1">
              <a:off x="8004355" y="4480489"/>
              <a:ext cx="437665" cy="163013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96327121-E06F-2F17-FA57-FCD62E8266ED}"/>
                </a:ext>
              </a:extLst>
            </p:cNvPr>
            <p:cNvCxnSpPr>
              <a:stCxn id="6" idx="0"/>
              <a:endCxn id="8" idx="2"/>
            </p:cNvCxnSpPr>
            <p:nvPr/>
          </p:nvCxnSpPr>
          <p:spPr>
            <a:xfrm rot="5400000" flipH="1" flipV="1">
              <a:off x="9522721" y="4594245"/>
              <a:ext cx="435681" cy="140461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A576A14E-1919-7640-DB92-0FEA2B07C3FB}"/>
                </a:ext>
              </a:extLst>
            </p:cNvPr>
            <p:cNvCxnSpPr>
              <a:stCxn id="8" idx="0"/>
              <a:endCxn id="9" idx="2"/>
            </p:cNvCxnSpPr>
            <p:nvPr/>
          </p:nvCxnSpPr>
          <p:spPr>
            <a:xfrm rot="5400000" flipH="1" flipV="1">
              <a:off x="10513089" y="4034313"/>
              <a:ext cx="442328" cy="58277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53EAE37F-7CAA-3CE5-020A-744114B96D03}"/>
                </a:ext>
              </a:extLst>
            </p:cNvPr>
            <p:cNvCxnSpPr>
              <a:stCxn id="8" idx="0"/>
              <a:endCxn id="10" idx="2"/>
            </p:cNvCxnSpPr>
            <p:nvPr/>
          </p:nvCxnSpPr>
          <p:spPr>
            <a:xfrm rot="16200000" flipV="1">
              <a:off x="9208183" y="3312180"/>
              <a:ext cx="442329" cy="202703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7513E7FC-2A20-66EC-D52A-D43003BE0BB6}"/>
                </a:ext>
              </a:extLst>
            </p:cNvPr>
            <p:cNvCxnSpPr>
              <a:cxnSpLocks/>
              <a:stCxn id="9" idx="0"/>
              <a:endCxn id="11" idx="2"/>
            </p:cNvCxnSpPr>
            <p:nvPr/>
          </p:nvCxnSpPr>
          <p:spPr>
            <a:xfrm rot="16200000" flipV="1">
              <a:off x="10610253" y="3157304"/>
              <a:ext cx="442328" cy="3884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8565B818-F95F-3FB3-A027-A89276E6742A}"/>
                </a:ext>
              </a:extLst>
            </p:cNvPr>
            <p:cNvCxnSpPr>
              <a:stCxn id="9" idx="0"/>
              <a:endCxn id="12" idx="2"/>
            </p:cNvCxnSpPr>
            <p:nvPr/>
          </p:nvCxnSpPr>
          <p:spPr>
            <a:xfrm rot="16200000" flipV="1">
              <a:off x="9287104" y="1834155"/>
              <a:ext cx="442328" cy="303474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3D117304-AC1A-FEFC-39A9-ACE7A56B1EE2}"/>
                </a:ext>
              </a:extLst>
            </p:cNvPr>
            <p:cNvCxnSpPr>
              <a:stCxn id="11" idx="0"/>
              <a:endCxn id="13" idx="2"/>
            </p:cNvCxnSpPr>
            <p:nvPr/>
          </p:nvCxnSpPr>
          <p:spPr>
            <a:xfrm rot="5400000" flipH="1" flipV="1">
              <a:off x="10613376" y="2177264"/>
              <a:ext cx="445072" cy="39743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6C64D1-BB3B-09D6-56ED-060A6FF51318}"/>
              </a:ext>
            </a:extLst>
          </p:cNvPr>
          <p:cNvGrpSpPr/>
          <p:nvPr/>
        </p:nvGrpSpPr>
        <p:grpSpPr>
          <a:xfrm>
            <a:off x="516811" y="1307839"/>
            <a:ext cx="1472914" cy="2304478"/>
            <a:chOff x="6540761" y="1223020"/>
            <a:chExt cx="1155588" cy="1807998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6A3FD69-0DB7-C4D7-C14C-A1508785FE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0761" y="1231641"/>
              <a:ext cx="0" cy="1799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72EFC58-C5F3-FC64-F014-B08BB040E8BF}"/>
                </a:ext>
              </a:extLst>
            </p:cNvPr>
            <p:cNvSpPr txBox="1"/>
            <p:nvPr/>
          </p:nvSpPr>
          <p:spPr>
            <a:xfrm>
              <a:off x="6600433" y="1223020"/>
              <a:ext cx="1095916" cy="265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approximation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A8A7375-464E-0527-462F-01C636330AD8}"/>
              </a:ext>
            </a:extLst>
          </p:cNvPr>
          <p:cNvSpPr txBox="1"/>
          <p:nvPr/>
        </p:nvSpPr>
        <p:spPr>
          <a:xfrm>
            <a:off x="5492068" y="5225106"/>
            <a:ext cx="1459285" cy="23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Measurement problem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EFB13C-A973-77D7-8867-37AF2C7AE1F9}"/>
              </a:ext>
            </a:extLst>
          </p:cNvPr>
          <p:cNvSpPr txBox="1"/>
          <p:nvPr/>
        </p:nvSpPr>
        <p:spPr>
          <a:xfrm>
            <a:off x="796329" y="5166525"/>
            <a:ext cx="1431436" cy="23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What “really” happens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61847F-630E-225B-E9F5-B4B653D59FC3}"/>
              </a:ext>
            </a:extLst>
          </p:cNvPr>
          <p:cNvSpPr txBox="1"/>
          <p:nvPr/>
        </p:nvSpPr>
        <p:spPr>
          <a:xfrm>
            <a:off x="1181170" y="5834195"/>
            <a:ext cx="1518077" cy="23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Ontology of observables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073D60-4801-1628-2F2C-08F59060464A}"/>
              </a:ext>
            </a:extLst>
          </p:cNvPr>
          <p:cNvSpPr txBox="1"/>
          <p:nvPr/>
        </p:nvSpPr>
        <p:spPr>
          <a:xfrm>
            <a:off x="5862504" y="5507217"/>
            <a:ext cx="1301475" cy="23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Role of the observer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7FDCE3-CB15-499E-3B18-F6A92386384B}"/>
              </a:ext>
            </a:extLst>
          </p:cNvPr>
          <p:cNvSpPr txBox="1"/>
          <p:nvPr/>
        </p:nvSpPr>
        <p:spPr>
          <a:xfrm>
            <a:off x="5602207" y="5871771"/>
            <a:ext cx="13260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Dark matter/energy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B8E025-1682-1201-0889-929016052808}"/>
              </a:ext>
            </a:extLst>
          </p:cNvPr>
          <p:cNvSpPr txBox="1"/>
          <p:nvPr/>
        </p:nvSpPr>
        <p:spPr>
          <a:xfrm>
            <a:off x="350848" y="5507217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Hidden variables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823A902B-AF96-3F16-7259-6E446D24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779"/>
            <a:ext cx="8278347" cy="897424"/>
          </a:xfrm>
        </p:spPr>
        <p:txBody>
          <a:bodyPr>
            <a:noAutofit/>
          </a:bodyPr>
          <a:lstStyle/>
          <a:p>
            <a:r>
              <a:rPr lang="en-US" sz="3200" dirty="0"/>
              <a:t>Standard view of the foundations of physics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467FE-61B6-A724-54FA-8A738557A270}"/>
              </a:ext>
            </a:extLst>
          </p:cNvPr>
          <p:cNvSpPr txBox="1"/>
          <p:nvPr/>
        </p:nvSpPr>
        <p:spPr>
          <a:xfrm>
            <a:off x="3102622" y="5917804"/>
            <a:ext cx="21611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Perfect description of the universe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2968399-FAEF-4BCE-50D8-F58FCB91078C}"/>
              </a:ext>
            </a:extLst>
          </p:cNvPr>
          <p:cNvCxnSpPr>
            <a:cxnSpLocks/>
          </p:cNvCxnSpPr>
          <p:nvPr/>
        </p:nvCxnSpPr>
        <p:spPr>
          <a:xfrm flipH="1">
            <a:off x="7214803" y="2820373"/>
            <a:ext cx="2242235" cy="2130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7CDD6C8-F0C4-8ED5-AA41-A8E978BD2D9F}"/>
              </a:ext>
            </a:extLst>
          </p:cNvPr>
          <p:cNvSpPr txBox="1"/>
          <p:nvPr/>
        </p:nvSpPr>
        <p:spPr>
          <a:xfrm>
            <a:off x="7680157" y="2058211"/>
            <a:ext cx="3681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The “real” physics!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8B7FB4-7500-8834-169C-E4125937D6C9}"/>
              </a:ext>
            </a:extLst>
          </p:cNvPr>
          <p:cNvSpPr txBox="1"/>
          <p:nvPr/>
        </p:nvSpPr>
        <p:spPr>
          <a:xfrm>
            <a:off x="9947639" y="2698364"/>
            <a:ext cx="2032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Everything else</a:t>
            </a:r>
            <a:br>
              <a:rPr lang="en-US" dirty="0"/>
            </a:br>
            <a:r>
              <a:rPr lang="en-US" dirty="0"/>
              <a:t>is an approximation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E49BE3-A68D-0938-205A-1C471FDC47F0}"/>
              </a:ext>
            </a:extLst>
          </p:cNvPr>
          <p:cNvSpPr txBox="1"/>
          <p:nvPr/>
        </p:nvSpPr>
        <p:spPr>
          <a:xfrm>
            <a:off x="7305316" y="2820373"/>
            <a:ext cx="1711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foundations</a:t>
            </a:r>
            <a:br>
              <a:rPr lang="en-US" dirty="0"/>
            </a:br>
            <a:r>
              <a:rPr lang="en-US" dirty="0"/>
              <a:t>of physics!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5FD5D6D-F02A-592E-1A43-E338D6F7358F}"/>
              </a:ext>
            </a:extLst>
          </p:cNvPr>
          <p:cNvSpPr txBox="1"/>
          <p:nvPr/>
        </p:nvSpPr>
        <p:spPr>
          <a:xfrm>
            <a:off x="7490127" y="879752"/>
            <a:ext cx="47018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Goal of physics is to find the true laws of the universe!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C3F543-45DC-1432-846C-43EB9F4E38B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8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76FD77-4267-4B26-1F85-8E7BF84C79FF}"/>
              </a:ext>
            </a:extLst>
          </p:cNvPr>
          <p:cNvSpPr txBox="1"/>
          <p:nvPr/>
        </p:nvSpPr>
        <p:spPr>
          <a:xfrm>
            <a:off x="341467" y="413656"/>
            <a:ext cx="115090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Extracting principles/assumptions behind the laws gives us solid intuition that cuts across fields and leads to new insights/results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B1DB6F-816E-0962-D3FB-24687A13FE6D}"/>
              </a:ext>
            </a:extLst>
          </p:cNvPr>
          <p:cNvSpPr txBox="1"/>
          <p:nvPr/>
        </p:nvSpPr>
        <p:spPr>
          <a:xfrm>
            <a:off x="905069" y="3748487"/>
            <a:ext cx="2539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detail counts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AA69AA-14AA-F639-F25E-F1E04D246F96}"/>
                  </a:ext>
                </a:extLst>
              </p:cNvPr>
              <p:cNvSpPr txBox="1"/>
              <p:nvPr/>
            </p:nvSpPr>
            <p:spPr>
              <a:xfrm>
                <a:off x="1206759" y="4274596"/>
                <a:ext cx="5254324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dimensional analysis (e.g.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func>
                  </m:oMath>
                </a14:m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AA69AA-14AA-F639-F25E-F1E04D246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759" y="4274596"/>
                <a:ext cx="5254324" cy="379848"/>
              </a:xfrm>
              <a:prstGeom prst="rect">
                <a:avLst/>
              </a:prstGeom>
              <a:blipFill>
                <a:blip r:embed="rId2"/>
                <a:stretch>
                  <a:fillRect l="-1044" t="-4762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4CFE9BE-8BA3-C71D-6F46-597AE01C5C1B}"/>
              </a:ext>
            </a:extLst>
          </p:cNvPr>
          <p:cNvSpPr txBox="1"/>
          <p:nvPr/>
        </p:nvSpPr>
        <p:spPr>
          <a:xfrm>
            <a:off x="3939447" y="2881602"/>
            <a:ext cx="5678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Strive for multiple equivalent starting points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1D6421-26F5-B9CB-0FB2-62D6CF3EF10D}"/>
              </a:ext>
            </a:extLst>
          </p:cNvPr>
          <p:cNvSpPr txBox="1"/>
          <p:nvPr/>
        </p:nvSpPr>
        <p:spPr>
          <a:xfrm>
            <a:off x="4572000" y="3316251"/>
            <a:ext cx="688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Hamiltonian mechanics/entropy conservation/uncertainty conservation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23F63D-4EEF-90F9-9456-D332B04A75B4}"/>
              </a:ext>
            </a:extLst>
          </p:cNvPr>
          <p:cNvSpPr txBox="1"/>
          <p:nvPr/>
        </p:nvSpPr>
        <p:spPr>
          <a:xfrm>
            <a:off x="905069" y="5024977"/>
            <a:ext cx="6334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Always be ready to reinterpret/recombine results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BC996C-0DB7-7274-68D7-536D1F81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18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BC45F6-08B6-742A-C56A-6D0489043B35}"/>
              </a:ext>
            </a:extLst>
          </p:cNvPr>
          <p:cNvSpPr txBox="1"/>
          <p:nvPr/>
        </p:nvSpPr>
        <p:spPr>
          <a:xfrm>
            <a:off x="245616" y="1931435"/>
            <a:ext cx="117007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You can’t judge arguments you are unfamiliar with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3897F-65C9-066E-32B7-B18AEED18034}"/>
              </a:ext>
            </a:extLst>
          </p:cNvPr>
          <p:cNvSpPr txBox="1"/>
          <p:nvPr/>
        </p:nvSpPr>
        <p:spPr>
          <a:xfrm>
            <a:off x="1879813" y="463419"/>
            <a:ext cx="8549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Many insights from reverse physics started as “preposterous tricks”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7B49EA-C42E-C631-0B6D-47D94AE63C66}"/>
              </a:ext>
            </a:extLst>
          </p:cNvPr>
          <p:cNvSpPr txBox="1"/>
          <p:nvPr/>
        </p:nvSpPr>
        <p:spPr>
          <a:xfrm>
            <a:off x="3330915" y="1043674"/>
            <a:ext cx="5530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 took time to see there was truth to them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EC644-6294-1BE6-91C1-4F68B90063E2}"/>
              </a:ext>
            </a:extLst>
          </p:cNvPr>
          <p:cNvSpPr txBox="1"/>
          <p:nvPr/>
        </p:nvSpPr>
        <p:spPr>
          <a:xfrm>
            <a:off x="9480516" y="2700876"/>
            <a:ext cx="166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yours or others’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9A658-B36D-5DB2-6CD0-E0699A23692D}"/>
              </a:ext>
            </a:extLst>
          </p:cNvPr>
          <p:cNvSpPr txBox="1"/>
          <p:nvPr/>
        </p:nvSpPr>
        <p:spPr>
          <a:xfrm>
            <a:off x="699796" y="3556960"/>
            <a:ext cx="11075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superficial understanding of an argument does not allow you to see potential connections to other things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Conversely, entrenched ideas prevent you from seeing the merit of the unfamiliar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646AF8-C227-96E5-DD22-E9E653138FAE}"/>
              </a:ext>
            </a:extLst>
          </p:cNvPr>
          <p:cNvSpPr txBox="1"/>
          <p:nvPr/>
        </p:nvSpPr>
        <p:spPr>
          <a:xfrm>
            <a:off x="1698171" y="4967042"/>
            <a:ext cx="67926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It’s essential to remain playful and</a:t>
            </a:r>
            <a:br>
              <a:rPr lang="en-US" sz="32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not to be too attached to “your ideas”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F685F2-FD36-061E-DC48-184A4032E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776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1FFCB-0467-E626-588B-5AB47666B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8BFE-3F2F-54AC-A65B-DF8560D1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it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4B59-DDEB-61AC-5A92-A299A4767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Assumptions of Physics: different approach to the foundations of physics</a:t>
            </a:r>
          </a:p>
          <a:p>
            <a:pPr lvl="1"/>
            <a:r>
              <a:rPr lang="en-US" dirty="0"/>
              <a:t>No interpretations, no theories of everything: physically meaningful starting points from which we can rederive the laws and the mathematical frameworks they need</a:t>
            </a:r>
          </a:p>
          <a:p>
            <a:pPr lvl="1"/>
            <a:r>
              <a:rPr lang="en-US" dirty="0"/>
              <a:t>Physical theories are models</a:t>
            </a:r>
          </a:p>
          <a:p>
            <a:pPr lvl="2"/>
            <a:r>
              <a:rPr lang="en-US" dirty="0"/>
              <a:t>Need to clarify exactly what the realm of applicability of each model is</a:t>
            </a:r>
          </a:p>
          <a:p>
            <a:r>
              <a:rPr lang="en-US" dirty="0"/>
              <a:t>Reverse physics: reverse engineer principles from the known laws</a:t>
            </a:r>
          </a:p>
          <a:p>
            <a:pPr lvl="1"/>
            <a:r>
              <a:rPr lang="en-US" dirty="0"/>
              <a:t>Current laws are given through mathematical structures, which make it hard to understand the physics</a:t>
            </a:r>
          </a:p>
          <a:p>
            <a:pPr lvl="1"/>
            <a:r>
              <a:rPr lang="en-US" dirty="0"/>
              <a:t>We have to find physical principles and assumptions</a:t>
            </a:r>
            <a:br>
              <a:rPr lang="en-US" dirty="0"/>
            </a:br>
            <a:r>
              <a:rPr lang="en-US" dirty="0"/>
              <a:t>from which to rederive the laws</a:t>
            </a:r>
          </a:p>
          <a:p>
            <a:pPr lvl="1"/>
            <a:r>
              <a:rPr lang="en-US" dirty="0"/>
              <a:t>These starting points must have a clear intuitive meaning</a:t>
            </a:r>
            <a:br>
              <a:rPr lang="en-US" dirty="0"/>
            </a:br>
            <a:r>
              <a:rPr lang="en-US" dirty="0"/>
              <a:t>for the majority of physicists and engineers</a:t>
            </a:r>
          </a:p>
          <a:p>
            <a:pPr lvl="1"/>
            <a:r>
              <a:rPr lang="en-US" dirty="0"/>
              <a:t>Investigate physics as a whole (no theory is “more fundamental”)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3D121-D8D1-C709-8231-84AB2936FCB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26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9098F7-B06E-6F59-0481-692138E13EC1}"/>
              </a:ext>
            </a:extLst>
          </p:cNvPr>
          <p:cNvSpPr txBox="1"/>
          <p:nvPr/>
        </p:nvSpPr>
        <p:spPr>
          <a:xfrm>
            <a:off x="309966" y="255722"/>
            <a:ext cx="6959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Assumption of Physics is an open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16D0D8-F8B5-E092-4ACB-36AABB38ECC5}"/>
              </a:ext>
            </a:extLst>
          </p:cNvPr>
          <p:cNvSpPr txBox="1"/>
          <p:nvPr/>
        </p:nvSpPr>
        <p:spPr>
          <a:xfrm>
            <a:off x="896023" y="2717466"/>
            <a:ext cx="700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Activities coordinated through a Discord server (contact me for an invite)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D36676-CAD3-512F-FA3C-AB1C8F384E35}"/>
              </a:ext>
            </a:extLst>
          </p:cNvPr>
          <p:cNvSpPr txBox="1"/>
          <p:nvPr/>
        </p:nvSpPr>
        <p:spPr>
          <a:xfrm>
            <a:off x="896023" y="1016167"/>
            <a:ext cx="784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main output is an open access book: </a:t>
            </a:r>
            <a:r>
              <a:rPr lang="en-US" dirty="0">
                <a:hlinkClick r:id="rId2"/>
              </a:rPr>
              <a:t>https://assumptionsofphysics.org/book/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40D855-8B42-8151-46EB-25EEEEBA0116}"/>
              </a:ext>
            </a:extLst>
          </p:cNvPr>
          <p:cNvSpPr txBox="1"/>
          <p:nvPr/>
        </p:nvSpPr>
        <p:spPr>
          <a:xfrm>
            <a:off x="896022" y="1444998"/>
            <a:ext cx="796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our material is developed on GitHub: </a:t>
            </a:r>
            <a:r>
              <a:rPr lang="en-US" dirty="0">
                <a:hlinkClick r:id="rId3"/>
              </a:rPr>
              <a:t>https://github.com/assumptionsofphysics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ED9373-1FEB-9976-A78B-A00D06A46DE9}"/>
              </a:ext>
            </a:extLst>
          </p:cNvPr>
          <p:cNvSpPr txBox="1"/>
          <p:nvPr/>
        </p:nvSpPr>
        <p:spPr>
          <a:xfrm>
            <a:off x="896022" y="1869154"/>
            <a:ext cx="908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YouTube channel dedicated to publicize results: </a:t>
            </a:r>
            <a:r>
              <a:rPr lang="en-US" dirty="0">
                <a:hlinkClick r:id="rId4"/>
              </a:rPr>
              <a:t>https://www.youtube.com/user/gcarcassi</a:t>
            </a:r>
            <a:r>
              <a:rPr 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C6F4BD-1E3C-D3EE-C20F-36109D14DF97}"/>
              </a:ext>
            </a:extLst>
          </p:cNvPr>
          <p:cNvSpPr txBox="1"/>
          <p:nvPr/>
        </p:nvSpPr>
        <p:spPr>
          <a:xfrm>
            <a:off x="896022" y="2293310"/>
            <a:ext cx="105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Another YouTube channel dedicated to research: </a:t>
            </a:r>
            <a:r>
              <a:rPr lang="en-US" dirty="0">
                <a:hlinkClick r:id="rId5"/>
              </a:rPr>
              <a:t>https://www.youtube.com/@AssumptionsofPhysicsResearch</a:t>
            </a:r>
            <a:r>
              <a:rPr lang="en-US" dirty="0"/>
              <a:t>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77E8F19-4C4A-4370-166E-784670AA0AE5}"/>
              </a:ext>
            </a:extLst>
          </p:cNvPr>
          <p:cNvCxnSpPr>
            <a:cxnSpLocks/>
          </p:cNvCxnSpPr>
          <p:nvPr/>
        </p:nvCxnSpPr>
        <p:spPr>
          <a:xfrm flipH="1">
            <a:off x="10405317" y="1945037"/>
            <a:ext cx="567483" cy="348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4D4BB4F-769D-D958-0C96-1035D7BF67CF}"/>
              </a:ext>
            </a:extLst>
          </p:cNvPr>
          <p:cNvSpPr txBox="1"/>
          <p:nvPr/>
        </p:nvSpPr>
        <p:spPr>
          <a:xfrm>
            <a:off x="10972800" y="1629664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Livestream</a:t>
            </a:r>
            <a:br>
              <a:rPr lang="en-US" sz="1400" dirty="0"/>
            </a:br>
            <a:r>
              <a:rPr lang="en-US" sz="1400" dirty="0"/>
              <a:t>discussions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9A0C1C-460C-FC41-10B0-C9F895D7754C}"/>
              </a:ext>
            </a:extLst>
          </p:cNvPr>
          <p:cNvSpPr txBox="1"/>
          <p:nvPr/>
        </p:nvSpPr>
        <p:spPr>
          <a:xfrm>
            <a:off x="309966" y="3672139"/>
            <a:ext cx="8059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Always looking for experts to gain insights and/or help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F76A6E-D82D-E1E9-0E94-01C9D53092C2}"/>
              </a:ext>
            </a:extLst>
          </p:cNvPr>
          <p:cNvSpPr txBox="1"/>
          <p:nvPr/>
        </p:nvSpPr>
        <p:spPr>
          <a:xfrm>
            <a:off x="309965" y="4195359"/>
            <a:ext cx="4974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Always looking for collaborations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C5F555-A118-B178-FEF8-56FAAC1BCAA8}"/>
              </a:ext>
            </a:extLst>
          </p:cNvPr>
          <p:cNvSpPr txBox="1"/>
          <p:nvPr/>
        </p:nvSpPr>
        <p:spPr>
          <a:xfrm>
            <a:off x="309964" y="4718579"/>
            <a:ext cx="83691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Always looking for editors/journals/conferences that are</a:t>
            </a:r>
            <a:br>
              <a:rPr lang="en-US" sz="2800" dirty="0"/>
            </a:br>
            <a:r>
              <a:rPr lang="en-US" sz="2800" dirty="0"/>
              <a:t>sympathetic to the mission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4F0697-4F33-2829-AFE9-BE91BE7B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88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6D0B7-B8D3-B896-655C-663EE3682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A2EE-6C19-CE05-D249-278AE359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learn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0E938-1FE0-4A24-7D1C-A779C7B25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website</a:t>
            </a:r>
          </a:p>
          <a:p>
            <a:pPr lvl="1"/>
            <a:r>
              <a:rPr lang="en-US" dirty="0">
                <a:hlinkClick r:id="rId2"/>
              </a:rPr>
              <a:t>https://assumptionsofphysics.org</a:t>
            </a:r>
            <a:r>
              <a:rPr lang="en-US" dirty="0"/>
              <a:t> for papers, presentations, …</a:t>
            </a:r>
          </a:p>
          <a:p>
            <a:pPr lvl="1"/>
            <a:r>
              <a:rPr lang="en-US" dirty="0">
                <a:hlinkClick r:id="rId3"/>
              </a:rPr>
              <a:t>https://assumptionsofphysics.org/book</a:t>
            </a:r>
            <a:r>
              <a:rPr lang="en-US" dirty="0"/>
              <a:t> for our open access book</a:t>
            </a:r>
            <a:br>
              <a:rPr lang="en-US" dirty="0"/>
            </a:br>
            <a:r>
              <a:rPr lang="en-US" dirty="0"/>
              <a:t>(updated every few years with new results) </a:t>
            </a:r>
          </a:p>
          <a:p>
            <a:r>
              <a:rPr lang="en-US" dirty="0"/>
              <a:t>YouTube channels</a:t>
            </a:r>
          </a:p>
          <a:p>
            <a:pPr lvl="1"/>
            <a:r>
              <a:rPr lang="en-US" dirty="0">
                <a:hlinkClick r:id="rId4"/>
              </a:rPr>
              <a:t>https://www.youtube.com/@gcarcassi</a:t>
            </a:r>
            <a:br>
              <a:rPr lang="en-US" dirty="0"/>
            </a:br>
            <a:r>
              <a:rPr lang="en-US" dirty="0"/>
              <a:t>Videos with results and insights from the research</a:t>
            </a:r>
          </a:p>
          <a:p>
            <a:pPr lvl="1"/>
            <a:r>
              <a:rPr lang="en-US" dirty="0">
                <a:hlinkClick r:id="rId5"/>
              </a:rPr>
              <a:t>https://www.youtube.com/@AssumptionsofPhysicsResearch</a:t>
            </a:r>
            <a:br>
              <a:rPr lang="en-US" dirty="0"/>
            </a:br>
            <a:r>
              <a:rPr lang="en-US" dirty="0"/>
              <a:t>Research channel, with open questions and livestreamed work sessions</a:t>
            </a:r>
          </a:p>
          <a:p>
            <a:r>
              <a:rPr lang="en-US" dirty="0"/>
              <a:t>GitHub</a:t>
            </a:r>
          </a:p>
          <a:p>
            <a:pPr lvl="1"/>
            <a:r>
              <a:rPr lang="en-US" dirty="0">
                <a:hlinkClick r:id="rId6"/>
              </a:rPr>
              <a:t>https://github.com/assumptionsofphysics</a:t>
            </a:r>
            <a:br>
              <a:rPr lang="en-US" dirty="0"/>
            </a:br>
            <a:r>
              <a:rPr lang="en-US" dirty="0"/>
              <a:t>Book, research papers, slides for videos...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2D271-9896-1CB7-8510-7B8245CBE61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187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8DBD12-8F37-1AF5-19C5-7681F4847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3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7C2045-FA28-A701-4643-172B86C87CFC}"/>
                  </a:ext>
                </a:extLst>
              </p:cNvPr>
              <p:cNvSpPr txBox="1"/>
              <p:nvPr/>
            </p:nvSpPr>
            <p:spPr>
              <a:xfrm>
                <a:off x="589006" y="1000713"/>
                <a:ext cx="11013988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Experimental verifiability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topologies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-algebras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Geometrical structures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Entropic structures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Hamiltonian evolution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det</a:t>
                </a:r>
                <a:r>
                  <a:rPr lang="en-US" sz="3200" dirty="0"/>
                  <a:t>-</a:t>
                </a:r>
                <a:r>
                  <a:rPr lang="en-US" sz="3200" dirty="0">
                    <a:solidFill>
                      <a:schemeClr val="tx1"/>
                    </a:solidFill>
                  </a:rPr>
                  <a:t>rev/isolation + DOF independence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Massive particles and potential forces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/>
                  <a:t>        + Kinematic eq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7C2045-FA28-A701-4643-172B86C87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06" y="1000713"/>
                <a:ext cx="11013988" cy="2062103"/>
              </a:xfrm>
              <a:prstGeom prst="rect">
                <a:avLst/>
              </a:prstGeom>
              <a:blipFill>
                <a:blip r:embed="rId2"/>
                <a:stretch>
                  <a:fillRect l="-609" t="-3550" r="-554" b="-9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DC966CF-5103-181D-9D36-444F3DED48AF}"/>
              </a:ext>
            </a:extLst>
          </p:cNvPr>
          <p:cNvSpPr txBox="1"/>
          <p:nvPr/>
        </p:nvSpPr>
        <p:spPr>
          <a:xfrm>
            <a:off x="281138" y="3274024"/>
            <a:ext cx="11634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Physical requirements and assumptions drive most of the theoretical apparatus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F7BCB-F83D-5611-3EAB-F67AB76B060E}"/>
              </a:ext>
            </a:extLst>
          </p:cNvPr>
          <p:cNvSpPr txBox="1"/>
          <p:nvPr/>
        </p:nvSpPr>
        <p:spPr>
          <a:xfrm>
            <a:off x="243307" y="4448340"/>
            <a:ext cx="47018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Goal of physics is to find the true laws of the universe!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4F7F79C-08DC-2759-7F56-DE50E361B65E}"/>
              </a:ext>
            </a:extLst>
          </p:cNvPr>
          <p:cNvGrpSpPr/>
          <p:nvPr/>
        </p:nvGrpSpPr>
        <p:grpSpPr>
          <a:xfrm>
            <a:off x="849980" y="4375134"/>
            <a:ext cx="2747840" cy="1100517"/>
            <a:chOff x="5862086" y="4215950"/>
            <a:chExt cx="2747840" cy="110051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9414EEC-5FD5-A71C-B1D8-C13ACC3E3662}"/>
                </a:ext>
              </a:extLst>
            </p:cNvPr>
            <p:cNvCxnSpPr/>
            <p:nvPr/>
          </p:nvCxnSpPr>
          <p:spPr>
            <a:xfrm>
              <a:off x="5862086" y="4215950"/>
              <a:ext cx="2747840" cy="1100517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5099D18-E71B-D593-9697-101D52BFD5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2086" y="4215950"/>
              <a:ext cx="2747840" cy="1100517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527D1FA-4916-705B-987B-20A8DCD1CF03}"/>
              </a:ext>
            </a:extLst>
          </p:cNvPr>
          <p:cNvSpPr txBox="1"/>
          <p:nvPr/>
        </p:nvSpPr>
        <p:spPr>
          <a:xfrm>
            <a:off x="419101" y="5548857"/>
            <a:ext cx="382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Less productive point of 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387A4C-4F69-D8F7-91A7-73F28F44CB22}"/>
              </a:ext>
            </a:extLst>
          </p:cNvPr>
          <p:cNvSpPr txBox="1"/>
          <p:nvPr/>
        </p:nvSpPr>
        <p:spPr>
          <a:xfrm>
            <a:off x="5027919" y="161842"/>
            <a:ext cx="2136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We found: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3AB3CC5-313B-A90E-4D14-41826B9B2525}"/>
              </a:ext>
            </a:extLst>
          </p:cNvPr>
          <p:cNvSpPr/>
          <p:nvPr/>
        </p:nvSpPr>
        <p:spPr>
          <a:xfrm rot="19924937">
            <a:off x="8108218" y="2506360"/>
            <a:ext cx="234669" cy="2994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CA24FF-27CE-F012-3DA3-564FD6AEC814}"/>
              </a:ext>
            </a:extLst>
          </p:cNvPr>
          <p:cNvSpPr txBox="1"/>
          <p:nvPr/>
        </p:nvSpPr>
        <p:spPr>
          <a:xfrm>
            <a:off x="4687327" y="4448338"/>
            <a:ext cx="48941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Goal of physics is to find models that can be empirically tested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E240D5-8371-FCEE-213E-2242A927AA1C}"/>
              </a:ext>
            </a:extLst>
          </p:cNvPr>
          <p:cNvSpPr txBox="1"/>
          <p:nvPr/>
        </p:nvSpPr>
        <p:spPr>
          <a:xfrm>
            <a:off x="4945180" y="5548856"/>
            <a:ext cx="3980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More productive point of 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B39D6-3677-F90D-D482-EE877A19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2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D448397-B8D4-1179-F3D7-42CAF0EF9C1A}"/>
              </a:ext>
            </a:extLst>
          </p:cNvPr>
          <p:cNvCxnSpPr>
            <a:stCxn id="46" idx="3"/>
            <a:endCxn id="50" idx="1"/>
          </p:cNvCxnSpPr>
          <p:nvPr/>
        </p:nvCxnSpPr>
        <p:spPr>
          <a:xfrm flipV="1">
            <a:off x="3725915" y="2131254"/>
            <a:ext cx="949024" cy="1028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1833B01-0AEA-FC46-1647-BF375E02B35E}"/>
              </a:ext>
            </a:extLst>
          </p:cNvPr>
          <p:cNvSpPr/>
          <p:nvPr/>
        </p:nvSpPr>
        <p:spPr>
          <a:xfrm>
            <a:off x="935433" y="1778199"/>
            <a:ext cx="2790483" cy="726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General physical principles</a:t>
            </a:r>
            <a:br>
              <a:rPr lang="en-US" sz="1600" dirty="0"/>
            </a:br>
            <a:r>
              <a:rPr lang="en-US" sz="1600" dirty="0"/>
              <a:t>and requirements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E8B9163-2895-C079-CAA8-09EC5E2C9DE6}"/>
              </a:ext>
            </a:extLst>
          </p:cNvPr>
          <p:cNvCxnSpPr>
            <a:stCxn id="47" idx="3"/>
            <a:endCxn id="82" idx="1"/>
          </p:cNvCxnSpPr>
          <p:nvPr/>
        </p:nvCxnSpPr>
        <p:spPr>
          <a:xfrm>
            <a:off x="3254087" y="3335369"/>
            <a:ext cx="961262" cy="140445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B4AEA42-65BC-759B-FF0D-2218853194C3}"/>
              </a:ext>
            </a:extLst>
          </p:cNvPr>
          <p:cNvCxnSpPr>
            <a:stCxn id="47" idx="3"/>
            <a:endCxn id="81" idx="1"/>
          </p:cNvCxnSpPr>
          <p:nvPr/>
        </p:nvCxnSpPr>
        <p:spPr>
          <a:xfrm>
            <a:off x="3254087" y="3335369"/>
            <a:ext cx="3660265" cy="14624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94D6ED4-E49F-020B-A6CD-CFD886462A0C}"/>
              </a:ext>
            </a:extLst>
          </p:cNvPr>
          <p:cNvCxnSpPr>
            <a:stCxn id="47" idx="3"/>
            <a:endCxn id="83" idx="1"/>
          </p:cNvCxnSpPr>
          <p:nvPr/>
        </p:nvCxnSpPr>
        <p:spPr>
          <a:xfrm>
            <a:off x="3254087" y="3335369"/>
            <a:ext cx="3764370" cy="131069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BA0CA5A-51B6-6CC2-A0B3-77A1CB65FA64}"/>
              </a:ext>
            </a:extLst>
          </p:cNvPr>
          <p:cNvSpPr/>
          <p:nvPr/>
        </p:nvSpPr>
        <p:spPr>
          <a:xfrm>
            <a:off x="1018288" y="3088672"/>
            <a:ext cx="2235799" cy="49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Specific assumptions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4382CBC-25B4-093A-2FB4-EA1CE7BA6E73}"/>
              </a:ext>
            </a:extLst>
          </p:cNvPr>
          <p:cNvCxnSpPr>
            <a:stCxn id="47" idx="3"/>
            <a:endCxn id="55" idx="1"/>
          </p:cNvCxnSpPr>
          <p:nvPr/>
        </p:nvCxnSpPr>
        <p:spPr>
          <a:xfrm>
            <a:off x="3254087" y="3335369"/>
            <a:ext cx="1000505" cy="16886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A2589ECB-4FEC-8822-C293-1E80E4AE1244}"/>
              </a:ext>
            </a:extLst>
          </p:cNvPr>
          <p:cNvSpPr/>
          <p:nvPr/>
        </p:nvSpPr>
        <p:spPr>
          <a:xfrm>
            <a:off x="4674939" y="1884557"/>
            <a:ext cx="3316669" cy="49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General mathematical framework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67F18A-C6C4-6631-7C5A-2CA171BE9DF4}"/>
              </a:ext>
            </a:extLst>
          </p:cNvPr>
          <p:cNvSpPr/>
          <p:nvPr/>
        </p:nvSpPr>
        <p:spPr>
          <a:xfrm>
            <a:off x="4254592" y="3132989"/>
            <a:ext cx="1443880" cy="74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Classical mechanics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AA5318C7-8417-DF7C-C752-CCB6F8A4A3D7}"/>
              </a:ext>
            </a:extLst>
          </p:cNvPr>
          <p:cNvCxnSpPr>
            <a:cxnSpLocks/>
            <a:stCxn id="82" idx="0"/>
            <a:endCxn id="50" idx="2"/>
          </p:cNvCxnSpPr>
          <p:nvPr/>
        </p:nvCxnSpPr>
        <p:spPr>
          <a:xfrm rot="5400000" flipH="1" flipV="1">
            <a:off x="4697712" y="2857562"/>
            <a:ext cx="2115173" cy="1155949"/>
          </a:xfrm>
          <a:prstGeom prst="bentConnector3">
            <a:avLst>
              <a:gd name="adj1" fmla="val 15814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4BDF83E-D03B-A807-7306-AB39588802C5}"/>
              </a:ext>
            </a:extLst>
          </p:cNvPr>
          <p:cNvCxnSpPr>
            <a:cxnSpLocks/>
            <a:stCxn id="81" idx="0"/>
            <a:endCxn id="50" idx="2"/>
          </p:cNvCxnSpPr>
          <p:nvPr/>
        </p:nvCxnSpPr>
        <p:spPr>
          <a:xfrm rot="16200000" flipV="1">
            <a:off x="6618573" y="2092651"/>
            <a:ext cx="732423" cy="1303018"/>
          </a:xfrm>
          <a:prstGeom prst="bentConnector3">
            <a:avLst>
              <a:gd name="adj1" fmla="val 46709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AFFAC0F-4D84-36A4-60F4-D1DF1584C7E3}"/>
              </a:ext>
            </a:extLst>
          </p:cNvPr>
          <p:cNvCxnSpPr>
            <a:cxnSpLocks/>
            <a:stCxn id="83" idx="0"/>
            <a:endCxn id="50" idx="2"/>
          </p:cNvCxnSpPr>
          <p:nvPr/>
        </p:nvCxnSpPr>
        <p:spPr>
          <a:xfrm rot="16200000" flipV="1">
            <a:off x="5828213" y="2883011"/>
            <a:ext cx="2021420" cy="1011298"/>
          </a:xfrm>
          <a:prstGeom prst="bentConnector3">
            <a:avLst>
              <a:gd name="adj1" fmla="val 11844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A5607E8-01B8-AB17-62C2-FEB71456DCDF}"/>
              </a:ext>
            </a:extLst>
          </p:cNvPr>
          <p:cNvCxnSpPr>
            <a:cxnSpLocks/>
            <a:stCxn id="55" idx="0"/>
            <a:endCxn id="50" idx="2"/>
          </p:cNvCxnSpPr>
          <p:nvPr/>
        </p:nvCxnSpPr>
        <p:spPr>
          <a:xfrm rot="5400000" flipH="1" flipV="1">
            <a:off x="5277382" y="2077098"/>
            <a:ext cx="755040" cy="1356742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78F1B12-6402-8417-5D4D-4561E309C890}"/>
              </a:ext>
            </a:extLst>
          </p:cNvPr>
          <p:cNvSpPr txBox="1"/>
          <p:nvPr/>
        </p:nvSpPr>
        <p:spPr>
          <a:xfrm>
            <a:off x="1018288" y="4674991"/>
            <a:ext cx="1448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specialization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3F4759-7443-71D3-0F39-79A31AAFF655}"/>
              </a:ext>
            </a:extLst>
          </p:cNvPr>
          <p:cNvCxnSpPr>
            <a:cxnSpLocks/>
          </p:cNvCxnSpPr>
          <p:nvPr/>
        </p:nvCxnSpPr>
        <p:spPr>
          <a:xfrm flipV="1">
            <a:off x="871765" y="4664851"/>
            <a:ext cx="0" cy="43403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F7C20F-C8BF-EF82-AFA4-F8F2C295FAE2}"/>
                  </a:ext>
                </a:extLst>
              </p:cNvPr>
              <p:cNvSpPr txBox="1"/>
              <p:nvPr/>
            </p:nvSpPr>
            <p:spPr>
              <a:xfrm>
                <a:off x="8814262" y="816766"/>
                <a:ext cx="3207898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Foundations of physics</a:t>
                </a:r>
                <a:b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⇕</m:t>
                      </m:r>
                    </m:oMath>
                  </m:oMathPara>
                </a14:m>
                <a:b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</a:b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The theory of physical models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F7C20F-C8BF-EF82-AFA4-F8F2C295F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262" y="816766"/>
                <a:ext cx="3207898" cy="2554545"/>
              </a:xfrm>
              <a:prstGeom prst="rect">
                <a:avLst/>
              </a:prstGeom>
              <a:blipFill>
                <a:blip r:embed="rId2"/>
                <a:stretch>
                  <a:fillRect t="-3103" r="-2471" b="-6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tangle 80">
            <a:extLst>
              <a:ext uri="{FF2B5EF4-FFF2-40B4-BE49-F238E27FC236}">
                <a16:creationId xmlns:a16="http://schemas.microsoft.com/office/drawing/2014/main" id="{02DA4AF3-03BA-693A-5F74-F35B68D85F1E}"/>
              </a:ext>
            </a:extLst>
          </p:cNvPr>
          <p:cNvSpPr/>
          <p:nvPr/>
        </p:nvSpPr>
        <p:spPr>
          <a:xfrm>
            <a:off x="6914352" y="3110371"/>
            <a:ext cx="1443880" cy="74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Quantum mechanics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CC58172-C520-8D9B-3459-7D95656965CC}"/>
              </a:ext>
            </a:extLst>
          </p:cNvPr>
          <p:cNvSpPr/>
          <p:nvPr/>
        </p:nvSpPr>
        <p:spPr>
          <a:xfrm>
            <a:off x="4215348" y="4493122"/>
            <a:ext cx="1923953" cy="49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Thermodynamics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8E4A39E-4020-45F7-2594-D0FCE4CD7932}"/>
              </a:ext>
            </a:extLst>
          </p:cNvPr>
          <p:cNvSpPr/>
          <p:nvPr/>
        </p:nvSpPr>
        <p:spPr>
          <a:xfrm>
            <a:off x="7018456" y="4399369"/>
            <a:ext cx="652228" cy="49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…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8D0531C-598B-7E8A-5278-A46F910A073D}"/>
              </a:ext>
            </a:extLst>
          </p:cNvPr>
          <p:cNvSpPr txBox="1"/>
          <p:nvPr/>
        </p:nvSpPr>
        <p:spPr>
          <a:xfrm>
            <a:off x="1048233" y="4055438"/>
            <a:ext cx="113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derivation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F4D4F6C-6B11-53FA-711E-B9280B955F92}"/>
              </a:ext>
            </a:extLst>
          </p:cNvPr>
          <p:cNvCxnSpPr>
            <a:cxnSpLocks/>
            <a:endCxn id="113" idx="1"/>
          </p:cNvCxnSpPr>
          <p:nvPr/>
        </p:nvCxnSpPr>
        <p:spPr>
          <a:xfrm>
            <a:off x="685800" y="4240104"/>
            <a:ext cx="362433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Title 1">
            <a:extLst>
              <a:ext uri="{FF2B5EF4-FFF2-40B4-BE49-F238E27FC236}">
                <a16:creationId xmlns:a16="http://schemas.microsoft.com/office/drawing/2014/main" id="{84F99B99-C72E-9414-BC83-463ADD151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779"/>
            <a:ext cx="8278347" cy="897424"/>
          </a:xfrm>
        </p:spPr>
        <p:txBody>
          <a:bodyPr>
            <a:noAutofit/>
          </a:bodyPr>
          <a:lstStyle/>
          <a:p>
            <a:r>
              <a:rPr lang="en-US" sz="3200" dirty="0"/>
              <a:t>Our view of the foundations of physics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8D74EA-04FD-78DE-1E2A-033511C2F1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3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53FD256-8EF3-2CAD-3891-DA63FAC9AC45}"/>
              </a:ext>
            </a:extLst>
          </p:cNvPr>
          <p:cNvGrpSpPr/>
          <p:nvPr/>
        </p:nvGrpSpPr>
        <p:grpSpPr>
          <a:xfrm>
            <a:off x="4710071" y="429936"/>
            <a:ext cx="6874792" cy="2141013"/>
            <a:chOff x="399019" y="972049"/>
            <a:chExt cx="8637977" cy="26901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9F3BCD-6C22-5015-4CA7-9B7479F446F0}"/>
                </a:ext>
              </a:extLst>
            </p:cNvPr>
            <p:cNvSpPr/>
            <p:nvPr/>
          </p:nvSpPr>
          <p:spPr>
            <a:xfrm>
              <a:off x="3795926" y="1329706"/>
              <a:ext cx="1844162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Physical theory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76610B-CEA6-FBB0-B9B5-0D9BF37FBC18}"/>
                </a:ext>
              </a:extLst>
            </p:cNvPr>
            <p:cNvSpPr/>
            <p:nvPr/>
          </p:nvSpPr>
          <p:spPr>
            <a:xfrm>
              <a:off x="6976707" y="1329706"/>
              <a:ext cx="2060289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Physical result/</a:t>
              </a:r>
              <a:br>
                <a:rPr lang="en-US" sz="1200" dirty="0"/>
              </a:br>
              <a:r>
                <a:rPr lang="en-US" sz="1200" dirty="0"/>
                <a:t>effect/prediction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BE36B8-A6D0-39C4-A154-AA905C41004F}"/>
                </a:ext>
              </a:extLst>
            </p:cNvPr>
            <p:cNvSpPr/>
            <p:nvPr/>
          </p:nvSpPr>
          <p:spPr>
            <a:xfrm>
              <a:off x="399019" y="1329706"/>
              <a:ext cx="2060289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Smallest set of assumptions required to rederive the theory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F24E5E-CCFF-20CC-B578-D81013155CA4}"/>
                </a:ext>
              </a:extLst>
            </p:cNvPr>
            <p:cNvSpPr/>
            <p:nvPr/>
          </p:nvSpPr>
          <p:spPr>
            <a:xfrm>
              <a:off x="3795926" y="2764005"/>
              <a:ext cx="1844162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Theorem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DF5662A-11CC-A9A5-85A4-0EB4819E5760}"/>
                </a:ext>
              </a:extLst>
            </p:cNvPr>
            <p:cNvSpPr/>
            <p:nvPr/>
          </p:nvSpPr>
          <p:spPr>
            <a:xfrm>
              <a:off x="6976707" y="2764004"/>
              <a:ext cx="2060289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Mathematical result/</a:t>
              </a:r>
              <a:br>
                <a:rPr lang="en-US" sz="1200" dirty="0"/>
              </a:br>
              <a:r>
                <a:rPr lang="en-US" sz="1200" dirty="0"/>
                <a:t>corollary/calculation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283CDD-E5A5-6865-61C6-6F42896B003B}"/>
                </a:ext>
              </a:extLst>
            </p:cNvPr>
            <p:cNvSpPr/>
            <p:nvPr/>
          </p:nvSpPr>
          <p:spPr>
            <a:xfrm>
              <a:off x="399019" y="2755319"/>
              <a:ext cx="2060288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Smallest set of axioms required to prove the theorem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43AB2F-47D9-0ADF-0D6F-11DFC381E15E}"/>
                </a:ext>
              </a:extLst>
            </p:cNvPr>
            <p:cNvSpPr txBox="1"/>
            <p:nvPr/>
          </p:nvSpPr>
          <p:spPr>
            <a:xfrm>
              <a:off x="5919156" y="972049"/>
              <a:ext cx="794614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Physics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B2CE97-EF76-6FBD-8BF6-63958D3DF9F5}"/>
                </a:ext>
              </a:extLst>
            </p:cNvPr>
            <p:cNvSpPr txBox="1"/>
            <p:nvPr/>
          </p:nvSpPr>
          <p:spPr>
            <a:xfrm>
              <a:off x="5670562" y="2406347"/>
              <a:ext cx="1263743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Mathematics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11A4CC-2AB0-C80D-0310-4CB077E92EAC}"/>
                </a:ext>
              </a:extLst>
            </p:cNvPr>
            <p:cNvSpPr txBox="1"/>
            <p:nvPr/>
          </p:nvSpPr>
          <p:spPr>
            <a:xfrm>
              <a:off x="2138980" y="2406347"/>
              <a:ext cx="1922927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Reverse Mathematics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0093B7-F63D-5525-9E8E-40428990E2CA}"/>
                </a:ext>
              </a:extLst>
            </p:cNvPr>
            <p:cNvSpPr txBox="1"/>
            <p:nvPr/>
          </p:nvSpPr>
          <p:spPr>
            <a:xfrm>
              <a:off x="2387574" y="977841"/>
              <a:ext cx="1453797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Reverse Physics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BB041DDA-3315-88BA-4B5D-0B523133EFB6}"/>
                </a:ext>
              </a:extLst>
            </p:cNvPr>
            <p:cNvSpPr/>
            <p:nvPr/>
          </p:nvSpPr>
          <p:spPr>
            <a:xfrm>
              <a:off x="5841981" y="1582148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BF303E98-5098-A28D-C12A-2C380EA534C8}"/>
                </a:ext>
              </a:extLst>
            </p:cNvPr>
            <p:cNvSpPr/>
            <p:nvPr/>
          </p:nvSpPr>
          <p:spPr>
            <a:xfrm>
              <a:off x="5841981" y="3016446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673ABAFE-21B5-F1AC-9A63-E9A373BC731A}"/>
                </a:ext>
              </a:extLst>
            </p:cNvPr>
            <p:cNvSpPr/>
            <p:nvPr/>
          </p:nvSpPr>
          <p:spPr>
            <a:xfrm flipH="1">
              <a:off x="2661200" y="1577251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A86F3F47-F806-C396-9164-5D3FBBA5C453}"/>
                </a:ext>
              </a:extLst>
            </p:cNvPr>
            <p:cNvSpPr/>
            <p:nvPr/>
          </p:nvSpPr>
          <p:spPr>
            <a:xfrm flipH="1">
              <a:off x="2661199" y="3016446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A84E64C-F062-6186-BFB5-ADE119629F4D}"/>
              </a:ext>
            </a:extLst>
          </p:cNvPr>
          <p:cNvSpPr txBox="1"/>
          <p:nvPr/>
        </p:nvSpPr>
        <p:spPr>
          <a:xfrm>
            <a:off x="312183" y="429936"/>
            <a:ext cx="413808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+mj-lt"/>
              </a:rPr>
              <a:t>Reverse physics</a:t>
            </a:r>
            <a:r>
              <a:rPr lang="en-US" sz="3200" dirty="0">
                <a:latin typeface="+mj-lt"/>
              </a:rPr>
              <a:t>:</a:t>
            </a:r>
            <a:br>
              <a:rPr lang="en-US" sz="3200" dirty="0">
                <a:latin typeface="+mj-lt"/>
              </a:rPr>
            </a:br>
            <a:r>
              <a:rPr lang="en-US" sz="2400" dirty="0"/>
              <a:t>Start with the equations,</a:t>
            </a:r>
            <a:br>
              <a:rPr lang="en-US" sz="2400" dirty="0"/>
            </a:br>
            <a:r>
              <a:rPr lang="en-US" sz="2400" dirty="0"/>
              <a:t>reverse engineer physical assumptions/principles</a:t>
            </a:r>
            <a:endParaRPr lang="en-US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5EBCFB-6C69-2A78-7DC7-BB2C9F6E8688}"/>
              </a:ext>
            </a:extLst>
          </p:cNvPr>
          <p:cNvSpPr txBox="1"/>
          <p:nvPr/>
        </p:nvSpPr>
        <p:spPr>
          <a:xfrm>
            <a:off x="312183" y="2889928"/>
            <a:ext cx="1163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find the right overall physical concepts, “elevate” the discussion from mathematical constructs to physical principles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A56BD7-6D62-3C17-6715-106FC651938E}"/>
              </a:ext>
            </a:extLst>
          </p:cNvPr>
          <p:cNvSpPr txBox="1"/>
          <p:nvPr/>
        </p:nvSpPr>
        <p:spPr>
          <a:xfrm>
            <a:off x="312184" y="3619907"/>
            <a:ext cx="432755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>
                <a:latin typeface="+mj-lt"/>
              </a:rPr>
              <a:t>Physical mathematics</a:t>
            </a:r>
            <a:r>
              <a:rPr lang="en-US" sz="3200">
                <a:latin typeface="+mj-lt"/>
              </a:rPr>
              <a:t>: </a:t>
            </a:r>
            <a:r>
              <a:rPr lang="en-US" sz="2400"/>
              <a:t>Start from scratch and rederive all mathematical structures from physical requirements</a:t>
            </a:r>
            <a:endParaRPr lang="en-US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8CA008-AC4D-7585-97AA-7CB9439BF587}"/>
              </a:ext>
            </a:extLst>
          </p:cNvPr>
          <p:cNvSpPr txBox="1"/>
          <p:nvPr/>
        </p:nvSpPr>
        <p:spPr>
          <a:xfrm>
            <a:off x="312183" y="5752716"/>
            <a:ext cx="1163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get the details right, perfect one-to-one map between mathematical and physical objects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CBEDE08-09D5-7EFF-9987-91627F5B13A4}"/>
              </a:ext>
            </a:extLst>
          </p:cNvPr>
          <p:cNvGrpSpPr/>
          <p:nvPr/>
        </p:nvGrpSpPr>
        <p:grpSpPr>
          <a:xfrm>
            <a:off x="5255523" y="3578239"/>
            <a:ext cx="2854992" cy="1887622"/>
            <a:chOff x="5664688" y="1950599"/>
            <a:chExt cx="3247734" cy="214729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B6C4FC1-812B-C0D6-72F4-02BE99A16AC0}"/>
                </a:ext>
              </a:extLst>
            </p:cNvPr>
            <p:cNvSpPr/>
            <p:nvPr/>
          </p:nvSpPr>
          <p:spPr>
            <a:xfrm>
              <a:off x="6719639" y="1950599"/>
              <a:ext cx="120364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8C3AA9D-ECB2-0F25-ACE9-B17F803D53B0}"/>
                </a:ext>
              </a:extLst>
            </p:cNvPr>
            <p:cNvSpPr/>
            <p:nvPr/>
          </p:nvSpPr>
          <p:spPr>
            <a:xfrm>
              <a:off x="6719638" y="3511811"/>
              <a:ext cx="1533029" cy="58607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Physical mathematics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0AEFC6-FB5C-7016-C007-BC5685F5DCF3}"/>
                </a:ext>
              </a:extLst>
            </p:cNvPr>
            <p:cNvSpPr/>
            <p:nvPr/>
          </p:nvSpPr>
          <p:spPr>
            <a:xfrm>
              <a:off x="5664688" y="2701218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Physical requirements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C21D225-5FE0-2CC6-CD7A-D80DB11F3DD9}"/>
                </a:ext>
              </a:extLst>
            </p:cNvPr>
            <p:cNvSpPr/>
            <p:nvPr/>
          </p:nvSpPr>
          <p:spPr>
            <a:xfrm>
              <a:off x="7379393" y="2701217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Semantics</a:t>
              </a:r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385D63F1-0B84-79A7-5A6D-89F1784C6586}"/>
                </a:ext>
              </a:extLst>
            </p:cNvPr>
            <p:cNvCxnSpPr>
              <a:cxnSpLocks/>
              <a:stCxn id="24" idx="1"/>
              <a:endCxn id="26" idx="0"/>
            </p:cNvCxnSpPr>
            <p:nvPr/>
          </p:nvCxnSpPr>
          <p:spPr>
            <a:xfrm rot="10800000" flipV="1">
              <a:off x="6431203" y="2243638"/>
              <a:ext cx="288436" cy="4575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48E3DC06-D692-BA12-57A9-7D57B0F99690}"/>
                </a:ext>
              </a:extLst>
            </p:cNvPr>
            <p:cNvCxnSpPr>
              <a:cxnSpLocks/>
              <a:stCxn id="24" idx="3"/>
              <a:endCxn id="27" idx="0"/>
            </p:cNvCxnSpPr>
            <p:nvPr/>
          </p:nvCxnSpPr>
          <p:spPr>
            <a:xfrm>
              <a:off x="7923288" y="2243639"/>
              <a:ext cx="222620" cy="45757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3532B734-C3AA-F223-19DB-DBDF89C0C67C}"/>
                </a:ext>
              </a:extLst>
            </p:cNvPr>
            <p:cNvCxnSpPr>
              <a:cxnSpLocks/>
              <a:stCxn id="26" idx="2"/>
              <a:endCxn id="25" idx="1"/>
            </p:cNvCxnSpPr>
            <p:nvPr/>
          </p:nvCxnSpPr>
          <p:spPr>
            <a:xfrm rot="16200000" flipH="1">
              <a:off x="6316644" y="3401855"/>
              <a:ext cx="517554" cy="28843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6E67379-7191-B0CE-50CB-FD5FCC991021}"/>
              </a:ext>
            </a:extLst>
          </p:cNvPr>
          <p:cNvSpPr txBox="1"/>
          <p:nvPr/>
        </p:nvSpPr>
        <p:spPr>
          <a:xfrm>
            <a:off x="1729209" y="2113443"/>
            <a:ext cx="25911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i="1" dirty="0"/>
              <a:t>Found Phys</a:t>
            </a:r>
            <a:r>
              <a:rPr lang="en-US" dirty="0"/>
              <a:t> </a:t>
            </a:r>
            <a:r>
              <a:rPr lang="en-US" b="1" dirty="0"/>
              <a:t>52</a:t>
            </a:r>
            <a:r>
              <a:rPr lang="en-US" dirty="0"/>
              <a:t>, 40 (2022)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A16540-E440-B395-7EC3-66423D899F08}"/>
              </a:ext>
            </a:extLst>
          </p:cNvPr>
          <p:cNvSpPr txBox="1"/>
          <p:nvPr/>
        </p:nvSpPr>
        <p:spPr>
          <a:xfrm>
            <a:off x="3021164" y="233145"/>
            <a:ext cx="302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the right overall concepts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9723AD-EA01-B196-1718-79B9F1B1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2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82C3-A092-FA85-1231-9008571D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Physics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C823A-1000-EF79-2BD0-6904BA1D3C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CF6204-CBCF-CE04-23A2-403AC414B51E}"/>
              </a:ext>
            </a:extLst>
          </p:cNvPr>
          <p:cNvSpPr txBox="1"/>
          <p:nvPr/>
        </p:nvSpPr>
        <p:spPr>
          <a:xfrm>
            <a:off x="399262" y="5720388"/>
            <a:ext cx="303410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fr-FR" sz="1600" i="1" dirty="0">
                <a:effectLst/>
              </a:rPr>
              <a:t>J. Phys. Commun.</a:t>
            </a:r>
            <a:r>
              <a:rPr lang="fr-FR" sz="1600" dirty="0">
                <a:effectLst/>
              </a:rPr>
              <a:t> </a:t>
            </a:r>
            <a:r>
              <a:rPr lang="fr-FR" sz="1600" b="1" dirty="0">
                <a:effectLst/>
              </a:rPr>
              <a:t>2</a:t>
            </a:r>
            <a:r>
              <a:rPr lang="fr-FR" sz="1600" dirty="0">
                <a:effectLst/>
              </a:rPr>
              <a:t> 045026 (2018)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822107-DDF2-BDC8-0F1B-4630A10D6898}"/>
              </a:ext>
            </a:extLst>
          </p:cNvPr>
          <p:cNvSpPr txBox="1"/>
          <p:nvPr/>
        </p:nvSpPr>
        <p:spPr>
          <a:xfrm>
            <a:off x="399262" y="5092266"/>
            <a:ext cx="269336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b="1" dirty="0"/>
              <a:t>Assumptions of Physics</a:t>
            </a:r>
            <a:r>
              <a:rPr lang="en-US" sz="1600" i="1" dirty="0"/>
              <a:t>,</a:t>
            </a:r>
            <a:br>
              <a:rPr lang="en-US" sz="1600" i="1" dirty="0"/>
            </a:br>
            <a:r>
              <a:rPr lang="en-US" sz="1600" i="1" dirty="0"/>
              <a:t>Michigan Publishing </a:t>
            </a:r>
            <a:r>
              <a:rPr lang="en-US" sz="1600" dirty="0"/>
              <a:t>(v2 2023)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98679-3631-A77A-B5AC-5AE85C64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1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4C956A-2E17-11FA-949B-2F18A41F1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2" y="951962"/>
            <a:ext cx="6096000" cy="2123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A20009-DF9C-A45C-B00E-E00250D78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50" y="1155779"/>
            <a:ext cx="6096000" cy="213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394489-F80C-BA88-6D54-75DABD593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36" y="1576432"/>
            <a:ext cx="6096018" cy="1732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0D5C3F-B2F4-4E0D-BA97-6CD799F41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34" y="1373071"/>
            <a:ext cx="6096016" cy="1875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BFD925-E307-B14A-5BEA-0AF5054DD7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7440" y="3412898"/>
            <a:ext cx="6096000" cy="2065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1E450B-2519-D7D1-5FF4-69C1CAA20A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9152" y="3633037"/>
            <a:ext cx="6096000" cy="1691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F56C4D7-390E-A41F-ABF5-F80423FD57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3536" y="3826166"/>
            <a:ext cx="6096000" cy="2028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3EDF79A-6BDC-FC5A-BDBF-882FC5C586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536" y="2023592"/>
            <a:ext cx="6096000" cy="1761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9CFB706-9395-2130-DD0E-56BE5B86FC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536" y="2216588"/>
            <a:ext cx="6096000" cy="18383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122787B-B817-CDEA-5D3B-C08C21CE6E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403" y="2412288"/>
            <a:ext cx="6096000" cy="19095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076AB2-6393-D1E6-BDD6-BE6C713EFA0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728" y="2605207"/>
            <a:ext cx="6096000" cy="20676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1FB214F-023E-61AA-CB6A-95502FDEAB7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45944" y="938676"/>
            <a:ext cx="5382768" cy="10997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E73B4E6-9F3C-E925-E631-D8D614E4233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25440" y="5100847"/>
            <a:ext cx="3172268" cy="56205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F78EEA1-DBB9-3E61-16B8-EDF3E7C6CC1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02488" y="4802210"/>
            <a:ext cx="2381582" cy="12098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ABCBBC9-733C-BE07-5660-D73E1D16D1E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2144" y="228449"/>
            <a:ext cx="5636790" cy="56143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A06B06F-8E48-6D1D-D072-7AE190944FF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93068" y="228449"/>
            <a:ext cx="5636790" cy="555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04F7DF-2CB7-7583-2D41-475131E71EA0}"/>
                  </a:ext>
                </a:extLst>
              </p:cNvPr>
              <p:cNvSpPr txBox="1"/>
              <p:nvPr/>
            </p:nvSpPr>
            <p:spPr>
              <a:xfrm rot="5400000">
                <a:off x="4915658" y="4248741"/>
                <a:ext cx="7617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04F7DF-2CB7-7583-2D41-475131E71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915658" y="4248741"/>
                <a:ext cx="761747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F6210A6-1BE6-0B5F-E325-240DCE76A8F0}"/>
                  </a:ext>
                </a:extLst>
              </p:cNvPr>
              <p:cNvSpPr txBox="1"/>
              <p:nvPr/>
            </p:nvSpPr>
            <p:spPr>
              <a:xfrm rot="7029569">
                <a:off x="6494657" y="2877223"/>
                <a:ext cx="70243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F6210A6-1BE6-0B5F-E325-240DCE76A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029569">
                <a:off x="6494657" y="2877223"/>
                <a:ext cx="702435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AFF3605-DCFB-B1AF-2CBE-BC7DE9BC4422}"/>
                  </a:ext>
                </a:extLst>
              </p:cNvPr>
              <p:cNvSpPr txBox="1"/>
              <p:nvPr/>
            </p:nvSpPr>
            <p:spPr>
              <a:xfrm rot="3547819">
                <a:off x="4453604" y="2853120"/>
                <a:ext cx="70243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AFF3605-DCFB-B1AF-2CBE-BC7DE9BC4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547819">
                <a:off x="4453604" y="2853120"/>
                <a:ext cx="702435" cy="5847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CEF3C7-430A-58D6-E750-C008F72F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8</a:t>
            </a:fld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D25AB71-F852-E568-3941-D9B75F01B449}"/>
              </a:ext>
            </a:extLst>
          </p:cNvPr>
          <p:cNvGrpSpPr/>
          <p:nvPr/>
        </p:nvGrpSpPr>
        <p:grpSpPr>
          <a:xfrm>
            <a:off x="434943" y="2976110"/>
            <a:ext cx="1888785" cy="1902941"/>
            <a:chOff x="8665036" y="132006"/>
            <a:chExt cx="3369754" cy="3395009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98F67F86-ADCF-1294-6CAD-2DAC7A113589}"/>
                </a:ext>
              </a:extLst>
            </p:cNvPr>
            <p:cNvGrpSpPr/>
            <p:nvPr/>
          </p:nvGrpSpPr>
          <p:grpSpPr>
            <a:xfrm>
              <a:off x="8665036" y="132006"/>
              <a:ext cx="3369754" cy="3395009"/>
              <a:chOff x="565964" y="841939"/>
              <a:chExt cx="5486400" cy="5527517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C5D2E667-E740-0C18-5FB4-4DABBA46EB3F}"/>
                  </a:ext>
                </a:extLst>
              </p:cNvPr>
              <p:cNvGrpSpPr/>
              <p:nvPr/>
            </p:nvGrpSpPr>
            <p:grpSpPr>
              <a:xfrm>
                <a:off x="565964" y="841939"/>
                <a:ext cx="5486400" cy="5527517"/>
                <a:chOff x="565964" y="841939"/>
                <a:chExt cx="5486400" cy="5527517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6" name="TextBox 115">
                      <a:extLst>
                        <a:ext uri="{FF2B5EF4-FFF2-40B4-BE49-F238E27FC236}">
                          <a16:creationId xmlns:a16="http://schemas.microsoft.com/office/drawing/2014/main" id="{13AE254B-EDC7-290F-871A-5721950590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49459" y="841939"/>
                      <a:ext cx="250103" cy="6258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>
                <p:sp>
                  <p:nvSpPr>
                    <p:cNvPr id="116" name="TextBox 115">
                      <a:extLst>
                        <a:ext uri="{FF2B5EF4-FFF2-40B4-BE49-F238E27FC236}">
                          <a16:creationId xmlns:a16="http://schemas.microsoft.com/office/drawing/2014/main" id="{13AE254B-EDC7-290F-871A-5721950590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49459" y="841939"/>
                      <a:ext cx="250103" cy="625805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78571" r="-85714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788E5309-F3FF-0916-8869-476702535D4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51565" y="3598867"/>
                      <a:ext cx="250103" cy="6258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788E5309-F3FF-0916-8869-476702535D4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51565" y="3598867"/>
                      <a:ext cx="250103" cy="625805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71429" r="-92857" b="-2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56B9E0F2-DC53-F9CA-ED75-8F1B00B0A2B9}"/>
                    </a:ext>
                  </a:extLst>
                </p:cNvPr>
                <p:cNvGrpSpPr/>
                <p:nvPr/>
              </p:nvGrpSpPr>
              <p:grpSpPr>
                <a:xfrm>
                  <a:off x="565964" y="883621"/>
                  <a:ext cx="5486400" cy="5485835"/>
                  <a:chOff x="3878442" y="1338439"/>
                  <a:chExt cx="3840480" cy="3840480"/>
                </a:xfrm>
              </p:grpSpPr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FB1401DD-B79C-68CA-52C1-7466918E03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2DA44356-2962-775E-B5AF-D9E39E242A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1" name="TextBox 120">
                      <a:extLst>
                        <a:ext uri="{FF2B5EF4-FFF2-40B4-BE49-F238E27FC236}">
                          <a16:creationId xmlns:a16="http://schemas.microsoft.com/office/drawing/2014/main" id="{A47FF1B4-E79A-8CCA-CA3F-81D3C5FCBB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30773" y="1467744"/>
                      <a:ext cx="380522" cy="70216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>
                <p:sp>
                  <p:nvSpPr>
                    <p:cNvPr id="121" name="TextBox 120">
                      <a:extLst>
                        <a:ext uri="{FF2B5EF4-FFF2-40B4-BE49-F238E27FC236}">
                          <a16:creationId xmlns:a16="http://schemas.microsoft.com/office/drawing/2014/main" id="{A47FF1B4-E79A-8CCA-CA3F-81D3C5FCBB1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30773" y="1467744"/>
                      <a:ext cx="380522" cy="702167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l="-31818" t="-35897" r="-100000" b="-76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AC5630F-F814-B6EF-6E58-D470C082E6D5}"/>
                  </a:ext>
                </a:extLst>
              </p:cNvPr>
              <p:cNvSpPr txBox="1"/>
              <p:nvPr/>
            </p:nvSpPr>
            <p:spPr>
              <a:xfrm>
                <a:off x="4985000" y="2345104"/>
                <a:ext cx="189" cy="5364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endParaRPr lang="en-US" sz="1200" dirty="0">
                  <a:solidFill>
                    <a:srgbClr val="006BB7"/>
                  </a:solidFill>
                </a:endParaRP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AEAF479-D6F9-AA95-2910-DD57333A9039}"/>
                </a:ext>
              </a:extLst>
            </p:cNvPr>
            <p:cNvGrpSpPr/>
            <p:nvPr/>
          </p:nvGrpSpPr>
          <p:grpSpPr>
            <a:xfrm>
              <a:off x="9198980" y="693255"/>
              <a:ext cx="2319224" cy="2281148"/>
              <a:chOff x="1177839" y="1302957"/>
              <a:chExt cx="3775999" cy="3714006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1F7E31F5-CA44-C2B1-B43C-22F5A28FCA0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157478" y="2332279"/>
                <a:ext cx="0" cy="22699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5BA19C8-5AC4-FF40-774A-B9284462BD3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673617" y="3276981"/>
                <a:ext cx="225983" cy="4141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5D90FA77-5C2E-E2FC-39DC-DB21FCEFB5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46001" y="3810265"/>
                <a:ext cx="0" cy="22699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369BE6E8-3B52-978B-9CBF-BA0937DC66F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197046" y="3065514"/>
                <a:ext cx="231251" cy="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61D90594-1228-FC2E-D548-734254A6633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43185" y="3682979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DF5025E3-9BDE-2F1B-7FC3-4298B0966EA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350347" y="3530107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7ADD38F4-1903-863B-49DE-82BCFF5C7F1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504139" y="2528835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A83E4769-844F-EE21-A1B5-ADB7C561CA0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566866" y="2656705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3633BBAE-3C9E-A083-E115-F94D920A59B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402775" y="3414253"/>
                <a:ext cx="497163" cy="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0A3AE736-F3E6-B06F-08D6-150E7099263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195955" y="2925036"/>
                <a:ext cx="508461" cy="210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0E069017-F38B-B3E7-9E2C-0282877DAEF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567228" y="3968123"/>
                <a:ext cx="375561" cy="361534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5373D91B-B230-0788-8D30-09FCAB513EC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926901" y="1705815"/>
                <a:ext cx="336003" cy="36578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448F4E31-FA78-2C59-984C-7DF6DAADEBD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4170205" y="2014672"/>
                <a:ext cx="337337" cy="36153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51FDB17F-EC67-B1DB-9376-ADB07163537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3703734" y="1949189"/>
                <a:ext cx="0" cy="34048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747E72B1-4E5B-4FCE-1766-DADCB39CD24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943564" y="3791824"/>
                <a:ext cx="316144" cy="132368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505253B4-967D-8642-28CC-B1297F082C6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2331462" y="4092360"/>
                <a:ext cx="125281" cy="31004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6A177998-589A-FA8F-2673-8DB41E54B14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H="1">
                <a:off x="1792555" y="2584968"/>
                <a:ext cx="338974" cy="140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D20E42C8-CD5F-D047-B2A5-5BD14549C41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08375" y="4187473"/>
                <a:ext cx="131117" cy="308861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56F89094-1ED4-ED93-62CC-C7D35B27C54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714144" y="3489694"/>
                <a:ext cx="308893" cy="131104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FF384C3F-5B3F-0BCC-AF00-3D0FDED68B2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 flipV="1">
                <a:off x="2642054" y="1834408"/>
                <a:ext cx="131190" cy="30868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EA2ADD43-CABC-5321-DE1D-F10DADA32D8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41656" y="2761912"/>
                <a:ext cx="237283" cy="237257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54A2A729-33C8-81C6-4B4A-CBB53D68A1B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3298985" y="1326869"/>
                <a:ext cx="0" cy="51073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75B87874-DD44-69F1-35D1-C426A6DFFE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846840" y="4292569"/>
                <a:ext cx="338974" cy="36153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A02E1940-2C34-22AD-C08C-08E12D6825B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01332" y="1221922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37F03EBD-C219-55A0-50C9-00297697B6B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9420000" flipV="1">
                <a:off x="4953838" y="2449744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DC9DE9A7-7515-C9D6-59EF-EC5DEE5D58D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2120000" flipV="1">
                <a:off x="4666737" y="3958850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4C606636-8AA0-D314-CE73-C12F2EDBB08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820000" flipV="1">
                <a:off x="3620082" y="4690425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7579D999-62AE-7BF9-3DE8-E7DBD4B80A9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7520000" flipV="1">
                <a:off x="2043020" y="4513887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66E9E1EA-ABE3-A9E2-1CFC-602D4314654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20220000" flipV="1">
                <a:off x="1177839" y="3341959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03178842-1307-D43E-B23F-FAF96956AB8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320000" flipV="1">
                <a:off x="1402224" y="1836077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409E3C26-3FFF-4D64-1A3B-E23B77C4E6A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4020000" flipV="1">
                <a:off x="2588951" y="976419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E1911D7F-908E-267C-ED3C-27E339DB0B7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6200000" flipV="1">
                <a:off x="2804961" y="4532376"/>
                <a:ext cx="0" cy="51073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61837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B18D8C-A311-21FD-C397-E504CCE1A1CF}"/>
              </a:ext>
            </a:extLst>
          </p:cNvPr>
          <p:cNvSpPr txBox="1"/>
          <p:nvPr/>
        </p:nvSpPr>
        <p:spPr>
          <a:xfrm>
            <a:off x="1044586" y="1036431"/>
            <a:ext cx="101028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Is the uncertainty principle really</a:t>
            </a:r>
            <a:br>
              <a:rPr lang="en-US" sz="4800" dirty="0"/>
            </a:br>
            <a:r>
              <a:rPr lang="en-US" sz="4800" dirty="0"/>
              <a:t>a feature of quantum mechanics alone?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12AA6E-6DF0-2A8F-391A-31DE3C70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00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54541</TotalTime>
  <Words>2052</Words>
  <Application>Microsoft Office PowerPoint</Application>
  <PresentationFormat>Widescreen</PresentationFormat>
  <Paragraphs>345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Times New Roman</vt:lpstr>
      <vt:lpstr>Office Theme</vt:lpstr>
      <vt:lpstr>Assumptions of Physics Summer School 2025  Introduction to Reverse Physics</vt:lpstr>
      <vt:lpstr>Main goal of the project</vt:lpstr>
      <vt:lpstr>Standard view of the foundations of physics</vt:lpstr>
      <vt:lpstr>PowerPoint Presentation</vt:lpstr>
      <vt:lpstr>Our view of the foundations of physics</vt:lpstr>
      <vt:lpstr>PowerPoint Presentation</vt:lpstr>
      <vt:lpstr>Reverse Physics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Wrapping it up</vt:lpstr>
      <vt:lpstr>PowerPoint Presentation</vt:lpstr>
      <vt:lpstr>To learn more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218</cp:revision>
  <dcterms:created xsi:type="dcterms:W3CDTF">2021-04-07T15:17:47Z</dcterms:created>
  <dcterms:modified xsi:type="dcterms:W3CDTF">2025-06-24T17:56:40Z</dcterms:modified>
</cp:coreProperties>
</file>