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sldIdLst>
    <p:sldId id="1017" r:id="rId2"/>
    <p:sldId id="1011" r:id="rId3"/>
    <p:sldId id="1012" r:id="rId4"/>
    <p:sldId id="1037" r:id="rId5"/>
    <p:sldId id="1014" r:id="rId6"/>
    <p:sldId id="1015" r:id="rId7"/>
    <p:sldId id="1016" r:id="rId8"/>
    <p:sldId id="1019" r:id="rId9"/>
    <p:sldId id="426" r:id="rId10"/>
    <p:sldId id="427" r:id="rId11"/>
    <p:sldId id="428" r:id="rId12"/>
    <p:sldId id="429" r:id="rId13"/>
    <p:sldId id="382" r:id="rId14"/>
    <p:sldId id="430" r:id="rId15"/>
    <p:sldId id="1020" r:id="rId16"/>
    <p:sldId id="432" r:id="rId17"/>
    <p:sldId id="433" r:id="rId18"/>
    <p:sldId id="434" r:id="rId19"/>
    <p:sldId id="435" r:id="rId20"/>
    <p:sldId id="436" r:id="rId21"/>
    <p:sldId id="1071" r:id="rId22"/>
    <p:sldId id="1072" r:id="rId23"/>
    <p:sldId id="993" r:id="rId24"/>
    <p:sldId id="477" r:id="rId25"/>
    <p:sldId id="479" r:id="rId26"/>
    <p:sldId id="478" r:id="rId27"/>
    <p:sldId id="1073" r:id="rId28"/>
    <p:sldId id="482" r:id="rId29"/>
    <p:sldId id="1075" r:id="rId30"/>
    <p:sldId id="1078" r:id="rId31"/>
    <p:sldId id="1077" r:id="rId32"/>
    <p:sldId id="1076" r:id="rId33"/>
    <p:sldId id="1079" r:id="rId34"/>
    <p:sldId id="880" r:id="rId35"/>
    <p:sldId id="958" r:id="rId36"/>
    <p:sldId id="422" r:id="rId37"/>
    <p:sldId id="1081" r:id="rId38"/>
    <p:sldId id="1082" r:id="rId39"/>
    <p:sldId id="431" r:id="rId40"/>
    <p:sldId id="1083" r:id="rId41"/>
    <p:sldId id="1084" r:id="rId42"/>
    <p:sldId id="912" r:id="rId43"/>
    <p:sldId id="934" r:id="rId44"/>
    <p:sldId id="935" r:id="rId45"/>
    <p:sldId id="481" r:id="rId46"/>
    <p:sldId id="485" r:id="rId47"/>
    <p:sldId id="486" r:id="rId48"/>
    <p:sldId id="487" r:id="rId49"/>
    <p:sldId id="488" r:id="rId50"/>
    <p:sldId id="489" r:id="rId51"/>
    <p:sldId id="932" r:id="rId52"/>
    <p:sldId id="1085" r:id="rId53"/>
    <p:sldId id="1086" r:id="rId54"/>
    <p:sldId id="1087" r:id="rId55"/>
    <p:sldId id="1088" r:id="rId56"/>
    <p:sldId id="1089" r:id="rId57"/>
    <p:sldId id="991" r:id="rId58"/>
    <p:sldId id="398" r:id="rId59"/>
    <p:sldId id="1090" r:id="rId60"/>
    <p:sldId id="445" r:id="rId61"/>
    <p:sldId id="938" r:id="rId62"/>
    <p:sldId id="1091" r:id="rId63"/>
    <p:sldId id="1096" r:id="rId64"/>
    <p:sldId id="1003" r:id="rId65"/>
    <p:sldId id="1098" r:id="rId66"/>
    <p:sldId id="1099" r:id="rId67"/>
    <p:sldId id="1097" r:id="rId68"/>
    <p:sldId id="1092" r:id="rId69"/>
    <p:sldId id="1094" r:id="rId70"/>
    <p:sldId id="1093" r:id="rId71"/>
    <p:sldId id="1100" r:id="rId72"/>
    <p:sldId id="1101" r:id="rId73"/>
    <p:sldId id="974" r:id="rId74"/>
    <p:sldId id="1074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9858"/>
    <a:srgbClr val="DF7E7B"/>
    <a:srgbClr val="3577B9"/>
    <a:srgbClr val="866EBF"/>
    <a:srgbClr val="ECF3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6" d="100"/>
          <a:sy n="86" d="100"/>
        </p:scale>
        <p:origin x="470" y="67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6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42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7EBE43-81C5-C3A7-19B2-4AEF320C73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9993"/>
            <a:ext cx="1676403" cy="1524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D5FB429-4DC1-9EA8-5594-36E9029DC11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6692"/>
            <a:ext cx="2229706" cy="757858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6/27/2024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assumptionsofphysics.org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15.png"/><Relationship Id="rId3" Type="http://schemas.openxmlformats.org/officeDocument/2006/relationships/image" Target="../media/image101.png"/><Relationship Id="rId7" Type="http://schemas.openxmlformats.org/officeDocument/2006/relationships/image" Target="../media/image109.png"/><Relationship Id="rId12" Type="http://schemas.openxmlformats.org/officeDocument/2006/relationships/image" Target="../media/image114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8.png"/><Relationship Id="rId11" Type="http://schemas.openxmlformats.org/officeDocument/2006/relationships/image" Target="../media/image113.png"/><Relationship Id="rId5" Type="http://schemas.openxmlformats.org/officeDocument/2006/relationships/image" Target="../media/image107.png"/><Relationship Id="rId10" Type="http://schemas.openxmlformats.org/officeDocument/2006/relationships/image" Target="../media/image112.png"/><Relationship Id="rId4" Type="http://schemas.openxmlformats.org/officeDocument/2006/relationships/image" Target="../media/image103.png"/><Relationship Id="rId9" Type="http://schemas.openxmlformats.org/officeDocument/2006/relationships/image" Target="../media/image111.png"/><Relationship Id="rId14" Type="http://schemas.openxmlformats.org/officeDocument/2006/relationships/image" Target="../media/image11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9.png"/><Relationship Id="rId7" Type="http://schemas.openxmlformats.org/officeDocument/2006/relationships/image" Target="../media/image2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0.png"/><Relationship Id="rId5" Type="http://schemas.openxmlformats.org/officeDocument/2006/relationships/image" Target="../media/image610.png"/><Relationship Id="rId4" Type="http://schemas.openxmlformats.org/officeDocument/2006/relationships/image" Target="../media/image5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0.png"/><Relationship Id="rId5" Type="http://schemas.openxmlformats.org/officeDocument/2006/relationships/image" Target="../media/image1110.png"/><Relationship Id="rId4" Type="http://schemas.openxmlformats.org/officeDocument/2006/relationships/image" Target="../media/image101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5" Type="http://schemas.openxmlformats.org/officeDocument/2006/relationships/image" Target="../media/image91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901.png"/><Relationship Id="rId8" Type="http://schemas.openxmlformats.org/officeDocument/2006/relationships/image" Target="../media/image790.png"/><Relationship Id="rId21" Type="http://schemas.openxmlformats.org/officeDocument/2006/relationships/image" Target="../media/image682.png"/><Relationship Id="rId3" Type="http://schemas.openxmlformats.org/officeDocument/2006/relationships/image" Target="../media/image742.png"/><Relationship Id="rId34" Type="http://schemas.openxmlformats.org/officeDocument/2006/relationships/image" Target="../media/image99.png"/><Relationship Id="rId25" Type="http://schemas.openxmlformats.org/officeDocument/2006/relationships/image" Target="../media/image890.png"/><Relationship Id="rId33" Type="http://schemas.openxmlformats.org/officeDocument/2006/relationships/image" Target="../media/image98.png"/><Relationship Id="rId20" Type="http://schemas.openxmlformats.org/officeDocument/2006/relationships/image" Target="../media/image611.png"/><Relationship Id="rId29" Type="http://schemas.openxmlformats.org/officeDocument/2006/relationships/image" Target="../media/image930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01.png"/><Relationship Id="rId32" Type="http://schemas.openxmlformats.org/officeDocument/2006/relationships/image" Target="../media/image970.png"/><Relationship Id="rId23" Type="http://schemas.openxmlformats.org/officeDocument/2006/relationships/image" Target="../media/image802.png"/><Relationship Id="rId28" Type="http://schemas.openxmlformats.org/officeDocument/2006/relationships/image" Target="../media/image920.png"/><Relationship Id="rId36" Type="http://schemas.openxmlformats.org/officeDocument/2006/relationships/image" Target="../media/image952.png"/><Relationship Id="rId19" Type="http://schemas.openxmlformats.org/officeDocument/2006/relationships/image" Target="../media/image713.png"/><Relationship Id="rId31" Type="http://schemas.openxmlformats.org/officeDocument/2006/relationships/image" Target="../media/image960.png"/><Relationship Id="rId22" Type="http://schemas.openxmlformats.org/officeDocument/2006/relationships/image" Target="../media/image791.png"/><Relationship Id="rId4" Type="http://schemas.openxmlformats.org/officeDocument/2006/relationships/image" Target="../media/image752.png"/><Relationship Id="rId27" Type="http://schemas.openxmlformats.org/officeDocument/2006/relationships/image" Target="../media/image910.png"/><Relationship Id="rId9" Type="http://schemas.openxmlformats.org/officeDocument/2006/relationships/image" Target="../media/image800.png"/><Relationship Id="rId30" Type="http://schemas.openxmlformats.org/officeDocument/2006/relationships/image" Target="../media/image940.png"/><Relationship Id="rId35" Type="http://schemas.openxmlformats.org/officeDocument/2006/relationships/image" Target="../media/image950.png"/></Relationships>
</file>

<file path=ppt/slides/_rels/slide4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3.png"/><Relationship Id="rId18" Type="http://schemas.openxmlformats.org/officeDocument/2006/relationships/image" Target="../media/image148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17" Type="http://schemas.openxmlformats.org/officeDocument/2006/relationships/image" Target="../media/image147.png"/><Relationship Id="rId16" Type="http://schemas.openxmlformats.org/officeDocument/2006/relationships/image" Target="../media/image14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15" Type="http://schemas.openxmlformats.org/officeDocument/2006/relationships/image" Target="../media/image145.png"/><Relationship Id="rId10" Type="http://schemas.openxmlformats.org/officeDocument/2006/relationships/image" Target="../media/image540.png"/><Relationship Id="rId14" Type="http://schemas.openxmlformats.org/officeDocument/2006/relationships/image" Target="../media/image144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.png"/><Relationship Id="rId3" Type="http://schemas.openxmlformats.org/officeDocument/2006/relationships/image" Target="../media/image150.png"/><Relationship Id="rId7" Type="http://schemas.openxmlformats.org/officeDocument/2006/relationships/image" Target="../media/image154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.png"/><Relationship Id="rId5" Type="http://schemas.openxmlformats.org/officeDocument/2006/relationships/image" Target="../media/image152.png"/><Relationship Id="rId4" Type="http://schemas.openxmlformats.org/officeDocument/2006/relationships/image" Target="../media/image15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18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11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11" Type="http://schemas.openxmlformats.org/officeDocument/2006/relationships/image" Target="../media/image106.png"/><Relationship Id="rId5" Type="http://schemas.openxmlformats.org/officeDocument/2006/relationships/image" Target="../media/image34.png"/><Relationship Id="rId15" Type="http://schemas.openxmlformats.org/officeDocument/2006/relationships/image" Target="../media/image120.png"/><Relationship Id="rId10" Type="http://schemas.openxmlformats.org/officeDocument/2006/relationships/image" Target="../media/image105.png"/><Relationship Id="rId4" Type="http://schemas.openxmlformats.org/officeDocument/2006/relationships/image" Target="../media/image33.png"/><Relationship Id="rId9" Type="http://schemas.openxmlformats.org/officeDocument/2006/relationships/image" Target="../media/image104.png"/><Relationship Id="rId14" Type="http://schemas.openxmlformats.org/officeDocument/2006/relationships/image" Target="../media/image11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5" Type="http://schemas.openxmlformats.org/officeDocument/2006/relationships/image" Target="../media/image126.png"/><Relationship Id="rId4" Type="http://schemas.openxmlformats.org/officeDocument/2006/relationships/image" Target="../media/image12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4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7.png"/><Relationship Id="rId11" Type="http://schemas.openxmlformats.org/officeDocument/2006/relationships/image" Target="../media/image133.png"/><Relationship Id="rId5" Type="http://schemas.openxmlformats.org/officeDocument/2006/relationships/image" Target="../media/image126.png"/><Relationship Id="rId10" Type="http://schemas.openxmlformats.org/officeDocument/2006/relationships/image" Target="../media/image132.png"/><Relationship Id="rId4" Type="http://schemas.openxmlformats.org/officeDocument/2006/relationships/image" Target="../media/image125.png"/><Relationship Id="rId9" Type="http://schemas.openxmlformats.org/officeDocument/2006/relationships/image" Target="../media/image131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0.png"/><Relationship Id="rId13" Type="http://schemas.openxmlformats.org/officeDocument/2006/relationships/image" Target="../media/image810.png"/><Relationship Id="rId3" Type="http://schemas.openxmlformats.org/officeDocument/2006/relationships/image" Target="../media/image711.png"/><Relationship Id="rId7" Type="http://schemas.openxmlformats.org/officeDocument/2006/relationships/image" Target="../media/image750.png"/><Relationship Id="rId12" Type="http://schemas.openxmlformats.org/officeDocument/2006/relationships/image" Target="../media/image803.png"/><Relationship Id="rId17" Type="http://schemas.openxmlformats.org/officeDocument/2006/relationships/image" Target="../media/image850.png"/><Relationship Id="rId2" Type="http://schemas.openxmlformats.org/officeDocument/2006/relationships/image" Target="../media/image700.png"/><Relationship Id="rId16" Type="http://schemas.openxmlformats.org/officeDocument/2006/relationships/image" Target="../media/image8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0.png"/><Relationship Id="rId11" Type="http://schemas.openxmlformats.org/officeDocument/2006/relationships/image" Target="../media/image792.png"/><Relationship Id="rId5" Type="http://schemas.openxmlformats.org/officeDocument/2006/relationships/image" Target="../media/image730.png"/><Relationship Id="rId15" Type="http://schemas.openxmlformats.org/officeDocument/2006/relationships/image" Target="../media/image830.png"/><Relationship Id="rId10" Type="http://schemas.openxmlformats.org/officeDocument/2006/relationships/image" Target="../media/image780.png"/><Relationship Id="rId4" Type="http://schemas.openxmlformats.org/officeDocument/2006/relationships/image" Target="../media/image720.png"/><Relationship Id="rId9" Type="http://schemas.openxmlformats.org/officeDocument/2006/relationships/image" Target="../media/image770.png"/><Relationship Id="rId14" Type="http://schemas.openxmlformats.org/officeDocument/2006/relationships/image" Target="../media/image82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137.png"/><Relationship Id="rId7" Type="http://schemas.openxmlformats.org/officeDocument/2006/relationships/image" Target="../media/image141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0.png"/><Relationship Id="rId5" Type="http://schemas.openxmlformats.org/officeDocument/2006/relationships/image" Target="../media/image139.png"/><Relationship Id="rId10" Type="http://schemas.openxmlformats.org/officeDocument/2006/relationships/image" Target="../media/image157.png"/><Relationship Id="rId4" Type="http://schemas.openxmlformats.org/officeDocument/2006/relationships/image" Target="../media/image138.png"/><Relationship Id="rId9" Type="http://schemas.openxmlformats.org/officeDocument/2006/relationships/image" Target="../media/image156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4.png"/><Relationship Id="rId13" Type="http://schemas.openxmlformats.org/officeDocument/2006/relationships/image" Target="../media/image169.png"/><Relationship Id="rId3" Type="http://schemas.openxmlformats.org/officeDocument/2006/relationships/image" Target="../media/image159.png"/><Relationship Id="rId7" Type="http://schemas.openxmlformats.org/officeDocument/2006/relationships/image" Target="../media/image163.png"/><Relationship Id="rId12" Type="http://schemas.openxmlformats.org/officeDocument/2006/relationships/image" Target="../media/image168.png"/><Relationship Id="rId2" Type="http://schemas.openxmlformats.org/officeDocument/2006/relationships/image" Target="../media/image1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2.png"/><Relationship Id="rId11" Type="http://schemas.openxmlformats.org/officeDocument/2006/relationships/image" Target="../media/image167.png"/><Relationship Id="rId5" Type="http://schemas.openxmlformats.org/officeDocument/2006/relationships/image" Target="../media/image161.png"/><Relationship Id="rId15" Type="http://schemas.openxmlformats.org/officeDocument/2006/relationships/image" Target="../media/image171.png"/><Relationship Id="rId10" Type="http://schemas.openxmlformats.org/officeDocument/2006/relationships/image" Target="../media/image166.png"/><Relationship Id="rId4" Type="http://schemas.openxmlformats.org/officeDocument/2006/relationships/image" Target="../media/image160.png"/><Relationship Id="rId9" Type="http://schemas.openxmlformats.org/officeDocument/2006/relationships/image" Target="../media/image165.png"/><Relationship Id="rId14" Type="http://schemas.openxmlformats.org/officeDocument/2006/relationships/image" Target="../media/image170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870.png"/><Relationship Id="rId21" Type="http://schemas.openxmlformats.org/officeDocument/2006/relationships/image" Target="../media/image821.png"/><Relationship Id="rId25" Type="http://schemas.openxmlformats.org/officeDocument/2006/relationships/image" Target="../media/image860.png"/><Relationship Id="rId20" Type="http://schemas.openxmlformats.org/officeDocument/2006/relationships/image" Target="../media/image811.png"/><Relationship Id="rId1" Type="http://schemas.openxmlformats.org/officeDocument/2006/relationships/slideLayout" Target="../slideLayouts/slideLayout6.xml"/><Relationship Id="rId24" Type="http://schemas.openxmlformats.org/officeDocument/2006/relationships/image" Target="../media/image851.png"/><Relationship Id="rId6" Type="http://schemas.openxmlformats.org/officeDocument/2006/relationships/image" Target="../media/image671.png"/><Relationship Id="rId23" Type="http://schemas.openxmlformats.org/officeDocument/2006/relationships/image" Target="../media/image841.png"/><Relationship Id="rId22" Type="http://schemas.openxmlformats.org/officeDocument/2006/relationships/image" Target="../media/image831.png"/><Relationship Id="rId27" Type="http://schemas.openxmlformats.org/officeDocument/2006/relationships/image" Target="../media/image88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png"/><Relationship Id="rId7" Type="http://schemas.openxmlformats.org/officeDocument/2006/relationships/image" Target="../media/image178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76.png"/><Relationship Id="rId4" Type="http://schemas.openxmlformats.org/officeDocument/2006/relationships/image" Target="../media/image17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3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1.png"/><Relationship Id="rId3" Type="http://schemas.openxmlformats.org/officeDocument/2006/relationships/image" Target="../media/image1631.png"/><Relationship Id="rId7" Type="http://schemas.openxmlformats.org/officeDocument/2006/relationships/image" Target="../media/image1670.png"/><Relationship Id="rId2" Type="http://schemas.openxmlformats.org/officeDocument/2006/relationships/image" Target="../media/image16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60.png"/><Relationship Id="rId5" Type="http://schemas.openxmlformats.org/officeDocument/2006/relationships/image" Target="../media/image1651.png"/><Relationship Id="rId4" Type="http://schemas.openxmlformats.org/officeDocument/2006/relationships/image" Target="../media/image1641.png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0.png"/><Relationship Id="rId13" Type="http://schemas.openxmlformats.org/officeDocument/2006/relationships/image" Target="../media/image1710.png"/><Relationship Id="rId18" Type="http://schemas.openxmlformats.org/officeDocument/2006/relationships/image" Target="../media/image1780.png"/><Relationship Id="rId26" Type="http://schemas.openxmlformats.org/officeDocument/2006/relationships/image" Target="../media/image1880.png"/><Relationship Id="rId3" Type="http://schemas.openxmlformats.org/officeDocument/2006/relationships/image" Target="../media/image1590.png"/><Relationship Id="rId21" Type="http://schemas.openxmlformats.org/officeDocument/2006/relationships/image" Target="../media/image1830.png"/><Relationship Id="rId7" Type="http://schemas.openxmlformats.org/officeDocument/2006/relationships/image" Target="../media/image1640.png"/><Relationship Id="rId12" Type="http://schemas.openxmlformats.org/officeDocument/2006/relationships/image" Target="../media/image1690.png"/><Relationship Id="rId17" Type="http://schemas.openxmlformats.org/officeDocument/2006/relationships/image" Target="../media/image1770.png"/><Relationship Id="rId25" Type="http://schemas.openxmlformats.org/officeDocument/2006/relationships/image" Target="../media/image620.png"/><Relationship Id="rId2" Type="http://schemas.openxmlformats.org/officeDocument/2006/relationships/image" Target="../media/image612.png"/><Relationship Id="rId16" Type="http://schemas.openxmlformats.org/officeDocument/2006/relationships/image" Target="../media/image1760.png"/><Relationship Id="rId20" Type="http://schemas.openxmlformats.org/officeDocument/2006/relationships/image" Target="../media/image1820.png"/><Relationship Id="rId29" Type="http://schemas.openxmlformats.org/officeDocument/2006/relationships/image" Target="../media/image19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30.png"/><Relationship Id="rId11" Type="http://schemas.openxmlformats.org/officeDocument/2006/relationships/image" Target="../media/image1680.png"/><Relationship Id="rId24" Type="http://schemas.openxmlformats.org/officeDocument/2006/relationships/image" Target="../media/image1860.png"/><Relationship Id="rId32" Type="http://schemas.openxmlformats.org/officeDocument/2006/relationships/image" Target="../media/image192.png"/><Relationship Id="rId5" Type="http://schemas.openxmlformats.org/officeDocument/2006/relationships/image" Target="../media/image1620.png"/><Relationship Id="rId15" Type="http://schemas.openxmlformats.org/officeDocument/2006/relationships/image" Target="../media/image1750.png"/><Relationship Id="rId23" Type="http://schemas.openxmlformats.org/officeDocument/2006/relationships/image" Target="../media/image1850.png"/><Relationship Id="rId28" Type="http://schemas.openxmlformats.org/officeDocument/2006/relationships/image" Target="../media/image191.png"/><Relationship Id="rId19" Type="http://schemas.openxmlformats.org/officeDocument/2006/relationships/image" Target="../media/image1790.png"/><Relationship Id="rId31" Type="http://schemas.openxmlformats.org/officeDocument/2006/relationships/image" Target="../media/image640.png"/><Relationship Id="rId4" Type="http://schemas.openxmlformats.org/officeDocument/2006/relationships/image" Target="../media/image1610.png"/><Relationship Id="rId14" Type="http://schemas.openxmlformats.org/officeDocument/2006/relationships/image" Target="../media/image1740.png"/><Relationship Id="rId22" Type="http://schemas.openxmlformats.org/officeDocument/2006/relationships/image" Target="../media/image1840.png"/><Relationship Id="rId27" Type="http://schemas.openxmlformats.org/officeDocument/2006/relationships/image" Target="../media/image1890.png"/><Relationship Id="rId30" Type="http://schemas.openxmlformats.org/officeDocument/2006/relationships/image" Target="../media/image19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7" Type="http://schemas.openxmlformats.org/officeDocument/2006/relationships/image" Target="../media/image198.png"/><Relationship Id="rId2" Type="http://schemas.openxmlformats.org/officeDocument/2006/relationships/image" Target="../media/image179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7.png"/><Relationship Id="rId5" Type="http://schemas.openxmlformats.org/officeDocument/2006/relationships/image" Target="../media/image196.png"/><Relationship Id="rId4" Type="http://schemas.openxmlformats.org/officeDocument/2006/relationships/image" Target="../media/image19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7" Type="http://schemas.openxmlformats.org/officeDocument/2006/relationships/image" Target="../media/image204.png"/><Relationship Id="rId2" Type="http://schemas.openxmlformats.org/officeDocument/2006/relationships/image" Target="../media/image1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3.png"/><Relationship Id="rId5" Type="http://schemas.openxmlformats.org/officeDocument/2006/relationships/image" Target="../media/image202.png"/><Relationship Id="rId4" Type="http://schemas.openxmlformats.org/officeDocument/2006/relationships/image" Target="../media/image201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8.png"/><Relationship Id="rId5" Type="http://schemas.openxmlformats.org/officeDocument/2006/relationships/image" Target="../media/image8.png"/><Relationship Id="rId4" Type="http://schemas.openxmlformats.org/officeDocument/2006/relationships/image" Target="../media/image20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5.png"/><Relationship Id="rId13" Type="http://schemas.openxmlformats.org/officeDocument/2006/relationships/image" Target="../media/image220.png"/><Relationship Id="rId3" Type="http://schemas.openxmlformats.org/officeDocument/2006/relationships/image" Target="../media/image210.png"/><Relationship Id="rId7" Type="http://schemas.openxmlformats.org/officeDocument/2006/relationships/image" Target="../media/image214.png"/><Relationship Id="rId12" Type="http://schemas.openxmlformats.org/officeDocument/2006/relationships/image" Target="../media/image219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3.png"/><Relationship Id="rId11" Type="http://schemas.openxmlformats.org/officeDocument/2006/relationships/image" Target="../media/image218.png"/><Relationship Id="rId5" Type="http://schemas.openxmlformats.org/officeDocument/2006/relationships/image" Target="../media/image212.png"/><Relationship Id="rId10" Type="http://schemas.openxmlformats.org/officeDocument/2006/relationships/image" Target="../media/image217.png"/><Relationship Id="rId4" Type="http://schemas.openxmlformats.org/officeDocument/2006/relationships/image" Target="../media/image211.png"/><Relationship Id="rId9" Type="http://schemas.openxmlformats.org/officeDocument/2006/relationships/image" Target="../media/image216.png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7.png"/><Relationship Id="rId3" Type="http://schemas.openxmlformats.org/officeDocument/2006/relationships/image" Target="../media/image222.png"/><Relationship Id="rId7" Type="http://schemas.openxmlformats.org/officeDocument/2006/relationships/image" Target="../media/image226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5.png"/><Relationship Id="rId5" Type="http://schemas.openxmlformats.org/officeDocument/2006/relationships/image" Target="../media/image224.png"/><Relationship Id="rId4" Type="http://schemas.openxmlformats.org/officeDocument/2006/relationships/image" Target="../media/image223.png"/><Relationship Id="rId9" Type="http://schemas.openxmlformats.org/officeDocument/2006/relationships/image" Target="../media/image228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1999" cy="2387600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Assumptions of Physics</a:t>
            </a:r>
            <a:br>
              <a:rPr lang="en-US" sz="4000" dirty="0"/>
            </a:br>
            <a:r>
              <a:rPr lang="en-US" sz="4000" dirty="0"/>
              <a:t>Summer School 2024</a:t>
            </a:r>
            <a:br>
              <a:rPr lang="en-US" sz="4000" dirty="0"/>
            </a:br>
            <a:br>
              <a:rPr lang="en-US" sz="4000" dirty="0"/>
            </a:br>
            <a:r>
              <a:rPr lang="en-US" dirty="0"/>
              <a:t>Quantum Physics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242270" y="3889507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57830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cannonball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849622" y="2265680"/>
            <a:ext cx="198119" cy="370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652260" y="2278380"/>
            <a:ext cx="170181" cy="4978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349500"/>
            <a:ext cx="520701" cy="2895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649721" y="2641600"/>
            <a:ext cx="198121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433820" y="2512060"/>
            <a:ext cx="739141" cy="142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6223001" y="2115820"/>
            <a:ext cx="220980" cy="538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7518401" y="1672611"/>
            <a:ext cx="434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Air will scatter off its surface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342901" y="2720849"/>
            <a:ext cx="41888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However, the effect will be negligible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2954778" y="5077112"/>
            <a:ext cx="59878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state of the cannonball can be taken to be a precise value of position and momentum</a:t>
            </a:r>
          </a:p>
        </p:txBody>
      </p:sp>
    </p:spTree>
    <p:extLst>
      <p:ext uri="{BB962C8B-B14F-4D97-AF65-F5344CB8AC3E}">
        <p14:creationId xmlns:p14="http://schemas.microsoft.com/office/powerpoint/2010/main" val="78383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70AD2FC-1992-4C9C-905F-AE6F1B147D80}"/>
              </a:ext>
            </a:extLst>
          </p:cNvPr>
          <p:cNvGrpSpPr/>
          <p:nvPr/>
        </p:nvGrpSpPr>
        <p:grpSpPr>
          <a:xfrm>
            <a:off x="5991862" y="3330987"/>
            <a:ext cx="208277" cy="196027"/>
            <a:chOff x="2743126" y="2971800"/>
            <a:chExt cx="1295474" cy="1219270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5D8F13BB-D58B-40F9-8848-CF2E2E08E3D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5" name="Chord 5">
              <a:extLst>
                <a:ext uri="{FF2B5EF4-FFF2-40B4-BE49-F238E27FC236}">
                  <a16:creationId xmlns:a16="http://schemas.microsoft.com/office/drawing/2014/main" id="{57AC868D-8C3D-4C44-885C-01A6A3FD3E8A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2137A-31C8-4AD9-B463-B377C9007B1F}"/>
              </a:ext>
            </a:extLst>
          </p:cNvPr>
          <p:cNvGrpSpPr/>
          <p:nvPr/>
        </p:nvGrpSpPr>
        <p:grpSpPr>
          <a:xfrm>
            <a:off x="5880524" y="3397219"/>
            <a:ext cx="249693" cy="218629"/>
            <a:chOff x="2614365" y="2911218"/>
            <a:chExt cx="1553079" cy="1359858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2DF452A4-7DF1-4DC5-805B-18316E96B770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0" name="Chord 5">
              <a:extLst>
                <a:ext uri="{FF2B5EF4-FFF2-40B4-BE49-F238E27FC236}">
                  <a16:creationId xmlns:a16="http://schemas.microsoft.com/office/drawing/2014/main" id="{47F20FD8-0444-4794-9271-DF1E65B5BAE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F19058B-5922-4295-B04A-6BDADEAE6E48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A4C781-8F6D-48A3-9DD0-37BA2E4D65F5}"/>
              </a:ext>
            </a:extLst>
          </p:cNvPr>
          <p:cNvGrpSpPr/>
          <p:nvPr/>
        </p:nvGrpSpPr>
        <p:grpSpPr>
          <a:xfrm>
            <a:off x="6058080" y="3106818"/>
            <a:ext cx="249693" cy="218629"/>
            <a:chOff x="2614365" y="2911218"/>
            <a:chExt cx="1553079" cy="1359858"/>
          </a:xfrm>
        </p:grpSpPr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7A2D2F6B-6642-465D-96EF-38CA2B27F523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6" name="Chord 5">
              <a:extLst>
                <a:ext uri="{FF2B5EF4-FFF2-40B4-BE49-F238E27FC236}">
                  <a16:creationId xmlns:a16="http://schemas.microsoft.com/office/drawing/2014/main" id="{7D0F8952-DD1B-434F-9A5C-5A04213F21B4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32C1134-2FA1-44CA-81FC-64118C8AE56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speck of dust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900421" y="2265681"/>
            <a:ext cx="147321" cy="830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362700" y="2278380"/>
            <a:ext cx="459741" cy="995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2" y="2349501"/>
            <a:ext cx="568959" cy="7493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358186" y="2641601"/>
            <a:ext cx="489657" cy="6300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131561" y="2512061"/>
            <a:ext cx="1041401" cy="7442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 flipH="1">
            <a:off x="6123941" y="2115820"/>
            <a:ext cx="99060" cy="11379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2291945" y="5079517"/>
            <a:ext cx="664791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state of the speck of dust will be a probability distribution over position and momentum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F78119-D389-4616-9551-D47C70C73FC6}"/>
              </a:ext>
            </a:extLst>
          </p:cNvPr>
          <p:cNvSpPr txBox="1"/>
          <p:nvPr/>
        </p:nvSpPr>
        <p:spPr>
          <a:xfrm>
            <a:off x="7518401" y="1672611"/>
            <a:ext cx="4340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Air will scatter off its surface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114823E-E60C-4F9D-A21B-4B7CB8FCCA71}"/>
              </a:ext>
            </a:extLst>
          </p:cNvPr>
          <p:cNvSpPr txBox="1"/>
          <p:nvPr/>
        </p:nvSpPr>
        <p:spPr>
          <a:xfrm>
            <a:off x="342901" y="2720849"/>
            <a:ext cx="418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effect will </a:t>
            </a:r>
            <a:r>
              <a:rPr lang="en-US" sz="2400" dirty="0">
                <a:solidFill>
                  <a:srgbClr val="FF0000"/>
                </a:solidFill>
              </a:rPr>
              <a:t>not</a:t>
            </a:r>
            <a:r>
              <a:rPr lang="en-US" sz="2400" dirty="0"/>
              <a:t> be negligible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F18FECF-ECEF-4B02-AB85-5750A9849599}"/>
              </a:ext>
            </a:extLst>
          </p:cNvPr>
          <p:cNvGrpSpPr/>
          <p:nvPr/>
        </p:nvGrpSpPr>
        <p:grpSpPr>
          <a:xfrm>
            <a:off x="5918970" y="3245526"/>
            <a:ext cx="249693" cy="218629"/>
            <a:chOff x="2614365" y="2911218"/>
            <a:chExt cx="1553079" cy="1359858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646A260-5D18-470C-8249-EC52896D4AE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4" name="Chord 5">
              <a:extLst>
                <a:ext uri="{FF2B5EF4-FFF2-40B4-BE49-F238E27FC236}">
                  <a16:creationId xmlns:a16="http://schemas.microsoft.com/office/drawing/2014/main" id="{2A222A40-D707-4ADE-98F7-19BDB9ACD53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9564513-EB7A-45B1-BE13-42C0710260DF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705DA5-7744-442A-9799-7643D4884926}"/>
              </a:ext>
            </a:extLst>
          </p:cNvPr>
          <p:cNvGrpSpPr/>
          <p:nvPr/>
        </p:nvGrpSpPr>
        <p:grpSpPr>
          <a:xfrm>
            <a:off x="5831950" y="3108271"/>
            <a:ext cx="249693" cy="218629"/>
            <a:chOff x="2614365" y="2911218"/>
            <a:chExt cx="1553079" cy="1359858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F6D9EA1-5714-4D85-89DC-0D793992B81A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Chord 5">
              <a:extLst>
                <a:ext uri="{FF2B5EF4-FFF2-40B4-BE49-F238E27FC236}">
                  <a16:creationId xmlns:a16="http://schemas.microsoft.com/office/drawing/2014/main" id="{11DA94B8-176F-46BC-AB37-B5B36BC7B560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39037EE-3EC0-4B48-BAD3-B5E484AA2162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5FE8755-ECC8-4039-A1E1-845147D58384}"/>
              </a:ext>
            </a:extLst>
          </p:cNvPr>
          <p:cNvGrpSpPr/>
          <p:nvPr/>
        </p:nvGrpSpPr>
        <p:grpSpPr>
          <a:xfrm>
            <a:off x="6154615" y="3274654"/>
            <a:ext cx="249693" cy="218629"/>
            <a:chOff x="2614365" y="2911218"/>
            <a:chExt cx="1553079" cy="1359858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ABDC1A9C-B385-4399-A292-672AE6E4EF17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Chord 5">
              <a:extLst>
                <a:ext uri="{FF2B5EF4-FFF2-40B4-BE49-F238E27FC236}">
                  <a16:creationId xmlns:a16="http://schemas.microsoft.com/office/drawing/2014/main" id="{D78F642E-4D44-4244-8D63-41B0CF888477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85FECE0-C033-4A1E-B6AE-2A87117D83A3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63B666-67AB-4655-9276-F1763B8A3BE3}"/>
              </a:ext>
            </a:extLst>
          </p:cNvPr>
          <p:cNvGrpSpPr/>
          <p:nvPr/>
        </p:nvGrpSpPr>
        <p:grpSpPr>
          <a:xfrm>
            <a:off x="6065584" y="3380700"/>
            <a:ext cx="249693" cy="218629"/>
            <a:chOff x="2614365" y="2911218"/>
            <a:chExt cx="1553079" cy="135985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154A139-2823-4BD5-B89D-699624ED0B6E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Chord 5">
              <a:extLst>
                <a:ext uri="{FF2B5EF4-FFF2-40B4-BE49-F238E27FC236}">
                  <a16:creationId xmlns:a16="http://schemas.microsoft.com/office/drawing/2014/main" id="{D3D70BBD-57EE-4015-9C48-8C970EEAE196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F6F3580-9626-454A-ADF9-39245500240C}"/>
                </a:ext>
              </a:extLst>
            </p:cNvPr>
            <p:cNvSpPr/>
            <p:nvPr/>
          </p:nvSpPr>
          <p:spPr>
            <a:xfrm>
              <a:off x="2614365" y="2911218"/>
              <a:ext cx="1553079" cy="1359858"/>
            </a:xfrm>
            <a:prstGeom prst="ellipse">
              <a:avLst/>
            </a:prstGeom>
            <a:solidFill>
              <a:srgbClr val="000000">
                <a:alpha val="40000"/>
              </a:srgb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71392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539751" y="541443"/>
            <a:ext cx="101092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Suppose we want to study the motion of a cannonball on the surface of the sun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76C5192-7946-4D55-ACFE-72DD3BA4C6CE}"/>
              </a:ext>
            </a:extLst>
          </p:cNvPr>
          <p:cNvSpPr/>
          <p:nvPr/>
        </p:nvSpPr>
        <p:spPr>
          <a:xfrm>
            <a:off x="6794500" y="2165053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C37D4E-EC0E-4602-B9F7-2768076AAFB8}"/>
              </a:ext>
            </a:extLst>
          </p:cNvPr>
          <p:cNvSpPr/>
          <p:nvPr/>
        </p:nvSpPr>
        <p:spPr>
          <a:xfrm>
            <a:off x="7199492" y="2446020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846EA4-D956-4AD2-8A65-7D7AC9200325}"/>
              </a:ext>
            </a:extLst>
          </p:cNvPr>
          <p:cNvSpPr/>
          <p:nvPr/>
        </p:nvSpPr>
        <p:spPr>
          <a:xfrm>
            <a:off x="6035092" y="2153920"/>
            <a:ext cx="101600" cy="101600"/>
          </a:xfrm>
          <a:prstGeom prst="ellipse">
            <a:avLst/>
          </a:prstGeom>
          <a:solidFill>
            <a:srgbClr val="FF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D0AFD79-36D1-4FF0-BFBF-B423CBF0F417}"/>
              </a:ext>
            </a:extLst>
          </p:cNvPr>
          <p:cNvCxnSpPr>
            <a:cxnSpLocks/>
          </p:cNvCxnSpPr>
          <p:nvPr/>
        </p:nvCxnSpPr>
        <p:spPr>
          <a:xfrm flipH="1">
            <a:off x="5849622" y="2265680"/>
            <a:ext cx="198119" cy="3708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1946200-A047-4E72-8C67-3A0343DDDACC}"/>
              </a:ext>
            </a:extLst>
          </p:cNvPr>
          <p:cNvCxnSpPr>
            <a:cxnSpLocks/>
          </p:cNvCxnSpPr>
          <p:nvPr/>
        </p:nvCxnSpPr>
        <p:spPr>
          <a:xfrm flipH="1">
            <a:off x="6652260" y="2278380"/>
            <a:ext cx="170181" cy="4978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6381C44-7EC1-45A0-8047-7C993B49371E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349500"/>
            <a:ext cx="520701" cy="28956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F713F8C-4ADB-4538-A400-25890BD3352A}"/>
              </a:ext>
            </a:extLst>
          </p:cNvPr>
          <p:cNvCxnSpPr>
            <a:cxnSpLocks/>
          </p:cNvCxnSpPr>
          <p:nvPr/>
        </p:nvCxnSpPr>
        <p:spPr>
          <a:xfrm flipH="1">
            <a:off x="6649721" y="2641600"/>
            <a:ext cx="198121" cy="1422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6CD95A4-A05C-4654-94C7-4D035EF6AE3F}"/>
              </a:ext>
            </a:extLst>
          </p:cNvPr>
          <p:cNvCxnSpPr>
            <a:cxnSpLocks/>
          </p:cNvCxnSpPr>
          <p:nvPr/>
        </p:nvCxnSpPr>
        <p:spPr>
          <a:xfrm flipH="1">
            <a:off x="6433820" y="2512060"/>
            <a:ext cx="739141" cy="14224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E7E7F92-1C0D-4D7B-9D08-0F0162BC4DA8}"/>
              </a:ext>
            </a:extLst>
          </p:cNvPr>
          <p:cNvCxnSpPr>
            <a:cxnSpLocks/>
          </p:cNvCxnSpPr>
          <p:nvPr/>
        </p:nvCxnSpPr>
        <p:spPr>
          <a:xfrm>
            <a:off x="6223001" y="2115820"/>
            <a:ext cx="220980" cy="53848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0CAE94-F089-42F7-B2E3-1DAB4B9CBEF3}"/>
              </a:ext>
            </a:extLst>
          </p:cNvPr>
          <p:cNvSpPr txBox="1"/>
          <p:nvPr/>
        </p:nvSpPr>
        <p:spPr>
          <a:xfrm>
            <a:off x="7294603" y="1672611"/>
            <a:ext cx="4563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Plasma will scatter off its surface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86F17CB-1CE7-41B5-9DBE-3BE7C70B5C44}"/>
              </a:ext>
            </a:extLst>
          </p:cNvPr>
          <p:cNvSpPr txBox="1"/>
          <p:nvPr/>
        </p:nvSpPr>
        <p:spPr>
          <a:xfrm>
            <a:off x="342901" y="2720849"/>
            <a:ext cx="418884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effect will be catastrophic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66F3D4-E43F-4592-B945-D7AFA1336246}"/>
              </a:ext>
            </a:extLst>
          </p:cNvPr>
          <p:cNvSpPr txBox="1"/>
          <p:nvPr/>
        </p:nvSpPr>
        <p:spPr>
          <a:xfrm>
            <a:off x="4032141" y="5077112"/>
            <a:ext cx="47762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 cannonball will melt and cease to exist as a cannonball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6E4D226-10A2-4F17-BAAC-3CFA29D5F480}"/>
              </a:ext>
            </a:extLst>
          </p:cNvPr>
          <p:cNvSpPr/>
          <p:nvPr/>
        </p:nvSpPr>
        <p:spPr>
          <a:xfrm>
            <a:off x="5856051" y="2658894"/>
            <a:ext cx="129703" cy="343711"/>
          </a:xfrm>
          <a:custGeom>
            <a:avLst/>
            <a:gdLst>
              <a:gd name="connsiteX0" fmla="*/ 0 w 97277"/>
              <a:gd name="connsiteY0" fmla="*/ 0 h 257783"/>
              <a:gd name="connsiteX1" fmla="*/ 97277 w 97277"/>
              <a:gd name="connsiteY1" fmla="*/ 107004 h 257783"/>
              <a:gd name="connsiteX2" fmla="*/ 34047 w 97277"/>
              <a:gd name="connsiteY2" fmla="*/ 204281 h 257783"/>
              <a:gd name="connsiteX3" fmla="*/ 82685 w 97277"/>
              <a:gd name="connsiteY3" fmla="*/ 257783 h 257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277" h="257783">
                <a:moveTo>
                  <a:pt x="0" y="0"/>
                </a:moveTo>
                <a:lnTo>
                  <a:pt x="97277" y="107004"/>
                </a:lnTo>
                <a:lnTo>
                  <a:pt x="34047" y="204281"/>
                </a:lnTo>
                <a:lnTo>
                  <a:pt x="82685" y="25778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48332A4-0C08-4498-9F93-8D636612FAB3}"/>
              </a:ext>
            </a:extLst>
          </p:cNvPr>
          <p:cNvSpPr/>
          <p:nvPr/>
        </p:nvSpPr>
        <p:spPr>
          <a:xfrm>
            <a:off x="6335950" y="2678350"/>
            <a:ext cx="84305" cy="188068"/>
          </a:xfrm>
          <a:custGeom>
            <a:avLst/>
            <a:gdLst>
              <a:gd name="connsiteX0" fmla="*/ 63229 w 63229"/>
              <a:gd name="connsiteY0" fmla="*/ 0 h 141051"/>
              <a:gd name="connsiteX1" fmla="*/ 0 w 63229"/>
              <a:gd name="connsiteY1" fmla="*/ 63229 h 141051"/>
              <a:gd name="connsiteX2" fmla="*/ 9727 w 63229"/>
              <a:gd name="connsiteY2" fmla="*/ 141051 h 141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229" h="141051">
                <a:moveTo>
                  <a:pt x="63229" y="0"/>
                </a:moveTo>
                <a:lnTo>
                  <a:pt x="0" y="63229"/>
                </a:lnTo>
                <a:lnTo>
                  <a:pt x="9727" y="141051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14DD2B1-29FB-453C-8751-5B051D8FFA68}"/>
              </a:ext>
            </a:extLst>
          </p:cNvPr>
          <p:cNvSpPr/>
          <p:nvPr/>
        </p:nvSpPr>
        <p:spPr>
          <a:xfrm>
            <a:off x="6420255" y="2801565"/>
            <a:ext cx="233464" cy="246435"/>
          </a:xfrm>
          <a:custGeom>
            <a:avLst/>
            <a:gdLst>
              <a:gd name="connsiteX0" fmla="*/ 175098 w 175098"/>
              <a:gd name="connsiteY0" fmla="*/ 0 h 184826"/>
              <a:gd name="connsiteX1" fmla="*/ 150779 w 175098"/>
              <a:gd name="connsiteY1" fmla="*/ 155643 h 184826"/>
              <a:gd name="connsiteX2" fmla="*/ 24320 w 175098"/>
              <a:gd name="connsiteY2" fmla="*/ 145915 h 184826"/>
              <a:gd name="connsiteX3" fmla="*/ 0 w 175098"/>
              <a:gd name="connsiteY3" fmla="*/ 184826 h 184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098" h="184826">
                <a:moveTo>
                  <a:pt x="175098" y="0"/>
                </a:moveTo>
                <a:lnTo>
                  <a:pt x="150779" y="155643"/>
                </a:lnTo>
                <a:lnTo>
                  <a:pt x="24320" y="145915"/>
                </a:lnTo>
                <a:lnTo>
                  <a:pt x="0" y="184826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2053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819493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6B7B4FD5-B3C1-488C-A6FF-31598C5FAA71}"/>
              </a:ext>
            </a:extLst>
          </p:cNvPr>
          <p:cNvSpPr/>
          <p:nvPr/>
        </p:nvSpPr>
        <p:spPr>
          <a:xfrm rot="19209652">
            <a:off x="6524039" y="3131050"/>
            <a:ext cx="76615" cy="15323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304800" y="1335656"/>
            <a:ext cx="55880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Classical mechanics assumes objects can be adequately isolated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C034F9-4099-499B-B35D-5DEBAE08F192}"/>
              </a:ext>
            </a:extLst>
          </p:cNvPr>
          <p:cNvSpPr txBox="1"/>
          <p:nvPr/>
        </p:nvSpPr>
        <p:spPr>
          <a:xfrm>
            <a:off x="7213600" y="2142384"/>
            <a:ext cx="47752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67" dirty="0"/>
              <a:t>Classical mechanics assumes we can study parts of objects, as small as we want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3646A46-1900-4935-A8FD-43F39316C619}"/>
              </a:ext>
            </a:extLst>
          </p:cNvPr>
          <p:cNvSpPr/>
          <p:nvPr/>
        </p:nvSpPr>
        <p:spPr>
          <a:xfrm>
            <a:off x="4908792" y="2514693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FB465E61-0F1B-492F-A158-16BEDCE22EE9}"/>
              </a:ext>
            </a:extLst>
          </p:cNvPr>
          <p:cNvSpPr/>
          <p:nvPr/>
        </p:nvSpPr>
        <p:spPr>
          <a:xfrm rot="19646835">
            <a:off x="6601987" y="2821411"/>
            <a:ext cx="715229" cy="268427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596CC-11C0-42AB-9727-F3D2F5BC1D53}"/>
              </a:ext>
            </a:extLst>
          </p:cNvPr>
          <p:cNvSpPr txBox="1"/>
          <p:nvPr/>
        </p:nvSpPr>
        <p:spPr>
          <a:xfrm>
            <a:off x="178130" y="5079762"/>
            <a:ext cx="91202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</a:rPr>
              <a:t>These two assumptions are “incompatible”: at some point parts are going to be so small that they cannot be assumed to be adequately isolated</a:t>
            </a:r>
          </a:p>
        </p:txBody>
      </p:sp>
      <p:sp>
        <p:nvSpPr>
          <p:cNvPr id="29" name="Arrow: Left-Right 28">
            <a:extLst>
              <a:ext uri="{FF2B5EF4-FFF2-40B4-BE49-F238E27FC236}">
                <a16:creationId xmlns:a16="http://schemas.microsoft.com/office/drawing/2014/main" id="{988E0C58-CFB3-4537-B175-481CFD468912}"/>
              </a:ext>
            </a:extLst>
          </p:cNvPr>
          <p:cNvSpPr/>
          <p:nvPr/>
        </p:nvSpPr>
        <p:spPr>
          <a:xfrm rot="13965967">
            <a:off x="4979324" y="2558503"/>
            <a:ext cx="609600" cy="304707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Arrow: Left-Right 26">
            <a:extLst>
              <a:ext uri="{FF2B5EF4-FFF2-40B4-BE49-F238E27FC236}">
                <a16:creationId xmlns:a16="http://schemas.microsoft.com/office/drawing/2014/main" id="{F46DA44B-F14D-43D5-9D13-A48E7CAA7FFA}"/>
              </a:ext>
            </a:extLst>
          </p:cNvPr>
          <p:cNvSpPr/>
          <p:nvPr/>
        </p:nvSpPr>
        <p:spPr>
          <a:xfrm rot="13965967">
            <a:off x="4979325" y="2558596"/>
            <a:ext cx="609600" cy="304707"/>
          </a:xfrm>
          <a:prstGeom prst="left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3025A1E-75AE-4FC5-B160-084997CEB62D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Interaction at the boundary is important for the very definition of a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/>
              <p:nvPr/>
            </p:nvSpPr>
            <p:spPr>
              <a:xfrm>
                <a:off x="1524001" y="3151810"/>
                <a:ext cx="723147" cy="91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333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5333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6BFAB2E-4422-4453-ACE0-26CDA396C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3151810"/>
                <a:ext cx="723147" cy="9130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/>
              <p:nvPr/>
            </p:nvSpPr>
            <p:spPr>
              <a:xfrm>
                <a:off x="2046026" y="3147770"/>
                <a:ext cx="1379737" cy="9130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333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sz="5333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</m:oMath>
                  </m:oMathPara>
                </a14:m>
                <a:endParaRPr lang="en-US" sz="5333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D5457-C6E8-403A-AF9F-C0B23748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6026" y="3147770"/>
                <a:ext cx="1379737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268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Classical mechanics fails because we can never completely isolate a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605642" y="5562600"/>
            <a:ext cx="86986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therefore the most accurate description must be statistical/probabilistic in nature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508000" y="1803400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practical grounds – we simply cannot do 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508000" y="2514601"/>
            <a:ext cx="11277600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theoretical grounds – we cannot shield gravitational interactions, we cannot eliminate thermal radiation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508000" y="3598783"/>
            <a:ext cx="11277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logical grounds – complete isolation means no possible interaction with the system, signals would pass through, no possible measurement,</a:t>
            </a:r>
            <a:br>
              <a:rPr lang="en-US" sz="2667" dirty="0"/>
            </a:br>
            <a:r>
              <a:rPr lang="en-US" sz="2667" dirty="0"/>
              <a:t>no gravity, the system disappears from our universe</a:t>
            </a:r>
          </a:p>
        </p:txBody>
      </p:sp>
    </p:spTree>
    <p:extLst>
      <p:ext uri="{BB962C8B-B14F-4D97-AF65-F5344CB8AC3E}">
        <p14:creationId xmlns:p14="http://schemas.microsoft.com/office/powerpoint/2010/main" val="2893907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3AA-18F0-CDF1-8666-AFD3BD7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failure</a:t>
            </a:r>
            <a:br>
              <a:rPr lang="en-US" dirty="0"/>
            </a:br>
            <a:r>
              <a:rPr lang="en-US" dirty="0"/>
              <a:t>(entropy)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A0E1-02C3-338C-FEE4-473B86F8B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8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204341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 Logarithm of accessible microstates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6096000" y="177800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/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/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/>
              <p:nvPr/>
            </p:nvSpPr>
            <p:spPr>
              <a:xfrm>
                <a:off x="0" y="1638464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667" dirty="0"/>
                  <a:t> is the phase-space volume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38464"/>
                <a:ext cx="6096000" cy="502766"/>
              </a:xfrm>
              <a:prstGeom prst="rect">
                <a:avLst/>
              </a:prstGeom>
              <a:blipFill>
                <a:blip r:embed="rId4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27D6CE-4C46-46EB-B269-1A5140D27770}"/>
              </a:ext>
            </a:extLst>
          </p:cNvPr>
          <p:cNvSpPr txBox="1"/>
          <p:nvPr/>
        </p:nvSpPr>
        <p:spPr>
          <a:xfrm>
            <a:off x="0" y="2484793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volume of a point is zero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/>
              <p:nvPr/>
            </p:nvSpPr>
            <p:spPr>
              <a:xfrm>
                <a:off x="0" y="3222612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222612"/>
                <a:ext cx="6096000" cy="74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/>
              <p:nvPr/>
            </p:nvSpPr>
            <p:spPr>
              <a:xfrm>
                <a:off x="6096000" y="1638464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667" dirty="0"/>
                  <a:t> is a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667" dirty="0"/>
                  <a:t>-function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638464"/>
                <a:ext cx="6096000" cy="502766"/>
              </a:xfrm>
              <a:prstGeom prst="rect">
                <a:avLst/>
              </a:prstGeom>
              <a:blipFill>
                <a:blip r:embed="rId6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/>
              <p:nvPr/>
            </p:nvSpPr>
            <p:spPr>
              <a:xfrm>
                <a:off x="6096000" y="2484793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67" dirty="0"/>
                  <a:t>non-zero only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484793"/>
                <a:ext cx="6096000" cy="502766"/>
              </a:xfrm>
              <a:prstGeom prst="rect">
                <a:avLst/>
              </a:prstGeom>
              <a:blipFill>
                <a:blip r:embed="rId7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/>
              <p:nvPr/>
            </p:nvSpPr>
            <p:spPr>
              <a:xfrm>
                <a:off x="6096000" y="3222612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>
                          <a:latin typeface="Cambria Math" panose="02040503050406030204" pitchFamily="18" charset="0"/>
                        </a:rPr>
                        <m:t>−∞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22612"/>
                <a:ext cx="6096000" cy="748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/>
              <p:nvPr/>
            </p:nvSpPr>
            <p:spPr>
              <a:xfrm>
                <a:off x="406400" y="5243910"/>
                <a:ext cx="8886042" cy="14056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267" dirty="0">
                    <a:solidFill>
                      <a:schemeClr val="accent6">
                        <a:lumMod val="75000"/>
                      </a:schemeClr>
                    </a:solidFill>
                  </a:rPr>
                  <a:t>The entropy of a “pure” microstate in classical statistical mechanics is </a:t>
                </a:r>
                <a14:m>
                  <m:oMath xmlns:m="http://schemas.openxmlformats.org/officeDocument/2006/math">
                    <m:r>
                      <a:rPr lang="en-US" sz="42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sz="42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5243910"/>
                <a:ext cx="8886042" cy="1405641"/>
              </a:xfrm>
              <a:prstGeom prst="rect">
                <a:avLst/>
              </a:prstGeom>
              <a:blipFill>
                <a:blip r:embed="rId9"/>
                <a:stretch>
                  <a:fillRect t="-8658" r="-1235" b="-19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8324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406400" y="3224440"/>
            <a:ext cx="11379200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rgbClr val="C00000"/>
                </a:solidFill>
              </a:rPr>
              <a:t>Classical mechanics is inconsistent with the third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406400" y="1328891"/>
            <a:ext cx="11379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 system has positive finite entropy. The entropy of a perfect crystal at absolute zero temperature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407745" y="2519710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Classical perfect crystal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single microstate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entropy is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5" y="2519710"/>
                <a:ext cx="11379200" cy="461665"/>
              </a:xfrm>
              <a:prstGeom prst="rect">
                <a:avLst/>
              </a:prstGeom>
              <a:blipFill>
                <a:blip r:embed="rId2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754432" y="276744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Recall the third law of thermodynamics</a:t>
            </a: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834E7DAE-F4A4-0257-32A5-2758A54E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903" y="4451089"/>
            <a:ext cx="2780558" cy="2130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6920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F9F07DA-9A5B-4F39-87F3-7753966A6A7B}"/>
              </a:ext>
            </a:extLst>
          </p:cNvPr>
          <p:cNvSpPr txBox="1"/>
          <p:nvPr/>
        </p:nvSpPr>
        <p:spPr>
          <a:xfrm>
            <a:off x="406400" y="3182879"/>
            <a:ext cx="10334831" cy="140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>
                <a:solidFill>
                  <a:srgbClr val="C00000"/>
                </a:solidFill>
              </a:rPr>
              <a:t>We could avoid the effects</a:t>
            </a:r>
            <a:br>
              <a:rPr lang="en-US" sz="4267" dirty="0">
                <a:solidFill>
                  <a:srgbClr val="C00000"/>
                </a:solidFill>
              </a:rPr>
            </a:br>
            <a:r>
              <a:rPr lang="en-US" sz="4267" dirty="0">
                <a:solidFill>
                  <a:srgbClr val="C00000"/>
                </a:solidFill>
              </a:rPr>
              <a:t>of the second law of thermodynamics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69386E-9DD8-4E94-B2D4-DEF2F700062F}"/>
              </a:ext>
            </a:extLst>
          </p:cNvPr>
          <p:cNvSpPr txBox="1"/>
          <p:nvPr/>
        </p:nvSpPr>
        <p:spPr>
          <a:xfrm>
            <a:off x="406400" y="1227951"/>
            <a:ext cx="1137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cannot create an engine that converts heat into work without increasing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/>
              <p:nvPr/>
            </p:nvSpPr>
            <p:spPr>
              <a:xfrm>
                <a:off x="407745" y="2142351"/>
                <a:ext cx="113792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system with entropy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2400" dirty="0"/>
                  <a:t> provides a loophole: since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−∞+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=−∞</m:t>
                    </m:r>
                  </m:oMath>
                </a14:m>
                <a:r>
                  <a:rPr lang="en-US" sz="2400" dirty="0"/>
                  <a:t> for all finite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, we can effectively “dump” all the entropy increase into it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227E3DA-436F-4253-BEB8-C0969BC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45" y="2142351"/>
                <a:ext cx="11379200" cy="830997"/>
              </a:xfrm>
              <a:prstGeom prst="rect">
                <a:avLst/>
              </a:prstGeom>
              <a:blipFill>
                <a:blip r:embed="rId2"/>
                <a:stretch>
                  <a:fillRect l="-857" t="-5839" r="-1071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2516C6D-7D77-4B2E-A4BA-8EDC8FD2F179}"/>
              </a:ext>
            </a:extLst>
          </p:cNvPr>
          <p:cNvSpPr txBox="1"/>
          <p:nvPr/>
        </p:nvSpPr>
        <p:spPr>
          <a:xfrm>
            <a:off x="754432" y="276744"/>
            <a:ext cx="1066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Recall the second law of thermodynamics</a:t>
            </a:r>
          </a:p>
        </p:txBody>
      </p:sp>
    </p:spTree>
    <p:extLst>
      <p:ext uri="{BB962C8B-B14F-4D97-AF65-F5344CB8AC3E}">
        <p14:creationId xmlns:p14="http://schemas.microsoft.com/office/powerpoint/2010/main" val="4219791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E7503-0A3D-456F-BA3D-E19A9C102A8B}"/>
              </a:ext>
            </a:extLst>
          </p:cNvPr>
          <p:cNvSpPr txBox="1"/>
          <p:nvPr/>
        </p:nvSpPr>
        <p:spPr>
          <a:xfrm>
            <a:off x="406400" y="279400"/>
            <a:ext cx="113792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267" dirty="0"/>
              <a:t>What is zero entropy?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/>
              <p:nvPr/>
            </p:nvSpPr>
            <p:spPr>
              <a:xfrm>
                <a:off x="406400" y="1397001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Entropy is additive for independent systems: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D24302-83B3-4BC3-A615-789644642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1397001"/>
                <a:ext cx="11379200" cy="461665"/>
              </a:xfrm>
              <a:prstGeom prst="rect">
                <a:avLst/>
              </a:prstGeom>
              <a:blipFill>
                <a:blip r:embed="rId2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/>
              <p:nvPr/>
            </p:nvSpPr>
            <p:spPr>
              <a:xfrm>
                <a:off x="406400" y="2081475"/>
                <a:ext cx="113792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empty system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acts as a zero under system combination: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+∅=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82FFF9-3037-4EFB-8696-194B11CC0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081475"/>
                <a:ext cx="11379200" cy="461665"/>
              </a:xfrm>
              <a:prstGeom prst="rect">
                <a:avLst/>
              </a:prstGeom>
              <a:blipFill>
                <a:blip r:embed="rId3"/>
                <a:stretch>
                  <a:fillRect l="-85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/>
              <p:nvPr/>
            </p:nvSpPr>
            <p:spPr>
              <a:xfrm>
                <a:off x="406400" y="2765950"/>
                <a:ext cx="11379200" cy="4669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Therefore it must be that the entropy of the empty system is zero: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∅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AC421A-3B11-4D56-A33F-D87C5B61C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2765950"/>
                <a:ext cx="11379200" cy="466923"/>
              </a:xfrm>
              <a:prstGeom prst="rect">
                <a:avLst/>
              </a:prstGeom>
              <a:blipFill>
                <a:blip r:embed="rId4"/>
                <a:stretch>
                  <a:fillRect l="-857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1583C7-9CF8-445D-A612-DD98ABB93E60}"/>
              </a:ext>
            </a:extLst>
          </p:cNvPr>
          <p:cNvSpPr txBox="1"/>
          <p:nvPr/>
        </p:nvSpPr>
        <p:spPr>
          <a:xfrm>
            <a:off x="406400" y="3455725"/>
            <a:ext cx="1137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There is only one possible state for the empty system, and it is a complete description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B3EEC2-82B9-4A4B-B8A1-84DE7F1E05E2}"/>
              </a:ext>
            </a:extLst>
          </p:cNvPr>
          <p:cNvSpPr txBox="1"/>
          <p:nvPr/>
        </p:nvSpPr>
        <p:spPr>
          <a:xfrm>
            <a:off x="406400" y="4140201"/>
            <a:ext cx="90879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Entropy lower than zero would correspond  to a description that is more refined, more precise, than that of an empty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7AE2DE-ABBD-4F8D-9FE2-444E87B31CBF}"/>
              </a:ext>
            </a:extLst>
          </p:cNvPr>
          <p:cNvSpPr txBox="1"/>
          <p:nvPr/>
        </p:nvSpPr>
        <p:spPr>
          <a:xfrm>
            <a:off x="0" y="5142309"/>
            <a:ext cx="94230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From an information theory perspective, no system can have entropy lower than zero</a:t>
            </a:r>
          </a:p>
        </p:txBody>
      </p:sp>
    </p:spTree>
    <p:extLst>
      <p:ext uri="{BB962C8B-B14F-4D97-AF65-F5344CB8AC3E}">
        <p14:creationId xmlns:p14="http://schemas.microsoft.com/office/powerpoint/2010/main" val="12506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12DCE-BCE0-1B6B-E0EF-339384EAD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8698074" cy="897424"/>
          </a:xfrm>
        </p:spPr>
        <p:txBody>
          <a:bodyPr/>
          <a:lstStyle/>
          <a:p>
            <a:r>
              <a:rPr lang="en-US" dirty="0"/>
              <a:t>Main goal of the project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682E2-9FF6-9416-54E1-85337245508A}"/>
              </a:ext>
            </a:extLst>
          </p:cNvPr>
          <p:cNvGrpSpPr/>
          <p:nvPr/>
        </p:nvGrpSpPr>
        <p:grpSpPr>
          <a:xfrm>
            <a:off x="8708668" y="320121"/>
            <a:ext cx="3436710" cy="2736585"/>
            <a:chOff x="8807251" y="356793"/>
            <a:chExt cx="3436710" cy="273658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1683F9-8185-F744-0B0B-49403F1DAD2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09733E4-688D-4DCE-213B-967DFA3BC2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9A616A9-AC58-C779-B5DB-EE419585FF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EEA1047-B877-5965-1071-F5EB143EBF14}"/>
                </a:ext>
              </a:extLst>
            </p:cNvPr>
            <p:cNvSpPr txBox="1"/>
            <p:nvPr/>
          </p:nvSpPr>
          <p:spPr>
            <a:xfrm>
              <a:off x="8807251" y="2724046"/>
              <a:ext cx="3436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hlinkClick r:id="rId4"/>
                </a:rPr>
                <a:t>https://assumptionsofphysics.org</a:t>
              </a:r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AB66391-9F55-EB42-1EB1-682E52F74556}"/>
              </a:ext>
            </a:extLst>
          </p:cNvPr>
          <p:cNvGrpSpPr/>
          <p:nvPr/>
        </p:nvGrpSpPr>
        <p:grpSpPr>
          <a:xfrm>
            <a:off x="5013216" y="3135761"/>
            <a:ext cx="3284859" cy="916207"/>
            <a:chOff x="7093758" y="5122425"/>
            <a:chExt cx="4379811" cy="122161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96941F6-ECEF-2954-C8FD-9F4E73884367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AF747669-9FC5-5308-ACE7-767979452B4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60FE619-0A8C-D24C-65C3-D12BC00B5E7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Chord 5">
                  <a:extLst>
                    <a:ext uri="{FF2B5EF4-FFF2-40B4-BE49-F238E27FC236}">
                      <a16:creationId xmlns:a16="http://schemas.microsoft.com/office/drawing/2014/main" id="{03399512-243A-864D-82D6-FF368404A102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168AA96-BA97-6FE4-AF8D-E8D94B7DFC2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81741CE2-3C06-3E12-4FF4-6C7006EC28D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Chord 5">
                  <a:extLst>
                    <a:ext uri="{FF2B5EF4-FFF2-40B4-BE49-F238E27FC236}">
                      <a16:creationId xmlns:a16="http://schemas.microsoft.com/office/drawing/2014/main" id="{72198938-A6D8-2A11-6039-2C2DDD70A8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B27224C-E116-C9F7-85DE-97C643C348B1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ED6AD9-11ED-9855-4715-0E0D6212D3A8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892C8A9-51BB-099C-C97A-580FBBC85F41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BBD1CB7-D1ED-6F86-3276-E1780DD1C44B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5AE56FF-1C7E-6F3B-66C3-B9B85FD59EAC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CD5787-63F5-D9AC-802B-7AF573B2B40A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98D2628-72BB-2EB2-0DEE-58BEF260B0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ED2617C-2532-1D1B-8AF9-8CA9F2276E0B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0B4A313-E91D-14D5-6C5E-10CF8D0A5864}"/>
              </a:ext>
            </a:extLst>
          </p:cNvPr>
          <p:cNvGrpSpPr/>
          <p:nvPr/>
        </p:nvGrpSpPr>
        <p:grpSpPr>
          <a:xfrm>
            <a:off x="717063" y="3127424"/>
            <a:ext cx="3299436" cy="919519"/>
            <a:chOff x="7093758" y="5122425"/>
            <a:chExt cx="4376570" cy="1219705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CD865E9-6A34-D7C3-87B4-4D97B2125383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29B90261-D5A3-C943-2158-5BDCB41BE187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FA27D122-1932-13DA-4E44-23E18A19A60E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8" name="Chord 5">
                  <a:extLst>
                    <a:ext uri="{FF2B5EF4-FFF2-40B4-BE49-F238E27FC236}">
                      <a16:creationId xmlns:a16="http://schemas.microsoft.com/office/drawing/2014/main" id="{4E6F583B-CC50-57FB-643E-FFC6FCE3C46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688925C7-45D2-5D72-02A6-C3767F495E4C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59FC66F9-6A33-071A-93A7-F6FAD8D23F51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36" name="Chord 5">
                  <a:extLst>
                    <a:ext uri="{FF2B5EF4-FFF2-40B4-BE49-F238E27FC236}">
                      <a16:creationId xmlns:a16="http://schemas.microsoft.com/office/drawing/2014/main" id="{1BF90216-A627-3EE5-03F5-55DCCD3B2A4C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344FAB1C-6424-B3A9-62AF-1BA2C6A9B35A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88D463B-1D53-F810-4FC9-682C06A4E1A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CADF4B4-9D39-F4BD-D6A4-A27406433539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6AB262B-18B6-12CD-128F-F5229B66BC5F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0F0CBD2-5AE8-52F6-2FBD-01E92375990E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39538E6-4284-CF77-E895-18496D5FC5A1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/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Infinitesimal 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Classical state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72C9A3D-D4FB-9714-2F02-3A658A6CDA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37" y="2598451"/>
                <a:ext cx="3599960" cy="338554"/>
              </a:xfrm>
              <a:prstGeom prst="rect">
                <a:avLst/>
              </a:prstGeom>
              <a:blipFill>
                <a:blip r:embed="rId5"/>
                <a:stretch>
                  <a:fillRect l="-101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/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Irreducibility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600" dirty="0"/>
                  <a:t> Quantum state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6D50F44-FA6F-7634-7B43-AF2CA8BDA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2412" y="2597262"/>
                <a:ext cx="2751972" cy="338554"/>
              </a:xfrm>
              <a:prstGeom prst="rect">
                <a:avLst/>
              </a:prstGeom>
              <a:blipFill>
                <a:blip r:embed="rId6"/>
                <a:stretch>
                  <a:fillRect l="-1330" t="-5357" r="-4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5B3C1A7E-6F6A-1D88-2FCE-065DF3392CE8}"/>
              </a:ext>
            </a:extLst>
          </p:cNvPr>
          <p:cNvSpPr txBox="1"/>
          <p:nvPr/>
        </p:nvSpPr>
        <p:spPr>
          <a:xfrm>
            <a:off x="271285" y="962742"/>
            <a:ext cx="83634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i="1" dirty="0"/>
              <a:t>Identify a handful of physical starting points from which the basic laws can be rigorously derived</a:t>
            </a:r>
            <a:endParaRPr lang="en-US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55218-73B4-5DD6-D4BD-1B9C04723948}"/>
              </a:ext>
            </a:extLst>
          </p:cNvPr>
          <p:cNvSpPr txBox="1"/>
          <p:nvPr/>
        </p:nvSpPr>
        <p:spPr>
          <a:xfrm>
            <a:off x="271285" y="2141167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B225324-B563-B7A7-7AD5-95E8E983D9E1}"/>
              </a:ext>
            </a:extLst>
          </p:cNvPr>
          <p:cNvSpPr txBox="1"/>
          <p:nvPr/>
        </p:nvSpPr>
        <p:spPr>
          <a:xfrm>
            <a:off x="1916624" y="4389644"/>
            <a:ext cx="71634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This also requires rederiving all mathematical structures</a:t>
            </a:r>
            <a:br>
              <a:rPr lang="en-US" sz="2400" dirty="0"/>
            </a:br>
            <a:r>
              <a:rPr lang="en-US" sz="2400" dirty="0"/>
              <a:t>from physical requirements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/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Science is evidence based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scientific theory must be characterized by experimentally verifiable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topology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-algebras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FDB74E7-8E10-1AA5-EAF7-09367F1CBF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488" y="5293998"/>
                <a:ext cx="7276785" cy="646331"/>
              </a:xfrm>
              <a:prstGeom prst="rect">
                <a:avLst/>
              </a:prstGeom>
              <a:blipFill>
                <a:blip r:embed="rId7"/>
                <a:stretch>
                  <a:fillRect l="-754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73D12C71-F59C-FB7B-2F9F-12AAE88104C8}"/>
              </a:ext>
            </a:extLst>
          </p:cNvPr>
          <p:cNvSpPr txBox="1"/>
          <p:nvPr/>
        </p:nvSpPr>
        <p:spPr>
          <a:xfrm>
            <a:off x="271285" y="4924176"/>
            <a:ext cx="1396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example:</a:t>
            </a:r>
          </a:p>
        </p:txBody>
      </p:sp>
    </p:spTree>
    <p:extLst>
      <p:ext uri="{BB962C8B-B14F-4D97-AF65-F5344CB8AC3E}">
        <p14:creationId xmlns:p14="http://schemas.microsoft.com/office/powerpoint/2010/main" val="42340806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DA9F3B-7B7F-424D-A182-9B6D7728F2CA}"/>
              </a:ext>
            </a:extLst>
          </p:cNvPr>
          <p:cNvSpPr txBox="1"/>
          <p:nvPr/>
        </p:nvSpPr>
        <p:spPr>
          <a:xfrm>
            <a:off x="754432" y="187404"/>
            <a:ext cx="10668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Classical mechanics fails because it allows for the possibility of statistical ensembles that can never exist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8D4A8C-7A7D-476B-9046-DE4670BE89FC}"/>
              </a:ext>
            </a:extLst>
          </p:cNvPr>
          <p:cNvSpPr txBox="1"/>
          <p:nvPr/>
        </p:nvSpPr>
        <p:spPr>
          <a:xfrm>
            <a:off x="195943" y="4458189"/>
            <a:ext cx="91558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Quantum mechanics solves this: all pure states have zero entropy and mixed states have positive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A3EC3-302F-4055-9313-C3EA4F9F5F70}"/>
              </a:ext>
            </a:extLst>
          </p:cNvPr>
          <p:cNvSpPr txBox="1"/>
          <p:nvPr/>
        </p:nvSpPr>
        <p:spPr>
          <a:xfrm>
            <a:off x="508000" y="1423390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practical grounds – they would allow us to bypass the second law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316356-D1C6-4902-A670-F262F002B234}"/>
              </a:ext>
            </a:extLst>
          </p:cNvPr>
          <p:cNvSpPr txBox="1"/>
          <p:nvPr/>
        </p:nvSpPr>
        <p:spPr>
          <a:xfrm>
            <a:off x="508000" y="2134589"/>
            <a:ext cx="112776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theoretical grounds – they fail to respect the third law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A8460B-5A60-4817-8AE9-315BE8E4174B}"/>
              </a:ext>
            </a:extLst>
          </p:cNvPr>
          <p:cNvSpPr txBox="1"/>
          <p:nvPr/>
        </p:nvSpPr>
        <p:spPr>
          <a:xfrm>
            <a:off x="508000" y="2812372"/>
            <a:ext cx="11277600" cy="1323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On logical grounds – they would provide more information about the system than stating that the system does not exist, which is already a complete description of the system</a:t>
            </a:r>
          </a:p>
        </p:txBody>
      </p:sp>
    </p:spTree>
    <p:extLst>
      <p:ext uri="{BB962C8B-B14F-4D97-AF65-F5344CB8AC3E}">
        <p14:creationId xmlns:p14="http://schemas.microsoft.com/office/powerpoint/2010/main" val="38253728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fails at a conceptual level</a:t>
            </a:r>
          </a:p>
          <a:p>
            <a:r>
              <a:rPr lang="en-US" dirty="0"/>
              <a:t>It doesn’t take into account the relationship between system and environment</a:t>
            </a:r>
          </a:p>
          <a:p>
            <a:r>
              <a:rPr lang="en-US" dirty="0"/>
              <a:t>It does not provide a lower bound on entropy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15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CF6-FB7E-E6E5-CE5E-B250C7B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states as</a:t>
            </a:r>
            <a:br>
              <a:rPr lang="en-US" dirty="0"/>
            </a:br>
            <a:r>
              <a:rPr lang="en-US" dirty="0"/>
              <a:t>equilibrium ensembles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3F45-1346-DB5A-0B83-67CDC4C06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010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/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Eigenstates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states unchanged by the process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equilibria of the process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12293A2-96D3-5E80-D3AB-D25484E30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74" y="973393"/>
                <a:ext cx="9457910" cy="461665"/>
              </a:xfrm>
              <a:prstGeom prst="rect">
                <a:avLst/>
              </a:prstGeom>
              <a:blipFill>
                <a:blip r:embed="rId2"/>
                <a:stretch>
                  <a:fillRect l="-1032" t="-10667" r="-709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51EC97D-A9C0-5D9A-B5C3-980648E69E34}"/>
              </a:ext>
            </a:extLst>
          </p:cNvPr>
          <p:cNvSpPr txBox="1"/>
          <p:nvPr/>
        </p:nvSpPr>
        <p:spPr>
          <a:xfrm>
            <a:off x="236340" y="183079"/>
            <a:ext cx="74793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Parallels between QM and thermodynamics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/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Every state is an eigenstate of some unitary / Hermitian operator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all states are equilibria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F64C23D-6985-2FD3-04F6-8848D0F39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943" y="1640597"/>
                <a:ext cx="6843889" cy="830997"/>
              </a:xfrm>
              <a:prstGeom prst="rect">
                <a:avLst/>
              </a:prstGeom>
              <a:blipFill>
                <a:blip r:embed="rId3"/>
                <a:stretch>
                  <a:fillRect l="-1336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80C76FF-059E-A45B-E258-161CA09E7203}"/>
              </a:ext>
            </a:extLst>
          </p:cNvPr>
          <p:cNvSpPr txBox="1"/>
          <p:nvPr/>
        </p:nvSpPr>
        <p:spPr>
          <a:xfrm>
            <a:off x="1314086" y="2467715"/>
            <a:ext cx="5882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mixed state commutes with some unitary operator (same eigenstates used to calculate entropy)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3F1FB5-7295-6610-85C2-C44F43FE29C4}"/>
              </a:ext>
            </a:extLst>
          </p:cNvPr>
          <p:cNvGrpSpPr/>
          <p:nvPr/>
        </p:nvGrpSpPr>
        <p:grpSpPr>
          <a:xfrm>
            <a:off x="433005" y="3361000"/>
            <a:ext cx="941829" cy="1070261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B6A218AC-70D8-414A-E4D5-860C527FEBA3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BAEF1DEB-2A02-B25F-49B6-6615F5953D3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38992C7-A5E3-6B2F-4415-F7FE077E734D}"/>
                </a:ext>
              </a:extLst>
            </p:cNvPr>
            <p:cNvCxnSpPr>
              <a:stCxn id="10" idx="1"/>
              <a:endCxn id="10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96B39B3-477C-546E-D20C-00AC97768FF1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C0409C-94A6-7AEC-97C4-4562FD59AFF6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FAC5AA6-170C-597C-303F-6E8DD9DD1040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2F9B89A-11B9-41D8-9904-C7C23D0D4E40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3FAB6FF-5CE7-A009-E55A-C4D89058FD49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AEC3B42-2AEF-BA5C-1C06-91A9D2A82EA8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A2836C-DADF-55CA-6CD2-62AB31E45329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963D821-B16B-BC1B-5763-5F228E33E07D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5FAB7F-5904-8D4B-220E-CB750AAA17AF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FF2DA3-D553-757D-8910-B7768BFA63CA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21E41D1-79D0-FDF7-C3C4-9E7603E11E1E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96F67DD-5C53-C1EA-4A85-5BECA17F8744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0140377-F88F-A4D3-3C13-EAA53E3878E1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DD87FEF-599C-919A-6BB5-544D0DE9ED81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960623-1B75-F91D-9B32-EB73C5C04D1F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C0083ED-C7A7-BBA3-E8B1-D4C871B0B5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1E865A-D0D6-C896-0FEE-60D8BB6C84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2C5DCAF-40DB-55B8-4D21-039C01C091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358DCC4-CE41-CEA9-85D8-9D1132D0B2E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9F821E-3FE6-ED8E-4880-60232A32EF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7AFB1EF-E1EE-23F9-2865-6CDCF28467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342C973D-06D7-95E5-5EC5-744D81D235E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DA12611-A427-A9D8-F484-FE99818AABA4}"/>
                </a:ext>
              </a:extLst>
            </p:cNvPr>
            <p:cNvCxnSpPr>
              <a:cxnSpLocks/>
              <a:stCxn id="25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8E550DA-9D9B-2740-6A78-A6D963323F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62EB73C-8A17-15C3-E8C1-58AEEEFE06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BF842C9-2E73-B40A-F201-B969CF66936B}"/>
              </a:ext>
            </a:extLst>
          </p:cNvPr>
          <p:cNvGrpSpPr/>
          <p:nvPr/>
        </p:nvGrpSpPr>
        <p:grpSpPr>
          <a:xfrm>
            <a:off x="2484814" y="3364458"/>
            <a:ext cx="942824" cy="1066804"/>
            <a:chOff x="6248400" y="901501"/>
            <a:chExt cx="1678172" cy="1898849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FCD52CA-B6E7-D7A3-79F1-CFADEA6225AE}"/>
                </a:ext>
              </a:extLst>
            </p:cNvPr>
            <p:cNvSpPr/>
            <p:nvPr/>
          </p:nvSpPr>
          <p:spPr>
            <a:xfrm>
              <a:off x="62484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E05C47A4-5452-369C-09FA-68977C9D0C59}"/>
                </a:ext>
              </a:extLst>
            </p:cNvPr>
            <p:cNvSpPr/>
            <p:nvPr/>
          </p:nvSpPr>
          <p:spPr>
            <a:xfrm>
              <a:off x="72317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F89789E-7B97-2790-CA67-4BC0AE29D18B}"/>
                </a:ext>
              </a:extLst>
            </p:cNvPr>
            <p:cNvSpPr/>
            <p:nvPr/>
          </p:nvSpPr>
          <p:spPr>
            <a:xfrm>
              <a:off x="74236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B73D3CD-856D-3FD1-9CC5-165963BA7EAB}"/>
                </a:ext>
              </a:extLst>
            </p:cNvPr>
            <p:cNvSpPr/>
            <p:nvPr/>
          </p:nvSpPr>
          <p:spPr>
            <a:xfrm>
              <a:off x="67890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494A3494-1D16-5A65-75D5-D22C4028034E}"/>
                </a:ext>
              </a:extLst>
            </p:cNvPr>
            <p:cNvSpPr/>
            <p:nvPr/>
          </p:nvSpPr>
          <p:spPr>
            <a:xfrm>
              <a:off x="65532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3A177F-D91A-B3E8-F825-BA391C1FE50F}"/>
                </a:ext>
              </a:extLst>
            </p:cNvPr>
            <p:cNvSpPr/>
            <p:nvPr/>
          </p:nvSpPr>
          <p:spPr>
            <a:xfrm>
              <a:off x="6934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B2F2973-5F54-FBC2-9408-541DFD203325}"/>
                </a:ext>
              </a:extLst>
            </p:cNvPr>
            <p:cNvSpPr/>
            <p:nvPr/>
          </p:nvSpPr>
          <p:spPr>
            <a:xfrm>
              <a:off x="73152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6758DEF7-E27C-7D06-8605-ED5683D7F151}"/>
                </a:ext>
              </a:extLst>
            </p:cNvPr>
            <p:cNvSpPr/>
            <p:nvPr/>
          </p:nvSpPr>
          <p:spPr>
            <a:xfrm>
              <a:off x="67818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EED22EE-F738-5513-1F87-0CF13B475D3B}"/>
                </a:ext>
              </a:extLst>
            </p:cNvPr>
            <p:cNvSpPr/>
            <p:nvPr/>
          </p:nvSpPr>
          <p:spPr>
            <a:xfrm>
              <a:off x="69342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3CCABB0-787F-9A5F-45E9-5CB9978367F9}"/>
                </a:ext>
              </a:extLst>
            </p:cNvPr>
            <p:cNvSpPr/>
            <p:nvPr/>
          </p:nvSpPr>
          <p:spPr>
            <a:xfrm>
              <a:off x="74676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923D39C-FDDD-415C-0013-2F394271E127}"/>
                </a:ext>
              </a:extLst>
            </p:cNvPr>
            <p:cNvSpPr/>
            <p:nvPr/>
          </p:nvSpPr>
          <p:spPr>
            <a:xfrm>
              <a:off x="71628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ED490AC-80AD-48ED-D7D2-86BC46C13ACD}"/>
                </a:ext>
              </a:extLst>
            </p:cNvPr>
            <p:cNvSpPr/>
            <p:nvPr/>
          </p:nvSpPr>
          <p:spPr>
            <a:xfrm>
              <a:off x="70104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96E34A-0555-B816-866B-36DDDEB86F42}"/>
                </a:ext>
              </a:extLst>
            </p:cNvPr>
            <p:cNvSpPr/>
            <p:nvPr/>
          </p:nvSpPr>
          <p:spPr>
            <a:xfrm>
              <a:off x="66294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AD29E97-51D0-5668-F857-4707A18124F5}"/>
                </a:ext>
              </a:extLst>
            </p:cNvPr>
            <p:cNvSpPr/>
            <p:nvPr/>
          </p:nvSpPr>
          <p:spPr>
            <a:xfrm>
              <a:off x="67818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11DB0C37-F499-0437-698B-88E03E6CA8E2}"/>
                </a:ext>
              </a:extLst>
            </p:cNvPr>
            <p:cNvSpPr/>
            <p:nvPr/>
          </p:nvSpPr>
          <p:spPr>
            <a:xfrm>
              <a:off x="71628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D1E99DE-D8CE-5BC5-1E07-9DADA51526F0}"/>
                </a:ext>
              </a:extLst>
            </p:cNvPr>
            <p:cNvSpPr/>
            <p:nvPr/>
          </p:nvSpPr>
          <p:spPr>
            <a:xfrm>
              <a:off x="75438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5CCED93-23E3-8618-E308-FBDAE9D624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056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09E2F54-3223-5C72-34C4-6B3F738E25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466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4AC387F-363D-CB1A-97DC-645A64D42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198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60D3F529-B6BF-9C09-E45B-51376FE330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008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6C9C45E-D123-D417-DFB3-25F7522F9B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26555" y="1137613"/>
              <a:ext cx="98196" cy="1106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D075290-233B-75C4-4759-458E4A0F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675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8D0051-8433-28F7-EC24-286CA893A2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61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2BBC5C14-BD04-5B09-F729-0B5CBEF680A6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V="1">
              <a:off x="71628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5EB9F0-BFE0-9625-62C5-27D3F61EE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580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A94FFD6-E791-983A-894B-52AA3E561C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94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0DD740-7AF0-1E39-5621-BC175ACBD7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13962" y="1136476"/>
              <a:ext cx="103708" cy="11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28E7976-EE53-00A6-30C0-DD9F91B61CD7}"/>
                </a:ext>
              </a:extLst>
            </p:cNvPr>
            <p:cNvSpPr/>
            <p:nvPr/>
          </p:nvSpPr>
          <p:spPr>
            <a:xfrm>
              <a:off x="6250172" y="901501"/>
              <a:ext cx="1676400" cy="223459"/>
            </a:xfrm>
            <a:prstGeom prst="rect">
              <a:avLst/>
            </a:prstGeom>
            <a:ln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8C03C25A-A03A-83F3-9E23-562EE86F9C02}"/>
              </a:ext>
            </a:extLst>
          </p:cNvPr>
          <p:cNvSpPr/>
          <p:nvPr/>
        </p:nvSpPr>
        <p:spPr>
          <a:xfrm>
            <a:off x="1610247" y="3579705"/>
            <a:ext cx="642155" cy="4451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/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2931E85-1E68-129C-4B36-2E7B936C0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32" y="4739260"/>
                <a:ext cx="905954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10993AE8-371A-57E3-C4F9-7374FB89FFB2}"/>
              </a:ext>
            </a:extLst>
          </p:cNvPr>
          <p:cNvGrpSpPr/>
          <p:nvPr/>
        </p:nvGrpSpPr>
        <p:grpSpPr>
          <a:xfrm>
            <a:off x="2429654" y="4545392"/>
            <a:ext cx="1052148" cy="1098122"/>
            <a:chOff x="6915720" y="4229050"/>
            <a:chExt cx="1052148" cy="10981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/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B8A22C1-7529-2362-FAC0-11DC0242D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229050"/>
                  <a:ext cx="1012200" cy="338555"/>
                </a:xfrm>
                <a:prstGeom prst="rect">
                  <a:avLst/>
                </a:prstGeom>
                <a:blipFill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/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8BE5331D-E4FD-D3E4-6BEE-3ECBBD198F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608834"/>
                  <a:ext cx="1016945" cy="338555"/>
                </a:xfrm>
                <a:prstGeom prst="rect">
                  <a:avLst/>
                </a:prstGeom>
                <a:blipFill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/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….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1DF657C9-594E-BC0D-9F36-62121AF2C2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15720" y="4988618"/>
                  <a:ext cx="105214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4BA83E9-E03C-D51E-6079-1952EE08EF99}"/>
              </a:ext>
            </a:extLst>
          </p:cNvPr>
          <p:cNvSpPr txBox="1"/>
          <p:nvPr/>
        </p:nvSpPr>
        <p:spPr>
          <a:xfrm>
            <a:off x="473045" y="5247270"/>
            <a:ext cx="20117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equilibria,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/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B4F3746-D8EC-4E87-CB35-7136BEF86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0270" y="4515810"/>
                <a:ext cx="607602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209E346-729F-D30E-C8FD-66C075F6511C}"/>
              </a:ext>
            </a:extLst>
          </p:cNvPr>
          <p:cNvGrpSpPr/>
          <p:nvPr/>
        </p:nvGrpSpPr>
        <p:grpSpPr>
          <a:xfrm>
            <a:off x="4194009" y="3545847"/>
            <a:ext cx="2009692" cy="687739"/>
            <a:chOff x="7812900" y="351483"/>
            <a:chExt cx="2009692" cy="687739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C56FA7D5-E07A-B7A0-6EA0-F1DF886EFBFB}"/>
                </a:ext>
              </a:extLst>
            </p:cNvPr>
            <p:cNvCxnSpPr>
              <a:cxnSpLocks/>
            </p:cNvCxnSpPr>
            <p:nvPr/>
          </p:nvCxnSpPr>
          <p:spPr>
            <a:xfrm>
              <a:off x="7812900" y="69611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25319139-C9EC-1182-B2CF-141547C7A822}"/>
                </a:ext>
              </a:extLst>
            </p:cNvPr>
            <p:cNvSpPr/>
            <p:nvPr/>
          </p:nvSpPr>
          <p:spPr>
            <a:xfrm>
              <a:off x="8407430" y="351483"/>
              <a:ext cx="832104" cy="68773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Spin up meas.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67A6F-5E8E-C155-50A6-17CFC857F549}"/>
                </a:ext>
              </a:extLst>
            </p:cNvPr>
            <p:cNvCxnSpPr>
              <a:cxnSpLocks/>
            </p:cNvCxnSpPr>
            <p:nvPr/>
          </p:nvCxnSpPr>
          <p:spPr>
            <a:xfrm>
              <a:off x="9239534" y="695352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/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5182E0C-6E96-FDE0-33A9-89D953FDD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820295"/>
                <a:ext cx="59683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/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8CCC7BBD-3652-46C7-8082-C48C6C16E6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0643" y="4481741"/>
                <a:ext cx="59683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326CD20-6E59-9202-C37F-1FE71B0937C8}"/>
              </a:ext>
            </a:extLst>
          </p:cNvPr>
          <p:cNvSpPr txBox="1"/>
          <p:nvPr/>
        </p:nvSpPr>
        <p:spPr>
          <a:xfrm>
            <a:off x="4130270" y="5110545"/>
            <a:ext cx="191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 contexts,</a:t>
            </a:r>
            <a:br>
              <a:rPr lang="en-US" dirty="0"/>
            </a:br>
            <a:r>
              <a:rPr lang="en-US" dirty="0"/>
              <a:t>different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/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Quantum contexts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</a:p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Boundary conditions between system and environment</a:t>
                </a:r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5DDEBFD-844D-D736-FEA2-A9578BB50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081" y="1596895"/>
                <a:ext cx="4708716" cy="2554545"/>
              </a:xfrm>
              <a:prstGeom prst="rect">
                <a:avLst/>
              </a:prstGeom>
              <a:blipFill>
                <a:blip r:embed="rId11"/>
                <a:stretch>
                  <a:fillRect t="-3103" b="-6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/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Projections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Measurements</a:t>
                </a: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4AA3989-7E4B-9ED1-607E-1F5F43CDD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955" y="4554594"/>
                <a:ext cx="3024354" cy="369332"/>
              </a:xfrm>
              <a:prstGeom prst="rect">
                <a:avLst/>
              </a:prstGeom>
              <a:blipFill>
                <a:blip r:embed="rId12"/>
                <a:stretch>
                  <a:fillRect l="-1815" t="-8197" r="-12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9510F98-7CE4-1E6B-C279-7279EBEB2B05}"/>
              </a:ext>
            </a:extLst>
          </p:cNvPr>
          <p:cNvCxnSpPr>
            <a:cxnSpLocks/>
            <a:stCxn id="84" idx="2"/>
          </p:cNvCxnSpPr>
          <p:nvPr/>
        </p:nvCxnSpPr>
        <p:spPr>
          <a:xfrm flipV="1">
            <a:off x="8021132" y="4545392"/>
            <a:ext cx="1340307" cy="3785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0F1B8CF-63F5-D7CD-0EA1-06FD5E6C6BD0}"/>
              </a:ext>
            </a:extLst>
          </p:cNvPr>
          <p:cNvSpPr txBox="1"/>
          <p:nvPr/>
        </p:nvSpPr>
        <p:spPr>
          <a:xfrm>
            <a:off x="7986383" y="4176060"/>
            <a:ext cx="1375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Equilibration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/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dirty="0"/>
                  <a:t> Quasi-static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DFD031B0-AB2B-216B-6933-FE2E58FC21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4143" y="5033386"/>
                <a:ext cx="2353978" cy="369332"/>
              </a:xfrm>
              <a:prstGeom prst="rect">
                <a:avLst/>
              </a:prstGeom>
              <a:blipFill>
                <a:blip r:embed="rId13"/>
                <a:stretch>
                  <a:fillRect l="-2332" t="-10000" r="-181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/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m:rPr>
                                  <m:sty m:val="p"/>
                                </m:rPr>
                                <a:rPr lang="en-US" sz="14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4A45F6B5-2332-D7ED-0C25-23D40D8F8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827" y="730568"/>
                <a:ext cx="933782" cy="41312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8697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48">
            <a:extLst>
              <a:ext uri="{FF2B5EF4-FFF2-40B4-BE49-F238E27FC236}">
                <a16:creationId xmlns:a16="http://schemas.microsoft.com/office/drawing/2014/main" id="{D18EBE73-CABF-FEE2-F095-60008B62B5DD}"/>
              </a:ext>
            </a:extLst>
          </p:cNvPr>
          <p:cNvGrpSpPr/>
          <p:nvPr/>
        </p:nvGrpSpPr>
        <p:grpSpPr>
          <a:xfrm>
            <a:off x="2112286" y="349704"/>
            <a:ext cx="6156829" cy="3479049"/>
            <a:chOff x="2112565" y="1154523"/>
            <a:chExt cx="6156829" cy="3479049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6705602" y="2310027"/>
              <a:ext cx="549959" cy="2318773"/>
              <a:chOff x="3363085" y="1736099"/>
              <a:chExt cx="412469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14DBE27-2DEF-46D8-931D-2A2491A4B385}"/>
                    </a:ext>
                  </a:extLst>
                </p:cNvPr>
                <p:cNvSpPr txBox="1"/>
                <p:nvPr/>
              </p:nvSpPr>
              <p:spPr>
                <a:xfrm>
                  <a:off x="3962401" y="2994100"/>
                  <a:ext cx="945322" cy="10772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400" i="1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314DBE27-2DEF-46D8-931D-2A2491A4B3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2401" y="2994100"/>
                  <a:ext cx="945322" cy="1077218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C000759-8D18-4DCE-BF3A-31BC2456948A}"/>
                </a:ext>
              </a:extLst>
            </p:cNvPr>
            <p:cNvSpPr txBox="1"/>
            <p:nvPr/>
          </p:nvSpPr>
          <p:spPr>
            <a:xfrm>
              <a:off x="2112565" y="2199369"/>
              <a:ext cx="2328266" cy="7487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Observable</a:t>
              </a:r>
              <a:br>
                <a:rPr lang="en-US" sz="2133" dirty="0"/>
              </a:br>
              <a:r>
                <a:rPr lang="en-US" sz="2133" dirty="0"/>
                <a:t>Hermitian operator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4D89DCE-D6E9-4B15-B6FF-06CEB9853875}"/>
                </a:ext>
              </a:extLst>
            </p:cNvPr>
            <p:cNvCxnSpPr/>
            <p:nvPr/>
          </p:nvCxnSpPr>
          <p:spPr>
            <a:xfrm>
              <a:off x="3594975" y="2984079"/>
              <a:ext cx="609600" cy="209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F0CE744-C055-4B37-8E13-DDF26D2C164D}"/>
                </a:ext>
              </a:extLst>
            </p:cNvPr>
            <p:cNvSpPr txBox="1"/>
            <p:nvPr/>
          </p:nvSpPr>
          <p:spPr>
            <a:xfrm>
              <a:off x="4089374" y="1206599"/>
              <a:ext cx="1440073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Eigenstates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B63896F3-D212-4A27-BEC0-2A85B54E6EEC}"/>
                </a:ext>
              </a:extLst>
            </p:cNvPr>
            <p:cNvCxnSpPr>
              <a:cxnSpLocks/>
            </p:cNvCxnSpPr>
            <p:nvPr/>
          </p:nvCxnSpPr>
          <p:spPr>
            <a:xfrm>
              <a:off x="5181601" y="1673037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DD53971-DDA3-4F65-B2E9-488ADB781FDF}"/>
                </a:ext>
              </a:extLst>
            </p:cNvPr>
            <p:cNvSpPr txBox="1"/>
            <p:nvPr/>
          </p:nvSpPr>
          <p:spPr>
            <a:xfrm>
              <a:off x="6785846" y="1154523"/>
              <a:ext cx="1483548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Eigenvalues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95E73214-22FD-4E5F-98DB-0193314B34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21827" y="1732521"/>
              <a:ext cx="294973" cy="568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7746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0F56E-0D67-E306-ACD4-7602D8522A11}"/>
              </a:ext>
            </a:extLst>
          </p:cNvPr>
          <p:cNvGrpSpPr/>
          <p:nvPr/>
        </p:nvGrpSpPr>
        <p:grpSpPr>
          <a:xfrm>
            <a:off x="266345" y="154826"/>
            <a:ext cx="6989216" cy="3671026"/>
            <a:chOff x="266345" y="962546"/>
            <a:chExt cx="6989216" cy="36710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6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6705602" y="2310027"/>
              <a:ext cx="549959" cy="2318773"/>
              <a:chOff x="3363085" y="1736099"/>
              <a:chExt cx="412469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407131" cy="34624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41246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412469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410785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1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E02F189-2FBA-49FB-98E6-DC0B2B92D9BF}"/>
                </a:ext>
              </a:extLst>
            </p:cNvPr>
            <p:cNvSpPr txBox="1"/>
            <p:nvPr/>
          </p:nvSpPr>
          <p:spPr>
            <a:xfrm>
              <a:off x="1439093" y="1265952"/>
              <a:ext cx="131997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Projection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5D144E-737B-4E20-B129-5AF87ED5CB1E}"/>
                </a:ext>
              </a:extLst>
            </p:cNvPr>
            <p:cNvCxnSpPr>
              <a:cxnSpLocks/>
            </p:cNvCxnSpPr>
            <p:nvPr/>
          </p:nvCxnSpPr>
          <p:spPr>
            <a:xfrm>
              <a:off x="2384557" y="1732390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5CA0B52-15FD-41DB-AA78-00A1206A0A1E}"/>
                </a:ext>
              </a:extLst>
            </p:cNvPr>
            <p:cNvSpPr txBox="1"/>
            <p:nvPr/>
          </p:nvSpPr>
          <p:spPr>
            <a:xfrm>
              <a:off x="5480824" y="962546"/>
              <a:ext cx="1382494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Probability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599DADD-48C3-406B-A087-22A08474B8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3020" y="1271307"/>
              <a:ext cx="367804" cy="4356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08262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770B191-00AE-C2D7-8F86-92536DE9BB0D}"/>
              </a:ext>
            </a:extLst>
          </p:cNvPr>
          <p:cNvGrpSpPr/>
          <p:nvPr/>
        </p:nvGrpSpPr>
        <p:grpSpPr>
          <a:xfrm>
            <a:off x="266345" y="94358"/>
            <a:ext cx="11638280" cy="4147339"/>
            <a:chOff x="266345" y="901881"/>
            <a:chExt cx="11638280" cy="41473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/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prstClr val="whit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4F6DB0-2734-4484-8A15-48A64D81EF59}"/>
                </a:ext>
              </a:extLst>
            </p:cNvPr>
            <p:cNvGrpSpPr/>
            <p:nvPr/>
          </p:nvGrpSpPr>
          <p:grpSpPr>
            <a:xfrm>
              <a:off x="6502401" y="2443671"/>
              <a:ext cx="680948" cy="2073084"/>
              <a:chOff x="3999833" y="1832753"/>
              <a:chExt cx="510711" cy="1554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F8E6C55-C3F3-4563-AEFF-DE1307289ADB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630C8F5C-C35F-40BE-BBB6-2F19C8407CB4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80D34FC6-B9EE-4435-807E-8627014F3C09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0A9A09C-84D3-4B74-8802-73132F1828A5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10818926" y="2310027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9EC3F5-2C02-4ABA-8908-BFECCE5BD730}"/>
                </a:ext>
              </a:extLst>
            </p:cNvPr>
            <p:cNvGrpSpPr/>
            <p:nvPr/>
          </p:nvGrpSpPr>
          <p:grpSpPr>
            <a:xfrm>
              <a:off x="9987053" y="2449651"/>
              <a:ext cx="680948" cy="2073084"/>
              <a:chOff x="3999833" y="1832753"/>
              <a:chExt cx="510711" cy="1554813"/>
            </a:xfrm>
          </p:grpSpPr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AE2AA75-CFA6-4027-9348-86135AFE2A0D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9B680791-F221-4E16-8EB5-70B359DE4143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66A0FA6D-B4EE-48B2-9D51-7A11B35261C7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103E1E12-15BA-4332-A3AF-EB867D246888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75A5E9-59DE-4E03-BE58-44E042BC85D1}"/>
                </a:ext>
              </a:extLst>
            </p:cNvPr>
            <p:cNvSpPr txBox="1"/>
            <p:nvPr/>
          </p:nvSpPr>
          <p:spPr>
            <a:xfrm>
              <a:off x="6663541" y="1164707"/>
              <a:ext cx="1873654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Repeat process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9800A94-B507-4C98-A5F4-F48354B64CD1}"/>
                </a:ext>
              </a:extLst>
            </p:cNvPr>
            <p:cNvCxnSpPr>
              <a:cxnSpLocks/>
            </p:cNvCxnSpPr>
            <p:nvPr/>
          </p:nvCxnSpPr>
          <p:spPr>
            <a:xfrm>
              <a:off x="7972557" y="1631145"/>
              <a:ext cx="402073" cy="542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1AF4C2C-536F-4B3F-B12D-5AE059A1FE33}"/>
                </a:ext>
              </a:extLst>
            </p:cNvPr>
            <p:cNvSpPr txBox="1"/>
            <p:nvPr/>
          </p:nvSpPr>
          <p:spPr>
            <a:xfrm>
              <a:off x="10413897" y="901881"/>
              <a:ext cx="1490728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Same result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B4AAD72-3C23-400A-BD3C-8D630185C3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159261" y="1365000"/>
              <a:ext cx="96580" cy="7567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3A9AFB2-E7C8-4ABF-9889-DE04E9EE5F21}"/>
                </a:ext>
              </a:extLst>
            </p:cNvPr>
            <p:cNvSpPr txBox="1"/>
            <p:nvPr/>
          </p:nvSpPr>
          <p:spPr>
            <a:xfrm>
              <a:off x="7843301" y="4628656"/>
              <a:ext cx="1491947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Equilibria!!!</a:t>
              </a:r>
            </a:p>
          </p:txBody>
        </p:sp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66189349-98DF-4DFF-AEE5-7A988D033E1C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938839" y="4658005"/>
              <a:ext cx="1780123" cy="163379"/>
            </a:xfrm>
            <a:prstGeom prst="bentConnector3">
              <a:avLst>
                <a:gd name="adj1" fmla="val 10003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or: Elbow 56">
              <a:extLst>
                <a:ext uri="{FF2B5EF4-FFF2-40B4-BE49-F238E27FC236}">
                  <a16:creationId xmlns:a16="http://schemas.microsoft.com/office/drawing/2014/main" id="{0755598A-7F62-4DF0-B0DD-FE0731780C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82447" y="4678879"/>
              <a:ext cx="1773394" cy="142504"/>
            </a:xfrm>
            <a:prstGeom prst="bentConnector3">
              <a:avLst>
                <a:gd name="adj1" fmla="val 9988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7CE545B-7417-C0E4-BFAD-789D8D238110}"/>
              </a:ext>
            </a:extLst>
          </p:cNvPr>
          <p:cNvSpPr txBox="1"/>
          <p:nvPr/>
        </p:nvSpPr>
        <p:spPr>
          <a:xfrm>
            <a:off x="1426959" y="4885166"/>
            <a:ext cx="7041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Eigenstates are equilibria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1431016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77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All quantum states are eigenstates of an observable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/>
              <p:nvPr/>
            </p:nvSpPr>
            <p:spPr>
              <a:xfrm>
                <a:off x="812800" y="1866901"/>
                <a:ext cx="1403076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1CB2812-0996-415D-A8A5-952C4C9D42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866901"/>
                <a:ext cx="1403076" cy="9952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3251200" y="1866901"/>
                <a:ext cx="3958520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5867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0" y="1866901"/>
                <a:ext cx="3958520" cy="9952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/>
              <p:nvPr/>
            </p:nvSpPr>
            <p:spPr>
              <a:xfrm>
                <a:off x="8427184" y="1353938"/>
                <a:ext cx="1403076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58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5867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DDC176-AEF0-4890-869D-2C97F6124E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7184" y="1353938"/>
                <a:ext cx="1403076" cy="9952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/>
              <p:nvPr/>
            </p:nvSpPr>
            <p:spPr>
              <a:xfrm>
                <a:off x="10405763" y="1353940"/>
                <a:ext cx="771365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C526B4B-85C2-419F-A6EF-DF889AC87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763" y="1353940"/>
                <a:ext cx="771365" cy="9952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/>
              <p:nvPr/>
            </p:nvSpPr>
            <p:spPr>
              <a:xfrm>
                <a:off x="10405763" y="2971037"/>
                <a:ext cx="771365" cy="9952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93AA1C2-9F5E-48F8-8271-A5ACCF747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05763" y="2971037"/>
                <a:ext cx="771365" cy="9952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37E16693-E3CF-4B8C-8CCB-E9DD2104C3F5}"/>
              </a:ext>
            </a:extLst>
          </p:cNvPr>
          <p:cNvSpPr txBox="1"/>
          <p:nvPr/>
        </p:nvSpPr>
        <p:spPr>
          <a:xfrm>
            <a:off x="8149962" y="2765853"/>
            <a:ext cx="2042547" cy="1405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267" dirty="0"/>
              <a:t>all other</a:t>
            </a:r>
            <a:br>
              <a:rPr lang="en-US" sz="4267" dirty="0"/>
            </a:br>
            <a:r>
              <a:rPr lang="en-US" sz="4267" dirty="0"/>
              <a:t>cases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1426959" y="4405106"/>
            <a:ext cx="704151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are equilibria of measurements</a:t>
            </a:r>
          </a:p>
        </p:txBody>
      </p:sp>
    </p:spTree>
    <p:extLst>
      <p:ext uri="{BB962C8B-B14F-4D97-AF65-F5344CB8AC3E}">
        <p14:creationId xmlns:p14="http://schemas.microsoft.com/office/powerpoint/2010/main" val="29123403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Every observable generates a unitary transformation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1132840" y="1477378"/>
                <a:ext cx="3139193" cy="14169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5867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8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5867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840" y="1477378"/>
                <a:ext cx="3139193" cy="14169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4E741-C601-5644-16E5-685A9B94054A}"/>
                  </a:ext>
                </a:extLst>
              </p:cNvPr>
              <p:cNvSpPr txBox="1"/>
              <p:nvPr/>
            </p:nvSpPr>
            <p:spPr>
              <a:xfrm>
                <a:off x="1426959" y="4405106"/>
                <a:ext cx="7041514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All quantum states are equilibria of unitary processes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74E741-C601-5644-16E5-685A9B94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959" y="4405106"/>
                <a:ext cx="7041514" cy="1446550"/>
              </a:xfrm>
              <a:prstGeom prst="rect">
                <a:avLst/>
              </a:prstGeom>
              <a:blipFill>
                <a:blip r:embed="rId3"/>
                <a:stretch>
                  <a:fillRect l="-3290" t="-8861" r="-3377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38021E-74D2-D61F-9775-2CB939C77204}"/>
                  </a:ext>
                </a:extLst>
              </p:cNvPr>
              <p:cNvSpPr txBox="1"/>
              <p:nvPr/>
            </p:nvSpPr>
            <p:spPr>
              <a:xfrm>
                <a:off x="7523492" y="1370328"/>
                <a:ext cx="2516137" cy="814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38021E-74D2-D61F-9775-2CB939C77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492" y="1370328"/>
                <a:ext cx="2516137" cy="8149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0CF470A-76AD-6830-3931-3B44B7CBC213}"/>
              </a:ext>
            </a:extLst>
          </p:cNvPr>
          <p:cNvSpPr txBox="1"/>
          <p:nvPr/>
        </p:nvSpPr>
        <p:spPr>
          <a:xfrm>
            <a:off x="1" y="2916039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Same eigenstates</a:t>
            </a:r>
          </a:p>
        </p:txBody>
      </p:sp>
    </p:spTree>
    <p:extLst>
      <p:ext uri="{BB962C8B-B14F-4D97-AF65-F5344CB8AC3E}">
        <p14:creationId xmlns:p14="http://schemas.microsoft.com/office/powerpoint/2010/main" val="32941966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785621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Same is true for every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/>
              <p:nvPr/>
            </p:nvSpPr>
            <p:spPr>
              <a:xfrm>
                <a:off x="8554720" y="14038"/>
                <a:ext cx="3368871" cy="14335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5867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sz="5867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58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num>
                            <m:den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5867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5867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FADB64E-CD3E-42E9-9BD8-F7622FE06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4720" y="14038"/>
                <a:ext cx="3017813" cy="1341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816349" y="1791446"/>
            <a:ext cx="10559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(pure and mixed) are equilibria of some time evolution and</a:t>
            </a:r>
            <a:br>
              <a:rPr lang="en-US" sz="4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some measurement processes</a:t>
            </a:r>
          </a:p>
        </p:txBody>
      </p:sp>
    </p:spTree>
    <p:extLst>
      <p:ext uri="{BB962C8B-B14F-4D97-AF65-F5344CB8AC3E}">
        <p14:creationId xmlns:p14="http://schemas.microsoft.com/office/powerpoint/2010/main" val="360572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DE320C2F-72B0-BA0A-825F-2566DC7A8903}"/>
              </a:ext>
            </a:extLst>
          </p:cNvPr>
          <p:cNvGrpSpPr/>
          <p:nvPr/>
        </p:nvGrpSpPr>
        <p:grpSpPr>
          <a:xfrm>
            <a:off x="1325659" y="1344181"/>
            <a:ext cx="5490116" cy="3332879"/>
            <a:chOff x="7474760" y="157582"/>
            <a:chExt cx="5490116" cy="333287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32610CE-7A0A-7394-01EC-0284B93F4637}"/>
                </a:ext>
              </a:extLst>
            </p:cNvPr>
            <p:cNvSpPr/>
            <p:nvPr/>
          </p:nvSpPr>
          <p:spPr>
            <a:xfrm>
              <a:off x="9353901" y="1082236"/>
              <a:ext cx="1897107" cy="1611000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BBC3F55-A437-5D88-8E31-6F591D68825C}"/>
                </a:ext>
              </a:extLst>
            </p:cNvPr>
            <p:cNvSpPr/>
            <p:nvPr/>
          </p:nvSpPr>
          <p:spPr>
            <a:xfrm>
              <a:off x="8827663" y="549732"/>
              <a:ext cx="2712515" cy="226049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39BA05-E397-05C3-998F-D3E3864B39EE}"/>
                </a:ext>
              </a:extLst>
            </p:cNvPr>
            <p:cNvSpPr txBox="1"/>
            <p:nvPr/>
          </p:nvSpPr>
          <p:spPr>
            <a:xfrm>
              <a:off x="7573636" y="183518"/>
              <a:ext cx="20672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Metaphysical reality</a:t>
              </a:r>
            </a:p>
            <a:p>
              <a:pPr algn="ctr"/>
              <a:r>
                <a:rPr lang="en-US" sz="1400" dirty="0"/>
                <a:t>What really exists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FFF48E1-26E5-D253-2373-82EAD29C8270}"/>
                </a:ext>
              </a:extLst>
            </p:cNvPr>
            <p:cNvSpPr/>
            <p:nvPr/>
          </p:nvSpPr>
          <p:spPr>
            <a:xfrm>
              <a:off x="9960209" y="1657704"/>
              <a:ext cx="1116918" cy="92524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01264A6-9CF2-A329-96FA-D6D6707CBC8B}"/>
                </a:ext>
              </a:extLst>
            </p:cNvPr>
            <p:cNvSpPr txBox="1"/>
            <p:nvPr/>
          </p:nvSpPr>
          <p:spPr>
            <a:xfrm>
              <a:off x="10321659" y="2690242"/>
              <a:ext cx="185929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Empirical reality</a:t>
              </a:r>
            </a:p>
            <a:p>
              <a:pPr algn="ctr"/>
              <a:r>
                <a:rPr lang="en-US" sz="1400" dirty="0"/>
                <a:t>What can be reliably</a:t>
              </a:r>
              <a:br>
                <a:rPr lang="en-US" sz="1400" dirty="0"/>
              </a:br>
              <a:r>
                <a:rPr lang="en-US" sz="1400" dirty="0"/>
                <a:t>studied experimentally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51EC3C5-CB54-BAA8-B94B-55508B8BE3EF}"/>
                </a:ext>
              </a:extLst>
            </p:cNvPr>
            <p:cNvCxnSpPr/>
            <p:nvPr/>
          </p:nvCxnSpPr>
          <p:spPr>
            <a:xfrm>
              <a:off x="10616859" y="2227699"/>
              <a:ext cx="460268" cy="43572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87A16A-BEE2-50FF-023D-9862F6C0A8E5}"/>
                </a:ext>
              </a:extLst>
            </p:cNvPr>
            <p:cNvCxnSpPr/>
            <p:nvPr/>
          </p:nvCxnSpPr>
          <p:spPr>
            <a:xfrm>
              <a:off x="8873976" y="768293"/>
              <a:ext cx="472542" cy="281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F9F6100-0EDE-E95C-497A-6E4F238E75F4}"/>
                </a:ext>
              </a:extLst>
            </p:cNvPr>
            <p:cNvSpPr/>
            <p:nvPr/>
          </p:nvSpPr>
          <p:spPr>
            <a:xfrm>
              <a:off x="9177885" y="2965708"/>
              <a:ext cx="509364" cy="483282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F3B0B81-28AA-B4F3-F51E-8DF60D18FCED}"/>
                </a:ext>
              </a:extLst>
            </p:cNvPr>
            <p:cNvSpPr txBox="1"/>
            <p:nvPr/>
          </p:nvSpPr>
          <p:spPr>
            <a:xfrm>
              <a:off x="7474760" y="2490303"/>
              <a:ext cx="175208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theories</a:t>
              </a:r>
            </a:p>
            <a:p>
              <a:pPr algn="ctr"/>
              <a:r>
                <a:rPr lang="en-US" sz="1400" dirty="0"/>
                <a:t>Idealized account</a:t>
              </a:r>
              <a:br>
                <a:rPr lang="en-US" sz="1400" dirty="0"/>
              </a:br>
              <a:r>
                <a:rPr lang="en-US" sz="1400" dirty="0"/>
                <a:t>of empirical reality</a:t>
              </a:r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C62131F4-AA4F-84AD-7977-77A011230257}"/>
                </a:ext>
              </a:extLst>
            </p:cNvPr>
            <p:cNvSpPr/>
            <p:nvPr/>
          </p:nvSpPr>
          <p:spPr>
            <a:xfrm rot="2407524">
              <a:off x="9767764" y="2454426"/>
              <a:ext cx="165696" cy="568002"/>
            </a:xfrm>
            <a:prstGeom prst="downArrow">
              <a:avLst/>
            </a:prstGeom>
            <a:gradFill flip="none" rotWithShape="1">
              <a:gsLst>
                <a:gs pos="0">
                  <a:srgbClr val="5B9BD5"/>
                </a:gs>
                <a:gs pos="100000">
                  <a:srgbClr val="70AD47"/>
                </a:gs>
              </a:gsLst>
              <a:path path="circle">
                <a:fillToRect l="50000" t="130000" r="50000" b="-3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2AEB6A0-D9D5-BC98-8D40-C517FEB46908}"/>
                </a:ext>
              </a:extLst>
            </p:cNvPr>
            <p:cNvCxnSpPr/>
            <p:nvPr/>
          </p:nvCxnSpPr>
          <p:spPr>
            <a:xfrm>
              <a:off x="9110247" y="2965708"/>
              <a:ext cx="236271" cy="1913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F1C8E27-44B6-50DE-3F1E-2988145BD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29491" y="698845"/>
              <a:ext cx="783932" cy="7601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9CAB4F3-954E-A0D9-9C15-1330F303806F}"/>
                </a:ext>
              </a:extLst>
            </p:cNvPr>
            <p:cNvSpPr txBox="1"/>
            <p:nvPr/>
          </p:nvSpPr>
          <p:spPr>
            <a:xfrm>
              <a:off x="11167524" y="157582"/>
              <a:ext cx="1797352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Physical reality</a:t>
              </a:r>
            </a:p>
            <a:p>
              <a:pPr algn="ctr"/>
              <a:r>
                <a:rPr lang="en-US" sz="1400" dirty="0"/>
                <a:t>What can be accessed</a:t>
              </a:r>
              <a:br>
                <a:rPr lang="en-US" sz="1400" dirty="0"/>
              </a:br>
              <a:r>
                <a:rPr lang="en-US" sz="1400" dirty="0"/>
                <a:t>experimentally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DD93196-6554-9150-800D-BE9C63C7D3EA}"/>
              </a:ext>
            </a:extLst>
          </p:cNvPr>
          <p:cNvGrpSpPr/>
          <p:nvPr/>
        </p:nvGrpSpPr>
        <p:grpSpPr>
          <a:xfrm>
            <a:off x="8169836" y="383058"/>
            <a:ext cx="3483994" cy="2060584"/>
            <a:chOff x="493183" y="497124"/>
            <a:chExt cx="4586985" cy="271294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E00EF6D-D00F-9687-04B2-E536A6F8EF12}"/>
                </a:ext>
              </a:extLst>
            </p:cNvPr>
            <p:cNvSpPr/>
            <p:nvPr/>
          </p:nvSpPr>
          <p:spPr>
            <a:xfrm>
              <a:off x="2546866" y="1265150"/>
              <a:ext cx="1332774" cy="1332774"/>
            </a:xfrm>
            <a:prstGeom prst="ellipse">
              <a:avLst/>
            </a:prstGeom>
            <a:solidFill>
              <a:srgbClr val="7030A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1C4070C-325B-E521-9ABC-A2740FE644B5}"/>
                </a:ext>
              </a:extLst>
            </p:cNvPr>
            <p:cNvSpPr/>
            <p:nvPr/>
          </p:nvSpPr>
          <p:spPr>
            <a:xfrm>
              <a:off x="2854704" y="2217742"/>
              <a:ext cx="803739" cy="803739"/>
            </a:xfrm>
            <a:prstGeom prst="ellipse">
              <a:avLst/>
            </a:prstGeom>
            <a:solidFill>
              <a:srgbClr val="00B0F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9D61A5C-970F-17E8-1D82-AF627BB78DFE}"/>
                </a:ext>
              </a:extLst>
            </p:cNvPr>
            <p:cNvSpPr/>
            <p:nvPr/>
          </p:nvSpPr>
          <p:spPr>
            <a:xfrm>
              <a:off x="1121036" y="893855"/>
              <a:ext cx="2316211" cy="2316211"/>
            </a:xfrm>
            <a:prstGeom prst="ellipse">
              <a:avLst/>
            </a:prstGeom>
            <a:solidFill>
              <a:srgbClr val="92D050">
                <a:alpha val="50196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78BD1A3-2911-3461-2323-26F945E670B9}"/>
                </a:ext>
              </a:extLst>
            </p:cNvPr>
            <p:cNvSpPr txBox="1"/>
            <p:nvPr/>
          </p:nvSpPr>
          <p:spPr>
            <a:xfrm>
              <a:off x="493183" y="497124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physics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F5A465D-AE71-B91C-16B9-488AADB8217C}"/>
                </a:ext>
              </a:extLst>
            </p:cNvPr>
            <p:cNvSpPr txBox="1"/>
            <p:nvPr/>
          </p:nvSpPr>
          <p:spPr>
            <a:xfrm>
              <a:off x="3192880" y="668246"/>
              <a:ext cx="1887288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Foundations of</a:t>
              </a:r>
              <a:br>
                <a:rPr lang="en-US" sz="1600" dirty="0"/>
              </a:br>
              <a:r>
                <a:rPr lang="en-US" sz="1600" dirty="0"/>
                <a:t>mathematics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AC5D2C7-B593-59DA-BC96-0CF36E32A5C2}"/>
                </a:ext>
              </a:extLst>
            </p:cNvPr>
            <p:cNvSpPr txBox="1"/>
            <p:nvPr/>
          </p:nvSpPr>
          <p:spPr>
            <a:xfrm>
              <a:off x="3604532" y="2418022"/>
              <a:ext cx="1439020" cy="7699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600" dirty="0"/>
                <a:t>Philosophy</a:t>
              </a:r>
              <a:br>
                <a:rPr lang="en-US" sz="1600" dirty="0"/>
              </a:br>
              <a:r>
                <a:rPr lang="en-US" sz="1600" dirty="0"/>
                <a:t>of science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882AB4D-C40F-00EB-FFFA-A1EE9ECD5E09}"/>
              </a:ext>
            </a:extLst>
          </p:cNvPr>
          <p:cNvSpPr txBox="1"/>
          <p:nvPr/>
        </p:nvSpPr>
        <p:spPr>
          <a:xfrm>
            <a:off x="472389" y="264385"/>
            <a:ext cx="45036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Underlying perspective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218638F-F1FE-D2E3-D839-4B8EA6050187}"/>
              </a:ext>
            </a:extLst>
          </p:cNvPr>
          <p:cNvCxnSpPr>
            <a:cxnSpLocks/>
          </p:cNvCxnSpPr>
          <p:nvPr/>
        </p:nvCxnSpPr>
        <p:spPr>
          <a:xfrm flipH="1" flipV="1">
            <a:off x="4989250" y="3107184"/>
            <a:ext cx="1313896" cy="32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7D660B1-F3AB-7193-76AA-A0BE21FEAA3C}"/>
              </a:ext>
            </a:extLst>
          </p:cNvPr>
          <p:cNvSpPr txBox="1"/>
          <p:nvPr/>
        </p:nvSpPr>
        <p:spPr>
          <a:xfrm>
            <a:off x="6364370" y="3076175"/>
            <a:ext cx="37302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the boundary?</a:t>
            </a:r>
          </a:p>
          <a:p>
            <a:r>
              <a:rPr lang="en-US" sz="2400" dirty="0"/>
              <a:t>What are the requirements?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C7D282-0AD6-5545-2AB8-DA1239382BB1}"/>
              </a:ext>
            </a:extLst>
          </p:cNvPr>
          <p:cNvCxnSpPr/>
          <p:nvPr/>
        </p:nvCxnSpPr>
        <p:spPr>
          <a:xfrm flipH="1" flipV="1">
            <a:off x="3811108" y="4076064"/>
            <a:ext cx="136780" cy="780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82B68B1-5997-CAF8-219E-F7468292542B}"/>
              </a:ext>
            </a:extLst>
          </p:cNvPr>
          <p:cNvSpPr txBox="1"/>
          <p:nvPr/>
        </p:nvSpPr>
        <p:spPr>
          <a:xfrm>
            <a:off x="1187045" y="4949532"/>
            <a:ext cx="7726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exactly does the abstraction/idealization process work?</a:t>
            </a:r>
          </a:p>
        </p:txBody>
      </p:sp>
    </p:spTree>
    <p:extLst>
      <p:ext uri="{BB962C8B-B14F-4D97-AF65-F5344CB8AC3E}">
        <p14:creationId xmlns:p14="http://schemas.microsoft.com/office/powerpoint/2010/main" val="3516263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BCDE22-37E8-4515-A8C4-4BAAF729728C}"/>
              </a:ext>
            </a:extLst>
          </p:cNvPr>
          <p:cNvSpPr txBox="1"/>
          <p:nvPr/>
        </p:nvSpPr>
        <p:spPr>
          <a:xfrm>
            <a:off x="1" y="217845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Pure states can be always understood</a:t>
            </a:r>
            <a:br>
              <a:rPr lang="en-US" sz="4000" dirty="0"/>
            </a:br>
            <a:r>
              <a:rPr lang="en-US" sz="4000" dirty="0"/>
              <a:t>as ensembles with lowest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74E741-C601-5644-16E5-685A9B94054A}"/>
              </a:ext>
            </a:extLst>
          </p:cNvPr>
          <p:cNvSpPr txBox="1"/>
          <p:nvPr/>
        </p:nvSpPr>
        <p:spPr>
          <a:xfrm>
            <a:off x="816349" y="1791446"/>
            <a:ext cx="1055930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All quantum states (pure and mixed) are equilibrium ensembles for some time evolution and some measurement processes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114925-528B-CD18-25A7-DD8B7A8A31F3}"/>
              </a:ext>
            </a:extLst>
          </p:cNvPr>
          <p:cNvSpPr txBox="1"/>
          <p:nvPr/>
        </p:nvSpPr>
        <p:spPr>
          <a:xfrm>
            <a:off x="441961" y="4919385"/>
            <a:ext cx="8100059" cy="1025921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/>
              <a:t>Not up to interpretation: mathematical fact in QM</a:t>
            </a:r>
          </a:p>
        </p:txBody>
      </p:sp>
    </p:spTree>
    <p:extLst>
      <p:ext uri="{BB962C8B-B14F-4D97-AF65-F5344CB8AC3E}">
        <p14:creationId xmlns:p14="http://schemas.microsoft.com/office/powerpoint/2010/main" val="3840618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F70034-EE62-0608-729B-A93366DBF741}"/>
              </a:ext>
            </a:extLst>
          </p:cNvPr>
          <p:cNvSpPr txBox="1"/>
          <p:nvPr/>
        </p:nvSpPr>
        <p:spPr>
          <a:xfrm>
            <a:off x="1" y="224462"/>
            <a:ext cx="1219199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Can we argue the converse?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42E70D-6C6E-681E-9B9E-F8885C09A23A}"/>
              </a:ext>
            </a:extLst>
          </p:cNvPr>
          <p:cNvSpPr txBox="1"/>
          <p:nvPr/>
        </p:nvSpPr>
        <p:spPr>
          <a:xfrm>
            <a:off x="1" y="1052066"/>
            <a:ext cx="1219199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/>
              <a:t>The goal of physics is to establish laws</a:t>
            </a:r>
            <a:br>
              <a:rPr lang="en-US" sz="4000" dirty="0"/>
            </a:br>
            <a:r>
              <a:rPr lang="en-US" sz="4000" dirty="0"/>
              <a:t>that are valid in all circumstances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59BF8-03D2-5A44-48AC-C4CD9DA43FE0}"/>
                  </a:ext>
                </a:extLst>
              </p:cNvPr>
              <p:cNvSpPr txBox="1"/>
              <p:nvPr/>
            </p:nvSpPr>
            <p:spPr>
              <a:xfrm>
                <a:off x="5124868" y="2495223"/>
                <a:ext cx="194226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59BF8-03D2-5A44-48AC-C4CD9DA43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868" y="2495223"/>
                <a:ext cx="1942263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205FF-580A-D644-8983-3CF5A35A348D}"/>
                  </a:ext>
                </a:extLst>
              </p:cNvPr>
              <p:cNvSpPr txBox="1"/>
              <p:nvPr/>
            </p:nvSpPr>
            <p:spPr>
              <a:xfrm>
                <a:off x="3498019" y="2495223"/>
                <a:ext cx="1477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88205FF-580A-D644-8983-3CF5A35A3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019" y="2495223"/>
                <a:ext cx="147784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7EFD2-7FCF-9336-3DE6-5CDAB85CADE3}"/>
                  </a:ext>
                </a:extLst>
              </p:cNvPr>
              <p:cNvSpPr txBox="1"/>
              <p:nvPr/>
            </p:nvSpPr>
            <p:spPr>
              <a:xfrm>
                <a:off x="7216140" y="2562851"/>
                <a:ext cx="1652184" cy="575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7EFD2-7FCF-9336-3DE6-5CDAB85CA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140" y="2562851"/>
                <a:ext cx="1652184" cy="5754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CB958F-909E-2775-735E-02A8DD7D088F}"/>
              </a:ext>
            </a:extLst>
          </p:cNvPr>
          <p:cNvCxnSpPr/>
          <p:nvPr/>
        </p:nvCxnSpPr>
        <p:spPr>
          <a:xfrm flipV="1">
            <a:off x="4503420" y="3230880"/>
            <a:ext cx="6214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D98289-ACFA-A4A6-8902-D39A82534689}"/>
              </a:ext>
            </a:extLst>
          </p:cNvPr>
          <p:cNvSpPr txBox="1"/>
          <p:nvPr/>
        </p:nvSpPr>
        <p:spPr>
          <a:xfrm>
            <a:off x="3307080" y="3688080"/>
            <a:ext cx="263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Whenever I prepare this…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2F2A32-558C-FD18-8B92-9E522E376B71}"/>
              </a:ext>
            </a:extLst>
          </p:cNvPr>
          <p:cNvCxnSpPr>
            <a:cxnSpLocks/>
          </p:cNvCxnSpPr>
          <p:nvPr/>
        </p:nvCxnSpPr>
        <p:spPr>
          <a:xfrm flipH="1" flipV="1">
            <a:off x="6905416" y="3230880"/>
            <a:ext cx="621448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FCFA43-EBEA-BBBD-4C78-1126240794F8}"/>
              </a:ext>
            </a:extLst>
          </p:cNvPr>
          <p:cNvSpPr txBox="1"/>
          <p:nvPr/>
        </p:nvSpPr>
        <p:spPr>
          <a:xfrm>
            <a:off x="6850380" y="3685471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I find this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A97A6E-FE8E-62BC-9CDF-CFA75A10B883}"/>
              </a:ext>
            </a:extLst>
          </p:cNvPr>
          <p:cNvSpPr txBox="1"/>
          <p:nvPr/>
        </p:nvSpPr>
        <p:spPr>
          <a:xfrm>
            <a:off x="213360" y="4374386"/>
            <a:ext cx="9159240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Repeatability (i.e. whenever) is implicitly assuming ensembles (i.e. infinite copies)</a:t>
            </a:r>
          </a:p>
        </p:txBody>
      </p:sp>
    </p:spTree>
    <p:extLst>
      <p:ext uri="{BB962C8B-B14F-4D97-AF65-F5344CB8AC3E}">
        <p14:creationId xmlns:p14="http://schemas.microsoft.com/office/powerpoint/2010/main" val="41599173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/>
              <p:nvPr/>
            </p:nvSpPr>
            <p:spPr>
              <a:xfrm>
                <a:off x="6031567" y="3408948"/>
                <a:ext cx="3930628" cy="4714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𝐻𝑒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sPre>
                        <m:sPre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Pre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sPre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D103638-1771-4FB8-B97A-1E763FE833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567" y="3408948"/>
                <a:ext cx="3930628" cy="47147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/>
              <p:nvPr/>
            </p:nvSpPr>
            <p:spPr>
              <a:xfrm>
                <a:off x="3329313" y="445899"/>
                <a:ext cx="40371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→2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𝐸𝑛𝑒𝑟𝑔𝑦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9D18BD8-90A4-4939-B337-74DE9FED2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313" y="445899"/>
                <a:ext cx="4037131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/>
              <p:nvPr/>
            </p:nvSpPr>
            <p:spPr>
              <a:xfrm>
                <a:off x="3957827" y="4619536"/>
                <a:ext cx="240251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E372D3-10FB-4DCE-A9F6-A662FA050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827" y="4619536"/>
                <a:ext cx="2402517" cy="461665"/>
              </a:xfrm>
              <a:prstGeom prst="rect">
                <a:avLst/>
              </a:prstGeom>
              <a:blipFill>
                <a:blip r:embed="rId4"/>
                <a:stretch>
                  <a:fillRect r="-8883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94973BB5-8187-4659-8C87-4AE3309A43F3}"/>
              </a:ext>
            </a:extLst>
          </p:cNvPr>
          <p:cNvSpPr/>
          <p:nvPr/>
        </p:nvSpPr>
        <p:spPr>
          <a:xfrm rot="18016285">
            <a:off x="1219200" y="310865"/>
            <a:ext cx="1828800" cy="1828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F52BA30-C423-4CC6-AD99-78960D491843}"/>
              </a:ext>
            </a:extLst>
          </p:cNvPr>
          <p:cNvSpPr/>
          <p:nvPr/>
        </p:nvSpPr>
        <p:spPr>
          <a:xfrm rot="18016285">
            <a:off x="2200567" y="1200905"/>
            <a:ext cx="304800" cy="3048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F4459F-D6BC-4980-BC37-1F0BF703B814}"/>
              </a:ext>
            </a:extLst>
          </p:cNvPr>
          <p:cNvSpPr/>
          <p:nvPr/>
        </p:nvSpPr>
        <p:spPr>
          <a:xfrm rot="18016285">
            <a:off x="1593089" y="1375715"/>
            <a:ext cx="304800" cy="3048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FF94D87-E994-4295-ACDC-E289D2FC8A3D}"/>
              </a:ext>
            </a:extLst>
          </p:cNvPr>
          <p:cNvSpPr/>
          <p:nvPr/>
        </p:nvSpPr>
        <p:spPr>
          <a:xfrm rot="18016285">
            <a:off x="2054036" y="585996"/>
            <a:ext cx="304800" cy="304800"/>
          </a:xfrm>
          <a:prstGeom prst="ellipse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/>
              <p:nvPr/>
            </p:nvSpPr>
            <p:spPr>
              <a:xfrm>
                <a:off x="1727200" y="310866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B5A5CAF-11A8-4750-B2E6-1C5CD0CC5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00" y="310866"/>
                <a:ext cx="487056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/>
              <p:nvPr/>
            </p:nvSpPr>
            <p:spPr>
              <a:xfrm>
                <a:off x="2304653" y="834424"/>
                <a:ext cx="4694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D0018AA-743D-4F09-9577-A64D7F506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4653" y="834424"/>
                <a:ext cx="469487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/>
              <p:nvPr/>
            </p:nvSpPr>
            <p:spPr>
              <a:xfrm>
                <a:off x="1320800" y="1037624"/>
                <a:ext cx="4870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D99CD3-AC81-4356-883F-E6CEDECF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1037624"/>
                <a:ext cx="487056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CC00317-F2DD-4FD2-A745-4549B47BEEBE}"/>
              </a:ext>
            </a:extLst>
          </p:cNvPr>
          <p:cNvCxnSpPr>
            <a:cxnSpLocks/>
          </p:cNvCxnSpPr>
          <p:nvPr/>
        </p:nvCxnSpPr>
        <p:spPr>
          <a:xfrm>
            <a:off x="2451947" y="1237119"/>
            <a:ext cx="3058160" cy="1317413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8833879-D6F7-44D2-87A9-CDFE82F3DD35}"/>
              </a:ext>
            </a:extLst>
          </p:cNvPr>
          <p:cNvCxnSpPr>
            <a:cxnSpLocks/>
            <a:stCxn id="10" idx="2"/>
            <a:endCxn id="8" idx="3"/>
          </p:cNvCxnSpPr>
          <p:nvPr/>
        </p:nvCxnSpPr>
        <p:spPr>
          <a:xfrm>
            <a:off x="2276143" y="1484926"/>
            <a:ext cx="2157279" cy="2520519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757CD19-1F2D-4A2A-90B2-D9623EB632CB}"/>
              </a:ext>
            </a:extLst>
          </p:cNvPr>
          <p:cNvSpPr/>
          <p:nvPr/>
        </p:nvSpPr>
        <p:spPr>
          <a:xfrm>
            <a:off x="4165600" y="2444465"/>
            <a:ext cx="1828800" cy="18288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2F088E2-DC8E-48E6-9986-FB97FF3AEA84}"/>
              </a:ext>
            </a:extLst>
          </p:cNvPr>
          <p:cNvGrpSpPr/>
          <p:nvPr/>
        </p:nvGrpSpPr>
        <p:grpSpPr>
          <a:xfrm>
            <a:off x="4739464" y="2957228"/>
            <a:ext cx="681072" cy="716155"/>
            <a:chOff x="3554598" y="2422922"/>
            <a:chExt cx="510804" cy="537116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800116-6F82-413D-A9F8-0520DAD907C8}"/>
                </a:ext>
              </a:extLst>
            </p:cNvPr>
            <p:cNvSpPr/>
            <p:nvPr/>
          </p:nvSpPr>
          <p:spPr>
            <a:xfrm rot="18016285">
              <a:off x="3787375" y="2709589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E67B936-3420-43D0-9C67-B8DD927A3768}"/>
                </a:ext>
              </a:extLst>
            </p:cNvPr>
            <p:cNvSpPr/>
            <p:nvPr/>
          </p:nvSpPr>
          <p:spPr>
            <a:xfrm rot="18016285">
              <a:off x="3797714" y="248208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9096B05-F6B0-44DF-9D9B-B07BBEC057FD}"/>
                </a:ext>
              </a:extLst>
            </p:cNvPr>
            <p:cNvSpPr/>
            <p:nvPr/>
          </p:nvSpPr>
          <p:spPr>
            <a:xfrm rot="18016285">
              <a:off x="3685071" y="2422922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2A2AC490-E10A-4E95-B2E0-91B5A442E88D}"/>
                </a:ext>
              </a:extLst>
            </p:cNvPr>
            <p:cNvSpPr/>
            <p:nvPr/>
          </p:nvSpPr>
          <p:spPr>
            <a:xfrm rot="18016285">
              <a:off x="3624146" y="2731438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CDF1F5A-49AE-407A-856D-635040319DEC}"/>
                </a:ext>
              </a:extLst>
            </p:cNvPr>
            <p:cNvSpPr/>
            <p:nvPr/>
          </p:nvSpPr>
          <p:spPr>
            <a:xfrm rot="18016285">
              <a:off x="3554598" y="25532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EC55411-CEF9-400F-B703-9A63E69C9F5C}"/>
                </a:ext>
              </a:extLst>
            </p:cNvPr>
            <p:cNvSpPr/>
            <p:nvPr/>
          </p:nvSpPr>
          <p:spPr>
            <a:xfrm rot="18016285">
              <a:off x="3836802" y="2566946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EC9D543-6624-4E33-8244-3374CB254807}"/>
                </a:ext>
              </a:extLst>
            </p:cNvPr>
            <p:cNvSpPr/>
            <p:nvPr/>
          </p:nvSpPr>
          <p:spPr>
            <a:xfrm rot="18016285">
              <a:off x="3705389" y="2523355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142A9F5-B790-4701-9954-8524E70C0E42}"/>
                </a:ext>
              </a:extLst>
            </p:cNvPr>
            <p:cNvSpPr/>
            <p:nvPr/>
          </p:nvSpPr>
          <p:spPr>
            <a:xfrm rot="18016285">
              <a:off x="3596271" y="2646911"/>
              <a:ext cx="228600" cy="228600"/>
            </a:xfrm>
            <a:prstGeom prst="ellipse">
              <a:avLst/>
            </a:prstGeom>
            <a:ln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F45AAE6-F421-4026-978D-4F9452A5ED55}"/>
                </a:ext>
              </a:extLst>
            </p:cNvPr>
            <p:cNvSpPr/>
            <p:nvPr/>
          </p:nvSpPr>
          <p:spPr>
            <a:xfrm rot="18016285">
              <a:off x="3793245" y="2617011"/>
              <a:ext cx="228600" cy="228600"/>
            </a:xfrm>
            <a:prstGeom prst="ellipse">
              <a:avLst/>
            </a:prstGeom>
            <a:solidFill>
              <a:schemeClr val="bg1">
                <a:lumMod val="75000"/>
                <a:lumOff val="25000"/>
              </a:schemeClr>
            </a:solidFill>
            <a:ln/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5D62EC-D765-48CA-891E-A6BD5F583665}"/>
              </a:ext>
            </a:extLst>
          </p:cNvPr>
          <p:cNvCxnSpPr>
            <a:cxnSpLocks/>
          </p:cNvCxnSpPr>
          <p:nvPr/>
        </p:nvCxnSpPr>
        <p:spPr>
          <a:xfrm flipH="1">
            <a:off x="1893149" y="3218319"/>
            <a:ext cx="3139439" cy="111082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7C18253-B43F-49A2-9809-9B626BCDBBB6}"/>
              </a:ext>
            </a:extLst>
          </p:cNvPr>
          <p:cNvSpPr/>
          <p:nvPr/>
        </p:nvSpPr>
        <p:spPr>
          <a:xfrm rot="18016285">
            <a:off x="4932689" y="3207381"/>
            <a:ext cx="304800" cy="304800"/>
          </a:xfrm>
          <a:prstGeom prst="ellipse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B7DC3F3-C6B0-4790-B0E6-BFF27F74CD7E}"/>
              </a:ext>
            </a:extLst>
          </p:cNvPr>
          <p:cNvCxnSpPr>
            <a:cxnSpLocks/>
            <a:stCxn id="27" idx="4"/>
            <a:endCxn id="9" idx="5"/>
          </p:cNvCxnSpPr>
          <p:nvPr/>
        </p:nvCxnSpPr>
        <p:spPr>
          <a:xfrm flipH="1">
            <a:off x="2780179" y="3436606"/>
            <a:ext cx="2436531" cy="2419495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B8B1E8B3-89B0-451E-86F2-2AA81404F62C}"/>
              </a:ext>
            </a:extLst>
          </p:cNvPr>
          <p:cNvSpPr txBox="1"/>
          <p:nvPr/>
        </p:nvSpPr>
        <p:spPr>
          <a:xfrm>
            <a:off x="3935030" y="5357849"/>
            <a:ext cx="5392246" cy="120032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Every level is an equilibrium</a:t>
            </a:r>
            <a:br>
              <a:rPr lang="en-US" sz="3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of the lower one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5389D9-F35A-4667-9FD5-A84E43118747}"/>
              </a:ext>
            </a:extLst>
          </p:cNvPr>
          <p:cNvSpPr/>
          <p:nvPr/>
        </p:nvSpPr>
        <p:spPr>
          <a:xfrm>
            <a:off x="1219200" y="4295121"/>
            <a:ext cx="1828800" cy="18288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A3F0EB7-8A79-4BE7-AD9D-5F133EEBF6B6}"/>
              </a:ext>
            </a:extLst>
          </p:cNvPr>
          <p:cNvGrpSpPr/>
          <p:nvPr/>
        </p:nvGrpSpPr>
        <p:grpSpPr>
          <a:xfrm rot="21314464">
            <a:off x="1715895" y="5307249"/>
            <a:ext cx="888157" cy="177323"/>
            <a:chOff x="4495799" y="3667632"/>
            <a:chExt cx="2361813" cy="47154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7F9AD8D-C81D-4285-B04E-585FBCB4AD93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4240952-13F8-4AD8-B7F1-06E9DFCC744D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81B03D1-4D8D-4BCE-AFEA-B1858C7FF5F9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550C8C7-88CD-44F2-A00B-8393E2CA76D6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B0B530D-E4D5-4FEC-9860-74D4A3F47E9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8D05CA-B34A-44BD-A67C-6A3BF2F66A7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4DE028-E8A9-4235-8638-DD6B5727D10E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9505A59D-B26D-4DAF-BC98-0AD75AAB65D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4FC2CDAA-E313-4460-88BC-F752836C1B9C}"/>
              </a:ext>
            </a:extLst>
          </p:cNvPr>
          <p:cNvGrpSpPr/>
          <p:nvPr/>
        </p:nvGrpSpPr>
        <p:grpSpPr>
          <a:xfrm rot="3310040">
            <a:off x="1882656" y="5017760"/>
            <a:ext cx="888157" cy="177323"/>
            <a:chOff x="4495799" y="3667632"/>
            <a:chExt cx="2361813" cy="471543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89A7668-111E-41EA-BEE5-7199ED9ED30C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8681489F-0583-438D-9AEB-74DCD358F8D6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2FF3D009-B36E-480B-B833-4B8F3AC94DBE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D00BF3B-D533-44A4-B16D-E16AC79BCB7D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1A4AA290-38DD-4DDF-A374-E5B87B450C82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FBC3821-3633-4F1E-AC64-C4DF82D72980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8214E571-746E-4CEB-BD10-D63C16A17C76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8B206C83-7C02-45EB-9B31-494DAA2616A3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DDFE57F5-9024-4555-9A59-ED58B9872191}"/>
              </a:ext>
            </a:extLst>
          </p:cNvPr>
          <p:cNvGrpSpPr/>
          <p:nvPr/>
        </p:nvGrpSpPr>
        <p:grpSpPr>
          <a:xfrm rot="17975139">
            <a:off x="1523526" y="5035092"/>
            <a:ext cx="888157" cy="177323"/>
            <a:chOff x="4495799" y="3667632"/>
            <a:chExt cx="2361813" cy="471543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AC7BA49F-27DF-4697-9E9E-A55B9A5B8A5D}"/>
                </a:ext>
              </a:extLst>
            </p:cNvPr>
            <p:cNvSpPr/>
            <p:nvPr/>
          </p:nvSpPr>
          <p:spPr>
            <a:xfrm>
              <a:off x="4495799" y="3667632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FEC89AA-E49C-419D-B5D2-AA05D889E223}"/>
                </a:ext>
              </a:extLst>
            </p:cNvPr>
            <p:cNvSpPr/>
            <p:nvPr/>
          </p:nvSpPr>
          <p:spPr>
            <a:xfrm>
              <a:off x="4790547" y="3670951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51C1E62-25C7-40D4-9EB2-775C93F03CCF}"/>
                </a:ext>
              </a:extLst>
            </p:cNvPr>
            <p:cNvSpPr/>
            <p:nvPr/>
          </p:nvSpPr>
          <p:spPr>
            <a:xfrm>
              <a:off x="5085295" y="3674270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666ECB2F-D173-4CFF-BE20-39D4CEE1920F}"/>
                </a:ext>
              </a:extLst>
            </p:cNvPr>
            <p:cNvSpPr/>
            <p:nvPr/>
          </p:nvSpPr>
          <p:spPr>
            <a:xfrm>
              <a:off x="5380043" y="3677589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77346C6-3B98-4D8E-B314-3F114282881C}"/>
                </a:ext>
              </a:extLst>
            </p:cNvPr>
            <p:cNvSpPr/>
            <p:nvPr/>
          </p:nvSpPr>
          <p:spPr>
            <a:xfrm>
              <a:off x="5674791" y="3680908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85C1B2-AD3F-4BC3-97C0-C12BBE7571B9}"/>
                </a:ext>
              </a:extLst>
            </p:cNvPr>
            <p:cNvSpPr/>
            <p:nvPr/>
          </p:nvSpPr>
          <p:spPr>
            <a:xfrm>
              <a:off x="5969539" y="3684227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9E1FE1C-28C4-414E-B4E2-44F75F7E3418}"/>
                </a:ext>
              </a:extLst>
            </p:cNvPr>
            <p:cNvSpPr/>
            <p:nvPr/>
          </p:nvSpPr>
          <p:spPr>
            <a:xfrm>
              <a:off x="6264287" y="3687546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D5E2A19-E11E-4F37-BD9C-E1ECFE01EF82}"/>
                </a:ext>
              </a:extLst>
            </p:cNvPr>
            <p:cNvSpPr/>
            <p:nvPr/>
          </p:nvSpPr>
          <p:spPr>
            <a:xfrm>
              <a:off x="6559035" y="3690865"/>
              <a:ext cx="298577" cy="448310"/>
            </a:xfrm>
            <a:custGeom>
              <a:avLst/>
              <a:gdLst>
                <a:gd name="connsiteX0" fmla="*/ 0 w 316992"/>
                <a:gd name="connsiteY0" fmla="*/ 0 h 365801"/>
                <a:gd name="connsiteX1" fmla="*/ 146304 w 316992"/>
                <a:gd name="connsiteY1" fmla="*/ 365760 h 365801"/>
                <a:gd name="connsiteX2" fmla="*/ 316992 w 316992"/>
                <a:gd name="connsiteY2" fmla="*/ 24384 h 365801"/>
                <a:gd name="connsiteX0" fmla="*/ 0 w 309372"/>
                <a:gd name="connsiteY0" fmla="*/ 6096 h 371894"/>
                <a:gd name="connsiteX1" fmla="*/ 146304 w 309372"/>
                <a:gd name="connsiteY1" fmla="*/ 371856 h 371894"/>
                <a:gd name="connsiteX2" fmla="*/ 309372 w 309372"/>
                <a:gd name="connsiteY2" fmla="*/ 0 h 371894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6096 h 371888"/>
                <a:gd name="connsiteX1" fmla="*/ 146304 w 309372"/>
                <a:gd name="connsiteY1" fmla="*/ 371856 h 371888"/>
                <a:gd name="connsiteX2" fmla="*/ 309372 w 309372"/>
                <a:gd name="connsiteY2" fmla="*/ 0 h 371888"/>
                <a:gd name="connsiteX0" fmla="*/ 0 w 309372"/>
                <a:gd name="connsiteY0" fmla="*/ 0 h 375952"/>
                <a:gd name="connsiteX1" fmla="*/ 146304 w 309372"/>
                <a:gd name="connsiteY1" fmla="*/ 375920 h 375952"/>
                <a:gd name="connsiteX2" fmla="*/ 309372 w 309372"/>
                <a:gd name="connsiteY2" fmla="*/ 4064 h 375952"/>
                <a:gd name="connsiteX0" fmla="*/ 0 w 309372"/>
                <a:gd name="connsiteY0" fmla="*/ 0 h 375920"/>
                <a:gd name="connsiteX1" fmla="*/ 146304 w 309372"/>
                <a:gd name="connsiteY1" fmla="*/ 375920 h 375920"/>
                <a:gd name="connsiteX2" fmla="*/ 309372 w 309372"/>
                <a:gd name="connsiteY2" fmla="*/ 4064 h 375920"/>
                <a:gd name="connsiteX0" fmla="*/ 0 w 309372"/>
                <a:gd name="connsiteY0" fmla="*/ 0 h 382447"/>
                <a:gd name="connsiteX1" fmla="*/ 146304 w 309372"/>
                <a:gd name="connsiteY1" fmla="*/ 375920 h 382447"/>
                <a:gd name="connsiteX2" fmla="*/ 309372 w 309372"/>
                <a:gd name="connsiteY2" fmla="*/ 4064 h 382447"/>
                <a:gd name="connsiteX0" fmla="*/ 0 w 309372"/>
                <a:gd name="connsiteY0" fmla="*/ 0 h 376065"/>
                <a:gd name="connsiteX1" fmla="*/ 146304 w 309372"/>
                <a:gd name="connsiteY1" fmla="*/ 375920 h 376065"/>
                <a:gd name="connsiteX2" fmla="*/ 309372 w 309372"/>
                <a:gd name="connsiteY2" fmla="*/ 4064 h 376065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09372"/>
                <a:gd name="connsiteY0" fmla="*/ 0 h 376063"/>
                <a:gd name="connsiteX1" fmla="*/ 146304 w 309372"/>
                <a:gd name="connsiteY1" fmla="*/ 375920 h 376063"/>
                <a:gd name="connsiteX2" fmla="*/ 309372 w 309372"/>
                <a:gd name="connsiteY2" fmla="*/ 4064 h 376063"/>
                <a:gd name="connsiteX0" fmla="*/ 0 w 314452"/>
                <a:gd name="connsiteY0" fmla="*/ 0 h 375931"/>
                <a:gd name="connsiteX1" fmla="*/ 146304 w 314452"/>
                <a:gd name="connsiteY1" fmla="*/ 375920 h 375931"/>
                <a:gd name="connsiteX2" fmla="*/ 314452 w 314452"/>
                <a:gd name="connsiteY2" fmla="*/ 14224 h 375931"/>
                <a:gd name="connsiteX0" fmla="*/ 0 w 327152"/>
                <a:gd name="connsiteY0" fmla="*/ 0 h 444870"/>
                <a:gd name="connsiteX1" fmla="*/ 159004 w 327152"/>
                <a:gd name="connsiteY1" fmla="*/ 444500 h 444870"/>
                <a:gd name="connsiteX2" fmla="*/ 327152 w 327152"/>
                <a:gd name="connsiteY2" fmla="*/ 82804 h 444870"/>
                <a:gd name="connsiteX0" fmla="*/ 0 w 298577"/>
                <a:gd name="connsiteY0" fmla="*/ 0 h 444500"/>
                <a:gd name="connsiteX1" fmla="*/ 159004 w 298577"/>
                <a:gd name="connsiteY1" fmla="*/ 444500 h 444500"/>
                <a:gd name="connsiteX2" fmla="*/ 298577 w 298577"/>
                <a:gd name="connsiteY2" fmla="*/ 2794 h 44450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  <a:gd name="connsiteX0" fmla="*/ 0 w 298577"/>
                <a:gd name="connsiteY0" fmla="*/ 0 h 448310"/>
                <a:gd name="connsiteX1" fmla="*/ 151384 w 298577"/>
                <a:gd name="connsiteY1" fmla="*/ 448310 h 448310"/>
                <a:gd name="connsiteX2" fmla="*/ 298577 w 298577"/>
                <a:gd name="connsiteY2" fmla="*/ 2794 h 448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8577" h="448310">
                  <a:moveTo>
                    <a:pt x="0" y="0"/>
                  </a:moveTo>
                  <a:cubicBezTo>
                    <a:pt x="216916" y="508"/>
                    <a:pt x="290216" y="447844"/>
                    <a:pt x="151384" y="448310"/>
                  </a:cubicBezTo>
                  <a:cubicBezTo>
                    <a:pt x="12552" y="448776"/>
                    <a:pt x="97409" y="2286"/>
                    <a:pt x="298577" y="2794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58F250BA-FCF4-4C19-990E-519891F28EA5}"/>
              </a:ext>
            </a:extLst>
          </p:cNvPr>
          <p:cNvSpPr/>
          <p:nvPr/>
        </p:nvSpPr>
        <p:spPr>
          <a:xfrm rot="18016285">
            <a:off x="1975819" y="4677136"/>
            <a:ext cx="304800" cy="304800"/>
          </a:xfrm>
          <a:prstGeom prst="ellipse">
            <a:avLst/>
          </a:prstGeom>
          <a:solidFill>
            <a:srgbClr val="00FF00"/>
          </a:solidFill>
          <a:ln>
            <a:solidFill>
              <a:srgbClr val="00C8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B883780-04E4-479A-A653-6D57CE76E870}"/>
              </a:ext>
            </a:extLst>
          </p:cNvPr>
          <p:cNvSpPr/>
          <p:nvPr/>
        </p:nvSpPr>
        <p:spPr>
          <a:xfrm rot="18016285">
            <a:off x="1656193" y="5265567"/>
            <a:ext cx="304800" cy="304800"/>
          </a:xfrm>
          <a:prstGeom prst="ellipse">
            <a:avLst/>
          </a:prstGeom>
          <a:solidFill>
            <a:srgbClr val="0000FF"/>
          </a:solidFill>
          <a:ln>
            <a:solidFill>
              <a:srgbClr val="0000C8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94EBFCE-685E-4E2B-A2C2-2146EDCF85E0}"/>
              </a:ext>
            </a:extLst>
          </p:cNvPr>
          <p:cNvSpPr/>
          <p:nvPr/>
        </p:nvSpPr>
        <p:spPr>
          <a:xfrm rot="18016285">
            <a:off x="2360696" y="5220105"/>
            <a:ext cx="304800" cy="304800"/>
          </a:xfrm>
          <a:prstGeom prst="ellipse">
            <a:avLst/>
          </a:prstGeom>
          <a:solidFill>
            <a:srgbClr val="FF0000"/>
          </a:solidFill>
          <a:ln>
            <a:solidFill>
              <a:srgbClr val="C8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D0B0CC-CABE-6855-6F89-B7968F9DABC8}"/>
              </a:ext>
            </a:extLst>
          </p:cNvPr>
          <p:cNvSpPr txBox="1"/>
          <p:nvPr/>
        </p:nvSpPr>
        <p:spPr>
          <a:xfrm>
            <a:off x="4930219" y="1079358"/>
            <a:ext cx="7378655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To define/manipulate an object it must “stay the same” for long enough</a:t>
            </a:r>
          </a:p>
        </p:txBody>
      </p:sp>
    </p:spTree>
    <p:extLst>
      <p:ext uri="{BB962C8B-B14F-4D97-AF65-F5344CB8AC3E}">
        <p14:creationId xmlns:p14="http://schemas.microsoft.com/office/powerpoint/2010/main" val="25689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2DF75-AB2D-7ADB-5B7D-599EC66B2E75}"/>
                  </a:ext>
                </a:extLst>
              </p:cNvPr>
              <p:cNvSpPr txBox="1"/>
              <p:nvPr/>
            </p:nvSpPr>
            <p:spPr>
              <a:xfrm>
                <a:off x="816349" y="1791446"/>
                <a:ext cx="10559301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Makes sense to assume that states are ensembles in equilibrium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E2DF75-AB2D-7ADB-5B7D-599EC66B2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349" y="1791446"/>
                <a:ext cx="10559301" cy="1446550"/>
              </a:xfrm>
              <a:prstGeom prst="rect">
                <a:avLst/>
              </a:prstGeom>
              <a:blipFill>
                <a:blip r:embed="rId2"/>
                <a:stretch>
                  <a:fillRect t="-8861" b="-194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38513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7D4355-D9BF-7E34-AD99-DEF78E6DF336}"/>
              </a:ext>
            </a:extLst>
          </p:cNvPr>
          <p:cNvSpPr/>
          <p:nvPr/>
        </p:nvSpPr>
        <p:spPr>
          <a:xfrm>
            <a:off x="5381057" y="157163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Classical probability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4082D6-B069-5DC8-65CA-FD9CD8F65D46}"/>
              </a:ext>
            </a:extLst>
          </p:cNvPr>
          <p:cNvSpPr/>
          <p:nvPr/>
        </p:nvSpPr>
        <p:spPr>
          <a:xfrm>
            <a:off x="5381057" y="3357839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Information theory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0304E-90D8-4B1F-F836-AE6D5D22BBE1}"/>
              </a:ext>
            </a:extLst>
          </p:cNvPr>
          <p:cNvSpPr/>
          <p:nvPr/>
        </p:nvSpPr>
        <p:spPr>
          <a:xfrm>
            <a:off x="396911" y="2398446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Symplectic manifold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/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254374-26B0-D518-7008-7C00FB957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410" y="1673920"/>
                <a:ext cx="102508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/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FCE23D0-F96F-1C9B-7668-20F5DF92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7499" y="1429142"/>
                <a:ext cx="2393283" cy="96930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/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𝜇</m:t>
                          </m:r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A13BE6-7374-650C-5E5A-9CF8C80736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332" y="3486390"/>
                <a:ext cx="29897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DDCC1DF0-DF99-D323-F4DB-80AC6169C00D}"/>
              </a:ext>
            </a:extLst>
          </p:cNvPr>
          <p:cNvSpPr/>
          <p:nvPr/>
        </p:nvSpPr>
        <p:spPr>
          <a:xfrm rot="20292001">
            <a:off x="3688985" y="213937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Left-Right 21">
            <a:extLst>
              <a:ext uri="{FF2B5EF4-FFF2-40B4-BE49-F238E27FC236}">
                <a16:creationId xmlns:a16="http://schemas.microsoft.com/office/drawing/2014/main" id="{55428D83-E55A-64F4-BC48-1EFB7C9C2CDC}"/>
              </a:ext>
            </a:extLst>
          </p:cNvPr>
          <p:cNvSpPr/>
          <p:nvPr/>
        </p:nvSpPr>
        <p:spPr>
          <a:xfrm rot="1307999" flipH="1">
            <a:off x="3688986" y="3288171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Left-Right 22">
            <a:extLst>
              <a:ext uri="{FF2B5EF4-FFF2-40B4-BE49-F238E27FC236}">
                <a16:creationId xmlns:a16="http://schemas.microsoft.com/office/drawing/2014/main" id="{30CA4024-DEF3-FA7F-C8DF-F1F7B5363F7B}"/>
              </a:ext>
            </a:extLst>
          </p:cNvPr>
          <p:cNvSpPr/>
          <p:nvPr/>
        </p:nvSpPr>
        <p:spPr>
          <a:xfrm rot="5400000">
            <a:off x="6381264" y="2595406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/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sub>
                    </m:sSub>
                  </m:oMath>
                </a14:m>
                <a:r>
                  <a:rPr lang="en-US" sz="2800" dirty="0"/>
                  <a:t> uniform over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6FDB82-744C-9DC2-8AAB-1262F3A9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74" y="3546062"/>
                <a:ext cx="2896562" cy="523220"/>
              </a:xfrm>
              <a:prstGeom prst="rect">
                <a:avLst/>
              </a:prstGeom>
              <a:blipFill>
                <a:blip r:embed="rId6"/>
                <a:stretch>
                  <a:fillRect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EE4D279F-C832-E061-F783-C08221BD0864}"/>
              </a:ext>
            </a:extLst>
          </p:cNvPr>
          <p:cNvSpPr txBox="1"/>
          <p:nvPr/>
        </p:nvSpPr>
        <p:spPr>
          <a:xfrm>
            <a:off x="1491745" y="124286"/>
            <a:ext cx="1018268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008000"/>
                </a:solidFill>
              </a:rPr>
              <a:t>In classical mechanics, we saw connections between  geometry, probability and information theory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9DE3D0-44BD-AC6D-248A-F3C4E0237225}"/>
              </a:ext>
            </a:extLst>
          </p:cNvPr>
          <p:cNvSpPr txBox="1"/>
          <p:nvPr/>
        </p:nvSpPr>
        <p:spPr>
          <a:xfrm>
            <a:off x="452274" y="4564561"/>
            <a:ext cx="7821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8000"/>
                </a:solidFill>
              </a:rPr>
              <a:t>Classical geometric structure is exactly the structure that allows us to define ensembles (i.e. statistics ) and entropy</a:t>
            </a:r>
          </a:p>
        </p:txBody>
      </p:sp>
    </p:spTree>
    <p:extLst>
      <p:ext uri="{BB962C8B-B14F-4D97-AF65-F5344CB8AC3E}">
        <p14:creationId xmlns:p14="http://schemas.microsoft.com/office/powerpoint/2010/main" val="828871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9E5F95B-F446-9BFF-5D88-321564A9C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AAF748-D05B-0E0B-2DEF-733D24A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BB96A6-968C-300E-0198-3C82ADF947B2}"/>
              </a:ext>
            </a:extLst>
          </p:cNvPr>
          <p:cNvSpPr/>
          <p:nvPr/>
        </p:nvSpPr>
        <p:spPr>
          <a:xfrm>
            <a:off x="5382843" y="2644303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Quantum information theory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57DDA8-4466-39F3-855D-17BC51124EA3}"/>
              </a:ext>
            </a:extLst>
          </p:cNvPr>
          <p:cNvSpPr/>
          <p:nvPr/>
        </p:nvSpPr>
        <p:spPr>
          <a:xfrm>
            <a:off x="5381057" y="960667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Quantum probability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DA99482-9139-FBC2-F7F2-91A1E2CBD075}"/>
              </a:ext>
            </a:extLst>
          </p:cNvPr>
          <p:cNvSpPr/>
          <p:nvPr/>
        </p:nvSpPr>
        <p:spPr>
          <a:xfrm>
            <a:off x="467347" y="1678970"/>
            <a:ext cx="2687216" cy="727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Projective Hilbert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/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A6FC7F-A5C2-6544-E516-2329EDCD4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117" y="914601"/>
                <a:ext cx="11496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/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0DB5CF3-1F04-32EC-1283-D8AE4B528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8828" y="1022112"/>
                <a:ext cx="313919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/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88E04AB-26C7-4DA1-F87A-EB2F0E6D99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11" y="2473127"/>
                <a:ext cx="2713563" cy="8989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/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rad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2A88334-7850-B24E-9C35-D9AD29D55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241" y="2500113"/>
                <a:ext cx="3949414" cy="9221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B08C0DAA-893A-2918-DFD0-C8B6DBBAE384}"/>
              </a:ext>
            </a:extLst>
          </p:cNvPr>
          <p:cNvSpPr/>
          <p:nvPr/>
        </p:nvSpPr>
        <p:spPr>
          <a:xfrm rot="20292001">
            <a:off x="3688985" y="1520018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0A98F1C9-500B-AF34-7F51-773A5E7CDF85}"/>
              </a:ext>
            </a:extLst>
          </p:cNvPr>
          <p:cNvSpPr/>
          <p:nvPr/>
        </p:nvSpPr>
        <p:spPr>
          <a:xfrm rot="1307999" flipH="1">
            <a:off x="3688986" y="2481739"/>
            <a:ext cx="1156996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838BBFF9-3BC0-571B-D222-8DFC96CDBA46}"/>
              </a:ext>
            </a:extLst>
          </p:cNvPr>
          <p:cNvSpPr/>
          <p:nvPr/>
        </p:nvSpPr>
        <p:spPr>
          <a:xfrm rot="5400000">
            <a:off x="6381264" y="1958243"/>
            <a:ext cx="767532" cy="36388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34A91-E554-FA51-4ABF-FA8CEB58C8EA}"/>
              </a:ext>
            </a:extLst>
          </p:cNvPr>
          <p:cNvSpPr txBox="1"/>
          <p:nvPr/>
        </p:nvSpPr>
        <p:spPr>
          <a:xfrm>
            <a:off x="1491745" y="124286"/>
            <a:ext cx="101826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What about quantum mechanics?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47ED57-8B66-D37A-07FF-A30B14F313DC}"/>
              </a:ext>
            </a:extLst>
          </p:cNvPr>
          <p:cNvSpPr txBox="1"/>
          <p:nvPr/>
        </p:nvSpPr>
        <p:spPr>
          <a:xfrm>
            <a:off x="982752" y="5532999"/>
            <a:ext cx="80031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8000"/>
                </a:solidFill>
              </a:rPr>
              <a:t>Even in quantum mechanics, geometry/probability/information theory are different aspects of the same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F3CC2E-B213-4640-E213-B7374FE39178}"/>
              </a:ext>
            </a:extLst>
          </p:cNvPr>
          <p:cNvSpPr txBox="1"/>
          <p:nvPr/>
        </p:nvSpPr>
        <p:spPr>
          <a:xfrm>
            <a:off x="1433415" y="3834718"/>
            <a:ext cx="76191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008000"/>
                </a:solidFill>
              </a:rPr>
              <a:t>Inner product is equivalent to defining entropy of mixtures</a:t>
            </a:r>
          </a:p>
        </p:txBody>
      </p:sp>
    </p:spTree>
    <p:extLst>
      <p:ext uri="{BB962C8B-B14F-4D97-AF65-F5344CB8AC3E}">
        <p14:creationId xmlns:p14="http://schemas.microsoft.com/office/powerpoint/2010/main" val="289688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/>
              <p:nvPr/>
            </p:nvSpPr>
            <p:spPr>
              <a:xfrm>
                <a:off x="4605508" y="2181860"/>
                <a:ext cx="2787301" cy="14899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sSub>
                        <m:sSub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4800" i="1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8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9659D14-7063-456B-85C3-5AA3A8055A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5508" y="2181860"/>
                <a:ext cx="2787301" cy="14899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8A1764A-DBED-427D-9734-D0D5660F4245}"/>
              </a:ext>
            </a:extLst>
          </p:cNvPr>
          <p:cNvSpPr txBox="1"/>
          <p:nvPr/>
        </p:nvSpPr>
        <p:spPr>
          <a:xfrm>
            <a:off x="350520" y="284540"/>
            <a:ext cx="114909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Uncertainty principle makes it look like some states are more determined than others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539FAF-C03F-E771-14E7-8CD6BDD65418}"/>
              </a:ext>
            </a:extLst>
          </p:cNvPr>
          <p:cNvSpPr txBox="1"/>
          <p:nvPr/>
        </p:nvSpPr>
        <p:spPr>
          <a:xfrm>
            <a:off x="274320" y="4530739"/>
            <a:ext cx="59207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accent6">
                    <a:lumMod val="75000"/>
                  </a:schemeClr>
                </a:solidFill>
              </a:rPr>
              <a:t>But: all pure states have the same entropy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B9CC87-5FED-DE42-719A-9206ED621629}"/>
              </a:ext>
            </a:extLst>
          </p:cNvPr>
          <p:cNvCxnSpPr>
            <a:cxnSpLocks/>
          </p:cNvCxnSpPr>
          <p:nvPr/>
        </p:nvCxnSpPr>
        <p:spPr>
          <a:xfrm>
            <a:off x="3848100" y="2499360"/>
            <a:ext cx="70104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27DD4F4-2708-7368-3207-E22D1C6B5137}"/>
              </a:ext>
            </a:extLst>
          </p:cNvPr>
          <p:cNvSpPr txBox="1"/>
          <p:nvPr/>
        </p:nvSpPr>
        <p:spPr>
          <a:xfrm>
            <a:off x="1478280" y="2005954"/>
            <a:ext cx="2639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Property of the ensemble,</a:t>
            </a:r>
            <a:br>
              <a:rPr lang="en-US" dirty="0"/>
            </a:br>
            <a:r>
              <a:rPr lang="en-US" dirty="0"/>
              <a:t>not of measurement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B74C280-90AD-2DC4-FB30-F62004F3F316}"/>
              </a:ext>
            </a:extLst>
          </p:cNvPr>
          <p:cNvCxnSpPr>
            <a:cxnSpLocks/>
          </p:cNvCxnSpPr>
          <p:nvPr/>
        </p:nvCxnSpPr>
        <p:spPr>
          <a:xfrm flipH="1" flipV="1">
            <a:off x="6865620" y="3817620"/>
            <a:ext cx="335280" cy="539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F09CE8F-BBB1-8330-AEDA-A8DD2466BA8A}"/>
              </a:ext>
            </a:extLst>
          </p:cNvPr>
          <p:cNvSpPr txBox="1"/>
          <p:nvPr/>
        </p:nvSpPr>
        <p:spPr>
          <a:xfrm>
            <a:off x="5471160" y="4357470"/>
            <a:ext cx="4088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Recall, same bound in classical mechanics from imposing lower bound in entropy</a:t>
            </a:r>
          </a:p>
        </p:txBody>
      </p:sp>
    </p:spTree>
    <p:extLst>
      <p:ext uri="{BB962C8B-B14F-4D97-AF65-F5344CB8AC3E}">
        <p14:creationId xmlns:p14="http://schemas.microsoft.com/office/powerpoint/2010/main" val="16778568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/>
              <p:nvPr/>
            </p:nvSpPr>
            <p:spPr>
              <a:xfrm>
                <a:off x="388131" y="1803400"/>
                <a:ext cx="9731229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3200" dirty="0"/>
                  <a:t> be a gaussian wave packet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109BE0-A10E-4A1D-8010-29284EA8A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31" y="1803400"/>
                <a:ext cx="9731229" cy="584775"/>
              </a:xfrm>
              <a:prstGeom prst="rect">
                <a:avLst/>
              </a:prstGeom>
              <a:blipFill>
                <a:blip r:embed="rId3"/>
                <a:stretch>
                  <a:fillRect l="-162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/>
              <p:nvPr/>
            </p:nvSpPr>
            <p:spPr>
              <a:xfrm>
                <a:off x="366692" y="2612607"/>
                <a:ext cx="8608768" cy="5847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 be a unitary operator such that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36EB08-7CF9-4C23-A06A-FBDA67CD2B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2" y="2612607"/>
                <a:ext cx="8608768" cy="584775"/>
              </a:xfrm>
              <a:prstGeom prst="rect">
                <a:avLst/>
              </a:prstGeom>
              <a:blipFill>
                <a:blip r:embed="rId4"/>
                <a:stretch>
                  <a:fillRect l="-177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/>
              <p:nvPr/>
            </p:nvSpPr>
            <p:spPr>
              <a:xfrm>
                <a:off x="366693" y="3421814"/>
                <a:ext cx="10362268" cy="597599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r>
                  <a:rPr lang="en-US" sz="3200" dirty="0"/>
                  <a:t>Consider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</a:rPr>
                      <m:t>𝑋𝑈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†</m:t>
                        </m:r>
                      </m:sup>
                    </m:sSup>
                    <m:r>
                      <a:rPr lang="en-US" sz="32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3200" dirty="0"/>
                  <a:t>, we have: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A016B6-1597-4B25-8444-DC7D822B1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693" y="3421814"/>
                <a:ext cx="10362268" cy="597599"/>
              </a:xfrm>
              <a:prstGeom prst="rect">
                <a:avLst/>
              </a:prstGeom>
              <a:blipFill>
                <a:blip r:embed="rId5"/>
                <a:stretch>
                  <a:fillRect l="-1471" t="-10204" b="-336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/>
              <p:nvPr/>
            </p:nvSpPr>
            <p:spPr>
              <a:xfrm>
                <a:off x="297103" y="4229081"/>
                <a:ext cx="3036664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092694-1FC5-449D-9221-EA9EBE313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3" y="4229081"/>
                <a:ext cx="3036664" cy="6285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/>
              <p:nvPr/>
            </p:nvSpPr>
            <p:spPr>
              <a:xfrm>
                <a:off x="3169921" y="4323498"/>
                <a:ext cx="1874359" cy="4397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4489A4-CBD0-4859-AC74-1F51754A3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1" y="4323498"/>
                <a:ext cx="1874359" cy="439736"/>
              </a:xfrm>
              <a:prstGeom prst="rect">
                <a:avLst/>
              </a:prstGeom>
              <a:blipFill>
                <a:blip r:embed="rId7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/>
              <p:nvPr/>
            </p:nvSpPr>
            <p:spPr>
              <a:xfrm>
                <a:off x="4873860" y="4343311"/>
                <a:ext cx="138461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FBFD2D2-335E-44E3-BF68-2058F2E10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3860" y="4343311"/>
                <a:ext cx="1384610" cy="400110"/>
              </a:xfrm>
              <a:prstGeom prst="rect">
                <a:avLst/>
              </a:prstGeom>
              <a:blipFill>
                <a:blip r:embed="rId8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/>
              <p:nvPr/>
            </p:nvSpPr>
            <p:spPr>
              <a:xfrm>
                <a:off x="6043625" y="4229081"/>
                <a:ext cx="1519967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EFA115-B104-4FB3-A527-FF178FC43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625" y="4229081"/>
                <a:ext cx="1519967" cy="6285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/>
              <p:nvPr/>
            </p:nvSpPr>
            <p:spPr>
              <a:xfrm>
                <a:off x="297103" y="5093201"/>
                <a:ext cx="3478516" cy="6385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𝐴𝐴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AA9D1AF-6E49-4A7F-AA53-BEA97741E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03" y="5093201"/>
                <a:ext cx="3478516" cy="63850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/>
              <p:nvPr/>
            </p:nvSpPr>
            <p:spPr>
              <a:xfrm>
                <a:off x="3616000" y="5192587"/>
                <a:ext cx="2526140" cy="43973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  <m:sSup>
                                <m:sSup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p>
                                  <m:r>
                                    <a:rPr lang="en-US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7A19F2E-B659-4251-85A1-68CE36411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6000" y="5192587"/>
                <a:ext cx="2526140" cy="439736"/>
              </a:xfrm>
              <a:prstGeom prst="rect">
                <a:avLst/>
              </a:prstGeom>
              <a:blipFill>
                <a:blip r:embed="rId11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/>
              <p:nvPr/>
            </p:nvSpPr>
            <p:spPr>
              <a:xfrm>
                <a:off x="5994110" y="5212400"/>
                <a:ext cx="1549720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  <m:t>𝑋𝑋</m:t>
                              </m:r>
                            </m:e>
                          </m:d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1F7200-1E9A-4FE6-B225-953FDA6B42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110" y="5212400"/>
                <a:ext cx="1549720" cy="400110"/>
              </a:xfrm>
              <a:prstGeom prst="rect">
                <a:avLst/>
              </a:prstGeom>
              <a:blipFill>
                <a:blip r:embed="rId1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/>
              <p:nvPr/>
            </p:nvSpPr>
            <p:spPr>
              <a:xfrm>
                <a:off x="7333868" y="5093201"/>
                <a:ext cx="1719765" cy="63850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3200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543C30-6D83-45A2-BCF6-7B41BC025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3868" y="5093201"/>
                <a:ext cx="1719765" cy="63850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2420767" y="5959805"/>
            <a:ext cx="6182664" cy="638508"/>
            <a:chOff x="1143000" y="4477741"/>
            <a:chExt cx="463699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F42FBE-BF32-36E6-F4FA-4A28486746A4}"/>
              </a:ext>
            </a:extLst>
          </p:cNvPr>
          <p:cNvCxnSpPr>
            <a:cxnSpLocks/>
          </p:cNvCxnSpPr>
          <p:nvPr/>
        </p:nvCxnSpPr>
        <p:spPr>
          <a:xfrm flipH="1">
            <a:off x="7025640" y="2202958"/>
            <a:ext cx="2027993" cy="501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909958-5BD7-ABA4-334A-828E5F6DDF46}"/>
              </a:ext>
            </a:extLst>
          </p:cNvPr>
          <p:cNvSpPr txBox="1"/>
          <p:nvPr/>
        </p:nvSpPr>
        <p:spPr>
          <a:xfrm>
            <a:off x="8902014" y="1893495"/>
            <a:ext cx="1402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Always exists</a:t>
            </a:r>
          </a:p>
        </p:txBody>
      </p:sp>
    </p:spTree>
    <p:extLst>
      <p:ext uri="{BB962C8B-B14F-4D97-AF65-F5344CB8AC3E}">
        <p14:creationId xmlns:p14="http://schemas.microsoft.com/office/powerpoint/2010/main" val="1626540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D1151B2-20CA-4201-ADF5-DA560685A8A9}"/>
              </a:ext>
            </a:extLst>
          </p:cNvPr>
          <p:cNvGrpSpPr/>
          <p:nvPr/>
        </p:nvGrpSpPr>
        <p:grpSpPr>
          <a:xfrm>
            <a:off x="2664607" y="2514600"/>
            <a:ext cx="6182664" cy="638508"/>
            <a:chOff x="1143000" y="4477741"/>
            <a:chExt cx="463699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5FC1E41-3DC1-4ED1-9229-24DF15D5B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43727" cy="47142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B8479F1-61DD-40B6-988E-2526468BA1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8996" cy="4788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3A4A63C-B9B4-4B7F-BCE8-F36197FFD952}"/>
              </a:ext>
            </a:extLst>
          </p:cNvPr>
          <p:cNvGrpSpPr/>
          <p:nvPr/>
        </p:nvGrpSpPr>
        <p:grpSpPr>
          <a:xfrm>
            <a:off x="2664313" y="1642071"/>
            <a:ext cx="6177277" cy="638508"/>
            <a:chOff x="1143000" y="4477741"/>
            <a:chExt cx="4632958" cy="4788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/>
                <p:nvPr/>
              </p:nvSpPr>
              <p:spPr>
                <a:xfrm>
                  <a:off x="1143000" y="4485179"/>
                  <a:ext cx="1838484" cy="471428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EB2E32D-EA2A-43BA-942C-EBFB21FC50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4485179"/>
                  <a:ext cx="1838484" cy="47142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/>
                <p:nvPr/>
              </p:nvSpPr>
              <p:spPr>
                <a:xfrm>
                  <a:off x="3651002" y="4477741"/>
                  <a:ext cx="2124956" cy="478881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sub>
                        </m:s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49F011-B927-4F8A-B5B6-FE146B3AEC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1002" y="4477741"/>
                  <a:ext cx="2124956" cy="47888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406400" y="3429001"/>
                <a:ext cx="8587543" cy="109446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3429001"/>
                <a:ext cx="8587543" cy="109446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/>
              <p:nvPr/>
            </p:nvSpPr>
            <p:spPr>
              <a:xfrm>
                <a:off x="406400" y="4690844"/>
                <a:ext cx="2282420" cy="62857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4A1C05E7-7CBC-4816-83F8-434D73D79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" y="4690844"/>
                <a:ext cx="2282420" cy="62857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/>
              <p:nvPr/>
            </p:nvSpPr>
            <p:spPr>
              <a:xfrm>
                <a:off x="2842260" y="4883071"/>
                <a:ext cx="6096000" cy="1334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𝜓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A5F451D-B421-4669-8534-9900EE730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260" y="4883071"/>
                <a:ext cx="6096000" cy="13344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6811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/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noFill/>
            </p:spPr>
            <p:txBody>
              <a:bodyPr wrap="square" rtlCol="0" anchor="ctr">
                <a:normAutofit fontScale="77500" lnSpcReduction="20000"/>
              </a:bodyPr>
              <a:lstStyle/>
              <a:p>
                <a:pPr algn="ctr"/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For every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, we can find a pair of observables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5867" dirty="0">
                    <a:solidFill>
                      <a:schemeClr val="accent6">
                        <a:lumMod val="75000"/>
                      </a:schemeClr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5867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5867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=ℏ/2</m:t>
                    </m:r>
                  </m:oMath>
                </a14:m>
                <a:endParaRPr lang="en-US" sz="5867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9A2317F-4044-44B9-BB4F-A46CAC2DA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217845"/>
                <a:ext cx="12191999" cy="1299116"/>
              </a:xfrm>
              <a:prstGeom prst="rect">
                <a:avLst/>
              </a:prstGeom>
              <a:blipFill>
                <a:blip r:embed="rId2"/>
                <a:stretch>
                  <a:fillRect t="-15493" b="-197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/>
              <p:nvPr/>
            </p:nvSpPr>
            <p:spPr>
              <a:xfrm>
                <a:off x="2031441" y="1497967"/>
                <a:ext cx="8667822" cy="110286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𝐵𝐴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𝑋𝑈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ℏ</m:t>
                      </m:r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32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700AA3-F303-4DE4-B0E4-9E0CABF83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1441" y="1497967"/>
                <a:ext cx="8667822" cy="1102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E79FEB71-F562-4576-8DB9-35C8F40B8C00}"/>
              </a:ext>
            </a:extLst>
          </p:cNvPr>
          <p:cNvSpPr txBox="1"/>
          <p:nvPr/>
        </p:nvSpPr>
        <p:spPr>
          <a:xfrm>
            <a:off x="1" y="3830284"/>
            <a:ext cx="9326879" cy="1133473"/>
          </a:xfrm>
          <a:prstGeom prst="rect">
            <a:avLst/>
          </a:prstGeom>
          <a:noFill/>
        </p:spPr>
        <p:txBody>
          <a:bodyPr wrap="square" rtlCol="0" anchor="ctr">
            <a:normAutofit fontScale="700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Every state is a Gaussian state for some pair of operators!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/>
              <p:nvPr/>
            </p:nvSpPr>
            <p:spPr>
              <a:xfrm>
                <a:off x="3352800" y="2794880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4267" i="1" dirty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C73697F-5C9E-4CC0-A198-B7AAEBF0B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794880"/>
                <a:ext cx="609600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73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>
            <a:extLst>
              <a:ext uri="{FF2B5EF4-FFF2-40B4-BE49-F238E27FC236}">
                <a16:creationId xmlns:a16="http://schemas.microsoft.com/office/drawing/2014/main" id="{90DBD09A-987D-D7A7-E0DB-E06B8E2DF3CE}"/>
              </a:ext>
            </a:extLst>
          </p:cNvPr>
          <p:cNvSpPr txBox="1"/>
          <p:nvPr/>
        </p:nvSpPr>
        <p:spPr>
          <a:xfrm>
            <a:off x="945077" y="385948"/>
            <a:ext cx="1030184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If physics is about creating models of empirical reality, the foundations of physics should be a theory of models of empirical reality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6395CC-1690-1F2B-2875-E10A9FFDC24C}"/>
              </a:ext>
            </a:extLst>
          </p:cNvPr>
          <p:cNvSpPr txBox="1"/>
          <p:nvPr/>
        </p:nvSpPr>
        <p:spPr>
          <a:xfrm>
            <a:off x="2143497" y="2963401"/>
            <a:ext cx="70005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Requirements of experimental verification, assumptions of each theory, realm of validity of assumptions, …</a:t>
            </a:r>
          </a:p>
        </p:txBody>
      </p:sp>
    </p:spTree>
    <p:extLst>
      <p:ext uri="{BB962C8B-B14F-4D97-AF65-F5344CB8AC3E}">
        <p14:creationId xmlns:p14="http://schemas.microsoft.com/office/powerpoint/2010/main" val="9776117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Quantum states are (at least) ensembles in equilibrium</a:t>
            </a:r>
          </a:p>
          <a:p>
            <a:r>
              <a:rPr lang="en-US" dirty="0"/>
              <a:t>It doesn’t take into account relationship between system and environment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Clean up and organize the ideas</a:t>
            </a:r>
          </a:p>
          <a:p>
            <a:pPr lvl="1"/>
            <a:r>
              <a:rPr lang="en-US" dirty="0"/>
              <a:t>Connect to other literature (theoretical and experimental)</a:t>
            </a:r>
          </a:p>
          <a:p>
            <a:pPr lvl="2"/>
            <a:r>
              <a:rPr lang="en-US" dirty="0"/>
              <a:t>Typicality, Eigenstate Thermalization Hypothesis, …</a:t>
            </a:r>
          </a:p>
        </p:txBody>
      </p:sp>
    </p:spTree>
    <p:extLst>
      <p:ext uri="{BB962C8B-B14F-4D97-AF65-F5344CB8AC3E}">
        <p14:creationId xmlns:p14="http://schemas.microsoft.com/office/powerpoint/2010/main" val="1056982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F3CF6-FB7E-E6E5-CE5E-B250C7B9E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processes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23F45-1346-DB5A-0B83-67CDC4C06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24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CE9A76-93BC-1F6E-D741-5D6C2B2882A0}"/>
              </a:ext>
            </a:extLst>
          </p:cNvPr>
          <p:cNvSpPr txBox="1"/>
          <p:nvPr/>
        </p:nvSpPr>
        <p:spPr>
          <a:xfrm>
            <a:off x="409531" y="874278"/>
            <a:ext cx="5815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Any process (deterministic or stochastic) will take an ensemble as input and return an ensemble as output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9E831E-0524-9B24-F20B-BDC00F9472A3}"/>
              </a:ext>
            </a:extLst>
          </p:cNvPr>
          <p:cNvGrpSpPr/>
          <p:nvPr/>
        </p:nvGrpSpPr>
        <p:grpSpPr>
          <a:xfrm>
            <a:off x="7357500" y="351483"/>
            <a:ext cx="4182678" cy="687739"/>
            <a:chOff x="4948608" y="5357081"/>
            <a:chExt cx="4182678" cy="6877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/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BA695F6D-4DB1-5FDC-72CF-792CDF0F3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8608" y="5430976"/>
                  <a:ext cx="525016" cy="461665"/>
                </a:xfrm>
                <a:prstGeom prst="rect">
                  <a:avLst/>
                </a:prstGeom>
                <a:blipFill>
                  <a:blip r:embed="rId20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/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e>
                      </m:d>
                    </m:oMath>
                  </a14:m>
                  <a:r>
                    <a:rPr lang="en-US" sz="2400" dirty="0"/>
                    <a:t> 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DB9D40-F235-615C-3ACB-3F473826F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3700" y="5470117"/>
                  <a:ext cx="1717586" cy="461665"/>
                </a:xfrm>
                <a:prstGeom prst="rect">
                  <a:avLst/>
                </a:prstGeom>
                <a:blipFill>
                  <a:blip r:embed="rId21"/>
                  <a:stretch>
                    <a:fillRect l="-1068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F924C29-26E7-7F4C-A87B-1F96F81F075B}"/>
                </a:ext>
              </a:extLst>
            </p:cNvPr>
            <p:cNvCxnSpPr>
              <a:cxnSpLocks/>
            </p:cNvCxnSpPr>
            <p:nvPr/>
          </p:nvCxnSpPr>
          <p:spPr>
            <a:xfrm>
              <a:off x="5404008" y="570171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C52633FF-3C5D-F6D5-A022-E098FEC13BBA}"/>
                    </a:ext>
                  </a:extLst>
                </p:cNvPr>
                <p:cNvSpPr/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1F032753-16F6-5209-3EFB-D730E920FD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8538" y="5357081"/>
                  <a:ext cx="832104" cy="687739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F4DE0A61-AAA7-C744-F123-B0D5E0B6F13F}"/>
                </a:ext>
              </a:extLst>
            </p:cNvPr>
            <p:cNvCxnSpPr>
              <a:cxnSpLocks/>
            </p:cNvCxnSpPr>
            <p:nvPr/>
          </p:nvCxnSpPr>
          <p:spPr>
            <a:xfrm>
              <a:off x="6830642" y="5700950"/>
              <a:ext cx="5830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/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A879A31-84C4-D421-F8BA-D13A8C185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721" y="1100286"/>
                <a:ext cx="4339457" cy="400110"/>
              </a:xfrm>
              <a:prstGeom prst="rect">
                <a:avLst/>
              </a:prstGeom>
              <a:blipFill>
                <a:blip r:embed="rId22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/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Measurement problem: unitary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2400" dirty="0"/>
                  <a:t> projections … projections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unitary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112133-D4C9-57AE-F0E3-50DEA4D41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44" y="4195070"/>
                <a:ext cx="9085214" cy="461665"/>
              </a:xfrm>
              <a:prstGeom prst="rect">
                <a:avLst/>
              </a:prstGeom>
              <a:blipFill>
                <a:blip r:embed="rId23"/>
                <a:stretch>
                  <a:fillRect l="-107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D5C796A-7105-1059-C9EE-B868FE4F9604}"/>
              </a:ext>
            </a:extLst>
          </p:cNvPr>
          <p:cNvSpPr txBox="1"/>
          <p:nvPr/>
        </p:nvSpPr>
        <p:spPr>
          <a:xfrm>
            <a:off x="4576977" y="6076270"/>
            <a:ext cx="48849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Unitary evolution is for det/rev, isolated processes</a:t>
            </a:r>
            <a:br>
              <a:rPr lang="en-US" dirty="0"/>
            </a:br>
            <a:r>
              <a:rPr lang="en-US" dirty="0"/>
              <a:t>System being measured can’t be isolated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AA654515-F243-DC66-4E87-4D8104C0176C}"/>
              </a:ext>
            </a:extLst>
          </p:cNvPr>
          <p:cNvGrpSpPr/>
          <p:nvPr/>
        </p:nvGrpSpPr>
        <p:grpSpPr>
          <a:xfrm>
            <a:off x="2239492" y="2097577"/>
            <a:ext cx="4089401" cy="1790824"/>
            <a:chOff x="0" y="3753090"/>
            <a:chExt cx="4089401" cy="17908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2F8A04E-851E-371D-AAB5-463B739A04B9}"/>
                </a:ext>
              </a:extLst>
            </p:cNvPr>
            <p:cNvSpPr txBox="1"/>
            <p:nvPr/>
          </p:nvSpPr>
          <p:spPr>
            <a:xfrm>
              <a:off x="0" y="375309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Deterministic and reversible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7D0182-44AB-EDD4-0B01-BD5B1A284E39}"/>
                </a:ext>
              </a:extLst>
            </p:cNvPr>
            <p:cNvSpPr txBox="1"/>
            <p:nvPr/>
          </p:nvSpPr>
          <p:spPr>
            <a:xfrm>
              <a:off x="1" y="4885332"/>
              <a:ext cx="4089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Conserves probability and allows an “inverse”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31FCC68-115C-845C-3458-D44278F6588D}"/>
                </a:ext>
              </a:extLst>
            </p:cNvPr>
            <p:cNvGrpSpPr/>
            <p:nvPr/>
          </p:nvGrpSpPr>
          <p:grpSpPr>
            <a:xfrm>
              <a:off x="593728" y="4188569"/>
              <a:ext cx="2901945" cy="527485"/>
              <a:chOff x="781249" y="1003453"/>
              <a:chExt cx="4476056" cy="81361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/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7A6322D-C670-D48E-CB2C-6C6FC15A85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1249" y="1203220"/>
                    <a:ext cx="590636" cy="474726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3E160C-397B-6F1B-7547-12DEC49210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36649" y="147395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6732AA66-9126-AA2A-87D0-4F60BD7E55F9}"/>
                      </a:ext>
                    </a:extLst>
                  </p:cNvPr>
                  <p:cNvSpPr/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C52633FF-3C5D-F6D5-A022-E098FEC13B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79" y="1129325"/>
                    <a:ext cx="832104" cy="68773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6D22E4F-3D78-052D-422D-B25CCC2D2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6328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343D99D-6993-6981-56E9-E129582971D9}"/>
                      </a:ext>
                    </a:extLst>
                  </p:cNvPr>
                  <p:cNvSpPr/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5CCB14FC-5D82-B542-7459-DF9B9C21D3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64969" y="1129325"/>
                    <a:ext cx="832104" cy="68773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96106AB7-313F-7501-37CB-DDA545C141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97073" y="1473194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/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7B3476C-42D5-26EC-61FF-447D814CCC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6669" y="1189022"/>
                    <a:ext cx="590636" cy="474726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/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2" name="TextBox 61">
                    <a:extLst>
                      <a:ext uri="{FF2B5EF4-FFF2-40B4-BE49-F238E27FC236}">
                        <a16:creationId xmlns:a16="http://schemas.microsoft.com/office/drawing/2014/main" id="{C0386990-0B06-8AD9-6F6F-CC973535D4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06374" y="1003453"/>
                    <a:ext cx="650967" cy="474726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/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Unitary operat</a:t>
                  </a:r>
                  <a:r>
                    <a:rPr lang="en-US" sz="1600" dirty="0"/>
                    <a:t>ion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A274B2D2-81D7-6804-D6EE-A8CE77CC65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5205360"/>
                  <a:ext cx="4089401" cy="338554"/>
                </a:xfrm>
                <a:prstGeom prst="rect">
                  <a:avLst/>
                </a:prstGeom>
                <a:blipFill>
                  <a:blip r:embed="rId27"/>
                  <a:stretch>
                    <a:fillRect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05F0374-47F2-302B-8497-4366427800F5}"/>
              </a:ext>
            </a:extLst>
          </p:cNvPr>
          <p:cNvGrpSpPr/>
          <p:nvPr/>
        </p:nvGrpSpPr>
        <p:grpSpPr>
          <a:xfrm>
            <a:off x="5780334" y="2069478"/>
            <a:ext cx="4089402" cy="1796934"/>
            <a:chOff x="4116926" y="3746980"/>
            <a:chExt cx="4089402" cy="17969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1497A88-1E6B-7D57-01FD-B27D1B7927E1}"/>
                </a:ext>
              </a:extLst>
            </p:cNvPr>
            <p:cNvSpPr txBox="1"/>
            <p:nvPr/>
          </p:nvSpPr>
          <p:spPr>
            <a:xfrm>
              <a:off x="4116927" y="3746980"/>
              <a:ext cx="40894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Measurement</a:t>
              </a: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A0A7F1F0-4B07-6262-21F1-9E2157A31672}"/>
                </a:ext>
              </a:extLst>
            </p:cNvPr>
            <p:cNvGrpSpPr/>
            <p:nvPr/>
          </p:nvGrpSpPr>
          <p:grpSpPr>
            <a:xfrm>
              <a:off x="4941456" y="4214621"/>
              <a:ext cx="2941060" cy="514699"/>
              <a:chOff x="7084945" y="986763"/>
              <a:chExt cx="4536388" cy="79388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/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4" name="TextBox 63">
                    <a:extLst>
                      <a:ext uri="{FF2B5EF4-FFF2-40B4-BE49-F238E27FC236}">
                        <a16:creationId xmlns:a16="http://schemas.microsoft.com/office/drawing/2014/main" id="{0BE6CDFA-4D89-1C8C-7F8F-6FFC5CD589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84945" y="1166806"/>
                    <a:ext cx="590636" cy="474725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5BA5E876-4EF7-7EBA-7F15-B59B46220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40345" y="143754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C252DAC1-F0BE-1368-A2A8-E0C450FA7512}"/>
                      </a:ext>
                    </a:extLst>
                  </p:cNvPr>
                  <p:cNvSpPr/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9F8DE9FA-4B34-E33B-C8AF-143D149E01C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34875" y="1092912"/>
                    <a:ext cx="832104" cy="68773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EBBE8D9D-26D1-0A90-C519-8DEFA8170E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697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FFAE7E7B-448B-EADD-6DE6-6FBED703FB45}"/>
                      </a:ext>
                    </a:extLst>
                  </p:cNvPr>
                  <p:cNvSpPr/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A13CD1DB-7A72-4ED3-52CF-565376C7E9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8665" y="1092912"/>
                    <a:ext cx="832104" cy="68773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3C9A5A5E-D6E2-72E1-0E62-70257FB409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0769" y="1436781"/>
                <a:ext cx="5830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25143D66-FE5F-AB2D-0920-3E9DFCBED09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70366" y="1152608"/>
                    <a:ext cx="650967" cy="474725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/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511C44B9-2660-DA09-C910-F0BAE7775A8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9669" y="986763"/>
                    <a:ext cx="650967" cy="474725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4060269-3CE6-8863-FC8B-CB55D6E6989D}"/>
                </a:ext>
              </a:extLst>
            </p:cNvPr>
            <p:cNvSpPr txBox="1"/>
            <p:nvPr/>
          </p:nvSpPr>
          <p:spPr>
            <a:xfrm>
              <a:off x="4116926" y="4885332"/>
              <a:ext cx="40894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Must be repeatable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/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US" sz="1600" dirty="0">
                      <a:solidFill>
                        <a:schemeClr val="tx1"/>
                      </a:solidFill>
                    </a:rPr>
                    <a:t> Projection</a:t>
                  </a:r>
                </a:p>
              </p:txBody>
            </p:sp>
          </mc:Choice>
          <mc:Fallback xmlns="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956BEAA-A7B9-CFD1-C27C-79C3038153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6927" y="5205360"/>
                  <a:ext cx="4089401" cy="338554"/>
                </a:xfrm>
                <a:prstGeom prst="rect">
                  <a:avLst/>
                </a:prstGeom>
                <a:blipFill>
                  <a:blip r:embed="rId30"/>
                  <a:stretch>
                    <a:fillRect t="-5455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E29E551B-A168-B4EA-0C05-5224138A3EFC}"/>
              </a:ext>
            </a:extLst>
          </p:cNvPr>
          <p:cNvSpPr txBox="1"/>
          <p:nvPr/>
        </p:nvSpPr>
        <p:spPr>
          <a:xfrm>
            <a:off x="236340" y="183079"/>
            <a:ext cx="5253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 evolution and measurements</a:t>
            </a: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1A3981E-4AC4-8801-5D90-3A9D353E5D38}"/>
              </a:ext>
            </a:extLst>
          </p:cNvPr>
          <p:cNvGrpSpPr/>
          <p:nvPr/>
        </p:nvGrpSpPr>
        <p:grpSpPr>
          <a:xfrm>
            <a:off x="189122" y="888874"/>
            <a:ext cx="2236751" cy="3212744"/>
            <a:chOff x="6041815" y="2807303"/>
            <a:chExt cx="2274036" cy="3266299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6472A0BE-0AAA-C200-CA9E-0C5C70D0B782}"/>
                </a:ext>
              </a:extLst>
            </p:cNvPr>
            <p:cNvGrpSpPr/>
            <p:nvPr/>
          </p:nvGrpSpPr>
          <p:grpSpPr>
            <a:xfrm>
              <a:off x="6368262" y="3811240"/>
              <a:ext cx="1713465" cy="2262362"/>
              <a:chOff x="6689695" y="3864164"/>
              <a:chExt cx="1916430" cy="2530346"/>
            </a:xfrm>
          </p:grpSpPr>
          <p:grpSp>
            <p:nvGrpSpPr>
              <p:cNvPr id="121" name="Group 120">
                <a:extLst>
                  <a:ext uri="{FF2B5EF4-FFF2-40B4-BE49-F238E27FC236}">
                    <a16:creationId xmlns:a16="http://schemas.microsoft.com/office/drawing/2014/main" id="{C437CEC0-A3A7-BF77-614A-5E0663FD7C4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F158483C-21B6-C2FE-5930-0065265D692B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6" name="Oval 31">
                  <a:extLst>
                    <a:ext uri="{FF2B5EF4-FFF2-40B4-BE49-F238E27FC236}">
                      <a16:creationId xmlns:a16="http://schemas.microsoft.com/office/drawing/2014/main" id="{44D80786-08E1-AA0E-5EF8-FB96066556CB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127" name="Oval 126">
                  <a:extLst>
                    <a:ext uri="{FF2B5EF4-FFF2-40B4-BE49-F238E27FC236}">
                      <a16:creationId xmlns:a16="http://schemas.microsoft.com/office/drawing/2014/main" id="{0F1FACFE-25BF-73FE-468E-62DE42F4AB23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5E67B931-1928-2874-05DC-D4B07883688E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BEE78A73-17AF-0A84-8D94-8B6B1B6E4E4C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3" name="Oval 9">
                    <a:extLst>
                      <a:ext uri="{FF2B5EF4-FFF2-40B4-BE49-F238E27FC236}">
                        <a16:creationId xmlns:a16="http://schemas.microsoft.com/office/drawing/2014/main" id="{7516E051-8F40-137F-751D-B90266F80429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4" name="Oval 9">
                    <a:extLst>
                      <a:ext uri="{FF2B5EF4-FFF2-40B4-BE49-F238E27FC236}">
                        <a16:creationId xmlns:a16="http://schemas.microsoft.com/office/drawing/2014/main" id="{0895EC5F-4600-4671-0277-DBC1F8AEC756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6">
                        <a:lumMod val="7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75B50F08-6C5D-1EB1-4456-E58A736D6A3C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F49C6665-3C1B-4AED-4264-59EF1072AC8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31" name="Oval 9">
                    <a:extLst>
                      <a:ext uri="{FF2B5EF4-FFF2-40B4-BE49-F238E27FC236}">
                        <a16:creationId xmlns:a16="http://schemas.microsoft.com/office/drawing/2014/main" id="{D804ABA1-0579-0887-2F1C-D9218C8DFAB3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E3177E-0854-3237-BE06-60494539751E}"/>
                  </a:ext>
                </a:extLst>
              </p:cNvPr>
              <p:cNvGrpSpPr/>
              <p:nvPr/>
            </p:nvGrpSpPr>
            <p:grpSpPr>
              <a:xfrm>
                <a:off x="7417065" y="3864164"/>
                <a:ext cx="521532" cy="2530346"/>
                <a:chOff x="10232136" y="1020849"/>
                <a:chExt cx="521532" cy="25303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3" name="TextBox 122">
                      <a:extLst>
                        <a:ext uri="{FF2B5EF4-FFF2-40B4-BE49-F238E27FC236}">
                          <a16:creationId xmlns:a16="http://schemas.microsoft.com/office/drawing/2014/main" id="{21E72A71-EEDA-53A2-73B1-F83EA3F4FE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6722" y="1020849"/>
                      <a:ext cx="516866" cy="297476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124" name="TextBox 123">
                      <a:extLst>
                        <a:ext uri="{FF2B5EF4-FFF2-40B4-BE49-F238E27FC236}">
                          <a16:creationId xmlns:a16="http://schemas.microsoft.com/office/drawing/2014/main" id="{E6D56FEE-F347-8501-2253-31A4067C87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32136" y="3253719"/>
                      <a:ext cx="521532" cy="297476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b="-46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16" name="Arc 115">
              <a:extLst>
                <a:ext uri="{FF2B5EF4-FFF2-40B4-BE49-F238E27FC236}">
                  <a16:creationId xmlns:a16="http://schemas.microsoft.com/office/drawing/2014/main" id="{AC546C66-17E1-DEC5-BD6C-C78A6FAF2367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/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1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0BA8B2A-8B72-D9C8-B13F-14FC901B93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762151"/>
                  <a:ext cx="390743" cy="265971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23FDAD5-AADC-6D86-505B-DF379B0E21FB}"/>
              </a:ext>
            </a:extLst>
          </p:cNvPr>
          <p:cNvGrpSpPr/>
          <p:nvPr/>
        </p:nvGrpSpPr>
        <p:grpSpPr>
          <a:xfrm>
            <a:off x="3538293" y="5283432"/>
            <a:ext cx="3031715" cy="568556"/>
            <a:chOff x="3823149" y="5414901"/>
            <a:chExt cx="3031715" cy="568556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2655086-D42C-19F5-502C-77C7C976EF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1629B26-26B3-7189-8713-FBCC21BA4200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9A23879-799E-8182-E5C5-AC66C74D0FD5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547BD8A-4E2C-580E-FDC1-E3320361CE63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A7837B-4F26-BC0C-079E-1A5BDD9AB10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5F6BB55-71D9-3661-D198-0B4C8DBFFF39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C069354-A3D0-18A1-8CF4-2083C6BB06AA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FB314A0-D31A-F92A-23C4-DC65D22D6C5F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6F358CA-8778-A1A3-5350-B455B44CC46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/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Unitary evolution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dirty="0"/>
                  <a:t> sequence of infinitesimal projections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22A54A4-19BC-990E-F552-0F9C25F80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109" y="4799620"/>
                <a:ext cx="5548635" cy="369332"/>
              </a:xfrm>
              <a:prstGeom prst="rect">
                <a:avLst/>
              </a:prstGeom>
              <a:blipFill>
                <a:blip r:embed="rId35"/>
                <a:stretch>
                  <a:fillRect l="-878" t="-8197" r="-2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08070AE6-DDE2-6E21-1DE7-0EDA605AA341}"/>
              </a:ext>
            </a:extLst>
          </p:cNvPr>
          <p:cNvGrpSpPr/>
          <p:nvPr/>
        </p:nvGrpSpPr>
        <p:grpSpPr>
          <a:xfrm>
            <a:off x="9968406" y="1876350"/>
            <a:ext cx="1690119" cy="2227652"/>
            <a:chOff x="5667381" y="866472"/>
            <a:chExt cx="3245442" cy="4277639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7FB55B-280C-9E87-E706-3890DC01AC11}"/>
                </a:ext>
              </a:extLst>
            </p:cNvPr>
            <p:cNvCxnSpPr/>
            <p:nvPr/>
          </p:nvCxnSpPr>
          <p:spPr>
            <a:xfrm>
              <a:off x="5913120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CA19E7E-E532-6CCE-9AB2-C627157B5B28}"/>
                </a:ext>
              </a:extLst>
            </p:cNvPr>
            <p:cNvCxnSpPr/>
            <p:nvPr/>
          </p:nvCxnSpPr>
          <p:spPr>
            <a:xfrm>
              <a:off x="7500461" y="2974124"/>
              <a:ext cx="1143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9C1FC3B-6C57-A96F-279C-BA89C44DB957}"/>
                </a:ext>
              </a:extLst>
            </p:cNvPr>
            <p:cNvCxnSpPr>
              <a:cxnSpLocks/>
            </p:cNvCxnSpPr>
            <p:nvPr/>
          </p:nvCxnSpPr>
          <p:spPr>
            <a:xfrm>
              <a:off x="750046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476727-9A3B-9A86-2A14-6CC397E818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6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6A28E0DE-ACE7-2D27-860F-CE809E1C65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54851" y="3132810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6A09EC4-4F45-9E80-9C5E-BE76280E1F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54851" y="2310105"/>
              <a:ext cx="534130" cy="517170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1D7FC5C-EFC9-4651-5A70-73F047867EA2}"/>
                </a:ext>
              </a:extLst>
            </p:cNvPr>
            <p:cNvGrpSpPr/>
            <p:nvPr/>
          </p:nvGrpSpPr>
          <p:grpSpPr>
            <a:xfrm>
              <a:off x="5667381" y="866472"/>
              <a:ext cx="3245442" cy="4277639"/>
              <a:chOff x="6689695" y="3867733"/>
              <a:chExt cx="1916430" cy="2525941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5DE6C906-6FDC-17ED-C003-7455D7A9DFAE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52BA6C09-5D69-78DB-57E4-328D63AABE15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6" name="Oval 31">
                  <a:extLst>
                    <a:ext uri="{FF2B5EF4-FFF2-40B4-BE49-F238E27FC236}">
                      <a16:creationId xmlns:a16="http://schemas.microsoft.com/office/drawing/2014/main" id="{8DAF919C-F3B5-1283-2B7A-89E8413BA1D9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06EBEA30-F067-9294-EB06-F1CCB6E49F02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100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D7C30CF5-8C46-698D-4B1F-8447729E7214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78" name="Oval 77">
                    <a:extLst>
                      <a:ext uri="{FF2B5EF4-FFF2-40B4-BE49-F238E27FC236}">
                        <a16:creationId xmlns:a16="http://schemas.microsoft.com/office/drawing/2014/main" id="{B54A2529-AF0F-64F7-BFAE-1A8C631BF89F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79" name="Oval 9">
                    <a:extLst>
                      <a:ext uri="{FF2B5EF4-FFF2-40B4-BE49-F238E27FC236}">
                        <a16:creationId xmlns:a16="http://schemas.microsoft.com/office/drawing/2014/main" id="{3A96AC4E-0895-078D-5EEC-4306C10DB664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39165063-52E0-ECF6-A0E9-C7F1F6DCC345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CB49728-D9B0-1BA4-B326-4DECAFA3E2E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61" name="Oval 9">
                    <a:extLst>
                      <a:ext uri="{FF2B5EF4-FFF2-40B4-BE49-F238E27FC236}">
                        <a16:creationId xmlns:a16="http://schemas.microsoft.com/office/drawing/2014/main" id="{5D2F7339-D721-D871-998E-F2ED389596F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100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D3811001-30CB-F5ED-85B6-6EF95579B94A}"/>
                  </a:ext>
                </a:extLst>
              </p:cNvPr>
              <p:cNvGrpSpPr/>
              <p:nvPr/>
            </p:nvGrpSpPr>
            <p:grpSpPr>
              <a:xfrm>
                <a:off x="7343735" y="3867733"/>
                <a:ext cx="672058" cy="2525941"/>
                <a:chOff x="10158806" y="1024418"/>
                <a:chExt cx="672058" cy="25259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913F4D8C-E1B8-A23B-242A-0C12DB23064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5" name="TextBox 94">
                      <a:extLst>
                        <a:ext uri="{FF2B5EF4-FFF2-40B4-BE49-F238E27FC236}">
                          <a16:creationId xmlns:a16="http://schemas.microsoft.com/office/drawing/2014/main" id="{CE0322D2-D870-100A-FE41-4ACBD60E4F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58806" y="1024418"/>
                      <a:ext cx="672058" cy="296640"/>
                    </a:xfrm>
                    <a:prstGeom prst="rect">
                      <a:avLst/>
                    </a:prstGeom>
                    <a:blipFill>
                      <a:blip r:embed="rId3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5E4B4058-C0D5-A6E2-CD50-0D24CFDB480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1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sz="1100" dirty="0"/>
                    </a:p>
                  </p:txBody>
                </p:sp>
              </mc:Choice>
              <mc:Fallback xmlns="">
                <p:sp>
                  <p:nvSpPr>
                    <p:cNvPr id="96" name="TextBox 95">
                      <a:extLst>
                        <a:ext uri="{FF2B5EF4-FFF2-40B4-BE49-F238E27FC236}">
                          <a16:creationId xmlns:a16="http://schemas.microsoft.com/office/drawing/2014/main" id="{8D35FF79-30E4-6C9D-EFDD-68160D5650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41626" y="3253719"/>
                      <a:ext cx="520068" cy="296640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b="-697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1A522C-C767-6A1D-1588-5D2234B2B9F5}"/>
                </a:ext>
              </a:extLst>
            </p:cNvPr>
            <p:cNvCxnSpPr>
              <a:cxnSpLocks/>
              <a:stCxn id="78" idx="0"/>
              <a:endCxn id="78" idx="4"/>
            </p:cNvCxnSpPr>
            <p:nvPr/>
          </p:nvCxnSpPr>
          <p:spPr>
            <a:xfrm>
              <a:off x="7289959" y="1351541"/>
              <a:ext cx="0" cy="3245162"/>
            </a:xfrm>
            <a:prstGeom prst="line">
              <a:avLst/>
            </a:prstGeom>
            <a:ln w="28575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85934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7E85732-83C5-E597-A30B-767AA5C562B2}"/>
              </a:ext>
            </a:extLst>
          </p:cNvPr>
          <p:cNvGrpSpPr/>
          <p:nvPr/>
        </p:nvGrpSpPr>
        <p:grpSpPr>
          <a:xfrm>
            <a:off x="3757656" y="1198978"/>
            <a:ext cx="3044513" cy="3784066"/>
            <a:chOff x="6689695" y="3754872"/>
            <a:chExt cx="2181563" cy="271149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22B353-EF9B-5D61-1523-1F1CE55929C7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9ADEA72-9D10-65F2-4A40-0DF5FDA0B19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31">
                <a:extLst>
                  <a:ext uri="{FF2B5EF4-FFF2-40B4-BE49-F238E27FC236}">
                    <a16:creationId xmlns:a16="http://schemas.microsoft.com/office/drawing/2014/main" id="{A1B7466A-E02A-33B3-914C-520267E7896B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F700DD76-2157-8567-E3F5-9FD60DA7ACF5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A5793C4F-FB60-BC1A-09E2-4EA839361726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B575FF72-2B5F-2F5F-A32C-C95553E7B3F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9" name="Oval 9">
                  <a:extLst>
                    <a:ext uri="{FF2B5EF4-FFF2-40B4-BE49-F238E27FC236}">
                      <a16:creationId xmlns:a16="http://schemas.microsoft.com/office/drawing/2014/main" id="{0EB300B3-2CF8-F16E-8337-34724DD4DEB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7D552D29-5975-2FE5-C82A-28280B77424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383DCD8-D218-0DA6-4FE4-F388E50FA33C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7" name="Oval 9">
                  <a:extLst>
                    <a:ext uri="{FF2B5EF4-FFF2-40B4-BE49-F238E27FC236}">
                      <a16:creationId xmlns:a16="http://schemas.microsoft.com/office/drawing/2014/main" id="{307D97F6-4318-31E0-06D0-57551B14318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ECD32A5-A9A6-094D-0E34-AFE7DA5AFDA3}"/>
                </a:ext>
              </a:extLst>
            </p:cNvPr>
            <p:cNvGrpSpPr/>
            <p:nvPr/>
          </p:nvGrpSpPr>
          <p:grpSpPr>
            <a:xfrm>
              <a:off x="7102888" y="3754872"/>
              <a:ext cx="1768370" cy="2711494"/>
              <a:chOff x="9917959" y="911557"/>
              <a:chExt cx="1768370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4401DF24-865B-F310-DE69-D2C4462FA4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5966135C-6258-8BCC-7CD8-78EB82D11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DC4CBCF4-3F0C-3C83-EEE1-DF2AE8E9F089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C96A791-9C1D-C0E7-AE4C-B2CB1CB1949A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1F49B3-959C-64D9-86CE-3182191C13F6}"/>
              </a:ext>
            </a:extLst>
          </p:cNvPr>
          <p:cNvCxnSpPr>
            <a:cxnSpLocks/>
          </p:cNvCxnSpPr>
          <p:nvPr/>
        </p:nvCxnSpPr>
        <p:spPr>
          <a:xfrm flipH="1">
            <a:off x="5969515" y="1087320"/>
            <a:ext cx="690365" cy="801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C3E467-25AF-2F87-89CE-478A25C916B9}"/>
              </a:ext>
            </a:extLst>
          </p:cNvPr>
          <p:cNvSpPr txBox="1"/>
          <p:nvPr/>
        </p:nvSpPr>
        <p:spPr>
          <a:xfrm>
            <a:off x="5689198" y="295855"/>
            <a:ext cx="57647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Pure states: Bloch ball surface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4F90B6B-6561-E24D-1D9B-4A3F5F88D7B3}"/>
              </a:ext>
            </a:extLst>
          </p:cNvPr>
          <p:cNvCxnSpPr>
            <a:cxnSpLocks/>
          </p:cNvCxnSpPr>
          <p:nvPr/>
        </p:nvCxnSpPr>
        <p:spPr>
          <a:xfrm flipV="1">
            <a:off x="3092600" y="3459814"/>
            <a:ext cx="1096071" cy="1381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EAA3259-739F-6EED-50F9-EEFF1D2C53AE}"/>
              </a:ext>
            </a:extLst>
          </p:cNvPr>
          <p:cNvSpPr txBox="1"/>
          <p:nvPr/>
        </p:nvSpPr>
        <p:spPr>
          <a:xfrm>
            <a:off x="368731" y="4903003"/>
            <a:ext cx="6090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Mixed states: Bloch ball interior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149349-77AD-57A5-8CBE-44AE27C44CA8}"/>
              </a:ext>
            </a:extLst>
          </p:cNvPr>
          <p:cNvCxnSpPr>
            <a:stCxn id="19" idx="0"/>
            <a:endCxn id="19" idx="2"/>
          </p:cNvCxnSpPr>
          <p:nvPr/>
        </p:nvCxnSpPr>
        <p:spPr>
          <a:xfrm>
            <a:off x="5094789" y="1756219"/>
            <a:ext cx="0" cy="2674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CED38A-0B93-2E3F-0CA4-FC242AE193D2}"/>
              </a:ext>
            </a:extLst>
          </p:cNvPr>
          <p:cNvCxnSpPr>
            <a:cxnSpLocks/>
            <a:stCxn id="17" idx="2"/>
            <a:endCxn id="17" idx="0"/>
          </p:cNvCxnSpPr>
          <p:nvPr/>
        </p:nvCxnSpPr>
        <p:spPr>
          <a:xfrm flipH="1">
            <a:off x="3757885" y="3096082"/>
            <a:ext cx="267427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/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772026E-DFB4-C34F-DDF7-F4027B0C4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190" y="2787082"/>
                <a:ext cx="924009" cy="51542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/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69CC40-4A44-BE04-4C9C-254B82E02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991" y="2787082"/>
                <a:ext cx="924009" cy="51542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7690CA-C6B6-CEBB-BE31-A05BB976859D}"/>
              </a:ext>
            </a:extLst>
          </p:cNvPr>
          <p:cNvCxnSpPr>
            <a:cxnSpLocks/>
          </p:cNvCxnSpPr>
          <p:nvPr/>
        </p:nvCxnSpPr>
        <p:spPr>
          <a:xfrm flipH="1">
            <a:off x="5143500" y="2424788"/>
            <a:ext cx="1953712" cy="6232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/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63ED2D3-2A26-B08F-8949-D7BF17D591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096856"/>
                <a:ext cx="2948756" cy="369332"/>
              </a:xfrm>
              <a:prstGeom prst="rect">
                <a:avLst/>
              </a:prstGeom>
              <a:blipFill>
                <a:blip r:embed="rId1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/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d>
                        <m:dPr>
                          <m:begChr m:val="|"/>
                          <m:endChr m:val="⟩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  <m:d>
                        <m:dPr>
                          <m:begChr m:val="⟨"/>
                          <m:endChr m:val="|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5F4F132-443A-770A-715C-6D5D47321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7212" y="2476180"/>
                <a:ext cx="3135730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/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13C3E85-2D25-372A-0AD4-DA717F7591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380" y="889294"/>
                <a:ext cx="993221" cy="461665"/>
              </a:xfrm>
              <a:prstGeom prst="rect">
                <a:avLst/>
              </a:prstGeom>
              <a:blipFill>
                <a:blip r:embed="rId17"/>
                <a:stretch>
                  <a:fillRect l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4EC8A27E-5D7A-BC98-4257-9F8D0A23DD5B}"/>
              </a:ext>
            </a:extLst>
          </p:cNvPr>
          <p:cNvSpPr txBox="1"/>
          <p:nvPr/>
        </p:nvSpPr>
        <p:spPr>
          <a:xfrm>
            <a:off x="398664" y="271291"/>
            <a:ext cx="5001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Geometry of mixed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/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F3156DC-1DF0-7460-56AE-2B819E5D5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311" y="3044795"/>
                <a:ext cx="993221" cy="461665"/>
              </a:xfrm>
              <a:prstGeom prst="rect">
                <a:avLst/>
              </a:prstGeom>
              <a:blipFill>
                <a:blip r:embed="rId18"/>
                <a:stretch>
                  <a:fillRect l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40178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E109AF5-280C-AA01-F7F6-BD71884F28EB}"/>
              </a:ext>
            </a:extLst>
          </p:cNvPr>
          <p:cNvGrpSpPr/>
          <p:nvPr/>
        </p:nvGrpSpPr>
        <p:grpSpPr>
          <a:xfrm>
            <a:off x="73205" y="-1041116"/>
            <a:ext cx="5612710" cy="6382417"/>
            <a:chOff x="6041815" y="2807303"/>
            <a:chExt cx="2963289" cy="3369664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52FD59CC-7FD7-DCE0-30B3-C3ADC034C988}"/>
                </a:ext>
              </a:extLst>
            </p:cNvPr>
            <p:cNvGrpSpPr/>
            <p:nvPr/>
          </p:nvGrpSpPr>
          <p:grpSpPr>
            <a:xfrm>
              <a:off x="6368262" y="3837068"/>
              <a:ext cx="1713465" cy="2339899"/>
              <a:chOff x="6689695" y="3893048"/>
              <a:chExt cx="1916430" cy="2617066"/>
            </a:xfrm>
          </p:grpSpPr>
          <p:grpSp>
            <p:nvGrpSpPr>
              <p:cNvPr id="111" name="Group 110">
                <a:extLst>
                  <a:ext uri="{FF2B5EF4-FFF2-40B4-BE49-F238E27FC236}">
                    <a16:creationId xmlns:a16="http://schemas.microsoft.com/office/drawing/2014/main" id="{8B18374F-F45B-503E-8742-8897AF72F802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21132"/>
                <a:chOff x="2521889" y="2808131"/>
                <a:chExt cx="1916430" cy="1921132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F8C2379-26FB-EB3E-5C79-28DDB56CE96C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Oval 31">
                  <a:extLst>
                    <a:ext uri="{FF2B5EF4-FFF2-40B4-BE49-F238E27FC236}">
                      <a16:creationId xmlns:a16="http://schemas.microsoft.com/office/drawing/2014/main" id="{D4780273-24EF-F059-E78D-E38BA2678542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BE1F4D25-EBBB-DE7B-BA37-195A0C4EA8B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E7B9AC1C-8DC8-A7CD-5260-E4AF27F6FBDD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21132"/>
                  <a:chOff x="2734489" y="2655731"/>
                  <a:chExt cx="1186260" cy="1921132"/>
                </a:xfrm>
              </p:grpSpPr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92F44FD-957E-A90B-4349-88AE46E41E32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3" name="Oval 9">
                    <a:extLst>
                      <a:ext uri="{FF2B5EF4-FFF2-40B4-BE49-F238E27FC236}">
                        <a16:creationId xmlns:a16="http://schemas.microsoft.com/office/drawing/2014/main" id="{90EC9BDD-95B1-8035-9FAF-27BEB5414C41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4" name="Oval 9">
                    <a:extLst>
                      <a:ext uri="{FF2B5EF4-FFF2-40B4-BE49-F238E27FC236}">
                        <a16:creationId xmlns:a16="http://schemas.microsoft.com/office/drawing/2014/main" id="{191B36A0-0FEA-10A3-AACD-703698F646BB}"/>
                      </a:ext>
                    </a:extLst>
                  </p:cNvPr>
                  <p:cNvSpPr/>
                  <p:nvPr/>
                </p:nvSpPr>
                <p:spPr>
                  <a:xfrm>
                    <a:off x="3370449" y="2660597"/>
                    <a:ext cx="23466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9" name="Group 118">
                  <a:extLst>
                    <a:ext uri="{FF2B5EF4-FFF2-40B4-BE49-F238E27FC236}">
                      <a16:creationId xmlns:a16="http://schemas.microsoft.com/office/drawing/2014/main" id="{A5E9FCD7-082F-C265-DBAD-10D6DCF476EF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AD2B2D9D-7ECB-CBDA-7C9C-1152AE8B9CC6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1" name="Oval 9">
                    <a:extLst>
                      <a:ext uri="{FF2B5EF4-FFF2-40B4-BE49-F238E27FC236}">
                        <a16:creationId xmlns:a16="http://schemas.microsoft.com/office/drawing/2014/main" id="{F385CFC5-74D2-F86E-A265-7146FDCB5AE7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496D7ECB-049E-3225-0125-683EE758CB7A}"/>
                  </a:ext>
                </a:extLst>
              </p:cNvPr>
              <p:cNvGrpSpPr/>
              <p:nvPr/>
            </p:nvGrpSpPr>
            <p:grpSpPr>
              <a:xfrm>
                <a:off x="7363884" y="3893048"/>
                <a:ext cx="723646" cy="2617066"/>
                <a:chOff x="10178955" y="1049733"/>
                <a:chExt cx="723646" cy="261706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⟩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2E795148-F222-D835-B955-9D0FA0457CD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78955" y="1049733"/>
                      <a:ext cx="701806" cy="41308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14" name="TextBox 113">
                      <a:extLst>
                        <a:ext uri="{FF2B5EF4-FFF2-40B4-BE49-F238E27FC236}">
                          <a16:creationId xmlns:a16="http://schemas.microsoft.com/office/drawing/2014/main" id="{A852EF7B-717C-CD0E-EE68-A98B7BE9FB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708977" cy="41308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06" name="Arc 105">
              <a:extLst>
                <a:ext uri="{FF2B5EF4-FFF2-40B4-BE49-F238E27FC236}">
                  <a16:creationId xmlns:a16="http://schemas.microsoft.com/office/drawing/2014/main" id="{1FA80156-A823-2D05-0824-7A66ECCB69A1}"/>
                </a:ext>
              </a:extLst>
            </p:cNvPr>
            <p:cNvSpPr/>
            <p:nvPr/>
          </p:nvSpPr>
          <p:spPr>
            <a:xfrm rot="9230533">
              <a:off x="6041815" y="2807303"/>
              <a:ext cx="2274036" cy="2274036"/>
            </a:xfrm>
            <a:prstGeom prst="arc">
              <a:avLst>
                <a:gd name="adj1" fmla="val 17042519"/>
                <a:gd name="adj2" fmla="val 18962680"/>
              </a:avLst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/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E751622-54A7-696E-50D7-EC01645F9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574" y="4641639"/>
                  <a:ext cx="51199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981C5311-1DCE-50CF-B192-CB8F751741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6986" y="3860969"/>
              <a:ext cx="0" cy="2131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/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76BE20C1-8242-54C1-CFE6-E8D0936692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4228" y="3784918"/>
                  <a:ext cx="39087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/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E4C2948-C3EF-7AE7-684C-EE103E14E5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7373" y="3770794"/>
                  <a:ext cx="967883" cy="19499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493EC23-4D39-060F-89FB-2ADE62BF45B9}"/>
              </a:ext>
            </a:extLst>
          </p:cNvPr>
          <p:cNvGrpSpPr/>
          <p:nvPr/>
        </p:nvGrpSpPr>
        <p:grpSpPr>
          <a:xfrm>
            <a:off x="5667381" y="898990"/>
            <a:ext cx="3245442" cy="4442310"/>
            <a:chOff x="6689695" y="3886935"/>
            <a:chExt cx="1916430" cy="262317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5F92B659-D1C1-758E-D857-B2A9AEE6DEB1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5F38A1C-598C-3850-4567-8B4EE86DB86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Oval 31">
                <a:extLst>
                  <a:ext uri="{FF2B5EF4-FFF2-40B4-BE49-F238E27FC236}">
                    <a16:creationId xmlns:a16="http://schemas.microsoft.com/office/drawing/2014/main" id="{D02699AD-208F-A5DE-961B-FDB8FEA7FD16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037DB826-6446-2C2A-E44C-AF8EBAE153DD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153CD0F0-40FC-8A79-59EA-576961F05CFE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7D568340-007B-F490-42F7-2393168002D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4" name="Oval 9">
                  <a:extLst>
                    <a:ext uri="{FF2B5EF4-FFF2-40B4-BE49-F238E27FC236}">
                      <a16:creationId xmlns:a16="http://schemas.microsoft.com/office/drawing/2014/main" id="{5FB18D81-AB9B-C505-F988-E81B129137EF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551BED9-83EA-D5EA-EC7B-ECFAAD86666E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7E45260C-BEEE-B05D-819A-C5814F63FB5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2" name="Oval 9">
                  <a:extLst>
                    <a:ext uri="{FF2B5EF4-FFF2-40B4-BE49-F238E27FC236}">
                      <a16:creationId xmlns:a16="http://schemas.microsoft.com/office/drawing/2014/main" id="{14E0A454-9835-871F-B63D-CF26AF46D40E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7CD47EA5-A4A2-E6DD-9689-E3751418D693}"/>
                </a:ext>
              </a:extLst>
            </p:cNvPr>
            <p:cNvGrpSpPr/>
            <p:nvPr/>
          </p:nvGrpSpPr>
          <p:grpSpPr>
            <a:xfrm>
              <a:off x="7378553" y="3886935"/>
              <a:ext cx="708977" cy="2623179"/>
              <a:chOff x="10193624" y="1043620"/>
              <a:chExt cx="708977" cy="26231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4" name="TextBox 133">
                    <a:extLst>
                      <a:ext uri="{FF2B5EF4-FFF2-40B4-BE49-F238E27FC236}">
                        <a16:creationId xmlns:a16="http://schemas.microsoft.com/office/drawing/2014/main" id="{182DB631-9752-698B-6F3F-53DA5509C8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7209" y="1043620"/>
                    <a:ext cx="672058" cy="2180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5" name="TextBox 134">
                    <a:extLst>
                      <a:ext uri="{FF2B5EF4-FFF2-40B4-BE49-F238E27FC236}">
                        <a16:creationId xmlns:a16="http://schemas.microsoft.com/office/drawing/2014/main" id="{872AF483-077B-1BEA-9707-795F05D938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8D04B105-6277-B628-5908-72AFF9F52FC6}"/>
              </a:ext>
            </a:extLst>
          </p:cNvPr>
          <p:cNvCxnSpPr>
            <a:cxnSpLocks/>
            <a:stCxn id="143" idx="0"/>
            <a:endCxn id="143" idx="4"/>
          </p:cNvCxnSpPr>
          <p:nvPr/>
        </p:nvCxnSpPr>
        <p:spPr>
          <a:xfrm>
            <a:off x="7289959" y="1351541"/>
            <a:ext cx="0" cy="32451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F586884A-3726-6FA8-6BD0-816C21E8E9DE}"/>
              </a:ext>
            </a:extLst>
          </p:cNvPr>
          <p:cNvCxnSpPr/>
          <p:nvPr/>
        </p:nvCxnSpPr>
        <p:spPr>
          <a:xfrm>
            <a:off x="5913120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C4EED8BC-32C7-E30C-F1B5-9B78E2237505}"/>
              </a:ext>
            </a:extLst>
          </p:cNvPr>
          <p:cNvCxnSpPr/>
          <p:nvPr/>
        </p:nvCxnSpPr>
        <p:spPr>
          <a:xfrm>
            <a:off x="7500461" y="2974124"/>
            <a:ext cx="1143000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BC9FF56-63F8-5996-AB57-1E9A85F61D1F}"/>
              </a:ext>
            </a:extLst>
          </p:cNvPr>
          <p:cNvCxnSpPr>
            <a:cxnSpLocks/>
          </p:cNvCxnSpPr>
          <p:nvPr/>
        </p:nvCxnSpPr>
        <p:spPr>
          <a:xfrm>
            <a:off x="750046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E95F885A-E901-63A3-9FE5-FD5670BCEDDD}"/>
              </a:ext>
            </a:extLst>
          </p:cNvPr>
          <p:cNvCxnSpPr>
            <a:cxnSpLocks/>
          </p:cNvCxnSpPr>
          <p:nvPr/>
        </p:nvCxnSpPr>
        <p:spPr>
          <a:xfrm flipV="1">
            <a:off x="750046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C42297D-2391-EE15-F1A2-B4944EF95C34}"/>
              </a:ext>
            </a:extLst>
          </p:cNvPr>
          <p:cNvCxnSpPr>
            <a:cxnSpLocks/>
          </p:cNvCxnSpPr>
          <p:nvPr/>
        </p:nvCxnSpPr>
        <p:spPr>
          <a:xfrm flipH="1">
            <a:off x="6554851" y="3132810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794A6503-DAF8-20C7-4270-B220149A150E}"/>
              </a:ext>
            </a:extLst>
          </p:cNvPr>
          <p:cNvCxnSpPr>
            <a:cxnSpLocks/>
          </p:cNvCxnSpPr>
          <p:nvPr/>
        </p:nvCxnSpPr>
        <p:spPr>
          <a:xfrm flipH="1" flipV="1">
            <a:off x="6554851" y="2310105"/>
            <a:ext cx="534130" cy="51717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88E095CC-C691-2D54-BE0F-C05E207EB37D}"/>
              </a:ext>
            </a:extLst>
          </p:cNvPr>
          <p:cNvSpPr txBox="1"/>
          <p:nvPr/>
        </p:nvSpPr>
        <p:spPr>
          <a:xfrm>
            <a:off x="821606" y="98552"/>
            <a:ext cx="29849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Time evolution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8F37BC2-F168-E5A4-E4CD-D01F76B409F2}"/>
              </a:ext>
            </a:extLst>
          </p:cNvPr>
          <p:cNvSpPr txBox="1"/>
          <p:nvPr/>
        </p:nvSpPr>
        <p:spPr>
          <a:xfrm>
            <a:off x="5877135" y="98551"/>
            <a:ext cx="2825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Measurement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8DC4136-4D95-5726-D948-ADA008FDFB31}"/>
              </a:ext>
            </a:extLst>
          </p:cNvPr>
          <p:cNvSpPr txBox="1"/>
          <p:nvPr/>
        </p:nvSpPr>
        <p:spPr>
          <a:xfrm>
            <a:off x="506167" y="5650862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Change at constant energy</a:t>
            </a:r>
            <a:br>
              <a:rPr lang="en-US" sz="2400" dirty="0">
                <a:solidFill>
                  <a:srgbClr val="FFC000"/>
                </a:solidFill>
              </a:rPr>
            </a:br>
            <a:r>
              <a:rPr lang="en-US" sz="2400" dirty="0">
                <a:solidFill>
                  <a:srgbClr val="FFC000"/>
                </a:solidFill>
              </a:rPr>
              <a:t>and constant entropy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7584D07-52E9-C4AB-B400-E899D98E9C8E}"/>
              </a:ext>
            </a:extLst>
          </p:cNvPr>
          <p:cNvSpPr txBox="1"/>
          <p:nvPr/>
        </p:nvSpPr>
        <p:spPr>
          <a:xfrm>
            <a:off x="5543613" y="5650861"/>
            <a:ext cx="3501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Change at constant energy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that maximizes entropy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DED2266-FA00-EE9B-A45B-CC7CDCC198F4}"/>
              </a:ext>
            </a:extLst>
          </p:cNvPr>
          <p:cNvCxnSpPr>
            <a:cxnSpLocks/>
          </p:cNvCxnSpPr>
          <p:nvPr/>
        </p:nvCxnSpPr>
        <p:spPr>
          <a:xfrm flipV="1">
            <a:off x="907223" y="3579436"/>
            <a:ext cx="1043497" cy="1099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36DE1E26-E905-1300-F750-95D73758BC3B}"/>
              </a:ext>
            </a:extLst>
          </p:cNvPr>
          <p:cNvSpPr txBox="1"/>
          <p:nvPr/>
        </p:nvSpPr>
        <p:spPr>
          <a:xfrm>
            <a:off x="261766" y="4700060"/>
            <a:ext cx="1607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circular motion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32D7086-019F-54EE-27F5-A28CA58458F6}"/>
              </a:ext>
            </a:extLst>
          </p:cNvPr>
          <p:cNvCxnSpPr>
            <a:cxnSpLocks/>
          </p:cNvCxnSpPr>
          <p:nvPr/>
        </p:nvCxnSpPr>
        <p:spPr>
          <a:xfrm flipV="1">
            <a:off x="6344350" y="3577381"/>
            <a:ext cx="489600" cy="1190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FC94675-5B9C-432B-9887-AFCF6D0C3A76}"/>
              </a:ext>
            </a:extLst>
          </p:cNvPr>
          <p:cNvSpPr txBox="1"/>
          <p:nvPr/>
        </p:nvSpPr>
        <p:spPr>
          <a:xfrm>
            <a:off x="5438355" y="4834848"/>
            <a:ext cx="1562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Horizontal</a:t>
            </a:r>
            <a:br>
              <a:rPr lang="en-US" dirty="0"/>
            </a:br>
            <a:r>
              <a:rPr lang="en-US" dirty="0"/>
              <a:t>inward motion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742FEE12-4891-3F1F-DD82-BD52B07C8681}"/>
              </a:ext>
            </a:extLst>
          </p:cNvPr>
          <p:cNvSpPr txBox="1"/>
          <p:nvPr/>
        </p:nvSpPr>
        <p:spPr>
          <a:xfrm>
            <a:off x="8369141" y="871571"/>
            <a:ext cx="35632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1) Prepare a mixture of possible outcomes</a:t>
            </a:r>
            <a:br>
              <a:rPr lang="en-US" dirty="0"/>
            </a:br>
            <a:r>
              <a:rPr lang="en-US" dirty="0"/>
              <a:t>entropy-increasing</a:t>
            </a:r>
            <a:br>
              <a:rPr lang="en-US" dirty="0"/>
            </a:br>
            <a:r>
              <a:rPr lang="en-US" dirty="0"/>
              <a:t>irreversible process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99D37E3-3A19-6481-3A97-B29B21E81D4C}"/>
              </a:ext>
            </a:extLst>
          </p:cNvPr>
          <p:cNvSpPr txBox="1"/>
          <p:nvPr/>
        </p:nvSpPr>
        <p:spPr>
          <a:xfrm>
            <a:off x="9982803" y="267432"/>
            <a:ext cx="15022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/>
              <a:t>Two steps: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310D62B-FACE-2EBC-E359-DC373D95A4CB}"/>
              </a:ext>
            </a:extLst>
          </p:cNvPr>
          <p:cNvSpPr txBox="1"/>
          <p:nvPr/>
        </p:nvSpPr>
        <p:spPr>
          <a:xfrm>
            <a:off x="8369141" y="2539565"/>
            <a:ext cx="3563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2) Determine</a:t>
            </a:r>
            <a:br>
              <a:rPr lang="en-US" sz="2400" dirty="0"/>
            </a:br>
            <a:r>
              <a:rPr lang="en-US" sz="2400" dirty="0"/>
              <a:t>the outcome</a:t>
            </a:r>
            <a:br>
              <a:rPr lang="en-US" dirty="0"/>
            </a:br>
            <a:r>
              <a:rPr lang="en-US" dirty="0"/>
              <a:t>same as classical</a:t>
            </a:r>
          </a:p>
        </p:txBody>
      </p:sp>
    </p:spTree>
    <p:extLst>
      <p:ext uri="{BB962C8B-B14F-4D97-AF65-F5344CB8AC3E}">
        <p14:creationId xmlns:p14="http://schemas.microsoft.com/office/powerpoint/2010/main" val="365510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49D694-7E8E-381F-FBD4-372B24108E97}"/>
              </a:ext>
            </a:extLst>
          </p:cNvPr>
          <p:cNvGrpSpPr/>
          <p:nvPr/>
        </p:nvGrpSpPr>
        <p:grpSpPr>
          <a:xfrm>
            <a:off x="266345" y="513811"/>
            <a:ext cx="11366778" cy="3980268"/>
            <a:chOff x="266345" y="1321531"/>
            <a:chExt cx="11366778" cy="398026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/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D880A5A0-5429-41A5-B455-F1BA27E48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6345" y="3236978"/>
                  <a:ext cx="682495" cy="461665"/>
                </a:xfrm>
                <a:prstGeom prst="rect">
                  <a:avLst/>
                </a:prstGeom>
                <a:blipFill>
                  <a:blip r:embed="rId2"/>
                  <a:stretch>
                    <a:fillRect b="-17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D1EB08B-2BAF-4DA6-BAFD-022931EAD457}"/>
                </a:ext>
              </a:extLst>
            </p:cNvPr>
            <p:cNvGrpSpPr/>
            <p:nvPr/>
          </p:nvGrpSpPr>
          <p:grpSpPr>
            <a:xfrm>
              <a:off x="5480824" y="2314799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914146F-D3C6-47F6-851E-B06471E9CC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752CAC9F-60CC-4A1A-979D-14F1C184E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8F8E39E-DF18-4E45-AE00-F038C275FC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4211C15-8A15-4CB4-89E0-14B4B74F61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/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𝜙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6ED4EB-A3A4-4AFD-832F-FCA5501037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3669" y="1717358"/>
                  <a:ext cx="1439497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/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7F36671-0BF1-4069-8EA3-1B1A94F93A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800" y="2424177"/>
                  <a:ext cx="2336800" cy="211804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78361155-9187-474B-8F95-1FEE15032DF3}"/>
                </a:ext>
              </a:extLst>
            </p:cNvPr>
            <p:cNvSpPr/>
            <p:nvPr/>
          </p:nvSpPr>
          <p:spPr>
            <a:xfrm>
              <a:off x="914401" y="3373820"/>
              <a:ext cx="680948" cy="218757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/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prstClr val="whit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6400" i="1">
                          <a:latin typeface="Cambria Math" panose="02040503050406030204" pitchFamily="18" charset="0"/>
                        </a:rPr>
                        <m:t>𝒫</m:t>
                      </m:r>
                    </m:oMath>
                  </a14:m>
                  <a:endParaRPr lang="en-US" sz="64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76D8097-7E65-4238-B097-730C8B4BC9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0868" y="2424177"/>
                  <a:ext cx="2336800" cy="211804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4F6DB0-2734-4484-8A15-48A64D81EF59}"/>
                </a:ext>
              </a:extLst>
            </p:cNvPr>
            <p:cNvGrpSpPr/>
            <p:nvPr/>
          </p:nvGrpSpPr>
          <p:grpSpPr>
            <a:xfrm>
              <a:off x="6502401" y="2443671"/>
              <a:ext cx="680948" cy="2073084"/>
              <a:chOff x="3999833" y="1832753"/>
              <a:chExt cx="510711" cy="1554813"/>
            </a:xfrm>
          </p:grpSpPr>
          <p:sp>
            <p:nvSpPr>
              <p:cNvPr id="25" name="Arrow: Right 24">
                <a:extLst>
                  <a:ext uri="{FF2B5EF4-FFF2-40B4-BE49-F238E27FC236}">
                    <a16:creationId xmlns:a16="http://schemas.microsoft.com/office/drawing/2014/main" id="{4F8E6C55-C3F3-4563-AEFF-DE1307289ADB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630C8F5C-C35F-40BE-BBB6-2F19C8407CB4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80D34FC6-B9EE-4435-807E-8627014F3C09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0" name="Arrow: Right 29">
                <a:extLst>
                  <a:ext uri="{FF2B5EF4-FFF2-40B4-BE49-F238E27FC236}">
                    <a16:creationId xmlns:a16="http://schemas.microsoft.com/office/drawing/2014/main" id="{90A9A09C-84D3-4B74-8802-73132F1828A5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9577A9BD-6883-472A-9F95-7ACA2CE2ACB4}"/>
                </a:ext>
              </a:extLst>
            </p:cNvPr>
            <p:cNvSpPr/>
            <p:nvPr/>
          </p:nvSpPr>
          <p:spPr>
            <a:xfrm rot="19309669">
              <a:off x="4453968" y="2751254"/>
              <a:ext cx="989605" cy="218757"/>
            </a:xfrm>
            <a:prstGeom prst="rightArrow">
              <a:avLst/>
            </a:prstGeom>
            <a:solidFill>
              <a:srgbClr val="4F81BD">
                <a:alpha val="7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B7431AD-03D2-4DE1-82C9-3CF4849CA838}"/>
                </a:ext>
              </a:extLst>
            </p:cNvPr>
            <p:cNvGrpSpPr/>
            <p:nvPr/>
          </p:nvGrpSpPr>
          <p:grpSpPr>
            <a:xfrm>
              <a:off x="10818926" y="2310027"/>
              <a:ext cx="814197" cy="2318773"/>
              <a:chOff x="3363085" y="1736099"/>
              <a:chExt cx="610648" cy="173908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4F0264C4-2600-48FC-8439-28F6DD1018D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1736099"/>
                    <a:ext cx="605309" cy="34624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7CEE0FAD-43E3-41E3-AC7E-127193FE3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200376"/>
                    <a:ext cx="610648" cy="34624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55CCE3C6-1A92-4318-AF53-EDDDF0790F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2664653"/>
                    <a:ext cx="610648" cy="34624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7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F8584F5A-09E7-44C4-9041-609135F4D4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63085" y="3128930"/>
                    <a:ext cx="601655" cy="34624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71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89EC3F5-2C02-4ABA-8908-BFECCE5BD730}"/>
                </a:ext>
              </a:extLst>
            </p:cNvPr>
            <p:cNvGrpSpPr/>
            <p:nvPr/>
          </p:nvGrpSpPr>
          <p:grpSpPr>
            <a:xfrm>
              <a:off x="9987053" y="2449651"/>
              <a:ext cx="680948" cy="2073084"/>
              <a:chOff x="3999833" y="1832753"/>
              <a:chExt cx="510711" cy="1554813"/>
            </a:xfrm>
          </p:grpSpPr>
          <p:sp>
            <p:nvSpPr>
              <p:cNvPr id="44" name="Arrow: Right 43">
                <a:extLst>
                  <a:ext uri="{FF2B5EF4-FFF2-40B4-BE49-F238E27FC236}">
                    <a16:creationId xmlns:a16="http://schemas.microsoft.com/office/drawing/2014/main" id="{7AE2AA75-CFA6-4027-9348-86135AFE2A0D}"/>
                  </a:ext>
                </a:extLst>
              </p:cNvPr>
              <p:cNvSpPr/>
              <p:nvPr/>
            </p:nvSpPr>
            <p:spPr>
              <a:xfrm>
                <a:off x="3999833" y="1832753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5" name="Arrow: Right 44">
                <a:extLst>
                  <a:ext uri="{FF2B5EF4-FFF2-40B4-BE49-F238E27FC236}">
                    <a16:creationId xmlns:a16="http://schemas.microsoft.com/office/drawing/2014/main" id="{9B680791-F221-4E16-8EB5-70B359DE4143}"/>
                  </a:ext>
                </a:extLst>
              </p:cNvPr>
              <p:cNvSpPr/>
              <p:nvPr/>
            </p:nvSpPr>
            <p:spPr>
              <a:xfrm>
                <a:off x="3999833" y="3223498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6" name="Arrow: Right 45">
                <a:extLst>
                  <a:ext uri="{FF2B5EF4-FFF2-40B4-BE49-F238E27FC236}">
                    <a16:creationId xmlns:a16="http://schemas.microsoft.com/office/drawing/2014/main" id="{66A0FA6D-B4EE-48B2-9D51-7A11B35261C7}"/>
                  </a:ext>
                </a:extLst>
              </p:cNvPr>
              <p:cNvSpPr/>
              <p:nvPr/>
            </p:nvSpPr>
            <p:spPr>
              <a:xfrm>
                <a:off x="3999833" y="2296335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47" name="Arrow: Right 46">
                <a:extLst>
                  <a:ext uri="{FF2B5EF4-FFF2-40B4-BE49-F238E27FC236}">
                    <a16:creationId xmlns:a16="http://schemas.microsoft.com/office/drawing/2014/main" id="{103E1E12-15BA-4332-A3AF-EB867D246888}"/>
                  </a:ext>
                </a:extLst>
              </p:cNvPr>
              <p:cNvSpPr/>
              <p:nvPr/>
            </p:nvSpPr>
            <p:spPr>
              <a:xfrm>
                <a:off x="3999833" y="2759917"/>
                <a:ext cx="510711" cy="164068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48" name="Arrow: Right 47">
              <a:extLst>
                <a:ext uri="{FF2B5EF4-FFF2-40B4-BE49-F238E27FC236}">
                  <a16:creationId xmlns:a16="http://schemas.microsoft.com/office/drawing/2014/main" id="{4FECD5DB-583F-43A5-BCE5-33FB88F1203B}"/>
                </a:ext>
              </a:extLst>
            </p:cNvPr>
            <p:cNvSpPr/>
            <p:nvPr/>
          </p:nvSpPr>
          <p:spPr>
            <a:xfrm rot="873763" flipV="1">
              <a:off x="4640755" y="3580167"/>
              <a:ext cx="737012" cy="229509"/>
            </a:xfrm>
            <a:prstGeom prst="rightArrow">
              <a:avLst/>
            </a:prstGeom>
            <a:solidFill>
              <a:srgbClr val="4F81BD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1" name="Arrow: Right 50">
              <a:extLst>
                <a:ext uri="{FF2B5EF4-FFF2-40B4-BE49-F238E27FC236}">
                  <a16:creationId xmlns:a16="http://schemas.microsoft.com/office/drawing/2014/main" id="{6C41EDDA-D901-453E-AF91-250BC66158AB}"/>
                </a:ext>
              </a:extLst>
            </p:cNvPr>
            <p:cNvSpPr/>
            <p:nvPr/>
          </p:nvSpPr>
          <p:spPr>
            <a:xfrm rot="20726237">
              <a:off x="4640757" y="3162312"/>
              <a:ext cx="737012" cy="229509"/>
            </a:xfrm>
            <a:prstGeom prst="rightArrow">
              <a:avLst/>
            </a:prstGeom>
            <a:solidFill>
              <a:srgbClr val="4F81BD">
                <a:alpha val="8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3" name="Arrow: Right 52">
              <a:extLst>
                <a:ext uri="{FF2B5EF4-FFF2-40B4-BE49-F238E27FC236}">
                  <a16:creationId xmlns:a16="http://schemas.microsoft.com/office/drawing/2014/main" id="{5724D290-9FBB-4B0F-96A0-A8C9CCDE8953}"/>
                </a:ext>
              </a:extLst>
            </p:cNvPr>
            <p:cNvSpPr/>
            <p:nvPr/>
          </p:nvSpPr>
          <p:spPr>
            <a:xfrm rot="2290331" flipV="1">
              <a:off x="4452914" y="3996386"/>
              <a:ext cx="989605" cy="218757"/>
            </a:xfrm>
            <a:prstGeom prst="rightArrow">
              <a:avLst/>
            </a:prstGeom>
            <a:solidFill>
              <a:srgbClr val="4F81BD">
                <a:alpha val="23137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EA8F1A-E19F-4F83-89E5-94C8C715CE2A}"/>
                </a:ext>
              </a:extLst>
            </p:cNvPr>
            <p:cNvSpPr txBox="1"/>
            <p:nvPr/>
          </p:nvSpPr>
          <p:spPr>
            <a:xfrm>
              <a:off x="5058426" y="4881235"/>
              <a:ext cx="1498423" cy="4205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133" dirty="0"/>
                <a:t>Idempotent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2F5345-E301-4939-88EE-EB4CB73F117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165600" y="4749800"/>
              <a:ext cx="870613" cy="3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2A33CAB-8295-4DFD-A0EA-28422BE09C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07415" y="4778699"/>
              <a:ext cx="870613" cy="3012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EED0CE4-B73D-4A2E-A16B-32F975B0511B}"/>
                </a:ext>
              </a:extLst>
            </p:cNvPr>
            <p:cNvSpPr txBox="1"/>
            <p:nvPr/>
          </p:nvSpPr>
          <p:spPr>
            <a:xfrm>
              <a:off x="5344174" y="1321531"/>
              <a:ext cx="1498701" cy="4205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133" dirty="0"/>
                <a:t>Linear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1E0F131-B26E-4165-9AAC-DF251C56BDEE}"/>
                </a:ext>
              </a:extLst>
            </p:cNvPr>
            <p:cNvCxnSpPr>
              <a:cxnSpLocks/>
            </p:cNvCxnSpPr>
            <p:nvPr/>
          </p:nvCxnSpPr>
          <p:spPr>
            <a:xfrm>
              <a:off x="6242752" y="1813964"/>
              <a:ext cx="462850" cy="4960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930A-B5B2-4CAE-9BE5-CF11A13264AD}"/>
                  </a:ext>
                </a:extLst>
              </p:cNvPr>
              <p:cNvSpPr txBox="1"/>
              <p:nvPr/>
            </p:nvSpPr>
            <p:spPr>
              <a:xfrm>
                <a:off x="1" y="4761654"/>
                <a:ext cx="9349739" cy="1596563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Projections </a:t>
                </a:r>
                <a14:m>
                  <m:oMath xmlns:m="http://schemas.openxmlformats.org/officeDocument/2006/math">
                    <m:r>
                      <a:rPr lang="en-US" sz="48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black-box equilibration processes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23A930A-B5B2-4CAE-9BE5-CF11A132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" y="4761654"/>
                <a:ext cx="9349739" cy="1596563"/>
              </a:xfrm>
              <a:prstGeom prst="rect">
                <a:avLst/>
              </a:prstGeom>
              <a:blipFill>
                <a:blip r:embed="rId14"/>
                <a:stretch>
                  <a:fillRect t="-6870" b="-19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/>
              <p:nvPr/>
            </p:nvSpPr>
            <p:spPr>
              <a:xfrm>
                <a:off x="7042721" y="310770"/>
                <a:ext cx="50425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Linear and idempotent operator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Projection!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569DDA-72AD-4D6B-98D8-E131ACD0C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721" y="310770"/>
                <a:ext cx="5042569" cy="830997"/>
              </a:xfrm>
              <a:prstGeom prst="rect">
                <a:avLst/>
              </a:prstGeom>
              <a:blipFill>
                <a:blip r:embed="rId15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05465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CDD5AADC-7675-455D-A651-1AF7D410D45D}"/>
              </a:ext>
            </a:extLst>
          </p:cNvPr>
          <p:cNvSpPr/>
          <p:nvPr/>
        </p:nvSpPr>
        <p:spPr>
          <a:xfrm rot="3392616">
            <a:off x="2743200" y="1346210"/>
            <a:ext cx="609600" cy="304775"/>
          </a:xfrm>
          <a:prstGeom prst="leftRightArrow">
            <a:avLst/>
          </a:prstGeom>
          <a:solidFill>
            <a:srgbClr val="00EE6C"/>
          </a:solidFill>
          <a:ln>
            <a:solidFill>
              <a:srgbClr val="007434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930400" y="1498600"/>
            <a:ext cx="2235200" cy="22352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EA7134-0A6F-44E7-9273-080B6118E7C5}"/>
              </a:ext>
            </a:extLst>
          </p:cNvPr>
          <p:cNvCxnSpPr>
            <a:stCxn id="6" idx="1"/>
            <a:endCxn id="6" idx="4"/>
          </p:cNvCxnSpPr>
          <p:nvPr/>
        </p:nvCxnSpPr>
        <p:spPr>
          <a:xfrm>
            <a:off x="2235200" y="1498600"/>
            <a:ext cx="16256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3241575" y="2501101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3497347" y="19997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2651225" y="206773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2336800" y="22029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844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3352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2641600" y="2616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844800" y="1701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3556000" y="1600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3149600" y="20066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946400" y="2413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2438400" y="28194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2641600" y="3225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3149600" y="3124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3657600" y="2717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2540000" y="1925726"/>
            <a:ext cx="914400" cy="43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2594727" y="2635356"/>
            <a:ext cx="906547" cy="15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3358947" y="1803399"/>
            <a:ext cx="263627" cy="77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2" y="1701801"/>
            <a:ext cx="1092199" cy="1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3343176" y="1338696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2489201" y="2845803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3327402" y="2881859"/>
            <a:ext cx="380999" cy="39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3149600" y="2964429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1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2438401" y="2246375"/>
            <a:ext cx="774700" cy="75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6893671" y="3366865"/>
            <a:ext cx="40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53D083A6-252F-49B3-9388-9BA5B91A4DDB}"/>
              </a:ext>
            </a:extLst>
          </p:cNvPr>
          <p:cNvSpPr/>
          <p:nvPr/>
        </p:nvSpPr>
        <p:spPr>
          <a:xfrm>
            <a:off x="6908801" y="1524526"/>
            <a:ext cx="4046708" cy="1776948"/>
          </a:xfrm>
          <a:custGeom>
            <a:avLst/>
            <a:gdLst>
              <a:gd name="connsiteX0" fmla="*/ 0 w 2918298"/>
              <a:gd name="connsiteY0" fmla="*/ 1493278 h 1614843"/>
              <a:gd name="connsiteX1" fmla="*/ 899809 w 2918298"/>
              <a:gd name="connsiteY1" fmla="*/ 1464095 h 1614843"/>
              <a:gd name="connsiteX2" fmla="*/ 1371600 w 2918298"/>
              <a:gd name="connsiteY2" fmla="*/ 82 h 1614843"/>
              <a:gd name="connsiteX3" fmla="*/ 1765571 w 2918298"/>
              <a:gd name="connsiteY3" fmla="*/ 1396002 h 1614843"/>
              <a:gd name="connsiteX4" fmla="*/ 2918298 w 2918298"/>
              <a:gd name="connsiteY4" fmla="*/ 1498142 h 1614843"/>
              <a:gd name="connsiteX0" fmla="*/ 0 w 2918298"/>
              <a:gd name="connsiteY0" fmla="*/ 1493278 h 1572106"/>
              <a:gd name="connsiteX1" fmla="*/ 899809 w 2918298"/>
              <a:gd name="connsiteY1" fmla="*/ 1464095 h 1572106"/>
              <a:gd name="connsiteX2" fmla="*/ 1371600 w 2918298"/>
              <a:gd name="connsiteY2" fmla="*/ 82 h 1572106"/>
              <a:gd name="connsiteX3" fmla="*/ 1765571 w 2918298"/>
              <a:gd name="connsiteY3" fmla="*/ 1396002 h 1572106"/>
              <a:gd name="connsiteX4" fmla="*/ 2918298 w 2918298"/>
              <a:gd name="connsiteY4" fmla="*/ 1498142 h 1572106"/>
              <a:gd name="connsiteX0" fmla="*/ 0 w 2918298"/>
              <a:gd name="connsiteY0" fmla="*/ 1493937 h 1569259"/>
              <a:gd name="connsiteX1" fmla="*/ 972767 w 2918298"/>
              <a:gd name="connsiteY1" fmla="*/ 1206971 h 1569259"/>
              <a:gd name="connsiteX2" fmla="*/ 1371600 w 2918298"/>
              <a:gd name="connsiteY2" fmla="*/ 741 h 1569259"/>
              <a:gd name="connsiteX3" fmla="*/ 1765571 w 2918298"/>
              <a:gd name="connsiteY3" fmla="*/ 1396661 h 1569259"/>
              <a:gd name="connsiteX4" fmla="*/ 2918298 w 2918298"/>
              <a:gd name="connsiteY4" fmla="*/ 1498801 h 1569259"/>
              <a:gd name="connsiteX0" fmla="*/ 0 w 2918298"/>
              <a:gd name="connsiteY0" fmla="*/ 1493940 h 1569262"/>
              <a:gd name="connsiteX1" fmla="*/ 972767 w 2918298"/>
              <a:gd name="connsiteY1" fmla="*/ 1206974 h 1569262"/>
              <a:gd name="connsiteX2" fmla="*/ 1371600 w 2918298"/>
              <a:gd name="connsiteY2" fmla="*/ 744 h 1569262"/>
              <a:gd name="connsiteX3" fmla="*/ 1765571 w 2918298"/>
              <a:gd name="connsiteY3" fmla="*/ 1396664 h 1569262"/>
              <a:gd name="connsiteX4" fmla="*/ 2918298 w 2918298"/>
              <a:gd name="connsiteY4" fmla="*/ 1498804 h 1569262"/>
              <a:gd name="connsiteX0" fmla="*/ 0 w 2918298"/>
              <a:gd name="connsiteY0" fmla="*/ 1493196 h 1520005"/>
              <a:gd name="connsiteX1" fmla="*/ 972767 w 2918298"/>
              <a:gd name="connsiteY1" fmla="*/ 1206230 h 1520005"/>
              <a:gd name="connsiteX2" fmla="*/ 1371600 w 2918298"/>
              <a:gd name="connsiteY2" fmla="*/ 0 h 1520005"/>
              <a:gd name="connsiteX3" fmla="*/ 1750979 w 2918298"/>
              <a:gd name="connsiteY3" fmla="*/ 1206231 h 1520005"/>
              <a:gd name="connsiteX4" fmla="*/ 2918298 w 2918298"/>
              <a:gd name="connsiteY4" fmla="*/ 1498060 h 1520005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522010"/>
              <a:gd name="connsiteX1" fmla="*/ 972767 w 2918298"/>
              <a:gd name="connsiteY1" fmla="*/ 1206230 h 1522010"/>
              <a:gd name="connsiteX2" fmla="*/ 1371600 w 2918298"/>
              <a:gd name="connsiteY2" fmla="*/ 0 h 1522010"/>
              <a:gd name="connsiteX3" fmla="*/ 1750979 w 2918298"/>
              <a:gd name="connsiteY3" fmla="*/ 1206231 h 1522010"/>
              <a:gd name="connsiteX4" fmla="*/ 2918298 w 2918298"/>
              <a:gd name="connsiteY4" fmla="*/ 1498060 h 1522010"/>
              <a:gd name="connsiteX0" fmla="*/ 0 w 2918298"/>
              <a:gd name="connsiteY0" fmla="*/ 1493196 h 1498060"/>
              <a:gd name="connsiteX1" fmla="*/ 972767 w 2918298"/>
              <a:gd name="connsiteY1" fmla="*/ 1206230 h 1498060"/>
              <a:gd name="connsiteX2" fmla="*/ 1371600 w 2918298"/>
              <a:gd name="connsiteY2" fmla="*/ 0 h 1498060"/>
              <a:gd name="connsiteX3" fmla="*/ 1750979 w 2918298"/>
              <a:gd name="connsiteY3" fmla="*/ 1206231 h 1498060"/>
              <a:gd name="connsiteX4" fmla="*/ 2918298 w 2918298"/>
              <a:gd name="connsiteY4" fmla="*/ 1498060 h 1498060"/>
              <a:gd name="connsiteX0" fmla="*/ 0 w 2991256"/>
              <a:gd name="connsiteY0" fmla="*/ 1493196 h 1517515"/>
              <a:gd name="connsiteX1" fmla="*/ 972767 w 2991256"/>
              <a:gd name="connsiteY1" fmla="*/ 1206230 h 1517515"/>
              <a:gd name="connsiteX2" fmla="*/ 1371600 w 2991256"/>
              <a:gd name="connsiteY2" fmla="*/ 0 h 1517515"/>
              <a:gd name="connsiteX3" fmla="*/ 1750979 w 2991256"/>
              <a:gd name="connsiteY3" fmla="*/ 1206231 h 1517515"/>
              <a:gd name="connsiteX4" fmla="*/ 2991256 w 2991256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60 h 1517515"/>
              <a:gd name="connsiteX1" fmla="*/ 1016542 w 3035031"/>
              <a:gd name="connsiteY1" fmla="*/ 1206230 h 1517515"/>
              <a:gd name="connsiteX2" fmla="*/ 1415375 w 3035031"/>
              <a:gd name="connsiteY2" fmla="*/ 0 h 1517515"/>
              <a:gd name="connsiteX3" fmla="*/ 1794754 w 3035031"/>
              <a:gd name="connsiteY3" fmla="*/ 1206231 h 1517515"/>
              <a:gd name="connsiteX4" fmla="*/ 3035031 w 3035031"/>
              <a:gd name="connsiteY4" fmla="*/ 1517515 h 1517515"/>
              <a:gd name="connsiteX0" fmla="*/ 0 w 3035031"/>
              <a:gd name="connsiteY0" fmla="*/ 1498078 h 1517533"/>
              <a:gd name="connsiteX1" fmla="*/ 1016542 w 3035031"/>
              <a:gd name="connsiteY1" fmla="*/ 1206248 h 1517533"/>
              <a:gd name="connsiteX2" fmla="*/ 1415375 w 3035031"/>
              <a:gd name="connsiteY2" fmla="*/ 18 h 1517533"/>
              <a:gd name="connsiteX3" fmla="*/ 1794754 w 3035031"/>
              <a:gd name="connsiteY3" fmla="*/ 1206249 h 1517533"/>
              <a:gd name="connsiteX4" fmla="*/ 3035031 w 3035031"/>
              <a:gd name="connsiteY4" fmla="*/ 1517533 h 1517533"/>
              <a:gd name="connsiteX0" fmla="*/ 0 w 3035031"/>
              <a:gd name="connsiteY0" fmla="*/ 1498132 h 1517587"/>
              <a:gd name="connsiteX1" fmla="*/ 1016542 w 3035031"/>
              <a:gd name="connsiteY1" fmla="*/ 1206302 h 1517587"/>
              <a:gd name="connsiteX2" fmla="*/ 1415375 w 3035031"/>
              <a:gd name="connsiteY2" fmla="*/ 72 h 1517587"/>
              <a:gd name="connsiteX3" fmla="*/ 1794754 w 3035031"/>
              <a:gd name="connsiteY3" fmla="*/ 1206303 h 1517587"/>
              <a:gd name="connsiteX4" fmla="*/ 3035031 w 3035031"/>
              <a:gd name="connsiteY4" fmla="*/ 1517587 h 1517587"/>
              <a:gd name="connsiteX0" fmla="*/ 0 w 3035031"/>
              <a:gd name="connsiteY0" fmla="*/ 1498079 h 1517534"/>
              <a:gd name="connsiteX1" fmla="*/ 1016542 w 3035031"/>
              <a:gd name="connsiteY1" fmla="*/ 1206249 h 1517534"/>
              <a:gd name="connsiteX2" fmla="*/ 1415375 w 3035031"/>
              <a:gd name="connsiteY2" fmla="*/ 19 h 1517534"/>
              <a:gd name="connsiteX3" fmla="*/ 1794754 w 3035031"/>
              <a:gd name="connsiteY3" fmla="*/ 1206250 h 1517534"/>
              <a:gd name="connsiteX4" fmla="*/ 3035031 w 3035031"/>
              <a:gd name="connsiteY4" fmla="*/ 1517534 h 1517534"/>
              <a:gd name="connsiteX0" fmla="*/ 0 w 3035031"/>
              <a:gd name="connsiteY0" fmla="*/ 1313256 h 1332711"/>
              <a:gd name="connsiteX1" fmla="*/ 1016542 w 3035031"/>
              <a:gd name="connsiteY1" fmla="*/ 1021426 h 1332711"/>
              <a:gd name="connsiteX2" fmla="*/ 1425102 w 3035031"/>
              <a:gd name="connsiteY2" fmla="*/ 22 h 1332711"/>
              <a:gd name="connsiteX3" fmla="*/ 1794754 w 3035031"/>
              <a:gd name="connsiteY3" fmla="*/ 1021427 h 1332711"/>
              <a:gd name="connsiteX4" fmla="*/ 3035031 w 3035031"/>
              <a:gd name="connsiteY4" fmla="*/ 1332711 h 133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35031" h="1332711">
                <a:moveTo>
                  <a:pt x="0" y="1313256"/>
                </a:moveTo>
                <a:cubicBezTo>
                  <a:pt x="393970" y="1296638"/>
                  <a:pt x="779025" y="1240298"/>
                  <a:pt x="1016542" y="1021426"/>
                </a:cubicBezTo>
                <a:cubicBezTo>
                  <a:pt x="1254059" y="802554"/>
                  <a:pt x="1232169" y="-4842"/>
                  <a:pt x="1425102" y="22"/>
                </a:cubicBezTo>
                <a:cubicBezTo>
                  <a:pt x="1618035" y="4886"/>
                  <a:pt x="1526433" y="799312"/>
                  <a:pt x="1794754" y="1021427"/>
                </a:cubicBezTo>
                <a:cubicBezTo>
                  <a:pt x="2063075" y="1243542"/>
                  <a:pt x="2597286" y="1328658"/>
                  <a:pt x="3035031" y="133271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5DA84488-2C92-4716-A07C-4B315A09EA74}"/>
              </a:ext>
            </a:extLst>
          </p:cNvPr>
          <p:cNvSpPr txBox="1"/>
          <p:nvPr/>
        </p:nvSpPr>
        <p:spPr>
          <a:xfrm>
            <a:off x="3" y="4244653"/>
            <a:ext cx="9311638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Equilibrium of an open system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does not define a unique number of particles</a:t>
            </a:r>
          </a:p>
        </p:txBody>
      </p:sp>
    </p:spTree>
    <p:extLst>
      <p:ext uri="{BB962C8B-B14F-4D97-AF65-F5344CB8AC3E}">
        <p14:creationId xmlns:p14="http://schemas.microsoft.com/office/powerpoint/2010/main" val="40798574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43424C-A125-4A8E-829D-9FBD0543032B}"/>
              </a:ext>
            </a:extLst>
          </p:cNvPr>
          <p:cNvSpPr/>
          <p:nvPr/>
        </p:nvSpPr>
        <p:spPr>
          <a:xfrm>
            <a:off x="1930400" y="1498600"/>
            <a:ext cx="2235200" cy="2235200"/>
          </a:xfrm>
          <a:custGeom>
            <a:avLst/>
            <a:gdLst>
              <a:gd name="connsiteX0" fmla="*/ 0 w 1676400"/>
              <a:gd name="connsiteY0" fmla="*/ 0 h 1676400"/>
              <a:gd name="connsiteX1" fmla="*/ 228600 w 1676400"/>
              <a:gd name="connsiteY1" fmla="*/ 0 h 1676400"/>
              <a:gd name="connsiteX2" fmla="*/ 228600 w 1676400"/>
              <a:gd name="connsiteY2" fmla="*/ 1447800 h 1676400"/>
              <a:gd name="connsiteX3" fmla="*/ 1447800 w 1676400"/>
              <a:gd name="connsiteY3" fmla="*/ 1447800 h 1676400"/>
              <a:gd name="connsiteX4" fmla="*/ 1447800 w 1676400"/>
              <a:gd name="connsiteY4" fmla="*/ 0 h 1676400"/>
              <a:gd name="connsiteX5" fmla="*/ 1676400 w 1676400"/>
              <a:gd name="connsiteY5" fmla="*/ 0 h 1676400"/>
              <a:gd name="connsiteX6" fmla="*/ 1676400 w 1676400"/>
              <a:gd name="connsiteY6" fmla="*/ 1447800 h 1676400"/>
              <a:gd name="connsiteX7" fmla="*/ 1676400 w 1676400"/>
              <a:gd name="connsiteY7" fmla="*/ 1676400 h 1676400"/>
              <a:gd name="connsiteX8" fmla="*/ 1447800 w 1676400"/>
              <a:gd name="connsiteY8" fmla="*/ 1676400 h 1676400"/>
              <a:gd name="connsiteX9" fmla="*/ 228600 w 1676400"/>
              <a:gd name="connsiteY9" fmla="*/ 1676400 h 1676400"/>
              <a:gd name="connsiteX10" fmla="*/ 0 w 1676400"/>
              <a:gd name="connsiteY10" fmla="*/ 1676400 h 1676400"/>
              <a:gd name="connsiteX11" fmla="*/ 0 w 1676400"/>
              <a:gd name="connsiteY11" fmla="*/ 144780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6400" h="1676400">
                <a:moveTo>
                  <a:pt x="0" y="0"/>
                </a:moveTo>
                <a:lnTo>
                  <a:pt x="228600" y="0"/>
                </a:lnTo>
                <a:lnTo>
                  <a:pt x="228600" y="1447800"/>
                </a:lnTo>
                <a:lnTo>
                  <a:pt x="1447800" y="1447800"/>
                </a:lnTo>
                <a:lnTo>
                  <a:pt x="1447800" y="0"/>
                </a:lnTo>
                <a:lnTo>
                  <a:pt x="1676400" y="0"/>
                </a:lnTo>
                <a:lnTo>
                  <a:pt x="1676400" y="1447800"/>
                </a:lnTo>
                <a:lnTo>
                  <a:pt x="1676400" y="1676400"/>
                </a:lnTo>
                <a:lnTo>
                  <a:pt x="1447800" y="1676400"/>
                </a:lnTo>
                <a:lnTo>
                  <a:pt x="228600" y="1676400"/>
                </a:lnTo>
                <a:lnTo>
                  <a:pt x="0" y="1676400"/>
                </a:lnTo>
                <a:lnTo>
                  <a:pt x="0" y="144780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362FB3A-62B1-4E9A-8827-EC65613EAD3C}"/>
              </a:ext>
            </a:extLst>
          </p:cNvPr>
          <p:cNvSpPr/>
          <p:nvPr/>
        </p:nvSpPr>
        <p:spPr>
          <a:xfrm>
            <a:off x="3241575" y="2501101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4BA71B-DC86-49F6-80B6-793EC72200C1}"/>
              </a:ext>
            </a:extLst>
          </p:cNvPr>
          <p:cNvSpPr/>
          <p:nvPr/>
        </p:nvSpPr>
        <p:spPr>
          <a:xfrm>
            <a:off x="3497347" y="19997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5E860C-8181-40D4-A7AF-A75145862ADA}"/>
              </a:ext>
            </a:extLst>
          </p:cNvPr>
          <p:cNvSpPr/>
          <p:nvPr/>
        </p:nvSpPr>
        <p:spPr>
          <a:xfrm>
            <a:off x="2651225" y="206773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55E28A7-D017-4D2C-8AE6-902DFD94DEE8}"/>
              </a:ext>
            </a:extLst>
          </p:cNvPr>
          <p:cNvSpPr/>
          <p:nvPr/>
        </p:nvSpPr>
        <p:spPr>
          <a:xfrm>
            <a:off x="2336800" y="2202945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B35E067-2260-4A61-9D9A-32F65832123C}"/>
              </a:ext>
            </a:extLst>
          </p:cNvPr>
          <p:cNvSpPr/>
          <p:nvPr/>
        </p:nvSpPr>
        <p:spPr>
          <a:xfrm>
            <a:off x="2844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1E3453B-E6E8-4234-9195-E162734A1CFA}"/>
              </a:ext>
            </a:extLst>
          </p:cNvPr>
          <p:cNvSpPr/>
          <p:nvPr/>
        </p:nvSpPr>
        <p:spPr>
          <a:xfrm>
            <a:off x="3352800" y="2921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980F27-C9F3-48A5-A44D-EEEE19A964E5}"/>
              </a:ext>
            </a:extLst>
          </p:cNvPr>
          <p:cNvSpPr/>
          <p:nvPr/>
        </p:nvSpPr>
        <p:spPr>
          <a:xfrm>
            <a:off x="2641600" y="2616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1BE2416-BDB9-49FC-875C-BF05C7C4C20A}"/>
              </a:ext>
            </a:extLst>
          </p:cNvPr>
          <p:cNvSpPr/>
          <p:nvPr/>
        </p:nvSpPr>
        <p:spPr>
          <a:xfrm>
            <a:off x="2844800" y="1701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43E171F-4C8B-4763-A0FC-3CFB308BFD02}"/>
              </a:ext>
            </a:extLst>
          </p:cNvPr>
          <p:cNvSpPr/>
          <p:nvPr/>
        </p:nvSpPr>
        <p:spPr>
          <a:xfrm>
            <a:off x="3556000" y="1600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84DB47-48A3-47A5-9C9D-8C1F3D6BB50D}"/>
              </a:ext>
            </a:extLst>
          </p:cNvPr>
          <p:cNvSpPr/>
          <p:nvPr/>
        </p:nvSpPr>
        <p:spPr>
          <a:xfrm>
            <a:off x="3149600" y="20066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29A46C9-3334-4A90-9460-1FED356CFF18}"/>
              </a:ext>
            </a:extLst>
          </p:cNvPr>
          <p:cNvSpPr/>
          <p:nvPr/>
        </p:nvSpPr>
        <p:spPr>
          <a:xfrm>
            <a:off x="2946400" y="24130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49CB240-F75E-49BA-A7EE-EABB2A2725F8}"/>
              </a:ext>
            </a:extLst>
          </p:cNvPr>
          <p:cNvSpPr/>
          <p:nvPr/>
        </p:nvSpPr>
        <p:spPr>
          <a:xfrm>
            <a:off x="2438400" y="28194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98EDA84-E936-4688-9F96-D7AF602BDA3D}"/>
              </a:ext>
            </a:extLst>
          </p:cNvPr>
          <p:cNvSpPr/>
          <p:nvPr/>
        </p:nvSpPr>
        <p:spPr>
          <a:xfrm>
            <a:off x="2641600" y="3225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3D36AE28-4DD5-414A-B4ED-74984BABA964}"/>
              </a:ext>
            </a:extLst>
          </p:cNvPr>
          <p:cNvSpPr/>
          <p:nvPr/>
        </p:nvSpPr>
        <p:spPr>
          <a:xfrm>
            <a:off x="3149600" y="31242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38269E3-D16A-4A97-BF1F-81A4B1EA7EF1}"/>
              </a:ext>
            </a:extLst>
          </p:cNvPr>
          <p:cNvSpPr/>
          <p:nvPr/>
        </p:nvSpPr>
        <p:spPr>
          <a:xfrm>
            <a:off x="3657600" y="2717800"/>
            <a:ext cx="101600" cy="101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43073E2-6AC1-43FC-8338-1ED0F9F69A23}"/>
              </a:ext>
            </a:extLst>
          </p:cNvPr>
          <p:cNvCxnSpPr>
            <a:cxnSpLocks/>
          </p:cNvCxnSpPr>
          <p:nvPr/>
        </p:nvCxnSpPr>
        <p:spPr>
          <a:xfrm flipH="1">
            <a:off x="2540000" y="1925726"/>
            <a:ext cx="914400" cy="435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F7A33FB-EF0F-433E-ACBB-552F2C3829AC}"/>
              </a:ext>
            </a:extLst>
          </p:cNvPr>
          <p:cNvCxnSpPr>
            <a:cxnSpLocks/>
          </p:cNvCxnSpPr>
          <p:nvPr/>
        </p:nvCxnSpPr>
        <p:spPr>
          <a:xfrm flipH="1" flipV="1">
            <a:off x="2594727" y="2635356"/>
            <a:ext cx="906547" cy="1511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852C37F-88AB-4561-8B48-943B96C2EC28}"/>
              </a:ext>
            </a:extLst>
          </p:cNvPr>
          <p:cNvCxnSpPr>
            <a:cxnSpLocks/>
          </p:cNvCxnSpPr>
          <p:nvPr/>
        </p:nvCxnSpPr>
        <p:spPr>
          <a:xfrm flipV="1">
            <a:off x="3358947" y="1803399"/>
            <a:ext cx="263627" cy="774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F23AB4-5B02-49E0-8A2E-8E47C1E97774}"/>
              </a:ext>
            </a:extLst>
          </p:cNvPr>
          <p:cNvCxnSpPr>
            <a:cxnSpLocks/>
          </p:cNvCxnSpPr>
          <p:nvPr/>
        </p:nvCxnSpPr>
        <p:spPr>
          <a:xfrm flipH="1" flipV="1">
            <a:off x="2667002" y="1701801"/>
            <a:ext cx="1092199" cy="185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050D18-681E-4798-A540-7D3A9C2902E6}"/>
              </a:ext>
            </a:extLst>
          </p:cNvPr>
          <p:cNvCxnSpPr>
            <a:cxnSpLocks/>
          </p:cNvCxnSpPr>
          <p:nvPr/>
        </p:nvCxnSpPr>
        <p:spPr>
          <a:xfrm flipH="1" flipV="1">
            <a:off x="3501273" y="1516818"/>
            <a:ext cx="130928" cy="1475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D22AD84-D63E-4689-9805-FB5A9454282F}"/>
              </a:ext>
            </a:extLst>
          </p:cNvPr>
          <p:cNvCxnSpPr>
            <a:cxnSpLocks/>
          </p:cNvCxnSpPr>
          <p:nvPr/>
        </p:nvCxnSpPr>
        <p:spPr>
          <a:xfrm flipH="1" flipV="1">
            <a:off x="2489201" y="2845803"/>
            <a:ext cx="289025" cy="3256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8FDC24-728C-4430-8B4C-FECC0136364A}"/>
              </a:ext>
            </a:extLst>
          </p:cNvPr>
          <p:cNvCxnSpPr>
            <a:cxnSpLocks/>
          </p:cNvCxnSpPr>
          <p:nvPr/>
        </p:nvCxnSpPr>
        <p:spPr>
          <a:xfrm flipH="1" flipV="1">
            <a:off x="3327402" y="2881859"/>
            <a:ext cx="380999" cy="394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01FA018-1637-41BA-80BB-0FD2D2C953AC}"/>
              </a:ext>
            </a:extLst>
          </p:cNvPr>
          <p:cNvCxnSpPr>
            <a:cxnSpLocks/>
            <a:stCxn id="28" idx="2"/>
          </p:cNvCxnSpPr>
          <p:nvPr/>
        </p:nvCxnSpPr>
        <p:spPr>
          <a:xfrm flipV="1">
            <a:off x="3149600" y="2964429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55D6E05-B92D-451E-AC09-D35DD02C7FDD}"/>
              </a:ext>
            </a:extLst>
          </p:cNvPr>
          <p:cNvCxnSpPr>
            <a:cxnSpLocks/>
          </p:cNvCxnSpPr>
          <p:nvPr/>
        </p:nvCxnSpPr>
        <p:spPr>
          <a:xfrm flipV="1">
            <a:off x="2743200" y="2819401"/>
            <a:ext cx="609600" cy="210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3167E1-3422-4B08-98FA-CC16AB30A770}"/>
              </a:ext>
            </a:extLst>
          </p:cNvPr>
          <p:cNvCxnSpPr>
            <a:cxnSpLocks/>
          </p:cNvCxnSpPr>
          <p:nvPr/>
        </p:nvCxnSpPr>
        <p:spPr>
          <a:xfrm flipV="1">
            <a:off x="2438401" y="2246375"/>
            <a:ext cx="774700" cy="757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/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0E1F5B9-A449-488F-A6FF-3F31E6FBC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8623" y="3370221"/>
                <a:ext cx="48712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47ADB4A-E46A-4F1C-884A-4384E79BB5EE}"/>
              </a:ext>
            </a:extLst>
          </p:cNvPr>
          <p:cNvCxnSpPr>
            <a:cxnSpLocks/>
          </p:cNvCxnSpPr>
          <p:nvPr/>
        </p:nvCxnSpPr>
        <p:spPr>
          <a:xfrm>
            <a:off x="6893671" y="3366865"/>
            <a:ext cx="406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/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F7921AF-C579-46C4-B86C-7E3CA0049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5955" y="1464590"/>
                <a:ext cx="940835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C7C5460-1E9E-4A1B-97B4-554F03D0C883}"/>
              </a:ext>
            </a:extLst>
          </p:cNvPr>
          <p:cNvCxnSpPr>
            <a:cxnSpLocks/>
          </p:cNvCxnSpPr>
          <p:nvPr/>
        </p:nvCxnSpPr>
        <p:spPr>
          <a:xfrm flipH="1">
            <a:off x="3351150" y="1515302"/>
            <a:ext cx="138277" cy="1557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6716E624-7E07-4097-8F37-0A78D3C5642E}"/>
              </a:ext>
            </a:extLst>
          </p:cNvPr>
          <p:cNvSpPr/>
          <p:nvPr/>
        </p:nvSpPr>
        <p:spPr>
          <a:xfrm>
            <a:off x="1932763" y="1202002"/>
            <a:ext cx="2235200" cy="2979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4C6B22-D766-4A08-AF75-D16403402919}"/>
              </a:ext>
            </a:extLst>
          </p:cNvPr>
          <p:cNvCxnSpPr>
            <a:cxnSpLocks/>
          </p:cNvCxnSpPr>
          <p:nvPr/>
        </p:nvCxnSpPr>
        <p:spPr>
          <a:xfrm flipV="1">
            <a:off x="8925671" y="990600"/>
            <a:ext cx="0" cy="2376267"/>
          </a:xfrm>
          <a:prstGeom prst="straightConnector1">
            <a:avLst/>
          </a:prstGeom>
          <a:noFill/>
          <a:ln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1F13BD8-A1FF-DEA9-8364-78D180F3FB63}"/>
              </a:ext>
            </a:extLst>
          </p:cNvPr>
          <p:cNvSpPr txBox="1"/>
          <p:nvPr/>
        </p:nvSpPr>
        <p:spPr>
          <a:xfrm>
            <a:off x="3" y="4244653"/>
            <a:ext cx="9311638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Equilibrium of a closed system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defines a unique number of particles</a:t>
            </a:r>
          </a:p>
        </p:txBody>
      </p:sp>
    </p:spTree>
    <p:extLst>
      <p:ext uri="{BB962C8B-B14F-4D97-AF65-F5344CB8AC3E}">
        <p14:creationId xmlns:p14="http://schemas.microsoft.com/office/powerpoint/2010/main" val="12495904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A7EC4D1-C26A-497B-997E-21143C360622}"/>
              </a:ext>
            </a:extLst>
          </p:cNvPr>
          <p:cNvGrpSpPr/>
          <p:nvPr/>
        </p:nvGrpSpPr>
        <p:grpSpPr>
          <a:xfrm>
            <a:off x="2005419" y="279400"/>
            <a:ext cx="2235200" cy="2540003"/>
            <a:chOff x="1447800" y="895348"/>
            <a:chExt cx="1676400" cy="1905002"/>
          </a:xfrm>
        </p:grpSpPr>
        <p:sp>
          <p:nvSpPr>
            <p:cNvPr id="9" name="Arrow: Left-Right 8">
              <a:extLst>
                <a:ext uri="{FF2B5EF4-FFF2-40B4-BE49-F238E27FC236}">
                  <a16:creationId xmlns:a16="http://schemas.microsoft.com/office/drawing/2014/main" id="{CDD5AADC-7675-455D-A651-1AF7D410D45D}"/>
                </a:ext>
              </a:extLst>
            </p:cNvPr>
            <p:cNvSpPr/>
            <p:nvPr/>
          </p:nvSpPr>
          <p:spPr>
            <a:xfrm rot="3392616">
              <a:off x="2057400" y="1009657"/>
              <a:ext cx="457200" cy="228581"/>
            </a:xfrm>
            <a:prstGeom prst="leftRightArrow">
              <a:avLst/>
            </a:prstGeom>
            <a:solidFill>
              <a:srgbClr val="00EE6C"/>
            </a:solidFill>
            <a:ln>
              <a:solidFill>
                <a:srgbClr val="007434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243424C-A125-4A8E-829D-9FBD0543032B}"/>
                </a:ext>
              </a:extLst>
            </p:cNvPr>
            <p:cNvSpPr/>
            <p:nvPr/>
          </p:nvSpPr>
          <p:spPr>
            <a:xfrm>
              <a:off x="1447800" y="1123950"/>
              <a:ext cx="1676400" cy="16764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EA7134-0A6F-44E7-9273-080B6118E7C5}"/>
                </a:ext>
              </a:extLst>
            </p:cNvPr>
            <p:cNvCxnSpPr>
              <a:stCxn id="6" idx="1"/>
              <a:endCxn id="6" idx="4"/>
            </p:cNvCxnSpPr>
            <p:nvPr/>
          </p:nvCxnSpPr>
          <p:spPr>
            <a:xfrm>
              <a:off x="1676400" y="1123950"/>
              <a:ext cx="1219200" cy="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362FB3A-62B1-4E9A-8827-EC65613EAD3C}"/>
                </a:ext>
              </a:extLst>
            </p:cNvPr>
            <p:cNvSpPr/>
            <p:nvPr/>
          </p:nvSpPr>
          <p:spPr>
            <a:xfrm>
              <a:off x="2431181" y="1875826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D4BA71B-DC86-49F6-80B6-793EC72200C1}"/>
                </a:ext>
              </a:extLst>
            </p:cNvPr>
            <p:cNvSpPr/>
            <p:nvPr/>
          </p:nvSpPr>
          <p:spPr>
            <a:xfrm>
              <a:off x="2623010" y="14998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5E860C-8181-40D4-A7AF-A75145862ADA}"/>
                </a:ext>
              </a:extLst>
            </p:cNvPr>
            <p:cNvSpPr/>
            <p:nvPr/>
          </p:nvSpPr>
          <p:spPr>
            <a:xfrm>
              <a:off x="1988419" y="1550801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55E28A7-D017-4D2C-8AE6-902DFD94DEE8}"/>
                </a:ext>
              </a:extLst>
            </p:cNvPr>
            <p:cNvSpPr/>
            <p:nvPr/>
          </p:nvSpPr>
          <p:spPr>
            <a:xfrm>
              <a:off x="1752600" y="1652209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35E067-2260-4A61-9D9A-32F65832123C}"/>
                </a:ext>
              </a:extLst>
            </p:cNvPr>
            <p:cNvSpPr/>
            <p:nvPr/>
          </p:nvSpPr>
          <p:spPr>
            <a:xfrm>
              <a:off x="2133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1E3453B-E6E8-4234-9195-E162734A1CFA}"/>
                </a:ext>
              </a:extLst>
            </p:cNvPr>
            <p:cNvSpPr/>
            <p:nvPr/>
          </p:nvSpPr>
          <p:spPr>
            <a:xfrm>
              <a:off x="2514600" y="2190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B980F27-C9F3-48A5-A44D-EEEE19A964E5}"/>
                </a:ext>
              </a:extLst>
            </p:cNvPr>
            <p:cNvSpPr/>
            <p:nvPr/>
          </p:nvSpPr>
          <p:spPr>
            <a:xfrm>
              <a:off x="1981200" y="1962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1BE2416-BDB9-49FC-875C-BF05C7C4C20A}"/>
                </a:ext>
              </a:extLst>
            </p:cNvPr>
            <p:cNvSpPr/>
            <p:nvPr/>
          </p:nvSpPr>
          <p:spPr>
            <a:xfrm>
              <a:off x="2133600" y="1276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3E171F-4C8B-4763-A0FC-3CFB308BFD02}"/>
                </a:ext>
              </a:extLst>
            </p:cNvPr>
            <p:cNvSpPr/>
            <p:nvPr/>
          </p:nvSpPr>
          <p:spPr>
            <a:xfrm>
              <a:off x="2667000" y="1200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684DB47-48A3-47A5-9C9D-8C1F3D6BB50D}"/>
                </a:ext>
              </a:extLst>
            </p:cNvPr>
            <p:cNvSpPr/>
            <p:nvPr/>
          </p:nvSpPr>
          <p:spPr>
            <a:xfrm>
              <a:off x="2362200" y="15049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29A46C9-3334-4A90-9460-1FED356CFF18}"/>
                </a:ext>
              </a:extLst>
            </p:cNvPr>
            <p:cNvSpPr/>
            <p:nvPr/>
          </p:nvSpPr>
          <p:spPr>
            <a:xfrm>
              <a:off x="2209800" y="18097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49CB240-F75E-49BA-A7EE-EABB2A2725F8}"/>
                </a:ext>
              </a:extLst>
            </p:cNvPr>
            <p:cNvSpPr/>
            <p:nvPr/>
          </p:nvSpPr>
          <p:spPr>
            <a:xfrm>
              <a:off x="1828800" y="21145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98EDA84-E936-4688-9F96-D7AF602BDA3D}"/>
                </a:ext>
              </a:extLst>
            </p:cNvPr>
            <p:cNvSpPr/>
            <p:nvPr/>
          </p:nvSpPr>
          <p:spPr>
            <a:xfrm>
              <a:off x="1981200" y="2419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D36AE28-4DD5-414A-B4ED-74984BABA964}"/>
                </a:ext>
              </a:extLst>
            </p:cNvPr>
            <p:cNvSpPr/>
            <p:nvPr/>
          </p:nvSpPr>
          <p:spPr>
            <a:xfrm>
              <a:off x="2362200" y="23431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38269E3-D16A-4A97-BF1F-81A4B1EA7EF1}"/>
                </a:ext>
              </a:extLst>
            </p:cNvPr>
            <p:cNvSpPr/>
            <p:nvPr/>
          </p:nvSpPr>
          <p:spPr>
            <a:xfrm>
              <a:off x="2743200" y="2038350"/>
              <a:ext cx="76200" cy="762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43073E2-6AC1-43FC-8338-1ED0F9F69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05000" y="1444294"/>
              <a:ext cx="685800" cy="3268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EF7A33FB-EF0F-433E-ACBB-552F2C3829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6045" y="1976517"/>
              <a:ext cx="679910" cy="11338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52C37F-88AB-4561-8B48-943B96C2EC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9210" y="1352549"/>
              <a:ext cx="197720" cy="5811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9F23AB4-5B02-49E0-8A2E-8E47C1E977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00251" y="1276351"/>
              <a:ext cx="819149" cy="139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E050D18-681E-4798-A540-7D3A9C2902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07381" y="100402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D22AD84-D63E-4689-9805-FB5A945428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866900" y="2134352"/>
              <a:ext cx="216769" cy="24422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98FDC24-728C-4430-8B4C-FECC01363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95551" y="2161394"/>
              <a:ext cx="285749" cy="2960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1FA018-1637-41BA-80BB-0FD2D2C953AC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V="1">
              <a:off x="2362200" y="2223321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55D6E05-B92D-451E-AC09-D35DD02C7F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57400" y="2114550"/>
              <a:ext cx="457200" cy="1579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4A3167E1-3422-4B08-98FA-CC16AB30A7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28800" y="1684781"/>
              <a:ext cx="581025" cy="5678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8A04C8-8118-DEC9-AB45-7E82BEAF602C}"/>
              </a:ext>
            </a:extLst>
          </p:cNvPr>
          <p:cNvGrpSpPr/>
          <p:nvPr/>
        </p:nvGrpSpPr>
        <p:grpSpPr>
          <a:xfrm>
            <a:off x="8177619" y="287605"/>
            <a:ext cx="2237563" cy="2531799"/>
            <a:chOff x="8177619" y="287605"/>
            <a:chExt cx="2237563" cy="2531799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7298F87-35F8-4C21-A6E1-F24280166373}"/>
                </a:ext>
              </a:extLst>
            </p:cNvPr>
            <p:cNvSpPr/>
            <p:nvPr/>
          </p:nvSpPr>
          <p:spPr>
            <a:xfrm>
              <a:off x="8177619" y="584204"/>
              <a:ext cx="2235200" cy="2235200"/>
            </a:xfrm>
            <a:custGeom>
              <a:avLst/>
              <a:gdLst>
                <a:gd name="connsiteX0" fmla="*/ 0 w 1676400"/>
                <a:gd name="connsiteY0" fmla="*/ 0 h 1676400"/>
                <a:gd name="connsiteX1" fmla="*/ 228600 w 1676400"/>
                <a:gd name="connsiteY1" fmla="*/ 0 h 1676400"/>
                <a:gd name="connsiteX2" fmla="*/ 228600 w 1676400"/>
                <a:gd name="connsiteY2" fmla="*/ 1447800 h 1676400"/>
                <a:gd name="connsiteX3" fmla="*/ 1447800 w 1676400"/>
                <a:gd name="connsiteY3" fmla="*/ 1447800 h 1676400"/>
                <a:gd name="connsiteX4" fmla="*/ 1447800 w 1676400"/>
                <a:gd name="connsiteY4" fmla="*/ 0 h 1676400"/>
                <a:gd name="connsiteX5" fmla="*/ 1676400 w 1676400"/>
                <a:gd name="connsiteY5" fmla="*/ 0 h 1676400"/>
                <a:gd name="connsiteX6" fmla="*/ 1676400 w 1676400"/>
                <a:gd name="connsiteY6" fmla="*/ 1447800 h 1676400"/>
                <a:gd name="connsiteX7" fmla="*/ 1676400 w 1676400"/>
                <a:gd name="connsiteY7" fmla="*/ 1676400 h 1676400"/>
                <a:gd name="connsiteX8" fmla="*/ 1447800 w 1676400"/>
                <a:gd name="connsiteY8" fmla="*/ 1676400 h 1676400"/>
                <a:gd name="connsiteX9" fmla="*/ 228600 w 1676400"/>
                <a:gd name="connsiteY9" fmla="*/ 1676400 h 1676400"/>
                <a:gd name="connsiteX10" fmla="*/ 0 w 1676400"/>
                <a:gd name="connsiteY10" fmla="*/ 1676400 h 1676400"/>
                <a:gd name="connsiteX11" fmla="*/ 0 w 1676400"/>
                <a:gd name="connsiteY11" fmla="*/ 1447800 h 167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76400" h="1676400">
                  <a:moveTo>
                    <a:pt x="0" y="0"/>
                  </a:moveTo>
                  <a:lnTo>
                    <a:pt x="228600" y="0"/>
                  </a:lnTo>
                  <a:lnTo>
                    <a:pt x="228600" y="1447800"/>
                  </a:lnTo>
                  <a:lnTo>
                    <a:pt x="1447800" y="1447800"/>
                  </a:lnTo>
                  <a:lnTo>
                    <a:pt x="1447800" y="0"/>
                  </a:lnTo>
                  <a:lnTo>
                    <a:pt x="1676400" y="0"/>
                  </a:lnTo>
                  <a:lnTo>
                    <a:pt x="1676400" y="1447800"/>
                  </a:lnTo>
                  <a:lnTo>
                    <a:pt x="1676400" y="1676400"/>
                  </a:lnTo>
                  <a:lnTo>
                    <a:pt x="1447800" y="1676400"/>
                  </a:lnTo>
                  <a:lnTo>
                    <a:pt x="228600" y="1676400"/>
                  </a:lnTo>
                  <a:lnTo>
                    <a:pt x="0" y="1676400"/>
                  </a:lnTo>
                  <a:lnTo>
                    <a:pt x="0" y="1447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4B5C4E8-D771-4E8A-A2C7-CCD1D5BDB5D2}"/>
                </a:ext>
              </a:extLst>
            </p:cNvPr>
            <p:cNvSpPr/>
            <p:nvPr/>
          </p:nvSpPr>
          <p:spPr>
            <a:xfrm>
              <a:off x="9488794" y="1586705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4EC0210-EF9D-4300-AB79-B0DE4067A506}"/>
                </a:ext>
              </a:extLst>
            </p:cNvPr>
            <p:cNvSpPr/>
            <p:nvPr/>
          </p:nvSpPr>
          <p:spPr>
            <a:xfrm>
              <a:off x="9744566" y="1085349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44CEBE5-714A-4E96-BCDC-A65E0439EA5A}"/>
                </a:ext>
              </a:extLst>
            </p:cNvPr>
            <p:cNvSpPr/>
            <p:nvPr/>
          </p:nvSpPr>
          <p:spPr>
            <a:xfrm>
              <a:off x="8898444" y="1153338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457A2C6-60A7-4B7C-BD87-EA4059AE1C0E}"/>
                </a:ext>
              </a:extLst>
            </p:cNvPr>
            <p:cNvSpPr/>
            <p:nvPr/>
          </p:nvSpPr>
          <p:spPr>
            <a:xfrm>
              <a:off x="8584019" y="1288549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B901A7A3-69C1-4D17-95DA-88FD85B11100}"/>
                </a:ext>
              </a:extLst>
            </p:cNvPr>
            <p:cNvSpPr/>
            <p:nvPr/>
          </p:nvSpPr>
          <p:spPr>
            <a:xfrm>
              <a:off x="9092019" y="2006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0493576-0ABA-4D6C-9418-30C13A472DAF}"/>
                </a:ext>
              </a:extLst>
            </p:cNvPr>
            <p:cNvSpPr/>
            <p:nvPr/>
          </p:nvSpPr>
          <p:spPr>
            <a:xfrm>
              <a:off x="9600019" y="2006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07324EB-0A93-47A2-B268-F9288F7BBD3B}"/>
                </a:ext>
              </a:extLst>
            </p:cNvPr>
            <p:cNvSpPr/>
            <p:nvPr/>
          </p:nvSpPr>
          <p:spPr>
            <a:xfrm>
              <a:off x="8888819" y="1701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3369E89-2730-4C55-AB5F-055A937FE8A7}"/>
                </a:ext>
              </a:extLst>
            </p:cNvPr>
            <p:cNvSpPr/>
            <p:nvPr/>
          </p:nvSpPr>
          <p:spPr>
            <a:xfrm>
              <a:off x="9092019" y="787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1080FDA-9A84-432E-891E-9E1054A54671}"/>
                </a:ext>
              </a:extLst>
            </p:cNvPr>
            <p:cNvSpPr/>
            <p:nvPr/>
          </p:nvSpPr>
          <p:spPr>
            <a:xfrm>
              <a:off x="9803219" y="685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891396B-DEC3-4377-BFD3-2D9BAE0DD3FE}"/>
                </a:ext>
              </a:extLst>
            </p:cNvPr>
            <p:cNvSpPr/>
            <p:nvPr/>
          </p:nvSpPr>
          <p:spPr>
            <a:xfrm>
              <a:off x="9396819" y="10922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1E1EA27-1FD6-44B3-9D62-2DF830F23536}"/>
                </a:ext>
              </a:extLst>
            </p:cNvPr>
            <p:cNvSpPr/>
            <p:nvPr/>
          </p:nvSpPr>
          <p:spPr>
            <a:xfrm>
              <a:off x="9193619" y="14986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723E569-3995-4D61-B487-0374BFED1CD7}"/>
                </a:ext>
              </a:extLst>
            </p:cNvPr>
            <p:cNvSpPr/>
            <p:nvPr/>
          </p:nvSpPr>
          <p:spPr>
            <a:xfrm>
              <a:off x="8685619" y="19050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F9D17C0F-D56F-4529-A1FE-2A78E6222D02}"/>
                </a:ext>
              </a:extLst>
            </p:cNvPr>
            <p:cNvSpPr/>
            <p:nvPr/>
          </p:nvSpPr>
          <p:spPr>
            <a:xfrm>
              <a:off x="8888819" y="2311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96DD7D6-BA03-413D-AA3C-249F1C09F2ED}"/>
                </a:ext>
              </a:extLst>
            </p:cNvPr>
            <p:cNvSpPr/>
            <p:nvPr/>
          </p:nvSpPr>
          <p:spPr>
            <a:xfrm>
              <a:off x="9396819" y="22098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A26BABA-5F74-4CA8-985C-4CF30EB8078C}"/>
                </a:ext>
              </a:extLst>
            </p:cNvPr>
            <p:cNvSpPr/>
            <p:nvPr/>
          </p:nvSpPr>
          <p:spPr>
            <a:xfrm>
              <a:off x="9904819" y="1803404"/>
              <a:ext cx="101600" cy="10160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A38F675-EFDF-4A38-921E-217DFE554D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87219" y="1011329"/>
              <a:ext cx="914400" cy="435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4453EAA-44BD-4E68-A6CF-1C95F8FC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41946" y="1720960"/>
              <a:ext cx="906547" cy="1511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9270565-96B5-4F46-BD9C-8843609EC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6166" y="889002"/>
              <a:ext cx="263627" cy="774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548DBCC-8DD6-431C-80D5-498D25DBE6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14220" y="787405"/>
              <a:ext cx="1092199" cy="1853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711DE8B-769F-4E3A-B59B-3AD95C7024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48493" y="602421"/>
              <a:ext cx="130928" cy="147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9C73B0F-FFE9-4095-BC2C-2D58990FB1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36419" y="1931407"/>
              <a:ext cx="289025" cy="32562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C53127E1-B804-43BD-B8AB-1066ABC157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574621" y="1967463"/>
              <a:ext cx="380999" cy="3947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62E4136-DC87-4E28-9B30-401CB296774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flipV="1">
              <a:off x="9396819" y="2050032"/>
              <a:ext cx="609600" cy="21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09410CD-3714-4CAC-9EBA-ACA943A442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90419" y="1905004"/>
              <a:ext cx="609600" cy="21057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86498F4-ABDF-44B3-8F08-F4D7D2C7F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85619" y="1331978"/>
              <a:ext cx="774700" cy="7571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8FA10E-5B06-472D-9BB3-3B540758A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98369" y="600905"/>
              <a:ext cx="138277" cy="1557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8700806D-47A0-47D0-B276-D31C9316F373}"/>
                </a:ext>
              </a:extLst>
            </p:cNvPr>
            <p:cNvSpPr/>
            <p:nvPr/>
          </p:nvSpPr>
          <p:spPr>
            <a:xfrm>
              <a:off x="8179982" y="287605"/>
              <a:ext cx="2235200" cy="29794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400"/>
            </a:p>
          </p:txBody>
        </p:sp>
      </p:grpSp>
      <p:sp>
        <p:nvSpPr>
          <p:cNvPr id="3" name="Arrow: Right 2">
            <a:extLst>
              <a:ext uri="{FF2B5EF4-FFF2-40B4-BE49-F238E27FC236}">
                <a16:creationId xmlns:a16="http://schemas.microsoft.com/office/drawing/2014/main" id="{E0631B61-D89B-4BE1-8EF6-A1D573784171}"/>
              </a:ext>
            </a:extLst>
          </p:cNvPr>
          <p:cNvSpPr/>
          <p:nvPr/>
        </p:nvSpPr>
        <p:spPr>
          <a:xfrm>
            <a:off x="5334000" y="1356536"/>
            <a:ext cx="1524000" cy="10564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/>
              <p:nvPr/>
            </p:nvSpPr>
            <p:spPr>
              <a:xfrm>
                <a:off x="6712666" y="3647758"/>
                <a:ext cx="9418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FF64D3A-CB3F-4179-A06E-4ABCE3F33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2666" y="3647758"/>
                <a:ext cx="941861" cy="461665"/>
              </a:xfrm>
              <a:prstGeom prst="rect">
                <a:avLst/>
              </a:prstGeom>
              <a:blipFill>
                <a:blip r:embed="rId7"/>
                <a:stretch>
                  <a:fillRect r="-129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AC097F6-8047-4123-8694-D47FBD0E9560}"/>
              </a:ext>
            </a:extLst>
          </p:cNvPr>
          <p:cNvSpPr txBox="1"/>
          <p:nvPr/>
        </p:nvSpPr>
        <p:spPr>
          <a:xfrm>
            <a:off x="5492984" y="530457"/>
            <a:ext cx="120130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Close the lid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DD6ED5ED-7A0F-44F4-83D0-75B85A624C0E}"/>
              </a:ext>
            </a:extLst>
          </p:cNvPr>
          <p:cNvSpPr txBox="1"/>
          <p:nvPr/>
        </p:nvSpPr>
        <p:spPr>
          <a:xfrm>
            <a:off x="-293895" y="1153337"/>
            <a:ext cx="2589617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Grand-canonical ensemble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D26D234-2355-4EAC-865D-4D2FAAE560EE}"/>
              </a:ext>
            </a:extLst>
          </p:cNvPr>
          <p:cNvSpPr txBox="1"/>
          <p:nvPr/>
        </p:nvSpPr>
        <p:spPr>
          <a:xfrm>
            <a:off x="10333488" y="1153337"/>
            <a:ext cx="192970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Canonical ensemble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2C37945-F8BC-4532-8CE4-72CB288657CF}"/>
              </a:ext>
            </a:extLst>
          </p:cNvPr>
          <p:cNvSpPr txBox="1"/>
          <p:nvPr/>
        </p:nvSpPr>
        <p:spPr>
          <a:xfrm>
            <a:off x="3378820" y="3047624"/>
            <a:ext cx="2972539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Fluctuations within the initial equilibrium …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4A22661-EDAD-4373-8495-0783A73DE454}"/>
              </a:ext>
            </a:extLst>
          </p:cNvPr>
          <p:cNvSpPr txBox="1"/>
          <p:nvPr/>
        </p:nvSpPr>
        <p:spPr>
          <a:xfrm>
            <a:off x="8172271" y="3103741"/>
            <a:ext cx="3362908" cy="1077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33" dirty="0"/>
              <a:t>… become a probability distribution over final equilibria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812D8E5-42C2-4B35-99B1-D6B3E5E055CB}"/>
              </a:ext>
            </a:extLst>
          </p:cNvPr>
          <p:cNvCxnSpPr>
            <a:cxnSpLocks/>
          </p:cNvCxnSpPr>
          <p:nvPr/>
        </p:nvCxnSpPr>
        <p:spPr>
          <a:xfrm>
            <a:off x="6200140" y="3631608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7484969-D2CA-47EF-8D11-2CA77419EFFA}"/>
              </a:ext>
            </a:extLst>
          </p:cNvPr>
          <p:cNvCxnSpPr>
            <a:cxnSpLocks/>
          </p:cNvCxnSpPr>
          <p:nvPr/>
        </p:nvCxnSpPr>
        <p:spPr>
          <a:xfrm flipV="1">
            <a:off x="7653020" y="3632200"/>
            <a:ext cx="579120" cy="188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89436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7108722-D547-418A-BD9C-8A7162BC3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DED61300-1461-410D-9E5B-47AAD1A421A0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3FED6477-6A6A-4099-BDCF-D5186C3372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D706A9B7-5B80-4711-9710-7423E6BFB1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0B2F32E-2A77-497E-9AC3-9521BD3ED3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4B2106B2-2B24-4A4F-B1A3-9DA276539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EC105A3-F0C8-4D18-AB5A-6A46E2B3A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Arrow: Right 79">
            <a:extLst>
              <a:ext uri="{FF2B5EF4-FFF2-40B4-BE49-F238E27FC236}">
                <a16:creationId xmlns:a16="http://schemas.microsoft.com/office/drawing/2014/main" id="{64E3D089-0BC0-4839-8B80-2FC1BE9A90E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2BB14D0C-6A44-4D2B-A282-2E07A1EA5038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305DAD84-0FFB-4384-891A-59DB6553EA6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3" name="Arrow: Right 82">
            <a:extLst>
              <a:ext uri="{FF2B5EF4-FFF2-40B4-BE49-F238E27FC236}">
                <a16:creationId xmlns:a16="http://schemas.microsoft.com/office/drawing/2014/main" id="{1E30C55E-1588-4362-B4FD-4D04B549418C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621196AE-8156-4509-91B2-8231420C1E57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/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C45DB6D-DAFA-4FC3-9288-C1C446F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0" name="Group 89">
            <a:extLst>
              <a:ext uri="{FF2B5EF4-FFF2-40B4-BE49-F238E27FC236}">
                <a16:creationId xmlns:a16="http://schemas.microsoft.com/office/drawing/2014/main" id="{FE769F5A-6ABA-4FD2-8B72-FA8F717A90E4}"/>
              </a:ext>
            </a:extLst>
          </p:cNvPr>
          <p:cNvGrpSpPr/>
          <p:nvPr/>
        </p:nvGrpSpPr>
        <p:grpSpPr>
          <a:xfrm>
            <a:off x="7786596" y="381000"/>
            <a:ext cx="764697" cy="2318773"/>
            <a:chOff x="3363085" y="1736099"/>
            <a:chExt cx="5735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51BBA3B3-D3AC-40F9-B7E7-4481848C5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blipFill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E055FA14-B3C9-475B-BC58-5E9D31C74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9B9BE7B8-0D26-4C6D-998E-874A3D75AE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CE78B3FD-2868-4502-B97F-EF212ECB0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/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9A4F1931-DA07-4BD3-BC43-F805277D3E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E9EB73FF-F1E6-4A2B-A8B6-118969489301}"/>
              </a:ext>
            </a:extLst>
          </p:cNvPr>
          <p:cNvSpPr/>
          <p:nvPr/>
        </p:nvSpPr>
        <p:spPr>
          <a:xfrm>
            <a:off x="3220174" y="144002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1064660-D4AF-400D-A28F-FFE3C82840F9}"/>
              </a:ext>
            </a:extLst>
          </p:cNvPr>
          <p:cNvSpPr/>
          <p:nvPr/>
        </p:nvSpPr>
        <p:spPr>
          <a:xfrm rot="19309669">
            <a:off x="6759742" y="817455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5" name="Arrow: Right 104">
            <a:extLst>
              <a:ext uri="{FF2B5EF4-FFF2-40B4-BE49-F238E27FC236}">
                <a16:creationId xmlns:a16="http://schemas.microsoft.com/office/drawing/2014/main" id="{374D4414-0883-43A5-A0A3-AC3B043F1A4B}"/>
              </a:ext>
            </a:extLst>
          </p:cNvPr>
          <p:cNvSpPr/>
          <p:nvPr/>
        </p:nvSpPr>
        <p:spPr>
          <a:xfrm rot="873763" flipV="1">
            <a:off x="6946529" y="164636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6" name="Arrow: Right 105">
            <a:extLst>
              <a:ext uri="{FF2B5EF4-FFF2-40B4-BE49-F238E27FC236}">
                <a16:creationId xmlns:a16="http://schemas.microsoft.com/office/drawing/2014/main" id="{EEEDCB20-E2D2-4551-A3BA-C2F91602DEEE}"/>
              </a:ext>
            </a:extLst>
          </p:cNvPr>
          <p:cNvSpPr/>
          <p:nvPr/>
        </p:nvSpPr>
        <p:spPr>
          <a:xfrm rot="20726237">
            <a:off x="6946530" y="1228514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3E8743-F47E-4A98-9CC2-A44A602E9E55}"/>
              </a:ext>
            </a:extLst>
          </p:cNvPr>
          <p:cNvSpPr/>
          <p:nvPr/>
        </p:nvSpPr>
        <p:spPr>
          <a:xfrm rot="2290331" flipV="1">
            <a:off x="6758687" y="2062587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2" y="2916041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Think of quantum states as different ensembles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identified by different quantities</a:t>
            </a:r>
          </a:p>
        </p:txBody>
      </p:sp>
    </p:spTree>
    <p:extLst>
      <p:ext uri="{BB962C8B-B14F-4D97-AF65-F5344CB8AC3E}">
        <p14:creationId xmlns:p14="http://schemas.microsoft.com/office/powerpoint/2010/main" val="4036330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C96905D9-B9E5-0AA4-0B4B-8A437AB83948}"/>
              </a:ext>
            </a:extLst>
          </p:cNvPr>
          <p:cNvGrpSpPr/>
          <p:nvPr/>
        </p:nvGrpSpPr>
        <p:grpSpPr>
          <a:xfrm>
            <a:off x="8278348" y="191227"/>
            <a:ext cx="3489155" cy="3124105"/>
            <a:chOff x="229738" y="842557"/>
            <a:chExt cx="4432040" cy="396834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2A1974B7-0830-EE81-2222-86A270A07E75}"/>
                </a:ext>
              </a:extLst>
            </p:cNvPr>
            <p:cNvGrpSpPr/>
            <p:nvPr/>
          </p:nvGrpSpPr>
          <p:grpSpPr>
            <a:xfrm>
              <a:off x="358611" y="1369384"/>
              <a:ext cx="4125991" cy="3296721"/>
              <a:chOff x="6381363" y="1621601"/>
              <a:chExt cx="5537623" cy="442463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7D8593-AEBF-4613-9C80-73475C9FF994}"/>
                  </a:ext>
                </a:extLst>
              </p:cNvPr>
              <p:cNvSpPr/>
              <p:nvPr/>
            </p:nvSpPr>
            <p:spPr>
              <a:xfrm>
                <a:off x="7535247" y="5514390"/>
                <a:ext cx="300601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Theory of Everything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CFC2AEF-B53A-4BF1-85B5-AA8BE3E7CAEA}"/>
                  </a:ext>
                </a:extLst>
              </p:cNvPr>
              <p:cNvSpPr/>
              <p:nvPr/>
            </p:nvSpPr>
            <p:spPr>
              <a:xfrm>
                <a:off x="6381363" y="4544880"/>
                <a:ext cx="205351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General Relativity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759734-C997-4F84-B4CA-EEB4385915F6}"/>
                  </a:ext>
                </a:extLst>
              </p:cNvPr>
              <p:cNvSpPr/>
              <p:nvPr/>
            </p:nvSpPr>
            <p:spPr>
              <a:xfrm>
                <a:off x="9240421" y="4546864"/>
                <a:ext cx="2404890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Grand Unified Theory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9B2EC11-6872-4F61-BE38-F067479135C6}"/>
                  </a:ext>
                </a:extLst>
              </p:cNvPr>
              <p:cNvSpPr/>
              <p:nvPr/>
            </p:nvSpPr>
            <p:spPr>
              <a:xfrm>
                <a:off x="10204511" y="3572691"/>
                <a:ext cx="1642258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Electro-weak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2694A31-EC0B-4DFD-8849-678FC14AEA1E}"/>
                  </a:ext>
                </a:extLst>
              </p:cNvPr>
              <p:cNvSpPr/>
              <p:nvPr/>
            </p:nvSpPr>
            <p:spPr>
              <a:xfrm>
                <a:off x="6964528" y="3572690"/>
                <a:ext cx="2902597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QCD – Strong Interactions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96DD70-16E9-421E-A7AF-5634F2919AA0}"/>
                  </a:ext>
                </a:extLst>
              </p:cNvPr>
              <p:cNvSpPr/>
              <p:nvPr/>
            </p:nvSpPr>
            <p:spPr>
              <a:xfrm>
                <a:off x="9355401" y="2598518"/>
                <a:ext cx="256358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QED -Electromagnetism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105CEDF-632B-4D70-9786-9C8158CEC781}"/>
                  </a:ext>
                </a:extLst>
              </p:cNvPr>
              <p:cNvSpPr/>
              <p:nvPr/>
            </p:nvSpPr>
            <p:spPr>
              <a:xfrm>
                <a:off x="6964528" y="2598518"/>
                <a:ext cx="2052735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Weak interactions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170D22A-184C-4A16-B22C-10B65F8CCAF7}"/>
                  </a:ext>
                </a:extLst>
              </p:cNvPr>
              <p:cNvSpPr/>
              <p:nvPr/>
            </p:nvSpPr>
            <p:spPr>
              <a:xfrm>
                <a:off x="10204511" y="1621601"/>
                <a:ext cx="1660239" cy="53184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/>
                  <a:t>…</a:t>
                </a:r>
              </a:p>
            </p:txBody>
          </p:sp>
          <p:cxnSp>
            <p:nvCxnSpPr>
              <p:cNvPr id="14" name="Connector: Elbow 13">
                <a:extLst>
                  <a:ext uri="{FF2B5EF4-FFF2-40B4-BE49-F238E27FC236}">
                    <a16:creationId xmlns:a16="http://schemas.microsoft.com/office/drawing/2014/main" id="{30DE9B23-FC64-449E-A057-4948891E611C}"/>
                  </a:ext>
                </a:extLst>
              </p:cNvPr>
              <p:cNvCxnSpPr>
                <a:stCxn id="6" idx="0"/>
                <a:endCxn id="7" idx="2"/>
              </p:cNvCxnSpPr>
              <p:nvPr/>
            </p:nvCxnSpPr>
            <p:spPr>
              <a:xfrm rot="16200000" flipV="1">
                <a:off x="8004355" y="4480489"/>
                <a:ext cx="437665" cy="1630138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Connector: Elbow 14">
                <a:extLst>
                  <a:ext uri="{FF2B5EF4-FFF2-40B4-BE49-F238E27FC236}">
                    <a16:creationId xmlns:a16="http://schemas.microsoft.com/office/drawing/2014/main" id="{35266118-C118-49E5-A5DD-93E2A320ACCF}"/>
                  </a:ext>
                </a:extLst>
              </p:cNvPr>
              <p:cNvCxnSpPr>
                <a:stCxn id="6" idx="0"/>
                <a:endCxn id="8" idx="2"/>
              </p:cNvCxnSpPr>
              <p:nvPr/>
            </p:nvCxnSpPr>
            <p:spPr>
              <a:xfrm rot="5400000" flipH="1" flipV="1">
                <a:off x="9522721" y="4594245"/>
                <a:ext cx="435681" cy="1404610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252E81ED-198F-4404-B699-7ECC364610CC}"/>
                  </a:ext>
                </a:extLst>
              </p:cNvPr>
              <p:cNvCxnSpPr>
                <a:stCxn id="8" idx="0"/>
                <a:endCxn id="9" idx="2"/>
              </p:cNvCxnSpPr>
              <p:nvPr/>
            </p:nvCxnSpPr>
            <p:spPr>
              <a:xfrm rot="5400000" flipH="1" flipV="1">
                <a:off x="10513089" y="4034313"/>
                <a:ext cx="442328" cy="58277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nector: Elbow 16">
                <a:extLst>
                  <a:ext uri="{FF2B5EF4-FFF2-40B4-BE49-F238E27FC236}">
                    <a16:creationId xmlns:a16="http://schemas.microsoft.com/office/drawing/2014/main" id="{DCA638D4-925C-427B-B5F6-467B01780A20}"/>
                  </a:ext>
                </a:extLst>
              </p:cNvPr>
              <p:cNvCxnSpPr>
                <a:stCxn id="8" idx="0"/>
                <a:endCxn id="10" idx="2"/>
              </p:cNvCxnSpPr>
              <p:nvPr/>
            </p:nvCxnSpPr>
            <p:spPr>
              <a:xfrm rot="16200000" flipV="1">
                <a:off x="9208183" y="3312180"/>
                <a:ext cx="442329" cy="2027039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or: Elbow 17">
                <a:extLst>
                  <a:ext uri="{FF2B5EF4-FFF2-40B4-BE49-F238E27FC236}">
                    <a16:creationId xmlns:a16="http://schemas.microsoft.com/office/drawing/2014/main" id="{2C53E8AA-9538-45FA-AD0E-EF556BF071DB}"/>
                  </a:ext>
                </a:extLst>
              </p:cNvPr>
              <p:cNvCxnSpPr>
                <a:cxnSpLocks/>
                <a:stCxn id="9" idx="0"/>
                <a:endCxn id="11" idx="2"/>
              </p:cNvCxnSpPr>
              <p:nvPr/>
            </p:nvCxnSpPr>
            <p:spPr>
              <a:xfrm rot="16200000" flipV="1">
                <a:off x="10610253" y="3157304"/>
                <a:ext cx="442328" cy="38844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or: Elbow 18">
                <a:extLst>
                  <a:ext uri="{FF2B5EF4-FFF2-40B4-BE49-F238E27FC236}">
                    <a16:creationId xmlns:a16="http://schemas.microsoft.com/office/drawing/2014/main" id="{F5D9440B-2F2A-41B8-9869-9AF9A717E423}"/>
                  </a:ext>
                </a:extLst>
              </p:cNvPr>
              <p:cNvCxnSpPr>
                <a:stCxn id="9" idx="0"/>
                <a:endCxn id="12" idx="2"/>
              </p:cNvCxnSpPr>
              <p:nvPr/>
            </p:nvCxnSpPr>
            <p:spPr>
              <a:xfrm rot="16200000" flipV="1">
                <a:off x="9287104" y="1834155"/>
                <a:ext cx="442328" cy="3034744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Elbow 19">
                <a:extLst>
                  <a:ext uri="{FF2B5EF4-FFF2-40B4-BE49-F238E27FC236}">
                    <a16:creationId xmlns:a16="http://schemas.microsoft.com/office/drawing/2014/main" id="{896CE164-3E49-4BA7-9DB1-64353C9253C5}"/>
                  </a:ext>
                </a:extLst>
              </p:cNvPr>
              <p:cNvCxnSpPr>
                <a:stCxn id="11" idx="0"/>
                <a:endCxn id="13" idx="2"/>
              </p:cNvCxnSpPr>
              <p:nvPr/>
            </p:nvCxnSpPr>
            <p:spPr>
              <a:xfrm rot="5400000" flipH="1" flipV="1">
                <a:off x="10613376" y="2177264"/>
                <a:ext cx="445072" cy="397437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1C67721-A679-ABEA-E17E-25A3BD1C565A}"/>
                </a:ext>
              </a:extLst>
            </p:cNvPr>
            <p:cNvGrpSpPr/>
            <p:nvPr/>
          </p:nvGrpSpPr>
          <p:grpSpPr>
            <a:xfrm>
              <a:off x="651637" y="1343901"/>
              <a:ext cx="1356342" cy="357098"/>
              <a:chOff x="6540761" y="1223020"/>
              <a:chExt cx="1374520" cy="361884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40DB28F-8E9A-8FD7-B776-31DA288A46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40761" y="1231641"/>
                <a:ext cx="0" cy="35326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F0C82677-0BA5-D8B4-7FBA-BFC43ACE8DB5}"/>
                  </a:ext>
                </a:extLst>
              </p:cNvPr>
              <p:cNvSpPr txBox="1"/>
              <p:nvPr/>
            </p:nvSpPr>
            <p:spPr>
              <a:xfrm>
                <a:off x="6600433" y="1223020"/>
                <a:ext cx="1314848" cy="336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approximation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9F88B20-C72D-4BD3-7C47-15E8EDBB45BA}"/>
                </a:ext>
              </a:extLst>
            </p:cNvPr>
            <p:cNvSpPr txBox="1"/>
            <p:nvPr/>
          </p:nvSpPr>
          <p:spPr>
            <a:xfrm>
              <a:off x="1113050" y="842557"/>
              <a:ext cx="2669523" cy="46913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Find ultimate theory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F39DBB1-B28D-972F-FB4A-FA5DFFF158F5}"/>
                </a:ext>
              </a:extLst>
            </p:cNvPr>
            <p:cNvSpPr/>
            <p:nvPr/>
          </p:nvSpPr>
          <p:spPr>
            <a:xfrm>
              <a:off x="229738" y="848852"/>
              <a:ext cx="4432040" cy="39620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93D51EB-1526-1230-1A87-926E6F665768}"/>
              </a:ext>
            </a:extLst>
          </p:cNvPr>
          <p:cNvSpPr txBox="1"/>
          <p:nvPr/>
        </p:nvSpPr>
        <p:spPr>
          <a:xfrm>
            <a:off x="209653" y="1212161"/>
            <a:ext cx="1965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approaches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B3E48E-1288-9221-4B04-1B58C253D750}"/>
              </a:ext>
            </a:extLst>
          </p:cNvPr>
          <p:cNvSpPr txBox="1"/>
          <p:nvPr/>
        </p:nvSpPr>
        <p:spPr>
          <a:xfrm>
            <a:off x="352544" y="3535560"/>
            <a:ext cx="14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632E7A2-9402-3657-495B-BF0E9539FA08}"/>
              </a:ext>
            </a:extLst>
          </p:cNvPr>
          <p:cNvGrpSpPr/>
          <p:nvPr/>
        </p:nvGrpSpPr>
        <p:grpSpPr>
          <a:xfrm>
            <a:off x="2243125" y="3535560"/>
            <a:ext cx="6782375" cy="2772696"/>
            <a:chOff x="795348" y="3429000"/>
            <a:chExt cx="6782375" cy="2772696"/>
          </a:xfrm>
        </p:grpSpPr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ED448397-B8D4-1179-F3D7-42CAF0EF9C1A}"/>
                </a:ext>
              </a:extLst>
            </p:cNvPr>
            <p:cNvCxnSpPr>
              <a:stCxn id="46" idx="3"/>
              <a:endCxn id="50" idx="1"/>
            </p:cNvCxnSpPr>
            <p:nvPr/>
          </p:nvCxnSpPr>
          <p:spPr>
            <a:xfrm flipV="1">
              <a:off x="4447402" y="3924220"/>
              <a:ext cx="600055" cy="650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1833B01-0AEA-FC46-1647-BF375E02B35E}"/>
                </a:ext>
              </a:extLst>
            </p:cNvPr>
            <p:cNvSpPr/>
            <p:nvPr/>
          </p:nvSpPr>
          <p:spPr>
            <a:xfrm>
              <a:off x="2683017" y="3700988"/>
              <a:ext cx="1764385" cy="45946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physical principles and requirements</a:t>
              </a:r>
            </a:p>
          </p:txBody>
        </p: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E8B9163-2895-C079-CAA8-09EC5E2C9DE6}"/>
                </a:ext>
              </a:extLst>
            </p:cNvPr>
            <p:cNvCxnSpPr>
              <a:stCxn id="47" idx="3"/>
              <a:endCxn id="82" idx="1"/>
            </p:cNvCxnSpPr>
            <p:nvPr/>
          </p:nvCxnSpPr>
          <p:spPr>
            <a:xfrm>
              <a:off x="4149071" y="4685566"/>
              <a:ext cx="607793" cy="888015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B4AEA42-65BC-759B-FF0D-2218853194C3}"/>
                </a:ext>
              </a:extLst>
            </p:cNvPr>
            <p:cNvCxnSpPr>
              <a:stCxn id="47" idx="3"/>
              <a:endCxn id="81" idx="1"/>
            </p:cNvCxnSpPr>
            <p:nvPr/>
          </p:nvCxnSpPr>
          <p:spPr>
            <a:xfrm>
              <a:off x="4149071" y="4685566"/>
              <a:ext cx="2314337" cy="92471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E94D6ED4-E49F-020B-A6CD-CFD886462A0C}"/>
                </a:ext>
              </a:extLst>
            </p:cNvPr>
            <p:cNvCxnSpPr>
              <a:stCxn id="47" idx="3"/>
              <a:endCxn id="83" idx="1"/>
            </p:cNvCxnSpPr>
            <p:nvPr/>
          </p:nvCxnSpPr>
          <p:spPr>
            <a:xfrm>
              <a:off x="4149071" y="4685566"/>
              <a:ext cx="2380161" cy="828736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BA0CA5A-51B6-6CC2-A0B3-77A1CB65FA64}"/>
                </a:ext>
              </a:extLst>
            </p:cNvPr>
            <p:cNvSpPr/>
            <p:nvPr/>
          </p:nvSpPr>
          <p:spPr>
            <a:xfrm>
              <a:off x="2735405" y="4529583"/>
              <a:ext cx="141366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Specific assumptions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D4382CBC-25B4-093A-2FB4-EA1CE7BA6E73}"/>
                </a:ext>
              </a:extLst>
            </p:cNvPr>
            <p:cNvCxnSpPr>
              <a:stCxn id="47" idx="3"/>
              <a:endCxn id="55" idx="1"/>
            </p:cNvCxnSpPr>
            <p:nvPr/>
          </p:nvCxnSpPr>
          <p:spPr>
            <a:xfrm>
              <a:off x="4149071" y="4685566"/>
              <a:ext cx="632606" cy="106772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2589ECB-4FEC-8822-C293-1E80E4AE1244}"/>
                </a:ext>
              </a:extLst>
            </p:cNvPr>
            <p:cNvSpPr/>
            <p:nvPr/>
          </p:nvSpPr>
          <p:spPr>
            <a:xfrm>
              <a:off x="5047457" y="3768237"/>
              <a:ext cx="2097086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General mathematical framework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867F18A-C6C4-6631-7C5A-2CA171BE9DF4}"/>
                </a:ext>
              </a:extLst>
            </p:cNvPr>
            <p:cNvSpPr/>
            <p:nvPr/>
          </p:nvSpPr>
          <p:spPr>
            <a:xfrm>
              <a:off x="4781677" y="4557604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Classical mechanics</a:t>
              </a:r>
            </a:p>
          </p:txBody>
        </p: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AA5318C7-8417-DF7C-C752-CCB6F8A4A3D7}"/>
                </a:ext>
              </a:extLst>
            </p:cNvPr>
            <p:cNvCxnSpPr>
              <a:cxnSpLocks/>
              <a:stCxn id="82" idx="0"/>
              <a:endCxn id="50" idx="2"/>
            </p:cNvCxnSpPr>
            <p:nvPr/>
          </p:nvCxnSpPr>
          <p:spPr>
            <a:xfrm rot="5400000" flipH="1" flipV="1">
              <a:off x="5061856" y="4383455"/>
              <a:ext cx="1337396" cy="730891"/>
            </a:xfrm>
            <a:prstGeom prst="bentConnector3">
              <a:avLst>
                <a:gd name="adj1" fmla="val 1581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61">
              <a:extLst>
                <a:ext uri="{FF2B5EF4-FFF2-40B4-BE49-F238E27FC236}">
                  <a16:creationId xmlns:a16="http://schemas.microsoft.com/office/drawing/2014/main" id="{F4BDF83E-D03B-A807-7306-AB39588802C5}"/>
                </a:ext>
              </a:extLst>
            </p:cNvPr>
            <p:cNvCxnSpPr>
              <a:cxnSpLocks/>
              <a:stCxn id="81" idx="0"/>
              <a:endCxn id="50" idx="2"/>
            </p:cNvCxnSpPr>
            <p:nvPr/>
          </p:nvCxnSpPr>
          <p:spPr>
            <a:xfrm rot="16200000" flipV="1">
              <a:off x="6276391" y="3899812"/>
              <a:ext cx="463101" cy="823881"/>
            </a:xfrm>
            <a:prstGeom prst="bentConnector3">
              <a:avLst>
                <a:gd name="adj1" fmla="val 46709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CAFFAC0F-4D84-36A4-60F4-D1DF1584C7E3}"/>
                </a:ext>
              </a:extLst>
            </p:cNvPr>
            <p:cNvCxnSpPr>
              <a:cxnSpLocks/>
              <a:stCxn id="83" idx="0"/>
              <a:endCxn id="50" idx="2"/>
            </p:cNvCxnSpPr>
            <p:nvPr/>
          </p:nvCxnSpPr>
          <p:spPr>
            <a:xfrm rot="16200000" flipV="1">
              <a:off x="5776657" y="4399546"/>
              <a:ext cx="1278117" cy="639430"/>
            </a:xfrm>
            <a:prstGeom prst="bentConnector3">
              <a:avLst>
                <a:gd name="adj1" fmla="val 11844"/>
              </a:avLst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Connector: Elbow 64">
              <a:extLst>
                <a:ext uri="{FF2B5EF4-FFF2-40B4-BE49-F238E27FC236}">
                  <a16:creationId xmlns:a16="http://schemas.microsoft.com/office/drawing/2014/main" id="{0A5607E8-01B8-AB17-62C2-FEB71456DCDF}"/>
                </a:ext>
              </a:extLst>
            </p:cNvPr>
            <p:cNvCxnSpPr>
              <a:cxnSpLocks/>
              <a:stCxn id="55" idx="0"/>
              <a:endCxn id="50" idx="2"/>
            </p:cNvCxnSpPr>
            <p:nvPr/>
          </p:nvCxnSpPr>
          <p:spPr>
            <a:xfrm rot="5400000" flipH="1" flipV="1">
              <a:off x="5428374" y="3889978"/>
              <a:ext cx="477402" cy="857850"/>
            </a:xfrm>
            <a:prstGeom prst="bentConnector3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78F1B12-6402-8417-5D4D-4561E309C890}"/>
                </a:ext>
              </a:extLst>
            </p:cNvPr>
            <p:cNvSpPr txBox="1"/>
            <p:nvPr/>
          </p:nvSpPr>
          <p:spPr>
            <a:xfrm>
              <a:off x="2735405" y="5532591"/>
              <a:ext cx="95571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specialization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63F4759-7443-71D3-0F39-79A31AAFF6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2761" y="5526180"/>
              <a:ext cx="0" cy="274432"/>
            </a:xfrm>
            <a:prstGeom prst="straightConnector1">
              <a:avLst/>
            </a:prstGeom>
            <a:ln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BF7C20F-C8BF-EF82-AFA4-F8F2C295FAE2}"/>
                </a:ext>
              </a:extLst>
            </p:cNvPr>
            <p:cNvSpPr txBox="1"/>
            <p:nvPr/>
          </p:nvSpPr>
          <p:spPr>
            <a:xfrm>
              <a:off x="844062" y="3573208"/>
              <a:ext cx="17643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A theory about physical models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4D64BC0-BA56-A8B0-D13A-DED2A812014B}"/>
                </a:ext>
              </a:extLst>
            </p:cNvPr>
            <p:cNvSpPr/>
            <p:nvPr/>
          </p:nvSpPr>
          <p:spPr>
            <a:xfrm>
              <a:off x="795348" y="3429000"/>
              <a:ext cx="6782375" cy="277269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2DA4AF3-03BA-693A-5F74-F35B68D85F1E}"/>
                </a:ext>
              </a:extLst>
            </p:cNvPr>
            <p:cNvSpPr/>
            <p:nvPr/>
          </p:nvSpPr>
          <p:spPr>
            <a:xfrm>
              <a:off x="6463408" y="4543303"/>
              <a:ext cx="912946" cy="4694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Quantum mechanics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CC58172-C520-8D9B-3459-7D95656965CC}"/>
                </a:ext>
              </a:extLst>
            </p:cNvPr>
            <p:cNvSpPr/>
            <p:nvPr/>
          </p:nvSpPr>
          <p:spPr>
            <a:xfrm>
              <a:off x="4756864" y="5417598"/>
              <a:ext cx="1216490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Thermodynamics</a:t>
              </a: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8E4A39E-4020-45F7-2594-D0FCE4CD7932}"/>
                </a:ext>
              </a:extLst>
            </p:cNvPr>
            <p:cNvSpPr/>
            <p:nvPr/>
          </p:nvSpPr>
          <p:spPr>
            <a:xfrm>
              <a:off x="6529232" y="5358319"/>
              <a:ext cx="412395" cy="3119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dirty="0"/>
                <a:t>…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8D0531C-598B-7E8A-5278-A46F910A073D}"/>
                </a:ext>
              </a:extLst>
            </p:cNvPr>
            <p:cNvSpPr txBox="1"/>
            <p:nvPr/>
          </p:nvSpPr>
          <p:spPr>
            <a:xfrm>
              <a:off x="2754339" y="5140856"/>
              <a:ext cx="7681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derivation</a:t>
              </a: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F4D4F6C-6B11-53FA-711E-B9280B955F92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2508772" y="5271661"/>
              <a:ext cx="245567" cy="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1C2C8E9-F30E-3835-1BA5-AC7E96F4AEBD}"/>
              </a:ext>
            </a:extLst>
          </p:cNvPr>
          <p:cNvGrpSpPr/>
          <p:nvPr/>
        </p:nvGrpSpPr>
        <p:grpSpPr>
          <a:xfrm>
            <a:off x="3642741" y="1185422"/>
            <a:ext cx="4277656" cy="2093016"/>
            <a:chOff x="4900323" y="840937"/>
            <a:chExt cx="4432040" cy="237843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415F3F-CCA3-6384-B286-4C9E67D32BA0}"/>
                </a:ext>
              </a:extLst>
            </p:cNvPr>
            <p:cNvSpPr/>
            <p:nvPr/>
          </p:nvSpPr>
          <p:spPr>
            <a:xfrm>
              <a:off x="6331986" y="1765653"/>
              <a:ext cx="1568620" cy="8326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Quantum mechanics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9FEDAC6-F345-D2AE-BF93-930FEC5C5713}"/>
                </a:ext>
              </a:extLst>
            </p:cNvPr>
            <p:cNvSpPr txBox="1"/>
            <p:nvPr/>
          </p:nvSpPr>
          <p:spPr>
            <a:xfrm>
              <a:off x="5842710" y="840937"/>
              <a:ext cx="2547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Construct interpretations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BDE062F-4C40-9414-CA1E-E67A9603E89A}"/>
                </a:ext>
              </a:extLst>
            </p:cNvPr>
            <p:cNvSpPr/>
            <p:nvPr/>
          </p:nvSpPr>
          <p:spPr>
            <a:xfrm>
              <a:off x="4900323" y="848851"/>
              <a:ext cx="4432040" cy="2370525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0FF27FC-8C0A-1C2E-243B-A3EA7DEA9A8A}"/>
                </a:ext>
              </a:extLst>
            </p:cNvPr>
            <p:cNvSpPr txBox="1"/>
            <p:nvPr/>
          </p:nvSpPr>
          <p:spPr>
            <a:xfrm>
              <a:off x="5395127" y="1385847"/>
              <a:ext cx="15119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Measurement problem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AE88155-81B3-7225-59CF-B855A9056235}"/>
                </a:ext>
              </a:extLst>
            </p:cNvPr>
            <p:cNvSpPr txBox="1"/>
            <p:nvPr/>
          </p:nvSpPr>
          <p:spPr>
            <a:xfrm>
              <a:off x="7401063" y="2713149"/>
              <a:ext cx="14830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What “really” happens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BA499B0-9AF9-DD00-B945-91FE949BEE91}"/>
                </a:ext>
              </a:extLst>
            </p:cNvPr>
            <p:cNvSpPr txBox="1"/>
            <p:nvPr/>
          </p:nvSpPr>
          <p:spPr>
            <a:xfrm>
              <a:off x="5240449" y="2733502"/>
              <a:ext cx="157286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Ontology of observables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BE5DC3-DA95-E2E9-55CC-11BE38E58B85}"/>
                </a:ext>
              </a:extLst>
            </p:cNvPr>
            <p:cNvSpPr txBox="1"/>
            <p:nvPr/>
          </p:nvSpPr>
          <p:spPr>
            <a:xfrm>
              <a:off x="7468389" y="1362785"/>
              <a:ext cx="134844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Role of the observer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87F4391-C23A-2194-8DF2-5C4142EBE92C}"/>
                </a:ext>
              </a:extLst>
            </p:cNvPr>
            <p:cNvSpPr txBox="1"/>
            <p:nvPr/>
          </p:nvSpPr>
          <p:spPr>
            <a:xfrm>
              <a:off x="7980220" y="1987626"/>
              <a:ext cx="92685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Local realism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099973A-A27B-18FF-4466-39AA243F7691}"/>
                </a:ext>
              </a:extLst>
            </p:cNvPr>
            <p:cNvSpPr txBox="1"/>
            <p:nvPr/>
          </p:nvSpPr>
          <p:spPr>
            <a:xfrm>
              <a:off x="5156947" y="1987626"/>
              <a:ext cx="94769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Contextuality</a:t>
              </a:r>
            </a:p>
          </p:txBody>
        </p: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84F99B99-C72E-9414-BC83-463ADD151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4779"/>
            <a:ext cx="8278347" cy="897424"/>
          </a:xfrm>
        </p:spPr>
        <p:txBody>
          <a:bodyPr>
            <a:noAutofit/>
          </a:bodyPr>
          <a:lstStyle/>
          <a:p>
            <a:r>
              <a:rPr lang="en-US" sz="3200" dirty="0"/>
              <a:t>Different approach to the foundations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130086461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Box 107">
            <a:extLst>
              <a:ext uri="{FF2B5EF4-FFF2-40B4-BE49-F238E27FC236}">
                <a16:creationId xmlns:a16="http://schemas.microsoft.com/office/drawing/2014/main" id="{4DE5EBA2-0E3D-45B1-9E0E-CB417CACCF84}"/>
              </a:ext>
            </a:extLst>
          </p:cNvPr>
          <p:cNvSpPr txBox="1"/>
          <p:nvPr/>
        </p:nvSpPr>
        <p:spPr>
          <a:xfrm>
            <a:off x="2" y="2916041"/>
            <a:ext cx="12191999" cy="1025921"/>
          </a:xfrm>
          <a:prstGeom prst="rect">
            <a:avLst/>
          </a:prstGeom>
          <a:noFill/>
        </p:spPr>
        <p:txBody>
          <a:bodyPr wrap="square" rtlCol="0" anchor="ctr">
            <a:normAutofit fontScale="62500" lnSpcReduction="20000"/>
          </a:bodyPr>
          <a:lstStyle/>
          <a:p>
            <a:pPr algn="ctr"/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In both cases, we cannot describe the equilibration process:</a:t>
            </a:r>
            <a:br>
              <a:rPr lang="en-US" sz="5867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867" dirty="0">
                <a:solidFill>
                  <a:schemeClr val="accent6">
                    <a:lumMod val="75000"/>
                  </a:schemeClr>
                </a:solidFill>
              </a:rPr>
              <a:t>it is not in terms of equilibrium states!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C0F89E-4415-B406-F67E-C32533D9C04E}"/>
                  </a:ext>
                </a:extLst>
              </p:cNvPr>
              <p:cNvSpPr txBox="1"/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C0F89E-4415-B406-F67E-C32533D9C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058" y="5151229"/>
                <a:ext cx="1264192" cy="461665"/>
              </a:xfrm>
              <a:prstGeom prst="rect">
                <a:avLst/>
              </a:prstGeom>
              <a:blipFill>
                <a:blip r:embed="rId2"/>
                <a:stretch>
                  <a:fillRect l="-966" r="-96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5EFCEB98-80C3-1ED5-E5BF-80EE98940A22}"/>
              </a:ext>
            </a:extLst>
          </p:cNvPr>
          <p:cNvGrpSpPr/>
          <p:nvPr/>
        </p:nvGrpSpPr>
        <p:grpSpPr>
          <a:xfrm>
            <a:off x="7767716" y="4229050"/>
            <a:ext cx="1430713" cy="2318773"/>
            <a:chOff x="3363085" y="1736099"/>
            <a:chExt cx="1073035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355AABC-63C4-297F-B37C-4A2B2FC89E5A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1355AABC-63C4-297F-B37C-4A2B2FC89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067696" cy="346249"/>
                </a:xfrm>
                <a:prstGeom prst="rect">
                  <a:avLst/>
                </a:prstGeom>
                <a:blipFill>
                  <a:blip r:embed="rId3"/>
                  <a:stretch>
                    <a:fillRect l="-427" r="-855" b="-18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CB222-DAE5-5FA4-B6DA-58518761F409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CB7CB222-DAE5-5FA4-B6DA-58518761F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1073035" cy="346249"/>
                </a:xfrm>
                <a:prstGeom prst="rect">
                  <a:avLst/>
                </a:prstGeom>
                <a:blipFill>
                  <a:blip r:embed="rId4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AD58D2-4B62-C7D7-9D06-6687C8A8CD76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9BAD58D2-4B62-C7D7-9D06-6687C8A8C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1073035" cy="346249"/>
                </a:xfrm>
                <a:prstGeom prst="rect">
                  <a:avLst/>
                </a:prstGeom>
                <a:blipFill>
                  <a:blip r:embed="rId5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8CABC0-711D-7D5E-A038-78580511E34F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38CABC0-711D-7D5E-A038-78580511E3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1073035" cy="346249"/>
                </a:xfrm>
                <a:prstGeom prst="rect">
                  <a:avLst/>
                </a:prstGeom>
                <a:blipFill>
                  <a:blip r:embed="rId6"/>
                  <a:stretch>
                    <a:fillRect l="-426" r="-1277"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275BA-BE2B-87B1-3B17-5F7A1D054495}"/>
                  </a:ext>
                </a:extLst>
              </p:cNvPr>
              <p:cNvSpPr/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275BA-BE2B-87B1-3B17-5F7A1D054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91" y="4338428"/>
                <a:ext cx="2336800" cy="21180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row: Right 8">
            <a:extLst>
              <a:ext uri="{FF2B5EF4-FFF2-40B4-BE49-F238E27FC236}">
                <a16:creationId xmlns:a16="http://schemas.microsoft.com/office/drawing/2014/main" id="{C802A474-3B4A-3930-3C96-30D275756E61}"/>
              </a:ext>
            </a:extLst>
          </p:cNvPr>
          <p:cNvSpPr/>
          <p:nvPr/>
        </p:nvSpPr>
        <p:spPr>
          <a:xfrm>
            <a:off x="3201291" y="5288071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11E38C-4C65-7957-1EA0-F3C6A24AA35B}"/>
              </a:ext>
            </a:extLst>
          </p:cNvPr>
          <p:cNvSpPr/>
          <p:nvPr/>
        </p:nvSpPr>
        <p:spPr>
          <a:xfrm rot="19309669">
            <a:off x="6740859" y="4665504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3298BBA5-55DB-A0DF-B71A-F96434B170C3}"/>
              </a:ext>
            </a:extLst>
          </p:cNvPr>
          <p:cNvSpPr/>
          <p:nvPr/>
        </p:nvSpPr>
        <p:spPr>
          <a:xfrm rot="873763" flipV="1">
            <a:off x="6927646" y="549441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A0DE394-EE3E-DC61-5B6A-75D7933185BA}"/>
              </a:ext>
            </a:extLst>
          </p:cNvPr>
          <p:cNvSpPr/>
          <p:nvPr/>
        </p:nvSpPr>
        <p:spPr>
          <a:xfrm rot="20726237">
            <a:off x="6927647" y="5076563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1D0790F7-FCD8-546F-7CA5-8BA446456E48}"/>
              </a:ext>
            </a:extLst>
          </p:cNvPr>
          <p:cNvSpPr/>
          <p:nvPr/>
        </p:nvSpPr>
        <p:spPr>
          <a:xfrm rot="2290331" flipV="1">
            <a:off x="6739804" y="5910636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C28CB4-7D58-FB86-7508-6FB35152B863}"/>
                  </a:ext>
                </a:extLst>
              </p:cNvPr>
              <p:cNvSpPr txBox="1"/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DC28CB4-7D58-FB86-7508-6FB35152B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0003" y="1303180"/>
                <a:ext cx="78002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D0B516F2-BCD1-0871-6F24-C59E2D2D15C8}"/>
              </a:ext>
            </a:extLst>
          </p:cNvPr>
          <p:cNvGrpSpPr/>
          <p:nvPr/>
        </p:nvGrpSpPr>
        <p:grpSpPr>
          <a:xfrm>
            <a:off x="7786596" y="381000"/>
            <a:ext cx="764697" cy="2318773"/>
            <a:chOff x="3363085" y="1736099"/>
            <a:chExt cx="5735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6B5183-B5A2-ACDA-49E9-695CCB240543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CD6B5183-B5A2-ACDA-49E9-695CCB240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568185" cy="346249"/>
                </a:xfrm>
                <a:prstGeom prst="rect">
                  <a:avLst/>
                </a:prstGeom>
                <a:blipFill>
                  <a:blip r:embed="rId9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692350-FF90-4F25-3D75-AB717F036331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6692350-FF90-4F25-3D75-AB717F036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10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B630B8-BD9F-E638-90B8-06C60A54BB43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ECB630B8-BD9F-E638-90B8-06C60A54BB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11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7945EE-BB34-CEA4-4903-0D82E82B92EB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17945EE-BB34-CEA4-4903-0D82E82B9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1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F31C9AC-26A2-5580-DFE4-75965E23B672}"/>
                  </a:ext>
                </a:extLst>
              </p:cNvPr>
              <p:cNvSpPr/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F31C9AC-26A2-5580-DFE4-75965E23B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573" y="490379"/>
                <a:ext cx="2336800" cy="211804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row: Right 20">
            <a:extLst>
              <a:ext uri="{FF2B5EF4-FFF2-40B4-BE49-F238E27FC236}">
                <a16:creationId xmlns:a16="http://schemas.microsoft.com/office/drawing/2014/main" id="{D2DCDE5F-4AB0-62B3-84B5-D5568E0298DD}"/>
              </a:ext>
            </a:extLst>
          </p:cNvPr>
          <p:cNvSpPr/>
          <p:nvPr/>
        </p:nvSpPr>
        <p:spPr>
          <a:xfrm>
            <a:off x="3220174" y="144002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109E328-1BD0-C944-2CCA-896D779F817C}"/>
              </a:ext>
            </a:extLst>
          </p:cNvPr>
          <p:cNvSpPr/>
          <p:nvPr/>
        </p:nvSpPr>
        <p:spPr>
          <a:xfrm rot="19309669">
            <a:off x="6759742" y="817455"/>
            <a:ext cx="989605" cy="218757"/>
          </a:xfrm>
          <a:prstGeom prst="rightArrow">
            <a:avLst/>
          </a:prstGeom>
          <a:solidFill>
            <a:srgbClr val="4F81BD">
              <a:alpha val="7098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E28CADA9-7254-CFC8-81CD-DEFE5D545143}"/>
              </a:ext>
            </a:extLst>
          </p:cNvPr>
          <p:cNvSpPr/>
          <p:nvPr/>
        </p:nvSpPr>
        <p:spPr>
          <a:xfrm rot="873763" flipV="1">
            <a:off x="6946529" y="1646368"/>
            <a:ext cx="737012" cy="229509"/>
          </a:xfrm>
          <a:prstGeom prst="rightArrow">
            <a:avLst/>
          </a:prstGeom>
          <a:solidFill>
            <a:srgbClr val="4F81BD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3CEE795-7BFE-47F8-287B-EB26C1F4E302}"/>
              </a:ext>
            </a:extLst>
          </p:cNvPr>
          <p:cNvSpPr/>
          <p:nvPr/>
        </p:nvSpPr>
        <p:spPr>
          <a:xfrm rot="20726237">
            <a:off x="6946530" y="1228514"/>
            <a:ext cx="737012" cy="229509"/>
          </a:xfrm>
          <a:prstGeom prst="rightArrow">
            <a:avLst/>
          </a:prstGeom>
          <a:solidFill>
            <a:srgbClr val="4F81BD">
              <a:alpha val="8117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586CFD45-4F15-5A44-86AB-B30D05C6C26B}"/>
              </a:ext>
            </a:extLst>
          </p:cNvPr>
          <p:cNvSpPr/>
          <p:nvPr/>
        </p:nvSpPr>
        <p:spPr>
          <a:xfrm rot="2290331" flipV="1">
            <a:off x="6758687" y="2062587"/>
            <a:ext cx="989605" cy="218757"/>
          </a:xfrm>
          <a:prstGeom prst="rightArrow">
            <a:avLst/>
          </a:prstGeom>
          <a:solidFill>
            <a:srgbClr val="4F81BD">
              <a:alpha val="23137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16127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C1A32-A187-33C1-EF5F-0AA934B669B9}"/>
              </a:ext>
            </a:extLst>
          </p:cNvPr>
          <p:cNvSpPr txBox="1"/>
          <p:nvPr/>
        </p:nvSpPr>
        <p:spPr>
          <a:xfrm>
            <a:off x="208028" y="62260"/>
            <a:ext cx="11092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Schrödinger equation – (unitary) time evolution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57D1C-2845-0808-5E62-40243BCDBDAF}"/>
              </a:ext>
            </a:extLst>
          </p:cNvPr>
          <p:cNvGrpSpPr/>
          <p:nvPr/>
        </p:nvGrpSpPr>
        <p:grpSpPr>
          <a:xfrm>
            <a:off x="363026" y="3429000"/>
            <a:ext cx="4607391" cy="3079456"/>
            <a:chOff x="445273" y="1610481"/>
            <a:chExt cx="5834720" cy="3899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D4F555-CA51-48BD-7CB3-77A254EAE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520476-8436-1A76-0555-7217598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6A37C-1DF9-E65D-7E2D-B0EE88B3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593BF6-5DEB-048C-5CFB-7DB0EC15F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/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blipFill>
                  <a:blip r:embed="rId2"/>
                  <a:stretch>
                    <a:fillRect r="-68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blipFill>
                  <a:blip r:embed="rId4"/>
                  <a:stretch>
                    <a:fillRect r="-89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/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D93685-F5CD-7E0D-F427-11737FBAB057}"/>
              </a:ext>
            </a:extLst>
          </p:cNvPr>
          <p:cNvSpPr txBox="1"/>
          <p:nvPr/>
        </p:nvSpPr>
        <p:spPr>
          <a:xfrm>
            <a:off x="151400" y="2044343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42DEB-68ED-3116-9085-2C15C83451D6}"/>
              </a:ext>
            </a:extLst>
          </p:cNvPr>
          <p:cNvCxnSpPr>
            <a:cxnSpLocks/>
          </p:cNvCxnSpPr>
          <p:nvPr/>
        </p:nvCxnSpPr>
        <p:spPr>
          <a:xfrm flipV="1">
            <a:off x="809897" y="170585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EFDD3E-20B0-D210-6B4C-1C5A8FFA3E7F}"/>
              </a:ext>
            </a:extLst>
          </p:cNvPr>
          <p:cNvSpPr txBox="1"/>
          <p:nvPr/>
        </p:nvSpPr>
        <p:spPr>
          <a:xfrm>
            <a:off x="3853543" y="1681664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/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/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01B5-B344-B318-372D-446165372D0B}"/>
              </a:ext>
            </a:extLst>
          </p:cNvPr>
          <p:cNvCxnSpPr>
            <a:cxnSpLocks/>
          </p:cNvCxnSpPr>
          <p:nvPr/>
        </p:nvCxnSpPr>
        <p:spPr>
          <a:xfrm flipH="1">
            <a:off x="3853543" y="2034645"/>
            <a:ext cx="575327" cy="1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/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3E6623-76B2-1030-59AE-7A9D9C0B538C}"/>
              </a:ext>
            </a:extLst>
          </p:cNvPr>
          <p:cNvSpPr txBox="1"/>
          <p:nvPr/>
        </p:nvSpPr>
        <p:spPr>
          <a:xfrm>
            <a:off x="5478461" y="2034645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evolution operator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FDDF4-0085-22D2-E408-6149760DA471}"/>
              </a:ext>
            </a:extLst>
          </p:cNvPr>
          <p:cNvCxnSpPr>
            <a:cxnSpLocks/>
          </p:cNvCxnSpPr>
          <p:nvPr/>
        </p:nvCxnSpPr>
        <p:spPr>
          <a:xfrm flipV="1">
            <a:off x="7574086" y="166939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CA2F9F78-8D6A-F787-6B57-61673099342C}"/>
              </a:ext>
            </a:extLst>
          </p:cNvPr>
          <p:cNvSpPr/>
          <p:nvPr/>
        </p:nvSpPr>
        <p:spPr>
          <a:xfrm>
            <a:off x="2642620" y="4403471"/>
            <a:ext cx="987116" cy="987116"/>
          </a:xfrm>
          <a:prstGeom prst="arc">
            <a:avLst>
              <a:gd name="adj1" fmla="val 17042519"/>
              <a:gd name="adj2" fmla="val 85277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A253592-840C-9802-4D42-C3ED1FA501E3}"/>
              </a:ext>
            </a:extLst>
          </p:cNvPr>
          <p:cNvSpPr/>
          <p:nvPr/>
        </p:nvSpPr>
        <p:spPr>
          <a:xfrm rot="18411330">
            <a:off x="1916630" y="4058368"/>
            <a:ext cx="987116" cy="987116"/>
          </a:xfrm>
          <a:prstGeom prst="arc">
            <a:avLst>
              <a:gd name="adj1" fmla="val 17042519"/>
              <a:gd name="adj2" fmla="val 2099718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/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/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/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68DB85-ABC1-8476-F3C1-6D7B359A3F10}"/>
              </a:ext>
            </a:extLst>
          </p:cNvPr>
          <p:cNvGrpSpPr/>
          <p:nvPr/>
        </p:nvGrpSpPr>
        <p:grpSpPr>
          <a:xfrm>
            <a:off x="6368262" y="3713526"/>
            <a:ext cx="1713465" cy="2463441"/>
            <a:chOff x="6689695" y="3754872"/>
            <a:chExt cx="1916430" cy="275524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436577-4EA0-4379-7436-64139A05DAF2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21132"/>
              <a:chOff x="2521889" y="2808131"/>
              <a:chExt cx="1916430" cy="192113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BF848-2455-D54D-4E1B-2B719AA16E01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31">
                <a:extLst>
                  <a:ext uri="{FF2B5EF4-FFF2-40B4-BE49-F238E27FC236}">
                    <a16:creationId xmlns:a16="http://schemas.microsoft.com/office/drawing/2014/main" id="{D5FEB99C-7B2A-242D-F4EC-79701BAFDCF0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819EA4-6B87-5725-6A6E-7E73D40DE74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F4D27DB-A54A-6DBE-870F-68B18C3D6FA7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21132"/>
                <a:chOff x="2734489" y="2655731"/>
                <a:chExt cx="1186260" cy="19211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3DACC2C-1251-1337-D120-D3CD208E73B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6" name="Oval 9">
                  <a:extLst>
                    <a:ext uri="{FF2B5EF4-FFF2-40B4-BE49-F238E27FC236}">
                      <a16:creationId xmlns:a16="http://schemas.microsoft.com/office/drawing/2014/main" id="{F169BA34-B87E-91DA-1978-F99B57098B5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7" name="Oval 9">
                  <a:extLst>
                    <a:ext uri="{FF2B5EF4-FFF2-40B4-BE49-F238E27FC236}">
                      <a16:creationId xmlns:a16="http://schemas.microsoft.com/office/drawing/2014/main" id="{06DAB3DA-55AD-A7B5-585A-0A2AF3C536FE}"/>
                    </a:ext>
                  </a:extLst>
                </p:cNvPr>
                <p:cNvSpPr/>
                <p:nvPr/>
              </p:nvSpPr>
              <p:spPr>
                <a:xfrm>
                  <a:off x="3370449" y="2660597"/>
                  <a:ext cx="23466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2965349-8BDA-6FA0-2A16-AF63DBA1FB0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0D0C75-463D-94FB-AC11-5AD4558E0357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4" name="Oval 9">
                  <a:extLst>
                    <a:ext uri="{FF2B5EF4-FFF2-40B4-BE49-F238E27FC236}">
                      <a16:creationId xmlns:a16="http://schemas.microsoft.com/office/drawing/2014/main" id="{691E4C7E-2481-A28B-6BE1-B5A755116F1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82C667-7E37-0C58-53FC-E0E5AF05BBB9}"/>
                </a:ext>
              </a:extLst>
            </p:cNvPr>
            <p:cNvGrpSpPr/>
            <p:nvPr/>
          </p:nvGrpSpPr>
          <p:grpSpPr>
            <a:xfrm>
              <a:off x="7378553" y="3754872"/>
              <a:ext cx="720557" cy="2755242"/>
              <a:chOff x="10193624" y="911557"/>
              <a:chExt cx="720557" cy="27552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D563BEAD-20B5-DD1B-901F-5B62C32D02E2}"/>
              </a:ext>
            </a:extLst>
          </p:cNvPr>
          <p:cNvSpPr/>
          <p:nvPr/>
        </p:nvSpPr>
        <p:spPr>
          <a:xfrm rot="9230533">
            <a:off x="6041815" y="2807303"/>
            <a:ext cx="2274036" cy="2274036"/>
          </a:xfrm>
          <a:prstGeom prst="arc">
            <a:avLst>
              <a:gd name="adj1" fmla="val 17042519"/>
              <a:gd name="adj2" fmla="val 1896268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/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99925E-5996-174C-7B45-134EB210361D}"/>
              </a:ext>
            </a:extLst>
          </p:cNvPr>
          <p:cNvCxnSpPr>
            <a:cxnSpLocks/>
          </p:cNvCxnSpPr>
          <p:nvPr/>
        </p:nvCxnSpPr>
        <p:spPr>
          <a:xfrm flipV="1">
            <a:off x="8576986" y="3860969"/>
            <a:ext cx="0" cy="2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/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/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734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C9CA41-D842-7AA6-1913-A436FF4D1EE6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det/rev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CC9CA41-D842-7AA6-1913-A436FF4D1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094477" cy="769441"/>
              </a:xfrm>
              <a:prstGeom prst="rect">
                <a:avLst/>
              </a:prstGeom>
              <a:blipFill>
                <a:blip r:embed="rId2"/>
                <a:stretch>
                  <a:fillRect l="-2681" t="-15873" r="-1944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E5D36-3535-C1B0-9D4C-903EAD1E96DA}"/>
                  </a:ext>
                </a:extLst>
              </p:cNvPr>
              <p:cNvSpPr txBox="1"/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E5D36-3535-C1B0-9D4C-903EAD1E9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021080"/>
                <a:ext cx="8282588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5B0D6A7-473D-A0E7-4161-7990F78ED466}"/>
              </a:ext>
            </a:extLst>
          </p:cNvPr>
          <p:cNvCxnSpPr>
            <a:cxnSpLocks/>
          </p:cNvCxnSpPr>
          <p:nvPr/>
        </p:nvCxnSpPr>
        <p:spPr>
          <a:xfrm flipH="1" flipV="1">
            <a:off x="6964680" y="1813560"/>
            <a:ext cx="1112520" cy="154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4516081-E5EC-DF47-75D3-AD11BA7D6478}"/>
              </a:ext>
            </a:extLst>
          </p:cNvPr>
          <p:cNvSpPr txBox="1"/>
          <p:nvPr/>
        </p:nvSpPr>
        <p:spPr>
          <a:xfrm>
            <a:off x="8168640" y="1734691"/>
            <a:ext cx="3650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Change of states depends only on previous state (determinism)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9A215C-435C-DB5A-4884-ADE649E9FD95}"/>
                  </a:ext>
                </a:extLst>
              </p:cNvPr>
              <p:cNvSpPr txBox="1"/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49A215C-435C-DB5A-4884-ADE649E9F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1937201"/>
                <a:ext cx="6044027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423975C-B70B-2821-BFA8-4BDF9E3EFC9B}"/>
              </a:ext>
            </a:extLst>
          </p:cNvPr>
          <p:cNvCxnSpPr>
            <a:cxnSpLocks/>
          </p:cNvCxnSpPr>
          <p:nvPr/>
        </p:nvCxnSpPr>
        <p:spPr>
          <a:xfrm flipH="1" flipV="1">
            <a:off x="6888480" y="2378275"/>
            <a:ext cx="800100" cy="17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FC63D19-CC7C-F8E0-82F2-61AAB6FFE921}"/>
              </a:ext>
            </a:extLst>
          </p:cNvPr>
          <p:cNvSpPr txBox="1"/>
          <p:nvPr/>
        </p:nvSpPr>
        <p:spPr>
          <a:xfrm>
            <a:off x="7764780" y="2378275"/>
            <a:ext cx="36508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Map to only one state (reversibility)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3F086-77C2-342C-4D3F-18064E95EF82}"/>
                  </a:ext>
                </a:extLst>
              </p:cNvPr>
              <p:cNvSpPr txBox="1"/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(1+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𝒯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713F086-77C2-342C-4D3F-18064E95E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" y="2862887"/>
                <a:ext cx="5504969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04C77-A4EF-E535-BA04-F69294785602}"/>
                  </a:ext>
                </a:extLst>
              </p:cNvPr>
              <p:cNvSpPr txBox="1"/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𝒯</m:t>
                                      </m:r>
                                      <m:d>
                                        <m:d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𝒯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404C77-A4EF-E535-BA04-F69294785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9" y="3396287"/>
                <a:ext cx="5745547" cy="5091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8C6B-BBF9-A7E7-264B-D94733447592}"/>
                  </a:ext>
                </a:extLst>
              </p:cNvPr>
              <p:cNvSpPr txBox="1"/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BA8C6B-BBF9-A7E7-264B-D94733447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8" y="3929687"/>
                <a:ext cx="7250575" cy="5091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389422-911B-1E9D-F0AD-349E3C9ECC9B}"/>
                  </a:ext>
                </a:extLst>
              </p:cNvPr>
              <p:cNvSpPr txBox="1"/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†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389422-911B-1E9D-F0AD-349E3C9EC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7" y="4463087"/>
                <a:ext cx="6113725" cy="50917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400F82-B83D-6CEC-1197-1D291DEC43FE}"/>
                  </a:ext>
                </a:extLst>
              </p:cNvPr>
              <p:cNvSpPr txBox="1"/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A400F82-B83D-6CEC-1197-1D291DEC4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16" y="4996487"/>
                <a:ext cx="2586029" cy="47121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E2486-C69C-5F39-065E-A170A29FF25B}"/>
                  </a:ext>
                </a:extLst>
              </p:cNvPr>
              <p:cNvSpPr txBox="1"/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num>
                        <m:den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8E2486-C69C-5F39-065E-A170A29FF2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224" y="5143976"/>
                <a:ext cx="4492512" cy="12869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A8FB99F-B6C9-5309-E6AC-4256A2E854C3}"/>
              </a:ext>
            </a:extLst>
          </p:cNvPr>
          <p:cNvCxnSpPr/>
          <p:nvPr/>
        </p:nvCxnSpPr>
        <p:spPr>
          <a:xfrm flipH="1">
            <a:off x="8267700" y="4581743"/>
            <a:ext cx="320040" cy="56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F9E595-2099-2F20-734C-756C53C087E0}"/>
              </a:ext>
            </a:extLst>
          </p:cNvPr>
          <p:cNvSpPr txBox="1"/>
          <p:nvPr/>
        </p:nvSpPr>
        <p:spPr>
          <a:xfrm>
            <a:off x="8168640" y="4184276"/>
            <a:ext cx="1258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Self-adjoint</a:t>
            </a:r>
          </a:p>
        </p:txBody>
      </p:sp>
    </p:spTree>
    <p:extLst>
      <p:ext uri="{BB962C8B-B14F-4D97-AF65-F5344CB8AC3E}">
        <p14:creationId xmlns:p14="http://schemas.microsoft.com/office/powerpoint/2010/main" val="37669170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7223-5E74-10DF-25F7-08B1DAFEAC3D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Unitary evolution </a:t>
                </a:r>
                <a14:m>
                  <m:oMath xmlns:m="http://schemas.openxmlformats.org/officeDocument/2006/math">
                    <m:r>
                      <a:rPr lang="en-US" sz="4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400" dirty="0"/>
                  <a:t> quasi-static evolution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0637223-5E74-10DF-25F7-08B1DAFE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9999725" cy="769441"/>
              </a:xfrm>
              <a:prstGeom prst="rect">
                <a:avLst/>
              </a:prstGeom>
              <a:blipFill>
                <a:blip r:embed="rId2"/>
                <a:stretch>
                  <a:fillRect l="-2438" t="-15873" r="-1645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F18EC-3CF7-A9DE-4CBD-32F0779C772C}"/>
                  </a:ext>
                </a:extLst>
              </p:cNvPr>
              <p:cNvSpPr txBox="1"/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7F18EC-3CF7-A9DE-4CBD-32F0779C7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63" y="1813720"/>
                <a:ext cx="106830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E8EFCBF5-F568-DFF3-F4AA-F82446069DCA}"/>
              </a:ext>
            </a:extLst>
          </p:cNvPr>
          <p:cNvGrpSpPr/>
          <p:nvPr/>
        </p:nvGrpSpPr>
        <p:grpSpPr>
          <a:xfrm>
            <a:off x="5957800" y="891540"/>
            <a:ext cx="1741631" cy="2318773"/>
            <a:chOff x="3363085" y="1736099"/>
            <a:chExt cx="1306223" cy="17390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490F4E-3A64-D486-202D-710F5B0C36CF}"/>
                    </a:ext>
                  </a:extLst>
                </p:cNvPr>
                <p:cNvSpPr txBox="1"/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𝑑𝑡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F490F4E-3A64-D486-202D-710F5B0C36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1736099"/>
                  <a:ext cx="1306223" cy="346249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1F2665-EE25-1DAC-C1AE-66B80D75DEE3}"/>
                    </a:ext>
                  </a:extLst>
                </p:cNvPr>
                <p:cNvSpPr txBox="1"/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1F2665-EE25-1DAC-C1AE-66B80D75DE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200376"/>
                  <a:ext cx="573523" cy="3462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67D440-DDA5-E563-07D8-7922268C9D52}"/>
                    </a:ext>
                  </a:extLst>
                </p:cNvPr>
                <p:cNvSpPr txBox="1"/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D67D440-DDA5-E563-07D8-7922268C9D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2664653"/>
                  <a:ext cx="573523" cy="346249"/>
                </a:xfrm>
                <a:prstGeom prst="rect">
                  <a:avLst/>
                </a:prstGeom>
                <a:blipFill>
                  <a:blip r:embed="rId6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68621F-3546-34B9-99D4-C5DB5A78C6B6}"/>
                    </a:ext>
                  </a:extLst>
                </p:cNvPr>
                <p:cNvSpPr txBox="1"/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068621F-3546-34B9-99D4-C5DB5A78C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3085" y="3128930"/>
                  <a:ext cx="573523" cy="34624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1BE2E6-9435-40F2-6773-351ECB3D6690}"/>
                  </a:ext>
                </a:extLst>
              </p:cNvPr>
              <p:cNvSpPr/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6400" i="1">
                        <a:latin typeface="Cambria Math" panose="02040503050406030204" pitchFamily="18" charset="0"/>
                      </a:rPr>
                      <m:t>𝒫</m:t>
                    </m:r>
                  </m:oMath>
                </a14:m>
                <a:endParaRPr lang="en-US" sz="6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F1BE2E6-9435-40F2-6773-351ECB3D6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5773" y="1000919"/>
                <a:ext cx="2336800" cy="21180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09B157B4-F4C9-C782-6E7A-EBD6BCF2FDC3}"/>
              </a:ext>
            </a:extLst>
          </p:cNvPr>
          <p:cNvSpPr/>
          <p:nvPr/>
        </p:nvSpPr>
        <p:spPr>
          <a:xfrm>
            <a:off x="1391374" y="1950562"/>
            <a:ext cx="680948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343EDF-0E82-781E-4A2D-4C4FCF17560F}"/>
              </a:ext>
            </a:extLst>
          </p:cNvPr>
          <p:cNvSpPr/>
          <p:nvPr/>
        </p:nvSpPr>
        <p:spPr>
          <a:xfrm rot="19309669">
            <a:off x="4930942" y="1327995"/>
            <a:ext cx="989605" cy="2187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34413F-5756-2A1D-6BDF-B624A9A4B610}"/>
              </a:ext>
            </a:extLst>
          </p:cNvPr>
          <p:cNvSpPr/>
          <p:nvPr/>
        </p:nvSpPr>
        <p:spPr>
          <a:xfrm rot="873763" flipV="1">
            <a:off x="5117729" y="2156908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CAF2BB-5983-1F60-F03D-551398E87959}"/>
              </a:ext>
            </a:extLst>
          </p:cNvPr>
          <p:cNvSpPr/>
          <p:nvPr/>
        </p:nvSpPr>
        <p:spPr>
          <a:xfrm rot="20726237">
            <a:off x="5117730" y="1739054"/>
            <a:ext cx="737012" cy="229509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229A08C-7F7C-DD6D-CF46-4934749A9A1D}"/>
              </a:ext>
            </a:extLst>
          </p:cNvPr>
          <p:cNvSpPr/>
          <p:nvPr/>
        </p:nvSpPr>
        <p:spPr>
          <a:xfrm rot="2290331" flipV="1">
            <a:off x="4929887" y="2573127"/>
            <a:ext cx="989605" cy="218757"/>
          </a:xfrm>
          <a:prstGeom prst="rightArrow">
            <a:avLst/>
          </a:prstGeom>
          <a:solidFill>
            <a:srgbClr val="ECF3FA">
              <a:alpha val="8078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DB95CD-7A29-2841-BF0B-DF826004DD13}"/>
                  </a:ext>
                </a:extLst>
              </p:cNvPr>
              <p:cNvSpPr txBox="1"/>
              <p:nvPr/>
            </p:nvSpPr>
            <p:spPr>
              <a:xfrm>
                <a:off x="564375" y="3556766"/>
                <a:ext cx="548412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𝑑𝑡</m:t>
                                      </m:r>
                                    </m:e>
                                  </m:d>
                                </m:e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  <m:d>
                                    <m:dPr>
                                      <m:ctrlP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0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EDB95CD-7A29-2841-BF0B-DF826004DD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3556766"/>
                <a:ext cx="5484129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E0612-1ED1-0402-3A52-217B43E466BE}"/>
                  </a:ext>
                </a:extLst>
              </p:cNvPr>
              <p:cNvSpPr txBox="1"/>
              <p:nvPr/>
            </p:nvSpPr>
            <p:spPr>
              <a:xfrm>
                <a:off x="564375" y="4395435"/>
                <a:ext cx="497565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6E0612-1ED1-0402-3A52-217B43E46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395435"/>
                <a:ext cx="4975656" cy="461665"/>
              </a:xfrm>
              <a:prstGeom prst="rect">
                <a:avLst/>
              </a:prstGeom>
              <a:blipFill>
                <a:blip r:embed="rId10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048D0-1A2A-FD76-1892-E3268EB5FE3F}"/>
                  </a:ext>
                </a:extLst>
              </p:cNvPr>
              <p:cNvSpPr txBox="1"/>
              <p:nvPr/>
            </p:nvSpPr>
            <p:spPr>
              <a:xfrm>
                <a:off x="564375" y="4904613"/>
                <a:ext cx="556774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4048D0-1A2A-FD76-1892-E3268EB5F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4904613"/>
                <a:ext cx="5567742" cy="461665"/>
              </a:xfrm>
              <a:prstGeom prst="rect">
                <a:avLst/>
              </a:prstGeom>
              <a:blipFill>
                <a:blip r:embed="rId11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A19B6-E59E-70BA-F2BD-B7D0D882F619}"/>
                  </a:ext>
                </a:extLst>
              </p:cNvPr>
              <p:cNvSpPr txBox="1"/>
              <p:nvPr/>
            </p:nvSpPr>
            <p:spPr>
              <a:xfrm>
                <a:off x="564375" y="5347903"/>
                <a:ext cx="649966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DDA19B6-E59E-70BA-F2BD-B7D0D882F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5347903"/>
                <a:ext cx="6499664" cy="461665"/>
              </a:xfrm>
              <a:prstGeom prst="rect">
                <a:avLst/>
              </a:prstGeom>
              <a:blipFill>
                <a:blip r:embed="rId12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B2662D-470E-C686-3D7A-980154B1FF45}"/>
                  </a:ext>
                </a:extLst>
              </p:cNvPr>
              <p:cNvSpPr txBox="1"/>
              <p:nvPr/>
            </p:nvSpPr>
            <p:spPr>
              <a:xfrm>
                <a:off x="564375" y="5801854"/>
                <a:ext cx="760778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B2662D-470E-C686-3D7A-980154B1F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375" y="5801854"/>
                <a:ext cx="7607788" cy="461665"/>
              </a:xfrm>
              <a:prstGeom prst="rect">
                <a:avLst/>
              </a:prstGeom>
              <a:blipFill>
                <a:blip r:embed="rId1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587398-F871-975C-B45E-685C25F148E0}"/>
                  </a:ext>
                </a:extLst>
              </p:cNvPr>
              <p:cNvSpPr txBox="1"/>
              <p:nvPr/>
            </p:nvSpPr>
            <p:spPr>
              <a:xfrm>
                <a:off x="6132117" y="4427748"/>
                <a:ext cx="3388172" cy="5975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𝒯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𝒯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7587398-F871-975C-B45E-685C25F14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117" y="4427748"/>
                <a:ext cx="3388172" cy="5975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17BE7778-8823-6CA8-5B7E-8FAE55D65FC3}"/>
              </a:ext>
            </a:extLst>
          </p:cNvPr>
          <p:cNvGrpSpPr/>
          <p:nvPr/>
        </p:nvGrpSpPr>
        <p:grpSpPr>
          <a:xfrm>
            <a:off x="8547990" y="2641757"/>
            <a:ext cx="3031715" cy="568556"/>
            <a:chOff x="3823149" y="5414901"/>
            <a:chExt cx="3031715" cy="56855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4DA2C0-3BD6-DE33-BC11-E7195B441A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3149" y="541490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49A4E59-4782-5F29-D840-B77E6E7F7DA3}"/>
                </a:ext>
              </a:extLst>
            </p:cNvPr>
            <p:cNvCxnSpPr>
              <a:cxnSpLocks/>
            </p:cNvCxnSpPr>
            <p:nvPr/>
          </p:nvCxnSpPr>
          <p:spPr>
            <a:xfrm rot="660000" flipV="1">
              <a:off x="4169377" y="541971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36D1693D-0B7F-630A-EEE0-501B0E28FE0E}"/>
                </a:ext>
              </a:extLst>
            </p:cNvPr>
            <p:cNvCxnSpPr>
              <a:cxnSpLocks/>
            </p:cNvCxnSpPr>
            <p:nvPr/>
          </p:nvCxnSpPr>
          <p:spPr>
            <a:xfrm rot="1380000" flipV="1">
              <a:off x="4515605" y="5435720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E33965D-543D-2A42-60EA-E3C6F56EDE15}"/>
                </a:ext>
              </a:extLst>
            </p:cNvPr>
            <p:cNvCxnSpPr>
              <a:cxnSpLocks/>
            </p:cNvCxnSpPr>
            <p:nvPr/>
          </p:nvCxnSpPr>
          <p:spPr>
            <a:xfrm rot="2040000" flipV="1">
              <a:off x="4861833" y="545967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00CEB78-7E4D-555A-060B-9DE0B53FCEDE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208061" y="5491607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8679DD6-0623-6CF2-A791-050861F03650}"/>
                </a:ext>
              </a:extLst>
            </p:cNvPr>
            <p:cNvCxnSpPr>
              <a:cxnSpLocks/>
            </p:cNvCxnSpPr>
            <p:nvPr/>
          </p:nvCxnSpPr>
          <p:spPr>
            <a:xfrm rot="3360000" flipV="1">
              <a:off x="5554289" y="5530344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8F8734-9344-F810-E1B9-9474436473D0}"/>
                </a:ext>
              </a:extLst>
            </p:cNvPr>
            <p:cNvCxnSpPr>
              <a:cxnSpLocks/>
            </p:cNvCxnSpPr>
            <p:nvPr/>
          </p:nvCxnSpPr>
          <p:spPr>
            <a:xfrm rot="4080000" flipV="1">
              <a:off x="5900517" y="5578686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126D89-4EB7-A95C-4E71-5AF3623D4C92}"/>
                </a:ext>
              </a:extLst>
            </p:cNvPr>
            <p:cNvCxnSpPr>
              <a:cxnSpLocks/>
            </p:cNvCxnSpPr>
            <p:nvPr/>
          </p:nvCxnSpPr>
          <p:spPr>
            <a:xfrm rot="4740000" flipV="1">
              <a:off x="6246745" y="5626821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21B252E-AD57-9FB8-6D7F-80A65DC15D08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592973" y="5676792"/>
              <a:ext cx="0" cy="5237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94502C-D960-2C4E-7D7E-F242E8E37443}"/>
                  </a:ext>
                </a:extLst>
              </p:cNvPr>
              <p:cNvSpPr txBox="1"/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Unitary evolution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</m:oMath>
                  </m:oMathPara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/>
                  <a:t>sequence of infinitesimal projections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94502C-D960-2C4E-7D7E-F242E8E37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6298" y="1548988"/>
                <a:ext cx="3637984" cy="923330"/>
              </a:xfrm>
              <a:prstGeom prst="rect">
                <a:avLst/>
              </a:prstGeom>
              <a:blipFill>
                <a:blip r:embed="rId15"/>
                <a:stretch>
                  <a:fillRect l="-503" t="-3289" r="-1675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96075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E4E19-9DBE-D461-7417-90C7EB1253A0}"/>
              </a:ext>
            </a:extLst>
          </p:cNvPr>
          <p:cNvSpPr txBox="1"/>
          <p:nvPr/>
        </p:nvSpPr>
        <p:spPr>
          <a:xfrm>
            <a:off x="1378262" y="3212812"/>
            <a:ext cx="30885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Unitary evolution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AC951-BCB1-4B07-199B-EF7C374840B7}"/>
              </a:ext>
            </a:extLst>
          </p:cNvPr>
          <p:cNvSpPr txBox="1"/>
          <p:nvPr/>
        </p:nvSpPr>
        <p:spPr>
          <a:xfrm>
            <a:off x="8433955" y="3212811"/>
            <a:ext cx="18884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Projection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5172-898F-65E9-7322-9BAEF3A4D538}"/>
              </a:ext>
            </a:extLst>
          </p:cNvPr>
          <p:cNvSpPr txBox="1"/>
          <p:nvPr/>
        </p:nvSpPr>
        <p:spPr>
          <a:xfrm>
            <a:off x="7248086" y="822960"/>
            <a:ext cx="426020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Black-box process</a:t>
            </a:r>
            <a:br>
              <a:rPr lang="en-US" sz="4400" dirty="0"/>
            </a:br>
            <a:r>
              <a:rPr lang="en-US" sz="4400" dirty="0"/>
              <a:t>with equilibria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DA66F-8764-6E04-5A5E-860A3CC4DA0A}"/>
              </a:ext>
            </a:extLst>
          </p:cNvPr>
          <p:cNvSpPr txBox="1"/>
          <p:nvPr/>
        </p:nvSpPr>
        <p:spPr>
          <a:xfrm>
            <a:off x="561789" y="822960"/>
            <a:ext cx="472148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Deterministic and</a:t>
            </a:r>
            <a:br>
              <a:rPr lang="en-US" sz="4400" dirty="0"/>
            </a:br>
            <a:r>
              <a:rPr lang="en-US" sz="4400" dirty="0"/>
              <a:t>reversible evolution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50A2811-40CE-B30C-1DE1-76C140DF3871}"/>
              </a:ext>
            </a:extLst>
          </p:cNvPr>
          <p:cNvSpPr/>
          <p:nvPr/>
        </p:nvSpPr>
        <p:spPr>
          <a:xfrm>
            <a:off x="2754891" y="2506980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4483219A-16EC-229B-64CC-87A80D10C4AB}"/>
              </a:ext>
            </a:extLst>
          </p:cNvPr>
          <p:cNvSpPr/>
          <p:nvPr/>
        </p:nvSpPr>
        <p:spPr>
          <a:xfrm>
            <a:off x="9210548" y="2506979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F382215-A0DD-6390-3485-9EF5D23098AB}"/>
              </a:ext>
            </a:extLst>
          </p:cNvPr>
          <p:cNvSpPr/>
          <p:nvPr/>
        </p:nvSpPr>
        <p:spPr>
          <a:xfrm rot="5400000">
            <a:off x="6035039" y="1253848"/>
            <a:ext cx="335280" cy="58477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75D4DC-26B9-BE04-3A8B-5C7035611D12}"/>
              </a:ext>
            </a:extLst>
          </p:cNvPr>
          <p:cNvSpPr txBox="1"/>
          <p:nvPr/>
        </p:nvSpPr>
        <p:spPr>
          <a:xfrm>
            <a:off x="5641681" y="1860648"/>
            <a:ext cx="12832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Quasi-static</a:t>
            </a:r>
            <a:br>
              <a:rPr lang="en-US" dirty="0"/>
            </a:br>
            <a:r>
              <a:rPr lang="en-US" dirty="0"/>
              <a:t>evolution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346F8-1B98-B49C-1A44-282258B24ADE}"/>
                  </a:ext>
                </a:extLst>
              </p:cNvPr>
              <p:cNvSpPr txBox="1"/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Every preparation is a measurement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Time evolution prepares the system at each time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Time evolution is a series of measurements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0C346F8-1B98-B49C-1A44-282258B24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89" y="4526280"/>
                <a:ext cx="8311378" cy="1569660"/>
              </a:xfrm>
              <a:prstGeom prst="rect">
                <a:avLst/>
              </a:prstGeom>
              <a:blipFill>
                <a:blip r:embed="rId2"/>
                <a:stretch>
                  <a:fillRect l="-1833" t="-5058" r="-880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5979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Projections are processes with equilibria</a:t>
            </a:r>
          </a:p>
          <a:p>
            <a:pPr lvl="1"/>
            <a:r>
              <a:rPr lang="en-US" dirty="0"/>
              <a:t>Measurements are processes with equilibria</a:t>
            </a:r>
          </a:p>
          <a:p>
            <a:r>
              <a:rPr lang="en-US" dirty="0"/>
              <a:t>Unitary evolution is deterministic and reversible evolution</a:t>
            </a:r>
          </a:p>
          <a:p>
            <a:r>
              <a:rPr lang="en-US" dirty="0"/>
              <a:t>Solution to the inverse measurement problem: unitary evolution is a series of measurements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Clean up and organize the ideas</a:t>
            </a:r>
          </a:p>
        </p:txBody>
      </p:sp>
    </p:spTree>
    <p:extLst>
      <p:ext uri="{BB962C8B-B14F-4D97-AF65-F5344CB8AC3E}">
        <p14:creationId xmlns:p14="http://schemas.microsoft.com/office/powerpoint/2010/main" val="6475073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irreducibility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189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A7936-A16E-96A8-89AB-779A0D3FC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as irreducibility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2A5025-4521-E4AC-BFF9-B020631F35CB}"/>
              </a:ext>
            </a:extLst>
          </p:cNvPr>
          <p:cNvGrpSpPr/>
          <p:nvPr/>
        </p:nvGrpSpPr>
        <p:grpSpPr>
          <a:xfrm>
            <a:off x="5013216" y="1760440"/>
            <a:ext cx="3284859" cy="916207"/>
            <a:chOff x="7093758" y="5122425"/>
            <a:chExt cx="4379811" cy="12216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016C945-47AD-1D61-3E00-7143BA1C2134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B5BAF7-86D2-F4CF-B1BA-E9F44D48C6B3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0149AC4-EC80-57A7-32AF-E8AC4EB8DBF5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Chord 5">
                  <a:extLst>
                    <a:ext uri="{FF2B5EF4-FFF2-40B4-BE49-F238E27FC236}">
                      <a16:creationId xmlns:a16="http://schemas.microsoft.com/office/drawing/2014/main" id="{C2441254-6A00-65A9-BA0D-D2D8FA50E4D7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55DB3E7-3781-31DD-8D98-E0E804FB32DA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B06B3436-491D-7198-58E6-B602E1BCC726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hord 5">
                  <a:extLst>
                    <a:ext uri="{FF2B5EF4-FFF2-40B4-BE49-F238E27FC236}">
                      <a16:creationId xmlns:a16="http://schemas.microsoft.com/office/drawing/2014/main" id="{BDF0EFDB-F8CB-E6DA-FCAA-2B9761AF6590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187C3C0D-6AFC-B0CB-3A77-37080F6CB3B2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72939FE-7141-7DDA-589A-50413315CBDB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90AB8AD-DC41-B648-C797-C56D0AD5589F}"/>
                </a:ext>
              </a:extLst>
            </p:cNvPr>
            <p:cNvSpPr/>
            <p:nvPr/>
          </p:nvSpPr>
          <p:spPr>
            <a:xfrm>
              <a:off x="10844764" y="5974703"/>
              <a:ext cx="62880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0C474D6-5D70-ABC1-7B79-3CF43D0D267E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DBF32A0-DB19-430A-A383-1D4AE9150435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43958" cy="31784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132C7A6-D4FD-C586-93FC-C4A2A76A894B}"/>
                </a:ext>
              </a:extLst>
            </p:cNvPr>
            <p:cNvCxnSpPr>
              <a:cxnSpLocks/>
            </p:cNvCxnSpPr>
            <p:nvPr/>
          </p:nvCxnSpPr>
          <p:spPr>
            <a:xfrm>
              <a:off x="8153400" y="5486400"/>
              <a:ext cx="2105526" cy="20453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FD08E24-F868-ADBA-2D44-9537BF7E33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9337" y="5277853"/>
              <a:ext cx="2093495" cy="15641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A12B4E-29BC-F692-113D-53684E65B868}"/>
                </a:ext>
              </a:extLst>
            </p:cNvPr>
            <p:cNvSpPr txBox="1"/>
            <p:nvPr/>
          </p:nvSpPr>
          <p:spPr>
            <a:xfrm>
              <a:off x="8920867" y="5478456"/>
              <a:ext cx="41293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100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0671D7E-A482-70C1-3D6B-E7B2EDA543C6}"/>
              </a:ext>
            </a:extLst>
          </p:cNvPr>
          <p:cNvGrpSpPr/>
          <p:nvPr/>
        </p:nvGrpSpPr>
        <p:grpSpPr>
          <a:xfrm>
            <a:off x="6905025" y="4382899"/>
            <a:ext cx="2198851" cy="1960411"/>
            <a:chOff x="6937447" y="906300"/>
            <a:chExt cx="2198851" cy="196041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355E963-B611-116C-4377-027F51D2D30C}"/>
                </a:ext>
              </a:extLst>
            </p:cNvPr>
            <p:cNvGrpSpPr/>
            <p:nvPr/>
          </p:nvGrpSpPr>
          <p:grpSpPr>
            <a:xfrm>
              <a:off x="6965104" y="1319351"/>
              <a:ext cx="2084204" cy="980342"/>
              <a:chOff x="6965104" y="1319351"/>
              <a:chExt cx="2084204" cy="980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11D1E5C-7B0B-A804-E75E-5BE7D46F7836}"/>
                  </a:ext>
                </a:extLst>
              </p:cNvPr>
              <p:cNvSpPr/>
              <p:nvPr/>
            </p:nvSpPr>
            <p:spPr>
              <a:xfrm>
                <a:off x="7107371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393382F-399D-1329-2311-E24791BC7514}"/>
                  </a:ext>
                </a:extLst>
              </p:cNvPr>
              <p:cNvSpPr/>
              <p:nvPr/>
            </p:nvSpPr>
            <p:spPr>
              <a:xfrm>
                <a:off x="8582822" y="1529513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3915965-EA4F-F7B9-8DB0-B9DF5E019777}"/>
                  </a:ext>
                </a:extLst>
              </p:cNvPr>
              <p:cNvSpPr/>
              <p:nvPr/>
            </p:nvSpPr>
            <p:spPr>
              <a:xfrm>
                <a:off x="7107371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1211D75-90B1-8C70-A3AB-C3E57F7178F3}"/>
                  </a:ext>
                </a:extLst>
              </p:cNvPr>
              <p:cNvSpPr/>
              <p:nvPr/>
            </p:nvSpPr>
            <p:spPr>
              <a:xfrm>
                <a:off x="8582822" y="2072540"/>
                <a:ext cx="260294" cy="11780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42498F35-0EE8-63EC-2D66-07A302E1A21D}"/>
                  </a:ext>
                </a:extLst>
              </p:cNvPr>
              <p:cNvSpPr/>
              <p:nvPr/>
            </p:nvSpPr>
            <p:spPr>
              <a:xfrm>
                <a:off x="7357131" y="1573242"/>
                <a:ext cx="1238211" cy="57337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600898"/>
                  <a:gd name="connsiteY0" fmla="*/ 0 h 1183026"/>
                  <a:gd name="connsiteX1" fmla="*/ 6252 w 2600898"/>
                  <a:gd name="connsiteY1" fmla="*/ 144871 h 1183026"/>
                  <a:gd name="connsiteX2" fmla="*/ 2600898 w 2600898"/>
                  <a:gd name="connsiteY2" fmla="*/ 1183026 h 1183026"/>
                  <a:gd name="connsiteX3" fmla="*/ 2589392 w 2600898"/>
                  <a:gd name="connsiteY3" fmla="*/ 1035868 h 1183026"/>
                  <a:gd name="connsiteX4" fmla="*/ 0 w 2600898"/>
                  <a:gd name="connsiteY4" fmla="*/ 0 h 1183026"/>
                  <a:gd name="connsiteX0" fmla="*/ 0 w 2600898"/>
                  <a:gd name="connsiteY0" fmla="*/ 0 h 1194936"/>
                  <a:gd name="connsiteX1" fmla="*/ 6252 w 2600898"/>
                  <a:gd name="connsiteY1" fmla="*/ 156781 h 1194936"/>
                  <a:gd name="connsiteX2" fmla="*/ 2600898 w 2600898"/>
                  <a:gd name="connsiteY2" fmla="*/ 1194936 h 1194936"/>
                  <a:gd name="connsiteX3" fmla="*/ 2589392 w 2600898"/>
                  <a:gd name="connsiteY3" fmla="*/ 1047778 h 1194936"/>
                  <a:gd name="connsiteX4" fmla="*/ 0 w 2600898"/>
                  <a:gd name="connsiteY4" fmla="*/ 0 h 11949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898" h="1194936">
                    <a:moveTo>
                      <a:pt x="0" y="0"/>
                    </a:moveTo>
                    <a:cubicBezTo>
                      <a:pt x="7627" y="63696"/>
                      <a:pt x="2750" y="98649"/>
                      <a:pt x="6252" y="156781"/>
                    </a:cubicBezTo>
                    <a:cubicBezTo>
                      <a:pt x="479654" y="173638"/>
                      <a:pt x="1954475" y="1172907"/>
                      <a:pt x="2600898" y="1194936"/>
                    </a:cubicBezTo>
                    <a:cubicBezTo>
                      <a:pt x="2599621" y="1121715"/>
                      <a:pt x="2594482" y="1119139"/>
                      <a:pt x="2589392" y="1047778"/>
                    </a:cubicBezTo>
                    <a:cubicBezTo>
                      <a:pt x="2031852" y="1027217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5D136DB6-F33D-2FEE-ED27-F9B2A76EF948}"/>
                  </a:ext>
                </a:extLst>
              </p:cNvPr>
              <p:cNvSpPr/>
              <p:nvPr/>
            </p:nvSpPr>
            <p:spPr>
              <a:xfrm flipV="1">
                <a:off x="7353322" y="1575747"/>
                <a:ext cx="1237050" cy="576584"/>
              </a:xfrm>
              <a:custGeom>
                <a:avLst/>
                <a:gdLst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315254 w 3198208"/>
                  <a:gd name="connsiteY0" fmla="*/ 95003 h 1449792"/>
                  <a:gd name="connsiteX1" fmla="*/ 324681 w 3198208"/>
                  <a:gd name="connsiteY1" fmla="*/ 208124 h 1449792"/>
                  <a:gd name="connsiteX2" fmla="*/ 2869918 w 3198208"/>
                  <a:gd name="connsiteY2" fmla="*/ 1358194 h 1449792"/>
                  <a:gd name="connsiteX3" fmla="*/ 2888771 w 3198208"/>
                  <a:gd name="connsiteY3" fmla="*/ 1235646 h 1449792"/>
                  <a:gd name="connsiteX4" fmla="*/ 315254 w 3198208"/>
                  <a:gd name="connsiteY4" fmla="*/ 95003 h 1449792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180562 w 3063516"/>
                  <a:gd name="connsiteY0" fmla="*/ 0 h 1354789"/>
                  <a:gd name="connsiteX1" fmla="*/ 189989 w 3063516"/>
                  <a:gd name="connsiteY1" fmla="*/ 113121 h 1354789"/>
                  <a:gd name="connsiteX2" fmla="*/ 2735226 w 3063516"/>
                  <a:gd name="connsiteY2" fmla="*/ 1263191 h 1354789"/>
                  <a:gd name="connsiteX3" fmla="*/ 2754079 w 3063516"/>
                  <a:gd name="connsiteY3" fmla="*/ 1140643 h 1354789"/>
                  <a:gd name="connsiteX4" fmla="*/ 180562 w 3063516"/>
                  <a:gd name="connsiteY4" fmla="*/ 0 h 1354789"/>
                  <a:gd name="connsiteX0" fmla="*/ 0 w 2882954"/>
                  <a:gd name="connsiteY0" fmla="*/ 0 h 1354789"/>
                  <a:gd name="connsiteX1" fmla="*/ 9427 w 2882954"/>
                  <a:gd name="connsiteY1" fmla="*/ 113121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82954"/>
                  <a:gd name="connsiteY0" fmla="*/ 0 h 1354789"/>
                  <a:gd name="connsiteX1" fmla="*/ 12602 w 2882954"/>
                  <a:gd name="connsiteY1" fmla="*/ 230596 h 1354789"/>
                  <a:gd name="connsiteX2" fmla="*/ 2554664 w 2882954"/>
                  <a:gd name="connsiteY2" fmla="*/ 1263191 h 1354789"/>
                  <a:gd name="connsiteX3" fmla="*/ 2573517 w 2882954"/>
                  <a:gd name="connsiteY3" fmla="*/ 1140643 h 1354789"/>
                  <a:gd name="connsiteX4" fmla="*/ 0 w 2882954"/>
                  <a:gd name="connsiteY4" fmla="*/ 0 h 1354789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874023"/>
                  <a:gd name="connsiteY0" fmla="*/ 0 h 1259231"/>
                  <a:gd name="connsiteX1" fmla="*/ 3077 w 2874023"/>
                  <a:gd name="connsiteY1" fmla="*/ 138521 h 1259231"/>
                  <a:gd name="connsiteX2" fmla="*/ 2545139 w 2874023"/>
                  <a:gd name="connsiteY2" fmla="*/ 1171116 h 1259231"/>
                  <a:gd name="connsiteX3" fmla="*/ 2563992 w 2874023"/>
                  <a:gd name="connsiteY3" fmla="*/ 1048568 h 1259231"/>
                  <a:gd name="connsiteX4" fmla="*/ 0 w 2874023"/>
                  <a:gd name="connsiteY4" fmla="*/ 0 h 1259231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747482"/>
                  <a:gd name="connsiteY0" fmla="*/ 0 h 1171116"/>
                  <a:gd name="connsiteX1" fmla="*/ 3077 w 2747482"/>
                  <a:gd name="connsiteY1" fmla="*/ 138521 h 1171116"/>
                  <a:gd name="connsiteX2" fmla="*/ 2545139 w 2747482"/>
                  <a:gd name="connsiteY2" fmla="*/ 1171116 h 1171116"/>
                  <a:gd name="connsiteX3" fmla="*/ 2563992 w 2747482"/>
                  <a:gd name="connsiteY3" fmla="*/ 1048568 h 1171116"/>
                  <a:gd name="connsiteX4" fmla="*/ 0 w 2747482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4671"/>
                  <a:gd name="connsiteY0" fmla="*/ 0 h 1171116"/>
                  <a:gd name="connsiteX1" fmla="*/ 3077 w 2564671"/>
                  <a:gd name="connsiteY1" fmla="*/ 138521 h 1171116"/>
                  <a:gd name="connsiteX2" fmla="*/ 2545139 w 2564671"/>
                  <a:gd name="connsiteY2" fmla="*/ 1171116 h 1171116"/>
                  <a:gd name="connsiteX3" fmla="*/ 2563992 w 2564671"/>
                  <a:gd name="connsiteY3" fmla="*/ 1048568 h 1171116"/>
                  <a:gd name="connsiteX4" fmla="*/ 0 w 256467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0 w 2565011"/>
                  <a:gd name="connsiteY0" fmla="*/ 0 h 1171116"/>
                  <a:gd name="connsiteX1" fmla="*/ 3077 w 2565011"/>
                  <a:gd name="connsiteY1" fmla="*/ 138521 h 1171116"/>
                  <a:gd name="connsiteX2" fmla="*/ 2554664 w 2565011"/>
                  <a:gd name="connsiteY2" fmla="*/ 1171116 h 1171116"/>
                  <a:gd name="connsiteX3" fmla="*/ 2563992 w 2565011"/>
                  <a:gd name="connsiteY3" fmla="*/ 1048568 h 1171116"/>
                  <a:gd name="connsiteX4" fmla="*/ 0 w 2565011"/>
                  <a:gd name="connsiteY4" fmla="*/ 0 h 1171116"/>
                  <a:gd name="connsiteX0" fmla="*/ 16287 w 2581298"/>
                  <a:gd name="connsiteY0" fmla="*/ 0 h 1171116"/>
                  <a:gd name="connsiteX1" fmla="*/ 314 w 2581298"/>
                  <a:gd name="connsiteY1" fmla="*/ 138521 h 1171116"/>
                  <a:gd name="connsiteX2" fmla="*/ 2570951 w 2581298"/>
                  <a:gd name="connsiteY2" fmla="*/ 1171116 h 1171116"/>
                  <a:gd name="connsiteX3" fmla="*/ 2580279 w 2581298"/>
                  <a:gd name="connsiteY3" fmla="*/ 1048568 h 1171116"/>
                  <a:gd name="connsiteX4" fmla="*/ 16287 w 2581298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87236"/>
                  <a:gd name="connsiteY0" fmla="*/ 0 h 1171116"/>
                  <a:gd name="connsiteX1" fmla="*/ 6252 w 2587236"/>
                  <a:gd name="connsiteY1" fmla="*/ 138521 h 1171116"/>
                  <a:gd name="connsiteX2" fmla="*/ 2576889 w 2587236"/>
                  <a:gd name="connsiteY2" fmla="*/ 1171116 h 1171116"/>
                  <a:gd name="connsiteX3" fmla="*/ 2586217 w 2587236"/>
                  <a:gd name="connsiteY3" fmla="*/ 1048568 h 1171116"/>
                  <a:gd name="connsiteX4" fmla="*/ 0 w 2587236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4221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3852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0265"/>
                  <a:gd name="connsiteY0" fmla="*/ 0 h 1171116"/>
                  <a:gd name="connsiteX1" fmla="*/ 6252 w 2590265"/>
                  <a:gd name="connsiteY1" fmla="*/ 144871 h 1171116"/>
                  <a:gd name="connsiteX2" fmla="*/ 2576889 w 2590265"/>
                  <a:gd name="connsiteY2" fmla="*/ 1171116 h 1171116"/>
                  <a:gd name="connsiteX3" fmla="*/ 2589392 w 2590265"/>
                  <a:gd name="connsiteY3" fmla="*/ 1035868 h 1171116"/>
                  <a:gd name="connsiteX4" fmla="*/ 0 w 2590265"/>
                  <a:gd name="connsiteY4" fmla="*/ 0 h 1171116"/>
                  <a:gd name="connsiteX0" fmla="*/ 0 w 2598268"/>
                  <a:gd name="connsiteY0" fmla="*/ 0 h 1195125"/>
                  <a:gd name="connsiteX1" fmla="*/ 14255 w 2598268"/>
                  <a:gd name="connsiteY1" fmla="*/ 168880 h 1195125"/>
                  <a:gd name="connsiteX2" fmla="*/ 2584892 w 2598268"/>
                  <a:gd name="connsiteY2" fmla="*/ 1195125 h 1195125"/>
                  <a:gd name="connsiteX3" fmla="*/ 2597395 w 2598268"/>
                  <a:gd name="connsiteY3" fmla="*/ 1059877 h 1195125"/>
                  <a:gd name="connsiteX4" fmla="*/ 0 w 2598268"/>
                  <a:gd name="connsiteY4" fmla="*/ 0 h 1195125"/>
                  <a:gd name="connsiteX0" fmla="*/ 0 w 2598459"/>
                  <a:gd name="connsiteY0" fmla="*/ 0 h 1211131"/>
                  <a:gd name="connsiteX1" fmla="*/ 14255 w 2598459"/>
                  <a:gd name="connsiteY1" fmla="*/ 168880 h 1211131"/>
                  <a:gd name="connsiteX2" fmla="*/ 2588893 w 2598459"/>
                  <a:gd name="connsiteY2" fmla="*/ 1211131 h 1211131"/>
                  <a:gd name="connsiteX3" fmla="*/ 2597395 w 2598459"/>
                  <a:gd name="connsiteY3" fmla="*/ 1059877 h 1211131"/>
                  <a:gd name="connsiteX4" fmla="*/ 0 w 2598459"/>
                  <a:gd name="connsiteY4" fmla="*/ 0 h 12111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98459" h="1211131">
                    <a:moveTo>
                      <a:pt x="0" y="0"/>
                    </a:moveTo>
                    <a:cubicBezTo>
                      <a:pt x="7627" y="63696"/>
                      <a:pt x="10753" y="110748"/>
                      <a:pt x="14255" y="168880"/>
                    </a:cubicBezTo>
                    <a:cubicBezTo>
                      <a:pt x="487657" y="185737"/>
                      <a:pt x="1942470" y="1189102"/>
                      <a:pt x="2588893" y="1211131"/>
                    </a:cubicBezTo>
                    <a:cubicBezTo>
                      <a:pt x="2587616" y="1137910"/>
                      <a:pt x="2602485" y="1131238"/>
                      <a:pt x="2597395" y="1059877"/>
                    </a:cubicBezTo>
                    <a:cubicBezTo>
                      <a:pt x="2039855" y="1039316"/>
                      <a:pt x="490848" y="15679"/>
                      <a:pt x="0" y="0"/>
                    </a:cubicBezTo>
                    <a:close/>
                  </a:path>
                </a:pathLst>
              </a:cu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23B8B85-958C-F401-E80B-360FF6E1095A}"/>
                  </a:ext>
                </a:extLst>
              </p:cNvPr>
              <p:cNvSpPr/>
              <p:nvPr/>
            </p:nvSpPr>
            <p:spPr>
              <a:xfrm>
                <a:off x="7342468" y="1529513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5A7783D-E14A-38F3-D14A-AA4E77330941}"/>
                  </a:ext>
                </a:extLst>
              </p:cNvPr>
              <p:cNvSpPr/>
              <p:nvPr/>
            </p:nvSpPr>
            <p:spPr>
              <a:xfrm>
                <a:off x="7357131" y="2144626"/>
                <a:ext cx="1272703" cy="45719"/>
              </a:xfrm>
              <a:prstGeom prst="rect">
                <a:avLst/>
              </a:prstGeom>
              <a:solidFill>
                <a:srgbClr val="4472C4">
                  <a:alpha val="74902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EE5716C-1BA3-5B59-19D6-D76D23CFC9E7}"/>
                  </a:ext>
                </a:extLst>
              </p:cNvPr>
              <p:cNvSpPr/>
              <p:nvPr/>
            </p:nvSpPr>
            <p:spPr>
              <a:xfrm>
                <a:off x="7367665" y="1440217"/>
                <a:ext cx="1222615" cy="85947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B7B323DE-60E0-53CF-0031-02D1E64447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319351"/>
                    <a:ext cx="506805" cy="261610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DCEA5759-D749-06A6-E8C6-13AC7B26A9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5104" y="1863242"/>
                    <a:ext cx="506805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7CC5C11-E384-8428-2B23-F01B1F3508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29" y="1319351"/>
                    <a:ext cx="509178" cy="261610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11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ADFEF00E-17FF-2314-68D1-39CBA72C4DA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40130" y="1863242"/>
                    <a:ext cx="509178" cy="2616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283AD28-62A5-16E4-A2C8-F8AF98215CE8}"/>
                </a:ext>
              </a:extLst>
            </p:cNvPr>
            <p:cNvSpPr txBox="1"/>
            <p:nvPr/>
          </p:nvSpPr>
          <p:spPr>
            <a:xfrm>
              <a:off x="6989107" y="906300"/>
              <a:ext cx="2147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Probability of transition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/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9D6DA73-6A49-BFDA-6998-6984BB2D08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23173" y="2301459"/>
                  <a:ext cx="1911292" cy="307777"/>
                </a:xfrm>
                <a:prstGeom prst="rect">
                  <a:avLst/>
                </a:prstGeom>
                <a:blipFill>
                  <a:blip r:embed="rId24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256CABB-82D1-930E-8449-14BBAA41E69B}"/>
                </a:ext>
              </a:extLst>
            </p:cNvPr>
            <p:cNvSpPr txBox="1"/>
            <p:nvPr/>
          </p:nvSpPr>
          <p:spPr>
            <a:xfrm>
              <a:off x="6937447" y="2589712"/>
              <a:ext cx="211186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Symmetry of the inner product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F7AD313-85B0-F502-A6EA-7C427375B945}"/>
              </a:ext>
            </a:extLst>
          </p:cNvPr>
          <p:cNvGrpSpPr/>
          <p:nvPr/>
        </p:nvGrpSpPr>
        <p:grpSpPr>
          <a:xfrm>
            <a:off x="9574462" y="1582995"/>
            <a:ext cx="2343847" cy="1785603"/>
            <a:chOff x="4082630" y="904070"/>
            <a:chExt cx="2343847" cy="1785603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0E982CA9-C5AA-E6C9-90DB-1052EA18E870}"/>
                </a:ext>
              </a:extLst>
            </p:cNvPr>
            <p:cNvGrpSpPr/>
            <p:nvPr/>
          </p:nvGrpSpPr>
          <p:grpSpPr>
            <a:xfrm>
              <a:off x="4417375" y="1181990"/>
              <a:ext cx="1544601" cy="1255064"/>
              <a:chOff x="6258757" y="1394618"/>
              <a:chExt cx="2227830" cy="1810221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3B81F1A-7DDF-37FC-8E0B-25647A57EC62}"/>
                  </a:ext>
                </a:extLst>
              </p:cNvPr>
              <p:cNvCxnSpPr/>
              <p:nvPr/>
            </p:nvCxnSpPr>
            <p:spPr>
              <a:xfrm>
                <a:off x="7288567" y="1571348"/>
                <a:ext cx="0" cy="163349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CEF049F-D0B9-71AE-DF6B-826F5A958360}"/>
                  </a:ext>
                </a:extLst>
              </p:cNvPr>
              <p:cNvCxnSpPr/>
              <p:nvPr/>
            </p:nvCxnSpPr>
            <p:spPr>
              <a:xfrm>
                <a:off x="6258757" y="2414726"/>
                <a:ext cx="208625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34537E07-6C5C-EF6F-BD54-2960FD4AE2E5}"/>
                  </a:ext>
                </a:extLst>
              </p:cNvPr>
              <p:cNvSpPr/>
              <p:nvPr/>
            </p:nvSpPr>
            <p:spPr>
              <a:xfrm>
                <a:off x="7035553" y="2157274"/>
                <a:ext cx="506027" cy="5060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0BA285A-C862-076F-3A62-771DF95A7F5D}"/>
                  </a:ext>
                </a:extLst>
              </p:cNvPr>
              <p:cNvCxnSpPr/>
              <p:nvPr/>
            </p:nvCxnSpPr>
            <p:spPr>
              <a:xfrm>
                <a:off x="6722255" y="1847983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8684F914-A99E-6944-7320-33E825595F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24117" y="2687636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658730B-D665-8AEE-B2FB-CC341B904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568927" y="2697379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475FD64-C0F4-8C16-5C76-4C4570D758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68927" y="1854000"/>
                <a:ext cx="284087" cy="2840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/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1F704490-20B5-5EB9-30BC-0AB193AD39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60216" y="2410287"/>
                    <a:ext cx="326371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0811" b="-4571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/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5ACFA3DA-289D-7467-FA1A-2B5E57ED602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17632" y="1394618"/>
                    <a:ext cx="470645" cy="443917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b="-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90BA661-32AD-DD1E-775D-924A39A60C62}"/>
                </a:ext>
              </a:extLst>
            </p:cNvPr>
            <p:cNvSpPr txBox="1"/>
            <p:nvPr/>
          </p:nvSpPr>
          <p:spPr>
            <a:xfrm>
              <a:off x="4192256" y="904070"/>
              <a:ext cx="199484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Minimum uncertainty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3216A94-7E9E-AEDD-3362-7F7415B22015}"/>
                </a:ext>
              </a:extLst>
            </p:cNvPr>
            <p:cNvSpPr txBox="1"/>
            <p:nvPr/>
          </p:nvSpPr>
          <p:spPr>
            <a:xfrm>
              <a:off x="4082630" y="2412674"/>
              <a:ext cx="234384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Can’t squeeze ensemble arbitrarily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D6ABB6F-CEF7-13A6-AE69-617A436083BF}"/>
              </a:ext>
            </a:extLst>
          </p:cNvPr>
          <p:cNvGrpSpPr/>
          <p:nvPr/>
        </p:nvGrpSpPr>
        <p:grpSpPr>
          <a:xfrm>
            <a:off x="746227" y="4598258"/>
            <a:ext cx="2079829" cy="1596649"/>
            <a:chOff x="529248" y="2803227"/>
            <a:chExt cx="2079829" cy="159664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CA4CDF3-282C-DA93-EB5D-1701DC82626D}"/>
                </a:ext>
              </a:extLst>
            </p:cNvPr>
            <p:cNvGrpSpPr/>
            <p:nvPr/>
          </p:nvGrpSpPr>
          <p:grpSpPr>
            <a:xfrm>
              <a:off x="564926" y="3102490"/>
              <a:ext cx="2044151" cy="882039"/>
              <a:chOff x="2627088" y="3255505"/>
              <a:chExt cx="2044151" cy="882039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03E49E11-FB8A-CE54-E812-C7BD3D5E59B0}"/>
                  </a:ext>
                </a:extLst>
              </p:cNvPr>
              <p:cNvSpPr/>
              <p:nvPr/>
            </p:nvSpPr>
            <p:spPr>
              <a:xfrm>
                <a:off x="2627088" y="3429000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E3CD5FA2-90AF-8752-0EB3-2B38FC421C5F}"/>
                  </a:ext>
                </a:extLst>
              </p:cNvPr>
              <p:cNvSpPr/>
              <p:nvPr/>
            </p:nvSpPr>
            <p:spPr>
              <a:xfrm>
                <a:off x="3789200" y="3255505"/>
                <a:ext cx="882039" cy="88203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22F164D-175A-C60F-4703-B8E5F6EA453A}"/>
                </a:ext>
              </a:extLst>
            </p:cNvPr>
            <p:cNvSpPr txBox="1"/>
            <p:nvPr/>
          </p:nvSpPr>
          <p:spPr>
            <a:xfrm>
              <a:off x="951430" y="2803227"/>
              <a:ext cx="11896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Non-locality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/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interact with parts</a:t>
                  </a: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C03A6B2-68DC-6599-F89E-5FFACA79F1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248" y="3938211"/>
                  <a:ext cx="1785874" cy="461665"/>
                </a:xfrm>
                <a:prstGeom prst="rect">
                  <a:avLst/>
                </a:prstGeom>
                <a:blipFill>
                  <a:blip r:embed="rId2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E72B60-9B5D-794A-FF06-5F5337D35E53}"/>
              </a:ext>
            </a:extLst>
          </p:cNvPr>
          <p:cNvSpPr/>
          <p:nvPr/>
        </p:nvSpPr>
        <p:spPr>
          <a:xfrm>
            <a:off x="4633829" y="2475797"/>
            <a:ext cx="175420" cy="158413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62AFCA-9DEF-83B3-948F-FE8B6A167E3A}"/>
              </a:ext>
            </a:extLst>
          </p:cNvPr>
          <p:cNvGrpSpPr/>
          <p:nvPr/>
        </p:nvGrpSpPr>
        <p:grpSpPr>
          <a:xfrm>
            <a:off x="3732206" y="4451934"/>
            <a:ext cx="2479590" cy="1680242"/>
            <a:chOff x="290399" y="4408818"/>
            <a:chExt cx="2479590" cy="1680242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2641F9BE-5091-1E77-F0CF-42224512A133}"/>
                </a:ext>
              </a:extLst>
            </p:cNvPr>
            <p:cNvGrpSpPr/>
            <p:nvPr/>
          </p:nvGrpSpPr>
          <p:grpSpPr>
            <a:xfrm>
              <a:off x="574920" y="5072456"/>
              <a:ext cx="1697627" cy="506023"/>
              <a:chOff x="5159704" y="5260203"/>
              <a:chExt cx="1697627" cy="506023"/>
            </a:xfrm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D0531-48BE-ECC4-490D-26AC0866A1DF}"/>
                  </a:ext>
                </a:extLst>
              </p:cNvPr>
              <p:cNvSpPr/>
              <p:nvPr/>
            </p:nvSpPr>
            <p:spPr>
              <a:xfrm>
                <a:off x="5159704" y="5260203"/>
                <a:ext cx="1697627" cy="506023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BB48A05-6283-2AB8-D835-3B7BDD9C0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04688" y="5431536"/>
                <a:ext cx="210312" cy="8167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CCD46C48-7E13-6025-73F8-F61A833964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15000" y="5431536"/>
                <a:ext cx="152400" cy="15240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68839B00-C931-2E17-AF61-A8B01CA8DF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4175" y="5583937"/>
                <a:ext cx="213537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C50B73FA-533B-E3EF-C965-6E51A6ABA1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77712" y="5472375"/>
                <a:ext cx="184090" cy="111562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5943F62-2CE6-31EE-4964-C583068BB2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61802" y="5472375"/>
                <a:ext cx="263275" cy="0"/>
              </a:xfrm>
              <a:prstGeom prst="line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2D2289C-10E9-ED6C-78BB-050EB58FFA59}"/>
                </a:ext>
              </a:extLst>
            </p:cNvPr>
            <p:cNvSpPr txBox="1"/>
            <p:nvPr/>
          </p:nvSpPr>
          <p:spPr>
            <a:xfrm>
              <a:off x="290399" y="4408818"/>
              <a:ext cx="247959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err="1"/>
                <a:t>Superluminar</a:t>
              </a:r>
              <a:r>
                <a:rPr lang="en-US" sz="1600" dirty="0"/>
                <a:t> effects</a:t>
              </a:r>
              <a:br>
                <a:rPr lang="en-US" sz="1600" dirty="0"/>
              </a:br>
              <a:r>
                <a:rPr lang="en-US" sz="1600" dirty="0"/>
                <a:t>that can’t carry information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/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Can’t refine ensembles 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br>
                    <a:rPr lang="en-US" sz="1200" b="0" dirty="0"/>
                  </a:br>
                  <a:r>
                    <a:rPr lang="en-US" sz="1200" dirty="0"/>
                    <a:t>Can’t extract information</a:t>
                  </a: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46E0E53-D0CF-0816-42E3-F5E1C55F8B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506" y="5627395"/>
                  <a:ext cx="1785874" cy="461665"/>
                </a:xfrm>
                <a:prstGeom prst="rect">
                  <a:avLst/>
                </a:prstGeom>
                <a:blipFill>
                  <a:blip r:embed="rId27"/>
                  <a:stretch>
                    <a:fillRect t="-1316"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C8FAC1-03ED-D1A1-A889-C33D0DE6B30F}"/>
              </a:ext>
            </a:extLst>
          </p:cNvPr>
          <p:cNvGrpSpPr/>
          <p:nvPr/>
        </p:nvGrpSpPr>
        <p:grpSpPr>
          <a:xfrm>
            <a:off x="717063" y="1752103"/>
            <a:ext cx="3299436" cy="919519"/>
            <a:chOff x="7093758" y="5122425"/>
            <a:chExt cx="4376570" cy="121970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F3F25D8-304A-AFAD-43A2-E446FE3BD03E}"/>
                </a:ext>
              </a:extLst>
            </p:cNvPr>
            <p:cNvGrpSpPr/>
            <p:nvPr/>
          </p:nvGrpSpPr>
          <p:grpSpPr>
            <a:xfrm>
              <a:off x="7517416" y="5122425"/>
              <a:ext cx="3079535" cy="839764"/>
              <a:chOff x="2758985" y="3636747"/>
              <a:chExt cx="7518499" cy="2050233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6159439-65D8-F57A-7D97-4D603E0E770C}"/>
                  </a:ext>
                </a:extLst>
              </p:cNvPr>
              <p:cNvGrpSpPr/>
              <p:nvPr/>
            </p:nvGrpSpPr>
            <p:grpSpPr>
              <a:xfrm>
                <a:off x="2758985" y="4061287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4D1E27D2-B3E6-8B0A-AD64-011FAB4F956D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solidFill>
                  <a:schemeClr val="accent1"/>
                </a:solidFill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9" name="Chord 5">
                  <a:extLst>
                    <a:ext uri="{FF2B5EF4-FFF2-40B4-BE49-F238E27FC236}">
                      <a16:creationId xmlns:a16="http://schemas.microsoft.com/office/drawing/2014/main" id="{E3487C6B-782B-FEB3-B500-E3F9EAAE7634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DCCFC576-62E6-F61D-200F-DBA1784814D4}"/>
                  </a:ext>
                </a:extLst>
              </p:cNvPr>
              <p:cNvGrpSpPr/>
              <p:nvPr/>
            </p:nvGrpSpPr>
            <p:grpSpPr>
              <a:xfrm>
                <a:off x="8550185" y="3654841"/>
                <a:ext cx="1727299" cy="1625693"/>
                <a:chOff x="2743126" y="2971800"/>
                <a:chExt cx="1295474" cy="1219270"/>
              </a:xfrm>
            </p:grpSpPr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2A0CA77F-3B10-33B0-96A7-2986B4052C99}"/>
                    </a:ext>
                  </a:extLst>
                </p:cNvPr>
                <p:cNvSpPr/>
                <p:nvPr/>
              </p:nvSpPr>
              <p:spPr>
                <a:xfrm>
                  <a:off x="2743200" y="2971800"/>
                  <a:ext cx="1295400" cy="1219200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  <p:sp>
              <p:nvSpPr>
                <p:cNvPr id="117" name="Chord 5">
                  <a:extLst>
                    <a:ext uri="{FF2B5EF4-FFF2-40B4-BE49-F238E27FC236}">
                      <a16:creationId xmlns:a16="http://schemas.microsoft.com/office/drawing/2014/main" id="{FEDF4A0A-5CF2-65DA-1C19-B21D8D3AC71A}"/>
                    </a:ext>
                  </a:extLst>
                </p:cNvPr>
                <p:cNvSpPr/>
                <p:nvPr/>
              </p:nvSpPr>
              <p:spPr>
                <a:xfrm>
                  <a:off x="2743126" y="3073904"/>
                  <a:ext cx="817308" cy="1117166"/>
                </a:xfrm>
                <a:custGeom>
                  <a:avLst/>
                  <a:gdLst>
                    <a:gd name="connsiteX0" fmla="*/ 817235 w 1295400"/>
                    <a:gd name="connsiteY0" fmla="*/ 1197947 h 1219200"/>
                    <a:gd name="connsiteX1" fmla="*/ 70854 w 1295400"/>
                    <a:gd name="connsiteY1" fmla="*/ 886831 h 1219200"/>
                    <a:gd name="connsiteX2" fmla="*/ 288864 w 1295400"/>
                    <a:gd name="connsiteY2" fmla="*/ 102104 h 1219200"/>
                    <a:gd name="connsiteX3" fmla="*/ 817235 w 1295400"/>
                    <a:gd name="connsiteY3" fmla="*/ 1197947 h 1219200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  <a:gd name="connsiteX0" fmla="*/ 817308 w 817308"/>
                    <a:gd name="connsiteY0" fmla="*/ 1095843 h 1117166"/>
                    <a:gd name="connsiteX1" fmla="*/ 70927 w 817308"/>
                    <a:gd name="connsiteY1" fmla="*/ 784727 h 1117166"/>
                    <a:gd name="connsiteX2" fmla="*/ 288937 w 817308"/>
                    <a:gd name="connsiteY2" fmla="*/ 0 h 1117166"/>
                    <a:gd name="connsiteX3" fmla="*/ 817308 w 817308"/>
                    <a:gd name="connsiteY3" fmla="*/ 1095843 h 1117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817308" h="1117166">
                      <a:moveTo>
                        <a:pt x="817308" y="1095843"/>
                      </a:moveTo>
                      <a:cubicBezTo>
                        <a:pt x="521648" y="1171311"/>
                        <a:pt x="210243" y="1041507"/>
                        <a:pt x="70927" y="784727"/>
                      </a:cubicBezTo>
                      <a:cubicBezTo>
                        <a:pt x="-78669" y="508999"/>
                        <a:pt x="15088" y="171521"/>
                        <a:pt x="288937" y="0"/>
                      </a:cubicBezTo>
                      <a:cubicBezTo>
                        <a:pt x="73901" y="563401"/>
                        <a:pt x="336384" y="989642"/>
                        <a:pt x="817308" y="1095843"/>
                      </a:cubicBezTo>
                      <a:close/>
                    </a:path>
                  </a:pathLst>
                </a:cu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400"/>
                </a:p>
              </p:txBody>
            </p:sp>
          </p:grp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4263AC2D-45DA-9423-7492-D7A7B65C8D2C}"/>
                  </a:ext>
                </a:extLst>
              </p:cNvPr>
              <p:cNvSpPr/>
              <p:nvPr/>
            </p:nvSpPr>
            <p:spPr>
              <a:xfrm>
                <a:off x="4691594" y="3636747"/>
                <a:ext cx="3485323" cy="668600"/>
              </a:xfrm>
              <a:custGeom>
                <a:avLst/>
                <a:gdLst>
                  <a:gd name="connsiteX0" fmla="*/ 0 w 2141883"/>
                  <a:gd name="connsiteY0" fmla="*/ 601959 h 601959"/>
                  <a:gd name="connsiteX1" fmla="*/ 1088335 w 2141883"/>
                  <a:gd name="connsiteY1" fmla="*/ 10581 h 601959"/>
                  <a:gd name="connsiteX2" fmla="*/ 2141883 w 2141883"/>
                  <a:gd name="connsiteY2" fmla="*/ 278937 h 601959"/>
                  <a:gd name="connsiteX0" fmla="*/ 0 w 2350605"/>
                  <a:gd name="connsiteY0" fmla="*/ 441051 h 441051"/>
                  <a:gd name="connsiteX1" fmla="*/ 1297057 w 2350605"/>
                  <a:gd name="connsiteY1" fmla="*/ 3730 h 441051"/>
                  <a:gd name="connsiteX2" fmla="*/ 2350605 w 2350605"/>
                  <a:gd name="connsiteY2" fmla="*/ 272086 h 441051"/>
                  <a:gd name="connsiteX0" fmla="*/ 0 w 2613992"/>
                  <a:gd name="connsiteY0" fmla="*/ 465762 h 465762"/>
                  <a:gd name="connsiteX1" fmla="*/ 1297057 w 2613992"/>
                  <a:gd name="connsiteY1" fmla="*/ 28441 h 465762"/>
                  <a:gd name="connsiteX2" fmla="*/ 2613992 w 2613992"/>
                  <a:gd name="connsiteY2" fmla="*/ 147710 h 465762"/>
                  <a:gd name="connsiteX0" fmla="*/ 0 w 2613992"/>
                  <a:gd name="connsiteY0" fmla="*/ 501450 h 501450"/>
                  <a:gd name="connsiteX1" fmla="*/ 1237423 w 2613992"/>
                  <a:gd name="connsiteY1" fmla="*/ 19403 h 501450"/>
                  <a:gd name="connsiteX2" fmla="*/ 2613992 w 2613992"/>
                  <a:gd name="connsiteY2" fmla="*/ 183398 h 5014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13992" h="501450">
                    <a:moveTo>
                      <a:pt x="0" y="501450"/>
                    </a:moveTo>
                    <a:cubicBezTo>
                      <a:pt x="365677" y="232679"/>
                      <a:pt x="801758" y="72412"/>
                      <a:pt x="1237423" y="19403"/>
                    </a:cubicBezTo>
                    <a:cubicBezTo>
                      <a:pt x="1673088" y="-33606"/>
                      <a:pt x="2265708" y="22301"/>
                      <a:pt x="2613992" y="183398"/>
                    </a:cubicBezTo>
                  </a:path>
                </a:pathLst>
              </a:custGeom>
              <a:noFill/>
              <a:ln w="28575">
                <a:headEnd type="triangle" w="lg" len="lg"/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28864B0-6072-ACAB-9A81-D0357CFDF653}"/>
                </a:ext>
              </a:extLst>
            </p:cNvPr>
            <p:cNvCxnSpPr>
              <a:cxnSpLocks/>
            </p:cNvCxnSpPr>
            <p:nvPr/>
          </p:nvCxnSpPr>
          <p:spPr>
            <a:xfrm>
              <a:off x="7093758" y="6313256"/>
              <a:ext cx="419322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F186839-64C1-3E3B-9F2B-E7135C0C0582}"/>
                </a:ext>
              </a:extLst>
            </p:cNvPr>
            <p:cNvSpPr/>
            <p:nvPr/>
          </p:nvSpPr>
          <p:spPr>
            <a:xfrm>
              <a:off x="10844764" y="5974702"/>
              <a:ext cx="625564" cy="36742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time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1DE31D20-3861-02AB-CE47-3B376A4D4748}"/>
                </a:ext>
              </a:extLst>
            </p:cNvPr>
            <p:cNvSpPr/>
            <p:nvPr/>
          </p:nvSpPr>
          <p:spPr>
            <a:xfrm rot="19209652">
              <a:off x="8016367" y="5411825"/>
              <a:ext cx="51144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AC66B33-E3D3-B686-A1DC-11B7D9A8D9C9}"/>
                </a:ext>
              </a:extLst>
            </p:cNvPr>
            <p:cNvSpPr/>
            <p:nvPr/>
          </p:nvSpPr>
          <p:spPr>
            <a:xfrm rot="2714105">
              <a:off x="10396427" y="5524374"/>
              <a:ext cx="65673" cy="10228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FCFC113-FEDB-994B-0A9D-FBEF7E68ED4B}"/>
                </a:ext>
              </a:extLst>
            </p:cNvPr>
            <p:cNvCxnSpPr>
              <a:cxnSpLocks/>
            </p:cNvCxnSpPr>
            <p:nvPr/>
          </p:nvCxnSpPr>
          <p:spPr>
            <a:xfrm>
              <a:off x="8131274" y="5466648"/>
              <a:ext cx="2204538" cy="83670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D4830A7-F8F3-4233-F28F-8A7C97ACC667}"/>
              </a:ext>
            </a:extLst>
          </p:cNvPr>
          <p:cNvGrpSpPr/>
          <p:nvPr/>
        </p:nvGrpSpPr>
        <p:grpSpPr>
          <a:xfrm>
            <a:off x="4164359" y="1055278"/>
            <a:ext cx="629137" cy="3004658"/>
            <a:chOff x="3960143" y="811438"/>
            <a:chExt cx="629137" cy="3004658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CEABE5A-D416-4D67-626B-1C878B982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29612" y="845025"/>
              <a:ext cx="0" cy="2971071"/>
            </a:xfrm>
            <a:prstGeom prst="straightConnector1">
              <a:avLst/>
            </a:prstGeom>
            <a:ln w="57150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A753560-7A50-E35E-11ED-770480362A2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944" y="2231957"/>
              <a:ext cx="31933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568B672-FB08-E8AA-1209-63BB19EADC0E}"/>
                </a:ext>
              </a:extLst>
            </p:cNvPr>
            <p:cNvSpPr txBox="1"/>
            <p:nvPr/>
          </p:nvSpPr>
          <p:spPr>
            <a:xfrm>
              <a:off x="3987984" y="204729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9B2B321-55A1-7585-097E-0B7DED5F5B3F}"/>
                </a:ext>
              </a:extLst>
            </p:cNvPr>
            <p:cNvSpPr txBox="1"/>
            <p:nvPr/>
          </p:nvSpPr>
          <p:spPr>
            <a:xfrm rot="16200000">
              <a:off x="3660028" y="1111553"/>
              <a:ext cx="969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Entropy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E7C2FEE1-92B9-429B-DCF0-940984FE318A}"/>
              </a:ext>
            </a:extLst>
          </p:cNvPr>
          <p:cNvSpPr txBox="1"/>
          <p:nvPr/>
        </p:nvSpPr>
        <p:spPr>
          <a:xfrm>
            <a:off x="1835614" y="1142147"/>
            <a:ext cx="873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Classical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7B0A99A-91C3-76B3-A5C6-13C46B30866A}"/>
              </a:ext>
            </a:extLst>
          </p:cNvPr>
          <p:cNvSpPr txBox="1"/>
          <p:nvPr/>
        </p:nvSpPr>
        <p:spPr>
          <a:xfrm>
            <a:off x="6032246" y="1147215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Quantum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482923D-7E57-29C7-BEE8-45B87882E635}"/>
              </a:ext>
            </a:extLst>
          </p:cNvPr>
          <p:cNvSpPr txBox="1"/>
          <p:nvPr/>
        </p:nvSpPr>
        <p:spPr>
          <a:xfrm>
            <a:off x="527554" y="3530777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We always have access to the internal dynamics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D264003-0E86-A022-92B7-462D9912161C}"/>
              </a:ext>
            </a:extLst>
          </p:cNvPr>
          <p:cNvSpPr txBox="1"/>
          <p:nvPr/>
        </p:nvSpPr>
        <p:spPr>
          <a:xfrm>
            <a:off x="504548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Can prepare ensembles at arbitrarily low entropy: we can study arbitrarily small parts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C037DA22-F06A-D81D-4F0E-AA7EBAD5DB86}"/>
              </a:ext>
            </a:extLst>
          </p:cNvPr>
          <p:cNvSpPr txBox="1"/>
          <p:nvPr/>
        </p:nvSpPr>
        <p:spPr>
          <a:xfrm>
            <a:off x="4988953" y="3530777"/>
            <a:ext cx="3484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 access to the internal dynamics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F43F7AEC-7F61-AE11-29B1-98056184455D}"/>
              </a:ext>
            </a:extLst>
          </p:cNvPr>
          <p:cNvSpPr txBox="1"/>
          <p:nvPr/>
        </p:nvSpPr>
        <p:spPr>
          <a:xfrm>
            <a:off x="4965947" y="2897039"/>
            <a:ext cx="3484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Entropy is bounded at zero:</a:t>
            </a:r>
            <a:br>
              <a:rPr lang="en-US" sz="1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400" dirty="0">
                <a:solidFill>
                  <a:schemeClr val="accent6">
                    <a:lumMod val="75000"/>
                  </a:schemeClr>
                </a:solidFill>
              </a:rPr>
              <a:t>we cannot study parts</a:t>
            </a:r>
          </a:p>
        </p:txBody>
      </p:sp>
    </p:spTree>
    <p:extLst>
      <p:ext uri="{BB962C8B-B14F-4D97-AF65-F5344CB8AC3E}">
        <p14:creationId xmlns:p14="http://schemas.microsoft.com/office/powerpoint/2010/main" val="826748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0111-3A62-4E8C-ABDC-A59B0D5C0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6" y="150921"/>
            <a:ext cx="5752731" cy="84337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Divisible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C2D830C-0510-4D32-8B68-4EA1A8B9A49C}"/>
              </a:ext>
            </a:extLst>
          </p:cNvPr>
          <p:cNvSpPr txBox="1">
            <a:spLocks/>
          </p:cNvSpPr>
          <p:nvPr/>
        </p:nvSpPr>
        <p:spPr>
          <a:xfrm>
            <a:off x="6270593" y="150920"/>
            <a:ext cx="5752731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333" dirty="0"/>
              <a:t>Reducible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/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 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806C78E-F556-4E25-897B-55976974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37" y="4407694"/>
                <a:ext cx="323562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/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𝒮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𝒮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8434D93-B865-4436-B507-88A4DCD18D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97" y="4376071"/>
                <a:ext cx="234134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408905F7-355D-4C11-AEBE-F2E409386522}"/>
              </a:ext>
            </a:extLst>
          </p:cNvPr>
          <p:cNvSpPr txBox="1">
            <a:spLocks/>
          </p:cNvSpPr>
          <p:nvPr/>
        </p:nvSpPr>
        <p:spPr>
          <a:xfrm>
            <a:off x="5344358" y="196477"/>
            <a:ext cx="1509204" cy="8433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vs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EEA73D-96C1-4280-9D48-9A20EE68C509}"/>
              </a:ext>
            </a:extLst>
          </p:cNvPr>
          <p:cNvCxnSpPr>
            <a:cxnSpLocks/>
          </p:cNvCxnSpPr>
          <p:nvPr/>
        </p:nvCxnSpPr>
        <p:spPr>
          <a:xfrm>
            <a:off x="652053" y="632714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838E49A-F4B8-4C7D-B1E1-AE452AE8E0AB}"/>
              </a:ext>
            </a:extLst>
          </p:cNvPr>
          <p:cNvSpPr/>
          <p:nvPr/>
        </p:nvSpPr>
        <p:spPr>
          <a:xfrm>
            <a:off x="3243965" y="586126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6C0A14-4836-41F1-B44F-6D16CCD839FF}"/>
              </a:ext>
            </a:extLst>
          </p:cNvPr>
          <p:cNvGrpSpPr/>
          <p:nvPr/>
        </p:nvGrpSpPr>
        <p:grpSpPr>
          <a:xfrm>
            <a:off x="1109458" y="5138805"/>
            <a:ext cx="1930715" cy="874080"/>
            <a:chOff x="685800" y="3105150"/>
            <a:chExt cx="2920795" cy="132231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488A833-A26A-4D01-83F8-32A6CAB37F04}"/>
                </a:ext>
              </a:extLst>
            </p:cNvPr>
            <p:cNvGrpSpPr/>
            <p:nvPr/>
          </p:nvGrpSpPr>
          <p:grpSpPr>
            <a:xfrm>
              <a:off x="685800" y="3526982"/>
              <a:ext cx="794882" cy="748123"/>
              <a:chOff x="2743126" y="2971800"/>
              <a:chExt cx="1295474" cy="1219270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3AF5EA3-C10B-4C2F-8509-AEB9C9A953F9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25" name="Chord 5">
                <a:extLst>
                  <a:ext uri="{FF2B5EF4-FFF2-40B4-BE49-F238E27FC236}">
                    <a16:creationId xmlns:a16="http://schemas.microsoft.com/office/drawing/2014/main" id="{0857B9BB-F05A-458D-AFA6-42EB28E4C3CC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7A7CE4DE-ECAC-404B-9CE7-3A30B434717B}"/>
                </a:ext>
              </a:extLst>
            </p:cNvPr>
            <p:cNvGrpSpPr/>
            <p:nvPr/>
          </p:nvGrpSpPr>
          <p:grpSpPr>
            <a:xfrm>
              <a:off x="2864418" y="3720714"/>
              <a:ext cx="742177" cy="554348"/>
              <a:chOff x="6682106" y="2528622"/>
              <a:chExt cx="742177" cy="554348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74ACAE12-1D35-45C8-BA17-AA21091C10F8}"/>
                  </a:ext>
                </a:extLst>
              </p:cNvPr>
              <p:cNvSpPr/>
              <p:nvPr/>
            </p:nvSpPr>
            <p:spPr>
              <a:xfrm>
                <a:off x="6683541" y="2528622"/>
                <a:ext cx="740742" cy="554305"/>
              </a:xfrm>
              <a:custGeom>
                <a:avLst/>
                <a:gdLst>
                  <a:gd name="connsiteX0" fmla="*/ 689516 w 740742"/>
                  <a:gd name="connsiteY0" fmla="*/ 0 h 554305"/>
                  <a:gd name="connsiteX1" fmla="*/ 709511 w 740742"/>
                  <a:gd name="connsiteY1" fmla="*/ 34672 h 554305"/>
                  <a:gd name="connsiteX2" fmla="*/ 740742 w 740742"/>
                  <a:gd name="connsiteY2" fmla="*/ 180265 h 554305"/>
                  <a:gd name="connsiteX3" fmla="*/ 343323 w 740742"/>
                  <a:gd name="connsiteY3" fmla="*/ 554305 h 554305"/>
                  <a:gd name="connsiteX4" fmla="*/ 13777 w 740742"/>
                  <a:gd name="connsiteY4" fmla="*/ 389395 h 554305"/>
                  <a:gd name="connsiteX5" fmla="*/ 0 w 740742"/>
                  <a:gd name="connsiteY5" fmla="*/ 365506 h 5543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40742" h="554305">
                    <a:moveTo>
                      <a:pt x="689516" y="0"/>
                    </a:moveTo>
                    <a:lnTo>
                      <a:pt x="709511" y="34672"/>
                    </a:lnTo>
                    <a:cubicBezTo>
                      <a:pt x="729622" y="79421"/>
                      <a:pt x="740742" y="128621"/>
                      <a:pt x="740742" y="180265"/>
                    </a:cubicBezTo>
                    <a:cubicBezTo>
                      <a:pt x="740742" y="386842"/>
                      <a:pt x="562811" y="554305"/>
                      <a:pt x="343323" y="554305"/>
                    </a:cubicBezTo>
                    <a:cubicBezTo>
                      <a:pt x="206143" y="554305"/>
                      <a:pt x="85196" y="488890"/>
                      <a:pt x="13777" y="389395"/>
                    </a:cubicBezTo>
                    <a:lnTo>
                      <a:pt x="0" y="365506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ACD69995-4013-4A71-A2B0-763165BF9519}"/>
                  </a:ext>
                </a:extLst>
              </p:cNvPr>
              <p:cNvSpPr/>
              <p:nvPr/>
            </p:nvSpPr>
            <p:spPr>
              <a:xfrm>
                <a:off x="6682106" y="2827911"/>
                <a:ext cx="448781" cy="255059"/>
              </a:xfrm>
              <a:custGeom>
                <a:avLst/>
                <a:gdLst>
                  <a:gd name="connsiteX0" fmla="*/ 122433 w 448781"/>
                  <a:gd name="connsiteY0" fmla="*/ 0 h 255059"/>
                  <a:gd name="connsiteX1" fmla="*/ 126545 w 448781"/>
                  <a:gd name="connsiteY1" fmla="*/ 10979 h 255059"/>
                  <a:gd name="connsiteX2" fmla="*/ 448781 w 448781"/>
                  <a:gd name="connsiteY2" fmla="*/ 241976 h 255059"/>
                  <a:gd name="connsiteX3" fmla="*/ 27594 w 448781"/>
                  <a:gd name="connsiteY3" fmla="*/ 106418 h 255059"/>
                  <a:gd name="connsiteX4" fmla="*/ 0 w 448781"/>
                  <a:gd name="connsiteY4" fmla="*/ 64901 h 255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8781" h="255059">
                    <a:moveTo>
                      <a:pt x="122433" y="0"/>
                    </a:moveTo>
                    <a:lnTo>
                      <a:pt x="126545" y="10979"/>
                    </a:lnTo>
                    <a:cubicBezTo>
                      <a:pt x="187202" y="127720"/>
                      <a:pt x="301238" y="209394"/>
                      <a:pt x="448781" y="241976"/>
                    </a:cubicBezTo>
                    <a:cubicBezTo>
                      <a:pt x="290046" y="282493"/>
                      <a:pt x="123913" y="226580"/>
                      <a:pt x="27594" y="106418"/>
                    </a:cubicBezTo>
                    <a:lnTo>
                      <a:pt x="0" y="64901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3603BE-DFC6-4713-8BAD-C2A2E2964333}"/>
                </a:ext>
              </a:extLst>
            </p:cNvPr>
            <p:cNvGrpSpPr/>
            <p:nvPr/>
          </p:nvGrpSpPr>
          <p:grpSpPr>
            <a:xfrm>
              <a:off x="2741703" y="3105150"/>
              <a:ext cx="741264" cy="555497"/>
              <a:chOff x="8027154" y="2238367"/>
              <a:chExt cx="741264" cy="555497"/>
            </a:xfrm>
          </p:grpSpPr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C544F767-C855-4B58-A474-11681B95B427}"/>
                  </a:ext>
                </a:extLst>
              </p:cNvPr>
              <p:cNvSpPr/>
              <p:nvPr/>
            </p:nvSpPr>
            <p:spPr>
              <a:xfrm>
                <a:off x="8027199" y="2238367"/>
                <a:ext cx="741219" cy="555132"/>
              </a:xfrm>
              <a:custGeom>
                <a:avLst/>
                <a:gdLst>
                  <a:gd name="connsiteX0" fmla="*/ 397419 w 741219"/>
                  <a:gd name="connsiteY0" fmla="*/ 0 h 555132"/>
                  <a:gd name="connsiteX1" fmla="*/ 726965 w 741219"/>
                  <a:gd name="connsiteY1" fmla="*/ 164911 h 555132"/>
                  <a:gd name="connsiteX2" fmla="*/ 741219 w 741219"/>
                  <a:gd name="connsiteY2" fmla="*/ 189627 h 555132"/>
                  <a:gd name="connsiteX3" fmla="*/ 51704 w 741219"/>
                  <a:gd name="connsiteY3" fmla="*/ 555132 h 555132"/>
                  <a:gd name="connsiteX4" fmla="*/ 31231 w 741219"/>
                  <a:gd name="connsiteY4" fmla="*/ 519634 h 555132"/>
                  <a:gd name="connsiteX5" fmla="*/ 0 w 741219"/>
                  <a:gd name="connsiteY5" fmla="*/ 374040 h 555132"/>
                  <a:gd name="connsiteX6" fmla="*/ 397419 w 741219"/>
                  <a:gd name="connsiteY6" fmla="*/ 0 h 555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1219" h="555132">
                    <a:moveTo>
                      <a:pt x="397419" y="0"/>
                    </a:moveTo>
                    <a:cubicBezTo>
                      <a:pt x="534599" y="0"/>
                      <a:pt x="655546" y="65415"/>
                      <a:pt x="726965" y="164911"/>
                    </a:cubicBezTo>
                    <a:lnTo>
                      <a:pt x="741219" y="189627"/>
                    </a:lnTo>
                    <a:lnTo>
                      <a:pt x="51704" y="555132"/>
                    </a:lnTo>
                    <a:lnTo>
                      <a:pt x="31231" y="519634"/>
                    </a:lnTo>
                    <a:cubicBezTo>
                      <a:pt x="11121" y="474884"/>
                      <a:pt x="0" y="425684"/>
                      <a:pt x="0" y="374040"/>
                    </a:cubicBezTo>
                    <a:cubicBezTo>
                      <a:pt x="0" y="167463"/>
                      <a:pt x="177931" y="0"/>
                      <a:pt x="3974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417A1A66-E36E-45BF-9D19-F9E728DE2733}"/>
                  </a:ext>
                </a:extLst>
              </p:cNvPr>
              <p:cNvSpPr/>
              <p:nvPr/>
            </p:nvSpPr>
            <p:spPr>
              <a:xfrm>
                <a:off x="8027154" y="2301017"/>
                <a:ext cx="177287" cy="492847"/>
              </a:xfrm>
              <a:custGeom>
                <a:avLst/>
                <a:gdLst>
                  <a:gd name="connsiteX0" fmla="*/ 177287 w 177287"/>
                  <a:gd name="connsiteY0" fmla="*/ 0 h 492847"/>
                  <a:gd name="connsiteX1" fmla="*/ 144077 w 177287"/>
                  <a:gd name="connsiteY1" fmla="*/ 347483 h 492847"/>
                  <a:gd name="connsiteX2" fmla="*/ 174096 w 177287"/>
                  <a:gd name="connsiteY2" fmla="*/ 427629 h 492847"/>
                  <a:gd name="connsiteX3" fmla="*/ 51064 w 177287"/>
                  <a:gd name="connsiteY3" fmla="*/ 492847 h 492847"/>
                  <a:gd name="connsiteX4" fmla="*/ 43520 w 177287"/>
                  <a:gd name="connsiteY4" fmla="*/ 481495 h 492847"/>
                  <a:gd name="connsiteX5" fmla="*/ 177287 w 177287"/>
                  <a:gd name="connsiteY5" fmla="*/ 0 h 492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77287" h="492847">
                    <a:moveTo>
                      <a:pt x="177287" y="0"/>
                    </a:moveTo>
                    <a:cubicBezTo>
                      <a:pt x="127809" y="129635"/>
                      <a:pt x="119533" y="247435"/>
                      <a:pt x="144077" y="347483"/>
                    </a:cubicBezTo>
                    <a:lnTo>
                      <a:pt x="174096" y="427629"/>
                    </a:lnTo>
                    <a:lnTo>
                      <a:pt x="51064" y="492847"/>
                    </a:lnTo>
                    <a:lnTo>
                      <a:pt x="43520" y="481495"/>
                    </a:lnTo>
                    <a:cubicBezTo>
                      <a:pt x="-48270" y="312313"/>
                      <a:pt x="9258" y="105242"/>
                      <a:pt x="177287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2400"/>
              </a:p>
            </p:txBody>
          </p:sp>
        </p:grp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28E9A5A-EDAC-43E3-A29D-016070339B3E}"/>
                </a:ext>
              </a:extLst>
            </p:cNvPr>
            <p:cNvSpPr/>
            <p:nvPr/>
          </p:nvSpPr>
          <p:spPr>
            <a:xfrm>
              <a:off x="1384849" y="3222139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BF6E3CA-E6D1-40D5-814B-07ECC3876F1C}"/>
                </a:ext>
              </a:extLst>
            </p:cNvPr>
            <p:cNvSpPr/>
            <p:nvPr/>
          </p:nvSpPr>
          <p:spPr>
            <a:xfrm rot="21111370" flipV="1">
              <a:off x="1508436" y="4179848"/>
              <a:ext cx="1290752" cy="247614"/>
            </a:xfrm>
            <a:custGeom>
              <a:avLst/>
              <a:gdLst>
                <a:gd name="connsiteX0" fmla="*/ 0 w 2141883"/>
                <a:gd name="connsiteY0" fmla="*/ 601959 h 601959"/>
                <a:gd name="connsiteX1" fmla="*/ 1088335 w 2141883"/>
                <a:gd name="connsiteY1" fmla="*/ 10581 h 601959"/>
                <a:gd name="connsiteX2" fmla="*/ 2141883 w 2141883"/>
                <a:gd name="connsiteY2" fmla="*/ 278937 h 601959"/>
                <a:gd name="connsiteX0" fmla="*/ 0 w 2350605"/>
                <a:gd name="connsiteY0" fmla="*/ 441051 h 441051"/>
                <a:gd name="connsiteX1" fmla="*/ 1297057 w 2350605"/>
                <a:gd name="connsiteY1" fmla="*/ 3730 h 441051"/>
                <a:gd name="connsiteX2" fmla="*/ 2350605 w 2350605"/>
                <a:gd name="connsiteY2" fmla="*/ 272086 h 441051"/>
                <a:gd name="connsiteX0" fmla="*/ 0 w 2613992"/>
                <a:gd name="connsiteY0" fmla="*/ 465762 h 465762"/>
                <a:gd name="connsiteX1" fmla="*/ 1297057 w 2613992"/>
                <a:gd name="connsiteY1" fmla="*/ 28441 h 465762"/>
                <a:gd name="connsiteX2" fmla="*/ 2613992 w 2613992"/>
                <a:gd name="connsiteY2" fmla="*/ 147710 h 465762"/>
                <a:gd name="connsiteX0" fmla="*/ 0 w 2613992"/>
                <a:gd name="connsiteY0" fmla="*/ 501450 h 501450"/>
                <a:gd name="connsiteX1" fmla="*/ 1237423 w 2613992"/>
                <a:gd name="connsiteY1" fmla="*/ 19403 h 501450"/>
                <a:gd name="connsiteX2" fmla="*/ 2613992 w 2613992"/>
                <a:gd name="connsiteY2" fmla="*/ 183398 h 50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13992" h="501450">
                  <a:moveTo>
                    <a:pt x="0" y="501450"/>
                  </a:moveTo>
                  <a:cubicBezTo>
                    <a:pt x="365677" y="232679"/>
                    <a:pt x="801758" y="72412"/>
                    <a:pt x="1237423" y="19403"/>
                  </a:cubicBezTo>
                  <a:cubicBezTo>
                    <a:pt x="1673088" y="-33606"/>
                    <a:pt x="2265708" y="22301"/>
                    <a:pt x="2613992" y="183398"/>
                  </a:cubicBezTo>
                </a:path>
              </a:pathLst>
            </a:custGeom>
            <a:noFill/>
            <a:ln w="28575"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A135CC2-9465-43A2-9F13-FACC44779F94}"/>
              </a:ext>
            </a:extLst>
          </p:cNvPr>
          <p:cNvGrpSpPr/>
          <p:nvPr/>
        </p:nvGrpSpPr>
        <p:grpSpPr>
          <a:xfrm>
            <a:off x="6611340" y="5372197"/>
            <a:ext cx="645638" cy="607658"/>
            <a:chOff x="6610920" y="3430766"/>
            <a:chExt cx="794882" cy="74812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19C0DDE-2C3B-444C-BB51-6DFC67078C12}"/>
                </a:ext>
              </a:extLst>
            </p:cNvPr>
            <p:cNvGrpSpPr/>
            <p:nvPr/>
          </p:nvGrpSpPr>
          <p:grpSpPr>
            <a:xfrm>
              <a:off x="6610920" y="3430766"/>
              <a:ext cx="794882" cy="748123"/>
              <a:chOff x="2743126" y="2971800"/>
              <a:chExt cx="1295474" cy="1219270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1BE8F641-DAF3-49A0-BD1E-537684D51AA5}"/>
                  </a:ext>
                </a:extLst>
              </p:cNvPr>
              <p:cNvSpPr/>
              <p:nvPr/>
            </p:nvSpPr>
            <p:spPr>
              <a:xfrm>
                <a:off x="2743200" y="2971800"/>
                <a:ext cx="1295400" cy="1219200"/>
              </a:xfrm>
              <a:prstGeom prst="ellipse">
                <a:avLst/>
              </a:prstGeom>
              <a:solidFill>
                <a:schemeClr val="accent1"/>
              </a:solidFill>
              <a:ln w="28575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38" name="Chord 5">
                <a:extLst>
                  <a:ext uri="{FF2B5EF4-FFF2-40B4-BE49-F238E27FC236}">
                    <a16:creationId xmlns:a16="http://schemas.microsoft.com/office/drawing/2014/main" id="{2096353D-2715-4426-9431-9813669B2CB4}"/>
                  </a:ext>
                </a:extLst>
              </p:cNvPr>
              <p:cNvSpPr/>
              <p:nvPr/>
            </p:nvSpPr>
            <p:spPr>
              <a:xfrm>
                <a:off x="2743126" y="3073904"/>
                <a:ext cx="817308" cy="1117166"/>
              </a:xfrm>
              <a:custGeom>
                <a:avLst/>
                <a:gdLst>
                  <a:gd name="connsiteX0" fmla="*/ 817235 w 1295400"/>
                  <a:gd name="connsiteY0" fmla="*/ 1197947 h 1219200"/>
                  <a:gd name="connsiteX1" fmla="*/ 70854 w 1295400"/>
                  <a:gd name="connsiteY1" fmla="*/ 886831 h 1219200"/>
                  <a:gd name="connsiteX2" fmla="*/ 288864 w 1295400"/>
                  <a:gd name="connsiteY2" fmla="*/ 102104 h 1219200"/>
                  <a:gd name="connsiteX3" fmla="*/ 817235 w 1295400"/>
                  <a:gd name="connsiteY3" fmla="*/ 1197947 h 1219200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  <a:gd name="connsiteX0" fmla="*/ 817308 w 817308"/>
                  <a:gd name="connsiteY0" fmla="*/ 1095843 h 1117166"/>
                  <a:gd name="connsiteX1" fmla="*/ 70927 w 817308"/>
                  <a:gd name="connsiteY1" fmla="*/ 784727 h 1117166"/>
                  <a:gd name="connsiteX2" fmla="*/ 288937 w 817308"/>
                  <a:gd name="connsiteY2" fmla="*/ 0 h 1117166"/>
                  <a:gd name="connsiteX3" fmla="*/ 817308 w 817308"/>
                  <a:gd name="connsiteY3" fmla="*/ 1095843 h 11171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17308" h="1117166">
                    <a:moveTo>
                      <a:pt x="817308" y="1095843"/>
                    </a:moveTo>
                    <a:cubicBezTo>
                      <a:pt x="521648" y="1171311"/>
                      <a:pt x="210243" y="1041507"/>
                      <a:pt x="70927" y="784727"/>
                    </a:cubicBezTo>
                    <a:cubicBezTo>
                      <a:pt x="-78669" y="508999"/>
                      <a:pt x="15088" y="171521"/>
                      <a:pt x="288937" y="0"/>
                    </a:cubicBezTo>
                    <a:cubicBezTo>
                      <a:pt x="73901" y="563401"/>
                      <a:pt x="336384" y="989642"/>
                      <a:pt x="817308" y="1095843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88FEF21-16E8-4861-9AFD-A0029AD968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75749" y="3610993"/>
              <a:ext cx="678436" cy="409010"/>
            </a:xfrm>
            <a:prstGeom prst="line">
              <a:avLst/>
            </a:prstGeom>
            <a:ln w="3810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02A0634-A756-0165-72C8-B54DF9DBFD6C}"/>
              </a:ext>
            </a:extLst>
          </p:cNvPr>
          <p:cNvCxnSpPr>
            <a:cxnSpLocks/>
          </p:cNvCxnSpPr>
          <p:nvPr/>
        </p:nvCxnSpPr>
        <p:spPr>
          <a:xfrm>
            <a:off x="5723788" y="6319520"/>
            <a:ext cx="28455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1446466-A74E-2CFD-45CF-FBE107B74F38}"/>
              </a:ext>
            </a:extLst>
          </p:cNvPr>
          <p:cNvSpPr/>
          <p:nvPr/>
        </p:nvSpPr>
        <p:spPr>
          <a:xfrm>
            <a:off x="8315700" y="5853643"/>
            <a:ext cx="56618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/>
              <a:t>time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4753C91-385E-70C3-F52B-31BE215B76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106" y="1192137"/>
            <a:ext cx="2341346" cy="184407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829F3F-55D4-E372-5DE4-85A99A0BC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263" y="1146257"/>
            <a:ext cx="2797734" cy="17294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A935E2-BFBA-4085-FDDB-22EC7F080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045" y="1895575"/>
            <a:ext cx="1957975" cy="19207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6CA243-1D36-DC30-4F67-83F6C2984B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9645" y="1828545"/>
            <a:ext cx="2054859" cy="20548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DAB9DE3-7D92-1A08-1A52-047C3F22B75E}"/>
              </a:ext>
            </a:extLst>
          </p:cNvPr>
          <p:cNvSpPr txBox="1"/>
          <p:nvPr/>
        </p:nvSpPr>
        <p:spPr>
          <a:xfrm>
            <a:off x="1324414" y="3342248"/>
            <a:ext cx="34315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divisible but not reducible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2D146E-CA5D-8CD5-FB7B-6DBF840630E9}"/>
              </a:ext>
            </a:extLst>
          </p:cNvPr>
          <p:cNvSpPr txBox="1"/>
          <p:nvPr/>
        </p:nvSpPr>
        <p:spPr>
          <a:xfrm>
            <a:off x="7572814" y="1140574"/>
            <a:ext cx="3489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reducible but not divisible</a:t>
            </a:r>
          </a:p>
        </p:txBody>
      </p:sp>
    </p:spTree>
    <p:extLst>
      <p:ext uri="{BB962C8B-B14F-4D97-AF65-F5344CB8AC3E}">
        <p14:creationId xmlns:p14="http://schemas.microsoft.com/office/powerpoint/2010/main" val="529489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A3C96-17FF-CBE3-1702-0ADF97917F93}"/>
              </a:ext>
            </a:extLst>
          </p:cNvPr>
          <p:cNvSpPr txBox="1"/>
          <p:nvPr/>
        </p:nvSpPr>
        <p:spPr>
          <a:xfrm>
            <a:off x="365760" y="342900"/>
            <a:ext cx="6609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Reducibility in terms of ensembles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37106-FDC3-361B-0A25-AE8ED9D318A5}"/>
                  </a:ext>
                </a:extLst>
              </p:cNvPr>
              <p:cNvSpPr txBox="1"/>
              <p:nvPr/>
            </p:nvSpPr>
            <p:spPr>
              <a:xfrm>
                <a:off x="1585522" y="1225466"/>
                <a:ext cx="4621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3F37106-FDC3-361B-0A25-AE8ED9D318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522" y="1225466"/>
                <a:ext cx="462113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58ED2B3-C87F-D5F0-6E70-B2B2FA65421E}"/>
              </a:ext>
            </a:extLst>
          </p:cNvPr>
          <p:cNvCxnSpPr>
            <a:cxnSpLocks/>
          </p:cNvCxnSpPr>
          <p:nvPr/>
        </p:nvCxnSpPr>
        <p:spPr>
          <a:xfrm>
            <a:off x="626698" y="2569698"/>
            <a:ext cx="36938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1346F26-0629-7D87-2AB1-FB8BC8159519}"/>
              </a:ext>
            </a:extLst>
          </p:cNvPr>
          <p:cNvSpPr/>
          <p:nvPr/>
        </p:nvSpPr>
        <p:spPr>
          <a:xfrm>
            <a:off x="1093908" y="133399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26E757-5EF7-481E-6A63-093608C3C528}"/>
              </a:ext>
            </a:extLst>
          </p:cNvPr>
          <p:cNvSpPr/>
          <p:nvPr/>
        </p:nvSpPr>
        <p:spPr>
          <a:xfrm>
            <a:off x="1816579" y="133399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62F64-1131-7EC7-4880-2982EC89B0DA}"/>
                  </a:ext>
                </a:extLst>
              </p:cNvPr>
              <p:cNvSpPr txBox="1"/>
              <p:nvPr/>
            </p:nvSpPr>
            <p:spPr>
              <a:xfrm>
                <a:off x="2956316" y="1225466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662F64-1131-7EC7-4880-2982EC89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316" y="1225466"/>
                <a:ext cx="467436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4A4CC2C4-442B-9AD9-9AAC-1C28A2167FB9}"/>
              </a:ext>
            </a:extLst>
          </p:cNvPr>
          <p:cNvSpPr txBox="1"/>
          <p:nvPr/>
        </p:nvSpPr>
        <p:spPr>
          <a:xfrm>
            <a:off x="4533328" y="1149326"/>
            <a:ext cx="1562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Detect overlap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5B6BED8-0DC3-0D66-8A7D-730C5D70B6AE}"/>
              </a:ext>
            </a:extLst>
          </p:cNvPr>
          <p:cNvCxnSpPr>
            <a:cxnSpLocks/>
          </p:cNvCxnSpPr>
          <p:nvPr/>
        </p:nvCxnSpPr>
        <p:spPr>
          <a:xfrm flipV="1">
            <a:off x="5090160" y="1410132"/>
            <a:ext cx="1722120" cy="545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1CA4A7A-6816-37F0-CEE4-070367C6129E}"/>
              </a:ext>
            </a:extLst>
          </p:cNvPr>
          <p:cNvCxnSpPr/>
          <p:nvPr/>
        </p:nvCxnSpPr>
        <p:spPr>
          <a:xfrm>
            <a:off x="5105400" y="1955182"/>
            <a:ext cx="1699260" cy="361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5F45D-F46B-0307-9F78-57615D0FAC9E}"/>
                  </a:ext>
                </a:extLst>
              </p:cNvPr>
              <p:cNvSpPr txBox="1"/>
              <p:nvPr/>
            </p:nvSpPr>
            <p:spPr>
              <a:xfrm>
                <a:off x="7776579" y="2079911"/>
                <a:ext cx="2432589" cy="5897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75F45D-F46B-0307-9F78-57615D0FAC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579" y="2079911"/>
                <a:ext cx="2432589" cy="5897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6D691-F6FC-8704-61C5-1F2AE917C4BC}"/>
                  </a:ext>
                </a:extLst>
              </p:cNvPr>
              <p:cNvSpPr txBox="1"/>
              <p:nvPr/>
            </p:nvSpPr>
            <p:spPr>
              <a:xfrm>
                <a:off x="6975005" y="1105620"/>
                <a:ext cx="8341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216D691-F6FC-8704-61C5-1F2AE917C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005" y="1105620"/>
                <a:ext cx="8341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F97B35C-1D49-4AB6-F508-51FD1F279D15}"/>
              </a:ext>
            </a:extLst>
          </p:cNvPr>
          <p:cNvSpPr/>
          <p:nvPr/>
        </p:nvSpPr>
        <p:spPr>
          <a:xfrm>
            <a:off x="1982832" y="2331720"/>
            <a:ext cx="758981" cy="244653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E757F-2AB3-E283-D541-AEF9F1ED81CB}"/>
                  </a:ext>
                </a:extLst>
              </p:cNvPr>
              <p:cNvSpPr txBox="1"/>
              <p:nvPr/>
            </p:nvSpPr>
            <p:spPr>
              <a:xfrm>
                <a:off x="2190023" y="2484958"/>
                <a:ext cx="4674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3EE757F-2AB3-E283-D541-AEF9F1ED8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023" y="2484958"/>
                <a:ext cx="467436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578EEB-C7B3-D852-AF81-836B7E3D8CE2}"/>
                  </a:ext>
                </a:extLst>
              </p:cNvPr>
              <p:cNvSpPr txBox="1"/>
              <p:nvPr/>
            </p:nvSpPr>
            <p:spPr>
              <a:xfrm>
                <a:off x="7875343" y="844010"/>
                <a:ext cx="355667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4578EEB-C7B3-D852-AF81-836B7E3D8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343" y="844010"/>
                <a:ext cx="3556679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440695-3DE3-3F92-6058-1B022C5ECE69}"/>
                  </a:ext>
                </a:extLst>
              </p:cNvPr>
              <p:cNvSpPr txBox="1"/>
              <p:nvPr/>
            </p:nvSpPr>
            <p:spPr>
              <a:xfrm>
                <a:off x="7864442" y="1367230"/>
                <a:ext cx="354231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0440695-3DE3-3F92-6058-1B022C5EC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442" y="1367230"/>
                <a:ext cx="354231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7CBDEF7-E271-86D9-5F3D-02D04A7F2CB9}"/>
              </a:ext>
            </a:extLst>
          </p:cNvPr>
          <p:cNvSpPr txBox="1"/>
          <p:nvPr/>
        </p:nvSpPr>
        <p:spPr>
          <a:xfrm>
            <a:off x="8560850" y="481399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component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7A5657-1096-4AD6-9036-65A0D5C5C0B7}"/>
              </a:ext>
            </a:extLst>
          </p:cNvPr>
          <p:cNvSpPr txBox="1"/>
          <p:nvPr/>
        </p:nvSpPr>
        <p:spPr>
          <a:xfrm>
            <a:off x="8560849" y="2669624"/>
            <a:ext cx="162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380E0-5D92-4089-1E40-AD0F0EC6CC65}"/>
                  </a:ext>
                </a:extLst>
              </p:cNvPr>
              <p:cNvSpPr txBox="1"/>
              <p:nvPr/>
            </p:nvSpPr>
            <p:spPr>
              <a:xfrm>
                <a:off x="922126" y="3209307"/>
                <a:ext cx="97311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Classical physics: common component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not orthogonal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92380E0-5D92-4089-1E40-AD0F0EC6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126" y="3209307"/>
                <a:ext cx="9731190" cy="584775"/>
              </a:xfrm>
              <a:prstGeom prst="rect">
                <a:avLst/>
              </a:prstGeom>
              <a:blipFill>
                <a:blip r:embed="rId9"/>
                <a:stretch>
                  <a:fillRect l="-1565" t="-12500" r="-56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5560E11-08E6-8F00-886D-469E8689C946}"/>
              </a:ext>
            </a:extLst>
          </p:cNvPr>
          <p:cNvSpPr txBox="1"/>
          <p:nvPr/>
        </p:nvSpPr>
        <p:spPr>
          <a:xfrm>
            <a:off x="1310514" y="3787508"/>
            <a:ext cx="889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ensembles have something in common, there exists an ensemble for the common part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28B4C8-35E3-1E8B-BEB5-712E92DBA5FA}"/>
                  </a:ext>
                </a:extLst>
              </p:cNvPr>
              <p:cNvSpPr txBox="1"/>
              <p:nvPr/>
            </p:nvSpPr>
            <p:spPr>
              <a:xfrm>
                <a:off x="309013" y="4985399"/>
                <a:ext cx="6722738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</a:rPr>
                  <a:t>Quantum physics:</a:t>
                </a:r>
              </a:p>
              <a:p>
                <a:r>
                  <a:rPr lang="en-US" sz="3200" dirty="0">
                    <a:solidFill>
                      <a:srgbClr val="C00000"/>
                    </a:solidFill>
                  </a:rPr>
                  <a:t>common component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not orthogonal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28B4C8-35E3-1E8B-BEB5-712E92DBA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13" y="4985399"/>
                <a:ext cx="6722738" cy="1077218"/>
              </a:xfrm>
              <a:prstGeom prst="rect">
                <a:avLst/>
              </a:prstGeom>
              <a:blipFill>
                <a:blip r:embed="rId10"/>
                <a:stretch>
                  <a:fillRect l="-2357" t="-7345" r="-1269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25DBF1AC-39E4-EAFA-0500-BE22B20EF6E3}"/>
              </a:ext>
            </a:extLst>
          </p:cNvPr>
          <p:cNvSpPr txBox="1"/>
          <p:nvPr/>
        </p:nvSpPr>
        <p:spPr>
          <a:xfrm>
            <a:off x="3548708" y="4566534"/>
            <a:ext cx="6002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Two ensembles can have something in common,</a:t>
            </a:r>
            <a:br>
              <a:rPr lang="en-US" dirty="0"/>
            </a:br>
            <a:r>
              <a:rPr lang="en-US" dirty="0"/>
              <a:t>but the common part cannot be reliably prepared and studied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D1F25B4-E800-A64D-9AF5-BD70DF058A9C}"/>
              </a:ext>
            </a:extLst>
          </p:cNvPr>
          <p:cNvSpPr txBox="1"/>
          <p:nvPr/>
        </p:nvSpPr>
        <p:spPr>
          <a:xfrm>
            <a:off x="6601692" y="5163491"/>
            <a:ext cx="252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spin up and spin left </a:t>
            </a:r>
          </a:p>
        </p:txBody>
      </p:sp>
    </p:spTree>
    <p:extLst>
      <p:ext uri="{BB962C8B-B14F-4D97-AF65-F5344CB8AC3E}">
        <p14:creationId xmlns:p14="http://schemas.microsoft.com/office/powerpoint/2010/main" val="410949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3FD256-8EF3-2CAD-3891-DA63FAC9AC45}"/>
              </a:ext>
            </a:extLst>
          </p:cNvPr>
          <p:cNvGrpSpPr/>
          <p:nvPr/>
        </p:nvGrpSpPr>
        <p:grpSpPr>
          <a:xfrm>
            <a:off x="4710071" y="429936"/>
            <a:ext cx="6874792" cy="2141013"/>
            <a:chOff x="399019" y="972049"/>
            <a:chExt cx="8637977" cy="26901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29F3BCD-6C22-5015-4CA7-9B7479F446F0}"/>
                </a:ext>
              </a:extLst>
            </p:cNvPr>
            <p:cNvSpPr/>
            <p:nvPr/>
          </p:nvSpPr>
          <p:spPr>
            <a:xfrm>
              <a:off x="3795926" y="1329706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theory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76610B-CEA6-FBB0-B9B5-0D9BF37FBC18}"/>
                </a:ext>
              </a:extLst>
            </p:cNvPr>
            <p:cNvSpPr/>
            <p:nvPr/>
          </p:nvSpPr>
          <p:spPr>
            <a:xfrm>
              <a:off x="6976707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Physical result/</a:t>
              </a:r>
              <a:br>
                <a:rPr lang="en-US" sz="1200" dirty="0"/>
              </a:br>
              <a:r>
                <a:rPr lang="en-US" sz="1200" dirty="0"/>
                <a:t>effect/prediction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3BE36B8-A6D0-39C4-A154-AA905C41004F}"/>
                </a:ext>
              </a:extLst>
            </p:cNvPr>
            <p:cNvSpPr/>
            <p:nvPr/>
          </p:nvSpPr>
          <p:spPr>
            <a:xfrm>
              <a:off x="399019" y="1329706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assumptions required to rederive the theory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F24E5E-CCFF-20CC-B578-D81013155CA4}"/>
                </a:ext>
              </a:extLst>
            </p:cNvPr>
            <p:cNvSpPr/>
            <p:nvPr/>
          </p:nvSpPr>
          <p:spPr>
            <a:xfrm>
              <a:off x="3795926" y="2764005"/>
              <a:ext cx="1844162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Theorem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DF5662A-11CC-A9A5-85A4-0EB4819E5760}"/>
                </a:ext>
              </a:extLst>
            </p:cNvPr>
            <p:cNvSpPr/>
            <p:nvPr/>
          </p:nvSpPr>
          <p:spPr>
            <a:xfrm>
              <a:off x="6976707" y="2764004"/>
              <a:ext cx="2060289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Mathematical result/</a:t>
              </a:r>
              <a:br>
                <a:rPr lang="en-US" sz="1200" dirty="0"/>
              </a:br>
              <a:r>
                <a:rPr lang="en-US" sz="1200" dirty="0"/>
                <a:t>corollary/calculation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3283CDD-E5A5-6865-61C6-6F42896B003B}"/>
                </a:ext>
              </a:extLst>
            </p:cNvPr>
            <p:cNvSpPr/>
            <p:nvPr/>
          </p:nvSpPr>
          <p:spPr>
            <a:xfrm>
              <a:off x="399019" y="2755319"/>
              <a:ext cx="2060288" cy="8981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Smallest set of axioms required to prove the theorem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43AB2F-47D9-0ADF-0D6F-11DFC381E15E}"/>
                </a:ext>
              </a:extLst>
            </p:cNvPr>
            <p:cNvSpPr txBox="1"/>
            <p:nvPr/>
          </p:nvSpPr>
          <p:spPr>
            <a:xfrm>
              <a:off x="5919156" y="972049"/>
              <a:ext cx="794614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Physics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B2CE97-EF76-6FBD-8BF6-63958D3DF9F5}"/>
                </a:ext>
              </a:extLst>
            </p:cNvPr>
            <p:cNvSpPr txBox="1"/>
            <p:nvPr/>
          </p:nvSpPr>
          <p:spPr>
            <a:xfrm>
              <a:off x="5670562" y="2406347"/>
              <a:ext cx="1263743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Mathematics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A4CC-2AB0-C80D-0310-4CB077E92EAC}"/>
                </a:ext>
              </a:extLst>
            </p:cNvPr>
            <p:cNvSpPr txBox="1"/>
            <p:nvPr/>
          </p:nvSpPr>
          <p:spPr>
            <a:xfrm>
              <a:off x="2138980" y="2406347"/>
              <a:ext cx="192292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Mathematics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0093B7-F63D-5525-9E8E-40428990E2CA}"/>
                </a:ext>
              </a:extLst>
            </p:cNvPr>
            <p:cNvSpPr txBox="1"/>
            <p:nvPr/>
          </p:nvSpPr>
          <p:spPr>
            <a:xfrm>
              <a:off x="2387574" y="977841"/>
              <a:ext cx="1453797" cy="3480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Reverse Physics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BB041DDA-3315-88BA-4B5D-0B523133EFB6}"/>
                </a:ext>
              </a:extLst>
            </p:cNvPr>
            <p:cNvSpPr/>
            <p:nvPr/>
          </p:nvSpPr>
          <p:spPr>
            <a:xfrm>
              <a:off x="5841981" y="1582148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BF303E98-5098-A28D-C12A-2C380EA534C8}"/>
                </a:ext>
              </a:extLst>
            </p:cNvPr>
            <p:cNvSpPr/>
            <p:nvPr/>
          </p:nvSpPr>
          <p:spPr>
            <a:xfrm>
              <a:off x="5841981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73ABAFE-21B5-F1AC-9A63-E9A373BC731A}"/>
                </a:ext>
              </a:extLst>
            </p:cNvPr>
            <p:cNvSpPr/>
            <p:nvPr/>
          </p:nvSpPr>
          <p:spPr>
            <a:xfrm flipH="1">
              <a:off x="2661200" y="1577251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18" name="Arrow: Right 17">
              <a:extLst>
                <a:ext uri="{FF2B5EF4-FFF2-40B4-BE49-F238E27FC236}">
                  <a16:creationId xmlns:a16="http://schemas.microsoft.com/office/drawing/2014/main" id="{A86F3F47-F806-C396-9164-5D3FBBA5C453}"/>
                </a:ext>
              </a:extLst>
            </p:cNvPr>
            <p:cNvSpPr/>
            <p:nvPr/>
          </p:nvSpPr>
          <p:spPr>
            <a:xfrm flipH="1">
              <a:off x="2661199" y="3016446"/>
              <a:ext cx="932834" cy="39327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A84E64C-F062-6186-BFB5-ADE119629F4D}"/>
              </a:ext>
            </a:extLst>
          </p:cNvPr>
          <p:cNvSpPr txBox="1"/>
          <p:nvPr/>
        </p:nvSpPr>
        <p:spPr>
          <a:xfrm>
            <a:off x="312183" y="429936"/>
            <a:ext cx="413808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latin typeface="+mj-lt"/>
              </a:rPr>
              <a:t>Reverse physics</a:t>
            </a:r>
            <a:r>
              <a:rPr lang="en-US" sz="3200" dirty="0">
                <a:latin typeface="+mj-lt"/>
              </a:rPr>
              <a:t>:</a:t>
            </a:r>
            <a:br>
              <a:rPr lang="en-US" sz="3200" dirty="0">
                <a:latin typeface="+mj-lt"/>
              </a:rPr>
            </a:br>
            <a:r>
              <a:rPr lang="en-US" sz="2400" dirty="0"/>
              <a:t>Start with the equations,</a:t>
            </a:r>
            <a:br>
              <a:rPr lang="en-US" sz="2400" dirty="0"/>
            </a:br>
            <a:r>
              <a:rPr lang="en-US" sz="2400" dirty="0"/>
              <a:t>reverse engineer physical assumptions/principles</a:t>
            </a:r>
            <a:endParaRPr lang="en-US" sz="3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5EBCFB-6C69-2A78-7DC7-BB2C9F6E8688}"/>
              </a:ext>
            </a:extLst>
          </p:cNvPr>
          <p:cNvSpPr txBox="1"/>
          <p:nvPr/>
        </p:nvSpPr>
        <p:spPr>
          <a:xfrm>
            <a:off x="312183" y="2889928"/>
            <a:ext cx="11634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find the right overall physical concepts, “elevate” the discussion from mathematical constructs to physical principles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A56BD7-6D62-3C17-6715-106FC651938E}"/>
              </a:ext>
            </a:extLst>
          </p:cNvPr>
          <p:cNvSpPr txBox="1"/>
          <p:nvPr/>
        </p:nvSpPr>
        <p:spPr>
          <a:xfrm>
            <a:off x="312184" y="3619907"/>
            <a:ext cx="432755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>
                <a:latin typeface="+mj-lt"/>
              </a:rPr>
              <a:t>Physical mathematics</a:t>
            </a:r>
            <a:r>
              <a:rPr lang="en-US" sz="3200">
                <a:latin typeface="+mj-lt"/>
              </a:rPr>
              <a:t>: </a:t>
            </a:r>
            <a:r>
              <a:rPr lang="en-US" sz="2400"/>
              <a:t>Start from scratch and rederive all mathematical structures from physical requirements</a:t>
            </a:r>
            <a:endParaRPr lang="en-US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8CA008-AC4D-7585-97AA-7CB9439BF587}"/>
              </a:ext>
            </a:extLst>
          </p:cNvPr>
          <p:cNvSpPr txBox="1"/>
          <p:nvPr/>
        </p:nvSpPr>
        <p:spPr>
          <a:xfrm>
            <a:off x="312183" y="5752716"/>
            <a:ext cx="11634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get the details right, perfect one-to-one map between mathematical and physical objects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BEDE08-09D5-7EFF-9987-91627F5B13A4}"/>
              </a:ext>
            </a:extLst>
          </p:cNvPr>
          <p:cNvGrpSpPr/>
          <p:nvPr/>
        </p:nvGrpSpPr>
        <p:grpSpPr>
          <a:xfrm>
            <a:off x="5255523" y="3578239"/>
            <a:ext cx="2854992" cy="1887622"/>
            <a:chOff x="5664688" y="1950599"/>
            <a:chExt cx="3247734" cy="214729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B6C4FC1-812B-C0D6-72F4-02BE99A16AC0}"/>
                </a:ext>
              </a:extLst>
            </p:cNvPr>
            <p:cNvSpPr/>
            <p:nvPr/>
          </p:nvSpPr>
          <p:spPr>
            <a:xfrm>
              <a:off x="6719639" y="1950599"/>
              <a:ext cx="120364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8C3AA9D-ECB2-0F25-ACE9-B17F803D53B0}"/>
                </a:ext>
              </a:extLst>
            </p:cNvPr>
            <p:cNvSpPr/>
            <p:nvPr/>
          </p:nvSpPr>
          <p:spPr>
            <a:xfrm>
              <a:off x="6719638" y="3511811"/>
              <a:ext cx="1533029" cy="586078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mathematics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00AEFC6-FB5C-7016-C007-BC5685F5DCF3}"/>
                </a:ext>
              </a:extLst>
            </p:cNvPr>
            <p:cNvSpPr/>
            <p:nvPr/>
          </p:nvSpPr>
          <p:spPr>
            <a:xfrm>
              <a:off x="5664688" y="2701218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Physical requirements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C21D225-5FE0-2CC6-CD7A-D80DB11F3DD9}"/>
                </a:ext>
              </a:extLst>
            </p:cNvPr>
            <p:cNvSpPr/>
            <p:nvPr/>
          </p:nvSpPr>
          <p:spPr>
            <a:xfrm>
              <a:off x="7379393" y="2701217"/>
              <a:ext cx="1533029" cy="586079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Semantics</a:t>
              </a:r>
            </a:p>
          </p:txBody>
        </p: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385D63F1-0B84-79A7-5A6D-89F1784C6586}"/>
                </a:ext>
              </a:extLst>
            </p:cNvPr>
            <p:cNvCxnSpPr>
              <a:cxnSpLocks/>
              <a:stCxn id="24" idx="1"/>
              <a:endCxn id="26" idx="0"/>
            </p:cNvCxnSpPr>
            <p:nvPr/>
          </p:nvCxnSpPr>
          <p:spPr>
            <a:xfrm rot="10800000" flipV="1">
              <a:off x="6431203" y="2243638"/>
              <a:ext cx="288436" cy="457579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8E3DC06-D692-BA12-57A9-7D57B0F99690}"/>
                </a:ext>
              </a:extLst>
            </p:cNvPr>
            <p:cNvCxnSpPr>
              <a:cxnSpLocks/>
              <a:stCxn id="24" idx="3"/>
              <a:endCxn id="27" idx="0"/>
            </p:cNvCxnSpPr>
            <p:nvPr/>
          </p:nvCxnSpPr>
          <p:spPr>
            <a:xfrm>
              <a:off x="7923288" y="2243639"/>
              <a:ext cx="222620" cy="457578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3532B734-C3AA-F223-19DB-DBDF89C0C67C}"/>
                </a:ext>
              </a:extLst>
            </p:cNvPr>
            <p:cNvCxnSpPr>
              <a:cxnSpLocks/>
              <a:stCxn id="26" idx="2"/>
              <a:endCxn id="25" idx="1"/>
            </p:cNvCxnSpPr>
            <p:nvPr/>
          </p:nvCxnSpPr>
          <p:spPr>
            <a:xfrm rot="16200000" flipH="1">
              <a:off x="6316644" y="3401855"/>
              <a:ext cx="517554" cy="28843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6E67379-7191-B0CE-50CB-FD5FCC991021}"/>
              </a:ext>
            </a:extLst>
          </p:cNvPr>
          <p:cNvSpPr txBox="1"/>
          <p:nvPr/>
        </p:nvSpPr>
        <p:spPr>
          <a:xfrm>
            <a:off x="1729209" y="2113443"/>
            <a:ext cx="259115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7A16540-E440-B395-7EC3-66423D899F08}"/>
              </a:ext>
            </a:extLst>
          </p:cNvPr>
          <p:cNvSpPr txBox="1"/>
          <p:nvPr/>
        </p:nvSpPr>
        <p:spPr>
          <a:xfrm>
            <a:off x="3021164" y="233145"/>
            <a:ext cx="3021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the right overall concepts</a:t>
            </a:r>
          </a:p>
        </p:txBody>
      </p:sp>
    </p:spTree>
    <p:extLst>
      <p:ext uri="{BB962C8B-B14F-4D97-AF65-F5344CB8AC3E}">
        <p14:creationId xmlns:p14="http://schemas.microsoft.com/office/powerpoint/2010/main" val="111232654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5068541D-66C8-400D-9293-310F9C79079E}"/>
              </a:ext>
            </a:extLst>
          </p:cNvPr>
          <p:cNvGrpSpPr/>
          <p:nvPr/>
        </p:nvGrpSpPr>
        <p:grpSpPr>
          <a:xfrm>
            <a:off x="765643" y="2370749"/>
            <a:ext cx="4101351" cy="2386576"/>
            <a:chOff x="685800" y="73938"/>
            <a:chExt cx="3076013" cy="178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/>
                <p:nvPr/>
              </p:nvSpPr>
              <p:spPr>
                <a:xfrm>
                  <a:off x="3442014" y="1517621"/>
                  <a:ext cx="319799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/>
                          </a:rPr>
                          <m:t>𝑥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748A8152-DFD8-447A-8DD9-E1E3DAD32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014" y="1517621"/>
                  <a:ext cx="319799" cy="34624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DEACCA8-B03C-44BF-9B0C-4B6745EA2A3C}"/>
                </a:ext>
              </a:extLst>
            </p:cNvPr>
            <p:cNvCxnSpPr>
              <a:cxnSpLocks/>
            </p:cNvCxnSpPr>
            <p:nvPr/>
          </p:nvCxnSpPr>
          <p:spPr>
            <a:xfrm>
              <a:off x="685800" y="1515105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ED5CE25-D7F5-4FD4-A9CF-552D69219794}"/>
                </a:ext>
              </a:extLst>
            </p:cNvPr>
            <p:cNvSpPr/>
            <p:nvPr/>
          </p:nvSpPr>
          <p:spPr>
            <a:xfrm>
              <a:off x="697147" y="133350"/>
              <a:ext cx="3035031" cy="1332711"/>
            </a:xfrm>
            <a:custGeom>
              <a:avLst/>
              <a:gdLst>
                <a:gd name="connsiteX0" fmla="*/ 0 w 2918298"/>
                <a:gd name="connsiteY0" fmla="*/ 1493278 h 1614843"/>
                <a:gd name="connsiteX1" fmla="*/ 899809 w 2918298"/>
                <a:gd name="connsiteY1" fmla="*/ 1464095 h 1614843"/>
                <a:gd name="connsiteX2" fmla="*/ 1371600 w 2918298"/>
                <a:gd name="connsiteY2" fmla="*/ 82 h 1614843"/>
                <a:gd name="connsiteX3" fmla="*/ 1765571 w 2918298"/>
                <a:gd name="connsiteY3" fmla="*/ 1396002 h 1614843"/>
                <a:gd name="connsiteX4" fmla="*/ 2918298 w 2918298"/>
                <a:gd name="connsiteY4" fmla="*/ 1498142 h 1614843"/>
                <a:gd name="connsiteX0" fmla="*/ 0 w 2918298"/>
                <a:gd name="connsiteY0" fmla="*/ 1493278 h 1572106"/>
                <a:gd name="connsiteX1" fmla="*/ 899809 w 2918298"/>
                <a:gd name="connsiteY1" fmla="*/ 1464095 h 1572106"/>
                <a:gd name="connsiteX2" fmla="*/ 1371600 w 2918298"/>
                <a:gd name="connsiteY2" fmla="*/ 82 h 1572106"/>
                <a:gd name="connsiteX3" fmla="*/ 1765571 w 2918298"/>
                <a:gd name="connsiteY3" fmla="*/ 1396002 h 1572106"/>
                <a:gd name="connsiteX4" fmla="*/ 2918298 w 2918298"/>
                <a:gd name="connsiteY4" fmla="*/ 1498142 h 1572106"/>
                <a:gd name="connsiteX0" fmla="*/ 0 w 2918298"/>
                <a:gd name="connsiteY0" fmla="*/ 1493937 h 1569259"/>
                <a:gd name="connsiteX1" fmla="*/ 972767 w 2918298"/>
                <a:gd name="connsiteY1" fmla="*/ 1206971 h 1569259"/>
                <a:gd name="connsiteX2" fmla="*/ 1371600 w 2918298"/>
                <a:gd name="connsiteY2" fmla="*/ 741 h 1569259"/>
                <a:gd name="connsiteX3" fmla="*/ 1765571 w 2918298"/>
                <a:gd name="connsiteY3" fmla="*/ 1396661 h 1569259"/>
                <a:gd name="connsiteX4" fmla="*/ 2918298 w 2918298"/>
                <a:gd name="connsiteY4" fmla="*/ 1498801 h 1569259"/>
                <a:gd name="connsiteX0" fmla="*/ 0 w 2918298"/>
                <a:gd name="connsiteY0" fmla="*/ 1493940 h 1569262"/>
                <a:gd name="connsiteX1" fmla="*/ 972767 w 2918298"/>
                <a:gd name="connsiteY1" fmla="*/ 1206974 h 1569262"/>
                <a:gd name="connsiteX2" fmla="*/ 1371600 w 2918298"/>
                <a:gd name="connsiteY2" fmla="*/ 744 h 1569262"/>
                <a:gd name="connsiteX3" fmla="*/ 1765571 w 2918298"/>
                <a:gd name="connsiteY3" fmla="*/ 1396664 h 1569262"/>
                <a:gd name="connsiteX4" fmla="*/ 2918298 w 2918298"/>
                <a:gd name="connsiteY4" fmla="*/ 1498804 h 1569262"/>
                <a:gd name="connsiteX0" fmla="*/ 0 w 2918298"/>
                <a:gd name="connsiteY0" fmla="*/ 1493196 h 1520005"/>
                <a:gd name="connsiteX1" fmla="*/ 972767 w 2918298"/>
                <a:gd name="connsiteY1" fmla="*/ 1206230 h 1520005"/>
                <a:gd name="connsiteX2" fmla="*/ 1371600 w 2918298"/>
                <a:gd name="connsiteY2" fmla="*/ 0 h 1520005"/>
                <a:gd name="connsiteX3" fmla="*/ 1750979 w 2918298"/>
                <a:gd name="connsiteY3" fmla="*/ 1206231 h 1520005"/>
                <a:gd name="connsiteX4" fmla="*/ 2918298 w 2918298"/>
                <a:gd name="connsiteY4" fmla="*/ 1498060 h 1520005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522010"/>
                <a:gd name="connsiteX1" fmla="*/ 972767 w 2918298"/>
                <a:gd name="connsiteY1" fmla="*/ 1206230 h 1522010"/>
                <a:gd name="connsiteX2" fmla="*/ 1371600 w 2918298"/>
                <a:gd name="connsiteY2" fmla="*/ 0 h 1522010"/>
                <a:gd name="connsiteX3" fmla="*/ 1750979 w 2918298"/>
                <a:gd name="connsiteY3" fmla="*/ 1206231 h 1522010"/>
                <a:gd name="connsiteX4" fmla="*/ 2918298 w 2918298"/>
                <a:gd name="connsiteY4" fmla="*/ 1498060 h 1522010"/>
                <a:gd name="connsiteX0" fmla="*/ 0 w 2918298"/>
                <a:gd name="connsiteY0" fmla="*/ 1493196 h 1498060"/>
                <a:gd name="connsiteX1" fmla="*/ 972767 w 2918298"/>
                <a:gd name="connsiteY1" fmla="*/ 1206230 h 1498060"/>
                <a:gd name="connsiteX2" fmla="*/ 1371600 w 2918298"/>
                <a:gd name="connsiteY2" fmla="*/ 0 h 1498060"/>
                <a:gd name="connsiteX3" fmla="*/ 1750979 w 2918298"/>
                <a:gd name="connsiteY3" fmla="*/ 1206231 h 1498060"/>
                <a:gd name="connsiteX4" fmla="*/ 2918298 w 2918298"/>
                <a:gd name="connsiteY4" fmla="*/ 1498060 h 1498060"/>
                <a:gd name="connsiteX0" fmla="*/ 0 w 2991256"/>
                <a:gd name="connsiteY0" fmla="*/ 1493196 h 1517515"/>
                <a:gd name="connsiteX1" fmla="*/ 972767 w 2991256"/>
                <a:gd name="connsiteY1" fmla="*/ 1206230 h 1517515"/>
                <a:gd name="connsiteX2" fmla="*/ 1371600 w 2991256"/>
                <a:gd name="connsiteY2" fmla="*/ 0 h 1517515"/>
                <a:gd name="connsiteX3" fmla="*/ 1750979 w 2991256"/>
                <a:gd name="connsiteY3" fmla="*/ 1206231 h 1517515"/>
                <a:gd name="connsiteX4" fmla="*/ 2991256 w 2991256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60 h 1517515"/>
                <a:gd name="connsiteX1" fmla="*/ 1016542 w 3035031"/>
                <a:gd name="connsiteY1" fmla="*/ 1206230 h 1517515"/>
                <a:gd name="connsiteX2" fmla="*/ 1415375 w 3035031"/>
                <a:gd name="connsiteY2" fmla="*/ 0 h 1517515"/>
                <a:gd name="connsiteX3" fmla="*/ 1794754 w 3035031"/>
                <a:gd name="connsiteY3" fmla="*/ 1206231 h 1517515"/>
                <a:gd name="connsiteX4" fmla="*/ 3035031 w 3035031"/>
                <a:gd name="connsiteY4" fmla="*/ 1517515 h 1517515"/>
                <a:gd name="connsiteX0" fmla="*/ 0 w 3035031"/>
                <a:gd name="connsiteY0" fmla="*/ 1498078 h 1517533"/>
                <a:gd name="connsiteX1" fmla="*/ 1016542 w 3035031"/>
                <a:gd name="connsiteY1" fmla="*/ 1206248 h 1517533"/>
                <a:gd name="connsiteX2" fmla="*/ 1415375 w 3035031"/>
                <a:gd name="connsiteY2" fmla="*/ 18 h 1517533"/>
                <a:gd name="connsiteX3" fmla="*/ 1794754 w 3035031"/>
                <a:gd name="connsiteY3" fmla="*/ 1206249 h 1517533"/>
                <a:gd name="connsiteX4" fmla="*/ 3035031 w 3035031"/>
                <a:gd name="connsiteY4" fmla="*/ 1517533 h 1517533"/>
                <a:gd name="connsiteX0" fmla="*/ 0 w 3035031"/>
                <a:gd name="connsiteY0" fmla="*/ 1498132 h 1517587"/>
                <a:gd name="connsiteX1" fmla="*/ 1016542 w 3035031"/>
                <a:gd name="connsiteY1" fmla="*/ 1206302 h 1517587"/>
                <a:gd name="connsiteX2" fmla="*/ 1415375 w 3035031"/>
                <a:gd name="connsiteY2" fmla="*/ 72 h 1517587"/>
                <a:gd name="connsiteX3" fmla="*/ 1794754 w 3035031"/>
                <a:gd name="connsiteY3" fmla="*/ 1206303 h 1517587"/>
                <a:gd name="connsiteX4" fmla="*/ 3035031 w 3035031"/>
                <a:gd name="connsiteY4" fmla="*/ 1517587 h 1517587"/>
                <a:gd name="connsiteX0" fmla="*/ 0 w 3035031"/>
                <a:gd name="connsiteY0" fmla="*/ 1498079 h 1517534"/>
                <a:gd name="connsiteX1" fmla="*/ 1016542 w 3035031"/>
                <a:gd name="connsiteY1" fmla="*/ 1206249 h 1517534"/>
                <a:gd name="connsiteX2" fmla="*/ 1415375 w 3035031"/>
                <a:gd name="connsiteY2" fmla="*/ 19 h 1517534"/>
                <a:gd name="connsiteX3" fmla="*/ 1794754 w 3035031"/>
                <a:gd name="connsiteY3" fmla="*/ 1206250 h 1517534"/>
                <a:gd name="connsiteX4" fmla="*/ 3035031 w 3035031"/>
                <a:gd name="connsiteY4" fmla="*/ 1517534 h 1517534"/>
                <a:gd name="connsiteX0" fmla="*/ 0 w 3035031"/>
                <a:gd name="connsiteY0" fmla="*/ 1313256 h 1332711"/>
                <a:gd name="connsiteX1" fmla="*/ 1016542 w 3035031"/>
                <a:gd name="connsiteY1" fmla="*/ 1021426 h 1332711"/>
                <a:gd name="connsiteX2" fmla="*/ 1425102 w 3035031"/>
                <a:gd name="connsiteY2" fmla="*/ 22 h 1332711"/>
                <a:gd name="connsiteX3" fmla="*/ 1794754 w 3035031"/>
                <a:gd name="connsiteY3" fmla="*/ 1021427 h 1332711"/>
                <a:gd name="connsiteX4" fmla="*/ 3035031 w 3035031"/>
                <a:gd name="connsiteY4" fmla="*/ 1332711 h 1332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5031" h="1332711">
                  <a:moveTo>
                    <a:pt x="0" y="1313256"/>
                  </a:moveTo>
                  <a:cubicBezTo>
                    <a:pt x="393970" y="1296638"/>
                    <a:pt x="779025" y="1240298"/>
                    <a:pt x="1016542" y="1021426"/>
                  </a:cubicBezTo>
                  <a:cubicBezTo>
                    <a:pt x="1254059" y="802554"/>
                    <a:pt x="1232169" y="-4842"/>
                    <a:pt x="1425102" y="22"/>
                  </a:cubicBezTo>
                  <a:cubicBezTo>
                    <a:pt x="1618035" y="4886"/>
                    <a:pt x="1526433" y="799312"/>
                    <a:pt x="1794754" y="1021427"/>
                  </a:cubicBezTo>
                  <a:cubicBezTo>
                    <a:pt x="2063075" y="1243542"/>
                    <a:pt x="2597286" y="1328658"/>
                    <a:pt x="3035031" y="13327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/>
                <p:nvPr/>
              </p:nvSpPr>
              <p:spPr>
                <a:xfrm>
                  <a:off x="1143000" y="73938"/>
                  <a:ext cx="644071" cy="34624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C8CF57D-9EBD-4897-BE96-192350382B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3000" y="73938"/>
                  <a:ext cx="644071" cy="346249"/>
                </a:xfrm>
                <a:prstGeom prst="rect">
                  <a:avLst/>
                </a:prstGeom>
                <a:blipFill>
                  <a:blip r:embed="rId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EB5B378-5579-4E9E-A6C7-D9B7680C1F54}"/>
              </a:ext>
            </a:extLst>
          </p:cNvPr>
          <p:cNvSpPr txBox="1"/>
          <p:nvPr/>
        </p:nvSpPr>
        <p:spPr>
          <a:xfrm>
            <a:off x="304800" y="416656"/>
            <a:ext cx="5087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Statistical distribution: </a:t>
            </a:r>
            <a:r>
              <a:rPr lang="en-US" sz="2400" dirty="0"/>
              <a:t>the matter is spread across space</a:t>
            </a:r>
          </a:p>
          <a:p>
            <a:r>
              <a:rPr lang="en-US" sz="2400" dirty="0"/>
              <a:t>i.e. 50% of the mass is in a particular region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D31969-964E-478B-891B-1CD93AE056FB}"/>
              </a:ext>
            </a:extLst>
          </p:cNvPr>
          <p:cNvSpPr txBox="1"/>
          <p:nvPr/>
        </p:nvSpPr>
        <p:spPr>
          <a:xfrm>
            <a:off x="304800" y="4968482"/>
            <a:ext cx="50872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Probability distribution: </a:t>
            </a:r>
            <a:r>
              <a:rPr lang="en-US" sz="2400" dirty="0"/>
              <a:t>the matter is concentrated but “jumps around”</a:t>
            </a:r>
          </a:p>
          <a:p>
            <a:r>
              <a:rPr lang="en-US" sz="2400" dirty="0"/>
              <a:t>i.e. the whole mass is in a particular region 50% of the 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47B47-E184-4404-8F06-56CE25E30336}"/>
              </a:ext>
            </a:extLst>
          </p:cNvPr>
          <p:cNvSpPr txBox="1"/>
          <p:nvPr/>
        </p:nvSpPr>
        <p:spPr>
          <a:xfrm>
            <a:off x="6291915" y="2278260"/>
            <a:ext cx="579848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These cases merge in quantum mechanics</a:t>
            </a:r>
          </a:p>
          <a:p>
            <a:r>
              <a:rPr lang="en-US" sz="2400" dirty="0"/>
              <a:t>The ability to tell statistical from probability distributions requires having access to the ensembles at lower entropy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685E29-11F9-4A25-AA5D-5D90A4A69F07}"/>
              </a:ext>
            </a:extLst>
          </p:cNvPr>
          <p:cNvCxnSpPr>
            <a:cxnSpLocks/>
          </p:cNvCxnSpPr>
          <p:nvPr/>
        </p:nvCxnSpPr>
        <p:spPr>
          <a:xfrm>
            <a:off x="5392086" y="1397000"/>
            <a:ext cx="873326" cy="1265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FA5326-49D4-426C-992E-EFE0EC6A4113}"/>
              </a:ext>
            </a:extLst>
          </p:cNvPr>
          <p:cNvCxnSpPr>
            <a:cxnSpLocks/>
          </p:cNvCxnSpPr>
          <p:nvPr/>
        </p:nvCxnSpPr>
        <p:spPr>
          <a:xfrm flipV="1">
            <a:off x="5384800" y="3642836"/>
            <a:ext cx="907115" cy="2021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CA6688E-E61E-4FF7-A4E3-BE5C7F9F6758}"/>
              </a:ext>
            </a:extLst>
          </p:cNvPr>
          <p:cNvSpPr txBox="1"/>
          <p:nvPr/>
        </p:nvSpPr>
        <p:spPr>
          <a:xfrm>
            <a:off x="6502400" y="455423"/>
            <a:ext cx="4236544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Wave nature of the quantum system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07575A-B4D6-450F-A920-2092A74E0B5B}"/>
              </a:ext>
            </a:extLst>
          </p:cNvPr>
          <p:cNvCxnSpPr>
            <a:cxnSpLocks/>
          </p:cNvCxnSpPr>
          <p:nvPr/>
        </p:nvCxnSpPr>
        <p:spPr>
          <a:xfrm flipH="1">
            <a:off x="5481675" y="681127"/>
            <a:ext cx="975832" cy="22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984337-F2BB-42E3-8434-C227FDD07412}"/>
              </a:ext>
            </a:extLst>
          </p:cNvPr>
          <p:cNvSpPr txBox="1"/>
          <p:nvPr/>
        </p:nvSpPr>
        <p:spPr>
          <a:xfrm>
            <a:off x="5291175" y="6249476"/>
            <a:ext cx="4447756" cy="4205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/>
              <a:t>Particle nature of the quantum system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441601-5067-4438-9749-F869C4AFAA37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6070600"/>
            <a:ext cx="708660" cy="193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4862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08CE08E-4977-C800-A82A-E57A3C8F67BA}"/>
              </a:ext>
            </a:extLst>
          </p:cNvPr>
          <p:cNvGrpSpPr/>
          <p:nvPr/>
        </p:nvGrpSpPr>
        <p:grpSpPr>
          <a:xfrm>
            <a:off x="8331596" y="744996"/>
            <a:ext cx="2625213" cy="2625213"/>
            <a:chOff x="2941448" y="1636245"/>
            <a:chExt cx="2625213" cy="26252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F0E7909-24EF-7409-77DD-3C5FD9440937}"/>
                </a:ext>
              </a:extLst>
            </p:cNvPr>
            <p:cNvSpPr/>
            <p:nvPr/>
          </p:nvSpPr>
          <p:spPr>
            <a:xfrm>
              <a:off x="2941448" y="1636245"/>
              <a:ext cx="2625213" cy="2625213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785BB61-D92B-4CF3-B109-CDC14140CEE8}"/>
                </a:ext>
              </a:extLst>
            </p:cNvPr>
            <p:cNvSpPr/>
            <p:nvPr/>
          </p:nvSpPr>
          <p:spPr>
            <a:xfrm>
              <a:off x="3784308" y="2479105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690FC9B0-8607-EEAC-1816-7DC3D91D1908}"/>
              </a:ext>
            </a:extLst>
          </p:cNvPr>
          <p:cNvSpPr/>
          <p:nvPr/>
        </p:nvSpPr>
        <p:spPr>
          <a:xfrm>
            <a:off x="8718260" y="1131660"/>
            <a:ext cx="1851885" cy="1851885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/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D52732-6548-06B4-94A2-6DC15FE834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0218" y="414196"/>
                <a:ext cx="79348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/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93D9FFB-218A-3AFA-D023-F220E40F6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814" y="379706"/>
                <a:ext cx="105477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/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125208F-9219-1D7E-FAE9-AD96C69B99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754" y="1627514"/>
                <a:ext cx="105477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/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8B2D0ED-A1A6-9613-240C-E9A59EA5A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457" y="1155263"/>
                <a:ext cx="7934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E6E1A83-EA30-D6CD-6CA7-B61D087C4E02}"/>
              </a:ext>
            </a:extLst>
          </p:cNvPr>
          <p:cNvGrpSpPr/>
          <p:nvPr/>
        </p:nvGrpSpPr>
        <p:grpSpPr>
          <a:xfrm>
            <a:off x="4823545" y="744996"/>
            <a:ext cx="2557595" cy="2557595"/>
            <a:chOff x="5531949" y="2074788"/>
            <a:chExt cx="2557595" cy="2557595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E66A59E-E21E-1FA2-6D9E-60AB887FBD18}"/>
                </a:ext>
              </a:extLst>
            </p:cNvPr>
            <p:cNvGrpSpPr/>
            <p:nvPr/>
          </p:nvGrpSpPr>
          <p:grpSpPr>
            <a:xfrm>
              <a:off x="5806168" y="2352645"/>
              <a:ext cx="2024672" cy="2024670"/>
              <a:chOff x="5256153" y="1335739"/>
              <a:chExt cx="2024672" cy="202467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690613C-2B42-DC06-1D96-EA7B2DD7A501}"/>
                  </a:ext>
                </a:extLst>
              </p:cNvPr>
              <p:cNvSpPr/>
              <p:nvPr/>
            </p:nvSpPr>
            <p:spPr>
              <a:xfrm>
                <a:off x="5256153" y="1335739"/>
                <a:ext cx="2024672" cy="202467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296B7F38-8895-3939-E9D6-2FD3F05D343F}"/>
                  </a:ext>
                </a:extLst>
              </p:cNvPr>
              <p:cNvSpPr/>
              <p:nvPr/>
            </p:nvSpPr>
            <p:spPr>
              <a:xfrm>
                <a:off x="5798742" y="1878327"/>
                <a:ext cx="939492" cy="939492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CE06DD24-5754-ED32-92D0-220B3BECA69F}"/>
                  </a:ext>
                </a:extLst>
              </p:cNvPr>
              <p:cNvSpPr/>
              <p:nvPr/>
            </p:nvSpPr>
            <p:spPr>
              <a:xfrm>
                <a:off x="5489909" y="1569495"/>
                <a:ext cx="1557160" cy="1557158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9AE0659-1BEA-564E-E88D-1389B4BDA221}"/>
                  </a:ext>
                </a:extLst>
              </p:cNvPr>
              <p:cNvSpPr/>
              <p:nvPr/>
            </p:nvSpPr>
            <p:spPr>
              <a:xfrm>
                <a:off x="5641163" y="1720748"/>
                <a:ext cx="1254652" cy="1254652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12" name="Dodecagon 11">
              <a:extLst>
                <a:ext uri="{FF2B5EF4-FFF2-40B4-BE49-F238E27FC236}">
                  <a16:creationId xmlns:a16="http://schemas.microsoft.com/office/drawing/2014/main" id="{CCB6E616-0FB8-D065-2BBF-BAC6743DE826}"/>
                </a:ext>
              </a:extLst>
            </p:cNvPr>
            <p:cNvSpPr/>
            <p:nvPr/>
          </p:nvSpPr>
          <p:spPr>
            <a:xfrm rot="20744197"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Dodecagon 12">
              <a:extLst>
                <a:ext uri="{FF2B5EF4-FFF2-40B4-BE49-F238E27FC236}">
                  <a16:creationId xmlns:a16="http://schemas.microsoft.com/office/drawing/2014/main" id="{D1DC099E-9F30-7D1F-8442-A6711C41C405}"/>
                </a:ext>
              </a:extLst>
            </p:cNvPr>
            <p:cNvSpPr/>
            <p:nvPr/>
          </p:nvSpPr>
          <p:spPr>
            <a:xfrm>
              <a:off x="5531949" y="2074788"/>
              <a:ext cx="2557595" cy="2557595"/>
            </a:xfrm>
            <a:prstGeom prst="dodecagon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5DD945A-26D7-6EF3-6983-C509061CD1BF}"/>
              </a:ext>
            </a:extLst>
          </p:cNvPr>
          <p:cNvSpPr txBox="1"/>
          <p:nvPr/>
        </p:nvSpPr>
        <p:spPr>
          <a:xfrm>
            <a:off x="4898143" y="3764430"/>
            <a:ext cx="247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discrete infinite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0068BC-E3FA-E6A9-C31F-324143B63521}"/>
              </a:ext>
            </a:extLst>
          </p:cNvPr>
          <p:cNvSpPr txBox="1"/>
          <p:nvPr/>
        </p:nvSpPr>
        <p:spPr>
          <a:xfrm>
            <a:off x="8688427" y="3764430"/>
            <a:ext cx="2033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Classical continuum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/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→+∞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96F516-23D6-B47E-0E6C-EBA9D1C4E7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793" y="1608167"/>
                <a:ext cx="105477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64D11603-F484-E51D-A5A7-7DB3A6EDF73E}"/>
              </a:ext>
            </a:extLst>
          </p:cNvPr>
          <p:cNvGrpSpPr/>
          <p:nvPr/>
        </p:nvGrpSpPr>
        <p:grpSpPr>
          <a:xfrm>
            <a:off x="1261248" y="413933"/>
            <a:ext cx="2598008" cy="2919995"/>
            <a:chOff x="808132" y="1517931"/>
            <a:chExt cx="2598008" cy="29199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/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76B1B2A-1CA4-D55B-298A-B96B6106B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7254" y="1517931"/>
                  <a:ext cx="793487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7A08952-7104-A6BF-ADEA-EE68A4CFC78C}"/>
                </a:ext>
              </a:extLst>
            </p:cNvPr>
            <p:cNvSpPr/>
            <p:nvPr/>
          </p:nvSpPr>
          <p:spPr>
            <a:xfrm>
              <a:off x="1637389" y="2669176"/>
              <a:ext cx="939492" cy="939492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D88122B-E72E-307A-2960-8D1CFF306E3D}"/>
                </a:ext>
              </a:extLst>
            </p:cNvPr>
            <p:cNvSpPr/>
            <p:nvPr/>
          </p:nvSpPr>
          <p:spPr>
            <a:xfrm>
              <a:off x="1328556" y="2360344"/>
              <a:ext cx="1557160" cy="155715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77D0E14-2EB9-E0E1-BE38-9FF6BD71CE24}"/>
                </a:ext>
              </a:extLst>
            </p:cNvPr>
            <p:cNvSpPr/>
            <p:nvPr/>
          </p:nvSpPr>
          <p:spPr>
            <a:xfrm>
              <a:off x="1479810" y="2511597"/>
              <a:ext cx="1254652" cy="125465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/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→+∞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C55B44-8DB0-082C-5F98-283B2FE508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4829" y="2711902"/>
                  <a:ext cx="105477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2D6AC4A-F030-7F57-1CDA-C51AAC4E4DCE}"/>
                </a:ext>
              </a:extLst>
            </p:cNvPr>
            <p:cNvSpPr/>
            <p:nvPr/>
          </p:nvSpPr>
          <p:spPr>
            <a:xfrm>
              <a:off x="808132" y="1839920"/>
              <a:ext cx="2598008" cy="2598006"/>
            </a:xfrm>
            <a:prstGeom prst="ellips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E14206D-7BA1-82F9-C86D-87ADEF048553}"/>
                </a:ext>
              </a:extLst>
            </p:cNvPr>
            <p:cNvSpPr/>
            <p:nvPr/>
          </p:nvSpPr>
          <p:spPr>
            <a:xfrm>
              <a:off x="1094800" y="2126588"/>
              <a:ext cx="2024672" cy="202467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D28E6CC-A42B-ED68-74FF-064C10129D52}"/>
              </a:ext>
            </a:extLst>
          </p:cNvPr>
          <p:cNvSpPr txBox="1"/>
          <p:nvPr/>
        </p:nvSpPr>
        <p:spPr>
          <a:xfrm>
            <a:off x="2022539" y="3764430"/>
            <a:ext cx="1075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Quantum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C693021-506B-B5B9-9224-8B79CAF32D20}"/>
              </a:ext>
            </a:extLst>
          </p:cNvPr>
          <p:cNvSpPr txBox="1"/>
          <p:nvPr/>
        </p:nvSpPr>
        <p:spPr>
          <a:xfrm>
            <a:off x="5402883" y="4487120"/>
            <a:ext cx="37139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mixed states have no single decomposition in terms of pure states, classical continuum mixed states have no single decomposition in terms of zero entropy states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86193D8-8A1C-859F-1F39-96BBD8572B5E}"/>
              </a:ext>
            </a:extLst>
          </p:cNvPr>
          <p:cNvSpPr txBox="1"/>
          <p:nvPr/>
        </p:nvSpPr>
        <p:spPr>
          <a:xfrm>
            <a:off x="269059" y="4400007"/>
            <a:ext cx="506246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Quantum mechanics is a hybrid between discrete and continuum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pure states form a manifold (like classical continuum) where each state has zero entropy (like classical discrete)</a:t>
            </a:r>
          </a:p>
        </p:txBody>
      </p:sp>
    </p:spTree>
    <p:extLst>
      <p:ext uri="{BB962C8B-B14F-4D97-AF65-F5344CB8AC3E}">
        <p14:creationId xmlns:p14="http://schemas.microsoft.com/office/powerpoint/2010/main" val="292103114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Irreducibility is the key difference for quantum systems</a:t>
            </a:r>
          </a:p>
          <a:p>
            <a:r>
              <a:rPr lang="en-US" dirty="0"/>
              <a:t>All quantum properties can be qualitatively understood in terms of irreducibility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Prove mathematically that it is the only difference</a:t>
            </a:r>
            <a:br>
              <a:rPr lang="en-US" dirty="0"/>
            </a:br>
            <a:r>
              <a:rPr lang="en-US" dirty="0"/>
              <a:t>(i.e. QM can be fully recovered)</a:t>
            </a:r>
          </a:p>
        </p:txBody>
      </p:sp>
    </p:spTree>
    <p:extLst>
      <p:ext uri="{BB962C8B-B14F-4D97-AF65-F5344CB8AC3E}">
        <p14:creationId xmlns:p14="http://schemas.microsoft.com/office/powerpoint/2010/main" val="423913114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Non-additive measures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3477-F0B0-8F0D-7BE3-E0E4867FE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Need for non-additive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/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Single point is a single case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Finite range carries finite information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Measure is additive for disjoint sets (i.e.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9B76987-0B11-9847-0CA5-4C9974F2F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938" y="4654460"/>
                <a:ext cx="5511252" cy="830997"/>
              </a:xfrm>
              <a:prstGeom prst="rect">
                <a:avLst/>
              </a:prstGeom>
              <a:blipFill>
                <a:blip r:embed="rId2"/>
                <a:stretch>
                  <a:fillRect l="-664" t="-2206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D57AAFB7-108E-1F69-34BE-F8A2D86FADC8}"/>
              </a:ext>
            </a:extLst>
          </p:cNvPr>
          <p:cNvSpPr txBox="1"/>
          <p:nvPr/>
        </p:nvSpPr>
        <p:spPr>
          <a:xfrm>
            <a:off x="6016058" y="4493424"/>
            <a:ext cx="117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8000"/>
                </a:solidFill>
              </a:rPr>
              <a:t>Pick two!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86F1DA-CD11-A05D-D4E5-A0891FAC2FA2}"/>
              </a:ext>
            </a:extLst>
          </p:cNvPr>
          <p:cNvGrpSpPr/>
          <p:nvPr/>
        </p:nvGrpSpPr>
        <p:grpSpPr>
          <a:xfrm>
            <a:off x="443228" y="1644376"/>
            <a:ext cx="2707728" cy="2369369"/>
            <a:chOff x="8625854" y="1899445"/>
            <a:chExt cx="2707728" cy="2369369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BA7768D-63B4-8052-8300-F6E854379C46}"/>
                </a:ext>
              </a:extLst>
            </p:cNvPr>
            <p:cNvGrpSpPr/>
            <p:nvPr/>
          </p:nvGrpSpPr>
          <p:grpSpPr>
            <a:xfrm>
              <a:off x="9495607" y="2048661"/>
              <a:ext cx="1110343" cy="1110344"/>
              <a:chOff x="5635690" y="3806890"/>
              <a:chExt cx="1110343" cy="1110344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E70986FA-1F28-7DC3-6093-C762D39B1DA4}"/>
                  </a:ext>
                </a:extLst>
              </p:cNvPr>
              <p:cNvSpPr/>
              <p:nvPr/>
            </p:nvSpPr>
            <p:spPr>
              <a:xfrm>
                <a:off x="5635690" y="3806890"/>
                <a:ext cx="1110343" cy="111034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BEB7CFE5-3691-B597-FBE1-60F9414E8B29}"/>
                  </a:ext>
                </a:extLst>
              </p:cNvPr>
              <p:cNvSpPr/>
              <p:nvPr/>
            </p:nvSpPr>
            <p:spPr>
              <a:xfrm>
                <a:off x="5847183" y="3806890"/>
                <a:ext cx="687355" cy="1110343"/>
              </a:xfrm>
              <a:prstGeom prst="ellipse">
                <a:avLst/>
              </a:prstGeom>
              <a:ln>
                <a:prstDash val="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9">
                <a:extLst>
                  <a:ext uri="{FF2B5EF4-FFF2-40B4-BE49-F238E27FC236}">
                    <a16:creationId xmlns:a16="http://schemas.microsoft.com/office/drawing/2014/main" id="{843BB091-C14A-73EA-29AE-7436741122BA}"/>
                  </a:ext>
                </a:extLst>
              </p:cNvPr>
              <p:cNvSpPr/>
              <p:nvPr/>
            </p:nvSpPr>
            <p:spPr>
              <a:xfrm>
                <a:off x="6190860" y="3806890"/>
                <a:ext cx="343678" cy="1110344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2F34DBF-2F37-1638-FFB4-4D43C8D38885}"/>
                </a:ext>
              </a:extLst>
            </p:cNvPr>
            <p:cNvSpPr/>
            <p:nvPr/>
          </p:nvSpPr>
          <p:spPr>
            <a:xfrm rot="2574255">
              <a:off x="10310675" y="2184607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5D6599-9F9F-C9FC-F674-8519AFA51CB0}"/>
                </a:ext>
              </a:extLst>
            </p:cNvPr>
            <p:cNvSpPr/>
            <p:nvPr/>
          </p:nvSpPr>
          <p:spPr>
            <a:xfrm rot="2574255">
              <a:off x="9672500" y="2956132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96C6281-C536-37E0-3B7F-F313A492D062}"/>
                </a:ext>
              </a:extLst>
            </p:cNvPr>
            <p:cNvSpPr/>
            <p:nvPr/>
          </p:nvSpPr>
          <p:spPr>
            <a:xfrm rot="4206954">
              <a:off x="10444787" y="2419303"/>
              <a:ext cx="111580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/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C01A6C54-7D09-7569-8805-7019702E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1580" y="1899445"/>
                  <a:ext cx="3856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/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2085A35-3D6B-AC52-5485-8F785D7CCD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6506" y="2948939"/>
                  <a:ext cx="39606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/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0CC2203-34B5-2889-D6A2-76AF47C893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26409" y="2255364"/>
                  <a:ext cx="3855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/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D5543C1E-4948-B1CA-A037-1CB1F5F074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279951"/>
                  <a:ext cx="1481303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/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D0869F61-8889-91AD-8954-43E30ADF3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620494"/>
                  <a:ext cx="1667701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/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&lt;2=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D64D250-3BEB-AF15-7138-F8E6D10498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854" y="3961037"/>
                  <a:ext cx="2707728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491AF26E-5AE7-E15A-39BA-C1B638420BD5}"/>
              </a:ext>
            </a:extLst>
          </p:cNvPr>
          <p:cNvGrpSpPr/>
          <p:nvPr/>
        </p:nvGrpSpPr>
        <p:grpSpPr>
          <a:xfrm>
            <a:off x="4497653" y="871772"/>
            <a:ext cx="7255735" cy="3572298"/>
            <a:chOff x="-458210" y="154428"/>
            <a:chExt cx="12650207" cy="62282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BE0ED1E-04F2-17D6-8B01-928A6FA93259}"/>
                </a:ext>
              </a:extLst>
            </p:cNvPr>
            <p:cNvSpPr txBox="1"/>
            <p:nvPr/>
          </p:nvSpPr>
          <p:spPr>
            <a:xfrm>
              <a:off x="1" y="1472405"/>
              <a:ext cx="3819525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Counting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/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=#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690453C-FC3F-761E-A1DB-114FDC5579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2087394"/>
                  <a:ext cx="3276600" cy="596023"/>
                </a:xfrm>
                <a:prstGeom prst="rect">
                  <a:avLst/>
                </a:prstGeom>
                <a:blipFill>
                  <a:blip r:embed="rId11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2E086CB-623C-596A-36F9-89F0CAD52FA3}"/>
                </a:ext>
              </a:extLst>
            </p:cNvPr>
            <p:cNvSpPr txBox="1"/>
            <p:nvPr/>
          </p:nvSpPr>
          <p:spPr>
            <a:xfrm>
              <a:off x="1361947" y="2581873"/>
              <a:ext cx="1922589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Number of points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F7F600-0D57-8167-43B4-7E48BD55DABD}"/>
                </a:ext>
              </a:extLst>
            </p:cNvPr>
            <p:cNvSpPr txBox="1"/>
            <p:nvPr/>
          </p:nvSpPr>
          <p:spPr>
            <a:xfrm>
              <a:off x="-1" y="3212344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Lebesgue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/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8246000-C8C4-A94B-4E98-526B35C70D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" y="3825940"/>
                  <a:ext cx="3276600" cy="596023"/>
                </a:xfrm>
                <a:prstGeom prst="rect">
                  <a:avLst/>
                </a:prstGeom>
                <a:blipFill>
                  <a:blip r:embed="rId1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9899570-1362-B5B0-0173-E15976AE8750}"/>
                </a:ext>
              </a:extLst>
            </p:cNvPr>
            <p:cNvSpPr txBox="1"/>
            <p:nvPr/>
          </p:nvSpPr>
          <p:spPr>
            <a:xfrm>
              <a:off x="1980924" y="4351258"/>
              <a:ext cx="1402622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Interval size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A92DECD-A00B-DFD5-5B5F-E08CA62D2E34}"/>
                </a:ext>
              </a:extLst>
            </p:cNvPr>
            <p:cNvSpPr txBox="1"/>
            <p:nvPr/>
          </p:nvSpPr>
          <p:spPr>
            <a:xfrm>
              <a:off x="7734291" y="154428"/>
              <a:ext cx="4457700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Finite continuous range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/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82BCA44-DC5D-801A-0EDE-DB5D796EA3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4304" y="768024"/>
                  <a:ext cx="2228847" cy="596023"/>
                </a:xfrm>
                <a:prstGeom prst="rect">
                  <a:avLst/>
                </a:prstGeom>
                <a:blipFill>
                  <a:blip r:embed="rId13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/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F938962-15EB-2483-3086-783A0ABD5D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3150" y="768025"/>
                  <a:ext cx="2228847" cy="596023"/>
                </a:xfrm>
                <a:prstGeom prst="rect">
                  <a:avLst/>
                </a:prstGeom>
                <a:blipFill>
                  <a:blip r:embed="rId14"/>
                  <a:stretch>
                    <a:fillRect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6B672F4-BD2D-C9AC-01DE-97774A3ED115}"/>
                </a:ext>
              </a:extLst>
            </p:cNvPr>
            <p:cNvSpPr txBox="1"/>
            <p:nvPr/>
          </p:nvSpPr>
          <p:spPr>
            <a:xfrm>
              <a:off x="3276600" y="180612"/>
              <a:ext cx="4457700" cy="5960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Single point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/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2A5C7CF0-A293-6E65-A312-BC50E6903D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6600" y="765387"/>
                  <a:ext cx="2228847" cy="596023"/>
                </a:xfrm>
                <a:prstGeom prst="rect">
                  <a:avLst/>
                </a:prstGeom>
                <a:blipFill>
                  <a:blip r:embed="rId15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/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BACE0FC-48F2-03C0-51C7-157C17C0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5447" y="765389"/>
                  <a:ext cx="2228847" cy="596023"/>
                </a:xfrm>
                <a:prstGeom prst="rect">
                  <a:avLst/>
                </a:prstGeom>
                <a:blipFill>
                  <a:blip r:embed="rId16"/>
                  <a:stretch>
                    <a:fillRect b="-210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/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83BF354-0081-F689-D7B3-7DB93A6E3E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2070304"/>
                  <a:ext cx="587745" cy="596023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/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46A485-194D-84D8-824B-32940326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8839" y="2070304"/>
                  <a:ext cx="587745" cy="596023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/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35C9906-FFFA-CEFE-1B4B-93C75FAE8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3695" y="2064625"/>
                  <a:ext cx="975781" cy="596023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/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5E3E8DA-4E54-1DA1-492E-D40AD30C21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31896" y="2070304"/>
                  <a:ext cx="975781" cy="596023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/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60428C-3374-0504-E71D-4B645820DD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993" y="3797119"/>
                  <a:ext cx="587745" cy="596023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/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B9DC5809-7A30-E1FA-584C-F41FBBADC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4837" y="3791439"/>
                  <a:ext cx="975781" cy="596023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/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5581E75-62E3-D864-E97D-799B309A4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6544" y="3791439"/>
                  <a:ext cx="1079257" cy="596023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/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9715271F-322F-4A2F-BEA9-3F9EA9A46C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4747" y="3797117"/>
                  <a:ext cx="1079257" cy="596023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8D45CE1-65C2-B257-8A75-94D484FA7640}"/>
                </a:ext>
              </a:extLst>
            </p:cNvPr>
            <p:cNvSpPr txBox="1"/>
            <p:nvPr/>
          </p:nvSpPr>
          <p:spPr>
            <a:xfrm>
              <a:off x="11718" y="4786645"/>
              <a:ext cx="3819523" cy="59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“Quantized” measure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/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sup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hull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))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485D470-C533-19DD-078E-5347A765F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58210" y="5400240"/>
                  <a:ext cx="4442613" cy="665386"/>
                </a:xfrm>
                <a:prstGeom prst="rect">
                  <a:avLst/>
                </a:prstGeom>
                <a:blipFill>
                  <a:blip r:embed="rId25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1B95FE-3415-41C4-AE12-2B9C22BE9991}"/>
                </a:ext>
              </a:extLst>
            </p:cNvPr>
            <p:cNvSpPr txBox="1"/>
            <p:nvPr/>
          </p:nvSpPr>
          <p:spPr>
            <a:xfrm>
              <a:off x="1230642" y="5960467"/>
              <a:ext cx="3404885" cy="422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Entropy over uniform distribution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/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BE94EB31-F0FF-C3D4-DC17-DBFC5BF9BF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1710" y="5371420"/>
                  <a:ext cx="587745" cy="596023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/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F050BB2-397D-384A-FAC1-53D7E41012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6556" y="5365741"/>
                  <a:ext cx="587745" cy="596023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/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9AE92DF-3DB3-7725-25CE-512411170D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8263" y="5365741"/>
                  <a:ext cx="1079257" cy="59602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/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noFill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a14:m>
                  <a:r>
                    <a:rPr lang="en-US" b="0" i="1" dirty="0">
                      <a:latin typeface="Cambria Math" panose="02040503050406030204" pitchFamily="18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1A70073C-1764-8679-E665-C3D958A5B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86464" y="5371418"/>
                  <a:ext cx="1079257" cy="596023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D24C5A1-6CEC-C45D-8AE7-27CB16615FF3}"/>
              </a:ext>
            </a:extLst>
          </p:cNvPr>
          <p:cNvSpPr txBox="1"/>
          <p:nvPr/>
        </p:nvSpPr>
        <p:spPr>
          <a:xfrm>
            <a:off x="2524637" y="3476561"/>
            <a:ext cx="9333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not additive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/>
              <p:nvPr/>
            </p:nvSpPr>
            <p:spPr>
              <a:xfrm>
                <a:off x="416444" y="4170136"/>
                <a:ext cx="368530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In quantum mechanics, literally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1+1≤2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9E09F10-2FF8-3DD4-3880-46F35DFB2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444" y="4170136"/>
                <a:ext cx="3685304" cy="338554"/>
              </a:xfrm>
              <a:prstGeom prst="rect">
                <a:avLst/>
              </a:prstGeom>
              <a:blipFill>
                <a:blip r:embed="rId30"/>
                <a:stretch>
                  <a:fillRect l="-826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F4CF3C4-146A-711D-8ED6-622AAE118ED6}"/>
              </a:ext>
            </a:extLst>
          </p:cNvPr>
          <p:cNvSpPr txBox="1"/>
          <p:nvPr/>
        </p:nvSpPr>
        <p:spPr>
          <a:xfrm>
            <a:off x="2146793" y="5728195"/>
            <a:ext cx="51505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solidFill>
                  <a:srgbClr val="008000"/>
                </a:solidFill>
              </a:defRPr>
            </a:lvl1pPr>
          </a:lstStyle>
          <a:p>
            <a:r>
              <a:rPr lang="en-US" dirty="0"/>
              <a:t>Physically, we count states all else equal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/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8000"/>
                    </a:solidFill>
                  </a:rPr>
                  <a:t>Contextuality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400" dirty="0">
                    <a:solidFill>
                      <a:srgbClr val="008000"/>
                    </a:solidFill>
                  </a:rPr>
                  <a:t> non-additive measure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5DF0B47C-0F4A-5032-02D8-8C347B725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299" y="6248689"/>
                <a:ext cx="5087226" cy="461665"/>
              </a:xfrm>
              <a:prstGeom prst="rect">
                <a:avLst/>
              </a:prstGeom>
              <a:blipFill>
                <a:blip r:embed="rId31"/>
                <a:stretch>
                  <a:fillRect l="-1319" t="-10526" r="-14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A0CF5F-600E-0AAF-4933-DFE9DC9943A7}"/>
                  </a:ext>
                </a:extLst>
              </p:cNvPr>
              <p:cNvSpPr txBox="1"/>
              <p:nvPr/>
            </p:nvSpPr>
            <p:spPr>
              <a:xfrm>
                <a:off x="356493" y="1009411"/>
                <a:ext cx="4410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Want to generalize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A0CF5F-600E-0AAF-4933-DFE9DC994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93" y="1009411"/>
                <a:ext cx="4410695" cy="523220"/>
              </a:xfrm>
              <a:prstGeom prst="rect">
                <a:avLst/>
              </a:prstGeom>
              <a:blipFill>
                <a:blip r:embed="rId32"/>
                <a:stretch>
                  <a:fillRect l="-2762" t="-11765" b="-341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327022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9EC466-17F1-4E9E-C7D2-0967537B2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64" y="296333"/>
            <a:ext cx="1697290" cy="3632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1A0F5B-8641-52B2-40CE-73BD763F5C93}"/>
              </a:ext>
            </a:extLst>
          </p:cNvPr>
          <p:cNvSpPr txBox="1"/>
          <p:nvPr/>
        </p:nvSpPr>
        <p:spPr>
          <a:xfrm>
            <a:off x="431800" y="220133"/>
            <a:ext cx="89533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Failure of classical probability in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C877F-DD66-0762-F899-5470899EF6A2}"/>
                  </a:ext>
                </a:extLst>
              </p:cNvPr>
              <p:cNvSpPr txBox="1"/>
              <p:nvPr/>
            </p:nvSpPr>
            <p:spPr>
              <a:xfrm>
                <a:off x="800394" y="1446999"/>
                <a:ext cx="82161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≤2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6C877F-DD66-0762-F899-5470899EF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94" y="1446999"/>
                <a:ext cx="821616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814D9A3-8CB8-CC47-00AB-4273A3B12408}"/>
              </a:ext>
            </a:extLst>
          </p:cNvPr>
          <p:cNvSpPr txBox="1"/>
          <p:nvPr/>
        </p:nvSpPr>
        <p:spPr>
          <a:xfrm>
            <a:off x="431800" y="1077667"/>
            <a:ext cx="16866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/>
              <a:t>CHSH inequality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7501-C04F-9814-8E68-5A5A349814DB}"/>
                  </a:ext>
                </a:extLst>
              </p:cNvPr>
              <p:cNvSpPr txBox="1"/>
              <p:nvPr/>
            </p:nvSpPr>
            <p:spPr>
              <a:xfrm>
                <a:off x="4040491" y="2202942"/>
                <a:ext cx="3884781" cy="3963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quantum mechanics,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2&lt;|⋅|≤2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BBB7501-C04F-9814-8E68-5A5A34981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0491" y="2202942"/>
                <a:ext cx="3884781" cy="396327"/>
              </a:xfrm>
              <a:prstGeom prst="rect">
                <a:avLst/>
              </a:prstGeom>
              <a:blipFill>
                <a:blip r:embed="rId4"/>
                <a:stretch>
                  <a:fillRect l="-1413" b="-2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24A6261-4F62-2033-339C-354333023864}"/>
              </a:ext>
            </a:extLst>
          </p:cNvPr>
          <p:cNvSpPr txBox="1"/>
          <p:nvPr/>
        </p:nvSpPr>
        <p:spPr>
          <a:xfrm>
            <a:off x="568580" y="3105834"/>
            <a:ext cx="705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Wigner </a:t>
            </a:r>
            <a:r>
              <a:rPr lang="en-US" sz="3600" dirty="0" err="1"/>
              <a:t>quasiprobability</a:t>
            </a:r>
            <a:r>
              <a:rPr lang="en-US" sz="3600" dirty="0"/>
              <a:t> distribution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52C466-A2E2-5E4D-8DE7-0D8D526CD09A}"/>
              </a:ext>
            </a:extLst>
          </p:cNvPr>
          <p:cNvSpPr txBox="1"/>
          <p:nvPr/>
        </p:nvSpPr>
        <p:spPr>
          <a:xfrm>
            <a:off x="6513853" y="987028"/>
            <a:ext cx="195778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Bell type theorems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5F162-9615-C3B2-7C67-5388403C8AED}"/>
                  </a:ext>
                </a:extLst>
              </p:cNvPr>
              <p:cNvSpPr txBox="1"/>
              <p:nvPr/>
            </p:nvSpPr>
            <p:spPr>
              <a:xfrm>
                <a:off x="1018093" y="3957141"/>
                <a:ext cx="6171368" cy="869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AD5F162-9615-C3B2-7C67-5388403C8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3" y="3957141"/>
                <a:ext cx="6171368" cy="8690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D6DA07-62F6-6934-C72C-5C8C5E616741}"/>
                  </a:ext>
                </a:extLst>
              </p:cNvPr>
              <p:cNvSpPr txBox="1"/>
              <p:nvPr/>
            </p:nvSpPr>
            <p:spPr>
              <a:xfrm>
                <a:off x="1018093" y="5050069"/>
                <a:ext cx="325826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D6DA07-62F6-6934-C72C-5C8C5E616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093" y="5050069"/>
                <a:ext cx="3258263" cy="475643"/>
              </a:xfrm>
              <a:prstGeom prst="rect">
                <a:avLst/>
              </a:prstGeom>
              <a:blipFill>
                <a:blip r:embed="rId6"/>
                <a:stretch>
                  <a:fillRect r="-187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3B7D2D-EB9A-657D-9344-396166306CBE}"/>
                  </a:ext>
                </a:extLst>
              </p:cNvPr>
              <p:cNvSpPr txBox="1"/>
              <p:nvPr/>
            </p:nvSpPr>
            <p:spPr>
              <a:xfrm>
                <a:off x="4353749" y="5050069"/>
                <a:ext cx="3258264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03B7D2D-EB9A-657D-9344-396166306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49" y="5050069"/>
                <a:ext cx="3258264" cy="475643"/>
              </a:xfrm>
              <a:prstGeom prst="rect">
                <a:avLst/>
              </a:prstGeom>
              <a:blipFill>
                <a:blip r:embed="rId7"/>
                <a:stretch>
                  <a:fillRect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552739-234E-0CA5-CA4A-798DCED65E04}"/>
              </a:ext>
            </a:extLst>
          </p:cNvPr>
          <p:cNvCxnSpPr>
            <a:stCxn id="11" idx="3"/>
          </p:cNvCxnSpPr>
          <p:nvPr/>
        </p:nvCxnSpPr>
        <p:spPr>
          <a:xfrm flipV="1">
            <a:off x="7620703" y="2614730"/>
            <a:ext cx="2232361" cy="81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21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3D085F-0145-2A06-7FAF-13F8FFBC77D2}"/>
              </a:ext>
            </a:extLst>
          </p:cNvPr>
          <p:cNvSpPr txBox="1"/>
          <p:nvPr/>
        </p:nvSpPr>
        <p:spPr>
          <a:xfrm>
            <a:off x="2042197" y="310218"/>
            <a:ext cx="42790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Classical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68443-DEFF-4CFF-09CF-35485002078A}"/>
                  </a:ext>
                </a:extLst>
              </p:cNvPr>
              <p:cNvSpPr txBox="1"/>
              <p:nvPr/>
            </p:nvSpPr>
            <p:spPr>
              <a:xfrm>
                <a:off x="636203" y="1089053"/>
                <a:ext cx="21348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4D68443-DEFF-4CFF-09CF-35485002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203" y="1089053"/>
                <a:ext cx="213488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D662E-DA5E-9EF8-3F8C-A0D53DA68D09}"/>
                  </a:ext>
                </a:extLst>
              </p:cNvPr>
              <p:cNvSpPr txBox="1"/>
              <p:nvPr/>
            </p:nvSpPr>
            <p:spPr>
              <a:xfrm>
                <a:off x="3679458" y="1089053"/>
                <a:ext cx="3492303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B9D662E-DA5E-9EF8-3F8C-A0D53DA68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9458" y="1089053"/>
                <a:ext cx="3492303" cy="6035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2F8AD6-1920-738B-5ACE-EDA07844BDE9}"/>
                  </a:ext>
                </a:extLst>
              </p:cNvPr>
              <p:cNvSpPr txBox="1"/>
              <p:nvPr/>
            </p:nvSpPr>
            <p:spPr>
              <a:xfrm>
                <a:off x="8080136" y="1070265"/>
                <a:ext cx="3660426" cy="603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52F8AD6-1920-738B-5ACE-EDA07844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0136" y="1070265"/>
                <a:ext cx="3660426" cy="603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3FC7CE3-EED0-58CA-8810-769016C216DB}"/>
              </a:ext>
            </a:extLst>
          </p:cNvPr>
          <p:cNvCxnSpPr/>
          <p:nvPr/>
        </p:nvCxnSpPr>
        <p:spPr>
          <a:xfrm flipV="1">
            <a:off x="1310266" y="1744777"/>
            <a:ext cx="219959" cy="522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458C9AD-BF1C-BCA5-9587-AEB38D8A0E9C}"/>
              </a:ext>
            </a:extLst>
          </p:cNvPr>
          <p:cNvCxnSpPr/>
          <p:nvPr/>
        </p:nvCxnSpPr>
        <p:spPr>
          <a:xfrm flipV="1">
            <a:off x="1593663" y="1673828"/>
            <a:ext cx="3009700" cy="59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C9A106E-C392-9E63-CE7F-5960BD3524CA}"/>
              </a:ext>
            </a:extLst>
          </p:cNvPr>
          <p:cNvSpPr txBox="1"/>
          <p:nvPr/>
        </p:nvSpPr>
        <p:spPr>
          <a:xfrm>
            <a:off x="578335" y="2267403"/>
            <a:ext cx="3349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space (i.e. classical states)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A0A018-44E3-CE7B-843B-E8C14C323BF8}"/>
              </a:ext>
            </a:extLst>
          </p:cNvPr>
          <p:cNvSpPr txBox="1"/>
          <p:nvPr/>
        </p:nvSpPr>
        <p:spPr>
          <a:xfrm>
            <a:off x="8080136" y="310218"/>
            <a:ext cx="35605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Wigner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374DCF1-3A31-377C-C274-D37C5FFB08E3}"/>
              </a:ext>
            </a:extLst>
          </p:cNvPr>
          <p:cNvCxnSpPr/>
          <p:nvPr/>
        </p:nvCxnSpPr>
        <p:spPr>
          <a:xfrm flipV="1">
            <a:off x="8748074" y="1692616"/>
            <a:ext cx="669303" cy="574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C17799E-875C-B32C-4533-DFBC988CB8E1}"/>
              </a:ext>
            </a:extLst>
          </p:cNvPr>
          <p:cNvSpPr txBox="1"/>
          <p:nvPr/>
        </p:nvSpPr>
        <p:spPr>
          <a:xfrm>
            <a:off x="7763131" y="2267403"/>
            <a:ext cx="4205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sample space (i.e. quantum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98EF93-A294-C2B6-8217-35E2EA2A3079}"/>
                  </a:ext>
                </a:extLst>
              </p:cNvPr>
              <p:cNvSpPr txBox="1"/>
              <p:nvPr/>
            </p:nvSpPr>
            <p:spPr>
              <a:xfrm>
                <a:off x="341470" y="4371770"/>
                <a:ext cx="5905143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998EF93-A294-C2B6-8217-35E2EA2A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70" y="4371770"/>
                <a:ext cx="5905143" cy="5246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25D56E8-17F0-0B31-8FDB-F1047F8EA98D}"/>
              </a:ext>
            </a:extLst>
          </p:cNvPr>
          <p:cNvCxnSpPr>
            <a:cxnSpLocks/>
          </p:cNvCxnSpPr>
          <p:nvPr/>
        </p:nvCxnSpPr>
        <p:spPr>
          <a:xfrm>
            <a:off x="1182958" y="6250158"/>
            <a:ext cx="2681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C4EBE7D-ACE8-D84D-1DDA-79BC534B11B9}"/>
              </a:ext>
            </a:extLst>
          </p:cNvPr>
          <p:cNvSpPr/>
          <p:nvPr/>
        </p:nvSpPr>
        <p:spPr>
          <a:xfrm>
            <a:off x="1650168" y="5014452"/>
            <a:ext cx="1732129" cy="1242381"/>
          </a:xfrm>
          <a:custGeom>
            <a:avLst/>
            <a:gdLst>
              <a:gd name="connsiteX0" fmla="*/ 0 w 473886"/>
              <a:gd name="connsiteY0" fmla="*/ 387122 h 387122"/>
              <a:gd name="connsiteX1" fmla="*/ 166861 w 473886"/>
              <a:gd name="connsiteY1" fmla="*/ 300354 h 387122"/>
              <a:gd name="connsiteX2" fmla="*/ 273653 w 473886"/>
              <a:gd name="connsiteY2" fmla="*/ 4 h 387122"/>
              <a:gd name="connsiteX3" fmla="*/ 367095 w 473886"/>
              <a:gd name="connsiteY3" fmla="*/ 293680 h 387122"/>
              <a:gd name="connsiteX4" fmla="*/ 473886 w 473886"/>
              <a:gd name="connsiteY4" fmla="*/ 387122 h 3871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3886" h="387122">
                <a:moveTo>
                  <a:pt x="0" y="387122"/>
                </a:moveTo>
                <a:cubicBezTo>
                  <a:pt x="60626" y="375998"/>
                  <a:pt x="121252" y="364874"/>
                  <a:pt x="166861" y="300354"/>
                </a:cubicBezTo>
                <a:cubicBezTo>
                  <a:pt x="212470" y="235834"/>
                  <a:pt x="240281" y="1116"/>
                  <a:pt x="273653" y="4"/>
                </a:cubicBezTo>
                <a:cubicBezTo>
                  <a:pt x="307025" y="-1108"/>
                  <a:pt x="333723" y="229160"/>
                  <a:pt x="367095" y="293680"/>
                </a:cubicBezTo>
                <a:cubicBezTo>
                  <a:pt x="400467" y="358200"/>
                  <a:pt x="437176" y="372661"/>
                  <a:pt x="473886" y="38712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A6F88-9ED6-D44B-2E2D-C012C5C12B5D}"/>
              </a:ext>
            </a:extLst>
          </p:cNvPr>
          <p:cNvCxnSpPr/>
          <p:nvPr/>
        </p:nvCxnSpPr>
        <p:spPr>
          <a:xfrm>
            <a:off x="2143432" y="6204155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4AA3D71-E005-DEBB-6254-D9B3AF9C2F66}"/>
              </a:ext>
            </a:extLst>
          </p:cNvPr>
          <p:cNvCxnSpPr/>
          <p:nvPr/>
        </p:nvCxnSpPr>
        <p:spPr>
          <a:xfrm>
            <a:off x="2807110" y="6189409"/>
            <a:ext cx="0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FBD4C2-49EB-AAE2-872B-8B48039CB9C0}"/>
                  </a:ext>
                </a:extLst>
              </p:cNvPr>
              <p:cNvSpPr txBox="1"/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3FBD4C2-49EB-AAE2-872B-8B48039CB9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624" y="6250158"/>
                <a:ext cx="4007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D1810DC3-10CF-7D77-A0D8-ECB1228E0283}"/>
              </a:ext>
            </a:extLst>
          </p:cNvPr>
          <p:cNvSpPr txBox="1"/>
          <p:nvPr/>
        </p:nvSpPr>
        <p:spPr>
          <a:xfrm>
            <a:off x="341470" y="3024796"/>
            <a:ext cx="5016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Generalized probability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BCA4589-DF41-7AC0-8C2C-D6126D25EC50}"/>
              </a:ext>
            </a:extLst>
          </p:cNvPr>
          <p:cNvGrpSpPr/>
          <p:nvPr/>
        </p:nvGrpSpPr>
        <p:grpSpPr>
          <a:xfrm>
            <a:off x="6663835" y="4836924"/>
            <a:ext cx="1352601" cy="1352485"/>
            <a:chOff x="3757657" y="1756218"/>
            <a:chExt cx="2674503" cy="267427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079CBD7-0427-0880-7996-78313392DFDD}"/>
                </a:ext>
              </a:extLst>
            </p:cNvPr>
            <p:cNvGrpSpPr/>
            <p:nvPr/>
          </p:nvGrpSpPr>
          <p:grpSpPr>
            <a:xfrm>
              <a:off x="3757657" y="1756218"/>
              <a:ext cx="2674503" cy="2674273"/>
              <a:chOff x="2521889" y="2808131"/>
              <a:chExt cx="1916430" cy="1916266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717BE990-B2AA-8C4D-74DF-152C30840510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1">
                <a:extLst>
                  <a:ext uri="{FF2B5EF4-FFF2-40B4-BE49-F238E27FC236}">
                    <a16:creationId xmlns:a16="http://schemas.microsoft.com/office/drawing/2014/main" id="{655FDD6A-2808-B6CA-40D2-A9B991D352D8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528DF0A-7ECA-B5F7-C9C3-FC18C917B12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C558586-BDB4-6222-B0F1-77DB6856A1D4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F918BE00-5817-60F0-9E04-56C616B025F3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2" name="Oval 9">
                  <a:extLst>
                    <a:ext uri="{FF2B5EF4-FFF2-40B4-BE49-F238E27FC236}">
                      <a16:creationId xmlns:a16="http://schemas.microsoft.com/office/drawing/2014/main" id="{4C45D74E-5AF7-4711-96EB-B515889C10D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ABCFE5A-6CD4-2896-D8D8-3A1B926B4800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DAE89AAB-61D2-1052-54CA-F39A77DBD38C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0" name="Oval 9">
                  <a:extLst>
                    <a:ext uri="{FF2B5EF4-FFF2-40B4-BE49-F238E27FC236}">
                      <a16:creationId xmlns:a16="http://schemas.microsoft.com/office/drawing/2014/main" id="{27581201-78D0-2611-D5FE-7E23C76F667A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DD95911-CD8C-C0C7-B184-97310B678FCD}"/>
                </a:ext>
              </a:extLst>
            </p:cNvPr>
            <p:cNvCxnSpPr>
              <a:stCxn id="42" idx="0"/>
              <a:endCxn id="42" idx="2"/>
            </p:cNvCxnSpPr>
            <p:nvPr/>
          </p:nvCxnSpPr>
          <p:spPr>
            <a:xfrm>
              <a:off x="5094789" y="1756219"/>
              <a:ext cx="0" cy="26742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5414FC8-D90B-3E76-AB04-F3E2FC7E7211}"/>
                </a:ext>
              </a:extLst>
            </p:cNvPr>
            <p:cNvCxnSpPr>
              <a:cxnSpLocks/>
              <a:stCxn id="40" idx="2"/>
              <a:endCxn id="40" idx="0"/>
            </p:cNvCxnSpPr>
            <p:nvPr/>
          </p:nvCxnSpPr>
          <p:spPr>
            <a:xfrm flipH="1">
              <a:off x="3757885" y="3096082"/>
              <a:ext cx="2674274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0F5FD1B-53F5-C856-2986-93DB2B99964D}"/>
              </a:ext>
            </a:extLst>
          </p:cNvPr>
          <p:cNvCxnSpPr/>
          <p:nvPr/>
        </p:nvCxnSpPr>
        <p:spPr>
          <a:xfrm>
            <a:off x="2849592" y="4134284"/>
            <a:ext cx="193958" cy="2835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D827112-BFC5-88C1-87B3-13E7DC5D57AB}"/>
              </a:ext>
            </a:extLst>
          </p:cNvPr>
          <p:cNvSpPr txBox="1"/>
          <p:nvPr/>
        </p:nvSpPr>
        <p:spPr>
          <a:xfrm>
            <a:off x="479933" y="3806134"/>
            <a:ext cx="57434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a subset</a:t>
            </a:r>
            <a:r>
              <a:rPr lang="en-US"/>
              <a:t>: </a:t>
            </a:r>
            <a:r>
              <a:rPr lang="en-US" dirty="0"/>
              <a:t>weight</a:t>
            </a:r>
            <a:r>
              <a:rPr lang="en-US"/>
              <a:t> for the biggest </a:t>
            </a:r>
            <a:r>
              <a:rPr lang="en-US" dirty="0"/>
              <a:t>part </a:t>
            </a:r>
            <a:r>
              <a:rPr lang="en-US"/>
              <a:t>that </a:t>
            </a:r>
            <a:r>
              <a:rPr lang="en-US" dirty="0"/>
              <a:t>has</a:t>
            </a:r>
            <a:r>
              <a:rPr lang="en-US"/>
              <a:t> </a:t>
            </a:r>
            <a:br>
              <a:rPr lang="en-US" dirty="0"/>
            </a:br>
            <a:r>
              <a:rPr lang="en-US"/>
              <a:t>support in </a:t>
            </a:r>
            <a:r>
              <a:rPr lang="en-US" dirty="0"/>
              <a:t>that subset</a:t>
            </a: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CF05BF4-42DD-806C-39AF-135AD0891243}"/>
              </a:ext>
            </a:extLst>
          </p:cNvPr>
          <p:cNvSpPr/>
          <p:nvPr/>
        </p:nvSpPr>
        <p:spPr>
          <a:xfrm>
            <a:off x="2142499" y="5118966"/>
            <a:ext cx="667446" cy="1141670"/>
          </a:xfrm>
          <a:custGeom>
            <a:avLst/>
            <a:gdLst>
              <a:gd name="connsiteX0" fmla="*/ 0 w 667446"/>
              <a:gd name="connsiteY0" fmla="*/ 1129541 h 1173960"/>
              <a:gd name="connsiteX1" fmla="*/ 100117 w 667446"/>
              <a:gd name="connsiteY1" fmla="*/ 969354 h 1173960"/>
              <a:gd name="connsiteX2" fmla="*/ 353746 w 667446"/>
              <a:gd name="connsiteY2" fmla="*/ 455421 h 1173960"/>
              <a:gd name="connsiteX3" fmla="*/ 467212 w 667446"/>
              <a:gd name="connsiteY3" fmla="*/ 8233 h 1173960"/>
              <a:gd name="connsiteX4" fmla="*/ 547305 w 667446"/>
              <a:gd name="connsiteY4" fmla="*/ 235164 h 1173960"/>
              <a:gd name="connsiteX5" fmla="*/ 614050 w 667446"/>
              <a:gd name="connsiteY5" fmla="*/ 1062796 h 1173960"/>
              <a:gd name="connsiteX6" fmla="*/ 667446 w 667446"/>
              <a:gd name="connsiteY6" fmla="*/ 1142889 h 1173960"/>
              <a:gd name="connsiteX0" fmla="*/ 0 w 667446"/>
              <a:gd name="connsiteY0" fmla="*/ 1129541 h 1145870"/>
              <a:gd name="connsiteX1" fmla="*/ 100117 w 667446"/>
              <a:gd name="connsiteY1" fmla="*/ 969354 h 1145870"/>
              <a:gd name="connsiteX2" fmla="*/ 353746 w 667446"/>
              <a:gd name="connsiteY2" fmla="*/ 455421 h 1145870"/>
              <a:gd name="connsiteX3" fmla="*/ 467212 w 667446"/>
              <a:gd name="connsiteY3" fmla="*/ 8233 h 1145870"/>
              <a:gd name="connsiteX4" fmla="*/ 547305 w 667446"/>
              <a:gd name="connsiteY4" fmla="*/ 235164 h 1145870"/>
              <a:gd name="connsiteX5" fmla="*/ 614050 w 667446"/>
              <a:gd name="connsiteY5" fmla="*/ 1062796 h 1145870"/>
              <a:gd name="connsiteX6" fmla="*/ 667446 w 667446"/>
              <a:gd name="connsiteY6" fmla="*/ 1142889 h 1145870"/>
              <a:gd name="connsiteX0" fmla="*/ 0 w 667446"/>
              <a:gd name="connsiteY0" fmla="*/ 1128322 h 1141670"/>
              <a:gd name="connsiteX1" fmla="*/ 100117 w 667446"/>
              <a:gd name="connsiteY1" fmla="*/ 968135 h 1141670"/>
              <a:gd name="connsiteX2" fmla="*/ 353746 w 667446"/>
              <a:gd name="connsiteY2" fmla="*/ 454202 h 1141670"/>
              <a:gd name="connsiteX3" fmla="*/ 467212 w 667446"/>
              <a:gd name="connsiteY3" fmla="*/ 7014 h 1141670"/>
              <a:gd name="connsiteX4" fmla="*/ 547305 w 667446"/>
              <a:gd name="connsiteY4" fmla="*/ 233945 h 1141670"/>
              <a:gd name="connsiteX5" fmla="*/ 592619 w 667446"/>
              <a:gd name="connsiteY5" fmla="*/ 916321 h 1141670"/>
              <a:gd name="connsiteX6" fmla="*/ 667446 w 667446"/>
              <a:gd name="connsiteY6" fmla="*/ 1141670 h 1141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7446" h="1141670">
                <a:moveTo>
                  <a:pt x="0" y="1128322"/>
                </a:moveTo>
                <a:cubicBezTo>
                  <a:pt x="20579" y="1104405"/>
                  <a:pt x="41159" y="1080488"/>
                  <a:pt x="100117" y="968135"/>
                </a:cubicBezTo>
                <a:cubicBezTo>
                  <a:pt x="159075" y="855782"/>
                  <a:pt x="292564" y="614389"/>
                  <a:pt x="353746" y="454202"/>
                </a:cubicBezTo>
                <a:cubicBezTo>
                  <a:pt x="414928" y="294015"/>
                  <a:pt x="434952" y="43723"/>
                  <a:pt x="467212" y="7014"/>
                </a:cubicBezTo>
                <a:cubicBezTo>
                  <a:pt x="499472" y="-29696"/>
                  <a:pt x="526404" y="82394"/>
                  <a:pt x="547305" y="233945"/>
                </a:cubicBezTo>
                <a:cubicBezTo>
                  <a:pt x="568206" y="385496"/>
                  <a:pt x="572596" y="765034"/>
                  <a:pt x="592619" y="916321"/>
                </a:cubicBezTo>
                <a:cubicBezTo>
                  <a:pt x="612642" y="1067608"/>
                  <a:pt x="634091" y="1103449"/>
                  <a:pt x="667446" y="114167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DD47C4-3A71-F3F4-84C2-2B9481D765E4}"/>
                  </a:ext>
                </a:extLst>
              </p:cNvPr>
              <p:cNvSpPr txBox="1"/>
              <p:nvPr/>
            </p:nvSpPr>
            <p:spPr>
              <a:xfrm>
                <a:off x="6966520" y="3790739"/>
                <a:ext cx="24929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Maximally mixed state:</a:t>
                </a:r>
              </a:p>
              <a:p>
                <a:r>
                  <a:rPr lang="en-US" dirty="0"/>
                  <a:t>probability for each pure state equals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DD47C4-3A71-F3F4-84C2-2B9481D76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6520" y="3790739"/>
                <a:ext cx="2492939" cy="923330"/>
              </a:xfrm>
              <a:prstGeom prst="rect">
                <a:avLst/>
              </a:prstGeom>
              <a:blipFill>
                <a:blip r:embed="rId7"/>
                <a:stretch>
                  <a:fillRect l="-2200" t="-3974" r="-17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1C2B4B9-2E5A-BF18-2F8F-85C4ED416D20}"/>
              </a:ext>
            </a:extLst>
          </p:cNvPr>
          <p:cNvSpPr txBox="1"/>
          <p:nvPr/>
        </p:nvSpPr>
        <p:spPr>
          <a:xfrm>
            <a:off x="7977071" y="5831711"/>
            <a:ext cx="1402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Non-additive</a:t>
            </a:r>
          </a:p>
        </p:txBody>
      </p:sp>
    </p:spTree>
    <p:extLst>
      <p:ext uri="{BB962C8B-B14F-4D97-AF65-F5344CB8AC3E}">
        <p14:creationId xmlns:p14="http://schemas.microsoft.com/office/powerpoint/2010/main" val="6801420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(Kolmogorov) probability does not work in QM</a:t>
            </a:r>
          </a:p>
          <a:p>
            <a:r>
              <a:rPr lang="en-US" dirty="0"/>
              <a:t>Successful use of signed probability (e.g. Wigner function)</a:t>
            </a:r>
          </a:p>
          <a:p>
            <a:pPr lvl="1"/>
            <a:r>
              <a:rPr lang="en-US"/>
              <a:t>No </a:t>
            </a:r>
            <a:r>
              <a:rPr lang="en-US" dirty="0"/>
              <a:t>physical</a:t>
            </a:r>
            <a:r>
              <a:rPr lang="en-US"/>
              <a:t> interpretation for negative probability</a:t>
            </a:r>
            <a:endParaRPr lang="en-US" dirty="0"/>
          </a:p>
          <a:p>
            <a:r>
              <a:rPr lang="en-US" dirty="0"/>
              <a:t>Potential use of non-additive measures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Construct a full theory of non-additive probability</a:t>
            </a:r>
          </a:p>
        </p:txBody>
      </p:sp>
    </p:spTree>
    <p:extLst>
      <p:ext uri="{BB962C8B-B14F-4D97-AF65-F5344CB8AC3E}">
        <p14:creationId xmlns:p14="http://schemas.microsoft.com/office/powerpoint/2010/main" val="3677000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CEF15-0A25-7A77-9C67-AB10B9049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limit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FF11F-EA4C-F5BC-8C4C-4E6D261696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0337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306A6E7-F520-1DA4-0A39-CCC64423A633}"/>
              </a:ext>
            </a:extLst>
          </p:cNvPr>
          <p:cNvSpPr/>
          <p:nvPr/>
        </p:nvSpPr>
        <p:spPr>
          <a:xfrm>
            <a:off x="1775460" y="1097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Classical Mechanics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246C6-D63A-B727-744E-CE0A18C0106C}"/>
              </a:ext>
            </a:extLst>
          </p:cNvPr>
          <p:cNvSpPr/>
          <p:nvPr/>
        </p:nvSpPr>
        <p:spPr>
          <a:xfrm>
            <a:off x="4046220" y="1097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Relativity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A5A01BD-B5C0-AFF4-119B-2588655827E4}"/>
              </a:ext>
            </a:extLst>
          </p:cNvPr>
          <p:cNvSpPr/>
          <p:nvPr/>
        </p:nvSpPr>
        <p:spPr>
          <a:xfrm>
            <a:off x="1775460" y="1859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Mechanics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FE2637-38FA-7E58-9230-40595B545AF0}"/>
              </a:ext>
            </a:extLst>
          </p:cNvPr>
          <p:cNvSpPr/>
          <p:nvPr/>
        </p:nvSpPr>
        <p:spPr>
          <a:xfrm>
            <a:off x="4046220" y="1859280"/>
            <a:ext cx="2270760" cy="762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Quantum Field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946214-35BB-303F-2A86-0DCA9BAB09D3}"/>
                  </a:ext>
                </a:extLst>
              </p:cNvPr>
              <p:cNvSpPr txBox="1"/>
              <p:nvPr/>
            </p:nvSpPr>
            <p:spPr>
              <a:xfrm>
                <a:off x="1775460" y="579120"/>
                <a:ext cx="1453155" cy="506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slow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≪1</m:t>
                        </m:r>
                      </m:e>
                    </m:d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2946214-35BB-303F-2A86-0DCA9BAB0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460" y="579120"/>
                <a:ext cx="1453155" cy="506870"/>
              </a:xfrm>
              <a:prstGeom prst="rect">
                <a:avLst/>
              </a:prstGeom>
              <a:blipFill>
                <a:blip r:embed="rId2"/>
                <a:stretch>
                  <a:fillRect l="-3347" b="-60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F3096362-2184-F8AD-C090-B1F8D3CFD882}"/>
              </a:ext>
            </a:extLst>
          </p:cNvPr>
          <p:cNvSpPr txBox="1"/>
          <p:nvPr/>
        </p:nvSpPr>
        <p:spPr>
          <a:xfrm>
            <a:off x="5791515" y="647889"/>
            <a:ext cx="525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3F13A3-5D85-D06A-7B26-F8739434540D}"/>
              </a:ext>
            </a:extLst>
          </p:cNvPr>
          <p:cNvSpPr txBox="1"/>
          <p:nvPr/>
        </p:nvSpPr>
        <p:spPr>
          <a:xfrm>
            <a:off x="1100275" y="2240280"/>
            <a:ext cx="6751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small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EDDFE9-4568-F223-A592-66255DDD7A6D}"/>
                  </a:ext>
                </a:extLst>
              </p:cNvPr>
              <p:cNvSpPr txBox="1"/>
              <p:nvPr/>
            </p:nvSpPr>
            <p:spPr>
              <a:xfrm>
                <a:off x="475104" y="1085612"/>
                <a:ext cx="13003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(ℏ→0)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big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EEDDFE9-4568-F223-A592-66255DDD7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04" y="1085612"/>
                <a:ext cx="1300356" cy="369332"/>
              </a:xfrm>
              <a:prstGeom prst="rect">
                <a:avLst/>
              </a:prstGeom>
              <a:blipFill>
                <a:blip r:embed="rId3"/>
                <a:stretch>
                  <a:fillRect l="-1408" t="-8197" r="-37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44A2796-DC13-714F-0364-5380DFCD3B5A}"/>
              </a:ext>
            </a:extLst>
          </p:cNvPr>
          <p:cNvSpPr txBox="1"/>
          <p:nvPr/>
        </p:nvSpPr>
        <p:spPr>
          <a:xfrm>
            <a:off x="6316980" y="2251948"/>
            <a:ext cx="1311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low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FB1669-7628-E60F-66AB-493F41271565}"/>
                  </a:ext>
                </a:extLst>
              </p:cNvPr>
              <p:cNvSpPr txBox="1"/>
              <p:nvPr/>
            </p:nvSpPr>
            <p:spPr>
              <a:xfrm>
                <a:off x="6316980" y="1080587"/>
                <a:ext cx="24407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high entropy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→+∞)</m:t>
                    </m:r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FB1669-7628-E60F-66AB-493F41271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6980" y="1080587"/>
                <a:ext cx="2440796" cy="369332"/>
              </a:xfrm>
              <a:prstGeom prst="rect">
                <a:avLst/>
              </a:prstGeom>
              <a:blipFill>
                <a:blip r:embed="rId4"/>
                <a:stretch>
                  <a:fillRect l="-199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AA5DF4AA-BEEA-D533-A644-177B67737AC3}"/>
              </a:ext>
            </a:extLst>
          </p:cNvPr>
          <p:cNvSpPr txBox="1"/>
          <p:nvPr/>
        </p:nvSpPr>
        <p:spPr>
          <a:xfrm>
            <a:off x="586496" y="2883396"/>
            <a:ext cx="459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Quantum effects at large scale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4F7259-6B93-5F5F-1E20-6F825C7BF5A0}"/>
              </a:ext>
            </a:extLst>
          </p:cNvPr>
          <p:cNvSpPr txBox="1"/>
          <p:nvPr/>
        </p:nvSpPr>
        <p:spPr>
          <a:xfrm>
            <a:off x="586496" y="3383280"/>
            <a:ext cx="7180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Constants of nature are the same for all systems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14F123-5179-3397-BD2C-1CDD90AA08F8}"/>
              </a:ext>
            </a:extLst>
          </p:cNvPr>
          <p:cNvSpPr txBox="1"/>
          <p:nvPr/>
        </p:nvSpPr>
        <p:spPr>
          <a:xfrm>
            <a:off x="3475918" y="4097892"/>
            <a:ext cx="44654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Classical statistical mechanics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fails at low entropy</a:t>
            </a:r>
          </a:p>
        </p:txBody>
      </p:sp>
      <p:pic>
        <p:nvPicPr>
          <p:cNvPr id="15" name="Picture 2" descr="undefined">
            <a:extLst>
              <a:ext uri="{FF2B5EF4-FFF2-40B4-BE49-F238E27FC236}">
                <a16:creationId xmlns:a16="http://schemas.microsoft.com/office/drawing/2014/main" id="{2ADDE785-8311-A06B-9651-6454F5C0D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2775" y="1539866"/>
            <a:ext cx="2792729" cy="213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FB382-8E1B-3932-98A6-ADF02ECCBFA7}"/>
                  </a:ext>
                </a:extLst>
              </p:cNvPr>
              <p:cNvSpPr txBox="1"/>
              <p:nvPr/>
            </p:nvSpPr>
            <p:spPr>
              <a:xfrm>
                <a:off x="3475918" y="5243391"/>
                <a:ext cx="5972532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Classical system has high entropy;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ℏ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quantifies uncertainty at zero entropy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09FB382-8E1B-3932-98A6-ADF02ECCB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18" y="5243391"/>
                <a:ext cx="5972532" cy="954107"/>
              </a:xfrm>
              <a:prstGeom prst="rect">
                <a:avLst/>
              </a:prstGeom>
              <a:blipFill>
                <a:blip r:embed="rId6"/>
                <a:stretch>
                  <a:fillRect l="-2041" t="-5732" r="-816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311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882C3-A092-FA85-1231-9008571D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Physics:</a:t>
            </a:r>
            <a:br>
              <a:rPr lang="en-US" dirty="0"/>
            </a:br>
            <a:r>
              <a:rPr lang="en-US" dirty="0"/>
              <a:t>Quantum Physics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C823A-1000-EF79-2BD0-6904BA1D3C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1F1323-9DDB-0EDB-1D66-3B74A7CD09FA}"/>
              </a:ext>
            </a:extLst>
          </p:cNvPr>
          <p:cNvSpPr txBox="1"/>
          <p:nvPr/>
        </p:nvSpPr>
        <p:spPr>
          <a:xfrm>
            <a:off x="249381" y="211841"/>
            <a:ext cx="31470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This session</a:t>
            </a:r>
          </a:p>
        </p:txBody>
      </p:sp>
    </p:spTree>
    <p:extLst>
      <p:ext uri="{BB962C8B-B14F-4D97-AF65-F5344CB8AC3E}">
        <p14:creationId xmlns:p14="http://schemas.microsoft.com/office/powerpoint/2010/main" val="40776068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1" name="Picture 1050">
            <a:extLst>
              <a:ext uri="{FF2B5EF4-FFF2-40B4-BE49-F238E27FC236}">
                <a16:creationId xmlns:a16="http://schemas.microsoft.com/office/drawing/2014/main" id="{8BEA5199-DEA1-7469-65C7-CB69F3A44BE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46"/>
          <a:stretch/>
        </p:blipFill>
        <p:spPr>
          <a:xfrm rot="5400000">
            <a:off x="4572668" y="2024954"/>
            <a:ext cx="4601955" cy="2212661"/>
          </a:xfrm>
          <a:prstGeom prst="rect">
            <a:avLst/>
          </a:prstGeom>
        </p:spPr>
      </p:pic>
      <p:pic>
        <p:nvPicPr>
          <p:cNvPr id="1052" name="Picture 1051">
            <a:extLst>
              <a:ext uri="{FF2B5EF4-FFF2-40B4-BE49-F238E27FC236}">
                <a16:creationId xmlns:a16="http://schemas.microsoft.com/office/drawing/2014/main" id="{3D53E5C6-58E4-AD53-BAFF-63D836B7DCA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505"/>
          <a:stretch/>
        </p:blipFill>
        <p:spPr>
          <a:xfrm rot="5400000">
            <a:off x="4562332" y="2003506"/>
            <a:ext cx="4622630" cy="2231452"/>
          </a:xfrm>
          <a:prstGeom prst="rect">
            <a:avLst/>
          </a:prstGeom>
        </p:spPr>
      </p:pic>
      <p:pic>
        <p:nvPicPr>
          <p:cNvPr id="1053" name="Picture 1052">
            <a:extLst>
              <a:ext uri="{FF2B5EF4-FFF2-40B4-BE49-F238E27FC236}">
                <a16:creationId xmlns:a16="http://schemas.microsoft.com/office/drawing/2014/main" id="{7F7B0FCB-1541-A37E-9B7C-280958481DB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447"/>
          <a:stretch/>
        </p:blipFill>
        <p:spPr>
          <a:xfrm rot="5400000">
            <a:off x="4565621" y="2003506"/>
            <a:ext cx="4601956" cy="223145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C62B78B-DA86-7EB4-22B2-AA5266AC8F76}"/>
              </a:ext>
            </a:extLst>
          </p:cNvPr>
          <p:cNvCxnSpPr>
            <a:cxnSpLocks/>
          </p:cNvCxnSpPr>
          <p:nvPr/>
        </p:nvCxnSpPr>
        <p:spPr>
          <a:xfrm>
            <a:off x="1109739" y="813646"/>
            <a:ext cx="0" cy="4812494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A62DD8B-74C4-422B-1AD8-688B892940C0}"/>
              </a:ext>
            </a:extLst>
          </p:cNvPr>
          <p:cNvGrpSpPr/>
          <p:nvPr/>
        </p:nvGrpSpPr>
        <p:grpSpPr>
          <a:xfrm rot="5400000">
            <a:off x="1153993" y="2022238"/>
            <a:ext cx="4660861" cy="2236151"/>
            <a:chOff x="3049186" y="1173320"/>
            <a:chExt cx="4660861" cy="2236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288DBCC-A86A-92DB-A5F2-0DF66A59A9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04" r="1"/>
            <a:stretch/>
          </p:blipFill>
          <p:spPr>
            <a:xfrm>
              <a:off x="3049186" y="1173321"/>
              <a:ext cx="4622630" cy="223615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5616F56-5F9D-8DA8-9DCC-43E94B5EFB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49"/>
            <a:stretch/>
          </p:blipFill>
          <p:spPr>
            <a:xfrm>
              <a:off x="3108092" y="1173320"/>
              <a:ext cx="4601955" cy="2212661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3ECE851-897E-3F07-D117-2405927782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46"/>
            <a:stretch/>
          </p:blipFill>
          <p:spPr>
            <a:xfrm>
              <a:off x="3059523" y="1173322"/>
              <a:ext cx="4601955" cy="2212661"/>
            </a:xfrm>
            <a:prstGeom prst="rect">
              <a:avLst/>
            </a:prstGeom>
          </p:spPr>
        </p:pic>
      </p:grp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E760F98-4618-B788-244D-F6C317A2C7A8}"/>
              </a:ext>
            </a:extLst>
          </p:cNvPr>
          <p:cNvSpPr/>
          <p:nvPr/>
        </p:nvSpPr>
        <p:spPr>
          <a:xfrm>
            <a:off x="948151" y="2764289"/>
            <a:ext cx="281238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Rectangle 1059">
            <a:extLst>
              <a:ext uri="{FF2B5EF4-FFF2-40B4-BE49-F238E27FC236}">
                <a16:creationId xmlns:a16="http://schemas.microsoft.com/office/drawing/2014/main" id="{769462B5-FA62-D8CD-1A0F-0C357C21C158}"/>
              </a:ext>
            </a:extLst>
          </p:cNvPr>
          <p:cNvSpPr/>
          <p:nvPr/>
        </p:nvSpPr>
        <p:spPr>
          <a:xfrm>
            <a:off x="948151" y="3297625"/>
            <a:ext cx="396436" cy="166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/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3577B9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1" name="TextBox 1060">
                <a:extLst>
                  <a:ext uri="{FF2B5EF4-FFF2-40B4-BE49-F238E27FC236}">
                    <a16:creationId xmlns:a16="http://schemas.microsoft.com/office/drawing/2014/main" id="{539B778A-4A67-2C2A-4978-72BA7D4D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2519553"/>
                <a:ext cx="4413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/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DF7E7B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2" name="TextBox 1061">
                <a:extLst>
                  <a:ext uri="{FF2B5EF4-FFF2-40B4-BE49-F238E27FC236}">
                    <a16:creationId xmlns:a16="http://schemas.microsoft.com/office/drawing/2014/main" id="{50250D60-F706-07C5-0BF3-BA57586E0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3" y="3182484"/>
                <a:ext cx="44666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1" name="Group 1120">
            <a:extLst>
              <a:ext uri="{FF2B5EF4-FFF2-40B4-BE49-F238E27FC236}">
                <a16:creationId xmlns:a16="http://schemas.microsoft.com/office/drawing/2014/main" id="{1C11D027-6C71-BB16-37D9-4FC8B8A91BDC}"/>
              </a:ext>
            </a:extLst>
          </p:cNvPr>
          <p:cNvGrpSpPr/>
          <p:nvPr/>
        </p:nvGrpSpPr>
        <p:grpSpPr>
          <a:xfrm>
            <a:off x="9103979" y="1206072"/>
            <a:ext cx="3022293" cy="2638476"/>
            <a:chOff x="2866991" y="1198978"/>
            <a:chExt cx="4353528" cy="3800652"/>
          </a:xfrm>
        </p:grpSpPr>
        <p:grpSp>
          <p:nvGrpSpPr>
            <p:cNvPr id="1101" name="Group 1100">
              <a:extLst>
                <a:ext uri="{FF2B5EF4-FFF2-40B4-BE49-F238E27FC236}">
                  <a16:creationId xmlns:a16="http://schemas.microsoft.com/office/drawing/2014/main" id="{7E4E0B30-670E-A4EE-43B8-3F76EC6E4AD9}"/>
                </a:ext>
              </a:extLst>
            </p:cNvPr>
            <p:cNvGrpSpPr/>
            <p:nvPr/>
          </p:nvGrpSpPr>
          <p:grpSpPr>
            <a:xfrm>
              <a:off x="3757657" y="1198978"/>
              <a:ext cx="2674503" cy="3800652"/>
              <a:chOff x="6689695" y="3754872"/>
              <a:chExt cx="1916430" cy="2723379"/>
            </a:xfrm>
          </p:grpSpPr>
          <p:grpSp>
            <p:nvGrpSpPr>
              <p:cNvPr id="1102" name="Group 1101">
                <a:extLst>
                  <a:ext uri="{FF2B5EF4-FFF2-40B4-BE49-F238E27FC236}">
                    <a16:creationId xmlns:a16="http://schemas.microsoft.com/office/drawing/2014/main" id="{79A91F1C-C7F8-0D69-F43D-FB9426930DB6}"/>
                  </a:ext>
                </a:extLst>
              </p:cNvPr>
              <p:cNvGrpSpPr/>
              <p:nvPr/>
            </p:nvGrpSpPr>
            <p:grpSpPr>
              <a:xfrm>
                <a:off x="6689695" y="4154166"/>
                <a:ext cx="1916430" cy="1916266"/>
                <a:chOff x="2521889" y="2808131"/>
                <a:chExt cx="1916430" cy="1916266"/>
              </a:xfrm>
            </p:grpSpPr>
            <p:sp>
              <p:nvSpPr>
                <p:cNvPr id="1108" name="Oval 1107">
                  <a:extLst>
                    <a:ext uri="{FF2B5EF4-FFF2-40B4-BE49-F238E27FC236}">
                      <a16:creationId xmlns:a16="http://schemas.microsoft.com/office/drawing/2014/main" id="{7F7D6D1A-1DE4-B8A7-282E-6D56ED48E82A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4" cy="1916264"/>
                </a:xfrm>
                <a:prstGeom prst="ellips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9" name="Oval 31">
                  <a:extLst>
                    <a:ext uri="{FF2B5EF4-FFF2-40B4-BE49-F238E27FC236}">
                      <a16:creationId xmlns:a16="http://schemas.microsoft.com/office/drawing/2014/main" id="{A294259D-6079-0266-6C1B-84815D6CC14F}"/>
                    </a:ext>
                  </a:extLst>
                </p:cNvPr>
                <p:cNvSpPr/>
                <p:nvPr/>
              </p:nvSpPr>
              <p:spPr>
                <a:xfrm>
                  <a:off x="2521889" y="2808132"/>
                  <a:ext cx="1916264" cy="958132"/>
                </a:xfrm>
                <a:custGeom>
                  <a:avLst/>
                  <a:gdLst>
                    <a:gd name="connsiteX0" fmla="*/ 0 w 1916264"/>
                    <a:gd name="connsiteY0" fmla="*/ 958132 h 1916264"/>
                    <a:gd name="connsiteX1" fmla="*/ 958132 w 1916264"/>
                    <a:gd name="connsiteY1" fmla="*/ 0 h 1916264"/>
                    <a:gd name="connsiteX2" fmla="*/ 1916264 w 1916264"/>
                    <a:gd name="connsiteY2" fmla="*/ 958132 h 1916264"/>
                    <a:gd name="connsiteX3" fmla="*/ 958132 w 1916264"/>
                    <a:gd name="connsiteY3" fmla="*/ 1916264 h 1916264"/>
                    <a:gd name="connsiteX4" fmla="*/ 0 w 1916264"/>
                    <a:gd name="connsiteY4" fmla="*/ 958132 h 1916264"/>
                    <a:gd name="connsiteX0" fmla="*/ 958132 w 1916264"/>
                    <a:gd name="connsiteY0" fmla="*/ 1916264 h 2007704"/>
                    <a:gd name="connsiteX1" fmla="*/ 0 w 1916264"/>
                    <a:gd name="connsiteY1" fmla="*/ 958132 h 2007704"/>
                    <a:gd name="connsiteX2" fmla="*/ 958132 w 1916264"/>
                    <a:gd name="connsiteY2" fmla="*/ 0 h 2007704"/>
                    <a:gd name="connsiteX3" fmla="*/ 1916264 w 1916264"/>
                    <a:gd name="connsiteY3" fmla="*/ 958132 h 2007704"/>
                    <a:gd name="connsiteX4" fmla="*/ 1049572 w 1916264"/>
                    <a:gd name="connsiteY4" fmla="*/ 2007704 h 2007704"/>
                    <a:gd name="connsiteX0" fmla="*/ 958132 w 1916264"/>
                    <a:gd name="connsiteY0" fmla="*/ 1916264 h 1916264"/>
                    <a:gd name="connsiteX1" fmla="*/ 0 w 1916264"/>
                    <a:gd name="connsiteY1" fmla="*/ 958132 h 1916264"/>
                    <a:gd name="connsiteX2" fmla="*/ 958132 w 1916264"/>
                    <a:gd name="connsiteY2" fmla="*/ 0 h 1916264"/>
                    <a:gd name="connsiteX3" fmla="*/ 1916264 w 1916264"/>
                    <a:gd name="connsiteY3" fmla="*/ 958132 h 1916264"/>
                    <a:gd name="connsiteX0" fmla="*/ 0 w 1916264"/>
                    <a:gd name="connsiteY0" fmla="*/ 958132 h 958132"/>
                    <a:gd name="connsiteX1" fmla="*/ 958132 w 1916264"/>
                    <a:gd name="connsiteY1" fmla="*/ 0 h 958132"/>
                    <a:gd name="connsiteX2" fmla="*/ 1916264 w 1916264"/>
                    <a:gd name="connsiteY2" fmla="*/ 958132 h 958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916264" h="958132">
                      <a:moveTo>
                        <a:pt x="0" y="958132"/>
                      </a:moveTo>
                      <a:cubicBezTo>
                        <a:pt x="0" y="428970"/>
                        <a:pt x="428970" y="0"/>
                        <a:pt x="958132" y="0"/>
                      </a:cubicBezTo>
                      <a:cubicBezTo>
                        <a:pt x="1487294" y="0"/>
                        <a:pt x="1916264" y="428970"/>
                        <a:pt x="1916264" y="958132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0" name="Oval 1109">
                  <a:extLst>
                    <a:ext uri="{FF2B5EF4-FFF2-40B4-BE49-F238E27FC236}">
                      <a16:creationId xmlns:a16="http://schemas.microsoft.com/office/drawing/2014/main" id="{7D654E3A-9E35-FE06-A4D0-994F1AFF1EA6}"/>
                    </a:ext>
                  </a:extLst>
                </p:cNvPr>
                <p:cNvSpPr/>
                <p:nvPr/>
              </p:nvSpPr>
              <p:spPr>
                <a:xfrm>
                  <a:off x="2521889" y="2808131"/>
                  <a:ext cx="1916265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grpSp>
              <p:nvGrpSpPr>
                <p:cNvPr id="1111" name="Group 1110">
                  <a:extLst>
                    <a:ext uri="{FF2B5EF4-FFF2-40B4-BE49-F238E27FC236}">
                      <a16:creationId xmlns:a16="http://schemas.microsoft.com/office/drawing/2014/main" id="{CF0DF73F-3DD0-A7D8-9EB7-7E151119D492}"/>
                    </a:ext>
                  </a:extLst>
                </p:cNvPr>
                <p:cNvGrpSpPr/>
                <p:nvPr/>
              </p:nvGrpSpPr>
              <p:grpSpPr>
                <a:xfrm>
                  <a:off x="2923755" y="2808131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5" name="Oval 1114">
                    <a:extLst>
                      <a:ext uri="{FF2B5EF4-FFF2-40B4-BE49-F238E27FC236}">
                        <a16:creationId xmlns:a16="http://schemas.microsoft.com/office/drawing/2014/main" id="{FA188D60-364E-306A-C1DF-5E6F27BAB86D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6" name="Oval 9">
                    <a:extLst>
                      <a:ext uri="{FF2B5EF4-FFF2-40B4-BE49-F238E27FC236}">
                        <a16:creationId xmlns:a16="http://schemas.microsoft.com/office/drawing/2014/main" id="{8E0A8A8D-BBF9-451B-A534-868C3B945ECC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  <p:grpSp>
              <p:nvGrpSpPr>
                <p:cNvPr id="1112" name="Group 1111">
                  <a:extLst>
                    <a:ext uri="{FF2B5EF4-FFF2-40B4-BE49-F238E27FC236}">
                      <a16:creationId xmlns:a16="http://schemas.microsoft.com/office/drawing/2014/main" id="{1F9EC202-C971-C855-E64B-A1198EC5D2D8}"/>
                    </a:ext>
                  </a:extLst>
                </p:cNvPr>
                <p:cNvGrpSpPr/>
                <p:nvPr/>
              </p:nvGrpSpPr>
              <p:grpSpPr>
                <a:xfrm rot="16200000">
                  <a:off x="2923922" y="2810085"/>
                  <a:ext cx="1112528" cy="1916266"/>
                  <a:chOff x="2734489" y="2655731"/>
                  <a:chExt cx="1186260" cy="1916266"/>
                </a:xfrm>
              </p:grpSpPr>
              <p:sp>
                <p:nvSpPr>
                  <p:cNvPr id="1113" name="Oval 1112">
                    <a:extLst>
                      <a:ext uri="{FF2B5EF4-FFF2-40B4-BE49-F238E27FC236}">
                        <a16:creationId xmlns:a16="http://schemas.microsoft.com/office/drawing/2014/main" id="{70FCE7E6-7F2E-89F3-FD48-89AA37AF3E53}"/>
                      </a:ext>
                    </a:extLst>
                  </p:cNvPr>
                  <p:cNvSpPr/>
                  <p:nvPr/>
                </p:nvSpPr>
                <p:spPr>
                  <a:xfrm>
                    <a:off x="2734490" y="2655731"/>
                    <a:ext cx="1186259" cy="19162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14" name="Oval 9">
                    <a:extLst>
                      <a:ext uri="{FF2B5EF4-FFF2-40B4-BE49-F238E27FC236}">
                        <a16:creationId xmlns:a16="http://schemas.microsoft.com/office/drawing/2014/main" id="{2A5B3B2F-FC0E-4538-033F-4831DF2879AB}"/>
                      </a:ext>
                    </a:extLst>
                  </p:cNvPr>
                  <p:cNvSpPr/>
                  <p:nvPr/>
                </p:nvSpPr>
                <p:spPr>
                  <a:xfrm flipH="1">
                    <a:off x="2734489" y="2655731"/>
                    <a:ext cx="593130" cy="1916266"/>
                  </a:xfrm>
                  <a:custGeom>
                    <a:avLst/>
                    <a:gdLst>
                      <a:gd name="connsiteX0" fmla="*/ 0 w 687355"/>
                      <a:gd name="connsiteY0" fmla="*/ 555172 h 1110343"/>
                      <a:gd name="connsiteX1" fmla="*/ 343678 w 687355"/>
                      <a:gd name="connsiteY1" fmla="*/ 0 h 1110343"/>
                      <a:gd name="connsiteX2" fmla="*/ 687356 w 687355"/>
                      <a:gd name="connsiteY2" fmla="*/ 555172 h 1110343"/>
                      <a:gd name="connsiteX3" fmla="*/ 343678 w 687355"/>
                      <a:gd name="connsiteY3" fmla="*/ 1110344 h 1110343"/>
                      <a:gd name="connsiteX4" fmla="*/ 0 w 687355"/>
                      <a:gd name="connsiteY4" fmla="*/ 555172 h 1110343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4" fmla="*/ 91440 w 687356"/>
                      <a:gd name="connsiteY4" fmla="*/ 646612 h 1110344"/>
                      <a:gd name="connsiteX0" fmla="*/ 0 w 687356"/>
                      <a:gd name="connsiteY0" fmla="*/ 555172 h 1110344"/>
                      <a:gd name="connsiteX1" fmla="*/ 343678 w 687356"/>
                      <a:gd name="connsiteY1" fmla="*/ 0 h 1110344"/>
                      <a:gd name="connsiteX2" fmla="*/ 687356 w 687356"/>
                      <a:gd name="connsiteY2" fmla="*/ 555172 h 1110344"/>
                      <a:gd name="connsiteX3" fmla="*/ 343678 w 687356"/>
                      <a:gd name="connsiteY3" fmla="*/ 1110344 h 1110344"/>
                      <a:gd name="connsiteX0" fmla="*/ 0 w 343678"/>
                      <a:gd name="connsiteY0" fmla="*/ 0 h 1110344"/>
                      <a:gd name="connsiteX1" fmla="*/ 343678 w 343678"/>
                      <a:gd name="connsiteY1" fmla="*/ 555172 h 1110344"/>
                      <a:gd name="connsiteX2" fmla="*/ 0 w 343678"/>
                      <a:gd name="connsiteY2" fmla="*/ 1110344 h 11103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43678" h="1110344">
                        <a:moveTo>
                          <a:pt x="0" y="0"/>
                        </a:moveTo>
                        <a:cubicBezTo>
                          <a:pt x="189808" y="0"/>
                          <a:pt x="343678" y="248559"/>
                          <a:pt x="343678" y="555172"/>
                        </a:cubicBezTo>
                        <a:cubicBezTo>
                          <a:pt x="343678" y="861785"/>
                          <a:pt x="189808" y="1110344"/>
                          <a:pt x="0" y="1110344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accent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chemeClr val="lt1"/>
                      </a:solidFill>
                    </a:endParaRPr>
                  </a:p>
                </p:txBody>
              </p:sp>
            </p:grpSp>
          </p:grpSp>
          <p:grpSp>
            <p:nvGrpSpPr>
              <p:cNvPr id="1103" name="Group 1102">
                <a:extLst>
                  <a:ext uri="{FF2B5EF4-FFF2-40B4-BE49-F238E27FC236}">
                    <a16:creationId xmlns:a16="http://schemas.microsoft.com/office/drawing/2014/main" id="{7FF14F62-7F89-2D5B-2656-172FC22E42DB}"/>
                  </a:ext>
                </a:extLst>
              </p:cNvPr>
              <p:cNvGrpSpPr/>
              <p:nvPr/>
            </p:nvGrpSpPr>
            <p:grpSpPr>
              <a:xfrm>
                <a:off x="7378553" y="3754872"/>
                <a:ext cx="636440" cy="2723379"/>
                <a:chOff x="10193624" y="911557"/>
                <a:chExt cx="636440" cy="272337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3577B9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3577B9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3577B9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4" name="TextBox 1103">
                      <a:extLst>
                        <a:ext uri="{FF2B5EF4-FFF2-40B4-BE49-F238E27FC236}">
                          <a16:creationId xmlns:a16="http://schemas.microsoft.com/office/drawing/2014/main" id="{36A77556-B653-816C-3EE7-3586A5C98B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12375" y="911557"/>
                      <a:ext cx="617689" cy="38121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DF7E7B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 dirty="0">
                                <a:solidFill>
                                  <a:srgbClr val="DF7E7B"/>
                                </a:solidFill>
                                <a:latin typeface="Cambria Math" panose="02040503050406030204" pitchFamily="18" charset="0"/>
                              </a:rPr>
                              <m:t>⟩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DF7E7B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05" name="TextBox 1104">
                      <a:extLst>
                        <a:ext uri="{FF2B5EF4-FFF2-40B4-BE49-F238E27FC236}">
                          <a16:creationId xmlns:a16="http://schemas.microsoft.com/office/drawing/2014/main" id="{AA0B31BF-2F8F-4939-38A1-A3CE5405A1C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193624" y="3253719"/>
                      <a:ext cx="623183" cy="38121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311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cxnSp>
          <p:nvCxnSpPr>
            <p:cNvPr id="1117" name="Straight Connector 1116">
              <a:extLst>
                <a:ext uri="{FF2B5EF4-FFF2-40B4-BE49-F238E27FC236}">
                  <a16:creationId xmlns:a16="http://schemas.microsoft.com/office/drawing/2014/main" id="{8BD60674-D61C-6F1B-8EB4-D35FA772F505}"/>
                </a:ext>
              </a:extLst>
            </p:cNvPr>
            <p:cNvCxnSpPr>
              <a:stCxn id="1116" idx="0"/>
              <a:endCxn id="1116" idx="2"/>
            </p:cNvCxnSpPr>
            <p:nvPr/>
          </p:nvCxnSpPr>
          <p:spPr>
            <a:xfrm>
              <a:off x="5094790" y="1756219"/>
              <a:ext cx="0" cy="26742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Straight Connector 1117">
              <a:extLst>
                <a:ext uri="{FF2B5EF4-FFF2-40B4-BE49-F238E27FC236}">
                  <a16:creationId xmlns:a16="http://schemas.microsoft.com/office/drawing/2014/main" id="{43DDE802-BA57-132D-2573-90332F4C6823}"/>
                </a:ext>
              </a:extLst>
            </p:cNvPr>
            <p:cNvCxnSpPr>
              <a:cxnSpLocks/>
              <a:stCxn id="1114" idx="2"/>
              <a:endCxn id="1114" idx="0"/>
            </p:cNvCxnSpPr>
            <p:nvPr/>
          </p:nvCxnSpPr>
          <p:spPr>
            <a:xfrm flipH="1">
              <a:off x="3757885" y="3096083"/>
              <a:ext cx="267427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/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866EB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 dirty="0">
                            <a:solidFill>
                              <a:srgbClr val="866EBF"/>
                            </a:solidFill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>
                    <a:solidFill>
                      <a:srgbClr val="866EBF"/>
                    </a:solidFill>
                  </a:endParaRPr>
                </a:p>
              </p:txBody>
            </p:sp>
          </mc:Choice>
          <mc:Fallback xmlns="">
            <p:sp>
              <p:nvSpPr>
                <p:cNvPr id="1119" name="TextBox 1118">
                  <a:extLst>
                    <a:ext uri="{FF2B5EF4-FFF2-40B4-BE49-F238E27FC236}">
                      <a16:creationId xmlns:a16="http://schemas.microsoft.com/office/drawing/2014/main" id="{7A31B96E-0389-4F9F-52FE-EFCA4C70EC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189" y="2787082"/>
                  <a:ext cx="829330" cy="532013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/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20" name="TextBox 1119">
                  <a:extLst>
                    <a:ext uri="{FF2B5EF4-FFF2-40B4-BE49-F238E27FC236}">
                      <a16:creationId xmlns:a16="http://schemas.microsoft.com/office/drawing/2014/main" id="{F91D2BF0-7A05-A868-7740-6925291638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6991" y="2787082"/>
                  <a:ext cx="852974" cy="532013"/>
                </a:xfrm>
                <a:prstGeom prst="rect">
                  <a:avLst/>
                </a:prstGeom>
                <a:blipFill>
                  <a:blip r:embed="rId1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/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4C9858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>
                  <a:solidFill>
                    <a:srgbClr val="4C9858"/>
                  </a:solidFill>
                </a:endParaRPr>
              </a:p>
            </p:txBody>
          </p:sp>
        </mc:Choice>
        <mc:Fallback xmlns="">
          <p:sp>
            <p:nvSpPr>
              <p:cNvPr id="1122" name="TextBox 1121">
                <a:extLst>
                  <a:ext uri="{FF2B5EF4-FFF2-40B4-BE49-F238E27FC236}">
                    <a16:creationId xmlns:a16="http://schemas.microsoft.com/office/drawing/2014/main" id="{2FD1600A-8ED8-062C-0739-7F3CEB25B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111" y="2230205"/>
                <a:ext cx="435504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3" name="TextBox 1122">
            <a:extLst>
              <a:ext uri="{FF2B5EF4-FFF2-40B4-BE49-F238E27FC236}">
                <a16:creationId xmlns:a16="http://schemas.microsoft.com/office/drawing/2014/main" id="{75544BC1-9D6E-1D56-00D5-62946ED928E2}"/>
              </a:ext>
            </a:extLst>
          </p:cNvPr>
          <p:cNvSpPr txBox="1"/>
          <p:nvPr/>
        </p:nvSpPr>
        <p:spPr>
          <a:xfrm>
            <a:off x="281645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open slit (uncertainty on classical variable)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4D1E0EF5-5BF0-DD1A-C9BD-4B1E41431630}"/>
              </a:ext>
            </a:extLst>
          </p:cNvPr>
          <p:cNvSpPr txBox="1"/>
          <p:nvPr/>
        </p:nvSpPr>
        <p:spPr>
          <a:xfrm>
            <a:off x="6664405" y="531882"/>
            <a:ext cx="27988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Maximally mixed state obtained by uncertainty on the phase difference (quantum variable)</a:t>
            </a:r>
          </a:p>
        </p:txBody>
      </p:sp>
      <p:sp>
        <p:nvSpPr>
          <p:cNvPr id="1125" name="TextBox 1124">
            <a:extLst>
              <a:ext uri="{FF2B5EF4-FFF2-40B4-BE49-F238E27FC236}">
                <a16:creationId xmlns:a16="http://schemas.microsoft.com/office/drawing/2014/main" id="{D813ABD8-701D-2C64-6D2B-B27CD0AAA362}"/>
              </a:ext>
            </a:extLst>
          </p:cNvPr>
          <p:cNvSpPr txBox="1"/>
          <p:nvPr/>
        </p:nvSpPr>
        <p:spPr>
          <a:xfrm>
            <a:off x="1315961" y="5508483"/>
            <a:ext cx="85986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Uncertainty on quantum variables can be represented by uncertainty on classical variables</a:t>
            </a:r>
          </a:p>
        </p:txBody>
      </p:sp>
    </p:spTree>
    <p:extLst>
      <p:ext uri="{BB962C8B-B14F-4D97-AF65-F5344CB8AC3E}">
        <p14:creationId xmlns:p14="http://schemas.microsoft.com/office/powerpoint/2010/main" val="23864024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1AC92-08E2-C640-2748-0799D0F57B1B}"/>
                  </a:ext>
                </a:extLst>
              </p:cNvPr>
              <p:cNvSpPr txBox="1"/>
              <p:nvPr/>
            </p:nvSpPr>
            <p:spPr>
              <a:xfrm>
                <a:off x="495300" y="273050"/>
                <a:ext cx="74134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May be able to recycle formal proofs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ℏ→0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61AC92-08E2-C640-2748-0799D0F57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273050"/>
                <a:ext cx="7413440" cy="584775"/>
              </a:xfrm>
              <a:prstGeom prst="rect">
                <a:avLst/>
              </a:prstGeom>
              <a:blipFill>
                <a:blip r:embed="rId2"/>
                <a:stretch>
                  <a:fillRect l="-2056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C83EC8E-BF53-F3FA-6555-B8AADF05112D}"/>
              </a:ext>
            </a:extLst>
          </p:cNvPr>
          <p:cNvCxnSpPr/>
          <p:nvPr/>
        </p:nvCxnSpPr>
        <p:spPr>
          <a:xfrm flipV="1">
            <a:off x="1200150" y="1238250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D2B7C1-F5AF-9CBB-601C-79E1847CA83C}"/>
              </a:ext>
            </a:extLst>
          </p:cNvPr>
          <p:cNvCxnSpPr/>
          <p:nvPr/>
        </p:nvCxnSpPr>
        <p:spPr>
          <a:xfrm>
            <a:off x="1200150" y="2533650"/>
            <a:ext cx="203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23A78-AE4D-6C48-AA62-03B5E6C22D9C}"/>
                  </a:ext>
                </a:extLst>
              </p:cNvPr>
              <p:cNvSpPr txBox="1"/>
              <p:nvPr/>
            </p:nvSpPr>
            <p:spPr>
              <a:xfrm>
                <a:off x="834344" y="104794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8823A78-AE4D-6C48-AA62-03B5E6C22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4" y="1047948"/>
                <a:ext cx="36388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F6F1C3-0067-1150-57B5-9B37A1A69E91}"/>
                  </a:ext>
                </a:extLst>
              </p:cNvPr>
              <p:cNvSpPr txBox="1"/>
              <p:nvPr/>
            </p:nvSpPr>
            <p:spPr>
              <a:xfrm>
                <a:off x="834344" y="23460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BF6F1C3-0067-1150-57B5-9B37A1A69E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44" y="2346067"/>
                <a:ext cx="36580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3F3E120-4A6D-33A7-46CD-EF29B1CCF92D}"/>
              </a:ext>
            </a:extLst>
          </p:cNvPr>
          <p:cNvSpPr/>
          <p:nvPr/>
        </p:nvSpPr>
        <p:spPr>
          <a:xfrm>
            <a:off x="1200150" y="1181100"/>
            <a:ext cx="2095500" cy="1358900"/>
          </a:xfrm>
          <a:custGeom>
            <a:avLst/>
            <a:gdLst>
              <a:gd name="connsiteX0" fmla="*/ 0 w 2095500"/>
              <a:gd name="connsiteY0" fmla="*/ 1358900 h 1358900"/>
              <a:gd name="connsiteX1" fmla="*/ 971550 w 2095500"/>
              <a:gd name="connsiteY1" fmla="*/ 107950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663700 w 2095500"/>
              <a:gd name="connsiteY2" fmla="*/ 508000 h 1358900"/>
              <a:gd name="connsiteX3" fmla="*/ 2095500 w 2095500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1358900">
                <a:moveTo>
                  <a:pt x="0" y="1358900"/>
                </a:moveTo>
                <a:cubicBezTo>
                  <a:pt x="341312" y="1298046"/>
                  <a:pt x="637117" y="1240367"/>
                  <a:pt x="914400" y="1098550"/>
                </a:cubicBezTo>
                <a:cubicBezTo>
                  <a:pt x="1191683" y="956733"/>
                  <a:pt x="1476375" y="687917"/>
                  <a:pt x="1663700" y="508000"/>
                </a:cubicBezTo>
                <a:cubicBezTo>
                  <a:pt x="1851025" y="328083"/>
                  <a:pt x="2008187" y="116416"/>
                  <a:pt x="20955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75F3D-1AF9-5B20-E4CD-E9EBC80545E4}"/>
              </a:ext>
            </a:extLst>
          </p:cNvPr>
          <p:cNvSpPr txBox="1"/>
          <p:nvPr/>
        </p:nvSpPr>
        <p:spPr>
          <a:xfrm>
            <a:off x="2019301" y="2727583"/>
            <a:ext cx="19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Increase entropy of the mixed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87057-023D-4D2C-EC64-B5ED81C25F5A}"/>
                  </a:ext>
                </a:extLst>
              </p:cNvPr>
              <p:cNvSpPr txBox="1"/>
              <p:nvPr/>
            </p:nvSpPr>
            <p:spPr>
              <a:xfrm>
                <a:off x="2413999" y="1037768"/>
                <a:ext cx="8816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2587057-023D-4D2C-EC64-B5ED81C25F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999" y="1037768"/>
                <a:ext cx="8816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26059-0F41-C10C-0027-D7C04785010F}"/>
              </a:ext>
            </a:extLst>
          </p:cNvPr>
          <p:cNvCxnSpPr/>
          <p:nvPr/>
        </p:nvCxnSpPr>
        <p:spPr>
          <a:xfrm>
            <a:off x="3041650" y="1550432"/>
            <a:ext cx="0" cy="9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DAED14-7F35-0AED-A0A6-B0FD774B7032}"/>
              </a:ext>
            </a:extLst>
          </p:cNvPr>
          <p:cNvCxnSpPr/>
          <p:nvPr/>
        </p:nvCxnSpPr>
        <p:spPr>
          <a:xfrm flipH="1">
            <a:off x="8110098" y="2840831"/>
            <a:ext cx="577850" cy="190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7000D1D-87EA-B053-4D04-290CA284E134}"/>
              </a:ext>
            </a:extLst>
          </p:cNvPr>
          <p:cNvSpPr txBox="1"/>
          <p:nvPr/>
        </p:nvSpPr>
        <p:spPr>
          <a:xfrm>
            <a:off x="8732398" y="2553652"/>
            <a:ext cx="296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 of entropy difference is the same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1A9CB1E-922A-4966-FEA1-2B00C279DBBD}"/>
              </a:ext>
            </a:extLst>
          </p:cNvPr>
          <p:cNvCxnSpPr/>
          <p:nvPr/>
        </p:nvCxnSpPr>
        <p:spPr>
          <a:xfrm flipV="1">
            <a:off x="6140450" y="1238250"/>
            <a:ext cx="0" cy="2400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61C3BBB-23FE-C011-8801-CC8E710C687D}"/>
              </a:ext>
            </a:extLst>
          </p:cNvPr>
          <p:cNvCxnSpPr/>
          <p:nvPr/>
        </p:nvCxnSpPr>
        <p:spPr>
          <a:xfrm>
            <a:off x="6140450" y="2533650"/>
            <a:ext cx="2032000" cy="0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9E8D1-4D04-93BF-C1F6-8EC4C6D8893B}"/>
                  </a:ext>
                </a:extLst>
              </p:cNvPr>
              <p:cNvSpPr txBox="1"/>
              <p:nvPr/>
            </p:nvSpPr>
            <p:spPr>
              <a:xfrm>
                <a:off x="5774644" y="1047948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969E8D1-4D04-93BF-C1F6-8EC4C6D88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44" y="1047948"/>
                <a:ext cx="3638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2F62A1-80A0-FC31-FE02-3A5BABBCE102}"/>
                  </a:ext>
                </a:extLst>
              </p:cNvPr>
              <p:cNvSpPr txBox="1"/>
              <p:nvPr/>
            </p:nvSpPr>
            <p:spPr>
              <a:xfrm>
                <a:off x="5774644" y="2346067"/>
                <a:ext cx="3658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72F62A1-80A0-FC31-FE02-3A5BABBCE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4644" y="2346067"/>
                <a:ext cx="36580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15F03FA-BB74-3C08-2148-18A78FC5E5C4}"/>
              </a:ext>
            </a:extLst>
          </p:cNvPr>
          <p:cNvSpPr/>
          <p:nvPr/>
        </p:nvSpPr>
        <p:spPr>
          <a:xfrm flipV="1">
            <a:off x="6138526" y="2537400"/>
            <a:ext cx="2095500" cy="1358900"/>
          </a:xfrm>
          <a:custGeom>
            <a:avLst/>
            <a:gdLst>
              <a:gd name="connsiteX0" fmla="*/ 0 w 2095500"/>
              <a:gd name="connsiteY0" fmla="*/ 1358900 h 1358900"/>
              <a:gd name="connsiteX1" fmla="*/ 971550 w 2095500"/>
              <a:gd name="connsiteY1" fmla="*/ 107950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733550 w 2095500"/>
              <a:gd name="connsiteY2" fmla="*/ 412750 h 1358900"/>
              <a:gd name="connsiteX3" fmla="*/ 2095500 w 2095500"/>
              <a:gd name="connsiteY3" fmla="*/ 0 h 1358900"/>
              <a:gd name="connsiteX0" fmla="*/ 0 w 2095500"/>
              <a:gd name="connsiteY0" fmla="*/ 1358900 h 1358900"/>
              <a:gd name="connsiteX1" fmla="*/ 914400 w 2095500"/>
              <a:gd name="connsiteY1" fmla="*/ 1098550 h 1358900"/>
              <a:gd name="connsiteX2" fmla="*/ 1663700 w 2095500"/>
              <a:gd name="connsiteY2" fmla="*/ 508000 h 1358900"/>
              <a:gd name="connsiteX3" fmla="*/ 2095500 w 2095500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95500" h="1358900">
                <a:moveTo>
                  <a:pt x="0" y="1358900"/>
                </a:moveTo>
                <a:cubicBezTo>
                  <a:pt x="341312" y="1298046"/>
                  <a:pt x="637117" y="1240367"/>
                  <a:pt x="914400" y="1098550"/>
                </a:cubicBezTo>
                <a:cubicBezTo>
                  <a:pt x="1191683" y="956733"/>
                  <a:pt x="1476375" y="687917"/>
                  <a:pt x="1663700" y="508000"/>
                </a:cubicBezTo>
                <a:cubicBezTo>
                  <a:pt x="1851025" y="328083"/>
                  <a:pt x="2008187" y="116416"/>
                  <a:pt x="2095500" y="0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3E5FD-1148-C010-82B9-9E6CEF7DEBE8}"/>
                  </a:ext>
                </a:extLst>
              </p:cNvPr>
              <p:cNvSpPr txBox="1"/>
              <p:nvPr/>
            </p:nvSpPr>
            <p:spPr>
              <a:xfrm>
                <a:off x="6638823" y="3283407"/>
                <a:ext cx="11474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B3E5FD-1148-C010-82B9-9E6CEF7DE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8823" y="3283407"/>
                <a:ext cx="11474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D4DFEE5-6494-F349-B5B3-5487DB8C1892}"/>
              </a:ext>
            </a:extLst>
          </p:cNvPr>
          <p:cNvCxnSpPr/>
          <p:nvPr/>
        </p:nvCxnSpPr>
        <p:spPr>
          <a:xfrm>
            <a:off x="7981950" y="2553732"/>
            <a:ext cx="0" cy="9730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08501-E66E-8F93-2C9E-4D7740A84CD1}"/>
                  </a:ext>
                </a:extLst>
              </p:cNvPr>
              <p:cNvSpPr txBox="1"/>
              <p:nvPr/>
            </p:nvSpPr>
            <p:spPr>
              <a:xfrm>
                <a:off x="2875865" y="2488486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F08501-E66E-8F93-2C9E-4D7740A84C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865" y="2488486"/>
                <a:ext cx="45660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6CE5CFCD-8754-4CE5-BEAC-D213DF04392F}"/>
              </a:ext>
            </a:extLst>
          </p:cNvPr>
          <p:cNvSpPr txBox="1"/>
          <p:nvPr/>
        </p:nvSpPr>
        <p:spPr>
          <a:xfrm>
            <a:off x="7373567" y="1576070"/>
            <a:ext cx="1904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Decrease entropy of the pure state</a:t>
            </a:r>
          </a:p>
        </p:txBody>
      </p:sp>
    </p:spTree>
    <p:extLst>
      <p:ext uri="{BB962C8B-B14F-4D97-AF65-F5344CB8AC3E}">
        <p14:creationId xmlns:p14="http://schemas.microsoft.com/office/powerpoint/2010/main" val="251097873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5216-23D7-5A3D-FF8F-EDA6B9EEE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0B914-F7F9-E8B1-F8B0-658517564B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may be recovered for high entropy states</a:t>
            </a:r>
          </a:p>
          <a:p>
            <a:r>
              <a:rPr lang="en-US" dirty="0"/>
              <a:t>No mechanism: high entropy “hides” quantum effects</a:t>
            </a:r>
          </a:p>
          <a:p>
            <a:r>
              <a:rPr lang="en-US" dirty="0"/>
              <a:t>TODOs</a:t>
            </a:r>
          </a:p>
          <a:p>
            <a:pPr lvl="1"/>
            <a:r>
              <a:rPr lang="en-US" dirty="0"/>
              <a:t>Actually prove the conjecture</a:t>
            </a:r>
          </a:p>
        </p:txBody>
      </p:sp>
    </p:spTree>
    <p:extLst>
      <p:ext uri="{BB962C8B-B14F-4D97-AF65-F5344CB8AC3E}">
        <p14:creationId xmlns:p14="http://schemas.microsoft.com/office/powerpoint/2010/main" val="44936228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C918-6C0B-91F6-4488-1C3D8EB0D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it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FF22A-84E6-D215-8EE2-2061620FD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mechanics can be seen as a combination </a:t>
            </a:r>
            <a:r>
              <a:rPr lang="en-US"/>
              <a:t>of classical mechanics </a:t>
            </a:r>
            <a:r>
              <a:rPr lang="en-US" dirty="0"/>
              <a:t>and thermodynamics</a:t>
            </a:r>
          </a:p>
          <a:p>
            <a:r>
              <a:rPr lang="en-US" dirty="0"/>
              <a:t>Minimal interpretation: using concepts and only concepts that are strictly in the equations (e.g. ensembles in equilibrium is supported by the math)</a:t>
            </a:r>
          </a:p>
          <a:p>
            <a:r>
              <a:rPr lang="en-US" dirty="0"/>
              <a:t>Main goal is to clean up all these ideas and make it a consistent theory (conceptual/mathematical) with </a:t>
            </a:r>
            <a:r>
              <a:rPr lang="en-US"/>
              <a:t>experimental support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6597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39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333AA-18F0-CDF1-8666-AFD3BD767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failure</a:t>
            </a:r>
            <a:br>
              <a:rPr lang="en-US" dirty="0"/>
            </a:br>
            <a:r>
              <a:rPr lang="en-US" dirty="0"/>
              <a:t>(isolation)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0A0E1-02C3-338C-FEE4-473B86F8B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38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F1A2F18A-C17C-4489-BC03-7C54C346FAFD}"/>
              </a:ext>
            </a:extLst>
          </p:cNvPr>
          <p:cNvGrpSpPr/>
          <p:nvPr/>
        </p:nvGrpSpPr>
        <p:grpSpPr>
          <a:xfrm>
            <a:off x="5232399" y="2616200"/>
            <a:ext cx="1727203" cy="1625600"/>
            <a:chOff x="2743126" y="2971800"/>
            <a:chExt cx="1295474" cy="121927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A622346-6366-4A5A-BC3B-CC33877DECD6}"/>
                </a:ext>
              </a:extLst>
            </p:cNvPr>
            <p:cNvSpPr/>
            <p:nvPr/>
          </p:nvSpPr>
          <p:spPr>
            <a:xfrm>
              <a:off x="2743200" y="2971800"/>
              <a:ext cx="1295400" cy="1219200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8" name="Chord 5">
              <a:extLst>
                <a:ext uri="{FF2B5EF4-FFF2-40B4-BE49-F238E27FC236}">
                  <a16:creationId xmlns:a16="http://schemas.microsoft.com/office/drawing/2014/main" id="{7BD87E32-2BAD-4E74-9B38-64A65F71EDD2}"/>
                </a:ext>
              </a:extLst>
            </p:cNvPr>
            <p:cNvSpPr/>
            <p:nvPr/>
          </p:nvSpPr>
          <p:spPr>
            <a:xfrm>
              <a:off x="2743126" y="3073904"/>
              <a:ext cx="817308" cy="1117166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BFE23FEE-2D86-4096-81A7-B23885578753}"/>
              </a:ext>
            </a:extLst>
          </p:cNvPr>
          <p:cNvSpPr txBox="1"/>
          <p:nvPr/>
        </p:nvSpPr>
        <p:spPr>
          <a:xfrm>
            <a:off x="812800" y="783463"/>
            <a:ext cx="7620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67" dirty="0"/>
              <a:t>To define a system, we have to define a boundary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6B1B75F-3D75-4DA1-B285-1BB1797630A6}"/>
              </a:ext>
            </a:extLst>
          </p:cNvPr>
          <p:cNvSpPr/>
          <p:nvPr/>
        </p:nvSpPr>
        <p:spPr>
          <a:xfrm>
            <a:off x="4908792" y="2311400"/>
            <a:ext cx="2359280" cy="2235107"/>
          </a:xfrm>
          <a:prstGeom prst="ellipse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88E8AF87-6C74-445C-AD4E-7B20B1025A1D}"/>
              </a:ext>
            </a:extLst>
          </p:cNvPr>
          <p:cNvSpPr/>
          <p:nvPr/>
        </p:nvSpPr>
        <p:spPr>
          <a:xfrm rot="20081762">
            <a:off x="6847433" y="2732305"/>
            <a:ext cx="609600" cy="304707"/>
          </a:xfrm>
          <a:prstGeom prst="leftRightArrow">
            <a:avLst/>
          </a:prstGeom>
          <a:solidFill>
            <a:srgbClr val="65FFAB"/>
          </a:solidFill>
          <a:ln>
            <a:solidFill>
              <a:srgbClr val="009E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F2A05-01DD-442C-BF1B-1509D1B1BD9E}"/>
              </a:ext>
            </a:extLst>
          </p:cNvPr>
          <p:cNvCxnSpPr>
            <a:cxnSpLocks/>
          </p:cNvCxnSpPr>
          <p:nvPr/>
        </p:nvCxnSpPr>
        <p:spPr>
          <a:xfrm flipH="1">
            <a:off x="6703675" y="1295400"/>
            <a:ext cx="255927" cy="1117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E827A85-CC36-4C25-8E1F-3E05E7DE5739}"/>
              </a:ext>
            </a:extLst>
          </p:cNvPr>
          <p:cNvSpPr txBox="1"/>
          <p:nvPr/>
        </p:nvSpPr>
        <p:spPr>
          <a:xfrm>
            <a:off x="8041423" y="931783"/>
            <a:ext cx="3940873" cy="173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667" dirty="0"/>
              <a:t>The interaction at the boundary determines what states can be defined for the system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C56475-E264-4591-A6C1-19BCF4EA4A07}"/>
              </a:ext>
            </a:extLst>
          </p:cNvPr>
          <p:cNvCxnSpPr>
            <a:cxnSpLocks/>
          </p:cNvCxnSpPr>
          <p:nvPr/>
        </p:nvCxnSpPr>
        <p:spPr>
          <a:xfrm flipH="1">
            <a:off x="7567173" y="2107870"/>
            <a:ext cx="865627" cy="6444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4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46160</TotalTime>
  <Words>3764</Words>
  <Application>Microsoft Office PowerPoint</Application>
  <PresentationFormat>Widescreen</PresentationFormat>
  <Paragraphs>694</Paragraphs>
  <Slides>74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Office Theme</vt:lpstr>
      <vt:lpstr>Assumptions of Physics Summer School 2024  Quantum Physics</vt:lpstr>
      <vt:lpstr>Main goal of the project</vt:lpstr>
      <vt:lpstr>PowerPoint Presentation</vt:lpstr>
      <vt:lpstr>PowerPoint Presentation</vt:lpstr>
      <vt:lpstr>Different approach to the foundations of physics</vt:lpstr>
      <vt:lpstr>PowerPoint Presentation</vt:lpstr>
      <vt:lpstr>Reverse Physics: Quantum Physics</vt:lpstr>
      <vt:lpstr>Classical failure (isolation)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Classical failure (entropy)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states as equilibrium ensembles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processes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Takeaways</vt:lpstr>
      <vt:lpstr>Quantum irreducibility </vt:lpstr>
      <vt:lpstr>Quantum mechanics as irreducibility</vt:lpstr>
      <vt:lpstr>Divisible</vt:lpstr>
      <vt:lpstr>PowerPoint Presentation</vt:lpstr>
      <vt:lpstr>PowerPoint Presentation</vt:lpstr>
      <vt:lpstr>PowerPoint Presentation</vt:lpstr>
      <vt:lpstr>Takeaways</vt:lpstr>
      <vt:lpstr>Non-additive measures </vt:lpstr>
      <vt:lpstr>Need for non-additive measure</vt:lpstr>
      <vt:lpstr>PowerPoint Presentation</vt:lpstr>
      <vt:lpstr>PowerPoint Presentation</vt:lpstr>
      <vt:lpstr>Takeaways</vt:lpstr>
      <vt:lpstr>Classical limit </vt:lpstr>
      <vt:lpstr>PowerPoint Presentation</vt:lpstr>
      <vt:lpstr>PowerPoint Presentation</vt:lpstr>
      <vt:lpstr>PowerPoint Presentation</vt:lpstr>
      <vt:lpstr>Takeaways</vt:lpstr>
      <vt:lpstr>Wrapping it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208</cp:revision>
  <dcterms:created xsi:type="dcterms:W3CDTF">2021-04-07T15:17:47Z</dcterms:created>
  <dcterms:modified xsi:type="dcterms:W3CDTF">2024-06-27T22:19:43Z</dcterms:modified>
</cp:coreProperties>
</file>