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2964" y="-101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7B43-2C5E-4FE9-AD22-12B714DAA30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1190-0781-47F8-B028-C03935E74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2.png"/><Relationship Id="rId42" Type="http://schemas.openxmlformats.org/officeDocument/2006/relationships/image" Target="../media/image3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33" Type="http://schemas.openxmlformats.org/officeDocument/2006/relationships/image" Target="../media/image30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41" Type="http://schemas.openxmlformats.org/officeDocument/2006/relationships/hyperlink" Target="mailto:carcassi@umich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image" Target="../media/image34.png"/><Relationship Id="rId40" Type="http://schemas.openxmlformats.org/officeDocument/2006/relationships/hyperlink" Target="https://assumptionsofphysics.org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31" Type="http://schemas.openxmlformats.org/officeDocument/2006/relationships/image" Target="../media/image26.png"/><Relationship Id="rId44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29.png"/><Relationship Id="rId35" Type="http://schemas.openxmlformats.org/officeDocument/2006/relationships/image" Target="../media/image33.png"/><Relationship Id="rId4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2F618-A865-94C2-A69A-DD409545633A}"/>
              </a:ext>
            </a:extLst>
          </p:cNvPr>
          <p:cNvSpPr txBox="1"/>
          <p:nvPr/>
        </p:nvSpPr>
        <p:spPr>
          <a:xfrm>
            <a:off x="1947054" y="660925"/>
            <a:ext cx="2902429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200" b="1" i="0" u="none" strike="noStrike" baseline="0" dirty="0">
                <a:latin typeface="Alice" panose="00000500000000000000" pitchFamily="2" charset="0"/>
              </a:rPr>
              <a:t>Generalized ensemble spaces</a:t>
            </a:r>
            <a:endParaRPr lang="en-US" sz="17200" b="1" dirty="0">
              <a:latin typeface="Alic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05831-70A6-38C6-8640-F09C0B05B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15" y="5293563"/>
            <a:ext cx="4002676" cy="42496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9560C3-7E72-2B59-D156-4F80242891A3}"/>
              </a:ext>
            </a:extLst>
          </p:cNvPr>
          <p:cNvGrpSpPr/>
          <p:nvPr/>
        </p:nvGrpSpPr>
        <p:grpSpPr>
          <a:xfrm>
            <a:off x="27948400" y="5293563"/>
            <a:ext cx="4002676" cy="4249676"/>
            <a:chOff x="13700760" y="2336060"/>
            <a:chExt cx="2229706" cy="23245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9135E0-D0A8-65F5-C56B-BC80A41BD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411" y="2336060"/>
              <a:ext cx="1676403" cy="15240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C10CBA-2363-63AD-E7FC-342B3A9CE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0760" y="3902759"/>
              <a:ext cx="2229706" cy="7578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907BC17-243E-2DFE-F5E9-448F0EB9EEE2}"/>
              </a:ext>
            </a:extLst>
          </p:cNvPr>
          <p:cNvSpPr txBox="1"/>
          <p:nvPr/>
        </p:nvSpPr>
        <p:spPr>
          <a:xfrm>
            <a:off x="2441196" y="3256243"/>
            <a:ext cx="280360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Gabriele Carcassi, Christine A. Aidala, Physics Department, University of Michigan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CB9019-6C88-FCBE-D00A-B96C04282661}"/>
              </a:ext>
            </a:extLst>
          </p:cNvPr>
          <p:cNvGrpSpPr/>
          <p:nvPr/>
        </p:nvGrpSpPr>
        <p:grpSpPr>
          <a:xfrm>
            <a:off x="5637187" y="5002292"/>
            <a:ext cx="3037505" cy="4652874"/>
            <a:chOff x="11515366" y="5256226"/>
            <a:chExt cx="3037505" cy="46528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FF359F-8C7D-B96F-4F97-DE85A64C1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8AFD1B-2B37-1CD4-3611-FF8004AB4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B49400-C52D-DF7D-466C-D1DCF9C3AE4B}"/>
              </a:ext>
            </a:extLst>
          </p:cNvPr>
          <p:cNvSpPr txBox="1"/>
          <p:nvPr/>
        </p:nvSpPr>
        <p:spPr>
          <a:xfrm>
            <a:off x="9230233" y="5108795"/>
            <a:ext cx="178841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								We present an approach we are developing to define a theory of </a:t>
            </a:r>
            <a:br>
              <a:rPr lang="en-US" sz="4000" dirty="0"/>
            </a:br>
            <a:r>
              <a:rPr lang="en-US" sz="4000" dirty="0"/>
              <a:t>								physical states that applies to all physical systems. Classical and quantum systems are seen as further specializations of this structure, while some properties/theorems are proven in the more abstract setting. The fundamental axioms of this framework can be justified on physical grounds, so that all mathematical objects have a clear physical correspondence. The work connects ideas from convex spaces, information geometry, and other fields.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7971A-B5AE-FB62-4957-74D5E8C30877}"/>
              </a:ext>
            </a:extLst>
          </p:cNvPr>
          <p:cNvSpPr txBox="1"/>
          <p:nvPr/>
        </p:nvSpPr>
        <p:spPr>
          <a:xfrm>
            <a:off x="9230233" y="5108795"/>
            <a:ext cx="3414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Abstract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CA6D3BA-9DE5-D428-65BD-86C880C440D8}"/>
              </a:ext>
            </a:extLst>
          </p:cNvPr>
          <p:cNvGrpSpPr/>
          <p:nvPr/>
        </p:nvGrpSpPr>
        <p:grpSpPr>
          <a:xfrm>
            <a:off x="934177" y="37881704"/>
            <a:ext cx="14978923" cy="5073569"/>
            <a:chOff x="946877" y="37875354"/>
            <a:chExt cx="14978923" cy="50735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05A445-A8AD-AC13-E2A3-FCB2873F6F98}"/>
                </a:ext>
              </a:extLst>
            </p:cNvPr>
            <p:cNvGrpSpPr/>
            <p:nvPr/>
          </p:nvGrpSpPr>
          <p:grpSpPr>
            <a:xfrm>
              <a:off x="1443098" y="37875354"/>
              <a:ext cx="8502649" cy="1524522"/>
              <a:chOff x="1311911" y="38591894"/>
              <a:chExt cx="8502649" cy="152452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7A67FB-FC99-F0F6-D304-22E5245F7709}"/>
                  </a:ext>
                </a:extLst>
              </p:cNvPr>
              <p:cNvSpPr txBox="1"/>
              <p:nvPr/>
            </p:nvSpPr>
            <p:spPr>
              <a:xfrm>
                <a:off x="1311911" y="38591894"/>
                <a:ext cx="850264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dirty="0">
                    <a:latin typeface="Alice" panose="00000500000000000000" pitchFamily="2" charset="0"/>
                  </a:rPr>
                  <a:t>Physical mathematics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312C61-FCEC-C0E6-3265-3A3AA7819ABE}"/>
                  </a:ext>
                </a:extLst>
              </p:cNvPr>
              <p:cNvSpPr txBox="1"/>
              <p:nvPr/>
            </p:nvSpPr>
            <p:spPr>
              <a:xfrm>
                <a:off x="1762066" y="39654751"/>
                <a:ext cx="7602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Derive mathematical structures from physical requirements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CF257D-C1B2-FDB2-F939-978CC1F18B57}"/>
                </a:ext>
              </a:extLst>
            </p:cNvPr>
            <p:cNvSpPr txBox="1"/>
            <p:nvPr/>
          </p:nvSpPr>
          <p:spPr>
            <a:xfrm>
              <a:off x="1086502" y="39637066"/>
              <a:ext cx="1917513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ice" panose="00000500000000000000" pitchFamily="2" charset="0"/>
                </a:rPr>
                <a:t>Axioms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EE81A8-9F08-CE5B-1E8D-BDB277B9D070}"/>
                </a:ext>
              </a:extLst>
            </p:cNvPr>
            <p:cNvSpPr txBox="1"/>
            <p:nvPr/>
          </p:nvSpPr>
          <p:spPr>
            <a:xfrm>
              <a:off x="1121208" y="40644724"/>
              <a:ext cx="2767104" cy="7078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lice" panose="00000500000000000000" pitchFamily="2" charset="0"/>
                </a:rPr>
                <a:t>Definitions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4B1006-A4C6-6616-4C98-9E9E2AAA5366}"/>
                </a:ext>
              </a:extLst>
            </p:cNvPr>
            <p:cNvSpPr txBox="1"/>
            <p:nvPr/>
          </p:nvSpPr>
          <p:spPr>
            <a:xfrm>
              <a:off x="1121208" y="41636126"/>
              <a:ext cx="91464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Physical justifications must be provided for both axioms and definitions: must show that the mathematical characterization is suitable for the given physical objects in given conditions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BFCED9-4C28-CB35-5E70-5068989DB927}"/>
                </a:ext>
              </a:extLst>
            </p:cNvPr>
            <p:cNvSpPr txBox="1"/>
            <p:nvPr/>
          </p:nvSpPr>
          <p:spPr>
            <a:xfrm>
              <a:off x="3305473" y="39560282"/>
              <a:ext cx="6962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Necessary – map object from the informal (physical) realm into the formal (mathematical) system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DC1CFD-FE7B-DE2C-04B9-AB2B8C0E64BE}"/>
                </a:ext>
              </a:extLst>
            </p:cNvPr>
            <p:cNvSpPr txBox="1"/>
            <p:nvPr/>
          </p:nvSpPr>
          <p:spPr>
            <a:xfrm>
              <a:off x="4237015" y="40604106"/>
              <a:ext cx="6700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Optional – further categorize objects that are already within the formal (mathematical) system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7E4DAE-7CD8-7664-1D3E-4A668BA6DE8A}"/>
                </a:ext>
              </a:extLst>
            </p:cNvPr>
            <p:cNvSpPr/>
            <p:nvPr/>
          </p:nvSpPr>
          <p:spPr>
            <a:xfrm>
              <a:off x="946877" y="37875354"/>
              <a:ext cx="14978923" cy="5073569"/>
            </a:xfrm>
            <a:prstGeom prst="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FC0C52B-11FD-2D79-A1FE-F4D74B6C41CB}"/>
                </a:ext>
              </a:extLst>
            </p:cNvPr>
            <p:cNvGrpSpPr/>
            <p:nvPr/>
          </p:nvGrpSpPr>
          <p:grpSpPr>
            <a:xfrm>
              <a:off x="11013829" y="38191330"/>
              <a:ext cx="4348622" cy="4423615"/>
              <a:chOff x="6564215" y="1073699"/>
              <a:chExt cx="4672586" cy="475316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F2A676-3FCE-AA83-D94C-C9EFB8DEDFA7}"/>
                  </a:ext>
                </a:extLst>
              </p:cNvPr>
              <p:cNvSpPr txBox="1"/>
              <p:nvPr/>
            </p:nvSpPr>
            <p:spPr>
              <a:xfrm>
                <a:off x="6803658" y="1105363"/>
                <a:ext cx="1904105" cy="69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Informal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DD0A26-7AB8-7B4D-0359-FD9501BE414D}"/>
                  </a:ext>
                </a:extLst>
              </p:cNvPr>
              <p:cNvSpPr txBox="1"/>
              <p:nvPr/>
            </p:nvSpPr>
            <p:spPr>
              <a:xfrm>
                <a:off x="9492128" y="1105363"/>
                <a:ext cx="1600615" cy="694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Formal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DB5FDED-BE1A-60A3-2956-6491E7147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6292" y="1073699"/>
                <a:ext cx="0" cy="475316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D5C565-734D-AC97-A4F0-DD9BE96DF6E4}"/>
                  </a:ext>
                </a:extLst>
              </p:cNvPr>
              <p:cNvSpPr txBox="1"/>
              <p:nvPr/>
            </p:nvSpPr>
            <p:spPr>
              <a:xfrm>
                <a:off x="7094335" y="1778351"/>
                <a:ext cx="1322753" cy="562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physics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EA7881-3692-3F89-441F-97FB1CC123C5}"/>
                  </a:ext>
                </a:extLst>
              </p:cNvPr>
              <p:cNvSpPr txBox="1"/>
              <p:nvPr/>
            </p:nvSpPr>
            <p:spPr>
              <a:xfrm>
                <a:off x="9782495" y="1778351"/>
                <a:ext cx="1019882" cy="562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math</a:t>
                </a: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91906B-0C0C-73B8-B0F1-ECC83E4A4F8A}"/>
                  </a:ext>
                </a:extLst>
              </p:cNvPr>
              <p:cNvSpPr/>
              <p:nvPr/>
            </p:nvSpPr>
            <p:spPr>
              <a:xfrm>
                <a:off x="7582998" y="2477124"/>
                <a:ext cx="576721" cy="593888"/>
              </a:xfrm>
              <a:custGeom>
                <a:avLst/>
                <a:gdLst>
                  <a:gd name="connsiteX0" fmla="*/ 339365 w 576721"/>
                  <a:gd name="connsiteY0" fmla="*/ 0 h 593888"/>
                  <a:gd name="connsiteX1" fmla="*/ 339365 w 576721"/>
                  <a:gd name="connsiteY1" fmla="*/ 0 h 593888"/>
                  <a:gd name="connsiteX2" fmla="*/ 226244 w 576721"/>
                  <a:gd name="connsiteY2" fmla="*/ 9427 h 593888"/>
                  <a:gd name="connsiteX3" fmla="*/ 169683 w 576721"/>
                  <a:gd name="connsiteY3" fmla="*/ 28280 h 593888"/>
                  <a:gd name="connsiteX4" fmla="*/ 131975 w 576721"/>
                  <a:gd name="connsiteY4" fmla="*/ 37707 h 593888"/>
                  <a:gd name="connsiteX5" fmla="*/ 94268 w 576721"/>
                  <a:gd name="connsiteY5" fmla="*/ 65987 h 593888"/>
                  <a:gd name="connsiteX6" fmla="*/ 37707 w 576721"/>
                  <a:gd name="connsiteY6" fmla="*/ 150829 h 593888"/>
                  <a:gd name="connsiteX7" fmla="*/ 18854 w 576721"/>
                  <a:gd name="connsiteY7" fmla="*/ 207389 h 593888"/>
                  <a:gd name="connsiteX8" fmla="*/ 9427 w 576721"/>
                  <a:gd name="connsiteY8" fmla="*/ 235670 h 593888"/>
                  <a:gd name="connsiteX9" fmla="*/ 0 w 576721"/>
                  <a:gd name="connsiteY9" fmla="*/ 263950 h 593888"/>
                  <a:gd name="connsiteX10" fmla="*/ 9427 w 576721"/>
                  <a:gd name="connsiteY10" fmla="*/ 461913 h 593888"/>
                  <a:gd name="connsiteX11" fmla="*/ 28281 w 576721"/>
                  <a:gd name="connsiteY11" fmla="*/ 490194 h 593888"/>
                  <a:gd name="connsiteX12" fmla="*/ 141402 w 576721"/>
                  <a:gd name="connsiteY12" fmla="*/ 565608 h 593888"/>
                  <a:gd name="connsiteX13" fmla="*/ 197963 w 576721"/>
                  <a:gd name="connsiteY13" fmla="*/ 593888 h 593888"/>
                  <a:gd name="connsiteX14" fmla="*/ 546755 w 576721"/>
                  <a:gd name="connsiteY14" fmla="*/ 584462 h 593888"/>
                  <a:gd name="connsiteX15" fmla="*/ 575035 w 576721"/>
                  <a:gd name="connsiteY15" fmla="*/ 565608 h 593888"/>
                  <a:gd name="connsiteX16" fmla="*/ 565608 w 576721"/>
                  <a:gd name="connsiteY16" fmla="*/ 405352 h 593888"/>
                  <a:gd name="connsiteX17" fmla="*/ 556182 w 576721"/>
                  <a:gd name="connsiteY17" fmla="*/ 377072 h 593888"/>
                  <a:gd name="connsiteX18" fmla="*/ 490194 w 576721"/>
                  <a:gd name="connsiteY18" fmla="*/ 348792 h 593888"/>
                  <a:gd name="connsiteX19" fmla="*/ 405353 w 576721"/>
                  <a:gd name="connsiteY19" fmla="*/ 339365 h 593888"/>
                  <a:gd name="connsiteX20" fmla="*/ 386499 w 576721"/>
                  <a:gd name="connsiteY20" fmla="*/ 311084 h 593888"/>
                  <a:gd name="connsiteX21" fmla="*/ 386499 w 576721"/>
                  <a:gd name="connsiteY21" fmla="*/ 216816 h 593888"/>
                  <a:gd name="connsiteX22" fmla="*/ 414780 w 576721"/>
                  <a:gd name="connsiteY22" fmla="*/ 197963 h 593888"/>
                  <a:gd name="connsiteX23" fmla="*/ 452487 w 576721"/>
                  <a:gd name="connsiteY23" fmla="*/ 150829 h 593888"/>
                  <a:gd name="connsiteX24" fmla="*/ 461914 w 576721"/>
                  <a:gd name="connsiteY24" fmla="*/ 113121 h 593888"/>
                  <a:gd name="connsiteX25" fmla="*/ 452487 w 576721"/>
                  <a:gd name="connsiteY25" fmla="*/ 47134 h 593888"/>
                  <a:gd name="connsiteX26" fmla="*/ 424206 w 576721"/>
                  <a:gd name="connsiteY26" fmla="*/ 28280 h 593888"/>
                  <a:gd name="connsiteX27" fmla="*/ 377072 w 576721"/>
                  <a:gd name="connsiteY27" fmla="*/ 18853 h 593888"/>
                  <a:gd name="connsiteX28" fmla="*/ 339365 w 576721"/>
                  <a:gd name="connsiteY28" fmla="*/ 0 h 59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76721" h="593888">
                    <a:moveTo>
                      <a:pt x="339365" y="0"/>
                    </a:moveTo>
                    <a:lnTo>
                      <a:pt x="339365" y="0"/>
                    </a:lnTo>
                    <a:cubicBezTo>
                      <a:pt x="301658" y="3142"/>
                      <a:pt x="263567" y="3207"/>
                      <a:pt x="226244" y="9427"/>
                    </a:cubicBezTo>
                    <a:cubicBezTo>
                      <a:pt x="206641" y="12694"/>
                      <a:pt x="188963" y="23460"/>
                      <a:pt x="169683" y="28280"/>
                    </a:cubicBezTo>
                    <a:lnTo>
                      <a:pt x="131975" y="37707"/>
                    </a:lnTo>
                    <a:cubicBezTo>
                      <a:pt x="119406" y="47134"/>
                      <a:pt x="105377" y="54877"/>
                      <a:pt x="94268" y="65987"/>
                    </a:cubicBezTo>
                    <a:cubicBezTo>
                      <a:pt x="79765" y="80490"/>
                      <a:pt x="45185" y="134378"/>
                      <a:pt x="37707" y="150829"/>
                    </a:cubicBezTo>
                    <a:cubicBezTo>
                      <a:pt x="29483" y="168921"/>
                      <a:pt x="25138" y="188536"/>
                      <a:pt x="18854" y="207389"/>
                    </a:cubicBezTo>
                    <a:lnTo>
                      <a:pt x="9427" y="235670"/>
                    </a:lnTo>
                    <a:lnTo>
                      <a:pt x="0" y="263950"/>
                    </a:lnTo>
                    <a:cubicBezTo>
                      <a:pt x="3142" y="329938"/>
                      <a:pt x="1233" y="396361"/>
                      <a:pt x="9427" y="461913"/>
                    </a:cubicBezTo>
                    <a:cubicBezTo>
                      <a:pt x="10832" y="473155"/>
                      <a:pt x="19860" y="482615"/>
                      <a:pt x="28281" y="490194"/>
                    </a:cubicBezTo>
                    <a:cubicBezTo>
                      <a:pt x="107364" y="561369"/>
                      <a:pt x="78977" y="529936"/>
                      <a:pt x="141402" y="565608"/>
                    </a:cubicBezTo>
                    <a:cubicBezTo>
                      <a:pt x="192567" y="594845"/>
                      <a:pt x="146116" y="576607"/>
                      <a:pt x="197963" y="593888"/>
                    </a:cubicBezTo>
                    <a:cubicBezTo>
                      <a:pt x="314227" y="590746"/>
                      <a:pt x="430774" y="593160"/>
                      <a:pt x="546755" y="584462"/>
                    </a:cubicBezTo>
                    <a:cubicBezTo>
                      <a:pt x="558053" y="583615"/>
                      <a:pt x="573849" y="576875"/>
                      <a:pt x="575035" y="565608"/>
                    </a:cubicBezTo>
                    <a:cubicBezTo>
                      <a:pt x="580637" y="512391"/>
                      <a:pt x="570932" y="458597"/>
                      <a:pt x="565608" y="405352"/>
                    </a:cubicBezTo>
                    <a:cubicBezTo>
                      <a:pt x="564619" y="395465"/>
                      <a:pt x="562389" y="384831"/>
                      <a:pt x="556182" y="377072"/>
                    </a:cubicBezTo>
                    <a:cubicBezTo>
                      <a:pt x="541643" y="358898"/>
                      <a:pt x="510852" y="351970"/>
                      <a:pt x="490194" y="348792"/>
                    </a:cubicBezTo>
                    <a:cubicBezTo>
                      <a:pt x="462070" y="344465"/>
                      <a:pt x="433633" y="342507"/>
                      <a:pt x="405353" y="339365"/>
                    </a:cubicBezTo>
                    <a:cubicBezTo>
                      <a:pt x="399068" y="329938"/>
                      <a:pt x="391566" y="321218"/>
                      <a:pt x="386499" y="311084"/>
                    </a:cubicBezTo>
                    <a:cubicBezTo>
                      <a:pt x="371588" y="281263"/>
                      <a:pt x="372216" y="248951"/>
                      <a:pt x="386499" y="216816"/>
                    </a:cubicBezTo>
                    <a:cubicBezTo>
                      <a:pt x="391101" y="206463"/>
                      <a:pt x="405353" y="204247"/>
                      <a:pt x="414780" y="197963"/>
                    </a:cubicBezTo>
                    <a:cubicBezTo>
                      <a:pt x="445593" y="105513"/>
                      <a:pt x="395637" y="236102"/>
                      <a:pt x="452487" y="150829"/>
                    </a:cubicBezTo>
                    <a:cubicBezTo>
                      <a:pt x="459674" y="140049"/>
                      <a:pt x="458772" y="125690"/>
                      <a:pt x="461914" y="113121"/>
                    </a:cubicBezTo>
                    <a:cubicBezTo>
                      <a:pt x="458772" y="91125"/>
                      <a:pt x="461511" y="67438"/>
                      <a:pt x="452487" y="47134"/>
                    </a:cubicBezTo>
                    <a:cubicBezTo>
                      <a:pt x="447885" y="36781"/>
                      <a:pt x="434814" y="32258"/>
                      <a:pt x="424206" y="28280"/>
                    </a:cubicBezTo>
                    <a:cubicBezTo>
                      <a:pt x="409204" y="22654"/>
                      <a:pt x="392713" y="22329"/>
                      <a:pt x="377072" y="18853"/>
                    </a:cubicBezTo>
                    <a:cubicBezTo>
                      <a:pt x="317507" y="5617"/>
                      <a:pt x="345649" y="3142"/>
                      <a:pt x="339365" y="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82DEAF7-4134-8F41-2A97-B08A1481CC24}"/>
                  </a:ext>
                </a:extLst>
              </p:cNvPr>
              <p:cNvSpPr/>
              <p:nvPr/>
            </p:nvSpPr>
            <p:spPr>
              <a:xfrm>
                <a:off x="6564215" y="3117374"/>
                <a:ext cx="791115" cy="737811"/>
              </a:xfrm>
              <a:custGeom>
                <a:avLst/>
                <a:gdLst>
                  <a:gd name="connsiteX0" fmla="*/ 641356 w 1061407"/>
                  <a:gd name="connsiteY0" fmla="*/ 330740 h 989892"/>
                  <a:gd name="connsiteX1" fmla="*/ 641356 w 1061407"/>
                  <a:gd name="connsiteY1" fmla="*/ 330740 h 989892"/>
                  <a:gd name="connsiteX2" fmla="*/ 631629 w 1061407"/>
                  <a:gd name="connsiteY2" fmla="*/ 243191 h 989892"/>
                  <a:gd name="connsiteX3" fmla="*/ 621901 w 1061407"/>
                  <a:gd name="connsiteY3" fmla="*/ 214008 h 989892"/>
                  <a:gd name="connsiteX4" fmla="*/ 612173 w 1061407"/>
                  <a:gd name="connsiteY4" fmla="*/ 175098 h 989892"/>
                  <a:gd name="connsiteX5" fmla="*/ 602446 w 1061407"/>
                  <a:gd name="connsiteY5" fmla="*/ 126460 h 989892"/>
                  <a:gd name="connsiteX6" fmla="*/ 582990 w 1061407"/>
                  <a:gd name="connsiteY6" fmla="*/ 107004 h 989892"/>
                  <a:gd name="connsiteX7" fmla="*/ 553807 w 1061407"/>
                  <a:gd name="connsiteY7" fmla="*/ 68094 h 989892"/>
                  <a:gd name="connsiteX8" fmla="*/ 475986 w 1061407"/>
                  <a:gd name="connsiteY8" fmla="*/ 0 h 989892"/>
                  <a:gd name="connsiteX9" fmla="*/ 446803 w 1061407"/>
                  <a:gd name="connsiteY9" fmla="*/ 9728 h 989892"/>
                  <a:gd name="connsiteX10" fmla="*/ 437076 w 1061407"/>
                  <a:gd name="connsiteY10" fmla="*/ 38911 h 989892"/>
                  <a:gd name="connsiteX11" fmla="*/ 417620 w 1061407"/>
                  <a:gd name="connsiteY11" fmla="*/ 58366 h 989892"/>
                  <a:gd name="connsiteX12" fmla="*/ 388437 w 1061407"/>
                  <a:gd name="connsiteY12" fmla="*/ 126460 h 989892"/>
                  <a:gd name="connsiteX13" fmla="*/ 368982 w 1061407"/>
                  <a:gd name="connsiteY13" fmla="*/ 184825 h 989892"/>
                  <a:gd name="connsiteX14" fmla="*/ 349527 w 1061407"/>
                  <a:gd name="connsiteY14" fmla="*/ 243191 h 989892"/>
                  <a:gd name="connsiteX15" fmla="*/ 310616 w 1061407"/>
                  <a:gd name="connsiteY15" fmla="*/ 291830 h 989892"/>
                  <a:gd name="connsiteX16" fmla="*/ 38242 w 1061407"/>
                  <a:gd name="connsiteY16" fmla="*/ 301557 h 989892"/>
                  <a:gd name="connsiteX17" fmla="*/ 28514 w 1061407"/>
                  <a:gd name="connsiteY17" fmla="*/ 515566 h 989892"/>
                  <a:gd name="connsiteX18" fmla="*/ 47969 w 1061407"/>
                  <a:gd name="connsiteY18" fmla="*/ 544749 h 989892"/>
                  <a:gd name="connsiteX19" fmla="*/ 106335 w 1061407"/>
                  <a:gd name="connsiteY19" fmla="*/ 564204 h 989892"/>
                  <a:gd name="connsiteX20" fmla="*/ 135518 w 1061407"/>
                  <a:gd name="connsiteY20" fmla="*/ 573932 h 989892"/>
                  <a:gd name="connsiteX21" fmla="*/ 164701 w 1061407"/>
                  <a:gd name="connsiteY21" fmla="*/ 593387 h 989892"/>
                  <a:gd name="connsiteX22" fmla="*/ 213339 w 1061407"/>
                  <a:gd name="connsiteY22" fmla="*/ 603115 h 989892"/>
                  <a:gd name="connsiteX23" fmla="*/ 271705 w 1061407"/>
                  <a:gd name="connsiteY23" fmla="*/ 622570 h 989892"/>
                  <a:gd name="connsiteX24" fmla="*/ 291161 w 1061407"/>
                  <a:gd name="connsiteY24" fmla="*/ 642025 h 989892"/>
                  <a:gd name="connsiteX25" fmla="*/ 281433 w 1061407"/>
                  <a:gd name="connsiteY25" fmla="*/ 680936 h 989892"/>
                  <a:gd name="connsiteX26" fmla="*/ 242522 w 1061407"/>
                  <a:gd name="connsiteY26" fmla="*/ 729574 h 989892"/>
                  <a:gd name="connsiteX27" fmla="*/ 223067 w 1061407"/>
                  <a:gd name="connsiteY27" fmla="*/ 768485 h 989892"/>
                  <a:gd name="connsiteX28" fmla="*/ 184156 w 1061407"/>
                  <a:gd name="connsiteY28" fmla="*/ 836579 h 989892"/>
                  <a:gd name="connsiteX29" fmla="*/ 174429 w 1061407"/>
                  <a:gd name="connsiteY29" fmla="*/ 865762 h 989892"/>
                  <a:gd name="connsiteX30" fmla="*/ 184156 w 1061407"/>
                  <a:gd name="connsiteY30" fmla="*/ 982494 h 989892"/>
                  <a:gd name="connsiteX31" fmla="*/ 242522 w 1061407"/>
                  <a:gd name="connsiteY31" fmla="*/ 972766 h 989892"/>
                  <a:gd name="connsiteX32" fmla="*/ 281433 w 1061407"/>
                  <a:gd name="connsiteY32" fmla="*/ 914400 h 989892"/>
                  <a:gd name="connsiteX33" fmla="*/ 330071 w 1061407"/>
                  <a:gd name="connsiteY33" fmla="*/ 875489 h 989892"/>
                  <a:gd name="connsiteX34" fmla="*/ 359254 w 1061407"/>
                  <a:gd name="connsiteY34" fmla="*/ 856034 h 989892"/>
                  <a:gd name="connsiteX35" fmla="*/ 398165 w 1061407"/>
                  <a:gd name="connsiteY35" fmla="*/ 817123 h 989892"/>
                  <a:gd name="connsiteX36" fmla="*/ 407893 w 1061407"/>
                  <a:gd name="connsiteY36" fmla="*/ 787940 h 989892"/>
                  <a:gd name="connsiteX37" fmla="*/ 563535 w 1061407"/>
                  <a:gd name="connsiteY37" fmla="*/ 807396 h 989892"/>
                  <a:gd name="connsiteX38" fmla="*/ 592718 w 1061407"/>
                  <a:gd name="connsiteY38" fmla="*/ 826851 h 989892"/>
                  <a:gd name="connsiteX39" fmla="*/ 651084 w 1061407"/>
                  <a:gd name="connsiteY39" fmla="*/ 846306 h 989892"/>
                  <a:gd name="connsiteX40" fmla="*/ 680267 w 1061407"/>
                  <a:gd name="connsiteY40" fmla="*/ 856034 h 989892"/>
                  <a:gd name="connsiteX41" fmla="*/ 709450 w 1061407"/>
                  <a:gd name="connsiteY41" fmla="*/ 865762 h 989892"/>
                  <a:gd name="connsiteX42" fmla="*/ 777544 w 1061407"/>
                  <a:gd name="connsiteY42" fmla="*/ 894945 h 989892"/>
                  <a:gd name="connsiteX43" fmla="*/ 904003 w 1061407"/>
                  <a:gd name="connsiteY43" fmla="*/ 885217 h 989892"/>
                  <a:gd name="connsiteX44" fmla="*/ 952642 w 1061407"/>
                  <a:gd name="connsiteY44" fmla="*/ 875489 h 989892"/>
                  <a:gd name="connsiteX45" fmla="*/ 972097 w 1061407"/>
                  <a:gd name="connsiteY45" fmla="*/ 846306 h 989892"/>
                  <a:gd name="connsiteX46" fmla="*/ 962369 w 1061407"/>
                  <a:gd name="connsiteY46" fmla="*/ 817123 h 989892"/>
                  <a:gd name="connsiteX47" fmla="*/ 904003 w 1061407"/>
                  <a:gd name="connsiteY47" fmla="*/ 778213 h 989892"/>
                  <a:gd name="connsiteX48" fmla="*/ 816454 w 1061407"/>
                  <a:gd name="connsiteY48" fmla="*/ 739302 h 989892"/>
                  <a:gd name="connsiteX49" fmla="*/ 787271 w 1061407"/>
                  <a:gd name="connsiteY49" fmla="*/ 729574 h 989892"/>
                  <a:gd name="connsiteX50" fmla="*/ 758088 w 1061407"/>
                  <a:gd name="connsiteY50" fmla="*/ 719847 h 989892"/>
                  <a:gd name="connsiteX51" fmla="*/ 719178 w 1061407"/>
                  <a:gd name="connsiteY51" fmla="*/ 671208 h 989892"/>
                  <a:gd name="connsiteX52" fmla="*/ 767816 w 1061407"/>
                  <a:gd name="connsiteY52" fmla="*/ 642025 h 989892"/>
                  <a:gd name="connsiteX53" fmla="*/ 855365 w 1061407"/>
                  <a:gd name="connsiteY53" fmla="*/ 612842 h 989892"/>
                  <a:gd name="connsiteX54" fmla="*/ 972097 w 1061407"/>
                  <a:gd name="connsiteY54" fmla="*/ 593387 h 989892"/>
                  <a:gd name="connsiteX55" fmla="*/ 1030463 w 1061407"/>
                  <a:gd name="connsiteY55" fmla="*/ 573932 h 989892"/>
                  <a:gd name="connsiteX56" fmla="*/ 1049918 w 1061407"/>
                  <a:gd name="connsiteY56" fmla="*/ 544749 h 989892"/>
                  <a:gd name="connsiteX57" fmla="*/ 1049918 w 1061407"/>
                  <a:gd name="connsiteY57" fmla="*/ 447472 h 989892"/>
                  <a:gd name="connsiteX58" fmla="*/ 1020735 w 1061407"/>
                  <a:gd name="connsiteY58" fmla="*/ 437745 h 989892"/>
                  <a:gd name="connsiteX59" fmla="*/ 1001280 w 1061407"/>
                  <a:gd name="connsiteY59" fmla="*/ 418289 h 989892"/>
                  <a:gd name="connsiteX60" fmla="*/ 933186 w 1061407"/>
                  <a:gd name="connsiteY60" fmla="*/ 398834 h 989892"/>
                  <a:gd name="connsiteX61" fmla="*/ 651084 w 1061407"/>
                  <a:gd name="connsiteY61" fmla="*/ 389106 h 989892"/>
                  <a:gd name="connsiteX62" fmla="*/ 641356 w 1061407"/>
                  <a:gd name="connsiteY62" fmla="*/ 330740 h 98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061407" h="989892">
                    <a:moveTo>
                      <a:pt x="641356" y="330740"/>
                    </a:moveTo>
                    <a:lnTo>
                      <a:pt x="641356" y="330740"/>
                    </a:lnTo>
                    <a:cubicBezTo>
                      <a:pt x="638114" y="301557"/>
                      <a:pt x="636456" y="272154"/>
                      <a:pt x="631629" y="243191"/>
                    </a:cubicBezTo>
                    <a:cubicBezTo>
                      <a:pt x="629943" y="233077"/>
                      <a:pt x="624718" y="223867"/>
                      <a:pt x="621901" y="214008"/>
                    </a:cubicBezTo>
                    <a:cubicBezTo>
                      <a:pt x="618228" y="201153"/>
                      <a:pt x="615073" y="188149"/>
                      <a:pt x="612173" y="175098"/>
                    </a:cubicBezTo>
                    <a:cubicBezTo>
                      <a:pt x="608586" y="158958"/>
                      <a:pt x="608959" y="141657"/>
                      <a:pt x="602446" y="126460"/>
                    </a:cubicBezTo>
                    <a:cubicBezTo>
                      <a:pt x="598833" y="118030"/>
                      <a:pt x="588862" y="114050"/>
                      <a:pt x="582990" y="107004"/>
                    </a:cubicBezTo>
                    <a:cubicBezTo>
                      <a:pt x="572611" y="94549"/>
                      <a:pt x="564578" y="80211"/>
                      <a:pt x="553807" y="68094"/>
                    </a:cubicBezTo>
                    <a:cubicBezTo>
                      <a:pt x="512419" y="21533"/>
                      <a:pt x="516335" y="26899"/>
                      <a:pt x="475986" y="0"/>
                    </a:cubicBezTo>
                    <a:cubicBezTo>
                      <a:pt x="466258" y="3243"/>
                      <a:pt x="454054" y="2477"/>
                      <a:pt x="446803" y="9728"/>
                    </a:cubicBezTo>
                    <a:cubicBezTo>
                      <a:pt x="439553" y="16979"/>
                      <a:pt x="442352" y="30118"/>
                      <a:pt x="437076" y="38911"/>
                    </a:cubicBezTo>
                    <a:cubicBezTo>
                      <a:pt x="432357" y="46775"/>
                      <a:pt x="424105" y="51881"/>
                      <a:pt x="417620" y="58366"/>
                    </a:cubicBezTo>
                    <a:cubicBezTo>
                      <a:pt x="386316" y="152285"/>
                      <a:pt x="436509" y="6281"/>
                      <a:pt x="388437" y="126460"/>
                    </a:cubicBezTo>
                    <a:cubicBezTo>
                      <a:pt x="380821" y="145501"/>
                      <a:pt x="375467" y="165370"/>
                      <a:pt x="368982" y="184825"/>
                    </a:cubicBezTo>
                    <a:lnTo>
                      <a:pt x="349527" y="243191"/>
                    </a:lnTo>
                    <a:cubicBezTo>
                      <a:pt x="342596" y="263985"/>
                      <a:pt x="340926" y="288897"/>
                      <a:pt x="310616" y="291830"/>
                    </a:cubicBezTo>
                    <a:cubicBezTo>
                      <a:pt x="220189" y="300581"/>
                      <a:pt x="129033" y="298315"/>
                      <a:pt x="38242" y="301557"/>
                    </a:cubicBezTo>
                    <a:cubicBezTo>
                      <a:pt x="-25080" y="364879"/>
                      <a:pt x="3833" y="326347"/>
                      <a:pt x="28514" y="515566"/>
                    </a:cubicBezTo>
                    <a:cubicBezTo>
                      <a:pt x="30026" y="527159"/>
                      <a:pt x="38055" y="538553"/>
                      <a:pt x="47969" y="544749"/>
                    </a:cubicBezTo>
                    <a:cubicBezTo>
                      <a:pt x="65359" y="555618"/>
                      <a:pt x="86880" y="557719"/>
                      <a:pt x="106335" y="564204"/>
                    </a:cubicBezTo>
                    <a:cubicBezTo>
                      <a:pt x="116063" y="567447"/>
                      <a:pt x="126986" y="568244"/>
                      <a:pt x="135518" y="573932"/>
                    </a:cubicBezTo>
                    <a:cubicBezTo>
                      <a:pt x="145246" y="580417"/>
                      <a:pt x="153754" y="589282"/>
                      <a:pt x="164701" y="593387"/>
                    </a:cubicBezTo>
                    <a:cubicBezTo>
                      <a:pt x="180182" y="599192"/>
                      <a:pt x="197388" y="598765"/>
                      <a:pt x="213339" y="603115"/>
                    </a:cubicBezTo>
                    <a:cubicBezTo>
                      <a:pt x="233124" y="608511"/>
                      <a:pt x="271705" y="622570"/>
                      <a:pt x="271705" y="622570"/>
                    </a:cubicBezTo>
                    <a:cubicBezTo>
                      <a:pt x="278190" y="629055"/>
                      <a:pt x="289653" y="632978"/>
                      <a:pt x="291161" y="642025"/>
                    </a:cubicBezTo>
                    <a:cubicBezTo>
                      <a:pt x="293359" y="655213"/>
                      <a:pt x="286699" y="668647"/>
                      <a:pt x="281433" y="680936"/>
                    </a:cubicBezTo>
                    <a:cubicBezTo>
                      <a:pt x="272229" y="702413"/>
                      <a:pt x="258213" y="713884"/>
                      <a:pt x="242522" y="729574"/>
                    </a:cubicBezTo>
                    <a:cubicBezTo>
                      <a:pt x="236037" y="742544"/>
                      <a:pt x="230261" y="755894"/>
                      <a:pt x="223067" y="768485"/>
                    </a:cubicBezTo>
                    <a:cubicBezTo>
                      <a:pt x="195156" y="817329"/>
                      <a:pt x="209351" y="777790"/>
                      <a:pt x="184156" y="836579"/>
                    </a:cubicBezTo>
                    <a:cubicBezTo>
                      <a:pt x="180117" y="846004"/>
                      <a:pt x="177671" y="856034"/>
                      <a:pt x="174429" y="865762"/>
                    </a:cubicBezTo>
                    <a:cubicBezTo>
                      <a:pt x="177671" y="904673"/>
                      <a:pt x="163194" y="949553"/>
                      <a:pt x="184156" y="982494"/>
                    </a:cubicBezTo>
                    <a:cubicBezTo>
                      <a:pt x="194745" y="999134"/>
                      <a:pt x="226364" y="984077"/>
                      <a:pt x="242522" y="972766"/>
                    </a:cubicBezTo>
                    <a:cubicBezTo>
                      <a:pt x="261678" y="959357"/>
                      <a:pt x="261978" y="927370"/>
                      <a:pt x="281433" y="914400"/>
                    </a:cubicBezTo>
                    <a:cubicBezTo>
                      <a:pt x="371255" y="854520"/>
                      <a:pt x="260766" y="930934"/>
                      <a:pt x="330071" y="875489"/>
                    </a:cubicBezTo>
                    <a:cubicBezTo>
                      <a:pt x="339200" y="868186"/>
                      <a:pt x="350377" y="863642"/>
                      <a:pt x="359254" y="856034"/>
                    </a:cubicBezTo>
                    <a:cubicBezTo>
                      <a:pt x="373181" y="844097"/>
                      <a:pt x="398165" y="817123"/>
                      <a:pt x="398165" y="817123"/>
                    </a:cubicBezTo>
                    <a:cubicBezTo>
                      <a:pt x="401408" y="807395"/>
                      <a:pt x="397758" y="789499"/>
                      <a:pt x="407893" y="787940"/>
                    </a:cubicBezTo>
                    <a:cubicBezTo>
                      <a:pt x="461568" y="779682"/>
                      <a:pt x="512898" y="794736"/>
                      <a:pt x="563535" y="807396"/>
                    </a:cubicBezTo>
                    <a:cubicBezTo>
                      <a:pt x="573263" y="813881"/>
                      <a:pt x="582034" y="822103"/>
                      <a:pt x="592718" y="826851"/>
                    </a:cubicBezTo>
                    <a:cubicBezTo>
                      <a:pt x="611458" y="835180"/>
                      <a:pt x="631629" y="839821"/>
                      <a:pt x="651084" y="846306"/>
                    </a:cubicBezTo>
                    <a:lnTo>
                      <a:pt x="680267" y="856034"/>
                    </a:lnTo>
                    <a:cubicBezTo>
                      <a:pt x="689995" y="859277"/>
                      <a:pt x="700279" y="861176"/>
                      <a:pt x="709450" y="865762"/>
                    </a:cubicBezTo>
                    <a:cubicBezTo>
                      <a:pt x="757532" y="889803"/>
                      <a:pt x="734604" y="880631"/>
                      <a:pt x="777544" y="894945"/>
                    </a:cubicBezTo>
                    <a:cubicBezTo>
                      <a:pt x="819697" y="891702"/>
                      <a:pt x="861984" y="889886"/>
                      <a:pt x="904003" y="885217"/>
                    </a:cubicBezTo>
                    <a:cubicBezTo>
                      <a:pt x="920436" y="883391"/>
                      <a:pt x="938286" y="883692"/>
                      <a:pt x="952642" y="875489"/>
                    </a:cubicBezTo>
                    <a:cubicBezTo>
                      <a:pt x="962793" y="869689"/>
                      <a:pt x="965612" y="856034"/>
                      <a:pt x="972097" y="846306"/>
                    </a:cubicBezTo>
                    <a:cubicBezTo>
                      <a:pt x="968854" y="836578"/>
                      <a:pt x="969620" y="824374"/>
                      <a:pt x="962369" y="817123"/>
                    </a:cubicBezTo>
                    <a:cubicBezTo>
                      <a:pt x="945835" y="800589"/>
                      <a:pt x="923458" y="791183"/>
                      <a:pt x="904003" y="778213"/>
                    </a:cubicBezTo>
                    <a:cubicBezTo>
                      <a:pt x="857753" y="747380"/>
                      <a:pt x="885918" y="762457"/>
                      <a:pt x="816454" y="739302"/>
                    </a:cubicBezTo>
                    <a:lnTo>
                      <a:pt x="787271" y="729574"/>
                    </a:lnTo>
                    <a:lnTo>
                      <a:pt x="758088" y="719847"/>
                    </a:lnTo>
                    <a:cubicBezTo>
                      <a:pt x="752828" y="714586"/>
                      <a:pt x="715088" y="679388"/>
                      <a:pt x="719178" y="671208"/>
                    </a:cubicBezTo>
                    <a:cubicBezTo>
                      <a:pt x="727634" y="654297"/>
                      <a:pt x="750905" y="650481"/>
                      <a:pt x="767816" y="642025"/>
                    </a:cubicBezTo>
                    <a:cubicBezTo>
                      <a:pt x="794739" y="628563"/>
                      <a:pt x="825644" y="618415"/>
                      <a:pt x="855365" y="612842"/>
                    </a:cubicBezTo>
                    <a:cubicBezTo>
                      <a:pt x="894137" y="605572"/>
                      <a:pt x="934674" y="605861"/>
                      <a:pt x="972097" y="593387"/>
                    </a:cubicBezTo>
                    <a:lnTo>
                      <a:pt x="1030463" y="573932"/>
                    </a:lnTo>
                    <a:cubicBezTo>
                      <a:pt x="1036948" y="564204"/>
                      <a:pt x="1044690" y="555206"/>
                      <a:pt x="1049918" y="544749"/>
                    </a:cubicBezTo>
                    <a:cubicBezTo>
                      <a:pt x="1064893" y="514800"/>
                      <a:pt x="1065578" y="478791"/>
                      <a:pt x="1049918" y="447472"/>
                    </a:cubicBezTo>
                    <a:cubicBezTo>
                      <a:pt x="1045332" y="438301"/>
                      <a:pt x="1030463" y="440987"/>
                      <a:pt x="1020735" y="437745"/>
                    </a:cubicBezTo>
                    <a:cubicBezTo>
                      <a:pt x="1014250" y="431260"/>
                      <a:pt x="1009144" y="423008"/>
                      <a:pt x="1001280" y="418289"/>
                    </a:cubicBezTo>
                    <a:cubicBezTo>
                      <a:pt x="993271" y="413484"/>
                      <a:pt x="937899" y="399120"/>
                      <a:pt x="933186" y="398834"/>
                    </a:cubicBezTo>
                    <a:cubicBezTo>
                      <a:pt x="839268" y="393142"/>
                      <a:pt x="745118" y="392349"/>
                      <a:pt x="651084" y="389106"/>
                    </a:cubicBezTo>
                    <a:cubicBezTo>
                      <a:pt x="619608" y="357630"/>
                      <a:pt x="642977" y="340468"/>
                      <a:pt x="641356" y="33074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DF9362D-5786-044A-BD6C-74E87DFF368C}"/>
                  </a:ext>
                </a:extLst>
              </p:cNvPr>
              <p:cNvSpPr/>
              <p:nvPr/>
            </p:nvSpPr>
            <p:spPr>
              <a:xfrm>
                <a:off x="7550361" y="4523181"/>
                <a:ext cx="200795" cy="214127"/>
              </a:xfrm>
              <a:custGeom>
                <a:avLst/>
                <a:gdLst>
                  <a:gd name="connsiteX0" fmla="*/ 84063 w 200795"/>
                  <a:gd name="connsiteY0" fmla="*/ 9846 h 214127"/>
                  <a:gd name="connsiteX1" fmla="*/ 84063 w 200795"/>
                  <a:gd name="connsiteY1" fmla="*/ 9846 h 214127"/>
                  <a:gd name="connsiteX2" fmla="*/ 6242 w 200795"/>
                  <a:gd name="connsiteY2" fmla="*/ 48757 h 214127"/>
                  <a:gd name="connsiteX3" fmla="*/ 35425 w 200795"/>
                  <a:gd name="connsiteY3" fmla="*/ 184944 h 214127"/>
                  <a:gd name="connsiteX4" fmla="*/ 93791 w 200795"/>
                  <a:gd name="connsiteY4" fmla="*/ 214127 h 214127"/>
                  <a:gd name="connsiteX5" fmla="*/ 181340 w 200795"/>
                  <a:gd name="connsiteY5" fmla="*/ 184944 h 214127"/>
                  <a:gd name="connsiteX6" fmla="*/ 200795 w 200795"/>
                  <a:gd name="connsiteY6" fmla="*/ 155761 h 214127"/>
                  <a:gd name="connsiteX7" fmla="*/ 181340 w 200795"/>
                  <a:gd name="connsiteY7" fmla="*/ 48757 h 214127"/>
                  <a:gd name="connsiteX8" fmla="*/ 161884 w 200795"/>
                  <a:gd name="connsiteY8" fmla="*/ 29301 h 214127"/>
                  <a:gd name="connsiteX9" fmla="*/ 103518 w 200795"/>
                  <a:gd name="connsiteY9" fmla="*/ 118 h 214127"/>
                  <a:gd name="connsiteX10" fmla="*/ 84063 w 200795"/>
                  <a:gd name="connsiteY10" fmla="*/ 9846 h 214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795" h="214127">
                    <a:moveTo>
                      <a:pt x="84063" y="9846"/>
                    </a:moveTo>
                    <a:lnTo>
                      <a:pt x="84063" y="9846"/>
                    </a:lnTo>
                    <a:cubicBezTo>
                      <a:pt x="58123" y="22816"/>
                      <a:pt x="18507" y="22476"/>
                      <a:pt x="6242" y="48757"/>
                    </a:cubicBezTo>
                    <a:cubicBezTo>
                      <a:pt x="-8915" y="81235"/>
                      <a:pt x="4570" y="154090"/>
                      <a:pt x="35425" y="184944"/>
                    </a:cubicBezTo>
                    <a:cubicBezTo>
                      <a:pt x="54282" y="203801"/>
                      <a:pt x="70056" y="206215"/>
                      <a:pt x="93791" y="214127"/>
                    </a:cubicBezTo>
                    <a:cubicBezTo>
                      <a:pt x="132920" y="207605"/>
                      <a:pt x="153984" y="212300"/>
                      <a:pt x="181340" y="184944"/>
                    </a:cubicBezTo>
                    <a:cubicBezTo>
                      <a:pt x="189607" y="176677"/>
                      <a:pt x="194310" y="165489"/>
                      <a:pt x="200795" y="155761"/>
                    </a:cubicBezTo>
                    <a:cubicBezTo>
                      <a:pt x="199455" y="145039"/>
                      <a:pt x="195545" y="72432"/>
                      <a:pt x="181340" y="48757"/>
                    </a:cubicBezTo>
                    <a:cubicBezTo>
                      <a:pt x="176621" y="40892"/>
                      <a:pt x="169046" y="35030"/>
                      <a:pt x="161884" y="29301"/>
                    </a:cubicBezTo>
                    <a:cubicBezTo>
                      <a:pt x="142756" y="13998"/>
                      <a:pt x="127491" y="4913"/>
                      <a:pt x="103518" y="118"/>
                    </a:cubicBezTo>
                    <a:cubicBezTo>
                      <a:pt x="97159" y="-1154"/>
                      <a:pt x="87306" y="8225"/>
                      <a:pt x="84063" y="9846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6D0369D-D8DF-C6AE-3129-3AC9AC2E981A}"/>
                  </a:ext>
                </a:extLst>
              </p:cNvPr>
              <p:cNvSpPr/>
              <p:nvPr/>
            </p:nvSpPr>
            <p:spPr>
              <a:xfrm>
                <a:off x="7887637" y="4236391"/>
                <a:ext cx="178259" cy="194554"/>
              </a:xfrm>
              <a:custGeom>
                <a:avLst/>
                <a:gdLst>
                  <a:gd name="connsiteX0" fmla="*/ 0 w 178259"/>
                  <a:gd name="connsiteY0" fmla="*/ 29183 h 194554"/>
                  <a:gd name="connsiteX1" fmla="*/ 0 w 178259"/>
                  <a:gd name="connsiteY1" fmla="*/ 29183 h 194554"/>
                  <a:gd name="connsiteX2" fmla="*/ 87549 w 178259"/>
                  <a:gd name="connsiteY2" fmla="*/ 9728 h 194554"/>
                  <a:gd name="connsiteX3" fmla="*/ 116732 w 178259"/>
                  <a:gd name="connsiteY3" fmla="*/ 0 h 194554"/>
                  <a:gd name="connsiteX4" fmla="*/ 145915 w 178259"/>
                  <a:gd name="connsiteY4" fmla="*/ 9728 h 194554"/>
                  <a:gd name="connsiteX5" fmla="*/ 155643 w 178259"/>
                  <a:gd name="connsiteY5" fmla="*/ 184826 h 194554"/>
                  <a:gd name="connsiteX6" fmla="*/ 126460 w 178259"/>
                  <a:gd name="connsiteY6" fmla="*/ 194554 h 194554"/>
                  <a:gd name="connsiteX7" fmla="*/ 29183 w 178259"/>
                  <a:gd name="connsiteY7" fmla="*/ 184826 h 194554"/>
                  <a:gd name="connsiteX8" fmla="*/ 19455 w 178259"/>
                  <a:gd name="connsiteY8" fmla="*/ 155643 h 194554"/>
                  <a:gd name="connsiteX9" fmla="*/ 29183 w 178259"/>
                  <a:gd name="connsiteY9" fmla="*/ 48639 h 194554"/>
                  <a:gd name="connsiteX10" fmla="*/ 0 w 178259"/>
                  <a:gd name="connsiteY10" fmla="*/ 29183 h 1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259" h="194554">
                    <a:moveTo>
                      <a:pt x="0" y="29183"/>
                    </a:moveTo>
                    <a:lnTo>
                      <a:pt x="0" y="29183"/>
                    </a:lnTo>
                    <a:cubicBezTo>
                      <a:pt x="29183" y="22698"/>
                      <a:pt x="58547" y="16979"/>
                      <a:pt x="87549" y="9728"/>
                    </a:cubicBezTo>
                    <a:cubicBezTo>
                      <a:pt x="97497" y="7241"/>
                      <a:pt x="106478" y="0"/>
                      <a:pt x="116732" y="0"/>
                    </a:cubicBezTo>
                    <a:cubicBezTo>
                      <a:pt x="126986" y="0"/>
                      <a:pt x="136187" y="6485"/>
                      <a:pt x="145915" y="9728"/>
                    </a:cubicBezTo>
                    <a:cubicBezTo>
                      <a:pt x="187370" y="71912"/>
                      <a:pt x="187158" y="58762"/>
                      <a:pt x="155643" y="184826"/>
                    </a:cubicBezTo>
                    <a:cubicBezTo>
                      <a:pt x="153156" y="194774"/>
                      <a:pt x="136188" y="191311"/>
                      <a:pt x="126460" y="194554"/>
                    </a:cubicBezTo>
                    <a:cubicBezTo>
                      <a:pt x="94034" y="191311"/>
                      <a:pt x="59808" y="195963"/>
                      <a:pt x="29183" y="184826"/>
                    </a:cubicBezTo>
                    <a:cubicBezTo>
                      <a:pt x="19546" y="181322"/>
                      <a:pt x="19455" y="165897"/>
                      <a:pt x="19455" y="155643"/>
                    </a:cubicBezTo>
                    <a:cubicBezTo>
                      <a:pt x="19455" y="119828"/>
                      <a:pt x="26436" y="84349"/>
                      <a:pt x="29183" y="48639"/>
                    </a:cubicBezTo>
                    <a:cubicBezTo>
                      <a:pt x="29680" y="42173"/>
                      <a:pt x="4864" y="32426"/>
                      <a:pt x="0" y="29183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8FE9D67-A6F9-7804-6E21-F3C68E95A77B}"/>
                  </a:ext>
                </a:extLst>
              </p:cNvPr>
              <p:cNvSpPr/>
              <p:nvPr/>
            </p:nvSpPr>
            <p:spPr>
              <a:xfrm>
                <a:off x="7923780" y="4717912"/>
                <a:ext cx="194553" cy="204281"/>
              </a:xfrm>
              <a:custGeom>
                <a:avLst/>
                <a:gdLst>
                  <a:gd name="connsiteX0" fmla="*/ 87549 w 194553"/>
                  <a:gd name="connsiteY0" fmla="*/ 0 h 204281"/>
                  <a:gd name="connsiteX1" fmla="*/ 87549 w 194553"/>
                  <a:gd name="connsiteY1" fmla="*/ 0 h 204281"/>
                  <a:gd name="connsiteX2" fmla="*/ 0 w 194553"/>
                  <a:gd name="connsiteY2" fmla="*/ 107004 h 204281"/>
                  <a:gd name="connsiteX3" fmla="*/ 9727 w 194553"/>
                  <a:gd name="connsiteY3" fmla="*/ 204281 h 204281"/>
                  <a:gd name="connsiteX4" fmla="*/ 145914 w 194553"/>
                  <a:gd name="connsiteY4" fmla="*/ 184825 h 204281"/>
                  <a:gd name="connsiteX5" fmla="*/ 194553 w 194553"/>
                  <a:gd name="connsiteY5" fmla="*/ 155642 h 204281"/>
                  <a:gd name="connsiteX6" fmla="*/ 175097 w 194553"/>
                  <a:gd name="connsiteY6" fmla="*/ 68093 h 204281"/>
                  <a:gd name="connsiteX7" fmla="*/ 116731 w 194553"/>
                  <a:gd name="connsiteY7" fmla="*/ 38910 h 204281"/>
                  <a:gd name="connsiteX8" fmla="*/ 87549 w 194553"/>
                  <a:gd name="connsiteY8" fmla="*/ 0 h 20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553" h="204281">
                    <a:moveTo>
                      <a:pt x="87549" y="0"/>
                    </a:moveTo>
                    <a:lnTo>
                      <a:pt x="87549" y="0"/>
                    </a:lnTo>
                    <a:cubicBezTo>
                      <a:pt x="78780" y="8769"/>
                      <a:pt x="0" y="64345"/>
                      <a:pt x="0" y="107004"/>
                    </a:cubicBezTo>
                    <a:cubicBezTo>
                      <a:pt x="0" y="139591"/>
                      <a:pt x="6485" y="171855"/>
                      <a:pt x="9727" y="204281"/>
                    </a:cubicBezTo>
                    <a:cubicBezTo>
                      <a:pt x="55123" y="197796"/>
                      <a:pt x="113488" y="217250"/>
                      <a:pt x="145914" y="184825"/>
                    </a:cubicBezTo>
                    <a:cubicBezTo>
                      <a:pt x="172621" y="158120"/>
                      <a:pt x="156669" y="168270"/>
                      <a:pt x="194553" y="155642"/>
                    </a:cubicBezTo>
                    <a:cubicBezTo>
                      <a:pt x="194453" y="155044"/>
                      <a:pt x="185180" y="80697"/>
                      <a:pt x="175097" y="68093"/>
                    </a:cubicBezTo>
                    <a:cubicBezTo>
                      <a:pt x="164755" y="55166"/>
                      <a:pt x="132997" y="41621"/>
                      <a:pt x="116731" y="38910"/>
                    </a:cubicBezTo>
                    <a:cubicBezTo>
                      <a:pt x="107136" y="37311"/>
                      <a:pt x="92413" y="6485"/>
                      <a:pt x="87549" y="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B75C865-BADE-13DD-276C-7D9A9EA1FF7A}"/>
                  </a:ext>
                </a:extLst>
              </p:cNvPr>
              <p:cNvSpPr/>
              <p:nvPr/>
            </p:nvSpPr>
            <p:spPr>
              <a:xfrm>
                <a:off x="8333029" y="4299622"/>
                <a:ext cx="214008" cy="262647"/>
              </a:xfrm>
              <a:custGeom>
                <a:avLst/>
                <a:gdLst>
                  <a:gd name="connsiteX0" fmla="*/ 0 w 214008"/>
                  <a:gd name="connsiteY0" fmla="*/ 136188 h 262647"/>
                  <a:gd name="connsiteX1" fmla="*/ 0 w 214008"/>
                  <a:gd name="connsiteY1" fmla="*/ 136188 h 262647"/>
                  <a:gd name="connsiteX2" fmla="*/ 9728 w 214008"/>
                  <a:gd name="connsiteY2" fmla="*/ 48639 h 262647"/>
                  <a:gd name="connsiteX3" fmla="*/ 38911 w 214008"/>
                  <a:gd name="connsiteY3" fmla="*/ 38911 h 262647"/>
                  <a:gd name="connsiteX4" fmla="*/ 77821 w 214008"/>
                  <a:gd name="connsiteY4" fmla="*/ 19456 h 262647"/>
                  <a:gd name="connsiteX5" fmla="*/ 116732 w 214008"/>
                  <a:gd name="connsiteY5" fmla="*/ 9728 h 262647"/>
                  <a:gd name="connsiteX6" fmla="*/ 145915 w 214008"/>
                  <a:gd name="connsiteY6" fmla="*/ 0 h 262647"/>
                  <a:gd name="connsiteX7" fmla="*/ 175098 w 214008"/>
                  <a:gd name="connsiteY7" fmla="*/ 9728 h 262647"/>
                  <a:gd name="connsiteX8" fmla="*/ 214008 w 214008"/>
                  <a:gd name="connsiteY8" fmla="*/ 68094 h 262647"/>
                  <a:gd name="connsiteX9" fmla="*/ 204281 w 214008"/>
                  <a:gd name="connsiteY9" fmla="*/ 223737 h 262647"/>
                  <a:gd name="connsiteX10" fmla="*/ 184825 w 214008"/>
                  <a:gd name="connsiteY10" fmla="*/ 243192 h 262647"/>
                  <a:gd name="connsiteX11" fmla="*/ 126459 w 214008"/>
                  <a:gd name="connsiteY11" fmla="*/ 262647 h 262647"/>
                  <a:gd name="connsiteX12" fmla="*/ 87549 w 214008"/>
                  <a:gd name="connsiteY12" fmla="*/ 252920 h 262647"/>
                  <a:gd name="connsiteX13" fmla="*/ 68093 w 214008"/>
                  <a:gd name="connsiteY13" fmla="*/ 233464 h 262647"/>
                  <a:gd name="connsiteX14" fmla="*/ 19455 w 214008"/>
                  <a:gd name="connsiteY14" fmla="*/ 145915 h 262647"/>
                  <a:gd name="connsiteX15" fmla="*/ 0 w 214008"/>
                  <a:gd name="connsiteY15" fmla="*/ 136188 h 262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4008" h="262647">
                    <a:moveTo>
                      <a:pt x="0" y="136188"/>
                    </a:moveTo>
                    <a:lnTo>
                      <a:pt x="0" y="136188"/>
                    </a:lnTo>
                    <a:cubicBezTo>
                      <a:pt x="3243" y="107005"/>
                      <a:pt x="-1177" y="75901"/>
                      <a:pt x="9728" y="48639"/>
                    </a:cubicBezTo>
                    <a:cubicBezTo>
                      <a:pt x="13536" y="39119"/>
                      <a:pt x="29486" y="42950"/>
                      <a:pt x="38911" y="38911"/>
                    </a:cubicBezTo>
                    <a:cubicBezTo>
                      <a:pt x="52239" y="33199"/>
                      <a:pt x="64243" y="24548"/>
                      <a:pt x="77821" y="19456"/>
                    </a:cubicBezTo>
                    <a:cubicBezTo>
                      <a:pt x="90339" y="14762"/>
                      <a:pt x="103877" y="13401"/>
                      <a:pt x="116732" y="9728"/>
                    </a:cubicBezTo>
                    <a:cubicBezTo>
                      <a:pt x="126591" y="6911"/>
                      <a:pt x="136187" y="3243"/>
                      <a:pt x="145915" y="0"/>
                    </a:cubicBezTo>
                    <a:cubicBezTo>
                      <a:pt x="155643" y="3243"/>
                      <a:pt x="167847" y="2477"/>
                      <a:pt x="175098" y="9728"/>
                    </a:cubicBezTo>
                    <a:cubicBezTo>
                      <a:pt x="191632" y="26262"/>
                      <a:pt x="214008" y="68094"/>
                      <a:pt x="214008" y="68094"/>
                    </a:cubicBezTo>
                    <a:cubicBezTo>
                      <a:pt x="210766" y="119975"/>
                      <a:pt x="212827" y="172462"/>
                      <a:pt x="204281" y="223737"/>
                    </a:cubicBezTo>
                    <a:cubicBezTo>
                      <a:pt x="202773" y="232784"/>
                      <a:pt x="193028" y="239091"/>
                      <a:pt x="184825" y="243192"/>
                    </a:cubicBezTo>
                    <a:cubicBezTo>
                      <a:pt x="166482" y="252363"/>
                      <a:pt x="126459" y="262647"/>
                      <a:pt x="126459" y="262647"/>
                    </a:cubicBezTo>
                    <a:cubicBezTo>
                      <a:pt x="113489" y="259405"/>
                      <a:pt x="99507" y="258899"/>
                      <a:pt x="87549" y="252920"/>
                    </a:cubicBezTo>
                    <a:cubicBezTo>
                      <a:pt x="79346" y="248818"/>
                      <a:pt x="73596" y="240801"/>
                      <a:pt x="68093" y="233464"/>
                    </a:cubicBezTo>
                    <a:cubicBezTo>
                      <a:pt x="40924" y="197239"/>
                      <a:pt x="28934" y="183829"/>
                      <a:pt x="19455" y="145915"/>
                    </a:cubicBezTo>
                    <a:cubicBezTo>
                      <a:pt x="18669" y="142769"/>
                      <a:pt x="3242" y="137809"/>
                      <a:pt x="0" y="136188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33431D4-A26A-C5CC-44C6-1FFA5EEED72A}"/>
                  </a:ext>
                </a:extLst>
              </p:cNvPr>
              <p:cNvSpPr/>
              <p:nvPr/>
            </p:nvSpPr>
            <p:spPr>
              <a:xfrm>
                <a:off x="6607866" y="4931922"/>
                <a:ext cx="527578" cy="729574"/>
              </a:xfrm>
              <a:custGeom>
                <a:avLst/>
                <a:gdLst>
                  <a:gd name="connsiteX0" fmla="*/ 272374 w 527578"/>
                  <a:gd name="connsiteY0" fmla="*/ 0 h 729574"/>
                  <a:gd name="connsiteX1" fmla="*/ 272374 w 527578"/>
                  <a:gd name="connsiteY1" fmla="*/ 0 h 729574"/>
                  <a:gd name="connsiteX2" fmla="*/ 214008 w 527578"/>
                  <a:gd name="connsiteY2" fmla="*/ 136187 h 729574"/>
                  <a:gd name="connsiteX3" fmla="*/ 145915 w 527578"/>
                  <a:gd name="connsiteY3" fmla="*/ 408561 h 729574"/>
                  <a:gd name="connsiteX4" fmla="*/ 126459 w 527578"/>
                  <a:gd name="connsiteY4" fmla="*/ 466927 h 729574"/>
                  <a:gd name="connsiteX5" fmla="*/ 107004 w 527578"/>
                  <a:gd name="connsiteY5" fmla="*/ 505838 h 729574"/>
                  <a:gd name="connsiteX6" fmla="*/ 87549 w 527578"/>
                  <a:gd name="connsiteY6" fmla="*/ 583659 h 729574"/>
                  <a:gd name="connsiteX7" fmla="*/ 38910 w 527578"/>
                  <a:gd name="connsiteY7" fmla="*/ 661481 h 729574"/>
                  <a:gd name="connsiteX8" fmla="*/ 19455 w 527578"/>
                  <a:gd name="connsiteY8" fmla="*/ 700391 h 729574"/>
                  <a:gd name="connsiteX9" fmla="*/ 0 w 527578"/>
                  <a:gd name="connsiteY9" fmla="*/ 729574 h 729574"/>
                  <a:gd name="connsiteX10" fmla="*/ 38910 w 527578"/>
                  <a:gd name="connsiteY10" fmla="*/ 642025 h 729574"/>
                  <a:gd name="connsiteX11" fmla="*/ 77821 w 527578"/>
                  <a:gd name="connsiteY11" fmla="*/ 583659 h 729574"/>
                  <a:gd name="connsiteX12" fmla="*/ 107004 w 527578"/>
                  <a:gd name="connsiteY12" fmla="*/ 573932 h 729574"/>
                  <a:gd name="connsiteX13" fmla="*/ 116732 w 527578"/>
                  <a:gd name="connsiteY13" fmla="*/ 544749 h 729574"/>
                  <a:gd name="connsiteX14" fmla="*/ 204281 w 527578"/>
                  <a:gd name="connsiteY14" fmla="*/ 515566 h 729574"/>
                  <a:gd name="connsiteX15" fmla="*/ 496110 w 527578"/>
                  <a:gd name="connsiteY15" fmla="*/ 505838 h 729574"/>
                  <a:gd name="connsiteX16" fmla="*/ 525293 w 527578"/>
                  <a:gd name="connsiteY16" fmla="*/ 389106 h 729574"/>
                  <a:gd name="connsiteX17" fmla="*/ 496110 w 527578"/>
                  <a:gd name="connsiteY17" fmla="*/ 243191 h 729574"/>
                  <a:gd name="connsiteX18" fmla="*/ 466927 w 527578"/>
                  <a:gd name="connsiteY18" fmla="*/ 233464 h 729574"/>
                  <a:gd name="connsiteX19" fmla="*/ 369651 w 527578"/>
                  <a:gd name="connsiteY19" fmla="*/ 214008 h 729574"/>
                  <a:gd name="connsiteX20" fmla="*/ 369651 w 527578"/>
                  <a:gd name="connsiteY20" fmla="*/ 58366 h 729574"/>
                  <a:gd name="connsiteX21" fmla="*/ 350196 w 527578"/>
                  <a:gd name="connsiteY21" fmla="*/ 29183 h 729574"/>
                  <a:gd name="connsiteX22" fmla="*/ 321013 w 527578"/>
                  <a:gd name="connsiteY22" fmla="*/ 19455 h 729574"/>
                  <a:gd name="connsiteX23" fmla="*/ 272374 w 527578"/>
                  <a:gd name="connsiteY23" fmla="*/ 0 h 72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7578" h="729574">
                    <a:moveTo>
                      <a:pt x="272374" y="0"/>
                    </a:moveTo>
                    <a:lnTo>
                      <a:pt x="272374" y="0"/>
                    </a:lnTo>
                    <a:cubicBezTo>
                      <a:pt x="242007" y="60734"/>
                      <a:pt x="230109" y="75360"/>
                      <a:pt x="214008" y="136187"/>
                    </a:cubicBezTo>
                    <a:cubicBezTo>
                      <a:pt x="190060" y="226657"/>
                      <a:pt x="175510" y="319778"/>
                      <a:pt x="145915" y="408561"/>
                    </a:cubicBezTo>
                    <a:cubicBezTo>
                      <a:pt x="139430" y="428016"/>
                      <a:pt x="135630" y="448584"/>
                      <a:pt x="126459" y="466927"/>
                    </a:cubicBezTo>
                    <a:lnTo>
                      <a:pt x="107004" y="505838"/>
                    </a:lnTo>
                    <a:cubicBezTo>
                      <a:pt x="101296" y="534378"/>
                      <a:pt x="98764" y="557491"/>
                      <a:pt x="87549" y="583659"/>
                    </a:cubicBezTo>
                    <a:cubicBezTo>
                      <a:pt x="60663" y="646394"/>
                      <a:pt x="76995" y="600546"/>
                      <a:pt x="38910" y="661481"/>
                    </a:cubicBezTo>
                    <a:cubicBezTo>
                      <a:pt x="31225" y="673778"/>
                      <a:pt x="26649" y="687801"/>
                      <a:pt x="19455" y="700391"/>
                    </a:cubicBezTo>
                    <a:cubicBezTo>
                      <a:pt x="13655" y="710542"/>
                      <a:pt x="6485" y="719846"/>
                      <a:pt x="0" y="729574"/>
                    </a:cubicBezTo>
                    <a:cubicBezTo>
                      <a:pt x="17365" y="625380"/>
                      <a:pt x="-7969" y="707655"/>
                      <a:pt x="38910" y="642025"/>
                    </a:cubicBezTo>
                    <a:cubicBezTo>
                      <a:pt x="56645" y="617197"/>
                      <a:pt x="51795" y="599274"/>
                      <a:pt x="77821" y="583659"/>
                    </a:cubicBezTo>
                    <a:cubicBezTo>
                      <a:pt x="86614" y="578383"/>
                      <a:pt x="97276" y="577174"/>
                      <a:pt x="107004" y="573932"/>
                    </a:cubicBezTo>
                    <a:cubicBezTo>
                      <a:pt x="110247" y="564204"/>
                      <a:pt x="109481" y="552000"/>
                      <a:pt x="116732" y="544749"/>
                    </a:cubicBezTo>
                    <a:cubicBezTo>
                      <a:pt x="133603" y="527878"/>
                      <a:pt x="183413" y="516758"/>
                      <a:pt x="204281" y="515566"/>
                    </a:cubicBezTo>
                    <a:cubicBezTo>
                      <a:pt x="301453" y="510013"/>
                      <a:pt x="398834" y="509081"/>
                      <a:pt x="496110" y="505838"/>
                    </a:cubicBezTo>
                    <a:cubicBezTo>
                      <a:pt x="521803" y="428761"/>
                      <a:pt x="512195" y="467701"/>
                      <a:pt x="525293" y="389106"/>
                    </a:cubicBezTo>
                    <a:cubicBezTo>
                      <a:pt x="522201" y="348902"/>
                      <a:pt x="543869" y="271846"/>
                      <a:pt x="496110" y="243191"/>
                    </a:cubicBezTo>
                    <a:cubicBezTo>
                      <a:pt x="487317" y="237916"/>
                      <a:pt x="476918" y="235770"/>
                      <a:pt x="466927" y="233464"/>
                    </a:cubicBezTo>
                    <a:cubicBezTo>
                      <a:pt x="434706" y="226028"/>
                      <a:pt x="369651" y="214008"/>
                      <a:pt x="369651" y="214008"/>
                    </a:cubicBezTo>
                    <a:cubicBezTo>
                      <a:pt x="376627" y="151230"/>
                      <a:pt x="387658" y="118389"/>
                      <a:pt x="369651" y="58366"/>
                    </a:cubicBezTo>
                    <a:cubicBezTo>
                      <a:pt x="366292" y="47168"/>
                      <a:pt x="359325" y="36486"/>
                      <a:pt x="350196" y="29183"/>
                    </a:cubicBezTo>
                    <a:cubicBezTo>
                      <a:pt x="342189" y="22777"/>
                      <a:pt x="330741" y="22698"/>
                      <a:pt x="321013" y="19455"/>
                    </a:cubicBezTo>
                    <a:cubicBezTo>
                      <a:pt x="292386" y="-9171"/>
                      <a:pt x="280480" y="3242"/>
                      <a:pt x="272374" y="0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3C1A56"/>
                  </a:gs>
                  <a:gs pos="100000">
                    <a:schemeClr val="bg1"/>
                  </a:gs>
                  <a:gs pos="12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Moon 78">
                <a:extLst>
                  <a:ext uri="{FF2B5EF4-FFF2-40B4-BE49-F238E27FC236}">
                    <a16:creationId xmlns:a16="http://schemas.microsoft.com/office/drawing/2014/main" id="{C15C425D-90FA-DF57-A8B9-7C8E56285217}"/>
                  </a:ext>
                </a:extLst>
              </p:cNvPr>
              <p:cNvSpPr/>
              <p:nvPr/>
            </p:nvSpPr>
            <p:spPr>
              <a:xfrm rot="20382263">
                <a:off x="10768065" y="2541827"/>
                <a:ext cx="380932" cy="523220"/>
              </a:xfrm>
              <a:prstGeom prst="mo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D7277E9-E83A-CF23-1121-A16FCB961CBE}"/>
                  </a:ext>
                </a:extLst>
              </p:cNvPr>
              <p:cNvCxnSpPr/>
              <p:nvPr/>
            </p:nvCxnSpPr>
            <p:spPr>
              <a:xfrm flipV="1">
                <a:off x="8159719" y="4574744"/>
                <a:ext cx="173310" cy="162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5911466-695A-8D80-F103-1A6578744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3204" y="2957704"/>
                <a:ext cx="320237" cy="322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CF703D8-AF47-5DB3-1E1F-E24B44387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03204" y="3886815"/>
                <a:ext cx="379795" cy="56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E56061E-90B7-B93E-0405-CE918ECCC6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650" y="3968399"/>
                <a:ext cx="17251" cy="851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47CDD9F-3E0B-E96B-2B22-43DA4CEAC7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6830" y="4512077"/>
                <a:ext cx="35468" cy="153562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A537E91-8389-F252-B5E6-3120E7528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12" y="4365777"/>
                <a:ext cx="177248" cy="28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E68E72C-08EF-7ABB-69B0-3AF02373A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156" y="4423993"/>
                <a:ext cx="98976" cy="88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3F27443-742F-5FED-3F23-F7D8F75828E4}"/>
                  </a:ext>
                </a:extLst>
              </p:cNvPr>
              <p:cNvGrpSpPr/>
              <p:nvPr/>
            </p:nvGrpSpPr>
            <p:grpSpPr>
              <a:xfrm>
                <a:off x="9722005" y="2925822"/>
                <a:ext cx="1514796" cy="1979841"/>
                <a:chOff x="9722005" y="2925822"/>
                <a:chExt cx="1514796" cy="1979841"/>
              </a:xfrm>
            </p:grpSpPr>
            <p:sp>
              <p:nvSpPr>
                <p:cNvPr id="93" name="Star: 5 Points 92">
                  <a:extLst>
                    <a:ext uri="{FF2B5EF4-FFF2-40B4-BE49-F238E27FC236}">
                      <a16:creationId xmlns:a16="http://schemas.microsoft.com/office/drawing/2014/main" id="{8683E4E1-03DA-4984-5F42-775558421040}"/>
                    </a:ext>
                  </a:extLst>
                </p:cNvPr>
                <p:cNvSpPr/>
                <p:nvPr/>
              </p:nvSpPr>
              <p:spPr>
                <a:xfrm>
                  <a:off x="9722005" y="3163076"/>
                  <a:ext cx="683222" cy="593888"/>
                </a:xfrm>
                <a:prstGeom prst="star5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617772E3-C7BF-3613-331C-298D3E085AB4}"/>
                    </a:ext>
                  </a:extLst>
                </p:cNvPr>
                <p:cNvSpPr/>
                <p:nvPr/>
              </p:nvSpPr>
              <p:spPr>
                <a:xfrm>
                  <a:off x="11009383" y="4205268"/>
                  <a:ext cx="181790" cy="1817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FC969F3-57D7-7DF8-C327-5D06FDE22160}"/>
                    </a:ext>
                  </a:extLst>
                </p:cNvPr>
                <p:cNvSpPr/>
                <p:nvPr/>
              </p:nvSpPr>
              <p:spPr>
                <a:xfrm>
                  <a:off x="10666290" y="4516376"/>
                  <a:ext cx="181790" cy="1817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C974FB4-44E7-B6DE-1BBB-4CB8B5054046}"/>
                    </a:ext>
                  </a:extLst>
                </p:cNvPr>
                <p:cNvSpPr/>
                <p:nvPr/>
              </p:nvSpPr>
              <p:spPr>
                <a:xfrm>
                  <a:off x="11055011" y="4723873"/>
                  <a:ext cx="181790" cy="1817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FCB87AC-6FA1-43DF-022D-FADF5889D149}"/>
                    </a:ext>
                  </a:extLst>
                </p:cNvPr>
                <p:cNvGrpSpPr/>
                <p:nvPr/>
              </p:nvGrpSpPr>
              <p:grpSpPr>
                <a:xfrm>
                  <a:off x="10348009" y="2925822"/>
                  <a:ext cx="789094" cy="1707935"/>
                  <a:chOff x="7355604" y="3217112"/>
                  <a:chExt cx="789094" cy="1707935"/>
                </a:xfrm>
              </p:grpSpPr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57B92DEB-F9C5-DFA8-D7BA-580AB7F5E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55604" y="3217112"/>
                    <a:ext cx="320237" cy="3222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E7CB94EF-4DC1-DDEA-CEC4-0E2B328020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55604" y="4146223"/>
                    <a:ext cx="379795" cy="5698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38C35555-2C80-C726-D810-193E79912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109230" y="4771485"/>
                    <a:ext cx="35468" cy="153562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6EDFD21E-B5E0-6C08-3563-227C17E73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03556" y="4683401"/>
                    <a:ext cx="98976" cy="8808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" name="Arrow: Right 87">
                <a:extLst>
                  <a:ext uri="{FF2B5EF4-FFF2-40B4-BE49-F238E27FC236}">
                    <a16:creationId xmlns:a16="http://schemas.microsoft.com/office/drawing/2014/main" id="{D9A69DEC-4A2D-7370-36FF-F8F0FCA3104C}"/>
                  </a:ext>
                </a:extLst>
              </p:cNvPr>
              <p:cNvSpPr/>
              <p:nvPr/>
            </p:nvSpPr>
            <p:spPr>
              <a:xfrm>
                <a:off x="8598446" y="2626464"/>
                <a:ext cx="1823253" cy="33124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D533091-6018-E51B-3DB5-33065C26C601}"/>
                  </a:ext>
                </a:extLst>
              </p:cNvPr>
              <p:cNvCxnSpPr/>
              <p:nvPr/>
            </p:nvCxnSpPr>
            <p:spPr>
              <a:xfrm>
                <a:off x="7523441" y="4134252"/>
                <a:ext cx="2824568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B7E907C-FE23-ED42-9117-AA088B06E025}"/>
                  </a:ext>
                </a:extLst>
              </p:cNvPr>
              <p:cNvCxnSpPr/>
              <p:nvPr/>
            </p:nvCxnSpPr>
            <p:spPr>
              <a:xfrm>
                <a:off x="7550361" y="3579778"/>
                <a:ext cx="2070294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F33E3B9-F9A5-514C-B07D-146677891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3029" y="4820052"/>
                <a:ext cx="2515051" cy="0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660C7A3-AF54-51FB-8779-141F1A9C0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1155" y="4709756"/>
                <a:ext cx="134060" cy="77172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768C811-7B09-4E85-B51E-4EEAE3C89428}"/>
              </a:ext>
            </a:extLst>
          </p:cNvPr>
          <p:cNvGrpSpPr/>
          <p:nvPr/>
        </p:nvGrpSpPr>
        <p:grpSpPr>
          <a:xfrm>
            <a:off x="919398" y="10429763"/>
            <a:ext cx="9927976" cy="7904922"/>
            <a:chOff x="878123" y="10467864"/>
            <a:chExt cx="9927976" cy="79049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9FA1C8-C60B-A010-9A9F-9B400897BB9D}"/>
                </a:ext>
              </a:extLst>
            </p:cNvPr>
            <p:cNvSpPr/>
            <p:nvPr/>
          </p:nvSpPr>
          <p:spPr>
            <a:xfrm>
              <a:off x="878123" y="10467864"/>
              <a:ext cx="9927976" cy="7904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31C38FB-BDD5-D6FB-14D5-01B7F9EE4E45}"/>
                </a:ext>
              </a:extLst>
            </p:cNvPr>
            <p:cNvSpPr txBox="1"/>
            <p:nvPr/>
          </p:nvSpPr>
          <p:spPr>
            <a:xfrm>
              <a:off x="1219932" y="11728237"/>
              <a:ext cx="92633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Since a physical theory needs to provide repeatedly testable results, it must be able to describe statistical ensembles that are distinguishable experimentally.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CE3C023-B5C2-E900-97E7-66A44255D358}"/>
                </a:ext>
              </a:extLst>
            </p:cNvPr>
            <p:cNvGrpSpPr/>
            <p:nvPr/>
          </p:nvGrpSpPr>
          <p:grpSpPr>
            <a:xfrm>
              <a:off x="6675120" y="14535371"/>
              <a:ext cx="3808167" cy="3425315"/>
              <a:chOff x="1041881" y="1285108"/>
              <a:chExt cx="2990369" cy="268973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1756901-385A-712D-27D6-C1816A6BEF9A}"/>
                  </a:ext>
                </a:extLst>
              </p:cNvPr>
              <p:cNvSpPr/>
              <p:nvPr/>
            </p:nvSpPr>
            <p:spPr>
              <a:xfrm>
                <a:off x="1085855" y="1285108"/>
                <a:ext cx="2946395" cy="1345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266A3DB-5CCC-5ABE-B715-569254EFED94}"/>
                  </a:ext>
                </a:extLst>
              </p:cNvPr>
              <p:cNvSpPr/>
              <p:nvPr/>
            </p:nvSpPr>
            <p:spPr>
              <a:xfrm>
                <a:off x="2581027" y="1755678"/>
                <a:ext cx="1362635" cy="6281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3A6485-A1B5-84A8-2328-B563AEC05F60}"/>
                  </a:ext>
                </a:extLst>
              </p:cNvPr>
              <p:cNvSpPr txBox="1"/>
              <p:nvPr/>
            </p:nvSpPr>
            <p:spPr>
              <a:xfrm>
                <a:off x="2849723" y="1909004"/>
                <a:ext cx="11471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Possibilities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BF6838-8948-0D73-200E-898412A1C2B2}"/>
                  </a:ext>
                </a:extLst>
              </p:cNvPr>
              <p:cNvSpPr txBox="1"/>
              <p:nvPr/>
            </p:nvSpPr>
            <p:spPr>
              <a:xfrm>
                <a:off x="1531887" y="1297809"/>
                <a:ext cx="2095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Theoretical statements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66358F3-A647-6BC9-BA50-761B02177B96}"/>
                  </a:ext>
                </a:extLst>
              </p:cNvPr>
              <p:cNvSpPr/>
              <p:nvPr/>
            </p:nvSpPr>
            <p:spPr>
              <a:xfrm>
                <a:off x="1189256" y="1598740"/>
                <a:ext cx="1687294" cy="897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FE1CD9-803D-16F0-C386-AF0A56372C1D}"/>
                  </a:ext>
                </a:extLst>
              </p:cNvPr>
              <p:cNvSpPr txBox="1"/>
              <p:nvPr/>
            </p:nvSpPr>
            <p:spPr>
              <a:xfrm>
                <a:off x="1463536" y="1774599"/>
                <a:ext cx="11147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Verifiable</a:t>
                </a:r>
                <a:br>
                  <a:rPr lang="en-US" sz="1600" dirty="0"/>
                </a:br>
                <a:r>
                  <a:rPr lang="en-US" sz="1600" dirty="0"/>
                  <a:t>statements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1968CC2-7A7D-BC21-66FF-1483D59960DF}"/>
                  </a:ext>
                </a:extLst>
              </p:cNvPr>
              <p:cNvGrpSpPr/>
              <p:nvPr/>
            </p:nvGrpSpPr>
            <p:grpSpPr>
              <a:xfrm>
                <a:off x="3045795" y="3193936"/>
                <a:ext cx="889000" cy="365125"/>
                <a:chOff x="4648201" y="4642103"/>
                <a:chExt cx="889000" cy="36512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21B7720-DAC5-9822-786A-EFD2CA4C0CEE}"/>
                    </a:ext>
                  </a:extLst>
                </p:cNvPr>
                <p:cNvSpPr/>
                <p:nvPr/>
              </p:nvSpPr>
              <p:spPr>
                <a:xfrm>
                  <a:off x="4648201" y="4642103"/>
                  <a:ext cx="889000" cy="36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39E36CE-9333-60D8-C5FE-8E7533366FDE}"/>
                    </a:ext>
                  </a:extLst>
                </p:cNvPr>
                <p:cNvSpPr txBox="1"/>
                <p:nvPr/>
              </p:nvSpPr>
              <p:spPr>
                <a:xfrm>
                  <a:off x="4788946" y="4655388"/>
                  <a:ext cx="6964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Points</a:t>
                  </a: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D35C33C-CB5C-93E2-4A70-637C92754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0875" y="2397103"/>
                <a:ext cx="32835" cy="772487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5337598-B0A1-1D7E-A778-B18E7744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428" y="2512494"/>
                <a:ext cx="0" cy="666799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0D9F1D1-2DB7-22C5-E65E-57AE49824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669" y="2643585"/>
                <a:ext cx="0" cy="403423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E468438-D5C2-1649-C7CE-20A4F383F98D}"/>
                  </a:ext>
                </a:extLst>
              </p:cNvPr>
              <p:cNvSpPr/>
              <p:nvPr/>
            </p:nvSpPr>
            <p:spPr>
              <a:xfrm>
                <a:off x="1041881" y="3073171"/>
                <a:ext cx="1644170" cy="8962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782967-6242-B839-9412-0BEB6D135DF9}"/>
                  </a:ext>
                </a:extLst>
              </p:cNvPr>
              <p:cNvSpPr txBox="1"/>
              <p:nvPr/>
            </p:nvSpPr>
            <p:spPr>
              <a:xfrm>
                <a:off x="1060931" y="3636288"/>
                <a:ext cx="1001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Borel</a:t>
                </a:r>
                <a:r>
                  <a:rPr lang="en-US" sz="1600" dirty="0"/>
                  <a:t> sets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865EAA-B298-A56D-2715-ED095FC9287C}"/>
                  </a:ext>
                </a:extLst>
              </p:cNvPr>
              <p:cNvSpPr txBox="1"/>
              <p:nvPr/>
            </p:nvSpPr>
            <p:spPr>
              <a:xfrm>
                <a:off x="1511761" y="3250918"/>
                <a:ext cx="10155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Open sets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309CBDC-ED27-EC18-D8DF-51363FB6CB42}"/>
                  </a:ext>
                </a:extLst>
              </p:cNvPr>
              <p:cNvSpPr/>
              <p:nvPr/>
            </p:nvSpPr>
            <p:spPr>
              <a:xfrm>
                <a:off x="1445065" y="3201606"/>
                <a:ext cx="1077868" cy="425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9E5214-E62F-BB91-65E4-FB31877EA653}"/>
                </a:ext>
              </a:extLst>
            </p:cNvPr>
            <p:cNvSpPr txBox="1"/>
            <p:nvPr/>
          </p:nvSpPr>
          <p:spPr>
            <a:xfrm>
              <a:off x="2126991" y="10535915"/>
              <a:ext cx="743023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Axiom of ensemble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65FD723-5CE2-B8DF-D50D-9E5354AA861B}"/>
                    </a:ext>
                  </a:extLst>
                </p:cNvPr>
                <p:cNvSpPr txBox="1"/>
                <p:nvPr/>
              </p:nvSpPr>
              <p:spPr>
                <a:xfrm>
                  <a:off x="1270342" y="13063301"/>
                  <a:ext cx="925926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6600" dirty="0">
                      <a:latin typeface="Alice" panose="00000500000000000000" pitchFamily="2" charset="0"/>
                    </a:rPr>
                    <a:t>Topological structure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65FD723-5CE2-B8DF-D50D-9E5354AA8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342" y="13063301"/>
                  <a:ext cx="9259266" cy="1107996"/>
                </a:xfrm>
                <a:prstGeom prst="rect">
                  <a:avLst/>
                </a:prstGeom>
                <a:blipFill>
                  <a:blip r:embed="rId6"/>
                  <a:stretch>
                    <a:fillRect t="-19890" r="-4082" b="-414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F72BAD1-AB8B-1E04-1365-B5E720A94910}"/>
                    </a:ext>
                  </a:extLst>
                </p:cNvPr>
                <p:cNvSpPr txBox="1"/>
                <p:nvPr/>
              </p:nvSpPr>
              <p:spPr>
                <a:xfrm>
                  <a:off x="1219932" y="14441200"/>
                  <a:ext cx="5347643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400" dirty="0"/>
                    <a:t>Every ensemble space must be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second countable topological space. The open sets represent statements that are experimentally verifiable: there is a test and the test succeeds in finite time if and only if the statement is true.</a:t>
                  </a:r>
                </a:p>
                <a:p>
                  <a:pPr algn="just"/>
                  <a:endParaRPr lang="en-US" sz="2400" dirty="0"/>
                </a:p>
                <a:p>
                  <a:pPr algn="just"/>
                  <a:r>
                    <a:rPr lang="en-US" sz="2400" dirty="0"/>
                    <a:t>The Borel sets represent statements that are associated to a test, regardless of termination.</a:t>
                  </a: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F72BAD1-AB8B-1E04-1365-B5E720A94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932" y="14441200"/>
                  <a:ext cx="5347643" cy="3785652"/>
                </a:xfrm>
                <a:prstGeom prst="rect">
                  <a:avLst/>
                </a:prstGeom>
                <a:blipFill>
                  <a:blip r:embed="rId7"/>
                  <a:stretch>
                    <a:fillRect l="-1824" t="-1288" r="-1710" b="-2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5E95397-652E-985F-D528-B835C76EBD4A}"/>
              </a:ext>
            </a:extLst>
          </p:cNvPr>
          <p:cNvGrpSpPr/>
          <p:nvPr/>
        </p:nvGrpSpPr>
        <p:grpSpPr>
          <a:xfrm>
            <a:off x="22068340" y="10429763"/>
            <a:ext cx="9927976" cy="6467353"/>
            <a:chOff x="22023100" y="10429763"/>
            <a:chExt cx="9927976" cy="64673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F2A3A9A-1003-5AC6-58C3-73D9D21AE542}"/>
                </a:ext>
              </a:extLst>
            </p:cNvPr>
            <p:cNvSpPr/>
            <p:nvPr/>
          </p:nvSpPr>
          <p:spPr>
            <a:xfrm>
              <a:off x="22023100" y="10429763"/>
              <a:ext cx="9927976" cy="64673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BC0425-6171-B8EF-4BA2-7E44F43A6B3E}"/>
                </a:ext>
              </a:extLst>
            </p:cNvPr>
            <p:cNvSpPr txBox="1"/>
            <p:nvPr/>
          </p:nvSpPr>
          <p:spPr>
            <a:xfrm>
              <a:off x="23382575" y="10535915"/>
              <a:ext cx="72090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Axioms of entropy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95D832-DAAC-4807-3AD1-EA6F0FED48E7}"/>
                </a:ext>
              </a:extLst>
            </p:cNvPr>
            <p:cNvSpPr txBox="1"/>
            <p:nvPr/>
          </p:nvSpPr>
          <p:spPr>
            <a:xfrm>
              <a:off x="22355409" y="11728237"/>
              <a:ext cx="9263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Every ensemble must have a well defined entropy that represents the variability of the elements within the ensemble.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4DBC7-2925-4A3A-2E83-C6C1F9C93A66}"/>
                    </a:ext>
                  </a:extLst>
                </p:cNvPr>
                <p:cNvSpPr txBox="1"/>
                <p:nvPr/>
              </p:nvSpPr>
              <p:spPr>
                <a:xfrm>
                  <a:off x="22904085" y="12633650"/>
                  <a:ext cx="8166018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6600" dirty="0">
                      <a:latin typeface="Alice" panose="00000500000000000000" pitchFamily="2" charset="0"/>
                    </a:rPr>
                    <a:t> Entropic structure</a:t>
                  </a: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734DBC7-2925-4A3A-2E83-C6C1F9C9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4085" y="12633650"/>
                  <a:ext cx="8166018" cy="1107996"/>
                </a:xfrm>
                <a:prstGeom prst="rect">
                  <a:avLst/>
                </a:prstGeom>
                <a:blipFill>
                  <a:blip r:embed="rId8"/>
                  <a:stretch>
                    <a:fillRect t="-19231" r="-4630" b="-40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BD7B8B3-DF33-7B95-43D5-8098C9C0024D}"/>
                    </a:ext>
                  </a:extLst>
                </p:cNvPr>
                <p:cNvSpPr txBox="1"/>
                <p:nvPr/>
              </p:nvSpPr>
              <p:spPr>
                <a:xfrm>
                  <a:off x="22654660" y="14269541"/>
                  <a:ext cx="6444841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≥∑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BD7B8B3-DF33-7B95-43D5-8098C9C00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4660" y="14269541"/>
                  <a:ext cx="6444841" cy="73866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753CF7E-E4E4-2C97-294A-E8E91227A062}"/>
                </a:ext>
              </a:extLst>
            </p:cNvPr>
            <p:cNvSpPr txBox="1"/>
            <p:nvPr/>
          </p:nvSpPr>
          <p:spPr>
            <a:xfrm>
              <a:off x="22355409" y="13739917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Entropy is strictly concave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28D430-3B1C-E80F-E882-B5E0BC9ED9EA}"/>
                    </a:ext>
                  </a:extLst>
                </p:cNvPr>
                <p:cNvSpPr txBox="1"/>
                <p:nvPr/>
              </p:nvSpPr>
              <p:spPr>
                <a:xfrm>
                  <a:off x="22654660" y="15793541"/>
                  <a:ext cx="881523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42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928D430-3B1C-E80F-E882-B5E0BC9ED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4660" y="15793541"/>
                  <a:ext cx="8815234" cy="738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686C02F-CF74-ACA8-8223-E5E8CDA1A5EB}"/>
                </a:ext>
              </a:extLst>
            </p:cNvPr>
            <p:cNvSpPr txBox="1"/>
            <p:nvPr/>
          </p:nvSpPr>
          <p:spPr>
            <a:xfrm>
              <a:off x="22355409" y="15263917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Upper bound on entropy increase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8C6358B-45D4-3470-B0AA-17FEFEC9DE05}"/>
              </a:ext>
            </a:extLst>
          </p:cNvPr>
          <p:cNvGrpSpPr/>
          <p:nvPr/>
        </p:nvGrpSpPr>
        <p:grpSpPr>
          <a:xfrm>
            <a:off x="11493869" y="17546167"/>
            <a:ext cx="20502452" cy="4344314"/>
            <a:chOff x="11450612" y="17386626"/>
            <a:chExt cx="20500464" cy="4344314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F54C6BD-8981-589D-6B12-FA15BCDA6471}"/>
                </a:ext>
              </a:extLst>
            </p:cNvPr>
            <p:cNvSpPr/>
            <p:nvPr/>
          </p:nvSpPr>
          <p:spPr>
            <a:xfrm>
              <a:off x="11450612" y="17386626"/>
              <a:ext cx="20500464" cy="4344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D68675A-307F-7389-222F-676A59E82092}"/>
                </a:ext>
              </a:extLst>
            </p:cNvPr>
            <p:cNvSpPr txBox="1"/>
            <p:nvPr/>
          </p:nvSpPr>
          <p:spPr>
            <a:xfrm>
              <a:off x="13496413" y="17397252"/>
              <a:ext cx="1587966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No common component    vs    orthogonal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09E01FC-5585-A5A6-864C-D7527A5DFF3A}"/>
                </a:ext>
              </a:extLst>
            </p:cNvPr>
            <p:cNvSpPr txBox="1"/>
            <p:nvPr/>
          </p:nvSpPr>
          <p:spPr>
            <a:xfrm>
              <a:off x="13157107" y="18766023"/>
              <a:ext cx="19463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ensemble</a:t>
              </a:r>
              <a:br>
                <a:rPr lang="en-US" sz="2400" dirty="0"/>
              </a:br>
              <a:r>
                <a:rPr lang="en-US" sz="2400" dirty="0"/>
                <a:t>is part of both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F01375D-BF2C-F36F-DD47-352CA1107B27}"/>
                </a:ext>
              </a:extLst>
            </p:cNvPr>
            <p:cNvSpPr txBox="1"/>
            <p:nvPr/>
          </p:nvSpPr>
          <p:spPr>
            <a:xfrm>
              <a:off x="24888762" y="18469686"/>
              <a:ext cx="448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Entropy maximized during mixture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581C85C-CAC8-05BF-0AE8-6A28B06E6993}"/>
                </a:ext>
              </a:extLst>
            </p:cNvPr>
            <p:cNvGrpSpPr/>
            <p:nvPr/>
          </p:nvGrpSpPr>
          <p:grpSpPr>
            <a:xfrm>
              <a:off x="12453265" y="20137791"/>
              <a:ext cx="5527133" cy="975121"/>
              <a:chOff x="21378588" y="18785437"/>
              <a:chExt cx="2215918" cy="390942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17DBC106-481B-37E5-8CEC-1F76BD9CC3EE}"/>
                  </a:ext>
                </a:extLst>
              </p:cNvPr>
              <p:cNvSpPr/>
              <p:nvPr/>
            </p:nvSpPr>
            <p:spPr>
              <a:xfrm>
                <a:off x="21845799" y="18785437"/>
                <a:ext cx="473886" cy="387122"/>
              </a:xfrm>
              <a:custGeom>
                <a:avLst/>
                <a:gdLst>
                  <a:gd name="connsiteX0" fmla="*/ 0 w 473886"/>
                  <a:gd name="connsiteY0" fmla="*/ 387122 h 387122"/>
                  <a:gd name="connsiteX1" fmla="*/ 166861 w 473886"/>
                  <a:gd name="connsiteY1" fmla="*/ 300354 h 387122"/>
                  <a:gd name="connsiteX2" fmla="*/ 273653 w 473886"/>
                  <a:gd name="connsiteY2" fmla="*/ 4 h 387122"/>
                  <a:gd name="connsiteX3" fmla="*/ 367095 w 473886"/>
                  <a:gd name="connsiteY3" fmla="*/ 293680 h 387122"/>
                  <a:gd name="connsiteX4" fmla="*/ 473886 w 473886"/>
                  <a:gd name="connsiteY4" fmla="*/ 387122 h 38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886" h="387122">
                    <a:moveTo>
                      <a:pt x="0" y="387122"/>
                    </a:moveTo>
                    <a:cubicBezTo>
                      <a:pt x="60626" y="375998"/>
                      <a:pt x="121252" y="364874"/>
                      <a:pt x="166861" y="300354"/>
                    </a:cubicBezTo>
                    <a:cubicBezTo>
                      <a:pt x="212470" y="235834"/>
                      <a:pt x="240281" y="1116"/>
                      <a:pt x="273653" y="4"/>
                    </a:cubicBezTo>
                    <a:cubicBezTo>
                      <a:pt x="307025" y="-1108"/>
                      <a:pt x="333723" y="229160"/>
                      <a:pt x="367095" y="293680"/>
                    </a:cubicBezTo>
                    <a:cubicBezTo>
                      <a:pt x="400467" y="358200"/>
                      <a:pt x="437176" y="372661"/>
                      <a:pt x="473886" y="387122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2B9EC01-DA4C-D171-2B5D-3287DF79507C}"/>
                  </a:ext>
                </a:extLst>
              </p:cNvPr>
              <p:cNvSpPr/>
              <p:nvPr/>
            </p:nvSpPr>
            <p:spPr>
              <a:xfrm>
                <a:off x="22566640" y="18789257"/>
                <a:ext cx="473886" cy="387122"/>
              </a:xfrm>
              <a:custGeom>
                <a:avLst/>
                <a:gdLst>
                  <a:gd name="connsiteX0" fmla="*/ 0 w 473886"/>
                  <a:gd name="connsiteY0" fmla="*/ 387122 h 387122"/>
                  <a:gd name="connsiteX1" fmla="*/ 166861 w 473886"/>
                  <a:gd name="connsiteY1" fmla="*/ 300354 h 387122"/>
                  <a:gd name="connsiteX2" fmla="*/ 273653 w 473886"/>
                  <a:gd name="connsiteY2" fmla="*/ 4 h 387122"/>
                  <a:gd name="connsiteX3" fmla="*/ 367095 w 473886"/>
                  <a:gd name="connsiteY3" fmla="*/ 293680 h 387122"/>
                  <a:gd name="connsiteX4" fmla="*/ 473886 w 473886"/>
                  <a:gd name="connsiteY4" fmla="*/ 387122 h 38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886" h="387122">
                    <a:moveTo>
                      <a:pt x="0" y="387122"/>
                    </a:moveTo>
                    <a:cubicBezTo>
                      <a:pt x="60626" y="375998"/>
                      <a:pt x="121252" y="364874"/>
                      <a:pt x="166861" y="300354"/>
                    </a:cubicBezTo>
                    <a:cubicBezTo>
                      <a:pt x="212470" y="235834"/>
                      <a:pt x="240281" y="1116"/>
                      <a:pt x="273653" y="4"/>
                    </a:cubicBezTo>
                    <a:cubicBezTo>
                      <a:pt x="307025" y="-1108"/>
                      <a:pt x="333723" y="229160"/>
                      <a:pt x="367095" y="293680"/>
                    </a:cubicBezTo>
                    <a:cubicBezTo>
                      <a:pt x="400467" y="358200"/>
                      <a:pt x="437176" y="372661"/>
                      <a:pt x="473886" y="387122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40C6CD6-D58C-F669-C680-C6570E33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8588" y="19169704"/>
                <a:ext cx="2215918" cy="66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BB8A4B-CB68-68F0-37DF-5D2E547F536D}"/>
                    </a:ext>
                  </a:extLst>
                </p:cNvPr>
                <p:cNvSpPr txBox="1"/>
                <p:nvPr/>
              </p:nvSpPr>
              <p:spPr>
                <a:xfrm>
                  <a:off x="15521337" y="18469686"/>
                  <a:ext cx="5686621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∄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4200" b="0" i="1" dirty="0">
                      <a:latin typeface="Cambria Math" panose="02040503050406030204" pitchFamily="18" charset="0"/>
                    </a:rPr>
                    <a:t> </a:t>
                  </a:r>
                  <a:br>
                    <a:rPr lang="en-US" sz="4200" b="0" i="1" dirty="0">
                      <a:latin typeface="Cambria Math" panose="02040503050406030204" pitchFamily="18" charset="0"/>
                    </a:rPr>
                  </a:br>
                  <a:r>
                    <a:rPr lang="en-US" sz="4200" b="0" i="1" dirty="0">
                      <a:latin typeface="Cambria Math" panose="02040503050406030204" pitchFamily="18" charset="0"/>
                    </a:rPr>
                    <a:t> 		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BB8A4B-CB68-68F0-37DF-5D2E547F5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1337" y="18469686"/>
                  <a:ext cx="5686621" cy="13849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8FA00E0-E8E7-58ED-6D5E-1DF90CAD247F}"/>
                    </a:ext>
                  </a:extLst>
                </p:cNvPr>
                <p:cNvSpPr txBox="1"/>
                <p:nvPr/>
              </p:nvSpPr>
              <p:spPr>
                <a:xfrm>
                  <a:off x="22851249" y="19079445"/>
                  <a:ext cx="8813631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42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8FA00E0-E8E7-58ED-6D5E-1DF90CAD2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1249" y="19079445"/>
                  <a:ext cx="8813631" cy="7386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B079D9D-9D0D-ADFE-DBEB-42F9735177BD}"/>
                </a:ext>
              </a:extLst>
            </p:cNvPr>
            <p:cNvSpPr txBox="1"/>
            <p:nvPr/>
          </p:nvSpPr>
          <p:spPr>
            <a:xfrm>
              <a:off x="17110457" y="20040062"/>
              <a:ext cx="3711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Same in classical mechanics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0AD51008-8AF7-50AD-018E-5D9EAB250BD6}"/>
                    </a:ext>
                  </a:extLst>
                </p:cNvPr>
                <p:cNvSpPr txBox="1"/>
                <p:nvPr/>
              </p:nvSpPr>
              <p:spPr>
                <a:xfrm>
                  <a:off x="18530496" y="20729354"/>
                  <a:ext cx="2486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400" dirty="0"/>
                    <a:t> disjoint support</a:t>
                  </a:r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0AD51008-8AF7-50AD-018E-5D9EAB25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0496" y="20729354"/>
                  <a:ext cx="2486899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10667" r="-2451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94D597C-7A98-FB35-9587-A8B663868C07}"/>
                </a:ext>
              </a:extLst>
            </p:cNvPr>
            <p:cNvSpPr txBox="1"/>
            <p:nvPr/>
          </p:nvSpPr>
          <p:spPr>
            <a:xfrm>
              <a:off x="22258420" y="20040062"/>
              <a:ext cx="4288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Different in quantum mechanics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86E923B-0D0D-F210-3427-B689B905241E}"/>
                </a:ext>
              </a:extLst>
            </p:cNvPr>
            <p:cNvGrpSpPr/>
            <p:nvPr/>
          </p:nvGrpSpPr>
          <p:grpSpPr>
            <a:xfrm>
              <a:off x="29418091" y="19946942"/>
              <a:ext cx="1795209" cy="1556105"/>
              <a:chOff x="27304292" y="20270895"/>
              <a:chExt cx="2143354" cy="1857881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4BDD70F-80D0-51D6-A905-D1A8B19BEB9B}"/>
                  </a:ext>
                </a:extLst>
              </p:cNvPr>
              <p:cNvSpPr/>
              <p:nvPr/>
            </p:nvSpPr>
            <p:spPr>
              <a:xfrm>
                <a:off x="27318466" y="20306090"/>
                <a:ext cx="1822686" cy="182268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FA12536-A726-1649-017F-760619DE47F3}"/>
                  </a:ext>
                </a:extLst>
              </p:cNvPr>
              <p:cNvCxnSpPr>
                <a:stCxn id="181" idx="3"/>
                <a:endCxn id="181" idx="7"/>
              </p:cNvCxnSpPr>
              <p:nvPr/>
            </p:nvCxnSpPr>
            <p:spPr>
              <a:xfrm flipV="1">
                <a:off x="27585392" y="20573016"/>
                <a:ext cx="1288834" cy="12888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9424488-9E96-F0D8-9A44-1D16A8A844B2}"/>
                  </a:ext>
                </a:extLst>
              </p:cNvPr>
              <p:cNvCxnSpPr>
                <a:stCxn id="181" idx="3"/>
                <a:endCxn id="181" idx="6"/>
              </p:cNvCxnSpPr>
              <p:nvPr/>
            </p:nvCxnSpPr>
            <p:spPr>
              <a:xfrm flipV="1">
                <a:off x="27585392" y="21217433"/>
                <a:ext cx="1555760" cy="644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F623671-D8D9-A4B6-35EA-78587A89421E}"/>
                  </a:ext>
                </a:extLst>
              </p:cNvPr>
              <p:cNvSpPr txBox="1"/>
              <p:nvPr/>
            </p:nvSpPr>
            <p:spPr>
              <a:xfrm>
                <a:off x="27304292" y="2175944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CF3F9CA-8E24-2970-C236-2D9E74F47630}"/>
                  </a:ext>
                </a:extLst>
              </p:cNvPr>
              <p:cNvSpPr txBox="1"/>
              <p:nvPr/>
            </p:nvSpPr>
            <p:spPr>
              <a:xfrm>
                <a:off x="28874226" y="2027089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73B5341-E496-0D90-55DE-BE9C14429674}"/>
                  </a:ext>
                </a:extLst>
              </p:cNvPr>
              <p:cNvSpPr txBox="1"/>
              <p:nvPr/>
            </p:nvSpPr>
            <p:spPr>
              <a:xfrm>
                <a:off x="29141152" y="21009188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E1BC06-5BFE-A97C-7651-2FAC9C3550AC}"/>
                </a:ext>
              </a:extLst>
            </p:cNvPr>
            <p:cNvSpPr txBox="1"/>
            <p:nvPr/>
          </p:nvSpPr>
          <p:spPr>
            <a:xfrm>
              <a:off x="23888904" y="20616410"/>
              <a:ext cx="5583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and b orthogonal</a:t>
              </a:r>
            </a:p>
            <a:p>
              <a:r>
                <a:rPr lang="en-US" dirty="0"/>
                <a:t>a and c no common component but not orthogonal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7FA1D2D-6010-7A09-40C6-B6060E93FE1F}"/>
              </a:ext>
            </a:extLst>
          </p:cNvPr>
          <p:cNvGrpSpPr/>
          <p:nvPr/>
        </p:nvGrpSpPr>
        <p:grpSpPr>
          <a:xfrm>
            <a:off x="919398" y="19018362"/>
            <a:ext cx="9927976" cy="3938540"/>
            <a:chOff x="878123" y="18964165"/>
            <a:chExt cx="9927976" cy="393854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D467540-73E1-0DF6-65C2-C59153DE3B0D}"/>
                </a:ext>
              </a:extLst>
            </p:cNvPr>
            <p:cNvSpPr/>
            <p:nvPr/>
          </p:nvSpPr>
          <p:spPr>
            <a:xfrm>
              <a:off x="878123" y="18964165"/>
              <a:ext cx="9927976" cy="3938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3B6B52-90AD-0543-CC1E-FDB7CADDB53D}"/>
                </a:ext>
              </a:extLst>
            </p:cNvPr>
            <p:cNvSpPr txBox="1"/>
            <p:nvPr/>
          </p:nvSpPr>
          <p:spPr>
            <a:xfrm>
              <a:off x="1670941" y="19070315"/>
              <a:ext cx="834234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Complemented space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4164C-F006-F262-D21E-F4BDB75B6E85}"/>
                </a:ext>
              </a:extLst>
            </p:cNvPr>
            <p:cNvSpPr txBox="1"/>
            <p:nvPr/>
          </p:nvSpPr>
          <p:spPr>
            <a:xfrm>
              <a:off x="1219932" y="20338837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Space is complemented if we can “invert” mixing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770FB53-F2F5-DB1B-EA1A-9EDE2AF2AE6E}"/>
                    </a:ext>
                  </a:extLst>
                </p:cNvPr>
                <p:cNvSpPr txBox="1"/>
                <p:nvPr/>
              </p:nvSpPr>
              <p:spPr>
                <a:xfrm>
                  <a:off x="2197064" y="20852542"/>
                  <a:ext cx="728237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770FB53-F2F5-DB1B-EA1A-9EDE2AF2A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064" y="20852542"/>
                  <a:ext cx="7282378" cy="73866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D644AD4-DE7A-E5B9-DB29-67171D6DD626}"/>
                    </a:ext>
                  </a:extLst>
                </p:cNvPr>
                <p:cNvSpPr txBox="1"/>
                <p:nvPr/>
              </p:nvSpPr>
              <p:spPr>
                <a:xfrm>
                  <a:off x="2975139" y="21635801"/>
                  <a:ext cx="5849678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6600" dirty="0">
                      <a:latin typeface="Alice" panose="00000500000000000000" pitchFamily="2" charset="0"/>
                    </a:rPr>
                    <a:t>vector space</a:t>
                  </a:r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D644AD4-DE7A-E5B9-DB29-67171D6DD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9" y="21635801"/>
                  <a:ext cx="5849678" cy="1107996"/>
                </a:xfrm>
                <a:prstGeom prst="rect">
                  <a:avLst/>
                </a:prstGeom>
                <a:blipFill>
                  <a:blip r:embed="rId15"/>
                  <a:stretch>
                    <a:fillRect t="-19231" r="-6674" b="-40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48C1DBA4-BB9A-268C-EEA0-5050122AFF44}"/>
              </a:ext>
            </a:extLst>
          </p:cNvPr>
          <p:cNvSpPr txBox="1"/>
          <p:nvPr/>
        </p:nvSpPr>
        <p:spPr>
          <a:xfrm>
            <a:off x="855338" y="35357507"/>
            <a:ext cx="9927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Above properties satisfied by classical and quantum spaces, not obviously justifiable a priori: </a:t>
            </a:r>
            <a:r>
              <a:rPr lang="en-US" sz="4000" b="1" dirty="0">
                <a:solidFill>
                  <a:srgbClr val="C00000"/>
                </a:solidFill>
              </a:rPr>
              <a:t>possible new physical theories?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9CB321F-0A5F-8530-E890-3CEF14717FE5}"/>
              </a:ext>
            </a:extLst>
          </p:cNvPr>
          <p:cNvGrpSpPr/>
          <p:nvPr/>
        </p:nvGrpSpPr>
        <p:grpSpPr>
          <a:xfrm>
            <a:off x="22068339" y="31359363"/>
            <a:ext cx="9953541" cy="5734903"/>
            <a:chOff x="22068339" y="31156163"/>
            <a:chExt cx="9953541" cy="573490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029324C-BEDF-E78B-39A7-B0AF860AC735}"/>
                </a:ext>
              </a:extLst>
            </p:cNvPr>
            <p:cNvSpPr/>
            <p:nvPr/>
          </p:nvSpPr>
          <p:spPr>
            <a:xfrm>
              <a:off x="22068339" y="31156163"/>
              <a:ext cx="9927976" cy="5734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2354850-09B9-2FD4-3DA1-483A91A4EEE3}"/>
                </a:ext>
              </a:extLst>
            </p:cNvPr>
            <p:cNvSpPr txBox="1"/>
            <p:nvPr/>
          </p:nvSpPr>
          <p:spPr>
            <a:xfrm>
              <a:off x="23366102" y="31221291"/>
              <a:ext cx="73324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Entropic geometry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F24B8B-2BD7-360E-3EF5-6CA20572CD0C}"/>
                    </a:ext>
                  </a:extLst>
                </p:cNvPr>
                <p:cNvSpPr txBox="1"/>
                <p:nvPr/>
              </p:nvSpPr>
              <p:spPr>
                <a:xfrm>
                  <a:off x="22192714" y="32963008"/>
                  <a:ext cx="9829166" cy="1475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F24B8B-2BD7-360E-3EF5-6CA20572C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2714" y="32963008"/>
                  <a:ext cx="9829166" cy="14754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AB0445D-B4DC-4D1D-3A67-9B2D901FD8A3}"/>
                </a:ext>
              </a:extLst>
            </p:cNvPr>
            <p:cNvSpPr txBox="1"/>
            <p:nvPr/>
          </p:nvSpPr>
          <p:spPr>
            <a:xfrm>
              <a:off x="22400648" y="32432274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Pseudo-distance (recovers Jensen-Shannon Divergence)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052B12B-C7BE-8F18-F016-7625237EA3A8}"/>
                    </a:ext>
                  </a:extLst>
                </p:cNvPr>
                <p:cNvSpPr txBox="1"/>
                <p:nvPr/>
              </p:nvSpPr>
              <p:spPr>
                <a:xfrm>
                  <a:off x="22400648" y="34847317"/>
                  <a:ext cx="92633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400" dirty="0"/>
                    <a:t>Strict concavity of entropy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400" dirty="0"/>
                    <a:t> Hessian negative definite (recovers Fisher-Rao metric and Bures metric)</a:t>
                  </a:r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052B12B-C7BE-8F18-F016-7625237EA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0648" y="34847317"/>
                  <a:ext cx="9263356" cy="830997"/>
                </a:xfrm>
                <a:prstGeom prst="rect">
                  <a:avLst/>
                </a:prstGeom>
                <a:blipFill>
                  <a:blip r:embed="rId17"/>
                  <a:stretch>
                    <a:fillRect l="-1053" t="-5882" r="-98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8A3BC2F7-86B7-F3A1-E520-99C57BCC1964}"/>
                    </a:ext>
                  </a:extLst>
                </p:cNvPr>
                <p:cNvSpPr txBox="1"/>
                <p:nvPr/>
              </p:nvSpPr>
              <p:spPr>
                <a:xfrm>
                  <a:off x="23488114" y="35414108"/>
                  <a:ext cx="6975884" cy="1327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8A3BC2F7-86B7-F3A1-E520-99C57BCC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114" y="35414108"/>
                  <a:ext cx="6975884" cy="13276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851178-BC31-6151-2215-F1B736ADEBB3}"/>
              </a:ext>
            </a:extLst>
          </p:cNvPr>
          <p:cNvGrpSpPr/>
          <p:nvPr/>
        </p:nvGrpSpPr>
        <p:grpSpPr>
          <a:xfrm>
            <a:off x="11493474" y="22538416"/>
            <a:ext cx="10001374" cy="8171275"/>
            <a:chOff x="11450612" y="22278863"/>
            <a:chExt cx="10001374" cy="8171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BC6CE8B-2C3F-F5E0-9F44-4AF515D0E01A}"/>
                    </a:ext>
                  </a:extLst>
                </p:cNvPr>
                <p:cNvSpPr txBox="1"/>
                <p:nvPr/>
              </p:nvSpPr>
              <p:spPr>
                <a:xfrm>
                  <a:off x="12762610" y="26256381"/>
                  <a:ext cx="7834261" cy="1059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2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42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>
                                    <a:latin typeface="Cambria Math" panose="02040503050406030204" pitchFamily="18" charset="0"/>
                                  </a:rPr>
                                  <m:t>fcap</m:t>
                                </m:r>
                              </m:e>
                              <m: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hull</m:t>
                                </m:r>
                                <m:d>
                                  <m:dPr>
                                    <m:ctrlP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BC6CE8B-2C3F-F5E0-9F44-4AF515D0E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2610" y="26256381"/>
                  <a:ext cx="7834261" cy="105958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08C9EAB-4745-56D9-DE17-60E3A557E7CA}"/>
                </a:ext>
              </a:extLst>
            </p:cNvPr>
            <p:cNvSpPr/>
            <p:nvPr/>
          </p:nvSpPr>
          <p:spPr>
            <a:xfrm>
              <a:off x="11450612" y="22278863"/>
              <a:ext cx="9927976" cy="8171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5FF725F-5696-4A68-418F-9D45864DE38E}"/>
                </a:ext>
              </a:extLst>
            </p:cNvPr>
            <p:cNvSpPr txBox="1"/>
            <p:nvPr/>
          </p:nvSpPr>
          <p:spPr>
            <a:xfrm>
              <a:off x="13094339" y="22346915"/>
              <a:ext cx="67297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Fraction capacity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12C073E-B449-C152-A487-DDDA8632244A}"/>
                </a:ext>
              </a:extLst>
            </p:cNvPr>
            <p:cNvSpPr txBox="1"/>
            <p:nvPr/>
          </p:nvSpPr>
          <p:spPr>
            <a:xfrm>
              <a:off x="11827521" y="23539237"/>
              <a:ext cx="9263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Generalized non-additive probability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8D941B4E-1576-2DD4-F4E9-1FCB1943C6AA}"/>
                    </a:ext>
                  </a:extLst>
                </p:cNvPr>
                <p:cNvSpPr txBox="1"/>
                <p:nvPr/>
              </p:nvSpPr>
              <p:spPr>
                <a:xfrm>
                  <a:off x="11827521" y="24377437"/>
                  <a:ext cx="92633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400" dirty="0"/>
                    <a:t>Given an ensemble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2400" dirty="0"/>
                    <a:t> and a set of ensembles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, what is the biggest component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2400" dirty="0"/>
                    <a:t> that can be achieved with a mixture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?</a:t>
                  </a:r>
                </a:p>
              </p:txBody>
            </p:sp>
          </mc:Choice>
          <mc:Fallback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8D941B4E-1576-2DD4-F4E9-1FCB1943C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521" y="24377437"/>
                  <a:ext cx="9263356" cy="830997"/>
                </a:xfrm>
                <a:prstGeom prst="rect">
                  <a:avLst/>
                </a:prstGeom>
                <a:blipFill>
                  <a:blip r:embed="rId22"/>
                  <a:stretch>
                    <a:fillRect l="-987" t="-5882" r="-98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160810D-071F-B95F-8FF5-DF6050067366}"/>
                    </a:ext>
                  </a:extLst>
                </p:cNvPr>
                <p:cNvSpPr txBox="1"/>
                <p:nvPr/>
              </p:nvSpPr>
              <p:spPr>
                <a:xfrm>
                  <a:off x="11792868" y="25423906"/>
                  <a:ext cx="965911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endChr m:val="}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160810D-071F-B95F-8FF5-DF6050067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868" y="25423906"/>
                  <a:ext cx="9659118" cy="707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8E20413-7627-BDC7-BFEC-4F5A21B221A0}"/>
                    </a:ext>
                  </a:extLst>
                </p:cNvPr>
                <p:cNvSpPr txBox="1"/>
                <p:nvPr/>
              </p:nvSpPr>
              <p:spPr>
                <a:xfrm>
                  <a:off x="11895918" y="27459703"/>
                  <a:ext cx="9170909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4000" dirty="0"/>
                    <a:t> non-negative, unit bounded, monotonic,</a:t>
                  </a:r>
                  <a:br>
                    <a:rPr lang="en-US" sz="4000" dirty="0"/>
                  </a:br>
                  <a:r>
                    <a:rPr lang="en-US" sz="4000" dirty="0"/>
                    <a:t>sub-additive set function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4000" dirty="0"/>
                    <a:t> fuzzy measure</a:t>
                  </a:r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8E20413-7627-BDC7-BFEC-4F5A21B22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5918" y="27459703"/>
                  <a:ext cx="9170909" cy="1323439"/>
                </a:xfrm>
                <a:prstGeom prst="rect">
                  <a:avLst/>
                </a:prstGeom>
                <a:blipFill>
                  <a:blip r:embed="rId24"/>
                  <a:stretch>
                    <a:fillRect l="-2326" t="-8295" r="-1329" b="-18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F016AAD-9A84-30A7-D1B5-A7F0C30BE588}"/>
                </a:ext>
              </a:extLst>
            </p:cNvPr>
            <p:cNvSpPr txBox="1"/>
            <p:nvPr/>
          </p:nvSpPr>
          <p:spPr>
            <a:xfrm>
              <a:off x="11783543" y="28868232"/>
              <a:ext cx="9592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0" dirty="0"/>
                <a:t>Recovers probability (additive) in classical mechanics and quantum measurements</a:t>
              </a:r>
              <a:endParaRPr lang="en-US" sz="4000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973CCFB-55E8-EB9C-9C29-E8BEE15BA886}"/>
              </a:ext>
            </a:extLst>
          </p:cNvPr>
          <p:cNvGrpSpPr/>
          <p:nvPr/>
        </p:nvGrpSpPr>
        <p:grpSpPr>
          <a:xfrm>
            <a:off x="22069511" y="22538416"/>
            <a:ext cx="9927976" cy="8171275"/>
            <a:chOff x="22071892" y="22278863"/>
            <a:chExt cx="9927976" cy="81712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BB8682F3-DA8F-B206-9916-8134593E0FD6}"/>
                    </a:ext>
                  </a:extLst>
                </p:cNvPr>
                <p:cNvSpPr txBox="1"/>
                <p:nvPr/>
              </p:nvSpPr>
              <p:spPr>
                <a:xfrm>
                  <a:off x="23841090" y="25303881"/>
                  <a:ext cx="6386043" cy="889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200" b="0" i="1" smtClean="0">
                            <a:latin typeface="Cambria Math" panose="02040503050406030204" pitchFamily="18" charset="0"/>
                          </a:rPr>
                          <m:t>scap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42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  <m:t>hull</m:t>
                                    </m:r>
                                    <m:d>
                                      <m:dPr>
                                        <m:ctrlPr>
                                          <a:rPr lang="en-US" sz="4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BB8682F3-DA8F-B206-9916-8134593E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1090" y="25303881"/>
                  <a:ext cx="6386043" cy="8897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EC48DFC-806E-56D7-48DC-F3CA6EAD8AED}"/>
                </a:ext>
              </a:extLst>
            </p:cNvPr>
            <p:cNvSpPr/>
            <p:nvPr/>
          </p:nvSpPr>
          <p:spPr>
            <a:xfrm>
              <a:off x="22071892" y="22278863"/>
              <a:ext cx="9927976" cy="8171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60C047B-96CB-9EA7-C0B6-D451828490C7}"/>
                </a:ext>
              </a:extLst>
            </p:cNvPr>
            <p:cNvSpPr txBox="1"/>
            <p:nvPr/>
          </p:nvSpPr>
          <p:spPr>
            <a:xfrm>
              <a:off x="24324761" y="22346915"/>
              <a:ext cx="55114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State capacity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C21C829-7A37-A813-8EB6-4B1494DEE911}"/>
                </a:ext>
              </a:extLst>
            </p:cNvPr>
            <p:cNvSpPr txBox="1"/>
            <p:nvPr/>
          </p:nvSpPr>
          <p:spPr>
            <a:xfrm>
              <a:off x="22448801" y="23539237"/>
              <a:ext cx="9263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Generalized non-additive state count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130BC3A9-3566-3D43-2952-722BFF63E03F}"/>
                    </a:ext>
                  </a:extLst>
                </p:cNvPr>
                <p:cNvSpPr txBox="1"/>
                <p:nvPr/>
              </p:nvSpPr>
              <p:spPr>
                <a:xfrm>
                  <a:off x="22448801" y="24339337"/>
                  <a:ext cx="92633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2400" dirty="0"/>
                    <a:t>Given a set of ensembles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, quantifies how many distinguishable cases can be found in that subspace</a:t>
                  </a:r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130BC3A9-3566-3D43-2952-722BFF63E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8801" y="24339337"/>
                  <a:ext cx="9263356" cy="830997"/>
                </a:xfrm>
                <a:prstGeom prst="rect">
                  <a:avLst/>
                </a:prstGeom>
                <a:blipFill>
                  <a:blip r:embed="rId26"/>
                  <a:stretch>
                    <a:fillRect l="-987" t="-5839" r="-987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D39FEAA5-C708-555F-51E9-90F9CC7EAE76}"/>
                    </a:ext>
                  </a:extLst>
                </p:cNvPr>
                <p:cNvSpPr txBox="1"/>
                <p:nvPr/>
              </p:nvSpPr>
              <p:spPr>
                <a:xfrm>
                  <a:off x="22517198" y="27459703"/>
                  <a:ext cx="9004645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4000" dirty="0"/>
                    <a:t> non-negative, monotonic,</a:t>
                  </a:r>
                  <a:br>
                    <a:rPr lang="en-US" sz="4000" dirty="0"/>
                  </a:br>
                  <a:r>
                    <a:rPr lang="en-US" sz="4000" dirty="0"/>
                    <a:t>sub-additive set function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4000" dirty="0"/>
                    <a:t> fuzzy measure</a:t>
                  </a:r>
                </a:p>
              </p:txBody>
            </p:sp>
          </mc:Choice>
          <mc:Fallback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D39FEAA5-C708-555F-51E9-90F9CC7EA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7198" y="27459703"/>
                  <a:ext cx="9004645" cy="1323439"/>
                </a:xfrm>
                <a:prstGeom prst="rect">
                  <a:avLst/>
                </a:prstGeom>
                <a:blipFill>
                  <a:blip r:embed="rId27"/>
                  <a:stretch>
                    <a:fillRect l="-2368" t="-8295" r="-1286" b="-18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74750CB-5975-6513-2C79-E7855CADBDD5}"/>
                </a:ext>
              </a:extLst>
            </p:cNvPr>
            <p:cNvSpPr txBox="1"/>
            <p:nvPr/>
          </p:nvSpPr>
          <p:spPr>
            <a:xfrm>
              <a:off x="22404823" y="28868232"/>
              <a:ext cx="9592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0" dirty="0"/>
                <a:t>Additive across orthogonal subspaces, recovers the classical Liouville measure</a:t>
              </a:r>
              <a:endParaRPr lang="en-US" sz="4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1CEB405E-2DDB-CEA3-6A86-C231A7B47B56}"/>
                    </a:ext>
                  </a:extLst>
                </p:cNvPr>
                <p:cNvSpPr txBox="1"/>
                <p:nvPr/>
              </p:nvSpPr>
              <p:spPr>
                <a:xfrm>
                  <a:off x="23612490" y="26484981"/>
                  <a:ext cx="7094571" cy="782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4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42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1CEB405E-2DDB-CEA3-6A86-C231A7B47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2490" y="26484981"/>
                  <a:ext cx="7094571" cy="78245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EC9EDC2-9343-90D4-247E-B7D7F1D5479B}"/>
                </a:ext>
              </a:extLst>
            </p:cNvPr>
            <p:cNvSpPr txBox="1"/>
            <p:nvPr/>
          </p:nvSpPr>
          <p:spPr>
            <a:xfrm>
              <a:off x="22883094" y="26625698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since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A5614A-DA7D-C1D6-CE12-83B4B7573E78}"/>
              </a:ext>
            </a:extLst>
          </p:cNvPr>
          <p:cNvGrpSpPr/>
          <p:nvPr/>
        </p:nvGrpSpPr>
        <p:grpSpPr>
          <a:xfrm>
            <a:off x="919398" y="23640579"/>
            <a:ext cx="9927976" cy="5618574"/>
            <a:chOff x="878123" y="24831565"/>
            <a:chExt cx="9927976" cy="56185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EE6808-5CD7-8A68-03FF-5D31B3AAE7E2}"/>
                </a:ext>
              </a:extLst>
            </p:cNvPr>
            <p:cNvSpPr/>
            <p:nvPr/>
          </p:nvSpPr>
          <p:spPr>
            <a:xfrm>
              <a:off x="878123" y="24831565"/>
              <a:ext cx="9927976" cy="561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CE6D5-A96E-A531-81C4-266B8F3AC7AC}"/>
                </a:ext>
              </a:extLst>
            </p:cNvPr>
            <p:cNvSpPr txBox="1"/>
            <p:nvPr/>
          </p:nvSpPr>
          <p:spPr>
            <a:xfrm>
              <a:off x="1833654" y="24937715"/>
              <a:ext cx="80169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Statistical quantities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6BC260-83AE-FA44-D789-1A64A5072A89}"/>
                </a:ext>
              </a:extLst>
            </p:cNvPr>
            <p:cNvSpPr txBox="1"/>
            <p:nvPr/>
          </p:nvSpPr>
          <p:spPr>
            <a:xfrm>
              <a:off x="1219932" y="26206237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A statistical quantity is a continuous linear functional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A1E82-1991-5119-245B-68E6FBADEB37}"/>
                    </a:ext>
                  </a:extLst>
                </p:cNvPr>
                <p:cNvSpPr txBox="1"/>
                <p:nvPr/>
              </p:nvSpPr>
              <p:spPr>
                <a:xfrm>
                  <a:off x="4681184" y="26719942"/>
                  <a:ext cx="236776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A1E82-1991-5119-245B-68E6FBADE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184" y="26719942"/>
                  <a:ext cx="2367763" cy="73866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2C71C9-099E-2BB5-1FA7-D334B0A11ABE}"/>
                    </a:ext>
                  </a:extLst>
                </p:cNvPr>
                <p:cNvSpPr txBox="1"/>
                <p:nvPr/>
              </p:nvSpPr>
              <p:spPr>
                <a:xfrm>
                  <a:off x="1235888" y="28051841"/>
                  <a:ext cx="9328195" cy="21236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6600" dirty="0">
                      <a:latin typeface="Alice" panose="00000500000000000000" pitchFamily="2" charset="0"/>
                    </a:rPr>
                    <a:t>locally convex </a:t>
                  </a:r>
                  <a:br>
                    <a:rPr lang="en-US" sz="6600" dirty="0">
                      <a:latin typeface="Alice" panose="00000500000000000000" pitchFamily="2" charset="0"/>
                    </a:rPr>
                  </a:br>
                  <a:r>
                    <a:rPr lang="en-US" sz="6600" dirty="0">
                      <a:latin typeface="Alice" panose="00000500000000000000" pitchFamily="2" charset="0"/>
                    </a:rPr>
                    <a:t>topological vector space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2C71C9-099E-2BB5-1FA7-D334B0A11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888" y="28051841"/>
                  <a:ext cx="9328195" cy="2123658"/>
                </a:xfrm>
                <a:prstGeom prst="rect">
                  <a:avLst/>
                </a:prstGeom>
                <a:blipFill>
                  <a:blip r:embed="rId30"/>
                  <a:stretch>
                    <a:fillRect l="-4118" t="-10029" r="-3987" b="-20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9D2CB-A729-A222-3933-F30934D0302B}"/>
                </a:ext>
              </a:extLst>
            </p:cNvPr>
            <p:cNvSpPr txBox="1"/>
            <p:nvPr/>
          </p:nvSpPr>
          <p:spPr>
            <a:xfrm>
              <a:off x="1219932" y="27455917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Quantifiable ensemble space: ensembles identified by quantities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28B72D-88C8-ABEF-8B53-CE66947B5410}"/>
              </a:ext>
            </a:extLst>
          </p:cNvPr>
          <p:cNvSpPr/>
          <p:nvPr/>
        </p:nvSpPr>
        <p:spPr>
          <a:xfrm>
            <a:off x="11493869" y="10429763"/>
            <a:ext cx="9927976" cy="6467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F09F8-0BDA-21B1-BEF6-CDEEE40DA216}"/>
              </a:ext>
            </a:extLst>
          </p:cNvPr>
          <p:cNvSpPr txBox="1"/>
          <p:nvPr/>
        </p:nvSpPr>
        <p:spPr>
          <a:xfrm>
            <a:off x="12877105" y="10497815"/>
            <a:ext cx="7250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ice" panose="00000500000000000000" pitchFamily="2" charset="0"/>
              </a:rPr>
              <a:t>Axioms of mixture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E0A86E-8D95-63F6-BCAE-9BC84B6F5DE1}"/>
              </a:ext>
            </a:extLst>
          </p:cNvPr>
          <p:cNvSpPr txBox="1"/>
          <p:nvPr/>
        </p:nvSpPr>
        <p:spPr>
          <a:xfrm>
            <a:off x="11870778" y="11690137"/>
            <a:ext cx="926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Given two ensembles, we can always obtain new ones using statistical mixtures (e.g. selecting one 40% of the times and the other 60%).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27A2161-EA86-EA31-F16C-94ECE6748340}"/>
                  </a:ext>
                </a:extLst>
              </p:cNvPr>
              <p:cNvSpPr txBox="1"/>
              <p:nvPr/>
            </p:nvSpPr>
            <p:spPr>
              <a:xfrm>
                <a:off x="12637129" y="12595550"/>
                <a:ext cx="772358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6600" dirty="0">
                    <a:latin typeface="Alice" panose="00000500000000000000" pitchFamily="2" charset="0"/>
                  </a:rPr>
                  <a:t>Convex structure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27A2161-EA86-EA31-F16C-94ECE674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7129" y="12595550"/>
                <a:ext cx="7723589" cy="1107996"/>
              </a:xfrm>
              <a:prstGeom prst="rect">
                <a:avLst/>
              </a:prstGeom>
              <a:blipFill>
                <a:blip r:embed="rId31"/>
                <a:stretch>
                  <a:fillRect t="-19231" r="-4972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A93100FA-249C-BEB4-4EE1-1895AF02850C}"/>
              </a:ext>
            </a:extLst>
          </p:cNvPr>
          <p:cNvSpPr txBox="1"/>
          <p:nvPr/>
        </p:nvSpPr>
        <p:spPr>
          <a:xfrm>
            <a:off x="11870778" y="13670639"/>
            <a:ext cx="926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Ensemble spaces allow convex combinations</a:t>
            </a:r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89B49BD7-EF58-7411-2256-0CD5606E34AF}"/>
              </a:ext>
            </a:extLst>
          </p:cNvPr>
          <p:cNvSpPr/>
          <p:nvPr/>
        </p:nvSpPr>
        <p:spPr>
          <a:xfrm>
            <a:off x="17215813" y="13875919"/>
            <a:ext cx="3328579" cy="2631398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F59DF4C-8B8B-DC9C-5061-292157B00F9B}"/>
              </a:ext>
            </a:extLst>
          </p:cNvPr>
          <p:cNvCxnSpPr>
            <a:cxnSpLocks/>
          </p:cNvCxnSpPr>
          <p:nvPr/>
        </p:nvCxnSpPr>
        <p:spPr>
          <a:xfrm flipV="1">
            <a:off x="17868900" y="15544744"/>
            <a:ext cx="1371404" cy="359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DE94A076-2A9F-0DB4-5B2A-096AEA402E5F}"/>
              </a:ext>
            </a:extLst>
          </p:cNvPr>
          <p:cNvSpPr/>
          <p:nvPr/>
        </p:nvSpPr>
        <p:spPr>
          <a:xfrm>
            <a:off x="19217444" y="155224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010C8595-D5F5-BD8E-A3F8-BC8F5802D9DC}"/>
                  </a:ext>
                </a:extLst>
              </p:cNvPr>
              <p:cNvSpPr txBox="1"/>
              <p:nvPr/>
            </p:nvSpPr>
            <p:spPr>
              <a:xfrm>
                <a:off x="12774305" y="14546405"/>
                <a:ext cx="315041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010C8595-D5F5-BD8E-A3F8-BC8F5802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305" y="14546405"/>
                <a:ext cx="3150413" cy="7386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1EC3F5B-CC7F-5CDF-4A8B-5CF82B6FD3C0}"/>
                  </a:ext>
                </a:extLst>
              </p:cNvPr>
              <p:cNvSpPr txBox="1"/>
              <p:nvPr/>
            </p:nvSpPr>
            <p:spPr>
              <a:xfrm>
                <a:off x="12784964" y="15260416"/>
                <a:ext cx="25607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1EC3F5B-CC7F-5CDF-4A8B-5CF82B6F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964" y="15260416"/>
                <a:ext cx="2560701" cy="7386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3E5D58-544E-C63D-A635-5444E8A33D85}"/>
              </a:ext>
            </a:extLst>
          </p:cNvPr>
          <p:cNvGrpSpPr/>
          <p:nvPr/>
        </p:nvGrpSpPr>
        <p:grpSpPr>
          <a:xfrm>
            <a:off x="919398" y="29942830"/>
            <a:ext cx="9927976" cy="4366902"/>
            <a:chOff x="878123" y="31279256"/>
            <a:chExt cx="9927976" cy="43669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A0B0B4-D985-96E4-DFE5-0E59E2BC5AC4}"/>
                </a:ext>
              </a:extLst>
            </p:cNvPr>
            <p:cNvSpPr/>
            <p:nvPr/>
          </p:nvSpPr>
          <p:spPr>
            <a:xfrm>
              <a:off x="878123" y="31279256"/>
              <a:ext cx="9927976" cy="43669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D4F451-7D93-28CF-AEC1-E401F7B6DDF2}"/>
                </a:ext>
              </a:extLst>
            </p:cNvPr>
            <p:cNvSpPr txBox="1"/>
            <p:nvPr/>
          </p:nvSpPr>
          <p:spPr>
            <a:xfrm>
              <a:off x="1605234" y="31385406"/>
              <a:ext cx="847379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Orth decomposability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32EE47-C003-CD42-219D-F1520D8AC32C}"/>
                </a:ext>
              </a:extLst>
            </p:cNvPr>
            <p:cNvSpPr txBox="1"/>
            <p:nvPr/>
          </p:nvSpPr>
          <p:spPr>
            <a:xfrm>
              <a:off x="1219932" y="32653928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If an ensemble is a mixture, it is a mixture of orthogonal ensembles.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C0EC9D2-D21D-7900-6D9A-A8A705773228}"/>
                    </a:ext>
                  </a:extLst>
                </p:cNvPr>
                <p:cNvSpPr txBox="1"/>
                <p:nvPr/>
              </p:nvSpPr>
              <p:spPr>
                <a:xfrm>
                  <a:off x="2242789" y="33167633"/>
                  <a:ext cx="7401449" cy="753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C0EC9D2-D21D-7900-6D9A-A8A70577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789" y="33167633"/>
                  <a:ext cx="7401449" cy="75315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3977082F-5977-56B4-3ADA-952778B23A92}"/>
                    </a:ext>
                  </a:extLst>
                </p:cNvPr>
                <p:cNvSpPr txBox="1"/>
                <p:nvPr/>
              </p:nvSpPr>
              <p:spPr>
                <a:xfrm>
                  <a:off x="1030708" y="34218185"/>
                  <a:ext cx="9738563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6600" dirty="0">
                      <a:latin typeface="Alice" panose="00000500000000000000" pitchFamily="2" charset="0"/>
                    </a:rPr>
                    <a:t>inner product space (?)</a:t>
                  </a: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3977082F-5977-56B4-3ADA-952778B23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08" y="34218185"/>
                  <a:ext cx="9738563" cy="1107996"/>
                </a:xfrm>
                <a:prstGeom prst="rect">
                  <a:avLst/>
                </a:prstGeom>
                <a:blipFill>
                  <a:blip r:embed="rId35"/>
                  <a:stretch>
                    <a:fillRect t="-19780" r="-3755" b="-40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E6125E-15DE-8536-02E8-1451C1EA8D58}"/>
              </a:ext>
            </a:extLst>
          </p:cNvPr>
          <p:cNvGrpSpPr/>
          <p:nvPr/>
        </p:nvGrpSpPr>
        <p:grpSpPr>
          <a:xfrm>
            <a:off x="11493470" y="31359866"/>
            <a:ext cx="9927976" cy="5734400"/>
            <a:chOff x="11493470" y="31188416"/>
            <a:chExt cx="9927976" cy="573440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5FEF495-EDC3-6D68-BCC7-DB36C86CEE1F}"/>
                </a:ext>
              </a:extLst>
            </p:cNvPr>
            <p:cNvSpPr/>
            <p:nvPr/>
          </p:nvSpPr>
          <p:spPr>
            <a:xfrm>
              <a:off x="11493470" y="31188416"/>
              <a:ext cx="9927976" cy="573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5D1F519-DDCD-CF77-2F60-92A74752D888}"/>
                </a:ext>
              </a:extLst>
            </p:cNvPr>
            <p:cNvSpPr txBox="1"/>
            <p:nvPr/>
          </p:nvSpPr>
          <p:spPr>
            <a:xfrm>
              <a:off x="12492417" y="31272091"/>
              <a:ext cx="79335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Ensemble subspaces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EB41EEE-D35E-F64E-17C4-41379B913C7E}"/>
                </a:ext>
              </a:extLst>
            </p:cNvPr>
            <p:cNvSpPr txBox="1"/>
            <p:nvPr/>
          </p:nvSpPr>
          <p:spPr>
            <a:xfrm>
              <a:off x="11827521" y="32432274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Define subspaces from the entropy upper bound (orthogonality)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D5AAFF3-E282-1435-54BF-5C9E6EFC9EBA}"/>
                    </a:ext>
                  </a:extLst>
                </p:cNvPr>
                <p:cNvSpPr txBox="1"/>
                <p:nvPr/>
              </p:nvSpPr>
              <p:spPr>
                <a:xfrm>
                  <a:off x="13201923" y="33113573"/>
                  <a:ext cx="65074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| ∀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D5AAFF3-E282-1435-54BF-5C9E6EFC9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1923" y="33113573"/>
                  <a:ext cx="6507486" cy="70788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FC244B5-4649-AA43-A146-597CAE502E7C}"/>
                </a:ext>
              </a:extLst>
            </p:cNvPr>
            <p:cNvSpPr txBox="1"/>
            <p:nvPr/>
          </p:nvSpPr>
          <p:spPr>
            <a:xfrm>
              <a:off x="11783543" y="35198711"/>
              <a:ext cx="9592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0" dirty="0"/>
                <a:t>Recovers subspaces in both classical and quantum mechanics</a:t>
              </a:r>
              <a:endParaRPr lang="en-US" sz="4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919D380-2104-A1BE-B8BA-9E8AD4C2F091}"/>
                    </a:ext>
                  </a:extLst>
                </p:cNvPr>
                <p:cNvSpPr txBox="1"/>
                <p:nvPr/>
              </p:nvSpPr>
              <p:spPr>
                <a:xfrm>
                  <a:off x="14936941" y="34051414"/>
                  <a:ext cx="266297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919D380-2104-A1BE-B8BA-9E8AD4C2F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6941" y="34051414"/>
                  <a:ext cx="2662972" cy="70788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BA1DE5-3362-45B7-8171-425BC1F6B8F8}"/>
              </a:ext>
            </a:extLst>
          </p:cNvPr>
          <p:cNvGrpSpPr/>
          <p:nvPr/>
        </p:nvGrpSpPr>
        <p:grpSpPr>
          <a:xfrm>
            <a:off x="22069931" y="37747044"/>
            <a:ext cx="9973966" cy="5222830"/>
            <a:chOff x="22023100" y="37312316"/>
            <a:chExt cx="9973966" cy="5222830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99E098C-1BAF-4D24-994D-EEA55A4E708C}"/>
                </a:ext>
              </a:extLst>
            </p:cNvPr>
            <p:cNvSpPr/>
            <p:nvPr/>
          </p:nvSpPr>
          <p:spPr>
            <a:xfrm>
              <a:off x="22023100" y="37312316"/>
              <a:ext cx="9927976" cy="5222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676462-7B8C-5766-D98B-4F9D47B30062}"/>
                </a:ext>
              </a:extLst>
            </p:cNvPr>
            <p:cNvSpPr txBox="1"/>
            <p:nvPr/>
          </p:nvSpPr>
          <p:spPr>
            <a:xfrm>
              <a:off x="22889660" y="37516583"/>
              <a:ext cx="81948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latin typeface="Alice" panose="00000500000000000000" pitchFamily="2" charset="0"/>
                </a:rPr>
                <a:t>Contexts and spectra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C09EF67-B178-F33E-8E16-5398339E2C65}"/>
                    </a:ext>
                  </a:extLst>
                </p:cNvPr>
                <p:cNvSpPr txBox="1"/>
                <p:nvPr/>
              </p:nvSpPr>
              <p:spPr>
                <a:xfrm>
                  <a:off x="24655418" y="39342278"/>
                  <a:ext cx="455079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=∅⇒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C09EF67-B178-F33E-8E16-5398339E2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5418" y="39342278"/>
                  <a:ext cx="4550797" cy="707886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3A99F5-E992-ABDA-F7F9-941A23A67132}"/>
                </a:ext>
              </a:extLst>
            </p:cNvPr>
            <p:cNvSpPr txBox="1"/>
            <p:nvPr/>
          </p:nvSpPr>
          <p:spPr>
            <a:xfrm>
              <a:off x="22355409" y="38701285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Context: lattice of subspaces where disjoint subspaces are orthogonal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0EF557-1935-5A69-E35C-B13943ED59C8}"/>
                </a:ext>
              </a:extLst>
            </p:cNvPr>
            <p:cNvSpPr txBox="1"/>
            <p:nvPr/>
          </p:nvSpPr>
          <p:spPr>
            <a:xfrm>
              <a:off x="22355409" y="40169604"/>
              <a:ext cx="92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Points: limits of subspaces as they become small (ultrafilters)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46AD982-3479-9468-2D0A-CE6005F72B75}"/>
                </a:ext>
              </a:extLst>
            </p:cNvPr>
            <p:cNvSpPr txBox="1"/>
            <p:nvPr/>
          </p:nvSpPr>
          <p:spPr>
            <a:xfrm>
              <a:off x="22404823" y="41013352"/>
              <a:ext cx="95922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0" dirty="0"/>
                <a:t>Recovers classical state (lattice of subspace is a context) and quantum contexts (?)</a:t>
              </a:r>
              <a:endParaRPr lang="en-US" sz="4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408338B-58C2-9393-A69C-F9A2E91FEB76}"/>
              </a:ext>
            </a:extLst>
          </p:cNvPr>
          <p:cNvSpPr txBox="1"/>
          <p:nvPr/>
        </p:nvSpPr>
        <p:spPr>
          <a:xfrm>
            <a:off x="16172146" y="37736680"/>
            <a:ext cx="5443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All math derived 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EF6284-7031-6D41-CF74-028774D2174D}"/>
                  </a:ext>
                </a:extLst>
              </p:cNvPr>
              <p:cNvSpPr txBox="1"/>
              <p:nvPr/>
            </p:nvSpPr>
            <p:spPr>
              <a:xfrm>
                <a:off x="4258339" y="34538916"/>
                <a:ext cx="3283271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⇑</m:t>
                    </m:r>
                  </m:oMath>
                </a14:m>
                <a:r>
                  <a:rPr lang="en-US" sz="6000" dirty="0"/>
                  <a:t>     </a:t>
                </a:r>
                <a14:m>
                  <m:oMath xmlns:m="http://schemas.openxmlformats.org/officeDocument/2006/math">
                    <m:r>
                      <a:rPr lang="en-US" sz="6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⇑</m:t>
                    </m:r>
                  </m:oMath>
                </a14:m>
                <a:r>
                  <a:rPr lang="en-US" sz="6000" b="1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60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⇑</m:t>
                    </m:r>
                  </m:oMath>
                </a14:m>
                <a:endParaRPr lang="en-US" sz="6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EF6284-7031-6D41-CF74-028774D21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39" y="34538916"/>
                <a:ext cx="3283271" cy="101566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3A73B9-78D0-CF3A-0DD1-6B60F1520B89}"/>
              </a:ext>
            </a:extLst>
          </p:cNvPr>
          <p:cNvSpPr txBox="1"/>
          <p:nvPr/>
        </p:nvSpPr>
        <p:spPr>
          <a:xfrm>
            <a:off x="16247227" y="40535720"/>
            <a:ext cx="5443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Actively looking for collaborators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DB41E-F7C3-78FD-EA2A-8BD64D9B026D}"/>
              </a:ext>
            </a:extLst>
          </p:cNvPr>
          <p:cNvSpPr txBox="1"/>
          <p:nvPr/>
        </p:nvSpPr>
        <p:spPr>
          <a:xfrm>
            <a:off x="16130060" y="41697681"/>
            <a:ext cx="5847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hlinkClick r:id="rId40"/>
              </a:rPr>
              <a:t>https://assumptionsofphysics.org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>
                <a:hlinkClick r:id="rId41"/>
              </a:rPr>
              <a:t>carcassi@umich.edu</a:t>
            </a:r>
            <a:r>
              <a:rPr lang="en-US" sz="3200" dirty="0"/>
              <a:t> 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297EAF1-7AD9-35C3-AD68-D864127B7C0D}"/>
              </a:ext>
            </a:extLst>
          </p:cNvPr>
          <p:cNvSpPr/>
          <p:nvPr/>
        </p:nvSpPr>
        <p:spPr>
          <a:xfrm>
            <a:off x="17846040" y="158812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0AA2122-0655-58AE-6409-D1A387830BA1}"/>
              </a:ext>
            </a:extLst>
          </p:cNvPr>
          <p:cNvSpPr/>
          <p:nvPr/>
        </p:nvSpPr>
        <p:spPr>
          <a:xfrm>
            <a:off x="18353556" y="157478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DE354EF-23C0-774A-204A-5274A90F37C4}"/>
                  </a:ext>
                </a:extLst>
              </p:cNvPr>
              <p:cNvSpPr txBox="1"/>
              <p:nvPr/>
            </p:nvSpPr>
            <p:spPr>
              <a:xfrm>
                <a:off x="17593533" y="15812121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DE354EF-23C0-774A-204A-5274A90F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533" y="15812121"/>
                <a:ext cx="371447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00F3944-E14D-7843-614D-AA9D6E2939DD}"/>
                  </a:ext>
                </a:extLst>
              </p:cNvPr>
              <p:cNvSpPr txBox="1"/>
              <p:nvPr/>
            </p:nvSpPr>
            <p:spPr>
              <a:xfrm>
                <a:off x="19168171" y="1542221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00F3944-E14D-7843-614D-AA9D6E29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171" y="15422211"/>
                <a:ext cx="367665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0BF8094-D4C2-9EDE-8C9F-A5AD34CFEC90}"/>
                  </a:ext>
                </a:extLst>
              </p:cNvPr>
              <p:cNvSpPr txBox="1"/>
              <p:nvPr/>
            </p:nvSpPr>
            <p:spPr>
              <a:xfrm>
                <a:off x="18186937" y="15427110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0BF8094-D4C2-9EDE-8C9F-A5AD34CF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937" y="15427110"/>
                <a:ext cx="356444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73AB9FE-12A7-1518-D0CA-929E0E037BA5}"/>
              </a:ext>
            </a:extLst>
          </p:cNvPr>
          <p:cNvSpPr/>
          <p:nvPr/>
        </p:nvSpPr>
        <p:spPr>
          <a:xfrm>
            <a:off x="29808488" y="13868807"/>
            <a:ext cx="1350169" cy="1847876"/>
          </a:xfrm>
          <a:custGeom>
            <a:avLst/>
            <a:gdLst>
              <a:gd name="connsiteX0" fmla="*/ 0 w 804863"/>
              <a:gd name="connsiteY0" fmla="*/ 276225 h 276225"/>
              <a:gd name="connsiteX1" fmla="*/ 16669 w 804863"/>
              <a:gd name="connsiteY1" fmla="*/ 264319 h 276225"/>
              <a:gd name="connsiteX2" fmla="*/ 588169 w 804863"/>
              <a:gd name="connsiteY2" fmla="*/ 50006 h 276225"/>
              <a:gd name="connsiteX3" fmla="*/ 804863 w 804863"/>
              <a:gd name="connsiteY3" fmla="*/ 0 h 276225"/>
              <a:gd name="connsiteX0" fmla="*/ 0 w 804863"/>
              <a:gd name="connsiteY0" fmla="*/ 415564 h 415564"/>
              <a:gd name="connsiteX1" fmla="*/ 30956 w 804863"/>
              <a:gd name="connsiteY1" fmla="*/ 17896 h 415564"/>
              <a:gd name="connsiteX2" fmla="*/ 588169 w 804863"/>
              <a:gd name="connsiteY2" fmla="*/ 189345 h 415564"/>
              <a:gd name="connsiteX3" fmla="*/ 804863 w 804863"/>
              <a:gd name="connsiteY3" fmla="*/ 139339 h 415564"/>
              <a:gd name="connsiteX0" fmla="*/ 0 w 1233488"/>
              <a:gd name="connsiteY0" fmla="*/ 415564 h 696552"/>
              <a:gd name="connsiteX1" fmla="*/ 30956 w 1233488"/>
              <a:gd name="connsiteY1" fmla="*/ 17896 h 696552"/>
              <a:gd name="connsiteX2" fmla="*/ 588169 w 1233488"/>
              <a:gd name="connsiteY2" fmla="*/ 189345 h 696552"/>
              <a:gd name="connsiteX3" fmla="*/ 1233488 w 1233488"/>
              <a:gd name="connsiteY3" fmla="*/ 696552 h 696552"/>
              <a:gd name="connsiteX0" fmla="*/ 0 w 1433513"/>
              <a:gd name="connsiteY0" fmla="*/ 697431 h 697431"/>
              <a:gd name="connsiteX1" fmla="*/ 230981 w 1433513"/>
              <a:gd name="connsiteY1" fmla="*/ 14013 h 697431"/>
              <a:gd name="connsiteX2" fmla="*/ 788194 w 1433513"/>
              <a:gd name="connsiteY2" fmla="*/ 185462 h 697431"/>
              <a:gd name="connsiteX3" fmla="*/ 1433513 w 1433513"/>
              <a:gd name="connsiteY3" fmla="*/ 692669 h 697431"/>
              <a:gd name="connsiteX0" fmla="*/ 0 w 1433513"/>
              <a:gd name="connsiteY0" fmla="*/ 702994 h 702994"/>
              <a:gd name="connsiteX1" fmla="*/ 230981 w 1433513"/>
              <a:gd name="connsiteY1" fmla="*/ 19576 h 702994"/>
              <a:gd name="connsiteX2" fmla="*/ 623888 w 1433513"/>
              <a:gd name="connsiteY2" fmla="*/ 186263 h 702994"/>
              <a:gd name="connsiteX3" fmla="*/ 788194 w 1433513"/>
              <a:gd name="connsiteY3" fmla="*/ 191025 h 702994"/>
              <a:gd name="connsiteX4" fmla="*/ 1433513 w 1433513"/>
              <a:gd name="connsiteY4" fmla="*/ 698232 h 702994"/>
              <a:gd name="connsiteX0" fmla="*/ 0 w 1433513"/>
              <a:gd name="connsiteY0" fmla="*/ 1667685 h 1667685"/>
              <a:gd name="connsiteX1" fmla="*/ 230981 w 1433513"/>
              <a:gd name="connsiteY1" fmla="*/ 984267 h 1667685"/>
              <a:gd name="connsiteX2" fmla="*/ 728663 w 1433513"/>
              <a:gd name="connsiteY2" fmla="*/ 811 h 1667685"/>
              <a:gd name="connsiteX3" fmla="*/ 788194 w 1433513"/>
              <a:gd name="connsiteY3" fmla="*/ 1155716 h 1667685"/>
              <a:gd name="connsiteX4" fmla="*/ 1433513 w 1433513"/>
              <a:gd name="connsiteY4" fmla="*/ 1662923 h 1667685"/>
              <a:gd name="connsiteX0" fmla="*/ 0 w 1433513"/>
              <a:gd name="connsiteY0" fmla="*/ 1667685 h 1667685"/>
              <a:gd name="connsiteX1" fmla="*/ 230981 w 1433513"/>
              <a:gd name="connsiteY1" fmla="*/ 984267 h 1667685"/>
              <a:gd name="connsiteX2" fmla="*/ 728663 w 1433513"/>
              <a:gd name="connsiteY2" fmla="*/ 811 h 1667685"/>
              <a:gd name="connsiteX3" fmla="*/ 788194 w 1433513"/>
              <a:gd name="connsiteY3" fmla="*/ 1155716 h 1667685"/>
              <a:gd name="connsiteX4" fmla="*/ 1433513 w 1433513"/>
              <a:gd name="connsiteY4" fmla="*/ 1662923 h 1667685"/>
              <a:gd name="connsiteX0" fmla="*/ 0 w 1433513"/>
              <a:gd name="connsiteY0" fmla="*/ 1666890 h 1666890"/>
              <a:gd name="connsiteX1" fmla="*/ 230981 w 1433513"/>
              <a:gd name="connsiteY1" fmla="*/ 983472 h 1666890"/>
              <a:gd name="connsiteX2" fmla="*/ 728663 w 1433513"/>
              <a:gd name="connsiteY2" fmla="*/ 16 h 1666890"/>
              <a:gd name="connsiteX3" fmla="*/ 788194 w 1433513"/>
              <a:gd name="connsiteY3" fmla="*/ 1154921 h 1666890"/>
              <a:gd name="connsiteX4" fmla="*/ 1433513 w 1433513"/>
              <a:gd name="connsiteY4" fmla="*/ 1662128 h 1666890"/>
              <a:gd name="connsiteX0" fmla="*/ 0 w 1433513"/>
              <a:gd name="connsiteY0" fmla="*/ 1666889 h 1666889"/>
              <a:gd name="connsiteX1" fmla="*/ 230981 w 1433513"/>
              <a:gd name="connsiteY1" fmla="*/ 983471 h 1666889"/>
              <a:gd name="connsiteX2" fmla="*/ 728663 w 1433513"/>
              <a:gd name="connsiteY2" fmla="*/ 15 h 1666889"/>
              <a:gd name="connsiteX3" fmla="*/ 788194 w 1433513"/>
              <a:gd name="connsiteY3" fmla="*/ 1154920 h 1666889"/>
              <a:gd name="connsiteX4" fmla="*/ 1433513 w 1433513"/>
              <a:gd name="connsiteY4" fmla="*/ 1662127 h 1666889"/>
              <a:gd name="connsiteX0" fmla="*/ 0 w 1433513"/>
              <a:gd name="connsiteY0" fmla="*/ 1667143 h 1667143"/>
              <a:gd name="connsiteX1" fmla="*/ 230981 w 1433513"/>
              <a:gd name="connsiteY1" fmla="*/ 983725 h 1667143"/>
              <a:gd name="connsiteX2" fmla="*/ 728663 w 1433513"/>
              <a:gd name="connsiteY2" fmla="*/ 269 h 1667143"/>
              <a:gd name="connsiteX3" fmla="*/ 1290638 w 1433513"/>
              <a:gd name="connsiteY3" fmla="*/ 874186 h 1667143"/>
              <a:gd name="connsiteX4" fmla="*/ 1433513 w 1433513"/>
              <a:gd name="connsiteY4" fmla="*/ 1662381 h 1667143"/>
              <a:gd name="connsiteX0" fmla="*/ 0 w 1433513"/>
              <a:gd name="connsiteY0" fmla="*/ 1667199 h 1667199"/>
              <a:gd name="connsiteX1" fmla="*/ 230981 w 1433513"/>
              <a:gd name="connsiteY1" fmla="*/ 983781 h 1667199"/>
              <a:gd name="connsiteX2" fmla="*/ 728663 w 1433513"/>
              <a:gd name="connsiteY2" fmla="*/ 325 h 1667199"/>
              <a:gd name="connsiteX3" fmla="*/ 1290638 w 1433513"/>
              <a:gd name="connsiteY3" fmla="*/ 874242 h 1667199"/>
              <a:gd name="connsiteX4" fmla="*/ 1433513 w 1433513"/>
              <a:gd name="connsiteY4" fmla="*/ 1662437 h 1667199"/>
              <a:gd name="connsiteX0" fmla="*/ 0 w 1433513"/>
              <a:gd name="connsiteY0" fmla="*/ 1666887 h 1666887"/>
              <a:gd name="connsiteX1" fmla="*/ 140493 w 1433513"/>
              <a:gd name="connsiteY1" fmla="*/ 895363 h 1666887"/>
              <a:gd name="connsiteX2" fmla="*/ 728663 w 1433513"/>
              <a:gd name="connsiteY2" fmla="*/ 13 h 1666887"/>
              <a:gd name="connsiteX3" fmla="*/ 1290638 w 1433513"/>
              <a:gd name="connsiteY3" fmla="*/ 873930 h 1666887"/>
              <a:gd name="connsiteX4" fmla="*/ 1433513 w 1433513"/>
              <a:gd name="connsiteY4" fmla="*/ 1662125 h 1666887"/>
              <a:gd name="connsiteX0" fmla="*/ 0 w 1433513"/>
              <a:gd name="connsiteY0" fmla="*/ 1666887 h 1666887"/>
              <a:gd name="connsiteX1" fmla="*/ 140493 w 1433513"/>
              <a:gd name="connsiteY1" fmla="*/ 895363 h 1666887"/>
              <a:gd name="connsiteX2" fmla="*/ 728663 w 1433513"/>
              <a:gd name="connsiteY2" fmla="*/ 13 h 1666887"/>
              <a:gd name="connsiteX3" fmla="*/ 1290638 w 1433513"/>
              <a:gd name="connsiteY3" fmla="*/ 873930 h 1666887"/>
              <a:gd name="connsiteX4" fmla="*/ 1433513 w 1433513"/>
              <a:gd name="connsiteY4" fmla="*/ 1662125 h 1666887"/>
              <a:gd name="connsiteX0" fmla="*/ 0 w 1433513"/>
              <a:gd name="connsiteY0" fmla="*/ 1666876 h 1666876"/>
              <a:gd name="connsiteX1" fmla="*/ 140493 w 1433513"/>
              <a:gd name="connsiteY1" fmla="*/ 895352 h 1666876"/>
              <a:gd name="connsiteX2" fmla="*/ 728663 w 1433513"/>
              <a:gd name="connsiteY2" fmla="*/ 2 h 1666876"/>
              <a:gd name="connsiteX3" fmla="*/ 1290638 w 1433513"/>
              <a:gd name="connsiteY3" fmla="*/ 873919 h 1666876"/>
              <a:gd name="connsiteX4" fmla="*/ 1433513 w 1433513"/>
              <a:gd name="connsiteY4" fmla="*/ 1662114 h 1666876"/>
              <a:gd name="connsiteX0" fmla="*/ 0 w 1433513"/>
              <a:gd name="connsiteY0" fmla="*/ 1666876 h 1666876"/>
              <a:gd name="connsiteX1" fmla="*/ 140493 w 1433513"/>
              <a:gd name="connsiteY1" fmla="*/ 895352 h 1666876"/>
              <a:gd name="connsiteX2" fmla="*/ 728663 w 1433513"/>
              <a:gd name="connsiteY2" fmla="*/ 2 h 1666876"/>
              <a:gd name="connsiteX3" fmla="*/ 1290638 w 1433513"/>
              <a:gd name="connsiteY3" fmla="*/ 873919 h 1666876"/>
              <a:gd name="connsiteX4" fmla="*/ 1433513 w 1433513"/>
              <a:gd name="connsiteY4" fmla="*/ 1662114 h 1666876"/>
              <a:gd name="connsiteX0" fmla="*/ 0 w 1457325"/>
              <a:gd name="connsiteY0" fmla="*/ 1466851 h 1662114"/>
              <a:gd name="connsiteX1" fmla="*/ 164305 w 1457325"/>
              <a:gd name="connsiteY1" fmla="*/ 895352 h 1662114"/>
              <a:gd name="connsiteX2" fmla="*/ 752475 w 1457325"/>
              <a:gd name="connsiteY2" fmla="*/ 2 h 1662114"/>
              <a:gd name="connsiteX3" fmla="*/ 1314450 w 1457325"/>
              <a:gd name="connsiteY3" fmla="*/ 873919 h 1662114"/>
              <a:gd name="connsiteX4" fmla="*/ 1457325 w 1457325"/>
              <a:gd name="connsiteY4" fmla="*/ 1662114 h 1662114"/>
              <a:gd name="connsiteX0" fmla="*/ 0 w 1478757"/>
              <a:gd name="connsiteY0" fmla="*/ 1390651 h 1662114"/>
              <a:gd name="connsiteX1" fmla="*/ 185737 w 1478757"/>
              <a:gd name="connsiteY1" fmla="*/ 895352 h 1662114"/>
              <a:gd name="connsiteX2" fmla="*/ 773907 w 1478757"/>
              <a:gd name="connsiteY2" fmla="*/ 2 h 1662114"/>
              <a:gd name="connsiteX3" fmla="*/ 1335882 w 1478757"/>
              <a:gd name="connsiteY3" fmla="*/ 873919 h 1662114"/>
              <a:gd name="connsiteX4" fmla="*/ 1478757 w 1478757"/>
              <a:gd name="connsiteY4" fmla="*/ 1662114 h 1662114"/>
              <a:gd name="connsiteX0" fmla="*/ 0 w 1426369"/>
              <a:gd name="connsiteY0" fmla="*/ 1507332 h 1662114"/>
              <a:gd name="connsiteX1" fmla="*/ 133349 w 1426369"/>
              <a:gd name="connsiteY1" fmla="*/ 895352 h 1662114"/>
              <a:gd name="connsiteX2" fmla="*/ 721519 w 1426369"/>
              <a:gd name="connsiteY2" fmla="*/ 2 h 1662114"/>
              <a:gd name="connsiteX3" fmla="*/ 1283494 w 1426369"/>
              <a:gd name="connsiteY3" fmla="*/ 873919 h 1662114"/>
              <a:gd name="connsiteX4" fmla="*/ 1426369 w 1426369"/>
              <a:gd name="connsiteY4" fmla="*/ 1662114 h 1662114"/>
              <a:gd name="connsiteX0" fmla="*/ 0 w 1478757"/>
              <a:gd name="connsiteY0" fmla="*/ 1462088 h 1662114"/>
              <a:gd name="connsiteX1" fmla="*/ 185737 w 1478757"/>
              <a:gd name="connsiteY1" fmla="*/ 895352 h 1662114"/>
              <a:gd name="connsiteX2" fmla="*/ 773907 w 1478757"/>
              <a:gd name="connsiteY2" fmla="*/ 2 h 1662114"/>
              <a:gd name="connsiteX3" fmla="*/ 1335882 w 1478757"/>
              <a:gd name="connsiteY3" fmla="*/ 873919 h 1662114"/>
              <a:gd name="connsiteX4" fmla="*/ 1478757 w 1478757"/>
              <a:gd name="connsiteY4" fmla="*/ 1662114 h 1662114"/>
              <a:gd name="connsiteX0" fmla="*/ 0 w 1478757"/>
              <a:gd name="connsiteY0" fmla="*/ 1462088 h 1662114"/>
              <a:gd name="connsiteX1" fmla="*/ 185737 w 1478757"/>
              <a:gd name="connsiteY1" fmla="*/ 895352 h 1662114"/>
              <a:gd name="connsiteX2" fmla="*/ 773907 w 1478757"/>
              <a:gd name="connsiteY2" fmla="*/ 2 h 1662114"/>
              <a:gd name="connsiteX3" fmla="*/ 1335882 w 1478757"/>
              <a:gd name="connsiteY3" fmla="*/ 873919 h 1662114"/>
              <a:gd name="connsiteX4" fmla="*/ 1478757 w 1478757"/>
              <a:gd name="connsiteY4" fmla="*/ 1662114 h 1662114"/>
              <a:gd name="connsiteX0" fmla="*/ 46017 w 1524774"/>
              <a:gd name="connsiteY0" fmla="*/ 1462088 h 1662114"/>
              <a:gd name="connsiteX1" fmla="*/ 7918 w 1524774"/>
              <a:gd name="connsiteY1" fmla="*/ 1338262 h 1662114"/>
              <a:gd name="connsiteX2" fmla="*/ 231754 w 1524774"/>
              <a:gd name="connsiteY2" fmla="*/ 895352 h 1662114"/>
              <a:gd name="connsiteX3" fmla="*/ 819924 w 1524774"/>
              <a:gd name="connsiteY3" fmla="*/ 2 h 1662114"/>
              <a:gd name="connsiteX4" fmla="*/ 1381899 w 1524774"/>
              <a:gd name="connsiteY4" fmla="*/ 873919 h 1662114"/>
              <a:gd name="connsiteX5" fmla="*/ 1524774 w 1524774"/>
              <a:gd name="connsiteY5" fmla="*/ 1662114 h 1662114"/>
              <a:gd name="connsiteX0" fmla="*/ 46017 w 1524774"/>
              <a:gd name="connsiteY0" fmla="*/ 1462088 h 1662114"/>
              <a:gd name="connsiteX1" fmla="*/ 7918 w 1524774"/>
              <a:gd name="connsiteY1" fmla="*/ 1338262 h 1662114"/>
              <a:gd name="connsiteX2" fmla="*/ 231754 w 1524774"/>
              <a:gd name="connsiteY2" fmla="*/ 895352 h 1662114"/>
              <a:gd name="connsiteX3" fmla="*/ 819924 w 1524774"/>
              <a:gd name="connsiteY3" fmla="*/ 2 h 1662114"/>
              <a:gd name="connsiteX4" fmla="*/ 1381899 w 1524774"/>
              <a:gd name="connsiteY4" fmla="*/ 873919 h 1662114"/>
              <a:gd name="connsiteX5" fmla="*/ 1524774 w 1524774"/>
              <a:gd name="connsiteY5" fmla="*/ 1662114 h 1662114"/>
              <a:gd name="connsiteX0" fmla="*/ 0 w 1516856"/>
              <a:gd name="connsiteY0" fmla="*/ 1338262 h 1662114"/>
              <a:gd name="connsiteX1" fmla="*/ 223836 w 1516856"/>
              <a:gd name="connsiteY1" fmla="*/ 895352 h 1662114"/>
              <a:gd name="connsiteX2" fmla="*/ 812006 w 1516856"/>
              <a:gd name="connsiteY2" fmla="*/ 2 h 1662114"/>
              <a:gd name="connsiteX3" fmla="*/ 1373981 w 1516856"/>
              <a:gd name="connsiteY3" fmla="*/ 873919 h 1662114"/>
              <a:gd name="connsiteX4" fmla="*/ 1516856 w 1516856"/>
              <a:gd name="connsiteY4" fmla="*/ 1662114 h 1662114"/>
              <a:gd name="connsiteX0" fmla="*/ 0 w 1431131"/>
              <a:gd name="connsiteY0" fmla="*/ 1657349 h 1662114"/>
              <a:gd name="connsiteX1" fmla="*/ 138111 w 1431131"/>
              <a:gd name="connsiteY1" fmla="*/ 895352 h 1662114"/>
              <a:gd name="connsiteX2" fmla="*/ 726281 w 1431131"/>
              <a:gd name="connsiteY2" fmla="*/ 2 h 1662114"/>
              <a:gd name="connsiteX3" fmla="*/ 1288256 w 1431131"/>
              <a:gd name="connsiteY3" fmla="*/ 873919 h 1662114"/>
              <a:gd name="connsiteX4" fmla="*/ 1431131 w 1431131"/>
              <a:gd name="connsiteY4" fmla="*/ 1662114 h 1662114"/>
              <a:gd name="connsiteX0" fmla="*/ 0 w 1431131"/>
              <a:gd name="connsiteY0" fmla="*/ 1657349 h 1662114"/>
              <a:gd name="connsiteX1" fmla="*/ 138111 w 1431131"/>
              <a:gd name="connsiteY1" fmla="*/ 895352 h 1662114"/>
              <a:gd name="connsiteX2" fmla="*/ 726281 w 1431131"/>
              <a:gd name="connsiteY2" fmla="*/ 2 h 1662114"/>
              <a:gd name="connsiteX3" fmla="*/ 1288256 w 1431131"/>
              <a:gd name="connsiteY3" fmla="*/ 873919 h 1662114"/>
              <a:gd name="connsiteX4" fmla="*/ 1431131 w 1431131"/>
              <a:gd name="connsiteY4" fmla="*/ 1662114 h 1662114"/>
              <a:gd name="connsiteX0" fmla="*/ 0 w 1469231"/>
              <a:gd name="connsiteY0" fmla="*/ 1657349 h 1657349"/>
              <a:gd name="connsiteX1" fmla="*/ 138111 w 1469231"/>
              <a:gd name="connsiteY1" fmla="*/ 895352 h 1657349"/>
              <a:gd name="connsiteX2" fmla="*/ 726281 w 1469231"/>
              <a:gd name="connsiteY2" fmla="*/ 2 h 1657349"/>
              <a:gd name="connsiteX3" fmla="*/ 1288256 w 1469231"/>
              <a:gd name="connsiteY3" fmla="*/ 873919 h 1657349"/>
              <a:gd name="connsiteX4" fmla="*/ 1469231 w 1469231"/>
              <a:gd name="connsiteY4" fmla="*/ 1583533 h 1657349"/>
              <a:gd name="connsiteX0" fmla="*/ 0 w 1480750"/>
              <a:gd name="connsiteY0" fmla="*/ 1657349 h 1657349"/>
              <a:gd name="connsiteX1" fmla="*/ 138111 w 1480750"/>
              <a:gd name="connsiteY1" fmla="*/ 895352 h 1657349"/>
              <a:gd name="connsiteX2" fmla="*/ 726281 w 1480750"/>
              <a:gd name="connsiteY2" fmla="*/ 2 h 1657349"/>
              <a:gd name="connsiteX3" fmla="*/ 1288256 w 1480750"/>
              <a:gd name="connsiteY3" fmla="*/ 873919 h 1657349"/>
              <a:gd name="connsiteX4" fmla="*/ 1469231 w 1480750"/>
              <a:gd name="connsiteY4" fmla="*/ 1583533 h 1657349"/>
              <a:gd name="connsiteX5" fmla="*/ 1462087 w 1480750"/>
              <a:gd name="connsiteY5" fmla="*/ 1571626 h 1657349"/>
              <a:gd name="connsiteX0" fmla="*/ 0 w 1478386"/>
              <a:gd name="connsiteY0" fmla="*/ 1657349 h 1731294"/>
              <a:gd name="connsiteX1" fmla="*/ 138111 w 1478386"/>
              <a:gd name="connsiteY1" fmla="*/ 895352 h 1731294"/>
              <a:gd name="connsiteX2" fmla="*/ 726281 w 1478386"/>
              <a:gd name="connsiteY2" fmla="*/ 2 h 1731294"/>
              <a:gd name="connsiteX3" fmla="*/ 1288256 w 1478386"/>
              <a:gd name="connsiteY3" fmla="*/ 873919 h 1731294"/>
              <a:gd name="connsiteX4" fmla="*/ 1469231 w 1478386"/>
              <a:gd name="connsiteY4" fmla="*/ 1583533 h 1731294"/>
              <a:gd name="connsiteX5" fmla="*/ 1447800 w 1478386"/>
              <a:gd name="connsiteY5" fmla="*/ 1731169 h 1731294"/>
              <a:gd name="connsiteX0" fmla="*/ 0 w 1478386"/>
              <a:gd name="connsiteY0" fmla="*/ 1657349 h 1731294"/>
              <a:gd name="connsiteX1" fmla="*/ 138111 w 1478386"/>
              <a:gd name="connsiteY1" fmla="*/ 895352 h 1731294"/>
              <a:gd name="connsiteX2" fmla="*/ 726281 w 1478386"/>
              <a:gd name="connsiteY2" fmla="*/ 2 h 1731294"/>
              <a:gd name="connsiteX3" fmla="*/ 1288256 w 1478386"/>
              <a:gd name="connsiteY3" fmla="*/ 873919 h 1731294"/>
              <a:gd name="connsiteX4" fmla="*/ 1469231 w 1478386"/>
              <a:gd name="connsiteY4" fmla="*/ 1583533 h 1731294"/>
              <a:gd name="connsiteX5" fmla="*/ 1447800 w 1478386"/>
              <a:gd name="connsiteY5" fmla="*/ 1731169 h 1731294"/>
              <a:gd name="connsiteX0" fmla="*/ 0 w 1469231"/>
              <a:gd name="connsiteY0" fmla="*/ 1657349 h 1657349"/>
              <a:gd name="connsiteX1" fmla="*/ 138111 w 1469231"/>
              <a:gd name="connsiteY1" fmla="*/ 895352 h 1657349"/>
              <a:gd name="connsiteX2" fmla="*/ 726281 w 1469231"/>
              <a:gd name="connsiteY2" fmla="*/ 2 h 1657349"/>
              <a:gd name="connsiteX3" fmla="*/ 1288256 w 1469231"/>
              <a:gd name="connsiteY3" fmla="*/ 873919 h 1657349"/>
              <a:gd name="connsiteX4" fmla="*/ 1469231 w 1469231"/>
              <a:gd name="connsiteY4" fmla="*/ 1583533 h 1657349"/>
              <a:gd name="connsiteX0" fmla="*/ 0 w 1431131"/>
              <a:gd name="connsiteY0" fmla="*/ 1657349 h 1657351"/>
              <a:gd name="connsiteX1" fmla="*/ 138111 w 1431131"/>
              <a:gd name="connsiteY1" fmla="*/ 895352 h 1657351"/>
              <a:gd name="connsiteX2" fmla="*/ 726281 w 1431131"/>
              <a:gd name="connsiteY2" fmla="*/ 2 h 1657351"/>
              <a:gd name="connsiteX3" fmla="*/ 1288256 w 1431131"/>
              <a:gd name="connsiteY3" fmla="*/ 873919 h 1657351"/>
              <a:gd name="connsiteX4" fmla="*/ 1431131 w 1431131"/>
              <a:gd name="connsiteY4" fmla="*/ 1657351 h 1657351"/>
              <a:gd name="connsiteX0" fmla="*/ 0 w 1431131"/>
              <a:gd name="connsiteY0" fmla="*/ 1657349 h 1657351"/>
              <a:gd name="connsiteX1" fmla="*/ 138111 w 1431131"/>
              <a:gd name="connsiteY1" fmla="*/ 895352 h 1657351"/>
              <a:gd name="connsiteX2" fmla="*/ 726281 w 1431131"/>
              <a:gd name="connsiteY2" fmla="*/ 2 h 1657351"/>
              <a:gd name="connsiteX3" fmla="*/ 1288256 w 1431131"/>
              <a:gd name="connsiteY3" fmla="*/ 873919 h 1657351"/>
              <a:gd name="connsiteX4" fmla="*/ 1431131 w 1431131"/>
              <a:gd name="connsiteY4" fmla="*/ 1657351 h 1657351"/>
              <a:gd name="connsiteX0" fmla="*/ 0 w 1431131"/>
              <a:gd name="connsiteY0" fmla="*/ 1660298 h 1660300"/>
              <a:gd name="connsiteX1" fmla="*/ 138111 w 1431131"/>
              <a:gd name="connsiteY1" fmla="*/ 898301 h 1660300"/>
              <a:gd name="connsiteX2" fmla="*/ 221456 w 1431131"/>
              <a:gd name="connsiteY2" fmla="*/ 603025 h 1660300"/>
              <a:gd name="connsiteX3" fmla="*/ 726281 w 1431131"/>
              <a:gd name="connsiteY3" fmla="*/ 2951 h 1660300"/>
              <a:gd name="connsiteX4" fmla="*/ 1288256 w 1431131"/>
              <a:gd name="connsiteY4" fmla="*/ 876868 h 1660300"/>
              <a:gd name="connsiteX5" fmla="*/ 1431131 w 1431131"/>
              <a:gd name="connsiteY5" fmla="*/ 1660300 h 1660300"/>
              <a:gd name="connsiteX0" fmla="*/ 0 w 1431131"/>
              <a:gd name="connsiteY0" fmla="*/ 1657347 h 1657349"/>
              <a:gd name="connsiteX1" fmla="*/ 138111 w 1431131"/>
              <a:gd name="connsiteY1" fmla="*/ 895350 h 1657349"/>
              <a:gd name="connsiteX2" fmla="*/ 726281 w 1431131"/>
              <a:gd name="connsiteY2" fmla="*/ 0 h 1657349"/>
              <a:gd name="connsiteX3" fmla="*/ 1288256 w 1431131"/>
              <a:gd name="connsiteY3" fmla="*/ 873917 h 1657349"/>
              <a:gd name="connsiteX4" fmla="*/ 1431131 w 1431131"/>
              <a:gd name="connsiteY4" fmla="*/ 1657349 h 1657349"/>
              <a:gd name="connsiteX0" fmla="*/ 0 w 1431131"/>
              <a:gd name="connsiteY0" fmla="*/ 1657347 h 1657349"/>
              <a:gd name="connsiteX1" fmla="*/ 138111 w 1431131"/>
              <a:gd name="connsiteY1" fmla="*/ 895350 h 1657349"/>
              <a:gd name="connsiteX2" fmla="*/ 726281 w 1431131"/>
              <a:gd name="connsiteY2" fmla="*/ 0 h 1657349"/>
              <a:gd name="connsiteX3" fmla="*/ 1288256 w 1431131"/>
              <a:gd name="connsiteY3" fmla="*/ 873917 h 1657349"/>
              <a:gd name="connsiteX4" fmla="*/ 1431131 w 1431131"/>
              <a:gd name="connsiteY4" fmla="*/ 1657349 h 1657349"/>
              <a:gd name="connsiteX0" fmla="*/ 0 w 1431131"/>
              <a:gd name="connsiteY0" fmla="*/ 1659599 h 1659601"/>
              <a:gd name="connsiteX1" fmla="*/ 138111 w 1431131"/>
              <a:gd name="connsiteY1" fmla="*/ 897602 h 1659601"/>
              <a:gd name="connsiteX2" fmla="*/ 726281 w 1431131"/>
              <a:gd name="connsiteY2" fmla="*/ 2252 h 1659601"/>
              <a:gd name="connsiteX3" fmla="*/ 1288256 w 1431131"/>
              <a:gd name="connsiteY3" fmla="*/ 876169 h 1659601"/>
              <a:gd name="connsiteX4" fmla="*/ 1431131 w 1431131"/>
              <a:gd name="connsiteY4" fmla="*/ 1659601 h 1659601"/>
              <a:gd name="connsiteX0" fmla="*/ 0 w 1431131"/>
              <a:gd name="connsiteY0" fmla="*/ 1657380 h 1657382"/>
              <a:gd name="connsiteX1" fmla="*/ 138111 w 1431131"/>
              <a:gd name="connsiteY1" fmla="*/ 895383 h 1657382"/>
              <a:gd name="connsiteX2" fmla="*/ 726281 w 1431131"/>
              <a:gd name="connsiteY2" fmla="*/ 33 h 1657382"/>
              <a:gd name="connsiteX3" fmla="*/ 1288256 w 1431131"/>
              <a:gd name="connsiteY3" fmla="*/ 873950 h 1657382"/>
              <a:gd name="connsiteX4" fmla="*/ 1431131 w 1431131"/>
              <a:gd name="connsiteY4" fmla="*/ 1657382 h 1657382"/>
              <a:gd name="connsiteX0" fmla="*/ 0 w 1431131"/>
              <a:gd name="connsiteY0" fmla="*/ 1602613 h 1602615"/>
              <a:gd name="connsiteX1" fmla="*/ 138111 w 1431131"/>
              <a:gd name="connsiteY1" fmla="*/ 840616 h 1602615"/>
              <a:gd name="connsiteX2" fmla="*/ 723900 w 1431131"/>
              <a:gd name="connsiteY2" fmla="*/ 35 h 1602615"/>
              <a:gd name="connsiteX3" fmla="*/ 1288256 w 1431131"/>
              <a:gd name="connsiteY3" fmla="*/ 819183 h 1602615"/>
              <a:gd name="connsiteX4" fmla="*/ 1431131 w 1431131"/>
              <a:gd name="connsiteY4" fmla="*/ 1602615 h 1602615"/>
              <a:gd name="connsiteX0" fmla="*/ 0 w 1431131"/>
              <a:gd name="connsiteY0" fmla="*/ 1654997 h 1654999"/>
              <a:gd name="connsiteX1" fmla="*/ 138111 w 1431131"/>
              <a:gd name="connsiteY1" fmla="*/ 893000 h 1654999"/>
              <a:gd name="connsiteX2" fmla="*/ 716756 w 1431131"/>
              <a:gd name="connsiteY2" fmla="*/ 31 h 1654999"/>
              <a:gd name="connsiteX3" fmla="*/ 1288256 w 1431131"/>
              <a:gd name="connsiteY3" fmla="*/ 871567 h 1654999"/>
              <a:gd name="connsiteX4" fmla="*/ 1431131 w 1431131"/>
              <a:gd name="connsiteY4" fmla="*/ 1654999 h 1654999"/>
              <a:gd name="connsiteX0" fmla="*/ 0 w 1431131"/>
              <a:gd name="connsiteY0" fmla="*/ 1654997 h 1654999"/>
              <a:gd name="connsiteX1" fmla="*/ 138111 w 1431131"/>
              <a:gd name="connsiteY1" fmla="*/ 893000 h 1654999"/>
              <a:gd name="connsiteX2" fmla="*/ 716756 w 1431131"/>
              <a:gd name="connsiteY2" fmla="*/ 31 h 1654999"/>
              <a:gd name="connsiteX3" fmla="*/ 1288256 w 1431131"/>
              <a:gd name="connsiteY3" fmla="*/ 871567 h 1654999"/>
              <a:gd name="connsiteX4" fmla="*/ 1431131 w 1431131"/>
              <a:gd name="connsiteY4" fmla="*/ 1654999 h 1654999"/>
              <a:gd name="connsiteX0" fmla="*/ 0 w 1431131"/>
              <a:gd name="connsiteY0" fmla="*/ 1654998 h 1655000"/>
              <a:gd name="connsiteX1" fmla="*/ 138111 w 1431131"/>
              <a:gd name="connsiteY1" fmla="*/ 893001 h 1655000"/>
              <a:gd name="connsiteX2" fmla="*/ 716756 w 1431131"/>
              <a:gd name="connsiteY2" fmla="*/ 32 h 1655000"/>
              <a:gd name="connsiteX3" fmla="*/ 1288256 w 1431131"/>
              <a:gd name="connsiteY3" fmla="*/ 871568 h 1655000"/>
              <a:gd name="connsiteX4" fmla="*/ 1431131 w 1431131"/>
              <a:gd name="connsiteY4" fmla="*/ 1655000 h 1655000"/>
              <a:gd name="connsiteX0" fmla="*/ 0 w 1431131"/>
              <a:gd name="connsiteY0" fmla="*/ 1654998 h 1655000"/>
              <a:gd name="connsiteX1" fmla="*/ 138111 w 1431131"/>
              <a:gd name="connsiteY1" fmla="*/ 893001 h 1655000"/>
              <a:gd name="connsiteX2" fmla="*/ 716756 w 1431131"/>
              <a:gd name="connsiteY2" fmla="*/ 32 h 1655000"/>
              <a:gd name="connsiteX3" fmla="*/ 1288256 w 1431131"/>
              <a:gd name="connsiteY3" fmla="*/ 871568 h 1655000"/>
              <a:gd name="connsiteX4" fmla="*/ 1431131 w 1431131"/>
              <a:gd name="connsiteY4" fmla="*/ 1655000 h 1655000"/>
              <a:gd name="connsiteX0" fmla="*/ 0 w 1481137"/>
              <a:gd name="connsiteY0" fmla="*/ 1835974 h 1835974"/>
              <a:gd name="connsiteX1" fmla="*/ 188117 w 1481137"/>
              <a:gd name="connsiteY1" fmla="*/ 893002 h 1835974"/>
              <a:gd name="connsiteX2" fmla="*/ 766762 w 1481137"/>
              <a:gd name="connsiteY2" fmla="*/ 33 h 1835974"/>
              <a:gd name="connsiteX3" fmla="*/ 1338262 w 1481137"/>
              <a:gd name="connsiteY3" fmla="*/ 871569 h 1835974"/>
              <a:gd name="connsiteX4" fmla="*/ 1481137 w 1481137"/>
              <a:gd name="connsiteY4" fmla="*/ 1655001 h 1835974"/>
              <a:gd name="connsiteX0" fmla="*/ 0 w 1481137"/>
              <a:gd name="connsiteY0" fmla="*/ 1835955 h 1835955"/>
              <a:gd name="connsiteX1" fmla="*/ 185735 w 1481137"/>
              <a:gd name="connsiteY1" fmla="*/ 852502 h 1835955"/>
              <a:gd name="connsiteX2" fmla="*/ 766762 w 1481137"/>
              <a:gd name="connsiteY2" fmla="*/ 14 h 1835955"/>
              <a:gd name="connsiteX3" fmla="*/ 1338262 w 1481137"/>
              <a:gd name="connsiteY3" fmla="*/ 871550 h 1835955"/>
              <a:gd name="connsiteX4" fmla="*/ 1481137 w 1481137"/>
              <a:gd name="connsiteY4" fmla="*/ 1654982 h 1835955"/>
              <a:gd name="connsiteX0" fmla="*/ 0 w 1481137"/>
              <a:gd name="connsiteY0" fmla="*/ 1847860 h 1847860"/>
              <a:gd name="connsiteX1" fmla="*/ 185735 w 1481137"/>
              <a:gd name="connsiteY1" fmla="*/ 864407 h 1847860"/>
              <a:gd name="connsiteX2" fmla="*/ 747712 w 1481137"/>
              <a:gd name="connsiteY2" fmla="*/ 13 h 1847860"/>
              <a:gd name="connsiteX3" fmla="*/ 1338262 w 1481137"/>
              <a:gd name="connsiteY3" fmla="*/ 883455 h 1847860"/>
              <a:gd name="connsiteX4" fmla="*/ 1481137 w 1481137"/>
              <a:gd name="connsiteY4" fmla="*/ 1666887 h 1847860"/>
              <a:gd name="connsiteX0" fmla="*/ 0 w 1386099"/>
              <a:gd name="connsiteY0" fmla="*/ 1847860 h 1847860"/>
              <a:gd name="connsiteX1" fmla="*/ 185735 w 1386099"/>
              <a:gd name="connsiteY1" fmla="*/ 864407 h 1847860"/>
              <a:gd name="connsiteX2" fmla="*/ 747712 w 1386099"/>
              <a:gd name="connsiteY2" fmla="*/ 13 h 1847860"/>
              <a:gd name="connsiteX3" fmla="*/ 1338262 w 1386099"/>
              <a:gd name="connsiteY3" fmla="*/ 883455 h 1847860"/>
              <a:gd name="connsiteX4" fmla="*/ 1350169 w 1386099"/>
              <a:gd name="connsiteY4" fmla="*/ 1326368 h 1847860"/>
              <a:gd name="connsiteX0" fmla="*/ 0 w 1350169"/>
              <a:gd name="connsiteY0" fmla="*/ 1851943 h 1851943"/>
              <a:gd name="connsiteX1" fmla="*/ 185735 w 1350169"/>
              <a:gd name="connsiteY1" fmla="*/ 868490 h 1851943"/>
              <a:gd name="connsiteX2" fmla="*/ 747712 w 1350169"/>
              <a:gd name="connsiteY2" fmla="*/ 4096 h 1851943"/>
              <a:gd name="connsiteX3" fmla="*/ 1200150 w 1350169"/>
              <a:gd name="connsiteY3" fmla="*/ 575594 h 1851943"/>
              <a:gd name="connsiteX4" fmla="*/ 1350169 w 1350169"/>
              <a:gd name="connsiteY4" fmla="*/ 1330451 h 1851943"/>
              <a:gd name="connsiteX0" fmla="*/ 0 w 1350169"/>
              <a:gd name="connsiteY0" fmla="*/ 1847939 h 1847939"/>
              <a:gd name="connsiteX1" fmla="*/ 185735 w 1350169"/>
              <a:gd name="connsiteY1" fmla="*/ 864486 h 1847939"/>
              <a:gd name="connsiteX2" fmla="*/ 747712 w 1350169"/>
              <a:gd name="connsiteY2" fmla="*/ 92 h 1847939"/>
              <a:gd name="connsiteX3" fmla="*/ 1200150 w 1350169"/>
              <a:gd name="connsiteY3" fmla="*/ 571590 h 1847939"/>
              <a:gd name="connsiteX4" fmla="*/ 1350169 w 1350169"/>
              <a:gd name="connsiteY4" fmla="*/ 1326447 h 1847939"/>
              <a:gd name="connsiteX0" fmla="*/ 0 w 1350169"/>
              <a:gd name="connsiteY0" fmla="*/ 1847939 h 1847939"/>
              <a:gd name="connsiteX1" fmla="*/ 185735 w 1350169"/>
              <a:gd name="connsiteY1" fmla="*/ 864486 h 1847939"/>
              <a:gd name="connsiteX2" fmla="*/ 747712 w 1350169"/>
              <a:gd name="connsiteY2" fmla="*/ 92 h 1847939"/>
              <a:gd name="connsiteX3" fmla="*/ 1200150 w 1350169"/>
              <a:gd name="connsiteY3" fmla="*/ 571590 h 1847939"/>
              <a:gd name="connsiteX4" fmla="*/ 1350169 w 1350169"/>
              <a:gd name="connsiteY4" fmla="*/ 1326447 h 1847939"/>
              <a:gd name="connsiteX0" fmla="*/ 0 w 1350169"/>
              <a:gd name="connsiteY0" fmla="*/ 1851948 h 1851948"/>
              <a:gd name="connsiteX1" fmla="*/ 185735 w 1350169"/>
              <a:gd name="connsiteY1" fmla="*/ 868495 h 1851948"/>
              <a:gd name="connsiteX2" fmla="*/ 747712 w 1350169"/>
              <a:gd name="connsiteY2" fmla="*/ 4101 h 1851948"/>
              <a:gd name="connsiteX3" fmla="*/ 1190625 w 1350169"/>
              <a:gd name="connsiteY3" fmla="*/ 577981 h 1851948"/>
              <a:gd name="connsiteX4" fmla="*/ 1350169 w 1350169"/>
              <a:gd name="connsiteY4" fmla="*/ 1330456 h 1851948"/>
              <a:gd name="connsiteX0" fmla="*/ 0 w 1350169"/>
              <a:gd name="connsiteY0" fmla="*/ 1851905 h 1851905"/>
              <a:gd name="connsiteX1" fmla="*/ 185735 w 1350169"/>
              <a:gd name="connsiteY1" fmla="*/ 868452 h 1851905"/>
              <a:gd name="connsiteX2" fmla="*/ 747712 w 1350169"/>
              <a:gd name="connsiteY2" fmla="*/ 4058 h 1851905"/>
              <a:gd name="connsiteX3" fmla="*/ 1190625 w 1350169"/>
              <a:gd name="connsiteY3" fmla="*/ 577938 h 1851905"/>
              <a:gd name="connsiteX4" fmla="*/ 1350169 w 1350169"/>
              <a:gd name="connsiteY4" fmla="*/ 1330413 h 1851905"/>
              <a:gd name="connsiteX0" fmla="*/ 0 w 1350169"/>
              <a:gd name="connsiteY0" fmla="*/ 1851987 h 1851987"/>
              <a:gd name="connsiteX1" fmla="*/ 185735 w 1350169"/>
              <a:gd name="connsiteY1" fmla="*/ 868534 h 1851987"/>
              <a:gd name="connsiteX2" fmla="*/ 747712 w 1350169"/>
              <a:gd name="connsiteY2" fmla="*/ 4140 h 1851987"/>
              <a:gd name="connsiteX3" fmla="*/ 1193007 w 1350169"/>
              <a:gd name="connsiteY3" fmla="*/ 575639 h 1851987"/>
              <a:gd name="connsiteX4" fmla="*/ 1350169 w 1350169"/>
              <a:gd name="connsiteY4" fmla="*/ 1330495 h 1851987"/>
              <a:gd name="connsiteX0" fmla="*/ 0 w 1350169"/>
              <a:gd name="connsiteY0" fmla="*/ 1851987 h 1851987"/>
              <a:gd name="connsiteX1" fmla="*/ 185735 w 1350169"/>
              <a:gd name="connsiteY1" fmla="*/ 868534 h 1851987"/>
              <a:gd name="connsiteX2" fmla="*/ 747712 w 1350169"/>
              <a:gd name="connsiteY2" fmla="*/ 4140 h 1851987"/>
              <a:gd name="connsiteX3" fmla="*/ 1193007 w 1350169"/>
              <a:gd name="connsiteY3" fmla="*/ 575639 h 1851987"/>
              <a:gd name="connsiteX4" fmla="*/ 1350169 w 1350169"/>
              <a:gd name="connsiteY4" fmla="*/ 1330495 h 1851987"/>
              <a:gd name="connsiteX0" fmla="*/ 0 w 1350169"/>
              <a:gd name="connsiteY0" fmla="*/ 1850847 h 1850847"/>
              <a:gd name="connsiteX1" fmla="*/ 197642 w 1350169"/>
              <a:gd name="connsiteY1" fmla="*/ 819769 h 1850847"/>
              <a:gd name="connsiteX2" fmla="*/ 747712 w 1350169"/>
              <a:gd name="connsiteY2" fmla="*/ 3000 h 1850847"/>
              <a:gd name="connsiteX3" fmla="*/ 1193007 w 1350169"/>
              <a:gd name="connsiteY3" fmla="*/ 574499 h 1850847"/>
              <a:gd name="connsiteX4" fmla="*/ 1350169 w 1350169"/>
              <a:gd name="connsiteY4" fmla="*/ 1329355 h 1850847"/>
              <a:gd name="connsiteX0" fmla="*/ 0 w 1350169"/>
              <a:gd name="connsiteY0" fmla="*/ 1850847 h 1850847"/>
              <a:gd name="connsiteX1" fmla="*/ 197642 w 1350169"/>
              <a:gd name="connsiteY1" fmla="*/ 819769 h 1850847"/>
              <a:gd name="connsiteX2" fmla="*/ 747712 w 1350169"/>
              <a:gd name="connsiteY2" fmla="*/ 3000 h 1850847"/>
              <a:gd name="connsiteX3" fmla="*/ 1193007 w 1350169"/>
              <a:gd name="connsiteY3" fmla="*/ 574499 h 1850847"/>
              <a:gd name="connsiteX4" fmla="*/ 1350169 w 1350169"/>
              <a:gd name="connsiteY4" fmla="*/ 1329355 h 1850847"/>
              <a:gd name="connsiteX0" fmla="*/ 0 w 1350169"/>
              <a:gd name="connsiteY0" fmla="*/ 1847876 h 1847876"/>
              <a:gd name="connsiteX1" fmla="*/ 197642 w 1350169"/>
              <a:gd name="connsiteY1" fmla="*/ 816798 h 1847876"/>
              <a:gd name="connsiteX2" fmla="*/ 747712 w 1350169"/>
              <a:gd name="connsiteY2" fmla="*/ 29 h 1847876"/>
              <a:gd name="connsiteX3" fmla="*/ 1193007 w 1350169"/>
              <a:gd name="connsiteY3" fmla="*/ 571528 h 1847876"/>
              <a:gd name="connsiteX4" fmla="*/ 1350169 w 1350169"/>
              <a:gd name="connsiteY4" fmla="*/ 1326384 h 184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0169" h="1847876">
                <a:moveTo>
                  <a:pt x="0" y="1847876"/>
                </a:moveTo>
                <a:cubicBezTo>
                  <a:pt x="2381" y="1720083"/>
                  <a:pt x="94454" y="1139060"/>
                  <a:pt x="197642" y="816798"/>
                </a:cubicBezTo>
                <a:cubicBezTo>
                  <a:pt x="298955" y="500391"/>
                  <a:pt x="510381" y="-4337"/>
                  <a:pt x="747712" y="29"/>
                </a:cubicBezTo>
                <a:cubicBezTo>
                  <a:pt x="985043" y="4395"/>
                  <a:pt x="1118790" y="345707"/>
                  <a:pt x="1193007" y="571528"/>
                </a:cubicBezTo>
                <a:cubicBezTo>
                  <a:pt x="1267224" y="797349"/>
                  <a:pt x="1349772" y="1224386"/>
                  <a:pt x="1350169" y="1326384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C4B731-D2DC-B8E6-EF8F-9E641DE1F7EB}"/>
              </a:ext>
            </a:extLst>
          </p:cNvPr>
          <p:cNvCxnSpPr>
            <a:cxnSpLocks/>
          </p:cNvCxnSpPr>
          <p:nvPr/>
        </p:nvCxnSpPr>
        <p:spPr>
          <a:xfrm flipV="1">
            <a:off x="29784675" y="15178827"/>
            <a:ext cx="1419225" cy="553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4931</TotalTime>
  <Words>867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Alice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15</cp:revision>
  <dcterms:created xsi:type="dcterms:W3CDTF">2024-09-04T19:08:36Z</dcterms:created>
  <dcterms:modified xsi:type="dcterms:W3CDTF">2024-09-08T21:28:28Z</dcterms:modified>
</cp:coreProperties>
</file>