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976" r:id="rId2"/>
    <p:sldId id="1011" r:id="rId3"/>
    <p:sldId id="1012" r:id="rId4"/>
    <p:sldId id="1013" r:id="rId5"/>
    <p:sldId id="1014" r:id="rId6"/>
    <p:sldId id="1015" r:id="rId7"/>
    <p:sldId id="986" r:id="rId8"/>
    <p:sldId id="979" r:id="rId9"/>
    <p:sldId id="1087" r:id="rId10"/>
    <p:sldId id="980" r:id="rId11"/>
    <p:sldId id="984" r:id="rId12"/>
    <p:sldId id="946" r:id="rId13"/>
    <p:sldId id="1016" r:id="rId14"/>
    <p:sldId id="887" r:id="rId15"/>
    <p:sldId id="991" r:id="rId16"/>
    <p:sldId id="912" r:id="rId17"/>
    <p:sldId id="993" r:id="rId18"/>
    <p:sldId id="894" r:id="rId19"/>
    <p:sldId id="1004" r:id="rId20"/>
    <p:sldId id="972" r:id="rId21"/>
    <p:sldId id="1005" r:id="rId22"/>
    <p:sldId id="997" r:id="rId23"/>
    <p:sldId id="998" r:id="rId24"/>
    <p:sldId id="999" r:id="rId25"/>
    <p:sldId id="970" r:id="rId26"/>
    <p:sldId id="1000" r:id="rId27"/>
    <p:sldId id="1001" r:id="rId28"/>
    <p:sldId id="1010" r:id="rId29"/>
    <p:sldId id="1007" r:id="rId30"/>
    <p:sldId id="1017" r:id="rId31"/>
    <p:sldId id="1088" r:id="rId32"/>
    <p:sldId id="1089" r:id="rId33"/>
    <p:sldId id="974" r:id="rId34"/>
    <p:sldId id="1090" r:id="rId35"/>
    <p:sldId id="9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>
        <p:scale>
          <a:sx n="125" d="100"/>
          <a:sy n="125" d="100"/>
        </p:scale>
        <p:origin x="804" y="858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phase space exactly what is needed to do statistical mechanics - Comes out of invariance of the entropy under coordinate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151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34.png"/><Relationship Id="rId7" Type="http://schemas.openxmlformats.org/officeDocument/2006/relationships/image" Target="../media/image240.png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62.png"/><Relationship Id="rId5" Type="http://schemas.openxmlformats.org/officeDocument/2006/relationships/image" Target="../media/image220.png"/><Relationship Id="rId10" Type="http://schemas.openxmlformats.org/officeDocument/2006/relationships/image" Target="../media/image61.png"/><Relationship Id="rId4" Type="http://schemas.openxmlformats.org/officeDocument/2006/relationships/image" Target="../media/image21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70.png"/><Relationship Id="rId7" Type="http://schemas.openxmlformats.org/officeDocument/2006/relationships/image" Target="../media/image2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182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.png"/><Relationship Id="rId21" Type="http://schemas.openxmlformats.org/officeDocument/2006/relationships/image" Target="../media/image82.png"/><Relationship Id="rId25" Type="http://schemas.openxmlformats.org/officeDocument/2006/relationships/image" Target="../media/image86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5.png"/><Relationship Id="rId6" Type="http://schemas.openxmlformats.org/officeDocument/2006/relationships/image" Target="../media/image671.png"/><Relationship Id="rId23" Type="http://schemas.openxmlformats.org/officeDocument/2006/relationships/image" Target="../media/image8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8" Type="http://schemas.openxmlformats.org/officeDocument/2006/relationships/image" Target="../media/image790.png"/><Relationship Id="rId21" Type="http://schemas.openxmlformats.org/officeDocument/2006/relationships/image" Target="../media/image682.png"/><Relationship Id="rId3" Type="http://schemas.openxmlformats.org/officeDocument/2006/relationships/image" Target="../media/image742.png"/><Relationship Id="rId34" Type="http://schemas.openxmlformats.org/officeDocument/2006/relationships/image" Target="../media/image99.png"/><Relationship Id="rId25" Type="http://schemas.openxmlformats.org/officeDocument/2006/relationships/image" Target="../media/image89.png"/><Relationship Id="rId33" Type="http://schemas.openxmlformats.org/officeDocument/2006/relationships/image" Target="../media/image98.png"/><Relationship Id="rId20" Type="http://schemas.openxmlformats.org/officeDocument/2006/relationships/image" Target="../media/image611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01.png"/><Relationship Id="rId32" Type="http://schemas.openxmlformats.org/officeDocument/2006/relationships/image" Target="../media/image97.png"/><Relationship Id="rId23" Type="http://schemas.openxmlformats.org/officeDocument/2006/relationships/image" Target="../media/image80.png"/><Relationship Id="rId28" Type="http://schemas.openxmlformats.org/officeDocument/2006/relationships/image" Target="../media/image92.png"/><Relationship Id="rId36" Type="http://schemas.openxmlformats.org/officeDocument/2006/relationships/image" Target="../media/image952.png"/><Relationship Id="rId19" Type="http://schemas.openxmlformats.org/officeDocument/2006/relationships/image" Target="../media/image713.png"/><Relationship Id="rId31" Type="http://schemas.openxmlformats.org/officeDocument/2006/relationships/image" Target="../media/image96.png"/><Relationship Id="rId22" Type="http://schemas.openxmlformats.org/officeDocument/2006/relationships/image" Target="../media/image791.png"/><Relationship Id="rId4" Type="http://schemas.openxmlformats.org/officeDocument/2006/relationships/image" Target="../media/image752.png"/><Relationship Id="rId27" Type="http://schemas.openxmlformats.org/officeDocument/2006/relationships/image" Target="../media/image91.png"/><Relationship Id="rId9" Type="http://schemas.openxmlformats.org/officeDocument/2006/relationships/image" Target="../media/image800.png"/><Relationship Id="rId30" Type="http://schemas.openxmlformats.org/officeDocument/2006/relationships/image" Target="../media/image94.png"/><Relationship Id="rId35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3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11" Type="http://schemas.openxmlformats.org/officeDocument/2006/relationships/image" Target="../media/image951.png"/><Relationship Id="rId5" Type="http://schemas.openxmlformats.org/officeDocument/2006/relationships/image" Target="../media/image122.png"/><Relationship Id="rId10" Type="http://schemas.openxmlformats.org/officeDocument/2006/relationships/image" Target="../media/image941.png"/><Relationship Id="rId4" Type="http://schemas.openxmlformats.org/officeDocument/2006/relationships/image" Target="../media/image121.png"/><Relationship Id="rId9" Type="http://schemas.openxmlformats.org/officeDocument/2006/relationships/image" Target="../media/image9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1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22.png"/><Relationship Id="rId18" Type="http://schemas.openxmlformats.org/officeDocument/2006/relationships/image" Target="../media/image271.png"/><Relationship Id="rId3" Type="http://schemas.openxmlformats.org/officeDocument/2006/relationships/image" Target="../media/image160.png"/><Relationship Id="rId21" Type="http://schemas.openxmlformats.org/officeDocument/2006/relationships/image" Target="../media/image300.png"/><Relationship Id="rId7" Type="http://schemas.openxmlformats.org/officeDocument/2006/relationships/image" Target="../media/image200.png"/><Relationship Id="rId17" Type="http://schemas.openxmlformats.org/officeDocument/2006/relationships/image" Target="../media/image261.png"/><Relationship Id="rId2" Type="http://schemas.openxmlformats.org/officeDocument/2006/relationships/image" Target="../media/image150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5" Type="http://schemas.openxmlformats.org/officeDocument/2006/relationships/image" Target="../media/image181.png"/><Relationship Id="rId15" Type="http://schemas.openxmlformats.org/officeDocument/2006/relationships/image" Target="../media/image129.png"/><Relationship Id="rId23" Type="http://schemas.openxmlformats.org/officeDocument/2006/relationships/image" Target="../media/image321.png"/><Relationship Id="rId19" Type="http://schemas.openxmlformats.org/officeDocument/2006/relationships/image" Target="../media/image821.png"/><Relationship Id="rId4" Type="http://schemas.openxmlformats.org/officeDocument/2006/relationships/image" Target="../media/image128.png"/><Relationship Id="rId14" Type="http://schemas.openxmlformats.org/officeDocument/2006/relationships/image" Target="../media/image2320.png"/><Relationship Id="rId22" Type="http://schemas.openxmlformats.org/officeDocument/2006/relationships/image" Target="../media/image3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0.png"/><Relationship Id="rId3" Type="http://schemas.openxmlformats.org/officeDocument/2006/relationships/image" Target="../media/image39.png"/><Relationship Id="rId7" Type="http://schemas.openxmlformats.org/officeDocument/2006/relationships/image" Target="../media/image18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213.png"/><Relationship Id="rId4" Type="http://schemas.openxmlformats.org/officeDocument/2006/relationships/image" Target="../media/image40.png"/><Relationship Id="rId9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43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13" Type="http://schemas.openxmlformats.org/officeDocument/2006/relationships/image" Target="../media/image940.png"/><Relationship Id="rId18" Type="http://schemas.openxmlformats.org/officeDocument/2006/relationships/image" Target="../media/image990.png"/><Relationship Id="rId3" Type="http://schemas.openxmlformats.org/officeDocument/2006/relationships/image" Target="../media/image840.png"/><Relationship Id="rId7" Type="http://schemas.openxmlformats.org/officeDocument/2006/relationships/image" Target="../media/image881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830.png"/><Relationship Id="rId16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1.png"/><Relationship Id="rId11" Type="http://schemas.openxmlformats.org/officeDocument/2006/relationships/image" Target="../media/image920.png"/><Relationship Id="rId5" Type="http://schemas.openxmlformats.org/officeDocument/2006/relationships/image" Target="../media/image861.png"/><Relationship Id="rId15" Type="http://schemas.openxmlformats.org/officeDocument/2006/relationships/image" Target="../media/image960.png"/><Relationship Id="rId10" Type="http://schemas.openxmlformats.org/officeDocument/2006/relationships/image" Target="../media/image911.png"/><Relationship Id="rId19" Type="http://schemas.openxmlformats.org/officeDocument/2006/relationships/image" Target="../media/image1000.png"/><Relationship Id="rId4" Type="http://schemas.openxmlformats.org/officeDocument/2006/relationships/image" Target="../media/image850.png"/><Relationship Id="rId9" Type="http://schemas.openxmlformats.org/officeDocument/2006/relationships/image" Target="../media/image901.png"/><Relationship Id="rId14" Type="http://schemas.openxmlformats.org/officeDocument/2006/relationships/image" Target="../media/image9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511.png"/><Relationship Id="rId3" Type="http://schemas.openxmlformats.org/officeDocument/2006/relationships/image" Target="../media/image410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7" Type="http://schemas.openxmlformats.org/officeDocument/2006/relationships/image" Target="../media/image910.png"/><Relationship Id="rId2" Type="http://schemas.openxmlformats.org/officeDocument/2006/relationships/image" Target="../media/image3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2.png"/><Relationship Id="rId6" Type="http://schemas.openxmlformats.org/officeDocument/2006/relationships/image" Target="../media/image810.png"/><Relationship Id="rId15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6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 of Physics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A25-D52A-C5ED-397F-D6A7F1E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classical mechanics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88A8-59F5-2A96-5A20-BDBCB30F8325}"/>
              </a:ext>
            </a:extLst>
          </p:cNvPr>
          <p:cNvSpPr/>
          <p:nvPr/>
        </p:nvSpPr>
        <p:spPr>
          <a:xfrm>
            <a:off x="795550" y="1760123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(IR) Infinitesimal reducibility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64F3-F6C5-B99D-CFBF-098015CE1C7D}"/>
              </a:ext>
            </a:extLst>
          </p:cNvPr>
          <p:cNvSpPr/>
          <p:nvPr/>
        </p:nvSpPr>
        <p:spPr>
          <a:xfrm>
            <a:off x="784117" y="333347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(IND) Degree of freedom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BC42-C45F-27CB-C8AB-03AD6D6AFD03}"/>
              </a:ext>
            </a:extLst>
          </p:cNvPr>
          <p:cNvSpPr/>
          <p:nvPr/>
        </p:nvSpPr>
        <p:spPr>
          <a:xfrm>
            <a:off x="6299130" y="1768467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Hamiltonian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43407-8104-624C-6E30-DC5015FAAA41}"/>
              </a:ext>
            </a:extLst>
          </p:cNvPr>
          <p:cNvSpPr/>
          <p:nvPr/>
        </p:nvSpPr>
        <p:spPr>
          <a:xfrm>
            <a:off x="3538245" y="322274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(DR) Determinism</a:t>
            </a:r>
            <a:br>
              <a:rPr lang="en-US" sz="1400" dirty="0"/>
            </a:br>
            <a:r>
              <a:rPr lang="en-US" sz="1400" dirty="0"/>
              <a:t>/Reversibility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8B95-67C6-6DFA-97C1-F134710CF73F}"/>
              </a:ext>
            </a:extLst>
          </p:cNvPr>
          <p:cNvSpPr/>
          <p:nvPr/>
        </p:nvSpPr>
        <p:spPr>
          <a:xfrm>
            <a:off x="3541734" y="1764878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Classical Phase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5E90-4D32-28F4-994A-EB525E7310D5}"/>
              </a:ext>
            </a:extLst>
          </p:cNvPr>
          <p:cNvSpPr/>
          <p:nvPr/>
        </p:nvSpPr>
        <p:spPr>
          <a:xfrm>
            <a:off x="6299130" y="340986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(KE) Kinematic Equivalence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8DF4-7079-2B76-EED1-B5AD6D8F2226}"/>
              </a:ext>
            </a:extLst>
          </p:cNvPr>
          <p:cNvSpPr/>
          <p:nvPr/>
        </p:nvSpPr>
        <p:spPr>
          <a:xfrm>
            <a:off x="9235445" y="1771504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Lagrangian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22F95-B6A4-042D-2DA2-06973DE43EA4}"/>
              </a:ext>
            </a:extLst>
          </p:cNvPr>
          <p:cNvSpPr/>
          <p:nvPr/>
        </p:nvSpPr>
        <p:spPr>
          <a:xfrm>
            <a:off x="10045301" y="2940246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Massive particles under potential forces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118995-16B2-3319-4CD2-512CC73144A1}"/>
              </a:ext>
            </a:extLst>
          </p:cNvPr>
          <p:cNvGrpSpPr/>
          <p:nvPr/>
        </p:nvGrpSpPr>
        <p:grpSpPr>
          <a:xfrm>
            <a:off x="449958" y="982203"/>
            <a:ext cx="2254214" cy="614706"/>
            <a:chOff x="7517416" y="5122425"/>
            <a:chExt cx="3079535" cy="839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0D26EF-D5BD-940B-60E8-24D4A6F8E0E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8EB450-8C25-76EB-9A8B-E144A3CA8D9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D463AE-22E1-4335-E83E-810DC707497F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Chord 5">
                  <a:extLst>
                    <a:ext uri="{FF2B5EF4-FFF2-40B4-BE49-F238E27FC236}">
                      <a16:creationId xmlns:a16="http://schemas.microsoft.com/office/drawing/2014/main" id="{F6D6F01F-639E-F2F4-5A5A-AD8D4A627E0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29E3DA-21F2-66F7-FD21-0FDBC8C83E18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2D718E-4C1F-EC67-3A9C-17B21F23522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7" name="Chord 5">
                  <a:extLst>
                    <a:ext uri="{FF2B5EF4-FFF2-40B4-BE49-F238E27FC236}">
                      <a16:creationId xmlns:a16="http://schemas.microsoft.com/office/drawing/2014/main" id="{BDB87D51-21EB-C274-6F46-53EBA5F46DE9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5CDD83-5E11-0689-61D6-9D51EF040C4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9D695-5262-EC3E-F19A-171694DE881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B43983-96D7-6A5F-628E-B357B57020F0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C72BB4-1947-EB30-4C60-2844FF02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/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/>
              <p:nvPr/>
            </p:nvSpPr>
            <p:spPr>
              <a:xfrm>
                <a:off x="814692" y="4091860"/>
                <a:ext cx="1488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2" y="4091860"/>
                <a:ext cx="1488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479D7-1324-BEC8-F8BF-AB14FF713D07}"/>
              </a:ext>
            </a:extLst>
          </p:cNvPr>
          <p:cNvGrpSpPr/>
          <p:nvPr/>
        </p:nvGrpSpPr>
        <p:grpSpPr>
          <a:xfrm>
            <a:off x="3438958" y="3964551"/>
            <a:ext cx="1917040" cy="1163779"/>
            <a:chOff x="7793990" y="384701"/>
            <a:chExt cx="3775722" cy="22921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27E7AE-BE3E-3A46-0203-398D3F191871}"/>
                </a:ext>
              </a:extLst>
            </p:cNvPr>
            <p:cNvSpPr/>
            <p:nvPr/>
          </p:nvSpPr>
          <p:spPr>
            <a:xfrm>
              <a:off x="8849637" y="1422517"/>
              <a:ext cx="1065262" cy="992249"/>
            </a:xfrm>
            <a:custGeom>
              <a:avLst/>
              <a:gdLst>
                <a:gd name="connsiteX0" fmla="*/ 903963 w 1065262"/>
                <a:gd name="connsiteY0" fmla="*/ 20203 h 992249"/>
                <a:gd name="connsiteX1" fmla="*/ 179216 w 1065262"/>
                <a:gd name="connsiteY1" fmla="*/ 67616 h 992249"/>
                <a:gd name="connsiteX2" fmla="*/ 43750 w 1065262"/>
                <a:gd name="connsiteY2" fmla="*/ 562070 h 992249"/>
                <a:gd name="connsiteX3" fmla="*/ 50523 w 1065262"/>
                <a:gd name="connsiteY3" fmla="*/ 988790 h 992249"/>
                <a:gd name="connsiteX4" fmla="*/ 626256 w 1065262"/>
                <a:gd name="connsiteY4" fmla="*/ 744950 h 992249"/>
                <a:gd name="connsiteX5" fmla="*/ 626256 w 1065262"/>
                <a:gd name="connsiteY5" fmla="*/ 413056 h 992249"/>
                <a:gd name="connsiteX6" fmla="*/ 1046203 w 1065262"/>
                <a:gd name="connsiteY6" fmla="*/ 216630 h 992249"/>
                <a:gd name="connsiteX7" fmla="*/ 903963 w 1065262"/>
                <a:gd name="connsiteY7" fmla="*/ 20203 h 9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5262" h="992249">
                  <a:moveTo>
                    <a:pt x="903963" y="20203"/>
                  </a:moveTo>
                  <a:cubicBezTo>
                    <a:pt x="759465" y="-4633"/>
                    <a:pt x="322585" y="-22695"/>
                    <a:pt x="179216" y="67616"/>
                  </a:cubicBezTo>
                  <a:cubicBezTo>
                    <a:pt x="35847" y="157927"/>
                    <a:pt x="65199" y="408541"/>
                    <a:pt x="43750" y="562070"/>
                  </a:cubicBezTo>
                  <a:cubicBezTo>
                    <a:pt x="22301" y="715599"/>
                    <a:pt x="-46561" y="958310"/>
                    <a:pt x="50523" y="988790"/>
                  </a:cubicBezTo>
                  <a:cubicBezTo>
                    <a:pt x="147607" y="1019270"/>
                    <a:pt x="530301" y="840906"/>
                    <a:pt x="626256" y="744950"/>
                  </a:cubicBezTo>
                  <a:cubicBezTo>
                    <a:pt x="722211" y="648994"/>
                    <a:pt x="556265" y="501109"/>
                    <a:pt x="626256" y="413056"/>
                  </a:cubicBezTo>
                  <a:cubicBezTo>
                    <a:pt x="696247" y="325003"/>
                    <a:pt x="996532" y="279848"/>
                    <a:pt x="1046203" y="216630"/>
                  </a:cubicBezTo>
                  <a:cubicBezTo>
                    <a:pt x="1095874" y="153412"/>
                    <a:pt x="1048461" y="45039"/>
                    <a:pt x="903963" y="202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E01EFE-9288-F9D3-4883-ADB7110F3207}"/>
                </a:ext>
              </a:extLst>
            </p:cNvPr>
            <p:cNvGrpSpPr/>
            <p:nvPr/>
          </p:nvGrpSpPr>
          <p:grpSpPr>
            <a:xfrm>
              <a:off x="7793990" y="384701"/>
              <a:ext cx="3775722" cy="2292130"/>
              <a:chOff x="7956550" y="3872968"/>
              <a:chExt cx="3775722" cy="22921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DF3B12-8850-7983-5145-50269F73D149}"/>
                  </a:ext>
                </a:extLst>
              </p:cNvPr>
              <p:cNvCxnSpPr/>
              <p:nvPr/>
            </p:nvCxnSpPr>
            <p:spPr>
              <a:xfrm>
                <a:off x="9457908" y="4425232"/>
                <a:ext cx="0" cy="173986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DF9DA8-A96A-6825-1FCB-AA194521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6550" y="5295164"/>
                <a:ext cx="3554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0B15D0-8FC5-AD87-28F2-ECA35DCC932E}"/>
                  </a:ext>
                </a:extLst>
              </p:cNvPr>
              <p:cNvGrpSpPr/>
              <p:nvPr/>
            </p:nvGrpSpPr>
            <p:grpSpPr>
              <a:xfrm>
                <a:off x="8240006" y="5222444"/>
                <a:ext cx="2679390" cy="72720"/>
                <a:chOff x="1676409" y="2800350"/>
                <a:chExt cx="5867391" cy="233150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E6E632-1D35-BC04-FDE6-B8DE376BBD99}"/>
                    </a:ext>
                  </a:extLst>
                </p:cNvPr>
                <p:cNvCxnSpPr/>
                <p:nvPr/>
              </p:nvCxnSpPr>
              <p:spPr>
                <a:xfrm flipH="1" flipV="1">
                  <a:off x="43434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AE67AFA-8AB4-9B6F-CB76-410ABF982829}"/>
                    </a:ext>
                  </a:extLst>
                </p:cNvPr>
                <p:cNvCxnSpPr/>
                <p:nvPr/>
              </p:nvCxnSpPr>
              <p:spPr>
                <a:xfrm flipH="1" flipV="1">
                  <a:off x="3809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46DC79D-C8B9-BCC4-4FB3-CC64E706CB2E}"/>
                    </a:ext>
                  </a:extLst>
                </p:cNvPr>
                <p:cNvCxnSpPr/>
                <p:nvPr/>
              </p:nvCxnSpPr>
              <p:spPr>
                <a:xfrm flipH="1" flipV="1">
                  <a:off x="4876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C1DD4A4-BF75-8272-7764-036EB530EA99}"/>
                    </a:ext>
                  </a:extLst>
                </p:cNvPr>
                <p:cNvCxnSpPr/>
                <p:nvPr/>
              </p:nvCxnSpPr>
              <p:spPr>
                <a:xfrm flipH="1" flipV="1">
                  <a:off x="54101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48B8558-B21F-504A-7C9E-E8AF49FC4F9F}"/>
                    </a:ext>
                  </a:extLst>
                </p:cNvPr>
                <p:cNvCxnSpPr/>
                <p:nvPr/>
              </p:nvCxnSpPr>
              <p:spPr>
                <a:xfrm flipH="1" flipV="1">
                  <a:off x="59435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E18EE1D-FC14-6D0E-6476-49CC2848F072}"/>
                    </a:ext>
                  </a:extLst>
                </p:cNvPr>
                <p:cNvCxnSpPr/>
                <p:nvPr/>
              </p:nvCxnSpPr>
              <p:spPr>
                <a:xfrm flipH="1" flipV="1">
                  <a:off x="6476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0508626-8658-2606-E7C0-4A743F93DC18}"/>
                    </a:ext>
                  </a:extLst>
                </p:cNvPr>
                <p:cNvCxnSpPr/>
                <p:nvPr/>
              </p:nvCxnSpPr>
              <p:spPr>
                <a:xfrm flipH="1" flipV="1">
                  <a:off x="70103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5B786B97-EE9C-4B3E-5494-59680174D185}"/>
                    </a:ext>
                  </a:extLst>
                </p:cNvPr>
                <p:cNvCxnSpPr/>
                <p:nvPr/>
              </p:nvCxnSpPr>
              <p:spPr>
                <a:xfrm flipH="1" flipV="1">
                  <a:off x="7543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9A2BB6-1058-7C32-BFD9-827D8EBD94B2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2FD2AF6-C083-592B-8B33-C3ADD2B2C49A}"/>
                    </a:ext>
                  </a:extLst>
                </p:cNvPr>
                <p:cNvCxnSpPr/>
                <p:nvPr/>
              </p:nvCxnSpPr>
              <p:spPr>
                <a:xfrm flipH="1" flipV="1">
                  <a:off x="2743203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34CCCDCD-D766-0709-0314-BD03F5134C5D}"/>
                    </a:ext>
                  </a:extLst>
                </p:cNvPr>
                <p:cNvCxnSpPr/>
                <p:nvPr/>
              </p:nvCxnSpPr>
              <p:spPr>
                <a:xfrm flipH="1" flipV="1">
                  <a:off x="2209806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71FB9EF-C227-A087-717B-DABBE55CB41B}"/>
                    </a:ext>
                  </a:extLst>
                </p:cNvPr>
                <p:cNvCxnSpPr/>
                <p:nvPr/>
              </p:nvCxnSpPr>
              <p:spPr>
                <a:xfrm flipH="1" flipV="1">
                  <a:off x="1676409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74465B-9678-CE0C-2AEF-2273D115CBBC}"/>
                  </a:ext>
                </a:extLst>
              </p:cNvPr>
              <p:cNvCxnSpPr/>
              <p:nvPr/>
            </p:nvCxnSpPr>
            <p:spPr>
              <a:xfrm flipV="1">
                <a:off x="9457910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70B9D23-8C66-B7E2-48CC-A08B802357F3}"/>
                  </a:ext>
                </a:extLst>
              </p:cNvPr>
              <p:cNvCxnSpPr/>
              <p:nvPr/>
            </p:nvCxnSpPr>
            <p:spPr>
              <a:xfrm flipV="1">
                <a:off x="9701491" y="501420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A2010-0188-7973-A980-8D02BF3EF95F}"/>
                  </a:ext>
                </a:extLst>
              </p:cNvPr>
              <p:cNvCxnSpPr/>
              <p:nvPr/>
            </p:nvCxnSpPr>
            <p:spPr>
              <a:xfrm flipV="1">
                <a:off x="9945072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D7AF83-5761-7427-AC57-2AD004085AFC}"/>
                  </a:ext>
                </a:extLst>
              </p:cNvPr>
              <p:cNvCxnSpPr/>
              <p:nvPr/>
            </p:nvCxnSpPr>
            <p:spPr>
              <a:xfrm flipV="1">
                <a:off x="10188654" y="5019370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0C07E7-9661-DDB7-0D7D-B6C19E3D57E7}"/>
                  </a:ext>
                </a:extLst>
              </p:cNvPr>
              <p:cNvCxnSpPr/>
              <p:nvPr/>
            </p:nvCxnSpPr>
            <p:spPr>
              <a:xfrm flipV="1">
                <a:off x="10432235" y="5021955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F2B354B-4FCA-0F2B-21FD-11BFED28911E}"/>
                  </a:ext>
                </a:extLst>
              </p:cNvPr>
              <p:cNvCxnSpPr/>
              <p:nvPr/>
            </p:nvCxnSpPr>
            <p:spPr>
              <a:xfrm flipV="1">
                <a:off x="10675816" y="502453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37B8F-AB7C-5C14-FF32-64B5F56439A7}"/>
                  </a:ext>
                </a:extLst>
              </p:cNvPr>
              <p:cNvCxnSpPr/>
              <p:nvPr/>
            </p:nvCxnSpPr>
            <p:spPr>
              <a:xfrm flipV="1">
                <a:off x="10919397" y="502712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BA11AEF-22F9-4B36-5300-4D37CFD572A6}"/>
                  </a:ext>
                </a:extLst>
              </p:cNvPr>
              <p:cNvCxnSpPr/>
              <p:nvPr/>
            </p:nvCxnSpPr>
            <p:spPr>
              <a:xfrm flipV="1">
                <a:off x="9214327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F86648-A847-5362-1E97-121AACD41F1D}"/>
                  </a:ext>
                </a:extLst>
              </p:cNvPr>
              <p:cNvCxnSpPr/>
              <p:nvPr/>
            </p:nvCxnSpPr>
            <p:spPr>
              <a:xfrm flipV="1">
                <a:off x="8970744" y="501729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A07429-7144-5B14-34A9-26B6B13143A7}"/>
                  </a:ext>
                </a:extLst>
              </p:cNvPr>
              <p:cNvCxnSpPr/>
              <p:nvPr/>
            </p:nvCxnSpPr>
            <p:spPr>
              <a:xfrm flipV="1">
                <a:off x="8727161" y="501779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D2B66-7BFE-3DAC-6439-AA6D32B81A51}"/>
                  </a:ext>
                </a:extLst>
              </p:cNvPr>
              <p:cNvCxnSpPr/>
              <p:nvPr/>
            </p:nvCxnSpPr>
            <p:spPr>
              <a:xfrm flipV="1">
                <a:off x="8483578" y="501830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D10CE7-1A41-F9B7-1800-F6F019E81040}"/>
                  </a:ext>
                </a:extLst>
              </p:cNvPr>
              <p:cNvCxnSpPr/>
              <p:nvPr/>
            </p:nvCxnSpPr>
            <p:spPr>
              <a:xfrm flipV="1">
                <a:off x="8239994" y="501881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F9B6D6D-6E3A-78A4-373D-4E4B12336E73}"/>
                  </a:ext>
                </a:extLst>
              </p:cNvPr>
              <p:cNvCxnSpPr/>
              <p:nvPr/>
            </p:nvCxnSpPr>
            <p:spPr>
              <a:xfrm flipV="1">
                <a:off x="9457908" y="479189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6E118-80E7-39E8-7F55-20AD0BE91F12}"/>
                  </a:ext>
                </a:extLst>
              </p:cNvPr>
              <p:cNvCxnSpPr/>
              <p:nvPr/>
            </p:nvCxnSpPr>
            <p:spPr>
              <a:xfrm flipV="1">
                <a:off x="970026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FB8C87-3826-41AB-677E-50261D967140}"/>
                  </a:ext>
                </a:extLst>
              </p:cNvPr>
              <p:cNvCxnSpPr/>
              <p:nvPr/>
            </p:nvCxnSpPr>
            <p:spPr>
              <a:xfrm flipV="1">
                <a:off x="9943848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FAACF66-5E96-89C5-35F7-7364B5F99636}"/>
                  </a:ext>
                </a:extLst>
              </p:cNvPr>
              <p:cNvCxnSpPr/>
              <p:nvPr/>
            </p:nvCxnSpPr>
            <p:spPr>
              <a:xfrm flipV="1">
                <a:off x="10187429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217B3F-C0AE-8E2F-FA40-41950947AEB3}"/>
                  </a:ext>
                </a:extLst>
              </p:cNvPr>
              <p:cNvCxnSpPr/>
              <p:nvPr/>
            </p:nvCxnSpPr>
            <p:spPr>
              <a:xfrm flipV="1">
                <a:off x="10431011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501B389-054E-B964-F8EA-02DAD83335F0}"/>
                  </a:ext>
                </a:extLst>
              </p:cNvPr>
              <p:cNvCxnSpPr/>
              <p:nvPr/>
            </p:nvCxnSpPr>
            <p:spPr>
              <a:xfrm flipV="1">
                <a:off x="10674592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FA136E0-C5CB-D343-7661-44B867663126}"/>
                  </a:ext>
                </a:extLst>
              </p:cNvPr>
              <p:cNvCxnSpPr/>
              <p:nvPr/>
            </p:nvCxnSpPr>
            <p:spPr>
              <a:xfrm flipV="1">
                <a:off x="10918173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0D930A-865C-966B-57D5-4C36AE17EF0B}"/>
                  </a:ext>
                </a:extLst>
              </p:cNvPr>
              <p:cNvCxnSpPr/>
              <p:nvPr/>
            </p:nvCxnSpPr>
            <p:spPr>
              <a:xfrm flipV="1">
                <a:off x="921432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72C58BB-1E13-EBE6-7F44-A411E4225D46}"/>
                  </a:ext>
                </a:extLst>
              </p:cNvPr>
              <p:cNvCxnSpPr/>
              <p:nvPr/>
            </p:nvCxnSpPr>
            <p:spPr>
              <a:xfrm flipV="1">
                <a:off x="8970746" y="478672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ABE139-9426-A0CD-6F07-5B6C129E04A9}"/>
                  </a:ext>
                </a:extLst>
              </p:cNvPr>
              <p:cNvCxnSpPr/>
              <p:nvPr/>
            </p:nvCxnSpPr>
            <p:spPr>
              <a:xfrm flipV="1">
                <a:off x="8727164" y="478414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13C995-0E96-172D-C651-F286AF790450}"/>
                  </a:ext>
                </a:extLst>
              </p:cNvPr>
              <p:cNvCxnSpPr/>
              <p:nvPr/>
            </p:nvCxnSpPr>
            <p:spPr>
              <a:xfrm flipV="1">
                <a:off x="8483583" y="478155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BA3EDD-4573-69C1-E93E-01FCC2B011E1}"/>
                  </a:ext>
                </a:extLst>
              </p:cNvPr>
              <p:cNvCxnSpPr/>
              <p:nvPr/>
            </p:nvCxnSpPr>
            <p:spPr>
              <a:xfrm flipV="1">
                <a:off x="8240002" y="477897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F2EC5F-FD14-4E05-BEA0-A6619A63CB10}"/>
                  </a:ext>
                </a:extLst>
              </p:cNvPr>
              <p:cNvCxnSpPr/>
              <p:nvPr/>
            </p:nvCxnSpPr>
            <p:spPr>
              <a:xfrm flipV="1">
                <a:off x="9457908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AAB227-6953-CA47-167A-98CB07962CE2}"/>
                  </a:ext>
                </a:extLst>
              </p:cNvPr>
              <p:cNvCxnSpPr/>
              <p:nvPr/>
            </p:nvCxnSpPr>
            <p:spPr>
              <a:xfrm flipV="1">
                <a:off x="9701489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20AAEC-B07B-298C-ECDE-EF44A794BC47}"/>
                  </a:ext>
                </a:extLst>
              </p:cNvPr>
              <p:cNvCxnSpPr/>
              <p:nvPr/>
            </p:nvCxnSpPr>
            <p:spPr>
              <a:xfrm flipV="1">
                <a:off x="9945071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40F0848-1E8A-0868-BE44-85667FC2CABC}"/>
                  </a:ext>
                </a:extLst>
              </p:cNvPr>
              <p:cNvCxnSpPr/>
              <p:nvPr/>
            </p:nvCxnSpPr>
            <p:spPr>
              <a:xfrm flipV="1">
                <a:off x="1018865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7EDA16-3141-E72D-A090-01B8DF74C731}"/>
                  </a:ext>
                </a:extLst>
              </p:cNvPr>
              <p:cNvCxnSpPr/>
              <p:nvPr/>
            </p:nvCxnSpPr>
            <p:spPr>
              <a:xfrm flipV="1">
                <a:off x="1043223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C45343-E119-EA50-435C-E7F1C2775810}"/>
                  </a:ext>
                </a:extLst>
              </p:cNvPr>
              <p:cNvCxnSpPr/>
              <p:nvPr/>
            </p:nvCxnSpPr>
            <p:spPr>
              <a:xfrm flipV="1">
                <a:off x="1067581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FC7F09-3467-C50C-3970-11868D5A34C7}"/>
                  </a:ext>
                </a:extLst>
              </p:cNvPr>
              <p:cNvCxnSpPr/>
              <p:nvPr/>
            </p:nvCxnSpPr>
            <p:spPr>
              <a:xfrm flipV="1">
                <a:off x="1091939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EA77D76-5D60-DA94-0B53-027BC317894F}"/>
                  </a:ext>
                </a:extLst>
              </p:cNvPr>
              <p:cNvCxnSpPr/>
              <p:nvPr/>
            </p:nvCxnSpPr>
            <p:spPr>
              <a:xfrm flipV="1">
                <a:off x="9214327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808B41-2D27-2DCD-0122-59FD26AD07A5}"/>
                  </a:ext>
                </a:extLst>
              </p:cNvPr>
              <p:cNvCxnSpPr/>
              <p:nvPr/>
            </p:nvCxnSpPr>
            <p:spPr>
              <a:xfrm flipV="1">
                <a:off x="897074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B973E62-21C2-4602-D86E-D6DAFCF0E45A}"/>
                  </a:ext>
                </a:extLst>
              </p:cNvPr>
              <p:cNvCxnSpPr/>
              <p:nvPr/>
            </p:nvCxnSpPr>
            <p:spPr>
              <a:xfrm flipV="1">
                <a:off x="872716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F05D7AB-75B8-6DA3-29D3-D23443F34728}"/>
                  </a:ext>
                </a:extLst>
              </p:cNvPr>
              <p:cNvCxnSpPr/>
              <p:nvPr/>
            </p:nvCxnSpPr>
            <p:spPr>
              <a:xfrm flipV="1">
                <a:off x="848358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9AFD95-84F3-59A4-E8DB-88408BD22012}"/>
                  </a:ext>
                </a:extLst>
              </p:cNvPr>
              <p:cNvCxnSpPr/>
              <p:nvPr/>
            </p:nvCxnSpPr>
            <p:spPr>
              <a:xfrm flipV="1">
                <a:off x="824000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9D604E2-7DDB-B641-E47B-AE941258C17D}"/>
                  </a:ext>
                </a:extLst>
              </p:cNvPr>
              <p:cNvCxnSpPr/>
              <p:nvPr/>
            </p:nvCxnSpPr>
            <p:spPr>
              <a:xfrm flipH="1" flipV="1">
                <a:off x="9353516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C94DD7C-3571-2CB2-D9BB-98923BD3CA52}"/>
                  </a:ext>
                </a:extLst>
              </p:cNvPr>
              <p:cNvCxnSpPr/>
              <p:nvPr/>
            </p:nvCxnSpPr>
            <p:spPr>
              <a:xfrm flipH="1" flipV="1">
                <a:off x="910993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0EAD65-DB45-7BDE-7083-2E84C5AC1952}"/>
                  </a:ext>
                </a:extLst>
              </p:cNvPr>
              <p:cNvCxnSpPr/>
              <p:nvPr/>
            </p:nvCxnSpPr>
            <p:spPr>
              <a:xfrm flipH="1" flipV="1">
                <a:off x="8866354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1B91E45-3DD8-BA65-F7C4-051723AFB08E}"/>
                  </a:ext>
                </a:extLst>
              </p:cNvPr>
              <p:cNvCxnSpPr/>
              <p:nvPr/>
            </p:nvCxnSpPr>
            <p:spPr>
              <a:xfrm flipH="1" flipV="1">
                <a:off x="862277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13B27B6-7C19-F9A9-23A6-D1DB0AD9853A}"/>
                  </a:ext>
                </a:extLst>
              </p:cNvPr>
              <p:cNvCxnSpPr/>
              <p:nvPr/>
            </p:nvCxnSpPr>
            <p:spPr>
              <a:xfrm flipH="1" flipV="1">
                <a:off x="8379191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7B8CF99-491F-5B99-6589-A582C4A3E5DE}"/>
                  </a:ext>
                </a:extLst>
              </p:cNvPr>
              <p:cNvCxnSpPr/>
              <p:nvPr/>
            </p:nvCxnSpPr>
            <p:spPr>
              <a:xfrm flipH="1" flipV="1">
                <a:off x="8135610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B937F9-722D-FE28-3E98-CEF0140C5397}"/>
                  </a:ext>
                </a:extLst>
              </p:cNvPr>
              <p:cNvCxnSpPr/>
              <p:nvPr/>
            </p:nvCxnSpPr>
            <p:spPr>
              <a:xfrm flipH="1" flipV="1">
                <a:off x="9597099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5E4912-ED18-615C-73C2-AB2C6057B634}"/>
                  </a:ext>
                </a:extLst>
              </p:cNvPr>
              <p:cNvCxnSpPr/>
              <p:nvPr/>
            </p:nvCxnSpPr>
            <p:spPr>
              <a:xfrm flipH="1" flipV="1">
                <a:off x="984068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873809F-8F48-65D8-9291-E4049F5D160C}"/>
                  </a:ext>
                </a:extLst>
              </p:cNvPr>
              <p:cNvCxnSpPr/>
              <p:nvPr/>
            </p:nvCxnSpPr>
            <p:spPr>
              <a:xfrm flipH="1" flipV="1">
                <a:off x="1008426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2703B8-2A69-113D-EB4A-8490F130A2FC}"/>
                  </a:ext>
                </a:extLst>
              </p:cNvPr>
              <p:cNvCxnSpPr/>
              <p:nvPr/>
            </p:nvCxnSpPr>
            <p:spPr>
              <a:xfrm flipH="1" flipV="1">
                <a:off x="10327848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93D5DF3-1C29-2EF0-D4CF-B95FE11E249C}"/>
                  </a:ext>
                </a:extLst>
              </p:cNvPr>
              <p:cNvCxnSpPr/>
              <p:nvPr/>
            </p:nvCxnSpPr>
            <p:spPr>
              <a:xfrm flipH="1" flipV="1">
                <a:off x="1057143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4624BFB-0B7C-174B-1C1B-255B8961AF6F}"/>
                  </a:ext>
                </a:extLst>
              </p:cNvPr>
              <p:cNvCxnSpPr/>
              <p:nvPr/>
            </p:nvCxnSpPr>
            <p:spPr>
              <a:xfrm flipH="1" flipV="1">
                <a:off x="1081501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9CAF77-AB2E-CE38-4757-FAE2C9607278}"/>
                  </a:ext>
                </a:extLst>
              </p:cNvPr>
              <p:cNvCxnSpPr/>
              <p:nvPr/>
            </p:nvCxnSpPr>
            <p:spPr>
              <a:xfrm flipH="1" flipV="1">
                <a:off x="9318719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045441-0261-17D9-5016-DE1C587C18A8}"/>
                  </a:ext>
                </a:extLst>
              </p:cNvPr>
              <p:cNvCxnSpPr/>
              <p:nvPr/>
            </p:nvCxnSpPr>
            <p:spPr>
              <a:xfrm flipH="1" flipV="1">
                <a:off x="907513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FBBB65-FC06-EB56-A48E-0135BAFC8782}"/>
                  </a:ext>
                </a:extLst>
              </p:cNvPr>
              <p:cNvCxnSpPr/>
              <p:nvPr/>
            </p:nvCxnSpPr>
            <p:spPr>
              <a:xfrm flipH="1" flipV="1">
                <a:off x="883155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5E1732-A738-74C7-5445-53B9471C216F}"/>
                  </a:ext>
                </a:extLst>
              </p:cNvPr>
              <p:cNvCxnSpPr/>
              <p:nvPr/>
            </p:nvCxnSpPr>
            <p:spPr>
              <a:xfrm flipH="1" flipV="1">
                <a:off x="858797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C2083EA-3A83-6D55-5DEA-C137F322CC58}"/>
                  </a:ext>
                </a:extLst>
              </p:cNvPr>
              <p:cNvCxnSpPr/>
              <p:nvPr/>
            </p:nvCxnSpPr>
            <p:spPr>
              <a:xfrm flipH="1" flipV="1">
                <a:off x="834439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A7C53EF-15E2-EE6C-4956-5BB8D2DBA969}"/>
                  </a:ext>
                </a:extLst>
              </p:cNvPr>
              <p:cNvCxnSpPr/>
              <p:nvPr/>
            </p:nvCxnSpPr>
            <p:spPr>
              <a:xfrm flipH="1" flipV="1">
                <a:off x="81008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C3FDBDB-ABF7-7EDC-DE35-12146914CD59}"/>
                  </a:ext>
                </a:extLst>
              </p:cNvPr>
              <p:cNvCxnSpPr/>
              <p:nvPr/>
            </p:nvCxnSpPr>
            <p:spPr>
              <a:xfrm flipH="1" flipV="1">
                <a:off x="956107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64F79B0-22D9-7B51-C25A-67748DB690B2}"/>
                  </a:ext>
                </a:extLst>
              </p:cNvPr>
              <p:cNvCxnSpPr/>
              <p:nvPr/>
            </p:nvCxnSpPr>
            <p:spPr>
              <a:xfrm flipH="1" flipV="1">
                <a:off x="980343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816495-5DF4-35EC-533D-5A2E7CE4F97B}"/>
                  </a:ext>
                </a:extLst>
              </p:cNvPr>
              <p:cNvCxnSpPr/>
              <p:nvPr/>
            </p:nvCxnSpPr>
            <p:spPr>
              <a:xfrm flipH="1" flipV="1">
                <a:off x="1004579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9203919-B43B-B5B6-3C5E-462D1FF9FCA4}"/>
                  </a:ext>
                </a:extLst>
              </p:cNvPr>
              <p:cNvCxnSpPr/>
              <p:nvPr/>
            </p:nvCxnSpPr>
            <p:spPr>
              <a:xfrm flipH="1" flipV="1">
                <a:off x="1028815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ACD0FB-852A-D859-87C2-4BD10B0B3131}"/>
                  </a:ext>
                </a:extLst>
              </p:cNvPr>
              <p:cNvCxnSpPr/>
              <p:nvPr/>
            </p:nvCxnSpPr>
            <p:spPr>
              <a:xfrm flipH="1" flipV="1">
                <a:off x="105305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D2CE7EB-FCC4-D80A-85D3-480909DEE38C}"/>
                  </a:ext>
                </a:extLst>
              </p:cNvPr>
              <p:cNvCxnSpPr/>
              <p:nvPr/>
            </p:nvCxnSpPr>
            <p:spPr>
              <a:xfrm flipH="1" flipV="1">
                <a:off x="10772871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807072B-E21B-EAFB-9077-9C6D9435CF12}"/>
                  </a:ext>
                </a:extLst>
              </p:cNvPr>
              <p:cNvCxnSpPr/>
              <p:nvPr/>
            </p:nvCxnSpPr>
            <p:spPr>
              <a:xfrm flipH="1" flipV="1">
                <a:off x="9249124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67CA0BC-9191-6C27-914E-1A5792C331B1}"/>
                  </a:ext>
                </a:extLst>
              </p:cNvPr>
              <p:cNvCxnSpPr/>
              <p:nvPr/>
            </p:nvCxnSpPr>
            <p:spPr>
              <a:xfrm flipH="1" flipV="1">
                <a:off x="9005543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D5C877D-F2AE-BDA2-5FE4-EDF2F19E7498}"/>
                  </a:ext>
                </a:extLst>
              </p:cNvPr>
              <p:cNvCxnSpPr/>
              <p:nvPr/>
            </p:nvCxnSpPr>
            <p:spPr>
              <a:xfrm flipH="1" flipV="1">
                <a:off x="876196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E3736B0-C120-57F1-ECCD-1E464958FA8C}"/>
                  </a:ext>
                </a:extLst>
              </p:cNvPr>
              <p:cNvCxnSpPr/>
              <p:nvPr/>
            </p:nvCxnSpPr>
            <p:spPr>
              <a:xfrm flipH="1" flipV="1">
                <a:off x="851838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AAEEBD-2329-6BFE-5E06-25EA75F1F949}"/>
                  </a:ext>
                </a:extLst>
              </p:cNvPr>
              <p:cNvCxnSpPr/>
              <p:nvPr/>
            </p:nvCxnSpPr>
            <p:spPr>
              <a:xfrm flipH="1" flipV="1">
                <a:off x="827479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7FA2E75-6EE6-E1F2-3EA6-BFE8EAFBD5A8}"/>
                  </a:ext>
                </a:extLst>
              </p:cNvPr>
              <p:cNvCxnSpPr/>
              <p:nvPr/>
            </p:nvCxnSpPr>
            <p:spPr>
              <a:xfrm flipH="1" flipV="1">
                <a:off x="803121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6A79F67-6B7C-3ADD-C194-60380FB7DAD2}"/>
                  </a:ext>
                </a:extLst>
              </p:cNvPr>
              <p:cNvCxnSpPr/>
              <p:nvPr/>
            </p:nvCxnSpPr>
            <p:spPr>
              <a:xfrm flipH="1" flipV="1">
                <a:off x="9492705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522CA44-7557-2D17-8ABA-A5FEA179167F}"/>
                  </a:ext>
                </a:extLst>
              </p:cNvPr>
              <p:cNvCxnSpPr/>
              <p:nvPr/>
            </p:nvCxnSpPr>
            <p:spPr>
              <a:xfrm flipH="1" flipV="1">
                <a:off x="9736287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1475C41-95CD-EC8E-0C70-13DE00DFCD63}"/>
                  </a:ext>
                </a:extLst>
              </p:cNvPr>
              <p:cNvCxnSpPr/>
              <p:nvPr/>
            </p:nvCxnSpPr>
            <p:spPr>
              <a:xfrm flipH="1" flipV="1">
                <a:off x="997986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CCA7F4-DACD-AB15-22F3-BB4C8EA590E5}"/>
                  </a:ext>
                </a:extLst>
              </p:cNvPr>
              <p:cNvCxnSpPr/>
              <p:nvPr/>
            </p:nvCxnSpPr>
            <p:spPr>
              <a:xfrm flipH="1" flipV="1">
                <a:off x="1022344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21B8B2-7C70-F563-0CB9-B4E91F2BE6CA}"/>
                  </a:ext>
                </a:extLst>
              </p:cNvPr>
              <p:cNvCxnSpPr/>
              <p:nvPr/>
            </p:nvCxnSpPr>
            <p:spPr>
              <a:xfrm flipH="1" flipV="1">
                <a:off x="1046703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5A1B57E-8A4F-4E6D-FC00-8ED06D53E813}"/>
                  </a:ext>
                </a:extLst>
              </p:cNvPr>
              <p:cNvCxnSpPr/>
              <p:nvPr/>
            </p:nvCxnSpPr>
            <p:spPr>
              <a:xfrm flipH="1" flipV="1">
                <a:off x="1071061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59C423C-C3C3-3202-3655-E5353B4601B1}"/>
              </a:ext>
            </a:extLst>
          </p:cNvPr>
          <p:cNvSpPr/>
          <p:nvPr/>
        </p:nvSpPr>
        <p:spPr>
          <a:xfrm>
            <a:off x="1413066" y="277796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45E6F1-211D-C951-0FBA-7B291C34358D}"/>
              </a:ext>
            </a:extLst>
          </p:cNvPr>
          <p:cNvCxnSpPr>
            <a:cxnSpLocks/>
            <a:stCxn id="6" idx="2"/>
            <a:endCxn id="126" idx="0"/>
          </p:cNvCxnSpPr>
          <p:nvPr/>
        </p:nvCxnSpPr>
        <p:spPr>
          <a:xfrm flipH="1">
            <a:off x="1554353" y="2510381"/>
            <a:ext cx="11433" cy="2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D3CF7C-4A20-C3A0-94A4-7B107D8F747C}"/>
              </a:ext>
            </a:extLst>
          </p:cNvPr>
          <p:cNvCxnSpPr>
            <a:stCxn id="7" idx="0"/>
            <a:endCxn id="126" idx="4"/>
          </p:cNvCxnSpPr>
          <p:nvPr/>
        </p:nvCxnSpPr>
        <p:spPr>
          <a:xfrm flipV="1">
            <a:off x="1554353" y="3060542"/>
            <a:ext cx="0" cy="2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B26A0B-6A06-7C2C-BAB7-8D82072946E8}"/>
              </a:ext>
            </a:extLst>
          </p:cNvPr>
          <p:cNvCxnSpPr>
            <a:stCxn id="126" idx="6"/>
            <a:endCxn id="12" idx="1"/>
          </p:cNvCxnSpPr>
          <p:nvPr/>
        </p:nvCxnSpPr>
        <p:spPr>
          <a:xfrm flipV="1">
            <a:off x="1695640" y="2140007"/>
            <a:ext cx="1846094" cy="7792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0FA960D-19CD-AF74-3350-E3E95A338725}"/>
              </a:ext>
            </a:extLst>
          </p:cNvPr>
          <p:cNvSpPr/>
          <p:nvPr/>
        </p:nvSpPr>
        <p:spPr>
          <a:xfrm>
            <a:off x="4167192" y="2740740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F270DE-15CA-6235-5119-51B79E4FD572}"/>
              </a:ext>
            </a:extLst>
          </p:cNvPr>
          <p:cNvCxnSpPr>
            <a:cxnSpLocks/>
            <a:stCxn id="12" idx="2"/>
            <a:endCxn id="134" idx="0"/>
          </p:cNvCxnSpPr>
          <p:nvPr/>
        </p:nvCxnSpPr>
        <p:spPr>
          <a:xfrm flipH="1">
            <a:off x="4308479" y="2515136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AD08E7C-4241-F56D-FFE3-386E3D20A0F5}"/>
              </a:ext>
            </a:extLst>
          </p:cNvPr>
          <p:cNvCxnSpPr>
            <a:cxnSpLocks/>
            <a:stCxn id="11" idx="0"/>
            <a:endCxn id="134" idx="4"/>
          </p:cNvCxnSpPr>
          <p:nvPr/>
        </p:nvCxnSpPr>
        <p:spPr>
          <a:xfrm flipH="1" flipV="1">
            <a:off x="4308479" y="3023314"/>
            <a:ext cx="2" cy="1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F8705C-2F3F-E6C9-F94F-6238C6DEB9CA}"/>
              </a:ext>
            </a:extLst>
          </p:cNvPr>
          <p:cNvCxnSpPr>
            <a:cxnSpLocks/>
            <a:stCxn id="134" idx="6"/>
            <a:endCxn id="10" idx="1"/>
          </p:cNvCxnSpPr>
          <p:nvPr/>
        </p:nvCxnSpPr>
        <p:spPr>
          <a:xfrm flipV="1">
            <a:off x="4449766" y="2143596"/>
            <a:ext cx="1849364" cy="738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964F762-E8C5-68E2-5EDC-04BE8F469704}"/>
              </a:ext>
            </a:extLst>
          </p:cNvPr>
          <p:cNvSpPr/>
          <p:nvPr/>
        </p:nvSpPr>
        <p:spPr>
          <a:xfrm>
            <a:off x="6921320" y="2742677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BC4786-532F-D7EA-6627-1091685AFF94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7062607" y="2517073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7DFA825-0EA6-8DA9-24E5-AC040915EBEF}"/>
              </a:ext>
            </a:extLst>
          </p:cNvPr>
          <p:cNvCxnSpPr>
            <a:cxnSpLocks/>
            <a:stCxn id="13" idx="0"/>
            <a:endCxn id="145" idx="4"/>
          </p:cNvCxnSpPr>
          <p:nvPr/>
        </p:nvCxnSpPr>
        <p:spPr>
          <a:xfrm flipH="1" flipV="1">
            <a:off x="7062607" y="3025251"/>
            <a:ext cx="6759" cy="38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624EBB-D92B-98B5-A27F-0FB9253548BD}"/>
              </a:ext>
            </a:extLst>
          </p:cNvPr>
          <p:cNvCxnSpPr>
            <a:cxnSpLocks/>
            <a:stCxn id="145" idx="6"/>
            <a:endCxn id="14" idx="1"/>
          </p:cNvCxnSpPr>
          <p:nvPr/>
        </p:nvCxnSpPr>
        <p:spPr>
          <a:xfrm flipV="1">
            <a:off x="7203894" y="2146633"/>
            <a:ext cx="2031551" cy="7373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5E2AC72-3E18-E37F-33E3-8F229AF1B3EB}"/>
              </a:ext>
            </a:extLst>
          </p:cNvPr>
          <p:cNvSpPr txBox="1"/>
          <p:nvPr/>
        </p:nvSpPr>
        <p:spPr>
          <a:xfrm>
            <a:off x="7085728" y="308881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749430-EA4A-B5A9-21D3-462B9AD10A2E}"/>
              </a:ext>
            </a:extLst>
          </p:cNvPr>
          <p:cNvSpPr/>
          <p:nvPr/>
        </p:nvSpPr>
        <p:spPr>
          <a:xfrm>
            <a:off x="8512761" y="308881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EB6-D352-7B14-DB0A-FEC413A29169}"/>
              </a:ext>
            </a:extLst>
          </p:cNvPr>
          <p:cNvCxnSpPr>
            <a:cxnSpLocks/>
            <a:stCxn id="13" idx="3"/>
            <a:endCxn id="151" idx="2"/>
          </p:cNvCxnSpPr>
          <p:nvPr/>
        </p:nvCxnSpPr>
        <p:spPr>
          <a:xfrm flipV="1">
            <a:off x="7839601" y="3230105"/>
            <a:ext cx="673160" cy="55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3FC72-7386-3D4B-46B8-C4BDFB01CC54}"/>
              </a:ext>
            </a:extLst>
          </p:cNvPr>
          <p:cNvCxnSpPr>
            <a:cxnSpLocks/>
            <a:stCxn id="14" idx="2"/>
            <a:endCxn id="151" idx="7"/>
          </p:cNvCxnSpPr>
          <p:nvPr/>
        </p:nvCxnSpPr>
        <p:spPr>
          <a:xfrm flipH="1">
            <a:off x="8753953" y="2521762"/>
            <a:ext cx="1251728" cy="6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9CA8E0-869A-21F6-82EA-64E0B885D5A5}"/>
              </a:ext>
            </a:extLst>
          </p:cNvPr>
          <p:cNvCxnSpPr>
            <a:cxnSpLocks/>
            <a:stCxn id="151" idx="5"/>
            <a:endCxn id="15" idx="1"/>
          </p:cNvCxnSpPr>
          <p:nvPr/>
        </p:nvCxnSpPr>
        <p:spPr>
          <a:xfrm flipV="1">
            <a:off x="8753953" y="3315375"/>
            <a:ext cx="1291348" cy="146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B45126-0D6F-F4DD-F156-927821F1C914}"/>
              </a:ext>
            </a:extLst>
          </p:cNvPr>
          <p:cNvSpPr txBox="1"/>
          <p:nvPr/>
        </p:nvSpPr>
        <p:spPr>
          <a:xfrm>
            <a:off x="7892461" y="3536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252A5E-F58F-AB4C-9DC9-20136877CCD1}"/>
              </a:ext>
            </a:extLst>
          </p:cNvPr>
          <p:cNvGrpSpPr/>
          <p:nvPr/>
        </p:nvGrpSpPr>
        <p:grpSpPr>
          <a:xfrm>
            <a:off x="5838694" y="4185860"/>
            <a:ext cx="2236262" cy="1106629"/>
            <a:chOff x="5838694" y="5424727"/>
            <a:chExt cx="2236262" cy="110662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9EF30CA-3D12-DC7B-E8FC-22016C1F7FA9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3580EB-C759-CF5E-8217-5E32714AA173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F737220-5F02-F4FA-19BF-F2F1DC25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C1241B0-C49B-EC0F-F199-04A4C2E3B0C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3FA0C6-C8C0-6252-4A17-0C5D66BBACEA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3D5BA6-6D8A-83A0-456A-BBD3DA7E9579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72B691-0926-B67D-914A-B77B6ED5BDFD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53095B7-9449-6215-F8A4-B4E3570A6E47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814B14A-82AE-7D9D-6380-120B22890F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/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/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/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  <a:blipFill>
                <a:blip r:embed="rId13"/>
                <a:stretch>
                  <a:fillRect l="-28188" t="-155435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/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FEA74C6-60A5-ADCC-48C1-9CD106050801}"/>
              </a:ext>
            </a:extLst>
          </p:cNvPr>
          <p:cNvGrpSpPr/>
          <p:nvPr/>
        </p:nvGrpSpPr>
        <p:grpSpPr>
          <a:xfrm>
            <a:off x="1636246" y="5437307"/>
            <a:ext cx="5836138" cy="1321854"/>
            <a:chOff x="5905874" y="985462"/>
            <a:chExt cx="5836138" cy="132185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D1AFBDB-DD1C-3214-C033-911F24530972}"/>
                </a:ext>
              </a:extLst>
            </p:cNvPr>
            <p:cNvSpPr/>
            <p:nvPr/>
          </p:nvSpPr>
          <p:spPr>
            <a:xfrm>
              <a:off x="7111084" y="985462"/>
              <a:ext cx="2598871" cy="1321854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D166D46-2DAF-E35C-7F9C-744C0E74DCD6}"/>
                </a:ext>
              </a:extLst>
            </p:cNvPr>
            <p:cNvSpPr/>
            <p:nvPr/>
          </p:nvSpPr>
          <p:spPr>
            <a:xfrm>
              <a:off x="8381663" y="1043337"/>
              <a:ext cx="2192831" cy="1128013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DFA6658-F29E-E22F-AD8C-6DA697E7FFAA}"/>
                </a:ext>
              </a:extLst>
            </p:cNvPr>
            <p:cNvSpPr txBox="1"/>
            <p:nvPr/>
          </p:nvSpPr>
          <p:spPr>
            <a:xfrm>
              <a:off x="10408634" y="1028445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Hamiltonian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BAEC899-EA4C-DB6A-3BFF-07FB819A79BB}"/>
                </a:ext>
              </a:extLst>
            </p:cNvPr>
            <p:cNvSpPr txBox="1"/>
            <p:nvPr/>
          </p:nvSpPr>
          <p:spPr>
            <a:xfrm>
              <a:off x="5905874" y="1124388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AE84FA-F103-3F48-90F1-1D255BEEA53A}"/>
                </a:ext>
              </a:extLst>
            </p:cNvPr>
            <p:cNvSpPr txBox="1"/>
            <p:nvPr/>
          </p:nvSpPr>
          <p:spPr>
            <a:xfrm>
              <a:off x="8491547" y="1307460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Lagrangian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9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F60-BB8D-8EC2-BB28-22BBE279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7" y="132485"/>
            <a:ext cx="11221479" cy="89742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n-lt"/>
              </a:rPr>
              <a:t>Reverse physics gives us links between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/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Deterministic and reversible evolution</a:t>
                </a:r>
                <a:br>
                  <a:rPr lang="en-US" sz="3200" b="0" dirty="0"/>
                </a:br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blipFill>
                <a:blip r:embed="rId3"/>
                <a:stretch>
                  <a:fillRect l="-1476" t="-7345" r="-41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E2ADF8-29F4-C284-84C6-2D2C802453A1}"/>
              </a:ext>
            </a:extLst>
          </p:cNvPr>
          <p:cNvSpPr txBox="1"/>
          <p:nvPr/>
        </p:nvSpPr>
        <p:spPr>
          <a:xfrm>
            <a:off x="2086187" y="2091117"/>
            <a:ext cx="1135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7F11E-F853-76B6-CE69-A5D89BE07336}"/>
              </a:ext>
            </a:extLst>
          </p:cNvPr>
          <p:cNvSpPr txBox="1"/>
          <p:nvPr/>
        </p:nvSpPr>
        <p:spPr>
          <a:xfrm>
            <a:off x="305639" y="2826371"/>
            <a:ext cx="652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/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blipFill>
                <a:blip r:embed="rId4"/>
                <a:stretch>
                  <a:fillRect t="-12500" r="-56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/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blipFill>
                <a:blip r:embed="rId5"/>
                <a:stretch>
                  <a:fillRect t="-12500" r="-85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/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is isolated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blipFill>
                <a:blip r:embed="rId6"/>
                <a:stretch>
                  <a:fillRect t="-12500" r="-24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/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conserves energy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blipFill>
                <a:blip r:embed="rId7"/>
                <a:stretch>
                  <a:fillRect t="-12500" r="-19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4D2E2-E16D-2667-AFAB-3D091249DCC2}"/>
              </a:ext>
            </a:extLst>
          </p:cNvPr>
          <p:cNvSpPr txBox="1"/>
          <p:nvPr/>
        </p:nvSpPr>
        <p:spPr>
          <a:xfrm>
            <a:off x="4890217" y="2406293"/>
            <a:ext cx="661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Stronger version of the first law of thermodynamics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380-118C-1FB8-A05B-A4684C9A5651}"/>
              </a:ext>
            </a:extLst>
          </p:cNvPr>
          <p:cNvSpPr txBox="1"/>
          <p:nvPr/>
        </p:nvSpPr>
        <p:spPr>
          <a:xfrm>
            <a:off x="6341021" y="4980807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DB353-4E18-92B8-98BE-E5C5CE794989}"/>
              </a:ext>
            </a:extLst>
          </p:cNvPr>
          <p:cNvCxnSpPr/>
          <p:nvPr/>
        </p:nvCxnSpPr>
        <p:spPr>
          <a:xfrm flipH="1" flipV="1">
            <a:off x="6678507" y="2100788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776082-9D20-23D6-2BFB-E0E02650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335D-9DAD-0773-A4CD-23849BC3A38A}"/>
                  </a:ext>
                </a:extLst>
              </p:cNvPr>
              <p:cNvSpPr txBox="1"/>
              <p:nvPr/>
            </p:nvSpPr>
            <p:spPr>
              <a:xfrm>
                <a:off x="6983702" y="3205719"/>
                <a:ext cx="49885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Entropy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 err="1"/>
                  <a:t>nats</a:t>
                </a:r>
                <a:r>
                  <a:rPr lang="en-US" sz="2000" dirty="0"/>
                  <a:t> for a Gaussian state as a function of uncertainty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(in units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335D-9DAD-0773-A4CD-23849BC3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02" y="3205719"/>
                <a:ext cx="4988560" cy="707886"/>
              </a:xfrm>
              <a:prstGeom prst="rect">
                <a:avLst/>
              </a:prstGeom>
              <a:blipFill>
                <a:blip r:embed="rId3"/>
                <a:stretch>
                  <a:fillRect l="-1345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FABD2A7-119B-9D06-DC32-2D83A2053E29}"/>
              </a:ext>
            </a:extLst>
          </p:cNvPr>
          <p:cNvSpPr txBox="1">
            <a:spLocks/>
          </p:cNvSpPr>
          <p:nvPr/>
        </p:nvSpPr>
        <p:spPr>
          <a:xfrm>
            <a:off x="365761" y="229025"/>
            <a:ext cx="5837495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Classical uncertainty principle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A521E-8228-7342-AC20-2301165C91C5}"/>
              </a:ext>
            </a:extLst>
          </p:cNvPr>
          <p:cNvSpPr txBox="1"/>
          <p:nvPr/>
        </p:nvSpPr>
        <p:spPr>
          <a:xfrm>
            <a:off x="176221" y="989825"/>
            <a:ext cx="5989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Gaussian states minimize uncertainty at a given entropy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B1F266-33ED-E0FE-2153-E44003154732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BF579-CA7D-C1D4-5002-DA2E289CB410}"/>
              </a:ext>
            </a:extLst>
          </p:cNvPr>
          <p:cNvSpPr txBox="1"/>
          <p:nvPr/>
        </p:nvSpPr>
        <p:spPr>
          <a:xfrm rot="19999454">
            <a:off x="6517876" y="728881"/>
            <a:ext cx="19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bound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B3B2-DFE7-69BF-46F8-0AFC973D311B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01792-EDB7-4594-446C-15F6C1F1D8BD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82F469-8D91-3297-8127-C9650C52F23D}"/>
                  </a:ext>
                </a:extLst>
              </p:cNvPr>
              <p:cNvSpPr txBox="1"/>
              <p:nvPr/>
            </p:nvSpPr>
            <p:spPr>
              <a:xfrm>
                <a:off x="179563" y="1508264"/>
                <a:ext cx="58374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be the volume of phase space over which a uniform distribution has zero entropy.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82F469-8D91-3297-8127-C9650C52F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3" y="1508264"/>
                <a:ext cx="5837496" cy="707886"/>
              </a:xfrm>
              <a:prstGeom prst="rect">
                <a:avLst/>
              </a:prstGeom>
              <a:blipFill>
                <a:blip r:embed="rId4"/>
                <a:stretch>
                  <a:fillRect l="-1044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379A5B-82C9-74AC-F0C7-FCFBC6F61723}"/>
                  </a:ext>
                </a:extLst>
              </p:cNvPr>
              <p:cNvSpPr txBox="1"/>
              <p:nvPr/>
            </p:nvSpPr>
            <p:spPr>
              <a:xfrm>
                <a:off x="1268956" y="2417443"/>
                <a:ext cx="3841564" cy="12611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379A5B-82C9-74AC-F0C7-FCFBC6F6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56" y="2417443"/>
                <a:ext cx="3841564" cy="1261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65D595-4633-4FF1-F4D7-5712D11FBC7D}"/>
                  </a:ext>
                </a:extLst>
              </p:cNvPr>
              <p:cNvSpPr txBox="1"/>
              <p:nvPr/>
            </p:nvSpPr>
            <p:spPr>
              <a:xfrm>
                <a:off x="176221" y="4235629"/>
                <a:ext cx="660367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Lower bound on entropy 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lower bound on uncertainty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65D595-4633-4FF1-F4D7-5712D11F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1" y="4235629"/>
                <a:ext cx="6603677" cy="1323439"/>
              </a:xfrm>
              <a:prstGeom prst="rect">
                <a:avLst/>
              </a:prstGeom>
              <a:blipFill>
                <a:blip r:embed="rId6"/>
                <a:stretch>
                  <a:fillRect l="-3324" t="-8295" r="-1477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E0A01-5E37-C862-270D-B7B7C5EC89EE}"/>
                  </a:ext>
                </a:extLst>
              </p:cNvPr>
              <p:cNvSpPr txBox="1"/>
              <p:nvPr/>
            </p:nvSpPr>
            <p:spPr>
              <a:xfrm>
                <a:off x="6740085" y="4118868"/>
                <a:ext cx="152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E0A01-5E37-C862-270D-B7B7C5EC8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85" y="4118868"/>
                <a:ext cx="15299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7243E7-3786-01EB-91F6-8A462C25720E}"/>
                  </a:ext>
                </a:extLst>
              </p:cNvPr>
              <p:cNvSpPr txBox="1"/>
              <p:nvPr/>
            </p:nvSpPr>
            <p:spPr>
              <a:xfrm>
                <a:off x="6740085" y="4564400"/>
                <a:ext cx="2638607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7243E7-3786-01EB-91F6-8A462C25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85" y="4564400"/>
                <a:ext cx="2638607" cy="13370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4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1D4-69F7-FD8E-2D2F-16C6B30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of thermodynamics and uncertainty principle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C919-0A1B-22B8-7A88-0210DE71BAAD}"/>
              </a:ext>
            </a:extLst>
          </p:cNvPr>
          <p:cNvSpPr/>
          <p:nvPr/>
        </p:nvSpPr>
        <p:spPr>
          <a:xfrm>
            <a:off x="9718174" y="236708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Uncertainty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E275E-F734-29D4-E10B-2C47ADC3306F}"/>
              </a:ext>
            </a:extLst>
          </p:cNvPr>
          <p:cNvSpPr/>
          <p:nvPr/>
        </p:nvSpPr>
        <p:spPr>
          <a:xfrm>
            <a:off x="6910252" y="324183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80CA3-4E0F-EAF1-8390-89E37DDDFB01}"/>
              </a:ext>
            </a:extLst>
          </p:cNvPr>
          <p:cNvSpPr/>
          <p:nvPr/>
        </p:nvSpPr>
        <p:spPr>
          <a:xfrm>
            <a:off x="4024276" y="2464099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Lower bound on entropy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304A1-AD71-5627-8615-EF53A73FC198}"/>
              </a:ext>
            </a:extLst>
          </p:cNvPr>
          <p:cNvSpPr/>
          <p:nvPr/>
        </p:nvSpPr>
        <p:spPr>
          <a:xfrm>
            <a:off x="6910252" y="1246700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B05E-7DD0-0D97-D07A-90F5B99A2AB5}"/>
              </a:ext>
            </a:extLst>
          </p:cNvPr>
          <p:cNvSpPr/>
          <p:nvPr/>
        </p:nvSpPr>
        <p:spPr>
          <a:xfrm>
            <a:off x="1193559" y="194096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Third law of thermodynamics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0F535-173B-8B50-0CD9-C506F6054F96}"/>
              </a:ext>
            </a:extLst>
          </p:cNvPr>
          <p:cNvSpPr/>
          <p:nvPr/>
        </p:nvSpPr>
        <p:spPr>
          <a:xfrm>
            <a:off x="1193559" y="351896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Principle of maximal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F1283-02C0-4F07-7DFE-A9BEDB30717A}"/>
              </a:ext>
            </a:extLst>
          </p:cNvPr>
          <p:cNvSpPr txBox="1"/>
          <p:nvPr/>
        </p:nvSpPr>
        <p:spPr>
          <a:xfrm>
            <a:off x="103955" y="4524444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No state can describe a system more accurately</a:t>
            </a:r>
            <a:br>
              <a:rPr lang="en-US" sz="1400" dirty="0"/>
            </a:br>
            <a:r>
              <a:rPr lang="en-US" sz="1400" dirty="0">
                <a:effectLst/>
                <a:latin typeface="Arial" panose="020B0604020202020204" pitchFamily="34" charset="0"/>
              </a:rPr>
              <a:t>than stating the system is not there in the first place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E5590-8B5D-D9CC-8537-A8195DC994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752890" y="2815793"/>
            <a:ext cx="965284" cy="87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86BD4-438A-5B27-ADCB-65871BB973C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866914" y="2912811"/>
            <a:ext cx="1043338" cy="7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7A371F-19A0-E072-CB0A-6C18B0DC456B}"/>
              </a:ext>
            </a:extLst>
          </p:cNvPr>
          <p:cNvSpPr/>
          <p:nvPr/>
        </p:nvSpPr>
        <p:spPr>
          <a:xfrm>
            <a:off x="7639860" y="2464099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0DD09B-4DAE-1DE4-4DE5-26C64D29AF4A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5866914" y="2605386"/>
            <a:ext cx="1772946" cy="3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1E22D-EAF6-A929-395A-62D3A7AE0CB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7781147" y="2144123"/>
            <a:ext cx="50424" cy="3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4FE79-70FE-1A3E-7541-0147090106AB}"/>
              </a:ext>
            </a:extLst>
          </p:cNvPr>
          <p:cNvCxnSpPr>
            <a:cxnSpLocks/>
            <a:stCxn id="23" idx="6"/>
            <a:endCxn id="5" idx="1"/>
          </p:cNvCxnSpPr>
          <p:nvPr/>
        </p:nvCxnSpPr>
        <p:spPr>
          <a:xfrm>
            <a:off x="7922434" y="2605386"/>
            <a:ext cx="1795740" cy="2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06FFBB-BEA4-DE95-5BA6-5E4EDFC513F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866914" y="2815793"/>
            <a:ext cx="3851260" cy="970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1ED5C7-6988-FEBB-FFD7-BFAD95F99E4F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036197" y="2389673"/>
            <a:ext cx="988079" cy="523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ACCC94-AC76-DB8D-E6AC-5C5F168294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14878" y="2838384"/>
            <a:ext cx="0" cy="6805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C7AB80-3BB4-E551-4F3E-FB96729971A4}"/>
              </a:ext>
            </a:extLst>
          </p:cNvPr>
          <p:cNvSpPr txBox="1"/>
          <p:nvPr/>
        </p:nvSpPr>
        <p:spPr>
          <a:xfrm>
            <a:off x="4653454" y="4448347"/>
            <a:ext cx="4838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The uncertainty principle is a consequence of the principle of maximal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8E19E-5D12-8E27-4216-4EE571C76851}"/>
              </a:ext>
            </a:extLst>
          </p:cNvPr>
          <p:cNvSpPr txBox="1"/>
          <p:nvPr/>
        </p:nvSpPr>
        <p:spPr>
          <a:xfrm>
            <a:off x="578455" y="5957768"/>
            <a:ext cx="665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understand the rest of quantum mechanics in the same way?</a:t>
            </a:r>
          </a:p>
        </p:txBody>
      </p:sp>
    </p:spTree>
    <p:extLst>
      <p:ext uri="{BB962C8B-B14F-4D97-AF65-F5344CB8AC3E}">
        <p14:creationId xmlns:p14="http://schemas.microsoft.com/office/powerpoint/2010/main" val="904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936-A16E-96A8-89AB-779A0D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A5025-4521-E4AC-BFF9-B020631F35CB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16C945-47AD-1D61-3E00-7143BA1C2134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B5BAF7-86D2-F4CF-B1BA-E9F44D48C6B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149AC4-EC80-57A7-32AF-E8AC4EB8DBF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C2441254-6A00-65A9-BA0D-D2D8FA50E4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DB3E7-3781-31DD-8D98-E0E804FB32D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06B3436-491D-7198-58E6-B602E1BCC72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BDF0EFDB-F8CB-E6DA-FCAA-2B9761AF6590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7C3C0D-6AFC-B0CB-3A77-37080F6CB3B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2939FE-7141-7DDA-589A-50413315CBD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AB8AD-DC41-B648-C797-C56D0AD5589F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C474D6-5D70-ABC1-7B79-3CF43D0D267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F32A0-DB19-430A-A383-1D4AE9150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32C7A6-D4FD-C586-93FC-C4A2A76A8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D08E24-F868-ADBA-2D44-9537BF7E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12B4E-29BC-F692-113D-53684E65B868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671D7E-A482-70C1-3D6B-E7B2EDA543C6}"/>
              </a:ext>
            </a:extLst>
          </p:cNvPr>
          <p:cNvGrpSpPr/>
          <p:nvPr/>
        </p:nvGrpSpPr>
        <p:grpSpPr>
          <a:xfrm>
            <a:off x="6905025" y="4382899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5E963-B611-116C-4377-027F51D2D30C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1D1E5C-7B0B-A804-E75E-5BE7D46F7836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93382F-399D-1329-2311-E24791BC7514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915965-EA4F-F7B9-8DB0-B9DF5E019777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211D75-90B1-8C70-A3AB-C3E57F7178F3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2498F35-0EE8-63EC-2D66-07A302E1A21D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136DB6-F33D-2FEE-ED27-F9B2A76EF948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B8B85-958C-F401-E80B-360FF6E1095A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7783D-E14A-38F3-D14A-AA4E77330941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E5716C-1BA3-5B59-19D6-D76D23CFC9E7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83AD28-62A5-16E4-A2C8-F8AF98215CE8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6CABB-82D1-930E-8449-14BBAA41E69B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7AD313-85B0-F502-A6EA-7C427375B945}"/>
              </a:ext>
            </a:extLst>
          </p:cNvPr>
          <p:cNvGrpSpPr/>
          <p:nvPr/>
        </p:nvGrpSpPr>
        <p:grpSpPr>
          <a:xfrm>
            <a:off x="9574462" y="1582995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982CA9-C5AA-E6C9-90DB-1052EA18E870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81F1A-7DDF-37FC-8E0B-25647A57EC62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CEF049F-D0B9-71AE-DF6B-826F5A958360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4537E07-6C5C-EF6F-BD54-2960FD4AE2E5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0BA285A-C862-076F-3A62-771DF95A7F5D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84F914-A99E-6944-7320-33E82559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658730B-D665-8AEE-B2FB-CC341B904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5FD64-C0F4-8C16-5C76-4C4570D75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BA661-32AD-DD1E-775D-924A39A60C62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A94-7E9E-AEDD-3362-7F7415B22015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ABB6F-CEF7-13A6-AE69-617A436083BF}"/>
              </a:ext>
            </a:extLst>
          </p:cNvPr>
          <p:cNvGrpSpPr/>
          <p:nvPr/>
        </p:nvGrpSpPr>
        <p:grpSpPr>
          <a:xfrm>
            <a:off x="746227" y="4598258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A4CDF3-282C-DA93-EB5D-1701DC82626D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E49E11-FB8A-CE54-E812-C7BD3D5E59B0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3CD5FA2-90AF-8752-0EB3-2B38FC421C5F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2F164D-175A-C60F-4703-B8E5F6EA453A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E72B60-9B5D-794A-FF06-5F5337D35E53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2AFCA-9DEF-83B3-948F-FE8B6A167E3A}"/>
              </a:ext>
            </a:extLst>
          </p:cNvPr>
          <p:cNvGrpSpPr/>
          <p:nvPr/>
        </p:nvGrpSpPr>
        <p:grpSpPr>
          <a:xfrm>
            <a:off x="3732206" y="4451934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41F9BE-5091-1E77-F0CF-42224512A133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D0531-48BE-ECC4-490D-26AC0866A1DF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BB48A05-6283-2AB8-D835-3B7BDD9C0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CD46C48-7E13-6025-73F8-F61A8339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8839B00-C931-2E17-AF61-A8B01CA8D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0B73FA-533B-E3EF-C965-6E51A6ABA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943F62-2CE6-31EE-4964-C583068BB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D2289C-10E9-ED6C-78BB-050EB58FFA59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8FAC1-03ED-D1A1-A889-C33D0DE6B30F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F25D8-304A-AFAD-43A2-E446FE3BD03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6159439-65D8-F57A-7D97-4D603E0E770C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D1E27D2-B3E6-8B0A-AD64-011FAB4F956D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E3487C6B-782B-FEB3-B500-E3F9EAAE7634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CCFC576-62E6-F61D-200F-DBA1784814D4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A0CA77F-3B10-33B0-96A7-2986B4052C9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EDF4A0A-5CF2-65DA-1C19-B21D8D3AC71A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263AC2D-45DA-9423-7492-D7A7B65C8D2C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8864B0-6072-ACAB-9A81-D0357CFD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186839-64C1-3E3B-9F2B-E7135C0C0582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E31D20-3861-02AB-CE47-3B376A4D4748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C66B33-E3D3-B686-A1DC-11B7D9A8D9C9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CFC113-FEDB-994B-0A9D-FBEF7E6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4830A7-F8F3-4233-F28F-8A7C97ACC667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EABE5A-D416-4D67-626B-1C878B98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53560-7A50-E35E-11ED-770480362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68B672-FB08-E8AA-1209-63BB19EADC0E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9B2B321-55A1-7585-097E-0B7DED5F5B3F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C2FEE1-92B9-429B-DCF0-940984FE318A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B0A99A-91C3-76B3-A5C6-13C46B30866A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82923D-7E57-29C7-BEE8-45B87882E635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64003-0E86-A022-92B7-462D9912161C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7DA22-F06A-D81D-4F0E-AA7EBAD5DB86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3F7AEC-7F61-AE11-29B1-98056184455D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</p:spTree>
    <p:extLst>
      <p:ext uri="{BB962C8B-B14F-4D97-AF65-F5344CB8AC3E}">
        <p14:creationId xmlns:p14="http://schemas.microsoft.com/office/powerpoint/2010/main" val="8267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CE9A76-93BC-1F6E-D741-5D6C2B2882A0}"/>
              </a:ext>
            </a:extLst>
          </p:cNvPr>
          <p:cNvSpPr txBox="1"/>
          <p:nvPr/>
        </p:nvSpPr>
        <p:spPr>
          <a:xfrm>
            <a:off x="409531" y="874278"/>
            <a:ext cx="58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process (deterministic or stochastic) will take an ensemble as input and return an ensemble as 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E831E-0524-9B24-F20B-BDC00F9472A3}"/>
              </a:ext>
            </a:extLst>
          </p:cNvPr>
          <p:cNvGrpSpPr/>
          <p:nvPr/>
        </p:nvGrpSpPr>
        <p:grpSpPr>
          <a:xfrm>
            <a:off x="7357500" y="351483"/>
            <a:ext cx="4182678" cy="687739"/>
            <a:chOff x="4948608" y="5357081"/>
            <a:chExt cx="4182678" cy="68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/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/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06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924C29-26E7-7F4C-A87B-1F96F81F075B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08" y="570171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52633FF-3C5D-F6D5-A022-E098FEC13BBA}"/>
                    </a:ext>
                  </a:extLst>
                </p:cNvPr>
                <p:cNvSpPr/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F032753-16F6-5209-3EFB-D730E920F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DE0A61-AAA7-C744-F123-B0D5E0B6F13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642" y="570095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/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/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Measurement problem: unitary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400" dirty="0"/>
                  <a:t> projections … projections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unitary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blipFill>
                <a:blip r:embed="rId23"/>
                <a:stretch>
                  <a:fillRect l="-1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5C796A-7105-1059-C9EE-B868FE4F9604}"/>
              </a:ext>
            </a:extLst>
          </p:cNvPr>
          <p:cNvSpPr txBox="1"/>
          <p:nvPr/>
        </p:nvSpPr>
        <p:spPr>
          <a:xfrm>
            <a:off x="5132918" y="7067822"/>
            <a:ext cx="488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evolution is for det/rev, isolated processes</a:t>
            </a:r>
            <a:br>
              <a:rPr lang="en-US" dirty="0"/>
            </a:br>
            <a:r>
              <a:rPr lang="en-US" dirty="0"/>
              <a:t>System being measured can’t be isolated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654515-F243-DC66-4E87-4D8104C0176C}"/>
              </a:ext>
            </a:extLst>
          </p:cNvPr>
          <p:cNvGrpSpPr/>
          <p:nvPr/>
        </p:nvGrpSpPr>
        <p:grpSpPr>
          <a:xfrm>
            <a:off x="2239492" y="2097577"/>
            <a:ext cx="4089401" cy="1790824"/>
            <a:chOff x="0" y="3753090"/>
            <a:chExt cx="4089401" cy="17908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F8A04E-851E-371D-AAB5-463B739A04B9}"/>
                </a:ext>
              </a:extLst>
            </p:cNvPr>
            <p:cNvSpPr txBox="1"/>
            <p:nvPr/>
          </p:nvSpPr>
          <p:spPr>
            <a:xfrm>
              <a:off x="0" y="375309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Deterministic and reversible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D0182-44AB-EDD4-0B01-BD5B1A284E39}"/>
                </a:ext>
              </a:extLst>
            </p:cNvPr>
            <p:cNvSpPr txBox="1"/>
            <p:nvPr/>
          </p:nvSpPr>
          <p:spPr>
            <a:xfrm>
              <a:off x="1" y="4885332"/>
              <a:ext cx="408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Conserves probability and allows an “inverse”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1FCC68-115C-845C-3458-D44278F6588D}"/>
                </a:ext>
              </a:extLst>
            </p:cNvPr>
            <p:cNvGrpSpPr/>
            <p:nvPr/>
          </p:nvGrpSpPr>
          <p:grpSpPr>
            <a:xfrm>
              <a:off x="593728" y="4188569"/>
              <a:ext cx="2901945" cy="527485"/>
              <a:chOff x="781249" y="1003453"/>
              <a:chExt cx="4476056" cy="813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3E160C-397B-6F1B-7547-12DEC4921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649" y="147395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732AA66-9126-AA2A-87D0-4F60BD7E55F9}"/>
                      </a:ext>
                    </a:extLst>
                  </p:cNvPr>
                  <p:cNvSpPr/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52633FF-3C5D-F6D5-A022-E098FEC13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D22E4F-3D78-052D-422D-B25CCC2D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28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343D99D-6993-6981-56E9-E129582971D9}"/>
                      </a:ext>
                    </a:extLst>
                  </p:cNvPr>
                  <p:cNvSpPr/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CCB14FC-5D82-B542-7459-DF9B9C21D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106AB7-313F-7501-37CB-DDA545C14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07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/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Unitary operat</a:t>
                  </a:r>
                  <a:r>
                    <a:rPr lang="en-US" sz="1600" dirty="0"/>
                    <a:t>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blipFill>
                  <a:blip r:embed="rId2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5F0374-47F2-302B-8497-4366427800F5}"/>
              </a:ext>
            </a:extLst>
          </p:cNvPr>
          <p:cNvGrpSpPr/>
          <p:nvPr/>
        </p:nvGrpSpPr>
        <p:grpSpPr>
          <a:xfrm>
            <a:off x="5780334" y="2069478"/>
            <a:ext cx="4089402" cy="1796934"/>
            <a:chOff x="4116926" y="3746980"/>
            <a:chExt cx="4089402" cy="17969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97A88-1E6B-7D57-01FD-B27D1B7927E1}"/>
                </a:ext>
              </a:extLst>
            </p:cNvPr>
            <p:cNvSpPr txBox="1"/>
            <p:nvPr/>
          </p:nvSpPr>
          <p:spPr>
            <a:xfrm>
              <a:off x="4116927" y="374698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A7F1F0-4B07-6262-21F1-9E2157A31672}"/>
                </a:ext>
              </a:extLst>
            </p:cNvPr>
            <p:cNvGrpSpPr/>
            <p:nvPr/>
          </p:nvGrpSpPr>
          <p:grpSpPr>
            <a:xfrm>
              <a:off x="4941456" y="4214621"/>
              <a:ext cx="2941060" cy="514699"/>
              <a:chOff x="7084945" y="986763"/>
              <a:chExt cx="4536388" cy="793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A5E876-4EF7-7EBA-7F15-B59B462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345" y="143754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252DAC1-F0BE-1368-A2A8-E0C450FA7512}"/>
                      </a:ext>
                    </a:extLst>
                  </p:cNvPr>
                  <p:cNvSpPr/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F8DE9FA-4B34-E33B-C8AF-143D149E01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BBE8D9D-26D1-0A90-C519-8DEFA817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97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FAE7E7B-448B-EADD-6DE6-6FBED703FB45}"/>
                      </a:ext>
                    </a:extLst>
                  </p:cNvPr>
                  <p:cNvSpPr/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3CD1DB-7A72-4ED3-52CF-565376C7E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C9A5A5E-D6E2-72E1-0E62-70257FB40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76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060269-3CE6-8863-FC8B-CB55D6E6989D}"/>
                </a:ext>
              </a:extLst>
            </p:cNvPr>
            <p:cNvSpPr txBox="1"/>
            <p:nvPr/>
          </p:nvSpPr>
          <p:spPr>
            <a:xfrm>
              <a:off x="4116926" y="4885332"/>
              <a:ext cx="4089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Must be repeatable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/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Projection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blipFill>
                  <a:blip r:embed="rId3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29E551B-A168-B4EA-0C05-5224138A3EFC}"/>
              </a:ext>
            </a:extLst>
          </p:cNvPr>
          <p:cNvSpPr txBox="1"/>
          <p:nvPr/>
        </p:nvSpPr>
        <p:spPr>
          <a:xfrm>
            <a:off x="236340" y="183079"/>
            <a:ext cx="525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evolution and measurements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A3981E-4AC4-8801-5D90-3A9D353E5D38}"/>
              </a:ext>
            </a:extLst>
          </p:cNvPr>
          <p:cNvGrpSpPr/>
          <p:nvPr/>
        </p:nvGrpSpPr>
        <p:grpSpPr>
          <a:xfrm>
            <a:off x="189122" y="888874"/>
            <a:ext cx="2236751" cy="3212744"/>
            <a:chOff x="6041815" y="2807303"/>
            <a:chExt cx="2274036" cy="326629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72A0BE-0AAA-C200-CA9E-0C5C70D0B782}"/>
                </a:ext>
              </a:extLst>
            </p:cNvPr>
            <p:cNvGrpSpPr/>
            <p:nvPr/>
          </p:nvGrpSpPr>
          <p:grpSpPr>
            <a:xfrm>
              <a:off x="6368262" y="3811240"/>
              <a:ext cx="1713465" cy="2262362"/>
              <a:chOff x="6689695" y="3864164"/>
              <a:chExt cx="1916430" cy="253034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437CEC0-A3A7-BF77-614A-5E0663FD7C4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158483C-21B6-C2FE-5930-0065265D692B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44D80786-08E1-AA0E-5EF8-FB96066556CB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F1FACFE-25BF-73FE-468E-62DE42F4AB23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E67B931-1928-2874-05DC-D4B07883688E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EE78A73-17AF-0A84-8D94-8B6B1B6E4E4C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Oval 9">
                    <a:extLst>
                      <a:ext uri="{FF2B5EF4-FFF2-40B4-BE49-F238E27FC236}">
                        <a16:creationId xmlns:a16="http://schemas.microsoft.com/office/drawing/2014/main" id="{7516E051-8F40-137F-751D-B90266F80429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Oval 9">
                    <a:extLst>
                      <a:ext uri="{FF2B5EF4-FFF2-40B4-BE49-F238E27FC236}">
                        <a16:creationId xmlns:a16="http://schemas.microsoft.com/office/drawing/2014/main" id="{0895EC5F-4600-4671-0277-DBC1F8AEC756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75B50F08-6C5D-1EB1-4456-E58A736D6A3C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49C6665-3C1B-4AED-4264-59EF1072AC8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Oval 9">
                    <a:extLst>
                      <a:ext uri="{FF2B5EF4-FFF2-40B4-BE49-F238E27FC236}">
                        <a16:creationId xmlns:a16="http://schemas.microsoft.com/office/drawing/2014/main" id="{D804ABA1-0579-0887-2F1C-D9218C8DFAB3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E3177E-0854-3237-BE06-60494539751E}"/>
                  </a:ext>
                </a:extLst>
              </p:cNvPr>
              <p:cNvGrpSpPr/>
              <p:nvPr/>
            </p:nvGrpSpPr>
            <p:grpSpPr>
              <a:xfrm>
                <a:off x="7417065" y="3864164"/>
                <a:ext cx="521532" cy="2530346"/>
                <a:chOff x="10232136" y="1020849"/>
                <a:chExt cx="521532" cy="25303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AC546C66-17E1-DEC5-BD6C-C78A6FAF2367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/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3FDAD5-AADC-6D86-505B-DF379B0E21FB}"/>
              </a:ext>
            </a:extLst>
          </p:cNvPr>
          <p:cNvGrpSpPr/>
          <p:nvPr/>
        </p:nvGrpSpPr>
        <p:grpSpPr>
          <a:xfrm>
            <a:off x="3538293" y="5283432"/>
            <a:ext cx="3031715" cy="568556"/>
            <a:chOff x="3823149" y="5414901"/>
            <a:chExt cx="3031715" cy="5685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655086-D42C-19F5-502C-77C7C976E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629B26-26B3-7189-8713-FBCC21BA4200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A23879-799E-8182-E5C5-AC66C74D0FD5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47BD8A-4E2C-580E-FDC1-E3320361CE63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A7837B-4F26-BC0C-079E-1A5BDD9AB10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F6BB55-71D9-3661-D198-0B4C8DBFFF39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069354-A3D0-18A1-8CF4-2083C6BB06AA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B314A0-D31A-F92A-23C4-DC65D22D6C5F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F358CA-8778-A1A3-5350-B455B44CC4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/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evolution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sequence of infinitesimal projections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blipFill>
                <a:blip r:embed="rId35"/>
                <a:stretch>
                  <a:fillRect l="-878" t="-8197" r="-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8070AE6-DDE2-6E21-1DE7-0EDA605AA341}"/>
              </a:ext>
            </a:extLst>
          </p:cNvPr>
          <p:cNvGrpSpPr/>
          <p:nvPr/>
        </p:nvGrpSpPr>
        <p:grpSpPr>
          <a:xfrm>
            <a:off x="9968406" y="1876350"/>
            <a:ext cx="1690119" cy="2227652"/>
            <a:chOff x="5667381" y="866472"/>
            <a:chExt cx="3245442" cy="42776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FB55B-280C-9E87-E706-3890DC01AC11}"/>
                </a:ext>
              </a:extLst>
            </p:cNvPr>
            <p:cNvCxnSpPr/>
            <p:nvPr/>
          </p:nvCxnSpPr>
          <p:spPr>
            <a:xfrm>
              <a:off x="5913120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A19E7E-E532-6CCE-9AB2-C627157B5B28}"/>
                </a:ext>
              </a:extLst>
            </p:cNvPr>
            <p:cNvCxnSpPr/>
            <p:nvPr/>
          </p:nvCxnSpPr>
          <p:spPr>
            <a:xfrm>
              <a:off x="7500461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9C1FC3B-6C57-A96F-279C-BA89C44DB957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6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476727-9A3B-9A86-2A14-6CC397E81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6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28E0DE-ACE7-2D27-860F-CE809E1C6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85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09EC4-4F45-9E80-9C5E-BE76280E1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85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D7FC5C-EFC9-4651-5A70-73F047867EA2}"/>
                </a:ext>
              </a:extLst>
            </p:cNvPr>
            <p:cNvGrpSpPr/>
            <p:nvPr/>
          </p:nvGrpSpPr>
          <p:grpSpPr>
            <a:xfrm>
              <a:off x="5667381" y="866472"/>
              <a:ext cx="3245442" cy="4277639"/>
              <a:chOff x="6689695" y="3867733"/>
              <a:chExt cx="1916430" cy="252594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DE6C906-6FDC-17ED-C003-7455D7A9DFAE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2BA6C09-5D69-78DB-57E4-328D63AABE15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6" name="Oval 31">
                  <a:extLst>
                    <a:ext uri="{FF2B5EF4-FFF2-40B4-BE49-F238E27FC236}">
                      <a16:creationId xmlns:a16="http://schemas.microsoft.com/office/drawing/2014/main" id="{8DAF919C-F3B5-1283-2B7A-89E8413BA1D9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6EBEA30-F067-9294-EB06-F1CCB6E49F02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7C30CF5-8C46-698D-4B1F-8447729E7214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B54A2529-AF0F-64F7-BFAE-1A8C631BF89F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Oval 9">
                    <a:extLst>
                      <a:ext uri="{FF2B5EF4-FFF2-40B4-BE49-F238E27FC236}">
                        <a16:creationId xmlns:a16="http://schemas.microsoft.com/office/drawing/2014/main" id="{3A96AC4E-0895-078D-5EEC-4306C10DB664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9165063-52E0-ECF6-A0E9-C7F1F6DCC345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CB49728-D9B0-1BA4-B326-4DECAFA3E2E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Oval 9">
                    <a:extLst>
                      <a:ext uri="{FF2B5EF4-FFF2-40B4-BE49-F238E27FC236}">
                        <a16:creationId xmlns:a16="http://schemas.microsoft.com/office/drawing/2014/main" id="{5D2F7339-D721-D871-998E-F2ED389596F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3811001-30CB-F5ED-85B6-6EF95579B94A}"/>
                  </a:ext>
                </a:extLst>
              </p:cNvPr>
              <p:cNvGrpSpPr/>
              <p:nvPr/>
            </p:nvGrpSpPr>
            <p:grpSpPr>
              <a:xfrm>
                <a:off x="7343735" y="3867733"/>
                <a:ext cx="672058" cy="2525941"/>
                <a:chOff x="10158806" y="1024418"/>
                <a:chExt cx="672058" cy="2525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3F4D8C-E1B8-A23B-242A-0C12DB2306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0322D2-D870-100A-FE41-4ACBD60E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E4B4058-C0D5-A6E2-CD50-0D24CFDB48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35FF79-30E4-6C9D-EFDD-68160D565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1A522C-C767-6A1D-1588-5D2234B2B9F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7289959" y="1351541"/>
              <a:ext cx="0" cy="324516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59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/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Eigenstates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states unchanged by the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equilibria of the process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blipFill>
                <a:blip r:embed="rId2"/>
                <a:stretch>
                  <a:fillRect l="-1032" t="-10667" r="-70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1EC97D-A9C0-5D9A-B5C3-980648E69E34}"/>
              </a:ext>
            </a:extLst>
          </p:cNvPr>
          <p:cNvSpPr txBox="1"/>
          <p:nvPr/>
        </p:nvSpPr>
        <p:spPr>
          <a:xfrm>
            <a:off x="236340" y="183079"/>
            <a:ext cx="7479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Parallels between QM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/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Every state is an eigenstate of some unitary / Hermitian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all states are equilibria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blipFill>
                <a:blip r:embed="rId3"/>
                <a:stretch>
                  <a:fillRect l="-133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0C76FF-059E-A45B-E258-161CA09E7203}"/>
              </a:ext>
            </a:extLst>
          </p:cNvPr>
          <p:cNvSpPr txBox="1"/>
          <p:nvPr/>
        </p:nvSpPr>
        <p:spPr>
          <a:xfrm>
            <a:off x="1314086" y="2467715"/>
            <a:ext cx="58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mixed state commutes with some unitary operator (same eigenstates used calculate entropy)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F1FB5-7295-6610-85C2-C44F43FE29C4}"/>
              </a:ext>
            </a:extLst>
          </p:cNvPr>
          <p:cNvGrpSpPr/>
          <p:nvPr/>
        </p:nvGrpSpPr>
        <p:grpSpPr>
          <a:xfrm>
            <a:off x="433005" y="3361000"/>
            <a:ext cx="941829" cy="1070261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B6A218AC-70D8-414A-E4D5-860C527FEBA3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F1DEB-2A02-B25F-49B6-6615F5953D3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8992C7-A5E3-6B2F-4415-F7FE077E734D}"/>
                </a:ext>
              </a:extLst>
            </p:cNvPr>
            <p:cNvCxnSpPr>
              <a:stCxn id="10" idx="1"/>
              <a:endCxn id="10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B39B3-477C-546E-D20C-00AC97768FF1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C0409C-94A6-7AEC-97C4-4562FD59AFF6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AC5AA6-170C-597C-303F-6E8DD9DD1040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F9B89A-11B9-41D8-9904-C7C23D0D4E40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FAB6FF-5CE7-A009-E55A-C4D89058FD49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EC3B42-2AEF-BA5C-1C06-91A9D2A82EA8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A2836C-DADF-55CA-6CD2-62AB31E45329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3D821-B16B-BC1B-5763-5F228E33E07D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5FAB7F-5904-8D4B-220E-CB750AAA17AF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F2DA3-D553-757D-8910-B7768BFA63CA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1E41D1-79D0-FDF7-C3C4-9E7603E11E1E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6F67DD-5C53-C1EA-4A85-5BECA17F8744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140377-F88F-A4D3-3C13-EAA53E3878E1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D87FEF-599C-919A-6BB5-544D0DE9ED81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960623-1B75-F91D-9B32-EB73C5C04D1F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0083ED-C7A7-BBA3-E8B1-D4C871B0B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1E865A-D0D6-C896-0FEE-60D8BB6C8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5DCAF-40DB-55B8-4D21-039C01C0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58DCC4-CE41-CEA9-85D8-9D1132D0B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9F821E-3FE6-ED8E-4880-60232A32E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AFB1EF-E1EE-23F9-2865-6CDCF28467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2C973D-06D7-95E5-5EC5-744D81D23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A12611-A427-A9D8-F484-FE99818AABA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550DA-9D9B-2740-6A78-A6D96332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2EB73C-8A17-15C3-E8C1-58AEEEFE0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F842C9-2E73-B40A-F201-B969CF66936B}"/>
              </a:ext>
            </a:extLst>
          </p:cNvPr>
          <p:cNvGrpSpPr/>
          <p:nvPr/>
        </p:nvGrpSpPr>
        <p:grpSpPr>
          <a:xfrm>
            <a:off x="2484814" y="3364458"/>
            <a:ext cx="942824" cy="1066804"/>
            <a:chOff x="6248400" y="901501"/>
            <a:chExt cx="1678172" cy="189884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D52CA-B6E7-D7A3-79F1-CFADEA6225AE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5C47A4-5452-369C-09FA-68977C9D0C59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89789E-7B97-2790-CA67-4BC0AE29D18B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73D3CD-856D-3FD1-9CC5-165963BA7EAB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4A3494-1D16-5A65-75D5-D22C4028034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3A177F-D91A-B3E8-F825-BA391C1FE50F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2F2973-5F54-FBC2-9408-541DFD203325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58DEF7-E27C-7D06-8605-ED5683D7F151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ED22EE-F738-5513-1F87-0CF13B475D3B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CCABB0-787F-9A5F-45E9-5CB9978367F9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923D39C-FDDD-415C-0013-2F394271E127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D490AC-80AD-48ED-D7D2-86BC46C13ACD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96E34A-0555-B816-866B-36DDDEB86F42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D29E97-51D0-5668-F857-4707A18124F5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DB0C37-F499-0437-698B-88E03E6CA8E2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1E99DE-D8CE-5BC5-1E07-9DADA51526F0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CCED93-23E3-8618-E308-FBDAE9D62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9E2F54-3223-5C72-34C4-6B3F738E2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AC387F-363D-CB1A-97DC-645A64D42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D3F529-B6BF-9C09-E45B-51376FE3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C9C45E-D123-D417-DFB3-25F7522F9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075290-233B-75C4-4759-458E4A0F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8D0051-8433-28F7-EC24-286CA893A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BC5C14-BD04-5B09-F729-0B5CBEF680A6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5EB9F0-BFE0-9625-62C5-27D3F61EE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4FFD6-E791-983A-894B-52AA3E561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0DD740-7AF0-1E39-5621-BC175AC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8E7976-EE53-00A6-30C0-DD9F91B61CD7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C03C25A-A03A-83F3-9E23-562EE86F9C02}"/>
              </a:ext>
            </a:extLst>
          </p:cNvPr>
          <p:cNvSpPr/>
          <p:nvPr/>
        </p:nvSpPr>
        <p:spPr>
          <a:xfrm>
            <a:off x="1610247" y="3579705"/>
            <a:ext cx="642155" cy="44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/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0993AE8-371A-57E3-C4F9-7374FB89FFB2}"/>
              </a:ext>
            </a:extLst>
          </p:cNvPr>
          <p:cNvGrpSpPr/>
          <p:nvPr/>
        </p:nvGrpSpPr>
        <p:grpSpPr>
          <a:xfrm>
            <a:off x="2429654" y="4545392"/>
            <a:ext cx="1052148" cy="1098122"/>
            <a:chOff x="6915720" y="4229050"/>
            <a:chExt cx="1052148" cy="109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/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/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/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4BA83E9-E03C-D51E-6079-1952EE08EF99}"/>
              </a:ext>
            </a:extLst>
          </p:cNvPr>
          <p:cNvSpPr txBox="1"/>
          <p:nvPr/>
        </p:nvSpPr>
        <p:spPr>
          <a:xfrm>
            <a:off x="473045" y="5247270"/>
            <a:ext cx="201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equilibria,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/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209E346-729F-D30E-C8FD-66C075F6511C}"/>
              </a:ext>
            </a:extLst>
          </p:cNvPr>
          <p:cNvGrpSpPr/>
          <p:nvPr/>
        </p:nvGrpSpPr>
        <p:grpSpPr>
          <a:xfrm>
            <a:off x="4194009" y="3545847"/>
            <a:ext cx="2009692" cy="687739"/>
            <a:chOff x="7812900" y="351483"/>
            <a:chExt cx="2009692" cy="68773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6FA7D5-E07A-B7A0-6EA0-F1DF886EFBF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00" y="69611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319139-C9EC-1182-B2CF-141547C7A822}"/>
                </a:ext>
              </a:extLst>
            </p:cNvPr>
            <p:cNvSpPr/>
            <p:nvPr/>
          </p:nvSpPr>
          <p:spPr>
            <a:xfrm>
              <a:off x="8407430" y="351483"/>
              <a:ext cx="832104" cy="6877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Spin up meas.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67A6F-5E8E-C155-50A6-17CFC857F5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534" y="69535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/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/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326CD20-6E59-9202-C37F-1FE71B0937C8}"/>
              </a:ext>
            </a:extLst>
          </p:cNvPr>
          <p:cNvSpPr txBox="1"/>
          <p:nvPr/>
        </p:nvSpPr>
        <p:spPr>
          <a:xfrm>
            <a:off x="4130270" y="5110545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contexts,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/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Quantum contexts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Boundary conditions between system and environment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blipFill>
                <a:blip r:embed="rId11"/>
                <a:stretch>
                  <a:fillRect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/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Measurements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blipFill>
                <a:blip r:embed="rId12"/>
                <a:stretch>
                  <a:fillRect l="-1815" t="-8197" r="-12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510F98-7CE4-1E6B-C279-7279EBEB2B05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021132" y="4545392"/>
            <a:ext cx="1340307" cy="37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0F1B8CF-63F5-D7CD-0EA1-06FD5E6C6BD0}"/>
              </a:ext>
            </a:extLst>
          </p:cNvPr>
          <p:cNvSpPr txBox="1"/>
          <p:nvPr/>
        </p:nvSpPr>
        <p:spPr>
          <a:xfrm>
            <a:off x="7986383" y="417606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/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Quasi-static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blipFill>
                <a:blip r:embed="rId13"/>
                <a:stretch>
                  <a:fillRect l="-2332" t="-10000" r="-1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/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6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Entropic nature of physical theories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497323" y="2162887"/>
            <a:ext cx="6432398" cy="1766632"/>
            <a:chOff x="329683" y="1172919"/>
            <a:chExt cx="6432398" cy="17666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490374" y="4546683"/>
            <a:ext cx="6837342" cy="1659611"/>
            <a:chOff x="53340" y="3574508"/>
            <a:chExt cx="6837342" cy="16596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blipFill>
                  <a:blip r:embed="rId9"/>
                  <a:stretch>
                    <a:fillRect r="-38127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488952" y="948071"/>
            <a:ext cx="924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 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488952" y="1436533"/>
            <a:ext cx="866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 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383073" y="2287868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 of both classical and quantum mechanics is ultimately an entropic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/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preparation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pure state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blipFill>
                <a:blip r:embed="rId10"/>
                <a:stretch>
                  <a:fillRect l="-76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/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process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map between pure states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blipFill>
                <a:blip r:embed="rId11"/>
                <a:stretch>
                  <a:fillRect l="-57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C0E1B56-7C7C-93F2-F611-90EA0E907D91}"/>
              </a:ext>
            </a:extLst>
          </p:cNvPr>
          <p:cNvSpPr txBox="1"/>
          <p:nvPr/>
        </p:nvSpPr>
        <p:spPr>
          <a:xfrm>
            <a:off x="7383073" y="3211198"/>
            <a:ext cx="3864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only prepare/measure ensembles. Ensembles can offer a unified way of thinking about states.</a:t>
            </a:r>
          </a:p>
        </p:txBody>
      </p:sp>
    </p:spTree>
    <p:extLst>
      <p:ext uri="{BB962C8B-B14F-4D97-AF65-F5344CB8AC3E}">
        <p14:creationId xmlns:p14="http://schemas.microsoft.com/office/powerpoint/2010/main" val="53709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C860-B3BB-580A-1F5F-25EDCD42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Unphysicality</a:t>
            </a:r>
            <a:r>
              <a:rPr lang="en-US" dirty="0"/>
              <a:t> of Hilbert 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8C72D-611F-05DF-8886-1603F14C4D33}"/>
              </a:ext>
            </a:extLst>
          </p:cNvPr>
          <p:cNvSpPr txBox="1"/>
          <p:nvPr/>
        </p:nvSpPr>
        <p:spPr>
          <a:xfrm>
            <a:off x="5035420" y="2178888"/>
            <a:ext cx="611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captures measurement probability/entropy of mixtures and superposition/statistical mixing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24773-F02B-15C0-1468-D484E0BD44F4}"/>
              </a:ext>
            </a:extLst>
          </p:cNvPr>
          <p:cNvSpPr txBox="1"/>
          <p:nvPr/>
        </p:nvSpPr>
        <p:spPr>
          <a:xfrm>
            <a:off x="8779992" y="267328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Physically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9999B-6185-7CD1-8DAE-B6BDBBFD3C37}"/>
              </a:ext>
            </a:extLst>
          </p:cNvPr>
          <p:cNvSpPr txBox="1"/>
          <p:nvPr/>
        </p:nvSpPr>
        <p:spPr>
          <a:xfrm>
            <a:off x="433528" y="1075516"/>
            <a:ext cx="1081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Hilbert space: complete inner product vector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16C0D-3E91-BA6D-571A-74DFEBBD1D35}"/>
              </a:ext>
            </a:extLst>
          </p:cNvPr>
          <p:cNvSpPr/>
          <p:nvPr/>
        </p:nvSpPr>
        <p:spPr>
          <a:xfrm>
            <a:off x="5474678" y="1126092"/>
            <a:ext cx="5675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EB02F-8F6E-81C6-07AA-4945E0EB255E}"/>
              </a:ext>
            </a:extLst>
          </p:cNvPr>
          <p:cNvCxnSpPr>
            <a:cxnSpLocks/>
          </p:cNvCxnSpPr>
          <p:nvPr/>
        </p:nvCxnSpPr>
        <p:spPr>
          <a:xfrm>
            <a:off x="7755138" y="1783402"/>
            <a:ext cx="0" cy="31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B4AE-D0DB-489E-DD2B-96584F415159}"/>
              </a:ext>
            </a:extLst>
          </p:cNvPr>
          <p:cNvSpPr/>
          <p:nvPr/>
        </p:nvSpPr>
        <p:spPr>
          <a:xfrm>
            <a:off x="3456449" y="1127963"/>
            <a:ext cx="2018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C00F-5A11-55C4-192E-A0BB8C690D15}"/>
              </a:ext>
            </a:extLst>
          </p:cNvPr>
          <p:cNvSpPr txBox="1"/>
          <p:nvPr/>
        </p:nvSpPr>
        <p:spPr>
          <a:xfrm>
            <a:off x="750383" y="2016378"/>
            <a:ext cx="3514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on finite-dimensional spaces. For infinite-dimensional spaces, it allows us to construct states with infinite expectation values from states with finite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/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Thus requires us to include unitary transformations (e.g. change of representations and finite time evolution) that change finite expectation values into infinite ones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blipFill>
                <a:blip r:embed="rId2"/>
                <a:stretch>
                  <a:fillRect l="-59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2ACC2-D995-2DCB-8B92-73735F68A45B}"/>
              </a:ext>
            </a:extLst>
          </p:cNvPr>
          <p:cNvSpPr txBox="1"/>
          <p:nvPr/>
        </p:nvSpPr>
        <p:spPr>
          <a:xfrm>
            <a:off x="7755138" y="3526637"/>
            <a:ext cx="30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Extremely physically suspect!!!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970D4-E5C0-CAEB-78B2-FFFBC043E60A}"/>
              </a:ext>
            </a:extLst>
          </p:cNvPr>
          <p:cNvSpPr txBox="1"/>
          <p:nvPr/>
        </p:nvSpPr>
        <p:spPr>
          <a:xfrm>
            <a:off x="374841" y="4733690"/>
            <a:ext cx="533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require all polynomials of position and momentum to have 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/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Schwartz space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blipFill>
                <a:blip r:embed="rId3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264557C-870D-2384-E596-1E2F1350DB9F}"/>
              </a:ext>
            </a:extLst>
          </p:cNvPr>
          <p:cNvSpPr txBox="1"/>
          <p:nvPr/>
        </p:nvSpPr>
        <p:spPr>
          <a:xfrm>
            <a:off x="517840" y="5603442"/>
            <a:ext cx="39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Maybe more physically appropriate?</a:t>
            </a:r>
          </a:p>
        </p:txBody>
      </p:sp>
    </p:spTree>
    <p:extLst>
      <p:ext uri="{BB962C8B-B14F-4D97-AF65-F5344CB8AC3E}">
        <p14:creationId xmlns:p14="http://schemas.microsoft.com/office/powerpoint/2010/main" val="11008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8084-6A9F-5B58-29A0-0A32C9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027E-B26D-AB4C-2D60-11906C771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A5F4F23-252D-5608-C0C7-A760593A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4" y="1970692"/>
            <a:ext cx="3193758" cy="23380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DC202-8ACC-6E0B-A066-81E4DCCD1721}"/>
              </a:ext>
            </a:extLst>
          </p:cNvPr>
          <p:cNvSpPr txBox="1"/>
          <p:nvPr/>
        </p:nvSpPr>
        <p:spPr>
          <a:xfrm>
            <a:off x="772535" y="4457407"/>
            <a:ext cx="352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Wikipedia “Mathematical Physics”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E454-3D3F-6D6F-EC87-9F04A5E4FF67}"/>
              </a:ext>
            </a:extLst>
          </p:cNvPr>
          <p:cNvSpPr txBox="1"/>
          <p:nvPr/>
        </p:nvSpPr>
        <p:spPr>
          <a:xfrm>
            <a:off x="350724" y="388957"/>
            <a:ext cx="515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modern physics, mathematics is used as the foundation of our physical theories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37F2E-A71F-3EE0-8520-BC433B3F8F07}"/>
              </a:ext>
            </a:extLst>
          </p:cNvPr>
          <p:cNvSpPr txBox="1"/>
          <p:nvPr/>
        </p:nvSpPr>
        <p:spPr>
          <a:xfrm>
            <a:off x="350724" y="1032044"/>
            <a:ext cx="515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Hossenfelder’s</a:t>
            </a:r>
            <a:r>
              <a:rPr lang="en-US" sz="1400" dirty="0"/>
              <a:t> </a:t>
            </a:r>
            <a:r>
              <a:rPr lang="en-US" sz="1400" i="1" dirty="0"/>
              <a:t>Lost in Math</a:t>
            </a:r>
            <a:r>
              <a:rPr lang="en-US" sz="1400" dirty="0"/>
              <a:t>: “[…] finding a neat set of assumptions from which the whole theory can be derived, is often left to our colleagues in mathematical physics […]”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6BB61-6A95-F427-0CAE-285A7EF3A130}"/>
              </a:ext>
            </a:extLst>
          </p:cNvPr>
          <p:cNvSpPr txBox="1"/>
          <p:nvPr/>
        </p:nvSpPr>
        <p:spPr>
          <a:xfrm>
            <a:off x="6087597" y="998397"/>
            <a:ext cx="5333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David Hilbert: “Mathematics is a game played according to certain simple rules with meaningless marks on paper.”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BF7AA-A046-1309-CA29-CDC0B4F6CD68}"/>
              </a:ext>
            </a:extLst>
          </p:cNvPr>
          <p:cNvSpPr txBox="1"/>
          <p:nvPr/>
        </p:nvSpPr>
        <p:spPr>
          <a:xfrm>
            <a:off x="6096000" y="1462223"/>
            <a:ext cx="54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Bertrand Russell: “It is essential not to discuss whether the first proposition is really true, and not to mention what the anything is, of which it is supposed to be true.”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DB120-CEB2-448F-9EC5-5531606C4FFA}"/>
              </a:ext>
            </a:extLst>
          </p:cNvPr>
          <p:cNvSpPr txBox="1"/>
          <p:nvPr/>
        </p:nvSpPr>
        <p:spPr>
          <a:xfrm>
            <a:off x="6087597" y="348156"/>
            <a:ext cx="545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content of a theory can never tell us the full physical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1A280-A2BC-0B62-CE6F-928FE7CD227D}"/>
              </a:ext>
            </a:extLst>
          </p:cNvPr>
          <p:cNvSpPr txBox="1"/>
          <p:nvPr/>
        </p:nvSpPr>
        <p:spPr>
          <a:xfrm>
            <a:off x="5714170" y="4520203"/>
            <a:ext cx="352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Mathematical structures must be justified by physical 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92E12-0754-DF07-111B-347FD074FE70}"/>
              </a:ext>
            </a:extLst>
          </p:cNvPr>
          <p:cNvSpPr txBox="1"/>
          <p:nvPr/>
        </p:nvSpPr>
        <p:spPr>
          <a:xfrm>
            <a:off x="5504135" y="2312309"/>
            <a:ext cx="22104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need to identify which parts of mathematics are “correct” to capture physical properties in a specific realm of applicability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8600FD-EFCE-8D07-3CCE-08F0C1B190A2}"/>
              </a:ext>
            </a:extLst>
          </p:cNvPr>
          <p:cNvGrpSpPr/>
          <p:nvPr/>
        </p:nvGrpSpPr>
        <p:grpSpPr>
          <a:xfrm>
            <a:off x="7520302" y="2061722"/>
            <a:ext cx="3247734" cy="2147290"/>
            <a:chOff x="5664688" y="1950599"/>
            <a:chExt cx="3247734" cy="214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AA0E8-71E9-9A73-3564-EE50F09E80DA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9B4595-1BE1-CF36-6D46-DCBCA01F3C64}"/>
                </a:ext>
              </a:extLst>
            </p:cNvPr>
            <p:cNvSpPr/>
            <p:nvPr/>
          </p:nvSpPr>
          <p:spPr>
            <a:xfrm>
              <a:off x="6719639" y="3511810"/>
              <a:ext cx="142626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Mathematics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067A1-6E85-73F6-FE7B-E97E7A6698C8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requirements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BBE047-E8F5-7BC3-DB83-3856378E30A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Semantics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DEB3D8F-CD09-2858-C5B3-F2A9B3E3CDB0}"/>
                </a:ext>
              </a:extLst>
            </p:cNvPr>
            <p:cNvCxnSpPr>
              <a:stCxn id="25" idx="1"/>
              <a:endCxn id="27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276C63A-7270-9944-FF89-F4DEED1D1783}"/>
                </a:ext>
              </a:extLst>
            </p:cNvPr>
            <p:cNvCxnSpPr>
              <a:stCxn id="25" idx="3"/>
              <a:endCxn id="28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0603717-2893-1606-6D40-C6D45FDD9CFC}"/>
                </a:ext>
              </a:extLst>
            </p:cNvPr>
            <p:cNvCxnSpPr>
              <a:cxnSpLocks/>
              <a:stCxn id="27" idx="2"/>
              <a:endCxn id="26" idx="1"/>
            </p:cNvCxnSpPr>
            <p:nvPr/>
          </p:nvCxnSpPr>
          <p:spPr>
            <a:xfrm rot="16200000" flipH="1">
              <a:off x="6316645" y="3401855"/>
              <a:ext cx="517553" cy="2884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34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7E0A5-6890-A508-E741-799002C286B5}"/>
              </a:ext>
            </a:extLst>
          </p:cNvPr>
          <p:cNvGrpSpPr/>
          <p:nvPr/>
        </p:nvGrpSpPr>
        <p:grpSpPr>
          <a:xfrm>
            <a:off x="3036709" y="1270175"/>
            <a:ext cx="3141467" cy="3195642"/>
            <a:chOff x="6564215" y="1073699"/>
            <a:chExt cx="4672586" cy="47531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D8FB7-13B5-880F-6CED-E9BC93A58478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7C88E1-C1C6-4072-353A-E32A9E4DE93B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24C0BD-4CA9-54A2-8F52-F0B210A2684F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7D6BDF-51E7-7D6C-65B7-6443402BA5C9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44E531-AF70-9C5A-D63D-4F03B1FF8FB8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07639-2835-DAF3-BF68-025746197C6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4BB989-1219-B8EA-4116-9D171265217A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36E19-6F39-58A5-81C6-533F75F234E8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8FB9B2-B52F-F86E-B4DF-9E07605E37FC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789D44-11ED-6F1E-EF76-4445EA1EA63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98AFA3-D578-94A5-7B0C-3BB3F190B9D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03949C-F129-E844-E63A-7796DD134855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A899952-FBA4-4A5F-0702-B34E1A7F1CE0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FDE0E9-A3A6-A879-A7E3-73028FEDFBFB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919EEC-CF5E-E852-C107-1925F81CF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F517C4-38B2-07FA-3891-A8013052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8B6D62-C9EE-09D2-EACE-C223CCD65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EF798E-5D6A-8953-D1F0-BBF310AD4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704657-1ECF-F183-EE4E-246166B58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E40331-BEC3-DBB7-D293-868B78BF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CA5EC94-77E0-EFA5-38C7-0AA5D1E9960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FFE3222E-E616-ACB9-3192-8349F9B74270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DEACE35-9239-5EBB-1717-A11B1729F772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B481BA7-CB53-DED3-11CF-D60073AA44A6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5306A39-7368-FD14-62AB-6224C2D27714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BB11E36-3283-642D-6A15-7EC60D411795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EF6576-3C98-F929-6D69-188A87AE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E9047F-E64F-9461-D9A7-D9D5302A8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E47FFAD-DE62-3A9F-83EC-3FEBCFE40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CCF4C7D-B449-3818-4B72-0567FF84A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75E38207-D34D-E950-4FD8-FD70E8A5838D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99326D7-719F-3DEC-FDBF-F250A00336EF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0361EA-FDE5-0729-6DA7-309FA1F455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542348-4F85-2BFF-419E-B0F26F87B2A0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4F497C-9670-C2F8-B7BC-13DD8887699E}"/>
              </a:ext>
            </a:extLst>
          </p:cNvPr>
          <p:cNvGrpSpPr/>
          <p:nvPr/>
        </p:nvGrpSpPr>
        <p:grpSpPr>
          <a:xfrm>
            <a:off x="8963140" y="403421"/>
            <a:ext cx="2854992" cy="1887622"/>
            <a:chOff x="5664688" y="1950599"/>
            <a:chExt cx="3247734" cy="21472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251B35-8C00-A9A3-E53E-5136800F62B9}"/>
                </a:ext>
              </a:extLst>
            </p:cNvPr>
            <p:cNvSpPr/>
            <p:nvPr/>
          </p:nvSpPr>
          <p:spPr>
            <a:xfrm>
              <a:off x="6719639" y="1950599"/>
              <a:ext cx="120364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512AFE-F204-21FE-9555-31E94D64573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2D0A069-A893-F6A8-350D-84E1E6AFA59E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3FDF07-2D66-0220-1D5B-21FEF927409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B105230C-85A1-83E4-1586-5250867BD6BB}"/>
                </a:ext>
              </a:extLst>
            </p:cNvPr>
            <p:cNvCxnSpPr>
              <a:stCxn id="57" idx="1"/>
              <a:endCxn id="59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C820B04-7556-87AD-D57E-0C591BDF8C93}"/>
                </a:ext>
              </a:extLst>
            </p:cNvPr>
            <p:cNvCxnSpPr>
              <a:stCxn id="57" idx="3"/>
              <a:endCxn id="60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F0AFEB5F-97F5-B070-C855-726C0DAE547E}"/>
                </a:ext>
              </a:extLst>
            </p:cNvPr>
            <p:cNvCxnSpPr>
              <a:cxnSpLocks/>
              <a:stCxn id="59" idx="2"/>
              <a:endCxn id="58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7224547-0CB9-C496-1093-4EEE2B0C3DAB}"/>
              </a:ext>
            </a:extLst>
          </p:cNvPr>
          <p:cNvSpPr txBox="1"/>
          <p:nvPr/>
        </p:nvSpPr>
        <p:spPr>
          <a:xfrm>
            <a:off x="966809" y="4904792"/>
            <a:ext cx="8332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map between informal and formal is the most delicate and important step, and it is also the least studied!!!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22A17E-177B-3B34-14A2-96CA4A450777}"/>
              </a:ext>
            </a:extLst>
          </p:cNvPr>
          <p:cNvSpPr txBox="1"/>
          <p:nvPr/>
        </p:nvSpPr>
        <p:spPr>
          <a:xfrm>
            <a:off x="8541444" y="2753471"/>
            <a:ext cx="353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physical content is captured by the definitions and axioms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21881-8A30-6A4C-4BF9-C9FA413104CA}"/>
              </a:ext>
            </a:extLst>
          </p:cNvPr>
          <p:cNvSpPr txBox="1"/>
          <p:nvPr/>
        </p:nvSpPr>
        <p:spPr>
          <a:xfrm>
            <a:off x="520810" y="993698"/>
            <a:ext cx="2350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Physical objects live in the</a:t>
            </a:r>
            <a:br>
              <a:rPr lang="en-US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physical (informal)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4C0A8-536D-4005-C498-6203E9FB4493}"/>
              </a:ext>
            </a:extLst>
          </p:cNvPr>
          <p:cNvSpPr txBox="1"/>
          <p:nvPr/>
        </p:nvSpPr>
        <p:spPr>
          <a:xfrm>
            <a:off x="346766" y="1716476"/>
            <a:ext cx="1999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</a:schemeClr>
                </a:solidFill>
              </a:rPr>
              <a:t>(e.g. connection to experiment is outside of the formal system)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021022-E205-1FEB-B274-FF76C9E58C09}"/>
              </a:ext>
            </a:extLst>
          </p:cNvPr>
          <p:cNvCxnSpPr>
            <a:cxnSpLocks/>
          </p:cNvCxnSpPr>
          <p:nvPr/>
        </p:nvCxnSpPr>
        <p:spPr>
          <a:xfrm>
            <a:off x="2501349" y="1663463"/>
            <a:ext cx="524621" cy="44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8B791-E9FB-18E5-41C0-2B1EBF0D2BC6}"/>
              </a:ext>
            </a:extLst>
          </p:cNvPr>
          <p:cNvCxnSpPr>
            <a:cxnSpLocks/>
          </p:cNvCxnSpPr>
          <p:nvPr/>
        </p:nvCxnSpPr>
        <p:spPr>
          <a:xfrm flipH="1">
            <a:off x="4878712" y="1112771"/>
            <a:ext cx="207038" cy="112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55D5B-6308-13C6-E2CB-A114D19368A4}"/>
              </a:ext>
            </a:extLst>
          </p:cNvPr>
          <p:cNvSpPr txBox="1"/>
          <p:nvPr/>
        </p:nvSpPr>
        <p:spPr>
          <a:xfrm>
            <a:off x="3469451" y="437408"/>
            <a:ext cx="39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Choose axioms/primitive notions so that the justification is straightforward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7A666-9ED5-714B-94EA-FFED38BAE913}"/>
              </a:ext>
            </a:extLst>
          </p:cNvPr>
          <p:cNvSpPr txBox="1"/>
          <p:nvPr/>
        </p:nvSpPr>
        <p:spPr>
          <a:xfrm>
            <a:off x="6386403" y="1291042"/>
            <a:ext cx="27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Mathematical objects are “crisper idealization” of physical objects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DF882E-E0BA-C6C2-6C49-F3AD91E0682D}"/>
              </a:ext>
            </a:extLst>
          </p:cNvPr>
          <p:cNvCxnSpPr>
            <a:cxnSpLocks/>
          </p:cNvCxnSpPr>
          <p:nvPr/>
        </p:nvCxnSpPr>
        <p:spPr>
          <a:xfrm flipH="1">
            <a:off x="6468557" y="2060114"/>
            <a:ext cx="759401" cy="461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D2E7B-21D9-34AF-0BA0-5DC0AC61A4AF}"/>
              </a:ext>
            </a:extLst>
          </p:cNvPr>
          <p:cNvCxnSpPr>
            <a:cxnSpLocks/>
          </p:cNvCxnSpPr>
          <p:nvPr/>
        </p:nvCxnSpPr>
        <p:spPr>
          <a:xfrm flipV="1">
            <a:off x="2127572" y="3245614"/>
            <a:ext cx="765116" cy="321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27A8E9-D120-BBB0-EF70-D078ADA248D9}"/>
              </a:ext>
            </a:extLst>
          </p:cNvPr>
          <p:cNvSpPr txBox="1"/>
          <p:nvPr/>
        </p:nvSpPr>
        <p:spPr>
          <a:xfrm>
            <a:off x="565834" y="3023661"/>
            <a:ext cx="19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are “fuzzy”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231A3-9CE1-BF69-A944-F0E4788AF91E}"/>
              </a:ext>
            </a:extLst>
          </p:cNvPr>
          <p:cNvSpPr txBox="1"/>
          <p:nvPr/>
        </p:nvSpPr>
        <p:spPr>
          <a:xfrm>
            <a:off x="428645" y="3887536"/>
            <a:ext cx="296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may have circular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33528-0A89-A534-989E-EB19E387267C}"/>
              </a:ext>
            </a:extLst>
          </p:cNvPr>
          <p:cNvCxnSpPr>
            <a:cxnSpLocks/>
          </p:cNvCxnSpPr>
          <p:nvPr/>
        </p:nvCxnSpPr>
        <p:spPr>
          <a:xfrm flipV="1">
            <a:off x="3057374" y="3864131"/>
            <a:ext cx="711372" cy="403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42E492-60B5-0991-3D13-C75461E6FE19}"/>
              </a:ext>
            </a:extLst>
          </p:cNvPr>
          <p:cNvSpPr txBox="1"/>
          <p:nvPr/>
        </p:nvSpPr>
        <p:spPr>
          <a:xfrm>
            <a:off x="6581055" y="3684515"/>
            <a:ext cx="336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concepts cannot have circular definitions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AC131-CD3A-2089-AB9C-C73E5DB61413}"/>
              </a:ext>
            </a:extLst>
          </p:cNvPr>
          <p:cNvCxnSpPr>
            <a:cxnSpLocks/>
          </p:cNvCxnSpPr>
          <p:nvPr/>
        </p:nvCxnSpPr>
        <p:spPr>
          <a:xfrm flipH="1" flipV="1">
            <a:off x="6317969" y="3527314"/>
            <a:ext cx="721225" cy="15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0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A5E-6987-4042-A8B6-E58CD90E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/>
              <a:t>symplectic</a:t>
            </a:r>
            <a:r>
              <a:rPr lang="en-US" dirty="0"/>
              <a:t> space and probability 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63965-5A0E-425B-89B1-B4232516FE39}"/>
              </a:ext>
            </a:extLst>
          </p:cNvPr>
          <p:cNvSpPr/>
          <p:nvPr/>
        </p:nvSpPr>
        <p:spPr>
          <a:xfrm>
            <a:off x="205669" y="1234280"/>
            <a:ext cx="10518559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0A52-820F-4F19-97EF-B73012587330}"/>
              </a:ext>
            </a:extLst>
          </p:cNvPr>
          <p:cNvSpPr/>
          <p:nvPr/>
        </p:nvSpPr>
        <p:spPr>
          <a:xfrm>
            <a:off x="205671" y="1663073"/>
            <a:ext cx="809495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space (</a:t>
            </a:r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manifold)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CBC26-3FB9-49AE-A417-EC6547F9C5BD}"/>
              </a:ext>
            </a:extLst>
          </p:cNvPr>
          <p:cNvSpPr/>
          <p:nvPr/>
        </p:nvSpPr>
        <p:spPr>
          <a:xfrm>
            <a:off x="8420472" y="1663073"/>
            <a:ext cx="2303757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evolution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6BEB-DDBC-4945-B1C4-F4B17AC7F023}"/>
              </a:ext>
            </a:extLst>
          </p:cNvPr>
          <p:cNvSpPr/>
          <p:nvPr/>
        </p:nvSpPr>
        <p:spPr>
          <a:xfrm>
            <a:off x="205670" y="2091865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DE8F3-6904-46EB-B3B9-CAE8B5159495}"/>
              </a:ext>
            </a:extLst>
          </p:cNvPr>
          <p:cNvSpPr/>
          <p:nvPr/>
        </p:nvSpPr>
        <p:spPr>
          <a:xfrm>
            <a:off x="6171464" y="2091866"/>
            <a:ext cx="2129160" cy="353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3B46A-1630-42B5-BA76-A774CC664DFC}"/>
              </a:ext>
            </a:extLst>
          </p:cNvPr>
          <p:cNvSpPr/>
          <p:nvPr/>
        </p:nvSpPr>
        <p:spPr>
          <a:xfrm>
            <a:off x="205671" y="2520657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ED1DA-2E77-4BA9-ABCE-4C942047C55A}"/>
              </a:ext>
            </a:extLst>
          </p:cNvPr>
          <p:cNvSpPr/>
          <p:nvPr/>
        </p:nvSpPr>
        <p:spPr>
          <a:xfrm>
            <a:off x="3662044" y="2520657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53C5-197B-4D1E-8367-6BEED086FF5E}"/>
              </a:ext>
            </a:extLst>
          </p:cNvPr>
          <p:cNvSpPr/>
          <p:nvPr/>
        </p:nvSpPr>
        <p:spPr>
          <a:xfrm>
            <a:off x="205671" y="2949449"/>
            <a:ext cx="188058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Topological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/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A796A3CF-B6CB-44CE-9015-EEA17635576C}"/>
              </a:ext>
            </a:extLst>
          </p:cNvPr>
          <p:cNvSpPr/>
          <p:nvPr/>
        </p:nvSpPr>
        <p:spPr>
          <a:xfrm>
            <a:off x="1333294" y="4671648"/>
            <a:ext cx="382889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space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E610D0-7F25-4688-9BAC-A1B66D777EA1}"/>
              </a:ext>
            </a:extLst>
          </p:cNvPr>
          <p:cNvSpPr/>
          <p:nvPr/>
        </p:nvSpPr>
        <p:spPr>
          <a:xfrm>
            <a:off x="4062839" y="5100439"/>
            <a:ext cx="1099351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/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blipFill>
                <a:blip r:embed="rId3"/>
                <a:stretch>
                  <a:fillRect t="-10000" r="-3279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C73A3DF-9C25-4518-B3A9-B67122DC162B}"/>
              </a:ext>
            </a:extLst>
          </p:cNvPr>
          <p:cNvSpPr/>
          <p:nvPr/>
        </p:nvSpPr>
        <p:spPr>
          <a:xfrm>
            <a:off x="1321056" y="5100440"/>
            <a:ext cx="142560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C4B15-5B5A-4C02-B784-8794FA0C015D}"/>
              </a:ext>
            </a:extLst>
          </p:cNvPr>
          <p:cNvSpPr txBox="1"/>
          <p:nvPr/>
        </p:nvSpPr>
        <p:spPr>
          <a:xfrm>
            <a:off x="128726" y="3663234"/>
            <a:ext cx="207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 with verifiable statements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6B14E8-C3EB-5CCF-003D-EEC0ADCD5805}"/>
              </a:ext>
            </a:extLst>
          </p:cNvPr>
          <p:cNvCxnSpPr/>
          <p:nvPr/>
        </p:nvCxnSpPr>
        <p:spPr>
          <a:xfrm flipV="1">
            <a:off x="996696" y="3378241"/>
            <a:ext cx="0" cy="30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B9D63-236C-BB58-8673-5109A87A0AC0}"/>
              </a:ext>
            </a:extLst>
          </p:cNvPr>
          <p:cNvSpPr txBox="1"/>
          <p:nvPr/>
        </p:nvSpPr>
        <p:spPr>
          <a:xfrm>
            <a:off x="3174112" y="3722700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Identified by independent continuous quantities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2904C-86F9-90F3-9F91-0B6C4294F544}"/>
              </a:ext>
            </a:extLst>
          </p:cNvPr>
          <p:cNvCxnSpPr/>
          <p:nvPr/>
        </p:nvCxnSpPr>
        <p:spPr>
          <a:xfrm flipH="1" flipV="1">
            <a:off x="3200400" y="3378241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953884-36BB-DF25-FD2D-FFF0A24FEB23}"/>
              </a:ext>
            </a:extLst>
          </p:cNvPr>
          <p:cNvSpPr txBox="1"/>
          <p:nvPr/>
        </p:nvSpPr>
        <p:spPr>
          <a:xfrm>
            <a:off x="4490289" y="3293907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Infinitesimal reducibility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18AAD5-C49B-18FA-6FF9-8B0E0212DAA7}"/>
              </a:ext>
            </a:extLst>
          </p:cNvPr>
          <p:cNvCxnSpPr/>
          <p:nvPr/>
        </p:nvCxnSpPr>
        <p:spPr>
          <a:xfrm flipH="1" flipV="1">
            <a:off x="5109917" y="2973054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8462C0-6932-654A-C0CC-D8F4DE333181}"/>
              </a:ext>
            </a:extLst>
          </p:cNvPr>
          <p:cNvCxnSpPr/>
          <p:nvPr/>
        </p:nvCxnSpPr>
        <p:spPr>
          <a:xfrm flipH="1" flipV="1">
            <a:off x="7112600" y="2522723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D0CAF8-21F1-CAC6-18EA-DC35B6492C93}"/>
              </a:ext>
            </a:extLst>
          </p:cNvPr>
          <p:cNvSpPr txBox="1"/>
          <p:nvPr/>
        </p:nvSpPr>
        <p:spPr>
          <a:xfrm>
            <a:off x="6599592" y="2795755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Observer independent count of states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FDC5A-9472-5B11-C9A3-9F13C1240ADE}"/>
              </a:ext>
            </a:extLst>
          </p:cNvPr>
          <p:cNvCxnSpPr/>
          <p:nvPr/>
        </p:nvCxnSpPr>
        <p:spPr>
          <a:xfrm flipH="1" flipV="1">
            <a:off x="9743229" y="2098700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7132AD-65F3-2961-4CB8-AECEDCFBE707}"/>
              </a:ext>
            </a:extLst>
          </p:cNvPr>
          <p:cNvSpPr txBox="1"/>
          <p:nvPr/>
        </p:nvSpPr>
        <p:spPr>
          <a:xfrm>
            <a:off x="9092446" y="2417546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Determinism/reversibility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E883B6-CE7A-7A1F-34CD-AFFA6C2E93C8}"/>
              </a:ext>
            </a:extLst>
          </p:cNvPr>
          <p:cNvCxnSpPr>
            <a:cxnSpLocks/>
          </p:cNvCxnSpPr>
          <p:nvPr/>
        </p:nvCxnSpPr>
        <p:spPr>
          <a:xfrm flipV="1">
            <a:off x="1568665" y="5532990"/>
            <a:ext cx="246888" cy="2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FB464F-1FCF-62F0-CB58-2C410D7D9D3B}"/>
              </a:ext>
            </a:extLst>
          </p:cNvPr>
          <p:cNvCxnSpPr/>
          <p:nvPr/>
        </p:nvCxnSpPr>
        <p:spPr>
          <a:xfrm flipV="1">
            <a:off x="3404750" y="5529232"/>
            <a:ext cx="0" cy="29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861901-4DFD-BE01-A40F-7DD426DDF866}"/>
              </a:ext>
            </a:extLst>
          </p:cNvPr>
          <p:cNvCxnSpPr/>
          <p:nvPr/>
        </p:nvCxnSpPr>
        <p:spPr>
          <a:xfrm flipH="1" flipV="1">
            <a:off x="4747060" y="5526498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F9BBAD-6A7D-30F3-6E1C-7F0E363A4F1C}"/>
              </a:ext>
            </a:extLst>
          </p:cNvPr>
          <p:cNvSpPr txBox="1"/>
          <p:nvPr/>
        </p:nvSpPr>
        <p:spPr>
          <a:xfrm>
            <a:off x="234281" y="5621062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0BCCC-3F6A-4CBE-45F4-AB6650846189}"/>
              </a:ext>
            </a:extLst>
          </p:cNvPr>
          <p:cNvSpPr txBox="1"/>
          <p:nvPr/>
        </p:nvSpPr>
        <p:spPr>
          <a:xfrm>
            <a:off x="2438965" y="5790011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Statements associated with experimental tests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B37914-1C97-5E9B-BB11-FBB2ADD125AE}"/>
              </a:ext>
            </a:extLst>
          </p:cNvPr>
          <p:cNvSpPr txBox="1"/>
          <p:nvPr/>
        </p:nvSpPr>
        <p:spPr>
          <a:xfrm>
            <a:off x="4797802" y="5816454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Probability that a statement is 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046A9F-AA53-CDC1-4568-20D2D6E4B49E}"/>
              </a:ext>
            </a:extLst>
          </p:cNvPr>
          <p:cNvSpPr txBox="1"/>
          <p:nvPr/>
        </p:nvSpPr>
        <p:spPr>
          <a:xfrm>
            <a:off x="5577063" y="3817127"/>
            <a:ext cx="443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see what each additional mathematical layer represents and under what assumptions</a:t>
            </a:r>
          </a:p>
        </p:txBody>
      </p:sp>
    </p:spTree>
    <p:extLst>
      <p:ext uri="{BB962C8B-B14F-4D97-AF65-F5344CB8AC3E}">
        <p14:creationId xmlns:p14="http://schemas.microsoft.com/office/powerpoint/2010/main" val="1514404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4AB-0322-494C-AD97-CF62D6A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136525"/>
            <a:ext cx="10674219" cy="897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 of experimental verifiability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545085" y="1261244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/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8076B79-AADD-3B8F-10D6-321ECD0E4A32}"/>
              </a:ext>
            </a:extLst>
          </p:cNvPr>
          <p:cNvGrpSpPr/>
          <p:nvPr/>
        </p:nvGrpSpPr>
        <p:grpSpPr>
          <a:xfrm>
            <a:off x="9205033" y="2538281"/>
            <a:ext cx="2320822" cy="724870"/>
            <a:chOff x="8226066" y="5078027"/>
            <a:chExt cx="3297150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116284" y="2277019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032205" y="1620389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774452" y="2643136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363390"/>
                  </p:ext>
                </p:extLst>
              </p:nvPr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4000" r="-56724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/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E2E0594-F1F7-3EE0-18F8-3D228B755A3A}"/>
              </a:ext>
            </a:extLst>
          </p:cNvPr>
          <p:cNvGrpSpPr/>
          <p:nvPr/>
        </p:nvGrpSpPr>
        <p:grpSpPr>
          <a:xfrm>
            <a:off x="9207818" y="1252423"/>
            <a:ext cx="1808036" cy="730179"/>
            <a:chOff x="9498873" y="992252"/>
            <a:chExt cx="2549965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9692730" y="1269310"/>
              <a:ext cx="552785" cy="508353"/>
              <a:chOff x="8269002" y="5559272"/>
              <a:chExt cx="552785" cy="50835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10495631" y="1269774"/>
              <a:ext cx="558662" cy="508353"/>
              <a:chOff x="8269002" y="5559272"/>
              <a:chExt cx="558662" cy="50835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11298532" y="1270238"/>
              <a:ext cx="558662" cy="508353"/>
              <a:chOff x="8269002" y="5559272"/>
              <a:chExt cx="558662" cy="50835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9498873" y="992252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9203580" y="2044942"/>
            <a:ext cx="17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9203580" y="3337037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BC572-EB57-23B0-451F-A72B56301540}"/>
              </a:ext>
            </a:extLst>
          </p:cNvPr>
          <p:cNvSpPr txBox="1"/>
          <p:nvPr/>
        </p:nvSpPr>
        <p:spPr>
          <a:xfrm>
            <a:off x="183113" y="2027809"/>
            <a:ext cx="100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FD595-DFA3-9AC8-2308-4116E6360B4A}"/>
              </a:ext>
            </a:extLst>
          </p:cNvPr>
          <p:cNvSpPr txBox="1"/>
          <p:nvPr/>
        </p:nvSpPr>
        <p:spPr>
          <a:xfrm>
            <a:off x="890736" y="628757"/>
            <a:ext cx="100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verifiable</a:t>
            </a:r>
            <a:br>
              <a:rPr lang="en-US" sz="1400" dirty="0"/>
            </a:br>
            <a:r>
              <a:rPr lang="en-US" sz="1400" dirty="0"/>
              <a:t>statements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86B55-C74E-C4F7-32F6-8388414148C5}"/>
              </a:ext>
            </a:extLst>
          </p:cNvPr>
          <p:cNvCxnSpPr/>
          <p:nvPr/>
        </p:nvCxnSpPr>
        <p:spPr>
          <a:xfrm flipV="1">
            <a:off x="852662" y="1921100"/>
            <a:ext cx="112272" cy="18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2A731-BCBC-294E-01CB-E98651015FBE}"/>
              </a:ext>
            </a:extLst>
          </p:cNvPr>
          <p:cNvCxnSpPr/>
          <p:nvPr/>
        </p:nvCxnSpPr>
        <p:spPr>
          <a:xfrm>
            <a:off x="1354263" y="1159149"/>
            <a:ext cx="193641" cy="34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C42542-C088-B56C-2EA1-07E240440DB7}"/>
              </a:ext>
            </a:extLst>
          </p:cNvPr>
          <p:cNvSpPr txBox="1"/>
          <p:nvPr/>
        </p:nvSpPr>
        <p:spPr>
          <a:xfrm>
            <a:off x="6670256" y="1376357"/>
            <a:ext cx="149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Finite conjunction</a:t>
            </a:r>
            <a:br>
              <a:rPr lang="en-US" sz="1400" dirty="0"/>
            </a:br>
            <a:r>
              <a:rPr lang="en-US" sz="1400" dirty="0"/>
              <a:t>(logical AND)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9EF982-F0C1-08C1-015E-464CAC880367}"/>
              </a:ext>
            </a:extLst>
          </p:cNvPr>
          <p:cNvSpPr txBox="1"/>
          <p:nvPr/>
        </p:nvSpPr>
        <p:spPr>
          <a:xfrm>
            <a:off x="6527813" y="2662424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Countable disjunction</a:t>
            </a:r>
            <a:br>
              <a:rPr lang="en-US" sz="1400" dirty="0"/>
            </a:br>
            <a:r>
              <a:rPr lang="en-US" sz="1400" dirty="0"/>
              <a:t>(logical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/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Physical theories (evidence based)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all theoretical statements associated with tests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blipFill>
                <a:blip r:embed="rId19"/>
                <a:stretch>
                  <a:fillRect l="-1534" t="-5882" r="-47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8">
            <a:extLst>
              <a:ext uri="{FF2B5EF4-FFF2-40B4-BE49-F238E27FC236}">
                <a16:creationId xmlns:a16="http://schemas.microsoft.com/office/drawing/2014/main" id="{87932FFB-1CD7-0631-9065-8A60723D4CCE}"/>
              </a:ext>
            </a:extLst>
          </p:cNvPr>
          <p:cNvGraphicFramePr>
            <a:graphicFrameLocks noGrp="1"/>
          </p:cNvGraphicFramePr>
          <p:nvPr/>
        </p:nvGraphicFramePr>
        <p:xfrm>
          <a:off x="2748093" y="4208763"/>
          <a:ext cx="5093495" cy="13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000">
                  <a:extLst>
                    <a:ext uri="{9D8B030D-6E8A-4147-A177-3AD203B41FA5}">
                      <a16:colId xmlns:a16="http://schemas.microsoft.com/office/drawing/2014/main" val="2649090816"/>
                    </a:ext>
                  </a:extLst>
                </a:gridCol>
                <a:gridCol w="540628">
                  <a:extLst>
                    <a:ext uri="{9D8B030D-6E8A-4147-A177-3AD203B41FA5}">
                      <a16:colId xmlns:a16="http://schemas.microsoft.com/office/drawing/2014/main" val="3207480261"/>
                    </a:ext>
                  </a:extLst>
                </a:gridCol>
                <a:gridCol w="839054">
                  <a:extLst>
                    <a:ext uri="{9D8B030D-6E8A-4147-A177-3AD203B41FA5}">
                      <a16:colId xmlns:a16="http://schemas.microsoft.com/office/drawing/2014/main" val="306419278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784508329"/>
                    </a:ext>
                  </a:extLst>
                </a:gridCol>
                <a:gridCol w="873654">
                  <a:extLst>
                    <a:ext uri="{9D8B030D-6E8A-4147-A177-3AD203B41FA5}">
                      <a16:colId xmlns:a16="http://schemas.microsoft.com/office/drawing/2014/main" val="2240455917"/>
                    </a:ext>
                  </a:extLst>
                </a:gridCol>
                <a:gridCol w="933630">
                  <a:extLst>
                    <a:ext uri="{9D8B030D-6E8A-4147-A177-3AD203B41FA5}">
                      <a16:colId xmlns:a16="http://schemas.microsoft.com/office/drawing/2014/main" val="1640169511"/>
                    </a:ext>
                  </a:extLst>
                </a:gridCol>
              </a:tblGrid>
              <a:tr h="433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Theoretical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Decidable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62152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Negation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3645166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3208"/>
                  </a:ext>
                </a:extLst>
              </a:tr>
              <a:tr h="260073">
                <a:tc>
                  <a:txBody>
                    <a:bodyPr/>
                    <a:lstStyle/>
                    <a:p>
                      <a:r>
                        <a:rPr lang="en-US" sz="1200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092"/>
                  </a:ext>
                </a:extLst>
              </a:tr>
            </a:tbl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4E183116-DE1F-ED9D-608F-9B59FAEA12D5}"/>
              </a:ext>
            </a:extLst>
          </p:cNvPr>
          <p:cNvGrpSpPr/>
          <p:nvPr/>
        </p:nvGrpSpPr>
        <p:grpSpPr>
          <a:xfrm>
            <a:off x="351289" y="4341568"/>
            <a:ext cx="2199587" cy="1235084"/>
            <a:chOff x="7134780" y="3537982"/>
            <a:chExt cx="2199587" cy="123508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A73C858-626F-7351-DDE0-B9C5DEF01EB0}"/>
                </a:ext>
              </a:extLst>
            </p:cNvPr>
            <p:cNvSpPr/>
            <p:nvPr/>
          </p:nvSpPr>
          <p:spPr>
            <a:xfrm>
              <a:off x="7134780" y="3537982"/>
              <a:ext cx="2199587" cy="12350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2AF0C5-B467-1DE4-FD0E-26A20BFDB64C}"/>
                </a:ext>
              </a:extLst>
            </p:cNvPr>
            <p:cNvSpPr/>
            <p:nvPr/>
          </p:nvSpPr>
          <p:spPr>
            <a:xfrm>
              <a:off x="7241821" y="3615577"/>
              <a:ext cx="1780616" cy="969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414744-8F0B-E831-03BA-8C8550E69955}"/>
                </a:ext>
              </a:extLst>
            </p:cNvPr>
            <p:cNvSpPr/>
            <p:nvPr/>
          </p:nvSpPr>
          <p:spPr>
            <a:xfrm>
              <a:off x="7439038" y="3682107"/>
              <a:ext cx="1216012" cy="665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/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/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/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C2D3F3-9625-584D-8922-08916504420E}"/>
                </a:ext>
              </a:extLst>
            </p:cNvPr>
            <p:cNvSpPr/>
            <p:nvPr/>
          </p:nvSpPr>
          <p:spPr>
            <a:xfrm>
              <a:off x="7616089" y="3751402"/>
              <a:ext cx="632561" cy="427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/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79CBF-CE6F-6B1F-8FD0-1DC5CD993753}"/>
              </a:ext>
            </a:extLst>
          </p:cNvPr>
          <p:cNvSpPr txBox="1"/>
          <p:nvPr/>
        </p:nvSpPr>
        <p:spPr>
          <a:xfrm>
            <a:off x="2280475" y="5699855"/>
            <a:ext cx="546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Some mathematical theories (formally well-posed)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="0" dirty="0">
                <a:solidFill>
                  <a:srgbClr val="C00000"/>
                </a:solidFill>
              </a:rPr>
              <a:t>ave “too many statements” to be physically meaningful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8EFEF-0A14-4183-052E-A22EB9628E1D}"/>
              </a:ext>
            </a:extLst>
          </p:cNvPr>
          <p:cNvSpPr txBox="1"/>
          <p:nvPr/>
        </p:nvSpPr>
        <p:spPr>
          <a:xfrm>
            <a:off x="9928883" y="262071"/>
            <a:ext cx="19736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Top. Proc.</a:t>
            </a:r>
            <a:r>
              <a:rPr lang="en-US" b="1" i="1" dirty="0"/>
              <a:t> </a:t>
            </a:r>
            <a:r>
              <a:rPr lang="en-US" b="1" dirty="0"/>
              <a:t>54 </a:t>
            </a:r>
            <a:br>
              <a:rPr lang="en-US" b="1" dirty="0"/>
            </a:br>
            <a:r>
              <a:rPr lang="en-US" dirty="0"/>
              <a:t>pp. 271-282 (2019)</a:t>
            </a:r>
          </a:p>
        </p:txBody>
      </p:sp>
    </p:spTree>
    <p:extLst>
      <p:ext uri="{BB962C8B-B14F-4D97-AF65-F5344CB8AC3E}">
        <p14:creationId xmlns:p14="http://schemas.microsoft.com/office/powerpoint/2010/main" val="409160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46371"/>
            <a:ext cx="7425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Disjunction (OR) of verifiable statements:</a:t>
            </a:r>
            <a:br>
              <a:rPr lang="en-US" sz="3200" dirty="0"/>
            </a:br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Only countable disjunction can reach all tests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blipFill>
                <a:blip r:embed="rId2"/>
                <a:stretch>
                  <a:fillRect t="-12500" r="-89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/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succeeds, return SUCCESS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go to 2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blipFill>
                <a:blip r:embed="rId3"/>
                <a:stretch>
                  <a:fillRect l="-1270" t="-2083" r="-47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4343754" y="3133019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95763"/>
                  </p:ext>
                </p:extLst>
              </p:nvPr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95763"/>
                  </p:ext>
                </p:extLst>
              </p:nvPr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" r="-577193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/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0A6438A-B785-4BA4-0A20-6EF99C5AE65F}"/>
              </a:ext>
            </a:extLst>
          </p:cNvPr>
          <p:cNvGrpSpPr/>
          <p:nvPr/>
        </p:nvGrpSpPr>
        <p:grpSpPr>
          <a:xfrm>
            <a:off x="5806109" y="3831857"/>
            <a:ext cx="2320822" cy="724870"/>
            <a:chOff x="8226066" y="5078027"/>
            <a:chExt cx="3297150" cy="10298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D82A8-DE55-1B06-0A69-69BE62D296ED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F1C10E-5654-39CE-428D-12EEB0444492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967C2F7-69EA-2BB7-1BF5-26BDAEA8614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A3F87B-0866-EC4C-FB69-2A18596BC5A8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4CD892-E2B0-CFC2-72E0-B25F7A14E30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51C22E5-CEFB-573D-9B1C-ABC005DBAA4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32B18-1E15-F8C6-B4C7-A9BDE44DEA9C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17352C-298A-3299-889A-E067D9085E8A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8196AF-842F-7DA0-9209-4C1D82892E1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FDF153-6632-4DC6-EFA6-3A633E76D74F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75D8EF-446F-92DF-A9F7-97C003F65F25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D0A012-23A5-9985-ADA7-A5EAE7D319C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949365-5B21-628E-15CC-71BF16102B79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594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4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BCE4-976A-A721-A919-03E62BAF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Quantities and ordering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D41CA-CEE2-A03F-0D6A-866337EEB3AE}"/>
              </a:ext>
            </a:extLst>
          </p:cNvPr>
          <p:cNvGrpSpPr/>
          <p:nvPr/>
        </p:nvGrpSpPr>
        <p:grpSpPr>
          <a:xfrm>
            <a:off x="3031358" y="1438146"/>
            <a:ext cx="1595223" cy="1634561"/>
            <a:chOff x="7978180" y="2536463"/>
            <a:chExt cx="2678924" cy="27449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3EA39-31FC-22DA-AE03-8C023E603E04}"/>
                </a:ext>
              </a:extLst>
            </p:cNvPr>
            <p:cNvSpPr/>
            <p:nvPr/>
          </p:nvSpPr>
          <p:spPr>
            <a:xfrm>
              <a:off x="9224017" y="2721129"/>
              <a:ext cx="325968" cy="2560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2A758A-64BF-6E02-1987-7FEF896C2303}"/>
                </a:ext>
              </a:extLst>
            </p:cNvPr>
            <p:cNvCxnSpPr/>
            <p:nvPr/>
          </p:nvCxnSpPr>
          <p:spPr>
            <a:xfrm flipH="1">
              <a:off x="7978180" y="2998911"/>
              <a:ext cx="1065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2A1E2B-A89B-A014-B2E1-DA72DC21B20A}"/>
                </a:ext>
              </a:extLst>
            </p:cNvPr>
            <p:cNvCxnSpPr/>
            <p:nvPr/>
          </p:nvCxnSpPr>
          <p:spPr>
            <a:xfrm>
              <a:off x="9671683" y="2998911"/>
              <a:ext cx="985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FC95F-AD6D-46AA-B39F-48F5F02FCF65}"/>
                </a:ext>
              </a:extLst>
            </p:cNvPr>
            <p:cNvSpPr txBox="1"/>
            <p:nvPr/>
          </p:nvSpPr>
          <p:spPr>
            <a:xfrm>
              <a:off x="8051255" y="2536463"/>
              <a:ext cx="66261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B97A6-B51E-F12A-5306-03705094AFC5}"/>
                </a:ext>
              </a:extLst>
            </p:cNvPr>
            <p:cNvSpPr txBox="1"/>
            <p:nvPr/>
          </p:nvSpPr>
          <p:spPr>
            <a:xfrm>
              <a:off x="9725605" y="2536463"/>
              <a:ext cx="5359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after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AC61C-68C2-41C5-7C03-7210D78DF54A}"/>
                </a:ext>
              </a:extLst>
            </p:cNvPr>
            <p:cNvSpPr/>
            <p:nvPr/>
          </p:nvSpPr>
          <p:spPr>
            <a:xfrm>
              <a:off x="8290165" y="308518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F12F3-A04C-65C3-F73C-75F7770404DB}"/>
                </a:ext>
              </a:extLst>
            </p:cNvPr>
            <p:cNvSpPr/>
            <p:nvPr/>
          </p:nvSpPr>
          <p:spPr>
            <a:xfrm>
              <a:off x="9290305" y="3449900"/>
              <a:ext cx="182880" cy="3297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263E45-D850-C863-B2A0-5FE40F72553A}"/>
                </a:ext>
              </a:extLst>
            </p:cNvPr>
            <p:cNvSpPr/>
            <p:nvPr/>
          </p:nvSpPr>
          <p:spPr>
            <a:xfrm>
              <a:off x="9109287" y="4973385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1B3024-CCC5-A3FC-C7C2-EE7DB48B3E5A}"/>
                </a:ext>
              </a:extLst>
            </p:cNvPr>
            <p:cNvSpPr/>
            <p:nvPr/>
          </p:nvSpPr>
          <p:spPr>
            <a:xfrm>
              <a:off x="9390485" y="4608668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F439BC-9473-5B90-A34B-728CD3ADD704}"/>
                </a:ext>
              </a:extLst>
            </p:cNvPr>
            <p:cNvSpPr/>
            <p:nvPr/>
          </p:nvSpPr>
          <p:spPr>
            <a:xfrm>
              <a:off x="8807237" y="4243950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CA9CB9-3BE4-79B2-EB18-B1547186035A}"/>
                </a:ext>
              </a:extLst>
            </p:cNvPr>
            <p:cNvSpPr/>
            <p:nvPr/>
          </p:nvSpPr>
          <p:spPr>
            <a:xfrm>
              <a:off x="9887134" y="387923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3176F7-D3D0-9337-5F6A-017A24F337B4}"/>
                </a:ext>
              </a:extLst>
            </p:cNvPr>
            <p:cNvSpPr txBox="1"/>
            <p:nvPr/>
          </p:nvSpPr>
          <p:spPr>
            <a:xfrm rot="16200000">
              <a:off x="9041836" y="2711872"/>
              <a:ext cx="627771" cy="516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E89A15-3AA0-0EC2-E83F-0E06C98EED4B}"/>
              </a:ext>
            </a:extLst>
          </p:cNvPr>
          <p:cNvSpPr txBox="1"/>
          <p:nvPr/>
        </p:nvSpPr>
        <p:spPr>
          <a:xfrm>
            <a:off x="312455" y="1443670"/>
            <a:ext cx="2516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reference</a:t>
            </a:r>
            <a:r>
              <a:rPr lang="en-US" sz="1600" dirty="0"/>
              <a:t> (i.e. a tick of a clock, notch on a ruler, sample weight with a scale) is something that allows us to distinguish between a before and an 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/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Mathematically, it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are verifiable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reference has an extent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 ⊥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not before or after, it is on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before and after, it is on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blipFill>
                <a:blip r:embed="rId2"/>
                <a:stretch>
                  <a:fillRect l="-447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296932C-CD10-321F-7606-D7829314CC9F}"/>
              </a:ext>
            </a:extLst>
          </p:cNvPr>
          <p:cNvSpPr txBox="1"/>
          <p:nvPr/>
        </p:nvSpPr>
        <p:spPr>
          <a:xfrm>
            <a:off x="572789" y="938079"/>
            <a:ext cx="110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deriving the notion of quantities and numbers (i.e. integers, reals, …) from an operational (metrological)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0008D-3C6E-2E23-F338-C28B26BE910C}"/>
              </a:ext>
            </a:extLst>
          </p:cNvPr>
          <p:cNvSpPr txBox="1"/>
          <p:nvPr/>
        </p:nvSpPr>
        <p:spPr>
          <a:xfrm>
            <a:off x="445625" y="3481804"/>
            <a:ext cx="4524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 define an </a:t>
            </a:r>
            <a:r>
              <a:rPr lang="en-US" sz="1600" b="1" dirty="0"/>
              <a:t>ordered</a:t>
            </a:r>
            <a:r>
              <a:rPr lang="en-US" sz="1600" dirty="0"/>
              <a:t> sequence of possibilities, the references must be (</a:t>
            </a:r>
            <a:r>
              <a:rPr lang="en-US" sz="1600" dirty="0" err="1"/>
              <a:t>nec</a:t>
            </a:r>
            <a:r>
              <a:rPr lang="en-US" sz="1600" dirty="0"/>
              <a:t>/</a:t>
            </a:r>
            <a:r>
              <a:rPr lang="en-US" sz="1600" dirty="0" err="1"/>
              <a:t>suff</a:t>
            </a:r>
            <a:r>
              <a:rPr lang="en-US" sz="1600" dirty="0"/>
              <a:t> conditions):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854D6C-5DEF-5EB8-0C72-5C7D20AC5054}"/>
              </a:ext>
            </a:extLst>
          </p:cNvPr>
          <p:cNvGrpSpPr/>
          <p:nvPr/>
        </p:nvGrpSpPr>
        <p:grpSpPr>
          <a:xfrm>
            <a:off x="452425" y="4183245"/>
            <a:ext cx="1551691" cy="1291002"/>
            <a:chOff x="452425" y="4183245"/>
            <a:chExt cx="1551691" cy="12910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5E7322A-FB01-DF15-7D55-7D02632E453C}"/>
                </a:ext>
              </a:extLst>
            </p:cNvPr>
            <p:cNvGrpSpPr/>
            <p:nvPr/>
          </p:nvGrpSpPr>
          <p:grpSpPr>
            <a:xfrm>
              <a:off x="452425" y="4519861"/>
              <a:ext cx="1551691" cy="954386"/>
              <a:chOff x="1973351" y="4548926"/>
              <a:chExt cx="1551691" cy="95438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2A0D20-01F0-2F06-D817-7125BA7FDC63}"/>
                  </a:ext>
                </a:extLst>
              </p:cNvPr>
              <p:cNvSpPr/>
              <p:nvPr/>
            </p:nvSpPr>
            <p:spPr>
              <a:xfrm>
                <a:off x="2694967" y="4655890"/>
                <a:ext cx="188808" cy="8474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781D94-85B7-C9EC-92E6-99A5B026A31A}"/>
                  </a:ext>
                </a:extLst>
              </p:cNvPr>
              <p:cNvCxnSpPr/>
              <p:nvPr/>
            </p:nvCxnSpPr>
            <p:spPr>
              <a:xfrm flipH="1">
                <a:off x="1973351" y="4816787"/>
                <a:ext cx="6170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575E08A-894A-64FB-21B2-2018DA9F4C2E}"/>
                  </a:ext>
                </a:extLst>
              </p:cNvPr>
              <p:cNvCxnSpPr/>
              <p:nvPr/>
            </p:nvCxnSpPr>
            <p:spPr>
              <a:xfrm>
                <a:off x="2954265" y="4816787"/>
                <a:ext cx="57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F52FC4-D10D-9C68-721B-504269B2B92B}"/>
                  </a:ext>
                </a:extLst>
              </p:cNvPr>
              <p:cNvSpPr txBox="1"/>
              <p:nvPr/>
            </p:nvSpPr>
            <p:spPr>
              <a:xfrm>
                <a:off x="1988072" y="4548927"/>
                <a:ext cx="662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before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3B2DC-E30F-495A-7F93-9A607DA37274}"/>
                  </a:ext>
                </a:extLst>
              </p:cNvPr>
              <p:cNvSpPr txBox="1"/>
              <p:nvPr/>
            </p:nvSpPr>
            <p:spPr>
              <a:xfrm>
                <a:off x="2975166" y="4548926"/>
                <a:ext cx="535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after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6DCA4C-B721-B1E1-E523-F62D2B7F079F}"/>
                  </a:ext>
                </a:extLst>
              </p:cNvPr>
              <p:cNvSpPr/>
              <p:nvPr/>
            </p:nvSpPr>
            <p:spPr>
              <a:xfrm>
                <a:off x="2260216" y="4866757"/>
                <a:ext cx="92688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04A08F-7298-DCFC-1ECD-6B98ABC4CB9C}"/>
                  </a:ext>
                </a:extLst>
              </p:cNvPr>
              <p:cNvSpPr/>
              <p:nvPr/>
            </p:nvSpPr>
            <p:spPr>
              <a:xfrm>
                <a:off x="2733362" y="5078010"/>
                <a:ext cx="105928" cy="1910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1BE8178-2843-033E-5CCD-FE4B28465ABA}"/>
                  </a:ext>
                </a:extLst>
              </p:cNvPr>
              <p:cNvSpPr/>
              <p:nvPr/>
            </p:nvSpPr>
            <p:spPr>
              <a:xfrm>
                <a:off x="3225838" y="5326688"/>
                <a:ext cx="93659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37FB87-C28F-6BB4-3FFB-487CA62F8E94}"/>
                  </a:ext>
                </a:extLst>
              </p:cNvPr>
              <p:cNvSpPr txBox="1"/>
              <p:nvPr/>
            </p:nvSpPr>
            <p:spPr>
              <a:xfrm rot="16200000">
                <a:off x="2588671" y="4662898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DE8648-4782-744E-06B9-68A68C40FCBB}"/>
                </a:ext>
              </a:extLst>
            </p:cNvPr>
            <p:cNvSpPr txBox="1"/>
            <p:nvPr/>
          </p:nvSpPr>
          <p:spPr>
            <a:xfrm>
              <a:off x="958011" y="418324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Strict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1860FBA-DB13-398E-C668-085660C8FD6A}"/>
              </a:ext>
            </a:extLst>
          </p:cNvPr>
          <p:cNvGrpSpPr/>
          <p:nvPr/>
        </p:nvGrpSpPr>
        <p:grpSpPr>
          <a:xfrm>
            <a:off x="2240327" y="4181307"/>
            <a:ext cx="1783422" cy="1464129"/>
            <a:chOff x="2240327" y="4181307"/>
            <a:chExt cx="1783422" cy="14641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4B6287-C2B0-EDD2-3180-23CFC581EE1D}"/>
                </a:ext>
              </a:extLst>
            </p:cNvPr>
            <p:cNvGrpSpPr/>
            <p:nvPr/>
          </p:nvGrpSpPr>
          <p:grpSpPr>
            <a:xfrm>
              <a:off x="2240327" y="4526924"/>
              <a:ext cx="1783422" cy="1118512"/>
              <a:chOff x="4626581" y="4249122"/>
              <a:chExt cx="1783422" cy="111851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6A3DDC-FE36-4AFE-E3F0-B8521BE8E2F5}"/>
                  </a:ext>
                </a:extLst>
              </p:cNvPr>
              <p:cNvCxnSpPr/>
              <p:nvPr/>
            </p:nvCxnSpPr>
            <p:spPr>
              <a:xfrm flipH="1">
                <a:off x="4767312" y="4518513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D7A464D-767A-325E-5BFD-0852690D7021}"/>
                  </a:ext>
                </a:extLst>
              </p:cNvPr>
              <p:cNvCxnSpPr/>
              <p:nvPr/>
            </p:nvCxnSpPr>
            <p:spPr>
              <a:xfrm>
                <a:off x="5805752" y="4518513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500" b="-5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951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8431C9F-403F-958E-E32F-11F94FCF9BB3}"/>
                  </a:ext>
                </a:extLst>
              </p:cNvPr>
              <p:cNvCxnSpPr/>
              <p:nvPr/>
            </p:nvCxnSpPr>
            <p:spPr>
              <a:xfrm flipH="1">
                <a:off x="4626581" y="5303637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169BF90-C0AD-CBBD-DB0B-624F44AB9F9F}"/>
                  </a:ext>
                </a:extLst>
              </p:cNvPr>
              <p:cNvCxnSpPr/>
              <p:nvPr/>
            </p:nvCxnSpPr>
            <p:spPr>
              <a:xfrm>
                <a:off x="5665021" y="5303637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00" b="-5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91D3EC-F772-45C4-2BE9-95316C8C3647}"/>
                </a:ext>
              </a:extLst>
            </p:cNvPr>
            <p:cNvSpPr txBox="1"/>
            <p:nvPr/>
          </p:nvSpPr>
          <p:spPr>
            <a:xfrm>
              <a:off x="2804887" y="4181307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Aligned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DF3D8A-0B97-7507-EE7A-E15C4E698E66}"/>
              </a:ext>
            </a:extLst>
          </p:cNvPr>
          <p:cNvGrpSpPr/>
          <p:nvPr/>
        </p:nvGrpSpPr>
        <p:grpSpPr>
          <a:xfrm>
            <a:off x="4214497" y="4176208"/>
            <a:ext cx="964751" cy="1663762"/>
            <a:chOff x="4427561" y="4176208"/>
            <a:chExt cx="964751" cy="16637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67B294-1646-C7C6-705E-7DD8B8798E40}"/>
                </a:ext>
              </a:extLst>
            </p:cNvPr>
            <p:cNvGrpSpPr/>
            <p:nvPr/>
          </p:nvGrpSpPr>
          <p:grpSpPr>
            <a:xfrm>
              <a:off x="4770753" y="4625023"/>
              <a:ext cx="333559" cy="1214947"/>
              <a:chOff x="5390515" y="4152687"/>
              <a:chExt cx="333559" cy="1214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/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667" r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365DD35-B59B-6D94-ACFD-BC649125757B}"/>
                </a:ext>
              </a:extLst>
            </p:cNvPr>
            <p:cNvSpPr txBox="1"/>
            <p:nvPr/>
          </p:nvSpPr>
          <p:spPr>
            <a:xfrm>
              <a:off x="4427561" y="4176208"/>
              <a:ext cx="964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Refinable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D35C6AE-5E45-0ADD-8409-A09424180734}"/>
              </a:ext>
            </a:extLst>
          </p:cNvPr>
          <p:cNvSpPr txBox="1"/>
          <p:nvPr/>
        </p:nvSpPr>
        <p:spPr>
          <a:xfrm>
            <a:off x="5336300" y="35356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21AC5E-FC3B-CB1D-6CCB-3C97B69A86AE}"/>
              </a:ext>
            </a:extLst>
          </p:cNvPr>
          <p:cNvGrpSpPr/>
          <p:nvPr/>
        </p:nvGrpSpPr>
        <p:grpSpPr>
          <a:xfrm>
            <a:off x="6073292" y="2844729"/>
            <a:ext cx="930209" cy="1116525"/>
            <a:chOff x="6636915" y="3858107"/>
            <a:chExt cx="930209" cy="111652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630625-33DF-C847-38DB-834C419AE6EE}"/>
                </a:ext>
              </a:extLst>
            </p:cNvPr>
            <p:cNvSpPr txBox="1"/>
            <p:nvPr/>
          </p:nvSpPr>
          <p:spPr>
            <a:xfrm>
              <a:off x="6747320" y="3858107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Dense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DD2484A-0384-8010-F59E-93D7C289E7EC}"/>
                </a:ext>
              </a:extLst>
            </p:cNvPr>
            <p:cNvGrpSpPr/>
            <p:nvPr/>
          </p:nvGrpSpPr>
          <p:grpSpPr>
            <a:xfrm>
              <a:off x="6636915" y="4191592"/>
              <a:ext cx="930209" cy="783040"/>
              <a:chOff x="6636915" y="4191592"/>
              <a:chExt cx="930209" cy="783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/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15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/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/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/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/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D2690E1-B871-C423-FAD5-3E5FEF182FB7}"/>
              </a:ext>
            </a:extLst>
          </p:cNvPr>
          <p:cNvGrpSpPr/>
          <p:nvPr/>
        </p:nvGrpSpPr>
        <p:grpSpPr>
          <a:xfrm>
            <a:off x="6189320" y="4162994"/>
            <a:ext cx="735779" cy="1208019"/>
            <a:chOff x="6715580" y="5358099"/>
            <a:chExt cx="735779" cy="120801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EFF772-4551-040C-3E03-1327B8AFD971}"/>
                </a:ext>
              </a:extLst>
            </p:cNvPr>
            <p:cNvGrpSpPr/>
            <p:nvPr/>
          </p:nvGrpSpPr>
          <p:grpSpPr>
            <a:xfrm>
              <a:off x="6891815" y="5698318"/>
              <a:ext cx="384481" cy="867800"/>
              <a:chOff x="6857246" y="5581439"/>
              <a:chExt cx="384481" cy="86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/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/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63B74F-B8FE-8478-656C-17151E4CF8F9}"/>
                </a:ext>
              </a:extLst>
            </p:cNvPr>
            <p:cNvSpPr txBox="1"/>
            <p:nvPr/>
          </p:nvSpPr>
          <p:spPr>
            <a:xfrm>
              <a:off x="6715580" y="5358099"/>
              <a:ext cx="73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Sparse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/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06592E01-E7AD-7D2F-8A61-59AE4E169EAB}"/>
              </a:ext>
            </a:extLst>
          </p:cNvPr>
          <p:cNvSpPr txBox="1"/>
          <p:nvPr/>
        </p:nvSpPr>
        <p:spPr>
          <a:xfrm>
            <a:off x="3773218" y="6074142"/>
            <a:ext cx="5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Assumptions untenable at Planck scale: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no consistent </a:t>
            </a:r>
            <a:r>
              <a:rPr lang="en-US" b="1" dirty="0">
                <a:solidFill>
                  <a:srgbClr val="FF0000"/>
                </a:solidFill>
              </a:rPr>
              <a:t>ordering</a:t>
            </a:r>
            <a:r>
              <a:rPr lang="en-US" dirty="0">
                <a:solidFill>
                  <a:srgbClr val="FF0000"/>
                </a:solidFill>
              </a:rPr>
              <a:t>: no “objective” “before” and “after”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745845-49E2-0B26-20C9-2B8BCF45A6F0}"/>
              </a:ext>
            </a:extLst>
          </p:cNvPr>
          <p:cNvSpPr txBox="1"/>
          <p:nvPr/>
        </p:nvSpPr>
        <p:spPr>
          <a:xfrm>
            <a:off x="9016715" y="1737334"/>
            <a:ext cx="292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Numbers defined by metrological assumptions,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NOT by ontological assumptions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329FD-AAE4-D8EB-3894-D90321F1F9E0}"/>
              </a:ext>
            </a:extLst>
          </p:cNvPr>
          <p:cNvSpPr txBox="1"/>
          <p:nvPr/>
        </p:nvSpPr>
        <p:spPr>
          <a:xfrm>
            <a:off x="9843273" y="2930114"/>
            <a:ext cx="2176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 hard part is to recover ordering. After that, recovering reals and integers is simple.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E2781-BAA6-AA7F-5EDF-32ACA67CBF13}"/>
              </a:ext>
            </a:extLst>
          </p:cNvPr>
          <p:cNvSpPr txBox="1"/>
          <p:nvPr/>
        </p:nvSpPr>
        <p:spPr>
          <a:xfrm>
            <a:off x="9316255" y="375848"/>
            <a:ext cx="27424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>
                <a:effectLst/>
              </a:rPr>
              <a:t>Phys. Scr.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95</a:t>
            </a:r>
            <a:r>
              <a:rPr lang="en-US" dirty="0">
                <a:effectLst/>
              </a:rPr>
              <a:t> 084003 (2020)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2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5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F891D7F-1BF9-E637-4CC1-2A935510A15B}"/>
              </a:ext>
            </a:extLst>
          </p:cNvPr>
          <p:cNvSpPr txBox="1"/>
          <p:nvPr/>
        </p:nvSpPr>
        <p:spPr>
          <a:xfrm>
            <a:off x="287001" y="260303"/>
            <a:ext cx="1076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physical theories are to be repeatably experimentally testable, then they must (at least) be able to describe statistical ensembles (i.e. outputs of repeatable procedures)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44CD3-36A9-78EA-F87C-AB25268076A3}"/>
              </a:ext>
            </a:extLst>
          </p:cNvPr>
          <p:cNvSpPr txBox="1"/>
          <p:nvPr/>
        </p:nvSpPr>
        <p:spPr>
          <a:xfrm>
            <a:off x="287001" y="1313754"/>
            <a:ext cx="1076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physical laws describe relationship that are always applicable (i.e. whenever this is prepared, this is measured), then they are statements about statistical ensembles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/>
              <p:nvPr/>
            </p:nvSpPr>
            <p:spPr>
              <a:xfrm>
                <a:off x="1261472" y="2583013"/>
                <a:ext cx="86233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Want a general theory of ensemble that is applicable to all physical theories (i.e. minimum requirements for a space of ensemble)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72" y="2583013"/>
                <a:ext cx="8623393" cy="1569660"/>
              </a:xfrm>
              <a:prstGeom prst="rect">
                <a:avLst/>
              </a:prstGeom>
              <a:blipFill>
                <a:blip r:embed="rId2"/>
                <a:stretch>
                  <a:fillRect l="-183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6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44181"/>
            <a:ext cx="5490116" cy="3332879"/>
            <a:chOff x="7474760" y="157582"/>
            <a:chExt cx="5490116" cy="33328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2610CE-7A0A-7394-01EC-0284B93F4637}"/>
                </a:ext>
              </a:extLst>
            </p:cNvPr>
            <p:cNvSpPr/>
            <p:nvPr/>
          </p:nvSpPr>
          <p:spPr>
            <a:xfrm>
              <a:off x="9353901" y="1082236"/>
              <a:ext cx="1897107" cy="161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321659" y="2690242"/>
              <a:ext cx="185929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Empirical reality</a:t>
              </a:r>
            </a:p>
            <a:p>
              <a:pPr algn="ctr"/>
              <a:r>
                <a:rPr lang="en-US" sz="1400" dirty="0"/>
                <a:t>What can be reliably</a:t>
              </a:r>
              <a:br>
                <a:rPr lang="en-US" sz="1400" dirty="0"/>
              </a:br>
              <a:r>
                <a:rPr lang="en-US" sz="1400" dirty="0"/>
                <a:t>studied 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empirical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1C8E27-44B6-50DE-3F1E-2988145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9491" y="698845"/>
              <a:ext cx="783932" cy="760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AB4F3-954E-A0D9-9C15-1330F303806F}"/>
                </a:ext>
              </a:extLst>
            </p:cNvPr>
            <p:cNvSpPr txBox="1"/>
            <p:nvPr/>
          </p:nvSpPr>
          <p:spPr>
            <a:xfrm>
              <a:off x="11167524" y="157582"/>
              <a:ext cx="17973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accessed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373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boundary?</a:t>
            </a:r>
          </a:p>
          <a:p>
            <a:r>
              <a:rPr lang="en-US" sz="2400" dirty="0"/>
              <a:t>What are the requirements?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213750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BC7FB7-74F9-91B6-F001-2462AC84570B}"/>
              </a:ext>
            </a:extLst>
          </p:cNvPr>
          <p:cNvGrpSpPr/>
          <p:nvPr/>
        </p:nvGrpSpPr>
        <p:grpSpPr>
          <a:xfrm>
            <a:off x="405048" y="276113"/>
            <a:ext cx="5329002" cy="4243095"/>
            <a:chOff x="878123" y="10467864"/>
            <a:chExt cx="9927976" cy="790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A0A3BD-E08A-25B2-7F74-B0565B05247E}"/>
                </a:ext>
              </a:extLst>
            </p:cNvPr>
            <p:cNvSpPr/>
            <p:nvPr/>
          </p:nvSpPr>
          <p:spPr>
            <a:xfrm>
              <a:off x="878123" y="10467864"/>
              <a:ext cx="9927976" cy="79049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54E8B-1D20-93DA-44D1-A7A9CEF38D17}"/>
                </a:ext>
              </a:extLst>
            </p:cNvPr>
            <p:cNvSpPr txBox="1"/>
            <p:nvPr/>
          </p:nvSpPr>
          <p:spPr>
            <a:xfrm>
              <a:off x="1219935" y="11728238"/>
              <a:ext cx="9263355" cy="120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Since a physical theory needs to provide repeatedly testable results, it must be able to describe statistical ensembles that are distinguishable experimentally.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CC400F-2FBF-B787-3F0D-271CD9242D4A}"/>
                </a:ext>
              </a:extLst>
            </p:cNvPr>
            <p:cNvGrpSpPr/>
            <p:nvPr/>
          </p:nvGrpSpPr>
          <p:grpSpPr>
            <a:xfrm>
              <a:off x="6675120" y="14535371"/>
              <a:ext cx="3808167" cy="3452886"/>
              <a:chOff x="1041881" y="1285108"/>
              <a:chExt cx="2990369" cy="271138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DD4D76-A0D6-9761-37AE-A3C37B5292A0}"/>
                  </a:ext>
                </a:extLst>
              </p:cNvPr>
              <p:cNvSpPr/>
              <p:nvPr/>
            </p:nvSpPr>
            <p:spPr>
              <a:xfrm>
                <a:off x="1085855" y="1285108"/>
                <a:ext cx="2946395" cy="1345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9A5B7C-A152-2709-666B-DF42D61A8561}"/>
                  </a:ext>
                </a:extLst>
              </p:cNvPr>
              <p:cNvSpPr/>
              <p:nvPr/>
            </p:nvSpPr>
            <p:spPr>
              <a:xfrm>
                <a:off x="2581027" y="1755678"/>
                <a:ext cx="1362635" cy="6281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3CD0A9-47FC-0A95-82E8-2D48727C2039}"/>
                  </a:ext>
                </a:extLst>
              </p:cNvPr>
              <p:cNvSpPr txBox="1"/>
              <p:nvPr/>
            </p:nvSpPr>
            <p:spPr>
              <a:xfrm>
                <a:off x="2849722" y="1909004"/>
                <a:ext cx="1149561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Possibilities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F76133-4719-9019-4F09-F8298E61C0E6}"/>
                  </a:ext>
                </a:extLst>
              </p:cNvPr>
              <p:cNvSpPr txBox="1"/>
              <p:nvPr/>
            </p:nvSpPr>
            <p:spPr>
              <a:xfrm>
                <a:off x="1531887" y="1297809"/>
                <a:ext cx="2031311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Theoretical statements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8261124-B80C-9478-FB06-7B5298D63277}"/>
                  </a:ext>
                </a:extLst>
              </p:cNvPr>
              <p:cNvSpPr/>
              <p:nvPr/>
            </p:nvSpPr>
            <p:spPr>
              <a:xfrm>
                <a:off x="1189256" y="1598740"/>
                <a:ext cx="1687294" cy="8974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50D54-0D7D-5ED8-F14F-741BCA02EDA5}"/>
                  </a:ext>
                </a:extLst>
              </p:cNvPr>
              <p:cNvSpPr txBox="1"/>
              <p:nvPr/>
            </p:nvSpPr>
            <p:spPr>
              <a:xfrm>
                <a:off x="1463536" y="1774597"/>
                <a:ext cx="1130800" cy="58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Verifiable</a:t>
                </a:r>
                <a:br>
                  <a:rPr lang="en-US" sz="1000" dirty="0"/>
                </a:br>
                <a:r>
                  <a:rPr lang="en-US" sz="1000" dirty="0"/>
                  <a:t>statements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4139AA6-1E17-49A4-3BDB-E61859431CEC}"/>
                  </a:ext>
                </a:extLst>
              </p:cNvPr>
              <p:cNvGrpSpPr/>
              <p:nvPr/>
            </p:nvGrpSpPr>
            <p:grpSpPr>
              <a:xfrm>
                <a:off x="3045795" y="3193936"/>
                <a:ext cx="889000" cy="373489"/>
                <a:chOff x="4648201" y="4642103"/>
                <a:chExt cx="889000" cy="37348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2319E2-63A8-0605-962E-82407EFC1746}"/>
                    </a:ext>
                  </a:extLst>
                </p:cNvPr>
                <p:cNvSpPr/>
                <p:nvPr/>
              </p:nvSpPr>
              <p:spPr>
                <a:xfrm>
                  <a:off x="4648201" y="4642103"/>
                  <a:ext cx="889000" cy="36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0B9A5F-3918-A9E8-4E41-37FFD21CA22A}"/>
                    </a:ext>
                  </a:extLst>
                </p:cNvPr>
                <p:cNvSpPr txBox="1"/>
                <p:nvPr/>
              </p:nvSpPr>
              <p:spPr>
                <a:xfrm>
                  <a:off x="4788947" y="4655388"/>
                  <a:ext cx="741516" cy="360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Points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91701F6-0DBD-F4F5-5E29-4A31220B9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0875" y="2397103"/>
                <a:ext cx="32835" cy="772487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87BC8F3-DCD7-21A1-21ED-D58FD766E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428" y="2512494"/>
                <a:ext cx="0" cy="666799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4D3A86A-C020-4E52-E4DD-F74905858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669" y="2643585"/>
                <a:ext cx="0" cy="403423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D8D018A-89DD-5B3E-18CA-141C60F3DDD2}"/>
                  </a:ext>
                </a:extLst>
              </p:cNvPr>
              <p:cNvSpPr/>
              <p:nvPr/>
            </p:nvSpPr>
            <p:spPr>
              <a:xfrm>
                <a:off x="1041881" y="3073171"/>
                <a:ext cx="1644170" cy="8962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177486-B89A-31B5-E07A-487361590DE7}"/>
                  </a:ext>
                </a:extLst>
              </p:cNvPr>
              <p:cNvSpPr txBox="1"/>
              <p:nvPr/>
            </p:nvSpPr>
            <p:spPr>
              <a:xfrm>
                <a:off x="1060931" y="3636288"/>
                <a:ext cx="1018235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Borel</a:t>
                </a:r>
                <a:r>
                  <a:rPr lang="en-US" sz="1000" dirty="0"/>
                  <a:t> sets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34AF2-B46D-EE58-1BA1-11554B6C6551}"/>
                  </a:ext>
                </a:extLst>
              </p:cNvPr>
              <p:cNvSpPr txBox="1"/>
              <p:nvPr/>
            </p:nvSpPr>
            <p:spPr>
              <a:xfrm>
                <a:off x="1511761" y="3250920"/>
                <a:ext cx="1029960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Open sets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28BF2E8-71FA-01F6-2F86-5F71CF74AFFD}"/>
                  </a:ext>
                </a:extLst>
              </p:cNvPr>
              <p:cNvSpPr/>
              <p:nvPr/>
            </p:nvSpPr>
            <p:spPr>
              <a:xfrm>
                <a:off x="1445065" y="3201606"/>
                <a:ext cx="1077868" cy="425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D6F27-03B5-F8ED-0578-089EC44CF5A4}"/>
                </a:ext>
              </a:extLst>
            </p:cNvPr>
            <p:cNvSpPr txBox="1"/>
            <p:nvPr/>
          </p:nvSpPr>
          <p:spPr>
            <a:xfrm>
              <a:off x="1937083" y="10535914"/>
              <a:ext cx="7810056" cy="1318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Axiom of ensemble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BC5F83A-7D8A-130D-105B-2F4ED249D28F}"/>
                    </a:ext>
                  </a:extLst>
                </p:cNvPr>
                <p:cNvSpPr txBox="1"/>
                <p:nvPr/>
              </p:nvSpPr>
              <p:spPr>
                <a:xfrm>
                  <a:off x="1155585" y="13063301"/>
                  <a:ext cx="9488775" cy="1318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4000" dirty="0">
                      <a:latin typeface="Alice" panose="00000500000000000000" pitchFamily="2" charset="0"/>
                    </a:rPr>
                    <a:t>Topological structure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BC5F83A-7D8A-130D-105B-2F4ED249D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585" y="13063301"/>
                  <a:ext cx="9488775" cy="1318798"/>
                </a:xfrm>
                <a:prstGeom prst="rect">
                  <a:avLst/>
                </a:prstGeom>
                <a:blipFill>
                  <a:blip r:embed="rId2"/>
                  <a:stretch>
                    <a:fillRect t="-15517" r="-3593" b="-362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E52D144-4CD0-56DD-7B9A-1A65E01AE596}"/>
                    </a:ext>
                  </a:extLst>
                </p:cNvPr>
                <p:cNvSpPr txBox="1"/>
                <p:nvPr/>
              </p:nvSpPr>
              <p:spPr>
                <a:xfrm>
                  <a:off x="1219933" y="14441199"/>
                  <a:ext cx="5347643" cy="3612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/>
                    <a:t>Every ensemble space must be 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/>
                    <a:t> second countable topological space. The open sets represent statements that are experimentally verifiable: there is a test and the test succeeds in finite time if and only if the statement is true.</a:t>
                  </a:r>
                </a:p>
                <a:p>
                  <a:pPr algn="just"/>
                  <a:endParaRPr lang="en-US" sz="1200" dirty="0"/>
                </a:p>
                <a:p>
                  <a:pPr algn="just"/>
                  <a:r>
                    <a:rPr lang="en-US" sz="1200" dirty="0"/>
                    <a:t>The Borel sets represent statements that are associated to a test, regardless of termination.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E52D144-4CD0-56DD-7B9A-1A65E01AE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933" y="14441199"/>
                  <a:ext cx="5347643" cy="3612359"/>
                </a:xfrm>
                <a:prstGeom prst="rect">
                  <a:avLst/>
                </a:prstGeom>
                <a:blipFill>
                  <a:blip r:embed="rId3"/>
                  <a:stretch>
                    <a:fillRect l="-213" r="-213" b="-15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CD3891A-10D2-B74D-3E27-48BB3E80AA62}"/>
              </a:ext>
            </a:extLst>
          </p:cNvPr>
          <p:cNvSpPr txBox="1"/>
          <p:nvPr/>
        </p:nvSpPr>
        <p:spPr>
          <a:xfrm>
            <a:off x="6096000" y="276252"/>
            <a:ext cx="503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Covered by previous work</a:t>
            </a:r>
          </a:p>
        </p:txBody>
      </p:sp>
    </p:spTree>
    <p:extLst>
      <p:ext uri="{BB962C8B-B14F-4D97-AF65-F5344CB8AC3E}">
        <p14:creationId xmlns:p14="http://schemas.microsoft.com/office/powerpoint/2010/main" val="1146311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32E3-14EF-F6DE-2C30-068DE8AC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A938B65-F88A-5570-DD70-43A599B0314B}"/>
              </a:ext>
            </a:extLst>
          </p:cNvPr>
          <p:cNvGrpSpPr/>
          <p:nvPr/>
        </p:nvGrpSpPr>
        <p:grpSpPr>
          <a:xfrm>
            <a:off x="6554940" y="228084"/>
            <a:ext cx="5338440" cy="3477605"/>
            <a:chOff x="11493869" y="10429763"/>
            <a:chExt cx="9927976" cy="64673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499C23-2E58-1901-CAA8-C5CF533AD362}"/>
                </a:ext>
              </a:extLst>
            </p:cNvPr>
            <p:cNvSpPr/>
            <p:nvPr/>
          </p:nvSpPr>
          <p:spPr>
            <a:xfrm>
              <a:off x="11493869" y="10429763"/>
              <a:ext cx="9927976" cy="64673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E21743-BCA6-3ADC-0584-8DBBBDEC781E}"/>
                </a:ext>
              </a:extLst>
            </p:cNvPr>
            <p:cNvSpPr txBox="1"/>
            <p:nvPr/>
          </p:nvSpPr>
          <p:spPr>
            <a:xfrm>
              <a:off x="12800014" y="10497816"/>
              <a:ext cx="7404886" cy="131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Axioms of mixture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0FED5-5F11-0199-182D-1DC1BB19A0F7}"/>
                </a:ext>
              </a:extLst>
            </p:cNvPr>
            <p:cNvSpPr txBox="1"/>
            <p:nvPr/>
          </p:nvSpPr>
          <p:spPr>
            <a:xfrm>
              <a:off x="11870777" y="11690136"/>
              <a:ext cx="9263357" cy="85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Given two ensembles, we can always obtain new ones using statistical mixtures (e.g. selecting one 40% of the times and the other 60%).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0490ED-F081-5C96-46F1-73B89F8D62BD}"/>
                    </a:ext>
                  </a:extLst>
                </p:cNvPr>
                <p:cNvSpPr txBox="1"/>
                <p:nvPr/>
              </p:nvSpPr>
              <p:spPr>
                <a:xfrm>
                  <a:off x="12538315" y="12595549"/>
                  <a:ext cx="7921215" cy="1316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4000" dirty="0">
                      <a:latin typeface="Alice" panose="00000500000000000000" pitchFamily="2" charset="0"/>
                    </a:rPr>
                    <a:t>Convex structure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0490ED-F081-5C96-46F1-73B89F8D6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8315" y="12595549"/>
                  <a:ext cx="7921215" cy="1316466"/>
                </a:xfrm>
                <a:prstGeom prst="rect">
                  <a:avLst/>
                </a:prstGeom>
                <a:blipFill>
                  <a:blip r:embed="rId2"/>
                  <a:stretch>
                    <a:fillRect t="-15385" r="-4435" b="-35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CE45DC-B559-28A7-85ED-B58327BEEE9B}"/>
                </a:ext>
              </a:extLst>
            </p:cNvPr>
            <p:cNvSpPr txBox="1"/>
            <p:nvPr/>
          </p:nvSpPr>
          <p:spPr>
            <a:xfrm>
              <a:off x="11870777" y="13670639"/>
              <a:ext cx="9263357" cy="515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Ensemble spaces allow convex combinations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94185FB-B2FB-25A0-064C-AD5D0D3CC7C6}"/>
                </a:ext>
              </a:extLst>
            </p:cNvPr>
            <p:cNvSpPr/>
            <p:nvPr/>
          </p:nvSpPr>
          <p:spPr>
            <a:xfrm>
              <a:off x="17215813" y="13875919"/>
              <a:ext cx="3328579" cy="263139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317861-5D1F-D52C-E182-B3B7B9B20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900" y="15544744"/>
              <a:ext cx="1371404" cy="3593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CEED9D-3D4F-9301-372A-90D02F5D8200}"/>
                </a:ext>
              </a:extLst>
            </p:cNvPr>
            <p:cNvSpPr/>
            <p:nvPr/>
          </p:nvSpPr>
          <p:spPr>
            <a:xfrm>
              <a:off x="19217444" y="155224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FA057B8-2EF3-A6AC-5D33-8087C0F4361D}"/>
                    </a:ext>
                  </a:extLst>
                </p:cNvPr>
                <p:cNvSpPr txBox="1"/>
                <p:nvPr/>
              </p:nvSpPr>
              <p:spPr>
                <a:xfrm>
                  <a:off x="12774305" y="14546405"/>
                  <a:ext cx="3492810" cy="858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FA057B8-2EF3-A6AC-5D33-8087C0F43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4305" y="14546405"/>
                  <a:ext cx="3492810" cy="858565"/>
                </a:xfrm>
                <a:prstGeom prst="rect">
                  <a:avLst/>
                </a:prstGeom>
                <a:blipFill>
                  <a:blip r:embed="rId3"/>
                  <a:stretch>
                    <a:fillRect r="-8766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C5F9324-DADE-20F6-5208-A674D4EF82F1}"/>
                    </a:ext>
                  </a:extLst>
                </p:cNvPr>
                <p:cNvSpPr txBox="1"/>
                <p:nvPr/>
              </p:nvSpPr>
              <p:spPr>
                <a:xfrm>
                  <a:off x="12784965" y="15260416"/>
                  <a:ext cx="2864627" cy="858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C5F9324-DADE-20F6-5208-A674D4EF8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965" y="15260416"/>
                  <a:ext cx="2864627" cy="8585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B872060-EED3-A89F-4606-15D7FC51F119}"/>
                </a:ext>
              </a:extLst>
            </p:cNvPr>
            <p:cNvSpPr/>
            <p:nvPr/>
          </p:nvSpPr>
          <p:spPr>
            <a:xfrm>
              <a:off x="17846040" y="158812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F93CC9E-94E9-AB6A-B7B9-FD5EDF70366E}"/>
                </a:ext>
              </a:extLst>
            </p:cNvPr>
            <p:cNvSpPr/>
            <p:nvPr/>
          </p:nvSpPr>
          <p:spPr>
            <a:xfrm>
              <a:off x="18353556" y="1574782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87F174-94FF-7F1F-8BB5-9D300B72BDA2}"/>
                    </a:ext>
                  </a:extLst>
                </p:cNvPr>
                <p:cNvSpPr txBox="1"/>
                <p:nvPr/>
              </p:nvSpPr>
              <p:spPr>
                <a:xfrm>
                  <a:off x="17593533" y="15812121"/>
                  <a:ext cx="546263" cy="472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87F174-94FF-7F1F-8BB5-9D300B72B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3533" y="15812121"/>
                  <a:ext cx="546263" cy="4722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541C552-5E93-26F6-506B-060DBC13AC17}"/>
                    </a:ext>
                  </a:extLst>
                </p:cNvPr>
                <p:cNvSpPr txBox="1"/>
                <p:nvPr/>
              </p:nvSpPr>
              <p:spPr>
                <a:xfrm>
                  <a:off x="19168172" y="15422212"/>
                  <a:ext cx="539704" cy="472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541C552-5E93-26F6-506B-060DBC13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172" y="15422212"/>
                  <a:ext cx="539704" cy="4722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20F224-96E1-6D83-C210-3209F68390BE}"/>
                    </a:ext>
                  </a:extLst>
                </p:cNvPr>
                <p:cNvSpPr txBox="1"/>
                <p:nvPr/>
              </p:nvSpPr>
              <p:spPr>
                <a:xfrm>
                  <a:off x="18186938" y="15427110"/>
                  <a:ext cx="530761" cy="472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20F224-96E1-6D83-C210-3209F6839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6938" y="15427110"/>
                  <a:ext cx="530761" cy="4722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7CDBCA-2453-2F24-09BA-F6B43CD53A5B}"/>
              </a:ext>
            </a:extLst>
          </p:cNvPr>
          <p:cNvGrpSpPr/>
          <p:nvPr/>
        </p:nvGrpSpPr>
        <p:grpSpPr>
          <a:xfrm>
            <a:off x="298621" y="228084"/>
            <a:ext cx="5338440" cy="4393832"/>
            <a:chOff x="11450612" y="22278863"/>
            <a:chExt cx="9927976" cy="81712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24939B-0B73-7047-23E5-9658B08189CB}"/>
                    </a:ext>
                  </a:extLst>
                </p:cNvPr>
                <p:cNvSpPr txBox="1"/>
                <p:nvPr/>
              </p:nvSpPr>
              <p:spPr>
                <a:xfrm>
                  <a:off x="12762609" y="26256381"/>
                  <a:ext cx="8487393" cy="12011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fcap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fcap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hull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24939B-0B73-7047-23E5-9658B0818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2609" y="26256381"/>
                  <a:ext cx="8487393" cy="12011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A62776-4951-581B-F080-C780A64651FD}"/>
                </a:ext>
              </a:extLst>
            </p:cNvPr>
            <p:cNvSpPr/>
            <p:nvPr/>
          </p:nvSpPr>
          <p:spPr>
            <a:xfrm>
              <a:off x="11450612" y="22278863"/>
              <a:ext cx="9927976" cy="8171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515A4A-71EE-185B-AB79-A27E914B1F77}"/>
                </a:ext>
              </a:extLst>
            </p:cNvPr>
            <p:cNvSpPr txBox="1"/>
            <p:nvPr/>
          </p:nvSpPr>
          <p:spPr>
            <a:xfrm>
              <a:off x="13010146" y="22346914"/>
              <a:ext cx="6898111" cy="1318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Fraction capacity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BD5E7D-76DF-C563-6587-5D3BAC8D9E14}"/>
                </a:ext>
              </a:extLst>
            </p:cNvPr>
            <p:cNvSpPr txBox="1"/>
            <p:nvPr/>
          </p:nvSpPr>
          <p:spPr>
            <a:xfrm>
              <a:off x="11827521" y="23539236"/>
              <a:ext cx="9263357" cy="745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Generalized non-additive probability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D12242-0ADB-0BDC-F1E1-43936817F7A9}"/>
                    </a:ext>
                  </a:extLst>
                </p:cNvPr>
                <p:cNvSpPr txBox="1"/>
                <p:nvPr/>
              </p:nvSpPr>
              <p:spPr>
                <a:xfrm>
                  <a:off x="11827521" y="24377438"/>
                  <a:ext cx="9263357" cy="859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/>
                    <a:t>Given an ensemble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sz="1200" dirty="0"/>
                    <a:t> and a set of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200" dirty="0"/>
                    <a:t>, what is the biggest component of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sz="1200" dirty="0"/>
                    <a:t> that can be achieved with a mixture of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200" dirty="0"/>
                    <a:t>?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D12242-0ADB-0BDC-F1E1-43936817F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521" y="24377438"/>
                  <a:ext cx="9263357" cy="859652"/>
                </a:xfrm>
                <a:prstGeom prst="rect">
                  <a:avLst/>
                </a:prstGeom>
                <a:blipFill>
                  <a:blip r:embed="rId9"/>
                  <a:stretch>
                    <a:fillRect t="-1333" r="-122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921439-2246-7A1B-359A-F87B3E572295}"/>
                    </a:ext>
                  </a:extLst>
                </p:cNvPr>
                <p:cNvSpPr txBox="1"/>
                <p:nvPr/>
              </p:nvSpPr>
              <p:spPr>
                <a:xfrm>
                  <a:off x="11792868" y="25423906"/>
                  <a:ext cx="9167833" cy="745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fcap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d>
                          <m:dPr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921439-2246-7A1B-359A-F87B3E572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868" y="25423906"/>
                  <a:ext cx="9167833" cy="745033"/>
                </a:xfrm>
                <a:prstGeom prst="rect">
                  <a:avLst/>
                </a:prstGeom>
                <a:blipFill>
                  <a:blip r:embed="rId10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0E9FDC-CD9C-A74C-236B-187A2BDD0306}"/>
                    </a:ext>
                  </a:extLst>
                </p:cNvPr>
                <p:cNvSpPr txBox="1"/>
                <p:nvPr/>
              </p:nvSpPr>
              <p:spPr>
                <a:xfrm>
                  <a:off x="11895918" y="27459703"/>
                  <a:ext cx="8717826" cy="1318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000" dirty="0"/>
                    <a:t> non-negative, unit bounded, monotonic,</a:t>
                  </a:r>
                  <a:br>
                    <a:rPr lang="en-US" sz="2000" dirty="0"/>
                  </a:br>
                  <a:r>
                    <a:rPr lang="en-US" sz="2000" dirty="0"/>
                    <a:t>sub-additive set function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000" dirty="0"/>
                    <a:t> fuzzy measure</a:t>
                  </a: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0E9FDC-CD9C-A74C-236B-187A2BDD0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5918" y="27459703"/>
                  <a:ext cx="8717826" cy="1318133"/>
                </a:xfrm>
                <a:prstGeom prst="rect">
                  <a:avLst/>
                </a:prstGeom>
                <a:blipFill>
                  <a:blip r:embed="rId11"/>
                  <a:stretch>
                    <a:fillRect l="-1300" t="-4274" r="-520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B6B1FD-5787-D457-BA2A-92FA43868EBE}"/>
                </a:ext>
              </a:extLst>
            </p:cNvPr>
            <p:cNvSpPr txBox="1"/>
            <p:nvPr/>
          </p:nvSpPr>
          <p:spPr>
            <a:xfrm>
              <a:off x="11783543" y="28868232"/>
              <a:ext cx="9592245" cy="131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/>
                <a:t>Recovers probability (additive) in classical mechanics and quantum measurements</a:t>
              </a:r>
              <a:endParaRPr lang="en-US" sz="2000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82F70F-79EB-2754-E4A5-9DCC5A1106B1}"/>
              </a:ext>
            </a:extLst>
          </p:cNvPr>
          <p:cNvCxnSpPr>
            <a:cxnSpLocks/>
          </p:cNvCxnSpPr>
          <p:nvPr/>
        </p:nvCxnSpPr>
        <p:spPr>
          <a:xfrm flipV="1">
            <a:off x="6554940" y="3834253"/>
            <a:ext cx="702336" cy="92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E91257-8699-9079-03B9-C5DA3A8A9BAB}"/>
              </a:ext>
            </a:extLst>
          </p:cNvPr>
          <p:cNvSpPr txBox="1"/>
          <p:nvPr/>
        </p:nvSpPr>
        <p:spPr>
          <a:xfrm>
            <a:off x="298621" y="4873042"/>
            <a:ext cx="6730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Ultimately responsible for all linear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and probabilistic structures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13BB64-BE5B-02AD-AACC-86475DA4D6E3}"/>
              </a:ext>
            </a:extLst>
          </p:cNvPr>
          <p:cNvCxnSpPr>
            <a:cxnSpLocks/>
          </p:cNvCxnSpPr>
          <p:nvPr/>
        </p:nvCxnSpPr>
        <p:spPr>
          <a:xfrm flipH="1">
            <a:off x="5744832" y="1984958"/>
            <a:ext cx="638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63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036FDD6-87D0-9E40-BA30-28887AA53C23}"/>
              </a:ext>
            </a:extLst>
          </p:cNvPr>
          <p:cNvGrpSpPr/>
          <p:nvPr/>
        </p:nvGrpSpPr>
        <p:grpSpPr>
          <a:xfrm>
            <a:off x="381008" y="236087"/>
            <a:ext cx="5338441" cy="3477606"/>
            <a:chOff x="22068340" y="10429763"/>
            <a:chExt cx="9927976" cy="64673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B72D4C1-B2EA-5980-7524-F799D2C95703}"/>
                </a:ext>
              </a:extLst>
            </p:cNvPr>
            <p:cNvGrpSpPr/>
            <p:nvPr/>
          </p:nvGrpSpPr>
          <p:grpSpPr>
            <a:xfrm>
              <a:off x="22068340" y="10429763"/>
              <a:ext cx="9927976" cy="6467353"/>
              <a:chOff x="22023100" y="10429763"/>
              <a:chExt cx="9927976" cy="646735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0A37D5-E6B3-BB9B-5752-BF3530E31910}"/>
                  </a:ext>
                </a:extLst>
              </p:cNvPr>
              <p:cNvSpPr/>
              <p:nvPr/>
            </p:nvSpPr>
            <p:spPr>
              <a:xfrm>
                <a:off x="22023100" y="10429763"/>
                <a:ext cx="9927976" cy="64673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83817A-4B05-EB15-B311-8EC17F9AACEE}"/>
                  </a:ext>
                </a:extLst>
              </p:cNvPr>
              <p:cNvSpPr txBox="1"/>
              <p:nvPr/>
            </p:nvSpPr>
            <p:spPr>
              <a:xfrm>
                <a:off x="23224601" y="10535916"/>
                <a:ext cx="7524976" cy="133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latin typeface="Alice" panose="00000500000000000000" pitchFamily="2" charset="0"/>
                  </a:rPr>
                  <a:t>Axioms of entropy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08C11-250C-C355-1D86-E1C8B2F147B2}"/>
                  </a:ext>
                </a:extLst>
              </p:cNvPr>
              <p:cNvSpPr txBox="1"/>
              <p:nvPr/>
            </p:nvSpPr>
            <p:spPr>
              <a:xfrm>
                <a:off x="22355408" y="11728236"/>
                <a:ext cx="9263356" cy="86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Every ensemble must have a well defined entropy that represents the variability of the elements within the ensemble.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1061BE9-63A7-222E-152E-E866BBBB1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2756831" y="12633651"/>
                    <a:ext cx="8460523" cy="1333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a14:m>
                    <a:r>
                      <a:rPr lang="en-US" sz="4000" dirty="0">
                        <a:latin typeface="Alice" panose="00000500000000000000" pitchFamily="2" charset="0"/>
                      </a:rPr>
                      <a:t> Entropic structure</a:t>
                    </a: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1061BE9-63A7-222E-152E-E866BBBB1C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56831" y="12633651"/>
                    <a:ext cx="8460523" cy="133373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5254" r="-3481" b="-338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2EDCB77-E6EB-F542-4D21-1FCAC34C9E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4661" y="14269541"/>
                    <a:ext cx="5888206" cy="7440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2EDCB77-E6EB-F542-4D21-1FCAC34C9E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4661" y="14269541"/>
                    <a:ext cx="5888206" cy="7440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AE1C15-CA7D-E9A5-FBD0-61697A54B750}"/>
                  </a:ext>
                </a:extLst>
              </p:cNvPr>
              <p:cNvSpPr txBox="1"/>
              <p:nvPr/>
            </p:nvSpPr>
            <p:spPr>
              <a:xfrm>
                <a:off x="22355408" y="13739917"/>
                <a:ext cx="9263356" cy="52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Entropy is strictly concave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D1F7AD-900A-481C-E197-636B26209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4661" y="15793541"/>
                    <a:ext cx="7987633" cy="7440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D1F7AD-900A-481C-E197-636B26209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4661" y="15793541"/>
                    <a:ext cx="7987633" cy="7440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C9389C-1B93-3D8D-FFA8-4485950ABEDF}"/>
                  </a:ext>
                </a:extLst>
              </p:cNvPr>
              <p:cNvSpPr txBox="1"/>
              <p:nvPr/>
            </p:nvSpPr>
            <p:spPr>
              <a:xfrm>
                <a:off x="22355408" y="15263916"/>
                <a:ext cx="9263356" cy="52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Upper bound on entropy increase</a:t>
                </a:r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CA23B6-41D6-EF65-42A2-D327788D29BF}"/>
                </a:ext>
              </a:extLst>
            </p:cNvPr>
            <p:cNvSpPr/>
            <p:nvPr/>
          </p:nvSpPr>
          <p:spPr>
            <a:xfrm>
              <a:off x="29808488" y="13868807"/>
              <a:ext cx="1350169" cy="1847876"/>
            </a:xfrm>
            <a:custGeom>
              <a:avLst/>
              <a:gdLst>
                <a:gd name="connsiteX0" fmla="*/ 0 w 804863"/>
                <a:gd name="connsiteY0" fmla="*/ 276225 h 276225"/>
                <a:gd name="connsiteX1" fmla="*/ 16669 w 804863"/>
                <a:gd name="connsiteY1" fmla="*/ 264319 h 276225"/>
                <a:gd name="connsiteX2" fmla="*/ 588169 w 804863"/>
                <a:gd name="connsiteY2" fmla="*/ 50006 h 276225"/>
                <a:gd name="connsiteX3" fmla="*/ 804863 w 804863"/>
                <a:gd name="connsiteY3" fmla="*/ 0 h 276225"/>
                <a:gd name="connsiteX0" fmla="*/ 0 w 804863"/>
                <a:gd name="connsiteY0" fmla="*/ 415564 h 415564"/>
                <a:gd name="connsiteX1" fmla="*/ 30956 w 804863"/>
                <a:gd name="connsiteY1" fmla="*/ 17896 h 415564"/>
                <a:gd name="connsiteX2" fmla="*/ 588169 w 804863"/>
                <a:gd name="connsiteY2" fmla="*/ 189345 h 415564"/>
                <a:gd name="connsiteX3" fmla="*/ 804863 w 804863"/>
                <a:gd name="connsiteY3" fmla="*/ 139339 h 415564"/>
                <a:gd name="connsiteX0" fmla="*/ 0 w 1233488"/>
                <a:gd name="connsiteY0" fmla="*/ 415564 h 696552"/>
                <a:gd name="connsiteX1" fmla="*/ 30956 w 1233488"/>
                <a:gd name="connsiteY1" fmla="*/ 17896 h 696552"/>
                <a:gd name="connsiteX2" fmla="*/ 588169 w 1233488"/>
                <a:gd name="connsiteY2" fmla="*/ 189345 h 696552"/>
                <a:gd name="connsiteX3" fmla="*/ 1233488 w 1233488"/>
                <a:gd name="connsiteY3" fmla="*/ 696552 h 696552"/>
                <a:gd name="connsiteX0" fmla="*/ 0 w 1433513"/>
                <a:gd name="connsiteY0" fmla="*/ 697431 h 697431"/>
                <a:gd name="connsiteX1" fmla="*/ 230981 w 1433513"/>
                <a:gd name="connsiteY1" fmla="*/ 14013 h 697431"/>
                <a:gd name="connsiteX2" fmla="*/ 788194 w 1433513"/>
                <a:gd name="connsiteY2" fmla="*/ 185462 h 697431"/>
                <a:gd name="connsiteX3" fmla="*/ 1433513 w 1433513"/>
                <a:gd name="connsiteY3" fmla="*/ 692669 h 697431"/>
                <a:gd name="connsiteX0" fmla="*/ 0 w 1433513"/>
                <a:gd name="connsiteY0" fmla="*/ 702994 h 702994"/>
                <a:gd name="connsiteX1" fmla="*/ 230981 w 1433513"/>
                <a:gd name="connsiteY1" fmla="*/ 19576 h 702994"/>
                <a:gd name="connsiteX2" fmla="*/ 623888 w 1433513"/>
                <a:gd name="connsiteY2" fmla="*/ 186263 h 702994"/>
                <a:gd name="connsiteX3" fmla="*/ 788194 w 1433513"/>
                <a:gd name="connsiteY3" fmla="*/ 191025 h 702994"/>
                <a:gd name="connsiteX4" fmla="*/ 1433513 w 1433513"/>
                <a:gd name="connsiteY4" fmla="*/ 698232 h 702994"/>
                <a:gd name="connsiteX0" fmla="*/ 0 w 1433513"/>
                <a:gd name="connsiteY0" fmla="*/ 1667685 h 1667685"/>
                <a:gd name="connsiteX1" fmla="*/ 230981 w 1433513"/>
                <a:gd name="connsiteY1" fmla="*/ 984267 h 1667685"/>
                <a:gd name="connsiteX2" fmla="*/ 728663 w 1433513"/>
                <a:gd name="connsiteY2" fmla="*/ 811 h 1667685"/>
                <a:gd name="connsiteX3" fmla="*/ 788194 w 1433513"/>
                <a:gd name="connsiteY3" fmla="*/ 1155716 h 1667685"/>
                <a:gd name="connsiteX4" fmla="*/ 1433513 w 1433513"/>
                <a:gd name="connsiteY4" fmla="*/ 1662923 h 1667685"/>
                <a:gd name="connsiteX0" fmla="*/ 0 w 1433513"/>
                <a:gd name="connsiteY0" fmla="*/ 1667685 h 1667685"/>
                <a:gd name="connsiteX1" fmla="*/ 230981 w 1433513"/>
                <a:gd name="connsiteY1" fmla="*/ 984267 h 1667685"/>
                <a:gd name="connsiteX2" fmla="*/ 728663 w 1433513"/>
                <a:gd name="connsiteY2" fmla="*/ 811 h 1667685"/>
                <a:gd name="connsiteX3" fmla="*/ 788194 w 1433513"/>
                <a:gd name="connsiteY3" fmla="*/ 1155716 h 1667685"/>
                <a:gd name="connsiteX4" fmla="*/ 1433513 w 1433513"/>
                <a:gd name="connsiteY4" fmla="*/ 1662923 h 1667685"/>
                <a:gd name="connsiteX0" fmla="*/ 0 w 1433513"/>
                <a:gd name="connsiteY0" fmla="*/ 1666890 h 1666890"/>
                <a:gd name="connsiteX1" fmla="*/ 230981 w 1433513"/>
                <a:gd name="connsiteY1" fmla="*/ 983472 h 1666890"/>
                <a:gd name="connsiteX2" fmla="*/ 728663 w 1433513"/>
                <a:gd name="connsiteY2" fmla="*/ 16 h 1666890"/>
                <a:gd name="connsiteX3" fmla="*/ 788194 w 1433513"/>
                <a:gd name="connsiteY3" fmla="*/ 1154921 h 1666890"/>
                <a:gd name="connsiteX4" fmla="*/ 1433513 w 1433513"/>
                <a:gd name="connsiteY4" fmla="*/ 1662128 h 1666890"/>
                <a:gd name="connsiteX0" fmla="*/ 0 w 1433513"/>
                <a:gd name="connsiteY0" fmla="*/ 1666889 h 1666889"/>
                <a:gd name="connsiteX1" fmla="*/ 230981 w 1433513"/>
                <a:gd name="connsiteY1" fmla="*/ 983471 h 1666889"/>
                <a:gd name="connsiteX2" fmla="*/ 728663 w 1433513"/>
                <a:gd name="connsiteY2" fmla="*/ 15 h 1666889"/>
                <a:gd name="connsiteX3" fmla="*/ 788194 w 1433513"/>
                <a:gd name="connsiteY3" fmla="*/ 1154920 h 1666889"/>
                <a:gd name="connsiteX4" fmla="*/ 1433513 w 1433513"/>
                <a:gd name="connsiteY4" fmla="*/ 1662127 h 1666889"/>
                <a:gd name="connsiteX0" fmla="*/ 0 w 1433513"/>
                <a:gd name="connsiteY0" fmla="*/ 1667143 h 1667143"/>
                <a:gd name="connsiteX1" fmla="*/ 230981 w 1433513"/>
                <a:gd name="connsiteY1" fmla="*/ 983725 h 1667143"/>
                <a:gd name="connsiteX2" fmla="*/ 728663 w 1433513"/>
                <a:gd name="connsiteY2" fmla="*/ 269 h 1667143"/>
                <a:gd name="connsiteX3" fmla="*/ 1290638 w 1433513"/>
                <a:gd name="connsiteY3" fmla="*/ 874186 h 1667143"/>
                <a:gd name="connsiteX4" fmla="*/ 1433513 w 1433513"/>
                <a:gd name="connsiteY4" fmla="*/ 1662381 h 1667143"/>
                <a:gd name="connsiteX0" fmla="*/ 0 w 1433513"/>
                <a:gd name="connsiteY0" fmla="*/ 1667199 h 1667199"/>
                <a:gd name="connsiteX1" fmla="*/ 230981 w 1433513"/>
                <a:gd name="connsiteY1" fmla="*/ 983781 h 1667199"/>
                <a:gd name="connsiteX2" fmla="*/ 728663 w 1433513"/>
                <a:gd name="connsiteY2" fmla="*/ 325 h 1667199"/>
                <a:gd name="connsiteX3" fmla="*/ 1290638 w 1433513"/>
                <a:gd name="connsiteY3" fmla="*/ 874242 h 1667199"/>
                <a:gd name="connsiteX4" fmla="*/ 1433513 w 1433513"/>
                <a:gd name="connsiteY4" fmla="*/ 1662437 h 1667199"/>
                <a:gd name="connsiteX0" fmla="*/ 0 w 1433513"/>
                <a:gd name="connsiteY0" fmla="*/ 1666887 h 1666887"/>
                <a:gd name="connsiteX1" fmla="*/ 140493 w 1433513"/>
                <a:gd name="connsiteY1" fmla="*/ 895363 h 1666887"/>
                <a:gd name="connsiteX2" fmla="*/ 728663 w 1433513"/>
                <a:gd name="connsiteY2" fmla="*/ 13 h 1666887"/>
                <a:gd name="connsiteX3" fmla="*/ 1290638 w 1433513"/>
                <a:gd name="connsiteY3" fmla="*/ 873930 h 1666887"/>
                <a:gd name="connsiteX4" fmla="*/ 1433513 w 1433513"/>
                <a:gd name="connsiteY4" fmla="*/ 1662125 h 1666887"/>
                <a:gd name="connsiteX0" fmla="*/ 0 w 1433513"/>
                <a:gd name="connsiteY0" fmla="*/ 1666887 h 1666887"/>
                <a:gd name="connsiteX1" fmla="*/ 140493 w 1433513"/>
                <a:gd name="connsiteY1" fmla="*/ 895363 h 1666887"/>
                <a:gd name="connsiteX2" fmla="*/ 728663 w 1433513"/>
                <a:gd name="connsiteY2" fmla="*/ 13 h 1666887"/>
                <a:gd name="connsiteX3" fmla="*/ 1290638 w 1433513"/>
                <a:gd name="connsiteY3" fmla="*/ 873930 h 1666887"/>
                <a:gd name="connsiteX4" fmla="*/ 1433513 w 1433513"/>
                <a:gd name="connsiteY4" fmla="*/ 1662125 h 1666887"/>
                <a:gd name="connsiteX0" fmla="*/ 0 w 1433513"/>
                <a:gd name="connsiteY0" fmla="*/ 1666876 h 1666876"/>
                <a:gd name="connsiteX1" fmla="*/ 140493 w 1433513"/>
                <a:gd name="connsiteY1" fmla="*/ 895352 h 1666876"/>
                <a:gd name="connsiteX2" fmla="*/ 728663 w 1433513"/>
                <a:gd name="connsiteY2" fmla="*/ 2 h 1666876"/>
                <a:gd name="connsiteX3" fmla="*/ 1290638 w 1433513"/>
                <a:gd name="connsiteY3" fmla="*/ 873919 h 1666876"/>
                <a:gd name="connsiteX4" fmla="*/ 1433513 w 1433513"/>
                <a:gd name="connsiteY4" fmla="*/ 1662114 h 1666876"/>
                <a:gd name="connsiteX0" fmla="*/ 0 w 1433513"/>
                <a:gd name="connsiteY0" fmla="*/ 1666876 h 1666876"/>
                <a:gd name="connsiteX1" fmla="*/ 140493 w 1433513"/>
                <a:gd name="connsiteY1" fmla="*/ 895352 h 1666876"/>
                <a:gd name="connsiteX2" fmla="*/ 728663 w 1433513"/>
                <a:gd name="connsiteY2" fmla="*/ 2 h 1666876"/>
                <a:gd name="connsiteX3" fmla="*/ 1290638 w 1433513"/>
                <a:gd name="connsiteY3" fmla="*/ 873919 h 1666876"/>
                <a:gd name="connsiteX4" fmla="*/ 1433513 w 1433513"/>
                <a:gd name="connsiteY4" fmla="*/ 1662114 h 1666876"/>
                <a:gd name="connsiteX0" fmla="*/ 0 w 1457325"/>
                <a:gd name="connsiteY0" fmla="*/ 1466851 h 1662114"/>
                <a:gd name="connsiteX1" fmla="*/ 164305 w 1457325"/>
                <a:gd name="connsiteY1" fmla="*/ 895352 h 1662114"/>
                <a:gd name="connsiteX2" fmla="*/ 752475 w 1457325"/>
                <a:gd name="connsiteY2" fmla="*/ 2 h 1662114"/>
                <a:gd name="connsiteX3" fmla="*/ 1314450 w 1457325"/>
                <a:gd name="connsiteY3" fmla="*/ 873919 h 1662114"/>
                <a:gd name="connsiteX4" fmla="*/ 1457325 w 1457325"/>
                <a:gd name="connsiteY4" fmla="*/ 1662114 h 1662114"/>
                <a:gd name="connsiteX0" fmla="*/ 0 w 1478757"/>
                <a:gd name="connsiteY0" fmla="*/ 1390651 h 1662114"/>
                <a:gd name="connsiteX1" fmla="*/ 185737 w 1478757"/>
                <a:gd name="connsiteY1" fmla="*/ 895352 h 1662114"/>
                <a:gd name="connsiteX2" fmla="*/ 773907 w 1478757"/>
                <a:gd name="connsiteY2" fmla="*/ 2 h 1662114"/>
                <a:gd name="connsiteX3" fmla="*/ 1335882 w 1478757"/>
                <a:gd name="connsiteY3" fmla="*/ 873919 h 1662114"/>
                <a:gd name="connsiteX4" fmla="*/ 1478757 w 1478757"/>
                <a:gd name="connsiteY4" fmla="*/ 1662114 h 1662114"/>
                <a:gd name="connsiteX0" fmla="*/ 0 w 1426369"/>
                <a:gd name="connsiteY0" fmla="*/ 1507332 h 1662114"/>
                <a:gd name="connsiteX1" fmla="*/ 133349 w 1426369"/>
                <a:gd name="connsiteY1" fmla="*/ 895352 h 1662114"/>
                <a:gd name="connsiteX2" fmla="*/ 721519 w 1426369"/>
                <a:gd name="connsiteY2" fmla="*/ 2 h 1662114"/>
                <a:gd name="connsiteX3" fmla="*/ 1283494 w 1426369"/>
                <a:gd name="connsiteY3" fmla="*/ 873919 h 1662114"/>
                <a:gd name="connsiteX4" fmla="*/ 1426369 w 1426369"/>
                <a:gd name="connsiteY4" fmla="*/ 1662114 h 1662114"/>
                <a:gd name="connsiteX0" fmla="*/ 0 w 1478757"/>
                <a:gd name="connsiteY0" fmla="*/ 1462088 h 1662114"/>
                <a:gd name="connsiteX1" fmla="*/ 185737 w 1478757"/>
                <a:gd name="connsiteY1" fmla="*/ 895352 h 1662114"/>
                <a:gd name="connsiteX2" fmla="*/ 773907 w 1478757"/>
                <a:gd name="connsiteY2" fmla="*/ 2 h 1662114"/>
                <a:gd name="connsiteX3" fmla="*/ 1335882 w 1478757"/>
                <a:gd name="connsiteY3" fmla="*/ 873919 h 1662114"/>
                <a:gd name="connsiteX4" fmla="*/ 1478757 w 1478757"/>
                <a:gd name="connsiteY4" fmla="*/ 1662114 h 1662114"/>
                <a:gd name="connsiteX0" fmla="*/ 0 w 1478757"/>
                <a:gd name="connsiteY0" fmla="*/ 1462088 h 1662114"/>
                <a:gd name="connsiteX1" fmla="*/ 185737 w 1478757"/>
                <a:gd name="connsiteY1" fmla="*/ 895352 h 1662114"/>
                <a:gd name="connsiteX2" fmla="*/ 773907 w 1478757"/>
                <a:gd name="connsiteY2" fmla="*/ 2 h 1662114"/>
                <a:gd name="connsiteX3" fmla="*/ 1335882 w 1478757"/>
                <a:gd name="connsiteY3" fmla="*/ 873919 h 1662114"/>
                <a:gd name="connsiteX4" fmla="*/ 1478757 w 1478757"/>
                <a:gd name="connsiteY4" fmla="*/ 1662114 h 1662114"/>
                <a:gd name="connsiteX0" fmla="*/ 46017 w 1524774"/>
                <a:gd name="connsiteY0" fmla="*/ 1462088 h 1662114"/>
                <a:gd name="connsiteX1" fmla="*/ 7918 w 1524774"/>
                <a:gd name="connsiteY1" fmla="*/ 1338262 h 1662114"/>
                <a:gd name="connsiteX2" fmla="*/ 231754 w 1524774"/>
                <a:gd name="connsiteY2" fmla="*/ 895352 h 1662114"/>
                <a:gd name="connsiteX3" fmla="*/ 819924 w 1524774"/>
                <a:gd name="connsiteY3" fmla="*/ 2 h 1662114"/>
                <a:gd name="connsiteX4" fmla="*/ 1381899 w 1524774"/>
                <a:gd name="connsiteY4" fmla="*/ 873919 h 1662114"/>
                <a:gd name="connsiteX5" fmla="*/ 1524774 w 1524774"/>
                <a:gd name="connsiteY5" fmla="*/ 1662114 h 1662114"/>
                <a:gd name="connsiteX0" fmla="*/ 46017 w 1524774"/>
                <a:gd name="connsiteY0" fmla="*/ 1462088 h 1662114"/>
                <a:gd name="connsiteX1" fmla="*/ 7918 w 1524774"/>
                <a:gd name="connsiteY1" fmla="*/ 1338262 h 1662114"/>
                <a:gd name="connsiteX2" fmla="*/ 231754 w 1524774"/>
                <a:gd name="connsiteY2" fmla="*/ 895352 h 1662114"/>
                <a:gd name="connsiteX3" fmla="*/ 819924 w 1524774"/>
                <a:gd name="connsiteY3" fmla="*/ 2 h 1662114"/>
                <a:gd name="connsiteX4" fmla="*/ 1381899 w 1524774"/>
                <a:gd name="connsiteY4" fmla="*/ 873919 h 1662114"/>
                <a:gd name="connsiteX5" fmla="*/ 1524774 w 1524774"/>
                <a:gd name="connsiteY5" fmla="*/ 1662114 h 1662114"/>
                <a:gd name="connsiteX0" fmla="*/ 0 w 1516856"/>
                <a:gd name="connsiteY0" fmla="*/ 1338262 h 1662114"/>
                <a:gd name="connsiteX1" fmla="*/ 223836 w 1516856"/>
                <a:gd name="connsiteY1" fmla="*/ 895352 h 1662114"/>
                <a:gd name="connsiteX2" fmla="*/ 812006 w 1516856"/>
                <a:gd name="connsiteY2" fmla="*/ 2 h 1662114"/>
                <a:gd name="connsiteX3" fmla="*/ 1373981 w 1516856"/>
                <a:gd name="connsiteY3" fmla="*/ 873919 h 1662114"/>
                <a:gd name="connsiteX4" fmla="*/ 1516856 w 1516856"/>
                <a:gd name="connsiteY4" fmla="*/ 1662114 h 1662114"/>
                <a:gd name="connsiteX0" fmla="*/ 0 w 1431131"/>
                <a:gd name="connsiteY0" fmla="*/ 1657349 h 1662114"/>
                <a:gd name="connsiteX1" fmla="*/ 138111 w 1431131"/>
                <a:gd name="connsiteY1" fmla="*/ 895352 h 1662114"/>
                <a:gd name="connsiteX2" fmla="*/ 726281 w 1431131"/>
                <a:gd name="connsiteY2" fmla="*/ 2 h 1662114"/>
                <a:gd name="connsiteX3" fmla="*/ 1288256 w 1431131"/>
                <a:gd name="connsiteY3" fmla="*/ 873919 h 1662114"/>
                <a:gd name="connsiteX4" fmla="*/ 1431131 w 1431131"/>
                <a:gd name="connsiteY4" fmla="*/ 1662114 h 1662114"/>
                <a:gd name="connsiteX0" fmla="*/ 0 w 1431131"/>
                <a:gd name="connsiteY0" fmla="*/ 1657349 h 1662114"/>
                <a:gd name="connsiteX1" fmla="*/ 138111 w 1431131"/>
                <a:gd name="connsiteY1" fmla="*/ 895352 h 1662114"/>
                <a:gd name="connsiteX2" fmla="*/ 726281 w 1431131"/>
                <a:gd name="connsiteY2" fmla="*/ 2 h 1662114"/>
                <a:gd name="connsiteX3" fmla="*/ 1288256 w 1431131"/>
                <a:gd name="connsiteY3" fmla="*/ 873919 h 1662114"/>
                <a:gd name="connsiteX4" fmla="*/ 1431131 w 1431131"/>
                <a:gd name="connsiteY4" fmla="*/ 1662114 h 1662114"/>
                <a:gd name="connsiteX0" fmla="*/ 0 w 1469231"/>
                <a:gd name="connsiteY0" fmla="*/ 1657349 h 1657349"/>
                <a:gd name="connsiteX1" fmla="*/ 138111 w 1469231"/>
                <a:gd name="connsiteY1" fmla="*/ 895352 h 1657349"/>
                <a:gd name="connsiteX2" fmla="*/ 726281 w 1469231"/>
                <a:gd name="connsiteY2" fmla="*/ 2 h 1657349"/>
                <a:gd name="connsiteX3" fmla="*/ 1288256 w 1469231"/>
                <a:gd name="connsiteY3" fmla="*/ 873919 h 1657349"/>
                <a:gd name="connsiteX4" fmla="*/ 1469231 w 1469231"/>
                <a:gd name="connsiteY4" fmla="*/ 1583533 h 1657349"/>
                <a:gd name="connsiteX0" fmla="*/ 0 w 1480750"/>
                <a:gd name="connsiteY0" fmla="*/ 1657349 h 1657349"/>
                <a:gd name="connsiteX1" fmla="*/ 138111 w 1480750"/>
                <a:gd name="connsiteY1" fmla="*/ 895352 h 1657349"/>
                <a:gd name="connsiteX2" fmla="*/ 726281 w 1480750"/>
                <a:gd name="connsiteY2" fmla="*/ 2 h 1657349"/>
                <a:gd name="connsiteX3" fmla="*/ 1288256 w 1480750"/>
                <a:gd name="connsiteY3" fmla="*/ 873919 h 1657349"/>
                <a:gd name="connsiteX4" fmla="*/ 1469231 w 1480750"/>
                <a:gd name="connsiteY4" fmla="*/ 1583533 h 1657349"/>
                <a:gd name="connsiteX5" fmla="*/ 1462087 w 1480750"/>
                <a:gd name="connsiteY5" fmla="*/ 1571626 h 1657349"/>
                <a:gd name="connsiteX0" fmla="*/ 0 w 1478386"/>
                <a:gd name="connsiteY0" fmla="*/ 1657349 h 1731294"/>
                <a:gd name="connsiteX1" fmla="*/ 138111 w 1478386"/>
                <a:gd name="connsiteY1" fmla="*/ 895352 h 1731294"/>
                <a:gd name="connsiteX2" fmla="*/ 726281 w 1478386"/>
                <a:gd name="connsiteY2" fmla="*/ 2 h 1731294"/>
                <a:gd name="connsiteX3" fmla="*/ 1288256 w 1478386"/>
                <a:gd name="connsiteY3" fmla="*/ 873919 h 1731294"/>
                <a:gd name="connsiteX4" fmla="*/ 1469231 w 1478386"/>
                <a:gd name="connsiteY4" fmla="*/ 1583533 h 1731294"/>
                <a:gd name="connsiteX5" fmla="*/ 1447800 w 1478386"/>
                <a:gd name="connsiteY5" fmla="*/ 1731169 h 1731294"/>
                <a:gd name="connsiteX0" fmla="*/ 0 w 1478386"/>
                <a:gd name="connsiteY0" fmla="*/ 1657349 h 1731294"/>
                <a:gd name="connsiteX1" fmla="*/ 138111 w 1478386"/>
                <a:gd name="connsiteY1" fmla="*/ 895352 h 1731294"/>
                <a:gd name="connsiteX2" fmla="*/ 726281 w 1478386"/>
                <a:gd name="connsiteY2" fmla="*/ 2 h 1731294"/>
                <a:gd name="connsiteX3" fmla="*/ 1288256 w 1478386"/>
                <a:gd name="connsiteY3" fmla="*/ 873919 h 1731294"/>
                <a:gd name="connsiteX4" fmla="*/ 1469231 w 1478386"/>
                <a:gd name="connsiteY4" fmla="*/ 1583533 h 1731294"/>
                <a:gd name="connsiteX5" fmla="*/ 1447800 w 1478386"/>
                <a:gd name="connsiteY5" fmla="*/ 1731169 h 1731294"/>
                <a:gd name="connsiteX0" fmla="*/ 0 w 1469231"/>
                <a:gd name="connsiteY0" fmla="*/ 1657349 h 1657349"/>
                <a:gd name="connsiteX1" fmla="*/ 138111 w 1469231"/>
                <a:gd name="connsiteY1" fmla="*/ 895352 h 1657349"/>
                <a:gd name="connsiteX2" fmla="*/ 726281 w 1469231"/>
                <a:gd name="connsiteY2" fmla="*/ 2 h 1657349"/>
                <a:gd name="connsiteX3" fmla="*/ 1288256 w 1469231"/>
                <a:gd name="connsiteY3" fmla="*/ 873919 h 1657349"/>
                <a:gd name="connsiteX4" fmla="*/ 1469231 w 1469231"/>
                <a:gd name="connsiteY4" fmla="*/ 1583533 h 1657349"/>
                <a:gd name="connsiteX0" fmla="*/ 0 w 1431131"/>
                <a:gd name="connsiteY0" fmla="*/ 1657349 h 1657351"/>
                <a:gd name="connsiteX1" fmla="*/ 138111 w 1431131"/>
                <a:gd name="connsiteY1" fmla="*/ 895352 h 1657351"/>
                <a:gd name="connsiteX2" fmla="*/ 726281 w 1431131"/>
                <a:gd name="connsiteY2" fmla="*/ 2 h 1657351"/>
                <a:gd name="connsiteX3" fmla="*/ 1288256 w 1431131"/>
                <a:gd name="connsiteY3" fmla="*/ 873919 h 1657351"/>
                <a:gd name="connsiteX4" fmla="*/ 1431131 w 1431131"/>
                <a:gd name="connsiteY4" fmla="*/ 1657351 h 1657351"/>
                <a:gd name="connsiteX0" fmla="*/ 0 w 1431131"/>
                <a:gd name="connsiteY0" fmla="*/ 1657349 h 1657351"/>
                <a:gd name="connsiteX1" fmla="*/ 138111 w 1431131"/>
                <a:gd name="connsiteY1" fmla="*/ 895352 h 1657351"/>
                <a:gd name="connsiteX2" fmla="*/ 726281 w 1431131"/>
                <a:gd name="connsiteY2" fmla="*/ 2 h 1657351"/>
                <a:gd name="connsiteX3" fmla="*/ 1288256 w 1431131"/>
                <a:gd name="connsiteY3" fmla="*/ 873919 h 1657351"/>
                <a:gd name="connsiteX4" fmla="*/ 1431131 w 1431131"/>
                <a:gd name="connsiteY4" fmla="*/ 1657351 h 1657351"/>
                <a:gd name="connsiteX0" fmla="*/ 0 w 1431131"/>
                <a:gd name="connsiteY0" fmla="*/ 1660298 h 1660300"/>
                <a:gd name="connsiteX1" fmla="*/ 138111 w 1431131"/>
                <a:gd name="connsiteY1" fmla="*/ 898301 h 1660300"/>
                <a:gd name="connsiteX2" fmla="*/ 221456 w 1431131"/>
                <a:gd name="connsiteY2" fmla="*/ 603025 h 1660300"/>
                <a:gd name="connsiteX3" fmla="*/ 726281 w 1431131"/>
                <a:gd name="connsiteY3" fmla="*/ 2951 h 1660300"/>
                <a:gd name="connsiteX4" fmla="*/ 1288256 w 1431131"/>
                <a:gd name="connsiteY4" fmla="*/ 876868 h 1660300"/>
                <a:gd name="connsiteX5" fmla="*/ 1431131 w 1431131"/>
                <a:gd name="connsiteY5" fmla="*/ 1660300 h 1660300"/>
                <a:gd name="connsiteX0" fmla="*/ 0 w 1431131"/>
                <a:gd name="connsiteY0" fmla="*/ 1657347 h 1657349"/>
                <a:gd name="connsiteX1" fmla="*/ 138111 w 1431131"/>
                <a:gd name="connsiteY1" fmla="*/ 895350 h 1657349"/>
                <a:gd name="connsiteX2" fmla="*/ 726281 w 1431131"/>
                <a:gd name="connsiteY2" fmla="*/ 0 h 1657349"/>
                <a:gd name="connsiteX3" fmla="*/ 1288256 w 1431131"/>
                <a:gd name="connsiteY3" fmla="*/ 873917 h 1657349"/>
                <a:gd name="connsiteX4" fmla="*/ 1431131 w 1431131"/>
                <a:gd name="connsiteY4" fmla="*/ 1657349 h 1657349"/>
                <a:gd name="connsiteX0" fmla="*/ 0 w 1431131"/>
                <a:gd name="connsiteY0" fmla="*/ 1657347 h 1657349"/>
                <a:gd name="connsiteX1" fmla="*/ 138111 w 1431131"/>
                <a:gd name="connsiteY1" fmla="*/ 895350 h 1657349"/>
                <a:gd name="connsiteX2" fmla="*/ 726281 w 1431131"/>
                <a:gd name="connsiteY2" fmla="*/ 0 h 1657349"/>
                <a:gd name="connsiteX3" fmla="*/ 1288256 w 1431131"/>
                <a:gd name="connsiteY3" fmla="*/ 873917 h 1657349"/>
                <a:gd name="connsiteX4" fmla="*/ 1431131 w 1431131"/>
                <a:gd name="connsiteY4" fmla="*/ 1657349 h 1657349"/>
                <a:gd name="connsiteX0" fmla="*/ 0 w 1431131"/>
                <a:gd name="connsiteY0" fmla="*/ 1659599 h 1659601"/>
                <a:gd name="connsiteX1" fmla="*/ 138111 w 1431131"/>
                <a:gd name="connsiteY1" fmla="*/ 897602 h 1659601"/>
                <a:gd name="connsiteX2" fmla="*/ 726281 w 1431131"/>
                <a:gd name="connsiteY2" fmla="*/ 2252 h 1659601"/>
                <a:gd name="connsiteX3" fmla="*/ 1288256 w 1431131"/>
                <a:gd name="connsiteY3" fmla="*/ 876169 h 1659601"/>
                <a:gd name="connsiteX4" fmla="*/ 1431131 w 1431131"/>
                <a:gd name="connsiteY4" fmla="*/ 1659601 h 1659601"/>
                <a:gd name="connsiteX0" fmla="*/ 0 w 1431131"/>
                <a:gd name="connsiteY0" fmla="*/ 1657380 h 1657382"/>
                <a:gd name="connsiteX1" fmla="*/ 138111 w 1431131"/>
                <a:gd name="connsiteY1" fmla="*/ 895383 h 1657382"/>
                <a:gd name="connsiteX2" fmla="*/ 726281 w 1431131"/>
                <a:gd name="connsiteY2" fmla="*/ 33 h 1657382"/>
                <a:gd name="connsiteX3" fmla="*/ 1288256 w 1431131"/>
                <a:gd name="connsiteY3" fmla="*/ 873950 h 1657382"/>
                <a:gd name="connsiteX4" fmla="*/ 1431131 w 1431131"/>
                <a:gd name="connsiteY4" fmla="*/ 1657382 h 1657382"/>
                <a:gd name="connsiteX0" fmla="*/ 0 w 1431131"/>
                <a:gd name="connsiteY0" fmla="*/ 1602613 h 1602615"/>
                <a:gd name="connsiteX1" fmla="*/ 138111 w 1431131"/>
                <a:gd name="connsiteY1" fmla="*/ 840616 h 1602615"/>
                <a:gd name="connsiteX2" fmla="*/ 723900 w 1431131"/>
                <a:gd name="connsiteY2" fmla="*/ 35 h 1602615"/>
                <a:gd name="connsiteX3" fmla="*/ 1288256 w 1431131"/>
                <a:gd name="connsiteY3" fmla="*/ 819183 h 1602615"/>
                <a:gd name="connsiteX4" fmla="*/ 1431131 w 1431131"/>
                <a:gd name="connsiteY4" fmla="*/ 1602615 h 1602615"/>
                <a:gd name="connsiteX0" fmla="*/ 0 w 1431131"/>
                <a:gd name="connsiteY0" fmla="*/ 1654997 h 1654999"/>
                <a:gd name="connsiteX1" fmla="*/ 138111 w 1431131"/>
                <a:gd name="connsiteY1" fmla="*/ 893000 h 1654999"/>
                <a:gd name="connsiteX2" fmla="*/ 716756 w 1431131"/>
                <a:gd name="connsiteY2" fmla="*/ 31 h 1654999"/>
                <a:gd name="connsiteX3" fmla="*/ 1288256 w 1431131"/>
                <a:gd name="connsiteY3" fmla="*/ 871567 h 1654999"/>
                <a:gd name="connsiteX4" fmla="*/ 1431131 w 1431131"/>
                <a:gd name="connsiteY4" fmla="*/ 1654999 h 1654999"/>
                <a:gd name="connsiteX0" fmla="*/ 0 w 1431131"/>
                <a:gd name="connsiteY0" fmla="*/ 1654997 h 1654999"/>
                <a:gd name="connsiteX1" fmla="*/ 138111 w 1431131"/>
                <a:gd name="connsiteY1" fmla="*/ 893000 h 1654999"/>
                <a:gd name="connsiteX2" fmla="*/ 716756 w 1431131"/>
                <a:gd name="connsiteY2" fmla="*/ 31 h 1654999"/>
                <a:gd name="connsiteX3" fmla="*/ 1288256 w 1431131"/>
                <a:gd name="connsiteY3" fmla="*/ 871567 h 1654999"/>
                <a:gd name="connsiteX4" fmla="*/ 1431131 w 1431131"/>
                <a:gd name="connsiteY4" fmla="*/ 1654999 h 1654999"/>
                <a:gd name="connsiteX0" fmla="*/ 0 w 1431131"/>
                <a:gd name="connsiteY0" fmla="*/ 1654998 h 1655000"/>
                <a:gd name="connsiteX1" fmla="*/ 138111 w 1431131"/>
                <a:gd name="connsiteY1" fmla="*/ 893001 h 1655000"/>
                <a:gd name="connsiteX2" fmla="*/ 716756 w 1431131"/>
                <a:gd name="connsiteY2" fmla="*/ 32 h 1655000"/>
                <a:gd name="connsiteX3" fmla="*/ 1288256 w 1431131"/>
                <a:gd name="connsiteY3" fmla="*/ 871568 h 1655000"/>
                <a:gd name="connsiteX4" fmla="*/ 1431131 w 1431131"/>
                <a:gd name="connsiteY4" fmla="*/ 1655000 h 1655000"/>
                <a:gd name="connsiteX0" fmla="*/ 0 w 1431131"/>
                <a:gd name="connsiteY0" fmla="*/ 1654998 h 1655000"/>
                <a:gd name="connsiteX1" fmla="*/ 138111 w 1431131"/>
                <a:gd name="connsiteY1" fmla="*/ 893001 h 1655000"/>
                <a:gd name="connsiteX2" fmla="*/ 716756 w 1431131"/>
                <a:gd name="connsiteY2" fmla="*/ 32 h 1655000"/>
                <a:gd name="connsiteX3" fmla="*/ 1288256 w 1431131"/>
                <a:gd name="connsiteY3" fmla="*/ 871568 h 1655000"/>
                <a:gd name="connsiteX4" fmla="*/ 1431131 w 1431131"/>
                <a:gd name="connsiteY4" fmla="*/ 1655000 h 1655000"/>
                <a:gd name="connsiteX0" fmla="*/ 0 w 1481137"/>
                <a:gd name="connsiteY0" fmla="*/ 1835974 h 1835974"/>
                <a:gd name="connsiteX1" fmla="*/ 188117 w 1481137"/>
                <a:gd name="connsiteY1" fmla="*/ 893002 h 1835974"/>
                <a:gd name="connsiteX2" fmla="*/ 766762 w 1481137"/>
                <a:gd name="connsiteY2" fmla="*/ 33 h 1835974"/>
                <a:gd name="connsiteX3" fmla="*/ 1338262 w 1481137"/>
                <a:gd name="connsiteY3" fmla="*/ 871569 h 1835974"/>
                <a:gd name="connsiteX4" fmla="*/ 1481137 w 1481137"/>
                <a:gd name="connsiteY4" fmla="*/ 1655001 h 1835974"/>
                <a:gd name="connsiteX0" fmla="*/ 0 w 1481137"/>
                <a:gd name="connsiteY0" fmla="*/ 1835955 h 1835955"/>
                <a:gd name="connsiteX1" fmla="*/ 185735 w 1481137"/>
                <a:gd name="connsiteY1" fmla="*/ 852502 h 1835955"/>
                <a:gd name="connsiteX2" fmla="*/ 766762 w 1481137"/>
                <a:gd name="connsiteY2" fmla="*/ 14 h 1835955"/>
                <a:gd name="connsiteX3" fmla="*/ 1338262 w 1481137"/>
                <a:gd name="connsiteY3" fmla="*/ 871550 h 1835955"/>
                <a:gd name="connsiteX4" fmla="*/ 1481137 w 1481137"/>
                <a:gd name="connsiteY4" fmla="*/ 1654982 h 1835955"/>
                <a:gd name="connsiteX0" fmla="*/ 0 w 1481137"/>
                <a:gd name="connsiteY0" fmla="*/ 1847860 h 1847860"/>
                <a:gd name="connsiteX1" fmla="*/ 185735 w 1481137"/>
                <a:gd name="connsiteY1" fmla="*/ 864407 h 1847860"/>
                <a:gd name="connsiteX2" fmla="*/ 747712 w 1481137"/>
                <a:gd name="connsiteY2" fmla="*/ 13 h 1847860"/>
                <a:gd name="connsiteX3" fmla="*/ 1338262 w 1481137"/>
                <a:gd name="connsiteY3" fmla="*/ 883455 h 1847860"/>
                <a:gd name="connsiteX4" fmla="*/ 1481137 w 1481137"/>
                <a:gd name="connsiteY4" fmla="*/ 1666887 h 1847860"/>
                <a:gd name="connsiteX0" fmla="*/ 0 w 1386099"/>
                <a:gd name="connsiteY0" fmla="*/ 1847860 h 1847860"/>
                <a:gd name="connsiteX1" fmla="*/ 185735 w 1386099"/>
                <a:gd name="connsiteY1" fmla="*/ 864407 h 1847860"/>
                <a:gd name="connsiteX2" fmla="*/ 747712 w 1386099"/>
                <a:gd name="connsiteY2" fmla="*/ 13 h 1847860"/>
                <a:gd name="connsiteX3" fmla="*/ 1338262 w 1386099"/>
                <a:gd name="connsiteY3" fmla="*/ 883455 h 1847860"/>
                <a:gd name="connsiteX4" fmla="*/ 1350169 w 1386099"/>
                <a:gd name="connsiteY4" fmla="*/ 1326368 h 1847860"/>
                <a:gd name="connsiteX0" fmla="*/ 0 w 1350169"/>
                <a:gd name="connsiteY0" fmla="*/ 1851943 h 1851943"/>
                <a:gd name="connsiteX1" fmla="*/ 185735 w 1350169"/>
                <a:gd name="connsiteY1" fmla="*/ 868490 h 1851943"/>
                <a:gd name="connsiteX2" fmla="*/ 747712 w 1350169"/>
                <a:gd name="connsiteY2" fmla="*/ 4096 h 1851943"/>
                <a:gd name="connsiteX3" fmla="*/ 1200150 w 1350169"/>
                <a:gd name="connsiteY3" fmla="*/ 575594 h 1851943"/>
                <a:gd name="connsiteX4" fmla="*/ 1350169 w 1350169"/>
                <a:gd name="connsiteY4" fmla="*/ 1330451 h 1851943"/>
                <a:gd name="connsiteX0" fmla="*/ 0 w 1350169"/>
                <a:gd name="connsiteY0" fmla="*/ 1847939 h 1847939"/>
                <a:gd name="connsiteX1" fmla="*/ 185735 w 1350169"/>
                <a:gd name="connsiteY1" fmla="*/ 864486 h 1847939"/>
                <a:gd name="connsiteX2" fmla="*/ 747712 w 1350169"/>
                <a:gd name="connsiteY2" fmla="*/ 92 h 1847939"/>
                <a:gd name="connsiteX3" fmla="*/ 1200150 w 1350169"/>
                <a:gd name="connsiteY3" fmla="*/ 571590 h 1847939"/>
                <a:gd name="connsiteX4" fmla="*/ 1350169 w 1350169"/>
                <a:gd name="connsiteY4" fmla="*/ 1326447 h 1847939"/>
                <a:gd name="connsiteX0" fmla="*/ 0 w 1350169"/>
                <a:gd name="connsiteY0" fmla="*/ 1847939 h 1847939"/>
                <a:gd name="connsiteX1" fmla="*/ 185735 w 1350169"/>
                <a:gd name="connsiteY1" fmla="*/ 864486 h 1847939"/>
                <a:gd name="connsiteX2" fmla="*/ 747712 w 1350169"/>
                <a:gd name="connsiteY2" fmla="*/ 92 h 1847939"/>
                <a:gd name="connsiteX3" fmla="*/ 1200150 w 1350169"/>
                <a:gd name="connsiteY3" fmla="*/ 571590 h 1847939"/>
                <a:gd name="connsiteX4" fmla="*/ 1350169 w 1350169"/>
                <a:gd name="connsiteY4" fmla="*/ 1326447 h 1847939"/>
                <a:gd name="connsiteX0" fmla="*/ 0 w 1350169"/>
                <a:gd name="connsiteY0" fmla="*/ 1851948 h 1851948"/>
                <a:gd name="connsiteX1" fmla="*/ 185735 w 1350169"/>
                <a:gd name="connsiteY1" fmla="*/ 868495 h 1851948"/>
                <a:gd name="connsiteX2" fmla="*/ 747712 w 1350169"/>
                <a:gd name="connsiteY2" fmla="*/ 4101 h 1851948"/>
                <a:gd name="connsiteX3" fmla="*/ 1190625 w 1350169"/>
                <a:gd name="connsiteY3" fmla="*/ 577981 h 1851948"/>
                <a:gd name="connsiteX4" fmla="*/ 1350169 w 1350169"/>
                <a:gd name="connsiteY4" fmla="*/ 1330456 h 1851948"/>
                <a:gd name="connsiteX0" fmla="*/ 0 w 1350169"/>
                <a:gd name="connsiteY0" fmla="*/ 1851905 h 1851905"/>
                <a:gd name="connsiteX1" fmla="*/ 185735 w 1350169"/>
                <a:gd name="connsiteY1" fmla="*/ 868452 h 1851905"/>
                <a:gd name="connsiteX2" fmla="*/ 747712 w 1350169"/>
                <a:gd name="connsiteY2" fmla="*/ 4058 h 1851905"/>
                <a:gd name="connsiteX3" fmla="*/ 1190625 w 1350169"/>
                <a:gd name="connsiteY3" fmla="*/ 577938 h 1851905"/>
                <a:gd name="connsiteX4" fmla="*/ 1350169 w 1350169"/>
                <a:gd name="connsiteY4" fmla="*/ 1330413 h 1851905"/>
                <a:gd name="connsiteX0" fmla="*/ 0 w 1350169"/>
                <a:gd name="connsiteY0" fmla="*/ 1851987 h 1851987"/>
                <a:gd name="connsiteX1" fmla="*/ 185735 w 1350169"/>
                <a:gd name="connsiteY1" fmla="*/ 868534 h 1851987"/>
                <a:gd name="connsiteX2" fmla="*/ 747712 w 1350169"/>
                <a:gd name="connsiteY2" fmla="*/ 4140 h 1851987"/>
                <a:gd name="connsiteX3" fmla="*/ 1193007 w 1350169"/>
                <a:gd name="connsiteY3" fmla="*/ 575639 h 1851987"/>
                <a:gd name="connsiteX4" fmla="*/ 1350169 w 1350169"/>
                <a:gd name="connsiteY4" fmla="*/ 1330495 h 1851987"/>
                <a:gd name="connsiteX0" fmla="*/ 0 w 1350169"/>
                <a:gd name="connsiteY0" fmla="*/ 1851987 h 1851987"/>
                <a:gd name="connsiteX1" fmla="*/ 185735 w 1350169"/>
                <a:gd name="connsiteY1" fmla="*/ 868534 h 1851987"/>
                <a:gd name="connsiteX2" fmla="*/ 747712 w 1350169"/>
                <a:gd name="connsiteY2" fmla="*/ 4140 h 1851987"/>
                <a:gd name="connsiteX3" fmla="*/ 1193007 w 1350169"/>
                <a:gd name="connsiteY3" fmla="*/ 575639 h 1851987"/>
                <a:gd name="connsiteX4" fmla="*/ 1350169 w 1350169"/>
                <a:gd name="connsiteY4" fmla="*/ 1330495 h 1851987"/>
                <a:gd name="connsiteX0" fmla="*/ 0 w 1350169"/>
                <a:gd name="connsiteY0" fmla="*/ 1850847 h 1850847"/>
                <a:gd name="connsiteX1" fmla="*/ 197642 w 1350169"/>
                <a:gd name="connsiteY1" fmla="*/ 819769 h 1850847"/>
                <a:gd name="connsiteX2" fmla="*/ 747712 w 1350169"/>
                <a:gd name="connsiteY2" fmla="*/ 3000 h 1850847"/>
                <a:gd name="connsiteX3" fmla="*/ 1193007 w 1350169"/>
                <a:gd name="connsiteY3" fmla="*/ 574499 h 1850847"/>
                <a:gd name="connsiteX4" fmla="*/ 1350169 w 1350169"/>
                <a:gd name="connsiteY4" fmla="*/ 1329355 h 1850847"/>
                <a:gd name="connsiteX0" fmla="*/ 0 w 1350169"/>
                <a:gd name="connsiteY0" fmla="*/ 1850847 h 1850847"/>
                <a:gd name="connsiteX1" fmla="*/ 197642 w 1350169"/>
                <a:gd name="connsiteY1" fmla="*/ 819769 h 1850847"/>
                <a:gd name="connsiteX2" fmla="*/ 747712 w 1350169"/>
                <a:gd name="connsiteY2" fmla="*/ 3000 h 1850847"/>
                <a:gd name="connsiteX3" fmla="*/ 1193007 w 1350169"/>
                <a:gd name="connsiteY3" fmla="*/ 574499 h 1850847"/>
                <a:gd name="connsiteX4" fmla="*/ 1350169 w 1350169"/>
                <a:gd name="connsiteY4" fmla="*/ 1329355 h 1850847"/>
                <a:gd name="connsiteX0" fmla="*/ 0 w 1350169"/>
                <a:gd name="connsiteY0" fmla="*/ 1847876 h 1847876"/>
                <a:gd name="connsiteX1" fmla="*/ 197642 w 1350169"/>
                <a:gd name="connsiteY1" fmla="*/ 816798 h 1847876"/>
                <a:gd name="connsiteX2" fmla="*/ 747712 w 1350169"/>
                <a:gd name="connsiteY2" fmla="*/ 29 h 1847876"/>
                <a:gd name="connsiteX3" fmla="*/ 1193007 w 1350169"/>
                <a:gd name="connsiteY3" fmla="*/ 571528 h 1847876"/>
                <a:gd name="connsiteX4" fmla="*/ 1350169 w 1350169"/>
                <a:gd name="connsiteY4" fmla="*/ 1326384 h 184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169" h="1847876">
                  <a:moveTo>
                    <a:pt x="0" y="1847876"/>
                  </a:moveTo>
                  <a:cubicBezTo>
                    <a:pt x="2381" y="1720083"/>
                    <a:pt x="94454" y="1139060"/>
                    <a:pt x="197642" y="816798"/>
                  </a:cubicBezTo>
                  <a:cubicBezTo>
                    <a:pt x="298955" y="500391"/>
                    <a:pt x="510381" y="-4337"/>
                    <a:pt x="747712" y="29"/>
                  </a:cubicBezTo>
                  <a:cubicBezTo>
                    <a:pt x="985043" y="4395"/>
                    <a:pt x="1118790" y="345707"/>
                    <a:pt x="1193007" y="571528"/>
                  </a:cubicBezTo>
                  <a:cubicBezTo>
                    <a:pt x="1267224" y="797349"/>
                    <a:pt x="1349772" y="1224386"/>
                    <a:pt x="1350169" y="1326384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833A4-40E3-7BD8-3A58-3EC4B6E2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4675" y="15178827"/>
              <a:ext cx="1419225" cy="553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1D7DD6-BC09-CFC9-A621-0A5AFB043E76}"/>
              </a:ext>
            </a:extLst>
          </p:cNvPr>
          <p:cNvGrpSpPr/>
          <p:nvPr/>
        </p:nvGrpSpPr>
        <p:grpSpPr>
          <a:xfrm>
            <a:off x="6545579" y="253484"/>
            <a:ext cx="5338441" cy="3083755"/>
            <a:chOff x="22068339" y="31156163"/>
            <a:chExt cx="9927976" cy="5734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D4DD6E-DDDF-9E10-1F17-BF27FE3597B4}"/>
                </a:ext>
              </a:extLst>
            </p:cNvPr>
            <p:cNvSpPr/>
            <p:nvPr/>
          </p:nvSpPr>
          <p:spPr>
            <a:xfrm>
              <a:off x="22068339" y="31156163"/>
              <a:ext cx="9927976" cy="5734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26DCA0-0D6D-6EEC-6D44-2DE469610B8A}"/>
                </a:ext>
              </a:extLst>
            </p:cNvPr>
            <p:cNvSpPr txBox="1"/>
            <p:nvPr/>
          </p:nvSpPr>
          <p:spPr>
            <a:xfrm>
              <a:off x="23435949" y="31221291"/>
              <a:ext cx="7192764" cy="125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Entropic geometry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A7B9FD-8070-C7A5-6A09-C1C64BFA7701}"/>
                    </a:ext>
                  </a:extLst>
                </p:cNvPr>
                <p:cNvSpPr txBox="1"/>
                <p:nvPr/>
              </p:nvSpPr>
              <p:spPr>
                <a:xfrm>
                  <a:off x="22192714" y="32963008"/>
                  <a:ext cx="8920091" cy="13944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)≤1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A7B9FD-8070-C7A5-6A09-C1C64BFA7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2714" y="32963008"/>
                  <a:ext cx="8920091" cy="13944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6260B5-033B-07BA-FD20-0F717684AFEF}"/>
                </a:ext>
              </a:extLst>
            </p:cNvPr>
            <p:cNvSpPr txBox="1"/>
            <p:nvPr/>
          </p:nvSpPr>
          <p:spPr>
            <a:xfrm>
              <a:off x="22400649" y="32432274"/>
              <a:ext cx="9263357" cy="49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Pseudo-distance (recovers Jensen-Shannon Divergence)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BC788-31EF-E64C-D7E9-146D0395810B}"/>
                    </a:ext>
                  </a:extLst>
                </p:cNvPr>
                <p:cNvSpPr txBox="1"/>
                <p:nvPr/>
              </p:nvSpPr>
              <p:spPr>
                <a:xfrm>
                  <a:off x="22400649" y="34847318"/>
                  <a:ext cx="9263357" cy="82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/>
                    <a:t>Strict concavity of entropy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200" dirty="0"/>
                    <a:t> Hessian negative definite (recovers Fisher-Rao metric and Bures metric)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BC788-31EF-E64C-D7E9-146D03958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0649" y="34847318"/>
                  <a:ext cx="9263357" cy="821288"/>
                </a:xfrm>
                <a:prstGeom prst="rect">
                  <a:avLst/>
                </a:prstGeom>
                <a:blipFill>
                  <a:blip r:embed="rId6"/>
                  <a:stretch>
                    <a:fillRect r="-122" b="-136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1AECF7-A88F-9463-6954-3B6594121DF6}"/>
                    </a:ext>
                  </a:extLst>
                </p:cNvPr>
                <p:cNvSpPr txBox="1"/>
                <p:nvPr/>
              </p:nvSpPr>
              <p:spPr>
                <a:xfrm>
                  <a:off x="23488114" y="35414108"/>
                  <a:ext cx="6374786" cy="1262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1AECF7-A88F-9463-6954-3B6594121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8114" y="35414108"/>
                  <a:ext cx="6374786" cy="12629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207AB3-67D9-F52F-9115-A386462B7E76}"/>
              </a:ext>
            </a:extLst>
          </p:cNvPr>
          <p:cNvSpPr txBox="1"/>
          <p:nvPr/>
        </p:nvSpPr>
        <p:spPr>
          <a:xfrm>
            <a:off x="578647" y="4265491"/>
            <a:ext cx="6438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Ultimately responsible for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all geometric structures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(i.e. metrics,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symplectic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forms and inner products)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095390-1424-FDBF-83D3-41DCB1ED74BF}"/>
              </a:ext>
            </a:extLst>
          </p:cNvPr>
          <p:cNvCxnSpPr/>
          <p:nvPr/>
        </p:nvCxnSpPr>
        <p:spPr>
          <a:xfrm flipH="1" flipV="1">
            <a:off x="5073382" y="3429000"/>
            <a:ext cx="1650886" cy="28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4E0C74-F71D-9005-916B-EDEDC2E3109B}"/>
              </a:ext>
            </a:extLst>
          </p:cNvPr>
          <p:cNvSpPr txBox="1"/>
          <p:nvPr/>
        </p:nvSpPr>
        <p:spPr>
          <a:xfrm>
            <a:off x="6781955" y="355114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Orthogonality!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2CCBE-6558-DFAB-F4C9-ED55F3AEEDF5}"/>
              </a:ext>
            </a:extLst>
          </p:cNvPr>
          <p:cNvCxnSpPr>
            <a:cxnSpLocks/>
          </p:cNvCxnSpPr>
          <p:nvPr/>
        </p:nvCxnSpPr>
        <p:spPr>
          <a:xfrm>
            <a:off x="5777136" y="1627120"/>
            <a:ext cx="610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2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approach to the foundations of physics</a:t>
                </a:r>
              </a:p>
              <a:p>
                <a:pPr lvl="1"/>
                <a:r>
                  <a:rPr lang="en-US" dirty="0"/>
                  <a:t>No interpretations, no theories of everything: physically meaningful starting points from which we can rederive the laws and the mathematical frameworks they need</a:t>
                </a:r>
              </a:p>
              <a:p>
                <a:r>
                  <a:rPr lang="en-US" dirty="0"/>
                  <a:t>Reverse physics (reverse engineer principles from the known laws)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is “completed”; </a:t>
                </a:r>
                <a:r>
                  <a:rPr lang="en-US" dirty="0"/>
                  <a:t>very good ideas for both thermodynamics and quantum mechanics; still do not know how to generalize to field theories</a:t>
                </a:r>
              </a:p>
              <a:p>
                <a:r>
                  <a:rPr lang="en-US" dirty="0"/>
                  <a:t>Physical mathematics (rederive the mathematical structures from scratch)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 are derived from experimental verifiability;</a:t>
                </a:r>
                <a:br>
                  <a:rPr lang="en-US" dirty="0"/>
                </a:br>
                <a:r>
                  <a:rPr lang="en-US" dirty="0"/>
                  <a:t>started to formalize states/processes</a:t>
                </a:r>
              </a:p>
              <a:p>
                <a:r>
                  <a:rPr lang="en-US" dirty="0"/>
                  <a:t>The goal is ambitious and requires a wide collaboration</a:t>
                </a:r>
              </a:p>
              <a:p>
                <a:pPr lvl="1"/>
                <a:r>
                  <a:rPr lang="en-US" dirty="0"/>
                  <a:t>Always looking for people to collaborate with in physics,</a:t>
                </a:r>
                <a:br>
                  <a:rPr lang="en-US" dirty="0"/>
                </a:br>
                <a:r>
                  <a:rPr lang="en-US" dirty="0"/>
                  <a:t>math, philosophy,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DBD09A-987D-D7A7-E0DB-E06B8E2DF3CE}"/>
              </a:ext>
            </a:extLst>
          </p:cNvPr>
          <p:cNvSpPr txBox="1"/>
          <p:nvPr/>
        </p:nvSpPr>
        <p:spPr>
          <a:xfrm>
            <a:off x="945077" y="385948"/>
            <a:ext cx="10301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physics is about creating models of empirical reality, the foundations of physics should be a theory of models of empirical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395CC-1690-1F2B-2875-E10A9FFDC24C}"/>
              </a:ext>
            </a:extLst>
          </p:cNvPr>
          <p:cNvSpPr txBox="1"/>
          <p:nvPr/>
        </p:nvSpPr>
        <p:spPr>
          <a:xfrm>
            <a:off x="2143497" y="2963401"/>
            <a:ext cx="700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 of experimental verification, assumptions of each theory, realm of validity of assumptions, …</a:t>
            </a:r>
          </a:p>
        </p:txBody>
      </p:sp>
    </p:spTree>
    <p:extLst>
      <p:ext uri="{BB962C8B-B14F-4D97-AF65-F5344CB8AC3E}">
        <p14:creationId xmlns:p14="http://schemas.microsoft.com/office/powerpoint/2010/main" val="11401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 theory about physical models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17393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 equivalent characterizations of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/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/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C6A2110-80D8-EE11-28E8-C0D0400C576A}"/>
              </a:ext>
            </a:extLst>
          </p:cNvPr>
          <p:cNvSpPr txBox="1"/>
          <p:nvPr/>
        </p:nvSpPr>
        <p:spPr>
          <a:xfrm>
            <a:off x="490025" y="1071236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/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58F83BF0-2BF6-1F7A-1728-4EEB98699C0F}"/>
              </a:ext>
            </a:extLst>
          </p:cNvPr>
          <p:cNvSpPr txBox="1"/>
          <p:nvPr/>
        </p:nvSpPr>
        <p:spPr>
          <a:xfrm>
            <a:off x="3800065" y="1077146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Divergenceless</a:t>
            </a:r>
            <a:r>
              <a:rPr lang="en-US" dirty="0"/>
              <a:t>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/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𝑑𝑄𝑑𝑃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/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(3) Area conservation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 1)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blipFill>
                <a:blip r:embed="rId10"/>
                <a:stretch>
                  <a:fillRect l="-1643" t="-8197" r="-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9B8C82F6-9441-FBA1-60D0-02F05D519F95}"/>
              </a:ext>
            </a:extLst>
          </p:cNvPr>
          <p:cNvSpPr txBox="1"/>
          <p:nvPr/>
        </p:nvSpPr>
        <p:spPr>
          <a:xfrm>
            <a:off x="3477495" y="2934905"/>
            <a:ext cx="40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/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state count conservation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blipFill>
                <a:blip r:embed="rId11"/>
                <a:stretch>
                  <a:fillRect l="-74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/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deterministic and reversible evolution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blipFill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97FBAA3-BED2-707A-C8A2-3A819FFCDBDE}"/>
              </a:ext>
            </a:extLst>
          </p:cNvPr>
          <p:cNvGrpSpPr/>
          <p:nvPr/>
        </p:nvGrpSpPr>
        <p:grpSpPr>
          <a:xfrm>
            <a:off x="358014" y="4380093"/>
            <a:ext cx="4022063" cy="1695159"/>
            <a:chOff x="7719427" y="3403594"/>
            <a:chExt cx="4022063" cy="169515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611D7A-BCF6-E7E5-8E28-3B31489E3251}"/>
                </a:ext>
              </a:extLst>
            </p:cNvPr>
            <p:cNvSpPr txBox="1"/>
            <p:nvPr/>
          </p:nvSpPr>
          <p:spPr>
            <a:xfrm>
              <a:off x="7719427" y="3403594"/>
              <a:ext cx="402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(5) Deterministic and thermodynamically</a:t>
              </a:r>
              <a:br>
                <a:rPr lang="en-US" dirty="0"/>
              </a:br>
              <a:r>
                <a:rPr lang="en-US" dirty="0"/>
                <a:t>      reversible evolution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/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Area conservation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entropy conservation</a:t>
                  </a: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800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/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/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thermodynamically reversible evolution</a:t>
                  </a: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blipFill>
                  <a:blip r:embed="rId1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2E7D40-7F67-CBD4-1C78-E6A89E7C9619}"/>
              </a:ext>
            </a:extLst>
          </p:cNvPr>
          <p:cNvGrpSpPr/>
          <p:nvPr/>
        </p:nvGrpSpPr>
        <p:grpSpPr>
          <a:xfrm>
            <a:off x="4790609" y="4582147"/>
            <a:ext cx="3728457" cy="850133"/>
            <a:chOff x="362225" y="4542400"/>
            <a:chExt cx="3728457" cy="85013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0196CDC-985E-5294-BC20-40FBE0E531AD}"/>
                </a:ext>
              </a:extLst>
            </p:cNvPr>
            <p:cNvSpPr txBox="1"/>
            <p:nvPr/>
          </p:nvSpPr>
          <p:spPr>
            <a:xfrm>
              <a:off x="791221" y="4542400"/>
              <a:ext cx="287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(6) Information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/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−∫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A85FC-F31B-4A62-3FDC-75E7CE3AC4BB}"/>
              </a:ext>
            </a:extLst>
          </p:cNvPr>
          <p:cNvGrpSpPr/>
          <p:nvPr/>
        </p:nvGrpSpPr>
        <p:grpSpPr>
          <a:xfrm>
            <a:off x="8059874" y="3221310"/>
            <a:ext cx="3928631" cy="840771"/>
            <a:chOff x="4392198" y="4542400"/>
            <a:chExt cx="3928631" cy="84077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A18531B-D008-A1FB-7B99-BD2BADC366E4}"/>
                </a:ext>
              </a:extLst>
            </p:cNvPr>
            <p:cNvSpPr txBox="1"/>
            <p:nvPr/>
          </p:nvSpPr>
          <p:spPr>
            <a:xfrm>
              <a:off x="4392198" y="4542400"/>
              <a:ext cx="285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(7) Uncertainty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/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E821CC7-A69E-125B-9FB6-D79B0F5D92C3}"/>
                </a:ext>
              </a:extLst>
            </p:cNvPr>
            <p:cNvSpPr txBox="1"/>
            <p:nvPr/>
          </p:nvSpPr>
          <p:spPr>
            <a:xfrm>
              <a:off x="7214821" y="4748922"/>
              <a:ext cx="1106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for peaked</a:t>
              </a:r>
              <a:br>
                <a:rPr lang="en-US" sz="1400" dirty="0"/>
              </a:br>
              <a:r>
                <a:rPr lang="en-US" sz="1400" dirty="0"/>
                <a:t>distributions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42BD771-8497-69DB-19E1-4D43EFCDC269}"/>
              </a:ext>
            </a:extLst>
          </p:cNvPr>
          <p:cNvSpPr txBox="1"/>
          <p:nvPr/>
        </p:nvSpPr>
        <p:spPr>
          <a:xfrm>
            <a:off x="4636778" y="5850356"/>
            <a:ext cx="510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full understanding of classical mechanics means understanding these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E4A0D-F358-7413-4BC8-B350481993A5}"/>
              </a:ext>
            </a:extLst>
          </p:cNvPr>
          <p:cNvSpPr txBox="1"/>
          <p:nvPr/>
        </p:nvSpPr>
        <p:spPr>
          <a:xfrm>
            <a:off x="10981673" y="796990"/>
            <a:ext cx="10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DOF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544CB28-E882-CC57-B2DA-2ED7AAFCCB98}"/>
              </a:ext>
            </a:extLst>
          </p:cNvPr>
          <p:cNvSpPr/>
          <p:nvPr/>
        </p:nvSpPr>
        <p:spPr>
          <a:xfrm>
            <a:off x="9577278" y="2524598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28972A7-20CB-45D2-DD3F-7EECFC9F7F07}"/>
              </a:ext>
            </a:extLst>
          </p:cNvPr>
          <p:cNvSpPr/>
          <p:nvPr/>
        </p:nvSpPr>
        <p:spPr>
          <a:xfrm rot="774616">
            <a:off x="9411890" y="2474593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CAEE39E-54A1-9EB9-FCC0-7D4AA3727D1D}"/>
              </a:ext>
            </a:extLst>
          </p:cNvPr>
          <p:cNvSpPr/>
          <p:nvPr/>
        </p:nvSpPr>
        <p:spPr>
          <a:xfrm>
            <a:off x="9532860" y="1476816"/>
            <a:ext cx="1078707" cy="657588"/>
          </a:xfrm>
          <a:custGeom>
            <a:avLst/>
            <a:gdLst>
              <a:gd name="connsiteX0" fmla="*/ 903963 w 1065262"/>
              <a:gd name="connsiteY0" fmla="*/ 20203 h 992249"/>
              <a:gd name="connsiteX1" fmla="*/ 179216 w 1065262"/>
              <a:gd name="connsiteY1" fmla="*/ 67616 h 992249"/>
              <a:gd name="connsiteX2" fmla="*/ 43750 w 1065262"/>
              <a:gd name="connsiteY2" fmla="*/ 562070 h 992249"/>
              <a:gd name="connsiteX3" fmla="*/ 50523 w 1065262"/>
              <a:gd name="connsiteY3" fmla="*/ 988790 h 992249"/>
              <a:gd name="connsiteX4" fmla="*/ 626256 w 1065262"/>
              <a:gd name="connsiteY4" fmla="*/ 744950 h 992249"/>
              <a:gd name="connsiteX5" fmla="*/ 626256 w 1065262"/>
              <a:gd name="connsiteY5" fmla="*/ 413056 h 992249"/>
              <a:gd name="connsiteX6" fmla="*/ 1046203 w 1065262"/>
              <a:gd name="connsiteY6" fmla="*/ 216630 h 992249"/>
              <a:gd name="connsiteX7" fmla="*/ 903963 w 1065262"/>
              <a:gd name="connsiteY7" fmla="*/ 20203 h 9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262" h="992249">
                <a:moveTo>
                  <a:pt x="903963" y="20203"/>
                </a:moveTo>
                <a:cubicBezTo>
                  <a:pt x="759465" y="-4633"/>
                  <a:pt x="322585" y="-22695"/>
                  <a:pt x="179216" y="67616"/>
                </a:cubicBezTo>
                <a:cubicBezTo>
                  <a:pt x="35847" y="157927"/>
                  <a:pt x="65199" y="408541"/>
                  <a:pt x="43750" y="562070"/>
                </a:cubicBezTo>
                <a:cubicBezTo>
                  <a:pt x="22301" y="715599"/>
                  <a:pt x="-46561" y="958310"/>
                  <a:pt x="50523" y="988790"/>
                </a:cubicBezTo>
                <a:cubicBezTo>
                  <a:pt x="147607" y="1019270"/>
                  <a:pt x="530301" y="840906"/>
                  <a:pt x="626256" y="744950"/>
                </a:cubicBezTo>
                <a:cubicBezTo>
                  <a:pt x="722211" y="648994"/>
                  <a:pt x="556265" y="501109"/>
                  <a:pt x="626256" y="413056"/>
                </a:cubicBezTo>
                <a:cubicBezTo>
                  <a:pt x="696247" y="325003"/>
                  <a:pt x="996532" y="279848"/>
                  <a:pt x="1046203" y="216630"/>
                </a:cubicBezTo>
                <a:cubicBezTo>
                  <a:pt x="1095874" y="153412"/>
                  <a:pt x="1048461" y="45039"/>
                  <a:pt x="903963" y="202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467FD6D-7643-B755-135C-FF69FE9802B9}"/>
              </a:ext>
            </a:extLst>
          </p:cNvPr>
          <p:cNvGrpSpPr/>
          <p:nvPr/>
        </p:nvGrpSpPr>
        <p:grpSpPr>
          <a:xfrm>
            <a:off x="7936038" y="998326"/>
            <a:ext cx="3576013" cy="1998094"/>
            <a:chOff x="7956550" y="4167004"/>
            <a:chExt cx="3576013" cy="199809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BE56CE0-553A-6444-AE3E-4484A05AA8FC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7CCB088-7F2F-73F5-3BD0-7DA40BD453E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E7A56C-43A6-ABE5-0DDF-74BFC83A1F72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29A7B119-6C05-95B5-298D-1A9596893C6A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02D0D728-7404-6D70-4A58-BBF133C8CB22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F47A56E8-8D45-DCE7-4B9C-FCA65C4783BB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A3A61804-8914-1B6B-8099-C2CA8730D66C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8C196C2A-C709-9337-890C-26B02C82E623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A5EE6A98-D889-8594-7B9C-DC4EF65662F0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1FD872BE-0ECB-4FC6-9876-EE1CA3111C35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051C0CC0-C814-3A5D-80CA-A9A12AC951A9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637A702C-6946-4986-0B0B-B5E8EAFE7AFF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AB257084-D380-E741-84F3-C1EE2420284D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310477F-5E08-2FF9-247E-DB5D9A5C2F25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297F1E8-F3FB-5C7D-1907-635D3572D46B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D4022DC-1927-C177-977B-F091888EC50D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906AC0EC-F6E1-BBA9-9AFC-EFCE27D4857F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0C85E1D-1876-8BAC-A5A3-95C224E038A1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233C5B9-C05A-B190-F235-EC7AF830A13E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FF6055D-7E34-0389-A78A-3F0E85EA836C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592BB78-6E08-8BE4-ACDF-9EE92C850B44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21D4E7F-7769-7B49-3088-242392A4926E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86683D4-2FB3-11B2-526D-2BE19B3B16FA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69220A8-002A-E310-DAA1-30D6253CC6F2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26C78D3-2BA6-5BE3-D38B-DA7EF7A0995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F81210F-FA95-6C53-E83E-F26F7C497F0D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5E51097-D791-A06E-54B3-7662AE788B8C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5C344142-34D5-4F45-8E55-157EAE792C73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69AF396-08E0-2D9A-D7FB-2A6BFE912513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4E60208-E8D2-0504-C63A-0E474762AE9C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C21061D-F46C-EE80-BBE9-C340899C5173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3802175-6023-FC16-23C7-FDA1D150C1CF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076827-5C8E-1168-9B95-122A3A4634AD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D9306CC-8D82-9BA1-1370-C6661066A4CB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B12524B-E9A8-A2E4-2C4E-D151B66ABFEF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CDAFBE3-0E30-DA31-6F94-397982B371D0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32ED13-080B-E635-120D-1AD43B1D591D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21062DE-55E7-BB43-4FA3-AAAF67529C68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28539F39-BB4A-2B9E-AFFB-9D9741C20F2F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2C6D270D-6742-B214-8E51-24554721F7C0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F53237D3-8DE4-4FEE-6BC6-425667816F8B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9E3C8918-8C76-4969-9E2A-BA056F523A21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DC2F53E-BEDC-0EE1-3B4D-09EC54AE674A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35FAB9F-AC11-07FD-B635-E16536AF24F9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D5F9F08-C89B-0A04-E32E-29512E120FF2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2620DBB-0AF7-8569-818E-3940D5E40D61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D27BC48-F41E-8085-4D94-02635BB5F3EB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37EE113-A8AD-E833-CB8E-8AA2690F1B38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76A2FC0-4AA1-769A-C4C3-8D749660CDE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9D523F70-4A22-DE6B-D787-5B520C9ED3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281DE05-C22D-5D41-EF5F-A19C656D9EDA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EE0FE03-E8B6-E680-A462-4E6B3A72CDE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D3A355CA-5985-4D9C-300F-ED31334DF695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87A5E6D-3045-8BA5-EFAA-B8F0F779EA07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5A8F248-2885-DB37-B8F9-67DB8F2AF8E4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BD8E8192-3ACC-0158-97D0-3A3C1E42362E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015E6942-BA1A-5025-C391-317AF580C039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6B7457CE-0FB1-C28B-799F-3955EA85A79E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1EF3157-6EBD-6D3D-8FA0-18892263E4B2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608F354-FE0D-7FBA-D1E7-1CF3FD75355C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9BCBA3F-E340-85DD-7DBD-0020F2BF157C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4A1253E-95B1-AB41-F1FD-CC3609B9655B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959C5AA-64AD-BAD7-D4B8-BCB5973FCA6A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7ACE3F0-10E2-8556-BC41-57A45F1DC837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F52E01B-64E8-E1CA-6219-3B4618CB5204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3235F12-97E9-D35C-3000-AADCE982564D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1CECE17F-06A3-354C-C53C-F26A069604E1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CEF03722-E092-E1B1-0463-461404697429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18481C6-7B5B-E94E-9008-4CC76CFB7E53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E33A6E0-0D01-A5A0-02B4-CBE5693A009D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4E9F469E-491D-19BB-EF2E-86A39FCD3633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D139A288-F81D-0772-1BD2-8B703DE46CBD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2D6B91A-23F5-EF68-F8AD-3498CC94E581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532A576-7856-0005-9FB5-A4D088CA6C48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9CD05F3B-A4C6-FB6A-79FF-2CD7ED59665B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8CF249E-ACF3-0C9E-16D2-021634921070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D0FB8B84-D07A-8644-720E-B3CA2A5AE9E6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F3ECB2A-08F0-1DA3-B241-21CD74205CD7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3A8724F-280B-527F-05E2-1BA140D0DF3A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F10CC651-0493-2544-7032-FDA5ABAA31C3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D94C6647-7437-21E1-677D-F620F3A9F27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4621CFD9-9E03-5F9D-4387-32DEEDB44880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D6619ED2-D666-CBF5-7136-C6BC0FABDEF2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FB719C4-B5F1-CDDF-0C22-B3FE5BDB33FE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246B0515-B59C-7F91-4E78-6DA6AE742EFD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57084DF-A89E-5A8D-AD45-0429B2EC4704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9C0C7A7C-68C1-76A9-B140-627E6CD6D051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7E071F-0831-27BB-3F22-8773DA0D3048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ABB43BBB-0E0C-1E5E-4FF6-B1D0F2BE399E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3CEC2-F314-EEB6-7340-19EB85823A7B}"/>
              </a:ext>
            </a:extLst>
          </p:cNvPr>
          <p:cNvCxnSpPr>
            <a:cxnSpLocks/>
          </p:cNvCxnSpPr>
          <p:nvPr/>
        </p:nvCxnSpPr>
        <p:spPr>
          <a:xfrm flipH="1" flipV="1">
            <a:off x="618767" y="796990"/>
            <a:ext cx="446887" cy="10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193C6D-932B-8B99-DB24-F1440BE52D5E}"/>
              </a:ext>
            </a:extLst>
          </p:cNvPr>
          <p:cNvSpPr txBox="1"/>
          <p:nvPr/>
        </p:nvSpPr>
        <p:spPr>
          <a:xfrm>
            <a:off x="1050782" y="73534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in the book</a:t>
            </a:r>
          </a:p>
        </p:txBody>
      </p:sp>
    </p:spTree>
    <p:extLst>
      <p:ext uri="{BB962C8B-B14F-4D97-AF65-F5344CB8AC3E}">
        <p14:creationId xmlns:p14="http://schemas.microsoft.com/office/powerpoint/2010/main" val="41479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C956A-2E17-11FA-949B-2F18A41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20009-DF9C-A45C-B00E-E00250D7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94489-F80C-BA88-6D54-75DABD5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5C3F-B2F4-4E0D-BA97-6CD799F4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FD925-E307-B14A-5BEA-0AF5054DD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450B-2519-D7D1-5FF4-69C1CAA20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56C4D7-390E-A41F-ABF5-F80423FD5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DF79A-6BDC-FC5A-BDBF-882FC5C58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FB706-9395-2130-DD0E-56BE5B86F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2787B-B817-CDEA-5D3B-C08C21CE6E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76AB2-6393-D1E6-BDD6-BE6C713EF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B214F-023E-61AA-CB6A-95502FDEA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73B4E6-9F3C-E925-E631-D8D614E4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78EEA1-DBB9-3E61-16B8-EDF3E7C6CC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CBBC9-733C-BE07-5660-D73E1D16D1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06B06F-8E48-6D1D-D072-7AE190944F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730DF0D-EC01-E489-F31E-7E1F87FBDB93}"/>
              </a:ext>
            </a:extLst>
          </p:cNvPr>
          <p:cNvSpPr txBox="1"/>
          <p:nvPr/>
        </p:nvSpPr>
        <p:spPr>
          <a:xfrm>
            <a:off x="9003156" y="2902836"/>
            <a:ext cx="29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Mathematical conditions and physical assumptions are not necessarily one-to-one</a:t>
            </a:r>
          </a:p>
        </p:txBody>
      </p:sp>
    </p:spTree>
    <p:extLst>
      <p:ext uri="{BB962C8B-B14F-4D97-AF65-F5344CB8AC3E}">
        <p14:creationId xmlns:p14="http://schemas.microsoft.com/office/powerpoint/2010/main" val="226183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44201</TotalTime>
  <Words>3373</Words>
  <Application>Microsoft Office PowerPoint</Application>
  <PresentationFormat>Widescreen</PresentationFormat>
  <Paragraphs>602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Alice</vt:lpstr>
      <vt:lpstr>Arial</vt:lpstr>
      <vt:lpstr>Calibri</vt:lpstr>
      <vt:lpstr>Calibri Light</vt:lpstr>
      <vt:lpstr>Cambria Math</vt:lpstr>
      <vt:lpstr>Wingdings</vt:lpstr>
      <vt:lpstr>Office Theme</vt:lpstr>
      <vt:lpstr>Assumptions of Physics Project overview</vt:lpstr>
      <vt:lpstr>Main goal of the project</vt:lpstr>
      <vt:lpstr>PowerPoint Presentation</vt:lpstr>
      <vt:lpstr>PowerPoint Presentation</vt:lpstr>
      <vt:lpstr>Different approach to the foundations of physics</vt:lpstr>
      <vt:lpstr>PowerPoint Presentation</vt:lpstr>
      <vt:lpstr>Reverse Physics</vt:lpstr>
      <vt:lpstr>7 equivalent characterizations of Hamiltonian mechanics</vt:lpstr>
      <vt:lpstr>PowerPoint Presentation</vt:lpstr>
      <vt:lpstr>Reversing the principle of least action</vt:lpstr>
      <vt:lpstr>Assumptions of classical mechanics</vt:lpstr>
      <vt:lpstr>Reverse physics gives us links between theories</vt:lpstr>
      <vt:lpstr>PowerPoint Presentation</vt:lpstr>
      <vt:lpstr>3rd law of thermodynamics and uncertainty principle</vt:lpstr>
      <vt:lpstr>Quantum mechanics as irreducibility</vt:lpstr>
      <vt:lpstr>PowerPoint Presentation</vt:lpstr>
      <vt:lpstr>PowerPoint Presentation</vt:lpstr>
      <vt:lpstr>Entropic nature of physical theories</vt:lpstr>
      <vt:lpstr>Unphysicality of Hilbert spaces</vt:lpstr>
      <vt:lpstr>Physical mathematics </vt:lpstr>
      <vt:lpstr>PowerPoint Presentation</vt:lpstr>
      <vt:lpstr>PowerPoint Presentation</vt:lpstr>
      <vt:lpstr>Examples: symplectic space and probability spaces</vt:lpstr>
      <vt:lpstr>Logic of experimental verifiability</vt:lpstr>
      <vt:lpstr>PowerPoint Presentation</vt:lpstr>
      <vt:lpstr>Topology and σ-algebra</vt:lpstr>
      <vt:lpstr>Quantities and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up</vt:lpstr>
      <vt:lpstr>To learn more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179</cp:revision>
  <dcterms:created xsi:type="dcterms:W3CDTF">2021-04-07T15:17:47Z</dcterms:created>
  <dcterms:modified xsi:type="dcterms:W3CDTF">2024-10-30T00:50:05Z</dcterms:modified>
</cp:coreProperties>
</file>