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976" r:id="rId2"/>
    <p:sldId id="1091" r:id="rId3"/>
    <p:sldId id="980" r:id="rId4"/>
    <p:sldId id="1092" r:id="rId5"/>
    <p:sldId id="1093" r:id="rId6"/>
    <p:sldId id="1094" r:id="rId7"/>
    <p:sldId id="1095" r:id="rId8"/>
    <p:sldId id="1096" r:id="rId9"/>
    <p:sldId id="901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80" autoAdjust="0"/>
    <p:restoredTop sz="95607" autoAdjust="0"/>
  </p:normalViewPr>
  <p:slideViewPr>
    <p:cSldViewPr snapToGrid="0">
      <p:cViewPr varScale="1">
        <p:scale>
          <a:sx n="82" d="100"/>
          <a:sy n="82" d="100"/>
        </p:scale>
        <p:origin x="629" y="72"/>
      </p:cViewPr>
      <p:guideLst/>
    </p:cSldViewPr>
  </p:slideViewPr>
  <p:outlineViewPr>
    <p:cViewPr>
      <p:scale>
        <a:sx n="33" d="100"/>
        <a:sy n="33" d="100"/>
      </p:scale>
      <p:origin x="0" y="-9029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19C704-B8F9-449B-B828-36D786A1FE73}" type="datetimeFigureOut">
              <a:rPr lang="en-US" smtClean="0"/>
              <a:t>11/16/2024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54F452-85BD-4268-B680-C313DBFDCE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343174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84FB9D-FE32-4608-A322-879EB604C4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12BEF24-38DB-414B-9143-835F94C5458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649D3D-74DA-4CF4-9D8A-35BEC589E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B11630-2B34-4908-BEF4-EB78E022DB1C}" type="datetime1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B2A6A3-4127-48D5-9784-9FE0EA9F2B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7A031F-D251-4900-90B5-0DBC5EEB8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5307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61A85-F374-4F3F-BA0C-52075B07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73497C3-0A16-4208-BEB3-607737FDD73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EED635-7E11-4664-8FBC-36FEBFF2DC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7BF9D4-29AD-466E-A391-02402EDAE42F}" type="datetime1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B9DE0C-6D6F-4D42-817A-BBD09369D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E03EC4-334C-45C4-A174-AFF5497F81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33321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597DE0-D863-4430-924C-3EB271CE816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F98BD85-A68E-409D-B87F-BAD2034195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EAA6CF-52A1-4471-AFF7-79B37FEF2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8D9107-927D-484B-A7AB-88A499AE44E2}" type="datetime1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4AF83-3843-42EB-A5A1-2BDCD43FA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368DFD-8437-42AF-BA50-3290D8CDC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85941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2083A-4E98-4B0F-9BE9-89B3801C59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3EDFED-B2F5-4E8E-B7CC-56CC10C1C4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BC790-453E-4FDF-8576-041B1DF986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9" name="Date Placeholder 8">
            <a:extLst>
              <a:ext uri="{FF2B5EF4-FFF2-40B4-BE49-F238E27FC236}">
                <a16:creationId xmlns:a16="http://schemas.microsoft.com/office/drawing/2014/main" id="{0BC8FBAB-8131-440B-982D-5FFA7A53024B}"/>
              </a:ext>
            </a:extLst>
          </p:cNvPr>
          <p:cNvSpPr>
            <a:spLocks noGrp="1"/>
          </p:cNvSpPr>
          <p:nvPr>
            <p:ph type="dt" sz="half" idx="12"/>
          </p:nvPr>
        </p:nvSpPr>
        <p:spPr/>
        <p:txBody>
          <a:bodyPr/>
          <a:lstStyle/>
          <a:p>
            <a:fld id="{EFAB04E2-9F90-4630-A58E-2CB0DC98AA26}" type="datetime1">
              <a:rPr lang="en-US" smtClean="0"/>
              <a:t>11/16/2024</a:t>
            </a:fld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CD6FF50-33B5-48AA-9106-E41AD3A7C711}"/>
              </a:ext>
            </a:extLst>
          </p:cNvPr>
          <p:cNvSpPr>
            <a:spLocks noGrp="1"/>
          </p:cNvSpPr>
          <p:nvPr>
            <p:ph type="sldNum" sz="quarter" idx="13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89151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FACB5C-4D91-4CEE-A37D-A6D6EA7755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572FF89-CC5E-4ECF-8587-C5477617EC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765818F-79A2-4B99-9E93-0A0D34509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A8CA0B-3B6F-44E2-9EEB-AC0130F2C046}" type="datetime1">
              <a:rPr lang="en-US" smtClean="0"/>
              <a:t>11/16/2024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0A171-786D-4212-94DA-A3B5DDCBE8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0C80CF-897E-4A36-9214-10EE125C52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8647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B8B1A4-D1EF-45A3-9791-016116AFC3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B0615B-3F88-41CF-8B1F-20FB3C7BE2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03955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6C97195-09DC-40DF-8642-91B5CEAE2E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199" y="1105469"/>
            <a:ext cx="5915845" cy="50714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B77FD46-DF3C-4CF1-8DB8-AE555EDA6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AA5F-3EF9-4E06-B3CE-6C2E207B55EE}" type="datetime1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AA3C63-BDA7-4CD1-98D2-7B44F82B15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9C5504-0686-44F8-A23D-45B91F88ED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86283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19177B-A747-42FD-8F29-D1361B4E2C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0DEB389-9A95-4143-B34D-74A157C3E57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8FF914-FCFA-477B-964A-C59B91251C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16DC335-A7AE-4EBC-A953-CD7B08744DE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606B780-1F08-4E36-968D-D083275A4F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6AC007B-DA08-41DC-96BA-9EDC62C18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97483-0FA4-4F24-8BF3-688AFB30742E}" type="datetime1">
              <a:rPr lang="en-US" smtClean="0"/>
              <a:t>11/16/2024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F2FD71-2584-48F8-992F-EBA7CFFACF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1FB88B5-3CD1-407E-B5B5-2FDF80D2DB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8709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A1BD30F-053D-46F9-9A37-D1DA8923C9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02A0CFC-E613-4829-BB1E-23DC17F1F4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F5AA8-5B5A-4B95-B863-C5AE519BC526}" type="datetime1">
              <a:rPr lang="en-US" smtClean="0"/>
              <a:t>11/16/2024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44F9ED-0DC1-499C-966A-67FA83690F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E2F0D14-ECEA-4749-973A-35A78F792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21363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97A8DE-26FB-44D4-A9F1-CB9FF42206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7378E6-0C40-4881-A31F-C907A1DD3BB3}" type="datetime1">
              <a:rPr lang="en-US" smtClean="0"/>
              <a:t>11/16/2024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56CC65-9693-4336-8892-7DBB0D4284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092D98-AE7E-447E-AA93-A2032A1FEC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32247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036F1-9482-436E-9974-452FA8C033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63F32D-85F2-44AA-81B0-6B60F5AE664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93A3A79-53E7-4E9B-A70E-77106E56CD3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5FD5672-F891-4ED6-8D9F-0B8771B5CE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EBF0BB-5ADC-4A55-85F1-8802EFA22785}" type="datetime1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272739-2C05-4A24-88F6-82BBE08FD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675969-E211-4DE2-B886-5934860C36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26502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E47BCD-8167-44E1-825E-012B66377C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D72A2AE-5BB8-4C31-9C94-6EDE7D578B9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1A6C8-B63C-47F8-8C8C-4DB028D4B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356164-D348-4A71-AE1D-E22897D3C6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1E1DBF-CA1B-4AAA-92EF-160E85459000}" type="datetime1">
              <a:rPr lang="en-US" smtClean="0"/>
              <a:t>11/16/2024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1F6AADB-3A05-424C-9F43-41572E8436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Christine Aidala - University of Michigan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B28A14-221B-4635-AA55-72AC789D4F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56834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D5AE79D-67AF-4A6E-B20E-A13E26034F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955" y="84779"/>
            <a:ext cx="11984090" cy="89742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DFF892-5903-470F-A479-331C39379FA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3955" y="1075038"/>
            <a:ext cx="11984090" cy="53817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686424-CA87-4045-BC8B-6EDDC11B321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7604759" y="6580246"/>
            <a:ext cx="2229706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0870D6F-783D-4646-8F3F-00D8F3F0566D}" type="datetime1">
              <a:rPr lang="en-US" smtClean="0"/>
              <a:t>11/16/2024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6D1E3F-305F-48EC-9661-A5555D6D914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119730" y="6565529"/>
            <a:ext cx="5967867" cy="23596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Christine Aidala - University of Michigan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D7172-52C7-47AA-A8CB-03E0DDB3662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540178" y="6572888"/>
            <a:ext cx="555908" cy="22860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7845EA-7733-40EE-B074-20032348B727}" type="slidenum">
              <a:rPr lang="en-US" smtClean="0"/>
              <a:t>‹#›</a:t>
            </a:fld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B1AA285D-1676-8476-E3FF-1782C3DC601F}"/>
              </a:ext>
            </a:extLst>
          </p:cNvPr>
          <p:cNvSpPr/>
          <p:nvPr userDrawn="1"/>
        </p:nvSpPr>
        <p:spPr>
          <a:xfrm>
            <a:off x="9442580" y="4170784"/>
            <a:ext cx="2674054" cy="2668555"/>
          </a:xfrm>
          <a:prstGeom prst="ellipse">
            <a:avLst/>
          </a:prstGeom>
          <a:noFill/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8BC4DAF4-877C-B697-9F33-77BD3CFF038B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21201" y="5161510"/>
            <a:ext cx="755810" cy="68710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7689385B-0892-E7A3-350A-12FC896047C9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22674" y="6273515"/>
            <a:ext cx="1313865" cy="4465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93C0152C-5722-D560-A1D1-83330A0E1841}"/>
              </a:ext>
            </a:extLst>
          </p:cNvPr>
          <p:cNvSpPr txBox="1"/>
          <p:nvPr userDrawn="1"/>
        </p:nvSpPr>
        <p:spPr>
          <a:xfrm>
            <a:off x="9723330" y="5954370"/>
            <a:ext cx="2151551" cy="2616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100" dirty="0"/>
              <a:t>https://assumptionsofphysics.org/</a:t>
            </a:r>
          </a:p>
        </p:txBody>
      </p:sp>
    </p:spTree>
    <p:extLst>
      <p:ext uri="{BB962C8B-B14F-4D97-AF65-F5344CB8AC3E}">
        <p14:creationId xmlns:p14="http://schemas.microsoft.com/office/powerpoint/2010/main" val="360347769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7" grpId="1" animBg="1"/>
      <p:bldP spid="7" grpId="2" animBg="1"/>
      <p:bldP spid="7" grpId="3" animBg="1"/>
      <p:bldP spid="7" grpId="4" animBg="1"/>
      <p:bldP spid="7" grpId="5" animBg="1"/>
      <p:bldP spid="7" grpId="6" animBg="1"/>
      <p:bldP spid="7" grpId="7" animBg="1"/>
    </p:bldLst>
  </p:timing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assumptionsofphysics.org/" TargetMode="Externa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13" Type="http://schemas.openxmlformats.org/officeDocument/2006/relationships/image" Target="../media/image21.png"/><Relationship Id="rId3" Type="http://schemas.openxmlformats.org/officeDocument/2006/relationships/image" Target="../media/image4.png"/><Relationship Id="rId7" Type="http://schemas.openxmlformats.org/officeDocument/2006/relationships/image" Target="../media/image15.png"/><Relationship Id="rId12" Type="http://schemas.openxmlformats.org/officeDocument/2006/relationships/image" Target="../media/image20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.png"/><Relationship Id="rId11" Type="http://schemas.openxmlformats.org/officeDocument/2006/relationships/image" Target="../media/image19.png"/><Relationship Id="rId5" Type="http://schemas.openxmlformats.org/officeDocument/2006/relationships/image" Target="../media/image6.png"/><Relationship Id="rId10" Type="http://schemas.openxmlformats.org/officeDocument/2006/relationships/image" Target="../media/image18.png"/><Relationship Id="rId4" Type="http://schemas.openxmlformats.org/officeDocument/2006/relationships/image" Target="../media/image5.png"/><Relationship Id="rId9" Type="http://schemas.openxmlformats.org/officeDocument/2006/relationships/image" Target="../media/image17.png"/><Relationship Id="rId14" Type="http://schemas.openxmlformats.org/officeDocument/2006/relationships/image" Target="../media/image22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1.png"/><Relationship Id="rId13" Type="http://schemas.openxmlformats.org/officeDocument/2006/relationships/image" Target="../media/image32.png"/><Relationship Id="rId3" Type="http://schemas.openxmlformats.org/officeDocument/2006/relationships/image" Target="../media/image151.png"/><Relationship Id="rId7" Type="http://schemas.openxmlformats.org/officeDocument/2006/relationships/image" Target="../media/image211.png"/><Relationship Id="rId12" Type="http://schemas.openxmlformats.org/officeDocument/2006/relationships/image" Target="../media/image201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92.png"/><Relationship Id="rId11" Type="http://schemas.openxmlformats.org/officeDocument/2006/relationships/image" Target="../media/image190.png"/><Relationship Id="rId5" Type="http://schemas.openxmlformats.org/officeDocument/2006/relationships/image" Target="../media/image172.png"/><Relationship Id="rId15" Type="http://schemas.openxmlformats.org/officeDocument/2006/relationships/image" Target="../media/image24.png"/><Relationship Id="rId10" Type="http://schemas.openxmlformats.org/officeDocument/2006/relationships/image" Target="../media/image241.png"/><Relationship Id="rId9" Type="http://schemas.openxmlformats.org/officeDocument/2006/relationships/image" Target="../media/image232.png"/><Relationship Id="rId14" Type="http://schemas.openxmlformats.org/officeDocument/2006/relationships/image" Target="../media/image33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1.png"/><Relationship Id="rId13" Type="http://schemas.openxmlformats.org/officeDocument/2006/relationships/image" Target="../media/image10.png"/><Relationship Id="rId18" Type="http://schemas.openxmlformats.org/officeDocument/2006/relationships/image" Target="../media/image25.png"/><Relationship Id="rId21" Type="http://schemas.openxmlformats.org/officeDocument/2006/relationships/image" Target="../media/image37.png"/><Relationship Id="rId7" Type="http://schemas.openxmlformats.org/officeDocument/2006/relationships/image" Target="../media/image30.png"/><Relationship Id="rId12" Type="http://schemas.openxmlformats.org/officeDocument/2006/relationships/image" Target="../media/image9.png"/><Relationship Id="rId17" Type="http://schemas.openxmlformats.org/officeDocument/2006/relationships/image" Target="../media/image14.png"/><Relationship Id="rId16" Type="http://schemas.openxmlformats.org/officeDocument/2006/relationships/image" Target="../media/image13.png"/><Relationship Id="rId20" Type="http://schemas.openxmlformats.org/officeDocument/2006/relationships/image" Target="../media/image2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9.png"/><Relationship Id="rId11" Type="http://schemas.openxmlformats.org/officeDocument/2006/relationships/image" Target="../media/image36.png"/><Relationship Id="rId5" Type="http://schemas.openxmlformats.org/officeDocument/2006/relationships/image" Target="../media/image8.png"/><Relationship Id="rId15" Type="http://schemas.openxmlformats.org/officeDocument/2006/relationships/image" Target="../media/image12.png"/><Relationship Id="rId10" Type="http://schemas.openxmlformats.org/officeDocument/2006/relationships/image" Target="../media/image35.png"/><Relationship Id="rId19" Type="http://schemas.openxmlformats.org/officeDocument/2006/relationships/image" Target="../media/image26.png"/><Relationship Id="rId4" Type="http://schemas.openxmlformats.org/officeDocument/2006/relationships/image" Target="../media/image27.png"/><Relationship Id="rId9" Type="http://schemas.openxmlformats.org/officeDocument/2006/relationships/image" Target="../media/image34.png"/><Relationship Id="rId1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0.png"/><Relationship Id="rId7" Type="http://schemas.openxmlformats.org/officeDocument/2006/relationships/image" Target="../media/image130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9.png"/><Relationship Id="rId5" Type="http://schemas.openxmlformats.org/officeDocument/2006/relationships/image" Target="../media/image38.png"/><Relationship Id="rId4" Type="http://schemas.openxmlformats.org/officeDocument/2006/relationships/image" Target="../media/image40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6.png"/><Relationship Id="rId13" Type="http://schemas.openxmlformats.org/officeDocument/2006/relationships/image" Target="../media/image48.png"/><Relationship Id="rId3" Type="http://schemas.openxmlformats.org/officeDocument/2006/relationships/image" Target="../media/image41.png"/><Relationship Id="rId7" Type="http://schemas.openxmlformats.org/officeDocument/2006/relationships/image" Target="../media/image45.png"/><Relationship Id="rId12" Type="http://schemas.openxmlformats.org/officeDocument/2006/relationships/image" Target="../media/image47.png"/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4.png"/><Relationship Id="rId11" Type="http://schemas.openxmlformats.org/officeDocument/2006/relationships/image" Target="../media/image390.png"/><Relationship Id="rId5" Type="http://schemas.openxmlformats.org/officeDocument/2006/relationships/image" Target="../media/image43.png"/><Relationship Id="rId10" Type="http://schemas.openxmlformats.org/officeDocument/2006/relationships/image" Target="../media/image380.png"/><Relationship Id="rId4" Type="http://schemas.openxmlformats.org/officeDocument/2006/relationships/image" Target="../media/image42.png"/><Relationship Id="rId9" Type="http://schemas.openxmlformats.org/officeDocument/2006/relationships/image" Target="../media/image370.png"/><Relationship Id="rId14" Type="http://schemas.openxmlformats.org/officeDocument/2006/relationships/image" Target="../media/image48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60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DB8EF8-1CA4-0AF4-8F17-8A411A35912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Reverse Physics for GR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AB966BA-E88F-9DF9-B52F-C052D3944FD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400" dirty="0"/>
              <a:t>Gabriele Carcassi and Christine A. Aidala</a:t>
            </a:r>
          </a:p>
          <a:p>
            <a:r>
              <a:rPr lang="en-US" dirty="0"/>
              <a:t>Physics Department</a:t>
            </a:r>
            <a:br>
              <a:rPr lang="en-US" dirty="0"/>
            </a:br>
            <a:r>
              <a:rPr lang="en-US" dirty="0"/>
              <a:t>University of Michigan</a:t>
            </a:r>
          </a:p>
          <a:p>
            <a:endParaRPr lang="en-US" dirty="0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E65189FD-5A51-F3CB-ECF2-B1AEB7E9E853}"/>
              </a:ext>
            </a:extLst>
          </p:cNvPr>
          <p:cNvGrpSpPr/>
          <p:nvPr/>
        </p:nvGrpSpPr>
        <p:grpSpPr>
          <a:xfrm>
            <a:off x="325450" y="4557757"/>
            <a:ext cx="2959721" cy="1990532"/>
            <a:chOff x="8404993" y="356793"/>
            <a:chExt cx="4241226" cy="2852395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42A6FF1-D78A-EEC5-2ABF-28C830D68DFA}"/>
                </a:ext>
              </a:extLst>
            </p:cNvPr>
            <p:cNvGrpSpPr/>
            <p:nvPr/>
          </p:nvGrpSpPr>
          <p:grpSpPr>
            <a:xfrm>
              <a:off x="9410754" y="356793"/>
              <a:ext cx="2229706" cy="2324557"/>
              <a:chOff x="9664754" y="4369993"/>
              <a:chExt cx="2229706" cy="2324557"/>
            </a:xfrm>
          </p:grpSpPr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BE0C7EBB-281E-A69B-863E-4BB859F42A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941405" y="4369993"/>
                <a:ext cx="1676403" cy="1524003"/>
              </a:xfrm>
              <a:prstGeom prst="rect">
                <a:avLst/>
              </a:prstGeom>
            </p:spPr>
          </p:pic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31F2218F-4BE0-7C08-842A-856FF4B02A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9664754" y="5936692"/>
                <a:ext cx="2229706" cy="757858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D8F7C432-0ABF-EAC2-24C1-ACB17CAE7BB9}"/>
                </a:ext>
              </a:extLst>
            </p:cNvPr>
            <p:cNvSpPr txBox="1"/>
            <p:nvPr/>
          </p:nvSpPr>
          <p:spPr>
            <a:xfrm>
              <a:off x="8404993" y="2724046"/>
              <a:ext cx="4241226" cy="48514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600" dirty="0">
                  <a:hlinkClick r:id="rId4"/>
                </a:rPr>
                <a:t>https://assumptionsofphysics.org</a:t>
              </a:r>
              <a:endParaRPr lang="en-US" sz="1600" dirty="0"/>
            </a:p>
          </p:txBody>
        </p: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EF7ADC64-9CBA-707A-1FD1-F90A43DA447B}"/>
              </a:ext>
            </a:extLst>
          </p:cNvPr>
          <p:cNvSpPr txBox="1"/>
          <p:nvPr/>
        </p:nvSpPr>
        <p:spPr>
          <a:xfrm>
            <a:off x="489322" y="498127"/>
            <a:ext cx="5172313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800" b="1" dirty="0"/>
              <a:t>Reverse Physics: from laws to physical assumptions</a:t>
            </a:r>
            <a:r>
              <a:rPr lang="en-US" sz="1800" i="1" dirty="0"/>
              <a:t>, </a:t>
            </a:r>
          </a:p>
          <a:p>
            <a:r>
              <a:rPr lang="en-US" i="1" dirty="0"/>
              <a:t>Found Phys</a:t>
            </a:r>
            <a:r>
              <a:rPr lang="en-US" dirty="0"/>
              <a:t> </a:t>
            </a:r>
            <a:r>
              <a:rPr lang="en-US" b="1" dirty="0"/>
              <a:t>52</a:t>
            </a:r>
            <a:r>
              <a:rPr lang="en-US" dirty="0"/>
              <a:t>, 40 (2022)</a:t>
            </a:r>
          </a:p>
        </p:txBody>
      </p:sp>
    </p:spTree>
    <p:extLst>
      <p:ext uri="{BB962C8B-B14F-4D97-AF65-F5344CB8AC3E}">
        <p14:creationId xmlns:p14="http://schemas.microsoft.com/office/powerpoint/2010/main" val="1224500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29A7A7-E731-9E47-6B56-9F770A26CAE0}"/>
                  </a:ext>
                </a:extLst>
              </p:cNvPr>
              <p:cNvSpPr txBox="1"/>
              <p:nvPr/>
            </p:nvSpPr>
            <p:spPr>
              <a:xfrm>
                <a:off x="149982" y="144379"/>
                <a:ext cx="11892038" cy="707886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Hamiltonian mechanics 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/>
                  <a:t> det/rev + DOF independence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C729A7A7-E731-9E47-6B56-9F770A26CA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982" y="144379"/>
                <a:ext cx="11892038" cy="707886"/>
              </a:xfrm>
              <a:prstGeom prst="rect">
                <a:avLst/>
              </a:prstGeom>
              <a:blipFill>
                <a:blip r:embed="rId2"/>
                <a:stretch>
                  <a:fillRect l="-1333" t="-15517" r="-1333" b="-362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3593E0-84B6-DB7C-BC5C-A77073CFDAC7}"/>
                  </a:ext>
                </a:extLst>
              </p:cNvPr>
              <p:cNvSpPr txBox="1"/>
              <p:nvPr/>
            </p:nvSpPr>
            <p:spPr>
              <a:xfrm>
                <a:off x="401052" y="986589"/>
                <a:ext cx="1429815" cy="41177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203593E0-84B6-DB7C-BC5C-A77073CFDA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52" y="986589"/>
                <a:ext cx="1429815" cy="411779"/>
              </a:xfrm>
              <a:prstGeom prst="rect">
                <a:avLst/>
              </a:prstGeom>
              <a:blipFill>
                <a:blip r:embed="rId3"/>
                <a:stretch>
                  <a:fillRect b="-149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F99738-19FA-01FB-1DC2-D66C87DA5B8B}"/>
                  </a:ext>
                </a:extLst>
              </p:cNvPr>
              <p:cNvSpPr txBox="1"/>
              <p:nvPr/>
            </p:nvSpPr>
            <p:spPr>
              <a:xfrm>
                <a:off x="401052" y="1398368"/>
                <a:ext cx="1432508" cy="41806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p>
                          </m:sSup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F7F99738-19FA-01FB-1DC2-D66C87DA5B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52" y="1398368"/>
                <a:ext cx="1432508" cy="418063"/>
              </a:xfrm>
              <a:prstGeom prst="rect">
                <a:avLst/>
              </a:prstGeom>
              <a:blipFill>
                <a:blip r:embed="rId4"/>
                <a:stretch>
                  <a:fillRect b="-28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DC5792-863E-F5B5-E0CE-F34D1CD98C1E}"/>
                  </a:ext>
                </a:extLst>
              </p:cNvPr>
              <p:cNvSpPr txBox="1"/>
              <p:nvPr/>
            </p:nvSpPr>
            <p:spPr>
              <a:xfrm>
                <a:off x="2462462" y="1192478"/>
                <a:ext cx="2569614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sSup>
                        <m:sSup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𝜉</m:t>
                          </m:r>
                        </m:e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p>
                      </m:sSup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𝜕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sub>
                      </m:sSub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𝐻</m:t>
                      </m:r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90DC5792-863E-F5B5-E0CE-F34D1CD98C1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62462" y="1192478"/>
                <a:ext cx="2569614" cy="400110"/>
              </a:xfrm>
              <a:prstGeom prst="rect">
                <a:avLst/>
              </a:prstGeom>
              <a:blipFill>
                <a:blip r:embed="rId5"/>
                <a:stretch>
                  <a:fillRect b="-153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D2D788-F812-3F69-A768-F96F765494F2}"/>
                  </a:ext>
                </a:extLst>
              </p:cNvPr>
              <p:cNvSpPr txBox="1"/>
              <p:nvPr/>
            </p:nvSpPr>
            <p:spPr>
              <a:xfrm>
                <a:off x="5817882" y="1192478"/>
                <a:ext cx="5846152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𝜕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b>
                          </m:sSub>
                          <m:sSub>
                            <m:sSub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</m:e>
                      </m:d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𝑑𝑡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p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e>
                      </m:d>
                    </m:oMath>
                  </m:oMathPara>
                </a14:m>
                <a:endParaRPr lang="en-US" sz="20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DAD2D788-F812-3F69-A768-F96F765494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17882" y="1192478"/>
                <a:ext cx="5846152" cy="400110"/>
              </a:xfrm>
              <a:prstGeom prst="rect">
                <a:avLst/>
              </a:prstGeom>
              <a:blipFill>
                <a:blip r:embed="rId6"/>
                <a:stretch>
                  <a:fillRect b="-15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B278BA3-A291-98A6-2F34-CA620933FF02}"/>
                  </a:ext>
                </a:extLst>
              </p:cNvPr>
              <p:cNvSpPr/>
              <p:nvPr/>
            </p:nvSpPr>
            <p:spPr>
              <a:xfrm>
                <a:off x="463239" y="2182317"/>
                <a:ext cx="4376005" cy="1016112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𝜔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𝑎𝑏</m:t>
                          </m:r>
                        </m:sub>
                      </m:sSub>
                      <m:r>
                        <a:rPr lang="en-US" sz="3600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36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2"/>
                                    <m:mcJc m:val="center"/>
                                  </m:mcPr>
                                </m:mc>
                              </m:mcs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</m:mr>
                            <m:mr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−1</m:t>
                                </m:r>
                              </m:e>
                              <m:e>
                                <m:r>
                                  <a:rPr lang="en-US" sz="3600" i="1">
                                    <a:latin typeface="Cambria Math" panose="02040503050406030204" pitchFamily="18" charset="0"/>
                                  </a:rPr>
                                  <m:t>0</m:t>
                                </m:r>
                              </m:e>
                            </m:mr>
                          </m:m>
                        </m:e>
                      </m:d>
                      <m:r>
                        <a:rPr lang="en-US" sz="36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⊗</m:t>
                      </m:r>
                      <m:sSub>
                        <m:sSubPr>
                          <m:ctrlP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𝐼</m:t>
                          </m:r>
                        </m:e>
                        <m:sub>
                          <m:r>
                            <a:rPr lang="en-US" sz="36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sub>
                      </m:sSub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Rectangle 7">
                <a:extLst>
                  <a:ext uri="{FF2B5EF4-FFF2-40B4-BE49-F238E27FC236}">
                    <a16:creationId xmlns:a16="http://schemas.microsoft.com/office/drawing/2014/main" id="{4B278BA3-A291-98A6-2F34-CA620933FF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239" y="2182317"/>
                <a:ext cx="4376005" cy="10161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4324BCC1-A94C-C161-9E9A-176DAEF1D49A}"/>
              </a:ext>
            </a:extLst>
          </p:cNvPr>
          <p:cNvCxnSpPr/>
          <p:nvPr/>
        </p:nvCxnSpPr>
        <p:spPr>
          <a:xfrm flipH="1" flipV="1">
            <a:off x="2558560" y="3270427"/>
            <a:ext cx="111760" cy="60251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4EB8B5BF-37FE-9231-6531-0BC9A368B49B}"/>
              </a:ext>
            </a:extLst>
          </p:cNvPr>
          <p:cNvCxnSpPr/>
          <p:nvPr/>
        </p:nvCxnSpPr>
        <p:spPr>
          <a:xfrm flipH="1" flipV="1">
            <a:off x="4688218" y="3067538"/>
            <a:ext cx="515788" cy="5283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676A3371-71B0-F6F0-AC50-6DDEB1A378D0}"/>
              </a:ext>
            </a:extLst>
          </p:cNvPr>
          <p:cNvSpPr txBox="1"/>
          <p:nvPr/>
        </p:nvSpPr>
        <p:spPr>
          <a:xfrm>
            <a:off x="1449826" y="3960427"/>
            <a:ext cx="22174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Area within each DOF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D4E2091-BC4D-8751-9FEA-53CA0465E366}"/>
              </a:ext>
            </a:extLst>
          </p:cNvPr>
          <p:cNvSpPr txBox="1"/>
          <p:nvPr/>
        </p:nvSpPr>
        <p:spPr>
          <a:xfrm>
            <a:off x="3787500" y="3614098"/>
            <a:ext cx="27104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Scalar product across DOFs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BAB03140-B7B4-DA4E-8097-91AEF9BFE28A}"/>
              </a:ext>
            </a:extLst>
          </p:cNvPr>
          <p:cNvGrpSpPr/>
          <p:nvPr/>
        </p:nvGrpSpPr>
        <p:grpSpPr>
          <a:xfrm>
            <a:off x="6016493" y="1894870"/>
            <a:ext cx="6172195" cy="2129455"/>
            <a:chOff x="401052" y="3084696"/>
            <a:chExt cx="8687974" cy="2997418"/>
          </a:xfrm>
        </p:grpSpPr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7FA29664-1DD2-3E32-272C-3711C2D4A6D5}"/>
                </a:ext>
              </a:extLst>
            </p:cNvPr>
            <p:cNvGrpSpPr/>
            <p:nvPr/>
          </p:nvGrpSpPr>
          <p:grpSpPr>
            <a:xfrm>
              <a:off x="401052" y="3084696"/>
              <a:ext cx="4587092" cy="2997418"/>
              <a:chOff x="590905" y="2242959"/>
              <a:chExt cx="4587092" cy="2997418"/>
            </a:xfrm>
          </p:grpSpPr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F2BB28A9-D2AC-254E-AB40-866B39FD4082}"/>
                  </a:ext>
                </a:extLst>
              </p:cNvPr>
              <p:cNvCxnSpPr/>
              <p:nvPr/>
            </p:nvCxnSpPr>
            <p:spPr>
              <a:xfrm>
                <a:off x="2007133" y="2943023"/>
                <a:ext cx="0" cy="22973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4BCF9D8B-1808-0FD2-607B-929B1F7FA7F1}"/>
                  </a:ext>
                </a:extLst>
              </p:cNvPr>
              <p:cNvCxnSpPr/>
              <p:nvPr/>
            </p:nvCxnSpPr>
            <p:spPr>
              <a:xfrm>
                <a:off x="590905" y="4120417"/>
                <a:ext cx="29865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E669BF3F-EE34-2966-5010-E13A2C932D6F}"/>
                      </a:ext>
                    </a:extLst>
                  </p:cNvPr>
                  <p:cNvSpPr txBox="1"/>
                  <p:nvPr/>
                </p:nvSpPr>
                <p:spPr>
                  <a:xfrm>
                    <a:off x="1335893" y="2242959"/>
                    <a:ext cx="1385240" cy="5198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E669BF3F-EE34-2966-5010-E13A2C932D6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335893" y="2242959"/>
                    <a:ext cx="1385240" cy="519871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1A6307C-0F4C-8BAA-13E5-2F9CA4ECC753}"/>
                      </a:ext>
                    </a:extLst>
                  </p:cNvPr>
                  <p:cNvSpPr txBox="1"/>
                  <p:nvPr/>
                </p:nvSpPr>
                <p:spPr>
                  <a:xfrm>
                    <a:off x="3807199" y="3842042"/>
                    <a:ext cx="1370798" cy="5198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 dirty="0">
                                  <a:latin typeface="Cambria Math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7" name="TextBox 16">
                    <a:extLst>
                      <a:ext uri="{FF2B5EF4-FFF2-40B4-BE49-F238E27FC236}">
                        <a16:creationId xmlns:a16="http://schemas.microsoft.com/office/drawing/2014/main" id="{31A6307C-0F4C-8BAA-13E5-2F9CA4ECC753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807199" y="3842042"/>
                    <a:ext cx="1370798" cy="519871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18" name="Group 17">
                <a:extLst>
                  <a:ext uri="{FF2B5EF4-FFF2-40B4-BE49-F238E27FC236}">
                    <a16:creationId xmlns:a16="http://schemas.microsoft.com/office/drawing/2014/main" id="{F3780E75-5FD8-89BA-CD09-8BE1844C312D}"/>
                  </a:ext>
                </a:extLst>
              </p:cNvPr>
              <p:cNvGrpSpPr/>
              <p:nvPr/>
            </p:nvGrpSpPr>
            <p:grpSpPr>
              <a:xfrm>
                <a:off x="2007133" y="3431211"/>
                <a:ext cx="1033809" cy="689206"/>
                <a:chOff x="1828800" y="2038350"/>
                <a:chExt cx="685800" cy="457200"/>
              </a:xfrm>
            </p:grpSpPr>
            <p:sp>
              <p:nvSpPr>
                <p:cNvPr id="19" name="Rectangle 18">
                  <a:extLst>
                    <a:ext uri="{FF2B5EF4-FFF2-40B4-BE49-F238E27FC236}">
                      <a16:creationId xmlns:a16="http://schemas.microsoft.com/office/drawing/2014/main" id="{6FC4984D-56B7-81C0-3F94-8C9E571D31B9}"/>
                    </a:ext>
                  </a:extLst>
                </p:cNvPr>
                <p:cNvSpPr/>
                <p:nvPr/>
              </p:nvSpPr>
              <p:spPr>
                <a:xfrm>
                  <a:off x="18288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0" name="Rectangle 19">
                  <a:extLst>
                    <a:ext uri="{FF2B5EF4-FFF2-40B4-BE49-F238E27FC236}">
                      <a16:creationId xmlns:a16="http://schemas.microsoft.com/office/drawing/2014/main" id="{2B70E8AE-6BFF-BA6D-4C2F-1E54829B2165}"/>
                    </a:ext>
                  </a:extLst>
                </p:cNvPr>
                <p:cNvSpPr/>
                <p:nvPr/>
              </p:nvSpPr>
              <p:spPr>
                <a:xfrm>
                  <a:off x="20574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1" name="Rectangle 20">
                  <a:extLst>
                    <a:ext uri="{FF2B5EF4-FFF2-40B4-BE49-F238E27FC236}">
                      <a16:creationId xmlns:a16="http://schemas.microsoft.com/office/drawing/2014/main" id="{131DE84B-7BE4-EEB0-5CB0-A54A012854B8}"/>
                    </a:ext>
                  </a:extLst>
                </p:cNvPr>
                <p:cNvSpPr/>
                <p:nvPr/>
              </p:nvSpPr>
              <p:spPr>
                <a:xfrm>
                  <a:off x="18288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2" name="Rectangle 21">
                  <a:extLst>
                    <a:ext uri="{FF2B5EF4-FFF2-40B4-BE49-F238E27FC236}">
                      <a16:creationId xmlns:a16="http://schemas.microsoft.com/office/drawing/2014/main" id="{5507DA80-55E3-200E-9DE0-457223E363D7}"/>
                    </a:ext>
                  </a:extLst>
                </p:cNvPr>
                <p:cNvSpPr/>
                <p:nvPr/>
              </p:nvSpPr>
              <p:spPr>
                <a:xfrm>
                  <a:off x="20574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3" name="Rectangle 22">
                  <a:extLst>
                    <a:ext uri="{FF2B5EF4-FFF2-40B4-BE49-F238E27FC236}">
                      <a16:creationId xmlns:a16="http://schemas.microsoft.com/office/drawing/2014/main" id="{9426A180-FAB8-9BB6-B653-FBA51948C2F0}"/>
                    </a:ext>
                  </a:extLst>
                </p:cNvPr>
                <p:cNvSpPr/>
                <p:nvPr/>
              </p:nvSpPr>
              <p:spPr>
                <a:xfrm>
                  <a:off x="22860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24" name="Rectangle 23">
                  <a:extLst>
                    <a:ext uri="{FF2B5EF4-FFF2-40B4-BE49-F238E27FC236}">
                      <a16:creationId xmlns:a16="http://schemas.microsoft.com/office/drawing/2014/main" id="{3AAAE307-F91F-EBD6-9C2B-6766C0B411AA}"/>
                    </a:ext>
                  </a:extLst>
                </p:cNvPr>
                <p:cNvSpPr/>
                <p:nvPr/>
              </p:nvSpPr>
              <p:spPr>
                <a:xfrm>
                  <a:off x="22860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</p:grpSp>
        <p:grpSp>
          <p:nvGrpSpPr>
            <p:cNvPr id="25" name="Group 24">
              <a:extLst>
                <a:ext uri="{FF2B5EF4-FFF2-40B4-BE49-F238E27FC236}">
                  <a16:creationId xmlns:a16="http://schemas.microsoft.com/office/drawing/2014/main" id="{81AC6520-2CF3-D727-F4AC-0668A3A43287}"/>
                </a:ext>
              </a:extLst>
            </p:cNvPr>
            <p:cNvGrpSpPr/>
            <p:nvPr/>
          </p:nvGrpSpPr>
          <p:grpSpPr>
            <a:xfrm>
              <a:off x="4803840" y="3097794"/>
              <a:ext cx="4285186" cy="2984320"/>
              <a:chOff x="6061857" y="2242959"/>
              <a:chExt cx="4285186" cy="2984320"/>
            </a:xfrm>
          </p:grpSpPr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736A6795-4C12-319F-1645-50B8E21BB342}"/>
                  </a:ext>
                </a:extLst>
              </p:cNvPr>
              <p:cNvCxnSpPr/>
              <p:nvPr/>
            </p:nvCxnSpPr>
            <p:spPr>
              <a:xfrm rot="587242">
                <a:off x="7484088" y="2929925"/>
                <a:ext cx="0" cy="2297354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94FB9C37-504B-640E-EC20-E652EC34A76C}"/>
                  </a:ext>
                </a:extLst>
              </p:cNvPr>
              <p:cNvCxnSpPr/>
              <p:nvPr/>
            </p:nvCxnSpPr>
            <p:spPr>
              <a:xfrm rot="587242">
                <a:off x="6061857" y="4119999"/>
                <a:ext cx="2986560" cy="0"/>
              </a:xfrm>
              <a:prstGeom prst="line">
                <a:avLst/>
              </a:prstGeom>
              <a:ln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396FAB82-D2E2-51A8-47A7-CA32F1C6EFC2}"/>
                      </a:ext>
                    </a:extLst>
                  </p:cNvPr>
                  <p:cNvSpPr txBox="1"/>
                  <p:nvPr/>
                </p:nvSpPr>
                <p:spPr>
                  <a:xfrm>
                    <a:off x="7059426" y="2242959"/>
                    <a:ext cx="1385240" cy="5198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TextBox 27">
                    <a:extLst>
                      <a:ext uri="{FF2B5EF4-FFF2-40B4-BE49-F238E27FC236}">
                        <a16:creationId xmlns:a16="http://schemas.microsoft.com/office/drawing/2014/main" id="{396FAB82-D2E2-51A8-47A7-CA32F1C6EFC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59426" y="2242959"/>
                    <a:ext cx="1385240" cy="519871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t="-6557" r="-3086"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65C93053-0213-05A1-3C46-783353C06E6E}"/>
                      </a:ext>
                    </a:extLst>
                  </p:cNvPr>
                  <p:cNvSpPr txBox="1"/>
                  <p:nvPr/>
                </p:nvSpPr>
                <p:spPr>
                  <a:xfrm>
                    <a:off x="8976245" y="4109289"/>
                    <a:ext cx="1370798" cy="519871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dirty="0" smtClean="0">
                              <a:latin typeface="Cambria Math"/>
                            </a:rPr>
                            <m:t>(</m:t>
                          </m:r>
                          <m:sSup>
                            <m:sSup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</m:acc>
                            </m:e>
                            <m:sup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p>
                          </m:sSup>
                          <m:r>
                            <a:rPr lang="en-US" i="1" dirty="0">
                              <a:latin typeface="Cambria Math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acc>
                                <m:accPr>
                                  <m:chr m:val="̂"/>
                                  <m:ctrlPr>
                                    <a:rPr lang="en-US" i="1" dirty="0">
                                      <a:latin typeface="Cambria Math" panose="02040503050406030204" pitchFamily="18" charset="0"/>
                                    </a:rPr>
                                  </m:ctrlPr>
                                </m:accPr>
                                <m:e>
                                  <m:r>
                                    <a:rPr lang="en-US" i="1" dirty="0">
                                      <a:latin typeface="Cambria Math"/>
                                    </a:rPr>
                                    <m:t>𝑝</m:t>
                                  </m:r>
                                </m:e>
                              </m:acc>
                            </m:e>
                            <m:sub>
                              <m:r>
                                <a:rPr lang="en-US" i="1" dirty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dirty="0" smtClean="0">
                              <a:latin typeface="Cambria Math"/>
                            </a:rPr>
                            <m:t>)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TextBox 28">
                    <a:extLst>
                      <a:ext uri="{FF2B5EF4-FFF2-40B4-BE49-F238E27FC236}">
                        <a16:creationId xmlns:a16="http://schemas.microsoft.com/office/drawing/2014/main" id="{65C93053-0213-05A1-3C46-783353C06E6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976245" y="4109289"/>
                    <a:ext cx="1370798" cy="519871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t="-6667" r="-3774" b="-133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48C6D6E9-FD72-88F5-07F1-33F8E097798D}"/>
                  </a:ext>
                </a:extLst>
              </p:cNvPr>
              <p:cNvGrpSpPr/>
              <p:nvPr/>
            </p:nvGrpSpPr>
            <p:grpSpPr>
              <a:xfrm rot="600000">
                <a:off x="7531488" y="3512040"/>
                <a:ext cx="1033811" cy="689206"/>
                <a:chOff x="1828800" y="2038350"/>
                <a:chExt cx="685800" cy="457200"/>
              </a:xfrm>
            </p:grpSpPr>
            <p:sp>
              <p:nvSpPr>
                <p:cNvPr id="31" name="Rectangle 30">
                  <a:extLst>
                    <a:ext uri="{FF2B5EF4-FFF2-40B4-BE49-F238E27FC236}">
                      <a16:creationId xmlns:a16="http://schemas.microsoft.com/office/drawing/2014/main" id="{98A9A00F-1E43-965F-74BB-8AF85AA12766}"/>
                    </a:ext>
                  </a:extLst>
                </p:cNvPr>
                <p:cNvSpPr/>
                <p:nvPr/>
              </p:nvSpPr>
              <p:spPr>
                <a:xfrm>
                  <a:off x="18288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32" name="Rectangle 31">
                  <a:extLst>
                    <a:ext uri="{FF2B5EF4-FFF2-40B4-BE49-F238E27FC236}">
                      <a16:creationId xmlns:a16="http://schemas.microsoft.com/office/drawing/2014/main" id="{DF8CFFDE-24C6-B343-D3E0-6EA5A256CE4B}"/>
                    </a:ext>
                  </a:extLst>
                </p:cNvPr>
                <p:cNvSpPr/>
                <p:nvPr/>
              </p:nvSpPr>
              <p:spPr>
                <a:xfrm>
                  <a:off x="20574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33" name="Rectangle 32">
                  <a:extLst>
                    <a:ext uri="{FF2B5EF4-FFF2-40B4-BE49-F238E27FC236}">
                      <a16:creationId xmlns:a16="http://schemas.microsoft.com/office/drawing/2014/main" id="{F506B76F-5776-A751-030A-6AE4EA457151}"/>
                    </a:ext>
                  </a:extLst>
                </p:cNvPr>
                <p:cNvSpPr/>
                <p:nvPr/>
              </p:nvSpPr>
              <p:spPr>
                <a:xfrm>
                  <a:off x="18288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73AFC5B2-E02D-46DF-D195-F3CD87A4063A}"/>
                    </a:ext>
                  </a:extLst>
                </p:cNvPr>
                <p:cNvSpPr/>
                <p:nvPr/>
              </p:nvSpPr>
              <p:spPr>
                <a:xfrm>
                  <a:off x="20574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35" name="Rectangle 34">
                  <a:extLst>
                    <a:ext uri="{FF2B5EF4-FFF2-40B4-BE49-F238E27FC236}">
                      <a16:creationId xmlns:a16="http://schemas.microsoft.com/office/drawing/2014/main" id="{84FEC186-78D1-8671-6684-3E3BD901D8AC}"/>
                    </a:ext>
                  </a:extLst>
                </p:cNvPr>
                <p:cNvSpPr/>
                <p:nvPr/>
              </p:nvSpPr>
              <p:spPr>
                <a:xfrm>
                  <a:off x="2286000" y="20383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  <p:sp>
              <p:nvSpPr>
                <p:cNvPr id="36" name="Rectangle 35">
                  <a:extLst>
                    <a:ext uri="{FF2B5EF4-FFF2-40B4-BE49-F238E27FC236}">
                      <a16:creationId xmlns:a16="http://schemas.microsoft.com/office/drawing/2014/main" id="{0FF585E6-B4C0-804F-A578-2330017E0146}"/>
                    </a:ext>
                  </a:extLst>
                </p:cNvPr>
                <p:cNvSpPr/>
                <p:nvPr/>
              </p:nvSpPr>
              <p:spPr>
                <a:xfrm>
                  <a:off x="2286000" y="2266950"/>
                  <a:ext cx="228600" cy="228600"/>
                </a:xfrm>
                <a:prstGeom prst="rect">
                  <a:avLst/>
                </a:prstGeom>
                <a:noFill/>
                <a:ln w="12700">
                  <a:solidFill>
                    <a:schemeClr val="tx1">
                      <a:lumMod val="65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sz="1200"/>
                </a:p>
              </p:txBody>
            </p:sp>
          </p:grp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212A5A0C-C067-9593-63AE-72BDB3D1DC8C}"/>
                </a:ext>
              </a:extLst>
            </p:cNvPr>
            <p:cNvCxnSpPr>
              <a:cxnSpLocks/>
              <a:stCxn id="24" idx="2"/>
              <a:endCxn id="36" idx="2"/>
            </p:cNvCxnSpPr>
            <p:nvPr/>
          </p:nvCxnSpPr>
          <p:spPr>
            <a:xfrm>
              <a:off x="2678788" y="4962154"/>
              <a:ext cx="4391117" cy="14853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05FD74C-53FA-B034-73B4-E235A58D7F88}"/>
                </a:ext>
              </a:extLst>
            </p:cNvPr>
            <p:cNvCxnSpPr>
              <a:cxnSpLocks/>
              <a:stCxn id="19" idx="1"/>
              <a:endCxn id="31" idx="1"/>
            </p:cNvCxnSpPr>
            <p:nvPr/>
          </p:nvCxnSpPr>
          <p:spPr>
            <a:xfrm>
              <a:off x="1817280" y="4445250"/>
              <a:ext cx="4493964" cy="678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E5B8648E-AC61-FEEB-5F76-84EE72C12E11}"/>
                </a:ext>
              </a:extLst>
            </p:cNvPr>
            <p:cNvCxnSpPr>
              <a:cxnSpLocks/>
            </p:cNvCxnSpPr>
            <p:nvPr/>
          </p:nvCxnSpPr>
          <p:spPr>
            <a:xfrm>
              <a:off x="2678788" y="4445250"/>
              <a:ext cx="4485165" cy="172301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55DF820B-870C-A372-C783-A3CC3875BEE2}"/>
              </a:ext>
            </a:extLst>
          </p:cNvPr>
          <p:cNvSpPr/>
          <p:nvPr/>
        </p:nvSpPr>
        <p:spPr>
          <a:xfrm>
            <a:off x="3492687" y="6104547"/>
            <a:ext cx="9144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3DD037F8-81A8-0427-DC25-CB9D97749AF7}"/>
              </a:ext>
            </a:extLst>
          </p:cNvPr>
          <p:cNvSpPr>
            <a:spLocks noChangeAspect="1"/>
          </p:cNvSpPr>
          <p:nvPr/>
        </p:nvSpPr>
        <p:spPr>
          <a:xfrm>
            <a:off x="3273884" y="6104547"/>
            <a:ext cx="106070" cy="9144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Pentagon 48">
            <a:extLst>
              <a:ext uri="{FF2B5EF4-FFF2-40B4-BE49-F238E27FC236}">
                <a16:creationId xmlns:a16="http://schemas.microsoft.com/office/drawing/2014/main" id="{749A0D29-782F-A56D-AF53-C5DAA0278CE0}"/>
              </a:ext>
            </a:extLst>
          </p:cNvPr>
          <p:cNvSpPr>
            <a:spLocks noChangeAspect="1"/>
          </p:cNvSpPr>
          <p:nvPr/>
        </p:nvSpPr>
        <p:spPr>
          <a:xfrm>
            <a:off x="3696860" y="6104547"/>
            <a:ext cx="96012" cy="91440"/>
          </a:xfrm>
          <a:prstGeom prst="pentag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BAAD3613-3E33-A3BC-FCA6-7B2A58085155}"/>
              </a:ext>
            </a:extLst>
          </p:cNvPr>
          <p:cNvSpPr/>
          <p:nvPr/>
        </p:nvSpPr>
        <p:spPr>
          <a:xfrm>
            <a:off x="3492687" y="5904589"/>
            <a:ext cx="91440" cy="914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044AE0CF-67A9-BA53-DB72-0C95450E1913}"/>
              </a:ext>
            </a:extLst>
          </p:cNvPr>
          <p:cNvSpPr>
            <a:spLocks noChangeAspect="1"/>
          </p:cNvSpPr>
          <p:nvPr/>
        </p:nvSpPr>
        <p:spPr>
          <a:xfrm>
            <a:off x="3273884" y="5904589"/>
            <a:ext cx="106070" cy="9144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Pentagon 51">
            <a:extLst>
              <a:ext uri="{FF2B5EF4-FFF2-40B4-BE49-F238E27FC236}">
                <a16:creationId xmlns:a16="http://schemas.microsoft.com/office/drawing/2014/main" id="{437AC37D-4D91-1892-CD8B-888B4C1966A2}"/>
              </a:ext>
            </a:extLst>
          </p:cNvPr>
          <p:cNvSpPr>
            <a:spLocks noChangeAspect="1"/>
          </p:cNvSpPr>
          <p:nvPr/>
        </p:nvSpPr>
        <p:spPr>
          <a:xfrm>
            <a:off x="3696860" y="5904589"/>
            <a:ext cx="96012" cy="91440"/>
          </a:xfrm>
          <a:prstGeom prst="pent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D275D10C-F2B6-66ED-227A-AC79B8349A62}"/>
              </a:ext>
            </a:extLst>
          </p:cNvPr>
          <p:cNvSpPr/>
          <p:nvPr/>
        </p:nvSpPr>
        <p:spPr>
          <a:xfrm>
            <a:off x="3492687" y="5704632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Isosceles Triangle 53">
            <a:extLst>
              <a:ext uri="{FF2B5EF4-FFF2-40B4-BE49-F238E27FC236}">
                <a16:creationId xmlns:a16="http://schemas.microsoft.com/office/drawing/2014/main" id="{A012D301-C1E0-B4EB-62F9-47CBDA975187}"/>
              </a:ext>
            </a:extLst>
          </p:cNvPr>
          <p:cNvSpPr>
            <a:spLocks noChangeAspect="1"/>
          </p:cNvSpPr>
          <p:nvPr/>
        </p:nvSpPr>
        <p:spPr>
          <a:xfrm>
            <a:off x="3273884" y="5704112"/>
            <a:ext cx="106070" cy="9144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5" name="Pentagon 54">
            <a:extLst>
              <a:ext uri="{FF2B5EF4-FFF2-40B4-BE49-F238E27FC236}">
                <a16:creationId xmlns:a16="http://schemas.microsoft.com/office/drawing/2014/main" id="{B38566C6-8F28-8891-7594-F5883FD3E557}"/>
              </a:ext>
            </a:extLst>
          </p:cNvPr>
          <p:cNvSpPr>
            <a:spLocks noChangeAspect="1"/>
          </p:cNvSpPr>
          <p:nvPr/>
        </p:nvSpPr>
        <p:spPr>
          <a:xfrm>
            <a:off x="3696860" y="5702421"/>
            <a:ext cx="96012" cy="91440"/>
          </a:xfrm>
          <a:prstGeom prst="pentag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7BB9B3C-DADB-BC0F-5A65-8022515FBB7A}"/>
              </a:ext>
            </a:extLst>
          </p:cNvPr>
          <p:cNvCxnSpPr>
            <a:cxnSpLocks/>
          </p:cNvCxnSpPr>
          <p:nvPr/>
        </p:nvCxnSpPr>
        <p:spPr>
          <a:xfrm>
            <a:off x="3979336" y="5945633"/>
            <a:ext cx="648929" cy="0"/>
          </a:xfrm>
          <a:prstGeom prst="straightConnector1">
            <a:avLst/>
          </a:prstGeom>
          <a:ln w="254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2A2EAF27-85A2-373F-832F-2DDF768CC09F}"/>
              </a:ext>
            </a:extLst>
          </p:cNvPr>
          <p:cNvCxnSpPr>
            <a:cxnSpLocks/>
          </p:cNvCxnSpPr>
          <p:nvPr/>
        </p:nvCxnSpPr>
        <p:spPr>
          <a:xfrm flipV="1">
            <a:off x="3833082" y="5739131"/>
            <a:ext cx="1431335" cy="407454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EEBF3E08-B3D4-6F6D-7510-E86F3641B1A6}"/>
              </a:ext>
            </a:extLst>
          </p:cNvPr>
          <p:cNvCxnSpPr>
            <a:cxnSpLocks/>
          </p:cNvCxnSpPr>
          <p:nvPr/>
        </p:nvCxnSpPr>
        <p:spPr>
          <a:xfrm>
            <a:off x="3602024" y="5941798"/>
            <a:ext cx="1431335" cy="206907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D7D8E5B5-57DC-D986-EEAB-C797B516D7F4}"/>
              </a:ext>
            </a:extLst>
          </p:cNvPr>
          <p:cNvCxnSpPr>
            <a:cxnSpLocks/>
          </p:cNvCxnSpPr>
          <p:nvPr/>
        </p:nvCxnSpPr>
        <p:spPr>
          <a:xfrm>
            <a:off x="3602024" y="5737011"/>
            <a:ext cx="1200277" cy="206907"/>
          </a:xfrm>
          <a:prstGeom prst="straightConnector1">
            <a:avLst/>
          </a:prstGeom>
          <a:ln>
            <a:tailEnd type="triangle" w="sm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Rectangle 79">
            <a:extLst>
              <a:ext uri="{FF2B5EF4-FFF2-40B4-BE49-F238E27FC236}">
                <a16:creationId xmlns:a16="http://schemas.microsoft.com/office/drawing/2014/main" id="{6C37BBBD-7853-6CEF-EBC7-C3AFF6BEBD4A}"/>
              </a:ext>
            </a:extLst>
          </p:cNvPr>
          <p:cNvSpPr/>
          <p:nvPr/>
        </p:nvSpPr>
        <p:spPr>
          <a:xfrm>
            <a:off x="5035267" y="6104376"/>
            <a:ext cx="91440" cy="914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1" name="Rectangle 80">
            <a:extLst>
              <a:ext uri="{FF2B5EF4-FFF2-40B4-BE49-F238E27FC236}">
                <a16:creationId xmlns:a16="http://schemas.microsoft.com/office/drawing/2014/main" id="{ED810386-493A-0AE2-4C26-32EE890EB345}"/>
              </a:ext>
            </a:extLst>
          </p:cNvPr>
          <p:cNvSpPr/>
          <p:nvPr/>
        </p:nvSpPr>
        <p:spPr>
          <a:xfrm>
            <a:off x="4806053" y="5896658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2" name="Pentagon 81">
            <a:extLst>
              <a:ext uri="{FF2B5EF4-FFF2-40B4-BE49-F238E27FC236}">
                <a16:creationId xmlns:a16="http://schemas.microsoft.com/office/drawing/2014/main" id="{757D71DF-5A85-4A3F-1AD2-B9D3AD8B22B9}"/>
              </a:ext>
            </a:extLst>
          </p:cNvPr>
          <p:cNvSpPr>
            <a:spLocks noChangeAspect="1"/>
          </p:cNvSpPr>
          <p:nvPr/>
        </p:nvSpPr>
        <p:spPr>
          <a:xfrm>
            <a:off x="5256621" y="5696624"/>
            <a:ext cx="96012" cy="91440"/>
          </a:xfrm>
          <a:prstGeom prst="pentag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3FAD4F64-FA04-9C11-2D62-82A2D0FDFA89}"/>
              </a:ext>
            </a:extLst>
          </p:cNvPr>
          <p:cNvSpPr>
            <a:spLocks noChangeAspect="1"/>
          </p:cNvSpPr>
          <p:nvPr/>
        </p:nvSpPr>
        <p:spPr>
          <a:xfrm>
            <a:off x="5258093" y="6104376"/>
            <a:ext cx="106070" cy="9144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Isosceles Triangle 83">
            <a:extLst>
              <a:ext uri="{FF2B5EF4-FFF2-40B4-BE49-F238E27FC236}">
                <a16:creationId xmlns:a16="http://schemas.microsoft.com/office/drawing/2014/main" id="{415F41F4-8261-E3D7-4572-6879B31F0C8B}"/>
              </a:ext>
            </a:extLst>
          </p:cNvPr>
          <p:cNvSpPr>
            <a:spLocks noChangeAspect="1"/>
          </p:cNvSpPr>
          <p:nvPr/>
        </p:nvSpPr>
        <p:spPr>
          <a:xfrm>
            <a:off x="4791423" y="6104364"/>
            <a:ext cx="106070" cy="9144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5" name="Pentagon 84">
            <a:extLst>
              <a:ext uri="{FF2B5EF4-FFF2-40B4-BE49-F238E27FC236}">
                <a16:creationId xmlns:a16="http://schemas.microsoft.com/office/drawing/2014/main" id="{5C9B244D-970C-E7AD-BE84-6F7F5D23B375}"/>
              </a:ext>
            </a:extLst>
          </p:cNvPr>
          <p:cNvSpPr>
            <a:spLocks noChangeAspect="1"/>
          </p:cNvSpPr>
          <p:nvPr/>
        </p:nvSpPr>
        <p:spPr>
          <a:xfrm>
            <a:off x="5025497" y="5692350"/>
            <a:ext cx="96012" cy="91440"/>
          </a:xfrm>
          <a:prstGeom prst="pentag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Pentagon 85">
            <a:extLst>
              <a:ext uri="{FF2B5EF4-FFF2-40B4-BE49-F238E27FC236}">
                <a16:creationId xmlns:a16="http://schemas.microsoft.com/office/drawing/2014/main" id="{7A2B4421-DDD9-FB86-CAF4-7903CD08FBFD}"/>
              </a:ext>
            </a:extLst>
          </p:cNvPr>
          <p:cNvSpPr>
            <a:spLocks noChangeAspect="1"/>
          </p:cNvSpPr>
          <p:nvPr/>
        </p:nvSpPr>
        <p:spPr>
          <a:xfrm>
            <a:off x="5263122" y="5894970"/>
            <a:ext cx="96012" cy="91440"/>
          </a:xfrm>
          <a:prstGeom prst="pent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Isosceles Triangle 86">
            <a:extLst>
              <a:ext uri="{FF2B5EF4-FFF2-40B4-BE49-F238E27FC236}">
                <a16:creationId xmlns:a16="http://schemas.microsoft.com/office/drawing/2014/main" id="{21033411-95BA-0EC0-BF55-C6A7C511CD37}"/>
              </a:ext>
            </a:extLst>
          </p:cNvPr>
          <p:cNvSpPr>
            <a:spLocks noChangeAspect="1"/>
          </p:cNvSpPr>
          <p:nvPr/>
        </p:nvSpPr>
        <p:spPr>
          <a:xfrm>
            <a:off x="5022125" y="5888689"/>
            <a:ext cx="106070" cy="9144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Rectangle 87">
            <a:extLst>
              <a:ext uri="{FF2B5EF4-FFF2-40B4-BE49-F238E27FC236}">
                <a16:creationId xmlns:a16="http://schemas.microsoft.com/office/drawing/2014/main" id="{35FE65A3-4781-BD28-FA6B-805E7AC6FC68}"/>
              </a:ext>
            </a:extLst>
          </p:cNvPr>
          <p:cNvSpPr/>
          <p:nvPr/>
        </p:nvSpPr>
        <p:spPr>
          <a:xfrm>
            <a:off x="4807321" y="5698811"/>
            <a:ext cx="9144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1CBC712-154C-1603-C186-19AEF78DDB0E}"/>
                  </a:ext>
                </a:extLst>
              </p:cNvPr>
              <p:cNvSpPr txBox="1"/>
              <p:nvPr/>
            </p:nvSpPr>
            <p:spPr>
              <a:xfrm>
                <a:off x="497291" y="4742646"/>
                <a:ext cx="2394438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Volume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#states</a:t>
                </a: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B1CBC712-154C-1603-C186-19AEF78DDB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7291" y="4742646"/>
                <a:ext cx="2394438" cy="461665"/>
              </a:xfrm>
              <a:prstGeom prst="rect">
                <a:avLst/>
              </a:prstGeom>
              <a:blipFill>
                <a:blip r:embed="rId12"/>
                <a:stretch>
                  <a:fillRect l="-4082" t="-10526" r="-3316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1F5ACC3-1A1D-346A-ACBA-B4F351586613}"/>
                  </a:ext>
                </a:extLst>
              </p:cNvPr>
              <p:cNvSpPr txBox="1"/>
              <p:nvPr/>
            </p:nvSpPr>
            <p:spPr>
              <a:xfrm>
                <a:off x="6652750" y="4748191"/>
                <a:ext cx="2486193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Areas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#confDOF</a:t>
                </a:r>
              </a:p>
            </p:txBody>
          </p:sp>
        </mc:Choice>
        <mc:Fallback xmlns="">
          <p:sp>
            <p:nvSpPr>
              <p:cNvPr id="90" name="TextBox 89">
                <a:extLst>
                  <a:ext uri="{FF2B5EF4-FFF2-40B4-BE49-F238E27FC236}">
                    <a16:creationId xmlns:a16="http://schemas.microsoft.com/office/drawing/2014/main" id="{81F5ACC3-1A1D-346A-ACBA-B4F3515866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2750" y="4748191"/>
                <a:ext cx="2486193" cy="461665"/>
              </a:xfrm>
              <a:prstGeom prst="rect">
                <a:avLst/>
              </a:prstGeom>
              <a:blipFill>
                <a:blip r:embed="rId13"/>
                <a:stretch>
                  <a:fillRect l="-3676" t="-10526" r="-2941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4239781-A5E7-2376-2FD9-03C44C5B7ECB}"/>
                  </a:ext>
                </a:extLst>
              </p:cNvPr>
              <p:cNvSpPr txBox="1"/>
              <p:nvPr/>
            </p:nvSpPr>
            <p:spPr>
              <a:xfrm>
                <a:off x="3437222" y="4741586"/>
                <a:ext cx="2989729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400" dirty="0"/>
                  <a:t>#states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400" dirty="0"/>
                  <a:t> </a:t>
                </a:r>
                <a14:m>
                  <m:oMath xmlns:m="http://schemas.openxmlformats.org/officeDocument/2006/math">
                    <m:r>
                      <a:rPr lang="en-US" sz="2400" b="0" i="1" dirty="0" smtClean="0">
                        <a:latin typeface="Cambria Math" panose="02040503050406030204" pitchFamily="18" charset="0"/>
                      </a:rPr>
                      <m:t>∏</m:t>
                    </m:r>
                  </m:oMath>
                </a14:m>
                <a:r>
                  <a:rPr lang="en-US" sz="2400" dirty="0"/>
                  <a:t> #confDOF</a:t>
                </a:r>
              </a:p>
            </p:txBody>
          </p:sp>
        </mc:Choice>
        <mc:Fallback xmlns="">
          <p:sp>
            <p:nvSpPr>
              <p:cNvPr id="91" name="TextBox 90">
                <a:extLst>
                  <a:ext uri="{FF2B5EF4-FFF2-40B4-BE49-F238E27FC236}">
                    <a16:creationId xmlns:a16="http://schemas.microsoft.com/office/drawing/2014/main" id="{64239781-A5E7-2376-2FD9-03C44C5B7EC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37222" y="4741586"/>
                <a:ext cx="2989729" cy="461665"/>
              </a:xfrm>
              <a:prstGeom prst="rect">
                <a:avLst/>
              </a:prstGeom>
              <a:blipFill>
                <a:blip r:embed="rId14"/>
                <a:stretch>
                  <a:fillRect l="-3265" t="-10526" r="-2245" b="-289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2" name="TextBox 91">
            <a:extLst>
              <a:ext uri="{FF2B5EF4-FFF2-40B4-BE49-F238E27FC236}">
                <a16:creationId xmlns:a16="http://schemas.microsoft.com/office/drawing/2014/main" id="{FF10883E-C1D6-1BBB-8F4C-C0D17BA7B4CA}"/>
              </a:ext>
            </a:extLst>
          </p:cNvPr>
          <p:cNvSpPr txBox="1"/>
          <p:nvPr/>
        </p:nvSpPr>
        <p:spPr>
          <a:xfrm>
            <a:off x="836061" y="5618632"/>
            <a:ext cx="24824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Hamiltonian is the continuous version of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3A7492E-F97A-E827-4452-C6A188AA7CDF}"/>
              </a:ext>
            </a:extLst>
          </p:cNvPr>
          <p:cNvSpPr txBox="1"/>
          <p:nvPr/>
        </p:nvSpPr>
        <p:spPr>
          <a:xfrm>
            <a:off x="5801161" y="5679893"/>
            <a:ext cx="356695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Recovers relativistic particle mechanics without additional assumptions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09850A9-BAB2-2540-E1D2-EA66B77BC06C}"/>
              </a:ext>
            </a:extLst>
          </p:cNvPr>
          <p:cNvSpPr txBox="1"/>
          <p:nvPr/>
        </p:nvSpPr>
        <p:spPr>
          <a:xfrm>
            <a:off x="3857323" y="1679278"/>
            <a:ext cx="2693366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sz="1600" b="1" dirty="0"/>
              <a:t>Assumptions of Physics</a:t>
            </a:r>
            <a:r>
              <a:rPr lang="en-US" sz="1600" i="1" dirty="0"/>
              <a:t>,</a:t>
            </a:r>
            <a:br>
              <a:rPr lang="en-US" sz="1600" i="1" dirty="0"/>
            </a:br>
            <a:r>
              <a:rPr lang="en-US" sz="1600" i="1" dirty="0"/>
              <a:t>Michigan Publishing </a:t>
            </a:r>
            <a:r>
              <a:rPr lang="en-US" sz="1600" dirty="0"/>
              <a:t>(v2 2023)</a:t>
            </a:r>
          </a:p>
        </p:txBody>
      </p:sp>
    </p:spTree>
    <p:extLst>
      <p:ext uri="{BB962C8B-B14F-4D97-AF65-F5344CB8AC3E}">
        <p14:creationId xmlns:p14="http://schemas.microsoft.com/office/powerpoint/2010/main" val="10211126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le 41">
            <a:extLst>
              <a:ext uri="{FF2B5EF4-FFF2-40B4-BE49-F238E27FC236}">
                <a16:creationId xmlns:a16="http://schemas.microsoft.com/office/drawing/2014/main" id="{F4B4D98B-0442-6960-D7E8-BAE4FFCF2A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latin typeface="+mj-lt"/>
              </a:rPr>
              <a:t>Geometry of principle of least action (SDOF)</a:t>
            </a:r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CD43EE8-30C5-7AF2-87C3-32F23C7584E3}"/>
                  </a:ext>
                </a:extLst>
              </p:cNvPr>
              <p:cNvSpPr txBox="1"/>
              <p:nvPr/>
            </p:nvSpPr>
            <p:spPr>
              <a:xfrm>
                <a:off x="6519372" y="1134996"/>
                <a:ext cx="4693785" cy="700898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b="0" dirty="0"/>
                  <a:t>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𝒮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𝐿𝑑𝑡</m:t>
                        </m:r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supHide m:val="on"/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acc>
                          <m:accPr>
                            <m:chr m:val="⃗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</m:acc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𝑑𝑡</m:t>
                        </m:r>
                      </m:e>
                    </m:nary>
                  </m:oMath>
                </a14:m>
                <a:endParaRPr lang="en-US" sz="2800" dirty="0"/>
              </a:p>
            </p:txBody>
          </p:sp>
        </mc:Choice>
        <mc:Fallback xmlns="">
          <p:sp>
            <p:nvSpPr>
              <p:cNvPr id="43" name="TextBox 42">
                <a:extLst>
                  <a:ext uri="{FF2B5EF4-FFF2-40B4-BE49-F238E27FC236}">
                    <a16:creationId xmlns:a16="http://schemas.microsoft.com/office/drawing/2014/main" id="{9CD43EE8-30C5-7AF2-87C3-32F23C7584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9372" y="1134996"/>
                <a:ext cx="4693785" cy="7008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4" name="TextBox 43">
            <a:extLst>
              <a:ext uri="{FF2B5EF4-FFF2-40B4-BE49-F238E27FC236}">
                <a16:creationId xmlns:a16="http://schemas.microsoft.com/office/drawing/2014/main" id="{22748C64-E500-8EB8-1DC3-7368240567B0}"/>
              </a:ext>
            </a:extLst>
          </p:cNvPr>
          <p:cNvSpPr txBox="1"/>
          <p:nvPr/>
        </p:nvSpPr>
        <p:spPr>
          <a:xfrm>
            <a:off x="558734" y="2428977"/>
            <a:ext cx="10219593" cy="55399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000" dirty="0"/>
              <a:t>The action is the line integral of the vector potential (unphysical)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9934EBD-F2EB-C23B-0C29-073D567A7677}"/>
              </a:ext>
            </a:extLst>
          </p:cNvPr>
          <p:cNvGrpSpPr/>
          <p:nvPr/>
        </p:nvGrpSpPr>
        <p:grpSpPr>
          <a:xfrm>
            <a:off x="6294342" y="3146706"/>
            <a:ext cx="6054680" cy="2048907"/>
            <a:chOff x="216809" y="3130562"/>
            <a:chExt cx="6054680" cy="2048907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470C9B84-EEF5-1B8F-54D5-BFFADDFD00C3}"/>
                </a:ext>
              </a:extLst>
            </p:cNvPr>
            <p:cNvSpPr txBox="1"/>
            <p:nvPr/>
          </p:nvSpPr>
          <p:spPr>
            <a:xfrm>
              <a:off x="216809" y="3130562"/>
              <a:ext cx="3429850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800" dirty="0"/>
                <a:t>Variation of the action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0B6F311-2370-CAD4-AF4A-39725729180A}"/>
                    </a:ext>
                  </a:extLst>
                </p:cNvPr>
                <p:cNvSpPr txBox="1"/>
                <p:nvPr/>
              </p:nvSpPr>
              <p:spPr>
                <a:xfrm>
                  <a:off x="351606" y="3649755"/>
                  <a:ext cx="5919883" cy="152971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left"/>
                      </m:oMathParaPr>
                      <m:oMath xmlns:m="http://schemas.openxmlformats.org/officeDocument/2006/math"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</a:rPr>
                          <m:t>𝒮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</m:d>
                        <m:r>
                          <a:rPr lang="en-US" sz="2800">
                            <a:latin typeface="Cambria Math" panose="02040503050406030204" pitchFamily="18" charset="0"/>
                          </a:rPr>
                          <m:t>=</m:t>
                        </m:r>
                        <m:nary>
                          <m:naryPr>
                            <m:chr m:val="∮"/>
                            <m:supHide m:val="o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naryPr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𝜕</m:t>
                            </m:r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Σ</m:t>
                            </m:r>
                          </m:sub>
                          <m:sup/>
                          <m:e>
                            <m:acc>
                              <m:accPr>
                                <m:chr m:val="⃗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𝜃</m:t>
                                </m:r>
                              </m:e>
                            </m:acc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⋅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𝑑</m:t>
                            </m:r>
                            <m:acc>
                              <m:accPr>
                                <m:chr m:val="⃗"/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𝛾</m:t>
                                </m:r>
                              </m:e>
                            </m:acc>
                          </m:e>
                        </m:nary>
                      </m:oMath>
                    </m:oMathPara>
                  </a14:m>
                  <a:br>
                    <a:rPr lang="en-US" sz="2800" i="1" dirty="0">
                      <a:latin typeface="Cambria Math" panose="02040503050406030204" pitchFamily="18" charset="0"/>
                    </a:rPr>
                  </a:br>
                  <a14:m>
                    <m:oMath xmlns:m="http://schemas.openxmlformats.org/officeDocument/2006/math">
                      <m:r>
                        <a:rPr lang="en-US" sz="280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−</m:t>
                      </m:r>
                      <m:nary>
                        <m:naryPr>
                          <m:chr m:val="∬"/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</m:rPr>
                            <a:rPr lang="en-US" sz="2800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sub>
                        <m:sup/>
                        <m:e>
                          <m:acc>
                            <m:accPr>
                              <m:chr m:val="⃗"/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</m:acc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⋅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𝑑</m:t>
                          </m:r>
                          <m:acc>
                            <m:accPr>
                              <m:chr m:val="⃗"/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 panose="02040503050406030204" pitchFamily="18" charset="0"/>
                                </a:rPr>
                                <m:t>Σ</m:t>
                              </m:r>
                            </m:e>
                          </m:acc>
                        </m:e>
                      </m:nary>
                    </m:oMath>
                  </a14:m>
                  <a:r>
                    <a:rPr lang="en-US" sz="2800" dirty="0"/>
                    <a:t> </a:t>
                  </a:r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80B6F311-2370-CAD4-AF4A-3972572918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1606" y="3649755"/>
                  <a:ext cx="5919883" cy="152971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TextBox 73">
              <a:extLst>
                <a:ext uri="{FF2B5EF4-FFF2-40B4-BE49-F238E27FC236}">
                  <a16:creationId xmlns:a16="http://schemas.microsoft.com/office/drawing/2014/main" id="{B086361A-315E-FF11-0DFE-25066F02D74D}"/>
                </a:ext>
              </a:extLst>
            </p:cNvPr>
            <p:cNvSpPr txBox="1"/>
            <p:nvPr/>
          </p:nvSpPr>
          <p:spPr>
            <a:xfrm>
              <a:off x="3884084" y="3332385"/>
              <a:ext cx="2101024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Gauge independent,</a:t>
              </a:r>
              <a:br>
                <a:rPr lang="en-US" dirty="0"/>
              </a:br>
              <a:r>
                <a:rPr lang="en-US" dirty="0"/>
                <a:t>physical!</a:t>
              </a:r>
            </a:p>
          </p:txBody>
        </p: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EF67B491-DD28-C7AF-F515-4F9564107685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699495" y="3916421"/>
              <a:ext cx="1184589" cy="891548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" name="Group 5">
            <a:extLst>
              <a:ext uri="{FF2B5EF4-FFF2-40B4-BE49-F238E27FC236}">
                <a16:creationId xmlns:a16="http://schemas.microsoft.com/office/drawing/2014/main" id="{27DC48C6-6553-C238-5277-941BBBD68709}"/>
              </a:ext>
            </a:extLst>
          </p:cNvPr>
          <p:cNvGrpSpPr/>
          <p:nvPr/>
        </p:nvGrpSpPr>
        <p:grpSpPr>
          <a:xfrm>
            <a:off x="252573" y="2992009"/>
            <a:ext cx="5597810" cy="2479087"/>
            <a:chOff x="6358089" y="2920544"/>
            <a:chExt cx="5597810" cy="2479087"/>
          </a:xfrm>
        </p:grpSpPr>
        <p:grpSp>
          <p:nvGrpSpPr>
            <p:cNvPr id="47" name="Group 46">
              <a:extLst>
                <a:ext uri="{FF2B5EF4-FFF2-40B4-BE49-F238E27FC236}">
                  <a16:creationId xmlns:a16="http://schemas.microsoft.com/office/drawing/2014/main" id="{E5760DB0-606D-FA04-D5A6-095681312C66}"/>
                </a:ext>
              </a:extLst>
            </p:cNvPr>
            <p:cNvGrpSpPr/>
            <p:nvPr/>
          </p:nvGrpSpPr>
          <p:grpSpPr>
            <a:xfrm>
              <a:off x="6358089" y="2920544"/>
              <a:ext cx="5597810" cy="2479087"/>
              <a:chOff x="2232077" y="446667"/>
              <a:chExt cx="7827339" cy="3466473"/>
            </a:xfrm>
          </p:grpSpPr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BEBCE0E9-CF2A-6CE8-1D35-515627BA1B59}"/>
                  </a:ext>
                </a:extLst>
              </p:cNvPr>
              <p:cNvGrpSpPr/>
              <p:nvPr/>
            </p:nvGrpSpPr>
            <p:grpSpPr>
              <a:xfrm>
                <a:off x="2781901" y="1186514"/>
                <a:ext cx="7204963" cy="1897690"/>
                <a:chOff x="2583782" y="3876971"/>
                <a:chExt cx="7204963" cy="1897690"/>
              </a:xfrm>
              <a:solidFill>
                <a:schemeClr val="accent5">
                  <a:lumMod val="20000"/>
                  <a:lumOff val="80000"/>
                </a:schemeClr>
              </a:solidFill>
            </p:grpSpPr>
            <p:sp>
              <p:nvSpPr>
                <p:cNvPr id="72" name="Freeform: Shape 71">
                  <a:extLst>
                    <a:ext uri="{FF2B5EF4-FFF2-40B4-BE49-F238E27FC236}">
                      <a16:creationId xmlns:a16="http://schemas.microsoft.com/office/drawing/2014/main" id="{171B509D-E020-66A8-A5F6-299134C3802D}"/>
                    </a:ext>
                  </a:extLst>
                </p:cNvPr>
                <p:cNvSpPr/>
                <p:nvPr/>
              </p:nvSpPr>
              <p:spPr>
                <a:xfrm>
                  <a:off x="2583782" y="3876971"/>
                  <a:ext cx="3565709" cy="933464"/>
                </a:xfrm>
                <a:custGeom>
                  <a:avLst/>
                  <a:gdLst>
                    <a:gd name="connsiteX0" fmla="*/ 596230 w 3565709"/>
                    <a:gd name="connsiteY0" fmla="*/ 739 h 934203"/>
                    <a:gd name="connsiteX1" fmla="*/ 2368550 w 3565709"/>
                    <a:gd name="connsiteY1" fmla="*/ 244594 h 934203"/>
                    <a:gd name="connsiteX2" fmla="*/ 3511550 w 3565709"/>
                    <a:gd name="connsiteY2" fmla="*/ 897056 h 934203"/>
                    <a:gd name="connsiteX3" fmla="*/ 3565709 w 3565709"/>
                    <a:gd name="connsiteY3" fmla="*/ 934203 h 934203"/>
                    <a:gd name="connsiteX4" fmla="*/ 2580814 w 3565709"/>
                    <a:gd name="connsiteY4" fmla="*/ 677074 h 934203"/>
                    <a:gd name="connsiteX5" fmla="*/ 2518231 w 3565709"/>
                    <a:gd name="connsiteY5" fmla="*/ 639039 h 934203"/>
                    <a:gd name="connsiteX6" fmla="*/ 1943100 w 3565709"/>
                    <a:gd name="connsiteY6" fmla="*/ 352545 h 934203"/>
                    <a:gd name="connsiteX7" fmla="*/ 7620 w 3565709"/>
                    <a:gd name="connsiteY7" fmla="*/ 3295 h 934203"/>
                    <a:gd name="connsiteX8" fmla="*/ 2153953 w 3565709"/>
                    <a:gd name="connsiteY8" fmla="*/ 565632 h 934203"/>
                    <a:gd name="connsiteX9" fmla="*/ 0 w 3565709"/>
                    <a:gd name="connsiteY9" fmla="*/ 3294 h 934203"/>
                    <a:gd name="connsiteX10" fmla="*/ 596230 w 3565709"/>
                    <a:gd name="connsiteY10" fmla="*/ 739 h 934203"/>
                    <a:gd name="connsiteX0" fmla="*/ 596230 w 3565709"/>
                    <a:gd name="connsiteY0" fmla="*/ 0 h 1314701"/>
                    <a:gd name="connsiteX1" fmla="*/ 2368550 w 3565709"/>
                    <a:gd name="connsiteY1" fmla="*/ 243855 h 1314701"/>
                    <a:gd name="connsiteX2" fmla="*/ 3511550 w 3565709"/>
                    <a:gd name="connsiteY2" fmla="*/ 896317 h 1314701"/>
                    <a:gd name="connsiteX3" fmla="*/ 3565709 w 3565709"/>
                    <a:gd name="connsiteY3" fmla="*/ 933464 h 1314701"/>
                    <a:gd name="connsiteX4" fmla="*/ 2580814 w 3565709"/>
                    <a:gd name="connsiteY4" fmla="*/ 676335 h 1314701"/>
                    <a:gd name="connsiteX5" fmla="*/ 2518231 w 3565709"/>
                    <a:gd name="connsiteY5" fmla="*/ 638300 h 1314701"/>
                    <a:gd name="connsiteX6" fmla="*/ 1943100 w 3565709"/>
                    <a:gd name="connsiteY6" fmla="*/ 351806 h 1314701"/>
                    <a:gd name="connsiteX7" fmla="*/ 7620 w 3565709"/>
                    <a:gd name="connsiteY7" fmla="*/ 2556 h 1314701"/>
                    <a:gd name="connsiteX8" fmla="*/ 1123729 w 3565709"/>
                    <a:gd name="connsiteY8" fmla="*/ 1314701 h 1314701"/>
                    <a:gd name="connsiteX9" fmla="*/ 0 w 3565709"/>
                    <a:gd name="connsiteY9" fmla="*/ 2555 h 1314701"/>
                    <a:gd name="connsiteX10" fmla="*/ 596230 w 3565709"/>
                    <a:gd name="connsiteY10" fmla="*/ 0 h 1314701"/>
                    <a:gd name="connsiteX0" fmla="*/ 596230 w 3565709"/>
                    <a:gd name="connsiteY0" fmla="*/ 0 h 933464"/>
                    <a:gd name="connsiteX1" fmla="*/ 2368550 w 3565709"/>
                    <a:gd name="connsiteY1" fmla="*/ 243855 h 933464"/>
                    <a:gd name="connsiteX2" fmla="*/ 3511550 w 3565709"/>
                    <a:gd name="connsiteY2" fmla="*/ 896317 h 933464"/>
                    <a:gd name="connsiteX3" fmla="*/ 3565709 w 3565709"/>
                    <a:gd name="connsiteY3" fmla="*/ 933464 h 933464"/>
                    <a:gd name="connsiteX4" fmla="*/ 2580814 w 3565709"/>
                    <a:gd name="connsiteY4" fmla="*/ 676335 h 933464"/>
                    <a:gd name="connsiteX5" fmla="*/ 2518231 w 3565709"/>
                    <a:gd name="connsiteY5" fmla="*/ 638300 h 933464"/>
                    <a:gd name="connsiteX6" fmla="*/ 1943100 w 3565709"/>
                    <a:gd name="connsiteY6" fmla="*/ 351806 h 933464"/>
                    <a:gd name="connsiteX7" fmla="*/ 7620 w 3565709"/>
                    <a:gd name="connsiteY7" fmla="*/ 2556 h 933464"/>
                    <a:gd name="connsiteX8" fmla="*/ 0 w 3565709"/>
                    <a:gd name="connsiteY8" fmla="*/ 2555 h 933464"/>
                    <a:gd name="connsiteX9" fmla="*/ 596230 w 3565709"/>
                    <a:gd name="connsiteY9" fmla="*/ 0 h 933464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3565709" h="933464">
                      <a:moveTo>
                        <a:pt x="596230" y="0"/>
                      </a:moveTo>
                      <a:cubicBezTo>
                        <a:pt x="1191915" y="5829"/>
                        <a:pt x="1785144" y="49386"/>
                        <a:pt x="2368550" y="243855"/>
                      </a:cubicBezTo>
                      <a:cubicBezTo>
                        <a:pt x="2757488" y="373501"/>
                        <a:pt x="3133461" y="634116"/>
                        <a:pt x="3511550" y="896317"/>
                      </a:cubicBezTo>
                      <a:lnTo>
                        <a:pt x="3565709" y="933464"/>
                      </a:lnTo>
                      <a:lnTo>
                        <a:pt x="2580814" y="676335"/>
                      </a:lnTo>
                      <a:lnTo>
                        <a:pt x="2518231" y="638300"/>
                      </a:lnTo>
                      <a:cubicBezTo>
                        <a:pt x="2319391" y="521999"/>
                        <a:pt x="2126933" y="421127"/>
                        <a:pt x="1943100" y="351806"/>
                      </a:cubicBezTo>
                      <a:cubicBezTo>
                        <a:pt x="1207770" y="74523"/>
                        <a:pt x="632460" y="7742"/>
                        <a:pt x="7620" y="2556"/>
                      </a:cubicBezTo>
                      <a:lnTo>
                        <a:pt x="0" y="2555"/>
                      </a:lnTo>
                      <a:lnTo>
                        <a:pt x="596230" y="0"/>
                      </a:lnTo>
                      <a:close/>
                    </a:path>
                  </a:pathLst>
                </a:custGeom>
                <a:grp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73" name="Freeform: Shape 72">
                  <a:extLst>
                    <a:ext uri="{FF2B5EF4-FFF2-40B4-BE49-F238E27FC236}">
                      <a16:creationId xmlns:a16="http://schemas.microsoft.com/office/drawing/2014/main" id="{37AF5297-82F4-4D0E-9321-7C8A593A5232}"/>
                    </a:ext>
                  </a:extLst>
                </p:cNvPr>
                <p:cNvSpPr/>
                <p:nvPr/>
              </p:nvSpPr>
              <p:spPr>
                <a:xfrm>
                  <a:off x="5165739" y="4553999"/>
                  <a:ext cx="4623006" cy="1220662"/>
                </a:xfrm>
                <a:custGeom>
                  <a:avLst/>
                  <a:gdLst>
                    <a:gd name="connsiteX0" fmla="*/ 0 w 4623006"/>
                    <a:gd name="connsiteY0" fmla="*/ 0 h 1220662"/>
                    <a:gd name="connsiteX1" fmla="*/ 986836 w 4623006"/>
                    <a:gd name="connsiteY1" fmla="*/ 258550 h 1220662"/>
                    <a:gd name="connsiteX2" fmla="*/ 1213792 w 4623006"/>
                    <a:gd name="connsiteY2" fmla="*/ 414215 h 1220662"/>
                    <a:gd name="connsiteX3" fmla="*/ 2085292 w 4623006"/>
                    <a:gd name="connsiteY3" fmla="*/ 881275 h 1220662"/>
                    <a:gd name="connsiteX4" fmla="*/ 4328363 w 4623006"/>
                    <a:gd name="connsiteY4" fmla="*/ 1208169 h 1220662"/>
                    <a:gd name="connsiteX5" fmla="*/ 4611824 w 4623006"/>
                    <a:gd name="connsiteY5" fmla="*/ 1208292 h 1220662"/>
                    <a:gd name="connsiteX6" fmla="*/ 4623006 w 4623006"/>
                    <a:gd name="connsiteY6" fmla="*/ 1211222 h 1220662"/>
                    <a:gd name="connsiteX7" fmla="*/ 1837642 w 4623006"/>
                    <a:gd name="connsiteY7" fmla="*/ 989226 h 1220662"/>
                    <a:gd name="connsiteX8" fmla="*/ 239042 w 4623006"/>
                    <a:gd name="connsiteY8" fmla="*/ 145277 h 1220662"/>
                    <a:gd name="connsiteX9" fmla="*/ 0 w 4623006"/>
                    <a:gd name="connsiteY9" fmla="*/ 0 h 122066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  <a:cxn ang="0">
                      <a:pos x="connsiteX4" y="connsiteY4"/>
                    </a:cxn>
                    <a:cxn ang="0">
                      <a:pos x="connsiteX5" y="connsiteY5"/>
                    </a:cxn>
                    <a:cxn ang="0">
                      <a:pos x="connsiteX6" y="connsiteY6"/>
                    </a:cxn>
                    <a:cxn ang="0">
                      <a:pos x="connsiteX7" y="connsiteY7"/>
                    </a:cxn>
                    <a:cxn ang="0">
                      <a:pos x="connsiteX8" y="connsiteY8"/>
                    </a:cxn>
                    <a:cxn ang="0">
                      <a:pos x="connsiteX9" y="connsiteY9"/>
                    </a:cxn>
                  </a:cxnLst>
                  <a:rect l="l" t="t" r="r" b="b"/>
                  <a:pathLst>
                    <a:path w="4623006" h="1220662">
                      <a:moveTo>
                        <a:pt x="0" y="0"/>
                      </a:moveTo>
                      <a:lnTo>
                        <a:pt x="986836" y="258550"/>
                      </a:lnTo>
                      <a:lnTo>
                        <a:pt x="1213792" y="414215"/>
                      </a:lnTo>
                      <a:cubicBezTo>
                        <a:pt x="1498860" y="605397"/>
                        <a:pt x="1787239" y="779278"/>
                        <a:pt x="2085292" y="881275"/>
                      </a:cubicBezTo>
                      <a:cubicBezTo>
                        <a:pt x="2780749" y="1119268"/>
                        <a:pt x="3608202" y="1198526"/>
                        <a:pt x="4328363" y="1208169"/>
                      </a:cubicBezTo>
                      <a:lnTo>
                        <a:pt x="4611824" y="1208292"/>
                      </a:lnTo>
                      <a:lnTo>
                        <a:pt x="4623006" y="1211222"/>
                      </a:lnTo>
                      <a:cubicBezTo>
                        <a:pt x="3691672" y="1230801"/>
                        <a:pt x="2705475" y="1244284"/>
                        <a:pt x="1837642" y="989226"/>
                      </a:cubicBezTo>
                      <a:cubicBezTo>
                        <a:pt x="1295247" y="829815"/>
                        <a:pt x="750701" y="464524"/>
                        <a:pt x="239042" y="145277"/>
                      </a:cubicBezTo>
                      <a:lnTo>
                        <a:pt x="0" y="0"/>
                      </a:lnTo>
                      <a:close/>
                    </a:path>
                  </a:pathLst>
                </a:custGeom>
                <a:grpFill/>
                <a:ln w="19050"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square" rtlCol="0" anchor="ctr">
                  <a:noAutofit/>
                </a:bodyPr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3A58EDB6-2F6A-7E80-F581-668398C123BF}"/>
                  </a:ext>
                </a:extLst>
              </p:cNvPr>
              <p:cNvGrpSpPr/>
              <p:nvPr/>
            </p:nvGrpSpPr>
            <p:grpSpPr>
              <a:xfrm>
                <a:off x="2475831" y="1191874"/>
                <a:ext cx="7583585" cy="1893349"/>
                <a:chOff x="2475831" y="1185778"/>
                <a:chExt cx="7583585" cy="1893349"/>
              </a:xfrm>
            </p:grpSpPr>
            <p:sp>
              <p:nvSpPr>
                <p:cNvPr id="60" name="Freeform: Shape 59">
                  <a:extLst>
                    <a:ext uri="{FF2B5EF4-FFF2-40B4-BE49-F238E27FC236}">
                      <a16:creationId xmlns:a16="http://schemas.microsoft.com/office/drawing/2014/main" id="{ABB64BA9-3797-54D1-85B4-18317BE67843}"/>
                    </a:ext>
                  </a:extLst>
                </p:cNvPr>
                <p:cNvSpPr/>
                <p:nvPr/>
              </p:nvSpPr>
              <p:spPr>
                <a:xfrm>
                  <a:off x="2794343" y="1185778"/>
                  <a:ext cx="7211695" cy="1886971"/>
                </a:xfrm>
                <a:custGeom>
                  <a:avLst/>
                  <a:gdLst>
                    <a:gd name="connsiteX0" fmla="*/ 0 w 7137400"/>
                    <a:gd name="connsiteY0" fmla="*/ 3294 h 1876544"/>
                    <a:gd name="connsiteX1" fmla="*/ 2368550 w 7137400"/>
                    <a:gd name="connsiteY1" fmla="*/ 244594 h 1876544"/>
                    <a:gd name="connsiteX2" fmla="*/ 4667250 w 7137400"/>
                    <a:gd name="connsiteY2" fmla="*/ 1559044 h 1876544"/>
                    <a:gd name="connsiteX3" fmla="*/ 7137400 w 7137400"/>
                    <a:gd name="connsiteY3" fmla="*/ 1876544 h 1876544"/>
                    <a:gd name="connsiteX0" fmla="*/ 0 w 7211695"/>
                    <a:gd name="connsiteY0" fmla="*/ 3294 h 1886069"/>
                    <a:gd name="connsiteX1" fmla="*/ 2368550 w 7211695"/>
                    <a:gd name="connsiteY1" fmla="*/ 244594 h 1886069"/>
                    <a:gd name="connsiteX2" fmla="*/ 4667250 w 7211695"/>
                    <a:gd name="connsiteY2" fmla="*/ 1559044 h 1886069"/>
                    <a:gd name="connsiteX3" fmla="*/ 7211695 w 7211695"/>
                    <a:gd name="connsiteY3" fmla="*/ 1886069 h 1886069"/>
                    <a:gd name="connsiteX0" fmla="*/ 0 w 7211695"/>
                    <a:gd name="connsiteY0" fmla="*/ 3294 h 1886971"/>
                    <a:gd name="connsiteX1" fmla="*/ 2368550 w 7211695"/>
                    <a:gd name="connsiteY1" fmla="*/ 244594 h 1886971"/>
                    <a:gd name="connsiteX2" fmla="*/ 4667250 w 7211695"/>
                    <a:gd name="connsiteY2" fmla="*/ 1559044 h 1886971"/>
                    <a:gd name="connsiteX3" fmla="*/ 7211695 w 7211695"/>
                    <a:gd name="connsiteY3" fmla="*/ 1886069 h 18869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11695" h="1886971">
                      <a:moveTo>
                        <a:pt x="0" y="3294"/>
                      </a:moveTo>
                      <a:cubicBezTo>
                        <a:pt x="795337" y="-5702"/>
                        <a:pt x="1590675" y="-14698"/>
                        <a:pt x="2368550" y="244594"/>
                      </a:cubicBezTo>
                      <a:cubicBezTo>
                        <a:pt x="3146425" y="503886"/>
                        <a:pt x="3872442" y="1287052"/>
                        <a:pt x="4667250" y="1559044"/>
                      </a:cubicBezTo>
                      <a:cubicBezTo>
                        <a:pt x="5462058" y="1831036"/>
                        <a:pt x="6429269" y="1895700"/>
                        <a:pt x="7211695" y="1886069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1" name="Freeform: Shape 60">
                  <a:extLst>
                    <a:ext uri="{FF2B5EF4-FFF2-40B4-BE49-F238E27FC236}">
                      <a16:creationId xmlns:a16="http://schemas.microsoft.com/office/drawing/2014/main" id="{9BD0B726-9630-169C-E17A-BF243641FB92}"/>
                    </a:ext>
                  </a:extLst>
                </p:cNvPr>
                <p:cNvSpPr/>
                <p:nvPr/>
              </p:nvSpPr>
              <p:spPr>
                <a:xfrm>
                  <a:off x="2532981" y="1755738"/>
                  <a:ext cx="7361335" cy="488561"/>
                </a:xfrm>
                <a:custGeom>
                  <a:avLst/>
                  <a:gdLst>
                    <a:gd name="connsiteX0" fmla="*/ 0 w 7949681"/>
                    <a:gd name="connsiteY0" fmla="*/ 951722 h 1007848"/>
                    <a:gd name="connsiteX1" fmla="*/ 1912775 w 7949681"/>
                    <a:gd name="connsiteY1" fmla="*/ 167951 h 1007848"/>
                    <a:gd name="connsiteX2" fmla="*/ 4450702 w 7949681"/>
                    <a:gd name="connsiteY2" fmla="*/ 1007706 h 1007848"/>
                    <a:gd name="connsiteX3" fmla="*/ 6615404 w 7949681"/>
                    <a:gd name="connsiteY3" fmla="*/ 233265 h 1007848"/>
                    <a:gd name="connsiteX4" fmla="*/ 7949681 w 7949681"/>
                    <a:gd name="connsiteY4" fmla="*/ 0 h 1007848"/>
                    <a:gd name="connsiteX0" fmla="*/ 0 w 6615404"/>
                    <a:gd name="connsiteY0" fmla="*/ 783933 h 840059"/>
                    <a:gd name="connsiteX1" fmla="*/ 1912775 w 6615404"/>
                    <a:gd name="connsiteY1" fmla="*/ 162 h 840059"/>
                    <a:gd name="connsiteX2" fmla="*/ 4450702 w 6615404"/>
                    <a:gd name="connsiteY2" fmla="*/ 839917 h 840059"/>
                    <a:gd name="connsiteX3" fmla="*/ 6615404 w 6615404"/>
                    <a:gd name="connsiteY3" fmla="*/ 65476 h 840059"/>
                    <a:gd name="connsiteX0" fmla="*/ 0 w 6615404"/>
                    <a:gd name="connsiteY0" fmla="*/ 799754 h 855880"/>
                    <a:gd name="connsiteX1" fmla="*/ 1912775 w 6615404"/>
                    <a:gd name="connsiteY1" fmla="*/ 15983 h 855880"/>
                    <a:gd name="connsiteX2" fmla="*/ 4450702 w 6615404"/>
                    <a:gd name="connsiteY2" fmla="*/ 855738 h 855880"/>
                    <a:gd name="connsiteX3" fmla="*/ 6615404 w 6615404"/>
                    <a:gd name="connsiteY3" fmla="*/ 81297 h 855880"/>
                    <a:gd name="connsiteX0" fmla="*/ 0 w 6615404"/>
                    <a:gd name="connsiteY0" fmla="*/ 799754 h 913292"/>
                    <a:gd name="connsiteX1" fmla="*/ 1912775 w 6615404"/>
                    <a:gd name="connsiteY1" fmla="*/ 15983 h 913292"/>
                    <a:gd name="connsiteX2" fmla="*/ 4450702 w 6615404"/>
                    <a:gd name="connsiteY2" fmla="*/ 855738 h 913292"/>
                    <a:gd name="connsiteX3" fmla="*/ 6615404 w 6615404"/>
                    <a:gd name="connsiteY3" fmla="*/ 81297 h 913292"/>
                    <a:gd name="connsiteX0" fmla="*/ 0 w 7072604"/>
                    <a:gd name="connsiteY0" fmla="*/ 799754 h 865540"/>
                    <a:gd name="connsiteX1" fmla="*/ 1912775 w 7072604"/>
                    <a:gd name="connsiteY1" fmla="*/ 15983 h 865540"/>
                    <a:gd name="connsiteX2" fmla="*/ 4450702 w 7072604"/>
                    <a:gd name="connsiteY2" fmla="*/ 855738 h 865540"/>
                    <a:gd name="connsiteX3" fmla="*/ 7072604 w 7072604"/>
                    <a:gd name="connsiteY3" fmla="*/ 435861 h 865540"/>
                    <a:gd name="connsiteX0" fmla="*/ 0 w 7072604"/>
                    <a:gd name="connsiteY0" fmla="*/ 799754 h 869733"/>
                    <a:gd name="connsiteX1" fmla="*/ 1912775 w 7072604"/>
                    <a:gd name="connsiteY1" fmla="*/ 15983 h 869733"/>
                    <a:gd name="connsiteX2" fmla="*/ 4450702 w 7072604"/>
                    <a:gd name="connsiteY2" fmla="*/ 855738 h 869733"/>
                    <a:gd name="connsiteX3" fmla="*/ 7072604 w 7072604"/>
                    <a:gd name="connsiteY3" fmla="*/ 435861 h 869733"/>
                    <a:gd name="connsiteX0" fmla="*/ 0 w 7072604"/>
                    <a:gd name="connsiteY0" fmla="*/ 799754 h 909752"/>
                    <a:gd name="connsiteX1" fmla="*/ 1912775 w 7072604"/>
                    <a:gd name="connsiteY1" fmla="*/ 15983 h 909752"/>
                    <a:gd name="connsiteX2" fmla="*/ 4450702 w 7072604"/>
                    <a:gd name="connsiteY2" fmla="*/ 855738 h 909752"/>
                    <a:gd name="connsiteX3" fmla="*/ 7072604 w 7072604"/>
                    <a:gd name="connsiteY3" fmla="*/ 435861 h 909752"/>
                    <a:gd name="connsiteX0" fmla="*/ 0 w 7361853"/>
                    <a:gd name="connsiteY0" fmla="*/ 799754 h 969459"/>
                    <a:gd name="connsiteX1" fmla="*/ 1912775 w 7361853"/>
                    <a:gd name="connsiteY1" fmla="*/ 15983 h 969459"/>
                    <a:gd name="connsiteX2" fmla="*/ 4450702 w 7361853"/>
                    <a:gd name="connsiteY2" fmla="*/ 855738 h 969459"/>
                    <a:gd name="connsiteX3" fmla="*/ 7361853 w 7361853"/>
                    <a:gd name="connsiteY3" fmla="*/ 771763 h 969459"/>
                    <a:gd name="connsiteX0" fmla="*/ 0 w 7361853"/>
                    <a:gd name="connsiteY0" fmla="*/ 799754 h 889173"/>
                    <a:gd name="connsiteX1" fmla="*/ 1912775 w 7361853"/>
                    <a:gd name="connsiteY1" fmla="*/ 15983 h 889173"/>
                    <a:gd name="connsiteX2" fmla="*/ 4450702 w 7361853"/>
                    <a:gd name="connsiteY2" fmla="*/ 855738 h 889173"/>
                    <a:gd name="connsiteX3" fmla="*/ 7361853 w 7361853"/>
                    <a:gd name="connsiteY3" fmla="*/ 771763 h 889173"/>
                    <a:gd name="connsiteX0" fmla="*/ 0 w 7343192"/>
                    <a:gd name="connsiteY0" fmla="*/ 799754 h 875460"/>
                    <a:gd name="connsiteX1" fmla="*/ 1912775 w 7343192"/>
                    <a:gd name="connsiteY1" fmla="*/ 15983 h 875460"/>
                    <a:gd name="connsiteX2" fmla="*/ 4450702 w 7343192"/>
                    <a:gd name="connsiteY2" fmla="*/ 855738 h 875460"/>
                    <a:gd name="connsiteX3" fmla="*/ 7343192 w 7343192"/>
                    <a:gd name="connsiteY3" fmla="*/ 659796 h 875460"/>
                    <a:gd name="connsiteX0" fmla="*/ 0 w 7343192"/>
                    <a:gd name="connsiteY0" fmla="*/ 783782 h 788934"/>
                    <a:gd name="connsiteX1" fmla="*/ 1912775 w 7343192"/>
                    <a:gd name="connsiteY1" fmla="*/ 11 h 788934"/>
                    <a:gd name="connsiteX2" fmla="*/ 4758612 w 7343192"/>
                    <a:gd name="connsiteY2" fmla="*/ 765121 h 788934"/>
                    <a:gd name="connsiteX3" fmla="*/ 7343192 w 7343192"/>
                    <a:gd name="connsiteY3" fmla="*/ 643824 h 788934"/>
                    <a:gd name="connsiteX0" fmla="*/ 0 w 7343192"/>
                    <a:gd name="connsiteY0" fmla="*/ 877086 h 887565"/>
                    <a:gd name="connsiteX1" fmla="*/ 2332653 w 7343192"/>
                    <a:gd name="connsiteY1" fmla="*/ 9 h 887565"/>
                    <a:gd name="connsiteX2" fmla="*/ 4758612 w 7343192"/>
                    <a:gd name="connsiteY2" fmla="*/ 858425 h 887565"/>
                    <a:gd name="connsiteX3" fmla="*/ 7343192 w 7343192"/>
                    <a:gd name="connsiteY3" fmla="*/ 737128 h 887565"/>
                    <a:gd name="connsiteX0" fmla="*/ 0 w 7081935"/>
                    <a:gd name="connsiteY0" fmla="*/ 683060 h 889482"/>
                    <a:gd name="connsiteX1" fmla="*/ 2071396 w 7081935"/>
                    <a:gd name="connsiteY1" fmla="*/ 1926 h 889482"/>
                    <a:gd name="connsiteX2" fmla="*/ 4497355 w 7081935"/>
                    <a:gd name="connsiteY2" fmla="*/ 860342 h 889482"/>
                    <a:gd name="connsiteX3" fmla="*/ 7081935 w 7081935"/>
                    <a:gd name="connsiteY3" fmla="*/ 739045 h 889482"/>
                    <a:gd name="connsiteX0" fmla="*/ 0 w 7081935"/>
                    <a:gd name="connsiteY0" fmla="*/ 323585 h 530007"/>
                    <a:gd name="connsiteX1" fmla="*/ 1741196 w 7081935"/>
                    <a:gd name="connsiteY1" fmla="*/ 23451 h 530007"/>
                    <a:gd name="connsiteX2" fmla="*/ 4497355 w 7081935"/>
                    <a:gd name="connsiteY2" fmla="*/ 500867 h 530007"/>
                    <a:gd name="connsiteX3" fmla="*/ 7081935 w 7081935"/>
                    <a:gd name="connsiteY3" fmla="*/ 379570 h 530007"/>
                    <a:gd name="connsiteX0" fmla="*/ 0 w 7393085"/>
                    <a:gd name="connsiteY0" fmla="*/ 416091 h 508213"/>
                    <a:gd name="connsiteX1" fmla="*/ 2052346 w 7393085"/>
                    <a:gd name="connsiteY1" fmla="*/ 1657 h 508213"/>
                    <a:gd name="connsiteX2" fmla="*/ 4808505 w 7393085"/>
                    <a:gd name="connsiteY2" fmla="*/ 479073 h 508213"/>
                    <a:gd name="connsiteX3" fmla="*/ 7393085 w 7393085"/>
                    <a:gd name="connsiteY3" fmla="*/ 357776 h 508213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80850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58948"/>
                    <a:gd name="connsiteX1" fmla="*/ 2052346 w 7361335"/>
                    <a:gd name="connsiteY1" fmla="*/ 1657 h 558948"/>
                    <a:gd name="connsiteX2" fmla="*/ 4992655 w 7361335"/>
                    <a:gd name="connsiteY2" fmla="*/ 479073 h 558948"/>
                    <a:gd name="connsiteX3" fmla="*/ 7361335 w 7361335"/>
                    <a:gd name="connsiteY3" fmla="*/ 116476 h 558948"/>
                    <a:gd name="connsiteX0" fmla="*/ 0 w 7361335"/>
                    <a:gd name="connsiteY0" fmla="*/ 416091 h 522234"/>
                    <a:gd name="connsiteX1" fmla="*/ 2052346 w 7361335"/>
                    <a:gd name="connsiteY1" fmla="*/ 1657 h 522234"/>
                    <a:gd name="connsiteX2" fmla="*/ 4992655 w 7361335"/>
                    <a:gd name="connsiteY2" fmla="*/ 479073 h 522234"/>
                    <a:gd name="connsiteX3" fmla="*/ 7361335 w 7361335"/>
                    <a:gd name="connsiteY3" fmla="*/ 116476 h 522234"/>
                    <a:gd name="connsiteX0" fmla="*/ 0 w 7361335"/>
                    <a:gd name="connsiteY0" fmla="*/ 416091 h 501861"/>
                    <a:gd name="connsiteX1" fmla="*/ 2052346 w 7361335"/>
                    <a:gd name="connsiteY1" fmla="*/ 1657 h 501861"/>
                    <a:gd name="connsiteX2" fmla="*/ 4992655 w 7361335"/>
                    <a:gd name="connsiteY2" fmla="*/ 479073 h 501861"/>
                    <a:gd name="connsiteX3" fmla="*/ 7361335 w 7361335"/>
                    <a:gd name="connsiteY3" fmla="*/ 116476 h 501861"/>
                    <a:gd name="connsiteX0" fmla="*/ 0 w 7361335"/>
                    <a:gd name="connsiteY0" fmla="*/ 416091 h 488561"/>
                    <a:gd name="connsiteX1" fmla="*/ 2052346 w 7361335"/>
                    <a:gd name="connsiteY1" fmla="*/ 1657 h 488561"/>
                    <a:gd name="connsiteX2" fmla="*/ 4992655 w 7361335"/>
                    <a:gd name="connsiteY2" fmla="*/ 479073 h 488561"/>
                    <a:gd name="connsiteX3" fmla="*/ 7361335 w 7361335"/>
                    <a:gd name="connsiteY3" fmla="*/ 116476 h 48856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61335" h="488561">
                      <a:moveTo>
                        <a:pt x="0" y="416091"/>
                      </a:moveTo>
                      <a:cubicBezTo>
                        <a:pt x="585495" y="19540"/>
                        <a:pt x="1220237" y="-8840"/>
                        <a:pt x="2052346" y="1657"/>
                      </a:cubicBezTo>
                      <a:cubicBezTo>
                        <a:pt x="2884455" y="12154"/>
                        <a:pt x="3859115" y="394320"/>
                        <a:pt x="4992655" y="479073"/>
                      </a:cubicBezTo>
                      <a:cubicBezTo>
                        <a:pt x="6126195" y="563826"/>
                        <a:pt x="6712858" y="51162"/>
                        <a:pt x="7361335" y="116476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2" name="Freeform: Shape 61">
                  <a:extLst>
                    <a:ext uri="{FF2B5EF4-FFF2-40B4-BE49-F238E27FC236}">
                      <a16:creationId xmlns:a16="http://schemas.microsoft.com/office/drawing/2014/main" id="{107DC84F-F51B-5A81-B6F9-25AB4401B2A5}"/>
                    </a:ext>
                  </a:extLst>
                </p:cNvPr>
                <p:cNvSpPr/>
                <p:nvPr/>
              </p:nvSpPr>
              <p:spPr>
                <a:xfrm>
                  <a:off x="2685381" y="1951758"/>
                  <a:ext cx="7247035" cy="510126"/>
                </a:xfrm>
                <a:custGeom>
                  <a:avLst/>
                  <a:gdLst>
                    <a:gd name="connsiteX0" fmla="*/ 0 w 7949681"/>
                    <a:gd name="connsiteY0" fmla="*/ 951722 h 1007848"/>
                    <a:gd name="connsiteX1" fmla="*/ 1912775 w 7949681"/>
                    <a:gd name="connsiteY1" fmla="*/ 167951 h 1007848"/>
                    <a:gd name="connsiteX2" fmla="*/ 4450702 w 7949681"/>
                    <a:gd name="connsiteY2" fmla="*/ 1007706 h 1007848"/>
                    <a:gd name="connsiteX3" fmla="*/ 6615404 w 7949681"/>
                    <a:gd name="connsiteY3" fmla="*/ 233265 h 1007848"/>
                    <a:gd name="connsiteX4" fmla="*/ 7949681 w 7949681"/>
                    <a:gd name="connsiteY4" fmla="*/ 0 h 1007848"/>
                    <a:gd name="connsiteX0" fmla="*/ 0 w 6615404"/>
                    <a:gd name="connsiteY0" fmla="*/ 783933 h 840059"/>
                    <a:gd name="connsiteX1" fmla="*/ 1912775 w 6615404"/>
                    <a:gd name="connsiteY1" fmla="*/ 162 h 840059"/>
                    <a:gd name="connsiteX2" fmla="*/ 4450702 w 6615404"/>
                    <a:gd name="connsiteY2" fmla="*/ 839917 h 840059"/>
                    <a:gd name="connsiteX3" fmla="*/ 6615404 w 6615404"/>
                    <a:gd name="connsiteY3" fmla="*/ 65476 h 840059"/>
                    <a:gd name="connsiteX0" fmla="*/ 0 w 6615404"/>
                    <a:gd name="connsiteY0" fmla="*/ 799754 h 855880"/>
                    <a:gd name="connsiteX1" fmla="*/ 1912775 w 6615404"/>
                    <a:gd name="connsiteY1" fmla="*/ 15983 h 855880"/>
                    <a:gd name="connsiteX2" fmla="*/ 4450702 w 6615404"/>
                    <a:gd name="connsiteY2" fmla="*/ 855738 h 855880"/>
                    <a:gd name="connsiteX3" fmla="*/ 6615404 w 6615404"/>
                    <a:gd name="connsiteY3" fmla="*/ 81297 h 855880"/>
                    <a:gd name="connsiteX0" fmla="*/ 0 w 6615404"/>
                    <a:gd name="connsiteY0" fmla="*/ 799754 h 913292"/>
                    <a:gd name="connsiteX1" fmla="*/ 1912775 w 6615404"/>
                    <a:gd name="connsiteY1" fmla="*/ 15983 h 913292"/>
                    <a:gd name="connsiteX2" fmla="*/ 4450702 w 6615404"/>
                    <a:gd name="connsiteY2" fmla="*/ 855738 h 913292"/>
                    <a:gd name="connsiteX3" fmla="*/ 6615404 w 6615404"/>
                    <a:gd name="connsiteY3" fmla="*/ 81297 h 913292"/>
                    <a:gd name="connsiteX0" fmla="*/ 0 w 7072604"/>
                    <a:gd name="connsiteY0" fmla="*/ 799754 h 865540"/>
                    <a:gd name="connsiteX1" fmla="*/ 1912775 w 7072604"/>
                    <a:gd name="connsiteY1" fmla="*/ 15983 h 865540"/>
                    <a:gd name="connsiteX2" fmla="*/ 4450702 w 7072604"/>
                    <a:gd name="connsiteY2" fmla="*/ 855738 h 865540"/>
                    <a:gd name="connsiteX3" fmla="*/ 7072604 w 7072604"/>
                    <a:gd name="connsiteY3" fmla="*/ 435861 h 865540"/>
                    <a:gd name="connsiteX0" fmla="*/ 0 w 7072604"/>
                    <a:gd name="connsiteY0" fmla="*/ 799754 h 869733"/>
                    <a:gd name="connsiteX1" fmla="*/ 1912775 w 7072604"/>
                    <a:gd name="connsiteY1" fmla="*/ 15983 h 869733"/>
                    <a:gd name="connsiteX2" fmla="*/ 4450702 w 7072604"/>
                    <a:gd name="connsiteY2" fmla="*/ 855738 h 869733"/>
                    <a:gd name="connsiteX3" fmla="*/ 7072604 w 7072604"/>
                    <a:gd name="connsiteY3" fmla="*/ 435861 h 869733"/>
                    <a:gd name="connsiteX0" fmla="*/ 0 w 7072604"/>
                    <a:gd name="connsiteY0" fmla="*/ 799754 h 909752"/>
                    <a:gd name="connsiteX1" fmla="*/ 1912775 w 7072604"/>
                    <a:gd name="connsiteY1" fmla="*/ 15983 h 909752"/>
                    <a:gd name="connsiteX2" fmla="*/ 4450702 w 7072604"/>
                    <a:gd name="connsiteY2" fmla="*/ 855738 h 909752"/>
                    <a:gd name="connsiteX3" fmla="*/ 7072604 w 7072604"/>
                    <a:gd name="connsiteY3" fmla="*/ 435861 h 909752"/>
                    <a:gd name="connsiteX0" fmla="*/ 0 w 7361853"/>
                    <a:gd name="connsiteY0" fmla="*/ 799754 h 969459"/>
                    <a:gd name="connsiteX1" fmla="*/ 1912775 w 7361853"/>
                    <a:gd name="connsiteY1" fmla="*/ 15983 h 969459"/>
                    <a:gd name="connsiteX2" fmla="*/ 4450702 w 7361853"/>
                    <a:gd name="connsiteY2" fmla="*/ 855738 h 969459"/>
                    <a:gd name="connsiteX3" fmla="*/ 7361853 w 7361853"/>
                    <a:gd name="connsiteY3" fmla="*/ 771763 h 969459"/>
                    <a:gd name="connsiteX0" fmla="*/ 0 w 7361853"/>
                    <a:gd name="connsiteY0" fmla="*/ 799754 h 889173"/>
                    <a:gd name="connsiteX1" fmla="*/ 1912775 w 7361853"/>
                    <a:gd name="connsiteY1" fmla="*/ 15983 h 889173"/>
                    <a:gd name="connsiteX2" fmla="*/ 4450702 w 7361853"/>
                    <a:gd name="connsiteY2" fmla="*/ 855738 h 889173"/>
                    <a:gd name="connsiteX3" fmla="*/ 7361853 w 7361853"/>
                    <a:gd name="connsiteY3" fmla="*/ 771763 h 889173"/>
                    <a:gd name="connsiteX0" fmla="*/ 0 w 7343192"/>
                    <a:gd name="connsiteY0" fmla="*/ 799754 h 875460"/>
                    <a:gd name="connsiteX1" fmla="*/ 1912775 w 7343192"/>
                    <a:gd name="connsiteY1" fmla="*/ 15983 h 875460"/>
                    <a:gd name="connsiteX2" fmla="*/ 4450702 w 7343192"/>
                    <a:gd name="connsiteY2" fmla="*/ 855738 h 875460"/>
                    <a:gd name="connsiteX3" fmla="*/ 7343192 w 7343192"/>
                    <a:gd name="connsiteY3" fmla="*/ 659796 h 875460"/>
                    <a:gd name="connsiteX0" fmla="*/ 0 w 7343192"/>
                    <a:gd name="connsiteY0" fmla="*/ 783782 h 788934"/>
                    <a:gd name="connsiteX1" fmla="*/ 1912775 w 7343192"/>
                    <a:gd name="connsiteY1" fmla="*/ 11 h 788934"/>
                    <a:gd name="connsiteX2" fmla="*/ 4758612 w 7343192"/>
                    <a:gd name="connsiteY2" fmla="*/ 765121 h 788934"/>
                    <a:gd name="connsiteX3" fmla="*/ 7343192 w 7343192"/>
                    <a:gd name="connsiteY3" fmla="*/ 643824 h 788934"/>
                    <a:gd name="connsiteX0" fmla="*/ 0 w 7343192"/>
                    <a:gd name="connsiteY0" fmla="*/ 877086 h 887565"/>
                    <a:gd name="connsiteX1" fmla="*/ 2332653 w 7343192"/>
                    <a:gd name="connsiteY1" fmla="*/ 9 h 887565"/>
                    <a:gd name="connsiteX2" fmla="*/ 4758612 w 7343192"/>
                    <a:gd name="connsiteY2" fmla="*/ 858425 h 887565"/>
                    <a:gd name="connsiteX3" fmla="*/ 7343192 w 7343192"/>
                    <a:gd name="connsiteY3" fmla="*/ 737128 h 887565"/>
                    <a:gd name="connsiteX0" fmla="*/ 0 w 7081935"/>
                    <a:gd name="connsiteY0" fmla="*/ 683060 h 889482"/>
                    <a:gd name="connsiteX1" fmla="*/ 2071396 w 7081935"/>
                    <a:gd name="connsiteY1" fmla="*/ 1926 h 889482"/>
                    <a:gd name="connsiteX2" fmla="*/ 4497355 w 7081935"/>
                    <a:gd name="connsiteY2" fmla="*/ 860342 h 889482"/>
                    <a:gd name="connsiteX3" fmla="*/ 7081935 w 7081935"/>
                    <a:gd name="connsiteY3" fmla="*/ 739045 h 889482"/>
                    <a:gd name="connsiteX0" fmla="*/ 0 w 7081935"/>
                    <a:gd name="connsiteY0" fmla="*/ 323585 h 530007"/>
                    <a:gd name="connsiteX1" fmla="*/ 1741196 w 7081935"/>
                    <a:gd name="connsiteY1" fmla="*/ 23451 h 530007"/>
                    <a:gd name="connsiteX2" fmla="*/ 4497355 w 7081935"/>
                    <a:gd name="connsiteY2" fmla="*/ 500867 h 530007"/>
                    <a:gd name="connsiteX3" fmla="*/ 7081935 w 7081935"/>
                    <a:gd name="connsiteY3" fmla="*/ 379570 h 530007"/>
                    <a:gd name="connsiteX0" fmla="*/ 0 w 7393085"/>
                    <a:gd name="connsiteY0" fmla="*/ 416091 h 508213"/>
                    <a:gd name="connsiteX1" fmla="*/ 2052346 w 7393085"/>
                    <a:gd name="connsiteY1" fmla="*/ 1657 h 508213"/>
                    <a:gd name="connsiteX2" fmla="*/ 4808505 w 7393085"/>
                    <a:gd name="connsiteY2" fmla="*/ 479073 h 508213"/>
                    <a:gd name="connsiteX3" fmla="*/ 7393085 w 7393085"/>
                    <a:gd name="connsiteY3" fmla="*/ 357776 h 508213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80850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58948"/>
                    <a:gd name="connsiteX1" fmla="*/ 2052346 w 7361335"/>
                    <a:gd name="connsiteY1" fmla="*/ 1657 h 558948"/>
                    <a:gd name="connsiteX2" fmla="*/ 4992655 w 7361335"/>
                    <a:gd name="connsiteY2" fmla="*/ 479073 h 558948"/>
                    <a:gd name="connsiteX3" fmla="*/ 7361335 w 7361335"/>
                    <a:gd name="connsiteY3" fmla="*/ 116476 h 558948"/>
                    <a:gd name="connsiteX0" fmla="*/ 0 w 7361335"/>
                    <a:gd name="connsiteY0" fmla="*/ 416091 h 522234"/>
                    <a:gd name="connsiteX1" fmla="*/ 2052346 w 7361335"/>
                    <a:gd name="connsiteY1" fmla="*/ 1657 h 522234"/>
                    <a:gd name="connsiteX2" fmla="*/ 4992655 w 7361335"/>
                    <a:gd name="connsiteY2" fmla="*/ 479073 h 522234"/>
                    <a:gd name="connsiteX3" fmla="*/ 7361335 w 7361335"/>
                    <a:gd name="connsiteY3" fmla="*/ 116476 h 522234"/>
                    <a:gd name="connsiteX0" fmla="*/ 0 w 7361335"/>
                    <a:gd name="connsiteY0" fmla="*/ 416091 h 501861"/>
                    <a:gd name="connsiteX1" fmla="*/ 2052346 w 7361335"/>
                    <a:gd name="connsiteY1" fmla="*/ 1657 h 501861"/>
                    <a:gd name="connsiteX2" fmla="*/ 4992655 w 7361335"/>
                    <a:gd name="connsiteY2" fmla="*/ 479073 h 501861"/>
                    <a:gd name="connsiteX3" fmla="*/ 7361335 w 7361335"/>
                    <a:gd name="connsiteY3" fmla="*/ 116476 h 501861"/>
                    <a:gd name="connsiteX0" fmla="*/ 0 w 7361335"/>
                    <a:gd name="connsiteY0" fmla="*/ 416091 h 488561"/>
                    <a:gd name="connsiteX1" fmla="*/ 2052346 w 7361335"/>
                    <a:gd name="connsiteY1" fmla="*/ 1657 h 488561"/>
                    <a:gd name="connsiteX2" fmla="*/ 4992655 w 7361335"/>
                    <a:gd name="connsiteY2" fmla="*/ 479073 h 488561"/>
                    <a:gd name="connsiteX3" fmla="*/ 7361335 w 7361335"/>
                    <a:gd name="connsiteY3" fmla="*/ 116476 h 488561"/>
                    <a:gd name="connsiteX0" fmla="*/ 0 w 7361335"/>
                    <a:gd name="connsiteY0" fmla="*/ 417442 h 521158"/>
                    <a:gd name="connsiteX1" fmla="*/ 2052346 w 7361335"/>
                    <a:gd name="connsiteY1" fmla="*/ 3008 h 521158"/>
                    <a:gd name="connsiteX2" fmla="*/ 4637055 w 7361335"/>
                    <a:gd name="connsiteY2" fmla="*/ 512174 h 521158"/>
                    <a:gd name="connsiteX3" fmla="*/ 7361335 w 7361335"/>
                    <a:gd name="connsiteY3" fmla="*/ 117827 h 521158"/>
                    <a:gd name="connsiteX0" fmla="*/ 0 w 7247035"/>
                    <a:gd name="connsiteY0" fmla="*/ 417442 h 512500"/>
                    <a:gd name="connsiteX1" fmla="*/ 2052346 w 7247035"/>
                    <a:gd name="connsiteY1" fmla="*/ 3008 h 512500"/>
                    <a:gd name="connsiteX2" fmla="*/ 4637055 w 7247035"/>
                    <a:gd name="connsiteY2" fmla="*/ 512174 h 512500"/>
                    <a:gd name="connsiteX3" fmla="*/ 7247035 w 7247035"/>
                    <a:gd name="connsiteY3" fmla="*/ 92427 h 512500"/>
                    <a:gd name="connsiteX0" fmla="*/ 0 w 7247035"/>
                    <a:gd name="connsiteY0" fmla="*/ 459518 h 510126"/>
                    <a:gd name="connsiteX1" fmla="*/ 2052346 w 7247035"/>
                    <a:gd name="connsiteY1" fmla="*/ 634 h 510126"/>
                    <a:gd name="connsiteX2" fmla="*/ 4637055 w 7247035"/>
                    <a:gd name="connsiteY2" fmla="*/ 509800 h 510126"/>
                    <a:gd name="connsiteX3" fmla="*/ 7247035 w 7247035"/>
                    <a:gd name="connsiteY3" fmla="*/ 90053 h 510126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47035" h="510126">
                      <a:moveTo>
                        <a:pt x="0" y="459518"/>
                      </a:moveTo>
                      <a:cubicBezTo>
                        <a:pt x="585495" y="62967"/>
                        <a:pt x="1279504" y="-7746"/>
                        <a:pt x="2052346" y="634"/>
                      </a:cubicBezTo>
                      <a:cubicBezTo>
                        <a:pt x="2825188" y="9014"/>
                        <a:pt x="3771274" y="494897"/>
                        <a:pt x="4637055" y="509800"/>
                      </a:cubicBezTo>
                      <a:cubicBezTo>
                        <a:pt x="5502836" y="524703"/>
                        <a:pt x="6598558" y="24739"/>
                        <a:pt x="7247035" y="90053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3" name="Freeform: Shape 62">
                  <a:extLst>
                    <a:ext uri="{FF2B5EF4-FFF2-40B4-BE49-F238E27FC236}">
                      <a16:creationId xmlns:a16="http://schemas.microsoft.com/office/drawing/2014/main" id="{16F880F9-DDB2-FA5E-6D68-30C775D4E290}"/>
                    </a:ext>
                  </a:extLst>
                </p:cNvPr>
                <p:cNvSpPr/>
                <p:nvPr/>
              </p:nvSpPr>
              <p:spPr>
                <a:xfrm>
                  <a:off x="2786981" y="1512108"/>
                  <a:ext cx="7247035" cy="463552"/>
                </a:xfrm>
                <a:custGeom>
                  <a:avLst/>
                  <a:gdLst>
                    <a:gd name="connsiteX0" fmla="*/ 0 w 7949681"/>
                    <a:gd name="connsiteY0" fmla="*/ 951722 h 1007848"/>
                    <a:gd name="connsiteX1" fmla="*/ 1912775 w 7949681"/>
                    <a:gd name="connsiteY1" fmla="*/ 167951 h 1007848"/>
                    <a:gd name="connsiteX2" fmla="*/ 4450702 w 7949681"/>
                    <a:gd name="connsiteY2" fmla="*/ 1007706 h 1007848"/>
                    <a:gd name="connsiteX3" fmla="*/ 6615404 w 7949681"/>
                    <a:gd name="connsiteY3" fmla="*/ 233265 h 1007848"/>
                    <a:gd name="connsiteX4" fmla="*/ 7949681 w 7949681"/>
                    <a:gd name="connsiteY4" fmla="*/ 0 h 1007848"/>
                    <a:gd name="connsiteX0" fmla="*/ 0 w 6615404"/>
                    <a:gd name="connsiteY0" fmla="*/ 783933 h 840059"/>
                    <a:gd name="connsiteX1" fmla="*/ 1912775 w 6615404"/>
                    <a:gd name="connsiteY1" fmla="*/ 162 h 840059"/>
                    <a:gd name="connsiteX2" fmla="*/ 4450702 w 6615404"/>
                    <a:gd name="connsiteY2" fmla="*/ 839917 h 840059"/>
                    <a:gd name="connsiteX3" fmla="*/ 6615404 w 6615404"/>
                    <a:gd name="connsiteY3" fmla="*/ 65476 h 840059"/>
                    <a:gd name="connsiteX0" fmla="*/ 0 w 6615404"/>
                    <a:gd name="connsiteY0" fmla="*/ 799754 h 855880"/>
                    <a:gd name="connsiteX1" fmla="*/ 1912775 w 6615404"/>
                    <a:gd name="connsiteY1" fmla="*/ 15983 h 855880"/>
                    <a:gd name="connsiteX2" fmla="*/ 4450702 w 6615404"/>
                    <a:gd name="connsiteY2" fmla="*/ 855738 h 855880"/>
                    <a:gd name="connsiteX3" fmla="*/ 6615404 w 6615404"/>
                    <a:gd name="connsiteY3" fmla="*/ 81297 h 855880"/>
                    <a:gd name="connsiteX0" fmla="*/ 0 w 6615404"/>
                    <a:gd name="connsiteY0" fmla="*/ 799754 h 913292"/>
                    <a:gd name="connsiteX1" fmla="*/ 1912775 w 6615404"/>
                    <a:gd name="connsiteY1" fmla="*/ 15983 h 913292"/>
                    <a:gd name="connsiteX2" fmla="*/ 4450702 w 6615404"/>
                    <a:gd name="connsiteY2" fmla="*/ 855738 h 913292"/>
                    <a:gd name="connsiteX3" fmla="*/ 6615404 w 6615404"/>
                    <a:gd name="connsiteY3" fmla="*/ 81297 h 913292"/>
                    <a:gd name="connsiteX0" fmla="*/ 0 w 7072604"/>
                    <a:gd name="connsiteY0" fmla="*/ 799754 h 865540"/>
                    <a:gd name="connsiteX1" fmla="*/ 1912775 w 7072604"/>
                    <a:gd name="connsiteY1" fmla="*/ 15983 h 865540"/>
                    <a:gd name="connsiteX2" fmla="*/ 4450702 w 7072604"/>
                    <a:gd name="connsiteY2" fmla="*/ 855738 h 865540"/>
                    <a:gd name="connsiteX3" fmla="*/ 7072604 w 7072604"/>
                    <a:gd name="connsiteY3" fmla="*/ 435861 h 865540"/>
                    <a:gd name="connsiteX0" fmla="*/ 0 w 7072604"/>
                    <a:gd name="connsiteY0" fmla="*/ 799754 h 869733"/>
                    <a:gd name="connsiteX1" fmla="*/ 1912775 w 7072604"/>
                    <a:gd name="connsiteY1" fmla="*/ 15983 h 869733"/>
                    <a:gd name="connsiteX2" fmla="*/ 4450702 w 7072604"/>
                    <a:gd name="connsiteY2" fmla="*/ 855738 h 869733"/>
                    <a:gd name="connsiteX3" fmla="*/ 7072604 w 7072604"/>
                    <a:gd name="connsiteY3" fmla="*/ 435861 h 869733"/>
                    <a:gd name="connsiteX0" fmla="*/ 0 w 7072604"/>
                    <a:gd name="connsiteY0" fmla="*/ 799754 h 909752"/>
                    <a:gd name="connsiteX1" fmla="*/ 1912775 w 7072604"/>
                    <a:gd name="connsiteY1" fmla="*/ 15983 h 909752"/>
                    <a:gd name="connsiteX2" fmla="*/ 4450702 w 7072604"/>
                    <a:gd name="connsiteY2" fmla="*/ 855738 h 909752"/>
                    <a:gd name="connsiteX3" fmla="*/ 7072604 w 7072604"/>
                    <a:gd name="connsiteY3" fmla="*/ 435861 h 909752"/>
                    <a:gd name="connsiteX0" fmla="*/ 0 w 7361853"/>
                    <a:gd name="connsiteY0" fmla="*/ 799754 h 969459"/>
                    <a:gd name="connsiteX1" fmla="*/ 1912775 w 7361853"/>
                    <a:gd name="connsiteY1" fmla="*/ 15983 h 969459"/>
                    <a:gd name="connsiteX2" fmla="*/ 4450702 w 7361853"/>
                    <a:gd name="connsiteY2" fmla="*/ 855738 h 969459"/>
                    <a:gd name="connsiteX3" fmla="*/ 7361853 w 7361853"/>
                    <a:gd name="connsiteY3" fmla="*/ 771763 h 969459"/>
                    <a:gd name="connsiteX0" fmla="*/ 0 w 7361853"/>
                    <a:gd name="connsiteY0" fmla="*/ 799754 h 889173"/>
                    <a:gd name="connsiteX1" fmla="*/ 1912775 w 7361853"/>
                    <a:gd name="connsiteY1" fmla="*/ 15983 h 889173"/>
                    <a:gd name="connsiteX2" fmla="*/ 4450702 w 7361853"/>
                    <a:gd name="connsiteY2" fmla="*/ 855738 h 889173"/>
                    <a:gd name="connsiteX3" fmla="*/ 7361853 w 7361853"/>
                    <a:gd name="connsiteY3" fmla="*/ 771763 h 889173"/>
                    <a:gd name="connsiteX0" fmla="*/ 0 w 7343192"/>
                    <a:gd name="connsiteY0" fmla="*/ 799754 h 875460"/>
                    <a:gd name="connsiteX1" fmla="*/ 1912775 w 7343192"/>
                    <a:gd name="connsiteY1" fmla="*/ 15983 h 875460"/>
                    <a:gd name="connsiteX2" fmla="*/ 4450702 w 7343192"/>
                    <a:gd name="connsiteY2" fmla="*/ 855738 h 875460"/>
                    <a:gd name="connsiteX3" fmla="*/ 7343192 w 7343192"/>
                    <a:gd name="connsiteY3" fmla="*/ 659796 h 875460"/>
                    <a:gd name="connsiteX0" fmla="*/ 0 w 7343192"/>
                    <a:gd name="connsiteY0" fmla="*/ 783782 h 788934"/>
                    <a:gd name="connsiteX1" fmla="*/ 1912775 w 7343192"/>
                    <a:gd name="connsiteY1" fmla="*/ 11 h 788934"/>
                    <a:gd name="connsiteX2" fmla="*/ 4758612 w 7343192"/>
                    <a:gd name="connsiteY2" fmla="*/ 765121 h 788934"/>
                    <a:gd name="connsiteX3" fmla="*/ 7343192 w 7343192"/>
                    <a:gd name="connsiteY3" fmla="*/ 643824 h 788934"/>
                    <a:gd name="connsiteX0" fmla="*/ 0 w 7343192"/>
                    <a:gd name="connsiteY0" fmla="*/ 877086 h 887565"/>
                    <a:gd name="connsiteX1" fmla="*/ 2332653 w 7343192"/>
                    <a:gd name="connsiteY1" fmla="*/ 9 h 887565"/>
                    <a:gd name="connsiteX2" fmla="*/ 4758612 w 7343192"/>
                    <a:gd name="connsiteY2" fmla="*/ 858425 h 887565"/>
                    <a:gd name="connsiteX3" fmla="*/ 7343192 w 7343192"/>
                    <a:gd name="connsiteY3" fmla="*/ 737128 h 887565"/>
                    <a:gd name="connsiteX0" fmla="*/ 0 w 7081935"/>
                    <a:gd name="connsiteY0" fmla="*/ 683060 h 889482"/>
                    <a:gd name="connsiteX1" fmla="*/ 2071396 w 7081935"/>
                    <a:gd name="connsiteY1" fmla="*/ 1926 h 889482"/>
                    <a:gd name="connsiteX2" fmla="*/ 4497355 w 7081935"/>
                    <a:gd name="connsiteY2" fmla="*/ 860342 h 889482"/>
                    <a:gd name="connsiteX3" fmla="*/ 7081935 w 7081935"/>
                    <a:gd name="connsiteY3" fmla="*/ 739045 h 889482"/>
                    <a:gd name="connsiteX0" fmla="*/ 0 w 7081935"/>
                    <a:gd name="connsiteY0" fmla="*/ 323585 h 530007"/>
                    <a:gd name="connsiteX1" fmla="*/ 1741196 w 7081935"/>
                    <a:gd name="connsiteY1" fmla="*/ 23451 h 530007"/>
                    <a:gd name="connsiteX2" fmla="*/ 4497355 w 7081935"/>
                    <a:gd name="connsiteY2" fmla="*/ 500867 h 530007"/>
                    <a:gd name="connsiteX3" fmla="*/ 7081935 w 7081935"/>
                    <a:gd name="connsiteY3" fmla="*/ 379570 h 530007"/>
                    <a:gd name="connsiteX0" fmla="*/ 0 w 7393085"/>
                    <a:gd name="connsiteY0" fmla="*/ 416091 h 508213"/>
                    <a:gd name="connsiteX1" fmla="*/ 2052346 w 7393085"/>
                    <a:gd name="connsiteY1" fmla="*/ 1657 h 508213"/>
                    <a:gd name="connsiteX2" fmla="*/ 4808505 w 7393085"/>
                    <a:gd name="connsiteY2" fmla="*/ 479073 h 508213"/>
                    <a:gd name="connsiteX3" fmla="*/ 7393085 w 7393085"/>
                    <a:gd name="connsiteY3" fmla="*/ 357776 h 508213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80850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58948"/>
                    <a:gd name="connsiteX1" fmla="*/ 2052346 w 7361335"/>
                    <a:gd name="connsiteY1" fmla="*/ 1657 h 558948"/>
                    <a:gd name="connsiteX2" fmla="*/ 4992655 w 7361335"/>
                    <a:gd name="connsiteY2" fmla="*/ 479073 h 558948"/>
                    <a:gd name="connsiteX3" fmla="*/ 7361335 w 7361335"/>
                    <a:gd name="connsiteY3" fmla="*/ 116476 h 558948"/>
                    <a:gd name="connsiteX0" fmla="*/ 0 w 7361335"/>
                    <a:gd name="connsiteY0" fmla="*/ 416091 h 522234"/>
                    <a:gd name="connsiteX1" fmla="*/ 2052346 w 7361335"/>
                    <a:gd name="connsiteY1" fmla="*/ 1657 h 522234"/>
                    <a:gd name="connsiteX2" fmla="*/ 4992655 w 7361335"/>
                    <a:gd name="connsiteY2" fmla="*/ 479073 h 522234"/>
                    <a:gd name="connsiteX3" fmla="*/ 7361335 w 7361335"/>
                    <a:gd name="connsiteY3" fmla="*/ 116476 h 522234"/>
                    <a:gd name="connsiteX0" fmla="*/ 0 w 7361335"/>
                    <a:gd name="connsiteY0" fmla="*/ 416091 h 501861"/>
                    <a:gd name="connsiteX1" fmla="*/ 2052346 w 7361335"/>
                    <a:gd name="connsiteY1" fmla="*/ 1657 h 501861"/>
                    <a:gd name="connsiteX2" fmla="*/ 4992655 w 7361335"/>
                    <a:gd name="connsiteY2" fmla="*/ 479073 h 501861"/>
                    <a:gd name="connsiteX3" fmla="*/ 7361335 w 7361335"/>
                    <a:gd name="connsiteY3" fmla="*/ 116476 h 501861"/>
                    <a:gd name="connsiteX0" fmla="*/ 0 w 7361335"/>
                    <a:gd name="connsiteY0" fmla="*/ 416091 h 488561"/>
                    <a:gd name="connsiteX1" fmla="*/ 2052346 w 7361335"/>
                    <a:gd name="connsiteY1" fmla="*/ 1657 h 488561"/>
                    <a:gd name="connsiteX2" fmla="*/ 4992655 w 7361335"/>
                    <a:gd name="connsiteY2" fmla="*/ 479073 h 488561"/>
                    <a:gd name="connsiteX3" fmla="*/ 7361335 w 7361335"/>
                    <a:gd name="connsiteY3" fmla="*/ 116476 h 488561"/>
                    <a:gd name="connsiteX0" fmla="*/ 0 w 7361335"/>
                    <a:gd name="connsiteY0" fmla="*/ 351037 h 414114"/>
                    <a:gd name="connsiteX1" fmla="*/ 2071396 w 7361335"/>
                    <a:gd name="connsiteY1" fmla="*/ 6453 h 414114"/>
                    <a:gd name="connsiteX2" fmla="*/ 4992655 w 7361335"/>
                    <a:gd name="connsiteY2" fmla="*/ 414019 h 414114"/>
                    <a:gd name="connsiteX3" fmla="*/ 7361335 w 7361335"/>
                    <a:gd name="connsiteY3" fmla="*/ 51422 h 414114"/>
                    <a:gd name="connsiteX0" fmla="*/ 0 w 7361335"/>
                    <a:gd name="connsiteY0" fmla="*/ 298252 h 437529"/>
                    <a:gd name="connsiteX1" fmla="*/ 2071396 w 7361335"/>
                    <a:gd name="connsiteY1" fmla="*/ 29868 h 437529"/>
                    <a:gd name="connsiteX2" fmla="*/ 4992655 w 7361335"/>
                    <a:gd name="connsiteY2" fmla="*/ 437434 h 437529"/>
                    <a:gd name="connsiteX3" fmla="*/ 7361335 w 7361335"/>
                    <a:gd name="connsiteY3" fmla="*/ 74837 h 437529"/>
                    <a:gd name="connsiteX0" fmla="*/ 0 w 7361335"/>
                    <a:gd name="connsiteY0" fmla="*/ 275880 h 415157"/>
                    <a:gd name="connsiteX1" fmla="*/ 2071396 w 7361335"/>
                    <a:gd name="connsiteY1" fmla="*/ 7496 h 415157"/>
                    <a:gd name="connsiteX2" fmla="*/ 4992655 w 7361335"/>
                    <a:gd name="connsiteY2" fmla="*/ 415062 h 415157"/>
                    <a:gd name="connsiteX3" fmla="*/ 7361335 w 7361335"/>
                    <a:gd name="connsiteY3" fmla="*/ 52465 h 415157"/>
                    <a:gd name="connsiteX0" fmla="*/ 0 w 7361335"/>
                    <a:gd name="connsiteY0" fmla="*/ 278721 h 462439"/>
                    <a:gd name="connsiteX1" fmla="*/ 2071396 w 7361335"/>
                    <a:gd name="connsiteY1" fmla="*/ 10337 h 462439"/>
                    <a:gd name="connsiteX2" fmla="*/ 4973605 w 7361335"/>
                    <a:gd name="connsiteY2" fmla="*/ 462353 h 462439"/>
                    <a:gd name="connsiteX3" fmla="*/ 7361335 w 7361335"/>
                    <a:gd name="connsiteY3" fmla="*/ 55306 h 462439"/>
                    <a:gd name="connsiteX0" fmla="*/ 0 w 7247035"/>
                    <a:gd name="connsiteY0" fmla="*/ 278721 h 463552"/>
                    <a:gd name="connsiteX1" fmla="*/ 2071396 w 7247035"/>
                    <a:gd name="connsiteY1" fmla="*/ 10337 h 463552"/>
                    <a:gd name="connsiteX2" fmla="*/ 4973605 w 7247035"/>
                    <a:gd name="connsiteY2" fmla="*/ 462353 h 463552"/>
                    <a:gd name="connsiteX3" fmla="*/ 7247035 w 7247035"/>
                    <a:gd name="connsiteY3" fmla="*/ 163256 h 463552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247035" h="463552">
                      <a:moveTo>
                        <a:pt x="0" y="278721"/>
                      </a:moveTo>
                      <a:cubicBezTo>
                        <a:pt x="661695" y="2820"/>
                        <a:pt x="1242462" y="-20268"/>
                        <a:pt x="2071396" y="10337"/>
                      </a:cubicBezTo>
                      <a:cubicBezTo>
                        <a:pt x="2900330" y="40942"/>
                        <a:pt x="4110999" y="436867"/>
                        <a:pt x="4973605" y="462353"/>
                      </a:cubicBezTo>
                      <a:cubicBezTo>
                        <a:pt x="5836211" y="487839"/>
                        <a:pt x="6598558" y="97942"/>
                        <a:pt x="7247035" y="163256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4" name="Freeform: Shape 63">
                  <a:extLst>
                    <a:ext uri="{FF2B5EF4-FFF2-40B4-BE49-F238E27FC236}">
                      <a16:creationId xmlns:a16="http://schemas.microsoft.com/office/drawing/2014/main" id="{D2148092-AA61-93CD-A40C-56BF9A49DB22}"/>
                    </a:ext>
                  </a:extLst>
                </p:cNvPr>
                <p:cNvSpPr/>
                <p:nvPr/>
              </p:nvSpPr>
              <p:spPr>
                <a:xfrm>
                  <a:off x="2583781" y="2221937"/>
                  <a:ext cx="7386735" cy="478070"/>
                </a:xfrm>
                <a:custGeom>
                  <a:avLst/>
                  <a:gdLst>
                    <a:gd name="connsiteX0" fmla="*/ 0 w 7949681"/>
                    <a:gd name="connsiteY0" fmla="*/ 951722 h 1007848"/>
                    <a:gd name="connsiteX1" fmla="*/ 1912775 w 7949681"/>
                    <a:gd name="connsiteY1" fmla="*/ 167951 h 1007848"/>
                    <a:gd name="connsiteX2" fmla="*/ 4450702 w 7949681"/>
                    <a:gd name="connsiteY2" fmla="*/ 1007706 h 1007848"/>
                    <a:gd name="connsiteX3" fmla="*/ 6615404 w 7949681"/>
                    <a:gd name="connsiteY3" fmla="*/ 233265 h 1007848"/>
                    <a:gd name="connsiteX4" fmla="*/ 7949681 w 7949681"/>
                    <a:gd name="connsiteY4" fmla="*/ 0 h 1007848"/>
                    <a:gd name="connsiteX0" fmla="*/ 0 w 6615404"/>
                    <a:gd name="connsiteY0" fmla="*/ 783933 h 840059"/>
                    <a:gd name="connsiteX1" fmla="*/ 1912775 w 6615404"/>
                    <a:gd name="connsiteY1" fmla="*/ 162 h 840059"/>
                    <a:gd name="connsiteX2" fmla="*/ 4450702 w 6615404"/>
                    <a:gd name="connsiteY2" fmla="*/ 839917 h 840059"/>
                    <a:gd name="connsiteX3" fmla="*/ 6615404 w 6615404"/>
                    <a:gd name="connsiteY3" fmla="*/ 65476 h 840059"/>
                    <a:gd name="connsiteX0" fmla="*/ 0 w 6615404"/>
                    <a:gd name="connsiteY0" fmla="*/ 799754 h 855880"/>
                    <a:gd name="connsiteX1" fmla="*/ 1912775 w 6615404"/>
                    <a:gd name="connsiteY1" fmla="*/ 15983 h 855880"/>
                    <a:gd name="connsiteX2" fmla="*/ 4450702 w 6615404"/>
                    <a:gd name="connsiteY2" fmla="*/ 855738 h 855880"/>
                    <a:gd name="connsiteX3" fmla="*/ 6615404 w 6615404"/>
                    <a:gd name="connsiteY3" fmla="*/ 81297 h 855880"/>
                    <a:gd name="connsiteX0" fmla="*/ 0 w 6615404"/>
                    <a:gd name="connsiteY0" fmla="*/ 799754 h 913292"/>
                    <a:gd name="connsiteX1" fmla="*/ 1912775 w 6615404"/>
                    <a:gd name="connsiteY1" fmla="*/ 15983 h 913292"/>
                    <a:gd name="connsiteX2" fmla="*/ 4450702 w 6615404"/>
                    <a:gd name="connsiteY2" fmla="*/ 855738 h 913292"/>
                    <a:gd name="connsiteX3" fmla="*/ 6615404 w 6615404"/>
                    <a:gd name="connsiteY3" fmla="*/ 81297 h 913292"/>
                    <a:gd name="connsiteX0" fmla="*/ 0 w 7072604"/>
                    <a:gd name="connsiteY0" fmla="*/ 799754 h 865540"/>
                    <a:gd name="connsiteX1" fmla="*/ 1912775 w 7072604"/>
                    <a:gd name="connsiteY1" fmla="*/ 15983 h 865540"/>
                    <a:gd name="connsiteX2" fmla="*/ 4450702 w 7072604"/>
                    <a:gd name="connsiteY2" fmla="*/ 855738 h 865540"/>
                    <a:gd name="connsiteX3" fmla="*/ 7072604 w 7072604"/>
                    <a:gd name="connsiteY3" fmla="*/ 435861 h 865540"/>
                    <a:gd name="connsiteX0" fmla="*/ 0 w 7072604"/>
                    <a:gd name="connsiteY0" fmla="*/ 799754 h 869733"/>
                    <a:gd name="connsiteX1" fmla="*/ 1912775 w 7072604"/>
                    <a:gd name="connsiteY1" fmla="*/ 15983 h 869733"/>
                    <a:gd name="connsiteX2" fmla="*/ 4450702 w 7072604"/>
                    <a:gd name="connsiteY2" fmla="*/ 855738 h 869733"/>
                    <a:gd name="connsiteX3" fmla="*/ 7072604 w 7072604"/>
                    <a:gd name="connsiteY3" fmla="*/ 435861 h 869733"/>
                    <a:gd name="connsiteX0" fmla="*/ 0 w 7072604"/>
                    <a:gd name="connsiteY0" fmla="*/ 799754 h 909752"/>
                    <a:gd name="connsiteX1" fmla="*/ 1912775 w 7072604"/>
                    <a:gd name="connsiteY1" fmla="*/ 15983 h 909752"/>
                    <a:gd name="connsiteX2" fmla="*/ 4450702 w 7072604"/>
                    <a:gd name="connsiteY2" fmla="*/ 855738 h 909752"/>
                    <a:gd name="connsiteX3" fmla="*/ 7072604 w 7072604"/>
                    <a:gd name="connsiteY3" fmla="*/ 435861 h 909752"/>
                    <a:gd name="connsiteX0" fmla="*/ 0 w 7361853"/>
                    <a:gd name="connsiteY0" fmla="*/ 799754 h 969459"/>
                    <a:gd name="connsiteX1" fmla="*/ 1912775 w 7361853"/>
                    <a:gd name="connsiteY1" fmla="*/ 15983 h 969459"/>
                    <a:gd name="connsiteX2" fmla="*/ 4450702 w 7361853"/>
                    <a:gd name="connsiteY2" fmla="*/ 855738 h 969459"/>
                    <a:gd name="connsiteX3" fmla="*/ 7361853 w 7361853"/>
                    <a:gd name="connsiteY3" fmla="*/ 771763 h 969459"/>
                    <a:gd name="connsiteX0" fmla="*/ 0 w 7361853"/>
                    <a:gd name="connsiteY0" fmla="*/ 799754 h 889173"/>
                    <a:gd name="connsiteX1" fmla="*/ 1912775 w 7361853"/>
                    <a:gd name="connsiteY1" fmla="*/ 15983 h 889173"/>
                    <a:gd name="connsiteX2" fmla="*/ 4450702 w 7361853"/>
                    <a:gd name="connsiteY2" fmla="*/ 855738 h 889173"/>
                    <a:gd name="connsiteX3" fmla="*/ 7361853 w 7361853"/>
                    <a:gd name="connsiteY3" fmla="*/ 771763 h 889173"/>
                    <a:gd name="connsiteX0" fmla="*/ 0 w 7343192"/>
                    <a:gd name="connsiteY0" fmla="*/ 799754 h 875460"/>
                    <a:gd name="connsiteX1" fmla="*/ 1912775 w 7343192"/>
                    <a:gd name="connsiteY1" fmla="*/ 15983 h 875460"/>
                    <a:gd name="connsiteX2" fmla="*/ 4450702 w 7343192"/>
                    <a:gd name="connsiteY2" fmla="*/ 855738 h 875460"/>
                    <a:gd name="connsiteX3" fmla="*/ 7343192 w 7343192"/>
                    <a:gd name="connsiteY3" fmla="*/ 659796 h 875460"/>
                    <a:gd name="connsiteX0" fmla="*/ 0 w 7343192"/>
                    <a:gd name="connsiteY0" fmla="*/ 783782 h 788934"/>
                    <a:gd name="connsiteX1" fmla="*/ 1912775 w 7343192"/>
                    <a:gd name="connsiteY1" fmla="*/ 11 h 788934"/>
                    <a:gd name="connsiteX2" fmla="*/ 4758612 w 7343192"/>
                    <a:gd name="connsiteY2" fmla="*/ 765121 h 788934"/>
                    <a:gd name="connsiteX3" fmla="*/ 7343192 w 7343192"/>
                    <a:gd name="connsiteY3" fmla="*/ 643824 h 788934"/>
                    <a:gd name="connsiteX0" fmla="*/ 0 w 7343192"/>
                    <a:gd name="connsiteY0" fmla="*/ 877086 h 887565"/>
                    <a:gd name="connsiteX1" fmla="*/ 2332653 w 7343192"/>
                    <a:gd name="connsiteY1" fmla="*/ 9 h 887565"/>
                    <a:gd name="connsiteX2" fmla="*/ 4758612 w 7343192"/>
                    <a:gd name="connsiteY2" fmla="*/ 858425 h 887565"/>
                    <a:gd name="connsiteX3" fmla="*/ 7343192 w 7343192"/>
                    <a:gd name="connsiteY3" fmla="*/ 737128 h 887565"/>
                    <a:gd name="connsiteX0" fmla="*/ 0 w 7081935"/>
                    <a:gd name="connsiteY0" fmla="*/ 683060 h 889482"/>
                    <a:gd name="connsiteX1" fmla="*/ 2071396 w 7081935"/>
                    <a:gd name="connsiteY1" fmla="*/ 1926 h 889482"/>
                    <a:gd name="connsiteX2" fmla="*/ 4497355 w 7081935"/>
                    <a:gd name="connsiteY2" fmla="*/ 860342 h 889482"/>
                    <a:gd name="connsiteX3" fmla="*/ 7081935 w 7081935"/>
                    <a:gd name="connsiteY3" fmla="*/ 739045 h 889482"/>
                    <a:gd name="connsiteX0" fmla="*/ 0 w 7081935"/>
                    <a:gd name="connsiteY0" fmla="*/ 323585 h 530007"/>
                    <a:gd name="connsiteX1" fmla="*/ 1741196 w 7081935"/>
                    <a:gd name="connsiteY1" fmla="*/ 23451 h 530007"/>
                    <a:gd name="connsiteX2" fmla="*/ 4497355 w 7081935"/>
                    <a:gd name="connsiteY2" fmla="*/ 500867 h 530007"/>
                    <a:gd name="connsiteX3" fmla="*/ 7081935 w 7081935"/>
                    <a:gd name="connsiteY3" fmla="*/ 379570 h 530007"/>
                    <a:gd name="connsiteX0" fmla="*/ 0 w 7393085"/>
                    <a:gd name="connsiteY0" fmla="*/ 416091 h 508213"/>
                    <a:gd name="connsiteX1" fmla="*/ 2052346 w 7393085"/>
                    <a:gd name="connsiteY1" fmla="*/ 1657 h 508213"/>
                    <a:gd name="connsiteX2" fmla="*/ 4808505 w 7393085"/>
                    <a:gd name="connsiteY2" fmla="*/ 479073 h 508213"/>
                    <a:gd name="connsiteX3" fmla="*/ 7393085 w 7393085"/>
                    <a:gd name="connsiteY3" fmla="*/ 357776 h 508213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80850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58948"/>
                    <a:gd name="connsiteX1" fmla="*/ 2052346 w 7361335"/>
                    <a:gd name="connsiteY1" fmla="*/ 1657 h 558948"/>
                    <a:gd name="connsiteX2" fmla="*/ 4992655 w 7361335"/>
                    <a:gd name="connsiteY2" fmla="*/ 479073 h 558948"/>
                    <a:gd name="connsiteX3" fmla="*/ 7361335 w 7361335"/>
                    <a:gd name="connsiteY3" fmla="*/ 116476 h 558948"/>
                    <a:gd name="connsiteX0" fmla="*/ 0 w 7361335"/>
                    <a:gd name="connsiteY0" fmla="*/ 416091 h 522234"/>
                    <a:gd name="connsiteX1" fmla="*/ 2052346 w 7361335"/>
                    <a:gd name="connsiteY1" fmla="*/ 1657 h 522234"/>
                    <a:gd name="connsiteX2" fmla="*/ 4992655 w 7361335"/>
                    <a:gd name="connsiteY2" fmla="*/ 479073 h 522234"/>
                    <a:gd name="connsiteX3" fmla="*/ 7361335 w 7361335"/>
                    <a:gd name="connsiteY3" fmla="*/ 116476 h 522234"/>
                    <a:gd name="connsiteX0" fmla="*/ 0 w 7361335"/>
                    <a:gd name="connsiteY0" fmla="*/ 416091 h 501861"/>
                    <a:gd name="connsiteX1" fmla="*/ 2052346 w 7361335"/>
                    <a:gd name="connsiteY1" fmla="*/ 1657 h 501861"/>
                    <a:gd name="connsiteX2" fmla="*/ 4992655 w 7361335"/>
                    <a:gd name="connsiteY2" fmla="*/ 479073 h 501861"/>
                    <a:gd name="connsiteX3" fmla="*/ 7361335 w 7361335"/>
                    <a:gd name="connsiteY3" fmla="*/ 116476 h 501861"/>
                    <a:gd name="connsiteX0" fmla="*/ 0 w 7361335"/>
                    <a:gd name="connsiteY0" fmla="*/ 416091 h 488561"/>
                    <a:gd name="connsiteX1" fmla="*/ 2052346 w 7361335"/>
                    <a:gd name="connsiteY1" fmla="*/ 1657 h 488561"/>
                    <a:gd name="connsiteX2" fmla="*/ 4992655 w 7361335"/>
                    <a:gd name="connsiteY2" fmla="*/ 479073 h 488561"/>
                    <a:gd name="connsiteX3" fmla="*/ 7361335 w 7361335"/>
                    <a:gd name="connsiteY3" fmla="*/ 116476 h 488561"/>
                    <a:gd name="connsiteX0" fmla="*/ 0 w 7386735"/>
                    <a:gd name="connsiteY0" fmla="*/ 503369 h 503369"/>
                    <a:gd name="connsiteX1" fmla="*/ 2077746 w 7386735"/>
                    <a:gd name="connsiteY1" fmla="*/ 35 h 503369"/>
                    <a:gd name="connsiteX2" fmla="*/ 5018055 w 7386735"/>
                    <a:gd name="connsiteY2" fmla="*/ 477451 h 503369"/>
                    <a:gd name="connsiteX3" fmla="*/ 7386735 w 7386735"/>
                    <a:gd name="connsiteY3" fmla="*/ 114854 h 503369"/>
                    <a:gd name="connsiteX0" fmla="*/ 0 w 7386735"/>
                    <a:gd name="connsiteY0" fmla="*/ 477966 h 477966"/>
                    <a:gd name="connsiteX1" fmla="*/ 2084096 w 7386735"/>
                    <a:gd name="connsiteY1" fmla="*/ 32 h 477966"/>
                    <a:gd name="connsiteX2" fmla="*/ 5018055 w 7386735"/>
                    <a:gd name="connsiteY2" fmla="*/ 452048 h 477966"/>
                    <a:gd name="connsiteX3" fmla="*/ 7386735 w 7386735"/>
                    <a:gd name="connsiteY3" fmla="*/ 89451 h 477966"/>
                    <a:gd name="connsiteX0" fmla="*/ 0 w 7386735"/>
                    <a:gd name="connsiteY0" fmla="*/ 478098 h 478098"/>
                    <a:gd name="connsiteX1" fmla="*/ 2084096 w 7386735"/>
                    <a:gd name="connsiteY1" fmla="*/ 164 h 478098"/>
                    <a:gd name="connsiteX2" fmla="*/ 5024405 w 7386735"/>
                    <a:gd name="connsiteY2" fmla="*/ 420430 h 478098"/>
                    <a:gd name="connsiteX3" fmla="*/ 7386735 w 7386735"/>
                    <a:gd name="connsiteY3" fmla="*/ 89583 h 478098"/>
                    <a:gd name="connsiteX0" fmla="*/ 0 w 7386735"/>
                    <a:gd name="connsiteY0" fmla="*/ 478070 h 478070"/>
                    <a:gd name="connsiteX1" fmla="*/ 2084096 w 7386735"/>
                    <a:gd name="connsiteY1" fmla="*/ 136 h 478070"/>
                    <a:gd name="connsiteX2" fmla="*/ 5024405 w 7386735"/>
                    <a:gd name="connsiteY2" fmla="*/ 420402 h 478070"/>
                    <a:gd name="connsiteX3" fmla="*/ 7386735 w 7386735"/>
                    <a:gd name="connsiteY3" fmla="*/ 89555 h 478070"/>
                    <a:gd name="connsiteX0" fmla="*/ 0 w 7386735"/>
                    <a:gd name="connsiteY0" fmla="*/ 478070 h 478070"/>
                    <a:gd name="connsiteX1" fmla="*/ 2084096 w 7386735"/>
                    <a:gd name="connsiteY1" fmla="*/ 136 h 478070"/>
                    <a:gd name="connsiteX2" fmla="*/ 5024405 w 7386735"/>
                    <a:gd name="connsiteY2" fmla="*/ 420402 h 478070"/>
                    <a:gd name="connsiteX3" fmla="*/ 7386735 w 7386735"/>
                    <a:gd name="connsiteY3" fmla="*/ 89555 h 478070"/>
                    <a:gd name="connsiteX0" fmla="*/ 0 w 7386735"/>
                    <a:gd name="connsiteY0" fmla="*/ 478070 h 478070"/>
                    <a:gd name="connsiteX1" fmla="*/ 2084096 w 7386735"/>
                    <a:gd name="connsiteY1" fmla="*/ 136 h 478070"/>
                    <a:gd name="connsiteX2" fmla="*/ 5024405 w 7386735"/>
                    <a:gd name="connsiteY2" fmla="*/ 420402 h 478070"/>
                    <a:gd name="connsiteX3" fmla="*/ 7386735 w 7386735"/>
                    <a:gd name="connsiteY3" fmla="*/ 89555 h 478070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386735" h="478070">
                      <a:moveTo>
                        <a:pt x="0" y="478070"/>
                      </a:moveTo>
                      <a:cubicBezTo>
                        <a:pt x="585495" y="81519"/>
                        <a:pt x="1246695" y="9747"/>
                        <a:pt x="2084096" y="136"/>
                      </a:cubicBezTo>
                      <a:cubicBezTo>
                        <a:pt x="2921497" y="-9475"/>
                        <a:pt x="4140632" y="494399"/>
                        <a:pt x="5024405" y="420402"/>
                      </a:cubicBezTo>
                      <a:cubicBezTo>
                        <a:pt x="5908178" y="346405"/>
                        <a:pt x="6706508" y="106791"/>
                        <a:pt x="7386735" y="89555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5" name="Freeform: Shape 64">
                  <a:extLst>
                    <a:ext uri="{FF2B5EF4-FFF2-40B4-BE49-F238E27FC236}">
                      <a16:creationId xmlns:a16="http://schemas.microsoft.com/office/drawing/2014/main" id="{ECB780D1-E473-E9DB-EF09-16EE3827F27E}"/>
                    </a:ext>
                  </a:extLst>
                </p:cNvPr>
                <p:cNvSpPr/>
                <p:nvPr/>
              </p:nvSpPr>
              <p:spPr>
                <a:xfrm>
                  <a:off x="2475831" y="1240491"/>
                  <a:ext cx="7583585" cy="525571"/>
                </a:xfrm>
                <a:custGeom>
                  <a:avLst/>
                  <a:gdLst>
                    <a:gd name="connsiteX0" fmla="*/ 0 w 7949681"/>
                    <a:gd name="connsiteY0" fmla="*/ 951722 h 1007848"/>
                    <a:gd name="connsiteX1" fmla="*/ 1912775 w 7949681"/>
                    <a:gd name="connsiteY1" fmla="*/ 167951 h 1007848"/>
                    <a:gd name="connsiteX2" fmla="*/ 4450702 w 7949681"/>
                    <a:gd name="connsiteY2" fmla="*/ 1007706 h 1007848"/>
                    <a:gd name="connsiteX3" fmla="*/ 6615404 w 7949681"/>
                    <a:gd name="connsiteY3" fmla="*/ 233265 h 1007848"/>
                    <a:gd name="connsiteX4" fmla="*/ 7949681 w 7949681"/>
                    <a:gd name="connsiteY4" fmla="*/ 0 h 1007848"/>
                    <a:gd name="connsiteX0" fmla="*/ 0 w 6615404"/>
                    <a:gd name="connsiteY0" fmla="*/ 783933 h 840059"/>
                    <a:gd name="connsiteX1" fmla="*/ 1912775 w 6615404"/>
                    <a:gd name="connsiteY1" fmla="*/ 162 h 840059"/>
                    <a:gd name="connsiteX2" fmla="*/ 4450702 w 6615404"/>
                    <a:gd name="connsiteY2" fmla="*/ 839917 h 840059"/>
                    <a:gd name="connsiteX3" fmla="*/ 6615404 w 6615404"/>
                    <a:gd name="connsiteY3" fmla="*/ 65476 h 840059"/>
                    <a:gd name="connsiteX0" fmla="*/ 0 w 6615404"/>
                    <a:gd name="connsiteY0" fmla="*/ 799754 h 855880"/>
                    <a:gd name="connsiteX1" fmla="*/ 1912775 w 6615404"/>
                    <a:gd name="connsiteY1" fmla="*/ 15983 h 855880"/>
                    <a:gd name="connsiteX2" fmla="*/ 4450702 w 6615404"/>
                    <a:gd name="connsiteY2" fmla="*/ 855738 h 855880"/>
                    <a:gd name="connsiteX3" fmla="*/ 6615404 w 6615404"/>
                    <a:gd name="connsiteY3" fmla="*/ 81297 h 855880"/>
                    <a:gd name="connsiteX0" fmla="*/ 0 w 6615404"/>
                    <a:gd name="connsiteY0" fmla="*/ 799754 h 913292"/>
                    <a:gd name="connsiteX1" fmla="*/ 1912775 w 6615404"/>
                    <a:gd name="connsiteY1" fmla="*/ 15983 h 913292"/>
                    <a:gd name="connsiteX2" fmla="*/ 4450702 w 6615404"/>
                    <a:gd name="connsiteY2" fmla="*/ 855738 h 913292"/>
                    <a:gd name="connsiteX3" fmla="*/ 6615404 w 6615404"/>
                    <a:gd name="connsiteY3" fmla="*/ 81297 h 913292"/>
                    <a:gd name="connsiteX0" fmla="*/ 0 w 7072604"/>
                    <a:gd name="connsiteY0" fmla="*/ 799754 h 865540"/>
                    <a:gd name="connsiteX1" fmla="*/ 1912775 w 7072604"/>
                    <a:gd name="connsiteY1" fmla="*/ 15983 h 865540"/>
                    <a:gd name="connsiteX2" fmla="*/ 4450702 w 7072604"/>
                    <a:gd name="connsiteY2" fmla="*/ 855738 h 865540"/>
                    <a:gd name="connsiteX3" fmla="*/ 7072604 w 7072604"/>
                    <a:gd name="connsiteY3" fmla="*/ 435861 h 865540"/>
                    <a:gd name="connsiteX0" fmla="*/ 0 w 7072604"/>
                    <a:gd name="connsiteY0" fmla="*/ 799754 h 869733"/>
                    <a:gd name="connsiteX1" fmla="*/ 1912775 w 7072604"/>
                    <a:gd name="connsiteY1" fmla="*/ 15983 h 869733"/>
                    <a:gd name="connsiteX2" fmla="*/ 4450702 w 7072604"/>
                    <a:gd name="connsiteY2" fmla="*/ 855738 h 869733"/>
                    <a:gd name="connsiteX3" fmla="*/ 7072604 w 7072604"/>
                    <a:gd name="connsiteY3" fmla="*/ 435861 h 869733"/>
                    <a:gd name="connsiteX0" fmla="*/ 0 w 7072604"/>
                    <a:gd name="connsiteY0" fmla="*/ 799754 h 909752"/>
                    <a:gd name="connsiteX1" fmla="*/ 1912775 w 7072604"/>
                    <a:gd name="connsiteY1" fmla="*/ 15983 h 909752"/>
                    <a:gd name="connsiteX2" fmla="*/ 4450702 w 7072604"/>
                    <a:gd name="connsiteY2" fmla="*/ 855738 h 909752"/>
                    <a:gd name="connsiteX3" fmla="*/ 7072604 w 7072604"/>
                    <a:gd name="connsiteY3" fmla="*/ 435861 h 909752"/>
                    <a:gd name="connsiteX0" fmla="*/ 0 w 7361853"/>
                    <a:gd name="connsiteY0" fmla="*/ 799754 h 969459"/>
                    <a:gd name="connsiteX1" fmla="*/ 1912775 w 7361853"/>
                    <a:gd name="connsiteY1" fmla="*/ 15983 h 969459"/>
                    <a:gd name="connsiteX2" fmla="*/ 4450702 w 7361853"/>
                    <a:gd name="connsiteY2" fmla="*/ 855738 h 969459"/>
                    <a:gd name="connsiteX3" fmla="*/ 7361853 w 7361853"/>
                    <a:gd name="connsiteY3" fmla="*/ 771763 h 969459"/>
                    <a:gd name="connsiteX0" fmla="*/ 0 w 7361853"/>
                    <a:gd name="connsiteY0" fmla="*/ 799754 h 889173"/>
                    <a:gd name="connsiteX1" fmla="*/ 1912775 w 7361853"/>
                    <a:gd name="connsiteY1" fmla="*/ 15983 h 889173"/>
                    <a:gd name="connsiteX2" fmla="*/ 4450702 w 7361853"/>
                    <a:gd name="connsiteY2" fmla="*/ 855738 h 889173"/>
                    <a:gd name="connsiteX3" fmla="*/ 7361853 w 7361853"/>
                    <a:gd name="connsiteY3" fmla="*/ 771763 h 889173"/>
                    <a:gd name="connsiteX0" fmla="*/ 0 w 7343192"/>
                    <a:gd name="connsiteY0" fmla="*/ 799754 h 875460"/>
                    <a:gd name="connsiteX1" fmla="*/ 1912775 w 7343192"/>
                    <a:gd name="connsiteY1" fmla="*/ 15983 h 875460"/>
                    <a:gd name="connsiteX2" fmla="*/ 4450702 w 7343192"/>
                    <a:gd name="connsiteY2" fmla="*/ 855738 h 875460"/>
                    <a:gd name="connsiteX3" fmla="*/ 7343192 w 7343192"/>
                    <a:gd name="connsiteY3" fmla="*/ 659796 h 875460"/>
                    <a:gd name="connsiteX0" fmla="*/ 0 w 7343192"/>
                    <a:gd name="connsiteY0" fmla="*/ 783782 h 788934"/>
                    <a:gd name="connsiteX1" fmla="*/ 1912775 w 7343192"/>
                    <a:gd name="connsiteY1" fmla="*/ 11 h 788934"/>
                    <a:gd name="connsiteX2" fmla="*/ 4758612 w 7343192"/>
                    <a:gd name="connsiteY2" fmla="*/ 765121 h 788934"/>
                    <a:gd name="connsiteX3" fmla="*/ 7343192 w 7343192"/>
                    <a:gd name="connsiteY3" fmla="*/ 643824 h 788934"/>
                    <a:gd name="connsiteX0" fmla="*/ 0 w 7343192"/>
                    <a:gd name="connsiteY0" fmla="*/ 877086 h 887565"/>
                    <a:gd name="connsiteX1" fmla="*/ 2332653 w 7343192"/>
                    <a:gd name="connsiteY1" fmla="*/ 9 h 887565"/>
                    <a:gd name="connsiteX2" fmla="*/ 4758612 w 7343192"/>
                    <a:gd name="connsiteY2" fmla="*/ 858425 h 887565"/>
                    <a:gd name="connsiteX3" fmla="*/ 7343192 w 7343192"/>
                    <a:gd name="connsiteY3" fmla="*/ 737128 h 887565"/>
                    <a:gd name="connsiteX0" fmla="*/ 0 w 7081935"/>
                    <a:gd name="connsiteY0" fmla="*/ 683060 h 889482"/>
                    <a:gd name="connsiteX1" fmla="*/ 2071396 w 7081935"/>
                    <a:gd name="connsiteY1" fmla="*/ 1926 h 889482"/>
                    <a:gd name="connsiteX2" fmla="*/ 4497355 w 7081935"/>
                    <a:gd name="connsiteY2" fmla="*/ 860342 h 889482"/>
                    <a:gd name="connsiteX3" fmla="*/ 7081935 w 7081935"/>
                    <a:gd name="connsiteY3" fmla="*/ 739045 h 889482"/>
                    <a:gd name="connsiteX0" fmla="*/ 0 w 7081935"/>
                    <a:gd name="connsiteY0" fmla="*/ 323585 h 530007"/>
                    <a:gd name="connsiteX1" fmla="*/ 1741196 w 7081935"/>
                    <a:gd name="connsiteY1" fmla="*/ 23451 h 530007"/>
                    <a:gd name="connsiteX2" fmla="*/ 4497355 w 7081935"/>
                    <a:gd name="connsiteY2" fmla="*/ 500867 h 530007"/>
                    <a:gd name="connsiteX3" fmla="*/ 7081935 w 7081935"/>
                    <a:gd name="connsiteY3" fmla="*/ 379570 h 530007"/>
                    <a:gd name="connsiteX0" fmla="*/ 0 w 7393085"/>
                    <a:gd name="connsiteY0" fmla="*/ 416091 h 508213"/>
                    <a:gd name="connsiteX1" fmla="*/ 2052346 w 7393085"/>
                    <a:gd name="connsiteY1" fmla="*/ 1657 h 508213"/>
                    <a:gd name="connsiteX2" fmla="*/ 4808505 w 7393085"/>
                    <a:gd name="connsiteY2" fmla="*/ 479073 h 508213"/>
                    <a:gd name="connsiteX3" fmla="*/ 7393085 w 7393085"/>
                    <a:gd name="connsiteY3" fmla="*/ 357776 h 508213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80850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497011"/>
                    <a:gd name="connsiteX1" fmla="*/ 2052346 w 7361335"/>
                    <a:gd name="connsiteY1" fmla="*/ 1657 h 497011"/>
                    <a:gd name="connsiteX2" fmla="*/ 4992655 w 7361335"/>
                    <a:gd name="connsiteY2" fmla="*/ 479073 h 497011"/>
                    <a:gd name="connsiteX3" fmla="*/ 7361335 w 7361335"/>
                    <a:gd name="connsiteY3" fmla="*/ 116476 h 497011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61242"/>
                    <a:gd name="connsiteX1" fmla="*/ 2052346 w 7361335"/>
                    <a:gd name="connsiteY1" fmla="*/ 1657 h 561242"/>
                    <a:gd name="connsiteX2" fmla="*/ 4992655 w 7361335"/>
                    <a:gd name="connsiteY2" fmla="*/ 479073 h 561242"/>
                    <a:gd name="connsiteX3" fmla="*/ 7361335 w 7361335"/>
                    <a:gd name="connsiteY3" fmla="*/ 116476 h 561242"/>
                    <a:gd name="connsiteX0" fmla="*/ 0 w 7361335"/>
                    <a:gd name="connsiteY0" fmla="*/ 416091 h 558948"/>
                    <a:gd name="connsiteX1" fmla="*/ 2052346 w 7361335"/>
                    <a:gd name="connsiteY1" fmla="*/ 1657 h 558948"/>
                    <a:gd name="connsiteX2" fmla="*/ 4992655 w 7361335"/>
                    <a:gd name="connsiteY2" fmla="*/ 479073 h 558948"/>
                    <a:gd name="connsiteX3" fmla="*/ 7361335 w 7361335"/>
                    <a:gd name="connsiteY3" fmla="*/ 116476 h 558948"/>
                    <a:gd name="connsiteX0" fmla="*/ 0 w 7361335"/>
                    <a:gd name="connsiteY0" fmla="*/ 416091 h 522234"/>
                    <a:gd name="connsiteX1" fmla="*/ 2052346 w 7361335"/>
                    <a:gd name="connsiteY1" fmla="*/ 1657 h 522234"/>
                    <a:gd name="connsiteX2" fmla="*/ 4992655 w 7361335"/>
                    <a:gd name="connsiteY2" fmla="*/ 479073 h 522234"/>
                    <a:gd name="connsiteX3" fmla="*/ 7361335 w 7361335"/>
                    <a:gd name="connsiteY3" fmla="*/ 116476 h 522234"/>
                    <a:gd name="connsiteX0" fmla="*/ 0 w 7361335"/>
                    <a:gd name="connsiteY0" fmla="*/ 416091 h 501861"/>
                    <a:gd name="connsiteX1" fmla="*/ 2052346 w 7361335"/>
                    <a:gd name="connsiteY1" fmla="*/ 1657 h 501861"/>
                    <a:gd name="connsiteX2" fmla="*/ 4992655 w 7361335"/>
                    <a:gd name="connsiteY2" fmla="*/ 479073 h 501861"/>
                    <a:gd name="connsiteX3" fmla="*/ 7361335 w 7361335"/>
                    <a:gd name="connsiteY3" fmla="*/ 116476 h 501861"/>
                    <a:gd name="connsiteX0" fmla="*/ 0 w 7361335"/>
                    <a:gd name="connsiteY0" fmla="*/ 416091 h 488561"/>
                    <a:gd name="connsiteX1" fmla="*/ 2052346 w 7361335"/>
                    <a:gd name="connsiteY1" fmla="*/ 1657 h 488561"/>
                    <a:gd name="connsiteX2" fmla="*/ 4992655 w 7361335"/>
                    <a:gd name="connsiteY2" fmla="*/ 479073 h 488561"/>
                    <a:gd name="connsiteX3" fmla="*/ 7361335 w 7361335"/>
                    <a:gd name="connsiteY3" fmla="*/ 116476 h 488561"/>
                    <a:gd name="connsiteX0" fmla="*/ 0 w 7615335"/>
                    <a:gd name="connsiteY0" fmla="*/ 416091 h 486221"/>
                    <a:gd name="connsiteX1" fmla="*/ 2052346 w 7615335"/>
                    <a:gd name="connsiteY1" fmla="*/ 1657 h 486221"/>
                    <a:gd name="connsiteX2" fmla="*/ 4992655 w 7615335"/>
                    <a:gd name="connsiteY2" fmla="*/ 479073 h 486221"/>
                    <a:gd name="connsiteX3" fmla="*/ 7615335 w 7615335"/>
                    <a:gd name="connsiteY3" fmla="*/ 326026 h 486221"/>
                    <a:gd name="connsiteX0" fmla="*/ 0 w 7615335"/>
                    <a:gd name="connsiteY0" fmla="*/ 417734 h 525170"/>
                    <a:gd name="connsiteX1" fmla="*/ 2052346 w 7615335"/>
                    <a:gd name="connsiteY1" fmla="*/ 3300 h 525170"/>
                    <a:gd name="connsiteX2" fmla="*/ 5100605 w 7615335"/>
                    <a:gd name="connsiteY2" fmla="*/ 518816 h 525170"/>
                    <a:gd name="connsiteX3" fmla="*/ 7615335 w 7615335"/>
                    <a:gd name="connsiteY3" fmla="*/ 327669 h 525170"/>
                    <a:gd name="connsiteX0" fmla="*/ 0 w 7583585"/>
                    <a:gd name="connsiteY0" fmla="*/ 368528 h 533114"/>
                    <a:gd name="connsiteX1" fmla="*/ 2020596 w 7583585"/>
                    <a:gd name="connsiteY1" fmla="*/ 11244 h 533114"/>
                    <a:gd name="connsiteX2" fmla="*/ 5068855 w 7583585"/>
                    <a:gd name="connsiteY2" fmla="*/ 526760 h 533114"/>
                    <a:gd name="connsiteX3" fmla="*/ 7583585 w 7583585"/>
                    <a:gd name="connsiteY3" fmla="*/ 335613 h 533114"/>
                    <a:gd name="connsiteX0" fmla="*/ 0 w 7583585"/>
                    <a:gd name="connsiteY0" fmla="*/ 361689 h 526275"/>
                    <a:gd name="connsiteX1" fmla="*/ 2020596 w 7583585"/>
                    <a:gd name="connsiteY1" fmla="*/ 4405 h 526275"/>
                    <a:gd name="connsiteX2" fmla="*/ 5068855 w 7583585"/>
                    <a:gd name="connsiteY2" fmla="*/ 519921 h 526275"/>
                    <a:gd name="connsiteX3" fmla="*/ 7583585 w 7583585"/>
                    <a:gd name="connsiteY3" fmla="*/ 328774 h 526275"/>
                    <a:gd name="connsiteX0" fmla="*/ 0 w 7583585"/>
                    <a:gd name="connsiteY0" fmla="*/ 360985 h 525571"/>
                    <a:gd name="connsiteX1" fmla="*/ 2020596 w 7583585"/>
                    <a:gd name="connsiteY1" fmla="*/ 3701 h 525571"/>
                    <a:gd name="connsiteX2" fmla="*/ 5068855 w 7583585"/>
                    <a:gd name="connsiteY2" fmla="*/ 519217 h 525571"/>
                    <a:gd name="connsiteX3" fmla="*/ 7583585 w 7583585"/>
                    <a:gd name="connsiteY3" fmla="*/ 328070 h 525571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583585" h="525571">
                      <a:moveTo>
                        <a:pt x="0" y="360985"/>
                      </a:moveTo>
                      <a:cubicBezTo>
                        <a:pt x="623595" y="91434"/>
                        <a:pt x="1175787" y="-22671"/>
                        <a:pt x="2020596" y="3701"/>
                      </a:cubicBezTo>
                      <a:cubicBezTo>
                        <a:pt x="2865405" y="30073"/>
                        <a:pt x="4141690" y="465156"/>
                        <a:pt x="5068855" y="519217"/>
                      </a:cubicBezTo>
                      <a:cubicBezTo>
                        <a:pt x="5996020" y="573279"/>
                        <a:pt x="6935108" y="262756"/>
                        <a:pt x="7583585" y="328070"/>
                      </a:cubicBezTo>
                    </a:path>
                  </a:pathLst>
                </a:custGeom>
                <a:noFill/>
                <a:ln w="9525">
                  <a:solidFill>
                    <a:schemeClr val="bg1">
                      <a:lumMod val="50000"/>
                    </a:schemeClr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66" name="Freeform: Shape 65">
                  <a:extLst>
                    <a:ext uri="{FF2B5EF4-FFF2-40B4-BE49-F238E27FC236}">
                      <a16:creationId xmlns:a16="http://schemas.microsoft.com/office/drawing/2014/main" id="{F4C7E0D3-39B2-2E4C-1B76-90F8B6ED8C18}"/>
                    </a:ext>
                  </a:extLst>
                </p:cNvPr>
                <p:cNvSpPr/>
                <p:nvPr/>
              </p:nvSpPr>
              <p:spPr>
                <a:xfrm>
                  <a:off x="2801963" y="1189072"/>
                  <a:ext cx="7142480" cy="1890055"/>
                </a:xfrm>
                <a:custGeom>
                  <a:avLst/>
                  <a:gdLst>
                    <a:gd name="connsiteX0" fmla="*/ 0 w 7188200"/>
                    <a:gd name="connsiteY0" fmla="*/ 0 h 1871005"/>
                    <a:gd name="connsiteX1" fmla="*/ 1981200 w 7188200"/>
                    <a:gd name="connsiteY1" fmla="*/ 330200 h 1871005"/>
                    <a:gd name="connsiteX2" fmla="*/ 4457700 w 7188200"/>
                    <a:gd name="connsiteY2" fmla="*/ 1644650 h 1871005"/>
                    <a:gd name="connsiteX3" fmla="*/ 7188200 w 7188200"/>
                    <a:gd name="connsiteY3" fmla="*/ 1860550 h 1871005"/>
                    <a:gd name="connsiteX0" fmla="*/ 0 w 7142480"/>
                    <a:gd name="connsiteY0" fmla="*/ 0 h 1890055"/>
                    <a:gd name="connsiteX1" fmla="*/ 1935480 w 7142480"/>
                    <a:gd name="connsiteY1" fmla="*/ 349250 h 1890055"/>
                    <a:gd name="connsiteX2" fmla="*/ 4411980 w 7142480"/>
                    <a:gd name="connsiteY2" fmla="*/ 1663700 h 1890055"/>
                    <a:gd name="connsiteX3" fmla="*/ 7142480 w 7142480"/>
                    <a:gd name="connsiteY3" fmla="*/ 1879600 h 1890055"/>
                    <a:gd name="connsiteX0" fmla="*/ 0 w 7142480"/>
                    <a:gd name="connsiteY0" fmla="*/ 0 h 1890055"/>
                    <a:gd name="connsiteX1" fmla="*/ 1935480 w 7142480"/>
                    <a:gd name="connsiteY1" fmla="*/ 349250 h 1890055"/>
                    <a:gd name="connsiteX2" fmla="*/ 4411980 w 7142480"/>
                    <a:gd name="connsiteY2" fmla="*/ 1663700 h 1890055"/>
                    <a:gd name="connsiteX3" fmla="*/ 7142480 w 7142480"/>
                    <a:gd name="connsiteY3" fmla="*/ 1879600 h 1890055"/>
                  </a:gdLst>
                  <a:ahLst/>
                  <a:cxnLst>
                    <a:cxn ang="0">
                      <a:pos x="connsiteX0" y="connsiteY0"/>
                    </a:cxn>
                    <a:cxn ang="0">
                      <a:pos x="connsiteX1" y="connsiteY1"/>
                    </a:cxn>
                    <a:cxn ang="0">
                      <a:pos x="connsiteX2" y="connsiteY2"/>
                    </a:cxn>
                    <a:cxn ang="0">
                      <a:pos x="connsiteX3" y="connsiteY3"/>
                    </a:cxn>
                  </a:cxnLst>
                  <a:rect l="l" t="t" r="r" b="b"/>
                  <a:pathLst>
                    <a:path w="7142480" h="1890055">
                      <a:moveTo>
                        <a:pt x="0" y="0"/>
                      </a:moveTo>
                      <a:cubicBezTo>
                        <a:pt x="624840" y="5186"/>
                        <a:pt x="1200150" y="71967"/>
                        <a:pt x="1935480" y="349250"/>
                      </a:cubicBezTo>
                      <a:cubicBezTo>
                        <a:pt x="2670810" y="626533"/>
                        <a:pt x="3544147" y="1408642"/>
                        <a:pt x="4411980" y="1663700"/>
                      </a:cubicBezTo>
                      <a:cubicBezTo>
                        <a:pt x="5279813" y="1918758"/>
                        <a:pt x="6211146" y="1899179"/>
                        <a:pt x="7142480" y="1879600"/>
                      </a:cubicBezTo>
                    </a:path>
                  </a:pathLst>
                </a:cu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67" name="Straight Arrow Connector 66">
                  <a:extLst>
                    <a:ext uri="{FF2B5EF4-FFF2-40B4-BE49-F238E27FC236}">
                      <a16:creationId xmlns:a16="http://schemas.microsoft.com/office/drawing/2014/main" id="{F2F96486-4870-B505-7771-54B8181FBABC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4033460" y="1225731"/>
                  <a:ext cx="318770" cy="20938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8" name="Straight Arrow Connector 67">
                  <a:extLst>
                    <a:ext uri="{FF2B5EF4-FFF2-40B4-BE49-F238E27FC236}">
                      <a16:creationId xmlns:a16="http://schemas.microsoft.com/office/drawing/2014/main" id="{96B7B48C-B315-B2EE-A602-5CD59BB303A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151463" y="1547212"/>
                  <a:ext cx="261620" cy="25400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9" name="Straight Arrow Connector 68">
                  <a:extLst>
                    <a:ext uri="{FF2B5EF4-FFF2-40B4-BE49-F238E27FC236}">
                      <a16:creationId xmlns:a16="http://schemas.microsoft.com/office/drawing/2014/main" id="{A8548349-9731-7A5E-0A31-9431D957EF9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5821765" y="1943175"/>
                  <a:ext cx="292358" cy="6651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0" name="Straight Arrow Connector 69">
                  <a:extLst>
                    <a:ext uri="{FF2B5EF4-FFF2-40B4-BE49-F238E27FC236}">
                      <a16:creationId xmlns:a16="http://schemas.microsoft.com/office/drawing/2014/main" id="{0B5E9C64-10C8-4119-79FF-5E2068B6A995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311438" y="2290120"/>
                  <a:ext cx="290365" cy="77512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71" name="Straight Arrow Connector 70">
                  <a:extLst>
                    <a:ext uri="{FF2B5EF4-FFF2-40B4-BE49-F238E27FC236}">
                      <a16:creationId xmlns:a16="http://schemas.microsoft.com/office/drawing/2014/main" id="{47105687-820A-50A2-42FF-0CE3774B5024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867233" y="2599033"/>
                  <a:ext cx="255270" cy="48547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Connector 49">
                <a:extLst>
                  <a:ext uri="{FF2B5EF4-FFF2-40B4-BE49-F238E27FC236}">
                    <a16:creationId xmlns:a16="http://schemas.microsoft.com/office/drawing/2014/main" id="{CF3F615A-58C8-9119-C16A-87A661BFAB2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045401" y="446667"/>
                <a:ext cx="0" cy="3466473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Connector 50">
                <a:extLst>
                  <a:ext uri="{FF2B5EF4-FFF2-40B4-BE49-F238E27FC236}">
                    <a16:creationId xmlns:a16="http://schemas.microsoft.com/office/drawing/2014/main" id="{9A627E44-6ADA-276E-1BDA-DE99FAFDAAE3}"/>
                  </a:ext>
                </a:extLst>
              </p:cNvPr>
              <p:cNvCxnSpPr/>
              <p:nvPr/>
            </p:nvCxnSpPr>
            <p:spPr>
              <a:xfrm flipH="1">
                <a:off x="2326943" y="955336"/>
                <a:ext cx="2929812" cy="2929812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E07E9702-3558-F839-CBC7-CEFC3BD8C58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232077" y="3166690"/>
                <a:ext cx="7773961" cy="0"/>
              </a:xfrm>
              <a:prstGeom prst="line">
                <a:avLst/>
              </a:prstGeom>
              <a:ln>
                <a:solidFill>
                  <a:schemeClr val="tx1">
                    <a:lumMod val="50000"/>
                    <a:lumOff val="5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TextBox 52">
                    <a:extLst>
                      <a:ext uri="{FF2B5EF4-FFF2-40B4-BE49-F238E27FC236}">
                        <a16:creationId xmlns:a16="http://schemas.microsoft.com/office/drawing/2014/main" id="{FB870AFD-E154-97D9-C44E-09F1189048F6}"/>
                      </a:ext>
                    </a:extLst>
                  </p:cNvPr>
                  <p:cNvSpPr txBox="1"/>
                  <p:nvPr/>
                </p:nvSpPr>
                <p:spPr>
                  <a:xfrm>
                    <a:off x="2641073" y="446667"/>
                    <a:ext cx="36862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6" name="TextBox 155">
                    <a:extLst>
                      <a:ext uri="{FF2B5EF4-FFF2-40B4-BE49-F238E27FC236}">
                        <a16:creationId xmlns:a16="http://schemas.microsoft.com/office/drawing/2014/main" id="{051FFF04-2E44-4343-AC05-200159DE55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41073" y="446667"/>
                    <a:ext cx="368626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 r="-16279" b="-477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TextBox 53">
                    <a:extLst>
                      <a:ext uri="{FF2B5EF4-FFF2-40B4-BE49-F238E27FC236}">
                        <a16:creationId xmlns:a16="http://schemas.microsoft.com/office/drawing/2014/main" id="{34813527-2A91-FAD1-3405-1FEC3ED29A7F}"/>
                      </a:ext>
                    </a:extLst>
                  </p:cNvPr>
                  <p:cNvSpPr txBox="1"/>
                  <p:nvPr/>
                </p:nvSpPr>
                <p:spPr>
                  <a:xfrm>
                    <a:off x="9713989" y="3204310"/>
                    <a:ext cx="334579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7" name="TextBox 156">
                    <a:extLst>
                      <a:ext uri="{FF2B5EF4-FFF2-40B4-BE49-F238E27FC236}">
                        <a16:creationId xmlns:a16="http://schemas.microsoft.com/office/drawing/2014/main" id="{9B70D0F0-7D57-45AB-A3E4-CED51A73379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713989" y="3204310"/>
                    <a:ext cx="334579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7500" b="-2790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5" name="TextBox 54">
                    <a:extLst>
                      <a:ext uri="{FF2B5EF4-FFF2-40B4-BE49-F238E27FC236}">
                        <a16:creationId xmlns:a16="http://schemas.microsoft.com/office/drawing/2014/main" id="{50D4AA0D-4848-E511-0B89-5D99CB389649}"/>
                      </a:ext>
                    </a:extLst>
                  </p:cNvPr>
                  <p:cNvSpPr txBox="1"/>
                  <p:nvPr/>
                </p:nvSpPr>
                <p:spPr>
                  <a:xfrm>
                    <a:off x="6130885" y="1679973"/>
                    <a:ext cx="365613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8" name="TextBox 157">
                    <a:extLst>
                      <a:ext uri="{FF2B5EF4-FFF2-40B4-BE49-F238E27FC236}">
                        <a16:creationId xmlns:a16="http://schemas.microsoft.com/office/drawing/2014/main" id="{A83C4AA1-20B0-4A41-9E34-7710C07FADE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130885" y="1679973"/>
                    <a:ext cx="365613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11628" b="-46512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6" name="TextBox 55">
                    <a:extLst>
                      <a:ext uri="{FF2B5EF4-FFF2-40B4-BE49-F238E27FC236}">
                        <a16:creationId xmlns:a16="http://schemas.microsoft.com/office/drawing/2014/main" id="{C6115EDD-5356-DF47-3721-040229515211}"/>
                      </a:ext>
                    </a:extLst>
                  </p:cNvPr>
                  <p:cNvSpPr txBox="1"/>
                  <p:nvPr/>
                </p:nvSpPr>
                <p:spPr>
                  <a:xfrm>
                    <a:off x="6448529" y="2623910"/>
                    <a:ext cx="418704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9" name="TextBox 158">
                    <a:extLst>
                      <a:ext uri="{FF2B5EF4-FFF2-40B4-BE49-F238E27FC236}">
                        <a16:creationId xmlns:a16="http://schemas.microsoft.com/office/drawing/2014/main" id="{015A23EF-B586-40CF-B528-528684C522F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48529" y="2623910"/>
                    <a:ext cx="418704" cy="369332"/>
                  </a:xfrm>
                  <a:prstGeom prst="rect">
                    <a:avLst/>
                  </a:prstGeom>
                  <a:blipFill>
                    <a:blip r:embed="rId8"/>
                    <a:stretch>
                      <a:fillRect l="-6122" r="-30612" b="-5814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7" name="Straight Connector 56">
                <a:extLst>
                  <a:ext uri="{FF2B5EF4-FFF2-40B4-BE49-F238E27FC236}">
                    <a16:creationId xmlns:a16="http://schemas.microsoft.com/office/drawing/2014/main" id="{B1E7BEFC-8F3E-59E4-494D-D774A3865AAB}"/>
                  </a:ext>
                </a:extLst>
              </p:cNvPr>
              <p:cNvCxnSpPr/>
              <p:nvPr/>
            </p:nvCxnSpPr>
            <p:spPr>
              <a:xfrm flipV="1">
                <a:off x="5763016" y="1387762"/>
                <a:ext cx="166433" cy="434936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TextBox 57">
                    <a:extLst>
                      <a:ext uri="{FF2B5EF4-FFF2-40B4-BE49-F238E27FC236}">
                        <a16:creationId xmlns:a16="http://schemas.microsoft.com/office/drawing/2014/main" id="{5F59DF4F-FDD5-E8C0-773C-FF2AB96F1B16}"/>
                      </a:ext>
                    </a:extLst>
                  </p:cNvPr>
                  <p:cNvSpPr txBox="1"/>
                  <p:nvPr/>
                </p:nvSpPr>
                <p:spPr>
                  <a:xfrm>
                    <a:off x="5846232" y="1089509"/>
                    <a:ext cx="36420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Σ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1" name="TextBox 160">
                    <a:extLst>
                      <a:ext uri="{FF2B5EF4-FFF2-40B4-BE49-F238E27FC236}">
                        <a16:creationId xmlns:a16="http://schemas.microsoft.com/office/drawing/2014/main" id="{9895BF88-B9C0-4E9E-8220-811ED661142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46232" y="1089509"/>
                    <a:ext cx="364202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r="-16667" b="-3023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TextBox 58">
                    <a:extLst>
                      <a:ext uri="{FF2B5EF4-FFF2-40B4-BE49-F238E27FC236}">
                        <a16:creationId xmlns:a16="http://schemas.microsoft.com/office/drawing/2014/main" id="{B0DEDF01-DEBB-1EE6-B680-DEABA1154886}"/>
                      </a:ext>
                    </a:extLst>
                  </p:cNvPr>
                  <p:cNvSpPr txBox="1"/>
                  <p:nvPr/>
                </p:nvSpPr>
                <p:spPr>
                  <a:xfrm>
                    <a:off x="4868728" y="684019"/>
                    <a:ext cx="369588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2" name="TextBox 161">
                    <a:extLst>
                      <a:ext uri="{FF2B5EF4-FFF2-40B4-BE49-F238E27FC236}">
                        <a16:creationId xmlns:a16="http://schemas.microsoft.com/office/drawing/2014/main" id="{E3DA8E67-BB84-42F0-9C8A-3C590656EE1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868728" y="684019"/>
                    <a:ext cx="369588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 r="-13953" b="-47727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76" name="Group 75">
              <a:extLst>
                <a:ext uri="{FF2B5EF4-FFF2-40B4-BE49-F238E27FC236}">
                  <a16:creationId xmlns:a16="http://schemas.microsoft.com/office/drawing/2014/main" id="{9442F9D0-E46D-9CDE-C6C6-CB0AFD500DF6}"/>
                </a:ext>
              </a:extLst>
            </p:cNvPr>
            <p:cNvGrpSpPr/>
            <p:nvPr/>
          </p:nvGrpSpPr>
          <p:grpSpPr>
            <a:xfrm>
              <a:off x="10204302" y="3750499"/>
              <a:ext cx="1096194" cy="797225"/>
              <a:chOff x="10204301" y="3725841"/>
              <a:chExt cx="1330457" cy="1146342"/>
            </a:xfrm>
          </p:grpSpPr>
          <p:sp>
            <p:nvSpPr>
              <p:cNvPr id="77" name="Freeform: Shape 76">
                <a:extLst>
                  <a:ext uri="{FF2B5EF4-FFF2-40B4-BE49-F238E27FC236}">
                    <a16:creationId xmlns:a16="http://schemas.microsoft.com/office/drawing/2014/main" id="{60CF5B21-B2DB-9E8A-AA10-3ABE6988F6FE}"/>
                  </a:ext>
                </a:extLst>
              </p:cNvPr>
              <p:cNvSpPr/>
              <p:nvPr/>
            </p:nvSpPr>
            <p:spPr>
              <a:xfrm rot="4458677">
                <a:off x="10296359" y="3633783"/>
                <a:ext cx="1146342" cy="1330457"/>
              </a:xfrm>
              <a:custGeom>
                <a:avLst/>
                <a:gdLst>
                  <a:gd name="connsiteX0" fmla="*/ 543485 w 2015003"/>
                  <a:gd name="connsiteY0" fmla="*/ 57463 h 2116231"/>
                  <a:gd name="connsiteX1" fmla="*/ 1523199 w 2015003"/>
                  <a:gd name="connsiteY1" fmla="*/ 178761 h 2116231"/>
                  <a:gd name="connsiteX2" fmla="*/ 1560522 w 2015003"/>
                  <a:gd name="connsiteY2" fmla="*/ 943871 h 2116231"/>
                  <a:gd name="connsiteX3" fmla="*/ 1999060 w 2015003"/>
                  <a:gd name="connsiteY3" fmla="*/ 1643667 h 2116231"/>
                  <a:gd name="connsiteX4" fmla="*/ 916709 w 2015003"/>
                  <a:gd name="connsiteY4" fmla="*/ 2110198 h 2116231"/>
                  <a:gd name="connsiteX5" fmla="*/ 720766 w 2015003"/>
                  <a:gd name="connsiteY5" fmla="*/ 1317096 h 2116231"/>
                  <a:gd name="connsiteX6" fmla="*/ 2309 w 2015003"/>
                  <a:gd name="connsiteY6" fmla="*/ 934541 h 2116231"/>
                  <a:gd name="connsiteX7" fmla="*/ 543485 w 2015003"/>
                  <a:gd name="connsiteY7" fmla="*/ 57463 h 2116231"/>
                  <a:gd name="connsiteX0" fmla="*/ 543485 w 2014235"/>
                  <a:gd name="connsiteY0" fmla="*/ 57463 h 2119110"/>
                  <a:gd name="connsiteX1" fmla="*/ 1523199 w 2014235"/>
                  <a:gd name="connsiteY1" fmla="*/ 178761 h 2119110"/>
                  <a:gd name="connsiteX2" fmla="*/ 1560522 w 2014235"/>
                  <a:gd name="connsiteY2" fmla="*/ 943871 h 2119110"/>
                  <a:gd name="connsiteX3" fmla="*/ 1999060 w 2014235"/>
                  <a:gd name="connsiteY3" fmla="*/ 1643667 h 2119110"/>
                  <a:gd name="connsiteX4" fmla="*/ 916709 w 2014235"/>
                  <a:gd name="connsiteY4" fmla="*/ 2110198 h 2119110"/>
                  <a:gd name="connsiteX5" fmla="*/ 720766 w 2014235"/>
                  <a:gd name="connsiteY5" fmla="*/ 1317096 h 2119110"/>
                  <a:gd name="connsiteX6" fmla="*/ 2309 w 2014235"/>
                  <a:gd name="connsiteY6" fmla="*/ 934541 h 2119110"/>
                  <a:gd name="connsiteX7" fmla="*/ 543485 w 2014235"/>
                  <a:gd name="connsiteY7" fmla="*/ 57463 h 2119110"/>
                  <a:gd name="connsiteX0" fmla="*/ 543485 w 1980874"/>
                  <a:gd name="connsiteY0" fmla="*/ 57463 h 2128421"/>
                  <a:gd name="connsiteX1" fmla="*/ 1523199 w 1980874"/>
                  <a:gd name="connsiteY1" fmla="*/ 178761 h 2128421"/>
                  <a:gd name="connsiteX2" fmla="*/ 1560522 w 1980874"/>
                  <a:gd name="connsiteY2" fmla="*/ 943871 h 2128421"/>
                  <a:gd name="connsiteX3" fmla="*/ 1964847 w 1980874"/>
                  <a:gd name="connsiteY3" fmla="*/ 1730974 h 2128421"/>
                  <a:gd name="connsiteX4" fmla="*/ 916709 w 1980874"/>
                  <a:gd name="connsiteY4" fmla="*/ 2110198 h 2128421"/>
                  <a:gd name="connsiteX5" fmla="*/ 720766 w 1980874"/>
                  <a:gd name="connsiteY5" fmla="*/ 1317096 h 2128421"/>
                  <a:gd name="connsiteX6" fmla="*/ 2309 w 1980874"/>
                  <a:gd name="connsiteY6" fmla="*/ 934541 h 2128421"/>
                  <a:gd name="connsiteX7" fmla="*/ 543485 w 1980874"/>
                  <a:gd name="connsiteY7" fmla="*/ 57463 h 2128421"/>
                  <a:gd name="connsiteX0" fmla="*/ 543485 w 1975539"/>
                  <a:gd name="connsiteY0" fmla="*/ 57463 h 2163482"/>
                  <a:gd name="connsiteX1" fmla="*/ 1523199 w 1975539"/>
                  <a:gd name="connsiteY1" fmla="*/ 178761 h 2163482"/>
                  <a:gd name="connsiteX2" fmla="*/ 1560522 w 1975539"/>
                  <a:gd name="connsiteY2" fmla="*/ 943871 h 2163482"/>
                  <a:gd name="connsiteX3" fmla="*/ 1964847 w 1975539"/>
                  <a:gd name="connsiteY3" fmla="*/ 1730974 h 2163482"/>
                  <a:gd name="connsiteX4" fmla="*/ 1069419 w 1975539"/>
                  <a:gd name="connsiteY4" fmla="*/ 2153091 h 2163482"/>
                  <a:gd name="connsiteX5" fmla="*/ 720766 w 1975539"/>
                  <a:gd name="connsiteY5" fmla="*/ 1317096 h 2163482"/>
                  <a:gd name="connsiteX6" fmla="*/ 2309 w 1975539"/>
                  <a:gd name="connsiteY6" fmla="*/ 934541 h 2163482"/>
                  <a:gd name="connsiteX7" fmla="*/ 543485 w 1975539"/>
                  <a:gd name="connsiteY7" fmla="*/ 57463 h 2163482"/>
                  <a:gd name="connsiteX0" fmla="*/ 543485 w 1975539"/>
                  <a:gd name="connsiteY0" fmla="*/ 57463 h 2170997"/>
                  <a:gd name="connsiteX1" fmla="*/ 1523199 w 1975539"/>
                  <a:gd name="connsiteY1" fmla="*/ 178761 h 2170997"/>
                  <a:gd name="connsiteX2" fmla="*/ 1560522 w 1975539"/>
                  <a:gd name="connsiteY2" fmla="*/ 943871 h 2170997"/>
                  <a:gd name="connsiteX3" fmla="*/ 1964847 w 1975539"/>
                  <a:gd name="connsiteY3" fmla="*/ 1730974 h 2170997"/>
                  <a:gd name="connsiteX4" fmla="*/ 1069419 w 1975539"/>
                  <a:gd name="connsiteY4" fmla="*/ 2153091 h 2170997"/>
                  <a:gd name="connsiteX5" fmla="*/ 720766 w 1975539"/>
                  <a:gd name="connsiteY5" fmla="*/ 1317096 h 2170997"/>
                  <a:gd name="connsiteX6" fmla="*/ 2309 w 1975539"/>
                  <a:gd name="connsiteY6" fmla="*/ 934541 h 2170997"/>
                  <a:gd name="connsiteX7" fmla="*/ 543485 w 1975539"/>
                  <a:gd name="connsiteY7" fmla="*/ 57463 h 2170997"/>
                  <a:gd name="connsiteX0" fmla="*/ 543485 w 1986971"/>
                  <a:gd name="connsiteY0" fmla="*/ 57463 h 2188674"/>
                  <a:gd name="connsiteX1" fmla="*/ 1523199 w 1986971"/>
                  <a:gd name="connsiteY1" fmla="*/ 178761 h 2188674"/>
                  <a:gd name="connsiteX2" fmla="*/ 1560522 w 1986971"/>
                  <a:gd name="connsiteY2" fmla="*/ 943871 h 2188674"/>
                  <a:gd name="connsiteX3" fmla="*/ 1964847 w 1986971"/>
                  <a:gd name="connsiteY3" fmla="*/ 1730974 h 2188674"/>
                  <a:gd name="connsiteX4" fmla="*/ 1069419 w 1986971"/>
                  <a:gd name="connsiteY4" fmla="*/ 2153091 h 2188674"/>
                  <a:gd name="connsiteX5" fmla="*/ 720766 w 1986971"/>
                  <a:gd name="connsiteY5" fmla="*/ 1317096 h 2188674"/>
                  <a:gd name="connsiteX6" fmla="*/ 2309 w 1986971"/>
                  <a:gd name="connsiteY6" fmla="*/ 934541 h 2188674"/>
                  <a:gd name="connsiteX7" fmla="*/ 543485 w 1986971"/>
                  <a:gd name="connsiteY7" fmla="*/ 57463 h 2188674"/>
                  <a:gd name="connsiteX0" fmla="*/ 554169 w 1997655"/>
                  <a:gd name="connsiteY0" fmla="*/ 57463 h 2203770"/>
                  <a:gd name="connsiteX1" fmla="*/ 1533883 w 1997655"/>
                  <a:gd name="connsiteY1" fmla="*/ 178761 h 2203770"/>
                  <a:gd name="connsiteX2" fmla="*/ 1571206 w 1997655"/>
                  <a:gd name="connsiteY2" fmla="*/ 943871 h 2203770"/>
                  <a:gd name="connsiteX3" fmla="*/ 1975531 w 1997655"/>
                  <a:gd name="connsiteY3" fmla="*/ 1730974 h 2203770"/>
                  <a:gd name="connsiteX4" fmla="*/ 1080103 w 1997655"/>
                  <a:gd name="connsiteY4" fmla="*/ 2153091 h 2203770"/>
                  <a:gd name="connsiteX5" fmla="*/ 12993 w 1997655"/>
                  <a:gd name="connsiteY5" fmla="*/ 934541 h 2203770"/>
                  <a:gd name="connsiteX6" fmla="*/ 554169 w 1997655"/>
                  <a:gd name="connsiteY6" fmla="*/ 57463 h 2203770"/>
                  <a:gd name="connsiteX0" fmla="*/ 554169 w 1989255"/>
                  <a:gd name="connsiteY0" fmla="*/ 54327 h 2179975"/>
                  <a:gd name="connsiteX1" fmla="*/ 1533883 w 1989255"/>
                  <a:gd name="connsiteY1" fmla="*/ 175625 h 2179975"/>
                  <a:gd name="connsiteX2" fmla="*/ 1616926 w 1989255"/>
                  <a:gd name="connsiteY2" fmla="*/ 846968 h 2179975"/>
                  <a:gd name="connsiteX3" fmla="*/ 1975531 w 1989255"/>
                  <a:gd name="connsiteY3" fmla="*/ 1727838 h 2179975"/>
                  <a:gd name="connsiteX4" fmla="*/ 1080103 w 1989255"/>
                  <a:gd name="connsiteY4" fmla="*/ 2149955 h 2179975"/>
                  <a:gd name="connsiteX5" fmla="*/ 12993 w 1989255"/>
                  <a:gd name="connsiteY5" fmla="*/ 931405 h 2179975"/>
                  <a:gd name="connsiteX6" fmla="*/ 554169 w 1989255"/>
                  <a:gd name="connsiteY6" fmla="*/ 54327 h 2179975"/>
                  <a:gd name="connsiteX0" fmla="*/ 305977 w 1741063"/>
                  <a:gd name="connsiteY0" fmla="*/ 90459 h 2192681"/>
                  <a:gd name="connsiteX1" fmla="*/ 1285691 w 1741063"/>
                  <a:gd name="connsiteY1" fmla="*/ 211757 h 2192681"/>
                  <a:gd name="connsiteX2" fmla="*/ 1368734 w 1741063"/>
                  <a:gd name="connsiteY2" fmla="*/ 883100 h 2192681"/>
                  <a:gd name="connsiteX3" fmla="*/ 1727339 w 1741063"/>
                  <a:gd name="connsiteY3" fmla="*/ 1763970 h 2192681"/>
                  <a:gd name="connsiteX4" fmla="*/ 831911 w 1741063"/>
                  <a:gd name="connsiteY4" fmla="*/ 2186087 h 2192681"/>
                  <a:gd name="connsiteX5" fmla="*/ 24611 w 1741063"/>
                  <a:gd name="connsiteY5" fmla="*/ 1457254 h 2192681"/>
                  <a:gd name="connsiteX6" fmla="*/ 305977 w 1741063"/>
                  <a:gd name="connsiteY6" fmla="*/ 90459 h 2192681"/>
                  <a:gd name="connsiteX0" fmla="*/ 193443 w 1780632"/>
                  <a:gd name="connsiteY0" fmla="*/ 113292 h 2122552"/>
                  <a:gd name="connsiteX1" fmla="*/ 1325260 w 1780632"/>
                  <a:gd name="connsiteY1" fmla="*/ 141628 h 2122552"/>
                  <a:gd name="connsiteX2" fmla="*/ 1408303 w 1780632"/>
                  <a:gd name="connsiteY2" fmla="*/ 812971 h 2122552"/>
                  <a:gd name="connsiteX3" fmla="*/ 1766908 w 1780632"/>
                  <a:gd name="connsiteY3" fmla="*/ 1693841 h 2122552"/>
                  <a:gd name="connsiteX4" fmla="*/ 871480 w 1780632"/>
                  <a:gd name="connsiteY4" fmla="*/ 2115958 h 2122552"/>
                  <a:gd name="connsiteX5" fmla="*/ 64180 w 1780632"/>
                  <a:gd name="connsiteY5" fmla="*/ 1387125 h 2122552"/>
                  <a:gd name="connsiteX6" fmla="*/ 193443 w 1780632"/>
                  <a:gd name="connsiteY6" fmla="*/ 113292 h 2122552"/>
                  <a:gd name="connsiteX0" fmla="*/ 193443 w 1780632"/>
                  <a:gd name="connsiteY0" fmla="*/ 113292 h 2126761"/>
                  <a:gd name="connsiteX1" fmla="*/ 1325260 w 1780632"/>
                  <a:gd name="connsiteY1" fmla="*/ 141628 h 2126761"/>
                  <a:gd name="connsiteX2" fmla="*/ 1408303 w 1780632"/>
                  <a:gd name="connsiteY2" fmla="*/ 812971 h 2126761"/>
                  <a:gd name="connsiteX3" fmla="*/ 1766908 w 1780632"/>
                  <a:gd name="connsiteY3" fmla="*/ 1693841 h 2126761"/>
                  <a:gd name="connsiteX4" fmla="*/ 871480 w 1780632"/>
                  <a:gd name="connsiteY4" fmla="*/ 2115958 h 2126761"/>
                  <a:gd name="connsiteX5" fmla="*/ 64180 w 1780632"/>
                  <a:gd name="connsiteY5" fmla="*/ 1387125 h 2126761"/>
                  <a:gd name="connsiteX6" fmla="*/ 193443 w 1780632"/>
                  <a:gd name="connsiteY6" fmla="*/ 113292 h 212676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</a:cxnLst>
                <a:rect l="l" t="t" r="r" b="b"/>
                <a:pathLst>
                  <a:path w="1780632" h="2126761">
                    <a:moveTo>
                      <a:pt x="193443" y="113292"/>
                    </a:moveTo>
                    <a:cubicBezTo>
                      <a:pt x="403623" y="-94291"/>
                      <a:pt x="1122783" y="25015"/>
                      <a:pt x="1325260" y="141628"/>
                    </a:cubicBezTo>
                    <a:cubicBezTo>
                      <a:pt x="1527737" y="258241"/>
                      <a:pt x="1334695" y="554269"/>
                      <a:pt x="1408303" y="812971"/>
                    </a:cubicBezTo>
                    <a:cubicBezTo>
                      <a:pt x="1481911" y="1071673"/>
                      <a:pt x="1856378" y="1476677"/>
                      <a:pt x="1766908" y="1693841"/>
                    </a:cubicBezTo>
                    <a:cubicBezTo>
                      <a:pt x="1677438" y="1911005"/>
                      <a:pt x="1218149" y="2184739"/>
                      <a:pt x="871480" y="2115958"/>
                    </a:cubicBezTo>
                    <a:cubicBezTo>
                      <a:pt x="524811" y="2047177"/>
                      <a:pt x="177186" y="1720903"/>
                      <a:pt x="64180" y="1387125"/>
                    </a:cubicBezTo>
                    <a:cubicBezTo>
                      <a:pt x="-48826" y="1053347"/>
                      <a:pt x="-16737" y="320875"/>
                      <a:pt x="193443" y="113292"/>
                    </a:cubicBezTo>
                    <a:close/>
                  </a:path>
                </a:pathLst>
              </a:custGeom>
              <a:noFill/>
              <a:ln>
                <a:solidFill>
                  <a:schemeClr val="accent1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sp>
            <p:nvSpPr>
              <p:cNvPr id="78" name="Freeform: Shape 77">
                <a:extLst>
                  <a:ext uri="{FF2B5EF4-FFF2-40B4-BE49-F238E27FC236}">
                    <a16:creationId xmlns:a16="http://schemas.microsoft.com/office/drawing/2014/main" id="{B169C78D-F698-9341-FE89-77E9CE88F72E}"/>
                  </a:ext>
                </a:extLst>
              </p:cNvPr>
              <p:cNvSpPr/>
              <p:nvPr/>
            </p:nvSpPr>
            <p:spPr>
              <a:xfrm>
                <a:off x="10286879" y="3818850"/>
                <a:ext cx="1160665" cy="904703"/>
              </a:xfrm>
              <a:custGeom>
                <a:avLst/>
                <a:gdLst>
                  <a:gd name="connsiteX0" fmla="*/ 57178 w 1829995"/>
                  <a:gd name="connsiteY0" fmla="*/ 1404604 h 1404604"/>
                  <a:gd name="connsiteX1" fmla="*/ 85170 w 1829995"/>
                  <a:gd name="connsiteY1" fmla="*/ 882089 h 1404604"/>
                  <a:gd name="connsiteX2" fmla="*/ 868942 w 1829995"/>
                  <a:gd name="connsiteY2" fmla="*/ 79657 h 1404604"/>
                  <a:gd name="connsiteX3" fmla="*/ 1829995 w 1829995"/>
                  <a:gd name="connsiteY3" fmla="*/ 79657 h 1404604"/>
                  <a:gd name="connsiteX0" fmla="*/ 57178 w 1829995"/>
                  <a:gd name="connsiteY0" fmla="*/ 1435711 h 1435711"/>
                  <a:gd name="connsiteX1" fmla="*/ 85170 w 1829995"/>
                  <a:gd name="connsiteY1" fmla="*/ 913196 h 1435711"/>
                  <a:gd name="connsiteX2" fmla="*/ 868942 w 1829995"/>
                  <a:gd name="connsiteY2" fmla="*/ 110764 h 1435711"/>
                  <a:gd name="connsiteX3" fmla="*/ 1829995 w 1829995"/>
                  <a:gd name="connsiteY3" fmla="*/ 110764 h 1435711"/>
                  <a:gd name="connsiteX0" fmla="*/ 57178 w 1829995"/>
                  <a:gd name="connsiteY0" fmla="*/ 1416085 h 1416085"/>
                  <a:gd name="connsiteX1" fmla="*/ 85170 w 1829995"/>
                  <a:gd name="connsiteY1" fmla="*/ 893570 h 1416085"/>
                  <a:gd name="connsiteX2" fmla="*/ 868942 w 1829995"/>
                  <a:gd name="connsiteY2" fmla="*/ 91138 h 1416085"/>
                  <a:gd name="connsiteX3" fmla="*/ 1829995 w 1829995"/>
                  <a:gd name="connsiteY3" fmla="*/ 131778 h 1416085"/>
                  <a:gd name="connsiteX0" fmla="*/ 75158 w 1847975"/>
                  <a:gd name="connsiteY0" fmla="*/ 1416085 h 1416085"/>
                  <a:gd name="connsiteX1" fmla="*/ 103150 w 1847975"/>
                  <a:gd name="connsiteY1" fmla="*/ 893570 h 1416085"/>
                  <a:gd name="connsiteX2" fmla="*/ 886922 w 1847975"/>
                  <a:gd name="connsiteY2" fmla="*/ 91138 h 1416085"/>
                  <a:gd name="connsiteX3" fmla="*/ 1847975 w 1847975"/>
                  <a:gd name="connsiteY3" fmla="*/ 131778 h 1416085"/>
                  <a:gd name="connsiteX0" fmla="*/ 71180 w 1854157"/>
                  <a:gd name="connsiteY0" fmla="*/ 1411005 h 1411005"/>
                  <a:gd name="connsiteX1" fmla="*/ 109332 w 1854157"/>
                  <a:gd name="connsiteY1" fmla="*/ 893570 h 1411005"/>
                  <a:gd name="connsiteX2" fmla="*/ 893104 w 1854157"/>
                  <a:gd name="connsiteY2" fmla="*/ 91138 h 1411005"/>
                  <a:gd name="connsiteX3" fmla="*/ 1854157 w 1854157"/>
                  <a:gd name="connsiteY3" fmla="*/ 131778 h 1411005"/>
                  <a:gd name="connsiteX0" fmla="*/ 70463 w 1855345"/>
                  <a:gd name="connsiteY0" fmla="*/ 1405290 h 1405290"/>
                  <a:gd name="connsiteX1" fmla="*/ 110520 w 1855345"/>
                  <a:gd name="connsiteY1" fmla="*/ 893570 h 1405290"/>
                  <a:gd name="connsiteX2" fmla="*/ 894292 w 1855345"/>
                  <a:gd name="connsiteY2" fmla="*/ 91138 h 1405290"/>
                  <a:gd name="connsiteX3" fmla="*/ 1855345 w 1855345"/>
                  <a:gd name="connsiteY3" fmla="*/ 131778 h 140529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</a:cxnLst>
                <a:rect l="l" t="t" r="r" b="b"/>
                <a:pathLst>
                  <a:path w="1855345" h="1405290">
                    <a:moveTo>
                      <a:pt x="70463" y="1405290"/>
                    </a:moveTo>
                    <a:cubicBezTo>
                      <a:pt x="-31448" y="1254444"/>
                      <a:pt x="-26785" y="1112595"/>
                      <a:pt x="110520" y="893570"/>
                    </a:cubicBezTo>
                    <a:cubicBezTo>
                      <a:pt x="247825" y="674545"/>
                      <a:pt x="603488" y="224877"/>
                      <a:pt x="894292" y="91138"/>
                    </a:cubicBezTo>
                    <a:cubicBezTo>
                      <a:pt x="1185096" y="-42601"/>
                      <a:pt x="1796821" y="-29227"/>
                      <a:pt x="1855345" y="131778"/>
                    </a:cubicBezTo>
                  </a:path>
                </a:pathLst>
              </a:custGeom>
              <a:noFill/>
              <a:ln>
                <a:prstDash val="dash"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9" name="Freeform: Shape 78">
                <a:extLst>
                  <a:ext uri="{FF2B5EF4-FFF2-40B4-BE49-F238E27FC236}">
                    <a16:creationId xmlns:a16="http://schemas.microsoft.com/office/drawing/2014/main" id="{D5EB64FE-14C0-327C-B77D-5A96CE687094}"/>
                  </a:ext>
                </a:extLst>
              </p:cNvPr>
              <p:cNvSpPr/>
              <p:nvPr/>
            </p:nvSpPr>
            <p:spPr>
              <a:xfrm>
                <a:off x="10342204" y="3910829"/>
                <a:ext cx="1126233" cy="875590"/>
              </a:xfrm>
              <a:custGeom>
                <a:avLst/>
                <a:gdLst>
                  <a:gd name="connsiteX0" fmla="*/ 1782147 w 1782147"/>
                  <a:gd name="connsiteY0" fmla="*/ 0 h 1335438"/>
                  <a:gd name="connsiteX1" fmla="*/ 1642188 w 1782147"/>
                  <a:gd name="connsiteY1" fmla="*/ 587828 h 1335438"/>
                  <a:gd name="connsiteX2" fmla="*/ 1035698 w 1782147"/>
                  <a:gd name="connsiteY2" fmla="*/ 746449 h 1335438"/>
                  <a:gd name="connsiteX3" fmla="*/ 597159 w 1782147"/>
                  <a:gd name="connsiteY3" fmla="*/ 1231641 h 1335438"/>
                  <a:gd name="connsiteX4" fmla="*/ 0 w 1782147"/>
                  <a:gd name="connsiteY4" fmla="*/ 1278294 h 1335438"/>
                  <a:gd name="connsiteX0" fmla="*/ 1766907 w 1766907"/>
                  <a:gd name="connsiteY0" fmla="*/ 0 h 1342602"/>
                  <a:gd name="connsiteX1" fmla="*/ 1626948 w 1766907"/>
                  <a:gd name="connsiteY1" fmla="*/ 587828 h 1342602"/>
                  <a:gd name="connsiteX2" fmla="*/ 1020458 w 1766907"/>
                  <a:gd name="connsiteY2" fmla="*/ 746449 h 1342602"/>
                  <a:gd name="connsiteX3" fmla="*/ 581919 w 1766907"/>
                  <a:gd name="connsiteY3" fmla="*/ 1231641 h 1342602"/>
                  <a:gd name="connsiteX4" fmla="*/ 0 w 1766907"/>
                  <a:gd name="connsiteY4" fmla="*/ 1288454 h 1342602"/>
                  <a:gd name="connsiteX0" fmla="*/ 1766907 w 1766907"/>
                  <a:gd name="connsiteY0" fmla="*/ 0 h 1362894"/>
                  <a:gd name="connsiteX1" fmla="*/ 1626948 w 1766907"/>
                  <a:gd name="connsiteY1" fmla="*/ 587828 h 1362894"/>
                  <a:gd name="connsiteX2" fmla="*/ 1020458 w 1766907"/>
                  <a:gd name="connsiteY2" fmla="*/ 746449 h 1362894"/>
                  <a:gd name="connsiteX3" fmla="*/ 581919 w 1766907"/>
                  <a:gd name="connsiteY3" fmla="*/ 1231641 h 1362894"/>
                  <a:gd name="connsiteX4" fmla="*/ 0 w 1766907"/>
                  <a:gd name="connsiteY4" fmla="*/ 1288454 h 1362894"/>
                  <a:gd name="connsiteX0" fmla="*/ 1766907 w 1766907"/>
                  <a:gd name="connsiteY0" fmla="*/ 0 h 1365149"/>
                  <a:gd name="connsiteX1" fmla="*/ 1626948 w 1766907"/>
                  <a:gd name="connsiteY1" fmla="*/ 587828 h 1365149"/>
                  <a:gd name="connsiteX2" fmla="*/ 1020458 w 1766907"/>
                  <a:gd name="connsiteY2" fmla="*/ 746449 h 1365149"/>
                  <a:gd name="connsiteX3" fmla="*/ 581919 w 1766907"/>
                  <a:gd name="connsiteY3" fmla="*/ 1231641 h 1365149"/>
                  <a:gd name="connsiteX4" fmla="*/ 0 w 1766907"/>
                  <a:gd name="connsiteY4" fmla="*/ 1288454 h 1365149"/>
                  <a:gd name="connsiteX0" fmla="*/ 1766907 w 1766907"/>
                  <a:gd name="connsiteY0" fmla="*/ 0 h 1365149"/>
                  <a:gd name="connsiteX1" fmla="*/ 1626948 w 1766907"/>
                  <a:gd name="connsiteY1" fmla="*/ 587828 h 1365149"/>
                  <a:gd name="connsiteX2" fmla="*/ 1020458 w 1766907"/>
                  <a:gd name="connsiteY2" fmla="*/ 746449 h 1365149"/>
                  <a:gd name="connsiteX3" fmla="*/ 642879 w 1766907"/>
                  <a:gd name="connsiteY3" fmla="*/ 1231641 h 1365149"/>
                  <a:gd name="connsiteX4" fmla="*/ 0 w 1766907"/>
                  <a:gd name="connsiteY4" fmla="*/ 1288454 h 1365149"/>
                  <a:gd name="connsiteX0" fmla="*/ 1787227 w 1787227"/>
                  <a:gd name="connsiteY0" fmla="*/ 0 h 1362609"/>
                  <a:gd name="connsiteX1" fmla="*/ 1626948 w 1787227"/>
                  <a:gd name="connsiteY1" fmla="*/ 585288 h 1362609"/>
                  <a:gd name="connsiteX2" fmla="*/ 1020458 w 1787227"/>
                  <a:gd name="connsiteY2" fmla="*/ 743909 h 1362609"/>
                  <a:gd name="connsiteX3" fmla="*/ 642879 w 1787227"/>
                  <a:gd name="connsiteY3" fmla="*/ 1229101 h 1362609"/>
                  <a:gd name="connsiteX4" fmla="*/ 0 w 1787227"/>
                  <a:gd name="connsiteY4" fmla="*/ 1285914 h 1362609"/>
                  <a:gd name="connsiteX0" fmla="*/ 1787227 w 1809320"/>
                  <a:gd name="connsiteY0" fmla="*/ 0 h 1362609"/>
                  <a:gd name="connsiteX1" fmla="*/ 1626948 w 1809320"/>
                  <a:gd name="connsiteY1" fmla="*/ 585288 h 1362609"/>
                  <a:gd name="connsiteX2" fmla="*/ 1020458 w 1809320"/>
                  <a:gd name="connsiteY2" fmla="*/ 743909 h 1362609"/>
                  <a:gd name="connsiteX3" fmla="*/ 642879 w 1809320"/>
                  <a:gd name="connsiteY3" fmla="*/ 1229101 h 1362609"/>
                  <a:gd name="connsiteX4" fmla="*/ 0 w 1809320"/>
                  <a:gd name="connsiteY4" fmla="*/ 1285914 h 1362609"/>
                  <a:gd name="connsiteX0" fmla="*/ 1777067 w 1800305"/>
                  <a:gd name="connsiteY0" fmla="*/ 0 h 1360069"/>
                  <a:gd name="connsiteX1" fmla="*/ 1626948 w 1800305"/>
                  <a:gd name="connsiteY1" fmla="*/ 582748 h 1360069"/>
                  <a:gd name="connsiteX2" fmla="*/ 1020458 w 1800305"/>
                  <a:gd name="connsiteY2" fmla="*/ 741369 h 1360069"/>
                  <a:gd name="connsiteX3" fmla="*/ 642879 w 1800305"/>
                  <a:gd name="connsiteY3" fmla="*/ 1226561 h 1360069"/>
                  <a:gd name="connsiteX4" fmla="*/ 0 w 1800305"/>
                  <a:gd name="connsiteY4" fmla="*/ 1283374 h 1360069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1800305" h="1360069">
                    <a:moveTo>
                      <a:pt x="1777067" y="0"/>
                    </a:moveTo>
                    <a:cubicBezTo>
                      <a:pt x="1845491" y="236790"/>
                      <a:pt x="1753050" y="459186"/>
                      <a:pt x="1626948" y="582748"/>
                    </a:cubicBezTo>
                    <a:cubicBezTo>
                      <a:pt x="1500846" y="706310"/>
                      <a:pt x="1184470" y="634067"/>
                      <a:pt x="1020458" y="741369"/>
                    </a:cubicBezTo>
                    <a:cubicBezTo>
                      <a:pt x="856446" y="848671"/>
                      <a:pt x="815495" y="1137920"/>
                      <a:pt x="642879" y="1226561"/>
                    </a:cubicBezTo>
                    <a:cubicBezTo>
                      <a:pt x="470263" y="1315202"/>
                      <a:pt x="152918" y="1444586"/>
                      <a:pt x="0" y="1283374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DCB1D70-262D-529F-762D-B814F1961098}"/>
                  </a:ext>
                </a:extLst>
              </p:cNvPr>
              <p:cNvSpPr txBox="1"/>
              <p:nvPr/>
            </p:nvSpPr>
            <p:spPr>
              <a:xfrm>
                <a:off x="658105" y="1171823"/>
                <a:ext cx="1600695" cy="57830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 i="1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800" i="1" smtClean="0">
                          <a:latin typeface="Cambria Math" panose="02040503050406030204" pitchFamily="18" charset="0"/>
                        </a:rPr>
                        <m:t>⋅</m:t>
                      </m:r>
                      <m:acc>
                        <m:accPr>
                          <m:chr m:val="⃗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4DCB1D70-262D-529F-762D-B814F19610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05" y="1171823"/>
                <a:ext cx="1600695" cy="578300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54CC92D-2410-2AB2-3DAF-0C7A734675AF}"/>
                  </a:ext>
                </a:extLst>
              </p:cNvPr>
              <p:cNvSpPr txBox="1"/>
              <p:nvPr/>
            </p:nvSpPr>
            <p:spPr>
              <a:xfrm>
                <a:off x="3389121" y="1181977"/>
                <a:ext cx="2037609" cy="58201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en-US" sz="280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</m:acc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=−</m:t>
                      </m:r>
                      <m:r>
                        <m:rPr>
                          <m:sty m:val="p"/>
                        </m:rPr>
                        <a:rPr lang="en-US" sz="2800" b="0" i="0" smtClean="0">
                          <a:latin typeface="Cambria Math" panose="02040503050406030204" pitchFamily="18" charset="0"/>
                        </a:rPr>
                        <m:t>∇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×</m:t>
                      </m:r>
                      <m:acc>
                        <m:accPr>
                          <m:chr m:val="⃗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e>
                      </m:acc>
                    </m:oMath>
                  </m:oMathPara>
                </a14:m>
                <a:endParaRPr lang="en-US" sz="2800" i="1" dirty="0">
                  <a:latin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81" name="TextBox 80">
                <a:extLst>
                  <a:ext uri="{FF2B5EF4-FFF2-40B4-BE49-F238E27FC236}">
                    <a16:creationId xmlns:a16="http://schemas.microsoft.com/office/drawing/2014/main" id="{D54CC92D-2410-2AB2-3DAF-0C7A734675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89121" y="1181977"/>
                <a:ext cx="2037609" cy="582019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2" name="TextBox 81">
            <a:extLst>
              <a:ext uri="{FF2B5EF4-FFF2-40B4-BE49-F238E27FC236}">
                <a16:creationId xmlns:a16="http://schemas.microsoft.com/office/drawing/2014/main" id="{5E8687B3-009D-B36E-A5F8-ED1A7B96452E}"/>
              </a:ext>
            </a:extLst>
          </p:cNvPr>
          <p:cNvSpPr txBox="1"/>
          <p:nvPr/>
        </p:nvSpPr>
        <p:spPr>
          <a:xfrm>
            <a:off x="400010" y="1737555"/>
            <a:ext cx="281157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 state is “lost” or “created” as time evolves</a:t>
            </a:r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EA2BE8D6-1184-1ECC-959C-B6C60F8DC5DC}"/>
              </a:ext>
            </a:extLst>
          </p:cNvPr>
          <p:cNvSpPr txBox="1"/>
          <p:nvPr/>
        </p:nvSpPr>
        <p:spPr>
          <a:xfrm>
            <a:off x="3269725" y="1774598"/>
            <a:ext cx="33236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(Minus sign to match convention)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9103C69-0175-AC6D-3FCB-5ED7085B7AF9}"/>
                  </a:ext>
                </a:extLst>
              </p:cNvPr>
              <p:cNvSpPr txBox="1"/>
              <p:nvPr/>
            </p:nvSpPr>
            <p:spPr>
              <a:xfrm>
                <a:off x="655695" y="5598703"/>
                <a:ext cx="792389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</a:rPr>
                  <a:t>Variation of the action measures the flow of states (physical).  Variation = 0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400" dirty="0">
                    <a:solidFill>
                      <a:schemeClr val="accent6">
                        <a:lumMod val="75000"/>
                      </a:schemeClr>
                    </a:solidFill>
                    <a:sym typeface="Wingdings" panose="05000000000000000000" pitchFamily="2" charset="2"/>
                  </a:rPr>
                  <a:t> flow of states tangent to the path.</a:t>
                </a:r>
                <a:endParaRPr lang="en-US" sz="2400" dirty="0">
                  <a:solidFill>
                    <a:schemeClr val="accent6">
                      <a:lumMod val="75000"/>
                    </a:schemeClr>
                  </a:solidFill>
                </a:endParaRPr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E9103C69-0175-AC6D-3FCB-5ED7085B7A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695" y="5598703"/>
                <a:ext cx="7923890" cy="830997"/>
              </a:xfrm>
              <a:prstGeom prst="rect">
                <a:avLst/>
              </a:prstGeom>
              <a:blipFill>
                <a:blip r:embed="rId13"/>
                <a:stretch>
                  <a:fillRect t="-5839" r="-1617" b="-1532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51E53F46-2123-1EB9-599C-3EE41770C73F}"/>
              </a:ext>
            </a:extLst>
          </p:cNvPr>
          <p:cNvCxnSpPr/>
          <p:nvPr/>
        </p:nvCxnSpPr>
        <p:spPr>
          <a:xfrm>
            <a:off x="941033" y="861134"/>
            <a:ext cx="159798" cy="32084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484824AE-7318-20A3-81B5-1B182F67022A}"/>
              </a:ext>
            </a:extLst>
          </p:cNvPr>
          <p:cNvSpPr txBox="1"/>
          <p:nvPr/>
        </p:nvSpPr>
        <p:spPr>
          <a:xfrm>
            <a:off x="645786" y="561491"/>
            <a:ext cx="4523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DR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7509A9D8-0457-B65C-1D1F-951CAF4130B4}"/>
              </a:ext>
            </a:extLst>
          </p:cNvPr>
          <p:cNvCxnSpPr>
            <a:cxnSpLocks/>
          </p:cNvCxnSpPr>
          <p:nvPr/>
        </p:nvCxnSpPr>
        <p:spPr>
          <a:xfrm flipH="1">
            <a:off x="9037468" y="1090853"/>
            <a:ext cx="271386" cy="20838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CD11ECEE-0F64-E313-BE68-E8A47D1ED4CB}"/>
              </a:ext>
            </a:extLst>
          </p:cNvPr>
          <p:cNvSpPr txBox="1"/>
          <p:nvPr/>
        </p:nvSpPr>
        <p:spPr>
          <a:xfrm>
            <a:off x="9308854" y="756630"/>
            <a:ext cx="4171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KE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B84CFF-C5D6-8115-EE07-128E78434608}"/>
              </a:ext>
            </a:extLst>
          </p:cNvPr>
          <p:cNvSpPr txBox="1"/>
          <p:nvPr/>
        </p:nvSpPr>
        <p:spPr>
          <a:xfrm>
            <a:off x="9369322" y="1853037"/>
            <a:ext cx="248574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lang="en-US" i="1" dirty="0"/>
              <a:t>Sci Rep</a:t>
            </a:r>
            <a:r>
              <a:rPr lang="en-US" dirty="0"/>
              <a:t> </a:t>
            </a:r>
            <a:r>
              <a:rPr lang="en-US" b="1" dirty="0"/>
              <a:t>13</a:t>
            </a:r>
            <a:r>
              <a:rPr lang="en-US" dirty="0"/>
              <a:t>, 12138 (2023)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8FD656-7F20-C065-5636-B21CD0F63A65}"/>
                  </a:ext>
                </a:extLst>
              </p:cNvPr>
              <p:cNvSpPr txBox="1"/>
              <p:nvPr/>
            </p:nvSpPr>
            <p:spPr>
              <a:xfrm>
                <a:off x="5358726" y="843455"/>
                <a:ext cx="117846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,0,−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𝐻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A8FD656-7F20-C065-5636-B21CD0F63A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58726" y="843455"/>
                <a:ext cx="1178464" cy="369332"/>
              </a:xfrm>
              <a:prstGeom prst="rect">
                <a:avLst/>
              </a:prstGeom>
              <a:blipFill>
                <a:blip r:embed="rId14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7E69E213-B74F-520A-9979-6C8EF39D44C9}"/>
              </a:ext>
            </a:extLst>
          </p:cNvPr>
          <p:cNvCxnSpPr>
            <a:cxnSpLocks/>
          </p:cNvCxnSpPr>
          <p:nvPr/>
        </p:nvCxnSpPr>
        <p:spPr>
          <a:xfrm flipH="1">
            <a:off x="5384132" y="1188811"/>
            <a:ext cx="284398" cy="20083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4B759F-D103-33ED-9411-DFB5C6A479F9}"/>
                  </a:ext>
                </a:extLst>
              </p:cNvPr>
              <p:cNvSpPr txBox="1"/>
              <p:nvPr/>
            </p:nvSpPr>
            <p:spPr>
              <a:xfrm>
                <a:off x="9834582" y="757228"/>
                <a:ext cx="224593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𝑞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+0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𝐻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D14B759F-D103-33ED-9411-DFB5C6A479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834582" y="757228"/>
                <a:ext cx="2245936" cy="369332"/>
              </a:xfrm>
              <a:prstGeom prst="rect">
                <a:avLst/>
              </a:prstGeom>
              <a:blipFill>
                <a:blip r:embed="rId15"/>
                <a:stretch>
                  <a:fillRect b="-65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763635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09967D-5EB2-D97B-F403-D522E0097C2C}"/>
              </a:ext>
            </a:extLst>
          </p:cNvPr>
          <p:cNvSpPr txBox="1"/>
          <p:nvPr/>
        </p:nvSpPr>
        <p:spPr>
          <a:xfrm>
            <a:off x="2401667" y="144379"/>
            <a:ext cx="73886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4000" dirty="0"/>
              <a:t>Counting states and configurations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BB6A4835-06C6-210C-1D80-C67DB82F8786}"/>
              </a:ext>
            </a:extLst>
          </p:cNvPr>
          <p:cNvSpPr/>
          <p:nvPr/>
        </p:nvSpPr>
        <p:spPr>
          <a:xfrm>
            <a:off x="885853" y="1500454"/>
            <a:ext cx="91440" cy="9144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B47848CB-7DC3-9F03-6653-87003E1C1157}"/>
              </a:ext>
            </a:extLst>
          </p:cNvPr>
          <p:cNvSpPr>
            <a:spLocks noChangeAspect="1"/>
          </p:cNvSpPr>
          <p:nvPr/>
        </p:nvSpPr>
        <p:spPr>
          <a:xfrm>
            <a:off x="667050" y="1500454"/>
            <a:ext cx="106070" cy="91440"/>
          </a:xfrm>
          <a:prstGeom prst="triangle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Pentagon 5">
            <a:extLst>
              <a:ext uri="{FF2B5EF4-FFF2-40B4-BE49-F238E27FC236}">
                <a16:creationId xmlns:a16="http://schemas.microsoft.com/office/drawing/2014/main" id="{EB149263-C4F6-986F-28FE-CD938934631C}"/>
              </a:ext>
            </a:extLst>
          </p:cNvPr>
          <p:cNvSpPr>
            <a:spLocks noChangeAspect="1"/>
          </p:cNvSpPr>
          <p:nvPr/>
        </p:nvSpPr>
        <p:spPr>
          <a:xfrm>
            <a:off x="1090026" y="1500454"/>
            <a:ext cx="96012" cy="91440"/>
          </a:xfrm>
          <a:prstGeom prst="pentagon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B2DA41E-630F-CD95-E77B-C9FC594115EC}"/>
              </a:ext>
            </a:extLst>
          </p:cNvPr>
          <p:cNvSpPr/>
          <p:nvPr/>
        </p:nvSpPr>
        <p:spPr>
          <a:xfrm>
            <a:off x="885853" y="1300496"/>
            <a:ext cx="91440" cy="91440"/>
          </a:xfrm>
          <a:prstGeom prst="rect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9C43EA1E-7527-9FBA-7FDA-068E7ED036F3}"/>
              </a:ext>
            </a:extLst>
          </p:cNvPr>
          <p:cNvSpPr>
            <a:spLocks noChangeAspect="1"/>
          </p:cNvSpPr>
          <p:nvPr/>
        </p:nvSpPr>
        <p:spPr>
          <a:xfrm>
            <a:off x="667050" y="1300496"/>
            <a:ext cx="106070" cy="91440"/>
          </a:xfrm>
          <a:prstGeom prst="triangle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Pentagon 8">
            <a:extLst>
              <a:ext uri="{FF2B5EF4-FFF2-40B4-BE49-F238E27FC236}">
                <a16:creationId xmlns:a16="http://schemas.microsoft.com/office/drawing/2014/main" id="{E70C9886-4EDC-AAC8-7EE0-D1818A6D9268}"/>
              </a:ext>
            </a:extLst>
          </p:cNvPr>
          <p:cNvSpPr>
            <a:spLocks noChangeAspect="1"/>
          </p:cNvSpPr>
          <p:nvPr/>
        </p:nvSpPr>
        <p:spPr>
          <a:xfrm>
            <a:off x="1090026" y="1300496"/>
            <a:ext cx="96012" cy="91440"/>
          </a:xfrm>
          <a:prstGeom prst="pentagon">
            <a:avLst/>
          </a:prstGeom>
          <a:solidFill>
            <a:schemeClr val="accent6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389272-594D-1035-51B0-AD4AE691C8CE}"/>
              </a:ext>
            </a:extLst>
          </p:cNvPr>
          <p:cNvSpPr/>
          <p:nvPr/>
        </p:nvSpPr>
        <p:spPr>
          <a:xfrm>
            <a:off x="885853" y="1100539"/>
            <a:ext cx="91440" cy="91440"/>
          </a:xfrm>
          <a:prstGeom prst="rect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Isosceles Triangle 10">
            <a:extLst>
              <a:ext uri="{FF2B5EF4-FFF2-40B4-BE49-F238E27FC236}">
                <a16:creationId xmlns:a16="http://schemas.microsoft.com/office/drawing/2014/main" id="{E4176736-D40E-0F6B-DBE9-7D90ACC6483A}"/>
              </a:ext>
            </a:extLst>
          </p:cNvPr>
          <p:cNvSpPr>
            <a:spLocks noChangeAspect="1"/>
          </p:cNvSpPr>
          <p:nvPr/>
        </p:nvSpPr>
        <p:spPr>
          <a:xfrm>
            <a:off x="667050" y="1100019"/>
            <a:ext cx="106070" cy="91440"/>
          </a:xfrm>
          <a:prstGeom prst="triangle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Pentagon 11">
            <a:extLst>
              <a:ext uri="{FF2B5EF4-FFF2-40B4-BE49-F238E27FC236}">
                <a16:creationId xmlns:a16="http://schemas.microsoft.com/office/drawing/2014/main" id="{F5A23B2D-71D8-E4FE-C2E0-3CAE81715240}"/>
              </a:ext>
            </a:extLst>
          </p:cNvPr>
          <p:cNvSpPr>
            <a:spLocks noChangeAspect="1"/>
          </p:cNvSpPr>
          <p:nvPr/>
        </p:nvSpPr>
        <p:spPr>
          <a:xfrm>
            <a:off x="1090026" y="1098328"/>
            <a:ext cx="96012" cy="91440"/>
          </a:xfrm>
          <a:prstGeom prst="pentagon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BDC87B3-8964-FDC4-ABE0-4D3E79032505}"/>
              </a:ext>
            </a:extLst>
          </p:cNvPr>
          <p:cNvSpPr/>
          <p:nvPr/>
        </p:nvSpPr>
        <p:spPr>
          <a:xfrm>
            <a:off x="546562" y="1044846"/>
            <a:ext cx="770021" cy="198403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B41E5F22-E970-4566-EA13-E395B7AA0F06}"/>
              </a:ext>
            </a:extLst>
          </p:cNvPr>
          <p:cNvSpPr/>
          <p:nvPr/>
        </p:nvSpPr>
        <p:spPr>
          <a:xfrm>
            <a:off x="773120" y="1222080"/>
            <a:ext cx="543463" cy="475986"/>
          </a:xfrm>
          <a:prstGeom prst="ellipse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70E08DF-FC85-A545-2BAC-B6028BBB5B5B}"/>
                  </a:ext>
                </a:extLst>
              </p:cNvPr>
              <p:cNvSpPr/>
              <p:nvPr/>
            </p:nvSpPr>
            <p:spPr>
              <a:xfrm>
                <a:off x="1860047" y="1068770"/>
                <a:ext cx="2772234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b="0" dirty="0"/>
                  <a:t>#conf(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3600" b="0" dirty="0"/>
                  <a:t>)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=#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6" name="Rectangle 15">
                <a:extLst>
                  <a:ext uri="{FF2B5EF4-FFF2-40B4-BE49-F238E27FC236}">
                    <a16:creationId xmlns:a16="http://schemas.microsoft.com/office/drawing/2014/main" id="{E70E08DF-FC85-A545-2BAC-B6028BBB5B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0047" y="1068770"/>
                <a:ext cx="2772234" cy="646331"/>
              </a:xfrm>
              <a:prstGeom prst="rect">
                <a:avLst/>
              </a:prstGeom>
              <a:blipFill>
                <a:blip r:embed="rId4"/>
                <a:stretch>
                  <a:fillRect l="-6593"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9034364-63BF-1933-8ADD-3DDD07AC6FEF}"/>
                  </a:ext>
                </a:extLst>
              </p:cNvPr>
              <p:cNvSpPr/>
              <p:nvPr/>
            </p:nvSpPr>
            <p:spPr>
              <a:xfrm>
                <a:off x="5137322" y="1068769"/>
                <a:ext cx="3157916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b="0" dirty="0"/>
                  <a:t>#</a:t>
                </a:r>
                <a:r>
                  <a:rPr lang="en-US" sz="3600" dirty="0"/>
                  <a:t>states</a:t>
                </a:r>
                <a:r>
                  <a:rPr lang="en-US" sz="3600" b="0" dirty="0"/>
                  <a:t>(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r>
                  <a:rPr lang="en-US" sz="3600" b="0" dirty="0"/>
                  <a:t>)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=#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𝑉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7" name="Rectangle 16">
                <a:extLst>
                  <a:ext uri="{FF2B5EF4-FFF2-40B4-BE49-F238E27FC236}">
                    <a16:creationId xmlns:a16="http://schemas.microsoft.com/office/drawing/2014/main" id="{E9034364-63BF-1933-8ADD-3DDD07AC6FE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7322" y="1068769"/>
                <a:ext cx="3157916" cy="646331"/>
              </a:xfrm>
              <a:prstGeom prst="rect">
                <a:avLst/>
              </a:prstGeom>
              <a:blipFill>
                <a:blip r:embed="rId5"/>
                <a:stretch>
                  <a:fillRect l="-5985"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" name="Group 18">
            <a:extLst>
              <a:ext uri="{FF2B5EF4-FFF2-40B4-BE49-F238E27FC236}">
                <a16:creationId xmlns:a16="http://schemas.microsoft.com/office/drawing/2014/main" id="{D861D67C-F3F0-0445-D671-4EE93F469145}"/>
              </a:ext>
            </a:extLst>
          </p:cNvPr>
          <p:cNvGrpSpPr/>
          <p:nvPr/>
        </p:nvGrpSpPr>
        <p:grpSpPr>
          <a:xfrm>
            <a:off x="602882" y="3046882"/>
            <a:ext cx="3258807" cy="2129455"/>
            <a:chOff x="590905" y="2242959"/>
            <a:chExt cx="4587092" cy="2997418"/>
          </a:xfrm>
        </p:grpSpPr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9C8EB8BB-A7B5-A205-AB47-75F703C6FE27}"/>
                </a:ext>
              </a:extLst>
            </p:cNvPr>
            <p:cNvCxnSpPr/>
            <p:nvPr/>
          </p:nvCxnSpPr>
          <p:spPr>
            <a:xfrm>
              <a:off x="2007133" y="2943023"/>
              <a:ext cx="0" cy="2297354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97745200-DA6A-9D27-2BCE-93A41B65FBDA}"/>
                </a:ext>
              </a:extLst>
            </p:cNvPr>
            <p:cNvCxnSpPr/>
            <p:nvPr/>
          </p:nvCxnSpPr>
          <p:spPr>
            <a:xfrm>
              <a:off x="590905" y="4120417"/>
              <a:ext cx="2986560" cy="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D5EABBC-7089-7F49-00DE-D43C5DF8D733}"/>
                    </a:ext>
                  </a:extLst>
                </p:cNvPr>
                <p:cNvSpPr txBox="1"/>
                <p:nvPr/>
              </p:nvSpPr>
              <p:spPr>
                <a:xfrm>
                  <a:off x="1335893" y="2242959"/>
                  <a:ext cx="1385240" cy="519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CD5EABBC-7089-7F49-00DE-D43C5DF8D73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335893" y="2242959"/>
                  <a:ext cx="1385240" cy="519871"/>
                </a:xfrm>
                <a:prstGeom prst="rect">
                  <a:avLst/>
                </a:prstGeom>
                <a:blipFill>
                  <a:blip r:embed="rId6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9D3D3F0-BE75-E887-D6CB-E31840E8E7AA}"/>
                    </a:ext>
                  </a:extLst>
                </p:cNvPr>
                <p:cNvSpPr txBox="1"/>
                <p:nvPr/>
              </p:nvSpPr>
              <p:spPr>
                <a:xfrm>
                  <a:off x="3807199" y="3842042"/>
                  <a:ext cx="1370798" cy="519871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dirty="0" smtClean="0">
                            <a:latin typeface="Cambria Math"/>
                          </a:rPr>
                          <m:t>(</m:t>
                        </m:r>
                        <m:sSup>
                          <m:sSup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p>
                        </m:sSup>
                        <m:r>
                          <a:rPr lang="en-US" i="1" dirty="0">
                            <a:latin typeface="Cambria Math"/>
                          </a:rPr>
                          <m:t>,</m:t>
                        </m:r>
                        <m:sSub>
                          <m:sSubPr>
                            <m:ctrlPr>
                              <a:rPr lang="en-US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>
                                <a:latin typeface="Cambria Math"/>
                              </a:rPr>
                              <m:t>𝑝</m:t>
                            </m:r>
                          </m:e>
                          <m:sub>
                            <m:r>
                              <a:rPr lang="en-US" i="1" dirty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dirty="0" smtClean="0">
                            <a:latin typeface="Cambria Math"/>
                          </a:rPr>
                          <m:t>)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TextBox 37">
                  <a:extLst>
                    <a:ext uri="{FF2B5EF4-FFF2-40B4-BE49-F238E27FC236}">
                      <a16:creationId xmlns:a16="http://schemas.microsoft.com/office/drawing/2014/main" id="{09D3D3F0-BE75-E887-D6CB-E31840E8E7A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807199" y="3842042"/>
                  <a:ext cx="1370798" cy="519871"/>
                </a:xfrm>
                <a:prstGeom prst="rect">
                  <a:avLst/>
                </a:prstGeom>
                <a:blipFill>
                  <a:blip r:embed="rId7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6" name="Freeform: Shape 45">
            <a:extLst>
              <a:ext uri="{FF2B5EF4-FFF2-40B4-BE49-F238E27FC236}">
                <a16:creationId xmlns:a16="http://schemas.microsoft.com/office/drawing/2014/main" id="{2A71828E-61A6-29FD-E374-714A999B6C0A}"/>
              </a:ext>
            </a:extLst>
          </p:cNvPr>
          <p:cNvSpPr/>
          <p:nvPr/>
        </p:nvSpPr>
        <p:spPr>
          <a:xfrm>
            <a:off x="737937" y="3665621"/>
            <a:ext cx="1876927" cy="433137"/>
          </a:xfrm>
          <a:custGeom>
            <a:avLst/>
            <a:gdLst>
              <a:gd name="connsiteX0" fmla="*/ 0 w 1876927"/>
              <a:gd name="connsiteY0" fmla="*/ 433137 h 433137"/>
              <a:gd name="connsiteX1" fmla="*/ 625642 w 1876927"/>
              <a:gd name="connsiteY1" fmla="*/ 136358 h 433137"/>
              <a:gd name="connsiteX2" fmla="*/ 1387642 w 1876927"/>
              <a:gd name="connsiteY2" fmla="*/ 264695 h 433137"/>
              <a:gd name="connsiteX3" fmla="*/ 1876927 w 1876927"/>
              <a:gd name="connsiteY3" fmla="*/ 0 h 4331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876927" h="433137">
                <a:moveTo>
                  <a:pt x="0" y="433137"/>
                </a:moveTo>
                <a:cubicBezTo>
                  <a:pt x="197184" y="298784"/>
                  <a:pt x="394368" y="164432"/>
                  <a:pt x="625642" y="136358"/>
                </a:cubicBezTo>
                <a:cubicBezTo>
                  <a:pt x="856916" y="108284"/>
                  <a:pt x="1179094" y="287421"/>
                  <a:pt x="1387642" y="264695"/>
                </a:cubicBezTo>
                <a:cubicBezTo>
                  <a:pt x="1596190" y="241969"/>
                  <a:pt x="1736558" y="120984"/>
                  <a:pt x="1876927" y="0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Freeform: Shape 46">
            <a:extLst>
              <a:ext uri="{FF2B5EF4-FFF2-40B4-BE49-F238E27FC236}">
                <a16:creationId xmlns:a16="http://schemas.microsoft.com/office/drawing/2014/main" id="{1A21C4F0-D04E-A522-241E-1F3E40273899}"/>
              </a:ext>
            </a:extLst>
          </p:cNvPr>
          <p:cNvSpPr/>
          <p:nvPr/>
        </p:nvSpPr>
        <p:spPr>
          <a:xfrm>
            <a:off x="1668422" y="4111610"/>
            <a:ext cx="513461" cy="661991"/>
          </a:xfrm>
          <a:custGeom>
            <a:avLst/>
            <a:gdLst>
              <a:gd name="connsiteX0" fmla="*/ 152413 w 513461"/>
              <a:gd name="connsiteY0" fmla="*/ 33888 h 661991"/>
              <a:gd name="connsiteX1" fmla="*/ 13 w 513461"/>
              <a:gd name="connsiteY1" fmla="*/ 218372 h 661991"/>
              <a:gd name="connsiteX2" fmla="*/ 160434 w 513461"/>
              <a:gd name="connsiteY2" fmla="*/ 410878 h 661991"/>
              <a:gd name="connsiteX3" fmla="*/ 176476 w 513461"/>
              <a:gd name="connsiteY3" fmla="*/ 619425 h 661991"/>
              <a:gd name="connsiteX4" fmla="*/ 409087 w 513461"/>
              <a:gd name="connsiteY4" fmla="*/ 643488 h 661991"/>
              <a:gd name="connsiteX5" fmla="*/ 513360 w 513461"/>
              <a:gd name="connsiteY5" fmla="*/ 402857 h 661991"/>
              <a:gd name="connsiteX6" fmla="*/ 393045 w 513461"/>
              <a:gd name="connsiteY6" fmla="*/ 298583 h 661991"/>
              <a:gd name="connsiteX7" fmla="*/ 481276 w 513461"/>
              <a:gd name="connsiteY7" fmla="*/ 162225 h 661991"/>
              <a:gd name="connsiteX8" fmla="*/ 328876 w 513461"/>
              <a:gd name="connsiteY8" fmla="*/ 9825 h 661991"/>
              <a:gd name="connsiteX9" fmla="*/ 152413 w 513461"/>
              <a:gd name="connsiteY9" fmla="*/ 33888 h 6619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513461" h="661991">
                <a:moveTo>
                  <a:pt x="152413" y="33888"/>
                </a:moveTo>
                <a:cubicBezTo>
                  <a:pt x="97602" y="68646"/>
                  <a:pt x="-1324" y="155540"/>
                  <a:pt x="13" y="218372"/>
                </a:cubicBezTo>
                <a:cubicBezTo>
                  <a:pt x="1350" y="281204"/>
                  <a:pt x="131023" y="344036"/>
                  <a:pt x="160434" y="410878"/>
                </a:cubicBezTo>
                <a:cubicBezTo>
                  <a:pt x="189845" y="477720"/>
                  <a:pt x="135034" y="580657"/>
                  <a:pt x="176476" y="619425"/>
                </a:cubicBezTo>
                <a:cubicBezTo>
                  <a:pt x="217918" y="658193"/>
                  <a:pt x="352940" y="679583"/>
                  <a:pt x="409087" y="643488"/>
                </a:cubicBezTo>
                <a:cubicBezTo>
                  <a:pt x="465234" y="607393"/>
                  <a:pt x="516034" y="460341"/>
                  <a:pt x="513360" y="402857"/>
                </a:cubicBezTo>
                <a:cubicBezTo>
                  <a:pt x="510686" y="345373"/>
                  <a:pt x="398392" y="338688"/>
                  <a:pt x="393045" y="298583"/>
                </a:cubicBezTo>
                <a:cubicBezTo>
                  <a:pt x="387698" y="258478"/>
                  <a:pt x="491971" y="210351"/>
                  <a:pt x="481276" y="162225"/>
                </a:cubicBezTo>
                <a:cubicBezTo>
                  <a:pt x="470581" y="114099"/>
                  <a:pt x="382350" y="28541"/>
                  <a:pt x="328876" y="9825"/>
                </a:cubicBezTo>
                <a:cubicBezTo>
                  <a:pt x="275402" y="-8891"/>
                  <a:pt x="207224" y="-870"/>
                  <a:pt x="152413" y="33888"/>
                </a:cubicBezTo>
                <a:close/>
              </a:path>
            </a:pathLst>
          </a:cu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C315463-3096-3376-5BF8-4B18F50499AC}"/>
                  </a:ext>
                </a:extLst>
              </p:cNvPr>
              <p:cNvSpPr txBox="1"/>
              <p:nvPr/>
            </p:nvSpPr>
            <p:spPr>
              <a:xfrm>
                <a:off x="2571966" y="3420979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9C315463-3096-3376-5BF8-4B18F5049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1966" y="3420979"/>
                <a:ext cx="363882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10A5923-7650-24DE-FB8E-F081753B248E}"/>
                  </a:ext>
                </a:extLst>
              </p:cNvPr>
              <p:cNvSpPr txBox="1"/>
              <p:nvPr/>
            </p:nvSpPr>
            <p:spPr>
              <a:xfrm>
                <a:off x="1196312" y="790051"/>
                <a:ext cx="36388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E10A5923-7650-24DE-FB8E-F081753B248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96312" y="790051"/>
                <a:ext cx="363882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C273FEF-76DA-207B-0302-6147A5C631DD}"/>
                  </a:ext>
                </a:extLst>
              </p:cNvPr>
              <p:cNvSpPr txBox="1"/>
              <p:nvPr/>
            </p:nvSpPr>
            <p:spPr>
              <a:xfrm>
                <a:off x="2089371" y="4563883"/>
                <a:ext cx="389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EC273FEF-76DA-207B-0302-6147A5C63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89371" y="4563883"/>
                <a:ext cx="389144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468928E-C134-850B-2D85-27EACD98E6EF}"/>
                  </a:ext>
                </a:extLst>
              </p:cNvPr>
              <p:cNvSpPr txBox="1"/>
              <p:nvPr/>
            </p:nvSpPr>
            <p:spPr>
              <a:xfrm>
                <a:off x="1251454" y="1522610"/>
                <a:ext cx="38914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468928E-C134-850B-2D85-27EACD98E6E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51454" y="1522610"/>
                <a:ext cx="38914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2DAC775-A2D2-655C-DB32-D9A3D7E41736}"/>
                  </a:ext>
                </a:extLst>
              </p:cNvPr>
              <p:cNvSpPr txBox="1"/>
              <p:nvPr/>
            </p:nvSpPr>
            <p:spPr>
              <a:xfrm>
                <a:off x="4215171" y="3396358"/>
                <a:ext cx="5995628" cy="138499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Ham Mech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accent6">
                            <a:lumMod val="75000"/>
                          </a:schemeClr>
                        </a:solidFill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>
                    <a:solidFill>
                      <a:schemeClr val="accent6">
                        <a:lumMod val="75000"/>
                      </a:schemeClr>
                    </a:solidFill>
                  </a:rPr>
                  <a:t> Correct count of configurations/states on finitely many dense (i.e. continuous) DOFs</a:t>
                </a:r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72DAC775-A2D2-655C-DB32-D9A3D7E417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5171" y="3396358"/>
                <a:ext cx="5995628" cy="1384995"/>
              </a:xfrm>
              <a:prstGeom prst="rect">
                <a:avLst/>
              </a:prstGeom>
              <a:blipFill>
                <a:blip r:embed="rId12"/>
                <a:stretch>
                  <a:fillRect l="-2033" t="-3965" b="-11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046DAE0-8C42-DACD-61F9-43A7C92D48F9}"/>
                  </a:ext>
                </a:extLst>
              </p:cNvPr>
              <p:cNvSpPr txBox="1"/>
              <p:nvPr/>
            </p:nvSpPr>
            <p:spPr>
              <a:xfrm>
                <a:off x="546562" y="5347224"/>
                <a:ext cx="8850756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800" dirty="0"/>
                  <a:t>Field theory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800" dirty="0"/>
                  <a:t> DOFs themselves are dense (i.e. continuous)</a:t>
                </a:r>
              </a:p>
            </p:txBody>
          </p:sp>
        </mc:Choice>
        <mc:Fallback xmlns=""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C046DAE0-8C42-DACD-61F9-43A7C92D48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6562" y="5347224"/>
                <a:ext cx="8850756" cy="523220"/>
              </a:xfrm>
              <a:prstGeom prst="rect">
                <a:avLst/>
              </a:prstGeom>
              <a:blipFill>
                <a:blip r:embed="rId13"/>
                <a:stretch>
                  <a:fillRect l="-1446" t="-10465" r="-275" b="-32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03632B-C984-AE9A-958D-845BC759E3A1}"/>
                  </a:ext>
                </a:extLst>
              </p:cNvPr>
              <p:cNvSpPr/>
              <p:nvPr/>
            </p:nvSpPr>
            <p:spPr>
              <a:xfrm>
                <a:off x="2999963" y="5907378"/>
                <a:ext cx="263136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b="0" dirty="0"/>
                  <a:t>#DOF(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3600" b="0" dirty="0"/>
                  <a:t>)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≠#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18" name="Rectangle 17">
                <a:extLst>
                  <a:ext uri="{FF2B5EF4-FFF2-40B4-BE49-F238E27FC236}">
                    <a16:creationId xmlns:a16="http://schemas.microsoft.com/office/drawing/2014/main" id="{2203632B-C984-AE9A-958D-845BC759E3A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99963" y="5907378"/>
                <a:ext cx="2631361" cy="646331"/>
              </a:xfrm>
              <a:prstGeom prst="rect">
                <a:avLst/>
              </a:prstGeom>
              <a:blipFill>
                <a:blip r:embed="rId14"/>
                <a:stretch>
                  <a:fillRect l="-6944"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0" name="TextBox 19">
            <a:extLst>
              <a:ext uri="{FF2B5EF4-FFF2-40B4-BE49-F238E27FC236}">
                <a16:creationId xmlns:a16="http://schemas.microsoft.com/office/drawing/2014/main" id="{E7AE6304-EE62-55B6-DC2F-D356D78503EA}"/>
              </a:ext>
            </a:extLst>
          </p:cNvPr>
          <p:cNvSpPr txBox="1"/>
          <p:nvPr/>
        </p:nvSpPr>
        <p:spPr>
          <a:xfrm>
            <a:off x="210157" y="430393"/>
            <a:ext cx="1413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Discrete case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FCB7927F-2AC0-71A3-5053-730521275AD9}"/>
              </a:ext>
            </a:extLst>
          </p:cNvPr>
          <p:cNvGrpSpPr/>
          <p:nvPr/>
        </p:nvGrpSpPr>
        <p:grpSpPr>
          <a:xfrm>
            <a:off x="184295" y="1876967"/>
            <a:ext cx="11957050" cy="1250599"/>
            <a:chOff x="184295" y="1597042"/>
            <a:chExt cx="11957050" cy="125059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62B6F6B9-479B-E91B-8FA4-45E579D43707}"/>
                    </a:ext>
                  </a:extLst>
                </p:cNvPr>
                <p:cNvSpPr/>
                <p:nvPr/>
              </p:nvSpPr>
              <p:spPr>
                <a:xfrm>
                  <a:off x="367211" y="2100192"/>
                  <a:ext cx="5083251" cy="747449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600" b="0" dirty="0"/>
                    <a:t>#conf(</a:t>
                  </a:r>
                  <a14:m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𝑆</m:t>
                      </m:r>
                    </m:oMath>
                  </a14:m>
                  <a:r>
                    <a:rPr lang="en-US" sz="3600" b="0" dirty="0"/>
                    <a:t>)</a:t>
                  </a:r>
                  <a14:m>
                    <m:oMath xmlns:m="http://schemas.openxmlformats.org/officeDocument/2006/math"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sub>
                        <m:sup/>
                        <m:e>
                          <m:sSub>
                            <m:sSubPr>
                              <m:ctrlPr>
                                <a:rPr lang="en-US" sz="36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  <m:sub>
                              <m:r>
                                <a:rPr lang="en-US" sz="3600" i="1">
                                  <a:latin typeface="Cambria Math" panose="02040503050406030204" pitchFamily="18" charset="0"/>
                                </a:rPr>
                                <m:t>𝑎𝑏</m:t>
                              </m:r>
                            </m:sub>
                          </m:s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</m:sup>
                          </m:sSup>
                        </m:e>
                      </m:nary>
                    </m:oMath>
                  </a14:m>
                  <a:r>
                    <a:rPr lang="en-US" sz="3600" dirty="0"/>
                    <a:t> </a:t>
                  </a:r>
                </a:p>
              </p:txBody>
            </p:sp>
          </mc:Choice>
          <mc:Fallback xmlns="">
            <p:sp>
              <p:nvSpPr>
                <p:cNvPr id="3" name="Rectangle 2">
                  <a:extLst>
                    <a:ext uri="{FF2B5EF4-FFF2-40B4-BE49-F238E27FC236}">
                      <a16:creationId xmlns:a16="http://schemas.microsoft.com/office/drawing/2014/main" id="{62B6F6B9-479B-E91B-8FA4-45E579D4370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67211" y="2100192"/>
                  <a:ext cx="5083251" cy="747449"/>
                </a:xfrm>
                <a:prstGeom prst="rect">
                  <a:avLst/>
                </a:prstGeom>
                <a:blipFill>
                  <a:blip r:embed="rId15"/>
                  <a:stretch>
                    <a:fillRect l="-3597" t="-8130" b="-2032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A37474D-8117-61EB-FD49-39BAE2783E6E}"/>
                    </a:ext>
                  </a:extLst>
                </p:cNvPr>
                <p:cNvSpPr/>
                <p:nvPr/>
              </p:nvSpPr>
              <p:spPr>
                <a:xfrm>
                  <a:off x="5725614" y="2100770"/>
                  <a:ext cx="6415731" cy="734945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r>
                    <a:rPr lang="en-US" sz="3600" b="0" dirty="0"/>
                    <a:t>#states(</a:t>
                  </a:r>
                  <a14:m>
                    <m:oMath xmlns:m="http://schemas.openxmlformats.org/officeDocument/2006/math">
                      <m:r>
                        <a:rPr lang="en-US" sz="36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</m:oMath>
                  </a14:m>
                  <a:r>
                    <a:rPr lang="en-US" sz="3600" b="0" dirty="0"/>
                    <a:t>)</a:t>
                  </a:r>
                  <a14:m>
                    <m:oMath xmlns:m="http://schemas.openxmlformats.org/officeDocument/2006/math">
                      <m:r>
                        <a:rPr lang="en-US" sz="3600" b="0" i="0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supHide m:val="on"/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7"/>
                            </m:rP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𝑉</m:t>
                          </m:r>
                        </m:sub>
                        <m:sup/>
                        <m:e>
                          <m:nary>
                            <m:naryPr>
                              <m:chr m:val="⋀"/>
                              <m:subHide m:val="on"/>
                              <m:supHide m:val="on"/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/>
                            <m:sup/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e>
                          </m:nary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sup>
                          </m:s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  <m:sSup>
                            <m:sSupPr>
                              <m:ctrlP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3600" b="0" i="1" smtClean="0">
                                  <a:latin typeface="Cambria Math" panose="02040503050406030204" pitchFamily="18" charset="0"/>
                                </a:rPr>
                                <m:t>𝜉</m:t>
                              </m:r>
                            </m:e>
                            <m:sup>
                              <m:sSub>
                                <m:sSubPr>
                                  <m:ctrlP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b>
                                  <m:r>
                                    <a:rPr lang="en-US" sz="36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sup>
                          </m:sSup>
                        </m:e>
                      </m:nary>
                    </m:oMath>
                  </a14:m>
                  <a:r>
                    <a:rPr lang="en-US" sz="3600" dirty="0"/>
                    <a:t> </a:t>
                  </a:r>
                </a:p>
              </p:txBody>
            </p:sp>
          </mc:Choice>
          <mc:Fallback xmlns="">
            <p:sp>
              <p:nvSpPr>
                <p:cNvPr id="14" name="Rectangle 13">
                  <a:extLst>
                    <a:ext uri="{FF2B5EF4-FFF2-40B4-BE49-F238E27FC236}">
                      <a16:creationId xmlns:a16="http://schemas.microsoft.com/office/drawing/2014/main" id="{BA37474D-8117-61EB-FD49-39BAE2783E6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5614" y="2100770"/>
                  <a:ext cx="6415731" cy="734945"/>
                </a:xfrm>
                <a:prstGeom prst="rect">
                  <a:avLst/>
                </a:prstGeom>
                <a:blipFill>
                  <a:blip r:embed="rId16"/>
                  <a:stretch>
                    <a:fillRect l="-2849" t="-10833" b="-2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AC5389D2-6E86-1CE0-1424-44695FADA7DF}"/>
                </a:ext>
              </a:extLst>
            </p:cNvPr>
            <p:cNvCxnSpPr/>
            <p:nvPr/>
          </p:nvCxnSpPr>
          <p:spPr>
            <a:xfrm flipH="1">
              <a:off x="3449053" y="1997242"/>
              <a:ext cx="412636" cy="344905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8" name="TextBox 57">
              <a:extLst>
                <a:ext uri="{FF2B5EF4-FFF2-40B4-BE49-F238E27FC236}">
                  <a16:creationId xmlns:a16="http://schemas.microsoft.com/office/drawing/2014/main" id="{08CAC3B9-EFFB-0650-E1CF-50AACE4CC649}"/>
                </a:ext>
              </a:extLst>
            </p:cNvPr>
            <p:cNvSpPr txBox="1"/>
            <p:nvPr/>
          </p:nvSpPr>
          <p:spPr>
            <a:xfrm>
              <a:off x="3433264" y="1671506"/>
              <a:ext cx="219784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Configuration density</a:t>
              </a:r>
            </a:p>
          </p:txBody>
        </p: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10A08405-4DDA-168F-369F-1E1D9C4D3C59}"/>
                </a:ext>
              </a:extLst>
            </p:cNvPr>
            <p:cNvCxnSpPr>
              <a:cxnSpLocks/>
            </p:cNvCxnSpPr>
            <p:nvPr/>
          </p:nvCxnSpPr>
          <p:spPr>
            <a:xfrm>
              <a:off x="8467237" y="1966480"/>
              <a:ext cx="559116" cy="34156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2728FCA0-8431-EA7F-04B3-F1067089FA7A}"/>
                </a:ext>
              </a:extLst>
            </p:cNvPr>
            <p:cNvSpPr txBox="1"/>
            <p:nvPr/>
          </p:nvSpPr>
          <p:spPr>
            <a:xfrm>
              <a:off x="7788164" y="1597042"/>
              <a:ext cx="139871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/>
                <a:t>State density</a:t>
              </a:r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92F0B903-8450-304F-093C-32F42BA8B53C}"/>
                </a:ext>
              </a:extLst>
            </p:cNvPr>
            <p:cNvSpPr txBox="1"/>
            <p:nvPr/>
          </p:nvSpPr>
          <p:spPr>
            <a:xfrm>
              <a:off x="184295" y="1835290"/>
              <a:ext cx="1721112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>
                  <a:solidFill>
                    <a:schemeClr val="accent6">
                      <a:lumMod val="75000"/>
                    </a:schemeClr>
                  </a:solidFill>
                </a:rPr>
                <a:t>Continuous case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69F2741-1971-90E5-D47D-22D2A4C5257B}"/>
                  </a:ext>
                </a:extLst>
              </p:cNvPr>
              <p:cNvSpPr/>
              <p:nvPr/>
            </p:nvSpPr>
            <p:spPr>
              <a:xfrm>
                <a:off x="10141745" y="2016573"/>
                <a:ext cx="1865960" cy="523220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≠#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𝑉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</a:rPr>
                        <m:t>=∞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Rectangle 22">
                <a:extLst>
                  <a:ext uri="{FF2B5EF4-FFF2-40B4-BE49-F238E27FC236}">
                    <a16:creationId xmlns:a16="http://schemas.microsoft.com/office/drawing/2014/main" id="{F69F2741-1971-90E5-D47D-22D2A4C525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1745" y="2016573"/>
                <a:ext cx="1865960" cy="523220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65DE198-BEE1-0BA3-F5F8-08F0EA8C7EFD}"/>
                  </a:ext>
                </a:extLst>
              </p:cNvPr>
              <p:cNvSpPr txBox="1"/>
              <p:nvPr/>
            </p:nvSpPr>
            <p:spPr>
              <a:xfrm>
                <a:off x="796010" y="1726840"/>
                <a:ext cx="4053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C65DE198-BEE1-0BA3-F5F8-08F0EA8C7E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6010" y="1726840"/>
                <a:ext cx="405304" cy="307777"/>
              </a:xfrm>
              <a:prstGeom prst="rect">
                <a:avLst/>
              </a:prstGeom>
              <a:blipFill>
                <a:blip r:embed="rId18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5136665-C7B7-5E47-6F1C-4228C5737947}"/>
                  </a:ext>
                </a:extLst>
              </p:cNvPr>
              <p:cNvSpPr txBox="1"/>
              <p:nvPr/>
            </p:nvSpPr>
            <p:spPr>
              <a:xfrm>
                <a:off x="154321" y="1180930"/>
                <a:ext cx="409150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n-US" sz="1400" b="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B5136665-C7B7-5E47-6F1C-4228C573794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21" y="1180930"/>
                <a:ext cx="409150" cy="307777"/>
              </a:xfrm>
              <a:prstGeom prst="rect">
                <a:avLst/>
              </a:prstGeom>
              <a:blipFill>
                <a:blip r:embed="rId19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FFB97F0-0AFA-2FAC-FCBB-E7FF8A548F51}"/>
                  </a:ext>
                </a:extLst>
              </p:cNvPr>
              <p:cNvSpPr/>
              <p:nvPr/>
            </p:nvSpPr>
            <p:spPr>
              <a:xfrm>
                <a:off x="8487522" y="1043998"/>
                <a:ext cx="263136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b="0" dirty="0"/>
                  <a:t>#</a:t>
                </a:r>
                <a:r>
                  <a:rPr lang="en-US" sz="3600" dirty="0"/>
                  <a:t>DOF</a:t>
                </a:r>
                <a:r>
                  <a:rPr lang="en-US" sz="3600" b="0" dirty="0"/>
                  <a:t>(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3600" b="0" dirty="0"/>
                  <a:t>)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=#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Rectangle 25">
                <a:extLst>
                  <a:ext uri="{FF2B5EF4-FFF2-40B4-BE49-F238E27FC236}">
                    <a16:creationId xmlns:a16="http://schemas.microsoft.com/office/drawing/2014/main" id="{1FFB97F0-0AFA-2FAC-FCBB-E7FF8A548F5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87522" y="1043998"/>
                <a:ext cx="2631361" cy="646331"/>
              </a:xfrm>
              <a:prstGeom prst="rect">
                <a:avLst/>
              </a:prstGeom>
              <a:blipFill>
                <a:blip r:embed="rId20"/>
                <a:stretch>
                  <a:fillRect l="-6944" t="-14151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A007565-FA6D-4791-BD13-3DC7998BB806}"/>
                  </a:ext>
                </a:extLst>
              </p:cNvPr>
              <p:cNvSpPr/>
              <p:nvPr/>
            </p:nvSpPr>
            <p:spPr>
              <a:xfrm>
                <a:off x="8858761" y="3071923"/>
                <a:ext cx="2631361" cy="646331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:r>
                  <a:rPr lang="en-US" sz="3600" b="0" dirty="0"/>
                  <a:t>#</a:t>
                </a:r>
                <a:r>
                  <a:rPr lang="en-US" sz="3600" dirty="0"/>
                  <a:t>DOF</a:t>
                </a:r>
                <a:r>
                  <a:rPr lang="en-US" sz="3600" b="0" dirty="0"/>
                  <a:t>(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r>
                  <a:rPr lang="en-US" sz="3600" b="0" dirty="0"/>
                  <a:t>)</a:t>
                </a:r>
                <a14:m>
                  <m:oMath xmlns:m="http://schemas.openxmlformats.org/officeDocument/2006/math"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=#</m:t>
                    </m:r>
                    <m:r>
                      <a:rPr lang="en-US" sz="3600" b="0" i="1" dirty="0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sz="3600" dirty="0"/>
              </a:p>
            </p:txBody>
          </p:sp>
        </mc:Choice>
        <mc:Fallback xmlns="">
          <p:sp>
            <p:nvSpPr>
              <p:cNvPr id="28" name="Rectangle 27">
                <a:extLst>
                  <a:ext uri="{FF2B5EF4-FFF2-40B4-BE49-F238E27FC236}">
                    <a16:creationId xmlns:a16="http://schemas.microsoft.com/office/drawing/2014/main" id="{5A007565-FA6D-4791-BD13-3DC7998BB80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58761" y="3071923"/>
                <a:ext cx="2631361" cy="646331"/>
              </a:xfrm>
              <a:prstGeom prst="rect">
                <a:avLst/>
              </a:prstGeom>
              <a:blipFill>
                <a:blip r:embed="rId21"/>
                <a:stretch>
                  <a:fillRect l="-6944" t="-1509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268929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F758F7-55A5-DCE3-D8CF-45F27814CAF7}"/>
                  </a:ext>
                </a:extLst>
              </p:cNvPr>
              <p:cNvSpPr txBox="1"/>
              <p:nvPr/>
            </p:nvSpPr>
            <p:spPr>
              <a:xfrm>
                <a:off x="1014096" y="144379"/>
                <a:ext cx="10163873" cy="1323439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4000" dirty="0"/>
                  <a:t>Conjecture: </a:t>
                </a:r>
                <a:r>
                  <a:rPr lang="en-US" sz="4000" dirty="0" err="1"/>
                  <a:t>GR</a:t>
                </a:r>
                <a:r>
                  <a:rPr lang="en-US" sz="4000" dirty="0"/>
                  <a:t> </a:t>
                </a:r>
                <a14:m>
                  <m:oMath xmlns:m="http://schemas.openxmlformats.org/officeDocument/2006/math">
                    <m:r>
                      <a:rPr lang="en-US" sz="40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⟺</m:t>
                    </m:r>
                  </m:oMath>
                </a14:m>
                <a:r>
                  <a:rPr lang="en-US" sz="4000" dirty="0"/>
                  <a:t> det/rev + DOF independence</a:t>
                </a:r>
                <a:br>
                  <a:rPr lang="en-US" sz="4000" dirty="0"/>
                </a:br>
                <a:r>
                  <a:rPr lang="en-US" sz="4000" dirty="0"/>
                  <a:t>for infinitely many (dense) DOFs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00F758F7-55A5-DCE3-D8CF-45F27814CA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14096" y="144379"/>
                <a:ext cx="10163873" cy="1323439"/>
              </a:xfrm>
              <a:prstGeom prst="rect">
                <a:avLst/>
              </a:prstGeom>
              <a:blipFill>
                <a:blip r:embed="rId2"/>
                <a:stretch>
                  <a:fillRect l="-1619" t="-8295" r="-1619" b="-1889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36EEC5-3E9C-2722-9ACB-70FF4B446E54}"/>
                  </a:ext>
                </a:extLst>
              </p:cNvPr>
              <p:cNvSpPr txBox="1"/>
              <p:nvPr/>
            </p:nvSpPr>
            <p:spPr>
              <a:xfrm>
                <a:off x="662003" y="1684700"/>
                <a:ext cx="6260165" cy="6497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nary>
                      <m:naryPr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𝐿𝑑𝑡</m:t>
                        </m:r>
                      </m:e>
                    </m:nary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∮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𝜕</m:t>
                        </m:r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𝜃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</m:e>
                    </m:nary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∬"/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sty m:val="p"/>
                          </m:rPr>
                          <a:rPr lang="en-US" sz="2800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𝑎𝑏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𝜉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sup>
                        </m:sSup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𝑑</m:t>
                        </m:r>
                        <m:sSup>
                          <m:sSup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𝛾</m:t>
                            </m:r>
                          </m:e>
                          <m:sup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sup>
                        </m:sSup>
                      </m:e>
                    </m:nary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0636EEC5-3E9C-2722-9ACB-70FF4B446E5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03" y="1684700"/>
                <a:ext cx="6260165" cy="64979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6BD4FC61-9D0B-D59B-5DFD-B125BEAA42D9}"/>
              </a:ext>
            </a:extLst>
          </p:cNvPr>
          <p:cNvCxnSpPr/>
          <p:nvPr/>
        </p:nvCxnSpPr>
        <p:spPr>
          <a:xfrm flipH="1" flipV="1">
            <a:off x="6858000" y="2045368"/>
            <a:ext cx="1171074" cy="3930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2B6A5AA2-7935-6361-994F-F59A2E6E689C}"/>
              </a:ext>
            </a:extLst>
          </p:cNvPr>
          <p:cNvSpPr txBox="1"/>
          <p:nvPr/>
        </p:nvSpPr>
        <p:spPr>
          <a:xfrm>
            <a:off x="8029074" y="2253734"/>
            <a:ext cx="1477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of states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50831A-E13E-EA4F-085E-8D372F5B4496}"/>
                  </a:ext>
                </a:extLst>
              </p:cNvPr>
              <p:cNvSpPr txBox="1"/>
              <p:nvPr/>
            </p:nvSpPr>
            <p:spPr>
              <a:xfrm>
                <a:off x="662003" y="2518611"/>
                <a:ext cx="6260165" cy="64049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𝛿</m:t>
                    </m:r>
                    <m:nary>
                      <m:naryPr>
                        <m:supHide m:val="on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𝛾</m:t>
                        </m:r>
                      </m:sub>
                      <m:sup/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ℒ</m:t>
                        </m:r>
                        <m:sSup>
                          <m:sSup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𝑑</m:t>
                            </m:r>
                          </m:e>
                          <m:sup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  <m:r>
                          <a:rPr lang="en-US" sz="2800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nary>
                    <m:r>
                      <a:rPr lang="en-US" sz="280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???</m:t>
                    </m:r>
                  </m:oMath>
                </a14:m>
                <a:r>
                  <a:rPr lang="en-US" sz="2800" dirty="0"/>
                  <a:t> 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550831A-E13E-EA4F-085E-8D372F5B44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03" y="2518611"/>
                <a:ext cx="6260165" cy="64049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B392AE0A-B003-B42F-B393-855AD48C5868}"/>
              </a:ext>
            </a:extLst>
          </p:cNvPr>
          <p:cNvCxnSpPr>
            <a:cxnSpLocks/>
          </p:cNvCxnSpPr>
          <p:nvPr/>
        </p:nvCxnSpPr>
        <p:spPr>
          <a:xfrm flipH="1">
            <a:off x="5735053" y="2518611"/>
            <a:ext cx="2109536" cy="1765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056000D-4BE4-ABE6-42D8-36D6B0D0E3BA}"/>
              </a:ext>
            </a:extLst>
          </p:cNvPr>
          <p:cNvCxnSpPr>
            <a:cxnSpLocks/>
            <a:stCxn id="16" idx="1"/>
          </p:cNvCxnSpPr>
          <p:nvPr/>
        </p:nvCxnSpPr>
        <p:spPr>
          <a:xfrm flipH="1" flipV="1">
            <a:off x="1483895" y="3015950"/>
            <a:ext cx="2354191" cy="20836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5E83D0FE-6E35-1A69-5EDE-2779D72314B2}"/>
              </a:ext>
            </a:extLst>
          </p:cNvPr>
          <p:cNvSpPr txBox="1"/>
          <p:nvPr/>
        </p:nvSpPr>
        <p:spPr>
          <a:xfrm>
            <a:off x="3838086" y="3039650"/>
            <a:ext cx="61681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 integral of the vector potential of the flow of state </a:t>
            </a:r>
            <a:r>
              <a:rPr lang="en-US" b="1" dirty="0"/>
              <a:t>density</a:t>
            </a:r>
            <a:r>
              <a:rPr lang="en-US" dirty="0"/>
              <a:t>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DA69BD-9046-1455-057E-90477DCC5B6C}"/>
                  </a:ext>
                </a:extLst>
              </p:cNvPr>
              <p:cNvSpPr txBox="1"/>
              <p:nvPr/>
            </p:nvSpPr>
            <p:spPr>
              <a:xfrm>
                <a:off x="662003" y="3735623"/>
                <a:ext cx="1997278" cy="9761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supHide m:val="on"/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sub>
                        <m:sup/>
                        <m:e>
                          <m:rad>
                            <m:radPr>
                              <m:degHide m:val="o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</m:ctrlPr>
                            </m:radPr>
                            <m:deg/>
                            <m:e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</m:rad>
                        </m:e>
                      </m:nary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C8DA69BD-9046-1455-057E-90477DCC5B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2003" y="3735623"/>
                <a:ext cx="1997278" cy="97616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0ADD58BB-8DC7-C55D-1C45-169F57096E86}"/>
              </a:ext>
            </a:extLst>
          </p:cNvPr>
          <p:cNvCxnSpPr/>
          <p:nvPr/>
        </p:nvCxnSpPr>
        <p:spPr>
          <a:xfrm flipH="1">
            <a:off x="2534654" y="4119431"/>
            <a:ext cx="802105" cy="10427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5D3B9EC9-D922-3CEE-756F-06B5EA44D9A6}"/>
              </a:ext>
            </a:extLst>
          </p:cNvPr>
          <p:cNvSpPr txBox="1"/>
          <p:nvPr/>
        </p:nvSpPr>
        <p:spPr>
          <a:xfrm>
            <a:off x="3457712" y="3842502"/>
            <a:ext cx="112998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#DOFs?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E48BA1C-E479-EDD2-463F-C32F08D75A3F}"/>
                  </a:ext>
                </a:extLst>
              </p:cNvPr>
              <p:cNvSpPr txBox="1"/>
              <p:nvPr/>
            </p:nvSpPr>
            <p:spPr>
              <a:xfrm>
                <a:off x="5306498" y="3962095"/>
                <a:ext cx="2945935" cy="5582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ℒ</m:t>
                      </m:r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𝑔</m:t>
                          </m:r>
                        </m:sub>
                      </m:sSub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𝑚𝑎𝑡𝑡𝑒𝑟</m:t>
                          </m:r>
                        </m:sub>
                      </m:sSub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E48BA1C-E479-EDD2-463F-C32F08D75A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498" y="3962095"/>
                <a:ext cx="2945935" cy="55823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42CC2C6-94E0-DC1F-8F4D-89B6366DB872}"/>
              </a:ext>
            </a:extLst>
          </p:cNvPr>
          <p:cNvCxnSpPr/>
          <p:nvPr/>
        </p:nvCxnSpPr>
        <p:spPr>
          <a:xfrm flipH="1" flipV="1">
            <a:off x="7194884" y="4596063"/>
            <a:ext cx="248653" cy="4652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A3609BDF-DCEE-AD30-AD72-C02E69C2401C}"/>
              </a:ext>
            </a:extLst>
          </p:cNvPr>
          <p:cNvSpPr txBox="1"/>
          <p:nvPr/>
        </p:nvSpPr>
        <p:spPr>
          <a:xfrm>
            <a:off x="6476490" y="5061284"/>
            <a:ext cx="242745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of configurations? 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857CDC7F-E0BF-C264-166D-F1B57CB389E1}"/>
              </a:ext>
            </a:extLst>
          </p:cNvPr>
          <p:cNvCxnSpPr/>
          <p:nvPr/>
        </p:nvCxnSpPr>
        <p:spPr>
          <a:xfrm flipV="1">
            <a:off x="5911516" y="4485315"/>
            <a:ext cx="320842" cy="34335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58230774-C584-50F7-3A52-15BC1763D1E1}"/>
              </a:ext>
            </a:extLst>
          </p:cNvPr>
          <p:cNvSpPr txBox="1"/>
          <p:nvPr/>
        </p:nvSpPr>
        <p:spPr>
          <a:xfrm>
            <a:off x="4997117" y="4884360"/>
            <a:ext cx="1521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Flow of DOFs?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286674CD-D090-8F92-D156-E01AC4CEABEB}"/>
              </a:ext>
            </a:extLst>
          </p:cNvPr>
          <p:cNvSpPr/>
          <p:nvPr/>
        </p:nvSpPr>
        <p:spPr>
          <a:xfrm>
            <a:off x="585537" y="5380009"/>
            <a:ext cx="3264568" cy="810798"/>
          </a:xfrm>
          <a:custGeom>
            <a:avLst/>
            <a:gdLst>
              <a:gd name="connsiteX0" fmla="*/ 0 w 3264568"/>
              <a:gd name="connsiteY0" fmla="*/ 2117 h 810798"/>
              <a:gd name="connsiteX1" fmla="*/ 762000 w 3264568"/>
              <a:gd name="connsiteY1" fmla="*/ 122433 h 810798"/>
              <a:gd name="connsiteX2" fmla="*/ 1235242 w 3264568"/>
              <a:gd name="connsiteY2" fmla="*/ 788180 h 810798"/>
              <a:gd name="connsiteX3" fmla="*/ 2486526 w 3264568"/>
              <a:gd name="connsiteY3" fmla="*/ 667865 h 810798"/>
              <a:gd name="connsiteX4" fmla="*/ 3264568 w 3264568"/>
              <a:gd name="connsiteY4" fmla="*/ 796202 h 8107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264568" h="810798">
                <a:moveTo>
                  <a:pt x="0" y="2117"/>
                </a:moveTo>
                <a:cubicBezTo>
                  <a:pt x="278063" y="-3230"/>
                  <a:pt x="556126" y="-8577"/>
                  <a:pt x="762000" y="122433"/>
                </a:cubicBezTo>
                <a:cubicBezTo>
                  <a:pt x="967874" y="253443"/>
                  <a:pt x="947821" y="697275"/>
                  <a:pt x="1235242" y="788180"/>
                </a:cubicBezTo>
                <a:cubicBezTo>
                  <a:pt x="1522663" y="879085"/>
                  <a:pt x="2148305" y="666528"/>
                  <a:pt x="2486526" y="667865"/>
                </a:cubicBezTo>
                <a:cubicBezTo>
                  <a:pt x="2824747" y="669202"/>
                  <a:pt x="3044657" y="732702"/>
                  <a:pt x="3264568" y="796202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7B3AEAF7-C779-8983-1918-30E5DDE40EDA}"/>
              </a:ext>
            </a:extLst>
          </p:cNvPr>
          <p:cNvSpPr/>
          <p:nvPr/>
        </p:nvSpPr>
        <p:spPr>
          <a:xfrm>
            <a:off x="758138" y="5149434"/>
            <a:ext cx="3368842" cy="842731"/>
          </a:xfrm>
          <a:custGeom>
            <a:avLst/>
            <a:gdLst>
              <a:gd name="connsiteX0" fmla="*/ 0 w 3264568"/>
              <a:gd name="connsiteY0" fmla="*/ 2117 h 810798"/>
              <a:gd name="connsiteX1" fmla="*/ 762000 w 3264568"/>
              <a:gd name="connsiteY1" fmla="*/ 122433 h 810798"/>
              <a:gd name="connsiteX2" fmla="*/ 1235242 w 3264568"/>
              <a:gd name="connsiteY2" fmla="*/ 788180 h 810798"/>
              <a:gd name="connsiteX3" fmla="*/ 2486526 w 3264568"/>
              <a:gd name="connsiteY3" fmla="*/ 667865 h 810798"/>
              <a:gd name="connsiteX4" fmla="*/ 3264568 w 3264568"/>
              <a:gd name="connsiteY4" fmla="*/ 796202 h 810798"/>
              <a:gd name="connsiteX0" fmla="*/ 0 w 3264568"/>
              <a:gd name="connsiteY0" fmla="*/ 520 h 806827"/>
              <a:gd name="connsiteX1" fmla="*/ 705853 w 3264568"/>
              <a:gd name="connsiteY1" fmla="*/ 160941 h 806827"/>
              <a:gd name="connsiteX2" fmla="*/ 1235242 w 3264568"/>
              <a:gd name="connsiteY2" fmla="*/ 786583 h 806827"/>
              <a:gd name="connsiteX3" fmla="*/ 2486526 w 3264568"/>
              <a:gd name="connsiteY3" fmla="*/ 666268 h 806827"/>
              <a:gd name="connsiteX4" fmla="*/ 3264568 w 3264568"/>
              <a:gd name="connsiteY4" fmla="*/ 794605 h 806827"/>
              <a:gd name="connsiteX0" fmla="*/ 0 w 3264568"/>
              <a:gd name="connsiteY0" fmla="*/ 520 h 800452"/>
              <a:gd name="connsiteX1" fmla="*/ 705853 w 3264568"/>
              <a:gd name="connsiteY1" fmla="*/ 160941 h 800452"/>
              <a:gd name="connsiteX2" fmla="*/ 1235242 w 3264568"/>
              <a:gd name="connsiteY2" fmla="*/ 786583 h 800452"/>
              <a:gd name="connsiteX3" fmla="*/ 2679031 w 3264568"/>
              <a:gd name="connsiteY3" fmla="*/ 610121 h 800452"/>
              <a:gd name="connsiteX4" fmla="*/ 3264568 w 3264568"/>
              <a:gd name="connsiteY4" fmla="*/ 794605 h 800452"/>
              <a:gd name="connsiteX0" fmla="*/ 0 w 3368842"/>
              <a:gd name="connsiteY0" fmla="*/ 520 h 842731"/>
              <a:gd name="connsiteX1" fmla="*/ 705853 w 3368842"/>
              <a:gd name="connsiteY1" fmla="*/ 160941 h 842731"/>
              <a:gd name="connsiteX2" fmla="*/ 1235242 w 3368842"/>
              <a:gd name="connsiteY2" fmla="*/ 786583 h 842731"/>
              <a:gd name="connsiteX3" fmla="*/ 2679031 w 3368842"/>
              <a:gd name="connsiteY3" fmla="*/ 610121 h 842731"/>
              <a:gd name="connsiteX4" fmla="*/ 3368842 w 3368842"/>
              <a:gd name="connsiteY4" fmla="*/ 842731 h 842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368842" h="842731">
                <a:moveTo>
                  <a:pt x="0" y="520"/>
                </a:moveTo>
                <a:cubicBezTo>
                  <a:pt x="278063" y="-4827"/>
                  <a:pt x="499979" y="29931"/>
                  <a:pt x="705853" y="160941"/>
                </a:cubicBezTo>
                <a:cubicBezTo>
                  <a:pt x="911727" y="291951"/>
                  <a:pt x="906379" y="711720"/>
                  <a:pt x="1235242" y="786583"/>
                </a:cubicBezTo>
                <a:cubicBezTo>
                  <a:pt x="1564105" y="861446"/>
                  <a:pt x="2340810" y="608784"/>
                  <a:pt x="2679031" y="610121"/>
                </a:cubicBezTo>
                <a:cubicBezTo>
                  <a:pt x="3017252" y="611458"/>
                  <a:pt x="3148931" y="779231"/>
                  <a:pt x="3368842" y="842731"/>
                </a:cubicBezTo>
              </a:path>
            </a:pathLst>
          </a:cu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F7699611-C4C5-1CD9-A76B-65C7FA24B9B2}"/>
              </a:ext>
            </a:extLst>
          </p:cNvPr>
          <p:cNvCxnSpPr/>
          <p:nvPr/>
        </p:nvCxnSpPr>
        <p:spPr>
          <a:xfrm flipV="1">
            <a:off x="882316" y="5149434"/>
            <a:ext cx="0" cy="23057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70C4844E-0A12-2DD3-1626-8EC7CEBBD89B}"/>
              </a:ext>
            </a:extLst>
          </p:cNvPr>
          <p:cNvCxnSpPr>
            <a:stCxn id="30" idx="1"/>
            <a:endCxn id="31" idx="1"/>
          </p:cNvCxnSpPr>
          <p:nvPr/>
        </p:nvCxnSpPr>
        <p:spPr>
          <a:xfrm flipV="1">
            <a:off x="1347537" y="5310375"/>
            <a:ext cx="116454" cy="1920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66609761-D257-CDB1-0AA0-1BB5C5D4F983}"/>
              </a:ext>
            </a:extLst>
          </p:cNvPr>
          <p:cNvCxnSpPr>
            <a:cxnSpLocks/>
          </p:cNvCxnSpPr>
          <p:nvPr/>
        </p:nvCxnSpPr>
        <p:spPr>
          <a:xfrm flipV="1">
            <a:off x="2413701" y="5924550"/>
            <a:ext cx="19937" cy="228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21EE1912-5807-E37B-1879-E2021BBBED97}"/>
              </a:ext>
            </a:extLst>
          </p:cNvPr>
          <p:cNvCxnSpPr>
            <a:cxnSpLocks/>
            <a:endCxn id="31" idx="3"/>
          </p:cNvCxnSpPr>
          <p:nvPr/>
        </p:nvCxnSpPr>
        <p:spPr>
          <a:xfrm flipV="1">
            <a:off x="3205163" y="5759555"/>
            <a:ext cx="232006" cy="2888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76B99F1E-D8BC-4F1B-D591-D4A1C606F32A}"/>
              </a:ext>
            </a:extLst>
          </p:cNvPr>
          <p:cNvSpPr txBox="1"/>
          <p:nvPr/>
        </p:nvSpPr>
        <p:spPr>
          <a:xfrm>
            <a:off x="4261802" y="5613332"/>
            <a:ext cx="507161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We are mapping values between Cauchy surfaces, #DOFs are the points on the Cauchy surface, 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#conf are the possible field values at each point</a:t>
            </a:r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B148B07-A46B-3C48-E348-947A42B6F3CE}"/>
              </a:ext>
            </a:extLst>
          </p:cNvPr>
          <p:cNvGrpSpPr/>
          <p:nvPr/>
        </p:nvGrpSpPr>
        <p:grpSpPr>
          <a:xfrm>
            <a:off x="10076943" y="2060082"/>
            <a:ext cx="1072088" cy="906821"/>
            <a:chOff x="10172061" y="2694328"/>
            <a:chExt cx="1072088" cy="90682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53C41DD5-184E-7A60-F0C4-D0643FEA2ED8}"/>
                </a:ext>
              </a:extLst>
            </p:cNvPr>
            <p:cNvSpPr txBox="1"/>
            <p:nvPr/>
          </p:nvSpPr>
          <p:spPr>
            <a:xfrm>
              <a:off x="10172061" y="2694328"/>
              <a:ext cx="882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#conf</a:t>
              </a:r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350D6175-6AE2-C530-C5C6-34D1E02D8FB0}"/>
                </a:ext>
              </a:extLst>
            </p:cNvPr>
            <p:cNvSpPr txBox="1"/>
            <p:nvPr/>
          </p:nvSpPr>
          <p:spPr>
            <a:xfrm>
              <a:off x="10214444" y="3139484"/>
              <a:ext cx="987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#DOFs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21E80C22-0BEB-0A69-F11E-B0492692EC0D}"/>
                </a:ext>
              </a:extLst>
            </p:cNvPr>
            <p:cNvCxnSpPr>
              <a:cxnSpLocks/>
            </p:cNvCxnSpPr>
            <p:nvPr/>
          </p:nvCxnSpPr>
          <p:spPr>
            <a:xfrm>
              <a:off x="10172061" y="3159107"/>
              <a:ext cx="107208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8C1015-F1F7-7C25-6236-88559C460DFF}"/>
                  </a:ext>
                </a:extLst>
              </p:cNvPr>
              <p:cNvSpPr txBox="1"/>
              <p:nvPr/>
            </p:nvSpPr>
            <p:spPr>
              <a:xfrm>
                <a:off x="11151528" y="2241884"/>
                <a:ext cx="756937" cy="58477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3200" b="0" i="1" smtClean="0">
                          <a:latin typeface="Cambria Math" panose="02040503050406030204" pitchFamily="18" charset="0"/>
                        </a:rPr>
                        <m:t>=?</m:t>
                      </m:r>
                    </m:oMath>
                  </m:oMathPara>
                </a14:m>
                <a:endParaRPr lang="en-US" sz="3200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B98C1015-F1F7-7C25-6236-88559C460D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1151528" y="2241884"/>
                <a:ext cx="756937" cy="58477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088531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B3FC56-F837-F5E4-F59A-2D858F43DF2A}"/>
                  </a:ext>
                </a:extLst>
              </p:cNvPr>
              <p:cNvSpPr txBox="1"/>
              <p:nvPr/>
            </p:nvSpPr>
            <p:spPr>
              <a:xfrm>
                <a:off x="1425230" y="1246537"/>
                <a:ext cx="8573629" cy="1200329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Every state is a single case (i.e.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𝜓</m:t>
                            </m:r>
                          </m:e>
                        </m:d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Finite continuous range carries finite information (i.e.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Count is additive for disjoint sets (i.e.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=∑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EB3FC56-F837-F5E4-F59A-2D858F43DF2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25230" y="1246537"/>
                <a:ext cx="8573629" cy="1200329"/>
              </a:xfrm>
              <a:prstGeom prst="rect">
                <a:avLst/>
              </a:prstGeom>
              <a:blipFill>
                <a:blip r:embed="rId2"/>
                <a:stretch>
                  <a:fillRect l="-1138" t="-4569" r="-853" b="-111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E048C1ED-60DB-C5BD-1F5E-079066DF733B}"/>
              </a:ext>
            </a:extLst>
          </p:cNvPr>
          <p:cNvSpPr txBox="1"/>
          <p:nvPr/>
        </p:nvSpPr>
        <p:spPr>
          <a:xfrm>
            <a:off x="358588" y="161364"/>
            <a:ext cx="86953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/>
              <a:t>The problem with counting on the continuum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FFD9495-7D9B-2EC3-9414-5288E009D99D}"/>
              </a:ext>
            </a:extLst>
          </p:cNvPr>
          <p:cNvSpPr txBox="1"/>
          <p:nvPr/>
        </p:nvSpPr>
        <p:spPr>
          <a:xfrm>
            <a:off x="9619087" y="2084942"/>
            <a:ext cx="156831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8000"/>
                </a:solidFill>
              </a:rPr>
              <a:t>Pick two!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D2ACB6B-F5D3-3E08-DD41-B06E1D11BB94}"/>
              </a:ext>
            </a:extLst>
          </p:cNvPr>
          <p:cNvSpPr txBox="1"/>
          <p:nvPr/>
        </p:nvSpPr>
        <p:spPr>
          <a:xfrm>
            <a:off x="878542" y="877205"/>
            <a:ext cx="1093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We’d like: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51490488-B659-2F2B-7511-290B3C8A3D4B}"/>
              </a:ext>
            </a:extLst>
          </p:cNvPr>
          <p:cNvGrpSpPr/>
          <p:nvPr/>
        </p:nvGrpSpPr>
        <p:grpSpPr>
          <a:xfrm>
            <a:off x="6816424" y="3263007"/>
            <a:ext cx="1110343" cy="1110344"/>
            <a:chOff x="5635690" y="3806890"/>
            <a:chExt cx="1110343" cy="1110344"/>
          </a:xfrm>
        </p:grpSpPr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E44B45F0-2B2F-583C-CD21-CDAB88AED400}"/>
                </a:ext>
              </a:extLst>
            </p:cNvPr>
            <p:cNvSpPr/>
            <p:nvPr/>
          </p:nvSpPr>
          <p:spPr>
            <a:xfrm>
              <a:off x="5635690" y="3806890"/>
              <a:ext cx="1110343" cy="1110343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Oval 19">
              <a:extLst>
                <a:ext uri="{FF2B5EF4-FFF2-40B4-BE49-F238E27FC236}">
                  <a16:creationId xmlns:a16="http://schemas.microsoft.com/office/drawing/2014/main" id="{97F05EBD-289B-66EE-A34C-2E3E45F11391}"/>
                </a:ext>
              </a:extLst>
            </p:cNvPr>
            <p:cNvSpPr/>
            <p:nvPr/>
          </p:nvSpPr>
          <p:spPr>
            <a:xfrm>
              <a:off x="5847183" y="3806890"/>
              <a:ext cx="687355" cy="1110343"/>
            </a:xfrm>
            <a:prstGeom prst="ellipse">
              <a:avLst/>
            </a:prstGeom>
            <a:ln>
              <a:prstDash val="dash"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1" name="Oval 9">
              <a:extLst>
                <a:ext uri="{FF2B5EF4-FFF2-40B4-BE49-F238E27FC236}">
                  <a16:creationId xmlns:a16="http://schemas.microsoft.com/office/drawing/2014/main" id="{FC4FC7B8-8CFE-BDA3-8004-BA07578DB84A}"/>
                </a:ext>
              </a:extLst>
            </p:cNvPr>
            <p:cNvSpPr/>
            <p:nvPr/>
          </p:nvSpPr>
          <p:spPr>
            <a:xfrm>
              <a:off x="6190860" y="3806890"/>
              <a:ext cx="343678" cy="1110344"/>
            </a:xfrm>
            <a:custGeom>
              <a:avLst/>
              <a:gdLst>
                <a:gd name="connsiteX0" fmla="*/ 0 w 687355"/>
                <a:gd name="connsiteY0" fmla="*/ 555172 h 1110343"/>
                <a:gd name="connsiteX1" fmla="*/ 343678 w 687355"/>
                <a:gd name="connsiteY1" fmla="*/ 0 h 1110343"/>
                <a:gd name="connsiteX2" fmla="*/ 687356 w 687355"/>
                <a:gd name="connsiteY2" fmla="*/ 555172 h 1110343"/>
                <a:gd name="connsiteX3" fmla="*/ 343678 w 687355"/>
                <a:gd name="connsiteY3" fmla="*/ 1110344 h 1110343"/>
                <a:gd name="connsiteX4" fmla="*/ 0 w 687355"/>
                <a:gd name="connsiteY4" fmla="*/ 555172 h 1110343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4" fmla="*/ 91440 w 687356"/>
                <a:gd name="connsiteY4" fmla="*/ 646612 h 1110344"/>
                <a:gd name="connsiteX0" fmla="*/ 0 w 687356"/>
                <a:gd name="connsiteY0" fmla="*/ 555172 h 1110344"/>
                <a:gd name="connsiteX1" fmla="*/ 343678 w 687356"/>
                <a:gd name="connsiteY1" fmla="*/ 0 h 1110344"/>
                <a:gd name="connsiteX2" fmla="*/ 687356 w 687356"/>
                <a:gd name="connsiteY2" fmla="*/ 555172 h 1110344"/>
                <a:gd name="connsiteX3" fmla="*/ 343678 w 687356"/>
                <a:gd name="connsiteY3" fmla="*/ 1110344 h 1110344"/>
                <a:gd name="connsiteX0" fmla="*/ 0 w 343678"/>
                <a:gd name="connsiteY0" fmla="*/ 0 h 1110344"/>
                <a:gd name="connsiteX1" fmla="*/ 343678 w 343678"/>
                <a:gd name="connsiteY1" fmla="*/ 555172 h 1110344"/>
                <a:gd name="connsiteX2" fmla="*/ 0 w 343678"/>
                <a:gd name="connsiteY2" fmla="*/ 1110344 h 111034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343678" h="1110344">
                  <a:moveTo>
                    <a:pt x="0" y="0"/>
                  </a:moveTo>
                  <a:cubicBezTo>
                    <a:pt x="189808" y="0"/>
                    <a:pt x="343678" y="248559"/>
                    <a:pt x="343678" y="555172"/>
                  </a:cubicBezTo>
                  <a:cubicBezTo>
                    <a:pt x="343678" y="861785"/>
                    <a:pt x="189808" y="1110344"/>
                    <a:pt x="0" y="1110344"/>
                  </a:cubicBezTo>
                </a:path>
              </a:pathLst>
            </a:cu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10" name="Oval 9">
            <a:extLst>
              <a:ext uri="{FF2B5EF4-FFF2-40B4-BE49-F238E27FC236}">
                <a16:creationId xmlns:a16="http://schemas.microsoft.com/office/drawing/2014/main" id="{46CFF108-91DF-5556-C9DB-CB3430EB7C6A}"/>
              </a:ext>
            </a:extLst>
          </p:cNvPr>
          <p:cNvSpPr/>
          <p:nvPr/>
        </p:nvSpPr>
        <p:spPr>
          <a:xfrm rot="2574255">
            <a:off x="7631492" y="3398953"/>
            <a:ext cx="11158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952B84C2-4F8F-F14B-47B1-7032471B7DBE}"/>
              </a:ext>
            </a:extLst>
          </p:cNvPr>
          <p:cNvSpPr/>
          <p:nvPr/>
        </p:nvSpPr>
        <p:spPr>
          <a:xfrm rot="2574255">
            <a:off x="6993317" y="4170478"/>
            <a:ext cx="11158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D9089D17-0EBE-2208-2628-6B90A6BD51B0}"/>
              </a:ext>
            </a:extLst>
          </p:cNvPr>
          <p:cNvSpPr/>
          <p:nvPr/>
        </p:nvSpPr>
        <p:spPr>
          <a:xfrm rot="4206954">
            <a:off x="7765604" y="3633649"/>
            <a:ext cx="11158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13B4D4-40C9-B1D2-32FB-870BCC4A441A}"/>
                  </a:ext>
                </a:extLst>
              </p:cNvPr>
              <p:cNvSpPr txBox="1"/>
              <p:nvPr/>
            </p:nvSpPr>
            <p:spPr>
              <a:xfrm>
                <a:off x="7642397" y="3113791"/>
                <a:ext cx="38568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0A13B4D4-40C9-B1D2-32FB-870BCC4A44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42397" y="3113791"/>
                <a:ext cx="38568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BB6F07-8628-12D9-90DA-F4A49817A7E7}"/>
                  </a:ext>
                </a:extLst>
              </p:cNvPr>
              <p:cNvSpPr txBox="1"/>
              <p:nvPr/>
            </p:nvSpPr>
            <p:spPr>
              <a:xfrm>
                <a:off x="6687323" y="4163285"/>
                <a:ext cx="39606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5ABB6F07-8628-12D9-90DA-F4A49817A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87323" y="4163285"/>
                <a:ext cx="3960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858AF2-B8B5-E634-1D7F-21E1AE9F6E3D}"/>
                  </a:ext>
                </a:extLst>
              </p:cNvPr>
              <p:cNvSpPr txBox="1"/>
              <p:nvPr/>
            </p:nvSpPr>
            <p:spPr>
              <a:xfrm>
                <a:off x="7847226" y="3469710"/>
                <a:ext cx="3855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B858AF2-B8B5-E634-1D7F-21E1AE9F6E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47226" y="3469710"/>
                <a:ext cx="385554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1AC582-DA98-4305-1EF4-5D26C0E38C4B}"/>
                  </a:ext>
                </a:extLst>
              </p:cNvPr>
              <p:cNvSpPr txBox="1"/>
              <p:nvPr/>
            </p:nvSpPr>
            <p:spPr>
              <a:xfrm>
                <a:off x="6581155" y="4438311"/>
                <a:ext cx="1481303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CE1AC582-DA98-4305-1EF4-5D26C0E38C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155" y="4438311"/>
                <a:ext cx="1481303" cy="307777"/>
              </a:xfrm>
              <a:prstGeom prst="rect">
                <a:avLst/>
              </a:prstGeom>
              <a:blipFill>
                <a:blip r:embed="rId6"/>
                <a:stretch>
                  <a:fillRect b="-19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65BDFC1-5EC0-5179-C043-B5822909ECA6}"/>
                  </a:ext>
                </a:extLst>
              </p:cNvPr>
              <p:cNvSpPr txBox="1"/>
              <p:nvPr/>
            </p:nvSpPr>
            <p:spPr>
              <a:xfrm>
                <a:off x="6581155" y="4778854"/>
                <a:ext cx="166770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</m:e>
                          </m: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p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65BDFC1-5EC0-5179-C043-B5822909ECA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155" y="4778854"/>
                <a:ext cx="1667701" cy="307777"/>
              </a:xfrm>
              <a:prstGeom prst="rect">
                <a:avLst/>
              </a:prstGeom>
              <a:blipFill>
                <a:blip r:embed="rId7"/>
                <a:stretch>
                  <a:fillRect b="-4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D541352-B1AE-C710-D388-BB6C41F46E22}"/>
                  </a:ext>
                </a:extLst>
              </p:cNvPr>
              <p:cNvSpPr txBox="1"/>
              <p:nvPr/>
            </p:nvSpPr>
            <p:spPr>
              <a:xfrm>
                <a:off x="6581155" y="5119397"/>
                <a:ext cx="2707728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&lt;2=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</m:d>
                        </m:e>
                      </m:d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400" i="1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400" b="0" i="1" smtClean="0">
                                  <a:latin typeface="Cambria Math" panose="02040503050406030204" pitchFamily="18" charset="0"/>
                                </a:rPr>
                                <m:t>𝐶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D541352-B1AE-C710-D388-BB6C41F46E2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81155" y="5119397"/>
                <a:ext cx="2707728" cy="307777"/>
              </a:xfrm>
              <a:prstGeom prst="rect">
                <a:avLst/>
              </a:prstGeom>
              <a:blipFill>
                <a:blip r:embed="rId8"/>
                <a:stretch>
                  <a:fillRect b="-2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A555249-5F97-B990-56F9-9E5A5CFE4952}"/>
                  </a:ext>
                </a:extLst>
              </p:cNvPr>
              <p:cNvSpPr txBox="1"/>
              <p:nvPr/>
            </p:nvSpPr>
            <p:spPr>
              <a:xfrm>
                <a:off x="4017562" y="2564479"/>
                <a:ext cx="3038717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Discard 2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counting measure</a:t>
                </a:r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0A555249-5F97-B990-56F9-9E5A5CFE495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7562" y="2564479"/>
                <a:ext cx="3038717" cy="369332"/>
              </a:xfrm>
              <a:prstGeom prst="rect">
                <a:avLst/>
              </a:prstGeom>
              <a:blipFill>
                <a:blip r:embed="rId9"/>
                <a:stretch>
                  <a:fillRect l="-1603" t="-10000" r="-1202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139725C-33EE-3985-AB91-DC35E49A6DBD}"/>
                  </a:ext>
                </a:extLst>
              </p:cNvPr>
              <p:cNvSpPr txBox="1"/>
              <p:nvPr/>
            </p:nvSpPr>
            <p:spPr>
              <a:xfrm>
                <a:off x="691441" y="2558593"/>
                <a:ext cx="310527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/>
                  <a:t>Discard 1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Lebesgue measure</a:t>
                </a:r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1139725C-33EE-3985-AB91-DC35E49A6D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1441" y="2558593"/>
                <a:ext cx="3105274" cy="369332"/>
              </a:xfrm>
              <a:prstGeom prst="rect">
                <a:avLst/>
              </a:prstGeom>
              <a:blipFill>
                <a:blip r:embed="rId10"/>
                <a:stretch>
                  <a:fillRect l="-1569" t="-10000" r="-1176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962CCDB-5EE9-548A-7FAC-D0700A0F2BE3}"/>
                  </a:ext>
                </a:extLst>
              </p:cNvPr>
              <p:cNvSpPr txBox="1"/>
              <p:nvPr/>
            </p:nvSpPr>
            <p:spPr>
              <a:xfrm>
                <a:off x="421175" y="3563363"/>
                <a:ext cx="3645806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2000" dirty="0"/>
                  <a:t>Discard 3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2000" dirty="0"/>
                  <a:t> “Quantum measure”</a:t>
                </a:r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2962CCDB-5EE9-548A-7FAC-D0700A0F2B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1175" y="3563363"/>
                <a:ext cx="3645806" cy="400110"/>
              </a:xfrm>
              <a:prstGeom prst="rect">
                <a:avLst/>
              </a:prstGeom>
              <a:blipFill>
                <a:blip r:embed="rId11"/>
                <a:stretch>
                  <a:fillRect l="-1672" t="-9231" r="-1003" b="-276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489BEB4-03F1-C780-D2EF-45E8A2F0D9DE}"/>
                  </a:ext>
                </a:extLst>
              </p:cNvPr>
              <p:cNvSpPr txBox="1"/>
              <p:nvPr/>
            </p:nvSpPr>
            <p:spPr>
              <a:xfrm>
                <a:off x="757239" y="3968389"/>
                <a:ext cx="3201261" cy="61228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𝜇</m:t>
                      </m:r>
                      <m:d>
                        <m:d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𝑈</m:t>
                          </m:r>
                        </m:e>
                      </m:d>
                      <m:r>
                        <a:rPr lang="en-U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e>
                        <m:sup>
                          <m:func>
                            <m:func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400" b="0" i="0" smtClean="0">
                                  <a:latin typeface="Cambria Math" panose="02040503050406030204" pitchFamily="18" charset="0"/>
                                </a:rPr>
                                <m:t>sup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  <m:d>
                                    <m:dPr>
                                      <m:ctrl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m:rPr>
                                          <m:sty m:val="p"/>
                                        </m:rPr>
                                        <a:rPr lang="en-US" sz="2400" b="0" i="1" smtClean="0">
                                          <a:latin typeface="Cambria Math" panose="02040503050406030204" pitchFamily="18" charset="0"/>
                                        </a:rPr>
                                        <m:t>hull</m:t>
                                      </m:r>
                                      <m:d>
                                        <m:dPr>
                                          <m:ctrlP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dPr>
                                        <m:e>
                                          <m:r>
                                            <a:rPr lang="en-US" sz="2400" b="0" i="1" smtClean="0">
                                              <a:latin typeface="Cambria Math" panose="02040503050406030204" pitchFamily="18" charset="0"/>
                                            </a:rPr>
                                            <m:t>𝑈</m:t>
                                          </m:r>
                                        </m:e>
                                      </m:d>
                                    </m:e>
                                  </m:d>
                                </m:e>
                              </m:d>
                            </m:e>
                          </m:func>
                        </m:sup>
                      </m:sSup>
                    </m:oMath>
                  </m:oMathPara>
                </a14:m>
                <a:endParaRPr lang="en-US" sz="2400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E489BEB4-03F1-C780-D2EF-45E8A2F0D9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7239" y="3968389"/>
                <a:ext cx="3201261" cy="612284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C18BCAB-6E4E-44B7-64E2-D3E769C7FE56}"/>
                  </a:ext>
                </a:extLst>
              </p:cNvPr>
              <p:cNvSpPr txBox="1"/>
              <p:nvPr/>
            </p:nvSpPr>
            <p:spPr>
              <a:xfrm>
                <a:off x="459847" y="4596320"/>
                <a:ext cx="558946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400" dirty="0"/>
                  <a:t>Exponential of the maximum entropy reachable with convex combinations (statistical mixtures) of </a:t>
                </a:r>
                <a14:m>
                  <m:oMath xmlns:m="http://schemas.openxmlformats.org/officeDocument/2006/math">
                    <m:r>
                      <a:rPr lang="en-US" sz="1400" b="0" i="1" smtClean="0">
                        <a:latin typeface="Cambria Math" panose="02040503050406030204" pitchFamily="18" charset="0"/>
                      </a:rPr>
                      <m:t>𝑈</m:t>
                    </m:r>
                  </m:oMath>
                </a14:m>
                <a:r>
                  <a:rPr lang="en-US" sz="1400" dirty="0"/>
                  <a:t> (reduces to counting/Liouville measure)</a:t>
                </a:r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3C18BCAB-6E4E-44B7-64E2-D3E769C7FE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9847" y="4596320"/>
                <a:ext cx="5589463" cy="523220"/>
              </a:xfrm>
              <a:prstGeom prst="rect">
                <a:avLst/>
              </a:prstGeom>
              <a:blipFill>
                <a:blip r:embed="rId13"/>
                <a:stretch>
                  <a:fillRect l="-327" t="-2326" b="-104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itle 1">
                <a:extLst>
                  <a:ext uri="{FF2B5EF4-FFF2-40B4-BE49-F238E27FC236}">
                    <a16:creationId xmlns:a16="http://schemas.microsoft.com/office/drawing/2014/main" id="{6ED82D20-541F-227F-1CDA-3AC7DF377438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93679" y="5361667"/>
                <a:ext cx="7351884" cy="108952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>
                <a:lvl1pPr algn="ctr" defTabSz="914400" rtl="0" eaLnBrk="1" latinLnBrk="0" hangingPunct="1">
                  <a:lnSpc>
                    <a:spcPct val="90000"/>
                  </a:lnSpc>
                  <a:spcBef>
                    <a:spcPct val="0"/>
                  </a:spcBef>
                  <a:buNone/>
                  <a:defRPr sz="4400" kern="1200">
                    <a:solidFill>
                      <a:schemeClr val="tx1"/>
                    </a:solidFill>
                    <a:latin typeface="+mj-lt"/>
                    <a:ea typeface="+mj-ea"/>
                    <a:cs typeface="+mj-cs"/>
                  </a:defRPr>
                </a:lvl1pPr>
              </a:lstStyle>
              <a:p>
                <a:pPr algn="l"/>
                <a:r>
                  <a:rPr lang="en-US" sz="3600" dirty="0">
                    <a:latin typeface="+mn-lt"/>
                  </a:rPr>
                  <a:t>Quantum mechanics </a:t>
                </a:r>
                <a14:m>
                  <m:oMath xmlns:m="http://schemas.openxmlformats.org/officeDocument/2006/math">
                    <m:r>
                      <a:rPr lang="en-US" sz="3600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b="0" dirty="0">
                    <a:latin typeface="+mn-lt"/>
                  </a:rPr>
                  <a:t> lower bound</a:t>
                </a:r>
                <a:br>
                  <a:rPr lang="en-US" sz="3600" b="0" dirty="0">
                    <a:latin typeface="+mn-lt"/>
                  </a:rPr>
                </a:br>
                <a:r>
                  <a:rPr lang="en-US" sz="3600" b="0" dirty="0">
                    <a:latin typeface="+mn-lt"/>
                  </a:rPr>
                  <a:t>on #conf (entropy) on continuous DOF</a:t>
                </a:r>
                <a:endParaRPr lang="en-US" sz="2800" dirty="0">
                  <a:latin typeface="+mn-lt"/>
                </a:endParaRPr>
              </a:p>
            </p:txBody>
          </p:sp>
        </mc:Choice>
        <mc:Fallback xmlns="">
          <p:sp>
            <p:nvSpPr>
              <p:cNvPr id="28" name="Title 1">
                <a:extLst>
                  <a:ext uri="{FF2B5EF4-FFF2-40B4-BE49-F238E27FC236}">
                    <a16:creationId xmlns:a16="http://schemas.microsoft.com/office/drawing/2014/main" id="{6ED82D20-541F-227F-1CDA-3AC7DF37743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3679" y="5361667"/>
                <a:ext cx="7351884" cy="1089529"/>
              </a:xfrm>
              <a:prstGeom prst="rect">
                <a:avLst/>
              </a:prstGeom>
              <a:blipFill>
                <a:blip r:embed="rId14"/>
                <a:stretch>
                  <a:fillRect l="-2570" t="-14045" r="-1493" b="-20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938661EE-9281-AAD2-AAF3-7C29510645B5}"/>
              </a:ext>
            </a:extLst>
          </p:cNvPr>
          <p:cNvSpPr txBox="1"/>
          <p:nvPr/>
        </p:nvSpPr>
        <p:spPr>
          <a:xfrm rot="1176489">
            <a:off x="9272937" y="1364106"/>
            <a:ext cx="15166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Incompatible!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D52444C6-CB59-D03D-CBE2-870EBED33518}"/>
              </a:ext>
            </a:extLst>
          </p:cNvPr>
          <p:cNvCxnSpPr>
            <a:cxnSpLocks/>
          </p:cNvCxnSpPr>
          <p:nvPr/>
        </p:nvCxnSpPr>
        <p:spPr>
          <a:xfrm flipH="1">
            <a:off x="7842624" y="3413137"/>
            <a:ext cx="496738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2920ABE-D699-F473-3618-4B35BE87206E}"/>
              </a:ext>
            </a:extLst>
          </p:cNvPr>
          <p:cNvSpPr txBox="1"/>
          <p:nvPr/>
        </p:nvSpPr>
        <p:spPr>
          <a:xfrm>
            <a:off x="8422837" y="3152820"/>
            <a:ext cx="366908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Non-orthogonal states: different states but in different contexts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707F340E-9D14-BA01-292D-F61E21577325}"/>
              </a:ext>
            </a:extLst>
          </p:cNvPr>
          <p:cNvSpPr txBox="1"/>
          <p:nvPr/>
        </p:nvSpPr>
        <p:spPr>
          <a:xfrm>
            <a:off x="4257094" y="3588626"/>
            <a:ext cx="28928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Orthogonal states:</a:t>
            </a:r>
            <a:br>
              <a:rPr lang="en-US" sz="1600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sz="1600" dirty="0">
                <a:solidFill>
                  <a:schemeClr val="accent6">
                    <a:lumMod val="75000"/>
                  </a:schemeClr>
                </a:solidFill>
              </a:rPr>
              <a:t>different states all else equal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AD84B4CA-32FF-CC40-B818-027C4EF754A4}"/>
              </a:ext>
            </a:extLst>
          </p:cNvPr>
          <p:cNvCxnSpPr/>
          <p:nvPr/>
        </p:nvCxnSpPr>
        <p:spPr>
          <a:xfrm flipV="1">
            <a:off x="6655929" y="3445208"/>
            <a:ext cx="885284" cy="33799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5B21DACF-7222-071C-03BE-4C4E5DBFFC22}"/>
              </a:ext>
            </a:extLst>
          </p:cNvPr>
          <p:cNvCxnSpPr/>
          <p:nvPr/>
        </p:nvCxnSpPr>
        <p:spPr>
          <a:xfrm>
            <a:off x="6715111" y="3880454"/>
            <a:ext cx="263011" cy="214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4ECD04B5-E652-4959-52D1-CB3AF60D0480}"/>
              </a:ext>
            </a:extLst>
          </p:cNvPr>
          <p:cNvSpPr txBox="1"/>
          <p:nvPr/>
        </p:nvSpPr>
        <p:spPr>
          <a:xfrm>
            <a:off x="5953379" y="3574604"/>
            <a:ext cx="684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additive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00B498A-58EF-4BCB-D2D8-10D55ACBDC41}"/>
              </a:ext>
            </a:extLst>
          </p:cNvPr>
          <p:cNvCxnSpPr>
            <a:cxnSpLocks/>
          </p:cNvCxnSpPr>
          <p:nvPr/>
        </p:nvCxnSpPr>
        <p:spPr>
          <a:xfrm flipH="1">
            <a:off x="7926767" y="3515889"/>
            <a:ext cx="389488" cy="803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A698D7C0-7407-09D4-89DD-3E6BE886947B}"/>
              </a:ext>
            </a:extLst>
          </p:cNvPr>
          <p:cNvSpPr txBox="1"/>
          <p:nvPr/>
        </p:nvSpPr>
        <p:spPr>
          <a:xfrm>
            <a:off x="10579168" y="3541179"/>
            <a:ext cx="952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sub-additive</a:t>
            </a:r>
          </a:p>
        </p:txBody>
      </p:sp>
    </p:spTree>
    <p:extLst>
      <p:ext uri="{BB962C8B-B14F-4D97-AF65-F5344CB8AC3E}">
        <p14:creationId xmlns:p14="http://schemas.microsoft.com/office/powerpoint/2010/main" val="296405226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A6902E5-DA7C-7CBE-7E91-5999F3FF00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F6287A-7DF2-348A-3B6F-F96061AE4EBD}"/>
                  </a:ext>
                </a:extLst>
              </p:cNvPr>
              <p:cNvSpPr txBox="1"/>
              <p:nvPr/>
            </p:nvSpPr>
            <p:spPr>
              <a:xfrm>
                <a:off x="502936" y="144379"/>
                <a:ext cx="11186203" cy="646331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3600" dirty="0"/>
                  <a:t>Conjecture: quantum gravity </a:t>
                </a:r>
                <a14:m>
                  <m:oMath xmlns:m="http://schemas.openxmlformats.org/officeDocument/2006/math">
                    <m:r>
                      <a:rPr lang="en-US" sz="36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sz="3600" dirty="0"/>
                  <a:t> lower bound on DOF count</a:t>
                </a:r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38F6287A-7DF2-348A-3B6F-F96061AE4E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936" y="144379"/>
                <a:ext cx="11186203" cy="646331"/>
              </a:xfrm>
              <a:prstGeom prst="rect">
                <a:avLst/>
              </a:prstGeom>
              <a:blipFill>
                <a:blip r:embed="rId2"/>
                <a:stretch>
                  <a:fillRect l="-1199" t="-15094" r="-1144" b="-349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extBox 2">
            <a:extLst>
              <a:ext uri="{FF2B5EF4-FFF2-40B4-BE49-F238E27FC236}">
                <a16:creationId xmlns:a16="http://schemas.microsoft.com/office/drawing/2014/main" id="{A09B9C0D-7C4D-D166-FC4F-6017F8629138}"/>
              </a:ext>
            </a:extLst>
          </p:cNvPr>
          <p:cNvSpPr txBox="1"/>
          <p:nvPr/>
        </p:nvSpPr>
        <p:spPr>
          <a:xfrm>
            <a:off x="981050" y="1228356"/>
            <a:ext cx="183896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/>
              <a:t>#conf=#DOFs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AD86D41-D434-6D0D-EF6A-242AD62776D1}"/>
              </a:ext>
            </a:extLst>
          </p:cNvPr>
          <p:cNvGrpSpPr/>
          <p:nvPr/>
        </p:nvGrpSpPr>
        <p:grpSpPr>
          <a:xfrm>
            <a:off x="2870389" y="982917"/>
            <a:ext cx="1072088" cy="906821"/>
            <a:chOff x="10172061" y="2694328"/>
            <a:chExt cx="1072088" cy="906821"/>
          </a:xfrm>
        </p:grpSpPr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DEA863E6-7BE5-AC8F-368F-867AEF08F804}"/>
                </a:ext>
              </a:extLst>
            </p:cNvPr>
            <p:cNvSpPr txBox="1"/>
            <p:nvPr/>
          </p:nvSpPr>
          <p:spPr>
            <a:xfrm>
              <a:off x="10246709" y="2694328"/>
              <a:ext cx="88242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#conf</a:t>
              </a:r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2F11E549-AA5C-EA39-A97E-932DCD885D17}"/>
                </a:ext>
              </a:extLst>
            </p:cNvPr>
            <p:cNvSpPr txBox="1"/>
            <p:nvPr/>
          </p:nvSpPr>
          <p:spPr>
            <a:xfrm>
              <a:off x="10214444" y="3139484"/>
              <a:ext cx="98732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/>
                <a:t>#DOFs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841C4B0-708B-6C58-A94D-5CDE30734808}"/>
                </a:ext>
              </a:extLst>
            </p:cNvPr>
            <p:cNvCxnSpPr>
              <a:cxnSpLocks/>
            </p:cNvCxnSpPr>
            <p:nvPr/>
          </p:nvCxnSpPr>
          <p:spPr>
            <a:xfrm>
              <a:off x="10172061" y="3159107"/>
              <a:ext cx="1072088" cy="0"/>
            </a:xfrm>
            <a:prstGeom prst="line">
              <a:avLst/>
            </a:prstGeom>
            <a:ln w="28575"/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0EBB533-57DA-C2BB-5F74-CAC6F40E2F04}"/>
              </a:ext>
            </a:extLst>
          </p:cNvPr>
          <p:cNvCxnSpPr/>
          <p:nvPr/>
        </p:nvCxnSpPr>
        <p:spPr>
          <a:xfrm flipV="1">
            <a:off x="981050" y="1690021"/>
            <a:ext cx="291938" cy="4794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1A384B92-D23C-3913-E086-3C51B0A5AE70}"/>
              </a:ext>
            </a:extLst>
          </p:cNvPr>
          <p:cNvSpPr txBox="1"/>
          <p:nvPr/>
        </p:nvSpPr>
        <p:spPr>
          <a:xfrm>
            <a:off x="335591" y="2149937"/>
            <a:ext cx="142404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Lower bound</a:t>
            </a:r>
            <a:br>
              <a:rPr lang="en-US" dirty="0"/>
            </a:br>
            <a:r>
              <a:rPr lang="en-US" dirty="0"/>
              <a:t>on this…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FC61161-4D4C-E801-D25B-834FFDE791DE}"/>
              </a:ext>
            </a:extLst>
          </p:cNvPr>
          <p:cNvCxnSpPr>
            <a:cxnSpLocks/>
          </p:cNvCxnSpPr>
          <p:nvPr/>
        </p:nvCxnSpPr>
        <p:spPr>
          <a:xfrm flipH="1" flipV="1">
            <a:off x="2610923" y="1690021"/>
            <a:ext cx="257559" cy="52295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38CCA447-EB41-F00A-BC56-31F444DB778D}"/>
              </a:ext>
            </a:extLst>
          </p:cNvPr>
          <p:cNvSpPr txBox="1"/>
          <p:nvPr/>
        </p:nvSpPr>
        <p:spPr>
          <a:xfrm>
            <a:off x="2423669" y="2176944"/>
            <a:ext cx="193097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…requires a lower bound on this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3A5916A-4C62-757E-7700-0947A21CBECC}"/>
                  </a:ext>
                </a:extLst>
              </p:cNvPr>
              <p:cNvSpPr txBox="1"/>
              <p:nvPr/>
            </p:nvSpPr>
            <p:spPr>
              <a:xfrm>
                <a:off x="5306498" y="1232183"/>
                <a:ext cx="6193299" cy="923330"/>
              </a:xfrm>
              <a:prstGeom prst="rect">
                <a:avLst/>
              </a:prstGeom>
              <a:noFill/>
            </p:spPr>
            <p:txBody>
              <a:bodyPr wrap="none">
                <a:spAutoFit/>
              </a:bodyPr>
              <a:lstStyle/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Every point is a single DOF (i.e.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>
                    <a:solidFill>
                      <a:schemeClr val="tx1"/>
                    </a:solidFill>
                  </a:rPr>
                  <a:t>Finite volume carries finitely many DOFs (i.e.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𝑈</m:t>
                        </m:r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&lt;∞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  <a:p>
                <a:pPr marL="342900" indent="-342900">
                  <a:buFont typeface="+mj-lt"/>
                  <a:buAutoNum type="arabicPeriod"/>
                </a:pPr>
                <a:r>
                  <a:rPr lang="en-US" dirty="0"/>
                  <a:t>Count</a:t>
                </a:r>
                <a:r>
                  <a:rPr lang="en-US" dirty="0">
                    <a:solidFill>
                      <a:schemeClr val="tx1"/>
                    </a:solidFill>
                  </a:rPr>
                  <a:t> is additive for disjoint regions (i.e.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∪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=∑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𝜇</m:t>
                    </m:r>
                    <m:d>
                      <m:d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𝑈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)</a:t>
                </a: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E3A5916A-4C62-757E-7700-0947A21CBE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06498" y="1232183"/>
                <a:ext cx="6193299" cy="923330"/>
              </a:xfrm>
              <a:prstGeom prst="rect">
                <a:avLst/>
              </a:prstGeom>
              <a:blipFill>
                <a:blip r:embed="rId3"/>
                <a:stretch>
                  <a:fillRect l="-787" t="-3289" b="-9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6" name="TextBox 35">
            <a:extLst>
              <a:ext uri="{FF2B5EF4-FFF2-40B4-BE49-F238E27FC236}">
                <a16:creationId xmlns:a16="http://schemas.microsoft.com/office/drawing/2014/main" id="{17B1E3FF-A36C-CD5C-0A9F-C503F78F550A}"/>
              </a:ext>
            </a:extLst>
          </p:cNvPr>
          <p:cNvSpPr txBox="1"/>
          <p:nvPr/>
        </p:nvSpPr>
        <p:spPr>
          <a:xfrm rot="1176489">
            <a:off x="10027934" y="1072708"/>
            <a:ext cx="16469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C00000"/>
                </a:solidFill>
              </a:rPr>
              <a:t>Same problem!</a:t>
            </a:r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570A363B-D3A1-B883-3D92-A65349479CB1}"/>
              </a:ext>
            </a:extLst>
          </p:cNvPr>
          <p:cNvCxnSpPr/>
          <p:nvPr/>
        </p:nvCxnSpPr>
        <p:spPr>
          <a:xfrm>
            <a:off x="6730474" y="2246628"/>
            <a:ext cx="299778" cy="1837944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B6B2929-64A0-E113-0988-9D9586FB3547}"/>
              </a:ext>
            </a:extLst>
          </p:cNvPr>
          <p:cNvCxnSpPr/>
          <p:nvPr/>
        </p:nvCxnSpPr>
        <p:spPr>
          <a:xfrm flipV="1">
            <a:off x="6008096" y="2392932"/>
            <a:ext cx="1662718" cy="1545336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94933B50-DFF3-789C-D505-C8FF0707AD49}"/>
              </a:ext>
            </a:extLst>
          </p:cNvPr>
          <p:cNvCxnSpPr/>
          <p:nvPr/>
        </p:nvCxnSpPr>
        <p:spPr>
          <a:xfrm>
            <a:off x="5782721" y="2639820"/>
            <a:ext cx="2152787" cy="978408"/>
          </a:xfrm>
          <a:prstGeom prst="line">
            <a:avLst/>
          </a:prstGeom>
          <a:ln w="127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8F3DD131-E3B3-3CDE-960D-04A845B29DF1}"/>
              </a:ext>
            </a:extLst>
          </p:cNvPr>
          <p:cNvCxnSpPr>
            <a:cxnSpLocks/>
          </p:cNvCxnSpPr>
          <p:nvPr/>
        </p:nvCxnSpPr>
        <p:spPr>
          <a:xfrm flipH="1" flipV="1">
            <a:off x="7817118" y="2666827"/>
            <a:ext cx="1072088" cy="23816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1756D021-E95F-528F-0958-C698CDD2AF4E}"/>
              </a:ext>
            </a:extLst>
          </p:cNvPr>
          <p:cNvCxnSpPr/>
          <p:nvPr/>
        </p:nvCxnSpPr>
        <p:spPr>
          <a:xfrm flipH="1">
            <a:off x="6353596" y="3035234"/>
            <a:ext cx="2535610" cy="174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7B2FEB14-1BF5-49D4-57A3-77CC20D15F91}"/>
              </a:ext>
            </a:extLst>
          </p:cNvPr>
          <p:cNvSpPr txBox="1"/>
          <p:nvPr/>
        </p:nvSpPr>
        <p:spPr>
          <a:xfrm>
            <a:off x="8889206" y="2796268"/>
            <a:ext cx="192905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Distant points:</a:t>
            </a:r>
            <a:br>
              <a:rPr lang="en-US" dirty="0">
                <a:solidFill>
                  <a:schemeClr val="accent6">
                    <a:lumMod val="75000"/>
                  </a:schemeClr>
                </a:solidFill>
              </a:rPr>
            </a:br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independent DOFs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6C299306-C9D3-10E7-4FAD-D93CB464043C}"/>
              </a:ext>
            </a:extLst>
          </p:cNvPr>
          <p:cNvSpPr txBox="1"/>
          <p:nvPr/>
        </p:nvSpPr>
        <p:spPr>
          <a:xfrm>
            <a:off x="5306498" y="4165092"/>
            <a:ext cx="355719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6">
                    <a:lumMod val="75000"/>
                  </a:schemeClr>
                </a:solidFill>
              </a:rPr>
              <a:t>Close points: DOFs not independent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ADFE4BA5-2160-7B4F-245C-CE96A695CF81}"/>
              </a:ext>
            </a:extLst>
          </p:cNvPr>
          <p:cNvSpPr txBox="1"/>
          <p:nvPr/>
        </p:nvSpPr>
        <p:spPr>
          <a:xfrm>
            <a:off x="10394595" y="2842434"/>
            <a:ext cx="68493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additive</a:t>
            </a: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84F7F08D-FB05-3A57-E290-18A78222478F}"/>
              </a:ext>
            </a:extLst>
          </p:cNvPr>
          <p:cNvSpPr txBox="1"/>
          <p:nvPr/>
        </p:nvSpPr>
        <p:spPr>
          <a:xfrm>
            <a:off x="8136432" y="3946072"/>
            <a:ext cx="95263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sub-additive</a:t>
            </a: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3843A896-AAAA-E37B-C9AC-45393F57EDC4}"/>
              </a:ext>
            </a:extLst>
          </p:cNvPr>
          <p:cNvCxnSpPr/>
          <p:nvPr/>
        </p:nvCxnSpPr>
        <p:spPr>
          <a:xfrm flipH="1" flipV="1">
            <a:off x="6353596" y="3210017"/>
            <a:ext cx="287451" cy="87455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2D5C94A6-109B-9FDE-2601-ADA48E37BD5B}"/>
              </a:ext>
            </a:extLst>
          </p:cNvPr>
          <p:cNvCxnSpPr/>
          <p:nvPr/>
        </p:nvCxnSpPr>
        <p:spPr>
          <a:xfrm flipH="1" flipV="1">
            <a:off x="6288871" y="3250277"/>
            <a:ext cx="352176" cy="818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D56804C2-52AD-531F-78EA-0A524B2BFD33}"/>
              </a:ext>
            </a:extLst>
          </p:cNvPr>
          <p:cNvSpPr txBox="1"/>
          <p:nvPr/>
        </p:nvSpPr>
        <p:spPr>
          <a:xfrm>
            <a:off x="187372" y="3376008"/>
            <a:ext cx="5060043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From QM: Lower bound on state count requires a severe revisitation of particle state space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927CF7C4-0083-1B77-9E11-DCC9558CD3E5}"/>
              </a:ext>
            </a:extLst>
          </p:cNvPr>
          <p:cNvSpPr txBox="1"/>
          <p:nvPr/>
        </p:nvSpPr>
        <p:spPr>
          <a:xfrm>
            <a:off x="1197413" y="5123978"/>
            <a:ext cx="6473401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</a:rPr>
              <a:t>Does lower bound on DOF count require an equally severe revisitation of space-time?</a:t>
            </a:r>
          </a:p>
        </p:txBody>
      </p:sp>
    </p:spTree>
    <p:extLst>
      <p:ext uri="{BB962C8B-B14F-4D97-AF65-F5344CB8AC3E}">
        <p14:creationId xmlns:p14="http://schemas.microsoft.com/office/powerpoint/2010/main" val="1559196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7D51D0-C141-463A-E63D-3F7B4D1249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Wrapping up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932546-1410-FAA2-5BE7-A267F1538D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Classical mechanics is exactly det/rev mapping of configurations over finitely many DOFs</a:t>
            </a:r>
          </a:p>
          <a:p>
            <a:r>
              <a:rPr lang="en-US" dirty="0"/>
              <a:t>Conjecture: is general relativity exactly det/rev mapping of configurations over infinitely many (dense) DOFs (i.e. a field theory)?</a:t>
            </a:r>
          </a:p>
          <a:p>
            <a:r>
              <a:rPr lang="en-US" dirty="0"/>
              <a:t>Quantum mechanics sets a lower bound on state count</a:t>
            </a:r>
          </a:p>
          <a:p>
            <a:pPr lvl="1"/>
            <a:r>
              <a:rPr lang="en-US" dirty="0"/>
              <a:t>Entropy of pure state is zero, pure states count as one state</a:t>
            </a:r>
          </a:p>
          <a:p>
            <a:r>
              <a:rPr lang="en-US" dirty="0"/>
              <a:t>Conjecture: is quantum gravity setting a lower bound on the DOF count?</a:t>
            </a:r>
          </a:p>
          <a:p>
            <a:pPr lvl="1"/>
            <a:r>
              <a:rPr lang="en-US" dirty="0"/>
              <a:t>No region of space can contain less than one DOF</a:t>
            </a:r>
          </a:p>
          <a:p>
            <a:endParaRPr lang="en-US" dirty="0"/>
          </a:p>
          <a:p>
            <a:r>
              <a:rPr lang="en-US" dirty="0"/>
              <a:t>Can we generalize the physical/geometric interpretation</a:t>
            </a:r>
            <a:br>
              <a:rPr lang="en-US" dirty="0"/>
            </a:br>
            <a:r>
              <a:rPr lang="en-US" dirty="0"/>
              <a:t>of the action principle to field theory and to QM?</a:t>
            </a:r>
          </a:p>
        </p:txBody>
      </p:sp>
    </p:spTree>
    <p:extLst>
      <p:ext uri="{BB962C8B-B14F-4D97-AF65-F5344CB8AC3E}">
        <p14:creationId xmlns:p14="http://schemas.microsoft.com/office/powerpoint/2010/main" val="6222808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5033759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oP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00000"/>
      </a:hlink>
      <a:folHlink>
        <a:srgbClr val="00000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46001</TotalTime>
  <Words>892</Words>
  <Application>Microsoft Office PowerPoint</Application>
  <PresentationFormat>Widescreen</PresentationFormat>
  <Paragraphs>131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Arial</vt:lpstr>
      <vt:lpstr>Calibri</vt:lpstr>
      <vt:lpstr>Calibri Light</vt:lpstr>
      <vt:lpstr>Cambria Math</vt:lpstr>
      <vt:lpstr>Wingdings</vt:lpstr>
      <vt:lpstr>Office Theme</vt:lpstr>
      <vt:lpstr>Reverse Physics for GR</vt:lpstr>
      <vt:lpstr>PowerPoint Presentation</vt:lpstr>
      <vt:lpstr>Geometry of principle of least action (SDOF)</vt:lpstr>
      <vt:lpstr>PowerPoint Presentation</vt:lpstr>
      <vt:lpstr>PowerPoint Presentation</vt:lpstr>
      <vt:lpstr>PowerPoint Presentation</vt:lpstr>
      <vt:lpstr>PowerPoint Presentation</vt:lpstr>
      <vt:lpstr>Wrapping up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Gabriele Carcassi</dc:creator>
  <cp:lastModifiedBy>Gabriele Carcassi</cp:lastModifiedBy>
  <cp:revision>195</cp:revision>
  <dcterms:created xsi:type="dcterms:W3CDTF">2021-04-07T15:17:47Z</dcterms:created>
  <dcterms:modified xsi:type="dcterms:W3CDTF">2024-11-17T18:32:50Z</dcterms:modified>
</cp:coreProperties>
</file>