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329" r:id="rId3"/>
    <p:sldId id="257" r:id="rId4"/>
    <p:sldId id="384" r:id="rId5"/>
    <p:sldId id="374" r:id="rId6"/>
    <p:sldId id="299" r:id="rId7"/>
    <p:sldId id="263" r:id="rId8"/>
    <p:sldId id="264" r:id="rId9"/>
    <p:sldId id="265" r:id="rId10"/>
    <p:sldId id="303" r:id="rId11"/>
    <p:sldId id="304" r:id="rId12"/>
    <p:sldId id="305" r:id="rId13"/>
    <p:sldId id="267" r:id="rId14"/>
    <p:sldId id="306" r:id="rId15"/>
    <p:sldId id="268" r:id="rId16"/>
    <p:sldId id="307" r:id="rId17"/>
    <p:sldId id="269" r:id="rId18"/>
    <p:sldId id="308" r:id="rId19"/>
    <p:sldId id="270" r:id="rId20"/>
    <p:sldId id="311" r:id="rId21"/>
    <p:sldId id="310" r:id="rId22"/>
    <p:sldId id="331" r:id="rId23"/>
    <p:sldId id="309" r:id="rId24"/>
    <p:sldId id="339" r:id="rId25"/>
    <p:sldId id="338" r:id="rId26"/>
    <p:sldId id="385" r:id="rId27"/>
    <p:sldId id="333" r:id="rId28"/>
    <p:sldId id="334" r:id="rId29"/>
    <p:sldId id="346" r:id="rId30"/>
    <p:sldId id="312" r:id="rId31"/>
    <p:sldId id="386" r:id="rId32"/>
    <p:sldId id="348" r:id="rId33"/>
    <p:sldId id="318" r:id="rId34"/>
    <p:sldId id="349" r:id="rId35"/>
    <p:sldId id="347" r:id="rId36"/>
    <p:sldId id="319" r:id="rId37"/>
    <p:sldId id="320" r:id="rId38"/>
    <p:sldId id="350" r:id="rId39"/>
    <p:sldId id="351" r:id="rId40"/>
    <p:sldId id="321" r:id="rId41"/>
    <p:sldId id="322" r:id="rId42"/>
    <p:sldId id="323" r:id="rId43"/>
    <p:sldId id="352" r:id="rId44"/>
    <p:sldId id="353" r:id="rId45"/>
    <p:sldId id="354" r:id="rId46"/>
    <p:sldId id="355" r:id="rId47"/>
    <p:sldId id="332" r:id="rId48"/>
    <p:sldId id="356" r:id="rId49"/>
    <p:sldId id="389" r:id="rId50"/>
    <p:sldId id="391" r:id="rId51"/>
    <p:sldId id="390" r:id="rId52"/>
    <p:sldId id="393" r:id="rId53"/>
    <p:sldId id="394" r:id="rId54"/>
    <p:sldId id="335" r:id="rId55"/>
    <p:sldId id="336" r:id="rId56"/>
    <p:sldId id="337" r:id="rId57"/>
    <p:sldId id="340" r:id="rId58"/>
    <p:sldId id="341" r:id="rId59"/>
    <p:sldId id="371" r:id="rId60"/>
    <p:sldId id="342" r:id="rId61"/>
    <p:sldId id="372" r:id="rId62"/>
    <p:sldId id="345" r:id="rId63"/>
    <p:sldId id="373" r:id="rId64"/>
    <p:sldId id="360" r:id="rId65"/>
    <p:sldId id="285" r:id="rId66"/>
    <p:sldId id="379" r:id="rId67"/>
    <p:sldId id="378" r:id="rId68"/>
    <p:sldId id="361" r:id="rId69"/>
    <p:sldId id="362" r:id="rId70"/>
    <p:sldId id="363" r:id="rId71"/>
    <p:sldId id="380" r:id="rId72"/>
    <p:sldId id="366" r:id="rId73"/>
    <p:sldId id="368" r:id="rId74"/>
    <p:sldId id="377" r:id="rId75"/>
    <p:sldId id="358" r:id="rId76"/>
    <p:sldId id="370" r:id="rId77"/>
    <p:sldId id="376" r:id="rId78"/>
    <p:sldId id="359" r:id="rId79"/>
    <p:sldId id="369" r:id="rId80"/>
    <p:sldId id="381"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95" autoAdjust="0"/>
  </p:normalViewPr>
  <p:slideViewPr>
    <p:cSldViewPr snapToGrid="0">
      <p:cViewPr varScale="1">
        <p:scale>
          <a:sx n="118" d="100"/>
          <a:sy n="118" d="100"/>
        </p:scale>
        <p:origin x="61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F72A8-F925-472B-8B77-649BE40F1BE2}"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5753F-9057-46AD-B39B-650ADFE42C93}" type="slidenum">
              <a:rPr lang="en-US" smtClean="0"/>
              <a:t>‹#›</a:t>
            </a:fld>
            <a:endParaRPr lang="en-US"/>
          </a:p>
        </p:txBody>
      </p:sp>
    </p:spTree>
    <p:extLst>
      <p:ext uri="{BB962C8B-B14F-4D97-AF65-F5344CB8AC3E}">
        <p14:creationId xmlns:p14="http://schemas.microsoft.com/office/powerpoint/2010/main" val="206757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5753F-9057-46AD-B39B-650ADFE42C93}" type="slidenum">
              <a:rPr lang="en-US" smtClean="0"/>
              <a:t>73</a:t>
            </a:fld>
            <a:endParaRPr lang="en-US"/>
          </a:p>
        </p:txBody>
      </p:sp>
    </p:spTree>
    <p:extLst>
      <p:ext uri="{BB962C8B-B14F-4D97-AF65-F5344CB8AC3E}">
        <p14:creationId xmlns:p14="http://schemas.microsoft.com/office/powerpoint/2010/main" val="58290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CC32-61B4-4795-86DB-C802C9373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7E0241-C6F2-4B87-A00F-53E4082B5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A2A792-64BC-498A-BE44-7AE3BF32F0C9}"/>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5" name="Footer Placeholder 4">
            <a:extLst>
              <a:ext uri="{FF2B5EF4-FFF2-40B4-BE49-F238E27FC236}">
                <a16:creationId xmlns:a16="http://schemas.microsoft.com/office/drawing/2014/main" id="{68E2D345-7A1F-4B28-98B7-B2D1DEA3D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B1ED5-222A-43B8-9A5E-74175115BB7A}"/>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3741414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D50B-B7C1-46B3-89D8-D6928DC932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09F586-73EE-4807-8833-1AF177B3E1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5D4DD-0965-4EB0-A79B-968D291D3387}"/>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5" name="Footer Placeholder 4">
            <a:extLst>
              <a:ext uri="{FF2B5EF4-FFF2-40B4-BE49-F238E27FC236}">
                <a16:creationId xmlns:a16="http://schemas.microsoft.com/office/drawing/2014/main" id="{43D33F3E-CF50-4C51-9345-212C92162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FB233-D21D-4A46-BA6B-BFEDD29C6823}"/>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72838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4B5CF6-25E3-4C87-BA2C-C34B22F887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DE054C-994B-46EB-AA83-1D0E1BAD8B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CFF2C-923E-4DC3-B84B-7CE124E8BA6B}"/>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5" name="Footer Placeholder 4">
            <a:extLst>
              <a:ext uri="{FF2B5EF4-FFF2-40B4-BE49-F238E27FC236}">
                <a16:creationId xmlns:a16="http://schemas.microsoft.com/office/drawing/2014/main" id="{922FD5E9-C781-4363-9193-DC0B61617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59DF3-9F66-42EE-AC46-CA74235625ED}"/>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98648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54FD-4504-4CDD-ACDC-FC4CAC217C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3705D-AE86-4003-8012-7DA5853F71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18698-1A66-4B24-BEEE-7093CAF10A5B}"/>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5" name="Footer Placeholder 4">
            <a:extLst>
              <a:ext uri="{FF2B5EF4-FFF2-40B4-BE49-F238E27FC236}">
                <a16:creationId xmlns:a16="http://schemas.microsoft.com/office/drawing/2014/main" id="{2D0A7B27-9AA0-4E67-8BCA-8EDA7514A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E3A492-5E98-4F7A-BEB2-50CC75FEEF3C}"/>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21071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6CE6-5DA4-4EDA-9106-8A830DC4D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A63268-B490-45EC-A242-80D682652F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0E80D-D185-4A6E-96A6-EC35F12B5A8F}"/>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5" name="Footer Placeholder 4">
            <a:extLst>
              <a:ext uri="{FF2B5EF4-FFF2-40B4-BE49-F238E27FC236}">
                <a16:creationId xmlns:a16="http://schemas.microsoft.com/office/drawing/2014/main" id="{4D22422B-2896-438F-AC3F-09BC8E078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95170-30FC-4EA1-8A1E-A9EC665F1D31}"/>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25546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34E1-1D05-4625-8B34-F209966DB1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332A3-1165-47C7-A405-B33B05C8A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35B922-35F1-4824-B658-975867975D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EFC73E-95E1-4489-8F09-F5D0656C2974}"/>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6" name="Footer Placeholder 5">
            <a:extLst>
              <a:ext uri="{FF2B5EF4-FFF2-40B4-BE49-F238E27FC236}">
                <a16:creationId xmlns:a16="http://schemas.microsoft.com/office/drawing/2014/main" id="{D1DDF57B-D9B7-42D4-A7FA-0EE97CF37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75208-2A6B-45A9-B27F-F8CFB571E7B6}"/>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45652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09CD-0B2F-4AB0-B452-7AA51BFE66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A4D5C9-D5DE-475C-A3D1-6CB312D27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86618D-2F8A-4630-8860-5EB426C90E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3042B1-2CC4-450B-B01F-7187C1DA62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F0B8E1-63DF-4766-8E80-A37357FCFA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F807D0-7456-4662-9BE2-8DCF4B2C0F06}"/>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8" name="Footer Placeholder 7">
            <a:extLst>
              <a:ext uri="{FF2B5EF4-FFF2-40B4-BE49-F238E27FC236}">
                <a16:creationId xmlns:a16="http://schemas.microsoft.com/office/drawing/2014/main" id="{5954E2DB-3BBB-41C3-A3CB-FF54562B02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B6C50-445B-49BB-90AF-6831E3042B52}"/>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401180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4687-0E4A-4866-8F77-F6F373417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D006CC-246F-437E-BB54-E8CAF831CB1C}"/>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4" name="Footer Placeholder 3">
            <a:extLst>
              <a:ext uri="{FF2B5EF4-FFF2-40B4-BE49-F238E27FC236}">
                <a16:creationId xmlns:a16="http://schemas.microsoft.com/office/drawing/2014/main" id="{569A6FE9-10CB-4BB3-9DA7-2B52A4F1FA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5267B-1F02-4D7C-86BF-3DCDF275DE2D}"/>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78846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BA1FA-9E5E-4C66-BB77-F3E1B986740C}"/>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3" name="Footer Placeholder 2">
            <a:extLst>
              <a:ext uri="{FF2B5EF4-FFF2-40B4-BE49-F238E27FC236}">
                <a16:creationId xmlns:a16="http://schemas.microsoft.com/office/drawing/2014/main" id="{EE7DF3D5-AF14-45AE-AFCF-FEE46B7739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6BA52-FBB2-4A03-A151-614A6FA14484}"/>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5603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EF4CC-B73F-474A-8806-DFE818A695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977D16-3A20-4485-A4C9-F21DD08B33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9B47B3-E607-4B31-AF51-B035CA00C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AFF4C2-122A-4037-886B-3CD5961BA07A}"/>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6" name="Footer Placeholder 5">
            <a:extLst>
              <a:ext uri="{FF2B5EF4-FFF2-40B4-BE49-F238E27FC236}">
                <a16:creationId xmlns:a16="http://schemas.microsoft.com/office/drawing/2014/main" id="{B28B5FDD-F7F4-4733-B90E-803ADB494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F81DB0-3055-4037-9208-86C5D0577991}"/>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215860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1C18-8EAC-457C-9E51-E8A7EBA23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F2862D-2B23-40DA-9112-BB0BAE1FB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83553-C028-4E7A-9DE5-B8B672F4B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15E5C-8723-40A1-990E-A9AEF39C577B}"/>
              </a:ext>
            </a:extLst>
          </p:cNvPr>
          <p:cNvSpPr>
            <a:spLocks noGrp="1"/>
          </p:cNvSpPr>
          <p:nvPr>
            <p:ph type="dt" sz="half" idx="10"/>
          </p:nvPr>
        </p:nvSpPr>
        <p:spPr/>
        <p:txBody>
          <a:bodyPr/>
          <a:lstStyle/>
          <a:p>
            <a:fld id="{F1571709-B7CC-49DB-B50A-B705702D63C0}" type="datetimeFigureOut">
              <a:rPr lang="en-US" smtClean="0"/>
              <a:t>2/17/2021</a:t>
            </a:fld>
            <a:endParaRPr lang="en-US"/>
          </a:p>
        </p:txBody>
      </p:sp>
      <p:sp>
        <p:nvSpPr>
          <p:cNvPr id="6" name="Footer Placeholder 5">
            <a:extLst>
              <a:ext uri="{FF2B5EF4-FFF2-40B4-BE49-F238E27FC236}">
                <a16:creationId xmlns:a16="http://schemas.microsoft.com/office/drawing/2014/main" id="{EBA7E12E-108F-4F17-9C0B-98447299A3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717E5-3F8A-47B0-BB63-BA5DFFA4E893}"/>
              </a:ext>
            </a:extLst>
          </p:cNvPr>
          <p:cNvSpPr>
            <a:spLocks noGrp="1"/>
          </p:cNvSpPr>
          <p:nvPr>
            <p:ph type="sldNum" sz="quarter" idx="12"/>
          </p:nvPr>
        </p:nvSpPr>
        <p:spPr/>
        <p:txBody>
          <a:bodyPr/>
          <a:lstStyle/>
          <a:p>
            <a:fld id="{2D7BA4A5-A5DB-49C0-81A6-38A271B93A18}" type="slidenum">
              <a:rPr lang="en-US" smtClean="0"/>
              <a:t>‹#›</a:t>
            </a:fld>
            <a:endParaRPr lang="en-US"/>
          </a:p>
        </p:txBody>
      </p:sp>
    </p:spTree>
    <p:extLst>
      <p:ext uri="{BB962C8B-B14F-4D97-AF65-F5344CB8AC3E}">
        <p14:creationId xmlns:p14="http://schemas.microsoft.com/office/powerpoint/2010/main" val="3217636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5FD46D-1265-4B60-BF73-B375E832F7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729DAB-90FF-4F64-955B-27A87E2749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4F2A7-C775-4AF7-8BE0-F1121B13E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71709-B7CC-49DB-B50A-B705702D63C0}" type="datetimeFigureOut">
              <a:rPr lang="en-US" smtClean="0"/>
              <a:t>2/17/2021</a:t>
            </a:fld>
            <a:endParaRPr lang="en-US"/>
          </a:p>
        </p:txBody>
      </p:sp>
      <p:sp>
        <p:nvSpPr>
          <p:cNvPr id="5" name="Footer Placeholder 4">
            <a:extLst>
              <a:ext uri="{FF2B5EF4-FFF2-40B4-BE49-F238E27FC236}">
                <a16:creationId xmlns:a16="http://schemas.microsoft.com/office/drawing/2014/main" id="{6FC6718E-55E8-4EA1-B4CD-74CEFDB45F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8BBB23-DF80-40BC-83E3-5C687B774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BA4A5-A5DB-49C0-81A6-38A271B93A18}" type="slidenum">
              <a:rPr lang="en-US" smtClean="0"/>
              <a:t>‹#›</a:t>
            </a:fld>
            <a:endParaRPr lang="en-US"/>
          </a:p>
        </p:txBody>
      </p:sp>
    </p:spTree>
    <p:extLst>
      <p:ext uri="{BB962C8B-B14F-4D97-AF65-F5344CB8AC3E}">
        <p14:creationId xmlns:p14="http://schemas.microsoft.com/office/powerpoint/2010/main" val="62406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8.png"/><Relationship Id="rId9" Type="http://schemas.openxmlformats.org/officeDocument/2006/relationships/image" Target="../media/image200.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8.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hyperlink" Target="http://assumptionsofphysics.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2.png"/><Relationship Id="rId7"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10" Type="http://schemas.openxmlformats.org/officeDocument/2006/relationships/image" Target="../media/image38.png"/><Relationship Id="rId9"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39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10" Type="http://schemas.openxmlformats.org/officeDocument/2006/relationships/image" Target="../media/image96.png"/><Relationship Id="rId4" Type="http://schemas.openxmlformats.org/officeDocument/2006/relationships/image" Target="../media/image90.png"/><Relationship Id="rId9" Type="http://schemas.openxmlformats.org/officeDocument/2006/relationships/image" Target="../media/image95.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20.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500.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2.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690.png"/><Relationship Id="rId5" Type="http://schemas.openxmlformats.org/officeDocument/2006/relationships/image" Target="../media/image630.png"/><Relationship Id="rId10" Type="http://schemas.openxmlformats.org/officeDocument/2006/relationships/image" Target="../media/image680.png"/><Relationship Id="rId4" Type="http://schemas.openxmlformats.org/officeDocument/2006/relationships/image" Target="../media/image69.png"/><Relationship Id="rId9" Type="http://schemas.openxmlformats.org/officeDocument/2006/relationships/image" Target="../media/image670.png"/></Relationships>
</file>

<file path=ppt/slides/_rels/slide34.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8.png"/><Relationship Id="rId7" Type="http://schemas.openxmlformats.org/officeDocument/2006/relationships/image" Target="../media/image71.png"/><Relationship Id="rId12" Type="http://schemas.openxmlformats.org/officeDocument/2006/relationships/image" Target="../media/image49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0.png"/><Relationship Id="rId11" Type="http://schemas.openxmlformats.org/officeDocument/2006/relationships/image" Target="../media/image690.png"/><Relationship Id="rId5" Type="http://schemas.openxmlformats.org/officeDocument/2006/relationships/image" Target="../media/image630.png"/><Relationship Id="rId10" Type="http://schemas.openxmlformats.org/officeDocument/2006/relationships/image" Target="../media/image680.png"/><Relationship Id="rId4" Type="http://schemas.openxmlformats.org/officeDocument/2006/relationships/image" Target="../media/image69.png"/><Relationship Id="rId9" Type="http://schemas.openxmlformats.org/officeDocument/2006/relationships/image" Target="../media/image670.png"/></Relationships>
</file>

<file path=ppt/slides/_rels/slide35.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42.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0.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4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image" Target="../media/image9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png"/><Relationship Id="rId1" Type="http://schemas.openxmlformats.org/officeDocument/2006/relationships/slideLayout" Target="../slideLayouts/slideLayout7.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55.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97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99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1040.png"/><Relationship Id="rId2" Type="http://schemas.openxmlformats.org/officeDocument/2006/relationships/image" Target="../media/image1030.png"/><Relationship Id="rId1" Type="http://schemas.openxmlformats.org/officeDocument/2006/relationships/slideLayout" Target="../slideLayouts/slideLayout7.xml"/><Relationship Id="rId5" Type="http://schemas.openxmlformats.org/officeDocument/2006/relationships/image" Target="../media/image1060.png"/><Relationship Id="rId4" Type="http://schemas.openxmlformats.org/officeDocument/2006/relationships/image" Target="../media/image1050.png"/></Relationships>
</file>

<file path=ppt/slides/_rels/slide73.xml.rels><?xml version="1.0" encoding="UTF-8" standalone="yes"?>
<Relationships xmlns="http://schemas.openxmlformats.org/package/2006/relationships"><Relationship Id="rId3" Type="http://schemas.openxmlformats.org/officeDocument/2006/relationships/image" Target="../media/image107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4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fontScale="90000"/>
          </a:bodyPr>
          <a:lstStyle/>
          <a:p>
            <a:r>
              <a:rPr lang="en-US" dirty="0"/>
              <a:t>Counting evolutions: a simple foundation for thermodynamics</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p:txBody>
      </p:sp>
      <p:pic>
        <p:nvPicPr>
          <p:cNvPr id="5" name="Picture 4">
            <a:extLst>
              <a:ext uri="{FF2B5EF4-FFF2-40B4-BE49-F238E27FC236}">
                <a16:creationId xmlns:a16="http://schemas.microsoft.com/office/drawing/2014/main" id="{797FA4FB-0EA6-40F2-B352-0E9ADE523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8" y="4312155"/>
            <a:ext cx="1676403" cy="1524003"/>
          </a:xfrm>
          <a:prstGeom prst="rect">
            <a:avLst/>
          </a:prstGeom>
        </p:spPr>
      </p:pic>
      <p:pic>
        <p:nvPicPr>
          <p:cNvPr id="7" name="Picture 6">
            <a:extLst>
              <a:ext uri="{FF2B5EF4-FFF2-40B4-BE49-F238E27FC236}">
                <a16:creationId xmlns:a16="http://schemas.microsoft.com/office/drawing/2014/main" id="{5477A37D-6BDF-4D43-B652-18396B0F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5" y="5945318"/>
            <a:ext cx="2311231" cy="785568"/>
          </a:xfrm>
          <a:prstGeom prst="rect">
            <a:avLst/>
          </a:prstGeom>
        </p:spPr>
      </p:pic>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FCAF4EE2-D7AE-4415-9F47-8377A354AA40}"/>
              </a:ext>
            </a:extLst>
          </p:cNvPr>
          <p:cNvSpPr txBox="1"/>
          <p:nvPr/>
        </p:nvSpPr>
        <p:spPr>
          <a:xfrm>
            <a:off x="1203710" y="536454"/>
            <a:ext cx="8692893" cy="584775"/>
          </a:xfrm>
          <a:prstGeom prst="rect">
            <a:avLst/>
          </a:prstGeom>
          <a:noFill/>
        </p:spPr>
        <p:txBody>
          <a:bodyPr wrap="none" rtlCol="0">
            <a:spAutoFit/>
          </a:bodyPr>
          <a:lstStyle/>
          <a:p>
            <a:r>
              <a:rPr lang="en-US" sz="3200" dirty="0"/>
              <a:t>A process defines the set of all possible evolutions</a:t>
            </a:r>
          </a:p>
        </p:txBody>
      </p:sp>
      <p:sp>
        <p:nvSpPr>
          <p:cNvPr id="47" name="Freeform: Shape 46">
            <a:extLst>
              <a:ext uri="{FF2B5EF4-FFF2-40B4-BE49-F238E27FC236}">
                <a16:creationId xmlns:a16="http://schemas.microsoft.com/office/drawing/2014/main" id="{C7BC6F3D-85B4-4583-B5B2-0CF8E39C9DB4}"/>
              </a:ext>
            </a:extLst>
          </p:cNvPr>
          <p:cNvSpPr/>
          <p:nvPr/>
        </p:nvSpPr>
        <p:spPr>
          <a:xfrm>
            <a:off x="986762" y="3175466"/>
            <a:ext cx="10439949" cy="916012"/>
          </a:xfrm>
          <a:custGeom>
            <a:avLst/>
            <a:gdLst>
              <a:gd name="connsiteX0" fmla="*/ 0 w 10538625"/>
              <a:gd name="connsiteY0" fmla="*/ 652264 h 915103"/>
              <a:gd name="connsiteX1" fmla="*/ 2177456 w 10538625"/>
              <a:gd name="connsiteY1" fmla="*/ 336500 h 915103"/>
              <a:gd name="connsiteX2" fmla="*/ 5282469 w 10538625"/>
              <a:gd name="connsiteY2" fmla="*/ 14157 h 915103"/>
              <a:gd name="connsiteX3" fmla="*/ 8262492 w 10538625"/>
              <a:gd name="connsiteY3" fmla="*/ 829881 h 915103"/>
              <a:gd name="connsiteX4" fmla="*/ 10538625 w 10538625"/>
              <a:gd name="connsiteY4" fmla="*/ 849616 h 915103"/>
              <a:gd name="connsiteX0" fmla="*/ 0 w 10439949"/>
              <a:gd name="connsiteY0" fmla="*/ 791320 h 916012"/>
              <a:gd name="connsiteX1" fmla="*/ 2078780 w 10439949"/>
              <a:gd name="connsiteY1" fmla="*/ 337409 h 916012"/>
              <a:gd name="connsiteX2" fmla="*/ 5183793 w 10439949"/>
              <a:gd name="connsiteY2" fmla="*/ 15066 h 916012"/>
              <a:gd name="connsiteX3" fmla="*/ 8163816 w 10439949"/>
              <a:gd name="connsiteY3" fmla="*/ 830790 h 916012"/>
              <a:gd name="connsiteX4" fmla="*/ 10439949 w 10439949"/>
              <a:gd name="connsiteY4" fmla="*/ 850525 h 916012"/>
              <a:gd name="connsiteX0" fmla="*/ 0 w 10439949"/>
              <a:gd name="connsiteY0" fmla="*/ 791320 h 916012"/>
              <a:gd name="connsiteX1" fmla="*/ 2078780 w 10439949"/>
              <a:gd name="connsiteY1" fmla="*/ 337409 h 916012"/>
              <a:gd name="connsiteX2" fmla="*/ 5183793 w 10439949"/>
              <a:gd name="connsiteY2" fmla="*/ 15066 h 916012"/>
              <a:gd name="connsiteX3" fmla="*/ 8163816 w 10439949"/>
              <a:gd name="connsiteY3" fmla="*/ 830790 h 916012"/>
              <a:gd name="connsiteX4" fmla="*/ 10439949 w 10439949"/>
              <a:gd name="connsiteY4" fmla="*/ 850525 h 916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949" h="916012">
                <a:moveTo>
                  <a:pt x="0" y="791320"/>
                </a:moveTo>
                <a:cubicBezTo>
                  <a:pt x="694571" y="791867"/>
                  <a:pt x="1214815" y="466785"/>
                  <a:pt x="2078780" y="337409"/>
                </a:cubicBezTo>
                <a:cubicBezTo>
                  <a:pt x="2942746" y="208033"/>
                  <a:pt x="4169620" y="-67164"/>
                  <a:pt x="5183793" y="15066"/>
                </a:cubicBezTo>
                <a:cubicBezTo>
                  <a:pt x="6197966" y="97296"/>
                  <a:pt x="7287790" y="691547"/>
                  <a:pt x="8163816" y="830790"/>
                </a:cubicBezTo>
                <a:cubicBezTo>
                  <a:pt x="9039842" y="970033"/>
                  <a:pt x="9739895" y="910279"/>
                  <a:pt x="10439949" y="8505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D08C880-F348-4A0C-A4CC-E37B91202CA9}"/>
              </a:ext>
            </a:extLst>
          </p:cNvPr>
          <p:cNvSpPr/>
          <p:nvPr/>
        </p:nvSpPr>
        <p:spPr>
          <a:xfrm>
            <a:off x="1078767" y="3177024"/>
            <a:ext cx="10216375" cy="469730"/>
          </a:xfrm>
          <a:custGeom>
            <a:avLst/>
            <a:gdLst>
              <a:gd name="connsiteX0" fmla="*/ 0 w 10222860"/>
              <a:gd name="connsiteY0" fmla="*/ 362180 h 469745"/>
              <a:gd name="connsiteX1" fmla="*/ 1986682 w 10222860"/>
              <a:gd name="connsiteY1" fmla="*/ 335867 h 469745"/>
              <a:gd name="connsiteX2" fmla="*/ 5098273 w 10222860"/>
              <a:gd name="connsiteY2" fmla="*/ 368 h 469745"/>
              <a:gd name="connsiteX3" fmla="*/ 8308541 w 10222860"/>
              <a:gd name="connsiteY3" fmla="*/ 408229 h 469745"/>
              <a:gd name="connsiteX4" fmla="*/ 10222860 w 10222860"/>
              <a:gd name="connsiteY4" fmla="*/ 460857 h 469745"/>
              <a:gd name="connsiteX0" fmla="*/ 0 w 10216375"/>
              <a:gd name="connsiteY0" fmla="*/ 277859 h 469730"/>
              <a:gd name="connsiteX1" fmla="*/ 1980197 w 10216375"/>
              <a:gd name="connsiteY1" fmla="*/ 335852 h 469730"/>
              <a:gd name="connsiteX2" fmla="*/ 5091788 w 10216375"/>
              <a:gd name="connsiteY2" fmla="*/ 353 h 469730"/>
              <a:gd name="connsiteX3" fmla="*/ 8302056 w 10216375"/>
              <a:gd name="connsiteY3" fmla="*/ 408214 h 469730"/>
              <a:gd name="connsiteX4" fmla="*/ 10216375 w 10216375"/>
              <a:gd name="connsiteY4" fmla="*/ 460842 h 469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375" h="469730">
                <a:moveTo>
                  <a:pt x="0" y="277859"/>
                </a:moveTo>
                <a:cubicBezTo>
                  <a:pt x="568485" y="294853"/>
                  <a:pt x="1131566" y="382103"/>
                  <a:pt x="1980197" y="335852"/>
                </a:cubicBezTo>
                <a:cubicBezTo>
                  <a:pt x="2828828" y="289601"/>
                  <a:pt x="4038145" y="-11707"/>
                  <a:pt x="5091788" y="353"/>
                </a:cubicBezTo>
                <a:cubicBezTo>
                  <a:pt x="6145431" y="12413"/>
                  <a:pt x="7447958" y="331466"/>
                  <a:pt x="8302056" y="408214"/>
                </a:cubicBezTo>
                <a:cubicBezTo>
                  <a:pt x="9156154" y="484962"/>
                  <a:pt x="9686264" y="472902"/>
                  <a:pt x="10216375" y="4608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BF93F3E-0524-433E-8677-66F65EEABE11}"/>
              </a:ext>
            </a:extLst>
          </p:cNvPr>
          <p:cNvSpPr/>
          <p:nvPr/>
        </p:nvSpPr>
        <p:spPr>
          <a:xfrm>
            <a:off x="1013076" y="3887845"/>
            <a:ext cx="10321537" cy="572322"/>
          </a:xfrm>
          <a:custGeom>
            <a:avLst/>
            <a:gdLst>
              <a:gd name="connsiteX0" fmla="*/ 0 w 10321537"/>
              <a:gd name="connsiteY0" fmla="*/ 572322 h 572322"/>
              <a:gd name="connsiteX1" fmla="*/ 1657761 w 10321537"/>
              <a:gd name="connsiteY1" fmla="*/ 434175 h 572322"/>
              <a:gd name="connsiteX2" fmla="*/ 4585157 w 10321537"/>
              <a:gd name="connsiteY2" fmla="*/ 111833 h 572322"/>
              <a:gd name="connsiteX3" fmla="*/ 8144081 w 10321537"/>
              <a:gd name="connsiteY3" fmla="*/ 98676 h 572322"/>
              <a:gd name="connsiteX4" fmla="*/ 10321537 w 10321537"/>
              <a:gd name="connsiteY4" fmla="*/ 0 h 57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537" h="572322">
                <a:moveTo>
                  <a:pt x="0" y="572322"/>
                </a:moveTo>
                <a:lnTo>
                  <a:pt x="1657761" y="434175"/>
                </a:lnTo>
                <a:cubicBezTo>
                  <a:pt x="2421954" y="357427"/>
                  <a:pt x="3504104" y="167750"/>
                  <a:pt x="4585157" y="111833"/>
                </a:cubicBezTo>
                <a:cubicBezTo>
                  <a:pt x="5666210" y="55916"/>
                  <a:pt x="7188018" y="117315"/>
                  <a:pt x="8144081" y="98676"/>
                </a:cubicBezTo>
                <a:cubicBezTo>
                  <a:pt x="9100144" y="80037"/>
                  <a:pt x="9710840" y="40018"/>
                  <a:pt x="1032153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1094C4CF-9F21-4A99-860E-F9CB56BDE7F2}"/>
              </a:ext>
            </a:extLst>
          </p:cNvPr>
          <p:cNvSpPr/>
          <p:nvPr/>
        </p:nvSpPr>
        <p:spPr>
          <a:xfrm>
            <a:off x="1256478" y="4314728"/>
            <a:ext cx="10091292" cy="691448"/>
          </a:xfrm>
          <a:custGeom>
            <a:avLst/>
            <a:gdLst>
              <a:gd name="connsiteX0" fmla="*/ 0 w 10091292"/>
              <a:gd name="connsiteY0" fmla="*/ 684869 h 691448"/>
              <a:gd name="connsiteX1" fmla="*/ 1723545 w 10091292"/>
              <a:gd name="connsiteY1" fmla="*/ 428311 h 691448"/>
              <a:gd name="connsiteX2" fmla="*/ 4999597 w 10091292"/>
              <a:gd name="connsiteY2" fmla="*/ 714 h 691448"/>
              <a:gd name="connsiteX3" fmla="*/ 7769110 w 10091292"/>
              <a:gd name="connsiteY3" fmla="*/ 336213 h 691448"/>
              <a:gd name="connsiteX4" fmla="*/ 10091292 w 10091292"/>
              <a:gd name="connsiteY4" fmla="*/ 691448 h 691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292" h="691448">
                <a:moveTo>
                  <a:pt x="0" y="684869"/>
                </a:moveTo>
                <a:cubicBezTo>
                  <a:pt x="445139" y="613603"/>
                  <a:pt x="1723545" y="428311"/>
                  <a:pt x="1723545" y="428311"/>
                </a:cubicBezTo>
                <a:cubicBezTo>
                  <a:pt x="2556811" y="314285"/>
                  <a:pt x="3992003" y="16064"/>
                  <a:pt x="4999597" y="714"/>
                </a:cubicBezTo>
                <a:cubicBezTo>
                  <a:pt x="6007191" y="-14636"/>
                  <a:pt x="6920494" y="221091"/>
                  <a:pt x="7769110" y="336213"/>
                </a:cubicBezTo>
                <a:cubicBezTo>
                  <a:pt x="8617726" y="451335"/>
                  <a:pt x="9354509" y="571391"/>
                  <a:pt x="10091292" y="6914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38EE1CE6-667F-4C60-AB5F-9BD7702EA924}"/>
              </a:ext>
            </a:extLst>
          </p:cNvPr>
          <p:cNvSpPr/>
          <p:nvPr/>
        </p:nvSpPr>
        <p:spPr>
          <a:xfrm>
            <a:off x="1361732" y="4314769"/>
            <a:ext cx="9768950" cy="1276886"/>
          </a:xfrm>
          <a:custGeom>
            <a:avLst/>
            <a:gdLst>
              <a:gd name="connsiteX0" fmla="*/ 0 w 9768950"/>
              <a:gd name="connsiteY0" fmla="*/ 1276886 h 1276886"/>
              <a:gd name="connsiteX1" fmla="*/ 1289370 w 9768950"/>
              <a:gd name="connsiteY1" fmla="*/ 750612 h 1276886"/>
              <a:gd name="connsiteX2" fmla="*/ 4874608 w 9768950"/>
              <a:gd name="connsiteY2" fmla="*/ 13830 h 1276886"/>
              <a:gd name="connsiteX3" fmla="*/ 7663856 w 9768950"/>
              <a:gd name="connsiteY3" fmla="*/ 316437 h 1276886"/>
              <a:gd name="connsiteX4" fmla="*/ 9768950 w 9768950"/>
              <a:gd name="connsiteY4" fmla="*/ 895337 h 127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8950" h="1276886">
                <a:moveTo>
                  <a:pt x="0" y="1276886"/>
                </a:moveTo>
                <a:cubicBezTo>
                  <a:pt x="238467" y="1119003"/>
                  <a:pt x="476935" y="961121"/>
                  <a:pt x="1289370" y="750612"/>
                </a:cubicBezTo>
                <a:cubicBezTo>
                  <a:pt x="2101805" y="540103"/>
                  <a:pt x="3812194" y="86192"/>
                  <a:pt x="4874608" y="13830"/>
                </a:cubicBezTo>
                <a:cubicBezTo>
                  <a:pt x="5937022" y="-58533"/>
                  <a:pt x="6848132" y="169519"/>
                  <a:pt x="7663856" y="316437"/>
                </a:cubicBezTo>
                <a:cubicBezTo>
                  <a:pt x="8479580" y="463355"/>
                  <a:pt x="9124265" y="679346"/>
                  <a:pt x="9768950" y="8953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8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7" name="Freeform: Shape 46">
            <a:extLst>
              <a:ext uri="{FF2B5EF4-FFF2-40B4-BE49-F238E27FC236}">
                <a16:creationId xmlns:a16="http://schemas.microsoft.com/office/drawing/2014/main" id="{C7BC6F3D-85B4-4583-B5B2-0CF8E39C9DB4}"/>
              </a:ext>
            </a:extLst>
          </p:cNvPr>
          <p:cNvSpPr/>
          <p:nvPr/>
        </p:nvSpPr>
        <p:spPr>
          <a:xfrm>
            <a:off x="986762" y="3175466"/>
            <a:ext cx="10439949" cy="916012"/>
          </a:xfrm>
          <a:custGeom>
            <a:avLst/>
            <a:gdLst>
              <a:gd name="connsiteX0" fmla="*/ 0 w 10538625"/>
              <a:gd name="connsiteY0" fmla="*/ 652264 h 915103"/>
              <a:gd name="connsiteX1" fmla="*/ 2177456 w 10538625"/>
              <a:gd name="connsiteY1" fmla="*/ 336500 h 915103"/>
              <a:gd name="connsiteX2" fmla="*/ 5282469 w 10538625"/>
              <a:gd name="connsiteY2" fmla="*/ 14157 h 915103"/>
              <a:gd name="connsiteX3" fmla="*/ 8262492 w 10538625"/>
              <a:gd name="connsiteY3" fmla="*/ 829881 h 915103"/>
              <a:gd name="connsiteX4" fmla="*/ 10538625 w 10538625"/>
              <a:gd name="connsiteY4" fmla="*/ 849616 h 915103"/>
              <a:gd name="connsiteX0" fmla="*/ 0 w 10439949"/>
              <a:gd name="connsiteY0" fmla="*/ 791320 h 916012"/>
              <a:gd name="connsiteX1" fmla="*/ 2078780 w 10439949"/>
              <a:gd name="connsiteY1" fmla="*/ 337409 h 916012"/>
              <a:gd name="connsiteX2" fmla="*/ 5183793 w 10439949"/>
              <a:gd name="connsiteY2" fmla="*/ 15066 h 916012"/>
              <a:gd name="connsiteX3" fmla="*/ 8163816 w 10439949"/>
              <a:gd name="connsiteY3" fmla="*/ 830790 h 916012"/>
              <a:gd name="connsiteX4" fmla="*/ 10439949 w 10439949"/>
              <a:gd name="connsiteY4" fmla="*/ 850525 h 916012"/>
              <a:gd name="connsiteX0" fmla="*/ 0 w 10439949"/>
              <a:gd name="connsiteY0" fmla="*/ 791320 h 916012"/>
              <a:gd name="connsiteX1" fmla="*/ 2078780 w 10439949"/>
              <a:gd name="connsiteY1" fmla="*/ 337409 h 916012"/>
              <a:gd name="connsiteX2" fmla="*/ 5183793 w 10439949"/>
              <a:gd name="connsiteY2" fmla="*/ 15066 h 916012"/>
              <a:gd name="connsiteX3" fmla="*/ 8163816 w 10439949"/>
              <a:gd name="connsiteY3" fmla="*/ 830790 h 916012"/>
              <a:gd name="connsiteX4" fmla="*/ 10439949 w 10439949"/>
              <a:gd name="connsiteY4" fmla="*/ 850525 h 916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949" h="916012">
                <a:moveTo>
                  <a:pt x="0" y="791320"/>
                </a:moveTo>
                <a:cubicBezTo>
                  <a:pt x="694571" y="791867"/>
                  <a:pt x="1214815" y="466785"/>
                  <a:pt x="2078780" y="337409"/>
                </a:cubicBezTo>
                <a:cubicBezTo>
                  <a:pt x="2942746" y="208033"/>
                  <a:pt x="4169620" y="-67164"/>
                  <a:pt x="5183793" y="15066"/>
                </a:cubicBezTo>
                <a:cubicBezTo>
                  <a:pt x="6197966" y="97296"/>
                  <a:pt x="7287790" y="691547"/>
                  <a:pt x="8163816" y="830790"/>
                </a:cubicBezTo>
                <a:cubicBezTo>
                  <a:pt x="9039842" y="970033"/>
                  <a:pt x="9739895" y="910279"/>
                  <a:pt x="10439949" y="8505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D08C880-F348-4A0C-A4CC-E37B91202CA9}"/>
              </a:ext>
            </a:extLst>
          </p:cNvPr>
          <p:cNvSpPr/>
          <p:nvPr/>
        </p:nvSpPr>
        <p:spPr>
          <a:xfrm>
            <a:off x="1078767" y="3177024"/>
            <a:ext cx="10216375" cy="469730"/>
          </a:xfrm>
          <a:custGeom>
            <a:avLst/>
            <a:gdLst>
              <a:gd name="connsiteX0" fmla="*/ 0 w 10222860"/>
              <a:gd name="connsiteY0" fmla="*/ 362180 h 469745"/>
              <a:gd name="connsiteX1" fmla="*/ 1986682 w 10222860"/>
              <a:gd name="connsiteY1" fmla="*/ 335867 h 469745"/>
              <a:gd name="connsiteX2" fmla="*/ 5098273 w 10222860"/>
              <a:gd name="connsiteY2" fmla="*/ 368 h 469745"/>
              <a:gd name="connsiteX3" fmla="*/ 8308541 w 10222860"/>
              <a:gd name="connsiteY3" fmla="*/ 408229 h 469745"/>
              <a:gd name="connsiteX4" fmla="*/ 10222860 w 10222860"/>
              <a:gd name="connsiteY4" fmla="*/ 460857 h 469745"/>
              <a:gd name="connsiteX0" fmla="*/ 0 w 10216375"/>
              <a:gd name="connsiteY0" fmla="*/ 277859 h 469730"/>
              <a:gd name="connsiteX1" fmla="*/ 1980197 w 10216375"/>
              <a:gd name="connsiteY1" fmla="*/ 335852 h 469730"/>
              <a:gd name="connsiteX2" fmla="*/ 5091788 w 10216375"/>
              <a:gd name="connsiteY2" fmla="*/ 353 h 469730"/>
              <a:gd name="connsiteX3" fmla="*/ 8302056 w 10216375"/>
              <a:gd name="connsiteY3" fmla="*/ 408214 h 469730"/>
              <a:gd name="connsiteX4" fmla="*/ 10216375 w 10216375"/>
              <a:gd name="connsiteY4" fmla="*/ 460842 h 469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375" h="469730">
                <a:moveTo>
                  <a:pt x="0" y="277859"/>
                </a:moveTo>
                <a:cubicBezTo>
                  <a:pt x="568485" y="294853"/>
                  <a:pt x="1131566" y="382103"/>
                  <a:pt x="1980197" y="335852"/>
                </a:cubicBezTo>
                <a:cubicBezTo>
                  <a:pt x="2828828" y="289601"/>
                  <a:pt x="4038145" y="-11707"/>
                  <a:pt x="5091788" y="353"/>
                </a:cubicBezTo>
                <a:cubicBezTo>
                  <a:pt x="6145431" y="12413"/>
                  <a:pt x="7447958" y="331466"/>
                  <a:pt x="8302056" y="408214"/>
                </a:cubicBezTo>
                <a:cubicBezTo>
                  <a:pt x="9156154" y="484962"/>
                  <a:pt x="9686264" y="472902"/>
                  <a:pt x="10216375" y="4608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BF93F3E-0524-433E-8677-66F65EEABE11}"/>
              </a:ext>
            </a:extLst>
          </p:cNvPr>
          <p:cNvSpPr/>
          <p:nvPr/>
        </p:nvSpPr>
        <p:spPr>
          <a:xfrm>
            <a:off x="1013076" y="3887845"/>
            <a:ext cx="10321537" cy="572322"/>
          </a:xfrm>
          <a:custGeom>
            <a:avLst/>
            <a:gdLst>
              <a:gd name="connsiteX0" fmla="*/ 0 w 10321537"/>
              <a:gd name="connsiteY0" fmla="*/ 572322 h 572322"/>
              <a:gd name="connsiteX1" fmla="*/ 1657761 w 10321537"/>
              <a:gd name="connsiteY1" fmla="*/ 434175 h 572322"/>
              <a:gd name="connsiteX2" fmla="*/ 4585157 w 10321537"/>
              <a:gd name="connsiteY2" fmla="*/ 111833 h 572322"/>
              <a:gd name="connsiteX3" fmla="*/ 8144081 w 10321537"/>
              <a:gd name="connsiteY3" fmla="*/ 98676 h 572322"/>
              <a:gd name="connsiteX4" fmla="*/ 10321537 w 10321537"/>
              <a:gd name="connsiteY4" fmla="*/ 0 h 57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537" h="572322">
                <a:moveTo>
                  <a:pt x="0" y="572322"/>
                </a:moveTo>
                <a:lnTo>
                  <a:pt x="1657761" y="434175"/>
                </a:lnTo>
                <a:cubicBezTo>
                  <a:pt x="2421954" y="357427"/>
                  <a:pt x="3504104" y="167750"/>
                  <a:pt x="4585157" y="111833"/>
                </a:cubicBezTo>
                <a:cubicBezTo>
                  <a:pt x="5666210" y="55916"/>
                  <a:pt x="7188018" y="117315"/>
                  <a:pt x="8144081" y="98676"/>
                </a:cubicBezTo>
                <a:cubicBezTo>
                  <a:pt x="9100144" y="80037"/>
                  <a:pt x="9710840" y="40018"/>
                  <a:pt x="1032153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1094C4CF-9F21-4A99-860E-F9CB56BDE7F2}"/>
              </a:ext>
            </a:extLst>
          </p:cNvPr>
          <p:cNvSpPr/>
          <p:nvPr/>
        </p:nvSpPr>
        <p:spPr>
          <a:xfrm>
            <a:off x="1256478" y="4314728"/>
            <a:ext cx="10091292" cy="691448"/>
          </a:xfrm>
          <a:custGeom>
            <a:avLst/>
            <a:gdLst>
              <a:gd name="connsiteX0" fmla="*/ 0 w 10091292"/>
              <a:gd name="connsiteY0" fmla="*/ 684869 h 691448"/>
              <a:gd name="connsiteX1" fmla="*/ 1723545 w 10091292"/>
              <a:gd name="connsiteY1" fmla="*/ 428311 h 691448"/>
              <a:gd name="connsiteX2" fmla="*/ 4999597 w 10091292"/>
              <a:gd name="connsiteY2" fmla="*/ 714 h 691448"/>
              <a:gd name="connsiteX3" fmla="*/ 7769110 w 10091292"/>
              <a:gd name="connsiteY3" fmla="*/ 336213 h 691448"/>
              <a:gd name="connsiteX4" fmla="*/ 10091292 w 10091292"/>
              <a:gd name="connsiteY4" fmla="*/ 691448 h 691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292" h="691448">
                <a:moveTo>
                  <a:pt x="0" y="684869"/>
                </a:moveTo>
                <a:cubicBezTo>
                  <a:pt x="445139" y="613603"/>
                  <a:pt x="1723545" y="428311"/>
                  <a:pt x="1723545" y="428311"/>
                </a:cubicBezTo>
                <a:cubicBezTo>
                  <a:pt x="2556811" y="314285"/>
                  <a:pt x="3992003" y="16064"/>
                  <a:pt x="4999597" y="714"/>
                </a:cubicBezTo>
                <a:cubicBezTo>
                  <a:pt x="6007191" y="-14636"/>
                  <a:pt x="6920494" y="221091"/>
                  <a:pt x="7769110" y="336213"/>
                </a:cubicBezTo>
                <a:cubicBezTo>
                  <a:pt x="8617726" y="451335"/>
                  <a:pt x="9354509" y="571391"/>
                  <a:pt x="10091292" y="6914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38EE1CE6-667F-4C60-AB5F-9BD7702EA924}"/>
              </a:ext>
            </a:extLst>
          </p:cNvPr>
          <p:cNvSpPr/>
          <p:nvPr/>
        </p:nvSpPr>
        <p:spPr>
          <a:xfrm>
            <a:off x="1361732" y="4314769"/>
            <a:ext cx="9768950" cy="1276886"/>
          </a:xfrm>
          <a:custGeom>
            <a:avLst/>
            <a:gdLst>
              <a:gd name="connsiteX0" fmla="*/ 0 w 9768950"/>
              <a:gd name="connsiteY0" fmla="*/ 1276886 h 1276886"/>
              <a:gd name="connsiteX1" fmla="*/ 1289370 w 9768950"/>
              <a:gd name="connsiteY1" fmla="*/ 750612 h 1276886"/>
              <a:gd name="connsiteX2" fmla="*/ 4874608 w 9768950"/>
              <a:gd name="connsiteY2" fmla="*/ 13830 h 1276886"/>
              <a:gd name="connsiteX3" fmla="*/ 7663856 w 9768950"/>
              <a:gd name="connsiteY3" fmla="*/ 316437 h 1276886"/>
              <a:gd name="connsiteX4" fmla="*/ 9768950 w 9768950"/>
              <a:gd name="connsiteY4" fmla="*/ 895337 h 127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8950" h="1276886">
                <a:moveTo>
                  <a:pt x="0" y="1276886"/>
                </a:moveTo>
                <a:cubicBezTo>
                  <a:pt x="238467" y="1119003"/>
                  <a:pt x="476935" y="961121"/>
                  <a:pt x="1289370" y="750612"/>
                </a:cubicBezTo>
                <a:cubicBezTo>
                  <a:pt x="2101805" y="540103"/>
                  <a:pt x="3812194" y="86192"/>
                  <a:pt x="4874608" y="13830"/>
                </a:cubicBezTo>
                <a:cubicBezTo>
                  <a:pt x="5937022" y="-58533"/>
                  <a:pt x="6848132" y="169519"/>
                  <a:pt x="7663856" y="316437"/>
                </a:cubicBezTo>
                <a:cubicBezTo>
                  <a:pt x="8479580" y="463355"/>
                  <a:pt x="9124265" y="679346"/>
                  <a:pt x="9768950" y="8953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CF22746-F877-4A61-9409-60ACF28FDBFD}"/>
                  </a:ext>
                </a:extLst>
              </p:cNvPr>
              <p:cNvSpPr txBox="1"/>
              <p:nvPr/>
            </p:nvSpPr>
            <p:spPr>
              <a:xfrm>
                <a:off x="915387" y="1464612"/>
                <a:ext cx="10260358" cy="707886"/>
              </a:xfrm>
              <a:prstGeom prst="rect">
                <a:avLst/>
              </a:prstGeom>
              <a:noFill/>
            </p:spPr>
            <p:txBody>
              <a:bodyPr wrap="square" rtlCol="0">
                <a:spAutoFit/>
              </a:bodyPr>
              <a:lstStyle/>
              <a:p>
                <a:r>
                  <a:rPr lang="en-US" sz="2000" dirty="0"/>
                  <a:t>We can count the number of evolutions for a particular state </a:t>
                </a:r>
                <a14:m>
                  <m:oMath xmlns:m="http://schemas.openxmlformats.org/officeDocument/2006/math">
                    <m:r>
                      <a:rPr lang="en-US" sz="2000" i="1">
                        <a:latin typeface="Cambria Math" panose="02040503050406030204" pitchFamily="18" charset="0"/>
                      </a:rPr>
                      <m:t>𝑠</m:t>
                    </m:r>
                  </m:oMath>
                </a14:m>
                <a:r>
                  <a:rPr lang="en-US" sz="2000" dirty="0"/>
                  <a:t> at a particular time with a measure</a:t>
                </a:r>
                <a:r>
                  <a:rPr lang="en-US" sz="2000" baseline="30000" dirty="0"/>
                  <a:t>*</a:t>
                </a:r>
                <a:r>
                  <a:rPr lang="en-US" sz="2000" dirty="0"/>
                  <a:t> </a:t>
                </a: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m:t>
                    </m:r>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r>
                  <a:rPr lang="en-US" sz="2000" dirty="0"/>
                  <a:t> since </a:t>
                </a:r>
                <a14:m>
                  <m:oMath xmlns:m="http://schemas.openxmlformats.org/officeDocument/2006/math">
                    <m:r>
                      <a:rPr lang="en-US" sz="2000" b="0" i="1" smtClean="0">
                        <a:latin typeface="Cambria Math" panose="02040503050406030204" pitchFamily="18" charset="0"/>
                      </a:rPr>
                      <m:t>𝑠</m:t>
                    </m:r>
                  </m:oMath>
                </a14:m>
                <a:r>
                  <a:rPr lang="en-US" sz="2000" dirty="0"/>
                  <a:t> identifies a set of evolutions.</a:t>
                </a:r>
                <a:endParaRPr lang="en-US" sz="2000" baseline="30000" dirty="0"/>
              </a:p>
            </p:txBody>
          </p:sp>
        </mc:Choice>
        <mc:Fallback xmlns="">
          <p:sp>
            <p:nvSpPr>
              <p:cNvPr id="41" name="TextBox 40">
                <a:extLst>
                  <a:ext uri="{FF2B5EF4-FFF2-40B4-BE49-F238E27FC236}">
                    <a16:creationId xmlns:a16="http://schemas.microsoft.com/office/drawing/2014/main" id="{FCF22746-F877-4A61-9409-60ACF28FDBFD}"/>
                  </a:ext>
                </a:extLst>
              </p:cNvPr>
              <p:cNvSpPr txBox="1">
                <a:spLocks noRot="1" noChangeAspect="1" noMove="1" noResize="1" noEditPoints="1" noAdjustHandles="1" noChangeArrowheads="1" noChangeShapeType="1" noTextEdit="1"/>
              </p:cNvSpPr>
              <p:nvPr/>
            </p:nvSpPr>
            <p:spPr>
              <a:xfrm>
                <a:off x="915387" y="1464612"/>
                <a:ext cx="10260358" cy="707886"/>
              </a:xfrm>
              <a:prstGeom prst="rect">
                <a:avLst/>
              </a:prstGeom>
              <a:blipFill>
                <a:blip r:embed="rId5"/>
                <a:stretch>
                  <a:fillRect l="-594" t="-4310" b="-14655"/>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F9F39F38-1CF7-4AEF-B854-6BE84E08BF61}"/>
              </a:ext>
            </a:extLst>
          </p:cNvPr>
          <p:cNvSpPr/>
          <p:nvPr/>
        </p:nvSpPr>
        <p:spPr>
          <a:xfrm>
            <a:off x="6045566" y="3064345"/>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37FD157-DA26-4019-B7D9-9FFEB2D2BEDE}"/>
              </a:ext>
            </a:extLst>
          </p:cNvPr>
          <p:cNvSpPr/>
          <p:nvPr/>
        </p:nvSpPr>
        <p:spPr>
          <a:xfrm>
            <a:off x="9015722" y="3861525"/>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0CD585B-29A2-4358-839C-A4C9E04B7E6C}"/>
              </a:ext>
            </a:extLst>
          </p:cNvPr>
          <p:cNvSpPr/>
          <p:nvPr/>
        </p:nvSpPr>
        <p:spPr>
          <a:xfrm>
            <a:off x="2578353" y="4197220"/>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8D26CC8-11CA-451B-A806-2C8C734ED7F3}"/>
              </a:ext>
            </a:extLst>
          </p:cNvPr>
          <p:cNvSpPr txBox="1"/>
          <p:nvPr/>
        </p:nvSpPr>
        <p:spPr>
          <a:xfrm>
            <a:off x="639907" y="665066"/>
            <a:ext cx="10832324" cy="584775"/>
          </a:xfrm>
          <a:prstGeom prst="rect">
            <a:avLst/>
          </a:prstGeom>
          <a:noFill/>
        </p:spPr>
        <p:txBody>
          <a:bodyPr wrap="none" rtlCol="0">
            <a:spAutoFit/>
          </a:bodyPr>
          <a:lstStyle/>
          <a:p>
            <a:r>
              <a:rPr lang="en-US" sz="3200" dirty="0"/>
              <a:t>Each description at each time corresponds to a set of evolutions</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7D12A89-81F8-4172-A062-29C85623EC47}"/>
                  </a:ext>
                </a:extLst>
              </p:cNvPr>
              <p:cNvSpPr txBox="1"/>
              <p:nvPr/>
            </p:nvSpPr>
            <p:spPr>
              <a:xfrm>
                <a:off x="2371094" y="3907126"/>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=1</m:t>
                      </m:r>
                    </m:oMath>
                  </m:oMathPara>
                </a14:m>
                <a:endParaRPr lang="en-US" sz="1600" dirty="0"/>
              </a:p>
            </p:txBody>
          </p:sp>
        </mc:Choice>
        <mc:Fallback xmlns="">
          <p:sp>
            <p:nvSpPr>
              <p:cNvPr id="38" name="TextBox 37">
                <a:extLst>
                  <a:ext uri="{FF2B5EF4-FFF2-40B4-BE49-F238E27FC236}">
                    <a16:creationId xmlns:a16="http://schemas.microsoft.com/office/drawing/2014/main" id="{47D12A89-81F8-4172-A062-29C85623EC47}"/>
                  </a:ext>
                </a:extLst>
              </p:cNvPr>
              <p:cNvSpPr txBox="1">
                <a:spLocks noRot="1" noChangeAspect="1" noMove="1" noResize="1" noEditPoints="1" noAdjustHandles="1" noChangeArrowheads="1" noChangeShapeType="1" noTextEdit="1"/>
              </p:cNvSpPr>
              <p:nvPr/>
            </p:nvSpPr>
            <p:spPr>
              <a:xfrm>
                <a:off x="2371094" y="3907126"/>
                <a:ext cx="730585" cy="338554"/>
              </a:xfrm>
              <a:prstGeom prst="rect">
                <a:avLst/>
              </a:prstGeom>
              <a:blipFill>
                <a:blip r:embed="rId6"/>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8BEEDCD-42BF-4FBA-B7AD-DB04DA82E136}"/>
                  </a:ext>
                </a:extLst>
              </p:cNvPr>
              <p:cNvSpPr txBox="1"/>
              <p:nvPr/>
            </p:nvSpPr>
            <p:spPr>
              <a:xfrm>
                <a:off x="5772694" y="2769927"/>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=2</m:t>
                      </m:r>
                    </m:oMath>
                  </m:oMathPara>
                </a14:m>
                <a:endParaRPr lang="en-US" sz="1600" dirty="0"/>
              </a:p>
            </p:txBody>
          </p:sp>
        </mc:Choice>
        <mc:Fallback xmlns="">
          <p:sp>
            <p:nvSpPr>
              <p:cNvPr id="52" name="TextBox 51">
                <a:extLst>
                  <a:ext uri="{FF2B5EF4-FFF2-40B4-BE49-F238E27FC236}">
                    <a16:creationId xmlns:a16="http://schemas.microsoft.com/office/drawing/2014/main" id="{38BEEDCD-42BF-4FBA-B7AD-DB04DA82E136}"/>
                  </a:ext>
                </a:extLst>
              </p:cNvPr>
              <p:cNvSpPr txBox="1">
                <a:spLocks noRot="1" noChangeAspect="1" noMove="1" noResize="1" noEditPoints="1" noAdjustHandles="1" noChangeArrowheads="1" noChangeShapeType="1" noTextEdit="1"/>
              </p:cNvSpPr>
              <p:nvPr/>
            </p:nvSpPr>
            <p:spPr>
              <a:xfrm>
                <a:off x="5772694" y="2769927"/>
                <a:ext cx="730585"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C8FC96B-5E61-41B0-8BB1-1002B680A636}"/>
                  </a:ext>
                </a:extLst>
              </p:cNvPr>
              <p:cNvSpPr txBox="1"/>
              <p:nvPr/>
            </p:nvSpPr>
            <p:spPr>
              <a:xfrm>
                <a:off x="8768495" y="4041271"/>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=2</m:t>
                      </m:r>
                    </m:oMath>
                  </m:oMathPara>
                </a14:m>
                <a:endParaRPr lang="en-US" sz="1600" dirty="0"/>
              </a:p>
            </p:txBody>
          </p:sp>
        </mc:Choice>
        <mc:Fallback xmlns="">
          <p:sp>
            <p:nvSpPr>
              <p:cNvPr id="56" name="TextBox 55">
                <a:extLst>
                  <a:ext uri="{FF2B5EF4-FFF2-40B4-BE49-F238E27FC236}">
                    <a16:creationId xmlns:a16="http://schemas.microsoft.com/office/drawing/2014/main" id="{4C8FC96B-5E61-41B0-8BB1-1002B680A636}"/>
                  </a:ext>
                </a:extLst>
              </p:cNvPr>
              <p:cNvSpPr txBox="1">
                <a:spLocks noRot="1" noChangeAspect="1" noMove="1" noResize="1" noEditPoints="1" noAdjustHandles="1" noChangeArrowheads="1" noChangeShapeType="1" noTextEdit="1"/>
              </p:cNvSpPr>
              <p:nvPr/>
            </p:nvSpPr>
            <p:spPr>
              <a:xfrm>
                <a:off x="8768495" y="4041271"/>
                <a:ext cx="730585" cy="338554"/>
              </a:xfrm>
              <a:prstGeom prst="rect">
                <a:avLst/>
              </a:prstGeom>
              <a:blipFill>
                <a:blip r:embed="rId8"/>
                <a:stretch>
                  <a:fillRect b="-1818"/>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68C4FC19-0CAF-46BD-BDE3-A0E69FF74E84}"/>
              </a:ext>
            </a:extLst>
          </p:cNvPr>
          <p:cNvSpPr txBox="1"/>
          <p:nvPr/>
        </p:nvSpPr>
        <p:spPr>
          <a:xfrm>
            <a:off x="1220231" y="6431962"/>
            <a:ext cx="10852073" cy="307777"/>
          </a:xfrm>
          <a:prstGeom prst="rect">
            <a:avLst/>
          </a:prstGeom>
          <a:noFill/>
        </p:spPr>
        <p:txBody>
          <a:bodyPr wrap="none" rtlCol="0">
            <a:spAutoFit/>
          </a:bodyPr>
          <a:lstStyle/>
          <a:p>
            <a:pPr algn="r"/>
            <a:r>
              <a:rPr lang="en-US" sz="1400" i="1" dirty="0"/>
              <a:t>* The full mathematical characterization is a bit more complicated (i.e. preorder that leads to a family of measures)… but conceptually it is like that</a:t>
            </a:r>
          </a:p>
        </p:txBody>
      </p:sp>
    </p:spTree>
    <p:extLst>
      <p:ext uri="{BB962C8B-B14F-4D97-AF65-F5344CB8AC3E}">
        <p14:creationId xmlns:p14="http://schemas.microsoft.com/office/powerpoint/2010/main" val="388356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7" name="Freeform: Shape 46">
            <a:extLst>
              <a:ext uri="{FF2B5EF4-FFF2-40B4-BE49-F238E27FC236}">
                <a16:creationId xmlns:a16="http://schemas.microsoft.com/office/drawing/2014/main" id="{C7BC6F3D-85B4-4583-B5B2-0CF8E39C9DB4}"/>
              </a:ext>
            </a:extLst>
          </p:cNvPr>
          <p:cNvSpPr/>
          <p:nvPr/>
        </p:nvSpPr>
        <p:spPr>
          <a:xfrm>
            <a:off x="986762" y="3175466"/>
            <a:ext cx="10439949" cy="916012"/>
          </a:xfrm>
          <a:custGeom>
            <a:avLst/>
            <a:gdLst>
              <a:gd name="connsiteX0" fmla="*/ 0 w 10538625"/>
              <a:gd name="connsiteY0" fmla="*/ 652264 h 915103"/>
              <a:gd name="connsiteX1" fmla="*/ 2177456 w 10538625"/>
              <a:gd name="connsiteY1" fmla="*/ 336500 h 915103"/>
              <a:gd name="connsiteX2" fmla="*/ 5282469 w 10538625"/>
              <a:gd name="connsiteY2" fmla="*/ 14157 h 915103"/>
              <a:gd name="connsiteX3" fmla="*/ 8262492 w 10538625"/>
              <a:gd name="connsiteY3" fmla="*/ 829881 h 915103"/>
              <a:gd name="connsiteX4" fmla="*/ 10538625 w 10538625"/>
              <a:gd name="connsiteY4" fmla="*/ 849616 h 915103"/>
              <a:gd name="connsiteX0" fmla="*/ 0 w 10439949"/>
              <a:gd name="connsiteY0" fmla="*/ 791320 h 916012"/>
              <a:gd name="connsiteX1" fmla="*/ 2078780 w 10439949"/>
              <a:gd name="connsiteY1" fmla="*/ 337409 h 916012"/>
              <a:gd name="connsiteX2" fmla="*/ 5183793 w 10439949"/>
              <a:gd name="connsiteY2" fmla="*/ 15066 h 916012"/>
              <a:gd name="connsiteX3" fmla="*/ 8163816 w 10439949"/>
              <a:gd name="connsiteY3" fmla="*/ 830790 h 916012"/>
              <a:gd name="connsiteX4" fmla="*/ 10439949 w 10439949"/>
              <a:gd name="connsiteY4" fmla="*/ 850525 h 916012"/>
              <a:gd name="connsiteX0" fmla="*/ 0 w 10439949"/>
              <a:gd name="connsiteY0" fmla="*/ 791320 h 916012"/>
              <a:gd name="connsiteX1" fmla="*/ 2078780 w 10439949"/>
              <a:gd name="connsiteY1" fmla="*/ 337409 h 916012"/>
              <a:gd name="connsiteX2" fmla="*/ 5183793 w 10439949"/>
              <a:gd name="connsiteY2" fmla="*/ 15066 h 916012"/>
              <a:gd name="connsiteX3" fmla="*/ 8163816 w 10439949"/>
              <a:gd name="connsiteY3" fmla="*/ 830790 h 916012"/>
              <a:gd name="connsiteX4" fmla="*/ 10439949 w 10439949"/>
              <a:gd name="connsiteY4" fmla="*/ 850525 h 916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9949" h="916012">
                <a:moveTo>
                  <a:pt x="0" y="791320"/>
                </a:moveTo>
                <a:cubicBezTo>
                  <a:pt x="694571" y="791867"/>
                  <a:pt x="1214815" y="466785"/>
                  <a:pt x="2078780" y="337409"/>
                </a:cubicBezTo>
                <a:cubicBezTo>
                  <a:pt x="2942746" y="208033"/>
                  <a:pt x="4169620" y="-67164"/>
                  <a:pt x="5183793" y="15066"/>
                </a:cubicBezTo>
                <a:cubicBezTo>
                  <a:pt x="6197966" y="97296"/>
                  <a:pt x="7287790" y="691547"/>
                  <a:pt x="8163816" y="830790"/>
                </a:cubicBezTo>
                <a:cubicBezTo>
                  <a:pt x="9039842" y="970033"/>
                  <a:pt x="9739895" y="910279"/>
                  <a:pt x="10439949" y="85052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D08C880-F348-4A0C-A4CC-E37B91202CA9}"/>
              </a:ext>
            </a:extLst>
          </p:cNvPr>
          <p:cNvSpPr/>
          <p:nvPr/>
        </p:nvSpPr>
        <p:spPr>
          <a:xfrm>
            <a:off x="1078767" y="3177024"/>
            <a:ext cx="10216375" cy="469730"/>
          </a:xfrm>
          <a:custGeom>
            <a:avLst/>
            <a:gdLst>
              <a:gd name="connsiteX0" fmla="*/ 0 w 10222860"/>
              <a:gd name="connsiteY0" fmla="*/ 362180 h 469745"/>
              <a:gd name="connsiteX1" fmla="*/ 1986682 w 10222860"/>
              <a:gd name="connsiteY1" fmla="*/ 335867 h 469745"/>
              <a:gd name="connsiteX2" fmla="*/ 5098273 w 10222860"/>
              <a:gd name="connsiteY2" fmla="*/ 368 h 469745"/>
              <a:gd name="connsiteX3" fmla="*/ 8308541 w 10222860"/>
              <a:gd name="connsiteY3" fmla="*/ 408229 h 469745"/>
              <a:gd name="connsiteX4" fmla="*/ 10222860 w 10222860"/>
              <a:gd name="connsiteY4" fmla="*/ 460857 h 469745"/>
              <a:gd name="connsiteX0" fmla="*/ 0 w 10216375"/>
              <a:gd name="connsiteY0" fmla="*/ 277859 h 469730"/>
              <a:gd name="connsiteX1" fmla="*/ 1980197 w 10216375"/>
              <a:gd name="connsiteY1" fmla="*/ 335852 h 469730"/>
              <a:gd name="connsiteX2" fmla="*/ 5091788 w 10216375"/>
              <a:gd name="connsiteY2" fmla="*/ 353 h 469730"/>
              <a:gd name="connsiteX3" fmla="*/ 8302056 w 10216375"/>
              <a:gd name="connsiteY3" fmla="*/ 408214 h 469730"/>
              <a:gd name="connsiteX4" fmla="*/ 10216375 w 10216375"/>
              <a:gd name="connsiteY4" fmla="*/ 460842 h 469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375" h="469730">
                <a:moveTo>
                  <a:pt x="0" y="277859"/>
                </a:moveTo>
                <a:cubicBezTo>
                  <a:pt x="568485" y="294853"/>
                  <a:pt x="1131566" y="382103"/>
                  <a:pt x="1980197" y="335852"/>
                </a:cubicBezTo>
                <a:cubicBezTo>
                  <a:pt x="2828828" y="289601"/>
                  <a:pt x="4038145" y="-11707"/>
                  <a:pt x="5091788" y="353"/>
                </a:cubicBezTo>
                <a:cubicBezTo>
                  <a:pt x="6145431" y="12413"/>
                  <a:pt x="7447958" y="331466"/>
                  <a:pt x="8302056" y="408214"/>
                </a:cubicBezTo>
                <a:cubicBezTo>
                  <a:pt x="9156154" y="484962"/>
                  <a:pt x="9686264" y="472902"/>
                  <a:pt x="10216375" y="4608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BF93F3E-0524-433E-8677-66F65EEABE11}"/>
              </a:ext>
            </a:extLst>
          </p:cNvPr>
          <p:cNvSpPr/>
          <p:nvPr/>
        </p:nvSpPr>
        <p:spPr>
          <a:xfrm>
            <a:off x="1013076" y="3887845"/>
            <a:ext cx="10321537" cy="572322"/>
          </a:xfrm>
          <a:custGeom>
            <a:avLst/>
            <a:gdLst>
              <a:gd name="connsiteX0" fmla="*/ 0 w 10321537"/>
              <a:gd name="connsiteY0" fmla="*/ 572322 h 572322"/>
              <a:gd name="connsiteX1" fmla="*/ 1657761 w 10321537"/>
              <a:gd name="connsiteY1" fmla="*/ 434175 h 572322"/>
              <a:gd name="connsiteX2" fmla="*/ 4585157 w 10321537"/>
              <a:gd name="connsiteY2" fmla="*/ 111833 h 572322"/>
              <a:gd name="connsiteX3" fmla="*/ 8144081 w 10321537"/>
              <a:gd name="connsiteY3" fmla="*/ 98676 h 572322"/>
              <a:gd name="connsiteX4" fmla="*/ 10321537 w 10321537"/>
              <a:gd name="connsiteY4" fmla="*/ 0 h 57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537" h="572322">
                <a:moveTo>
                  <a:pt x="0" y="572322"/>
                </a:moveTo>
                <a:lnTo>
                  <a:pt x="1657761" y="434175"/>
                </a:lnTo>
                <a:cubicBezTo>
                  <a:pt x="2421954" y="357427"/>
                  <a:pt x="3504104" y="167750"/>
                  <a:pt x="4585157" y="111833"/>
                </a:cubicBezTo>
                <a:cubicBezTo>
                  <a:pt x="5666210" y="55916"/>
                  <a:pt x="7188018" y="117315"/>
                  <a:pt x="8144081" y="98676"/>
                </a:cubicBezTo>
                <a:cubicBezTo>
                  <a:pt x="9100144" y="80037"/>
                  <a:pt x="9710840" y="40018"/>
                  <a:pt x="1032153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1094C4CF-9F21-4A99-860E-F9CB56BDE7F2}"/>
              </a:ext>
            </a:extLst>
          </p:cNvPr>
          <p:cNvSpPr/>
          <p:nvPr/>
        </p:nvSpPr>
        <p:spPr>
          <a:xfrm>
            <a:off x="1256478" y="4314728"/>
            <a:ext cx="10091292" cy="691448"/>
          </a:xfrm>
          <a:custGeom>
            <a:avLst/>
            <a:gdLst>
              <a:gd name="connsiteX0" fmla="*/ 0 w 10091292"/>
              <a:gd name="connsiteY0" fmla="*/ 684869 h 691448"/>
              <a:gd name="connsiteX1" fmla="*/ 1723545 w 10091292"/>
              <a:gd name="connsiteY1" fmla="*/ 428311 h 691448"/>
              <a:gd name="connsiteX2" fmla="*/ 4999597 w 10091292"/>
              <a:gd name="connsiteY2" fmla="*/ 714 h 691448"/>
              <a:gd name="connsiteX3" fmla="*/ 7769110 w 10091292"/>
              <a:gd name="connsiteY3" fmla="*/ 336213 h 691448"/>
              <a:gd name="connsiteX4" fmla="*/ 10091292 w 10091292"/>
              <a:gd name="connsiteY4" fmla="*/ 691448 h 691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91292" h="691448">
                <a:moveTo>
                  <a:pt x="0" y="684869"/>
                </a:moveTo>
                <a:cubicBezTo>
                  <a:pt x="445139" y="613603"/>
                  <a:pt x="1723545" y="428311"/>
                  <a:pt x="1723545" y="428311"/>
                </a:cubicBezTo>
                <a:cubicBezTo>
                  <a:pt x="2556811" y="314285"/>
                  <a:pt x="3992003" y="16064"/>
                  <a:pt x="4999597" y="714"/>
                </a:cubicBezTo>
                <a:cubicBezTo>
                  <a:pt x="6007191" y="-14636"/>
                  <a:pt x="6920494" y="221091"/>
                  <a:pt x="7769110" y="336213"/>
                </a:cubicBezTo>
                <a:cubicBezTo>
                  <a:pt x="8617726" y="451335"/>
                  <a:pt x="9354509" y="571391"/>
                  <a:pt x="10091292" y="69144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38EE1CE6-667F-4C60-AB5F-9BD7702EA924}"/>
              </a:ext>
            </a:extLst>
          </p:cNvPr>
          <p:cNvSpPr/>
          <p:nvPr/>
        </p:nvSpPr>
        <p:spPr>
          <a:xfrm>
            <a:off x="1361732" y="4314769"/>
            <a:ext cx="9768950" cy="1276886"/>
          </a:xfrm>
          <a:custGeom>
            <a:avLst/>
            <a:gdLst>
              <a:gd name="connsiteX0" fmla="*/ 0 w 9768950"/>
              <a:gd name="connsiteY0" fmla="*/ 1276886 h 1276886"/>
              <a:gd name="connsiteX1" fmla="*/ 1289370 w 9768950"/>
              <a:gd name="connsiteY1" fmla="*/ 750612 h 1276886"/>
              <a:gd name="connsiteX2" fmla="*/ 4874608 w 9768950"/>
              <a:gd name="connsiteY2" fmla="*/ 13830 h 1276886"/>
              <a:gd name="connsiteX3" fmla="*/ 7663856 w 9768950"/>
              <a:gd name="connsiteY3" fmla="*/ 316437 h 1276886"/>
              <a:gd name="connsiteX4" fmla="*/ 9768950 w 9768950"/>
              <a:gd name="connsiteY4" fmla="*/ 895337 h 1276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8950" h="1276886">
                <a:moveTo>
                  <a:pt x="0" y="1276886"/>
                </a:moveTo>
                <a:cubicBezTo>
                  <a:pt x="238467" y="1119003"/>
                  <a:pt x="476935" y="961121"/>
                  <a:pt x="1289370" y="750612"/>
                </a:cubicBezTo>
                <a:cubicBezTo>
                  <a:pt x="2101805" y="540103"/>
                  <a:pt x="3812194" y="86192"/>
                  <a:pt x="4874608" y="13830"/>
                </a:cubicBezTo>
                <a:cubicBezTo>
                  <a:pt x="5937022" y="-58533"/>
                  <a:pt x="6848132" y="169519"/>
                  <a:pt x="7663856" y="316437"/>
                </a:cubicBezTo>
                <a:cubicBezTo>
                  <a:pt x="8479580" y="463355"/>
                  <a:pt x="9124265" y="679346"/>
                  <a:pt x="9768950" y="8953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CF22746-F877-4A61-9409-60ACF28FDBFD}"/>
                  </a:ext>
                </a:extLst>
              </p:cNvPr>
              <p:cNvSpPr txBox="1"/>
              <p:nvPr/>
            </p:nvSpPr>
            <p:spPr>
              <a:xfrm>
                <a:off x="3735688" y="1662051"/>
                <a:ext cx="5021037" cy="589329"/>
              </a:xfrm>
              <a:prstGeom prst="rect">
                <a:avLst/>
              </a:prstGeom>
              <a:noFill/>
            </p:spPr>
            <p:txBody>
              <a:bodyPr wrap="square" rtlCol="0">
                <a:spAutoFit/>
              </a:bodyPr>
              <a:lstStyle/>
              <a:p>
                <a:r>
                  <a:rPr lang="en-US" sz="2000" dirty="0"/>
                  <a:t>That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𝜇</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e>
                        </m:d>
                      </m:num>
                      <m:den>
                        <m:r>
                          <a:rPr lang="en-US" sz="2000" b="0" i="1" smtClean="0">
                            <a:latin typeface="Cambria Math" panose="02040503050406030204" pitchFamily="18" charset="0"/>
                          </a:rPr>
                          <m:t>𝜇</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0</m:t>
                                </m:r>
                              </m:sub>
                            </m:sSub>
                          </m:e>
                        </m:d>
                      </m:den>
                    </m:f>
                  </m:oMath>
                </a14:m>
                <a:endParaRPr lang="en-US" sz="2000" dirty="0"/>
              </a:p>
            </p:txBody>
          </p:sp>
        </mc:Choice>
        <mc:Fallback xmlns="">
          <p:sp>
            <p:nvSpPr>
              <p:cNvPr id="41" name="TextBox 40">
                <a:extLst>
                  <a:ext uri="{FF2B5EF4-FFF2-40B4-BE49-F238E27FC236}">
                    <a16:creationId xmlns:a16="http://schemas.microsoft.com/office/drawing/2014/main" id="{FCF22746-F877-4A61-9409-60ACF28FDBFD}"/>
                  </a:ext>
                </a:extLst>
              </p:cNvPr>
              <p:cNvSpPr txBox="1">
                <a:spLocks noRot="1" noChangeAspect="1" noMove="1" noResize="1" noEditPoints="1" noAdjustHandles="1" noChangeArrowheads="1" noChangeShapeType="1" noTextEdit="1"/>
              </p:cNvSpPr>
              <p:nvPr/>
            </p:nvSpPr>
            <p:spPr>
              <a:xfrm>
                <a:off x="3735688" y="1662051"/>
                <a:ext cx="5021037" cy="589329"/>
              </a:xfrm>
              <a:prstGeom prst="rect">
                <a:avLst/>
              </a:prstGeom>
              <a:blipFill>
                <a:blip r:embed="rId5"/>
                <a:stretch>
                  <a:fillRect l="-1337" b="-1042"/>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F9F39F38-1CF7-4AEF-B854-6BE84E08BF61}"/>
              </a:ext>
            </a:extLst>
          </p:cNvPr>
          <p:cNvSpPr/>
          <p:nvPr/>
        </p:nvSpPr>
        <p:spPr>
          <a:xfrm>
            <a:off x="6045566" y="3064345"/>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8D26CC8-11CA-451B-A806-2C8C734ED7F3}"/>
                  </a:ext>
                </a:extLst>
              </p:cNvPr>
              <p:cNvSpPr txBox="1"/>
              <p:nvPr/>
            </p:nvSpPr>
            <p:spPr>
              <a:xfrm>
                <a:off x="395183" y="328320"/>
                <a:ext cx="10377521" cy="1077218"/>
              </a:xfrm>
              <a:prstGeom prst="rect">
                <a:avLst/>
              </a:prstGeom>
              <a:noFill/>
            </p:spPr>
            <p:txBody>
              <a:bodyPr wrap="none" rtlCol="0">
                <a:spAutoFit/>
              </a:bodyPr>
              <a:lstStyle/>
              <a:p>
                <a:r>
                  <a:rPr lang="en-US" sz="3200" dirty="0"/>
                  <a:t>The probability </a:t>
                </a:r>
                <a14:m>
                  <m:oMath xmlns:m="http://schemas.openxmlformats.org/officeDocument/2006/math">
                    <m:r>
                      <a:rPr lang="en-US" sz="3200" i="1">
                        <a:latin typeface="Cambria Math" panose="02040503050406030204" pitchFamily="18" charset="0"/>
                      </a:rPr>
                      <m:t>𝑃</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1</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0</m:t>
                            </m:r>
                          </m:sub>
                        </m:sSub>
                      </m:e>
                    </m:d>
                  </m:oMath>
                </a14:m>
                <a:r>
                  <a:rPr lang="en-US" sz="3200" dirty="0"/>
                  <a:t> of having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1</m:t>
                        </m:r>
                      </m:sub>
                    </m:sSub>
                  </m:oMath>
                </a14:m>
                <a:r>
                  <a:rPr lang="en-US" sz="3200" dirty="0"/>
                  <a:t> given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𝑠</m:t>
                        </m:r>
                      </m:e>
                      <m:sub>
                        <m:r>
                          <a:rPr lang="en-US" sz="3200" i="1">
                            <a:latin typeface="Cambria Math" panose="02040503050406030204" pitchFamily="18" charset="0"/>
                          </a:rPr>
                          <m:t>0</m:t>
                        </m:r>
                      </m:sub>
                    </m:sSub>
                  </m:oMath>
                </a14:m>
                <a:r>
                  <a:rPr lang="en-US" sz="3200" dirty="0"/>
                  <a:t> corresponds to</a:t>
                </a:r>
                <a:br>
                  <a:rPr lang="en-US" sz="3200" dirty="0"/>
                </a:br>
                <a:r>
                  <a:rPr lang="en-US" sz="3200" dirty="0"/>
                  <a:t>the fraction of evolutions that go from state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0</m:t>
                        </m:r>
                      </m:sub>
                    </m:sSub>
                  </m:oMath>
                </a14:m>
                <a:r>
                  <a:rPr lang="en-US" sz="3200" dirty="0"/>
                  <a:t> to state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𝑠</m:t>
                        </m:r>
                      </m:e>
                      <m:sub>
                        <m:r>
                          <a:rPr lang="en-US" sz="3200" b="0" i="1" smtClean="0">
                            <a:latin typeface="Cambria Math" panose="02040503050406030204" pitchFamily="18" charset="0"/>
                          </a:rPr>
                          <m:t>1</m:t>
                        </m:r>
                      </m:sub>
                    </m:sSub>
                  </m:oMath>
                </a14:m>
                <a:endParaRPr lang="en-US" sz="3200" dirty="0"/>
              </a:p>
            </p:txBody>
          </p:sp>
        </mc:Choice>
        <mc:Fallback xmlns="">
          <p:sp>
            <p:nvSpPr>
              <p:cNvPr id="3" name="TextBox 2">
                <a:extLst>
                  <a:ext uri="{FF2B5EF4-FFF2-40B4-BE49-F238E27FC236}">
                    <a16:creationId xmlns:a16="http://schemas.microsoft.com/office/drawing/2014/main" id="{98D26CC8-11CA-451B-A806-2C8C734ED7F3}"/>
                  </a:ext>
                </a:extLst>
              </p:cNvPr>
              <p:cNvSpPr txBox="1">
                <a:spLocks noRot="1" noChangeAspect="1" noMove="1" noResize="1" noEditPoints="1" noAdjustHandles="1" noChangeArrowheads="1" noChangeShapeType="1" noTextEdit="1"/>
              </p:cNvSpPr>
              <p:nvPr/>
            </p:nvSpPr>
            <p:spPr>
              <a:xfrm>
                <a:off x="395183" y="328320"/>
                <a:ext cx="10377521" cy="1077218"/>
              </a:xfrm>
              <a:prstGeom prst="rect">
                <a:avLst/>
              </a:prstGeom>
              <a:blipFill>
                <a:blip r:embed="rId6"/>
                <a:stretch>
                  <a:fillRect l="-1528" t="-6780" r="-470" b="-18079"/>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DCE0A79D-EC95-4103-8AA9-C742D39AD8FC}"/>
              </a:ext>
            </a:extLst>
          </p:cNvPr>
          <p:cNvSpPr/>
          <p:nvPr/>
        </p:nvSpPr>
        <p:spPr>
          <a:xfrm>
            <a:off x="9256765" y="3466548"/>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8B38586-B5F8-4F3A-9D76-0FC78DAA6528}"/>
                  </a:ext>
                </a:extLst>
              </p:cNvPr>
              <p:cNvSpPr txBox="1"/>
              <p:nvPr/>
            </p:nvSpPr>
            <p:spPr>
              <a:xfrm>
                <a:off x="7726601" y="3064345"/>
                <a:ext cx="6415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50%</m:t>
                      </m:r>
                    </m:oMath>
                  </m:oMathPara>
                </a14:m>
                <a:endParaRPr lang="en-US" sz="1600" dirty="0"/>
              </a:p>
            </p:txBody>
          </p:sp>
        </mc:Choice>
        <mc:Fallback xmlns="">
          <p:sp>
            <p:nvSpPr>
              <p:cNvPr id="39" name="TextBox 38">
                <a:extLst>
                  <a:ext uri="{FF2B5EF4-FFF2-40B4-BE49-F238E27FC236}">
                    <a16:creationId xmlns:a16="http://schemas.microsoft.com/office/drawing/2014/main" id="{98B38586-B5F8-4F3A-9D76-0FC78DAA6528}"/>
                  </a:ext>
                </a:extLst>
              </p:cNvPr>
              <p:cNvSpPr txBox="1">
                <a:spLocks noRot="1" noChangeAspect="1" noMove="1" noResize="1" noEditPoints="1" noAdjustHandles="1" noChangeArrowheads="1" noChangeShapeType="1" noTextEdit="1"/>
              </p:cNvSpPr>
              <p:nvPr/>
            </p:nvSpPr>
            <p:spPr>
              <a:xfrm>
                <a:off x="7726601" y="3064345"/>
                <a:ext cx="641522" cy="33855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196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5529BB48-55CD-474A-8D92-39E8AF2B1729}"/>
              </a:ext>
            </a:extLst>
          </p:cNvPr>
          <p:cNvSpPr txBox="1"/>
          <p:nvPr/>
        </p:nvSpPr>
        <p:spPr>
          <a:xfrm>
            <a:off x="395183" y="328320"/>
            <a:ext cx="9370514" cy="1077218"/>
          </a:xfrm>
          <a:prstGeom prst="rect">
            <a:avLst/>
          </a:prstGeom>
          <a:noFill/>
        </p:spPr>
        <p:txBody>
          <a:bodyPr wrap="none" rtlCol="0">
            <a:spAutoFit/>
          </a:bodyPr>
          <a:lstStyle/>
          <a:p>
            <a:r>
              <a:rPr lang="en-US" sz="3200" dirty="0"/>
              <a:t>A process is deterministic if knowing the state at a time</a:t>
            </a:r>
            <a:br>
              <a:rPr lang="en-US" sz="3200" dirty="0"/>
            </a:br>
            <a:r>
              <a:rPr lang="en-US" sz="3200" dirty="0"/>
              <a:t>allows us to predict the state at a future time</a:t>
            </a:r>
          </a:p>
        </p:txBody>
      </p:sp>
      <p:sp>
        <p:nvSpPr>
          <p:cNvPr id="48" name="Freeform: Shape 47">
            <a:extLst>
              <a:ext uri="{FF2B5EF4-FFF2-40B4-BE49-F238E27FC236}">
                <a16:creationId xmlns:a16="http://schemas.microsoft.com/office/drawing/2014/main" id="{64350516-2107-4421-A40C-D1BC5F73F623}"/>
              </a:ext>
            </a:extLst>
          </p:cNvPr>
          <p:cNvSpPr/>
          <p:nvPr/>
        </p:nvSpPr>
        <p:spPr>
          <a:xfrm>
            <a:off x="795988" y="3111591"/>
            <a:ext cx="10282067" cy="955433"/>
          </a:xfrm>
          <a:custGeom>
            <a:avLst/>
            <a:gdLst>
              <a:gd name="connsiteX0" fmla="*/ 0 w 10282067"/>
              <a:gd name="connsiteY0" fmla="*/ 0 h 955433"/>
              <a:gd name="connsiteX1" fmla="*/ 1828800 w 10282067"/>
              <a:gd name="connsiteY1" fmla="*/ 85520 h 955433"/>
              <a:gd name="connsiteX2" fmla="*/ 5374567 w 10282067"/>
              <a:gd name="connsiteY2" fmla="*/ 85520 h 955433"/>
              <a:gd name="connsiteX3" fmla="*/ 8348012 w 10282067"/>
              <a:gd name="connsiteY3" fmla="*/ 894665 h 955433"/>
              <a:gd name="connsiteX4" fmla="*/ 10282067 w 10282067"/>
              <a:gd name="connsiteY4" fmla="*/ 835459 h 955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2067" h="955433">
                <a:moveTo>
                  <a:pt x="0" y="0"/>
                </a:moveTo>
                <a:cubicBezTo>
                  <a:pt x="466519" y="35633"/>
                  <a:pt x="933039" y="71267"/>
                  <a:pt x="1828800" y="85520"/>
                </a:cubicBezTo>
                <a:cubicBezTo>
                  <a:pt x="2724561" y="99773"/>
                  <a:pt x="4288032" y="-49337"/>
                  <a:pt x="5374567" y="85520"/>
                </a:cubicBezTo>
                <a:cubicBezTo>
                  <a:pt x="6461102" y="220377"/>
                  <a:pt x="7530095" y="769675"/>
                  <a:pt x="8348012" y="894665"/>
                </a:cubicBezTo>
                <a:cubicBezTo>
                  <a:pt x="9165929" y="1019655"/>
                  <a:pt x="9723998" y="927557"/>
                  <a:pt x="10282067" y="8354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9D4F2BBA-7D44-4341-AA68-239CBB2F1C9D}"/>
              </a:ext>
            </a:extLst>
          </p:cNvPr>
          <p:cNvSpPr/>
          <p:nvPr/>
        </p:nvSpPr>
        <p:spPr>
          <a:xfrm>
            <a:off x="1032812" y="3185134"/>
            <a:ext cx="10051821" cy="871158"/>
          </a:xfrm>
          <a:custGeom>
            <a:avLst/>
            <a:gdLst>
              <a:gd name="connsiteX0" fmla="*/ 0 w 10051821"/>
              <a:gd name="connsiteY0" fmla="*/ 97496 h 871158"/>
              <a:gd name="connsiteX1" fmla="*/ 2026152 w 10051821"/>
              <a:gd name="connsiteY1" fmla="*/ 321162 h 871158"/>
              <a:gd name="connsiteX2" fmla="*/ 5137743 w 10051821"/>
              <a:gd name="connsiteY2" fmla="*/ 11977 h 871158"/>
              <a:gd name="connsiteX3" fmla="*/ 8117766 w 10051821"/>
              <a:gd name="connsiteY3" fmla="*/ 821122 h 871158"/>
              <a:gd name="connsiteX4" fmla="*/ 10051821 w 10051821"/>
              <a:gd name="connsiteY4" fmla="*/ 715867 h 87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1821" h="871158">
                <a:moveTo>
                  <a:pt x="0" y="97496"/>
                </a:moveTo>
                <a:cubicBezTo>
                  <a:pt x="584931" y="216455"/>
                  <a:pt x="1169862" y="335415"/>
                  <a:pt x="2026152" y="321162"/>
                </a:cubicBezTo>
                <a:cubicBezTo>
                  <a:pt x="2882442" y="306909"/>
                  <a:pt x="4122474" y="-71350"/>
                  <a:pt x="5137743" y="11977"/>
                </a:cubicBezTo>
                <a:cubicBezTo>
                  <a:pt x="6153012" y="95304"/>
                  <a:pt x="7298753" y="703807"/>
                  <a:pt x="8117766" y="821122"/>
                </a:cubicBezTo>
                <a:cubicBezTo>
                  <a:pt x="8936779" y="938437"/>
                  <a:pt x="9494300" y="827152"/>
                  <a:pt x="10051821" y="7158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F17942F-0DFF-4BBE-B34C-C8A1D946753F}"/>
              </a:ext>
            </a:extLst>
          </p:cNvPr>
          <p:cNvSpPr/>
          <p:nvPr/>
        </p:nvSpPr>
        <p:spPr>
          <a:xfrm>
            <a:off x="1223586" y="2953709"/>
            <a:ext cx="9847890" cy="618372"/>
          </a:xfrm>
          <a:custGeom>
            <a:avLst/>
            <a:gdLst>
              <a:gd name="connsiteX0" fmla="*/ 0 w 9847890"/>
              <a:gd name="connsiteY0" fmla="*/ 605215 h 618372"/>
              <a:gd name="connsiteX1" fmla="*/ 1039390 w 9847890"/>
              <a:gd name="connsiteY1" fmla="*/ 618372 h 618372"/>
              <a:gd name="connsiteX2" fmla="*/ 5407459 w 9847890"/>
              <a:gd name="connsiteY2" fmla="*/ 565744 h 618372"/>
              <a:gd name="connsiteX3" fmla="*/ 8486158 w 9847890"/>
              <a:gd name="connsiteY3" fmla="*/ 230245 h 618372"/>
              <a:gd name="connsiteX4" fmla="*/ 9847890 w 9847890"/>
              <a:gd name="connsiteY4" fmla="*/ 0 h 618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7890" h="618372">
                <a:moveTo>
                  <a:pt x="0" y="605215"/>
                </a:moveTo>
                <a:lnTo>
                  <a:pt x="1039390" y="618372"/>
                </a:lnTo>
                <a:lnTo>
                  <a:pt x="5407459" y="565744"/>
                </a:lnTo>
                <a:cubicBezTo>
                  <a:pt x="6648587" y="501056"/>
                  <a:pt x="7746086" y="324536"/>
                  <a:pt x="8486158" y="230245"/>
                </a:cubicBezTo>
                <a:cubicBezTo>
                  <a:pt x="9226230" y="135954"/>
                  <a:pt x="9537060" y="67977"/>
                  <a:pt x="98478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88266048-7B75-4719-94F2-1B0BF85FE015}"/>
              </a:ext>
            </a:extLst>
          </p:cNvPr>
          <p:cNvSpPr/>
          <p:nvPr/>
        </p:nvSpPr>
        <p:spPr>
          <a:xfrm>
            <a:off x="1203850" y="3546859"/>
            <a:ext cx="10078136" cy="643593"/>
          </a:xfrm>
          <a:custGeom>
            <a:avLst/>
            <a:gdLst>
              <a:gd name="connsiteX0" fmla="*/ 0 w 10078136"/>
              <a:gd name="connsiteY0" fmla="*/ 643593 h 643593"/>
              <a:gd name="connsiteX1" fmla="*/ 881508 w 10078136"/>
              <a:gd name="connsiteY1" fmla="*/ 459397 h 643593"/>
              <a:gd name="connsiteX2" fmla="*/ 4657520 w 10078136"/>
              <a:gd name="connsiteY2" fmla="*/ 44957 h 643593"/>
              <a:gd name="connsiteX3" fmla="*/ 8176973 w 10078136"/>
              <a:gd name="connsiteY3" fmla="*/ 25222 h 643593"/>
              <a:gd name="connsiteX4" fmla="*/ 10078136 w 10078136"/>
              <a:gd name="connsiteY4" fmla="*/ 169947 h 64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8136" h="643593">
                <a:moveTo>
                  <a:pt x="0" y="643593"/>
                </a:moveTo>
                <a:cubicBezTo>
                  <a:pt x="52627" y="601381"/>
                  <a:pt x="105255" y="559170"/>
                  <a:pt x="881508" y="459397"/>
                </a:cubicBezTo>
                <a:cubicBezTo>
                  <a:pt x="1657761" y="359624"/>
                  <a:pt x="3441609" y="117319"/>
                  <a:pt x="4657520" y="44957"/>
                </a:cubicBezTo>
                <a:cubicBezTo>
                  <a:pt x="5873431" y="-27405"/>
                  <a:pt x="7273537" y="4390"/>
                  <a:pt x="8176973" y="25222"/>
                </a:cubicBezTo>
                <a:cubicBezTo>
                  <a:pt x="9080409" y="46054"/>
                  <a:pt x="9579272" y="108000"/>
                  <a:pt x="10078136" y="1699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2AF80B0-669C-46D8-96A1-B03C815A475F}"/>
              </a:ext>
            </a:extLst>
          </p:cNvPr>
          <p:cNvSpPr/>
          <p:nvPr/>
        </p:nvSpPr>
        <p:spPr>
          <a:xfrm>
            <a:off x="1217007" y="3910322"/>
            <a:ext cx="9834734" cy="478008"/>
          </a:xfrm>
          <a:custGeom>
            <a:avLst/>
            <a:gdLst>
              <a:gd name="connsiteX0" fmla="*/ 0 w 9834734"/>
              <a:gd name="connsiteY0" fmla="*/ 467067 h 467593"/>
              <a:gd name="connsiteX1" fmla="*/ 1506458 w 9834734"/>
              <a:gd name="connsiteY1" fmla="*/ 407862 h 467593"/>
              <a:gd name="connsiteX2" fmla="*/ 4368069 w 9834734"/>
              <a:gd name="connsiteY2" fmla="*/ 92098 h 467593"/>
              <a:gd name="connsiteX3" fmla="*/ 7907258 w 9834734"/>
              <a:gd name="connsiteY3" fmla="*/ 72362 h 467593"/>
              <a:gd name="connsiteX4" fmla="*/ 9834734 w 9834734"/>
              <a:gd name="connsiteY4" fmla="*/ 0 h 467593"/>
              <a:gd name="connsiteX0" fmla="*/ 0 w 9834734"/>
              <a:gd name="connsiteY0" fmla="*/ 467067 h 467593"/>
              <a:gd name="connsiteX1" fmla="*/ 1506458 w 9834734"/>
              <a:gd name="connsiteY1" fmla="*/ 407862 h 467593"/>
              <a:gd name="connsiteX2" fmla="*/ 4368069 w 9834734"/>
              <a:gd name="connsiteY2" fmla="*/ 92098 h 467593"/>
              <a:gd name="connsiteX3" fmla="*/ 7907258 w 9834734"/>
              <a:gd name="connsiteY3" fmla="*/ 72362 h 467593"/>
              <a:gd name="connsiteX4" fmla="*/ 9834734 w 9834734"/>
              <a:gd name="connsiteY4" fmla="*/ 0 h 467593"/>
              <a:gd name="connsiteX0" fmla="*/ 0 w 9834734"/>
              <a:gd name="connsiteY0" fmla="*/ 477482 h 478008"/>
              <a:gd name="connsiteX1" fmla="*/ 1506458 w 9834734"/>
              <a:gd name="connsiteY1" fmla="*/ 418277 h 478008"/>
              <a:gd name="connsiteX2" fmla="*/ 4368069 w 9834734"/>
              <a:gd name="connsiteY2" fmla="*/ 102513 h 478008"/>
              <a:gd name="connsiteX3" fmla="*/ 7907258 w 9834734"/>
              <a:gd name="connsiteY3" fmla="*/ 82777 h 478008"/>
              <a:gd name="connsiteX4" fmla="*/ 9834734 w 9834734"/>
              <a:gd name="connsiteY4" fmla="*/ 10415 h 478008"/>
              <a:gd name="connsiteX0" fmla="*/ 0 w 9834734"/>
              <a:gd name="connsiteY0" fmla="*/ 477482 h 478008"/>
              <a:gd name="connsiteX1" fmla="*/ 1506458 w 9834734"/>
              <a:gd name="connsiteY1" fmla="*/ 418277 h 478008"/>
              <a:gd name="connsiteX2" fmla="*/ 4368069 w 9834734"/>
              <a:gd name="connsiteY2" fmla="*/ 102513 h 478008"/>
              <a:gd name="connsiteX3" fmla="*/ 7907258 w 9834734"/>
              <a:gd name="connsiteY3" fmla="*/ 82777 h 478008"/>
              <a:gd name="connsiteX4" fmla="*/ 9834734 w 9834734"/>
              <a:gd name="connsiteY4" fmla="*/ 10415 h 47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4734" h="478008">
                <a:moveTo>
                  <a:pt x="0" y="477482"/>
                </a:moveTo>
                <a:cubicBezTo>
                  <a:pt x="389223" y="479127"/>
                  <a:pt x="778447" y="480772"/>
                  <a:pt x="1506458" y="418277"/>
                </a:cubicBezTo>
                <a:cubicBezTo>
                  <a:pt x="2234469" y="355782"/>
                  <a:pt x="3301269" y="158430"/>
                  <a:pt x="4368069" y="102513"/>
                </a:cubicBezTo>
                <a:cubicBezTo>
                  <a:pt x="5434869" y="46596"/>
                  <a:pt x="7048774" y="-86069"/>
                  <a:pt x="7907258" y="82777"/>
                </a:cubicBezTo>
                <a:cubicBezTo>
                  <a:pt x="8765742" y="251623"/>
                  <a:pt x="9339708" y="117862"/>
                  <a:pt x="9834734" y="104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5738E8E-2E9D-4CFA-A47E-8E2F96626C00}"/>
              </a:ext>
            </a:extLst>
          </p:cNvPr>
          <p:cNvSpPr/>
          <p:nvPr/>
        </p:nvSpPr>
        <p:spPr>
          <a:xfrm>
            <a:off x="1328842" y="4532529"/>
            <a:ext cx="9880782" cy="552025"/>
          </a:xfrm>
          <a:custGeom>
            <a:avLst/>
            <a:gdLst>
              <a:gd name="connsiteX0" fmla="*/ 26096 w 10045025"/>
              <a:gd name="connsiteY0" fmla="*/ 273005 h 437970"/>
              <a:gd name="connsiteX1" fmla="*/ 749721 w 10045025"/>
              <a:gd name="connsiteY1" fmla="*/ 3290 h 437970"/>
              <a:gd name="connsiteX2" fmla="*/ 5005957 w 10045025"/>
              <a:gd name="connsiteY2" fmla="*/ 437466 h 437970"/>
              <a:gd name="connsiteX3" fmla="*/ 8900380 w 10045025"/>
              <a:gd name="connsiteY3" fmla="*/ 88810 h 437970"/>
              <a:gd name="connsiteX4" fmla="*/ 10045025 w 10045025"/>
              <a:gd name="connsiteY4" fmla="*/ 9869 h 437970"/>
              <a:gd name="connsiteX0" fmla="*/ 23697 w 10062361"/>
              <a:gd name="connsiteY0" fmla="*/ 103023 h 491654"/>
              <a:gd name="connsiteX1" fmla="*/ 767057 w 10062361"/>
              <a:gd name="connsiteY1" fmla="*/ 56974 h 491654"/>
              <a:gd name="connsiteX2" fmla="*/ 5023293 w 10062361"/>
              <a:gd name="connsiteY2" fmla="*/ 491150 h 491654"/>
              <a:gd name="connsiteX3" fmla="*/ 8917716 w 10062361"/>
              <a:gd name="connsiteY3" fmla="*/ 142494 h 491654"/>
              <a:gd name="connsiteX4" fmla="*/ 10062361 w 10062361"/>
              <a:gd name="connsiteY4" fmla="*/ 63553 h 491654"/>
              <a:gd name="connsiteX0" fmla="*/ 0 w 10038664"/>
              <a:gd name="connsiteY0" fmla="*/ 66795 h 455426"/>
              <a:gd name="connsiteX1" fmla="*/ 743360 w 10038664"/>
              <a:gd name="connsiteY1" fmla="*/ 20746 h 455426"/>
              <a:gd name="connsiteX2" fmla="*/ 4999596 w 10038664"/>
              <a:gd name="connsiteY2" fmla="*/ 454922 h 455426"/>
              <a:gd name="connsiteX3" fmla="*/ 8894019 w 10038664"/>
              <a:gd name="connsiteY3" fmla="*/ 106266 h 455426"/>
              <a:gd name="connsiteX4" fmla="*/ 10038664 w 10038664"/>
              <a:gd name="connsiteY4" fmla="*/ 27325 h 455426"/>
              <a:gd name="connsiteX0" fmla="*/ 0 w 10038664"/>
              <a:gd name="connsiteY0" fmla="*/ 95976 h 484607"/>
              <a:gd name="connsiteX1" fmla="*/ 743360 w 10038664"/>
              <a:gd name="connsiteY1" fmla="*/ 49927 h 484607"/>
              <a:gd name="connsiteX2" fmla="*/ 4999596 w 10038664"/>
              <a:gd name="connsiteY2" fmla="*/ 484103 h 484607"/>
              <a:gd name="connsiteX3" fmla="*/ 8894019 w 10038664"/>
              <a:gd name="connsiteY3" fmla="*/ 135447 h 484607"/>
              <a:gd name="connsiteX4" fmla="*/ 10038664 w 10038664"/>
              <a:gd name="connsiteY4" fmla="*/ 56506 h 484607"/>
              <a:gd name="connsiteX0" fmla="*/ 0 w 10038664"/>
              <a:gd name="connsiteY0" fmla="*/ 95976 h 484607"/>
              <a:gd name="connsiteX1" fmla="*/ 743360 w 10038664"/>
              <a:gd name="connsiteY1" fmla="*/ 49927 h 484607"/>
              <a:gd name="connsiteX2" fmla="*/ 4999596 w 10038664"/>
              <a:gd name="connsiteY2" fmla="*/ 484103 h 484607"/>
              <a:gd name="connsiteX3" fmla="*/ 8894019 w 10038664"/>
              <a:gd name="connsiteY3" fmla="*/ 135447 h 484607"/>
              <a:gd name="connsiteX4" fmla="*/ 10038664 w 10038664"/>
              <a:gd name="connsiteY4" fmla="*/ 56506 h 484607"/>
              <a:gd name="connsiteX0" fmla="*/ 0 w 10038664"/>
              <a:gd name="connsiteY0" fmla="*/ 70497 h 524912"/>
              <a:gd name="connsiteX1" fmla="*/ 743360 w 10038664"/>
              <a:gd name="connsiteY1" fmla="*/ 90232 h 524912"/>
              <a:gd name="connsiteX2" fmla="*/ 4999596 w 10038664"/>
              <a:gd name="connsiteY2" fmla="*/ 524408 h 524912"/>
              <a:gd name="connsiteX3" fmla="*/ 8894019 w 10038664"/>
              <a:gd name="connsiteY3" fmla="*/ 175752 h 524912"/>
              <a:gd name="connsiteX4" fmla="*/ 10038664 w 10038664"/>
              <a:gd name="connsiteY4" fmla="*/ 96811 h 524912"/>
              <a:gd name="connsiteX0" fmla="*/ 0 w 10038664"/>
              <a:gd name="connsiteY0" fmla="*/ 21034 h 475449"/>
              <a:gd name="connsiteX1" fmla="*/ 743360 w 10038664"/>
              <a:gd name="connsiteY1" fmla="*/ 40769 h 475449"/>
              <a:gd name="connsiteX2" fmla="*/ 4999596 w 10038664"/>
              <a:gd name="connsiteY2" fmla="*/ 474945 h 475449"/>
              <a:gd name="connsiteX3" fmla="*/ 8894019 w 10038664"/>
              <a:gd name="connsiteY3" fmla="*/ 126289 h 475449"/>
              <a:gd name="connsiteX4" fmla="*/ 10038664 w 10038664"/>
              <a:gd name="connsiteY4" fmla="*/ 47348 h 475449"/>
              <a:gd name="connsiteX0" fmla="*/ 0 w 10038664"/>
              <a:gd name="connsiteY0" fmla="*/ 21034 h 487049"/>
              <a:gd name="connsiteX1" fmla="*/ 743360 w 10038664"/>
              <a:gd name="connsiteY1" fmla="*/ 40769 h 487049"/>
              <a:gd name="connsiteX2" fmla="*/ 4999596 w 10038664"/>
              <a:gd name="connsiteY2" fmla="*/ 474945 h 487049"/>
              <a:gd name="connsiteX3" fmla="*/ 8894019 w 10038664"/>
              <a:gd name="connsiteY3" fmla="*/ 126289 h 487049"/>
              <a:gd name="connsiteX4" fmla="*/ 10038664 w 10038664"/>
              <a:gd name="connsiteY4" fmla="*/ 47348 h 487049"/>
              <a:gd name="connsiteX0" fmla="*/ 0 w 10038664"/>
              <a:gd name="connsiteY0" fmla="*/ 49677 h 517382"/>
              <a:gd name="connsiteX1" fmla="*/ 743360 w 10038664"/>
              <a:gd name="connsiteY1" fmla="*/ 69412 h 517382"/>
              <a:gd name="connsiteX2" fmla="*/ 4999596 w 10038664"/>
              <a:gd name="connsiteY2" fmla="*/ 503588 h 517382"/>
              <a:gd name="connsiteX3" fmla="*/ 8894019 w 10038664"/>
              <a:gd name="connsiteY3" fmla="*/ 154932 h 517382"/>
              <a:gd name="connsiteX4" fmla="*/ 10038664 w 10038664"/>
              <a:gd name="connsiteY4" fmla="*/ 75991 h 517382"/>
              <a:gd name="connsiteX0" fmla="*/ 0 w 10038664"/>
              <a:gd name="connsiteY0" fmla="*/ 61047 h 528752"/>
              <a:gd name="connsiteX1" fmla="*/ 743360 w 10038664"/>
              <a:gd name="connsiteY1" fmla="*/ 80782 h 528752"/>
              <a:gd name="connsiteX2" fmla="*/ 4999596 w 10038664"/>
              <a:gd name="connsiteY2" fmla="*/ 514958 h 528752"/>
              <a:gd name="connsiteX3" fmla="*/ 8894019 w 10038664"/>
              <a:gd name="connsiteY3" fmla="*/ 166302 h 528752"/>
              <a:gd name="connsiteX4" fmla="*/ 10038664 w 10038664"/>
              <a:gd name="connsiteY4" fmla="*/ 87361 h 528752"/>
              <a:gd name="connsiteX0" fmla="*/ 0 w 9880782"/>
              <a:gd name="connsiteY0" fmla="*/ 14561 h 566427"/>
              <a:gd name="connsiteX1" fmla="*/ 585478 w 9880782"/>
              <a:gd name="connsiteY1" fmla="*/ 119815 h 566427"/>
              <a:gd name="connsiteX2" fmla="*/ 4841714 w 9880782"/>
              <a:gd name="connsiteY2" fmla="*/ 553991 h 566427"/>
              <a:gd name="connsiteX3" fmla="*/ 8736137 w 9880782"/>
              <a:gd name="connsiteY3" fmla="*/ 205335 h 566427"/>
              <a:gd name="connsiteX4" fmla="*/ 9880782 w 9880782"/>
              <a:gd name="connsiteY4" fmla="*/ 126394 h 566427"/>
              <a:gd name="connsiteX0" fmla="*/ 0 w 9880782"/>
              <a:gd name="connsiteY0" fmla="*/ 0 h 551866"/>
              <a:gd name="connsiteX1" fmla="*/ 585478 w 9880782"/>
              <a:gd name="connsiteY1" fmla="*/ 105254 h 551866"/>
              <a:gd name="connsiteX2" fmla="*/ 4841714 w 9880782"/>
              <a:gd name="connsiteY2" fmla="*/ 539430 h 551866"/>
              <a:gd name="connsiteX3" fmla="*/ 8736137 w 9880782"/>
              <a:gd name="connsiteY3" fmla="*/ 190774 h 551866"/>
              <a:gd name="connsiteX4" fmla="*/ 9880782 w 9880782"/>
              <a:gd name="connsiteY4" fmla="*/ 111833 h 551866"/>
              <a:gd name="connsiteX0" fmla="*/ 0 w 9880782"/>
              <a:gd name="connsiteY0" fmla="*/ 0 h 551866"/>
              <a:gd name="connsiteX1" fmla="*/ 585478 w 9880782"/>
              <a:gd name="connsiteY1" fmla="*/ 105254 h 551866"/>
              <a:gd name="connsiteX2" fmla="*/ 4841714 w 9880782"/>
              <a:gd name="connsiteY2" fmla="*/ 539430 h 551866"/>
              <a:gd name="connsiteX3" fmla="*/ 8736137 w 9880782"/>
              <a:gd name="connsiteY3" fmla="*/ 190774 h 551866"/>
              <a:gd name="connsiteX4" fmla="*/ 9880782 w 9880782"/>
              <a:gd name="connsiteY4" fmla="*/ 111833 h 551866"/>
              <a:gd name="connsiteX0" fmla="*/ 0 w 9880782"/>
              <a:gd name="connsiteY0" fmla="*/ 0 h 552025"/>
              <a:gd name="connsiteX1" fmla="*/ 585478 w 9880782"/>
              <a:gd name="connsiteY1" fmla="*/ 105254 h 552025"/>
              <a:gd name="connsiteX2" fmla="*/ 4841714 w 9880782"/>
              <a:gd name="connsiteY2" fmla="*/ 539430 h 552025"/>
              <a:gd name="connsiteX3" fmla="*/ 8736137 w 9880782"/>
              <a:gd name="connsiteY3" fmla="*/ 190774 h 552025"/>
              <a:gd name="connsiteX4" fmla="*/ 9880782 w 9880782"/>
              <a:gd name="connsiteY4" fmla="*/ 111833 h 552025"/>
              <a:gd name="connsiteX0" fmla="*/ 0 w 9880782"/>
              <a:gd name="connsiteY0" fmla="*/ 0 h 552025"/>
              <a:gd name="connsiteX1" fmla="*/ 585478 w 9880782"/>
              <a:gd name="connsiteY1" fmla="*/ 105254 h 552025"/>
              <a:gd name="connsiteX2" fmla="*/ 4841714 w 9880782"/>
              <a:gd name="connsiteY2" fmla="*/ 539430 h 552025"/>
              <a:gd name="connsiteX3" fmla="*/ 8736137 w 9880782"/>
              <a:gd name="connsiteY3" fmla="*/ 190774 h 552025"/>
              <a:gd name="connsiteX4" fmla="*/ 9880782 w 9880782"/>
              <a:gd name="connsiteY4" fmla="*/ 111833 h 552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0782" h="552025">
                <a:moveTo>
                  <a:pt x="0" y="0"/>
                </a:moveTo>
                <a:cubicBezTo>
                  <a:pt x="420469" y="42212"/>
                  <a:pt x="206123" y="8771"/>
                  <a:pt x="585478" y="105254"/>
                </a:cubicBezTo>
                <a:cubicBezTo>
                  <a:pt x="964833" y="201737"/>
                  <a:pt x="3489849" y="630432"/>
                  <a:pt x="4841714" y="539430"/>
                </a:cubicBezTo>
                <a:cubicBezTo>
                  <a:pt x="6193579" y="448428"/>
                  <a:pt x="7896292" y="262040"/>
                  <a:pt x="8736137" y="190774"/>
                </a:cubicBezTo>
                <a:cubicBezTo>
                  <a:pt x="9575982" y="119508"/>
                  <a:pt x="9728382" y="115670"/>
                  <a:pt x="9880782" y="1118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71BF10F5-D403-4D55-98D3-7AC953765E35}"/>
              </a:ext>
            </a:extLst>
          </p:cNvPr>
          <p:cNvSpPr/>
          <p:nvPr/>
        </p:nvSpPr>
        <p:spPr>
          <a:xfrm>
            <a:off x="1374889" y="4341137"/>
            <a:ext cx="9867626" cy="757136"/>
          </a:xfrm>
          <a:custGeom>
            <a:avLst/>
            <a:gdLst>
              <a:gd name="connsiteX0" fmla="*/ 0 w 9867626"/>
              <a:gd name="connsiteY0" fmla="*/ 757136 h 757136"/>
              <a:gd name="connsiteX1" fmla="*/ 1591977 w 9867626"/>
              <a:gd name="connsiteY1" fmla="*/ 408480 h 757136"/>
              <a:gd name="connsiteX2" fmla="*/ 4868029 w 9867626"/>
              <a:gd name="connsiteY2" fmla="*/ 618 h 757136"/>
              <a:gd name="connsiteX3" fmla="*/ 7683592 w 9867626"/>
              <a:gd name="connsiteY3" fmla="*/ 309804 h 757136"/>
              <a:gd name="connsiteX4" fmla="*/ 9867626 w 9867626"/>
              <a:gd name="connsiteY4" fmla="*/ 53246 h 757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7626" h="757136">
                <a:moveTo>
                  <a:pt x="0" y="757136"/>
                </a:moveTo>
                <a:cubicBezTo>
                  <a:pt x="390319" y="645851"/>
                  <a:pt x="780639" y="534566"/>
                  <a:pt x="1591977" y="408480"/>
                </a:cubicBezTo>
                <a:cubicBezTo>
                  <a:pt x="2403315" y="282394"/>
                  <a:pt x="3852760" y="17064"/>
                  <a:pt x="4868029" y="618"/>
                </a:cubicBezTo>
                <a:cubicBezTo>
                  <a:pt x="5883298" y="-15828"/>
                  <a:pt x="6850326" y="301033"/>
                  <a:pt x="7683592" y="309804"/>
                </a:cubicBezTo>
                <a:cubicBezTo>
                  <a:pt x="8516858" y="318575"/>
                  <a:pt x="9192242" y="185910"/>
                  <a:pt x="9867626" y="532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3B43F008-B11F-4048-8104-63C3ED2F791A}"/>
              </a:ext>
            </a:extLst>
          </p:cNvPr>
          <p:cNvSpPr/>
          <p:nvPr/>
        </p:nvSpPr>
        <p:spPr>
          <a:xfrm>
            <a:off x="1506458" y="4320406"/>
            <a:ext cx="9722900" cy="1218621"/>
          </a:xfrm>
          <a:custGeom>
            <a:avLst/>
            <a:gdLst>
              <a:gd name="connsiteX0" fmla="*/ 0 w 9722900"/>
              <a:gd name="connsiteY0" fmla="*/ 1218621 h 1218621"/>
              <a:gd name="connsiteX1" fmla="*/ 1157801 w 9722900"/>
              <a:gd name="connsiteY1" fmla="*/ 731818 h 1218621"/>
              <a:gd name="connsiteX2" fmla="*/ 4756195 w 9722900"/>
              <a:gd name="connsiteY2" fmla="*/ 8193 h 1218621"/>
              <a:gd name="connsiteX3" fmla="*/ 7512552 w 9722900"/>
              <a:gd name="connsiteY3" fmla="*/ 323957 h 1218621"/>
              <a:gd name="connsiteX4" fmla="*/ 9722900 w 9722900"/>
              <a:gd name="connsiteY4" fmla="*/ 47663 h 121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2900" h="1218621">
                <a:moveTo>
                  <a:pt x="0" y="1218621"/>
                </a:moveTo>
                <a:cubicBezTo>
                  <a:pt x="182551" y="1076088"/>
                  <a:pt x="365102" y="933556"/>
                  <a:pt x="1157801" y="731818"/>
                </a:cubicBezTo>
                <a:cubicBezTo>
                  <a:pt x="1950500" y="530080"/>
                  <a:pt x="3697070" y="76170"/>
                  <a:pt x="4756195" y="8193"/>
                </a:cubicBezTo>
                <a:cubicBezTo>
                  <a:pt x="5815320" y="-59784"/>
                  <a:pt x="6684768" y="317379"/>
                  <a:pt x="7512552" y="323957"/>
                </a:cubicBezTo>
                <a:cubicBezTo>
                  <a:pt x="8340336" y="330535"/>
                  <a:pt x="9031618" y="189099"/>
                  <a:pt x="9722900" y="476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116B19-A4AA-48BA-B2DE-580A4139DD71}"/>
                  </a:ext>
                </a:extLst>
              </p:cNvPr>
              <p:cNvSpPr txBox="1"/>
              <p:nvPr/>
            </p:nvSpPr>
            <p:spPr>
              <a:xfrm>
                <a:off x="2281330" y="1686252"/>
                <a:ext cx="9011454" cy="439736"/>
              </a:xfrm>
              <a:prstGeom prst="rect">
                <a:avLst/>
              </a:prstGeom>
              <a:noFill/>
            </p:spPr>
            <p:txBody>
              <a:bodyPr wrap="square" rtlCol="0">
                <a:spAutoFit/>
              </a:bodyPr>
              <a:lstStyle/>
              <a:p>
                <a:r>
                  <a:rPr lang="en-US" sz="2000" dirty="0"/>
                  <a:t>For these processes, we can properly write a law of evolution </a:t>
                </a:r>
                <a14:m>
                  <m:oMath xmlns:m="http://schemas.openxmlformats.org/officeDocument/2006/math">
                    <m:r>
                      <a:rPr lang="en-US" sz="2000" i="1">
                        <a:latin typeface="Cambria Math" panose="02040503050406030204" pitchFamily="18" charset="0"/>
                      </a:rPr>
                      <m:t>𝑠</m:t>
                    </m:r>
                    <m:d>
                      <m:dPr>
                        <m:ctrlPr>
                          <a:rPr lang="en-US" sz="2000" i="1">
                            <a:latin typeface="Cambria Math" panose="02040503050406030204" pitchFamily="18" charset="0"/>
                          </a:rPr>
                        </m:ctrlPr>
                      </m:dPr>
                      <m:e>
                        <m:r>
                          <a:rPr lang="en-US" sz="2000" i="1">
                            <a:latin typeface="Cambria Math" panose="02040503050406030204" pitchFamily="18" charset="0"/>
                          </a:rPr>
                          <m:t>𝑡</m:t>
                        </m:r>
                        <m:r>
                          <a:rPr lang="en-US" sz="2000" i="1">
                            <a:latin typeface="Cambria Math" panose="02040503050406030204" pitchFamily="18" charset="0"/>
                          </a:rPr>
                          <m:t>+</m:t>
                        </m:r>
                        <m:r>
                          <m:rPr>
                            <m:sty m:val="p"/>
                          </m:rPr>
                          <a:rPr lang="en-US" sz="2000">
                            <a:latin typeface="Cambria Math" panose="02040503050406030204" pitchFamily="18" charset="0"/>
                          </a:rPr>
                          <m:t>Δ</m:t>
                        </m:r>
                        <m:r>
                          <a:rPr lang="en-US" sz="2000" i="1">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i="1">
                            <a:latin typeface="Cambria Math" panose="02040503050406030204" pitchFamily="18" charset="0"/>
                          </a:rPr>
                          <m:t>𝑠</m:t>
                        </m:r>
                        <m:d>
                          <m:dPr>
                            <m:ctrlPr>
                              <a:rPr lang="en-US" sz="2000" i="1">
                                <a:latin typeface="Cambria Math" panose="02040503050406030204" pitchFamily="18" charset="0"/>
                              </a:rPr>
                            </m:ctrlPr>
                          </m:dPr>
                          <m:e>
                            <m:r>
                              <a:rPr lang="en-US" sz="2000" i="1">
                                <a:latin typeface="Cambria Math" panose="02040503050406030204" pitchFamily="18" charset="0"/>
                              </a:rPr>
                              <m:t>𝑡</m:t>
                            </m:r>
                          </m:e>
                        </m:d>
                      </m:e>
                    </m:d>
                  </m:oMath>
                </a14:m>
                <a:endParaRPr lang="en-US" sz="2000" dirty="0"/>
              </a:p>
            </p:txBody>
          </p:sp>
        </mc:Choice>
        <mc:Fallback xmlns="">
          <p:sp>
            <p:nvSpPr>
              <p:cNvPr id="2" name="TextBox 1">
                <a:extLst>
                  <a:ext uri="{FF2B5EF4-FFF2-40B4-BE49-F238E27FC236}">
                    <a16:creationId xmlns:a16="http://schemas.microsoft.com/office/drawing/2014/main" id="{C4116B19-A4AA-48BA-B2DE-580A4139DD71}"/>
                  </a:ext>
                </a:extLst>
              </p:cNvPr>
              <p:cNvSpPr txBox="1">
                <a:spLocks noRot="1" noChangeAspect="1" noMove="1" noResize="1" noEditPoints="1" noAdjustHandles="1" noChangeArrowheads="1" noChangeShapeType="1" noTextEdit="1"/>
              </p:cNvSpPr>
              <p:nvPr/>
            </p:nvSpPr>
            <p:spPr>
              <a:xfrm>
                <a:off x="2281330" y="1686252"/>
                <a:ext cx="9011454" cy="439736"/>
              </a:xfrm>
              <a:prstGeom prst="rect">
                <a:avLst/>
              </a:prstGeom>
              <a:blipFill>
                <a:blip r:embed="rId5"/>
                <a:stretch>
                  <a:fillRect l="-677" t="-2778" b="-20833"/>
                </a:stretch>
              </a:blipFill>
            </p:spPr>
            <p:txBody>
              <a:bodyPr/>
              <a:lstStyle/>
              <a:p>
                <a:r>
                  <a:rPr lang="en-US">
                    <a:noFill/>
                  </a:rPr>
                  <a:t> </a:t>
                </a:r>
              </a:p>
            </p:txBody>
          </p:sp>
        </mc:Fallback>
      </mc:AlternateContent>
    </p:spTree>
    <p:extLst>
      <p:ext uri="{BB962C8B-B14F-4D97-AF65-F5344CB8AC3E}">
        <p14:creationId xmlns:p14="http://schemas.microsoft.com/office/powerpoint/2010/main" val="3107093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5529BB48-55CD-474A-8D92-39E8AF2B1729}"/>
              </a:ext>
            </a:extLst>
          </p:cNvPr>
          <p:cNvSpPr txBox="1"/>
          <p:nvPr/>
        </p:nvSpPr>
        <p:spPr>
          <a:xfrm>
            <a:off x="395183" y="328320"/>
            <a:ext cx="11600868" cy="584775"/>
          </a:xfrm>
          <a:prstGeom prst="rect">
            <a:avLst/>
          </a:prstGeom>
          <a:noFill/>
        </p:spPr>
        <p:txBody>
          <a:bodyPr wrap="none" rtlCol="0">
            <a:spAutoFit/>
          </a:bodyPr>
          <a:lstStyle/>
          <a:p>
            <a:r>
              <a:rPr lang="en-US" sz="3200" dirty="0"/>
              <a:t>In a deterministic process, the evolutions can never split, only merge</a:t>
            </a:r>
          </a:p>
        </p:txBody>
      </p:sp>
      <p:sp>
        <p:nvSpPr>
          <p:cNvPr id="48" name="Freeform: Shape 47">
            <a:extLst>
              <a:ext uri="{FF2B5EF4-FFF2-40B4-BE49-F238E27FC236}">
                <a16:creationId xmlns:a16="http://schemas.microsoft.com/office/drawing/2014/main" id="{64350516-2107-4421-A40C-D1BC5F73F623}"/>
              </a:ext>
            </a:extLst>
          </p:cNvPr>
          <p:cNvSpPr/>
          <p:nvPr/>
        </p:nvSpPr>
        <p:spPr>
          <a:xfrm>
            <a:off x="795988" y="3111591"/>
            <a:ext cx="10282067" cy="955433"/>
          </a:xfrm>
          <a:custGeom>
            <a:avLst/>
            <a:gdLst>
              <a:gd name="connsiteX0" fmla="*/ 0 w 10282067"/>
              <a:gd name="connsiteY0" fmla="*/ 0 h 955433"/>
              <a:gd name="connsiteX1" fmla="*/ 1828800 w 10282067"/>
              <a:gd name="connsiteY1" fmla="*/ 85520 h 955433"/>
              <a:gd name="connsiteX2" fmla="*/ 5374567 w 10282067"/>
              <a:gd name="connsiteY2" fmla="*/ 85520 h 955433"/>
              <a:gd name="connsiteX3" fmla="*/ 8348012 w 10282067"/>
              <a:gd name="connsiteY3" fmla="*/ 894665 h 955433"/>
              <a:gd name="connsiteX4" fmla="*/ 10282067 w 10282067"/>
              <a:gd name="connsiteY4" fmla="*/ 835459 h 955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2067" h="955433">
                <a:moveTo>
                  <a:pt x="0" y="0"/>
                </a:moveTo>
                <a:cubicBezTo>
                  <a:pt x="466519" y="35633"/>
                  <a:pt x="933039" y="71267"/>
                  <a:pt x="1828800" y="85520"/>
                </a:cubicBezTo>
                <a:cubicBezTo>
                  <a:pt x="2724561" y="99773"/>
                  <a:pt x="4288032" y="-49337"/>
                  <a:pt x="5374567" y="85520"/>
                </a:cubicBezTo>
                <a:cubicBezTo>
                  <a:pt x="6461102" y="220377"/>
                  <a:pt x="7530095" y="769675"/>
                  <a:pt x="8348012" y="894665"/>
                </a:cubicBezTo>
                <a:cubicBezTo>
                  <a:pt x="9165929" y="1019655"/>
                  <a:pt x="9723998" y="927557"/>
                  <a:pt x="10282067" y="83545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9D4F2BBA-7D44-4341-AA68-239CBB2F1C9D}"/>
              </a:ext>
            </a:extLst>
          </p:cNvPr>
          <p:cNvSpPr/>
          <p:nvPr/>
        </p:nvSpPr>
        <p:spPr>
          <a:xfrm>
            <a:off x="1032812" y="3185134"/>
            <a:ext cx="10051821" cy="871158"/>
          </a:xfrm>
          <a:custGeom>
            <a:avLst/>
            <a:gdLst>
              <a:gd name="connsiteX0" fmla="*/ 0 w 10051821"/>
              <a:gd name="connsiteY0" fmla="*/ 97496 h 871158"/>
              <a:gd name="connsiteX1" fmla="*/ 2026152 w 10051821"/>
              <a:gd name="connsiteY1" fmla="*/ 321162 h 871158"/>
              <a:gd name="connsiteX2" fmla="*/ 5137743 w 10051821"/>
              <a:gd name="connsiteY2" fmla="*/ 11977 h 871158"/>
              <a:gd name="connsiteX3" fmla="*/ 8117766 w 10051821"/>
              <a:gd name="connsiteY3" fmla="*/ 821122 h 871158"/>
              <a:gd name="connsiteX4" fmla="*/ 10051821 w 10051821"/>
              <a:gd name="connsiteY4" fmla="*/ 715867 h 87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1821" h="871158">
                <a:moveTo>
                  <a:pt x="0" y="97496"/>
                </a:moveTo>
                <a:cubicBezTo>
                  <a:pt x="584931" y="216455"/>
                  <a:pt x="1169862" y="335415"/>
                  <a:pt x="2026152" y="321162"/>
                </a:cubicBezTo>
                <a:cubicBezTo>
                  <a:pt x="2882442" y="306909"/>
                  <a:pt x="4122474" y="-71350"/>
                  <a:pt x="5137743" y="11977"/>
                </a:cubicBezTo>
                <a:cubicBezTo>
                  <a:pt x="6153012" y="95304"/>
                  <a:pt x="7298753" y="703807"/>
                  <a:pt x="8117766" y="821122"/>
                </a:cubicBezTo>
                <a:cubicBezTo>
                  <a:pt x="8936779" y="938437"/>
                  <a:pt x="9494300" y="827152"/>
                  <a:pt x="10051821" y="71586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F17942F-0DFF-4BBE-B34C-C8A1D946753F}"/>
              </a:ext>
            </a:extLst>
          </p:cNvPr>
          <p:cNvSpPr/>
          <p:nvPr/>
        </p:nvSpPr>
        <p:spPr>
          <a:xfrm>
            <a:off x="1223586" y="2953709"/>
            <a:ext cx="9847890" cy="618372"/>
          </a:xfrm>
          <a:custGeom>
            <a:avLst/>
            <a:gdLst>
              <a:gd name="connsiteX0" fmla="*/ 0 w 9847890"/>
              <a:gd name="connsiteY0" fmla="*/ 605215 h 618372"/>
              <a:gd name="connsiteX1" fmla="*/ 1039390 w 9847890"/>
              <a:gd name="connsiteY1" fmla="*/ 618372 h 618372"/>
              <a:gd name="connsiteX2" fmla="*/ 5407459 w 9847890"/>
              <a:gd name="connsiteY2" fmla="*/ 565744 h 618372"/>
              <a:gd name="connsiteX3" fmla="*/ 8486158 w 9847890"/>
              <a:gd name="connsiteY3" fmla="*/ 230245 h 618372"/>
              <a:gd name="connsiteX4" fmla="*/ 9847890 w 9847890"/>
              <a:gd name="connsiteY4" fmla="*/ 0 h 618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7890" h="618372">
                <a:moveTo>
                  <a:pt x="0" y="605215"/>
                </a:moveTo>
                <a:lnTo>
                  <a:pt x="1039390" y="618372"/>
                </a:lnTo>
                <a:lnTo>
                  <a:pt x="5407459" y="565744"/>
                </a:lnTo>
                <a:cubicBezTo>
                  <a:pt x="6648587" y="501056"/>
                  <a:pt x="7746086" y="324536"/>
                  <a:pt x="8486158" y="230245"/>
                </a:cubicBezTo>
                <a:cubicBezTo>
                  <a:pt x="9226230" y="135954"/>
                  <a:pt x="9537060" y="67977"/>
                  <a:pt x="98478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88266048-7B75-4719-94F2-1B0BF85FE015}"/>
              </a:ext>
            </a:extLst>
          </p:cNvPr>
          <p:cNvSpPr/>
          <p:nvPr/>
        </p:nvSpPr>
        <p:spPr>
          <a:xfrm>
            <a:off x="1203850" y="3546859"/>
            <a:ext cx="10078136" cy="643593"/>
          </a:xfrm>
          <a:custGeom>
            <a:avLst/>
            <a:gdLst>
              <a:gd name="connsiteX0" fmla="*/ 0 w 10078136"/>
              <a:gd name="connsiteY0" fmla="*/ 643593 h 643593"/>
              <a:gd name="connsiteX1" fmla="*/ 881508 w 10078136"/>
              <a:gd name="connsiteY1" fmla="*/ 459397 h 643593"/>
              <a:gd name="connsiteX2" fmla="*/ 4657520 w 10078136"/>
              <a:gd name="connsiteY2" fmla="*/ 44957 h 643593"/>
              <a:gd name="connsiteX3" fmla="*/ 8176973 w 10078136"/>
              <a:gd name="connsiteY3" fmla="*/ 25222 h 643593"/>
              <a:gd name="connsiteX4" fmla="*/ 10078136 w 10078136"/>
              <a:gd name="connsiteY4" fmla="*/ 169947 h 64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8136" h="643593">
                <a:moveTo>
                  <a:pt x="0" y="643593"/>
                </a:moveTo>
                <a:cubicBezTo>
                  <a:pt x="52627" y="601381"/>
                  <a:pt x="105255" y="559170"/>
                  <a:pt x="881508" y="459397"/>
                </a:cubicBezTo>
                <a:cubicBezTo>
                  <a:pt x="1657761" y="359624"/>
                  <a:pt x="3441609" y="117319"/>
                  <a:pt x="4657520" y="44957"/>
                </a:cubicBezTo>
                <a:cubicBezTo>
                  <a:pt x="5873431" y="-27405"/>
                  <a:pt x="7273537" y="4390"/>
                  <a:pt x="8176973" y="25222"/>
                </a:cubicBezTo>
                <a:cubicBezTo>
                  <a:pt x="9080409" y="46054"/>
                  <a:pt x="9579272" y="108000"/>
                  <a:pt x="10078136" y="1699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52AF80B0-669C-46D8-96A1-B03C815A475F}"/>
              </a:ext>
            </a:extLst>
          </p:cNvPr>
          <p:cNvSpPr/>
          <p:nvPr/>
        </p:nvSpPr>
        <p:spPr>
          <a:xfrm>
            <a:off x="1217007" y="3910322"/>
            <a:ext cx="9834734" cy="478008"/>
          </a:xfrm>
          <a:custGeom>
            <a:avLst/>
            <a:gdLst>
              <a:gd name="connsiteX0" fmla="*/ 0 w 9834734"/>
              <a:gd name="connsiteY0" fmla="*/ 467067 h 467593"/>
              <a:gd name="connsiteX1" fmla="*/ 1506458 w 9834734"/>
              <a:gd name="connsiteY1" fmla="*/ 407862 h 467593"/>
              <a:gd name="connsiteX2" fmla="*/ 4368069 w 9834734"/>
              <a:gd name="connsiteY2" fmla="*/ 92098 h 467593"/>
              <a:gd name="connsiteX3" fmla="*/ 7907258 w 9834734"/>
              <a:gd name="connsiteY3" fmla="*/ 72362 h 467593"/>
              <a:gd name="connsiteX4" fmla="*/ 9834734 w 9834734"/>
              <a:gd name="connsiteY4" fmla="*/ 0 h 467593"/>
              <a:gd name="connsiteX0" fmla="*/ 0 w 9834734"/>
              <a:gd name="connsiteY0" fmla="*/ 467067 h 467593"/>
              <a:gd name="connsiteX1" fmla="*/ 1506458 w 9834734"/>
              <a:gd name="connsiteY1" fmla="*/ 407862 h 467593"/>
              <a:gd name="connsiteX2" fmla="*/ 4368069 w 9834734"/>
              <a:gd name="connsiteY2" fmla="*/ 92098 h 467593"/>
              <a:gd name="connsiteX3" fmla="*/ 7907258 w 9834734"/>
              <a:gd name="connsiteY3" fmla="*/ 72362 h 467593"/>
              <a:gd name="connsiteX4" fmla="*/ 9834734 w 9834734"/>
              <a:gd name="connsiteY4" fmla="*/ 0 h 467593"/>
              <a:gd name="connsiteX0" fmla="*/ 0 w 9834734"/>
              <a:gd name="connsiteY0" fmla="*/ 477482 h 478008"/>
              <a:gd name="connsiteX1" fmla="*/ 1506458 w 9834734"/>
              <a:gd name="connsiteY1" fmla="*/ 418277 h 478008"/>
              <a:gd name="connsiteX2" fmla="*/ 4368069 w 9834734"/>
              <a:gd name="connsiteY2" fmla="*/ 102513 h 478008"/>
              <a:gd name="connsiteX3" fmla="*/ 7907258 w 9834734"/>
              <a:gd name="connsiteY3" fmla="*/ 82777 h 478008"/>
              <a:gd name="connsiteX4" fmla="*/ 9834734 w 9834734"/>
              <a:gd name="connsiteY4" fmla="*/ 10415 h 478008"/>
              <a:gd name="connsiteX0" fmla="*/ 0 w 9834734"/>
              <a:gd name="connsiteY0" fmla="*/ 477482 h 478008"/>
              <a:gd name="connsiteX1" fmla="*/ 1506458 w 9834734"/>
              <a:gd name="connsiteY1" fmla="*/ 418277 h 478008"/>
              <a:gd name="connsiteX2" fmla="*/ 4368069 w 9834734"/>
              <a:gd name="connsiteY2" fmla="*/ 102513 h 478008"/>
              <a:gd name="connsiteX3" fmla="*/ 7907258 w 9834734"/>
              <a:gd name="connsiteY3" fmla="*/ 82777 h 478008"/>
              <a:gd name="connsiteX4" fmla="*/ 9834734 w 9834734"/>
              <a:gd name="connsiteY4" fmla="*/ 10415 h 478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4734" h="478008">
                <a:moveTo>
                  <a:pt x="0" y="477482"/>
                </a:moveTo>
                <a:cubicBezTo>
                  <a:pt x="389223" y="479127"/>
                  <a:pt x="778447" y="480772"/>
                  <a:pt x="1506458" y="418277"/>
                </a:cubicBezTo>
                <a:cubicBezTo>
                  <a:pt x="2234469" y="355782"/>
                  <a:pt x="3301269" y="158430"/>
                  <a:pt x="4368069" y="102513"/>
                </a:cubicBezTo>
                <a:cubicBezTo>
                  <a:pt x="5434869" y="46596"/>
                  <a:pt x="7048774" y="-86069"/>
                  <a:pt x="7907258" y="82777"/>
                </a:cubicBezTo>
                <a:cubicBezTo>
                  <a:pt x="8765742" y="251623"/>
                  <a:pt x="9339708" y="117862"/>
                  <a:pt x="9834734" y="104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5738E8E-2E9D-4CFA-A47E-8E2F96626C00}"/>
              </a:ext>
            </a:extLst>
          </p:cNvPr>
          <p:cNvSpPr/>
          <p:nvPr/>
        </p:nvSpPr>
        <p:spPr>
          <a:xfrm>
            <a:off x="1328842" y="4532529"/>
            <a:ext cx="9880782" cy="552025"/>
          </a:xfrm>
          <a:custGeom>
            <a:avLst/>
            <a:gdLst>
              <a:gd name="connsiteX0" fmla="*/ 26096 w 10045025"/>
              <a:gd name="connsiteY0" fmla="*/ 273005 h 437970"/>
              <a:gd name="connsiteX1" fmla="*/ 749721 w 10045025"/>
              <a:gd name="connsiteY1" fmla="*/ 3290 h 437970"/>
              <a:gd name="connsiteX2" fmla="*/ 5005957 w 10045025"/>
              <a:gd name="connsiteY2" fmla="*/ 437466 h 437970"/>
              <a:gd name="connsiteX3" fmla="*/ 8900380 w 10045025"/>
              <a:gd name="connsiteY3" fmla="*/ 88810 h 437970"/>
              <a:gd name="connsiteX4" fmla="*/ 10045025 w 10045025"/>
              <a:gd name="connsiteY4" fmla="*/ 9869 h 437970"/>
              <a:gd name="connsiteX0" fmla="*/ 23697 w 10062361"/>
              <a:gd name="connsiteY0" fmla="*/ 103023 h 491654"/>
              <a:gd name="connsiteX1" fmla="*/ 767057 w 10062361"/>
              <a:gd name="connsiteY1" fmla="*/ 56974 h 491654"/>
              <a:gd name="connsiteX2" fmla="*/ 5023293 w 10062361"/>
              <a:gd name="connsiteY2" fmla="*/ 491150 h 491654"/>
              <a:gd name="connsiteX3" fmla="*/ 8917716 w 10062361"/>
              <a:gd name="connsiteY3" fmla="*/ 142494 h 491654"/>
              <a:gd name="connsiteX4" fmla="*/ 10062361 w 10062361"/>
              <a:gd name="connsiteY4" fmla="*/ 63553 h 491654"/>
              <a:gd name="connsiteX0" fmla="*/ 0 w 10038664"/>
              <a:gd name="connsiteY0" fmla="*/ 66795 h 455426"/>
              <a:gd name="connsiteX1" fmla="*/ 743360 w 10038664"/>
              <a:gd name="connsiteY1" fmla="*/ 20746 h 455426"/>
              <a:gd name="connsiteX2" fmla="*/ 4999596 w 10038664"/>
              <a:gd name="connsiteY2" fmla="*/ 454922 h 455426"/>
              <a:gd name="connsiteX3" fmla="*/ 8894019 w 10038664"/>
              <a:gd name="connsiteY3" fmla="*/ 106266 h 455426"/>
              <a:gd name="connsiteX4" fmla="*/ 10038664 w 10038664"/>
              <a:gd name="connsiteY4" fmla="*/ 27325 h 455426"/>
              <a:gd name="connsiteX0" fmla="*/ 0 w 10038664"/>
              <a:gd name="connsiteY0" fmla="*/ 95976 h 484607"/>
              <a:gd name="connsiteX1" fmla="*/ 743360 w 10038664"/>
              <a:gd name="connsiteY1" fmla="*/ 49927 h 484607"/>
              <a:gd name="connsiteX2" fmla="*/ 4999596 w 10038664"/>
              <a:gd name="connsiteY2" fmla="*/ 484103 h 484607"/>
              <a:gd name="connsiteX3" fmla="*/ 8894019 w 10038664"/>
              <a:gd name="connsiteY3" fmla="*/ 135447 h 484607"/>
              <a:gd name="connsiteX4" fmla="*/ 10038664 w 10038664"/>
              <a:gd name="connsiteY4" fmla="*/ 56506 h 484607"/>
              <a:gd name="connsiteX0" fmla="*/ 0 w 10038664"/>
              <a:gd name="connsiteY0" fmla="*/ 95976 h 484607"/>
              <a:gd name="connsiteX1" fmla="*/ 743360 w 10038664"/>
              <a:gd name="connsiteY1" fmla="*/ 49927 h 484607"/>
              <a:gd name="connsiteX2" fmla="*/ 4999596 w 10038664"/>
              <a:gd name="connsiteY2" fmla="*/ 484103 h 484607"/>
              <a:gd name="connsiteX3" fmla="*/ 8894019 w 10038664"/>
              <a:gd name="connsiteY3" fmla="*/ 135447 h 484607"/>
              <a:gd name="connsiteX4" fmla="*/ 10038664 w 10038664"/>
              <a:gd name="connsiteY4" fmla="*/ 56506 h 484607"/>
              <a:gd name="connsiteX0" fmla="*/ 0 w 10038664"/>
              <a:gd name="connsiteY0" fmla="*/ 70497 h 524912"/>
              <a:gd name="connsiteX1" fmla="*/ 743360 w 10038664"/>
              <a:gd name="connsiteY1" fmla="*/ 90232 h 524912"/>
              <a:gd name="connsiteX2" fmla="*/ 4999596 w 10038664"/>
              <a:gd name="connsiteY2" fmla="*/ 524408 h 524912"/>
              <a:gd name="connsiteX3" fmla="*/ 8894019 w 10038664"/>
              <a:gd name="connsiteY3" fmla="*/ 175752 h 524912"/>
              <a:gd name="connsiteX4" fmla="*/ 10038664 w 10038664"/>
              <a:gd name="connsiteY4" fmla="*/ 96811 h 524912"/>
              <a:gd name="connsiteX0" fmla="*/ 0 w 10038664"/>
              <a:gd name="connsiteY0" fmla="*/ 21034 h 475449"/>
              <a:gd name="connsiteX1" fmla="*/ 743360 w 10038664"/>
              <a:gd name="connsiteY1" fmla="*/ 40769 h 475449"/>
              <a:gd name="connsiteX2" fmla="*/ 4999596 w 10038664"/>
              <a:gd name="connsiteY2" fmla="*/ 474945 h 475449"/>
              <a:gd name="connsiteX3" fmla="*/ 8894019 w 10038664"/>
              <a:gd name="connsiteY3" fmla="*/ 126289 h 475449"/>
              <a:gd name="connsiteX4" fmla="*/ 10038664 w 10038664"/>
              <a:gd name="connsiteY4" fmla="*/ 47348 h 475449"/>
              <a:gd name="connsiteX0" fmla="*/ 0 w 10038664"/>
              <a:gd name="connsiteY0" fmla="*/ 21034 h 487049"/>
              <a:gd name="connsiteX1" fmla="*/ 743360 w 10038664"/>
              <a:gd name="connsiteY1" fmla="*/ 40769 h 487049"/>
              <a:gd name="connsiteX2" fmla="*/ 4999596 w 10038664"/>
              <a:gd name="connsiteY2" fmla="*/ 474945 h 487049"/>
              <a:gd name="connsiteX3" fmla="*/ 8894019 w 10038664"/>
              <a:gd name="connsiteY3" fmla="*/ 126289 h 487049"/>
              <a:gd name="connsiteX4" fmla="*/ 10038664 w 10038664"/>
              <a:gd name="connsiteY4" fmla="*/ 47348 h 487049"/>
              <a:gd name="connsiteX0" fmla="*/ 0 w 10038664"/>
              <a:gd name="connsiteY0" fmla="*/ 49677 h 517382"/>
              <a:gd name="connsiteX1" fmla="*/ 743360 w 10038664"/>
              <a:gd name="connsiteY1" fmla="*/ 69412 h 517382"/>
              <a:gd name="connsiteX2" fmla="*/ 4999596 w 10038664"/>
              <a:gd name="connsiteY2" fmla="*/ 503588 h 517382"/>
              <a:gd name="connsiteX3" fmla="*/ 8894019 w 10038664"/>
              <a:gd name="connsiteY3" fmla="*/ 154932 h 517382"/>
              <a:gd name="connsiteX4" fmla="*/ 10038664 w 10038664"/>
              <a:gd name="connsiteY4" fmla="*/ 75991 h 517382"/>
              <a:gd name="connsiteX0" fmla="*/ 0 w 10038664"/>
              <a:gd name="connsiteY0" fmla="*/ 61047 h 528752"/>
              <a:gd name="connsiteX1" fmla="*/ 743360 w 10038664"/>
              <a:gd name="connsiteY1" fmla="*/ 80782 h 528752"/>
              <a:gd name="connsiteX2" fmla="*/ 4999596 w 10038664"/>
              <a:gd name="connsiteY2" fmla="*/ 514958 h 528752"/>
              <a:gd name="connsiteX3" fmla="*/ 8894019 w 10038664"/>
              <a:gd name="connsiteY3" fmla="*/ 166302 h 528752"/>
              <a:gd name="connsiteX4" fmla="*/ 10038664 w 10038664"/>
              <a:gd name="connsiteY4" fmla="*/ 87361 h 528752"/>
              <a:gd name="connsiteX0" fmla="*/ 0 w 9880782"/>
              <a:gd name="connsiteY0" fmla="*/ 14561 h 566427"/>
              <a:gd name="connsiteX1" fmla="*/ 585478 w 9880782"/>
              <a:gd name="connsiteY1" fmla="*/ 119815 h 566427"/>
              <a:gd name="connsiteX2" fmla="*/ 4841714 w 9880782"/>
              <a:gd name="connsiteY2" fmla="*/ 553991 h 566427"/>
              <a:gd name="connsiteX3" fmla="*/ 8736137 w 9880782"/>
              <a:gd name="connsiteY3" fmla="*/ 205335 h 566427"/>
              <a:gd name="connsiteX4" fmla="*/ 9880782 w 9880782"/>
              <a:gd name="connsiteY4" fmla="*/ 126394 h 566427"/>
              <a:gd name="connsiteX0" fmla="*/ 0 w 9880782"/>
              <a:gd name="connsiteY0" fmla="*/ 0 h 551866"/>
              <a:gd name="connsiteX1" fmla="*/ 585478 w 9880782"/>
              <a:gd name="connsiteY1" fmla="*/ 105254 h 551866"/>
              <a:gd name="connsiteX2" fmla="*/ 4841714 w 9880782"/>
              <a:gd name="connsiteY2" fmla="*/ 539430 h 551866"/>
              <a:gd name="connsiteX3" fmla="*/ 8736137 w 9880782"/>
              <a:gd name="connsiteY3" fmla="*/ 190774 h 551866"/>
              <a:gd name="connsiteX4" fmla="*/ 9880782 w 9880782"/>
              <a:gd name="connsiteY4" fmla="*/ 111833 h 551866"/>
              <a:gd name="connsiteX0" fmla="*/ 0 w 9880782"/>
              <a:gd name="connsiteY0" fmla="*/ 0 h 551866"/>
              <a:gd name="connsiteX1" fmla="*/ 585478 w 9880782"/>
              <a:gd name="connsiteY1" fmla="*/ 105254 h 551866"/>
              <a:gd name="connsiteX2" fmla="*/ 4841714 w 9880782"/>
              <a:gd name="connsiteY2" fmla="*/ 539430 h 551866"/>
              <a:gd name="connsiteX3" fmla="*/ 8736137 w 9880782"/>
              <a:gd name="connsiteY3" fmla="*/ 190774 h 551866"/>
              <a:gd name="connsiteX4" fmla="*/ 9880782 w 9880782"/>
              <a:gd name="connsiteY4" fmla="*/ 111833 h 551866"/>
              <a:gd name="connsiteX0" fmla="*/ 0 w 9880782"/>
              <a:gd name="connsiteY0" fmla="*/ 0 h 552025"/>
              <a:gd name="connsiteX1" fmla="*/ 585478 w 9880782"/>
              <a:gd name="connsiteY1" fmla="*/ 105254 h 552025"/>
              <a:gd name="connsiteX2" fmla="*/ 4841714 w 9880782"/>
              <a:gd name="connsiteY2" fmla="*/ 539430 h 552025"/>
              <a:gd name="connsiteX3" fmla="*/ 8736137 w 9880782"/>
              <a:gd name="connsiteY3" fmla="*/ 190774 h 552025"/>
              <a:gd name="connsiteX4" fmla="*/ 9880782 w 9880782"/>
              <a:gd name="connsiteY4" fmla="*/ 111833 h 552025"/>
              <a:gd name="connsiteX0" fmla="*/ 0 w 9880782"/>
              <a:gd name="connsiteY0" fmla="*/ 0 h 552025"/>
              <a:gd name="connsiteX1" fmla="*/ 585478 w 9880782"/>
              <a:gd name="connsiteY1" fmla="*/ 105254 h 552025"/>
              <a:gd name="connsiteX2" fmla="*/ 4841714 w 9880782"/>
              <a:gd name="connsiteY2" fmla="*/ 539430 h 552025"/>
              <a:gd name="connsiteX3" fmla="*/ 8736137 w 9880782"/>
              <a:gd name="connsiteY3" fmla="*/ 190774 h 552025"/>
              <a:gd name="connsiteX4" fmla="*/ 9880782 w 9880782"/>
              <a:gd name="connsiteY4" fmla="*/ 111833 h 552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80782" h="552025">
                <a:moveTo>
                  <a:pt x="0" y="0"/>
                </a:moveTo>
                <a:cubicBezTo>
                  <a:pt x="420469" y="42212"/>
                  <a:pt x="206123" y="8771"/>
                  <a:pt x="585478" y="105254"/>
                </a:cubicBezTo>
                <a:cubicBezTo>
                  <a:pt x="964833" y="201737"/>
                  <a:pt x="3489849" y="630432"/>
                  <a:pt x="4841714" y="539430"/>
                </a:cubicBezTo>
                <a:cubicBezTo>
                  <a:pt x="6193579" y="448428"/>
                  <a:pt x="7896292" y="262040"/>
                  <a:pt x="8736137" y="190774"/>
                </a:cubicBezTo>
                <a:cubicBezTo>
                  <a:pt x="9575982" y="119508"/>
                  <a:pt x="9728382" y="115670"/>
                  <a:pt x="9880782" y="1118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71BF10F5-D403-4D55-98D3-7AC953765E35}"/>
              </a:ext>
            </a:extLst>
          </p:cNvPr>
          <p:cNvSpPr/>
          <p:nvPr/>
        </p:nvSpPr>
        <p:spPr>
          <a:xfrm>
            <a:off x="1374889" y="4341137"/>
            <a:ext cx="9867626" cy="757136"/>
          </a:xfrm>
          <a:custGeom>
            <a:avLst/>
            <a:gdLst>
              <a:gd name="connsiteX0" fmla="*/ 0 w 9867626"/>
              <a:gd name="connsiteY0" fmla="*/ 757136 h 757136"/>
              <a:gd name="connsiteX1" fmla="*/ 1591977 w 9867626"/>
              <a:gd name="connsiteY1" fmla="*/ 408480 h 757136"/>
              <a:gd name="connsiteX2" fmla="*/ 4868029 w 9867626"/>
              <a:gd name="connsiteY2" fmla="*/ 618 h 757136"/>
              <a:gd name="connsiteX3" fmla="*/ 7683592 w 9867626"/>
              <a:gd name="connsiteY3" fmla="*/ 309804 h 757136"/>
              <a:gd name="connsiteX4" fmla="*/ 9867626 w 9867626"/>
              <a:gd name="connsiteY4" fmla="*/ 53246 h 757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67626" h="757136">
                <a:moveTo>
                  <a:pt x="0" y="757136"/>
                </a:moveTo>
                <a:cubicBezTo>
                  <a:pt x="390319" y="645851"/>
                  <a:pt x="780639" y="534566"/>
                  <a:pt x="1591977" y="408480"/>
                </a:cubicBezTo>
                <a:cubicBezTo>
                  <a:pt x="2403315" y="282394"/>
                  <a:pt x="3852760" y="17064"/>
                  <a:pt x="4868029" y="618"/>
                </a:cubicBezTo>
                <a:cubicBezTo>
                  <a:pt x="5883298" y="-15828"/>
                  <a:pt x="6850326" y="301033"/>
                  <a:pt x="7683592" y="309804"/>
                </a:cubicBezTo>
                <a:cubicBezTo>
                  <a:pt x="8516858" y="318575"/>
                  <a:pt x="9192242" y="185910"/>
                  <a:pt x="9867626" y="5324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3B43F008-B11F-4048-8104-63C3ED2F791A}"/>
              </a:ext>
            </a:extLst>
          </p:cNvPr>
          <p:cNvSpPr/>
          <p:nvPr/>
        </p:nvSpPr>
        <p:spPr>
          <a:xfrm>
            <a:off x="1506458" y="4320406"/>
            <a:ext cx="9722900" cy="1218621"/>
          </a:xfrm>
          <a:custGeom>
            <a:avLst/>
            <a:gdLst>
              <a:gd name="connsiteX0" fmla="*/ 0 w 9722900"/>
              <a:gd name="connsiteY0" fmla="*/ 1218621 h 1218621"/>
              <a:gd name="connsiteX1" fmla="*/ 1157801 w 9722900"/>
              <a:gd name="connsiteY1" fmla="*/ 731818 h 1218621"/>
              <a:gd name="connsiteX2" fmla="*/ 4756195 w 9722900"/>
              <a:gd name="connsiteY2" fmla="*/ 8193 h 1218621"/>
              <a:gd name="connsiteX3" fmla="*/ 7512552 w 9722900"/>
              <a:gd name="connsiteY3" fmla="*/ 323957 h 1218621"/>
              <a:gd name="connsiteX4" fmla="*/ 9722900 w 9722900"/>
              <a:gd name="connsiteY4" fmla="*/ 47663 h 121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2900" h="1218621">
                <a:moveTo>
                  <a:pt x="0" y="1218621"/>
                </a:moveTo>
                <a:cubicBezTo>
                  <a:pt x="182551" y="1076088"/>
                  <a:pt x="365102" y="933556"/>
                  <a:pt x="1157801" y="731818"/>
                </a:cubicBezTo>
                <a:cubicBezTo>
                  <a:pt x="1950500" y="530080"/>
                  <a:pt x="3697070" y="76170"/>
                  <a:pt x="4756195" y="8193"/>
                </a:cubicBezTo>
                <a:cubicBezTo>
                  <a:pt x="5815320" y="-59784"/>
                  <a:pt x="6684768" y="317379"/>
                  <a:pt x="7512552" y="323957"/>
                </a:cubicBezTo>
                <a:cubicBezTo>
                  <a:pt x="8340336" y="330535"/>
                  <a:pt x="9031618" y="189099"/>
                  <a:pt x="9722900" y="476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1EE90A0-0CCE-4E09-ACE4-580FFAE37CF7}"/>
              </a:ext>
            </a:extLst>
          </p:cNvPr>
          <p:cNvSpPr/>
          <p:nvPr/>
        </p:nvSpPr>
        <p:spPr>
          <a:xfrm>
            <a:off x="6045566" y="3064345"/>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23B6F7F-C8B8-4229-B51E-113840EF532C}"/>
              </a:ext>
            </a:extLst>
          </p:cNvPr>
          <p:cNvSpPr/>
          <p:nvPr/>
        </p:nvSpPr>
        <p:spPr>
          <a:xfrm>
            <a:off x="9015722" y="3881570"/>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D7B209F-0AB3-4555-AF36-2405BB4EEE82}"/>
              </a:ext>
            </a:extLst>
          </p:cNvPr>
          <p:cNvSpPr/>
          <p:nvPr/>
        </p:nvSpPr>
        <p:spPr>
          <a:xfrm>
            <a:off x="2492061" y="3080339"/>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87859E1-2556-465E-B1A6-1B727CA12EBB}"/>
                  </a:ext>
                </a:extLst>
              </p:cNvPr>
              <p:cNvSpPr txBox="1"/>
              <p:nvPr/>
            </p:nvSpPr>
            <p:spPr>
              <a:xfrm>
                <a:off x="2220837" y="2778860"/>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=1</m:t>
                      </m:r>
                    </m:oMath>
                  </m:oMathPara>
                </a14:m>
                <a:endParaRPr lang="en-US" sz="1600" dirty="0"/>
              </a:p>
            </p:txBody>
          </p:sp>
        </mc:Choice>
        <mc:Fallback xmlns="">
          <p:sp>
            <p:nvSpPr>
              <p:cNvPr id="3" name="TextBox 2">
                <a:extLst>
                  <a:ext uri="{FF2B5EF4-FFF2-40B4-BE49-F238E27FC236}">
                    <a16:creationId xmlns:a16="http://schemas.microsoft.com/office/drawing/2014/main" id="{487859E1-2556-465E-B1A6-1B727CA12EBB}"/>
                  </a:ext>
                </a:extLst>
              </p:cNvPr>
              <p:cNvSpPr txBox="1">
                <a:spLocks noRot="1" noChangeAspect="1" noMove="1" noResize="1" noEditPoints="1" noAdjustHandles="1" noChangeArrowheads="1" noChangeShapeType="1" noTextEdit="1"/>
              </p:cNvSpPr>
              <p:nvPr/>
            </p:nvSpPr>
            <p:spPr>
              <a:xfrm>
                <a:off x="2220837" y="2778860"/>
                <a:ext cx="730585" cy="338554"/>
              </a:xfrm>
              <a:prstGeom prst="rect">
                <a:avLst/>
              </a:prstGeom>
              <a:blipFill>
                <a:blip r:embed="rId5"/>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0B40C83-C6B3-4E26-B14A-9B69E7F14D92}"/>
                  </a:ext>
                </a:extLst>
              </p:cNvPr>
              <p:cNvSpPr txBox="1"/>
              <p:nvPr/>
            </p:nvSpPr>
            <p:spPr>
              <a:xfrm>
                <a:off x="5838165" y="2762672"/>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=2</m:t>
                      </m:r>
                    </m:oMath>
                  </m:oMathPara>
                </a14:m>
                <a:endParaRPr lang="en-US" sz="1600" dirty="0"/>
              </a:p>
            </p:txBody>
          </p:sp>
        </mc:Choice>
        <mc:Fallback xmlns="">
          <p:sp>
            <p:nvSpPr>
              <p:cNvPr id="37" name="TextBox 36">
                <a:extLst>
                  <a:ext uri="{FF2B5EF4-FFF2-40B4-BE49-F238E27FC236}">
                    <a16:creationId xmlns:a16="http://schemas.microsoft.com/office/drawing/2014/main" id="{80B40C83-C6B3-4E26-B14A-9B69E7F14D92}"/>
                  </a:ext>
                </a:extLst>
              </p:cNvPr>
              <p:cNvSpPr txBox="1">
                <a:spLocks noRot="1" noChangeAspect="1" noMove="1" noResize="1" noEditPoints="1" noAdjustHandles="1" noChangeArrowheads="1" noChangeShapeType="1" noTextEdit="1"/>
              </p:cNvSpPr>
              <p:nvPr/>
            </p:nvSpPr>
            <p:spPr>
              <a:xfrm>
                <a:off x="5838165" y="2762672"/>
                <a:ext cx="730585"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01BB470-9D26-47C2-974C-7EB38B2B775B}"/>
                  </a:ext>
                </a:extLst>
              </p:cNvPr>
              <p:cNvSpPr txBox="1"/>
              <p:nvPr/>
            </p:nvSpPr>
            <p:spPr>
              <a:xfrm>
                <a:off x="8790254" y="4109680"/>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=3</m:t>
                      </m:r>
                    </m:oMath>
                  </m:oMathPara>
                </a14:m>
                <a:endParaRPr lang="en-US" sz="1600" dirty="0"/>
              </a:p>
            </p:txBody>
          </p:sp>
        </mc:Choice>
        <mc:Fallback xmlns="">
          <p:sp>
            <p:nvSpPr>
              <p:cNvPr id="38" name="TextBox 37">
                <a:extLst>
                  <a:ext uri="{FF2B5EF4-FFF2-40B4-BE49-F238E27FC236}">
                    <a16:creationId xmlns:a16="http://schemas.microsoft.com/office/drawing/2014/main" id="{501BB470-9D26-47C2-974C-7EB38B2B775B}"/>
                  </a:ext>
                </a:extLst>
              </p:cNvPr>
              <p:cNvSpPr txBox="1">
                <a:spLocks noRot="1" noChangeAspect="1" noMove="1" noResize="1" noEditPoints="1" noAdjustHandles="1" noChangeArrowheads="1" noChangeShapeType="1" noTextEdit="1"/>
              </p:cNvSpPr>
              <p:nvPr/>
            </p:nvSpPr>
            <p:spPr>
              <a:xfrm>
                <a:off x="8790254" y="4109680"/>
                <a:ext cx="730585"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26E268A-5D1F-423F-A235-DDCA66FEA57A}"/>
                  </a:ext>
                </a:extLst>
              </p:cNvPr>
              <p:cNvSpPr txBox="1"/>
              <p:nvPr/>
            </p:nvSpPr>
            <p:spPr>
              <a:xfrm>
                <a:off x="4058231" y="1428516"/>
                <a:ext cx="5021037" cy="439736"/>
              </a:xfrm>
              <a:prstGeom prst="rect">
                <a:avLst/>
              </a:prstGeom>
              <a:noFill/>
            </p:spPr>
            <p:txBody>
              <a:bodyPr wrap="square" rtlCol="0">
                <a:spAutoFit/>
              </a:bodyPr>
              <a:lstStyle/>
              <a:p>
                <a:r>
                  <a:rPr lang="en-US" sz="2000" dirty="0"/>
                  <a:t>That is, </a:t>
                </a:r>
                <a14:m>
                  <m:oMath xmlns:m="http://schemas.openxmlformats.org/officeDocument/2006/math">
                    <m:r>
                      <a:rPr lang="en-US" sz="2000" b="0" i="1" smtClean="0">
                        <a:latin typeface="Cambria Math" panose="02040503050406030204" pitchFamily="18" charset="0"/>
                      </a:rPr>
                      <m:t>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𝑡</m:t>
                            </m:r>
                          </m:e>
                        </m:d>
                      </m:e>
                    </m:d>
                    <m:r>
                      <a:rPr lang="en-US" sz="2000" b="0" i="1" smtClean="0">
                        <a:latin typeface="Cambria Math" panose="02040503050406030204" pitchFamily="18" charset="0"/>
                      </a:rPr>
                      <m:t>≥</m:t>
                    </m:r>
                    <m:r>
                      <a:rPr lang="en-US" sz="2000" b="0" i="1" smtClean="0">
                        <a:latin typeface="Cambria Math" panose="02040503050406030204" pitchFamily="18" charset="0"/>
                      </a:rPr>
                      <m:t>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oMath>
                </a14:m>
                <a:endParaRPr lang="en-US" sz="2000" dirty="0"/>
              </a:p>
            </p:txBody>
          </p:sp>
        </mc:Choice>
        <mc:Fallback xmlns="">
          <p:sp>
            <p:nvSpPr>
              <p:cNvPr id="39" name="TextBox 38">
                <a:extLst>
                  <a:ext uri="{FF2B5EF4-FFF2-40B4-BE49-F238E27FC236}">
                    <a16:creationId xmlns:a16="http://schemas.microsoft.com/office/drawing/2014/main" id="{526E268A-5D1F-423F-A235-DDCA66FEA57A}"/>
                  </a:ext>
                </a:extLst>
              </p:cNvPr>
              <p:cNvSpPr txBox="1">
                <a:spLocks noRot="1" noChangeAspect="1" noMove="1" noResize="1" noEditPoints="1" noAdjustHandles="1" noChangeArrowheads="1" noChangeShapeType="1" noTextEdit="1"/>
              </p:cNvSpPr>
              <p:nvPr/>
            </p:nvSpPr>
            <p:spPr>
              <a:xfrm>
                <a:off x="4058231" y="1428516"/>
                <a:ext cx="5021037" cy="439736"/>
              </a:xfrm>
              <a:prstGeom prst="rect">
                <a:avLst/>
              </a:prstGeom>
              <a:blipFill>
                <a:blip r:embed="rId8"/>
                <a:stretch>
                  <a:fillRect l="-1337" t="-1389" b="-20833"/>
                </a:stretch>
              </a:blipFill>
            </p:spPr>
            <p:txBody>
              <a:bodyPr/>
              <a:lstStyle/>
              <a:p>
                <a:r>
                  <a:rPr lang="en-US">
                    <a:noFill/>
                  </a:rPr>
                  <a:t> </a:t>
                </a:r>
              </a:p>
            </p:txBody>
          </p:sp>
        </mc:Fallback>
      </mc:AlternateContent>
      <p:sp>
        <p:nvSpPr>
          <p:cNvPr id="56" name="Oval 55">
            <a:extLst>
              <a:ext uri="{FF2B5EF4-FFF2-40B4-BE49-F238E27FC236}">
                <a16:creationId xmlns:a16="http://schemas.microsoft.com/office/drawing/2014/main" id="{0EC8A418-C3D3-48BF-94A4-DF581FA1BB1D}"/>
              </a:ext>
            </a:extLst>
          </p:cNvPr>
          <p:cNvSpPr/>
          <p:nvPr/>
        </p:nvSpPr>
        <p:spPr>
          <a:xfrm>
            <a:off x="2578353" y="4200491"/>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4165F29-D953-4FA8-90B8-98D3ED027C5C}"/>
              </a:ext>
            </a:extLst>
          </p:cNvPr>
          <p:cNvSpPr/>
          <p:nvPr/>
        </p:nvSpPr>
        <p:spPr>
          <a:xfrm>
            <a:off x="5463865" y="3873230"/>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588CAAE-0189-4003-B4CA-C643ECC54B31}"/>
                  </a:ext>
                </a:extLst>
              </p:cNvPr>
              <p:cNvSpPr txBox="1"/>
              <p:nvPr/>
            </p:nvSpPr>
            <p:spPr>
              <a:xfrm>
                <a:off x="2350013" y="3938115"/>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=1</m:t>
                      </m:r>
                    </m:oMath>
                  </m:oMathPara>
                </a14:m>
                <a:endParaRPr lang="en-US" sz="1600" dirty="0"/>
              </a:p>
            </p:txBody>
          </p:sp>
        </mc:Choice>
        <mc:Fallback xmlns="">
          <p:sp>
            <p:nvSpPr>
              <p:cNvPr id="40" name="TextBox 39">
                <a:extLst>
                  <a:ext uri="{FF2B5EF4-FFF2-40B4-BE49-F238E27FC236}">
                    <a16:creationId xmlns:a16="http://schemas.microsoft.com/office/drawing/2014/main" id="{A588CAAE-0189-4003-B4CA-C643ECC54B31}"/>
                  </a:ext>
                </a:extLst>
              </p:cNvPr>
              <p:cNvSpPr txBox="1">
                <a:spLocks noRot="1" noChangeAspect="1" noMove="1" noResize="1" noEditPoints="1" noAdjustHandles="1" noChangeArrowheads="1" noChangeShapeType="1" noTextEdit="1"/>
              </p:cNvSpPr>
              <p:nvPr/>
            </p:nvSpPr>
            <p:spPr>
              <a:xfrm>
                <a:off x="2350013" y="3938115"/>
                <a:ext cx="730585"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91CED1A-0F8D-4A4E-9DB3-EAD0EA9D470A}"/>
                  </a:ext>
                </a:extLst>
              </p:cNvPr>
              <p:cNvSpPr txBox="1"/>
              <p:nvPr/>
            </p:nvSpPr>
            <p:spPr>
              <a:xfrm>
                <a:off x="5268839" y="3628611"/>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=1</m:t>
                      </m:r>
                    </m:oMath>
                  </m:oMathPara>
                </a14:m>
                <a:endParaRPr lang="en-US" sz="1600" dirty="0"/>
              </a:p>
            </p:txBody>
          </p:sp>
        </mc:Choice>
        <mc:Fallback xmlns="">
          <p:sp>
            <p:nvSpPr>
              <p:cNvPr id="41" name="TextBox 40">
                <a:extLst>
                  <a:ext uri="{FF2B5EF4-FFF2-40B4-BE49-F238E27FC236}">
                    <a16:creationId xmlns:a16="http://schemas.microsoft.com/office/drawing/2014/main" id="{191CED1A-0F8D-4A4E-9DB3-EAD0EA9D470A}"/>
                  </a:ext>
                </a:extLst>
              </p:cNvPr>
              <p:cNvSpPr txBox="1">
                <a:spLocks noRot="1" noChangeAspect="1" noMove="1" noResize="1" noEditPoints="1" noAdjustHandles="1" noChangeArrowheads="1" noChangeShapeType="1" noTextEdit="1"/>
              </p:cNvSpPr>
              <p:nvPr/>
            </p:nvSpPr>
            <p:spPr>
              <a:xfrm>
                <a:off x="5268839" y="3628611"/>
                <a:ext cx="730585" cy="338554"/>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3107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D3434FB1-F4A0-4683-818D-6221370E19AE}"/>
              </a:ext>
            </a:extLst>
          </p:cNvPr>
          <p:cNvSpPr txBox="1"/>
          <p:nvPr/>
        </p:nvSpPr>
        <p:spPr>
          <a:xfrm>
            <a:off x="395183" y="328320"/>
            <a:ext cx="8807091" cy="1077218"/>
          </a:xfrm>
          <a:prstGeom prst="rect">
            <a:avLst/>
          </a:prstGeom>
          <a:noFill/>
        </p:spPr>
        <p:txBody>
          <a:bodyPr wrap="none" rtlCol="0">
            <a:spAutoFit/>
          </a:bodyPr>
          <a:lstStyle/>
          <a:p>
            <a:r>
              <a:rPr lang="en-US" sz="3200" dirty="0"/>
              <a:t>A process is reversible if knowing the state at a time</a:t>
            </a:r>
            <a:br>
              <a:rPr lang="en-US" sz="3200" dirty="0"/>
            </a:br>
            <a:r>
              <a:rPr lang="en-US" sz="3200" dirty="0"/>
              <a:t>allows us to reconstruct the state at a past time</a:t>
            </a:r>
          </a:p>
        </p:txBody>
      </p:sp>
      <p:sp>
        <p:nvSpPr>
          <p:cNvPr id="77" name="Freeform: Shape 76">
            <a:extLst>
              <a:ext uri="{FF2B5EF4-FFF2-40B4-BE49-F238E27FC236}">
                <a16:creationId xmlns:a16="http://schemas.microsoft.com/office/drawing/2014/main" id="{97C3399C-CC9E-4EAE-A37A-04087B559F77}"/>
              </a:ext>
            </a:extLst>
          </p:cNvPr>
          <p:cNvSpPr/>
          <p:nvPr/>
        </p:nvSpPr>
        <p:spPr>
          <a:xfrm>
            <a:off x="1095983" y="3080426"/>
            <a:ext cx="9721174" cy="713361"/>
          </a:xfrm>
          <a:custGeom>
            <a:avLst/>
            <a:gdLst>
              <a:gd name="connsiteX0" fmla="*/ 9721174 w 9721174"/>
              <a:gd name="connsiteY0" fmla="*/ 0 h 713361"/>
              <a:gd name="connsiteX1" fmla="*/ 8618706 w 9721174"/>
              <a:gd name="connsiteY1" fmla="*/ 110246 h 713361"/>
              <a:gd name="connsiteX2" fmla="*/ 5486400 w 9721174"/>
              <a:gd name="connsiteY2" fmla="*/ 428017 h 713361"/>
              <a:gd name="connsiteX3" fmla="*/ 1180289 w 9721174"/>
              <a:gd name="connsiteY3" fmla="*/ 512323 h 713361"/>
              <a:gd name="connsiteX4" fmla="*/ 0 w 9721174"/>
              <a:gd name="connsiteY4" fmla="*/ 713361 h 713361"/>
              <a:gd name="connsiteX5" fmla="*/ 0 w 9721174"/>
              <a:gd name="connsiteY5" fmla="*/ 713361 h 7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1174" h="713361">
                <a:moveTo>
                  <a:pt x="9721174" y="0"/>
                </a:moveTo>
                <a:lnTo>
                  <a:pt x="8618706" y="110246"/>
                </a:lnTo>
                <a:cubicBezTo>
                  <a:pt x="7912910" y="181582"/>
                  <a:pt x="6726136" y="361004"/>
                  <a:pt x="5486400" y="428017"/>
                </a:cubicBezTo>
                <a:cubicBezTo>
                  <a:pt x="4246664" y="495030"/>
                  <a:pt x="2094689" y="464766"/>
                  <a:pt x="1180289" y="512323"/>
                </a:cubicBezTo>
                <a:cubicBezTo>
                  <a:pt x="265889" y="559880"/>
                  <a:pt x="0" y="713361"/>
                  <a:pt x="0" y="713361"/>
                </a:cubicBezTo>
                <a:lnTo>
                  <a:pt x="0" y="71336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5BB31936-E767-48A7-8D22-D527FECEF2F3}"/>
              </a:ext>
            </a:extLst>
          </p:cNvPr>
          <p:cNvSpPr/>
          <p:nvPr/>
        </p:nvSpPr>
        <p:spPr>
          <a:xfrm>
            <a:off x="1128409" y="3551291"/>
            <a:ext cx="10129736" cy="566752"/>
          </a:xfrm>
          <a:custGeom>
            <a:avLst/>
            <a:gdLst>
              <a:gd name="connsiteX0" fmla="*/ 10129736 w 10129736"/>
              <a:gd name="connsiteY0" fmla="*/ 462990 h 566752"/>
              <a:gd name="connsiteX1" fmla="*/ 8236085 w 10129736"/>
              <a:gd name="connsiteY1" fmla="*/ 47943 h 566752"/>
              <a:gd name="connsiteX2" fmla="*/ 4688731 w 10129736"/>
              <a:gd name="connsiteY2" fmla="*/ 54428 h 566752"/>
              <a:gd name="connsiteX3" fmla="*/ 894944 w 10129736"/>
              <a:gd name="connsiteY3" fmla="*/ 456505 h 566752"/>
              <a:gd name="connsiteX4" fmla="*/ 0 w 10129736"/>
              <a:gd name="connsiteY4" fmla="*/ 566752 h 566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9736" h="566752">
                <a:moveTo>
                  <a:pt x="10129736" y="462990"/>
                </a:moveTo>
                <a:cubicBezTo>
                  <a:pt x="9636327" y="289513"/>
                  <a:pt x="9142919" y="116037"/>
                  <a:pt x="8236085" y="47943"/>
                </a:cubicBezTo>
                <a:cubicBezTo>
                  <a:pt x="7329251" y="-20151"/>
                  <a:pt x="5912254" y="-13666"/>
                  <a:pt x="4688731" y="54428"/>
                </a:cubicBezTo>
                <a:cubicBezTo>
                  <a:pt x="3465208" y="122522"/>
                  <a:pt x="1676399" y="371118"/>
                  <a:pt x="894944" y="456505"/>
                </a:cubicBezTo>
                <a:cubicBezTo>
                  <a:pt x="113489" y="541892"/>
                  <a:pt x="56744" y="554322"/>
                  <a:pt x="0" y="5667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1A2EF8F4-84FB-45F6-BAAE-885EDB80AED9}"/>
              </a:ext>
            </a:extLst>
          </p:cNvPr>
          <p:cNvSpPr/>
          <p:nvPr/>
        </p:nvSpPr>
        <p:spPr>
          <a:xfrm>
            <a:off x="1374843" y="3190669"/>
            <a:ext cx="9714689" cy="347448"/>
          </a:xfrm>
          <a:custGeom>
            <a:avLst/>
            <a:gdLst>
              <a:gd name="connsiteX0" fmla="*/ 9675778 w 9675778"/>
              <a:gd name="connsiteY0" fmla="*/ 265893 h 341118"/>
              <a:gd name="connsiteX1" fmla="*/ 8826229 w 9675778"/>
              <a:gd name="connsiteY1" fmla="*/ 324259 h 341118"/>
              <a:gd name="connsiteX2" fmla="*/ 4811948 w 9675778"/>
              <a:gd name="connsiteY2" fmla="*/ 3 h 341118"/>
              <a:gd name="connsiteX3" fmla="*/ 1686127 w 9675778"/>
              <a:gd name="connsiteY3" fmla="*/ 317774 h 341118"/>
              <a:gd name="connsiteX4" fmla="*/ 0 w 9675778"/>
              <a:gd name="connsiteY4" fmla="*/ 220497 h 341118"/>
              <a:gd name="connsiteX0" fmla="*/ 9714689 w 9714689"/>
              <a:gd name="connsiteY0" fmla="*/ 317774 h 360320"/>
              <a:gd name="connsiteX1" fmla="*/ 8826229 w 9714689"/>
              <a:gd name="connsiteY1" fmla="*/ 324259 h 360320"/>
              <a:gd name="connsiteX2" fmla="*/ 4811948 w 9714689"/>
              <a:gd name="connsiteY2" fmla="*/ 3 h 360320"/>
              <a:gd name="connsiteX3" fmla="*/ 1686127 w 9714689"/>
              <a:gd name="connsiteY3" fmla="*/ 317774 h 360320"/>
              <a:gd name="connsiteX4" fmla="*/ 0 w 9714689"/>
              <a:gd name="connsiteY4" fmla="*/ 220497 h 360320"/>
              <a:gd name="connsiteX0" fmla="*/ 9714689 w 9714689"/>
              <a:gd name="connsiteY0" fmla="*/ 317774 h 347448"/>
              <a:gd name="connsiteX1" fmla="*/ 8826229 w 9714689"/>
              <a:gd name="connsiteY1" fmla="*/ 324259 h 347448"/>
              <a:gd name="connsiteX2" fmla="*/ 4811948 w 9714689"/>
              <a:gd name="connsiteY2" fmla="*/ 3 h 347448"/>
              <a:gd name="connsiteX3" fmla="*/ 1686127 w 9714689"/>
              <a:gd name="connsiteY3" fmla="*/ 317774 h 347448"/>
              <a:gd name="connsiteX4" fmla="*/ 0 w 9714689"/>
              <a:gd name="connsiteY4" fmla="*/ 220497 h 34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4689" h="347448">
                <a:moveTo>
                  <a:pt x="9714689" y="317774"/>
                </a:moveTo>
                <a:cubicBezTo>
                  <a:pt x="9578501" y="323718"/>
                  <a:pt x="9643353" y="377221"/>
                  <a:pt x="8826229" y="324259"/>
                </a:cubicBezTo>
                <a:cubicBezTo>
                  <a:pt x="8009106" y="271297"/>
                  <a:pt x="6001965" y="1084"/>
                  <a:pt x="4811948" y="3"/>
                </a:cubicBezTo>
                <a:cubicBezTo>
                  <a:pt x="3621931" y="-1078"/>
                  <a:pt x="2488118" y="281025"/>
                  <a:pt x="1686127" y="317774"/>
                </a:cubicBezTo>
                <a:cubicBezTo>
                  <a:pt x="884136" y="354523"/>
                  <a:pt x="442068" y="287510"/>
                  <a:pt x="0" y="2204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9582918-9FEF-4C16-8190-9581246FA40B}"/>
              </a:ext>
            </a:extLst>
          </p:cNvPr>
          <p:cNvSpPr/>
          <p:nvPr/>
        </p:nvSpPr>
        <p:spPr>
          <a:xfrm>
            <a:off x="1361872" y="3174185"/>
            <a:ext cx="9766571" cy="1242172"/>
          </a:xfrm>
          <a:custGeom>
            <a:avLst/>
            <a:gdLst>
              <a:gd name="connsiteX0" fmla="*/ 9766571 w 9766571"/>
              <a:gd name="connsiteY0" fmla="*/ 1242172 h 1242172"/>
              <a:gd name="connsiteX1" fmla="*/ 7788613 w 9766571"/>
              <a:gd name="connsiteY1" fmla="*/ 801185 h 1242172"/>
              <a:gd name="connsiteX2" fmla="*/ 4766554 w 9766571"/>
              <a:gd name="connsiteY2" fmla="*/ 10002 h 1242172"/>
              <a:gd name="connsiteX3" fmla="*/ 1712068 w 9766571"/>
              <a:gd name="connsiteY3" fmla="*/ 347228 h 1242172"/>
              <a:gd name="connsiteX4" fmla="*/ 0 w 9766571"/>
              <a:gd name="connsiteY4" fmla="*/ 224011 h 1242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6571" h="1242172">
                <a:moveTo>
                  <a:pt x="9766571" y="1242172"/>
                </a:moveTo>
                <a:cubicBezTo>
                  <a:pt x="9194260" y="1124359"/>
                  <a:pt x="8621949" y="1006547"/>
                  <a:pt x="7788613" y="801185"/>
                </a:cubicBezTo>
                <a:cubicBezTo>
                  <a:pt x="6955277" y="595823"/>
                  <a:pt x="5779311" y="85661"/>
                  <a:pt x="4766554" y="10002"/>
                </a:cubicBezTo>
                <a:cubicBezTo>
                  <a:pt x="3753797" y="-65657"/>
                  <a:pt x="2506494" y="311560"/>
                  <a:pt x="1712068" y="347228"/>
                </a:cubicBezTo>
                <a:cubicBezTo>
                  <a:pt x="917642" y="382896"/>
                  <a:pt x="458821" y="303453"/>
                  <a:pt x="0" y="2240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BA3DEBDA-1B99-4A5A-8B31-4F77055D8F1C}"/>
              </a:ext>
            </a:extLst>
          </p:cNvPr>
          <p:cNvSpPr/>
          <p:nvPr/>
        </p:nvSpPr>
        <p:spPr>
          <a:xfrm>
            <a:off x="1368357" y="3985160"/>
            <a:ext cx="9669294" cy="1105649"/>
          </a:xfrm>
          <a:custGeom>
            <a:avLst/>
            <a:gdLst>
              <a:gd name="connsiteX0" fmla="*/ 9669294 w 9669294"/>
              <a:gd name="connsiteY0" fmla="*/ 735997 h 1105649"/>
              <a:gd name="connsiteX1" fmla="*/ 8430639 w 9669294"/>
              <a:gd name="connsiteY1" fmla="*/ 353376 h 1105649"/>
              <a:gd name="connsiteX2" fmla="*/ 4208834 w 9669294"/>
              <a:gd name="connsiteY2" fmla="*/ 9666 h 1105649"/>
              <a:gd name="connsiteX3" fmla="*/ 1569396 w 9669294"/>
              <a:gd name="connsiteY3" fmla="*/ 748968 h 1105649"/>
              <a:gd name="connsiteX4" fmla="*/ 0 w 9669294"/>
              <a:gd name="connsiteY4" fmla="*/ 1105649 h 1105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9294" h="1105649">
                <a:moveTo>
                  <a:pt x="9669294" y="735997"/>
                </a:moveTo>
                <a:cubicBezTo>
                  <a:pt x="9505005" y="605214"/>
                  <a:pt x="9340716" y="474431"/>
                  <a:pt x="8430639" y="353376"/>
                </a:cubicBezTo>
                <a:cubicBezTo>
                  <a:pt x="7520562" y="232321"/>
                  <a:pt x="5352374" y="-56266"/>
                  <a:pt x="4208834" y="9666"/>
                </a:cubicBezTo>
                <a:cubicBezTo>
                  <a:pt x="3065294" y="75598"/>
                  <a:pt x="2270868" y="566304"/>
                  <a:pt x="1569396" y="748968"/>
                </a:cubicBezTo>
                <a:cubicBezTo>
                  <a:pt x="867924" y="931632"/>
                  <a:pt x="433962" y="1018640"/>
                  <a:pt x="0" y="110564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616AF217-AB86-4D1A-BCD6-A6DD4693AF7C}"/>
              </a:ext>
            </a:extLst>
          </p:cNvPr>
          <p:cNvSpPr/>
          <p:nvPr/>
        </p:nvSpPr>
        <p:spPr>
          <a:xfrm>
            <a:off x="1374843" y="4330992"/>
            <a:ext cx="9358008" cy="1064617"/>
          </a:xfrm>
          <a:custGeom>
            <a:avLst/>
            <a:gdLst>
              <a:gd name="connsiteX0" fmla="*/ 9358008 w 9358008"/>
              <a:gd name="connsiteY0" fmla="*/ 1064617 h 1064617"/>
              <a:gd name="connsiteX1" fmla="*/ 7652425 w 9358008"/>
              <a:gd name="connsiteY1" fmla="*/ 312344 h 1064617"/>
              <a:gd name="connsiteX2" fmla="*/ 4883285 w 9358008"/>
              <a:gd name="connsiteY2" fmla="*/ 1059 h 1064617"/>
              <a:gd name="connsiteX3" fmla="*/ 1562910 w 9358008"/>
              <a:gd name="connsiteY3" fmla="*/ 403136 h 1064617"/>
              <a:gd name="connsiteX4" fmla="*/ 0 w 9358008"/>
              <a:gd name="connsiteY4" fmla="*/ 753331 h 10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8008" h="1064617">
                <a:moveTo>
                  <a:pt x="9358008" y="1064617"/>
                </a:moveTo>
                <a:cubicBezTo>
                  <a:pt x="8878110" y="777110"/>
                  <a:pt x="8398212" y="489604"/>
                  <a:pt x="7652425" y="312344"/>
                </a:cubicBezTo>
                <a:cubicBezTo>
                  <a:pt x="6906638" y="135084"/>
                  <a:pt x="5898204" y="-14073"/>
                  <a:pt x="4883285" y="1059"/>
                </a:cubicBezTo>
                <a:cubicBezTo>
                  <a:pt x="3868366" y="16191"/>
                  <a:pt x="2376791" y="277757"/>
                  <a:pt x="1562910" y="403136"/>
                </a:cubicBezTo>
                <a:cubicBezTo>
                  <a:pt x="749029" y="528515"/>
                  <a:pt x="374514" y="640923"/>
                  <a:pt x="0" y="7533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1D41022E-F088-45CD-AD76-C18978EE301B}"/>
              </a:ext>
            </a:extLst>
          </p:cNvPr>
          <p:cNvSpPr/>
          <p:nvPr/>
        </p:nvSpPr>
        <p:spPr>
          <a:xfrm>
            <a:off x="1407268" y="4332826"/>
            <a:ext cx="9208851" cy="1237880"/>
          </a:xfrm>
          <a:custGeom>
            <a:avLst/>
            <a:gdLst>
              <a:gd name="connsiteX0" fmla="*/ 9208851 w 9208851"/>
              <a:gd name="connsiteY0" fmla="*/ 1237880 h 1237880"/>
              <a:gd name="connsiteX1" fmla="*/ 8281481 w 9208851"/>
              <a:gd name="connsiteY1" fmla="*/ 725557 h 1237880"/>
              <a:gd name="connsiteX2" fmla="*/ 4766553 w 9208851"/>
              <a:gd name="connsiteY2" fmla="*/ 5710 h 1237880"/>
              <a:gd name="connsiteX3" fmla="*/ 1569396 w 9208851"/>
              <a:gd name="connsiteY3" fmla="*/ 407787 h 1237880"/>
              <a:gd name="connsiteX4" fmla="*/ 0 w 9208851"/>
              <a:gd name="connsiteY4" fmla="*/ 757983 h 1237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851" h="1237880">
                <a:moveTo>
                  <a:pt x="9208851" y="1237880"/>
                </a:moveTo>
                <a:cubicBezTo>
                  <a:pt x="9115357" y="1084399"/>
                  <a:pt x="9021864" y="930919"/>
                  <a:pt x="8281481" y="725557"/>
                </a:cubicBezTo>
                <a:cubicBezTo>
                  <a:pt x="7541098" y="520195"/>
                  <a:pt x="5885234" y="58672"/>
                  <a:pt x="4766553" y="5710"/>
                </a:cubicBezTo>
                <a:cubicBezTo>
                  <a:pt x="3647872" y="-47252"/>
                  <a:pt x="2363821" y="282408"/>
                  <a:pt x="1569396" y="407787"/>
                </a:cubicBezTo>
                <a:cubicBezTo>
                  <a:pt x="774971" y="533166"/>
                  <a:pt x="387485" y="645574"/>
                  <a:pt x="0" y="7579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2C571660-47D6-43A2-9FB5-081DF879CA88}"/>
              </a:ext>
            </a:extLst>
          </p:cNvPr>
          <p:cNvSpPr/>
          <p:nvPr/>
        </p:nvSpPr>
        <p:spPr>
          <a:xfrm>
            <a:off x="1271079" y="4416356"/>
            <a:ext cx="9682265" cy="650635"/>
          </a:xfrm>
          <a:custGeom>
            <a:avLst/>
            <a:gdLst>
              <a:gd name="connsiteX0" fmla="*/ 9742436 w 9742436"/>
              <a:gd name="connsiteY0" fmla="*/ 564204 h 668296"/>
              <a:gd name="connsiteX1" fmla="*/ 8847491 w 9742436"/>
              <a:gd name="connsiteY1" fmla="*/ 350196 h 668296"/>
              <a:gd name="connsiteX2" fmla="*/ 4962912 w 9742436"/>
              <a:gd name="connsiteY2" fmla="*/ 667966 h 668296"/>
              <a:gd name="connsiteX3" fmla="*/ 728138 w 9742436"/>
              <a:gd name="connsiteY3" fmla="*/ 278859 h 668296"/>
              <a:gd name="connsiteX4" fmla="*/ 34231 w 9742436"/>
              <a:gd name="connsiteY4" fmla="*/ 0 h 668296"/>
              <a:gd name="connsiteX0" fmla="*/ 9708205 w 9708205"/>
              <a:gd name="connsiteY0" fmla="*/ 564204 h 668296"/>
              <a:gd name="connsiteX1" fmla="*/ 8813260 w 9708205"/>
              <a:gd name="connsiteY1" fmla="*/ 350196 h 668296"/>
              <a:gd name="connsiteX2" fmla="*/ 4928681 w 9708205"/>
              <a:gd name="connsiteY2" fmla="*/ 667966 h 668296"/>
              <a:gd name="connsiteX3" fmla="*/ 693907 w 9708205"/>
              <a:gd name="connsiteY3" fmla="*/ 278859 h 668296"/>
              <a:gd name="connsiteX4" fmla="*/ 0 w 9708205"/>
              <a:gd name="connsiteY4" fmla="*/ 0 h 668296"/>
              <a:gd name="connsiteX0" fmla="*/ 9740630 w 9740630"/>
              <a:gd name="connsiteY0" fmla="*/ 499353 h 603445"/>
              <a:gd name="connsiteX1" fmla="*/ 8845685 w 9740630"/>
              <a:gd name="connsiteY1" fmla="*/ 285345 h 603445"/>
              <a:gd name="connsiteX2" fmla="*/ 4961106 w 9740630"/>
              <a:gd name="connsiteY2" fmla="*/ 603115 h 603445"/>
              <a:gd name="connsiteX3" fmla="*/ 726332 w 9740630"/>
              <a:gd name="connsiteY3" fmla="*/ 214008 h 603445"/>
              <a:gd name="connsiteX4" fmla="*/ 0 w 9740630"/>
              <a:gd name="connsiteY4" fmla="*/ 0 h 603445"/>
              <a:gd name="connsiteX0" fmla="*/ 9740630 w 9740630"/>
              <a:gd name="connsiteY0" fmla="*/ 499353 h 603445"/>
              <a:gd name="connsiteX1" fmla="*/ 8845685 w 9740630"/>
              <a:gd name="connsiteY1" fmla="*/ 285345 h 603445"/>
              <a:gd name="connsiteX2" fmla="*/ 4961106 w 9740630"/>
              <a:gd name="connsiteY2" fmla="*/ 603115 h 603445"/>
              <a:gd name="connsiteX3" fmla="*/ 726332 w 9740630"/>
              <a:gd name="connsiteY3" fmla="*/ 214008 h 603445"/>
              <a:gd name="connsiteX4" fmla="*/ 0 w 9740630"/>
              <a:gd name="connsiteY4" fmla="*/ 0 h 603445"/>
              <a:gd name="connsiteX0" fmla="*/ 9779541 w 9779541"/>
              <a:gd name="connsiteY0" fmla="*/ 453957 h 558049"/>
              <a:gd name="connsiteX1" fmla="*/ 8884596 w 9779541"/>
              <a:gd name="connsiteY1" fmla="*/ 239949 h 558049"/>
              <a:gd name="connsiteX2" fmla="*/ 5000017 w 9779541"/>
              <a:gd name="connsiteY2" fmla="*/ 557719 h 558049"/>
              <a:gd name="connsiteX3" fmla="*/ 765243 w 9779541"/>
              <a:gd name="connsiteY3" fmla="*/ 168612 h 558049"/>
              <a:gd name="connsiteX4" fmla="*/ 0 w 9779541"/>
              <a:gd name="connsiteY4" fmla="*/ 0 h 558049"/>
              <a:gd name="connsiteX0" fmla="*/ 9779541 w 9779541"/>
              <a:gd name="connsiteY0" fmla="*/ 453957 h 558049"/>
              <a:gd name="connsiteX1" fmla="*/ 8884596 w 9779541"/>
              <a:gd name="connsiteY1" fmla="*/ 239949 h 558049"/>
              <a:gd name="connsiteX2" fmla="*/ 5000017 w 9779541"/>
              <a:gd name="connsiteY2" fmla="*/ 557719 h 558049"/>
              <a:gd name="connsiteX3" fmla="*/ 765243 w 9779541"/>
              <a:gd name="connsiteY3" fmla="*/ 168612 h 558049"/>
              <a:gd name="connsiteX4" fmla="*/ 0 w 9779541"/>
              <a:gd name="connsiteY4" fmla="*/ 0 h 558049"/>
              <a:gd name="connsiteX0" fmla="*/ 9779541 w 9779541"/>
              <a:gd name="connsiteY0" fmla="*/ 453957 h 558049"/>
              <a:gd name="connsiteX1" fmla="*/ 8884596 w 9779541"/>
              <a:gd name="connsiteY1" fmla="*/ 239949 h 558049"/>
              <a:gd name="connsiteX2" fmla="*/ 5000017 w 9779541"/>
              <a:gd name="connsiteY2" fmla="*/ 557719 h 558049"/>
              <a:gd name="connsiteX3" fmla="*/ 765243 w 9779541"/>
              <a:gd name="connsiteY3" fmla="*/ 168612 h 558049"/>
              <a:gd name="connsiteX4" fmla="*/ 0 w 9779541"/>
              <a:gd name="connsiteY4" fmla="*/ 0 h 558049"/>
              <a:gd name="connsiteX0" fmla="*/ 9779541 w 9779541"/>
              <a:gd name="connsiteY0" fmla="*/ 453957 h 574001"/>
              <a:gd name="connsiteX1" fmla="*/ 8884596 w 9779541"/>
              <a:gd name="connsiteY1" fmla="*/ 239949 h 574001"/>
              <a:gd name="connsiteX2" fmla="*/ 5000017 w 9779541"/>
              <a:gd name="connsiteY2" fmla="*/ 557719 h 574001"/>
              <a:gd name="connsiteX3" fmla="*/ 765243 w 9779541"/>
              <a:gd name="connsiteY3" fmla="*/ 168612 h 574001"/>
              <a:gd name="connsiteX4" fmla="*/ 0 w 9779541"/>
              <a:gd name="connsiteY4" fmla="*/ 0 h 574001"/>
              <a:gd name="connsiteX0" fmla="*/ 9779541 w 9779541"/>
              <a:gd name="connsiteY0" fmla="*/ 453957 h 569007"/>
              <a:gd name="connsiteX1" fmla="*/ 8884596 w 9779541"/>
              <a:gd name="connsiteY1" fmla="*/ 239949 h 569007"/>
              <a:gd name="connsiteX2" fmla="*/ 5000017 w 9779541"/>
              <a:gd name="connsiteY2" fmla="*/ 557719 h 569007"/>
              <a:gd name="connsiteX3" fmla="*/ 765243 w 9779541"/>
              <a:gd name="connsiteY3" fmla="*/ 168612 h 569007"/>
              <a:gd name="connsiteX4" fmla="*/ 0 w 9779541"/>
              <a:gd name="connsiteY4" fmla="*/ 0 h 569007"/>
              <a:gd name="connsiteX0" fmla="*/ 9779541 w 9779541"/>
              <a:gd name="connsiteY0" fmla="*/ 453957 h 569007"/>
              <a:gd name="connsiteX1" fmla="*/ 8884596 w 9779541"/>
              <a:gd name="connsiteY1" fmla="*/ 239949 h 569007"/>
              <a:gd name="connsiteX2" fmla="*/ 5000017 w 9779541"/>
              <a:gd name="connsiteY2" fmla="*/ 557719 h 569007"/>
              <a:gd name="connsiteX3" fmla="*/ 765243 w 9779541"/>
              <a:gd name="connsiteY3" fmla="*/ 168612 h 569007"/>
              <a:gd name="connsiteX4" fmla="*/ 0 w 9779541"/>
              <a:gd name="connsiteY4" fmla="*/ 0 h 569007"/>
              <a:gd name="connsiteX0" fmla="*/ 9779541 w 9779541"/>
              <a:gd name="connsiteY0" fmla="*/ 453957 h 570529"/>
              <a:gd name="connsiteX1" fmla="*/ 8884596 w 9779541"/>
              <a:gd name="connsiteY1" fmla="*/ 239949 h 570529"/>
              <a:gd name="connsiteX2" fmla="*/ 5000017 w 9779541"/>
              <a:gd name="connsiteY2" fmla="*/ 557719 h 570529"/>
              <a:gd name="connsiteX3" fmla="*/ 765243 w 9779541"/>
              <a:gd name="connsiteY3" fmla="*/ 168612 h 570529"/>
              <a:gd name="connsiteX4" fmla="*/ 0 w 9779541"/>
              <a:gd name="connsiteY4" fmla="*/ 0 h 570529"/>
              <a:gd name="connsiteX0" fmla="*/ 9747116 w 9747116"/>
              <a:gd name="connsiteY0" fmla="*/ 492868 h 607616"/>
              <a:gd name="connsiteX1" fmla="*/ 8852171 w 9747116"/>
              <a:gd name="connsiteY1" fmla="*/ 278860 h 607616"/>
              <a:gd name="connsiteX2" fmla="*/ 4967592 w 9747116"/>
              <a:gd name="connsiteY2" fmla="*/ 596630 h 607616"/>
              <a:gd name="connsiteX3" fmla="*/ 732818 w 9747116"/>
              <a:gd name="connsiteY3" fmla="*/ 207523 h 607616"/>
              <a:gd name="connsiteX4" fmla="*/ 0 w 9747116"/>
              <a:gd name="connsiteY4" fmla="*/ 0 h 607616"/>
              <a:gd name="connsiteX0" fmla="*/ 9747116 w 9747116"/>
              <a:gd name="connsiteY0" fmla="*/ 492868 h 607616"/>
              <a:gd name="connsiteX1" fmla="*/ 8852171 w 9747116"/>
              <a:gd name="connsiteY1" fmla="*/ 278860 h 607616"/>
              <a:gd name="connsiteX2" fmla="*/ 4967592 w 9747116"/>
              <a:gd name="connsiteY2" fmla="*/ 596630 h 607616"/>
              <a:gd name="connsiteX3" fmla="*/ 732818 w 9747116"/>
              <a:gd name="connsiteY3" fmla="*/ 207523 h 607616"/>
              <a:gd name="connsiteX4" fmla="*/ 0 w 9747116"/>
              <a:gd name="connsiteY4" fmla="*/ 0 h 607616"/>
              <a:gd name="connsiteX0" fmla="*/ 9753601 w 9753601"/>
              <a:gd name="connsiteY0" fmla="*/ 408562 h 522973"/>
              <a:gd name="connsiteX1" fmla="*/ 8858656 w 9753601"/>
              <a:gd name="connsiteY1" fmla="*/ 194554 h 522973"/>
              <a:gd name="connsiteX2" fmla="*/ 4974077 w 9753601"/>
              <a:gd name="connsiteY2" fmla="*/ 512324 h 522973"/>
              <a:gd name="connsiteX3" fmla="*/ 739303 w 9753601"/>
              <a:gd name="connsiteY3" fmla="*/ 123217 h 522973"/>
              <a:gd name="connsiteX4" fmla="*/ 0 w 9753601"/>
              <a:gd name="connsiteY4" fmla="*/ 0 h 522973"/>
              <a:gd name="connsiteX0" fmla="*/ 9753601 w 9753601"/>
              <a:gd name="connsiteY0" fmla="*/ 408562 h 522973"/>
              <a:gd name="connsiteX1" fmla="*/ 8858656 w 9753601"/>
              <a:gd name="connsiteY1" fmla="*/ 194554 h 522973"/>
              <a:gd name="connsiteX2" fmla="*/ 4974077 w 9753601"/>
              <a:gd name="connsiteY2" fmla="*/ 512324 h 522973"/>
              <a:gd name="connsiteX3" fmla="*/ 739303 w 9753601"/>
              <a:gd name="connsiteY3" fmla="*/ 123217 h 522973"/>
              <a:gd name="connsiteX4" fmla="*/ 0 w 9753601"/>
              <a:gd name="connsiteY4" fmla="*/ 0 h 522973"/>
              <a:gd name="connsiteX0" fmla="*/ 9760086 w 9760086"/>
              <a:gd name="connsiteY0" fmla="*/ 356682 h 470895"/>
              <a:gd name="connsiteX1" fmla="*/ 8865141 w 9760086"/>
              <a:gd name="connsiteY1" fmla="*/ 142674 h 470895"/>
              <a:gd name="connsiteX2" fmla="*/ 4980562 w 9760086"/>
              <a:gd name="connsiteY2" fmla="*/ 460444 h 470895"/>
              <a:gd name="connsiteX3" fmla="*/ 745788 w 9760086"/>
              <a:gd name="connsiteY3" fmla="*/ 71337 h 470895"/>
              <a:gd name="connsiteX4" fmla="*/ 0 w 9760086"/>
              <a:gd name="connsiteY4" fmla="*/ 0 h 470895"/>
              <a:gd name="connsiteX0" fmla="*/ 9760086 w 9760086"/>
              <a:gd name="connsiteY0" fmla="*/ 384489 h 501893"/>
              <a:gd name="connsiteX1" fmla="*/ 8865141 w 9760086"/>
              <a:gd name="connsiteY1" fmla="*/ 170481 h 501893"/>
              <a:gd name="connsiteX2" fmla="*/ 4980562 w 9760086"/>
              <a:gd name="connsiteY2" fmla="*/ 488251 h 501893"/>
              <a:gd name="connsiteX3" fmla="*/ 745788 w 9760086"/>
              <a:gd name="connsiteY3" fmla="*/ 99144 h 501893"/>
              <a:gd name="connsiteX4" fmla="*/ 0 w 9760086"/>
              <a:gd name="connsiteY4" fmla="*/ 27807 h 501893"/>
              <a:gd name="connsiteX0" fmla="*/ 9682265 w 9682265"/>
              <a:gd name="connsiteY0" fmla="*/ 531779 h 646690"/>
              <a:gd name="connsiteX1" fmla="*/ 8787320 w 9682265"/>
              <a:gd name="connsiteY1" fmla="*/ 317771 h 646690"/>
              <a:gd name="connsiteX2" fmla="*/ 4902741 w 9682265"/>
              <a:gd name="connsiteY2" fmla="*/ 635541 h 646690"/>
              <a:gd name="connsiteX3" fmla="*/ 667967 w 9682265"/>
              <a:gd name="connsiteY3" fmla="*/ 246434 h 646690"/>
              <a:gd name="connsiteX4" fmla="*/ 0 w 9682265"/>
              <a:gd name="connsiteY4" fmla="*/ 0 h 646690"/>
              <a:gd name="connsiteX0" fmla="*/ 9682265 w 9682265"/>
              <a:gd name="connsiteY0" fmla="*/ 531779 h 650635"/>
              <a:gd name="connsiteX1" fmla="*/ 8787320 w 9682265"/>
              <a:gd name="connsiteY1" fmla="*/ 317771 h 650635"/>
              <a:gd name="connsiteX2" fmla="*/ 4902741 w 9682265"/>
              <a:gd name="connsiteY2" fmla="*/ 635541 h 650635"/>
              <a:gd name="connsiteX3" fmla="*/ 667967 w 9682265"/>
              <a:gd name="connsiteY3" fmla="*/ 246434 h 650635"/>
              <a:gd name="connsiteX4" fmla="*/ 0 w 9682265"/>
              <a:gd name="connsiteY4" fmla="*/ 0 h 65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2265" h="650635">
                <a:moveTo>
                  <a:pt x="9682265" y="531779"/>
                </a:moveTo>
                <a:cubicBezTo>
                  <a:pt x="9633086" y="416128"/>
                  <a:pt x="9583907" y="300477"/>
                  <a:pt x="8787320" y="317771"/>
                </a:cubicBezTo>
                <a:cubicBezTo>
                  <a:pt x="7990733" y="335065"/>
                  <a:pt x="6242996" y="556639"/>
                  <a:pt x="4902741" y="635541"/>
                </a:cubicBezTo>
                <a:cubicBezTo>
                  <a:pt x="3562486" y="714443"/>
                  <a:pt x="1251627" y="469089"/>
                  <a:pt x="667967" y="246434"/>
                </a:cubicBezTo>
                <a:cubicBezTo>
                  <a:pt x="84307" y="23779"/>
                  <a:pt x="248596" y="23779"/>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6005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77" name="Freeform: Shape 76">
            <a:extLst>
              <a:ext uri="{FF2B5EF4-FFF2-40B4-BE49-F238E27FC236}">
                <a16:creationId xmlns:a16="http://schemas.microsoft.com/office/drawing/2014/main" id="{97C3399C-CC9E-4EAE-A37A-04087B559F77}"/>
              </a:ext>
            </a:extLst>
          </p:cNvPr>
          <p:cNvSpPr/>
          <p:nvPr/>
        </p:nvSpPr>
        <p:spPr>
          <a:xfrm>
            <a:off x="1095983" y="3080426"/>
            <a:ext cx="9721174" cy="713361"/>
          </a:xfrm>
          <a:custGeom>
            <a:avLst/>
            <a:gdLst>
              <a:gd name="connsiteX0" fmla="*/ 9721174 w 9721174"/>
              <a:gd name="connsiteY0" fmla="*/ 0 h 713361"/>
              <a:gd name="connsiteX1" fmla="*/ 8618706 w 9721174"/>
              <a:gd name="connsiteY1" fmla="*/ 110246 h 713361"/>
              <a:gd name="connsiteX2" fmla="*/ 5486400 w 9721174"/>
              <a:gd name="connsiteY2" fmla="*/ 428017 h 713361"/>
              <a:gd name="connsiteX3" fmla="*/ 1180289 w 9721174"/>
              <a:gd name="connsiteY3" fmla="*/ 512323 h 713361"/>
              <a:gd name="connsiteX4" fmla="*/ 0 w 9721174"/>
              <a:gd name="connsiteY4" fmla="*/ 713361 h 713361"/>
              <a:gd name="connsiteX5" fmla="*/ 0 w 9721174"/>
              <a:gd name="connsiteY5" fmla="*/ 713361 h 71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21174" h="713361">
                <a:moveTo>
                  <a:pt x="9721174" y="0"/>
                </a:moveTo>
                <a:lnTo>
                  <a:pt x="8618706" y="110246"/>
                </a:lnTo>
                <a:cubicBezTo>
                  <a:pt x="7912910" y="181582"/>
                  <a:pt x="6726136" y="361004"/>
                  <a:pt x="5486400" y="428017"/>
                </a:cubicBezTo>
                <a:cubicBezTo>
                  <a:pt x="4246664" y="495030"/>
                  <a:pt x="2094689" y="464766"/>
                  <a:pt x="1180289" y="512323"/>
                </a:cubicBezTo>
                <a:cubicBezTo>
                  <a:pt x="265889" y="559880"/>
                  <a:pt x="0" y="713361"/>
                  <a:pt x="0" y="713361"/>
                </a:cubicBezTo>
                <a:lnTo>
                  <a:pt x="0" y="71336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5BB31936-E767-48A7-8D22-D527FECEF2F3}"/>
              </a:ext>
            </a:extLst>
          </p:cNvPr>
          <p:cNvSpPr/>
          <p:nvPr/>
        </p:nvSpPr>
        <p:spPr>
          <a:xfrm>
            <a:off x="1128409" y="3551291"/>
            <a:ext cx="10129736" cy="566752"/>
          </a:xfrm>
          <a:custGeom>
            <a:avLst/>
            <a:gdLst>
              <a:gd name="connsiteX0" fmla="*/ 10129736 w 10129736"/>
              <a:gd name="connsiteY0" fmla="*/ 462990 h 566752"/>
              <a:gd name="connsiteX1" fmla="*/ 8236085 w 10129736"/>
              <a:gd name="connsiteY1" fmla="*/ 47943 h 566752"/>
              <a:gd name="connsiteX2" fmla="*/ 4688731 w 10129736"/>
              <a:gd name="connsiteY2" fmla="*/ 54428 h 566752"/>
              <a:gd name="connsiteX3" fmla="*/ 894944 w 10129736"/>
              <a:gd name="connsiteY3" fmla="*/ 456505 h 566752"/>
              <a:gd name="connsiteX4" fmla="*/ 0 w 10129736"/>
              <a:gd name="connsiteY4" fmla="*/ 566752 h 566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9736" h="566752">
                <a:moveTo>
                  <a:pt x="10129736" y="462990"/>
                </a:moveTo>
                <a:cubicBezTo>
                  <a:pt x="9636327" y="289513"/>
                  <a:pt x="9142919" y="116037"/>
                  <a:pt x="8236085" y="47943"/>
                </a:cubicBezTo>
                <a:cubicBezTo>
                  <a:pt x="7329251" y="-20151"/>
                  <a:pt x="5912254" y="-13666"/>
                  <a:pt x="4688731" y="54428"/>
                </a:cubicBezTo>
                <a:cubicBezTo>
                  <a:pt x="3465208" y="122522"/>
                  <a:pt x="1676399" y="371118"/>
                  <a:pt x="894944" y="456505"/>
                </a:cubicBezTo>
                <a:cubicBezTo>
                  <a:pt x="113489" y="541892"/>
                  <a:pt x="56744" y="554322"/>
                  <a:pt x="0" y="56675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1A2EF8F4-84FB-45F6-BAAE-885EDB80AED9}"/>
              </a:ext>
            </a:extLst>
          </p:cNvPr>
          <p:cNvSpPr/>
          <p:nvPr/>
        </p:nvSpPr>
        <p:spPr>
          <a:xfrm>
            <a:off x="1374843" y="3190669"/>
            <a:ext cx="9714689" cy="347448"/>
          </a:xfrm>
          <a:custGeom>
            <a:avLst/>
            <a:gdLst>
              <a:gd name="connsiteX0" fmla="*/ 9675778 w 9675778"/>
              <a:gd name="connsiteY0" fmla="*/ 265893 h 341118"/>
              <a:gd name="connsiteX1" fmla="*/ 8826229 w 9675778"/>
              <a:gd name="connsiteY1" fmla="*/ 324259 h 341118"/>
              <a:gd name="connsiteX2" fmla="*/ 4811948 w 9675778"/>
              <a:gd name="connsiteY2" fmla="*/ 3 h 341118"/>
              <a:gd name="connsiteX3" fmla="*/ 1686127 w 9675778"/>
              <a:gd name="connsiteY3" fmla="*/ 317774 h 341118"/>
              <a:gd name="connsiteX4" fmla="*/ 0 w 9675778"/>
              <a:gd name="connsiteY4" fmla="*/ 220497 h 341118"/>
              <a:gd name="connsiteX0" fmla="*/ 9714689 w 9714689"/>
              <a:gd name="connsiteY0" fmla="*/ 317774 h 360320"/>
              <a:gd name="connsiteX1" fmla="*/ 8826229 w 9714689"/>
              <a:gd name="connsiteY1" fmla="*/ 324259 h 360320"/>
              <a:gd name="connsiteX2" fmla="*/ 4811948 w 9714689"/>
              <a:gd name="connsiteY2" fmla="*/ 3 h 360320"/>
              <a:gd name="connsiteX3" fmla="*/ 1686127 w 9714689"/>
              <a:gd name="connsiteY3" fmla="*/ 317774 h 360320"/>
              <a:gd name="connsiteX4" fmla="*/ 0 w 9714689"/>
              <a:gd name="connsiteY4" fmla="*/ 220497 h 360320"/>
              <a:gd name="connsiteX0" fmla="*/ 9714689 w 9714689"/>
              <a:gd name="connsiteY0" fmla="*/ 317774 h 347448"/>
              <a:gd name="connsiteX1" fmla="*/ 8826229 w 9714689"/>
              <a:gd name="connsiteY1" fmla="*/ 324259 h 347448"/>
              <a:gd name="connsiteX2" fmla="*/ 4811948 w 9714689"/>
              <a:gd name="connsiteY2" fmla="*/ 3 h 347448"/>
              <a:gd name="connsiteX3" fmla="*/ 1686127 w 9714689"/>
              <a:gd name="connsiteY3" fmla="*/ 317774 h 347448"/>
              <a:gd name="connsiteX4" fmla="*/ 0 w 9714689"/>
              <a:gd name="connsiteY4" fmla="*/ 220497 h 347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4689" h="347448">
                <a:moveTo>
                  <a:pt x="9714689" y="317774"/>
                </a:moveTo>
                <a:cubicBezTo>
                  <a:pt x="9578501" y="323718"/>
                  <a:pt x="9643353" y="377221"/>
                  <a:pt x="8826229" y="324259"/>
                </a:cubicBezTo>
                <a:cubicBezTo>
                  <a:pt x="8009106" y="271297"/>
                  <a:pt x="6001965" y="1084"/>
                  <a:pt x="4811948" y="3"/>
                </a:cubicBezTo>
                <a:cubicBezTo>
                  <a:pt x="3621931" y="-1078"/>
                  <a:pt x="2488118" y="281025"/>
                  <a:pt x="1686127" y="317774"/>
                </a:cubicBezTo>
                <a:cubicBezTo>
                  <a:pt x="884136" y="354523"/>
                  <a:pt x="442068" y="287510"/>
                  <a:pt x="0" y="2204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D9582918-9FEF-4C16-8190-9581246FA40B}"/>
              </a:ext>
            </a:extLst>
          </p:cNvPr>
          <p:cNvSpPr/>
          <p:nvPr/>
        </p:nvSpPr>
        <p:spPr>
          <a:xfrm>
            <a:off x="1361872" y="3174185"/>
            <a:ext cx="9766571" cy="1242172"/>
          </a:xfrm>
          <a:custGeom>
            <a:avLst/>
            <a:gdLst>
              <a:gd name="connsiteX0" fmla="*/ 9766571 w 9766571"/>
              <a:gd name="connsiteY0" fmla="*/ 1242172 h 1242172"/>
              <a:gd name="connsiteX1" fmla="*/ 7788613 w 9766571"/>
              <a:gd name="connsiteY1" fmla="*/ 801185 h 1242172"/>
              <a:gd name="connsiteX2" fmla="*/ 4766554 w 9766571"/>
              <a:gd name="connsiteY2" fmla="*/ 10002 h 1242172"/>
              <a:gd name="connsiteX3" fmla="*/ 1712068 w 9766571"/>
              <a:gd name="connsiteY3" fmla="*/ 347228 h 1242172"/>
              <a:gd name="connsiteX4" fmla="*/ 0 w 9766571"/>
              <a:gd name="connsiteY4" fmla="*/ 224011 h 1242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6571" h="1242172">
                <a:moveTo>
                  <a:pt x="9766571" y="1242172"/>
                </a:moveTo>
                <a:cubicBezTo>
                  <a:pt x="9194260" y="1124359"/>
                  <a:pt x="8621949" y="1006547"/>
                  <a:pt x="7788613" y="801185"/>
                </a:cubicBezTo>
                <a:cubicBezTo>
                  <a:pt x="6955277" y="595823"/>
                  <a:pt x="5779311" y="85661"/>
                  <a:pt x="4766554" y="10002"/>
                </a:cubicBezTo>
                <a:cubicBezTo>
                  <a:pt x="3753797" y="-65657"/>
                  <a:pt x="2506494" y="311560"/>
                  <a:pt x="1712068" y="347228"/>
                </a:cubicBezTo>
                <a:cubicBezTo>
                  <a:pt x="917642" y="382896"/>
                  <a:pt x="458821" y="303453"/>
                  <a:pt x="0" y="2240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BA3DEBDA-1B99-4A5A-8B31-4F77055D8F1C}"/>
              </a:ext>
            </a:extLst>
          </p:cNvPr>
          <p:cNvSpPr/>
          <p:nvPr/>
        </p:nvSpPr>
        <p:spPr>
          <a:xfrm>
            <a:off x="1368357" y="3985160"/>
            <a:ext cx="9669294" cy="1105649"/>
          </a:xfrm>
          <a:custGeom>
            <a:avLst/>
            <a:gdLst>
              <a:gd name="connsiteX0" fmla="*/ 9669294 w 9669294"/>
              <a:gd name="connsiteY0" fmla="*/ 735997 h 1105649"/>
              <a:gd name="connsiteX1" fmla="*/ 8430639 w 9669294"/>
              <a:gd name="connsiteY1" fmla="*/ 353376 h 1105649"/>
              <a:gd name="connsiteX2" fmla="*/ 4208834 w 9669294"/>
              <a:gd name="connsiteY2" fmla="*/ 9666 h 1105649"/>
              <a:gd name="connsiteX3" fmla="*/ 1569396 w 9669294"/>
              <a:gd name="connsiteY3" fmla="*/ 748968 h 1105649"/>
              <a:gd name="connsiteX4" fmla="*/ 0 w 9669294"/>
              <a:gd name="connsiteY4" fmla="*/ 1105649 h 1105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9294" h="1105649">
                <a:moveTo>
                  <a:pt x="9669294" y="735997"/>
                </a:moveTo>
                <a:cubicBezTo>
                  <a:pt x="9505005" y="605214"/>
                  <a:pt x="9340716" y="474431"/>
                  <a:pt x="8430639" y="353376"/>
                </a:cubicBezTo>
                <a:cubicBezTo>
                  <a:pt x="7520562" y="232321"/>
                  <a:pt x="5352374" y="-56266"/>
                  <a:pt x="4208834" y="9666"/>
                </a:cubicBezTo>
                <a:cubicBezTo>
                  <a:pt x="3065294" y="75598"/>
                  <a:pt x="2270868" y="566304"/>
                  <a:pt x="1569396" y="748968"/>
                </a:cubicBezTo>
                <a:cubicBezTo>
                  <a:pt x="867924" y="931632"/>
                  <a:pt x="433962" y="1018640"/>
                  <a:pt x="0" y="110564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616AF217-AB86-4D1A-BCD6-A6DD4693AF7C}"/>
              </a:ext>
            </a:extLst>
          </p:cNvPr>
          <p:cNvSpPr/>
          <p:nvPr/>
        </p:nvSpPr>
        <p:spPr>
          <a:xfrm>
            <a:off x="1374843" y="4330992"/>
            <a:ext cx="9358008" cy="1064617"/>
          </a:xfrm>
          <a:custGeom>
            <a:avLst/>
            <a:gdLst>
              <a:gd name="connsiteX0" fmla="*/ 9358008 w 9358008"/>
              <a:gd name="connsiteY0" fmla="*/ 1064617 h 1064617"/>
              <a:gd name="connsiteX1" fmla="*/ 7652425 w 9358008"/>
              <a:gd name="connsiteY1" fmla="*/ 312344 h 1064617"/>
              <a:gd name="connsiteX2" fmla="*/ 4883285 w 9358008"/>
              <a:gd name="connsiteY2" fmla="*/ 1059 h 1064617"/>
              <a:gd name="connsiteX3" fmla="*/ 1562910 w 9358008"/>
              <a:gd name="connsiteY3" fmla="*/ 403136 h 1064617"/>
              <a:gd name="connsiteX4" fmla="*/ 0 w 9358008"/>
              <a:gd name="connsiteY4" fmla="*/ 753331 h 10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8008" h="1064617">
                <a:moveTo>
                  <a:pt x="9358008" y="1064617"/>
                </a:moveTo>
                <a:cubicBezTo>
                  <a:pt x="8878110" y="777110"/>
                  <a:pt x="8398212" y="489604"/>
                  <a:pt x="7652425" y="312344"/>
                </a:cubicBezTo>
                <a:cubicBezTo>
                  <a:pt x="6906638" y="135084"/>
                  <a:pt x="5898204" y="-14073"/>
                  <a:pt x="4883285" y="1059"/>
                </a:cubicBezTo>
                <a:cubicBezTo>
                  <a:pt x="3868366" y="16191"/>
                  <a:pt x="2376791" y="277757"/>
                  <a:pt x="1562910" y="403136"/>
                </a:cubicBezTo>
                <a:cubicBezTo>
                  <a:pt x="749029" y="528515"/>
                  <a:pt x="374514" y="640923"/>
                  <a:pt x="0" y="7533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1D41022E-F088-45CD-AD76-C18978EE301B}"/>
              </a:ext>
            </a:extLst>
          </p:cNvPr>
          <p:cNvSpPr/>
          <p:nvPr/>
        </p:nvSpPr>
        <p:spPr>
          <a:xfrm>
            <a:off x="1407268" y="4332826"/>
            <a:ext cx="9208851" cy="1237880"/>
          </a:xfrm>
          <a:custGeom>
            <a:avLst/>
            <a:gdLst>
              <a:gd name="connsiteX0" fmla="*/ 9208851 w 9208851"/>
              <a:gd name="connsiteY0" fmla="*/ 1237880 h 1237880"/>
              <a:gd name="connsiteX1" fmla="*/ 8281481 w 9208851"/>
              <a:gd name="connsiteY1" fmla="*/ 725557 h 1237880"/>
              <a:gd name="connsiteX2" fmla="*/ 4766553 w 9208851"/>
              <a:gd name="connsiteY2" fmla="*/ 5710 h 1237880"/>
              <a:gd name="connsiteX3" fmla="*/ 1569396 w 9208851"/>
              <a:gd name="connsiteY3" fmla="*/ 407787 h 1237880"/>
              <a:gd name="connsiteX4" fmla="*/ 0 w 9208851"/>
              <a:gd name="connsiteY4" fmla="*/ 757983 h 1237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8851" h="1237880">
                <a:moveTo>
                  <a:pt x="9208851" y="1237880"/>
                </a:moveTo>
                <a:cubicBezTo>
                  <a:pt x="9115357" y="1084399"/>
                  <a:pt x="9021864" y="930919"/>
                  <a:pt x="8281481" y="725557"/>
                </a:cubicBezTo>
                <a:cubicBezTo>
                  <a:pt x="7541098" y="520195"/>
                  <a:pt x="5885234" y="58672"/>
                  <a:pt x="4766553" y="5710"/>
                </a:cubicBezTo>
                <a:cubicBezTo>
                  <a:pt x="3647872" y="-47252"/>
                  <a:pt x="2363821" y="282408"/>
                  <a:pt x="1569396" y="407787"/>
                </a:cubicBezTo>
                <a:cubicBezTo>
                  <a:pt x="774971" y="533166"/>
                  <a:pt x="387485" y="645574"/>
                  <a:pt x="0" y="7579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83">
            <a:extLst>
              <a:ext uri="{FF2B5EF4-FFF2-40B4-BE49-F238E27FC236}">
                <a16:creationId xmlns:a16="http://schemas.microsoft.com/office/drawing/2014/main" id="{B5F92562-E8AF-430F-BB91-30D1614F6490}"/>
              </a:ext>
            </a:extLst>
          </p:cNvPr>
          <p:cNvSpPr/>
          <p:nvPr/>
        </p:nvSpPr>
        <p:spPr>
          <a:xfrm>
            <a:off x="1271079" y="4416356"/>
            <a:ext cx="9682265" cy="650635"/>
          </a:xfrm>
          <a:custGeom>
            <a:avLst/>
            <a:gdLst>
              <a:gd name="connsiteX0" fmla="*/ 9742436 w 9742436"/>
              <a:gd name="connsiteY0" fmla="*/ 564204 h 668296"/>
              <a:gd name="connsiteX1" fmla="*/ 8847491 w 9742436"/>
              <a:gd name="connsiteY1" fmla="*/ 350196 h 668296"/>
              <a:gd name="connsiteX2" fmla="*/ 4962912 w 9742436"/>
              <a:gd name="connsiteY2" fmla="*/ 667966 h 668296"/>
              <a:gd name="connsiteX3" fmla="*/ 728138 w 9742436"/>
              <a:gd name="connsiteY3" fmla="*/ 278859 h 668296"/>
              <a:gd name="connsiteX4" fmla="*/ 34231 w 9742436"/>
              <a:gd name="connsiteY4" fmla="*/ 0 h 668296"/>
              <a:gd name="connsiteX0" fmla="*/ 9708205 w 9708205"/>
              <a:gd name="connsiteY0" fmla="*/ 564204 h 668296"/>
              <a:gd name="connsiteX1" fmla="*/ 8813260 w 9708205"/>
              <a:gd name="connsiteY1" fmla="*/ 350196 h 668296"/>
              <a:gd name="connsiteX2" fmla="*/ 4928681 w 9708205"/>
              <a:gd name="connsiteY2" fmla="*/ 667966 h 668296"/>
              <a:gd name="connsiteX3" fmla="*/ 693907 w 9708205"/>
              <a:gd name="connsiteY3" fmla="*/ 278859 h 668296"/>
              <a:gd name="connsiteX4" fmla="*/ 0 w 9708205"/>
              <a:gd name="connsiteY4" fmla="*/ 0 h 668296"/>
              <a:gd name="connsiteX0" fmla="*/ 9740630 w 9740630"/>
              <a:gd name="connsiteY0" fmla="*/ 499353 h 603445"/>
              <a:gd name="connsiteX1" fmla="*/ 8845685 w 9740630"/>
              <a:gd name="connsiteY1" fmla="*/ 285345 h 603445"/>
              <a:gd name="connsiteX2" fmla="*/ 4961106 w 9740630"/>
              <a:gd name="connsiteY2" fmla="*/ 603115 h 603445"/>
              <a:gd name="connsiteX3" fmla="*/ 726332 w 9740630"/>
              <a:gd name="connsiteY3" fmla="*/ 214008 h 603445"/>
              <a:gd name="connsiteX4" fmla="*/ 0 w 9740630"/>
              <a:gd name="connsiteY4" fmla="*/ 0 h 603445"/>
              <a:gd name="connsiteX0" fmla="*/ 9740630 w 9740630"/>
              <a:gd name="connsiteY0" fmla="*/ 499353 h 603445"/>
              <a:gd name="connsiteX1" fmla="*/ 8845685 w 9740630"/>
              <a:gd name="connsiteY1" fmla="*/ 285345 h 603445"/>
              <a:gd name="connsiteX2" fmla="*/ 4961106 w 9740630"/>
              <a:gd name="connsiteY2" fmla="*/ 603115 h 603445"/>
              <a:gd name="connsiteX3" fmla="*/ 726332 w 9740630"/>
              <a:gd name="connsiteY3" fmla="*/ 214008 h 603445"/>
              <a:gd name="connsiteX4" fmla="*/ 0 w 9740630"/>
              <a:gd name="connsiteY4" fmla="*/ 0 h 603445"/>
              <a:gd name="connsiteX0" fmla="*/ 9779541 w 9779541"/>
              <a:gd name="connsiteY0" fmla="*/ 453957 h 558049"/>
              <a:gd name="connsiteX1" fmla="*/ 8884596 w 9779541"/>
              <a:gd name="connsiteY1" fmla="*/ 239949 h 558049"/>
              <a:gd name="connsiteX2" fmla="*/ 5000017 w 9779541"/>
              <a:gd name="connsiteY2" fmla="*/ 557719 h 558049"/>
              <a:gd name="connsiteX3" fmla="*/ 765243 w 9779541"/>
              <a:gd name="connsiteY3" fmla="*/ 168612 h 558049"/>
              <a:gd name="connsiteX4" fmla="*/ 0 w 9779541"/>
              <a:gd name="connsiteY4" fmla="*/ 0 h 558049"/>
              <a:gd name="connsiteX0" fmla="*/ 9779541 w 9779541"/>
              <a:gd name="connsiteY0" fmla="*/ 453957 h 558049"/>
              <a:gd name="connsiteX1" fmla="*/ 8884596 w 9779541"/>
              <a:gd name="connsiteY1" fmla="*/ 239949 h 558049"/>
              <a:gd name="connsiteX2" fmla="*/ 5000017 w 9779541"/>
              <a:gd name="connsiteY2" fmla="*/ 557719 h 558049"/>
              <a:gd name="connsiteX3" fmla="*/ 765243 w 9779541"/>
              <a:gd name="connsiteY3" fmla="*/ 168612 h 558049"/>
              <a:gd name="connsiteX4" fmla="*/ 0 w 9779541"/>
              <a:gd name="connsiteY4" fmla="*/ 0 h 558049"/>
              <a:gd name="connsiteX0" fmla="*/ 9779541 w 9779541"/>
              <a:gd name="connsiteY0" fmla="*/ 453957 h 558049"/>
              <a:gd name="connsiteX1" fmla="*/ 8884596 w 9779541"/>
              <a:gd name="connsiteY1" fmla="*/ 239949 h 558049"/>
              <a:gd name="connsiteX2" fmla="*/ 5000017 w 9779541"/>
              <a:gd name="connsiteY2" fmla="*/ 557719 h 558049"/>
              <a:gd name="connsiteX3" fmla="*/ 765243 w 9779541"/>
              <a:gd name="connsiteY3" fmla="*/ 168612 h 558049"/>
              <a:gd name="connsiteX4" fmla="*/ 0 w 9779541"/>
              <a:gd name="connsiteY4" fmla="*/ 0 h 558049"/>
              <a:gd name="connsiteX0" fmla="*/ 9779541 w 9779541"/>
              <a:gd name="connsiteY0" fmla="*/ 453957 h 574001"/>
              <a:gd name="connsiteX1" fmla="*/ 8884596 w 9779541"/>
              <a:gd name="connsiteY1" fmla="*/ 239949 h 574001"/>
              <a:gd name="connsiteX2" fmla="*/ 5000017 w 9779541"/>
              <a:gd name="connsiteY2" fmla="*/ 557719 h 574001"/>
              <a:gd name="connsiteX3" fmla="*/ 765243 w 9779541"/>
              <a:gd name="connsiteY3" fmla="*/ 168612 h 574001"/>
              <a:gd name="connsiteX4" fmla="*/ 0 w 9779541"/>
              <a:gd name="connsiteY4" fmla="*/ 0 h 574001"/>
              <a:gd name="connsiteX0" fmla="*/ 9779541 w 9779541"/>
              <a:gd name="connsiteY0" fmla="*/ 453957 h 569007"/>
              <a:gd name="connsiteX1" fmla="*/ 8884596 w 9779541"/>
              <a:gd name="connsiteY1" fmla="*/ 239949 h 569007"/>
              <a:gd name="connsiteX2" fmla="*/ 5000017 w 9779541"/>
              <a:gd name="connsiteY2" fmla="*/ 557719 h 569007"/>
              <a:gd name="connsiteX3" fmla="*/ 765243 w 9779541"/>
              <a:gd name="connsiteY3" fmla="*/ 168612 h 569007"/>
              <a:gd name="connsiteX4" fmla="*/ 0 w 9779541"/>
              <a:gd name="connsiteY4" fmla="*/ 0 h 569007"/>
              <a:gd name="connsiteX0" fmla="*/ 9779541 w 9779541"/>
              <a:gd name="connsiteY0" fmla="*/ 453957 h 569007"/>
              <a:gd name="connsiteX1" fmla="*/ 8884596 w 9779541"/>
              <a:gd name="connsiteY1" fmla="*/ 239949 h 569007"/>
              <a:gd name="connsiteX2" fmla="*/ 5000017 w 9779541"/>
              <a:gd name="connsiteY2" fmla="*/ 557719 h 569007"/>
              <a:gd name="connsiteX3" fmla="*/ 765243 w 9779541"/>
              <a:gd name="connsiteY3" fmla="*/ 168612 h 569007"/>
              <a:gd name="connsiteX4" fmla="*/ 0 w 9779541"/>
              <a:gd name="connsiteY4" fmla="*/ 0 h 569007"/>
              <a:gd name="connsiteX0" fmla="*/ 9779541 w 9779541"/>
              <a:gd name="connsiteY0" fmla="*/ 453957 h 570529"/>
              <a:gd name="connsiteX1" fmla="*/ 8884596 w 9779541"/>
              <a:gd name="connsiteY1" fmla="*/ 239949 h 570529"/>
              <a:gd name="connsiteX2" fmla="*/ 5000017 w 9779541"/>
              <a:gd name="connsiteY2" fmla="*/ 557719 h 570529"/>
              <a:gd name="connsiteX3" fmla="*/ 765243 w 9779541"/>
              <a:gd name="connsiteY3" fmla="*/ 168612 h 570529"/>
              <a:gd name="connsiteX4" fmla="*/ 0 w 9779541"/>
              <a:gd name="connsiteY4" fmla="*/ 0 h 570529"/>
              <a:gd name="connsiteX0" fmla="*/ 9747116 w 9747116"/>
              <a:gd name="connsiteY0" fmla="*/ 492868 h 607616"/>
              <a:gd name="connsiteX1" fmla="*/ 8852171 w 9747116"/>
              <a:gd name="connsiteY1" fmla="*/ 278860 h 607616"/>
              <a:gd name="connsiteX2" fmla="*/ 4967592 w 9747116"/>
              <a:gd name="connsiteY2" fmla="*/ 596630 h 607616"/>
              <a:gd name="connsiteX3" fmla="*/ 732818 w 9747116"/>
              <a:gd name="connsiteY3" fmla="*/ 207523 h 607616"/>
              <a:gd name="connsiteX4" fmla="*/ 0 w 9747116"/>
              <a:gd name="connsiteY4" fmla="*/ 0 h 607616"/>
              <a:gd name="connsiteX0" fmla="*/ 9747116 w 9747116"/>
              <a:gd name="connsiteY0" fmla="*/ 492868 h 607616"/>
              <a:gd name="connsiteX1" fmla="*/ 8852171 w 9747116"/>
              <a:gd name="connsiteY1" fmla="*/ 278860 h 607616"/>
              <a:gd name="connsiteX2" fmla="*/ 4967592 w 9747116"/>
              <a:gd name="connsiteY2" fmla="*/ 596630 h 607616"/>
              <a:gd name="connsiteX3" fmla="*/ 732818 w 9747116"/>
              <a:gd name="connsiteY3" fmla="*/ 207523 h 607616"/>
              <a:gd name="connsiteX4" fmla="*/ 0 w 9747116"/>
              <a:gd name="connsiteY4" fmla="*/ 0 h 607616"/>
              <a:gd name="connsiteX0" fmla="*/ 9753601 w 9753601"/>
              <a:gd name="connsiteY0" fmla="*/ 408562 h 522973"/>
              <a:gd name="connsiteX1" fmla="*/ 8858656 w 9753601"/>
              <a:gd name="connsiteY1" fmla="*/ 194554 h 522973"/>
              <a:gd name="connsiteX2" fmla="*/ 4974077 w 9753601"/>
              <a:gd name="connsiteY2" fmla="*/ 512324 h 522973"/>
              <a:gd name="connsiteX3" fmla="*/ 739303 w 9753601"/>
              <a:gd name="connsiteY3" fmla="*/ 123217 h 522973"/>
              <a:gd name="connsiteX4" fmla="*/ 0 w 9753601"/>
              <a:gd name="connsiteY4" fmla="*/ 0 h 522973"/>
              <a:gd name="connsiteX0" fmla="*/ 9753601 w 9753601"/>
              <a:gd name="connsiteY0" fmla="*/ 408562 h 522973"/>
              <a:gd name="connsiteX1" fmla="*/ 8858656 w 9753601"/>
              <a:gd name="connsiteY1" fmla="*/ 194554 h 522973"/>
              <a:gd name="connsiteX2" fmla="*/ 4974077 w 9753601"/>
              <a:gd name="connsiteY2" fmla="*/ 512324 h 522973"/>
              <a:gd name="connsiteX3" fmla="*/ 739303 w 9753601"/>
              <a:gd name="connsiteY3" fmla="*/ 123217 h 522973"/>
              <a:gd name="connsiteX4" fmla="*/ 0 w 9753601"/>
              <a:gd name="connsiteY4" fmla="*/ 0 h 522973"/>
              <a:gd name="connsiteX0" fmla="*/ 9760086 w 9760086"/>
              <a:gd name="connsiteY0" fmla="*/ 356682 h 470895"/>
              <a:gd name="connsiteX1" fmla="*/ 8865141 w 9760086"/>
              <a:gd name="connsiteY1" fmla="*/ 142674 h 470895"/>
              <a:gd name="connsiteX2" fmla="*/ 4980562 w 9760086"/>
              <a:gd name="connsiteY2" fmla="*/ 460444 h 470895"/>
              <a:gd name="connsiteX3" fmla="*/ 745788 w 9760086"/>
              <a:gd name="connsiteY3" fmla="*/ 71337 h 470895"/>
              <a:gd name="connsiteX4" fmla="*/ 0 w 9760086"/>
              <a:gd name="connsiteY4" fmla="*/ 0 h 470895"/>
              <a:gd name="connsiteX0" fmla="*/ 9760086 w 9760086"/>
              <a:gd name="connsiteY0" fmla="*/ 384489 h 501893"/>
              <a:gd name="connsiteX1" fmla="*/ 8865141 w 9760086"/>
              <a:gd name="connsiteY1" fmla="*/ 170481 h 501893"/>
              <a:gd name="connsiteX2" fmla="*/ 4980562 w 9760086"/>
              <a:gd name="connsiteY2" fmla="*/ 488251 h 501893"/>
              <a:gd name="connsiteX3" fmla="*/ 745788 w 9760086"/>
              <a:gd name="connsiteY3" fmla="*/ 99144 h 501893"/>
              <a:gd name="connsiteX4" fmla="*/ 0 w 9760086"/>
              <a:gd name="connsiteY4" fmla="*/ 27807 h 501893"/>
              <a:gd name="connsiteX0" fmla="*/ 9682265 w 9682265"/>
              <a:gd name="connsiteY0" fmla="*/ 531779 h 646690"/>
              <a:gd name="connsiteX1" fmla="*/ 8787320 w 9682265"/>
              <a:gd name="connsiteY1" fmla="*/ 317771 h 646690"/>
              <a:gd name="connsiteX2" fmla="*/ 4902741 w 9682265"/>
              <a:gd name="connsiteY2" fmla="*/ 635541 h 646690"/>
              <a:gd name="connsiteX3" fmla="*/ 667967 w 9682265"/>
              <a:gd name="connsiteY3" fmla="*/ 246434 h 646690"/>
              <a:gd name="connsiteX4" fmla="*/ 0 w 9682265"/>
              <a:gd name="connsiteY4" fmla="*/ 0 h 646690"/>
              <a:gd name="connsiteX0" fmla="*/ 9682265 w 9682265"/>
              <a:gd name="connsiteY0" fmla="*/ 531779 h 650635"/>
              <a:gd name="connsiteX1" fmla="*/ 8787320 w 9682265"/>
              <a:gd name="connsiteY1" fmla="*/ 317771 h 650635"/>
              <a:gd name="connsiteX2" fmla="*/ 4902741 w 9682265"/>
              <a:gd name="connsiteY2" fmla="*/ 635541 h 650635"/>
              <a:gd name="connsiteX3" fmla="*/ 667967 w 9682265"/>
              <a:gd name="connsiteY3" fmla="*/ 246434 h 650635"/>
              <a:gd name="connsiteX4" fmla="*/ 0 w 9682265"/>
              <a:gd name="connsiteY4" fmla="*/ 0 h 65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2265" h="650635">
                <a:moveTo>
                  <a:pt x="9682265" y="531779"/>
                </a:moveTo>
                <a:cubicBezTo>
                  <a:pt x="9633086" y="416128"/>
                  <a:pt x="9583907" y="300477"/>
                  <a:pt x="8787320" y="317771"/>
                </a:cubicBezTo>
                <a:cubicBezTo>
                  <a:pt x="7990733" y="335065"/>
                  <a:pt x="6242996" y="556639"/>
                  <a:pt x="4902741" y="635541"/>
                </a:cubicBezTo>
                <a:cubicBezTo>
                  <a:pt x="3562486" y="714443"/>
                  <a:pt x="1251627" y="469089"/>
                  <a:pt x="667967" y="246434"/>
                </a:cubicBezTo>
                <a:cubicBezTo>
                  <a:pt x="84307" y="23779"/>
                  <a:pt x="248596" y="23779"/>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1A8D6ED-683F-4C63-80B5-012CEAC90BB8}"/>
              </a:ext>
            </a:extLst>
          </p:cNvPr>
          <p:cNvSpPr txBox="1"/>
          <p:nvPr/>
        </p:nvSpPr>
        <p:spPr>
          <a:xfrm>
            <a:off x="395183" y="328320"/>
            <a:ext cx="11037445" cy="584775"/>
          </a:xfrm>
          <a:prstGeom prst="rect">
            <a:avLst/>
          </a:prstGeom>
          <a:noFill/>
        </p:spPr>
        <p:txBody>
          <a:bodyPr wrap="none" rtlCol="0">
            <a:spAutoFit/>
          </a:bodyPr>
          <a:lstStyle/>
          <a:p>
            <a:r>
              <a:rPr lang="en-US" sz="3200" dirty="0"/>
              <a:t>In a reversible process, the evolutions can never merge, only split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C67F72-A7B8-4025-AEF4-341BD1EBF87B}"/>
                  </a:ext>
                </a:extLst>
              </p:cNvPr>
              <p:cNvSpPr txBox="1"/>
              <p:nvPr/>
            </p:nvSpPr>
            <p:spPr>
              <a:xfrm>
                <a:off x="4058231" y="1428516"/>
                <a:ext cx="5021037" cy="439736"/>
              </a:xfrm>
              <a:prstGeom prst="rect">
                <a:avLst/>
              </a:prstGeom>
              <a:noFill/>
            </p:spPr>
            <p:txBody>
              <a:bodyPr wrap="square" rtlCol="0">
                <a:spAutoFit/>
              </a:bodyPr>
              <a:lstStyle/>
              <a:p>
                <a:r>
                  <a:rPr lang="en-US" sz="2000" dirty="0"/>
                  <a:t>That is, </a:t>
                </a:r>
                <a14:m>
                  <m:oMath xmlns:m="http://schemas.openxmlformats.org/officeDocument/2006/math">
                    <m:r>
                      <a:rPr lang="en-US" sz="2000" b="0" i="1" smtClean="0">
                        <a:latin typeface="Cambria Math" panose="02040503050406030204" pitchFamily="18" charset="0"/>
                      </a:rPr>
                      <m:t>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𝑡</m:t>
                            </m:r>
                          </m:e>
                        </m:d>
                      </m:e>
                    </m:d>
                    <m:r>
                      <a:rPr lang="en-US" sz="2000" b="0" i="1" smtClean="0">
                        <a:latin typeface="Cambria Math" panose="02040503050406030204" pitchFamily="18" charset="0"/>
                      </a:rPr>
                      <m:t>≤</m:t>
                    </m:r>
                    <m:r>
                      <a:rPr lang="en-US" sz="2000" b="0" i="1" smtClean="0">
                        <a:latin typeface="Cambria Math" panose="02040503050406030204" pitchFamily="18" charset="0"/>
                      </a:rPr>
                      <m:t>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oMath>
                </a14:m>
                <a:endParaRPr lang="en-US" sz="2000" dirty="0"/>
              </a:p>
            </p:txBody>
          </p:sp>
        </mc:Choice>
        <mc:Fallback xmlns="">
          <p:sp>
            <p:nvSpPr>
              <p:cNvPr id="3" name="TextBox 2">
                <a:extLst>
                  <a:ext uri="{FF2B5EF4-FFF2-40B4-BE49-F238E27FC236}">
                    <a16:creationId xmlns:a16="http://schemas.microsoft.com/office/drawing/2014/main" id="{C6C67F72-A7B8-4025-AEF4-341BD1EBF87B}"/>
                  </a:ext>
                </a:extLst>
              </p:cNvPr>
              <p:cNvSpPr txBox="1">
                <a:spLocks noRot="1" noChangeAspect="1" noMove="1" noResize="1" noEditPoints="1" noAdjustHandles="1" noChangeArrowheads="1" noChangeShapeType="1" noTextEdit="1"/>
              </p:cNvSpPr>
              <p:nvPr/>
            </p:nvSpPr>
            <p:spPr>
              <a:xfrm>
                <a:off x="4058231" y="1428516"/>
                <a:ext cx="5021037" cy="439736"/>
              </a:xfrm>
              <a:prstGeom prst="rect">
                <a:avLst/>
              </a:prstGeom>
              <a:blipFill>
                <a:blip r:embed="rId5"/>
                <a:stretch>
                  <a:fillRect l="-1337" t="-1389" b="-20833"/>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19BFB0BE-CCF5-4221-8CB4-5186592F13D5}"/>
              </a:ext>
            </a:extLst>
          </p:cNvPr>
          <p:cNvSpPr/>
          <p:nvPr/>
        </p:nvSpPr>
        <p:spPr>
          <a:xfrm>
            <a:off x="6135670" y="4200613"/>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3169A05-C62C-4DE6-9C7E-86A4189A205F}"/>
              </a:ext>
            </a:extLst>
          </p:cNvPr>
          <p:cNvSpPr/>
          <p:nvPr/>
        </p:nvSpPr>
        <p:spPr>
          <a:xfrm>
            <a:off x="2846626" y="4597907"/>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91A227E-F763-4AAB-9DBF-A7D91994DB53}"/>
              </a:ext>
            </a:extLst>
          </p:cNvPr>
          <p:cNvSpPr/>
          <p:nvPr/>
        </p:nvSpPr>
        <p:spPr>
          <a:xfrm>
            <a:off x="5463865" y="3878457"/>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94872B03-A9AA-4CF1-A64D-DB694222D8DF}"/>
              </a:ext>
            </a:extLst>
          </p:cNvPr>
          <p:cNvSpPr/>
          <p:nvPr/>
        </p:nvSpPr>
        <p:spPr>
          <a:xfrm>
            <a:off x="9682067" y="4212950"/>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723CBA8-F610-4A04-A0F2-CD3ED9E71866}"/>
              </a:ext>
            </a:extLst>
          </p:cNvPr>
          <p:cNvSpPr/>
          <p:nvPr/>
        </p:nvSpPr>
        <p:spPr>
          <a:xfrm>
            <a:off x="9595775" y="4938713"/>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B72D81-1E87-48E6-89DB-373F12DFAAFC}"/>
                  </a:ext>
                </a:extLst>
              </p:cNvPr>
              <p:cNvSpPr txBox="1"/>
              <p:nvPr/>
            </p:nvSpPr>
            <p:spPr>
              <a:xfrm>
                <a:off x="2620340" y="4308327"/>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=3</m:t>
                      </m:r>
                    </m:oMath>
                  </m:oMathPara>
                </a14:m>
                <a:endParaRPr lang="en-US" sz="1600" dirty="0"/>
              </a:p>
            </p:txBody>
          </p:sp>
        </mc:Choice>
        <mc:Fallback xmlns="">
          <p:sp>
            <p:nvSpPr>
              <p:cNvPr id="38" name="TextBox 37">
                <a:extLst>
                  <a:ext uri="{FF2B5EF4-FFF2-40B4-BE49-F238E27FC236}">
                    <a16:creationId xmlns:a16="http://schemas.microsoft.com/office/drawing/2014/main" id="{F3B72D81-1E87-48E6-89DB-373F12DFAAFC}"/>
                  </a:ext>
                </a:extLst>
              </p:cNvPr>
              <p:cNvSpPr txBox="1">
                <a:spLocks noRot="1" noChangeAspect="1" noMove="1" noResize="1" noEditPoints="1" noAdjustHandles="1" noChangeArrowheads="1" noChangeShapeType="1" noTextEdit="1"/>
              </p:cNvSpPr>
              <p:nvPr/>
            </p:nvSpPr>
            <p:spPr>
              <a:xfrm>
                <a:off x="2620340" y="4308327"/>
                <a:ext cx="730585" cy="338554"/>
              </a:xfrm>
              <a:prstGeom prst="rect">
                <a:avLst/>
              </a:prstGeom>
              <a:blipFill>
                <a:blip r:embed="rId6"/>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F2CCFBB-56CE-475D-82EC-B467CF2FFA88}"/>
                  </a:ext>
                </a:extLst>
              </p:cNvPr>
              <p:cNvSpPr txBox="1"/>
              <p:nvPr/>
            </p:nvSpPr>
            <p:spPr>
              <a:xfrm>
                <a:off x="5230711" y="3633236"/>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=1</m:t>
                      </m:r>
                    </m:oMath>
                  </m:oMathPara>
                </a14:m>
                <a:endParaRPr lang="en-US" sz="1600" dirty="0"/>
              </a:p>
            </p:txBody>
          </p:sp>
        </mc:Choice>
        <mc:Fallback xmlns="">
          <p:sp>
            <p:nvSpPr>
              <p:cNvPr id="39" name="TextBox 38">
                <a:extLst>
                  <a:ext uri="{FF2B5EF4-FFF2-40B4-BE49-F238E27FC236}">
                    <a16:creationId xmlns:a16="http://schemas.microsoft.com/office/drawing/2014/main" id="{1F2CCFBB-56CE-475D-82EC-B467CF2FFA88}"/>
                  </a:ext>
                </a:extLst>
              </p:cNvPr>
              <p:cNvSpPr txBox="1">
                <a:spLocks noRot="1" noChangeAspect="1" noMove="1" noResize="1" noEditPoints="1" noAdjustHandles="1" noChangeArrowheads="1" noChangeShapeType="1" noTextEdit="1"/>
              </p:cNvSpPr>
              <p:nvPr/>
            </p:nvSpPr>
            <p:spPr>
              <a:xfrm>
                <a:off x="5230711" y="3633236"/>
                <a:ext cx="730585"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A9E8ED0-00BF-44FC-9FA6-ACF1C126DBE5}"/>
                  </a:ext>
                </a:extLst>
              </p:cNvPr>
              <p:cNvSpPr txBox="1"/>
              <p:nvPr/>
            </p:nvSpPr>
            <p:spPr>
              <a:xfrm>
                <a:off x="5881324" y="4387632"/>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=2</m:t>
                      </m:r>
                    </m:oMath>
                  </m:oMathPara>
                </a14:m>
                <a:endParaRPr lang="en-US" sz="1600" dirty="0"/>
              </a:p>
            </p:txBody>
          </p:sp>
        </mc:Choice>
        <mc:Fallback xmlns="">
          <p:sp>
            <p:nvSpPr>
              <p:cNvPr id="40" name="TextBox 39">
                <a:extLst>
                  <a:ext uri="{FF2B5EF4-FFF2-40B4-BE49-F238E27FC236}">
                    <a16:creationId xmlns:a16="http://schemas.microsoft.com/office/drawing/2014/main" id="{CA9E8ED0-00BF-44FC-9FA6-ACF1C126DBE5}"/>
                  </a:ext>
                </a:extLst>
              </p:cNvPr>
              <p:cNvSpPr txBox="1">
                <a:spLocks noRot="1" noChangeAspect="1" noMove="1" noResize="1" noEditPoints="1" noAdjustHandles="1" noChangeArrowheads="1" noChangeShapeType="1" noTextEdit="1"/>
              </p:cNvSpPr>
              <p:nvPr/>
            </p:nvSpPr>
            <p:spPr>
              <a:xfrm>
                <a:off x="5881324" y="4387632"/>
                <a:ext cx="730585" cy="338554"/>
              </a:xfrm>
              <a:prstGeom prst="rect">
                <a:avLst/>
              </a:prstGeom>
              <a:blipFill>
                <a:blip r:embed="rId8"/>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D33D108-4E1F-48B5-8FDE-3942A74EF0C9}"/>
                  </a:ext>
                </a:extLst>
              </p:cNvPr>
              <p:cNvSpPr txBox="1"/>
              <p:nvPr/>
            </p:nvSpPr>
            <p:spPr>
              <a:xfrm>
                <a:off x="9445053" y="4386259"/>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=1</m:t>
                      </m:r>
                    </m:oMath>
                  </m:oMathPara>
                </a14:m>
                <a:endParaRPr lang="en-US" sz="1600" dirty="0"/>
              </a:p>
            </p:txBody>
          </p:sp>
        </mc:Choice>
        <mc:Fallback xmlns="">
          <p:sp>
            <p:nvSpPr>
              <p:cNvPr id="41" name="TextBox 40">
                <a:extLst>
                  <a:ext uri="{FF2B5EF4-FFF2-40B4-BE49-F238E27FC236}">
                    <a16:creationId xmlns:a16="http://schemas.microsoft.com/office/drawing/2014/main" id="{4D33D108-4E1F-48B5-8FDE-3942A74EF0C9}"/>
                  </a:ext>
                </a:extLst>
              </p:cNvPr>
              <p:cNvSpPr txBox="1">
                <a:spLocks noRot="1" noChangeAspect="1" noMove="1" noResize="1" noEditPoints="1" noAdjustHandles="1" noChangeArrowheads="1" noChangeShapeType="1" noTextEdit="1"/>
              </p:cNvSpPr>
              <p:nvPr/>
            </p:nvSpPr>
            <p:spPr>
              <a:xfrm>
                <a:off x="9445053" y="4386259"/>
                <a:ext cx="730585" cy="338554"/>
              </a:xfrm>
              <a:prstGeom prst="rect">
                <a:avLst/>
              </a:prstGeom>
              <a:blipFill>
                <a:blip r:embed="rId9"/>
                <a:stretch>
                  <a:fillRect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4511F80-AD5D-4F88-B961-DB51B223060E}"/>
                  </a:ext>
                </a:extLst>
              </p:cNvPr>
              <p:cNvSpPr txBox="1"/>
              <p:nvPr/>
            </p:nvSpPr>
            <p:spPr>
              <a:xfrm>
                <a:off x="9324551" y="5128807"/>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=1</m:t>
                      </m:r>
                    </m:oMath>
                  </m:oMathPara>
                </a14:m>
                <a:endParaRPr lang="en-US" sz="1600" dirty="0"/>
              </a:p>
            </p:txBody>
          </p:sp>
        </mc:Choice>
        <mc:Fallback xmlns="">
          <p:sp>
            <p:nvSpPr>
              <p:cNvPr id="42" name="TextBox 41">
                <a:extLst>
                  <a:ext uri="{FF2B5EF4-FFF2-40B4-BE49-F238E27FC236}">
                    <a16:creationId xmlns:a16="http://schemas.microsoft.com/office/drawing/2014/main" id="{04511F80-AD5D-4F88-B961-DB51B223060E}"/>
                  </a:ext>
                </a:extLst>
              </p:cNvPr>
              <p:cNvSpPr txBox="1">
                <a:spLocks noRot="1" noChangeAspect="1" noMove="1" noResize="1" noEditPoints="1" noAdjustHandles="1" noChangeArrowheads="1" noChangeShapeType="1" noTextEdit="1"/>
              </p:cNvSpPr>
              <p:nvPr/>
            </p:nvSpPr>
            <p:spPr>
              <a:xfrm>
                <a:off x="9324551" y="5128807"/>
                <a:ext cx="730585" cy="338554"/>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567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A1DA4DCE-43BE-424F-A60E-C550B4B8767B}"/>
              </a:ext>
            </a:extLst>
          </p:cNvPr>
          <p:cNvSpPr txBox="1"/>
          <p:nvPr/>
        </p:nvSpPr>
        <p:spPr>
          <a:xfrm>
            <a:off x="395183" y="328320"/>
            <a:ext cx="9662902" cy="584775"/>
          </a:xfrm>
          <a:prstGeom prst="rect">
            <a:avLst/>
          </a:prstGeom>
          <a:noFill/>
        </p:spPr>
        <p:txBody>
          <a:bodyPr wrap="none" rtlCol="0">
            <a:spAutoFit/>
          </a:bodyPr>
          <a:lstStyle/>
          <a:p>
            <a:r>
              <a:rPr lang="en-US" sz="3200" dirty="0"/>
              <a:t>In a det/rev process, evolutions can never merge nor split</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F3AC8E2-1311-44FC-B6CE-B620860802A0}"/>
                  </a:ext>
                </a:extLst>
              </p:cNvPr>
              <p:cNvSpPr txBox="1"/>
              <p:nvPr/>
            </p:nvSpPr>
            <p:spPr>
              <a:xfrm>
                <a:off x="4364007" y="1569060"/>
                <a:ext cx="5021037" cy="439736"/>
              </a:xfrm>
              <a:prstGeom prst="rect">
                <a:avLst/>
              </a:prstGeom>
              <a:noFill/>
            </p:spPr>
            <p:txBody>
              <a:bodyPr wrap="square" rtlCol="0">
                <a:spAutoFit/>
              </a:bodyPr>
              <a:lstStyle/>
              <a:p>
                <a:r>
                  <a:rPr lang="en-US" sz="2000" dirty="0"/>
                  <a:t>That is, </a:t>
                </a:r>
                <a14:m>
                  <m:oMath xmlns:m="http://schemas.openxmlformats.org/officeDocument/2006/math">
                    <m:r>
                      <a:rPr lang="en-US" sz="2000" b="0" i="1" smtClean="0">
                        <a:latin typeface="Cambria Math" panose="02040503050406030204" pitchFamily="18" charset="0"/>
                      </a:rPr>
                      <m:t>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𝑡</m:t>
                            </m:r>
                          </m:e>
                        </m:d>
                      </m:e>
                    </m:d>
                    <m:r>
                      <a:rPr lang="en-US" sz="2000" b="0" i="1" smtClean="0">
                        <a:latin typeface="Cambria Math" panose="02040503050406030204" pitchFamily="18" charset="0"/>
                      </a:rPr>
                      <m:t>=</m:t>
                    </m:r>
                    <m:r>
                      <a:rPr lang="en-US" sz="2000" b="0" i="1" smtClean="0">
                        <a:latin typeface="Cambria Math" panose="02040503050406030204" pitchFamily="18" charset="0"/>
                      </a:rPr>
                      <m:t>𝜇</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oMath>
                </a14:m>
                <a:endParaRPr lang="en-US" sz="2000" dirty="0"/>
              </a:p>
            </p:txBody>
          </p:sp>
        </mc:Choice>
        <mc:Fallback xmlns="">
          <p:sp>
            <p:nvSpPr>
              <p:cNvPr id="51" name="TextBox 50">
                <a:extLst>
                  <a:ext uri="{FF2B5EF4-FFF2-40B4-BE49-F238E27FC236}">
                    <a16:creationId xmlns:a16="http://schemas.microsoft.com/office/drawing/2014/main" id="{1F3AC8E2-1311-44FC-B6CE-B620860802A0}"/>
                  </a:ext>
                </a:extLst>
              </p:cNvPr>
              <p:cNvSpPr txBox="1">
                <a:spLocks noRot="1" noChangeAspect="1" noMove="1" noResize="1" noEditPoints="1" noAdjustHandles="1" noChangeArrowheads="1" noChangeShapeType="1" noTextEdit="1"/>
              </p:cNvSpPr>
              <p:nvPr/>
            </p:nvSpPr>
            <p:spPr>
              <a:xfrm>
                <a:off x="4364007" y="1569060"/>
                <a:ext cx="5021037" cy="439736"/>
              </a:xfrm>
              <a:prstGeom prst="rect">
                <a:avLst/>
              </a:prstGeom>
              <a:blipFill>
                <a:blip r:embed="rId5"/>
                <a:stretch>
                  <a:fillRect l="-1335" t="-1370" b="-19178"/>
                </a:stretch>
              </a:blipFill>
            </p:spPr>
            <p:txBody>
              <a:bodyPr/>
              <a:lstStyle/>
              <a:p>
                <a:r>
                  <a:rPr lang="en-US">
                    <a:noFill/>
                  </a:rPr>
                  <a:t> </a:t>
                </a:r>
              </a:p>
            </p:txBody>
          </p:sp>
        </mc:Fallback>
      </mc:AlternateContent>
      <p:sp>
        <p:nvSpPr>
          <p:cNvPr id="63" name="Freeform: Shape 62">
            <a:extLst>
              <a:ext uri="{FF2B5EF4-FFF2-40B4-BE49-F238E27FC236}">
                <a16:creationId xmlns:a16="http://schemas.microsoft.com/office/drawing/2014/main" id="{23209D62-0FAC-4E94-8BD3-96BE197EC029}"/>
              </a:ext>
            </a:extLst>
          </p:cNvPr>
          <p:cNvSpPr/>
          <p:nvPr/>
        </p:nvSpPr>
        <p:spPr>
          <a:xfrm>
            <a:off x="1556426" y="3086911"/>
            <a:ext cx="9448800" cy="570689"/>
          </a:xfrm>
          <a:custGeom>
            <a:avLst/>
            <a:gdLst>
              <a:gd name="connsiteX0" fmla="*/ 0 w 9448800"/>
              <a:gd name="connsiteY0" fmla="*/ 0 h 570689"/>
              <a:gd name="connsiteX1" fmla="*/ 1504544 w 9448800"/>
              <a:gd name="connsiteY1" fmla="*/ 421532 h 570689"/>
              <a:gd name="connsiteX2" fmla="*/ 4636851 w 9448800"/>
              <a:gd name="connsiteY2" fmla="*/ 90791 h 570689"/>
              <a:gd name="connsiteX3" fmla="*/ 8625191 w 9448800"/>
              <a:gd name="connsiteY3" fmla="*/ 434502 h 570689"/>
              <a:gd name="connsiteX4" fmla="*/ 9448800 w 9448800"/>
              <a:gd name="connsiteY4" fmla="*/ 570689 h 570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8800" h="570689">
                <a:moveTo>
                  <a:pt x="0" y="0"/>
                </a:moveTo>
                <a:cubicBezTo>
                  <a:pt x="365868" y="203200"/>
                  <a:pt x="731736" y="406400"/>
                  <a:pt x="1504544" y="421532"/>
                </a:cubicBezTo>
                <a:cubicBezTo>
                  <a:pt x="2277352" y="436664"/>
                  <a:pt x="3450077" y="88629"/>
                  <a:pt x="4636851" y="90791"/>
                </a:cubicBezTo>
                <a:cubicBezTo>
                  <a:pt x="5823626" y="92953"/>
                  <a:pt x="7823199" y="354519"/>
                  <a:pt x="8625191" y="434502"/>
                </a:cubicBezTo>
                <a:cubicBezTo>
                  <a:pt x="9427183" y="514485"/>
                  <a:pt x="9437991" y="542587"/>
                  <a:pt x="9448800" y="57068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930637BC-C3BF-4318-97A0-E569C67B88B1}"/>
              </a:ext>
            </a:extLst>
          </p:cNvPr>
          <p:cNvSpPr/>
          <p:nvPr/>
        </p:nvSpPr>
        <p:spPr>
          <a:xfrm>
            <a:off x="1219200" y="3041515"/>
            <a:ext cx="9520136" cy="545150"/>
          </a:xfrm>
          <a:custGeom>
            <a:avLst/>
            <a:gdLst>
              <a:gd name="connsiteX0" fmla="*/ 0 w 9520136"/>
              <a:gd name="connsiteY0" fmla="*/ 486383 h 545150"/>
              <a:gd name="connsiteX1" fmla="*/ 1063557 w 9520136"/>
              <a:gd name="connsiteY1" fmla="*/ 544749 h 545150"/>
              <a:gd name="connsiteX2" fmla="*/ 5395609 w 9520136"/>
              <a:gd name="connsiteY2" fmla="*/ 460442 h 545150"/>
              <a:gd name="connsiteX3" fmla="*/ 8514945 w 9520136"/>
              <a:gd name="connsiteY3" fmla="*/ 155642 h 545150"/>
              <a:gd name="connsiteX4" fmla="*/ 9520136 w 9520136"/>
              <a:gd name="connsiteY4" fmla="*/ 0 h 545150"/>
              <a:gd name="connsiteX0" fmla="*/ 0 w 9520136"/>
              <a:gd name="connsiteY0" fmla="*/ 486383 h 545150"/>
              <a:gd name="connsiteX1" fmla="*/ 1063557 w 9520136"/>
              <a:gd name="connsiteY1" fmla="*/ 544749 h 545150"/>
              <a:gd name="connsiteX2" fmla="*/ 5395609 w 9520136"/>
              <a:gd name="connsiteY2" fmla="*/ 460442 h 545150"/>
              <a:gd name="connsiteX3" fmla="*/ 8514945 w 9520136"/>
              <a:gd name="connsiteY3" fmla="*/ 155642 h 545150"/>
              <a:gd name="connsiteX4" fmla="*/ 9520136 w 9520136"/>
              <a:gd name="connsiteY4" fmla="*/ 0 h 54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0136" h="545150">
                <a:moveTo>
                  <a:pt x="0" y="486383"/>
                </a:moveTo>
                <a:cubicBezTo>
                  <a:pt x="82144" y="517727"/>
                  <a:pt x="164289" y="549072"/>
                  <a:pt x="1063557" y="544749"/>
                </a:cubicBezTo>
                <a:cubicBezTo>
                  <a:pt x="1962825" y="540426"/>
                  <a:pt x="4153711" y="469310"/>
                  <a:pt x="5395609" y="460442"/>
                </a:cubicBezTo>
                <a:cubicBezTo>
                  <a:pt x="6637507" y="451574"/>
                  <a:pt x="7827524" y="232382"/>
                  <a:pt x="8514945" y="155642"/>
                </a:cubicBezTo>
                <a:cubicBezTo>
                  <a:pt x="9202366" y="78902"/>
                  <a:pt x="9361251" y="39451"/>
                  <a:pt x="952013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B2C70F19-E676-468D-8F82-4152E2F250C5}"/>
              </a:ext>
            </a:extLst>
          </p:cNvPr>
          <p:cNvSpPr/>
          <p:nvPr/>
        </p:nvSpPr>
        <p:spPr>
          <a:xfrm>
            <a:off x="1063557" y="3569101"/>
            <a:ext cx="9831422" cy="743495"/>
          </a:xfrm>
          <a:custGeom>
            <a:avLst/>
            <a:gdLst>
              <a:gd name="connsiteX0" fmla="*/ 0 w 9831422"/>
              <a:gd name="connsiteY0" fmla="*/ 764406 h 764406"/>
              <a:gd name="connsiteX1" fmla="*/ 979252 w 9831422"/>
              <a:gd name="connsiteY1" fmla="*/ 472576 h 764406"/>
              <a:gd name="connsiteX2" fmla="*/ 4760069 w 9831422"/>
              <a:gd name="connsiteY2" fmla="*/ 44559 h 764406"/>
              <a:gd name="connsiteX3" fmla="*/ 8320392 w 9831422"/>
              <a:gd name="connsiteY3" fmla="*/ 31589 h 764406"/>
              <a:gd name="connsiteX4" fmla="*/ 9831422 w 9831422"/>
              <a:gd name="connsiteY4" fmla="*/ 206687 h 764406"/>
              <a:gd name="connsiteX0" fmla="*/ 0 w 9831422"/>
              <a:gd name="connsiteY0" fmla="*/ 743495 h 743495"/>
              <a:gd name="connsiteX1" fmla="*/ 979252 w 9831422"/>
              <a:gd name="connsiteY1" fmla="*/ 451665 h 743495"/>
              <a:gd name="connsiteX2" fmla="*/ 4760069 w 9831422"/>
              <a:gd name="connsiteY2" fmla="*/ 23648 h 743495"/>
              <a:gd name="connsiteX3" fmla="*/ 8320392 w 9831422"/>
              <a:gd name="connsiteY3" fmla="*/ 10678 h 743495"/>
              <a:gd name="connsiteX4" fmla="*/ 9831422 w 9831422"/>
              <a:gd name="connsiteY4" fmla="*/ 185776 h 743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1422" h="743495">
                <a:moveTo>
                  <a:pt x="0" y="743495"/>
                </a:moveTo>
                <a:cubicBezTo>
                  <a:pt x="92953" y="657567"/>
                  <a:pt x="185907" y="571639"/>
                  <a:pt x="979252" y="451665"/>
                </a:cubicBezTo>
                <a:cubicBezTo>
                  <a:pt x="1772597" y="331691"/>
                  <a:pt x="3536546" y="31831"/>
                  <a:pt x="4760069" y="23648"/>
                </a:cubicBezTo>
                <a:cubicBezTo>
                  <a:pt x="5983592" y="15465"/>
                  <a:pt x="7475167" y="-16343"/>
                  <a:pt x="8320392" y="10678"/>
                </a:cubicBezTo>
                <a:cubicBezTo>
                  <a:pt x="9165617" y="37699"/>
                  <a:pt x="9498519" y="111737"/>
                  <a:pt x="9831422" y="18577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CA7A90E2-C603-4297-8F79-0AC0B695B146}"/>
              </a:ext>
            </a:extLst>
          </p:cNvPr>
          <p:cNvSpPr/>
          <p:nvPr/>
        </p:nvSpPr>
        <p:spPr>
          <a:xfrm>
            <a:off x="1173804" y="3967716"/>
            <a:ext cx="9727660" cy="513493"/>
          </a:xfrm>
          <a:custGeom>
            <a:avLst/>
            <a:gdLst>
              <a:gd name="connsiteX0" fmla="*/ 0 w 9727660"/>
              <a:gd name="connsiteY0" fmla="*/ 513493 h 513493"/>
              <a:gd name="connsiteX1" fmla="*/ 1536970 w 9727660"/>
              <a:gd name="connsiteY1" fmla="*/ 370820 h 513493"/>
              <a:gd name="connsiteX2" fmla="*/ 4448783 w 9727660"/>
              <a:gd name="connsiteY2" fmla="*/ 46565 h 513493"/>
              <a:gd name="connsiteX3" fmla="*/ 7970196 w 9727660"/>
              <a:gd name="connsiteY3" fmla="*/ 14139 h 513493"/>
              <a:gd name="connsiteX4" fmla="*/ 9727660 w 9727660"/>
              <a:gd name="connsiteY4" fmla="*/ 163297 h 513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27660" h="513493">
                <a:moveTo>
                  <a:pt x="0" y="513493"/>
                </a:moveTo>
                <a:lnTo>
                  <a:pt x="1536970" y="370820"/>
                </a:lnTo>
                <a:cubicBezTo>
                  <a:pt x="2278434" y="292999"/>
                  <a:pt x="3376579" y="106012"/>
                  <a:pt x="4448783" y="46565"/>
                </a:cubicBezTo>
                <a:cubicBezTo>
                  <a:pt x="5520987" y="-12882"/>
                  <a:pt x="7090383" y="-5316"/>
                  <a:pt x="7970196" y="14139"/>
                </a:cubicBezTo>
                <a:cubicBezTo>
                  <a:pt x="8850009" y="33594"/>
                  <a:pt x="9288834" y="98445"/>
                  <a:pt x="9727660" y="1632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B68D68EB-D8CD-4128-8303-9F60FCA245B1}"/>
              </a:ext>
            </a:extLst>
          </p:cNvPr>
          <p:cNvSpPr/>
          <p:nvPr/>
        </p:nvSpPr>
        <p:spPr>
          <a:xfrm>
            <a:off x="1296457" y="4589491"/>
            <a:ext cx="9573222" cy="512497"/>
          </a:xfrm>
          <a:custGeom>
            <a:avLst/>
            <a:gdLst>
              <a:gd name="connsiteX0" fmla="*/ 7049 w 9573222"/>
              <a:gd name="connsiteY0" fmla="*/ 1964 h 482541"/>
              <a:gd name="connsiteX1" fmla="*/ 649075 w 9573222"/>
              <a:gd name="connsiteY1" fmla="*/ 53845 h 482541"/>
              <a:gd name="connsiteX2" fmla="*/ 4890334 w 9573222"/>
              <a:gd name="connsiteY2" fmla="*/ 481862 h 482541"/>
              <a:gd name="connsiteX3" fmla="*/ 8800854 w 9573222"/>
              <a:gd name="connsiteY3" fmla="*/ 151122 h 482541"/>
              <a:gd name="connsiteX4" fmla="*/ 9572581 w 9573222"/>
              <a:gd name="connsiteY4" fmla="*/ 73300 h 482541"/>
              <a:gd name="connsiteX0" fmla="*/ 7049 w 9573222"/>
              <a:gd name="connsiteY0" fmla="*/ 1964 h 512497"/>
              <a:gd name="connsiteX1" fmla="*/ 649075 w 9573222"/>
              <a:gd name="connsiteY1" fmla="*/ 53845 h 512497"/>
              <a:gd name="connsiteX2" fmla="*/ 4890334 w 9573222"/>
              <a:gd name="connsiteY2" fmla="*/ 481862 h 512497"/>
              <a:gd name="connsiteX3" fmla="*/ 8800854 w 9573222"/>
              <a:gd name="connsiteY3" fmla="*/ 151122 h 512497"/>
              <a:gd name="connsiteX4" fmla="*/ 9572581 w 9573222"/>
              <a:gd name="connsiteY4" fmla="*/ 73300 h 512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3222" h="512497">
                <a:moveTo>
                  <a:pt x="7049" y="1964"/>
                </a:moveTo>
                <a:cubicBezTo>
                  <a:pt x="-78879" y="-12087"/>
                  <a:pt x="649075" y="53845"/>
                  <a:pt x="649075" y="53845"/>
                </a:cubicBezTo>
                <a:cubicBezTo>
                  <a:pt x="1462956" y="133828"/>
                  <a:pt x="3518734" y="640747"/>
                  <a:pt x="4890334" y="481862"/>
                </a:cubicBezTo>
                <a:cubicBezTo>
                  <a:pt x="6261934" y="322977"/>
                  <a:pt x="8020480" y="219216"/>
                  <a:pt x="8800854" y="151122"/>
                </a:cubicBezTo>
                <a:cubicBezTo>
                  <a:pt x="9581228" y="83028"/>
                  <a:pt x="9576904" y="78164"/>
                  <a:pt x="9572581" y="733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1ACCECF6-644B-41A7-A049-D05153929670}"/>
              </a:ext>
            </a:extLst>
          </p:cNvPr>
          <p:cNvSpPr/>
          <p:nvPr/>
        </p:nvSpPr>
        <p:spPr>
          <a:xfrm>
            <a:off x="1465634" y="4318752"/>
            <a:ext cx="9429345" cy="940669"/>
          </a:xfrm>
          <a:custGeom>
            <a:avLst/>
            <a:gdLst>
              <a:gd name="connsiteX0" fmla="*/ 0 w 9429345"/>
              <a:gd name="connsiteY0" fmla="*/ 941016 h 941016"/>
              <a:gd name="connsiteX1" fmla="*/ 1530485 w 9429345"/>
              <a:gd name="connsiteY1" fmla="*/ 435178 h 941016"/>
              <a:gd name="connsiteX2" fmla="*/ 4837889 w 9429345"/>
              <a:gd name="connsiteY2" fmla="*/ 676 h 941016"/>
              <a:gd name="connsiteX3" fmla="*/ 7574604 w 9429345"/>
              <a:gd name="connsiteY3" fmla="*/ 331416 h 941016"/>
              <a:gd name="connsiteX4" fmla="*/ 9429345 w 9429345"/>
              <a:gd name="connsiteY4" fmla="*/ 169289 h 941016"/>
              <a:gd name="connsiteX0" fmla="*/ 0 w 9429345"/>
              <a:gd name="connsiteY0" fmla="*/ 940669 h 940669"/>
              <a:gd name="connsiteX1" fmla="*/ 1504545 w 9429345"/>
              <a:gd name="connsiteY1" fmla="*/ 402405 h 940669"/>
              <a:gd name="connsiteX2" fmla="*/ 4837889 w 9429345"/>
              <a:gd name="connsiteY2" fmla="*/ 329 h 940669"/>
              <a:gd name="connsiteX3" fmla="*/ 7574604 w 9429345"/>
              <a:gd name="connsiteY3" fmla="*/ 331069 h 940669"/>
              <a:gd name="connsiteX4" fmla="*/ 9429345 w 9429345"/>
              <a:gd name="connsiteY4" fmla="*/ 168942 h 940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345" h="940669">
                <a:moveTo>
                  <a:pt x="0" y="940669"/>
                </a:moveTo>
                <a:cubicBezTo>
                  <a:pt x="362085" y="766111"/>
                  <a:pt x="698230" y="559128"/>
                  <a:pt x="1504545" y="402405"/>
                </a:cubicBezTo>
                <a:cubicBezTo>
                  <a:pt x="2310860" y="245682"/>
                  <a:pt x="3826213" y="12218"/>
                  <a:pt x="4837889" y="329"/>
                </a:cubicBezTo>
                <a:cubicBezTo>
                  <a:pt x="5849565" y="-11560"/>
                  <a:pt x="6809361" y="302967"/>
                  <a:pt x="7574604" y="331069"/>
                </a:cubicBezTo>
                <a:cubicBezTo>
                  <a:pt x="8339847" y="359171"/>
                  <a:pt x="8884596" y="264056"/>
                  <a:pt x="9429345" y="1689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F9EDBFF3-1113-472E-AD8F-4C45DC080828}"/>
              </a:ext>
            </a:extLst>
          </p:cNvPr>
          <p:cNvSpPr/>
          <p:nvPr/>
        </p:nvSpPr>
        <p:spPr>
          <a:xfrm>
            <a:off x="1264595" y="4339234"/>
            <a:ext cx="9429345" cy="940669"/>
          </a:xfrm>
          <a:custGeom>
            <a:avLst/>
            <a:gdLst>
              <a:gd name="connsiteX0" fmla="*/ 0 w 9429345"/>
              <a:gd name="connsiteY0" fmla="*/ 941016 h 941016"/>
              <a:gd name="connsiteX1" fmla="*/ 1530485 w 9429345"/>
              <a:gd name="connsiteY1" fmla="*/ 435178 h 941016"/>
              <a:gd name="connsiteX2" fmla="*/ 4837889 w 9429345"/>
              <a:gd name="connsiteY2" fmla="*/ 676 h 941016"/>
              <a:gd name="connsiteX3" fmla="*/ 7574604 w 9429345"/>
              <a:gd name="connsiteY3" fmla="*/ 331416 h 941016"/>
              <a:gd name="connsiteX4" fmla="*/ 9429345 w 9429345"/>
              <a:gd name="connsiteY4" fmla="*/ 169289 h 941016"/>
              <a:gd name="connsiteX0" fmla="*/ 0 w 9429345"/>
              <a:gd name="connsiteY0" fmla="*/ 940669 h 940669"/>
              <a:gd name="connsiteX1" fmla="*/ 1504545 w 9429345"/>
              <a:gd name="connsiteY1" fmla="*/ 402405 h 940669"/>
              <a:gd name="connsiteX2" fmla="*/ 4837889 w 9429345"/>
              <a:gd name="connsiteY2" fmla="*/ 329 h 940669"/>
              <a:gd name="connsiteX3" fmla="*/ 7574604 w 9429345"/>
              <a:gd name="connsiteY3" fmla="*/ 331069 h 940669"/>
              <a:gd name="connsiteX4" fmla="*/ 9429345 w 9429345"/>
              <a:gd name="connsiteY4" fmla="*/ 168942 h 940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345" h="940669">
                <a:moveTo>
                  <a:pt x="0" y="940669"/>
                </a:moveTo>
                <a:cubicBezTo>
                  <a:pt x="362085" y="766111"/>
                  <a:pt x="698230" y="559128"/>
                  <a:pt x="1504545" y="402405"/>
                </a:cubicBezTo>
                <a:cubicBezTo>
                  <a:pt x="2310860" y="245682"/>
                  <a:pt x="3826213" y="12218"/>
                  <a:pt x="4837889" y="329"/>
                </a:cubicBezTo>
                <a:cubicBezTo>
                  <a:pt x="5849565" y="-11560"/>
                  <a:pt x="6809361" y="302967"/>
                  <a:pt x="7574604" y="331069"/>
                </a:cubicBezTo>
                <a:cubicBezTo>
                  <a:pt x="8339847" y="359171"/>
                  <a:pt x="8884596" y="264056"/>
                  <a:pt x="9429345" y="16894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74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4B36ACD-9299-476A-8C95-3712FBE63DA6}"/>
                  </a:ext>
                </a:extLst>
              </p:cNvPr>
              <p:cNvSpPr txBox="1"/>
              <p:nvPr/>
            </p:nvSpPr>
            <p:spPr>
              <a:xfrm>
                <a:off x="2922792" y="1419998"/>
                <a:ext cx="6346417" cy="3565015"/>
              </a:xfrm>
              <a:prstGeom prst="rect">
                <a:avLst/>
              </a:prstGeom>
              <a:noFill/>
            </p:spPr>
            <p:txBody>
              <a:bodyPr wrap="none" rtlCol="0">
                <a:spAutoFit/>
              </a:bodyPr>
              <a:lstStyle/>
              <a:p>
                <a:pPr algn="ctr"/>
                <a:r>
                  <a:rPr lang="en-US" sz="4400" dirty="0"/>
                  <a:t>For a deterministic process</a:t>
                </a:r>
              </a:p>
              <a:p>
                <a:pPr algn="ctr"/>
                <a:br>
                  <a:rPr lang="en-US" sz="4400" dirty="0"/>
                </a:b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𝜇</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𝑠</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r>
                                <a:rPr lang="en-US" sz="4400" b="0" i="1" smtClean="0">
                                  <a:latin typeface="Cambria Math" panose="02040503050406030204" pitchFamily="18" charset="0"/>
                                </a:rPr>
                                <m:t>+</m:t>
                              </m:r>
                              <m:r>
                                <m:rPr>
                                  <m:sty m:val="p"/>
                                </m:rPr>
                                <a:rPr lang="en-US" sz="4400" b="0" i="0" smtClean="0">
                                  <a:latin typeface="Cambria Math" panose="02040503050406030204" pitchFamily="18" charset="0"/>
                                </a:rPr>
                                <m:t>Δ</m:t>
                              </m:r>
                              <m:r>
                                <a:rPr lang="en-US" sz="4400" b="0" i="1" smtClean="0">
                                  <a:latin typeface="Cambria Math" panose="02040503050406030204" pitchFamily="18" charset="0"/>
                                </a:rPr>
                                <m:t>𝑡</m:t>
                              </m:r>
                            </m:e>
                          </m:d>
                        </m:e>
                      </m:d>
                      <m:r>
                        <a:rPr lang="en-US" sz="4400" b="0" i="1" smtClean="0">
                          <a:latin typeface="Cambria Math" panose="02040503050406030204" pitchFamily="18" charset="0"/>
                        </a:rPr>
                        <m:t>≥</m:t>
                      </m:r>
                      <m:r>
                        <a:rPr lang="en-US" sz="4400" b="0" i="1" smtClean="0">
                          <a:latin typeface="Cambria Math" panose="02040503050406030204" pitchFamily="18" charset="0"/>
                        </a:rPr>
                        <m:t>𝜇</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𝑠</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e>
                          </m:d>
                        </m:e>
                      </m:d>
                    </m:oMath>
                  </m:oMathPara>
                </a14:m>
                <a:endParaRPr lang="en-US" sz="4400" dirty="0"/>
              </a:p>
              <a:p>
                <a:pPr algn="ctr"/>
                <a:endParaRPr lang="en-US" sz="4400" dirty="0"/>
              </a:p>
              <a:p>
                <a:pPr algn="ctr"/>
                <a:r>
                  <a:rPr lang="en-US" sz="4400" dirty="0"/>
                  <a:t>(equal if reversible)</a:t>
                </a:r>
              </a:p>
            </p:txBody>
          </p:sp>
        </mc:Choice>
        <mc:Fallback xmlns="">
          <p:sp>
            <p:nvSpPr>
              <p:cNvPr id="3" name="TextBox 2">
                <a:extLst>
                  <a:ext uri="{FF2B5EF4-FFF2-40B4-BE49-F238E27FC236}">
                    <a16:creationId xmlns:a16="http://schemas.microsoft.com/office/drawing/2014/main" id="{94B36ACD-9299-476A-8C95-3712FBE63DA6}"/>
                  </a:ext>
                </a:extLst>
              </p:cNvPr>
              <p:cNvSpPr txBox="1">
                <a:spLocks noRot="1" noChangeAspect="1" noMove="1" noResize="1" noEditPoints="1" noAdjustHandles="1" noChangeArrowheads="1" noChangeShapeType="1" noTextEdit="1"/>
              </p:cNvSpPr>
              <p:nvPr/>
            </p:nvSpPr>
            <p:spPr>
              <a:xfrm>
                <a:off x="2922792" y="1419998"/>
                <a:ext cx="6346417" cy="3565015"/>
              </a:xfrm>
              <a:prstGeom prst="rect">
                <a:avLst/>
              </a:prstGeom>
              <a:blipFill>
                <a:blip r:embed="rId2"/>
                <a:stretch>
                  <a:fillRect l="-3455" t="-3590" r="-3455" b="-7179"/>
                </a:stretch>
              </a:blipFill>
            </p:spPr>
            <p:txBody>
              <a:bodyPr/>
              <a:lstStyle/>
              <a:p>
                <a:r>
                  <a:rPr lang="en-US">
                    <a:noFill/>
                  </a:rPr>
                  <a:t> </a:t>
                </a:r>
              </a:p>
            </p:txBody>
          </p:sp>
        </mc:Fallback>
      </mc:AlternateContent>
    </p:spTree>
    <p:extLst>
      <p:ext uri="{BB962C8B-B14F-4D97-AF65-F5344CB8AC3E}">
        <p14:creationId xmlns:p14="http://schemas.microsoft.com/office/powerpoint/2010/main" val="371240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9A907FA2-0E49-4B30-AF31-6E1050BC1B39}"/>
              </a:ext>
            </a:extLst>
          </p:cNvPr>
          <p:cNvSpPr txBox="1"/>
          <p:nvPr/>
        </p:nvSpPr>
        <p:spPr>
          <a:xfrm>
            <a:off x="395183" y="328320"/>
            <a:ext cx="10590592" cy="1077218"/>
          </a:xfrm>
          <a:prstGeom prst="rect">
            <a:avLst/>
          </a:prstGeom>
          <a:noFill/>
        </p:spPr>
        <p:txBody>
          <a:bodyPr wrap="none" rtlCol="0">
            <a:spAutoFit/>
          </a:bodyPr>
          <a:lstStyle/>
          <a:p>
            <a:r>
              <a:rPr lang="en-US" sz="3200" dirty="0"/>
              <a:t>Consider a process where a system reaches a final equilibrium</a:t>
            </a:r>
            <a:br>
              <a:rPr lang="en-US" sz="3200" dirty="0"/>
            </a:br>
            <a:r>
              <a:rPr lang="en-US" sz="3200" dirty="0"/>
              <a:t>that can be predicted from the initial state</a:t>
            </a:r>
          </a:p>
        </p:txBody>
      </p:sp>
      <p:sp>
        <p:nvSpPr>
          <p:cNvPr id="54" name="TextBox 53">
            <a:extLst>
              <a:ext uri="{FF2B5EF4-FFF2-40B4-BE49-F238E27FC236}">
                <a16:creationId xmlns:a16="http://schemas.microsoft.com/office/drawing/2014/main" id="{C22677FC-A046-4573-BAC4-8E09DC32210E}"/>
              </a:ext>
            </a:extLst>
          </p:cNvPr>
          <p:cNvSpPr txBox="1"/>
          <p:nvPr/>
        </p:nvSpPr>
        <p:spPr>
          <a:xfrm>
            <a:off x="2932918" y="1598139"/>
            <a:ext cx="8625823" cy="584775"/>
          </a:xfrm>
          <a:prstGeom prst="rect">
            <a:avLst/>
          </a:prstGeom>
          <a:noFill/>
        </p:spPr>
        <p:txBody>
          <a:bodyPr wrap="none" rtlCol="0">
            <a:spAutoFit/>
          </a:bodyPr>
          <a:lstStyle/>
          <a:p>
            <a:r>
              <a:rPr lang="en-US" sz="3200" dirty="0"/>
              <a:t>At equilibrium, evolutions cannot merge anymore</a:t>
            </a:r>
          </a:p>
        </p:txBody>
      </p:sp>
      <p:sp>
        <p:nvSpPr>
          <p:cNvPr id="45" name="Freeform: Shape 44">
            <a:extLst>
              <a:ext uri="{FF2B5EF4-FFF2-40B4-BE49-F238E27FC236}">
                <a16:creationId xmlns:a16="http://schemas.microsoft.com/office/drawing/2014/main" id="{B02FFDF8-E5BD-4CBA-8258-8C4E5EE1C958}"/>
              </a:ext>
            </a:extLst>
          </p:cNvPr>
          <p:cNvSpPr/>
          <p:nvPr/>
        </p:nvSpPr>
        <p:spPr>
          <a:xfrm>
            <a:off x="1530220" y="2705878"/>
            <a:ext cx="9433249" cy="5244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3249" h="524408">
                <a:moveTo>
                  <a:pt x="0" y="0"/>
                </a:moveTo>
                <a:cubicBezTo>
                  <a:pt x="163286" y="201385"/>
                  <a:pt x="326572" y="402771"/>
                  <a:pt x="1101013" y="485191"/>
                </a:cubicBezTo>
                <a:cubicBezTo>
                  <a:pt x="1875454" y="567611"/>
                  <a:pt x="4646645" y="494522"/>
                  <a:pt x="4646645" y="494522"/>
                </a:cubicBezTo>
                <a:lnTo>
                  <a:pt x="8192278" y="494522"/>
                </a:lnTo>
                <a:lnTo>
                  <a:pt x="9433249" y="49452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BDEB828-F2AD-4AED-B318-3E2DAC1419DA}"/>
              </a:ext>
            </a:extLst>
          </p:cNvPr>
          <p:cNvSpPr/>
          <p:nvPr/>
        </p:nvSpPr>
        <p:spPr>
          <a:xfrm>
            <a:off x="1138335" y="3168738"/>
            <a:ext cx="9825134" cy="843425"/>
          </a:xfrm>
          <a:custGeom>
            <a:avLst/>
            <a:gdLst>
              <a:gd name="connsiteX0" fmla="*/ 0 w 9825134"/>
              <a:gd name="connsiteY0" fmla="*/ 843425 h 843425"/>
              <a:gd name="connsiteX1" fmla="*/ 1147665 w 9825134"/>
              <a:gd name="connsiteY1" fmla="*/ 414217 h 843425"/>
              <a:gd name="connsiteX2" fmla="*/ 5038530 w 9825134"/>
              <a:gd name="connsiteY2" fmla="*/ 31662 h 843425"/>
              <a:gd name="connsiteX3" fmla="*/ 8602824 w 9825134"/>
              <a:gd name="connsiteY3" fmla="*/ 22331 h 843425"/>
              <a:gd name="connsiteX4" fmla="*/ 9825134 w 9825134"/>
              <a:gd name="connsiteY4" fmla="*/ 22331 h 843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25134" h="843425">
                <a:moveTo>
                  <a:pt x="0" y="843425"/>
                </a:moveTo>
                <a:cubicBezTo>
                  <a:pt x="153955" y="696468"/>
                  <a:pt x="307910" y="549511"/>
                  <a:pt x="1147665" y="414217"/>
                </a:cubicBezTo>
                <a:cubicBezTo>
                  <a:pt x="1987420" y="278923"/>
                  <a:pt x="3796004" y="96976"/>
                  <a:pt x="5038530" y="31662"/>
                </a:cubicBezTo>
                <a:cubicBezTo>
                  <a:pt x="6281056" y="-33652"/>
                  <a:pt x="8602824" y="22331"/>
                  <a:pt x="8602824" y="22331"/>
                </a:cubicBezTo>
                <a:lnTo>
                  <a:pt x="9825134" y="223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CEF0F3AC-F733-4311-942F-0DA06CE0BF05}"/>
              </a:ext>
            </a:extLst>
          </p:cNvPr>
          <p:cNvSpPr/>
          <p:nvPr/>
        </p:nvSpPr>
        <p:spPr>
          <a:xfrm>
            <a:off x="1408922" y="3177592"/>
            <a:ext cx="9563878" cy="330829"/>
          </a:xfrm>
          <a:custGeom>
            <a:avLst/>
            <a:gdLst>
              <a:gd name="connsiteX0" fmla="*/ 0 w 9563878"/>
              <a:gd name="connsiteY0" fmla="*/ 50800 h 330829"/>
              <a:gd name="connsiteX1" fmla="*/ 1651519 w 9563878"/>
              <a:gd name="connsiteY1" fmla="*/ 330718 h 330829"/>
              <a:gd name="connsiteX2" fmla="*/ 4777274 w 9563878"/>
              <a:gd name="connsiteY2" fmla="*/ 22808 h 330829"/>
              <a:gd name="connsiteX3" fmla="*/ 8332237 w 9563878"/>
              <a:gd name="connsiteY3" fmla="*/ 22808 h 330829"/>
              <a:gd name="connsiteX4" fmla="*/ 9563878 w 9563878"/>
              <a:gd name="connsiteY4" fmla="*/ 13477 h 330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3878" h="330829">
                <a:moveTo>
                  <a:pt x="0" y="50800"/>
                </a:moveTo>
                <a:cubicBezTo>
                  <a:pt x="427653" y="193091"/>
                  <a:pt x="855307" y="335383"/>
                  <a:pt x="1651519" y="330718"/>
                </a:cubicBezTo>
                <a:cubicBezTo>
                  <a:pt x="2447731" y="326053"/>
                  <a:pt x="3663821" y="74126"/>
                  <a:pt x="4777274" y="22808"/>
                </a:cubicBezTo>
                <a:cubicBezTo>
                  <a:pt x="5890727" y="-28510"/>
                  <a:pt x="8332237" y="22808"/>
                  <a:pt x="8332237" y="22808"/>
                </a:cubicBezTo>
                <a:lnTo>
                  <a:pt x="9563878" y="1347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6F392189-F4BD-4A0A-B75F-1E89EC19188F}"/>
              </a:ext>
            </a:extLst>
          </p:cNvPr>
          <p:cNvSpPr/>
          <p:nvPr/>
        </p:nvSpPr>
        <p:spPr>
          <a:xfrm>
            <a:off x="1268964" y="3130248"/>
            <a:ext cx="9685176" cy="1115181"/>
          </a:xfrm>
          <a:custGeom>
            <a:avLst/>
            <a:gdLst>
              <a:gd name="connsiteX0" fmla="*/ 7011 w 9692187"/>
              <a:gd name="connsiteY0" fmla="*/ 1115181 h 1115181"/>
              <a:gd name="connsiteX1" fmla="*/ 781452 w 9692187"/>
              <a:gd name="connsiteY1" fmla="*/ 881915 h 1115181"/>
              <a:gd name="connsiteX2" fmla="*/ 4914913 w 9692187"/>
              <a:gd name="connsiteY2" fmla="*/ 60821 h 1115181"/>
              <a:gd name="connsiteX3" fmla="*/ 8469877 w 9692187"/>
              <a:gd name="connsiteY3" fmla="*/ 60821 h 1115181"/>
              <a:gd name="connsiteX4" fmla="*/ 9692187 w 9692187"/>
              <a:gd name="connsiteY4" fmla="*/ 60821 h 1115181"/>
              <a:gd name="connsiteX0" fmla="*/ 0 w 9685176"/>
              <a:gd name="connsiteY0" fmla="*/ 1115181 h 1115181"/>
              <a:gd name="connsiteX1" fmla="*/ 774441 w 9685176"/>
              <a:gd name="connsiteY1" fmla="*/ 881915 h 1115181"/>
              <a:gd name="connsiteX2" fmla="*/ 4907902 w 9685176"/>
              <a:gd name="connsiteY2" fmla="*/ 60821 h 1115181"/>
              <a:gd name="connsiteX3" fmla="*/ 8462866 w 9685176"/>
              <a:gd name="connsiteY3" fmla="*/ 60821 h 1115181"/>
              <a:gd name="connsiteX4" fmla="*/ 9685176 w 9685176"/>
              <a:gd name="connsiteY4" fmla="*/ 60821 h 11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5176" h="1115181">
                <a:moveTo>
                  <a:pt x="0" y="1115181"/>
                </a:moveTo>
                <a:cubicBezTo>
                  <a:pt x="314130" y="965113"/>
                  <a:pt x="-43543" y="1057642"/>
                  <a:pt x="774441" y="881915"/>
                </a:cubicBezTo>
                <a:cubicBezTo>
                  <a:pt x="1592425" y="706188"/>
                  <a:pt x="3626498" y="197670"/>
                  <a:pt x="4907902" y="60821"/>
                </a:cubicBezTo>
                <a:cubicBezTo>
                  <a:pt x="6189306" y="-76028"/>
                  <a:pt x="8462866" y="60821"/>
                  <a:pt x="8462866" y="60821"/>
                </a:cubicBezTo>
                <a:lnTo>
                  <a:pt x="9685176" y="6082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D977F24B-1479-4084-8F11-EF7D70F30ECC}"/>
              </a:ext>
            </a:extLst>
          </p:cNvPr>
          <p:cNvSpPr/>
          <p:nvPr/>
        </p:nvSpPr>
        <p:spPr>
          <a:xfrm>
            <a:off x="1352939" y="4271585"/>
            <a:ext cx="9657183" cy="1364105"/>
          </a:xfrm>
          <a:custGeom>
            <a:avLst/>
            <a:gdLst>
              <a:gd name="connsiteX0" fmla="*/ 0 w 9657183"/>
              <a:gd name="connsiteY0" fmla="*/ 1364105 h 1364105"/>
              <a:gd name="connsiteX1" fmla="*/ 1268963 w 9657183"/>
              <a:gd name="connsiteY1" fmla="*/ 794937 h 1364105"/>
              <a:gd name="connsiteX2" fmla="*/ 4917232 w 9657183"/>
              <a:gd name="connsiteY2" fmla="*/ 57819 h 1364105"/>
              <a:gd name="connsiteX3" fmla="*/ 8481526 w 9657183"/>
              <a:gd name="connsiteY3" fmla="*/ 48488 h 1364105"/>
              <a:gd name="connsiteX4" fmla="*/ 9657183 w 9657183"/>
              <a:gd name="connsiteY4" fmla="*/ 48488 h 1364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7183" h="1364105">
                <a:moveTo>
                  <a:pt x="0" y="1364105"/>
                </a:moveTo>
                <a:cubicBezTo>
                  <a:pt x="224712" y="1188378"/>
                  <a:pt x="449424" y="1012651"/>
                  <a:pt x="1268963" y="794937"/>
                </a:cubicBezTo>
                <a:cubicBezTo>
                  <a:pt x="2088502" y="577223"/>
                  <a:pt x="3715138" y="182227"/>
                  <a:pt x="4917232" y="57819"/>
                </a:cubicBezTo>
                <a:cubicBezTo>
                  <a:pt x="6119326" y="-66589"/>
                  <a:pt x="8481526" y="48488"/>
                  <a:pt x="8481526" y="48488"/>
                </a:cubicBezTo>
                <a:lnTo>
                  <a:pt x="9657183" y="48488"/>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96ACA965-E590-40E7-BA29-C16B164998CE}"/>
              </a:ext>
            </a:extLst>
          </p:cNvPr>
          <p:cNvSpPr/>
          <p:nvPr/>
        </p:nvSpPr>
        <p:spPr>
          <a:xfrm>
            <a:off x="1483567" y="4292600"/>
            <a:ext cx="9517225" cy="932543"/>
          </a:xfrm>
          <a:custGeom>
            <a:avLst/>
            <a:gdLst>
              <a:gd name="connsiteX0" fmla="*/ 0 w 9517225"/>
              <a:gd name="connsiteY0" fmla="*/ 932543 h 932543"/>
              <a:gd name="connsiteX1" fmla="*/ 1492898 w 9517225"/>
              <a:gd name="connsiteY1" fmla="*/ 438020 h 932543"/>
              <a:gd name="connsiteX2" fmla="*/ 4786604 w 9517225"/>
              <a:gd name="connsiteY2" fmla="*/ 36804 h 932543"/>
              <a:gd name="connsiteX3" fmla="*/ 8332237 w 9517225"/>
              <a:gd name="connsiteY3" fmla="*/ 18143 h 932543"/>
              <a:gd name="connsiteX4" fmla="*/ 9517225 w 9517225"/>
              <a:gd name="connsiteY4" fmla="*/ 27473 h 932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7225" h="932543">
                <a:moveTo>
                  <a:pt x="0" y="932543"/>
                </a:moveTo>
                <a:cubicBezTo>
                  <a:pt x="347565" y="759926"/>
                  <a:pt x="695131" y="587310"/>
                  <a:pt x="1492898" y="438020"/>
                </a:cubicBezTo>
                <a:cubicBezTo>
                  <a:pt x="2290665" y="288730"/>
                  <a:pt x="3646714" y="106784"/>
                  <a:pt x="4786604" y="36804"/>
                </a:cubicBezTo>
                <a:cubicBezTo>
                  <a:pt x="5926494" y="-33176"/>
                  <a:pt x="8332237" y="18143"/>
                  <a:pt x="8332237" y="18143"/>
                </a:cubicBezTo>
                <a:lnTo>
                  <a:pt x="9517225" y="2747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A1E059D7-496B-49E7-9E7D-37081A817370}"/>
              </a:ext>
            </a:extLst>
          </p:cNvPr>
          <p:cNvSpPr/>
          <p:nvPr/>
        </p:nvSpPr>
        <p:spPr>
          <a:xfrm>
            <a:off x="1250302" y="4294500"/>
            <a:ext cx="9797143" cy="370811"/>
          </a:xfrm>
          <a:custGeom>
            <a:avLst/>
            <a:gdLst>
              <a:gd name="connsiteX0" fmla="*/ 45347 w 9842490"/>
              <a:gd name="connsiteY0" fmla="*/ 352144 h 398468"/>
              <a:gd name="connsiteX1" fmla="*/ 726482 w 9842490"/>
              <a:gd name="connsiteY1" fmla="*/ 370805 h 398468"/>
              <a:gd name="connsiteX2" fmla="*/ 5065216 w 9842490"/>
              <a:gd name="connsiteY2" fmla="*/ 25572 h 398468"/>
              <a:gd name="connsiteX3" fmla="*/ 8620180 w 9842490"/>
              <a:gd name="connsiteY3" fmla="*/ 25572 h 398468"/>
              <a:gd name="connsiteX4" fmla="*/ 9842490 w 9842490"/>
              <a:gd name="connsiteY4" fmla="*/ 16242 h 398468"/>
              <a:gd name="connsiteX0" fmla="*/ 743 w 9797886"/>
              <a:gd name="connsiteY0" fmla="*/ 352144 h 420143"/>
              <a:gd name="connsiteX1" fmla="*/ 681878 w 9797886"/>
              <a:gd name="connsiteY1" fmla="*/ 370805 h 420143"/>
              <a:gd name="connsiteX2" fmla="*/ 5020612 w 9797886"/>
              <a:gd name="connsiteY2" fmla="*/ 25572 h 420143"/>
              <a:gd name="connsiteX3" fmla="*/ 8575576 w 9797886"/>
              <a:gd name="connsiteY3" fmla="*/ 25572 h 420143"/>
              <a:gd name="connsiteX4" fmla="*/ 9797886 w 9797886"/>
              <a:gd name="connsiteY4" fmla="*/ 16242 h 420143"/>
              <a:gd name="connsiteX0" fmla="*/ 0 w 9797143"/>
              <a:gd name="connsiteY0" fmla="*/ 352144 h 394198"/>
              <a:gd name="connsiteX1" fmla="*/ 681135 w 9797143"/>
              <a:gd name="connsiteY1" fmla="*/ 370805 h 394198"/>
              <a:gd name="connsiteX2" fmla="*/ 5019869 w 9797143"/>
              <a:gd name="connsiteY2" fmla="*/ 25572 h 394198"/>
              <a:gd name="connsiteX3" fmla="*/ 8574833 w 9797143"/>
              <a:gd name="connsiteY3" fmla="*/ 25572 h 394198"/>
              <a:gd name="connsiteX4" fmla="*/ 9797143 w 9797143"/>
              <a:gd name="connsiteY4" fmla="*/ 16242 h 394198"/>
              <a:gd name="connsiteX0" fmla="*/ 0 w 9797143"/>
              <a:gd name="connsiteY0" fmla="*/ 352144 h 370811"/>
              <a:gd name="connsiteX1" fmla="*/ 681135 w 9797143"/>
              <a:gd name="connsiteY1" fmla="*/ 370805 h 370811"/>
              <a:gd name="connsiteX2" fmla="*/ 5019869 w 9797143"/>
              <a:gd name="connsiteY2" fmla="*/ 25572 h 370811"/>
              <a:gd name="connsiteX3" fmla="*/ 8574833 w 9797143"/>
              <a:gd name="connsiteY3" fmla="*/ 25572 h 370811"/>
              <a:gd name="connsiteX4" fmla="*/ 9797143 w 9797143"/>
              <a:gd name="connsiteY4" fmla="*/ 16242 h 370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7143" h="370811">
                <a:moveTo>
                  <a:pt x="0" y="352144"/>
                </a:moveTo>
                <a:cubicBezTo>
                  <a:pt x="211494" y="370028"/>
                  <a:pt x="236376" y="369250"/>
                  <a:pt x="681135" y="370805"/>
                </a:cubicBezTo>
                <a:cubicBezTo>
                  <a:pt x="1125894" y="372360"/>
                  <a:pt x="3704253" y="83111"/>
                  <a:pt x="5019869" y="25572"/>
                </a:cubicBezTo>
                <a:cubicBezTo>
                  <a:pt x="6335485" y="-31967"/>
                  <a:pt x="8574833" y="25572"/>
                  <a:pt x="8574833" y="25572"/>
                </a:cubicBezTo>
                <a:lnTo>
                  <a:pt x="9797143" y="162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E107F6B3-2582-43EB-B1CD-24D266703585}"/>
              </a:ext>
            </a:extLst>
          </p:cNvPr>
          <p:cNvSpPr/>
          <p:nvPr/>
        </p:nvSpPr>
        <p:spPr>
          <a:xfrm>
            <a:off x="1408922" y="4279858"/>
            <a:ext cx="9619862" cy="674697"/>
          </a:xfrm>
          <a:custGeom>
            <a:avLst/>
            <a:gdLst>
              <a:gd name="connsiteX0" fmla="*/ 0 w 9619862"/>
              <a:gd name="connsiteY0" fmla="*/ 674697 h 674697"/>
              <a:gd name="connsiteX1" fmla="*/ 1296956 w 9619862"/>
              <a:gd name="connsiteY1" fmla="*/ 49546 h 674697"/>
              <a:gd name="connsiteX2" fmla="*/ 4870580 w 9619862"/>
              <a:gd name="connsiteY2" fmla="*/ 40215 h 674697"/>
              <a:gd name="connsiteX3" fmla="*/ 8416213 w 9619862"/>
              <a:gd name="connsiteY3" fmla="*/ 40215 h 674697"/>
              <a:gd name="connsiteX4" fmla="*/ 9619862 w 9619862"/>
              <a:gd name="connsiteY4" fmla="*/ 49546 h 674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9862" h="674697">
                <a:moveTo>
                  <a:pt x="0" y="674697"/>
                </a:moveTo>
                <a:cubicBezTo>
                  <a:pt x="242596" y="414995"/>
                  <a:pt x="485193" y="155293"/>
                  <a:pt x="1296956" y="49546"/>
                </a:cubicBezTo>
                <a:cubicBezTo>
                  <a:pt x="2108719" y="-56201"/>
                  <a:pt x="4870580" y="40215"/>
                  <a:pt x="4870580" y="40215"/>
                </a:cubicBezTo>
                <a:lnTo>
                  <a:pt x="8416213" y="40215"/>
                </a:lnTo>
                <a:lnTo>
                  <a:pt x="9619862" y="4954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392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9B6C-59C6-4B44-BB88-4C1AD96B78E0}"/>
              </a:ext>
            </a:extLst>
          </p:cNvPr>
          <p:cNvSpPr>
            <a:spLocks noGrp="1"/>
          </p:cNvSpPr>
          <p:nvPr>
            <p:ph type="title"/>
          </p:nvPr>
        </p:nvSpPr>
        <p:spPr/>
        <p:txBody>
          <a:bodyPr/>
          <a:lstStyle/>
          <a:p>
            <a:r>
              <a:rPr lang="en-US" dirty="0"/>
              <a:t>Assumptions of Physics</a:t>
            </a:r>
          </a:p>
        </p:txBody>
      </p:sp>
      <p:sp>
        <p:nvSpPr>
          <p:cNvPr id="3" name="Content Placeholder 2">
            <a:extLst>
              <a:ext uri="{FF2B5EF4-FFF2-40B4-BE49-F238E27FC236}">
                <a16:creationId xmlns:a16="http://schemas.microsoft.com/office/drawing/2014/main" id="{9BFF8BDF-C17E-4671-AB2C-048262D6CF31}"/>
              </a:ext>
            </a:extLst>
          </p:cNvPr>
          <p:cNvSpPr>
            <a:spLocks noGrp="1"/>
          </p:cNvSpPr>
          <p:nvPr>
            <p:ph idx="1"/>
          </p:nvPr>
        </p:nvSpPr>
        <p:spPr/>
        <p:txBody>
          <a:bodyPr>
            <a:normAutofit/>
          </a:bodyPr>
          <a:lstStyle/>
          <a:p>
            <a:r>
              <a:rPr lang="en-US" dirty="0"/>
              <a:t>This talk is part of a broader project called Assumptions of Physics</a:t>
            </a:r>
            <a:br>
              <a:rPr lang="en-US" dirty="0"/>
            </a:br>
            <a:r>
              <a:rPr lang="en-US" dirty="0"/>
              <a:t>(see </a:t>
            </a:r>
            <a:r>
              <a:rPr lang="en-US" dirty="0">
                <a:hlinkClick r:id="rId2"/>
              </a:rPr>
              <a:t>http://assumptionsofphysics.org/</a:t>
            </a:r>
            <a:r>
              <a:rPr lang="en-US" dirty="0"/>
              <a:t>)</a:t>
            </a:r>
          </a:p>
          <a:p>
            <a:r>
              <a:rPr lang="en-US" dirty="0"/>
              <a:t>The aim of the project is to find a handful of physical principles and assumptions from which the basic laws of physics can be derived</a:t>
            </a:r>
          </a:p>
          <a:p>
            <a:endParaRPr lang="en-US" dirty="0"/>
          </a:p>
        </p:txBody>
      </p:sp>
      <p:sp>
        <p:nvSpPr>
          <p:cNvPr id="5" name="Slide Number Placeholder 4">
            <a:extLst>
              <a:ext uri="{FF2B5EF4-FFF2-40B4-BE49-F238E27FC236}">
                <a16:creationId xmlns:a16="http://schemas.microsoft.com/office/drawing/2014/main" id="{FEF58F25-46E2-470D-9A45-DB50822EE99C}"/>
              </a:ext>
            </a:extLst>
          </p:cNvPr>
          <p:cNvSpPr>
            <a:spLocks noGrp="1"/>
          </p:cNvSpPr>
          <p:nvPr>
            <p:ph type="sldNum" sz="quarter" idx="12"/>
          </p:nvPr>
        </p:nvSpPr>
        <p:spPr/>
        <p:txBody>
          <a:bodyPr/>
          <a:lstStyle/>
          <a:p>
            <a:fld id="{934E83B7-D982-4FD7-A0FA-8E7100A1152D}" type="slidenum">
              <a:rPr lang="en-US" smtClean="0"/>
              <a:t>2</a:t>
            </a:fld>
            <a:endParaRPr lang="en-US"/>
          </a:p>
        </p:txBody>
      </p:sp>
      <p:sp>
        <p:nvSpPr>
          <p:cNvPr id="4" name="Footer Placeholder 3">
            <a:extLst>
              <a:ext uri="{FF2B5EF4-FFF2-40B4-BE49-F238E27FC236}">
                <a16:creationId xmlns:a16="http://schemas.microsoft.com/office/drawing/2014/main" id="{7F46ECA1-7A70-4E8D-89BC-E024ECCE5081}"/>
              </a:ext>
            </a:extLst>
          </p:cNvPr>
          <p:cNvSpPr>
            <a:spLocks noGrp="1"/>
          </p:cNvSpPr>
          <p:nvPr>
            <p:ph type="ftr" sz="quarter" idx="11"/>
          </p:nvPr>
        </p:nvSpPr>
        <p:spPr/>
        <p:txBody>
          <a:bodyPr/>
          <a:lstStyle/>
          <a:p>
            <a:r>
              <a:rPr lang="en-US"/>
              <a:t>Gabriele Carcassi - University of Michigan</a:t>
            </a:r>
          </a:p>
        </p:txBody>
      </p:sp>
    </p:spTree>
    <p:extLst>
      <p:ext uri="{BB962C8B-B14F-4D97-AF65-F5344CB8AC3E}">
        <p14:creationId xmlns:p14="http://schemas.microsoft.com/office/powerpoint/2010/main" val="649148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4B36ACD-9299-476A-8C95-3712FBE63DA6}"/>
                  </a:ext>
                </a:extLst>
              </p:cNvPr>
              <p:cNvSpPr txBox="1"/>
              <p:nvPr/>
            </p:nvSpPr>
            <p:spPr>
              <a:xfrm>
                <a:off x="2922796" y="1419998"/>
                <a:ext cx="6346417" cy="4242123"/>
              </a:xfrm>
              <a:prstGeom prst="rect">
                <a:avLst/>
              </a:prstGeom>
              <a:noFill/>
            </p:spPr>
            <p:txBody>
              <a:bodyPr wrap="none" rtlCol="0">
                <a:spAutoFit/>
              </a:bodyPr>
              <a:lstStyle/>
              <a:p>
                <a:pPr algn="ctr"/>
                <a:r>
                  <a:rPr lang="en-US" sz="4400" dirty="0"/>
                  <a:t>For a deterministic process</a:t>
                </a:r>
              </a:p>
              <a:p>
                <a:pPr algn="ctr"/>
                <a:br>
                  <a:rPr lang="en-US" sz="4400" dirty="0"/>
                </a:b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𝜇</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𝑠</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r>
                                <a:rPr lang="en-US" sz="4400" b="0" i="1" smtClean="0">
                                  <a:latin typeface="Cambria Math" panose="02040503050406030204" pitchFamily="18" charset="0"/>
                                </a:rPr>
                                <m:t>+</m:t>
                              </m:r>
                              <m:r>
                                <m:rPr>
                                  <m:sty m:val="p"/>
                                </m:rPr>
                                <a:rPr lang="en-US" sz="4400" b="0" i="0" smtClean="0">
                                  <a:latin typeface="Cambria Math" panose="02040503050406030204" pitchFamily="18" charset="0"/>
                                </a:rPr>
                                <m:t>Δ</m:t>
                              </m:r>
                              <m:r>
                                <a:rPr lang="en-US" sz="4400" b="0" i="1" smtClean="0">
                                  <a:latin typeface="Cambria Math" panose="02040503050406030204" pitchFamily="18" charset="0"/>
                                </a:rPr>
                                <m:t>𝑡</m:t>
                              </m:r>
                            </m:e>
                          </m:d>
                        </m:e>
                      </m:d>
                      <m:r>
                        <a:rPr lang="en-US" sz="4400" b="0" i="1" smtClean="0">
                          <a:latin typeface="Cambria Math" panose="02040503050406030204" pitchFamily="18" charset="0"/>
                        </a:rPr>
                        <m:t>≥</m:t>
                      </m:r>
                      <m:r>
                        <a:rPr lang="en-US" sz="4400" b="0" i="1" smtClean="0">
                          <a:latin typeface="Cambria Math" panose="02040503050406030204" pitchFamily="18" charset="0"/>
                        </a:rPr>
                        <m:t>𝜇</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𝑠</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e>
                          </m:d>
                        </m:e>
                      </m:d>
                    </m:oMath>
                  </m:oMathPara>
                </a14:m>
                <a:endParaRPr lang="en-US" sz="4400" dirty="0"/>
              </a:p>
              <a:p>
                <a:pPr algn="ctr"/>
                <a:endParaRPr lang="en-US" sz="4400" dirty="0"/>
              </a:p>
              <a:p>
                <a:pPr algn="ctr"/>
                <a:r>
                  <a:rPr lang="en-US" sz="4400" dirty="0"/>
                  <a:t>(equal if reversible)</a:t>
                </a:r>
              </a:p>
              <a:p>
                <a:pPr algn="ctr"/>
                <a:r>
                  <a:rPr lang="en-US" sz="4400" dirty="0"/>
                  <a:t>(maximum at equilibrium)</a:t>
                </a:r>
              </a:p>
            </p:txBody>
          </p:sp>
        </mc:Choice>
        <mc:Fallback xmlns="">
          <p:sp>
            <p:nvSpPr>
              <p:cNvPr id="3" name="TextBox 2">
                <a:extLst>
                  <a:ext uri="{FF2B5EF4-FFF2-40B4-BE49-F238E27FC236}">
                    <a16:creationId xmlns:a16="http://schemas.microsoft.com/office/drawing/2014/main" id="{94B36ACD-9299-476A-8C95-3712FBE63DA6}"/>
                  </a:ext>
                </a:extLst>
              </p:cNvPr>
              <p:cNvSpPr txBox="1">
                <a:spLocks noRot="1" noChangeAspect="1" noMove="1" noResize="1" noEditPoints="1" noAdjustHandles="1" noChangeArrowheads="1" noChangeShapeType="1" noTextEdit="1"/>
              </p:cNvSpPr>
              <p:nvPr/>
            </p:nvSpPr>
            <p:spPr>
              <a:xfrm>
                <a:off x="2922796" y="1419998"/>
                <a:ext cx="6346417" cy="4242123"/>
              </a:xfrm>
              <a:prstGeom prst="rect">
                <a:avLst/>
              </a:prstGeom>
              <a:blipFill>
                <a:blip r:embed="rId2"/>
                <a:stretch>
                  <a:fillRect l="-3455" t="-3017" r="-3455" b="-5891"/>
                </a:stretch>
              </a:blipFill>
            </p:spPr>
            <p:txBody>
              <a:bodyPr/>
              <a:lstStyle/>
              <a:p>
                <a:r>
                  <a:rPr lang="en-US">
                    <a:noFill/>
                  </a:rPr>
                  <a:t> </a:t>
                </a:r>
              </a:p>
            </p:txBody>
          </p:sp>
        </mc:Fallback>
      </mc:AlternateContent>
    </p:spTree>
    <p:extLst>
      <p:ext uri="{BB962C8B-B14F-4D97-AF65-F5344CB8AC3E}">
        <p14:creationId xmlns:p14="http://schemas.microsoft.com/office/powerpoint/2010/main" val="2212183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4258C6-BFA9-4CAC-9ACE-CB9B7A6749D7}"/>
              </a:ext>
            </a:extLst>
          </p:cNvPr>
          <p:cNvSpPr txBox="1"/>
          <p:nvPr/>
        </p:nvSpPr>
        <p:spPr>
          <a:xfrm>
            <a:off x="214604" y="305187"/>
            <a:ext cx="11765902" cy="584775"/>
          </a:xfrm>
          <a:prstGeom prst="rect">
            <a:avLst/>
          </a:prstGeom>
          <a:noFill/>
        </p:spPr>
        <p:txBody>
          <a:bodyPr wrap="square">
            <a:spAutoFit/>
          </a:bodyPr>
          <a:lstStyle/>
          <a:p>
            <a:pPr algn="ctr"/>
            <a:r>
              <a:rPr lang="en-US" sz="3200" dirty="0"/>
              <a:t>Suppose we have a composite of two systems</a:t>
            </a:r>
          </a:p>
        </p:txBody>
      </p:sp>
      <p:grpSp>
        <p:nvGrpSpPr>
          <p:cNvPr id="39" name="Group 38">
            <a:extLst>
              <a:ext uri="{FF2B5EF4-FFF2-40B4-BE49-F238E27FC236}">
                <a16:creationId xmlns:a16="http://schemas.microsoft.com/office/drawing/2014/main" id="{C6319DB8-34D5-4808-8E3F-9672091E8F82}"/>
              </a:ext>
            </a:extLst>
          </p:cNvPr>
          <p:cNvGrpSpPr/>
          <p:nvPr/>
        </p:nvGrpSpPr>
        <p:grpSpPr>
          <a:xfrm>
            <a:off x="349698" y="1389724"/>
            <a:ext cx="885379" cy="1482267"/>
            <a:chOff x="1408384" y="1385535"/>
            <a:chExt cx="885379" cy="1482267"/>
          </a:xfrm>
        </p:grpSpPr>
        <p:grpSp>
          <p:nvGrpSpPr>
            <p:cNvPr id="32" name="Group 31">
              <a:extLst>
                <a:ext uri="{FF2B5EF4-FFF2-40B4-BE49-F238E27FC236}">
                  <a16:creationId xmlns:a16="http://schemas.microsoft.com/office/drawing/2014/main" id="{9E7D4F8C-FA42-48B1-9D4D-B327BC537696}"/>
                </a:ext>
              </a:extLst>
            </p:cNvPr>
            <p:cNvGrpSpPr/>
            <p:nvPr/>
          </p:nvGrpSpPr>
          <p:grpSpPr>
            <a:xfrm>
              <a:off x="1705935" y="1624923"/>
              <a:ext cx="587828" cy="1242879"/>
              <a:chOff x="1705935" y="1624923"/>
              <a:chExt cx="587828" cy="1242879"/>
            </a:xfrm>
          </p:grpSpPr>
          <p:sp>
            <p:nvSpPr>
              <p:cNvPr id="7" name="Oval 6">
                <a:extLst>
                  <a:ext uri="{FF2B5EF4-FFF2-40B4-BE49-F238E27FC236}">
                    <a16:creationId xmlns:a16="http://schemas.microsoft.com/office/drawing/2014/main" id="{5B1DE010-656C-41BD-B5EB-FACC52D987A0}"/>
                  </a:ext>
                </a:extLst>
              </p:cNvPr>
              <p:cNvSpPr/>
              <p:nvPr/>
            </p:nvSpPr>
            <p:spPr>
              <a:xfrm>
                <a:off x="1705935" y="1624923"/>
                <a:ext cx="587828" cy="124287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38739CA2-0D59-4428-889A-3F8259C29F93}"/>
                  </a:ext>
                </a:extLst>
              </p:cNvPr>
              <p:cNvSpPr/>
              <p:nvPr/>
            </p:nvSpPr>
            <p:spPr>
              <a:xfrm>
                <a:off x="1946978" y="2162388"/>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14BF25-27C9-439A-B75F-05F3A2AFE8EC}"/>
                  </a:ext>
                </a:extLst>
              </p:cNvPr>
              <p:cNvSpPr/>
              <p:nvPr/>
            </p:nvSpPr>
            <p:spPr>
              <a:xfrm>
                <a:off x="1957862" y="246570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4FCEE20-C430-4B3C-83CB-09243373B513}"/>
                  </a:ext>
                </a:extLst>
              </p:cNvPr>
              <p:cNvSpPr/>
              <p:nvPr/>
            </p:nvSpPr>
            <p:spPr>
              <a:xfrm>
                <a:off x="1942318" y="1855281"/>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2B1BC2-852C-45DA-ACEE-E4DCD19AE5A7}"/>
                    </a:ext>
                  </a:extLst>
                </p:cNvPr>
                <p:cNvSpPr txBox="1"/>
                <p:nvPr/>
              </p:nvSpPr>
              <p:spPr>
                <a:xfrm>
                  <a:off x="1408384" y="1385535"/>
                  <a:ext cx="4613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1</m:t>
                            </m:r>
                          </m:sub>
                        </m:sSub>
                      </m:oMath>
                    </m:oMathPara>
                  </a14:m>
                  <a:endParaRPr lang="en-US" dirty="0"/>
                </a:p>
              </p:txBody>
            </p:sp>
          </mc:Choice>
          <mc:Fallback xmlns="">
            <p:sp>
              <p:nvSpPr>
                <p:cNvPr id="36" name="TextBox 35">
                  <a:extLst>
                    <a:ext uri="{FF2B5EF4-FFF2-40B4-BE49-F238E27FC236}">
                      <a16:creationId xmlns:a16="http://schemas.microsoft.com/office/drawing/2014/main" id="{032B1BC2-852C-45DA-ACEE-E4DCD19AE5A7}"/>
                    </a:ext>
                  </a:extLst>
                </p:cNvPr>
                <p:cNvSpPr txBox="1">
                  <a:spLocks noRot="1" noChangeAspect="1" noMove="1" noResize="1" noEditPoints="1" noAdjustHandles="1" noChangeArrowheads="1" noChangeShapeType="1" noTextEdit="1"/>
                </p:cNvSpPr>
                <p:nvPr/>
              </p:nvSpPr>
              <p:spPr>
                <a:xfrm>
                  <a:off x="1408384" y="1385535"/>
                  <a:ext cx="461345" cy="369332"/>
                </a:xfrm>
                <a:prstGeom prst="rect">
                  <a:avLst/>
                </a:prstGeom>
                <a:blipFill>
                  <a:blip r:embed="rId3"/>
                  <a:stretch>
                    <a:fillRect/>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3D5B7240-5800-4A08-945E-D60470FDBD73}"/>
              </a:ext>
            </a:extLst>
          </p:cNvPr>
          <p:cNvGrpSpPr/>
          <p:nvPr/>
        </p:nvGrpSpPr>
        <p:grpSpPr>
          <a:xfrm>
            <a:off x="289261" y="3394649"/>
            <a:ext cx="973489" cy="789798"/>
            <a:chOff x="3495081" y="2867802"/>
            <a:chExt cx="973489" cy="789798"/>
          </a:xfrm>
        </p:grpSpPr>
        <p:grpSp>
          <p:nvGrpSpPr>
            <p:cNvPr id="33" name="Group 32">
              <a:extLst>
                <a:ext uri="{FF2B5EF4-FFF2-40B4-BE49-F238E27FC236}">
                  <a16:creationId xmlns:a16="http://schemas.microsoft.com/office/drawing/2014/main" id="{B5FE5C54-A400-400B-9E7E-4D630AB6C742}"/>
                </a:ext>
              </a:extLst>
            </p:cNvPr>
            <p:cNvGrpSpPr/>
            <p:nvPr/>
          </p:nvGrpSpPr>
          <p:grpSpPr>
            <a:xfrm>
              <a:off x="3880742" y="3200400"/>
              <a:ext cx="587828" cy="457200"/>
              <a:chOff x="3880742" y="3200400"/>
              <a:chExt cx="587828" cy="457200"/>
            </a:xfrm>
          </p:grpSpPr>
          <p:sp>
            <p:nvSpPr>
              <p:cNvPr id="16" name="Oval 15">
                <a:extLst>
                  <a:ext uri="{FF2B5EF4-FFF2-40B4-BE49-F238E27FC236}">
                    <a16:creationId xmlns:a16="http://schemas.microsoft.com/office/drawing/2014/main" id="{7100316F-4DB4-460A-8D63-638770073E47}"/>
                  </a:ext>
                </a:extLst>
              </p:cNvPr>
              <p:cNvSpPr/>
              <p:nvPr/>
            </p:nvSpPr>
            <p:spPr>
              <a:xfrm>
                <a:off x="3880742" y="3200400"/>
                <a:ext cx="587828" cy="45720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8CB59B23-6502-4754-88E5-9463BC6AD21A}"/>
                  </a:ext>
                </a:extLst>
              </p:cNvPr>
              <p:cNvSpPr/>
              <p:nvPr/>
            </p:nvSpPr>
            <p:spPr>
              <a:xfrm>
                <a:off x="3998157" y="339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BDC1937-AC7B-482C-8828-1E523F43963F}"/>
                  </a:ext>
                </a:extLst>
              </p:cNvPr>
              <p:cNvSpPr/>
              <p:nvPr/>
            </p:nvSpPr>
            <p:spPr>
              <a:xfrm>
                <a:off x="4281183" y="338942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69845D8-0F11-48D9-84A7-FC663A40B252}"/>
                    </a:ext>
                  </a:extLst>
                </p:cNvPr>
                <p:cNvSpPr txBox="1"/>
                <p:nvPr/>
              </p:nvSpPr>
              <p:spPr>
                <a:xfrm>
                  <a:off x="3495081" y="2867802"/>
                  <a:ext cx="4666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2</m:t>
                            </m:r>
                          </m:sub>
                        </m:sSub>
                      </m:oMath>
                    </m:oMathPara>
                  </a14:m>
                  <a:endParaRPr lang="en-US" dirty="0"/>
                </a:p>
              </p:txBody>
            </p:sp>
          </mc:Choice>
          <mc:Fallback xmlns="">
            <p:sp>
              <p:nvSpPr>
                <p:cNvPr id="37" name="TextBox 36">
                  <a:extLst>
                    <a:ext uri="{FF2B5EF4-FFF2-40B4-BE49-F238E27FC236}">
                      <a16:creationId xmlns:a16="http://schemas.microsoft.com/office/drawing/2014/main" id="{369845D8-0F11-48D9-84A7-FC663A40B252}"/>
                    </a:ext>
                  </a:extLst>
                </p:cNvPr>
                <p:cNvSpPr txBox="1">
                  <a:spLocks noRot="1" noChangeAspect="1" noMove="1" noResize="1" noEditPoints="1" noAdjustHandles="1" noChangeArrowheads="1" noChangeShapeType="1" noTextEdit="1"/>
                </p:cNvSpPr>
                <p:nvPr/>
              </p:nvSpPr>
              <p:spPr>
                <a:xfrm>
                  <a:off x="3495081" y="2867802"/>
                  <a:ext cx="466666" cy="369332"/>
                </a:xfrm>
                <a:prstGeom prst="rect">
                  <a:avLst/>
                </a:prstGeom>
                <a:blipFill>
                  <a:blip r:embed="rId4"/>
                  <a:stretch>
                    <a:fillRect/>
                  </a:stretch>
                </a:blipFill>
              </p:spPr>
              <p:txBody>
                <a:bodyPr/>
                <a:lstStyle/>
                <a:p>
                  <a:r>
                    <a:rPr lang="en-US">
                      <a:noFill/>
                    </a:rPr>
                    <a:t> </a:t>
                  </a:r>
                </a:p>
              </p:txBody>
            </p:sp>
          </mc:Fallback>
        </mc:AlternateContent>
      </p:grpSp>
      <p:grpSp>
        <p:nvGrpSpPr>
          <p:cNvPr id="41" name="Group 40">
            <a:extLst>
              <a:ext uri="{FF2B5EF4-FFF2-40B4-BE49-F238E27FC236}">
                <a16:creationId xmlns:a16="http://schemas.microsoft.com/office/drawing/2014/main" id="{0097BFF6-9190-429D-859A-0F6A50101EEB}"/>
              </a:ext>
            </a:extLst>
          </p:cNvPr>
          <p:cNvGrpSpPr/>
          <p:nvPr/>
        </p:nvGrpSpPr>
        <p:grpSpPr>
          <a:xfrm>
            <a:off x="3452977" y="2063479"/>
            <a:ext cx="1401602" cy="1664055"/>
            <a:chOff x="4940330" y="961957"/>
            <a:chExt cx="1401602" cy="1664055"/>
          </a:xfrm>
        </p:grpSpPr>
        <p:grpSp>
          <p:nvGrpSpPr>
            <p:cNvPr id="34" name="Group 33">
              <a:extLst>
                <a:ext uri="{FF2B5EF4-FFF2-40B4-BE49-F238E27FC236}">
                  <a16:creationId xmlns:a16="http://schemas.microsoft.com/office/drawing/2014/main" id="{0816F2A5-4C16-45FE-85AB-D24C94C744A9}"/>
                </a:ext>
              </a:extLst>
            </p:cNvPr>
            <p:cNvGrpSpPr/>
            <p:nvPr/>
          </p:nvGrpSpPr>
          <p:grpSpPr>
            <a:xfrm>
              <a:off x="5292009" y="1383133"/>
              <a:ext cx="698244" cy="1242879"/>
              <a:chOff x="1942319" y="3651215"/>
              <a:chExt cx="698244" cy="1242879"/>
            </a:xfrm>
          </p:grpSpPr>
          <p:sp>
            <p:nvSpPr>
              <p:cNvPr id="31" name="Oval 30">
                <a:extLst>
                  <a:ext uri="{FF2B5EF4-FFF2-40B4-BE49-F238E27FC236}">
                    <a16:creationId xmlns:a16="http://schemas.microsoft.com/office/drawing/2014/main" id="{5F162A2F-E245-4A61-AEEF-64CB5752D75B}"/>
                  </a:ext>
                </a:extLst>
              </p:cNvPr>
              <p:cNvSpPr/>
              <p:nvPr/>
            </p:nvSpPr>
            <p:spPr>
              <a:xfrm>
                <a:off x="1942319" y="3651215"/>
                <a:ext cx="698244" cy="124287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074F6A71-2E69-4F16-A5A9-899549E4E9AD}"/>
                  </a:ext>
                </a:extLst>
              </p:cNvPr>
              <p:cNvSpPr/>
              <p:nvPr/>
            </p:nvSpPr>
            <p:spPr>
              <a:xfrm>
                <a:off x="2099378" y="4236895"/>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7AA4383-86D2-4BA6-9140-A3E3363AD492}"/>
                  </a:ext>
                </a:extLst>
              </p:cNvPr>
              <p:cNvSpPr/>
              <p:nvPr/>
            </p:nvSpPr>
            <p:spPr>
              <a:xfrm>
                <a:off x="2110262" y="4540211"/>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CD89A90-8479-401E-95B5-2D251D1EED32}"/>
                  </a:ext>
                </a:extLst>
              </p:cNvPr>
              <p:cNvSpPr/>
              <p:nvPr/>
            </p:nvSpPr>
            <p:spPr>
              <a:xfrm>
                <a:off x="2094718" y="3929788"/>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A97C706-8759-4A0D-8090-80182E7ECC6C}"/>
                  </a:ext>
                </a:extLst>
              </p:cNvPr>
              <p:cNvSpPr/>
              <p:nvPr/>
            </p:nvSpPr>
            <p:spPr>
              <a:xfrm>
                <a:off x="2382404" y="4230668"/>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A0C3E7A-6366-47A9-8B01-E3A03A1DD750}"/>
                  </a:ext>
                </a:extLst>
              </p:cNvPr>
              <p:cNvSpPr/>
              <p:nvPr/>
            </p:nvSpPr>
            <p:spPr>
              <a:xfrm>
                <a:off x="2393288" y="453398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2277A97-3A50-4C34-9208-E6EACDD59269}"/>
                  </a:ext>
                </a:extLst>
              </p:cNvPr>
              <p:cNvSpPr/>
              <p:nvPr/>
            </p:nvSpPr>
            <p:spPr>
              <a:xfrm>
                <a:off x="2377744" y="3923561"/>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F0477BB-8464-4A18-A1D8-4A0AFE08C4D9}"/>
                    </a:ext>
                  </a:extLst>
                </p:cNvPr>
                <p:cNvSpPr txBox="1"/>
                <p:nvPr/>
              </p:nvSpPr>
              <p:spPr>
                <a:xfrm>
                  <a:off x="4940330" y="961957"/>
                  <a:ext cx="14016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𝒮</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2</m:t>
                            </m:r>
                          </m:sub>
                        </m:sSub>
                      </m:oMath>
                    </m:oMathPara>
                  </a14:m>
                  <a:endParaRPr lang="en-US" dirty="0"/>
                </a:p>
              </p:txBody>
            </p:sp>
          </mc:Choice>
          <mc:Fallback xmlns="">
            <p:sp>
              <p:nvSpPr>
                <p:cNvPr id="38" name="TextBox 37">
                  <a:extLst>
                    <a:ext uri="{FF2B5EF4-FFF2-40B4-BE49-F238E27FC236}">
                      <a16:creationId xmlns:a16="http://schemas.microsoft.com/office/drawing/2014/main" id="{2F0477BB-8464-4A18-A1D8-4A0AFE08C4D9}"/>
                    </a:ext>
                  </a:extLst>
                </p:cNvPr>
                <p:cNvSpPr txBox="1">
                  <a:spLocks noRot="1" noChangeAspect="1" noMove="1" noResize="1" noEditPoints="1" noAdjustHandles="1" noChangeArrowheads="1" noChangeShapeType="1" noTextEdit="1"/>
                </p:cNvSpPr>
                <p:nvPr/>
              </p:nvSpPr>
              <p:spPr>
                <a:xfrm>
                  <a:off x="4940330" y="961957"/>
                  <a:ext cx="1401602" cy="369332"/>
                </a:xfrm>
                <a:prstGeom prst="rect">
                  <a:avLst/>
                </a:prstGeom>
                <a:blipFill>
                  <a:blip r:embed="rId5"/>
                  <a:stretch>
                    <a:fillRect/>
                  </a:stretch>
                </a:blipFill>
              </p:spPr>
              <p:txBody>
                <a:bodyPr/>
                <a:lstStyle/>
                <a:p>
                  <a:r>
                    <a:rPr lang="en-US">
                      <a:noFill/>
                    </a:rPr>
                    <a:t> </a:t>
                  </a:r>
                </a:p>
              </p:txBody>
            </p:sp>
          </mc:Fallback>
        </mc:AlternateContent>
      </p:grpSp>
      <p:sp>
        <p:nvSpPr>
          <p:cNvPr id="45" name="TextBox 44">
            <a:extLst>
              <a:ext uri="{FF2B5EF4-FFF2-40B4-BE49-F238E27FC236}">
                <a16:creationId xmlns:a16="http://schemas.microsoft.com/office/drawing/2014/main" id="{B7A95184-EB95-4FEE-939C-EB675087770B}"/>
              </a:ext>
            </a:extLst>
          </p:cNvPr>
          <p:cNvSpPr txBox="1"/>
          <p:nvPr/>
        </p:nvSpPr>
        <p:spPr>
          <a:xfrm>
            <a:off x="473817" y="4539830"/>
            <a:ext cx="4878777" cy="584775"/>
          </a:xfrm>
          <a:prstGeom prst="rect">
            <a:avLst/>
          </a:prstGeom>
          <a:noFill/>
        </p:spPr>
        <p:txBody>
          <a:bodyPr wrap="square">
            <a:spAutoFit/>
          </a:bodyPr>
          <a:lstStyle/>
          <a:p>
            <a:r>
              <a:rPr lang="en-US" sz="3200" dirty="0"/>
              <a:t>State space is the product</a:t>
            </a:r>
          </a:p>
        </p:txBody>
      </p:sp>
      <p:sp>
        <p:nvSpPr>
          <p:cNvPr id="47" name="TextBox 46">
            <a:extLst>
              <a:ext uri="{FF2B5EF4-FFF2-40B4-BE49-F238E27FC236}">
                <a16:creationId xmlns:a16="http://schemas.microsoft.com/office/drawing/2014/main" id="{7F7552F3-FC56-4DD9-AA65-0393A46734F2}"/>
              </a:ext>
            </a:extLst>
          </p:cNvPr>
          <p:cNvSpPr txBox="1"/>
          <p:nvPr/>
        </p:nvSpPr>
        <p:spPr>
          <a:xfrm>
            <a:off x="5605479" y="5036401"/>
            <a:ext cx="6318545" cy="1569660"/>
          </a:xfrm>
          <a:prstGeom prst="rect">
            <a:avLst/>
          </a:prstGeom>
          <a:noFill/>
        </p:spPr>
        <p:txBody>
          <a:bodyPr wrap="square">
            <a:spAutoFit/>
          </a:bodyPr>
          <a:lstStyle/>
          <a:p>
            <a:pPr algn="ctr"/>
            <a:r>
              <a:rPr lang="en-US" sz="3200" dirty="0"/>
              <a:t>Evolutions, in general, are not the product: there may be correlations between the evolutions</a:t>
            </a:r>
          </a:p>
        </p:txBody>
      </p:sp>
      <p:grpSp>
        <p:nvGrpSpPr>
          <p:cNvPr id="30" name="Group 29">
            <a:extLst>
              <a:ext uri="{FF2B5EF4-FFF2-40B4-BE49-F238E27FC236}">
                <a16:creationId xmlns:a16="http://schemas.microsoft.com/office/drawing/2014/main" id="{EA13266A-7F47-4B5A-B6EB-F1B4A31FF392}"/>
              </a:ext>
            </a:extLst>
          </p:cNvPr>
          <p:cNvGrpSpPr/>
          <p:nvPr/>
        </p:nvGrpSpPr>
        <p:grpSpPr>
          <a:xfrm>
            <a:off x="5962020" y="1413349"/>
            <a:ext cx="6236859" cy="3279535"/>
            <a:chOff x="1679454" y="101107"/>
            <a:chExt cx="6236859" cy="3279535"/>
          </a:xfrm>
        </p:grpSpPr>
        <p:sp>
          <p:nvSpPr>
            <p:cNvPr id="35" name="Freeform: Shape 34">
              <a:extLst>
                <a:ext uri="{FF2B5EF4-FFF2-40B4-BE49-F238E27FC236}">
                  <a16:creationId xmlns:a16="http://schemas.microsoft.com/office/drawing/2014/main" id="{0EEB3B19-893B-42FA-95C9-78F41A756342}"/>
                </a:ext>
              </a:extLst>
            </p:cNvPr>
            <p:cNvSpPr/>
            <p:nvPr/>
          </p:nvSpPr>
          <p:spPr>
            <a:xfrm>
              <a:off x="1833188" y="1071197"/>
              <a:ext cx="1109356"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Freeform: Shape 41">
              <a:extLst>
                <a:ext uri="{FF2B5EF4-FFF2-40B4-BE49-F238E27FC236}">
                  <a16:creationId xmlns:a16="http://schemas.microsoft.com/office/drawing/2014/main" id="{79C25C18-4270-4DAE-8FCD-7E89F24A65D9}"/>
                </a:ext>
              </a:extLst>
            </p:cNvPr>
            <p:cNvSpPr/>
            <p:nvPr/>
          </p:nvSpPr>
          <p:spPr>
            <a:xfrm>
              <a:off x="1819999" y="464532"/>
              <a:ext cx="1122545"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Freeform: Shape 43">
              <a:extLst>
                <a:ext uri="{FF2B5EF4-FFF2-40B4-BE49-F238E27FC236}">
                  <a16:creationId xmlns:a16="http://schemas.microsoft.com/office/drawing/2014/main" id="{4504FA46-15B8-4FE2-A597-1BAFBD9118BF}"/>
                </a:ext>
              </a:extLst>
            </p:cNvPr>
            <p:cNvSpPr/>
            <p:nvPr/>
          </p:nvSpPr>
          <p:spPr>
            <a:xfrm>
              <a:off x="1833188" y="1557505"/>
              <a:ext cx="1122545"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65CDB8F-009A-4FFF-8E41-F9869ED3A801}"/>
                    </a:ext>
                  </a:extLst>
                </p:cNvPr>
                <p:cNvSpPr txBox="1"/>
                <p:nvPr/>
              </p:nvSpPr>
              <p:spPr>
                <a:xfrm>
                  <a:off x="2006214" y="2662238"/>
                  <a:ext cx="54874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i="1">
                            <a:latin typeface="Cambria Math" panose="02040503050406030204" pitchFamily="18" charset="0"/>
                          </a:rPr>
                          <m:t>𝑡</m:t>
                        </m:r>
                        <m:r>
                          <a:rPr lang="en-US" sz="1400" b="0" i="1" smtClean="0">
                            <a:latin typeface="Cambria Math" panose="02040503050406030204" pitchFamily="18" charset="0"/>
                          </a:rPr>
                          <m:t>)</m:t>
                        </m:r>
                      </m:oMath>
                    </m:oMathPara>
                  </a14:m>
                  <a:endParaRPr lang="en-US" sz="1400" dirty="0"/>
                </a:p>
              </p:txBody>
            </p:sp>
          </mc:Choice>
          <mc:Fallback xmlns="">
            <p:sp>
              <p:nvSpPr>
                <p:cNvPr id="46" name="TextBox 45">
                  <a:extLst>
                    <a:ext uri="{FF2B5EF4-FFF2-40B4-BE49-F238E27FC236}">
                      <a16:creationId xmlns:a16="http://schemas.microsoft.com/office/drawing/2014/main" id="{B65CDB8F-009A-4FFF-8E41-F9869ED3A801}"/>
                    </a:ext>
                  </a:extLst>
                </p:cNvPr>
                <p:cNvSpPr txBox="1">
                  <a:spLocks noRot="1" noChangeAspect="1" noMove="1" noResize="1" noEditPoints="1" noAdjustHandles="1" noChangeArrowheads="1" noChangeShapeType="1" noTextEdit="1"/>
                </p:cNvSpPr>
                <p:nvPr/>
              </p:nvSpPr>
              <p:spPr>
                <a:xfrm>
                  <a:off x="2006214" y="2662238"/>
                  <a:ext cx="548740" cy="307777"/>
                </a:xfrm>
                <a:prstGeom prst="rect">
                  <a:avLst/>
                </a:prstGeom>
                <a:blipFill>
                  <a:blip r:embed="rId6"/>
                  <a:stretch>
                    <a:fillRect b="-8000"/>
                  </a:stretch>
                </a:blipFill>
              </p:spPr>
              <p:txBody>
                <a:bodyPr/>
                <a:lstStyle/>
                <a:p>
                  <a:r>
                    <a:rPr lang="en-US">
                      <a:noFill/>
                    </a:rPr>
                    <a:t> </a:t>
                  </a:r>
                </a:p>
              </p:txBody>
            </p:sp>
          </mc:Fallback>
        </mc:AlternateContent>
        <p:sp>
          <p:nvSpPr>
            <p:cNvPr id="48" name="Freeform: Shape 47">
              <a:extLst>
                <a:ext uri="{FF2B5EF4-FFF2-40B4-BE49-F238E27FC236}">
                  <a16:creationId xmlns:a16="http://schemas.microsoft.com/office/drawing/2014/main" id="{2BBB5DAD-7ACB-44C7-A99E-476E56113900}"/>
                </a:ext>
              </a:extLst>
            </p:cNvPr>
            <p:cNvSpPr/>
            <p:nvPr/>
          </p:nvSpPr>
          <p:spPr>
            <a:xfrm>
              <a:off x="3913984" y="2712426"/>
              <a:ext cx="548740" cy="572961"/>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Freeform: Shape 48">
              <a:extLst>
                <a:ext uri="{FF2B5EF4-FFF2-40B4-BE49-F238E27FC236}">
                  <a16:creationId xmlns:a16="http://schemas.microsoft.com/office/drawing/2014/main" id="{E419F6D7-30A0-44AD-A470-8A89FF9A3C8B}"/>
                </a:ext>
              </a:extLst>
            </p:cNvPr>
            <p:cNvSpPr/>
            <p:nvPr/>
          </p:nvSpPr>
          <p:spPr>
            <a:xfrm>
              <a:off x="4939703" y="2712425"/>
              <a:ext cx="252155" cy="572961"/>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Freeform: Shape 49">
              <a:extLst>
                <a:ext uri="{FF2B5EF4-FFF2-40B4-BE49-F238E27FC236}">
                  <a16:creationId xmlns:a16="http://schemas.microsoft.com/office/drawing/2014/main" id="{3D640351-FF7A-4ECE-83ED-900343E4C7CE}"/>
                </a:ext>
              </a:extLst>
            </p:cNvPr>
            <p:cNvSpPr/>
            <p:nvPr/>
          </p:nvSpPr>
          <p:spPr>
            <a:xfrm flipH="1">
              <a:off x="5713266" y="2712424"/>
              <a:ext cx="330819" cy="572961"/>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CFF628F-C890-450A-A991-84E0C1E21994}"/>
                    </a:ext>
                  </a:extLst>
                </p:cNvPr>
                <p:cNvSpPr txBox="1"/>
                <p:nvPr/>
              </p:nvSpPr>
              <p:spPr>
                <a:xfrm>
                  <a:off x="6396085" y="2895625"/>
                  <a:ext cx="54874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i="1">
                            <a:latin typeface="Cambria Math" panose="02040503050406030204" pitchFamily="18" charset="0"/>
                          </a:rPr>
                          <m:t>𝑡</m:t>
                        </m:r>
                        <m:r>
                          <a:rPr lang="en-US" sz="1400" b="0" i="1" smtClean="0">
                            <a:latin typeface="Cambria Math" panose="02040503050406030204" pitchFamily="18" charset="0"/>
                          </a:rPr>
                          <m:t>)</m:t>
                        </m:r>
                      </m:oMath>
                    </m:oMathPara>
                  </a14:m>
                  <a:endParaRPr lang="en-US" sz="1400" dirty="0"/>
                </a:p>
              </p:txBody>
            </p:sp>
          </mc:Choice>
          <mc:Fallback xmlns="">
            <p:sp>
              <p:nvSpPr>
                <p:cNvPr id="51" name="TextBox 50">
                  <a:extLst>
                    <a:ext uri="{FF2B5EF4-FFF2-40B4-BE49-F238E27FC236}">
                      <a16:creationId xmlns:a16="http://schemas.microsoft.com/office/drawing/2014/main" id="{4CFF628F-C890-450A-A991-84E0C1E21994}"/>
                    </a:ext>
                  </a:extLst>
                </p:cNvPr>
                <p:cNvSpPr txBox="1">
                  <a:spLocks noRot="1" noChangeAspect="1" noMove="1" noResize="1" noEditPoints="1" noAdjustHandles="1" noChangeArrowheads="1" noChangeShapeType="1" noTextEdit="1"/>
                </p:cNvSpPr>
                <p:nvPr/>
              </p:nvSpPr>
              <p:spPr>
                <a:xfrm>
                  <a:off x="6396085" y="2895625"/>
                  <a:ext cx="548740" cy="307777"/>
                </a:xfrm>
                <a:prstGeom prst="rect">
                  <a:avLst/>
                </a:prstGeom>
                <a:blipFill>
                  <a:blip r:embed="rId7"/>
                  <a:stretch>
                    <a:fillRect b="-5882"/>
                  </a:stretch>
                </a:blipFill>
              </p:spPr>
              <p:txBody>
                <a:bodyPr/>
                <a:lstStyle/>
                <a:p>
                  <a:r>
                    <a:rPr lang="en-US">
                      <a:noFill/>
                    </a:rPr>
                    <a:t> </a:t>
                  </a:r>
                </a:p>
              </p:txBody>
            </p:sp>
          </mc:Fallback>
        </mc:AlternateContent>
        <p:sp>
          <p:nvSpPr>
            <p:cNvPr id="53" name="Freeform: Shape 52">
              <a:extLst>
                <a:ext uri="{FF2B5EF4-FFF2-40B4-BE49-F238E27FC236}">
                  <a16:creationId xmlns:a16="http://schemas.microsoft.com/office/drawing/2014/main" id="{6E04961C-C97A-49EF-88E3-39CCE3E9C4FC}"/>
                </a:ext>
              </a:extLst>
            </p:cNvPr>
            <p:cNvSpPr/>
            <p:nvPr/>
          </p:nvSpPr>
          <p:spPr>
            <a:xfrm>
              <a:off x="3894858" y="464532"/>
              <a:ext cx="587328"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reeform: Shape 54">
              <a:extLst>
                <a:ext uri="{FF2B5EF4-FFF2-40B4-BE49-F238E27FC236}">
                  <a16:creationId xmlns:a16="http://schemas.microsoft.com/office/drawing/2014/main" id="{81F1E263-1CD0-4791-84B4-E770F9D5884B}"/>
                </a:ext>
              </a:extLst>
            </p:cNvPr>
            <p:cNvSpPr/>
            <p:nvPr/>
          </p:nvSpPr>
          <p:spPr>
            <a:xfrm>
              <a:off x="4939703" y="1071197"/>
              <a:ext cx="252155"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Freeform: Shape 59">
              <a:extLst>
                <a:ext uri="{FF2B5EF4-FFF2-40B4-BE49-F238E27FC236}">
                  <a16:creationId xmlns:a16="http://schemas.microsoft.com/office/drawing/2014/main" id="{29A1EC85-B483-4339-8AF0-7379B6F254B5}"/>
                </a:ext>
              </a:extLst>
            </p:cNvPr>
            <p:cNvSpPr/>
            <p:nvPr/>
          </p:nvSpPr>
          <p:spPr>
            <a:xfrm flipH="1">
              <a:off x="5709109" y="1639567"/>
              <a:ext cx="353962"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780F15B-34E8-4DFE-8E03-5BE42403BE7B}"/>
                    </a:ext>
                  </a:extLst>
                </p:cNvPr>
                <p:cNvSpPr txBox="1"/>
                <p:nvPr/>
              </p:nvSpPr>
              <p:spPr>
                <a:xfrm>
                  <a:off x="6833388" y="1134013"/>
                  <a:ext cx="108292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r>
                              <a:rPr lang="en-US" sz="1400" b="0" i="1" smtClean="0">
                                <a:latin typeface="Cambria Math" panose="02040503050406030204" pitchFamily="18" charset="0"/>
                              </a:rPr>
                              <m:t>𝑦</m:t>
                            </m:r>
                            <m:d>
                              <m:dPr>
                                <m:ctrlPr>
                                  <a:rPr lang="en-US" sz="1400" b="0" i="1" smtClean="0">
                                    <a:latin typeface="Cambria Math" panose="02040503050406030204" pitchFamily="18" charset="0"/>
                                  </a:rPr>
                                </m:ctrlPr>
                              </m:dPr>
                              <m:e>
                                <m:r>
                                  <a:rPr lang="en-US" sz="1400" i="1">
                                    <a:latin typeface="Cambria Math" panose="02040503050406030204" pitchFamily="18" charset="0"/>
                                  </a:rPr>
                                  <m:t>𝑡</m:t>
                                </m:r>
                              </m:e>
                            </m:d>
                          </m:e>
                        </m:d>
                      </m:oMath>
                    </m:oMathPara>
                  </a14:m>
                  <a:endParaRPr lang="en-US" sz="1400" dirty="0"/>
                </a:p>
              </p:txBody>
            </p:sp>
          </mc:Choice>
          <mc:Fallback xmlns="">
            <p:sp>
              <p:nvSpPr>
                <p:cNvPr id="61" name="TextBox 60">
                  <a:extLst>
                    <a:ext uri="{FF2B5EF4-FFF2-40B4-BE49-F238E27FC236}">
                      <a16:creationId xmlns:a16="http://schemas.microsoft.com/office/drawing/2014/main" id="{F780F15B-34E8-4DFE-8E03-5BE42403BE7B}"/>
                    </a:ext>
                  </a:extLst>
                </p:cNvPr>
                <p:cNvSpPr txBox="1">
                  <a:spLocks noRot="1" noChangeAspect="1" noMove="1" noResize="1" noEditPoints="1" noAdjustHandles="1" noChangeArrowheads="1" noChangeShapeType="1" noTextEdit="1"/>
                </p:cNvSpPr>
                <p:nvPr/>
              </p:nvSpPr>
              <p:spPr>
                <a:xfrm>
                  <a:off x="6833388" y="1134013"/>
                  <a:ext cx="1082925" cy="307777"/>
                </a:xfrm>
                <a:prstGeom prst="rect">
                  <a:avLst/>
                </a:prstGeom>
                <a:blipFill>
                  <a:blip r:embed="rId8"/>
                  <a:stretch>
                    <a:fillRect/>
                  </a:stretch>
                </a:blipFill>
              </p:spPr>
              <p:txBody>
                <a:bodyPr/>
                <a:lstStyle/>
                <a:p>
                  <a:r>
                    <a:rPr lang="en-US">
                      <a:noFill/>
                    </a:rPr>
                    <a:t> </a:t>
                  </a:r>
                </a:p>
              </p:txBody>
            </p:sp>
          </mc:Fallback>
        </mc:AlternateContent>
        <p:sp>
          <p:nvSpPr>
            <p:cNvPr id="62" name="Trapezoid 61">
              <a:extLst>
                <a:ext uri="{FF2B5EF4-FFF2-40B4-BE49-F238E27FC236}">
                  <a16:creationId xmlns:a16="http://schemas.microsoft.com/office/drawing/2014/main" id="{977218C1-A6C2-4E18-B478-B33610FE9E54}"/>
                </a:ext>
              </a:extLst>
            </p:cNvPr>
            <p:cNvSpPr/>
            <p:nvPr/>
          </p:nvSpPr>
          <p:spPr>
            <a:xfrm>
              <a:off x="3349870" y="2576146"/>
              <a:ext cx="3239966" cy="804496"/>
            </a:xfrm>
            <a:prstGeom prst="trapezoid">
              <a:avLst>
                <a:gd name="adj" fmla="val 59973"/>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rapezoid 62">
              <a:extLst>
                <a:ext uri="{FF2B5EF4-FFF2-40B4-BE49-F238E27FC236}">
                  <a16:creationId xmlns:a16="http://schemas.microsoft.com/office/drawing/2014/main" id="{4179DEC5-FF87-46F0-A0AF-2865A417D576}"/>
                </a:ext>
              </a:extLst>
            </p:cNvPr>
            <p:cNvSpPr/>
            <p:nvPr/>
          </p:nvSpPr>
          <p:spPr>
            <a:xfrm rot="5400000">
              <a:off x="1084992" y="695569"/>
              <a:ext cx="2611317" cy="1422394"/>
            </a:xfrm>
            <a:prstGeom prst="trapezoid">
              <a:avLst>
                <a:gd name="adj" fmla="val 24581"/>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CF95BE56-DB04-476A-A6CF-109C6145ACA9}"/>
                </a:ext>
              </a:extLst>
            </p:cNvPr>
            <p:cNvGrpSpPr/>
            <p:nvPr/>
          </p:nvGrpSpPr>
          <p:grpSpPr>
            <a:xfrm>
              <a:off x="3343049" y="101108"/>
              <a:ext cx="3246786" cy="2614247"/>
              <a:chOff x="3343049" y="101108"/>
              <a:chExt cx="3246786" cy="2614247"/>
            </a:xfrm>
          </p:grpSpPr>
          <p:sp>
            <p:nvSpPr>
              <p:cNvPr id="65" name="Trapezoid 64">
                <a:extLst>
                  <a:ext uri="{FF2B5EF4-FFF2-40B4-BE49-F238E27FC236}">
                    <a16:creationId xmlns:a16="http://schemas.microsoft.com/office/drawing/2014/main" id="{ADA47AF3-7C0E-474A-98DF-A8ED5DA84437}"/>
                  </a:ext>
                </a:extLst>
              </p:cNvPr>
              <p:cNvSpPr/>
              <p:nvPr/>
            </p:nvSpPr>
            <p:spPr>
              <a:xfrm rot="5400000" flipV="1">
                <a:off x="5041386" y="1163976"/>
                <a:ext cx="2611317" cy="485581"/>
              </a:xfrm>
              <a:prstGeom prst="trapezoid">
                <a:avLst>
                  <a:gd name="adj" fmla="val 68942"/>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apezoid 65">
                <a:extLst>
                  <a:ext uri="{FF2B5EF4-FFF2-40B4-BE49-F238E27FC236}">
                    <a16:creationId xmlns:a16="http://schemas.microsoft.com/office/drawing/2014/main" id="{770A740F-1989-494E-ADF3-E0DA8710A38C}"/>
                  </a:ext>
                </a:extLst>
              </p:cNvPr>
              <p:cNvSpPr/>
              <p:nvPr/>
            </p:nvSpPr>
            <p:spPr>
              <a:xfrm rot="5400000">
                <a:off x="2278753" y="1172225"/>
                <a:ext cx="2611317" cy="469084"/>
              </a:xfrm>
              <a:prstGeom prst="trapezoid">
                <a:avLst>
                  <a:gd name="adj" fmla="val 71440"/>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AB75D0A6-1821-4EC1-95CA-07BEB4268339}"/>
                  </a:ext>
                </a:extLst>
              </p:cNvPr>
              <p:cNvCxnSpPr>
                <a:cxnSpLocks/>
              </p:cNvCxnSpPr>
              <p:nvPr/>
            </p:nvCxnSpPr>
            <p:spPr>
              <a:xfrm>
                <a:off x="3818954" y="441091"/>
                <a:ext cx="228530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2DA99644-9022-411E-978E-A2E5DA14EF39}"/>
                  </a:ext>
                </a:extLst>
              </p:cNvPr>
              <p:cNvCxnSpPr>
                <a:cxnSpLocks/>
              </p:cNvCxnSpPr>
              <p:nvPr/>
            </p:nvCxnSpPr>
            <p:spPr>
              <a:xfrm>
                <a:off x="3835073" y="2373934"/>
                <a:ext cx="228530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a:extLst>
                  <a:ext uri="{FF2B5EF4-FFF2-40B4-BE49-F238E27FC236}">
                    <a16:creationId xmlns:a16="http://schemas.microsoft.com/office/drawing/2014/main" id="{56EA21D5-00A7-4A59-B7EE-D3BDDEFB198D}"/>
                  </a:ext>
                </a:extLst>
              </p:cNvPr>
              <p:cNvCxnSpPr>
                <a:cxnSpLocks/>
              </p:cNvCxnSpPr>
              <p:nvPr/>
            </p:nvCxnSpPr>
            <p:spPr>
              <a:xfrm>
                <a:off x="3352725" y="101117"/>
                <a:ext cx="323711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Connector 69">
                <a:extLst>
                  <a:ext uri="{FF2B5EF4-FFF2-40B4-BE49-F238E27FC236}">
                    <a16:creationId xmlns:a16="http://schemas.microsoft.com/office/drawing/2014/main" id="{7805CF4B-48F2-4DCC-9DDF-86CC2F57FE49}"/>
                  </a:ext>
                </a:extLst>
              </p:cNvPr>
              <p:cNvCxnSpPr>
                <a:cxnSpLocks/>
              </p:cNvCxnSpPr>
              <p:nvPr/>
            </p:nvCxnSpPr>
            <p:spPr>
              <a:xfrm>
                <a:off x="3343049" y="2715355"/>
                <a:ext cx="323711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Arrow: Right 1">
            <a:extLst>
              <a:ext uri="{FF2B5EF4-FFF2-40B4-BE49-F238E27FC236}">
                <a16:creationId xmlns:a16="http://schemas.microsoft.com/office/drawing/2014/main" id="{764E0532-F2F5-43A9-93CD-853DCC62F167}"/>
              </a:ext>
            </a:extLst>
          </p:cNvPr>
          <p:cNvSpPr/>
          <p:nvPr/>
        </p:nvSpPr>
        <p:spPr>
          <a:xfrm>
            <a:off x="1972180" y="2771539"/>
            <a:ext cx="1084245" cy="58477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64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829DED-4665-421B-9C21-341E61C0DBE2}"/>
                  </a:ext>
                </a:extLst>
              </p:cNvPr>
              <p:cNvSpPr txBox="1"/>
              <p:nvPr/>
            </p:nvSpPr>
            <p:spPr>
              <a:xfrm>
                <a:off x="501109" y="4157179"/>
                <a:ext cx="5566932" cy="707886"/>
              </a:xfrm>
              <a:prstGeom prst="rect">
                <a:avLst/>
              </a:prstGeom>
              <a:noFill/>
            </p:spPr>
            <p:txBody>
              <a:bodyPr wrap="square" rtlCol="0">
                <a:spAutoFit/>
              </a:bodyPr>
              <a:lstStyle/>
              <a:p>
                <a:r>
                  <a:rPr lang="en-US" sz="2000" dirty="0"/>
                  <a:t>For each pair of evolutions there is an evolution of the composite: </a:t>
                </a:r>
                <a14:m>
                  <m:oMath xmlns:m="http://schemas.openxmlformats.org/officeDocument/2006/math">
                    <m:r>
                      <a:rPr lang="en-US" sz="2000" b="0" i="1" smtClean="0">
                        <a:latin typeface="Cambria Math" panose="02040503050406030204" pitchFamily="18" charset="0"/>
                      </a:rPr>
                      <m:t>𝜇</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oMath>
                </a14:m>
                <a:endParaRPr lang="en-US" sz="2000" dirty="0"/>
              </a:p>
            </p:txBody>
          </p:sp>
        </mc:Choice>
        <mc:Fallback xmlns="">
          <p:sp>
            <p:nvSpPr>
              <p:cNvPr id="5" name="TextBox 4">
                <a:extLst>
                  <a:ext uri="{FF2B5EF4-FFF2-40B4-BE49-F238E27FC236}">
                    <a16:creationId xmlns:a16="http://schemas.microsoft.com/office/drawing/2014/main" id="{6B829DED-4665-421B-9C21-341E61C0DBE2}"/>
                  </a:ext>
                </a:extLst>
              </p:cNvPr>
              <p:cNvSpPr txBox="1">
                <a:spLocks noRot="1" noChangeAspect="1" noMove="1" noResize="1" noEditPoints="1" noAdjustHandles="1" noChangeArrowheads="1" noChangeShapeType="1" noTextEdit="1"/>
              </p:cNvSpPr>
              <p:nvPr/>
            </p:nvSpPr>
            <p:spPr>
              <a:xfrm>
                <a:off x="501109" y="4157179"/>
                <a:ext cx="5566932" cy="707886"/>
              </a:xfrm>
              <a:prstGeom prst="rect">
                <a:avLst/>
              </a:prstGeom>
              <a:blipFill>
                <a:blip r:embed="rId2"/>
                <a:stretch>
                  <a:fillRect l="-1095"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292F740-5B5E-428B-84ED-62E709B19BE9}"/>
                  </a:ext>
                </a:extLst>
              </p:cNvPr>
              <p:cNvSpPr txBox="1"/>
              <p:nvPr/>
            </p:nvSpPr>
            <p:spPr>
              <a:xfrm>
                <a:off x="505341" y="3394964"/>
                <a:ext cx="5021037" cy="707886"/>
              </a:xfrm>
              <a:prstGeom prst="rect">
                <a:avLst/>
              </a:prstGeom>
              <a:noFill/>
            </p:spPr>
            <p:txBody>
              <a:bodyPr wrap="square" rtlCol="0">
                <a:spAutoFit/>
              </a:bodyPr>
              <a:lstStyle/>
              <a:p>
                <a:r>
                  <a:rPr lang="en-US" sz="2000" dirty="0"/>
                  <a:t>For each pair of states there is a state for the composite system: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𝒮</m:t>
                    </m:r>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𝒮</m:t>
                        </m:r>
                      </m:e>
                      <m:sub>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𝒮</m:t>
                        </m:r>
                      </m:e>
                      <m:sub>
                        <m:r>
                          <a:rPr lang="en-US" sz="2000" b="0" i="1" smtClean="0">
                            <a:latin typeface="Cambria Math" panose="02040503050406030204" pitchFamily="18" charset="0"/>
                          </a:rPr>
                          <m:t>2</m:t>
                        </m:r>
                      </m:sub>
                    </m:sSub>
                    <m:r>
                      <a:rPr lang="en-US" sz="2000" i="1">
                        <a:latin typeface="Cambria Math" panose="02040503050406030204" pitchFamily="18" charset="0"/>
                      </a:rPr>
                      <m:t>)</m:t>
                    </m:r>
                  </m:oMath>
                </a14:m>
                <a:endParaRPr lang="en-US" sz="2000" dirty="0"/>
              </a:p>
            </p:txBody>
          </p:sp>
        </mc:Choice>
        <mc:Fallback xmlns="">
          <p:sp>
            <p:nvSpPr>
              <p:cNvPr id="43" name="TextBox 42">
                <a:extLst>
                  <a:ext uri="{FF2B5EF4-FFF2-40B4-BE49-F238E27FC236}">
                    <a16:creationId xmlns:a16="http://schemas.microsoft.com/office/drawing/2014/main" id="{B292F740-5B5E-428B-84ED-62E709B19BE9}"/>
                  </a:ext>
                </a:extLst>
              </p:cNvPr>
              <p:cNvSpPr txBox="1">
                <a:spLocks noRot="1" noChangeAspect="1" noMove="1" noResize="1" noEditPoints="1" noAdjustHandles="1" noChangeArrowheads="1" noChangeShapeType="1" noTextEdit="1"/>
              </p:cNvSpPr>
              <p:nvPr/>
            </p:nvSpPr>
            <p:spPr>
              <a:xfrm>
                <a:off x="505341" y="3394964"/>
                <a:ext cx="5021037" cy="707886"/>
              </a:xfrm>
              <a:prstGeom prst="rect">
                <a:avLst/>
              </a:prstGeom>
              <a:blipFill>
                <a:blip r:embed="rId3"/>
                <a:stretch>
                  <a:fillRect l="-1335" t="-5172" b="-14655"/>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B7A95184-EB95-4FEE-939C-EB675087770B}"/>
              </a:ext>
            </a:extLst>
          </p:cNvPr>
          <p:cNvSpPr txBox="1"/>
          <p:nvPr/>
        </p:nvSpPr>
        <p:spPr>
          <a:xfrm>
            <a:off x="296283" y="1152193"/>
            <a:ext cx="6024896" cy="2062103"/>
          </a:xfrm>
          <a:prstGeom prst="rect">
            <a:avLst/>
          </a:prstGeom>
          <a:noFill/>
        </p:spPr>
        <p:txBody>
          <a:bodyPr wrap="square">
            <a:spAutoFit/>
          </a:bodyPr>
          <a:lstStyle/>
          <a:p>
            <a:r>
              <a:rPr lang="en-US" sz="3200" dirty="0"/>
              <a:t>If the systems are independent, the evolution of one does not constrain the evolution of the other: all pairs are possible</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F7552F3-FC56-4DD9-AA65-0393A46734F2}"/>
                  </a:ext>
                </a:extLst>
              </p:cNvPr>
              <p:cNvSpPr txBox="1"/>
              <p:nvPr/>
            </p:nvSpPr>
            <p:spPr>
              <a:xfrm>
                <a:off x="214604" y="5386941"/>
                <a:ext cx="11700588" cy="1077218"/>
              </a:xfrm>
              <a:prstGeom prst="rect">
                <a:avLst/>
              </a:prstGeom>
              <a:noFill/>
            </p:spPr>
            <p:txBody>
              <a:bodyPr wrap="square">
                <a:spAutoFit/>
              </a:bodyPr>
              <a:lstStyle/>
              <a:p>
                <a:pPr algn="ctr"/>
                <a:r>
                  <a:rPr lang="en-US" sz="3200" dirty="0"/>
                  <a:t>Note: </a:t>
                </a:r>
                <a14:m>
                  <m:oMath xmlns:m="http://schemas.openxmlformats.org/officeDocument/2006/math">
                    <m:r>
                      <m:rPr>
                        <m:sty m:val="p"/>
                      </m:rPr>
                      <a:rPr lang="en-US" sz="3200" b="0" i="0" smtClean="0">
                        <a:latin typeface="Cambria Math" panose="02040503050406030204" pitchFamily="18" charset="0"/>
                      </a:rPr>
                      <m:t>log</m:t>
                    </m:r>
                    <m:r>
                      <a:rPr lang="en-US" sz="3200" b="0" i="0" smtClean="0">
                        <a:latin typeface="Cambria Math" panose="02040503050406030204" pitchFamily="18" charset="0"/>
                      </a:rPr>
                      <m:t> </m:t>
                    </m:r>
                    <m:r>
                      <a:rPr lang="en-US" sz="3200" b="0" i="1" smtClean="0">
                        <a:latin typeface="Cambria Math" panose="02040503050406030204" pitchFamily="18" charset="0"/>
                      </a:rPr>
                      <m:t>𝜇</m:t>
                    </m:r>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2</m:t>
                            </m:r>
                          </m:sub>
                        </m:sSub>
                      </m:e>
                    </m:func>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1</m:t>
                            </m:r>
                          </m:sub>
                        </m:sSub>
                      </m:e>
                    </m:func>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2</m:t>
                            </m:r>
                          </m:sub>
                        </m:sSub>
                      </m:e>
                    </m:func>
                  </m:oMath>
                </a14:m>
                <a:endParaRPr lang="en-US" sz="3200" dirty="0"/>
              </a:p>
              <a:p>
                <a:pPr algn="ctr"/>
                <a14:m>
                  <m:oMath xmlns:m="http://schemas.openxmlformats.org/officeDocument/2006/math">
                    <m:r>
                      <m:rPr>
                        <m:sty m:val="p"/>
                      </m:rPr>
                      <a:rPr lang="en-US" sz="3200" b="0" i="0" smtClean="0">
                        <a:latin typeface="Cambria Math" panose="02040503050406030204" pitchFamily="18" charset="0"/>
                      </a:rPr>
                      <m:t>log</m:t>
                    </m:r>
                    <m:r>
                      <a:rPr lang="en-US" sz="3200" b="0" i="0" smtClean="0">
                        <a:latin typeface="Cambria Math" panose="02040503050406030204" pitchFamily="18" charset="0"/>
                      </a:rPr>
                      <m:t> </m:t>
                    </m:r>
                    <m:r>
                      <a:rPr lang="en-US" sz="3200" b="0" i="1" smtClean="0">
                        <a:latin typeface="Cambria Math" panose="02040503050406030204" pitchFamily="18" charset="0"/>
                      </a:rPr>
                      <m:t>𝜇</m:t>
                    </m:r>
                  </m:oMath>
                </a14:m>
                <a:r>
                  <a:rPr lang="en-US" sz="3200" dirty="0"/>
                  <a:t> is additive for independent systems</a:t>
                </a:r>
              </a:p>
            </p:txBody>
          </p:sp>
        </mc:Choice>
        <mc:Fallback xmlns="">
          <p:sp>
            <p:nvSpPr>
              <p:cNvPr id="47" name="TextBox 46">
                <a:extLst>
                  <a:ext uri="{FF2B5EF4-FFF2-40B4-BE49-F238E27FC236}">
                    <a16:creationId xmlns:a16="http://schemas.microsoft.com/office/drawing/2014/main" id="{7F7552F3-FC56-4DD9-AA65-0393A46734F2}"/>
                  </a:ext>
                </a:extLst>
              </p:cNvPr>
              <p:cNvSpPr txBox="1">
                <a:spLocks noRot="1" noChangeAspect="1" noMove="1" noResize="1" noEditPoints="1" noAdjustHandles="1" noChangeArrowheads="1" noChangeShapeType="1" noTextEdit="1"/>
              </p:cNvSpPr>
              <p:nvPr/>
            </p:nvSpPr>
            <p:spPr>
              <a:xfrm>
                <a:off x="214604" y="5386941"/>
                <a:ext cx="11700588" cy="1077218"/>
              </a:xfrm>
              <a:prstGeom prst="rect">
                <a:avLst/>
              </a:prstGeom>
              <a:blipFill>
                <a:blip r:embed="rId7"/>
                <a:stretch>
                  <a:fillRect t="-6818" b="-18750"/>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A13266A-7F47-4B5A-B6EB-F1B4A31FF392}"/>
              </a:ext>
            </a:extLst>
          </p:cNvPr>
          <p:cNvGrpSpPr/>
          <p:nvPr/>
        </p:nvGrpSpPr>
        <p:grpSpPr>
          <a:xfrm>
            <a:off x="6702042" y="1051126"/>
            <a:ext cx="5265371" cy="3841734"/>
            <a:chOff x="1679454" y="-461092"/>
            <a:chExt cx="5265371" cy="3841734"/>
          </a:xfrm>
        </p:grpSpPr>
        <p:sp>
          <p:nvSpPr>
            <p:cNvPr id="35" name="Freeform: Shape 34">
              <a:extLst>
                <a:ext uri="{FF2B5EF4-FFF2-40B4-BE49-F238E27FC236}">
                  <a16:creationId xmlns:a16="http://schemas.microsoft.com/office/drawing/2014/main" id="{0EEB3B19-893B-42FA-95C9-78F41A756342}"/>
                </a:ext>
              </a:extLst>
            </p:cNvPr>
            <p:cNvSpPr/>
            <p:nvPr/>
          </p:nvSpPr>
          <p:spPr>
            <a:xfrm>
              <a:off x="1833188" y="1071197"/>
              <a:ext cx="1109356"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Freeform: Shape 41">
              <a:extLst>
                <a:ext uri="{FF2B5EF4-FFF2-40B4-BE49-F238E27FC236}">
                  <a16:creationId xmlns:a16="http://schemas.microsoft.com/office/drawing/2014/main" id="{79C25C18-4270-4DAE-8FCD-7E89F24A65D9}"/>
                </a:ext>
              </a:extLst>
            </p:cNvPr>
            <p:cNvSpPr/>
            <p:nvPr/>
          </p:nvSpPr>
          <p:spPr>
            <a:xfrm>
              <a:off x="1819999" y="464532"/>
              <a:ext cx="1122545"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Freeform: Shape 43">
              <a:extLst>
                <a:ext uri="{FF2B5EF4-FFF2-40B4-BE49-F238E27FC236}">
                  <a16:creationId xmlns:a16="http://schemas.microsoft.com/office/drawing/2014/main" id="{4504FA46-15B8-4FE2-A597-1BAFBD9118BF}"/>
                </a:ext>
              </a:extLst>
            </p:cNvPr>
            <p:cNvSpPr/>
            <p:nvPr/>
          </p:nvSpPr>
          <p:spPr>
            <a:xfrm>
              <a:off x="1833188" y="1557505"/>
              <a:ext cx="1122545"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65CDB8F-009A-4FFF-8E41-F9869ED3A801}"/>
                    </a:ext>
                  </a:extLst>
                </p:cNvPr>
                <p:cNvSpPr txBox="1"/>
                <p:nvPr/>
              </p:nvSpPr>
              <p:spPr>
                <a:xfrm>
                  <a:off x="2006214" y="2662238"/>
                  <a:ext cx="54874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i="1">
                            <a:latin typeface="Cambria Math" panose="02040503050406030204" pitchFamily="18" charset="0"/>
                          </a:rPr>
                          <m:t>𝑡</m:t>
                        </m:r>
                        <m:r>
                          <a:rPr lang="en-US" sz="1400" b="0" i="1" smtClean="0">
                            <a:latin typeface="Cambria Math" panose="02040503050406030204" pitchFamily="18" charset="0"/>
                          </a:rPr>
                          <m:t>)</m:t>
                        </m:r>
                      </m:oMath>
                    </m:oMathPara>
                  </a14:m>
                  <a:endParaRPr lang="en-US" sz="1400" dirty="0"/>
                </a:p>
              </p:txBody>
            </p:sp>
          </mc:Choice>
          <mc:Fallback xmlns="">
            <p:sp>
              <p:nvSpPr>
                <p:cNvPr id="46" name="TextBox 45">
                  <a:extLst>
                    <a:ext uri="{FF2B5EF4-FFF2-40B4-BE49-F238E27FC236}">
                      <a16:creationId xmlns:a16="http://schemas.microsoft.com/office/drawing/2014/main" id="{B65CDB8F-009A-4FFF-8E41-F9869ED3A801}"/>
                    </a:ext>
                  </a:extLst>
                </p:cNvPr>
                <p:cNvSpPr txBox="1">
                  <a:spLocks noRot="1" noChangeAspect="1" noMove="1" noResize="1" noEditPoints="1" noAdjustHandles="1" noChangeArrowheads="1" noChangeShapeType="1" noTextEdit="1"/>
                </p:cNvSpPr>
                <p:nvPr/>
              </p:nvSpPr>
              <p:spPr>
                <a:xfrm>
                  <a:off x="2006214" y="2662238"/>
                  <a:ext cx="548740" cy="307777"/>
                </a:xfrm>
                <a:prstGeom prst="rect">
                  <a:avLst/>
                </a:prstGeom>
                <a:blipFill>
                  <a:blip r:embed="rId8"/>
                  <a:stretch>
                    <a:fillRect b="-8000"/>
                  </a:stretch>
                </a:blipFill>
              </p:spPr>
              <p:txBody>
                <a:bodyPr/>
                <a:lstStyle/>
                <a:p>
                  <a:r>
                    <a:rPr lang="en-US">
                      <a:noFill/>
                    </a:rPr>
                    <a:t> </a:t>
                  </a:r>
                </a:p>
              </p:txBody>
            </p:sp>
          </mc:Fallback>
        </mc:AlternateContent>
        <p:sp>
          <p:nvSpPr>
            <p:cNvPr id="48" name="Freeform: Shape 47">
              <a:extLst>
                <a:ext uri="{FF2B5EF4-FFF2-40B4-BE49-F238E27FC236}">
                  <a16:creationId xmlns:a16="http://schemas.microsoft.com/office/drawing/2014/main" id="{2BBB5DAD-7ACB-44C7-A99E-476E56113900}"/>
                </a:ext>
              </a:extLst>
            </p:cNvPr>
            <p:cNvSpPr/>
            <p:nvPr/>
          </p:nvSpPr>
          <p:spPr>
            <a:xfrm>
              <a:off x="3913984" y="2712426"/>
              <a:ext cx="548740" cy="572961"/>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Freeform: Shape 48">
              <a:extLst>
                <a:ext uri="{FF2B5EF4-FFF2-40B4-BE49-F238E27FC236}">
                  <a16:creationId xmlns:a16="http://schemas.microsoft.com/office/drawing/2014/main" id="{E419F6D7-30A0-44AD-A470-8A89FF9A3C8B}"/>
                </a:ext>
              </a:extLst>
            </p:cNvPr>
            <p:cNvSpPr/>
            <p:nvPr/>
          </p:nvSpPr>
          <p:spPr>
            <a:xfrm>
              <a:off x="4939703" y="2712425"/>
              <a:ext cx="252155" cy="572961"/>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Freeform: Shape 49">
              <a:extLst>
                <a:ext uri="{FF2B5EF4-FFF2-40B4-BE49-F238E27FC236}">
                  <a16:creationId xmlns:a16="http://schemas.microsoft.com/office/drawing/2014/main" id="{3D640351-FF7A-4ECE-83ED-900343E4C7CE}"/>
                </a:ext>
              </a:extLst>
            </p:cNvPr>
            <p:cNvSpPr/>
            <p:nvPr/>
          </p:nvSpPr>
          <p:spPr>
            <a:xfrm flipH="1">
              <a:off x="5713266" y="2712424"/>
              <a:ext cx="330819" cy="572961"/>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CFF628F-C890-450A-A991-84E0C1E21994}"/>
                    </a:ext>
                  </a:extLst>
                </p:cNvPr>
                <p:cNvSpPr txBox="1"/>
                <p:nvPr/>
              </p:nvSpPr>
              <p:spPr>
                <a:xfrm>
                  <a:off x="6396085" y="2895625"/>
                  <a:ext cx="54874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i="1">
                            <a:latin typeface="Cambria Math" panose="02040503050406030204" pitchFamily="18" charset="0"/>
                          </a:rPr>
                          <m:t>𝑡</m:t>
                        </m:r>
                        <m:r>
                          <a:rPr lang="en-US" sz="1400" b="0" i="1" smtClean="0">
                            <a:latin typeface="Cambria Math" panose="02040503050406030204" pitchFamily="18" charset="0"/>
                          </a:rPr>
                          <m:t>)</m:t>
                        </m:r>
                      </m:oMath>
                    </m:oMathPara>
                  </a14:m>
                  <a:endParaRPr lang="en-US" sz="1400" dirty="0"/>
                </a:p>
              </p:txBody>
            </p:sp>
          </mc:Choice>
          <mc:Fallback xmlns="">
            <p:sp>
              <p:nvSpPr>
                <p:cNvPr id="51" name="TextBox 50">
                  <a:extLst>
                    <a:ext uri="{FF2B5EF4-FFF2-40B4-BE49-F238E27FC236}">
                      <a16:creationId xmlns:a16="http://schemas.microsoft.com/office/drawing/2014/main" id="{4CFF628F-C890-450A-A991-84E0C1E21994}"/>
                    </a:ext>
                  </a:extLst>
                </p:cNvPr>
                <p:cNvSpPr txBox="1">
                  <a:spLocks noRot="1" noChangeAspect="1" noMove="1" noResize="1" noEditPoints="1" noAdjustHandles="1" noChangeArrowheads="1" noChangeShapeType="1" noTextEdit="1"/>
                </p:cNvSpPr>
                <p:nvPr/>
              </p:nvSpPr>
              <p:spPr>
                <a:xfrm>
                  <a:off x="6396085" y="2895625"/>
                  <a:ext cx="548740" cy="307777"/>
                </a:xfrm>
                <a:prstGeom prst="rect">
                  <a:avLst/>
                </a:prstGeom>
                <a:blipFill>
                  <a:blip r:embed="rId9"/>
                  <a:stretch>
                    <a:fillRect b="-5882"/>
                  </a:stretch>
                </a:blipFill>
              </p:spPr>
              <p:txBody>
                <a:bodyPr/>
                <a:lstStyle/>
                <a:p>
                  <a:r>
                    <a:rPr lang="en-US">
                      <a:noFill/>
                    </a:rPr>
                    <a:t> </a:t>
                  </a:r>
                </a:p>
              </p:txBody>
            </p:sp>
          </mc:Fallback>
        </mc:AlternateContent>
        <p:sp>
          <p:nvSpPr>
            <p:cNvPr id="52" name="Freeform: Shape 51">
              <a:extLst>
                <a:ext uri="{FF2B5EF4-FFF2-40B4-BE49-F238E27FC236}">
                  <a16:creationId xmlns:a16="http://schemas.microsoft.com/office/drawing/2014/main" id="{49B62046-1025-4924-BE8D-C5DB115DD1A8}"/>
                </a:ext>
              </a:extLst>
            </p:cNvPr>
            <p:cNvSpPr/>
            <p:nvPr/>
          </p:nvSpPr>
          <p:spPr>
            <a:xfrm>
              <a:off x="3908046" y="1071197"/>
              <a:ext cx="580427"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Freeform: Shape 52">
              <a:extLst>
                <a:ext uri="{FF2B5EF4-FFF2-40B4-BE49-F238E27FC236}">
                  <a16:creationId xmlns:a16="http://schemas.microsoft.com/office/drawing/2014/main" id="{6E04961C-C97A-49EF-88E3-39CCE3E9C4FC}"/>
                </a:ext>
              </a:extLst>
            </p:cNvPr>
            <p:cNvSpPr/>
            <p:nvPr/>
          </p:nvSpPr>
          <p:spPr>
            <a:xfrm>
              <a:off x="3894858" y="464532"/>
              <a:ext cx="587328"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Freeform: Shape 53">
              <a:extLst>
                <a:ext uri="{FF2B5EF4-FFF2-40B4-BE49-F238E27FC236}">
                  <a16:creationId xmlns:a16="http://schemas.microsoft.com/office/drawing/2014/main" id="{DB84B772-0FF9-40F6-BEA3-3217D47A7D8C}"/>
                </a:ext>
              </a:extLst>
            </p:cNvPr>
            <p:cNvSpPr/>
            <p:nvPr/>
          </p:nvSpPr>
          <p:spPr>
            <a:xfrm>
              <a:off x="3908047" y="1557505"/>
              <a:ext cx="587328"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reeform: Shape 54">
              <a:extLst>
                <a:ext uri="{FF2B5EF4-FFF2-40B4-BE49-F238E27FC236}">
                  <a16:creationId xmlns:a16="http://schemas.microsoft.com/office/drawing/2014/main" id="{81F1E263-1CD0-4791-84B4-E770F9D5884B}"/>
                </a:ext>
              </a:extLst>
            </p:cNvPr>
            <p:cNvSpPr/>
            <p:nvPr/>
          </p:nvSpPr>
          <p:spPr>
            <a:xfrm>
              <a:off x="4939703" y="1071197"/>
              <a:ext cx="252155"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Freeform: Shape 55">
              <a:extLst>
                <a:ext uri="{FF2B5EF4-FFF2-40B4-BE49-F238E27FC236}">
                  <a16:creationId xmlns:a16="http://schemas.microsoft.com/office/drawing/2014/main" id="{EE666BFC-0B8A-4D67-8896-D983C699D776}"/>
                </a:ext>
              </a:extLst>
            </p:cNvPr>
            <p:cNvSpPr/>
            <p:nvPr/>
          </p:nvSpPr>
          <p:spPr>
            <a:xfrm>
              <a:off x="4926515" y="464532"/>
              <a:ext cx="255153"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Freeform: Shape 56">
              <a:extLst>
                <a:ext uri="{FF2B5EF4-FFF2-40B4-BE49-F238E27FC236}">
                  <a16:creationId xmlns:a16="http://schemas.microsoft.com/office/drawing/2014/main" id="{08934D5A-72BA-4CA1-A713-07FCA1737A2C}"/>
                </a:ext>
              </a:extLst>
            </p:cNvPr>
            <p:cNvSpPr/>
            <p:nvPr/>
          </p:nvSpPr>
          <p:spPr>
            <a:xfrm>
              <a:off x="4939704" y="1557505"/>
              <a:ext cx="255153"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reeform: Shape 57">
              <a:extLst>
                <a:ext uri="{FF2B5EF4-FFF2-40B4-BE49-F238E27FC236}">
                  <a16:creationId xmlns:a16="http://schemas.microsoft.com/office/drawing/2014/main" id="{05C78B15-8EBA-4FA1-B2F3-8279C741E3BA}"/>
                </a:ext>
              </a:extLst>
            </p:cNvPr>
            <p:cNvSpPr/>
            <p:nvPr/>
          </p:nvSpPr>
          <p:spPr>
            <a:xfrm flipH="1">
              <a:off x="5713266" y="1153259"/>
              <a:ext cx="349803"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Freeform: Shape 58">
              <a:extLst>
                <a:ext uri="{FF2B5EF4-FFF2-40B4-BE49-F238E27FC236}">
                  <a16:creationId xmlns:a16="http://schemas.microsoft.com/office/drawing/2014/main" id="{2799035F-749C-47F5-A2EA-4A2B7E52A31A}"/>
                </a:ext>
              </a:extLst>
            </p:cNvPr>
            <p:cNvSpPr/>
            <p:nvPr/>
          </p:nvSpPr>
          <p:spPr>
            <a:xfrm flipH="1">
              <a:off x="5695920" y="546594"/>
              <a:ext cx="353962"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Freeform: Shape 59">
              <a:extLst>
                <a:ext uri="{FF2B5EF4-FFF2-40B4-BE49-F238E27FC236}">
                  <a16:creationId xmlns:a16="http://schemas.microsoft.com/office/drawing/2014/main" id="{29A1EC85-B483-4339-8AF0-7379B6F254B5}"/>
                </a:ext>
              </a:extLst>
            </p:cNvPr>
            <p:cNvSpPr/>
            <p:nvPr/>
          </p:nvSpPr>
          <p:spPr>
            <a:xfrm flipH="1">
              <a:off x="5709109" y="1639567"/>
              <a:ext cx="353962"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780F15B-34E8-4DFE-8E03-5BE42403BE7B}"/>
                    </a:ext>
                  </a:extLst>
                </p:cNvPr>
                <p:cNvSpPr txBox="1"/>
                <p:nvPr/>
              </p:nvSpPr>
              <p:spPr>
                <a:xfrm>
                  <a:off x="4512628" y="-461092"/>
                  <a:ext cx="108292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r>
                              <a:rPr lang="en-US" sz="1400" b="0" i="1" smtClean="0">
                                <a:latin typeface="Cambria Math" panose="02040503050406030204" pitchFamily="18" charset="0"/>
                              </a:rPr>
                              <m:t>𝑦</m:t>
                            </m:r>
                            <m:d>
                              <m:dPr>
                                <m:ctrlPr>
                                  <a:rPr lang="en-US" sz="1400" b="0" i="1" smtClean="0">
                                    <a:latin typeface="Cambria Math" panose="02040503050406030204" pitchFamily="18" charset="0"/>
                                  </a:rPr>
                                </m:ctrlPr>
                              </m:dPr>
                              <m:e>
                                <m:r>
                                  <a:rPr lang="en-US" sz="1400" i="1">
                                    <a:latin typeface="Cambria Math" panose="02040503050406030204" pitchFamily="18" charset="0"/>
                                  </a:rPr>
                                  <m:t>𝑡</m:t>
                                </m:r>
                              </m:e>
                            </m:d>
                          </m:e>
                        </m:d>
                      </m:oMath>
                    </m:oMathPara>
                  </a14:m>
                  <a:endParaRPr lang="en-US" sz="1400" dirty="0"/>
                </a:p>
              </p:txBody>
            </p:sp>
          </mc:Choice>
          <mc:Fallback xmlns="">
            <p:sp>
              <p:nvSpPr>
                <p:cNvPr id="61" name="TextBox 60">
                  <a:extLst>
                    <a:ext uri="{FF2B5EF4-FFF2-40B4-BE49-F238E27FC236}">
                      <a16:creationId xmlns:a16="http://schemas.microsoft.com/office/drawing/2014/main" id="{F780F15B-34E8-4DFE-8E03-5BE42403BE7B}"/>
                    </a:ext>
                  </a:extLst>
                </p:cNvPr>
                <p:cNvSpPr txBox="1">
                  <a:spLocks noRot="1" noChangeAspect="1" noMove="1" noResize="1" noEditPoints="1" noAdjustHandles="1" noChangeArrowheads="1" noChangeShapeType="1" noTextEdit="1"/>
                </p:cNvSpPr>
                <p:nvPr/>
              </p:nvSpPr>
              <p:spPr>
                <a:xfrm>
                  <a:off x="4512628" y="-461092"/>
                  <a:ext cx="1082925" cy="307777"/>
                </a:xfrm>
                <a:prstGeom prst="rect">
                  <a:avLst/>
                </a:prstGeom>
                <a:blipFill>
                  <a:blip r:embed="rId10"/>
                  <a:stretch>
                    <a:fillRect/>
                  </a:stretch>
                </a:blipFill>
              </p:spPr>
              <p:txBody>
                <a:bodyPr/>
                <a:lstStyle/>
                <a:p>
                  <a:r>
                    <a:rPr lang="en-US">
                      <a:noFill/>
                    </a:rPr>
                    <a:t> </a:t>
                  </a:r>
                </a:p>
              </p:txBody>
            </p:sp>
          </mc:Fallback>
        </mc:AlternateContent>
        <p:sp>
          <p:nvSpPr>
            <p:cNvPr id="62" name="Trapezoid 61">
              <a:extLst>
                <a:ext uri="{FF2B5EF4-FFF2-40B4-BE49-F238E27FC236}">
                  <a16:creationId xmlns:a16="http://schemas.microsoft.com/office/drawing/2014/main" id="{977218C1-A6C2-4E18-B478-B33610FE9E54}"/>
                </a:ext>
              </a:extLst>
            </p:cNvPr>
            <p:cNvSpPr/>
            <p:nvPr/>
          </p:nvSpPr>
          <p:spPr>
            <a:xfrm>
              <a:off x="3349870" y="2576146"/>
              <a:ext cx="3239966" cy="804496"/>
            </a:xfrm>
            <a:prstGeom prst="trapezoid">
              <a:avLst>
                <a:gd name="adj" fmla="val 59973"/>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rapezoid 62">
              <a:extLst>
                <a:ext uri="{FF2B5EF4-FFF2-40B4-BE49-F238E27FC236}">
                  <a16:creationId xmlns:a16="http://schemas.microsoft.com/office/drawing/2014/main" id="{4179DEC5-FF87-46F0-A0AF-2865A417D576}"/>
                </a:ext>
              </a:extLst>
            </p:cNvPr>
            <p:cNvSpPr/>
            <p:nvPr/>
          </p:nvSpPr>
          <p:spPr>
            <a:xfrm rot="5400000">
              <a:off x="1084992" y="695569"/>
              <a:ext cx="2611317" cy="1422394"/>
            </a:xfrm>
            <a:prstGeom prst="trapezoid">
              <a:avLst>
                <a:gd name="adj" fmla="val 24581"/>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CF95BE56-DB04-476A-A6CF-109C6145ACA9}"/>
                </a:ext>
              </a:extLst>
            </p:cNvPr>
            <p:cNvGrpSpPr/>
            <p:nvPr/>
          </p:nvGrpSpPr>
          <p:grpSpPr>
            <a:xfrm>
              <a:off x="3343049" y="101108"/>
              <a:ext cx="3246786" cy="2614247"/>
              <a:chOff x="3343049" y="101108"/>
              <a:chExt cx="3246786" cy="2614247"/>
            </a:xfrm>
          </p:grpSpPr>
          <p:sp>
            <p:nvSpPr>
              <p:cNvPr id="65" name="Trapezoid 64">
                <a:extLst>
                  <a:ext uri="{FF2B5EF4-FFF2-40B4-BE49-F238E27FC236}">
                    <a16:creationId xmlns:a16="http://schemas.microsoft.com/office/drawing/2014/main" id="{ADA47AF3-7C0E-474A-98DF-A8ED5DA84437}"/>
                  </a:ext>
                </a:extLst>
              </p:cNvPr>
              <p:cNvSpPr/>
              <p:nvPr/>
            </p:nvSpPr>
            <p:spPr>
              <a:xfrm rot="5400000" flipV="1">
                <a:off x="5041386" y="1163976"/>
                <a:ext cx="2611317" cy="485581"/>
              </a:xfrm>
              <a:prstGeom prst="trapezoid">
                <a:avLst>
                  <a:gd name="adj" fmla="val 68942"/>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apezoid 65">
                <a:extLst>
                  <a:ext uri="{FF2B5EF4-FFF2-40B4-BE49-F238E27FC236}">
                    <a16:creationId xmlns:a16="http://schemas.microsoft.com/office/drawing/2014/main" id="{770A740F-1989-494E-ADF3-E0DA8710A38C}"/>
                  </a:ext>
                </a:extLst>
              </p:cNvPr>
              <p:cNvSpPr/>
              <p:nvPr/>
            </p:nvSpPr>
            <p:spPr>
              <a:xfrm rot="5400000">
                <a:off x="2278753" y="1172225"/>
                <a:ext cx="2611317" cy="469084"/>
              </a:xfrm>
              <a:prstGeom prst="trapezoid">
                <a:avLst>
                  <a:gd name="adj" fmla="val 71440"/>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AB75D0A6-1821-4EC1-95CA-07BEB4268339}"/>
                  </a:ext>
                </a:extLst>
              </p:cNvPr>
              <p:cNvCxnSpPr>
                <a:cxnSpLocks/>
              </p:cNvCxnSpPr>
              <p:nvPr/>
            </p:nvCxnSpPr>
            <p:spPr>
              <a:xfrm>
                <a:off x="3818954" y="441091"/>
                <a:ext cx="228530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2DA99644-9022-411E-978E-A2E5DA14EF39}"/>
                  </a:ext>
                </a:extLst>
              </p:cNvPr>
              <p:cNvCxnSpPr>
                <a:cxnSpLocks/>
              </p:cNvCxnSpPr>
              <p:nvPr/>
            </p:nvCxnSpPr>
            <p:spPr>
              <a:xfrm>
                <a:off x="3835073" y="2373934"/>
                <a:ext cx="228530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69" name="Straight Connector 68">
                <a:extLst>
                  <a:ext uri="{FF2B5EF4-FFF2-40B4-BE49-F238E27FC236}">
                    <a16:creationId xmlns:a16="http://schemas.microsoft.com/office/drawing/2014/main" id="{56EA21D5-00A7-4A59-B7EE-D3BDDEFB198D}"/>
                  </a:ext>
                </a:extLst>
              </p:cNvPr>
              <p:cNvCxnSpPr>
                <a:cxnSpLocks/>
              </p:cNvCxnSpPr>
              <p:nvPr/>
            </p:nvCxnSpPr>
            <p:spPr>
              <a:xfrm>
                <a:off x="3352725" y="101117"/>
                <a:ext cx="323711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70" name="Straight Connector 69">
                <a:extLst>
                  <a:ext uri="{FF2B5EF4-FFF2-40B4-BE49-F238E27FC236}">
                    <a16:creationId xmlns:a16="http://schemas.microsoft.com/office/drawing/2014/main" id="{7805CF4B-48F2-4DCC-9DDF-86CC2F57FE49}"/>
                  </a:ext>
                </a:extLst>
              </p:cNvPr>
              <p:cNvCxnSpPr>
                <a:cxnSpLocks/>
              </p:cNvCxnSpPr>
              <p:nvPr/>
            </p:nvCxnSpPr>
            <p:spPr>
              <a:xfrm>
                <a:off x="3343049" y="2715355"/>
                <a:ext cx="323711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grpSp>
      <p:sp>
        <p:nvSpPr>
          <p:cNvPr id="71" name="TextBox 70">
            <a:extLst>
              <a:ext uri="{FF2B5EF4-FFF2-40B4-BE49-F238E27FC236}">
                <a16:creationId xmlns:a16="http://schemas.microsoft.com/office/drawing/2014/main" id="{56A0CC45-E822-414D-AC2F-FA80DCF56AAB}"/>
              </a:ext>
            </a:extLst>
          </p:cNvPr>
          <p:cNvSpPr txBox="1"/>
          <p:nvPr/>
        </p:nvSpPr>
        <p:spPr>
          <a:xfrm>
            <a:off x="214604" y="305187"/>
            <a:ext cx="11765902" cy="584775"/>
          </a:xfrm>
          <a:prstGeom prst="rect">
            <a:avLst/>
          </a:prstGeom>
          <a:noFill/>
        </p:spPr>
        <p:txBody>
          <a:bodyPr wrap="square">
            <a:spAutoFit/>
          </a:bodyPr>
          <a:lstStyle/>
          <a:p>
            <a:pPr algn="ctr"/>
            <a:r>
              <a:rPr lang="en-US" sz="3200" dirty="0"/>
              <a:t>Suppose we have a composite of two systems</a:t>
            </a:r>
          </a:p>
        </p:txBody>
      </p:sp>
    </p:spTree>
    <p:extLst>
      <p:ext uri="{BB962C8B-B14F-4D97-AF65-F5344CB8AC3E}">
        <p14:creationId xmlns:p14="http://schemas.microsoft.com/office/powerpoint/2010/main" val="41257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3"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F7552F3-FC56-4DD9-AA65-0393A46734F2}"/>
                  </a:ext>
                </a:extLst>
              </p:cNvPr>
              <p:cNvSpPr txBox="1"/>
              <p:nvPr/>
            </p:nvSpPr>
            <p:spPr>
              <a:xfrm>
                <a:off x="289246" y="665655"/>
                <a:ext cx="11625945" cy="1077218"/>
              </a:xfrm>
              <a:prstGeom prst="rect">
                <a:avLst/>
              </a:prstGeom>
              <a:noFill/>
            </p:spPr>
            <p:txBody>
              <a:bodyPr wrap="square">
                <a:spAutoFit/>
              </a:bodyPr>
              <a:lstStyle/>
              <a:p>
                <a:pPr algn="ctr"/>
                <a:r>
                  <a:rPr lang="en-US" sz="3200" dirty="0"/>
                  <a:t>Define the process entropy as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𝜇</m:t>
                        </m:r>
                      </m:e>
                    </m:func>
                  </m:oMath>
                </a14:m>
                <a:r>
                  <a:rPr lang="en-US" sz="3200" dirty="0"/>
                  <a:t> </a:t>
                </a:r>
              </a:p>
              <a:p>
                <a:pPr algn="ctr"/>
                <a:r>
                  <a:rPr lang="en-US" sz="3200" dirty="0"/>
                  <a:t>The log of the count of evolutions per state</a:t>
                </a:r>
              </a:p>
            </p:txBody>
          </p:sp>
        </mc:Choice>
        <mc:Fallback xmlns="">
          <p:sp>
            <p:nvSpPr>
              <p:cNvPr id="47" name="TextBox 46">
                <a:extLst>
                  <a:ext uri="{FF2B5EF4-FFF2-40B4-BE49-F238E27FC236}">
                    <a16:creationId xmlns:a16="http://schemas.microsoft.com/office/drawing/2014/main" id="{7F7552F3-FC56-4DD9-AA65-0393A46734F2}"/>
                  </a:ext>
                </a:extLst>
              </p:cNvPr>
              <p:cNvSpPr txBox="1">
                <a:spLocks noRot="1" noChangeAspect="1" noMove="1" noResize="1" noEditPoints="1" noAdjustHandles="1" noChangeArrowheads="1" noChangeShapeType="1" noTextEdit="1"/>
              </p:cNvSpPr>
              <p:nvPr/>
            </p:nvSpPr>
            <p:spPr>
              <a:xfrm>
                <a:off x="289246" y="665655"/>
                <a:ext cx="11625945" cy="1077218"/>
              </a:xfrm>
              <a:prstGeom prst="rect">
                <a:avLst/>
              </a:prstGeom>
              <a:blipFill>
                <a:blip r:embed="rId2"/>
                <a:stretch>
                  <a:fillRect t="-6780" b="-17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D0DC69E-CA39-44B5-B58F-A6756FA5071A}"/>
                  </a:ext>
                </a:extLst>
              </p:cNvPr>
              <p:cNvSpPr txBox="1"/>
              <p:nvPr/>
            </p:nvSpPr>
            <p:spPr>
              <a:xfrm>
                <a:off x="283028" y="2167167"/>
                <a:ext cx="11625944" cy="1077218"/>
              </a:xfrm>
              <a:prstGeom prst="rect">
                <a:avLst/>
              </a:prstGeom>
              <a:noFill/>
            </p:spPr>
            <p:txBody>
              <a:bodyPr wrap="square">
                <a:spAutoFit/>
              </a:bodyPr>
              <a:lstStyle/>
              <a:p>
                <a:pPr algn="ctr"/>
                <a:r>
                  <a:rPr lang="en-US" sz="3200" dirty="0"/>
                  <a:t>It is additive for independent systems</a:t>
                </a:r>
              </a:p>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2</m:t>
                          </m:r>
                        </m:sub>
                      </m:sSub>
                    </m:oMath>
                  </m:oMathPara>
                </a14:m>
                <a:endParaRPr lang="en-US" sz="3200" dirty="0"/>
              </a:p>
            </p:txBody>
          </p:sp>
        </mc:Choice>
        <mc:Fallback xmlns="">
          <p:sp>
            <p:nvSpPr>
              <p:cNvPr id="49" name="TextBox 48">
                <a:extLst>
                  <a:ext uri="{FF2B5EF4-FFF2-40B4-BE49-F238E27FC236}">
                    <a16:creationId xmlns:a16="http://schemas.microsoft.com/office/drawing/2014/main" id="{ED0DC69E-CA39-44B5-B58F-A6756FA5071A}"/>
                  </a:ext>
                </a:extLst>
              </p:cNvPr>
              <p:cNvSpPr txBox="1">
                <a:spLocks noRot="1" noChangeAspect="1" noMove="1" noResize="1" noEditPoints="1" noAdjustHandles="1" noChangeArrowheads="1" noChangeShapeType="1" noTextEdit="1"/>
              </p:cNvSpPr>
              <p:nvPr/>
            </p:nvSpPr>
            <p:spPr>
              <a:xfrm>
                <a:off x="283028" y="2167167"/>
                <a:ext cx="11625944" cy="1077218"/>
              </a:xfrm>
              <a:prstGeom prst="rect">
                <a:avLst/>
              </a:prstGeom>
              <a:blipFill>
                <a:blip r:embed="rId3"/>
                <a:stretch>
                  <a:fillRect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FE23D3C-1A07-4773-84FA-7542416DBC7D}"/>
                  </a:ext>
                </a:extLst>
              </p:cNvPr>
              <p:cNvSpPr txBox="1"/>
              <p:nvPr/>
            </p:nvSpPr>
            <p:spPr>
              <a:xfrm>
                <a:off x="289248" y="3668680"/>
                <a:ext cx="11625943" cy="2125518"/>
              </a:xfrm>
              <a:prstGeom prst="rect">
                <a:avLst/>
              </a:prstGeom>
              <a:noFill/>
            </p:spPr>
            <p:txBody>
              <a:bodyPr wrap="square" rtlCol="0">
                <a:spAutoFit/>
              </a:bodyPr>
              <a:lstStyle/>
              <a:p>
                <a:pPr algn="ctr"/>
                <a:r>
                  <a:rPr lang="en-US" sz="3200" dirty="0"/>
                  <a:t>For a deterministic process</a:t>
                </a:r>
                <a:endParaRPr lang="en-US" sz="3200" b="0" i="0" dirty="0">
                  <a:latin typeface="Cambria Math" panose="02040503050406030204" pitchFamily="18" charset="0"/>
                </a:endParaRPr>
              </a:p>
              <a:p>
                <a:pPr algn="ctr"/>
                <a14:m>
                  <m:oMath xmlns:m="http://schemas.openxmlformats.org/officeDocument/2006/math">
                    <m:r>
                      <a:rPr lang="en-US" sz="3200" b="0" i="1" smtClean="0">
                        <a:latin typeface="Cambria Math" panose="02040503050406030204" pitchFamily="18" charset="0"/>
                      </a:rPr>
                      <m:t>𝑆</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𝑠</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r>
                              <a:rPr lang="en-US" sz="3200" b="0" i="1" smtClean="0">
                                <a:latin typeface="Cambria Math" panose="02040503050406030204" pitchFamily="18" charset="0"/>
                              </a:rPr>
                              <m:t>+</m:t>
                            </m:r>
                            <m:r>
                              <m:rPr>
                                <m:sty m:val="p"/>
                              </m:rPr>
                              <a:rPr lang="en-US" sz="3200" b="0" i="0" smtClean="0">
                                <a:latin typeface="Cambria Math" panose="02040503050406030204" pitchFamily="18" charset="0"/>
                              </a:rPr>
                              <m:t>Δ</m:t>
                            </m:r>
                            <m:r>
                              <a:rPr lang="en-US" sz="3200" b="0" i="1" smtClean="0">
                                <a:latin typeface="Cambria Math" panose="02040503050406030204" pitchFamily="18" charset="0"/>
                              </a:rPr>
                              <m:t>𝑡</m:t>
                            </m:r>
                          </m:e>
                        </m:d>
                      </m:e>
                    </m:d>
                    <m:r>
                      <a:rPr lang="en-US" sz="3200" b="0" i="1" smtClean="0">
                        <a:latin typeface="Cambria Math" panose="02040503050406030204" pitchFamily="18" charset="0"/>
                      </a:rPr>
                      <m:t>≥</m:t>
                    </m:r>
                    <m:r>
                      <a:rPr lang="en-US" sz="3200" b="0" i="1" smtClean="0">
                        <a:latin typeface="Cambria Math" panose="02040503050406030204" pitchFamily="18" charset="0"/>
                      </a:rPr>
                      <m:t>𝑆</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𝑠</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e>
                        </m:d>
                      </m:e>
                    </m:d>
                  </m:oMath>
                </a14:m>
                <a:r>
                  <a:rPr lang="en-US" sz="3200" dirty="0"/>
                  <a:t> </a:t>
                </a:r>
                <a:br>
                  <a:rPr lang="en-US" sz="3200" dirty="0"/>
                </a:br>
                <a:r>
                  <a:rPr lang="en-US" sz="3200" dirty="0"/>
                  <a:t>(equal if reversible)</a:t>
                </a:r>
              </a:p>
              <a:p>
                <a:pPr algn="ctr"/>
                <a:r>
                  <a:rPr lang="en-US" sz="3200" dirty="0"/>
                  <a:t>(maximum at equilibrium)</a:t>
                </a:r>
              </a:p>
            </p:txBody>
          </p:sp>
        </mc:Choice>
        <mc:Fallback xmlns="">
          <p:sp>
            <p:nvSpPr>
              <p:cNvPr id="51" name="TextBox 50">
                <a:extLst>
                  <a:ext uri="{FF2B5EF4-FFF2-40B4-BE49-F238E27FC236}">
                    <a16:creationId xmlns:a16="http://schemas.microsoft.com/office/drawing/2014/main" id="{BFE23D3C-1A07-4773-84FA-7542416DBC7D}"/>
                  </a:ext>
                </a:extLst>
              </p:cNvPr>
              <p:cNvSpPr txBox="1">
                <a:spLocks noRot="1" noChangeAspect="1" noMove="1" noResize="1" noEditPoints="1" noAdjustHandles="1" noChangeArrowheads="1" noChangeShapeType="1" noTextEdit="1"/>
              </p:cNvSpPr>
              <p:nvPr/>
            </p:nvSpPr>
            <p:spPr>
              <a:xfrm>
                <a:off x="289248" y="3668680"/>
                <a:ext cx="11625943" cy="2125518"/>
              </a:xfrm>
              <a:prstGeom prst="rect">
                <a:avLst/>
              </a:prstGeom>
              <a:blipFill>
                <a:blip r:embed="rId4"/>
                <a:stretch>
                  <a:fillRect t="-3448" b="-8908"/>
                </a:stretch>
              </a:blipFill>
            </p:spPr>
            <p:txBody>
              <a:bodyPr/>
              <a:lstStyle/>
              <a:p>
                <a:r>
                  <a:rPr lang="en-US">
                    <a:noFill/>
                  </a:rPr>
                  <a:t> </a:t>
                </a:r>
              </a:p>
            </p:txBody>
          </p:sp>
        </mc:Fallback>
      </mc:AlternateContent>
    </p:spTree>
    <p:extLst>
      <p:ext uri="{BB962C8B-B14F-4D97-AF65-F5344CB8AC3E}">
        <p14:creationId xmlns:p14="http://schemas.microsoft.com/office/powerpoint/2010/main" val="3635814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E3EC-40C2-46C7-B974-1C051D8DD23F}"/>
              </a:ext>
            </a:extLst>
          </p:cNvPr>
          <p:cNvSpPr>
            <a:spLocks noGrp="1"/>
          </p:cNvSpPr>
          <p:nvPr>
            <p:ph type="title"/>
          </p:nvPr>
        </p:nvSpPr>
        <p:spPr/>
        <p:txBody>
          <a:bodyPr/>
          <a:lstStyle/>
          <a:p>
            <a:r>
              <a:rPr lang="en-US" dirty="0"/>
              <a:t>Process entropy</a:t>
            </a:r>
          </a:p>
        </p:txBody>
      </p:sp>
      <p:sp>
        <p:nvSpPr>
          <p:cNvPr id="3" name="Content Placeholder 2">
            <a:extLst>
              <a:ext uri="{FF2B5EF4-FFF2-40B4-BE49-F238E27FC236}">
                <a16:creationId xmlns:a16="http://schemas.microsoft.com/office/drawing/2014/main" id="{4EDA6A0D-4AF7-4FC4-92D9-A217134686AC}"/>
              </a:ext>
            </a:extLst>
          </p:cNvPr>
          <p:cNvSpPr>
            <a:spLocks noGrp="1"/>
          </p:cNvSpPr>
          <p:nvPr>
            <p:ph idx="1"/>
          </p:nvPr>
        </p:nvSpPr>
        <p:spPr/>
        <p:txBody>
          <a:bodyPr>
            <a:normAutofit fontScale="92500"/>
          </a:bodyPr>
          <a:lstStyle/>
          <a:p>
            <a:r>
              <a:rPr lang="en-US" dirty="0"/>
              <a:t>We have not mentioned uncertainty, disorder, statistical distributions, information, lack of information, …</a:t>
            </a:r>
          </a:p>
          <a:p>
            <a:pPr lvl="1"/>
            <a:r>
              <a:rPr lang="en-US" dirty="0"/>
              <a:t>Therefore those concepts are not fundamental in this context</a:t>
            </a:r>
          </a:p>
          <a:p>
            <a:r>
              <a:rPr lang="en-US" dirty="0"/>
              <a:t>We have not discussed what type of state or system we have (classical, quantum, biological, economic, …)</a:t>
            </a:r>
          </a:p>
          <a:p>
            <a:pPr lvl="1"/>
            <a:r>
              <a:rPr lang="en-US" dirty="0"/>
              <a:t>Therefore everything we said is valid independently of the type of system, which would explain the success of thermodynamic ideas outside the realm of physics</a:t>
            </a:r>
          </a:p>
          <a:p>
            <a:r>
              <a:rPr lang="en-US" dirty="0"/>
              <a:t>The process entropy increase is explained by the definitions and the settings (processes with equilibria that depend on the initial state)</a:t>
            </a:r>
          </a:p>
          <a:p>
            <a:pPr lvl="1"/>
            <a:r>
              <a:rPr lang="en-US" dirty="0"/>
              <a:t>The explanation is straightforward (i.e. does not require a complicated discussion)</a:t>
            </a:r>
          </a:p>
          <a:p>
            <a:pPr lvl="1"/>
            <a:r>
              <a:rPr lang="en-US" dirty="0"/>
              <a:t>The explanation is not mechanical (i.e. given by a particular mechanism)</a:t>
            </a:r>
          </a:p>
        </p:txBody>
      </p:sp>
    </p:spTree>
    <p:extLst>
      <p:ext uri="{BB962C8B-B14F-4D97-AF65-F5344CB8AC3E}">
        <p14:creationId xmlns:p14="http://schemas.microsoft.com/office/powerpoint/2010/main" val="68619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E3EC-40C2-46C7-B974-1C051D8DD23F}"/>
              </a:ext>
            </a:extLst>
          </p:cNvPr>
          <p:cNvSpPr>
            <a:spLocks noGrp="1"/>
          </p:cNvSpPr>
          <p:nvPr>
            <p:ph type="title"/>
          </p:nvPr>
        </p:nvSpPr>
        <p:spPr/>
        <p:txBody>
          <a:bodyPr/>
          <a:lstStyle/>
          <a:p>
            <a:r>
              <a:rPr lang="en-US" dirty="0"/>
              <a:t>Process entropy</a:t>
            </a:r>
          </a:p>
        </p:txBody>
      </p:sp>
      <p:sp>
        <p:nvSpPr>
          <p:cNvPr id="3" name="Content Placeholder 2">
            <a:extLst>
              <a:ext uri="{FF2B5EF4-FFF2-40B4-BE49-F238E27FC236}">
                <a16:creationId xmlns:a16="http://schemas.microsoft.com/office/drawing/2014/main" id="{4EDA6A0D-4AF7-4FC4-92D9-A217134686AC}"/>
              </a:ext>
            </a:extLst>
          </p:cNvPr>
          <p:cNvSpPr>
            <a:spLocks noGrp="1"/>
          </p:cNvSpPr>
          <p:nvPr>
            <p:ph idx="1"/>
          </p:nvPr>
        </p:nvSpPr>
        <p:spPr>
          <a:xfrm>
            <a:off x="838200" y="1825625"/>
            <a:ext cx="10515600" cy="4667250"/>
          </a:xfrm>
        </p:spPr>
        <p:txBody>
          <a:bodyPr>
            <a:normAutofit/>
          </a:bodyPr>
          <a:lstStyle/>
          <a:p>
            <a:r>
              <a:rPr lang="en-US" dirty="0"/>
              <a:t>The main difference is that process entropy is process dependent</a:t>
            </a:r>
          </a:p>
          <a:p>
            <a:pPr lvl="1"/>
            <a:r>
              <a:rPr lang="en-US" dirty="0"/>
              <a:t>The same state in different processes (or in the same process at different times) will yield a different process entropy</a:t>
            </a:r>
          </a:p>
          <a:p>
            <a:r>
              <a:rPr lang="en-US" dirty="0"/>
              <a:t>We typically think of entropy as state dependent</a:t>
            </a:r>
          </a:p>
          <a:p>
            <a:pPr lvl="1"/>
            <a:r>
              <a:rPr lang="en-US" dirty="0"/>
              <a:t>I.e. it is a state variable</a:t>
            </a:r>
          </a:p>
          <a:p>
            <a:r>
              <a:rPr lang="en-US" dirty="0"/>
              <a:t>In what circumstances can process entropy be associated to the state? And why?</a:t>
            </a:r>
          </a:p>
          <a:p>
            <a:endParaRPr lang="en-US" dirty="0"/>
          </a:p>
        </p:txBody>
      </p:sp>
    </p:spTree>
    <p:extLst>
      <p:ext uri="{BB962C8B-B14F-4D97-AF65-F5344CB8AC3E}">
        <p14:creationId xmlns:p14="http://schemas.microsoft.com/office/powerpoint/2010/main" val="3783959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DD60D543-6CDB-427D-8525-3B7E39DBE807}"/>
                  </a:ext>
                </a:extLst>
              </p:cNvPr>
              <p:cNvSpPr/>
              <p:nvPr/>
            </p:nvSpPr>
            <p:spPr>
              <a:xfrm>
                <a:off x="8007097" y="1107770"/>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𝐴</m:t>
                      </m:r>
                    </m:oMath>
                  </m:oMathPara>
                </a14:m>
                <a:endParaRPr lang="en-US" sz="2800" dirty="0">
                  <a:solidFill>
                    <a:schemeClr val="tx1"/>
                  </a:solidFill>
                </a:endParaRPr>
              </a:p>
            </p:txBody>
          </p:sp>
        </mc:Choice>
        <mc:Fallback xmlns="">
          <p:sp>
            <p:nvSpPr>
              <p:cNvPr id="42" name="Rectangle 41">
                <a:extLst>
                  <a:ext uri="{FF2B5EF4-FFF2-40B4-BE49-F238E27FC236}">
                    <a16:creationId xmlns:a16="http://schemas.microsoft.com/office/drawing/2014/main" id="{DD60D543-6CDB-427D-8525-3B7E39DBE807}"/>
                  </a:ext>
                </a:extLst>
              </p:cNvPr>
              <p:cNvSpPr>
                <a:spLocks noRot="1" noChangeAspect="1" noMove="1" noResize="1" noEditPoints="1" noAdjustHandles="1" noChangeArrowheads="1" noChangeShapeType="1" noTextEdit="1"/>
              </p:cNvSpPr>
              <p:nvPr/>
            </p:nvSpPr>
            <p:spPr>
              <a:xfrm>
                <a:off x="8007097" y="1107770"/>
                <a:ext cx="1255996" cy="8287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E4F4CAB0-9837-4E56-8446-FFA5333FD804}"/>
                  </a:ext>
                </a:extLst>
              </p:cNvPr>
              <p:cNvSpPr/>
              <p:nvPr/>
            </p:nvSpPr>
            <p:spPr>
              <a:xfrm>
                <a:off x="9801685" y="1107770"/>
                <a:ext cx="1255996" cy="82878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𝐴</m:t>
                      </m:r>
                    </m:oMath>
                  </m:oMathPara>
                </a14:m>
                <a:endParaRPr lang="en-US" sz="2800" dirty="0">
                  <a:solidFill>
                    <a:schemeClr val="tx1"/>
                  </a:solidFill>
                </a:endParaRPr>
              </a:p>
            </p:txBody>
          </p:sp>
        </mc:Choice>
        <mc:Fallback xmlns="">
          <p:sp>
            <p:nvSpPr>
              <p:cNvPr id="43" name="Rectangle 42">
                <a:extLst>
                  <a:ext uri="{FF2B5EF4-FFF2-40B4-BE49-F238E27FC236}">
                    <a16:creationId xmlns:a16="http://schemas.microsoft.com/office/drawing/2014/main" id="{E4F4CAB0-9837-4E56-8446-FFA5333FD804}"/>
                  </a:ext>
                </a:extLst>
              </p:cNvPr>
              <p:cNvSpPr>
                <a:spLocks noRot="1" noChangeAspect="1" noMove="1" noResize="1" noEditPoints="1" noAdjustHandles="1" noChangeArrowheads="1" noChangeShapeType="1" noTextEdit="1"/>
              </p:cNvSpPr>
              <p:nvPr/>
            </p:nvSpPr>
            <p:spPr>
              <a:xfrm>
                <a:off x="9801685" y="1107770"/>
                <a:ext cx="1255996" cy="828789"/>
              </a:xfrm>
              <a:prstGeom prst="rect">
                <a:avLst/>
              </a:prstGeom>
              <a:blipFill>
                <a:blip r:embed="rId3"/>
                <a:stretch>
                  <a:fillRect/>
                </a:stretch>
              </a:blipFill>
              <a:ln>
                <a:prstDash val="dash"/>
              </a:ln>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79A239F8-CF03-40D4-8C1A-D2FA8335AAE6}"/>
              </a:ext>
            </a:extLst>
          </p:cNvPr>
          <p:cNvCxnSpPr>
            <a:stCxn id="42" idx="3"/>
            <a:endCxn id="43" idx="1"/>
          </p:cNvCxnSpPr>
          <p:nvPr/>
        </p:nvCxnSpPr>
        <p:spPr>
          <a:xfrm>
            <a:off x="9263093" y="1522165"/>
            <a:ext cx="53859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F3F2E66-41E5-4498-881D-B9F697622514}"/>
              </a:ext>
            </a:extLst>
          </p:cNvPr>
          <p:cNvSpPr txBox="1"/>
          <p:nvPr/>
        </p:nvSpPr>
        <p:spPr>
          <a:xfrm>
            <a:off x="353008" y="1008787"/>
            <a:ext cx="6850224" cy="1569660"/>
          </a:xfrm>
          <a:prstGeom prst="rect">
            <a:avLst/>
          </a:prstGeom>
          <a:noFill/>
        </p:spPr>
        <p:txBody>
          <a:bodyPr wrap="square">
            <a:spAutoFit/>
          </a:bodyPr>
          <a:lstStyle/>
          <a:p>
            <a:r>
              <a:rPr lang="en-US" sz="3200" dirty="0"/>
              <a:t>Note: if we want to “switch” processes, the evolution count at the junction must be uniquely defined</a:t>
            </a:r>
          </a:p>
        </p:txBody>
      </p: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A644AE94-A460-4508-9073-2CB0D911D215}"/>
                  </a:ext>
                </a:extLst>
              </p:cNvPr>
              <p:cNvSpPr/>
              <p:nvPr/>
            </p:nvSpPr>
            <p:spPr>
              <a:xfrm>
                <a:off x="8007097" y="2117887"/>
                <a:ext cx="1255996" cy="82878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𝐵</m:t>
                      </m:r>
                    </m:oMath>
                  </m:oMathPara>
                </a14:m>
                <a:endParaRPr lang="en-US" sz="2800" dirty="0">
                  <a:solidFill>
                    <a:schemeClr val="tx1"/>
                  </a:solidFill>
                </a:endParaRPr>
              </a:p>
            </p:txBody>
          </p:sp>
        </mc:Choice>
        <mc:Fallback xmlns="">
          <p:sp>
            <p:nvSpPr>
              <p:cNvPr id="61" name="Rectangle 60">
                <a:extLst>
                  <a:ext uri="{FF2B5EF4-FFF2-40B4-BE49-F238E27FC236}">
                    <a16:creationId xmlns:a16="http://schemas.microsoft.com/office/drawing/2014/main" id="{A644AE94-A460-4508-9073-2CB0D911D215}"/>
                  </a:ext>
                </a:extLst>
              </p:cNvPr>
              <p:cNvSpPr>
                <a:spLocks noRot="1" noChangeAspect="1" noMove="1" noResize="1" noEditPoints="1" noAdjustHandles="1" noChangeArrowheads="1" noChangeShapeType="1" noTextEdit="1"/>
              </p:cNvSpPr>
              <p:nvPr/>
            </p:nvSpPr>
            <p:spPr>
              <a:xfrm>
                <a:off x="8007097" y="2117887"/>
                <a:ext cx="1255996" cy="828789"/>
              </a:xfrm>
              <a:prstGeom prst="rect">
                <a:avLst/>
              </a:prstGeom>
              <a:blipFill>
                <a:blip r:embed="rId4"/>
                <a:stretch>
                  <a:fillRect/>
                </a:stretch>
              </a:blipFill>
              <a:ln>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75C34005-BF6B-4558-9FA6-6AB1F0522AFD}"/>
                  </a:ext>
                </a:extLst>
              </p:cNvPr>
              <p:cNvSpPr/>
              <p:nvPr/>
            </p:nvSpPr>
            <p:spPr>
              <a:xfrm>
                <a:off x="9801685" y="2117887"/>
                <a:ext cx="1255996" cy="82878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𝐵</m:t>
                      </m:r>
                    </m:oMath>
                  </m:oMathPara>
                </a14:m>
                <a:endParaRPr lang="en-US" sz="2800" dirty="0">
                  <a:solidFill>
                    <a:schemeClr val="tx1"/>
                  </a:solidFill>
                </a:endParaRPr>
              </a:p>
            </p:txBody>
          </p:sp>
        </mc:Choice>
        <mc:Fallback xmlns="">
          <p:sp>
            <p:nvSpPr>
              <p:cNvPr id="62" name="Rectangle 61">
                <a:extLst>
                  <a:ext uri="{FF2B5EF4-FFF2-40B4-BE49-F238E27FC236}">
                    <a16:creationId xmlns:a16="http://schemas.microsoft.com/office/drawing/2014/main" id="{75C34005-BF6B-4558-9FA6-6AB1F0522AFD}"/>
                  </a:ext>
                </a:extLst>
              </p:cNvPr>
              <p:cNvSpPr>
                <a:spLocks noRot="1" noChangeAspect="1" noMove="1" noResize="1" noEditPoints="1" noAdjustHandles="1" noChangeArrowheads="1" noChangeShapeType="1" noTextEdit="1"/>
              </p:cNvSpPr>
              <p:nvPr/>
            </p:nvSpPr>
            <p:spPr>
              <a:xfrm>
                <a:off x="9801685" y="2117887"/>
                <a:ext cx="1255996" cy="828789"/>
              </a:xfrm>
              <a:prstGeom prst="rect">
                <a:avLst/>
              </a:prstGeom>
              <a:blipFill>
                <a:blip r:embed="rId5"/>
                <a:stretch>
                  <a:fillRect/>
                </a:stretch>
              </a:blipFill>
              <a:ln>
                <a:prstDash val="dash"/>
              </a:ln>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D0ACAB18-0144-4029-93E6-051ADB3B5F0A}"/>
              </a:ext>
            </a:extLst>
          </p:cNvPr>
          <p:cNvCxnSpPr>
            <a:stCxn id="61" idx="3"/>
            <a:endCxn id="62" idx="1"/>
          </p:cNvCxnSpPr>
          <p:nvPr/>
        </p:nvCxnSpPr>
        <p:spPr>
          <a:xfrm>
            <a:off x="9263093" y="2532282"/>
            <a:ext cx="538592" cy="0"/>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A6F00DA9-C4CE-486F-AC09-888E4B09477D}"/>
                  </a:ext>
                </a:extLst>
              </p:cNvPr>
              <p:cNvSpPr/>
              <p:nvPr/>
            </p:nvSpPr>
            <p:spPr>
              <a:xfrm>
                <a:off x="8007097" y="3128003"/>
                <a:ext cx="1255996" cy="82878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𝐶</m:t>
                      </m:r>
                    </m:oMath>
                  </m:oMathPara>
                </a14:m>
                <a:endParaRPr lang="en-US" sz="2800" dirty="0">
                  <a:solidFill>
                    <a:schemeClr val="tx1"/>
                  </a:solidFill>
                </a:endParaRPr>
              </a:p>
            </p:txBody>
          </p:sp>
        </mc:Choice>
        <mc:Fallback xmlns="">
          <p:sp>
            <p:nvSpPr>
              <p:cNvPr id="65" name="Rectangle 64">
                <a:extLst>
                  <a:ext uri="{FF2B5EF4-FFF2-40B4-BE49-F238E27FC236}">
                    <a16:creationId xmlns:a16="http://schemas.microsoft.com/office/drawing/2014/main" id="{A6F00DA9-C4CE-486F-AC09-888E4B09477D}"/>
                  </a:ext>
                </a:extLst>
              </p:cNvPr>
              <p:cNvSpPr>
                <a:spLocks noRot="1" noChangeAspect="1" noMove="1" noResize="1" noEditPoints="1" noAdjustHandles="1" noChangeArrowheads="1" noChangeShapeType="1" noTextEdit="1"/>
              </p:cNvSpPr>
              <p:nvPr/>
            </p:nvSpPr>
            <p:spPr>
              <a:xfrm>
                <a:off x="8007097" y="3128003"/>
                <a:ext cx="1255996" cy="828789"/>
              </a:xfrm>
              <a:prstGeom prst="rect">
                <a:avLst/>
              </a:prstGeom>
              <a:blipFill>
                <a:blip r:embed="rId6"/>
                <a:stretch>
                  <a:fillRect/>
                </a:stretch>
              </a:blipFill>
              <a:ln>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4D0D9FB3-B44D-4874-8BA9-EA3FE1A080FA}"/>
                  </a:ext>
                </a:extLst>
              </p:cNvPr>
              <p:cNvSpPr/>
              <p:nvPr/>
            </p:nvSpPr>
            <p:spPr>
              <a:xfrm>
                <a:off x="9801685" y="3128003"/>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𝐶</m:t>
                      </m:r>
                    </m:oMath>
                  </m:oMathPara>
                </a14:m>
                <a:endParaRPr lang="en-US" sz="2800" dirty="0">
                  <a:solidFill>
                    <a:schemeClr val="tx1"/>
                  </a:solidFill>
                </a:endParaRPr>
              </a:p>
            </p:txBody>
          </p:sp>
        </mc:Choice>
        <mc:Fallback xmlns="">
          <p:sp>
            <p:nvSpPr>
              <p:cNvPr id="66" name="Rectangle 65">
                <a:extLst>
                  <a:ext uri="{FF2B5EF4-FFF2-40B4-BE49-F238E27FC236}">
                    <a16:creationId xmlns:a16="http://schemas.microsoft.com/office/drawing/2014/main" id="{4D0D9FB3-B44D-4874-8BA9-EA3FE1A080FA}"/>
                  </a:ext>
                </a:extLst>
              </p:cNvPr>
              <p:cNvSpPr>
                <a:spLocks noRot="1" noChangeAspect="1" noMove="1" noResize="1" noEditPoints="1" noAdjustHandles="1" noChangeArrowheads="1" noChangeShapeType="1" noTextEdit="1"/>
              </p:cNvSpPr>
              <p:nvPr/>
            </p:nvSpPr>
            <p:spPr>
              <a:xfrm>
                <a:off x="9801685" y="3128003"/>
                <a:ext cx="1255996" cy="828789"/>
              </a:xfrm>
              <a:prstGeom prst="rect">
                <a:avLst/>
              </a:prstGeom>
              <a:blipFill>
                <a:blip r:embed="rId7"/>
                <a:stretch>
                  <a:fillRect/>
                </a:stretch>
              </a:blipFill>
            </p:spPr>
            <p:txBody>
              <a:bodyPr/>
              <a:lstStyle/>
              <a:p>
                <a:r>
                  <a:rPr lang="en-US">
                    <a:noFill/>
                  </a:rPr>
                  <a:t> </a:t>
                </a:r>
              </a:p>
            </p:txBody>
          </p:sp>
        </mc:Fallback>
      </mc:AlternateContent>
      <p:cxnSp>
        <p:nvCxnSpPr>
          <p:cNvPr id="67" name="Straight Connector 66">
            <a:extLst>
              <a:ext uri="{FF2B5EF4-FFF2-40B4-BE49-F238E27FC236}">
                <a16:creationId xmlns:a16="http://schemas.microsoft.com/office/drawing/2014/main" id="{37A2234D-6EFC-469E-83E9-0E0E5512CC5B}"/>
              </a:ext>
            </a:extLst>
          </p:cNvPr>
          <p:cNvCxnSpPr>
            <a:stCxn id="65" idx="3"/>
            <a:endCxn id="66" idx="1"/>
          </p:cNvCxnSpPr>
          <p:nvPr/>
        </p:nvCxnSpPr>
        <p:spPr>
          <a:xfrm>
            <a:off x="9263093" y="3542398"/>
            <a:ext cx="538592" cy="0"/>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3022C54B-FFA0-413D-9BB7-DB6D73F52419}"/>
                  </a:ext>
                </a:extLst>
              </p:cNvPr>
              <p:cNvSpPr/>
              <p:nvPr/>
            </p:nvSpPr>
            <p:spPr>
              <a:xfrm>
                <a:off x="8007097" y="4138119"/>
                <a:ext cx="1255996" cy="82878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69" name="Rectangle 68">
                <a:extLst>
                  <a:ext uri="{FF2B5EF4-FFF2-40B4-BE49-F238E27FC236}">
                    <a16:creationId xmlns:a16="http://schemas.microsoft.com/office/drawing/2014/main" id="{3022C54B-FFA0-413D-9BB7-DB6D73F52419}"/>
                  </a:ext>
                </a:extLst>
              </p:cNvPr>
              <p:cNvSpPr>
                <a:spLocks noRot="1" noChangeAspect="1" noMove="1" noResize="1" noEditPoints="1" noAdjustHandles="1" noChangeArrowheads="1" noChangeShapeType="1" noTextEdit="1"/>
              </p:cNvSpPr>
              <p:nvPr/>
            </p:nvSpPr>
            <p:spPr>
              <a:xfrm>
                <a:off x="8007097" y="4138119"/>
                <a:ext cx="1255996" cy="828789"/>
              </a:xfrm>
              <a:prstGeom prst="rect">
                <a:avLst/>
              </a:prstGeom>
              <a:blipFill>
                <a:blip r:embed="rId8"/>
                <a:stretch>
                  <a:fillRect/>
                </a:stretch>
              </a:blipFill>
              <a:ln>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6EA34DBC-5B3E-46A8-86BF-8E5D9A61798A}"/>
                  </a:ext>
                </a:extLst>
              </p:cNvPr>
              <p:cNvSpPr/>
              <p:nvPr/>
            </p:nvSpPr>
            <p:spPr>
              <a:xfrm>
                <a:off x="9801685" y="4138119"/>
                <a:ext cx="1255996" cy="828789"/>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m:t>
                      </m:r>
                    </m:oMath>
                  </m:oMathPara>
                </a14:m>
                <a:endParaRPr lang="en-US" sz="2800" dirty="0">
                  <a:solidFill>
                    <a:schemeClr val="tx1"/>
                  </a:solidFill>
                </a:endParaRPr>
              </a:p>
            </p:txBody>
          </p:sp>
        </mc:Choice>
        <mc:Fallback xmlns="">
          <p:sp>
            <p:nvSpPr>
              <p:cNvPr id="70" name="Rectangle 69">
                <a:extLst>
                  <a:ext uri="{FF2B5EF4-FFF2-40B4-BE49-F238E27FC236}">
                    <a16:creationId xmlns:a16="http://schemas.microsoft.com/office/drawing/2014/main" id="{6EA34DBC-5B3E-46A8-86BF-8E5D9A61798A}"/>
                  </a:ext>
                </a:extLst>
              </p:cNvPr>
              <p:cNvSpPr>
                <a:spLocks noRot="1" noChangeAspect="1" noMove="1" noResize="1" noEditPoints="1" noAdjustHandles="1" noChangeArrowheads="1" noChangeShapeType="1" noTextEdit="1"/>
              </p:cNvSpPr>
              <p:nvPr/>
            </p:nvSpPr>
            <p:spPr>
              <a:xfrm>
                <a:off x="9801685" y="4138119"/>
                <a:ext cx="1255996" cy="828789"/>
              </a:xfrm>
              <a:prstGeom prst="rect">
                <a:avLst/>
              </a:prstGeom>
              <a:blipFill>
                <a:blip r:embed="rId9"/>
                <a:stretch>
                  <a:fillRect/>
                </a:stretch>
              </a:blipFill>
              <a:ln>
                <a:prstDash val="dash"/>
              </a:ln>
            </p:spPr>
            <p:txBody>
              <a:bodyPr/>
              <a:lstStyle/>
              <a:p>
                <a:r>
                  <a:rPr lang="en-US">
                    <a:noFill/>
                  </a:rPr>
                  <a:t> </a:t>
                </a:r>
              </a:p>
            </p:txBody>
          </p:sp>
        </mc:Fallback>
      </mc:AlternateContent>
      <p:cxnSp>
        <p:nvCxnSpPr>
          <p:cNvPr id="77" name="Straight Connector 76">
            <a:extLst>
              <a:ext uri="{FF2B5EF4-FFF2-40B4-BE49-F238E27FC236}">
                <a16:creationId xmlns:a16="http://schemas.microsoft.com/office/drawing/2014/main" id="{B6CAB08C-AFAE-436A-BBD1-643CFE26D55A}"/>
              </a:ext>
            </a:extLst>
          </p:cNvPr>
          <p:cNvCxnSpPr>
            <a:stCxn id="69" idx="3"/>
            <a:endCxn id="70" idx="1"/>
          </p:cNvCxnSpPr>
          <p:nvPr/>
        </p:nvCxnSpPr>
        <p:spPr>
          <a:xfrm>
            <a:off x="9263093" y="4552514"/>
            <a:ext cx="53859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1D7512A-B0BF-42F1-A323-83A090565897}"/>
              </a:ext>
            </a:extLst>
          </p:cNvPr>
          <p:cNvCxnSpPr>
            <a:cxnSpLocks/>
          </p:cNvCxnSpPr>
          <p:nvPr/>
        </p:nvCxnSpPr>
        <p:spPr>
          <a:xfrm>
            <a:off x="9532389" y="1522164"/>
            <a:ext cx="0" cy="3030349"/>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DC39164-8C99-41EA-ABB5-8774239CA01F}"/>
                  </a:ext>
                </a:extLst>
              </p:cNvPr>
              <p:cNvSpPr txBox="1"/>
              <p:nvPr/>
            </p:nvSpPr>
            <p:spPr>
              <a:xfrm>
                <a:off x="9363271" y="1152833"/>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oMath>
                  </m:oMathPara>
                </a14:m>
                <a:endParaRPr lang="en-US" dirty="0"/>
              </a:p>
            </p:txBody>
          </p:sp>
        </mc:Choice>
        <mc:Fallback xmlns="">
          <p:sp>
            <p:nvSpPr>
              <p:cNvPr id="102" name="TextBox 101">
                <a:extLst>
                  <a:ext uri="{FF2B5EF4-FFF2-40B4-BE49-F238E27FC236}">
                    <a16:creationId xmlns:a16="http://schemas.microsoft.com/office/drawing/2014/main" id="{CDC39164-8C99-41EA-ABB5-8774239CA01F}"/>
                  </a:ext>
                </a:extLst>
              </p:cNvPr>
              <p:cNvSpPr txBox="1">
                <a:spLocks noRot="1" noChangeAspect="1" noMove="1" noResize="1" noEditPoints="1" noAdjustHandles="1" noChangeArrowheads="1" noChangeShapeType="1" noTextEdit="1"/>
              </p:cNvSpPr>
              <p:nvPr/>
            </p:nvSpPr>
            <p:spPr>
              <a:xfrm>
                <a:off x="9363271" y="1152833"/>
                <a:ext cx="338234" cy="369332"/>
              </a:xfrm>
              <a:prstGeom prst="rect">
                <a:avLst/>
              </a:prstGeom>
              <a:blipFill>
                <a:blip r:embed="rId10"/>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02E9F94D-F183-4114-BF7A-4C0223753F09}"/>
              </a:ext>
            </a:extLst>
          </p:cNvPr>
          <p:cNvSpPr txBox="1"/>
          <p:nvPr/>
        </p:nvSpPr>
        <p:spPr>
          <a:xfrm>
            <a:off x="1328619" y="3386120"/>
            <a:ext cx="4767381" cy="1569660"/>
          </a:xfrm>
          <a:prstGeom prst="rect">
            <a:avLst/>
          </a:prstGeom>
          <a:noFill/>
        </p:spPr>
        <p:txBody>
          <a:bodyPr wrap="square" rtlCol="0">
            <a:spAutoFit/>
          </a:bodyPr>
          <a:lstStyle/>
          <a:p>
            <a:r>
              <a:rPr lang="en-US" sz="2400" dirty="0"/>
              <a:t>This is at least one reason why we would want to have a well defined entropy at the states at the junction points</a:t>
            </a:r>
          </a:p>
        </p:txBody>
      </p:sp>
    </p:spTree>
    <p:extLst>
      <p:ext uri="{BB962C8B-B14F-4D97-AF65-F5344CB8AC3E}">
        <p14:creationId xmlns:p14="http://schemas.microsoft.com/office/powerpoint/2010/main" val="2572935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7A95184-EB95-4FEE-939C-EB675087770B}"/>
                  </a:ext>
                </a:extLst>
              </p:cNvPr>
              <p:cNvSpPr txBox="1"/>
              <p:nvPr/>
            </p:nvSpPr>
            <p:spPr>
              <a:xfrm>
                <a:off x="296283" y="1152193"/>
                <a:ext cx="6741782" cy="1077218"/>
              </a:xfrm>
              <a:prstGeom prst="rect">
                <a:avLst/>
              </a:prstGeom>
              <a:noFill/>
            </p:spPr>
            <p:txBody>
              <a:bodyPr wrap="square">
                <a:spAutoFit/>
              </a:bodyPr>
              <a:lstStyle/>
              <a:p>
                <a:r>
                  <a:rPr lang="en-US" sz="3200" dirty="0"/>
                  <a:t>Suppose the same state </a:t>
                </a:r>
                <a14:m>
                  <m:oMath xmlns:m="http://schemas.openxmlformats.org/officeDocument/2006/math">
                    <m:r>
                      <a:rPr lang="en-US" sz="3200" b="0" i="1" smtClean="0">
                        <a:latin typeface="Cambria Math" panose="02040503050406030204" pitchFamily="18" charset="0"/>
                      </a:rPr>
                      <m:t>𝑥</m:t>
                    </m:r>
                  </m:oMath>
                </a14:m>
                <a:r>
                  <a:rPr lang="en-US" sz="3200" dirty="0"/>
                  <a:t> is an equilibrium for two processes </a:t>
                </a:r>
                <a14:m>
                  <m:oMath xmlns:m="http://schemas.openxmlformats.org/officeDocument/2006/math">
                    <m:r>
                      <a:rPr lang="en-US" sz="3200" b="0" i="1" smtClean="0">
                        <a:latin typeface="Cambria Math" panose="02040503050406030204" pitchFamily="18" charset="0"/>
                      </a:rPr>
                      <m:t>𝐴</m:t>
                    </m:r>
                  </m:oMath>
                </a14:m>
                <a:r>
                  <a:rPr lang="en-US" sz="3200" dirty="0"/>
                  <a:t> and </a:t>
                </a:r>
                <a14:m>
                  <m:oMath xmlns:m="http://schemas.openxmlformats.org/officeDocument/2006/math">
                    <m:r>
                      <a:rPr lang="en-US" sz="3200" b="0" i="1" smtClean="0">
                        <a:latin typeface="Cambria Math" panose="02040503050406030204" pitchFamily="18" charset="0"/>
                      </a:rPr>
                      <m:t>𝐵</m:t>
                    </m:r>
                  </m:oMath>
                </a14:m>
                <a:endParaRPr lang="en-US" sz="3200" dirty="0"/>
              </a:p>
            </p:txBody>
          </p:sp>
        </mc:Choice>
        <mc:Fallback xmlns="">
          <p:sp>
            <p:nvSpPr>
              <p:cNvPr id="45" name="TextBox 44">
                <a:extLst>
                  <a:ext uri="{FF2B5EF4-FFF2-40B4-BE49-F238E27FC236}">
                    <a16:creationId xmlns:a16="http://schemas.microsoft.com/office/drawing/2014/main" id="{B7A95184-EB95-4FEE-939C-EB675087770B}"/>
                  </a:ext>
                </a:extLst>
              </p:cNvPr>
              <p:cNvSpPr txBox="1">
                <a:spLocks noRot="1" noChangeAspect="1" noMove="1" noResize="1" noEditPoints="1" noAdjustHandles="1" noChangeArrowheads="1" noChangeShapeType="1" noTextEdit="1"/>
              </p:cNvSpPr>
              <p:nvPr/>
            </p:nvSpPr>
            <p:spPr>
              <a:xfrm>
                <a:off x="296283" y="1152193"/>
                <a:ext cx="6741782" cy="1077218"/>
              </a:xfrm>
              <a:prstGeom prst="rect">
                <a:avLst/>
              </a:prstGeom>
              <a:blipFill>
                <a:blip r:embed="rId2"/>
                <a:stretch>
                  <a:fillRect l="-2351" t="-6780" b="-18079"/>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7F7552F3-FC56-4DD9-AA65-0393A46734F2}"/>
              </a:ext>
            </a:extLst>
          </p:cNvPr>
          <p:cNvSpPr txBox="1"/>
          <p:nvPr/>
        </p:nvSpPr>
        <p:spPr>
          <a:xfrm>
            <a:off x="214604" y="5386941"/>
            <a:ext cx="11700588" cy="1077218"/>
          </a:xfrm>
          <a:prstGeom prst="rect">
            <a:avLst/>
          </a:prstGeom>
          <a:noFill/>
        </p:spPr>
        <p:txBody>
          <a:bodyPr wrap="square">
            <a:spAutoFit/>
          </a:bodyPr>
          <a:lstStyle/>
          <a:p>
            <a:pPr algn="ctr"/>
            <a:r>
              <a:rPr lang="en-US" sz="3200" dirty="0"/>
              <a:t>Equilibria allow us to assign</a:t>
            </a:r>
            <a:br>
              <a:rPr lang="en-US" sz="3200" dirty="0"/>
            </a:br>
            <a:r>
              <a:rPr lang="en-US" sz="3200" dirty="0"/>
              <a:t>unique (maximal) entropy to states</a:t>
            </a:r>
          </a:p>
        </p:txBody>
      </p:sp>
      <p:sp>
        <p:nvSpPr>
          <p:cNvPr id="71" name="TextBox 70">
            <a:extLst>
              <a:ext uri="{FF2B5EF4-FFF2-40B4-BE49-F238E27FC236}">
                <a16:creationId xmlns:a16="http://schemas.microsoft.com/office/drawing/2014/main" id="{56A0CC45-E822-414D-AC2F-FA80DCF56AAB}"/>
              </a:ext>
            </a:extLst>
          </p:cNvPr>
          <p:cNvSpPr txBox="1"/>
          <p:nvPr/>
        </p:nvSpPr>
        <p:spPr>
          <a:xfrm>
            <a:off x="250498" y="295701"/>
            <a:ext cx="11765902" cy="584775"/>
          </a:xfrm>
          <a:prstGeom prst="rect">
            <a:avLst/>
          </a:prstGeom>
          <a:noFill/>
        </p:spPr>
        <p:txBody>
          <a:bodyPr wrap="square">
            <a:spAutoFit/>
          </a:bodyPr>
          <a:lstStyle/>
          <a:p>
            <a:pPr algn="ctr"/>
            <a:r>
              <a:rPr lang="en-US" sz="3200" dirty="0"/>
              <a:t>Equilibria can be assigned a unique entropy</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5EE5B7F-837B-48B2-9726-AD6AC5FB981B}"/>
                  </a:ext>
                </a:extLst>
              </p:cNvPr>
              <p:cNvSpPr/>
              <p:nvPr/>
            </p:nvSpPr>
            <p:spPr>
              <a:xfrm>
                <a:off x="8018107" y="2902447"/>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𝐵</m:t>
                      </m:r>
                    </m:oMath>
                  </m:oMathPara>
                </a14:m>
                <a:endParaRPr lang="en-US" sz="2800" dirty="0">
                  <a:solidFill>
                    <a:schemeClr val="tx1"/>
                  </a:solidFill>
                </a:endParaRPr>
              </a:p>
            </p:txBody>
          </p:sp>
        </mc:Choice>
        <mc:Fallback xmlns="">
          <p:sp>
            <p:nvSpPr>
              <p:cNvPr id="2" name="Rectangle 1">
                <a:extLst>
                  <a:ext uri="{FF2B5EF4-FFF2-40B4-BE49-F238E27FC236}">
                    <a16:creationId xmlns:a16="http://schemas.microsoft.com/office/drawing/2014/main" id="{25EE5B7F-837B-48B2-9726-AD6AC5FB981B}"/>
                  </a:ext>
                </a:extLst>
              </p:cNvPr>
              <p:cNvSpPr>
                <a:spLocks noRot="1" noChangeAspect="1" noMove="1" noResize="1" noEditPoints="1" noAdjustHandles="1" noChangeArrowheads="1" noChangeShapeType="1" noTextEdit="1"/>
              </p:cNvSpPr>
              <p:nvPr/>
            </p:nvSpPr>
            <p:spPr>
              <a:xfrm>
                <a:off x="8018107" y="2902447"/>
                <a:ext cx="1255996" cy="82878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22368B16-63FD-4345-BBC9-46EA3FB6DD14}"/>
                  </a:ext>
                </a:extLst>
              </p:cNvPr>
              <p:cNvSpPr/>
              <p:nvPr/>
            </p:nvSpPr>
            <p:spPr>
              <a:xfrm>
                <a:off x="9812695" y="2902447"/>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𝐴</m:t>
                      </m:r>
                    </m:oMath>
                  </m:oMathPara>
                </a14:m>
                <a:endParaRPr lang="en-US" sz="2800" dirty="0">
                  <a:solidFill>
                    <a:schemeClr val="tx1"/>
                  </a:solidFill>
                </a:endParaRPr>
              </a:p>
            </p:txBody>
          </p:sp>
        </mc:Choice>
        <mc:Fallback xmlns="">
          <p:sp>
            <p:nvSpPr>
              <p:cNvPr id="36" name="Rectangle 35">
                <a:extLst>
                  <a:ext uri="{FF2B5EF4-FFF2-40B4-BE49-F238E27FC236}">
                    <a16:creationId xmlns:a16="http://schemas.microsoft.com/office/drawing/2014/main" id="{22368B16-63FD-4345-BBC9-46EA3FB6DD14}"/>
                  </a:ext>
                </a:extLst>
              </p:cNvPr>
              <p:cNvSpPr>
                <a:spLocks noRot="1" noChangeAspect="1" noMove="1" noResize="1" noEditPoints="1" noAdjustHandles="1" noChangeArrowheads="1" noChangeShapeType="1" noTextEdit="1"/>
              </p:cNvSpPr>
              <p:nvPr/>
            </p:nvSpPr>
            <p:spPr>
              <a:xfrm>
                <a:off x="9812695" y="2902447"/>
                <a:ext cx="1255996" cy="828789"/>
              </a:xfrm>
              <a:prstGeom prst="rect">
                <a:avLst/>
              </a:prstGeom>
              <a:blipFill>
                <a:blip r:embed="rId4"/>
                <a:stretch>
                  <a:fillRect/>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B51923A7-1B3C-410B-AEFC-40E549C37672}"/>
              </a:ext>
            </a:extLst>
          </p:cNvPr>
          <p:cNvCxnSpPr>
            <a:stCxn id="2" idx="3"/>
            <a:endCxn id="36" idx="1"/>
          </p:cNvCxnSpPr>
          <p:nvPr/>
        </p:nvCxnSpPr>
        <p:spPr>
          <a:xfrm>
            <a:off x="9274103" y="3316842"/>
            <a:ext cx="538592"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878A12F3-E7A4-45A5-BE4A-6532FBAAD912}"/>
              </a:ext>
            </a:extLst>
          </p:cNvPr>
          <p:cNvGrpSpPr/>
          <p:nvPr/>
        </p:nvGrpSpPr>
        <p:grpSpPr>
          <a:xfrm>
            <a:off x="7803503" y="2905604"/>
            <a:ext cx="214604" cy="411238"/>
            <a:chOff x="1838131" y="2603368"/>
            <a:chExt cx="214604" cy="411238"/>
          </a:xfrm>
        </p:grpSpPr>
        <p:cxnSp>
          <p:nvCxnSpPr>
            <p:cNvPr id="7" name="Straight Connector 6">
              <a:extLst>
                <a:ext uri="{FF2B5EF4-FFF2-40B4-BE49-F238E27FC236}">
                  <a16:creationId xmlns:a16="http://schemas.microsoft.com/office/drawing/2014/main" id="{C764549A-AA47-484C-9FDE-ECB24DF90735}"/>
                </a:ext>
              </a:extLst>
            </p:cNvPr>
            <p:cNvCxnSpPr>
              <a:cxnSpLocks/>
            </p:cNvCxnSpPr>
            <p:nvPr/>
          </p:nvCxnSpPr>
          <p:spPr>
            <a:xfrm>
              <a:off x="1841500" y="2725420"/>
              <a:ext cx="209342" cy="71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FB37CAF-0E79-45D3-9029-8030A1FAC42F}"/>
                </a:ext>
              </a:extLst>
            </p:cNvPr>
            <p:cNvCxnSpPr>
              <a:cxnSpLocks/>
            </p:cNvCxnSpPr>
            <p:nvPr/>
          </p:nvCxnSpPr>
          <p:spPr>
            <a:xfrm>
              <a:off x="1841500" y="2827020"/>
              <a:ext cx="211235" cy="5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CD74EC-07E6-4DE1-89C6-FCE0BA063AF6}"/>
                </a:ext>
              </a:extLst>
            </p:cNvPr>
            <p:cNvCxnSpPr>
              <a:cxnSpLocks/>
              <a:endCxn id="2" idx="1"/>
            </p:cNvCxnSpPr>
            <p:nvPr/>
          </p:nvCxnSpPr>
          <p:spPr>
            <a:xfrm>
              <a:off x="1838131" y="3014606"/>
              <a:ext cx="2146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E9F5DA0-449E-4AB8-9A3B-941502816B62}"/>
                </a:ext>
              </a:extLst>
            </p:cNvPr>
            <p:cNvCxnSpPr/>
            <p:nvPr/>
          </p:nvCxnSpPr>
          <p:spPr>
            <a:xfrm>
              <a:off x="1838131" y="2603368"/>
              <a:ext cx="214604" cy="102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F297B15-F886-47C9-AB91-841AEF0FD292}"/>
                </a:ext>
              </a:extLst>
            </p:cNvPr>
            <p:cNvCxnSpPr>
              <a:cxnSpLocks/>
            </p:cNvCxnSpPr>
            <p:nvPr/>
          </p:nvCxnSpPr>
          <p:spPr>
            <a:xfrm>
              <a:off x="1838131" y="2927105"/>
              <a:ext cx="214189" cy="269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811E118B-7675-4F74-825B-296B73A71C57}"/>
              </a:ext>
            </a:extLst>
          </p:cNvPr>
          <p:cNvGrpSpPr/>
          <p:nvPr/>
        </p:nvGrpSpPr>
        <p:grpSpPr>
          <a:xfrm flipV="1">
            <a:off x="7803503" y="3379006"/>
            <a:ext cx="214604" cy="350652"/>
            <a:chOff x="1838131" y="2603368"/>
            <a:chExt cx="214604" cy="350652"/>
          </a:xfrm>
        </p:grpSpPr>
        <p:cxnSp>
          <p:nvCxnSpPr>
            <p:cNvPr id="75" name="Straight Connector 74">
              <a:extLst>
                <a:ext uri="{FF2B5EF4-FFF2-40B4-BE49-F238E27FC236}">
                  <a16:creationId xmlns:a16="http://schemas.microsoft.com/office/drawing/2014/main" id="{BC6B07FE-AD27-46BE-8FA9-CF06AEA42C11}"/>
                </a:ext>
              </a:extLst>
            </p:cNvPr>
            <p:cNvCxnSpPr>
              <a:cxnSpLocks/>
            </p:cNvCxnSpPr>
            <p:nvPr/>
          </p:nvCxnSpPr>
          <p:spPr>
            <a:xfrm>
              <a:off x="1841500" y="2725420"/>
              <a:ext cx="209342" cy="71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E539C77-AEFB-48C3-9EE4-0C1CE5C4152C}"/>
                </a:ext>
              </a:extLst>
            </p:cNvPr>
            <p:cNvCxnSpPr>
              <a:cxnSpLocks/>
            </p:cNvCxnSpPr>
            <p:nvPr/>
          </p:nvCxnSpPr>
          <p:spPr>
            <a:xfrm>
              <a:off x="1841500" y="2827020"/>
              <a:ext cx="211235" cy="5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D259C3A-4462-4578-8402-5AD91B43197B}"/>
                </a:ext>
              </a:extLst>
            </p:cNvPr>
            <p:cNvCxnSpPr/>
            <p:nvPr/>
          </p:nvCxnSpPr>
          <p:spPr>
            <a:xfrm>
              <a:off x="1838131" y="2603368"/>
              <a:ext cx="214604" cy="102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AA1009F-FD65-4A0E-A836-A29B7A838EEC}"/>
                </a:ext>
              </a:extLst>
            </p:cNvPr>
            <p:cNvCxnSpPr>
              <a:cxnSpLocks/>
            </p:cNvCxnSpPr>
            <p:nvPr/>
          </p:nvCxnSpPr>
          <p:spPr>
            <a:xfrm>
              <a:off x="1838131" y="2927105"/>
              <a:ext cx="214189" cy="26915"/>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FFE217D7-8387-4DA0-ADFC-BF554318FC02}"/>
                  </a:ext>
                </a:extLst>
              </p:cNvPr>
              <p:cNvSpPr/>
              <p:nvPr/>
            </p:nvSpPr>
            <p:spPr>
              <a:xfrm>
                <a:off x="8018107" y="1525399"/>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𝐴</m:t>
                      </m:r>
                    </m:oMath>
                  </m:oMathPara>
                </a14:m>
                <a:endParaRPr lang="en-US" sz="2800" dirty="0">
                  <a:solidFill>
                    <a:schemeClr val="tx1"/>
                  </a:solidFill>
                </a:endParaRPr>
              </a:p>
            </p:txBody>
          </p:sp>
        </mc:Choice>
        <mc:Fallback xmlns="">
          <p:sp>
            <p:nvSpPr>
              <p:cNvPr id="81" name="Rectangle 80">
                <a:extLst>
                  <a:ext uri="{FF2B5EF4-FFF2-40B4-BE49-F238E27FC236}">
                    <a16:creationId xmlns:a16="http://schemas.microsoft.com/office/drawing/2014/main" id="{FFE217D7-8387-4DA0-ADFC-BF554318FC02}"/>
                  </a:ext>
                </a:extLst>
              </p:cNvPr>
              <p:cNvSpPr>
                <a:spLocks noRot="1" noChangeAspect="1" noMove="1" noResize="1" noEditPoints="1" noAdjustHandles="1" noChangeArrowheads="1" noChangeShapeType="1" noTextEdit="1"/>
              </p:cNvSpPr>
              <p:nvPr/>
            </p:nvSpPr>
            <p:spPr>
              <a:xfrm>
                <a:off x="8018107" y="1525399"/>
                <a:ext cx="1255996" cy="82878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4FD1FEA3-C36E-4D39-83E7-7EC3B3FAE4E3}"/>
                  </a:ext>
                </a:extLst>
              </p:cNvPr>
              <p:cNvSpPr/>
              <p:nvPr/>
            </p:nvSpPr>
            <p:spPr>
              <a:xfrm>
                <a:off x="9812695" y="1525399"/>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𝐵</m:t>
                      </m:r>
                    </m:oMath>
                  </m:oMathPara>
                </a14:m>
                <a:endParaRPr lang="en-US" sz="2800" dirty="0">
                  <a:solidFill>
                    <a:schemeClr val="tx1"/>
                  </a:solidFill>
                </a:endParaRPr>
              </a:p>
            </p:txBody>
          </p:sp>
        </mc:Choice>
        <mc:Fallback xmlns="">
          <p:sp>
            <p:nvSpPr>
              <p:cNvPr id="82" name="Rectangle 81">
                <a:extLst>
                  <a:ext uri="{FF2B5EF4-FFF2-40B4-BE49-F238E27FC236}">
                    <a16:creationId xmlns:a16="http://schemas.microsoft.com/office/drawing/2014/main" id="{4FD1FEA3-C36E-4D39-83E7-7EC3B3FAE4E3}"/>
                  </a:ext>
                </a:extLst>
              </p:cNvPr>
              <p:cNvSpPr>
                <a:spLocks noRot="1" noChangeAspect="1" noMove="1" noResize="1" noEditPoints="1" noAdjustHandles="1" noChangeArrowheads="1" noChangeShapeType="1" noTextEdit="1"/>
              </p:cNvSpPr>
              <p:nvPr/>
            </p:nvSpPr>
            <p:spPr>
              <a:xfrm>
                <a:off x="9812695" y="1525399"/>
                <a:ext cx="1255996" cy="828789"/>
              </a:xfrm>
              <a:prstGeom prst="rect">
                <a:avLst/>
              </a:prstGeom>
              <a:blipFill>
                <a:blip r:embed="rId6"/>
                <a:stretch>
                  <a:fillRect/>
                </a:stretch>
              </a:blipFill>
            </p:spPr>
            <p:txBody>
              <a:bodyPr/>
              <a:lstStyle/>
              <a:p>
                <a:r>
                  <a:rPr lang="en-US">
                    <a:noFill/>
                  </a:rPr>
                  <a:t> </a:t>
                </a:r>
              </a:p>
            </p:txBody>
          </p:sp>
        </mc:Fallback>
      </mc:AlternateContent>
      <p:cxnSp>
        <p:nvCxnSpPr>
          <p:cNvPr id="83" name="Straight Connector 82">
            <a:extLst>
              <a:ext uri="{FF2B5EF4-FFF2-40B4-BE49-F238E27FC236}">
                <a16:creationId xmlns:a16="http://schemas.microsoft.com/office/drawing/2014/main" id="{837A5EC5-C66F-481D-B1A4-06C101D6E07A}"/>
              </a:ext>
            </a:extLst>
          </p:cNvPr>
          <p:cNvCxnSpPr>
            <a:stCxn id="81" idx="3"/>
            <a:endCxn id="82" idx="1"/>
          </p:cNvCxnSpPr>
          <p:nvPr/>
        </p:nvCxnSpPr>
        <p:spPr>
          <a:xfrm>
            <a:off x="9274103" y="1939794"/>
            <a:ext cx="538592"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17C9F6B2-2578-44C9-944A-0D32A409B542}"/>
              </a:ext>
            </a:extLst>
          </p:cNvPr>
          <p:cNvGrpSpPr/>
          <p:nvPr/>
        </p:nvGrpSpPr>
        <p:grpSpPr>
          <a:xfrm>
            <a:off x="7803503" y="1528556"/>
            <a:ext cx="214604" cy="411238"/>
            <a:chOff x="1838131" y="2603368"/>
            <a:chExt cx="214604" cy="411238"/>
          </a:xfrm>
        </p:grpSpPr>
        <p:cxnSp>
          <p:nvCxnSpPr>
            <p:cNvPr id="90" name="Straight Connector 89">
              <a:extLst>
                <a:ext uri="{FF2B5EF4-FFF2-40B4-BE49-F238E27FC236}">
                  <a16:creationId xmlns:a16="http://schemas.microsoft.com/office/drawing/2014/main" id="{9CDACB55-0CF2-4F69-9F90-E295568CD20B}"/>
                </a:ext>
              </a:extLst>
            </p:cNvPr>
            <p:cNvCxnSpPr>
              <a:cxnSpLocks/>
            </p:cNvCxnSpPr>
            <p:nvPr/>
          </p:nvCxnSpPr>
          <p:spPr>
            <a:xfrm>
              <a:off x="1841500" y="2725420"/>
              <a:ext cx="209342" cy="71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2566EE0-1EF3-4755-9148-1EC761C47800}"/>
                </a:ext>
              </a:extLst>
            </p:cNvPr>
            <p:cNvCxnSpPr>
              <a:cxnSpLocks/>
            </p:cNvCxnSpPr>
            <p:nvPr/>
          </p:nvCxnSpPr>
          <p:spPr>
            <a:xfrm>
              <a:off x="1841500" y="2827020"/>
              <a:ext cx="211235" cy="5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B2F97571-AE49-4912-8BAD-427B91488975}"/>
                </a:ext>
              </a:extLst>
            </p:cNvPr>
            <p:cNvCxnSpPr>
              <a:cxnSpLocks/>
              <a:endCxn id="81" idx="1"/>
            </p:cNvCxnSpPr>
            <p:nvPr/>
          </p:nvCxnSpPr>
          <p:spPr>
            <a:xfrm>
              <a:off x="1838131" y="3014606"/>
              <a:ext cx="2146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EA7081D-EDAE-4B2F-AA57-455BB92D0484}"/>
                </a:ext>
              </a:extLst>
            </p:cNvPr>
            <p:cNvCxnSpPr/>
            <p:nvPr/>
          </p:nvCxnSpPr>
          <p:spPr>
            <a:xfrm>
              <a:off x="1838131" y="2603368"/>
              <a:ext cx="214604" cy="102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7BD499D-A0C7-47D0-BA16-80E60884BDEA}"/>
                </a:ext>
              </a:extLst>
            </p:cNvPr>
            <p:cNvCxnSpPr>
              <a:cxnSpLocks/>
            </p:cNvCxnSpPr>
            <p:nvPr/>
          </p:nvCxnSpPr>
          <p:spPr>
            <a:xfrm>
              <a:off x="1838131" y="2927105"/>
              <a:ext cx="214189" cy="269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D1F0B70C-9427-4D04-BBAC-A984E80C3927}"/>
              </a:ext>
            </a:extLst>
          </p:cNvPr>
          <p:cNvGrpSpPr/>
          <p:nvPr/>
        </p:nvGrpSpPr>
        <p:grpSpPr>
          <a:xfrm flipV="1">
            <a:off x="7803503" y="2001958"/>
            <a:ext cx="214604" cy="350652"/>
            <a:chOff x="1838131" y="2603368"/>
            <a:chExt cx="214604" cy="350652"/>
          </a:xfrm>
        </p:grpSpPr>
        <p:cxnSp>
          <p:nvCxnSpPr>
            <p:cNvPr id="86" name="Straight Connector 85">
              <a:extLst>
                <a:ext uri="{FF2B5EF4-FFF2-40B4-BE49-F238E27FC236}">
                  <a16:creationId xmlns:a16="http://schemas.microsoft.com/office/drawing/2014/main" id="{37616A66-6B1B-4031-BE51-B1D41B38DD6A}"/>
                </a:ext>
              </a:extLst>
            </p:cNvPr>
            <p:cNvCxnSpPr>
              <a:cxnSpLocks/>
            </p:cNvCxnSpPr>
            <p:nvPr/>
          </p:nvCxnSpPr>
          <p:spPr>
            <a:xfrm>
              <a:off x="1841500" y="2725420"/>
              <a:ext cx="209342" cy="71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41E0234-5608-4061-A1C6-549FD6296F85}"/>
                </a:ext>
              </a:extLst>
            </p:cNvPr>
            <p:cNvCxnSpPr>
              <a:cxnSpLocks/>
            </p:cNvCxnSpPr>
            <p:nvPr/>
          </p:nvCxnSpPr>
          <p:spPr>
            <a:xfrm>
              <a:off x="1841500" y="2827020"/>
              <a:ext cx="211235" cy="511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B65C98D-15CB-46FC-8497-9482DD4FD061}"/>
                </a:ext>
              </a:extLst>
            </p:cNvPr>
            <p:cNvCxnSpPr/>
            <p:nvPr/>
          </p:nvCxnSpPr>
          <p:spPr>
            <a:xfrm>
              <a:off x="1838131" y="2603368"/>
              <a:ext cx="214604" cy="102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21BCA11-2F0D-4176-A4DF-09F89D4D5687}"/>
                </a:ext>
              </a:extLst>
            </p:cNvPr>
            <p:cNvCxnSpPr>
              <a:cxnSpLocks/>
            </p:cNvCxnSpPr>
            <p:nvPr/>
          </p:nvCxnSpPr>
          <p:spPr>
            <a:xfrm>
              <a:off x="1838131" y="2927105"/>
              <a:ext cx="214189" cy="2691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7070F171-509D-46BA-A31D-817B8D8ACCD0}"/>
              </a:ext>
            </a:extLst>
          </p:cNvPr>
          <p:cNvSpPr txBox="1"/>
          <p:nvPr/>
        </p:nvSpPr>
        <p:spPr>
          <a:xfrm>
            <a:off x="429208" y="2686316"/>
            <a:ext cx="6359177" cy="369332"/>
          </a:xfrm>
          <a:prstGeom prst="rect">
            <a:avLst/>
          </a:prstGeom>
          <a:noFill/>
        </p:spPr>
        <p:txBody>
          <a:bodyPr wrap="none" rtlCol="0">
            <a:spAutoFit/>
          </a:bodyPr>
          <a:lstStyle/>
          <a:p>
            <a:r>
              <a:rPr lang="en-US" dirty="0"/>
              <a:t>Two ways of combining the processes: first A then B and vice versa</a:t>
            </a: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5732D37-7F19-45DC-8DD7-C862D1DF881F}"/>
                  </a:ext>
                </a:extLst>
              </p:cNvPr>
              <p:cNvSpPr txBox="1"/>
              <p:nvPr/>
            </p:nvSpPr>
            <p:spPr>
              <a:xfrm>
                <a:off x="9374282" y="2930514"/>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oMath>
                  </m:oMathPara>
                </a14:m>
                <a:endParaRPr lang="en-US" dirty="0"/>
              </a:p>
            </p:txBody>
          </p:sp>
        </mc:Choice>
        <mc:Fallback xmlns="">
          <p:sp>
            <p:nvSpPr>
              <p:cNvPr id="95" name="TextBox 94">
                <a:extLst>
                  <a:ext uri="{FF2B5EF4-FFF2-40B4-BE49-F238E27FC236}">
                    <a16:creationId xmlns:a16="http://schemas.microsoft.com/office/drawing/2014/main" id="{C5732D37-7F19-45DC-8DD7-C862D1DF881F}"/>
                  </a:ext>
                </a:extLst>
              </p:cNvPr>
              <p:cNvSpPr txBox="1">
                <a:spLocks noRot="1" noChangeAspect="1" noMove="1" noResize="1" noEditPoints="1" noAdjustHandles="1" noChangeArrowheads="1" noChangeShapeType="1" noTextEdit="1"/>
              </p:cNvSpPr>
              <p:nvPr/>
            </p:nvSpPr>
            <p:spPr>
              <a:xfrm>
                <a:off x="9374282" y="2930514"/>
                <a:ext cx="33823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8148E82D-2A4D-4A2F-8537-84FF32AA4669}"/>
                  </a:ext>
                </a:extLst>
              </p:cNvPr>
              <p:cNvSpPr txBox="1"/>
              <p:nvPr/>
            </p:nvSpPr>
            <p:spPr>
              <a:xfrm>
                <a:off x="9374282" y="1567542"/>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oMath>
                  </m:oMathPara>
                </a14:m>
                <a:endParaRPr lang="en-US" dirty="0"/>
              </a:p>
            </p:txBody>
          </p:sp>
        </mc:Choice>
        <mc:Fallback xmlns="">
          <p:sp>
            <p:nvSpPr>
              <p:cNvPr id="96" name="TextBox 95">
                <a:extLst>
                  <a:ext uri="{FF2B5EF4-FFF2-40B4-BE49-F238E27FC236}">
                    <a16:creationId xmlns:a16="http://schemas.microsoft.com/office/drawing/2014/main" id="{8148E82D-2A4D-4A2F-8537-84FF32AA4669}"/>
                  </a:ext>
                </a:extLst>
              </p:cNvPr>
              <p:cNvSpPr txBox="1">
                <a:spLocks noRot="1" noChangeAspect="1" noMove="1" noResize="1" noEditPoints="1" noAdjustHandles="1" noChangeArrowheads="1" noChangeShapeType="1" noTextEdit="1"/>
              </p:cNvSpPr>
              <p:nvPr/>
            </p:nvSpPr>
            <p:spPr>
              <a:xfrm>
                <a:off x="9374282" y="1567542"/>
                <a:ext cx="33823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E79A024F-5471-43D7-9DBE-B7C85B53E747}"/>
                  </a:ext>
                </a:extLst>
              </p:cNvPr>
              <p:cNvSpPr txBox="1"/>
              <p:nvPr/>
            </p:nvSpPr>
            <p:spPr>
              <a:xfrm>
                <a:off x="434238" y="3185096"/>
                <a:ext cx="6741782" cy="369332"/>
              </a:xfrm>
              <a:prstGeom prst="rect">
                <a:avLst/>
              </a:prstGeom>
              <a:noFill/>
            </p:spPr>
            <p:txBody>
              <a:bodyPr wrap="none" rtlCol="0">
                <a:spAutoFit/>
              </a:bodyPr>
              <a:lstStyle/>
              <a:p>
                <a:r>
                  <a:rPr lang="en-US" dirty="0"/>
                  <a:t>All the evolutions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that end in </a:t>
                </a:r>
                <a14:m>
                  <m:oMath xmlns:m="http://schemas.openxmlformats.org/officeDocument/2006/math">
                    <m:r>
                      <a:rPr lang="en-US" i="1" dirty="0" smtClean="0">
                        <a:latin typeface="Cambria Math" panose="02040503050406030204" pitchFamily="18" charset="0"/>
                      </a:rPr>
                      <m:t>𝑥</m:t>
                    </m:r>
                  </m:oMath>
                </a14:m>
                <a:r>
                  <a:rPr lang="en-US" dirty="0"/>
                  <a:t> will also end in </a:t>
                </a:r>
                <a14:m>
                  <m:oMath xmlns:m="http://schemas.openxmlformats.org/officeDocument/2006/math">
                    <m:r>
                      <a:rPr lang="en-US" i="1" dirty="0" smtClean="0">
                        <a:latin typeface="Cambria Math" panose="02040503050406030204" pitchFamily="18" charset="0"/>
                      </a:rPr>
                      <m:t>𝑥</m:t>
                    </m:r>
                  </m:oMath>
                </a14:m>
                <a:r>
                  <a:rPr lang="en-US" dirty="0"/>
                  <a:t> under </a:t>
                </a:r>
                <a14:m>
                  <m:oMath xmlns:m="http://schemas.openxmlformats.org/officeDocument/2006/math">
                    <m:r>
                      <a:rPr lang="en-US" i="1" dirty="0" smtClean="0">
                        <a:latin typeface="Cambria Math" panose="02040503050406030204" pitchFamily="18" charset="0"/>
                      </a:rPr>
                      <m:t>𝐴𝐵</m:t>
                    </m:r>
                  </m:oMath>
                </a14:m>
                <a:r>
                  <a:rPr lang="en-US" dirty="0"/>
                  <a:t> and </a:t>
                </a:r>
                <a14:m>
                  <m:oMath xmlns:m="http://schemas.openxmlformats.org/officeDocument/2006/math">
                    <m:r>
                      <a:rPr lang="en-US" i="1" dirty="0" smtClean="0">
                        <a:latin typeface="Cambria Math" panose="02040503050406030204" pitchFamily="18" charset="0"/>
                      </a:rPr>
                      <m:t>𝐵</m:t>
                    </m:r>
                  </m:oMath>
                </a14:m>
                <a:endParaRPr lang="en-US" dirty="0"/>
              </a:p>
            </p:txBody>
          </p:sp>
        </mc:Choice>
        <mc:Fallback xmlns="">
          <p:sp>
            <p:nvSpPr>
              <p:cNvPr id="97" name="TextBox 96">
                <a:extLst>
                  <a:ext uri="{FF2B5EF4-FFF2-40B4-BE49-F238E27FC236}">
                    <a16:creationId xmlns:a16="http://schemas.microsoft.com/office/drawing/2014/main" id="{E79A024F-5471-43D7-9DBE-B7C85B53E747}"/>
                  </a:ext>
                </a:extLst>
              </p:cNvPr>
              <p:cNvSpPr txBox="1">
                <a:spLocks noRot="1" noChangeAspect="1" noMove="1" noResize="1" noEditPoints="1" noAdjustHandles="1" noChangeArrowheads="1" noChangeShapeType="1" noTextEdit="1"/>
              </p:cNvSpPr>
              <p:nvPr/>
            </p:nvSpPr>
            <p:spPr>
              <a:xfrm>
                <a:off x="434238" y="3185096"/>
                <a:ext cx="6741782" cy="369332"/>
              </a:xfrm>
              <a:prstGeom prst="rect">
                <a:avLst/>
              </a:prstGeom>
              <a:blipFill>
                <a:blip r:embed="rId9"/>
                <a:stretch>
                  <a:fillRect l="-72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86EE95FA-BB10-4182-A6C9-B0030F7DB5CA}"/>
                  </a:ext>
                </a:extLst>
              </p:cNvPr>
              <p:cNvSpPr txBox="1"/>
              <p:nvPr/>
            </p:nvSpPr>
            <p:spPr>
              <a:xfrm>
                <a:off x="429208" y="3612080"/>
                <a:ext cx="6830396" cy="369332"/>
              </a:xfrm>
              <a:prstGeom prst="rect">
                <a:avLst/>
              </a:prstGeom>
              <a:noFill/>
            </p:spPr>
            <p:txBody>
              <a:bodyPr wrap="none" rtlCol="0">
                <a:spAutoFit/>
              </a:bodyPr>
              <a:lstStyle/>
              <a:p>
                <a:r>
                  <a:rPr lang="en-US" dirty="0"/>
                  <a:t>All the evolutions of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that end in </a:t>
                </a:r>
                <a14:m>
                  <m:oMath xmlns:m="http://schemas.openxmlformats.org/officeDocument/2006/math">
                    <m:r>
                      <a:rPr lang="en-US" i="1" dirty="0" smtClean="0">
                        <a:latin typeface="Cambria Math" panose="02040503050406030204" pitchFamily="18" charset="0"/>
                      </a:rPr>
                      <m:t>𝑥</m:t>
                    </m:r>
                  </m:oMath>
                </a14:m>
                <a:r>
                  <a:rPr lang="en-US" dirty="0"/>
                  <a:t> will also end in </a:t>
                </a:r>
                <a14:m>
                  <m:oMath xmlns:m="http://schemas.openxmlformats.org/officeDocument/2006/math">
                    <m:r>
                      <a:rPr lang="en-US" i="1" dirty="0" smtClean="0">
                        <a:latin typeface="Cambria Math" panose="02040503050406030204" pitchFamily="18" charset="0"/>
                      </a:rPr>
                      <m:t>𝑥</m:t>
                    </m:r>
                  </m:oMath>
                </a14:m>
                <a:r>
                  <a:rPr lang="en-US" dirty="0"/>
                  <a:t> under </a:t>
                </a:r>
                <a14:m>
                  <m:oMath xmlns:m="http://schemas.openxmlformats.org/officeDocument/2006/math">
                    <m:r>
                      <a:rPr lang="en-US" i="1" dirty="0" smtClean="0">
                        <a:latin typeface="Cambria Math" panose="02040503050406030204" pitchFamily="18" charset="0"/>
                      </a:rPr>
                      <m:t>𝐵</m:t>
                    </m:r>
                    <m:r>
                      <a:rPr lang="en-US" b="0" i="1" dirty="0" smtClean="0">
                        <a:latin typeface="Cambria Math" panose="02040503050406030204" pitchFamily="18" charset="0"/>
                      </a:rPr>
                      <m:t>𝐴</m:t>
                    </m:r>
                  </m:oMath>
                </a14:m>
                <a:r>
                  <a:rPr lang="en-US" dirty="0"/>
                  <a:t> and </a:t>
                </a:r>
                <a14:m>
                  <m:oMath xmlns:m="http://schemas.openxmlformats.org/officeDocument/2006/math">
                    <m:r>
                      <m:rPr>
                        <m:sty m:val="p"/>
                      </m:rPr>
                      <a:rPr lang="en-US" b="0" i="0" dirty="0" smtClean="0">
                        <a:latin typeface="Cambria Math" panose="02040503050406030204" pitchFamily="18" charset="0"/>
                      </a:rPr>
                      <m:t>A</m:t>
                    </m:r>
                  </m:oMath>
                </a14:m>
                <a:endParaRPr lang="en-US" dirty="0"/>
              </a:p>
            </p:txBody>
          </p:sp>
        </mc:Choice>
        <mc:Fallback xmlns="">
          <p:sp>
            <p:nvSpPr>
              <p:cNvPr id="99" name="TextBox 98">
                <a:extLst>
                  <a:ext uri="{FF2B5EF4-FFF2-40B4-BE49-F238E27FC236}">
                    <a16:creationId xmlns:a16="http://schemas.microsoft.com/office/drawing/2014/main" id="{86EE95FA-BB10-4182-A6C9-B0030F7DB5CA}"/>
                  </a:ext>
                </a:extLst>
              </p:cNvPr>
              <p:cNvSpPr txBox="1">
                <a:spLocks noRot="1" noChangeAspect="1" noMove="1" noResize="1" noEditPoints="1" noAdjustHandles="1" noChangeArrowheads="1" noChangeShapeType="1" noTextEdit="1"/>
              </p:cNvSpPr>
              <p:nvPr/>
            </p:nvSpPr>
            <p:spPr>
              <a:xfrm>
                <a:off x="429208" y="3612080"/>
                <a:ext cx="6830396" cy="369332"/>
              </a:xfrm>
              <a:prstGeom prst="rect">
                <a:avLst/>
              </a:prstGeom>
              <a:blipFill>
                <a:blip r:embed="rId10"/>
                <a:stretch>
                  <a:fillRect l="-714"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97D827AB-80F5-485E-9F5A-FFA3546C16E0}"/>
                  </a:ext>
                </a:extLst>
              </p:cNvPr>
              <p:cNvSpPr txBox="1"/>
              <p:nvPr/>
            </p:nvSpPr>
            <p:spPr>
              <a:xfrm>
                <a:off x="429207" y="4360203"/>
                <a:ext cx="11010123" cy="584775"/>
              </a:xfrm>
              <a:prstGeom prst="rect">
                <a:avLst/>
              </a:prstGeom>
              <a:noFill/>
            </p:spPr>
            <p:txBody>
              <a:bodyPr wrap="square">
                <a:spAutoFit/>
              </a:bodyPr>
              <a:lstStyle/>
              <a:p>
                <a:r>
                  <a:rPr lang="en-US" sz="3200" dirty="0"/>
                  <a:t>Number of evolutions of </a:t>
                </a:r>
                <a14:m>
                  <m:oMath xmlns:m="http://schemas.openxmlformats.org/officeDocument/2006/math">
                    <m:r>
                      <a:rPr lang="en-US" sz="3200" b="0" i="1" smtClean="0">
                        <a:latin typeface="Cambria Math" panose="02040503050406030204" pitchFamily="18" charset="0"/>
                      </a:rPr>
                      <m:t>𝑥</m:t>
                    </m:r>
                  </m:oMath>
                </a14:m>
                <a:r>
                  <a:rPr lang="en-US" sz="3200" dirty="0"/>
                  <a:t> must be independent of the process</a:t>
                </a:r>
              </a:p>
            </p:txBody>
          </p:sp>
        </mc:Choice>
        <mc:Fallback xmlns="">
          <p:sp>
            <p:nvSpPr>
              <p:cNvPr id="100" name="TextBox 99">
                <a:extLst>
                  <a:ext uri="{FF2B5EF4-FFF2-40B4-BE49-F238E27FC236}">
                    <a16:creationId xmlns:a16="http://schemas.microsoft.com/office/drawing/2014/main" id="{97D827AB-80F5-485E-9F5A-FFA3546C16E0}"/>
                  </a:ext>
                </a:extLst>
              </p:cNvPr>
              <p:cNvSpPr txBox="1">
                <a:spLocks noRot="1" noChangeAspect="1" noMove="1" noResize="1" noEditPoints="1" noAdjustHandles="1" noChangeArrowheads="1" noChangeShapeType="1" noTextEdit="1"/>
              </p:cNvSpPr>
              <p:nvPr/>
            </p:nvSpPr>
            <p:spPr>
              <a:xfrm>
                <a:off x="429207" y="4360203"/>
                <a:ext cx="11010123" cy="584775"/>
              </a:xfrm>
              <a:prstGeom prst="rect">
                <a:avLst/>
              </a:prstGeom>
              <a:blipFill>
                <a:blip r:embed="rId11"/>
                <a:stretch>
                  <a:fillRect l="-1384" t="-12500" b="-34375"/>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67F2ACF7-A0E9-4203-8534-B9F3A63BA04A}"/>
              </a:ext>
            </a:extLst>
          </p:cNvPr>
          <p:cNvCxnSpPr/>
          <p:nvPr/>
        </p:nvCxnSpPr>
        <p:spPr>
          <a:xfrm>
            <a:off x="11068691" y="3316842"/>
            <a:ext cx="53859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0B5ACD-A924-429B-AB7C-4C732A690477}"/>
              </a:ext>
            </a:extLst>
          </p:cNvPr>
          <p:cNvCxnSpPr/>
          <p:nvPr/>
        </p:nvCxnSpPr>
        <p:spPr>
          <a:xfrm>
            <a:off x="11068691" y="1939794"/>
            <a:ext cx="538592" cy="0"/>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6595F88-2AFC-46EF-A1DD-6856B29E377C}"/>
                  </a:ext>
                </a:extLst>
              </p:cNvPr>
              <p:cNvSpPr txBox="1"/>
              <p:nvPr/>
            </p:nvSpPr>
            <p:spPr>
              <a:xfrm>
                <a:off x="11168870" y="2930514"/>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oMath>
                  </m:oMathPara>
                </a14:m>
                <a:endParaRPr lang="en-US" dirty="0"/>
              </a:p>
            </p:txBody>
          </p:sp>
        </mc:Choice>
        <mc:Fallback xmlns="">
          <p:sp>
            <p:nvSpPr>
              <p:cNvPr id="43" name="TextBox 42">
                <a:extLst>
                  <a:ext uri="{FF2B5EF4-FFF2-40B4-BE49-F238E27FC236}">
                    <a16:creationId xmlns:a16="http://schemas.microsoft.com/office/drawing/2014/main" id="{F6595F88-2AFC-46EF-A1DD-6856B29E377C}"/>
                  </a:ext>
                </a:extLst>
              </p:cNvPr>
              <p:cNvSpPr txBox="1">
                <a:spLocks noRot="1" noChangeAspect="1" noMove="1" noResize="1" noEditPoints="1" noAdjustHandles="1" noChangeArrowheads="1" noChangeShapeType="1" noTextEdit="1"/>
              </p:cNvSpPr>
              <p:nvPr/>
            </p:nvSpPr>
            <p:spPr>
              <a:xfrm>
                <a:off x="11168870" y="2930514"/>
                <a:ext cx="33823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1ACFEEF-B88B-4EA7-BEF7-84B62262DD13}"/>
                  </a:ext>
                </a:extLst>
              </p:cNvPr>
              <p:cNvSpPr txBox="1"/>
              <p:nvPr/>
            </p:nvSpPr>
            <p:spPr>
              <a:xfrm>
                <a:off x="11168870" y="1567542"/>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oMath>
                  </m:oMathPara>
                </a14:m>
                <a:endParaRPr lang="en-US" dirty="0"/>
              </a:p>
            </p:txBody>
          </p:sp>
        </mc:Choice>
        <mc:Fallback xmlns="">
          <p:sp>
            <p:nvSpPr>
              <p:cNvPr id="44" name="TextBox 43">
                <a:extLst>
                  <a:ext uri="{FF2B5EF4-FFF2-40B4-BE49-F238E27FC236}">
                    <a16:creationId xmlns:a16="http://schemas.microsoft.com/office/drawing/2014/main" id="{41ACFEEF-B88B-4EA7-BEF7-84B62262DD13}"/>
                  </a:ext>
                </a:extLst>
              </p:cNvPr>
              <p:cNvSpPr txBox="1">
                <a:spLocks noRot="1" noChangeAspect="1" noMove="1" noResize="1" noEditPoints="1" noAdjustHandles="1" noChangeArrowheads="1" noChangeShapeType="1" noTextEdit="1"/>
              </p:cNvSpPr>
              <p:nvPr/>
            </p:nvSpPr>
            <p:spPr>
              <a:xfrm>
                <a:off x="11168870" y="1567542"/>
                <a:ext cx="338234"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159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7A95184-EB95-4FEE-939C-EB675087770B}"/>
              </a:ext>
            </a:extLst>
          </p:cNvPr>
          <p:cNvSpPr txBox="1"/>
          <p:nvPr/>
        </p:nvSpPr>
        <p:spPr>
          <a:xfrm>
            <a:off x="296283" y="452395"/>
            <a:ext cx="5394465" cy="1569660"/>
          </a:xfrm>
          <a:prstGeom prst="rect">
            <a:avLst/>
          </a:prstGeom>
          <a:noFill/>
        </p:spPr>
        <p:txBody>
          <a:bodyPr wrap="square">
            <a:spAutoFit/>
          </a:bodyPr>
          <a:lstStyle/>
          <a:p>
            <a:r>
              <a:rPr lang="en-US" sz="3200" dirty="0"/>
              <a:t>For composite systems, recall</a:t>
            </a:r>
          </a:p>
          <a:p>
            <a:r>
              <a:rPr lang="en-US" sz="3200" dirty="0"/>
              <a:t>that in general the process entropy is not unique</a:t>
            </a:r>
          </a:p>
        </p:txBody>
      </p:sp>
      <p:sp>
        <p:nvSpPr>
          <p:cNvPr id="47" name="TextBox 46">
            <a:extLst>
              <a:ext uri="{FF2B5EF4-FFF2-40B4-BE49-F238E27FC236}">
                <a16:creationId xmlns:a16="http://schemas.microsoft.com/office/drawing/2014/main" id="{7F7552F3-FC56-4DD9-AA65-0393A46734F2}"/>
              </a:ext>
            </a:extLst>
          </p:cNvPr>
          <p:cNvSpPr txBox="1"/>
          <p:nvPr/>
        </p:nvSpPr>
        <p:spPr>
          <a:xfrm>
            <a:off x="214604" y="5386941"/>
            <a:ext cx="11700588" cy="1077218"/>
          </a:xfrm>
          <a:prstGeom prst="rect">
            <a:avLst/>
          </a:prstGeom>
          <a:noFill/>
        </p:spPr>
        <p:txBody>
          <a:bodyPr wrap="square">
            <a:spAutoFit/>
          </a:bodyPr>
          <a:lstStyle/>
          <a:p>
            <a:pPr algn="ctr"/>
            <a:r>
              <a:rPr lang="en-US" sz="3200" dirty="0"/>
              <a:t>System independence allows us to assign</a:t>
            </a:r>
            <a:br>
              <a:rPr lang="en-US" sz="3200" dirty="0"/>
            </a:br>
            <a:r>
              <a:rPr lang="en-US" sz="3200" dirty="0"/>
              <a:t>unique (maximal) entropy to composite states</a:t>
            </a:r>
          </a:p>
        </p:txBody>
      </p:sp>
      <p:sp>
        <p:nvSpPr>
          <p:cNvPr id="97" name="TextBox 96">
            <a:extLst>
              <a:ext uri="{FF2B5EF4-FFF2-40B4-BE49-F238E27FC236}">
                <a16:creationId xmlns:a16="http://schemas.microsoft.com/office/drawing/2014/main" id="{E79A024F-5471-43D7-9DBE-B7C85B53E747}"/>
              </a:ext>
            </a:extLst>
          </p:cNvPr>
          <p:cNvSpPr txBox="1"/>
          <p:nvPr/>
        </p:nvSpPr>
        <p:spPr>
          <a:xfrm>
            <a:off x="778685" y="2130747"/>
            <a:ext cx="3987566" cy="369332"/>
          </a:xfrm>
          <a:prstGeom prst="rect">
            <a:avLst/>
          </a:prstGeom>
          <a:noFill/>
        </p:spPr>
        <p:txBody>
          <a:bodyPr wrap="none" rtlCol="0">
            <a:spAutoFit/>
          </a:bodyPr>
          <a:lstStyle/>
          <a:p>
            <a:r>
              <a:rPr lang="en-US" dirty="0"/>
              <a:t>Due to correlations between subsystems</a:t>
            </a:r>
          </a:p>
        </p:txBody>
      </p:sp>
      <p:sp>
        <p:nvSpPr>
          <p:cNvPr id="100" name="TextBox 99">
            <a:extLst>
              <a:ext uri="{FF2B5EF4-FFF2-40B4-BE49-F238E27FC236}">
                <a16:creationId xmlns:a16="http://schemas.microsoft.com/office/drawing/2014/main" id="{97D827AB-80F5-485E-9F5A-FFA3546C16E0}"/>
              </a:ext>
            </a:extLst>
          </p:cNvPr>
          <p:cNvSpPr txBox="1"/>
          <p:nvPr/>
        </p:nvSpPr>
        <p:spPr>
          <a:xfrm>
            <a:off x="296283" y="3171401"/>
            <a:ext cx="5329873" cy="1569660"/>
          </a:xfrm>
          <a:prstGeom prst="rect">
            <a:avLst/>
          </a:prstGeom>
          <a:noFill/>
        </p:spPr>
        <p:txBody>
          <a:bodyPr wrap="square">
            <a:spAutoFit/>
          </a:bodyPr>
          <a:lstStyle/>
          <a:p>
            <a:r>
              <a:rPr lang="en-US" sz="3200" dirty="0"/>
              <a:t>If the systems are independent, however, the process entropy is well defined</a:t>
            </a:r>
          </a:p>
        </p:txBody>
      </p:sp>
      <p:sp>
        <p:nvSpPr>
          <p:cNvPr id="65" name="TextBox 64">
            <a:extLst>
              <a:ext uri="{FF2B5EF4-FFF2-40B4-BE49-F238E27FC236}">
                <a16:creationId xmlns:a16="http://schemas.microsoft.com/office/drawing/2014/main" id="{5067AA17-41FC-48DE-B382-2232D7B8C754}"/>
              </a:ext>
            </a:extLst>
          </p:cNvPr>
          <p:cNvSpPr txBox="1"/>
          <p:nvPr/>
        </p:nvSpPr>
        <p:spPr>
          <a:xfrm>
            <a:off x="778685" y="4769178"/>
            <a:ext cx="4080284" cy="369332"/>
          </a:xfrm>
          <a:prstGeom prst="rect">
            <a:avLst/>
          </a:prstGeom>
          <a:noFill/>
        </p:spPr>
        <p:txBody>
          <a:bodyPr wrap="none" rtlCol="0">
            <a:spAutoFit/>
          </a:bodyPr>
          <a:lstStyle/>
          <a:p>
            <a:r>
              <a:rPr lang="en-US" dirty="0"/>
              <a:t>It sums and corresponds to the maximum</a:t>
            </a:r>
          </a:p>
        </p:txBody>
      </p:sp>
      <p:grpSp>
        <p:nvGrpSpPr>
          <p:cNvPr id="66" name="Group 65">
            <a:extLst>
              <a:ext uri="{FF2B5EF4-FFF2-40B4-BE49-F238E27FC236}">
                <a16:creationId xmlns:a16="http://schemas.microsoft.com/office/drawing/2014/main" id="{94229689-072C-4732-B8B2-032E5BDFD52F}"/>
              </a:ext>
            </a:extLst>
          </p:cNvPr>
          <p:cNvGrpSpPr/>
          <p:nvPr/>
        </p:nvGrpSpPr>
        <p:grpSpPr>
          <a:xfrm>
            <a:off x="6356810" y="649910"/>
            <a:ext cx="5265371" cy="3841734"/>
            <a:chOff x="1679454" y="-461092"/>
            <a:chExt cx="5265371" cy="3841734"/>
          </a:xfrm>
        </p:grpSpPr>
        <p:sp>
          <p:nvSpPr>
            <p:cNvPr id="67" name="Freeform: Shape 66">
              <a:extLst>
                <a:ext uri="{FF2B5EF4-FFF2-40B4-BE49-F238E27FC236}">
                  <a16:creationId xmlns:a16="http://schemas.microsoft.com/office/drawing/2014/main" id="{2CE4CDA3-C347-45B8-8829-9DF35DCC1D88}"/>
                </a:ext>
              </a:extLst>
            </p:cNvPr>
            <p:cNvSpPr/>
            <p:nvPr/>
          </p:nvSpPr>
          <p:spPr>
            <a:xfrm>
              <a:off x="1833188" y="1071197"/>
              <a:ext cx="1109356"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Shape 67">
              <a:extLst>
                <a:ext uri="{FF2B5EF4-FFF2-40B4-BE49-F238E27FC236}">
                  <a16:creationId xmlns:a16="http://schemas.microsoft.com/office/drawing/2014/main" id="{33DAB85B-4353-46AC-899A-6BC1DEF7C0B7}"/>
                </a:ext>
              </a:extLst>
            </p:cNvPr>
            <p:cNvSpPr/>
            <p:nvPr/>
          </p:nvSpPr>
          <p:spPr>
            <a:xfrm>
              <a:off x="1819999" y="464532"/>
              <a:ext cx="1122545"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Freeform: Shape 68">
              <a:extLst>
                <a:ext uri="{FF2B5EF4-FFF2-40B4-BE49-F238E27FC236}">
                  <a16:creationId xmlns:a16="http://schemas.microsoft.com/office/drawing/2014/main" id="{1DEB8CE3-70E0-4127-8F80-5691DA007DC2}"/>
                </a:ext>
              </a:extLst>
            </p:cNvPr>
            <p:cNvSpPr/>
            <p:nvPr/>
          </p:nvSpPr>
          <p:spPr>
            <a:xfrm>
              <a:off x="1833188" y="1557505"/>
              <a:ext cx="1122545"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5A265F6B-BFB0-41B6-9891-D1D262467C9F}"/>
                    </a:ext>
                  </a:extLst>
                </p:cNvPr>
                <p:cNvSpPr txBox="1"/>
                <p:nvPr/>
              </p:nvSpPr>
              <p:spPr>
                <a:xfrm>
                  <a:off x="2006214" y="2662238"/>
                  <a:ext cx="54874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i="1">
                            <a:latin typeface="Cambria Math" panose="02040503050406030204" pitchFamily="18" charset="0"/>
                          </a:rPr>
                          <m:t>𝑡</m:t>
                        </m:r>
                        <m:r>
                          <a:rPr lang="en-US" sz="1400" b="0" i="1" smtClean="0">
                            <a:latin typeface="Cambria Math" panose="02040503050406030204" pitchFamily="18" charset="0"/>
                          </a:rPr>
                          <m:t>)</m:t>
                        </m:r>
                      </m:oMath>
                    </m:oMathPara>
                  </a14:m>
                  <a:endParaRPr lang="en-US" sz="1400" dirty="0"/>
                </a:p>
              </p:txBody>
            </p:sp>
          </mc:Choice>
          <mc:Fallback xmlns="">
            <p:sp>
              <p:nvSpPr>
                <p:cNvPr id="70" name="TextBox 69">
                  <a:extLst>
                    <a:ext uri="{FF2B5EF4-FFF2-40B4-BE49-F238E27FC236}">
                      <a16:creationId xmlns:a16="http://schemas.microsoft.com/office/drawing/2014/main" id="{5A265F6B-BFB0-41B6-9891-D1D262467C9F}"/>
                    </a:ext>
                  </a:extLst>
                </p:cNvPr>
                <p:cNvSpPr txBox="1">
                  <a:spLocks noRot="1" noChangeAspect="1" noMove="1" noResize="1" noEditPoints="1" noAdjustHandles="1" noChangeArrowheads="1" noChangeShapeType="1" noTextEdit="1"/>
                </p:cNvSpPr>
                <p:nvPr/>
              </p:nvSpPr>
              <p:spPr>
                <a:xfrm>
                  <a:off x="2006214" y="2662238"/>
                  <a:ext cx="548740" cy="307777"/>
                </a:xfrm>
                <a:prstGeom prst="rect">
                  <a:avLst/>
                </a:prstGeom>
                <a:blipFill>
                  <a:blip r:embed="rId2"/>
                  <a:stretch>
                    <a:fillRect b="-8000"/>
                  </a:stretch>
                </a:blipFill>
              </p:spPr>
              <p:txBody>
                <a:bodyPr/>
                <a:lstStyle/>
                <a:p>
                  <a:r>
                    <a:rPr lang="en-US">
                      <a:noFill/>
                    </a:rPr>
                    <a:t> </a:t>
                  </a:r>
                </a:p>
              </p:txBody>
            </p:sp>
          </mc:Fallback>
        </mc:AlternateContent>
        <p:sp>
          <p:nvSpPr>
            <p:cNvPr id="77" name="Freeform: Shape 76">
              <a:extLst>
                <a:ext uri="{FF2B5EF4-FFF2-40B4-BE49-F238E27FC236}">
                  <a16:creationId xmlns:a16="http://schemas.microsoft.com/office/drawing/2014/main" id="{C55DCDCF-A45C-40FD-A349-859CF918EA7A}"/>
                </a:ext>
              </a:extLst>
            </p:cNvPr>
            <p:cNvSpPr/>
            <p:nvPr/>
          </p:nvSpPr>
          <p:spPr>
            <a:xfrm>
              <a:off x="3913984" y="2712426"/>
              <a:ext cx="548740" cy="572961"/>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Freeform: Shape 97">
              <a:extLst>
                <a:ext uri="{FF2B5EF4-FFF2-40B4-BE49-F238E27FC236}">
                  <a16:creationId xmlns:a16="http://schemas.microsoft.com/office/drawing/2014/main" id="{88875B88-F4FA-4B29-BD54-81C17CC9ADDD}"/>
                </a:ext>
              </a:extLst>
            </p:cNvPr>
            <p:cNvSpPr/>
            <p:nvPr/>
          </p:nvSpPr>
          <p:spPr>
            <a:xfrm>
              <a:off x="4939703" y="2712425"/>
              <a:ext cx="252155" cy="572961"/>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Freeform: Shape 100">
              <a:extLst>
                <a:ext uri="{FF2B5EF4-FFF2-40B4-BE49-F238E27FC236}">
                  <a16:creationId xmlns:a16="http://schemas.microsoft.com/office/drawing/2014/main" id="{3E576E35-727B-491C-B3A4-ED104285905D}"/>
                </a:ext>
              </a:extLst>
            </p:cNvPr>
            <p:cNvSpPr/>
            <p:nvPr/>
          </p:nvSpPr>
          <p:spPr>
            <a:xfrm flipH="1">
              <a:off x="5713266" y="2712424"/>
              <a:ext cx="330819" cy="572961"/>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8AF1248C-0189-4001-94F2-EC100F20159C}"/>
                    </a:ext>
                  </a:extLst>
                </p:cNvPr>
                <p:cNvSpPr txBox="1"/>
                <p:nvPr/>
              </p:nvSpPr>
              <p:spPr>
                <a:xfrm>
                  <a:off x="6396085" y="2895625"/>
                  <a:ext cx="54874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i="1">
                            <a:latin typeface="Cambria Math" panose="02040503050406030204" pitchFamily="18" charset="0"/>
                          </a:rPr>
                          <m:t>𝑡</m:t>
                        </m:r>
                        <m:r>
                          <a:rPr lang="en-US" sz="1400" b="0" i="1" smtClean="0">
                            <a:latin typeface="Cambria Math" panose="02040503050406030204" pitchFamily="18" charset="0"/>
                          </a:rPr>
                          <m:t>)</m:t>
                        </m:r>
                      </m:oMath>
                    </m:oMathPara>
                  </a14:m>
                  <a:endParaRPr lang="en-US" sz="1400" dirty="0"/>
                </a:p>
              </p:txBody>
            </p:sp>
          </mc:Choice>
          <mc:Fallback xmlns="">
            <p:sp>
              <p:nvSpPr>
                <p:cNvPr id="102" name="TextBox 101">
                  <a:extLst>
                    <a:ext uri="{FF2B5EF4-FFF2-40B4-BE49-F238E27FC236}">
                      <a16:creationId xmlns:a16="http://schemas.microsoft.com/office/drawing/2014/main" id="{8AF1248C-0189-4001-94F2-EC100F20159C}"/>
                    </a:ext>
                  </a:extLst>
                </p:cNvPr>
                <p:cNvSpPr txBox="1">
                  <a:spLocks noRot="1" noChangeAspect="1" noMove="1" noResize="1" noEditPoints="1" noAdjustHandles="1" noChangeArrowheads="1" noChangeShapeType="1" noTextEdit="1"/>
                </p:cNvSpPr>
                <p:nvPr/>
              </p:nvSpPr>
              <p:spPr>
                <a:xfrm>
                  <a:off x="6396085" y="2895625"/>
                  <a:ext cx="548740" cy="307777"/>
                </a:xfrm>
                <a:prstGeom prst="rect">
                  <a:avLst/>
                </a:prstGeom>
                <a:blipFill>
                  <a:blip r:embed="rId3"/>
                  <a:stretch>
                    <a:fillRect b="-5882"/>
                  </a:stretch>
                </a:blipFill>
              </p:spPr>
              <p:txBody>
                <a:bodyPr/>
                <a:lstStyle/>
                <a:p>
                  <a:r>
                    <a:rPr lang="en-US">
                      <a:noFill/>
                    </a:rPr>
                    <a:t> </a:t>
                  </a:r>
                </a:p>
              </p:txBody>
            </p:sp>
          </mc:Fallback>
        </mc:AlternateContent>
        <p:sp>
          <p:nvSpPr>
            <p:cNvPr id="103" name="Freeform: Shape 102">
              <a:extLst>
                <a:ext uri="{FF2B5EF4-FFF2-40B4-BE49-F238E27FC236}">
                  <a16:creationId xmlns:a16="http://schemas.microsoft.com/office/drawing/2014/main" id="{1DA3F9B3-C3D9-4BE1-9433-8C0D72C83020}"/>
                </a:ext>
              </a:extLst>
            </p:cNvPr>
            <p:cNvSpPr/>
            <p:nvPr/>
          </p:nvSpPr>
          <p:spPr>
            <a:xfrm>
              <a:off x="3908046" y="1071197"/>
              <a:ext cx="580427"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4" name="Freeform: Shape 103">
              <a:extLst>
                <a:ext uri="{FF2B5EF4-FFF2-40B4-BE49-F238E27FC236}">
                  <a16:creationId xmlns:a16="http://schemas.microsoft.com/office/drawing/2014/main" id="{10FB3D7E-61F7-435E-A2A0-1F4363D211C1}"/>
                </a:ext>
              </a:extLst>
            </p:cNvPr>
            <p:cNvSpPr/>
            <p:nvPr/>
          </p:nvSpPr>
          <p:spPr>
            <a:xfrm>
              <a:off x="3894858" y="464532"/>
              <a:ext cx="587328"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Freeform: Shape 104">
              <a:extLst>
                <a:ext uri="{FF2B5EF4-FFF2-40B4-BE49-F238E27FC236}">
                  <a16:creationId xmlns:a16="http://schemas.microsoft.com/office/drawing/2014/main" id="{2B01035D-FE71-4974-8C21-C871EA03C8ED}"/>
                </a:ext>
              </a:extLst>
            </p:cNvPr>
            <p:cNvSpPr/>
            <p:nvPr/>
          </p:nvSpPr>
          <p:spPr>
            <a:xfrm>
              <a:off x="3908047" y="1557505"/>
              <a:ext cx="587328"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Freeform: Shape 105">
              <a:extLst>
                <a:ext uri="{FF2B5EF4-FFF2-40B4-BE49-F238E27FC236}">
                  <a16:creationId xmlns:a16="http://schemas.microsoft.com/office/drawing/2014/main" id="{DD244231-678F-4592-8800-4E72B66177CC}"/>
                </a:ext>
              </a:extLst>
            </p:cNvPr>
            <p:cNvSpPr/>
            <p:nvPr/>
          </p:nvSpPr>
          <p:spPr>
            <a:xfrm>
              <a:off x="4939703" y="1071197"/>
              <a:ext cx="252155"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7" name="Freeform: Shape 106">
              <a:extLst>
                <a:ext uri="{FF2B5EF4-FFF2-40B4-BE49-F238E27FC236}">
                  <a16:creationId xmlns:a16="http://schemas.microsoft.com/office/drawing/2014/main" id="{B4D4FCCE-62A7-4D91-8137-5EBEA9464B20}"/>
                </a:ext>
              </a:extLst>
            </p:cNvPr>
            <p:cNvSpPr/>
            <p:nvPr/>
          </p:nvSpPr>
          <p:spPr>
            <a:xfrm>
              <a:off x="4926515" y="464532"/>
              <a:ext cx="255153"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Freeform: Shape 107">
              <a:extLst>
                <a:ext uri="{FF2B5EF4-FFF2-40B4-BE49-F238E27FC236}">
                  <a16:creationId xmlns:a16="http://schemas.microsoft.com/office/drawing/2014/main" id="{6D521763-E04F-41DC-BB2C-494D913D927F}"/>
                </a:ext>
              </a:extLst>
            </p:cNvPr>
            <p:cNvSpPr/>
            <p:nvPr/>
          </p:nvSpPr>
          <p:spPr>
            <a:xfrm>
              <a:off x="4939704" y="1557505"/>
              <a:ext cx="255153"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Freeform: Shape 108">
              <a:extLst>
                <a:ext uri="{FF2B5EF4-FFF2-40B4-BE49-F238E27FC236}">
                  <a16:creationId xmlns:a16="http://schemas.microsoft.com/office/drawing/2014/main" id="{8AB2C50D-E3EE-4DCD-9E79-3D572116CE94}"/>
                </a:ext>
              </a:extLst>
            </p:cNvPr>
            <p:cNvSpPr/>
            <p:nvPr/>
          </p:nvSpPr>
          <p:spPr>
            <a:xfrm flipH="1">
              <a:off x="5713266" y="1153259"/>
              <a:ext cx="349803" cy="61384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408156 h 408156"/>
                <a:gd name="connsiteX1" fmla="*/ 1608096 w 1608096"/>
                <a:gd name="connsiteY1" fmla="*/ 0 h 408156"/>
                <a:gd name="connsiteX0" fmla="*/ 0 w 1461557"/>
                <a:gd name="connsiteY0" fmla="*/ 683648 h 683648"/>
                <a:gd name="connsiteX1" fmla="*/ 1461557 w 1461557"/>
                <a:gd name="connsiteY1" fmla="*/ 0 h 683648"/>
                <a:gd name="connsiteX0" fmla="*/ 0 w 1520172"/>
                <a:gd name="connsiteY0" fmla="*/ 736403 h 736403"/>
                <a:gd name="connsiteX1" fmla="*/ 1520172 w 1520172"/>
                <a:gd name="connsiteY1" fmla="*/ 0 h 736403"/>
                <a:gd name="connsiteX0" fmla="*/ 0 w 1479141"/>
                <a:gd name="connsiteY0" fmla="*/ 818464 h 818464"/>
                <a:gd name="connsiteX1" fmla="*/ 1479141 w 1479141"/>
                <a:gd name="connsiteY1" fmla="*/ 0 h 818464"/>
              </a:gdLst>
              <a:ahLst/>
              <a:cxnLst>
                <a:cxn ang="0">
                  <a:pos x="connsiteX0" y="connsiteY0"/>
                </a:cxn>
                <a:cxn ang="0">
                  <a:pos x="connsiteX1" y="connsiteY1"/>
                </a:cxn>
              </a:cxnLst>
              <a:rect l="l" t="t" r="r" b="b"/>
              <a:pathLst>
                <a:path w="1479141" h="818464">
                  <a:moveTo>
                    <a:pt x="0" y="818464"/>
                  </a:moveTo>
                  <a:lnTo>
                    <a:pt x="147914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0" name="Freeform: Shape 109">
              <a:extLst>
                <a:ext uri="{FF2B5EF4-FFF2-40B4-BE49-F238E27FC236}">
                  <a16:creationId xmlns:a16="http://schemas.microsoft.com/office/drawing/2014/main" id="{FECEB2B4-6D76-4267-B3F4-02FD2FAAF1E9}"/>
                </a:ext>
              </a:extLst>
            </p:cNvPr>
            <p:cNvSpPr/>
            <p:nvPr/>
          </p:nvSpPr>
          <p:spPr>
            <a:xfrm flipH="1">
              <a:off x="5695920" y="546594"/>
              <a:ext cx="353962" cy="741308"/>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Lst>
              <a:ahLst/>
              <a:cxnLst>
                <a:cxn ang="0">
                  <a:pos x="connsiteX0" y="connsiteY0"/>
                </a:cxn>
                <a:cxn ang="0">
                  <a:pos x="connsiteX1" y="connsiteY1"/>
                </a:cxn>
                <a:cxn ang="0">
                  <a:pos x="connsiteX2" y="connsiteY2"/>
                </a:cxn>
              </a:cxnLst>
              <a:rect l="l" t="t" r="r" b="b"/>
              <a:pathLst>
                <a:path w="1496727" h="988409">
                  <a:moveTo>
                    <a:pt x="0" y="988409"/>
                  </a:moveTo>
                  <a:cubicBezTo>
                    <a:pt x="28472" y="486410"/>
                    <a:pt x="452975" y="151468"/>
                    <a:pt x="702429" y="43388"/>
                  </a:cubicBezTo>
                  <a:cubicBezTo>
                    <a:pt x="951883" y="-64692"/>
                    <a:pt x="1355184" y="27328"/>
                    <a:pt x="1496727" y="3399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 name="Freeform: Shape 110">
              <a:extLst>
                <a:ext uri="{FF2B5EF4-FFF2-40B4-BE49-F238E27FC236}">
                  <a16:creationId xmlns:a16="http://schemas.microsoft.com/office/drawing/2014/main" id="{C15831B6-2318-4D2D-AFA9-97B7177858C9}"/>
                </a:ext>
              </a:extLst>
            </p:cNvPr>
            <p:cNvSpPr/>
            <p:nvPr/>
          </p:nvSpPr>
          <p:spPr>
            <a:xfrm flipH="1">
              <a:off x="5709109" y="1639567"/>
              <a:ext cx="353962" cy="765400"/>
            </a:xfrm>
            <a:custGeom>
              <a:avLst/>
              <a:gdLst>
                <a:gd name="connsiteX0" fmla="*/ 0 w 9433249"/>
                <a:gd name="connsiteY0" fmla="*/ 0 h 524408"/>
                <a:gd name="connsiteX1" fmla="*/ 1101013 w 9433249"/>
                <a:gd name="connsiteY1" fmla="*/ 485191 h 524408"/>
                <a:gd name="connsiteX2" fmla="*/ 4646645 w 9433249"/>
                <a:gd name="connsiteY2" fmla="*/ 494522 h 524408"/>
                <a:gd name="connsiteX3" fmla="*/ 8192278 w 9433249"/>
                <a:gd name="connsiteY3" fmla="*/ 494522 h 524408"/>
                <a:gd name="connsiteX4" fmla="*/ 9433249 w 9433249"/>
                <a:gd name="connsiteY4" fmla="*/ 494522 h 524408"/>
                <a:gd name="connsiteX0" fmla="*/ 0 w 9433249"/>
                <a:gd name="connsiteY0" fmla="*/ 0 h 524408"/>
                <a:gd name="connsiteX1" fmla="*/ 1101013 w 9433249"/>
                <a:gd name="connsiteY1" fmla="*/ 485191 h 524408"/>
                <a:gd name="connsiteX2" fmla="*/ 4646645 w 9433249"/>
                <a:gd name="connsiteY2" fmla="*/ 494522 h 524408"/>
                <a:gd name="connsiteX3" fmla="*/ 9433249 w 9433249"/>
                <a:gd name="connsiteY3" fmla="*/ 494522 h 524408"/>
                <a:gd name="connsiteX0" fmla="*/ 0 w 9433249"/>
                <a:gd name="connsiteY0" fmla="*/ 0 h 523927"/>
                <a:gd name="connsiteX1" fmla="*/ 1101013 w 9433249"/>
                <a:gd name="connsiteY1" fmla="*/ 485191 h 523927"/>
                <a:gd name="connsiteX2" fmla="*/ 9433249 w 9433249"/>
                <a:gd name="connsiteY2" fmla="*/ 494522 h 523927"/>
                <a:gd name="connsiteX0" fmla="*/ 0 w 2475604"/>
                <a:gd name="connsiteY0" fmla="*/ 120944 h 607088"/>
                <a:gd name="connsiteX1" fmla="*/ 1101013 w 2475604"/>
                <a:gd name="connsiteY1" fmla="*/ 606135 h 607088"/>
                <a:gd name="connsiteX2" fmla="*/ 2475604 w 2475604"/>
                <a:gd name="connsiteY2" fmla="*/ 4 h 607088"/>
                <a:gd name="connsiteX0" fmla="*/ 0 w 2475604"/>
                <a:gd name="connsiteY0" fmla="*/ 120940 h 607084"/>
                <a:gd name="connsiteX1" fmla="*/ 1101013 w 2475604"/>
                <a:gd name="connsiteY1" fmla="*/ 606131 h 607084"/>
                <a:gd name="connsiteX2" fmla="*/ 2475604 w 2475604"/>
                <a:gd name="connsiteY2" fmla="*/ 0 h 607084"/>
                <a:gd name="connsiteX0" fmla="*/ 0 w 2305619"/>
                <a:gd name="connsiteY0" fmla="*/ 296787 h 786921"/>
                <a:gd name="connsiteX1" fmla="*/ 1101013 w 2305619"/>
                <a:gd name="connsiteY1" fmla="*/ 781978 h 786921"/>
                <a:gd name="connsiteX2" fmla="*/ 2305619 w 2305619"/>
                <a:gd name="connsiteY2" fmla="*/ 0 h 786921"/>
                <a:gd name="connsiteX0" fmla="*/ 0 w 2405266"/>
                <a:gd name="connsiteY0" fmla="*/ 367125 h 790677"/>
                <a:gd name="connsiteX1" fmla="*/ 1200660 w 2405266"/>
                <a:gd name="connsiteY1" fmla="*/ 781978 h 790677"/>
                <a:gd name="connsiteX2" fmla="*/ 2405266 w 2405266"/>
                <a:gd name="connsiteY2" fmla="*/ 0 h 790677"/>
                <a:gd name="connsiteX0" fmla="*/ 0 w 2405266"/>
                <a:gd name="connsiteY0" fmla="*/ 367125 h 678116"/>
                <a:gd name="connsiteX1" fmla="*/ 1106876 w 2405266"/>
                <a:gd name="connsiteY1" fmla="*/ 664748 h 678116"/>
                <a:gd name="connsiteX2" fmla="*/ 2405266 w 2405266"/>
                <a:gd name="connsiteY2" fmla="*/ 0 h 678116"/>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721397"/>
                <a:gd name="connsiteX1" fmla="*/ 1106876 w 1608096"/>
                <a:gd name="connsiteY1" fmla="*/ 705779 h 721397"/>
                <a:gd name="connsiteX2" fmla="*/ 1608096 w 1608096"/>
                <a:gd name="connsiteY2" fmla="*/ 0 h 721397"/>
                <a:gd name="connsiteX0" fmla="*/ 0 w 1608096"/>
                <a:gd name="connsiteY0" fmla="*/ 408156 h 683586"/>
                <a:gd name="connsiteX1" fmla="*/ 960337 w 1608096"/>
                <a:gd name="connsiteY1" fmla="*/ 664749 h 683586"/>
                <a:gd name="connsiteX2" fmla="*/ 1608096 w 1608096"/>
                <a:gd name="connsiteY2" fmla="*/ 0 h 683586"/>
                <a:gd name="connsiteX0" fmla="*/ 0 w 1608096"/>
                <a:gd name="connsiteY0" fmla="*/ 837225 h 864760"/>
                <a:gd name="connsiteX1" fmla="*/ 813799 w 1608096"/>
                <a:gd name="connsiteY1" fmla="*/ 3572 h 864760"/>
                <a:gd name="connsiteX2" fmla="*/ 1608096 w 1608096"/>
                <a:gd name="connsiteY2" fmla="*/ 429069 h 864760"/>
                <a:gd name="connsiteX0" fmla="*/ 0 w 1608096"/>
                <a:gd name="connsiteY0" fmla="*/ 837225 h 837225"/>
                <a:gd name="connsiteX1" fmla="*/ 813799 w 1608096"/>
                <a:gd name="connsiteY1" fmla="*/ 3572 h 837225"/>
                <a:gd name="connsiteX2" fmla="*/ 1608096 w 1608096"/>
                <a:gd name="connsiteY2" fmla="*/ 429069 h 837225"/>
                <a:gd name="connsiteX0" fmla="*/ 0 w 1608096"/>
                <a:gd name="connsiteY0" fmla="*/ 847908 h 847908"/>
                <a:gd name="connsiteX1" fmla="*/ 813799 w 1608096"/>
                <a:gd name="connsiteY1" fmla="*/ 14255 h 847908"/>
                <a:gd name="connsiteX2" fmla="*/ 1608096 w 1608096"/>
                <a:gd name="connsiteY2" fmla="*/ 439752 h 847908"/>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1101757 h 1101757"/>
                <a:gd name="connsiteX1" fmla="*/ 702430 w 1496727"/>
                <a:gd name="connsiteY1" fmla="*/ 27782 h 1101757"/>
                <a:gd name="connsiteX2" fmla="*/ 1496727 w 1496727"/>
                <a:gd name="connsiteY2" fmla="*/ 453279 h 1101757"/>
                <a:gd name="connsiteX0" fmla="*/ 0 w 1496727"/>
                <a:gd name="connsiteY0" fmla="*/ 998154 h 998154"/>
                <a:gd name="connsiteX1" fmla="*/ 761044 w 1496727"/>
                <a:gd name="connsiteY1" fmla="*/ 41410 h 998154"/>
                <a:gd name="connsiteX2" fmla="*/ 1496727 w 1496727"/>
                <a:gd name="connsiteY2" fmla="*/ 349676 h 998154"/>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988409 h 988409"/>
                <a:gd name="connsiteX1" fmla="*/ 702429 w 1496727"/>
                <a:gd name="connsiteY1" fmla="*/ 43388 h 988409"/>
                <a:gd name="connsiteX2" fmla="*/ 1496727 w 1496727"/>
                <a:gd name="connsiteY2" fmla="*/ 339931 h 988409"/>
                <a:gd name="connsiteX0" fmla="*/ 0 w 1496727"/>
                <a:gd name="connsiteY0" fmla="*/ 700797 h 1042301"/>
                <a:gd name="connsiteX1" fmla="*/ 784491 w 1496727"/>
                <a:gd name="connsiteY1" fmla="*/ 1033590 h 1042301"/>
                <a:gd name="connsiteX2" fmla="*/ 1496727 w 1496727"/>
                <a:gd name="connsiteY2" fmla="*/ 52319 h 1042301"/>
                <a:gd name="connsiteX0" fmla="*/ 0 w 1496727"/>
                <a:gd name="connsiteY0" fmla="*/ 700797 h 1072850"/>
                <a:gd name="connsiteX1" fmla="*/ 784491 w 1496727"/>
                <a:gd name="connsiteY1" fmla="*/ 1033590 h 1072850"/>
                <a:gd name="connsiteX2" fmla="*/ 1496727 w 1496727"/>
                <a:gd name="connsiteY2" fmla="*/ 52319 h 1072850"/>
                <a:gd name="connsiteX0" fmla="*/ 0 w 1496727"/>
                <a:gd name="connsiteY0" fmla="*/ 648478 h 1020531"/>
                <a:gd name="connsiteX1" fmla="*/ 784491 w 1496727"/>
                <a:gd name="connsiteY1" fmla="*/ 981271 h 1020531"/>
                <a:gd name="connsiteX2" fmla="*/ 1496727 w 1496727"/>
                <a:gd name="connsiteY2" fmla="*/ 0 h 1020531"/>
              </a:gdLst>
              <a:ahLst/>
              <a:cxnLst>
                <a:cxn ang="0">
                  <a:pos x="connsiteX0" y="connsiteY0"/>
                </a:cxn>
                <a:cxn ang="0">
                  <a:pos x="connsiteX1" y="connsiteY1"/>
                </a:cxn>
                <a:cxn ang="0">
                  <a:pos x="connsiteX2" y="connsiteY2"/>
                </a:cxn>
              </a:cxnLst>
              <a:rect l="l" t="t" r="r" b="b"/>
              <a:pathLst>
                <a:path w="1496727" h="1020531">
                  <a:moveTo>
                    <a:pt x="0" y="648478"/>
                  </a:moveTo>
                  <a:cubicBezTo>
                    <a:pt x="104672" y="972955"/>
                    <a:pt x="535037" y="1089351"/>
                    <a:pt x="784491" y="981271"/>
                  </a:cubicBezTo>
                  <a:cubicBezTo>
                    <a:pt x="1033945" y="873191"/>
                    <a:pt x="1378631" y="431812"/>
                    <a:pt x="149672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BA448582-A0D9-4E46-970F-DAE330AC2CBC}"/>
                    </a:ext>
                  </a:extLst>
                </p:cNvPr>
                <p:cNvSpPr txBox="1"/>
                <p:nvPr/>
              </p:nvSpPr>
              <p:spPr>
                <a:xfrm>
                  <a:off x="4512628" y="-461092"/>
                  <a:ext cx="108292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r>
                              <a:rPr lang="en-US" sz="1400" b="0" i="1" smtClean="0">
                                <a:latin typeface="Cambria Math" panose="02040503050406030204" pitchFamily="18" charset="0"/>
                              </a:rPr>
                              <m:t>𝑦</m:t>
                            </m:r>
                            <m:d>
                              <m:dPr>
                                <m:ctrlPr>
                                  <a:rPr lang="en-US" sz="1400" b="0" i="1" smtClean="0">
                                    <a:latin typeface="Cambria Math" panose="02040503050406030204" pitchFamily="18" charset="0"/>
                                  </a:rPr>
                                </m:ctrlPr>
                              </m:dPr>
                              <m:e>
                                <m:r>
                                  <a:rPr lang="en-US" sz="1400" i="1">
                                    <a:latin typeface="Cambria Math" panose="02040503050406030204" pitchFamily="18" charset="0"/>
                                  </a:rPr>
                                  <m:t>𝑡</m:t>
                                </m:r>
                              </m:e>
                            </m:d>
                          </m:e>
                        </m:d>
                      </m:oMath>
                    </m:oMathPara>
                  </a14:m>
                  <a:endParaRPr lang="en-US" sz="1400" dirty="0"/>
                </a:p>
              </p:txBody>
            </p:sp>
          </mc:Choice>
          <mc:Fallback xmlns="">
            <p:sp>
              <p:nvSpPr>
                <p:cNvPr id="112" name="TextBox 111">
                  <a:extLst>
                    <a:ext uri="{FF2B5EF4-FFF2-40B4-BE49-F238E27FC236}">
                      <a16:creationId xmlns:a16="http://schemas.microsoft.com/office/drawing/2014/main" id="{BA448582-A0D9-4E46-970F-DAE330AC2CBC}"/>
                    </a:ext>
                  </a:extLst>
                </p:cNvPr>
                <p:cNvSpPr txBox="1">
                  <a:spLocks noRot="1" noChangeAspect="1" noMove="1" noResize="1" noEditPoints="1" noAdjustHandles="1" noChangeArrowheads="1" noChangeShapeType="1" noTextEdit="1"/>
                </p:cNvSpPr>
                <p:nvPr/>
              </p:nvSpPr>
              <p:spPr>
                <a:xfrm>
                  <a:off x="4512628" y="-461092"/>
                  <a:ext cx="1082925" cy="307777"/>
                </a:xfrm>
                <a:prstGeom prst="rect">
                  <a:avLst/>
                </a:prstGeom>
                <a:blipFill>
                  <a:blip r:embed="rId4"/>
                  <a:stretch>
                    <a:fillRect b="-2000"/>
                  </a:stretch>
                </a:blipFill>
              </p:spPr>
              <p:txBody>
                <a:bodyPr/>
                <a:lstStyle/>
                <a:p>
                  <a:r>
                    <a:rPr lang="en-US">
                      <a:noFill/>
                    </a:rPr>
                    <a:t> </a:t>
                  </a:r>
                </a:p>
              </p:txBody>
            </p:sp>
          </mc:Fallback>
        </mc:AlternateContent>
        <p:sp>
          <p:nvSpPr>
            <p:cNvPr id="113" name="Trapezoid 112">
              <a:extLst>
                <a:ext uri="{FF2B5EF4-FFF2-40B4-BE49-F238E27FC236}">
                  <a16:creationId xmlns:a16="http://schemas.microsoft.com/office/drawing/2014/main" id="{0956114F-6955-4721-A6EE-28652C0F86C9}"/>
                </a:ext>
              </a:extLst>
            </p:cNvPr>
            <p:cNvSpPr/>
            <p:nvPr/>
          </p:nvSpPr>
          <p:spPr>
            <a:xfrm>
              <a:off x="3349870" y="2576146"/>
              <a:ext cx="3239966" cy="804496"/>
            </a:xfrm>
            <a:prstGeom prst="trapezoid">
              <a:avLst>
                <a:gd name="adj" fmla="val 59973"/>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rapezoid 113">
              <a:extLst>
                <a:ext uri="{FF2B5EF4-FFF2-40B4-BE49-F238E27FC236}">
                  <a16:creationId xmlns:a16="http://schemas.microsoft.com/office/drawing/2014/main" id="{22E55F74-2C93-4D92-B17B-4A47B9952191}"/>
                </a:ext>
              </a:extLst>
            </p:cNvPr>
            <p:cNvSpPr/>
            <p:nvPr/>
          </p:nvSpPr>
          <p:spPr>
            <a:xfrm rot="5400000">
              <a:off x="1084992" y="695569"/>
              <a:ext cx="2611317" cy="1422394"/>
            </a:xfrm>
            <a:prstGeom prst="trapezoid">
              <a:avLst>
                <a:gd name="adj" fmla="val 24581"/>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14">
              <a:extLst>
                <a:ext uri="{FF2B5EF4-FFF2-40B4-BE49-F238E27FC236}">
                  <a16:creationId xmlns:a16="http://schemas.microsoft.com/office/drawing/2014/main" id="{3C7E9D70-50E3-4632-83AB-ABB662662E0D}"/>
                </a:ext>
              </a:extLst>
            </p:cNvPr>
            <p:cNvGrpSpPr/>
            <p:nvPr/>
          </p:nvGrpSpPr>
          <p:grpSpPr>
            <a:xfrm>
              <a:off x="3343049" y="101108"/>
              <a:ext cx="3246786" cy="2614247"/>
              <a:chOff x="3343049" y="101108"/>
              <a:chExt cx="3246786" cy="2614247"/>
            </a:xfrm>
          </p:grpSpPr>
          <p:sp>
            <p:nvSpPr>
              <p:cNvPr id="116" name="Trapezoid 115">
                <a:extLst>
                  <a:ext uri="{FF2B5EF4-FFF2-40B4-BE49-F238E27FC236}">
                    <a16:creationId xmlns:a16="http://schemas.microsoft.com/office/drawing/2014/main" id="{6D3CDF3F-412F-4957-BDE2-4B8FE309CAFD}"/>
                  </a:ext>
                </a:extLst>
              </p:cNvPr>
              <p:cNvSpPr/>
              <p:nvPr/>
            </p:nvSpPr>
            <p:spPr>
              <a:xfrm rot="5400000" flipV="1">
                <a:off x="5041386" y="1163976"/>
                <a:ext cx="2611317" cy="485581"/>
              </a:xfrm>
              <a:prstGeom prst="trapezoid">
                <a:avLst>
                  <a:gd name="adj" fmla="val 68942"/>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rapezoid 116">
                <a:extLst>
                  <a:ext uri="{FF2B5EF4-FFF2-40B4-BE49-F238E27FC236}">
                    <a16:creationId xmlns:a16="http://schemas.microsoft.com/office/drawing/2014/main" id="{51557ACB-B33B-4DD3-9E5F-AB04AF405F1A}"/>
                  </a:ext>
                </a:extLst>
              </p:cNvPr>
              <p:cNvSpPr/>
              <p:nvPr/>
            </p:nvSpPr>
            <p:spPr>
              <a:xfrm rot="5400000">
                <a:off x="2278753" y="1172225"/>
                <a:ext cx="2611317" cy="469084"/>
              </a:xfrm>
              <a:prstGeom prst="trapezoid">
                <a:avLst>
                  <a:gd name="adj" fmla="val 71440"/>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910F60DA-BD23-41AC-A1E8-97E5234F1186}"/>
                  </a:ext>
                </a:extLst>
              </p:cNvPr>
              <p:cNvCxnSpPr>
                <a:cxnSpLocks/>
              </p:cNvCxnSpPr>
              <p:nvPr/>
            </p:nvCxnSpPr>
            <p:spPr>
              <a:xfrm>
                <a:off x="3818954" y="441091"/>
                <a:ext cx="228530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19" name="Straight Connector 118">
                <a:extLst>
                  <a:ext uri="{FF2B5EF4-FFF2-40B4-BE49-F238E27FC236}">
                    <a16:creationId xmlns:a16="http://schemas.microsoft.com/office/drawing/2014/main" id="{BDADBD15-78B7-44FF-93CC-6BA94D4CEC5B}"/>
                  </a:ext>
                </a:extLst>
              </p:cNvPr>
              <p:cNvCxnSpPr>
                <a:cxnSpLocks/>
              </p:cNvCxnSpPr>
              <p:nvPr/>
            </p:nvCxnSpPr>
            <p:spPr>
              <a:xfrm>
                <a:off x="3835073" y="2373934"/>
                <a:ext cx="228530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20" name="Straight Connector 119">
                <a:extLst>
                  <a:ext uri="{FF2B5EF4-FFF2-40B4-BE49-F238E27FC236}">
                    <a16:creationId xmlns:a16="http://schemas.microsoft.com/office/drawing/2014/main" id="{33220CB8-DC1A-4C1D-99AE-5309BD30D179}"/>
                  </a:ext>
                </a:extLst>
              </p:cNvPr>
              <p:cNvCxnSpPr>
                <a:cxnSpLocks/>
              </p:cNvCxnSpPr>
              <p:nvPr/>
            </p:nvCxnSpPr>
            <p:spPr>
              <a:xfrm>
                <a:off x="3352725" y="101117"/>
                <a:ext cx="323711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D0557239-4052-440D-B17D-958BBA6C5DE2}"/>
                  </a:ext>
                </a:extLst>
              </p:cNvPr>
              <p:cNvCxnSpPr>
                <a:cxnSpLocks/>
              </p:cNvCxnSpPr>
              <p:nvPr/>
            </p:nvCxnSpPr>
            <p:spPr>
              <a:xfrm>
                <a:off x="3343049" y="2715355"/>
                <a:ext cx="3237110" cy="0"/>
              </a:xfrm>
              <a:prstGeom prst="line">
                <a:avLst/>
              </a:prstGeom>
              <a:noFill/>
              <a:ln w="19050">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grpSp>
    </p:spTree>
    <p:extLst>
      <p:ext uri="{BB962C8B-B14F-4D97-AF65-F5344CB8AC3E}">
        <p14:creationId xmlns:p14="http://schemas.microsoft.com/office/powerpoint/2010/main" val="25573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E3EC-40C2-46C7-B974-1C051D8DD23F}"/>
              </a:ext>
            </a:extLst>
          </p:cNvPr>
          <p:cNvSpPr>
            <a:spLocks noGrp="1"/>
          </p:cNvSpPr>
          <p:nvPr>
            <p:ph type="title"/>
          </p:nvPr>
        </p:nvSpPr>
        <p:spPr/>
        <p:txBody>
          <a:bodyPr/>
          <a:lstStyle/>
          <a:p>
            <a:r>
              <a:rPr lang="en-US" dirty="0"/>
              <a:t>State entropy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DA6A0D-4AF7-4FC4-92D9-A217134686AC}"/>
                  </a:ext>
                </a:extLst>
              </p:cNvPr>
              <p:cNvSpPr>
                <a:spLocks noGrp="1"/>
              </p:cNvSpPr>
              <p:nvPr>
                <p:ph idx="1"/>
              </p:nvPr>
            </p:nvSpPr>
            <p:spPr>
              <a:xfrm>
                <a:off x="838200" y="1825625"/>
                <a:ext cx="10515600" cy="4667250"/>
              </a:xfrm>
            </p:spPr>
            <p:txBody>
              <a:bodyPr>
                <a:normAutofit/>
              </a:bodyPr>
              <a:lstStyle/>
              <a:p>
                <a:r>
                  <a:rPr lang="en-US" dirty="0"/>
                  <a:t>We can assign a unique maximal process entropy to “states of independent equilibria” and which we call state entropy</a:t>
                </a:r>
              </a:p>
              <a:p>
                <a:pPr lvl="1"/>
                <a:r>
                  <a:rPr lang="en-US" dirty="0"/>
                  <a:t>Both equilibria and independence maximize process entropy</a:t>
                </a:r>
              </a:p>
              <a:p>
                <a:pPr lvl="1"/>
                <a:r>
                  <a:rPr lang="en-US" dirty="0"/>
                  <a:t>We leave these notions somewhat “vague” for now (we are still doing better than standard thermodynamics anyway)</a:t>
                </a:r>
              </a:p>
              <a:p>
                <a:r>
                  <a:rPr lang="en-US" dirty="0"/>
                  <a:t>Given a set </a:t>
                </a:r>
                <a14:m>
                  <m:oMath xmlns:m="http://schemas.openxmlformats.org/officeDocument/2006/math">
                    <m:r>
                      <a:rPr lang="en-US" b="0" i="1" smtClean="0">
                        <a:latin typeface="Cambria Math" panose="02040503050406030204" pitchFamily="18" charset="0"/>
                      </a:rPr>
                      <m:t>𝑋</m:t>
                    </m:r>
                  </m:oMath>
                </a14:m>
                <a:r>
                  <a:rPr lang="en-US" dirty="0"/>
                  <a:t> of states of equilibria, we can define the function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that returns the state entropy for each equilibrium</a:t>
                </a:r>
              </a:p>
              <a:p>
                <a:pPr lvl="1"/>
                <a:r>
                  <a:rPr lang="en-US" dirty="0"/>
                  <a:t>We call this the equation of state in entropic form</a:t>
                </a:r>
              </a:p>
              <a:p>
                <a:r>
                  <a:rPr lang="en-US" dirty="0"/>
                  <a:t>First goal reached: under very general definitions, we have found a simple notion of entropy (logarithm of the count of evolutions) that has a fundamental (almost trivial) link to irreversibility</a:t>
                </a:r>
              </a:p>
            </p:txBody>
          </p:sp>
        </mc:Choice>
        <mc:Fallback xmlns="">
          <p:sp>
            <p:nvSpPr>
              <p:cNvPr id="3" name="Content Placeholder 2">
                <a:extLst>
                  <a:ext uri="{FF2B5EF4-FFF2-40B4-BE49-F238E27FC236}">
                    <a16:creationId xmlns:a16="http://schemas.microsoft.com/office/drawing/2014/main" id="{4EDA6A0D-4AF7-4FC4-92D9-A217134686AC}"/>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b="-1044"/>
                </a:stretch>
              </a:blipFill>
            </p:spPr>
            <p:txBody>
              <a:bodyPr/>
              <a:lstStyle/>
              <a:p>
                <a:r>
                  <a:rPr lang="en-US">
                    <a:noFill/>
                  </a:rPr>
                  <a:t> </a:t>
                </a:r>
              </a:p>
            </p:txBody>
          </p:sp>
        </mc:Fallback>
      </mc:AlternateContent>
    </p:spTree>
    <p:extLst>
      <p:ext uri="{BB962C8B-B14F-4D97-AF65-F5344CB8AC3E}">
        <p14:creationId xmlns:p14="http://schemas.microsoft.com/office/powerpoint/2010/main" val="305106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596B371C-945A-4DC0-8FAE-885A7D51FA5C}"/>
              </a:ext>
            </a:extLst>
          </p:cNvPr>
          <p:cNvSpPr/>
          <p:nvPr/>
        </p:nvSpPr>
        <p:spPr>
          <a:xfrm>
            <a:off x="3371105" y="515199"/>
            <a:ext cx="8706325" cy="58602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endParaRPr lang="en-US" sz="4000" dirty="0"/>
          </a:p>
        </p:txBody>
      </p:sp>
      <p:sp>
        <p:nvSpPr>
          <p:cNvPr id="5" name="Rectangle 4">
            <a:extLst>
              <a:ext uri="{FF2B5EF4-FFF2-40B4-BE49-F238E27FC236}">
                <a16:creationId xmlns:a16="http://schemas.microsoft.com/office/drawing/2014/main" id="{A9C94DB8-3FAB-4856-BED4-5C088D9AE513}"/>
              </a:ext>
            </a:extLst>
          </p:cNvPr>
          <p:cNvSpPr/>
          <p:nvPr/>
        </p:nvSpPr>
        <p:spPr>
          <a:xfrm>
            <a:off x="3371105" y="5690717"/>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Experimental verifiability</a:t>
            </a:r>
          </a:p>
        </p:txBody>
      </p:sp>
      <p:sp>
        <p:nvSpPr>
          <p:cNvPr id="10" name="TextBox 9">
            <a:extLst>
              <a:ext uri="{FF2B5EF4-FFF2-40B4-BE49-F238E27FC236}">
                <a16:creationId xmlns:a16="http://schemas.microsoft.com/office/drawing/2014/main" id="{57F9D5C8-DB28-4BEA-986D-DAC294AE90B4}"/>
              </a:ext>
            </a:extLst>
          </p:cNvPr>
          <p:cNvSpPr txBox="1"/>
          <p:nvPr/>
        </p:nvSpPr>
        <p:spPr>
          <a:xfrm>
            <a:off x="112408" y="4566350"/>
            <a:ext cx="3162571" cy="646331"/>
          </a:xfrm>
          <a:prstGeom prst="rect">
            <a:avLst/>
          </a:prstGeom>
          <a:noFill/>
        </p:spPr>
        <p:txBody>
          <a:bodyPr wrap="square" rtlCol="0">
            <a:spAutoFit/>
          </a:bodyPr>
          <a:lstStyle/>
          <a:p>
            <a:pPr algn="ctr"/>
            <a:r>
              <a:rPr lang="en-US" sz="3600" dirty="0"/>
              <a:t>General theory</a:t>
            </a:r>
          </a:p>
        </p:txBody>
      </p:sp>
      <p:sp>
        <p:nvSpPr>
          <p:cNvPr id="20" name="TextBox 19">
            <a:extLst>
              <a:ext uri="{FF2B5EF4-FFF2-40B4-BE49-F238E27FC236}">
                <a16:creationId xmlns:a16="http://schemas.microsoft.com/office/drawing/2014/main" id="{6491468A-677B-4C15-B2FE-477481028EC8}"/>
              </a:ext>
            </a:extLst>
          </p:cNvPr>
          <p:cNvSpPr txBox="1"/>
          <p:nvPr/>
        </p:nvSpPr>
        <p:spPr>
          <a:xfrm>
            <a:off x="112407" y="682403"/>
            <a:ext cx="3162571" cy="615553"/>
          </a:xfrm>
          <a:prstGeom prst="rect">
            <a:avLst/>
          </a:prstGeom>
          <a:noFill/>
        </p:spPr>
        <p:txBody>
          <a:bodyPr wrap="square" rtlCol="0">
            <a:spAutoFit/>
          </a:bodyPr>
          <a:lstStyle/>
          <a:p>
            <a:r>
              <a:rPr lang="en-US" sz="3400" dirty="0"/>
              <a:t>Physical theories</a:t>
            </a:r>
          </a:p>
        </p:txBody>
      </p:sp>
      <p:sp>
        <p:nvSpPr>
          <p:cNvPr id="25" name="Rectangle 24">
            <a:extLst>
              <a:ext uri="{FF2B5EF4-FFF2-40B4-BE49-F238E27FC236}">
                <a16:creationId xmlns:a16="http://schemas.microsoft.com/office/drawing/2014/main" id="{46F854CE-6159-42A0-A23D-085E06A3D6EE}"/>
              </a:ext>
            </a:extLst>
          </p:cNvPr>
          <p:cNvSpPr/>
          <p:nvPr/>
        </p:nvSpPr>
        <p:spPr>
          <a:xfrm>
            <a:off x="3373267" y="4979517"/>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Informational granularity</a:t>
            </a:r>
          </a:p>
        </p:txBody>
      </p:sp>
      <p:sp>
        <p:nvSpPr>
          <p:cNvPr id="26" name="Rectangle 25">
            <a:extLst>
              <a:ext uri="{FF2B5EF4-FFF2-40B4-BE49-F238E27FC236}">
                <a16:creationId xmlns:a16="http://schemas.microsoft.com/office/drawing/2014/main" id="{5EA2CF99-4509-4025-B010-440B780A4F3C}"/>
              </a:ext>
            </a:extLst>
          </p:cNvPr>
          <p:cNvSpPr/>
          <p:nvPr/>
        </p:nvSpPr>
        <p:spPr>
          <a:xfrm>
            <a:off x="3373267" y="4268317"/>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States and processes</a:t>
            </a:r>
          </a:p>
        </p:txBody>
      </p:sp>
      <p:sp>
        <p:nvSpPr>
          <p:cNvPr id="143" name="Rectangle: Rounded Corners 142">
            <a:extLst>
              <a:ext uri="{FF2B5EF4-FFF2-40B4-BE49-F238E27FC236}">
                <a16:creationId xmlns:a16="http://schemas.microsoft.com/office/drawing/2014/main" id="{54B3BC50-3A48-4F25-8798-999F36821C52}"/>
              </a:ext>
            </a:extLst>
          </p:cNvPr>
          <p:cNvSpPr/>
          <p:nvPr/>
        </p:nvSpPr>
        <p:spPr>
          <a:xfrm>
            <a:off x="6359816" y="1249707"/>
            <a:ext cx="2841002" cy="157580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91" name="Rectangle: Rounded Corners 90">
            <a:extLst>
              <a:ext uri="{FF2B5EF4-FFF2-40B4-BE49-F238E27FC236}">
                <a16:creationId xmlns:a16="http://schemas.microsoft.com/office/drawing/2014/main" id="{25C19E3D-1000-4C4C-9579-53357ABA996C}"/>
              </a:ext>
            </a:extLst>
          </p:cNvPr>
          <p:cNvSpPr/>
          <p:nvPr/>
        </p:nvSpPr>
        <p:spPr>
          <a:xfrm>
            <a:off x="4247218" y="1134972"/>
            <a:ext cx="3372781"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92" name="TextBox 91">
            <a:extLst>
              <a:ext uri="{FF2B5EF4-FFF2-40B4-BE49-F238E27FC236}">
                <a16:creationId xmlns:a16="http://schemas.microsoft.com/office/drawing/2014/main" id="{8D730F95-114E-4B7D-BDDC-6C4D77C75564}"/>
              </a:ext>
            </a:extLst>
          </p:cNvPr>
          <p:cNvSpPr txBox="1"/>
          <p:nvPr/>
        </p:nvSpPr>
        <p:spPr>
          <a:xfrm>
            <a:off x="4465379" y="1939462"/>
            <a:ext cx="1673943" cy="584775"/>
          </a:xfrm>
          <a:prstGeom prst="rect">
            <a:avLst/>
          </a:prstGeom>
          <a:noFill/>
        </p:spPr>
        <p:txBody>
          <a:bodyPr wrap="square" rtlCol="0">
            <a:spAutoFit/>
          </a:bodyPr>
          <a:lstStyle/>
          <a:p>
            <a:r>
              <a:rPr lang="en-US" sz="1600" dirty="0">
                <a:solidFill>
                  <a:schemeClr val="bg1"/>
                </a:solidFill>
              </a:rPr>
              <a:t>Classical</a:t>
            </a:r>
            <a:br>
              <a:rPr lang="en-US" sz="1600" dirty="0">
                <a:solidFill>
                  <a:schemeClr val="bg1"/>
                </a:solidFill>
              </a:rPr>
            </a:br>
            <a:r>
              <a:rPr lang="en-US" sz="1600" dirty="0">
                <a:solidFill>
                  <a:schemeClr val="bg1"/>
                </a:solidFill>
              </a:rPr>
              <a:t>phase-space</a:t>
            </a:r>
          </a:p>
        </p:txBody>
      </p:sp>
      <p:sp>
        <p:nvSpPr>
          <p:cNvPr id="105" name="TextBox 104">
            <a:extLst>
              <a:ext uri="{FF2B5EF4-FFF2-40B4-BE49-F238E27FC236}">
                <a16:creationId xmlns:a16="http://schemas.microsoft.com/office/drawing/2014/main" id="{CF20ED9C-651B-451A-ABBA-51FA9DECE39C}"/>
              </a:ext>
            </a:extLst>
          </p:cNvPr>
          <p:cNvSpPr txBox="1"/>
          <p:nvPr/>
        </p:nvSpPr>
        <p:spPr>
          <a:xfrm>
            <a:off x="112407" y="3295211"/>
            <a:ext cx="3162571" cy="646331"/>
          </a:xfrm>
          <a:prstGeom prst="rect">
            <a:avLst/>
          </a:prstGeom>
          <a:noFill/>
        </p:spPr>
        <p:txBody>
          <a:bodyPr wrap="square" rtlCol="0">
            <a:spAutoFit/>
          </a:bodyPr>
          <a:lstStyle/>
          <a:p>
            <a:pPr algn="ctr"/>
            <a:r>
              <a:rPr lang="en-US" sz="3600" dirty="0"/>
              <a:t>Assumptions</a:t>
            </a:r>
          </a:p>
        </p:txBody>
      </p:sp>
      <p:sp>
        <p:nvSpPr>
          <p:cNvPr id="7" name="Rectangle: Rounded Corners 6">
            <a:extLst>
              <a:ext uri="{FF2B5EF4-FFF2-40B4-BE49-F238E27FC236}">
                <a16:creationId xmlns:a16="http://schemas.microsoft.com/office/drawing/2014/main" id="{BE1EF6AE-5C18-49EC-8536-2EE0EE91BDEE}"/>
              </a:ext>
            </a:extLst>
          </p:cNvPr>
          <p:cNvSpPr/>
          <p:nvPr/>
        </p:nvSpPr>
        <p:spPr>
          <a:xfrm>
            <a:off x="3540881" y="700391"/>
            <a:ext cx="8320380" cy="23216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41FC2117-CA26-4148-A267-FE6893D424AB}"/>
              </a:ext>
            </a:extLst>
          </p:cNvPr>
          <p:cNvSpPr/>
          <p:nvPr/>
        </p:nvSpPr>
        <p:spPr>
          <a:xfrm>
            <a:off x="6822157" y="3206886"/>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Determinism/</a:t>
            </a:r>
          </a:p>
          <a:p>
            <a:pPr algn="ctr"/>
            <a:r>
              <a:rPr lang="en-US" sz="2400" dirty="0"/>
              <a:t>reversibility</a:t>
            </a:r>
          </a:p>
        </p:txBody>
      </p:sp>
      <p:sp>
        <p:nvSpPr>
          <p:cNvPr id="115" name="Rectangle 114">
            <a:extLst>
              <a:ext uri="{FF2B5EF4-FFF2-40B4-BE49-F238E27FC236}">
                <a16:creationId xmlns:a16="http://schemas.microsoft.com/office/drawing/2014/main" id="{E8CEE74E-6575-4AC9-B320-562C73B5BC1F}"/>
              </a:ext>
            </a:extLst>
          </p:cNvPr>
          <p:cNvSpPr/>
          <p:nvPr/>
        </p:nvSpPr>
        <p:spPr>
          <a:xfrm>
            <a:off x="9397098" y="3206887"/>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Irreducibility</a:t>
            </a:r>
          </a:p>
        </p:txBody>
      </p:sp>
      <p:sp>
        <p:nvSpPr>
          <p:cNvPr id="121" name="Rectangle 120">
            <a:extLst>
              <a:ext uri="{FF2B5EF4-FFF2-40B4-BE49-F238E27FC236}">
                <a16:creationId xmlns:a16="http://schemas.microsoft.com/office/drawing/2014/main" id="{6997AEF0-101F-4F18-8D7D-BD6C2869ED4F}"/>
              </a:ext>
            </a:extLst>
          </p:cNvPr>
          <p:cNvSpPr/>
          <p:nvPr/>
        </p:nvSpPr>
        <p:spPr>
          <a:xfrm>
            <a:off x="4247219" y="3206886"/>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p:txBody>
      </p:sp>
      <p:cxnSp>
        <p:nvCxnSpPr>
          <p:cNvPr id="148" name="Straight Arrow Connector 147">
            <a:extLst>
              <a:ext uri="{FF2B5EF4-FFF2-40B4-BE49-F238E27FC236}">
                <a16:creationId xmlns:a16="http://schemas.microsoft.com/office/drawing/2014/main" id="{CE85C9FC-1614-443C-BB99-31F612894268}"/>
              </a:ext>
            </a:extLst>
          </p:cNvPr>
          <p:cNvCxnSpPr>
            <a:cxnSpLocks/>
          </p:cNvCxnSpPr>
          <p:nvPr/>
        </p:nvCxnSpPr>
        <p:spPr>
          <a:xfrm flipV="1">
            <a:off x="5243500" y="2762655"/>
            <a:ext cx="93743" cy="3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27DCA28-12A3-44BB-BE01-5D99560F6A42}"/>
              </a:ext>
            </a:extLst>
          </p:cNvPr>
          <p:cNvCxnSpPr>
            <a:cxnSpLocks/>
          </p:cNvCxnSpPr>
          <p:nvPr/>
        </p:nvCxnSpPr>
        <p:spPr>
          <a:xfrm flipH="1" flipV="1">
            <a:off x="10061067" y="2568103"/>
            <a:ext cx="375705" cy="55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5BB1AB6-E2C6-42C1-85B3-E78ABD339C38}"/>
              </a:ext>
            </a:extLst>
          </p:cNvPr>
          <p:cNvSpPr txBox="1"/>
          <p:nvPr/>
        </p:nvSpPr>
        <p:spPr>
          <a:xfrm>
            <a:off x="158884" y="5415367"/>
            <a:ext cx="3116095" cy="646331"/>
          </a:xfrm>
          <a:prstGeom prst="rect">
            <a:avLst/>
          </a:prstGeom>
          <a:noFill/>
        </p:spPr>
        <p:txBody>
          <a:bodyPr wrap="square" rtlCol="0">
            <a:spAutoFit/>
          </a:bodyPr>
          <a:lstStyle/>
          <a:p>
            <a:r>
              <a:rPr lang="en-US" dirty="0"/>
              <a:t>Basic requirements and definitions valid in all theories</a:t>
            </a:r>
          </a:p>
        </p:txBody>
      </p:sp>
      <p:sp>
        <p:nvSpPr>
          <p:cNvPr id="141" name="Rectangle: Rounded Corners 140">
            <a:extLst>
              <a:ext uri="{FF2B5EF4-FFF2-40B4-BE49-F238E27FC236}">
                <a16:creationId xmlns:a16="http://schemas.microsoft.com/office/drawing/2014/main" id="{762DB176-E2B1-4E9C-B27C-60498EEB1466}"/>
              </a:ext>
            </a:extLst>
          </p:cNvPr>
          <p:cNvSpPr/>
          <p:nvPr/>
        </p:nvSpPr>
        <p:spPr>
          <a:xfrm>
            <a:off x="7940635" y="936817"/>
            <a:ext cx="3381056"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142" name="TextBox 141">
            <a:extLst>
              <a:ext uri="{FF2B5EF4-FFF2-40B4-BE49-F238E27FC236}">
                <a16:creationId xmlns:a16="http://schemas.microsoft.com/office/drawing/2014/main" id="{169AB513-9A14-40A0-A777-D04F10DF94CE}"/>
              </a:ext>
            </a:extLst>
          </p:cNvPr>
          <p:cNvSpPr txBox="1"/>
          <p:nvPr/>
        </p:nvSpPr>
        <p:spPr>
          <a:xfrm>
            <a:off x="9483252" y="1684095"/>
            <a:ext cx="1673943" cy="584775"/>
          </a:xfrm>
          <a:prstGeom prst="rect">
            <a:avLst/>
          </a:prstGeom>
          <a:noFill/>
        </p:spPr>
        <p:txBody>
          <a:bodyPr wrap="square" rtlCol="0">
            <a:spAutoFit/>
          </a:bodyPr>
          <a:lstStyle/>
          <a:p>
            <a:pPr algn="r"/>
            <a:r>
              <a:rPr lang="en-US" sz="1600" dirty="0">
                <a:solidFill>
                  <a:schemeClr val="bg1"/>
                </a:solidFill>
              </a:rPr>
              <a:t>Quantum</a:t>
            </a:r>
            <a:br>
              <a:rPr lang="en-US" sz="1600" dirty="0">
                <a:solidFill>
                  <a:schemeClr val="bg1"/>
                </a:solidFill>
              </a:rPr>
            </a:br>
            <a:r>
              <a:rPr lang="en-US" sz="1600" dirty="0">
                <a:solidFill>
                  <a:schemeClr val="bg1"/>
                </a:solidFill>
              </a:rPr>
              <a:t>state-space</a:t>
            </a:r>
          </a:p>
        </p:txBody>
      </p:sp>
      <p:sp>
        <p:nvSpPr>
          <p:cNvPr id="149" name="Rectangle: Rounded Corners 148">
            <a:extLst>
              <a:ext uri="{FF2B5EF4-FFF2-40B4-BE49-F238E27FC236}">
                <a16:creationId xmlns:a16="http://schemas.microsoft.com/office/drawing/2014/main" id="{EA384D95-6878-4B21-BF24-076C927B51A3}"/>
              </a:ext>
            </a:extLst>
          </p:cNvPr>
          <p:cNvSpPr/>
          <p:nvPr/>
        </p:nvSpPr>
        <p:spPr>
          <a:xfrm>
            <a:off x="6357654" y="1249707"/>
            <a:ext cx="2841002" cy="1575802"/>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151" name="TextBox 150">
            <a:extLst>
              <a:ext uri="{FF2B5EF4-FFF2-40B4-BE49-F238E27FC236}">
                <a16:creationId xmlns:a16="http://schemas.microsoft.com/office/drawing/2014/main" id="{AE3B4166-3E00-44E0-AD6E-26E446D5A383}"/>
              </a:ext>
            </a:extLst>
          </p:cNvPr>
          <p:cNvSpPr txBox="1"/>
          <p:nvPr/>
        </p:nvSpPr>
        <p:spPr>
          <a:xfrm>
            <a:off x="6355491" y="1638691"/>
            <a:ext cx="1264507" cy="584775"/>
          </a:xfrm>
          <a:prstGeom prst="rect">
            <a:avLst/>
          </a:prstGeom>
          <a:noFill/>
        </p:spPr>
        <p:txBody>
          <a:bodyPr wrap="square" rtlCol="0">
            <a:spAutoFit/>
          </a:bodyPr>
          <a:lstStyle/>
          <a:p>
            <a:pPr algn="ctr"/>
            <a:r>
              <a:rPr lang="en-US" sz="1600" dirty="0">
                <a:solidFill>
                  <a:schemeClr val="bg1"/>
                </a:solidFill>
              </a:rPr>
              <a:t>Hamiltonian</a:t>
            </a:r>
            <a:br>
              <a:rPr lang="en-US" sz="1600" dirty="0">
                <a:solidFill>
                  <a:schemeClr val="bg1"/>
                </a:solidFill>
              </a:rPr>
            </a:br>
            <a:r>
              <a:rPr lang="en-US" sz="1600" dirty="0">
                <a:solidFill>
                  <a:schemeClr val="bg1"/>
                </a:solidFill>
              </a:rPr>
              <a:t>mechanics</a:t>
            </a:r>
          </a:p>
        </p:txBody>
      </p:sp>
      <p:sp>
        <p:nvSpPr>
          <p:cNvPr id="152" name="TextBox 151">
            <a:extLst>
              <a:ext uri="{FF2B5EF4-FFF2-40B4-BE49-F238E27FC236}">
                <a16:creationId xmlns:a16="http://schemas.microsoft.com/office/drawing/2014/main" id="{9E9A618B-76E5-469F-BD73-763D65437E5A}"/>
              </a:ext>
            </a:extLst>
          </p:cNvPr>
          <p:cNvSpPr txBox="1"/>
          <p:nvPr/>
        </p:nvSpPr>
        <p:spPr>
          <a:xfrm>
            <a:off x="7938472" y="1568837"/>
            <a:ext cx="1260183" cy="584775"/>
          </a:xfrm>
          <a:prstGeom prst="rect">
            <a:avLst/>
          </a:prstGeom>
          <a:noFill/>
        </p:spPr>
        <p:txBody>
          <a:bodyPr wrap="square" rtlCol="0">
            <a:spAutoFit/>
          </a:bodyPr>
          <a:lstStyle/>
          <a:p>
            <a:pPr algn="ctr"/>
            <a:r>
              <a:rPr lang="en-US" sz="1600" dirty="0">
                <a:solidFill>
                  <a:schemeClr val="bg1"/>
                </a:solidFill>
              </a:rPr>
              <a:t>Unitary</a:t>
            </a:r>
            <a:br>
              <a:rPr lang="en-US" sz="1600" dirty="0">
                <a:solidFill>
                  <a:schemeClr val="bg1"/>
                </a:solidFill>
              </a:rPr>
            </a:br>
            <a:r>
              <a:rPr lang="en-US" sz="1600" dirty="0">
                <a:solidFill>
                  <a:schemeClr val="bg1"/>
                </a:solidFill>
              </a:rPr>
              <a:t>evolution</a:t>
            </a:r>
          </a:p>
        </p:txBody>
      </p:sp>
      <p:cxnSp>
        <p:nvCxnSpPr>
          <p:cNvPr id="153" name="Straight Arrow Connector 152">
            <a:extLst>
              <a:ext uri="{FF2B5EF4-FFF2-40B4-BE49-F238E27FC236}">
                <a16:creationId xmlns:a16="http://schemas.microsoft.com/office/drawing/2014/main" id="{FE2E3B4D-2392-4F40-962F-8C34B8CF2F4F}"/>
              </a:ext>
            </a:extLst>
          </p:cNvPr>
          <p:cNvCxnSpPr>
            <a:cxnSpLocks/>
          </p:cNvCxnSpPr>
          <p:nvPr/>
        </p:nvCxnSpPr>
        <p:spPr>
          <a:xfrm flipV="1">
            <a:off x="7972609" y="2891223"/>
            <a:ext cx="0" cy="22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2A2D87F2-E7C0-4C2B-A97B-AB10659008F9}"/>
              </a:ext>
            </a:extLst>
          </p:cNvPr>
          <p:cNvSpPr txBox="1"/>
          <p:nvPr/>
        </p:nvSpPr>
        <p:spPr>
          <a:xfrm>
            <a:off x="158883" y="1352717"/>
            <a:ext cx="3116095" cy="923330"/>
          </a:xfrm>
          <a:prstGeom prst="rect">
            <a:avLst/>
          </a:prstGeom>
          <a:noFill/>
        </p:spPr>
        <p:txBody>
          <a:bodyPr wrap="square" rtlCol="0">
            <a:spAutoFit/>
          </a:bodyPr>
          <a:lstStyle/>
          <a:p>
            <a:r>
              <a:rPr lang="en-US" dirty="0"/>
              <a:t>Specializations of the general theory under the different assumptions</a:t>
            </a:r>
          </a:p>
        </p:txBody>
      </p:sp>
      <p:sp>
        <p:nvSpPr>
          <p:cNvPr id="156" name="TextBox 155">
            <a:extLst>
              <a:ext uri="{FF2B5EF4-FFF2-40B4-BE49-F238E27FC236}">
                <a16:creationId xmlns:a16="http://schemas.microsoft.com/office/drawing/2014/main" id="{7D262469-50BB-4B06-A9E7-FF74BADCE299}"/>
              </a:ext>
            </a:extLst>
          </p:cNvPr>
          <p:cNvSpPr txBox="1"/>
          <p:nvPr/>
        </p:nvSpPr>
        <p:spPr>
          <a:xfrm>
            <a:off x="6657970" y="298435"/>
            <a:ext cx="5419460" cy="369332"/>
          </a:xfrm>
          <a:prstGeom prst="rect">
            <a:avLst/>
          </a:prstGeom>
          <a:noFill/>
        </p:spPr>
        <p:txBody>
          <a:bodyPr wrap="square" rtlCol="0">
            <a:spAutoFit/>
          </a:bodyPr>
          <a:lstStyle/>
          <a:p>
            <a:pPr algn="r"/>
            <a:r>
              <a:rPr lang="en-US" dirty="0"/>
              <a:t>Space of the well-posed scientific theories</a:t>
            </a:r>
          </a:p>
        </p:txBody>
      </p:sp>
    </p:spTree>
    <p:extLst>
      <p:ext uri="{BB962C8B-B14F-4D97-AF65-F5344CB8AC3E}">
        <p14:creationId xmlns:p14="http://schemas.microsoft.com/office/powerpoint/2010/main" val="163995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20" grpId="0"/>
      <p:bldP spid="25" grpId="0" animBg="1"/>
      <p:bldP spid="26" grpId="0" animBg="1"/>
      <p:bldP spid="143" grpId="0" animBg="1"/>
      <p:bldP spid="91" grpId="0" animBg="1"/>
      <p:bldP spid="92" grpId="0"/>
      <p:bldP spid="105" grpId="0"/>
      <p:bldP spid="7" grpId="0" animBg="1"/>
      <p:bldP spid="112" grpId="0" animBg="1"/>
      <p:bldP spid="115" grpId="0" animBg="1"/>
      <p:bldP spid="121" grpId="0" animBg="1"/>
      <p:bldP spid="6" grpId="0"/>
      <p:bldP spid="141" grpId="0" animBg="1"/>
      <p:bldP spid="142" grpId="0"/>
      <p:bldP spid="149" grpId="0" animBg="1"/>
      <p:bldP spid="151" grpId="0"/>
      <p:bldP spid="152" grpId="0"/>
      <p:bldP spid="154" grpId="0"/>
      <p:bldP spid="15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FB94-B22A-4B25-AE55-5F5B82A3D02B}"/>
              </a:ext>
            </a:extLst>
          </p:cNvPr>
          <p:cNvSpPr>
            <a:spLocks noGrp="1"/>
          </p:cNvSpPr>
          <p:nvPr>
            <p:ph type="title"/>
          </p:nvPr>
        </p:nvSpPr>
        <p:spPr/>
        <p:txBody>
          <a:bodyPr/>
          <a:lstStyle/>
          <a:p>
            <a:r>
              <a:rPr lang="en-US" dirty="0"/>
              <a:t>Thermodynamics</a:t>
            </a:r>
          </a:p>
        </p:txBody>
      </p:sp>
      <p:sp>
        <p:nvSpPr>
          <p:cNvPr id="3" name="Text Placeholder 2">
            <a:extLst>
              <a:ext uri="{FF2B5EF4-FFF2-40B4-BE49-F238E27FC236}">
                <a16:creationId xmlns:a16="http://schemas.microsoft.com/office/drawing/2014/main" id="{C0AC8451-17C9-4564-BC45-2E17F3484E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9484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7A95184-EB95-4FEE-939C-EB675087770B}"/>
              </a:ext>
            </a:extLst>
          </p:cNvPr>
          <p:cNvSpPr txBox="1"/>
          <p:nvPr/>
        </p:nvSpPr>
        <p:spPr>
          <a:xfrm>
            <a:off x="590938" y="393841"/>
            <a:ext cx="10372529" cy="1077218"/>
          </a:xfrm>
          <a:prstGeom prst="rect">
            <a:avLst/>
          </a:prstGeom>
          <a:noFill/>
        </p:spPr>
        <p:txBody>
          <a:bodyPr wrap="square">
            <a:spAutoFit/>
          </a:bodyPr>
          <a:lstStyle/>
          <a:p>
            <a:r>
              <a:rPr lang="en-US" sz="3200" dirty="0"/>
              <a:t>Suppose we take a composite system and at some point we split it such that each part will follow its own process</a:t>
            </a:r>
          </a:p>
        </p:txBody>
      </p:sp>
      <p:sp>
        <p:nvSpPr>
          <p:cNvPr id="47" name="TextBox 46">
            <a:extLst>
              <a:ext uri="{FF2B5EF4-FFF2-40B4-BE49-F238E27FC236}">
                <a16:creationId xmlns:a16="http://schemas.microsoft.com/office/drawing/2014/main" id="{7F7552F3-FC56-4DD9-AA65-0393A46734F2}"/>
              </a:ext>
            </a:extLst>
          </p:cNvPr>
          <p:cNvSpPr txBox="1"/>
          <p:nvPr/>
        </p:nvSpPr>
        <p:spPr>
          <a:xfrm>
            <a:off x="214604" y="5890795"/>
            <a:ext cx="11700588" cy="584775"/>
          </a:xfrm>
          <a:prstGeom prst="rect">
            <a:avLst/>
          </a:prstGeom>
          <a:noFill/>
        </p:spPr>
        <p:txBody>
          <a:bodyPr wrap="square">
            <a:spAutoFit/>
          </a:bodyPr>
          <a:lstStyle/>
          <a:p>
            <a:pPr algn="ctr"/>
            <a:r>
              <a:rPr lang="en-US" sz="3200" dirty="0"/>
              <a:t>This requires us to extended the notion of equilibria to the parts</a:t>
            </a:r>
          </a:p>
        </p:txBody>
      </p:sp>
      <p:sp>
        <p:nvSpPr>
          <p:cNvPr id="100" name="TextBox 99">
            <a:extLst>
              <a:ext uri="{FF2B5EF4-FFF2-40B4-BE49-F238E27FC236}">
                <a16:creationId xmlns:a16="http://schemas.microsoft.com/office/drawing/2014/main" id="{97D827AB-80F5-485E-9F5A-FFA3546C16E0}"/>
              </a:ext>
            </a:extLst>
          </p:cNvPr>
          <p:cNvSpPr txBox="1"/>
          <p:nvPr/>
        </p:nvSpPr>
        <p:spPr>
          <a:xfrm>
            <a:off x="590938" y="4291861"/>
            <a:ext cx="11010123" cy="1077218"/>
          </a:xfrm>
          <a:prstGeom prst="rect">
            <a:avLst/>
          </a:prstGeom>
          <a:noFill/>
        </p:spPr>
        <p:txBody>
          <a:bodyPr wrap="square">
            <a:spAutoFit/>
          </a:bodyPr>
          <a:lstStyle/>
          <a:p>
            <a:r>
              <a:rPr lang="en-US" sz="3200" dirty="0"/>
              <a:t>Not only we need a well defined evolution count for the composite, but also for each part</a:t>
            </a:r>
          </a:p>
        </p:txBody>
      </p:sp>
      <p:grpSp>
        <p:nvGrpSpPr>
          <p:cNvPr id="22" name="Group 21">
            <a:extLst>
              <a:ext uri="{FF2B5EF4-FFF2-40B4-BE49-F238E27FC236}">
                <a16:creationId xmlns:a16="http://schemas.microsoft.com/office/drawing/2014/main" id="{140A3705-DF8F-42FF-AE83-88DE420DB9EB}"/>
              </a:ext>
            </a:extLst>
          </p:cNvPr>
          <p:cNvGrpSpPr/>
          <p:nvPr/>
        </p:nvGrpSpPr>
        <p:grpSpPr>
          <a:xfrm>
            <a:off x="5407335" y="1897341"/>
            <a:ext cx="5453499" cy="1920958"/>
            <a:chOff x="5463319" y="1802127"/>
            <a:chExt cx="5453499" cy="1920958"/>
          </a:xfrm>
        </p:grpSpPr>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FFE217D7-8387-4DA0-ADFC-BF554318FC02}"/>
                    </a:ext>
                  </a:extLst>
                </p:cNvPr>
                <p:cNvSpPr/>
                <p:nvPr/>
              </p:nvSpPr>
              <p:spPr>
                <a:xfrm>
                  <a:off x="6485125" y="2328570"/>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𝐴</m:t>
                        </m:r>
                      </m:oMath>
                    </m:oMathPara>
                  </a14:m>
                  <a:endParaRPr lang="en-US" sz="2800" dirty="0">
                    <a:solidFill>
                      <a:schemeClr val="tx1"/>
                    </a:solidFill>
                  </a:endParaRPr>
                </a:p>
              </p:txBody>
            </p:sp>
          </mc:Choice>
          <mc:Fallback xmlns="">
            <p:sp>
              <p:nvSpPr>
                <p:cNvPr id="81" name="Rectangle 80">
                  <a:extLst>
                    <a:ext uri="{FF2B5EF4-FFF2-40B4-BE49-F238E27FC236}">
                      <a16:creationId xmlns:a16="http://schemas.microsoft.com/office/drawing/2014/main" id="{FFE217D7-8387-4DA0-ADFC-BF554318FC02}"/>
                    </a:ext>
                  </a:extLst>
                </p:cNvPr>
                <p:cNvSpPr>
                  <a:spLocks noRot="1" noChangeAspect="1" noMove="1" noResize="1" noEditPoints="1" noAdjustHandles="1" noChangeArrowheads="1" noChangeShapeType="1" noTextEdit="1"/>
                </p:cNvSpPr>
                <p:nvPr/>
              </p:nvSpPr>
              <p:spPr>
                <a:xfrm>
                  <a:off x="6485125" y="2328570"/>
                  <a:ext cx="1255996" cy="828789"/>
                </a:xfrm>
                <a:prstGeom prst="rect">
                  <a:avLst/>
                </a:prstGeom>
                <a:blipFill>
                  <a:blip r:embed="rId2"/>
                  <a:stretch>
                    <a:fillRect/>
                  </a:stretch>
                </a:blipFill>
              </p:spPr>
              <p:txBody>
                <a:bodyPr/>
                <a:lstStyle/>
                <a:p>
                  <a:r>
                    <a:rPr lang="en-US">
                      <a:noFill/>
                    </a:rPr>
                    <a:t> </a:t>
                  </a:r>
                </a:p>
              </p:txBody>
            </p:sp>
          </mc:Fallback>
        </mc:AlternateContent>
        <p:cxnSp>
          <p:nvCxnSpPr>
            <p:cNvPr id="83" name="Straight Connector 82">
              <a:extLst>
                <a:ext uri="{FF2B5EF4-FFF2-40B4-BE49-F238E27FC236}">
                  <a16:creationId xmlns:a16="http://schemas.microsoft.com/office/drawing/2014/main" id="{837A5EC5-C66F-481D-B1A4-06C101D6E07A}"/>
                </a:ext>
              </a:extLst>
            </p:cNvPr>
            <p:cNvCxnSpPr>
              <a:cxnSpLocks/>
              <a:stCxn id="81" idx="3"/>
            </p:cNvCxnSpPr>
            <p:nvPr/>
          </p:nvCxnSpPr>
          <p:spPr>
            <a:xfrm>
              <a:off x="7741121" y="2742965"/>
              <a:ext cx="76038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04CCB5-8558-417D-8367-FB44F4093361}"/>
                </a:ext>
              </a:extLst>
            </p:cNvPr>
            <p:cNvCxnSpPr>
              <a:cxnSpLocks/>
              <a:endCxn id="81" idx="1"/>
            </p:cNvCxnSpPr>
            <p:nvPr/>
          </p:nvCxnSpPr>
          <p:spPr>
            <a:xfrm>
              <a:off x="5463319" y="2742965"/>
              <a:ext cx="1021806" cy="0"/>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18D062C-CF97-42F7-86F7-7179356BDBD8}"/>
                    </a:ext>
                  </a:extLst>
                </p:cNvPr>
                <p:cNvSpPr txBox="1"/>
                <p:nvPr/>
              </p:nvSpPr>
              <p:spPr>
                <a:xfrm>
                  <a:off x="5463319" y="2368907"/>
                  <a:ext cx="10227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m:t>
                        </m:r>
                      </m:oMath>
                    </m:oMathPara>
                  </a14:m>
                  <a:endParaRPr lang="en-US" dirty="0"/>
                </a:p>
              </p:txBody>
            </p:sp>
          </mc:Choice>
          <mc:Fallback xmlns="">
            <p:sp>
              <p:nvSpPr>
                <p:cNvPr id="59" name="TextBox 58">
                  <a:extLst>
                    <a:ext uri="{FF2B5EF4-FFF2-40B4-BE49-F238E27FC236}">
                      <a16:creationId xmlns:a16="http://schemas.microsoft.com/office/drawing/2014/main" id="{318D062C-CF97-42F7-86F7-7179356BDBD8}"/>
                    </a:ext>
                  </a:extLst>
                </p:cNvPr>
                <p:cNvSpPr txBox="1">
                  <a:spLocks noRot="1" noChangeAspect="1" noMove="1" noResize="1" noEditPoints="1" noAdjustHandles="1" noChangeArrowheads="1" noChangeShapeType="1" noTextEdit="1"/>
                </p:cNvSpPr>
                <p:nvPr/>
              </p:nvSpPr>
              <p:spPr>
                <a:xfrm>
                  <a:off x="5463319" y="2368907"/>
                  <a:ext cx="1022773"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2309FBA3-DE70-4A0C-AAEF-0978282E489D}"/>
                    </a:ext>
                  </a:extLst>
                </p:cNvPr>
                <p:cNvSpPr txBox="1"/>
                <p:nvPr/>
              </p:nvSpPr>
              <p:spPr>
                <a:xfrm>
                  <a:off x="7622429" y="2373339"/>
                  <a:ext cx="10227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oMath>
                    </m:oMathPara>
                  </a14:m>
                  <a:endParaRPr lang="en-US" dirty="0"/>
                </a:p>
              </p:txBody>
            </p:sp>
          </mc:Choice>
          <mc:Fallback xmlns="">
            <p:sp>
              <p:nvSpPr>
                <p:cNvPr id="60" name="TextBox 59">
                  <a:extLst>
                    <a:ext uri="{FF2B5EF4-FFF2-40B4-BE49-F238E27FC236}">
                      <a16:creationId xmlns:a16="http://schemas.microsoft.com/office/drawing/2014/main" id="{2309FBA3-DE70-4A0C-AAEF-0978282E489D}"/>
                    </a:ext>
                  </a:extLst>
                </p:cNvPr>
                <p:cNvSpPr txBox="1">
                  <a:spLocks noRot="1" noChangeAspect="1" noMove="1" noResize="1" noEditPoints="1" noAdjustHandles="1" noChangeArrowheads="1" noChangeShapeType="1" noTextEdit="1"/>
                </p:cNvSpPr>
                <p:nvPr/>
              </p:nvSpPr>
              <p:spPr>
                <a:xfrm>
                  <a:off x="7622429" y="2373339"/>
                  <a:ext cx="1022773" cy="369332"/>
                </a:xfrm>
                <a:prstGeom prst="rect">
                  <a:avLst/>
                </a:prstGeom>
                <a:blipFill>
                  <a:blip r:embed="rId4"/>
                  <a:stretch>
                    <a:fillRect b="-11475"/>
                  </a:stretch>
                </a:blipFill>
              </p:spPr>
              <p:txBody>
                <a:bodyPr/>
                <a:lstStyle/>
                <a:p>
                  <a:r>
                    <a:rPr lang="en-US">
                      <a:noFill/>
                    </a:rPr>
                    <a:t> </a:t>
                  </a:r>
                </a:p>
              </p:txBody>
            </p:sp>
          </mc:Fallback>
        </mc:AlternateContent>
        <p:cxnSp>
          <p:nvCxnSpPr>
            <p:cNvPr id="65" name="Straight Connector 64">
              <a:extLst>
                <a:ext uri="{FF2B5EF4-FFF2-40B4-BE49-F238E27FC236}">
                  <a16:creationId xmlns:a16="http://schemas.microsoft.com/office/drawing/2014/main" id="{DE7CE338-1F35-46E5-8865-3C5BEE89450B}"/>
                </a:ext>
              </a:extLst>
            </p:cNvPr>
            <p:cNvCxnSpPr>
              <a:cxnSpLocks/>
            </p:cNvCxnSpPr>
            <p:nvPr/>
          </p:nvCxnSpPr>
          <p:spPr>
            <a:xfrm flipV="1">
              <a:off x="8501502" y="2210685"/>
              <a:ext cx="0" cy="1095086"/>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8148E82D-2A4D-4A2F-8537-84FF32AA4669}"/>
                    </a:ext>
                  </a:extLst>
                </p:cNvPr>
                <p:cNvSpPr txBox="1"/>
                <p:nvPr/>
              </p:nvSpPr>
              <p:spPr>
                <a:xfrm>
                  <a:off x="8633392" y="1844270"/>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oMath>
                    </m:oMathPara>
                  </a14:m>
                  <a:endParaRPr lang="en-US" dirty="0"/>
                </a:p>
              </p:txBody>
            </p:sp>
          </mc:Choice>
          <mc:Fallback xmlns="">
            <p:sp>
              <p:nvSpPr>
                <p:cNvPr id="96" name="TextBox 95">
                  <a:extLst>
                    <a:ext uri="{FF2B5EF4-FFF2-40B4-BE49-F238E27FC236}">
                      <a16:creationId xmlns:a16="http://schemas.microsoft.com/office/drawing/2014/main" id="{8148E82D-2A4D-4A2F-8537-84FF32AA4669}"/>
                    </a:ext>
                  </a:extLst>
                </p:cNvPr>
                <p:cNvSpPr txBox="1">
                  <a:spLocks noRot="1" noChangeAspect="1" noMove="1" noResize="1" noEditPoints="1" noAdjustHandles="1" noChangeArrowheads="1" noChangeShapeType="1" noTextEdit="1"/>
                </p:cNvSpPr>
                <p:nvPr/>
              </p:nvSpPr>
              <p:spPr>
                <a:xfrm>
                  <a:off x="8633392" y="1844270"/>
                  <a:ext cx="33823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4FD1FEA3-C36E-4D39-83E7-7EC3B3FAE4E3}"/>
                    </a:ext>
                  </a:extLst>
                </p:cNvPr>
                <p:cNvSpPr/>
                <p:nvPr/>
              </p:nvSpPr>
              <p:spPr>
                <a:xfrm>
                  <a:off x="9122230" y="1802127"/>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𝐵</m:t>
                        </m:r>
                      </m:oMath>
                    </m:oMathPara>
                  </a14:m>
                  <a:endParaRPr lang="en-US" sz="2800" dirty="0">
                    <a:solidFill>
                      <a:schemeClr val="tx1"/>
                    </a:solidFill>
                  </a:endParaRPr>
                </a:p>
              </p:txBody>
            </p:sp>
          </mc:Choice>
          <mc:Fallback xmlns="">
            <p:sp>
              <p:nvSpPr>
                <p:cNvPr id="82" name="Rectangle 81">
                  <a:extLst>
                    <a:ext uri="{FF2B5EF4-FFF2-40B4-BE49-F238E27FC236}">
                      <a16:creationId xmlns:a16="http://schemas.microsoft.com/office/drawing/2014/main" id="{4FD1FEA3-C36E-4D39-83E7-7EC3B3FAE4E3}"/>
                    </a:ext>
                  </a:extLst>
                </p:cNvPr>
                <p:cNvSpPr>
                  <a:spLocks noRot="1" noChangeAspect="1" noMove="1" noResize="1" noEditPoints="1" noAdjustHandles="1" noChangeArrowheads="1" noChangeShapeType="1" noTextEdit="1"/>
                </p:cNvSpPr>
                <p:nvPr/>
              </p:nvSpPr>
              <p:spPr>
                <a:xfrm>
                  <a:off x="9122230" y="1802127"/>
                  <a:ext cx="1255996" cy="828789"/>
                </a:xfrm>
                <a:prstGeom prst="rect">
                  <a:avLst/>
                </a:prstGeom>
                <a:blipFill>
                  <a:blip r:embed="rId6"/>
                  <a:stretch>
                    <a:fillRect/>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3B0B5ACD-A924-429B-AB7C-4C732A690477}"/>
                </a:ext>
              </a:extLst>
            </p:cNvPr>
            <p:cNvCxnSpPr/>
            <p:nvPr/>
          </p:nvCxnSpPr>
          <p:spPr>
            <a:xfrm>
              <a:off x="10378226" y="2216522"/>
              <a:ext cx="538592" cy="0"/>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1ACFEEF-B88B-4EA7-BEF7-84B62262DD13}"/>
                    </a:ext>
                  </a:extLst>
                </p:cNvPr>
                <p:cNvSpPr txBox="1"/>
                <p:nvPr/>
              </p:nvSpPr>
              <p:spPr>
                <a:xfrm>
                  <a:off x="10478405" y="1844270"/>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oMath>
                    </m:oMathPara>
                  </a14:m>
                  <a:endParaRPr lang="en-US" dirty="0"/>
                </a:p>
              </p:txBody>
            </p:sp>
          </mc:Choice>
          <mc:Fallback xmlns="">
            <p:sp>
              <p:nvSpPr>
                <p:cNvPr id="44" name="TextBox 43">
                  <a:extLst>
                    <a:ext uri="{FF2B5EF4-FFF2-40B4-BE49-F238E27FC236}">
                      <a16:creationId xmlns:a16="http://schemas.microsoft.com/office/drawing/2014/main" id="{41ACFEEF-B88B-4EA7-BEF7-84B62262DD13}"/>
                    </a:ext>
                  </a:extLst>
                </p:cNvPr>
                <p:cNvSpPr txBox="1">
                  <a:spLocks noRot="1" noChangeAspect="1" noMove="1" noResize="1" noEditPoints="1" noAdjustHandles="1" noChangeArrowheads="1" noChangeShapeType="1" noTextEdit="1"/>
                </p:cNvSpPr>
                <p:nvPr/>
              </p:nvSpPr>
              <p:spPr>
                <a:xfrm>
                  <a:off x="10478405" y="1844270"/>
                  <a:ext cx="338234" cy="369332"/>
                </a:xfrm>
                <a:prstGeom prst="rect">
                  <a:avLst/>
                </a:prstGeom>
                <a:blipFill>
                  <a:blip r:embed="rId7"/>
                  <a:stretch>
                    <a:fillRect r="-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EE3014AB-1843-4F38-8851-D30E6D9DE145}"/>
                    </a:ext>
                  </a:extLst>
                </p:cNvPr>
                <p:cNvSpPr/>
                <p:nvPr/>
              </p:nvSpPr>
              <p:spPr>
                <a:xfrm>
                  <a:off x="9122230" y="2894296"/>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𝐶</m:t>
                        </m:r>
                      </m:oMath>
                    </m:oMathPara>
                  </a14:m>
                  <a:endParaRPr lang="en-US" sz="2800" dirty="0">
                    <a:solidFill>
                      <a:schemeClr val="tx1"/>
                    </a:solidFill>
                  </a:endParaRPr>
                </a:p>
              </p:txBody>
            </p:sp>
          </mc:Choice>
          <mc:Fallback xmlns="">
            <p:sp>
              <p:nvSpPr>
                <p:cNvPr id="53" name="Rectangle 52">
                  <a:extLst>
                    <a:ext uri="{FF2B5EF4-FFF2-40B4-BE49-F238E27FC236}">
                      <a16:creationId xmlns:a16="http://schemas.microsoft.com/office/drawing/2014/main" id="{EE3014AB-1843-4F38-8851-D30E6D9DE145}"/>
                    </a:ext>
                  </a:extLst>
                </p:cNvPr>
                <p:cNvSpPr>
                  <a:spLocks noRot="1" noChangeAspect="1" noMove="1" noResize="1" noEditPoints="1" noAdjustHandles="1" noChangeArrowheads="1" noChangeShapeType="1" noTextEdit="1"/>
                </p:cNvSpPr>
                <p:nvPr/>
              </p:nvSpPr>
              <p:spPr>
                <a:xfrm>
                  <a:off x="9122230" y="2894296"/>
                  <a:ext cx="1255996" cy="828789"/>
                </a:xfrm>
                <a:prstGeom prst="rect">
                  <a:avLst/>
                </a:prstGeom>
                <a:blipFill>
                  <a:blip r:embed="rId8"/>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06955FC2-CE5B-4325-BA7B-70EF6510F0A5}"/>
                </a:ext>
              </a:extLst>
            </p:cNvPr>
            <p:cNvCxnSpPr/>
            <p:nvPr/>
          </p:nvCxnSpPr>
          <p:spPr>
            <a:xfrm>
              <a:off x="10378226" y="3308691"/>
              <a:ext cx="538592" cy="0"/>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F2E285A-1C1A-45D9-A2DA-604CF0320368}"/>
                    </a:ext>
                  </a:extLst>
                </p:cNvPr>
                <p:cNvSpPr txBox="1"/>
                <p:nvPr/>
              </p:nvSpPr>
              <p:spPr>
                <a:xfrm>
                  <a:off x="10478405" y="2936439"/>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dirty="0"/>
                </a:p>
              </p:txBody>
            </p:sp>
          </mc:Choice>
          <mc:Fallback xmlns="">
            <p:sp>
              <p:nvSpPr>
                <p:cNvPr id="55" name="TextBox 54">
                  <a:extLst>
                    <a:ext uri="{FF2B5EF4-FFF2-40B4-BE49-F238E27FC236}">
                      <a16:creationId xmlns:a16="http://schemas.microsoft.com/office/drawing/2014/main" id="{AF2E285A-1C1A-45D9-A2DA-604CF0320368}"/>
                    </a:ext>
                  </a:extLst>
                </p:cNvPr>
                <p:cNvSpPr txBox="1">
                  <a:spLocks noRot="1" noChangeAspect="1" noMove="1" noResize="1" noEditPoints="1" noAdjustHandles="1" noChangeArrowheads="1" noChangeShapeType="1" noTextEdit="1"/>
                </p:cNvSpPr>
                <p:nvPr/>
              </p:nvSpPr>
              <p:spPr>
                <a:xfrm>
                  <a:off x="10478405" y="2936439"/>
                  <a:ext cx="338234" cy="369332"/>
                </a:xfrm>
                <a:prstGeom prst="rect">
                  <a:avLst/>
                </a:prstGeom>
                <a:blipFill>
                  <a:blip r:embed="rId9"/>
                  <a:stretch>
                    <a:fillRect r="-7273" b="-6557"/>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188FD2B4-B62F-464D-9C1F-FC37C20476D0}"/>
                </a:ext>
              </a:extLst>
            </p:cNvPr>
            <p:cNvCxnSpPr>
              <a:cxnSpLocks/>
            </p:cNvCxnSpPr>
            <p:nvPr/>
          </p:nvCxnSpPr>
          <p:spPr>
            <a:xfrm>
              <a:off x="8487633" y="2213602"/>
              <a:ext cx="629752"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0472A31-13E0-4BC0-AA2A-C60AB72186E4}"/>
                </a:ext>
              </a:extLst>
            </p:cNvPr>
            <p:cNvCxnSpPr>
              <a:cxnSpLocks/>
            </p:cNvCxnSpPr>
            <p:nvPr/>
          </p:nvCxnSpPr>
          <p:spPr>
            <a:xfrm>
              <a:off x="8487633" y="3305771"/>
              <a:ext cx="629752" cy="0"/>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513BCAC-6EC6-4748-921F-9B0E0FF8D646}"/>
                    </a:ext>
                  </a:extLst>
                </p:cNvPr>
                <p:cNvSpPr txBox="1"/>
                <p:nvPr/>
              </p:nvSpPr>
              <p:spPr>
                <a:xfrm>
                  <a:off x="8633392" y="2939358"/>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69" name="TextBox 68">
                  <a:extLst>
                    <a:ext uri="{FF2B5EF4-FFF2-40B4-BE49-F238E27FC236}">
                      <a16:creationId xmlns:a16="http://schemas.microsoft.com/office/drawing/2014/main" id="{B513BCAC-6EC6-4748-921F-9B0E0FF8D646}"/>
                    </a:ext>
                  </a:extLst>
                </p:cNvPr>
                <p:cNvSpPr txBox="1">
                  <a:spLocks noRot="1" noChangeAspect="1" noMove="1" noResize="1" noEditPoints="1" noAdjustHandles="1" noChangeArrowheads="1" noChangeShapeType="1" noTextEdit="1"/>
                </p:cNvSpPr>
                <p:nvPr/>
              </p:nvSpPr>
              <p:spPr>
                <a:xfrm>
                  <a:off x="8633392" y="2939358"/>
                  <a:ext cx="338234" cy="369332"/>
                </a:xfrm>
                <a:prstGeom prst="rect">
                  <a:avLst/>
                </a:prstGeom>
                <a:blipFill>
                  <a:blip r:embed="rId10"/>
                  <a:stretch>
                    <a:fillRect b="-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52764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0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BD08-2D0E-4BAC-AE77-6EB5AAA43CA9}"/>
              </a:ext>
            </a:extLst>
          </p:cNvPr>
          <p:cNvSpPr>
            <a:spLocks noGrp="1"/>
          </p:cNvSpPr>
          <p:nvPr>
            <p:ph type="title"/>
          </p:nvPr>
        </p:nvSpPr>
        <p:spPr/>
        <p:txBody>
          <a:bodyPr/>
          <a:lstStyle/>
          <a:p>
            <a:r>
              <a:rPr lang="en-US" dirty="0"/>
              <a:t>Thermodynamic process</a:t>
            </a:r>
          </a:p>
        </p:txBody>
      </p:sp>
      <p:sp>
        <p:nvSpPr>
          <p:cNvPr id="3" name="Content Placeholder 2">
            <a:extLst>
              <a:ext uri="{FF2B5EF4-FFF2-40B4-BE49-F238E27FC236}">
                <a16:creationId xmlns:a16="http://schemas.microsoft.com/office/drawing/2014/main" id="{A6830F86-B8BE-4A7F-8869-6E0213ABE27B}"/>
              </a:ext>
            </a:extLst>
          </p:cNvPr>
          <p:cNvSpPr>
            <a:spLocks noGrp="1"/>
          </p:cNvSpPr>
          <p:nvPr>
            <p:ph idx="1"/>
          </p:nvPr>
        </p:nvSpPr>
        <p:spPr>
          <a:xfrm>
            <a:off x="443552" y="1825625"/>
            <a:ext cx="11286699" cy="2596250"/>
          </a:xfrm>
        </p:spPr>
        <p:txBody>
          <a:bodyPr>
            <a:normAutofit/>
          </a:bodyPr>
          <a:lstStyle/>
          <a:p>
            <a:r>
              <a:rPr lang="en-US" dirty="0"/>
              <a:t>Thermodynamic processes extend the notion of deterministic process with equilibria to composite systems</a:t>
            </a:r>
          </a:p>
          <a:p>
            <a:r>
              <a:rPr lang="en-US" dirty="0"/>
              <a:t>We define a thermodynamic process as a deterministic process with equilibria such that:</a:t>
            </a:r>
          </a:p>
          <a:p>
            <a:pPr lvl="1"/>
            <a:r>
              <a:rPr lang="en-US" dirty="0"/>
              <a:t>in the final equilibrium all parts are independent and at equilibrium</a:t>
            </a:r>
          </a:p>
          <a:p>
            <a:pPr lvl="1"/>
            <a:r>
              <a:rPr lang="en-US" dirty="0"/>
              <a:t>the final equilibrium depends non-trivially on the initial state of any part</a:t>
            </a:r>
          </a:p>
          <a:p>
            <a:endParaRPr lang="en-US" dirty="0"/>
          </a:p>
        </p:txBody>
      </p:sp>
      <p:grpSp>
        <p:nvGrpSpPr>
          <p:cNvPr id="22" name="Group 21">
            <a:extLst>
              <a:ext uri="{FF2B5EF4-FFF2-40B4-BE49-F238E27FC236}">
                <a16:creationId xmlns:a16="http://schemas.microsoft.com/office/drawing/2014/main" id="{F54C364E-F54F-4A22-A79D-1E4EB786C784}"/>
              </a:ext>
            </a:extLst>
          </p:cNvPr>
          <p:cNvGrpSpPr/>
          <p:nvPr/>
        </p:nvGrpSpPr>
        <p:grpSpPr>
          <a:xfrm>
            <a:off x="2203907" y="4638131"/>
            <a:ext cx="7784186" cy="1443424"/>
            <a:chOff x="2822806" y="4747317"/>
            <a:chExt cx="7784186" cy="1443424"/>
          </a:xfrm>
        </p:grpSpPr>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1E0F2237-9307-43FF-B783-7B2D7C4D4ADD}"/>
                    </a:ext>
                  </a:extLst>
                </p:cNvPr>
                <p:cNvSpPr/>
                <p:nvPr/>
              </p:nvSpPr>
              <p:spPr>
                <a:xfrm>
                  <a:off x="6086901" y="5026050"/>
                  <a:ext cx="1255996" cy="828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dirty="0" smtClean="0">
                            <a:solidFill>
                              <a:schemeClr val="tx1"/>
                            </a:solidFill>
                            <a:latin typeface="Cambria Math" panose="02040503050406030204" pitchFamily="18" charset="0"/>
                          </a:rPr>
                          <m:t>𝐴</m:t>
                        </m:r>
                      </m:oMath>
                    </m:oMathPara>
                  </a14:m>
                  <a:endParaRPr lang="en-US" sz="2800" dirty="0">
                    <a:solidFill>
                      <a:schemeClr val="tx1"/>
                    </a:solidFill>
                  </a:endParaRPr>
                </a:p>
              </p:txBody>
            </p:sp>
          </mc:Choice>
          <mc:Fallback>
            <p:sp>
              <p:nvSpPr>
                <p:cNvPr id="24" name="Rectangle 23">
                  <a:extLst>
                    <a:ext uri="{FF2B5EF4-FFF2-40B4-BE49-F238E27FC236}">
                      <a16:creationId xmlns:a16="http://schemas.microsoft.com/office/drawing/2014/main" id="{1E0F2237-9307-43FF-B783-7B2D7C4D4ADD}"/>
                    </a:ext>
                  </a:extLst>
                </p:cNvPr>
                <p:cNvSpPr>
                  <a:spLocks noRot="1" noChangeAspect="1" noMove="1" noResize="1" noEditPoints="1" noAdjustHandles="1" noChangeArrowheads="1" noChangeShapeType="1" noTextEdit="1"/>
                </p:cNvSpPr>
                <p:nvPr/>
              </p:nvSpPr>
              <p:spPr>
                <a:xfrm>
                  <a:off x="6086901" y="5026050"/>
                  <a:ext cx="1255996" cy="828789"/>
                </a:xfrm>
                <a:prstGeom prst="rect">
                  <a:avLst/>
                </a:prstGeo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36DE53B5-F859-489F-B1A1-A21F5ACA6824}"/>
                </a:ext>
              </a:extLst>
            </p:cNvPr>
            <p:cNvGrpSpPr/>
            <p:nvPr/>
          </p:nvGrpSpPr>
          <p:grpSpPr>
            <a:xfrm>
              <a:off x="2822806" y="4747317"/>
              <a:ext cx="1604849" cy="1386250"/>
              <a:chOff x="2447493" y="5170235"/>
              <a:chExt cx="1604849" cy="1386250"/>
            </a:xfrm>
          </p:grpSpPr>
          <p:cxnSp>
            <p:nvCxnSpPr>
              <p:cNvPr id="25" name="Straight Connector 24">
                <a:extLst>
                  <a:ext uri="{FF2B5EF4-FFF2-40B4-BE49-F238E27FC236}">
                    <a16:creationId xmlns:a16="http://schemas.microsoft.com/office/drawing/2014/main" id="{85967DB3-C48A-4B5A-AA65-BDFB66E34ACE}"/>
                  </a:ext>
                </a:extLst>
              </p:cNvPr>
              <p:cNvCxnSpPr>
                <a:cxnSpLocks/>
              </p:cNvCxnSpPr>
              <p:nvPr/>
            </p:nvCxnSpPr>
            <p:spPr>
              <a:xfrm flipH="1">
                <a:off x="2765469" y="5488210"/>
                <a:ext cx="500797" cy="750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39646E-6219-4F92-9E9C-119559450818}"/>
                  </a:ext>
                </a:extLst>
              </p:cNvPr>
              <p:cNvCxnSpPr>
                <a:cxnSpLocks/>
              </p:cNvCxnSpPr>
              <p:nvPr/>
            </p:nvCxnSpPr>
            <p:spPr>
              <a:xfrm>
                <a:off x="3266266" y="5488210"/>
                <a:ext cx="468100" cy="75029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Oval 27">
                    <a:extLst>
                      <a:ext uri="{FF2B5EF4-FFF2-40B4-BE49-F238E27FC236}">
                        <a16:creationId xmlns:a16="http://schemas.microsoft.com/office/drawing/2014/main" id="{CA90BFAB-E54B-41F7-9F8B-61647DC6A07A}"/>
                      </a:ext>
                    </a:extLst>
                  </p:cNvPr>
                  <p:cNvSpPr/>
                  <p:nvPr/>
                </p:nvSpPr>
                <p:spPr>
                  <a:xfrm>
                    <a:off x="2447493" y="5920534"/>
                    <a:ext cx="635951" cy="635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p:txBody>
              </p:sp>
            </mc:Choice>
            <mc:Fallback>
              <p:sp>
                <p:nvSpPr>
                  <p:cNvPr id="28" name="Oval 27">
                    <a:extLst>
                      <a:ext uri="{FF2B5EF4-FFF2-40B4-BE49-F238E27FC236}">
                        <a16:creationId xmlns:a16="http://schemas.microsoft.com/office/drawing/2014/main" id="{CA90BFAB-E54B-41F7-9F8B-61647DC6A07A}"/>
                      </a:ext>
                    </a:extLst>
                  </p:cNvPr>
                  <p:cNvSpPr>
                    <a:spLocks noRot="1" noChangeAspect="1" noMove="1" noResize="1" noEditPoints="1" noAdjustHandles="1" noChangeArrowheads="1" noChangeShapeType="1" noTextEdit="1"/>
                  </p:cNvSpPr>
                  <p:nvPr/>
                </p:nvSpPr>
                <p:spPr>
                  <a:xfrm>
                    <a:off x="2447493" y="5920534"/>
                    <a:ext cx="635951" cy="6359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Oval 28">
                    <a:extLst>
                      <a:ext uri="{FF2B5EF4-FFF2-40B4-BE49-F238E27FC236}">
                        <a16:creationId xmlns:a16="http://schemas.microsoft.com/office/drawing/2014/main" id="{31A9AE52-818A-45FE-AAAC-7EB02D2B97C1}"/>
                      </a:ext>
                    </a:extLst>
                  </p:cNvPr>
                  <p:cNvSpPr/>
                  <p:nvPr/>
                </p:nvSpPr>
                <p:spPr>
                  <a:xfrm>
                    <a:off x="3416391" y="5920534"/>
                    <a:ext cx="635951" cy="635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𝑌</m:t>
                          </m:r>
                        </m:oMath>
                      </m:oMathPara>
                    </a14:m>
                    <a:endParaRPr lang="en-US" dirty="0"/>
                  </a:p>
                </p:txBody>
              </p:sp>
            </mc:Choice>
            <mc:Fallback>
              <p:sp>
                <p:nvSpPr>
                  <p:cNvPr id="29" name="Oval 28">
                    <a:extLst>
                      <a:ext uri="{FF2B5EF4-FFF2-40B4-BE49-F238E27FC236}">
                        <a16:creationId xmlns:a16="http://schemas.microsoft.com/office/drawing/2014/main" id="{31A9AE52-818A-45FE-AAAC-7EB02D2B97C1}"/>
                      </a:ext>
                    </a:extLst>
                  </p:cNvPr>
                  <p:cNvSpPr>
                    <a:spLocks noRot="1" noChangeAspect="1" noMove="1" noResize="1" noEditPoints="1" noAdjustHandles="1" noChangeArrowheads="1" noChangeShapeType="1" noTextEdit="1"/>
                  </p:cNvSpPr>
                  <p:nvPr/>
                </p:nvSpPr>
                <p:spPr>
                  <a:xfrm>
                    <a:off x="3416391" y="5920534"/>
                    <a:ext cx="635951" cy="6359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Oval 31">
                    <a:extLst>
                      <a:ext uri="{FF2B5EF4-FFF2-40B4-BE49-F238E27FC236}">
                        <a16:creationId xmlns:a16="http://schemas.microsoft.com/office/drawing/2014/main" id="{BFEFB601-A2DE-423A-9C5C-029FACB35504}"/>
                      </a:ext>
                    </a:extLst>
                  </p:cNvPr>
                  <p:cNvSpPr/>
                  <p:nvPr/>
                </p:nvSpPr>
                <p:spPr>
                  <a:xfrm>
                    <a:off x="2948291" y="5170235"/>
                    <a:ext cx="635951" cy="635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m:oMathPara>
                    </a14:m>
                    <a:endParaRPr lang="en-US" dirty="0"/>
                  </a:p>
                </p:txBody>
              </p:sp>
            </mc:Choice>
            <mc:Fallback>
              <p:sp>
                <p:nvSpPr>
                  <p:cNvPr id="32" name="Oval 31">
                    <a:extLst>
                      <a:ext uri="{FF2B5EF4-FFF2-40B4-BE49-F238E27FC236}">
                        <a16:creationId xmlns:a16="http://schemas.microsoft.com/office/drawing/2014/main" id="{BFEFB601-A2DE-423A-9C5C-029FACB35504}"/>
                      </a:ext>
                    </a:extLst>
                  </p:cNvPr>
                  <p:cNvSpPr>
                    <a:spLocks noRot="1" noChangeAspect="1" noMove="1" noResize="1" noEditPoints="1" noAdjustHandles="1" noChangeArrowheads="1" noChangeShapeType="1" noTextEdit="1"/>
                  </p:cNvSpPr>
                  <p:nvPr/>
                </p:nvSpPr>
                <p:spPr>
                  <a:xfrm>
                    <a:off x="2948291" y="5170235"/>
                    <a:ext cx="635951" cy="635951"/>
                  </a:xfrm>
                  <a:prstGeom prst="ellipse">
                    <a:avLst/>
                  </a:prstGeom>
                  <a:blipFill>
                    <a:blip r:embed="rId5"/>
                    <a:stretch>
                      <a:fillRect/>
                    </a:stretch>
                  </a:blipFill>
                </p:spPr>
                <p:txBody>
                  <a:bodyPr/>
                  <a:lstStyle/>
                  <a:p>
                    <a:r>
                      <a:rPr lang="en-US">
                        <a:noFill/>
                      </a:rPr>
                      <a:t> </a:t>
                    </a:r>
                  </a:p>
                </p:txBody>
              </p:sp>
            </mc:Fallback>
          </mc:AlternateContent>
        </p:grpSp>
        <p:sp>
          <p:nvSpPr>
            <p:cNvPr id="37" name="Arrow: Right 36">
              <a:extLst>
                <a:ext uri="{FF2B5EF4-FFF2-40B4-BE49-F238E27FC236}">
                  <a16:creationId xmlns:a16="http://schemas.microsoft.com/office/drawing/2014/main" id="{ECEDCF53-140E-4326-A5FE-A4FF2707E6EA}"/>
                </a:ext>
              </a:extLst>
            </p:cNvPr>
            <p:cNvSpPr/>
            <p:nvPr/>
          </p:nvSpPr>
          <p:spPr>
            <a:xfrm>
              <a:off x="4684680" y="5148056"/>
              <a:ext cx="1084245" cy="58477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93EE7296-C6D7-4F65-A008-7DA06A982E2F}"/>
                </a:ext>
              </a:extLst>
            </p:cNvPr>
            <p:cNvSpPr/>
            <p:nvPr/>
          </p:nvSpPr>
          <p:spPr>
            <a:xfrm>
              <a:off x="7660873" y="5148055"/>
              <a:ext cx="1084245" cy="58477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EDB28E26-943D-4248-8F6F-723B1F16357E}"/>
                </a:ext>
              </a:extLst>
            </p:cNvPr>
            <p:cNvGrpSpPr/>
            <p:nvPr/>
          </p:nvGrpSpPr>
          <p:grpSpPr>
            <a:xfrm>
              <a:off x="9002143" y="4804491"/>
              <a:ext cx="1604849" cy="1386250"/>
              <a:chOff x="2447493" y="5170235"/>
              <a:chExt cx="1604849" cy="1386250"/>
            </a:xfrm>
          </p:grpSpPr>
          <p:cxnSp>
            <p:nvCxnSpPr>
              <p:cNvPr id="42" name="Straight Connector 41">
                <a:extLst>
                  <a:ext uri="{FF2B5EF4-FFF2-40B4-BE49-F238E27FC236}">
                    <a16:creationId xmlns:a16="http://schemas.microsoft.com/office/drawing/2014/main" id="{CDDA9D20-29E6-4FE9-A12F-33B2B3E1455F}"/>
                  </a:ext>
                </a:extLst>
              </p:cNvPr>
              <p:cNvCxnSpPr>
                <a:cxnSpLocks/>
              </p:cNvCxnSpPr>
              <p:nvPr/>
            </p:nvCxnSpPr>
            <p:spPr>
              <a:xfrm flipH="1">
                <a:off x="2765469" y="5488210"/>
                <a:ext cx="500797" cy="75029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90BBE7-C0D7-4923-9CB0-D9758FEC22ED}"/>
                  </a:ext>
                </a:extLst>
              </p:cNvPr>
              <p:cNvCxnSpPr>
                <a:cxnSpLocks/>
              </p:cNvCxnSpPr>
              <p:nvPr/>
            </p:nvCxnSpPr>
            <p:spPr>
              <a:xfrm>
                <a:off x="3266266" y="5488210"/>
                <a:ext cx="468100" cy="75029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Oval 47">
                    <a:extLst>
                      <a:ext uri="{FF2B5EF4-FFF2-40B4-BE49-F238E27FC236}">
                        <a16:creationId xmlns:a16="http://schemas.microsoft.com/office/drawing/2014/main" id="{EEFBDFEB-8AAD-4A98-AE04-1EB6A27FAEE3}"/>
                      </a:ext>
                    </a:extLst>
                  </p:cNvPr>
                  <p:cNvSpPr/>
                  <p:nvPr/>
                </p:nvSpPr>
                <p:spPr>
                  <a:xfrm>
                    <a:off x="2447493" y="5920534"/>
                    <a:ext cx="635951" cy="635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p:txBody>
              </p:sp>
            </mc:Choice>
            <mc:Fallback>
              <p:sp>
                <p:nvSpPr>
                  <p:cNvPr id="48" name="Oval 47">
                    <a:extLst>
                      <a:ext uri="{FF2B5EF4-FFF2-40B4-BE49-F238E27FC236}">
                        <a16:creationId xmlns:a16="http://schemas.microsoft.com/office/drawing/2014/main" id="{EEFBDFEB-8AAD-4A98-AE04-1EB6A27FAEE3}"/>
                      </a:ext>
                    </a:extLst>
                  </p:cNvPr>
                  <p:cNvSpPr>
                    <a:spLocks noRot="1" noChangeAspect="1" noMove="1" noResize="1" noEditPoints="1" noAdjustHandles="1" noChangeArrowheads="1" noChangeShapeType="1" noTextEdit="1"/>
                  </p:cNvSpPr>
                  <p:nvPr/>
                </p:nvSpPr>
                <p:spPr>
                  <a:xfrm>
                    <a:off x="2447493" y="5920534"/>
                    <a:ext cx="635951" cy="635951"/>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Oval 48">
                    <a:extLst>
                      <a:ext uri="{FF2B5EF4-FFF2-40B4-BE49-F238E27FC236}">
                        <a16:creationId xmlns:a16="http://schemas.microsoft.com/office/drawing/2014/main" id="{920C80B8-6B9C-4484-9F7F-13E9444FF94B}"/>
                      </a:ext>
                    </a:extLst>
                  </p:cNvPr>
                  <p:cNvSpPr/>
                  <p:nvPr/>
                </p:nvSpPr>
                <p:spPr>
                  <a:xfrm>
                    <a:off x="3416391" y="5920534"/>
                    <a:ext cx="635951" cy="635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𝑌</m:t>
                          </m:r>
                        </m:oMath>
                      </m:oMathPara>
                    </a14:m>
                    <a:endParaRPr lang="en-US" dirty="0"/>
                  </a:p>
                </p:txBody>
              </p:sp>
            </mc:Choice>
            <mc:Fallback>
              <p:sp>
                <p:nvSpPr>
                  <p:cNvPr id="49" name="Oval 48">
                    <a:extLst>
                      <a:ext uri="{FF2B5EF4-FFF2-40B4-BE49-F238E27FC236}">
                        <a16:creationId xmlns:a16="http://schemas.microsoft.com/office/drawing/2014/main" id="{920C80B8-6B9C-4484-9F7F-13E9444FF94B}"/>
                      </a:ext>
                    </a:extLst>
                  </p:cNvPr>
                  <p:cNvSpPr>
                    <a:spLocks noRot="1" noChangeAspect="1" noMove="1" noResize="1" noEditPoints="1" noAdjustHandles="1" noChangeArrowheads="1" noChangeShapeType="1" noTextEdit="1"/>
                  </p:cNvSpPr>
                  <p:nvPr/>
                </p:nvSpPr>
                <p:spPr>
                  <a:xfrm>
                    <a:off x="3416391" y="5920534"/>
                    <a:ext cx="635951" cy="63595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Oval 49">
                    <a:extLst>
                      <a:ext uri="{FF2B5EF4-FFF2-40B4-BE49-F238E27FC236}">
                        <a16:creationId xmlns:a16="http://schemas.microsoft.com/office/drawing/2014/main" id="{079FD74F-9B0B-4FDE-BA3C-44BABD52E546}"/>
                      </a:ext>
                    </a:extLst>
                  </p:cNvPr>
                  <p:cNvSpPr/>
                  <p:nvPr/>
                </p:nvSpPr>
                <p:spPr>
                  <a:xfrm>
                    <a:off x="2948291" y="5170235"/>
                    <a:ext cx="635951" cy="6359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m:oMathPara>
                    </a14:m>
                    <a:endParaRPr lang="en-US" dirty="0"/>
                  </a:p>
                </p:txBody>
              </p:sp>
            </mc:Choice>
            <mc:Fallback>
              <p:sp>
                <p:nvSpPr>
                  <p:cNvPr id="50" name="Oval 49">
                    <a:extLst>
                      <a:ext uri="{FF2B5EF4-FFF2-40B4-BE49-F238E27FC236}">
                        <a16:creationId xmlns:a16="http://schemas.microsoft.com/office/drawing/2014/main" id="{079FD74F-9B0B-4FDE-BA3C-44BABD52E546}"/>
                      </a:ext>
                    </a:extLst>
                  </p:cNvPr>
                  <p:cNvSpPr>
                    <a:spLocks noRot="1" noChangeAspect="1" noMove="1" noResize="1" noEditPoints="1" noAdjustHandles="1" noChangeArrowheads="1" noChangeShapeType="1" noTextEdit="1"/>
                  </p:cNvSpPr>
                  <p:nvPr/>
                </p:nvSpPr>
                <p:spPr>
                  <a:xfrm>
                    <a:off x="2948291" y="5170235"/>
                    <a:ext cx="635951" cy="635951"/>
                  </a:xfrm>
                  <a:prstGeom prst="ellipse">
                    <a:avLst/>
                  </a:prstGeom>
                  <a:blipFill>
                    <a:blip r:embed="rId8"/>
                    <a:stretch>
                      <a:fillRect/>
                    </a:stretch>
                  </a:blipFill>
                </p:spPr>
                <p:txBody>
                  <a:bodyPr/>
                  <a:lstStyle/>
                  <a:p>
                    <a:r>
                      <a:rPr lang="en-US">
                        <a:noFill/>
                      </a:rPr>
                      <a:t> </a:t>
                    </a:r>
                  </a:p>
                </p:txBody>
              </p:sp>
            </mc:Fallback>
          </mc:AlternateContent>
        </p:grpSp>
      </p:grpSp>
      <p:cxnSp>
        <p:nvCxnSpPr>
          <p:cNvPr id="33" name="Straight Arrow Connector 32">
            <a:extLst>
              <a:ext uri="{FF2B5EF4-FFF2-40B4-BE49-F238E27FC236}">
                <a16:creationId xmlns:a16="http://schemas.microsoft.com/office/drawing/2014/main" id="{A6ADCA81-75F7-41BA-85D7-6D951E3D401B}"/>
              </a:ext>
            </a:extLst>
          </p:cNvPr>
          <p:cNvCxnSpPr>
            <a:cxnSpLocks/>
          </p:cNvCxnSpPr>
          <p:nvPr/>
        </p:nvCxnSpPr>
        <p:spPr>
          <a:xfrm flipH="1">
            <a:off x="9573905" y="4614778"/>
            <a:ext cx="641444" cy="235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B18BC24-FB3F-4D07-AAAE-C1C032A2F74D}"/>
              </a:ext>
            </a:extLst>
          </p:cNvPr>
          <p:cNvCxnSpPr>
            <a:cxnSpLocks/>
          </p:cNvCxnSpPr>
          <p:nvPr/>
        </p:nvCxnSpPr>
        <p:spPr>
          <a:xfrm flipH="1">
            <a:off x="9034167" y="4801209"/>
            <a:ext cx="1181182" cy="82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CD403F5-2AF7-42CB-9616-8DA3BD0E58F5}"/>
              </a:ext>
            </a:extLst>
          </p:cNvPr>
          <p:cNvCxnSpPr>
            <a:cxnSpLocks/>
          </p:cNvCxnSpPr>
          <p:nvPr/>
        </p:nvCxnSpPr>
        <p:spPr>
          <a:xfrm flipH="1">
            <a:off x="9894628" y="4916864"/>
            <a:ext cx="473121" cy="486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D687EE5-2E04-44E0-9C45-11C04046FB33}"/>
              </a:ext>
            </a:extLst>
          </p:cNvPr>
          <p:cNvSpPr txBox="1"/>
          <p:nvPr/>
        </p:nvSpPr>
        <p:spPr>
          <a:xfrm>
            <a:off x="10215349" y="4492769"/>
            <a:ext cx="1501821" cy="369332"/>
          </a:xfrm>
          <a:prstGeom prst="rect">
            <a:avLst/>
          </a:prstGeom>
          <a:noFill/>
        </p:spPr>
        <p:txBody>
          <a:bodyPr wrap="none" rtlCol="0">
            <a:spAutoFit/>
          </a:bodyPr>
          <a:lstStyle/>
          <a:p>
            <a:r>
              <a:rPr lang="en-US" dirty="0"/>
              <a:t>at equilibrium</a:t>
            </a:r>
          </a:p>
        </p:txBody>
      </p:sp>
      <p:sp>
        <p:nvSpPr>
          <p:cNvPr id="56" name="TextBox 55">
            <a:extLst>
              <a:ext uri="{FF2B5EF4-FFF2-40B4-BE49-F238E27FC236}">
                <a16:creationId xmlns:a16="http://schemas.microsoft.com/office/drawing/2014/main" id="{47DA9CB0-9CBC-4F9E-BB0C-91B4A3EC9AC1}"/>
              </a:ext>
            </a:extLst>
          </p:cNvPr>
          <p:cNvSpPr txBox="1"/>
          <p:nvPr/>
        </p:nvSpPr>
        <p:spPr>
          <a:xfrm>
            <a:off x="10138218" y="6042089"/>
            <a:ext cx="1389611" cy="369332"/>
          </a:xfrm>
          <a:prstGeom prst="rect">
            <a:avLst/>
          </a:prstGeom>
          <a:noFill/>
        </p:spPr>
        <p:txBody>
          <a:bodyPr wrap="none" rtlCol="0">
            <a:spAutoFit/>
          </a:bodyPr>
          <a:lstStyle/>
          <a:p>
            <a:r>
              <a:rPr lang="en-US" dirty="0"/>
              <a:t>independent</a:t>
            </a:r>
          </a:p>
        </p:txBody>
      </p:sp>
      <p:cxnSp>
        <p:nvCxnSpPr>
          <p:cNvPr id="57" name="Straight Arrow Connector 56">
            <a:extLst>
              <a:ext uri="{FF2B5EF4-FFF2-40B4-BE49-F238E27FC236}">
                <a16:creationId xmlns:a16="http://schemas.microsoft.com/office/drawing/2014/main" id="{A9F46F20-2231-405D-9D92-1BB5D96071A6}"/>
              </a:ext>
            </a:extLst>
          </p:cNvPr>
          <p:cNvCxnSpPr>
            <a:cxnSpLocks/>
          </p:cNvCxnSpPr>
          <p:nvPr/>
        </p:nvCxnSpPr>
        <p:spPr>
          <a:xfrm flipH="1" flipV="1">
            <a:off x="9016686" y="6024381"/>
            <a:ext cx="1114502" cy="202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E7C76FA-387A-4C0F-AF4C-B96632128CAB}"/>
              </a:ext>
            </a:extLst>
          </p:cNvPr>
          <p:cNvCxnSpPr>
            <a:cxnSpLocks/>
          </p:cNvCxnSpPr>
          <p:nvPr/>
        </p:nvCxnSpPr>
        <p:spPr>
          <a:xfrm flipH="1" flipV="1">
            <a:off x="10076607" y="5803866"/>
            <a:ext cx="363253" cy="23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9BA511C-5804-4B65-A609-5A3D59AA9447}"/>
              </a:ext>
            </a:extLst>
          </p:cNvPr>
          <p:cNvCxnSpPr>
            <a:cxnSpLocks/>
          </p:cNvCxnSpPr>
          <p:nvPr/>
        </p:nvCxnSpPr>
        <p:spPr>
          <a:xfrm>
            <a:off x="3869140" y="5824012"/>
            <a:ext cx="1142287" cy="283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2A99C02-A3A2-49AD-9D6E-2376C30089AB}"/>
              </a:ext>
            </a:extLst>
          </p:cNvPr>
          <p:cNvSpPr txBox="1"/>
          <p:nvPr/>
        </p:nvSpPr>
        <p:spPr>
          <a:xfrm>
            <a:off x="5099941" y="5922977"/>
            <a:ext cx="2400016" cy="369332"/>
          </a:xfrm>
          <a:prstGeom prst="rect">
            <a:avLst/>
          </a:prstGeom>
          <a:noFill/>
        </p:spPr>
        <p:txBody>
          <a:bodyPr wrap="none" rtlCol="0">
            <a:spAutoFit/>
          </a:bodyPr>
          <a:lstStyle/>
          <a:p>
            <a:r>
              <a:rPr lang="en-US" dirty="0"/>
              <a:t>non-trivial dependence</a:t>
            </a:r>
          </a:p>
        </p:txBody>
      </p:sp>
      <p:cxnSp>
        <p:nvCxnSpPr>
          <p:cNvPr id="69" name="Straight Arrow Connector 68">
            <a:extLst>
              <a:ext uri="{FF2B5EF4-FFF2-40B4-BE49-F238E27FC236}">
                <a16:creationId xmlns:a16="http://schemas.microsoft.com/office/drawing/2014/main" id="{4845EB93-6837-4453-A170-05EF153B8BA4}"/>
              </a:ext>
            </a:extLst>
          </p:cNvPr>
          <p:cNvCxnSpPr>
            <a:cxnSpLocks/>
            <a:stCxn id="66" idx="3"/>
          </p:cNvCxnSpPr>
          <p:nvPr/>
        </p:nvCxnSpPr>
        <p:spPr>
          <a:xfrm flipV="1">
            <a:off x="7499957" y="5819119"/>
            <a:ext cx="825177" cy="288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96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C822D99C-C24D-4423-B6B8-7114F71184C9}"/>
              </a:ext>
            </a:extLst>
          </p:cNvPr>
          <p:cNvSpPr/>
          <p:nvPr/>
        </p:nvSpPr>
        <p:spPr>
          <a:xfrm>
            <a:off x="6776212" y="2387079"/>
            <a:ext cx="4027745" cy="4353636"/>
          </a:xfrm>
          <a:custGeom>
            <a:avLst/>
            <a:gdLst>
              <a:gd name="connsiteX0" fmla="*/ 2012946 w 4027745"/>
              <a:gd name="connsiteY0" fmla="*/ 1279 h 4353636"/>
              <a:gd name="connsiteX1" fmla="*/ 1357854 w 4027745"/>
              <a:gd name="connsiteY1" fmla="*/ 540366 h 4353636"/>
              <a:gd name="connsiteX2" fmla="*/ 27197 w 4027745"/>
              <a:gd name="connsiteY2" fmla="*/ 3433691 h 4353636"/>
              <a:gd name="connsiteX3" fmla="*/ 689113 w 4027745"/>
              <a:gd name="connsiteY3" fmla="*/ 4252557 h 4353636"/>
              <a:gd name="connsiteX4" fmla="*/ 3268540 w 4027745"/>
              <a:gd name="connsiteY4" fmla="*/ 4266205 h 4353636"/>
              <a:gd name="connsiteX5" fmla="*/ 4005519 w 4027745"/>
              <a:gd name="connsiteY5" fmla="*/ 3576993 h 4353636"/>
              <a:gd name="connsiteX6" fmla="*/ 2620272 w 4027745"/>
              <a:gd name="connsiteY6" fmla="*/ 560837 h 4353636"/>
              <a:gd name="connsiteX7" fmla="*/ 2012946 w 4027745"/>
              <a:gd name="connsiteY7" fmla="*/ 1279 h 435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27745" h="4353636">
                <a:moveTo>
                  <a:pt x="2012946" y="1279"/>
                </a:moveTo>
                <a:cubicBezTo>
                  <a:pt x="1802543" y="-2133"/>
                  <a:pt x="1688812" y="-31703"/>
                  <a:pt x="1357854" y="540366"/>
                </a:cubicBezTo>
                <a:cubicBezTo>
                  <a:pt x="1026896" y="1112435"/>
                  <a:pt x="138654" y="2814993"/>
                  <a:pt x="27197" y="3433691"/>
                </a:cubicBezTo>
                <a:cubicBezTo>
                  <a:pt x="-84260" y="4052390"/>
                  <a:pt x="148889" y="4113805"/>
                  <a:pt x="689113" y="4252557"/>
                </a:cubicBezTo>
                <a:cubicBezTo>
                  <a:pt x="1229337" y="4391309"/>
                  <a:pt x="2715806" y="4378799"/>
                  <a:pt x="3268540" y="4266205"/>
                </a:cubicBezTo>
                <a:cubicBezTo>
                  <a:pt x="3821274" y="4153611"/>
                  <a:pt x="4113564" y="4194554"/>
                  <a:pt x="4005519" y="3576993"/>
                </a:cubicBezTo>
                <a:cubicBezTo>
                  <a:pt x="3897474" y="2959432"/>
                  <a:pt x="2952367" y="1154515"/>
                  <a:pt x="2620272" y="560837"/>
                </a:cubicBezTo>
                <a:cubicBezTo>
                  <a:pt x="2288177" y="-32841"/>
                  <a:pt x="2223349" y="4691"/>
                  <a:pt x="2012946" y="1279"/>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C0EBD08-2D0E-4BAC-AE77-6EB5AAA43CA9}"/>
              </a:ext>
            </a:extLst>
          </p:cNvPr>
          <p:cNvSpPr>
            <a:spLocks noGrp="1"/>
          </p:cNvSpPr>
          <p:nvPr>
            <p:ph type="title"/>
          </p:nvPr>
        </p:nvSpPr>
        <p:spPr/>
        <p:txBody>
          <a:bodyPr/>
          <a:lstStyle/>
          <a:p>
            <a:r>
              <a:rPr lang="en-US" dirty="0"/>
              <a:t>Thermodynamic equilibrium</a:t>
            </a:r>
          </a:p>
        </p:txBody>
      </p:sp>
      <p:sp>
        <p:nvSpPr>
          <p:cNvPr id="3" name="Content Placeholder 2">
            <a:extLst>
              <a:ext uri="{FF2B5EF4-FFF2-40B4-BE49-F238E27FC236}">
                <a16:creationId xmlns:a16="http://schemas.microsoft.com/office/drawing/2014/main" id="{A6830F86-B8BE-4A7F-8869-6E0213ABE27B}"/>
              </a:ext>
            </a:extLst>
          </p:cNvPr>
          <p:cNvSpPr>
            <a:spLocks noGrp="1"/>
          </p:cNvSpPr>
          <p:nvPr>
            <p:ph idx="1"/>
          </p:nvPr>
        </p:nvSpPr>
        <p:spPr>
          <a:xfrm>
            <a:off x="838200" y="1825625"/>
            <a:ext cx="6893257" cy="4351338"/>
          </a:xfrm>
        </p:spPr>
        <p:txBody>
          <a:bodyPr>
            <a:normAutofit/>
          </a:bodyPr>
          <a:lstStyle/>
          <a:p>
            <a:r>
              <a:rPr lang="en-US" dirty="0"/>
              <a:t>A thermodynamic equilibrium is the output of a thermodynamic process</a:t>
            </a:r>
          </a:p>
          <a:p>
            <a:r>
              <a:rPr lang="en-US" dirty="0"/>
              <a:t>Two systems are in thermodynamic equilibrium if they are parts of the same thermodynamic equilibrium</a:t>
            </a:r>
          </a:p>
        </p:txBody>
      </p:sp>
      <p:grpSp>
        <p:nvGrpSpPr>
          <p:cNvPr id="45" name="Group 44">
            <a:extLst>
              <a:ext uri="{FF2B5EF4-FFF2-40B4-BE49-F238E27FC236}">
                <a16:creationId xmlns:a16="http://schemas.microsoft.com/office/drawing/2014/main" id="{D2DD9B35-1B0F-4334-A976-BCA42EE1CE32}"/>
              </a:ext>
            </a:extLst>
          </p:cNvPr>
          <p:cNvGrpSpPr/>
          <p:nvPr/>
        </p:nvGrpSpPr>
        <p:grpSpPr>
          <a:xfrm>
            <a:off x="6992198" y="1251206"/>
            <a:ext cx="4906371" cy="5169746"/>
            <a:chOff x="6951255" y="1353564"/>
            <a:chExt cx="4906371" cy="5169746"/>
          </a:xfrm>
        </p:grpSpPr>
        <p:grpSp>
          <p:nvGrpSpPr>
            <p:cNvPr id="44" name="Group 43">
              <a:extLst>
                <a:ext uri="{FF2B5EF4-FFF2-40B4-BE49-F238E27FC236}">
                  <a16:creationId xmlns:a16="http://schemas.microsoft.com/office/drawing/2014/main" id="{19D5706F-97E8-4CFF-A7F2-625F065008B2}"/>
                </a:ext>
              </a:extLst>
            </p:cNvPr>
            <p:cNvGrpSpPr/>
            <p:nvPr/>
          </p:nvGrpSpPr>
          <p:grpSpPr>
            <a:xfrm>
              <a:off x="7451672" y="1825625"/>
              <a:ext cx="3890562" cy="4253979"/>
              <a:chOff x="7451672" y="1825625"/>
              <a:chExt cx="3890562" cy="4253979"/>
            </a:xfrm>
          </p:grpSpPr>
          <p:cxnSp>
            <p:nvCxnSpPr>
              <p:cNvPr id="21" name="Straight Connector 20">
                <a:extLst>
                  <a:ext uri="{FF2B5EF4-FFF2-40B4-BE49-F238E27FC236}">
                    <a16:creationId xmlns:a16="http://schemas.microsoft.com/office/drawing/2014/main" id="{04CAAC36-88D1-4C9E-B956-2CC1B32E4DEC}"/>
                  </a:ext>
                </a:extLst>
              </p:cNvPr>
              <p:cNvCxnSpPr>
                <a:cxnSpLocks/>
              </p:cNvCxnSpPr>
              <p:nvPr/>
            </p:nvCxnSpPr>
            <p:spPr>
              <a:xfrm flipH="1">
                <a:off x="7451672" y="1853981"/>
                <a:ext cx="1967742" cy="4168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6CF59F-8B00-4459-81FD-40C4E0161E25}"/>
                  </a:ext>
                </a:extLst>
              </p:cNvPr>
              <p:cNvCxnSpPr>
                <a:cxnSpLocks/>
              </p:cNvCxnSpPr>
              <p:nvPr/>
            </p:nvCxnSpPr>
            <p:spPr>
              <a:xfrm flipH="1">
                <a:off x="8738544" y="3243618"/>
                <a:ext cx="1316818" cy="2807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055ECDC-9472-4FF7-A453-9DBCD54531D5}"/>
                  </a:ext>
                </a:extLst>
              </p:cNvPr>
              <p:cNvCxnSpPr>
                <a:cxnSpLocks/>
              </p:cNvCxnSpPr>
              <p:nvPr/>
            </p:nvCxnSpPr>
            <p:spPr>
              <a:xfrm>
                <a:off x="9396953" y="1825625"/>
                <a:ext cx="1945281" cy="4225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525C56-A02D-478F-BE14-87EC9D4BCA39}"/>
                  </a:ext>
                </a:extLst>
              </p:cNvPr>
              <p:cNvCxnSpPr>
                <a:cxnSpLocks/>
              </p:cNvCxnSpPr>
              <p:nvPr/>
            </p:nvCxnSpPr>
            <p:spPr>
              <a:xfrm flipH="1">
                <a:off x="10055362" y="4633255"/>
                <a:ext cx="635949" cy="1389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73C1DCC-D882-4708-B9E8-5E8B92FF1700}"/>
                  </a:ext>
                </a:extLst>
              </p:cNvPr>
              <p:cNvCxnSpPr>
                <a:cxnSpLocks/>
              </p:cNvCxnSpPr>
              <p:nvPr/>
            </p:nvCxnSpPr>
            <p:spPr>
              <a:xfrm>
                <a:off x="8764748" y="3243618"/>
                <a:ext cx="1275641" cy="2807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4E43A2-6EE1-46E7-A56F-05226E440C42}"/>
                  </a:ext>
                </a:extLst>
              </p:cNvPr>
              <p:cNvCxnSpPr>
                <a:cxnSpLocks/>
              </p:cNvCxnSpPr>
              <p:nvPr/>
            </p:nvCxnSpPr>
            <p:spPr>
              <a:xfrm>
                <a:off x="8110081" y="4647433"/>
                <a:ext cx="635950" cy="143217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D215A131-5314-4F77-9DDA-122624BD95EB}"/>
                    </a:ext>
                  </a:extLst>
                </p:cNvPr>
                <p:cNvSpPr/>
                <p:nvPr/>
              </p:nvSpPr>
              <p:spPr>
                <a:xfrm>
                  <a:off x="6951255" y="5522475"/>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p:txBody>
            </p:sp>
          </mc:Choice>
          <mc:Fallback>
            <p:sp>
              <p:nvSpPr>
                <p:cNvPr id="4" name="Oval 3">
                  <a:extLst>
                    <a:ext uri="{FF2B5EF4-FFF2-40B4-BE49-F238E27FC236}">
                      <a16:creationId xmlns:a16="http://schemas.microsoft.com/office/drawing/2014/main" id="{D215A131-5314-4F77-9DDA-122624BD95EB}"/>
                    </a:ext>
                  </a:extLst>
                </p:cNvPr>
                <p:cNvSpPr>
                  <a:spLocks noRot="1" noChangeAspect="1" noMove="1" noResize="1" noEditPoints="1" noAdjustHandles="1" noChangeArrowheads="1" noChangeShapeType="1" noTextEdit="1"/>
                </p:cNvSpPr>
                <p:nvPr/>
              </p:nvSpPr>
              <p:spPr>
                <a:xfrm>
                  <a:off x="6951255" y="5522475"/>
                  <a:ext cx="1000835" cy="1000835"/>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A6AA3C5A-ED13-4F77-AE08-199ED065C756}"/>
                    </a:ext>
                  </a:extLst>
                </p:cNvPr>
                <p:cNvSpPr/>
                <p:nvPr/>
              </p:nvSpPr>
              <p:spPr>
                <a:xfrm>
                  <a:off x="8253100" y="5522475"/>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𝑌</m:t>
                        </m:r>
                      </m:oMath>
                    </m:oMathPara>
                  </a14:m>
                  <a:endParaRPr lang="en-US" dirty="0"/>
                </a:p>
              </p:txBody>
            </p:sp>
          </mc:Choice>
          <mc:Fallback>
            <p:sp>
              <p:nvSpPr>
                <p:cNvPr id="5" name="Oval 4">
                  <a:extLst>
                    <a:ext uri="{FF2B5EF4-FFF2-40B4-BE49-F238E27FC236}">
                      <a16:creationId xmlns:a16="http://schemas.microsoft.com/office/drawing/2014/main" id="{A6AA3C5A-ED13-4F77-AE08-199ED065C756}"/>
                    </a:ext>
                  </a:extLst>
                </p:cNvPr>
                <p:cNvSpPr>
                  <a:spLocks noRot="1" noChangeAspect="1" noMove="1" noResize="1" noEditPoints="1" noAdjustHandles="1" noChangeArrowheads="1" noChangeShapeType="1" noTextEdit="1"/>
                </p:cNvSpPr>
                <p:nvPr/>
              </p:nvSpPr>
              <p:spPr>
                <a:xfrm>
                  <a:off x="8253100" y="5522475"/>
                  <a:ext cx="1000835" cy="1000835"/>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0E53D4B2-99B0-4BB0-991E-A632CB56E92A}"/>
                    </a:ext>
                  </a:extLst>
                </p:cNvPr>
                <p:cNvSpPr/>
                <p:nvPr/>
              </p:nvSpPr>
              <p:spPr>
                <a:xfrm>
                  <a:off x="9554945" y="5522475"/>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𝑍</m:t>
                        </m:r>
                      </m:oMath>
                    </m:oMathPara>
                  </a14:m>
                  <a:endParaRPr lang="en-US" dirty="0"/>
                </a:p>
              </p:txBody>
            </p:sp>
          </mc:Choice>
          <mc:Fallback>
            <p:sp>
              <p:nvSpPr>
                <p:cNvPr id="6" name="Oval 5">
                  <a:extLst>
                    <a:ext uri="{FF2B5EF4-FFF2-40B4-BE49-F238E27FC236}">
                      <a16:creationId xmlns:a16="http://schemas.microsoft.com/office/drawing/2014/main" id="{0E53D4B2-99B0-4BB0-991E-A632CB56E92A}"/>
                    </a:ext>
                  </a:extLst>
                </p:cNvPr>
                <p:cNvSpPr>
                  <a:spLocks noRot="1" noChangeAspect="1" noMove="1" noResize="1" noEditPoints="1" noAdjustHandles="1" noChangeArrowheads="1" noChangeShapeType="1" noTextEdit="1"/>
                </p:cNvSpPr>
                <p:nvPr/>
              </p:nvSpPr>
              <p:spPr>
                <a:xfrm>
                  <a:off x="9554945" y="5522475"/>
                  <a:ext cx="1000835" cy="100083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AD0847F2-586A-41DE-8825-339DD5D8AA94}"/>
                    </a:ext>
                  </a:extLst>
                </p:cNvPr>
                <p:cNvSpPr/>
                <p:nvPr/>
              </p:nvSpPr>
              <p:spPr>
                <a:xfrm>
                  <a:off x="10856791" y="5522475"/>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 name="Oval 6">
                  <a:extLst>
                    <a:ext uri="{FF2B5EF4-FFF2-40B4-BE49-F238E27FC236}">
                      <a16:creationId xmlns:a16="http://schemas.microsoft.com/office/drawing/2014/main" id="{AD0847F2-586A-41DE-8825-339DD5D8AA94}"/>
                    </a:ext>
                  </a:extLst>
                </p:cNvPr>
                <p:cNvSpPr>
                  <a:spLocks noRot="1" noChangeAspect="1" noMove="1" noResize="1" noEditPoints="1" noAdjustHandles="1" noChangeArrowheads="1" noChangeShapeType="1" noTextEdit="1"/>
                </p:cNvSpPr>
                <p:nvPr/>
              </p:nvSpPr>
              <p:spPr>
                <a:xfrm>
                  <a:off x="10856791" y="5522475"/>
                  <a:ext cx="1000835" cy="100083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AB10E914-F24B-48E3-BEAB-19AB372F419D}"/>
                    </a:ext>
                  </a:extLst>
                </p:cNvPr>
                <p:cNvSpPr/>
                <p:nvPr/>
              </p:nvSpPr>
              <p:spPr>
                <a:xfrm>
                  <a:off x="7602178" y="4132838"/>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m:oMathPara>
                  </a14:m>
                  <a:endParaRPr lang="en-US" dirty="0"/>
                </a:p>
              </p:txBody>
            </p:sp>
          </mc:Choice>
          <mc:Fallback>
            <p:sp>
              <p:nvSpPr>
                <p:cNvPr id="8" name="Oval 7">
                  <a:extLst>
                    <a:ext uri="{FF2B5EF4-FFF2-40B4-BE49-F238E27FC236}">
                      <a16:creationId xmlns:a16="http://schemas.microsoft.com/office/drawing/2014/main" id="{AB10E914-F24B-48E3-BEAB-19AB372F419D}"/>
                    </a:ext>
                  </a:extLst>
                </p:cNvPr>
                <p:cNvSpPr>
                  <a:spLocks noRot="1" noChangeAspect="1" noMove="1" noResize="1" noEditPoints="1" noAdjustHandles="1" noChangeArrowheads="1" noChangeShapeType="1" noTextEdit="1"/>
                </p:cNvSpPr>
                <p:nvPr/>
              </p:nvSpPr>
              <p:spPr>
                <a:xfrm>
                  <a:off x="7602178" y="4132838"/>
                  <a:ext cx="1000835" cy="100083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Oval 8">
                  <a:extLst>
                    <a:ext uri="{FF2B5EF4-FFF2-40B4-BE49-F238E27FC236}">
                      <a16:creationId xmlns:a16="http://schemas.microsoft.com/office/drawing/2014/main" id="{7B7C9EC0-8EDC-452E-A939-4731995C4225}"/>
                    </a:ext>
                  </a:extLst>
                </p:cNvPr>
                <p:cNvSpPr/>
                <p:nvPr/>
              </p:nvSpPr>
              <p:spPr>
                <a:xfrm>
                  <a:off x="8918997" y="4132838"/>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oMath>
                    </m:oMathPara>
                  </a14:m>
                  <a:endParaRPr lang="en-US" dirty="0"/>
                </a:p>
              </p:txBody>
            </p:sp>
          </mc:Choice>
          <mc:Fallback>
            <p:sp>
              <p:nvSpPr>
                <p:cNvPr id="9" name="Oval 8">
                  <a:extLst>
                    <a:ext uri="{FF2B5EF4-FFF2-40B4-BE49-F238E27FC236}">
                      <a16:creationId xmlns:a16="http://schemas.microsoft.com/office/drawing/2014/main" id="{7B7C9EC0-8EDC-452E-A939-4731995C4225}"/>
                    </a:ext>
                  </a:extLst>
                </p:cNvPr>
                <p:cNvSpPr>
                  <a:spLocks noRot="1" noChangeAspect="1" noMove="1" noResize="1" noEditPoints="1" noAdjustHandles="1" noChangeArrowheads="1" noChangeShapeType="1" noTextEdit="1"/>
                </p:cNvSpPr>
                <p:nvPr/>
              </p:nvSpPr>
              <p:spPr>
                <a:xfrm>
                  <a:off x="8918997" y="4132838"/>
                  <a:ext cx="1000835" cy="1000835"/>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FEDC041C-39EB-4F33-9F09-BB2A2565D48D}"/>
                    </a:ext>
                  </a:extLst>
                </p:cNvPr>
                <p:cNvSpPr/>
                <p:nvPr/>
              </p:nvSpPr>
              <p:spPr>
                <a:xfrm>
                  <a:off x="8253100" y="2743201"/>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oMath>
                    </m:oMathPara>
                  </a14:m>
                  <a:endParaRPr lang="en-US" dirty="0"/>
                </a:p>
              </p:txBody>
            </p:sp>
          </mc:Choice>
          <mc:Fallback>
            <p:sp>
              <p:nvSpPr>
                <p:cNvPr id="10" name="Oval 9">
                  <a:extLst>
                    <a:ext uri="{FF2B5EF4-FFF2-40B4-BE49-F238E27FC236}">
                      <a16:creationId xmlns:a16="http://schemas.microsoft.com/office/drawing/2014/main" id="{FEDC041C-39EB-4F33-9F09-BB2A2565D48D}"/>
                    </a:ext>
                  </a:extLst>
                </p:cNvPr>
                <p:cNvSpPr>
                  <a:spLocks noRot="1" noChangeAspect="1" noMove="1" noResize="1" noEditPoints="1" noAdjustHandles="1" noChangeArrowheads="1" noChangeShapeType="1" noTextEdit="1"/>
                </p:cNvSpPr>
                <p:nvPr/>
              </p:nvSpPr>
              <p:spPr>
                <a:xfrm>
                  <a:off x="8253100" y="2743201"/>
                  <a:ext cx="1000835" cy="1000835"/>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C8BB05E4-CB33-4A06-89B2-F060EECF2163}"/>
                    </a:ext>
                  </a:extLst>
                </p:cNvPr>
                <p:cNvSpPr/>
                <p:nvPr/>
              </p:nvSpPr>
              <p:spPr>
                <a:xfrm>
                  <a:off x="10235816" y="4132838"/>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1" name="Oval 10">
                  <a:extLst>
                    <a:ext uri="{FF2B5EF4-FFF2-40B4-BE49-F238E27FC236}">
                      <a16:creationId xmlns:a16="http://schemas.microsoft.com/office/drawing/2014/main" id="{C8BB05E4-CB33-4A06-89B2-F060EECF2163}"/>
                    </a:ext>
                  </a:extLst>
                </p:cNvPr>
                <p:cNvSpPr>
                  <a:spLocks noRot="1" noChangeAspect="1" noMove="1" noResize="1" noEditPoints="1" noAdjustHandles="1" noChangeArrowheads="1" noChangeShapeType="1" noTextEdit="1"/>
                </p:cNvSpPr>
                <p:nvPr/>
              </p:nvSpPr>
              <p:spPr>
                <a:xfrm>
                  <a:off x="10235816" y="4132838"/>
                  <a:ext cx="1000835" cy="1000835"/>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F22F9F9-F1AA-4FF4-AC4F-616A615FB6AA}"/>
                    </a:ext>
                  </a:extLst>
                </p:cNvPr>
                <p:cNvSpPr/>
                <p:nvPr/>
              </p:nvSpPr>
              <p:spPr>
                <a:xfrm>
                  <a:off x="9554945" y="2743201"/>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2" name="Oval 11">
                  <a:extLst>
                    <a:ext uri="{FF2B5EF4-FFF2-40B4-BE49-F238E27FC236}">
                      <a16:creationId xmlns:a16="http://schemas.microsoft.com/office/drawing/2014/main" id="{1F22F9F9-F1AA-4FF4-AC4F-616A615FB6AA}"/>
                    </a:ext>
                  </a:extLst>
                </p:cNvPr>
                <p:cNvSpPr>
                  <a:spLocks noRot="1" noChangeAspect="1" noMove="1" noResize="1" noEditPoints="1" noAdjustHandles="1" noChangeArrowheads="1" noChangeShapeType="1" noTextEdit="1"/>
                </p:cNvSpPr>
                <p:nvPr/>
              </p:nvSpPr>
              <p:spPr>
                <a:xfrm>
                  <a:off x="9554945" y="2743201"/>
                  <a:ext cx="1000835" cy="1000835"/>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9073B49-7665-4E78-91C4-EC75A989B832}"/>
                    </a:ext>
                  </a:extLst>
                </p:cNvPr>
                <p:cNvSpPr/>
                <p:nvPr/>
              </p:nvSpPr>
              <p:spPr>
                <a:xfrm>
                  <a:off x="8918997" y="1353564"/>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3" name="Oval 12">
                  <a:extLst>
                    <a:ext uri="{FF2B5EF4-FFF2-40B4-BE49-F238E27FC236}">
                      <a16:creationId xmlns:a16="http://schemas.microsoft.com/office/drawing/2014/main" id="{29073B49-7665-4E78-91C4-EC75A989B832}"/>
                    </a:ext>
                  </a:extLst>
                </p:cNvPr>
                <p:cNvSpPr>
                  <a:spLocks noRot="1" noChangeAspect="1" noMove="1" noResize="1" noEditPoints="1" noAdjustHandles="1" noChangeArrowheads="1" noChangeShapeType="1" noTextEdit="1"/>
                </p:cNvSpPr>
                <p:nvPr/>
              </p:nvSpPr>
              <p:spPr>
                <a:xfrm>
                  <a:off x="8918997" y="1353564"/>
                  <a:ext cx="1000835" cy="1000835"/>
                </a:xfrm>
                <a:prstGeom prst="ellipse">
                  <a:avLst/>
                </a:prstGeom>
                <a:blipFill>
                  <a:blip r:embed="rId11"/>
                  <a:stretch>
                    <a:fillRect/>
                  </a:stretch>
                </a:blipFill>
              </p:spPr>
              <p:txBody>
                <a:bodyPr/>
                <a:lstStyle/>
                <a:p>
                  <a:r>
                    <a:rPr lang="en-US">
                      <a:noFill/>
                    </a:rPr>
                    <a:t> </a:t>
                  </a:r>
                </a:p>
              </p:txBody>
            </p:sp>
          </mc:Fallback>
        </mc:AlternateContent>
      </p:grpSp>
      <p:sp>
        <p:nvSpPr>
          <p:cNvPr id="47" name="TextBox 46">
            <a:extLst>
              <a:ext uri="{FF2B5EF4-FFF2-40B4-BE49-F238E27FC236}">
                <a16:creationId xmlns:a16="http://schemas.microsoft.com/office/drawing/2014/main" id="{6BF8C69B-6C1C-426A-BCD4-A03EF3963A20}"/>
              </a:ext>
            </a:extLst>
          </p:cNvPr>
          <p:cNvSpPr txBox="1"/>
          <p:nvPr/>
        </p:nvSpPr>
        <p:spPr>
          <a:xfrm>
            <a:off x="992760" y="5108709"/>
            <a:ext cx="5363489" cy="923330"/>
          </a:xfrm>
          <a:prstGeom prst="rect">
            <a:avLst/>
          </a:prstGeom>
          <a:noFill/>
        </p:spPr>
        <p:txBody>
          <a:bodyPr wrap="square" rtlCol="0">
            <a:spAutoFit/>
          </a:bodyPr>
          <a:lstStyle/>
          <a:p>
            <a:r>
              <a:rPr lang="en-US" dirty="0"/>
              <a:t>Mathematically, systems under composition form a Boolean algebra. An equilibrium is a downward set with a greatest element.</a:t>
            </a:r>
          </a:p>
        </p:txBody>
      </p:sp>
    </p:spTree>
    <p:extLst>
      <p:ext uri="{BB962C8B-B14F-4D97-AF65-F5344CB8AC3E}">
        <p14:creationId xmlns:p14="http://schemas.microsoft.com/office/powerpoint/2010/main" val="2384823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Shape 45">
            <a:extLst>
              <a:ext uri="{FF2B5EF4-FFF2-40B4-BE49-F238E27FC236}">
                <a16:creationId xmlns:a16="http://schemas.microsoft.com/office/drawing/2014/main" id="{C822D99C-C24D-4423-B6B8-7114F71184C9}"/>
              </a:ext>
            </a:extLst>
          </p:cNvPr>
          <p:cNvSpPr/>
          <p:nvPr/>
        </p:nvSpPr>
        <p:spPr>
          <a:xfrm>
            <a:off x="6776212" y="2387079"/>
            <a:ext cx="4027745" cy="4353636"/>
          </a:xfrm>
          <a:custGeom>
            <a:avLst/>
            <a:gdLst>
              <a:gd name="connsiteX0" fmla="*/ 2012946 w 4027745"/>
              <a:gd name="connsiteY0" fmla="*/ 1279 h 4353636"/>
              <a:gd name="connsiteX1" fmla="*/ 1357854 w 4027745"/>
              <a:gd name="connsiteY1" fmla="*/ 540366 h 4353636"/>
              <a:gd name="connsiteX2" fmla="*/ 27197 w 4027745"/>
              <a:gd name="connsiteY2" fmla="*/ 3433691 h 4353636"/>
              <a:gd name="connsiteX3" fmla="*/ 689113 w 4027745"/>
              <a:gd name="connsiteY3" fmla="*/ 4252557 h 4353636"/>
              <a:gd name="connsiteX4" fmla="*/ 3268540 w 4027745"/>
              <a:gd name="connsiteY4" fmla="*/ 4266205 h 4353636"/>
              <a:gd name="connsiteX5" fmla="*/ 4005519 w 4027745"/>
              <a:gd name="connsiteY5" fmla="*/ 3576993 h 4353636"/>
              <a:gd name="connsiteX6" fmla="*/ 2620272 w 4027745"/>
              <a:gd name="connsiteY6" fmla="*/ 560837 h 4353636"/>
              <a:gd name="connsiteX7" fmla="*/ 2012946 w 4027745"/>
              <a:gd name="connsiteY7" fmla="*/ 1279 h 435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27745" h="4353636">
                <a:moveTo>
                  <a:pt x="2012946" y="1279"/>
                </a:moveTo>
                <a:cubicBezTo>
                  <a:pt x="1802543" y="-2133"/>
                  <a:pt x="1688812" y="-31703"/>
                  <a:pt x="1357854" y="540366"/>
                </a:cubicBezTo>
                <a:cubicBezTo>
                  <a:pt x="1026896" y="1112435"/>
                  <a:pt x="138654" y="2814993"/>
                  <a:pt x="27197" y="3433691"/>
                </a:cubicBezTo>
                <a:cubicBezTo>
                  <a:pt x="-84260" y="4052390"/>
                  <a:pt x="148889" y="4113805"/>
                  <a:pt x="689113" y="4252557"/>
                </a:cubicBezTo>
                <a:cubicBezTo>
                  <a:pt x="1229337" y="4391309"/>
                  <a:pt x="2715806" y="4378799"/>
                  <a:pt x="3268540" y="4266205"/>
                </a:cubicBezTo>
                <a:cubicBezTo>
                  <a:pt x="3821274" y="4153611"/>
                  <a:pt x="4113564" y="4194554"/>
                  <a:pt x="4005519" y="3576993"/>
                </a:cubicBezTo>
                <a:cubicBezTo>
                  <a:pt x="3897474" y="2959432"/>
                  <a:pt x="2952367" y="1154515"/>
                  <a:pt x="2620272" y="560837"/>
                </a:cubicBezTo>
                <a:cubicBezTo>
                  <a:pt x="2288177" y="-32841"/>
                  <a:pt x="2223349" y="4691"/>
                  <a:pt x="2012946" y="1279"/>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3C0EBD08-2D0E-4BAC-AE77-6EB5AAA43CA9}"/>
              </a:ext>
            </a:extLst>
          </p:cNvPr>
          <p:cNvSpPr>
            <a:spLocks noGrp="1"/>
          </p:cNvSpPr>
          <p:nvPr>
            <p:ph type="title"/>
          </p:nvPr>
        </p:nvSpPr>
        <p:spPr>
          <a:xfrm>
            <a:off x="838200" y="187701"/>
            <a:ext cx="10515600" cy="1325563"/>
          </a:xfrm>
        </p:spPr>
        <p:txBody>
          <a:bodyPr/>
          <a:lstStyle/>
          <a:p>
            <a:r>
              <a:rPr lang="en-US" dirty="0"/>
              <a:t>Thermodynamic equilibrium</a:t>
            </a:r>
          </a:p>
        </p:txBody>
      </p:sp>
      <p:grpSp>
        <p:nvGrpSpPr>
          <p:cNvPr id="45" name="Group 44">
            <a:extLst>
              <a:ext uri="{FF2B5EF4-FFF2-40B4-BE49-F238E27FC236}">
                <a16:creationId xmlns:a16="http://schemas.microsoft.com/office/drawing/2014/main" id="{D2DD9B35-1B0F-4334-A976-BCA42EE1CE32}"/>
              </a:ext>
            </a:extLst>
          </p:cNvPr>
          <p:cNvGrpSpPr/>
          <p:nvPr/>
        </p:nvGrpSpPr>
        <p:grpSpPr>
          <a:xfrm>
            <a:off x="6992198" y="1251206"/>
            <a:ext cx="4906371" cy="5169746"/>
            <a:chOff x="6951255" y="1353564"/>
            <a:chExt cx="4906371" cy="5169746"/>
          </a:xfrm>
        </p:grpSpPr>
        <p:grpSp>
          <p:nvGrpSpPr>
            <p:cNvPr id="44" name="Group 43">
              <a:extLst>
                <a:ext uri="{FF2B5EF4-FFF2-40B4-BE49-F238E27FC236}">
                  <a16:creationId xmlns:a16="http://schemas.microsoft.com/office/drawing/2014/main" id="{19D5706F-97E8-4CFF-A7F2-625F065008B2}"/>
                </a:ext>
              </a:extLst>
            </p:cNvPr>
            <p:cNvGrpSpPr/>
            <p:nvPr/>
          </p:nvGrpSpPr>
          <p:grpSpPr>
            <a:xfrm>
              <a:off x="7451672" y="1825625"/>
              <a:ext cx="3890562" cy="4253979"/>
              <a:chOff x="7451672" y="1825625"/>
              <a:chExt cx="3890562" cy="4253979"/>
            </a:xfrm>
          </p:grpSpPr>
          <p:cxnSp>
            <p:nvCxnSpPr>
              <p:cNvPr id="21" name="Straight Connector 20">
                <a:extLst>
                  <a:ext uri="{FF2B5EF4-FFF2-40B4-BE49-F238E27FC236}">
                    <a16:creationId xmlns:a16="http://schemas.microsoft.com/office/drawing/2014/main" id="{04CAAC36-88D1-4C9E-B956-2CC1B32E4DEC}"/>
                  </a:ext>
                </a:extLst>
              </p:cNvPr>
              <p:cNvCxnSpPr>
                <a:cxnSpLocks/>
              </p:cNvCxnSpPr>
              <p:nvPr/>
            </p:nvCxnSpPr>
            <p:spPr>
              <a:xfrm flipH="1">
                <a:off x="7451672" y="1853981"/>
                <a:ext cx="1967742" cy="4168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6CF59F-8B00-4459-81FD-40C4E0161E25}"/>
                  </a:ext>
                </a:extLst>
              </p:cNvPr>
              <p:cNvCxnSpPr>
                <a:cxnSpLocks/>
              </p:cNvCxnSpPr>
              <p:nvPr/>
            </p:nvCxnSpPr>
            <p:spPr>
              <a:xfrm flipH="1">
                <a:off x="8738544" y="3243618"/>
                <a:ext cx="1316818" cy="2807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055ECDC-9472-4FF7-A453-9DBCD54531D5}"/>
                  </a:ext>
                </a:extLst>
              </p:cNvPr>
              <p:cNvCxnSpPr>
                <a:cxnSpLocks/>
              </p:cNvCxnSpPr>
              <p:nvPr/>
            </p:nvCxnSpPr>
            <p:spPr>
              <a:xfrm>
                <a:off x="9396953" y="1825625"/>
                <a:ext cx="1945281" cy="42256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F525C56-A02D-478F-BE14-87EC9D4BCA39}"/>
                  </a:ext>
                </a:extLst>
              </p:cNvPr>
              <p:cNvCxnSpPr>
                <a:cxnSpLocks/>
              </p:cNvCxnSpPr>
              <p:nvPr/>
            </p:nvCxnSpPr>
            <p:spPr>
              <a:xfrm flipH="1">
                <a:off x="10055362" y="4633255"/>
                <a:ext cx="635949" cy="1389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73C1DCC-D882-4708-B9E8-5E8B92FF1700}"/>
                  </a:ext>
                </a:extLst>
              </p:cNvPr>
              <p:cNvCxnSpPr>
                <a:cxnSpLocks/>
              </p:cNvCxnSpPr>
              <p:nvPr/>
            </p:nvCxnSpPr>
            <p:spPr>
              <a:xfrm>
                <a:off x="8764748" y="3243618"/>
                <a:ext cx="1275641" cy="28076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4E43A2-6EE1-46E7-A56F-05226E440C42}"/>
                  </a:ext>
                </a:extLst>
              </p:cNvPr>
              <p:cNvCxnSpPr>
                <a:cxnSpLocks/>
              </p:cNvCxnSpPr>
              <p:nvPr/>
            </p:nvCxnSpPr>
            <p:spPr>
              <a:xfrm>
                <a:off x="8110081" y="4647433"/>
                <a:ext cx="635950" cy="143217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D215A131-5314-4F77-9DDA-122624BD95EB}"/>
                    </a:ext>
                  </a:extLst>
                </p:cNvPr>
                <p:cNvSpPr/>
                <p:nvPr/>
              </p:nvSpPr>
              <p:spPr>
                <a:xfrm>
                  <a:off x="6951255" y="5522475"/>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p:txBody>
            </p:sp>
          </mc:Choice>
          <mc:Fallback>
            <p:sp>
              <p:nvSpPr>
                <p:cNvPr id="4" name="Oval 3">
                  <a:extLst>
                    <a:ext uri="{FF2B5EF4-FFF2-40B4-BE49-F238E27FC236}">
                      <a16:creationId xmlns:a16="http://schemas.microsoft.com/office/drawing/2014/main" id="{D215A131-5314-4F77-9DDA-122624BD95EB}"/>
                    </a:ext>
                  </a:extLst>
                </p:cNvPr>
                <p:cNvSpPr>
                  <a:spLocks noRot="1" noChangeAspect="1" noMove="1" noResize="1" noEditPoints="1" noAdjustHandles="1" noChangeArrowheads="1" noChangeShapeType="1" noTextEdit="1"/>
                </p:cNvSpPr>
                <p:nvPr/>
              </p:nvSpPr>
              <p:spPr>
                <a:xfrm>
                  <a:off x="6951255" y="5522475"/>
                  <a:ext cx="1000835" cy="1000835"/>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A6AA3C5A-ED13-4F77-AE08-199ED065C756}"/>
                    </a:ext>
                  </a:extLst>
                </p:cNvPr>
                <p:cNvSpPr/>
                <p:nvPr/>
              </p:nvSpPr>
              <p:spPr>
                <a:xfrm>
                  <a:off x="8253100" y="5522475"/>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𝑌</m:t>
                        </m:r>
                      </m:oMath>
                    </m:oMathPara>
                  </a14:m>
                  <a:endParaRPr lang="en-US" dirty="0"/>
                </a:p>
              </p:txBody>
            </p:sp>
          </mc:Choice>
          <mc:Fallback>
            <p:sp>
              <p:nvSpPr>
                <p:cNvPr id="5" name="Oval 4">
                  <a:extLst>
                    <a:ext uri="{FF2B5EF4-FFF2-40B4-BE49-F238E27FC236}">
                      <a16:creationId xmlns:a16="http://schemas.microsoft.com/office/drawing/2014/main" id="{A6AA3C5A-ED13-4F77-AE08-199ED065C756}"/>
                    </a:ext>
                  </a:extLst>
                </p:cNvPr>
                <p:cNvSpPr>
                  <a:spLocks noRot="1" noChangeAspect="1" noMove="1" noResize="1" noEditPoints="1" noAdjustHandles="1" noChangeArrowheads="1" noChangeShapeType="1" noTextEdit="1"/>
                </p:cNvSpPr>
                <p:nvPr/>
              </p:nvSpPr>
              <p:spPr>
                <a:xfrm>
                  <a:off x="8253100" y="5522475"/>
                  <a:ext cx="1000835" cy="1000835"/>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0E53D4B2-99B0-4BB0-991E-A632CB56E92A}"/>
                    </a:ext>
                  </a:extLst>
                </p:cNvPr>
                <p:cNvSpPr/>
                <p:nvPr/>
              </p:nvSpPr>
              <p:spPr>
                <a:xfrm>
                  <a:off x="9554945" y="5522475"/>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𝑍</m:t>
                        </m:r>
                      </m:oMath>
                    </m:oMathPara>
                  </a14:m>
                  <a:endParaRPr lang="en-US" dirty="0"/>
                </a:p>
              </p:txBody>
            </p:sp>
          </mc:Choice>
          <mc:Fallback>
            <p:sp>
              <p:nvSpPr>
                <p:cNvPr id="6" name="Oval 5">
                  <a:extLst>
                    <a:ext uri="{FF2B5EF4-FFF2-40B4-BE49-F238E27FC236}">
                      <a16:creationId xmlns:a16="http://schemas.microsoft.com/office/drawing/2014/main" id="{0E53D4B2-99B0-4BB0-991E-A632CB56E92A}"/>
                    </a:ext>
                  </a:extLst>
                </p:cNvPr>
                <p:cNvSpPr>
                  <a:spLocks noRot="1" noChangeAspect="1" noMove="1" noResize="1" noEditPoints="1" noAdjustHandles="1" noChangeArrowheads="1" noChangeShapeType="1" noTextEdit="1"/>
                </p:cNvSpPr>
                <p:nvPr/>
              </p:nvSpPr>
              <p:spPr>
                <a:xfrm>
                  <a:off x="9554945" y="5522475"/>
                  <a:ext cx="1000835" cy="1000835"/>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AD0847F2-586A-41DE-8825-339DD5D8AA94}"/>
                    </a:ext>
                  </a:extLst>
                </p:cNvPr>
                <p:cNvSpPr/>
                <p:nvPr/>
              </p:nvSpPr>
              <p:spPr>
                <a:xfrm>
                  <a:off x="10856791" y="5522475"/>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 name="Oval 6">
                  <a:extLst>
                    <a:ext uri="{FF2B5EF4-FFF2-40B4-BE49-F238E27FC236}">
                      <a16:creationId xmlns:a16="http://schemas.microsoft.com/office/drawing/2014/main" id="{AD0847F2-586A-41DE-8825-339DD5D8AA94}"/>
                    </a:ext>
                  </a:extLst>
                </p:cNvPr>
                <p:cNvSpPr>
                  <a:spLocks noRot="1" noChangeAspect="1" noMove="1" noResize="1" noEditPoints="1" noAdjustHandles="1" noChangeArrowheads="1" noChangeShapeType="1" noTextEdit="1"/>
                </p:cNvSpPr>
                <p:nvPr/>
              </p:nvSpPr>
              <p:spPr>
                <a:xfrm>
                  <a:off x="10856791" y="5522475"/>
                  <a:ext cx="1000835" cy="1000835"/>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AB10E914-F24B-48E3-BEAB-19AB372F419D}"/>
                    </a:ext>
                  </a:extLst>
                </p:cNvPr>
                <p:cNvSpPr/>
                <p:nvPr/>
              </p:nvSpPr>
              <p:spPr>
                <a:xfrm>
                  <a:off x="7602178" y="4132838"/>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𝑌</m:t>
                        </m:r>
                      </m:oMath>
                    </m:oMathPara>
                  </a14:m>
                  <a:endParaRPr lang="en-US" dirty="0"/>
                </a:p>
              </p:txBody>
            </p:sp>
          </mc:Choice>
          <mc:Fallback>
            <p:sp>
              <p:nvSpPr>
                <p:cNvPr id="8" name="Oval 7">
                  <a:extLst>
                    <a:ext uri="{FF2B5EF4-FFF2-40B4-BE49-F238E27FC236}">
                      <a16:creationId xmlns:a16="http://schemas.microsoft.com/office/drawing/2014/main" id="{AB10E914-F24B-48E3-BEAB-19AB372F419D}"/>
                    </a:ext>
                  </a:extLst>
                </p:cNvPr>
                <p:cNvSpPr>
                  <a:spLocks noRot="1" noChangeAspect="1" noMove="1" noResize="1" noEditPoints="1" noAdjustHandles="1" noChangeArrowheads="1" noChangeShapeType="1" noTextEdit="1"/>
                </p:cNvSpPr>
                <p:nvPr/>
              </p:nvSpPr>
              <p:spPr>
                <a:xfrm>
                  <a:off x="7602178" y="4132838"/>
                  <a:ext cx="1000835" cy="1000835"/>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Oval 8">
                  <a:extLst>
                    <a:ext uri="{FF2B5EF4-FFF2-40B4-BE49-F238E27FC236}">
                      <a16:creationId xmlns:a16="http://schemas.microsoft.com/office/drawing/2014/main" id="{7B7C9EC0-8EDC-452E-A939-4731995C4225}"/>
                    </a:ext>
                  </a:extLst>
                </p:cNvPr>
                <p:cNvSpPr/>
                <p:nvPr/>
              </p:nvSpPr>
              <p:spPr>
                <a:xfrm>
                  <a:off x="8918997" y="4132838"/>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oMath>
                    </m:oMathPara>
                  </a14:m>
                  <a:endParaRPr lang="en-US" dirty="0"/>
                </a:p>
              </p:txBody>
            </p:sp>
          </mc:Choice>
          <mc:Fallback>
            <p:sp>
              <p:nvSpPr>
                <p:cNvPr id="9" name="Oval 8">
                  <a:extLst>
                    <a:ext uri="{FF2B5EF4-FFF2-40B4-BE49-F238E27FC236}">
                      <a16:creationId xmlns:a16="http://schemas.microsoft.com/office/drawing/2014/main" id="{7B7C9EC0-8EDC-452E-A939-4731995C4225}"/>
                    </a:ext>
                  </a:extLst>
                </p:cNvPr>
                <p:cNvSpPr>
                  <a:spLocks noRot="1" noChangeAspect="1" noMove="1" noResize="1" noEditPoints="1" noAdjustHandles="1" noChangeArrowheads="1" noChangeShapeType="1" noTextEdit="1"/>
                </p:cNvSpPr>
                <p:nvPr/>
              </p:nvSpPr>
              <p:spPr>
                <a:xfrm>
                  <a:off x="8918997" y="4132838"/>
                  <a:ext cx="1000835" cy="1000835"/>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FEDC041C-39EB-4F33-9F09-BB2A2565D48D}"/>
                    </a:ext>
                  </a:extLst>
                </p:cNvPr>
                <p:cNvSpPr/>
                <p:nvPr/>
              </p:nvSpPr>
              <p:spPr>
                <a:xfrm>
                  <a:off x="8253100" y="2743201"/>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𝑋</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𝑍</m:t>
                        </m:r>
                      </m:oMath>
                    </m:oMathPara>
                  </a14:m>
                  <a:endParaRPr lang="en-US" dirty="0"/>
                </a:p>
              </p:txBody>
            </p:sp>
          </mc:Choice>
          <mc:Fallback>
            <p:sp>
              <p:nvSpPr>
                <p:cNvPr id="10" name="Oval 9">
                  <a:extLst>
                    <a:ext uri="{FF2B5EF4-FFF2-40B4-BE49-F238E27FC236}">
                      <a16:creationId xmlns:a16="http://schemas.microsoft.com/office/drawing/2014/main" id="{FEDC041C-39EB-4F33-9F09-BB2A2565D48D}"/>
                    </a:ext>
                  </a:extLst>
                </p:cNvPr>
                <p:cNvSpPr>
                  <a:spLocks noRot="1" noChangeAspect="1" noMove="1" noResize="1" noEditPoints="1" noAdjustHandles="1" noChangeArrowheads="1" noChangeShapeType="1" noTextEdit="1"/>
                </p:cNvSpPr>
                <p:nvPr/>
              </p:nvSpPr>
              <p:spPr>
                <a:xfrm>
                  <a:off x="8253100" y="2743201"/>
                  <a:ext cx="1000835" cy="1000835"/>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C8BB05E4-CB33-4A06-89B2-F060EECF2163}"/>
                    </a:ext>
                  </a:extLst>
                </p:cNvPr>
                <p:cNvSpPr/>
                <p:nvPr/>
              </p:nvSpPr>
              <p:spPr>
                <a:xfrm>
                  <a:off x="10235816" y="4132838"/>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1" name="Oval 10">
                  <a:extLst>
                    <a:ext uri="{FF2B5EF4-FFF2-40B4-BE49-F238E27FC236}">
                      <a16:creationId xmlns:a16="http://schemas.microsoft.com/office/drawing/2014/main" id="{C8BB05E4-CB33-4A06-89B2-F060EECF2163}"/>
                    </a:ext>
                  </a:extLst>
                </p:cNvPr>
                <p:cNvSpPr>
                  <a:spLocks noRot="1" noChangeAspect="1" noMove="1" noResize="1" noEditPoints="1" noAdjustHandles="1" noChangeArrowheads="1" noChangeShapeType="1" noTextEdit="1"/>
                </p:cNvSpPr>
                <p:nvPr/>
              </p:nvSpPr>
              <p:spPr>
                <a:xfrm>
                  <a:off x="10235816" y="4132838"/>
                  <a:ext cx="1000835" cy="1000835"/>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F22F9F9-F1AA-4FF4-AC4F-616A615FB6AA}"/>
                    </a:ext>
                  </a:extLst>
                </p:cNvPr>
                <p:cNvSpPr/>
                <p:nvPr/>
              </p:nvSpPr>
              <p:spPr>
                <a:xfrm>
                  <a:off x="9554945" y="2743201"/>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2" name="Oval 11">
                  <a:extLst>
                    <a:ext uri="{FF2B5EF4-FFF2-40B4-BE49-F238E27FC236}">
                      <a16:creationId xmlns:a16="http://schemas.microsoft.com/office/drawing/2014/main" id="{1F22F9F9-F1AA-4FF4-AC4F-616A615FB6AA}"/>
                    </a:ext>
                  </a:extLst>
                </p:cNvPr>
                <p:cNvSpPr>
                  <a:spLocks noRot="1" noChangeAspect="1" noMove="1" noResize="1" noEditPoints="1" noAdjustHandles="1" noChangeArrowheads="1" noChangeShapeType="1" noTextEdit="1"/>
                </p:cNvSpPr>
                <p:nvPr/>
              </p:nvSpPr>
              <p:spPr>
                <a:xfrm>
                  <a:off x="9554945" y="2743201"/>
                  <a:ext cx="1000835" cy="1000835"/>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29073B49-7665-4E78-91C4-EC75A989B832}"/>
                    </a:ext>
                  </a:extLst>
                </p:cNvPr>
                <p:cNvSpPr/>
                <p:nvPr/>
              </p:nvSpPr>
              <p:spPr>
                <a:xfrm>
                  <a:off x="8918997" y="1353564"/>
                  <a:ext cx="1000835" cy="1000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3" name="Oval 12">
                  <a:extLst>
                    <a:ext uri="{FF2B5EF4-FFF2-40B4-BE49-F238E27FC236}">
                      <a16:creationId xmlns:a16="http://schemas.microsoft.com/office/drawing/2014/main" id="{29073B49-7665-4E78-91C4-EC75A989B832}"/>
                    </a:ext>
                  </a:extLst>
                </p:cNvPr>
                <p:cNvSpPr>
                  <a:spLocks noRot="1" noChangeAspect="1" noMove="1" noResize="1" noEditPoints="1" noAdjustHandles="1" noChangeArrowheads="1" noChangeShapeType="1" noTextEdit="1"/>
                </p:cNvSpPr>
                <p:nvPr/>
              </p:nvSpPr>
              <p:spPr>
                <a:xfrm>
                  <a:off x="8918997" y="1353564"/>
                  <a:ext cx="1000835" cy="1000835"/>
                </a:xfrm>
                <a:prstGeom prst="ellipse">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BF8C69B-6C1C-426A-BCD4-A03EF3963A20}"/>
                  </a:ext>
                </a:extLst>
              </p:cNvPr>
              <p:cNvSpPr txBox="1"/>
              <p:nvPr/>
            </p:nvSpPr>
            <p:spPr>
              <a:xfrm>
                <a:off x="1467915" y="2597524"/>
                <a:ext cx="5363489" cy="2616101"/>
              </a:xfrm>
              <a:prstGeom prst="rect">
                <a:avLst/>
              </a:prstGeom>
              <a:noFill/>
            </p:spPr>
            <p:txBody>
              <a:bodyPr wrap="square" rtlCol="0">
                <a:spAutoFit/>
              </a:bodyPr>
              <a:lstStyle/>
              <a:p>
                <a:pPr>
                  <a:spcAft>
                    <a:spcPts val="1200"/>
                  </a:spcAft>
                </a:pPr>
                <a:r>
                  <a:rPr lang="en-US" dirty="0"/>
                  <a:t>Suppose </a:t>
                </a:r>
                <a14:m>
                  <m:oMath xmlns:m="http://schemas.openxmlformats.org/officeDocument/2006/math">
                    <m:r>
                      <a:rPr lang="en-US" i="1" dirty="0" smtClean="0">
                        <a:latin typeface="Cambria Math" panose="02040503050406030204" pitchFamily="18" charset="0"/>
                      </a:rPr>
                      <m:t>𝐴</m:t>
                    </m:r>
                  </m:oMath>
                </a14:m>
                <a:r>
                  <a:rPr lang="en-US" dirty="0"/>
                  <a:t> is in thermodynamic equilibrium with </a:t>
                </a:r>
                <a14:m>
                  <m:oMath xmlns:m="http://schemas.openxmlformats.org/officeDocument/2006/math">
                    <m:r>
                      <a:rPr lang="en-US" b="0" i="1" smtClean="0">
                        <a:latin typeface="Cambria Math" panose="02040503050406030204" pitchFamily="18" charset="0"/>
                      </a:rPr>
                      <m:t>𝐵</m:t>
                    </m:r>
                  </m:oMath>
                </a14:m>
                <a:r>
                  <a:rPr lang="en-US" dirty="0"/>
                  <a:t> and </a:t>
                </a:r>
                <a14:m>
                  <m:oMath xmlns:m="http://schemas.openxmlformats.org/officeDocument/2006/math">
                    <m:r>
                      <a:rPr lang="en-US" i="1">
                        <a:latin typeface="Cambria Math" panose="02040503050406030204" pitchFamily="18" charset="0"/>
                      </a:rPr>
                      <m:t>𝐵</m:t>
                    </m:r>
                  </m:oMath>
                </a14:m>
                <a:r>
                  <a:rPr lang="en-US" dirty="0"/>
                  <a:t> is in thermodynamic equilibrium with </a:t>
                </a:r>
                <a14:m>
                  <m:oMath xmlns:m="http://schemas.openxmlformats.org/officeDocument/2006/math">
                    <m:r>
                      <a:rPr lang="en-US" i="1">
                        <a:latin typeface="Cambria Math" panose="02040503050406030204" pitchFamily="18" charset="0"/>
                      </a:rPr>
                      <m:t>𝐶</m:t>
                    </m:r>
                  </m:oMath>
                </a14:m>
                <a:r>
                  <a:rPr lang="en-US" dirty="0"/>
                  <a:t>.</a:t>
                </a:r>
              </a:p>
              <a:p>
                <a:pPr>
                  <a:spcAft>
                    <a:spcPts val="1200"/>
                  </a:spcAft>
                </a:pPr>
                <a:r>
                  <a:rPr lang="en-US" dirty="0"/>
                  <a:t>Then </a:t>
                </a:r>
                <a14:m>
                  <m:oMath xmlns:m="http://schemas.openxmlformats.org/officeDocument/2006/math">
                    <m:r>
                      <a:rPr lang="en-US" i="1" dirty="0">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are parts of the output of the same thermodynamic process. But </a:t>
                </a:r>
                <a14:m>
                  <m:oMath xmlns:m="http://schemas.openxmlformats.org/officeDocument/2006/math">
                    <m:r>
                      <a:rPr lang="en-US" b="0" i="1" smtClean="0">
                        <a:latin typeface="Cambria Math" panose="02040503050406030204" pitchFamily="18" charset="0"/>
                      </a:rPr>
                      <m:t>𝐵</m:t>
                    </m:r>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 are also parts of the output of the same thermodynamic process.</a:t>
                </a:r>
              </a:p>
              <a:p>
                <a:pPr>
                  <a:spcAft>
                    <a:spcPts val="1200"/>
                  </a:spcAft>
                </a:pPr>
                <a:r>
                  <a:rPr lang="en-US" dirty="0"/>
                  <a:t>Therefore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 are parts of the output of the same thermodynamic process: they are in thermodynamic equilibrium.</a:t>
                </a:r>
              </a:p>
            </p:txBody>
          </p:sp>
        </mc:Choice>
        <mc:Fallback xmlns="">
          <p:sp>
            <p:nvSpPr>
              <p:cNvPr id="47" name="TextBox 46">
                <a:extLst>
                  <a:ext uri="{FF2B5EF4-FFF2-40B4-BE49-F238E27FC236}">
                    <a16:creationId xmlns:a16="http://schemas.microsoft.com/office/drawing/2014/main" id="{6BF8C69B-6C1C-426A-BCD4-A03EF3963A20}"/>
                  </a:ext>
                </a:extLst>
              </p:cNvPr>
              <p:cNvSpPr txBox="1">
                <a:spLocks noRot="1" noChangeAspect="1" noMove="1" noResize="1" noEditPoints="1" noAdjustHandles="1" noChangeArrowheads="1" noChangeShapeType="1" noTextEdit="1"/>
              </p:cNvSpPr>
              <p:nvPr/>
            </p:nvSpPr>
            <p:spPr>
              <a:xfrm>
                <a:off x="1467915" y="2597524"/>
                <a:ext cx="5363489" cy="2616101"/>
              </a:xfrm>
              <a:prstGeom prst="rect">
                <a:avLst/>
              </a:prstGeom>
              <a:blipFill>
                <a:blip r:embed="rId12"/>
                <a:stretch>
                  <a:fillRect l="-1023" t="-1166" r="-1136" b="-279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10FFB0BF-C9ED-46D5-A93F-9B2657210AF4}"/>
              </a:ext>
            </a:extLst>
          </p:cNvPr>
          <p:cNvSpPr txBox="1"/>
          <p:nvPr/>
        </p:nvSpPr>
        <p:spPr>
          <a:xfrm>
            <a:off x="568092" y="5718204"/>
            <a:ext cx="4626331" cy="954107"/>
          </a:xfrm>
          <a:prstGeom prst="rect">
            <a:avLst/>
          </a:prstGeom>
          <a:noFill/>
        </p:spPr>
        <p:txBody>
          <a:bodyPr wrap="none" rtlCol="0">
            <a:spAutoFit/>
          </a:bodyPr>
          <a:lstStyle/>
          <a:p>
            <a:r>
              <a:rPr lang="en-US" sz="2800" dirty="0"/>
              <a:t>This recovers the</a:t>
            </a:r>
            <a:br>
              <a:rPr lang="en-US" sz="2800" dirty="0"/>
            </a:br>
            <a:r>
              <a:rPr lang="en-US" sz="2800" dirty="0"/>
              <a:t>zeroth law of thermodynamics</a:t>
            </a:r>
          </a:p>
        </p:txBody>
      </p:sp>
      <p:sp>
        <p:nvSpPr>
          <p:cNvPr id="26" name="TextBox 25">
            <a:extLst>
              <a:ext uri="{FF2B5EF4-FFF2-40B4-BE49-F238E27FC236}">
                <a16:creationId xmlns:a16="http://schemas.microsoft.com/office/drawing/2014/main" id="{F5534FFF-9BE0-4093-A655-4BB705B234A4}"/>
              </a:ext>
            </a:extLst>
          </p:cNvPr>
          <p:cNvSpPr txBox="1"/>
          <p:nvPr/>
        </p:nvSpPr>
        <p:spPr>
          <a:xfrm>
            <a:off x="492901" y="1415838"/>
            <a:ext cx="7150220" cy="954107"/>
          </a:xfrm>
          <a:prstGeom prst="rect">
            <a:avLst/>
          </a:prstGeom>
          <a:noFill/>
        </p:spPr>
        <p:txBody>
          <a:bodyPr wrap="square">
            <a:spAutoFit/>
          </a:bodyPr>
          <a:lstStyle/>
          <a:p>
            <a:r>
              <a:rPr lang="en-US" sz="2800" dirty="0"/>
              <a:t>Based on the definitions, we can show that thermodynamic equilibrium is transitive</a:t>
            </a:r>
          </a:p>
        </p:txBody>
      </p:sp>
    </p:spTree>
    <p:extLst>
      <p:ext uri="{BB962C8B-B14F-4D97-AF65-F5344CB8AC3E}">
        <p14:creationId xmlns:p14="http://schemas.microsoft.com/office/powerpoint/2010/main" val="2183299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BD08-2D0E-4BAC-AE77-6EB5AAA43CA9}"/>
              </a:ext>
            </a:extLst>
          </p:cNvPr>
          <p:cNvSpPr>
            <a:spLocks noGrp="1"/>
          </p:cNvSpPr>
          <p:nvPr>
            <p:ph type="title"/>
          </p:nvPr>
        </p:nvSpPr>
        <p:spPr/>
        <p:txBody>
          <a:bodyPr/>
          <a:lstStyle/>
          <a:p>
            <a:r>
              <a:rPr lang="en-US" dirty="0"/>
              <a:t>Thermodynamic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830F86-B8BE-4A7F-8869-6E0213ABE27B}"/>
                  </a:ext>
                </a:extLst>
              </p:cNvPr>
              <p:cNvSpPr>
                <a:spLocks noGrp="1"/>
              </p:cNvSpPr>
              <p:nvPr>
                <p:ph idx="1"/>
              </p:nvPr>
            </p:nvSpPr>
            <p:spPr/>
            <p:txBody>
              <a:bodyPr/>
              <a:lstStyle/>
              <a:p>
                <a:r>
                  <a:rPr lang="en-US" dirty="0"/>
                  <a:t>We say </a:t>
                </a:r>
                <a14:m>
                  <m:oMath xmlns:m="http://schemas.openxmlformats.org/officeDocument/2006/math">
                    <m:r>
                      <a:rPr lang="en-US" b="0" i="1" smtClean="0">
                        <a:latin typeface="Cambria Math" panose="02040503050406030204" pitchFamily="18" charset="0"/>
                      </a:rPr>
                      <m:t>𝐴</m:t>
                    </m:r>
                  </m:oMath>
                </a14:m>
                <a:r>
                  <a:rPr lang="en-US" dirty="0"/>
                  <a:t> is a thermodynamic system if</a:t>
                </a:r>
              </a:p>
              <a:p>
                <a:pPr lvl="1"/>
                <a:r>
                  <a:rPr lang="en-US" dirty="0"/>
                  <a:t>the state space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𝐴</m:t>
                        </m:r>
                      </m:sub>
                    </m:sSub>
                  </m:oMath>
                </a14:m>
                <a:r>
                  <a:rPr lang="en-US" dirty="0"/>
                  <a:t> is formed by states of equilibrium</a:t>
                </a:r>
              </a:p>
              <a:p>
                <a:pPr lvl="1"/>
                <a:r>
                  <a:rPr lang="en-US" dirty="0"/>
                  <a:t>all state variables (i.e. quantities that identify the state of the system) are extensive properties of the system (i.e. sum under system composition, like entropy)*</a:t>
                </a:r>
              </a:p>
              <a:p>
                <a:pPr lvl="1"/>
                <a:r>
                  <a:rPr lang="en-US" dirty="0"/>
                  <a:t>One of these quantities, called internal energy, is conserved under all thermodynamic processes</a:t>
                </a:r>
              </a:p>
              <a:p>
                <a:r>
                  <a:rPr lang="en-US" dirty="0"/>
                  <a:t>We will indicate with </a:t>
                </a:r>
                <a14:m>
                  <m:oMath xmlns:m="http://schemas.openxmlformats.org/officeDocument/2006/math">
                    <m:r>
                      <a:rPr lang="en-US" b="0" i="1" smtClean="0">
                        <a:latin typeface="Cambria Math" panose="02040503050406030204" pitchFamily="18" charset="0"/>
                      </a:rPr>
                      <m:t>𝑈</m:t>
                    </m:r>
                  </m:oMath>
                </a14:m>
                <a:r>
                  <a:rPr lang="en-US" dirty="0"/>
                  <a:t> the internal energy and with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all other state variables</a:t>
                </a:r>
              </a:p>
            </p:txBody>
          </p:sp>
        </mc:Choice>
        <mc:Fallback xmlns="">
          <p:sp>
            <p:nvSpPr>
              <p:cNvPr id="3" name="Content Placeholder 2">
                <a:extLst>
                  <a:ext uri="{FF2B5EF4-FFF2-40B4-BE49-F238E27FC236}">
                    <a16:creationId xmlns:a16="http://schemas.microsoft.com/office/drawing/2014/main" id="{A6830F86-B8BE-4A7F-8869-6E0213ABE27B}"/>
                  </a:ext>
                </a:extLst>
              </p:cNvPr>
              <p:cNvSpPr>
                <a:spLocks noGrp="1" noRot="1" noChangeAspect="1" noMove="1" noResize="1" noEditPoints="1" noAdjustHandles="1" noChangeArrowheads="1" noChangeShapeType="1" noTextEdit="1"/>
              </p:cNvSpPr>
              <p:nvPr>
                <p:ph idx="1"/>
              </p:nvPr>
            </p:nvSpPr>
            <p:spPr>
              <a:blipFill>
                <a:blip r:embed="rId2"/>
                <a:stretch>
                  <a:fillRect l="-1043" t="-2241" r="-87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4C3D25A-F1C9-47D4-99EC-926480B6F5C4}"/>
              </a:ext>
            </a:extLst>
          </p:cNvPr>
          <p:cNvSpPr txBox="1"/>
          <p:nvPr/>
        </p:nvSpPr>
        <p:spPr>
          <a:xfrm>
            <a:off x="3654166" y="6431962"/>
            <a:ext cx="8418138" cy="307777"/>
          </a:xfrm>
          <a:prstGeom prst="rect">
            <a:avLst/>
          </a:prstGeom>
          <a:noFill/>
        </p:spPr>
        <p:txBody>
          <a:bodyPr wrap="none" rtlCol="0">
            <a:spAutoFit/>
          </a:bodyPr>
          <a:lstStyle/>
          <a:p>
            <a:pPr algn="r"/>
            <a:r>
              <a:rPr lang="en-US" sz="1400" i="1" dirty="0"/>
              <a:t>* It may be possible to derive the existence of extensive quantities… For now we leave this as an extra assumption</a:t>
            </a:r>
          </a:p>
        </p:txBody>
      </p:sp>
    </p:spTree>
    <p:extLst>
      <p:ext uri="{BB962C8B-B14F-4D97-AF65-F5344CB8AC3E}">
        <p14:creationId xmlns:p14="http://schemas.microsoft.com/office/powerpoint/2010/main" val="3689183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9826-1FDA-4E6D-B99C-88746FA295CF}"/>
              </a:ext>
            </a:extLst>
          </p:cNvPr>
          <p:cNvSpPr>
            <a:spLocks noGrp="1"/>
          </p:cNvSpPr>
          <p:nvPr>
            <p:ph type="title"/>
          </p:nvPr>
        </p:nvSpPr>
        <p:spPr/>
        <p:txBody>
          <a:bodyPr/>
          <a:lstStyle/>
          <a:p>
            <a:r>
              <a:rPr lang="en-US" dirty="0"/>
              <a:t>Existence of an equation of state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2E8042-230E-4CCB-9100-42447318D9C4}"/>
                  </a:ext>
                </a:extLst>
              </p:cNvPr>
              <p:cNvSpPr>
                <a:spLocks noGrp="1"/>
              </p:cNvSpPr>
              <p:nvPr>
                <p:ph idx="1"/>
              </p:nvPr>
            </p:nvSpPr>
            <p:spPr/>
            <p:txBody>
              <a:bodyPr/>
              <a:lstStyle/>
              <a:p>
                <a:r>
                  <a:rPr lang="en-US" dirty="0"/>
                  <a:t>Because the states are equilibria, we have a function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ℝ</m:t>
                    </m:r>
                    <m:r>
                      <a:rPr lang="en-US" b="0" i="1" smtClean="0">
                        <a:latin typeface="Cambria Math" panose="02040503050406030204" pitchFamily="18" charset="0"/>
                      </a:rPr>
                      <m:t> </m:t>
                    </m:r>
                  </m:oMath>
                </a14:m>
                <a:r>
                  <a:rPr lang="en-US" dirty="0"/>
                  <a:t> that returns the state entropy (maximized process entropy) for each state</a:t>
                </a:r>
              </a:p>
              <a:p>
                <a:r>
                  <a:rPr lang="en-US" dirty="0"/>
                  <a:t>Because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𝑖</m:t>
                        </m:r>
                      </m:sup>
                    </m:sSup>
                    <m:r>
                      <a:rPr lang="en-US" b="0" i="1" smtClean="0">
                        <a:latin typeface="Cambria Math" panose="02040503050406030204" pitchFamily="18" charset="0"/>
                      </a:rPr>
                      <m:t>) </m:t>
                    </m:r>
                  </m:oMath>
                </a14:m>
                <a:r>
                  <a:rPr lang="en-US" dirty="0"/>
                  <a:t>are state variables, we can express </a:t>
                </a:r>
                <a14:m>
                  <m:oMath xmlns:m="http://schemas.openxmlformats.org/officeDocument/2006/math">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𝑈</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𝑖</m:t>
                        </m:r>
                      </m:sup>
                    </m:sSup>
                    <m:r>
                      <a:rPr lang="en-US" i="1">
                        <a:latin typeface="Cambria Math" panose="02040503050406030204" pitchFamily="18" charset="0"/>
                      </a:rPr>
                      <m:t>)</m:t>
                    </m:r>
                  </m:oMath>
                </a14:m>
                <a:r>
                  <a:rPr lang="en-US" dirty="0"/>
                  <a:t> as a function of the variables</a:t>
                </a:r>
              </a:p>
              <a:p>
                <a:endParaRPr lang="en-US" dirty="0"/>
              </a:p>
              <a:p>
                <a:pPr marL="0" indent="0" algn="ctr">
                  <a:buNone/>
                </a:pPr>
                <a:r>
                  <a:rPr lang="en-US" dirty="0"/>
                  <a:t>A thermodynamic system has an equation of state</a:t>
                </a:r>
                <a:br>
                  <a:rPr lang="en-US" dirty="0"/>
                </a:b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𝑖</m:t>
                        </m:r>
                      </m:sup>
                    </m:sSup>
                    <m:r>
                      <a:rPr lang="en-US" i="1">
                        <a:latin typeface="Cambria Math" panose="02040503050406030204" pitchFamily="18" charset="0"/>
                      </a:rPr>
                      <m:t>)</m:t>
                    </m:r>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1E2E8042-230E-4CCB-9100-42447318D9C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2948219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7AB3-5AD3-4713-8215-14690F2508A8}"/>
              </a:ext>
            </a:extLst>
          </p:cNvPr>
          <p:cNvSpPr>
            <a:spLocks noGrp="1"/>
          </p:cNvSpPr>
          <p:nvPr>
            <p:ph type="title"/>
          </p:nvPr>
        </p:nvSpPr>
        <p:spPr/>
        <p:txBody>
          <a:bodyPr/>
          <a:lstStyle/>
          <a:p>
            <a:r>
              <a:rPr lang="en-US" dirty="0"/>
              <a:t>Thermodynamic quantities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6696BB-DE74-40F8-ADB3-09F8B64B6506}"/>
                  </a:ext>
                </a:extLst>
              </p:cNvPr>
              <p:cNvSpPr>
                <a:spLocks noGrp="1"/>
              </p:cNvSpPr>
              <p:nvPr>
                <p:ph idx="1"/>
              </p:nvPr>
            </p:nvSpPr>
            <p:spPr>
              <a:xfrm>
                <a:off x="838200" y="1825625"/>
                <a:ext cx="10515600" cy="4594630"/>
              </a:xfrm>
            </p:spPr>
            <p:txBody>
              <a:bodyPr>
                <a:normAutofit lnSpcReduction="10000"/>
              </a:bodyPr>
              <a:lstStyle/>
              <a:p>
                <a:r>
                  <a:rPr lang="en-US" dirty="0"/>
                  <a:t>Define the following variables:</a:t>
                </a:r>
                <a:endParaRPr lang="en-US" b="0" i="1" dirty="0">
                  <a:latin typeface="Cambria Math" panose="02040503050406030204" pitchFamily="18" charset="0"/>
                </a:endParaRPr>
              </a:p>
              <a:p>
                <a:pPr marL="0" indent="0" algn="ctr">
                  <a:buNone/>
                </a:pP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r>
                          <a:rPr lang="en-US" b="0" i="1" smtClean="0">
                            <a:latin typeface="Cambria Math" panose="02040503050406030204" pitchFamily="18" charset="0"/>
                          </a:rPr>
                          <m:t>𝑇</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m:rPr>
                            <m:sty m:val="p"/>
                          </m:rPr>
                          <a:rPr lang="en-US" b="0" i="1" smtClean="0">
                            <a:latin typeface="Cambria Math" panose="02040503050406030204" pitchFamily="18" charset="0"/>
                          </a:rPr>
                          <m:t>S</m:t>
                        </m:r>
                      </m:num>
                      <m:den>
                        <m:r>
                          <a:rPr lang="en-US" b="0" i="1" smtClean="0">
                            <a:latin typeface="Cambria Math" panose="02040503050406030204" pitchFamily="18" charset="0"/>
                          </a:rPr>
                          <m:t>𝜕</m:t>
                        </m:r>
                        <m:r>
                          <a:rPr lang="en-US" b="0" i="1" smtClean="0">
                            <a:latin typeface="Cambria Math" panose="02040503050406030204" pitchFamily="18" charset="0"/>
                          </a:rPr>
                          <m:t>𝑈</m:t>
                        </m:r>
                      </m:den>
                    </m:f>
                  </m:oMath>
                </a14:m>
                <a:r>
                  <a:rPr lang="en-US" dirty="0"/>
                  <a:t>    and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𝛽</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𝑆</m:t>
                        </m:r>
                      </m:num>
                      <m:den>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𝑖</m:t>
                            </m:r>
                          </m:sup>
                        </m:sSup>
                      </m:den>
                    </m:f>
                  </m:oMath>
                </a14:m>
                <a:endParaRPr lang="en-US" dirty="0"/>
              </a:p>
              <a:p>
                <a:pPr lvl="1"/>
                <a:endParaRPr lang="en-US" b="0" i="1" dirty="0">
                  <a:latin typeface="Cambria Math" panose="02040503050406030204" pitchFamily="18" charset="0"/>
                </a:endParaRPr>
              </a:p>
              <a:p>
                <a:pPr marL="457200" lvl="1"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𝑑𝑆</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m:rPr>
                              <m:sty m:val="p"/>
                            </m:rPr>
                            <a:rPr lang="en-US" i="1">
                              <a:latin typeface="Cambria Math" panose="02040503050406030204" pitchFamily="18" charset="0"/>
                            </a:rPr>
                            <m:t>S</m:t>
                          </m:r>
                        </m:num>
                        <m:den>
                          <m:r>
                            <a:rPr lang="en-US" i="1">
                              <a:latin typeface="Cambria Math" panose="02040503050406030204" pitchFamily="18" charset="0"/>
                            </a:rPr>
                            <m:t>𝜕</m:t>
                          </m:r>
                          <m:r>
                            <a:rPr lang="en-US" i="1">
                              <a:latin typeface="Cambria Math" panose="02040503050406030204" pitchFamily="18" charset="0"/>
                            </a:rPr>
                            <m:t>𝑈</m:t>
                          </m:r>
                        </m:den>
                      </m:f>
                      <m:r>
                        <a:rPr lang="en-US" b="0" i="1" smtClean="0">
                          <a:latin typeface="Cambria Math" panose="02040503050406030204" pitchFamily="18" charset="0"/>
                        </a:rPr>
                        <m:t>𝑑𝑈</m:t>
                      </m:r>
                      <m:r>
                        <a:rPr lang="en-US" b="0" i="1"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𝑆</m:t>
                          </m:r>
                        </m:num>
                        <m:den>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b="0" i="1" dirty="0" smtClean="0">
                                  <a:latin typeface="Cambria Math" panose="02040503050406030204" pitchFamily="18" charset="0"/>
                                </a:rPr>
                                <m:t>𝑥</m:t>
                              </m:r>
                            </m:e>
                            <m:sup>
                              <m:r>
                                <a:rPr lang="en-US" i="1" dirty="0">
                                  <a:latin typeface="Cambria Math" panose="02040503050406030204" pitchFamily="18" charset="0"/>
                                </a:rPr>
                                <m:t>𝑖</m:t>
                              </m:r>
                            </m:sup>
                          </m:sSup>
                        </m:den>
                      </m:f>
                      <m:r>
                        <a:rPr lang="en-US" b="0" i="1" dirty="0" smtClean="0">
                          <a:latin typeface="Cambria Math" panose="02040503050406030204" pitchFamily="18" charset="0"/>
                        </a:rPr>
                        <m:t>𝑑</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𝑑𝑈</m:t>
                      </m:r>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𝑇𝑑𝑆</m:t>
                      </m:r>
                      <m:r>
                        <a:rPr lang="en-US" b="0" i="1" dirty="0" smtClean="0">
                          <a:latin typeface="Cambria Math" panose="02040503050406030204" pitchFamily="18" charset="0"/>
                        </a:rPr>
                        <m:t>=</m:t>
                      </m:r>
                      <m:r>
                        <a:rPr lang="en-US" b="0" i="1" dirty="0" smtClean="0">
                          <a:latin typeface="Cambria Math" panose="02040503050406030204" pitchFamily="18" charset="0"/>
                        </a:rPr>
                        <m:t>𝑑𝑈</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𝑑</m:t>
                      </m:r>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𝑖</m:t>
                          </m:r>
                        </m:sup>
                      </m:sSup>
                    </m:oMath>
                    <m:oMath xmlns:m="http://schemas.openxmlformats.org/officeDocument/2006/math">
                      <m:r>
                        <a:rPr lang="en-US" b="0" i="1" dirty="0" smtClean="0">
                          <a:latin typeface="Cambria Math" panose="02040503050406030204" pitchFamily="18" charset="0"/>
                        </a:rPr>
                        <m:t>𝑑𝑈</m:t>
                      </m:r>
                      <m:r>
                        <a:rPr lang="en-US" b="0" i="1" dirty="0" smtClean="0">
                          <a:latin typeface="Cambria Math" panose="02040503050406030204" pitchFamily="18" charset="0"/>
                        </a:rPr>
                        <m:t>=</m:t>
                      </m:r>
                      <m:r>
                        <a:rPr lang="en-US" b="0" i="1" dirty="0" smtClean="0">
                          <a:latin typeface="Cambria Math" panose="02040503050406030204" pitchFamily="18" charset="0"/>
                        </a:rPr>
                        <m:t>𝑇</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𝐵</m:t>
                              </m:r>
                            </m:sub>
                          </m:sSub>
                          <m:r>
                            <a:rPr lang="en-US" b="0" i="1" dirty="0" smtClean="0">
                              <a:latin typeface="Cambria Math" panose="02040503050406030204" pitchFamily="18" charset="0"/>
                            </a:rPr>
                            <m:t>𝑑𝑆</m:t>
                          </m:r>
                        </m:e>
                      </m:d>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𝑑</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𝑖</m:t>
                          </m:r>
                        </m:sup>
                      </m:sSup>
                    </m:oMath>
                  </m:oMathPara>
                </a14:m>
                <a:endParaRPr lang="en-US" dirty="0"/>
              </a:p>
              <a:p>
                <a:pPr marL="457200" lvl="1" indent="0">
                  <a:buNone/>
                </a:pPr>
                <a:endParaRPr lang="en-US" dirty="0"/>
              </a:p>
              <a:p>
                <a:r>
                  <a:rPr lang="en-US" dirty="0"/>
                  <a:t>Compare to </a:t>
                </a:r>
                <a14:m>
                  <m:oMath xmlns:m="http://schemas.openxmlformats.org/officeDocument/2006/math">
                    <m:r>
                      <a:rPr lang="en-US" b="0" i="1" smtClean="0">
                        <a:latin typeface="Cambria Math" panose="02040503050406030204" pitchFamily="18" charset="0"/>
                      </a:rPr>
                      <m:t>𝑑𝑈</m:t>
                    </m:r>
                    <m:r>
                      <a:rPr lang="en-US" b="0" i="1" smtClean="0">
                        <a:latin typeface="Cambria Math" panose="02040503050406030204" pitchFamily="18" charset="0"/>
                      </a:rPr>
                      <m:t>=</m:t>
                    </m:r>
                    <m:r>
                      <a:rPr lang="en-US" b="0" i="1" smtClean="0">
                        <a:latin typeface="Cambria Math" panose="02040503050406030204" pitchFamily="18" charset="0"/>
                      </a:rPr>
                      <m:t>𝑇𝑑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𝑇h𝑒𝑟𝑚𝑜</m:t>
                        </m:r>
                      </m:sub>
                    </m:sSub>
                    <m:r>
                      <a:rPr lang="en-US" b="0" i="1" smtClean="0">
                        <a:latin typeface="Cambria Math" panose="02040503050406030204" pitchFamily="18" charset="0"/>
                      </a:rPr>
                      <m:t>−</m:t>
                    </m:r>
                    <m:r>
                      <a:rPr lang="en-US" b="0" i="1" smtClean="0">
                        <a:latin typeface="Cambria Math" panose="02040503050406030204" pitchFamily="18" charset="0"/>
                      </a:rPr>
                      <m:t>𝑝𝑑𝑉</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𝑖</m:t>
                        </m:r>
                      </m:sub>
                    </m:sSub>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𝑖</m:t>
                        </m:r>
                      </m:sup>
                    </m:sSup>
                    <m:r>
                      <a:rPr lang="en-US" b="0" i="1" smtClean="0">
                        <a:latin typeface="Cambria Math" panose="02040503050406030204" pitchFamily="18" charset="0"/>
                      </a:rPr>
                      <m:t>+…</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r>
                      <a:rPr lang="en-US" b="0" i="1" smtClean="0">
                        <a:latin typeface="Cambria Math" panose="02040503050406030204" pitchFamily="18" charset="0"/>
                      </a:rPr>
                      <m:t>𝑑𝑆</m:t>
                    </m:r>
                  </m:oMath>
                </a14:m>
                <a:r>
                  <a:rPr lang="en-US" dirty="0"/>
                  <a:t> corresponds to the thermodynamic entropy</a:t>
                </a:r>
              </a:p>
              <a:p>
                <a:r>
                  <a:rPr lang="en-US" dirty="0"/>
                  <a:t>The other variables correspond to thermodynamic pairs</a:t>
                </a:r>
              </a:p>
            </p:txBody>
          </p:sp>
        </mc:Choice>
        <mc:Fallback xmlns="">
          <p:sp>
            <p:nvSpPr>
              <p:cNvPr id="3" name="Content Placeholder 2">
                <a:extLst>
                  <a:ext uri="{FF2B5EF4-FFF2-40B4-BE49-F238E27FC236}">
                    <a16:creationId xmlns:a16="http://schemas.microsoft.com/office/drawing/2014/main" id="{CC6696BB-DE74-40F8-ADB3-09F8B64B6506}"/>
                  </a:ext>
                </a:extLst>
              </p:cNvPr>
              <p:cNvSpPr>
                <a:spLocks noGrp="1" noRot="1" noChangeAspect="1" noMove="1" noResize="1" noEditPoints="1" noAdjustHandles="1" noChangeArrowheads="1" noChangeShapeType="1" noTextEdit="1"/>
              </p:cNvSpPr>
              <p:nvPr>
                <p:ph idx="1"/>
              </p:nvPr>
            </p:nvSpPr>
            <p:spPr>
              <a:xfrm>
                <a:off x="838200" y="1825625"/>
                <a:ext cx="10515600" cy="4594630"/>
              </a:xfrm>
              <a:blipFill>
                <a:blip r:embed="rId2"/>
                <a:stretch>
                  <a:fillRect l="-1043" t="-2918" b="-2785"/>
                </a:stretch>
              </a:blipFill>
            </p:spPr>
            <p:txBody>
              <a:bodyPr/>
              <a:lstStyle/>
              <a:p>
                <a:r>
                  <a:rPr lang="en-US">
                    <a:noFill/>
                  </a:rPr>
                  <a:t> </a:t>
                </a:r>
              </a:p>
            </p:txBody>
          </p:sp>
        </mc:Fallback>
      </mc:AlternateContent>
    </p:spTree>
    <p:extLst>
      <p:ext uri="{BB962C8B-B14F-4D97-AF65-F5344CB8AC3E}">
        <p14:creationId xmlns:p14="http://schemas.microsoft.com/office/powerpoint/2010/main" val="3442452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8586-B7BB-4F1A-BE7E-A21B1CB81341}"/>
              </a:ext>
            </a:extLst>
          </p:cNvPr>
          <p:cNvSpPr>
            <a:spLocks noGrp="1"/>
          </p:cNvSpPr>
          <p:nvPr>
            <p:ph type="title"/>
          </p:nvPr>
        </p:nvSpPr>
        <p:spPr/>
        <p:txBody>
          <a:bodyPr/>
          <a:lstStyle/>
          <a:p>
            <a:r>
              <a:rPr lang="en-US" dirty="0"/>
              <a:t>Changes of energy and entropy</a:t>
            </a:r>
          </a:p>
        </p:txBody>
      </p:sp>
      <p:sp>
        <p:nvSpPr>
          <p:cNvPr id="3" name="Content Placeholder 2">
            <a:extLst>
              <a:ext uri="{FF2B5EF4-FFF2-40B4-BE49-F238E27FC236}">
                <a16:creationId xmlns:a16="http://schemas.microsoft.com/office/drawing/2014/main" id="{F46DA0C7-B671-4531-904E-9902F64E7481}"/>
              </a:ext>
            </a:extLst>
          </p:cNvPr>
          <p:cNvSpPr>
            <a:spLocks noGrp="1"/>
          </p:cNvSpPr>
          <p:nvPr>
            <p:ph idx="1"/>
          </p:nvPr>
        </p:nvSpPr>
        <p:spPr/>
        <p:txBody>
          <a:bodyPr/>
          <a:lstStyle/>
          <a:p>
            <a:r>
              <a:rPr lang="en-US" dirty="0"/>
              <a:t>Now we want to study how changes in energy and changes in entropy relate to each other</a:t>
            </a:r>
          </a:p>
          <a:p>
            <a:r>
              <a:rPr lang="en-US" dirty="0"/>
              <a:t>To do that, is useful to characterize two “orthogonal” directions:</a:t>
            </a:r>
          </a:p>
          <a:p>
            <a:pPr lvl="1"/>
            <a:r>
              <a:rPr lang="en-US" dirty="0"/>
              <a:t>changes of energy at equal entropy</a:t>
            </a:r>
          </a:p>
          <a:p>
            <a:pPr lvl="1"/>
            <a:r>
              <a:rPr lang="en-US" dirty="0"/>
              <a:t>changes of energy at maximum entropy change</a:t>
            </a:r>
          </a:p>
          <a:p>
            <a:endParaRPr lang="en-US" dirty="0"/>
          </a:p>
        </p:txBody>
      </p:sp>
    </p:spTree>
    <p:extLst>
      <p:ext uri="{BB962C8B-B14F-4D97-AF65-F5344CB8AC3E}">
        <p14:creationId xmlns:p14="http://schemas.microsoft.com/office/powerpoint/2010/main" val="1630396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8586-B7BB-4F1A-BE7E-A21B1CB81341}"/>
              </a:ext>
            </a:extLst>
          </p:cNvPr>
          <p:cNvSpPr>
            <a:spLocks noGrp="1"/>
          </p:cNvSpPr>
          <p:nvPr>
            <p:ph type="title"/>
          </p:nvPr>
        </p:nvSpPr>
        <p:spPr/>
        <p:txBody>
          <a:bodyPr/>
          <a:lstStyle/>
          <a:p>
            <a:r>
              <a:rPr lang="en-US" dirty="0"/>
              <a:t>Reservoir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6DA0C7-B671-4531-904E-9902F64E7481}"/>
                  </a:ext>
                </a:extLst>
              </p:cNvPr>
              <p:cNvSpPr>
                <a:spLocks noGrp="1"/>
              </p:cNvSpPr>
              <p:nvPr>
                <p:ph idx="1"/>
              </p:nvPr>
            </p:nvSpPr>
            <p:spPr/>
            <p:txBody>
              <a:bodyPr/>
              <a:lstStyle/>
              <a:p>
                <a:r>
                  <a:rPr lang="en-US" dirty="0"/>
                  <a:t>We define a reservoir </a:t>
                </a:r>
                <a14:m>
                  <m:oMath xmlns:m="http://schemas.openxmlformats.org/officeDocument/2006/math">
                    <m:r>
                      <a:rPr lang="en-US" b="0" i="1" smtClean="0">
                        <a:latin typeface="Cambria Math" panose="02040503050406030204" pitchFamily="18" charset="0"/>
                      </a:rPr>
                      <m:t>𝑅</m:t>
                    </m:r>
                  </m:oMath>
                </a14:m>
                <a:r>
                  <a:rPr lang="en-US" dirty="0"/>
                  <a:t> as a thermodynamic system where the energy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oMath>
                </a14:m>
                <a:r>
                  <a:rPr lang="en-US" dirty="0"/>
                  <a:t> is the only state variable and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𝑅</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𝑅</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𝑅</m:t>
                            </m:r>
                          </m:sub>
                        </m:sSub>
                      </m:den>
                    </m:f>
                    <m:r>
                      <a:rPr lang="en-US" b="0" i="1" smtClean="0">
                        <a:latin typeface="Cambria Math" panose="02040503050406030204" pitchFamily="18" charset="0"/>
                      </a:rPr>
                      <m:t>=</m:t>
                    </m:r>
                    <m:r>
                      <a:rPr lang="en-US" b="0" i="1" smtClean="0">
                        <a:latin typeface="Cambria Math" panose="02040503050406030204" pitchFamily="18" charset="0"/>
                      </a:rPr>
                      <m:t>𝑐𝑜𝑛𝑠𝑡</m:t>
                    </m:r>
                  </m:oMath>
                </a14:m>
                <a:r>
                  <a:rPr lang="en-US" dirty="0"/>
                  <a:t>. We call heat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0"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oMath>
                </a14:m>
                <a:r>
                  <a:rPr lang="en-US" dirty="0"/>
                  <a:t> the energy lost by the reservoir during a transition.</a:t>
                </a:r>
              </a:p>
              <a:p>
                <a:endParaRPr lang="en-US" dirty="0"/>
              </a:p>
              <a:p>
                <a:r>
                  <a:rPr lang="en-US" dirty="0"/>
                  <a:t>Heat is energy exchanged under a purely entropic change</a:t>
                </a:r>
              </a:p>
              <a:p>
                <a:pPr lvl="1"/>
                <a:r>
                  <a:rPr lang="en-US" dirty="0"/>
                  <a:t>no other extensive quantity changes</a:t>
                </a:r>
              </a:p>
              <a:p>
                <a:endParaRPr lang="en-US" dirty="0"/>
              </a:p>
            </p:txBody>
          </p:sp>
        </mc:Choice>
        <mc:Fallback xmlns="">
          <p:sp>
            <p:nvSpPr>
              <p:cNvPr id="3" name="Content Placeholder 2">
                <a:extLst>
                  <a:ext uri="{FF2B5EF4-FFF2-40B4-BE49-F238E27FC236}">
                    <a16:creationId xmlns:a16="http://schemas.microsoft.com/office/drawing/2014/main" id="{F46DA0C7-B671-4531-904E-9902F64E748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1881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D5A8-1BE5-457A-A0A0-F83BBB80F675}"/>
              </a:ext>
            </a:extLst>
          </p:cNvPr>
          <p:cNvSpPr>
            <a:spLocks noGrp="1"/>
          </p:cNvSpPr>
          <p:nvPr>
            <p:ph type="title"/>
          </p:nvPr>
        </p:nvSpPr>
        <p:spPr/>
        <p:txBody>
          <a:bodyPr/>
          <a:lstStyle/>
          <a:p>
            <a:r>
              <a:rPr lang="en-US" dirty="0"/>
              <a:t>Assumptions of Physics</a:t>
            </a:r>
          </a:p>
        </p:txBody>
      </p:sp>
      <p:sp>
        <p:nvSpPr>
          <p:cNvPr id="3" name="Content Placeholder 2">
            <a:extLst>
              <a:ext uri="{FF2B5EF4-FFF2-40B4-BE49-F238E27FC236}">
                <a16:creationId xmlns:a16="http://schemas.microsoft.com/office/drawing/2014/main" id="{46E77EB3-11DA-47C0-A171-D495625533F3}"/>
              </a:ext>
            </a:extLst>
          </p:cNvPr>
          <p:cNvSpPr>
            <a:spLocks noGrp="1"/>
          </p:cNvSpPr>
          <p:nvPr>
            <p:ph idx="1"/>
          </p:nvPr>
        </p:nvSpPr>
        <p:spPr/>
        <p:txBody>
          <a:bodyPr>
            <a:normAutofit/>
          </a:bodyPr>
          <a:lstStyle/>
          <a:p>
            <a:r>
              <a:rPr lang="en-US" dirty="0"/>
              <a:t>Currently working on extending the framework to include non-deterministic and/or non-reversible processes</a:t>
            </a:r>
          </a:p>
          <a:p>
            <a:pPr lvl="1"/>
            <a:r>
              <a:rPr lang="en-US" dirty="0"/>
              <a:t>Required to make the theory general</a:t>
            </a:r>
          </a:p>
          <a:p>
            <a:r>
              <a:rPr lang="en-US" dirty="0"/>
              <a:t>Thermodynamics is a good test case</a:t>
            </a:r>
          </a:p>
        </p:txBody>
      </p:sp>
    </p:spTree>
    <p:extLst>
      <p:ext uri="{BB962C8B-B14F-4D97-AF65-F5344CB8AC3E}">
        <p14:creationId xmlns:p14="http://schemas.microsoft.com/office/powerpoint/2010/main" val="219231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8586-B7BB-4F1A-BE7E-A21B1CB81341}"/>
              </a:ext>
            </a:extLst>
          </p:cNvPr>
          <p:cNvSpPr>
            <a:spLocks noGrp="1"/>
          </p:cNvSpPr>
          <p:nvPr>
            <p:ph type="title"/>
          </p:nvPr>
        </p:nvSpPr>
        <p:spPr/>
        <p:txBody>
          <a:bodyPr/>
          <a:lstStyle/>
          <a:p>
            <a:r>
              <a:rPr lang="en-US" dirty="0"/>
              <a:t>Mechanical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6DA0C7-B671-4531-904E-9902F64E7481}"/>
                  </a:ext>
                </a:extLst>
              </p:cNvPr>
              <p:cNvSpPr>
                <a:spLocks noGrp="1"/>
              </p:cNvSpPr>
              <p:nvPr>
                <p:ph idx="1"/>
              </p:nvPr>
            </p:nvSpPr>
            <p:spPr/>
            <p:txBody>
              <a:bodyPr>
                <a:normAutofit lnSpcReduction="10000"/>
              </a:bodyPr>
              <a:lstStyle/>
              <a:p>
                <a:r>
                  <a:rPr lang="en-US" dirty="0"/>
                  <a:t>We define a mechanical system </a:t>
                </a:r>
                <a14:m>
                  <m:oMath xmlns:m="http://schemas.openxmlformats.org/officeDocument/2006/math">
                    <m:r>
                      <a:rPr lang="en-US" b="0" i="1" smtClean="0">
                        <a:latin typeface="Cambria Math" panose="02040503050406030204" pitchFamily="18" charset="0"/>
                      </a:rPr>
                      <m:t>𝑀</m:t>
                    </m:r>
                  </m:oMath>
                </a14:m>
                <a:r>
                  <a:rPr lang="en-US" dirty="0"/>
                  <a:t> as a system such that the entropy is the same for all states. That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𝑀</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𝑀</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𝑀</m:t>
                            </m:r>
                          </m:sub>
                          <m:sup>
                            <m:r>
                              <a:rPr lang="en-US" b="0" i="1" smtClean="0">
                                <a:latin typeface="Cambria Math" panose="02040503050406030204" pitchFamily="18" charset="0"/>
                              </a:rPr>
                              <m:t>𝑖</m:t>
                            </m:r>
                          </m:sup>
                        </m:sSubSup>
                      </m:e>
                    </m:d>
                    <m:r>
                      <a:rPr lang="en-US" b="0" i="1" smtClean="0">
                        <a:latin typeface="Cambria Math" panose="02040503050406030204" pitchFamily="18" charset="0"/>
                      </a:rPr>
                      <m:t>=</m:t>
                    </m:r>
                    <m:r>
                      <a:rPr lang="en-US" b="0" i="1" smtClean="0">
                        <a:latin typeface="Cambria Math" panose="02040503050406030204" pitchFamily="18" charset="0"/>
                      </a:rPr>
                      <m:t>𝑐𝑜𝑛𝑠𝑡</m:t>
                    </m:r>
                  </m:oMath>
                </a14:m>
                <a:r>
                  <a:rPr lang="en-US" dirty="0"/>
                  <a:t>. We call work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𝑀</m:t>
                        </m:r>
                      </m:sub>
                    </m:sSub>
                  </m:oMath>
                </a14:m>
                <a:r>
                  <a:rPr lang="en-US" dirty="0"/>
                  <a:t> the energy acquired by a purely mechanical system during a transition.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𝑀</m:t>
                          </m:r>
                        </m:sub>
                      </m:sSub>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𝑀</m:t>
                          </m:r>
                        </m:sub>
                      </m:sSub>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𝑀</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𝑀𝑖</m:t>
                          </m:r>
                        </m:sub>
                      </m:sSub>
                      <m:r>
                        <a:rPr lang="en-US" b="0" i="1" smtClean="0">
                          <a:latin typeface="Cambria Math" panose="02040503050406030204" pitchFamily="18" charset="0"/>
                        </a:rPr>
                        <m:t>𝑑</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𝑀</m:t>
                          </m:r>
                        </m:sub>
                        <m:sup>
                          <m:r>
                            <a:rPr lang="en-US" b="0" i="1" smtClean="0">
                              <a:latin typeface="Cambria Math" panose="02040503050406030204" pitchFamily="18" charset="0"/>
                            </a:rPr>
                            <m:t>𝑖</m:t>
                          </m:r>
                        </m:sup>
                      </m:sSubSup>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𝑀𝑖</m:t>
                          </m:r>
                        </m:sub>
                      </m:sSub>
                      <m:r>
                        <a:rPr lang="en-US" b="0" i="1" smtClean="0">
                          <a:latin typeface="Cambria Math" panose="02040503050406030204" pitchFamily="18" charset="0"/>
                        </a:rPr>
                        <m:t>𝑑</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𝑀</m:t>
                          </m:r>
                        </m:sub>
                        <m:sup>
                          <m:r>
                            <a:rPr lang="en-US" b="0" i="1" smtClean="0">
                              <a:latin typeface="Cambria Math" panose="02040503050406030204" pitchFamily="18" charset="0"/>
                            </a:rPr>
                            <m:t>𝑖</m:t>
                          </m:r>
                        </m:sup>
                      </m:sSubSup>
                    </m:oMath>
                  </m:oMathPara>
                </a14:m>
                <a:endParaRPr lang="en-US" dirty="0"/>
              </a:p>
              <a:p>
                <a:endParaRPr lang="en-US" dirty="0"/>
              </a:p>
              <a:p>
                <a:r>
                  <a:rPr lang="en-US" dirty="0"/>
                  <a:t>Work is energy exchanged at constant entropy. Constant entropy (as we saw) corresponds to deterministic and reversible processes. The energy is effectively “stored” in the other variables and can be later retrieved.</a:t>
                </a:r>
              </a:p>
              <a:p>
                <a:endParaRPr lang="en-US" dirty="0"/>
              </a:p>
            </p:txBody>
          </p:sp>
        </mc:Choice>
        <mc:Fallback xmlns="">
          <p:sp>
            <p:nvSpPr>
              <p:cNvPr id="3" name="Content Placeholder 2">
                <a:extLst>
                  <a:ext uri="{FF2B5EF4-FFF2-40B4-BE49-F238E27FC236}">
                    <a16:creationId xmlns:a16="http://schemas.microsoft.com/office/drawing/2014/main" id="{F46DA0C7-B671-4531-904E-9902F64E7481}"/>
                  </a:ext>
                </a:extLst>
              </p:cNvPr>
              <p:cNvSpPr>
                <a:spLocks noGrp="1" noRot="1" noChangeAspect="1" noMove="1" noResize="1" noEditPoints="1" noAdjustHandles="1" noChangeArrowheads="1" noChangeShapeType="1" noTextEdit="1"/>
              </p:cNvSpPr>
              <p:nvPr>
                <p:ph idx="1"/>
              </p:nvPr>
            </p:nvSpPr>
            <p:spPr>
              <a:blipFill>
                <a:blip r:embed="rId2"/>
                <a:stretch>
                  <a:fillRect l="-1043" t="-3081" r="-522" b="-2381"/>
                </a:stretch>
              </a:blipFill>
            </p:spPr>
            <p:txBody>
              <a:bodyPr/>
              <a:lstStyle/>
              <a:p>
                <a:r>
                  <a:rPr lang="en-US">
                    <a:noFill/>
                  </a:rPr>
                  <a:t> </a:t>
                </a:r>
              </a:p>
            </p:txBody>
          </p:sp>
        </mc:Fallback>
      </mc:AlternateContent>
    </p:spTree>
    <p:extLst>
      <p:ext uri="{BB962C8B-B14F-4D97-AF65-F5344CB8AC3E}">
        <p14:creationId xmlns:p14="http://schemas.microsoft.com/office/powerpoint/2010/main" val="1972939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C80A-8F8F-4EBE-BA68-9B43DC4FDA8B}"/>
              </a:ext>
            </a:extLst>
          </p:cNvPr>
          <p:cNvSpPr>
            <a:spLocks noGrp="1"/>
          </p:cNvSpPr>
          <p:nvPr>
            <p:ph type="title"/>
          </p:nvPr>
        </p:nvSpPr>
        <p:spPr/>
        <p:txBody>
          <a:bodyPr/>
          <a:lstStyle/>
          <a:p>
            <a:r>
              <a:rPr lang="en-US" dirty="0"/>
              <a:t>First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1CAD9C-E19B-4E85-81E7-8BFCAAA69EF4}"/>
                  </a:ext>
                </a:extLst>
              </p:cNvPr>
              <p:cNvSpPr>
                <a:spLocks noGrp="1"/>
              </p:cNvSpPr>
              <p:nvPr>
                <p:ph idx="1"/>
              </p:nvPr>
            </p:nvSpPr>
            <p:spPr>
              <a:xfrm>
                <a:off x="838200" y="1825625"/>
                <a:ext cx="7721178" cy="4351338"/>
              </a:xfrm>
            </p:spPr>
            <p:txBody>
              <a:bodyPr/>
              <a:lstStyle/>
              <a:p>
                <a:r>
                  <a:rPr lang="en-US" dirty="0"/>
                  <a:t>Consider a composite system made of a generic system </a:t>
                </a:r>
                <a14:m>
                  <m:oMath xmlns:m="http://schemas.openxmlformats.org/officeDocument/2006/math">
                    <m:r>
                      <a:rPr lang="en-US" b="0" i="1" smtClean="0">
                        <a:latin typeface="Cambria Math" panose="02040503050406030204" pitchFamily="18" charset="0"/>
                      </a:rPr>
                      <m:t>𝐴</m:t>
                    </m:r>
                  </m:oMath>
                </a14:m>
                <a:r>
                  <a:rPr lang="en-US" dirty="0"/>
                  <a:t>, a reservoir </a:t>
                </a:r>
                <a14:m>
                  <m:oMath xmlns:m="http://schemas.openxmlformats.org/officeDocument/2006/math">
                    <m:r>
                      <a:rPr lang="en-US" b="0" i="1" smtClean="0">
                        <a:latin typeface="Cambria Math" panose="02040503050406030204" pitchFamily="18" charset="0"/>
                      </a:rPr>
                      <m:t>𝑅</m:t>
                    </m:r>
                  </m:oMath>
                </a14:m>
                <a:r>
                  <a:rPr lang="en-US" dirty="0"/>
                  <a:t> and a purely mechanical system </a:t>
                </a:r>
                <a14:m>
                  <m:oMath xmlns:m="http://schemas.openxmlformats.org/officeDocument/2006/math">
                    <m:r>
                      <a:rPr lang="en-US" b="0" i="1" smtClean="0">
                        <a:latin typeface="Cambria Math" panose="02040503050406030204" pitchFamily="18" charset="0"/>
                      </a:rPr>
                      <m:t>𝑀</m:t>
                    </m:r>
                  </m:oMath>
                </a14:m>
                <a:r>
                  <a:rPr lang="en-US" dirty="0"/>
                  <a:t>. Consider a transition where we go to a new equilibrium.</a:t>
                </a:r>
              </a:p>
              <a:p>
                <a:r>
                  <a:rPr lang="en-US" dirty="0"/>
                  <a:t>Since the energy is extensive (i.e. additive under system composition), let </a:t>
                </a:r>
                <a14:m>
                  <m:oMath xmlns:m="http://schemas.openxmlformats.org/officeDocument/2006/math">
                    <m:r>
                      <a:rPr lang="en-US" b="0" i="1" smtClean="0">
                        <a:latin typeface="Cambria Math" panose="02040503050406030204" pitchFamily="18" charset="0"/>
                      </a:rPr>
                      <m:t>𝑈</m:t>
                    </m:r>
                  </m:oMath>
                </a14:m>
                <a:r>
                  <a:rPr lang="en-US" dirty="0"/>
                  <a:t> be the total energy. We also assumed the energy is conserved. We have:</a:t>
                </a:r>
              </a:p>
              <a:p>
                <a:pPr lvl="1"/>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𝑈</m:t>
                    </m:r>
                    <m:r>
                      <a:rPr lang="en-US" b="0" i="1" smtClean="0">
                        <a:latin typeface="Cambria Math" panose="02040503050406030204" pitchFamily="18" charset="0"/>
                      </a:rPr>
                      <m:t>=0=</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𝑀</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𝑊</m:t>
                    </m:r>
                  </m:oMath>
                </a14:m>
                <a:endParaRPr lang="en-US" b="0" dirty="0"/>
              </a:p>
              <a:p>
                <a:pPr lvl="1"/>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𝐴</m:t>
                        </m:r>
                      </m:sub>
                    </m:sSub>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𝑊</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E11CAD9C-E19B-4E85-81E7-8BFCAAA69EF4}"/>
                  </a:ext>
                </a:extLst>
              </p:cNvPr>
              <p:cNvSpPr>
                <a:spLocks noGrp="1" noRot="1" noChangeAspect="1" noMove="1" noResize="1" noEditPoints="1" noAdjustHandles="1" noChangeArrowheads="1" noChangeShapeType="1" noTextEdit="1"/>
              </p:cNvSpPr>
              <p:nvPr>
                <p:ph idx="1"/>
              </p:nvPr>
            </p:nvSpPr>
            <p:spPr>
              <a:xfrm>
                <a:off x="838200" y="1825625"/>
                <a:ext cx="7721178" cy="4351338"/>
              </a:xfrm>
              <a:blipFill>
                <a:blip r:embed="rId2"/>
                <a:stretch>
                  <a:fillRect l="-1422" t="-2241" r="-26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4F542E6F-2288-4D89-A107-08991BDDEF62}"/>
                  </a:ext>
                </a:extLst>
              </p:cNvPr>
              <p:cNvSpPr/>
              <p:nvPr/>
            </p:nvSpPr>
            <p:spPr>
              <a:xfrm>
                <a:off x="9043480" y="3339829"/>
                <a:ext cx="1005191" cy="1005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4" name="Oval 3">
                <a:extLst>
                  <a:ext uri="{FF2B5EF4-FFF2-40B4-BE49-F238E27FC236}">
                    <a16:creationId xmlns:a16="http://schemas.microsoft.com/office/drawing/2014/main" id="{4F542E6F-2288-4D89-A107-08991BDDEF62}"/>
                  </a:ext>
                </a:extLst>
              </p:cNvPr>
              <p:cNvSpPr>
                <a:spLocks noRot="1" noChangeAspect="1" noMove="1" noResize="1" noEditPoints="1" noAdjustHandles="1" noChangeArrowheads="1" noChangeShapeType="1" noTextEdit="1"/>
              </p:cNvSpPr>
              <p:nvPr/>
            </p:nvSpPr>
            <p:spPr>
              <a:xfrm>
                <a:off x="9043480" y="3339829"/>
                <a:ext cx="1005191" cy="100519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8BF316A-0775-4B41-A920-254AFD58F9A9}"/>
                  </a:ext>
                </a:extLst>
              </p:cNvPr>
              <p:cNvSpPr/>
              <p:nvPr/>
            </p:nvSpPr>
            <p:spPr>
              <a:xfrm>
                <a:off x="8897564" y="2172358"/>
                <a:ext cx="12970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5" name="Rectangle 4">
                <a:extLst>
                  <a:ext uri="{FF2B5EF4-FFF2-40B4-BE49-F238E27FC236}">
                    <a16:creationId xmlns:a16="http://schemas.microsoft.com/office/drawing/2014/main" id="{88BF316A-0775-4B41-A920-254AFD58F9A9}"/>
                  </a:ext>
                </a:extLst>
              </p:cNvPr>
              <p:cNvSpPr>
                <a:spLocks noRot="1" noChangeAspect="1" noMove="1" noResize="1" noEditPoints="1" noAdjustHandles="1" noChangeArrowheads="1" noChangeShapeType="1" noTextEdit="1"/>
              </p:cNvSpPr>
              <p:nvPr/>
            </p:nvSpPr>
            <p:spPr>
              <a:xfrm>
                <a:off x="8897564" y="2172358"/>
                <a:ext cx="1297021" cy="68580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AA147D8-82E1-4E9D-A442-7A0A889C778F}"/>
                  </a:ext>
                </a:extLst>
              </p:cNvPr>
              <p:cNvSpPr/>
              <p:nvPr/>
            </p:nvSpPr>
            <p:spPr>
              <a:xfrm>
                <a:off x="10719880" y="3474073"/>
                <a:ext cx="1005191" cy="73670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6" name="Diamond 5">
                <a:extLst>
                  <a:ext uri="{FF2B5EF4-FFF2-40B4-BE49-F238E27FC236}">
                    <a16:creationId xmlns:a16="http://schemas.microsoft.com/office/drawing/2014/main" id="{DAA147D8-82E1-4E9D-A442-7A0A889C778F}"/>
                  </a:ext>
                </a:extLst>
              </p:cNvPr>
              <p:cNvSpPr>
                <a:spLocks noRot="1" noChangeAspect="1" noMove="1" noResize="1" noEditPoints="1" noAdjustHandles="1" noChangeArrowheads="1" noChangeShapeType="1" noTextEdit="1"/>
              </p:cNvSpPr>
              <p:nvPr/>
            </p:nvSpPr>
            <p:spPr>
              <a:xfrm>
                <a:off x="10719880" y="3474073"/>
                <a:ext cx="1005191" cy="736701"/>
              </a:xfrm>
              <a:prstGeom prst="diamond">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247157F-1DDE-49B5-B62C-2B660178564A}"/>
              </a:ext>
            </a:extLst>
          </p:cNvPr>
          <p:cNvCxnSpPr/>
          <p:nvPr/>
        </p:nvCxnSpPr>
        <p:spPr>
          <a:xfrm>
            <a:off x="9546075" y="2950723"/>
            <a:ext cx="0" cy="317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E589B1-63B5-40C3-916F-5A6171A43FC3}"/>
              </a:ext>
            </a:extLst>
          </p:cNvPr>
          <p:cNvCxnSpPr/>
          <p:nvPr/>
        </p:nvCxnSpPr>
        <p:spPr>
          <a:xfrm>
            <a:off x="10129736" y="3842423"/>
            <a:ext cx="492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21394D4-15DB-4BA9-B0AE-87107EEC8D1C}"/>
                  </a:ext>
                </a:extLst>
              </p:cNvPr>
              <p:cNvSpPr txBox="1"/>
              <p:nvPr/>
            </p:nvSpPr>
            <p:spPr>
              <a:xfrm>
                <a:off x="9484467" y="2887084"/>
                <a:ext cx="399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D21394D4-15DB-4BA9-B0AE-87107EEC8D1C}"/>
                  </a:ext>
                </a:extLst>
              </p:cNvPr>
              <p:cNvSpPr txBox="1">
                <a:spLocks noRot="1" noChangeAspect="1" noMove="1" noResize="1" noEditPoints="1" noAdjustHandles="1" noChangeArrowheads="1" noChangeShapeType="1" noTextEdit="1"/>
              </p:cNvSpPr>
              <p:nvPr/>
            </p:nvSpPr>
            <p:spPr>
              <a:xfrm>
                <a:off x="9484467" y="2887084"/>
                <a:ext cx="399789" cy="369332"/>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3871085-E52F-442B-A64A-9E921A49189C}"/>
                  </a:ext>
                </a:extLst>
              </p:cNvPr>
              <p:cNvSpPr txBox="1"/>
              <p:nvPr/>
            </p:nvSpPr>
            <p:spPr>
              <a:xfrm>
                <a:off x="10156386" y="3815177"/>
                <a:ext cx="466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12" name="TextBox 11">
                <a:extLst>
                  <a:ext uri="{FF2B5EF4-FFF2-40B4-BE49-F238E27FC236}">
                    <a16:creationId xmlns:a16="http://schemas.microsoft.com/office/drawing/2014/main" id="{43871085-E52F-442B-A64A-9E921A49189C}"/>
                  </a:ext>
                </a:extLst>
              </p:cNvPr>
              <p:cNvSpPr txBox="1">
                <a:spLocks noRot="1" noChangeAspect="1" noMove="1" noResize="1" noEditPoints="1" noAdjustHandles="1" noChangeArrowheads="1" noChangeShapeType="1" noTextEdit="1"/>
              </p:cNvSpPr>
              <p:nvPr/>
            </p:nvSpPr>
            <p:spPr>
              <a:xfrm>
                <a:off x="10156386" y="3815177"/>
                <a:ext cx="466218" cy="369332"/>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010E9E2-FF13-42CC-BE72-F00691786454}"/>
              </a:ext>
            </a:extLst>
          </p:cNvPr>
          <p:cNvSpPr txBox="1"/>
          <p:nvPr/>
        </p:nvSpPr>
        <p:spPr>
          <a:xfrm>
            <a:off x="6887005" y="5538768"/>
            <a:ext cx="4264501" cy="954107"/>
          </a:xfrm>
          <a:prstGeom prst="rect">
            <a:avLst/>
          </a:prstGeom>
          <a:noFill/>
        </p:spPr>
        <p:txBody>
          <a:bodyPr wrap="none" rtlCol="0">
            <a:spAutoFit/>
          </a:bodyPr>
          <a:lstStyle/>
          <a:p>
            <a:r>
              <a:rPr lang="en-US" sz="2800" dirty="0"/>
              <a:t>This recovers the</a:t>
            </a:r>
            <a:br>
              <a:rPr lang="en-US" sz="2800" dirty="0"/>
            </a:br>
            <a:r>
              <a:rPr lang="en-US" sz="2800" dirty="0"/>
              <a:t>first law of thermodynamics</a:t>
            </a:r>
          </a:p>
        </p:txBody>
      </p:sp>
    </p:spTree>
    <p:extLst>
      <p:ext uri="{BB962C8B-B14F-4D97-AF65-F5344CB8AC3E}">
        <p14:creationId xmlns:p14="http://schemas.microsoft.com/office/powerpoint/2010/main" val="54112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C80A-8F8F-4EBE-BA68-9B43DC4FDA8B}"/>
              </a:ext>
            </a:extLst>
          </p:cNvPr>
          <p:cNvSpPr>
            <a:spLocks noGrp="1"/>
          </p:cNvSpPr>
          <p:nvPr>
            <p:ph type="title"/>
          </p:nvPr>
        </p:nvSpPr>
        <p:spPr/>
        <p:txBody>
          <a:bodyPr/>
          <a:lstStyle/>
          <a:p>
            <a:r>
              <a:rPr lang="en-US" dirty="0"/>
              <a:t>Second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1CAD9C-E19B-4E85-81E7-8BFCAAA69EF4}"/>
                  </a:ext>
                </a:extLst>
              </p:cNvPr>
              <p:cNvSpPr>
                <a:spLocks noGrp="1"/>
              </p:cNvSpPr>
              <p:nvPr>
                <p:ph idx="1"/>
              </p:nvPr>
            </p:nvSpPr>
            <p:spPr>
              <a:xfrm>
                <a:off x="838200" y="1825625"/>
                <a:ext cx="7721178" cy="4581660"/>
              </a:xfrm>
            </p:spPr>
            <p:txBody>
              <a:bodyPr>
                <a:normAutofit/>
              </a:bodyPr>
              <a:lstStyle/>
              <a:p>
                <a:r>
                  <a:rPr lang="en-US" dirty="0"/>
                  <a:t>Since entropy is extensive (i.e. additive under system composition) let </a:t>
                </a:r>
                <a14:m>
                  <m:oMath xmlns:m="http://schemas.openxmlformats.org/officeDocument/2006/math">
                    <m:r>
                      <a:rPr lang="en-US" b="0" i="1" smtClean="0">
                        <a:latin typeface="Cambria Math" panose="02040503050406030204" pitchFamily="18" charset="0"/>
                      </a:rPr>
                      <m:t>𝑆</m:t>
                    </m:r>
                  </m:oMath>
                </a14:m>
                <a:r>
                  <a:rPr lang="en-US" dirty="0"/>
                  <a:t> be the total entropy. Since the process is deterministic, the entropy cannot decrease. We have:</a:t>
                </a:r>
              </a:p>
              <a:p>
                <a:pPr lvl="1"/>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Δ</m:t>
                    </m:r>
                    <m:r>
                      <a:rPr lang="en-US" i="1">
                        <a:latin typeface="Cambria Math" panose="02040503050406030204" pitchFamily="18" charset="0"/>
                      </a:rPr>
                      <m:t>𝑆</m:t>
                    </m:r>
                    <m:r>
                      <a:rPr lang="en-US" i="1">
                        <a:latin typeface="Cambria Math" panose="02040503050406030204" pitchFamily="18" charset="0"/>
                      </a:rPr>
                      <m:t>=</m:t>
                    </m:r>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𝐴</m:t>
                        </m:r>
                      </m:sub>
                    </m:sSub>
                    <m:r>
                      <a:rPr lang="en-US" i="1">
                        <a:latin typeface="Cambria Math" panose="02040503050406030204" pitchFamily="18" charset="0"/>
                      </a:rPr>
                      <m:t>+</m:t>
                    </m:r>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m:rPr>
                            <m:sty m:val="p"/>
                          </m:rPr>
                          <a:rPr lang="en-US">
                            <a:latin typeface="Cambria Math" panose="02040503050406030204" pitchFamily="18" charset="0"/>
                          </a:rPr>
                          <m:t>R</m:t>
                        </m:r>
                      </m:sub>
                    </m:sSub>
                    <m:r>
                      <a:rPr lang="en-US">
                        <a:latin typeface="Cambria Math" panose="02040503050406030204" pitchFamily="18" charset="0"/>
                      </a:rPr>
                      <m:t>+</m:t>
                    </m:r>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m:rPr>
                            <m:sty m:val="p"/>
                          </m:rPr>
                          <a:rPr lang="en-US" b="0" i="0" smtClean="0">
                            <a:latin typeface="Cambria Math" panose="02040503050406030204" pitchFamily="18" charset="0"/>
                          </a:rPr>
                          <m:t>M</m:t>
                        </m:r>
                      </m:sub>
                    </m:sSub>
                    <m:r>
                      <a:rPr lang="en-US">
                        <a:latin typeface="Cambria Math" panose="02040503050406030204" pitchFamily="18" charset="0"/>
                      </a:rPr>
                      <m:t>=</m:t>
                    </m:r>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𝑅</m:t>
                        </m:r>
                      </m:sub>
                    </m:sSub>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𝑅</m:t>
                        </m:r>
                      </m:sub>
                    </m:sSub>
                    <m:r>
                      <a:rPr lang="en-US" i="1">
                        <a:latin typeface="Cambria Math" panose="02040503050406030204" pitchFamily="18" charset="0"/>
                      </a:rPr>
                      <m:t>+0=</m:t>
                    </m:r>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𝐴</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𝑄</m:t>
                        </m:r>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𝑅</m:t>
                            </m:r>
                          </m:sub>
                        </m:sSub>
                      </m:den>
                    </m:f>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𝐵</m:t>
                        </m:r>
                      </m:sub>
                    </m:sSub>
                    <m:r>
                      <m:rPr>
                        <m:sty m:val="p"/>
                      </m:rPr>
                      <a:rPr lang="en-US">
                        <a:latin typeface="Cambria Math" panose="02040503050406030204" pitchFamily="18" charset="0"/>
                      </a:rPr>
                      <m:t>Δ</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𝐴</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𝑄</m:t>
                        </m:r>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𝑅</m:t>
                            </m:r>
                          </m:sub>
                        </m:sSub>
                      </m:den>
                    </m:f>
                  </m:oMath>
                </a14:m>
                <a:endParaRPr lang="en-US" dirty="0"/>
              </a:p>
            </p:txBody>
          </p:sp>
        </mc:Choice>
        <mc:Fallback xmlns="">
          <p:sp>
            <p:nvSpPr>
              <p:cNvPr id="3" name="Content Placeholder 2">
                <a:extLst>
                  <a:ext uri="{FF2B5EF4-FFF2-40B4-BE49-F238E27FC236}">
                    <a16:creationId xmlns:a16="http://schemas.microsoft.com/office/drawing/2014/main" id="{E11CAD9C-E19B-4E85-81E7-8BFCAAA69EF4}"/>
                  </a:ext>
                </a:extLst>
              </p:cNvPr>
              <p:cNvSpPr>
                <a:spLocks noGrp="1" noRot="1" noChangeAspect="1" noMove="1" noResize="1" noEditPoints="1" noAdjustHandles="1" noChangeArrowheads="1" noChangeShapeType="1" noTextEdit="1"/>
              </p:cNvSpPr>
              <p:nvPr>
                <p:ph idx="1"/>
              </p:nvPr>
            </p:nvSpPr>
            <p:spPr>
              <a:xfrm>
                <a:off x="838200" y="1825625"/>
                <a:ext cx="7721178" cy="4581660"/>
              </a:xfrm>
              <a:blipFill>
                <a:blip r:embed="rId2"/>
                <a:stretch>
                  <a:fillRect l="-1422" t="-2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4F542E6F-2288-4D89-A107-08991BDDEF62}"/>
                  </a:ext>
                </a:extLst>
              </p:cNvPr>
              <p:cNvSpPr/>
              <p:nvPr/>
            </p:nvSpPr>
            <p:spPr>
              <a:xfrm>
                <a:off x="9043480" y="3339829"/>
                <a:ext cx="1005191" cy="10051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4" name="Oval 3">
                <a:extLst>
                  <a:ext uri="{FF2B5EF4-FFF2-40B4-BE49-F238E27FC236}">
                    <a16:creationId xmlns:a16="http://schemas.microsoft.com/office/drawing/2014/main" id="{4F542E6F-2288-4D89-A107-08991BDDEF62}"/>
                  </a:ext>
                </a:extLst>
              </p:cNvPr>
              <p:cNvSpPr>
                <a:spLocks noRot="1" noChangeAspect="1" noMove="1" noResize="1" noEditPoints="1" noAdjustHandles="1" noChangeArrowheads="1" noChangeShapeType="1" noTextEdit="1"/>
              </p:cNvSpPr>
              <p:nvPr/>
            </p:nvSpPr>
            <p:spPr>
              <a:xfrm>
                <a:off x="9043480" y="3339829"/>
                <a:ext cx="1005191" cy="100519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8BF316A-0775-4B41-A920-254AFD58F9A9}"/>
                  </a:ext>
                </a:extLst>
              </p:cNvPr>
              <p:cNvSpPr/>
              <p:nvPr/>
            </p:nvSpPr>
            <p:spPr>
              <a:xfrm>
                <a:off x="8897564" y="2172358"/>
                <a:ext cx="12970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oMath>
                  </m:oMathPara>
                </a14:m>
                <a:endParaRPr lang="en-US" dirty="0"/>
              </a:p>
            </p:txBody>
          </p:sp>
        </mc:Choice>
        <mc:Fallback xmlns="">
          <p:sp>
            <p:nvSpPr>
              <p:cNvPr id="5" name="Rectangle 4">
                <a:extLst>
                  <a:ext uri="{FF2B5EF4-FFF2-40B4-BE49-F238E27FC236}">
                    <a16:creationId xmlns:a16="http://schemas.microsoft.com/office/drawing/2014/main" id="{88BF316A-0775-4B41-A920-254AFD58F9A9}"/>
                  </a:ext>
                </a:extLst>
              </p:cNvPr>
              <p:cNvSpPr>
                <a:spLocks noRot="1" noChangeAspect="1" noMove="1" noResize="1" noEditPoints="1" noAdjustHandles="1" noChangeArrowheads="1" noChangeShapeType="1" noTextEdit="1"/>
              </p:cNvSpPr>
              <p:nvPr/>
            </p:nvSpPr>
            <p:spPr>
              <a:xfrm>
                <a:off x="8897564" y="2172358"/>
                <a:ext cx="1297021" cy="68580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AA147D8-82E1-4E9D-A442-7A0A889C778F}"/>
                  </a:ext>
                </a:extLst>
              </p:cNvPr>
              <p:cNvSpPr/>
              <p:nvPr/>
            </p:nvSpPr>
            <p:spPr>
              <a:xfrm>
                <a:off x="10719880" y="3474073"/>
                <a:ext cx="1005191" cy="73670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m:t>
                      </m:r>
                    </m:oMath>
                  </m:oMathPara>
                </a14:m>
                <a:endParaRPr lang="en-US" dirty="0"/>
              </a:p>
            </p:txBody>
          </p:sp>
        </mc:Choice>
        <mc:Fallback xmlns="">
          <p:sp>
            <p:nvSpPr>
              <p:cNvPr id="6" name="Diamond 5">
                <a:extLst>
                  <a:ext uri="{FF2B5EF4-FFF2-40B4-BE49-F238E27FC236}">
                    <a16:creationId xmlns:a16="http://schemas.microsoft.com/office/drawing/2014/main" id="{DAA147D8-82E1-4E9D-A442-7A0A889C778F}"/>
                  </a:ext>
                </a:extLst>
              </p:cNvPr>
              <p:cNvSpPr>
                <a:spLocks noRot="1" noChangeAspect="1" noMove="1" noResize="1" noEditPoints="1" noAdjustHandles="1" noChangeArrowheads="1" noChangeShapeType="1" noTextEdit="1"/>
              </p:cNvSpPr>
              <p:nvPr/>
            </p:nvSpPr>
            <p:spPr>
              <a:xfrm>
                <a:off x="10719880" y="3474073"/>
                <a:ext cx="1005191" cy="736701"/>
              </a:xfrm>
              <a:prstGeom prst="diamond">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247157F-1DDE-49B5-B62C-2B660178564A}"/>
              </a:ext>
            </a:extLst>
          </p:cNvPr>
          <p:cNvCxnSpPr/>
          <p:nvPr/>
        </p:nvCxnSpPr>
        <p:spPr>
          <a:xfrm>
            <a:off x="9546075" y="2950723"/>
            <a:ext cx="0" cy="317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E589B1-63B5-40C3-916F-5A6171A43FC3}"/>
              </a:ext>
            </a:extLst>
          </p:cNvPr>
          <p:cNvCxnSpPr/>
          <p:nvPr/>
        </p:nvCxnSpPr>
        <p:spPr>
          <a:xfrm>
            <a:off x="10129736" y="3842423"/>
            <a:ext cx="4928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21394D4-15DB-4BA9-B0AE-87107EEC8D1C}"/>
                  </a:ext>
                </a:extLst>
              </p:cNvPr>
              <p:cNvSpPr txBox="1"/>
              <p:nvPr/>
            </p:nvSpPr>
            <p:spPr>
              <a:xfrm>
                <a:off x="9484467" y="2887084"/>
                <a:ext cx="3997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D21394D4-15DB-4BA9-B0AE-87107EEC8D1C}"/>
                  </a:ext>
                </a:extLst>
              </p:cNvPr>
              <p:cNvSpPr txBox="1">
                <a:spLocks noRot="1" noChangeAspect="1" noMove="1" noResize="1" noEditPoints="1" noAdjustHandles="1" noChangeArrowheads="1" noChangeShapeType="1" noTextEdit="1"/>
              </p:cNvSpPr>
              <p:nvPr/>
            </p:nvSpPr>
            <p:spPr>
              <a:xfrm>
                <a:off x="9484467" y="2887084"/>
                <a:ext cx="399789" cy="369332"/>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3871085-E52F-442B-A64A-9E921A49189C}"/>
                  </a:ext>
                </a:extLst>
              </p:cNvPr>
              <p:cNvSpPr txBox="1"/>
              <p:nvPr/>
            </p:nvSpPr>
            <p:spPr>
              <a:xfrm>
                <a:off x="10156386" y="3815177"/>
                <a:ext cx="466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12" name="TextBox 11">
                <a:extLst>
                  <a:ext uri="{FF2B5EF4-FFF2-40B4-BE49-F238E27FC236}">
                    <a16:creationId xmlns:a16="http://schemas.microsoft.com/office/drawing/2014/main" id="{43871085-E52F-442B-A64A-9E921A49189C}"/>
                  </a:ext>
                </a:extLst>
              </p:cNvPr>
              <p:cNvSpPr txBox="1">
                <a:spLocks noRot="1" noChangeAspect="1" noMove="1" noResize="1" noEditPoints="1" noAdjustHandles="1" noChangeArrowheads="1" noChangeShapeType="1" noTextEdit="1"/>
              </p:cNvSpPr>
              <p:nvPr/>
            </p:nvSpPr>
            <p:spPr>
              <a:xfrm>
                <a:off x="10156386" y="3815177"/>
                <a:ext cx="466218" cy="369332"/>
              </a:xfrm>
              <a:prstGeom prst="rect">
                <a:avLst/>
              </a:prstGeom>
              <a:blipFill>
                <a:blip r:embed="rId7"/>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47A8F29-8406-4815-B216-F65B22037961}"/>
              </a:ext>
            </a:extLst>
          </p:cNvPr>
          <p:cNvSpPr txBox="1"/>
          <p:nvPr/>
        </p:nvSpPr>
        <p:spPr>
          <a:xfrm>
            <a:off x="6887005" y="5538768"/>
            <a:ext cx="4733412" cy="954107"/>
          </a:xfrm>
          <a:prstGeom prst="rect">
            <a:avLst/>
          </a:prstGeom>
          <a:noFill/>
        </p:spPr>
        <p:txBody>
          <a:bodyPr wrap="none" rtlCol="0">
            <a:spAutoFit/>
          </a:bodyPr>
          <a:lstStyle/>
          <a:p>
            <a:r>
              <a:rPr lang="en-US" sz="2800" dirty="0"/>
              <a:t>This recovers the</a:t>
            </a:r>
            <a:br>
              <a:rPr lang="en-US" sz="2800" dirty="0"/>
            </a:br>
            <a:r>
              <a:rPr lang="en-US" sz="2800" dirty="0"/>
              <a:t>second law of thermodynamics</a:t>
            </a:r>
          </a:p>
        </p:txBody>
      </p:sp>
    </p:spTree>
    <p:extLst>
      <p:ext uri="{BB962C8B-B14F-4D97-AF65-F5344CB8AC3E}">
        <p14:creationId xmlns:p14="http://schemas.microsoft.com/office/powerpoint/2010/main" val="3701122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335BB-3D88-44C8-9D89-EBEA1F4522F0}"/>
              </a:ext>
            </a:extLst>
          </p:cNvPr>
          <p:cNvSpPr txBox="1"/>
          <p:nvPr/>
        </p:nvSpPr>
        <p:spPr>
          <a:xfrm>
            <a:off x="373607" y="382657"/>
            <a:ext cx="8183539" cy="523220"/>
          </a:xfrm>
          <a:prstGeom prst="rect">
            <a:avLst/>
          </a:prstGeom>
          <a:noFill/>
        </p:spPr>
        <p:txBody>
          <a:bodyPr wrap="square">
            <a:spAutoFit/>
          </a:bodyPr>
          <a:lstStyle/>
          <a:p>
            <a:r>
              <a:rPr lang="en-US" sz="2800" b="0" dirty="0"/>
              <a:t>Recall the definition of state entropy</a:t>
            </a:r>
            <a:endParaRPr lang="en-US" sz="28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51417-B5ED-46AF-B36D-84FCF43D98FF}"/>
                  </a:ext>
                </a:extLst>
              </p:cNvPr>
              <p:cNvSpPr txBox="1"/>
              <p:nvPr/>
            </p:nvSpPr>
            <p:spPr>
              <a:xfrm>
                <a:off x="5184160" y="1190339"/>
                <a:ext cx="2833901" cy="646331"/>
              </a:xfrm>
              <a:prstGeom prst="rect">
                <a:avLst/>
              </a:prstGeom>
              <a:noFill/>
            </p:spPr>
            <p:txBody>
              <a:bodyPr wrap="square">
                <a:spAutoFit/>
              </a:bodyPr>
              <a:lstStyle/>
              <a:p>
                <a14:m>
                  <m:oMath xmlns:m="http://schemas.openxmlformats.org/officeDocument/2006/math">
                    <m:r>
                      <a:rPr lang="en-US" sz="3600" b="0" i="1" smtClean="0">
                        <a:latin typeface="Cambria Math" panose="02040503050406030204" pitchFamily="18" charset="0"/>
                      </a:rPr>
                      <m:t>𝑆</m:t>
                    </m:r>
                    <m:r>
                      <a:rPr lang="en-US" sz="3600" b="0" i="1" smtClean="0">
                        <a:latin typeface="Cambria Math" panose="02040503050406030204" pitchFamily="18" charset="0"/>
                      </a:rPr>
                      <m:t>=</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𝜇</m:t>
                        </m:r>
                        <m:r>
                          <a:rPr lang="en-US" sz="3600" b="0" i="1" smtClean="0">
                            <a:latin typeface="Cambria Math" panose="02040503050406030204" pitchFamily="18" charset="0"/>
                          </a:rPr>
                          <m:t>(</m:t>
                        </m:r>
                        <m:r>
                          <a:rPr lang="en-US" sz="3600" b="0" i="1" smtClean="0">
                            <a:latin typeface="Cambria Math" panose="02040503050406030204" pitchFamily="18" charset="0"/>
                          </a:rPr>
                          <m:t>𝑥</m:t>
                        </m:r>
                        <m:r>
                          <a:rPr lang="en-US" sz="3600" b="0" i="1" smtClean="0">
                            <a:latin typeface="Cambria Math" panose="02040503050406030204" pitchFamily="18" charset="0"/>
                          </a:rPr>
                          <m:t>)</m:t>
                        </m:r>
                      </m:e>
                    </m:func>
                  </m:oMath>
                </a14:m>
                <a:r>
                  <a:rPr lang="en-US" sz="3600" dirty="0"/>
                  <a:t> </a:t>
                </a:r>
              </a:p>
            </p:txBody>
          </p:sp>
        </mc:Choice>
        <mc:Fallback xmlns="">
          <p:sp>
            <p:nvSpPr>
              <p:cNvPr id="5" name="TextBox 4">
                <a:extLst>
                  <a:ext uri="{FF2B5EF4-FFF2-40B4-BE49-F238E27FC236}">
                    <a16:creationId xmlns:a16="http://schemas.microsoft.com/office/drawing/2014/main" id="{F1451417-B5ED-46AF-B36D-84FCF43D98FF}"/>
                  </a:ext>
                </a:extLst>
              </p:cNvPr>
              <p:cNvSpPr txBox="1">
                <a:spLocks noRot="1" noChangeAspect="1" noMove="1" noResize="1" noEditPoints="1" noAdjustHandles="1" noChangeArrowheads="1" noChangeShapeType="1" noTextEdit="1"/>
              </p:cNvSpPr>
              <p:nvPr/>
            </p:nvSpPr>
            <p:spPr>
              <a:xfrm>
                <a:off x="5184160" y="1190339"/>
                <a:ext cx="2833901" cy="64633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A7A802-D9A4-44FD-B817-51132EE5B3E8}"/>
              </a:ext>
            </a:extLst>
          </p:cNvPr>
          <p:cNvSpPr txBox="1"/>
          <p:nvPr/>
        </p:nvSpPr>
        <p:spPr>
          <a:xfrm>
            <a:off x="8334469" y="795462"/>
            <a:ext cx="2022733" cy="369332"/>
          </a:xfrm>
          <a:prstGeom prst="rect">
            <a:avLst/>
          </a:prstGeom>
          <a:noFill/>
        </p:spPr>
        <p:txBody>
          <a:bodyPr wrap="none" rtlCol="0">
            <a:spAutoFit/>
          </a:bodyPr>
          <a:lstStyle/>
          <a:p>
            <a:r>
              <a:rPr lang="en-US" dirty="0"/>
              <a:t>Count of evolutions</a:t>
            </a:r>
          </a:p>
        </p:txBody>
      </p:sp>
      <p:sp>
        <p:nvSpPr>
          <p:cNvPr id="7" name="Freeform: Shape 6">
            <a:extLst>
              <a:ext uri="{FF2B5EF4-FFF2-40B4-BE49-F238E27FC236}">
                <a16:creationId xmlns:a16="http://schemas.microsoft.com/office/drawing/2014/main" id="{CD67E8DD-05AC-49DD-8611-3B2D3D040334}"/>
              </a:ext>
            </a:extLst>
          </p:cNvPr>
          <p:cNvSpPr/>
          <p:nvPr/>
        </p:nvSpPr>
        <p:spPr>
          <a:xfrm>
            <a:off x="1095946" y="2345235"/>
            <a:ext cx="10242056" cy="789027"/>
          </a:xfrm>
          <a:custGeom>
            <a:avLst/>
            <a:gdLst>
              <a:gd name="connsiteX0" fmla="*/ 0 w 10538625"/>
              <a:gd name="connsiteY0" fmla="*/ 652264 h 915103"/>
              <a:gd name="connsiteX1" fmla="*/ 2177456 w 10538625"/>
              <a:gd name="connsiteY1" fmla="*/ 336500 h 915103"/>
              <a:gd name="connsiteX2" fmla="*/ 5282469 w 10538625"/>
              <a:gd name="connsiteY2" fmla="*/ 14157 h 915103"/>
              <a:gd name="connsiteX3" fmla="*/ 8262492 w 10538625"/>
              <a:gd name="connsiteY3" fmla="*/ 829881 h 915103"/>
              <a:gd name="connsiteX4" fmla="*/ 10538625 w 10538625"/>
              <a:gd name="connsiteY4" fmla="*/ 849616 h 915103"/>
              <a:gd name="connsiteX0" fmla="*/ 0 w 10439949"/>
              <a:gd name="connsiteY0" fmla="*/ 791320 h 916012"/>
              <a:gd name="connsiteX1" fmla="*/ 2078780 w 10439949"/>
              <a:gd name="connsiteY1" fmla="*/ 337409 h 916012"/>
              <a:gd name="connsiteX2" fmla="*/ 5183793 w 10439949"/>
              <a:gd name="connsiteY2" fmla="*/ 15066 h 916012"/>
              <a:gd name="connsiteX3" fmla="*/ 8163816 w 10439949"/>
              <a:gd name="connsiteY3" fmla="*/ 830790 h 916012"/>
              <a:gd name="connsiteX4" fmla="*/ 10439949 w 10439949"/>
              <a:gd name="connsiteY4" fmla="*/ 850525 h 916012"/>
              <a:gd name="connsiteX0" fmla="*/ 0 w 10439949"/>
              <a:gd name="connsiteY0" fmla="*/ 791320 h 916012"/>
              <a:gd name="connsiteX1" fmla="*/ 2078780 w 10439949"/>
              <a:gd name="connsiteY1" fmla="*/ 337409 h 916012"/>
              <a:gd name="connsiteX2" fmla="*/ 5183793 w 10439949"/>
              <a:gd name="connsiteY2" fmla="*/ 15066 h 916012"/>
              <a:gd name="connsiteX3" fmla="*/ 8163816 w 10439949"/>
              <a:gd name="connsiteY3" fmla="*/ 830790 h 916012"/>
              <a:gd name="connsiteX4" fmla="*/ 10439949 w 10439949"/>
              <a:gd name="connsiteY4" fmla="*/ 850525 h 916012"/>
              <a:gd name="connsiteX0" fmla="*/ 0 w 10317119"/>
              <a:gd name="connsiteY0" fmla="*/ 791320 h 858475"/>
              <a:gd name="connsiteX1" fmla="*/ 2078780 w 10317119"/>
              <a:gd name="connsiteY1" fmla="*/ 337409 h 858475"/>
              <a:gd name="connsiteX2" fmla="*/ 5183793 w 10317119"/>
              <a:gd name="connsiteY2" fmla="*/ 15066 h 858475"/>
              <a:gd name="connsiteX3" fmla="*/ 8163816 w 10317119"/>
              <a:gd name="connsiteY3" fmla="*/ 830790 h 858475"/>
              <a:gd name="connsiteX4" fmla="*/ 10317119 w 10317119"/>
              <a:gd name="connsiteY4" fmla="*/ 482036 h 858475"/>
              <a:gd name="connsiteX0" fmla="*/ 0 w 10317119"/>
              <a:gd name="connsiteY0" fmla="*/ 779174 h 779174"/>
              <a:gd name="connsiteX1" fmla="*/ 2078780 w 10317119"/>
              <a:gd name="connsiteY1" fmla="*/ 325263 h 779174"/>
              <a:gd name="connsiteX2" fmla="*/ 5183793 w 10317119"/>
              <a:gd name="connsiteY2" fmla="*/ 2920 h 779174"/>
              <a:gd name="connsiteX3" fmla="*/ 8109225 w 10317119"/>
              <a:gd name="connsiteY3" fmla="*/ 511569 h 779174"/>
              <a:gd name="connsiteX4" fmla="*/ 10317119 w 10317119"/>
              <a:gd name="connsiteY4" fmla="*/ 469890 h 779174"/>
              <a:gd name="connsiteX0" fmla="*/ 0 w 10317119"/>
              <a:gd name="connsiteY0" fmla="*/ 778105 h 778105"/>
              <a:gd name="connsiteX1" fmla="*/ 2078780 w 10317119"/>
              <a:gd name="connsiteY1" fmla="*/ 324194 h 778105"/>
              <a:gd name="connsiteX2" fmla="*/ 5183793 w 10317119"/>
              <a:gd name="connsiteY2" fmla="*/ 1851 h 778105"/>
              <a:gd name="connsiteX3" fmla="*/ 10317119 w 10317119"/>
              <a:gd name="connsiteY3" fmla="*/ 468821 h 778105"/>
              <a:gd name="connsiteX0" fmla="*/ 0 w 10242056"/>
              <a:gd name="connsiteY0" fmla="*/ 809101 h 809101"/>
              <a:gd name="connsiteX1" fmla="*/ 2078780 w 10242056"/>
              <a:gd name="connsiteY1" fmla="*/ 355190 h 809101"/>
              <a:gd name="connsiteX2" fmla="*/ 5183793 w 10242056"/>
              <a:gd name="connsiteY2" fmla="*/ 32847 h 809101"/>
              <a:gd name="connsiteX3" fmla="*/ 10242056 w 10242056"/>
              <a:gd name="connsiteY3" fmla="*/ 76736 h 809101"/>
              <a:gd name="connsiteX0" fmla="*/ 0 w 10242056"/>
              <a:gd name="connsiteY0" fmla="*/ 789027 h 789027"/>
              <a:gd name="connsiteX1" fmla="*/ 2078780 w 10242056"/>
              <a:gd name="connsiteY1" fmla="*/ 335116 h 789027"/>
              <a:gd name="connsiteX2" fmla="*/ 5183793 w 10242056"/>
              <a:gd name="connsiteY2" fmla="*/ 12773 h 789027"/>
              <a:gd name="connsiteX3" fmla="*/ 10242056 w 10242056"/>
              <a:gd name="connsiteY3" fmla="*/ 56662 h 789027"/>
            </a:gdLst>
            <a:ahLst/>
            <a:cxnLst>
              <a:cxn ang="0">
                <a:pos x="connsiteX0" y="connsiteY0"/>
              </a:cxn>
              <a:cxn ang="0">
                <a:pos x="connsiteX1" y="connsiteY1"/>
              </a:cxn>
              <a:cxn ang="0">
                <a:pos x="connsiteX2" y="connsiteY2"/>
              </a:cxn>
              <a:cxn ang="0">
                <a:pos x="connsiteX3" y="connsiteY3"/>
              </a:cxn>
            </a:cxnLst>
            <a:rect l="l" t="t" r="r" b="b"/>
            <a:pathLst>
              <a:path w="10242056" h="789027">
                <a:moveTo>
                  <a:pt x="0" y="789027"/>
                </a:moveTo>
                <a:cubicBezTo>
                  <a:pt x="694571" y="789574"/>
                  <a:pt x="1214815" y="464492"/>
                  <a:pt x="2078780" y="335116"/>
                </a:cubicBezTo>
                <a:cubicBezTo>
                  <a:pt x="2942746" y="205740"/>
                  <a:pt x="3823247" y="59182"/>
                  <a:pt x="5183793" y="12773"/>
                </a:cubicBezTo>
                <a:cubicBezTo>
                  <a:pt x="6544339" y="-33636"/>
                  <a:pt x="9179437" y="61736"/>
                  <a:pt x="10242056" y="566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867B136-EE6B-46D3-86D6-F27DAE8D0504}"/>
              </a:ext>
            </a:extLst>
          </p:cNvPr>
          <p:cNvSpPr/>
          <p:nvPr/>
        </p:nvSpPr>
        <p:spPr>
          <a:xfrm>
            <a:off x="1187951" y="2330216"/>
            <a:ext cx="10161783" cy="363504"/>
          </a:xfrm>
          <a:custGeom>
            <a:avLst/>
            <a:gdLst>
              <a:gd name="connsiteX0" fmla="*/ 0 w 10222860"/>
              <a:gd name="connsiteY0" fmla="*/ 362180 h 469745"/>
              <a:gd name="connsiteX1" fmla="*/ 1986682 w 10222860"/>
              <a:gd name="connsiteY1" fmla="*/ 335867 h 469745"/>
              <a:gd name="connsiteX2" fmla="*/ 5098273 w 10222860"/>
              <a:gd name="connsiteY2" fmla="*/ 368 h 469745"/>
              <a:gd name="connsiteX3" fmla="*/ 8308541 w 10222860"/>
              <a:gd name="connsiteY3" fmla="*/ 408229 h 469745"/>
              <a:gd name="connsiteX4" fmla="*/ 10222860 w 10222860"/>
              <a:gd name="connsiteY4" fmla="*/ 460857 h 469745"/>
              <a:gd name="connsiteX0" fmla="*/ 0 w 10216375"/>
              <a:gd name="connsiteY0" fmla="*/ 277859 h 469730"/>
              <a:gd name="connsiteX1" fmla="*/ 1980197 w 10216375"/>
              <a:gd name="connsiteY1" fmla="*/ 335852 h 469730"/>
              <a:gd name="connsiteX2" fmla="*/ 5091788 w 10216375"/>
              <a:gd name="connsiteY2" fmla="*/ 353 h 469730"/>
              <a:gd name="connsiteX3" fmla="*/ 8302056 w 10216375"/>
              <a:gd name="connsiteY3" fmla="*/ 408214 h 469730"/>
              <a:gd name="connsiteX4" fmla="*/ 10216375 w 10216375"/>
              <a:gd name="connsiteY4" fmla="*/ 460842 h 469730"/>
              <a:gd name="connsiteX0" fmla="*/ 0 w 10216375"/>
              <a:gd name="connsiteY0" fmla="*/ 289441 h 472783"/>
              <a:gd name="connsiteX1" fmla="*/ 1980197 w 10216375"/>
              <a:gd name="connsiteY1" fmla="*/ 347434 h 472783"/>
              <a:gd name="connsiteX2" fmla="*/ 5091788 w 10216375"/>
              <a:gd name="connsiteY2" fmla="*/ 11935 h 472783"/>
              <a:gd name="connsiteX3" fmla="*/ 8377119 w 10216375"/>
              <a:gd name="connsiteY3" fmla="*/ 112722 h 472783"/>
              <a:gd name="connsiteX4" fmla="*/ 10216375 w 10216375"/>
              <a:gd name="connsiteY4" fmla="*/ 472424 h 472783"/>
              <a:gd name="connsiteX0" fmla="*/ 0 w 10216375"/>
              <a:gd name="connsiteY0" fmla="*/ 277506 h 460848"/>
              <a:gd name="connsiteX1" fmla="*/ 1980197 w 10216375"/>
              <a:gd name="connsiteY1" fmla="*/ 335499 h 460848"/>
              <a:gd name="connsiteX2" fmla="*/ 5091788 w 10216375"/>
              <a:gd name="connsiteY2" fmla="*/ 0 h 460848"/>
              <a:gd name="connsiteX3" fmla="*/ 8377119 w 10216375"/>
              <a:gd name="connsiteY3" fmla="*/ 100787 h 460848"/>
              <a:gd name="connsiteX4" fmla="*/ 10216375 w 10216375"/>
              <a:gd name="connsiteY4" fmla="*/ 460489 h 460848"/>
              <a:gd name="connsiteX0" fmla="*/ 0 w 10216375"/>
              <a:gd name="connsiteY0" fmla="*/ 277506 h 460489"/>
              <a:gd name="connsiteX1" fmla="*/ 1980197 w 10216375"/>
              <a:gd name="connsiteY1" fmla="*/ 335499 h 460489"/>
              <a:gd name="connsiteX2" fmla="*/ 5091788 w 10216375"/>
              <a:gd name="connsiteY2" fmla="*/ 0 h 460489"/>
              <a:gd name="connsiteX3" fmla="*/ 10216375 w 10216375"/>
              <a:gd name="connsiteY3" fmla="*/ 460489 h 460489"/>
              <a:gd name="connsiteX0" fmla="*/ 0 w 10161783"/>
              <a:gd name="connsiteY0" fmla="*/ 292143 h 363504"/>
              <a:gd name="connsiteX1" fmla="*/ 1980197 w 10161783"/>
              <a:gd name="connsiteY1" fmla="*/ 350136 h 363504"/>
              <a:gd name="connsiteX2" fmla="*/ 5091788 w 10161783"/>
              <a:gd name="connsiteY2" fmla="*/ 14637 h 363504"/>
              <a:gd name="connsiteX3" fmla="*/ 10161783 w 10161783"/>
              <a:gd name="connsiteY3" fmla="*/ 65693 h 363504"/>
            </a:gdLst>
            <a:ahLst/>
            <a:cxnLst>
              <a:cxn ang="0">
                <a:pos x="connsiteX0" y="connsiteY0"/>
              </a:cxn>
              <a:cxn ang="0">
                <a:pos x="connsiteX1" y="connsiteY1"/>
              </a:cxn>
              <a:cxn ang="0">
                <a:pos x="connsiteX2" y="connsiteY2"/>
              </a:cxn>
              <a:cxn ang="0">
                <a:pos x="connsiteX3" y="connsiteY3"/>
              </a:cxn>
            </a:cxnLst>
            <a:rect l="l" t="t" r="r" b="b"/>
            <a:pathLst>
              <a:path w="10161783" h="363504">
                <a:moveTo>
                  <a:pt x="0" y="292143"/>
                </a:moveTo>
                <a:cubicBezTo>
                  <a:pt x="568485" y="309137"/>
                  <a:pt x="1131566" y="396387"/>
                  <a:pt x="1980197" y="350136"/>
                </a:cubicBezTo>
                <a:cubicBezTo>
                  <a:pt x="2828828" y="303885"/>
                  <a:pt x="3728190" y="62044"/>
                  <a:pt x="5091788" y="14637"/>
                </a:cubicBezTo>
                <a:cubicBezTo>
                  <a:pt x="6455386" y="-32770"/>
                  <a:pt x="8471785" y="48674"/>
                  <a:pt x="10161783" y="6569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A1ABA09-AC64-4598-AF61-11FAD1C9BD93}"/>
              </a:ext>
            </a:extLst>
          </p:cNvPr>
          <p:cNvSpPr/>
          <p:nvPr/>
        </p:nvSpPr>
        <p:spPr>
          <a:xfrm>
            <a:off x="6154750" y="2231822"/>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8A81D3-E6D8-4479-913A-8C149C549E2E}"/>
                  </a:ext>
                </a:extLst>
              </p:cNvPr>
              <p:cNvSpPr txBox="1"/>
              <p:nvPr/>
            </p:nvSpPr>
            <p:spPr>
              <a:xfrm>
                <a:off x="5881878" y="1937404"/>
                <a:ext cx="73058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=3</m:t>
                      </m:r>
                    </m:oMath>
                  </m:oMathPara>
                </a14:m>
                <a:endParaRPr lang="en-US" sz="1600" dirty="0"/>
              </a:p>
            </p:txBody>
          </p:sp>
        </mc:Choice>
        <mc:Fallback xmlns="">
          <p:sp>
            <p:nvSpPr>
              <p:cNvPr id="10" name="TextBox 9">
                <a:extLst>
                  <a:ext uri="{FF2B5EF4-FFF2-40B4-BE49-F238E27FC236}">
                    <a16:creationId xmlns:a16="http://schemas.microsoft.com/office/drawing/2014/main" id="{D28A81D3-E6D8-4479-913A-8C149C549E2E}"/>
                  </a:ext>
                </a:extLst>
              </p:cNvPr>
              <p:cNvSpPr txBox="1">
                <a:spLocks noRot="1" noChangeAspect="1" noMove="1" noResize="1" noEditPoints="1" noAdjustHandles="1" noChangeArrowheads="1" noChangeShapeType="1" noTextEdit="1"/>
              </p:cNvSpPr>
              <p:nvPr/>
            </p:nvSpPr>
            <p:spPr>
              <a:xfrm>
                <a:off x="5881878" y="1937404"/>
                <a:ext cx="730585" cy="338554"/>
              </a:xfrm>
              <a:prstGeom prst="rect">
                <a:avLst/>
              </a:prstGeom>
              <a:blipFill>
                <a:blip r:embed="rId3"/>
                <a:stretch>
                  <a:fillRect b="-1818"/>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E89110F9-A983-4030-A3A9-02BC960453AC}"/>
              </a:ext>
            </a:extLst>
          </p:cNvPr>
          <p:cNvSpPr/>
          <p:nvPr/>
        </p:nvSpPr>
        <p:spPr>
          <a:xfrm>
            <a:off x="6239394" y="231811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57292-B3E7-4CDE-8E94-98A93651570C}"/>
              </a:ext>
            </a:extLst>
          </p:cNvPr>
          <p:cNvSpPr/>
          <p:nvPr/>
        </p:nvSpPr>
        <p:spPr>
          <a:xfrm>
            <a:off x="1242542" y="2189744"/>
            <a:ext cx="10107192" cy="196631"/>
          </a:xfrm>
          <a:custGeom>
            <a:avLst/>
            <a:gdLst>
              <a:gd name="connsiteX0" fmla="*/ 0 w 10222860"/>
              <a:gd name="connsiteY0" fmla="*/ 362180 h 469745"/>
              <a:gd name="connsiteX1" fmla="*/ 1986682 w 10222860"/>
              <a:gd name="connsiteY1" fmla="*/ 335867 h 469745"/>
              <a:gd name="connsiteX2" fmla="*/ 5098273 w 10222860"/>
              <a:gd name="connsiteY2" fmla="*/ 368 h 469745"/>
              <a:gd name="connsiteX3" fmla="*/ 8308541 w 10222860"/>
              <a:gd name="connsiteY3" fmla="*/ 408229 h 469745"/>
              <a:gd name="connsiteX4" fmla="*/ 10222860 w 10222860"/>
              <a:gd name="connsiteY4" fmla="*/ 460857 h 469745"/>
              <a:gd name="connsiteX0" fmla="*/ 0 w 10216375"/>
              <a:gd name="connsiteY0" fmla="*/ 277859 h 469730"/>
              <a:gd name="connsiteX1" fmla="*/ 1980197 w 10216375"/>
              <a:gd name="connsiteY1" fmla="*/ 335852 h 469730"/>
              <a:gd name="connsiteX2" fmla="*/ 5091788 w 10216375"/>
              <a:gd name="connsiteY2" fmla="*/ 353 h 469730"/>
              <a:gd name="connsiteX3" fmla="*/ 8302056 w 10216375"/>
              <a:gd name="connsiteY3" fmla="*/ 408214 h 469730"/>
              <a:gd name="connsiteX4" fmla="*/ 10216375 w 10216375"/>
              <a:gd name="connsiteY4" fmla="*/ 460842 h 469730"/>
              <a:gd name="connsiteX0" fmla="*/ 0 w 10216375"/>
              <a:gd name="connsiteY0" fmla="*/ 289441 h 472783"/>
              <a:gd name="connsiteX1" fmla="*/ 1980197 w 10216375"/>
              <a:gd name="connsiteY1" fmla="*/ 347434 h 472783"/>
              <a:gd name="connsiteX2" fmla="*/ 5091788 w 10216375"/>
              <a:gd name="connsiteY2" fmla="*/ 11935 h 472783"/>
              <a:gd name="connsiteX3" fmla="*/ 8377119 w 10216375"/>
              <a:gd name="connsiteY3" fmla="*/ 112722 h 472783"/>
              <a:gd name="connsiteX4" fmla="*/ 10216375 w 10216375"/>
              <a:gd name="connsiteY4" fmla="*/ 472424 h 472783"/>
              <a:gd name="connsiteX0" fmla="*/ 0 w 10216375"/>
              <a:gd name="connsiteY0" fmla="*/ 277506 h 460848"/>
              <a:gd name="connsiteX1" fmla="*/ 1980197 w 10216375"/>
              <a:gd name="connsiteY1" fmla="*/ 335499 h 460848"/>
              <a:gd name="connsiteX2" fmla="*/ 5091788 w 10216375"/>
              <a:gd name="connsiteY2" fmla="*/ 0 h 460848"/>
              <a:gd name="connsiteX3" fmla="*/ 8377119 w 10216375"/>
              <a:gd name="connsiteY3" fmla="*/ 100787 h 460848"/>
              <a:gd name="connsiteX4" fmla="*/ 10216375 w 10216375"/>
              <a:gd name="connsiteY4" fmla="*/ 460489 h 460848"/>
              <a:gd name="connsiteX0" fmla="*/ 0 w 10216375"/>
              <a:gd name="connsiteY0" fmla="*/ 277506 h 460489"/>
              <a:gd name="connsiteX1" fmla="*/ 1980197 w 10216375"/>
              <a:gd name="connsiteY1" fmla="*/ 335499 h 460489"/>
              <a:gd name="connsiteX2" fmla="*/ 5091788 w 10216375"/>
              <a:gd name="connsiteY2" fmla="*/ 0 h 460489"/>
              <a:gd name="connsiteX3" fmla="*/ 10216375 w 10216375"/>
              <a:gd name="connsiteY3" fmla="*/ 460489 h 460489"/>
              <a:gd name="connsiteX0" fmla="*/ 0 w 10161783"/>
              <a:gd name="connsiteY0" fmla="*/ 292143 h 363504"/>
              <a:gd name="connsiteX1" fmla="*/ 1980197 w 10161783"/>
              <a:gd name="connsiteY1" fmla="*/ 350136 h 363504"/>
              <a:gd name="connsiteX2" fmla="*/ 5091788 w 10161783"/>
              <a:gd name="connsiteY2" fmla="*/ 14637 h 363504"/>
              <a:gd name="connsiteX3" fmla="*/ 10161783 w 10161783"/>
              <a:gd name="connsiteY3" fmla="*/ 65693 h 363504"/>
              <a:gd name="connsiteX0" fmla="*/ 0 w 10161783"/>
              <a:gd name="connsiteY0" fmla="*/ 299255 h 300091"/>
              <a:gd name="connsiteX1" fmla="*/ 2048435 w 10161783"/>
              <a:gd name="connsiteY1" fmla="*/ 22878 h 300091"/>
              <a:gd name="connsiteX2" fmla="*/ 5091788 w 10161783"/>
              <a:gd name="connsiteY2" fmla="*/ 21749 h 300091"/>
              <a:gd name="connsiteX3" fmla="*/ 10161783 w 10161783"/>
              <a:gd name="connsiteY3" fmla="*/ 72805 h 300091"/>
              <a:gd name="connsiteX0" fmla="*/ 0 w 10107192"/>
              <a:gd name="connsiteY0" fmla="*/ 0 h 196631"/>
              <a:gd name="connsiteX1" fmla="*/ 1993844 w 10107192"/>
              <a:gd name="connsiteY1" fmla="*/ 146704 h 196631"/>
              <a:gd name="connsiteX2" fmla="*/ 5037197 w 10107192"/>
              <a:gd name="connsiteY2" fmla="*/ 145575 h 196631"/>
              <a:gd name="connsiteX3" fmla="*/ 10107192 w 10107192"/>
              <a:gd name="connsiteY3" fmla="*/ 196631 h 196631"/>
            </a:gdLst>
            <a:ahLst/>
            <a:cxnLst>
              <a:cxn ang="0">
                <a:pos x="connsiteX0" y="connsiteY0"/>
              </a:cxn>
              <a:cxn ang="0">
                <a:pos x="connsiteX1" y="connsiteY1"/>
              </a:cxn>
              <a:cxn ang="0">
                <a:pos x="connsiteX2" y="connsiteY2"/>
              </a:cxn>
              <a:cxn ang="0">
                <a:pos x="connsiteX3" y="connsiteY3"/>
              </a:cxn>
            </a:cxnLst>
            <a:rect l="l" t="t" r="r" b="b"/>
            <a:pathLst>
              <a:path w="10107192" h="196631">
                <a:moveTo>
                  <a:pt x="0" y="0"/>
                </a:moveTo>
                <a:cubicBezTo>
                  <a:pt x="568485" y="16994"/>
                  <a:pt x="1154311" y="122442"/>
                  <a:pt x="1993844" y="146704"/>
                </a:cubicBezTo>
                <a:cubicBezTo>
                  <a:pt x="2833377" y="170966"/>
                  <a:pt x="3684972" y="137254"/>
                  <a:pt x="5037197" y="145575"/>
                </a:cubicBezTo>
                <a:lnTo>
                  <a:pt x="10107192" y="1966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5026442-AB1C-46B5-94FA-6A060DF6C93A}"/>
              </a:ext>
            </a:extLst>
          </p:cNvPr>
          <p:cNvCxnSpPr/>
          <p:nvPr/>
        </p:nvCxnSpPr>
        <p:spPr>
          <a:xfrm flipH="1">
            <a:off x="7124133" y="966927"/>
            <a:ext cx="1071350" cy="32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077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D335BB-3D88-44C8-9D89-EBEA1F4522F0}"/>
              </a:ext>
            </a:extLst>
          </p:cNvPr>
          <p:cNvSpPr txBox="1"/>
          <p:nvPr/>
        </p:nvSpPr>
        <p:spPr>
          <a:xfrm>
            <a:off x="373607" y="382657"/>
            <a:ext cx="8183539" cy="523220"/>
          </a:xfrm>
          <a:prstGeom prst="rect">
            <a:avLst/>
          </a:prstGeom>
          <a:noFill/>
        </p:spPr>
        <p:txBody>
          <a:bodyPr wrap="square">
            <a:spAutoFit/>
          </a:bodyPr>
          <a:lstStyle/>
          <a:p>
            <a:r>
              <a:rPr lang="en-US" sz="2800" b="0" dirty="0"/>
              <a:t>Recall the definition of state entropy</a:t>
            </a:r>
            <a:endParaRPr lang="en-US" sz="28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51417-B5ED-46AF-B36D-84FCF43D98FF}"/>
                  </a:ext>
                </a:extLst>
              </p:cNvPr>
              <p:cNvSpPr txBox="1"/>
              <p:nvPr/>
            </p:nvSpPr>
            <p:spPr>
              <a:xfrm>
                <a:off x="5184160" y="1190339"/>
                <a:ext cx="2833901" cy="646331"/>
              </a:xfrm>
              <a:prstGeom prst="rect">
                <a:avLst/>
              </a:prstGeom>
              <a:noFill/>
            </p:spPr>
            <p:txBody>
              <a:bodyPr wrap="square">
                <a:spAutoFit/>
              </a:bodyPr>
              <a:lstStyle/>
              <a:p>
                <a14:m>
                  <m:oMath xmlns:m="http://schemas.openxmlformats.org/officeDocument/2006/math">
                    <m:r>
                      <a:rPr lang="en-US" sz="3600" b="0" i="1" smtClean="0">
                        <a:latin typeface="Cambria Math" panose="02040503050406030204" pitchFamily="18" charset="0"/>
                      </a:rPr>
                      <m:t>𝑆</m:t>
                    </m:r>
                    <m:r>
                      <a:rPr lang="en-US" sz="3600" b="0" i="1" smtClean="0">
                        <a:latin typeface="Cambria Math" panose="02040503050406030204" pitchFamily="18" charset="0"/>
                      </a:rPr>
                      <m:t>=</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𝜇</m:t>
                        </m:r>
                        <m:r>
                          <a:rPr lang="en-US" sz="3600" b="0" i="1" smtClean="0">
                            <a:latin typeface="Cambria Math" panose="02040503050406030204" pitchFamily="18" charset="0"/>
                          </a:rPr>
                          <m:t>(</m:t>
                        </m:r>
                        <m:r>
                          <a:rPr lang="en-US" sz="3600" b="0" i="1" smtClean="0">
                            <a:latin typeface="Cambria Math" panose="02040503050406030204" pitchFamily="18" charset="0"/>
                          </a:rPr>
                          <m:t>𝑥</m:t>
                        </m:r>
                        <m:r>
                          <a:rPr lang="en-US" sz="3600" b="0" i="1" smtClean="0">
                            <a:latin typeface="Cambria Math" panose="02040503050406030204" pitchFamily="18" charset="0"/>
                          </a:rPr>
                          <m:t>)</m:t>
                        </m:r>
                      </m:e>
                    </m:func>
                  </m:oMath>
                </a14:m>
                <a:r>
                  <a:rPr lang="en-US" sz="3600" dirty="0"/>
                  <a:t> </a:t>
                </a:r>
              </a:p>
            </p:txBody>
          </p:sp>
        </mc:Choice>
        <mc:Fallback xmlns="">
          <p:sp>
            <p:nvSpPr>
              <p:cNvPr id="5" name="TextBox 4">
                <a:extLst>
                  <a:ext uri="{FF2B5EF4-FFF2-40B4-BE49-F238E27FC236}">
                    <a16:creationId xmlns:a16="http://schemas.microsoft.com/office/drawing/2014/main" id="{F1451417-B5ED-46AF-B36D-84FCF43D98FF}"/>
                  </a:ext>
                </a:extLst>
              </p:cNvPr>
              <p:cNvSpPr txBox="1">
                <a:spLocks noRot="1" noChangeAspect="1" noMove="1" noResize="1" noEditPoints="1" noAdjustHandles="1" noChangeArrowheads="1" noChangeShapeType="1" noTextEdit="1"/>
              </p:cNvSpPr>
              <p:nvPr/>
            </p:nvSpPr>
            <p:spPr>
              <a:xfrm>
                <a:off x="5184160" y="1190339"/>
                <a:ext cx="2833901" cy="64633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A7A802-D9A4-44FD-B817-51132EE5B3E8}"/>
              </a:ext>
            </a:extLst>
          </p:cNvPr>
          <p:cNvSpPr txBox="1"/>
          <p:nvPr/>
        </p:nvSpPr>
        <p:spPr>
          <a:xfrm>
            <a:off x="8334469" y="795462"/>
            <a:ext cx="2022733" cy="369332"/>
          </a:xfrm>
          <a:prstGeom prst="rect">
            <a:avLst/>
          </a:prstGeom>
          <a:noFill/>
        </p:spPr>
        <p:txBody>
          <a:bodyPr wrap="none" rtlCol="0">
            <a:spAutoFit/>
          </a:bodyPr>
          <a:lstStyle/>
          <a:p>
            <a:r>
              <a:rPr lang="en-US" dirty="0"/>
              <a:t>Count of evolutions</a:t>
            </a:r>
          </a:p>
        </p:txBody>
      </p:sp>
      <p:sp>
        <p:nvSpPr>
          <p:cNvPr id="9" name="Oval 8">
            <a:extLst>
              <a:ext uri="{FF2B5EF4-FFF2-40B4-BE49-F238E27FC236}">
                <a16:creationId xmlns:a16="http://schemas.microsoft.com/office/drawing/2014/main" id="{5A1ABA09-AC64-4598-AF61-11FAD1C9BD93}"/>
              </a:ext>
            </a:extLst>
          </p:cNvPr>
          <p:cNvSpPr/>
          <p:nvPr/>
        </p:nvSpPr>
        <p:spPr>
          <a:xfrm>
            <a:off x="6154750" y="2231822"/>
            <a:ext cx="256558" cy="25655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8A81D3-E6D8-4479-913A-8C149C549E2E}"/>
                  </a:ext>
                </a:extLst>
              </p:cNvPr>
              <p:cNvSpPr txBox="1"/>
              <p:nvPr/>
            </p:nvSpPr>
            <p:spPr>
              <a:xfrm>
                <a:off x="5881878" y="1937404"/>
                <a:ext cx="663964" cy="338554"/>
              </a:xfrm>
              <a:prstGeom prst="rect">
                <a:avLst/>
              </a:prstGeom>
              <a:noFill/>
            </p:spPr>
            <p:txBody>
              <a:bodyPr wrap="none" rtlCol="0">
                <a:spAutoFit/>
              </a:bodyPr>
              <a:lstStyle/>
              <a:p>
                <a14:m>
                  <m:oMath xmlns:m="http://schemas.openxmlformats.org/officeDocument/2006/math">
                    <m:r>
                      <a:rPr lang="en-US" sz="1600" b="0" i="1" smtClean="0">
                        <a:latin typeface="Cambria Math" panose="02040503050406030204" pitchFamily="18" charset="0"/>
                      </a:rPr>
                      <m:t>𝜇</m:t>
                    </m:r>
                    <m:r>
                      <a:rPr lang="en-US" sz="1600" b="0" i="1" smtClean="0">
                        <a:latin typeface="Cambria Math" panose="02040503050406030204" pitchFamily="18" charset="0"/>
                      </a:rPr>
                      <m:t>=</m:t>
                    </m:r>
                  </m:oMath>
                </a14:m>
                <a:r>
                  <a:rPr lang="en-US" sz="1600" dirty="0"/>
                  <a:t> 1</a:t>
                </a:r>
              </a:p>
            </p:txBody>
          </p:sp>
        </mc:Choice>
        <mc:Fallback xmlns="">
          <p:sp>
            <p:nvSpPr>
              <p:cNvPr id="10" name="TextBox 9">
                <a:extLst>
                  <a:ext uri="{FF2B5EF4-FFF2-40B4-BE49-F238E27FC236}">
                    <a16:creationId xmlns:a16="http://schemas.microsoft.com/office/drawing/2014/main" id="{D28A81D3-E6D8-4479-913A-8C149C549E2E}"/>
                  </a:ext>
                </a:extLst>
              </p:cNvPr>
              <p:cNvSpPr txBox="1">
                <a:spLocks noRot="1" noChangeAspect="1" noMove="1" noResize="1" noEditPoints="1" noAdjustHandles="1" noChangeArrowheads="1" noChangeShapeType="1" noTextEdit="1"/>
              </p:cNvSpPr>
              <p:nvPr/>
            </p:nvSpPr>
            <p:spPr>
              <a:xfrm>
                <a:off x="5881878" y="1937404"/>
                <a:ext cx="663964" cy="338554"/>
              </a:xfrm>
              <a:prstGeom prst="rect">
                <a:avLst/>
              </a:prstGeom>
              <a:blipFill>
                <a:blip r:embed="rId3"/>
                <a:stretch>
                  <a:fillRect t="-5455" r="-3670" b="-23636"/>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E89110F9-A983-4030-A3A9-02BC960453AC}"/>
              </a:ext>
            </a:extLst>
          </p:cNvPr>
          <p:cNvSpPr/>
          <p:nvPr/>
        </p:nvSpPr>
        <p:spPr>
          <a:xfrm>
            <a:off x="6239394" y="231811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257292-B3E7-4CDE-8E94-98A93651570C}"/>
              </a:ext>
            </a:extLst>
          </p:cNvPr>
          <p:cNvSpPr/>
          <p:nvPr/>
        </p:nvSpPr>
        <p:spPr>
          <a:xfrm>
            <a:off x="1242542" y="2189744"/>
            <a:ext cx="10107192" cy="196631"/>
          </a:xfrm>
          <a:custGeom>
            <a:avLst/>
            <a:gdLst>
              <a:gd name="connsiteX0" fmla="*/ 0 w 10222860"/>
              <a:gd name="connsiteY0" fmla="*/ 362180 h 469745"/>
              <a:gd name="connsiteX1" fmla="*/ 1986682 w 10222860"/>
              <a:gd name="connsiteY1" fmla="*/ 335867 h 469745"/>
              <a:gd name="connsiteX2" fmla="*/ 5098273 w 10222860"/>
              <a:gd name="connsiteY2" fmla="*/ 368 h 469745"/>
              <a:gd name="connsiteX3" fmla="*/ 8308541 w 10222860"/>
              <a:gd name="connsiteY3" fmla="*/ 408229 h 469745"/>
              <a:gd name="connsiteX4" fmla="*/ 10222860 w 10222860"/>
              <a:gd name="connsiteY4" fmla="*/ 460857 h 469745"/>
              <a:gd name="connsiteX0" fmla="*/ 0 w 10216375"/>
              <a:gd name="connsiteY0" fmla="*/ 277859 h 469730"/>
              <a:gd name="connsiteX1" fmla="*/ 1980197 w 10216375"/>
              <a:gd name="connsiteY1" fmla="*/ 335852 h 469730"/>
              <a:gd name="connsiteX2" fmla="*/ 5091788 w 10216375"/>
              <a:gd name="connsiteY2" fmla="*/ 353 h 469730"/>
              <a:gd name="connsiteX3" fmla="*/ 8302056 w 10216375"/>
              <a:gd name="connsiteY3" fmla="*/ 408214 h 469730"/>
              <a:gd name="connsiteX4" fmla="*/ 10216375 w 10216375"/>
              <a:gd name="connsiteY4" fmla="*/ 460842 h 469730"/>
              <a:gd name="connsiteX0" fmla="*/ 0 w 10216375"/>
              <a:gd name="connsiteY0" fmla="*/ 289441 h 472783"/>
              <a:gd name="connsiteX1" fmla="*/ 1980197 w 10216375"/>
              <a:gd name="connsiteY1" fmla="*/ 347434 h 472783"/>
              <a:gd name="connsiteX2" fmla="*/ 5091788 w 10216375"/>
              <a:gd name="connsiteY2" fmla="*/ 11935 h 472783"/>
              <a:gd name="connsiteX3" fmla="*/ 8377119 w 10216375"/>
              <a:gd name="connsiteY3" fmla="*/ 112722 h 472783"/>
              <a:gd name="connsiteX4" fmla="*/ 10216375 w 10216375"/>
              <a:gd name="connsiteY4" fmla="*/ 472424 h 472783"/>
              <a:gd name="connsiteX0" fmla="*/ 0 w 10216375"/>
              <a:gd name="connsiteY0" fmla="*/ 277506 h 460848"/>
              <a:gd name="connsiteX1" fmla="*/ 1980197 w 10216375"/>
              <a:gd name="connsiteY1" fmla="*/ 335499 h 460848"/>
              <a:gd name="connsiteX2" fmla="*/ 5091788 w 10216375"/>
              <a:gd name="connsiteY2" fmla="*/ 0 h 460848"/>
              <a:gd name="connsiteX3" fmla="*/ 8377119 w 10216375"/>
              <a:gd name="connsiteY3" fmla="*/ 100787 h 460848"/>
              <a:gd name="connsiteX4" fmla="*/ 10216375 w 10216375"/>
              <a:gd name="connsiteY4" fmla="*/ 460489 h 460848"/>
              <a:gd name="connsiteX0" fmla="*/ 0 w 10216375"/>
              <a:gd name="connsiteY0" fmla="*/ 277506 h 460489"/>
              <a:gd name="connsiteX1" fmla="*/ 1980197 w 10216375"/>
              <a:gd name="connsiteY1" fmla="*/ 335499 h 460489"/>
              <a:gd name="connsiteX2" fmla="*/ 5091788 w 10216375"/>
              <a:gd name="connsiteY2" fmla="*/ 0 h 460489"/>
              <a:gd name="connsiteX3" fmla="*/ 10216375 w 10216375"/>
              <a:gd name="connsiteY3" fmla="*/ 460489 h 460489"/>
              <a:gd name="connsiteX0" fmla="*/ 0 w 10161783"/>
              <a:gd name="connsiteY0" fmla="*/ 292143 h 363504"/>
              <a:gd name="connsiteX1" fmla="*/ 1980197 w 10161783"/>
              <a:gd name="connsiteY1" fmla="*/ 350136 h 363504"/>
              <a:gd name="connsiteX2" fmla="*/ 5091788 w 10161783"/>
              <a:gd name="connsiteY2" fmla="*/ 14637 h 363504"/>
              <a:gd name="connsiteX3" fmla="*/ 10161783 w 10161783"/>
              <a:gd name="connsiteY3" fmla="*/ 65693 h 363504"/>
              <a:gd name="connsiteX0" fmla="*/ 0 w 10161783"/>
              <a:gd name="connsiteY0" fmla="*/ 299255 h 300091"/>
              <a:gd name="connsiteX1" fmla="*/ 2048435 w 10161783"/>
              <a:gd name="connsiteY1" fmla="*/ 22878 h 300091"/>
              <a:gd name="connsiteX2" fmla="*/ 5091788 w 10161783"/>
              <a:gd name="connsiteY2" fmla="*/ 21749 h 300091"/>
              <a:gd name="connsiteX3" fmla="*/ 10161783 w 10161783"/>
              <a:gd name="connsiteY3" fmla="*/ 72805 h 300091"/>
              <a:gd name="connsiteX0" fmla="*/ 0 w 10107192"/>
              <a:gd name="connsiteY0" fmla="*/ 0 h 196631"/>
              <a:gd name="connsiteX1" fmla="*/ 1993844 w 10107192"/>
              <a:gd name="connsiteY1" fmla="*/ 146704 h 196631"/>
              <a:gd name="connsiteX2" fmla="*/ 5037197 w 10107192"/>
              <a:gd name="connsiteY2" fmla="*/ 145575 h 196631"/>
              <a:gd name="connsiteX3" fmla="*/ 10107192 w 10107192"/>
              <a:gd name="connsiteY3" fmla="*/ 196631 h 196631"/>
            </a:gdLst>
            <a:ahLst/>
            <a:cxnLst>
              <a:cxn ang="0">
                <a:pos x="connsiteX0" y="connsiteY0"/>
              </a:cxn>
              <a:cxn ang="0">
                <a:pos x="connsiteX1" y="connsiteY1"/>
              </a:cxn>
              <a:cxn ang="0">
                <a:pos x="connsiteX2" y="connsiteY2"/>
              </a:cxn>
              <a:cxn ang="0">
                <a:pos x="connsiteX3" y="connsiteY3"/>
              </a:cxn>
            </a:cxnLst>
            <a:rect l="l" t="t" r="r" b="b"/>
            <a:pathLst>
              <a:path w="10107192" h="196631">
                <a:moveTo>
                  <a:pt x="0" y="0"/>
                </a:moveTo>
                <a:cubicBezTo>
                  <a:pt x="568485" y="16994"/>
                  <a:pt x="1154311" y="122442"/>
                  <a:pt x="1993844" y="146704"/>
                </a:cubicBezTo>
                <a:cubicBezTo>
                  <a:pt x="2833377" y="170966"/>
                  <a:pt x="3684972" y="137254"/>
                  <a:pt x="5037197" y="145575"/>
                </a:cubicBezTo>
                <a:lnTo>
                  <a:pt x="10107192" y="1966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5026442-AB1C-46B5-94FA-6A060DF6C93A}"/>
              </a:ext>
            </a:extLst>
          </p:cNvPr>
          <p:cNvCxnSpPr/>
          <p:nvPr/>
        </p:nvCxnSpPr>
        <p:spPr>
          <a:xfrm flipH="1">
            <a:off x="7124133" y="966927"/>
            <a:ext cx="1071350" cy="32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BF07A19-054C-4568-8F99-9EF66DC3A943}"/>
                  </a:ext>
                </a:extLst>
              </p:cNvPr>
              <p:cNvSpPr txBox="1"/>
              <p:nvPr/>
            </p:nvSpPr>
            <p:spPr>
              <a:xfrm>
                <a:off x="1751605" y="3847974"/>
                <a:ext cx="2833901" cy="646331"/>
              </a:xfrm>
              <a:prstGeom prst="rect">
                <a:avLst/>
              </a:prstGeom>
              <a:noFill/>
            </p:spPr>
            <p:txBody>
              <a:bodyPr wrap="square">
                <a:spAutoFit/>
              </a:bodyPr>
              <a:lstStyle/>
              <a:p>
                <a14:m>
                  <m:oMath xmlns:m="http://schemas.openxmlformats.org/officeDocument/2006/math">
                    <m:r>
                      <a:rPr lang="en-US" sz="3600" b="0" i="1" smtClean="0">
                        <a:latin typeface="Cambria Math" panose="02040503050406030204" pitchFamily="18" charset="0"/>
                      </a:rPr>
                      <m:t>𝑆</m:t>
                    </m:r>
                    <m:r>
                      <a:rPr lang="en-US" sz="3600" b="0" i="1" smtClean="0">
                        <a:latin typeface="Cambria Math" panose="02040503050406030204" pitchFamily="18" charset="0"/>
                      </a:rPr>
                      <m:t>≥</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1</m:t>
                        </m:r>
                      </m:e>
                    </m:func>
                    <m:r>
                      <a:rPr lang="en-US" sz="3600" b="0" i="1" smtClean="0">
                        <a:latin typeface="Cambria Math" panose="02040503050406030204" pitchFamily="18" charset="0"/>
                      </a:rPr>
                      <m:t>=0</m:t>
                    </m:r>
                  </m:oMath>
                </a14:m>
                <a:r>
                  <a:rPr lang="en-US" sz="3600" dirty="0"/>
                  <a:t> </a:t>
                </a:r>
              </a:p>
            </p:txBody>
          </p:sp>
        </mc:Choice>
        <mc:Fallback xmlns="">
          <p:sp>
            <p:nvSpPr>
              <p:cNvPr id="15" name="TextBox 14">
                <a:extLst>
                  <a:ext uri="{FF2B5EF4-FFF2-40B4-BE49-F238E27FC236}">
                    <a16:creationId xmlns:a16="http://schemas.microsoft.com/office/drawing/2014/main" id="{FBF07A19-054C-4568-8F99-9EF66DC3A943}"/>
                  </a:ext>
                </a:extLst>
              </p:cNvPr>
              <p:cNvSpPr txBox="1">
                <a:spLocks noRot="1" noChangeAspect="1" noMove="1" noResize="1" noEditPoints="1" noAdjustHandles="1" noChangeArrowheads="1" noChangeShapeType="1" noTextEdit="1"/>
              </p:cNvSpPr>
              <p:nvPr/>
            </p:nvSpPr>
            <p:spPr>
              <a:xfrm>
                <a:off x="1751605" y="3847974"/>
                <a:ext cx="2833901" cy="646331"/>
              </a:xfrm>
              <a:prstGeom prst="rect">
                <a:avLst/>
              </a:prstGeom>
              <a:blipFill>
                <a:blip r:embed="rId4"/>
                <a:stretch>
                  <a:fillRect t="-14151" r="-9032" b="-34906"/>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E8F951B3-0F37-41F2-B3F4-E36422398C7B}"/>
              </a:ext>
            </a:extLst>
          </p:cNvPr>
          <p:cNvSpPr txBox="1"/>
          <p:nvPr/>
        </p:nvSpPr>
        <p:spPr>
          <a:xfrm>
            <a:off x="3568038" y="2809972"/>
            <a:ext cx="8183539" cy="523220"/>
          </a:xfrm>
          <a:prstGeom prst="rect">
            <a:avLst/>
          </a:prstGeom>
          <a:noFill/>
        </p:spPr>
        <p:txBody>
          <a:bodyPr wrap="square">
            <a:spAutoFit/>
          </a:bodyPr>
          <a:lstStyle/>
          <a:p>
            <a:pPr algn="r"/>
            <a:r>
              <a:rPr lang="en-US" sz="2800" b="0" dirty="0"/>
              <a:t>The least </a:t>
            </a:r>
            <a:r>
              <a:rPr lang="en-US" sz="2800" dirty="0"/>
              <a:t>we can have is a single evolution</a:t>
            </a:r>
          </a:p>
        </p:txBody>
      </p:sp>
      <p:sp>
        <p:nvSpPr>
          <p:cNvPr id="25" name="TextBox 24">
            <a:extLst>
              <a:ext uri="{FF2B5EF4-FFF2-40B4-BE49-F238E27FC236}">
                <a16:creationId xmlns:a16="http://schemas.microsoft.com/office/drawing/2014/main" id="{E80C7445-6BFC-4733-87B5-90261DB58F83}"/>
              </a:ext>
            </a:extLst>
          </p:cNvPr>
          <p:cNvSpPr txBox="1"/>
          <p:nvPr/>
        </p:nvSpPr>
        <p:spPr>
          <a:xfrm>
            <a:off x="607324" y="4685922"/>
            <a:ext cx="8930185" cy="523220"/>
          </a:xfrm>
          <a:prstGeom prst="rect">
            <a:avLst/>
          </a:prstGeom>
          <a:noFill/>
        </p:spPr>
        <p:txBody>
          <a:bodyPr wrap="square">
            <a:spAutoFit/>
          </a:bodyPr>
          <a:lstStyle/>
          <a:p>
            <a:r>
              <a:rPr lang="en-US" sz="2800" b="0" dirty="0"/>
              <a:t>State entropy is non-negative, bounded from below at zero</a:t>
            </a:r>
            <a:endParaRPr lang="en-US" sz="2800" dirty="0"/>
          </a:p>
        </p:txBody>
      </p:sp>
      <p:sp>
        <p:nvSpPr>
          <p:cNvPr id="2" name="TextBox 1">
            <a:extLst>
              <a:ext uri="{FF2B5EF4-FFF2-40B4-BE49-F238E27FC236}">
                <a16:creationId xmlns:a16="http://schemas.microsoft.com/office/drawing/2014/main" id="{D0F5AFCC-B3F3-4D2B-B502-8571FA1B0E5D}"/>
              </a:ext>
            </a:extLst>
          </p:cNvPr>
          <p:cNvSpPr txBox="1"/>
          <p:nvPr/>
        </p:nvSpPr>
        <p:spPr>
          <a:xfrm>
            <a:off x="6729204" y="3524809"/>
            <a:ext cx="5022373" cy="646331"/>
          </a:xfrm>
          <a:prstGeom prst="rect">
            <a:avLst/>
          </a:prstGeom>
          <a:noFill/>
        </p:spPr>
        <p:txBody>
          <a:bodyPr wrap="square" rtlCol="0">
            <a:spAutoFit/>
          </a:bodyPr>
          <a:lstStyle/>
          <a:p>
            <a:pPr algn="r"/>
            <a:r>
              <a:rPr lang="en-US" dirty="0"/>
              <a:t>The case where the equilibrium can be reached from only one starting condition</a:t>
            </a:r>
          </a:p>
        </p:txBody>
      </p:sp>
      <p:sp>
        <p:nvSpPr>
          <p:cNvPr id="23" name="TextBox 22">
            <a:extLst>
              <a:ext uri="{FF2B5EF4-FFF2-40B4-BE49-F238E27FC236}">
                <a16:creationId xmlns:a16="http://schemas.microsoft.com/office/drawing/2014/main" id="{9084E40B-6A25-42A6-A576-18AD1003AEB8}"/>
              </a:ext>
            </a:extLst>
          </p:cNvPr>
          <p:cNvSpPr txBox="1"/>
          <p:nvPr/>
        </p:nvSpPr>
        <p:spPr>
          <a:xfrm>
            <a:off x="6887005" y="5538768"/>
            <a:ext cx="4397999" cy="954107"/>
          </a:xfrm>
          <a:prstGeom prst="rect">
            <a:avLst/>
          </a:prstGeom>
          <a:noFill/>
        </p:spPr>
        <p:txBody>
          <a:bodyPr wrap="none" rtlCol="0">
            <a:spAutoFit/>
          </a:bodyPr>
          <a:lstStyle/>
          <a:p>
            <a:r>
              <a:rPr lang="en-US" sz="2800" dirty="0"/>
              <a:t>This recovers part of the</a:t>
            </a:r>
            <a:br>
              <a:rPr lang="en-US" sz="2800" dirty="0"/>
            </a:br>
            <a:r>
              <a:rPr lang="en-US" sz="2800" dirty="0"/>
              <a:t>third law of thermodynamics</a:t>
            </a:r>
          </a:p>
        </p:txBody>
      </p:sp>
      <p:sp>
        <p:nvSpPr>
          <p:cNvPr id="16" name="TextBox 15">
            <a:extLst>
              <a:ext uri="{FF2B5EF4-FFF2-40B4-BE49-F238E27FC236}">
                <a16:creationId xmlns:a16="http://schemas.microsoft.com/office/drawing/2014/main" id="{A429F882-FC31-4C00-87ED-905339E9CDEF}"/>
              </a:ext>
            </a:extLst>
          </p:cNvPr>
          <p:cNvSpPr txBox="1"/>
          <p:nvPr/>
        </p:nvSpPr>
        <p:spPr>
          <a:xfrm>
            <a:off x="859505" y="5616715"/>
            <a:ext cx="4445491" cy="646331"/>
          </a:xfrm>
          <a:prstGeom prst="rect">
            <a:avLst/>
          </a:prstGeom>
          <a:noFill/>
        </p:spPr>
        <p:txBody>
          <a:bodyPr wrap="square" rtlCol="0">
            <a:spAutoFit/>
          </a:bodyPr>
          <a:lstStyle/>
          <a:p>
            <a:r>
              <a:rPr lang="en-US" dirty="0"/>
              <a:t>Evolution of a pure ground state fits into the single evolution case</a:t>
            </a:r>
          </a:p>
        </p:txBody>
      </p:sp>
    </p:spTree>
    <p:extLst>
      <p:ext uri="{BB962C8B-B14F-4D97-AF65-F5344CB8AC3E}">
        <p14:creationId xmlns:p14="http://schemas.microsoft.com/office/powerpoint/2010/main" val="3417642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FD335BB-3D88-44C8-9D89-EBEA1F4522F0}"/>
                  </a:ext>
                </a:extLst>
              </p:cNvPr>
              <p:cNvSpPr txBox="1"/>
              <p:nvPr/>
            </p:nvSpPr>
            <p:spPr>
              <a:xfrm>
                <a:off x="230306" y="353713"/>
                <a:ext cx="8183539" cy="523220"/>
              </a:xfrm>
              <a:prstGeom prst="rect">
                <a:avLst/>
              </a:prstGeom>
              <a:noFill/>
            </p:spPr>
            <p:txBody>
              <a:bodyPr wrap="square">
                <a:spAutoFit/>
              </a:bodyPr>
              <a:lstStyle/>
              <a:p>
                <a:r>
                  <a:rPr lang="en-US" sz="2800" b="0" dirty="0"/>
                  <a:t>Existence of equilibria forces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𝑈</m:t>
                    </m:r>
                    <m:r>
                      <a:rPr lang="en-US" sz="2800" b="0" i="1" smtClean="0">
                        <a:latin typeface="Cambria Math" panose="02040503050406030204" pitchFamily="18" charset="0"/>
                      </a:rPr>
                      <m:t>)</m:t>
                    </m:r>
                  </m:oMath>
                </a14:m>
                <a:r>
                  <a:rPr lang="en-US" sz="2800" b="0" dirty="0"/>
                  <a:t> to be concave</a:t>
                </a:r>
                <a:endParaRPr lang="en-US" sz="2800" dirty="0"/>
              </a:p>
            </p:txBody>
          </p:sp>
        </mc:Choice>
        <mc:Fallback xmlns="">
          <p:sp>
            <p:nvSpPr>
              <p:cNvPr id="3" name="TextBox 2">
                <a:extLst>
                  <a:ext uri="{FF2B5EF4-FFF2-40B4-BE49-F238E27FC236}">
                    <a16:creationId xmlns:a16="http://schemas.microsoft.com/office/drawing/2014/main" id="{7FD335BB-3D88-44C8-9D89-EBEA1F4522F0}"/>
                  </a:ext>
                </a:extLst>
              </p:cNvPr>
              <p:cNvSpPr txBox="1">
                <a:spLocks noRot="1" noChangeAspect="1" noMove="1" noResize="1" noEditPoints="1" noAdjustHandles="1" noChangeArrowheads="1" noChangeShapeType="1" noTextEdit="1"/>
              </p:cNvSpPr>
              <p:nvPr/>
            </p:nvSpPr>
            <p:spPr>
              <a:xfrm>
                <a:off x="230306" y="353713"/>
                <a:ext cx="8183539" cy="523220"/>
              </a:xfrm>
              <a:prstGeom prst="rect">
                <a:avLst/>
              </a:prstGeom>
              <a:blipFill>
                <a:blip r:embed="rId2"/>
                <a:stretch>
                  <a:fillRect l="-1565" t="-10465" b="-32558"/>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0D4E3C6B-2637-46BB-A8FC-2214E8476B33}"/>
              </a:ext>
            </a:extLst>
          </p:cNvPr>
          <p:cNvCxnSpPr/>
          <p:nvPr/>
        </p:nvCxnSpPr>
        <p:spPr>
          <a:xfrm>
            <a:off x="7192373" y="3057100"/>
            <a:ext cx="4128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B55C92F-46E6-4107-AA8E-D2A3D24A4284}"/>
                  </a:ext>
                </a:extLst>
              </p:cNvPr>
              <p:cNvSpPr txBox="1"/>
              <p:nvPr/>
            </p:nvSpPr>
            <p:spPr>
              <a:xfrm>
                <a:off x="11170695" y="3168852"/>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dirty="0"/>
              </a:p>
            </p:txBody>
          </p:sp>
        </mc:Choice>
        <mc:Fallback xmlns="">
          <p:sp>
            <p:nvSpPr>
              <p:cNvPr id="13" name="TextBox 12">
                <a:extLst>
                  <a:ext uri="{FF2B5EF4-FFF2-40B4-BE49-F238E27FC236}">
                    <a16:creationId xmlns:a16="http://schemas.microsoft.com/office/drawing/2014/main" id="{BB55C92F-46E6-4107-AA8E-D2A3D24A4284}"/>
                  </a:ext>
                </a:extLst>
              </p:cNvPr>
              <p:cNvSpPr txBox="1">
                <a:spLocks noRot="1" noChangeAspect="1" noMove="1" noResize="1" noEditPoints="1" noAdjustHandles="1" noChangeArrowheads="1" noChangeShapeType="1" noTextEdit="1"/>
              </p:cNvSpPr>
              <p:nvPr/>
            </p:nvSpPr>
            <p:spPr>
              <a:xfrm>
                <a:off x="11170695" y="3168852"/>
                <a:ext cx="400751" cy="369332"/>
              </a:xfrm>
              <a:prstGeom prst="rect">
                <a:avLst/>
              </a:prstGeom>
              <a:blipFill>
                <a:blip r:embed="rId3"/>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7B66566-02A4-452B-819B-4F127FCC01A0}"/>
              </a:ext>
            </a:extLst>
          </p:cNvPr>
          <p:cNvCxnSpPr/>
          <p:nvPr/>
        </p:nvCxnSpPr>
        <p:spPr>
          <a:xfrm flipV="1">
            <a:off x="7458498" y="1078175"/>
            <a:ext cx="0" cy="197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B47EDB6-BD66-4712-8D9D-42D1E4338A36}"/>
                  </a:ext>
                </a:extLst>
              </p:cNvPr>
              <p:cNvSpPr txBox="1"/>
              <p:nvPr/>
            </p:nvSpPr>
            <p:spPr>
              <a:xfrm>
                <a:off x="7159952" y="1256761"/>
                <a:ext cx="3638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US" dirty="0"/>
              </a:p>
            </p:txBody>
          </p:sp>
        </mc:Choice>
        <mc:Fallback xmlns="">
          <p:sp>
            <p:nvSpPr>
              <p:cNvPr id="22" name="TextBox 21">
                <a:extLst>
                  <a:ext uri="{FF2B5EF4-FFF2-40B4-BE49-F238E27FC236}">
                    <a16:creationId xmlns:a16="http://schemas.microsoft.com/office/drawing/2014/main" id="{1B47EDB6-BD66-4712-8D9D-42D1E4338A36}"/>
                  </a:ext>
                </a:extLst>
              </p:cNvPr>
              <p:cNvSpPr txBox="1">
                <a:spLocks noRot="1" noChangeAspect="1" noMove="1" noResize="1" noEditPoints="1" noAdjustHandles="1" noChangeArrowheads="1" noChangeShapeType="1" noTextEdit="1"/>
              </p:cNvSpPr>
              <p:nvPr/>
            </p:nvSpPr>
            <p:spPr>
              <a:xfrm>
                <a:off x="7159952" y="1256761"/>
                <a:ext cx="36388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C705767-3750-4C4D-BA65-CE49FAC8288A}"/>
                  </a:ext>
                </a:extLst>
              </p:cNvPr>
              <p:cNvSpPr txBox="1"/>
              <p:nvPr/>
            </p:nvSpPr>
            <p:spPr>
              <a:xfrm>
                <a:off x="230306" y="1485782"/>
                <a:ext cx="7228193" cy="523220"/>
              </a:xfrm>
              <a:prstGeom prst="rect">
                <a:avLst/>
              </a:prstGeom>
              <a:noFill/>
            </p:spPr>
            <p:txBody>
              <a:bodyPr wrap="square">
                <a:spAutoFit/>
              </a:bodyPr>
              <a:lstStyle/>
              <a:p>
                <a:r>
                  <a:rPr lang="en-US" sz="2800" b="0" dirty="0"/>
                  <a:t>Since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𝑈</m:t>
                    </m:r>
                    <m:r>
                      <a:rPr lang="en-US" sz="2800" b="0" i="1" smtClean="0">
                        <a:latin typeface="Cambria Math" panose="02040503050406030204" pitchFamily="18" charset="0"/>
                      </a:rPr>
                      <m:t>)</m:t>
                    </m:r>
                  </m:oMath>
                </a14:m>
                <a:r>
                  <a:rPr lang="en-US" sz="2800" b="0" dirty="0"/>
                  <a:t> is non-negative, we have three cases:</a:t>
                </a:r>
                <a:endParaRPr lang="en-US" sz="2800" dirty="0"/>
              </a:p>
            </p:txBody>
          </p:sp>
        </mc:Choice>
        <mc:Fallback xmlns="">
          <p:sp>
            <p:nvSpPr>
              <p:cNvPr id="26" name="TextBox 25">
                <a:extLst>
                  <a:ext uri="{FF2B5EF4-FFF2-40B4-BE49-F238E27FC236}">
                    <a16:creationId xmlns:a16="http://schemas.microsoft.com/office/drawing/2014/main" id="{2C705767-3750-4C4D-BA65-CE49FAC8288A}"/>
                  </a:ext>
                </a:extLst>
              </p:cNvPr>
              <p:cNvSpPr txBox="1">
                <a:spLocks noRot="1" noChangeAspect="1" noMove="1" noResize="1" noEditPoints="1" noAdjustHandles="1" noChangeArrowheads="1" noChangeShapeType="1" noTextEdit="1"/>
              </p:cNvSpPr>
              <p:nvPr/>
            </p:nvSpPr>
            <p:spPr>
              <a:xfrm>
                <a:off x="230306" y="1485782"/>
                <a:ext cx="7228193" cy="523220"/>
              </a:xfrm>
              <a:prstGeom prst="rect">
                <a:avLst/>
              </a:prstGeom>
              <a:blipFill>
                <a:blip r:embed="rId5"/>
                <a:stretch>
                  <a:fillRect l="-1771" t="-11628" r="-1602" b="-32558"/>
                </a:stretch>
              </a:blipFill>
            </p:spPr>
            <p:txBody>
              <a:bodyPr/>
              <a:lstStyle/>
              <a:p>
                <a:r>
                  <a:rPr lang="en-US">
                    <a:noFill/>
                  </a:rPr>
                  <a:t> </a:t>
                </a:r>
              </a:p>
            </p:txBody>
          </p:sp>
        </mc:Fallback>
      </mc:AlternateContent>
      <p:sp>
        <p:nvSpPr>
          <p:cNvPr id="19" name="Freeform: Shape 18">
            <a:extLst>
              <a:ext uri="{FF2B5EF4-FFF2-40B4-BE49-F238E27FC236}">
                <a16:creationId xmlns:a16="http://schemas.microsoft.com/office/drawing/2014/main" id="{951B60C1-91F0-41D1-8222-5503E3D14CDC}"/>
              </a:ext>
            </a:extLst>
          </p:cNvPr>
          <p:cNvSpPr/>
          <p:nvPr/>
        </p:nvSpPr>
        <p:spPr>
          <a:xfrm>
            <a:off x="8666330" y="1177964"/>
            <a:ext cx="2504365" cy="1767385"/>
          </a:xfrm>
          <a:custGeom>
            <a:avLst/>
            <a:gdLst>
              <a:gd name="connsiteX0" fmla="*/ 0 w 2504365"/>
              <a:gd name="connsiteY0" fmla="*/ 1767385 h 1767385"/>
              <a:gd name="connsiteX1" fmla="*/ 948520 w 2504365"/>
              <a:gd name="connsiteY1" fmla="*/ 614149 h 1767385"/>
              <a:gd name="connsiteX2" fmla="*/ 2504365 w 2504365"/>
              <a:gd name="connsiteY2" fmla="*/ 0 h 1767385"/>
              <a:gd name="connsiteX0" fmla="*/ 0 w 2504365"/>
              <a:gd name="connsiteY0" fmla="*/ 1767385 h 1767385"/>
              <a:gd name="connsiteX1" fmla="*/ 948520 w 2504365"/>
              <a:gd name="connsiteY1" fmla="*/ 614149 h 1767385"/>
              <a:gd name="connsiteX2" fmla="*/ 2504365 w 2504365"/>
              <a:gd name="connsiteY2" fmla="*/ 0 h 1767385"/>
              <a:gd name="connsiteX0" fmla="*/ 0 w 2504365"/>
              <a:gd name="connsiteY0" fmla="*/ 1767385 h 1767385"/>
              <a:gd name="connsiteX1" fmla="*/ 948520 w 2504365"/>
              <a:gd name="connsiteY1" fmla="*/ 614149 h 1767385"/>
              <a:gd name="connsiteX2" fmla="*/ 2504365 w 2504365"/>
              <a:gd name="connsiteY2" fmla="*/ 0 h 1767385"/>
              <a:gd name="connsiteX0" fmla="*/ 0 w 2504365"/>
              <a:gd name="connsiteY0" fmla="*/ 1767385 h 1767385"/>
              <a:gd name="connsiteX1" fmla="*/ 948520 w 2504365"/>
              <a:gd name="connsiteY1" fmla="*/ 614149 h 1767385"/>
              <a:gd name="connsiteX2" fmla="*/ 2504365 w 2504365"/>
              <a:gd name="connsiteY2" fmla="*/ 0 h 1767385"/>
            </a:gdLst>
            <a:ahLst/>
            <a:cxnLst>
              <a:cxn ang="0">
                <a:pos x="connsiteX0" y="connsiteY0"/>
              </a:cxn>
              <a:cxn ang="0">
                <a:pos x="connsiteX1" y="connsiteY1"/>
              </a:cxn>
              <a:cxn ang="0">
                <a:pos x="connsiteX2" y="connsiteY2"/>
              </a:cxn>
            </a:cxnLst>
            <a:rect l="l" t="t" r="r" b="b"/>
            <a:pathLst>
              <a:path w="2504365" h="1767385">
                <a:moveTo>
                  <a:pt x="0" y="1767385"/>
                </a:moveTo>
                <a:cubicBezTo>
                  <a:pt x="217796" y="1338049"/>
                  <a:pt x="531126" y="908713"/>
                  <a:pt x="948520" y="614149"/>
                </a:cubicBezTo>
                <a:cubicBezTo>
                  <a:pt x="1365914" y="319585"/>
                  <a:pt x="2044890" y="92123"/>
                  <a:pt x="250436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1D61B30-CE7A-42CF-AC81-3DFFDAF4E6BC}"/>
              </a:ext>
            </a:extLst>
          </p:cNvPr>
          <p:cNvSpPr/>
          <p:nvPr/>
        </p:nvSpPr>
        <p:spPr>
          <a:xfrm>
            <a:off x="7171898" y="1166885"/>
            <a:ext cx="2627195" cy="1808328"/>
          </a:xfrm>
          <a:custGeom>
            <a:avLst/>
            <a:gdLst>
              <a:gd name="connsiteX0" fmla="*/ 0 w 2634018"/>
              <a:gd name="connsiteY0" fmla="*/ 27670 h 1685873"/>
              <a:gd name="connsiteX1" fmla="*/ 1665026 w 2634018"/>
              <a:gd name="connsiteY1" fmla="*/ 225562 h 1685873"/>
              <a:gd name="connsiteX2" fmla="*/ 2634018 w 2634018"/>
              <a:gd name="connsiteY2" fmla="*/ 1685873 h 1685873"/>
              <a:gd name="connsiteX0" fmla="*/ 0 w 2627195"/>
              <a:gd name="connsiteY0" fmla="*/ 7657 h 1815985"/>
              <a:gd name="connsiteX1" fmla="*/ 1658203 w 2627195"/>
              <a:gd name="connsiteY1" fmla="*/ 355674 h 1815985"/>
              <a:gd name="connsiteX2" fmla="*/ 2627195 w 2627195"/>
              <a:gd name="connsiteY2" fmla="*/ 1815985 h 1815985"/>
              <a:gd name="connsiteX0" fmla="*/ 0 w 2627195"/>
              <a:gd name="connsiteY0" fmla="*/ 0 h 1808328"/>
              <a:gd name="connsiteX1" fmla="*/ 1658203 w 2627195"/>
              <a:gd name="connsiteY1" fmla="*/ 348017 h 1808328"/>
              <a:gd name="connsiteX2" fmla="*/ 2627195 w 2627195"/>
              <a:gd name="connsiteY2" fmla="*/ 1808328 h 1808328"/>
              <a:gd name="connsiteX0" fmla="*/ 0 w 2627195"/>
              <a:gd name="connsiteY0" fmla="*/ 0 h 1808328"/>
              <a:gd name="connsiteX1" fmla="*/ 1610436 w 2627195"/>
              <a:gd name="connsiteY1" fmla="*/ 382137 h 1808328"/>
              <a:gd name="connsiteX2" fmla="*/ 2627195 w 2627195"/>
              <a:gd name="connsiteY2" fmla="*/ 1808328 h 1808328"/>
              <a:gd name="connsiteX0" fmla="*/ 0 w 2627195"/>
              <a:gd name="connsiteY0" fmla="*/ 0 h 1808328"/>
              <a:gd name="connsiteX1" fmla="*/ 1610436 w 2627195"/>
              <a:gd name="connsiteY1" fmla="*/ 382137 h 1808328"/>
              <a:gd name="connsiteX2" fmla="*/ 2627195 w 2627195"/>
              <a:gd name="connsiteY2" fmla="*/ 1808328 h 1808328"/>
            </a:gdLst>
            <a:ahLst/>
            <a:cxnLst>
              <a:cxn ang="0">
                <a:pos x="connsiteX0" y="connsiteY0"/>
              </a:cxn>
              <a:cxn ang="0">
                <a:pos x="connsiteX1" y="connsiteY1"/>
              </a:cxn>
              <a:cxn ang="0">
                <a:pos x="connsiteX2" y="connsiteY2"/>
              </a:cxn>
            </a:cxnLst>
            <a:rect l="l" t="t" r="r" b="b"/>
            <a:pathLst>
              <a:path w="2627195" h="1808328">
                <a:moveTo>
                  <a:pt x="0" y="0"/>
                </a:moveTo>
                <a:cubicBezTo>
                  <a:pt x="613011" y="15353"/>
                  <a:pt x="1171433" y="105770"/>
                  <a:pt x="1610436" y="382137"/>
                </a:cubicBezTo>
                <a:cubicBezTo>
                  <a:pt x="2049439" y="658504"/>
                  <a:pt x="2520288" y="1489880"/>
                  <a:pt x="2627195" y="180832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A625E11-B17E-425F-B688-D5BEC9805327}"/>
              </a:ext>
            </a:extLst>
          </p:cNvPr>
          <p:cNvSpPr/>
          <p:nvPr/>
        </p:nvSpPr>
        <p:spPr>
          <a:xfrm>
            <a:off x="7888406" y="1746790"/>
            <a:ext cx="2852382" cy="1105592"/>
          </a:xfrm>
          <a:custGeom>
            <a:avLst/>
            <a:gdLst>
              <a:gd name="connsiteX0" fmla="*/ 0 w 2852382"/>
              <a:gd name="connsiteY0" fmla="*/ 1115021 h 1115021"/>
              <a:gd name="connsiteX1" fmla="*/ 1433015 w 2852382"/>
              <a:gd name="connsiteY1" fmla="*/ 9552 h 1115021"/>
              <a:gd name="connsiteX2" fmla="*/ 2852382 w 2852382"/>
              <a:gd name="connsiteY2" fmla="*/ 671469 h 1115021"/>
              <a:gd name="connsiteX0" fmla="*/ 0 w 2852382"/>
              <a:gd name="connsiteY0" fmla="*/ 1115021 h 1115021"/>
              <a:gd name="connsiteX1" fmla="*/ 1433015 w 2852382"/>
              <a:gd name="connsiteY1" fmla="*/ 9552 h 1115021"/>
              <a:gd name="connsiteX2" fmla="*/ 2852382 w 2852382"/>
              <a:gd name="connsiteY2" fmla="*/ 671469 h 1115021"/>
              <a:gd name="connsiteX0" fmla="*/ 0 w 2852382"/>
              <a:gd name="connsiteY0" fmla="*/ 1105549 h 1105549"/>
              <a:gd name="connsiteX1" fmla="*/ 1433015 w 2852382"/>
              <a:gd name="connsiteY1" fmla="*/ 80 h 1105549"/>
              <a:gd name="connsiteX2" fmla="*/ 2852382 w 2852382"/>
              <a:gd name="connsiteY2" fmla="*/ 661997 h 1105549"/>
              <a:gd name="connsiteX0" fmla="*/ 0 w 2852382"/>
              <a:gd name="connsiteY0" fmla="*/ 1105549 h 1105549"/>
              <a:gd name="connsiteX1" fmla="*/ 1433015 w 2852382"/>
              <a:gd name="connsiteY1" fmla="*/ 80 h 1105549"/>
              <a:gd name="connsiteX2" fmla="*/ 2852382 w 2852382"/>
              <a:gd name="connsiteY2" fmla="*/ 661997 h 1105549"/>
              <a:gd name="connsiteX0" fmla="*/ 0 w 2852382"/>
              <a:gd name="connsiteY0" fmla="*/ 1105592 h 1105592"/>
              <a:gd name="connsiteX1" fmla="*/ 1433015 w 2852382"/>
              <a:gd name="connsiteY1" fmla="*/ 123 h 1105592"/>
              <a:gd name="connsiteX2" fmla="*/ 2852382 w 2852382"/>
              <a:gd name="connsiteY2" fmla="*/ 662040 h 1105592"/>
            </a:gdLst>
            <a:ahLst/>
            <a:cxnLst>
              <a:cxn ang="0">
                <a:pos x="connsiteX0" y="connsiteY0"/>
              </a:cxn>
              <a:cxn ang="0">
                <a:pos x="connsiteX1" y="connsiteY1"/>
              </a:cxn>
              <a:cxn ang="0">
                <a:pos x="connsiteX2" y="connsiteY2"/>
              </a:cxn>
            </a:cxnLst>
            <a:rect l="l" t="t" r="r" b="b"/>
            <a:pathLst>
              <a:path w="2852382" h="1105592">
                <a:moveTo>
                  <a:pt x="0" y="1105592"/>
                </a:moveTo>
                <a:cubicBezTo>
                  <a:pt x="315036" y="562525"/>
                  <a:pt x="889379" y="5809"/>
                  <a:pt x="1433015" y="123"/>
                </a:cubicBezTo>
                <a:cubicBezTo>
                  <a:pt x="1976651" y="-5563"/>
                  <a:pt x="2448636" y="184937"/>
                  <a:pt x="2852382" y="6620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7D2054D-B4EE-4B07-AA39-F3F31BC7D140}"/>
              </a:ext>
            </a:extLst>
          </p:cNvPr>
          <p:cNvSpPr txBox="1"/>
          <p:nvPr/>
        </p:nvSpPr>
        <p:spPr>
          <a:xfrm>
            <a:off x="510765" y="2327899"/>
            <a:ext cx="6511013" cy="1200329"/>
          </a:xfrm>
          <a:prstGeom prst="rect">
            <a:avLst/>
          </a:prstGeom>
          <a:noFill/>
        </p:spPr>
        <p:txBody>
          <a:bodyPr wrap="none" rtlCol="0">
            <a:spAutoFit/>
          </a:bodyPr>
          <a:lstStyle/>
          <a:p>
            <a:r>
              <a:rPr lang="en-US" dirty="0"/>
              <a:t>a) No maximum energy, entropy monotonically increasing</a:t>
            </a:r>
            <a:br>
              <a:rPr lang="en-US" dirty="0"/>
            </a:br>
            <a:r>
              <a:rPr lang="en-US" dirty="0"/>
              <a:t>b) No minimum energy, entropy monotonically decreasing</a:t>
            </a:r>
          </a:p>
          <a:p>
            <a:r>
              <a:rPr lang="en-US" dirty="0"/>
              <a:t>c) Minimum and maximum energy, entropy minimum at either edge</a:t>
            </a:r>
          </a:p>
          <a:p>
            <a:endParaRPr lang="en-US" dirty="0"/>
          </a:p>
        </p:txBody>
      </p:sp>
      <p:sp>
        <p:nvSpPr>
          <p:cNvPr id="28" name="TextBox 27">
            <a:extLst>
              <a:ext uri="{FF2B5EF4-FFF2-40B4-BE49-F238E27FC236}">
                <a16:creationId xmlns:a16="http://schemas.microsoft.com/office/drawing/2014/main" id="{D037E461-8CB4-4889-A552-0DA6FDC96B8D}"/>
              </a:ext>
            </a:extLst>
          </p:cNvPr>
          <p:cNvSpPr txBox="1"/>
          <p:nvPr/>
        </p:nvSpPr>
        <p:spPr>
          <a:xfrm>
            <a:off x="230305" y="3692170"/>
            <a:ext cx="7228193" cy="523220"/>
          </a:xfrm>
          <a:prstGeom prst="rect">
            <a:avLst/>
          </a:prstGeom>
          <a:noFill/>
        </p:spPr>
        <p:txBody>
          <a:bodyPr wrap="square">
            <a:spAutoFit/>
          </a:bodyPr>
          <a:lstStyle/>
          <a:p>
            <a:r>
              <a:rPr lang="en-US" sz="2800" b="0" dirty="0"/>
              <a:t>The first 2 cases can’t both exist:</a:t>
            </a:r>
            <a:endParaRPr lang="en-US" sz="280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34E9A7C-0D80-425F-9A31-71CC55789CD8}"/>
                  </a:ext>
                </a:extLst>
              </p:cNvPr>
              <p:cNvSpPr txBox="1"/>
              <p:nvPr/>
            </p:nvSpPr>
            <p:spPr>
              <a:xfrm>
                <a:off x="10480007" y="982219"/>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9" name="TextBox 28">
                <a:extLst>
                  <a:ext uri="{FF2B5EF4-FFF2-40B4-BE49-F238E27FC236}">
                    <a16:creationId xmlns:a16="http://schemas.microsoft.com/office/drawing/2014/main" id="{634E9A7C-0D80-425F-9A31-71CC55789CD8}"/>
                  </a:ext>
                </a:extLst>
              </p:cNvPr>
              <p:cNvSpPr txBox="1">
                <a:spLocks noRot="1" noChangeAspect="1" noMove="1" noResize="1" noEditPoints="1" noAdjustHandles="1" noChangeArrowheads="1" noChangeShapeType="1" noTextEdit="1"/>
              </p:cNvSpPr>
              <p:nvPr/>
            </p:nvSpPr>
            <p:spPr>
              <a:xfrm>
                <a:off x="10480007" y="982219"/>
                <a:ext cx="37144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B0EB8ED-070E-4A53-9B99-5436E85E17B1}"/>
                  </a:ext>
                </a:extLst>
              </p:cNvPr>
              <p:cNvSpPr txBox="1"/>
              <p:nvPr/>
            </p:nvSpPr>
            <p:spPr>
              <a:xfrm>
                <a:off x="10425129" y="2303145"/>
                <a:ext cx="3506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0" name="TextBox 29">
                <a:extLst>
                  <a:ext uri="{FF2B5EF4-FFF2-40B4-BE49-F238E27FC236}">
                    <a16:creationId xmlns:a16="http://schemas.microsoft.com/office/drawing/2014/main" id="{DB0EB8ED-070E-4A53-9B99-5436E85E17B1}"/>
                  </a:ext>
                </a:extLst>
              </p:cNvPr>
              <p:cNvSpPr txBox="1">
                <a:spLocks noRot="1" noChangeAspect="1" noMove="1" noResize="1" noEditPoints="1" noAdjustHandles="1" noChangeArrowheads="1" noChangeShapeType="1" noTextEdit="1"/>
              </p:cNvSpPr>
              <p:nvPr/>
            </p:nvSpPr>
            <p:spPr>
              <a:xfrm>
                <a:off x="10425129" y="2303145"/>
                <a:ext cx="35067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97A4370-FAF2-49F1-BCCF-EAD2CD0D53A4}"/>
                  </a:ext>
                </a:extLst>
              </p:cNvPr>
              <p:cNvSpPr txBox="1"/>
              <p:nvPr/>
            </p:nvSpPr>
            <p:spPr>
              <a:xfrm>
                <a:off x="8003436" y="937864"/>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1" name="TextBox 30">
                <a:extLst>
                  <a:ext uri="{FF2B5EF4-FFF2-40B4-BE49-F238E27FC236}">
                    <a16:creationId xmlns:a16="http://schemas.microsoft.com/office/drawing/2014/main" id="{897A4370-FAF2-49F1-BCCF-EAD2CD0D53A4}"/>
                  </a:ext>
                </a:extLst>
              </p:cNvPr>
              <p:cNvSpPr txBox="1">
                <a:spLocks noRot="1" noChangeAspect="1" noMove="1" noResize="1" noEditPoints="1" noAdjustHandles="1" noChangeArrowheads="1" noChangeShapeType="1" noTextEdit="1"/>
              </p:cNvSpPr>
              <p:nvPr/>
            </p:nvSpPr>
            <p:spPr>
              <a:xfrm>
                <a:off x="8003436" y="937864"/>
                <a:ext cx="367665" cy="369332"/>
              </a:xfrm>
              <a:prstGeom prst="rect">
                <a:avLst/>
              </a:prstGeom>
              <a:blipFill>
                <a:blip r:embed="rId8"/>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81EF551B-0ABD-445A-ABC8-4AD38B6E3C34}"/>
              </a:ext>
            </a:extLst>
          </p:cNvPr>
          <p:cNvSpPr txBox="1"/>
          <p:nvPr/>
        </p:nvSpPr>
        <p:spPr>
          <a:xfrm>
            <a:off x="5964072" y="3718954"/>
            <a:ext cx="6153380" cy="1200329"/>
          </a:xfrm>
          <a:prstGeom prst="rect">
            <a:avLst/>
          </a:prstGeom>
          <a:noFill/>
        </p:spPr>
        <p:txBody>
          <a:bodyPr wrap="square" rtlCol="0">
            <a:spAutoFit/>
          </a:bodyPr>
          <a:lstStyle/>
          <a:p>
            <a:r>
              <a:rPr lang="en-US" dirty="0"/>
              <a:t>If we combined two systems, one strictly monotonically increasing with another strictly monotonically decreasing, maximization of entropy would happen at infinity: we have no equilibrium</a:t>
            </a:r>
          </a:p>
        </p:txBody>
      </p:sp>
      <p:sp>
        <p:nvSpPr>
          <p:cNvPr id="33" name="TextBox 32">
            <a:extLst>
              <a:ext uri="{FF2B5EF4-FFF2-40B4-BE49-F238E27FC236}">
                <a16:creationId xmlns:a16="http://schemas.microsoft.com/office/drawing/2014/main" id="{735AC857-E99E-45DD-8654-27A47F8375D8}"/>
              </a:ext>
            </a:extLst>
          </p:cNvPr>
          <p:cNvSpPr txBox="1"/>
          <p:nvPr/>
        </p:nvSpPr>
        <p:spPr>
          <a:xfrm>
            <a:off x="230305" y="4966029"/>
            <a:ext cx="11506770" cy="954107"/>
          </a:xfrm>
          <a:prstGeom prst="rect">
            <a:avLst/>
          </a:prstGeom>
          <a:noFill/>
        </p:spPr>
        <p:txBody>
          <a:bodyPr wrap="square">
            <a:spAutoFit/>
          </a:bodyPr>
          <a:lstStyle/>
          <a:p>
            <a:r>
              <a:rPr lang="en-US" sz="2800" b="0" dirty="0"/>
              <a:t>By convention, </a:t>
            </a:r>
            <a:r>
              <a:rPr lang="en-US" sz="2800" dirty="0"/>
              <a:t>we say energy is bounded from below. Minimum entropy is reached at the lowest energy state.</a:t>
            </a:r>
          </a:p>
        </p:txBody>
      </p:sp>
      <p:sp>
        <p:nvSpPr>
          <p:cNvPr id="34" name="TextBox 33">
            <a:extLst>
              <a:ext uri="{FF2B5EF4-FFF2-40B4-BE49-F238E27FC236}">
                <a16:creationId xmlns:a16="http://schemas.microsoft.com/office/drawing/2014/main" id="{48FEF0E5-2C1B-4EBB-A625-52556F8DBE98}"/>
              </a:ext>
            </a:extLst>
          </p:cNvPr>
          <p:cNvSpPr txBox="1"/>
          <p:nvPr/>
        </p:nvSpPr>
        <p:spPr>
          <a:xfrm>
            <a:off x="6267727" y="5810529"/>
            <a:ext cx="5838778" cy="954107"/>
          </a:xfrm>
          <a:prstGeom prst="rect">
            <a:avLst/>
          </a:prstGeom>
          <a:noFill/>
        </p:spPr>
        <p:txBody>
          <a:bodyPr wrap="none" rtlCol="0">
            <a:spAutoFit/>
          </a:bodyPr>
          <a:lstStyle/>
          <a:p>
            <a:r>
              <a:rPr lang="en-US" sz="2800" dirty="0"/>
              <a:t>This recovers the remaining part of the</a:t>
            </a:r>
            <a:br>
              <a:rPr lang="en-US" sz="2800" dirty="0"/>
            </a:br>
            <a:r>
              <a:rPr lang="en-US" sz="2800" dirty="0"/>
              <a:t>third law of thermodynamics</a:t>
            </a:r>
          </a:p>
        </p:txBody>
      </p:sp>
    </p:spTree>
    <p:extLst>
      <p:ext uri="{BB962C8B-B14F-4D97-AF65-F5344CB8AC3E}">
        <p14:creationId xmlns:p14="http://schemas.microsoft.com/office/powerpoint/2010/main" val="311964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0" grpId="0" animBg="1"/>
      <p:bldP spid="27" grpId="0"/>
      <p:bldP spid="28" grpId="0"/>
      <p:bldP spid="31" grpId="0"/>
      <p:bldP spid="32" grpId="0"/>
      <p:bldP spid="33" grpId="0"/>
      <p:bldP spid="3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B88-1C9A-4C75-BC9B-136680CE6E16}"/>
              </a:ext>
            </a:extLst>
          </p:cNvPr>
          <p:cNvSpPr>
            <a:spLocks noGrp="1"/>
          </p:cNvSpPr>
          <p:nvPr>
            <p:ph type="title"/>
          </p:nvPr>
        </p:nvSpPr>
        <p:spPr/>
        <p:txBody>
          <a:bodyPr/>
          <a:lstStyle/>
          <a:p>
            <a:r>
              <a:rPr lang="en-US" dirty="0"/>
              <a:t>Thermodynamics recovered</a:t>
            </a:r>
          </a:p>
        </p:txBody>
      </p:sp>
      <p:sp>
        <p:nvSpPr>
          <p:cNvPr id="3" name="Content Placeholder 2">
            <a:extLst>
              <a:ext uri="{FF2B5EF4-FFF2-40B4-BE49-F238E27FC236}">
                <a16:creationId xmlns:a16="http://schemas.microsoft.com/office/drawing/2014/main" id="{9F2F53C0-C7EB-4585-AFA9-9D84B3425174}"/>
              </a:ext>
            </a:extLst>
          </p:cNvPr>
          <p:cNvSpPr>
            <a:spLocks noGrp="1"/>
          </p:cNvSpPr>
          <p:nvPr>
            <p:ph idx="1"/>
          </p:nvPr>
        </p:nvSpPr>
        <p:spPr/>
        <p:txBody>
          <a:bodyPr>
            <a:normAutofit/>
          </a:bodyPr>
          <a:lstStyle/>
          <a:p>
            <a:r>
              <a:rPr lang="en-US" dirty="0"/>
              <a:t>The laws of thermodynamics as we recovered them apply simply because of the properties of the processes we decide to focus on</a:t>
            </a:r>
          </a:p>
          <a:p>
            <a:pPr lvl="1"/>
            <a:r>
              <a:rPr lang="en-US" dirty="0"/>
              <a:t>The notion of process entropy maps to thermodynamic entropy in a very natural way</a:t>
            </a:r>
          </a:p>
          <a:p>
            <a:pPr lvl="1"/>
            <a:r>
              <a:rPr lang="en-US" dirty="0"/>
              <a:t>The notion of thermodynamic equilibrium as an equilibrium at all scales is already something people discuss (citation needed)</a:t>
            </a:r>
          </a:p>
          <a:p>
            <a:r>
              <a:rPr lang="en-US" dirty="0"/>
              <a:t>Again: we have not mentioned uncertainty, disorder, statistical distributions, information, lack of information, …</a:t>
            </a:r>
          </a:p>
          <a:p>
            <a:r>
              <a:rPr lang="en-US" dirty="0"/>
              <a:t>Again: we have not discussed what type of state or system we have (classical, quantum, biological, economic, …)</a:t>
            </a:r>
          </a:p>
        </p:txBody>
      </p:sp>
    </p:spTree>
    <p:extLst>
      <p:ext uri="{BB962C8B-B14F-4D97-AF65-F5344CB8AC3E}">
        <p14:creationId xmlns:p14="http://schemas.microsoft.com/office/powerpoint/2010/main" val="3900133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FB94-B22A-4B25-AE55-5F5B82A3D02B}"/>
              </a:ext>
            </a:extLst>
          </p:cNvPr>
          <p:cNvSpPr>
            <a:spLocks noGrp="1"/>
          </p:cNvSpPr>
          <p:nvPr>
            <p:ph type="title"/>
          </p:nvPr>
        </p:nvSpPr>
        <p:spPr/>
        <p:txBody>
          <a:bodyPr>
            <a:normAutofit/>
          </a:bodyPr>
          <a:lstStyle/>
          <a:p>
            <a:r>
              <a:rPr lang="en-US" dirty="0"/>
              <a:t>States, state entropy and equilibria</a:t>
            </a:r>
          </a:p>
        </p:txBody>
      </p:sp>
      <p:sp>
        <p:nvSpPr>
          <p:cNvPr id="3" name="Text Placeholder 2">
            <a:extLst>
              <a:ext uri="{FF2B5EF4-FFF2-40B4-BE49-F238E27FC236}">
                <a16:creationId xmlns:a16="http://schemas.microsoft.com/office/drawing/2014/main" id="{C0AC8451-17C9-4564-BC45-2E17F3484E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1020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B88-1C9A-4C75-BC9B-136680CE6E16}"/>
              </a:ext>
            </a:extLst>
          </p:cNvPr>
          <p:cNvSpPr>
            <a:spLocks noGrp="1"/>
          </p:cNvSpPr>
          <p:nvPr>
            <p:ph type="title"/>
          </p:nvPr>
        </p:nvSpPr>
        <p:spPr/>
        <p:txBody>
          <a:bodyPr/>
          <a:lstStyle/>
          <a:p>
            <a:r>
              <a:rPr lang="en-US" dirty="0"/>
              <a:t>Connection to statistical mechanics</a:t>
            </a:r>
          </a:p>
        </p:txBody>
      </p:sp>
      <p:sp>
        <p:nvSpPr>
          <p:cNvPr id="3" name="Content Placeholder 2">
            <a:extLst>
              <a:ext uri="{FF2B5EF4-FFF2-40B4-BE49-F238E27FC236}">
                <a16:creationId xmlns:a16="http://schemas.microsoft.com/office/drawing/2014/main" id="{9F2F53C0-C7EB-4585-AFA9-9D84B3425174}"/>
              </a:ext>
            </a:extLst>
          </p:cNvPr>
          <p:cNvSpPr>
            <a:spLocks noGrp="1"/>
          </p:cNvSpPr>
          <p:nvPr>
            <p:ph idx="1"/>
          </p:nvPr>
        </p:nvSpPr>
        <p:spPr/>
        <p:txBody>
          <a:bodyPr>
            <a:normAutofit/>
          </a:bodyPr>
          <a:lstStyle/>
          <a:p>
            <a:r>
              <a:rPr lang="en-US" dirty="0"/>
              <a:t>One approach for entropy: fundamental postulate of</a:t>
            </a:r>
            <a:br>
              <a:rPr lang="en-US" dirty="0"/>
            </a:br>
            <a:r>
              <a:rPr lang="en-US" dirty="0"/>
              <a:t>statistical mechanics (entropy is the logarithm of the count of states)</a:t>
            </a:r>
          </a:p>
          <a:p>
            <a:r>
              <a:rPr lang="en-US" dirty="0"/>
              <a:t>Can be recovered in the following way (not the only one)</a:t>
            </a:r>
          </a:p>
          <a:p>
            <a:pPr lvl="1"/>
            <a:r>
              <a:rPr lang="en-US" dirty="0"/>
              <a:t>Assume </a:t>
            </a:r>
            <a:r>
              <a:rPr lang="en-US" b="1" dirty="0" err="1"/>
              <a:t>macrostate</a:t>
            </a:r>
            <a:r>
              <a:rPr lang="en-US" dirty="0"/>
              <a:t> is fully defined by a </a:t>
            </a:r>
            <a:r>
              <a:rPr lang="en-US" b="1" dirty="0"/>
              <a:t>set of constraints </a:t>
            </a:r>
            <a:r>
              <a:rPr lang="en-US" dirty="0"/>
              <a:t>over the microstates</a:t>
            </a:r>
          </a:p>
          <a:p>
            <a:pPr lvl="1"/>
            <a:r>
              <a:rPr lang="en-US" dirty="0"/>
              <a:t>Assume </a:t>
            </a:r>
            <a:r>
              <a:rPr lang="en-US" b="1" dirty="0"/>
              <a:t>Hamiltonian evolution </a:t>
            </a:r>
            <a:r>
              <a:rPr lang="en-US" dirty="0"/>
              <a:t>that preserves </a:t>
            </a:r>
            <a:r>
              <a:rPr lang="en-US" b="1" dirty="0"/>
              <a:t>constraints</a:t>
            </a:r>
            <a:r>
              <a:rPr lang="en-US" dirty="0"/>
              <a:t> (i.e. </a:t>
            </a:r>
            <a:r>
              <a:rPr lang="en-US" dirty="0" err="1"/>
              <a:t>macrostate</a:t>
            </a:r>
            <a:r>
              <a:rPr lang="en-US" dirty="0"/>
              <a:t> variables are unchanged, we are at equilibrium)</a:t>
            </a:r>
            <a:endParaRPr lang="en-US" b="1" dirty="0"/>
          </a:p>
          <a:p>
            <a:pPr lvl="1"/>
            <a:r>
              <a:rPr lang="en-US" dirty="0"/>
              <a:t>Since each microstate provides a full description of the system, all </a:t>
            </a:r>
            <a:r>
              <a:rPr lang="en-US" b="1" dirty="0"/>
              <a:t>microstates</a:t>
            </a:r>
            <a:r>
              <a:rPr lang="en-US" dirty="0"/>
              <a:t> correspond to the </a:t>
            </a:r>
            <a:r>
              <a:rPr lang="en-US" b="1" dirty="0"/>
              <a:t>same number of evolutions</a:t>
            </a:r>
          </a:p>
          <a:p>
            <a:pPr lvl="1"/>
            <a:r>
              <a:rPr lang="en-US" b="1" dirty="0"/>
              <a:t>Process entropy </a:t>
            </a:r>
            <a:r>
              <a:rPr lang="en-US" dirty="0"/>
              <a:t>of the </a:t>
            </a:r>
            <a:r>
              <a:rPr lang="en-US" dirty="0" err="1"/>
              <a:t>macrostate</a:t>
            </a:r>
            <a:r>
              <a:rPr lang="en-US" dirty="0"/>
              <a:t> is, up to a constant, the </a:t>
            </a:r>
            <a:r>
              <a:rPr lang="en-US" b="1" dirty="0"/>
              <a:t>logarithm of the count of states that satisfy the constraint</a:t>
            </a:r>
            <a:r>
              <a:rPr lang="en-US" dirty="0"/>
              <a:t>.</a:t>
            </a:r>
          </a:p>
        </p:txBody>
      </p:sp>
      <p:sp>
        <p:nvSpPr>
          <p:cNvPr id="4" name="Freeform: Shape 3">
            <a:extLst>
              <a:ext uri="{FF2B5EF4-FFF2-40B4-BE49-F238E27FC236}">
                <a16:creationId xmlns:a16="http://schemas.microsoft.com/office/drawing/2014/main" id="{855FAD7A-FFD2-494A-9FE6-F37FF45F7B60}"/>
              </a:ext>
            </a:extLst>
          </p:cNvPr>
          <p:cNvSpPr/>
          <p:nvPr/>
        </p:nvSpPr>
        <p:spPr>
          <a:xfrm>
            <a:off x="9142223" y="365125"/>
            <a:ext cx="1172028" cy="1461517"/>
          </a:xfrm>
          <a:custGeom>
            <a:avLst/>
            <a:gdLst>
              <a:gd name="connsiteX0" fmla="*/ 539105 w 1172028"/>
              <a:gd name="connsiteY0" fmla="*/ 35942 h 1461517"/>
              <a:gd name="connsiteX1" fmla="*/ 180886 w 1172028"/>
              <a:gd name="connsiteY1" fmla="*/ 309319 h 1461517"/>
              <a:gd name="connsiteX2" fmla="*/ 435410 w 1172028"/>
              <a:gd name="connsiteY2" fmla="*/ 799513 h 1461517"/>
              <a:gd name="connsiteX3" fmla="*/ 1777 w 1172028"/>
              <a:gd name="connsiteY3" fmla="*/ 1195439 h 1461517"/>
              <a:gd name="connsiteX4" fmla="*/ 633373 w 1172028"/>
              <a:gd name="connsiteY4" fmla="*/ 1459389 h 1461517"/>
              <a:gd name="connsiteX5" fmla="*/ 1170701 w 1172028"/>
              <a:gd name="connsiteY5" fmla="*/ 1054037 h 1461517"/>
              <a:gd name="connsiteX6" fmla="*/ 793629 w 1172028"/>
              <a:gd name="connsiteY6" fmla="*/ 422441 h 1461517"/>
              <a:gd name="connsiteX7" fmla="*/ 1057579 w 1172028"/>
              <a:gd name="connsiteY7" fmla="*/ 45369 h 1461517"/>
              <a:gd name="connsiteX8" fmla="*/ 539105 w 1172028"/>
              <a:gd name="connsiteY8" fmla="*/ 35942 h 146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028" h="1461517">
                <a:moveTo>
                  <a:pt x="539105" y="35942"/>
                </a:moveTo>
                <a:cubicBezTo>
                  <a:pt x="392990" y="79934"/>
                  <a:pt x="198168" y="182057"/>
                  <a:pt x="180886" y="309319"/>
                </a:cubicBezTo>
                <a:cubicBezTo>
                  <a:pt x="163604" y="436581"/>
                  <a:pt x="465261" y="651826"/>
                  <a:pt x="435410" y="799513"/>
                </a:cubicBezTo>
                <a:cubicBezTo>
                  <a:pt x="405559" y="947200"/>
                  <a:pt x="-31217" y="1085460"/>
                  <a:pt x="1777" y="1195439"/>
                </a:cubicBezTo>
                <a:cubicBezTo>
                  <a:pt x="34771" y="1305418"/>
                  <a:pt x="438552" y="1482956"/>
                  <a:pt x="633373" y="1459389"/>
                </a:cubicBezTo>
                <a:cubicBezTo>
                  <a:pt x="828194" y="1435822"/>
                  <a:pt x="1143992" y="1226862"/>
                  <a:pt x="1170701" y="1054037"/>
                </a:cubicBezTo>
                <a:cubicBezTo>
                  <a:pt x="1197410" y="881212"/>
                  <a:pt x="812483" y="590552"/>
                  <a:pt x="793629" y="422441"/>
                </a:cubicBezTo>
                <a:cubicBezTo>
                  <a:pt x="774775" y="254330"/>
                  <a:pt x="1096858" y="109786"/>
                  <a:pt x="1057579" y="45369"/>
                </a:cubicBezTo>
                <a:cubicBezTo>
                  <a:pt x="1018301" y="-19048"/>
                  <a:pt x="685220" y="-8050"/>
                  <a:pt x="539105" y="35942"/>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6D830526-B591-4251-BD10-A6AF6526DD71}"/>
              </a:ext>
            </a:extLst>
          </p:cNvPr>
          <p:cNvSpPr/>
          <p:nvPr/>
        </p:nvSpPr>
        <p:spPr>
          <a:xfrm>
            <a:off x="10701547" y="838036"/>
            <a:ext cx="1172028" cy="1461517"/>
          </a:xfrm>
          <a:custGeom>
            <a:avLst/>
            <a:gdLst>
              <a:gd name="connsiteX0" fmla="*/ 539105 w 1172028"/>
              <a:gd name="connsiteY0" fmla="*/ 35942 h 1461517"/>
              <a:gd name="connsiteX1" fmla="*/ 180886 w 1172028"/>
              <a:gd name="connsiteY1" fmla="*/ 309319 h 1461517"/>
              <a:gd name="connsiteX2" fmla="*/ 435410 w 1172028"/>
              <a:gd name="connsiteY2" fmla="*/ 799513 h 1461517"/>
              <a:gd name="connsiteX3" fmla="*/ 1777 w 1172028"/>
              <a:gd name="connsiteY3" fmla="*/ 1195439 h 1461517"/>
              <a:gd name="connsiteX4" fmla="*/ 633373 w 1172028"/>
              <a:gd name="connsiteY4" fmla="*/ 1459389 h 1461517"/>
              <a:gd name="connsiteX5" fmla="*/ 1170701 w 1172028"/>
              <a:gd name="connsiteY5" fmla="*/ 1054037 h 1461517"/>
              <a:gd name="connsiteX6" fmla="*/ 793629 w 1172028"/>
              <a:gd name="connsiteY6" fmla="*/ 422441 h 1461517"/>
              <a:gd name="connsiteX7" fmla="*/ 1057579 w 1172028"/>
              <a:gd name="connsiteY7" fmla="*/ 45369 h 1461517"/>
              <a:gd name="connsiteX8" fmla="*/ 539105 w 1172028"/>
              <a:gd name="connsiteY8" fmla="*/ 35942 h 146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2028" h="1461517">
                <a:moveTo>
                  <a:pt x="539105" y="35942"/>
                </a:moveTo>
                <a:cubicBezTo>
                  <a:pt x="392990" y="79934"/>
                  <a:pt x="198168" y="182057"/>
                  <a:pt x="180886" y="309319"/>
                </a:cubicBezTo>
                <a:cubicBezTo>
                  <a:pt x="163604" y="436581"/>
                  <a:pt x="465261" y="651826"/>
                  <a:pt x="435410" y="799513"/>
                </a:cubicBezTo>
                <a:cubicBezTo>
                  <a:pt x="405559" y="947200"/>
                  <a:pt x="-31217" y="1085460"/>
                  <a:pt x="1777" y="1195439"/>
                </a:cubicBezTo>
                <a:cubicBezTo>
                  <a:pt x="34771" y="1305418"/>
                  <a:pt x="438552" y="1482956"/>
                  <a:pt x="633373" y="1459389"/>
                </a:cubicBezTo>
                <a:cubicBezTo>
                  <a:pt x="828194" y="1435822"/>
                  <a:pt x="1143992" y="1226862"/>
                  <a:pt x="1170701" y="1054037"/>
                </a:cubicBezTo>
                <a:cubicBezTo>
                  <a:pt x="1197410" y="881212"/>
                  <a:pt x="812483" y="590552"/>
                  <a:pt x="793629" y="422441"/>
                </a:cubicBezTo>
                <a:cubicBezTo>
                  <a:pt x="774775" y="254330"/>
                  <a:pt x="1096858" y="109786"/>
                  <a:pt x="1057579" y="45369"/>
                </a:cubicBezTo>
                <a:cubicBezTo>
                  <a:pt x="1018301" y="-19048"/>
                  <a:pt x="685220" y="-8050"/>
                  <a:pt x="539105" y="35942"/>
                </a:cubicBezTo>
                <a:close/>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BB2D1F45-549F-4624-A1D1-7B3EB2E8CDE1}"/>
              </a:ext>
            </a:extLst>
          </p:cNvPr>
          <p:cNvSpPr/>
          <p:nvPr/>
        </p:nvSpPr>
        <p:spPr>
          <a:xfrm>
            <a:off x="9841584" y="1150070"/>
            <a:ext cx="1291472" cy="810705"/>
          </a:xfrm>
          <a:custGeom>
            <a:avLst/>
            <a:gdLst>
              <a:gd name="connsiteX0" fmla="*/ 0 w 1291472"/>
              <a:gd name="connsiteY0" fmla="*/ 0 h 810705"/>
              <a:gd name="connsiteX1" fmla="*/ 461913 w 1291472"/>
              <a:gd name="connsiteY1" fmla="*/ 509048 h 810705"/>
              <a:gd name="connsiteX2" fmla="*/ 933253 w 1291472"/>
              <a:gd name="connsiteY2" fmla="*/ 546755 h 810705"/>
              <a:gd name="connsiteX3" fmla="*/ 1291472 w 1291472"/>
              <a:gd name="connsiteY3" fmla="*/ 810705 h 810705"/>
            </a:gdLst>
            <a:ahLst/>
            <a:cxnLst>
              <a:cxn ang="0">
                <a:pos x="connsiteX0" y="connsiteY0"/>
              </a:cxn>
              <a:cxn ang="0">
                <a:pos x="connsiteX1" y="connsiteY1"/>
              </a:cxn>
              <a:cxn ang="0">
                <a:pos x="connsiteX2" y="connsiteY2"/>
              </a:cxn>
              <a:cxn ang="0">
                <a:pos x="connsiteX3" y="connsiteY3"/>
              </a:cxn>
            </a:cxnLst>
            <a:rect l="l" t="t" r="r" b="b"/>
            <a:pathLst>
              <a:path w="1291472" h="810705">
                <a:moveTo>
                  <a:pt x="0" y="0"/>
                </a:moveTo>
                <a:cubicBezTo>
                  <a:pt x="153185" y="208961"/>
                  <a:pt x="306371" y="417922"/>
                  <a:pt x="461913" y="509048"/>
                </a:cubicBezTo>
                <a:cubicBezTo>
                  <a:pt x="617455" y="600174"/>
                  <a:pt x="794993" y="496479"/>
                  <a:pt x="933253" y="546755"/>
                </a:cubicBezTo>
                <a:cubicBezTo>
                  <a:pt x="1071513" y="597031"/>
                  <a:pt x="1181492" y="703868"/>
                  <a:pt x="1291472" y="8107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6EDBC52D-2FBA-4CE1-938E-E576B7B5E3D8}"/>
              </a:ext>
            </a:extLst>
          </p:cNvPr>
          <p:cNvSpPr/>
          <p:nvPr/>
        </p:nvSpPr>
        <p:spPr>
          <a:xfrm>
            <a:off x="9577633" y="1290014"/>
            <a:ext cx="1649691" cy="293689"/>
          </a:xfrm>
          <a:custGeom>
            <a:avLst/>
            <a:gdLst>
              <a:gd name="connsiteX0" fmla="*/ 0 w 1649691"/>
              <a:gd name="connsiteY0" fmla="*/ 293689 h 293689"/>
              <a:gd name="connsiteX1" fmla="*/ 772998 w 1649691"/>
              <a:gd name="connsiteY1" fmla="*/ 1458 h 293689"/>
              <a:gd name="connsiteX2" fmla="*/ 1291472 w 1649691"/>
              <a:gd name="connsiteY2" fmla="*/ 180567 h 293689"/>
              <a:gd name="connsiteX3" fmla="*/ 1649691 w 1649691"/>
              <a:gd name="connsiteY3" fmla="*/ 171141 h 293689"/>
            </a:gdLst>
            <a:ahLst/>
            <a:cxnLst>
              <a:cxn ang="0">
                <a:pos x="connsiteX0" y="connsiteY0"/>
              </a:cxn>
              <a:cxn ang="0">
                <a:pos x="connsiteX1" y="connsiteY1"/>
              </a:cxn>
              <a:cxn ang="0">
                <a:pos x="connsiteX2" y="connsiteY2"/>
              </a:cxn>
              <a:cxn ang="0">
                <a:pos x="connsiteX3" y="connsiteY3"/>
              </a:cxn>
            </a:cxnLst>
            <a:rect l="l" t="t" r="r" b="b"/>
            <a:pathLst>
              <a:path w="1649691" h="293689">
                <a:moveTo>
                  <a:pt x="0" y="293689"/>
                </a:moveTo>
                <a:cubicBezTo>
                  <a:pt x="278876" y="157000"/>
                  <a:pt x="557753" y="20312"/>
                  <a:pt x="772998" y="1458"/>
                </a:cubicBezTo>
                <a:cubicBezTo>
                  <a:pt x="988243" y="-17396"/>
                  <a:pt x="1145357" y="152287"/>
                  <a:pt x="1291472" y="180567"/>
                </a:cubicBezTo>
                <a:cubicBezTo>
                  <a:pt x="1437587" y="208847"/>
                  <a:pt x="1543639" y="189994"/>
                  <a:pt x="1649691" y="1711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B7F9B4BC-00D5-4F6E-84A9-142C187AB792}"/>
              </a:ext>
            </a:extLst>
          </p:cNvPr>
          <p:cNvSpPr/>
          <p:nvPr/>
        </p:nvSpPr>
        <p:spPr>
          <a:xfrm>
            <a:off x="9822730" y="565608"/>
            <a:ext cx="1508289" cy="612743"/>
          </a:xfrm>
          <a:custGeom>
            <a:avLst/>
            <a:gdLst>
              <a:gd name="connsiteX0" fmla="*/ 0 w 1508289"/>
              <a:gd name="connsiteY0" fmla="*/ 0 h 612743"/>
              <a:gd name="connsiteX1" fmla="*/ 518474 w 1508289"/>
              <a:gd name="connsiteY1" fmla="*/ 433633 h 612743"/>
              <a:gd name="connsiteX2" fmla="*/ 952107 w 1508289"/>
              <a:gd name="connsiteY2" fmla="*/ 367646 h 612743"/>
              <a:gd name="connsiteX3" fmla="*/ 1508289 w 1508289"/>
              <a:gd name="connsiteY3" fmla="*/ 612743 h 612743"/>
            </a:gdLst>
            <a:ahLst/>
            <a:cxnLst>
              <a:cxn ang="0">
                <a:pos x="connsiteX0" y="connsiteY0"/>
              </a:cxn>
              <a:cxn ang="0">
                <a:pos x="connsiteX1" y="connsiteY1"/>
              </a:cxn>
              <a:cxn ang="0">
                <a:pos x="connsiteX2" y="connsiteY2"/>
              </a:cxn>
              <a:cxn ang="0">
                <a:pos x="connsiteX3" y="connsiteY3"/>
              </a:cxn>
            </a:cxnLst>
            <a:rect l="l" t="t" r="r" b="b"/>
            <a:pathLst>
              <a:path w="1508289" h="612743">
                <a:moveTo>
                  <a:pt x="0" y="0"/>
                </a:moveTo>
                <a:cubicBezTo>
                  <a:pt x="179895" y="186179"/>
                  <a:pt x="359790" y="372359"/>
                  <a:pt x="518474" y="433633"/>
                </a:cubicBezTo>
                <a:cubicBezTo>
                  <a:pt x="677158" y="494907"/>
                  <a:pt x="787138" y="337794"/>
                  <a:pt x="952107" y="367646"/>
                </a:cubicBezTo>
                <a:cubicBezTo>
                  <a:pt x="1117076" y="397498"/>
                  <a:pt x="1312682" y="505120"/>
                  <a:pt x="1508289" y="61274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3477237-38C6-4BF0-BA5D-09397C142E04}"/>
              </a:ext>
            </a:extLst>
          </p:cNvPr>
          <p:cNvSpPr/>
          <p:nvPr/>
        </p:nvSpPr>
        <p:spPr>
          <a:xfrm>
            <a:off x="9473938" y="716437"/>
            <a:ext cx="2007909" cy="1084083"/>
          </a:xfrm>
          <a:custGeom>
            <a:avLst/>
            <a:gdLst>
              <a:gd name="connsiteX0" fmla="*/ 0 w 2007909"/>
              <a:gd name="connsiteY0" fmla="*/ 0 h 1084083"/>
              <a:gd name="connsiteX1" fmla="*/ 641023 w 2007909"/>
              <a:gd name="connsiteY1" fmla="*/ 443060 h 1084083"/>
              <a:gd name="connsiteX2" fmla="*/ 1329180 w 2007909"/>
              <a:gd name="connsiteY2" fmla="*/ 499621 h 1084083"/>
              <a:gd name="connsiteX3" fmla="*/ 2007909 w 2007909"/>
              <a:gd name="connsiteY3" fmla="*/ 1084083 h 1084083"/>
            </a:gdLst>
            <a:ahLst/>
            <a:cxnLst>
              <a:cxn ang="0">
                <a:pos x="connsiteX0" y="connsiteY0"/>
              </a:cxn>
              <a:cxn ang="0">
                <a:pos x="connsiteX1" y="connsiteY1"/>
              </a:cxn>
              <a:cxn ang="0">
                <a:pos x="connsiteX2" y="connsiteY2"/>
              </a:cxn>
              <a:cxn ang="0">
                <a:pos x="connsiteX3" y="connsiteY3"/>
              </a:cxn>
            </a:cxnLst>
            <a:rect l="l" t="t" r="r" b="b"/>
            <a:pathLst>
              <a:path w="2007909" h="1084083">
                <a:moveTo>
                  <a:pt x="0" y="0"/>
                </a:moveTo>
                <a:cubicBezTo>
                  <a:pt x="209746" y="179895"/>
                  <a:pt x="419493" y="359790"/>
                  <a:pt x="641023" y="443060"/>
                </a:cubicBezTo>
                <a:cubicBezTo>
                  <a:pt x="862553" y="526330"/>
                  <a:pt x="1101366" y="392784"/>
                  <a:pt x="1329180" y="499621"/>
                </a:cubicBezTo>
                <a:cubicBezTo>
                  <a:pt x="1556994" y="606458"/>
                  <a:pt x="1782451" y="845270"/>
                  <a:pt x="2007909" y="108408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850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B88-1C9A-4C75-BC9B-136680CE6E16}"/>
              </a:ext>
            </a:extLst>
          </p:cNvPr>
          <p:cNvSpPr>
            <a:spLocks noGrp="1"/>
          </p:cNvSpPr>
          <p:nvPr>
            <p:ph type="title"/>
          </p:nvPr>
        </p:nvSpPr>
        <p:spPr/>
        <p:txBody>
          <a:bodyPr/>
          <a:lstStyle/>
          <a:p>
            <a:r>
              <a:rPr lang="en-US" dirty="0"/>
              <a:t>Connection to statistical mechanics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2F53C0-C7EB-4585-AFA9-9D84B3425174}"/>
                  </a:ext>
                </a:extLst>
              </p:cNvPr>
              <p:cNvSpPr>
                <a:spLocks noGrp="1"/>
              </p:cNvSpPr>
              <p:nvPr>
                <p:ph idx="1"/>
              </p:nvPr>
            </p:nvSpPr>
            <p:spPr>
              <a:xfrm>
                <a:off x="838200" y="1825625"/>
                <a:ext cx="10515600" cy="4348932"/>
              </a:xfrm>
            </p:spPr>
            <p:txBody>
              <a:bodyPr>
                <a:normAutofit fontScale="92500" lnSpcReduction="10000"/>
              </a:bodyPr>
              <a:lstStyle/>
              <a:p>
                <a:r>
                  <a:rPr lang="en-US" dirty="0"/>
                  <a:t>Another approach for entropy: Gibbs and von Neumann</a:t>
                </a:r>
                <a:br>
                  <a:rPr lang="en-US" dirty="0"/>
                </a:br>
                <a:r>
                  <a:rPr lang="en-US" dirty="0"/>
                  <a:t>entropies (Shannon entropy in classical and quantum cases)</a:t>
                </a:r>
              </a:p>
              <a:p>
                <a:r>
                  <a:rPr lang="en-US" dirty="0"/>
                  <a:t>Can be recovered in the following way</a:t>
                </a:r>
              </a:p>
              <a:p>
                <a:pPr lvl="1"/>
                <a:r>
                  <a:rPr lang="en-US" dirty="0"/>
                  <a:t>Assume macroscopic equilibrium </a:t>
                </a:r>
                <a14:m>
                  <m:oMath xmlns:m="http://schemas.openxmlformats.org/officeDocument/2006/math">
                    <m:r>
                      <a:rPr lang="en-US" b="0" i="1" smtClean="0">
                        <a:latin typeface="Cambria Math" panose="02040503050406030204" pitchFamily="18" charset="0"/>
                      </a:rPr>
                      <m:t>𝑋</m:t>
                    </m:r>
                  </m:oMath>
                </a14:m>
                <a:r>
                  <a:rPr lang="en-US" dirty="0"/>
                  <a:t> is a </a:t>
                </a:r>
                <a:r>
                  <a:rPr lang="en-US" b="1" dirty="0"/>
                  <a:t>dynamical equilibrium </a:t>
                </a:r>
                <a:r>
                  <a:rPr lang="en-US" dirty="0"/>
                  <a:t>of microstate description</a:t>
                </a:r>
              </a:p>
              <a:p>
                <a:pPr lvl="1"/>
                <a:r>
                  <a:rPr lang="en-US" dirty="0"/>
                  <a:t>Then macroscopic equilibrium is a set of evolutions whose microscopic description can be characterized by a </a:t>
                </a:r>
                <a:r>
                  <a:rPr lang="en-US" b="1" dirty="0"/>
                  <a:t>stable probability distribution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b="0" dirty="0"/>
              </a:p>
              <a:p>
                <a:pPr lvl="1"/>
                <a:r>
                  <a:rPr lang="en-US" dirty="0"/>
                  <a:t>An evolution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for the microstate is an dense sequence of infinitely many microstates whose </a:t>
                </a:r>
                <a:r>
                  <a:rPr lang="en-US" b="1" dirty="0"/>
                  <a:t>recurrence matches </a:t>
                </a:r>
                <a14:m>
                  <m:oMath xmlns:m="http://schemas.openxmlformats.org/officeDocument/2006/math">
                    <m:r>
                      <a:rPr lang="en-US" b="1" i="1" smtClean="0">
                        <a:latin typeface="Cambria Math" panose="02040503050406030204" pitchFamily="18" charset="0"/>
                      </a:rPr>
                      <m:t>𝝆</m:t>
                    </m:r>
                  </m:oMath>
                </a14:m>
                <a:endParaRPr lang="en-US" b="1" dirty="0"/>
              </a:p>
              <a:p>
                <a:pPr lvl="1"/>
                <a:r>
                  <a:rPr lang="en-US" dirty="0"/>
                  <a:t>Since the state entropy is the maximal process entropy, we are counting </a:t>
                </a:r>
                <a:r>
                  <a:rPr lang="en-US" b="1" dirty="0"/>
                  <a:t>all possible evolutions</a:t>
                </a:r>
                <a:r>
                  <a:rPr lang="en-US" dirty="0"/>
                  <a:t> which means </a:t>
                </a:r>
                <a:r>
                  <a:rPr lang="en-US" b="1" dirty="0"/>
                  <a:t>all possible permutations</a:t>
                </a:r>
              </a:p>
              <a:p>
                <a:pPr lvl="1"/>
                <a:r>
                  <a:rPr lang="en-US" b="1" dirty="0"/>
                  <a:t>Shannon entropy </a:t>
                </a:r>
                <a:r>
                  <a:rPr lang="en-US" dirty="0"/>
                  <a:t>can be understood as the count of </a:t>
                </a:r>
                <a:r>
                  <a:rPr lang="en-US" b="1" dirty="0"/>
                  <a:t>all possible permutations </a:t>
                </a:r>
                <a:r>
                  <a:rPr lang="en-US" dirty="0"/>
                  <a:t>of an infinite sequence, of all possible evolutions</a:t>
                </a:r>
              </a:p>
            </p:txBody>
          </p:sp>
        </mc:Choice>
        <mc:Fallback xmlns="">
          <p:sp>
            <p:nvSpPr>
              <p:cNvPr id="3" name="Content Placeholder 2">
                <a:extLst>
                  <a:ext uri="{FF2B5EF4-FFF2-40B4-BE49-F238E27FC236}">
                    <a16:creationId xmlns:a16="http://schemas.microsoft.com/office/drawing/2014/main" id="{9F2F53C0-C7EB-4585-AFA9-9D84B3425174}"/>
                  </a:ext>
                </a:extLst>
              </p:cNvPr>
              <p:cNvSpPr>
                <a:spLocks noGrp="1" noRot="1" noChangeAspect="1" noMove="1" noResize="1" noEditPoints="1" noAdjustHandles="1" noChangeArrowheads="1" noChangeShapeType="1" noTextEdit="1"/>
              </p:cNvSpPr>
              <p:nvPr>
                <p:ph idx="1"/>
              </p:nvPr>
            </p:nvSpPr>
            <p:spPr>
              <a:xfrm>
                <a:off x="838200" y="1825625"/>
                <a:ext cx="10515600" cy="4348932"/>
              </a:xfrm>
              <a:blipFill>
                <a:blip r:embed="rId2"/>
                <a:stretch>
                  <a:fillRect l="-928" t="-2801" r="-464"/>
                </a:stretch>
              </a:blipFill>
            </p:spPr>
            <p:txBody>
              <a:bodyPr/>
              <a:lstStyle/>
              <a:p>
                <a:r>
                  <a:rPr lang="en-US">
                    <a:noFill/>
                  </a:rPr>
                  <a:t> </a:t>
                </a:r>
              </a:p>
            </p:txBody>
          </p:sp>
        </mc:Fallback>
      </mc:AlternateContent>
      <p:sp>
        <p:nvSpPr>
          <p:cNvPr id="5" name="Freeform: Shape 4">
            <a:extLst>
              <a:ext uri="{FF2B5EF4-FFF2-40B4-BE49-F238E27FC236}">
                <a16:creationId xmlns:a16="http://schemas.microsoft.com/office/drawing/2014/main" id="{2982F7A0-5F64-4137-9128-9AB0A7389E5C}"/>
              </a:ext>
            </a:extLst>
          </p:cNvPr>
          <p:cNvSpPr/>
          <p:nvPr/>
        </p:nvSpPr>
        <p:spPr>
          <a:xfrm>
            <a:off x="8956392" y="375017"/>
            <a:ext cx="2976663" cy="248479"/>
          </a:xfrm>
          <a:custGeom>
            <a:avLst/>
            <a:gdLst>
              <a:gd name="connsiteX0" fmla="*/ 0 w 10648545"/>
              <a:gd name="connsiteY0" fmla="*/ 1083013 h 1083013"/>
              <a:gd name="connsiteX1" fmla="*/ 2075234 w 10648545"/>
              <a:gd name="connsiteY1" fmla="*/ 661481 h 1083013"/>
              <a:gd name="connsiteX2" fmla="*/ 4961107 w 10648545"/>
              <a:gd name="connsiteY2" fmla="*/ 337226 h 1083013"/>
              <a:gd name="connsiteX3" fmla="*/ 8508460 w 10648545"/>
              <a:gd name="connsiteY3" fmla="*/ 337226 h 1083013"/>
              <a:gd name="connsiteX4" fmla="*/ 10648545 w 10648545"/>
              <a:gd name="connsiteY4" fmla="*/ 0 h 108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8545" h="1083013">
                <a:moveTo>
                  <a:pt x="0" y="1083013"/>
                </a:moveTo>
                <a:cubicBezTo>
                  <a:pt x="624191" y="934396"/>
                  <a:pt x="1248383" y="785779"/>
                  <a:pt x="2075234" y="661481"/>
                </a:cubicBezTo>
                <a:cubicBezTo>
                  <a:pt x="2902085" y="537183"/>
                  <a:pt x="3888903" y="391268"/>
                  <a:pt x="4961107" y="337226"/>
                </a:cubicBezTo>
                <a:cubicBezTo>
                  <a:pt x="6033311" y="283184"/>
                  <a:pt x="7560554" y="393430"/>
                  <a:pt x="8508460" y="337226"/>
                </a:cubicBezTo>
                <a:cubicBezTo>
                  <a:pt x="9456366" y="281022"/>
                  <a:pt x="10052455" y="140511"/>
                  <a:pt x="106485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2B87090-77AA-4816-A95E-9EEB331991D4}"/>
              </a:ext>
            </a:extLst>
          </p:cNvPr>
          <p:cNvSpPr/>
          <p:nvPr/>
        </p:nvSpPr>
        <p:spPr>
          <a:xfrm>
            <a:off x="10477149" y="40879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1FC477-1391-4832-9E73-C57020DDDCCB}"/>
                  </a:ext>
                </a:extLst>
              </p:cNvPr>
              <p:cNvSpPr txBox="1"/>
              <p:nvPr/>
            </p:nvSpPr>
            <p:spPr>
              <a:xfrm>
                <a:off x="10392007" y="93407"/>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501FC477-1391-4832-9E73-C57020DDDCCB}"/>
                  </a:ext>
                </a:extLst>
              </p:cNvPr>
              <p:cNvSpPr txBox="1">
                <a:spLocks noRot="1" noChangeAspect="1" noMove="1" noResize="1" noEditPoints="1" noAdjustHandles="1" noChangeArrowheads="1" noChangeShapeType="1" noTextEdit="1"/>
              </p:cNvSpPr>
              <p:nvPr/>
            </p:nvSpPr>
            <p:spPr>
              <a:xfrm>
                <a:off x="10392007" y="93407"/>
                <a:ext cx="338234" cy="369332"/>
              </a:xfrm>
              <a:prstGeom prst="rect">
                <a:avLst/>
              </a:prstGeom>
              <a:blipFill>
                <a:blip r:embed="rId3"/>
                <a:stretch>
                  <a:fillRect/>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5559A70F-9F39-4AAE-BC75-9E768810028D}"/>
              </a:ext>
            </a:extLst>
          </p:cNvPr>
          <p:cNvCxnSpPr>
            <a:cxnSpLocks/>
            <a:stCxn id="6" idx="2"/>
          </p:cNvCxnSpPr>
          <p:nvPr/>
        </p:nvCxnSpPr>
        <p:spPr>
          <a:xfrm flipH="1">
            <a:off x="9809061" y="450785"/>
            <a:ext cx="668088" cy="1331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596EF-4A7C-408D-B97B-A0CA5CF7E7D9}"/>
              </a:ext>
            </a:extLst>
          </p:cNvPr>
          <p:cNvCxnSpPr>
            <a:cxnSpLocks/>
            <a:endCxn id="7" idx="2"/>
          </p:cNvCxnSpPr>
          <p:nvPr/>
        </p:nvCxnSpPr>
        <p:spPr>
          <a:xfrm flipH="1" flipV="1">
            <a:off x="10561124" y="462739"/>
            <a:ext cx="632238" cy="1377648"/>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C8DE114B-F8ED-40E3-91EC-2AA6413E10C8}"/>
              </a:ext>
            </a:extLst>
          </p:cNvPr>
          <p:cNvSpPr/>
          <p:nvPr/>
        </p:nvSpPr>
        <p:spPr>
          <a:xfrm>
            <a:off x="9706474" y="1384740"/>
            <a:ext cx="1554278" cy="1554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7E9C19F3-E2D1-439E-9338-309E80BD0D5B}"/>
              </a:ext>
            </a:extLst>
          </p:cNvPr>
          <p:cNvSpPr/>
          <p:nvPr/>
        </p:nvSpPr>
        <p:spPr>
          <a:xfrm>
            <a:off x="9717240" y="2056794"/>
            <a:ext cx="1541145" cy="170688"/>
          </a:xfrm>
          <a:custGeom>
            <a:avLst/>
            <a:gdLst>
              <a:gd name="connsiteX0" fmla="*/ 0 w 2170176"/>
              <a:gd name="connsiteY0" fmla="*/ 0 h 226174"/>
              <a:gd name="connsiteX1" fmla="*/ 73152 w 2170176"/>
              <a:gd name="connsiteY1" fmla="*/ 6096 h 226174"/>
              <a:gd name="connsiteX2" fmla="*/ 121920 w 2170176"/>
              <a:gd name="connsiteY2" fmla="*/ 30480 h 226174"/>
              <a:gd name="connsiteX3" fmla="*/ 152400 w 2170176"/>
              <a:gd name="connsiteY3" fmla="*/ 36576 h 226174"/>
              <a:gd name="connsiteX4" fmla="*/ 170688 w 2170176"/>
              <a:gd name="connsiteY4" fmla="*/ 48768 h 226174"/>
              <a:gd name="connsiteX5" fmla="*/ 213360 w 2170176"/>
              <a:gd name="connsiteY5" fmla="*/ 60960 h 226174"/>
              <a:gd name="connsiteX6" fmla="*/ 231648 w 2170176"/>
              <a:gd name="connsiteY6" fmla="*/ 67056 h 226174"/>
              <a:gd name="connsiteX7" fmla="*/ 280416 w 2170176"/>
              <a:gd name="connsiteY7" fmla="*/ 97536 h 226174"/>
              <a:gd name="connsiteX8" fmla="*/ 298704 w 2170176"/>
              <a:gd name="connsiteY8" fmla="*/ 109728 h 226174"/>
              <a:gd name="connsiteX9" fmla="*/ 329184 w 2170176"/>
              <a:gd name="connsiteY9" fmla="*/ 121920 h 226174"/>
              <a:gd name="connsiteX10" fmla="*/ 353568 w 2170176"/>
              <a:gd name="connsiteY10" fmla="*/ 140208 h 226174"/>
              <a:gd name="connsiteX11" fmla="*/ 371856 w 2170176"/>
              <a:gd name="connsiteY11" fmla="*/ 146304 h 226174"/>
              <a:gd name="connsiteX12" fmla="*/ 469392 w 2170176"/>
              <a:gd name="connsiteY12" fmla="*/ 182880 h 226174"/>
              <a:gd name="connsiteX13" fmla="*/ 512064 w 2170176"/>
              <a:gd name="connsiteY13" fmla="*/ 195072 h 226174"/>
              <a:gd name="connsiteX14" fmla="*/ 530352 w 2170176"/>
              <a:gd name="connsiteY14" fmla="*/ 201168 h 226174"/>
              <a:gd name="connsiteX15" fmla="*/ 579120 w 2170176"/>
              <a:gd name="connsiteY15" fmla="*/ 213360 h 226174"/>
              <a:gd name="connsiteX16" fmla="*/ 688848 w 2170176"/>
              <a:gd name="connsiteY16" fmla="*/ 188976 h 226174"/>
              <a:gd name="connsiteX17" fmla="*/ 713232 w 2170176"/>
              <a:gd name="connsiteY17" fmla="*/ 182880 h 226174"/>
              <a:gd name="connsiteX18" fmla="*/ 786384 w 2170176"/>
              <a:gd name="connsiteY18" fmla="*/ 140208 h 226174"/>
              <a:gd name="connsiteX19" fmla="*/ 804672 w 2170176"/>
              <a:gd name="connsiteY19" fmla="*/ 134112 h 226174"/>
              <a:gd name="connsiteX20" fmla="*/ 841248 w 2170176"/>
              <a:gd name="connsiteY20" fmla="*/ 109728 h 226174"/>
              <a:gd name="connsiteX21" fmla="*/ 859536 w 2170176"/>
              <a:gd name="connsiteY21" fmla="*/ 103632 h 226174"/>
              <a:gd name="connsiteX22" fmla="*/ 890016 w 2170176"/>
              <a:gd name="connsiteY22" fmla="*/ 85344 h 226174"/>
              <a:gd name="connsiteX23" fmla="*/ 908304 w 2170176"/>
              <a:gd name="connsiteY23" fmla="*/ 73152 h 226174"/>
              <a:gd name="connsiteX24" fmla="*/ 926592 w 2170176"/>
              <a:gd name="connsiteY24" fmla="*/ 67056 h 226174"/>
              <a:gd name="connsiteX25" fmla="*/ 981456 w 2170176"/>
              <a:gd name="connsiteY25" fmla="*/ 42672 h 226174"/>
              <a:gd name="connsiteX26" fmla="*/ 1048512 w 2170176"/>
              <a:gd name="connsiteY26" fmla="*/ 54864 h 226174"/>
              <a:gd name="connsiteX27" fmla="*/ 1085088 w 2170176"/>
              <a:gd name="connsiteY27" fmla="*/ 79248 h 226174"/>
              <a:gd name="connsiteX28" fmla="*/ 1121664 w 2170176"/>
              <a:gd name="connsiteY28" fmla="*/ 97536 h 226174"/>
              <a:gd name="connsiteX29" fmla="*/ 1170432 w 2170176"/>
              <a:gd name="connsiteY29" fmla="*/ 128016 h 226174"/>
              <a:gd name="connsiteX30" fmla="*/ 1188720 w 2170176"/>
              <a:gd name="connsiteY30" fmla="*/ 134112 h 226174"/>
              <a:gd name="connsiteX31" fmla="*/ 1213104 w 2170176"/>
              <a:gd name="connsiteY31" fmla="*/ 146304 h 226174"/>
              <a:gd name="connsiteX32" fmla="*/ 1267968 w 2170176"/>
              <a:gd name="connsiteY32" fmla="*/ 170688 h 226174"/>
              <a:gd name="connsiteX33" fmla="*/ 1420368 w 2170176"/>
              <a:gd name="connsiteY33" fmla="*/ 128016 h 226174"/>
              <a:gd name="connsiteX34" fmla="*/ 1469136 w 2170176"/>
              <a:gd name="connsiteY34" fmla="*/ 109728 h 226174"/>
              <a:gd name="connsiteX35" fmla="*/ 1511808 w 2170176"/>
              <a:gd name="connsiteY35" fmla="*/ 97536 h 226174"/>
              <a:gd name="connsiteX36" fmla="*/ 1530096 w 2170176"/>
              <a:gd name="connsiteY36" fmla="*/ 85344 h 226174"/>
              <a:gd name="connsiteX37" fmla="*/ 1737360 w 2170176"/>
              <a:gd name="connsiteY37" fmla="*/ 103632 h 226174"/>
              <a:gd name="connsiteX38" fmla="*/ 1822704 w 2170176"/>
              <a:gd name="connsiteY38" fmla="*/ 109728 h 226174"/>
              <a:gd name="connsiteX39" fmla="*/ 1908048 w 2170176"/>
              <a:gd name="connsiteY39" fmla="*/ 146304 h 226174"/>
              <a:gd name="connsiteX40" fmla="*/ 1962912 w 2170176"/>
              <a:gd name="connsiteY40" fmla="*/ 176784 h 226174"/>
              <a:gd name="connsiteX41" fmla="*/ 1987296 w 2170176"/>
              <a:gd name="connsiteY41" fmla="*/ 201168 h 226174"/>
              <a:gd name="connsiteX42" fmla="*/ 1993392 w 2170176"/>
              <a:gd name="connsiteY42" fmla="*/ 219456 h 226174"/>
              <a:gd name="connsiteX43" fmla="*/ 2048256 w 2170176"/>
              <a:gd name="connsiteY43" fmla="*/ 225552 h 226174"/>
              <a:gd name="connsiteX44" fmla="*/ 2170176 w 2170176"/>
              <a:gd name="connsiteY44" fmla="*/ 225552 h 226174"/>
              <a:gd name="connsiteX0" fmla="*/ 0 w 2097024"/>
              <a:gd name="connsiteY0" fmla="*/ 0 h 220078"/>
              <a:gd name="connsiteX1" fmla="*/ 48768 w 2097024"/>
              <a:gd name="connsiteY1" fmla="*/ 24384 h 220078"/>
              <a:gd name="connsiteX2" fmla="*/ 79248 w 2097024"/>
              <a:gd name="connsiteY2" fmla="*/ 30480 h 220078"/>
              <a:gd name="connsiteX3" fmla="*/ 97536 w 2097024"/>
              <a:gd name="connsiteY3" fmla="*/ 42672 h 220078"/>
              <a:gd name="connsiteX4" fmla="*/ 140208 w 2097024"/>
              <a:gd name="connsiteY4" fmla="*/ 54864 h 220078"/>
              <a:gd name="connsiteX5" fmla="*/ 158496 w 2097024"/>
              <a:gd name="connsiteY5" fmla="*/ 60960 h 220078"/>
              <a:gd name="connsiteX6" fmla="*/ 207264 w 2097024"/>
              <a:gd name="connsiteY6" fmla="*/ 91440 h 220078"/>
              <a:gd name="connsiteX7" fmla="*/ 225552 w 2097024"/>
              <a:gd name="connsiteY7" fmla="*/ 103632 h 220078"/>
              <a:gd name="connsiteX8" fmla="*/ 256032 w 2097024"/>
              <a:gd name="connsiteY8" fmla="*/ 115824 h 220078"/>
              <a:gd name="connsiteX9" fmla="*/ 280416 w 2097024"/>
              <a:gd name="connsiteY9" fmla="*/ 134112 h 220078"/>
              <a:gd name="connsiteX10" fmla="*/ 298704 w 2097024"/>
              <a:gd name="connsiteY10" fmla="*/ 140208 h 220078"/>
              <a:gd name="connsiteX11" fmla="*/ 396240 w 2097024"/>
              <a:gd name="connsiteY11" fmla="*/ 176784 h 220078"/>
              <a:gd name="connsiteX12" fmla="*/ 438912 w 2097024"/>
              <a:gd name="connsiteY12" fmla="*/ 188976 h 220078"/>
              <a:gd name="connsiteX13" fmla="*/ 457200 w 2097024"/>
              <a:gd name="connsiteY13" fmla="*/ 195072 h 220078"/>
              <a:gd name="connsiteX14" fmla="*/ 505968 w 2097024"/>
              <a:gd name="connsiteY14" fmla="*/ 207264 h 220078"/>
              <a:gd name="connsiteX15" fmla="*/ 615696 w 2097024"/>
              <a:gd name="connsiteY15" fmla="*/ 182880 h 220078"/>
              <a:gd name="connsiteX16" fmla="*/ 640080 w 2097024"/>
              <a:gd name="connsiteY16" fmla="*/ 176784 h 220078"/>
              <a:gd name="connsiteX17" fmla="*/ 713232 w 2097024"/>
              <a:gd name="connsiteY17" fmla="*/ 134112 h 220078"/>
              <a:gd name="connsiteX18" fmla="*/ 731520 w 2097024"/>
              <a:gd name="connsiteY18" fmla="*/ 128016 h 220078"/>
              <a:gd name="connsiteX19" fmla="*/ 768096 w 2097024"/>
              <a:gd name="connsiteY19" fmla="*/ 103632 h 220078"/>
              <a:gd name="connsiteX20" fmla="*/ 786384 w 2097024"/>
              <a:gd name="connsiteY20" fmla="*/ 97536 h 220078"/>
              <a:gd name="connsiteX21" fmla="*/ 816864 w 2097024"/>
              <a:gd name="connsiteY21" fmla="*/ 79248 h 220078"/>
              <a:gd name="connsiteX22" fmla="*/ 835152 w 2097024"/>
              <a:gd name="connsiteY22" fmla="*/ 67056 h 220078"/>
              <a:gd name="connsiteX23" fmla="*/ 853440 w 2097024"/>
              <a:gd name="connsiteY23" fmla="*/ 60960 h 220078"/>
              <a:gd name="connsiteX24" fmla="*/ 908304 w 2097024"/>
              <a:gd name="connsiteY24" fmla="*/ 36576 h 220078"/>
              <a:gd name="connsiteX25" fmla="*/ 975360 w 2097024"/>
              <a:gd name="connsiteY25" fmla="*/ 48768 h 220078"/>
              <a:gd name="connsiteX26" fmla="*/ 1011936 w 2097024"/>
              <a:gd name="connsiteY26" fmla="*/ 73152 h 220078"/>
              <a:gd name="connsiteX27" fmla="*/ 1048512 w 2097024"/>
              <a:gd name="connsiteY27" fmla="*/ 91440 h 220078"/>
              <a:gd name="connsiteX28" fmla="*/ 1097280 w 2097024"/>
              <a:gd name="connsiteY28" fmla="*/ 121920 h 220078"/>
              <a:gd name="connsiteX29" fmla="*/ 1115568 w 2097024"/>
              <a:gd name="connsiteY29" fmla="*/ 128016 h 220078"/>
              <a:gd name="connsiteX30" fmla="*/ 1139952 w 2097024"/>
              <a:gd name="connsiteY30" fmla="*/ 140208 h 220078"/>
              <a:gd name="connsiteX31" fmla="*/ 1194816 w 2097024"/>
              <a:gd name="connsiteY31" fmla="*/ 164592 h 220078"/>
              <a:gd name="connsiteX32" fmla="*/ 1347216 w 2097024"/>
              <a:gd name="connsiteY32" fmla="*/ 121920 h 220078"/>
              <a:gd name="connsiteX33" fmla="*/ 1395984 w 2097024"/>
              <a:gd name="connsiteY33" fmla="*/ 103632 h 220078"/>
              <a:gd name="connsiteX34" fmla="*/ 1438656 w 2097024"/>
              <a:gd name="connsiteY34" fmla="*/ 91440 h 220078"/>
              <a:gd name="connsiteX35" fmla="*/ 1456944 w 2097024"/>
              <a:gd name="connsiteY35" fmla="*/ 79248 h 220078"/>
              <a:gd name="connsiteX36" fmla="*/ 1664208 w 2097024"/>
              <a:gd name="connsiteY36" fmla="*/ 97536 h 220078"/>
              <a:gd name="connsiteX37" fmla="*/ 1749552 w 2097024"/>
              <a:gd name="connsiteY37" fmla="*/ 103632 h 220078"/>
              <a:gd name="connsiteX38" fmla="*/ 1834896 w 2097024"/>
              <a:gd name="connsiteY38" fmla="*/ 140208 h 220078"/>
              <a:gd name="connsiteX39" fmla="*/ 1889760 w 2097024"/>
              <a:gd name="connsiteY39" fmla="*/ 170688 h 220078"/>
              <a:gd name="connsiteX40" fmla="*/ 1914144 w 2097024"/>
              <a:gd name="connsiteY40" fmla="*/ 195072 h 220078"/>
              <a:gd name="connsiteX41" fmla="*/ 1920240 w 2097024"/>
              <a:gd name="connsiteY41" fmla="*/ 213360 h 220078"/>
              <a:gd name="connsiteX42" fmla="*/ 1975104 w 2097024"/>
              <a:gd name="connsiteY42" fmla="*/ 219456 h 220078"/>
              <a:gd name="connsiteX43" fmla="*/ 2097024 w 2097024"/>
              <a:gd name="connsiteY43" fmla="*/ 219456 h 220078"/>
              <a:gd name="connsiteX0" fmla="*/ 0 w 2048256"/>
              <a:gd name="connsiteY0" fmla="*/ 0 h 195694"/>
              <a:gd name="connsiteX1" fmla="*/ 30480 w 2048256"/>
              <a:gd name="connsiteY1" fmla="*/ 6096 h 195694"/>
              <a:gd name="connsiteX2" fmla="*/ 48768 w 2048256"/>
              <a:gd name="connsiteY2" fmla="*/ 18288 h 195694"/>
              <a:gd name="connsiteX3" fmla="*/ 91440 w 2048256"/>
              <a:gd name="connsiteY3" fmla="*/ 30480 h 195694"/>
              <a:gd name="connsiteX4" fmla="*/ 109728 w 2048256"/>
              <a:gd name="connsiteY4" fmla="*/ 36576 h 195694"/>
              <a:gd name="connsiteX5" fmla="*/ 158496 w 2048256"/>
              <a:gd name="connsiteY5" fmla="*/ 67056 h 195694"/>
              <a:gd name="connsiteX6" fmla="*/ 176784 w 2048256"/>
              <a:gd name="connsiteY6" fmla="*/ 79248 h 195694"/>
              <a:gd name="connsiteX7" fmla="*/ 207264 w 2048256"/>
              <a:gd name="connsiteY7" fmla="*/ 91440 h 195694"/>
              <a:gd name="connsiteX8" fmla="*/ 231648 w 2048256"/>
              <a:gd name="connsiteY8" fmla="*/ 109728 h 195694"/>
              <a:gd name="connsiteX9" fmla="*/ 249936 w 2048256"/>
              <a:gd name="connsiteY9" fmla="*/ 115824 h 195694"/>
              <a:gd name="connsiteX10" fmla="*/ 347472 w 2048256"/>
              <a:gd name="connsiteY10" fmla="*/ 152400 h 195694"/>
              <a:gd name="connsiteX11" fmla="*/ 390144 w 2048256"/>
              <a:gd name="connsiteY11" fmla="*/ 164592 h 195694"/>
              <a:gd name="connsiteX12" fmla="*/ 408432 w 2048256"/>
              <a:gd name="connsiteY12" fmla="*/ 170688 h 195694"/>
              <a:gd name="connsiteX13" fmla="*/ 457200 w 2048256"/>
              <a:gd name="connsiteY13" fmla="*/ 182880 h 195694"/>
              <a:gd name="connsiteX14" fmla="*/ 566928 w 2048256"/>
              <a:gd name="connsiteY14" fmla="*/ 158496 h 195694"/>
              <a:gd name="connsiteX15" fmla="*/ 591312 w 2048256"/>
              <a:gd name="connsiteY15" fmla="*/ 152400 h 195694"/>
              <a:gd name="connsiteX16" fmla="*/ 664464 w 2048256"/>
              <a:gd name="connsiteY16" fmla="*/ 109728 h 195694"/>
              <a:gd name="connsiteX17" fmla="*/ 682752 w 2048256"/>
              <a:gd name="connsiteY17" fmla="*/ 103632 h 195694"/>
              <a:gd name="connsiteX18" fmla="*/ 719328 w 2048256"/>
              <a:gd name="connsiteY18" fmla="*/ 79248 h 195694"/>
              <a:gd name="connsiteX19" fmla="*/ 737616 w 2048256"/>
              <a:gd name="connsiteY19" fmla="*/ 73152 h 195694"/>
              <a:gd name="connsiteX20" fmla="*/ 768096 w 2048256"/>
              <a:gd name="connsiteY20" fmla="*/ 54864 h 195694"/>
              <a:gd name="connsiteX21" fmla="*/ 786384 w 2048256"/>
              <a:gd name="connsiteY21" fmla="*/ 42672 h 195694"/>
              <a:gd name="connsiteX22" fmla="*/ 804672 w 2048256"/>
              <a:gd name="connsiteY22" fmla="*/ 36576 h 195694"/>
              <a:gd name="connsiteX23" fmla="*/ 859536 w 2048256"/>
              <a:gd name="connsiteY23" fmla="*/ 12192 h 195694"/>
              <a:gd name="connsiteX24" fmla="*/ 926592 w 2048256"/>
              <a:gd name="connsiteY24" fmla="*/ 24384 h 195694"/>
              <a:gd name="connsiteX25" fmla="*/ 963168 w 2048256"/>
              <a:gd name="connsiteY25" fmla="*/ 48768 h 195694"/>
              <a:gd name="connsiteX26" fmla="*/ 999744 w 2048256"/>
              <a:gd name="connsiteY26" fmla="*/ 67056 h 195694"/>
              <a:gd name="connsiteX27" fmla="*/ 1048512 w 2048256"/>
              <a:gd name="connsiteY27" fmla="*/ 97536 h 195694"/>
              <a:gd name="connsiteX28" fmla="*/ 1066800 w 2048256"/>
              <a:gd name="connsiteY28" fmla="*/ 103632 h 195694"/>
              <a:gd name="connsiteX29" fmla="*/ 1091184 w 2048256"/>
              <a:gd name="connsiteY29" fmla="*/ 115824 h 195694"/>
              <a:gd name="connsiteX30" fmla="*/ 1146048 w 2048256"/>
              <a:gd name="connsiteY30" fmla="*/ 140208 h 195694"/>
              <a:gd name="connsiteX31" fmla="*/ 1298448 w 2048256"/>
              <a:gd name="connsiteY31" fmla="*/ 97536 h 195694"/>
              <a:gd name="connsiteX32" fmla="*/ 1347216 w 2048256"/>
              <a:gd name="connsiteY32" fmla="*/ 79248 h 195694"/>
              <a:gd name="connsiteX33" fmla="*/ 1389888 w 2048256"/>
              <a:gd name="connsiteY33" fmla="*/ 67056 h 195694"/>
              <a:gd name="connsiteX34" fmla="*/ 1408176 w 2048256"/>
              <a:gd name="connsiteY34" fmla="*/ 54864 h 195694"/>
              <a:gd name="connsiteX35" fmla="*/ 1615440 w 2048256"/>
              <a:gd name="connsiteY35" fmla="*/ 73152 h 195694"/>
              <a:gd name="connsiteX36" fmla="*/ 1700784 w 2048256"/>
              <a:gd name="connsiteY36" fmla="*/ 79248 h 195694"/>
              <a:gd name="connsiteX37" fmla="*/ 1786128 w 2048256"/>
              <a:gd name="connsiteY37" fmla="*/ 115824 h 195694"/>
              <a:gd name="connsiteX38" fmla="*/ 1840992 w 2048256"/>
              <a:gd name="connsiteY38" fmla="*/ 146304 h 195694"/>
              <a:gd name="connsiteX39" fmla="*/ 1865376 w 2048256"/>
              <a:gd name="connsiteY39" fmla="*/ 170688 h 195694"/>
              <a:gd name="connsiteX40" fmla="*/ 1871472 w 2048256"/>
              <a:gd name="connsiteY40" fmla="*/ 188976 h 195694"/>
              <a:gd name="connsiteX41" fmla="*/ 1926336 w 2048256"/>
              <a:gd name="connsiteY41" fmla="*/ 195072 h 195694"/>
              <a:gd name="connsiteX42" fmla="*/ 2048256 w 2048256"/>
              <a:gd name="connsiteY42" fmla="*/ 195072 h 195694"/>
              <a:gd name="connsiteX0" fmla="*/ 0 w 2017776"/>
              <a:gd name="connsiteY0" fmla="*/ 0 h 189598"/>
              <a:gd name="connsiteX1" fmla="*/ 18288 w 2017776"/>
              <a:gd name="connsiteY1" fmla="*/ 12192 h 189598"/>
              <a:gd name="connsiteX2" fmla="*/ 60960 w 2017776"/>
              <a:gd name="connsiteY2" fmla="*/ 24384 h 189598"/>
              <a:gd name="connsiteX3" fmla="*/ 79248 w 2017776"/>
              <a:gd name="connsiteY3" fmla="*/ 30480 h 189598"/>
              <a:gd name="connsiteX4" fmla="*/ 128016 w 2017776"/>
              <a:gd name="connsiteY4" fmla="*/ 60960 h 189598"/>
              <a:gd name="connsiteX5" fmla="*/ 146304 w 2017776"/>
              <a:gd name="connsiteY5" fmla="*/ 73152 h 189598"/>
              <a:gd name="connsiteX6" fmla="*/ 176784 w 2017776"/>
              <a:gd name="connsiteY6" fmla="*/ 85344 h 189598"/>
              <a:gd name="connsiteX7" fmla="*/ 201168 w 2017776"/>
              <a:gd name="connsiteY7" fmla="*/ 103632 h 189598"/>
              <a:gd name="connsiteX8" fmla="*/ 219456 w 2017776"/>
              <a:gd name="connsiteY8" fmla="*/ 109728 h 189598"/>
              <a:gd name="connsiteX9" fmla="*/ 316992 w 2017776"/>
              <a:gd name="connsiteY9" fmla="*/ 146304 h 189598"/>
              <a:gd name="connsiteX10" fmla="*/ 359664 w 2017776"/>
              <a:gd name="connsiteY10" fmla="*/ 158496 h 189598"/>
              <a:gd name="connsiteX11" fmla="*/ 377952 w 2017776"/>
              <a:gd name="connsiteY11" fmla="*/ 164592 h 189598"/>
              <a:gd name="connsiteX12" fmla="*/ 426720 w 2017776"/>
              <a:gd name="connsiteY12" fmla="*/ 176784 h 189598"/>
              <a:gd name="connsiteX13" fmla="*/ 536448 w 2017776"/>
              <a:gd name="connsiteY13" fmla="*/ 152400 h 189598"/>
              <a:gd name="connsiteX14" fmla="*/ 560832 w 2017776"/>
              <a:gd name="connsiteY14" fmla="*/ 146304 h 189598"/>
              <a:gd name="connsiteX15" fmla="*/ 633984 w 2017776"/>
              <a:gd name="connsiteY15" fmla="*/ 103632 h 189598"/>
              <a:gd name="connsiteX16" fmla="*/ 652272 w 2017776"/>
              <a:gd name="connsiteY16" fmla="*/ 97536 h 189598"/>
              <a:gd name="connsiteX17" fmla="*/ 688848 w 2017776"/>
              <a:gd name="connsiteY17" fmla="*/ 73152 h 189598"/>
              <a:gd name="connsiteX18" fmla="*/ 707136 w 2017776"/>
              <a:gd name="connsiteY18" fmla="*/ 67056 h 189598"/>
              <a:gd name="connsiteX19" fmla="*/ 737616 w 2017776"/>
              <a:gd name="connsiteY19" fmla="*/ 48768 h 189598"/>
              <a:gd name="connsiteX20" fmla="*/ 755904 w 2017776"/>
              <a:gd name="connsiteY20" fmla="*/ 36576 h 189598"/>
              <a:gd name="connsiteX21" fmla="*/ 774192 w 2017776"/>
              <a:gd name="connsiteY21" fmla="*/ 30480 h 189598"/>
              <a:gd name="connsiteX22" fmla="*/ 829056 w 2017776"/>
              <a:gd name="connsiteY22" fmla="*/ 6096 h 189598"/>
              <a:gd name="connsiteX23" fmla="*/ 896112 w 2017776"/>
              <a:gd name="connsiteY23" fmla="*/ 18288 h 189598"/>
              <a:gd name="connsiteX24" fmla="*/ 932688 w 2017776"/>
              <a:gd name="connsiteY24" fmla="*/ 42672 h 189598"/>
              <a:gd name="connsiteX25" fmla="*/ 969264 w 2017776"/>
              <a:gd name="connsiteY25" fmla="*/ 60960 h 189598"/>
              <a:gd name="connsiteX26" fmla="*/ 1018032 w 2017776"/>
              <a:gd name="connsiteY26" fmla="*/ 91440 h 189598"/>
              <a:gd name="connsiteX27" fmla="*/ 1036320 w 2017776"/>
              <a:gd name="connsiteY27" fmla="*/ 97536 h 189598"/>
              <a:gd name="connsiteX28" fmla="*/ 1060704 w 2017776"/>
              <a:gd name="connsiteY28" fmla="*/ 109728 h 189598"/>
              <a:gd name="connsiteX29" fmla="*/ 1115568 w 2017776"/>
              <a:gd name="connsiteY29" fmla="*/ 134112 h 189598"/>
              <a:gd name="connsiteX30" fmla="*/ 1267968 w 2017776"/>
              <a:gd name="connsiteY30" fmla="*/ 91440 h 189598"/>
              <a:gd name="connsiteX31" fmla="*/ 1316736 w 2017776"/>
              <a:gd name="connsiteY31" fmla="*/ 73152 h 189598"/>
              <a:gd name="connsiteX32" fmla="*/ 1359408 w 2017776"/>
              <a:gd name="connsiteY32" fmla="*/ 60960 h 189598"/>
              <a:gd name="connsiteX33" fmla="*/ 1377696 w 2017776"/>
              <a:gd name="connsiteY33" fmla="*/ 48768 h 189598"/>
              <a:gd name="connsiteX34" fmla="*/ 1584960 w 2017776"/>
              <a:gd name="connsiteY34" fmla="*/ 67056 h 189598"/>
              <a:gd name="connsiteX35" fmla="*/ 1670304 w 2017776"/>
              <a:gd name="connsiteY35" fmla="*/ 73152 h 189598"/>
              <a:gd name="connsiteX36" fmla="*/ 1755648 w 2017776"/>
              <a:gd name="connsiteY36" fmla="*/ 109728 h 189598"/>
              <a:gd name="connsiteX37" fmla="*/ 1810512 w 2017776"/>
              <a:gd name="connsiteY37" fmla="*/ 140208 h 189598"/>
              <a:gd name="connsiteX38" fmla="*/ 1834896 w 2017776"/>
              <a:gd name="connsiteY38" fmla="*/ 164592 h 189598"/>
              <a:gd name="connsiteX39" fmla="*/ 1840992 w 2017776"/>
              <a:gd name="connsiteY39" fmla="*/ 182880 h 189598"/>
              <a:gd name="connsiteX40" fmla="*/ 1895856 w 2017776"/>
              <a:gd name="connsiteY40" fmla="*/ 188976 h 189598"/>
              <a:gd name="connsiteX41" fmla="*/ 2017776 w 2017776"/>
              <a:gd name="connsiteY41" fmla="*/ 188976 h 189598"/>
              <a:gd name="connsiteX0" fmla="*/ 0 w 1999488"/>
              <a:gd name="connsiteY0" fmla="*/ 6096 h 183502"/>
              <a:gd name="connsiteX1" fmla="*/ 42672 w 1999488"/>
              <a:gd name="connsiteY1" fmla="*/ 18288 h 183502"/>
              <a:gd name="connsiteX2" fmla="*/ 60960 w 1999488"/>
              <a:gd name="connsiteY2" fmla="*/ 24384 h 183502"/>
              <a:gd name="connsiteX3" fmla="*/ 109728 w 1999488"/>
              <a:gd name="connsiteY3" fmla="*/ 54864 h 183502"/>
              <a:gd name="connsiteX4" fmla="*/ 128016 w 1999488"/>
              <a:gd name="connsiteY4" fmla="*/ 67056 h 183502"/>
              <a:gd name="connsiteX5" fmla="*/ 158496 w 1999488"/>
              <a:gd name="connsiteY5" fmla="*/ 79248 h 183502"/>
              <a:gd name="connsiteX6" fmla="*/ 182880 w 1999488"/>
              <a:gd name="connsiteY6" fmla="*/ 97536 h 183502"/>
              <a:gd name="connsiteX7" fmla="*/ 201168 w 1999488"/>
              <a:gd name="connsiteY7" fmla="*/ 103632 h 183502"/>
              <a:gd name="connsiteX8" fmla="*/ 298704 w 1999488"/>
              <a:gd name="connsiteY8" fmla="*/ 140208 h 183502"/>
              <a:gd name="connsiteX9" fmla="*/ 341376 w 1999488"/>
              <a:gd name="connsiteY9" fmla="*/ 152400 h 183502"/>
              <a:gd name="connsiteX10" fmla="*/ 359664 w 1999488"/>
              <a:gd name="connsiteY10" fmla="*/ 158496 h 183502"/>
              <a:gd name="connsiteX11" fmla="*/ 408432 w 1999488"/>
              <a:gd name="connsiteY11" fmla="*/ 170688 h 183502"/>
              <a:gd name="connsiteX12" fmla="*/ 518160 w 1999488"/>
              <a:gd name="connsiteY12" fmla="*/ 146304 h 183502"/>
              <a:gd name="connsiteX13" fmla="*/ 542544 w 1999488"/>
              <a:gd name="connsiteY13" fmla="*/ 140208 h 183502"/>
              <a:gd name="connsiteX14" fmla="*/ 615696 w 1999488"/>
              <a:gd name="connsiteY14" fmla="*/ 97536 h 183502"/>
              <a:gd name="connsiteX15" fmla="*/ 633984 w 1999488"/>
              <a:gd name="connsiteY15" fmla="*/ 91440 h 183502"/>
              <a:gd name="connsiteX16" fmla="*/ 670560 w 1999488"/>
              <a:gd name="connsiteY16" fmla="*/ 67056 h 183502"/>
              <a:gd name="connsiteX17" fmla="*/ 688848 w 1999488"/>
              <a:gd name="connsiteY17" fmla="*/ 60960 h 183502"/>
              <a:gd name="connsiteX18" fmla="*/ 719328 w 1999488"/>
              <a:gd name="connsiteY18" fmla="*/ 42672 h 183502"/>
              <a:gd name="connsiteX19" fmla="*/ 737616 w 1999488"/>
              <a:gd name="connsiteY19" fmla="*/ 30480 h 183502"/>
              <a:gd name="connsiteX20" fmla="*/ 755904 w 1999488"/>
              <a:gd name="connsiteY20" fmla="*/ 24384 h 183502"/>
              <a:gd name="connsiteX21" fmla="*/ 810768 w 1999488"/>
              <a:gd name="connsiteY21" fmla="*/ 0 h 183502"/>
              <a:gd name="connsiteX22" fmla="*/ 877824 w 1999488"/>
              <a:gd name="connsiteY22" fmla="*/ 12192 h 183502"/>
              <a:gd name="connsiteX23" fmla="*/ 914400 w 1999488"/>
              <a:gd name="connsiteY23" fmla="*/ 36576 h 183502"/>
              <a:gd name="connsiteX24" fmla="*/ 950976 w 1999488"/>
              <a:gd name="connsiteY24" fmla="*/ 54864 h 183502"/>
              <a:gd name="connsiteX25" fmla="*/ 999744 w 1999488"/>
              <a:gd name="connsiteY25" fmla="*/ 85344 h 183502"/>
              <a:gd name="connsiteX26" fmla="*/ 1018032 w 1999488"/>
              <a:gd name="connsiteY26" fmla="*/ 91440 h 183502"/>
              <a:gd name="connsiteX27" fmla="*/ 1042416 w 1999488"/>
              <a:gd name="connsiteY27" fmla="*/ 103632 h 183502"/>
              <a:gd name="connsiteX28" fmla="*/ 1097280 w 1999488"/>
              <a:gd name="connsiteY28" fmla="*/ 128016 h 183502"/>
              <a:gd name="connsiteX29" fmla="*/ 1249680 w 1999488"/>
              <a:gd name="connsiteY29" fmla="*/ 85344 h 183502"/>
              <a:gd name="connsiteX30" fmla="*/ 1298448 w 1999488"/>
              <a:gd name="connsiteY30" fmla="*/ 67056 h 183502"/>
              <a:gd name="connsiteX31" fmla="*/ 1341120 w 1999488"/>
              <a:gd name="connsiteY31" fmla="*/ 54864 h 183502"/>
              <a:gd name="connsiteX32" fmla="*/ 1359408 w 1999488"/>
              <a:gd name="connsiteY32" fmla="*/ 42672 h 183502"/>
              <a:gd name="connsiteX33" fmla="*/ 1566672 w 1999488"/>
              <a:gd name="connsiteY33" fmla="*/ 60960 h 183502"/>
              <a:gd name="connsiteX34" fmla="*/ 1652016 w 1999488"/>
              <a:gd name="connsiteY34" fmla="*/ 67056 h 183502"/>
              <a:gd name="connsiteX35" fmla="*/ 1737360 w 1999488"/>
              <a:gd name="connsiteY35" fmla="*/ 103632 h 183502"/>
              <a:gd name="connsiteX36" fmla="*/ 1792224 w 1999488"/>
              <a:gd name="connsiteY36" fmla="*/ 134112 h 183502"/>
              <a:gd name="connsiteX37" fmla="*/ 1816608 w 1999488"/>
              <a:gd name="connsiteY37" fmla="*/ 158496 h 183502"/>
              <a:gd name="connsiteX38" fmla="*/ 1822704 w 1999488"/>
              <a:gd name="connsiteY38" fmla="*/ 176784 h 183502"/>
              <a:gd name="connsiteX39" fmla="*/ 1877568 w 1999488"/>
              <a:gd name="connsiteY39" fmla="*/ 182880 h 183502"/>
              <a:gd name="connsiteX40" fmla="*/ 1999488 w 1999488"/>
              <a:gd name="connsiteY40" fmla="*/ 182880 h 183502"/>
              <a:gd name="connsiteX0" fmla="*/ 0 w 1999488"/>
              <a:gd name="connsiteY0" fmla="*/ 6096 h 183502"/>
              <a:gd name="connsiteX1" fmla="*/ 33147 w 1999488"/>
              <a:gd name="connsiteY1" fmla="*/ 16383 h 183502"/>
              <a:gd name="connsiteX2" fmla="*/ 60960 w 1999488"/>
              <a:gd name="connsiteY2" fmla="*/ 24384 h 183502"/>
              <a:gd name="connsiteX3" fmla="*/ 109728 w 1999488"/>
              <a:gd name="connsiteY3" fmla="*/ 54864 h 183502"/>
              <a:gd name="connsiteX4" fmla="*/ 128016 w 1999488"/>
              <a:gd name="connsiteY4" fmla="*/ 67056 h 183502"/>
              <a:gd name="connsiteX5" fmla="*/ 158496 w 1999488"/>
              <a:gd name="connsiteY5" fmla="*/ 79248 h 183502"/>
              <a:gd name="connsiteX6" fmla="*/ 182880 w 1999488"/>
              <a:gd name="connsiteY6" fmla="*/ 97536 h 183502"/>
              <a:gd name="connsiteX7" fmla="*/ 201168 w 1999488"/>
              <a:gd name="connsiteY7" fmla="*/ 103632 h 183502"/>
              <a:gd name="connsiteX8" fmla="*/ 298704 w 1999488"/>
              <a:gd name="connsiteY8" fmla="*/ 140208 h 183502"/>
              <a:gd name="connsiteX9" fmla="*/ 341376 w 1999488"/>
              <a:gd name="connsiteY9" fmla="*/ 152400 h 183502"/>
              <a:gd name="connsiteX10" fmla="*/ 359664 w 1999488"/>
              <a:gd name="connsiteY10" fmla="*/ 158496 h 183502"/>
              <a:gd name="connsiteX11" fmla="*/ 408432 w 1999488"/>
              <a:gd name="connsiteY11" fmla="*/ 170688 h 183502"/>
              <a:gd name="connsiteX12" fmla="*/ 518160 w 1999488"/>
              <a:gd name="connsiteY12" fmla="*/ 146304 h 183502"/>
              <a:gd name="connsiteX13" fmla="*/ 542544 w 1999488"/>
              <a:gd name="connsiteY13" fmla="*/ 140208 h 183502"/>
              <a:gd name="connsiteX14" fmla="*/ 615696 w 1999488"/>
              <a:gd name="connsiteY14" fmla="*/ 97536 h 183502"/>
              <a:gd name="connsiteX15" fmla="*/ 633984 w 1999488"/>
              <a:gd name="connsiteY15" fmla="*/ 91440 h 183502"/>
              <a:gd name="connsiteX16" fmla="*/ 670560 w 1999488"/>
              <a:gd name="connsiteY16" fmla="*/ 67056 h 183502"/>
              <a:gd name="connsiteX17" fmla="*/ 688848 w 1999488"/>
              <a:gd name="connsiteY17" fmla="*/ 60960 h 183502"/>
              <a:gd name="connsiteX18" fmla="*/ 719328 w 1999488"/>
              <a:gd name="connsiteY18" fmla="*/ 42672 h 183502"/>
              <a:gd name="connsiteX19" fmla="*/ 737616 w 1999488"/>
              <a:gd name="connsiteY19" fmla="*/ 30480 h 183502"/>
              <a:gd name="connsiteX20" fmla="*/ 755904 w 1999488"/>
              <a:gd name="connsiteY20" fmla="*/ 24384 h 183502"/>
              <a:gd name="connsiteX21" fmla="*/ 810768 w 1999488"/>
              <a:gd name="connsiteY21" fmla="*/ 0 h 183502"/>
              <a:gd name="connsiteX22" fmla="*/ 877824 w 1999488"/>
              <a:gd name="connsiteY22" fmla="*/ 12192 h 183502"/>
              <a:gd name="connsiteX23" fmla="*/ 914400 w 1999488"/>
              <a:gd name="connsiteY23" fmla="*/ 36576 h 183502"/>
              <a:gd name="connsiteX24" fmla="*/ 950976 w 1999488"/>
              <a:gd name="connsiteY24" fmla="*/ 54864 h 183502"/>
              <a:gd name="connsiteX25" fmla="*/ 999744 w 1999488"/>
              <a:gd name="connsiteY25" fmla="*/ 85344 h 183502"/>
              <a:gd name="connsiteX26" fmla="*/ 1018032 w 1999488"/>
              <a:gd name="connsiteY26" fmla="*/ 91440 h 183502"/>
              <a:gd name="connsiteX27" fmla="*/ 1042416 w 1999488"/>
              <a:gd name="connsiteY27" fmla="*/ 103632 h 183502"/>
              <a:gd name="connsiteX28" fmla="*/ 1097280 w 1999488"/>
              <a:gd name="connsiteY28" fmla="*/ 128016 h 183502"/>
              <a:gd name="connsiteX29" fmla="*/ 1249680 w 1999488"/>
              <a:gd name="connsiteY29" fmla="*/ 85344 h 183502"/>
              <a:gd name="connsiteX30" fmla="*/ 1298448 w 1999488"/>
              <a:gd name="connsiteY30" fmla="*/ 67056 h 183502"/>
              <a:gd name="connsiteX31" fmla="*/ 1341120 w 1999488"/>
              <a:gd name="connsiteY31" fmla="*/ 54864 h 183502"/>
              <a:gd name="connsiteX32" fmla="*/ 1359408 w 1999488"/>
              <a:gd name="connsiteY32" fmla="*/ 42672 h 183502"/>
              <a:gd name="connsiteX33" fmla="*/ 1566672 w 1999488"/>
              <a:gd name="connsiteY33" fmla="*/ 60960 h 183502"/>
              <a:gd name="connsiteX34" fmla="*/ 1652016 w 1999488"/>
              <a:gd name="connsiteY34" fmla="*/ 67056 h 183502"/>
              <a:gd name="connsiteX35" fmla="*/ 1737360 w 1999488"/>
              <a:gd name="connsiteY35" fmla="*/ 103632 h 183502"/>
              <a:gd name="connsiteX36" fmla="*/ 1792224 w 1999488"/>
              <a:gd name="connsiteY36" fmla="*/ 134112 h 183502"/>
              <a:gd name="connsiteX37" fmla="*/ 1816608 w 1999488"/>
              <a:gd name="connsiteY37" fmla="*/ 158496 h 183502"/>
              <a:gd name="connsiteX38" fmla="*/ 1822704 w 1999488"/>
              <a:gd name="connsiteY38" fmla="*/ 176784 h 183502"/>
              <a:gd name="connsiteX39" fmla="*/ 1877568 w 1999488"/>
              <a:gd name="connsiteY39" fmla="*/ 182880 h 183502"/>
              <a:gd name="connsiteX40" fmla="*/ 1999488 w 1999488"/>
              <a:gd name="connsiteY40" fmla="*/ 182880 h 183502"/>
              <a:gd name="connsiteX0" fmla="*/ 0 w 1966341"/>
              <a:gd name="connsiteY0" fmla="*/ 16383 h 183502"/>
              <a:gd name="connsiteX1" fmla="*/ 27813 w 1966341"/>
              <a:gd name="connsiteY1" fmla="*/ 24384 h 183502"/>
              <a:gd name="connsiteX2" fmla="*/ 76581 w 1966341"/>
              <a:gd name="connsiteY2" fmla="*/ 54864 h 183502"/>
              <a:gd name="connsiteX3" fmla="*/ 94869 w 1966341"/>
              <a:gd name="connsiteY3" fmla="*/ 67056 h 183502"/>
              <a:gd name="connsiteX4" fmla="*/ 125349 w 1966341"/>
              <a:gd name="connsiteY4" fmla="*/ 79248 h 183502"/>
              <a:gd name="connsiteX5" fmla="*/ 149733 w 1966341"/>
              <a:gd name="connsiteY5" fmla="*/ 97536 h 183502"/>
              <a:gd name="connsiteX6" fmla="*/ 168021 w 1966341"/>
              <a:gd name="connsiteY6" fmla="*/ 103632 h 183502"/>
              <a:gd name="connsiteX7" fmla="*/ 265557 w 1966341"/>
              <a:gd name="connsiteY7" fmla="*/ 140208 h 183502"/>
              <a:gd name="connsiteX8" fmla="*/ 308229 w 1966341"/>
              <a:gd name="connsiteY8" fmla="*/ 152400 h 183502"/>
              <a:gd name="connsiteX9" fmla="*/ 326517 w 1966341"/>
              <a:gd name="connsiteY9" fmla="*/ 158496 h 183502"/>
              <a:gd name="connsiteX10" fmla="*/ 375285 w 1966341"/>
              <a:gd name="connsiteY10" fmla="*/ 170688 h 183502"/>
              <a:gd name="connsiteX11" fmla="*/ 485013 w 1966341"/>
              <a:gd name="connsiteY11" fmla="*/ 146304 h 183502"/>
              <a:gd name="connsiteX12" fmla="*/ 509397 w 1966341"/>
              <a:gd name="connsiteY12" fmla="*/ 140208 h 183502"/>
              <a:gd name="connsiteX13" fmla="*/ 582549 w 1966341"/>
              <a:gd name="connsiteY13" fmla="*/ 97536 h 183502"/>
              <a:gd name="connsiteX14" fmla="*/ 600837 w 1966341"/>
              <a:gd name="connsiteY14" fmla="*/ 91440 h 183502"/>
              <a:gd name="connsiteX15" fmla="*/ 637413 w 1966341"/>
              <a:gd name="connsiteY15" fmla="*/ 67056 h 183502"/>
              <a:gd name="connsiteX16" fmla="*/ 655701 w 1966341"/>
              <a:gd name="connsiteY16" fmla="*/ 60960 h 183502"/>
              <a:gd name="connsiteX17" fmla="*/ 686181 w 1966341"/>
              <a:gd name="connsiteY17" fmla="*/ 42672 h 183502"/>
              <a:gd name="connsiteX18" fmla="*/ 704469 w 1966341"/>
              <a:gd name="connsiteY18" fmla="*/ 30480 h 183502"/>
              <a:gd name="connsiteX19" fmla="*/ 722757 w 1966341"/>
              <a:gd name="connsiteY19" fmla="*/ 24384 h 183502"/>
              <a:gd name="connsiteX20" fmla="*/ 777621 w 1966341"/>
              <a:gd name="connsiteY20" fmla="*/ 0 h 183502"/>
              <a:gd name="connsiteX21" fmla="*/ 844677 w 1966341"/>
              <a:gd name="connsiteY21" fmla="*/ 12192 h 183502"/>
              <a:gd name="connsiteX22" fmla="*/ 881253 w 1966341"/>
              <a:gd name="connsiteY22" fmla="*/ 36576 h 183502"/>
              <a:gd name="connsiteX23" fmla="*/ 917829 w 1966341"/>
              <a:gd name="connsiteY23" fmla="*/ 54864 h 183502"/>
              <a:gd name="connsiteX24" fmla="*/ 966597 w 1966341"/>
              <a:gd name="connsiteY24" fmla="*/ 85344 h 183502"/>
              <a:gd name="connsiteX25" fmla="*/ 984885 w 1966341"/>
              <a:gd name="connsiteY25" fmla="*/ 91440 h 183502"/>
              <a:gd name="connsiteX26" fmla="*/ 1009269 w 1966341"/>
              <a:gd name="connsiteY26" fmla="*/ 103632 h 183502"/>
              <a:gd name="connsiteX27" fmla="*/ 1064133 w 1966341"/>
              <a:gd name="connsiteY27" fmla="*/ 128016 h 183502"/>
              <a:gd name="connsiteX28" fmla="*/ 1216533 w 1966341"/>
              <a:gd name="connsiteY28" fmla="*/ 85344 h 183502"/>
              <a:gd name="connsiteX29" fmla="*/ 1265301 w 1966341"/>
              <a:gd name="connsiteY29" fmla="*/ 67056 h 183502"/>
              <a:gd name="connsiteX30" fmla="*/ 1307973 w 1966341"/>
              <a:gd name="connsiteY30" fmla="*/ 54864 h 183502"/>
              <a:gd name="connsiteX31" fmla="*/ 1326261 w 1966341"/>
              <a:gd name="connsiteY31" fmla="*/ 42672 h 183502"/>
              <a:gd name="connsiteX32" fmla="*/ 1533525 w 1966341"/>
              <a:gd name="connsiteY32" fmla="*/ 60960 h 183502"/>
              <a:gd name="connsiteX33" fmla="*/ 1618869 w 1966341"/>
              <a:gd name="connsiteY33" fmla="*/ 67056 h 183502"/>
              <a:gd name="connsiteX34" fmla="*/ 1704213 w 1966341"/>
              <a:gd name="connsiteY34" fmla="*/ 103632 h 183502"/>
              <a:gd name="connsiteX35" fmla="*/ 1759077 w 1966341"/>
              <a:gd name="connsiteY35" fmla="*/ 134112 h 183502"/>
              <a:gd name="connsiteX36" fmla="*/ 1783461 w 1966341"/>
              <a:gd name="connsiteY36" fmla="*/ 158496 h 183502"/>
              <a:gd name="connsiteX37" fmla="*/ 1789557 w 1966341"/>
              <a:gd name="connsiteY37" fmla="*/ 176784 h 183502"/>
              <a:gd name="connsiteX38" fmla="*/ 1844421 w 1966341"/>
              <a:gd name="connsiteY38" fmla="*/ 182880 h 183502"/>
              <a:gd name="connsiteX39" fmla="*/ 1966341 w 1966341"/>
              <a:gd name="connsiteY39" fmla="*/ 182880 h 183502"/>
              <a:gd name="connsiteX0" fmla="*/ 0 w 1844421"/>
              <a:gd name="connsiteY0" fmla="*/ 16383 h 182880"/>
              <a:gd name="connsiteX1" fmla="*/ 27813 w 1844421"/>
              <a:gd name="connsiteY1" fmla="*/ 24384 h 182880"/>
              <a:gd name="connsiteX2" fmla="*/ 76581 w 1844421"/>
              <a:gd name="connsiteY2" fmla="*/ 54864 h 182880"/>
              <a:gd name="connsiteX3" fmla="*/ 94869 w 1844421"/>
              <a:gd name="connsiteY3" fmla="*/ 67056 h 182880"/>
              <a:gd name="connsiteX4" fmla="*/ 125349 w 1844421"/>
              <a:gd name="connsiteY4" fmla="*/ 79248 h 182880"/>
              <a:gd name="connsiteX5" fmla="*/ 149733 w 1844421"/>
              <a:gd name="connsiteY5" fmla="*/ 97536 h 182880"/>
              <a:gd name="connsiteX6" fmla="*/ 168021 w 1844421"/>
              <a:gd name="connsiteY6" fmla="*/ 103632 h 182880"/>
              <a:gd name="connsiteX7" fmla="*/ 265557 w 1844421"/>
              <a:gd name="connsiteY7" fmla="*/ 140208 h 182880"/>
              <a:gd name="connsiteX8" fmla="*/ 308229 w 1844421"/>
              <a:gd name="connsiteY8" fmla="*/ 152400 h 182880"/>
              <a:gd name="connsiteX9" fmla="*/ 326517 w 1844421"/>
              <a:gd name="connsiteY9" fmla="*/ 158496 h 182880"/>
              <a:gd name="connsiteX10" fmla="*/ 375285 w 1844421"/>
              <a:gd name="connsiteY10" fmla="*/ 170688 h 182880"/>
              <a:gd name="connsiteX11" fmla="*/ 485013 w 1844421"/>
              <a:gd name="connsiteY11" fmla="*/ 146304 h 182880"/>
              <a:gd name="connsiteX12" fmla="*/ 509397 w 1844421"/>
              <a:gd name="connsiteY12" fmla="*/ 140208 h 182880"/>
              <a:gd name="connsiteX13" fmla="*/ 582549 w 1844421"/>
              <a:gd name="connsiteY13" fmla="*/ 97536 h 182880"/>
              <a:gd name="connsiteX14" fmla="*/ 600837 w 1844421"/>
              <a:gd name="connsiteY14" fmla="*/ 91440 h 182880"/>
              <a:gd name="connsiteX15" fmla="*/ 637413 w 1844421"/>
              <a:gd name="connsiteY15" fmla="*/ 67056 h 182880"/>
              <a:gd name="connsiteX16" fmla="*/ 655701 w 1844421"/>
              <a:gd name="connsiteY16" fmla="*/ 60960 h 182880"/>
              <a:gd name="connsiteX17" fmla="*/ 686181 w 1844421"/>
              <a:gd name="connsiteY17" fmla="*/ 42672 h 182880"/>
              <a:gd name="connsiteX18" fmla="*/ 704469 w 1844421"/>
              <a:gd name="connsiteY18" fmla="*/ 30480 h 182880"/>
              <a:gd name="connsiteX19" fmla="*/ 722757 w 1844421"/>
              <a:gd name="connsiteY19" fmla="*/ 24384 h 182880"/>
              <a:gd name="connsiteX20" fmla="*/ 777621 w 1844421"/>
              <a:gd name="connsiteY20" fmla="*/ 0 h 182880"/>
              <a:gd name="connsiteX21" fmla="*/ 844677 w 1844421"/>
              <a:gd name="connsiteY21" fmla="*/ 12192 h 182880"/>
              <a:gd name="connsiteX22" fmla="*/ 881253 w 1844421"/>
              <a:gd name="connsiteY22" fmla="*/ 36576 h 182880"/>
              <a:gd name="connsiteX23" fmla="*/ 917829 w 1844421"/>
              <a:gd name="connsiteY23" fmla="*/ 54864 h 182880"/>
              <a:gd name="connsiteX24" fmla="*/ 966597 w 1844421"/>
              <a:gd name="connsiteY24" fmla="*/ 85344 h 182880"/>
              <a:gd name="connsiteX25" fmla="*/ 984885 w 1844421"/>
              <a:gd name="connsiteY25" fmla="*/ 91440 h 182880"/>
              <a:gd name="connsiteX26" fmla="*/ 1009269 w 1844421"/>
              <a:gd name="connsiteY26" fmla="*/ 103632 h 182880"/>
              <a:gd name="connsiteX27" fmla="*/ 1064133 w 1844421"/>
              <a:gd name="connsiteY27" fmla="*/ 128016 h 182880"/>
              <a:gd name="connsiteX28" fmla="*/ 1216533 w 1844421"/>
              <a:gd name="connsiteY28" fmla="*/ 85344 h 182880"/>
              <a:gd name="connsiteX29" fmla="*/ 1265301 w 1844421"/>
              <a:gd name="connsiteY29" fmla="*/ 67056 h 182880"/>
              <a:gd name="connsiteX30" fmla="*/ 1307973 w 1844421"/>
              <a:gd name="connsiteY30" fmla="*/ 54864 h 182880"/>
              <a:gd name="connsiteX31" fmla="*/ 1326261 w 1844421"/>
              <a:gd name="connsiteY31" fmla="*/ 42672 h 182880"/>
              <a:gd name="connsiteX32" fmla="*/ 1533525 w 1844421"/>
              <a:gd name="connsiteY32" fmla="*/ 60960 h 182880"/>
              <a:gd name="connsiteX33" fmla="*/ 1618869 w 1844421"/>
              <a:gd name="connsiteY33" fmla="*/ 67056 h 182880"/>
              <a:gd name="connsiteX34" fmla="*/ 1704213 w 1844421"/>
              <a:gd name="connsiteY34" fmla="*/ 103632 h 182880"/>
              <a:gd name="connsiteX35" fmla="*/ 1759077 w 1844421"/>
              <a:gd name="connsiteY35" fmla="*/ 134112 h 182880"/>
              <a:gd name="connsiteX36" fmla="*/ 1783461 w 1844421"/>
              <a:gd name="connsiteY36" fmla="*/ 158496 h 182880"/>
              <a:gd name="connsiteX37" fmla="*/ 1789557 w 1844421"/>
              <a:gd name="connsiteY37" fmla="*/ 176784 h 182880"/>
              <a:gd name="connsiteX38" fmla="*/ 1844421 w 1844421"/>
              <a:gd name="connsiteY38" fmla="*/ 182880 h 182880"/>
              <a:gd name="connsiteX0" fmla="*/ 0 w 1789557"/>
              <a:gd name="connsiteY0" fmla="*/ 16383 h 176784"/>
              <a:gd name="connsiteX1" fmla="*/ 27813 w 1789557"/>
              <a:gd name="connsiteY1" fmla="*/ 24384 h 176784"/>
              <a:gd name="connsiteX2" fmla="*/ 76581 w 1789557"/>
              <a:gd name="connsiteY2" fmla="*/ 54864 h 176784"/>
              <a:gd name="connsiteX3" fmla="*/ 94869 w 1789557"/>
              <a:gd name="connsiteY3" fmla="*/ 67056 h 176784"/>
              <a:gd name="connsiteX4" fmla="*/ 125349 w 1789557"/>
              <a:gd name="connsiteY4" fmla="*/ 79248 h 176784"/>
              <a:gd name="connsiteX5" fmla="*/ 149733 w 1789557"/>
              <a:gd name="connsiteY5" fmla="*/ 97536 h 176784"/>
              <a:gd name="connsiteX6" fmla="*/ 168021 w 1789557"/>
              <a:gd name="connsiteY6" fmla="*/ 103632 h 176784"/>
              <a:gd name="connsiteX7" fmla="*/ 265557 w 1789557"/>
              <a:gd name="connsiteY7" fmla="*/ 140208 h 176784"/>
              <a:gd name="connsiteX8" fmla="*/ 308229 w 1789557"/>
              <a:gd name="connsiteY8" fmla="*/ 152400 h 176784"/>
              <a:gd name="connsiteX9" fmla="*/ 326517 w 1789557"/>
              <a:gd name="connsiteY9" fmla="*/ 158496 h 176784"/>
              <a:gd name="connsiteX10" fmla="*/ 375285 w 1789557"/>
              <a:gd name="connsiteY10" fmla="*/ 170688 h 176784"/>
              <a:gd name="connsiteX11" fmla="*/ 485013 w 1789557"/>
              <a:gd name="connsiteY11" fmla="*/ 146304 h 176784"/>
              <a:gd name="connsiteX12" fmla="*/ 509397 w 1789557"/>
              <a:gd name="connsiteY12" fmla="*/ 140208 h 176784"/>
              <a:gd name="connsiteX13" fmla="*/ 582549 w 1789557"/>
              <a:gd name="connsiteY13" fmla="*/ 97536 h 176784"/>
              <a:gd name="connsiteX14" fmla="*/ 600837 w 1789557"/>
              <a:gd name="connsiteY14" fmla="*/ 91440 h 176784"/>
              <a:gd name="connsiteX15" fmla="*/ 637413 w 1789557"/>
              <a:gd name="connsiteY15" fmla="*/ 67056 h 176784"/>
              <a:gd name="connsiteX16" fmla="*/ 655701 w 1789557"/>
              <a:gd name="connsiteY16" fmla="*/ 60960 h 176784"/>
              <a:gd name="connsiteX17" fmla="*/ 686181 w 1789557"/>
              <a:gd name="connsiteY17" fmla="*/ 42672 h 176784"/>
              <a:gd name="connsiteX18" fmla="*/ 704469 w 1789557"/>
              <a:gd name="connsiteY18" fmla="*/ 30480 h 176784"/>
              <a:gd name="connsiteX19" fmla="*/ 722757 w 1789557"/>
              <a:gd name="connsiteY19" fmla="*/ 24384 h 176784"/>
              <a:gd name="connsiteX20" fmla="*/ 777621 w 1789557"/>
              <a:gd name="connsiteY20" fmla="*/ 0 h 176784"/>
              <a:gd name="connsiteX21" fmla="*/ 844677 w 1789557"/>
              <a:gd name="connsiteY21" fmla="*/ 12192 h 176784"/>
              <a:gd name="connsiteX22" fmla="*/ 881253 w 1789557"/>
              <a:gd name="connsiteY22" fmla="*/ 36576 h 176784"/>
              <a:gd name="connsiteX23" fmla="*/ 917829 w 1789557"/>
              <a:gd name="connsiteY23" fmla="*/ 54864 h 176784"/>
              <a:gd name="connsiteX24" fmla="*/ 966597 w 1789557"/>
              <a:gd name="connsiteY24" fmla="*/ 85344 h 176784"/>
              <a:gd name="connsiteX25" fmla="*/ 984885 w 1789557"/>
              <a:gd name="connsiteY25" fmla="*/ 91440 h 176784"/>
              <a:gd name="connsiteX26" fmla="*/ 1009269 w 1789557"/>
              <a:gd name="connsiteY26" fmla="*/ 103632 h 176784"/>
              <a:gd name="connsiteX27" fmla="*/ 1064133 w 1789557"/>
              <a:gd name="connsiteY27" fmla="*/ 128016 h 176784"/>
              <a:gd name="connsiteX28" fmla="*/ 1216533 w 1789557"/>
              <a:gd name="connsiteY28" fmla="*/ 85344 h 176784"/>
              <a:gd name="connsiteX29" fmla="*/ 1265301 w 1789557"/>
              <a:gd name="connsiteY29" fmla="*/ 67056 h 176784"/>
              <a:gd name="connsiteX30" fmla="*/ 1307973 w 1789557"/>
              <a:gd name="connsiteY30" fmla="*/ 54864 h 176784"/>
              <a:gd name="connsiteX31" fmla="*/ 1326261 w 1789557"/>
              <a:gd name="connsiteY31" fmla="*/ 42672 h 176784"/>
              <a:gd name="connsiteX32" fmla="*/ 1533525 w 1789557"/>
              <a:gd name="connsiteY32" fmla="*/ 60960 h 176784"/>
              <a:gd name="connsiteX33" fmla="*/ 1618869 w 1789557"/>
              <a:gd name="connsiteY33" fmla="*/ 67056 h 176784"/>
              <a:gd name="connsiteX34" fmla="*/ 1704213 w 1789557"/>
              <a:gd name="connsiteY34" fmla="*/ 103632 h 176784"/>
              <a:gd name="connsiteX35" fmla="*/ 1759077 w 1789557"/>
              <a:gd name="connsiteY35" fmla="*/ 134112 h 176784"/>
              <a:gd name="connsiteX36" fmla="*/ 1783461 w 1789557"/>
              <a:gd name="connsiteY36" fmla="*/ 158496 h 176784"/>
              <a:gd name="connsiteX37" fmla="*/ 1789557 w 1789557"/>
              <a:gd name="connsiteY37" fmla="*/ 176784 h 176784"/>
              <a:gd name="connsiteX0" fmla="*/ 0 w 1783461"/>
              <a:gd name="connsiteY0" fmla="*/ 16383 h 170688"/>
              <a:gd name="connsiteX1" fmla="*/ 27813 w 1783461"/>
              <a:gd name="connsiteY1" fmla="*/ 24384 h 170688"/>
              <a:gd name="connsiteX2" fmla="*/ 76581 w 1783461"/>
              <a:gd name="connsiteY2" fmla="*/ 54864 h 170688"/>
              <a:gd name="connsiteX3" fmla="*/ 94869 w 1783461"/>
              <a:gd name="connsiteY3" fmla="*/ 67056 h 170688"/>
              <a:gd name="connsiteX4" fmla="*/ 125349 w 1783461"/>
              <a:gd name="connsiteY4" fmla="*/ 79248 h 170688"/>
              <a:gd name="connsiteX5" fmla="*/ 149733 w 1783461"/>
              <a:gd name="connsiteY5" fmla="*/ 97536 h 170688"/>
              <a:gd name="connsiteX6" fmla="*/ 168021 w 1783461"/>
              <a:gd name="connsiteY6" fmla="*/ 103632 h 170688"/>
              <a:gd name="connsiteX7" fmla="*/ 265557 w 1783461"/>
              <a:gd name="connsiteY7" fmla="*/ 140208 h 170688"/>
              <a:gd name="connsiteX8" fmla="*/ 308229 w 1783461"/>
              <a:gd name="connsiteY8" fmla="*/ 152400 h 170688"/>
              <a:gd name="connsiteX9" fmla="*/ 326517 w 1783461"/>
              <a:gd name="connsiteY9" fmla="*/ 158496 h 170688"/>
              <a:gd name="connsiteX10" fmla="*/ 375285 w 1783461"/>
              <a:gd name="connsiteY10" fmla="*/ 170688 h 170688"/>
              <a:gd name="connsiteX11" fmla="*/ 485013 w 1783461"/>
              <a:gd name="connsiteY11" fmla="*/ 146304 h 170688"/>
              <a:gd name="connsiteX12" fmla="*/ 509397 w 1783461"/>
              <a:gd name="connsiteY12" fmla="*/ 140208 h 170688"/>
              <a:gd name="connsiteX13" fmla="*/ 582549 w 1783461"/>
              <a:gd name="connsiteY13" fmla="*/ 97536 h 170688"/>
              <a:gd name="connsiteX14" fmla="*/ 600837 w 1783461"/>
              <a:gd name="connsiteY14" fmla="*/ 91440 h 170688"/>
              <a:gd name="connsiteX15" fmla="*/ 637413 w 1783461"/>
              <a:gd name="connsiteY15" fmla="*/ 67056 h 170688"/>
              <a:gd name="connsiteX16" fmla="*/ 655701 w 1783461"/>
              <a:gd name="connsiteY16" fmla="*/ 60960 h 170688"/>
              <a:gd name="connsiteX17" fmla="*/ 686181 w 1783461"/>
              <a:gd name="connsiteY17" fmla="*/ 42672 h 170688"/>
              <a:gd name="connsiteX18" fmla="*/ 704469 w 1783461"/>
              <a:gd name="connsiteY18" fmla="*/ 30480 h 170688"/>
              <a:gd name="connsiteX19" fmla="*/ 722757 w 1783461"/>
              <a:gd name="connsiteY19" fmla="*/ 24384 h 170688"/>
              <a:gd name="connsiteX20" fmla="*/ 777621 w 1783461"/>
              <a:gd name="connsiteY20" fmla="*/ 0 h 170688"/>
              <a:gd name="connsiteX21" fmla="*/ 844677 w 1783461"/>
              <a:gd name="connsiteY21" fmla="*/ 12192 h 170688"/>
              <a:gd name="connsiteX22" fmla="*/ 881253 w 1783461"/>
              <a:gd name="connsiteY22" fmla="*/ 36576 h 170688"/>
              <a:gd name="connsiteX23" fmla="*/ 917829 w 1783461"/>
              <a:gd name="connsiteY23" fmla="*/ 54864 h 170688"/>
              <a:gd name="connsiteX24" fmla="*/ 966597 w 1783461"/>
              <a:gd name="connsiteY24" fmla="*/ 85344 h 170688"/>
              <a:gd name="connsiteX25" fmla="*/ 984885 w 1783461"/>
              <a:gd name="connsiteY25" fmla="*/ 91440 h 170688"/>
              <a:gd name="connsiteX26" fmla="*/ 1009269 w 1783461"/>
              <a:gd name="connsiteY26" fmla="*/ 103632 h 170688"/>
              <a:gd name="connsiteX27" fmla="*/ 1064133 w 1783461"/>
              <a:gd name="connsiteY27" fmla="*/ 128016 h 170688"/>
              <a:gd name="connsiteX28" fmla="*/ 1216533 w 1783461"/>
              <a:gd name="connsiteY28" fmla="*/ 85344 h 170688"/>
              <a:gd name="connsiteX29" fmla="*/ 1265301 w 1783461"/>
              <a:gd name="connsiteY29" fmla="*/ 67056 h 170688"/>
              <a:gd name="connsiteX30" fmla="*/ 1307973 w 1783461"/>
              <a:gd name="connsiteY30" fmla="*/ 54864 h 170688"/>
              <a:gd name="connsiteX31" fmla="*/ 1326261 w 1783461"/>
              <a:gd name="connsiteY31" fmla="*/ 42672 h 170688"/>
              <a:gd name="connsiteX32" fmla="*/ 1533525 w 1783461"/>
              <a:gd name="connsiteY32" fmla="*/ 60960 h 170688"/>
              <a:gd name="connsiteX33" fmla="*/ 1618869 w 1783461"/>
              <a:gd name="connsiteY33" fmla="*/ 67056 h 170688"/>
              <a:gd name="connsiteX34" fmla="*/ 1704213 w 1783461"/>
              <a:gd name="connsiteY34" fmla="*/ 103632 h 170688"/>
              <a:gd name="connsiteX35" fmla="*/ 1759077 w 1783461"/>
              <a:gd name="connsiteY35" fmla="*/ 134112 h 170688"/>
              <a:gd name="connsiteX36" fmla="*/ 1783461 w 1783461"/>
              <a:gd name="connsiteY36" fmla="*/ 158496 h 170688"/>
              <a:gd name="connsiteX0" fmla="*/ 0 w 1759077"/>
              <a:gd name="connsiteY0" fmla="*/ 16383 h 170688"/>
              <a:gd name="connsiteX1" fmla="*/ 27813 w 1759077"/>
              <a:gd name="connsiteY1" fmla="*/ 24384 h 170688"/>
              <a:gd name="connsiteX2" fmla="*/ 76581 w 1759077"/>
              <a:gd name="connsiteY2" fmla="*/ 54864 h 170688"/>
              <a:gd name="connsiteX3" fmla="*/ 94869 w 1759077"/>
              <a:gd name="connsiteY3" fmla="*/ 67056 h 170688"/>
              <a:gd name="connsiteX4" fmla="*/ 125349 w 1759077"/>
              <a:gd name="connsiteY4" fmla="*/ 79248 h 170688"/>
              <a:gd name="connsiteX5" fmla="*/ 149733 w 1759077"/>
              <a:gd name="connsiteY5" fmla="*/ 97536 h 170688"/>
              <a:gd name="connsiteX6" fmla="*/ 168021 w 1759077"/>
              <a:gd name="connsiteY6" fmla="*/ 103632 h 170688"/>
              <a:gd name="connsiteX7" fmla="*/ 265557 w 1759077"/>
              <a:gd name="connsiteY7" fmla="*/ 140208 h 170688"/>
              <a:gd name="connsiteX8" fmla="*/ 308229 w 1759077"/>
              <a:gd name="connsiteY8" fmla="*/ 152400 h 170688"/>
              <a:gd name="connsiteX9" fmla="*/ 326517 w 1759077"/>
              <a:gd name="connsiteY9" fmla="*/ 158496 h 170688"/>
              <a:gd name="connsiteX10" fmla="*/ 375285 w 1759077"/>
              <a:gd name="connsiteY10" fmla="*/ 170688 h 170688"/>
              <a:gd name="connsiteX11" fmla="*/ 485013 w 1759077"/>
              <a:gd name="connsiteY11" fmla="*/ 146304 h 170688"/>
              <a:gd name="connsiteX12" fmla="*/ 509397 w 1759077"/>
              <a:gd name="connsiteY12" fmla="*/ 140208 h 170688"/>
              <a:gd name="connsiteX13" fmla="*/ 582549 w 1759077"/>
              <a:gd name="connsiteY13" fmla="*/ 97536 h 170688"/>
              <a:gd name="connsiteX14" fmla="*/ 600837 w 1759077"/>
              <a:gd name="connsiteY14" fmla="*/ 91440 h 170688"/>
              <a:gd name="connsiteX15" fmla="*/ 637413 w 1759077"/>
              <a:gd name="connsiteY15" fmla="*/ 67056 h 170688"/>
              <a:gd name="connsiteX16" fmla="*/ 655701 w 1759077"/>
              <a:gd name="connsiteY16" fmla="*/ 60960 h 170688"/>
              <a:gd name="connsiteX17" fmla="*/ 686181 w 1759077"/>
              <a:gd name="connsiteY17" fmla="*/ 42672 h 170688"/>
              <a:gd name="connsiteX18" fmla="*/ 704469 w 1759077"/>
              <a:gd name="connsiteY18" fmla="*/ 30480 h 170688"/>
              <a:gd name="connsiteX19" fmla="*/ 722757 w 1759077"/>
              <a:gd name="connsiteY19" fmla="*/ 24384 h 170688"/>
              <a:gd name="connsiteX20" fmla="*/ 777621 w 1759077"/>
              <a:gd name="connsiteY20" fmla="*/ 0 h 170688"/>
              <a:gd name="connsiteX21" fmla="*/ 844677 w 1759077"/>
              <a:gd name="connsiteY21" fmla="*/ 12192 h 170688"/>
              <a:gd name="connsiteX22" fmla="*/ 881253 w 1759077"/>
              <a:gd name="connsiteY22" fmla="*/ 36576 h 170688"/>
              <a:gd name="connsiteX23" fmla="*/ 917829 w 1759077"/>
              <a:gd name="connsiteY23" fmla="*/ 54864 h 170688"/>
              <a:gd name="connsiteX24" fmla="*/ 966597 w 1759077"/>
              <a:gd name="connsiteY24" fmla="*/ 85344 h 170688"/>
              <a:gd name="connsiteX25" fmla="*/ 984885 w 1759077"/>
              <a:gd name="connsiteY25" fmla="*/ 91440 h 170688"/>
              <a:gd name="connsiteX26" fmla="*/ 1009269 w 1759077"/>
              <a:gd name="connsiteY26" fmla="*/ 103632 h 170688"/>
              <a:gd name="connsiteX27" fmla="*/ 1064133 w 1759077"/>
              <a:gd name="connsiteY27" fmla="*/ 128016 h 170688"/>
              <a:gd name="connsiteX28" fmla="*/ 1216533 w 1759077"/>
              <a:gd name="connsiteY28" fmla="*/ 85344 h 170688"/>
              <a:gd name="connsiteX29" fmla="*/ 1265301 w 1759077"/>
              <a:gd name="connsiteY29" fmla="*/ 67056 h 170688"/>
              <a:gd name="connsiteX30" fmla="*/ 1307973 w 1759077"/>
              <a:gd name="connsiteY30" fmla="*/ 54864 h 170688"/>
              <a:gd name="connsiteX31" fmla="*/ 1326261 w 1759077"/>
              <a:gd name="connsiteY31" fmla="*/ 42672 h 170688"/>
              <a:gd name="connsiteX32" fmla="*/ 1533525 w 1759077"/>
              <a:gd name="connsiteY32" fmla="*/ 60960 h 170688"/>
              <a:gd name="connsiteX33" fmla="*/ 1618869 w 1759077"/>
              <a:gd name="connsiteY33" fmla="*/ 67056 h 170688"/>
              <a:gd name="connsiteX34" fmla="*/ 1704213 w 1759077"/>
              <a:gd name="connsiteY34" fmla="*/ 103632 h 170688"/>
              <a:gd name="connsiteX35" fmla="*/ 1759077 w 1759077"/>
              <a:gd name="connsiteY35" fmla="*/ 134112 h 170688"/>
              <a:gd name="connsiteX0" fmla="*/ 0 w 1704213"/>
              <a:gd name="connsiteY0" fmla="*/ 16383 h 170688"/>
              <a:gd name="connsiteX1" fmla="*/ 27813 w 1704213"/>
              <a:gd name="connsiteY1" fmla="*/ 24384 h 170688"/>
              <a:gd name="connsiteX2" fmla="*/ 76581 w 1704213"/>
              <a:gd name="connsiteY2" fmla="*/ 54864 h 170688"/>
              <a:gd name="connsiteX3" fmla="*/ 94869 w 1704213"/>
              <a:gd name="connsiteY3" fmla="*/ 67056 h 170688"/>
              <a:gd name="connsiteX4" fmla="*/ 125349 w 1704213"/>
              <a:gd name="connsiteY4" fmla="*/ 79248 h 170688"/>
              <a:gd name="connsiteX5" fmla="*/ 149733 w 1704213"/>
              <a:gd name="connsiteY5" fmla="*/ 97536 h 170688"/>
              <a:gd name="connsiteX6" fmla="*/ 168021 w 1704213"/>
              <a:gd name="connsiteY6" fmla="*/ 103632 h 170688"/>
              <a:gd name="connsiteX7" fmla="*/ 265557 w 1704213"/>
              <a:gd name="connsiteY7" fmla="*/ 140208 h 170688"/>
              <a:gd name="connsiteX8" fmla="*/ 308229 w 1704213"/>
              <a:gd name="connsiteY8" fmla="*/ 152400 h 170688"/>
              <a:gd name="connsiteX9" fmla="*/ 326517 w 1704213"/>
              <a:gd name="connsiteY9" fmla="*/ 158496 h 170688"/>
              <a:gd name="connsiteX10" fmla="*/ 375285 w 1704213"/>
              <a:gd name="connsiteY10" fmla="*/ 170688 h 170688"/>
              <a:gd name="connsiteX11" fmla="*/ 485013 w 1704213"/>
              <a:gd name="connsiteY11" fmla="*/ 146304 h 170688"/>
              <a:gd name="connsiteX12" fmla="*/ 509397 w 1704213"/>
              <a:gd name="connsiteY12" fmla="*/ 140208 h 170688"/>
              <a:gd name="connsiteX13" fmla="*/ 582549 w 1704213"/>
              <a:gd name="connsiteY13" fmla="*/ 97536 h 170688"/>
              <a:gd name="connsiteX14" fmla="*/ 600837 w 1704213"/>
              <a:gd name="connsiteY14" fmla="*/ 91440 h 170688"/>
              <a:gd name="connsiteX15" fmla="*/ 637413 w 1704213"/>
              <a:gd name="connsiteY15" fmla="*/ 67056 h 170688"/>
              <a:gd name="connsiteX16" fmla="*/ 655701 w 1704213"/>
              <a:gd name="connsiteY16" fmla="*/ 60960 h 170688"/>
              <a:gd name="connsiteX17" fmla="*/ 686181 w 1704213"/>
              <a:gd name="connsiteY17" fmla="*/ 42672 h 170688"/>
              <a:gd name="connsiteX18" fmla="*/ 704469 w 1704213"/>
              <a:gd name="connsiteY18" fmla="*/ 30480 h 170688"/>
              <a:gd name="connsiteX19" fmla="*/ 722757 w 1704213"/>
              <a:gd name="connsiteY19" fmla="*/ 24384 h 170688"/>
              <a:gd name="connsiteX20" fmla="*/ 777621 w 1704213"/>
              <a:gd name="connsiteY20" fmla="*/ 0 h 170688"/>
              <a:gd name="connsiteX21" fmla="*/ 844677 w 1704213"/>
              <a:gd name="connsiteY21" fmla="*/ 12192 h 170688"/>
              <a:gd name="connsiteX22" fmla="*/ 881253 w 1704213"/>
              <a:gd name="connsiteY22" fmla="*/ 36576 h 170688"/>
              <a:gd name="connsiteX23" fmla="*/ 917829 w 1704213"/>
              <a:gd name="connsiteY23" fmla="*/ 54864 h 170688"/>
              <a:gd name="connsiteX24" fmla="*/ 966597 w 1704213"/>
              <a:gd name="connsiteY24" fmla="*/ 85344 h 170688"/>
              <a:gd name="connsiteX25" fmla="*/ 984885 w 1704213"/>
              <a:gd name="connsiteY25" fmla="*/ 91440 h 170688"/>
              <a:gd name="connsiteX26" fmla="*/ 1009269 w 1704213"/>
              <a:gd name="connsiteY26" fmla="*/ 103632 h 170688"/>
              <a:gd name="connsiteX27" fmla="*/ 1064133 w 1704213"/>
              <a:gd name="connsiteY27" fmla="*/ 128016 h 170688"/>
              <a:gd name="connsiteX28" fmla="*/ 1216533 w 1704213"/>
              <a:gd name="connsiteY28" fmla="*/ 85344 h 170688"/>
              <a:gd name="connsiteX29" fmla="*/ 1265301 w 1704213"/>
              <a:gd name="connsiteY29" fmla="*/ 67056 h 170688"/>
              <a:gd name="connsiteX30" fmla="*/ 1307973 w 1704213"/>
              <a:gd name="connsiteY30" fmla="*/ 54864 h 170688"/>
              <a:gd name="connsiteX31" fmla="*/ 1326261 w 1704213"/>
              <a:gd name="connsiteY31" fmla="*/ 42672 h 170688"/>
              <a:gd name="connsiteX32" fmla="*/ 1533525 w 1704213"/>
              <a:gd name="connsiteY32" fmla="*/ 60960 h 170688"/>
              <a:gd name="connsiteX33" fmla="*/ 1618869 w 1704213"/>
              <a:gd name="connsiteY33" fmla="*/ 67056 h 170688"/>
              <a:gd name="connsiteX34" fmla="*/ 1704213 w 1704213"/>
              <a:gd name="connsiteY34" fmla="*/ 103632 h 170688"/>
              <a:gd name="connsiteX0" fmla="*/ 0 w 1618869"/>
              <a:gd name="connsiteY0" fmla="*/ 16383 h 170688"/>
              <a:gd name="connsiteX1" fmla="*/ 27813 w 1618869"/>
              <a:gd name="connsiteY1" fmla="*/ 24384 h 170688"/>
              <a:gd name="connsiteX2" fmla="*/ 76581 w 1618869"/>
              <a:gd name="connsiteY2" fmla="*/ 54864 h 170688"/>
              <a:gd name="connsiteX3" fmla="*/ 94869 w 1618869"/>
              <a:gd name="connsiteY3" fmla="*/ 67056 h 170688"/>
              <a:gd name="connsiteX4" fmla="*/ 125349 w 1618869"/>
              <a:gd name="connsiteY4" fmla="*/ 79248 h 170688"/>
              <a:gd name="connsiteX5" fmla="*/ 149733 w 1618869"/>
              <a:gd name="connsiteY5" fmla="*/ 97536 h 170688"/>
              <a:gd name="connsiteX6" fmla="*/ 168021 w 1618869"/>
              <a:gd name="connsiteY6" fmla="*/ 103632 h 170688"/>
              <a:gd name="connsiteX7" fmla="*/ 265557 w 1618869"/>
              <a:gd name="connsiteY7" fmla="*/ 140208 h 170688"/>
              <a:gd name="connsiteX8" fmla="*/ 308229 w 1618869"/>
              <a:gd name="connsiteY8" fmla="*/ 152400 h 170688"/>
              <a:gd name="connsiteX9" fmla="*/ 326517 w 1618869"/>
              <a:gd name="connsiteY9" fmla="*/ 158496 h 170688"/>
              <a:gd name="connsiteX10" fmla="*/ 375285 w 1618869"/>
              <a:gd name="connsiteY10" fmla="*/ 170688 h 170688"/>
              <a:gd name="connsiteX11" fmla="*/ 485013 w 1618869"/>
              <a:gd name="connsiteY11" fmla="*/ 146304 h 170688"/>
              <a:gd name="connsiteX12" fmla="*/ 509397 w 1618869"/>
              <a:gd name="connsiteY12" fmla="*/ 140208 h 170688"/>
              <a:gd name="connsiteX13" fmla="*/ 582549 w 1618869"/>
              <a:gd name="connsiteY13" fmla="*/ 97536 h 170688"/>
              <a:gd name="connsiteX14" fmla="*/ 600837 w 1618869"/>
              <a:gd name="connsiteY14" fmla="*/ 91440 h 170688"/>
              <a:gd name="connsiteX15" fmla="*/ 637413 w 1618869"/>
              <a:gd name="connsiteY15" fmla="*/ 67056 h 170688"/>
              <a:gd name="connsiteX16" fmla="*/ 655701 w 1618869"/>
              <a:gd name="connsiteY16" fmla="*/ 60960 h 170688"/>
              <a:gd name="connsiteX17" fmla="*/ 686181 w 1618869"/>
              <a:gd name="connsiteY17" fmla="*/ 42672 h 170688"/>
              <a:gd name="connsiteX18" fmla="*/ 704469 w 1618869"/>
              <a:gd name="connsiteY18" fmla="*/ 30480 h 170688"/>
              <a:gd name="connsiteX19" fmla="*/ 722757 w 1618869"/>
              <a:gd name="connsiteY19" fmla="*/ 24384 h 170688"/>
              <a:gd name="connsiteX20" fmla="*/ 777621 w 1618869"/>
              <a:gd name="connsiteY20" fmla="*/ 0 h 170688"/>
              <a:gd name="connsiteX21" fmla="*/ 844677 w 1618869"/>
              <a:gd name="connsiteY21" fmla="*/ 12192 h 170688"/>
              <a:gd name="connsiteX22" fmla="*/ 881253 w 1618869"/>
              <a:gd name="connsiteY22" fmla="*/ 36576 h 170688"/>
              <a:gd name="connsiteX23" fmla="*/ 917829 w 1618869"/>
              <a:gd name="connsiteY23" fmla="*/ 54864 h 170688"/>
              <a:gd name="connsiteX24" fmla="*/ 966597 w 1618869"/>
              <a:gd name="connsiteY24" fmla="*/ 85344 h 170688"/>
              <a:gd name="connsiteX25" fmla="*/ 984885 w 1618869"/>
              <a:gd name="connsiteY25" fmla="*/ 91440 h 170688"/>
              <a:gd name="connsiteX26" fmla="*/ 1009269 w 1618869"/>
              <a:gd name="connsiteY26" fmla="*/ 103632 h 170688"/>
              <a:gd name="connsiteX27" fmla="*/ 1064133 w 1618869"/>
              <a:gd name="connsiteY27" fmla="*/ 128016 h 170688"/>
              <a:gd name="connsiteX28" fmla="*/ 1216533 w 1618869"/>
              <a:gd name="connsiteY28" fmla="*/ 85344 h 170688"/>
              <a:gd name="connsiteX29" fmla="*/ 1265301 w 1618869"/>
              <a:gd name="connsiteY29" fmla="*/ 67056 h 170688"/>
              <a:gd name="connsiteX30" fmla="*/ 1307973 w 1618869"/>
              <a:gd name="connsiteY30" fmla="*/ 54864 h 170688"/>
              <a:gd name="connsiteX31" fmla="*/ 1326261 w 1618869"/>
              <a:gd name="connsiteY31" fmla="*/ 42672 h 170688"/>
              <a:gd name="connsiteX32" fmla="*/ 1533525 w 1618869"/>
              <a:gd name="connsiteY32" fmla="*/ 60960 h 170688"/>
              <a:gd name="connsiteX33" fmla="*/ 1618869 w 1618869"/>
              <a:gd name="connsiteY33" fmla="*/ 67056 h 170688"/>
              <a:gd name="connsiteX0" fmla="*/ 0 w 1533525"/>
              <a:gd name="connsiteY0" fmla="*/ 16383 h 170688"/>
              <a:gd name="connsiteX1" fmla="*/ 27813 w 1533525"/>
              <a:gd name="connsiteY1" fmla="*/ 24384 h 170688"/>
              <a:gd name="connsiteX2" fmla="*/ 76581 w 1533525"/>
              <a:gd name="connsiteY2" fmla="*/ 54864 h 170688"/>
              <a:gd name="connsiteX3" fmla="*/ 94869 w 1533525"/>
              <a:gd name="connsiteY3" fmla="*/ 67056 h 170688"/>
              <a:gd name="connsiteX4" fmla="*/ 125349 w 1533525"/>
              <a:gd name="connsiteY4" fmla="*/ 79248 h 170688"/>
              <a:gd name="connsiteX5" fmla="*/ 149733 w 1533525"/>
              <a:gd name="connsiteY5" fmla="*/ 97536 h 170688"/>
              <a:gd name="connsiteX6" fmla="*/ 168021 w 1533525"/>
              <a:gd name="connsiteY6" fmla="*/ 103632 h 170688"/>
              <a:gd name="connsiteX7" fmla="*/ 265557 w 1533525"/>
              <a:gd name="connsiteY7" fmla="*/ 140208 h 170688"/>
              <a:gd name="connsiteX8" fmla="*/ 308229 w 1533525"/>
              <a:gd name="connsiteY8" fmla="*/ 152400 h 170688"/>
              <a:gd name="connsiteX9" fmla="*/ 326517 w 1533525"/>
              <a:gd name="connsiteY9" fmla="*/ 158496 h 170688"/>
              <a:gd name="connsiteX10" fmla="*/ 375285 w 1533525"/>
              <a:gd name="connsiteY10" fmla="*/ 170688 h 170688"/>
              <a:gd name="connsiteX11" fmla="*/ 485013 w 1533525"/>
              <a:gd name="connsiteY11" fmla="*/ 146304 h 170688"/>
              <a:gd name="connsiteX12" fmla="*/ 509397 w 1533525"/>
              <a:gd name="connsiteY12" fmla="*/ 140208 h 170688"/>
              <a:gd name="connsiteX13" fmla="*/ 582549 w 1533525"/>
              <a:gd name="connsiteY13" fmla="*/ 97536 h 170688"/>
              <a:gd name="connsiteX14" fmla="*/ 600837 w 1533525"/>
              <a:gd name="connsiteY14" fmla="*/ 91440 h 170688"/>
              <a:gd name="connsiteX15" fmla="*/ 637413 w 1533525"/>
              <a:gd name="connsiteY15" fmla="*/ 67056 h 170688"/>
              <a:gd name="connsiteX16" fmla="*/ 655701 w 1533525"/>
              <a:gd name="connsiteY16" fmla="*/ 60960 h 170688"/>
              <a:gd name="connsiteX17" fmla="*/ 686181 w 1533525"/>
              <a:gd name="connsiteY17" fmla="*/ 42672 h 170688"/>
              <a:gd name="connsiteX18" fmla="*/ 704469 w 1533525"/>
              <a:gd name="connsiteY18" fmla="*/ 30480 h 170688"/>
              <a:gd name="connsiteX19" fmla="*/ 722757 w 1533525"/>
              <a:gd name="connsiteY19" fmla="*/ 24384 h 170688"/>
              <a:gd name="connsiteX20" fmla="*/ 777621 w 1533525"/>
              <a:gd name="connsiteY20" fmla="*/ 0 h 170688"/>
              <a:gd name="connsiteX21" fmla="*/ 844677 w 1533525"/>
              <a:gd name="connsiteY21" fmla="*/ 12192 h 170688"/>
              <a:gd name="connsiteX22" fmla="*/ 881253 w 1533525"/>
              <a:gd name="connsiteY22" fmla="*/ 36576 h 170688"/>
              <a:gd name="connsiteX23" fmla="*/ 917829 w 1533525"/>
              <a:gd name="connsiteY23" fmla="*/ 54864 h 170688"/>
              <a:gd name="connsiteX24" fmla="*/ 966597 w 1533525"/>
              <a:gd name="connsiteY24" fmla="*/ 85344 h 170688"/>
              <a:gd name="connsiteX25" fmla="*/ 984885 w 1533525"/>
              <a:gd name="connsiteY25" fmla="*/ 91440 h 170688"/>
              <a:gd name="connsiteX26" fmla="*/ 1009269 w 1533525"/>
              <a:gd name="connsiteY26" fmla="*/ 103632 h 170688"/>
              <a:gd name="connsiteX27" fmla="*/ 1064133 w 1533525"/>
              <a:gd name="connsiteY27" fmla="*/ 128016 h 170688"/>
              <a:gd name="connsiteX28" fmla="*/ 1216533 w 1533525"/>
              <a:gd name="connsiteY28" fmla="*/ 85344 h 170688"/>
              <a:gd name="connsiteX29" fmla="*/ 1265301 w 1533525"/>
              <a:gd name="connsiteY29" fmla="*/ 67056 h 170688"/>
              <a:gd name="connsiteX30" fmla="*/ 1307973 w 1533525"/>
              <a:gd name="connsiteY30" fmla="*/ 54864 h 170688"/>
              <a:gd name="connsiteX31" fmla="*/ 1326261 w 1533525"/>
              <a:gd name="connsiteY31" fmla="*/ 42672 h 170688"/>
              <a:gd name="connsiteX32" fmla="*/ 1533525 w 1533525"/>
              <a:gd name="connsiteY32" fmla="*/ 60960 h 170688"/>
              <a:gd name="connsiteX0" fmla="*/ 0 w 1541145"/>
              <a:gd name="connsiteY0" fmla="*/ 16383 h 170688"/>
              <a:gd name="connsiteX1" fmla="*/ 27813 w 1541145"/>
              <a:gd name="connsiteY1" fmla="*/ 24384 h 170688"/>
              <a:gd name="connsiteX2" fmla="*/ 76581 w 1541145"/>
              <a:gd name="connsiteY2" fmla="*/ 54864 h 170688"/>
              <a:gd name="connsiteX3" fmla="*/ 94869 w 1541145"/>
              <a:gd name="connsiteY3" fmla="*/ 67056 h 170688"/>
              <a:gd name="connsiteX4" fmla="*/ 125349 w 1541145"/>
              <a:gd name="connsiteY4" fmla="*/ 79248 h 170688"/>
              <a:gd name="connsiteX5" fmla="*/ 149733 w 1541145"/>
              <a:gd name="connsiteY5" fmla="*/ 97536 h 170688"/>
              <a:gd name="connsiteX6" fmla="*/ 168021 w 1541145"/>
              <a:gd name="connsiteY6" fmla="*/ 103632 h 170688"/>
              <a:gd name="connsiteX7" fmla="*/ 265557 w 1541145"/>
              <a:gd name="connsiteY7" fmla="*/ 140208 h 170688"/>
              <a:gd name="connsiteX8" fmla="*/ 308229 w 1541145"/>
              <a:gd name="connsiteY8" fmla="*/ 152400 h 170688"/>
              <a:gd name="connsiteX9" fmla="*/ 326517 w 1541145"/>
              <a:gd name="connsiteY9" fmla="*/ 158496 h 170688"/>
              <a:gd name="connsiteX10" fmla="*/ 375285 w 1541145"/>
              <a:gd name="connsiteY10" fmla="*/ 170688 h 170688"/>
              <a:gd name="connsiteX11" fmla="*/ 485013 w 1541145"/>
              <a:gd name="connsiteY11" fmla="*/ 146304 h 170688"/>
              <a:gd name="connsiteX12" fmla="*/ 509397 w 1541145"/>
              <a:gd name="connsiteY12" fmla="*/ 140208 h 170688"/>
              <a:gd name="connsiteX13" fmla="*/ 582549 w 1541145"/>
              <a:gd name="connsiteY13" fmla="*/ 97536 h 170688"/>
              <a:gd name="connsiteX14" fmla="*/ 600837 w 1541145"/>
              <a:gd name="connsiteY14" fmla="*/ 91440 h 170688"/>
              <a:gd name="connsiteX15" fmla="*/ 637413 w 1541145"/>
              <a:gd name="connsiteY15" fmla="*/ 67056 h 170688"/>
              <a:gd name="connsiteX16" fmla="*/ 655701 w 1541145"/>
              <a:gd name="connsiteY16" fmla="*/ 60960 h 170688"/>
              <a:gd name="connsiteX17" fmla="*/ 686181 w 1541145"/>
              <a:gd name="connsiteY17" fmla="*/ 42672 h 170688"/>
              <a:gd name="connsiteX18" fmla="*/ 704469 w 1541145"/>
              <a:gd name="connsiteY18" fmla="*/ 30480 h 170688"/>
              <a:gd name="connsiteX19" fmla="*/ 722757 w 1541145"/>
              <a:gd name="connsiteY19" fmla="*/ 24384 h 170688"/>
              <a:gd name="connsiteX20" fmla="*/ 777621 w 1541145"/>
              <a:gd name="connsiteY20" fmla="*/ 0 h 170688"/>
              <a:gd name="connsiteX21" fmla="*/ 844677 w 1541145"/>
              <a:gd name="connsiteY21" fmla="*/ 12192 h 170688"/>
              <a:gd name="connsiteX22" fmla="*/ 881253 w 1541145"/>
              <a:gd name="connsiteY22" fmla="*/ 36576 h 170688"/>
              <a:gd name="connsiteX23" fmla="*/ 917829 w 1541145"/>
              <a:gd name="connsiteY23" fmla="*/ 54864 h 170688"/>
              <a:gd name="connsiteX24" fmla="*/ 966597 w 1541145"/>
              <a:gd name="connsiteY24" fmla="*/ 85344 h 170688"/>
              <a:gd name="connsiteX25" fmla="*/ 984885 w 1541145"/>
              <a:gd name="connsiteY25" fmla="*/ 91440 h 170688"/>
              <a:gd name="connsiteX26" fmla="*/ 1009269 w 1541145"/>
              <a:gd name="connsiteY26" fmla="*/ 103632 h 170688"/>
              <a:gd name="connsiteX27" fmla="*/ 1064133 w 1541145"/>
              <a:gd name="connsiteY27" fmla="*/ 128016 h 170688"/>
              <a:gd name="connsiteX28" fmla="*/ 1216533 w 1541145"/>
              <a:gd name="connsiteY28" fmla="*/ 85344 h 170688"/>
              <a:gd name="connsiteX29" fmla="*/ 1265301 w 1541145"/>
              <a:gd name="connsiteY29" fmla="*/ 67056 h 170688"/>
              <a:gd name="connsiteX30" fmla="*/ 1307973 w 1541145"/>
              <a:gd name="connsiteY30" fmla="*/ 54864 h 170688"/>
              <a:gd name="connsiteX31" fmla="*/ 1326261 w 1541145"/>
              <a:gd name="connsiteY31" fmla="*/ 42672 h 170688"/>
              <a:gd name="connsiteX32" fmla="*/ 1541145 w 1541145"/>
              <a:gd name="connsiteY32" fmla="*/ 60960 h 1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41145" h="170688">
                <a:moveTo>
                  <a:pt x="0" y="16383"/>
                </a:moveTo>
                <a:cubicBezTo>
                  <a:pt x="6179" y="18148"/>
                  <a:pt x="21717" y="22352"/>
                  <a:pt x="27813" y="24384"/>
                </a:cubicBezTo>
                <a:cubicBezTo>
                  <a:pt x="74436" y="59351"/>
                  <a:pt x="29721" y="28087"/>
                  <a:pt x="76581" y="54864"/>
                </a:cubicBezTo>
                <a:cubicBezTo>
                  <a:pt x="82942" y="58499"/>
                  <a:pt x="88316" y="63779"/>
                  <a:pt x="94869" y="67056"/>
                </a:cubicBezTo>
                <a:cubicBezTo>
                  <a:pt x="104656" y="71950"/>
                  <a:pt x="115783" y="73934"/>
                  <a:pt x="125349" y="79248"/>
                </a:cubicBezTo>
                <a:cubicBezTo>
                  <a:pt x="134230" y="84182"/>
                  <a:pt x="140912" y="92495"/>
                  <a:pt x="149733" y="97536"/>
                </a:cubicBezTo>
                <a:cubicBezTo>
                  <a:pt x="155312" y="100724"/>
                  <a:pt x="162024" y="101325"/>
                  <a:pt x="168021" y="103632"/>
                </a:cubicBezTo>
                <a:cubicBezTo>
                  <a:pt x="222944" y="124756"/>
                  <a:pt x="218771" y="125812"/>
                  <a:pt x="265557" y="140208"/>
                </a:cubicBezTo>
                <a:cubicBezTo>
                  <a:pt x="279696" y="144558"/>
                  <a:pt x="294060" y="148149"/>
                  <a:pt x="308229" y="152400"/>
                </a:cubicBezTo>
                <a:cubicBezTo>
                  <a:pt x="314384" y="154246"/>
                  <a:pt x="320283" y="156938"/>
                  <a:pt x="326517" y="158496"/>
                </a:cubicBezTo>
                <a:lnTo>
                  <a:pt x="375285" y="170688"/>
                </a:lnTo>
                <a:lnTo>
                  <a:pt x="485013" y="146304"/>
                </a:lnTo>
                <a:cubicBezTo>
                  <a:pt x="493183" y="144447"/>
                  <a:pt x="501618" y="143320"/>
                  <a:pt x="509397" y="140208"/>
                </a:cubicBezTo>
                <a:cubicBezTo>
                  <a:pt x="558981" y="120375"/>
                  <a:pt x="534737" y="124098"/>
                  <a:pt x="582549" y="97536"/>
                </a:cubicBezTo>
                <a:cubicBezTo>
                  <a:pt x="588166" y="94415"/>
                  <a:pt x="595220" y="94561"/>
                  <a:pt x="600837" y="91440"/>
                </a:cubicBezTo>
                <a:cubicBezTo>
                  <a:pt x="613646" y="84324"/>
                  <a:pt x="623512" y="71690"/>
                  <a:pt x="637413" y="67056"/>
                </a:cubicBezTo>
                <a:cubicBezTo>
                  <a:pt x="643509" y="65024"/>
                  <a:pt x="649954" y="63834"/>
                  <a:pt x="655701" y="60960"/>
                </a:cubicBezTo>
                <a:cubicBezTo>
                  <a:pt x="666299" y="55661"/>
                  <a:pt x="676133" y="48952"/>
                  <a:pt x="686181" y="42672"/>
                </a:cubicBezTo>
                <a:cubicBezTo>
                  <a:pt x="692394" y="38789"/>
                  <a:pt x="697916" y="33757"/>
                  <a:pt x="704469" y="30480"/>
                </a:cubicBezTo>
                <a:cubicBezTo>
                  <a:pt x="710216" y="27606"/>
                  <a:pt x="716740" y="26640"/>
                  <a:pt x="722757" y="24384"/>
                </a:cubicBezTo>
                <a:cubicBezTo>
                  <a:pt x="753891" y="12709"/>
                  <a:pt x="749913" y="13854"/>
                  <a:pt x="777621" y="0"/>
                </a:cubicBezTo>
                <a:cubicBezTo>
                  <a:pt x="799973" y="4064"/>
                  <a:pt x="823254" y="4631"/>
                  <a:pt x="844677" y="12192"/>
                </a:cubicBezTo>
                <a:cubicBezTo>
                  <a:pt x="858495" y="17069"/>
                  <a:pt x="868596" y="29193"/>
                  <a:pt x="881253" y="36576"/>
                </a:cubicBezTo>
                <a:cubicBezTo>
                  <a:pt x="893027" y="43444"/>
                  <a:pt x="906140" y="47851"/>
                  <a:pt x="917829" y="54864"/>
                </a:cubicBezTo>
                <a:cubicBezTo>
                  <a:pt x="961588" y="81119"/>
                  <a:pt x="922299" y="66359"/>
                  <a:pt x="966597" y="85344"/>
                </a:cubicBezTo>
                <a:cubicBezTo>
                  <a:pt x="972503" y="87875"/>
                  <a:pt x="978979" y="88909"/>
                  <a:pt x="984885" y="91440"/>
                </a:cubicBezTo>
                <a:cubicBezTo>
                  <a:pt x="993238" y="95020"/>
                  <a:pt x="1000832" y="100257"/>
                  <a:pt x="1009269" y="103632"/>
                </a:cubicBezTo>
                <a:cubicBezTo>
                  <a:pt x="1063677" y="125395"/>
                  <a:pt x="1028948" y="104560"/>
                  <a:pt x="1064133" y="128016"/>
                </a:cubicBezTo>
                <a:cubicBezTo>
                  <a:pt x="1153507" y="118086"/>
                  <a:pt x="1101768" y="128381"/>
                  <a:pt x="1216533" y="85344"/>
                </a:cubicBezTo>
                <a:cubicBezTo>
                  <a:pt x="1232789" y="79248"/>
                  <a:pt x="1248458" y="71267"/>
                  <a:pt x="1265301" y="67056"/>
                </a:cubicBezTo>
                <a:cubicBezTo>
                  <a:pt x="1273114" y="65103"/>
                  <a:pt x="1299228" y="59237"/>
                  <a:pt x="1307973" y="54864"/>
                </a:cubicBezTo>
                <a:cubicBezTo>
                  <a:pt x="1314526" y="51587"/>
                  <a:pt x="1320165" y="46736"/>
                  <a:pt x="1326261" y="42672"/>
                </a:cubicBezTo>
                <a:lnTo>
                  <a:pt x="1541145" y="60960"/>
                </a:ln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A85A35F-AF85-4E7F-9722-CC1FD24552EB}"/>
              </a:ext>
            </a:extLst>
          </p:cNvPr>
          <p:cNvSpPr/>
          <p:nvPr/>
        </p:nvSpPr>
        <p:spPr>
          <a:xfrm>
            <a:off x="9714954" y="1995834"/>
            <a:ext cx="1528191" cy="243840"/>
          </a:xfrm>
          <a:custGeom>
            <a:avLst/>
            <a:gdLst>
              <a:gd name="connsiteX0" fmla="*/ 0 w 2121408"/>
              <a:gd name="connsiteY0" fmla="*/ 365760 h 365760"/>
              <a:gd name="connsiteX1" fmla="*/ 201168 w 2121408"/>
              <a:gd name="connsiteY1" fmla="*/ 243840 h 365760"/>
              <a:gd name="connsiteX2" fmla="*/ 219456 w 2121408"/>
              <a:gd name="connsiteY2" fmla="*/ 237744 h 365760"/>
              <a:gd name="connsiteX3" fmla="*/ 237744 w 2121408"/>
              <a:gd name="connsiteY3" fmla="*/ 225552 h 365760"/>
              <a:gd name="connsiteX4" fmla="*/ 256032 w 2121408"/>
              <a:gd name="connsiteY4" fmla="*/ 219456 h 365760"/>
              <a:gd name="connsiteX5" fmla="*/ 274320 w 2121408"/>
              <a:gd name="connsiteY5" fmla="*/ 207264 h 365760"/>
              <a:gd name="connsiteX6" fmla="*/ 329184 w 2121408"/>
              <a:gd name="connsiteY6" fmla="*/ 195072 h 365760"/>
              <a:gd name="connsiteX7" fmla="*/ 365760 w 2121408"/>
              <a:gd name="connsiteY7" fmla="*/ 176784 h 365760"/>
              <a:gd name="connsiteX8" fmla="*/ 384048 w 2121408"/>
              <a:gd name="connsiteY8" fmla="*/ 170688 h 365760"/>
              <a:gd name="connsiteX9" fmla="*/ 408432 w 2121408"/>
              <a:gd name="connsiteY9" fmla="*/ 152400 h 365760"/>
              <a:gd name="connsiteX10" fmla="*/ 445008 w 2121408"/>
              <a:gd name="connsiteY10" fmla="*/ 140208 h 365760"/>
              <a:gd name="connsiteX11" fmla="*/ 457200 w 2121408"/>
              <a:gd name="connsiteY11" fmla="*/ 121920 h 365760"/>
              <a:gd name="connsiteX12" fmla="*/ 493776 w 2121408"/>
              <a:gd name="connsiteY12" fmla="*/ 103632 h 365760"/>
              <a:gd name="connsiteX13" fmla="*/ 573024 w 2121408"/>
              <a:gd name="connsiteY13" fmla="*/ 85344 h 365760"/>
              <a:gd name="connsiteX14" fmla="*/ 640080 w 2121408"/>
              <a:gd name="connsiteY14" fmla="*/ 97536 h 365760"/>
              <a:gd name="connsiteX15" fmla="*/ 658368 w 2121408"/>
              <a:gd name="connsiteY15" fmla="*/ 109728 h 365760"/>
              <a:gd name="connsiteX16" fmla="*/ 682752 w 2121408"/>
              <a:gd name="connsiteY16" fmla="*/ 115824 h 365760"/>
              <a:gd name="connsiteX17" fmla="*/ 725424 w 2121408"/>
              <a:gd name="connsiteY17" fmla="*/ 134112 h 365760"/>
              <a:gd name="connsiteX18" fmla="*/ 743712 w 2121408"/>
              <a:gd name="connsiteY18" fmla="*/ 140208 h 365760"/>
              <a:gd name="connsiteX19" fmla="*/ 762000 w 2121408"/>
              <a:gd name="connsiteY19" fmla="*/ 152400 h 365760"/>
              <a:gd name="connsiteX20" fmla="*/ 780288 w 2121408"/>
              <a:gd name="connsiteY20" fmla="*/ 158496 h 365760"/>
              <a:gd name="connsiteX21" fmla="*/ 835152 w 2121408"/>
              <a:gd name="connsiteY21" fmla="*/ 188976 h 365760"/>
              <a:gd name="connsiteX22" fmla="*/ 890016 w 2121408"/>
              <a:gd name="connsiteY22" fmla="*/ 176784 h 365760"/>
              <a:gd name="connsiteX23" fmla="*/ 914400 w 2121408"/>
              <a:gd name="connsiteY23" fmla="*/ 158496 h 365760"/>
              <a:gd name="connsiteX24" fmla="*/ 963168 w 2121408"/>
              <a:gd name="connsiteY24" fmla="*/ 134112 h 365760"/>
              <a:gd name="connsiteX25" fmla="*/ 987552 w 2121408"/>
              <a:gd name="connsiteY25" fmla="*/ 121920 h 365760"/>
              <a:gd name="connsiteX26" fmla="*/ 1036320 w 2121408"/>
              <a:gd name="connsiteY26" fmla="*/ 103632 h 365760"/>
              <a:gd name="connsiteX27" fmla="*/ 1054608 w 2121408"/>
              <a:gd name="connsiteY27" fmla="*/ 97536 h 365760"/>
              <a:gd name="connsiteX28" fmla="*/ 1072896 w 2121408"/>
              <a:gd name="connsiteY28" fmla="*/ 85344 h 365760"/>
              <a:gd name="connsiteX29" fmla="*/ 1103376 w 2121408"/>
              <a:gd name="connsiteY29" fmla="*/ 79248 h 365760"/>
              <a:gd name="connsiteX30" fmla="*/ 1133856 w 2121408"/>
              <a:gd name="connsiteY30" fmla="*/ 67056 h 365760"/>
              <a:gd name="connsiteX31" fmla="*/ 1152144 w 2121408"/>
              <a:gd name="connsiteY31" fmla="*/ 54864 h 365760"/>
              <a:gd name="connsiteX32" fmla="*/ 1182624 w 2121408"/>
              <a:gd name="connsiteY32" fmla="*/ 48768 h 365760"/>
              <a:gd name="connsiteX33" fmla="*/ 1237488 w 2121408"/>
              <a:gd name="connsiteY33" fmla="*/ 54864 h 365760"/>
              <a:gd name="connsiteX34" fmla="*/ 1267968 w 2121408"/>
              <a:gd name="connsiteY34" fmla="*/ 79248 h 365760"/>
              <a:gd name="connsiteX35" fmla="*/ 1322832 w 2121408"/>
              <a:gd name="connsiteY35" fmla="*/ 103632 h 365760"/>
              <a:gd name="connsiteX36" fmla="*/ 1341120 w 2121408"/>
              <a:gd name="connsiteY36" fmla="*/ 115824 h 365760"/>
              <a:gd name="connsiteX37" fmla="*/ 1365504 w 2121408"/>
              <a:gd name="connsiteY37" fmla="*/ 121920 h 365760"/>
              <a:gd name="connsiteX38" fmla="*/ 1389888 w 2121408"/>
              <a:gd name="connsiteY38" fmla="*/ 134112 h 365760"/>
              <a:gd name="connsiteX39" fmla="*/ 1432560 w 2121408"/>
              <a:gd name="connsiteY39" fmla="*/ 128016 h 365760"/>
              <a:gd name="connsiteX40" fmla="*/ 1450848 w 2121408"/>
              <a:gd name="connsiteY40" fmla="*/ 109728 h 365760"/>
              <a:gd name="connsiteX41" fmla="*/ 1469136 w 2121408"/>
              <a:gd name="connsiteY41" fmla="*/ 97536 h 365760"/>
              <a:gd name="connsiteX42" fmla="*/ 1517904 w 2121408"/>
              <a:gd name="connsiteY42" fmla="*/ 42672 h 365760"/>
              <a:gd name="connsiteX43" fmla="*/ 1536192 w 2121408"/>
              <a:gd name="connsiteY43" fmla="*/ 36576 h 365760"/>
              <a:gd name="connsiteX44" fmla="*/ 1554480 w 2121408"/>
              <a:gd name="connsiteY44" fmla="*/ 24384 h 365760"/>
              <a:gd name="connsiteX45" fmla="*/ 1572768 w 2121408"/>
              <a:gd name="connsiteY45" fmla="*/ 18288 h 365760"/>
              <a:gd name="connsiteX46" fmla="*/ 1597152 w 2121408"/>
              <a:gd name="connsiteY46" fmla="*/ 6096 h 365760"/>
              <a:gd name="connsiteX47" fmla="*/ 1639824 w 2121408"/>
              <a:gd name="connsiteY47" fmla="*/ 0 h 365760"/>
              <a:gd name="connsiteX48" fmla="*/ 1761744 w 2121408"/>
              <a:gd name="connsiteY48" fmla="*/ 6096 h 365760"/>
              <a:gd name="connsiteX49" fmla="*/ 1828800 w 2121408"/>
              <a:gd name="connsiteY49" fmla="*/ 24384 h 365760"/>
              <a:gd name="connsiteX50" fmla="*/ 1877568 w 2121408"/>
              <a:gd name="connsiteY50" fmla="*/ 30480 h 365760"/>
              <a:gd name="connsiteX51" fmla="*/ 1901952 w 2121408"/>
              <a:gd name="connsiteY51" fmla="*/ 36576 h 365760"/>
              <a:gd name="connsiteX52" fmla="*/ 2017776 w 2121408"/>
              <a:gd name="connsiteY52" fmla="*/ 54864 h 365760"/>
              <a:gd name="connsiteX53" fmla="*/ 2078736 w 2121408"/>
              <a:gd name="connsiteY53" fmla="*/ 85344 h 365760"/>
              <a:gd name="connsiteX54" fmla="*/ 2121408 w 2121408"/>
              <a:gd name="connsiteY54" fmla="*/ 109728 h 365760"/>
              <a:gd name="connsiteX0" fmla="*/ 0 w 2121408"/>
              <a:gd name="connsiteY0" fmla="*/ 365760 h 365760"/>
              <a:gd name="connsiteX1" fmla="*/ 201168 w 2121408"/>
              <a:gd name="connsiteY1" fmla="*/ 243840 h 365760"/>
              <a:gd name="connsiteX2" fmla="*/ 219456 w 2121408"/>
              <a:gd name="connsiteY2" fmla="*/ 237744 h 365760"/>
              <a:gd name="connsiteX3" fmla="*/ 237744 w 2121408"/>
              <a:gd name="connsiteY3" fmla="*/ 225552 h 365760"/>
              <a:gd name="connsiteX4" fmla="*/ 256032 w 2121408"/>
              <a:gd name="connsiteY4" fmla="*/ 219456 h 365760"/>
              <a:gd name="connsiteX5" fmla="*/ 274320 w 2121408"/>
              <a:gd name="connsiteY5" fmla="*/ 207264 h 365760"/>
              <a:gd name="connsiteX6" fmla="*/ 329184 w 2121408"/>
              <a:gd name="connsiteY6" fmla="*/ 195072 h 365760"/>
              <a:gd name="connsiteX7" fmla="*/ 365760 w 2121408"/>
              <a:gd name="connsiteY7" fmla="*/ 176784 h 365760"/>
              <a:gd name="connsiteX8" fmla="*/ 384048 w 2121408"/>
              <a:gd name="connsiteY8" fmla="*/ 170688 h 365760"/>
              <a:gd name="connsiteX9" fmla="*/ 408432 w 2121408"/>
              <a:gd name="connsiteY9" fmla="*/ 152400 h 365760"/>
              <a:gd name="connsiteX10" fmla="*/ 445008 w 2121408"/>
              <a:gd name="connsiteY10" fmla="*/ 140208 h 365760"/>
              <a:gd name="connsiteX11" fmla="*/ 457200 w 2121408"/>
              <a:gd name="connsiteY11" fmla="*/ 121920 h 365760"/>
              <a:gd name="connsiteX12" fmla="*/ 493776 w 2121408"/>
              <a:gd name="connsiteY12" fmla="*/ 103632 h 365760"/>
              <a:gd name="connsiteX13" fmla="*/ 573024 w 2121408"/>
              <a:gd name="connsiteY13" fmla="*/ 85344 h 365760"/>
              <a:gd name="connsiteX14" fmla="*/ 640080 w 2121408"/>
              <a:gd name="connsiteY14" fmla="*/ 97536 h 365760"/>
              <a:gd name="connsiteX15" fmla="*/ 658368 w 2121408"/>
              <a:gd name="connsiteY15" fmla="*/ 109728 h 365760"/>
              <a:gd name="connsiteX16" fmla="*/ 682752 w 2121408"/>
              <a:gd name="connsiteY16" fmla="*/ 115824 h 365760"/>
              <a:gd name="connsiteX17" fmla="*/ 725424 w 2121408"/>
              <a:gd name="connsiteY17" fmla="*/ 134112 h 365760"/>
              <a:gd name="connsiteX18" fmla="*/ 743712 w 2121408"/>
              <a:gd name="connsiteY18" fmla="*/ 140208 h 365760"/>
              <a:gd name="connsiteX19" fmla="*/ 762000 w 2121408"/>
              <a:gd name="connsiteY19" fmla="*/ 152400 h 365760"/>
              <a:gd name="connsiteX20" fmla="*/ 780288 w 2121408"/>
              <a:gd name="connsiteY20" fmla="*/ 158496 h 365760"/>
              <a:gd name="connsiteX21" fmla="*/ 835152 w 2121408"/>
              <a:gd name="connsiteY21" fmla="*/ 188976 h 365760"/>
              <a:gd name="connsiteX22" fmla="*/ 890016 w 2121408"/>
              <a:gd name="connsiteY22" fmla="*/ 176784 h 365760"/>
              <a:gd name="connsiteX23" fmla="*/ 914400 w 2121408"/>
              <a:gd name="connsiteY23" fmla="*/ 158496 h 365760"/>
              <a:gd name="connsiteX24" fmla="*/ 963168 w 2121408"/>
              <a:gd name="connsiteY24" fmla="*/ 134112 h 365760"/>
              <a:gd name="connsiteX25" fmla="*/ 987552 w 2121408"/>
              <a:gd name="connsiteY25" fmla="*/ 121920 h 365760"/>
              <a:gd name="connsiteX26" fmla="*/ 1036320 w 2121408"/>
              <a:gd name="connsiteY26" fmla="*/ 103632 h 365760"/>
              <a:gd name="connsiteX27" fmla="*/ 1054608 w 2121408"/>
              <a:gd name="connsiteY27" fmla="*/ 97536 h 365760"/>
              <a:gd name="connsiteX28" fmla="*/ 1072896 w 2121408"/>
              <a:gd name="connsiteY28" fmla="*/ 85344 h 365760"/>
              <a:gd name="connsiteX29" fmla="*/ 1103376 w 2121408"/>
              <a:gd name="connsiteY29" fmla="*/ 79248 h 365760"/>
              <a:gd name="connsiteX30" fmla="*/ 1133856 w 2121408"/>
              <a:gd name="connsiteY30" fmla="*/ 67056 h 365760"/>
              <a:gd name="connsiteX31" fmla="*/ 1152144 w 2121408"/>
              <a:gd name="connsiteY31" fmla="*/ 54864 h 365760"/>
              <a:gd name="connsiteX32" fmla="*/ 1182624 w 2121408"/>
              <a:gd name="connsiteY32" fmla="*/ 48768 h 365760"/>
              <a:gd name="connsiteX33" fmla="*/ 1237488 w 2121408"/>
              <a:gd name="connsiteY33" fmla="*/ 54864 h 365760"/>
              <a:gd name="connsiteX34" fmla="*/ 1267968 w 2121408"/>
              <a:gd name="connsiteY34" fmla="*/ 79248 h 365760"/>
              <a:gd name="connsiteX35" fmla="*/ 1322832 w 2121408"/>
              <a:gd name="connsiteY35" fmla="*/ 103632 h 365760"/>
              <a:gd name="connsiteX36" fmla="*/ 1341120 w 2121408"/>
              <a:gd name="connsiteY36" fmla="*/ 115824 h 365760"/>
              <a:gd name="connsiteX37" fmla="*/ 1365504 w 2121408"/>
              <a:gd name="connsiteY37" fmla="*/ 121920 h 365760"/>
              <a:gd name="connsiteX38" fmla="*/ 1389888 w 2121408"/>
              <a:gd name="connsiteY38" fmla="*/ 134112 h 365760"/>
              <a:gd name="connsiteX39" fmla="*/ 1432560 w 2121408"/>
              <a:gd name="connsiteY39" fmla="*/ 128016 h 365760"/>
              <a:gd name="connsiteX40" fmla="*/ 1450848 w 2121408"/>
              <a:gd name="connsiteY40" fmla="*/ 109728 h 365760"/>
              <a:gd name="connsiteX41" fmla="*/ 1469136 w 2121408"/>
              <a:gd name="connsiteY41" fmla="*/ 97536 h 365760"/>
              <a:gd name="connsiteX42" fmla="*/ 1517904 w 2121408"/>
              <a:gd name="connsiteY42" fmla="*/ 42672 h 365760"/>
              <a:gd name="connsiteX43" fmla="*/ 1536192 w 2121408"/>
              <a:gd name="connsiteY43" fmla="*/ 36576 h 365760"/>
              <a:gd name="connsiteX44" fmla="*/ 1554480 w 2121408"/>
              <a:gd name="connsiteY44" fmla="*/ 24384 h 365760"/>
              <a:gd name="connsiteX45" fmla="*/ 1572768 w 2121408"/>
              <a:gd name="connsiteY45" fmla="*/ 18288 h 365760"/>
              <a:gd name="connsiteX46" fmla="*/ 1597152 w 2121408"/>
              <a:gd name="connsiteY46" fmla="*/ 6096 h 365760"/>
              <a:gd name="connsiteX47" fmla="*/ 1639824 w 2121408"/>
              <a:gd name="connsiteY47" fmla="*/ 0 h 365760"/>
              <a:gd name="connsiteX48" fmla="*/ 1761744 w 2121408"/>
              <a:gd name="connsiteY48" fmla="*/ 6096 h 365760"/>
              <a:gd name="connsiteX49" fmla="*/ 1828800 w 2121408"/>
              <a:gd name="connsiteY49" fmla="*/ 24384 h 365760"/>
              <a:gd name="connsiteX50" fmla="*/ 1877568 w 2121408"/>
              <a:gd name="connsiteY50" fmla="*/ 30480 h 365760"/>
              <a:gd name="connsiteX51" fmla="*/ 1901952 w 2121408"/>
              <a:gd name="connsiteY51" fmla="*/ 36576 h 365760"/>
              <a:gd name="connsiteX52" fmla="*/ 2017776 w 2121408"/>
              <a:gd name="connsiteY52" fmla="*/ 54864 h 365760"/>
              <a:gd name="connsiteX53" fmla="*/ 2078736 w 2121408"/>
              <a:gd name="connsiteY53" fmla="*/ 85344 h 365760"/>
              <a:gd name="connsiteX54" fmla="*/ 2121408 w 2121408"/>
              <a:gd name="connsiteY54" fmla="*/ 109728 h 365760"/>
              <a:gd name="connsiteX0" fmla="*/ 0 w 2078736"/>
              <a:gd name="connsiteY0" fmla="*/ 365760 h 365760"/>
              <a:gd name="connsiteX1" fmla="*/ 201168 w 2078736"/>
              <a:gd name="connsiteY1" fmla="*/ 243840 h 365760"/>
              <a:gd name="connsiteX2" fmla="*/ 219456 w 2078736"/>
              <a:gd name="connsiteY2" fmla="*/ 237744 h 365760"/>
              <a:gd name="connsiteX3" fmla="*/ 237744 w 2078736"/>
              <a:gd name="connsiteY3" fmla="*/ 225552 h 365760"/>
              <a:gd name="connsiteX4" fmla="*/ 256032 w 2078736"/>
              <a:gd name="connsiteY4" fmla="*/ 219456 h 365760"/>
              <a:gd name="connsiteX5" fmla="*/ 274320 w 2078736"/>
              <a:gd name="connsiteY5" fmla="*/ 207264 h 365760"/>
              <a:gd name="connsiteX6" fmla="*/ 329184 w 2078736"/>
              <a:gd name="connsiteY6" fmla="*/ 195072 h 365760"/>
              <a:gd name="connsiteX7" fmla="*/ 365760 w 2078736"/>
              <a:gd name="connsiteY7" fmla="*/ 176784 h 365760"/>
              <a:gd name="connsiteX8" fmla="*/ 384048 w 2078736"/>
              <a:gd name="connsiteY8" fmla="*/ 170688 h 365760"/>
              <a:gd name="connsiteX9" fmla="*/ 408432 w 2078736"/>
              <a:gd name="connsiteY9" fmla="*/ 152400 h 365760"/>
              <a:gd name="connsiteX10" fmla="*/ 445008 w 2078736"/>
              <a:gd name="connsiteY10" fmla="*/ 140208 h 365760"/>
              <a:gd name="connsiteX11" fmla="*/ 457200 w 2078736"/>
              <a:gd name="connsiteY11" fmla="*/ 121920 h 365760"/>
              <a:gd name="connsiteX12" fmla="*/ 493776 w 2078736"/>
              <a:gd name="connsiteY12" fmla="*/ 103632 h 365760"/>
              <a:gd name="connsiteX13" fmla="*/ 573024 w 2078736"/>
              <a:gd name="connsiteY13" fmla="*/ 85344 h 365760"/>
              <a:gd name="connsiteX14" fmla="*/ 640080 w 2078736"/>
              <a:gd name="connsiteY14" fmla="*/ 97536 h 365760"/>
              <a:gd name="connsiteX15" fmla="*/ 658368 w 2078736"/>
              <a:gd name="connsiteY15" fmla="*/ 109728 h 365760"/>
              <a:gd name="connsiteX16" fmla="*/ 682752 w 2078736"/>
              <a:gd name="connsiteY16" fmla="*/ 115824 h 365760"/>
              <a:gd name="connsiteX17" fmla="*/ 725424 w 2078736"/>
              <a:gd name="connsiteY17" fmla="*/ 134112 h 365760"/>
              <a:gd name="connsiteX18" fmla="*/ 743712 w 2078736"/>
              <a:gd name="connsiteY18" fmla="*/ 140208 h 365760"/>
              <a:gd name="connsiteX19" fmla="*/ 762000 w 2078736"/>
              <a:gd name="connsiteY19" fmla="*/ 152400 h 365760"/>
              <a:gd name="connsiteX20" fmla="*/ 780288 w 2078736"/>
              <a:gd name="connsiteY20" fmla="*/ 158496 h 365760"/>
              <a:gd name="connsiteX21" fmla="*/ 835152 w 2078736"/>
              <a:gd name="connsiteY21" fmla="*/ 188976 h 365760"/>
              <a:gd name="connsiteX22" fmla="*/ 890016 w 2078736"/>
              <a:gd name="connsiteY22" fmla="*/ 176784 h 365760"/>
              <a:gd name="connsiteX23" fmla="*/ 914400 w 2078736"/>
              <a:gd name="connsiteY23" fmla="*/ 158496 h 365760"/>
              <a:gd name="connsiteX24" fmla="*/ 963168 w 2078736"/>
              <a:gd name="connsiteY24" fmla="*/ 134112 h 365760"/>
              <a:gd name="connsiteX25" fmla="*/ 987552 w 2078736"/>
              <a:gd name="connsiteY25" fmla="*/ 121920 h 365760"/>
              <a:gd name="connsiteX26" fmla="*/ 1036320 w 2078736"/>
              <a:gd name="connsiteY26" fmla="*/ 103632 h 365760"/>
              <a:gd name="connsiteX27" fmla="*/ 1054608 w 2078736"/>
              <a:gd name="connsiteY27" fmla="*/ 97536 h 365760"/>
              <a:gd name="connsiteX28" fmla="*/ 1072896 w 2078736"/>
              <a:gd name="connsiteY28" fmla="*/ 85344 h 365760"/>
              <a:gd name="connsiteX29" fmla="*/ 1103376 w 2078736"/>
              <a:gd name="connsiteY29" fmla="*/ 79248 h 365760"/>
              <a:gd name="connsiteX30" fmla="*/ 1133856 w 2078736"/>
              <a:gd name="connsiteY30" fmla="*/ 67056 h 365760"/>
              <a:gd name="connsiteX31" fmla="*/ 1152144 w 2078736"/>
              <a:gd name="connsiteY31" fmla="*/ 54864 h 365760"/>
              <a:gd name="connsiteX32" fmla="*/ 1182624 w 2078736"/>
              <a:gd name="connsiteY32" fmla="*/ 48768 h 365760"/>
              <a:gd name="connsiteX33" fmla="*/ 1237488 w 2078736"/>
              <a:gd name="connsiteY33" fmla="*/ 54864 h 365760"/>
              <a:gd name="connsiteX34" fmla="*/ 1267968 w 2078736"/>
              <a:gd name="connsiteY34" fmla="*/ 79248 h 365760"/>
              <a:gd name="connsiteX35" fmla="*/ 1322832 w 2078736"/>
              <a:gd name="connsiteY35" fmla="*/ 103632 h 365760"/>
              <a:gd name="connsiteX36" fmla="*/ 1341120 w 2078736"/>
              <a:gd name="connsiteY36" fmla="*/ 115824 h 365760"/>
              <a:gd name="connsiteX37" fmla="*/ 1365504 w 2078736"/>
              <a:gd name="connsiteY37" fmla="*/ 121920 h 365760"/>
              <a:gd name="connsiteX38" fmla="*/ 1389888 w 2078736"/>
              <a:gd name="connsiteY38" fmla="*/ 134112 h 365760"/>
              <a:gd name="connsiteX39" fmla="*/ 1432560 w 2078736"/>
              <a:gd name="connsiteY39" fmla="*/ 128016 h 365760"/>
              <a:gd name="connsiteX40" fmla="*/ 1450848 w 2078736"/>
              <a:gd name="connsiteY40" fmla="*/ 109728 h 365760"/>
              <a:gd name="connsiteX41" fmla="*/ 1469136 w 2078736"/>
              <a:gd name="connsiteY41" fmla="*/ 97536 h 365760"/>
              <a:gd name="connsiteX42" fmla="*/ 1517904 w 2078736"/>
              <a:gd name="connsiteY42" fmla="*/ 42672 h 365760"/>
              <a:gd name="connsiteX43" fmla="*/ 1536192 w 2078736"/>
              <a:gd name="connsiteY43" fmla="*/ 36576 h 365760"/>
              <a:gd name="connsiteX44" fmla="*/ 1554480 w 2078736"/>
              <a:gd name="connsiteY44" fmla="*/ 24384 h 365760"/>
              <a:gd name="connsiteX45" fmla="*/ 1572768 w 2078736"/>
              <a:gd name="connsiteY45" fmla="*/ 18288 h 365760"/>
              <a:gd name="connsiteX46" fmla="*/ 1597152 w 2078736"/>
              <a:gd name="connsiteY46" fmla="*/ 6096 h 365760"/>
              <a:gd name="connsiteX47" fmla="*/ 1639824 w 2078736"/>
              <a:gd name="connsiteY47" fmla="*/ 0 h 365760"/>
              <a:gd name="connsiteX48" fmla="*/ 1761744 w 2078736"/>
              <a:gd name="connsiteY48" fmla="*/ 6096 h 365760"/>
              <a:gd name="connsiteX49" fmla="*/ 1828800 w 2078736"/>
              <a:gd name="connsiteY49" fmla="*/ 24384 h 365760"/>
              <a:gd name="connsiteX50" fmla="*/ 1877568 w 2078736"/>
              <a:gd name="connsiteY50" fmla="*/ 30480 h 365760"/>
              <a:gd name="connsiteX51" fmla="*/ 1901952 w 2078736"/>
              <a:gd name="connsiteY51" fmla="*/ 36576 h 365760"/>
              <a:gd name="connsiteX52" fmla="*/ 2017776 w 2078736"/>
              <a:gd name="connsiteY52" fmla="*/ 54864 h 365760"/>
              <a:gd name="connsiteX53" fmla="*/ 2078736 w 2078736"/>
              <a:gd name="connsiteY53" fmla="*/ 85344 h 365760"/>
              <a:gd name="connsiteX0" fmla="*/ 0 w 2017776"/>
              <a:gd name="connsiteY0" fmla="*/ 365760 h 365760"/>
              <a:gd name="connsiteX1" fmla="*/ 201168 w 2017776"/>
              <a:gd name="connsiteY1" fmla="*/ 243840 h 365760"/>
              <a:gd name="connsiteX2" fmla="*/ 219456 w 2017776"/>
              <a:gd name="connsiteY2" fmla="*/ 237744 h 365760"/>
              <a:gd name="connsiteX3" fmla="*/ 237744 w 2017776"/>
              <a:gd name="connsiteY3" fmla="*/ 225552 h 365760"/>
              <a:gd name="connsiteX4" fmla="*/ 256032 w 2017776"/>
              <a:gd name="connsiteY4" fmla="*/ 219456 h 365760"/>
              <a:gd name="connsiteX5" fmla="*/ 274320 w 2017776"/>
              <a:gd name="connsiteY5" fmla="*/ 207264 h 365760"/>
              <a:gd name="connsiteX6" fmla="*/ 329184 w 2017776"/>
              <a:gd name="connsiteY6" fmla="*/ 195072 h 365760"/>
              <a:gd name="connsiteX7" fmla="*/ 365760 w 2017776"/>
              <a:gd name="connsiteY7" fmla="*/ 176784 h 365760"/>
              <a:gd name="connsiteX8" fmla="*/ 384048 w 2017776"/>
              <a:gd name="connsiteY8" fmla="*/ 170688 h 365760"/>
              <a:gd name="connsiteX9" fmla="*/ 408432 w 2017776"/>
              <a:gd name="connsiteY9" fmla="*/ 152400 h 365760"/>
              <a:gd name="connsiteX10" fmla="*/ 445008 w 2017776"/>
              <a:gd name="connsiteY10" fmla="*/ 140208 h 365760"/>
              <a:gd name="connsiteX11" fmla="*/ 457200 w 2017776"/>
              <a:gd name="connsiteY11" fmla="*/ 121920 h 365760"/>
              <a:gd name="connsiteX12" fmla="*/ 493776 w 2017776"/>
              <a:gd name="connsiteY12" fmla="*/ 103632 h 365760"/>
              <a:gd name="connsiteX13" fmla="*/ 573024 w 2017776"/>
              <a:gd name="connsiteY13" fmla="*/ 85344 h 365760"/>
              <a:gd name="connsiteX14" fmla="*/ 640080 w 2017776"/>
              <a:gd name="connsiteY14" fmla="*/ 97536 h 365760"/>
              <a:gd name="connsiteX15" fmla="*/ 658368 w 2017776"/>
              <a:gd name="connsiteY15" fmla="*/ 109728 h 365760"/>
              <a:gd name="connsiteX16" fmla="*/ 682752 w 2017776"/>
              <a:gd name="connsiteY16" fmla="*/ 115824 h 365760"/>
              <a:gd name="connsiteX17" fmla="*/ 725424 w 2017776"/>
              <a:gd name="connsiteY17" fmla="*/ 134112 h 365760"/>
              <a:gd name="connsiteX18" fmla="*/ 743712 w 2017776"/>
              <a:gd name="connsiteY18" fmla="*/ 140208 h 365760"/>
              <a:gd name="connsiteX19" fmla="*/ 762000 w 2017776"/>
              <a:gd name="connsiteY19" fmla="*/ 152400 h 365760"/>
              <a:gd name="connsiteX20" fmla="*/ 780288 w 2017776"/>
              <a:gd name="connsiteY20" fmla="*/ 158496 h 365760"/>
              <a:gd name="connsiteX21" fmla="*/ 835152 w 2017776"/>
              <a:gd name="connsiteY21" fmla="*/ 188976 h 365760"/>
              <a:gd name="connsiteX22" fmla="*/ 890016 w 2017776"/>
              <a:gd name="connsiteY22" fmla="*/ 176784 h 365760"/>
              <a:gd name="connsiteX23" fmla="*/ 914400 w 2017776"/>
              <a:gd name="connsiteY23" fmla="*/ 158496 h 365760"/>
              <a:gd name="connsiteX24" fmla="*/ 963168 w 2017776"/>
              <a:gd name="connsiteY24" fmla="*/ 134112 h 365760"/>
              <a:gd name="connsiteX25" fmla="*/ 987552 w 2017776"/>
              <a:gd name="connsiteY25" fmla="*/ 121920 h 365760"/>
              <a:gd name="connsiteX26" fmla="*/ 1036320 w 2017776"/>
              <a:gd name="connsiteY26" fmla="*/ 103632 h 365760"/>
              <a:gd name="connsiteX27" fmla="*/ 1054608 w 2017776"/>
              <a:gd name="connsiteY27" fmla="*/ 97536 h 365760"/>
              <a:gd name="connsiteX28" fmla="*/ 1072896 w 2017776"/>
              <a:gd name="connsiteY28" fmla="*/ 85344 h 365760"/>
              <a:gd name="connsiteX29" fmla="*/ 1103376 w 2017776"/>
              <a:gd name="connsiteY29" fmla="*/ 79248 h 365760"/>
              <a:gd name="connsiteX30" fmla="*/ 1133856 w 2017776"/>
              <a:gd name="connsiteY30" fmla="*/ 67056 h 365760"/>
              <a:gd name="connsiteX31" fmla="*/ 1152144 w 2017776"/>
              <a:gd name="connsiteY31" fmla="*/ 54864 h 365760"/>
              <a:gd name="connsiteX32" fmla="*/ 1182624 w 2017776"/>
              <a:gd name="connsiteY32" fmla="*/ 48768 h 365760"/>
              <a:gd name="connsiteX33" fmla="*/ 1237488 w 2017776"/>
              <a:gd name="connsiteY33" fmla="*/ 54864 h 365760"/>
              <a:gd name="connsiteX34" fmla="*/ 1267968 w 2017776"/>
              <a:gd name="connsiteY34" fmla="*/ 79248 h 365760"/>
              <a:gd name="connsiteX35" fmla="*/ 1322832 w 2017776"/>
              <a:gd name="connsiteY35" fmla="*/ 103632 h 365760"/>
              <a:gd name="connsiteX36" fmla="*/ 1341120 w 2017776"/>
              <a:gd name="connsiteY36" fmla="*/ 115824 h 365760"/>
              <a:gd name="connsiteX37" fmla="*/ 1365504 w 2017776"/>
              <a:gd name="connsiteY37" fmla="*/ 121920 h 365760"/>
              <a:gd name="connsiteX38" fmla="*/ 1389888 w 2017776"/>
              <a:gd name="connsiteY38" fmla="*/ 134112 h 365760"/>
              <a:gd name="connsiteX39" fmla="*/ 1432560 w 2017776"/>
              <a:gd name="connsiteY39" fmla="*/ 128016 h 365760"/>
              <a:gd name="connsiteX40" fmla="*/ 1450848 w 2017776"/>
              <a:gd name="connsiteY40" fmla="*/ 109728 h 365760"/>
              <a:gd name="connsiteX41" fmla="*/ 1469136 w 2017776"/>
              <a:gd name="connsiteY41" fmla="*/ 97536 h 365760"/>
              <a:gd name="connsiteX42" fmla="*/ 1517904 w 2017776"/>
              <a:gd name="connsiteY42" fmla="*/ 42672 h 365760"/>
              <a:gd name="connsiteX43" fmla="*/ 1536192 w 2017776"/>
              <a:gd name="connsiteY43" fmla="*/ 36576 h 365760"/>
              <a:gd name="connsiteX44" fmla="*/ 1554480 w 2017776"/>
              <a:gd name="connsiteY44" fmla="*/ 24384 h 365760"/>
              <a:gd name="connsiteX45" fmla="*/ 1572768 w 2017776"/>
              <a:gd name="connsiteY45" fmla="*/ 18288 h 365760"/>
              <a:gd name="connsiteX46" fmla="*/ 1597152 w 2017776"/>
              <a:gd name="connsiteY46" fmla="*/ 6096 h 365760"/>
              <a:gd name="connsiteX47" fmla="*/ 1639824 w 2017776"/>
              <a:gd name="connsiteY47" fmla="*/ 0 h 365760"/>
              <a:gd name="connsiteX48" fmla="*/ 1761744 w 2017776"/>
              <a:gd name="connsiteY48" fmla="*/ 6096 h 365760"/>
              <a:gd name="connsiteX49" fmla="*/ 1828800 w 2017776"/>
              <a:gd name="connsiteY49" fmla="*/ 24384 h 365760"/>
              <a:gd name="connsiteX50" fmla="*/ 1877568 w 2017776"/>
              <a:gd name="connsiteY50" fmla="*/ 30480 h 365760"/>
              <a:gd name="connsiteX51" fmla="*/ 1901952 w 2017776"/>
              <a:gd name="connsiteY51" fmla="*/ 36576 h 365760"/>
              <a:gd name="connsiteX52" fmla="*/ 2017776 w 2017776"/>
              <a:gd name="connsiteY52" fmla="*/ 54864 h 365760"/>
              <a:gd name="connsiteX0" fmla="*/ 0 w 1901952"/>
              <a:gd name="connsiteY0" fmla="*/ 365760 h 365760"/>
              <a:gd name="connsiteX1" fmla="*/ 201168 w 1901952"/>
              <a:gd name="connsiteY1" fmla="*/ 243840 h 365760"/>
              <a:gd name="connsiteX2" fmla="*/ 219456 w 1901952"/>
              <a:gd name="connsiteY2" fmla="*/ 237744 h 365760"/>
              <a:gd name="connsiteX3" fmla="*/ 237744 w 1901952"/>
              <a:gd name="connsiteY3" fmla="*/ 225552 h 365760"/>
              <a:gd name="connsiteX4" fmla="*/ 256032 w 1901952"/>
              <a:gd name="connsiteY4" fmla="*/ 219456 h 365760"/>
              <a:gd name="connsiteX5" fmla="*/ 274320 w 1901952"/>
              <a:gd name="connsiteY5" fmla="*/ 207264 h 365760"/>
              <a:gd name="connsiteX6" fmla="*/ 329184 w 1901952"/>
              <a:gd name="connsiteY6" fmla="*/ 195072 h 365760"/>
              <a:gd name="connsiteX7" fmla="*/ 365760 w 1901952"/>
              <a:gd name="connsiteY7" fmla="*/ 176784 h 365760"/>
              <a:gd name="connsiteX8" fmla="*/ 384048 w 1901952"/>
              <a:gd name="connsiteY8" fmla="*/ 170688 h 365760"/>
              <a:gd name="connsiteX9" fmla="*/ 408432 w 1901952"/>
              <a:gd name="connsiteY9" fmla="*/ 152400 h 365760"/>
              <a:gd name="connsiteX10" fmla="*/ 445008 w 1901952"/>
              <a:gd name="connsiteY10" fmla="*/ 140208 h 365760"/>
              <a:gd name="connsiteX11" fmla="*/ 457200 w 1901952"/>
              <a:gd name="connsiteY11" fmla="*/ 121920 h 365760"/>
              <a:gd name="connsiteX12" fmla="*/ 493776 w 1901952"/>
              <a:gd name="connsiteY12" fmla="*/ 103632 h 365760"/>
              <a:gd name="connsiteX13" fmla="*/ 573024 w 1901952"/>
              <a:gd name="connsiteY13" fmla="*/ 85344 h 365760"/>
              <a:gd name="connsiteX14" fmla="*/ 640080 w 1901952"/>
              <a:gd name="connsiteY14" fmla="*/ 97536 h 365760"/>
              <a:gd name="connsiteX15" fmla="*/ 658368 w 1901952"/>
              <a:gd name="connsiteY15" fmla="*/ 109728 h 365760"/>
              <a:gd name="connsiteX16" fmla="*/ 682752 w 1901952"/>
              <a:gd name="connsiteY16" fmla="*/ 115824 h 365760"/>
              <a:gd name="connsiteX17" fmla="*/ 725424 w 1901952"/>
              <a:gd name="connsiteY17" fmla="*/ 134112 h 365760"/>
              <a:gd name="connsiteX18" fmla="*/ 743712 w 1901952"/>
              <a:gd name="connsiteY18" fmla="*/ 140208 h 365760"/>
              <a:gd name="connsiteX19" fmla="*/ 762000 w 1901952"/>
              <a:gd name="connsiteY19" fmla="*/ 152400 h 365760"/>
              <a:gd name="connsiteX20" fmla="*/ 780288 w 1901952"/>
              <a:gd name="connsiteY20" fmla="*/ 158496 h 365760"/>
              <a:gd name="connsiteX21" fmla="*/ 835152 w 1901952"/>
              <a:gd name="connsiteY21" fmla="*/ 188976 h 365760"/>
              <a:gd name="connsiteX22" fmla="*/ 890016 w 1901952"/>
              <a:gd name="connsiteY22" fmla="*/ 176784 h 365760"/>
              <a:gd name="connsiteX23" fmla="*/ 914400 w 1901952"/>
              <a:gd name="connsiteY23" fmla="*/ 158496 h 365760"/>
              <a:gd name="connsiteX24" fmla="*/ 963168 w 1901952"/>
              <a:gd name="connsiteY24" fmla="*/ 134112 h 365760"/>
              <a:gd name="connsiteX25" fmla="*/ 987552 w 1901952"/>
              <a:gd name="connsiteY25" fmla="*/ 121920 h 365760"/>
              <a:gd name="connsiteX26" fmla="*/ 1036320 w 1901952"/>
              <a:gd name="connsiteY26" fmla="*/ 103632 h 365760"/>
              <a:gd name="connsiteX27" fmla="*/ 1054608 w 1901952"/>
              <a:gd name="connsiteY27" fmla="*/ 97536 h 365760"/>
              <a:gd name="connsiteX28" fmla="*/ 1072896 w 1901952"/>
              <a:gd name="connsiteY28" fmla="*/ 85344 h 365760"/>
              <a:gd name="connsiteX29" fmla="*/ 1103376 w 1901952"/>
              <a:gd name="connsiteY29" fmla="*/ 79248 h 365760"/>
              <a:gd name="connsiteX30" fmla="*/ 1133856 w 1901952"/>
              <a:gd name="connsiteY30" fmla="*/ 67056 h 365760"/>
              <a:gd name="connsiteX31" fmla="*/ 1152144 w 1901952"/>
              <a:gd name="connsiteY31" fmla="*/ 54864 h 365760"/>
              <a:gd name="connsiteX32" fmla="*/ 1182624 w 1901952"/>
              <a:gd name="connsiteY32" fmla="*/ 48768 h 365760"/>
              <a:gd name="connsiteX33" fmla="*/ 1237488 w 1901952"/>
              <a:gd name="connsiteY33" fmla="*/ 54864 h 365760"/>
              <a:gd name="connsiteX34" fmla="*/ 1267968 w 1901952"/>
              <a:gd name="connsiteY34" fmla="*/ 79248 h 365760"/>
              <a:gd name="connsiteX35" fmla="*/ 1322832 w 1901952"/>
              <a:gd name="connsiteY35" fmla="*/ 103632 h 365760"/>
              <a:gd name="connsiteX36" fmla="*/ 1341120 w 1901952"/>
              <a:gd name="connsiteY36" fmla="*/ 115824 h 365760"/>
              <a:gd name="connsiteX37" fmla="*/ 1365504 w 1901952"/>
              <a:gd name="connsiteY37" fmla="*/ 121920 h 365760"/>
              <a:gd name="connsiteX38" fmla="*/ 1389888 w 1901952"/>
              <a:gd name="connsiteY38" fmla="*/ 134112 h 365760"/>
              <a:gd name="connsiteX39" fmla="*/ 1432560 w 1901952"/>
              <a:gd name="connsiteY39" fmla="*/ 128016 h 365760"/>
              <a:gd name="connsiteX40" fmla="*/ 1450848 w 1901952"/>
              <a:gd name="connsiteY40" fmla="*/ 109728 h 365760"/>
              <a:gd name="connsiteX41" fmla="*/ 1469136 w 1901952"/>
              <a:gd name="connsiteY41" fmla="*/ 97536 h 365760"/>
              <a:gd name="connsiteX42" fmla="*/ 1517904 w 1901952"/>
              <a:gd name="connsiteY42" fmla="*/ 42672 h 365760"/>
              <a:gd name="connsiteX43" fmla="*/ 1536192 w 1901952"/>
              <a:gd name="connsiteY43" fmla="*/ 36576 h 365760"/>
              <a:gd name="connsiteX44" fmla="*/ 1554480 w 1901952"/>
              <a:gd name="connsiteY44" fmla="*/ 24384 h 365760"/>
              <a:gd name="connsiteX45" fmla="*/ 1572768 w 1901952"/>
              <a:gd name="connsiteY45" fmla="*/ 18288 h 365760"/>
              <a:gd name="connsiteX46" fmla="*/ 1597152 w 1901952"/>
              <a:gd name="connsiteY46" fmla="*/ 6096 h 365760"/>
              <a:gd name="connsiteX47" fmla="*/ 1639824 w 1901952"/>
              <a:gd name="connsiteY47" fmla="*/ 0 h 365760"/>
              <a:gd name="connsiteX48" fmla="*/ 1761744 w 1901952"/>
              <a:gd name="connsiteY48" fmla="*/ 6096 h 365760"/>
              <a:gd name="connsiteX49" fmla="*/ 1828800 w 1901952"/>
              <a:gd name="connsiteY49" fmla="*/ 24384 h 365760"/>
              <a:gd name="connsiteX50" fmla="*/ 1877568 w 1901952"/>
              <a:gd name="connsiteY50" fmla="*/ 30480 h 365760"/>
              <a:gd name="connsiteX51" fmla="*/ 1901952 w 1901952"/>
              <a:gd name="connsiteY51" fmla="*/ 36576 h 365760"/>
              <a:gd name="connsiteX0" fmla="*/ 0 w 1877568"/>
              <a:gd name="connsiteY0" fmla="*/ 365760 h 365760"/>
              <a:gd name="connsiteX1" fmla="*/ 201168 w 1877568"/>
              <a:gd name="connsiteY1" fmla="*/ 243840 h 365760"/>
              <a:gd name="connsiteX2" fmla="*/ 219456 w 1877568"/>
              <a:gd name="connsiteY2" fmla="*/ 237744 h 365760"/>
              <a:gd name="connsiteX3" fmla="*/ 237744 w 1877568"/>
              <a:gd name="connsiteY3" fmla="*/ 225552 h 365760"/>
              <a:gd name="connsiteX4" fmla="*/ 256032 w 1877568"/>
              <a:gd name="connsiteY4" fmla="*/ 219456 h 365760"/>
              <a:gd name="connsiteX5" fmla="*/ 274320 w 1877568"/>
              <a:gd name="connsiteY5" fmla="*/ 207264 h 365760"/>
              <a:gd name="connsiteX6" fmla="*/ 329184 w 1877568"/>
              <a:gd name="connsiteY6" fmla="*/ 195072 h 365760"/>
              <a:gd name="connsiteX7" fmla="*/ 365760 w 1877568"/>
              <a:gd name="connsiteY7" fmla="*/ 176784 h 365760"/>
              <a:gd name="connsiteX8" fmla="*/ 384048 w 1877568"/>
              <a:gd name="connsiteY8" fmla="*/ 170688 h 365760"/>
              <a:gd name="connsiteX9" fmla="*/ 408432 w 1877568"/>
              <a:gd name="connsiteY9" fmla="*/ 152400 h 365760"/>
              <a:gd name="connsiteX10" fmla="*/ 445008 w 1877568"/>
              <a:gd name="connsiteY10" fmla="*/ 140208 h 365760"/>
              <a:gd name="connsiteX11" fmla="*/ 457200 w 1877568"/>
              <a:gd name="connsiteY11" fmla="*/ 121920 h 365760"/>
              <a:gd name="connsiteX12" fmla="*/ 493776 w 1877568"/>
              <a:gd name="connsiteY12" fmla="*/ 103632 h 365760"/>
              <a:gd name="connsiteX13" fmla="*/ 573024 w 1877568"/>
              <a:gd name="connsiteY13" fmla="*/ 85344 h 365760"/>
              <a:gd name="connsiteX14" fmla="*/ 640080 w 1877568"/>
              <a:gd name="connsiteY14" fmla="*/ 97536 h 365760"/>
              <a:gd name="connsiteX15" fmla="*/ 658368 w 1877568"/>
              <a:gd name="connsiteY15" fmla="*/ 109728 h 365760"/>
              <a:gd name="connsiteX16" fmla="*/ 682752 w 1877568"/>
              <a:gd name="connsiteY16" fmla="*/ 115824 h 365760"/>
              <a:gd name="connsiteX17" fmla="*/ 725424 w 1877568"/>
              <a:gd name="connsiteY17" fmla="*/ 134112 h 365760"/>
              <a:gd name="connsiteX18" fmla="*/ 743712 w 1877568"/>
              <a:gd name="connsiteY18" fmla="*/ 140208 h 365760"/>
              <a:gd name="connsiteX19" fmla="*/ 762000 w 1877568"/>
              <a:gd name="connsiteY19" fmla="*/ 152400 h 365760"/>
              <a:gd name="connsiteX20" fmla="*/ 780288 w 1877568"/>
              <a:gd name="connsiteY20" fmla="*/ 158496 h 365760"/>
              <a:gd name="connsiteX21" fmla="*/ 835152 w 1877568"/>
              <a:gd name="connsiteY21" fmla="*/ 188976 h 365760"/>
              <a:gd name="connsiteX22" fmla="*/ 890016 w 1877568"/>
              <a:gd name="connsiteY22" fmla="*/ 176784 h 365760"/>
              <a:gd name="connsiteX23" fmla="*/ 914400 w 1877568"/>
              <a:gd name="connsiteY23" fmla="*/ 158496 h 365760"/>
              <a:gd name="connsiteX24" fmla="*/ 963168 w 1877568"/>
              <a:gd name="connsiteY24" fmla="*/ 134112 h 365760"/>
              <a:gd name="connsiteX25" fmla="*/ 987552 w 1877568"/>
              <a:gd name="connsiteY25" fmla="*/ 121920 h 365760"/>
              <a:gd name="connsiteX26" fmla="*/ 1036320 w 1877568"/>
              <a:gd name="connsiteY26" fmla="*/ 103632 h 365760"/>
              <a:gd name="connsiteX27" fmla="*/ 1054608 w 1877568"/>
              <a:gd name="connsiteY27" fmla="*/ 97536 h 365760"/>
              <a:gd name="connsiteX28" fmla="*/ 1072896 w 1877568"/>
              <a:gd name="connsiteY28" fmla="*/ 85344 h 365760"/>
              <a:gd name="connsiteX29" fmla="*/ 1103376 w 1877568"/>
              <a:gd name="connsiteY29" fmla="*/ 79248 h 365760"/>
              <a:gd name="connsiteX30" fmla="*/ 1133856 w 1877568"/>
              <a:gd name="connsiteY30" fmla="*/ 67056 h 365760"/>
              <a:gd name="connsiteX31" fmla="*/ 1152144 w 1877568"/>
              <a:gd name="connsiteY31" fmla="*/ 54864 h 365760"/>
              <a:gd name="connsiteX32" fmla="*/ 1182624 w 1877568"/>
              <a:gd name="connsiteY32" fmla="*/ 48768 h 365760"/>
              <a:gd name="connsiteX33" fmla="*/ 1237488 w 1877568"/>
              <a:gd name="connsiteY33" fmla="*/ 54864 h 365760"/>
              <a:gd name="connsiteX34" fmla="*/ 1267968 w 1877568"/>
              <a:gd name="connsiteY34" fmla="*/ 79248 h 365760"/>
              <a:gd name="connsiteX35" fmla="*/ 1322832 w 1877568"/>
              <a:gd name="connsiteY35" fmla="*/ 103632 h 365760"/>
              <a:gd name="connsiteX36" fmla="*/ 1341120 w 1877568"/>
              <a:gd name="connsiteY36" fmla="*/ 115824 h 365760"/>
              <a:gd name="connsiteX37" fmla="*/ 1365504 w 1877568"/>
              <a:gd name="connsiteY37" fmla="*/ 121920 h 365760"/>
              <a:gd name="connsiteX38" fmla="*/ 1389888 w 1877568"/>
              <a:gd name="connsiteY38" fmla="*/ 134112 h 365760"/>
              <a:gd name="connsiteX39" fmla="*/ 1432560 w 1877568"/>
              <a:gd name="connsiteY39" fmla="*/ 128016 h 365760"/>
              <a:gd name="connsiteX40" fmla="*/ 1450848 w 1877568"/>
              <a:gd name="connsiteY40" fmla="*/ 109728 h 365760"/>
              <a:gd name="connsiteX41" fmla="*/ 1469136 w 1877568"/>
              <a:gd name="connsiteY41" fmla="*/ 97536 h 365760"/>
              <a:gd name="connsiteX42" fmla="*/ 1517904 w 1877568"/>
              <a:gd name="connsiteY42" fmla="*/ 42672 h 365760"/>
              <a:gd name="connsiteX43" fmla="*/ 1536192 w 1877568"/>
              <a:gd name="connsiteY43" fmla="*/ 36576 h 365760"/>
              <a:gd name="connsiteX44" fmla="*/ 1554480 w 1877568"/>
              <a:gd name="connsiteY44" fmla="*/ 24384 h 365760"/>
              <a:gd name="connsiteX45" fmla="*/ 1572768 w 1877568"/>
              <a:gd name="connsiteY45" fmla="*/ 18288 h 365760"/>
              <a:gd name="connsiteX46" fmla="*/ 1597152 w 1877568"/>
              <a:gd name="connsiteY46" fmla="*/ 6096 h 365760"/>
              <a:gd name="connsiteX47" fmla="*/ 1639824 w 1877568"/>
              <a:gd name="connsiteY47" fmla="*/ 0 h 365760"/>
              <a:gd name="connsiteX48" fmla="*/ 1761744 w 1877568"/>
              <a:gd name="connsiteY48" fmla="*/ 6096 h 365760"/>
              <a:gd name="connsiteX49" fmla="*/ 1828800 w 1877568"/>
              <a:gd name="connsiteY49" fmla="*/ 24384 h 365760"/>
              <a:gd name="connsiteX50" fmla="*/ 1877568 w 1877568"/>
              <a:gd name="connsiteY50" fmla="*/ 30480 h 365760"/>
              <a:gd name="connsiteX0" fmla="*/ 0 w 1828800"/>
              <a:gd name="connsiteY0" fmla="*/ 365760 h 365760"/>
              <a:gd name="connsiteX1" fmla="*/ 201168 w 1828800"/>
              <a:gd name="connsiteY1" fmla="*/ 243840 h 365760"/>
              <a:gd name="connsiteX2" fmla="*/ 219456 w 1828800"/>
              <a:gd name="connsiteY2" fmla="*/ 237744 h 365760"/>
              <a:gd name="connsiteX3" fmla="*/ 237744 w 1828800"/>
              <a:gd name="connsiteY3" fmla="*/ 225552 h 365760"/>
              <a:gd name="connsiteX4" fmla="*/ 256032 w 1828800"/>
              <a:gd name="connsiteY4" fmla="*/ 219456 h 365760"/>
              <a:gd name="connsiteX5" fmla="*/ 274320 w 1828800"/>
              <a:gd name="connsiteY5" fmla="*/ 207264 h 365760"/>
              <a:gd name="connsiteX6" fmla="*/ 329184 w 1828800"/>
              <a:gd name="connsiteY6" fmla="*/ 195072 h 365760"/>
              <a:gd name="connsiteX7" fmla="*/ 365760 w 1828800"/>
              <a:gd name="connsiteY7" fmla="*/ 176784 h 365760"/>
              <a:gd name="connsiteX8" fmla="*/ 384048 w 1828800"/>
              <a:gd name="connsiteY8" fmla="*/ 170688 h 365760"/>
              <a:gd name="connsiteX9" fmla="*/ 408432 w 1828800"/>
              <a:gd name="connsiteY9" fmla="*/ 152400 h 365760"/>
              <a:gd name="connsiteX10" fmla="*/ 445008 w 1828800"/>
              <a:gd name="connsiteY10" fmla="*/ 140208 h 365760"/>
              <a:gd name="connsiteX11" fmla="*/ 457200 w 1828800"/>
              <a:gd name="connsiteY11" fmla="*/ 121920 h 365760"/>
              <a:gd name="connsiteX12" fmla="*/ 493776 w 1828800"/>
              <a:gd name="connsiteY12" fmla="*/ 103632 h 365760"/>
              <a:gd name="connsiteX13" fmla="*/ 573024 w 1828800"/>
              <a:gd name="connsiteY13" fmla="*/ 85344 h 365760"/>
              <a:gd name="connsiteX14" fmla="*/ 640080 w 1828800"/>
              <a:gd name="connsiteY14" fmla="*/ 97536 h 365760"/>
              <a:gd name="connsiteX15" fmla="*/ 658368 w 1828800"/>
              <a:gd name="connsiteY15" fmla="*/ 109728 h 365760"/>
              <a:gd name="connsiteX16" fmla="*/ 682752 w 1828800"/>
              <a:gd name="connsiteY16" fmla="*/ 115824 h 365760"/>
              <a:gd name="connsiteX17" fmla="*/ 725424 w 1828800"/>
              <a:gd name="connsiteY17" fmla="*/ 134112 h 365760"/>
              <a:gd name="connsiteX18" fmla="*/ 743712 w 1828800"/>
              <a:gd name="connsiteY18" fmla="*/ 140208 h 365760"/>
              <a:gd name="connsiteX19" fmla="*/ 762000 w 1828800"/>
              <a:gd name="connsiteY19" fmla="*/ 152400 h 365760"/>
              <a:gd name="connsiteX20" fmla="*/ 780288 w 1828800"/>
              <a:gd name="connsiteY20" fmla="*/ 158496 h 365760"/>
              <a:gd name="connsiteX21" fmla="*/ 835152 w 1828800"/>
              <a:gd name="connsiteY21" fmla="*/ 188976 h 365760"/>
              <a:gd name="connsiteX22" fmla="*/ 890016 w 1828800"/>
              <a:gd name="connsiteY22" fmla="*/ 176784 h 365760"/>
              <a:gd name="connsiteX23" fmla="*/ 914400 w 1828800"/>
              <a:gd name="connsiteY23" fmla="*/ 158496 h 365760"/>
              <a:gd name="connsiteX24" fmla="*/ 963168 w 1828800"/>
              <a:gd name="connsiteY24" fmla="*/ 134112 h 365760"/>
              <a:gd name="connsiteX25" fmla="*/ 987552 w 1828800"/>
              <a:gd name="connsiteY25" fmla="*/ 121920 h 365760"/>
              <a:gd name="connsiteX26" fmla="*/ 1036320 w 1828800"/>
              <a:gd name="connsiteY26" fmla="*/ 103632 h 365760"/>
              <a:gd name="connsiteX27" fmla="*/ 1054608 w 1828800"/>
              <a:gd name="connsiteY27" fmla="*/ 97536 h 365760"/>
              <a:gd name="connsiteX28" fmla="*/ 1072896 w 1828800"/>
              <a:gd name="connsiteY28" fmla="*/ 85344 h 365760"/>
              <a:gd name="connsiteX29" fmla="*/ 1103376 w 1828800"/>
              <a:gd name="connsiteY29" fmla="*/ 79248 h 365760"/>
              <a:gd name="connsiteX30" fmla="*/ 1133856 w 1828800"/>
              <a:gd name="connsiteY30" fmla="*/ 67056 h 365760"/>
              <a:gd name="connsiteX31" fmla="*/ 1152144 w 1828800"/>
              <a:gd name="connsiteY31" fmla="*/ 54864 h 365760"/>
              <a:gd name="connsiteX32" fmla="*/ 1182624 w 1828800"/>
              <a:gd name="connsiteY32" fmla="*/ 48768 h 365760"/>
              <a:gd name="connsiteX33" fmla="*/ 1237488 w 1828800"/>
              <a:gd name="connsiteY33" fmla="*/ 54864 h 365760"/>
              <a:gd name="connsiteX34" fmla="*/ 1267968 w 1828800"/>
              <a:gd name="connsiteY34" fmla="*/ 79248 h 365760"/>
              <a:gd name="connsiteX35" fmla="*/ 1322832 w 1828800"/>
              <a:gd name="connsiteY35" fmla="*/ 103632 h 365760"/>
              <a:gd name="connsiteX36" fmla="*/ 1341120 w 1828800"/>
              <a:gd name="connsiteY36" fmla="*/ 115824 h 365760"/>
              <a:gd name="connsiteX37" fmla="*/ 1365504 w 1828800"/>
              <a:gd name="connsiteY37" fmla="*/ 121920 h 365760"/>
              <a:gd name="connsiteX38" fmla="*/ 1389888 w 1828800"/>
              <a:gd name="connsiteY38" fmla="*/ 134112 h 365760"/>
              <a:gd name="connsiteX39" fmla="*/ 1432560 w 1828800"/>
              <a:gd name="connsiteY39" fmla="*/ 128016 h 365760"/>
              <a:gd name="connsiteX40" fmla="*/ 1450848 w 1828800"/>
              <a:gd name="connsiteY40" fmla="*/ 109728 h 365760"/>
              <a:gd name="connsiteX41" fmla="*/ 1469136 w 1828800"/>
              <a:gd name="connsiteY41" fmla="*/ 97536 h 365760"/>
              <a:gd name="connsiteX42" fmla="*/ 1517904 w 1828800"/>
              <a:gd name="connsiteY42" fmla="*/ 42672 h 365760"/>
              <a:gd name="connsiteX43" fmla="*/ 1536192 w 1828800"/>
              <a:gd name="connsiteY43" fmla="*/ 36576 h 365760"/>
              <a:gd name="connsiteX44" fmla="*/ 1554480 w 1828800"/>
              <a:gd name="connsiteY44" fmla="*/ 24384 h 365760"/>
              <a:gd name="connsiteX45" fmla="*/ 1572768 w 1828800"/>
              <a:gd name="connsiteY45" fmla="*/ 18288 h 365760"/>
              <a:gd name="connsiteX46" fmla="*/ 1597152 w 1828800"/>
              <a:gd name="connsiteY46" fmla="*/ 6096 h 365760"/>
              <a:gd name="connsiteX47" fmla="*/ 1639824 w 1828800"/>
              <a:gd name="connsiteY47" fmla="*/ 0 h 365760"/>
              <a:gd name="connsiteX48" fmla="*/ 1761744 w 1828800"/>
              <a:gd name="connsiteY48" fmla="*/ 6096 h 365760"/>
              <a:gd name="connsiteX49" fmla="*/ 1828800 w 1828800"/>
              <a:gd name="connsiteY49" fmla="*/ 24384 h 365760"/>
              <a:gd name="connsiteX0" fmla="*/ 0 w 1761744"/>
              <a:gd name="connsiteY0" fmla="*/ 365760 h 365760"/>
              <a:gd name="connsiteX1" fmla="*/ 201168 w 1761744"/>
              <a:gd name="connsiteY1" fmla="*/ 243840 h 365760"/>
              <a:gd name="connsiteX2" fmla="*/ 219456 w 1761744"/>
              <a:gd name="connsiteY2" fmla="*/ 237744 h 365760"/>
              <a:gd name="connsiteX3" fmla="*/ 237744 w 1761744"/>
              <a:gd name="connsiteY3" fmla="*/ 225552 h 365760"/>
              <a:gd name="connsiteX4" fmla="*/ 256032 w 1761744"/>
              <a:gd name="connsiteY4" fmla="*/ 219456 h 365760"/>
              <a:gd name="connsiteX5" fmla="*/ 274320 w 1761744"/>
              <a:gd name="connsiteY5" fmla="*/ 207264 h 365760"/>
              <a:gd name="connsiteX6" fmla="*/ 329184 w 1761744"/>
              <a:gd name="connsiteY6" fmla="*/ 195072 h 365760"/>
              <a:gd name="connsiteX7" fmla="*/ 365760 w 1761744"/>
              <a:gd name="connsiteY7" fmla="*/ 176784 h 365760"/>
              <a:gd name="connsiteX8" fmla="*/ 384048 w 1761744"/>
              <a:gd name="connsiteY8" fmla="*/ 170688 h 365760"/>
              <a:gd name="connsiteX9" fmla="*/ 408432 w 1761744"/>
              <a:gd name="connsiteY9" fmla="*/ 152400 h 365760"/>
              <a:gd name="connsiteX10" fmla="*/ 445008 w 1761744"/>
              <a:gd name="connsiteY10" fmla="*/ 140208 h 365760"/>
              <a:gd name="connsiteX11" fmla="*/ 457200 w 1761744"/>
              <a:gd name="connsiteY11" fmla="*/ 121920 h 365760"/>
              <a:gd name="connsiteX12" fmla="*/ 493776 w 1761744"/>
              <a:gd name="connsiteY12" fmla="*/ 103632 h 365760"/>
              <a:gd name="connsiteX13" fmla="*/ 573024 w 1761744"/>
              <a:gd name="connsiteY13" fmla="*/ 85344 h 365760"/>
              <a:gd name="connsiteX14" fmla="*/ 640080 w 1761744"/>
              <a:gd name="connsiteY14" fmla="*/ 97536 h 365760"/>
              <a:gd name="connsiteX15" fmla="*/ 658368 w 1761744"/>
              <a:gd name="connsiteY15" fmla="*/ 109728 h 365760"/>
              <a:gd name="connsiteX16" fmla="*/ 682752 w 1761744"/>
              <a:gd name="connsiteY16" fmla="*/ 115824 h 365760"/>
              <a:gd name="connsiteX17" fmla="*/ 725424 w 1761744"/>
              <a:gd name="connsiteY17" fmla="*/ 134112 h 365760"/>
              <a:gd name="connsiteX18" fmla="*/ 743712 w 1761744"/>
              <a:gd name="connsiteY18" fmla="*/ 140208 h 365760"/>
              <a:gd name="connsiteX19" fmla="*/ 762000 w 1761744"/>
              <a:gd name="connsiteY19" fmla="*/ 152400 h 365760"/>
              <a:gd name="connsiteX20" fmla="*/ 780288 w 1761744"/>
              <a:gd name="connsiteY20" fmla="*/ 158496 h 365760"/>
              <a:gd name="connsiteX21" fmla="*/ 835152 w 1761744"/>
              <a:gd name="connsiteY21" fmla="*/ 188976 h 365760"/>
              <a:gd name="connsiteX22" fmla="*/ 890016 w 1761744"/>
              <a:gd name="connsiteY22" fmla="*/ 176784 h 365760"/>
              <a:gd name="connsiteX23" fmla="*/ 914400 w 1761744"/>
              <a:gd name="connsiteY23" fmla="*/ 158496 h 365760"/>
              <a:gd name="connsiteX24" fmla="*/ 963168 w 1761744"/>
              <a:gd name="connsiteY24" fmla="*/ 134112 h 365760"/>
              <a:gd name="connsiteX25" fmla="*/ 987552 w 1761744"/>
              <a:gd name="connsiteY25" fmla="*/ 121920 h 365760"/>
              <a:gd name="connsiteX26" fmla="*/ 1036320 w 1761744"/>
              <a:gd name="connsiteY26" fmla="*/ 103632 h 365760"/>
              <a:gd name="connsiteX27" fmla="*/ 1054608 w 1761744"/>
              <a:gd name="connsiteY27" fmla="*/ 97536 h 365760"/>
              <a:gd name="connsiteX28" fmla="*/ 1072896 w 1761744"/>
              <a:gd name="connsiteY28" fmla="*/ 85344 h 365760"/>
              <a:gd name="connsiteX29" fmla="*/ 1103376 w 1761744"/>
              <a:gd name="connsiteY29" fmla="*/ 79248 h 365760"/>
              <a:gd name="connsiteX30" fmla="*/ 1133856 w 1761744"/>
              <a:gd name="connsiteY30" fmla="*/ 67056 h 365760"/>
              <a:gd name="connsiteX31" fmla="*/ 1152144 w 1761744"/>
              <a:gd name="connsiteY31" fmla="*/ 54864 h 365760"/>
              <a:gd name="connsiteX32" fmla="*/ 1182624 w 1761744"/>
              <a:gd name="connsiteY32" fmla="*/ 48768 h 365760"/>
              <a:gd name="connsiteX33" fmla="*/ 1237488 w 1761744"/>
              <a:gd name="connsiteY33" fmla="*/ 54864 h 365760"/>
              <a:gd name="connsiteX34" fmla="*/ 1267968 w 1761744"/>
              <a:gd name="connsiteY34" fmla="*/ 79248 h 365760"/>
              <a:gd name="connsiteX35" fmla="*/ 1322832 w 1761744"/>
              <a:gd name="connsiteY35" fmla="*/ 103632 h 365760"/>
              <a:gd name="connsiteX36" fmla="*/ 1341120 w 1761744"/>
              <a:gd name="connsiteY36" fmla="*/ 115824 h 365760"/>
              <a:gd name="connsiteX37" fmla="*/ 1365504 w 1761744"/>
              <a:gd name="connsiteY37" fmla="*/ 121920 h 365760"/>
              <a:gd name="connsiteX38" fmla="*/ 1389888 w 1761744"/>
              <a:gd name="connsiteY38" fmla="*/ 134112 h 365760"/>
              <a:gd name="connsiteX39" fmla="*/ 1432560 w 1761744"/>
              <a:gd name="connsiteY39" fmla="*/ 128016 h 365760"/>
              <a:gd name="connsiteX40" fmla="*/ 1450848 w 1761744"/>
              <a:gd name="connsiteY40" fmla="*/ 109728 h 365760"/>
              <a:gd name="connsiteX41" fmla="*/ 1469136 w 1761744"/>
              <a:gd name="connsiteY41" fmla="*/ 97536 h 365760"/>
              <a:gd name="connsiteX42" fmla="*/ 1517904 w 1761744"/>
              <a:gd name="connsiteY42" fmla="*/ 42672 h 365760"/>
              <a:gd name="connsiteX43" fmla="*/ 1536192 w 1761744"/>
              <a:gd name="connsiteY43" fmla="*/ 36576 h 365760"/>
              <a:gd name="connsiteX44" fmla="*/ 1554480 w 1761744"/>
              <a:gd name="connsiteY44" fmla="*/ 24384 h 365760"/>
              <a:gd name="connsiteX45" fmla="*/ 1572768 w 1761744"/>
              <a:gd name="connsiteY45" fmla="*/ 18288 h 365760"/>
              <a:gd name="connsiteX46" fmla="*/ 1597152 w 1761744"/>
              <a:gd name="connsiteY46" fmla="*/ 6096 h 365760"/>
              <a:gd name="connsiteX47" fmla="*/ 1639824 w 1761744"/>
              <a:gd name="connsiteY47" fmla="*/ 0 h 365760"/>
              <a:gd name="connsiteX48" fmla="*/ 1761744 w 1761744"/>
              <a:gd name="connsiteY48" fmla="*/ 6096 h 365760"/>
              <a:gd name="connsiteX0" fmla="*/ 0 w 1723644"/>
              <a:gd name="connsiteY0" fmla="*/ 365760 h 365760"/>
              <a:gd name="connsiteX1" fmla="*/ 201168 w 1723644"/>
              <a:gd name="connsiteY1" fmla="*/ 243840 h 365760"/>
              <a:gd name="connsiteX2" fmla="*/ 219456 w 1723644"/>
              <a:gd name="connsiteY2" fmla="*/ 237744 h 365760"/>
              <a:gd name="connsiteX3" fmla="*/ 237744 w 1723644"/>
              <a:gd name="connsiteY3" fmla="*/ 225552 h 365760"/>
              <a:gd name="connsiteX4" fmla="*/ 256032 w 1723644"/>
              <a:gd name="connsiteY4" fmla="*/ 219456 h 365760"/>
              <a:gd name="connsiteX5" fmla="*/ 274320 w 1723644"/>
              <a:gd name="connsiteY5" fmla="*/ 207264 h 365760"/>
              <a:gd name="connsiteX6" fmla="*/ 329184 w 1723644"/>
              <a:gd name="connsiteY6" fmla="*/ 195072 h 365760"/>
              <a:gd name="connsiteX7" fmla="*/ 365760 w 1723644"/>
              <a:gd name="connsiteY7" fmla="*/ 176784 h 365760"/>
              <a:gd name="connsiteX8" fmla="*/ 384048 w 1723644"/>
              <a:gd name="connsiteY8" fmla="*/ 170688 h 365760"/>
              <a:gd name="connsiteX9" fmla="*/ 408432 w 1723644"/>
              <a:gd name="connsiteY9" fmla="*/ 152400 h 365760"/>
              <a:gd name="connsiteX10" fmla="*/ 445008 w 1723644"/>
              <a:gd name="connsiteY10" fmla="*/ 140208 h 365760"/>
              <a:gd name="connsiteX11" fmla="*/ 457200 w 1723644"/>
              <a:gd name="connsiteY11" fmla="*/ 121920 h 365760"/>
              <a:gd name="connsiteX12" fmla="*/ 493776 w 1723644"/>
              <a:gd name="connsiteY12" fmla="*/ 103632 h 365760"/>
              <a:gd name="connsiteX13" fmla="*/ 573024 w 1723644"/>
              <a:gd name="connsiteY13" fmla="*/ 85344 h 365760"/>
              <a:gd name="connsiteX14" fmla="*/ 640080 w 1723644"/>
              <a:gd name="connsiteY14" fmla="*/ 97536 h 365760"/>
              <a:gd name="connsiteX15" fmla="*/ 658368 w 1723644"/>
              <a:gd name="connsiteY15" fmla="*/ 109728 h 365760"/>
              <a:gd name="connsiteX16" fmla="*/ 682752 w 1723644"/>
              <a:gd name="connsiteY16" fmla="*/ 115824 h 365760"/>
              <a:gd name="connsiteX17" fmla="*/ 725424 w 1723644"/>
              <a:gd name="connsiteY17" fmla="*/ 134112 h 365760"/>
              <a:gd name="connsiteX18" fmla="*/ 743712 w 1723644"/>
              <a:gd name="connsiteY18" fmla="*/ 140208 h 365760"/>
              <a:gd name="connsiteX19" fmla="*/ 762000 w 1723644"/>
              <a:gd name="connsiteY19" fmla="*/ 152400 h 365760"/>
              <a:gd name="connsiteX20" fmla="*/ 780288 w 1723644"/>
              <a:gd name="connsiteY20" fmla="*/ 158496 h 365760"/>
              <a:gd name="connsiteX21" fmla="*/ 835152 w 1723644"/>
              <a:gd name="connsiteY21" fmla="*/ 188976 h 365760"/>
              <a:gd name="connsiteX22" fmla="*/ 890016 w 1723644"/>
              <a:gd name="connsiteY22" fmla="*/ 176784 h 365760"/>
              <a:gd name="connsiteX23" fmla="*/ 914400 w 1723644"/>
              <a:gd name="connsiteY23" fmla="*/ 158496 h 365760"/>
              <a:gd name="connsiteX24" fmla="*/ 963168 w 1723644"/>
              <a:gd name="connsiteY24" fmla="*/ 134112 h 365760"/>
              <a:gd name="connsiteX25" fmla="*/ 987552 w 1723644"/>
              <a:gd name="connsiteY25" fmla="*/ 121920 h 365760"/>
              <a:gd name="connsiteX26" fmla="*/ 1036320 w 1723644"/>
              <a:gd name="connsiteY26" fmla="*/ 103632 h 365760"/>
              <a:gd name="connsiteX27" fmla="*/ 1054608 w 1723644"/>
              <a:gd name="connsiteY27" fmla="*/ 97536 h 365760"/>
              <a:gd name="connsiteX28" fmla="*/ 1072896 w 1723644"/>
              <a:gd name="connsiteY28" fmla="*/ 85344 h 365760"/>
              <a:gd name="connsiteX29" fmla="*/ 1103376 w 1723644"/>
              <a:gd name="connsiteY29" fmla="*/ 79248 h 365760"/>
              <a:gd name="connsiteX30" fmla="*/ 1133856 w 1723644"/>
              <a:gd name="connsiteY30" fmla="*/ 67056 h 365760"/>
              <a:gd name="connsiteX31" fmla="*/ 1152144 w 1723644"/>
              <a:gd name="connsiteY31" fmla="*/ 54864 h 365760"/>
              <a:gd name="connsiteX32" fmla="*/ 1182624 w 1723644"/>
              <a:gd name="connsiteY32" fmla="*/ 48768 h 365760"/>
              <a:gd name="connsiteX33" fmla="*/ 1237488 w 1723644"/>
              <a:gd name="connsiteY33" fmla="*/ 54864 h 365760"/>
              <a:gd name="connsiteX34" fmla="*/ 1267968 w 1723644"/>
              <a:gd name="connsiteY34" fmla="*/ 79248 h 365760"/>
              <a:gd name="connsiteX35" fmla="*/ 1322832 w 1723644"/>
              <a:gd name="connsiteY35" fmla="*/ 103632 h 365760"/>
              <a:gd name="connsiteX36" fmla="*/ 1341120 w 1723644"/>
              <a:gd name="connsiteY36" fmla="*/ 115824 h 365760"/>
              <a:gd name="connsiteX37" fmla="*/ 1365504 w 1723644"/>
              <a:gd name="connsiteY37" fmla="*/ 121920 h 365760"/>
              <a:gd name="connsiteX38" fmla="*/ 1389888 w 1723644"/>
              <a:gd name="connsiteY38" fmla="*/ 134112 h 365760"/>
              <a:gd name="connsiteX39" fmla="*/ 1432560 w 1723644"/>
              <a:gd name="connsiteY39" fmla="*/ 128016 h 365760"/>
              <a:gd name="connsiteX40" fmla="*/ 1450848 w 1723644"/>
              <a:gd name="connsiteY40" fmla="*/ 109728 h 365760"/>
              <a:gd name="connsiteX41" fmla="*/ 1469136 w 1723644"/>
              <a:gd name="connsiteY41" fmla="*/ 97536 h 365760"/>
              <a:gd name="connsiteX42" fmla="*/ 1517904 w 1723644"/>
              <a:gd name="connsiteY42" fmla="*/ 42672 h 365760"/>
              <a:gd name="connsiteX43" fmla="*/ 1536192 w 1723644"/>
              <a:gd name="connsiteY43" fmla="*/ 36576 h 365760"/>
              <a:gd name="connsiteX44" fmla="*/ 1554480 w 1723644"/>
              <a:gd name="connsiteY44" fmla="*/ 24384 h 365760"/>
              <a:gd name="connsiteX45" fmla="*/ 1572768 w 1723644"/>
              <a:gd name="connsiteY45" fmla="*/ 18288 h 365760"/>
              <a:gd name="connsiteX46" fmla="*/ 1597152 w 1723644"/>
              <a:gd name="connsiteY46" fmla="*/ 6096 h 365760"/>
              <a:gd name="connsiteX47" fmla="*/ 1639824 w 1723644"/>
              <a:gd name="connsiteY47" fmla="*/ 0 h 365760"/>
              <a:gd name="connsiteX48" fmla="*/ 1723644 w 1723644"/>
              <a:gd name="connsiteY48" fmla="*/ 9906 h 365760"/>
              <a:gd name="connsiteX0" fmla="*/ 0 w 1723644"/>
              <a:gd name="connsiteY0" fmla="*/ 365760 h 365760"/>
              <a:gd name="connsiteX1" fmla="*/ 195453 w 1723644"/>
              <a:gd name="connsiteY1" fmla="*/ 243840 h 365760"/>
              <a:gd name="connsiteX2" fmla="*/ 219456 w 1723644"/>
              <a:gd name="connsiteY2" fmla="*/ 237744 h 365760"/>
              <a:gd name="connsiteX3" fmla="*/ 237744 w 1723644"/>
              <a:gd name="connsiteY3" fmla="*/ 225552 h 365760"/>
              <a:gd name="connsiteX4" fmla="*/ 256032 w 1723644"/>
              <a:gd name="connsiteY4" fmla="*/ 219456 h 365760"/>
              <a:gd name="connsiteX5" fmla="*/ 274320 w 1723644"/>
              <a:gd name="connsiteY5" fmla="*/ 207264 h 365760"/>
              <a:gd name="connsiteX6" fmla="*/ 329184 w 1723644"/>
              <a:gd name="connsiteY6" fmla="*/ 195072 h 365760"/>
              <a:gd name="connsiteX7" fmla="*/ 365760 w 1723644"/>
              <a:gd name="connsiteY7" fmla="*/ 176784 h 365760"/>
              <a:gd name="connsiteX8" fmla="*/ 384048 w 1723644"/>
              <a:gd name="connsiteY8" fmla="*/ 170688 h 365760"/>
              <a:gd name="connsiteX9" fmla="*/ 408432 w 1723644"/>
              <a:gd name="connsiteY9" fmla="*/ 152400 h 365760"/>
              <a:gd name="connsiteX10" fmla="*/ 445008 w 1723644"/>
              <a:gd name="connsiteY10" fmla="*/ 140208 h 365760"/>
              <a:gd name="connsiteX11" fmla="*/ 457200 w 1723644"/>
              <a:gd name="connsiteY11" fmla="*/ 121920 h 365760"/>
              <a:gd name="connsiteX12" fmla="*/ 493776 w 1723644"/>
              <a:gd name="connsiteY12" fmla="*/ 103632 h 365760"/>
              <a:gd name="connsiteX13" fmla="*/ 573024 w 1723644"/>
              <a:gd name="connsiteY13" fmla="*/ 85344 h 365760"/>
              <a:gd name="connsiteX14" fmla="*/ 640080 w 1723644"/>
              <a:gd name="connsiteY14" fmla="*/ 97536 h 365760"/>
              <a:gd name="connsiteX15" fmla="*/ 658368 w 1723644"/>
              <a:gd name="connsiteY15" fmla="*/ 109728 h 365760"/>
              <a:gd name="connsiteX16" fmla="*/ 682752 w 1723644"/>
              <a:gd name="connsiteY16" fmla="*/ 115824 h 365760"/>
              <a:gd name="connsiteX17" fmla="*/ 725424 w 1723644"/>
              <a:gd name="connsiteY17" fmla="*/ 134112 h 365760"/>
              <a:gd name="connsiteX18" fmla="*/ 743712 w 1723644"/>
              <a:gd name="connsiteY18" fmla="*/ 140208 h 365760"/>
              <a:gd name="connsiteX19" fmla="*/ 762000 w 1723644"/>
              <a:gd name="connsiteY19" fmla="*/ 152400 h 365760"/>
              <a:gd name="connsiteX20" fmla="*/ 780288 w 1723644"/>
              <a:gd name="connsiteY20" fmla="*/ 158496 h 365760"/>
              <a:gd name="connsiteX21" fmla="*/ 835152 w 1723644"/>
              <a:gd name="connsiteY21" fmla="*/ 188976 h 365760"/>
              <a:gd name="connsiteX22" fmla="*/ 890016 w 1723644"/>
              <a:gd name="connsiteY22" fmla="*/ 176784 h 365760"/>
              <a:gd name="connsiteX23" fmla="*/ 914400 w 1723644"/>
              <a:gd name="connsiteY23" fmla="*/ 158496 h 365760"/>
              <a:gd name="connsiteX24" fmla="*/ 963168 w 1723644"/>
              <a:gd name="connsiteY24" fmla="*/ 134112 h 365760"/>
              <a:gd name="connsiteX25" fmla="*/ 987552 w 1723644"/>
              <a:gd name="connsiteY25" fmla="*/ 121920 h 365760"/>
              <a:gd name="connsiteX26" fmla="*/ 1036320 w 1723644"/>
              <a:gd name="connsiteY26" fmla="*/ 103632 h 365760"/>
              <a:gd name="connsiteX27" fmla="*/ 1054608 w 1723644"/>
              <a:gd name="connsiteY27" fmla="*/ 97536 h 365760"/>
              <a:gd name="connsiteX28" fmla="*/ 1072896 w 1723644"/>
              <a:gd name="connsiteY28" fmla="*/ 85344 h 365760"/>
              <a:gd name="connsiteX29" fmla="*/ 1103376 w 1723644"/>
              <a:gd name="connsiteY29" fmla="*/ 79248 h 365760"/>
              <a:gd name="connsiteX30" fmla="*/ 1133856 w 1723644"/>
              <a:gd name="connsiteY30" fmla="*/ 67056 h 365760"/>
              <a:gd name="connsiteX31" fmla="*/ 1152144 w 1723644"/>
              <a:gd name="connsiteY31" fmla="*/ 54864 h 365760"/>
              <a:gd name="connsiteX32" fmla="*/ 1182624 w 1723644"/>
              <a:gd name="connsiteY32" fmla="*/ 48768 h 365760"/>
              <a:gd name="connsiteX33" fmla="*/ 1237488 w 1723644"/>
              <a:gd name="connsiteY33" fmla="*/ 54864 h 365760"/>
              <a:gd name="connsiteX34" fmla="*/ 1267968 w 1723644"/>
              <a:gd name="connsiteY34" fmla="*/ 79248 h 365760"/>
              <a:gd name="connsiteX35" fmla="*/ 1322832 w 1723644"/>
              <a:gd name="connsiteY35" fmla="*/ 103632 h 365760"/>
              <a:gd name="connsiteX36" fmla="*/ 1341120 w 1723644"/>
              <a:gd name="connsiteY36" fmla="*/ 115824 h 365760"/>
              <a:gd name="connsiteX37" fmla="*/ 1365504 w 1723644"/>
              <a:gd name="connsiteY37" fmla="*/ 121920 h 365760"/>
              <a:gd name="connsiteX38" fmla="*/ 1389888 w 1723644"/>
              <a:gd name="connsiteY38" fmla="*/ 134112 h 365760"/>
              <a:gd name="connsiteX39" fmla="*/ 1432560 w 1723644"/>
              <a:gd name="connsiteY39" fmla="*/ 128016 h 365760"/>
              <a:gd name="connsiteX40" fmla="*/ 1450848 w 1723644"/>
              <a:gd name="connsiteY40" fmla="*/ 109728 h 365760"/>
              <a:gd name="connsiteX41" fmla="*/ 1469136 w 1723644"/>
              <a:gd name="connsiteY41" fmla="*/ 97536 h 365760"/>
              <a:gd name="connsiteX42" fmla="*/ 1517904 w 1723644"/>
              <a:gd name="connsiteY42" fmla="*/ 42672 h 365760"/>
              <a:gd name="connsiteX43" fmla="*/ 1536192 w 1723644"/>
              <a:gd name="connsiteY43" fmla="*/ 36576 h 365760"/>
              <a:gd name="connsiteX44" fmla="*/ 1554480 w 1723644"/>
              <a:gd name="connsiteY44" fmla="*/ 24384 h 365760"/>
              <a:gd name="connsiteX45" fmla="*/ 1572768 w 1723644"/>
              <a:gd name="connsiteY45" fmla="*/ 18288 h 365760"/>
              <a:gd name="connsiteX46" fmla="*/ 1597152 w 1723644"/>
              <a:gd name="connsiteY46" fmla="*/ 6096 h 365760"/>
              <a:gd name="connsiteX47" fmla="*/ 1639824 w 1723644"/>
              <a:gd name="connsiteY47" fmla="*/ 0 h 365760"/>
              <a:gd name="connsiteX48" fmla="*/ 1723644 w 1723644"/>
              <a:gd name="connsiteY48" fmla="*/ 9906 h 365760"/>
              <a:gd name="connsiteX0" fmla="*/ 0 w 1528191"/>
              <a:gd name="connsiteY0" fmla="*/ 243840 h 243840"/>
              <a:gd name="connsiteX1" fmla="*/ 24003 w 1528191"/>
              <a:gd name="connsiteY1" fmla="*/ 237744 h 243840"/>
              <a:gd name="connsiteX2" fmla="*/ 42291 w 1528191"/>
              <a:gd name="connsiteY2" fmla="*/ 225552 h 243840"/>
              <a:gd name="connsiteX3" fmla="*/ 60579 w 1528191"/>
              <a:gd name="connsiteY3" fmla="*/ 219456 h 243840"/>
              <a:gd name="connsiteX4" fmla="*/ 78867 w 1528191"/>
              <a:gd name="connsiteY4" fmla="*/ 207264 h 243840"/>
              <a:gd name="connsiteX5" fmla="*/ 133731 w 1528191"/>
              <a:gd name="connsiteY5" fmla="*/ 195072 h 243840"/>
              <a:gd name="connsiteX6" fmla="*/ 170307 w 1528191"/>
              <a:gd name="connsiteY6" fmla="*/ 176784 h 243840"/>
              <a:gd name="connsiteX7" fmla="*/ 188595 w 1528191"/>
              <a:gd name="connsiteY7" fmla="*/ 170688 h 243840"/>
              <a:gd name="connsiteX8" fmla="*/ 212979 w 1528191"/>
              <a:gd name="connsiteY8" fmla="*/ 152400 h 243840"/>
              <a:gd name="connsiteX9" fmla="*/ 249555 w 1528191"/>
              <a:gd name="connsiteY9" fmla="*/ 140208 h 243840"/>
              <a:gd name="connsiteX10" fmla="*/ 261747 w 1528191"/>
              <a:gd name="connsiteY10" fmla="*/ 121920 h 243840"/>
              <a:gd name="connsiteX11" fmla="*/ 298323 w 1528191"/>
              <a:gd name="connsiteY11" fmla="*/ 103632 h 243840"/>
              <a:gd name="connsiteX12" fmla="*/ 377571 w 1528191"/>
              <a:gd name="connsiteY12" fmla="*/ 85344 h 243840"/>
              <a:gd name="connsiteX13" fmla="*/ 444627 w 1528191"/>
              <a:gd name="connsiteY13" fmla="*/ 97536 h 243840"/>
              <a:gd name="connsiteX14" fmla="*/ 462915 w 1528191"/>
              <a:gd name="connsiteY14" fmla="*/ 109728 h 243840"/>
              <a:gd name="connsiteX15" fmla="*/ 487299 w 1528191"/>
              <a:gd name="connsiteY15" fmla="*/ 115824 h 243840"/>
              <a:gd name="connsiteX16" fmla="*/ 529971 w 1528191"/>
              <a:gd name="connsiteY16" fmla="*/ 134112 h 243840"/>
              <a:gd name="connsiteX17" fmla="*/ 548259 w 1528191"/>
              <a:gd name="connsiteY17" fmla="*/ 140208 h 243840"/>
              <a:gd name="connsiteX18" fmla="*/ 566547 w 1528191"/>
              <a:gd name="connsiteY18" fmla="*/ 152400 h 243840"/>
              <a:gd name="connsiteX19" fmla="*/ 584835 w 1528191"/>
              <a:gd name="connsiteY19" fmla="*/ 158496 h 243840"/>
              <a:gd name="connsiteX20" fmla="*/ 639699 w 1528191"/>
              <a:gd name="connsiteY20" fmla="*/ 188976 h 243840"/>
              <a:gd name="connsiteX21" fmla="*/ 694563 w 1528191"/>
              <a:gd name="connsiteY21" fmla="*/ 176784 h 243840"/>
              <a:gd name="connsiteX22" fmla="*/ 718947 w 1528191"/>
              <a:gd name="connsiteY22" fmla="*/ 158496 h 243840"/>
              <a:gd name="connsiteX23" fmla="*/ 767715 w 1528191"/>
              <a:gd name="connsiteY23" fmla="*/ 134112 h 243840"/>
              <a:gd name="connsiteX24" fmla="*/ 792099 w 1528191"/>
              <a:gd name="connsiteY24" fmla="*/ 121920 h 243840"/>
              <a:gd name="connsiteX25" fmla="*/ 840867 w 1528191"/>
              <a:gd name="connsiteY25" fmla="*/ 103632 h 243840"/>
              <a:gd name="connsiteX26" fmla="*/ 859155 w 1528191"/>
              <a:gd name="connsiteY26" fmla="*/ 97536 h 243840"/>
              <a:gd name="connsiteX27" fmla="*/ 877443 w 1528191"/>
              <a:gd name="connsiteY27" fmla="*/ 85344 h 243840"/>
              <a:gd name="connsiteX28" fmla="*/ 907923 w 1528191"/>
              <a:gd name="connsiteY28" fmla="*/ 79248 h 243840"/>
              <a:gd name="connsiteX29" fmla="*/ 938403 w 1528191"/>
              <a:gd name="connsiteY29" fmla="*/ 67056 h 243840"/>
              <a:gd name="connsiteX30" fmla="*/ 956691 w 1528191"/>
              <a:gd name="connsiteY30" fmla="*/ 54864 h 243840"/>
              <a:gd name="connsiteX31" fmla="*/ 987171 w 1528191"/>
              <a:gd name="connsiteY31" fmla="*/ 48768 h 243840"/>
              <a:gd name="connsiteX32" fmla="*/ 1042035 w 1528191"/>
              <a:gd name="connsiteY32" fmla="*/ 54864 h 243840"/>
              <a:gd name="connsiteX33" fmla="*/ 1072515 w 1528191"/>
              <a:gd name="connsiteY33" fmla="*/ 79248 h 243840"/>
              <a:gd name="connsiteX34" fmla="*/ 1127379 w 1528191"/>
              <a:gd name="connsiteY34" fmla="*/ 103632 h 243840"/>
              <a:gd name="connsiteX35" fmla="*/ 1145667 w 1528191"/>
              <a:gd name="connsiteY35" fmla="*/ 115824 h 243840"/>
              <a:gd name="connsiteX36" fmla="*/ 1170051 w 1528191"/>
              <a:gd name="connsiteY36" fmla="*/ 121920 h 243840"/>
              <a:gd name="connsiteX37" fmla="*/ 1194435 w 1528191"/>
              <a:gd name="connsiteY37" fmla="*/ 134112 h 243840"/>
              <a:gd name="connsiteX38" fmla="*/ 1237107 w 1528191"/>
              <a:gd name="connsiteY38" fmla="*/ 128016 h 243840"/>
              <a:gd name="connsiteX39" fmla="*/ 1255395 w 1528191"/>
              <a:gd name="connsiteY39" fmla="*/ 109728 h 243840"/>
              <a:gd name="connsiteX40" fmla="*/ 1273683 w 1528191"/>
              <a:gd name="connsiteY40" fmla="*/ 97536 h 243840"/>
              <a:gd name="connsiteX41" fmla="*/ 1322451 w 1528191"/>
              <a:gd name="connsiteY41" fmla="*/ 42672 h 243840"/>
              <a:gd name="connsiteX42" fmla="*/ 1340739 w 1528191"/>
              <a:gd name="connsiteY42" fmla="*/ 36576 h 243840"/>
              <a:gd name="connsiteX43" fmla="*/ 1359027 w 1528191"/>
              <a:gd name="connsiteY43" fmla="*/ 24384 h 243840"/>
              <a:gd name="connsiteX44" fmla="*/ 1377315 w 1528191"/>
              <a:gd name="connsiteY44" fmla="*/ 18288 h 243840"/>
              <a:gd name="connsiteX45" fmla="*/ 1401699 w 1528191"/>
              <a:gd name="connsiteY45" fmla="*/ 6096 h 243840"/>
              <a:gd name="connsiteX46" fmla="*/ 1444371 w 1528191"/>
              <a:gd name="connsiteY46" fmla="*/ 0 h 243840"/>
              <a:gd name="connsiteX47" fmla="*/ 1528191 w 1528191"/>
              <a:gd name="connsiteY47" fmla="*/ 9906 h 24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528191" h="243840">
                <a:moveTo>
                  <a:pt x="0" y="243840"/>
                </a:moveTo>
                <a:cubicBezTo>
                  <a:pt x="5550" y="240602"/>
                  <a:pt x="16955" y="240792"/>
                  <a:pt x="24003" y="237744"/>
                </a:cubicBezTo>
                <a:cubicBezTo>
                  <a:pt x="31052" y="234696"/>
                  <a:pt x="35738" y="228829"/>
                  <a:pt x="42291" y="225552"/>
                </a:cubicBezTo>
                <a:cubicBezTo>
                  <a:pt x="48038" y="222678"/>
                  <a:pt x="54832" y="222330"/>
                  <a:pt x="60579" y="219456"/>
                </a:cubicBezTo>
                <a:cubicBezTo>
                  <a:pt x="67132" y="216179"/>
                  <a:pt x="72133" y="210150"/>
                  <a:pt x="78867" y="207264"/>
                </a:cubicBezTo>
                <a:cubicBezTo>
                  <a:pt x="87628" y="203509"/>
                  <a:pt x="126787" y="196808"/>
                  <a:pt x="133731" y="195072"/>
                </a:cubicBezTo>
                <a:cubicBezTo>
                  <a:pt x="164376" y="187411"/>
                  <a:pt x="140508" y="191683"/>
                  <a:pt x="170307" y="176784"/>
                </a:cubicBezTo>
                <a:cubicBezTo>
                  <a:pt x="176054" y="173910"/>
                  <a:pt x="182499" y="172720"/>
                  <a:pt x="188595" y="170688"/>
                </a:cubicBezTo>
                <a:cubicBezTo>
                  <a:pt x="196723" y="164592"/>
                  <a:pt x="203892" y="156944"/>
                  <a:pt x="212979" y="152400"/>
                </a:cubicBezTo>
                <a:cubicBezTo>
                  <a:pt x="224474" y="146653"/>
                  <a:pt x="249555" y="140208"/>
                  <a:pt x="249555" y="140208"/>
                </a:cubicBezTo>
                <a:cubicBezTo>
                  <a:pt x="253619" y="134112"/>
                  <a:pt x="256566" y="127101"/>
                  <a:pt x="261747" y="121920"/>
                </a:cubicBezTo>
                <a:cubicBezTo>
                  <a:pt x="276391" y="107276"/>
                  <a:pt x="280970" y="111069"/>
                  <a:pt x="298323" y="103632"/>
                </a:cubicBezTo>
                <a:cubicBezTo>
                  <a:pt x="348354" y="82190"/>
                  <a:pt x="295068" y="94511"/>
                  <a:pt x="377571" y="85344"/>
                </a:cubicBezTo>
                <a:cubicBezTo>
                  <a:pt x="399923" y="89408"/>
                  <a:pt x="422783" y="91295"/>
                  <a:pt x="444627" y="97536"/>
                </a:cubicBezTo>
                <a:cubicBezTo>
                  <a:pt x="451672" y="99549"/>
                  <a:pt x="456181" y="106842"/>
                  <a:pt x="462915" y="109728"/>
                </a:cubicBezTo>
                <a:cubicBezTo>
                  <a:pt x="470616" y="113028"/>
                  <a:pt x="479243" y="113522"/>
                  <a:pt x="487299" y="115824"/>
                </a:cubicBezTo>
                <a:cubicBezTo>
                  <a:pt x="515891" y="123993"/>
                  <a:pt x="497459" y="120178"/>
                  <a:pt x="529971" y="134112"/>
                </a:cubicBezTo>
                <a:cubicBezTo>
                  <a:pt x="535877" y="136643"/>
                  <a:pt x="542512" y="137334"/>
                  <a:pt x="548259" y="140208"/>
                </a:cubicBezTo>
                <a:cubicBezTo>
                  <a:pt x="554812" y="143485"/>
                  <a:pt x="559994" y="149123"/>
                  <a:pt x="566547" y="152400"/>
                </a:cubicBezTo>
                <a:cubicBezTo>
                  <a:pt x="572294" y="155274"/>
                  <a:pt x="579218" y="155375"/>
                  <a:pt x="584835" y="158496"/>
                </a:cubicBezTo>
                <a:cubicBezTo>
                  <a:pt x="647719" y="193431"/>
                  <a:pt x="598318" y="175182"/>
                  <a:pt x="639699" y="188976"/>
                </a:cubicBezTo>
                <a:cubicBezTo>
                  <a:pt x="657987" y="184912"/>
                  <a:pt x="677078" y="183509"/>
                  <a:pt x="694563" y="176784"/>
                </a:cubicBezTo>
                <a:cubicBezTo>
                  <a:pt x="704046" y="173137"/>
                  <a:pt x="710171" y="163615"/>
                  <a:pt x="718947" y="158496"/>
                </a:cubicBezTo>
                <a:cubicBezTo>
                  <a:pt x="734646" y="149338"/>
                  <a:pt x="751459" y="142240"/>
                  <a:pt x="767715" y="134112"/>
                </a:cubicBezTo>
                <a:cubicBezTo>
                  <a:pt x="775843" y="130048"/>
                  <a:pt x="783478" y="124794"/>
                  <a:pt x="792099" y="121920"/>
                </a:cubicBezTo>
                <a:cubicBezTo>
                  <a:pt x="833609" y="108083"/>
                  <a:pt x="782553" y="125500"/>
                  <a:pt x="840867" y="103632"/>
                </a:cubicBezTo>
                <a:cubicBezTo>
                  <a:pt x="846884" y="101376"/>
                  <a:pt x="853408" y="100410"/>
                  <a:pt x="859155" y="97536"/>
                </a:cubicBezTo>
                <a:cubicBezTo>
                  <a:pt x="865708" y="94259"/>
                  <a:pt x="870583" y="87916"/>
                  <a:pt x="877443" y="85344"/>
                </a:cubicBezTo>
                <a:cubicBezTo>
                  <a:pt x="887145" y="81706"/>
                  <a:pt x="897999" y="82225"/>
                  <a:pt x="907923" y="79248"/>
                </a:cubicBezTo>
                <a:cubicBezTo>
                  <a:pt x="918404" y="76104"/>
                  <a:pt x="928616" y="71950"/>
                  <a:pt x="938403" y="67056"/>
                </a:cubicBezTo>
                <a:cubicBezTo>
                  <a:pt x="944956" y="63779"/>
                  <a:pt x="949831" y="57436"/>
                  <a:pt x="956691" y="54864"/>
                </a:cubicBezTo>
                <a:cubicBezTo>
                  <a:pt x="966393" y="51226"/>
                  <a:pt x="977011" y="50800"/>
                  <a:pt x="987171" y="48768"/>
                </a:cubicBezTo>
                <a:cubicBezTo>
                  <a:pt x="1005459" y="50800"/>
                  <a:pt x="1024706" y="48675"/>
                  <a:pt x="1042035" y="54864"/>
                </a:cubicBezTo>
                <a:cubicBezTo>
                  <a:pt x="1054288" y="59240"/>
                  <a:pt x="1061689" y="72031"/>
                  <a:pt x="1072515" y="79248"/>
                </a:cubicBezTo>
                <a:cubicBezTo>
                  <a:pt x="1091906" y="92176"/>
                  <a:pt x="1106259" y="93072"/>
                  <a:pt x="1127379" y="103632"/>
                </a:cubicBezTo>
                <a:cubicBezTo>
                  <a:pt x="1133932" y="106909"/>
                  <a:pt x="1138933" y="112938"/>
                  <a:pt x="1145667" y="115824"/>
                </a:cubicBezTo>
                <a:cubicBezTo>
                  <a:pt x="1153368" y="119124"/>
                  <a:pt x="1162206" y="118978"/>
                  <a:pt x="1170051" y="121920"/>
                </a:cubicBezTo>
                <a:cubicBezTo>
                  <a:pt x="1178560" y="125111"/>
                  <a:pt x="1186307" y="130048"/>
                  <a:pt x="1194435" y="134112"/>
                </a:cubicBezTo>
                <a:cubicBezTo>
                  <a:pt x="1208659" y="132080"/>
                  <a:pt x="1223766" y="133352"/>
                  <a:pt x="1237107" y="128016"/>
                </a:cubicBezTo>
                <a:cubicBezTo>
                  <a:pt x="1245111" y="124814"/>
                  <a:pt x="1248772" y="115247"/>
                  <a:pt x="1255395" y="109728"/>
                </a:cubicBezTo>
                <a:cubicBezTo>
                  <a:pt x="1261023" y="105038"/>
                  <a:pt x="1268502" y="102717"/>
                  <a:pt x="1273683" y="97536"/>
                </a:cubicBezTo>
                <a:cubicBezTo>
                  <a:pt x="1294852" y="76367"/>
                  <a:pt x="1298051" y="60101"/>
                  <a:pt x="1322451" y="42672"/>
                </a:cubicBezTo>
                <a:cubicBezTo>
                  <a:pt x="1327680" y="38937"/>
                  <a:pt x="1334992" y="39450"/>
                  <a:pt x="1340739" y="36576"/>
                </a:cubicBezTo>
                <a:cubicBezTo>
                  <a:pt x="1347292" y="33299"/>
                  <a:pt x="1352474" y="27661"/>
                  <a:pt x="1359027" y="24384"/>
                </a:cubicBezTo>
                <a:cubicBezTo>
                  <a:pt x="1364774" y="21510"/>
                  <a:pt x="1371409" y="20819"/>
                  <a:pt x="1377315" y="18288"/>
                </a:cubicBezTo>
                <a:cubicBezTo>
                  <a:pt x="1385668" y="14708"/>
                  <a:pt x="1392932" y="8487"/>
                  <a:pt x="1401699" y="6096"/>
                </a:cubicBezTo>
                <a:cubicBezTo>
                  <a:pt x="1415561" y="2315"/>
                  <a:pt x="1430147" y="2032"/>
                  <a:pt x="1444371" y="0"/>
                </a:cubicBezTo>
                <a:cubicBezTo>
                  <a:pt x="1485011" y="2032"/>
                  <a:pt x="1487620" y="6785"/>
                  <a:pt x="1528191" y="9906"/>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88FAD57-E62A-47D1-8BD3-A0AA966936D2}"/>
              </a:ext>
            </a:extLst>
          </p:cNvPr>
          <p:cNvSpPr/>
          <p:nvPr/>
        </p:nvSpPr>
        <p:spPr>
          <a:xfrm>
            <a:off x="9703905" y="2054888"/>
            <a:ext cx="1551432" cy="166497"/>
          </a:xfrm>
          <a:custGeom>
            <a:avLst/>
            <a:gdLst>
              <a:gd name="connsiteX0" fmla="*/ 0 w 2036064"/>
              <a:gd name="connsiteY0" fmla="*/ 97536 h 164592"/>
              <a:gd name="connsiteX1" fmla="*/ 158496 w 2036064"/>
              <a:gd name="connsiteY1" fmla="*/ 103632 h 164592"/>
              <a:gd name="connsiteX2" fmla="*/ 207264 w 2036064"/>
              <a:gd name="connsiteY2" fmla="*/ 115824 h 164592"/>
              <a:gd name="connsiteX3" fmla="*/ 274320 w 2036064"/>
              <a:gd name="connsiteY3" fmla="*/ 128016 h 164592"/>
              <a:gd name="connsiteX4" fmla="*/ 377952 w 2036064"/>
              <a:gd name="connsiteY4" fmla="*/ 115824 h 164592"/>
              <a:gd name="connsiteX5" fmla="*/ 396240 w 2036064"/>
              <a:gd name="connsiteY5" fmla="*/ 109728 h 164592"/>
              <a:gd name="connsiteX6" fmla="*/ 420624 w 2036064"/>
              <a:gd name="connsiteY6" fmla="*/ 91440 h 164592"/>
              <a:gd name="connsiteX7" fmla="*/ 481584 w 2036064"/>
              <a:gd name="connsiteY7" fmla="*/ 60960 h 164592"/>
              <a:gd name="connsiteX8" fmla="*/ 542544 w 2036064"/>
              <a:gd name="connsiteY8" fmla="*/ 24384 h 164592"/>
              <a:gd name="connsiteX9" fmla="*/ 560832 w 2036064"/>
              <a:gd name="connsiteY9" fmla="*/ 18288 h 164592"/>
              <a:gd name="connsiteX10" fmla="*/ 585216 w 2036064"/>
              <a:gd name="connsiteY10" fmla="*/ 6096 h 164592"/>
              <a:gd name="connsiteX11" fmla="*/ 621792 w 2036064"/>
              <a:gd name="connsiteY11" fmla="*/ 0 h 164592"/>
              <a:gd name="connsiteX12" fmla="*/ 701040 w 2036064"/>
              <a:gd name="connsiteY12" fmla="*/ 12192 h 164592"/>
              <a:gd name="connsiteX13" fmla="*/ 737616 w 2036064"/>
              <a:gd name="connsiteY13" fmla="*/ 30480 h 164592"/>
              <a:gd name="connsiteX14" fmla="*/ 829056 w 2036064"/>
              <a:gd name="connsiteY14" fmla="*/ 91440 h 164592"/>
              <a:gd name="connsiteX15" fmla="*/ 896112 w 2036064"/>
              <a:gd name="connsiteY15" fmla="*/ 146304 h 164592"/>
              <a:gd name="connsiteX16" fmla="*/ 944880 w 2036064"/>
              <a:gd name="connsiteY16" fmla="*/ 164592 h 164592"/>
              <a:gd name="connsiteX17" fmla="*/ 981456 w 2036064"/>
              <a:gd name="connsiteY17" fmla="*/ 134112 h 164592"/>
              <a:gd name="connsiteX18" fmla="*/ 987552 w 2036064"/>
              <a:gd name="connsiteY18" fmla="*/ 115824 h 164592"/>
              <a:gd name="connsiteX19" fmla="*/ 1018032 w 2036064"/>
              <a:gd name="connsiteY19" fmla="*/ 97536 h 164592"/>
              <a:gd name="connsiteX20" fmla="*/ 1054608 w 2036064"/>
              <a:gd name="connsiteY20" fmla="*/ 79248 h 164592"/>
              <a:gd name="connsiteX21" fmla="*/ 1127760 w 2036064"/>
              <a:gd name="connsiteY21" fmla="*/ 97536 h 164592"/>
              <a:gd name="connsiteX22" fmla="*/ 1188720 w 2036064"/>
              <a:gd name="connsiteY22" fmla="*/ 121920 h 164592"/>
              <a:gd name="connsiteX23" fmla="*/ 1243584 w 2036064"/>
              <a:gd name="connsiteY23" fmla="*/ 128016 h 164592"/>
              <a:gd name="connsiteX24" fmla="*/ 1365504 w 2036064"/>
              <a:gd name="connsiteY24" fmla="*/ 121920 h 164592"/>
              <a:gd name="connsiteX25" fmla="*/ 1402080 w 2036064"/>
              <a:gd name="connsiteY25" fmla="*/ 109728 h 164592"/>
              <a:gd name="connsiteX26" fmla="*/ 1444752 w 2036064"/>
              <a:gd name="connsiteY26" fmla="*/ 85344 h 164592"/>
              <a:gd name="connsiteX27" fmla="*/ 1475232 w 2036064"/>
              <a:gd name="connsiteY27" fmla="*/ 54864 h 164592"/>
              <a:gd name="connsiteX28" fmla="*/ 1499616 w 2036064"/>
              <a:gd name="connsiteY28" fmla="*/ 36576 h 164592"/>
              <a:gd name="connsiteX29" fmla="*/ 1536192 w 2036064"/>
              <a:gd name="connsiteY29" fmla="*/ 24384 h 164592"/>
              <a:gd name="connsiteX30" fmla="*/ 1572768 w 2036064"/>
              <a:gd name="connsiteY30" fmla="*/ 12192 h 164592"/>
              <a:gd name="connsiteX31" fmla="*/ 1591056 w 2036064"/>
              <a:gd name="connsiteY31" fmla="*/ 6096 h 164592"/>
              <a:gd name="connsiteX32" fmla="*/ 1664208 w 2036064"/>
              <a:gd name="connsiteY32" fmla="*/ 0 h 164592"/>
              <a:gd name="connsiteX33" fmla="*/ 1780032 w 2036064"/>
              <a:gd name="connsiteY33" fmla="*/ 12192 h 164592"/>
              <a:gd name="connsiteX34" fmla="*/ 1804416 w 2036064"/>
              <a:gd name="connsiteY34" fmla="*/ 18288 h 164592"/>
              <a:gd name="connsiteX35" fmla="*/ 1840992 w 2036064"/>
              <a:gd name="connsiteY35" fmla="*/ 24384 h 164592"/>
              <a:gd name="connsiteX36" fmla="*/ 1901952 w 2036064"/>
              <a:gd name="connsiteY36" fmla="*/ 30480 h 164592"/>
              <a:gd name="connsiteX37" fmla="*/ 1969008 w 2036064"/>
              <a:gd name="connsiteY37" fmla="*/ 48768 h 164592"/>
              <a:gd name="connsiteX38" fmla="*/ 2036064 w 2036064"/>
              <a:gd name="connsiteY38" fmla="*/ 54864 h 164592"/>
              <a:gd name="connsiteX0" fmla="*/ 0 w 1969008"/>
              <a:gd name="connsiteY0" fmla="*/ 97536 h 164592"/>
              <a:gd name="connsiteX1" fmla="*/ 158496 w 1969008"/>
              <a:gd name="connsiteY1" fmla="*/ 103632 h 164592"/>
              <a:gd name="connsiteX2" fmla="*/ 207264 w 1969008"/>
              <a:gd name="connsiteY2" fmla="*/ 115824 h 164592"/>
              <a:gd name="connsiteX3" fmla="*/ 274320 w 1969008"/>
              <a:gd name="connsiteY3" fmla="*/ 128016 h 164592"/>
              <a:gd name="connsiteX4" fmla="*/ 377952 w 1969008"/>
              <a:gd name="connsiteY4" fmla="*/ 115824 h 164592"/>
              <a:gd name="connsiteX5" fmla="*/ 396240 w 1969008"/>
              <a:gd name="connsiteY5" fmla="*/ 109728 h 164592"/>
              <a:gd name="connsiteX6" fmla="*/ 420624 w 1969008"/>
              <a:gd name="connsiteY6" fmla="*/ 91440 h 164592"/>
              <a:gd name="connsiteX7" fmla="*/ 481584 w 1969008"/>
              <a:gd name="connsiteY7" fmla="*/ 60960 h 164592"/>
              <a:gd name="connsiteX8" fmla="*/ 542544 w 1969008"/>
              <a:gd name="connsiteY8" fmla="*/ 24384 h 164592"/>
              <a:gd name="connsiteX9" fmla="*/ 560832 w 1969008"/>
              <a:gd name="connsiteY9" fmla="*/ 18288 h 164592"/>
              <a:gd name="connsiteX10" fmla="*/ 585216 w 1969008"/>
              <a:gd name="connsiteY10" fmla="*/ 6096 h 164592"/>
              <a:gd name="connsiteX11" fmla="*/ 621792 w 1969008"/>
              <a:gd name="connsiteY11" fmla="*/ 0 h 164592"/>
              <a:gd name="connsiteX12" fmla="*/ 701040 w 1969008"/>
              <a:gd name="connsiteY12" fmla="*/ 12192 h 164592"/>
              <a:gd name="connsiteX13" fmla="*/ 737616 w 1969008"/>
              <a:gd name="connsiteY13" fmla="*/ 30480 h 164592"/>
              <a:gd name="connsiteX14" fmla="*/ 829056 w 1969008"/>
              <a:gd name="connsiteY14" fmla="*/ 91440 h 164592"/>
              <a:gd name="connsiteX15" fmla="*/ 896112 w 1969008"/>
              <a:gd name="connsiteY15" fmla="*/ 146304 h 164592"/>
              <a:gd name="connsiteX16" fmla="*/ 944880 w 1969008"/>
              <a:gd name="connsiteY16" fmla="*/ 164592 h 164592"/>
              <a:gd name="connsiteX17" fmla="*/ 981456 w 1969008"/>
              <a:gd name="connsiteY17" fmla="*/ 134112 h 164592"/>
              <a:gd name="connsiteX18" fmla="*/ 987552 w 1969008"/>
              <a:gd name="connsiteY18" fmla="*/ 115824 h 164592"/>
              <a:gd name="connsiteX19" fmla="*/ 1018032 w 1969008"/>
              <a:gd name="connsiteY19" fmla="*/ 97536 h 164592"/>
              <a:gd name="connsiteX20" fmla="*/ 1054608 w 1969008"/>
              <a:gd name="connsiteY20" fmla="*/ 79248 h 164592"/>
              <a:gd name="connsiteX21" fmla="*/ 1127760 w 1969008"/>
              <a:gd name="connsiteY21" fmla="*/ 97536 h 164592"/>
              <a:gd name="connsiteX22" fmla="*/ 1188720 w 1969008"/>
              <a:gd name="connsiteY22" fmla="*/ 121920 h 164592"/>
              <a:gd name="connsiteX23" fmla="*/ 1243584 w 1969008"/>
              <a:gd name="connsiteY23" fmla="*/ 128016 h 164592"/>
              <a:gd name="connsiteX24" fmla="*/ 1365504 w 1969008"/>
              <a:gd name="connsiteY24" fmla="*/ 121920 h 164592"/>
              <a:gd name="connsiteX25" fmla="*/ 1402080 w 1969008"/>
              <a:gd name="connsiteY25" fmla="*/ 109728 h 164592"/>
              <a:gd name="connsiteX26" fmla="*/ 1444752 w 1969008"/>
              <a:gd name="connsiteY26" fmla="*/ 85344 h 164592"/>
              <a:gd name="connsiteX27" fmla="*/ 1475232 w 1969008"/>
              <a:gd name="connsiteY27" fmla="*/ 54864 h 164592"/>
              <a:gd name="connsiteX28" fmla="*/ 1499616 w 1969008"/>
              <a:gd name="connsiteY28" fmla="*/ 36576 h 164592"/>
              <a:gd name="connsiteX29" fmla="*/ 1536192 w 1969008"/>
              <a:gd name="connsiteY29" fmla="*/ 24384 h 164592"/>
              <a:gd name="connsiteX30" fmla="*/ 1572768 w 1969008"/>
              <a:gd name="connsiteY30" fmla="*/ 12192 h 164592"/>
              <a:gd name="connsiteX31" fmla="*/ 1591056 w 1969008"/>
              <a:gd name="connsiteY31" fmla="*/ 6096 h 164592"/>
              <a:gd name="connsiteX32" fmla="*/ 1664208 w 1969008"/>
              <a:gd name="connsiteY32" fmla="*/ 0 h 164592"/>
              <a:gd name="connsiteX33" fmla="*/ 1780032 w 1969008"/>
              <a:gd name="connsiteY33" fmla="*/ 12192 h 164592"/>
              <a:gd name="connsiteX34" fmla="*/ 1804416 w 1969008"/>
              <a:gd name="connsiteY34" fmla="*/ 18288 h 164592"/>
              <a:gd name="connsiteX35" fmla="*/ 1840992 w 1969008"/>
              <a:gd name="connsiteY35" fmla="*/ 24384 h 164592"/>
              <a:gd name="connsiteX36" fmla="*/ 1901952 w 1969008"/>
              <a:gd name="connsiteY36" fmla="*/ 30480 h 164592"/>
              <a:gd name="connsiteX37" fmla="*/ 1969008 w 1969008"/>
              <a:gd name="connsiteY37" fmla="*/ 48768 h 164592"/>
              <a:gd name="connsiteX0" fmla="*/ 0 w 1901952"/>
              <a:gd name="connsiteY0" fmla="*/ 97536 h 164592"/>
              <a:gd name="connsiteX1" fmla="*/ 158496 w 1901952"/>
              <a:gd name="connsiteY1" fmla="*/ 103632 h 164592"/>
              <a:gd name="connsiteX2" fmla="*/ 207264 w 1901952"/>
              <a:gd name="connsiteY2" fmla="*/ 115824 h 164592"/>
              <a:gd name="connsiteX3" fmla="*/ 274320 w 1901952"/>
              <a:gd name="connsiteY3" fmla="*/ 128016 h 164592"/>
              <a:gd name="connsiteX4" fmla="*/ 377952 w 1901952"/>
              <a:gd name="connsiteY4" fmla="*/ 115824 h 164592"/>
              <a:gd name="connsiteX5" fmla="*/ 396240 w 1901952"/>
              <a:gd name="connsiteY5" fmla="*/ 109728 h 164592"/>
              <a:gd name="connsiteX6" fmla="*/ 420624 w 1901952"/>
              <a:gd name="connsiteY6" fmla="*/ 91440 h 164592"/>
              <a:gd name="connsiteX7" fmla="*/ 481584 w 1901952"/>
              <a:gd name="connsiteY7" fmla="*/ 60960 h 164592"/>
              <a:gd name="connsiteX8" fmla="*/ 542544 w 1901952"/>
              <a:gd name="connsiteY8" fmla="*/ 24384 h 164592"/>
              <a:gd name="connsiteX9" fmla="*/ 560832 w 1901952"/>
              <a:gd name="connsiteY9" fmla="*/ 18288 h 164592"/>
              <a:gd name="connsiteX10" fmla="*/ 585216 w 1901952"/>
              <a:gd name="connsiteY10" fmla="*/ 6096 h 164592"/>
              <a:gd name="connsiteX11" fmla="*/ 621792 w 1901952"/>
              <a:gd name="connsiteY11" fmla="*/ 0 h 164592"/>
              <a:gd name="connsiteX12" fmla="*/ 701040 w 1901952"/>
              <a:gd name="connsiteY12" fmla="*/ 12192 h 164592"/>
              <a:gd name="connsiteX13" fmla="*/ 737616 w 1901952"/>
              <a:gd name="connsiteY13" fmla="*/ 30480 h 164592"/>
              <a:gd name="connsiteX14" fmla="*/ 829056 w 1901952"/>
              <a:gd name="connsiteY14" fmla="*/ 91440 h 164592"/>
              <a:gd name="connsiteX15" fmla="*/ 896112 w 1901952"/>
              <a:gd name="connsiteY15" fmla="*/ 146304 h 164592"/>
              <a:gd name="connsiteX16" fmla="*/ 944880 w 1901952"/>
              <a:gd name="connsiteY16" fmla="*/ 164592 h 164592"/>
              <a:gd name="connsiteX17" fmla="*/ 981456 w 1901952"/>
              <a:gd name="connsiteY17" fmla="*/ 134112 h 164592"/>
              <a:gd name="connsiteX18" fmla="*/ 987552 w 1901952"/>
              <a:gd name="connsiteY18" fmla="*/ 115824 h 164592"/>
              <a:gd name="connsiteX19" fmla="*/ 1018032 w 1901952"/>
              <a:gd name="connsiteY19" fmla="*/ 97536 h 164592"/>
              <a:gd name="connsiteX20" fmla="*/ 1054608 w 1901952"/>
              <a:gd name="connsiteY20" fmla="*/ 79248 h 164592"/>
              <a:gd name="connsiteX21" fmla="*/ 1127760 w 1901952"/>
              <a:gd name="connsiteY21" fmla="*/ 97536 h 164592"/>
              <a:gd name="connsiteX22" fmla="*/ 1188720 w 1901952"/>
              <a:gd name="connsiteY22" fmla="*/ 121920 h 164592"/>
              <a:gd name="connsiteX23" fmla="*/ 1243584 w 1901952"/>
              <a:gd name="connsiteY23" fmla="*/ 128016 h 164592"/>
              <a:gd name="connsiteX24" fmla="*/ 1365504 w 1901952"/>
              <a:gd name="connsiteY24" fmla="*/ 121920 h 164592"/>
              <a:gd name="connsiteX25" fmla="*/ 1402080 w 1901952"/>
              <a:gd name="connsiteY25" fmla="*/ 109728 h 164592"/>
              <a:gd name="connsiteX26" fmla="*/ 1444752 w 1901952"/>
              <a:gd name="connsiteY26" fmla="*/ 85344 h 164592"/>
              <a:gd name="connsiteX27" fmla="*/ 1475232 w 1901952"/>
              <a:gd name="connsiteY27" fmla="*/ 54864 h 164592"/>
              <a:gd name="connsiteX28" fmla="*/ 1499616 w 1901952"/>
              <a:gd name="connsiteY28" fmla="*/ 36576 h 164592"/>
              <a:gd name="connsiteX29" fmla="*/ 1536192 w 1901952"/>
              <a:gd name="connsiteY29" fmla="*/ 24384 h 164592"/>
              <a:gd name="connsiteX30" fmla="*/ 1572768 w 1901952"/>
              <a:gd name="connsiteY30" fmla="*/ 12192 h 164592"/>
              <a:gd name="connsiteX31" fmla="*/ 1591056 w 1901952"/>
              <a:gd name="connsiteY31" fmla="*/ 6096 h 164592"/>
              <a:gd name="connsiteX32" fmla="*/ 1664208 w 1901952"/>
              <a:gd name="connsiteY32" fmla="*/ 0 h 164592"/>
              <a:gd name="connsiteX33" fmla="*/ 1780032 w 1901952"/>
              <a:gd name="connsiteY33" fmla="*/ 12192 h 164592"/>
              <a:gd name="connsiteX34" fmla="*/ 1804416 w 1901952"/>
              <a:gd name="connsiteY34" fmla="*/ 18288 h 164592"/>
              <a:gd name="connsiteX35" fmla="*/ 1840992 w 1901952"/>
              <a:gd name="connsiteY35" fmla="*/ 24384 h 164592"/>
              <a:gd name="connsiteX36" fmla="*/ 1901952 w 1901952"/>
              <a:gd name="connsiteY36" fmla="*/ 30480 h 164592"/>
              <a:gd name="connsiteX0" fmla="*/ 0 w 1840992"/>
              <a:gd name="connsiteY0" fmla="*/ 97536 h 164592"/>
              <a:gd name="connsiteX1" fmla="*/ 158496 w 1840992"/>
              <a:gd name="connsiteY1" fmla="*/ 103632 h 164592"/>
              <a:gd name="connsiteX2" fmla="*/ 207264 w 1840992"/>
              <a:gd name="connsiteY2" fmla="*/ 115824 h 164592"/>
              <a:gd name="connsiteX3" fmla="*/ 274320 w 1840992"/>
              <a:gd name="connsiteY3" fmla="*/ 128016 h 164592"/>
              <a:gd name="connsiteX4" fmla="*/ 377952 w 1840992"/>
              <a:gd name="connsiteY4" fmla="*/ 115824 h 164592"/>
              <a:gd name="connsiteX5" fmla="*/ 396240 w 1840992"/>
              <a:gd name="connsiteY5" fmla="*/ 109728 h 164592"/>
              <a:gd name="connsiteX6" fmla="*/ 420624 w 1840992"/>
              <a:gd name="connsiteY6" fmla="*/ 91440 h 164592"/>
              <a:gd name="connsiteX7" fmla="*/ 481584 w 1840992"/>
              <a:gd name="connsiteY7" fmla="*/ 60960 h 164592"/>
              <a:gd name="connsiteX8" fmla="*/ 542544 w 1840992"/>
              <a:gd name="connsiteY8" fmla="*/ 24384 h 164592"/>
              <a:gd name="connsiteX9" fmla="*/ 560832 w 1840992"/>
              <a:gd name="connsiteY9" fmla="*/ 18288 h 164592"/>
              <a:gd name="connsiteX10" fmla="*/ 585216 w 1840992"/>
              <a:gd name="connsiteY10" fmla="*/ 6096 h 164592"/>
              <a:gd name="connsiteX11" fmla="*/ 621792 w 1840992"/>
              <a:gd name="connsiteY11" fmla="*/ 0 h 164592"/>
              <a:gd name="connsiteX12" fmla="*/ 701040 w 1840992"/>
              <a:gd name="connsiteY12" fmla="*/ 12192 h 164592"/>
              <a:gd name="connsiteX13" fmla="*/ 737616 w 1840992"/>
              <a:gd name="connsiteY13" fmla="*/ 30480 h 164592"/>
              <a:gd name="connsiteX14" fmla="*/ 829056 w 1840992"/>
              <a:gd name="connsiteY14" fmla="*/ 91440 h 164592"/>
              <a:gd name="connsiteX15" fmla="*/ 896112 w 1840992"/>
              <a:gd name="connsiteY15" fmla="*/ 146304 h 164592"/>
              <a:gd name="connsiteX16" fmla="*/ 944880 w 1840992"/>
              <a:gd name="connsiteY16" fmla="*/ 164592 h 164592"/>
              <a:gd name="connsiteX17" fmla="*/ 981456 w 1840992"/>
              <a:gd name="connsiteY17" fmla="*/ 134112 h 164592"/>
              <a:gd name="connsiteX18" fmla="*/ 987552 w 1840992"/>
              <a:gd name="connsiteY18" fmla="*/ 115824 h 164592"/>
              <a:gd name="connsiteX19" fmla="*/ 1018032 w 1840992"/>
              <a:gd name="connsiteY19" fmla="*/ 97536 h 164592"/>
              <a:gd name="connsiteX20" fmla="*/ 1054608 w 1840992"/>
              <a:gd name="connsiteY20" fmla="*/ 79248 h 164592"/>
              <a:gd name="connsiteX21" fmla="*/ 1127760 w 1840992"/>
              <a:gd name="connsiteY21" fmla="*/ 97536 h 164592"/>
              <a:gd name="connsiteX22" fmla="*/ 1188720 w 1840992"/>
              <a:gd name="connsiteY22" fmla="*/ 121920 h 164592"/>
              <a:gd name="connsiteX23" fmla="*/ 1243584 w 1840992"/>
              <a:gd name="connsiteY23" fmla="*/ 128016 h 164592"/>
              <a:gd name="connsiteX24" fmla="*/ 1365504 w 1840992"/>
              <a:gd name="connsiteY24" fmla="*/ 121920 h 164592"/>
              <a:gd name="connsiteX25" fmla="*/ 1402080 w 1840992"/>
              <a:gd name="connsiteY25" fmla="*/ 109728 h 164592"/>
              <a:gd name="connsiteX26" fmla="*/ 1444752 w 1840992"/>
              <a:gd name="connsiteY26" fmla="*/ 85344 h 164592"/>
              <a:gd name="connsiteX27" fmla="*/ 1475232 w 1840992"/>
              <a:gd name="connsiteY27" fmla="*/ 54864 h 164592"/>
              <a:gd name="connsiteX28" fmla="*/ 1499616 w 1840992"/>
              <a:gd name="connsiteY28" fmla="*/ 36576 h 164592"/>
              <a:gd name="connsiteX29" fmla="*/ 1536192 w 1840992"/>
              <a:gd name="connsiteY29" fmla="*/ 24384 h 164592"/>
              <a:gd name="connsiteX30" fmla="*/ 1572768 w 1840992"/>
              <a:gd name="connsiteY30" fmla="*/ 12192 h 164592"/>
              <a:gd name="connsiteX31" fmla="*/ 1591056 w 1840992"/>
              <a:gd name="connsiteY31" fmla="*/ 6096 h 164592"/>
              <a:gd name="connsiteX32" fmla="*/ 1664208 w 1840992"/>
              <a:gd name="connsiteY32" fmla="*/ 0 h 164592"/>
              <a:gd name="connsiteX33" fmla="*/ 1780032 w 1840992"/>
              <a:gd name="connsiteY33" fmla="*/ 12192 h 164592"/>
              <a:gd name="connsiteX34" fmla="*/ 1804416 w 1840992"/>
              <a:gd name="connsiteY34" fmla="*/ 18288 h 164592"/>
              <a:gd name="connsiteX35" fmla="*/ 1840992 w 1840992"/>
              <a:gd name="connsiteY35" fmla="*/ 24384 h 164592"/>
              <a:gd name="connsiteX0" fmla="*/ 0 w 1804416"/>
              <a:gd name="connsiteY0" fmla="*/ 97536 h 164592"/>
              <a:gd name="connsiteX1" fmla="*/ 158496 w 1804416"/>
              <a:gd name="connsiteY1" fmla="*/ 103632 h 164592"/>
              <a:gd name="connsiteX2" fmla="*/ 207264 w 1804416"/>
              <a:gd name="connsiteY2" fmla="*/ 115824 h 164592"/>
              <a:gd name="connsiteX3" fmla="*/ 274320 w 1804416"/>
              <a:gd name="connsiteY3" fmla="*/ 128016 h 164592"/>
              <a:gd name="connsiteX4" fmla="*/ 377952 w 1804416"/>
              <a:gd name="connsiteY4" fmla="*/ 115824 h 164592"/>
              <a:gd name="connsiteX5" fmla="*/ 396240 w 1804416"/>
              <a:gd name="connsiteY5" fmla="*/ 109728 h 164592"/>
              <a:gd name="connsiteX6" fmla="*/ 420624 w 1804416"/>
              <a:gd name="connsiteY6" fmla="*/ 91440 h 164592"/>
              <a:gd name="connsiteX7" fmla="*/ 481584 w 1804416"/>
              <a:gd name="connsiteY7" fmla="*/ 60960 h 164592"/>
              <a:gd name="connsiteX8" fmla="*/ 542544 w 1804416"/>
              <a:gd name="connsiteY8" fmla="*/ 24384 h 164592"/>
              <a:gd name="connsiteX9" fmla="*/ 560832 w 1804416"/>
              <a:gd name="connsiteY9" fmla="*/ 18288 h 164592"/>
              <a:gd name="connsiteX10" fmla="*/ 585216 w 1804416"/>
              <a:gd name="connsiteY10" fmla="*/ 6096 h 164592"/>
              <a:gd name="connsiteX11" fmla="*/ 621792 w 1804416"/>
              <a:gd name="connsiteY11" fmla="*/ 0 h 164592"/>
              <a:gd name="connsiteX12" fmla="*/ 701040 w 1804416"/>
              <a:gd name="connsiteY12" fmla="*/ 12192 h 164592"/>
              <a:gd name="connsiteX13" fmla="*/ 737616 w 1804416"/>
              <a:gd name="connsiteY13" fmla="*/ 30480 h 164592"/>
              <a:gd name="connsiteX14" fmla="*/ 829056 w 1804416"/>
              <a:gd name="connsiteY14" fmla="*/ 91440 h 164592"/>
              <a:gd name="connsiteX15" fmla="*/ 896112 w 1804416"/>
              <a:gd name="connsiteY15" fmla="*/ 146304 h 164592"/>
              <a:gd name="connsiteX16" fmla="*/ 944880 w 1804416"/>
              <a:gd name="connsiteY16" fmla="*/ 164592 h 164592"/>
              <a:gd name="connsiteX17" fmla="*/ 981456 w 1804416"/>
              <a:gd name="connsiteY17" fmla="*/ 134112 h 164592"/>
              <a:gd name="connsiteX18" fmla="*/ 987552 w 1804416"/>
              <a:gd name="connsiteY18" fmla="*/ 115824 h 164592"/>
              <a:gd name="connsiteX19" fmla="*/ 1018032 w 1804416"/>
              <a:gd name="connsiteY19" fmla="*/ 97536 h 164592"/>
              <a:gd name="connsiteX20" fmla="*/ 1054608 w 1804416"/>
              <a:gd name="connsiteY20" fmla="*/ 79248 h 164592"/>
              <a:gd name="connsiteX21" fmla="*/ 1127760 w 1804416"/>
              <a:gd name="connsiteY21" fmla="*/ 97536 h 164592"/>
              <a:gd name="connsiteX22" fmla="*/ 1188720 w 1804416"/>
              <a:gd name="connsiteY22" fmla="*/ 121920 h 164592"/>
              <a:gd name="connsiteX23" fmla="*/ 1243584 w 1804416"/>
              <a:gd name="connsiteY23" fmla="*/ 128016 h 164592"/>
              <a:gd name="connsiteX24" fmla="*/ 1365504 w 1804416"/>
              <a:gd name="connsiteY24" fmla="*/ 121920 h 164592"/>
              <a:gd name="connsiteX25" fmla="*/ 1402080 w 1804416"/>
              <a:gd name="connsiteY25" fmla="*/ 109728 h 164592"/>
              <a:gd name="connsiteX26" fmla="*/ 1444752 w 1804416"/>
              <a:gd name="connsiteY26" fmla="*/ 85344 h 164592"/>
              <a:gd name="connsiteX27" fmla="*/ 1475232 w 1804416"/>
              <a:gd name="connsiteY27" fmla="*/ 54864 h 164592"/>
              <a:gd name="connsiteX28" fmla="*/ 1499616 w 1804416"/>
              <a:gd name="connsiteY28" fmla="*/ 36576 h 164592"/>
              <a:gd name="connsiteX29" fmla="*/ 1536192 w 1804416"/>
              <a:gd name="connsiteY29" fmla="*/ 24384 h 164592"/>
              <a:gd name="connsiteX30" fmla="*/ 1572768 w 1804416"/>
              <a:gd name="connsiteY30" fmla="*/ 12192 h 164592"/>
              <a:gd name="connsiteX31" fmla="*/ 1591056 w 1804416"/>
              <a:gd name="connsiteY31" fmla="*/ 6096 h 164592"/>
              <a:gd name="connsiteX32" fmla="*/ 1664208 w 1804416"/>
              <a:gd name="connsiteY32" fmla="*/ 0 h 164592"/>
              <a:gd name="connsiteX33" fmla="*/ 1780032 w 1804416"/>
              <a:gd name="connsiteY33" fmla="*/ 12192 h 164592"/>
              <a:gd name="connsiteX34" fmla="*/ 1804416 w 1804416"/>
              <a:gd name="connsiteY34" fmla="*/ 18288 h 164592"/>
              <a:gd name="connsiteX0" fmla="*/ 0 w 1780032"/>
              <a:gd name="connsiteY0" fmla="*/ 97536 h 164592"/>
              <a:gd name="connsiteX1" fmla="*/ 158496 w 1780032"/>
              <a:gd name="connsiteY1" fmla="*/ 103632 h 164592"/>
              <a:gd name="connsiteX2" fmla="*/ 207264 w 1780032"/>
              <a:gd name="connsiteY2" fmla="*/ 115824 h 164592"/>
              <a:gd name="connsiteX3" fmla="*/ 274320 w 1780032"/>
              <a:gd name="connsiteY3" fmla="*/ 128016 h 164592"/>
              <a:gd name="connsiteX4" fmla="*/ 377952 w 1780032"/>
              <a:gd name="connsiteY4" fmla="*/ 115824 h 164592"/>
              <a:gd name="connsiteX5" fmla="*/ 396240 w 1780032"/>
              <a:gd name="connsiteY5" fmla="*/ 109728 h 164592"/>
              <a:gd name="connsiteX6" fmla="*/ 420624 w 1780032"/>
              <a:gd name="connsiteY6" fmla="*/ 91440 h 164592"/>
              <a:gd name="connsiteX7" fmla="*/ 481584 w 1780032"/>
              <a:gd name="connsiteY7" fmla="*/ 60960 h 164592"/>
              <a:gd name="connsiteX8" fmla="*/ 542544 w 1780032"/>
              <a:gd name="connsiteY8" fmla="*/ 24384 h 164592"/>
              <a:gd name="connsiteX9" fmla="*/ 560832 w 1780032"/>
              <a:gd name="connsiteY9" fmla="*/ 18288 h 164592"/>
              <a:gd name="connsiteX10" fmla="*/ 585216 w 1780032"/>
              <a:gd name="connsiteY10" fmla="*/ 6096 h 164592"/>
              <a:gd name="connsiteX11" fmla="*/ 621792 w 1780032"/>
              <a:gd name="connsiteY11" fmla="*/ 0 h 164592"/>
              <a:gd name="connsiteX12" fmla="*/ 701040 w 1780032"/>
              <a:gd name="connsiteY12" fmla="*/ 12192 h 164592"/>
              <a:gd name="connsiteX13" fmla="*/ 737616 w 1780032"/>
              <a:gd name="connsiteY13" fmla="*/ 30480 h 164592"/>
              <a:gd name="connsiteX14" fmla="*/ 829056 w 1780032"/>
              <a:gd name="connsiteY14" fmla="*/ 91440 h 164592"/>
              <a:gd name="connsiteX15" fmla="*/ 896112 w 1780032"/>
              <a:gd name="connsiteY15" fmla="*/ 146304 h 164592"/>
              <a:gd name="connsiteX16" fmla="*/ 944880 w 1780032"/>
              <a:gd name="connsiteY16" fmla="*/ 164592 h 164592"/>
              <a:gd name="connsiteX17" fmla="*/ 981456 w 1780032"/>
              <a:gd name="connsiteY17" fmla="*/ 134112 h 164592"/>
              <a:gd name="connsiteX18" fmla="*/ 987552 w 1780032"/>
              <a:gd name="connsiteY18" fmla="*/ 115824 h 164592"/>
              <a:gd name="connsiteX19" fmla="*/ 1018032 w 1780032"/>
              <a:gd name="connsiteY19" fmla="*/ 97536 h 164592"/>
              <a:gd name="connsiteX20" fmla="*/ 1054608 w 1780032"/>
              <a:gd name="connsiteY20" fmla="*/ 79248 h 164592"/>
              <a:gd name="connsiteX21" fmla="*/ 1127760 w 1780032"/>
              <a:gd name="connsiteY21" fmla="*/ 97536 h 164592"/>
              <a:gd name="connsiteX22" fmla="*/ 1188720 w 1780032"/>
              <a:gd name="connsiteY22" fmla="*/ 121920 h 164592"/>
              <a:gd name="connsiteX23" fmla="*/ 1243584 w 1780032"/>
              <a:gd name="connsiteY23" fmla="*/ 128016 h 164592"/>
              <a:gd name="connsiteX24" fmla="*/ 1365504 w 1780032"/>
              <a:gd name="connsiteY24" fmla="*/ 121920 h 164592"/>
              <a:gd name="connsiteX25" fmla="*/ 1402080 w 1780032"/>
              <a:gd name="connsiteY25" fmla="*/ 109728 h 164592"/>
              <a:gd name="connsiteX26" fmla="*/ 1444752 w 1780032"/>
              <a:gd name="connsiteY26" fmla="*/ 85344 h 164592"/>
              <a:gd name="connsiteX27" fmla="*/ 1475232 w 1780032"/>
              <a:gd name="connsiteY27" fmla="*/ 54864 h 164592"/>
              <a:gd name="connsiteX28" fmla="*/ 1499616 w 1780032"/>
              <a:gd name="connsiteY28" fmla="*/ 36576 h 164592"/>
              <a:gd name="connsiteX29" fmla="*/ 1536192 w 1780032"/>
              <a:gd name="connsiteY29" fmla="*/ 24384 h 164592"/>
              <a:gd name="connsiteX30" fmla="*/ 1572768 w 1780032"/>
              <a:gd name="connsiteY30" fmla="*/ 12192 h 164592"/>
              <a:gd name="connsiteX31" fmla="*/ 1591056 w 1780032"/>
              <a:gd name="connsiteY31" fmla="*/ 6096 h 164592"/>
              <a:gd name="connsiteX32" fmla="*/ 1664208 w 1780032"/>
              <a:gd name="connsiteY32" fmla="*/ 0 h 164592"/>
              <a:gd name="connsiteX33" fmla="*/ 1780032 w 1780032"/>
              <a:gd name="connsiteY33" fmla="*/ 12192 h 164592"/>
              <a:gd name="connsiteX0" fmla="*/ 0 w 1664208"/>
              <a:gd name="connsiteY0" fmla="*/ 97536 h 164592"/>
              <a:gd name="connsiteX1" fmla="*/ 158496 w 1664208"/>
              <a:gd name="connsiteY1" fmla="*/ 103632 h 164592"/>
              <a:gd name="connsiteX2" fmla="*/ 207264 w 1664208"/>
              <a:gd name="connsiteY2" fmla="*/ 115824 h 164592"/>
              <a:gd name="connsiteX3" fmla="*/ 274320 w 1664208"/>
              <a:gd name="connsiteY3" fmla="*/ 128016 h 164592"/>
              <a:gd name="connsiteX4" fmla="*/ 377952 w 1664208"/>
              <a:gd name="connsiteY4" fmla="*/ 115824 h 164592"/>
              <a:gd name="connsiteX5" fmla="*/ 396240 w 1664208"/>
              <a:gd name="connsiteY5" fmla="*/ 109728 h 164592"/>
              <a:gd name="connsiteX6" fmla="*/ 420624 w 1664208"/>
              <a:gd name="connsiteY6" fmla="*/ 91440 h 164592"/>
              <a:gd name="connsiteX7" fmla="*/ 481584 w 1664208"/>
              <a:gd name="connsiteY7" fmla="*/ 60960 h 164592"/>
              <a:gd name="connsiteX8" fmla="*/ 542544 w 1664208"/>
              <a:gd name="connsiteY8" fmla="*/ 24384 h 164592"/>
              <a:gd name="connsiteX9" fmla="*/ 560832 w 1664208"/>
              <a:gd name="connsiteY9" fmla="*/ 18288 h 164592"/>
              <a:gd name="connsiteX10" fmla="*/ 585216 w 1664208"/>
              <a:gd name="connsiteY10" fmla="*/ 6096 h 164592"/>
              <a:gd name="connsiteX11" fmla="*/ 621792 w 1664208"/>
              <a:gd name="connsiteY11" fmla="*/ 0 h 164592"/>
              <a:gd name="connsiteX12" fmla="*/ 701040 w 1664208"/>
              <a:gd name="connsiteY12" fmla="*/ 12192 h 164592"/>
              <a:gd name="connsiteX13" fmla="*/ 737616 w 1664208"/>
              <a:gd name="connsiteY13" fmla="*/ 30480 h 164592"/>
              <a:gd name="connsiteX14" fmla="*/ 829056 w 1664208"/>
              <a:gd name="connsiteY14" fmla="*/ 91440 h 164592"/>
              <a:gd name="connsiteX15" fmla="*/ 896112 w 1664208"/>
              <a:gd name="connsiteY15" fmla="*/ 146304 h 164592"/>
              <a:gd name="connsiteX16" fmla="*/ 944880 w 1664208"/>
              <a:gd name="connsiteY16" fmla="*/ 164592 h 164592"/>
              <a:gd name="connsiteX17" fmla="*/ 981456 w 1664208"/>
              <a:gd name="connsiteY17" fmla="*/ 134112 h 164592"/>
              <a:gd name="connsiteX18" fmla="*/ 987552 w 1664208"/>
              <a:gd name="connsiteY18" fmla="*/ 115824 h 164592"/>
              <a:gd name="connsiteX19" fmla="*/ 1018032 w 1664208"/>
              <a:gd name="connsiteY19" fmla="*/ 97536 h 164592"/>
              <a:gd name="connsiteX20" fmla="*/ 1054608 w 1664208"/>
              <a:gd name="connsiteY20" fmla="*/ 79248 h 164592"/>
              <a:gd name="connsiteX21" fmla="*/ 1127760 w 1664208"/>
              <a:gd name="connsiteY21" fmla="*/ 97536 h 164592"/>
              <a:gd name="connsiteX22" fmla="*/ 1188720 w 1664208"/>
              <a:gd name="connsiteY22" fmla="*/ 121920 h 164592"/>
              <a:gd name="connsiteX23" fmla="*/ 1243584 w 1664208"/>
              <a:gd name="connsiteY23" fmla="*/ 128016 h 164592"/>
              <a:gd name="connsiteX24" fmla="*/ 1365504 w 1664208"/>
              <a:gd name="connsiteY24" fmla="*/ 121920 h 164592"/>
              <a:gd name="connsiteX25" fmla="*/ 1402080 w 1664208"/>
              <a:gd name="connsiteY25" fmla="*/ 109728 h 164592"/>
              <a:gd name="connsiteX26" fmla="*/ 1444752 w 1664208"/>
              <a:gd name="connsiteY26" fmla="*/ 85344 h 164592"/>
              <a:gd name="connsiteX27" fmla="*/ 1475232 w 1664208"/>
              <a:gd name="connsiteY27" fmla="*/ 54864 h 164592"/>
              <a:gd name="connsiteX28" fmla="*/ 1499616 w 1664208"/>
              <a:gd name="connsiteY28" fmla="*/ 36576 h 164592"/>
              <a:gd name="connsiteX29" fmla="*/ 1536192 w 1664208"/>
              <a:gd name="connsiteY29" fmla="*/ 24384 h 164592"/>
              <a:gd name="connsiteX30" fmla="*/ 1572768 w 1664208"/>
              <a:gd name="connsiteY30" fmla="*/ 12192 h 164592"/>
              <a:gd name="connsiteX31" fmla="*/ 1591056 w 1664208"/>
              <a:gd name="connsiteY31" fmla="*/ 6096 h 164592"/>
              <a:gd name="connsiteX32" fmla="*/ 1664208 w 1664208"/>
              <a:gd name="connsiteY32" fmla="*/ 0 h 164592"/>
              <a:gd name="connsiteX0" fmla="*/ 0 w 1687068"/>
              <a:gd name="connsiteY0" fmla="*/ 99441 h 166497"/>
              <a:gd name="connsiteX1" fmla="*/ 158496 w 1687068"/>
              <a:gd name="connsiteY1" fmla="*/ 105537 h 166497"/>
              <a:gd name="connsiteX2" fmla="*/ 207264 w 1687068"/>
              <a:gd name="connsiteY2" fmla="*/ 117729 h 166497"/>
              <a:gd name="connsiteX3" fmla="*/ 274320 w 1687068"/>
              <a:gd name="connsiteY3" fmla="*/ 129921 h 166497"/>
              <a:gd name="connsiteX4" fmla="*/ 377952 w 1687068"/>
              <a:gd name="connsiteY4" fmla="*/ 117729 h 166497"/>
              <a:gd name="connsiteX5" fmla="*/ 396240 w 1687068"/>
              <a:gd name="connsiteY5" fmla="*/ 111633 h 166497"/>
              <a:gd name="connsiteX6" fmla="*/ 420624 w 1687068"/>
              <a:gd name="connsiteY6" fmla="*/ 93345 h 166497"/>
              <a:gd name="connsiteX7" fmla="*/ 481584 w 1687068"/>
              <a:gd name="connsiteY7" fmla="*/ 62865 h 166497"/>
              <a:gd name="connsiteX8" fmla="*/ 542544 w 1687068"/>
              <a:gd name="connsiteY8" fmla="*/ 26289 h 166497"/>
              <a:gd name="connsiteX9" fmla="*/ 560832 w 1687068"/>
              <a:gd name="connsiteY9" fmla="*/ 20193 h 166497"/>
              <a:gd name="connsiteX10" fmla="*/ 585216 w 1687068"/>
              <a:gd name="connsiteY10" fmla="*/ 8001 h 166497"/>
              <a:gd name="connsiteX11" fmla="*/ 621792 w 1687068"/>
              <a:gd name="connsiteY11" fmla="*/ 1905 h 166497"/>
              <a:gd name="connsiteX12" fmla="*/ 701040 w 1687068"/>
              <a:gd name="connsiteY12" fmla="*/ 14097 h 166497"/>
              <a:gd name="connsiteX13" fmla="*/ 737616 w 1687068"/>
              <a:gd name="connsiteY13" fmla="*/ 32385 h 166497"/>
              <a:gd name="connsiteX14" fmla="*/ 829056 w 1687068"/>
              <a:gd name="connsiteY14" fmla="*/ 93345 h 166497"/>
              <a:gd name="connsiteX15" fmla="*/ 896112 w 1687068"/>
              <a:gd name="connsiteY15" fmla="*/ 148209 h 166497"/>
              <a:gd name="connsiteX16" fmla="*/ 944880 w 1687068"/>
              <a:gd name="connsiteY16" fmla="*/ 166497 h 166497"/>
              <a:gd name="connsiteX17" fmla="*/ 981456 w 1687068"/>
              <a:gd name="connsiteY17" fmla="*/ 136017 h 166497"/>
              <a:gd name="connsiteX18" fmla="*/ 987552 w 1687068"/>
              <a:gd name="connsiteY18" fmla="*/ 117729 h 166497"/>
              <a:gd name="connsiteX19" fmla="*/ 1018032 w 1687068"/>
              <a:gd name="connsiteY19" fmla="*/ 99441 h 166497"/>
              <a:gd name="connsiteX20" fmla="*/ 1054608 w 1687068"/>
              <a:gd name="connsiteY20" fmla="*/ 81153 h 166497"/>
              <a:gd name="connsiteX21" fmla="*/ 1127760 w 1687068"/>
              <a:gd name="connsiteY21" fmla="*/ 99441 h 166497"/>
              <a:gd name="connsiteX22" fmla="*/ 1188720 w 1687068"/>
              <a:gd name="connsiteY22" fmla="*/ 123825 h 166497"/>
              <a:gd name="connsiteX23" fmla="*/ 1243584 w 1687068"/>
              <a:gd name="connsiteY23" fmla="*/ 129921 h 166497"/>
              <a:gd name="connsiteX24" fmla="*/ 1365504 w 1687068"/>
              <a:gd name="connsiteY24" fmla="*/ 123825 h 166497"/>
              <a:gd name="connsiteX25" fmla="*/ 1402080 w 1687068"/>
              <a:gd name="connsiteY25" fmla="*/ 111633 h 166497"/>
              <a:gd name="connsiteX26" fmla="*/ 1444752 w 1687068"/>
              <a:gd name="connsiteY26" fmla="*/ 87249 h 166497"/>
              <a:gd name="connsiteX27" fmla="*/ 1475232 w 1687068"/>
              <a:gd name="connsiteY27" fmla="*/ 56769 h 166497"/>
              <a:gd name="connsiteX28" fmla="*/ 1499616 w 1687068"/>
              <a:gd name="connsiteY28" fmla="*/ 38481 h 166497"/>
              <a:gd name="connsiteX29" fmla="*/ 1536192 w 1687068"/>
              <a:gd name="connsiteY29" fmla="*/ 26289 h 166497"/>
              <a:gd name="connsiteX30" fmla="*/ 1572768 w 1687068"/>
              <a:gd name="connsiteY30" fmla="*/ 14097 h 166497"/>
              <a:gd name="connsiteX31" fmla="*/ 1591056 w 1687068"/>
              <a:gd name="connsiteY31" fmla="*/ 8001 h 166497"/>
              <a:gd name="connsiteX32" fmla="*/ 1687068 w 1687068"/>
              <a:gd name="connsiteY32" fmla="*/ 0 h 166497"/>
              <a:gd name="connsiteX0" fmla="*/ 0 w 1687068"/>
              <a:gd name="connsiteY0" fmla="*/ 99441 h 166497"/>
              <a:gd name="connsiteX1" fmla="*/ 135636 w 1687068"/>
              <a:gd name="connsiteY1" fmla="*/ 105537 h 166497"/>
              <a:gd name="connsiteX2" fmla="*/ 207264 w 1687068"/>
              <a:gd name="connsiteY2" fmla="*/ 117729 h 166497"/>
              <a:gd name="connsiteX3" fmla="*/ 274320 w 1687068"/>
              <a:gd name="connsiteY3" fmla="*/ 129921 h 166497"/>
              <a:gd name="connsiteX4" fmla="*/ 377952 w 1687068"/>
              <a:gd name="connsiteY4" fmla="*/ 117729 h 166497"/>
              <a:gd name="connsiteX5" fmla="*/ 396240 w 1687068"/>
              <a:gd name="connsiteY5" fmla="*/ 111633 h 166497"/>
              <a:gd name="connsiteX6" fmla="*/ 420624 w 1687068"/>
              <a:gd name="connsiteY6" fmla="*/ 93345 h 166497"/>
              <a:gd name="connsiteX7" fmla="*/ 481584 w 1687068"/>
              <a:gd name="connsiteY7" fmla="*/ 62865 h 166497"/>
              <a:gd name="connsiteX8" fmla="*/ 542544 w 1687068"/>
              <a:gd name="connsiteY8" fmla="*/ 26289 h 166497"/>
              <a:gd name="connsiteX9" fmla="*/ 560832 w 1687068"/>
              <a:gd name="connsiteY9" fmla="*/ 20193 h 166497"/>
              <a:gd name="connsiteX10" fmla="*/ 585216 w 1687068"/>
              <a:gd name="connsiteY10" fmla="*/ 8001 h 166497"/>
              <a:gd name="connsiteX11" fmla="*/ 621792 w 1687068"/>
              <a:gd name="connsiteY11" fmla="*/ 1905 h 166497"/>
              <a:gd name="connsiteX12" fmla="*/ 701040 w 1687068"/>
              <a:gd name="connsiteY12" fmla="*/ 14097 h 166497"/>
              <a:gd name="connsiteX13" fmla="*/ 737616 w 1687068"/>
              <a:gd name="connsiteY13" fmla="*/ 32385 h 166497"/>
              <a:gd name="connsiteX14" fmla="*/ 829056 w 1687068"/>
              <a:gd name="connsiteY14" fmla="*/ 93345 h 166497"/>
              <a:gd name="connsiteX15" fmla="*/ 896112 w 1687068"/>
              <a:gd name="connsiteY15" fmla="*/ 148209 h 166497"/>
              <a:gd name="connsiteX16" fmla="*/ 944880 w 1687068"/>
              <a:gd name="connsiteY16" fmla="*/ 166497 h 166497"/>
              <a:gd name="connsiteX17" fmla="*/ 981456 w 1687068"/>
              <a:gd name="connsiteY17" fmla="*/ 136017 h 166497"/>
              <a:gd name="connsiteX18" fmla="*/ 987552 w 1687068"/>
              <a:gd name="connsiteY18" fmla="*/ 117729 h 166497"/>
              <a:gd name="connsiteX19" fmla="*/ 1018032 w 1687068"/>
              <a:gd name="connsiteY19" fmla="*/ 99441 h 166497"/>
              <a:gd name="connsiteX20" fmla="*/ 1054608 w 1687068"/>
              <a:gd name="connsiteY20" fmla="*/ 81153 h 166497"/>
              <a:gd name="connsiteX21" fmla="*/ 1127760 w 1687068"/>
              <a:gd name="connsiteY21" fmla="*/ 99441 h 166497"/>
              <a:gd name="connsiteX22" fmla="*/ 1188720 w 1687068"/>
              <a:gd name="connsiteY22" fmla="*/ 123825 h 166497"/>
              <a:gd name="connsiteX23" fmla="*/ 1243584 w 1687068"/>
              <a:gd name="connsiteY23" fmla="*/ 129921 h 166497"/>
              <a:gd name="connsiteX24" fmla="*/ 1365504 w 1687068"/>
              <a:gd name="connsiteY24" fmla="*/ 123825 h 166497"/>
              <a:gd name="connsiteX25" fmla="*/ 1402080 w 1687068"/>
              <a:gd name="connsiteY25" fmla="*/ 111633 h 166497"/>
              <a:gd name="connsiteX26" fmla="*/ 1444752 w 1687068"/>
              <a:gd name="connsiteY26" fmla="*/ 87249 h 166497"/>
              <a:gd name="connsiteX27" fmla="*/ 1475232 w 1687068"/>
              <a:gd name="connsiteY27" fmla="*/ 56769 h 166497"/>
              <a:gd name="connsiteX28" fmla="*/ 1499616 w 1687068"/>
              <a:gd name="connsiteY28" fmla="*/ 38481 h 166497"/>
              <a:gd name="connsiteX29" fmla="*/ 1536192 w 1687068"/>
              <a:gd name="connsiteY29" fmla="*/ 26289 h 166497"/>
              <a:gd name="connsiteX30" fmla="*/ 1572768 w 1687068"/>
              <a:gd name="connsiteY30" fmla="*/ 14097 h 166497"/>
              <a:gd name="connsiteX31" fmla="*/ 1591056 w 1687068"/>
              <a:gd name="connsiteY31" fmla="*/ 8001 h 166497"/>
              <a:gd name="connsiteX32" fmla="*/ 1687068 w 1687068"/>
              <a:gd name="connsiteY32" fmla="*/ 0 h 166497"/>
              <a:gd name="connsiteX0" fmla="*/ 0 w 1551432"/>
              <a:gd name="connsiteY0" fmla="*/ 105537 h 166497"/>
              <a:gd name="connsiteX1" fmla="*/ 71628 w 1551432"/>
              <a:gd name="connsiteY1" fmla="*/ 117729 h 166497"/>
              <a:gd name="connsiteX2" fmla="*/ 138684 w 1551432"/>
              <a:gd name="connsiteY2" fmla="*/ 129921 h 166497"/>
              <a:gd name="connsiteX3" fmla="*/ 242316 w 1551432"/>
              <a:gd name="connsiteY3" fmla="*/ 117729 h 166497"/>
              <a:gd name="connsiteX4" fmla="*/ 260604 w 1551432"/>
              <a:gd name="connsiteY4" fmla="*/ 111633 h 166497"/>
              <a:gd name="connsiteX5" fmla="*/ 284988 w 1551432"/>
              <a:gd name="connsiteY5" fmla="*/ 93345 h 166497"/>
              <a:gd name="connsiteX6" fmla="*/ 345948 w 1551432"/>
              <a:gd name="connsiteY6" fmla="*/ 62865 h 166497"/>
              <a:gd name="connsiteX7" fmla="*/ 406908 w 1551432"/>
              <a:gd name="connsiteY7" fmla="*/ 26289 h 166497"/>
              <a:gd name="connsiteX8" fmla="*/ 425196 w 1551432"/>
              <a:gd name="connsiteY8" fmla="*/ 20193 h 166497"/>
              <a:gd name="connsiteX9" fmla="*/ 449580 w 1551432"/>
              <a:gd name="connsiteY9" fmla="*/ 8001 h 166497"/>
              <a:gd name="connsiteX10" fmla="*/ 486156 w 1551432"/>
              <a:gd name="connsiteY10" fmla="*/ 1905 h 166497"/>
              <a:gd name="connsiteX11" fmla="*/ 565404 w 1551432"/>
              <a:gd name="connsiteY11" fmla="*/ 14097 h 166497"/>
              <a:gd name="connsiteX12" fmla="*/ 601980 w 1551432"/>
              <a:gd name="connsiteY12" fmla="*/ 32385 h 166497"/>
              <a:gd name="connsiteX13" fmla="*/ 693420 w 1551432"/>
              <a:gd name="connsiteY13" fmla="*/ 93345 h 166497"/>
              <a:gd name="connsiteX14" fmla="*/ 760476 w 1551432"/>
              <a:gd name="connsiteY14" fmla="*/ 148209 h 166497"/>
              <a:gd name="connsiteX15" fmla="*/ 809244 w 1551432"/>
              <a:gd name="connsiteY15" fmla="*/ 166497 h 166497"/>
              <a:gd name="connsiteX16" fmla="*/ 845820 w 1551432"/>
              <a:gd name="connsiteY16" fmla="*/ 136017 h 166497"/>
              <a:gd name="connsiteX17" fmla="*/ 851916 w 1551432"/>
              <a:gd name="connsiteY17" fmla="*/ 117729 h 166497"/>
              <a:gd name="connsiteX18" fmla="*/ 882396 w 1551432"/>
              <a:gd name="connsiteY18" fmla="*/ 99441 h 166497"/>
              <a:gd name="connsiteX19" fmla="*/ 918972 w 1551432"/>
              <a:gd name="connsiteY19" fmla="*/ 81153 h 166497"/>
              <a:gd name="connsiteX20" fmla="*/ 992124 w 1551432"/>
              <a:gd name="connsiteY20" fmla="*/ 99441 h 166497"/>
              <a:gd name="connsiteX21" fmla="*/ 1053084 w 1551432"/>
              <a:gd name="connsiteY21" fmla="*/ 123825 h 166497"/>
              <a:gd name="connsiteX22" fmla="*/ 1107948 w 1551432"/>
              <a:gd name="connsiteY22" fmla="*/ 129921 h 166497"/>
              <a:gd name="connsiteX23" fmla="*/ 1229868 w 1551432"/>
              <a:gd name="connsiteY23" fmla="*/ 123825 h 166497"/>
              <a:gd name="connsiteX24" fmla="*/ 1266444 w 1551432"/>
              <a:gd name="connsiteY24" fmla="*/ 111633 h 166497"/>
              <a:gd name="connsiteX25" fmla="*/ 1309116 w 1551432"/>
              <a:gd name="connsiteY25" fmla="*/ 87249 h 166497"/>
              <a:gd name="connsiteX26" fmla="*/ 1339596 w 1551432"/>
              <a:gd name="connsiteY26" fmla="*/ 56769 h 166497"/>
              <a:gd name="connsiteX27" fmla="*/ 1363980 w 1551432"/>
              <a:gd name="connsiteY27" fmla="*/ 38481 h 166497"/>
              <a:gd name="connsiteX28" fmla="*/ 1400556 w 1551432"/>
              <a:gd name="connsiteY28" fmla="*/ 26289 h 166497"/>
              <a:gd name="connsiteX29" fmla="*/ 1437132 w 1551432"/>
              <a:gd name="connsiteY29" fmla="*/ 14097 h 166497"/>
              <a:gd name="connsiteX30" fmla="*/ 1455420 w 1551432"/>
              <a:gd name="connsiteY30" fmla="*/ 8001 h 166497"/>
              <a:gd name="connsiteX31" fmla="*/ 1551432 w 1551432"/>
              <a:gd name="connsiteY31" fmla="*/ 0 h 16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51432" h="166497">
                <a:moveTo>
                  <a:pt x="0" y="105537"/>
                </a:moveTo>
                <a:cubicBezTo>
                  <a:pt x="16691" y="107010"/>
                  <a:pt x="48514" y="113665"/>
                  <a:pt x="71628" y="117729"/>
                </a:cubicBezTo>
                <a:cubicBezTo>
                  <a:pt x="94742" y="121793"/>
                  <a:pt x="91888" y="122122"/>
                  <a:pt x="138684" y="129921"/>
                </a:cubicBezTo>
                <a:cubicBezTo>
                  <a:pt x="173228" y="125857"/>
                  <a:pt x="207919" y="122889"/>
                  <a:pt x="242316" y="117729"/>
                </a:cubicBezTo>
                <a:cubicBezTo>
                  <a:pt x="248671" y="116776"/>
                  <a:pt x="255025" y="114821"/>
                  <a:pt x="260604" y="111633"/>
                </a:cubicBezTo>
                <a:cubicBezTo>
                  <a:pt x="269425" y="106592"/>
                  <a:pt x="276167" y="98386"/>
                  <a:pt x="284988" y="93345"/>
                </a:cubicBezTo>
                <a:cubicBezTo>
                  <a:pt x="304713" y="82073"/>
                  <a:pt x="327045" y="75467"/>
                  <a:pt x="345948" y="62865"/>
                </a:cubicBezTo>
                <a:cubicBezTo>
                  <a:pt x="371950" y="45530"/>
                  <a:pt x="380665" y="37536"/>
                  <a:pt x="406908" y="26289"/>
                </a:cubicBezTo>
                <a:cubicBezTo>
                  <a:pt x="412814" y="23758"/>
                  <a:pt x="419290" y="22724"/>
                  <a:pt x="425196" y="20193"/>
                </a:cubicBezTo>
                <a:cubicBezTo>
                  <a:pt x="433549" y="16613"/>
                  <a:pt x="440876" y="10612"/>
                  <a:pt x="449580" y="8001"/>
                </a:cubicBezTo>
                <a:cubicBezTo>
                  <a:pt x="461419" y="4449"/>
                  <a:pt x="473964" y="3937"/>
                  <a:pt x="486156" y="1905"/>
                </a:cubicBezTo>
                <a:cubicBezTo>
                  <a:pt x="512572" y="5969"/>
                  <a:pt x="539557" y="7295"/>
                  <a:pt x="565404" y="14097"/>
                </a:cubicBezTo>
                <a:cubicBezTo>
                  <a:pt x="578586" y="17566"/>
                  <a:pt x="590145" y="25622"/>
                  <a:pt x="601980" y="32385"/>
                </a:cubicBezTo>
                <a:cubicBezTo>
                  <a:pt x="629399" y="48053"/>
                  <a:pt x="668132" y="73677"/>
                  <a:pt x="693420" y="93345"/>
                </a:cubicBezTo>
                <a:cubicBezTo>
                  <a:pt x="716217" y="111076"/>
                  <a:pt x="733661" y="137483"/>
                  <a:pt x="760476" y="148209"/>
                </a:cubicBezTo>
                <a:cubicBezTo>
                  <a:pt x="796922" y="162787"/>
                  <a:pt x="780575" y="156941"/>
                  <a:pt x="809244" y="166497"/>
                </a:cubicBezTo>
                <a:cubicBezTo>
                  <a:pt x="833056" y="154591"/>
                  <a:pt x="834331" y="158994"/>
                  <a:pt x="845820" y="136017"/>
                </a:cubicBezTo>
                <a:cubicBezTo>
                  <a:pt x="848694" y="130270"/>
                  <a:pt x="847372" y="122273"/>
                  <a:pt x="851916" y="117729"/>
                </a:cubicBezTo>
                <a:cubicBezTo>
                  <a:pt x="860294" y="109351"/>
                  <a:pt x="872348" y="105721"/>
                  <a:pt x="882396" y="99441"/>
                </a:cubicBezTo>
                <a:cubicBezTo>
                  <a:pt x="909407" y="82559"/>
                  <a:pt x="890772" y="90553"/>
                  <a:pt x="918972" y="81153"/>
                </a:cubicBezTo>
                <a:cubicBezTo>
                  <a:pt x="931585" y="83956"/>
                  <a:pt x="972707" y="91119"/>
                  <a:pt x="992124" y="99441"/>
                </a:cubicBezTo>
                <a:cubicBezTo>
                  <a:pt x="1020572" y="111633"/>
                  <a:pt x="1018396" y="116887"/>
                  <a:pt x="1053084" y="123825"/>
                </a:cubicBezTo>
                <a:cubicBezTo>
                  <a:pt x="1071127" y="127434"/>
                  <a:pt x="1089660" y="127889"/>
                  <a:pt x="1107948" y="129921"/>
                </a:cubicBezTo>
                <a:cubicBezTo>
                  <a:pt x="1148588" y="127889"/>
                  <a:pt x="1189445" y="128489"/>
                  <a:pt x="1229868" y="123825"/>
                </a:cubicBezTo>
                <a:cubicBezTo>
                  <a:pt x="1242635" y="122352"/>
                  <a:pt x="1254512" y="116406"/>
                  <a:pt x="1266444" y="111633"/>
                </a:cubicBezTo>
                <a:cubicBezTo>
                  <a:pt x="1285780" y="103899"/>
                  <a:pt x="1292620" y="98246"/>
                  <a:pt x="1309116" y="87249"/>
                </a:cubicBezTo>
                <a:cubicBezTo>
                  <a:pt x="1326850" y="60648"/>
                  <a:pt x="1313734" y="75242"/>
                  <a:pt x="1339596" y="56769"/>
                </a:cubicBezTo>
                <a:cubicBezTo>
                  <a:pt x="1347864" y="50864"/>
                  <a:pt x="1354893" y="43025"/>
                  <a:pt x="1363980" y="38481"/>
                </a:cubicBezTo>
                <a:cubicBezTo>
                  <a:pt x="1375475" y="32734"/>
                  <a:pt x="1388364" y="30353"/>
                  <a:pt x="1400556" y="26289"/>
                </a:cubicBezTo>
                <a:lnTo>
                  <a:pt x="1437132" y="14097"/>
                </a:lnTo>
                <a:cubicBezTo>
                  <a:pt x="1443228" y="12065"/>
                  <a:pt x="1449016" y="8535"/>
                  <a:pt x="1455420" y="8001"/>
                </a:cubicBezTo>
                <a:lnTo>
                  <a:pt x="1551432" y="0"/>
                </a:ln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975D526-71D3-4C1B-93AC-0C1DC9757995}"/>
              </a:ext>
            </a:extLst>
          </p:cNvPr>
          <p:cNvSpPr/>
          <p:nvPr/>
        </p:nvSpPr>
        <p:spPr>
          <a:xfrm>
            <a:off x="9710001" y="2024283"/>
            <a:ext cx="1552956" cy="240280"/>
          </a:xfrm>
          <a:custGeom>
            <a:avLst/>
            <a:gdLst>
              <a:gd name="connsiteX0" fmla="*/ 0 w 1895856"/>
              <a:gd name="connsiteY0" fmla="*/ 75183 h 240280"/>
              <a:gd name="connsiteX1" fmla="*/ 262128 w 1895856"/>
              <a:gd name="connsiteY1" fmla="*/ 32511 h 240280"/>
              <a:gd name="connsiteX2" fmla="*/ 286512 w 1895856"/>
              <a:gd name="connsiteY2" fmla="*/ 26415 h 240280"/>
              <a:gd name="connsiteX3" fmla="*/ 304800 w 1895856"/>
              <a:gd name="connsiteY3" fmla="*/ 20319 h 240280"/>
              <a:gd name="connsiteX4" fmla="*/ 310896 w 1895856"/>
              <a:gd name="connsiteY4" fmla="*/ 2031 h 240280"/>
              <a:gd name="connsiteX5" fmla="*/ 335280 w 1895856"/>
              <a:gd name="connsiteY5" fmla="*/ 26415 h 240280"/>
              <a:gd name="connsiteX6" fmla="*/ 371856 w 1895856"/>
              <a:gd name="connsiteY6" fmla="*/ 93471 h 240280"/>
              <a:gd name="connsiteX7" fmla="*/ 426720 w 1895856"/>
              <a:gd name="connsiteY7" fmla="*/ 136143 h 240280"/>
              <a:gd name="connsiteX8" fmla="*/ 451104 w 1895856"/>
              <a:gd name="connsiteY8" fmla="*/ 148335 h 240280"/>
              <a:gd name="connsiteX9" fmla="*/ 518160 w 1895856"/>
              <a:gd name="connsiteY9" fmla="*/ 160527 h 240280"/>
              <a:gd name="connsiteX10" fmla="*/ 536448 w 1895856"/>
              <a:gd name="connsiteY10" fmla="*/ 166623 h 240280"/>
              <a:gd name="connsiteX11" fmla="*/ 627888 w 1895856"/>
              <a:gd name="connsiteY11" fmla="*/ 154431 h 240280"/>
              <a:gd name="connsiteX12" fmla="*/ 646176 w 1895856"/>
              <a:gd name="connsiteY12" fmla="*/ 136143 h 240280"/>
              <a:gd name="connsiteX13" fmla="*/ 664464 w 1895856"/>
              <a:gd name="connsiteY13" fmla="*/ 130047 h 240280"/>
              <a:gd name="connsiteX14" fmla="*/ 688848 w 1895856"/>
              <a:gd name="connsiteY14" fmla="*/ 111759 h 240280"/>
              <a:gd name="connsiteX15" fmla="*/ 707136 w 1895856"/>
              <a:gd name="connsiteY15" fmla="*/ 93471 h 240280"/>
              <a:gd name="connsiteX16" fmla="*/ 755904 w 1895856"/>
              <a:gd name="connsiteY16" fmla="*/ 87375 h 240280"/>
              <a:gd name="connsiteX17" fmla="*/ 829056 w 1895856"/>
              <a:gd name="connsiteY17" fmla="*/ 111759 h 240280"/>
              <a:gd name="connsiteX18" fmla="*/ 865632 w 1895856"/>
              <a:gd name="connsiteY18" fmla="*/ 148335 h 240280"/>
              <a:gd name="connsiteX19" fmla="*/ 883920 w 1895856"/>
              <a:gd name="connsiteY19" fmla="*/ 154431 h 240280"/>
              <a:gd name="connsiteX20" fmla="*/ 926592 w 1895856"/>
              <a:gd name="connsiteY20" fmla="*/ 178815 h 240280"/>
              <a:gd name="connsiteX21" fmla="*/ 969264 w 1895856"/>
              <a:gd name="connsiteY21" fmla="*/ 191007 h 240280"/>
              <a:gd name="connsiteX22" fmla="*/ 1005840 w 1895856"/>
              <a:gd name="connsiteY22" fmla="*/ 203199 h 240280"/>
              <a:gd name="connsiteX23" fmla="*/ 1036320 w 1895856"/>
              <a:gd name="connsiteY23" fmla="*/ 209295 h 240280"/>
              <a:gd name="connsiteX24" fmla="*/ 1103376 w 1895856"/>
              <a:gd name="connsiteY24" fmla="*/ 221487 h 240280"/>
              <a:gd name="connsiteX25" fmla="*/ 1127760 w 1895856"/>
              <a:gd name="connsiteY25" fmla="*/ 233679 h 240280"/>
              <a:gd name="connsiteX26" fmla="*/ 1267968 w 1895856"/>
              <a:gd name="connsiteY26" fmla="*/ 233679 h 240280"/>
              <a:gd name="connsiteX27" fmla="*/ 1304544 w 1895856"/>
              <a:gd name="connsiteY27" fmla="*/ 191007 h 240280"/>
              <a:gd name="connsiteX28" fmla="*/ 1310640 w 1895856"/>
              <a:gd name="connsiteY28" fmla="*/ 172719 h 240280"/>
              <a:gd name="connsiteX29" fmla="*/ 1328928 w 1895856"/>
              <a:gd name="connsiteY29" fmla="*/ 154431 h 240280"/>
              <a:gd name="connsiteX30" fmla="*/ 1341120 w 1895856"/>
              <a:gd name="connsiteY30" fmla="*/ 136143 h 240280"/>
              <a:gd name="connsiteX31" fmla="*/ 1377696 w 1895856"/>
              <a:gd name="connsiteY31" fmla="*/ 111759 h 240280"/>
              <a:gd name="connsiteX32" fmla="*/ 1420368 w 1895856"/>
              <a:gd name="connsiteY32" fmla="*/ 81279 h 240280"/>
              <a:gd name="connsiteX33" fmla="*/ 1524000 w 1895856"/>
              <a:gd name="connsiteY33" fmla="*/ 87375 h 240280"/>
              <a:gd name="connsiteX34" fmla="*/ 1566672 w 1895856"/>
              <a:gd name="connsiteY34" fmla="*/ 99567 h 240280"/>
              <a:gd name="connsiteX35" fmla="*/ 1591056 w 1895856"/>
              <a:gd name="connsiteY35" fmla="*/ 111759 h 240280"/>
              <a:gd name="connsiteX36" fmla="*/ 1609344 w 1895856"/>
              <a:gd name="connsiteY36" fmla="*/ 117855 h 240280"/>
              <a:gd name="connsiteX37" fmla="*/ 1822704 w 1895856"/>
              <a:gd name="connsiteY37" fmla="*/ 111759 h 240280"/>
              <a:gd name="connsiteX38" fmla="*/ 1859280 w 1895856"/>
              <a:gd name="connsiteY38" fmla="*/ 93471 h 240280"/>
              <a:gd name="connsiteX39" fmla="*/ 1877568 w 1895856"/>
              <a:gd name="connsiteY39" fmla="*/ 87375 h 240280"/>
              <a:gd name="connsiteX40" fmla="*/ 1895856 w 1895856"/>
              <a:gd name="connsiteY40" fmla="*/ 75183 h 240280"/>
              <a:gd name="connsiteX0" fmla="*/ 0 w 1857756"/>
              <a:gd name="connsiteY0" fmla="*/ 67563 h 240280"/>
              <a:gd name="connsiteX1" fmla="*/ 224028 w 1857756"/>
              <a:gd name="connsiteY1" fmla="*/ 32511 h 240280"/>
              <a:gd name="connsiteX2" fmla="*/ 248412 w 1857756"/>
              <a:gd name="connsiteY2" fmla="*/ 26415 h 240280"/>
              <a:gd name="connsiteX3" fmla="*/ 266700 w 1857756"/>
              <a:gd name="connsiteY3" fmla="*/ 20319 h 240280"/>
              <a:gd name="connsiteX4" fmla="*/ 272796 w 1857756"/>
              <a:gd name="connsiteY4" fmla="*/ 2031 h 240280"/>
              <a:gd name="connsiteX5" fmla="*/ 297180 w 1857756"/>
              <a:gd name="connsiteY5" fmla="*/ 26415 h 240280"/>
              <a:gd name="connsiteX6" fmla="*/ 333756 w 1857756"/>
              <a:gd name="connsiteY6" fmla="*/ 93471 h 240280"/>
              <a:gd name="connsiteX7" fmla="*/ 388620 w 1857756"/>
              <a:gd name="connsiteY7" fmla="*/ 136143 h 240280"/>
              <a:gd name="connsiteX8" fmla="*/ 413004 w 1857756"/>
              <a:gd name="connsiteY8" fmla="*/ 148335 h 240280"/>
              <a:gd name="connsiteX9" fmla="*/ 480060 w 1857756"/>
              <a:gd name="connsiteY9" fmla="*/ 160527 h 240280"/>
              <a:gd name="connsiteX10" fmla="*/ 498348 w 1857756"/>
              <a:gd name="connsiteY10" fmla="*/ 166623 h 240280"/>
              <a:gd name="connsiteX11" fmla="*/ 589788 w 1857756"/>
              <a:gd name="connsiteY11" fmla="*/ 154431 h 240280"/>
              <a:gd name="connsiteX12" fmla="*/ 608076 w 1857756"/>
              <a:gd name="connsiteY12" fmla="*/ 136143 h 240280"/>
              <a:gd name="connsiteX13" fmla="*/ 626364 w 1857756"/>
              <a:gd name="connsiteY13" fmla="*/ 130047 h 240280"/>
              <a:gd name="connsiteX14" fmla="*/ 650748 w 1857756"/>
              <a:gd name="connsiteY14" fmla="*/ 111759 h 240280"/>
              <a:gd name="connsiteX15" fmla="*/ 669036 w 1857756"/>
              <a:gd name="connsiteY15" fmla="*/ 93471 h 240280"/>
              <a:gd name="connsiteX16" fmla="*/ 717804 w 1857756"/>
              <a:gd name="connsiteY16" fmla="*/ 87375 h 240280"/>
              <a:gd name="connsiteX17" fmla="*/ 790956 w 1857756"/>
              <a:gd name="connsiteY17" fmla="*/ 111759 h 240280"/>
              <a:gd name="connsiteX18" fmla="*/ 827532 w 1857756"/>
              <a:gd name="connsiteY18" fmla="*/ 148335 h 240280"/>
              <a:gd name="connsiteX19" fmla="*/ 845820 w 1857756"/>
              <a:gd name="connsiteY19" fmla="*/ 154431 h 240280"/>
              <a:gd name="connsiteX20" fmla="*/ 888492 w 1857756"/>
              <a:gd name="connsiteY20" fmla="*/ 178815 h 240280"/>
              <a:gd name="connsiteX21" fmla="*/ 931164 w 1857756"/>
              <a:gd name="connsiteY21" fmla="*/ 191007 h 240280"/>
              <a:gd name="connsiteX22" fmla="*/ 967740 w 1857756"/>
              <a:gd name="connsiteY22" fmla="*/ 203199 h 240280"/>
              <a:gd name="connsiteX23" fmla="*/ 998220 w 1857756"/>
              <a:gd name="connsiteY23" fmla="*/ 209295 h 240280"/>
              <a:gd name="connsiteX24" fmla="*/ 1065276 w 1857756"/>
              <a:gd name="connsiteY24" fmla="*/ 221487 h 240280"/>
              <a:gd name="connsiteX25" fmla="*/ 1089660 w 1857756"/>
              <a:gd name="connsiteY25" fmla="*/ 233679 h 240280"/>
              <a:gd name="connsiteX26" fmla="*/ 1229868 w 1857756"/>
              <a:gd name="connsiteY26" fmla="*/ 233679 h 240280"/>
              <a:gd name="connsiteX27" fmla="*/ 1266444 w 1857756"/>
              <a:gd name="connsiteY27" fmla="*/ 191007 h 240280"/>
              <a:gd name="connsiteX28" fmla="*/ 1272540 w 1857756"/>
              <a:gd name="connsiteY28" fmla="*/ 172719 h 240280"/>
              <a:gd name="connsiteX29" fmla="*/ 1290828 w 1857756"/>
              <a:gd name="connsiteY29" fmla="*/ 154431 h 240280"/>
              <a:gd name="connsiteX30" fmla="*/ 1303020 w 1857756"/>
              <a:gd name="connsiteY30" fmla="*/ 136143 h 240280"/>
              <a:gd name="connsiteX31" fmla="*/ 1339596 w 1857756"/>
              <a:gd name="connsiteY31" fmla="*/ 111759 h 240280"/>
              <a:gd name="connsiteX32" fmla="*/ 1382268 w 1857756"/>
              <a:gd name="connsiteY32" fmla="*/ 81279 h 240280"/>
              <a:gd name="connsiteX33" fmla="*/ 1485900 w 1857756"/>
              <a:gd name="connsiteY33" fmla="*/ 87375 h 240280"/>
              <a:gd name="connsiteX34" fmla="*/ 1528572 w 1857756"/>
              <a:gd name="connsiteY34" fmla="*/ 99567 h 240280"/>
              <a:gd name="connsiteX35" fmla="*/ 1552956 w 1857756"/>
              <a:gd name="connsiteY35" fmla="*/ 111759 h 240280"/>
              <a:gd name="connsiteX36" fmla="*/ 1571244 w 1857756"/>
              <a:gd name="connsiteY36" fmla="*/ 117855 h 240280"/>
              <a:gd name="connsiteX37" fmla="*/ 1784604 w 1857756"/>
              <a:gd name="connsiteY37" fmla="*/ 111759 h 240280"/>
              <a:gd name="connsiteX38" fmla="*/ 1821180 w 1857756"/>
              <a:gd name="connsiteY38" fmla="*/ 93471 h 240280"/>
              <a:gd name="connsiteX39" fmla="*/ 1839468 w 1857756"/>
              <a:gd name="connsiteY39" fmla="*/ 87375 h 240280"/>
              <a:gd name="connsiteX40" fmla="*/ 1857756 w 1857756"/>
              <a:gd name="connsiteY40" fmla="*/ 75183 h 240280"/>
              <a:gd name="connsiteX0" fmla="*/ 0 w 1839468"/>
              <a:gd name="connsiteY0" fmla="*/ 67563 h 240280"/>
              <a:gd name="connsiteX1" fmla="*/ 224028 w 1839468"/>
              <a:gd name="connsiteY1" fmla="*/ 32511 h 240280"/>
              <a:gd name="connsiteX2" fmla="*/ 248412 w 1839468"/>
              <a:gd name="connsiteY2" fmla="*/ 26415 h 240280"/>
              <a:gd name="connsiteX3" fmla="*/ 266700 w 1839468"/>
              <a:gd name="connsiteY3" fmla="*/ 20319 h 240280"/>
              <a:gd name="connsiteX4" fmla="*/ 272796 w 1839468"/>
              <a:gd name="connsiteY4" fmla="*/ 2031 h 240280"/>
              <a:gd name="connsiteX5" fmla="*/ 297180 w 1839468"/>
              <a:gd name="connsiteY5" fmla="*/ 26415 h 240280"/>
              <a:gd name="connsiteX6" fmla="*/ 333756 w 1839468"/>
              <a:gd name="connsiteY6" fmla="*/ 93471 h 240280"/>
              <a:gd name="connsiteX7" fmla="*/ 388620 w 1839468"/>
              <a:gd name="connsiteY7" fmla="*/ 136143 h 240280"/>
              <a:gd name="connsiteX8" fmla="*/ 413004 w 1839468"/>
              <a:gd name="connsiteY8" fmla="*/ 148335 h 240280"/>
              <a:gd name="connsiteX9" fmla="*/ 480060 w 1839468"/>
              <a:gd name="connsiteY9" fmla="*/ 160527 h 240280"/>
              <a:gd name="connsiteX10" fmla="*/ 498348 w 1839468"/>
              <a:gd name="connsiteY10" fmla="*/ 166623 h 240280"/>
              <a:gd name="connsiteX11" fmla="*/ 589788 w 1839468"/>
              <a:gd name="connsiteY11" fmla="*/ 154431 h 240280"/>
              <a:gd name="connsiteX12" fmla="*/ 608076 w 1839468"/>
              <a:gd name="connsiteY12" fmla="*/ 136143 h 240280"/>
              <a:gd name="connsiteX13" fmla="*/ 626364 w 1839468"/>
              <a:gd name="connsiteY13" fmla="*/ 130047 h 240280"/>
              <a:gd name="connsiteX14" fmla="*/ 650748 w 1839468"/>
              <a:gd name="connsiteY14" fmla="*/ 111759 h 240280"/>
              <a:gd name="connsiteX15" fmla="*/ 669036 w 1839468"/>
              <a:gd name="connsiteY15" fmla="*/ 93471 h 240280"/>
              <a:gd name="connsiteX16" fmla="*/ 717804 w 1839468"/>
              <a:gd name="connsiteY16" fmla="*/ 87375 h 240280"/>
              <a:gd name="connsiteX17" fmla="*/ 790956 w 1839468"/>
              <a:gd name="connsiteY17" fmla="*/ 111759 h 240280"/>
              <a:gd name="connsiteX18" fmla="*/ 827532 w 1839468"/>
              <a:gd name="connsiteY18" fmla="*/ 148335 h 240280"/>
              <a:gd name="connsiteX19" fmla="*/ 845820 w 1839468"/>
              <a:gd name="connsiteY19" fmla="*/ 154431 h 240280"/>
              <a:gd name="connsiteX20" fmla="*/ 888492 w 1839468"/>
              <a:gd name="connsiteY20" fmla="*/ 178815 h 240280"/>
              <a:gd name="connsiteX21" fmla="*/ 931164 w 1839468"/>
              <a:gd name="connsiteY21" fmla="*/ 191007 h 240280"/>
              <a:gd name="connsiteX22" fmla="*/ 967740 w 1839468"/>
              <a:gd name="connsiteY22" fmla="*/ 203199 h 240280"/>
              <a:gd name="connsiteX23" fmla="*/ 998220 w 1839468"/>
              <a:gd name="connsiteY23" fmla="*/ 209295 h 240280"/>
              <a:gd name="connsiteX24" fmla="*/ 1065276 w 1839468"/>
              <a:gd name="connsiteY24" fmla="*/ 221487 h 240280"/>
              <a:gd name="connsiteX25" fmla="*/ 1089660 w 1839468"/>
              <a:gd name="connsiteY25" fmla="*/ 233679 h 240280"/>
              <a:gd name="connsiteX26" fmla="*/ 1229868 w 1839468"/>
              <a:gd name="connsiteY26" fmla="*/ 233679 h 240280"/>
              <a:gd name="connsiteX27" fmla="*/ 1266444 w 1839468"/>
              <a:gd name="connsiteY27" fmla="*/ 191007 h 240280"/>
              <a:gd name="connsiteX28" fmla="*/ 1272540 w 1839468"/>
              <a:gd name="connsiteY28" fmla="*/ 172719 h 240280"/>
              <a:gd name="connsiteX29" fmla="*/ 1290828 w 1839468"/>
              <a:gd name="connsiteY29" fmla="*/ 154431 h 240280"/>
              <a:gd name="connsiteX30" fmla="*/ 1303020 w 1839468"/>
              <a:gd name="connsiteY30" fmla="*/ 136143 h 240280"/>
              <a:gd name="connsiteX31" fmla="*/ 1339596 w 1839468"/>
              <a:gd name="connsiteY31" fmla="*/ 111759 h 240280"/>
              <a:gd name="connsiteX32" fmla="*/ 1382268 w 1839468"/>
              <a:gd name="connsiteY32" fmla="*/ 81279 h 240280"/>
              <a:gd name="connsiteX33" fmla="*/ 1485900 w 1839468"/>
              <a:gd name="connsiteY33" fmla="*/ 87375 h 240280"/>
              <a:gd name="connsiteX34" fmla="*/ 1528572 w 1839468"/>
              <a:gd name="connsiteY34" fmla="*/ 99567 h 240280"/>
              <a:gd name="connsiteX35" fmla="*/ 1552956 w 1839468"/>
              <a:gd name="connsiteY35" fmla="*/ 111759 h 240280"/>
              <a:gd name="connsiteX36" fmla="*/ 1571244 w 1839468"/>
              <a:gd name="connsiteY36" fmla="*/ 117855 h 240280"/>
              <a:gd name="connsiteX37" fmla="*/ 1784604 w 1839468"/>
              <a:gd name="connsiteY37" fmla="*/ 111759 h 240280"/>
              <a:gd name="connsiteX38" fmla="*/ 1821180 w 1839468"/>
              <a:gd name="connsiteY38" fmla="*/ 93471 h 240280"/>
              <a:gd name="connsiteX39" fmla="*/ 1839468 w 1839468"/>
              <a:gd name="connsiteY39" fmla="*/ 87375 h 240280"/>
              <a:gd name="connsiteX0" fmla="*/ 0 w 1821180"/>
              <a:gd name="connsiteY0" fmla="*/ 67563 h 240280"/>
              <a:gd name="connsiteX1" fmla="*/ 224028 w 1821180"/>
              <a:gd name="connsiteY1" fmla="*/ 32511 h 240280"/>
              <a:gd name="connsiteX2" fmla="*/ 248412 w 1821180"/>
              <a:gd name="connsiteY2" fmla="*/ 26415 h 240280"/>
              <a:gd name="connsiteX3" fmla="*/ 266700 w 1821180"/>
              <a:gd name="connsiteY3" fmla="*/ 20319 h 240280"/>
              <a:gd name="connsiteX4" fmla="*/ 272796 w 1821180"/>
              <a:gd name="connsiteY4" fmla="*/ 2031 h 240280"/>
              <a:gd name="connsiteX5" fmla="*/ 297180 w 1821180"/>
              <a:gd name="connsiteY5" fmla="*/ 26415 h 240280"/>
              <a:gd name="connsiteX6" fmla="*/ 333756 w 1821180"/>
              <a:gd name="connsiteY6" fmla="*/ 93471 h 240280"/>
              <a:gd name="connsiteX7" fmla="*/ 388620 w 1821180"/>
              <a:gd name="connsiteY7" fmla="*/ 136143 h 240280"/>
              <a:gd name="connsiteX8" fmla="*/ 413004 w 1821180"/>
              <a:gd name="connsiteY8" fmla="*/ 148335 h 240280"/>
              <a:gd name="connsiteX9" fmla="*/ 480060 w 1821180"/>
              <a:gd name="connsiteY9" fmla="*/ 160527 h 240280"/>
              <a:gd name="connsiteX10" fmla="*/ 498348 w 1821180"/>
              <a:gd name="connsiteY10" fmla="*/ 166623 h 240280"/>
              <a:gd name="connsiteX11" fmla="*/ 589788 w 1821180"/>
              <a:gd name="connsiteY11" fmla="*/ 154431 h 240280"/>
              <a:gd name="connsiteX12" fmla="*/ 608076 w 1821180"/>
              <a:gd name="connsiteY12" fmla="*/ 136143 h 240280"/>
              <a:gd name="connsiteX13" fmla="*/ 626364 w 1821180"/>
              <a:gd name="connsiteY13" fmla="*/ 130047 h 240280"/>
              <a:gd name="connsiteX14" fmla="*/ 650748 w 1821180"/>
              <a:gd name="connsiteY14" fmla="*/ 111759 h 240280"/>
              <a:gd name="connsiteX15" fmla="*/ 669036 w 1821180"/>
              <a:gd name="connsiteY15" fmla="*/ 93471 h 240280"/>
              <a:gd name="connsiteX16" fmla="*/ 717804 w 1821180"/>
              <a:gd name="connsiteY16" fmla="*/ 87375 h 240280"/>
              <a:gd name="connsiteX17" fmla="*/ 790956 w 1821180"/>
              <a:gd name="connsiteY17" fmla="*/ 111759 h 240280"/>
              <a:gd name="connsiteX18" fmla="*/ 827532 w 1821180"/>
              <a:gd name="connsiteY18" fmla="*/ 148335 h 240280"/>
              <a:gd name="connsiteX19" fmla="*/ 845820 w 1821180"/>
              <a:gd name="connsiteY19" fmla="*/ 154431 h 240280"/>
              <a:gd name="connsiteX20" fmla="*/ 888492 w 1821180"/>
              <a:gd name="connsiteY20" fmla="*/ 178815 h 240280"/>
              <a:gd name="connsiteX21" fmla="*/ 931164 w 1821180"/>
              <a:gd name="connsiteY21" fmla="*/ 191007 h 240280"/>
              <a:gd name="connsiteX22" fmla="*/ 967740 w 1821180"/>
              <a:gd name="connsiteY22" fmla="*/ 203199 h 240280"/>
              <a:gd name="connsiteX23" fmla="*/ 998220 w 1821180"/>
              <a:gd name="connsiteY23" fmla="*/ 209295 h 240280"/>
              <a:gd name="connsiteX24" fmla="*/ 1065276 w 1821180"/>
              <a:gd name="connsiteY24" fmla="*/ 221487 h 240280"/>
              <a:gd name="connsiteX25" fmla="*/ 1089660 w 1821180"/>
              <a:gd name="connsiteY25" fmla="*/ 233679 h 240280"/>
              <a:gd name="connsiteX26" fmla="*/ 1229868 w 1821180"/>
              <a:gd name="connsiteY26" fmla="*/ 233679 h 240280"/>
              <a:gd name="connsiteX27" fmla="*/ 1266444 w 1821180"/>
              <a:gd name="connsiteY27" fmla="*/ 191007 h 240280"/>
              <a:gd name="connsiteX28" fmla="*/ 1272540 w 1821180"/>
              <a:gd name="connsiteY28" fmla="*/ 172719 h 240280"/>
              <a:gd name="connsiteX29" fmla="*/ 1290828 w 1821180"/>
              <a:gd name="connsiteY29" fmla="*/ 154431 h 240280"/>
              <a:gd name="connsiteX30" fmla="*/ 1303020 w 1821180"/>
              <a:gd name="connsiteY30" fmla="*/ 136143 h 240280"/>
              <a:gd name="connsiteX31" fmla="*/ 1339596 w 1821180"/>
              <a:gd name="connsiteY31" fmla="*/ 111759 h 240280"/>
              <a:gd name="connsiteX32" fmla="*/ 1382268 w 1821180"/>
              <a:gd name="connsiteY32" fmla="*/ 81279 h 240280"/>
              <a:gd name="connsiteX33" fmla="*/ 1485900 w 1821180"/>
              <a:gd name="connsiteY33" fmla="*/ 87375 h 240280"/>
              <a:gd name="connsiteX34" fmla="*/ 1528572 w 1821180"/>
              <a:gd name="connsiteY34" fmla="*/ 99567 h 240280"/>
              <a:gd name="connsiteX35" fmla="*/ 1552956 w 1821180"/>
              <a:gd name="connsiteY35" fmla="*/ 111759 h 240280"/>
              <a:gd name="connsiteX36" fmla="*/ 1571244 w 1821180"/>
              <a:gd name="connsiteY36" fmla="*/ 117855 h 240280"/>
              <a:gd name="connsiteX37" fmla="*/ 1784604 w 1821180"/>
              <a:gd name="connsiteY37" fmla="*/ 111759 h 240280"/>
              <a:gd name="connsiteX38" fmla="*/ 1821180 w 1821180"/>
              <a:gd name="connsiteY38" fmla="*/ 93471 h 240280"/>
              <a:gd name="connsiteX0" fmla="*/ 0 w 1784604"/>
              <a:gd name="connsiteY0" fmla="*/ 67563 h 240280"/>
              <a:gd name="connsiteX1" fmla="*/ 224028 w 1784604"/>
              <a:gd name="connsiteY1" fmla="*/ 32511 h 240280"/>
              <a:gd name="connsiteX2" fmla="*/ 248412 w 1784604"/>
              <a:gd name="connsiteY2" fmla="*/ 26415 h 240280"/>
              <a:gd name="connsiteX3" fmla="*/ 266700 w 1784604"/>
              <a:gd name="connsiteY3" fmla="*/ 20319 h 240280"/>
              <a:gd name="connsiteX4" fmla="*/ 272796 w 1784604"/>
              <a:gd name="connsiteY4" fmla="*/ 2031 h 240280"/>
              <a:gd name="connsiteX5" fmla="*/ 297180 w 1784604"/>
              <a:gd name="connsiteY5" fmla="*/ 26415 h 240280"/>
              <a:gd name="connsiteX6" fmla="*/ 333756 w 1784604"/>
              <a:gd name="connsiteY6" fmla="*/ 93471 h 240280"/>
              <a:gd name="connsiteX7" fmla="*/ 388620 w 1784604"/>
              <a:gd name="connsiteY7" fmla="*/ 136143 h 240280"/>
              <a:gd name="connsiteX8" fmla="*/ 413004 w 1784604"/>
              <a:gd name="connsiteY8" fmla="*/ 148335 h 240280"/>
              <a:gd name="connsiteX9" fmla="*/ 480060 w 1784604"/>
              <a:gd name="connsiteY9" fmla="*/ 160527 h 240280"/>
              <a:gd name="connsiteX10" fmla="*/ 498348 w 1784604"/>
              <a:gd name="connsiteY10" fmla="*/ 166623 h 240280"/>
              <a:gd name="connsiteX11" fmla="*/ 589788 w 1784604"/>
              <a:gd name="connsiteY11" fmla="*/ 154431 h 240280"/>
              <a:gd name="connsiteX12" fmla="*/ 608076 w 1784604"/>
              <a:gd name="connsiteY12" fmla="*/ 136143 h 240280"/>
              <a:gd name="connsiteX13" fmla="*/ 626364 w 1784604"/>
              <a:gd name="connsiteY13" fmla="*/ 130047 h 240280"/>
              <a:gd name="connsiteX14" fmla="*/ 650748 w 1784604"/>
              <a:gd name="connsiteY14" fmla="*/ 111759 h 240280"/>
              <a:gd name="connsiteX15" fmla="*/ 669036 w 1784604"/>
              <a:gd name="connsiteY15" fmla="*/ 93471 h 240280"/>
              <a:gd name="connsiteX16" fmla="*/ 717804 w 1784604"/>
              <a:gd name="connsiteY16" fmla="*/ 87375 h 240280"/>
              <a:gd name="connsiteX17" fmla="*/ 790956 w 1784604"/>
              <a:gd name="connsiteY17" fmla="*/ 111759 h 240280"/>
              <a:gd name="connsiteX18" fmla="*/ 827532 w 1784604"/>
              <a:gd name="connsiteY18" fmla="*/ 148335 h 240280"/>
              <a:gd name="connsiteX19" fmla="*/ 845820 w 1784604"/>
              <a:gd name="connsiteY19" fmla="*/ 154431 h 240280"/>
              <a:gd name="connsiteX20" fmla="*/ 888492 w 1784604"/>
              <a:gd name="connsiteY20" fmla="*/ 178815 h 240280"/>
              <a:gd name="connsiteX21" fmla="*/ 931164 w 1784604"/>
              <a:gd name="connsiteY21" fmla="*/ 191007 h 240280"/>
              <a:gd name="connsiteX22" fmla="*/ 967740 w 1784604"/>
              <a:gd name="connsiteY22" fmla="*/ 203199 h 240280"/>
              <a:gd name="connsiteX23" fmla="*/ 998220 w 1784604"/>
              <a:gd name="connsiteY23" fmla="*/ 209295 h 240280"/>
              <a:gd name="connsiteX24" fmla="*/ 1065276 w 1784604"/>
              <a:gd name="connsiteY24" fmla="*/ 221487 h 240280"/>
              <a:gd name="connsiteX25" fmla="*/ 1089660 w 1784604"/>
              <a:gd name="connsiteY25" fmla="*/ 233679 h 240280"/>
              <a:gd name="connsiteX26" fmla="*/ 1229868 w 1784604"/>
              <a:gd name="connsiteY26" fmla="*/ 233679 h 240280"/>
              <a:gd name="connsiteX27" fmla="*/ 1266444 w 1784604"/>
              <a:gd name="connsiteY27" fmla="*/ 191007 h 240280"/>
              <a:gd name="connsiteX28" fmla="*/ 1272540 w 1784604"/>
              <a:gd name="connsiteY28" fmla="*/ 172719 h 240280"/>
              <a:gd name="connsiteX29" fmla="*/ 1290828 w 1784604"/>
              <a:gd name="connsiteY29" fmla="*/ 154431 h 240280"/>
              <a:gd name="connsiteX30" fmla="*/ 1303020 w 1784604"/>
              <a:gd name="connsiteY30" fmla="*/ 136143 h 240280"/>
              <a:gd name="connsiteX31" fmla="*/ 1339596 w 1784604"/>
              <a:gd name="connsiteY31" fmla="*/ 111759 h 240280"/>
              <a:gd name="connsiteX32" fmla="*/ 1382268 w 1784604"/>
              <a:gd name="connsiteY32" fmla="*/ 81279 h 240280"/>
              <a:gd name="connsiteX33" fmla="*/ 1485900 w 1784604"/>
              <a:gd name="connsiteY33" fmla="*/ 87375 h 240280"/>
              <a:gd name="connsiteX34" fmla="*/ 1528572 w 1784604"/>
              <a:gd name="connsiteY34" fmla="*/ 99567 h 240280"/>
              <a:gd name="connsiteX35" fmla="*/ 1552956 w 1784604"/>
              <a:gd name="connsiteY35" fmla="*/ 111759 h 240280"/>
              <a:gd name="connsiteX36" fmla="*/ 1571244 w 1784604"/>
              <a:gd name="connsiteY36" fmla="*/ 117855 h 240280"/>
              <a:gd name="connsiteX37" fmla="*/ 1784604 w 1784604"/>
              <a:gd name="connsiteY37" fmla="*/ 111759 h 240280"/>
              <a:gd name="connsiteX0" fmla="*/ 0 w 1571244"/>
              <a:gd name="connsiteY0" fmla="*/ 67563 h 240280"/>
              <a:gd name="connsiteX1" fmla="*/ 224028 w 1571244"/>
              <a:gd name="connsiteY1" fmla="*/ 32511 h 240280"/>
              <a:gd name="connsiteX2" fmla="*/ 248412 w 1571244"/>
              <a:gd name="connsiteY2" fmla="*/ 26415 h 240280"/>
              <a:gd name="connsiteX3" fmla="*/ 266700 w 1571244"/>
              <a:gd name="connsiteY3" fmla="*/ 20319 h 240280"/>
              <a:gd name="connsiteX4" fmla="*/ 272796 w 1571244"/>
              <a:gd name="connsiteY4" fmla="*/ 2031 h 240280"/>
              <a:gd name="connsiteX5" fmla="*/ 297180 w 1571244"/>
              <a:gd name="connsiteY5" fmla="*/ 26415 h 240280"/>
              <a:gd name="connsiteX6" fmla="*/ 333756 w 1571244"/>
              <a:gd name="connsiteY6" fmla="*/ 93471 h 240280"/>
              <a:gd name="connsiteX7" fmla="*/ 388620 w 1571244"/>
              <a:gd name="connsiteY7" fmla="*/ 136143 h 240280"/>
              <a:gd name="connsiteX8" fmla="*/ 413004 w 1571244"/>
              <a:gd name="connsiteY8" fmla="*/ 148335 h 240280"/>
              <a:gd name="connsiteX9" fmla="*/ 480060 w 1571244"/>
              <a:gd name="connsiteY9" fmla="*/ 160527 h 240280"/>
              <a:gd name="connsiteX10" fmla="*/ 498348 w 1571244"/>
              <a:gd name="connsiteY10" fmla="*/ 166623 h 240280"/>
              <a:gd name="connsiteX11" fmla="*/ 589788 w 1571244"/>
              <a:gd name="connsiteY11" fmla="*/ 154431 h 240280"/>
              <a:gd name="connsiteX12" fmla="*/ 608076 w 1571244"/>
              <a:gd name="connsiteY12" fmla="*/ 136143 h 240280"/>
              <a:gd name="connsiteX13" fmla="*/ 626364 w 1571244"/>
              <a:gd name="connsiteY13" fmla="*/ 130047 h 240280"/>
              <a:gd name="connsiteX14" fmla="*/ 650748 w 1571244"/>
              <a:gd name="connsiteY14" fmla="*/ 111759 h 240280"/>
              <a:gd name="connsiteX15" fmla="*/ 669036 w 1571244"/>
              <a:gd name="connsiteY15" fmla="*/ 93471 h 240280"/>
              <a:gd name="connsiteX16" fmla="*/ 717804 w 1571244"/>
              <a:gd name="connsiteY16" fmla="*/ 87375 h 240280"/>
              <a:gd name="connsiteX17" fmla="*/ 790956 w 1571244"/>
              <a:gd name="connsiteY17" fmla="*/ 111759 h 240280"/>
              <a:gd name="connsiteX18" fmla="*/ 827532 w 1571244"/>
              <a:gd name="connsiteY18" fmla="*/ 148335 h 240280"/>
              <a:gd name="connsiteX19" fmla="*/ 845820 w 1571244"/>
              <a:gd name="connsiteY19" fmla="*/ 154431 h 240280"/>
              <a:gd name="connsiteX20" fmla="*/ 888492 w 1571244"/>
              <a:gd name="connsiteY20" fmla="*/ 178815 h 240280"/>
              <a:gd name="connsiteX21" fmla="*/ 931164 w 1571244"/>
              <a:gd name="connsiteY21" fmla="*/ 191007 h 240280"/>
              <a:gd name="connsiteX22" fmla="*/ 967740 w 1571244"/>
              <a:gd name="connsiteY22" fmla="*/ 203199 h 240280"/>
              <a:gd name="connsiteX23" fmla="*/ 998220 w 1571244"/>
              <a:gd name="connsiteY23" fmla="*/ 209295 h 240280"/>
              <a:gd name="connsiteX24" fmla="*/ 1065276 w 1571244"/>
              <a:gd name="connsiteY24" fmla="*/ 221487 h 240280"/>
              <a:gd name="connsiteX25" fmla="*/ 1089660 w 1571244"/>
              <a:gd name="connsiteY25" fmla="*/ 233679 h 240280"/>
              <a:gd name="connsiteX26" fmla="*/ 1229868 w 1571244"/>
              <a:gd name="connsiteY26" fmla="*/ 233679 h 240280"/>
              <a:gd name="connsiteX27" fmla="*/ 1266444 w 1571244"/>
              <a:gd name="connsiteY27" fmla="*/ 191007 h 240280"/>
              <a:gd name="connsiteX28" fmla="*/ 1272540 w 1571244"/>
              <a:gd name="connsiteY28" fmla="*/ 172719 h 240280"/>
              <a:gd name="connsiteX29" fmla="*/ 1290828 w 1571244"/>
              <a:gd name="connsiteY29" fmla="*/ 154431 h 240280"/>
              <a:gd name="connsiteX30" fmla="*/ 1303020 w 1571244"/>
              <a:gd name="connsiteY30" fmla="*/ 136143 h 240280"/>
              <a:gd name="connsiteX31" fmla="*/ 1339596 w 1571244"/>
              <a:gd name="connsiteY31" fmla="*/ 111759 h 240280"/>
              <a:gd name="connsiteX32" fmla="*/ 1382268 w 1571244"/>
              <a:gd name="connsiteY32" fmla="*/ 81279 h 240280"/>
              <a:gd name="connsiteX33" fmla="*/ 1485900 w 1571244"/>
              <a:gd name="connsiteY33" fmla="*/ 87375 h 240280"/>
              <a:gd name="connsiteX34" fmla="*/ 1528572 w 1571244"/>
              <a:gd name="connsiteY34" fmla="*/ 99567 h 240280"/>
              <a:gd name="connsiteX35" fmla="*/ 1552956 w 1571244"/>
              <a:gd name="connsiteY35" fmla="*/ 111759 h 240280"/>
              <a:gd name="connsiteX36" fmla="*/ 1571244 w 1571244"/>
              <a:gd name="connsiteY36" fmla="*/ 117855 h 240280"/>
              <a:gd name="connsiteX0" fmla="*/ 0 w 1552956"/>
              <a:gd name="connsiteY0" fmla="*/ 67563 h 240280"/>
              <a:gd name="connsiteX1" fmla="*/ 224028 w 1552956"/>
              <a:gd name="connsiteY1" fmla="*/ 32511 h 240280"/>
              <a:gd name="connsiteX2" fmla="*/ 248412 w 1552956"/>
              <a:gd name="connsiteY2" fmla="*/ 26415 h 240280"/>
              <a:gd name="connsiteX3" fmla="*/ 266700 w 1552956"/>
              <a:gd name="connsiteY3" fmla="*/ 20319 h 240280"/>
              <a:gd name="connsiteX4" fmla="*/ 272796 w 1552956"/>
              <a:gd name="connsiteY4" fmla="*/ 2031 h 240280"/>
              <a:gd name="connsiteX5" fmla="*/ 297180 w 1552956"/>
              <a:gd name="connsiteY5" fmla="*/ 26415 h 240280"/>
              <a:gd name="connsiteX6" fmla="*/ 333756 w 1552956"/>
              <a:gd name="connsiteY6" fmla="*/ 93471 h 240280"/>
              <a:gd name="connsiteX7" fmla="*/ 388620 w 1552956"/>
              <a:gd name="connsiteY7" fmla="*/ 136143 h 240280"/>
              <a:gd name="connsiteX8" fmla="*/ 413004 w 1552956"/>
              <a:gd name="connsiteY8" fmla="*/ 148335 h 240280"/>
              <a:gd name="connsiteX9" fmla="*/ 480060 w 1552956"/>
              <a:gd name="connsiteY9" fmla="*/ 160527 h 240280"/>
              <a:gd name="connsiteX10" fmla="*/ 498348 w 1552956"/>
              <a:gd name="connsiteY10" fmla="*/ 166623 h 240280"/>
              <a:gd name="connsiteX11" fmla="*/ 589788 w 1552956"/>
              <a:gd name="connsiteY11" fmla="*/ 154431 h 240280"/>
              <a:gd name="connsiteX12" fmla="*/ 608076 w 1552956"/>
              <a:gd name="connsiteY12" fmla="*/ 136143 h 240280"/>
              <a:gd name="connsiteX13" fmla="*/ 626364 w 1552956"/>
              <a:gd name="connsiteY13" fmla="*/ 130047 h 240280"/>
              <a:gd name="connsiteX14" fmla="*/ 650748 w 1552956"/>
              <a:gd name="connsiteY14" fmla="*/ 111759 h 240280"/>
              <a:gd name="connsiteX15" fmla="*/ 669036 w 1552956"/>
              <a:gd name="connsiteY15" fmla="*/ 93471 h 240280"/>
              <a:gd name="connsiteX16" fmla="*/ 717804 w 1552956"/>
              <a:gd name="connsiteY16" fmla="*/ 87375 h 240280"/>
              <a:gd name="connsiteX17" fmla="*/ 790956 w 1552956"/>
              <a:gd name="connsiteY17" fmla="*/ 111759 h 240280"/>
              <a:gd name="connsiteX18" fmla="*/ 827532 w 1552956"/>
              <a:gd name="connsiteY18" fmla="*/ 148335 h 240280"/>
              <a:gd name="connsiteX19" fmla="*/ 845820 w 1552956"/>
              <a:gd name="connsiteY19" fmla="*/ 154431 h 240280"/>
              <a:gd name="connsiteX20" fmla="*/ 888492 w 1552956"/>
              <a:gd name="connsiteY20" fmla="*/ 178815 h 240280"/>
              <a:gd name="connsiteX21" fmla="*/ 931164 w 1552956"/>
              <a:gd name="connsiteY21" fmla="*/ 191007 h 240280"/>
              <a:gd name="connsiteX22" fmla="*/ 967740 w 1552956"/>
              <a:gd name="connsiteY22" fmla="*/ 203199 h 240280"/>
              <a:gd name="connsiteX23" fmla="*/ 998220 w 1552956"/>
              <a:gd name="connsiteY23" fmla="*/ 209295 h 240280"/>
              <a:gd name="connsiteX24" fmla="*/ 1065276 w 1552956"/>
              <a:gd name="connsiteY24" fmla="*/ 221487 h 240280"/>
              <a:gd name="connsiteX25" fmla="*/ 1089660 w 1552956"/>
              <a:gd name="connsiteY25" fmla="*/ 233679 h 240280"/>
              <a:gd name="connsiteX26" fmla="*/ 1229868 w 1552956"/>
              <a:gd name="connsiteY26" fmla="*/ 233679 h 240280"/>
              <a:gd name="connsiteX27" fmla="*/ 1266444 w 1552956"/>
              <a:gd name="connsiteY27" fmla="*/ 191007 h 240280"/>
              <a:gd name="connsiteX28" fmla="*/ 1272540 w 1552956"/>
              <a:gd name="connsiteY28" fmla="*/ 172719 h 240280"/>
              <a:gd name="connsiteX29" fmla="*/ 1290828 w 1552956"/>
              <a:gd name="connsiteY29" fmla="*/ 154431 h 240280"/>
              <a:gd name="connsiteX30" fmla="*/ 1303020 w 1552956"/>
              <a:gd name="connsiteY30" fmla="*/ 136143 h 240280"/>
              <a:gd name="connsiteX31" fmla="*/ 1339596 w 1552956"/>
              <a:gd name="connsiteY31" fmla="*/ 111759 h 240280"/>
              <a:gd name="connsiteX32" fmla="*/ 1382268 w 1552956"/>
              <a:gd name="connsiteY32" fmla="*/ 81279 h 240280"/>
              <a:gd name="connsiteX33" fmla="*/ 1485900 w 1552956"/>
              <a:gd name="connsiteY33" fmla="*/ 87375 h 240280"/>
              <a:gd name="connsiteX34" fmla="*/ 1528572 w 1552956"/>
              <a:gd name="connsiteY34" fmla="*/ 99567 h 240280"/>
              <a:gd name="connsiteX35" fmla="*/ 1552956 w 1552956"/>
              <a:gd name="connsiteY35" fmla="*/ 111759 h 24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52956" h="240280">
                <a:moveTo>
                  <a:pt x="0" y="67563"/>
                </a:moveTo>
                <a:lnTo>
                  <a:pt x="224028" y="32511"/>
                </a:lnTo>
                <a:cubicBezTo>
                  <a:pt x="232287" y="31105"/>
                  <a:pt x="240356" y="28717"/>
                  <a:pt x="248412" y="26415"/>
                </a:cubicBezTo>
                <a:cubicBezTo>
                  <a:pt x="254591" y="24650"/>
                  <a:pt x="260604" y="22351"/>
                  <a:pt x="266700" y="20319"/>
                </a:cubicBezTo>
                <a:cubicBezTo>
                  <a:pt x="268732" y="14223"/>
                  <a:pt x="267049" y="4905"/>
                  <a:pt x="272796" y="2031"/>
                </a:cubicBezTo>
                <a:cubicBezTo>
                  <a:pt x="292062" y="-7602"/>
                  <a:pt x="294170" y="19792"/>
                  <a:pt x="297180" y="26415"/>
                </a:cubicBezTo>
                <a:cubicBezTo>
                  <a:pt x="302732" y="38630"/>
                  <a:pt x="320395" y="77437"/>
                  <a:pt x="333756" y="93471"/>
                </a:cubicBezTo>
                <a:cubicBezTo>
                  <a:pt x="348091" y="110673"/>
                  <a:pt x="369200" y="126433"/>
                  <a:pt x="388620" y="136143"/>
                </a:cubicBezTo>
                <a:cubicBezTo>
                  <a:pt x="396748" y="140207"/>
                  <a:pt x="404495" y="145144"/>
                  <a:pt x="413004" y="148335"/>
                </a:cubicBezTo>
                <a:cubicBezTo>
                  <a:pt x="430692" y="154968"/>
                  <a:pt x="464484" y="158302"/>
                  <a:pt x="480060" y="160527"/>
                </a:cubicBezTo>
                <a:cubicBezTo>
                  <a:pt x="486156" y="162559"/>
                  <a:pt x="491922" y="166623"/>
                  <a:pt x="498348" y="166623"/>
                </a:cubicBezTo>
                <a:cubicBezTo>
                  <a:pt x="558015" y="166623"/>
                  <a:pt x="553510" y="166524"/>
                  <a:pt x="589788" y="154431"/>
                </a:cubicBezTo>
                <a:cubicBezTo>
                  <a:pt x="595884" y="148335"/>
                  <a:pt x="600903" y="140925"/>
                  <a:pt x="608076" y="136143"/>
                </a:cubicBezTo>
                <a:cubicBezTo>
                  <a:pt x="613423" y="132579"/>
                  <a:pt x="620785" y="133235"/>
                  <a:pt x="626364" y="130047"/>
                </a:cubicBezTo>
                <a:cubicBezTo>
                  <a:pt x="635185" y="125006"/>
                  <a:pt x="643034" y="118371"/>
                  <a:pt x="650748" y="111759"/>
                </a:cubicBezTo>
                <a:cubicBezTo>
                  <a:pt x="657294" y="106148"/>
                  <a:pt x="660934" y="96417"/>
                  <a:pt x="669036" y="93471"/>
                </a:cubicBezTo>
                <a:cubicBezTo>
                  <a:pt x="684432" y="87872"/>
                  <a:pt x="701548" y="89407"/>
                  <a:pt x="717804" y="87375"/>
                </a:cubicBezTo>
                <a:cubicBezTo>
                  <a:pt x="749315" y="92627"/>
                  <a:pt x="763738" y="91346"/>
                  <a:pt x="790956" y="111759"/>
                </a:cubicBezTo>
                <a:cubicBezTo>
                  <a:pt x="804750" y="122104"/>
                  <a:pt x="811175" y="142883"/>
                  <a:pt x="827532" y="148335"/>
                </a:cubicBezTo>
                <a:cubicBezTo>
                  <a:pt x="833628" y="150367"/>
                  <a:pt x="840073" y="151557"/>
                  <a:pt x="845820" y="154431"/>
                </a:cubicBezTo>
                <a:cubicBezTo>
                  <a:pt x="907042" y="185042"/>
                  <a:pt x="813681" y="146753"/>
                  <a:pt x="888492" y="178815"/>
                </a:cubicBezTo>
                <a:cubicBezTo>
                  <a:pt x="904426" y="185644"/>
                  <a:pt x="913978" y="185851"/>
                  <a:pt x="931164" y="191007"/>
                </a:cubicBezTo>
                <a:cubicBezTo>
                  <a:pt x="943474" y="194700"/>
                  <a:pt x="955138" y="200679"/>
                  <a:pt x="967740" y="203199"/>
                </a:cubicBezTo>
                <a:lnTo>
                  <a:pt x="998220" y="209295"/>
                </a:lnTo>
                <a:cubicBezTo>
                  <a:pt x="1084013" y="224894"/>
                  <a:pt x="989986" y="206429"/>
                  <a:pt x="1065276" y="221487"/>
                </a:cubicBezTo>
                <a:cubicBezTo>
                  <a:pt x="1073404" y="225551"/>
                  <a:pt x="1080711" y="232100"/>
                  <a:pt x="1089660" y="233679"/>
                </a:cubicBezTo>
                <a:cubicBezTo>
                  <a:pt x="1153403" y="244928"/>
                  <a:pt x="1170190" y="239647"/>
                  <a:pt x="1229868" y="233679"/>
                </a:cubicBezTo>
                <a:cubicBezTo>
                  <a:pt x="1244281" y="219266"/>
                  <a:pt x="1256017" y="209254"/>
                  <a:pt x="1266444" y="191007"/>
                </a:cubicBezTo>
                <a:cubicBezTo>
                  <a:pt x="1269632" y="185428"/>
                  <a:pt x="1268976" y="178066"/>
                  <a:pt x="1272540" y="172719"/>
                </a:cubicBezTo>
                <a:cubicBezTo>
                  <a:pt x="1277322" y="165546"/>
                  <a:pt x="1285309" y="161054"/>
                  <a:pt x="1290828" y="154431"/>
                </a:cubicBezTo>
                <a:cubicBezTo>
                  <a:pt x="1295518" y="148803"/>
                  <a:pt x="1297506" y="140968"/>
                  <a:pt x="1303020" y="136143"/>
                </a:cubicBezTo>
                <a:cubicBezTo>
                  <a:pt x="1314047" y="126494"/>
                  <a:pt x="1327404" y="119887"/>
                  <a:pt x="1339596" y="111759"/>
                </a:cubicBezTo>
                <a:cubicBezTo>
                  <a:pt x="1366338" y="93931"/>
                  <a:pt x="1352023" y="103963"/>
                  <a:pt x="1382268" y="81279"/>
                </a:cubicBezTo>
                <a:cubicBezTo>
                  <a:pt x="1416812" y="83311"/>
                  <a:pt x="1451452" y="84094"/>
                  <a:pt x="1485900" y="87375"/>
                </a:cubicBezTo>
                <a:cubicBezTo>
                  <a:pt x="1492529" y="88006"/>
                  <a:pt x="1520735" y="96208"/>
                  <a:pt x="1528572" y="99567"/>
                </a:cubicBezTo>
                <a:cubicBezTo>
                  <a:pt x="1536925" y="103147"/>
                  <a:pt x="1544603" y="108179"/>
                  <a:pt x="1552956" y="111759"/>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9706515-8E2A-4CC9-948B-16D6DA9052E8}"/>
              </a:ext>
            </a:extLst>
          </p:cNvPr>
          <p:cNvSpPr/>
          <p:nvPr/>
        </p:nvSpPr>
        <p:spPr>
          <a:xfrm>
            <a:off x="9713048" y="2129946"/>
            <a:ext cx="1550289" cy="176784"/>
          </a:xfrm>
          <a:custGeom>
            <a:avLst/>
            <a:gdLst>
              <a:gd name="connsiteX0" fmla="*/ 0 w 2139696"/>
              <a:gd name="connsiteY0" fmla="*/ 121920 h 182880"/>
              <a:gd name="connsiteX1" fmla="*/ 121920 w 2139696"/>
              <a:gd name="connsiteY1" fmla="*/ 91440 h 182880"/>
              <a:gd name="connsiteX2" fmla="*/ 176784 w 2139696"/>
              <a:gd name="connsiteY2" fmla="*/ 60960 h 182880"/>
              <a:gd name="connsiteX3" fmla="*/ 225552 w 2139696"/>
              <a:gd name="connsiteY3" fmla="*/ 42672 h 182880"/>
              <a:gd name="connsiteX4" fmla="*/ 249936 w 2139696"/>
              <a:gd name="connsiteY4" fmla="*/ 30480 h 182880"/>
              <a:gd name="connsiteX5" fmla="*/ 274320 w 2139696"/>
              <a:gd name="connsiteY5" fmla="*/ 24384 h 182880"/>
              <a:gd name="connsiteX6" fmla="*/ 341376 w 2139696"/>
              <a:gd name="connsiteY6" fmla="*/ 12192 h 182880"/>
              <a:gd name="connsiteX7" fmla="*/ 408432 w 2139696"/>
              <a:gd name="connsiteY7" fmla="*/ 18288 h 182880"/>
              <a:gd name="connsiteX8" fmla="*/ 445008 w 2139696"/>
              <a:gd name="connsiteY8" fmla="*/ 42672 h 182880"/>
              <a:gd name="connsiteX9" fmla="*/ 512064 w 2139696"/>
              <a:gd name="connsiteY9" fmla="*/ 91440 h 182880"/>
              <a:gd name="connsiteX10" fmla="*/ 548640 w 2139696"/>
              <a:gd name="connsiteY10" fmla="*/ 128016 h 182880"/>
              <a:gd name="connsiteX11" fmla="*/ 566928 w 2139696"/>
              <a:gd name="connsiteY11" fmla="*/ 146304 h 182880"/>
              <a:gd name="connsiteX12" fmla="*/ 609600 w 2139696"/>
              <a:gd name="connsiteY12" fmla="*/ 164592 h 182880"/>
              <a:gd name="connsiteX13" fmla="*/ 633984 w 2139696"/>
              <a:gd name="connsiteY13" fmla="*/ 176784 h 182880"/>
              <a:gd name="connsiteX14" fmla="*/ 652272 w 2139696"/>
              <a:gd name="connsiteY14" fmla="*/ 182880 h 182880"/>
              <a:gd name="connsiteX15" fmla="*/ 737616 w 2139696"/>
              <a:gd name="connsiteY15" fmla="*/ 176784 h 182880"/>
              <a:gd name="connsiteX16" fmla="*/ 774192 w 2139696"/>
              <a:gd name="connsiteY16" fmla="*/ 152400 h 182880"/>
              <a:gd name="connsiteX17" fmla="*/ 810768 w 2139696"/>
              <a:gd name="connsiteY17" fmla="*/ 146304 h 182880"/>
              <a:gd name="connsiteX18" fmla="*/ 853440 w 2139696"/>
              <a:gd name="connsiteY18" fmla="*/ 115824 h 182880"/>
              <a:gd name="connsiteX19" fmla="*/ 902208 w 2139696"/>
              <a:gd name="connsiteY19" fmla="*/ 91440 h 182880"/>
              <a:gd name="connsiteX20" fmla="*/ 957072 w 2139696"/>
              <a:gd name="connsiteY20" fmla="*/ 60960 h 182880"/>
              <a:gd name="connsiteX21" fmla="*/ 975360 w 2139696"/>
              <a:gd name="connsiteY21" fmla="*/ 48768 h 182880"/>
              <a:gd name="connsiteX22" fmla="*/ 1011936 w 2139696"/>
              <a:gd name="connsiteY22" fmla="*/ 36576 h 182880"/>
              <a:gd name="connsiteX23" fmla="*/ 1066800 w 2139696"/>
              <a:gd name="connsiteY23" fmla="*/ 18288 h 182880"/>
              <a:gd name="connsiteX24" fmla="*/ 1115568 w 2139696"/>
              <a:gd name="connsiteY24" fmla="*/ 6096 h 182880"/>
              <a:gd name="connsiteX25" fmla="*/ 1213104 w 2139696"/>
              <a:gd name="connsiteY25" fmla="*/ 12192 h 182880"/>
              <a:gd name="connsiteX26" fmla="*/ 1243584 w 2139696"/>
              <a:gd name="connsiteY26" fmla="*/ 18288 h 182880"/>
              <a:gd name="connsiteX27" fmla="*/ 1280160 w 2139696"/>
              <a:gd name="connsiteY27" fmla="*/ 30480 h 182880"/>
              <a:gd name="connsiteX28" fmla="*/ 1322832 w 2139696"/>
              <a:gd name="connsiteY28" fmla="*/ 67056 h 182880"/>
              <a:gd name="connsiteX29" fmla="*/ 1365504 w 2139696"/>
              <a:gd name="connsiteY29" fmla="*/ 97536 h 182880"/>
              <a:gd name="connsiteX30" fmla="*/ 1402080 w 2139696"/>
              <a:gd name="connsiteY30" fmla="*/ 115824 h 182880"/>
              <a:gd name="connsiteX31" fmla="*/ 1536192 w 2139696"/>
              <a:gd name="connsiteY31" fmla="*/ 103632 h 182880"/>
              <a:gd name="connsiteX32" fmla="*/ 1584960 w 2139696"/>
              <a:gd name="connsiteY32" fmla="*/ 85344 h 182880"/>
              <a:gd name="connsiteX33" fmla="*/ 1609344 w 2139696"/>
              <a:gd name="connsiteY33" fmla="*/ 67056 h 182880"/>
              <a:gd name="connsiteX34" fmla="*/ 1639824 w 2139696"/>
              <a:gd name="connsiteY34" fmla="*/ 60960 h 182880"/>
              <a:gd name="connsiteX35" fmla="*/ 1670304 w 2139696"/>
              <a:gd name="connsiteY35" fmla="*/ 36576 h 182880"/>
              <a:gd name="connsiteX36" fmla="*/ 1706880 w 2139696"/>
              <a:gd name="connsiteY36" fmla="*/ 24384 h 182880"/>
              <a:gd name="connsiteX37" fmla="*/ 1725168 w 2139696"/>
              <a:gd name="connsiteY37" fmla="*/ 18288 h 182880"/>
              <a:gd name="connsiteX38" fmla="*/ 1749552 w 2139696"/>
              <a:gd name="connsiteY38" fmla="*/ 12192 h 182880"/>
              <a:gd name="connsiteX39" fmla="*/ 1786128 w 2139696"/>
              <a:gd name="connsiteY39" fmla="*/ 0 h 182880"/>
              <a:gd name="connsiteX40" fmla="*/ 2139696 w 2139696"/>
              <a:gd name="connsiteY40" fmla="*/ 6096 h 182880"/>
              <a:gd name="connsiteX0" fmla="*/ 0 w 2139696"/>
              <a:gd name="connsiteY0" fmla="*/ 121920 h 182880"/>
              <a:gd name="connsiteX1" fmla="*/ 114300 w 2139696"/>
              <a:gd name="connsiteY1" fmla="*/ 91440 h 182880"/>
              <a:gd name="connsiteX2" fmla="*/ 176784 w 2139696"/>
              <a:gd name="connsiteY2" fmla="*/ 60960 h 182880"/>
              <a:gd name="connsiteX3" fmla="*/ 225552 w 2139696"/>
              <a:gd name="connsiteY3" fmla="*/ 42672 h 182880"/>
              <a:gd name="connsiteX4" fmla="*/ 249936 w 2139696"/>
              <a:gd name="connsiteY4" fmla="*/ 30480 h 182880"/>
              <a:gd name="connsiteX5" fmla="*/ 274320 w 2139696"/>
              <a:gd name="connsiteY5" fmla="*/ 24384 h 182880"/>
              <a:gd name="connsiteX6" fmla="*/ 341376 w 2139696"/>
              <a:gd name="connsiteY6" fmla="*/ 12192 h 182880"/>
              <a:gd name="connsiteX7" fmla="*/ 408432 w 2139696"/>
              <a:gd name="connsiteY7" fmla="*/ 18288 h 182880"/>
              <a:gd name="connsiteX8" fmla="*/ 445008 w 2139696"/>
              <a:gd name="connsiteY8" fmla="*/ 42672 h 182880"/>
              <a:gd name="connsiteX9" fmla="*/ 512064 w 2139696"/>
              <a:gd name="connsiteY9" fmla="*/ 91440 h 182880"/>
              <a:gd name="connsiteX10" fmla="*/ 548640 w 2139696"/>
              <a:gd name="connsiteY10" fmla="*/ 128016 h 182880"/>
              <a:gd name="connsiteX11" fmla="*/ 566928 w 2139696"/>
              <a:gd name="connsiteY11" fmla="*/ 146304 h 182880"/>
              <a:gd name="connsiteX12" fmla="*/ 609600 w 2139696"/>
              <a:gd name="connsiteY12" fmla="*/ 164592 h 182880"/>
              <a:gd name="connsiteX13" fmla="*/ 633984 w 2139696"/>
              <a:gd name="connsiteY13" fmla="*/ 176784 h 182880"/>
              <a:gd name="connsiteX14" fmla="*/ 652272 w 2139696"/>
              <a:gd name="connsiteY14" fmla="*/ 182880 h 182880"/>
              <a:gd name="connsiteX15" fmla="*/ 737616 w 2139696"/>
              <a:gd name="connsiteY15" fmla="*/ 176784 h 182880"/>
              <a:gd name="connsiteX16" fmla="*/ 774192 w 2139696"/>
              <a:gd name="connsiteY16" fmla="*/ 152400 h 182880"/>
              <a:gd name="connsiteX17" fmla="*/ 810768 w 2139696"/>
              <a:gd name="connsiteY17" fmla="*/ 146304 h 182880"/>
              <a:gd name="connsiteX18" fmla="*/ 853440 w 2139696"/>
              <a:gd name="connsiteY18" fmla="*/ 115824 h 182880"/>
              <a:gd name="connsiteX19" fmla="*/ 902208 w 2139696"/>
              <a:gd name="connsiteY19" fmla="*/ 91440 h 182880"/>
              <a:gd name="connsiteX20" fmla="*/ 957072 w 2139696"/>
              <a:gd name="connsiteY20" fmla="*/ 60960 h 182880"/>
              <a:gd name="connsiteX21" fmla="*/ 975360 w 2139696"/>
              <a:gd name="connsiteY21" fmla="*/ 48768 h 182880"/>
              <a:gd name="connsiteX22" fmla="*/ 1011936 w 2139696"/>
              <a:gd name="connsiteY22" fmla="*/ 36576 h 182880"/>
              <a:gd name="connsiteX23" fmla="*/ 1066800 w 2139696"/>
              <a:gd name="connsiteY23" fmla="*/ 18288 h 182880"/>
              <a:gd name="connsiteX24" fmla="*/ 1115568 w 2139696"/>
              <a:gd name="connsiteY24" fmla="*/ 6096 h 182880"/>
              <a:gd name="connsiteX25" fmla="*/ 1213104 w 2139696"/>
              <a:gd name="connsiteY25" fmla="*/ 12192 h 182880"/>
              <a:gd name="connsiteX26" fmla="*/ 1243584 w 2139696"/>
              <a:gd name="connsiteY26" fmla="*/ 18288 h 182880"/>
              <a:gd name="connsiteX27" fmla="*/ 1280160 w 2139696"/>
              <a:gd name="connsiteY27" fmla="*/ 30480 h 182880"/>
              <a:gd name="connsiteX28" fmla="*/ 1322832 w 2139696"/>
              <a:gd name="connsiteY28" fmla="*/ 67056 h 182880"/>
              <a:gd name="connsiteX29" fmla="*/ 1365504 w 2139696"/>
              <a:gd name="connsiteY29" fmla="*/ 97536 h 182880"/>
              <a:gd name="connsiteX30" fmla="*/ 1402080 w 2139696"/>
              <a:gd name="connsiteY30" fmla="*/ 115824 h 182880"/>
              <a:gd name="connsiteX31" fmla="*/ 1536192 w 2139696"/>
              <a:gd name="connsiteY31" fmla="*/ 103632 h 182880"/>
              <a:gd name="connsiteX32" fmla="*/ 1584960 w 2139696"/>
              <a:gd name="connsiteY32" fmla="*/ 85344 h 182880"/>
              <a:gd name="connsiteX33" fmla="*/ 1609344 w 2139696"/>
              <a:gd name="connsiteY33" fmla="*/ 67056 h 182880"/>
              <a:gd name="connsiteX34" fmla="*/ 1639824 w 2139696"/>
              <a:gd name="connsiteY34" fmla="*/ 60960 h 182880"/>
              <a:gd name="connsiteX35" fmla="*/ 1670304 w 2139696"/>
              <a:gd name="connsiteY35" fmla="*/ 36576 h 182880"/>
              <a:gd name="connsiteX36" fmla="*/ 1706880 w 2139696"/>
              <a:gd name="connsiteY36" fmla="*/ 24384 h 182880"/>
              <a:gd name="connsiteX37" fmla="*/ 1725168 w 2139696"/>
              <a:gd name="connsiteY37" fmla="*/ 18288 h 182880"/>
              <a:gd name="connsiteX38" fmla="*/ 1749552 w 2139696"/>
              <a:gd name="connsiteY38" fmla="*/ 12192 h 182880"/>
              <a:gd name="connsiteX39" fmla="*/ 1786128 w 2139696"/>
              <a:gd name="connsiteY39" fmla="*/ 0 h 182880"/>
              <a:gd name="connsiteX40" fmla="*/ 2139696 w 2139696"/>
              <a:gd name="connsiteY40" fmla="*/ 6096 h 182880"/>
              <a:gd name="connsiteX0" fmla="*/ 0 w 2025396"/>
              <a:gd name="connsiteY0" fmla="*/ 91440 h 182880"/>
              <a:gd name="connsiteX1" fmla="*/ 62484 w 2025396"/>
              <a:gd name="connsiteY1" fmla="*/ 60960 h 182880"/>
              <a:gd name="connsiteX2" fmla="*/ 111252 w 2025396"/>
              <a:gd name="connsiteY2" fmla="*/ 42672 h 182880"/>
              <a:gd name="connsiteX3" fmla="*/ 135636 w 2025396"/>
              <a:gd name="connsiteY3" fmla="*/ 30480 h 182880"/>
              <a:gd name="connsiteX4" fmla="*/ 160020 w 2025396"/>
              <a:gd name="connsiteY4" fmla="*/ 24384 h 182880"/>
              <a:gd name="connsiteX5" fmla="*/ 227076 w 2025396"/>
              <a:gd name="connsiteY5" fmla="*/ 12192 h 182880"/>
              <a:gd name="connsiteX6" fmla="*/ 294132 w 2025396"/>
              <a:gd name="connsiteY6" fmla="*/ 18288 h 182880"/>
              <a:gd name="connsiteX7" fmla="*/ 330708 w 2025396"/>
              <a:gd name="connsiteY7" fmla="*/ 42672 h 182880"/>
              <a:gd name="connsiteX8" fmla="*/ 397764 w 2025396"/>
              <a:gd name="connsiteY8" fmla="*/ 91440 h 182880"/>
              <a:gd name="connsiteX9" fmla="*/ 434340 w 2025396"/>
              <a:gd name="connsiteY9" fmla="*/ 128016 h 182880"/>
              <a:gd name="connsiteX10" fmla="*/ 452628 w 2025396"/>
              <a:gd name="connsiteY10" fmla="*/ 146304 h 182880"/>
              <a:gd name="connsiteX11" fmla="*/ 495300 w 2025396"/>
              <a:gd name="connsiteY11" fmla="*/ 164592 h 182880"/>
              <a:gd name="connsiteX12" fmla="*/ 519684 w 2025396"/>
              <a:gd name="connsiteY12" fmla="*/ 176784 h 182880"/>
              <a:gd name="connsiteX13" fmla="*/ 537972 w 2025396"/>
              <a:gd name="connsiteY13" fmla="*/ 182880 h 182880"/>
              <a:gd name="connsiteX14" fmla="*/ 623316 w 2025396"/>
              <a:gd name="connsiteY14" fmla="*/ 176784 h 182880"/>
              <a:gd name="connsiteX15" fmla="*/ 659892 w 2025396"/>
              <a:gd name="connsiteY15" fmla="*/ 152400 h 182880"/>
              <a:gd name="connsiteX16" fmla="*/ 696468 w 2025396"/>
              <a:gd name="connsiteY16" fmla="*/ 146304 h 182880"/>
              <a:gd name="connsiteX17" fmla="*/ 739140 w 2025396"/>
              <a:gd name="connsiteY17" fmla="*/ 115824 h 182880"/>
              <a:gd name="connsiteX18" fmla="*/ 787908 w 2025396"/>
              <a:gd name="connsiteY18" fmla="*/ 91440 h 182880"/>
              <a:gd name="connsiteX19" fmla="*/ 842772 w 2025396"/>
              <a:gd name="connsiteY19" fmla="*/ 60960 h 182880"/>
              <a:gd name="connsiteX20" fmla="*/ 861060 w 2025396"/>
              <a:gd name="connsiteY20" fmla="*/ 48768 h 182880"/>
              <a:gd name="connsiteX21" fmla="*/ 897636 w 2025396"/>
              <a:gd name="connsiteY21" fmla="*/ 36576 h 182880"/>
              <a:gd name="connsiteX22" fmla="*/ 952500 w 2025396"/>
              <a:gd name="connsiteY22" fmla="*/ 18288 h 182880"/>
              <a:gd name="connsiteX23" fmla="*/ 1001268 w 2025396"/>
              <a:gd name="connsiteY23" fmla="*/ 6096 h 182880"/>
              <a:gd name="connsiteX24" fmla="*/ 1098804 w 2025396"/>
              <a:gd name="connsiteY24" fmla="*/ 12192 h 182880"/>
              <a:gd name="connsiteX25" fmla="*/ 1129284 w 2025396"/>
              <a:gd name="connsiteY25" fmla="*/ 18288 h 182880"/>
              <a:gd name="connsiteX26" fmla="*/ 1165860 w 2025396"/>
              <a:gd name="connsiteY26" fmla="*/ 30480 h 182880"/>
              <a:gd name="connsiteX27" fmla="*/ 1208532 w 2025396"/>
              <a:gd name="connsiteY27" fmla="*/ 67056 h 182880"/>
              <a:gd name="connsiteX28" fmla="*/ 1251204 w 2025396"/>
              <a:gd name="connsiteY28" fmla="*/ 97536 h 182880"/>
              <a:gd name="connsiteX29" fmla="*/ 1287780 w 2025396"/>
              <a:gd name="connsiteY29" fmla="*/ 115824 h 182880"/>
              <a:gd name="connsiteX30" fmla="*/ 1421892 w 2025396"/>
              <a:gd name="connsiteY30" fmla="*/ 103632 h 182880"/>
              <a:gd name="connsiteX31" fmla="*/ 1470660 w 2025396"/>
              <a:gd name="connsiteY31" fmla="*/ 85344 h 182880"/>
              <a:gd name="connsiteX32" fmla="*/ 1495044 w 2025396"/>
              <a:gd name="connsiteY32" fmla="*/ 67056 h 182880"/>
              <a:gd name="connsiteX33" fmla="*/ 1525524 w 2025396"/>
              <a:gd name="connsiteY33" fmla="*/ 60960 h 182880"/>
              <a:gd name="connsiteX34" fmla="*/ 1556004 w 2025396"/>
              <a:gd name="connsiteY34" fmla="*/ 36576 h 182880"/>
              <a:gd name="connsiteX35" fmla="*/ 1592580 w 2025396"/>
              <a:gd name="connsiteY35" fmla="*/ 24384 h 182880"/>
              <a:gd name="connsiteX36" fmla="*/ 1610868 w 2025396"/>
              <a:gd name="connsiteY36" fmla="*/ 18288 h 182880"/>
              <a:gd name="connsiteX37" fmla="*/ 1635252 w 2025396"/>
              <a:gd name="connsiteY37" fmla="*/ 12192 h 182880"/>
              <a:gd name="connsiteX38" fmla="*/ 1671828 w 2025396"/>
              <a:gd name="connsiteY38" fmla="*/ 0 h 182880"/>
              <a:gd name="connsiteX39" fmla="*/ 2025396 w 2025396"/>
              <a:gd name="connsiteY39" fmla="*/ 6096 h 182880"/>
              <a:gd name="connsiteX0" fmla="*/ 0 w 1671828"/>
              <a:gd name="connsiteY0" fmla="*/ 91440 h 182880"/>
              <a:gd name="connsiteX1" fmla="*/ 62484 w 1671828"/>
              <a:gd name="connsiteY1" fmla="*/ 60960 h 182880"/>
              <a:gd name="connsiteX2" fmla="*/ 111252 w 1671828"/>
              <a:gd name="connsiteY2" fmla="*/ 42672 h 182880"/>
              <a:gd name="connsiteX3" fmla="*/ 135636 w 1671828"/>
              <a:gd name="connsiteY3" fmla="*/ 30480 h 182880"/>
              <a:gd name="connsiteX4" fmla="*/ 160020 w 1671828"/>
              <a:gd name="connsiteY4" fmla="*/ 24384 h 182880"/>
              <a:gd name="connsiteX5" fmla="*/ 227076 w 1671828"/>
              <a:gd name="connsiteY5" fmla="*/ 12192 h 182880"/>
              <a:gd name="connsiteX6" fmla="*/ 294132 w 1671828"/>
              <a:gd name="connsiteY6" fmla="*/ 18288 h 182880"/>
              <a:gd name="connsiteX7" fmla="*/ 330708 w 1671828"/>
              <a:gd name="connsiteY7" fmla="*/ 42672 h 182880"/>
              <a:gd name="connsiteX8" fmla="*/ 397764 w 1671828"/>
              <a:gd name="connsiteY8" fmla="*/ 91440 h 182880"/>
              <a:gd name="connsiteX9" fmla="*/ 434340 w 1671828"/>
              <a:gd name="connsiteY9" fmla="*/ 128016 h 182880"/>
              <a:gd name="connsiteX10" fmla="*/ 452628 w 1671828"/>
              <a:gd name="connsiteY10" fmla="*/ 146304 h 182880"/>
              <a:gd name="connsiteX11" fmla="*/ 495300 w 1671828"/>
              <a:gd name="connsiteY11" fmla="*/ 164592 h 182880"/>
              <a:gd name="connsiteX12" fmla="*/ 519684 w 1671828"/>
              <a:gd name="connsiteY12" fmla="*/ 176784 h 182880"/>
              <a:gd name="connsiteX13" fmla="*/ 537972 w 1671828"/>
              <a:gd name="connsiteY13" fmla="*/ 182880 h 182880"/>
              <a:gd name="connsiteX14" fmla="*/ 623316 w 1671828"/>
              <a:gd name="connsiteY14" fmla="*/ 176784 h 182880"/>
              <a:gd name="connsiteX15" fmla="*/ 659892 w 1671828"/>
              <a:gd name="connsiteY15" fmla="*/ 152400 h 182880"/>
              <a:gd name="connsiteX16" fmla="*/ 696468 w 1671828"/>
              <a:gd name="connsiteY16" fmla="*/ 146304 h 182880"/>
              <a:gd name="connsiteX17" fmla="*/ 739140 w 1671828"/>
              <a:gd name="connsiteY17" fmla="*/ 115824 h 182880"/>
              <a:gd name="connsiteX18" fmla="*/ 787908 w 1671828"/>
              <a:gd name="connsiteY18" fmla="*/ 91440 h 182880"/>
              <a:gd name="connsiteX19" fmla="*/ 842772 w 1671828"/>
              <a:gd name="connsiteY19" fmla="*/ 60960 h 182880"/>
              <a:gd name="connsiteX20" fmla="*/ 861060 w 1671828"/>
              <a:gd name="connsiteY20" fmla="*/ 48768 h 182880"/>
              <a:gd name="connsiteX21" fmla="*/ 897636 w 1671828"/>
              <a:gd name="connsiteY21" fmla="*/ 36576 h 182880"/>
              <a:gd name="connsiteX22" fmla="*/ 952500 w 1671828"/>
              <a:gd name="connsiteY22" fmla="*/ 18288 h 182880"/>
              <a:gd name="connsiteX23" fmla="*/ 1001268 w 1671828"/>
              <a:gd name="connsiteY23" fmla="*/ 6096 h 182880"/>
              <a:gd name="connsiteX24" fmla="*/ 1098804 w 1671828"/>
              <a:gd name="connsiteY24" fmla="*/ 12192 h 182880"/>
              <a:gd name="connsiteX25" fmla="*/ 1129284 w 1671828"/>
              <a:gd name="connsiteY25" fmla="*/ 18288 h 182880"/>
              <a:gd name="connsiteX26" fmla="*/ 1165860 w 1671828"/>
              <a:gd name="connsiteY26" fmla="*/ 30480 h 182880"/>
              <a:gd name="connsiteX27" fmla="*/ 1208532 w 1671828"/>
              <a:gd name="connsiteY27" fmla="*/ 67056 h 182880"/>
              <a:gd name="connsiteX28" fmla="*/ 1251204 w 1671828"/>
              <a:gd name="connsiteY28" fmla="*/ 97536 h 182880"/>
              <a:gd name="connsiteX29" fmla="*/ 1287780 w 1671828"/>
              <a:gd name="connsiteY29" fmla="*/ 115824 h 182880"/>
              <a:gd name="connsiteX30" fmla="*/ 1421892 w 1671828"/>
              <a:gd name="connsiteY30" fmla="*/ 103632 h 182880"/>
              <a:gd name="connsiteX31" fmla="*/ 1470660 w 1671828"/>
              <a:gd name="connsiteY31" fmla="*/ 85344 h 182880"/>
              <a:gd name="connsiteX32" fmla="*/ 1495044 w 1671828"/>
              <a:gd name="connsiteY32" fmla="*/ 67056 h 182880"/>
              <a:gd name="connsiteX33" fmla="*/ 1525524 w 1671828"/>
              <a:gd name="connsiteY33" fmla="*/ 60960 h 182880"/>
              <a:gd name="connsiteX34" fmla="*/ 1556004 w 1671828"/>
              <a:gd name="connsiteY34" fmla="*/ 36576 h 182880"/>
              <a:gd name="connsiteX35" fmla="*/ 1592580 w 1671828"/>
              <a:gd name="connsiteY35" fmla="*/ 24384 h 182880"/>
              <a:gd name="connsiteX36" fmla="*/ 1610868 w 1671828"/>
              <a:gd name="connsiteY36" fmla="*/ 18288 h 182880"/>
              <a:gd name="connsiteX37" fmla="*/ 1635252 w 1671828"/>
              <a:gd name="connsiteY37" fmla="*/ 12192 h 182880"/>
              <a:gd name="connsiteX38" fmla="*/ 1671828 w 1671828"/>
              <a:gd name="connsiteY38" fmla="*/ 0 h 182880"/>
              <a:gd name="connsiteX0" fmla="*/ 0 w 1635252"/>
              <a:gd name="connsiteY0" fmla="*/ 85344 h 176784"/>
              <a:gd name="connsiteX1" fmla="*/ 62484 w 1635252"/>
              <a:gd name="connsiteY1" fmla="*/ 54864 h 176784"/>
              <a:gd name="connsiteX2" fmla="*/ 111252 w 1635252"/>
              <a:gd name="connsiteY2" fmla="*/ 36576 h 176784"/>
              <a:gd name="connsiteX3" fmla="*/ 135636 w 1635252"/>
              <a:gd name="connsiteY3" fmla="*/ 24384 h 176784"/>
              <a:gd name="connsiteX4" fmla="*/ 160020 w 1635252"/>
              <a:gd name="connsiteY4" fmla="*/ 18288 h 176784"/>
              <a:gd name="connsiteX5" fmla="*/ 227076 w 1635252"/>
              <a:gd name="connsiteY5" fmla="*/ 6096 h 176784"/>
              <a:gd name="connsiteX6" fmla="*/ 294132 w 1635252"/>
              <a:gd name="connsiteY6" fmla="*/ 12192 h 176784"/>
              <a:gd name="connsiteX7" fmla="*/ 330708 w 1635252"/>
              <a:gd name="connsiteY7" fmla="*/ 36576 h 176784"/>
              <a:gd name="connsiteX8" fmla="*/ 397764 w 1635252"/>
              <a:gd name="connsiteY8" fmla="*/ 85344 h 176784"/>
              <a:gd name="connsiteX9" fmla="*/ 434340 w 1635252"/>
              <a:gd name="connsiteY9" fmla="*/ 121920 h 176784"/>
              <a:gd name="connsiteX10" fmla="*/ 452628 w 1635252"/>
              <a:gd name="connsiteY10" fmla="*/ 140208 h 176784"/>
              <a:gd name="connsiteX11" fmla="*/ 495300 w 1635252"/>
              <a:gd name="connsiteY11" fmla="*/ 158496 h 176784"/>
              <a:gd name="connsiteX12" fmla="*/ 519684 w 1635252"/>
              <a:gd name="connsiteY12" fmla="*/ 170688 h 176784"/>
              <a:gd name="connsiteX13" fmla="*/ 537972 w 1635252"/>
              <a:gd name="connsiteY13" fmla="*/ 176784 h 176784"/>
              <a:gd name="connsiteX14" fmla="*/ 623316 w 1635252"/>
              <a:gd name="connsiteY14" fmla="*/ 170688 h 176784"/>
              <a:gd name="connsiteX15" fmla="*/ 659892 w 1635252"/>
              <a:gd name="connsiteY15" fmla="*/ 146304 h 176784"/>
              <a:gd name="connsiteX16" fmla="*/ 696468 w 1635252"/>
              <a:gd name="connsiteY16" fmla="*/ 140208 h 176784"/>
              <a:gd name="connsiteX17" fmla="*/ 739140 w 1635252"/>
              <a:gd name="connsiteY17" fmla="*/ 109728 h 176784"/>
              <a:gd name="connsiteX18" fmla="*/ 787908 w 1635252"/>
              <a:gd name="connsiteY18" fmla="*/ 85344 h 176784"/>
              <a:gd name="connsiteX19" fmla="*/ 842772 w 1635252"/>
              <a:gd name="connsiteY19" fmla="*/ 54864 h 176784"/>
              <a:gd name="connsiteX20" fmla="*/ 861060 w 1635252"/>
              <a:gd name="connsiteY20" fmla="*/ 42672 h 176784"/>
              <a:gd name="connsiteX21" fmla="*/ 897636 w 1635252"/>
              <a:gd name="connsiteY21" fmla="*/ 30480 h 176784"/>
              <a:gd name="connsiteX22" fmla="*/ 952500 w 1635252"/>
              <a:gd name="connsiteY22" fmla="*/ 12192 h 176784"/>
              <a:gd name="connsiteX23" fmla="*/ 1001268 w 1635252"/>
              <a:gd name="connsiteY23" fmla="*/ 0 h 176784"/>
              <a:gd name="connsiteX24" fmla="*/ 1098804 w 1635252"/>
              <a:gd name="connsiteY24" fmla="*/ 6096 h 176784"/>
              <a:gd name="connsiteX25" fmla="*/ 1129284 w 1635252"/>
              <a:gd name="connsiteY25" fmla="*/ 12192 h 176784"/>
              <a:gd name="connsiteX26" fmla="*/ 1165860 w 1635252"/>
              <a:gd name="connsiteY26" fmla="*/ 24384 h 176784"/>
              <a:gd name="connsiteX27" fmla="*/ 1208532 w 1635252"/>
              <a:gd name="connsiteY27" fmla="*/ 60960 h 176784"/>
              <a:gd name="connsiteX28" fmla="*/ 1251204 w 1635252"/>
              <a:gd name="connsiteY28" fmla="*/ 91440 h 176784"/>
              <a:gd name="connsiteX29" fmla="*/ 1287780 w 1635252"/>
              <a:gd name="connsiteY29" fmla="*/ 109728 h 176784"/>
              <a:gd name="connsiteX30" fmla="*/ 1421892 w 1635252"/>
              <a:gd name="connsiteY30" fmla="*/ 97536 h 176784"/>
              <a:gd name="connsiteX31" fmla="*/ 1470660 w 1635252"/>
              <a:gd name="connsiteY31" fmla="*/ 79248 h 176784"/>
              <a:gd name="connsiteX32" fmla="*/ 1495044 w 1635252"/>
              <a:gd name="connsiteY32" fmla="*/ 60960 h 176784"/>
              <a:gd name="connsiteX33" fmla="*/ 1525524 w 1635252"/>
              <a:gd name="connsiteY33" fmla="*/ 54864 h 176784"/>
              <a:gd name="connsiteX34" fmla="*/ 1556004 w 1635252"/>
              <a:gd name="connsiteY34" fmla="*/ 30480 h 176784"/>
              <a:gd name="connsiteX35" fmla="*/ 1592580 w 1635252"/>
              <a:gd name="connsiteY35" fmla="*/ 18288 h 176784"/>
              <a:gd name="connsiteX36" fmla="*/ 1610868 w 1635252"/>
              <a:gd name="connsiteY36" fmla="*/ 12192 h 176784"/>
              <a:gd name="connsiteX37" fmla="*/ 1635252 w 1635252"/>
              <a:gd name="connsiteY37" fmla="*/ 6096 h 176784"/>
              <a:gd name="connsiteX0" fmla="*/ 0 w 1610868"/>
              <a:gd name="connsiteY0" fmla="*/ 85344 h 176784"/>
              <a:gd name="connsiteX1" fmla="*/ 62484 w 1610868"/>
              <a:gd name="connsiteY1" fmla="*/ 54864 h 176784"/>
              <a:gd name="connsiteX2" fmla="*/ 111252 w 1610868"/>
              <a:gd name="connsiteY2" fmla="*/ 36576 h 176784"/>
              <a:gd name="connsiteX3" fmla="*/ 135636 w 1610868"/>
              <a:gd name="connsiteY3" fmla="*/ 24384 h 176784"/>
              <a:gd name="connsiteX4" fmla="*/ 160020 w 1610868"/>
              <a:gd name="connsiteY4" fmla="*/ 18288 h 176784"/>
              <a:gd name="connsiteX5" fmla="*/ 227076 w 1610868"/>
              <a:gd name="connsiteY5" fmla="*/ 6096 h 176784"/>
              <a:gd name="connsiteX6" fmla="*/ 294132 w 1610868"/>
              <a:gd name="connsiteY6" fmla="*/ 12192 h 176784"/>
              <a:gd name="connsiteX7" fmla="*/ 330708 w 1610868"/>
              <a:gd name="connsiteY7" fmla="*/ 36576 h 176784"/>
              <a:gd name="connsiteX8" fmla="*/ 397764 w 1610868"/>
              <a:gd name="connsiteY8" fmla="*/ 85344 h 176784"/>
              <a:gd name="connsiteX9" fmla="*/ 434340 w 1610868"/>
              <a:gd name="connsiteY9" fmla="*/ 121920 h 176784"/>
              <a:gd name="connsiteX10" fmla="*/ 452628 w 1610868"/>
              <a:gd name="connsiteY10" fmla="*/ 140208 h 176784"/>
              <a:gd name="connsiteX11" fmla="*/ 495300 w 1610868"/>
              <a:gd name="connsiteY11" fmla="*/ 158496 h 176784"/>
              <a:gd name="connsiteX12" fmla="*/ 519684 w 1610868"/>
              <a:gd name="connsiteY12" fmla="*/ 170688 h 176784"/>
              <a:gd name="connsiteX13" fmla="*/ 537972 w 1610868"/>
              <a:gd name="connsiteY13" fmla="*/ 176784 h 176784"/>
              <a:gd name="connsiteX14" fmla="*/ 623316 w 1610868"/>
              <a:gd name="connsiteY14" fmla="*/ 170688 h 176784"/>
              <a:gd name="connsiteX15" fmla="*/ 659892 w 1610868"/>
              <a:gd name="connsiteY15" fmla="*/ 146304 h 176784"/>
              <a:gd name="connsiteX16" fmla="*/ 696468 w 1610868"/>
              <a:gd name="connsiteY16" fmla="*/ 140208 h 176784"/>
              <a:gd name="connsiteX17" fmla="*/ 739140 w 1610868"/>
              <a:gd name="connsiteY17" fmla="*/ 109728 h 176784"/>
              <a:gd name="connsiteX18" fmla="*/ 787908 w 1610868"/>
              <a:gd name="connsiteY18" fmla="*/ 85344 h 176784"/>
              <a:gd name="connsiteX19" fmla="*/ 842772 w 1610868"/>
              <a:gd name="connsiteY19" fmla="*/ 54864 h 176784"/>
              <a:gd name="connsiteX20" fmla="*/ 861060 w 1610868"/>
              <a:gd name="connsiteY20" fmla="*/ 42672 h 176784"/>
              <a:gd name="connsiteX21" fmla="*/ 897636 w 1610868"/>
              <a:gd name="connsiteY21" fmla="*/ 30480 h 176784"/>
              <a:gd name="connsiteX22" fmla="*/ 952500 w 1610868"/>
              <a:gd name="connsiteY22" fmla="*/ 12192 h 176784"/>
              <a:gd name="connsiteX23" fmla="*/ 1001268 w 1610868"/>
              <a:gd name="connsiteY23" fmla="*/ 0 h 176784"/>
              <a:gd name="connsiteX24" fmla="*/ 1098804 w 1610868"/>
              <a:gd name="connsiteY24" fmla="*/ 6096 h 176784"/>
              <a:gd name="connsiteX25" fmla="*/ 1129284 w 1610868"/>
              <a:gd name="connsiteY25" fmla="*/ 12192 h 176784"/>
              <a:gd name="connsiteX26" fmla="*/ 1165860 w 1610868"/>
              <a:gd name="connsiteY26" fmla="*/ 24384 h 176784"/>
              <a:gd name="connsiteX27" fmla="*/ 1208532 w 1610868"/>
              <a:gd name="connsiteY27" fmla="*/ 60960 h 176784"/>
              <a:gd name="connsiteX28" fmla="*/ 1251204 w 1610868"/>
              <a:gd name="connsiteY28" fmla="*/ 91440 h 176784"/>
              <a:gd name="connsiteX29" fmla="*/ 1287780 w 1610868"/>
              <a:gd name="connsiteY29" fmla="*/ 109728 h 176784"/>
              <a:gd name="connsiteX30" fmla="*/ 1421892 w 1610868"/>
              <a:gd name="connsiteY30" fmla="*/ 97536 h 176784"/>
              <a:gd name="connsiteX31" fmla="*/ 1470660 w 1610868"/>
              <a:gd name="connsiteY31" fmla="*/ 79248 h 176784"/>
              <a:gd name="connsiteX32" fmla="*/ 1495044 w 1610868"/>
              <a:gd name="connsiteY32" fmla="*/ 60960 h 176784"/>
              <a:gd name="connsiteX33" fmla="*/ 1525524 w 1610868"/>
              <a:gd name="connsiteY33" fmla="*/ 54864 h 176784"/>
              <a:gd name="connsiteX34" fmla="*/ 1556004 w 1610868"/>
              <a:gd name="connsiteY34" fmla="*/ 30480 h 176784"/>
              <a:gd name="connsiteX35" fmla="*/ 1592580 w 1610868"/>
              <a:gd name="connsiteY35" fmla="*/ 18288 h 176784"/>
              <a:gd name="connsiteX36" fmla="*/ 1610868 w 1610868"/>
              <a:gd name="connsiteY36" fmla="*/ 12192 h 176784"/>
              <a:gd name="connsiteX0" fmla="*/ 0 w 1592580"/>
              <a:gd name="connsiteY0" fmla="*/ 85344 h 176784"/>
              <a:gd name="connsiteX1" fmla="*/ 62484 w 1592580"/>
              <a:gd name="connsiteY1" fmla="*/ 54864 h 176784"/>
              <a:gd name="connsiteX2" fmla="*/ 111252 w 1592580"/>
              <a:gd name="connsiteY2" fmla="*/ 36576 h 176784"/>
              <a:gd name="connsiteX3" fmla="*/ 135636 w 1592580"/>
              <a:gd name="connsiteY3" fmla="*/ 24384 h 176784"/>
              <a:gd name="connsiteX4" fmla="*/ 160020 w 1592580"/>
              <a:gd name="connsiteY4" fmla="*/ 18288 h 176784"/>
              <a:gd name="connsiteX5" fmla="*/ 227076 w 1592580"/>
              <a:gd name="connsiteY5" fmla="*/ 6096 h 176784"/>
              <a:gd name="connsiteX6" fmla="*/ 294132 w 1592580"/>
              <a:gd name="connsiteY6" fmla="*/ 12192 h 176784"/>
              <a:gd name="connsiteX7" fmla="*/ 330708 w 1592580"/>
              <a:gd name="connsiteY7" fmla="*/ 36576 h 176784"/>
              <a:gd name="connsiteX8" fmla="*/ 397764 w 1592580"/>
              <a:gd name="connsiteY8" fmla="*/ 85344 h 176784"/>
              <a:gd name="connsiteX9" fmla="*/ 434340 w 1592580"/>
              <a:gd name="connsiteY9" fmla="*/ 121920 h 176784"/>
              <a:gd name="connsiteX10" fmla="*/ 452628 w 1592580"/>
              <a:gd name="connsiteY10" fmla="*/ 140208 h 176784"/>
              <a:gd name="connsiteX11" fmla="*/ 495300 w 1592580"/>
              <a:gd name="connsiteY11" fmla="*/ 158496 h 176784"/>
              <a:gd name="connsiteX12" fmla="*/ 519684 w 1592580"/>
              <a:gd name="connsiteY12" fmla="*/ 170688 h 176784"/>
              <a:gd name="connsiteX13" fmla="*/ 537972 w 1592580"/>
              <a:gd name="connsiteY13" fmla="*/ 176784 h 176784"/>
              <a:gd name="connsiteX14" fmla="*/ 623316 w 1592580"/>
              <a:gd name="connsiteY14" fmla="*/ 170688 h 176784"/>
              <a:gd name="connsiteX15" fmla="*/ 659892 w 1592580"/>
              <a:gd name="connsiteY15" fmla="*/ 146304 h 176784"/>
              <a:gd name="connsiteX16" fmla="*/ 696468 w 1592580"/>
              <a:gd name="connsiteY16" fmla="*/ 140208 h 176784"/>
              <a:gd name="connsiteX17" fmla="*/ 739140 w 1592580"/>
              <a:gd name="connsiteY17" fmla="*/ 109728 h 176784"/>
              <a:gd name="connsiteX18" fmla="*/ 787908 w 1592580"/>
              <a:gd name="connsiteY18" fmla="*/ 85344 h 176784"/>
              <a:gd name="connsiteX19" fmla="*/ 842772 w 1592580"/>
              <a:gd name="connsiteY19" fmla="*/ 54864 h 176784"/>
              <a:gd name="connsiteX20" fmla="*/ 861060 w 1592580"/>
              <a:gd name="connsiteY20" fmla="*/ 42672 h 176784"/>
              <a:gd name="connsiteX21" fmla="*/ 897636 w 1592580"/>
              <a:gd name="connsiteY21" fmla="*/ 30480 h 176784"/>
              <a:gd name="connsiteX22" fmla="*/ 952500 w 1592580"/>
              <a:gd name="connsiteY22" fmla="*/ 12192 h 176784"/>
              <a:gd name="connsiteX23" fmla="*/ 1001268 w 1592580"/>
              <a:gd name="connsiteY23" fmla="*/ 0 h 176784"/>
              <a:gd name="connsiteX24" fmla="*/ 1098804 w 1592580"/>
              <a:gd name="connsiteY24" fmla="*/ 6096 h 176784"/>
              <a:gd name="connsiteX25" fmla="*/ 1129284 w 1592580"/>
              <a:gd name="connsiteY25" fmla="*/ 12192 h 176784"/>
              <a:gd name="connsiteX26" fmla="*/ 1165860 w 1592580"/>
              <a:gd name="connsiteY26" fmla="*/ 24384 h 176784"/>
              <a:gd name="connsiteX27" fmla="*/ 1208532 w 1592580"/>
              <a:gd name="connsiteY27" fmla="*/ 60960 h 176784"/>
              <a:gd name="connsiteX28" fmla="*/ 1251204 w 1592580"/>
              <a:gd name="connsiteY28" fmla="*/ 91440 h 176784"/>
              <a:gd name="connsiteX29" fmla="*/ 1287780 w 1592580"/>
              <a:gd name="connsiteY29" fmla="*/ 109728 h 176784"/>
              <a:gd name="connsiteX30" fmla="*/ 1421892 w 1592580"/>
              <a:gd name="connsiteY30" fmla="*/ 97536 h 176784"/>
              <a:gd name="connsiteX31" fmla="*/ 1470660 w 1592580"/>
              <a:gd name="connsiteY31" fmla="*/ 79248 h 176784"/>
              <a:gd name="connsiteX32" fmla="*/ 1495044 w 1592580"/>
              <a:gd name="connsiteY32" fmla="*/ 60960 h 176784"/>
              <a:gd name="connsiteX33" fmla="*/ 1525524 w 1592580"/>
              <a:gd name="connsiteY33" fmla="*/ 54864 h 176784"/>
              <a:gd name="connsiteX34" fmla="*/ 1556004 w 1592580"/>
              <a:gd name="connsiteY34" fmla="*/ 30480 h 176784"/>
              <a:gd name="connsiteX35" fmla="*/ 1592580 w 1592580"/>
              <a:gd name="connsiteY35" fmla="*/ 18288 h 176784"/>
              <a:gd name="connsiteX0" fmla="*/ 0 w 1556004"/>
              <a:gd name="connsiteY0" fmla="*/ 85344 h 176784"/>
              <a:gd name="connsiteX1" fmla="*/ 62484 w 1556004"/>
              <a:gd name="connsiteY1" fmla="*/ 54864 h 176784"/>
              <a:gd name="connsiteX2" fmla="*/ 111252 w 1556004"/>
              <a:gd name="connsiteY2" fmla="*/ 36576 h 176784"/>
              <a:gd name="connsiteX3" fmla="*/ 135636 w 1556004"/>
              <a:gd name="connsiteY3" fmla="*/ 24384 h 176784"/>
              <a:gd name="connsiteX4" fmla="*/ 160020 w 1556004"/>
              <a:gd name="connsiteY4" fmla="*/ 18288 h 176784"/>
              <a:gd name="connsiteX5" fmla="*/ 227076 w 1556004"/>
              <a:gd name="connsiteY5" fmla="*/ 6096 h 176784"/>
              <a:gd name="connsiteX6" fmla="*/ 294132 w 1556004"/>
              <a:gd name="connsiteY6" fmla="*/ 12192 h 176784"/>
              <a:gd name="connsiteX7" fmla="*/ 330708 w 1556004"/>
              <a:gd name="connsiteY7" fmla="*/ 36576 h 176784"/>
              <a:gd name="connsiteX8" fmla="*/ 397764 w 1556004"/>
              <a:gd name="connsiteY8" fmla="*/ 85344 h 176784"/>
              <a:gd name="connsiteX9" fmla="*/ 434340 w 1556004"/>
              <a:gd name="connsiteY9" fmla="*/ 121920 h 176784"/>
              <a:gd name="connsiteX10" fmla="*/ 452628 w 1556004"/>
              <a:gd name="connsiteY10" fmla="*/ 140208 h 176784"/>
              <a:gd name="connsiteX11" fmla="*/ 495300 w 1556004"/>
              <a:gd name="connsiteY11" fmla="*/ 158496 h 176784"/>
              <a:gd name="connsiteX12" fmla="*/ 519684 w 1556004"/>
              <a:gd name="connsiteY12" fmla="*/ 170688 h 176784"/>
              <a:gd name="connsiteX13" fmla="*/ 537972 w 1556004"/>
              <a:gd name="connsiteY13" fmla="*/ 176784 h 176784"/>
              <a:gd name="connsiteX14" fmla="*/ 623316 w 1556004"/>
              <a:gd name="connsiteY14" fmla="*/ 170688 h 176784"/>
              <a:gd name="connsiteX15" fmla="*/ 659892 w 1556004"/>
              <a:gd name="connsiteY15" fmla="*/ 146304 h 176784"/>
              <a:gd name="connsiteX16" fmla="*/ 696468 w 1556004"/>
              <a:gd name="connsiteY16" fmla="*/ 140208 h 176784"/>
              <a:gd name="connsiteX17" fmla="*/ 739140 w 1556004"/>
              <a:gd name="connsiteY17" fmla="*/ 109728 h 176784"/>
              <a:gd name="connsiteX18" fmla="*/ 787908 w 1556004"/>
              <a:gd name="connsiteY18" fmla="*/ 85344 h 176784"/>
              <a:gd name="connsiteX19" fmla="*/ 842772 w 1556004"/>
              <a:gd name="connsiteY19" fmla="*/ 54864 h 176784"/>
              <a:gd name="connsiteX20" fmla="*/ 861060 w 1556004"/>
              <a:gd name="connsiteY20" fmla="*/ 42672 h 176784"/>
              <a:gd name="connsiteX21" fmla="*/ 897636 w 1556004"/>
              <a:gd name="connsiteY21" fmla="*/ 30480 h 176784"/>
              <a:gd name="connsiteX22" fmla="*/ 952500 w 1556004"/>
              <a:gd name="connsiteY22" fmla="*/ 12192 h 176784"/>
              <a:gd name="connsiteX23" fmla="*/ 1001268 w 1556004"/>
              <a:gd name="connsiteY23" fmla="*/ 0 h 176784"/>
              <a:gd name="connsiteX24" fmla="*/ 1098804 w 1556004"/>
              <a:gd name="connsiteY24" fmla="*/ 6096 h 176784"/>
              <a:gd name="connsiteX25" fmla="*/ 1129284 w 1556004"/>
              <a:gd name="connsiteY25" fmla="*/ 12192 h 176784"/>
              <a:gd name="connsiteX26" fmla="*/ 1165860 w 1556004"/>
              <a:gd name="connsiteY26" fmla="*/ 24384 h 176784"/>
              <a:gd name="connsiteX27" fmla="*/ 1208532 w 1556004"/>
              <a:gd name="connsiteY27" fmla="*/ 60960 h 176784"/>
              <a:gd name="connsiteX28" fmla="*/ 1251204 w 1556004"/>
              <a:gd name="connsiteY28" fmla="*/ 91440 h 176784"/>
              <a:gd name="connsiteX29" fmla="*/ 1287780 w 1556004"/>
              <a:gd name="connsiteY29" fmla="*/ 109728 h 176784"/>
              <a:gd name="connsiteX30" fmla="*/ 1421892 w 1556004"/>
              <a:gd name="connsiteY30" fmla="*/ 97536 h 176784"/>
              <a:gd name="connsiteX31" fmla="*/ 1470660 w 1556004"/>
              <a:gd name="connsiteY31" fmla="*/ 79248 h 176784"/>
              <a:gd name="connsiteX32" fmla="*/ 1495044 w 1556004"/>
              <a:gd name="connsiteY32" fmla="*/ 60960 h 176784"/>
              <a:gd name="connsiteX33" fmla="*/ 1525524 w 1556004"/>
              <a:gd name="connsiteY33" fmla="*/ 54864 h 176784"/>
              <a:gd name="connsiteX34" fmla="*/ 1556004 w 1556004"/>
              <a:gd name="connsiteY34" fmla="*/ 30480 h 176784"/>
              <a:gd name="connsiteX0" fmla="*/ 0 w 1550289"/>
              <a:gd name="connsiteY0" fmla="*/ 85344 h 176784"/>
              <a:gd name="connsiteX1" fmla="*/ 62484 w 1550289"/>
              <a:gd name="connsiteY1" fmla="*/ 54864 h 176784"/>
              <a:gd name="connsiteX2" fmla="*/ 111252 w 1550289"/>
              <a:gd name="connsiteY2" fmla="*/ 36576 h 176784"/>
              <a:gd name="connsiteX3" fmla="*/ 135636 w 1550289"/>
              <a:gd name="connsiteY3" fmla="*/ 24384 h 176784"/>
              <a:gd name="connsiteX4" fmla="*/ 160020 w 1550289"/>
              <a:gd name="connsiteY4" fmla="*/ 18288 h 176784"/>
              <a:gd name="connsiteX5" fmla="*/ 227076 w 1550289"/>
              <a:gd name="connsiteY5" fmla="*/ 6096 h 176784"/>
              <a:gd name="connsiteX6" fmla="*/ 294132 w 1550289"/>
              <a:gd name="connsiteY6" fmla="*/ 12192 h 176784"/>
              <a:gd name="connsiteX7" fmla="*/ 330708 w 1550289"/>
              <a:gd name="connsiteY7" fmla="*/ 36576 h 176784"/>
              <a:gd name="connsiteX8" fmla="*/ 397764 w 1550289"/>
              <a:gd name="connsiteY8" fmla="*/ 85344 h 176784"/>
              <a:gd name="connsiteX9" fmla="*/ 434340 w 1550289"/>
              <a:gd name="connsiteY9" fmla="*/ 121920 h 176784"/>
              <a:gd name="connsiteX10" fmla="*/ 452628 w 1550289"/>
              <a:gd name="connsiteY10" fmla="*/ 140208 h 176784"/>
              <a:gd name="connsiteX11" fmla="*/ 495300 w 1550289"/>
              <a:gd name="connsiteY11" fmla="*/ 158496 h 176784"/>
              <a:gd name="connsiteX12" fmla="*/ 519684 w 1550289"/>
              <a:gd name="connsiteY12" fmla="*/ 170688 h 176784"/>
              <a:gd name="connsiteX13" fmla="*/ 537972 w 1550289"/>
              <a:gd name="connsiteY13" fmla="*/ 176784 h 176784"/>
              <a:gd name="connsiteX14" fmla="*/ 623316 w 1550289"/>
              <a:gd name="connsiteY14" fmla="*/ 170688 h 176784"/>
              <a:gd name="connsiteX15" fmla="*/ 659892 w 1550289"/>
              <a:gd name="connsiteY15" fmla="*/ 146304 h 176784"/>
              <a:gd name="connsiteX16" fmla="*/ 696468 w 1550289"/>
              <a:gd name="connsiteY16" fmla="*/ 140208 h 176784"/>
              <a:gd name="connsiteX17" fmla="*/ 739140 w 1550289"/>
              <a:gd name="connsiteY17" fmla="*/ 109728 h 176784"/>
              <a:gd name="connsiteX18" fmla="*/ 787908 w 1550289"/>
              <a:gd name="connsiteY18" fmla="*/ 85344 h 176784"/>
              <a:gd name="connsiteX19" fmla="*/ 842772 w 1550289"/>
              <a:gd name="connsiteY19" fmla="*/ 54864 h 176784"/>
              <a:gd name="connsiteX20" fmla="*/ 861060 w 1550289"/>
              <a:gd name="connsiteY20" fmla="*/ 42672 h 176784"/>
              <a:gd name="connsiteX21" fmla="*/ 897636 w 1550289"/>
              <a:gd name="connsiteY21" fmla="*/ 30480 h 176784"/>
              <a:gd name="connsiteX22" fmla="*/ 952500 w 1550289"/>
              <a:gd name="connsiteY22" fmla="*/ 12192 h 176784"/>
              <a:gd name="connsiteX23" fmla="*/ 1001268 w 1550289"/>
              <a:gd name="connsiteY23" fmla="*/ 0 h 176784"/>
              <a:gd name="connsiteX24" fmla="*/ 1098804 w 1550289"/>
              <a:gd name="connsiteY24" fmla="*/ 6096 h 176784"/>
              <a:gd name="connsiteX25" fmla="*/ 1129284 w 1550289"/>
              <a:gd name="connsiteY25" fmla="*/ 12192 h 176784"/>
              <a:gd name="connsiteX26" fmla="*/ 1165860 w 1550289"/>
              <a:gd name="connsiteY26" fmla="*/ 24384 h 176784"/>
              <a:gd name="connsiteX27" fmla="*/ 1208532 w 1550289"/>
              <a:gd name="connsiteY27" fmla="*/ 60960 h 176784"/>
              <a:gd name="connsiteX28" fmla="*/ 1251204 w 1550289"/>
              <a:gd name="connsiteY28" fmla="*/ 91440 h 176784"/>
              <a:gd name="connsiteX29" fmla="*/ 1287780 w 1550289"/>
              <a:gd name="connsiteY29" fmla="*/ 109728 h 176784"/>
              <a:gd name="connsiteX30" fmla="*/ 1421892 w 1550289"/>
              <a:gd name="connsiteY30" fmla="*/ 97536 h 176784"/>
              <a:gd name="connsiteX31" fmla="*/ 1470660 w 1550289"/>
              <a:gd name="connsiteY31" fmla="*/ 79248 h 176784"/>
              <a:gd name="connsiteX32" fmla="*/ 1495044 w 1550289"/>
              <a:gd name="connsiteY32" fmla="*/ 60960 h 176784"/>
              <a:gd name="connsiteX33" fmla="*/ 1525524 w 1550289"/>
              <a:gd name="connsiteY33" fmla="*/ 54864 h 176784"/>
              <a:gd name="connsiteX34" fmla="*/ 1550289 w 1550289"/>
              <a:gd name="connsiteY34" fmla="*/ 32385 h 17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50289" h="176784">
                <a:moveTo>
                  <a:pt x="0" y="85344"/>
                </a:moveTo>
                <a:cubicBezTo>
                  <a:pt x="72823" y="58035"/>
                  <a:pt x="43942" y="62992"/>
                  <a:pt x="62484" y="54864"/>
                </a:cubicBezTo>
                <a:cubicBezTo>
                  <a:pt x="81026" y="46736"/>
                  <a:pt x="87298" y="46842"/>
                  <a:pt x="111252" y="36576"/>
                </a:cubicBezTo>
                <a:cubicBezTo>
                  <a:pt x="119605" y="32996"/>
                  <a:pt x="127127" y="27575"/>
                  <a:pt x="135636" y="24384"/>
                </a:cubicBezTo>
                <a:cubicBezTo>
                  <a:pt x="143481" y="21442"/>
                  <a:pt x="151964" y="20590"/>
                  <a:pt x="160020" y="18288"/>
                </a:cubicBezTo>
                <a:cubicBezTo>
                  <a:pt x="203873" y="5758"/>
                  <a:pt x="146376" y="16183"/>
                  <a:pt x="227076" y="6096"/>
                </a:cubicBezTo>
                <a:cubicBezTo>
                  <a:pt x="249428" y="8128"/>
                  <a:pt x="272600" y="5859"/>
                  <a:pt x="294132" y="12192"/>
                </a:cubicBezTo>
                <a:cubicBezTo>
                  <a:pt x="308190" y="16327"/>
                  <a:pt x="318346" y="28709"/>
                  <a:pt x="330708" y="36576"/>
                </a:cubicBezTo>
                <a:cubicBezTo>
                  <a:pt x="370378" y="61820"/>
                  <a:pt x="358005" y="48898"/>
                  <a:pt x="397764" y="85344"/>
                </a:cubicBezTo>
                <a:cubicBezTo>
                  <a:pt x="410474" y="96995"/>
                  <a:pt x="422148" y="109728"/>
                  <a:pt x="434340" y="121920"/>
                </a:cubicBezTo>
                <a:cubicBezTo>
                  <a:pt x="440436" y="128016"/>
                  <a:pt x="445455" y="135426"/>
                  <a:pt x="452628" y="140208"/>
                </a:cubicBezTo>
                <a:cubicBezTo>
                  <a:pt x="489689" y="164916"/>
                  <a:pt x="450312" y="141625"/>
                  <a:pt x="495300" y="158496"/>
                </a:cubicBezTo>
                <a:cubicBezTo>
                  <a:pt x="503809" y="161687"/>
                  <a:pt x="511331" y="167108"/>
                  <a:pt x="519684" y="170688"/>
                </a:cubicBezTo>
                <a:cubicBezTo>
                  <a:pt x="525590" y="173219"/>
                  <a:pt x="531876" y="174752"/>
                  <a:pt x="537972" y="176784"/>
                </a:cubicBezTo>
                <a:cubicBezTo>
                  <a:pt x="566420" y="174752"/>
                  <a:pt x="594991" y="174020"/>
                  <a:pt x="623316" y="170688"/>
                </a:cubicBezTo>
                <a:cubicBezTo>
                  <a:pt x="661245" y="166226"/>
                  <a:pt x="621682" y="163286"/>
                  <a:pt x="659892" y="146304"/>
                </a:cubicBezTo>
                <a:cubicBezTo>
                  <a:pt x="671187" y="141284"/>
                  <a:pt x="684276" y="142240"/>
                  <a:pt x="696468" y="140208"/>
                </a:cubicBezTo>
                <a:cubicBezTo>
                  <a:pt x="704737" y="134006"/>
                  <a:pt x="728245" y="115671"/>
                  <a:pt x="739140" y="109728"/>
                </a:cubicBezTo>
                <a:cubicBezTo>
                  <a:pt x="755096" y="101025"/>
                  <a:pt x="772786" y="95426"/>
                  <a:pt x="787908" y="85344"/>
                </a:cubicBezTo>
                <a:cubicBezTo>
                  <a:pt x="829128" y="57864"/>
                  <a:pt x="778078" y="90805"/>
                  <a:pt x="842772" y="54864"/>
                </a:cubicBezTo>
                <a:cubicBezTo>
                  <a:pt x="849176" y="51306"/>
                  <a:pt x="854365" y="45648"/>
                  <a:pt x="861060" y="42672"/>
                </a:cubicBezTo>
                <a:cubicBezTo>
                  <a:pt x="872804" y="37453"/>
                  <a:pt x="885444" y="34544"/>
                  <a:pt x="897636" y="30480"/>
                </a:cubicBezTo>
                <a:lnTo>
                  <a:pt x="952500" y="12192"/>
                </a:lnTo>
                <a:lnTo>
                  <a:pt x="1001268" y="0"/>
                </a:lnTo>
                <a:cubicBezTo>
                  <a:pt x="1033780" y="2032"/>
                  <a:pt x="1066375" y="3008"/>
                  <a:pt x="1098804" y="6096"/>
                </a:cubicBezTo>
                <a:cubicBezTo>
                  <a:pt x="1109119" y="7078"/>
                  <a:pt x="1119288" y="9466"/>
                  <a:pt x="1129284" y="12192"/>
                </a:cubicBezTo>
                <a:cubicBezTo>
                  <a:pt x="1141683" y="15573"/>
                  <a:pt x="1165860" y="24384"/>
                  <a:pt x="1165860" y="24384"/>
                </a:cubicBezTo>
                <a:cubicBezTo>
                  <a:pt x="1202708" y="61232"/>
                  <a:pt x="1176038" y="37750"/>
                  <a:pt x="1208532" y="60960"/>
                </a:cubicBezTo>
                <a:cubicBezTo>
                  <a:pt x="1214975" y="65562"/>
                  <a:pt x="1241626" y="86651"/>
                  <a:pt x="1251204" y="91440"/>
                </a:cubicBezTo>
                <a:cubicBezTo>
                  <a:pt x="1301681" y="116679"/>
                  <a:pt x="1235369" y="74787"/>
                  <a:pt x="1287780" y="109728"/>
                </a:cubicBezTo>
                <a:cubicBezTo>
                  <a:pt x="1365217" y="105426"/>
                  <a:pt x="1371268" y="112000"/>
                  <a:pt x="1421892" y="97536"/>
                </a:cubicBezTo>
                <a:cubicBezTo>
                  <a:pt x="1433164" y="94315"/>
                  <a:pt x="1463840" y="83037"/>
                  <a:pt x="1470660" y="79248"/>
                </a:cubicBezTo>
                <a:cubicBezTo>
                  <a:pt x="1479541" y="74314"/>
                  <a:pt x="1485760" y="65086"/>
                  <a:pt x="1495044" y="60960"/>
                </a:cubicBezTo>
                <a:cubicBezTo>
                  <a:pt x="1504512" y="56752"/>
                  <a:pt x="1515364" y="56896"/>
                  <a:pt x="1525524" y="54864"/>
                </a:cubicBezTo>
                <a:cubicBezTo>
                  <a:pt x="1535684" y="46736"/>
                  <a:pt x="1538867" y="38615"/>
                  <a:pt x="1550289" y="32385"/>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3A52B73-1671-4FE8-AD55-E09F55DBFD4B}"/>
              </a:ext>
            </a:extLst>
          </p:cNvPr>
          <p:cNvSpPr/>
          <p:nvPr/>
        </p:nvSpPr>
        <p:spPr>
          <a:xfrm>
            <a:off x="9708096" y="2075082"/>
            <a:ext cx="1554861" cy="213360"/>
          </a:xfrm>
          <a:custGeom>
            <a:avLst/>
            <a:gdLst>
              <a:gd name="connsiteX0" fmla="*/ 0 w 2054352"/>
              <a:gd name="connsiteY0" fmla="*/ 12192 h 213360"/>
              <a:gd name="connsiteX1" fmla="*/ 158496 w 2054352"/>
              <a:gd name="connsiteY1" fmla="*/ 158496 h 213360"/>
              <a:gd name="connsiteX2" fmla="*/ 176784 w 2054352"/>
              <a:gd name="connsiteY2" fmla="*/ 170688 h 213360"/>
              <a:gd name="connsiteX3" fmla="*/ 195072 w 2054352"/>
              <a:gd name="connsiteY3" fmla="*/ 188976 h 213360"/>
              <a:gd name="connsiteX4" fmla="*/ 219456 w 2054352"/>
              <a:gd name="connsiteY4" fmla="*/ 201168 h 213360"/>
              <a:gd name="connsiteX5" fmla="*/ 237744 w 2054352"/>
              <a:gd name="connsiteY5" fmla="*/ 213360 h 213360"/>
              <a:gd name="connsiteX6" fmla="*/ 316992 w 2054352"/>
              <a:gd name="connsiteY6" fmla="*/ 201168 h 213360"/>
              <a:gd name="connsiteX7" fmla="*/ 353568 w 2054352"/>
              <a:gd name="connsiteY7" fmla="*/ 188976 h 213360"/>
              <a:gd name="connsiteX8" fmla="*/ 396240 w 2054352"/>
              <a:gd name="connsiteY8" fmla="*/ 152400 h 213360"/>
              <a:gd name="connsiteX9" fmla="*/ 445008 w 2054352"/>
              <a:gd name="connsiteY9" fmla="*/ 140208 h 213360"/>
              <a:gd name="connsiteX10" fmla="*/ 463296 w 2054352"/>
              <a:gd name="connsiteY10" fmla="*/ 134112 h 213360"/>
              <a:gd name="connsiteX11" fmla="*/ 487680 w 2054352"/>
              <a:gd name="connsiteY11" fmla="*/ 128016 h 213360"/>
              <a:gd name="connsiteX12" fmla="*/ 505968 w 2054352"/>
              <a:gd name="connsiteY12" fmla="*/ 121920 h 213360"/>
              <a:gd name="connsiteX13" fmla="*/ 597408 w 2054352"/>
              <a:gd name="connsiteY13" fmla="*/ 115824 h 213360"/>
              <a:gd name="connsiteX14" fmla="*/ 615696 w 2054352"/>
              <a:gd name="connsiteY14" fmla="*/ 109728 h 213360"/>
              <a:gd name="connsiteX15" fmla="*/ 652272 w 2054352"/>
              <a:gd name="connsiteY15" fmla="*/ 85344 h 213360"/>
              <a:gd name="connsiteX16" fmla="*/ 670560 w 2054352"/>
              <a:gd name="connsiteY16" fmla="*/ 79248 h 213360"/>
              <a:gd name="connsiteX17" fmla="*/ 713232 w 2054352"/>
              <a:gd name="connsiteY17" fmla="*/ 48768 h 213360"/>
              <a:gd name="connsiteX18" fmla="*/ 743712 w 2054352"/>
              <a:gd name="connsiteY18" fmla="*/ 42672 h 213360"/>
              <a:gd name="connsiteX19" fmla="*/ 798576 w 2054352"/>
              <a:gd name="connsiteY19" fmla="*/ 24384 h 213360"/>
              <a:gd name="connsiteX20" fmla="*/ 847344 w 2054352"/>
              <a:gd name="connsiteY20" fmla="*/ 30480 h 213360"/>
              <a:gd name="connsiteX21" fmla="*/ 865632 w 2054352"/>
              <a:gd name="connsiteY21" fmla="*/ 42672 h 213360"/>
              <a:gd name="connsiteX22" fmla="*/ 920496 w 2054352"/>
              <a:gd name="connsiteY22" fmla="*/ 85344 h 213360"/>
              <a:gd name="connsiteX23" fmla="*/ 950976 w 2054352"/>
              <a:gd name="connsiteY23" fmla="*/ 121920 h 213360"/>
              <a:gd name="connsiteX24" fmla="*/ 975360 w 2054352"/>
              <a:gd name="connsiteY24" fmla="*/ 158496 h 213360"/>
              <a:gd name="connsiteX25" fmla="*/ 987552 w 2054352"/>
              <a:gd name="connsiteY25" fmla="*/ 176784 h 213360"/>
              <a:gd name="connsiteX26" fmla="*/ 1152144 w 2054352"/>
              <a:gd name="connsiteY26" fmla="*/ 170688 h 213360"/>
              <a:gd name="connsiteX27" fmla="*/ 1176528 w 2054352"/>
              <a:gd name="connsiteY27" fmla="*/ 158496 h 213360"/>
              <a:gd name="connsiteX28" fmla="*/ 1194816 w 2054352"/>
              <a:gd name="connsiteY28" fmla="*/ 152400 h 213360"/>
              <a:gd name="connsiteX29" fmla="*/ 1255776 w 2054352"/>
              <a:gd name="connsiteY29" fmla="*/ 134112 h 213360"/>
              <a:gd name="connsiteX30" fmla="*/ 1274064 w 2054352"/>
              <a:gd name="connsiteY30" fmla="*/ 128016 h 213360"/>
              <a:gd name="connsiteX31" fmla="*/ 1292352 w 2054352"/>
              <a:gd name="connsiteY31" fmla="*/ 115824 h 213360"/>
              <a:gd name="connsiteX32" fmla="*/ 1316736 w 2054352"/>
              <a:gd name="connsiteY32" fmla="*/ 103632 h 213360"/>
              <a:gd name="connsiteX33" fmla="*/ 1335024 w 2054352"/>
              <a:gd name="connsiteY33" fmla="*/ 85344 h 213360"/>
              <a:gd name="connsiteX34" fmla="*/ 1438656 w 2054352"/>
              <a:gd name="connsiteY34" fmla="*/ 18288 h 213360"/>
              <a:gd name="connsiteX35" fmla="*/ 1475232 w 2054352"/>
              <a:gd name="connsiteY35" fmla="*/ 0 h 213360"/>
              <a:gd name="connsiteX36" fmla="*/ 1530096 w 2054352"/>
              <a:gd name="connsiteY36" fmla="*/ 6096 h 213360"/>
              <a:gd name="connsiteX37" fmla="*/ 1554480 w 2054352"/>
              <a:gd name="connsiteY37" fmla="*/ 18288 h 213360"/>
              <a:gd name="connsiteX38" fmla="*/ 1578864 w 2054352"/>
              <a:gd name="connsiteY38" fmla="*/ 24384 h 213360"/>
              <a:gd name="connsiteX39" fmla="*/ 1621536 w 2054352"/>
              <a:gd name="connsiteY39" fmla="*/ 42672 h 213360"/>
              <a:gd name="connsiteX40" fmla="*/ 1676400 w 2054352"/>
              <a:gd name="connsiteY40" fmla="*/ 60960 h 213360"/>
              <a:gd name="connsiteX41" fmla="*/ 1719072 w 2054352"/>
              <a:gd name="connsiteY41" fmla="*/ 91440 h 213360"/>
              <a:gd name="connsiteX42" fmla="*/ 1737360 w 2054352"/>
              <a:gd name="connsiteY42" fmla="*/ 97536 h 213360"/>
              <a:gd name="connsiteX43" fmla="*/ 1853184 w 2054352"/>
              <a:gd name="connsiteY43" fmla="*/ 85344 h 213360"/>
              <a:gd name="connsiteX44" fmla="*/ 1883664 w 2054352"/>
              <a:gd name="connsiteY44" fmla="*/ 73152 h 213360"/>
              <a:gd name="connsiteX45" fmla="*/ 1901952 w 2054352"/>
              <a:gd name="connsiteY45" fmla="*/ 67056 h 213360"/>
              <a:gd name="connsiteX46" fmla="*/ 1956816 w 2054352"/>
              <a:gd name="connsiteY46" fmla="*/ 48768 h 213360"/>
              <a:gd name="connsiteX47" fmla="*/ 1975104 w 2054352"/>
              <a:gd name="connsiteY47" fmla="*/ 36576 h 213360"/>
              <a:gd name="connsiteX48" fmla="*/ 2017776 w 2054352"/>
              <a:gd name="connsiteY48" fmla="*/ 24384 h 213360"/>
              <a:gd name="connsiteX49" fmla="*/ 2054352 w 2054352"/>
              <a:gd name="connsiteY49" fmla="*/ 12192 h 213360"/>
              <a:gd name="connsiteX0" fmla="*/ 0 w 1987677"/>
              <a:gd name="connsiteY0" fmla="*/ 78867 h 213360"/>
              <a:gd name="connsiteX1" fmla="*/ 91821 w 1987677"/>
              <a:gd name="connsiteY1" fmla="*/ 158496 h 213360"/>
              <a:gd name="connsiteX2" fmla="*/ 110109 w 1987677"/>
              <a:gd name="connsiteY2" fmla="*/ 170688 h 213360"/>
              <a:gd name="connsiteX3" fmla="*/ 128397 w 1987677"/>
              <a:gd name="connsiteY3" fmla="*/ 188976 h 213360"/>
              <a:gd name="connsiteX4" fmla="*/ 152781 w 1987677"/>
              <a:gd name="connsiteY4" fmla="*/ 201168 h 213360"/>
              <a:gd name="connsiteX5" fmla="*/ 171069 w 1987677"/>
              <a:gd name="connsiteY5" fmla="*/ 213360 h 213360"/>
              <a:gd name="connsiteX6" fmla="*/ 250317 w 1987677"/>
              <a:gd name="connsiteY6" fmla="*/ 201168 h 213360"/>
              <a:gd name="connsiteX7" fmla="*/ 286893 w 1987677"/>
              <a:gd name="connsiteY7" fmla="*/ 188976 h 213360"/>
              <a:gd name="connsiteX8" fmla="*/ 329565 w 1987677"/>
              <a:gd name="connsiteY8" fmla="*/ 152400 h 213360"/>
              <a:gd name="connsiteX9" fmla="*/ 378333 w 1987677"/>
              <a:gd name="connsiteY9" fmla="*/ 140208 h 213360"/>
              <a:gd name="connsiteX10" fmla="*/ 396621 w 1987677"/>
              <a:gd name="connsiteY10" fmla="*/ 134112 h 213360"/>
              <a:gd name="connsiteX11" fmla="*/ 421005 w 1987677"/>
              <a:gd name="connsiteY11" fmla="*/ 128016 h 213360"/>
              <a:gd name="connsiteX12" fmla="*/ 439293 w 1987677"/>
              <a:gd name="connsiteY12" fmla="*/ 121920 h 213360"/>
              <a:gd name="connsiteX13" fmla="*/ 530733 w 1987677"/>
              <a:gd name="connsiteY13" fmla="*/ 115824 h 213360"/>
              <a:gd name="connsiteX14" fmla="*/ 549021 w 1987677"/>
              <a:gd name="connsiteY14" fmla="*/ 109728 h 213360"/>
              <a:gd name="connsiteX15" fmla="*/ 585597 w 1987677"/>
              <a:gd name="connsiteY15" fmla="*/ 85344 h 213360"/>
              <a:gd name="connsiteX16" fmla="*/ 603885 w 1987677"/>
              <a:gd name="connsiteY16" fmla="*/ 79248 h 213360"/>
              <a:gd name="connsiteX17" fmla="*/ 646557 w 1987677"/>
              <a:gd name="connsiteY17" fmla="*/ 48768 h 213360"/>
              <a:gd name="connsiteX18" fmla="*/ 677037 w 1987677"/>
              <a:gd name="connsiteY18" fmla="*/ 42672 h 213360"/>
              <a:gd name="connsiteX19" fmla="*/ 731901 w 1987677"/>
              <a:gd name="connsiteY19" fmla="*/ 24384 h 213360"/>
              <a:gd name="connsiteX20" fmla="*/ 780669 w 1987677"/>
              <a:gd name="connsiteY20" fmla="*/ 30480 h 213360"/>
              <a:gd name="connsiteX21" fmla="*/ 798957 w 1987677"/>
              <a:gd name="connsiteY21" fmla="*/ 42672 h 213360"/>
              <a:gd name="connsiteX22" fmla="*/ 853821 w 1987677"/>
              <a:gd name="connsiteY22" fmla="*/ 85344 h 213360"/>
              <a:gd name="connsiteX23" fmla="*/ 884301 w 1987677"/>
              <a:gd name="connsiteY23" fmla="*/ 121920 h 213360"/>
              <a:gd name="connsiteX24" fmla="*/ 908685 w 1987677"/>
              <a:gd name="connsiteY24" fmla="*/ 158496 h 213360"/>
              <a:gd name="connsiteX25" fmla="*/ 920877 w 1987677"/>
              <a:gd name="connsiteY25" fmla="*/ 176784 h 213360"/>
              <a:gd name="connsiteX26" fmla="*/ 1085469 w 1987677"/>
              <a:gd name="connsiteY26" fmla="*/ 170688 h 213360"/>
              <a:gd name="connsiteX27" fmla="*/ 1109853 w 1987677"/>
              <a:gd name="connsiteY27" fmla="*/ 158496 h 213360"/>
              <a:gd name="connsiteX28" fmla="*/ 1128141 w 1987677"/>
              <a:gd name="connsiteY28" fmla="*/ 152400 h 213360"/>
              <a:gd name="connsiteX29" fmla="*/ 1189101 w 1987677"/>
              <a:gd name="connsiteY29" fmla="*/ 134112 h 213360"/>
              <a:gd name="connsiteX30" fmla="*/ 1207389 w 1987677"/>
              <a:gd name="connsiteY30" fmla="*/ 128016 h 213360"/>
              <a:gd name="connsiteX31" fmla="*/ 1225677 w 1987677"/>
              <a:gd name="connsiteY31" fmla="*/ 115824 h 213360"/>
              <a:gd name="connsiteX32" fmla="*/ 1250061 w 1987677"/>
              <a:gd name="connsiteY32" fmla="*/ 103632 h 213360"/>
              <a:gd name="connsiteX33" fmla="*/ 1268349 w 1987677"/>
              <a:gd name="connsiteY33" fmla="*/ 85344 h 213360"/>
              <a:gd name="connsiteX34" fmla="*/ 1371981 w 1987677"/>
              <a:gd name="connsiteY34" fmla="*/ 18288 h 213360"/>
              <a:gd name="connsiteX35" fmla="*/ 1408557 w 1987677"/>
              <a:gd name="connsiteY35" fmla="*/ 0 h 213360"/>
              <a:gd name="connsiteX36" fmla="*/ 1463421 w 1987677"/>
              <a:gd name="connsiteY36" fmla="*/ 6096 h 213360"/>
              <a:gd name="connsiteX37" fmla="*/ 1487805 w 1987677"/>
              <a:gd name="connsiteY37" fmla="*/ 18288 h 213360"/>
              <a:gd name="connsiteX38" fmla="*/ 1512189 w 1987677"/>
              <a:gd name="connsiteY38" fmla="*/ 24384 h 213360"/>
              <a:gd name="connsiteX39" fmla="*/ 1554861 w 1987677"/>
              <a:gd name="connsiteY39" fmla="*/ 42672 h 213360"/>
              <a:gd name="connsiteX40" fmla="*/ 1609725 w 1987677"/>
              <a:gd name="connsiteY40" fmla="*/ 60960 h 213360"/>
              <a:gd name="connsiteX41" fmla="*/ 1652397 w 1987677"/>
              <a:gd name="connsiteY41" fmla="*/ 91440 h 213360"/>
              <a:gd name="connsiteX42" fmla="*/ 1670685 w 1987677"/>
              <a:gd name="connsiteY42" fmla="*/ 97536 h 213360"/>
              <a:gd name="connsiteX43" fmla="*/ 1786509 w 1987677"/>
              <a:gd name="connsiteY43" fmla="*/ 85344 h 213360"/>
              <a:gd name="connsiteX44" fmla="*/ 1816989 w 1987677"/>
              <a:gd name="connsiteY44" fmla="*/ 73152 h 213360"/>
              <a:gd name="connsiteX45" fmla="*/ 1835277 w 1987677"/>
              <a:gd name="connsiteY45" fmla="*/ 67056 h 213360"/>
              <a:gd name="connsiteX46" fmla="*/ 1890141 w 1987677"/>
              <a:gd name="connsiteY46" fmla="*/ 48768 h 213360"/>
              <a:gd name="connsiteX47" fmla="*/ 1908429 w 1987677"/>
              <a:gd name="connsiteY47" fmla="*/ 36576 h 213360"/>
              <a:gd name="connsiteX48" fmla="*/ 1951101 w 1987677"/>
              <a:gd name="connsiteY48" fmla="*/ 24384 h 213360"/>
              <a:gd name="connsiteX49" fmla="*/ 1987677 w 1987677"/>
              <a:gd name="connsiteY49" fmla="*/ 12192 h 213360"/>
              <a:gd name="connsiteX0" fmla="*/ 0 w 1951101"/>
              <a:gd name="connsiteY0" fmla="*/ 78867 h 213360"/>
              <a:gd name="connsiteX1" fmla="*/ 91821 w 1951101"/>
              <a:gd name="connsiteY1" fmla="*/ 158496 h 213360"/>
              <a:gd name="connsiteX2" fmla="*/ 110109 w 1951101"/>
              <a:gd name="connsiteY2" fmla="*/ 170688 h 213360"/>
              <a:gd name="connsiteX3" fmla="*/ 128397 w 1951101"/>
              <a:gd name="connsiteY3" fmla="*/ 188976 h 213360"/>
              <a:gd name="connsiteX4" fmla="*/ 152781 w 1951101"/>
              <a:gd name="connsiteY4" fmla="*/ 201168 h 213360"/>
              <a:gd name="connsiteX5" fmla="*/ 171069 w 1951101"/>
              <a:gd name="connsiteY5" fmla="*/ 213360 h 213360"/>
              <a:gd name="connsiteX6" fmla="*/ 250317 w 1951101"/>
              <a:gd name="connsiteY6" fmla="*/ 201168 h 213360"/>
              <a:gd name="connsiteX7" fmla="*/ 286893 w 1951101"/>
              <a:gd name="connsiteY7" fmla="*/ 188976 h 213360"/>
              <a:gd name="connsiteX8" fmla="*/ 329565 w 1951101"/>
              <a:gd name="connsiteY8" fmla="*/ 152400 h 213360"/>
              <a:gd name="connsiteX9" fmla="*/ 378333 w 1951101"/>
              <a:gd name="connsiteY9" fmla="*/ 140208 h 213360"/>
              <a:gd name="connsiteX10" fmla="*/ 396621 w 1951101"/>
              <a:gd name="connsiteY10" fmla="*/ 134112 h 213360"/>
              <a:gd name="connsiteX11" fmla="*/ 421005 w 1951101"/>
              <a:gd name="connsiteY11" fmla="*/ 128016 h 213360"/>
              <a:gd name="connsiteX12" fmla="*/ 439293 w 1951101"/>
              <a:gd name="connsiteY12" fmla="*/ 121920 h 213360"/>
              <a:gd name="connsiteX13" fmla="*/ 530733 w 1951101"/>
              <a:gd name="connsiteY13" fmla="*/ 115824 h 213360"/>
              <a:gd name="connsiteX14" fmla="*/ 549021 w 1951101"/>
              <a:gd name="connsiteY14" fmla="*/ 109728 h 213360"/>
              <a:gd name="connsiteX15" fmla="*/ 585597 w 1951101"/>
              <a:gd name="connsiteY15" fmla="*/ 85344 h 213360"/>
              <a:gd name="connsiteX16" fmla="*/ 603885 w 1951101"/>
              <a:gd name="connsiteY16" fmla="*/ 79248 h 213360"/>
              <a:gd name="connsiteX17" fmla="*/ 646557 w 1951101"/>
              <a:gd name="connsiteY17" fmla="*/ 48768 h 213360"/>
              <a:gd name="connsiteX18" fmla="*/ 677037 w 1951101"/>
              <a:gd name="connsiteY18" fmla="*/ 42672 h 213360"/>
              <a:gd name="connsiteX19" fmla="*/ 731901 w 1951101"/>
              <a:gd name="connsiteY19" fmla="*/ 24384 h 213360"/>
              <a:gd name="connsiteX20" fmla="*/ 780669 w 1951101"/>
              <a:gd name="connsiteY20" fmla="*/ 30480 h 213360"/>
              <a:gd name="connsiteX21" fmla="*/ 798957 w 1951101"/>
              <a:gd name="connsiteY21" fmla="*/ 42672 h 213360"/>
              <a:gd name="connsiteX22" fmla="*/ 853821 w 1951101"/>
              <a:gd name="connsiteY22" fmla="*/ 85344 h 213360"/>
              <a:gd name="connsiteX23" fmla="*/ 884301 w 1951101"/>
              <a:gd name="connsiteY23" fmla="*/ 121920 h 213360"/>
              <a:gd name="connsiteX24" fmla="*/ 908685 w 1951101"/>
              <a:gd name="connsiteY24" fmla="*/ 158496 h 213360"/>
              <a:gd name="connsiteX25" fmla="*/ 920877 w 1951101"/>
              <a:gd name="connsiteY25" fmla="*/ 176784 h 213360"/>
              <a:gd name="connsiteX26" fmla="*/ 1085469 w 1951101"/>
              <a:gd name="connsiteY26" fmla="*/ 170688 h 213360"/>
              <a:gd name="connsiteX27" fmla="*/ 1109853 w 1951101"/>
              <a:gd name="connsiteY27" fmla="*/ 158496 h 213360"/>
              <a:gd name="connsiteX28" fmla="*/ 1128141 w 1951101"/>
              <a:gd name="connsiteY28" fmla="*/ 152400 h 213360"/>
              <a:gd name="connsiteX29" fmla="*/ 1189101 w 1951101"/>
              <a:gd name="connsiteY29" fmla="*/ 134112 h 213360"/>
              <a:gd name="connsiteX30" fmla="*/ 1207389 w 1951101"/>
              <a:gd name="connsiteY30" fmla="*/ 128016 h 213360"/>
              <a:gd name="connsiteX31" fmla="*/ 1225677 w 1951101"/>
              <a:gd name="connsiteY31" fmla="*/ 115824 h 213360"/>
              <a:gd name="connsiteX32" fmla="*/ 1250061 w 1951101"/>
              <a:gd name="connsiteY32" fmla="*/ 103632 h 213360"/>
              <a:gd name="connsiteX33" fmla="*/ 1268349 w 1951101"/>
              <a:gd name="connsiteY33" fmla="*/ 85344 h 213360"/>
              <a:gd name="connsiteX34" fmla="*/ 1371981 w 1951101"/>
              <a:gd name="connsiteY34" fmla="*/ 18288 h 213360"/>
              <a:gd name="connsiteX35" fmla="*/ 1408557 w 1951101"/>
              <a:gd name="connsiteY35" fmla="*/ 0 h 213360"/>
              <a:gd name="connsiteX36" fmla="*/ 1463421 w 1951101"/>
              <a:gd name="connsiteY36" fmla="*/ 6096 h 213360"/>
              <a:gd name="connsiteX37" fmla="*/ 1487805 w 1951101"/>
              <a:gd name="connsiteY37" fmla="*/ 18288 h 213360"/>
              <a:gd name="connsiteX38" fmla="*/ 1512189 w 1951101"/>
              <a:gd name="connsiteY38" fmla="*/ 24384 h 213360"/>
              <a:gd name="connsiteX39" fmla="*/ 1554861 w 1951101"/>
              <a:gd name="connsiteY39" fmla="*/ 42672 h 213360"/>
              <a:gd name="connsiteX40" fmla="*/ 1609725 w 1951101"/>
              <a:gd name="connsiteY40" fmla="*/ 60960 h 213360"/>
              <a:gd name="connsiteX41" fmla="*/ 1652397 w 1951101"/>
              <a:gd name="connsiteY41" fmla="*/ 91440 h 213360"/>
              <a:gd name="connsiteX42" fmla="*/ 1670685 w 1951101"/>
              <a:gd name="connsiteY42" fmla="*/ 97536 h 213360"/>
              <a:gd name="connsiteX43" fmla="*/ 1786509 w 1951101"/>
              <a:gd name="connsiteY43" fmla="*/ 85344 h 213360"/>
              <a:gd name="connsiteX44" fmla="*/ 1816989 w 1951101"/>
              <a:gd name="connsiteY44" fmla="*/ 73152 h 213360"/>
              <a:gd name="connsiteX45" fmla="*/ 1835277 w 1951101"/>
              <a:gd name="connsiteY45" fmla="*/ 67056 h 213360"/>
              <a:gd name="connsiteX46" fmla="*/ 1890141 w 1951101"/>
              <a:gd name="connsiteY46" fmla="*/ 48768 h 213360"/>
              <a:gd name="connsiteX47" fmla="*/ 1908429 w 1951101"/>
              <a:gd name="connsiteY47" fmla="*/ 36576 h 213360"/>
              <a:gd name="connsiteX48" fmla="*/ 1951101 w 1951101"/>
              <a:gd name="connsiteY48" fmla="*/ 24384 h 213360"/>
              <a:gd name="connsiteX0" fmla="*/ 0 w 1908429"/>
              <a:gd name="connsiteY0" fmla="*/ 78867 h 213360"/>
              <a:gd name="connsiteX1" fmla="*/ 91821 w 1908429"/>
              <a:gd name="connsiteY1" fmla="*/ 158496 h 213360"/>
              <a:gd name="connsiteX2" fmla="*/ 110109 w 1908429"/>
              <a:gd name="connsiteY2" fmla="*/ 170688 h 213360"/>
              <a:gd name="connsiteX3" fmla="*/ 128397 w 1908429"/>
              <a:gd name="connsiteY3" fmla="*/ 188976 h 213360"/>
              <a:gd name="connsiteX4" fmla="*/ 152781 w 1908429"/>
              <a:gd name="connsiteY4" fmla="*/ 201168 h 213360"/>
              <a:gd name="connsiteX5" fmla="*/ 171069 w 1908429"/>
              <a:gd name="connsiteY5" fmla="*/ 213360 h 213360"/>
              <a:gd name="connsiteX6" fmla="*/ 250317 w 1908429"/>
              <a:gd name="connsiteY6" fmla="*/ 201168 h 213360"/>
              <a:gd name="connsiteX7" fmla="*/ 286893 w 1908429"/>
              <a:gd name="connsiteY7" fmla="*/ 188976 h 213360"/>
              <a:gd name="connsiteX8" fmla="*/ 329565 w 1908429"/>
              <a:gd name="connsiteY8" fmla="*/ 152400 h 213360"/>
              <a:gd name="connsiteX9" fmla="*/ 378333 w 1908429"/>
              <a:gd name="connsiteY9" fmla="*/ 140208 h 213360"/>
              <a:gd name="connsiteX10" fmla="*/ 396621 w 1908429"/>
              <a:gd name="connsiteY10" fmla="*/ 134112 h 213360"/>
              <a:gd name="connsiteX11" fmla="*/ 421005 w 1908429"/>
              <a:gd name="connsiteY11" fmla="*/ 128016 h 213360"/>
              <a:gd name="connsiteX12" fmla="*/ 439293 w 1908429"/>
              <a:gd name="connsiteY12" fmla="*/ 121920 h 213360"/>
              <a:gd name="connsiteX13" fmla="*/ 530733 w 1908429"/>
              <a:gd name="connsiteY13" fmla="*/ 115824 h 213360"/>
              <a:gd name="connsiteX14" fmla="*/ 549021 w 1908429"/>
              <a:gd name="connsiteY14" fmla="*/ 109728 h 213360"/>
              <a:gd name="connsiteX15" fmla="*/ 585597 w 1908429"/>
              <a:gd name="connsiteY15" fmla="*/ 85344 h 213360"/>
              <a:gd name="connsiteX16" fmla="*/ 603885 w 1908429"/>
              <a:gd name="connsiteY16" fmla="*/ 79248 h 213360"/>
              <a:gd name="connsiteX17" fmla="*/ 646557 w 1908429"/>
              <a:gd name="connsiteY17" fmla="*/ 48768 h 213360"/>
              <a:gd name="connsiteX18" fmla="*/ 677037 w 1908429"/>
              <a:gd name="connsiteY18" fmla="*/ 42672 h 213360"/>
              <a:gd name="connsiteX19" fmla="*/ 731901 w 1908429"/>
              <a:gd name="connsiteY19" fmla="*/ 24384 h 213360"/>
              <a:gd name="connsiteX20" fmla="*/ 780669 w 1908429"/>
              <a:gd name="connsiteY20" fmla="*/ 30480 h 213360"/>
              <a:gd name="connsiteX21" fmla="*/ 798957 w 1908429"/>
              <a:gd name="connsiteY21" fmla="*/ 42672 h 213360"/>
              <a:gd name="connsiteX22" fmla="*/ 853821 w 1908429"/>
              <a:gd name="connsiteY22" fmla="*/ 85344 h 213360"/>
              <a:gd name="connsiteX23" fmla="*/ 884301 w 1908429"/>
              <a:gd name="connsiteY23" fmla="*/ 121920 h 213360"/>
              <a:gd name="connsiteX24" fmla="*/ 908685 w 1908429"/>
              <a:gd name="connsiteY24" fmla="*/ 158496 h 213360"/>
              <a:gd name="connsiteX25" fmla="*/ 920877 w 1908429"/>
              <a:gd name="connsiteY25" fmla="*/ 176784 h 213360"/>
              <a:gd name="connsiteX26" fmla="*/ 1085469 w 1908429"/>
              <a:gd name="connsiteY26" fmla="*/ 170688 h 213360"/>
              <a:gd name="connsiteX27" fmla="*/ 1109853 w 1908429"/>
              <a:gd name="connsiteY27" fmla="*/ 158496 h 213360"/>
              <a:gd name="connsiteX28" fmla="*/ 1128141 w 1908429"/>
              <a:gd name="connsiteY28" fmla="*/ 152400 h 213360"/>
              <a:gd name="connsiteX29" fmla="*/ 1189101 w 1908429"/>
              <a:gd name="connsiteY29" fmla="*/ 134112 h 213360"/>
              <a:gd name="connsiteX30" fmla="*/ 1207389 w 1908429"/>
              <a:gd name="connsiteY30" fmla="*/ 128016 h 213360"/>
              <a:gd name="connsiteX31" fmla="*/ 1225677 w 1908429"/>
              <a:gd name="connsiteY31" fmla="*/ 115824 h 213360"/>
              <a:gd name="connsiteX32" fmla="*/ 1250061 w 1908429"/>
              <a:gd name="connsiteY32" fmla="*/ 103632 h 213360"/>
              <a:gd name="connsiteX33" fmla="*/ 1268349 w 1908429"/>
              <a:gd name="connsiteY33" fmla="*/ 85344 h 213360"/>
              <a:gd name="connsiteX34" fmla="*/ 1371981 w 1908429"/>
              <a:gd name="connsiteY34" fmla="*/ 18288 h 213360"/>
              <a:gd name="connsiteX35" fmla="*/ 1408557 w 1908429"/>
              <a:gd name="connsiteY35" fmla="*/ 0 h 213360"/>
              <a:gd name="connsiteX36" fmla="*/ 1463421 w 1908429"/>
              <a:gd name="connsiteY36" fmla="*/ 6096 h 213360"/>
              <a:gd name="connsiteX37" fmla="*/ 1487805 w 1908429"/>
              <a:gd name="connsiteY37" fmla="*/ 18288 h 213360"/>
              <a:gd name="connsiteX38" fmla="*/ 1512189 w 1908429"/>
              <a:gd name="connsiteY38" fmla="*/ 24384 h 213360"/>
              <a:gd name="connsiteX39" fmla="*/ 1554861 w 1908429"/>
              <a:gd name="connsiteY39" fmla="*/ 42672 h 213360"/>
              <a:gd name="connsiteX40" fmla="*/ 1609725 w 1908429"/>
              <a:gd name="connsiteY40" fmla="*/ 60960 h 213360"/>
              <a:gd name="connsiteX41" fmla="*/ 1652397 w 1908429"/>
              <a:gd name="connsiteY41" fmla="*/ 91440 h 213360"/>
              <a:gd name="connsiteX42" fmla="*/ 1670685 w 1908429"/>
              <a:gd name="connsiteY42" fmla="*/ 97536 h 213360"/>
              <a:gd name="connsiteX43" fmla="*/ 1786509 w 1908429"/>
              <a:gd name="connsiteY43" fmla="*/ 85344 h 213360"/>
              <a:gd name="connsiteX44" fmla="*/ 1816989 w 1908429"/>
              <a:gd name="connsiteY44" fmla="*/ 73152 h 213360"/>
              <a:gd name="connsiteX45" fmla="*/ 1835277 w 1908429"/>
              <a:gd name="connsiteY45" fmla="*/ 67056 h 213360"/>
              <a:gd name="connsiteX46" fmla="*/ 1890141 w 1908429"/>
              <a:gd name="connsiteY46" fmla="*/ 48768 h 213360"/>
              <a:gd name="connsiteX47" fmla="*/ 1908429 w 1908429"/>
              <a:gd name="connsiteY47" fmla="*/ 36576 h 213360"/>
              <a:gd name="connsiteX0" fmla="*/ 0 w 1890141"/>
              <a:gd name="connsiteY0" fmla="*/ 78867 h 213360"/>
              <a:gd name="connsiteX1" fmla="*/ 91821 w 1890141"/>
              <a:gd name="connsiteY1" fmla="*/ 158496 h 213360"/>
              <a:gd name="connsiteX2" fmla="*/ 110109 w 1890141"/>
              <a:gd name="connsiteY2" fmla="*/ 170688 h 213360"/>
              <a:gd name="connsiteX3" fmla="*/ 128397 w 1890141"/>
              <a:gd name="connsiteY3" fmla="*/ 188976 h 213360"/>
              <a:gd name="connsiteX4" fmla="*/ 152781 w 1890141"/>
              <a:gd name="connsiteY4" fmla="*/ 201168 h 213360"/>
              <a:gd name="connsiteX5" fmla="*/ 171069 w 1890141"/>
              <a:gd name="connsiteY5" fmla="*/ 213360 h 213360"/>
              <a:gd name="connsiteX6" fmla="*/ 250317 w 1890141"/>
              <a:gd name="connsiteY6" fmla="*/ 201168 h 213360"/>
              <a:gd name="connsiteX7" fmla="*/ 286893 w 1890141"/>
              <a:gd name="connsiteY7" fmla="*/ 188976 h 213360"/>
              <a:gd name="connsiteX8" fmla="*/ 329565 w 1890141"/>
              <a:gd name="connsiteY8" fmla="*/ 152400 h 213360"/>
              <a:gd name="connsiteX9" fmla="*/ 378333 w 1890141"/>
              <a:gd name="connsiteY9" fmla="*/ 140208 h 213360"/>
              <a:gd name="connsiteX10" fmla="*/ 396621 w 1890141"/>
              <a:gd name="connsiteY10" fmla="*/ 134112 h 213360"/>
              <a:gd name="connsiteX11" fmla="*/ 421005 w 1890141"/>
              <a:gd name="connsiteY11" fmla="*/ 128016 h 213360"/>
              <a:gd name="connsiteX12" fmla="*/ 439293 w 1890141"/>
              <a:gd name="connsiteY12" fmla="*/ 121920 h 213360"/>
              <a:gd name="connsiteX13" fmla="*/ 530733 w 1890141"/>
              <a:gd name="connsiteY13" fmla="*/ 115824 h 213360"/>
              <a:gd name="connsiteX14" fmla="*/ 549021 w 1890141"/>
              <a:gd name="connsiteY14" fmla="*/ 109728 h 213360"/>
              <a:gd name="connsiteX15" fmla="*/ 585597 w 1890141"/>
              <a:gd name="connsiteY15" fmla="*/ 85344 h 213360"/>
              <a:gd name="connsiteX16" fmla="*/ 603885 w 1890141"/>
              <a:gd name="connsiteY16" fmla="*/ 79248 h 213360"/>
              <a:gd name="connsiteX17" fmla="*/ 646557 w 1890141"/>
              <a:gd name="connsiteY17" fmla="*/ 48768 h 213360"/>
              <a:gd name="connsiteX18" fmla="*/ 677037 w 1890141"/>
              <a:gd name="connsiteY18" fmla="*/ 42672 h 213360"/>
              <a:gd name="connsiteX19" fmla="*/ 731901 w 1890141"/>
              <a:gd name="connsiteY19" fmla="*/ 24384 h 213360"/>
              <a:gd name="connsiteX20" fmla="*/ 780669 w 1890141"/>
              <a:gd name="connsiteY20" fmla="*/ 30480 h 213360"/>
              <a:gd name="connsiteX21" fmla="*/ 798957 w 1890141"/>
              <a:gd name="connsiteY21" fmla="*/ 42672 h 213360"/>
              <a:gd name="connsiteX22" fmla="*/ 853821 w 1890141"/>
              <a:gd name="connsiteY22" fmla="*/ 85344 h 213360"/>
              <a:gd name="connsiteX23" fmla="*/ 884301 w 1890141"/>
              <a:gd name="connsiteY23" fmla="*/ 121920 h 213360"/>
              <a:gd name="connsiteX24" fmla="*/ 908685 w 1890141"/>
              <a:gd name="connsiteY24" fmla="*/ 158496 h 213360"/>
              <a:gd name="connsiteX25" fmla="*/ 920877 w 1890141"/>
              <a:gd name="connsiteY25" fmla="*/ 176784 h 213360"/>
              <a:gd name="connsiteX26" fmla="*/ 1085469 w 1890141"/>
              <a:gd name="connsiteY26" fmla="*/ 170688 h 213360"/>
              <a:gd name="connsiteX27" fmla="*/ 1109853 w 1890141"/>
              <a:gd name="connsiteY27" fmla="*/ 158496 h 213360"/>
              <a:gd name="connsiteX28" fmla="*/ 1128141 w 1890141"/>
              <a:gd name="connsiteY28" fmla="*/ 152400 h 213360"/>
              <a:gd name="connsiteX29" fmla="*/ 1189101 w 1890141"/>
              <a:gd name="connsiteY29" fmla="*/ 134112 h 213360"/>
              <a:gd name="connsiteX30" fmla="*/ 1207389 w 1890141"/>
              <a:gd name="connsiteY30" fmla="*/ 128016 h 213360"/>
              <a:gd name="connsiteX31" fmla="*/ 1225677 w 1890141"/>
              <a:gd name="connsiteY31" fmla="*/ 115824 h 213360"/>
              <a:gd name="connsiteX32" fmla="*/ 1250061 w 1890141"/>
              <a:gd name="connsiteY32" fmla="*/ 103632 h 213360"/>
              <a:gd name="connsiteX33" fmla="*/ 1268349 w 1890141"/>
              <a:gd name="connsiteY33" fmla="*/ 85344 h 213360"/>
              <a:gd name="connsiteX34" fmla="*/ 1371981 w 1890141"/>
              <a:gd name="connsiteY34" fmla="*/ 18288 h 213360"/>
              <a:gd name="connsiteX35" fmla="*/ 1408557 w 1890141"/>
              <a:gd name="connsiteY35" fmla="*/ 0 h 213360"/>
              <a:gd name="connsiteX36" fmla="*/ 1463421 w 1890141"/>
              <a:gd name="connsiteY36" fmla="*/ 6096 h 213360"/>
              <a:gd name="connsiteX37" fmla="*/ 1487805 w 1890141"/>
              <a:gd name="connsiteY37" fmla="*/ 18288 h 213360"/>
              <a:gd name="connsiteX38" fmla="*/ 1512189 w 1890141"/>
              <a:gd name="connsiteY38" fmla="*/ 24384 h 213360"/>
              <a:gd name="connsiteX39" fmla="*/ 1554861 w 1890141"/>
              <a:gd name="connsiteY39" fmla="*/ 42672 h 213360"/>
              <a:gd name="connsiteX40" fmla="*/ 1609725 w 1890141"/>
              <a:gd name="connsiteY40" fmla="*/ 60960 h 213360"/>
              <a:gd name="connsiteX41" fmla="*/ 1652397 w 1890141"/>
              <a:gd name="connsiteY41" fmla="*/ 91440 h 213360"/>
              <a:gd name="connsiteX42" fmla="*/ 1670685 w 1890141"/>
              <a:gd name="connsiteY42" fmla="*/ 97536 h 213360"/>
              <a:gd name="connsiteX43" fmla="*/ 1786509 w 1890141"/>
              <a:gd name="connsiteY43" fmla="*/ 85344 h 213360"/>
              <a:gd name="connsiteX44" fmla="*/ 1816989 w 1890141"/>
              <a:gd name="connsiteY44" fmla="*/ 73152 h 213360"/>
              <a:gd name="connsiteX45" fmla="*/ 1835277 w 1890141"/>
              <a:gd name="connsiteY45" fmla="*/ 67056 h 213360"/>
              <a:gd name="connsiteX46" fmla="*/ 1890141 w 1890141"/>
              <a:gd name="connsiteY46" fmla="*/ 48768 h 213360"/>
              <a:gd name="connsiteX0" fmla="*/ 0 w 1835277"/>
              <a:gd name="connsiteY0" fmla="*/ 78867 h 213360"/>
              <a:gd name="connsiteX1" fmla="*/ 91821 w 1835277"/>
              <a:gd name="connsiteY1" fmla="*/ 158496 h 213360"/>
              <a:gd name="connsiteX2" fmla="*/ 110109 w 1835277"/>
              <a:gd name="connsiteY2" fmla="*/ 170688 h 213360"/>
              <a:gd name="connsiteX3" fmla="*/ 128397 w 1835277"/>
              <a:gd name="connsiteY3" fmla="*/ 188976 h 213360"/>
              <a:gd name="connsiteX4" fmla="*/ 152781 w 1835277"/>
              <a:gd name="connsiteY4" fmla="*/ 201168 h 213360"/>
              <a:gd name="connsiteX5" fmla="*/ 171069 w 1835277"/>
              <a:gd name="connsiteY5" fmla="*/ 213360 h 213360"/>
              <a:gd name="connsiteX6" fmla="*/ 250317 w 1835277"/>
              <a:gd name="connsiteY6" fmla="*/ 201168 h 213360"/>
              <a:gd name="connsiteX7" fmla="*/ 286893 w 1835277"/>
              <a:gd name="connsiteY7" fmla="*/ 188976 h 213360"/>
              <a:gd name="connsiteX8" fmla="*/ 329565 w 1835277"/>
              <a:gd name="connsiteY8" fmla="*/ 152400 h 213360"/>
              <a:gd name="connsiteX9" fmla="*/ 378333 w 1835277"/>
              <a:gd name="connsiteY9" fmla="*/ 140208 h 213360"/>
              <a:gd name="connsiteX10" fmla="*/ 396621 w 1835277"/>
              <a:gd name="connsiteY10" fmla="*/ 134112 h 213360"/>
              <a:gd name="connsiteX11" fmla="*/ 421005 w 1835277"/>
              <a:gd name="connsiteY11" fmla="*/ 128016 h 213360"/>
              <a:gd name="connsiteX12" fmla="*/ 439293 w 1835277"/>
              <a:gd name="connsiteY12" fmla="*/ 121920 h 213360"/>
              <a:gd name="connsiteX13" fmla="*/ 530733 w 1835277"/>
              <a:gd name="connsiteY13" fmla="*/ 115824 h 213360"/>
              <a:gd name="connsiteX14" fmla="*/ 549021 w 1835277"/>
              <a:gd name="connsiteY14" fmla="*/ 109728 h 213360"/>
              <a:gd name="connsiteX15" fmla="*/ 585597 w 1835277"/>
              <a:gd name="connsiteY15" fmla="*/ 85344 h 213360"/>
              <a:gd name="connsiteX16" fmla="*/ 603885 w 1835277"/>
              <a:gd name="connsiteY16" fmla="*/ 79248 h 213360"/>
              <a:gd name="connsiteX17" fmla="*/ 646557 w 1835277"/>
              <a:gd name="connsiteY17" fmla="*/ 48768 h 213360"/>
              <a:gd name="connsiteX18" fmla="*/ 677037 w 1835277"/>
              <a:gd name="connsiteY18" fmla="*/ 42672 h 213360"/>
              <a:gd name="connsiteX19" fmla="*/ 731901 w 1835277"/>
              <a:gd name="connsiteY19" fmla="*/ 24384 h 213360"/>
              <a:gd name="connsiteX20" fmla="*/ 780669 w 1835277"/>
              <a:gd name="connsiteY20" fmla="*/ 30480 h 213360"/>
              <a:gd name="connsiteX21" fmla="*/ 798957 w 1835277"/>
              <a:gd name="connsiteY21" fmla="*/ 42672 h 213360"/>
              <a:gd name="connsiteX22" fmla="*/ 853821 w 1835277"/>
              <a:gd name="connsiteY22" fmla="*/ 85344 h 213360"/>
              <a:gd name="connsiteX23" fmla="*/ 884301 w 1835277"/>
              <a:gd name="connsiteY23" fmla="*/ 121920 h 213360"/>
              <a:gd name="connsiteX24" fmla="*/ 908685 w 1835277"/>
              <a:gd name="connsiteY24" fmla="*/ 158496 h 213360"/>
              <a:gd name="connsiteX25" fmla="*/ 920877 w 1835277"/>
              <a:gd name="connsiteY25" fmla="*/ 176784 h 213360"/>
              <a:gd name="connsiteX26" fmla="*/ 1085469 w 1835277"/>
              <a:gd name="connsiteY26" fmla="*/ 170688 h 213360"/>
              <a:gd name="connsiteX27" fmla="*/ 1109853 w 1835277"/>
              <a:gd name="connsiteY27" fmla="*/ 158496 h 213360"/>
              <a:gd name="connsiteX28" fmla="*/ 1128141 w 1835277"/>
              <a:gd name="connsiteY28" fmla="*/ 152400 h 213360"/>
              <a:gd name="connsiteX29" fmla="*/ 1189101 w 1835277"/>
              <a:gd name="connsiteY29" fmla="*/ 134112 h 213360"/>
              <a:gd name="connsiteX30" fmla="*/ 1207389 w 1835277"/>
              <a:gd name="connsiteY30" fmla="*/ 128016 h 213360"/>
              <a:gd name="connsiteX31" fmla="*/ 1225677 w 1835277"/>
              <a:gd name="connsiteY31" fmla="*/ 115824 h 213360"/>
              <a:gd name="connsiteX32" fmla="*/ 1250061 w 1835277"/>
              <a:gd name="connsiteY32" fmla="*/ 103632 h 213360"/>
              <a:gd name="connsiteX33" fmla="*/ 1268349 w 1835277"/>
              <a:gd name="connsiteY33" fmla="*/ 85344 h 213360"/>
              <a:gd name="connsiteX34" fmla="*/ 1371981 w 1835277"/>
              <a:gd name="connsiteY34" fmla="*/ 18288 h 213360"/>
              <a:gd name="connsiteX35" fmla="*/ 1408557 w 1835277"/>
              <a:gd name="connsiteY35" fmla="*/ 0 h 213360"/>
              <a:gd name="connsiteX36" fmla="*/ 1463421 w 1835277"/>
              <a:gd name="connsiteY36" fmla="*/ 6096 h 213360"/>
              <a:gd name="connsiteX37" fmla="*/ 1487805 w 1835277"/>
              <a:gd name="connsiteY37" fmla="*/ 18288 h 213360"/>
              <a:gd name="connsiteX38" fmla="*/ 1512189 w 1835277"/>
              <a:gd name="connsiteY38" fmla="*/ 24384 h 213360"/>
              <a:gd name="connsiteX39" fmla="*/ 1554861 w 1835277"/>
              <a:gd name="connsiteY39" fmla="*/ 42672 h 213360"/>
              <a:gd name="connsiteX40" fmla="*/ 1609725 w 1835277"/>
              <a:gd name="connsiteY40" fmla="*/ 60960 h 213360"/>
              <a:gd name="connsiteX41" fmla="*/ 1652397 w 1835277"/>
              <a:gd name="connsiteY41" fmla="*/ 91440 h 213360"/>
              <a:gd name="connsiteX42" fmla="*/ 1670685 w 1835277"/>
              <a:gd name="connsiteY42" fmla="*/ 97536 h 213360"/>
              <a:gd name="connsiteX43" fmla="*/ 1786509 w 1835277"/>
              <a:gd name="connsiteY43" fmla="*/ 85344 h 213360"/>
              <a:gd name="connsiteX44" fmla="*/ 1816989 w 1835277"/>
              <a:gd name="connsiteY44" fmla="*/ 73152 h 213360"/>
              <a:gd name="connsiteX45" fmla="*/ 1835277 w 1835277"/>
              <a:gd name="connsiteY45" fmla="*/ 67056 h 213360"/>
              <a:gd name="connsiteX0" fmla="*/ 0 w 1816989"/>
              <a:gd name="connsiteY0" fmla="*/ 78867 h 213360"/>
              <a:gd name="connsiteX1" fmla="*/ 91821 w 1816989"/>
              <a:gd name="connsiteY1" fmla="*/ 158496 h 213360"/>
              <a:gd name="connsiteX2" fmla="*/ 110109 w 1816989"/>
              <a:gd name="connsiteY2" fmla="*/ 170688 h 213360"/>
              <a:gd name="connsiteX3" fmla="*/ 128397 w 1816989"/>
              <a:gd name="connsiteY3" fmla="*/ 188976 h 213360"/>
              <a:gd name="connsiteX4" fmla="*/ 152781 w 1816989"/>
              <a:gd name="connsiteY4" fmla="*/ 201168 h 213360"/>
              <a:gd name="connsiteX5" fmla="*/ 171069 w 1816989"/>
              <a:gd name="connsiteY5" fmla="*/ 213360 h 213360"/>
              <a:gd name="connsiteX6" fmla="*/ 250317 w 1816989"/>
              <a:gd name="connsiteY6" fmla="*/ 201168 h 213360"/>
              <a:gd name="connsiteX7" fmla="*/ 286893 w 1816989"/>
              <a:gd name="connsiteY7" fmla="*/ 188976 h 213360"/>
              <a:gd name="connsiteX8" fmla="*/ 329565 w 1816989"/>
              <a:gd name="connsiteY8" fmla="*/ 152400 h 213360"/>
              <a:gd name="connsiteX9" fmla="*/ 378333 w 1816989"/>
              <a:gd name="connsiteY9" fmla="*/ 140208 h 213360"/>
              <a:gd name="connsiteX10" fmla="*/ 396621 w 1816989"/>
              <a:gd name="connsiteY10" fmla="*/ 134112 h 213360"/>
              <a:gd name="connsiteX11" fmla="*/ 421005 w 1816989"/>
              <a:gd name="connsiteY11" fmla="*/ 128016 h 213360"/>
              <a:gd name="connsiteX12" fmla="*/ 439293 w 1816989"/>
              <a:gd name="connsiteY12" fmla="*/ 121920 h 213360"/>
              <a:gd name="connsiteX13" fmla="*/ 530733 w 1816989"/>
              <a:gd name="connsiteY13" fmla="*/ 115824 h 213360"/>
              <a:gd name="connsiteX14" fmla="*/ 549021 w 1816989"/>
              <a:gd name="connsiteY14" fmla="*/ 109728 h 213360"/>
              <a:gd name="connsiteX15" fmla="*/ 585597 w 1816989"/>
              <a:gd name="connsiteY15" fmla="*/ 85344 h 213360"/>
              <a:gd name="connsiteX16" fmla="*/ 603885 w 1816989"/>
              <a:gd name="connsiteY16" fmla="*/ 79248 h 213360"/>
              <a:gd name="connsiteX17" fmla="*/ 646557 w 1816989"/>
              <a:gd name="connsiteY17" fmla="*/ 48768 h 213360"/>
              <a:gd name="connsiteX18" fmla="*/ 677037 w 1816989"/>
              <a:gd name="connsiteY18" fmla="*/ 42672 h 213360"/>
              <a:gd name="connsiteX19" fmla="*/ 731901 w 1816989"/>
              <a:gd name="connsiteY19" fmla="*/ 24384 h 213360"/>
              <a:gd name="connsiteX20" fmla="*/ 780669 w 1816989"/>
              <a:gd name="connsiteY20" fmla="*/ 30480 h 213360"/>
              <a:gd name="connsiteX21" fmla="*/ 798957 w 1816989"/>
              <a:gd name="connsiteY21" fmla="*/ 42672 h 213360"/>
              <a:gd name="connsiteX22" fmla="*/ 853821 w 1816989"/>
              <a:gd name="connsiteY22" fmla="*/ 85344 h 213360"/>
              <a:gd name="connsiteX23" fmla="*/ 884301 w 1816989"/>
              <a:gd name="connsiteY23" fmla="*/ 121920 h 213360"/>
              <a:gd name="connsiteX24" fmla="*/ 908685 w 1816989"/>
              <a:gd name="connsiteY24" fmla="*/ 158496 h 213360"/>
              <a:gd name="connsiteX25" fmla="*/ 920877 w 1816989"/>
              <a:gd name="connsiteY25" fmla="*/ 176784 h 213360"/>
              <a:gd name="connsiteX26" fmla="*/ 1085469 w 1816989"/>
              <a:gd name="connsiteY26" fmla="*/ 170688 h 213360"/>
              <a:gd name="connsiteX27" fmla="*/ 1109853 w 1816989"/>
              <a:gd name="connsiteY27" fmla="*/ 158496 h 213360"/>
              <a:gd name="connsiteX28" fmla="*/ 1128141 w 1816989"/>
              <a:gd name="connsiteY28" fmla="*/ 152400 h 213360"/>
              <a:gd name="connsiteX29" fmla="*/ 1189101 w 1816989"/>
              <a:gd name="connsiteY29" fmla="*/ 134112 h 213360"/>
              <a:gd name="connsiteX30" fmla="*/ 1207389 w 1816989"/>
              <a:gd name="connsiteY30" fmla="*/ 128016 h 213360"/>
              <a:gd name="connsiteX31" fmla="*/ 1225677 w 1816989"/>
              <a:gd name="connsiteY31" fmla="*/ 115824 h 213360"/>
              <a:gd name="connsiteX32" fmla="*/ 1250061 w 1816989"/>
              <a:gd name="connsiteY32" fmla="*/ 103632 h 213360"/>
              <a:gd name="connsiteX33" fmla="*/ 1268349 w 1816989"/>
              <a:gd name="connsiteY33" fmla="*/ 85344 h 213360"/>
              <a:gd name="connsiteX34" fmla="*/ 1371981 w 1816989"/>
              <a:gd name="connsiteY34" fmla="*/ 18288 h 213360"/>
              <a:gd name="connsiteX35" fmla="*/ 1408557 w 1816989"/>
              <a:gd name="connsiteY35" fmla="*/ 0 h 213360"/>
              <a:gd name="connsiteX36" fmla="*/ 1463421 w 1816989"/>
              <a:gd name="connsiteY36" fmla="*/ 6096 h 213360"/>
              <a:gd name="connsiteX37" fmla="*/ 1487805 w 1816989"/>
              <a:gd name="connsiteY37" fmla="*/ 18288 h 213360"/>
              <a:gd name="connsiteX38" fmla="*/ 1512189 w 1816989"/>
              <a:gd name="connsiteY38" fmla="*/ 24384 h 213360"/>
              <a:gd name="connsiteX39" fmla="*/ 1554861 w 1816989"/>
              <a:gd name="connsiteY39" fmla="*/ 42672 h 213360"/>
              <a:gd name="connsiteX40" fmla="*/ 1609725 w 1816989"/>
              <a:gd name="connsiteY40" fmla="*/ 60960 h 213360"/>
              <a:gd name="connsiteX41" fmla="*/ 1652397 w 1816989"/>
              <a:gd name="connsiteY41" fmla="*/ 91440 h 213360"/>
              <a:gd name="connsiteX42" fmla="*/ 1670685 w 1816989"/>
              <a:gd name="connsiteY42" fmla="*/ 97536 h 213360"/>
              <a:gd name="connsiteX43" fmla="*/ 1786509 w 1816989"/>
              <a:gd name="connsiteY43" fmla="*/ 85344 h 213360"/>
              <a:gd name="connsiteX44" fmla="*/ 1816989 w 1816989"/>
              <a:gd name="connsiteY44" fmla="*/ 73152 h 213360"/>
              <a:gd name="connsiteX0" fmla="*/ 0 w 1786509"/>
              <a:gd name="connsiteY0" fmla="*/ 78867 h 213360"/>
              <a:gd name="connsiteX1" fmla="*/ 91821 w 1786509"/>
              <a:gd name="connsiteY1" fmla="*/ 158496 h 213360"/>
              <a:gd name="connsiteX2" fmla="*/ 110109 w 1786509"/>
              <a:gd name="connsiteY2" fmla="*/ 170688 h 213360"/>
              <a:gd name="connsiteX3" fmla="*/ 128397 w 1786509"/>
              <a:gd name="connsiteY3" fmla="*/ 188976 h 213360"/>
              <a:gd name="connsiteX4" fmla="*/ 152781 w 1786509"/>
              <a:gd name="connsiteY4" fmla="*/ 201168 h 213360"/>
              <a:gd name="connsiteX5" fmla="*/ 171069 w 1786509"/>
              <a:gd name="connsiteY5" fmla="*/ 213360 h 213360"/>
              <a:gd name="connsiteX6" fmla="*/ 250317 w 1786509"/>
              <a:gd name="connsiteY6" fmla="*/ 201168 h 213360"/>
              <a:gd name="connsiteX7" fmla="*/ 286893 w 1786509"/>
              <a:gd name="connsiteY7" fmla="*/ 188976 h 213360"/>
              <a:gd name="connsiteX8" fmla="*/ 329565 w 1786509"/>
              <a:gd name="connsiteY8" fmla="*/ 152400 h 213360"/>
              <a:gd name="connsiteX9" fmla="*/ 378333 w 1786509"/>
              <a:gd name="connsiteY9" fmla="*/ 140208 h 213360"/>
              <a:gd name="connsiteX10" fmla="*/ 396621 w 1786509"/>
              <a:gd name="connsiteY10" fmla="*/ 134112 h 213360"/>
              <a:gd name="connsiteX11" fmla="*/ 421005 w 1786509"/>
              <a:gd name="connsiteY11" fmla="*/ 128016 h 213360"/>
              <a:gd name="connsiteX12" fmla="*/ 439293 w 1786509"/>
              <a:gd name="connsiteY12" fmla="*/ 121920 h 213360"/>
              <a:gd name="connsiteX13" fmla="*/ 530733 w 1786509"/>
              <a:gd name="connsiteY13" fmla="*/ 115824 h 213360"/>
              <a:gd name="connsiteX14" fmla="*/ 549021 w 1786509"/>
              <a:gd name="connsiteY14" fmla="*/ 109728 h 213360"/>
              <a:gd name="connsiteX15" fmla="*/ 585597 w 1786509"/>
              <a:gd name="connsiteY15" fmla="*/ 85344 h 213360"/>
              <a:gd name="connsiteX16" fmla="*/ 603885 w 1786509"/>
              <a:gd name="connsiteY16" fmla="*/ 79248 h 213360"/>
              <a:gd name="connsiteX17" fmla="*/ 646557 w 1786509"/>
              <a:gd name="connsiteY17" fmla="*/ 48768 h 213360"/>
              <a:gd name="connsiteX18" fmla="*/ 677037 w 1786509"/>
              <a:gd name="connsiteY18" fmla="*/ 42672 h 213360"/>
              <a:gd name="connsiteX19" fmla="*/ 731901 w 1786509"/>
              <a:gd name="connsiteY19" fmla="*/ 24384 h 213360"/>
              <a:gd name="connsiteX20" fmla="*/ 780669 w 1786509"/>
              <a:gd name="connsiteY20" fmla="*/ 30480 h 213360"/>
              <a:gd name="connsiteX21" fmla="*/ 798957 w 1786509"/>
              <a:gd name="connsiteY21" fmla="*/ 42672 h 213360"/>
              <a:gd name="connsiteX22" fmla="*/ 853821 w 1786509"/>
              <a:gd name="connsiteY22" fmla="*/ 85344 h 213360"/>
              <a:gd name="connsiteX23" fmla="*/ 884301 w 1786509"/>
              <a:gd name="connsiteY23" fmla="*/ 121920 h 213360"/>
              <a:gd name="connsiteX24" fmla="*/ 908685 w 1786509"/>
              <a:gd name="connsiteY24" fmla="*/ 158496 h 213360"/>
              <a:gd name="connsiteX25" fmla="*/ 920877 w 1786509"/>
              <a:gd name="connsiteY25" fmla="*/ 176784 h 213360"/>
              <a:gd name="connsiteX26" fmla="*/ 1085469 w 1786509"/>
              <a:gd name="connsiteY26" fmla="*/ 170688 h 213360"/>
              <a:gd name="connsiteX27" fmla="*/ 1109853 w 1786509"/>
              <a:gd name="connsiteY27" fmla="*/ 158496 h 213360"/>
              <a:gd name="connsiteX28" fmla="*/ 1128141 w 1786509"/>
              <a:gd name="connsiteY28" fmla="*/ 152400 h 213360"/>
              <a:gd name="connsiteX29" fmla="*/ 1189101 w 1786509"/>
              <a:gd name="connsiteY29" fmla="*/ 134112 h 213360"/>
              <a:gd name="connsiteX30" fmla="*/ 1207389 w 1786509"/>
              <a:gd name="connsiteY30" fmla="*/ 128016 h 213360"/>
              <a:gd name="connsiteX31" fmla="*/ 1225677 w 1786509"/>
              <a:gd name="connsiteY31" fmla="*/ 115824 h 213360"/>
              <a:gd name="connsiteX32" fmla="*/ 1250061 w 1786509"/>
              <a:gd name="connsiteY32" fmla="*/ 103632 h 213360"/>
              <a:gd name="connsiteX33" fmla="*/ 1268349 w 1786509"/>
              <a:gd name="connsiteY33" fmla="*/ 85344 h 213360"/>
              <a:gd name="connsiteX34" fmla="*/ 1371981 w 1786509"/>
              <a:gd name="connsiteY34" fmla="*/ 18288 h 213360"/>
              <a:gd name="connsiteX35" fmla="*/ 1408557 w 1786509"/>
              <a:gd name="connsiteY35" fmla="*/ 0 h 213360"/>
              <a:gd name="connsiteX36" fmla="*/ 1463421 w 1786509"/>
              <a:gd name="connsiteY36" fmla="*/ 6096 h 213360"/>
              <a:gd name="connsiteX37" fmla="*/ 1487805 w 1786509"/>
              <a:gd name="connsiteY37" fmla="*/ 18288 h 213360"/>
              <a:gd name="connsiteX38" fmla="*/ 1512189 w 1786509"/>
              <a:gd name="connsiteY38" fmla="*/ 24384 h 213360"/>
              <a:gd name="connsiteX39" fmla="*/ 1554861 w 1786509"/>
              <a:gd name="connsiteY39" fmla="*/ 42672 h 213360"/>
              <a:gd name="connsiteX40" fmla="*/ 1609725 w 1786509"/>
              <a:gd name="connsiteY40" fmla="*/ 60960 h 213360"/>
              <a:gd name="connsiteX41" fmla="*/ 1652397 w 1786509"/>
              <a:gd name="connsiteY41" fmla="*/ 91440 h 213360"/>
              <a:gd name="connsiteX42" fmla="*/ 1670685 w 1786509"/>
              <a:gd name="connsiteY42" fmla="*/ 97536 h 213360"/>
              <a:gd name="connsiteX43" fmla="*/ 1786509 w 1786509"/>
              <a:gd name="connsiteY43" fmla="*/ 85344 h 213360"/>
              <a:gd name="connsiteX0" fmla="*/ 0 w 1670685"/>
              <a:gd name="connsiteY0" fmla="*/ 78867 h 213360"/>
              <a:gd name="connsiteX1" fmla="*/ 91821 w 1670685"/>
              <a:gd name="connsiteY1" fmla="*/ 158496 h 213360"/>
              <a:gd name="connsiteX2" fmla="*/ 110109 w 1670685"/>
              <a:gd name="connsiteY2" fmla="*/ 170688 h 213360"/>
              <a:gd name="connsiteX3" fmla="*/ 128397 w 1670685"/>
              <a:gd name="connsiteY3" fmla="*/ 188976 h 213360"/>
              <a:gd name="connsiteX4" fmla="*/ 152781 w 1670685"/>
              <a:gd name="connsiteY4" fmla="*/ 201168 h 213360"/>
              <a:gd name="connsiteX5" fmla="*/ 171069 w 1670685"/>
              <a:gd name="connsiteY5" fmla="*/ 213360 h 213360"/>
              <a:gd name="connsiteX6" fmla="*/ 250317 w 1670685"/>
              <a:gd name="connsiteY6" fmla="*/ 201168 h 213360"/>
              <a:gd name="connsiteX7" fmla="*/ 286893 w 1670685"/>
              <a:gd name="connsiteY7" fmla="*/ 188976 h 213360"/>
              <a:gd name="connsiteX8" fmla="*/ 329565 w 1670685"/>
              <a:gd name="connsiteY8" fmla="*/ 152400 h 213360"/>
              <a:gd name="connsiteX9" fmla="*/ 378333 w 1670685"/>
              <a:gd name="connsiteY9" fmla="*/ 140208 h 213360"/>
              <a:gd name="connsiteX10" fmla="*/ 396621 w 1670685"/>
              <a:gd name="connsiteY10" fmla="*/ 134112 h 213360"/>
              <a:gd name="connsiteX11" fmla="*/ 421005 w 1670685"/>
              <a:gd name="connsiteY11" fmla="*/ 128016 h 213360"/>
              <a:gd name="connsiteX12" fmla="*/ 439293 w 1670685"/>
              <a:gd name="connsiteY12" fmla="*/ 121920 h 213360"/>
              <a:gd name="connsiteX13" fmla="*/ 530733 w 1670685"/>
              <a:gd name="connsiteY13" fmla="*/ 115824 h 213360"/>
              <a:gd name="connsiteX14" fmla="*/ 549021 w 1670685"/>
              <a:gd name="connsiteY14" fmla="*/ 109728 h 213360"/>
              <a:gd name="connsiteX15" fmla="*/ 585597 w 1670685"/>
              <a:gd name="connsiteY15" fmla="*/ 85344 h 213360"/>
              <a:gd name="connsiteX16" fmla="*/ 603885 w 1670685"/>
              <a:gd name="connsiteY16" fmla="*/ 79248 h 213360"/>
              <a:gd name="connsiteX17" fmla="*/ 646557 w 1670685"/>
              <a:gd name="connsiteY17" fmla="*/ 48768 h 213360"/>
              <a:gd name="connsiteX18" fmla="*/ 677037 w 1670685"/>
              <a:gd name="connsiteY18" fmla="*/ 42672 h 213360"/>
              <a:gd name="connsiteX19" fmla="*/ 731901 w 1670685"/>
              <a:gd name="connsiteY19" fmla="*/ 24384 h 213360"/>
              <a:gd name="connsiteX20" fmla="*/ 780669 w 1670685"/>
              <a:gd name="connsiteY20" fmla="*/ 30480 h 213360"/>
              <a:gd name="connsiteX21" fmla="*/ 798957 w 1670685"/>
              <a:gd name="connsiteY21" fmla="*/ 42672 h 213360"/>
              <a:gd name="connsiteX22" fmla="*/ 853821 w 1670685"/>
              <a:gd name="connsiteY22" fmla="*/ 85344 h 213360"/>
              <a:gd name="connsiteX23" fmla="*/ 884301 w 1670685"/>
              <a:gd name="connsiteY23" fmla="*/ 121920 h 213360"/>
              <a:gd name="connsiteX24" fmla="*/ 908685 w 1670685"/>
              <a:gd name="connsiteY24" fmla="*/ 158496 h 213360"/>
              <a:gd name="connsiteX25" fmla="*/ 920877 w 1670685"/>
              <a:gd name="connsiteY25" fmla="*/ 176784 h 213360"/>
              <a:gd name="connsiteX26" fmla="*/ 1085469 w 1670685"/>
              <a:gd name="connsiteY26" fmla="*/ 170688 h 213360"/>
              <a:gd name="connsiteX27" fmla="*/ 1109853 w 1670685"/>
              <a:gd name="connsiteY27" fmla="*/ 158496 h 213360"/>
              <a:gd name="connsiteX28" fmla="*/ 1128141 w 1670685"/>
              <a:gd name="connsiteY28" fmla="*/ 152400 h 213360"/>
              <a:gd name="connsiteX29" fmla="*/ 1189101 w 1670685"/>
              <a:gd name="connsiteY29" fmla="*/ 134112 h 213360"/>
              <a:gd name="connsiteX30" fmla="*/ 1207389 w 1670685"/>
              <a:gd name="connsiteY30" fmla="*/ 128016 h 213360"/>
              <a:gd name="connsiteX31" fmla="*/ 1225677 w 1670685"/>
              <a:gd name="connsiteY31" fmla="*/ 115824 h 213360"/>
              <a:gd name="connsiteX32" fmla="*/ 1250061 w 1670685"/>
              <a:gd name="connsiteY32" fmla="*/ 103632 h 213360"/>
              <a:gd name="connsiteX33" fmla="*/ 1268349 w 1670685"/>
              <a:gd name="connsiteY33" fmla="*/ 85344 h 213360"/>
              <a:gd name="connsiteX34" fmla="*/ 1371981 w 1670685"/>
              <a:gd name="connsiteY34" fmla="*/ 18288 h 213360"/>
              <a:gd name="connsiteX35" fmla="*/ 1408557 w 1670685"/>
              <a:gd name="connsiteY35" fmla="*/ 0 h 213360"/>
              <a:gd name="connsiteX36" fmla="*/ 1463421 w 1670685"/>
              <a:gd name="connsiteY36" fmla="*/ 6096 h 213360"/>
              <a:gd name="connsiteX37" fmla="*/ 1487805 w 1670685"/>
              <a:gd name="connsiteY37" fmla="*/ 18288 h 213360"/>
              <a:gd name="connsiteX38" fmla="*/ 1512189 w 1670685"/>
              <a:gd name="connsiteY38" fmla="*/ 24384 h 213360"/>
              <a:gd name="connsiteX39" fmla="*/ 1554861 w 1670685"/>
              <a:gd name="connsiteY39" fmla="*/ 42672 h 213360"/>
              <a:gd name="connsiteX40" fmla="*/ 1609725 w 1670685"/>
              <a:gd name="connsiteY40" fmla="*/ 60960 h 213360"/>
              <a:gd name="connsiteX41" fmla="*/ 1652397 w 1670685"/>
              <a:gd name="connsiteY41" fmla="*/ 91440 h 213360"/>
              <a:gd name="connsiteX42" fmla="*/ 1670685 w 1670685"/>
              <a:gd name="connsiteY42" fmla="*/ 97536 h 213360"/>
              <a:gd name="connsiteX0" fmla="*/ 0 w 1652397"/>
              <a:gd name="connsiteY0" fmla="*/ 78867 h 213360"/>
              <a:gd name="connsiteX1" fmla="*/ 91821 w 1652397"/>
              <a:gd name="connsiteY1" fmla="*/ 158496 h 213360"/>
              <a:gd name="connsiteX2" fmla="*/ 110109 w 1652397"/>
              <a:gd name="connsiteY2" fmla="*/ 170688 h 213360"/>
              <a:gd name="connsiteX3" fmla="*/ 128397 w 1652397"/>
              <a:gd name="connsiteY3" fmla="*/ 188976 h 213360"/>
              <a:gd name="connsiteX4" fmla="*/ 152781 w 1652397"/>
              <a:gd name="connsiteY4" fmla="*/ 201168 h 213360"/>
              <a:gd name="connsiteX5" fmla="*/ 171069 w 1652397"/>
              <a:gd name="connsiteY5" fmla="*/ 213360 h 213360"/>
              <a:gd name="connsiteX6" fmla="*/ 250317 w 1652397"/>
              <a:gd name="connsiteY6" fmla="*/ 201168 h 213360"/>
              <a:gd name="connsiteX7" fmla="*/ 286893 w 1652397"/>
              <a:gd name="connsiteY7" fmla="*/ 188976 h 213360"/>
              <a:gd name="connsiteX8" fmla="*/ 329565 w 1652397"/>
              <a:gd name="connsiteY8" fmla="*/ 152400 h 213360"/>
              <a:gd name="connsiteX9" fmla="*/ 378333 w 1652397"/>
              <a:gd name="connsiteY9" fmla="*/ 140208 h 213360"/>
              <a:gd name="connsiteX10" fmla="*/ 396621 w 1652397"/>
              <a:gd name="connsiteY10" fmla="*/ 134112 h 213360"/>
              <a:gd name="connsiteX11" fmla="*/ 421005 w 1652397"/>
              <a:gd name="connsiteY11" fmla="*/ 128016 h 213360"/>
              <a:gd name="connsiteX12" fmla="*/ 439293 w 1652397"/>
              <a:gd name="connsiteY12" fmla="*/ 121920 h 213360"/>
              <a:gd name="connsiteX13" fmla="*/ 530733 w 1652397"/>
              <a:gd name="connsiteY13" fmla="*/ 115824 h 213360"/>
              <a:gd name="connsiteX14" fmla="*/ 549021 w 1652397"/>
              <a:gd name="connsiteY14" fmla="*/ 109728 h 213360"/>
              <a:gd name="connsiteX15" fmla="*/ 585597 w 1652397"/>
              <a:gd name="connsiteY15" fmla="*/ 85344 h 213360"/>
              <a:gd name="connsiteX16" fmla="*/ 603885 w 1652397"/>
              <a:gd name="connsiteY16" fmla="*/ 79248 h 213360"/>
              <a:gd name="connsiteX17" fmla="*/ 646557 w 1652397"/>
              <a:gd name="connsiteY17" fmla="*/ 48768 h 213360"/>
              <a:gd name="connsiteX18" fmla="*/ 677037 w 1652397"/>
              <a:gd name="connsiteY18" fmla="*/ 42672 h 213360"/>
              <a:gd name="connsiteX19" fmla="*/ 731901 w 1652397"/>
              <a:gd name="connsiteY19" fmla="*/ 24384 h 213360"/>
              <a:gd name="connsiteX20" fmla="*/ 780669 w 1652397"/>
              <a:gd name="connsiteY20" fmla="*/ 30480 h 213360"/>
              <a:gd name="connsiteX21" fmla="*/ 798957 w 1652397"/>
              <a:gd name="connsiteY21" fmla="*/ 42672 h 213360"/>
              <a:gd name="connsiteX22" fmla="*/ 853821 w 1652397"/>
              <a:gd name="connsiteY22" fmla="*/ 85344 h 213360"/>
              <a:gd name="connsiteX23" fmla="*/ 884301 w 1652397"/>
              <a:gd name="connsiteY23" fmla="*/ 121920 h 213360"/>
              <a:gd name="connsiteX24" fmla="*/ 908685 w 1652397"/>
              <a:gd name="connsiteY24" fmla="*/ 158496 h 213360"/>
              <a:gd name="connsiteX25" fmla="*/ 920877 w 1652397"/>
              <a:gd name="connsiteY25" fmla="*/ 176784 h 213360"/>
              <a:gd name="connsiteX26" fmla="*/ 1085469 w 1652397"/>
              <a:gd name="connsiteY26" fmla="*/ 170688 h 213360"/>
              <a:gd name="connsiteX27" fmla="*/ 1109853 w 1652397"/>
              <a:gd name="connsiteY27" fmla="*/ 158496 h 213360"/>
              <a:gd name="connsiteX28" fmla="*/ 1128141 w 1652397"/>
              <a:gd name="connsiteY28" fmla="*/ 152400 h 213360"/>
              <a:gd name="connsiteX29" fmla="*/ 1189101 w 1652397"/>
              <a:gd name="connsiteY29" fmla="*/ 134112 h 213360"/>
              <a:gd name="connsiteX30" fmla="*/ 1207389 w 1652397"/>
              <a:gd name="connsiteY30" fmla="*/ 128016 h 213360"/>
              <a:gd name="connsiteX31" fmla="*/ 1225677 w 1652397"/>
              <a:gd name="connsiteY31" fmla="*/ 115824 h 213360"/>
              <a:gd name="connsiteX32" fmla="*/ 1250061 w 1652397"/>
              <a:gd name="connsiteY32" fmla="*/ 103632 h 213360"/>
              <a:gd name="connsiteX33" fmla="*/ 1268349 w 1652397"/>
              <a:gd name="connsiteY33" fmla="*/ 85344 h 213360"/>
              <a:gd name="connsiteX34" fmla="*/ 1371981 w 1652397"/>
              <a:gd name="connsiteY34" fmla="*/ 18288 h 213360"/>
              <a:gd name="connsiteX35" fmla="*/ 1408557 w 1652397"/>
              <a:gd name="connsiteY35" fmla="*/ 0 h 213360"/>
              <a:gd name="connsiteX36" fmla="*/ 1463421 w 1652397"/>
              <a:gd name="connsiteY36" fmla="*/ 6096 h 213360"/>
              <a:gd name="connsiteX37" fmla="*/ 1487805 w 1652397"/>
              <a:gd name="connsiteY37" fmla="*/ 18288 h 213360"/>
              <a:gd name="connsiteX38" fmla="*/ 1512189 w 1652397"/>
              <a:gd name="connsiteY38" fmla="*/ 24384 h 213360"/>
              <a:gd name="connsiteX39" fmla="*/ 1554861 w 1652397"/>
              <a:gd name="connsiteY39" fmla="*/ 42672 h 213360"/>
              <a:gd name="connsiteX40" fmla="*/ 1609725 w 1652397"/>
              <a:gd name="connsiteY40" fmla="*/ 60960 h 213360"/>
              <a:gd name="connsiteX41" fmla="*/ 1652397 w 1652397"/>
              <a:gd name="connsiteY41" fmla="*/ 91440 h 213360"/>
              <a:gd name="connsiteX0" fmla="*/ 0 w 1609725"/>
              <a:gd name="connsiteY0" fmla="*/ 78867 h 213360"/>
              <a:gd name="connsiteX1" fmla="*/ 91821 w 1609725"/>
              <a:gd name="connsiteY1" fmla="*/ 158496 h 213360"/>
              <a:gd name="connsiteX2" fmla="*/ 110109 w 1609725"/>
              <a:gd name="connsiteY2" fmla="*/ 170688 h 213360"/>
              <a:gd name="connsiteX3" fmla="*/ 128397 w 1609725"/>
              <a:gd name="connsiteY3" fmla="*/ 188976 h 213360"/>
              <a:gd name="connsiteX4" fmla="*/ 152781 w 1609725"/>
              <a:gd name="connsiteY4" fmla="*/ 201168 h 213360"/>
              <a:gd name="connsiteX5" fmla="*/ 171069 w 1609725"/>
              <a:gd name="connsiteY5" fmla="*/ 213360 h 213360"/>
              <a:gd name="connsiteX6" fmla="*/ 250317 w 1609725"/>
              <a:gd name="connsiteY6" fmla="*/ 201168 h 213360"/>
              <a:gd name="connsiteX7" fmla="*/ 286893 w 1609725"/>
              <a:gd name="connsiteY7" fmla="*/ 188976 h 213360"/>
              <a:gd name="connsiteX8" fmla="*/ 329565 w 1609725"/>
              <a:gd name="connsiteY8" fmla="*/ 152400 h 213360"/>
              <a:gd name="connsiteX9" fmla="*/ 378333 w 1609725"/>
              <a:gd name="connsiteY9" fmla="*/ 140208 h 213360"/>
              <a:gd name="connsiteX10" fmla="*/ 396621 w 1609725"/>
              <a:gd name="connsiteY10" fmla="*/ 134112 h 213360"/>
              <a:gd name="connsiteX11" fmla="*/ 421005 w 1609725"/>
              <a:gd name="connsiteY11" fmla="*/ 128016 h 213360"/>
              <a:gd name="connsiteX12" fmla="*/ 439293 w 1609725"/>
              <a:gd name="connsiteY12" fmla="*/ 121920 h 213360"/>
              <a:gd name="connsiteX13" fmla="*/ 530733 w 1609725"/>
              <a:gd name="connsiteY13" fmla="*/ 115824 h 213360"/>
              <a:gd name="connsiteX14" fmla="*/ 549021 w 1609725"/>
              <a:gd name="connsiteY14" fmla="*/ 109728 h 213360"/>
              <a:gd name="connsiteX15" fmla="*/ 585597 w 1609725"/>
              <a:gd name="connsiteY15" fmla="*/ 85344 h 213360"/>
              <a:gd name="connsiteX16" fmla="*/ 603885 w 1609725"/>
              <a:gd name="connsiteY16" fmla="*/ 79248 h 213360"/>
              <a:gd name="connsiteX17" fmla="*/ 646557 w 1609725"/>
              <a:gd name="connsiteY17" fmla="*/ 48768 h 213360"/>
              <a:gd name="connsiteX18" fmla="*/ 677037 w 1609725"/>
              <a:gd name="connsiteY18" fmla="*/ 42672 h 213360"/>
              <a:gd name="connsiteX19" fmla="*/ 731901 w 1609725"/>
              <a:gd name="connsiteY19" fmla="*/ 24384 h 213360"/>
              <a:gd name="connsiteX20" fmla="*/ 780669 w 1609725"/>
              <a:gd name="connsiteY20" fmla="*/ 30480 h 213360"/>
              <a:gd name="connsiteX21" fmla="*/ 798957 w 1609725"/>
              <a:gd name="connsiteY21" fmla="*/ 42672 h 213360"/>
              <a:gd name="connsiteX22" fmla="*/ 853821 w 1609725"/>
              <a:gd name="connsiteY22" fmla="*/ 85344 h 213360"/>
              <a:gd name="connsiteX23" fmla="*/ 884301 w 1609725"/>
              <a:gd name="connsiteY23" fmla="*/ 121920 h 213360"/>
              <a:gd name="connsiteX24" fmla="*/ 908685 w 1609725"/>
              <a:gd name="connsiteY24" fmla="*/ 158496 h 213360"/>
              <a:gd name="connsiteX25" fmla="*/ 920877 w 1609725"/>
              <a:gd name="connsiteY25" fmla="*/ 176784 h 213360"/>
              <a:gd name="connsiteX26" fmla="*/ 1085469 w 1609725"/>
              <a:gd name="connsiteY26" fmla="*/ 170688 h 213360"/>
              <a:gd name="connsiteX27" fmla="*/ 1109853 w 1609725"/>
              <a:gd name="connsiteY27" fmla="*/ 158496 h 213360"/>
              <a:gd name="connsiteX28" fmla="*/ 1128141 w 1609725"/>
              <a:gd name="connsiteY28" fmla="*/ 152400 h 213360"/>
              <a:gd name="connsiteX29" fmla="*/ 1189101 w 1609725"/>
              <a:gd name="connsiteY29" fmla="*/ 134112 h 213360"/>
              <a:gd name="connsiteX30" fmla="*/ 1207389 w 1609725"/>
              <a:gd name="connsiteY30" fmla="*/ 128016 h 213360"/>
              <a:gd name="connsiteX31" fmla="*/ 1225677 w 1609725"/>
              <a:gd name="connsiteY31" fmla="*/ 115824 h 213360"/>
              <a:gd name="connsiteX32" fmla="*/ 1250061 w 1609725"/>
              <a:gd name="connsiteY32" fmla="*/ 103632 h 213360"/>
              <a:gd name="connsiteX33" fmla="*/ 1268349 w 1609725"/>
              <a:gd name="connsiteY33" fmla="*/ 85344 h 213360"/>
              <a:gd name="connsiteX34" fmla="*/ 1371981 w 1609725"/>
              <a:gd name="connsiteY34" fmla="*/ 18288 h 213360"/>
              <a:gd name="connsiteX35" fmla="*/ 1408557 w 1609725"/>
              <a:gd name="connsiteY35" fmla="*/ 0 h 213360"/>
              <a:gd name="connsiteX36" fmla="*/ 1463421 w 1609725"/>
              <a:gd name="connsiteY36" fmla="*/ 6096 h 213360"/>
              <a:gd name="connsiteX37" fmla="*/ 1487805 w 1609725"/>
              <a:gd name="connsiteY37" fmla="*/ 18288 h 213360"/>
              <a:gd name="connsiteX38" fmla="*/ 1512189 w 1609725"/>
              <a:gd name="connsiteY38" fmla="*/ 24384 h 213360"/>
              <a:gd name="connsiteX39" fmla="*/ 1554861 w 1609725"/>
              <a:gd name="connsiteY39" fmla="*/ 42672 h 213360"/>
              <a:gd name="connsiteX40" fmla="*/ 1609725 w 1609725"/>
              <a:gd name="connsiteY40" fmla="*/ 60960 h 213360"/>
              <a:gd name="connsiteX0" fmla="*/ 0 w 1554861"/>
              <a:gd name="connsiteY0" fmla="*/ 78867 h 213360"/>
              <a:gd name="connsiteX1" fmla="*/ 91821 w 1554861"/>
              <a:gd name="connsiteY1" fmla="*/ 158496 h 213360"/>
              <a:gd name="connsiteX2" fmla="*/ 110109 w 1554861"/>
              <a:gd name="connsiteY2" fmla="*/ 170688 h 213360"/>
              <a:gd name="connsiteX3" fmla="*/ 128397 w 1554861"/>
              <a:gd name="connsiteY3" fmla="*/ 188976 h 213360"/>
              <a:gd name="connsiteX4" fmla="*/ 152781 w 1554861"/>
              <a:gd name="connsiteY4" fmla="*/ 201168 h 213360"/>
              <a:gd name="connsiteX5" fmla="*/ 171069 w 1554861"/>
              <a:gd name="connsiteY5" fmla="*/ 213360 h 213360"/>
              <a:gd name="connsiteX6" fmla="*/ 250317 w 1554861"/>
              <a:gd name="connsiteY6" fmla="*/ 201168 h 213360"/>
              <a:gd name="connsiteX7" fmla="*/ 286893 w 1554861"/>
              <a:gd name="connsiteY7" fmla="*/ 188976 h 213360"/>
              <a:gd name="connsiteX8" fmla="*/ 329565 w 1554861"/>
              <a:gd name="connsiteY8" fmla="*/ 152400 h 213360"/>
              <a:gd name="connsiteX9" fmla="*/ 378333 w 1554861"/>
              <a:gd name="connsiteY9" fmla="*/ 140208 h 213360"/>
              <a:gd name="connsiteX10" fmla="*/ 396621 w 1554861"/>
              <a:gd name="connsiteY10" fmla="*/ 134112 h 213360"/>
              <a:gd name="connsiteX11" fmla="*/ 421005 w 1554861"/>
              <a:gd name="connsiteY11" fmla="*/ 128016 h 213360"/>
              <a:gd name="connsiteX12" fmla="*/ 439293 w 1554861"/>
              <a:gd name="connsiteY12" fmla="*/ 121920 h 213360"/>
              <a:gd name="connsiteX13" fmla="*/ 530733 w 1554861"/>
              <a:gd name="connsiteY13" fmla="*/ 115824 h 213360"/>
              <a:gd name="connsiteX14" fmla="*/ 549021 w 1554861"/>
              <a:gd name="connsiteY14" fmla="*/ 109728 h 213360"/>
              <a:gd name="connsiteX15" fmla="*/ 585597 w 1554861"/>
              <a:gd name="connsiteY15" fmla="*/ 85344 h 213360"/>
              <a:gd name="connsiteX16" fmla="*/ 603885 w 1554861"/>
              <a:gd name="connsiteY16" fmla="*/ 79248 h 213360"/>
              <a:gd name="connsiteX17" fmla="*/ 646557 w 1554861"/>
              <a:gd name="connsiteY17" fmla="*/ 48768 h 213360"/>
              <a:gd name="connsiteX18" fmla="*/ 677037 w 1554861"/>
              <a:gd name="connsiteY18" fmla="*/ 42672 h 213360"/>
              <a:gd name="connsiteX19" fmla="*/ 731901 w 1554861"/>
              <a:gd name="connsiteY19" fmla="*/ 24384 h 213360"/>
              <a:gd name="connsiteX20" fmla="*/ 780669 w 1554861"/>
              <a:gd name="connsiteY20" fmla="*/ 30480 h 213360"/>
              <a:gd name="connsiteX21" fmla="*/ 798957 w 1554861"/>
              <a:gd name="connsiteY21" fmla="*/ 42672 h 213360"/>
              <a:gd name="connsiteX22" fmla="*/ 853821 w 1554861"/>
              <a:gd name="connsiteY22" fmla="*/ 85344 h 213360"/>
              <a:gd name="connsiteX23" fmla="*/ 884301 w 1554861"/>
              <a:gd name="connsiteY23" fmla="*/ 121920 h 213360"/>
              <a:gd name="connsiteX24" fmla="*/ 908685 w 1554861"/>
              <a:gd name="connsiteY24" fmla="*/ 158496 h 213360"/>
              <a:gd name="connsiteX25" fmla="*/ 920877 w 1554861"/>
              <a:gd name="connsiteY25" fmla="*/ 176784 h 213360"/>
              <a:gd name="connsiteX26" fmla="*/ 1085469 w 1554861"/>
              <a:gd name="connsiteY26" fmla="*/ 170688 h 213360"/>
              <a:gd name="connsiteX27" fmla="*/ 1109853 w 1554861"/>
              <a:gd name="connsiteY27" fmla="*/ 158496 h 213360"/>
              <a:gd name="connsiteX28" fmla="*/ 1128141 w 1554861"/>
              <a:gd name="connsiteY28" fmla="*/ 152400 h 213360"/>
              <a:gd name="connsiteX29" fmla="*/ 1189101 w 1554861"/>
              <a:gd name="connsiteY29" fmla="*/ 134112 h 213360"/>
              <a:gd name="connsiteX30" fmla="*/ 1207389 w 1554861"/>
              <a:gd name="connsiteY30" fmla="*/ 128016 h 213360"/>
              <a:gd name="connsiteX31" fmla="*/ 1225677 w 1554861"/>
              <a:gd name="connsiteY31" fmla="*/ 115824 h 213360"/>
              <a:gd name="connsiteX32" fmla="*/ 1250061 w 1554861"/>
              <a:gd name="connsiteY32" fmla="*/ 103632 h 213360"/>
              <a:gd name="connsiteX33" fmla="*/ 1268349 w 1554861"/>
              <a:gd name="connsiteY33" fmla="*/ 85344 h 213360"/>
              <a:gd name="connsiteX34" fmla="*/ 1371981 w 1554861"/>
              <a:gd name="connsiteY34" fmla="*/ 18288 h 213360"/>
              <a:gd name="connsiteX35" fmla="*/ 1408557 w 1554861"/>
              <a:gd name="connsiteY35" fmla="*/ 0 h 213360"/>
              <a:gd name="connsiteX36" fmla="*/ 1463421 w 1554861"/>
              <a:gd name="connsiteY36" fmla="*/ 6096 h 213360"/>
              <a:gd name="connsiteX37" fmla="*/ 1487805 w 1554861"/>
              <a:gd name="connsiteY37" fmla="*/ 18288 h 213360"/>
              <a:gd name="connsiteX38" fmla="*/ 1512189 w 1554861"/>
              <a:gd name="connsiteY38" fmla="*/ 24384 h 213360"/>
              <a:gd name="connsiteX39" fmla="*/ 1554861 w 1554861"/>
              <a:gd name="connsiteY39" fmla="*/ 42672 h 21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4861" h="213360">
                <a:moveTo>
                  <a:pt x="0" y="78867"/>
                </a:moveTo>
                <a:cubicBezTo>
                  <a:pt x="52832" y="127635"/>
                  <a:pt x="73470" y="143193"/>
                  <a:pt x="91821" y="158496"/>
                </a:cubicBezTo>
                <a:cubicBezTo>
                  <a:pt x="110173" y="173800"/>
                  <a:pt x="104481" y="165998"/>
                  <a:pt x="110109" y="170688"/>
                </a:cubicBezTo>
                <a:cubicBezTo>
                  <a:pt x="116732" y="176207"/>
                  <a:pt x="121382" y="183965"/>
                  <a:pt x="128397" y="188976"/>
                </a:cubicBezTo>
                <a:cubicBezTo>
                  <a:pt x="135792" y="194258"/>
                  <a:pt x="144891" y="196659"/>
                  <a:pt x="152781" y="201168"/>
                </a:cubicBezTo>
                <a:cubicBezTo>
                  <a:pt x="159142" y="204803"/>
                  <a:pt x="164973" y="209296"/>
                  <a:pt x="171069" y="213360"/>
                </a:cubicBezTo>
                <a:cubicBezTo>
                  <a:pt x="180092" y="212071"/>
                  <a:pt x="239039" y="203987"/>
                  <a:pt x="250317" y="201168"/>
                </a:cubicBezTo>
                <a:cubicBezTo>
                  <a:pt x="262785" y="198051"/>
                  <a:pt x="286893" y="188976"/>
                  <a:pt x="286893" y="188976"/>
                </a:cubicBezTo>
                <a:cubicBezTo>
                  <a:pt x="301306" y="174563"/>
                  <a:pt x="311318" y="162827"/>
                  <a:pt x="329565" y="152400"/>
                </a:cubicBezTo>
                <a:cubicBezTo>
                  <a:pt x="340403" y="146207"/>
                  <a:pt x="369414" y="142438"/>
                  <a:pt x="378333" y="140208"/>
                </a:cubicBezTo>
                <a:cubicBezTo>
                  <a:pt x="384567" y="138650"/>
                  <a:pt x="390442" y="135877"/>
                  <a:pt x="396621" y="134112"/>
                </a:cubicBezTo>
                <a:cubicBezTo>
                  <a:pt x="404677" y="131810"/>
                  <a:pt x="412949" y="130318"/>
                  <a:pt x="421005" y="128016"/>
                </a:cubicBezTo>
                <a:cubicBezTo>
                  <a:pt x="427184" y="126251"/>
                  <a:pt x="432907" y="122630"/>
                  <a:pt x="439293" y="121920"/>
                </a:cubicBezTo>
                <a:cubicBezTo>
                  <a:pt x="469654" y="118547"/>
                  <a:pt x="500253" y="117856"/>
                  <a:pt x="530733" y="115824"/>
                </a:cubicBezTo>
                <a:cubicBezTo>
                  <a:pt x="536829" y="113792"/>
                  <a:pt x="543404" y="112849"/>
                  <a:pt x="549021" y="109728"/>
                </a:cubicBezTo>
                <a:cubicBezTo>
                  <a:pt x="561830" y="102612"/>
                  <a:pt x="571696" y="89978"/>
                  <a:pt x="585597" y="85344"/>
                </a:cubicBezTo>
                <a:lnTo>
                  <a:pt x="603885" y="79248"/>
                </a:lnTo>
                <a:cubicBezTo>
                  <a:pt x="605287" y="78196"/>
                  <a:pt x="640614" y="50996"/>
                  <a:pt x="646557" y="48768"/>
                </a:cubicBezTo>
                <a:cubicBezTo>
                  <a:pt x="656259" y="45130"/>
                  <a:pt x="666877" y="44704"/>
                  <a:pt x="677037" y="42672"/>
                </a:cubicBezTo>
                <a:cubicBezTo>
                  <a:pt x="696869" y="32756"/>
                  <a:pt x="708266" y="24384"/>
                  <a:pt x="731901" y="24384"/>
                </a:cubicBezTo>
                <a:cubicBezTo>
                  <a:pt x="748284" y="24384"/>
                  <a:pt x="764413" y="28448"/>
                  <a:pt x="780669" y="30480"/>
                </a:cubicBezTo>
                <a:cubicBezTo>
                  <a:pt x="786765" y="34544"/>
                  <a:pt x="793096" y="38276"/>
                  <a:pt x="798957" y="42672"/>
                </a:cubicBezTo>
                <a:cubicBezTo>
                  <a:pt x="817492" y="56573"/>
                  <a:pt x="853821" y="85344"/>
                  <a:pt x="853821" y="85344"/>
                </a:cubicBezTo>
                <a:cubicBezTo>
                  <a:pt x="887102" y="151905"/>
                  <a:pt x="844091" y="75966"/>
                  <a:pt x="884301" y="121920"/>
                </a:cubicBezTo>
                <a:cubicBezTo>
                  <a:pt x="893950" y="132947"/>
                  <a:pt x="900557" y="146304"/>
                  <a:pt x="908685" y="158496"/>
                </a:cubicBezTo>
                <a:lnTo>
                  <a:pt x="920877" y="176784"/>
                </a:lnTo>
                <a:cubicBezTo>
                  <a:pt x="975741" y="174752"/>
                  <a:pt x="1030823" y="175976"/>
                  <a:pt x="1085469" y="170688"/>
                </a:cubicBezTo>
                <a:cubicBezTo>
                  <a:pt x="1094514" y="169813"/>
                  <a:pt x="1101500" y="162076"/>
                  <a:pt x="1109853" y="158496"/>
                </a:cubicBezTo>
                <a:cubicBezTo>
                  <a:pt x="1115759" y="155965"/>
                  <a:pt x="1121962" y="154165"/>
                  <a:pt x="1128141" y="152400"/>
                </a:cubicBezTo>
                <a:cubicBezTo>
                  <a:pt x="1192632" y="133974"/>
                  <a:pt x="1102181" y="163085"/>
                  <a:pt x="1189101" y="134112"/>
                </a:cubicBezTo>
                <a:cubicBezTo>
                  <a:pt x="1195197" y="132080"/>
                  <a:pt x="1202042" y="131580"/>
                  <a:pt x="1207389" y="128016"/>
                </a:cubicBezTo>
                <a:cubicBezTo>
                  <a:pt x="1213485" y="123952"/>
                  <a:pt x="1219316" y="119459"/>
                  <a:pt x="1225677" y="115824"/>
                </a:cubicBezTo>
                <a:cubicBezTo>
                  <a:pt x="1233567" y="111315"/>
                  <a:pt x="1242666" y="108914"/>
                  <a:pt x="1250061" y="103632"/>
                </a:cubicBezTo>
                <a:cubicBezTo>
                  <a:pt x="1257076" y="98621"/>
                  <a:pt x="1261286" y="90288"/>
                  <a:pt x="1268349" y="85344"/>
                </a:cubicBezTo>
                <a:cubicBezTo>
                  <a:pt x="1302056" y="61749"/>
                  <a:pt x="1337483" y="40711"/>
                  <a:pt x="1371981" y="18288"/>
                </a:cubicBezTo>
                <a:cubicBezTo>
                  <a:pt x="1396859" y="2117"/>
                  <a:pt x="1382227" y="8777"/>
                  <a:pt x="1408557" y="0"/>
                </a:cubicBezTo>
                <a:cubicBezTo>
                  <a:pt x="1426845" y="2032"/>
                  <a:pt x="1445492" y="1958"/>
                  <a:pt x="1463421" y="6096"/>
                </a:cubicBezTo>
                <a:cubicBezTo>
                  <a:pt x="1472276" y="8139"/>
                  <a:pt x="1479296" y="15097"/>
                  <a:pt x="1487805" y="18288"/>
                </a:cubicBezTo>
                <a:cubicBezTo>
                  <a:pt x="1495650" y="21230"/>
                  <a:pt x="1504061" y="22352"/>
                  <a:pt x="1512189" y="24384"/>
                </a:cubicBezTo>
                <a:cubicBezTo>
                  <a:pt x="1544333" y="45813"/>
                  <a:pt x="1515496" y="29550"/>
                  <a:pt x="1554861" y="42672"/>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EA729AB-F62F-43B8-8565-0F71F85AEFDF}"/>
                  </a:ext>
                </a:extLst>
              </p:cNvPr>
              <p:cNvSpPr txBox="1"/>
              <p:nvPr/>
            </p:nvSpPr>
            <p:spPr>
              <a:xfrm>
                <a:off x="10242810" y="2165723"/>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7" name="TextBox 16">
                <a:extLst>
                  <a:ext uri="{FF2B5EF4-FFF2-40B4-BE49-F238E27FC236}">
                    <a16:creationId xmlns:a16="http://schemas.microsoft.com/office/drawing/2014/main" id="{CEA729AB-F62F-43B8-8565-0F71F85AEFDF}"/>
                  </a:ext>
                </a:extLst>
              </p:cNvPr>
              <p:cNvSpPr txBox="1">
                <a:spLocks noRot="1" noChangeAspect="1" noMove="1" noResize="1" noEditPoints="1" noAdjustHandles="1" noChangeArrowheads="1" noChangeShapeType="1" noTextEdit="1"/>
              </p:cNvSpPr>
              <p:nvPr/>
            </p:nvSpPr>
            <p:spPr>
              <a:xfrm>
                <a:off x="10242810" y="2165723"/>
                <a:ext cx="367986" cy="369332"/>
              </a:xfrm>
              <a:prstGeom prst="rect">
                <a:avLst/>
              </a:prstGeom>
              <a:blipFill>
                <a:blip r:embed="rId4"/>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BD27306F-45D6-4556-8D6E-6A2814DCABA0}"/>
              </a:ext>
            </a:extLst>
          </p:cNvPr>
          <p:cNvSpPr/>
          <p:nvPr/>
        </p:nvSpPr>
        <p:spPr>
          <a:xfrm>
            <a:off x="10297317" y="22873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22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1D5A8-1BE5-457A-A0A0-F83BBB80F67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6E77EB3-11DA-47C0-A171-D495625533F3}"/>
              </a:ext>
            </a:extLst>
          </p:cNvPr>
          <p:cNvSpPr>
            <a:spLocks noGrp="1"/>
          </p:cNvSpPr>
          <p:nvPr>
            <p:ph idx="1"/>
          </p:nvPr>
        </p:nvSpPr>
        <p:spPr/>
        <p:txBody>
          <a:bodyPr>
            <a:normAutofit lnSpcReduction="10000"/>
          </a:bodyPr>
          <a:lstStyle/>
          <a:p>
            <a:r>
              <a:rPr lang="en-US" dirty="0"/>
              <a:t>Draft a simple general approach to describing processes</a:t>
            </a:r>
          </a:p>
          <a:p>
            <a:pPr lvl="1"/>
            <a:r>
              <a:rPr lang="en-US" dirty="0"/>
              <a:t>Define (process) entropy in very general terms and derive its fundamental link to irreversibility</a:t>
            </a:r>
          </a:p>
          <a:p>
            <a:r>
              <a:rPr lang="en-US" dirty="0"/>
              <a:t>With a few extra assumptions, recover thermodynamics</a:t>
            </a:r>
          </a:p>
          <a:p>
            <a:pPr lvl="1"/>
            <a:r>
              <a:rPr lang="en-US" dirty="0"/>
              <a:t>Recover the thermodynamic laws</a:t>
            </a:r>
          </a:p>
          <a:p>
            <a:pPr lvl="1"/>
            <a:r>
              <a:rPr lang="en-US" dirty="0"/>
              <a:t>Show that the above entropy corresponds to the thermodynamic entropy for thermodynamic process</a:t>
            </a:r>
          </a:p>
          <a:p>
            <a:r>
              <a:rPr lang="en-US" dirty="0"/>
              <a:t>Extend the discussion to other theories</a:t>
            </a:r>
          </a:p>
          <a:p>
            <a:pPr lvl="1"/>
            <a:r>
              <a:rPr lang="en-US" dirty="0"/>
              <a:t>Show that the above notion of entropy is already embedded in classical/quantum/statistical mechanics</a:t>
            </a:r>
          </a:p>
          <a:p>
            <a:pPr lvl="1"/>
            <a:r>
              <a:rPr lang="en-US" dirty="0"/>
              <a:t>Argue that the concepts we introduced are intrinsic requirements to properly define systems and states</a:t>
            </a:r>
          </a:p>
          <a:p>
            <a:pPr lvl="1"/>
            <a:endParaRPr lang="en-US" dirty="0"/>
          </a:p>
          <a:p>
            <a:pPr lvl="1"/>
            <a:endParaRPr lang="en-US" dirty="0"/>
          </a:p>
        </p:txBody>
      </p:sp>
    </p:spTree>
    <p:extLst>
      <p:ext uri="{BB962C8B-B14F-4D97-AF65-F5344CB8AC3E}">
        <p14:creationId xmlns:p14="http://schemas.microsoft.com/office/powerpoint/2010/main" val="3577061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B88-1C9A-4C75-BC9B-136680CE6E16}"/>
              </a:ext>
            </a:extLst>
          </p:cNvPr>
          <p:cNvSpPr>
            <a:spLocks noGrp="1"/>
          </p:cNvSpPr>
          <p:nvPr>
            <p:ph type="title"/>
          </p:nvPr>
        </p:nvSpPr>
        <p:spPr/>
        <p:txBody>
          <a:bodyPr/>
          <a:lstStyle/>
          <a:p>
            <a:r>
              <a:rPr lang="en-US" dirty="0"/>
              <a:t>Connection to mechanics</a:t>
            </a:r>
          </a:p>
        </p:txBody>
      </p:sp>
      <p:sp>
        <p:nvSpPr>
          <p:cNvPr id="3" name="Content Placeholder 2">
            <a:extLst>
              <a:ext uri="{FF2B5EF4-FFF2-40B4-BE49-F238E27FC236}">
                <a16:creationId xmlns:a16="http://schemas.microsoft.com/office/drawing/2014/main" id="{9F2F53C0-C7EB-4585-AFA9-9D84B3425174}"/>
              </a:ext>
            </a:extLst>
          </p:cNvPr>
          <p:cNvSpPr>
            <a:spLocks noGrp="1"/>
          </p:cNvSpPr>
          <p:nvPr>
            <p:ph idx="1"/>
          </p:nvPr>
        </p:nvSpPr>
        <p:spPr/>
        <p:txBody>
          <a:bodyPr>
            <a:normAutofit/>
          </a:bodyPr>
          <a:lstStyle/>
          <a:p>
            <a:r>
              <a:rPr lang="en-US" dirty="0"/>
              <a:t>Both classical and quantum systems are (implicitly) mechanical systems (i.e. entropy is the same for all states)</a:t>
            </a:r>
          </a:p>
          <a:p>
            <a:pPr lvl="1"/>
            <a:r>
              <a:rPr lang="en-US" dirty="0"/>
              <a:t>Von Neumann </a:t>
            </a:r>
            <a:r>
              <a:rPr lang="en-US" b="1" dirty="0"/>
              <a:t>entropy for all pure quantum states is zero</a:t>
            </a:r>
          </a:p>
          <a:p>
            <a:pPr lvl="1"/>
            <a:r>
              <a:rPr lang="en-US" dirty="0" err="1"/>
              <a:t>Symplectic</a:t>
            </a:r>
            <a:r>
              <a:rPr lang="en-US" dirty="0"/>
              <a:t> structure gives a uniform (i.e. translation invariant) measure: </a:t>
            </a:r>
            <a:r>
              <a:rPr lang="en-US" b="1" dirty="0"/>
              <a:t>all classical states have the same entropy</a:t>
            </a:r>
          </a:p>
          <a:p>
            <a:pPr lvl="1"/>
            <a:r>
              <a:rPr lang="en-US" dirty="0"/>
              <a:t>Given any two states, we can (at least mathematically) find a deterministic/reversible evolution (i.e. </a:t>
            </a:r>
            <a:r>
              <a:rPr lang="en-US" dirty="0" err="1"/>
              <a:t>symplectomorphisms</a:t>
            </a:r>
            <a:r>
              <a:rPr lang="en-US" dirty="0"/>
              <a:t> and unitary transformations) that connects them</a:t>
            </a:r>
          </a:p>
        </p:txBody>
      </p:sp>
    </p:spTree>
    <p:extLst>
      <p:ext uri="{BB962C8B-B14F-4D97-AF65-F5344CB8AC3E}">
        <p14:creationId xmlns:p14="http://schemas.microsoft.com/office/powerpoint/2010/main" val="786743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1044-CB3A-4452-BC16-5A04BEE96504}"/>
              </a:ext>
            </a:extLst>
          </p:cNvPr>
          <p:cNvSpPr>
            <a:spLocks noGrp="1"/>
          </p:cNvSpPr>
          <p:nvPr>
            <p:ph type="title"/>
          </p:nvPr>
        </p:nvSpPr>
        <p:spPr/>
        <p:txBody>
          <a:bodyPr>
            <a:normAutofit/>
          </a:bodyPr>
          <a:lstStyle/>
          <a:p>
            <a:r>
              <a:rPr lang="en-US" dirty="0"/>
              <a:t>Classical phase space</a:t>
            </a:r>
          </a:p>
        </p:txBody>
      </p:sp>
      <p:sp>
        <p:nvSpPr>
          <p:cNvPr id="3" name="Content Placeholder 2">
            <a:extLst>
              <a:ext uri="{FF2B5EF4-FFF2-40B4-BE49-F238E27FC236}">
                <a16:creationId xmlns:a16="http://schemas.microsoft.com/office/drawing/2014/main" id="{86EC6482-2E97-4C05-ACBE-CD2524196A5A}"/>
              </a:ext>
            </a:extLst>
          </p:cNvPr>
          <p:cNvSpPr>
            <a:spLocks noGrp="1"/>
          </p:cNvSpPr>
          <p:nvPr>
            <p:ph idx="1"/>
          </p:nvPr>
        </p:nvSpPr>
        <p:spPr>
          <a:xfrm>
            <a:off x="838200" y="1825625"/>
            <a:ext cx="10515600" cy="4667250"/>
          </a:xfrm>
        </p:spPr>
        <p:txBody>
          <a:bodyPr>
            <a:normAutofit lnSpcReduction="10000"/>
          </a:bodyPr>
          <a:lstStyle/>
          <a:p>
            <a:r>
              <a:rPr lang="en-US" dirty="0"/>
              <a:t>The </a:t>
            </a:r>
            <a:r>
              <a:rPr lang="en-US" dirty="0" err="1"/>
              <a:t>symplectic</a:t>
            </a:r>
            <a:r>
              <a:rPr lang="en-US" dirty="0"/>
              <a:t> structure allows us to count evolution only under Hamiltonian evolution (i.e. </a:t>
            </a:r>
            <a:r>
              <a:rPr lang="en-US" dirty="0" err="1"/>
              <a:t>isoentropic</a:t>
            </a:r>
            <a:r>
              <a:rPr lang="en-US" dirty="0"/>
              <a:t>, deterministic and reversible evolution)</a:t>
            </a:r>
          </a:p>
          <a:p>
            <a:pPr lvl="1"/>
            <a:r>
              <a:rPr lang="en-US" dirty="0"/>
              <a:t>Count of states = count of evolutions</a:t>
            </a:r>
          </a:p>
          <a:p>
            <a:r>
              <a:rPr lang="en-US" dirty="0"/>
              <a:t>This does not work in general</a:t>
            </a:r>
          </a:p>
          <a:p>
            <a:r>
              <a:rPr lang="en-US" dirty="0"/>
              <a:t>Assume dissipative evolution</a:t>
            </a:r>
            <a:br>
              <a:rPr lang="en-US" dirty="0"/>
            </a:br>
            <a:r>
              <a:rPr lang="en-US" dirty="0"/>
              <a:t>(e.g. damped harmonic oscillator)</a:t>
            </a:r>
          </a:p>
          <a:p>
            <a:pPr lvl="1"/>
            <a:r>
              <a:rPr lang="en-US" dirty="0"/>
              <a:t>Evolution concentrate on fewer states</a:t>
            </a:r>
          </a:p>
          <a:p>
            <a:pPr lvl="1"/>
            <a:r>
              <a:rPr lang="en-US" dirty="0"/>
              <a:t>Count of states decreases</a:t>
            </a:r>
          </a:p>
          <a:p>
            <a:pPr lvl="2"/>
            <a:r>
              <a:rPr lang="en-US" dirty="0"/>
              <a:t>but entropy should increase for irreversible evolutions!</a:t>
            </a:r>
          </a:p>
          <a:p>
            <a:pPr lvl="1"/>
            <a:r>
              <a:rPr lang="en-US" dirty="0"/>
              <a:t>Count of evolutions per state increases</a:t>
            </a:r>
          </a:p>
          <a:p>
            <a:pPr lvl="2"/>
            <a:r>
              <a:rPr lang="en-US" dirty="0"/>
              <a:t>process entropy does increase</a:t>
            </a:r>
          </a:p>
        </p:txBody>
      </p:sp>
      <p:grpSp>
        <p:nvGrpSpPr>
          <p:cNvPr id="4" name="Group 3">
            <a:extLst>
              <a:ext uri="{FF2B5EF4-FFF2-40B4-BE49-F238E27FC236}">
                <a16:creationId xmlns:a16="http://schemas.microsoft.com/office/drawing/2014/main" id="{177040F4-2770-4734-BB62-4F1B6D36BBC7}"/>
              </a:ext>
            </a:extLst>
          </p:cNvPr>
          <p:cNvGrpSpPr/>
          <p:nvPr/>
        </p:nvGrpSpPr>
        <p:grpSpPr>
          <a:xfrm>
            <a:off x="6698157" y="3112389"/>
            <a:ext cx="4340630" cy="1641162"/>
            <a:chOff x="665003" y="2291703"/>
            <a:chExt cx="7458656" cy="2820066"/>
          </a:xfrm>
        </p:grpSpPr>
        <p:sp>
          <p:nvSpPr>
            <p:cNvPr id="5" name="Oval 4">
              <a:extLst>
                <a:ext uri="{FF2B5EF4-FFF2-40B4-BE49-F238E27FC236}">
                  <a16:creationId xmlns:a16="http://schemas.microsoft.com/office/drawing/2014/main" id="{F9C0500E-05F7-476A-93C5-62FB39953819}"/>
                </a:ext>
              </a:extLst>
            </p:cNvPr>
            <p:cNvSpPr/>
            <p:nvPr/>
          </p:nvSpPr>
          <p:spPr>
            <a:xfrm>
              <a:off x="665003" y="2304405"/>
              <a:ext cx="4809775" cy="2807364"/>
            </a:xfrm>
            <a:prstGeom prst="ellipse">
              <a:avLst/>
            </a:prstGeom>
            <a:noFill/>
            <a:ln w="3175">
              <a:solidFill>
                <a:schemeClr val="tx1"/>
              </a:solidFill>
              <a:prstDash val="lgDash"/>
            </a:ln>
            <a:scene3d>
              <a:camera prst="isometricRightUp">
                <a:rot lat="12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Oval 5">
              <a:extLst>
                <a:ext uri="{FF2B5EF4-FFF2-40B4-BE49-F238E27FC236}">
                  <a16:creationId xmlns:a16="http://schemas.microsoft.com/office/drawing/2014/main" id="{CDE051B0-19A3-4215-8378-52A1555A499E}"/>
                </a:ext>
              </a:extLst>
            </p:cNvPr>
            <p:cNvSpPr/>
            <p:nvPr/>
          </p:nvSpPr>
          <p:spPr>
            <a:xfrm>
              <a:off x="7787161" y="4105910"/>
              <a:ext cx="336498" cy="229314"/>
            </a:xfrm>
            <a:prstGeom prst="ellipse">
              <a:avLst/>
            </a:prstGeom>
            <a:noFill/>
            <a:ln w="3175">
              <a:solidFill>
                <a:schemeClr val="tx1"/>
              </a:solidFill>
              <a:prstDash val="lgDash"/>
            </a:ln>
            <a:scene3d>
              <a:camera prst="isometricRightUp">
                <a:rot lat="1200000" lon="18899998"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Freeform: Shape 6">
              <a:extLst>
                <a:ext uri="{FF2B5EF4-FFF2-40B4-BE49-F238E27FC236}">
                  <a16:creationId xmlns:a16="http://schemas.microsoft.com/office/drawing/2014/main" id="{944B58F3-211A-4830-9BB7-D32524A81E5E}"/>
                </a:ext>
              </a:extLst>
            </p:cNvPr>
            <p:cNvSpPr/>
            <p:nvPr/>
          </p:nvSpPr>
          <p:spPr>
            <a:xfrm>
              <a:off x="1361211" y="3023611"/>
              <a:ext cx="6553602" cy="1489148"/>
            </a:xfrm>
            <a:custGeom>
              <a:avLst/>
              <a:gdLst>
                <a:gd name="connsiteX0" fmla="*/ 0 w 9093200"/>
                <a:gd name="connsiteY0" fmla="*/ 1758150 h 2014037"/>
                <a:gd name="connsiteX1" fmla="*/ 2702560 w 9093200"/>
                <a:gd name="connsiteY1" fmla="*/ 61430 h 2014037"/>
                <a:gd name="connsiteX2" fmla="*/ 5638800 w 9093200"/>
                <a:gd name="connsiteY2" fmla="*/ 518630 h 2014037"/>
                <a:gd name="connsiteX3" fmla="*/ 5425440 w 9093200"/>
                <a:gd name="connsiteY3" fmla="*/ 1910550 h 2014037"/>
                <a:gd name="connsiteX4" fmla="*/ 3992880 w 9093200"/>
                <a:gd name="connsiteY4" fmla="*/ 1463510 h 2014037"/>
                <a:gd name="connsiteX5" fmla="*/ 6725920 w 9093200"/>
                <a:gd name="connsiteY5" fmla="*/ 610070 h 2014037"/>
                <a:gd name="connsiteX6" fmla="*/ 8016240 w 9093200"/>
                <a:gd name="connsiteY6" fmla="*/ 1382230 h 2014037"/>
                <a:gd name="connsiteX7" fmla="*/ 7061200 w 9093200"/>
                <a:gd name="connsiteY7" fmla="*/ 2012150 h 2014037"/>
                <a:gd name="connsiteX8" fmla="*/ 7345680 w 9093200"/>
                <a:gd name="connsiteY8" fmla="*/ 1179030 h 2014037"/>
                <a:gd name="connsiteX9" fmla="*/ 8839200 w 9093200"/>
                <a:gd name="connsiteY9" fmla="*/ 1392390 h 2014037"/>
                <a:gd name="connsiteX10" fmla="*/ 8717280 w 9093200"/>
                <a:gd name="connsiteY10" fmla="*/ 1727670 h 2014037"/>
                <a:gd name="connsiteX11" fmla="*/ 8595360 w 9093200"/>
                <a:gd name="connsiteY11" fmla="*/ 1554950 h 2014037"/>
                <a:gd name="connsiteX12" fmla="*/ 9093200 w 9093200"/>
                <a:gd name="connsiteY12" fmla="*/ 1514310 h 2014037"/>
                <a:gd name="connsiteX0" fmla="*/ 0 w 9093200"/>
                <a:gd name="connsiteY0" fmla="*/ 1758150 h 2014037"/>
                <a:gd name="connsiteX1" fmla="*/ 2702560 w 9093200"/>
                <a:gd name="connsiteY1" fmla="*/ 61430 h 2014037"/>
                <a:gd name="connsiteX2" fmla="*/ 5638800 w 9093200"/>
                <a:gd name="connsiteY2" fmla="*/ 518630 h 2014037"/>
                <a:gd name="connsiteX3" fmla="*/ 5425440 w 9093200"/>
                <a:gd name="connsiteY3" fmla="*/ 1910550 h 2014037"/>
                <a:gd name="connsiteX4" fmla="*/ 3992880 w 9093200"/>
                <a:gd name="connsiteY4" fmla="*/ 1463510 h 2014037"/>
                <a:gd name="connsiteX5" fmla="*/ 6725920 w 9093200"/>
                <a:gd name="connsiteY5" fmla="*/ 610070 h 2014037"/>
                <a:gd name="connsiteX6" fmla="*/ 8016240 w 9093200"/>
                <a:gd name="connsiteY6" fmla="*/ 1382230 h 2014037"/>
                <a:gd name="connsiteX7" fmla="*/ 7061200 w 9093200"/>
                <a:gd name="connsiteY7" fmla="*/ 2012150 h 2014037"/>
                <a:gd name="connsiteX8" fmla="*/ 7345680 w 9093200"/>
                <a:gd name="connsiteY8" fmla="*/ 1179030 h 2014037"/>
                <a:gd name="connsiteX9" fmla="*/ 8839200 w 9093200"/>
                <a:gd name="connsiteY9" fmla="*/ 1392390 h 2014037"/>
                <a:gd name="connsiteX10" fmla="*/ 8717280 w 9093200"/>
                <a:gd name="connsiteY10" fmla="*/ 1727670 h 2014037"/>
                <a:gd name="connsiteX11" fmla="*/ 8595360 w 9093200"/>
                <a:gd name="connsiteY11" fmla="*/ 1554950 h 2014037"/>
                <a:gd name="connsiteX12" fmla="*/ 9093200 w 9093200"/>
                <a:gd name="connsiteY12" fmla="*/ 1514310 h 2014037"/>
                <a:gd name="connsiteX0" fmla="*/ 0 w 9093200"/>
                <a:gd name="connsiteY0" fmla="*/ 1758150 h 2034766"/>
                <a:gd name="connsiteX1" fmla="*/ 2702560 w 9093200"/>
                <a:gd name="connsiteY1" fmla="*/ 61430 h 2034766"/>
                <a:gd name="connsiteX2" fmla="*/ 5638800 w 9093200"/>
                <a:gd name="connsiteY2" fmla="*/ 518630 h 2034766"/>
                <a:gd name="connsiteX3" fmla="*/ 5425440 w 9093200"/>
                <a:gd name="connsiteY3" fmla="*/ 1910550 h 2034766"/>
                <a:gd name="connsiteX4" fmla="*/ 3992880 w 9093200"/>
                <a:gd name="connsiteY4" fmla="*/ 1463510 h 2034766"/>
                <a:gd name="connsiteX5" fmla="*/ 6725920 w 9093200"/>
                <a:gd name="connsiteY5" fmla="*/ 610070 h 2034766"/>
                <a:gd name="connsiteX6" fmla="*/ 8016240 w 9093200"/>
                <a:gd name="connsiteY6" fmla="*/ 1382230 h 2034766"/>
                <a:gd name="connsiteX7" fmla="*/ 7061200 w 9093200"/>
                <a:gd name="connsiteY7" fmla="*/ 2012150 h 2034766"/>
                <a:gd name="connsiteX8" fmla="*/ 7345680 w 9093200"/>
                <a:gd name="connsiteY8" fmla="*/ 1179030 h 2034766"/>
                <a:gd name="connsiteX9" fmla="*/ 8839200 w 9093200"/>
                <a:gd name="connsiteY9" fmla="*/ 1392390 h 2034766"/>
                <a:gd name="connsiteX10" fmla="*/ 8717280 w 9093200"/>
                <a:gd name="connsiteY10" fmla="*/ 1727670 h 2034766"/>
                <a:gd name="connsiteX11" fmla="*/ 8595360 w 9093200"/>
                <a:gd name="connsiteY11" fmla="*/ 1554950 h 2034766"/>
                <a:gd name="connsiteX12" fmla="*/ 9093200 w 9093200"/>
                <a:gd name="connsiteY12" fmla="*/ 1514310 h 2034766"/>
                <a:gd name="connsiteX0" fmla="*/ 0 w 9093200"/>
                <a:gd name="connsiteY0" fmla="*/ 1758150 h 2034766"/>
                <a:gd name="connsiteX1" fmla="*/ 2702560 w 9093200"/>
                <a:gd name="connsiteY1" fmla="*/ 61430 h 2034766"/>
                <a:gd name="connsiteX2" fmla="*/ 5638800 w 9093200"/>
                <a:gd name="connsiteY2" fmla="*/ 518630 h 2034766"/>
                <a:gd name="connsiteX3" fmla="*/ 5425440 w 9093200"/>
                <a:gd name="connsiteY3" fmla="*/ 1910550 h 2034766"/>
                <a:gd name="connsiteX4" fmla="*/ 3992880 w 9093200"/>
                <a:gd name="connsiteY4" fmla="*/ 1463510 h 2034766"/>
                <a:gd name="connsiteX5" fmla="*/ 6725920 w 9093200"/>
                <a:gd name="connsiteY5" fmla="*/ 610070 h 2034766"/>
                <a:gd name="connsiteX6" fmla="*/ 8016240 w 9093200"/>
                <a:gd name="connsiteY6" fmla="*/ 1382230 h 2034766"/>
                <a:gd name="connsiteX7" fmla="*/ 7061200 w 9093200"/>
                <a:gd name="connsiteY7" fmla="*/ 2012150 h 2034766"/>
                <a:gd name="connsiteX8" fmla="*/ 7345680 w 9093200"/>
                <a:gd name="connsiteY8" fmla="*/ 1179030 h 2034766"/>
                <a:gd name="connsiteX9" fmla="*/ 8839200 w 9093200"/>
                <a:gd name="connsiteY9" fmla="*/ 1392390 h 2034766"/>
                <a:gd name="connsiteX10" fmla="*/ 8717280 w 9093200"/>
                <a:gd name="connsiteY10" fmla="*/ 1727670 h 2034766"/>
                <a:gd name="connsiteX11" fmla="*/ 8595360 w 9093200"/>
                <a:gd name="connsiteY11" fmla="*/ 1554950 h 2034766"/>
                <a:gd name="connsiteX12" fmla="*/ 9093200 w 9093200"/>
                <a:gd name="connsiteY12" fmla="*/ 1514310 h 2034766"/>
                <a:gd name="connsiteX0" fmla="*/ 0 w 9093200"/>
                <a:gd name="connsiteY0" fmla="*/ 1758150 h 2057788"/>
                <a:gd name="connsiteX1" fmla="*/ 2702560 w 9093200"/>
                <a:gd name="connsiteY1" fmla="*/ 61430 h 2057788"/>
                <a:gd name="connsiteX2" fmla="*/ 5638800 w 9093200"/>
                <a:gd name="connsiteY2" fmla="*/ 518630 h 2057788"/>
                <a:gd name="connsiteX3" fmla="*/ 5425440 w 9093200"/>
                <a:gd name="connsiteY3" fmla="*/ 1910550 h 2057788"/>
                <a:gd name="connsiteX4" fmla="*/ 3992880 w 9093200"/>
                <a:gd name="connsiteY4" fmla="*/ 1463510 h 2057788"/>
                <a:gd name="connsiteX5" fmla="*/ 6725920 w 9093200"/>
                <a:gd name="connsiteY5" fmla="*/ 610070 h 2057788"/>
                <a:gd name="connsiteX6" fmla="*/ 8016240 w 9093200"/>
                <a:gd name="connsiteY6" fmla="*/ 1382230 h 2057788"/>
                <a:gd name="connsiteX7" fmla="*/ 7061200 w 9093200"/>
                <a:gd name="connsiteY7" fmla="*/ 2012150 h 2057788"/>
                <a:gd name="connsiteX8" fmla="*/ 7345680 w 9093200"/>
                <a:gd name="connsiteY8" fmla="*/ 1179030 h 2057788"/>
                <a:gd name="connsiteX9" fmla="*/ 8839200 w 9093200"/>
                <a:gd name="connsiteY9" fmla="*/ 1392390 h 2057788"/>
                <a:gd name="connsiteX10" fmla="*/ 8717280 w 9093200"/>
                <a:gd name="connsiteY10" fmla="*/ 1727670 h 2057788"/>
                <a:gd name="connsiteX11" fmla="*/ 8595360 w 9093200"/>
                <a:gd name="connsiteY11" fmla="*/ 1554950 h 2057788"/>
                <a:gd name="connsiteX12" fmla="*/ 9093200 w 9093200"/>
                <a:gd name="connsiteY12" fmla="*/ 1514310 h 2057788"/>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95360 w 9093200"/>
                <a:gd name="connsiteY11" fmla="*/ 1554950 h 2066210"/>
                <a:gd name="connsiteX12" fmla="*/ 9093200 w 9093200"/>
                <a:gd name="connsiteY12" fmla="*/ 1514310 h 2066210"/>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64880 w 9093200"/>
                <a:gd name="connsiteY11" fmla="*/ 1544790 h 2066210"/>
                <a:gd name="connsiteX12" fmla="*/ 9093200 w 9093200"/>
                <a:gd name="connsiteY12" fmla="*/ 1514310 h 2066210"/>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64880 w 9093200"/>
                <a:gd name="connsiteY11" fmla="*/ 1544790 h 2066210"/>
                <a:gd name="connsiteX12" fmla="*/ 9093200 w 9093200"/>
                <a:gd name="connsiteY12" fmla="*/ 1514310 h 2066210"/>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64880 w 9093200"/>
                <a:gd name="connsiteY11" fmla="*/ 1544790 h 2066210"/>
                <a:gd name="connsiteX12" fmla="*/ 9093200 w 9093200"/>
                <a:gd name="connsiteY12" fmla="*/ 1514310 h 2066210"/>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64880 w 9093200"/>
                <a:gd name="connsiteY11" fmla="*/ 1544790 h 2066210"/>
                <a:gd name="connsiteX12" fmla="*/ 9093200 w 9093200"/>
                <a:gd name="connsiteY12" fmla="*/ 1514310 h 206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93200" h="2066210">
                  <a:moveTo>
                    <a:pt x="0" y="1758150"/>
                  </a:moveTo>
                  <a:cubicBezTo>
                    <a:pt x="881380" y="1013083"/>
                    <a:pt x="1762760" y="268017"/>
                    <a:pt x="2702560" y="61430"/>
                  </a:cubicBezTo>
                  <a:cubicBezTo>
                    <a:pt x="3642360" y="-145157"/>
                    <a:pt x="5184987" y="210443"/>
                    <a:pt x="5638800" y="518630"/>
                  </a:cubicBezTo>
                  <a:cubicBezTo>
                    <a:pt x="6092613" y="826817"/>
                    <a:pt x="5984240" y="1661630"/>
                    <a:pt x="5425440" y="1910550"/>
                  </a:cubicBezTo>
                  <a:cubicBezTo>
                    <a:pt x="4866640" y="2159470"/>
                    <a:pt x="3969173" y="2046017"/>
                    <a:pt x="3992880" y="1463510"/>
                  </a:cubicBezTo>
                  <a:cubicBezTo>
                    <a:pt x="4016587" y="881003"/>
                    <a:pt x="5913120" y="552497"/>
                    <a:pt x="6725920" y="610070"/>
                  </a:cubicBezTo>
                  <a:cubicBezTo>
                    <a:pt x="7538720" y="667643"/>
                    <a:pt x="7990840" y="1016470"/>
                    <a:pt x="8016240" y="1382230"/>
                  </a:cubicBezTo>
                  <a:cubicBezTo>
                    <a:pt x="8041640" y="1747990"/>
                    <a:pt x="7447280" y="2228897"/>
                    <a:pt x="7061200" y="2012150"/>
                  </a:cubicBezTo>
                  <a:cubicBezTo>
                    <a:pt x="6675120" y="1795403"/>
                    <a:pt x="7049347" y="1282323"/>
                    <a:pt x="7345680" y="1179030"/>
                  </a:cubicBezTo>
                  <a:cubicBezTo>
                    <a:pt x="7642013" y="1075737"/>
                    <a:pt x="8610600" y="1300950"/>
                    <a:pt x="8839200" y="1392390"/>
                  </a:cubicBezTo>
                  <a:cubicBezTo>
                    <a:pt x="9067800" y="1483830"/>
                    <a:pt x="8884920" y="1712430"/>
                    <a:pt x="8717280" y="1727670"/>
                  </a:cubicBezTo>
                  <a:cubicBezTo>
                    <a:pt x="8549640" y="1742910"/>
                    <a:pt x="8400627" y="1702270"/>
                    <a:pt x="8564880" y="1544790"/>
                  </a:cubicBezTo>
                  <a:cubicBezTo>
                    <a:pt x="8678333" y="1438110"/>
                    <a:pt x="8875606" y="1516850"/>
                    <a:pt x="9093200" y="15143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5D10B18F-3C42-4871-8BB9-DA1F12B6BB6B}"/>
                </a:ext>
              </a:extLst>
            </p:cNvPr>
            <p:cNvSpPr/>
            <p:nvPr/>
          </p:nvSpPr>
          <p:spPr>
            <a:xfrm>
              <a:off x="3821557" y="2840887"/>
              <a:ext cx="4085933" cy="1523463"/>
            </a:xfrm>
            <a:custGeom>
              <a:avLst/>
              <a:gdLst>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73043"/>
                <a:gd name="connsiteX1" fmla="*/ 1463040 w 5669280"/>
                <a:gd name="connsiteY1" fmla="*/ 873760 h 2073043"/>
                <a:gd name="connsiteX2" fmla="*/ 1148080 w 5669280"/>
                <a:gd name="connsiteY2" fmla="*/ 1686560 h 2073043"/>
                <a:gd name="connsiteX3" fmla="*/ 508000 w 5669280"/>
                <a:gd name="connsiteY3" fmla="*/ 1229360 h 2073043"/>
                <a:gd name="connsiteX4" fmla="*/ 2286000 w 5669280"/>
                <a:gd name="connsiteY4" fmla="*/ 995680 h 2073043"/>
                <a:gd name="connsiteX5" fmla="*/ 3129280 w 5669280"/>
                <a:gd name="connsiteY5" fmla="*/ 1615440 h 2073043"/>
                <a:gd name="connsiteX6" fmla="*/ 2489200 w 5669280"/>
                <a:gd name="connsiteY6" fmla="*/ 1788160 h 2073043"/>
                <a:gd name="connsiteX7" fmla="*/ 2661920 w 5669280"/>
                <a:gd name="connsiteY7" fmla="*/ 1391920 h 2073043"/>
                <a:gd name="connsiteX8" fmla="*/ 3647440 w 5669280"/>
                <a:gd name="connsiteY8" fmla="*/ 1270000 h 2073043"/>
                <a:gd name="connsiteX9" fmla="*/ 4490720 w 5669280"/>
                <a:gd name="connsiteY9" fmla="*/ 1686560 h 2073043"/>
                <a:gd name="connsiteX10" fmla="*/ 4033520 w 5669280"/>
                <a:gd name="connsiteY10" fmla="*/ 1899920 h 2073043"/>
                <a:gd name="connsiteX11" fmla="*/ 4368800 w 5669280"/>
                <a:gd name="connsiteY11" fmla="*/ 1503680 h 2073043"/>
                <a:gd name="connsiteX12" fmla="*/ 5130800 w 5669280"/>
                <a:gd name="connsiteY12" fmla="*/ 1645920 h 2073043"/>
                <a:gd name="connsiteX13" fmla="*/ 5069840 w 5669280"/>
                <a:gd name="connsiteY13" fmla="*/ 2072640 h 2073043"/>
                <a:gd name="connsiteX14" fmla="*/ 5283200 w 5669280"/>
                <a:gd name="connsiteY14" fmla="*/ 1727200 h 2073043"/>
                <a:gd name="connsiteX15" fmla="*/ 5445760 w 5669280"/>
                <a:gd name="connsiteY15" fmla="*/ 1910080 h 2073043"/>
                <a:gd name="connsiteX16" fmla="*/ 5476240 w 5669280"/>
                <a:gd name="connsiteY16" fmla="*/ 1798320 h 2073043"/>
                <a:gd name="connsiteX17" fmla="*/ 5669280 w 5669280"/>
                <a:gd name="connsiteY17" fmla="*/ 1849120 h 2073043"/>
                <a:gd name="connsiteX0" fmla="*/ 0 w 5669280"/>
                <a:gd name="connsiteY0" fmla="*/ 0 h 2113823"/>
                <a:gd name="connsiteX1" fmla="*/ 1463040 w 5669280"/>
                <a:gd name="connsiteY1" fmla="*/ 873760 h 2113823"/>
                <a:gd name="connsiteX2" fmla="*/ 1148080 w 5669280"/>
                <a:gd name="connsiteY2" fmla="*/ 1686560 h 2113823"/>
                <a:gd name="connsiteX3" fmla="*/ 508000 w 5669280"/>
                <a:gd name="connsiteY3" fmla="*/ 1229360 h 2113823"/>
                <a:gd name="connsiteX4" fmla="*/ 2286000 w 5669280"/>
                <a:gd name="connsiteY4" fmla="*/ 995680 h 2113823"/>
                <a:gd name="connsiteX5" fmla="*/ 3129280 w 5669280"/>
                <a:gd name="connsiteY5" fmla="*/ 1615440 h 2113823"/>
                <a:gd name="connsiteX6" fmla="*/ 2489200 w 5669280"/>
                <a:gd name="connsiteY6" fmla="*/ 1788160 h 2113823"/>
                <a:gd name="connsiteX7" fmla="*/ 2661920 w 5669280"/>
                <a:gd name="connsiteY7" fmla="*/ 1391920 h 2113823"/>
                <a:gd name="connsiteX8" fmla="*/ 3647440 w 5669280"/>
                <a:gd name="connsiteY8" fmla="*/ 1270000 h 2113823"/>
                <a:gd name="connsiteX9" fmla="*/ 4490720 w 5669280"/>
                <a:gd name="connsiteY9" fmla="*/ 1686560 h 2113823"/>
                <a:gd name="connsiteX10" fmla="*/ 4033520 w 5669280"/>
                <a:gd name="connsiteY10" fmla="*/ 1899920 h 2113823"/>
                <a:gd name="connsiteX11" fmla="*/ 4368800 w 5669280"/>
                <a:gd name="connsiteY11" fmla="*/ 1503680 h 2113823"/>
                <a:gd name="connsiteX12" fmla="*/ 5130800 w 5669280"/>
                <a:gd name="connsiteY12" fmla="*/ 1645920 h 2113823"/>
                <a:gd name="connsiteX13" fmla="*/ 5069840 w 5669280"/>
                <a:gd name="connsiteY13" fmla="*/ 2072640 h 2113823"/>
                <a:gd name="connsiteX14" fmla="*/ 5283200 w 5669280"/>
                <a:gd name="connsiteY14" fmla="*/ 1727200 h 2113823"/>
                <a:gd name="connsiteX15" fmla="*/ 5445760 w 5669280"/>
                <a:gd name="connsiteY15" fmla="*/ 1910080 h 2113823"/>
                <a:gd name="connsiteX16" fmla="*/ 5476240 w 5669280"/>
                <a:gd name="connsiteY16" fmla="*/ 1798320 h 2113823"/>
                <a:gd name="connsiteX17" fmla="*/ 5669280 w 5669280"/>
                <a:gd name="connsiteY17" fmla="*/ 1849120 h 2113823"/>
                <a:gd name="connsiteX0" fmla="*/ 0 w 5669280"/>
                <a:gd name="connsiteY0" fmla="*/ 0 h 2113823"/>
                <a:gd name="connsiteX1" fmla="*/ 1463040 w 5669280"/>
                <a:gd name="connsiteY1" fmla="*/ 873760 h 2113823"/>
                <a:gd name="connsiteX2" fmla="*/ 1148080 w 5669280"/>
                <a:gd name="connsiteY2" fmla="*/ 1686560 h 2113823"/>
                <a:gd name="connsiteX3" fmla="*/ 508000 w 5669280"/>
                <a:gd name="connsiteY3" fmla="*/ 1229360 h 2113823"/>
                <a:gd name="connsiteX4" fmla="*/ 2286000 w 5669280"/>
                <a:gd name="connsiteY4" fmla="*/ 995680 h 2113823"/>
                <a:gd name="connsiteX5" fmla="*/ 3129280 w 5669280"/>
                <a:gd name="connsiteY5" fmla="*/ 1615440 h 2113823"/>
                <a:gd name="connsiteX6" fmla="*/ 2489200 w 5669280"/>
                <a:gd name="connsiteY6" fmla="*/ 1788160 h 2113823"/>
                <a:gd name="connsiteX7" fmla="*/ 2661920 w 5669280"/>
                <a:gd name="connsiteY7" fmla="*/ 1391920 h 2113823"/>
                <a:gd name="connsiteX8" fmla="*/ 3647440 w 5669280"/>
                <a:gd name="connsiteY8" fmla="*/ 1270000 h 2113823"/>
                <a:gd name="connsiteX9" fmla="*/ 4490720 w 5669280"/>
                <a:gd name="connsiteY9" fmla="*/ 1686560 h 2113823"/>
                <a:gd name="connsiteX10" fmla="*/ 4033520 w 5669280"/>
                <a:gd name="connsiteY10" fmla="*/ 1899920 h 2113823"/>
                <a:gd name="connsiteX11" fmla="*/ 4368800 w 5669280"/>
                <a:gd name="connsiteY11" fmla="*/ 1503680 h 2113823"/>
                <a:gd name="connsiteX12" fmla="*/ 5130800 w 5669280"/>
                <a:gd name="connsiteY12" fmla="*/ 1645920 h 2113823"/>
                <a:gd name="connsiteX13" fmla="*/ 5069840 w 5669280"/>
                <a:gd name="connsiteY13" fmla="*/ 2072640 h 2113823"/>
                <a:gd name="connsiteX14" fmla="*/ 5283200 w 5669280"/>
                <a:gd name="connsiteY14" fmla="*/ 1727200 h 2113823"/>
                <a:gd name="connsiteX15" fmla="*/ 5445760 w 5669280"/>
                <a:gd name="connsiteY15" fmla="*/ 1910080 h 2113823"/>
                <a:gd name="connsiteX16" fmla="*/ 5476240 w 5669280"/>
                <a:gd name="connsiteY16" fmla="*/ 1798320 h 2113823"/>
                <a:gd name="connsiteX17" fmla="*/ 5669280 w 5669280"/>
                <a:gd name="connsiteY17" fmla="*/ 1849120 h 211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69280" h="2113823">
                  <a:moveTo>
                    <a:pt x="0" y="0"/>
                  </a:moveTo>
                  <a:cubicBezTo>
                    <a:pt x="635846" y="296333"/>
                    <a:pt x="1271693" y="592667"/>
                    <a:pt x="1463040" y="873760"/>
                  </a:cubicBezTo>
                  <a:cubicBezTo>
                    <a:pt x="1654387" y="1154853"/>
                    <a:pt x="1500293" y="1708573"/>
                    <a:pt x="1148080" y="1686560"/>
                  </a:cubicBezTo>
                  <a:cubicBezTo>
                    <a:pt x="795867" y="1664547"/>
                    <a:pt x="440267" y="1578187"/>
                    <a:pt x="508000" y="1229360"/>
                  </a:cubicBezTo>
                  <a:cubicBezTo>
                    <a:pt x="575733" y="880533"/>
                    <a:pt x="1849120" y="931333"/>
                    <a:pt x="2286000" y="995680"/>
                  </a:cubicBezTo>
                  <a:cubicBezTo>
                    <a:pt x="2722880" y="1060027"/>
                    <a:pt x="3095413" y="1483360"/>
                    <a:pt x="3129280" y="1615440"/>
                  </a:cubicBezTo>
                  <a:cubicBezTo>
                    <a:pt x="3163147" y="1747520"/>
                    <a:pt x="2648373" y="1927013"/>
                    <a:pt x="2489200" y="1788160"/>
                  </a:cubicBezTo>
                  <a:cubicBezTo>
                    <a:pt x="2330027" y="1649307"/>
                    <a:pt x="2468880" y="1478280"/>
                    <a:pt x="2661920" y="1391920"/>
                  </a:cubicBezTo>
                  <a:cubicBezTo>
                    <a:pt x="2854960" y="1305560"/>
                    <a:pt x="3342640" y="1220893"/>
                    <a:pt x="3647440" y="1270000"/>
                  </a:cubicBezTo>
                  <a:cubicBezTo>
                    <a:pt x="3952240" y="1319107"/>
                    <a:pt x="4426373" y="1581573"/>
                    <a:pt x="4490720" y="1686560"/>
                  </a:cubicBezTo>
                  <a:cubicBezTo>
                    <a:pt x="4555067" y="1791547"/>
                    <a:pt x="4175760" y="2092960"/>
                    <a:pt x="4033520" y="1899920"/>
                  </a:cubicBezTo>
                  <a:cubicBezTo>
                    <a:pt x="3891280" y="1706880"/>
                    <a:pt x="4185920" y="1546013"/>
                    <a:pt x="4368800" y="1503680"/>
                  </a:cubicBezTo>
                  <a:cubicBezTo>
                    <a:pt x="4551680" y="1461347"/>
                    <a:pt x="5013960" y="1551093"/>
                    <a:pt x="5130800" y="1645920"/>
                  </a:cubicBezTo>
                  <a:cubicBezTo>
                    <a:pt x="5247640" y="1740747"/>
                    <a:pt x="5339080" y="2262293"/>
                    <a:pt x="5069840" y="2072640"/>
                  </a:cubicBezTo>
                  <a:cubicBezTo>
                    <a:pt x="4800600" y="1882987"/>
                    <a:pt x="5220547" y="1754293"/>
                    <a:pt x="5283200" y="1727200"/>
                  </a:cubicBezTo>
                  <a:cubicBezTo>
                    <a:pt x="5345853" y="1700107"/>
                    <a:pt x="5604656" y="1952818"/>
                    <a:pt x="5445760" y="1910080"/>
                  </a:cubicBezTo>
                  <a:cubicBezTo>
                    <a:pt x="5286864" y="1867342"/>
                    <a:pt x="5438987" y="1808480"/>
                    <a:pt x="5476240" y="1798320"/>
                  </a:cubicBezTo>
                  <a:cubicBezTo>
                    <a:pt x="5513493" y="1788160"/>
                    <a:pt x="5591386" y="1818640"/>
                    <a:pt x="5669280" y="18491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F198C7D-A0A0-4F3A-8868-9C10A440279B}"/>
                </a:ext>
              </a:extLst>
            </p:cNvPr>
            <p:cNvSpPr/>
            <p:nvPr/>
          </p:nvSpPr>
          <p:spPr>
            <a:xfrm>
              <a:off x="4121778" y="2291703"/>
              <a:ext cx="3873581" cy="1823293"/>
            </a:xfrm>
            <a:custGeom>
              <a:avLst/>
              <a:gdLst>
                <a:gd name="connsiteX0" fmla="*/ 0 w 5374640"/>
                <a:gd name="connsiteY0" fmla="*/ 0 h 2529840"/>
                <a:gd name="connsiteX1" fmla="*/ 2194560 w 5374640"/>
                <a:gd name="connsiteY1" fmla="*/ 1391920 h 2529840"/>
                <a:gd name="connsiteX2" fmla="*/ 5374640 w 5374640"/>
                <a:gd name="connsiteY2" fmla="*/ 2529840 h 2529840"/>
              </a:gdLst>
              <a:ahLst/>
              <a:cxnLst>
                <a:cxn ang="0">
                  <a:pos x="connsiteX0" y="connsiteY0"/>
                </a:cxn>
                <a:cxn ang="0">
                  <a:pos x="connsiteX1" y="connsiteY1"/>
                </a:cxn>
                <a:cxn ang="0">
                  <a:pos x="connsiteX2" y="connsiteY2"/>
                </a:cxn>
              </a:cxnLst>
              <a:rect l="l" t="t" r="r" b="b"/>
              <a:pathLst>
                <a:path w="5374640" h="2529840">
                  <a:moveTo>
                    <a:pt x="0" y="0"/>
                  </a:moveTo>
                  <a:cubicBezTo>
                    <a:pt x="649393" y="485140"/>
                    <a:pt x="1298787" y="970280"/>
                    <a:pt x="2194560" y="1391920"/>
                  </a:cubicBezTo>
                  <a:cubicBezTo>
                    <a:pt x="3090333" y="1813560"/>
                    <a:pt x="4232486" y="2171700"/>
                    <a:pt x="5374640" y="2529840"/>
                  </a:cubicBez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72D2258-2282-45C8-BAB7-0C26EF206D3B}"/>
                </a:ext>
              </a:extLst>
            </p:cNvPr>
            <p:cNvSpPr/>
            <p:nvPr/>
          </p:nvSpPr>
          <p:spPr>
            <a:xfrm>
              <a:off x="1859138" y="4320024"/>
              <a:ext cx="6048352" cy="724924"/>
            </a:xfrm>
            <a:custGeom>
              <a:avLst/>
              <a:gdLst>
                <a:gd name="connsiteX0" fmla="*/ 0 w 8392160"/>
                <a:gd name="connsiteY0" fmla="*/ 1005840 h 1005840"/>
                <a:gd name="connsiteX1" fmla="*/ 3434080 w 8392160"/>
                <a:gd name="connsiteY1" fmla="*/ 558800 h 1005840"/>
                <a:gd name="connsiteX2" fmla="*/ 8392160 w 8392160"/>
                <a:gd name="connsiteY2" fmla="*/ 0 h 1005840"/>
              </a:gdLst>
              <a:ahLst/>
              <a:cxnLst>
                <a:cxn ang="0">
                  <a:pos x="connsiteX0" y="connsiteY0"/>
                </a:cxn>
                <a:cxn ang="0">
                  <a:pos x="connsiteX1" y="connsiteY1"/>
                </a:cxn>
                <a:cxn ang="0">
                  <a:pos x="connsiteX2" y="connsiteY2"/>
                </a:cxn>
              </a:cxnLst>
              <a:rect l="l" t="t" r="r" b="b"/>
              <a:pathLst>
                <a:path w="8392160" h="1005840">
                  <a:moveTo>
                    <a:pt x="0" y="1005840"/>
                  </a:moveTo>
                  <a:lnTo>
                    <a:pt x="3434080" y="558800"/>
                  </a:lnTo>
                  <a:lnTo>
                    <a:pt x="8392160" y="0"/>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67994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1044-CB3A-4452-BC16-5A04BEE96504}"/>
              </a:ext>
            </a:extLst>
          </p:cNvPr>
          <p:cNvSpPr>
            <a:spLocks noGrp="1"/>
          </p:cNvSpPr>
          <p:nvPr>
            <p:ph type="title"/>
          </p:nvPr>
        </p:nvSpPr>
        <p:spPr/>
        <p:txBody>
          <a:bodyPr>
            <a:normAutofit/>
          </a:bodyPr>
          <a:lstStyle/>
          <a:p>
            <a:r>
              <a:rPr lang="en-US" dirty="0"/>
              <a:t>Quantum state space</a:t>
            </a:r>
          </a:p>
        </p:txBody>
      </p:sp>
      <p:sp>
        <p:nvSpPr>
          <p:cNvPr id="3" name="Content Placeholder 2">
            <a:extLst>
              <a:ext uri="{FF2B5EF4-FFF2-40B4-BE49-F238E27FC236}">
                <a16:creationId xmlns:a16="http://schemas.microsoft.com/office/drawing/2014/main" id="{86EC6482-2E97-4C05-ACBE-CD2524196A5A}"/>
              </a:ext>
            </a:extLst>
          </p:cNvPr>
          <p:cNvSpPr>
            <a:spLocks noGrp="1"/>
          </p:cNvSpPr>
          <p:nvPr>
            <p:ph idx="1"/>
          </p:nvPr>
        </p:nvSpPr>
        <p:spPr>
          <a:xfrm>
            <a:off x="838200" y="1825625"/>
            <a:ext cx="10515600" cy="4667250"/>
          </a:xfrm>
        </p:spPr>
        <p:txBody>
          <a:bodyPr>
            <a:normAutofit fontScale="92500" lnSpcReduction="20000"/>
          </a:bodyPr>
          <a:lstStyle/>
          <a:p>
            <a:r>
              <a:rPr lang="en-US" dirty="0"/>
              <a:t>The inner product of quantum mechanics characterizes probability of transitions for a ``black box’’ process (i.e. measurement projection)</a:t>
            </a:r>
          </a:p>
          <a:p>
            <a:pPr lvl="1"/>
            <a:r>
              <a:rPr lang="en-US" dirty="0"/>
              <a:t>Probability are ratios of evolution counts</a:t>
            </a:r>
          </a:p>
          <a:p>
            <a:pPr lvl="1"/>
            <a:r>
              <a:rPr lang="en-US" dirty="0"/>
              <a:t>The geometrical structure of quantum mechanics</a:t>
            </a:r>
            <a:br>
              <a:rPr lang="en-US" dirty="0"/>
            </a:br>
            <a:r>
              <a:rPr lang="en-US" dirty="0"/>
              <a:t>can also be understood in terms of evolution counts</a:t>
            </a:r>
          </a:p>
          <a:p>
            <a:r>
              <a:rPr lang="en-US" dirty="0"/>
              <a:t>Unitary evolution is deterministic and reversible</a:t>
            </a:r>
          </a:p>
          <a:p>
            <a:pPr lvl="1"/>
            <a:r>
              <a:rPr lang="en-US" dirty="0"/>
              <a:t>All evolutions from one state go to one and only</a:t>
            </a:r>
            <a:br>
              <a:rPr lang="en-US" dirty="0"/>
            </a:br>
            <a:r>
              <a:rPr lang="en-US" dirty="0"/>
              <a:t>one other state</a:t>
            </a:r>
          </a:p>
          <a:p>
            <a:r>
              <a:rPr lang="en-US" dirty="0"/>
              <a:t>Projections are idempotent processes</a:t>
            </a:r>
          </a:p>
          <a:p>
            <a:pPr lvl="1"/>
            <a:r>
              <a:rPr lang="en-US" dirty="0"/>
              <a:t>The output consists of eigenstates, which are left</a:t>
            </a:r>
            <a:br>
              <a:rPr lang="en-US" dirty="0"/>
            </a:br>
            <a:r>
              <a:rPr lang="en-US" dirty="0"/>
              <a:t>unchanged by the process itself</a:t>
            </a:r>
          </a:p>
          <a:p>
            <a:pPr lvl="1"/>
            <a:r>
              <a:rPr lang="en-US" dirty="0"/>
              <a:t>Eigenstates are equilibria (i.e. symmetries of the process)</a:t>
            </a:r>
          </a:p>
          <a:p>
            <a:pPr lvl="1"/>
            <a:r>
              <a:rPr lang="en-US" dirty="0"/>
              <a:t>Each state is an eigenstate of some projection</a:t>
            </a:r>
            <a:br>
              <a:rPr lang="en-US" dirty="0"/>
            </a:br>
            <a:r>
              <a:rPr lang="en-US" dirty="0"/>
              <a:t>(Hilbert spaces are Banach spaces with projections)</a:t>
            </a:r>
          </a:p>
          <a:p>
            <a:pPr lvl="1"/>
            <a:r>
              <a:rPr lang="en-US" dirty="0"/>
              <a:t>In this sense, each quantum states is an (</a:t>
            </a:r>
            <a:r>
              <a:rPr lang="en-US" dirty="0" err="1"/>
              <a:t>isoentropic</a:t>
            </a:r>
            <a:r>
              <a:rPr lang="en-US" dirty="0"/>
              <a:t>) equilibria of some process</a:t>
            </a:r>
          </a:p>
        </p:txBody>
      </p:sp>
      <p:sp>
        <p:nvSpPr>
          <p:cNvPr id="11" name="Rectangle 10">
            <a:extLst>
              <a:ext uri="{FF2B5EF4-FFF2-40B4-BE49-F238E27FC236}">
                <a16:creationId xmlns:a16="http://schemas.microsoft.com/office/drawing/2014/main" id="{3A473C81-29DF-4852-8814-3B86E6EE515C}"/>
              </a:ext>
            </a:extLst>
          </p:cNvPr>
          <p:cNvSpPr/>
          <p:nvPr/>
        </p:nvSpPr>
        <p:spPr>
          <a:xfrm>
            <a:off x="8088197" y="3429000"/>
            <a:ext cx="546755" cy="247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6D4AE60-FE53-4E18-A282-C93424A9A522}"/>
              </a:ext>
            </a:extLst>
          </p:cNvPr>
          <p:cNvSpPr/>
          <p:nvPr/>
        </p:nvSpPr>
        <p:spPr>
          <a:xfrm>
            <a:off x="11187425" y="3429000"/>
            <a:ext cx="546755" cy="247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D3B17D-6006-495B-9993-E38A4DC89905}"/>
              </a:ext>
            </a:extLst>
          </p:cNvPr>
          <p:cNvSpPr/>
          <p:nvPr/>
        </p:nvSpPr>
        <p:spPr>
          <a:xfrm>
            <a:off x="8088197" y="4569643"/>
            <a:ext cx="546755" cy="247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124389-E83D-4879-9FF6-D2E31AFE0118}"/>
              </a:ext>
            </a:extLst>
          </p:cNvPr>
          <p:cNvSpPr/>
          <p:nvPr/>
        </p:nvSpPr>
        <p:spPr>
          <a:xfrm>
            <a:off x="11187424" y="4569643"/>
            <a:ext cx="546755" cy="2474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14FC3FE-FD4B-4783-BEB9-03A30718C56D}"/>
              </a:ext>
            </a:extLst>
          </p:cNvPr>
          <p:cNvSpPr/>
          <p:nvPr/>
        </p:nvSpPr>
        <p:spPr>
          <a:xfrm>
            <a:off x="8612825" y="3532859"/>
            <a:ext cx="2590265" cy="1171116"/>
          </a:xfrm>
          <a:custGeom>
            <a:avLst/>
            <a:gdLst>
              <a:gd name="connsiteX0" fmla="*/ 315254 w 3198208"/>
              <a:gd name="connsiteY0" fmla="*/ 95003 h 1449792"/>
              <a:gd name="connsiteX1" fmla="*/ 324681 w 3198208"/>
              <a:gd name="connsiteY1" fmla="*/ 208124 h 1449792"/>
              <a:gd name="connsiteX2" fmla="*/ 2869918 w 3198208"/>
              <a:gd name="connsiteY2" fmla="*/ 1358194 h 1449792"/>
              <a:gd name="connsiteX3" fmla="*/ 2888771 w 3198208"/>
              <a:gd name="connsiteY3" fmla="*/ 1235646 h 1449792"/>
              <a:gd name="connsiteX4" fmla="*/ 315254 w 3198208"/>
              <a:gd name="connsiteY4" fmla="*/ 95003 h 1449792"/>
              <a:gd name="connsiteX0" fmla="*/ 315254 w 3198208"/>
              <a:gd name="connsiteY0" fmla="*/ 95003 h 1449792"/>
              <a:gd name="connsiteX1" fmla="*/ 324681 w 3198208"/>
              <a:gd name="connsiteY1" fmla="*/ 208124 h 1449792"/>
              <a:gd name="connsiteX2" fmla="*/ 2869918 w 3198208"/>
              <a:gd name="connsiteY2" fmla="*/ 1358194 h 1449792"/>
              <a:gd name="connsiteX3" fmla="*/ 2888771 w 3198208"/>
              <a:gd name="connsiteY3" fmla="*/ 1235646 h 1449792"/>
              <a:gd name="connsiteX4" fmla="*/ 315254 w 3198208"/>
              <a:gd name="connsiteY4" fmla="*/ 95003 h 1449792"/>
              <a:gd name="connsiteX0" fmla="*/ 180562 w 3063516"/>
              <a:gd name="connsiteY0" fmla="*/ 0 h 1354789"/>
              <a:gd name="connsiteX1" fmla="*/ 189989 w 3063516"/>
              <a:gd name="connsiteY1" fmla="*/ 113121 h 1354789"/>
              <a:gd name="connsiteX2" fmla="*/ 2735226 w 3063516"/>
              <a:gd name="connsiteY2" fmla="*/ 1263191 h 1354789"/>
              <a:gd name="connsiteX3" fmla="*/ 2754079 w 3063516"/>
              <a:gd name="connsiteY3" fmla="*/ 1140643 h 1354789"/>
              <a:gd name="connsiteX4" fmla="*/ 180562 w 3063516"/>
              <a:gd name="connsiteY4" fmla="*/ 0 h 1354789"/>
              <a:gd name="connsiteX0" fmla="*/ 180562 w 3063516"/>
              <a:gd name="connsiteY0" fmla="*/ 0 h 1354789"/>
              <a:gd name="connsiteX1" fmla="*/ 189989 w 3063516"/>
              <a:gd name="connsiteY1" fmla="*/ 113121 h 1354789"/>
              <a:gd name="connsiteX2" fmla="*/ 2735226 w 3063516"/>
              <a:gd name="connsiteY2" fmla="*/ 1263191 h 1354789"/>
              <a:gd name="connsiteX3" fmla="*/ 2754079 w 3063516"/>
              <a:gd name="connsiteY3" fmla="*/ 1140643 h 1354789"/>
              <a:gd name="connsiteX4" fmla="*/ 180562 w 3063516"/>
              <a:gd name="connsiteY4" fmla="*/ 0 h 1354789"/>
              <a:gd name="connsiteX0" fmla="*/ 0 w 2882954"/>
              <a:gd name="connsiteY0" fmla="*/ 0 h 1354789"/>
              <a:gd name="connsiteX1" fmla="*/ 9427 w 2882954"/>
              <a:gd name="connsiteY1" fmla="*/ 113121 h 1354789"/>
              <a:gd name="connsiteX2" fmla="*/ 2554664 w 2882954"/>
              <a:gd name="connsiteY2" fmla="*/ 1263191 h 1354789"/>
              <a:gd name="connsiteX3" fmla="*/ 2573517 w 2882954"/>
              <a:gd name="connsiteY3" fmla="*/ 1140643 h 1354789"/>
              <a:gd name="connsiteX4" fmla="*/ 0 w 2882954"/>
              <a:gd name="connsiteY4" fmla="*/ 0 h 1354789"/>
              <a:gd name="connsiteX0" fmla="*/ 0 w 2882954"/>
              <a:gd name="connsiteY0" fmla="*/ 0 h 1354789"/>
              <a:gd name="connsiteX1" fmla="*/ 12602 w 2882954"/>
              <a:gd name="connsiteY1" fmla="*/ 230596 h 1354789"/>
              <a:gd name="connsiteX2" fmla="*/ 2554664 w 2882954"/>
              <a:gd name="connsiteY2" fmla="*/ 1263191 h 1354789"/>
              <a:gd name="connsiteX3" fmla="*/ 2573517 w 2882954"/>
              <a:gd name="connsiteY3" fmla="*/ 1140643 h 1354789"/>
              <a:gd name="connsiteX4" fmla="*/ 0 w 2882954"/>
              <a:gd name="connsiteY4" fmla="*/ 0 h 1354789"/>
              <a:gd name="connsiteX0" fmla="*/ 0 w 2874023"/>
              <a:gd name="connsiteY0" fmla="*/ 0 h 1259231"/>
              <a:gd name="connsiteX1" fmla="*/ 3077 w 2874023"/>
              <a:gd name="connsiteY1" fmla="*/ 138521 h 1259231"/>
              <a:gd name="connsiteX2" fmla="*/ 2545139 w 2874023"/>
              <a:gd name="connsiteY2" fmla="*/ 1171116 h 1259231"/>
              <a:gd name="connsiteX3" fmla="*/ 2563992 w 2874023"/>
              <a:gd name="connsiteY3" fmla="*/ 1048568 h 1259231"/>
              <a:gd name="connsiteX4" fmla="*/ 0 w 2874023"/>
              <a:gd name="connsiteY4" fmla="*/ 0 h 1259231"/>
              <a:gd name="connsiteX0" fmla="*/ 0 w 2874023"/>
              <a:gd name="connsiteY0" fmla="*/ 0 h 1259231"/>
              <a:gd name="connsiteX1" fmla="*/ 3077 w 2874023"/>
              <a:gd name="connsiteY1" fmla="*/ 138521 h 1259231"/>
              <a:gd name="connsiteX2" fmla="*/ 2545139 w 2874023"/>
              <a:gd name="connsiteY2" fmla="*/ 1171116 h 1259231"/>
              <a:gd name="connsiteX3" fmla="*/ 2563992 w 2874023"/>
              <a:gd name="connsiteY3" fmla="*/ 1048568 h 1259231"/>
              <a:gd name="connsiteX4" fmla="*/ 0 w 2874023"/>
              <a:gd name="connsiteY4" fmla="*/ 0 h 1259231"/>
              <a:gd name="connsiteX0" fmla="*/ 0 w 2874023"/>
              <a:gd name="connsiteY0" fmla="*/ 0 h 1259231"/>
              <a:gd name="connsiteX1" fmla="*/ 3077 w 2874023"/>
              <a:gd name="connsiteY1" fmla="*/ 138521 h 1259231"/>
              <a:gd name="connsiteX2" fmla="*/ 2545139 w 2874023"/>
              <a:gd name="connsiteY2" fmla="*/ 1171116 h 1259231"/>
              <a:gd name="connsiteX3" fmla="*/ 2563992 w 2874023"/>
              <a:gd name="connsiteY3" fmla="*/ 1048568 h 1259231"/>
              <a:gd name="connsiteX4" fmla="*/ 0 w 2874023"/>
              <a:gd name="connsiteY4" fmla="*/ 0 h 1259231"/>
              <a:gd name="connsiteX0" fmla="*/ 0 w 2874023"/>
              <a:gd name="connsiteY0" fmla="*/ 0 h 1259231"/>
              <a:gd name="connsiteX1" fmla="*/ 3077 w 2874023"/>
              <a:gd name="connsiteY1" fmla="*/ 138521 h 1259231"/>
              <a:gd name="connsiteX2" fmla="*/ 2545139 w 2874023"/>
              <a:gd name="connsiteY2" fmla="*/ 1171116 h 1259231"/>
              <a:gd name="connsiteX3" fmla="*/ 2563992 w 2874023"/>
              <a:gd name="connsiteY3" fmla="*/ 1048568 h 1259231"/>
              <a:gd name="connsiteX4" fmla="*/ 0 w 2874023"/>
              <a:gd name="connsiteY4" fmla="*/ 0 h 1259231"/>
              <a:gd name="connsiteX0" fmla="*/ 0 w 2747482"/>
              <a:gd name="connsiteY0" fmla="*/ 0 h 1171116"/>
              <a:gd name="connsiteX1" fmla="*/ 3077 w 2747482"/>
              <a:gd name="connsiteY1" fmla="*/ 138521 h 1171116"/>
              <a:gd name="connsiteX2" fmla="*/ 2545139 w 2747482"/>
              <a:gd name="connsiteY2" fmla="*/ 1171116 h 1171116"/>
              <a:gd name="connsiteX3" fmla="*/ 2563992 w 2747482"/>
              <a:gd name="connsiteY3" fmla="*/ 1048568 h 1171116"/>
              <a:gd name="connsiteX4" fmla="*/ 0 w 2747482"/>
              <a:gd name="connsiteY4" fmla="*/ 0 h 1171116"/>
              <a:gd name="connsiteX0" fmla="*/ 0 w 2747482"/>
              <a:gd name="connsiteY0" fmla="*/ 0 h 1171116"/>
              <a:gd name="connsiteX1" fmla="*/ 3077 w 2747482"/>
              <a:gd name="connsiteY1" fmla="*/ 138521 h 1171116"/>
              <a:gd name="connsiteX2" fmla="*/ 2545139 w 2747482"/>
              <a:gd name="connsiteY2" fmla="*/ 1171116 h 1171116"/>
              <a:gd name="connsiteX3" fmla="*/ 2563992 w 2747482"/>
              <a:gd name="connsiteY3" fmla="*/ 1048568 h 1171116"/>
              <a:gd name="connsiteX4" fmla="*/ 0 w 2747482"/>
              <a:gd name="connsiteY4" fmla="*/ 0 h 1171116"/>
              <a:gd name="connsiteX0" fmla="*/ 0 w 2564671"/>
              <a:gd name="connsiteY0" fmla="*/ 0 h 1171116"/>
              <a:gd name="connsiteX1" fmla="*/ 3077 w 2564671"/>
              <a:gd name="connsiteY1" fmla="*/ 138521 h 1171116"/>
              <a:gd name="connsiteX2" fmla="*/ 2545139 w 2564671"/>
              <a:gd name="connsiteY2" fmla="*/ 1171116 h 1171116"/>
              <a:gd name="connsiteX3" fmla="*/ 2563992 w 2564671"/>
              <a:gd name="connsiteY3" fmla="*/ 1048568 h 1171116"/>
              <a:gd name="connsiteX4" fmla="*/ 0 w 2564671"/>
              <a:gd name="connsiteY4" fmla="*/ 0 h 1171116"/>
              <a:gd name="connsiteX0" fmla="*/ 0 w 2564671"/>
              <a:gd name="connsiteY0" fmla="*/ 0 h 1171116"/>
              <a:gd name="connsiteX1" fmla="*/ 3077 w 2564671"/>
              <a:gd name="connsiteY1" fmla="*/ 138521 h 1171116"/>
              <a:gd name="connsiteX2" fmla="*/ 2545139 w 2564671"/>
              <a:gd name="connsiteY2" fmla="*/ 1171116 h 1171116"/>
              <a:gd name="connsiteX3" fmla="*/ 2563992 w 2564671"/>
              <a:gd name="connsiteY3" fmla="*/ 1048568 h 1171116"/>
              <a:gd name="connsiteX4" fmla="*/ 0 w 2564671"/>
              <a:gd name="connsiteY4" fmla="*/ 0 h 1171116"/>
              <a:gd name="connsiteX0" fmla="*/ 0 w 2565011"/>
              <a:gd name="connsiteY0" fmla="*/ 0 h 1171116"/>
              <a:gd name="connsiteX1" fmla="*/ 3077 w 2565011"/>
              <a:gd name="connsiteY1" fmla="*/ 138521 h 1171116"/>
              <a:gd name="connsiteX2" fmla="*/ 2554664 w 2565011"/>
              <a:gd name="connsiteY2" fmla="*/ 1171116 h 1171116"/>
              <a:gd name="connsiteX3" fmla="*/ 2563992 w 2565011"/>
              <a:gd name="connsiteY3" fmla="*/ 1048568 h 1171116"/>
              <a:gd name="connsiteX4" fmla="*/ 0 w 2565011"/>
              <a:gd name="connsiteY4" fmla="*/ 0 h 1171116"/>
              <a:gd name="connsiteX0" fmla="*/ 0 w 2565011"/>
              <a:gd name="connsiteY0" fmla="*/ 0 h 1171116"/>
              <a:gd name="connsiteX1" fmla="*/ 3077 w 2565011"/>
              <a:gd name="connsiteY1" fmla="*/ 138521 h 1171116"/>
              <a:gd name="connsiteX2" fmla="*/ 2554664 w 2565011"/>
              <a:gd name="connsiteY2" fmla="*/ 1171116 h 1171116"/>
              <a:gd name="connsiteX3" fmla="*/ 2563992 w 2565011"/>
              <a:gd name="connsiteY3" fmla="*/ 1048568 h 1171116"/>
              <a:gd name="connsiteX4" fmla="*/ 0 w 2565011"/>
              <a:gd name="connsiteY4" fmla="*/ 0 h 1171116"/>
              <a:gd name="connsiteX0" fmla="*/ 0 w 2565011"/>
              <a:gd name="connsiteY0" fmla="*/ 0 h 1171116"/>
              <a:gd name="connsiteX1" fmla="*/ 3077 w 2565011"/>
              <a:gd name="connsiteY1" fmla="*/ 138521 h 1171116"/>
              <a:gd name="connsiteX2" fmla="*/ 2554664 w 2565011"/>
              <a:gd name="connsiteY2" fmla="*/ 1171116 h 1171116"/>
              <a:gd name="connsiteX3" fmla="*/ 2563992 w 2565011"/>
              <a:gd name="connsiteY3" fmla="*/ 1048568 h 1171116"/>
              <a:gd name="connsiteX4" fmla="*/ 0 w 2565011"/>
              <a:gd name="connsiteY4" fmla="*/ 0 h 1171116"/>
              <a:gd name="connsiteX0" fmla="*/ 16287 w 2581298"/>
              <a:gd name="connsiteY0" fmla="*/ 0 h 1171116"/>
              <a:gd name="connsiteX1" fmla="*/ 314 w 2581298"/>
              <a:gd name="connsiteY1" fmla="*/ 138521 h 1171116"/>
              <a:gd name="connsiteX2" fmla="*/ 2570951 w 2581298"/>
              <a:gd name="connsiteY2" fmla="*/ 1171116 h 1171116"/>
              <a:gd name="connsiteX3" fmla="*/ 2580279 w 2581298"/>
              <a:gd name="connsiteY3" fmla="*/ 1048568 h 1171116"/>
              <a:gd name="connsiteX4" fmla="*/ 16287 w 2581298"/>
              <a:gd name="connsiteY4" fmla="*/ 0 h 1171116"/>
              <a:gd name="connsiteX0" fmla="*/ 0 w 2587236"/>
              <a:gd name="connsiteY0" fmla="*/ 0 h 1171116"/>
              <a:gd name="connsiteX1" fmla="*/ 6252 w 2587236"/>
              <a:gd name="connsiteY1" fmla="*/ 138521 h 1171116"/>
              <a:gd name="connsiteX2" fmla="*/ 2576889 w 2587236"/>
              <a:gd name="connsiteY2" fmla="*/ 1171116 h 1171116"/>
              <a:gd name="connsiteX3" fmla="*/ 2586217 w 2587236"/>
              <a:gd name="connsiteY3" fmla="*/ 1048568 h 1171116"/>
              <a:gd name="connsiteX4" fmla="*/ 0 w 2587236"/>
              <a:gd name="connsiteY4" fmla="*/ 0 h 1171116"/>
              <a:gd name="connsiteX0" fmla="*/ 0 w 2587236"/>
              <a:gd name="connsiteY0" fmla="*/ 0 h 1171116"/>
              <a:gd name="connsiteX1" fmla="*/ 6252 w 2587236"/>
              <a:gd name="connsiteY1" fmla="*/ 138521 h 1171116"/>
              <a:gd name="connsiteX2" fmla="*/ 2576889 w 2587236"/>
              <a:gd name="connsiteY2" fmla="*/ 1171116 h 1171116"/>
              <a:gd name="connsiteX3" fmla="*/ 2586217 w 2587236"/>
              <a:gd name="connsiteY3" fmla="*/ 1048568 h 1171116"/>
              <a:gd name="connsiteX4" fmla="*/ 0 w 2587236"/>
              <a:gd name="connsiteY4" fmla="*/ 0 h 1171116"/>
              <a:gd name="connsiteX0" fmla="*/ 0 w 2590265"/>
              <a:gd name="connsiteY0" fmla="*/ 0 h 1171116"/>
              <a:gd name="connsiteX1" fmla="*/ 6252 w 2590265"/>
              <a:gd name="connsiteY1" fmla="*/ 138521 h 1171116"/>
              <a:gd name="connsiteX2" fmla="*/ 2576889 w 2590265"/>
              <a:gd name="connsiteY2" fmla="*/ 1171116 h 1171116"/>
              <a:gd name="connsiteX3" fmla="*/ 2589392 w 2590265"/>
              <a:gd name="connsiteY3" fmla="*/ 1042218 h 1171116"/>
              <a:gd name="connsiteX4" fmla="*/ 0 w 2590265"/>
              <a:gd name="connsiteY4" fmla="*/ 0 h 1171116"/>
              <a:gd name="connsiteX0" fmla="*/ 0 w 2590265"/>
              <a:gd name="connsiteY0" fmla="*/ 0 h 1171116"/>
              <a:gd name="connsiteX1" fmla="*/ 6252 w 2590265"/>
              <a:gd name="connsiteY1" fmla="*/ 138521 h 1171116"/>
              <a:gd name="connsiteX2" fmla="*/ 2576889 w 2590265"/>
              <a:gd name="connsiteY2" fmla="*/ 1171116 h 1171116"/>
              <a:gd name="connsiteX3" fmla="*/ 2589392 w 2590265"/>
              <a:gd name="connsiteY3" fmla="*/ 1035868 h 1171116"/>
              <a:gd name="connsiteX4" fmla="*/ 0 w 2590265"/>
              <a:gd name="connsiteY4" fmla="*/ 0 h 1171116"/>
              <a:gd name="connsiteX0" fmla="*/ 0 w 2590265"/>
              <a:gd name="connsiteY0" fmla="*/ 0 h 1171116"/>
              <a:gd name="connsiteX1" fmla="*/ 6252 w 2590265"/>
              <a:gd name="connsiteY1" fmla="*/ 144871 h 1171116"/>
              <a:gd name="connsiteX2" fmla="*/ 2576889 w 2590265"/>
              <a:gd name="connsiteY2" fmla="*/ 1171116 h 1171116"/>
              <a:gd name="connsiteX3" fmla="*/ 2589392 w 2590265"/>
              <a:gd name="connsiteY3" fmla="*/ 1035868 h 1171116"/>
              <a:gd name="connsiteX4" fmla="*/ 0 w 2590265"/>
              <a:gd name="connsiteY4" fmla="*/ 0 h 1171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265" h="1171116">
                <a:moveTo>
                  <a:pt x="0" y="0"/>
                </a:moveTo>
                <a:cubicBezTo>
                  <a:pt x="7627" y="63696"/>
                  <a:pt x="2750" y="86739"/>
                  <a:pt x="6252" y="144871"/>
                </a:cubicBezTo>
                <a:cubicBezTo>
                  <a:pt x="479654" y="161728"/>
                  <a:pt x="1930466" y="1149087"/>
                  <a:pt x="2576889" y="1171116"/>
                </a:cubicBezTo>
                <a:cubicBezTo>
                  <a:pt x="2575612" y="1097895"/>
                  <a:pt x="2594482" y="1107229"/>
                  <a:pt x="2589392" y="1035868"/>
                </a:cubicBezTo>
                <a:cubicBezTo>
                  <a:pt x="2031852" y="1015307"/>
                  <a:pt x="490848" y="15679"/>
                  <a:pt x="0" y="0"/>
                </a:cubicBezTo>
                <a:close/>
              </a:path>
            </a:pathLst>
          </a:custGeom>
          <a:solidFill>
            <a:srgbClr val="4472C4">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5EA5BB54-F12C-4AAA-BB6D-6AEF956FE96B}"/>
              </a:ext>
            </a:extLst>
          </p:cNvPr>
          <p:cNvSpPr/>
          <p:nvPr/>
        </p:nvSpPr>
        <p:spPr>
          <a:xfrm flipV="1">
            <a:off x="8612825" y="3542122"/>
            <a:ext cx="2590265" cy="1171116"/>
          </a:xfrm>
          <a:custGeom>
            <a:avLst/>
            <a:gdLst>
              <a:gd name="connsiteX0" fmla="*/ 315254 w 3198208"/>
              <a:gd name="connsiteY0" fmla="*/ 95003 h 1449792"/>
              <a:gd name="connsiteX1" fmla="*/ 324681 w 3198208"/>
              <a:gd name="connsiteY1" fmla="*/ 208124 h 1449792"/>
              <a:gd name="connsiteX2" fmla="*/ 2869918 w 3198208"/>
              <a:gd name="connsiteY2" fmla="*/ 1358194 h 1449792"/>
              <a:gd name="connsiteX3" fmla="*/ 2888771 w 3198208"/>
              <a:gd name="connsiteY3" fmla="*/ 1235646 h 1449792"/>
              <a:gd name="connsiteX4" fmla="*/ 315254 w 3198208"/>
              <a:gd name="connsiteY4" fmla="*/ 95003 h 1449792"/>
              <a:gd name="connsiteX0" fmla="*/ 315254 w 3198208"/>
              <a:gd name="connsiteY0" fmla="*/ 95003 h 1449792"/>
              <a:gd name="connsiteX1" fmla="*/ 324681 w 3198208"/>
              <a:gd name="connsiteY1" fmla="*/ 208124 h 1449792"/>
              <a:gd name="connsiteX2" fmla="*/ 2869918 w 3198208"/>
              <a:gd name="connsiteY2" fmla="*/ 1358194 h 1449792"/>
              <a:gd name="connsiteX3" fmla="*/ 2888771 w 3198208"/>
              <a:gd name="connsiteY3" fmla="*/ 1235646 h 1449792"/>
              <a:gd name="connsiteX4" fmla="*/ 315254 w 3198208"/>
              <a:gd name="connsiteY4" fmla="*/ 95003 h 1449792"/>
              <a:gd name="connsiteX0" fmla="*/ 180562 w 3063516"/>
              <a:gd name="connsiteY0" fmla="*/ 0 h 1354789"/>
              <a:gd name="connsiteX1" fmla="*/ 189989 w 3063516"/>
              <a:gd name="connsiteY1" fmla="*/ 113121 h 1354789"/>
              <a:gd name="connsiteX2" fmla="*/ 2735226 w 3063516"/>
              <a:gd name="connsiteY2" fmla="*/ 1263191 h 1354789"/>
              <a:gd name="connsiteX3" fmla="*/ 2754079 w 3063516"/>
              <a:gd name="connsiteY3" fmla="*/ 1140643 h 1354789"/>
              <a:gd name="connsiteX4" fmla="*/ 180562 w 3063516"/>
              <a:gd name="connsiteY4" fmla="*/ 0 h 1354789"/>
              <a:gd name="connsiteX0" fmla="*/ 180562 w 3063516"/>
              <a:gd name="connsiteY0" fmla="*/ 0 h 1354789"/>
              <a:gd name="connsiteX1" fmla="*/ 189989 w 3063516"/>
              <a:gd name="connsiteY1" fmla="*/ 113121 h 1354789"/>
              <a:gd name="connsiteX2" fmla="*/ 2735226 w 3063516"/>
              <a:gd name="connsiteY2" fmla="*/ 1263191 h 1354789"/>
              <a:gd name="connsiteX3" fmla="*/ 2754079 w 3063516"/>
              <a:gd name="connsiteY3" fmla="*/ 1140643 h 1354789"/>
              <a:gd name="connsiteX4" fmla="*/ 180562 w 3063516"/>
              <a:gd name="connsiteY4" fmla="*/ 0 h 1354789"/>
              <a:gd name="connsiteX0" fmla="*/ 0 w 2882954"/>
              <a:gd name="connsiteY0" fmla="*/ 0 h 1354789"/>
              <a:gd name="connsiteX1" fmla="*/ 9427 w 2882954"/>
              <a:gd name="connsiteY1" fmla="*/ 113121 h 1354789"/>
              <a:gd name="connsiteX2" fmla="*/ 2554664 w 2882954"/>
              <a:gd name="connsiteY2" fmla="*/ 1263191 h 1354789"/>
              <a:gd name="connsiteX3" fmla="*/ 2573517 w 2882954"/>
              <a:gd name="connsiteY3" fmla="*/ 1140643 h 1354789"/>
              <a:gd name="connsiteX4" fmla="*/ 0 w 2882954"/>
              <a:gd name="connsiteY4" fmla="*/ 0 h 1354789"/>
              <a:gd name="connsiteX0" fmla="*/ 0 w 2882954"/>
              <a:gd name="connsiteY0" fmla="*/ 0 h 1354789"/>
              <a:gd name="connsiteX1" fmla="*/ 12602 w 2882954"/>
              <a:gd name="connsiteY1" fmla="*/ 230596 h 1354789"/>
              <a:gd name="connsiteX2" fmla="*/ 2554664 w 2882954"/>
              <a:gd name="connsiteY2" fmla="*/ 1263191 h 1354789"/>
              <a:gd name="connsiteX3" fmla="*/ 2573517 w 2882954"/>
              <a:gd name="connsiteY3" fmla="*/ 1140643 h 1354789"/>
              <a:gd name="connsiteX4" fmla="*/ 0 w 2882954"/>
              <a:gd name="connsiteY4" fmla="*/ 0 h 1354789"/>
              <a:gd name="connsiteX0" fmla="*/ 0 w 2874023"/>
              <a:gd name="connsiteY0" fmla="*/ 0 h 1259231"/>
              <a:gd name="connsiteX1" fmla="*/ 3077 w 2874023"/>
              <a:gd name="connsiteY1" fmla="*/ 138521 h 1259231"/>
              <a:gd name="connsiteX2" fmla="*/ 2545139 w 2874023"/>
              <a:gd name="connsiteY2" fmla="*/ 1171116 h 1259231"/>
              <a:gd name="connsiteX3" fmla="*/ 2563992 w 2874023"/>
              <a:gd name="connsiteY3" fmla="*/ 1048568 h 1259231"/>
              <a:gd name="connsiteX4" fmla="*/ 0 w 2874023"/>
              <a:gd name="connsiteY4" fmla="*/ 0 h 1259231"/>
              <a:gd name="connsiteX0" fmla="*/ 0 w 2874023"/>
              <a:gd name="connsiteY0" fmla="*/ 0 h 1259231"/>
              <a:gd name="connsiteX1" fmla="*/ 3077 w 2874023"/>
              <a:gd name="connsiteY1" fmla="*/ 138521 h 1259231"/>
              <a:gd name="connsiteX2" fmla="*/ 2545139 w 2874023"/>
              <a:gd name="connsiteY2" fmla="*/ 1171116 h 1259231"/>
              <a:gd name="connsiteX3" fmla="*/ 2563992 w 2874023"/>
              <a:gd name="connsiteY3" fmla="*/ 1048568 h 1259231"/>
              <a:gd name="connsiteX4" fmla="*/ 0 w 2874023"/>
              <a:gd name="connsiteY4" fmla="*/ 0 h 1259231"/>
              <a:gd name="connsiteX0" fmla="*/ 0 w 2874023"/>
              <a:gd name="connsiteY0" fmla="*/ 0 h 1259231"/>
              <a:gd name="connsiteX1" fmla="*/ 3077 w 2874023"/>
              <a:gd name="connsiteY1" fmla="*/ 138521 h 1259231"/>
              <a:gd name="connsiteX2" fmla="*/ 2545139 w 2874023"/>
              <a:gd name="connsiteY2" fmla="*/ 1171116 h 1259231"/>
              <a:gd name="connsiteX3" fmla="*/ 2563992 w 2874023"/>
              <a:gd name="connsiteY3" fmla="*/ 1048568 h 1259231"/>
              <a:gd name="connsiteX4" fmla="*/ 0 w 2874023"/>
              <a:gd name="connsiteY4" fmla="*/ 0 h 1259231"/>
              <a:gd name="connsiteX0" fmla="*/ 0 w 2874023"/>
              <a:gd name="connsiteY0" fmla="*/ 0 h 1259231"/>
              <a:gd name="connsiteX1" fmla="*/ 3077 w 2874023"/>
              <a:gd name="connsiteY1" fmla="*/ 138521 h 1259231"/>
              <a:gd name="connsiteX2" fmla="*/ 2545139 w 2874023"/>
              <a:gd name="connsiteY2" fmla="*/ 1171116 h 1259231"/>
              <a:gd name="connsiteX3" fmla="*/ 2563992 w 2874023"/>
              <a:gd name="connsiteY3" fmla="*/ 1048568 h 1259231"/>
              <a:gd name="connsiteX4" fmla="*/ 0 w 2874023"/>
              <a:gd name="connsiteY4" fmla="*/ 0 h 1259231"/>
              <a:gd name="connsiteX0" fmla="*/ 0 w 2747482"/>
              <a:gd name="connsiteY0" fmla="*/ 0 h 1171116"/>
              <a:gd name="connsiteX1" fmla="*/ 3077 w 2747482"/>
              <a:gd name="connsiteY1" fmla="*/ 138521 h 1171116"/>
              <a:gd name="connsiteX2" fmla="*/ 2545139 w 2747482"/>
              <a:gd name="connsiteY2" fmla="*/ 1171116 h 1171116"/>
              <a:gd name="connsiteX3" fmla="*/ 2563992 w 2747482"/>
              <a:gd name="connsiteY3" fmla="*/ 1048568 h 1171116"/>
              <a:gd name="connsiteX4" fmla="*/ 0 w 2747482"/>
              <a:gd name="connsiteY4" fmla="*/ 0 h 1171116"/>
              <a:gd name="connsiteX0" fmla="*/ 0 w 2747482"/>
              <a:gd name="connsiteY0" fmla="*/ 0 h 1171116"/>
              <a:gd name="connsiteX1" fmla="*/ 3077 w 2747482"/>
              <a:gd name="connsiteY1" fmla="*/ 138521 h 1171116"/>
              <a:gd name="connsiteX2" fmla="*/ 2545139 w 2747482"/>
              <a:gd name="connsiteY2" fmla="*/ 1171116 h 1171116"/>
              <a:gd name="connsiteX3" fmla="*/ 2563992 w 2747482"/>
              <a:gd name="connsiteY3" fmla="*/ 1048568 h 1171116"/>
              <a:gd name="connsiteX4" fmla="*/ 0 w 2747482"/>
              <a:gd name="connsiteY4" fmla="*/ 0 h 1171116"/>
              <a:gd name="connsiteX0" fmla="*/ 0 w 2564671"/>
              <a:gd name="connsiteY0" fmla="*/ 0 h 1171116"/>
              <a:gd name="connsiteX1" fmla="*/ 3077 w 2564671"/>
              <a:gd name="connsiteY1" fmla="*/ 138521 h 1171116"/>
              <a:gd name="connsiteX2" fmla="*/ 2545139 w 2564671"/>
              <a:gd name="connsiteY2" fmla="*/ 1171116 h 1171116"/>
              <a:gd name="connsiteX3" fmla="*/ 2563992 w 2564671"/>
              <a:gd name="connsiteY3" fmla="*/ 1048568 h 1171116"/>
              <a:gd name="connsiteX4" fmla="*/ 0 w 2564671"/>
              <a:gd name="connsiteY4" fmla="*/ 0 h 1171116"/>
              <a:gd name="connsiteX0" fmla="*/ 0 w 2564671"/>
              <a:gd name="connsiteY0" fmla="*/ 0 h 1171116"/>
              <a:gd name="connsiteX1" fmla="*/ 3077 w 2564671"/>
              <a:gd name="connsiteY1" fmla="*/ 138521 h 1171116"/>
              <a:gd name="connsiteX2" fmla="*/ 2545139 w 2564671"/>
              <a:gd name="connsiteY2" fmla="*/ 1171116 h 1171116"/>
              <a:gd name="connsiteX3" fmla="*/ 2563992 w 2564671"/>
              <a:gd name="connsiteY3" fmla="*/ 1048568 h 1171116"/>
              <a:gd name="connsiteX4" fmla="*/ 0 w 2564671"/>
              <a:gd name="connsiteY4" fmla="*/ 0 h 1171116"/>
              <a:gd name="connsiteX0" fmla="*/ 0 w 2565011"/>
              <a:gd name="connsiteY0" fmla="*/ 0 h 1171116"/>
              <a:gd name="connsiteX1" fmla="*/ 3077 w 2565011"/>
              <a:gd name="connsiteY1" fmla="*/ 138521 h 1171116"/>
              <a:gd name="connsiteX2" fmla="*/ 2554664 w 2565011"/>
              <a:gd name="connsiteY2" fmla="*/ 1171116 h 1171116"/>
              <a:gd name="connsiteX3" fmla="*/ 2563992 w 2565011"/>
              <a:gd name="connsiteY3" fmla="*/ 1048568 h 1171116"/>
              <a:gd name="connsiteX4" fmla="*/ 0 w 2565011"/>
              <a:gd name="connsiteY4" fmla="*/ 0 h 1171116"/>
              <a:gd name="connsiteX0" fmla="*/ 0 w 2565011"/>
              <a:gd name="connsiteY0" fmla="*/ 0 h 1171116"/>
              <a:gd name="connsiteX1" fmla="*/ 3077 w 2565011"/>
              <a:gd name="connsiteY1" fmla="*/ 138521 h 1171116"/>
              <a:gd name="connsiteX2" fmla="*/ 2554664 w 2565011"/>
              <a:gd name="connsiteY2" fmla="*/ 1171116 h 1171116"/>
              <a:gd name="connsiteX3" fmla="*/ 2563992 w 2565011"/>
              <a:gd name="connsiteY3" fmla="*/ 1048568 h 1171116"/>
              <a:gd name="connsiteX4" fmla="*/ 0 w 2565011"/>
              <a:gd name="connsiteY4" fmla="*/ 0 h 1171116"/>
              <a:gd name="connsiteX0" fmla="*/ 0 w 2565011"/>
              <a:gd name="connsiteY0" fmla="*/ 0 h 1171116"/>
              <a:gd name="connsiteX1" fmla="*/ 3077 w 2565011"/>
              <a:gd name="connsiteY1" fmla="*/ 138521 h 1171116"/>
              <a:gd name="connsiteX2" fmla="*/ 2554664 w 2565011"/>
              <a:gd name="connsiteY2" fmla="*/ 1171116 h 1171116"/>
              <a:gd name="connsiteX3" fmla="*/ 2563992 w 2565011"/>
              <a:gd name="connsiteY3" fmla="*/ 1048568 h 1171116"/>
              <a:gd name="connsiteX4" fmla="*/ 0 w 2565011"/>
              <a:gd name="connsiteY4" fmla="*/ 0 h 1171116"/>
              <a:gd name="connsiteX0" fmla="*/ 16287 w 2581298"/>
              <a:gd name="connsiteY0" fmla="*/ 0 h 1171116"/>
              <a:gd name="connsiteX1" fmla="*/ 314 w 2581298"/>
              <a:gd name="connsiteY1" fmla="*/ 138521 h 1171116"/>
              <a:gd name="connsiteX2" fmla="*/ 2570951 w 2581298"/>
              <a:gd name="connsiteY2" fmla="*/ 1171116 h 1171116"/>
              <a:gd name="connsiteX3" fmla="*/ 2580279 w 2581298"/>
              <a:gd name="connsiteY3" fmla="*/ 1048568 h 1171116"/>
              <a:gd name="connsiteX4" fmla="*/ 16287 w 2581298"/>
              <a:gd name="connsiteY4" fmla="*/ 0 h 1171116"/>
              <a:gd name="connsiteX0" fmla="*/ 0 w 2587236"/>
              <a:gd name="connsiteY0" fmla="*/ 0 h 1171116"/>
              <a:gd name="connsiteX1" fmla="*/ 6252 w 2587236"/>
              <a:gd name="connsiteY1" fmla="*/ 138521 h 1171116"/>
              <a:gd name="connsiteX2" fmla="*/ 2576889 w 2587236"/>
              <a:gd name="connsiteY2" fmla="*/ 1171116 h 1171116"/>
              <a:gd name="connsiteX3" fmla="*/ 2586217 w 2587236"/>
              <a:gd name="connsiteY3" fmla="*/ 1048568 h 1171116"/>
              <a:gd name="connsiteX4" fmla="*/ 0 w 2587236"/>
              <a:gd name="connsiteY4" fmla="*/ 0 h 1171116"/>
              <a:gd name="connsiteX0" fmla="*/ 0 w 2587236"/>
              <a:gd name="connsiteY0" fmla="*/ 0 h 1171116"/>
              <a:gd name="connsiteX1" fmla="*/ 6252 w 2587236"/>
              <a:gd name="connsiteY1" fmla="*/ 138521 h 1171116"/>
              <a:gd name="connsiteX2" fmla="*/ 2576889 w 2587236"/>
              <a:gd name="connsiteY2" fmla="*/ 1171116 h 1171116"/>
              <a:gd name="connsiteX3" fmla="*/ 2586217 w 2587236"/>
              <a:gd name="connsiteY3" fmla="*/ 1048568 h 1171116"/>
              <a:gd name="connsiteX4" fmla="*/ 0 w 2587236"/>
              <a:gd name="connsiteY4" fmla="*/ 0 h 1171116"/>
              <a:gd name="connsiteX0" fmla="*/ 0 w 2590265"/>
              <a:gd name="connsiteY0" fmla="*/ 0 h 1171116"/>
              <a:gd name="connsiteX1" fmla="*/ 6252 w 2590265"/>
              <a:gd name="connsiteY1" fmla="*/ 138521 h 1171116"/>
              <a:gd name="connsiteX2" fmla="*/ 2576889 w 2590265"/>
              <a:gd name="connsiteY2" fmla="*/ 1171116 h 1171116"/>
              <a:gd name="connsiteX3" fmla="*/ 2589392 w 2590265"/>
              <a:gd name="connsiteY3" fmla="*/ 1042218 h 1171116"/>
              <a:gd name="connsiteX4" fmla="*/ 0 w 2590265"/>
              <a:gd name="connsiteY4" fmla="*/ 0 h 1171116"/>
              <a:gd name="connsiteX0" fmla="*/ 0 w 2590265"/>
              <a:gd name="connsiteY0" fmla="*/ 0 h 1171116"/>
              <a:gd name="connsiteX1" fmla="*/ 6252 w 2590265"/>
              <a:gd name="connsiteY1" fmla="*/ 138521 h 1171116"/>
              <a:gd name="connsiteX2" fmla="*/ 2576889 w 2590265"/>
              <a:gd name="connsiteY2" fmla="*/ 1171116 h 1171116"/>
              <a:gd name="connsiteX3" fmla="*/ 2589392 w 2590265"/>
              <a:gd name="connsiteY3" fmla="*/ 1035868 h 1171116"/>
              <a:gd name="connsiteX4" fmla="*/ 0 w 2590265"/>
              <a:gd name="connsiteY4" fmla="*/ 0 h 1171116"/>
              <a:gd name="connsiteX0" fmla="*/ 0 w 2590265"/>
              <a:gd name="connsiteY0" fmla="*/ 0 h 1171116"/>
              <a:gd name="connsiteX1" fmla="*/ 6252 w 2590265"/>
              <a:gd name="connsiteY1" fmla="*/ 144871 h 1171116"/>
              <a:gd name="connsiteX2" fmla="*/ 2576889 w 2590265"/>
              <a:gd name="connsiteY2" fmla="*/ 1171116 h 1171116"/>
              <a:gd name="connsiteX3" fmla="*/ 2589392 w 2590265"/>
              <a:gd name="connsiteY3" fmla="*/ 1035868 h 1171116"/>
              <a:gd name="connsiteX4" fmla="*/ 0 w 2590265"/>
              <a:gd name="connsiteY4" fmla="*/ 0 h 1171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265" h="1171116">
                <a:moveTo>
                  <a:pt x="0" y="0"/>
                </a:moveTo>
                <a:cubicBezTo>
                  <a:pt x="7627" y="63696"/>
                  <a:pt x="2750" y="86739"/>
                  <a:pt x="6252" y="144871"/>
                </a:cubicBezTo>
                <a:cubicBezTo>
                  <a:pt x="479654" y="161728"/>
                  <a:pt x="1930466" y="1149087"/>
                  <a:pt x="2576889" y="1171116"/>
                </a:cubicBezTo>
                <a:cubicBezTo>
                  <a:pt x="2575612" y="1097895"/>
                  <a:pt x="2594482" y="1107229"/>
                  <a:pt x="2589392" y="1035868"/>
                </a:cubicBezTo>
                <a:cubicBezTo>
                  <a:pt x="2031852" y="1015307"/>
                  <a:pt x="490848" y="15679"/>
                  <a:pt x="0" y="0"/>
                </a:cubicBezTo>
                <a:close/>
              </a:path>
            </a:pathLst>
          </a:custGeom>
          <a:solidFill>
            <a:srgbClr val="4472C4">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9C9C66-7262-46F8-AD36-30EC1C8116F7}"/>
              </a:ext>
            </a:extLst>
          </p:cNvPr>
          <p:cNvSpPr/>
          <p:nvPr/>
        </p:nvSpPr>
        <p:spPr>
          <a:xfrm>
            <a:off x="8582025" y="3429000"/>
            <a:ext cx="2673349" cy="113121"/>
          </a:xfrm>
          <a:prstGeom prst="rect">
            <a:avLst/>
          </a:prstGeom>
          <a:solidFill>
            <a:srgbClr val="4472C4">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326AD9-7DFA-4570-9DF9-870D15AC3DFE}"/>
              </a:ext>
            </a:extLst>
          </p:cNvPr>
          <p:cNvSpPr/>
          <p:nvPr/>
        </p:nvSpPr>
        <p:spPr>
          <a:xfrm>
            <a:off x="8612825" y="4703976"/>
            <a:ext cx="2673349" cy="113122"/>
          </a:xfrm>
          <a:prstGeom prst="rect">
            <a:avLst/>
          </a:prstGeom>
          <a:solidFill>
            <a:srgbClr val="4472C4">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B2C9EEB-166F-4259-B2F4-E264ABD66F34}"/>
              </a:ext>
            </a:extLst>
          </p:cNvPr>
          <p:cNvSpPr/>
          <p:nvPr/>
        </p:nvSpPr>
        <p:spPr>
          <a:xfrm>
            <a:off x="8634952" y="3241431"/>
            <a:ext cx="2568138" cy="180535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9284102-7C32-49B9-B7D7-5E0C7ADA25D1}"/>
                  </a:ext>
                </a:extLst>
              </p:cNvPr>
              <p:cNvSpPr txBox="1"/>
              <p:nvPr/>
            </p:nvSpPr>
            <p:spPr>
              <a:xfrm>
                <a:off x="7910489" y="3056765"/>
                <a:ext cx="7134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oMath>
                  </m:oMathPara>
                </a14:m>
                <a:endParaRPr lang="en-US" dirty="0"/>
              </a:p>
            </p:txBody>
          </p:sp>
        </mc:Choice>
        <mc:Fallback xmlns="">
          <p:sp>
            <p:nvSpPr>
              <p:cNvPr id="21" name="TextBox 20">
                <a:extLst>
                  <a:ext uri="{FF2B5EF4-FFF2-40B4-BE49-F238E27FC236}">
                    <a16:creationId xmlns:a16="http://schemas.microsoft.com/office/drawing/2014/main" id="{19284102-7C32-49B9-B7D7-5E0C7ADA25D1}"/>
                  </a:ext>
                </a:extLst>
              </p:cNvPr>
              <p:cNvSpPr txBox="1">
                <a:spLocks noRot="1" noChangeAspect="1" noMove="1" noResize="1" noEditPoints="1" noAdjustHandles="1" noChangeArrowheads="1" noChangeShapeType="1" noTextEdit="1"/>
              </p:cNvSpPr>
              <p:nvPr/>
            </p:nvSpPr>
            <p:spPr>
              <a:xfrm>
                <a:off x="7910489" y="3056765"/>
                <a:ext cx="7134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6758A45-E193-4322-96CD-E9E88F6BE251}"/>
                  </a:ext>
                </a:extLst>
              </p:cNvPr>
              <p:cNvSpPr txBox="1"/>
              <p:nvPr/>
            </p:nvSpPr>
            <p:spPr>
              <a:xfrm>
                <a:off x="7910489" y="4199223"/>
                <a:ext cx="712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oMath>
                  </m:oMathPara>
                </a14:m>
                <a:endParaRPr lang="en-US" dirty="0"/>
              </a:p>
            </p:txBody>
          </p:sp>
        </mc:Choice>
        <mc:Fallback xmlns="">
          <p:sp>
            <p:nvSpPr>
              <p:cNvPr id="22" name="TextBox 21">
                <a:extLst>
                  <a:ext uri="{FF2B5EF4-FFF2-40B4-BE49-F238E27FC236}">
                    <a16:creationId xmlns:a16="http://schemas.microsoft.com/office/drawing/2014/main" id="{F6758A45-E193-4322-96CD-E9E88F6BE251}"/>
                  </a:ext>
                </a:extLst>
              </p:cNvPr>
              <p:cNvSpPr txBox="1">
                <a:spLocks noRot="1" noChangeAspect="1" noMove="1" noResize="1" noEditPoints="1" noAdjustHandles="1" noChangeArrowheads="1" noChangeShapeType="1" noTextEdit="1"/>
              </p:cNvSpPr>
              <p:nvPr/>
            </p:nvSpPr>
            <p:spPr>
              <a:xfrm>
                <a:off x="7910489" y="4199223"/>
                <a:ext cx="7123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39F921D-5984-441F-A0C3-E889E3A19651}"/>
                  </a:ext>
                </a:extLst>
              </p:cNvPr>
              <p:cNvSpPr txBox="1"/>
              <p:nvPr/>
            </p:nvSpPr>
            <p:spPr>
              <a:xfrm>
                <a:off x="11218876" y="3056765"/>
                <a:ext cx="717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oMath>
                  </m:oMathPara>
                </a14:m>
                <a:endParaRPr lang="en-US" dirty="0"/>
              </a:p>
            </p:txBody>
          </p:sp>
        </mc:Choice>
        <mc:Fallback xmlns="">
          <p:sp>
            <p:nvSpPr>
              <p:cNvPr id="23" name="TextBox 22">
                <a:extLst>
                  <a:ext uri="{FF2B5EF4-FFF2-40B4-BE49-F238E27FC236}">
                    <a16:creationId xmlns:a16="http://schemas.microsoft.com/office/drawing/2014/main" id="{B39F921D-5984-441F-A0C3-E889E3A19651}"/>
                  </a:ext>
                </a:extLst>
              </p:cNvPr>
              <p:cNvSpPr txBox="1">
                <a:spLocks noRot="1" noChangeAspect="1" noMove="1" noResize="1" noEditPoints="1" noAdjustHandles="1" noChangeArrowheads="1" noChangeShapeType="1" noTextEdit="1"/>
              </p:cNvSpPr>
              <p:nvPr/>
            </p:nvSpPr>
            <p:spPr>
              <a:xfrm>
                <a:off x="11218876" y="3056765"/>
                <a:ext cx="717376"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60B12A-7832-4D2F-8422-3452CAD99AD4}"/>
                  </a:ext>
                </a:extLst>
              </p:cNvPr>
              <p:cNvSpPr txBox="1"/>
              <p:nvPr/>
            </p:nvSpPr>
            <p:spPr>
              <a:xfrm>
                <a:off x="11218876" y="4199223"/>
                <a:ext cx="717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oMath>
                  </m:oMathPara>
                </a14:m>
                <a:endParaRPr lang="en-US" dirty="0"/>
              </a:p>
            </p:txBody>
          </p:sp>
        </mc:Choice>
        <mc:Fallback xmlns="">
          <p:sp>
            <p:nvSpPr>
              <p:cNvPr id="24" name="TextBox 23">
                <a:extLst>
                  <a:ext uri="{FF2B5EF4-FFF2-40B4-BE49-F238E27FC236}">
                    <a16:creationId xmlns:a16="http://schemas.microsoft.com/office/drawing/2014/main" id="{6960B12A-7832-4D2F-8422-3452CAD99AD4}"/>
                  </a:ext>
                </a:extLst>
              </p:cNvPr>
              <p:cNvSpPr txBox="1">
                <a:spLocks noRot="1" noChangeAspect="1" noMove="1" noResize="1" noEditPoints="1" noAdjustHandles="1" noChangeArrowheads="1" noChangeShapeType="1" noTextEdit="1"/>
              </p:cNvSpPr>
              <p:nvPr/>
            </p:nvSpPr>
            <p:spPr>
              <a:xfrm>
                <a:off x="11218876" y="4199223"/>
                <a:ext cx="717376" cy="369332"/>
              </a:xfrm>
              <a:prstGeom prst="rect">
                <a:avLst/>
              </a:prstGeom>
              <a:blipFill>
                <a:blip r:embed="rId5"/>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14762825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BB88-1C9A-4C75-BC9B-136680CE6E16}"/>
              </a:ext>
            </a:extLst>
          </p:cNvPr>
          <p:cNvSpPr>
            <a:spLocks noGrp="1"/>
          </p:cNvSpPr>
          <p:nvPr>
            <p:ph type="title"/>
          </p:nvPr>
        </p:nvSpPr>
        <p:spPr/>
        <p:txBody>
          <a:bodyPr/>
          <a:lstStyle/>
          <a:p>
            <a:r>
              <a:rPr lang="en-US" dirty="0"/>
              <a:t>Hints of a deeper connection</a:t>
            </a:r>
          </a:p>
        </p:txBody>
      </p:sp>
      <p:sp>
        <p:nvSpPr>
          <p:cNvPr id="3" name="Content Placeholder 2">
            <a:extLst>
              <a:ext uri="{FF2B5EF4-FFF2-40B4-BE49-F238E27FC236}">
                <a16:creationId xmlns:a16="http://schemas.microsoft.com/office/drawing/2014/main" id="{9F2F53C0-C7EB-4585-AFA9-9D84B3425174}"/>
              </a:ext>
            </a:extLst>
          </p:cNvPr>
          <p:cNvSpPr>
            <a:spLocks noGrp="1"/>
          </p:cNvSpPr>
          <p:nvPr>
            <p:ph idx="1"/>
          </p:nvPr>
        </p:nvSpPr>
        <p:spPr/>
        <p:txBody>
          <a:bodyPr>
            <a:normAutofit/>
          </a:bodyPr>
          <a:lstStyle/>
          <a:p>
            <a:r>
              <a:rPr lang="en-US" dirty="0"/>
              <a:t>Process entropy can recover the standard entropies of statistical mechanics</a:t>
            </a:r>
          </a:p>
          <a:p>
            <a:pPr lvl="1"/>
            <a:r>
              <a:rPr lang="en-US" dirty="0"/>
              <a:t>Just by applying the </a:t>
            </a:r>
            <a:r>
              <a:rPr lang="en-US" b="1" dirty="0"/>
              <a:t>same definition </a:t>
            </a:r>
            <a:r>
              <a:rPr lang="en-US" dirty="0"/>
              <a:t>in particular cases</a:t>
            </a:r>
          </a:p>
          <a:p>
            <a:r>
              <a:rPr lang="en-US" dirty="0"/>
              <a:t>The ability to assign a unique process entropy to states is embedded in the state spaces of classical mechanics, quantum mechanics, thermodynamics and statistical mechanics</a:t>
            </a:r>
          </a:p>
          <a:p>
            <a:pPr lvl="1"/>
            <a:r>
              <a:rPr lang="en-US" dirty="0"/>
              <a:t>The geometrical structures can be fully understood in terms of evolution counts</a:t>
            </a:r>
          </a:p>
          <a:p>
            <a:r>
              <a:rPr lang="en-US" dirty="0"/>
              <a:t>Is this a coincidence or a fundamental property state spaces must possess?</a:t>
            </a:r>
          </a:p>
        </p:txBody>
      </p:sp>
    </p:spTree>
    <p:extLst>
      <p:ext uri="{BB962C8B-B14F-4D97-AF65-F5344CB8AC3E}">
        <p14:creationId xmlns:p14="http://schemas.microsoft.com/office/powerpoint/2010/main" val="17622914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1F3F2E66-41E5-4498-881D-B9F697622514}"/>
              </a:ext>
            </a:extLst>
          </p:cNvPr>
          <p:cNvSpPr txBox="1"/>
          <p:nvPr/>
        </p:nvSpPr>
        <p:spPr>
          <a:xfrm>
            <a:off x="353008" y="1008787"/>
            <a:ext cx="11543926" cy="1077218"/>
          </a:xfrm>
          <a:prstGeom prst="rect">
            <a:avLst/>
          </a:prstGeom>
          <a:noFill/>
        </p:spPr>
        <p:txBody>
          <a:bodyPr wrap="square">
            <a:spAutoFit/>
          </a:bodyPr>
          <a:lstStyle/>
          <a:p>
            <a:r>
              <a:rPr lang="en-US" sz="3200" dirty="0"/>
              <a:t>1) Process composition: we like to divide processes (including experiments) into a series of steps stitched together</a:t>
            </a:r>
          </a:p>
        </p:txBody>
      </p:sp>
      <p:sp>
        <p:nvSpPr>
          <p:cNvPr id="101" name="TextBox 100">
            <a:extLst>
              <a:ext uri="{FF2B5EF4-FFF2-40B4-BE49-F238E27FC236}">
                <a16:creationId xmlns:a16="http://schemas.microsoft.com/office/drawing/2014/main" id="{BADE4F79-1A64-4630-9FCD-15347B205F06}"/>
              </a:ext>
            </a:extLst>
          </p:cNvPr>
          <p:cNvSpPr txBox="1"/>
          <p:nvPr/>
        </p:nvSpPr>
        <p:spPr>
          <a:xfrm>
            <a:off x="3084672" y="5915968"/>
            <a:ext cx="6097554" cy="646331"/>
          </a:xfrm>
          <a:prstGeom prst="rect">
            <a:avLst/>
          </a:prstGeom>
          <a:noFill/>
        </p:spPr>
        <p:txBody>
          <a:bodyPr wrap="square">
            <a:spAutoFit/>
          </a:bodyPr>
          <a:lstStyle/>
          <a:p>
            <a:pPr algn="ctr"/>
            <a:r>
              <a:rPr lang="en-US" sz="3600" dirty="0"/>
              <a:t>States are junction points</a:t>
            </a:r>
          </a:p>
        </p:txBody>
      </p:sp>
      <p:sp>
        <p:nvSpPr>
          <p:cNvPr id="19" name="TextBox 18">
            <a:extLst>
              <a:ext uri="{FF2B5EF4-FFF2-40B4-BE49-F238E27FC236}">
                <a16:creationId xmlns:a16="http://schemas.microsoft.com/office/drawing/2014/main" id="{02E9F94D-F183-4114-BF7A-4C0223753F09}"/>
              </a:ext>
            </a:extLst>
          </p:cNvPr>
          <p:cNvSpPr txBox="1"/>
          <p:nvPr/>
        </p:nvSpPr>
        <p:spPr>
          <a:xfrm>
            <a:off x="1357590" y="4935780"/>
            <a:ext cx="7502833" cy="646331"/>
          </a:xfrm>
          <a:prstGeom prst="rect">
            <a:avLst/>
          </a:prstGeom>
          <a:noFill/>
        </p:spPr>
        <p:txBody>
          <a:bodyPr wrap="square" rtlCol="0">
            <a:spAutoFit/>
          </a:bodyPr>
          <a:lstStyle/>
          <a:p>
            <a:r>
              <a:rPr lang="en-US" dirty="0"/>
              <a:t>At the junction point, the evolution count from both processes for the same state has to match, physical theory must take that into account</a:t>
            </a:r>
          </a:p>
        </p:txBody>
      </p:sp>
      <p:grpSp>
        <p:nvGrpSpPr>
          <p:cNvPr id="20" name="Group 19">
            <a:extLst>
              <a:ext uri="{FF2B5EF4-FFF2-40B4-BE49-F238E27FC236}">
                <a16:creationId xmlns:a16="http://schemas.microsoft.com/office/drawing/2014/main" id="{9EDE33B6-9770-43BF-B1D3-91F3E5E68F44}"/>
              </a:ext>
            </a:extLst>
          </p:cNvPr>
          <p:cNvGrpSpPr/>
          <p:nvPr/>
        </p:nvGrpSpPr>
        <p:grpSpPr>
          <a:xfrm>
            <a:off x="2092467" y="2444764"/>
            <a:ext cx="7552307" cy="1968471"/>
            <a:chOff x="1134319" y="4001294"/>
            <a:chExt cx="7552307" cy="1968471"/>
          </a:xfrm>
        </p:grpSpPr>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9ECE02A-091C-494A-9184-161EA5B87429}"/>
                    </a:ext>
                  </a:extLst>
                </p:cNvPr>
                <p:cNvSpPr/>
                <p:nvPr/>
              </p:nvSpPr>
              <p:spPr>
                <a:xfrm>
                  <a:off x="1134319" y="4001294"/>
                  <a:ext cx="1255996" cy="828789"/>
                </a:xfrm>
                <a:prstGeom prst="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produce </a:t>
                  </a:r>
                  <a14:m>
                    <m:oMath xmlns:m="http://schemas.openxmlformats.org/officeDocument/2006/math">
                      <m:r>
                        <a:rPr lang="en-US" sz="1600" b="0" i="1" smtClean="0">
                          <a:solidFill>
                            <a:schemeClr val="tx1"/>
                          </a:solidFill>
                          <a:latin typeface="Cambria Math" panose="02040503050406030204" pitchFamily="18" charset="0"/>
                        </a:rPr>
                        <m:t>𝑋</m:t>
                      </m:r>
                    </m:oMath>
                  </a14:m>
                  <a:endParaRPr lang="en-US" sz="1600" dirty="0">
                    <a:solidFill>
                      <a:schemeClr val="tx1"/>
                    </a:solidFill>
                  </a:endParaRPr>
                </a:p>
              </p:txBody>
            </p:sp>
          </mc:Choice>
          <mc:Fallback xmlns="">
            <p:sp>
              <p:nvSpPr>
                <p:cNvPr id="21" name="Rectangle 20">
                  <a:extLst>
                    <a:ext uri="{FF2B5EF4-FFF2-40B4-BE49-F238E27FC236}">
                      <a16:creationId xmlns:a16="http://schemas.microsoft.com/office/drawing/2014/main" id="{C9ECE02A-091C-494A-9184-161EA5B87429}"/>
                    </a:ext>
                  </a:extLst>
                </p:cNvPr>
                <p:cNvSpPr>
                  <a:spLocks noRot="1" noChangeAspect="1" noMove="1" noResize="1" noEditPoints="1" noAdjustHandles="1" noChangeArrowheads="1" noChangeShapeType="1" noTextEdit="1"/>
                </p:cNvSpPr>
                <p:nvPr/>
              </p:nvSpPr>
              <p:spPr>
                <a:xfrm>
                  <a:off x="1134319" y="4001294"/>
                  <a:ext cx="1255996" cy="828789"/>
                </a:xfrm>
                <a:prstGeom prst="rect">
                  <a:avLst/>
                </a:prstGeom>
                <a:blipFill>
                  <a:blip r:embed="rId2"/>
                  <a:stretch>
                    <a:fillRect/>
                  </a:stretch>
                </a:blipFill>
                <a:ln>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16144F80-9E5E-4796-9CB8-66A1BF14C9E9}"/>
                    </a:ext>
                  </a:extLst>
                </p:cNvPr>
                <p:cNvSpPr/>
                <p:nvPr/>
              </p:nvSpPr>
              <p:spPr>
                <a:xfrm>
                  <a:off x="3236078" y="4001294"/>
                  <a:ext cx="1255996" cy="828789"/>
                </a:xfrm>
                <a:prstGeom prst="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prepare </a:t>
                  </a:r>
                  <a14:m>
                    <m:oMath xmlns:m="http://schemas.openxmlformats.org/officeDocument/2006/math">
                      <m:r>
                        <a:rPr lang="en-US" sz="1600" b="0" i="1" smtClean="0">
                          <a:solidFill>
                            <a:schemeClr val="tx1"/>
                          </a:solidFill>
                          <a:latin typeface="Cambria Math" panose="02040503050406030204" pitchFamily="18" charset="0"/>
                        </a:rPr>
                        <m:t>𝑋</m:t>
                      </m:r>
                    </m:oMath>
                  </a14:m>
                  <a:endParaRPr lang="en-US" sz="1600" dirty="0">
                    <a:solidFill>
                      <a:schemeClr val="tx1"/>
                    </a:solidFill>
                  </a:endParaRPr>
                </a:p>
              </p:txBody>
            </p:sp>
          </mc:Choice>
          <mc:Fallback xmlns="">
            <p:sp>
              <p:nvSpPr>
                <p:cNvPr id="22" name="Rectangle 21">
                  <a:extLst>
                    <a:ext uri="{FF2B5EF4-FFF2-40B4-BE49-F238E27FC236}">
                      <a16:creationId xmlns:a16="http://schemas.microsoft.com/office/drawing/2014/main" id="{16144F80-9E5E-4796-9CB8-66A1BF14C9E9}"/>
                    </a:ext>
                  </a:extLst>
                </p:cNvPr>
                <p:cNvSpPr>
                  <a:spLocks noRot="1" noChangeAspect="1" noMove="1" noResize="1" noEditPoints="1" noAdjustHandles="1" noChangeArrowheads="1" noChangeShapeType="1" noTextEdit="1"/>
                </p:cNvSpPr>
                <p:nvPr/>
              </p:nvSpPr>
              <p:spPr>
                <a:xfrm>
                  <a:off x="3236078" y="4001294"/>
                  <a:ext cx="1255996" cy="828789"/>
                </a:xfrm>
                <a:prstGeom prst="rect">
                  <a:avLst/>
                </a:prstGeom>
                <a:blipFill>
                  <a:blip r:embed="rId3"/>
                  <a:stretch>
                    <a:fillRect/>
                  </a:stretch>
                </a:blipFill>
                <a:ln>
                  <a:prstDash val="solid"/>
                </a:ln>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7CC182C0-8246-41EA-AFA9-FA40E06796B0}"/>
                </a:ext>
              </a:extLst>
            </p:cNvPr>
            <p:cNvCxnSpPr>
              <a:stCxn id="21" idx="3"/>
              <a:endCxn id="22" idx="1"/>
            </p:cNvCxnSpPr>
            <p:nvPr/>
          </p:nvCxnSpPr>
          <p:spPr>
            <a:xfrm>
              <a:off x="2390315" y="4415689"/>
              <a:ext cx="845763" cy="0"/>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142DC10-D616-4F9D-9BBF-F69E5BFFFB5F}"/>
                    </a:ext>
                  </a:extLst>
                </p:cNvPr>
                <p:cNvSpPr/>
                <p:nvPr/>
              </p:nvSpPr>
              <p:spPr>
                <a:xfrm>
                  <a:off x="1134319" y="5140976"/>
                  <a:ext cx="1255996" cy="828789"/>
                </a:xfrm>
                <a:prstGeom prst="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produce </a:t>
                  </a:r>
                  <a14:m>
                    <m:oMath xmlns:m="http://schemas.openxmlformats.org/officeDocument/2006/math">
                      <m:r>
                        <a:rPr lang="en-US" sz="1600" b="0" i="1" smtClean="0">
                          <a:solidFill>
                            <a:schemeClr val="tx1"/>
                          </a:solidFill>
                          <a:latin typeface="Cambria Math" panose="02040503050406030204" pitchFamily="18" charset="0"/>
                        </a:rPr>
                        <m:t>𝑌</m:t>
                      </m:r>
                    </m:oMath>
                  </a14:m>
                  <a:endParaRPr lang="en-US" sz="1600" dirty="0">
                    <a:solidFill>
                      <a:schemeClr val="tx1"/>
                    </a:solidFill>
                  </a:endParaRPr>
                </a:p>
              </p:txBody>
            </p:sp>
          </mc:Choice>
          <mc:Fallback xmlns="">
            <p:sp>
              <p:nvSpPr>
                <p:cNvPr id="24" name="Rectangle 23">
                  <a:extLst>
                    <a:ext uri="{FF2B5EF4-FFF2-40B4-BE49-F238E27FC236}">
                      <a16:creationId xmlns:a16="http://schemas.microsoft.com/office/drawing/2014/main" id="{7142DC10-D616-4F9D-9BBF-F69E5BFFFB5F}"/>
                    </a:ext>
                  </a:extLst>
                </p:cNvPr>
                <p:cNvSpPr>
                  <a:spLocks noRot="1" noChangeAspect="1" noMove="1" noResize="1" noEditPoints="1" noAdjustHandles="1" noChangeArrowheads="1" noChangeShapeType="1" noTextEdit="1"/>
                </p:cNvSpPr>
                <p:nvPr/>
              </p:nvSpPr>
              <p:spPr>
                <a:xfrm>
                  <a:off x="1134319" y="5140976"/>
                  <a:ext cx="1255996" cy="828789"/>
                </a:xfrm>
                <a:prstGeom prst="rect">
                  <a:avLst/>
                </a:prstGeom>
                <a:blipFill>
                  <a:blip r:embed="rId4"/>
                  <a:stretch>
                    <a:fillRect/>
                  </a:stretch>
                </a:blipFill>
                <a:ln>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63D39266-93CF-419C-B560-ACA15172494B}"/>
                    </a:ext>
                  </a:extLst>
                </p:cNvPr>
                <p:cNvSpPr/>
                <p:nvPr/>
              </p:nvSpPr>
              <p:spPr>
                <a:xfrm>
                  <a:off x="3236078" y="5140976"/>
                  <a:ext cx="1255996" cy="828789"/>
                </a:xfrm>
                <a:prstGeom prst="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prepare </a:t>
                  </a:r>
                  <a14:m>
                    <m:oMath xmlns:m="http://schemas.openxmlformats.org/officeDocument/2006/math">
                      <m:r>
                        <a:rPr lang="en-US" sz="1600" b="0" i="1" smtClean="0">
                          <a:solidFill>
                            <a:schemeClr val="tx1"/>
                          </a:solidFill>
                          <a:latin typeface="Cambria Math" panose="02040503050406030204" pitchFamily="18" charset="0"/>
                        </a:rPr>
                        <m:t>𝑌</m:t>
                      </m:r>
                    </m:oMath>
                  </a14:m>
                  <a:endParaRPr lang="en-US" sz="1600" dirty="0">
                    <a:solidFill>
                      <a:schemeClr val="tx1"/>
                    </a:solidFill>
                  </a:endParaRPr>
                </a:p>
              </p:txBody>
            </p:sp>
          </mc:Choice>
          <mc:Fallback xmlns="">
            <p:sp>
              <p:nvSpPr>
                <p:cNvPr id="25" name="Rectangle 24">
                  <a:extLst>
                    <a:ext uri="{FF2B5EF4-FFF2-40B4-BE49-F238E27FC236}">
                      <a16:creationId xmlns:a16="http://schemas.microsoft.com/office/drawing/2014/main" id="{63D39266-93CF-419C-B560-ACA15172494B}"/>
                    </a:ext>
                  </a:extLst>
                </p:cNvPr>
                <p:cNvSpPr>
                  <a:spLocks noRot="1" noChangeAspect="1" noMove="1" noResize="1" noEditPoints="1" noAdjustHandles="1" noChangeArrowheads="1" noChangeShapeType="1" noTextEdit="1"/>
                </p:cNvSpPr>
                <p:nvPr/>
              </p:nvSpPr>
              <p:spPr>
                <a:xfrm>
                  <a:off x="3236078" y="5140976"/>
                  <a:ext cx="1255996" cy="828789"/>
                </a:xfrm>
                <a:prstGeom prst="rect">
                  <a:avLst/>
                </a:prstGeom>
                <a:blipFill>
                  <a:blip r:embed="rId5"/>
                  <a:stretch>
                    <a:fillRect/>
                  </a:stretch>
                </a:blipFill>
                <a:ln>
                  <a:prstDash val="solid"/>
                </a:ln>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2E6A9CF5-194F-452F-98D3-EE365E710E95}"/>
                </a:ext>
              </a:extLst>
            </p:cNvPr>
            <p:cNvCxnSpPr>
              <a:stCxn id="24" idx="3"/>
              <a:endCxn id="25" idx="1"/>
            </p:cNvCxnSpPr>
            <p:nvPr/>
          </p:nvCxnSpPr>
          <p:spPr>
            <a:xfrm>
              <a:off x="2390315" y="5555371"/>
              <a:ext cx="84576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9DD87A-5B30-4BBF-AEAF-9C25D574162B}"/>
                </a:ext>
              </a:extLst>
            </p:cNvPr>
            <p:cNvSpPr/>
            <p:nvPr/>
          </p:nvSpPr>
          <p:spPr>
            <a:xfrm>
              <a:off x="5333354" y="4001294"/>
              <a:ext cx="1255996" cy="828789"/>
            </a:xfrm>
            <a:prstGeom prst="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interaction</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E96613F6-3B3F-4EAC-8942-0635862C0DE0}"/>
                    </a:ext>
                  </a:extLst>
                </p:cNvPr>
                <p:cNvSpPr/>
                <p:nvPr/>
              </p:nvSpPr>
              <p:spPr>
                <a:xfrm>
                  <a:off x="7430630" y="4001294"/>
                  <a:ext cx="1255996" cy="828789"/>
                </a:xfrm>
                <a:prstGeom prst="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measure </a:t>
                  </a:r>
                  <a14:m>
                    <m:oMath xmlns:m="http://schemas.openxmlformats.org/officeDocument/2006/math">
                      <m:r>
                        <a:rPr lang="en-US" sz="1600" b="0" i="1" smtClean="0">
                          <a:solidFill>
                            <a:schemeClr val="tx1"/>
                          </a:solidFill>
                          <a:latin typeface="Cambria Math" panose="02040503050406030204" pitchFamily="18" charset="0"/>
                        </a:rPr>
                        <m:t>𝑋</m:t>
                      </m:r>
                    </m:oMath>
                  </a14:m>
                  <a:endParaRPr lang="en-US" sz="1600" dirty="0">
                    <a:solidFill>
                      <a:schemeClr val="tx1"/>
                    </a:solidFill>
                  </a:endParaRPr>
                </a:p>
              </p:txBody>
            </p:sp>
          </mc:Choice>
          <mc:Fallback xmlns="">
            <p:sp>
              <p:nvSpPr>
                <p:cNvPr id="28" name="Rectangle 27">
                  <a:extLst>
                    <a:ext uri="{FF2B5EF4-FFF2-40B4-BE49-F238E27FC236}">
                      <a16:creationId xmlns:a16="http://schemas.microsoft.com/office/drawing/2014/main" id="{E96613F6-3B3F-4EAC-8942-0635862C0DE0}"/>
                    </a:ext>
                  </a:extLst>
                </p:cNvPr>
                <p:cNvSpPr>
                  <a:spLocks noRot="1" noChangeAspect="1" noMove="1" noResize="1" noEditPoints="1" noAdjustHandles="1" noChangeArrowheads="1" noChangeShapeType="1" noTextEdit="1"/>
                </p:cNvSpPr>
                <p:nvPr/>
              </p:nvSpPr>
              <p:spPr>
                <a:xfrm>
                  <a:off x="7430630" y="4001294"/>
                  <a:ext cx="1255996" cy="828789"/>
                </a:xfrm>
                <a:prstGeom prst="rect">
                  <a:avLst/>
                </a:prstGeom>
                <a:blipFill>
                  <a:blip r:embed="rId6"/>
                  <a:stretch>
                    <a:fillRect/>
                  </a:stretch>
                </a:blipFill>
                <a:ln>
                  <a:prstDash val="solid"/>
                </a:ln>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C43AD4F6-FCD6-41C2-A29F-F7627B43FC2E}"/>
                </a:ext>
              </a:extLst>
            </p:cNvPr>
            <p:cNvCxnSpPr>
              <a:stCxn id="27" idx="3"/>
              <a:endCxn id="28" idx="1"/>
            </p:cNvCxnSpPr>
            <p:nvPr/>
          </p:nvCxnSpPr>
          <p:spPr>
            <a:xfrm>
              <a:off x="6589350" y="4415689"/>
              <a:ext cx="841280" cy="0"/>
            </a:xfrm>
            <a:prstGeom prst="line">
              <a:avLst/>
            </a:prstGeom>
            <a:ln w="762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D6A6A976-B4D0-47DB-8805-1E3DA3B642C1}"/>
                    </a:ext>
                  </a:extLst>
                </p:cNvPr>
                <p:cNvSpPr/>
                <p:nvPr/>
              </p:nvSpPr>
              <p:spPr>
                <a:xfrm>
                  <a:off x="7430630" y="5140976"/>
                  <a:ext cx="1255996" cy="828789"/>
                </a:xfrm>
                <a:prstGeom prst="rect">
                  <a:avLst/>
                </a:prstGeom>
                <a:ln>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rPr>
                    <a:t>measure </a:t>
                  </a:r>
                  <a14:m>
                    <m:oMath xmlns:m="http://schemas.openxmlformats.org/officeDocument/2006/math">
                      <m:r>
                        <a:rPr lang="en-US" sz="1600" b="0" i="1" smtClean="0">
                          <a:solidFill>
                            <a:schemeClr val="tx1"/>
                          </a:solidFill>
                          <a:latin typeface="Cambria Math" panose="02040503050406030204" pitchFamily="18" charset="0"/>
                        </a:rPr>
                        <m:t>𝑌</m:t>
                      </m:r>
                    </m:oMath>
                  </a14:m>
                  <a:endParaRPr lang="en-US" sz="1600" dirty="0">
                    <a:solidFill>
                      <a:schemeClr val="tx1"/>
                    </a:solidFill>
                  </a:endParaRPr>
                </a:p>
              </p:txBody>
            </p:sp>
          </mc:Choice>
          <mc:Fallback xmlns="">
            <p:sp>
              <p:nvSpPr>
                <p:cNvPr id="30" name="Rectangle 29">
                  <a:extLst>
                    <a:ext uri="{FF2B5EF4-FFF2-40B4-BE49-F238E27FC236}">
                      <a16:creationId xmlns:a16="http://schemas.microsoft.com/office/drawing/2014/main" id="{D6A6A976-B4D0-47DB-8805-1E3DA3B642C1}"/>
                    </a:ext>
                  </a:extLst>
                </p:cNvPr>
                <p:cNvSpPr>
                  <a:spLocks noRot="1" noChangeAspect="1" noMove="1" noResize="1" noEditPoints="1" noAdjustHandles="1" noChangeArrowheads="1" noChangeShapeType="1" noTextEdit="1"/>
                </p:cNvSpPr>
                <p:nvPr/>
              </p:nvSpPr>
              <p:spPr>
                <a:xfrm>
                  <a:off x="7430630" y="5140976"/>
                  <a:ext cx="1255996" cy="828789"/>
                </a:xfrm>
                <a:prstGeom prst="rect">
                  <a:avLst/>
                </a:prstGeom>
                <a:blipFill>
                  <a:blip r:embed="rId7"/>
                  <a:stretch>
                    <a:fillRect/>
                  </a:stretch>
                </a:blipFill>
                <a:ln>
                  <a:prstDash val="solid"/>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11B7A81A-6E40-4BEC-B5BF-4C3291A43D06}"/>
                </a:ext>
              </a:extLst>
            </p:cNvPr>
            <p:cNvCxnSpPr>
              <a:cxnSpLocks/>
              <a:stCxn id="30" idx="1"/>
            </p:cNvCxnSpPr>
            <p:nvPr/>
          </p:nvCxnSpPr>
          <p:spPr>
            <a:xfrm flipH="1">
              <a:off x="7009990" y="5555371"/>
              <a:ext cx="42064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EE10433-AB04-47B2-8589-12E4600653A7}"/>
                </a:ext>
              </a:extLst>
            </p:cNvPr>
            <p:cNvCxnSpPr>
              <a:cxnSpLocks/>
            </p:cNvCxnSpPr>
            <p:nvPr/>
          </p:nvCxnSpPr>
          <p:spPr>
            <a:xfrm flipH="1">
              <a:off x="7006590" y="4415688"/>
              <a:ext cx="3400" cy="117739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14B9E0-07FD-4BD3-8F5A-5A21F024C8BE}"/>
                </a:ext>
              </a:extLst>
            </p:cNvPr>
            <p:cNvCxnSpPr/>
            <p:nvPr/>
          </p:nvCxnSpPr>
          <p:spPr>
            <a:xfrm>
              <a:off x="4492074" y="4415688"/>
              <a:ext cx="84128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5BA7EA-1427-4D44-9704-4F2663969EE3}"/>
                </a:ext>
              </a:extLst>
            </p:cNvPr>
            <p:cNvCxnSpPr>
              <a:cxnSpLocks/>
            </p:cNvCxnSpPr>
            <p:nvPr/>
          </p:nvCxnSpPr>
          <p:spPr>
            <a:xfrm flipH="1">
              <a:off x="4492074" y="5555370"/>
              <a:ext cx="42064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152B2D5-1E63-40CD-AD9F-9FA3ACBA155A}"/>
                </a:ext>
              </a:extLst>
            </p:cNvPr>
            <p:cNvCxnSpPr>
              <a:cxnSpLocks/>
            </p:cNvCxnSpPr>
            <p:nvPr/>
          </p:nvCxnSpPr>
          <p:spPr>
            <a:xfrm flipH="1">
              <a:off x="4912714" y="4415688"/>
              <a:ext cx="3400" cy="1177392"/>
            </a:xfrm>
            <a:prstGeom prst="line">
              <a:avLst/>
            </a:prstGeom>
            <a:ln w="762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70686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F3F2E66-41E5-4498-881D-B9F697622514}"/>
                  </a:ext>
                </a:extLst>
              </p:cNvPr>
              <p:cNvSpPr txBox="1"/>
              <p:nvPr/>
            </p:nvSpPr>
            <p:spPr>
              <a:xfrm>
                <a:off x="353008" y="1001970"/>
                <a:ext cx="6850224" cy="2799100"/>
              </a:xfrm>
              <a:prstGeom prst="rect">
                <a:avLst/>
              </a:prstGeom>
              <a:noFill/>
            </p:spPr>
            <p:txBody>
              <a:bodyPr wrap="square">
                <a:spAutoFit/>
              </a:bodyPr>
              <a:lstStyle/>
              <a:p>
                <a:r>
                  <a:rPr lang="en-US" sz="3200" dirty="0"/>
                  <a:t>2) Measurement finiteness:</a:t>
                </a:r>
                <a:br>
                  <a:rPr lang="en-US" sz="3200" dirty="0"/>
                </a:br>
                <a:r>
                  <a:rPr lang="en-US" sz="3200" dirty="0"/>
                  <a:t>on closer inspection, measurements are not at an instant (or at a point); they are defined on a </a:t>
                </a:r>
                <a:r>
                  <a:rPr lang="en-US" sz="3200" dirty="0" err="1"/>
                  <a:t>neighbourhood</a:t>
                </a:r>
                <a:r>
                  <a:rPr lang="en-US" sz="3200" dirty="0"/>
                  <a:t>; </a:t>
                </a:r>
                <a14:m>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𝑡</m:t>
                    </m:r>
                    <m:r>
                      <a:rPr lang="en-US" sz="3200" b="0" i="1" smtClean="0">
                        <a:latin typeface="Cambria Math" panose="02040503050406030204" pitchFamily="18" charset="0"/>
                      </a:rPr>
                      <m:t>)</m:t>
                    </m:r>
                  </m:oMath>
                </a14:m>
                <a:r>
                  <a:rPr lang="en-US" sz="3200" dirty="0"/>
                  <a:t> is really </a:t>
                </a:r>
                <a14:m>
                  <m:oMath xmlns:m="http://schemas.openxmlformats.org/officeDocument/2006/math">
                    <m:r>
                      <a:rPr lang="en-US" sz="3200" b="0" i="1" smtClean="0">
                        <a:latin typeface="Cambria Math" panose="02040503050406030204" pitchFamily="18" charset="0"/>
                      </a:rPr>
                      <m:t>𝑥</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𝑡</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𝑑𝑡</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m:t>
                            </m:r>
                            <m:r>
                              <a:rPr lang="en-US" sz="3200" b="0" i="1" smtClean="0">
                                <a:latin typeface="Cambria Math" panose="02040503050406030204" pitchFamily="18" charset="0"/>
                              </a:rPr>
                              <m:t>𝑡</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𝑑𝑡</m:t>
                                </m:r>
                              </m:num>
                              <m:den>
                                <m:r>
                                  <a:rPr lang="en-US" sz="3200" b="0" i="1" smtClean="0">
                                    <a:latin typeface="Cambria Math" panose="02040503050406030204" pitchFamily="18" charset="0"/>
                                  </a:rPr>
                                  <m:t>2</m:t>
                                </m:r>
                              </m:den>
                            </m:f>
                          </m:e>
                        </m:d>
                      </m:e>
                    </m:d>
                  </m:oMath>
                </a14:m>
                <a:endParaRPr lang="en-US" sz="3200" dirty="0"/>
              </a:p>
            </p:txBody>
          </p:sp>
        </mc:Choice>
        <mc:Fallback xmlns="">
          <p:sp>
            <p:nvSpPr>
              <p:cNvPr id="58" name="TextBox 57">
                <a:extLst>
                  <a:ext uri="{FF2B5EF4-FFF2-40B4-BE49-F238E27FC236}">
                    <a16:creationId xmlns:a16="http://schemas.microsoft.com/office/drawing/2014/main" id="{1F3F2E66-41E5-4498-881D-B9F697622514}"/>
                  </a:ext>
                </a:extLst>
              </p:cNvPr>
              <p:cNvSpPr txBox="1">
                <a:spLocks noRot="1" noChangeAspect="1" noMove="1" noResize="1" noEditPoints="1" noAdjustHandles="1" noChangeArrowheads="1" noChangeShapeType="1" noTextEdit="1"/>
              </p:cNvSpPr>
              <p:nvPr/>
            </p:nvSpPr>
            <p:spPr>
              <a:xfrm>
                <a:off x="353008" y="1001970"/>
                <a:ext cx="6850224" cy="2799100"/>
              </a:xfrm>
              <a:prstGeom prst="rect">
                <a:avLst/>
              </a:prstGeom>
              <a:blipFill>
                <a:blip r:embed="rId2"/>
                <a:stretch>
                  <a:fillRect l="-2313" t="-2826" r="-3114" b="-2174"/>
                </a:stretch>
              </a:blipFill>
            </p:spPr>
            <p:txBody>
              <a:bodyPr/>
              <a:lstStyle/>
              <a:p>
                <a:r>
                  <a:rPr lang="en-US">
                    <a:noFill/>
                  </a:rPr>
                  <a:t> </a:t>
                </a:r>
              </a:p>
            </p:txBody>
          </p:sp>
        </mc:Fallback>
      </mc:AlternateContent>
      <p:sp>
        <p:nvSpPr>
          <p:cNvPr id="101" name="TextBox 100">
            <a:extLst>
              <a:ext uri="{FF2B5EF4-FFF2-40B4-BE49-F238E27FC236}">
                <a16:creationId xmlns:a16="http://schemas.microsoft.com/office/drawing/2014/main" id="{BADE4F79-1A64-4630-9FCD-15347B205F06}"/>
              </a:ext>
            </a:extLst>
          </p:cNvPr>
          <p:cNvSpPr txBox="1"/>
          <p:nvPr/>
        </p:nvSpPr>
        <p:spPr>
          <a:xfrm>
            <a:off x="250498" y="5915968"/>
            <a:ext cx="11765901" cy="646331"/>
          </a:xfrm>
          <a:prstGeom prst="rect">
            <a:avLst/>
          </a:prstGeom>
          <a:noFill/>
        </p:spPr>
        <p:txBody>
          <a:bodyPr wrap="square">
            <a:spAutoFit/>
          </a:bodyPr>
          <a:lstStyle/>
          <a:p>
            <a:pPr algn="ctr"/>
            <a:r>
              <a:rPr lang="en-US" sz="3600" dirty="0"/>
              <a:t>States are equilibria of faster/smaller scale processes</a:t>
            </a:r>
          </a:p>
        </p:txBody>
      </p:sp>
      <p:grpSp>
        <p:nvGrpSpPr>
          <p:cNvPr id="2" name="Group 1">
            <a:extLst>
              <a:ext uri="{FF2B5EF4-FFF2-40B4-BE49-F238E27FC236}">
                <a16:creationId xmlns:a16="http://schemas.microsoft.com/office/drawing/2014/main" id="{FD7B9E6D-F778-4588-A0E4-878DD5340F21}"/>
              </a:ext>
            </a:extLst>
          </p:cNvPr>
          <p:cNvGrpSpPr/>
          <p:nvPr/>
        </p:nvGrpSpPr>
        <p:grpSpPr>
          <a:xfrm>
            <a:off x="8428491" y="1413159"/>
            <a:ext cx="2976663" cy="2845611"/>
            <a:chOff x="8428491" y="1413159"/>
            <a:chExt cx="2976663" cy="2845611"/>
          </a:xfrm>
        </p:grpSpPr>
        <p:sp>
          <p:nvSpPr>
            <p:cNvPr id="19" name="Freeform: Shape 18">
              <a:extLst>
                <a:ext uri="{FF2B5EF4-FFF2-40B4-BE49-F238E27FC236}">
                  <a16:creationId xmlns:a16="http://schemas.microsoft.com/office/drawing/2014/main" id="{17FD9664-25D2-4357-AE8B-C6C740289B59}"/>
                </a:ext>
              </a:extLst>
            </p:cNvPr>
            <p:cNvSpPr/>
            <p:nvPr/>
          </p:nvSpPr>
          <p:spPr>
            <a:xfrm>
              <a:off x="8428491" y="1694769"/>
              <a:ext cx="2976663" cy="248479"/>
            </a:xfrm>
            <a:custGeom>
              <a:avLst/>
              <a:gdLst>
                <a:gd name="connsiteX0" fmla="*/ 0 w 10648545"/>
                <a:gd name="connsiteY0" fmla="*/ 1083013 h 1083013"/>
                <a:gd name="connsiteX1" fmla="*/ 2075234 w 10648545"/>
                <a:gd name="connsiteY1" fmla="*/ 661481 h 1083013"/>
                <a:gd name="connsiteX2" fmla="*/ 4961107 w 10648545"/>
                <a:gd name="connsiteY2" fmla="*/ 337226 h 1083013"/>
                <a:gd name="connsiteX3" fmla="*/ 8508460 w 10648545"/>
                <a:gd name="connsiteY3" fmla="*/ 337226 h 1083013"/>
                <a:gd name="connsiteX4" fmla="*/ 10648545 w 10648545"/>
                <a:gd name="connsiteY4" fmla="*/ 0 h 108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8545" h="1083013">
                  <a:moveTo>
                    <a:pt x="0" y="1083013"/>
                  </a:moveTo>
                  <a:cubicBezTo>
                    <a:pt x="624191" y="934396"/>
                    <a:pt x="1248383" y="785779"/>
                    <a:pt x="2075234" y="661481"/>
                  </a:cubicBezTo>
                  <a:cubicBezTo>
                    <a:pt x="2902085" y="537183"/>
                    <a:pt x="3888903" y="391268"/>
                    <a:pt x="4961107" y="337226"/>
                  </a:cubicBezTo>
                  <a:cubicBezTo>
                    <a:pt x="6033311" y="283184"/>
                    <a:pt x="7560554" y="393430"/>
                    <a:pt x="8508460" y="337226"/>
                  </a:cubicBezTo>
                  <a:cubicBezTo>
                    <a:pt x="9456366" y="281022"/>
                    <a:pt x="10052455" y="140511"/>
                    <a:pt x="106485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BDB9B40-C5D5-4AD7-9324-4A07F2C47BBD}"/>
                </a:ext>
              </a:extLst>
            </p:cNvPr>
            <p:cNvSpPr/>
            <p:nvPr/>
          </p:nvSpPr>
          <p:spPr>
            <a:xfrm>
              <a:off x="9949248" y="1728549"/>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0F61B5A-2C78-48EF-8179-20F5499BB95E}"/>
                    </a:ext>
                  </a:extLst>
                </p:cNvPr>
                <p:cNvSpPr txBox="1"/>
                <p:nvPr/>
              </p:nvSpPr>
              <p:spPr>
                <a:xfrm>
                  <a:off x="9864106" y="1413159"/>
                  <a:ext cx="3382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oMath>
                    </m:oMathPara>
                  </a14:m>
                  <a:endParaRPr lang="en-US" dirty="0"/>
                </a:p>
              </p:txBody>
            </p:sp>
          </mc:Choice>
          <mc:Fallback xmlns="">
            <p:sp>
              <p:nvSpPr>
                <p:cNvPr id="21" name="TextBox 20">
                  <a:extLst>
                    <a:ext uri="{FF2B5EF4-FFF2-40B4-BE49-F238E27FC236}">
                      <a16:creationId xmlns:a16="http://schemas.microsoft.com/office/drawing/2014/main" id="{00F61B5A-2C78-48EF-8179-20F5499BB95E}"/>
                    </a:ext>
                  </a:extLst>
                </p:cNvPr>
                <p:cNvSpPr txBox="1">
                  <a:spLocks noRot="1" noChangeAspect="1" noMove="1" noResize="1" noEditPoints="1" noAdjustHandles="1" noChangeArrowheads="1" noChangeShapeType="1" noTextEdit="1"/>
                </p:cNvSpPr>
                <p:nvPr/>
              </p:nvSpPr>
              <p:spPr>
                <a:xfrm>
                  <a:off x="9864106" y="1413159"/>
                  <a:ext cx="338234" cy="369332"/>
                </a:xfrm>
                <a:prstGeom prst="rect">
                  <a:avLst/>
                </a:prstGeom>
                <a:blipFill>
                  <a:blip r:embed="rId3"/>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316562DB-5009-47B6-A261-35A9F95882CF}"/>
                </a:ext>
              </a:extLst>
            </p:cNvPr>
            <p:cNvCxnSpPr>
              <a:cxnSpLocks/>
              <a:stCxn id="20" idx="2"/>
            </p:cNvCxnSpPr>
            <p:nvPr/>
          </p:nvCxnSpPr>
          <p:spPr>
            <a:xfrm flipH="1">
              <a:off x="9281160" y="1770537"/>
              <a:ext cx="668088" cy="1331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9A5FC1D-8FBB-40A7-A25E-EE364D1EE0DD}"/>
                </a:ext>
              </a:extLst>
            </p:cNvPr>
            <p:cNvCxnSpPr>
              <a:cxnSpLocks/>
              <a:endCxn id="21" idx="2"/>
            </p:cNvCxnSpPr>
            <p:nvPr/>
          </p:nvCxnSpPr>
          <p:spPr>
            <a:xfrm flipH="1" flipV="1">
              <a:off x="10033223" y="1782491"/>
              <a:ext cx="632237" cy="1377647"/>
            </a:xfrm>
            <a:prstGeom prst="line">
              <a:avLst/>
            </a:prstGeom>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03B1F7EC-A07E-4877-9EF4-4C293792A220}"/>
                </a:ext>
              </a:extLst>
            </p:cNvPr>
            <p:cNvSpPr/>
            <p:nvPr/>
          </p:nvSpPr>
          <p:spPr>
            <a:xfrm>
              <a:off x="9178573" y="2704492"/>
              <a:ext cx="1554278" cy="15542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F4A63DE9-123A-4B29-8BDD-F7E706AB06E8}"/>
                </a:ext>
              </a:extLst>
            </p:cNvPr>
            <p:cNvSpPr/>
            <p:nvPr/>
          </p:nvSpPr>
          <p:spPr>
            <a:xfrm>
              <a:off x="9189339" y="3376546"/>
              <a:ext cx="1541145" cy="170688"/>
            </a:xfrm>
            <a:custGeom>
              <a:avLst/>
              <a:gdLst>
                <a:gd name="connsiteX0" fmla="*/ 0 w 2170176"/>
                <a:gd name="connsiteY0" fmla="*/ 0 h 226174"/>
                <a:gd name="connsiteX1" fmla="*/ 73152 w 2170176"/>
                <a:gd name="connsiteY1" fmla="*/ 6096 h 226174"/>
                <a:gd name="connsiteX2" fmla="*/ 121920 w 2170176"/>
                <a:gd name="connsiteY2" fmla="*/ 30480 h 226174"/>
                <a:gd name="connsiteX3" fmla="*/ 152400 w 2170176"/>
                <a:gd name="connsiteY3" fmla="*/ 36576 h 226174"/>
                <a:gd name="connsiteX4" fmla="*/ 170688 w 2170176"/>
                <a:gd name="connsiteY4" fmla="*/ 48768 h 226174"/>
                <a:gd name="connsiteX5" fmla="*/ 213360 w 2170176"/>
                <a:gd name="connsiteY5" fmla="*/ 60960 h 226174"/>
                <a:gd name="connsiteX6" fmla="*/ 231648 w 2170176"/>
                <a:gd name="connsiteY6" fmla="*/ 67056 h 226174"/>
                <a:gd name="connsiteX7" fmla="*/ 280416 w 2170176"/>
                <a:gd name="connsiteY7" fmla="*/ 97536 h 226174"/>
                <a:gd name="connsiteX8" fmla="*/ 298704 w 2170176"/>
                <a:gd name="connsiteY8" fmla="*/ 109728 h 226174"/>
                <a:gd name="connsiteX9" fmla="*/ 329184 w 2170176"/>
                <a:gd name="connsiteY9" fmla="*/ 121920 h 226174"/>
                <a:gd name="connsiteX10" fmla="*/ 353568 w 2170176"/>
                <a:gd name="connsiteY10" fmla="*/ 140208 h 226174"/>
                <a:gd name="connsiteX11" fmla="*/ 371856 w 2170176"/>
                <a:gd name="connsiteY11" fmla="*/ 146304 h 226174"/>
                <a:gd name="connsiteX12" fmla="*/ 469392 w 2170176"/>
                <a:gd name="connsiteY12" fmla="*/ 182880 h 226174"/>
                <a:gd name="connsiteX13" fmla="*/ 512064 w 2170176"/>
                <a:gd name="connsiteY13" fmla="*/ 195072 h 226174"/>
                <a:gd name="connsiteX14" fmla="*/ 530352 w 2170176"/>
                <a:gd name="connsiteY14" fmla="*/ 201168 h 226174"/>
                <a:gd name="connsiteX15" fmla="*/ 579120 w 2170176"/>
                <a:gd name="connsiteY15" fmla="*/ 213360 h 226174"/>
                <a:gd name="connsiteX16" fmla="*/ 688848 w 2170176"/>
                <a:gd name="connsiteY16" fmla="*/ 188976 h 226174"/>
                <a:gd name="connsiteX17" fmla="*/ 713232 w 2170176"/>
                <a:gd name="connsiteY17" fmla="*/ 182880 h 226174"/>
                <a:gd name="connsiteX18" fmla="*/ 786384 w 2170176"/>
                <a:gd name="connsiteY18" fmla="*/ 140208 h 226174"/>
                <a:gd name="connsiteX19" fmla="*/ 804672 w 2170176"/>
                <a:gd name="connsiteY19" fmla="*/ 134112 h 226174"/>
                <a:gd name="connsiteX20" fmla="*/ 841248 w 2170176"/>
                <a:gd name="connsiteY20" fmla="*/ 109728 h 226174"/>
                <a:gd name="connsiteX21" fmla="*/ 859536 w 2170176"/>
                <a:gd name="connsiteY21" fmla="*/ 103632 h 226174"/>
                <a:gd name="connsiteX22" fmla="*/ 890016 w 2170176"/>
                <a:gd name="connsiteY22" fmla="*/ 85344 h 226174"/>
                <a:gd name="connsiteX23" fmla="*/ 908304 w 2170176"/>
                <a:gd name="connsiteY23" fmla="*/ 73152 h 226174"/>
                <a:gd name="connsiteX24" fmla="*/ 926592 w 2170176"/>
                <a:gd name="connsiteY24" fmla="*/ 67056 h 226174"/>
                <a:gd name="connsiteX25" fmla="*/ 981456 w 2170176"/>
                <a:gd name="connsiteY25" fmla="*/ 42672 h 226174"/>
                <a:gd name="connsiteX26" fmla="*/ 1048512 w 2170176"/>
                <a:gd name="connsiteY26" fmla="*/ 54864 h 226174"/>
                <a:gd name="connsiteX27" fmla="*/ 1085088 w 2170176"/>
                <a:gd name="connsiteY27" fmla="*/ 79248 h 226174"/>
                <a:gd name="connsiteX28" fmla="*/ 1121664 w 2170176"/>
                <a:gd name="connsiteY28" fmla="*/ 97536 h 226174"/>
                <a:gd name="connsiteX29" fmla="*/ 1170432 w 2170176"/>
                <a:gd name="connsiteY29" fmla="*/ 128016 h 226174"/>
                <a:gd name="connsiteX30" fmla="*/ 1188720 w 2170176"/>
                <a:gd name="connsiteY30" fmla="*/ 134112 h 226174"/>
                <a:gd name="connsiteX31" fmla="*/ 1213104 w 2170176"/>
                <a:gd name="connsiteY31" fmla="*/ 146304 h 226174"/>
                <a:gd name="connsiteX32" fmla="*/ 1267968 w 2170176"/>
                <a:gd name="connsiteY32" fmla="*/ 170688 h 226174"/>
                <a:gd name="connsiteX33" fmla="*/ 1420368 w 2170176"/>
                <a:gd name="connsiteY33" fmla="*/ 128016 h 226174"/>
                <a:gd name="connsiteX34" fmla="*/ 1469136 w 2170176"/>
                <a:gd name="connsiteY34" fmla="*/ 109728 h 226174"/>
                <a:gd name="connsiteX35" fmla="*/ 1511808 w 2170176"/>
                <a:gd name="connsiteY35" fmla="*/ 97536 h 226174"/>
                <a:gd name="connsiteX36" fmla="*/ 1530096 w 2170176"/>
                <a:gd name="connsiteY36" fmla="*/ 85344 h 226174"/>
                <a:gd name="connsiteX37" fmla="*/ 1737360 w 2170176"/>
                <a:gd name="connsiteY37" fmla="*/ 103632 h 226174"/>
                <a:gd name="connsiteX38" fmla="*/ 1822704 w 2170176"/>
                <a:gd name="connsiteY38" fmla="*/ 109728 h 226174"/>
                <a:gd name="connsiteX39" fmla="*/ 1908048 w 2170176"/>
                <a:gd name="connsiteY39" fmla="*/ 146304 h 226174"/>
                <a:gd name="connsiteX40" fmla="*/ 1962912 w 2170176"/>
                <a:gd name="connsiteY40" fmla="*/ 176784 h 226174"/>
                <a:gd name="connsiteX41" fmla="*/ 1987296 w 2170176"/>
                <a:gd name="connsiteY41" fmla="*/ 201168 h 226174"/>
                <a:gd name="connsiteX42" fmla="*/ 1993392 w 2170176"/>
                <a:gd name="connsiteY42" fmla="*/ 219456 h 226174"/>
                <a:gd name="connsiteX43" fmla="*/ 2048256 w 2170176"/>
                <a:gd name="connsiteY43" fmla="*/ 225552 h 226174"/>
                <a:gd name="connsiteX44" fmla="*/ 2170176 w 2170176"/>
                <a:gd name="connsiteY44" fmla="*/ 225552 h 226174"/>
                <a:gd name="connsiteX0" fmla="*/ 0 w 2097024"/>
                <a:gd name="connsiteY0" fmla="*/ 0 h 220078"/>
                <a:gd name="connsiteX1" fmla="*/ 48768 w 2097024"/>
                <a:gd name="connsiteY1" fmla="*/ 24384 h 220078"/>
                <a:gd name="connsiteX2" fmla="*/ 79248 w 2097024"/>
                <a:gd name="connsiteY2" fmla="*/ 30480 h 220078"/>
                <a:gd name="connsiteX3" fmla="*/ 97536 w 2097024"/>
                <a:gd name="connsiteY3" fmla="*/ 42672 h 220078"/>
                <a:gd name="connsiteX4" fmla="*/ 140208 w 2097024"/>
                <a:gd name="connsiteY4" fmla="*/ 54864 h 220078"/>
                <a:gd name="connsiteX5" fmla="*/ 158496 w 2097024"/>
                <a:gd name="connsiteY5" fmla="*/ 60960 h 220078"/>
                <a:gd name="connsiteX6" fmla="*/ 207264 w 2097024"/>
                <a:gd name="connsiteY6" fmla="*/ 91440 h 220078"/>
                <a:gd name="connsiteX7" fmla="*/ 225552 w 2097024"/>
                <a:gd name="connsiteY7" fmla="*/ 103632 h 220078"/>
                <a:gd name="connsiteX8" fmla="*/ 256032 w 2097024"/>
                <a:gd name="connsiteY8" fmla="*/ 115824 h 220078"/>
                <a:gd name="connsiteX9" fmla="*/ 280416 w 2097024"/>
                <a:gd name="connsiteY9" fmla="*/ 134112 h 220078"/>
                <a:gd name="connsiteX10" fmla="*/ 298704 w 2097024"/>
                <a:gd name="connsiteY10" fmla="*/ 140208 h 220078"/>
                <a:gd name="connsiteX11" fmla="*/ 396240 w 2097024"/>
                <a:gd name="connsiteY11" fmla="*/ 176784 h 220078"/>
                <a:gd name="connsiteX12" fmla="*/ 438912 w 2097024"/>
                <a:gd name="connsiteY12" fmla="*/ 188976 h 220078"/>
                <a:gd name="connsiteX13" fmla="*/ 457200 w 2097024"/>
                <a:gd name="connsiteY13" fmla="*/ 195072 h 220078"/>
                <a:gd name="connsiteX14" fmla="*/ 505968 w 2097024"/>
                <a:gd name="connsiteY14" fmla="*/ 207264 h 220078"/>
                <a:gd name="connsiteX15" fmla="*/ 615696 w 2097024"/>
                <a:gd name="connsiteY15" fmla="*/ 182880 h 220078"/>
                <a:gd name="connsiteX16" fmla="*/ 640080 w 2097024"/>
                <a:gd name="connsiteY16" fmla="*/ 176784 h 220078"/>
                <a:gd name="connsiteX17" fmla="*/ 713232 w 2097024"/>
                <a:gd name="connsiteY17" fmla="*/ 134112 h 220078"/>
                <a:gd name="connsiteX18" fmla="*/ 731520 w 2097024"/>
                <a:gd name="connsiteY18" fmla="*/ 128016 h 220078"/>
                <a:gd name="connsiteX19" fmla="*/ 768096 w 2097024"/>
                <a:gd name="connsiteY19" fmla="*/ 103632 h 220078"/>
                <a:gd name="connsiteX20" fmla="*/ 786384 w 2097024"/>
                <a:gd name="connsiteY20" fmla="*/ 97536 h 220078"/>
                <a:gd name="connsiteX21" fmla="*/ 816864 w 2097024"/>
                <a:gd name="connsiteY21" fmla="*/ 79248 h 220078"/>
                <a:gd name="connsiteX22" fmla="*/ 835152 w 2097024"/>
                <a:gd name="connsiteY22" fmla="*/ 67056 h 220078"/>
                <a:gd name="connsiteX23" fmla="*/ 853440 w 2097024"/>
                <a:gd name="connsiteY23" fmla="*/ 60960 h 220078"/>
                <a:gd name="connsiteX24" fmla="*/ 908304 w 2097024"/>
                <a:gd name="connsiteY24" fmla="*/ 36576 h 220078"/>
                <a:gd name="connsiteX25" fmla="*/ 975360 w 2097024"/>
                <a:gd name="connsiteY25" fmla="*/ 48768 h 220078"/>
                <a:gd name="connsiteX26" fmla="*/ 1011936 w 2097024"/>
                <a:gd name="connsiteY26" fmla="*/ 73152 h 220078"/>
                <a:gd name="connsiteX27" fmla="*/ 1048512 w 2097024"/>
                <a:gd name="connsiteY27" fmla="*/ 91440 h 220078"/>
                <a:gd name="connsiteX28" fmla="*/ 1097280 w 2097024"/>
                <a:gd name="connsiteY28" fmla="*/ 121920 h 220078"/>
                <a:gd name="connsiteX29" fmla="*/ 1115568 w 2097024"/>
                <a:gd name="connsiteY29" fmla="*/ 128016 h 220078"/>
                <a:gd name="connsiteX30" fmla="*/ 1139952 w 2097024"/>
                <a:gd name="connsiteY30" fmla="*/ 140208 h 220078"/>
                <a:gd name="connsiteX31" fmla="*/ 1194816 w 2097024"/>
                <a:gd name="connsiteY31" fmla="*/ 164592 h 220078"/>
                <a:gd name="connsiteX32" fmla="*/ 1347216 w 2097024"/>
                <a:gd name="connsiteY32" fmla="*/ 121920 h 220078"/>
                <a:gd name="connsiteX33" fmla="*/ 1395984 w 2097024"/>
                <a:gd name="connsiteY33" fmla="*/ 103632 h 220078"/>
                <a:gd name="connsiteX34" fmla="*/ 1438656 w 2097024"/>
                <a:gd name="connsiteY34" fmla="*/ 91440 h 220078"/>
                <a:gd name="connsiteX35" fmla="*/ 1456944 w 2097024"/>
                <a:gd name="connsiteY35" fmla="*/ 79248 h 220078"/>
                <a:gd name="connsiteX36" fmla="*/ 1664208 w 2097024"/>
                <a:gd name="connsiteY36" fmla="*/ 97536 h 220078"/>
                <a:gd name="connsiteX37" fmla="*/ 1749552 w 2097024"/>
                <a:gd name="connsiteY37" fmla="*/ 103632 h 220078"/>
                <a:gd name="connsiteX38" fmla="*/ 1834896 w 2097024"/>
                <a:gd name="connsiteY38" fmla="*/ 140208 h 220078"/>
                <a:gd name="connsiteX39" fmla="*/ 1889760 w 2097024"/>
                <a:gd name="connsiteY39" fmla="*/ 170688 h 220078"/>
                <a:gd name="connsiteX40" fmla="*/ 1914144 w 2097024"/>
                <a:gd name="connsiteY40" fmla="*/ 195072 h 220078"/>
                <a:gd name="connsiteX41" fmla="*/ 1920240 w 2097024"/>
                <a:gd name="connsiteY41" fmla="*/ 213360 h 220078"/>
                <a:gd name="connsiteX42" fmla="*/ 1975104 w 2097024"/>
                <a:gd name="connsiteY42" fmla="*/ 219456 h 220078"/>
                <a:gd name="connsiteX43" fmla="*/ 2097024 w 2097024"/>
                <a:gd name="connsiteY43" fmla="*/ 219456 h 220078"/>
                <a:gd name="connsiteX0" fmla="*/ 0 w 2048256"/>
                <a:gd name="connsiteY0" fmla="*/ 0 h 195694"/>
                <a:gd name="connsiteX1" fmla="*/ 30480 w 2048256"/>
                <a:gd name="connsiteY1" fmla="*/ 6096 h 195694"/>
                <a:gd name="connsiteX2" fmla="*/ 48768 w 2048256"/>
                <a:gd name="connsiteY2" fmla="*/ 18288 h 195694"/>
                <a:gd name="connsiteX3" fmla="*/ 91440 w 2048256"/>
                <a:gd name="connsiteY3" fmla="*/ 30480 h 195694"/>
                <a:gd name="connsiteX4" fmla="*/ 109728 w 2048256"/>
                <a:gd name="connsiteY4" fmla="*/ 36576 h 195694"/>
                <a:gd name="connsiteX5" fmla="*/ 158496 w 2048256"/>
                <a:gd name="connsiteY5" fmla="*/ 67056 h 195694"/>
                <a:gd name="connsiteX6" fmla="*/ 176784 w 2048256"/>
                <a:gd name="connsiteY6" fmla="*/ 79248 h 195694"/>
                <a:gd name="connsiteX7" fmla="*/ 207264 w 2048256"/>
                <a:gd name="connsiteY7" fmla="*/ 91440 h 195694"/>
                <a:gd name="connsiteX8" fmla="*/ 231648 w 2048256"/>
                <a:gd name="connsiteY8" fmla="*/ 109728 h 195694"/>
                <a:gd name="connsiteX9" fmla="*/ 249936 w 2048256"/>
                <a:gd name="connsiteY9" fmla="*/ 115824 h 195694"/>
                <a:gd name="connsiteX10" fmla="*/ 347472 w 2048256"/>
                <a:gd name="connsiteY10" fmla="*/ 152400 h 195694"/>
                <a:gd name="connsiteX11" fmla="*/ 390144 w 2048256"/>
                <a:gd name="connsiteY11" fmla="*/ 164592 h 195694"/>
                <a:gd name="connsiteX12" fmla="*/ 408432 w 2048256"/>
                <a:gd name="connsiteY12" fmla="*/ 170688 h 195694"/>
                <a:gd name="connsiteX13" fmla="*/ 457200 w 2048256"/>
                <a:gd name="connsiteY13" fmla="*/ 182880 h 195694"/>
                <a:gd name="connsiteX14" fmla="*/ 566928 w 2048256"/>
                <a:gd name="connsiteY14" fmla="*/ 158496 h 195694"/>
                <a:gd name="connsiteX15" fmla="*/ 591312 w 2048256"/>
                <a:gd name="connsiteY15" fmla="*/ 152400 h 195694"/>
                <a:gd name="connsiteX16" fmla="*/ 664464 w 2048256"/>
                <a:gd name="connsiteY16" fmla="*/ 109728 h 195694"/>
                <a:gd name="connsiteX17" fmla="*/ 682752 w 2048256"/>
                <a:gd name="connsiteY17" fmla="*/ 103632 h 195694"/>
                <a:gd name="connsiteX18" fmla="*/ 719328 w 2048256"/>
                <a:gd name="connsiteY18" fmla="*/ 79248 h 195694"/>
                <a:gd name="connsiteX19" fmla="*/ 737616 w 2048256"/>
                <a:gd name="connsiteY19" fmla="*/ 73152 h 195694"/>
                <a:gd name="connsiteX20" fmla="*/ 768096 w 2048256"/>
                <a:gd name="connsiteY20" fmla="*/ 54864 h 195694"/>
                <a:gd name="connsiteX21" fmla="*/ 786384 w 2048256"/>
                <a:gd name="connsiteY21" fmla="*/ 42672 h 195694"/>
                <a:gd name="connsiteX22" fmla="*/ 804672 w 2048256"/>
                <a:gd name="connsiteY22" fmla="*/ 36576 h 195694"/>
                <a:gd name="connsiteX23" fmla="*/ 859536 w 2048256"/>
                <a:gd name="connsiteY23" fmla="*/ 12192 h 195694"/>
                <a:gd name="connsiteX24" fmla="*/ 926592 w 2048256"/>
                <a:gd name="connsiteY24" fmla="*/ 24384 h 195694"/>
                <a:gd name="connsiteX25" fmla="*/ 963168 w 2048256"/>
                <a:gd name="connsiteY25" fmla="*/ 48768 h 195694"/>
                <a:gd name="connsiteX26" fmla="*/ 999744 w 2048256"/>
                <a:gd name="connsiteY26" fmla="*/ 67056 h 195694"/>
                <a:gd name="connsiteX27" fmla="*/ 1048512 w 2048256"/>
                <a:gd name="connsiteY27" fmla="*/ 97536 h 195694"/>
                <a:gd name="connsiteX28" fmla="*/ 1066800 w 2048256"/>
                <a:gd name="connsiteY28" fmla="*/ 103632 h 195694"/>
                <a:gd name="connsiteX29" fmla="*/ 1091184 w 2048256"/>
                <a:gd name="connsiteY29" fmla="*/ 115824 h 195694"/>
                <a:gd name="connsiteX30" fmla="*/ 1146048 w 2048256"/>
                <a:gd name="connsiteY30" fmla="*/ 140208 h 195694"/>
                <a:gd name="connsiteX31" fmla="*/ 1298448 w 2048256"/>
                <a:gd name="connsiteY31" fmla="*/ 97536 h 195694"/>
                <a:gd name="connsiteX32" fmla="*/ 1347216 w 2048256"/>
                <a:gd name="connsiteY32" fmla="*/ 79248 h 195694"/>
                <a:gd name="connsiteX33" fmla="*/ 1389888 w 2048256"/>
                <a:gd name="connsiteY33" fmla="*/ 67056 h 195694"/>
                <a:gd name="connsiteX34" fmla="*/ 1408176 w 2048256"/>
                <a:gd name="connsiteY34" fmla="*/ 54864 h 195694"/>
                <a:gd name="connsiteX35" fmla="*/ 1615440 w 2048256"/>
                <a:gd name="connsiteY35" fmla="*/ 73152 h 195694"/>
                <a:gd name="connsiteX36" fmla="*/ 1700784 w 2048256"/>
                <a:gd name="connsiteY36" fmla="*/ 79248 h 195694"/>
                <a:gd name="connsiteX37" fmla="*/ 1786128 w 2048256"/>
                <a:gd name="connsiteY37" fmla="*/ 115824 h 195694"/>
                <a:gd name="connsiteX38" fmla="*/ 1840992 w 2048256"/>
                <a:gd name="connsiteY38" fmla="*/ 146304 h 195694"/>
                <a:gd name="connsiteX39" fmla="*/ 1865376 w 2048256"/>
                <a:gd name="connsiteY39" fmla="*/ 170688 h 195694"/>
                <a:gd name="connsiteX40" fmla="*/ 1871472 w 2048256"/>
                <a:gd name="connsiteY40" fmla="*/ 188976 h 195694"/>
                <a:gd name="connsiteX41" fmla="*/ 1926336 w 2048256"/>
                <a:gd name="connsiteY41" fmla="*/ 195072 h 195694"/>
                <a:gd name="connsiteX42" fmla="*/ 2048256 w 2048256"/>
                <a:gd name="connsiteY42" fmla="*/ 195072 h 195694"/>
                <a:gd name="connsiteX0" fmla="*/ 0 w 2017776"/>
                <a:gd name="connsiteY0" fmla="*/ 0 h 189598"/>
                <a:gd name="connsiteX1" fmla="*/ 18288 w 2017776"/>
                <a:gd name="connsiteY1" fmla="*/ 12192 h 189598"/>
                <a:gd name="connsiteX2" fmla="*/ 60960 w 2017776"/>
                <a:gd name="connsiteY2" fmla="*/ 24384 h 189598"/>
                <a:gd name="connsiteX3" fmla="*/ 79248 w 2017776"/>
                <a:gd name="connsiteY3" fmla="*/ 30480 h 189598"/>
                <a:gd name="connsiteX4" fmla="*/ 128016 w 2017776"/>
                <a:gd name="connsiteY4" fmla="*/ 60960 h 189598"/>
                <a:gd name="connsiteX5" fmla="*/ 146304 w 2017776"/>
                <a:gd name="connsiteY5" fmla="*/ 73152 h 189598"/>
                <a:gd name="connsiteX6" fmla="*/ 176784 w 2017776"/>
                <a:gd name="connsiteY6" fmla="*/ 85344 h 189598"/>
                <a:gd name="connsiteX7" fmla="*/ 201168 w 2017776"/>
                <a:gd name="connsiteY7" fmla="*/ 103632 h 189598"/>
                <a:gd name="connsiteX8" fmla="*/ 219456 w 2017776"/>
                <a:gd name="connsiteY8" fmla="*/ 109728 h 189598"/>
                <a:gd name="connsiteX9" fmla="*/ 316992 w 2017776"/>
                <a:gd name="connsiteY9" fmla="*/ 146304 h 189598"/>
                <a:gd name="connsiteX10" fmla="*/ 359664 w 2017776"/>
                <a:gd name="connsiteY10" fmla="*/ 158496 h 189598"/>
                <a:gd name="connsiteX11" fmla="*/ 377952 w 2017776"/>
                <a:gd name="connsiteY11" fmla="*/ 164592 h 189598"/>
                <a:gd name="connsiteX12" fmla="*/ 426720 w 2017776"/>
                <a:gd name="connsiteY12" fmla="*/ 176784 h 189598"/>
                <a:gd name="connsiteX13" fmla="*/ 536448 w 2017776"/>
                <a:gd name="connsiteY13" fmla="*/ 152400 h 189598"/>
                <a:gd name="connsiteX14" fmla="*/ 560832 w 2017776"/>
                <a:gd name="connsiteY14" fmla="*/ 146304 h 189598"/>
                <a:gd name="connsiteX15" fmla="*/ 633984 w 2017776"/>
                <a:gd name="connsiteY15" fmla="*/ 103632 h 189598"/>
                <a:gd name="connsiteX16" fmla="*/ 652272 w 2017776"/>
                <a:gd name="connsiteY16" fmla="*/ 97536 h 189598"/>
                <a:gd name="connsiteX17" fmla="*/ 688848 w 2017776"/>
                <a:gd name="connsiteY17" fmla="*/ 73152 h 189598"/>
                <a:gd name="connsiteX18" fmla="*/ 707136 w 2017776"/>
                <a:gd name="connsiteY18" fmla="*/ 67056 h 189598"/>
                <a:gd name="connsiteX19" fmla="*/ 737616 w 2017776"/>
                <a:gd name="connsiteY19" fmla="*/ 48768 h 189598"/>
                <a:gd name="connsiteX20" fmla="*/ 755904 w 2017776"/>
                <a:gd name="connsiteY20" fmla="*/ 36576 h 189598"/>
                <a:gd name="connsiteX21" fmla="*/ 774192 w 2017776"/>
                <a:gd name="connsiteY21" fmla="*/ 30480 h 189598"/>
                <a:gd name="connsiteX22" fmla="*/ 829056 w 2017776"/>
                <a:gd name="connsiteY22" fmla="*/ 6096 h 189598"/>
                <a:gd name="connsiteX23" fmla="*/ 896112 w 2017776"/>
                <a:gd name="connsiteY23" fmla="*/ 18288 h 189598"/>
                <a:gd name="connsiteX24" fmla="*/ 932688 w 2017776"/>
                <a:gd name="connsiteY24" fmla="*/ 42672 h 189598"/>
                <a:gd name="connsiteX25" fmla="*/ 969264 w 2017776"/>
                <a:gd name="connsiteY25" fmla="*/ 60960 h 189598"/>
                <a:gd name="connsiteX26" fmla="*/ 1018032 w 2017776"/>
                <a:gd name="connsiteY26" fmla="*/ 91440 h 189598"/>
                <a:gd name="connsiteX27" fmla="*/ 1036320 w 2017776"/>
                <a:gd name="connsiteY27" fmla="*/ 97536 h 189598"/>
                <a:gd name="connsiteX28" fmla="*/ 1060704 w 2017776"/>
                <a:gd name="connsiteY28" fmla="*/ 109728 h 189598"/>
                <a:gd name="connsiteX29" fmla="*/ 1115568 w 2017776"/>
                <a:gd name="connsiteY29" fmla="*/ 134112 h 189598"/>
                <a:gd name="connsiteX30" fmla="*/ 1267968 w 2017776"/>
                <a:gd name="connsiteY30" fmla="*/ 91440 h 189598"/>
                <a:gd name="connsiteX31" fmla="*/ 1316736 w 2017776"/>
                <a:gd name="connsiteY31" fmla="*/ 73152 h 189598"/>
                <a:gd name="connsiteX32" fmla="*/ 1359408 w 2017776"/>
                <a:gd name="connsiteY32" fmla="*/ 60960 h 189598"/>
                <a:gd name="connsiteX33" fmla="*/ 1377696 w 2017776"/>
                <a:gd name="connsiteY33" fmla="*/ 48768 h 189598"/>
                <a:gd name="connsiteX34" fmla="*/ 1584960 w 2017776"/>
                <a:gd name="connsiteY34" fmla="*/ 67056 h 189598"/>
                <a:gd name="connsiteX35" fmla="*/ 1670304 w 2017776"/>
                <a:gd name="connsiteY35" fmla="*/ 73152 h 189598"/>
                <a:gd name="connsiteX36" fmla="*/ 1755648 w 2017776"/>
                <a:gd name="connsiteY36" fmla="*/ 109728 h 189598"/>
                <a:gd name="connsiteX37" fmla="*/ 1810512 w 2017776"/>
                <a:gd name="connsiteY37" fmla="*/ 140208 h 189598"/>
                <a:gd name="connsiteX38" fmla="*/ 1834896 w 2017776"/>
                <a:gd name="connsiteY38" fmla="*/ 164592 h 189598"/>
                <a:gd name="connsiteX39" fmla="*/ 1840992 w 2017776"/>
                <a:gd name="connsiteY39" fmla="*/ 182880 h 189598"/>
                <a:gd name="connsiteX40" fmla="*/ 1895856 w 2017776"/>
                <a:gd name="connsiteY40" fmla="*/ 188976 h 189598"/>
                <a:gd name="connsiteX41" fmla="*/ 2017776 w 2017776"/>
                <a:gd name="connsiteY41" fmla="*/ 188976 h 189598"/>
                <a:gd name="connsiteX0" fmla="*/ 0 w 1999488"/>
                <a:gd name="connsiteY0" fmla="*/ 6096 h 183502"/>
                <a:gd name="connsiteX1" fmla="*/ 42672 w 1999488"/>
                <a:gd name="connsiteY1" fmla="*/ 18288 h 183502"/>
                <a:gd name="connsiteX2" fmla="*/ 60960 w 1999488"/>
                <a:gd name="connsiteY2" fmla="*/ 24384 h 183502"/>
                <a:gd name="connsiteX3" fmla="*/ 109728 w 1999488"/>
                <a:gd name="connsiteY3" fmla="*/ 54864 h 183502"/>
                <a:gd name="connsiteX4" fmla="*/ 128016 w 1999488"/>
                <a:gd name="connsiteY4" fmla="*/ 67056 h 183502"/>
                <a:gd name="connsiteX5" fmla="*/ 158496 w 1999488"/>
                <a:gd name="connsiteY5" fmla="*/ 79248 h 183502"/>
                <a:gd name="connsiteX6" fmla="*/ 182880 w 1999488"/>
                <a:gd name="connsiteY6" fmla="*/ 97536 h 183502"/>
                <a:gd name="connsiteX7" fmla="*/ 201168 w 1999488"/>
                <a:gd name="connsiteY7" fmla="*/ 103632 h 183502"/>
                <a:gd name="connsiteX8" fmla="*/ 298704 w 1999488"/>
                <a:gd name="connsiteY8" fmla="*/ 140208 h 183502"/>
                <a:gd name="connsiteX9" fmla="*/ 341376 w 1999488"/>
                <a:gd name="connsiteY9" fmla="*/ 152400 h 183502"/>
                <a:gd name="connsiteX10" fmla="*/ 359664 w 1999488"/>
                <a:gd name="connsiteY10" fmla="*/ 158496 h 183502"/>
                <a:gd name="connsiteX11" fmla="*/ 408432 w 1999488"/>
                <a:gd name="connsiteY11" fmla="*/ 170688 h 183502"/>
                <a:gd name="connsiteX12" fmla="*/ 518160 w 1999488"/>
                <a:gd name="connsiteY12" fmla="*/ 146304 h 183502"/>
                <a:gd name="connsiteX13" fmla="*/ 542544 w 1999488"/>
                <a:gd name="connsiteY13" fmla="*/ 140208 h 183502"/>
                <a:gd name="connsiteX14" fmla="*/ 615696 w 1999488"/>
                <a:gd name="connsiteY14" fmla="*/ 97536 h 183502"/>
                <a:gd name="connsiteX15" fmla="*/ 633984 w 1999488"/>
                <a:gd name="connsiteY15" fmla="*/ 91440 h 183502"/>
                <a:gd name="connsiteX16" fmla="*/ 670560 w 1999488"/>
                <a:gd name="connsiteY16" fmla="*/ 67056 h 183502"/>
                <a:gd name="connsiteX17" fmla="*/ 688848 w 1999488"/>
                <a:gd name="connsiteY17" fmla="*/ 60960 h 183502"/>
                <a:gd name="connsiteX18" fmla="*/ 719328 w 1999488"/>
                <a:gd name="connsiteY18" fmla="*/ 42672 h 183502"/>
                <a:gd name="connsiteX19" fmla="*/ 737616 w 1999488"/>
                <a:gd name="connsiteY19" fmla="*/ 30480 h 183502"/>
                <a:gd name="connsiteX20" fmla="*/ 755904 w 1999488"/>
                <a:gd name="connsiteY20" fmla="*/ 24384 h 183502"/>
                <a:gd name="connsiteX21" fmla="*/ 810768 w 1999488"/>
                <a:gd name="connsiteY21" fmla="*/ 0 h 183502"/>
                <a:gd name="connsiteX22" fmla="*/ 877824 w 1999488"/>
                <a:gd name="connsiteY22" fmla="*/ 12192 h 183502"/>
                <a:gd name="connsiteX23" fmla="*/ 914400 w 1999488"/>
                <a:gd name="connsiteY23" fmla="*/ 36576 h 183502"/>
                <a:gd name="connsiteX24" fmla="*/ 950976 w 1999488"/>
                <a:gd name="connsiteY24" fmla="*/ 54864 h 183502"/>
                <a:gd name="connsiteX25" fmla="*/ 999744 w 1999488"/>
                <a:gd name="connsiteY25" fmla="*/ 85344 h 183502"/>
                <a:gd name="connsiteX26" fmla="*/ 1018032 w 1999488"/>
                <a:gd name="connsiteY26" fmla="*/ 91440 h 183502"/>
                <a:gd name="connsiteX27" fmla="*/ 1042416 w 1999488"/>
                <a:gd name="connsiteY27" fmla="*/ 103632 h 183502"/>
                <a:gd name="connsiteX28" fmla="*/ 1097280 w 1999488"/>
                <a:gd name="connsiteY28" fmla="*/ 128016 h 183502"/>
                <a:gd name="connsiteX29" fmla="*/ 1249680 w 1999488"/>
                <a:gd name="connsiteY29" fmla="*/ 85344 h 183502"/>
                <a:gd name="connsiteX30" fmla="*/ 1298448 w 1999488"/>
                <a:gd name="connsiteY30" fmla="*/ 67056 h 183502"/>
                <a:gd name="connsiteX31" fmla="*/ 1341120 w 1999488"/>
                <a:gd name="connsiteY31" fmla="*/ 54864 h 183502"/>
                <a:gd name="connsiteX32" fmla="*/ 1359408 w 1999488"/>
                <a:gd name="connsiteY32" fmla="*/ 42672 h 183502"/>
                <a:gd name="connsiteX33" fmla="*/ 1566672 w 1999488"/>
                <a:gd name="connsiteY33" fmla="*/ 60960 h 183502"/>
                <a:gd name="connsiteX34" fmla="*/ 1652016 w 1999488"/>
                <a:gd name="connsiteY34" fmla="*/ 67056 h 183502"/>
                <a:gd name="connsiteX35" fmla="*/ 1737360 w 1999488"/>
                <a:gd name="connsiteY35" fmla="*/ 103632 h 183502"/>
                <a:gd name="connsiteX36" fmla="*/ 1792224 w 1999488"/>
                <a:gd name="connsiteY36" fmla="*/ 134112 h 183502"/>
                <a:gd name="connsiteX37" fmla="*/ 1816608 w 1999488"/>
                <a:gd name="connsiteY37" fmla="*/ 158496 h 183502"/>
                <a:gd name="connsiteX38" fmla="*/ 1822704 w 1999488"/>
                <a:gd name="connsiteY38" fmla="*/ 176784 h 183502"/>
                <a:gd name="connsiteX39" fmla="*/ 1877568 w 1999488"/>
                <a:gd name="connsiteY39" fmla="*/ 182880 h 183502"/>
                <a:gd name="connsiteX40" fmla="*/ 1999488 w 1999488"/>
                <a:gd name="connsiteY40" fmla="*/ 182880 h 183502"/>
                <a:gd name="connsiteX0" fmla="*/ 0 w 1999488"/>
                <a:gd name="connsiteY0" fmla="*/ 6096 h 183502"/>
                <a:gd name="connsiteX1" fmla="*/ 33147 w 1999488"/>
                <a:gd name="connsiteY1" fmla="*/ 16383 h 183502"/>
                <a:gd name="connsiteX2" fmla="*/ 60960 w 1999488"/>
                <a:gd name="connsiteY2" fmla="*/ 24384 h 183502"/>
                <a:gd name="connsiteX3" fmla="*/ 109728 w 1999488"/>
                <a:gd name="connsiteY3" fmla="*/ 54864 h 183502"/>
                <a:gd name="connsiteX4" fmla="*/ 128016 w 1999488"/>
                <a:gd name="connsiteY4" fmla="*/ 67056 h 183502"/>
                <a:gd name="connsiteX5" fmla="*/ 158496 w 1999488"/>
                <a:gd name="connsiteY5" fmla="*/ 79248 h 183502"/>
                <a:gd name="connsiteX6" fmla="*/ 182880 w 1999488"/>
                <a:gd name="connsiteY6" fmla="*/ 97536 h 183502"/>
                <a:gd name="connsiteX7" fmla="*/ 201168 w 1999488"/>
                <a:gd name="connsiteY7" fmla="*/ 103632 h 183502"/>
                <a:gd name="connsiteX8" fmla="*/ 298704 w 1999488"/>
                <a:gd name="connsiteY8" fmla="*/ 140208 h 183502"/>
                <a:gd name="connsiteX9" fmla="*/ 341376 w 1999488"/>
                <a:gd name="connsiteY9" fmla="*/ 152400 h 183502"/>
                <a:gd name="connsiteX10" fmla="*/ 359664 w 1999488"/>
                <a:gd name="connsiteY10" fmla="*/ 158496 h 183502"/>
                <a:gd name="connsiteX11" fmla="*/ 408432 w 1999488"/>
                <a:gd name="connsiteY11" fmla="*/ 170688 h 183502"/>
                <a:gd name="connsiteX12" fmla="*/ 518160 w 1999488"/>
                <a:gd name="connsiteY12" fmla="*/ 146304 h 183502"/>
                <a:gd name="connsiteX13" fmla="*/ 542544 w 1999488"/>
                <a:gd name="connsiteY13" fmla="*/ 140208 h 183502"/>
                <a:gd name="connsiteX14" fmla="*/ 615696 w 1999488"/>
                <a:gd name="connsiteY14" fmla="*/ 97536 h 183502"/>
                <a:gd name="connsiteX15" fmla="*/ 633984 w 1999488"/>
                <a:gd name="connsiteY15" fmla="*/ 91440 h 183502"/>
                <a:gd name="connsiteX16" fmla="*/ 670560 w 1999488"/>
                <a:gd name="connsiteY16" fmla="*/ 67056 h 183502"/>
                <a:gd name="connsiteX17" fmla="*/ 688848 w 1999488"/>
                <a:gd name="connsiteY17" fmla="*/ 60960 h 183502"/>
                <a:gd name="connsiteX18" fmla="*/ 719328 w 1999488"/>
                <a:gd name="connsiteY18" fmla="*/ 42672 h 183502"/>
                <a:gd name="connsiteX19" fmla="*/ 737616 w 1999488"/>
                <a:gd name="connsiteY19" fmla="*/ 30480 h 183502"/>
                <a:gd name="connsiteX20" fmla="*/ 755904 w 1999488"/>
                <a:gd name="connsiteY20" fmla="*/ 24384 h 183502"/>
                <a:gd name="connsiteX21" fmla="*/ 810768 w 1999488"/>
                <a:gd name="connsiteY21" fmla="*/ 0 h 183502"/>
                <a:gd name="connsiteX22" fmla="*/ 877824 w 1999488"/>
                <a:gd name="connsiteY22" fmla="*/ 12192 h 183502"/>
                <a:gd name="connsiteX23" fmla="*/ 914400 w 1999488"/>
                <a:gd name="connsiteY23" fmla="*/ 36576 h 183502"/>
                <a:gd name="connsiteX24" fmla="*/ 950976 w 1999488"/>
                <a:gd name="connsiteY24" fmla="*/ 54864 h 183502"/>
                <a:gd name="connsiteX25" fmla="*/ 999744 w 1999488"/>
                <a:gd name="connsiteY25" fmla="*/ 85344 h 183502"/>
                <a:gd name="connsiteX26" fmla="*/ 1018032 w 1999488"/>
                <a:gd name="connsiteY26" fmla="*/ 91440 h 183502"/>
                <a:gd name="connsiteX27" fmla="*/ 1042416 w 1999488"/>
                <a:gd name="connsiteY27" fmla="*/ 103632 h 183502"/>
                <a:gd name="connsiteX28" fmla="*/ 1097280 w 1999488"/>
                <a:gd name="connsiteY28" fmla="*/ 128016 h 183502"/>
                <a:gd name="connsiteX29" fmla="*/ 1249680 w 1999488"/>
                <a:gd name="connsiteY29" fmla="*/ 85344 h 183502"/>
                <a:gd name="connsiteX30" fmla="*/ 1298448 w 1999488"/>
                <a:gd name="connsiteY30" fmla="*/ 67056 h 183502"/>
                <a:gd name="connsiteX31" fmla="*/ 1341120 w 1999488"/>
                <a:gd name="connsiteY31" fmla="*/ 54864 h 183502"/>
                <a:gd name="connsiteX32" fmla="*/ 1359408 w 1999488"/>
                <a:gd name="connsiteY32" fmla="*/ 42672 h 183502"/>
                <a:gd name="connsiteX33" fmla="*/ 1566672 w 1999488"/>
                <a:gd name="connsiteY33" fmla="*/ 60960 h 183502"/>
                <a:gd name="connsiteX34" fmla="*/ 1652016 w 1999488"/>
                <a:gd name="connsiteY34" fmla="*/ 67056 h 183502"/>
                <a:gd name="connsiteX35" fmla="*/ 1737360 w 1999488"/>
                <a:gd name="connsiteY35" fmla="*/ 103632 h 183502"/>
                <a:gd name="connsiteX36" fmla="*/ 1792224 w 1999488"/>
                <a:gd name="connsiteY36" fmla="*/ 134112 h 183502"/>
                <a:gd name="connsiteX37" fmla="*/ 1816608 w 1999488"/>
                <a:gd name="connsiteY37" fmla="*/ 158496 h 183502"/>
                <a:gd name="connsiteX38" fmla="*/ 1822704 w 1999488"/>
                <a:gd name="connsiteY38" fmla="*/ 176784 h 183502"/>
                <a:gd name="connsiteX39" fmla="*/ 1877568 w 1999488"/>
                <a:gd name="connsiteY39" fmla="*/ 182880 h 183502"/>
                <a:gd name="connsiteX40" fmla="*/ 1999488 w 1999488"/>
                <a:gd name="connsiteY40" fmla="*/ 182880 h 183502"/>
                <a:gd name="connsiteX0" fmla="*/ 0 w 1966341"/>
                <a:gd name="connsiteY0" fmla="*/ 16383 h 183502"/>
                <a:gd name="connsiteX1" fmla="*/ 27813 w 1966341"/>
                <a:gd name="connsiteY1" fmla="*/ 24384 h 183502"/>
                <a:gd name="connsiteX2" fmla="*/ 76581 w 1966341"/>
                <a:gd name="connsiteY2" fmla="*/ 54864 h 183502"/>
                <a:gd name="connsiteX3" fmla="*/ 94869 w 1966341"/>
                <a:gd name="connsiteY3" fmla="*/ 67056 h 183502"/>
                <a:gd name="connsiteX4" fmla="*/ 125349 w 1966341"/>
                <a:gd name="connsiteY4" fmla="*/ 79248 h 183502"/>
                <a:gd name="connsiteX5" fmla="*/ 149733 w 1966341"/>
                <a:gd name="connsiteY5" fmla="*/ 97536 h 183502"/>
                <a:gd name="connsiteX6" fmla="*/ 168021 w 1966341"/>
                <a:gd name="connsiteY6" fmla="*/ 103632 h 183502"/>
                <a:gd name="connsiteX7" fmla="*/ 265557 w 1966341"/>
                <a:gd name="connsiteY7" fmla="*/ 140208 h 183502"/>
                <a:gd name="connsiteX8" fmla="*/ 308229 w 1966341"/>
                <a:gd name="connsiteY8" fmla="*/ 152400 h 183502"/>
                <a:gd name="connsiteX9" fmla="*/ 326517 w 1966341"/>
                <a:gd name="connsiteY9" fmla="*/ 158496 h 183502"/>
                <a:gd name="connsiteX10" fmla="*/ 375285 w 1966341"/>
                <a:gd name="connsiteY10" fmla="*/ 170688 h 183502"/>
                <a:gd name="connsiteX11" fmla="*/ 485013 w 1966341"/>
                <a:gd name="connsiteY11" fmla="*/ 146304 h 183502"/>
                <a:gd name="connsiteX12" fmla="*/ 509397 w 1966341"/>
                <a:gd name="connsiteY12" fmla="*/ 140208 h 183502"/>
                <a:gd name="connsiteX13" fmla="*/ 582549 w 1966341"/>
                <a:gd name="connsiteY13" fmla="*/ 97536 h 183502"/>
                <a:gd name="connsiteX14" fmla="*/ 600837 w 1966341"/>
                <a:gd name="connsiteY14" fmla="*/ 91440 h 183502"/>
                <a:gd name="connsiteX15" fmla="*/ 637413 w 1966341"/>
                <a:gd name="connsiteY15" fmla="*/ 67056 h 183502"/>
                <a:gd name="connsiteX16" fmla="*/ 655701 w 1966341"/>
                <a:gd name="connsiteY16" fmla="*/ 60960 h 183502"/>
                <a:gd name="connsiteX17" fmla="*/ 686181 w 1966341"/>
                <a:gd name="connsiteY17" fmla="*/ 42672 h 183502"/>
                <a:gd name="connsiteX18" fmla="*/ 704469 w 1966341"/>
                <a:gd name="connsiteY18" fmla="*/ 30480 h 183502"/>
                <a:gd name="connsiteX19" fmla="*/ 722757 w 1966341"/>
                <a:gd name="connsiteY19" fmla="*/ 24384 h 183502"/>
                <a:gd name="connsiteX20" fmla="*/ 777621 w 1966341"/>
                <a:gd name="connsiteY20" fmla="*/ 0 h 183502"/>
                <a:gd name="connsiteX21" fmla="*/ 844677 w 1966341"/>
                <a:gd name="connsiteY21" fmla="*/ 12192 h 183502"/>
                <a:gd name="connsiteX22" fmla="*/ 881253 w 1966341"/>
                <a:gd name="connsiteY22" fmla="*/ 36576 h 183502"/>
                <a:gd name="connsiteX23" fmla="*/ 917829 w 1966341"/>
                <a:gd name="connsiteY23" fmla="*/ 54864 h 183502"/>
                <a:gd name="connsiteX24" fmla="*/ 966597 w 1966341"/>
                <a:gd name="connsiteY24" fmla="*/ 85344 h 183502"/>
                <a:gd name="connsiteX25" fmla="*/ 984885 w 1966341"/>
                <a:gd name="connsiteY25" fmla="*/ 91440 h 183502"/>
                <a:gd name="connsiteX26" fmla="*/ 1009269 w 1966341"/>
                <a:gd name="connsiteY26" fmla="*/ 103632 h 183502"/>
                <a:gd name="connsiteX27" fmla="*/ 1064133 w 1966341"/>
                <a:gd name="connsiteY27" fmla="*/ 128016 h 183502"/>
                <a:gd name="connsiteX28" fmla="*/ 1216533 w 1966341"/>
                <a:gd name="connsiteY28" fmla="*/ 85344 h 183502"/>
                <a:gd name="connsiteX29" fmla="*/ 1265301 w 1966341"/>
                <a:gd name="connsiteY29" fmla="*/ 67056 h 183502"/>
                <a:gd name="connsiteX30" fmla="*/ 1307973 w 1966341"/>
                <a:gd name="connsiteY30" fmla="*/ 54864 h 183502"/>
                <a:gd name="connsiteX31" fmla="*/ 1326261 w 1966341"/>
                <a:gd name="connsiteY31" fmla="*/ 42672 h 183502"/>
                <a:gd name="connsiteX32" fmla="*/ 1533525 w 1966341"/>
                <a:gd name="connsiteY32" fmla="*/ 60960 h 183502"/>
                <a:gd name="connsiteX33" fmla="*/ 1618869 w 1966341"/>
                <a:gd name="connsiteY33" fmla="*/ 67056 h 183502"/>
                <a:gd name="connsiteX34" fmla="*/ 1704213 w 1966341"/>
                <a:gd name="connsiteY34" fmla="*/ 103632 h 183502"/>
                <a:gd name="connsiteX35" fmla="*/ 1759077 w 1966341"/>
                <a:gd name="connsiteY35" fmla="*/ 134112 h 183502"/>
                <a:gd name="connsiteX36" fmla="*/ 1783461 w 1966341"/>
                <a:gd name="connsiteY36" fmla="*/ 158496 h 183502"/>
                <a:gd name="connsiteX37" fmla="*/ 1789557 w 1966341"/>
                <a:gd name="connsiteY37" fmla="*/ 176784 h 183502"/>
                <a:gd name="connsiteX38" fmla="*/ 1844421 w 1966341"/>
                <a:gd name="connsiteY38" fmla="*/ 182880 h 183502"/>
                <a:gd name="connsiteX39" fmla="*/ 1966341 w 1966341"/>
                <a:gd name="connsiteY39" fmla="*/ 182880 h 183502"/>
                <a:gd name="connsiteX0" fmla="*/ 0 w 1844421"/>
                <a:gd name="connsiteY0" fmla="*/ 16383 h 182880"/>
                <a:gd name="connsiteX1" fmla="*/ 27813 w 1844421"/>
                <a:gd name="connsiteY1" fmla="*/ 24384 h 182880"/>
                <a:gd name="connsiteX2" fmla="*/ 76581 w 1844421"/>
                <a:gd name="connsiteY2" fmla="*/ 54864 h 182880"/>
                <a:gd name="connsiteX3" fmla="*/ 94869 w 1844421"/>
                <a:gd name="connsiteY3" fmla="*/ 67056 h 182880"/>
                <a:gd name="connsiteX4" fmla="*/ 125349 w 1844421"/>
                <a:gd name="connsiteY4" fmla="*/ 79248 h 182880"/>
                <a:gd name="connsiteX5" fmla="*/ 149733 w 1844421"/>
                <a:gd name="connsiteY5" fmla="*/ 97536 h 182880"/>
                <a:gd name="connsiteX6" fmla="*/ 168021 w 1844421"/>
                <a:gd name="connsiteY6" fmla="*/ 103632 h 182880"/>
                <a:gd name="connsiteX7" fmla="*/ 265557 w 1844421"/>
                <a:gd name="connsiteY7" fmla="*/ 140208 h 182880"/>
                <a:gd name="connsiteX8" fmla="*/ 308229 w 1844421"/>
                <a:gd name="connsiteY8" fmla="*/ 152400 h 182880"/>
                <a:gd name="connsiteX9" fmla="*/ 326517 w 1844421"/>
                <a:gd name="connsiteY9" fmla="*/ 158496 h 182880"/>
                <a:gd name="connsiteX10" fmla="*/ 375285 w 1844421"/>
                <a:gd name="connsiteY10" fmla="*/ 170688 h 182880"/>
                <a:gd name="connsiteX11" fmla="*/ 485013 w 1844421"/>
                <a:gd name="connsiteY11" fmla="*/ 146304 h 182880"/>
                <a:gd name="connsiteX12" fmla="*/ 509397 w 1844421"/>
                <a:gd name="connsiteY12" fmla="*/ 140208 h 182880"/>
                <a:gd name="connsiteX13" fmla="*/ 582549 w 1844421"/>
                <a:gd name="connsiteY13" fmla="*/ 97536 h 182880"/>
                <a:gd name="connsiteX14" fmla="*/ 600837 w 1844421"/>
                <a:gd name="connsiteY14" fmla="*/ 91440 h 182880"/>
                <a:gd name="connsiteX15" fmla="*/ 637413 w 1844421"/>
                <a:gd name="connsiteY15" fmla="*/ 67056 h 182880"/>
                <a:gd name="connsiteX16" fmla="*/ 655701 w 1844421"/>
                <a:gd name="connsiteY16" fmla="*/ 60960 h 182880"/>
                <a:gd name="connsiteX17" fmla="*/ 686181 w 1844421"/>
                <a:gd name="connsiteY17" fmla="*/ 42672 h 182880"/>
                <a:gd name="connsiteX18" fmla="*/ 704469 w 1844421"/>
                <a:gd name="connsiteY18" fmla="*/ 30480 h 182880"/>
                <a:gd name="connsiteX19" fmla="*/ 722757 w 1844421"/>
                <a:gd name="connsiteY19" fmla="*/ 24384 h 182880"/>
                <a:gd name="connsiteX20" fmla="*/ 777621 w 1844421"/>
                <a:gd name="connsiteY20" fmla="*/ 0 h 182880"/>
                <a:gd name="connsiteX21" fmla="*/ 844677 w 1844421"/>
                <a:gd name="connsiteY21" fmla="*/ 12192 h 182880"/>
                <a:gd name="connsiteX22" fmla="*/ 881253 w 1844421"/>
                <a:gd name="connsiteY22" fmla="*/ 36576 h 182880"/>
                <a:gd name="connsiteX23" fmla="*/ 917829 w 1844421"/>
                <a:gd name="connsiteY23" fmla="*/ 54864 h 182880"/>
                <a:gd name="connsiteX24" fmla="*/ 966597 w 1844421"/>
                <a:gd name="connsiteY24" fmla="*/ 85344 h 182880"/>
                <a:gd name="connsiteX25" fmla="*/ 984885 w 1844421"/>
                <a:gd name="connsiteY25" fmla="*/ 91440 h 182880"/>
                <a:gd name="connsiteX26" fmla="*/ 1009269 w 1844421"/>
                <a:gd name="connsiteY26" fmla="*/ 103632 h 182880"/>
                <a:gd name="connsiteX27" fmla="*/ 1064133 w 1844421"/>
                <a:gd name="connsiteY27" fmla="*/ 128016 h 182880"/>
                <a:gd name="connsiteX28" fmla="*/ 1216533 w 1844421"/>
                <a:gd name="connsiteY28" fmla="*/ 85344 h 182880"/>
                <a:gd name="connsiteX29" fmla="*/ 1265301 w 1844421"/>
                <a:gd name="connsiteY29" fmla="*/ 67056 h 182880"/>
                <a:gd name="connsiteX30" fmla="*/ 1307973 w 1844421"/>
                <a:gd name="connsiteY30" fmla="*/ 54864 h 182880"/>
                <a:gd name="connsiteX31" fmla="*/ 1326261 w 1844421"/>
                <a:gd name="connsiteY31" fmla="*/ 42672 h 182880"/>
                <a:gd name="connsiteX32" fmla="*/ 1533525 w 1844421"/>
                <a:gd name="connsiteY32" fmla="*/ 60960 h 182880"/>
                <a:gd name="connsiteX33" fmla="*/ 1618869 w 1844421"/>
                <a:gd name="connsiteY33" fmla="*/ 67056 h 182880"/>
                <a:gd name="connsiteX34" fmla="*/ 1704213 w 1844421"/>
                <a:gd name="connsiteY34" fmla="*/ 103632 h 182880"/>
                <a:gd name="connsiteX35" fmla="*/ 1759077 w 1844421"/>
                <a:gd name="connsiteY35" fmla="*/ 134112 h 182880"/>
                <a:gd name="connsiteX36" fmla="*/ 1783461 w 1844421"/>
                <a:gd name="connsiteY36" fmla="*/ 158496 h 182880"/>
                <a:gd name="connsiteX37" fmla="*/ 1789557 w 1844421"/>
                <a:gd name="connsiteY37" fmla="*/ 176784 h 182880"/>
                <a:gd name="connsiteX38" fmla="*/ 1844421 w 1844421"/>
                <a:gd name="connsiteY38" fmla="*/ 182880 h 182880"/>
                <a:gd name="connsiteX0" fmla="*/ 0 w 1789557"/>
                <a:gd name="connsiteY0" fmla="*/ 16383 h 176784"/>
                <a:gd name="connsiteX1" fmla="*/ 27813 w 1789557"/>
                <a:gd name="connsiteY1" fmla="*/ 24384 h 176784"/>
                <a:gd name="connsiteX2" fmla="*/ 76581 w 1789557"/>
                <a:gd name="connsiteY2" fmla="*/ 54864 h 176784"/>
                <a:gd name="connsiteX3" fmla="*/ 94869 w 1789557"/>
                <a:gd name="connsiteY3" fmla="*/ 67056 h 176784"/>
                <a:gd name="connsiteX4" fmla="*/ 125349 w 1789557"/>
                <a:gd name="connsiteY4" fmla="*/ 79248 h 176784"/>
                <a:gd name="connsiteX5" fmla="*/ 149733 w 1789557"/>
                <a:gd name="connsiteY5" fmla="*/ 97536 h 176784"/>
                <a:gd name="connsiteX6" fmla="*/ 168021 w 1789557"/>
                <a:gd name="connsiteY6" fmla="*/ 103632 h 176784"/>
                <a:gd name="connsiteX7" fmla="*/ 265557 w 1789557"/>
                <a:gd name="connsiteY7" fmla="*/ 140208 h 176784"/>
                <a:gd name="connsiteX8" fmla="*/ 308229 w 1789557"/>
                <a:gd name="connsiteY8" fmla="*/ 152400 h 176784"/>
                <a:gd name="connsiteX9" fmla="*/ 326517 w 1789557"/>
                <a:gd name="connsiteY9" fmla="*/ 158496 h 176784"/>
                <a:gd name="connsiteX10" fmla="*/ 375285 w 1789557"/>
                <a:gd name="connsiteY10" fmla="*/ 170688 h 176784"/>
                <a:gd name="connsiteX11" fmla="*/ 485013 w 1789557"/>
                <a:gd name="connsiteY11" fmla="*/ 146304 h 176784"/>
                <a:gd name="connsiteX12" fmla="*/ 509397 w 1789557"/>
                <a:gd name="connsiteY12" fmla="*/ 140208 h 176784"/>
                <a:gd name="connsiteX13" fmla="*/ 582549 w 1789557"/>
                <a:gd name="connsiteY13" fmla="*/ 97536 h 176784"/>
                <a:gd name="connsiteX14" fmla="*/ 600837 w 1789557"/>
                <a:gd name="connsiteY14" fmla="*/ 91440 h 176784"/>
                <a:gd name="connsiteX15" fmla="*/ 637413 w 1789557"/>
                <a:gd name="connsiteY15" fmla="*/ 67056 h 176784"/>
                <a:gd name="connsiteX16" fmla="*/ 655701 w 1789557"/>
                <a:gd name="connsiteY16" fmla="*/ 60960 h 176784"/>
                <a:gd name="connsiteX17" fmla="*/ 686181 w 1789557"/>
                <a:gd name="connsiteY17" fmla="*/ 42672 h 176784"/>
                <a:gd name="connsiteX18" fmla="*/ 704469 w 1789557"/>
                <a:gd name="connsiteY18" fmla="*/ 30480 h 176784"/>
                <a:gd name="connsiteX19" fmla="*/ 722757 w 1789557"/>
                <a:gd name="connsiteY19" fmla="*/ 24384 h 176784"/>
                <a:gd name="connsiteX20" fmla="*/ 777621 w 1789557"/>
                <a:gd name="connsiteY20" fmla="*/ 0 h 176784"/>
                <a:gd name="connsiteX21" fmla="*/ 844677 w 1789557"/>
                <a:gd name="connsiteY21" fmla="*/ 12192 h 176784"/>
                <a:gd name="connsiteX22" fmla="*/ 881253 w 1789557"/>
                <a:gd name="connsiteY22" fmla="*/ 36576 h 176784"/>
                <a:gd name="connsiteX23" fmla="*/ 917829 w 1789557"/>
                <a:gd name="connsiteY23" fmla="*/ 54864 h 176784"/>
                <a:gd name="connsiteX24" fmla="*/ 966597 w 1789557"/>
                <a:gd name="connsiteY24" fmla="*/ 85344 h 176784"/>
                <a:gd name="connsiteX25" fmla="*/ 984885 w 1789557"/>
                <a:gd name="connsiteY25" fmla="*/ 91440 h 176784"/>
                <a:gd name="connsiteX26" fmla="*/ 1009269 w 1789557"/>
                <a:gd name="connsiteY26" fmla="*/ 103632 h 176784"/>
                <a:gd name="connsiteX27" fmla="*/ 1064133 w 1789557"/>
                <a:gd name="connsiteY27" fmla="*/ 128016 h 176784"/>
                <a:gd name="connsiteX28" fmla="*/ 1216533 w 1789557"/>
                <a:gd name="connsiteY28" fmla="*/ 85344 h 176784"/>
                <a:gd name="connsiteX29" fmla="*/ 1265301 w 1789557"/>
                <a:gd name="connsiteY29" fmla="*/ 67056 h 176784"/>
                <a:gd name="connsiteX30" fmla="*/ 1307973 w 1789557"/>
                <a:gd name="connsiteY30" fmla="*/ 54864 h 176784"/>
                <a:gd name="connsiteX31" fmla="*/ 1326261 w 1789557"/>
                <a:gd name="connsiteY31" fmla="*/ 42672 h 176784"/>
                <a:gd name="connsiteX32" fmla="*/ 1533525 w 1789557"/>
                <a:gd name="connsiteY32" fmla="*/ 60960 h 176784"/>
                <a:gd name="connsiteX33" fmla="*/ 1618869 w 1789557"/>
                <a:gd name="connsiteY33" fmla="*/ 67056 h 176784"/>
                <a:gd name="connsiteX34" fmla="*/ 1704213 w 1789557"/>
                <a:gd name="connsiteY34" fmla="*/ 103632 h 176784"/>
                <a:gd name="connsiteX35" fmla="*/ 1759077 w 1789557"/>
                <a:gd name="connsiteY35" fmla="*/ 134112 h 176784"/>
                <a:gd name="connsiteX36" fmla="*/ 1783461 w 1789557"/>
                <a:gd name="connsiteY36" fmla="*/ 158496 h 176784"/>
                <a:gd name="connsiteX37" fmla="*/ 1789557 w 1789557"/>
                <a:gd name="connsiteY37" fmla="*/ 176784 h 176784"/>
                <a:gd name="connsiteX0" fmla="*/ 0 w 1783461"/>
                <a:gd name="connsiteY0" fmla="*/ 16383 h 170688"/>
                <a:gd name="connsiteX1" fmla="*/ 27813 w 1783461"/>
                <a:gd name="connsiteY1" fmla="*/ 24384 h 170688"/>
                <a:gd name="connsiteX2" fmla="*/ 76581 w 1783461"/>
                <a:gd name="connsiteY2" fmla="*/ 54864 h 170688"/>
                <a:gd name="connsiteX3" fmla="*/ 94869 w 1783461"/>
                <a:gd name="connsiteY3" fmla="*/ 67056 h 170688"/>
                <a:gd name="connsiteX4" fmla="*/ 125349 w 1783461"/>
                <a:gd name="connsiteY4" fmla="*/ 79248 h 170688"/>
                <a:gd name="connsiteX5" fmla="*/ 149733 w 1783461"/>
                <a:gd name="connsiteY5" fmla="*/ 97536 h 170688"/>
                <a:gd name="connsiteX6" fmla="*/ 168021 w 1783461"/>
                <a:gd name="connsiteY6" fmla="*/ 103632 h 170688"/>
                <a:gd name="connsiteX7" fmla="*/ 265557 w 1783461"/>
                <a:gd name="connsiteY7" fmla="*/ 140208 h 170688"/>
                <a:gd name="connsiteX8" fmla="*/ 308229 w 1783461"/>
                <a:gd name="connsiteY8" fmla="*/ 152400 h 170688"/>
                <a:gd name="connsiteX9" fmla="*/ 326517 w 1783461"/>
                <a:gd name="connsiteY9" fmla="*/ 158496 h 170688"/>
                <a:gd name="connsiteX10" fmla="*/ 375285 w 1783461"/>
                <a:gd name="connsiteY10" fmla="*/ 170688 h 170688"/>
                <a:gd name="connsiteX11" fmla="*/ 485013 w 1783461"/>
                <a:gd name="connsiteY11" fmla="*/ 146304 h 170688"/>
                <a:gd name="connsiteX12" fmla="*/ 509397 w 1783461"/>
                <a:gd name="connsiteY12" fmla="*/ 140208 h 170688"/>
                <a:gd name="connsiteX13" fmla="*/ 582549 w 1783461"/>
                <a:gd name="connsiteY13" fmla="*/ 97536 h 170688"/>
                <a:gd name="connsiteX14" fmla="*/ 600837 w 1783461"/>
                <a:gd name="connsiteY14" fmla="*/ 91440 h 170688"/>
                <a:gd name="connsiteX15" fmla="*/ 637413 w 1783461"/>
                <a:gd name="connsiteY15" fmla="*/ 67056 h 170688"/>
                <a:gd name="connsiteX16" fmla="*/ 655701 w 1783461"/>
                <a:gd name="connsiteY16" fmla="*/ 60960 h 170688"/>
                <a:gd name="connsiteX17" fmla="*/ 686181 w 1783461"/>
                <a:gd name="connsiteY17" fmla="*/ 42672 h 170688"/>
                <a:gd name="connsiteX18" fmla="*/ 704469 w 1783461"/>
                <a:gd name="connsiteY18" fmla="*/ 30480 h 170688"/>
                <a:gd name="connsiteX19" fmla="*/ 722757 w 1783461"/>
                <a:gd name="connsiteY19" fmla="*/ 24384 h 170688"/>
                <a:gd name="connsiteX20" fmla="*/ 777621 w 1783461"/>
                <a:gd name="connsiteY20" fmla="*/ 0 h 170688"/>
                <a:gd name="connsiteX21" fmla="*/ 844677 w 1783461"/>
                <a:gd name="connsiteY21" fmla="*/ 12192 h 170688"/>
                <a:gd name="connsiteX22" fmla="*/ 881253 w 1783461"/>
                <a:gd name="connsiteY22" fmla="*/ 36576 h 170688"/>
                <a:gd name="connsiteX23" fmla="*/ 917829 w 1783461"/>
                <a:gd name="connsiteY23" fmla="*/ 54864 h 170688"/>
                <a:gd name="connsiteX24" fmla="*/ 966597 w 1783461"/>
                <a:gd name="connsiteY24" fmla="*/ 85344 h 170688"/>
                <a:gd name="connsiteX25" fmla="*/ 984885 w 1783461"/>
                <a:gd name="connsiteY25" fmla="*/ 91440 h 170688"/>
                <a:gd name="connsiteX26" fmla="*/ 1009269 w 1783461"/>
                <a:gd name="connsiteY26" fmla="*/ 103632 h 170688"/>
                <a:gd name="connsiteX27" fmla="*/ 1064133 w 1783461"/>
                <a:gd name="connsiteY27" fmla="*/ 128016 h 170688"/>
                <a:gd name="connsiteX28" fmla="*/ 1216533 w 1783461"/>
                <a:gd name="connsiteY28" fmla="*/ 85344 h 170688"/>
                <a:gd name="connsiteX29" fmla="*/ 1265301 w 1783461"/>
                <a:gd name="connsiteY29" fmla="*/ 67056 h 170688"/>
                <a:gd name="connsiteX30" fmla="*/ 1307973 w 1783461"/>
                <a:gd name="connsiteY30" fmla="*/ 54864 h 170688"/>
                <a:gd name="connsiteX31" fmla="*/ 1326261 w 1783461"/>
                <a:gd name="connsiteY31" fmla="*/ 42672 h 170688"/>
                <a:gd name="connsiteX32" fmla="*/ 1533525 w 1783461"/>
                <a:gd name="connsiteY32" fmla="*/ 60960 h 170688"/>
                <a:gd name="connsiteX33" fmla="*/ 1618869 w 1783461"/>
                <a:gd name="connsiteY33" fmla="*/ 67056 h 170688"/>
                <a:gd name="connsiteX34" fmla="*/ 1704213 w 1783461"/>
                <a:gd name="connsiteY34" fmla="*/ 103632 h 170688"/>
                <a:gd name="connsiteX35" fmla="*/ 1759077 w 1783461"/>
                <a:gd name="connsiteY35" fmla="*/ 134112 h 170688"/>
                <a:gd name="connsiteX36" fmla="*/ 1783461 w 1783461"/>
                <a:gd name="connsiteY36" fmla="*/ 158496 h 170688"/>
                <a:gd name="connsiteX0" fmla="*/ 0 w 1759077"/>
                <a:gd name="connsiteY0" fmla="*/ 16383 h 170688"/>
                <a:gd name="connsiteX1" fmla="*/ 27813 w 1759077"/>
                <a:gd name="connsiteY1" fmla="*/ 24384 h 170688"/>
                <a:gd name="connsiteX2" fmla="*/ 76581 w 1759077"/>
                <a:gd name="connsiteY2" fmla="*/ 54864 h 170688"/>
                <a:gd name="connsiteX3" fmla="*/ 94869 w 1759077"/>
                <a:gd name="connsiteY3" fmla="*/ 67056 h 170688"/>
                <a:gd name="connsiteX4" fmla="*/ 125349 w 1759077"/>
                <a:gd name="connsiteY4" fmla="*/ 79248 h 170688"/>
                <a:gd name="connsiteX5" fmla="*/ 149733 w 1759077"/>
                <a:gd name="connsiteY5" fmla="*/ 97536 h 170688"/>
                <a:gd name="connsiteX6" fmla="*/ 168021 w 1759077"/>
                <a:gd name="connsiteY6" fmla="*/ 103632 h 170688"/>
                <a:gd name="connsiteX7" fmla="*/ 265557 w 1759077"/>
                <a:gd name="connsiteY7" fmla="*/ 140208 h 170688"/>
                <a:gd name="connsiteX8" fmla="*/ 308229 w 1759077"/>
                <a:gd name="connsiteY8" fmla="*/ 152400 h 170688"/>
                <a:gd name="connsiteX9" fmla="*/ 326517 w 1759077"/>
                <a:gd name="connsiteY9" fmla="*/ 158496 h 170688"/>
                <a:gd name="connsiteX10" fmla="*/ 375285 w 1759077"/>
                <a:gd name="connsiteY10" fmla="*/ 170688 h 170688"/>
                <a:gd name="connsiteX11" fmla="*/ 485013 w 1759077"/>
                <a:gd name="connsiteY11" fmla="*/ 146304 h 170688"/>
                <a:gd name="connsiteX12" fmla="*/ 509397 w 1759077"/>
                <a:gd name="connsiteY12" fmla="*/ 140208 h 170688"/>
                <a:gd name="connsiteX13" fmla="*/ 582549 w 1759077"/>
                <a:gd name="connsiteY13" fmla="*/ 97536 h 170688"/>
                <a:gd name="connsiteX14" fmla="*/ 600837 w 1759077"/>
                <a:gd name="connsiteY14" fmla="*/ 91440 h 170688"/>
                <a:gd name="connsiteX15" fmla="*/ 637413 w 1759077"/>
                <a:gd name="connsiteY15" fmla="*/ 67056 h 170688"/>
                <a:gd name="connsiteX16" fmla="*/ 655701 w 1759077"/>
                <a:gd name="connsiteY16" fmla="*/ 60960 h 170688"/>
                <a:gd name="connsiteX17" fmla="*/ 686181 w 1759077"/>
                <a:gd name="connsiteY17" fmla="*/ 42672 h 170688"/>
                <a:gd name="connsiteX18" fmla="*/ 704469 w 1759077"/>
                <a:gd name="connsiteY18" fmla="*/ 30480 h 170688"/>
                <a:gd name="connsiteX19" fmla="*/ 722757 w 1759077"/>
                <a:gd name="connsiteY19" fmla="*/ 24384 h 170688"/>
                <a:gd name="connsiteX20" fmla="*/ 777621 w 1759077"/>
                <a:gd name="connsiteY20" fmla="*/ 0 h 170688"/>
                <a:gd name="connsiteX21" fmla="*/ 844677 w 1759077"/>
                <a:gd name="connsiteY21" fmla="*/ 12192 h 170688"/>
                <a:gd name="connsiteX22" fmla="*/ 881253 w 1759077"/>
                <a:gd name="connsiteY22" fmla="*/ 36576 h 170688"/>
                <a:gd name="connsiteX23" fmla="*/ 917829 w 1759077"/>
                <a:gd name="connsiteY23" fmla="*/ 54864 h 170688"/>
                <a:gd name="connsiteX24" fmla="*/ 966597 w 1759077"/>
                <a:gd name="connsiteY24" fmla="*/ 85344 h 170688"/>
                <a:gd name="connsiteX25" fmla="*/ 984885 w 1759077"/>
                <a:gd name="connsiteY25" fmla="*/ 91440 h 170688"/>
                <a:gd name="connsiteX26" fmla="*/ 1009269 w 1759077"/>
                <a:gd name="connsiteY26" fmla="*/ 103632 h 170688"/>
                <a:gd name="connsiteX27" fmla="*/ 1064133 w 1759077"/>
                <a:gd name="connsiteY27" fmla="*/ 128016 h 170688"/>
                <a:gd name="connsiteX28" fmla="*/ 1216533 w 1759077"/>
                <a:gd name="connsiteY28" fmla="*/ 85344 h 170688"/>
                <a:gd name="connsiteX29" fmla="*/ 1265301 w 1759077"/>
                <a:gd name="connsiteY29" fmla="*/ 67056 h 170688"/>
                <a:gd name="connsiteX30" fmla="*/ 1307973 w 1759077"/>
                <a:gd name="connsiteY30" fmla="*/ 54864 h 170688"/>
                <a:gd name="connsiteX31" fmla="*/ 1326261 w 1759077"/>
                <a:gd name="connsiteY31" fmla="*/ 42672 h 170688"/>
                <a:gd name="connsiteX32" fmla="*/ 1533525 w 1759077"/>
                <a:gd name="connsiteY32" fmla="*/ 60960 h 170688"/>
                <a:gd name="connsiteX33" fmla="*/ 1618869 w 1759077"/>
                <a:gd name="connsiteY33" fmla="*/ 67056 h 170688"/>
                <a:gd name="connsiteX34" fmla="*/ 1704213 w 1759077"/>
                <a:gd name="connsiteY34" fmla="*/ 103632 h 170688"/>
                <a:gd name="connsiteX35" fmla="*/ 1759077 w 1759077"/>
                <a:gd name="connsiteY35" fmla="*/ 134112 h 170688"/>
                <a:gd name="connsiteX0" fmla="*/ 0 w 1704213"/>
                <a:gd name="connsiteY0" fmla="*/ 16383 h 170688"/>
                <a:gd name="connsiteX1" fmla="*/ 27813 w 1704213"/>
                <a:gd name="connsiteY1" fmla="*/ 24384 h 170688"/>
                <a:gd name="connsiteX2" fmla="*/ 76581 w 1704213"/>
                <a:gd name="connsiteY2" fmla="*/ 54864 h 170688"/>
                <a:gd name="connsiteX3" fmla="*/ 94869 w 1704213"/>
                <a:gd name="connsiteY3" fmla="*/ 67056 h 170688"/>
                <a:gd name="connsiteX4" fmla="*/ 125349 w 1704213"/>
                <a:gd name="connsiteY4" fmla="*/ 79248 h 170688"/>
                <a:gd name="connsiteX5" fmla="*/ 149733 w 1704213"/>
                <a:gd name="connsiteY5" fmla="*/ 97536 h 170688"/>
                <a:gd name="connsiteX6" fmla="*/ 168021 w 1704213"/>
                <a:gd name="connsiteY6" fmla="*/ 103632 h 170688"/>
                <a:gd name="connsiteX7" fmla="*/ 265557 w 1704213"/>
                <a:gd name="connsiteY7" fmla="*/ 140208 h 170688"/>
                <a:gd name="connsiteX8" fmla="*/ 308229 w 1704213"/>
                <a:gd name="connsiteY8" fmla="*/ 152400 h 170688"/>
                <a:gd name="connsiteX9" fmla="*/ 326517 w 1704213"/>
                <a:gd name="connsiteY9" fmla="*/ 158496 h 170688"/>
                <a:gd name="connsiteX10" fmla="*/ 375285 w 1704213"/>
                <a:gd name="connsiteY10" fmla="*/ 170688 h 170688"/>
                <a:gd name="connsiteX11" fmla="*/ 485013 w 1704213"/>
                <a:gd name="connsiteY11" fmla="*/ 146304 h 170688"/>
                <a:gd name="connsiteX12" fmla="*/ 509397 w 1704213"/>
                <a:gd name="connsiteY12" fmla="*/ 140208 h 170688"/>
                <a:gd name="connsiteX13" fmla="*/ 582549 w 1704213"/>
                <a:gd name="connsiteY13" fmla="*/ 97536 h 170688"/>
                <a:gd name="connsiteX14" fmla="*/ 600837 w 1704213"/>
                <a:gd name="connsiteY14" fmla="*/ 91440 h 170688"/>
                <a:gd name="connsiteX15" fmla="*/ 637413 w 1704213"/>
                <a:gd name="connsiteY15" fmla="*/ 67056 h 170688"/>
                <a:gd name="connsiteX16" fmla="*/ 655701 w 1704213"/>
                <a:gd name="connsiteY16" fmla="*/ 60960 h 170688"/>
                <a:gd name="connsiteX17" fmla="*/ 686181 w 1704213"/>
                <a:gd name="connsiteY17" fmla="*/ 42672 h 170688"/>
                <a:gd name="connsiteX18" fmla="*/ 704469 w 1704213"/>
                <a:gd name="connsiteY18" fmla="*/ 30480 h 170688"/>
                <a:gd name="connsiteX19" fmla="*/ 722757 w 1704213"/>
                <a:gd name="connsiteY19" fmla="*/ 24384 h 170688"/>
                <a:gd name="connsiteX20" fmla="*/ 777621 w 1704213"/>
                <a:gd name="connsiteY20" fmla="*/ 0 h 170688"/>
                <a:gd name="connsiteX21" fmla="*/ 844677 w 1704213"/>
                <a:gd name="connsiteY21" fmla="*/ 12192 h 170688"/>
                <a:gd name="connsiteX22" fmla="*/ 881253 w 1704213"/>
                <a:gd name="connsiteY22" fmla="*/ 36576 h 170688"/>
                <a:gd name="connsiteX23" fmla="*/ 917829 w 1704213"/>
                <a:gd name="connsiteY23" fmla="*/ 54864 h 170688"/>
                <a:gd name="connsiteX24" fmla="*/ 966597 w 1704213"/>
                <a:gd name="connsiteY24" fmla="*/ 85344 h 170688"/>
                <a:gd name="connsiteX25" fmla="*/ 984885 w 1704213"/>
                <a:gd name="connsiteY25" fmla="*/ 91440 h 170688"/>
                <a:gd name="connsiteX26" fmla="*/ 1009269 w 1704213"/>
                <a:gd name="connsiteY26" fmla="*/ 103632 h 170688"/>
                <a:gd name="connsiteX27" fmla="*/ 1064133 w 1704213"/>
                <a:gd name="connsiteY27" fmla="*/ 128016 h 170688"/>
                <a:gd name="connsiteX28" fmla="*/ 1216533 w 1704213"/>
                <a:gd name="connsiteY28" fmla="*/ 85344 h 170688"/>
                <a:gd name="connsiteX29" fmla="*/ 1265301 w 1704213"/>
                <a:gd name="connsiteY29" fmla="*/ 67056 h 170688"/>
                <a:gd name="connsiteX30" fmla="*/ 1307973 w 1704213"/>
                <a:gd name="connsiteY30" fmla="*/ 54864 h 170688"/>
                <a:gd name="connsiteX31" fmla="*/ 1326261 w 1704213"/>
                <a:gd name="connsiteY31" fmla="*/ 42672 h 170688"/>
                <a:gd name="connsiteX32" fmla="*/ 1533525 w 1704213"/>
                <a:gd name="connsiteY32" fmla="*/ 60960 h 170688"/>
                <a:gd name="connsiteX33" fmla="*/ 1618869 w 1704213"/>
                <a:gd name="connsiteY33" fmla="*/ 67056 h 170688"/>
                <a:gd name="connsiteX34" fmla="*/ 1704213 w 1704213"/>
                <a:gd name="connsiteY34" fmla="*/ 103632 h 170688"/>
                <a:gd name="connsiteX0" fmla="*/ 0 w 1618869"/>
                <a:gd name="connsiteY0" fmla="*/ 16383 h 170688"/>
                <a:gd name="connsiteX1" fmla="*/ 27813 w 1618869"/>
                <a:gd name="connsiteY1" fmla="*/ 24384 h 170688"/>
                <a:gd name="connsiteX2" fmla="*/ 76581 w 1618869"/>
                <a:gd name="connsiteY2" fmla="*/ 54864 h 170688"/>
                <a:gd name="connsiteX3" fmla="*/ 94869 w 1618869"/>
                <a:gd name="connsiteY3" fmla="*/ 67056 h 170688"/>
                <a:gd name="connsiteX4" fmla="*/ 125349 w 1618869"/>
                <a:gd name="connsiteY4" fmla="*/ 79248 h 170688"/>
                <a:gd name="connsiteX5" fmla="*/ 149733 w 1618869"/>
                <a:gd name="connsiteY5" fmla="*/ 97536 h 170688"/>
                <a:gd name="connsiteX6" fmla="*/ 168021 w 1618869"/>
                <a:gd name="connsiteY6" fmla="*/ 103632 h 170688"/>
                <a:gd name="connsiteX7" fmla="*/ 265557 w 1618869"/>
                <a:gd name="connsiteY7" fmla="*/ 140208 h 170688"/>
                <a:gd name="connsiteX8" fmla="*/ 308229 w 1618869"/>
                <a:gd name="connsiteY8" fmla="*/ 152400 h 170688"/>
                <a:gd name="connsiteX9" fmla="*/ 326517 w 1618869"/>
                <a:gd name="connsiteY9" fmla="*/ 158496 h 170688"/>
                <a:gd name="connsiteX10" fmla="*/ 375285 w 1618869"/>
                <a:gd name="connsiteY10" fmla="*/ 170688 h 170688"/>
                <a:gd name="connsiteX11" fmla="*/ 485013 w 1618869"/>
                <a:gd name="connsiteY11" fmla="*/ 146304 h 170688"/>
                <a:gd name="connsiteX12" fmla="*/ 509397 w 1618869"/>
                <a:gd name="connsiteY12" fmla="*/ 140208 h 170688"/>
                <a:gd name="connsiteX13" fmla="*/ 582549 w 1618869"/>
                <a:gd name="connsiteY13" fmla="*/ 97536 h 170688"/>
                <a:gd name="connsiteX14" fmla="*/ 600837 w 1618869"/>
                <a:gd name="connsiteY14" fmla="*/ 91440 h 170688"/>
                <a:gd name="connsiteX15" fmla="*/ 637413 w 1618869"/>
                <a:gd name="connsiteY15" fmla="*/ 67056 h 170688"/>
                <a:gd name="connsiteX16" fmla="*/ 655701 w 1618869"/>
                <a:gd name="connsiteY16" fmla="*/ 60960 h 170688"/>
                <a:gd name="connsiteX17" fmla="*/ 686181 w 1618869"/>
                <a:gd name="connsiteY17" fmla="*/ 42672 h 170688"/>
                <a:gd name="connsiteX18" fmla="*/ 704469 w 1618869"/>
                <a:gd name="connsiteY18" fmla="*/ 30480 h 170688"/>
                <a:gd name="connsiteX19" fmla="*/ 722757 w 1618869"/>
                <a:gd name="connsiteY19" fmla="*/ 24384 h 170688"/>
                <a:gd name="connsiteX20" fmla="*/ 777621 w 1618869"/>
                <a:gd name="connsiteY20" fmla="*/ 0 h 170688"/>
                <a:gd name="connsiteX21" fmla="*/ 844677 w 1618869"/>
                <a:gd name="connsiteY21" fmla="*/ 12192 h 170688"/>
                <a:gd name="connsiteX22" fmla="*/ 881253 w 1618869"/>
                <a:gd name="connsiteY22" fmla="*/ 36576 h 170688"/>
                <a:gd name="connsiteX23" fmla="*/ 917829 w 1618869"/>
                <a:gd name="connsiteY23" fmla="*/ 54864 h 170688"/>
                <a:gd name="connsiteX24" fmla="*/ 966597 w 1618869"/>
                <a:gd name="connsiteY24" fmla="*/ 85344 h 170688"/>
                <a:gd name="connsiteX25" fmla="*/ 984885 w 1618869"/>
                <a:gd name="connsiteY25" fmla="*/ 91440 h 170688"/>
                <a:gd name="connsiteX26" fmla="*/ 1009269 w 1618869"/>
                <a:gd name="connsiteY26" fmla="*/ 103632 h 170688"/>
                <a:gd name="connsiteX27" fmla="*/ 1064133 w 1618869"/>
                <a:gd name="connsiteY27" fmla="*/ 128016 h 170688"/>
                <a:gd name="connsiteX28" fmla="*/ 1216533 w 1618869"/>
                <a:gd name="connsiteY28" fmla="*/ 85344 h 170688"/>
                <a:gd name="connsiteX29" fmla="*/ 1265301 w 1618869"/>
                <a:gd name="connsiteY29" fmla="*/ 67056 h 170688"/>
                <a:gd name="connsiteX30" fmla="*/ 1307973 w 1618869"/>
                <a:gd name="connsiteY30" fmla="*/ 54864 h 170688"/>
                <a:gd name="connsiteX31" fmla="*/ 1326261 w 1618869"/>
                <a:gd name="connsiteY31" fmla="*/ 42672 h 170688"/>
                <a:gd name="connsiteX32" fmla="*/ 1533525 w 1618869"/>
                <a:gd name="connsiteY32" fmla="*/ 60960 h 170688"/>
                <a:gd name="connsiteX33" fmla="*/ 1618869 w 1618869"/>
                <a:gd name="connsiteY33" fmla="*/ 67056 h 170688"/>
                <a:gd name="connsiteX0" fmla="*/ 0 w 1533525"/>
                <a:gd name="connsiteY0" fmla="*/ 16383 h 170688"/>
                <a:gd name="connsiteX1" fmla="*/ 27813 w 1533525"/>
                <a:gd name="connsiteY1" fmla="*/ 24384 h 170688"/>
                <a:gd name="connsiteX2" fmla="*/ 76581 w 1533525"/>
                <a:gd name="connsiteY2" fmla="*/ 54864 h 170688"/>
                <a:gd name="connsiteX3" fmla="*/ 94869 w 1533525"/>
                <a:gd name="connsiteY3" fmla="*/ 67056 h 170688"/>
                <a:gd name="connsiteX4" fmla="*/ 125349 w 1533525"/>
                <a:gd name="connsiteY4" fmla="*/ 79248 h 170688"/>
                <a:gd name="connsiteX5" fmla="*/ 149733 w 1533525"/>
                <a:gd name="connsiteY5" fmla="*/ 97536 h 170688"/>
                <a:gd name="connsiteX6" fmla="*/ 168021 w 1533525"/>
                <a:gd name="connsiteY6" fmla="*/ 103632 h 170688"/>
                <a:gd name="connsiteX7" fmla="*/ 265557 w 1533525"/>
                <a:gd name="connsiteY7" fmla="*/ 140208 h 170688"/>
                <a:gd name="connsiteX8" fmla="*/ 308229 w 1533525"/>
                <a:gd name="connsiteY8" fmla="*/ 152400 h 170688"/>
                <a:gd name="connsiteX9" fmla="*/ 326517 w 1533525"/>
                <a:gd name="connsiteY9" fmla="*/ 158496 h 170688"/>
                <a:gd name="connsiteX10" fmla="*/ 375285 w 1533525"/>
                <a:gd name="connsiteY10" fmla="*/ 170688 h 170688"/>
                <a:gd name="connsiteX11" fmla="*/ 485013 w 1533525"/>
                <a:gd name="connsiteY11" fmla="*/ 146304 h 170688"/>
                <a:gd name="connsiteX12" fmla="*/ 509397 w 1533525"/>
                <a:gd name="connsiteY12" fmla="*/ 140208 h 170688"/>
                <a:gd name="connsiteX13" fmla="*/ 582549 w 1533525"/>
                <a:gd name="connsiteY13" fmla="*/ 97536 h 170688"/>
                <a:gd name="connsiteX14" fmla="*/ 600837 w 1533525"/>
                <a:gd name="connsiteY14" fmla="*/ 91440 h 170688"/>
                <a:gd name="connsiteX15" fmla="*/ 637413 w 1533525"/>
                <a:gd name="connsiteY15" fmla="*/ 67056 h 170688"/>
                <a:gd name="connsiteX16" fmla="*/ 655701 w 1533525"/>
                <a:gd name="connsiteY16" fmla="*/ 60960 h 170688"/>
                <a:gd name="connsiteX17" fmla="*/ 686181 w 1533525"/>
                <a:gd name="connsiteY17" fmla="*/ 42672 h 170688"/>
                <a:gd name="connsiteX18" fmla="*/ 704469 w 1533525"/>
                <a:gd name="connsiteY18" fmla="*/ 30480 h 170688"/>
                <a:gd name="connsiteX19" fmla="*/ 722757 w 1533525"/>
                <a:gd name="connsiteY19" fmla="*/ 24384 h 170688"/>
                <a:gd name="connsiteX20" fmla="*/ 777621 w 1533525"/>
                <a:gd name="connsiteY20" fmla="*/ 0 h 170688"/>
                <a:gd name="connsiteX21" fmla="*/ 844677 w 1533525"/>
                <a:gd name="connsiteY21" fmla="*/ 12192 h 170688"/>
                <a:gd name="connsiteX22" fmla="*/ 881253 w 1533525"/>
                <a:gd name="connsiteY22" fmla="*/ 36576 h 170688"/>
                <a:gd name="connsiteX23" fmla="*/ 917829 w 1533525"/>
                <a:gd name="connsiteY23" fmla="*/ 54864 h 170688"/>
                <a:gd name="connsiteX24" fmla="*/ 966597 w 1533525"/>
                <a:gd name="connsiteY24" fmla="*/ 85344 h 170688"/>
                <a:gd name="connsiteX25" fmla="*/ 984885 w 1533525"/>
                <a:gd name="connsiteY25" fmla="*/ 91440 h 170688"/>
                <a:gd name="connsiteX26" fmla="*/ 1009269 w 1533525"/>
                <a:gd name="connsiteY26" fmla="*/ 103632 h 170688"/>
                <a:gd name="connsiteX27" fmla="*/ 1064133 w 1533525"/>
                <a:gd name="connsiteY27" fmla="*/ 128016 h 170688"/>
                <a:gd name="connsiteX28" fmla="*/ 1216533 w 1533525"/>
                <a:gd name="connsiteY28" fmla="*/ 85344 h 170688"/>
                <a:gd name="connsiteX29" fmla="*/ 1265301 w 1533525"/>
                <a:gd name="connsiteY29" fmla="*/ 67056 h 170688"/>
                <a:gd name="connsiteX30" fmla="*/ 1307973 w 1533525"/>
                <a:gd name="connsiteY30" fmla="*/ 54864 h 170688"/>
                <a:gd name="connsiteX31" fmla="*/ 1326261 w 1533525"/>
                <a:gd name="connsiteY31" fmla="*/ 42672 h 170688"/>
                <a:gd name="connsiteX32" fmla="*/ 1533525 w 1533525"/>
                <a:gd name="connsiteY32" fmla="*/ 60960 h 170688"/>
                <a:gd name="connsiteX0" fmla="*/ 0 w 1541145"/>
                <a:gd name="connsiteY0" fmla="*/ 16383 h 170688"/>
                <a:gd name="connsiteX1" fmla="*/ 27813 w 1541145"/>
                <a:gd name="connsiteY1" fmla="*/ 24384 h 170688"/>
                <a:gd name="connsiteX2" fmla="*/ 76581 w 1541145"/>
                <a:gd name="connsiteY2" fmla="*/ 54864 h 170688"/>
                <a:gd name="connsiteX3" fmla="*/ 94869 w 1541145"/>
                <a:gd name="connsiteY3" fmla="*/ 67056 h 170688"/>
                <a:gd name="connsiteX4" fmla="*/ 125349 w 1541145"/>
                <a:gd name="connsiteY4" fmla="*/ 79248 h 170688"/>
                <a:gd name="connsiteX5" fmla="*/ 149733 w 1541145"/>
                <a:gd name="connsiteY5" fmla="*/ 97536 h 170688"/>
                <a:gd name="connsiteX6" fmla="*/ 168021 w 1541145"/>
                <a:gd name="connsiteY6" fmla="*/ 103632 h 170688"/>
                <a:gd name="connsiteX7" fmla="*/ 265557 w 1541145"/>
                <a:gd name="connsiteY7" fmla="*/ 140208 h 170688"/>
                <a:gd name="connsiteX8" fmla="*/ 308229 w 1541145"/>
                <a:gd name="connsiteY8" fmla="*/ 152400 h 170688"/>
                <a:gd name="connsiteX9" fmla="*/ 326517 w 1541145"/>
                <a:gd name="connsiteY9" fmla="*/ 158496 h 170688"/>
                <a:gd name="connsiteX10" fmla="*/ 375285 w 1541145"/>
                <a:gd name="connsiteY10" fmla="*/ 170688 h 170688"/>
                <a:gd name="connsiteX11" fmla="*/ 485013 w 1541145"/>
                <a:gd name="connsiteY11" fmla="*/ 146304 h 170688"/>
                <a:gd name="connsiteX12" fmla="*/ 509397 w 1541145"/>
                <a:gd name="connsiteY12" fmla="*/ 140208 h 170688"/>
                <a:gd name="connsiteX13" fmla="*/ 582549 w 1541145"/>
                <a:gd name="connsiteY13" fmla="*/ 97536 h 170688"/>
                <a:gd name="connsiteX14" fmla="*/ 600837 w 1541145"/>
                <a:gd name="connsiteY14" fmla="*/ 91440 h 170688"/>
                <a:gd name="connsiteX15" fmla="*/ 637413 w 1541145"/>
                <a:gd name="connsiteY15" fmla="*/ 67056 h 170688"/>
                <a:gd name="connsiteX16" fmla="*/ 655701 w 1541145"/>
                <a:gd name="connsiteY16" fmla="*/ 60960 h 170688"/>
                <a:gd name="connsiteX17" fmla="*/ 686181 w 1541145"/>
                <a:gd name="connsiteY17" fmla="*/ 42672 h 170688"/>
                <a:gd name="connsiteX18" fmla="*/ 704469 w 1541145"/>
                <a:gd name="connsiteY18" fmla="*/ 30480 h 170688"/>
                <a:gd name="connsiteX19" fmla="*/ 722757 w 1541145"/>
                <a:gd name="connsiteY19" fmla="*/ 24384 h 170688"/>
                <a:gd name="connsiteX20" fmla="*/ 777621 w 1541145"/>
                <a:gd name="connsiteY20" fmla="*/ 0 h 170688"/>
                <a:gd name="connsiteX21" fmla="*/ 844677 w 1541145"/>
                <a:gd name="connsiteY21" fmla="*/ 12192 h 170688"/>
                <a:gd name="connsiteX22" fmla="*/ 881253 w 1541145"/>
                <a:gd name="connsiteY22" fmla="*/ 36576 h 170688"/>
                <a:gd name="connsiteX23" fmla="*/ 917829 w 1541145"/>
                <a:gd name="connsiteY23" fmla="*/ 54864 h 170688"/>
                <a:gd name="connsiteX24" fmla="*/ 966597 w 1541145"/>
                <a:gd name="connsiteY24" fmla="*/ 85344 h 170688"/>
                <a:gd name="connsiteX25" fmla="*/ 984885 w 1541145"/>
                <a:gd name="connsiteY25" fmla="*/ 91440 h 170688"/>
                <a:gd name="connsiteX26" fmla="*/ 1009269 w 1541145"/>
                <a:gd name="connsiteY26" fmla="*/ 103632 h 170688"/>
                <a:gd name="connsiteX27" fmla="*/ 1064133 w 1541145"/>
                <a:gd name="connsiteY27" fmla="*/ 128016 h 170688"/>
                <a:gd name="connsiteX28" fmla="*/ 1216533 w 1541145"/>
                <a:gd name="connsiteY28" fmla="*/ 85344 h 170688"/>
                <a:gd name="connsiteX29" fmla="*/ 1265301 w 1541145"/>
                <a:gd name="connsiteY29" fmla="*/ 67056 h 170688"/>
                <a:gd name="connsiteX30" fmla="*/ 1307973 w 1541145"/>
                <a:gd name="connsiteY30" fmla="*/ 54864 h 170688"/>
                <a:gd name="connsiteX31" fmla="*/ 1326261 w 1541145"/>
                <a:gd name="connsiteY31" fmla="*/ 42672 h 170688"/>
                <a:gd name="connsiteX32" fmla="*/ 1541145 w 1541145"/>
                <a:gd name="connsiteY32" fmla="*/ 60960 h 170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41145" h="170688">
                  <a:moveTo>
                    <a:pt x="0" y="16383"/>
                  </a:moveTo>
                  <a:cubicBezTo>
                    <a:pt x="6179" y="18148"/>
                    <a:pt x="21717" y="22352"/>
                    <a:pt x="27813" y="24384"/>
                  </a:cubicBezTo>
                  <a:cubicBezTo>
                    <a:pt x="74436" y="59351"/>
                    <a:pt x="29721" y="28087"/>
                    <a:pt x="76581" y="54864"/>
                  </a:cubicBezTo>
                  <a:cubicBezTo>
                    <a:pt x="82942" y="58499"/>
                    <a:pt x="88316" y="63779"/>
                    <a:pt x="94869" y="67056"/>
                  </a:cubicBezTo>
                  <a:cubicBezTo>
                    <a:pt x="104656" y="71950"/>
                    <a:pt x="115783" y="73934"/>
                    <a:pt x="125349" y="79248"/>
                  </a:cubicBezTo>
                  <a:cubicBezTo>
                    <a:pt x="134230" y="84182"/>
                    <a:pt x="140912" y="92495"/>
                    <a:pt x="149733" y="97536"/>
                  </a:cubicBezTo>
                  <a:cubicBezTo>
                    <a:pt x="155312" y="100724"/>
                    <a:pt x="162024" y="101325"/>
                    <a:pt x="168021" y="103632"/>
                  </a:cubicBezTo>
                  <a:cubicBezTo>
                    <a:pt x="222944" y="124756"/>
                    <a:pt x="218771" y="125812"/>
                    <a:pt x="265557" y="140208"/>
                  </a:cubicBezTo>
                  <a:cubicBezTo>
                    <a:pt x="279696" y="144558"/>
                    <a:pt x="294060" y="148149"/>
                    <a:pt x="308229" y="152400"/>
                  </a:cubicBezTo>
                  <a:cubicBezTo>
                    <a:pt x="314384" y="154246"/>
                    <a:pt x="320283" y="156938"/>
                    <a:pt x="326517" y="158496"/>
                  </a:cubicBezTo>
                  <a:lnTo>
                    <a:pt x="375285" y="170688"/>
                  </a:lnTo>
                  <a:lnTo>
                    <a:pt x="485013" y="146304"/>
                  </a:lnTo>
                  <a:cubicBezTo>
                    <a:pt x="493183" y="144447"/>
                    <a:pt x="501618" y="143320"/>
                    <a:pt x="509397" y="140208"/>
                  </a:cubicBezTo>
                  <a:cubicBezTo>
                    <a:pt x="558981" y="120375"/>
                    <a:pt x="534737" y="124098"/>
                    <a:pt x="582549" y="97536"/>
                  </a:cubicBezTo>
                  <a:cubicBezTo>
                    <a:pt x="588166" y="94415"/>
                    <a:pt x="595220" y="94561"/>
                    <a:pt x="600837" y="91440"/>
                  </a:cubicBezTo>
                  <a:cubicBezTo>
                    <a:pt x="613646" y="84324"/>
                    <a:pt x="623512" y="71690"/>
                    <a:pt x="637413" y="67056"/>
                  </a:cubicBezTo>
                  <a:cubicBezTo>
                    <a:pt x="643509" y="65024"/>
                    <a:pt x="649954" y="63834"/>
                    <a:pt x="655701" y="60960"/>
                  </a:cubicBezTo>
                  <a:cubicBezTo>
                    <a:pt x="666299" y="55661"/>
                    <a:pt x="676133" y="48952"/>
                    <a:pt x="686181" y="42672"/>
                  </a:cubicBezTo>
                  <a:cubicBezTo>
                    <a:pt x="692394" y="38789"/>
                    <a:pt x="697916" y="33757"/>
                    <a:pt x="704469" y="30480"/>
                  </a:cubicBezTo>
                  <a:cubicBezTo>
                    <a:pt x="710216" y="27606"/>
                    <a:pt x="716740" y="26640"/>
                    <a:pt x="722757" y="24384"/>
                  </a:cubicBezTo>
                  <a:cubicBezTo>
                    <a:pt x="753891" y="12709"/>
                    <a:pt x="749913" y="13854"/>
                    <a:pt x="777621" y="0"/>
                  </a:cubicBezTo>
                  <a:cubicBezTo>
                    <a:pt x="799973" y="4064"/>
                    <a:pt x="823254" y="4631"/>
                    <a:pt x="844677" y="12192"/>
                  </a:cubicBezTo>
                  <a:cubicBezTo>
                    <a:pt x="858495" y="17069"/>
                    <a:pt x="868596" y="29193"/>
                    <a:pt x="881253" y="36576"/>
                  </a:cubicBezTo>
                  <a:cubicBezTo>
                    <a:pt x="893027" y="43444"/>
                    <a:pt x="906140" y="47851"/>
                    <a:pt x="917829" y="54864"/>
                  </a:cubicBezTo>
                  <a:cubicBezTo>
                    <a:pt x="961588" y="81119"/>
                    <a:pt x="922299" y="66359"/>
                    <a:pt x="966597" y="85344"/>
                  </a:cubicBezTo>
                  <a:cubicBezTo>
                    <a:pt x="972503" y="87875"/>
                    <a:pt x="978979" y="88909"/>
                    <a:pt x="984885" y="91440"/>
                  </a:cubicBezTo>
                  <a:cubicBezTo>
                    <a:pt x="993238" y="95020"/>
                    <a:pt x="1000832" y="100257"/>
                    <a:pt x="1009269" y="103632"/>
                  </a:cubicBezTo>
                  <a:cubicBezTo>
                    <a:pt x="1063677" y="125395"/>
                    <a:pt x="1028948" y="104560"/>
                    <a:pt x="1064133" y="128016"/>
                  </a:cubicBezTo>
                  <a:cubicBezTo>
                    <a:pt x="1153507" y="118086"/>
                    <a:pt x="1101768" y="128381"/>
                    <a:pt x="1216533" y="85344"/>
                  </a:cubicBezTo>
                  <a:cubicBezTo>
                    <a:pt x="1232789" y="79248"/>
                    <a:pt x="1248458" y="71267"/>
                    <a:pt x="1265301" y="67056"/>
                  </a:cubicBezTo>
                  <a:cubicBezTo>
                    <a:pt x="1273114" y="65103"/>
                    <a:pt x="1299228" y="59237"/>
                    <a:pt x="1307973" y="54864"/>
                  </a:cubicBezTo>
                  <a:cubicBezTo>
                    <a:pt x="1314526" y="51587"/>
                    <a:pt x="1320165" y="46736"/>
                    <a:pt x="1326261" y="42672"/>
                  </a:cubicBezTo>
                  <a:lnTo>
                    <a:pt x="1541145" y="60960"/>
                  </a:ln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D2592C5-6999-462E-88CA-20E2CBE8B6D8}"/>
                </a:ext>
              </a:extLst>
            </p:cNvPr>
            <p:cNvSpPr/>
            <p:nvPr/>
          </p:nvSpPr>
          <p:spPr>
            <a:xfrm>
              <a:off x="9187053" y="3315586"/>
              <a:ext cx="1528191" cy="243840"/>
            </a:xfrm>
            <a:custGeom>
              <a:avLst/>
              <a:gdLst>
                <a:gd name="connsiteX0" fmla="*/ 0 w 2121408"/>
                <a:gd name="connsiteY0" fmla="*/ 365760 h 365760"/>
                <a:gd name="connsiteX1" fmla="*/ 201168 w 2121408"/>
                <a:gd name="connsiteY1" fmla="*/ 243840 h 365760"/>
                <a:gd name="connsiteX2" fmla="*/ 219456 w 2121408"/>
                <a:gd name="connsiteY2" fmla="*/ 237744 h 365760"/>
                <a:gd name="connsiteX3" fmla="*/ 237744 w 2121408"/>
                <a:gd name="connsiteY3" fmla="*/ 225552 h 365760"/>
                <a:gd name="connsiteX4" fmla="*/ 256032 w 2121408"/>
                <a:gd name="connsiteY4" fmla="*/ 219456 h 365760"/>
                <a:gd name="connsiteX5" fmla="*/ 274320 w 2121408"/>
                <a:gd name="connsiteY5" fmla="*/ 207264 h 365760"/>
                <a:gd name="connsiteX6" fmla="*/ 329184 w 2121408"/>
                <a:gd name="connsiteY6" fmla="*/ 195072 h 365760"/>
                <a:gd name="connsiteX7" fmla="*/ 365760 w 2121408"/>
                <a:gd name="connsiteY7" fmla="*/ 176784 h 365760"/>
                <a:gd name="connsiteX8" fmla="*/ 384048 w 2121408"/>
                <a:gd name="connsiteY8" fmla="*/ 170688 h 365760"/>
                <a:gd name="connsiteX9" fmla="*/ 408432 w 2121408"/>
                <a:gd name="connsiteY9" fmla="*/ 152400 h 365760"/>
                <a:gd name="connsiteX10" fmla="*/ 445008 w 2121408"/>
                <a:gd name="connsiteY10" fmla="*/ 140208 h 365760"/>
                <a:gd name="connsiteX11" fmla="*/ 457200 w 2121408"/>
                <a:gd name="connsiteY11" fmla="*/ 121920 h 365760"/>
                <a:gd name="connsiteX12" fmla="*/ 493776 w 2121408"/>
                <a:gd name="connsiteY12" fmla="*/ 103632 h 365760"/>
                <a:gd name="connsiteX13" fmla="*/ 573024 w 2121408"/>
                <a:gd name="connsiteY13" fmla="*/ 85344 h 365760"/>
                <a:gd name="connsiteX14" fmla="*/ 640080 w 2121408"/>
                <a:gd name="connsiteY14" fmla="*/ 97536 h 365760"/>
                <a:gd name="connsiteX15" fmla="*/ 658368 w 2121408"/>
                <a:gd name="connsiteY15" fmla="*/ 109728 h 365760"/>
                <a:gd name="connsiteX16" fmla="*/ 682752 w 2121408"/>
                <a:gd name="connsiteY16" fmla="*/ 115824 h 365760"/>
                <a:gd name="connsiteX17" fmla="*/ 725424 w 2121408"/>
                <a:gd name="connsiteY17" fmla="*/ 134112 h 365760"/>
                <a:gd name="connsiteX18" fmla="*/ 743712 w 2121408"/>
                <a:gd name="connsiteY18" fmla="*/ 140208 h 365760"/>
                <a:gd name="connsiteX19" fmla="*/ 762000 w 2121408"/>
                <a:gd name="connsiteY19" fmla="*/ 152400 h 365760"/>
                <a:gd name="connsiteX20" fmla="*/ 780288 w 2121408"/>
                <a:gd name="connsiteY20" fmla="*/ 158496 h 365760"/>
                <a:gd name="connsiteX21" fmla="*/ 835152 w 2121408"/>
                <a:gd name="connsiteY21" fmla="*/ 188976 h 365760"/>
                <a:gd name="connsiteX22" fmla="*/ 890016 w 2121408"/>
                <a:gd name="connsiteY22" fmla="*/ 176784 h 365760"/>
                <a:gd name="connsiteX23" fmla="*/ 914400 w 2121408"/>
                <a:gd name="connsiteY23" fmla="*/ 158496 h 365760"/>
                <a:gd name="connsiteX24" fmla="*/ 963168 w 2121408"/>
                <a:gd name="connsiteY24" fmla="*/ 134112 h 365760"/>
                <a:gd name="connsiteX25" fmla="*/ 987552 w 2121408"/>
                <a:gd name="connsiteY25" fmla="*/ 121920 h 365760"/>
                <a:gd name="connsiteX26" fmla="*/ 1036320 w 2121408"/>
                <a:gd name="connsiteY26" fmla="*/ 103632 h 365760"/>
                <a:gd name="connsiteX27" fmla="*/ 1054608 w 2121408"/>
                <a:gd name="connsiteY27" fmla="*/ 97536 h 365760"/>
                <a:gd name="connsiteX28" fmla="*/ 1072896 w 2121408"/>
                <a:gd name="connsiteY28" fmla="*/ 85344 h 365760"/>
                <a:gd name="connsiteX29" fmla="*/ 1103376 w 2121408"/>
                <a:gd name="connsiteY29" fmla="*/ 79248 h 365760"/>
                <a:gd name="connsiteX30" fmla="*/ 1133856 w 2121408"/>
                <a:gd name="connsiteY30" fmla="*/ 67056 h 365760"/>
                <a:gd name="connsiteX31" fmla="*/ 1152144 w 2121408"/>
                <a:gd name="connsiteY31" fmla="*/ 54864 h 365760"/>
                <a:gd name="connsiteX32" fmla="*/ 1182624 w 2121408"/>
                <a:gd name="connsiteY32" fmla="*/ 48768 h 365760"/>
                <a:gd name="connsiteX33" fmla="*/ 1237488 w 2121408"/>
                <a:gd name="connsiteY33" fmla="*/ 54864 h 365760"/>
                <a:gd name="connsiteX34" fmla="*/ 1267968 w 2121408"/>
                <a:gd name="connsiteY34" fmla="*/ 79248 h 365760"/>
                <a:gd name="connsiteX35" fmla="*/ 1322832 w 2121408"/>
                <a:gd name="connsiteY35" fmla="*/ 103632 h 365760"/>
                <a:gd name="connsiteX36" fmla="*/ 1341120 w 2121408"/>
                <a:gd name="connsiteY36" fmla="*/ 115824 h 365760"/>
                <a:gd name="connsiteX37" fmla="*/ 1365504 w 2121408"/>
                <a:gd name="connsiteY37" fmla="*/ 121920 h 365760"/>
                <a:gd name="connsiteX38" fmla="*/ 1389888 w 2121408"/>
                <a:gd name="connsiteY38" fmla="*/ 134112 h 365760"/>
                <a:gd name="connsiteX39" fmla="*/ 1432560 w 2121408"/>
                <a:gd name="connsiteY39" fmla="*/ 128016 h 365760"/>
                <a:gd name="connsiteX40" fmla="*/ 1450848 w 2121408"/>
                <a:gd name="connsiteY40" fmla="*/ 109728 h 365760"/>
                <a:gd name="connsiteX41" fmla="*/ 1469136 w 2121408"/>
                <a:gd name="connsiteY41" fmla="*/ 97536 h 365760"/>
                <a:gd name="connsiteX42" fmla="*/ 1517904 w 2121408"/>
                <a:gd name="connsiteY42" fmla="*/ 42672 h 365760"/>
                <a:gd name="connsiteX43" fmla="*/ 1536192 w 2121408"/>
                <a:gd name="connsiteY43" fmla="*/ 36576 h 365760"/>
                <a:gd name="connsiteX44" fmla="*/ 1554480 w 2121408"/>
                <a:gd name="connsiteY44" fmla="*/ 24384 h 365760"/>
                <a:gd name="connsiteX45" fmla="*/ 1572768 w 2121408"/>
                <a:gd name="connsiteY45" fmla="*/ 18288 h 365760"/>
                <a:gd name="connsiteX46" fmla="*/ 1597152 w 2121408"/>
                <a:gd name="connsiteY46" fmla="*/ 6096 h 365760"/>
                <a:gd name="connsiteX47" fmla="*/ 1639824 w 2121408"/>
                <a:gd name="connsiteY47" fmla="*/ 0 h 365760"/>
                <a:gd name="connsiteX48" fmla="*/ 1761744 w 2121408"/>
                <a:gd name="connsiteY48" fmla="*/ 6096 h 365760"/>
                <a:gd name="connsiteX49" fmla="*/ 1828800 w 2121408"/>
                <a:gd name="connsiteY49" fmla="*/ 24384 h 365760"/>
                <a:gd name="connsiteX50" fmla="*/ 1877568 w 2121408"/>
                <a:gd name="connsiteY50" fmla="*/ 30480 h 365760"/>
                <a:gd name="connsiteX51" fmla="*/ 1901952 w 2121408"/>
                <a:gd name="connsiteY51" fmla="*/ 36576 h 365760"/>
                <a:gd name="connsiteX52" fmla="*/ 2017776 w 2121408"/>
                <a:gd name="connsiteY52" fmla="*/ 54864 h 365760"/>
                <a:gd name="connsiteX53" fmla="*/ 2078736 w 2121408"/>
                <a:gd name="connsiteY53" fmla="*/ 85344 h 365760"/>
                <a:gd name="connsiteX54" fmla="*/ 2121408 w 2121408"/>
                <a:gd name="connsiteY54" fmla="*/ 109728 h 365760"/>
                <a:gd name="connsiteX0" fmla="*/ 0 w 2121408"/>
                <a:gd name="connsiteY0" fmla="*/ 365760 h 365760"/>
                <a:gd name="connsiteX1" fmla="*/ 201168 w 2121408"/>
                <a:gd name="connsiteY1" fmla="*/ 243840 h 365760"/>
                <a:gd name="connsiteX2" fmla="*/ 219456 w 2121408"/>
                <a:gd name="connsiteY2" fmla="*/ 237744 h 365760"/>
                <a:gd name="connsiteX3" fmla="*/ 237744 w 2121408"/>
                <a:gd name="connsiteY3" fmla="*/ 225552 h 365760"/>
                <a:gd name="connsiteX4" fmla="*/ 256032 w 2121408"/>
                <a:gd name="connsiteY4" fmla="*/ 219456 h 365760"/>
                <a:gd name="connsiteX5" fmla="*/ 274320 w 2121408"/>
                <a:gd name="connsiteY5" fmla="*/ 207264 h 365760"/>
                <a:gd name="connsiteX6" fmla="*/ 329184 w 2121408"/>
                <a:gd name="connsiteY6" fmla="*/ 195072 h 365760"/>
                <a:gd name="connsiteX7" fmla="*/ 365760 w 2121408"/>
                <a:gd name="connsiteY7" fmla="*/ 176784 h 365760"/>
                <a:gd name="connsiteX8" fmla="*/ 384048 w 2121408"/>
                <a:gd name="connsiteY8" fmla="*/ 170688 h 365760"/>
                <a:gd name="connsiteX9" fmla="*/ 408432 w 2121408"/>
                <a:gd name="connsiteY9" fmla="*/ 152400 h 365760"/>
                <a:gd name="connsiteX10" fmla="*/ 445008 w 2121408"/>
                <a:gd name="connsiteY10" fmla="*/ 140208 h 365760"/>
                <a:gd name="connsiteX11" fmla="*/ 457200 w 2121408"/>
                <a:gd name="connsiteY11" fmla="*/ 121920 h 365760"/>
                <a:gd name="connsiteX12" fmla="*/ 493776 w 2121408"/>
                <a:gd name="connsiteY12" fmla="*/ 103632 h 365760"/>
                <a:gd name="connsiteX13" fmla="*/ 573024 w 2121408"/>
                <a:gd name="connsiteY13" fmla="*/ 85344 h 365760"/>
                <a:gd name="connsiteX14" fmla="*/ 640080 w 2121408"/>
                <a:gd name="connsiteY14" fmla="*/ 97536 h 365760"/>
                <a:gd name="connsiteX15" fmla="*/ 658368 w 2121408"/>
                <a:gd name="connsiteY15" fmla="*/ 109728 h 365760"/>
                <a:gd name="connsiteX16" fmla="*/ 682752 w 2121408"/>
                <a:gd name="connsiteY16" fmla="*/ 115824 h 365760"/>
                <a:gd name="connsiteX17" fmla="*/ 725424 w 2121408"/>
                <a:gd name="connsiteY17" fmla="*/ 134112 h 365760"/>
                <a:gd name="connsiteX18" fmla="*/ 743712 w 2121408"/>
                <a:gd name="connsiteY18" fmla="*/ 140208 h 365760"/>
                <a:gd name="connsiteX19" fmla="*/ 762000 w 2121408"/>
                <a:gd name="connsiteY19" fmla="*/ 152400 h 365760"/>
                <a:gd name="connsiteX20" fmla="*/ 780288 w 2121408"/>
                <a:gd name="connsiteY20" fmla="*/ 158496 h 365760"/>
                <a:gd name="connsiteX21" fmla="*/ 835152 w 2121408"/>
                <a:gd name="connsiteY21" fmla="*/ 188976 h 365760"/>
                <a:gd name="connsiteX22" fmla="*/ 890016 w 2121408"/>
                <a:gd name="connsiteY22" fmla="*/ 176784 h 365760"/>
                <a:gd name="connsiteX23" fmla="*/ 914400 w 2121408"/>
                <a:gd name="connsiteY23" fmla="*/ 158496 h 365760"/>
                <a:gd name="connsiteX24" fmla="*/ 963168 w 2121408"/>
                <a:gd name="connsiteY24" fmla="*/ 134112 h 365760"/>
                <a:gd name="connsiteX25" fmla="*/ 987552 w 2121408"/>
                <a:gd name="connsiteY25" fmla="*/ 121920 h 365760"/>
                <a:gd name="connsiteX26" fmla="*/ 1036320 w 2121408"/>
                <a:gd name="connsiteY26" fmla="*/ 103632 h 365760"/>
                <a:gd name="connsiteX27" fmla="*/ 1054608 w 2121408"/>
                <a:gd name="connsiteY27" fmla="*/ 97536 h 365760"/>
                <a:gd name="connsiteX28" fmla="*/ 1072896 w 2121408"/>
                <a:gd name="connsiteY28" fmla="*/ 85344 h 365760"/>
                <a:gd name="connsiteX29" fmla="*/ 1103376 w 2121408"/>
                <a:gd name="connsiteY29" fmla="*/ 79248 h 365760"/>
                <a:gd name="connsiteX30" fmla="*/ 1133856 w 2121408"/>
                <a:gd name="connsiteY30" fmla="*/ 67056 h 365760"/>
                <a:gd name="connsiteX31" fmla="*/ 1152144 w 2121408"/>
                <a:gd name="connsiteY31" fmla="*/ 54864 h 365760"/>
                <a:gd name="connsiteX32" fmla="*/ 1182624 w 2121408"/>
                <a:gd name="connsiteY32" fmla="*/ 48768 h 365760"/>
                <a:gd name="connsiteX33" fmla="*/ 1237488 w 2121408"/>
                <a:gd name="connsiteY33" fmla="*/ 54864 h 365760"/>
                <a:gd name="connsiteX34" fmla="*/ 1267968 w 2121408"/>
                <a:gd name="connsiteY34" fmla="*/ 79248 h 365760"/>
                <a:gd name="connsiteX35" fmla="*/ 1322832 w 2121408"/>
                <a:gd name="connsiteY35" fmla="*/ 103632 h 365760"/>
                <a:gd name="connsiteX36" fmla="*/ 1341120 w 2121408"/>
                <a:gd name="connsiteY36" fmla="*/ 115824 h 365760"/>
                <a:gd name="connsiteX37" fmla="*/ 1365504 w 2121408"/>
                <a:gd name="connsiteY37" fmla="*/ 121920 h 365760"/>
                <a:gd name="connsiteX38" fmla="*/ 1389888 w 2121408"/>
                <a:gd name="connsiteY38" fmla="*/ 134112 h 365760"/>
                <a:gd name="connsiteX39" fmla="*/ 1432560 w 2121408"/>
                <a:gd name="connsiteY39" fmla="*/ 128016 h 365760"/>
                <a:gd name="connsiteX40" fmla="*/ 1450848 w 2121408"/>
                <a:gd name="connsiteY40" fmla="*/ 109728 h 365760"/>
                <a:gd name="connsiteX41" fmla="*/ 1469136 w 2121408"/>
                <a:gd name="connsiteY41" fmla="*/ 97536 h 365760"/>
                <a:gd name="connsiteX42" fmla="*/ 1517904 w 2121408"/>
                <a:gd name="connsiteY42" fmla="*/ 42672 h 365760"/>
                <a:gd name="connsiteX43" fmla="*/ 1536192 w 2121408"/>
                <a:gd name="connsiteY43" fmla="*/ 36576 h 365760"/>
                <a:gd name="connsiteX44" fmla="*/ 1554480 w 2121408"/>
                <a:gd name="connsiteY44" fmla="*/ 24384 h 365760"/>
                <a:gd name="connsiteX45" fmla="*/ 1572768 w 2121408"/>
                <a:gd name="connsiteY45" fmla="*/ 18288 h 365760"/>
                <a:gd name="connsiteX46" fmla="*/ 1597152 w 2121408"/>
                <a:gd name="connsiteY46" fmla="*/ 6096 h 365760"/>
                <a:gd name="connsiteX47" fmla="*/ 1639824 w 2121408"/>
                <a:gd name="connsiteY47" fmla="*/ 0 h 365760"/>
                <a:gd name="connsiteX48" fmla="*/ 1761744 w 2121408"/>
                <a:gd name="connsiteY48" fmla="*/ 6096 h 365760"/>
                <a:gd name="connsiteX49" fmla="*/ 1828800 w 2121408"/>
                <a:gd name="connsiteY49" fmla="*/ 24384 h 365760"/>
                <a:gd name="connsiteX50" fmla="*/ 1877568 w 2121408"/>
                <a:gd name="connsiteY50" fmla="*/ 30480 h 365760"/>
                <a:gd name="connsiteX51" fmla="*/ 1901952 w 2121408"/>
                <a:gd name="connsiteY51" fmla="*/ 36576 h 365760"/>
                <a:gd name="connsiteX52" fmla="*/ 2017776 w 2121408"/>
                <a:gd name="connsiteY52" fmla="*/ 54864 h 365760"/>
                <a:gd name="connsiteX53" fmla="*/ 2078736 w 2121408"/>
                <a:gd name="connsiteY53" fmla="*/ 85344 h 365760"/>
                <a:gd name="connsiteX54" fmla="*/ 2121408 w 2121408"/>
                <a:gd name="connsiteY54" fmla="*/ 109728 h 365760"/>
                <a:gd name="connsiteX0" fmla="*/ 0 w 2078736"/>
                <a:gd name="connsiteY0" fmla="*/ 365760 h 365760"/>
                <a:gd name="connsiteX1" fmla="*/ 201168 w 2078736"/>
                <a:gd name="connsiteY1" fmla="*/ 243840 h 365760"/>
                <a:gd name="connsiteX2" fmla="*/ 219456 w 2078736"/>
                <a:gd name="connsiteY2" fmla="*/ 237744 h 365760"/>
                <a:gd name="connsiteX3" fmla="*/ 237744 w 2078736"/>
                <a:gd name="connsiteY3" fmla="*/ 225552 h 365760"/>
                <a:gd name="connsiteX4" fmla="*/ 256032 w 2078736"/>
                <a:gd name="connsiteY4" fmla="*/ 219456 h 365760"/>
                <a:gd name="connsiteX5" fmla="*/ 274320 w 2078736"/>
                <a:gd name="connsiteY5" fmla="*/ 207264 h 365760"/>
                <a:gd name="connsiteX6" fmla="*/ 329184 w 2078736"/>
                <a:gd name="connsiteY6" fmla="*/ 195072 h 365760"/>
                <a:gd name="connsiteX7" fmla="*/ 365760 w 2078736"/>
                <a:gd name="connsiteY7" fmla="*/ 176784 h 365760"/>
                <a:gd name="connsiteX8" fmla="*/ 384048 w 2078736"/>
                <a:gd name="connsiteY8" fmla="*/ 170688 h 365760"/>
                <a:gd name="connsiteX9" fmla="*/ 408432 w 2078736"/>
                <a:gd name="connsiteY9" fmla="*/ 152400 h 365760"/>
                <a:gd name="connsiteX10" fmla="*/ 445008 w 2078736"/>
                <a:gd name="connsiteY10" fmla="*/ 140208 h 365760"/>
                <a:gd name="connsiteX11" fmla="*/ 457200 w 2078736"/>
                <a:gd name="connsiteY11" fmla="*/ 121920 h 365760"/>
                <a:gd name="connsiteX12" fmla="*/ 493776 w 2078736"/>
                <a:gd name="connsiteY12" fmla="*/ 103632 h 365760"/>
                <a:gd name="connsiteX13" fmla="*/ 573024 w 2078736"/>
                <a:gd name="connsiteY13" fmla="*/ 85344 h 365760"/>
                <a:gd name="connsiteX14" fmla="*/ 640080 w 2078736"/>
                <a:gd name="connsiteY14" fmla="*/ 97536 h 365760"/>
                <a:gd name="connsiteX15" fmla="*/ 658368 w 2078736"/>
                <a:gd name="connsiteY15" fmla="*/ 109728 h 365760"/>
                <a:gd name="connsiteX16" fmla="*/ 682752 w 2078736"/>
                <a:gd name="connsiteY16" fmla="*/ 115824 h 365760"/>
                <a:gd name="connsiteX17" fmla="*/ 725424 w 2078736"/>
                <a:gd name="connsiteY17" fmla="*/ 134112 h 365760"/>
                <a:gd name="connsiteX18" fmla="*/ 743712 w 2078736"/>
                <a:gd name="connsiteY18" fmla="*/ 140208 h 365760"/>
                <a:gd name="connsiteX19" fmla="*/ 762000 w 2078736"/>
                <a:gd name="connsiteY19" fmla="*/ 152400 h 365760"/>
                <a:gd name="connsiteX20" fmla="*/ 780288 w 2078736"/>
                <a:gd name="connsiteY20" fmla="*/ 158496 h 365760"/>
                <a:gd name="connsiteX21" fmla="*/ 835152 w 2078736"/>
                <a:gd name="connsiteY21" fmla="*/ 188976 h 365760"/>
                <a:gd name="connsiteX22" fmla="*/ 890016 w 2078736"/>
                <a:gd name="connsiteY22" fmla="*/ 176784 h 365760"/>
                <a:gd name="connsiteX23" fmla="*/ 914400 w 2078736"/>
                <a:gd name="connsiteY23" fmla="*/ 158496 h 365760"/>
                <a:gd name="connsiteX24" fmla="*/ 963168 w 2078736"/>
                <a:gd name="connsiteY24" fmla="*/ 134112 h 365760"/>
                <a:gd name="connsiteX25" fmla="*/ 987552 w 2078736"/>
                <a:gd name="connsiteY25" fmla="*/ 121920 h 365760"/>
                <a:gd name="connsiteX26" fmla="*/ 1036320 w 2078736"/>
                <a:gd name="connsiteY26" fmla="*/ 103632 h 365760"/>
                <a:gd name="connsiteX27" fmla="*/ 1054608 w 2078736"/>
                <a:gd name="connsiteY27" fmla="*/ 97536 h 365760"/>
                <a:gd name="connsiteX28" fmla="*/ 1072896 w 2078736"/>
                <a:gd name="connsiteY28" fmla="*/ 85344 h 365760"/>
                <a:gd name="connsiteX29" fmla="*/ 1103376 w 2078736"/>
                <a:gd name="connsiteY29" fmla="*/ 79248 h 365760"/>
                <a:gd name="connsiteX30" fmla="*/ 1133856 w 2078736"/>
                <a:gd name="connsiteY30" fmla="*/ 67056 h 365760"/>
                <a:gd name="connsiteX31" fmla="*/ 1152144 w 2078736"/>
                <a:gd name="connsiteY31" fmla="*/ 54864 h 365760"/>
                <a:gd name="connsiteX32" fmla="*/ 1182624 w 2078736"/>
                <a:gd name="connsiteY32" fmla="*/ 48768 h 365760"/>
                <a:gd name="connsiteX33" fmla="*/ 1237488 w 2078736"/>
                <a:gd name="connsiteY33" fmla="*/ 54864 h 365760"/>
                <a:gd name="connsiteX34" fmla="*/ 1267968 w 2078736"/>
                <a:gd name="connsiteY34" fmla="*/ 79248 h 365760"/>
                <a:gd name="connsiteX35" fmla="*/ 1322832 w 2078736"/>
                <a:gd name="connsiteY35" fmla="*/ 103632 h 365760"/>
                <a:gd name="connsiteX36" fmla="*/ 1341120 w 2078736"/>
                <a:gd name="connsiteY36" fmla="*/ 115824 h 365760"/>
                <a:gd name="connsiteX37" fmla="*/ 1365504 w 2078736"/>
                <a:gd name="connsiteY37" fmla="*/ 121920 h 365760"/>
                <a:gd name="connsiteX38" fmla="*/ 1389888 w 2078736"/>
                <a:gd name="connsiteY38" fmla="*/ 134112 h 365760"/>
                <a:gd name="connsiteX39" fmla="*/ 1432560 w 2078736"/>
                <a:gd name="connsiteY39" fmla="*/ 128016 h 365760"/>
                <a:gd name="connsiteX40" fmla="*/ 1450848 w 2078736"/>
                <a:gd name="connsiteY40" fmla="*/ 109728 h 365760"/>
                <a:gd name="connsiteX41" fmla="*/ 1469136 w 2078736"/>
                <a:gd name="connsiteY41" fmla="*/ 97536 h 365760"/>
                <a:gd name="connsiteX42" fmla="*/ 1517904 w 2078736"/>
                <a:gd name="connsiteY42" fmla="*/ 42672 h 365760"/>
                <a:gd name="connsiteX43" fmla="*/ 1536192 w 2078736"/>
                <a:gd name="connsiteY43" fmla="*/ 36576 h 365760"/>
                <a:gd name="connsiteX44" fmla="*/ 1554480 w 2078736"/>
                <a:gd name="connsiteY44" fmla="*/ 24384 h 365760"/>
                <a:gd name="connsiteX45" fmla="*/ 1572768 w 2078736"/>
                <a:gd name="connsiteY45" fmla="*/ 18288 h 365760"/>
                <a:gd name="connsiteX46" fmla="*/ 1597152 w 2078736"/>
                <a:gd name="connsiteY46" fmla="*/ 6096 h 365760"/>
                <a:gd name="connsiteX47" fmla="*/ 1639824 w 2078736"/>
                <a:gd name="connsiteY47" fmla="*/ 0 h 365760"/>
                <a:gd name="connsiteX48" fmla="*/ 1761744 w 2078736"/>
                <a:gd name="connsiteY48" fmla="*/ 6096 h 365760"/>
                <a:gd name="connsiteX49" fmla="*/ 1828800 w 2078736"/>
                <a:gd name="connsiteY49" fmla="*/ 24384 h 365760"/>
                <a:gd name="connsiteX50" fmla="*/ 1877568 w 2078736"/>
                <a:gd name="connsiteY50" fmla="*/ 30480 h 365760"/>
                <a:gd name="connsiteX51" fmla="*/ 1901952 w 2078736"/>
                <a:gd name="connsiteY51" fmla="*/ 36576 h 365760"/>
                <a:gd name="connsiteX52" fmla="*/ 2017776 w 2078736"/>
                <a:gd name="connsiteY52" fmla="*/ 54864 h 365760"/>
                <a:gd name="connsiteX53" fmla="*/ 2078736 w 2078736"/>
                <a:gd name="connsiteY53" fmla="*/ 85344 h 365760"/>
                <a:gd name="connsiteX0" fmla="*/ 0 w 2017776"/>
                <a:gd name="connsiteY0" fmla="*/ 365760 h 365760"/>
                <a:gd name="connsiteX1" fmla="*/ 201168 w 2017776"/>
                <a:gd name="connsiteY1" fmla="*/ 243840 h 365760"/>
                <a:gd name="connsiteX2" fmla="*/ 219456 w 2017776"/>
                <a:gd name="connsiteY2" fmla="*/ 237744 h 365760"/>
                <a:gd name="connsiteX3" fmla="*/ 237744 w 2017776"/>
                <a:gd name="connsiteY3" fmla="*/ 225552 h 365760"/>
                <a:gd name="connsiteX4" fmla="*/ 256032 w 2017776"/>
                <a:gd name="connsiteY4" fmla="*/ 219456 h 365760"/>
                <a:gd name="connsiteX5" fmla="*/ 274320 w 2017776"/>
                <a:gd name="connsiteY5" fmla="*/ 207264 h 365760"/>
                <a:gd name="connsiteX6" fmla="*/ 329184 w 2017776"/>
                <a:gd name="connsiteY6" fmla="*/ 195072 h 365760"/>
                <a:gd name="connsiteX7" fmla="*/ 365760 w 2017776"/>
                <a:gd name="connsiteY7" fmla="*/ 176784 h 365760"/>
                <a:gd name="connsiteX8" fmla="*/ 384048 w 2017776"/>
                <a:gd name="connsiteY8" fmla="*/ 170688 h 365760"/>
                <a:gd name="connsiteX9" fmla="*/ 408432 w 2017776"/>
                <a:gd name="connsiteY9" fmla="*/ 152400 h 365760"/>
                <a:gd name="connsiteX10" fmla="*/ 445008 w 2017776"/>
                <a:gd name="connsiteY10" fmla="*/ 140208 h 365760"/>
                <a:gd name="connsiteX11" fmla="*/ 457200 w 2017776"/>
                <a:gd name="connsiteY11" fmla="*/ 121920 h 365760"/>
                <a:gd name="connsiteX12" fmla="*/ 493776 w 2017776"/>
                <a:gd name="connsiteY12" fmla="*/ 103632 h 365760"/>
                <a:gd name="connsiteX13" fmla="*/ 573024 w 2017776"/>
                <a:gd name="connsiteY13" fmla="*/ 85344 h 365760"/>
                <a:gd name="connsiteX14" fmla="*/ 640080 w 2017776"/>
                <a:gd name="connsiteY14" fmla="*/ 97536 h 365760"/>
                <a:gd name="connsiteX15" fmla="*/ 658368 w 2017776"/>
                <a:gd name="connsiteY15" fmla="*/ 109728 h 365760"/>
                <a:gd name="connsiteX16" fmla="*/ 682752 w 2017776"/>
                <a:gd name="connsiteY16" fmla="*/ 115824 h 365760"/>
                <a:gd name="connsiteX17" fmla="*/ 725424 w 2017776"/>
                <a:gd name="connsiteY17" fmla="*/ 134112 h 365760"/>
                <a:gd name="connsiteX18" fmla="*/ 743712 w 2017776"/>
                <a:gd name="connsiteY18" fmla="*/ 140208 h 365760"/>
                <a:gd name="connsiteX19" fmla="*/ 762000 w 2017776"/>
                <a:gd name="connsiteY19" fmla="*/ 152400 h 365760"/>
                <a:gd name="connsiteX20" fmla="*/ 780288 w 2017776"/>
                <a:gd name="connsiteY20" fmla="*/ 158496 h 365760"/>
                <a:gd name="connsiteX21" fmla="*/ 835152 w 2017776"/>
                <a:gd name="connsiteY21" fmla="*/ 188976 h 365760"/>
                <a:gd name="connsiteX22" fmla="*/ 890016 w 2017776"/>
                <a:gd name="connsiteY22" fmla="*/ 176784 h 365760"/>
                <a:gd name="connsiteX23" fmla="*/ 914400 w 2017776"/>
                <a:gd name="connsiteY23" fmla="*/ 158496 h 365760"/>
                <a:gd name="connsiteX24" fmla="*/ 963168 w 2017776"/>
                <a:gd name="connsiteY24" fmla="*/ 134112 h 365760"/>
                <a:gd name="connsiteX25" fmla="*/ 987552 w 2017776"/>
                <a:gd name="connsiteY25" fmla="*/ 121920 h 365760"/>
                <a:gd name="connsiteX26" fmla="*/ 1036320 w 2017776"/>
                <a:gd name="connsiteY26" fmla="*/ 103632 h 365760"/>
                <a:gd name="connsiteX27" fmla="*/ 1054608 w 2017776"/>
                <a:gd name="connsiteY27" fmla="*/ 97536 h 365760"/>
                <a:gd name="connsiteX28" fmla="*/ 1072896 w 2017776"/>
                <a:gd name="connsiteY28" fmla="*/ 85344 h 365760"/>
                <a:gd name="connsiteX29" fmla="*/ 1103376 w 2017776"/>
                <a:gd name="connsiteY29" fmla="*/ 79248 h 365760"/>
                <a:gd name="connsiteX30" fmla="*/ 1133856 w 2017776"/>
                <a:gd name="connsiteY30" fmla="*/ 67056 h 365760"/>
                <a:gd name="connsiteX31" fmla="*/ 1152144 w 2017776"/>
                <a:gd name="connsiteY31" fmla="*/ 54864 h 365760"/>
                <a:gd name="connsiteX32" fmla="*/ 1182624 w 2017776"/>
                <a:gd name="connsiteY32" fmla="*/ 48768 h 365760"/>
                <a:gd name="connsiteX33" fmla="*/ 1237488 w 2017776"/>
                <a:gd name="connsiteY33" fmla="*/ 54864 h 365760"/>
                <a:gd name="connsiteX34" fmla="*/ 1267968 w 2017776"/>
                <a:gd name="connsiteY34" fmla="*/ 79248 h 365760"/>
                <a:gd name="connsiteX35" fmla="*/ 1322832 w 2017776"/>
                <a:gd name="connsiteY35" fmla="*/ 103632 h 365760"/>
                <a:gd name="connsiteX36" fmla="*/ 1341120 w 2017776"/>
                <a:gd name="connsiteY36" fmla="*/ 115824 h 365760"/>
                <a:gd name="connsiteX37" fmla="*/ 1365504 w 2017776"/>
                <a:gd name="connsiteY37" fmla="*/ 121920 h 365760"/>
                <a:gd name="connsiteX38" fmla="*/ 1389888 w 2017776"/>
                <a:gd name="connsiteY38" fmla="*/ 134112 h 365760"/>
                <a:gd name="connsiteX39" fmla="*/ 1432560 w 2017776"/>
                <a:gd name="connsiteY39" fmla="*/ 128016 h 365760"/>
                <a:gd name="connsiteX40" fmla="*/ 1450848 w 2017776"/>
                <a:gd name="connsiteY40" fmla="*/ 109728 h 365760"/>
                <a:gd name="connsiteX41" fmla="*/ 1469136 w 2017776"/>
                <a:gd name="connsiteY41" fmla="*/ 97536 h 365760"/>
                <a:gd name="connsiteX42" fmla="*/ 1517904 w 2017776"/>
                <a:gd name="connsiteY42" fmla="*/ 42672 h 365760"/>
                <a:gd name="connsiteX43" fmla="*/ 1536192 w 2017776"/>
                <a:gd name="connsiteY43" fmla="*/ 36576 h 365760"/>
                <a:gd name="connsiteX44" fmla="*/ 1554480 w 2017776"/>
                <a:gd name="connsiteY44" fmla="*/ 24384 h 365760"/>
                <a:gd name="connsiteX45" fmla="*/ 1572768 w 2017776"/>
                <a:gd name="connsiteY45" fmla="*/ 18288 h 365760"/>
                <a:gd name="connsiteX46" fmla="*/ 1597152 w 2017776"/>
                <a:gd name="connsiteY46" fmla="*/ 6096 h 365760"/>
                <a:gd name="connsiteX47" fmla="*/ 1639824 w 2017776"/>
                <a:gd name="connsiteY47" fmla="*/ 0 h 365760"/>
                <a:gd name="connsiteX48" fmla="*/ 1761744 w 2017776"/>
                <a:gd name="connsiteY48" fmla="*/ 6096 h 365760"/>
                <a:gd name="connsiteX49" fmla="*/ 1828800 w 2017776"/>
                <a:gd name="connsiteY49" fmla="*/ 24384 h 365760"/>
                <a:gd name="connsiteX50" fmla="*/ 1877568 w 2017776"/>
                <a:gd name="connsiteY50" fmla="*/ 30480 h 365760"/>
                <a:gd name="connsiteX51" fmla="*/ 1901952 w 2017776"/>
                <a:gd name="connsiteY51" fmla="*/ 36576 h 365760"/>
                <a:gd name="connsiteX52" fmla="*/ 2017776 w 2017776"/>
                <a:gd name="connsiteY52" fmla="*/ 54864 h 365760"/>
                <a:gd name="connsiteX0" fmla="*/ 0 w 1901952"/>
                <a:gd name="connsiteY0" fmla="*/ 365760 h 365760"/>
                <a:gd name="connsiteX1" fmla="*/ 201168 w 1901952"/>
                <a:gd name="connsiteY1" fmla="*/ 243840 h 365760"/>
                <a:gd name="connsiteX2" fmla="*/ 219456 w 1901952"/>
                <a:gd name="connsiteY2" fmla="*/ 237744 h 365760"/>
                <a:gd name="connsiteX3" fmla="*/ 237744 w 1901952"/>
                <a:gd name="connsiteY3" fmla="*/ 225552 h 365760"/>
                <a:gd name="connsiteX4" fmla="*/ 256032 w 1901952"/>
                <a:gd name="connsiteY4" fmla="*/ 219456 h 365760"/>
                <a:gd name="connsiteX5" fmla="*/ 274320 w 1901952"/>
                <a:gd name="connsiteY5" fmla="*/ 207264 h 365760"/>
                <a:gd name="connsiteX6" fmla="*/ 329184 w 1901952"/>
                <a:gd name="connsiteY6" fmla="*/ 195072 h 365760"/>
                <a:gd name="connsiteX7" fmla="*/ 365760 w 1901952"/>
                <a:gd name="connsiteY7" fmla="*/ 176784 h 365760"/>
                <a:gd name="connsiteX8" fmla="*/ 384048 w 1901952"/>
                <a:gd name="connsiteY8" fmla="*/ 170688 h 365760"/>
                <a:gd name="connsiteX9" fmla="*/ 408432 w 1901952"/>
                <a:gd name="connsiteY9" fmla="*/ 152400 h 365760"/>
                <a:gd name="connsiteX10" fmla="*/ 445008 w 1901952"/>
                <a:gd name="connsiteY10" fmla="*/ 140208 h 365760"/>
                <a:gd name="connsiteX11" fmla="*/ 457200 w 1901952"/>
                <a:gd name="connsiteY11" fmla="*/ 121920 h 365760"/>
                <a:gd name="connsiteX12" fmla="*/ 493776 w 1901952"/>
                <a:gd name="connsiteY12" fmla="*/ 103632 h 365760"/>
                <a:gd name="connsiteX13" fmla="*/ 573024 w 1901952"/>
                <a:gd name="connsiteY13" fmla="*/ 85344 h 365760"/>
                <a:gd name="connsiteX14" fmla="*/ 640080 w 1901952"/>
                <a:gd name="connsiteY14" fmla="*/ 97536 h 365760"/>
                <a:gd name="connsiteX15" fmla="*/ 658368 w 1901952"/>
                <a:gd name="connsiteY15" fmla="*/ 109728 h 365760"/>
                <a:gd name="connsiteX16" fmla="*/ 682752 w 1901952"/>
                <a:gd name="connsiteY16" fmla="*/ 115824 h 365760"/>
                <a:gd name="connsiteX17" fmla="*/ 725424 w 1901952"/>
                <a:gd name="connsiteY17" fmla="*/ 134112 h 365760"/>
                <a:gd name="connsiteX18" fmla="*/ 743712 w 1901952"/>
                <a:gd name="connsiteY18" fmla="*/ 140208 h 365760"/>
                <a:gd name="connsiteX19" fmla="*/ 762000 w 1901952"/>
                <a:gd name="connsiteY19" fmla="*/ 152400 h 365760"/>
                <a:gd name="connsiteX20" fmla="*/ 780288 w 1901952"/>
                <a:gd name="connsiteY20" fmla="*/ 158496 h 365760"/>
                <a:gd name="connsiteX21" fmla="*/ 835152 w 1901952"/>
                <a:gd name="connsiteY21" fmla="*/ 188976 h 365760"/>
                <a:gd name="connsiteX22" fmla="*/ 890016 w 1901952"/>
                <a:gd name="connsiteY22" fmla="*/ 176784 h 365760"/>
                <a:gd name="connsiteX23" fmla="*/ 914400 w 1901952"/>
                <a:gd name="connsiteY23" fmla="*/ 158496 h 365760"/>
                <a:gd name="connsiteX24" fmla="*/ 963168 w 1901952"/>
                <a:gd name="connsiteY24" fmla="*/ 134112 h 365760"/>
                <a:gd name="connsiteX25" fmla="*/ 987552 w 1901952"/>
                <a:gd name="connsiteY25" fmla="*/ 121920 h 365760"/>
                <a:gd name="connsiteX26" fmla="*/ 1036320 w 1901952"/>
                <a:gd name="connsiteY26" fmla="*/ 103632 h 365760"/>
                <a:gd name="connsiteX27" fmla="*/ 1054608 w 1901952"/>
                <a:gd name="connsiteY27" fmla="*/ 97536 h 365760"/>
                <a:gd name="connsiteX28" fmla="*/ 1072896 w 1901952"/>
                <a:gd name="connsiteY28" fmla="*/ 85344 h 365760"/>
                <a:gd name="connsiteX29" fmla="*/ 1103376 w 1901952"/>
                <a:gd name="connsiteY29" fmla="*/ 79248 h 365760"/>
                <a:gd name="connsiteX30" fmla="*/ 1133856 w 1901952"/>
                <a:gd name="connsiteY30" fmla="*/ 67056 h 365760"/>
                <a:gd name="connsiteX31" fmla="*/ 1152144 w 1901952"/>
                <a:gd name="connsiteY31" fmla="*/ 54864 h 365760"/>
                <a:gd name="connsiteX32" fmla="*/ 1182624 w 1901952"/>
                <a:gd name="connsiteY32" fmla="*/ 48768 h 365760"/>
                <a:gd name="connsiteX33" fmla="*/ 1237488 w 1901952"/>
                <a:gd name="connsiteY33" fmla="*/ 54864 h 365760"/>
                <a:gd name="connsiteX34" fmla="*/ 1267968 w 1901952"/>
                <a:gd name="connsiteY34" fmla="*/ 79248 h 365760"/>
                <a:gd name="connsiteX35" fmla="*/ 1322832 w 1901952"/>
                <a:gd name="connsiteY35" fmla="*/ 103632 h 365760"/>
                <a:gd name="connsiteX36" fmla="*/ 1341120 w 1901952"/>
                <a:gd name="connsiteY36" fmla="*/ 115824 h 365760"/>
                <a:gd name="connsiteX37" fmla="*/ 1365504 w 1901952"/>
                <a:gd name="connsiteY37" fmla="*/ 121920 h 365760"/>
                <a:gd name="connsiteX38" fmla="*/ 1389888 w 1901952"/>
                <a:gd name="connsiteY38" fmla="*/ 134112 h 365760"/>
                <a:gd name="connsiteX39" fmla="*/ 1432560 w 1901952"/>
                <a:gd name="connsiteY39" fmla="*/ 128016 h 365760"/>
                <a:gd name="connsiteX40" fmla="*/ 1450848 w 1901952"/>
                <a:gd name="connsiteY40" fmla="*/ 109728 h 365760"/>
                <a:gd name="connsiteX41" fmla="*/ 1469136 w 1901952"/>
                <a:gd name="connsiteY41" fmla="*/ 97536 h 365760"/>
                <a:gd name="connsiteX42" fmla="*/ 1517904 w 1901952"/>
                <a:gd name="connsiteY42" fmla="*/ 42672 h 365760"/>
                <a:gd name="connsiteX43" fmla="*/ 1536192 w 1901952"/>
                <a:gd name="connsiteY43" fmla="*/ 36576 h 365760"/>
                <a:gd name="connsiteX44" fmla="*/ 1554480 w 1901952"/>
                <a:gd name="connsiteY44" fmla="*/ 24384 h 365760"/>
                <a:gd name="connsiteX45" fmla="*/ 1572768 w 1901952"/>
                <a:gd name="connsiteY45" fmla="*/ 18288 h 365760"/>
                <a:gd name="connsiteX46" fmla="*/ 1597152 w 1901952"/>
                <a:gd name="connsiteY46" fmla="*/ 6096 h 365760"/>
                <a:gd name="connsiteX47" fmla="*/ 1639824 w 1901952"/>
                <a:gd name="connsiteY47" fmla="*/ 0 h 365760"/>
                <a:gd name="connsiteX48" fmla="*/ 1761744 w 1901952"/>
                <a:gd name="connsiteY48" fmla="*/ 6096 h 365760"/>
                <a:gd name="connsiteX49" fmla="*/ 1828800 w 1901952"/>
                <a:gd name="connsiteY49" fmla="*/ 24384 h 365760"/>
                <a:gd name="connsiteX50" fmla="*/ 1877568 w 1901952"/>
                <a:gd name="connsiteY50" fmla="*/ 30480 h 365760"/>
                <a:gd name="connsiteX51" fmla="*/ 1901952 w 1901952"/>
                <a:gd name="connsiteY51" fmla="*/ 36576 h 365760"/>
                <a:gd name="connsiteX0" fmla="*/ 0 w 1877568"/>
                <a:gd name="connsiteY0" fmla="*/ 365760 h 365760"/>
                <a:gd name="connsiteX1" fmla="*/ 201168 w 1877568"/>
                <a:gd name="connsiteY1" fmla="*/ 243840 h 365760"/>
                <a:gd name="connsiteX2" fmla="*/ 219456 w 1877568"/>
                <a:gd name="connsiteY2" fmla="*/ 237744 h 365760"/>
                <a:gd name="connsiteX3" fmla="*/ 237744 w 1877568"/>
                <a:gd name="connsiteY3" fmla="*/ 225552 h 365760"/>
                <a:gd name="connsiteX4" fmla="*/ 256032 w 1877568"/>
                <a:gd name="connsiteY4" fmla="*/ 219456 h 365760"/>
                <a:gd name="connsiteX5" fmla="*/ 274320 w 1877568"/>
                <a:gd name="connsiteY5" fmla="*/ 207264 h 365760"/>
                <a:gd name="connsiteX6" fmla="*/ 329184 w 1877568"/>
                <a:gd name="connsiteY6" fmla="*/ 195072 h 365760"/>
                <a:gd name="connsiteX7" fmla="*/ 365760 w 1877568"/>
                <a:gd name="connsiteY7" fmla="*/ 176784 h 365760"/>
                <a:gd name="connsiteX8" fmla="*/ 384048 w 1877568"/>
                <a:gd name="connsiteY8" fmla="*/ 170688 h 365760"/>
                <a:gd name="connsiteX9" fmla="*/ 408432 w 1877568"/>
                <a:gd name="connsiteY9" fmla="*/ 152400 h 365760"/>
                <a:gd name="connsiteX10" fmla="*/ 445008 w 1877568"/>
                <a:gd name="connsiteY10" fmla="*/ 140208 h 365760"/>
                <a:gd name="connsiteX11" fmla="*/ 457200 w 1877568"/>
                <a:gd name="connsiteY11" fmla="*/ 121920 h 365760"/>
                <a:gd name="connsiteX12" fmla="*/ 493776 w 1877568"/>
                <a:gd name="connsiteY12" fmla="*/ 103632 h 365760"/>
                <a:gd name="connsiteX13" fmla="*/ 573024 w 1877568"/>
                <a:gd name="connsiteY13" fmla="*/ 85344 h 365760"/>
                <a:gd name="connsiteX14" fmla="*/ 640080 w 1877568"/>
                <a:gd name="connsiteY14" fmla="*/ 97536 h 365760"/>
                <a:gd name="connsiteX15" fmla="*/ 658368 w 1877568"/>
                <a:gd name="connsiteY15" fmla="*/ 109728 h 365760"/>
                <a:gd name="connsiteX16" fmla="*/ 682752 w 1877568"/>
                <a:gd name="connsiteY16" fmla="*/ 115824 h 365760"/>
                <a:gd name="connsiteX17" fmla="*/ 725424 w 1877568"/>
                <a:gd name="connsiteY17" fmla="*/ 134112 h 365760"/>
                <a:gd name="connsiteX18" fmla="*/ 743712 w 1877568"/>
                <a:gd name="connsiteY18" fmla="*/ 140208 h 365760"/>
                <a:gd name="connsiteX19" fmla="*/ 762000 w 1877568"/>
                <a:gd name="connsiteY19" fmla="*/ 152400 h 365760"/>
                <a:gd name="connsiteX20" fmla="*/ 780288 w 1877568"/>
                <a:gd name="connsiteY20" fmla="*/ 158496 h 365760"/>
                <a:gd name="connsiteX21" fmla="*/ 835152 w 1877568"/>
                <a:gd name="connsiteY21" fmla="*/ 188976 h 365760"/>
                <a:gd name="connsiteX22" fmla="*/ 890016 w 1877568"/>
                <a:gd name="connsiteY22" fmla="*/ 176784 h 365760"/>
                <a:gd name="connsiteX23" fmla="*/ 914400 w 1877568"/>
                <a:gd name="connsiteY23" fmla="*/ 158496 h 365760"/>
                <a:gd name="connsiteX24" fmla="*/ 963168 w 1877568"/>
                <a:gd name="connsiteY24" fmla="*/ 134112 h 365760"/>
                <a:gd name="connsiteX25" fmla="*/ 987552 w 1877568"/>
                <a:gd name="connsiteY25" fmla="*/ 121920 h 365760"/>
                <a:gd name="connsiteX26" fmla="*/ 1036320 w 1877568"/>
                <a:gd name="connsiteY26" fmla="*/ 103632 h 365760"/>
                <a:gd name="connsiteX27" fmla="*/ 1054608 w 1877568"/>
                <a:gd name="connsiteY27" fmla="*/ 97536 h 365760"/>
                <a:gd name="connsiteX28" fmla="*/ 1072896 w 1877568"/>
                <a:gd name="connsiteY28" fmla="*/ 85344 h 365760"/>
                <a:gd name="connsiteX29" fmla="*/ 1103376 w 1877568"/>
                <a:gd name="connsiteY29" fmla="*/ 79248 h 365760"/>
                <a:gd name="connsiteX30" fmla="*/ 1133856 w 1877568"/>
                <a:gd name="connsiteY30" fmla="*/ 67056 h 365760"/>
                <a:gd name="connsiteX31" fmla="*/ 1152144 w 1877568"/>
                <a:gd name="connsiteY31" fmla="*/ 54864 h 365760"/>
                <a:gd name="connsiteX32" fmla="*/ 1182624 w 1877568"/>
                <a:gd name="connsiteY32" fmla="*/ 48768 h 365760"/>
                <a:gd name="connsiteX33" fmla="*/ 1237488 w 1877568"/>
                <a:gd name="connsiteY33" fmla="*/ 54864 h 365760"/>
                <a:gd name="connsiteX34" fmla="*/ 1267968 w 1877568"/>
                <a:gd name="connsiteY34" fmla="*/ 79248 h 365760"/>
                <a:gd name="connsiteX35" fmla="*/ 1322832 w 1877568"/>
                <a:gd name="connsiteY35" fmla="*/ 103632 h 365760"/>
                <a:gd name="connsiteX36" fmla="*/ 1341120 w 1877568"/>
                <a:gd name="connsiteY36" fmla="*/ 115824 h 365760"/>
                <a:gd name="connsiteX37" fmla="*/ 1365504 w 1877568"/>
                <a:gd name="connsiteY37" fmla="*/ 121920 h 365760"/>
                <a:gd name="connsiteX38" fmla="*/ 1389888 w 1877568"/>
                <a:gd name="connsiteY38" fmla="*/ 134112 h 365760"/>
                <a:gd name="connsiteX39" fmla="*/ 1432560 w 1877568"/>
                <a:gd name="connsiteY39" fmla="*/ 128016 h 365760"/>
                <a:gd name="connsiteX40" fmla="*/ 1450848 w 1877568"/>
                <a:gd name="connsiteY40" fmla="*/ 109728 h 365760"/>
                <a:gd name="connsiteX41" fmla="*/ 1469136 w 1877568"/>
                <a:gd name="connsiteY41" fmla="*/ 97536 h 365760"/>
                <a:gd name="connsiteX42" fmla="*/ 1517904 w 1877568"/>
                <a:gd name="connsiteY42" fmla="*/ 42672 h 365760"/>
                <a:gd name="connsiteX43" fmla="*/ 1536192 w 1877568"/>
                <a:gd name="connsiteY43" fmla="*/ 36576 h 365760"/>
                <a:gd name="connsiteX44" fmla="*/ 1554480 w 1877568"/>
                <a:gd name="connsiteY44" fmla="*/ 24384 h 365760"/>
                <a:gd name="connsiteX45" fmla="*/ 1572768 w 1877568"/>
                <a:gd name="connsiteY45" fmla="*/ 18288 h 365760"/>
                <a:gd name="connsiteX46" fmla="*/ 1597152 w 1877568"/>
                <a:gd name="connsiteY46" fmla="*/ 6096 h 365760"/>
                <a:gd name="connsiteX47" fmla="*/ 1639824 w 1877568"/>
                <a:gd name="connsiteY47" fmla="*/ 0 h 365760"/>
                <a:gd name="connsiteX48" fmla="*/ 1761744 w 1877568"/>
                <a:gd name="connsiteY48" fmla="*/ 6096 h 365760"/>
                <a:gd name="connsiteX49" fmla="*/ 1828800 w 1877568"/>
                <a:gd name="connsiteY49" fmla="*/ 24384 h 365760"/>
                <a:gd name="connsiteX50" fmla="*/ 1877568 w 1877568"/>
                <a:gd name="connsiteY50" fmla="*/ 30480 h 365760"/>
                <a:gd name="connsiteX0" fmla="*/ 0 w 1828800"/>
                <a:gd name="connsiteY0" fmla="*/ 365760 h 365760"/>
                <a:gd name="connsiteX1" fmla="*/ 201168 w 1828800"/>
                <a:gd name="connsiteY1" fmla="*/ 243840 h 365760"/>
                <a:gd name="connsiteX2" fmla="*/ 219456 w 1828800"/>
                <a:gd name="connsiteY2" fmla="*/ 237744 h 365760"/>
                <a:gd name="connsiteX3" fmla="*/ 237744 w 1828800"/>
                <a:gd name="connsiteY3" fmla="*/ 225552 h 365760"/>
                <a:gd name="connsiteX4" fmla="*/ 256032 w 1828800"/>
                <a:gd name="connsiteY4" fmla="*/ 219456 h 365760"/>
                <a:gd name="connsiteX5" fmla="*/ 274320 w 1828800"/>
                <a:gd name="connsiteY5" fmla="*/ 207264 h 365760"/>
                <a:gd name="connsiteX6" fmla="*/ 329184 w 1828800"/>
                <a:gd name="connsiteY6" fmla="*/ 195072 h 365760"/>
                <a:gd name="connsiteX7" fmla="*/ 365760 w 1828800"/>
                <a:gd name="connsiteY7" fmla="*/ 176784 h 365760"/>
                <a:gd name="connsiteX8" fmla="*/ 384048 w 1828800"/>
                <a:gd name="connsiteY8" fmla="*/ 170688 h 365760"/>
                <a:gd name="connsiteX9" fmla="*/ 408432 w 1828800"/>
                <a:gd name="connsiteY9" fmla="*/ 152400 h 365760"/>
                <a:gd name="connsiteX10" fmla="*/ 445008 w 1828800"/>
                <a:gd name="connsiteY10" fmla="*/ 140208 h 365760"/>
                <a:gd name="connsiteX11" fmla="*/ 457200 w 1828800"/>
                <a:gd name="connsiteY11" fmla="*/ 121920 h 365760"/>
                <a:gd name="connsiteX12" fmla="*/ 493776 w 1828800"/>
                <a:gd name="connsiteY12" fmla="*/ 103632 h 365760"/>
                <a:gd name="connsiteX13" fmla="*/ 573024 w 1828800"/>
                <a:gd name="connsiteY13" fmla="*/ 85344 h 365760"/>
                <a:gd name="connsiteX14" fmla="*/ 640080 w 1828800"/>
                <a:gd name="connsiteY14" fmla="*/ 97536 h 365760"/>
                <a:gd name="connsiteX15" fmla="*/ 658368 w 1828800"/>
                <a:gd name="connsiteY15" fmla="*/ 109728 h 365760"/>
                <a:gd name="connsiteX16" fmla="*/ 682752 w 1828800"/>
                <a:gd name="connsiteY16" fmla="*/ 115824 h 365760"/>
                <a:gd name="connsiteX17" fmla="*/ 725424 w 1828800"/>
                <a:gd name="connsiteY17" fmla="*/ 134112 h 365760"/>
                <a:gd name="connsiteX18" fmla="*/ 743712 w 1828800"/>
                <a:gd name="connsiteY18" fmla="*/ 140208 h 365760"/>
                <a:gd name="connsiteX19" fmla="*/ 762000 w 1828800"/>
                <a:gd name="connsiteY19" fmla="*/ 152400 h 365760"/>
                <a:gd name="connsiteX20" fmla="*/ 780288 w 1828800"/>
                <a:gd name="connsiteY20" fmla="*/ 158496 h 365760"/>
                <a:gd name="connsiteX21" fmla="*/ 835152 w 1828800"/>
                <a:gd name="connsiteY21" fmla="*/ 188976 h 365760"/>
                <a:gd name="connsiteX22" fmla="*/ 890016 w 1828800"/>
                <a:gd name="connsiteY22" fmla="*/ 176784 h 365760"/>
                <a:gd name="connsiteX23" fmla="*/ 914400 w 1828800"/>
                <a:gd name="connsiteY23" fmla="*/ 158496 h 365760"/>
                <a:gd name="connsiteX24" fmla="*/ 963168 w 1828800"/>
                <a:gd name="connsiteY24" fmla="*/ 134112 h 365760"/>
                <a:gd name="connsiteX25" fmla="*/ 987552 w 1828800"/>
                <a:gd name="connsiteY25" fmla="*/ 121920 h 365760"/>
                <a:gd name="connsiteX26" fmla="*/ 1036320 w 1828800"/>
                <a:gd name="connsiteY26" fmla="*/ 103632 h 365760"/>
                <a:gd name="connsiteX27" fmla="*/ 1054608 w 1828800"/>
                <a:gd name="connsiteY27" fmla="*/ 97536 h 365760"/>
                <a:gd name="connsiteX28" fmla="*/ 1072896 w 1828800"/>
                <a:gd name="connsiteY28" fmla="*/ 85344 h 365760"/>
                <a:gd name="connsiteX29" fmla="*/ 1103376 w 1828800"/>
                <a:gd name="connsiteY29" fmla="*/ 79248 h 365760"/>
                <a:gd name="connsiteX30" fmla="*/ 1133856 w 1828800"/>
                <a:gd name="connsiteY30" fmla="*/ 67056 h 365760"/>
                <a:gd name="connsiteX31" fmla="*/ 1152144 w 1828800"/>
                <a:gd name="connsiteY31" fmla="*/ 54864 h 365760"/>
                <a:gd name="connsiteX32" fmla="*/ 1182624 w 1828800"/>
                <a:gd name="connsiteY32" fmla="*/ 48768 h 365760"/>
                <a:gd name="connsiteX33" fmla="*/ 1237488 w 1828800"/>
                <a:gd name="connsiteY33" fmla="*/ 54864 h 365760"/>
                <a:gd name="connsiteX34" fmla="*/ 1267968 w 1828800"/>
                <a:gd name="connsiteY34" fmla="*/ 79248 h 365760"/>
                <a:gd name="connsiteX35" fmla="*/ 1322832 w 1828800"/>
                <a:gd name="connsiteY35" fmla="*/ 103632 h 365760"/>
                <a:gd name="connsiteX36" fmla="*/ 1341120 w 1828800"/>
                <a:gd name="connsiteY36" fmla="*/ 115824 h 365760"/>
                <a:gd name="connsiteX37" fmla="*/ 1365504 w 1828800"/>
                <a:gd name="connsiteY37" fmla="*/ 121920 h 365760"/>
                <a:gd name="connsiteX38" fmla="*/ 1389888 w 1828800"/>
                <a:gd name="connsiteY38" fmla="*/ 134112 h 365760"/>
                <a:gd name="connsiteX39" fmla="*/ 1432560 w 1828800"/>
                <a:gd name="connsiteY39" fmla="*/ 128016 h 365760"/>
                <a:gd name="connsiteX40" fmla="*/ 1450848 w 1828800"/>
                <a:gd name="connsiteY40" fmla="*/ 109728 h 365760"/>
                <a:gd name="connsiteX41" fmla="*/ 1469136 w 1828800"/>
                <a:gd name="connsiteY41" fmla="*/ 97536 h 365760"/>
                <a:gd name="connsiteX42" fmla="*/ 1517904 w 1828800"/>
                <a:gd name="connsiteY42" fmla="*/ 42672 h 365760"/>
                <a:gd name="connsiteX43" fmla="*/ 1536192 w 1828800"/>
                <a:gd name="connsiteY43" fmla="*/ 36576 h 365760"/>
                <a:gd name="connsiteX44" fmla="*/ 1554480 w 1828800"/>
                <a:gd name="connsiteY44" fmla="*/ 24384 h 365760"/>
                <a:gd name="connsiteX45" fmla="*/ 1572768 w 1828800"/>
                <a:gd name="connsiteY45" fmla="*/ 18288 h 365760"/>
                <a:gd name="connsiteX46" fmla="*/ 1597152 w 1828800"/>
                <a:gd name="connsiteY46" fmla="*/ 6096 h 365760"/>
                <a:gd name="connsiteX47" fmla="*/ 1639824 w 1828800"/>
                <a:gd name="connsiteY47" fmla="*/ 0 h 365760"/>
                <a:gd name="connsiteX48" fmla="*/ 1761744 w 1828800"/>
                <a:gd name="connsiteY48" fmla="*/ 6096 h 365760"/>
                <a:gd name="connsiteX49" fmla="*/ 1828800 w 1828800"/>
                <a:gd name="connsiteY49" fmla="*/ 24384 h 365760"/>
                <a:gd name="connsiteX0" fmla="*/ 0 w 1761744"/>
                <a:gd name="connsiteY0" fmla="*/ 365760 h 365760"/>
                <a:gd name="connsiteX1" fmla="*/ 201168 w 1761744"/>
                <a:gd name="connsiteY1" fmla="*/ 243840 h 365760"/>
                <a:gd name="connsiteX2" fmla="*/ 219456 w 1761744"/>
                <a:gd name="connsiteY2" fmla="*/ 237744 h 365760"/>
                <a:gd name="connsiteX3" fmla="*/ 237744 w 1761744"/>
                <a:gd name="connsiteY3" fmla="*/ 225552 h 365760"/>
                <a:gd name="connsiteX4" fmla="*/ 256032 w 1761744"/>
                <a:gd name="connsiteY4" fmla="*/ 219456 h 365760"/>
                <a:gd name="connsiteX5" fmla="*/ 274320 w 1761744"/>
                <a:gd name="connsiteY5" fmla="*/ 207264 h 365760"/>
                <a:gd name="connsiteX6" fmla="*/ 329184 w 1761744"/>
                <a:gd name="connsiteY6" fmla="*/ 195072 h 365760"/>
                <a:gd name="connsiteX7" fmla="*/ 365760 w 1761744"/>
                <a:gd name="connsiteY7" fmla="*/ 176784 h 365760"/>
                <a:gd name="connsiteX8" fmla="*/ 384048 w 1761744"/>
                <a:gd name="connsiteY8" fmla="*/ 170688 h 365760"/>
                <a:gd name="connsiteX9" fmla="*/ 408432 w 1761744"/>
                <a:gd name="connsiteY9" fmla="*/ 152400 h 365760"/>
                <a:gd name="connsiteX10" fmla="*/ 445008 w 1761744"/>
                <a:gd name="connsiteY10" fmla="*/ 140208 h 365760"/>
                <a:gd name="connsiteX11" fmla="*/ 457200 w 1761744"/>
                <a:gd name="connsiteY11" fmla="*/ 121920 h 365760"/>
                <a:gd name="connsiteX12" fmla="*/ 493776 w 1761744"/>
                <a:gd name="connsiteY12" fmla="*/ 103632 h 365760"/>
                <a:gd name="connsiteX13" fmla="*/ 573024 w 1761744"/>
                <a:gd name="connsiteY13" fmla="*/ 85344 h 365760"/>
                <a:gd name="connsiteX14" fmla="*/ 640080 w 1761744"/>
                <a:gd name="connsiteY14" fmla="*/ 97536 h 365760"/>
                <a:gd name="connsiteX15" fmla="*/ 658368 w 1761744"/>
                <a:gd name="connsiteY15" fmla="*/ 109728 h 365760"/>
                <a:gd name="connsiteX16" fmla="*/ 682752 w 1761744"/>
                <a:gd name="connsiteY16" fmla="*/ 115824 h 365760"/>
                <a:gd name="connsiteX17" fmla="*/ 725424 w 1761744"/>
                <a:gd name="connsiteY17" fmla="*/ 134112 h 365760"/>
                <a:gd name="connsiteX18" fmla="*/ 743712 w 1761744"/>
                <a:gd name="connsiteY18" fmla="*/ 140208 h 365760"/>
                <a:gd name="connsiteX19" fmla="*/ 762000 w 1761744"/>
                <a:gd name="connsiteY19" fmla="*/ 152400 h 365760"/>
                <a:gd name="connsiteX20" fmla="*/ 780288 w 1761744"/>
                <a:gd name="connsiteY20" fmla="*/ 158496 h 365760"/>
                <a:gd name="connsiteX21" fmla="*/ 835152 w 1761744"/>
                <a:gd name="connsiteY21" fmla="*/ 188976 h 365760"/>
                <a:gd name="connsiteX22" fmla="*/ 890016 w 1761744"/>
                <a:gd name="connsiteY22" fmla="*/ 176784 h 365760"/>
                <a:gd name="connsiteX23" fmla="*/ 914400 w 1761744"/>
                <a:gd name="connsiteY23" fmla="*/ 158496 h 365760"/>
                <a:gd name="connsiteX24" fmla="*/ 963168 w 1761744"/>
                <a:gd name="connsiteY24" fmla="*/ 134112 h 365760"/>
                <a:gd name="connsiteX25" fmla="*/ 987552 w 1761744"/>
                <a:gd name="connsiteY25" fmla="*/ 121920 h 365760"/>
                <a:gd name="connsiteX26" fmla="*/ 1036320 w 1761744"/>
                <a:gd name="connsiteY26" fmla="*/ 103632 h 365760"/>
                <a:gd name="connsiteX27" fmla="*/ 1054608 w 1761744"/>
                <a:gd name="connsiteY27" fmla="*/ 97536 h 365760"/>
                <a:gd name="connsiteX28" fmla="*/ 1072896 w 1761744"/>
                <a:gd name="connsiteY28" fmla="*/ 85344 h 365760"/>
                <a:gd name="connsiteX29" fmla="*/ 1103376 w 1761744"/>
                <a:gd name="connsiteY29" fmla="*/ 79248 h 365760"/>
                <a:gd name="connsiteX30" fmla="*/ 1133856 w 1761744"/>
                <a:gd name="connsiteY30" fmla="*/ 67056 h 365760"/>
                <a:gd name="connsiteX31" fmla="*/ 1152144 w 1761744"/>
                <a:gd name="connsiteY31" fmla="*/ 54864 h 365760"/>
                <a:gd name="connsiteX32" fmla="*/ 1182624 w 1761744"/>
                <a:gd name="connsiteY32" fmla="*/ 48768 h 365760"/>
                <a:gd name="connsiteX33" fmla="*/ 1237488 w 1761744"/>
                <a:gd name="connsiteY33" fmla="*/ 54864 h 365760"/>
                <a:gd name="connsiteX34" fmla="*/ 1267968 w 1761744"/>
                <a:gd name="connsiteY34" fmla="*/ 79248 h 365760"/>
                <a:gd name="connsiteX35" fmla="*/ 1322832 w 1761744"/>
                <a:gd name="connsiteY35" fmla="*/ 103632 h 365760"/>
                <a:gd name="connsiteX36" fmla="*/ 1341120 w 1761744"/>
                <a:gd name="connsiteY36" fmla="*/ 115824 h 365760"/>
                <a:gd name="connsiteX37" fmla="*/ 1365504 w 1761744"/>
                <a:gd name="connsiteY37" fmla="*/ 121920 h 365760"/>
                <a:gd name="connsiteX38" fmla="*/ 1389888 w 1761744"/>
                <a:gd name="connsiteY38" fmla="*/ 134112 h 365760"/>
                <a:gd name="connsiteX39" fmla="*/ 1432560 w 1761744"/>
                <a:gd name="connsiteY39" fmla="*/ 128016 h 365760"/>
                <a:gd name="connsiteX40" fmla="*/ 1450848 w 1761744"/>
                <a:gd name="connsiteY40" fmla="*/ 109728 h 365760"/>
                <a:gd name="connsiteX41" fmla="*/ 1469136 w 1761744"/>
                <a:gd name="connsiteY41" fmla="*/ 97536 h 365760"/>
                <a:gd name="connsiteX42" fmla="*/ 1517904 w 1761744"/>
                <a:gd name="connsiteY42" fmla="*/ 42672 h 365760"/>
                <a:gd name="connsiteX43" fmla="*/ 1536192 w 1761744"/>
                <a:gd name="connsiteY43" fmla="*/ 36576 h 365760"/>
                <a:gd name="connsiteX44" fmla="*/ 1554480 w 1761744"/>
                <a:gd name="connsiteY44" fmla="*/ 24384 h 365760"/>
                <a:gd name="connsiteX45" fmla="*/ 1572768 w 1761744"/>
                <a:gd name="connsiteY45" fmla="*/ 18288 h 365760"/>
                <a:gd name="connsiteX46" fmla="*/ 1597152 w 1761744"/>
                <a:gd name="connsiteY46" fmla="*/ 6096 h 365760"/>
                <a:gd name="connsiteX47" fmla="*/ 1639824 w 1761744"/>
                <a:gd name="connsiteY47" fmla="*/ 0 h 365760"/>
                <a:gd name="connsiteX48" fmla="*/ 1761744 w 1761744"/>
                <a:gd name="connsiteY48" fmla="*/ 6096 h 365760"/>
                <a:gd name="connsiteX0" fmla="*/ 0 w 1723644"/>
                <a:gd name="connsiteY0" fmla="*/ 365760 h 365760"/>
                <a:gd name="connsiteX1" fmla="*/ 201168 w 1723644"/>
                <a:gd name="connsiteY1" fmla="*/ 243840 h 365760"/>
                <a:gd name="connsiteX2" fmla="*/ 219456 w 1723644"/>
                <a:gd name="connsiteY2" fmla="*/ 237744 h 365760"/>
                <a:gd name="connsiteX3" fmla="*/ 237744 w 1723644"/>
                <a:gd name="connsiteY3" fmla="*/ 225552 h 365760"/>
                <a:gd name="connsiteX4" fmla="*/ 256032 w 1723644"/>
                <a:gd name="connsiteY4" fmla="*/ 219456 h 365760"/>
                <a:gd name="connsiteX5" fmla="*/ 274320 w 1723644"/>
                <a:gd name="connsiteY5" fmla="*/ 207264 h 365760"/>
                <a:gd name="connsiteX6" fmla="*/ 329184 w 1723644"/>
                <a:gd name="connsiteY6" fmla="*/ 195072 h 365760"/>
                <a:gd name="connsiteX7" fmla="*/ 365760 w 1723644"/>
                <a:gd name="connsiteY7" fmla="*/ 176784 h 365760"/>
                <a:gd name="connsiteX8" fmla="*/ 384048 w 1723644"/>
                <a:gd name="connsiteY8" fmla="*/ 170688 h 365760"/>
                <a:gd name="connsiteX9" fmla="*/ 408432 w 1723644"/>
                <a:gd name="connsiteY9" fmla="*/ 152400 h 365760"/>
                <a:gd name="connsiteX10" fmla="*/ 445008 w 1723644"/>
                <a:gd name="connsiteY10" fmla="*/ 140208 h 365760"/>
                <a:gd name="connsiteX11" fmla="*/ 457200 w 1723644"/>
                <a:gd name="connsiteY11" fmla="*/ 121920 h 365760"/>
                <a:gd name="connsiteX12" fmla="*/ 493776 w 1723644"/>
                <a:gd name="connsiteY12" fmla="*/ 103632 h 365760"/>
                <a:gd name="connsiteX13" fmla="*/ 573024 w 1723644"/>
                <a:gd name="connsiteY13" fmla="*/ 85344 h 365760"/>
                <a:gd name="connsiteX14" fmla="*/ 640080 w 1723644"/>
                <a:gd name="connsiteY14" fmla="*/ 97536 h 365760"/>
                <a:gd name="connsiteX15" fmla="*/ 658368 w 1723644"/>
                <a:gd name="connsiteY15" fmla="*/ 109728 h 365760"/>
                <a:gd name="connsiteX16" fmla="*/ 682752 w 1723644"/>
                <a:gd name="connsiteY16" fmla="*/ 115824 h 365760"/>
                <a:gd name="connsiteX17" fmla="*/ 725424 w 1723644"/>
                <a:gd name="connsiteY17" fmla="*/ 134112 h 365760"/>
                <a:gd name="connsiteX18" fmla="*/ 743712 w 1723644"/>
                <a:gd name="connsiteY18" fmla="*/ 140208 h 365760"/>
                <a:gd name="connsiteX19" fmla="*/ 762000 w 1723644"/>
                <a:gd name="connsiteY19" fmla="*/ 152400 h 365760"/>
                <a:gd name="connsiteX20" fmla="*/ 780288 w 1723644"/>
                <a:gd name="connsiteY20" fmla="*/ 158496 h 365760"/>
                <a:gd name="connsiteX21" fmla="*/ 835152 w 1723644"/>
                <a:gd name="connsiteY21" fmla="*/ 188976 h 365760"/>
                <a:gd name="connsiteX22" fmla="*/ 890016 w 1723644"/>
                <a:gd name="connsiteY22" fmla="*/ 176784 h 365760"/>
                <a:gd name="connsiteX23" fmla="*/ 914400 w 1723644"/>
                <a:gd name="connsiteY23" fmla="*/ 158496 h 365760"/>
                <a:gd name="connsiteX24" fmla="*/ 963168 w 1723644"/>
                <a:gd name="connsiteY24" fmla="*/ 134112 h 365760"/>
                <a:gd name="connsiteX25" fmla="*/ 987552 w 1723644"/>
                <a:gd name="connsiteY25" fmla="*/ 121920 h 365760"/>
                <a:gd name="connsiteX26" fmla="*/ 1036320 w 1723644"/>
                <a:gd name="connsiteY26" fmla="*/ 103632 h 365760"/>
                <a:gd name="connsiteX27" fmla="*/ 1054608 w 1723644"/>
                <a:gd name="connsiteY27" fmla="*/ 97536 h 365760"/>
                <a:gd name="connsiteX28" fmla="*/ 1072896 w 1723644"/>
                <a:gd name="connsiteY28" fmla="*/ 85344 h 365760"/>
                <a:gd name="connsiteX29" fmla="*/ 1103376 w 1723644"/>
                <a:gd name="connsiteY29" fmla="*/ 79248 h 365760"/>
                <a:gd name="connsiteX30" fmla="*/ 1133856 w 1723644"/>
                <a:gd name="connsiteY30" fmla="*/ 67056 h 365760"/>
                <a:gd name="connsiteX31" fmla="*/ 1152144 w 1723644"/>
                <a:gd name="connsiteY31" fmla="*/ 54864 h 365760"/>
                <a:gd name="connsiteX32" fmla="*/ 1182624 w 1723644"/>
                <a:gd name="connsiteY32" fmla="*/ 48768 h 365760"/>
                <a:gd name="connsiteX33" fmla="*/ 1237488 w 1723644"/>
                <a:gd name="connsiteY33" fmla="*/ 54864 h 365760"/>
                <a:gd name="connsiteX34" fmla="*/ 1267968 w 1723644"/>
                <a:gd name="connsiteY34" fmla="*/ 79248 h 365760"/>
                <a:gd name="connsiteX35" fmla="*/ 1322832 w 1723644"/>
                <a:gd name="connsiteY35" fmla="*/ 103632 h 365760"/>
                <a:gd name="connsiteX36" fmla="*/ 1341120 w 1723644"/>
                <a:gd name="connsiteY36" fmla="*/ 115824 h 365760"/>
                <a:gd name="connsiteX37" fmla="*/ 1365504 w 1723644"/>
                <a:gd name="connsiteY37" fmla="*/ 121920 h 365760"/>
                <a:gd name="connsiteX38" fmla="*/ 1389888 w 1723644"/>
                <a:gd name="connsiteY38" fmla="*/ 134112 h 365760"/>
                <a:gd name="connsiteX39" fmla="*/ 1432560 w 1723644"/>
                <a:gd name="connsiteY39" fmla="*/ 128016 h 365760"/>
                <a:gd name="connsiteX40" fmla="*/ 1450848 w 1723644"/>
                <a:gd name="connsiteY40" fmla="*/ 109728 h 365760"/>
                <a:gd name="connsiteX41" fmla="*/ 1469136 w 1723644"/>
                <a:gd name="connsiteY41" fmla="*/ 97536 h 365760"/>
                <a:gd name="connsiteX42" fmla="*/ 1517904 w 1723644"/>
                <a:gd name="connsiteY42" fmla="*/ 42672 h 365760"/>
                <a:gd name="connsiteX43" fmla="*/ 1536192 w 1723644"/>
                <a:gd name="connsiteY43" fmla="*/ 36576 h 365760"/>
                <a:gd name="connsiteX44" fmla="*/ 1554480 w 1723644"/>
                <a:gd name="connsiteY44" fmla="*/ 24384 h 365760"/>
                <a:gd name="connsiteX45" fmla="*/ 1572768 w 1723644"/>
                <a:gd name="connsiteY45" fmla="*/ 18288 h 365760"/>
                <a:gd name="connsiteX46" fmla="*/ 1597152 w 1723644"/>
                <a:gd name="connsiteY46" fmla="*/ 6096 h 365760"/>
                <a:gd name="connsiteX47" fmla="*/ 1639824 w 1723644"/>
                <a:gd name="connsiteY47" fmla="*/ 0 h 365760"/>
                <a:gd name="connsiteX48" fmla="*/ 1723644 w 1723644"/>
                <a:gd name="connsiteY48" fmla="*/ 9906 h 365760"/>
                <a:gd name="connsiteX0" fmla="*/ 0 w 1723644"/>
                <a:gd name="connsiteY0" fmla="*/ 365760 h 365760"/>
                <a:gd name="connsiteX1" fmla="*/ 195453 w 1723644"/>
                <a:gd name="connsiteY1" fmla="*/ 243840 h 365760"/>
                <a:gd name="connsiteX2" fmla="*/ 219456 w 1723644"/>
                <a:gd name="connsiteY2" fmla="*/ 237744 h 365760"/>
                <a:gd name="connsiteX3" fmla="*/ 237744 w 1723644"/>
                <a:gd name="connsiteY3" fmla="*/ 225552 h 365760"/>
                <a:gd name="connsiteX4" fmla="*/ 256032 w 1723644"/>
                <a:gd name="connsiteY4" fmla="*/ 219456 h 365760"/>
                <a:gd name="connsiteX5" fmla="*/ 274320 w 1723644"/>
                <a:gd name="connsiteY5" fmla="*/ 207264 h 365760"/>
                <a:gd name="connsiteX6" fmla="*/ 329184 w 1723644"/>
                <a:gd name="connsiteY6" fmla="*/ 195072 h 365760"/>
                <a:gd name="connsiteX7" fmla="*/ 365760 w 1723644"/>
                <a:gd name="connsiteY7" fmla="*/ 176784 h 365760"/>
                <a:gd name="connsiteX8" fmla="*/ 384048 w 1723644"/>
                <a:gd name="connsiteY8" fmla="*/ 170688 h 365760"/>
                <a:gd name="connsiteX9" fmla="*/ 408432 w 1723644"/>
                <a:gd name="connsiteY9" fmla="*/ 152400 h 365760"/>
                <a:gd name="connsiteX10" fmla="*/ 445008 w 1723644"/>
                <a:gd name="connsiteY10" fmla="*/ 140208 h 365760"/>
                <a:gd name="connsiteX11" fmla="*/ 457200 w 1723644"/>
                <a:gd name="connsiteY11" fmla="*/ 121920 h 365760"/>
                <a:gd name="connsiteX12" fmla="*/ 493776 w 1723644"/>
                <a:gd name="connsiteY12" fmla="*/ 103632 h 365760"/>
                <a:gd name="connsiteX13" fmla="*/ 573024 w 1723644"/>
                <a:gd name="connsiteY13" fmla="*/ 85344 h 365760"/>
                <a:gd name="connsiteX14" fmla="*/ 640080 w 1723644"/>
                <a:gd name="connsiteY14" fmla="*/ 97536 h 365760"/>
                <a:gd name="connsiteX15" fmla="*/ 658368 w 1723644"/>
                <a:gd name="connsiteY15" fmla="*/ 109728 h 365760"/>
                <a:gd name="connsiteX16" fmla="*/ 682752 w 1723644"/>
                <a:gd name="connsiteY16" fmla="*/ 115824 h 365760"/>
                <a:gd name="connsiteX17" fmla="*/ 725424 w 1723644"/>
                <a:gd name="connsiteY17" fmla="*/ 134112 h 365760"/>
                <a:gd name="connsiteX18" fmla="*/ 743712 w 1723644"/>
                <a:gd name="connsiteY18" fmla="*/ 140208 h 365760"/>
                <a:gd name="connsiteX19" fmla="*/ 762000 w 1723644"/>
                <a:gd name="connsiteY19" fmla="*/ 152400 h 365760"/>
                <a:gd name="connsiteX20" fmla="*/ 780288 w 1723644"/>
                <a:gd name="connsiteY20" fmla="*/ 158496 h 365760"/>
                <a:gd name="connsiteX21" fmla="*/ 835152 w 1723644"/>
                <a:gd name="connsiteY21" fmla="*/ 188976 h 365760"/>
                <a:gd name="connsiteX22" fmla="*/ 890016 w 1723644"/>
                <a:gd name="connsiteY22" fmla="*/ 176784 h 365760"/>
                <a:gd name="connsiteX23" fmla="*/ 914400 w 1723644"/>
                <a:gd name="connsiteY23" fmla="*/ 158496 h 365760"/>
                <a:gd name="connsiteX24" fmla="*/ 963168 w 1723644"/>
                <a:gd name="connsiteY24" fmla="*/ 134112 h 365760"/>
                <a:gd name="connsiteX25" fmla="*/ 987552 w 1723644"/>
                <a:gd name="connsiteY25" fmla="*/ 121920 h 365760"/>
                <a:gd name="connsiteX26" fmla="*/ 1036320 w 1723644"/>
                <a:gd name="connsiteY26" fmla="*/ 103632 h 365760"/>
                <a:gd name="connsiteX27" fmla="*/ 1054608 w 1723644"/>
                <a:gd name="connsiteY27" fmla="*/ 97536 h 365760"/>
                <a:gd name="connsiteX28" fmla="*/ 1072896 w 1723644"/>
                <a:gd name="connsiteY28" fmla="*/ 85344 h 365760"/>
                <a:gd name="connsiteX29" fmla="*/ 1103376 w 1723644"/>
                <a:gd name="connsiteY29" fmla="*/ 79248 h 365760"/>
                <a:gd name="connsiteX30" fmla="*/ 1133856 w 1723644"/>
                <a:gd name="connsiteY30" fmla="*/ 67056 h 365760"/>
                <a:gd name="connsiteX31" fmla="*/ 1152144 w 1723644"/>
                <a:gd name="connsiteY31" fmla="*/ 54864 h 365760"/>
                <a:gd name="connsiteX32" fmla="*/ 1182624 w 1723644"/>
                <a:gd name="connsiteY32" fmla="*/ 48768 h 365760"/>
                <a:gd name="connsiteX33" fmla="*/ 1237488 w 1723644"/>
                <a:gd name="connsiteY33" fmla="*/ 54864 h 365760"/>
                <a:gd name="connsiteX34" fmla="*/ 1267968 w 1723644"/>
                <a:gd name="connsiteY34" fmla="*/ 79248 h 365760"/>
                <a:gd name="connsiteX35" fmla="*/ 1322832 w 1723644"/>
                <a:gd name="connsiteY35" fmla="*/ 103632 h 365760"/>
                <a:gd name="connsiteX36" fmla="*/ 1341120 w 1723644"/>
                <a:gd name="connsiteY36" fmla="*/ 115824 h 365760"/>
                <a:gd name="connsiteX37" fmla="*/ 1365504 w 1723644"/>
                <a:gd name="connsiteY37" fmla="*/ 121920 h 365760"/>
                <a:gd name="connsiteX38" fmla="*/ 1389888 w 1723644"/>
                <a:gd name="connsiteY38" fmla="*/ 134112 h 365760"/>
                <a:gd name="connsiteX39" fmla="*/ 1432560 w 1723644"/>
                <a:gd name="connsiteY39" fmla="*/ 128016 h 365760"/>
                <a:gd name="connsiteX40" fmla="*/ 1450848 w 1723644"/>
                <a:gd name="connsiteY40" fmla="*/ 109728 h 365760"/>
                <a:gd name="connsiteX41" fmla="*/ 1469136 w 1723644"/>
                <a:gd name="connsiteY41" fmla="*/ 97536 h 365760"/>
                <a:gd name="connsiteX42" fmla="*/ 1517904 w 1723644"/>
                <a:gd name="connsiteY42" fmla="*/ 42672 h 365760"/>
                <a:gd name="connsiteX43" fmla="*/ 1536192 w 1723644"/>
                <a:gd name="connsiteY43" fmla="*/ 36576 h 365760"/>
                <a:gd name="connsiteX44" fmla="*/ 1554480 w 1723644"/>
                <a:gd name="connsiteY44" fmla="*/ 24384 h 365760"/>
                <a:gd name="connsiteX45" fmla="*/ 1572768 w 1723644"/>
                <a:gd name="connsiteY45" fmla="*/ 18288 h 365760"/>
                <a:gd name="connsiteX46" fmla="*/ 1597152 w 1723644"/>
                <a:gd name="connsiteY46" fmla="*/ 6096 h 365760"/>
                <a:gd name="connsiteX47" fmla="*/ 1639824 w 1723644"/>
                <a:gd name="connsiteY47" fmla="*/ 0 h 365760"/>
                <a:gd name="connsiteX48" fmla="*/ 1723644 w 1723644"/>
                <a:gd name="connsiteY48" fmla="*/ 9906 h 365760"/>
                <a:gd name="connsiteX0" fmla="*/ 0 w 1528191"/>
                <a:gd name="connsiteY0" fmla="*/ 243840 h 243840"/>
                <a:gd name="connsiteX1" fmla="*/ 24003 w 1528191"/>
                <a:gd name="connsiteY1" fmla="*/ 237744 h 243840"/>
                <a:gd name="connsiteX2" fmla="*/ 42291 w 1528191"/>
                <a:gd name="connsiteY2" fmla="*/ 225552 h 243840"/>
                <a:gd name="connsiteX3" fmla="*/ 60579 w 1528191"/>
                <a:gd name="connsiteY3" fmla="*/ 219456 h 243840"/>
                <a:gd name="connsiteX4" fmla="*/ 78867 w 1528191"/>
                <a:gd name="connsiteY4" fmla="*/ 207264 h 243840"/>
                <a:gd name="connsiteX5" fmla="*/ 133731 w 1528191"/>
                <a:gd name="connsiteY5" fmla="*/ 195072 h 243840"/>
                <a:gd name="connsiteX6" fmla="*/ 170307 w 1528191"/>
                <a:gd name="connsiteY6" fmla="*/ 176784 h 243840"/>
                <a:gd name="connsiteX7" fmla="*/ 188595 w 1528191"/>
                <a:gd name="connsiteY7" fmla="*/ 170688 h 243840"/>
                <a:gd name="connsiteX8" fmla="*/ 212979 w 1528191"/>
                <a:gd name="connsiteY8" fmla="*/ 152400 h 243840"/>
                <a:gd name="connsiteX9" fmla="*/ 249555 w 1528191"/>
                <a:gd name="connsiteY9" fmla="*/ 140208 h 243840"/>
                <a:gd name="connsiteX10" fmla="*/ 261747 w 1528191"/>
                <a:gd name="connsiteY10" fmla="*/ 121920 h 243840"/>
                <a:gd name="connsiteX11" fmla="*/ 298323 w 1528191"/>
                <a:gd name="connsiteY11" fmla="*/ 103632 h 243840"/>
                <a:gd name="connsiteX12" fmla="*/ 377571 w 1528191"/>
                <a:gd name="connsiteY12" fmla="*/ 85344 h 243840"/>
                <a:gd name="connsiteX13" fmla="*/ 444627 w 1528191"/>
                <a:gd name="connsiteY13" fmla="*/ 97536 h 243840"/>
                <a:gd name="connsiteX14" fmla="*/ 462915 w 1528191"/>
                <a:gd name="connsiteY14" fmla="*/ 109728 h 243840"/>
                <a:gd name="connsiteX15" fmla="*/ 487299 w 1528191"/>
                <a:gd name="connsiteY15" fmla="*/ 115824 h 243840"/>
                <a:gd name="connsiteX16" fmla="*/ 529971 w 1528191"/>
                <a:gd name="connsiteY16" fmla="*/ 134112 h 243840"/>
                <a:gd name="connsiteX17" fmla="*/ 548259 w 1528191"/>
                <a:gd name="connsiteY17" fmla="*/ 140208 h 243840"/>
                <a:gd name="connsiteX18" fmla="*/ 566547 w 1528191"/>
                <a:gd name="connsiteY18" fmla="*/ 152400 h 243840"/>
                <a:gd name="connsiteX19" fmla="*/ 584835 w 1528191"/>
                <a:gd name="connsiteY19" fmla="*/ 158496 h 243840"/>
                <a:gd name="connsiteX20" fmla="*/ 639699 w 1528191"/>
                <a:gd name="connsiteY20" fmla="*/ 188976 h 243840"/>
                <a:gd name="connsiteX21" fmla="*/ 694563 w 1528191"/>
                <a:gd name="connsiteY21" fmla="*/ 176784 h 243840"/>
                <a:gd name="connsiteX22" fmla="*/ 718947 w 1528191"/>
                <a:gd name="connsiteY22" fmla="*/ 158496 h 243840"/>
                <a:gd name="connsiteX23" fmla="*/ 767715 w 1528191"/>
                <a:gd name="connsiteY23" fmla="*/ 134112 h 243840"/>
                <a:gd name="connsiteX24" fmla="*/ 792099 w 1528191"/>
                <a:gd name="connsiteY24" fmla="*/ 121920 h 243840"/>
                <a:gd name="connsiteX25" fmla="*/ 840867 w 1528191"/>
                <a:gd name="connsiteY25" fmla="*/ 103632 h 243840"/>
                <a:gd name="connsiteX26" fmla="*/ 859155 w 1528191"/>
                <a:gd name="connsiteY26" fmla="*/ 97536 h 243840"/>
                <a:gd name="connsiteX27" fmla="*/ 877443 w 1528191"/>
                <a:gd name="connsiteY27" fmla="*/ 85344 h 243840"/>
                <a:gd name="connsiteX28" fmla="*/ 907923 w 1528191"/>
                <a:gd name="connsiteY28" fmla="*/ 79248 h 243840"/>
                <a:gd name="connsiteX29" fmla="*/ 938403 w 1528191"/>
                <a:gd name="connsiteY29" fmla="*/ 67056 h 243840"/>
                <a:gd name="connsiteX30" fmla="*/ 956691 w 1528191"/>
                <a:gd name="connsiteY30" fmla="*/ 54864 h 243840"/>
                <a:gd name="connsiteX31" fmla="*/ 987171 w 1528191"/>
                <a:gd name="connsiteY31" fmla="*/ 48768 h 243840"/>
                <a:gd name="connsiteX32" fmla="*/ 1042035 w 1528191"/>
                <a:gd name="connsiteY32" fmla="*/ 54864 h 243840"/>
                <a:gd name="connsiteX33" fmla="*/ 1072515 w 1528191"/>
                <a:gd name="connsiteY33" fmla="*/ 79248 h 243840"/>
                <a:gd name="connsiteX34" fmla="*/ 1127379 w 1528191"/>
                <a:gd name="connsiteY34" fmla="*/ 103632 h 243840"/>
                <a:gd name="connsiteX35" fmla="*/ 1145667 w 1528191"/>
                <a:gd name="connsiteY35" fmla="*/ 115824 h 243840"/>
                <a:gd name="connsiteX36" fmla="*/ 1170051 w 1528191"/>
                <a:gd name="connsiteY36" fmla="*/ 121920 h 243840"/>
                <a:gd name="connsiteX37" fmla="*/ 1194435 w 1528191"/>
                <a:gd name="connsiteY37" fmla="*/ 134112 h 243840"/>
                <a:gd name="connsiteX38" fmla="*/ 1237107 w 1528191"/>
                <a:gd name="connsiteY38" fmla="*/ 128016 h 243840"/>
                <a:gd name="connsiteX39" fmla="*/ 1255395 w 1528191"/>
                <a:gd name="connsiteY39" fmla="*/ 109728 h 243840"/>
                <a:gd name="connsiteX40" fmla="*/ 1273683 w 1528191"/>
                <a:gd name="connsiteY40" fmla="*/ 97536 h 243840"/>
                <a:gd name="connsiteX41" fmla="*/ 1322451 w 1528191"/>
                <a:gd name="connsiteY41" fmla="*/ 42672 h 243840"/>
                <a:gd name="connsiteX42" fmla="*/ 1340739 w 1528191"/>
                <a:gd name="connsiteY42" fmla="*/ 36576 h 243840"/>
                <a:gd name="connsiteX43" fmla="*/ 1359027 w 1528191"/>
                <a:gd name="connsiteY43" fmla="*/ 24384 h 243840"/>
                <a:gd name="connsiteX44" fmla="*/ 1377315 w 1528191"/>
                <a:gd name="connsiteY44" fmla="*/ 18288 h 243840"/>
                <a:gd name="connsiteX45" fmla="*/ 1401699 w 1528191"/>
                <a:gd name="connsiteY45" fmla="*/ 6096 h 243840"/>
                <a:gd name="connsiteX46" fmla="*/ 1444371 w 1528191"/>
                <a:gd name="connsiteY46" fmla="*/ 0 h 243840"/>
                <a:gd name="connsiteX47" fmla="*/ 1528191 w 1528191"/>
                <a:gd name="connsiteY47" fmla="*/ 9906 h 243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528191" h="243840">
                  <a:moveTo>
                    <a:pt x="0" y="243840"/>
                  </a:moveTo>
                  <a:cubicBezTo>
                    <a:pt x="5550" y="240602"/>
                    <a:pt x="16955" y="240792"/>
                    <a:pt x="24003" y="237744"/>
                  </a:cubicBezTo>
                  <a:cubicBezTo>
                    <a:pt x="31052" y="234696"/>
                    <a:pt x="35738" y="228829"/>
                    <a:pt x="42291" y="225552"/>
                  </a:cubicBezTo>
                  <a:cubicBezTo>
                    <a:pt x="48038" y="222678"/>
                    <a:pt x="54832" y="222330"/>
                    <a:pt x="60579" y="219456"/>
                  </a:cubicBezTo>
                  <a:cubicBezTo>
                    <a:pt x="67132" y="216179"/>
                    <a:pt x="72133" y="210150"/>
                    <a:pt x="78867" y="207264"/>
                  </a:cubicBezTo>
                  <a:cubicBezTo>
                    <a:pt x="87628" y="203509"/>
                    <a:pt x="126787" y="196808"/>
                    <a:pt x="133731" y="195072"/>
                  </a:cubicBezTo>
                  <a:cubicBezTo>
                    <a:pt x="164376" y="187411"/>
                    <a:pt x="140508" y="191683"/>
                    <a:pt x="170307" y="176784"/>
                  </a:cubicBezTo>
                  <a:cubicBezTo>
                    <a:pt x="176054" y="173910"/>
                    <a:pt x="182499" y="172720"/>
                    <a:pt x="188595" y="170688"/>
                  </a:cubicBezTo>
                  <a:cubicBezTo>
                    <a:pt x="196723" y="164592"/>
                    <a:pt x="203892" y="156944"/>
                    <a:pt x="212979" y="152400"/>
                  </a:cubicBezTo>
                  <a:cubicBezTo>
                    <a:pt x="224474" y="146653"/>
                    <a:pt x="249555" y="140208"/>
                    <a:pt x="249555" y="140208"/>
                  </a:cubicBezTo>
                  <a:cubicBezTo>
                    <a:pt x="253619" y="134112"/>
                    <a:pt x="256566" y="127101"/>
                    <a:pt x="261747" y="121920"/>
                  </a:cubicBezTo>
                  <a:cubicBezTo>
                    <a:pt x="276391" y="107276"/>
                    <a:pt x="280970" y="111069"/>
                    <a:pt x="298323" y="103632"/>
                  </a:cubicBezTo>
                  <a:cubicBezTo>
                    <a:pt x="348354" y="82190"/>
                    <a:pt x="295068" y="94511"/>
                    <a:pt x="377571" y="85344"/>
                  </a:cubicBezTo>
                  <a:cubicBezTo>
                    <a:pt x="399923" y="89408"/>
                    <a:pt x="422783" y="91295"/>
                    <a:pt x="444627" y="97536"/>
                  </a:cubicBezTo>
                  <a:cubicBezTo>
                    <a:pt x="451672" y="99549"/>
                    <a:pt x="456181" y="106842"/>
                    <a:pt x="462915" y="109728"/>
                  </a:cubicBezTo>
                  <a:cubicBezTo>
                    <a:pt x="470616" y="113028"/>
                    <a:pt x="479243" y="113522"/>
                    <a:pt x="487299" y="115824"/>
                  </a:cubicBezTo>
                  <a:cubicBezTo>
                    <a:pt x="515891" y="123993"/>
                    <a:pt x="497459" y="120178"/>
                    <a:pt x="529971" y="134112"/>
                  </a:cubicBezTo>
                  <a:cubicBezTo>
                    <a:pt x="535877" y="136643"/>
                    <a:pt x="542512" y="137334"/>
                    <a:pt x="548259" y="140208"/>
                  </a:cubicBezTo>
                  <a:cubicBezTo>
                    <a:pt x="554812" y="143485"/>
                    <a:pt x="559994" y="149123"/>
                    <a:pt x="566547" y="152400"/>
                  </a:cubicBezTo>
                  <a:cubicBezTo>
                    <a:pt x="572294" y="155274"/>
                    <a:pt x="579218" y="155375"/>
                    <a:pt x="584835" y="158496"/>
                  </a:cubicBezTo>
                  <a:cubicBezTo>
                    <a:pt x="647719" y="193431"/>
                    <a:pt x="598318" y="175182"/>
                    <a:pt x="639699" y="188976"/>
                  </a:cubicBezTo>
                  <a:cubicBezTo>
                    <a:pt x="657987" y="184912"/>
                    <a:pt x="677078" y="183509"/>
                    <a:pt x="694563" y="176784"/>
                  </a:cubicBezTo>
                  <a:cubicBezTo>
                    <a:pt x="704046" y="173137"/>
                    <a:pt x="710171" y="163615"/>
                    <a:pt x="718947" y="158496"/>
                  </a:cubicBezTo>
                  <a:cubicBezTo>
                    <a:pt x="734646" y="149338"/>
                    <a:pt x="751459" y="142240"/>
                    <a:pt x="767715" y="134112"/>
                  </a:cubicBezTo>
                  <a:cubicBezTo>
                    <a:pt x="775843" y="130048"/>
                    <a:pt x="783478" y="124794"/>
                    <a:pt x="792099" y="121920"/>
                  </a:cubicBezTo>
                  <a:cubicBezTo>
                    <a:pt x="833609" y="108083"/>
                    <a:pt x="782553" y="125500"/>
                    <a:pt x="840867" y="103632"/>
                  </a:cubicBezTo>
                  <a:cubicBezTo>
                    <a:pt x="846884" y="101376"/>
                    <a:pt x="853408" y="100410"/>
                    <a:pt x="859155" y="97536"/>
                  </a:cubicBezTo>
                  <a:cubicBezTo>
                    <a:pt x="865708" y="94259"/>
                    <a:pt x="870583" y="87916"/>
                    <a:pt x="877443" y="85344"/>
                  </a:cubicBezTo>
                  <a:cubicBezTo>
                    <a:pt x="887145" y="81706"/>
                    <a:pt x="897999" y="82225"/>
                    <a:pt x="907923" y="79248"/>
                  </a:cubicBezTo>
                  <a:cubicBezTo>
                    <a:pt x="918404" y="76104"/>
                    <a:pt x="928616" y="71950"/>
                    <a:pt x="938403" y="67056"/>
                  </a:cubicBezTo>
                  <a:cubicBezTo>
                    <a:pt x="944956" y="63779"/>
                    <a:pt x="949831" y="57436"/>
                    <a:pt x="956691" y="54864"/>
                  </a:cubicBezTo>
                  <a:cubicBezTo>
                    <a:pt x="966393" y="51226"/>
                    <a:pt x="977011" y="50800"/>
                    <a:pt x="987171" y="48768"/>
                  </a:cubicBezTo>
                  <a:cubicBezTo>
                    <a:pt x="1005459" y="50800"/>
                    <a:pt x="1024706" y="48675"/>
                    <a:pt x="1042035" y="54864"/>
                  </a:cubicBezTo>
                  <a:cubicBezTo>
                    <a:pt x="1054288" y="59240"/>
                    <a:pt x="1061689" y="72031"/>
                    <a:pt x="1072515" y="79248"/>
                  </a:cubicBezTo>
                  <a:cubicBezTo>
                    <a:pt x="1091906" y="92176"/>
                    <a:pt x="1106259" y="93072"/>
                    <a:pt x="1127379" y="103632"/>
                  </a:cubicBezTo>
                  <a:cubicBezTo>
                    <a:pt x="1133932" y="106909"/>
                    <a:pt x="1138933" y="112938"/>
                    <a:pt x="1145667" y="115824"/>
                  </a:cubicBezTo>
                  <a:cubicBezTo>
                    <a:pt x="1153368" y="119124"/>
                    <a:pt x="1162206" y="118978"/>
                    <a:pt x="1170051" y="121920"/>
                  </a:cubicBezTo>
                  <a:cubicBezTo>
                    <a:pt x="1178560" y="125111"/>
                    <a:pt x="1186307" y="130048"/>
                    <a:pt x="1194435" y="134112"/>
                  </a:cubicBezTo>
                  <a:cubicBezTo>
                    <a:pt x="1208659" y="132080"/>
                    <a:pt x="1223766" y="133352"/>
                    <a:pt x="1237107" y="128016"/>
                  </a:cubicBezTo>
                  <a:cubicBezTo>
                    <a:pt x="1245111" y="124814"/>
                    <a:pt x="1248772" y="115247"/>
                    <a:pt x="1255395" y="109728"/>
                  </a:cubicBezTo>
                  <a:cubicBezTo>
                    <a:pt x="1261023" y="105038"/>
                    <a:pt x="1268502" y="102717"/>
                    <a:pt x="1273683" y="97536"/>
                  </a:cubicBezTo>
                  <a:cubicBezTo>
                    <a:pt x="1294852" y="76367"/>
                    <a:pt x="1298051" y="60101"/>
                    <a:pt x="1322451" y="42672"/>
                  </a:cubicBezTo>
                  <a:cubicBezTo>
                    <a:pt x="1327680" y="38937"/>
                    <a:pt x="1334992" y="39450"/>
                    <a:pt x="1340739" y="36576"/>
                  </a:cubicBezTo>
                  <a:cubicBezTo>
                    <a:pt x="1347292" y="33299"/>
                    <a:pt x="1352474" y="27661"/>
                    <a:pt x="1359027" y="24384"/>
                  </a:cubicBezTo>
                  <a:cubicBezTo>
                    <a:pt x="1364774" y="21510"/>
                    <a:pt x="1371409" y="20819"/>
                    <a:pt x="1377315" y="18288"/>
                  </a:cubicBezTo>
                  <a:cubicBezTo>
                    <a:pt x="1385668" y="14708"/>
                    <a:pt x="1392932" y="8487"/>
                    <a:pt x="1401699" y="6096"/>
                  </a:cubicBezTo>
                  <a:cubicBezTo>
                    <a:pt x="1415561" y="2315"/>
                    <a:pt x="1430147" y="2032"/>
                    <a:pt x="1444371" y="0"/>
                  </a:cubicBezTo>
                  <a:cubicBezTo>
                    <a:pt x="1485011" y="2032"/>
                    <a:pt x="1487620" y="6785"/>
                    <a:pt x="1528191" y="9906"/>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12AA797-E881-4F72-BF99-D176A5185251}"/>
                </a:ext>
              </a:extLst>
            </p:cNvPr>
            <p:cNvSpPr/>
            <p:nvPr/>
          </p:nvSpPr>
          <p:spPr>
            <a:xfrm>
              <a:off x="9176004" y="3374640"/>
              <a:ext cx="1551432" cy="166497"/>
            </a:xfrm>
            <a:custGeom>
              <a:avLst/>
              <a:gdLst>
                <a:gd name="connsiteX0" fmla="*/ 0 w 2036064"/>
                <a:gd name="connsiteY0" fmla="*/ 97536 h 164592"/>
                <a:gd name="connsiteX1" fmla="*/ 158496 w 2036064"/>
                <a:gd name="connsiteY1" fmla="*/ 103632 h 164592"/>
                <a:gd name="connsiteX2" fmla="*/ 207264 w 2036064"/>
                <a:gd name="connsiteY2" fmla="*/ 115824 h 164592"/>
                <a:gd name="connsiteX3" fmla="*/ 274320 w 2036064"/>
                <a:gd name="connsiteY3" fmla="*/ 128016 h 164592"/>
                <a:gd name="connsiteX4" fmla="*/ 377952 w 2036064"/>
                <a:gd name="connsiteY4" fmla="*/ 115824 h 164592"/>
                <a:gd name="connsiteX5" fmla="*/ 396240 w 2036064"/>
                <a:gd name="connsiteY5" fmla="*/ 109728 h 164592"/>
                <a:gd name="connsiteX6" fmla="*/ 420624 w 2036064"/>
                <a:gd name="connsiteY6" fmla="*/ 91440 h 164592"/>
                <a:gd name="connsiteX7" fmla="*/ 481584 w 2036064"/>
                <a:gd name="connsiteY7" fmla="*/ 60960 h 164592"/>
                <a:gd name="connsiteX8" fmla="*/ 542544 w 2036064"/>
                <a:gd name="connsiteY8" fmla="*/ 24384 h 164592"/>
                <a:gd name="connsiteX9" fmla="*/ 560832 w 2036064"/>
                <a:gd name="connsiteY9" fmla="*/ 18288 h 164592"/>
                <a:gd name="connsiteX10" fmla="*/ 585216 w 2036064"/>
                <a:gd name="connsiteY10" fmla="*/ 6096 h 164592"/>
                <a:gd name="connsiteX11" fmla="*/ 621792 w 2036064"/>
                <a:gd name="connsiteY11" fmla="*/ 0 h 164592"/>
                <a:gd name="connsiteX12" fmla="*/ 701040 w 2036064"/>
                <a:gd name="connsiteY12" fmla="*/ 12192 h 164592"/>
                <a:gd name="connsiteX13" fmla="*/ 737616 w 2036064"/>
                <a:gd name="connsiteY13" fmla="*/ 30480 h 164592"/>
                <a:gd name="connsiteX14" fmla="*/ 829056 w 2036064"/>
                <a:gd name="connsiteY14" fmla="*/ 91440 h 164592"/>
                <a:gd name="connsiteX15" fmla="*/ 896112 w 2036064"/>
                <a:gd name="connsiteY15" fmla="*/ 146304 h 164592"/>
                <a:gd name="connsiteX16" fmla="*/ 944880 w 2036064"/>
                <a:gd name="connsiteY16" fmla="*/ 164592 h 164592"/>
                <a:gd name="connsiteX17" fmla="*/ 981456 w 2036064"/>
                <a:gd name="connsiteY17" fmla="*/ 134112 h 164592"/>
                <a:gd name="connsiteX18" fmla="*/ 987552 w 2036064"/>
                <a:gd name="connsiteY18" fmla="*/ 115824 h 164592"/>
                <a:gd name="connsiteX19" fmla="*/ 1018032 w 2036064"/>
                <a:gd name="connsiteY19" fmla="*/ 97536 h 164592"/>
                <a:gd name="connsiteX20" fmla="*/ 1054608 w 2036064"/>
                <a:gd name="connsiteY20" fmla="*/ 79248 h 164592"/>
                <a:gd name="connsiteX21" fmla="*/ 1127760 w 2036064"/>
                <a:gd name="connsiteY21" fmla="*/ 97536 h 164592"/>
                <a:gd name="connsiteX22" fmla="*/ 1188720 w 2036064"/>
                <a:gd name="connsiteY22" fmla="*/ 121920 h 164592"/>
                <a:gd name="connsiteX23" fmla="*/ 1243584 w 2036064"/>
                <a:gd name="connsiteY23" fmla="*/ 128016 h 164592"/>
                <a:gd name="connsiteX24" fmla="*/ 1365504 w 2036064"/>
                <a:gd name="connsiteY24" fmla="*/ 121920 h 164592"/>
                <a:gd name="connsiteX25" fmla="*/ 1402080 w 2036064"/>
                <a:gd name="connsiteY25" fmla="*/ 109728 h 164592"/>
                <a:gd name="connsiteX26" fmla="*/ 1444752 w 2036064"/>
                <a:gd name="connsiteY26" fmla="*/ 85344 h 164592"/>
                <a:gd name="connsiteX27" fmla="*/ 1475232 w 2036064"/>
                <a:gd name="connsiteY27" fmla="*/ 54864 h 164592"/>
                <a:gd name="connsiteX28" fmla="*/ 1499616 w 2036064"/>
                <a:gd name="connsiteY28" fmla="*/ 36576 h 164592"/>
                <a:gd name="connsiteX29" fmla="*/ 1536192 w 2036064"/>
                <a:gd name="connsiteY29" fmla="*/ 24384 h 164592"/>
                <a:gd name="connsiteX30" fmla="*/ 1572768 w 2036064"/>
                <a:gd name="connsiteY30" fmla="*/ 12192 h 164592"/>
                <a:gd name="connsiteX31" fmla="*/ 1591056 w 2036064"/>
                <a:gd name="connsiteY31" fmla="*/ 6096 h 164592"/>
                <a:gd name="connsiteX32" fmla="*/ 1664208 w 2036064"/>
                <a:gd name="connsiteY32" fmla="*/ 0 h 164592"/>
                <a:gd name="connsiteX33" fmla="*/ 1780032 w 2036064"/>
                <a:gd name="connsiteY33" fmla="*/ 12192 h 164592"/>
                <a:gd name="connsiteX34" fmla="*/ 1804416 w 2036064"/>
                <a:gd name="connsiteY34" fmla="*/ 18288 h 164592"/>
                <a:gd name="connsiteX35" fmla="*/ 1840992 w 2036064"/>
                <a:gd name="connsiteY35" fmla="*/ 24384 h 164592"/>
                <a:gd name="connsiteX36" fmla="*/ 1901952 w 2036064"/>
                <a:gd name="connsiteY36" fmla="*/ 30480 h 164592"/>
                <a:gd name="connsiteX37" fmla="*/ 1969008 w 2036064"/>
                <a:gd name="connsiteY37" fmla="*/ 48768 h 164592"/>
                <a:gd name="connsiteX38" fmla="*/ 2036064 w 2036064"/>
                <a:gd name="connsiteY38" fmla="*/ 54864 h 164592"/>
                <a:gd name="connsiteX0" fmla="*/ 0 w 1969008"/>
                <a:gd name="connsiteY0" fmla="*/ 97536 h 164592"/>
                <a:gd name="connsiteX1" fmla="*/ 158496 w 1969008"/>
                <a:gd name="connsiteY1" fmla="*/ 103632 h 164592"/>
                <a:gd name="connsiteX2" fmla="*/ 207264 w 1969008"/>
                <a:gd name="connsiteY2" fmla="*/ 115824 h 164592"/>
                <a:gd name="connsiteX3" fmla="*/ 274320 w 1969008"/>
                <a:gd name="connsiteY3" fmla="*/ 128016 h 164592"/>
                <a:gd name="connsiteX4" fmla="*/ 377952 w 1969008"/>
                <a:gd name="connsiteY4" fmla="*/ 115824 h 164592"/>
                <a:gd name="connsiteX5" fmla="*/ 396240 w 1969008"/>
                <a:gd name="connsiteY5" fmla="*/ 109728 h 164592"/>
                <a:gd name="connsiteX6" fmla="*/ 420624 w 1969008"/>
                <a:gd name="connsiteY6" fmla="*/ 91440 h 164592"/>
                <a:gd name="connsiteX7" fmla="*/ 481584 w 1969008"/>
                <a:gd name="connsiteY7" fmla="*/ 60960 h 164592"/>
                <a:gd name="connsiteX8" fmla="*/ 542544 w 1969008"/>
                <a:gd name="connsiteY8" fmla="*/ 24384 h 164592"/>
                <a:gd name="connsiteX9" fmla="*/ 560832 w 1969008"/>
                <a:gd name="connsiteY9" fmla="*/ 18288 h 164592"/>
                <a:gd name="connsiteX10" fmla="*/ 585216 w 1969008"/>
                <a:gd name="connsiteY10" fmla="*/ 6096 h 164592"/>
                <a:gd name="connsiteX11" fmla="*/ 621792 w 1969008"/>
                <a:gd name="connsiteY11" fmla="*/ 0 h 164592"/>
                <a:gd name="connsiteX12" fmla="*/ 701040 w 1969008"/>
                <a:gd name="connsiteY12" fmla="*/ 12192 h 164592"/>
                <a:gd name="connsiteX13" fmla="*/ 737616 w 1969008"/>
                <a:gd name="connsiteY13" fmla="*/ 30480 h 164592"/>
                <a:gd name="connsiteX14" fmla="*/ 829056 w 1969008"/>
                <a:gd name="connsiteY14" fmla="*/ 91440 h 164592"/>
                <a:gd name="connsiteX15" fmla="*/ 896112 w 1969008"/>
                <a:gd name="connsiteY15" fmla="*/ 146304 h 164592"/>
                <a:gd name="connsiteX16" fmla="*/ 944880 w 1969008"/>
                <a:gd name="connsiteY16" fmla="*/ 164592 h 164592"/>
                <a:gd name="connsiteX17" fmla="*/ 981456 w 1969008"/>
                <a:gd name="connsiteY17" fmla="*/ 134112 h 164592"/>
                <a:gd name="connsiteX18" fmla="*/ 987552 w 1969008"/>
                <a:gd name="connsiteY18" fmla="*/ 115824 h 164592"/>
                <a:gd name="connsiteX19" fmla="*/ 1018032 w 1969008"/>
                <a:gd name="connsiteY19" fmla="*/ 97536 h 164592"/>
                <a:gd name="connsiteX20" fmla="*/ 1054608 w 1969008"/>
                <a:gd name="connsiteY20" fmla="*/ 79248 h 164592"/>
                <a:gd name="connsiteX21" fmla="*/ 1127760 w 1969008"/>
                <a:gd name="connsiteY21" fmla="*/ 97536 h 164592"/>
                <a:gd name="connsiteX22" fmla="*/ 1188720 w 1969008"/>
                <a:gd name="connsiteY22" fmla="*/ 121920 h 164592"/>
                <a:gd name="connsiteX23" fmla="*/ 1243584 w 1969008"/>
                <a:gd name="connsiteY23" fmla="*/ 128016 h 164592"/>
                <a:gd name="connsiteX24" fmla="*/ 1365504 w 1969008"/>
                <a:gd name="connsiteY24" fmla="*/ 121920 h 164592"/>
                <a:gd name="connsiteX25" fmla="*/ 1402080 w 1969008"/>
                <a:gd name="connsiteY25" fmla="*/ 109728 h 164592"/>
                <a:gd name="connsiteX26" fmla="*/ 1444752 w 1969008"/>
                <a:gd name="connsiteY26" fmla="*/ 85344 h 164592"/>
                <a:gd name="connsiteX27" fmla="*/ 1475232 w 1969008"/>
                <a:gd name="connsiteY27" fmla="*/ 54864 h 164592"/>
                <a:gd name="connsiteX28" fmla="*/ 1499616 w 1969008"/>
                <a:gd name="connsiteY28" fmla="*/ 36576 h 164592"/>
                <a:gd name="connsiteX29" fmla="*/ 1536192 w 1969008"/>
                <a:gd name="connsiteY29" fmla="*/ 24384 h 164592"/>
                <a:gd name="connsiteX30" fmla="*/ 1572768 w 1969008"/>
                <a:gd name="connsiteY30" fmla="*/ 12192 h 164592"/>
                <a:gd name="connsiteX31" fmla="*/ 1591056 w 1969008"/>
                <a:gd name="connsiteY31" fmla="*/ 6096 h 164592"/>
                <a:gd name="connsiteX32" fmla="*/ 1664208 w 1969008"/>
                <a:gd name="connsiteY32" fmla="*/ 0 h 164592"/>
                <a:gd name="connsiteX33" fmla="*/ 1780032 w 1969008"/>
                <a:gd name="connsiteY33" fmla="*/ 12192 h 164592"/>
                <a:gd name="connsiteX34" fmla="*/ 1804416 w 1969008"/>
                <a:gd name="connsiteY34" fmla="*/ 18288 h 164592"/>
                <a:gd name="connsiteX35" fmla="*/ 1840992 w 1969008"/>
                <a:gd name="connsiteY35" fmla="*/ 24384 h 164592"/>
                <a:gd name="connsiteX36" fmla="*/ 1901952 w 1969008"/>
                <a:gd name="connsiteY36" fmla="*/ 30480 h 164592"/>
                <a:gd name="connsiteX37" fmla="*/ 1969008 w 1969008"/>
                <a:gd name="connsiteY37" fmla="*/ 48768 h 164592"/>
                <a:gd name="connsiteX0" fmla="*/ 0 w 1901952"/>
                <a:gd name="connsiteY0" fmla="*/ 97536 h 164592"/>
                <a:gd name="connsiteX1" fmla="*/ 158496 w 1901952"/>
                <a:gd name="connsiteY1" fmla="*/ 103632 h 164592"/>
                <a:gd name="connsiteX2" fmla="*/ 207264 w 1901952"/>
                <a:gd name="connsiteY2" fmla="*/ 115824 h 164592"/>
                <a:gd name="connsiteX3" fmla="*/ 274320 w 1901952"/>
                <a:gd name="connsiteY3" fmla="*/ 128016 h 164592"/>
                <a:gd name="connsiteX4" fmla="*/ 377952 w 1901952"/>
                <a:gd name="connsiteY4" fmla="*/ 115824 h 164592"/>
                <a:gd name="connsiteX5" fmla="*/ 396240 w 1901952"/>
                <a:gd name="connsiteY5" fmla="*/ 109728 h 164592"/>
                <a:gd name="connsiteX6" fmla="*/ 420624 w 1901952"/>
                <a:gd name="connsiteY6" fmla="*/ 91440 h 164592"/>
                <a:gd name="connsiteX7" fmla="*/ 481584 w 1901952"/>
                <a:gd name="connsiteY7" fmla="*/ 60960 h 164592"/>
                <a:gd name="connsiteX8" fmla="*/ 542544 w 1901952"/>
                <a:gd name="connsiteY8" fmla="*/ 24384 h 164592"/>
                <a:gd name="connsiteX9" fmla="*/ 560832 w 1901952"/>
                <a:gd name="connsiteY9" fmla="*/ 18288 h 164592"/>
                <a:gd name="connsiteX10" fmla="*/ 585216 w 1901952"/>
                <a:gd name="connsiteY10" fmla="*/ 6096 h 164592"/>
                <a:gd name="connsiteX11" fmla="*/ 621792 w 1901952"/>
                <a:gd name="connsiteY11" fmla="*/ 0 h 164592"/>
                <a:gd name="connsiteX12" fmla="*/ 701040 w 1901952"/>
                <a:gd name="connsiteY12" fmla="*/ 12192 h 164592"/>
                <a:gd name="connsiteX13" fmla="*/ 737616 w 1901952"/>
                <a:gd name="connsiteY13" fmla="*/ 30480 h 164592"/>
                <a:gd name="connsiteX14" fmla="*/ 829056 w 1901952"/>
                <a:gd name="connsiteY14" fmla="*/ 91440 h 164592"/>
                <a:gd name="connsiteX15" fmla="*/ 896112 w 1901952"/>
                <a:gd name="connsiteY15" fmla="*/ 146304 h 164592"/>
                <a:gd name="connsiteX16" fmla="*/ 944880 w 1901952"/>
                <a:gd name="connsiteY16" fmla="*/ 164592 h 164592"/>
                <a:gd name="connsiteX17" fmla="*/ 981456 w 1901952"/>
                <a:gd name="connsiteY17" fmla="*/ 134112 h 164592"/>
                <a:gd name="connsiteX18" fmla="*/ 987552 w 1901952"/>
                <a:gd name="connsiteY18" fmla="*/ 115824 h 164592"/>
                <a:gd name="connsiteX19" fmla="*/ 1018032 w 1901952"/>
                <a:gd name="connsiteY19" fmla="*/ 97536 h 164592"/>
                <a:gd name="connsiteX20" fmla="*/ 1054608 w 1901952"/>
                <a:gd name="connsiteY20" fmla="*/ 79248 h 164592"/>
                <a:gd name="connsiteX21" fmla="*/ 1127760 w 1901952"/>
                <a:gd name="connsiteY21" fmla="*/ 97536 h 164592"/>
                <a:gd name="connsiteX22" fmla="*/ 1188720 w 1901952"/>
                <a:gd name="connsiteY22" fmla="*/ 121920 h 164592"/>
                <a:gd name="connsiteX23" fmla="*/ 1243584 w 1901952"/>
                <a:gd name="connsiteY23" fmla="*/ 128016 h 164592"/>
                <a:gd name="connsiteX24" fmla="*/ 1365504 w 1901952"/>
                <a:gd name="connsiteY24" fmla="*/ 121920 h 164592"/>
                <a:gd name="connsiteX25" fmla="*/ 1402080 w 1901952"/>
                <a:gd name="connsiteY25" fmla="*/ 109728 h 164592"/>
                <a:gd name="connsiteX26" fmla="*/ 1444752 w 1901952"/>
                <a:gd name="connsiteY26" fmla="*/ 85344 h 164592"/>
                <a:gd name="connsiteX27" fmla="*/ 1475232 w 1901952"/>
                <a:gd name="connsiteY27" fmla="*/ 54864 h 164592"/>
                <a:gd name="connsiteX28" fmla="*/ 1499616 w 1901952"/>
                <a:gd name="connsiteY28" fmla="*/ 36576 h 164592"/>
                <a:gd name="connsiteX29" fmla="*/ 1536192 w 1901952"/>
                <a:gd name="connsiteY29" fmla="*/ 24384 h 164592"/>
                <a:gd name="connsiteX30" fmla="*/ 1572768 w 1901952"/>
                <a:gd name="connsiteY30" fmla="*/ 12192 h 164592"/>
                <a:gd name="connsiteX31" fmla="*/ 1591056 w 1901952"/>
                <a:gd name="connsiteY31" fmla="*/ 6096 h 164592"/>
                <a:gd name="connsiteX32" fmla="*/ 1664208 w 1901952"/>
                <a:gd name="connsiteY32" fmla="*/ 0 h 164592"/>
                <a:gd name="connsiteX33" fmla="*/ 1780032 w 1901952"/>
                <a:gd name="connsiteY33" fmla="*/ 12192 h 164592"/>
                <a:gd name="connsiteX34" fmla="*/ 1804416 w 1901952"/>
                <a:gd name="connsiteY34" fmla="*/ 18288 h 164592"/>
                <a:gd name="connsiteX35" fmla="*/ 1840992 w 1901952"/>
                <a:gd name="connsiteY35" fmla="*/ 24384 h 164592"/>
                <a:gd name="connsiteX36" fmla="*/ 1901952 w 1901952"/>
                <a:gd name="connsiteY36" fmla="*/ 30480 h 164592"/>
                <a:gd name="connsiteX0" fmla="*/ 0 w 1840992"/>
                <a:gd name="connsiteY0" fmla="*/ 97536 h 164592"/>
                <a:gd name="connsiteX1" fmla="*/ 158496 w 1840992"/>
                <a:gd name="connsiteY1" fmla="*/ 103632 h 164592"/>
                <a:gd name="connsiteX2" fmla="*/ 207264 w 1840992"/>
                <a:gd name="connsiteY2" fmla="*/ 115824 h 164592"/>
                <a:gd name="connsiteX3" fmla="*/ 274320 w 1840992"/>
                <a:gd name="connsiteY3" fmla="*/ 128016 h 164592"/>
                <a:gd name="connsiteX4" fmla="*/ 377952 w 1840992"/>
                <a:gd name="connsiteY4" fmla="*/ 115824 h 164592"/>
                <a:gd name="connsiteX5" fmla="*/ 396240 w 1840992"/>
                <a:gd name="connsiteY5" fmla="*/ 109728 h 164592"/>
                <a:gd name="connsiteX6" fmla="*/ 420624 w 1840992"/>
                <a:gd name="connsiteY6" fmla="*/ 91440 h 164592"/>
                <a:gd name="connsiteX7" fmla="*/ 481584 w 1840992"/>
                <a:gd name="connsiteY7" fmla="*/ 60960 h 164592"/>
                <a:gd name="connsiteX8" fmla="*/ 542544 w 1840992"/>
                <a:gd name="connsiteY8" fmla="*/ 24384 h 164592"/>
                <a:gd name="connsiteX9" fmla="*/ 560832 w 1840992"/>
                <a:gd name="connsiteY9" fmla="*/ 18288 h 164592"/>
                <a:gd name="connsiteX10" fmla="*/ 585216 w 1840992"/>
                <a:gd name="connsiteY10" fmla="*/ 6096 h 164592"/>
                <a:gd name="connsiteX11" fmla="*/ 621792 w 1840992"/>
                <a:gd name="connsiteY11" fmla="*/ 0 h 164592"/>
                <a:gd name="connsiteX12" fmla="*/ 701040 w 1840992"/>
                <a:gd name="connsiteY12" fmla="*/ 12192 h 164592"/>
                <a:gd name="connsiteX13" fmla="*/ 737616 w 1840992"/>
                <a:gd name="connsiteY13" fmla="*/ 30480 h 164592"/>
                <a:gd name="connsiteX14" fmla="*/ 829056 w 1840992"/>
                <a:gd name="connsiteY14" fmla="*/ 91440 h 164592"/>
                <a:gd name="connsiteX15" fmla="*/ 896112 w 1840992"/>
                <a:gd name="connsiteY15" fmla="*/ 146304 h 164592"/>
                <a:gd name="connsiteX16" fmla="*/ 944880 w 1840992"/>
                <a:gd name="connsiteY16" fmla="*/ 164592 h 164592"/>
                <a:gd name="connsiteX17" fmla="*/ 981456 w 1840992"/>
                <a:gd name="connsiteY17" fmla="*/ 134112 h 164592"/>
                <a:gd name="connsiteX18" fmla="*/ 987552 w 1840992"/>
                <a:gd name="connsiteY18" fmla="*/ 115824 h 164592"/>
                <a:gd name="connsiteX19" fmla="*/ 1018032 w 1840992"/>
                <a:gd name="connsiteY19" fmla="*/ 97536 h 164592"/>
                <a:gd name="connsiteX20" fmla="*/ 1054608 w 1840992"/>
                <a:gd name="connsiteY20" fmla="*/ 79248 h 164592"/>
                <a:gd name="connsiteX21" fmla="*/ 1127760 w 1840992"/>
                <a:gd name="connsiteY21" fmla="*/ 97536 h 164592"/>
                <a:gd name="connsiteX22" fmla="*/ 1188720 w 1840992"/>
                <a:gd name="connsiteY22" fmla="*/ 121920 h 164592"/>
                <a:gd name="connsiteX23" fmla="*/ 1243584 w 1840992"/>
                <a:gd name="connsiteY23" fmla="*/ 128016 h 164592"/>
                <a:gd name="connsiteX24" fmla="*/ 1365504 w 1840992"/>
                <a:gd name="connsiteY24" fmla="*/ 121920 h 164592"/>
                <a:gd name="connsiteX25" fmla="*/ 1402080 w 1840992"/>
                <a:gd name="connsiteY25" fmla="*/ 109728 h 164592"/>
                <a:gd name="connsiteX26" fmla="*/ 1444752 w 1840992"/>
                <a:gd name="connsiteY26" fmla="*/ 85344 h 164592"/>
                <a:gd name="connsiteX27" fmla="*/ 1475232 w 1840992"/>
                <a:gd name="connsiteY27" fmla="*/ 54864 h 164592"/>
                <a:gd name="connsiteX28" fmla="*/ 1499616 w 1840992"/>
                <a:gd name="connsiteY28" fmla="*/ 36576 h 164592"/>
                <a:gd name="connsiteX29" fmla="*/ 1536192 w 1840992"/>
                <a:gd name="connsiteY29" fmla="*/ 24384 h 164592"/>
                <a:gd name="connsiteX30" fmla="*/ 1572768 w 1840992"/>
                <a:gd name="connsiteY30" fmla="*/ 12192 h 164592"/>
                <a:gd name="connsiteX31" fmla="*/ 1591056 w 1840992"/>
                <a:gd name="connsiteY31" fmla="*/ 6096 h 164592"/>
                <a:gd name="connsiteX32" fmla="*/ 1664208 w 1840992"/>
                <a:gd name="connsiteY32" fmla="*/ 0 h 164592"/>
                <a:gd name="connsiteX33" fmla="*/ 1780032 w 1840992"/>
                <a:gd name="connsiteY33" fmla="*/ 12192 h 164592"/>
                <a:gd name="connsiteX34" fmla="*/ 1804416 w 1840992"/>
                <a:gd name="connsiteY34" fmla="*/ 18288 h 164592"/>
                <a:gd name="connsiteX35" fmla="*/ 1840992 w 1840992"/>
                <a:gd name="connsiteY35" fmla="*/ 24384 h 164592"/>
                <a:gd name="connsiteX0" fmla="*/ 0 w 1804416"/>
                <a:gd name="connsiteY0" fmla="*/ 97536 h 164592"/>
                <a:gd name="connsiteX1" fmla="*/ 158496 w 1804416"/>
                <a:gd name="connsiteY1" fmla="*/ 103632 h 164592"/>
                <a:gd name="connsiteX2" fmla="*/ 207264 w 1804416"/>
                <a:gd name="connsiteY2" fmla="*/ 115824 h 164592"/>
                <a:gd name="connsiteX3" fmla="*/ 274320 w 1804416"/>
                <a:gd name="connsiteY3" fmla="*/ 128016 h 164592"/>
                <a:gd name="connsiteX4" fmla="*/ 377952 w 1804416"/>
                <a:gd name="connsiteY4" fmla="*/ 115824 h 164592"/>
                <a:gd name="connsiteX5" fmla="*/ 396240 w 1804416"/>
                <a:gd name="connsiteY5" fmla="*/ 109728 h 164592"/>
                <a:gd name="connsiteX6" fmla="*/ 420624 w 1804416"/>
                <a:gd name="connsiteY6" fmla="*/ 91440 h 164592"/>
                <a:gd name="connsiteX7" fmla="*/ 481584 w 1804416"/>
                <a:gd name="connsiteY7" fmla="*/ 60960 h 164592"/>
                <a:gd name="connsiteX8" fmla="*/ 542544 w 1804416"/>
                <a:gd name="connsiteY8" fmla="*/ 24384 h 164592"/>
                <a:gd name="connsiteX9" fmla="*/ 560832 w 1804416"/>
                <a:gd name="connsiteY9" fmla="*/ 18288 h 164592"/>
                <a:gd name="connsiteX10" fmla="*/ 585216 w 1804416"/>
                <a:gd name="connsiteY10" fmla="*/ 6096 h 164592"/>
                <a:gd name="connsiteX11" fmla="*/ 621792 w 1804416"/>
                <a:gd name="connsiteY11" fmla="*/ 0 h 164592"/>
                <a:gd name="connsiteX12" fmla="*/ 701040 w 1804416"/>
                <a:gd name="connsiteY12" fmla="*/ 12192 h 164592"/>
                <a:gd name="connsiteX13" fmla="*/ 737616 w 1804416"/>
                <a:gd name="connsiteY13" fmla="*/ 30480 h 164592"/>
                <a:gd name="connsiteX14" fmla="*/ 829056 w 1804416"/>
                <a:gd name="connsiteY14" fmla="*/ 91440 h 164592"/>
                <a:gd name="connsiteX15" fmla="*/ 896112 w 1804416"/>
                <a:gd name="connsiteY15" fmla="*/ 146304 h 164592"/>
                <a:gd name="connsiteX16" fmla="*/ 944880 w 1804416"/>
                <a:gd name="connsiteY16" fmla="*/ 164592 h 164592"/>
                <a:gd name="connsiteX17" fmla="*/ 981456 w 1804416"/>
                <a:gd name="connsiteY17" fmla="*/ 134112 h 164592"/>
                <a:gd name="connsiteX18" fmla="*/ 987552 w 1804416"/>
                <a:gd name="connsiteY18" fmla="*/ 115824 h 164592"/>
                <a:gd name="connsiteX19" fmla="*/ 1018032 w 1804416"/>
                <a:gd name="connsiteY19" fmla="*/ 97536 h 164592"/>
                <a:gd name="connsiteX20" fmla="*/ 1054608 w 1804416"/>
                <a:gd name="connsiteY20" fmla="*/ 79248 h 164592"/>
                <a:gd name="connsiteX21" fmla="*/ 1127760 w 1804416"/>
                <a:gd name="connsiteY21" fmla="*/ 97536 h 164592"/>
                <a:gd name="connsiteX22" fmla="*/ 1188720 w 1804416"/>
                <a:gd name="connsiteY22" fmla="*/ 121920 h 164592"/>
                <a:gd name="connsiteX23" fmla="*/ 1243584 w 1804416"/>
                <a:gd name="connsiteY23" fmla="*/ 128016 h 164592"/>
                <a:gd name="connsiteX24" fmla="*/ 1365504 w 1804416"/>
                <a:gd name="connsiteY24" fmla="*/ 121920 h 164592"/>
                <a:gd name="connsiteX25" fmla="*/ 1402080 w 1804416"/>
                <a:gd name="connsiteY25" fmla="*/ 109728 h 164592"/>
                <a:gd name="connsiteX26" fmla="*/ 1444752 w 1804416"/>
                <a:gd name="connsiteY26" fmla="*/ 85344 h 164592"/>
                <a:gd name="connsiteX27" fmla="*/ 1475232 w 1804416"/>
                <a:gd name="connsiteY27" fmla="*/ 54864 h 164592"/>
                <a:gd name="connsiteX28" fmla="*/ 1499616 w 1804416"/>
                <a:gd name="connsiteY28" fmla="*/ 36576 h 164592"/>
                <a:gd name="connsiteX29" fmla="*/ 1536192 w 1804416"/>
                <a:gd name="connsiteY29" fmla="*/ 24384 h 164592"/>
                <a:gd name="connsiteX30" fmla="*/ 1572768 w 1804416"/>
                <a:gd name="connsiteY30" fmla="*/ 12192 h 164592"/>
                <a:gd name="connsiteX31" fmla="*/ 1591056 w 1804416"/>
                <a:gd name="connsiteY31" fmla="*/ 6096 h 164592"/>
                <a:gd name="connsiteX32" fmla="*/ 1664208 w 1804416"/>
                <a:gd name="connsiteY32" fmla="*/ 0 h 164592"/>
                <a:gd name="connsiteX33" fmla="*/ 1780032 w 1804416"/>
                <a:gd name="connsiteY33" fmla="*/ 12192 h 164592"/>
                <a:gd name="connsiteX34" fmla="*/ 1804416 w 1804416"/>
                <a:gd name="connsiteY34" fmla="*/ 18288 h 164592"/>
                <a:gd name="connsiteX0" fmla="*/ 0 w 1780032"/>
                <a:gd name="connsiteY0" fmla="*/ 97536 h 164592"/>
                <a:gd name="connsiteX1" fmla="*/ 158496 w 1780032"/>
                <a:gd name="connsiteY1" fmla="*/ 103632 h 164592"/>
                <a:gd name="connsiteX2" fmla="*/ 207264 w 1780032"/>
                <a:gd name="connsiteY2" fmla="*/ 115824 h 164592"/>
                <a:gd name="connsiteX3" fmla="*/ 274320 w 1780032"/>
                <a:gd name="connsiteY3" fmla="*/ 128016 h 164592"/>
                <a:gd name="connsiteX4" fmla="*/ 377952 w 1780032"/>
                <a:gd name="connsiteY4" fmla="*/ 115824 h 164592"/>
                <a:gd name="connsiteX5" fmla="*/ 396240 w 1780032"/>
                <a:gd name="connsiteY5" fmla="*/ 109728 h 164592"/>
                <a:gd name="connsiteX6" fmla="*/ 420624 w 1780032"/>
                <a:gd name="connsiteY6" fmla="*/ 91440 h 164592"/>
                <a:gd name="connsiteX7" fmla="*/ 481584 w 1780032"/>
                <a:gd name="connsiteY7" fmla="*/ 60960 h 164592"/>
                <a:gd name="connsiteX8" fmla="*/ 542544 w 1780032"/>
                <a:gd name="connsiteY8" fmla="*/ 24384 h 164592"/>
                <a:gd name="connsiteX9" fmla="*/ 560832 w 1780032"/>
                <a:gd name="connsiteY9" fmla="*/ 18288 h 164592"/>
                <a:gd name="connsiteX10" fmla="*/ 585216 w 1780032"/>
                <a:gd name="connsiteY10" fmla="*/ 6096 h 164592"/>
                <a:gd name="connsiteX11" fmla="*/ 621792 w 1780032"/>
                <a:gd name="connsiteY11" fmla="*/ 0 h 164592"/>
                <a:gd name="connsiteX12" fmla="*/ 701040 w 1780032"/>
                <a:gd name="connsiteY12" fmla="*/ 12192 h 164592"/>
                <a:gd name="connsiteX13" fmla="*/ 737616 w 1780032"/>
                <a:gd name="connsiteY13" fmla="*/ 30480 h 164592"/>
                <a:gd name="connsiteX14" fmla="*/ 829056 w 1780032"/>
                <a:gd name="connsiteY14" fmla="*/ 91440 h 164592"/>
                <a:gd name="connsiteX15" fmla="*/ 896112 w 1780032"/>
                <a:gd name="connsiteY15" fmla="*/ 146304 h 164592"/>
                <a:gd name="connsiteX16" fmla="*/ 944880 w 1780032"/>
                <a:gd name="connsiteY16" fmla="*/ 164592 h 164592"/>
                <a:gd name="connsiteX17" fmla="*/ 981456 w 1780032"/>
                <a:gd name="connsiteY17" fmla="*/ 134112 h 164592"/>
                <a:gd name="connsiteX18" fmla="*/ 987552 w 1780032"/>
                <a:gd name="connsiteY18" fmla="*/ 115824 h 164592"/>
                <a:gd name="connsiteX19" fmla="*/ 1018032 w 1780032"/>
                <a:gd name="connsiteY19" fmla="*/ 97536 h 164592"/>
                <a:gd name="connsiteX20" fmla="*/ 1054608 w 1780032"/>
                <a:gd name="connsiteY20" fmla="*/ 79248 h 164592"/>
                <a:gd name="connsiteX21" fmla="*/ 1127760 w 1780032"/>
                <a:gd name="connsiteY21" fmla="*/ 97536 h 164592"/>
                <a:gd name="connsiteX22" fmla="*/ 1188720 w 1780032"/>
                <a:gd name="connsiteY22" fmla="*/ 121920 h 164592"/>
                <a:gd name="connsiteX23" fmla="*/ 1243584 w 1780032"/>
                <a:gd name="connsiteY23" fmla="*/ 128016 h 164592"/>
                <a:gd name="connsiteX24" fmla="*/ 1365504 w 1780032"/>
                <a:gd name="connsiteY24" fmla="*/ 121920 h 164592"/>
                <a:gd name="connsiteX25" fmla="*/ 1402080 w 1780032"/>
                <a:gd name="connsiteY25" fmla="*/ 109728 h 164592"/>
                <a:gd name="connsiteX26" fmla="*/ 1444752 w 1780032"/>
                <a:gd name="connsiteY26" fmla="*/ 85344 h 164592"/>
                <a:gd name="connsiteX27" fmla="*/ 1475232 w 1780032"/>
                <a:gd name="connsiteY27" fmla="*/ 54864 h 164592"/>
                <a:gd name="connsiteX28" fmla="*/ 1499616 w 1780032"/>
                <a:gd name="connsiteY28" fmla="*/ 36576 h 164592"/>
                <a:gd name="connsiteX29" fmla="*/ 1536192 w 1780032"/>
                <a:gd name="connsiteY29" fmla="*/ 24384 h 164592"/>
                <a:gd name="connsiteX30" fmla="*/ 1572768 w 1780032"/>
                <a:gd name="connsiteY30" fmla="*/ 12192 h 164592"/>
                <a:gd name="connsiteX31" fmla="*/ 1591056 w 1780032"/>
                <a:gd name="connsiteY31" fmla="*/ 6096 h 164592"/>
                <a:gd name="connsiteX32" fmla="*/ 1664208 w 1780032"/>
                <a:gd name="connsiteY32" fmla="*/ 0 h 164592"/>
                <a:gd name="connsiteX33" fmla="*/ 1780032 w 1780032"/>
                <a:gd name="connsiteY33" fmla="*/ 12192 h 164592"/>
                <a:gd name="connsiteX0" fmla="*/ 0 w 1664208"/>
                <a:gd name="connsiteY0" fmla="*/ 97536 h 164592"/>
                <a:gd name="connsiteX1" fmla="*/ 158496 w 1664208"/>
                <a:gd name="connsiteY1" fmla="*/ 103632 h 164592"/>
                <a:gd name="connsiteX2" fmla="*/ 207264 w 1664208"/>
                <a:gd name="connsiteY2" fmla="*/ 115824 h 164592"/>
                <a:gd name="connsiteX3" fmla="*/ 274320 w 1664208"/>
                <a:gd name="connsiteY3" fmla="*/ 128016 h 164592"/>
                <a:gd name="connsiteX4" fmla="*/ 377952 w 1664208"/>
                <a:gd name="connsiteY4" fmla="*/ 115824 h 164592"/>
                <a:gd name="connsiteX5" fmla="*/ 396240 w 1664208"/>
                <a:gd name="connsiteY5" fmla="*/ 109728 h 164592"/>
                <a:gd name="connsiteX6" fmla="*/ 420624 w 1664208"/>
                <a:gd name="connsiteY6" fmla="*/ 91440 h 164592"/>
                <a:gd name="connsiteX7" fmla="*/ 481584 w 1664208"/>
                <a:gd name="connsiteY7" fmla="*/ 60960 h 164592"/>
                <a:gd name="connsiteX8" fmla="*/ 542544 w 1664208"/>
                <a:gd name="connsiteY8" fmla="*/ 24384 h 164592"/>
                <a:gd name="connsiteX9" fmla="*/ 560832 w 1664208"/>
                <a:gd name="connsiteY9" fmla="*/ 18288 h 164592"/>
                <a:gd name="connsiteX10" fmla="*/ 585216 w 1664208"/>
                <a:gd name="connsiteY10" fmla="*/ 6096 h 164592"/>
                <a:gd name="connsiteX11" fmla="*/ 621792 w 1664208"/>
                <a:gd name="connsiteY11" fmla="*/ 0 h 164592"/>
                <a:gd name="connsiteX12" fmla="*/ 701040 w 1664208"/>
                <a:gd name="connsiteY12" fmla="*/ 12192 h 164592"/>
                <a:gd name="connsiteX13" fmla="*/ 737616 w 1664208"/>
                <a:gd name="connsiteY13" fmla="*/ 30480 h 164592"/>
                <a:gd name="connsiteX14" fmla="*/ 829056 w 1664208"/>
                <a:gd name="connsiteY14" fmla="*/ 91440 h 164592"/>
                <a:gd name="connsiteX15" fmla="*/ 896112 w 1664208"/>
                <a:gd name="connsiteY15" fmla="*/ 146304 h 164592"/>
                <a:gd name="connsiteX16" fmla="*/ 944880 w 1664208"/>
                <a:gd name="connsiteY16" fmla="*/ 164592 h 164592"/>
                <a:gd name="connsiteX17" fmla="*/ 981456 w 1664208"/>
                <a:gd name="connsiteY17" fmla="*/ 134112 h 164592"/>
                <a:gd name="connsiteX18" fmla="*/ 987552 w 1664208"/>
                <a:gd name="connsiteY18" fmla="*/ 115824 h 164592"/>
                <a:gd name="connsiteX19" fmla="*/ 1018032 w 1664208"/>
                <a:gd name="connsiteY19" fmla="*/ 97536 h 164592"/>
                <a:gd name="connsiteX20" fmla="*/ 1054608 w 1664208"/>
                <a:gd name="connsiteY20" fmla="*/ 79248 h 164592"/>
                <a:gd name="connsiteX21" fmla="*/ 1127760 w 1664208"/>
                <a:gd name="connsiteY21" fmla="*/ 97536 h 164592"/>
                <a:gd name="connsiteX22" fmla="*/ 1188720 w 1664208"/>
                <a:gd name="connsiteY22" fmla="*/ 121920 h 164592"/>
                <a:gd name="connsiteX23" fmla="*/ 1243584 w 1664208"/>
                <a:gd name="connsiteY23" fmla="*/ 128016 h 164592"/>
                <a:gd name="connsiteX24" fmla="*/ 1365504 w 1664208"/>
                <a:gd name="connsiteY24" fmla="*/ 121920 h 164592"/>
                <a:gd name="connsiteX25" fmla="*/ 1402080 w 1664208"/>
                <a:gd name="connsiteY25" fmla="*/ 109728 h 164592"/>
                <a:gd name="connsiteX26" fmla="*/ 1444752 w 1664208"/>
                <a:gd name="connsiteY26" fmla="*/ 85344 h 164592"/>
                <a:gd name="connsiteX27" fmla="*/ 1475232 w 1664208"/>
                <a:gd name="connsiteY27" fmla="*/ 54864 h 164592"/>
                <a:gd name="connsiteX28" fmla="*/ 1499616 w 1664208"/>
                <a:gd name="connsiteY28" fmla="*/ 36576 h 164592"/>
                <a:gd name="connsiteX29" fmla="*/ 1536192 w 1664208"/>
                <a:gd name="connsiteY29" fmla="*/ 24384 h 164592"/>
                <a:gd name="connsiteX30" fmla="*/ 1572768 w 1664208"/>
                <a:gd name="connsiteY30" fmla="*/ 12192 h 164592"/>
                <a:gd name="connsiteX31" fmla="*/ 1591056 w 1664208"/>
                <a:gd name="connsiteY31" fmla="*/ 6096 h 164592"/>
                <a:gd name="connsiteX32" fmla="*/ 1664208 w 1664208"/>
                <a:gd name="connsiteY32" fmla="*/ 0 h 164592"/>
                <a:gd name="connsiteX0" fmla="*/ 0 w 1687068"/>
                <a:gd name="connsiteY0" fmla="*/ 99441 h 166497"/>
                <a:gd name="connsiteX1" fmla="*/ 158496 w 1687068"/>
                <a:gd name="connsiteY1" fmla="*/ 105537 h 166497"/>
                <a:gd name="connsiteX2" fmla="*/ 207264 w 1687068"/>
                <a:gd name="connsiteY2" fmla="*/ 117729 h 166497"/>
                <a:gd name="connsiteX3" fmla="*/ 274320 w 1687068"/>
                <a:gd name="connsiteY3" fmla="*/ 129921 h 166497"/>
                <a:gd name="connsiteX4" fmla="*/ 377952 w 1687068"/>
                <a:gd name="connsiteY4" fmla="*/ 117729 h 166497"/>
                <a:gd name="connsiteX5" fmla="*/ 396240 w 1687068"/>
                <a:gd name="connsiteY5" fmla="*/ 111633 h 166497"/>
                <a:gd name="connsiteX6" fmla="*/ 420624 w 1687068"/>
                <a:gd name="connsiteY6" fmla="*/ 93345 h 166497"/>
                <a:gd name="connsiteX7" fmla="*/ 481584 w 1687068"/>
                <a:gd name="connsiteY7" fmla="*/ 62865 h 166497"/>
                <a:gd name="connsiteX8" fmla="*/ 542544 w 1687068"/>
                <a:gd name="connsiteY8" fmla="*/ 26289 h 166497"/>
                <a:gd name="connsiteX9" fmla="*/ 560832 w 1687068"/>
                <a:gd name="connsiteY9" fmla="*/ 20193 h 166497"/>
                <a:gd name="connsiteX10" fmla="*/ 585216 w 1687068"/>
                <a:gd name="connsiteY10" fmla="*/ 8001 h 166497"/>
                <a:gd name="connsiteX11" fmla="*/ 621792 w 1687068"/>
                <a:gd name="connsiteY11" fmla="*/ 1905 h 166497"/>
                <a:gd name="connsiteX12" fmla="*/ 701040 w 1687068"/>
                <a:gd name="connsiteY12" fmla="*/ 14097 h 166497"/>
                <a:gd name="connsiteX13" fmla="*/ 737616 w 1687068"/>
                <a:gd name="connsiteY13" fmla="*/ 32385 h 166497"/>
                <a:gd name="connsiteX14" fmla="*/ 829056 w 1687068"/>
                <a:gd name="connsiteY14" fmla="*/ 93345 h 166497"/>
                <a:gd name="connsiteX15" fmla="*/ 896112 w 1687068"/>
                <a:gd name="connsiteY15" fmla="*/ 148209 h 166497"/>
                <a:gd name="connsiteX16" fmla="*/ 944880 w 1687068"/>
                <a:gd name="connsiteY16" fmla="*/ 166497 h 166497"/>
                <a:gd name="connsiteX17" fmla="*/ 981456 w 1687068"/>
                <a:gd name="connsiteY17" fmla="*/ 136017 h 166497"/>
                <a:gd name="connsiteX18" fmla="*/ 987552 w 1687068"/>
                <a:gd name="connsiteY18" fmla="*/ 117729 h 166497"/>
                <a:gd name="connsiteX19" fmla="*/ 1018032 w 1687068"/>
                <a:gd name="connsiteY19" fmla="*/ 99441 h 166497"/>
                <a:gd name="connsiteX20" fmla="*/ 1054608 w 1687068"/>
                <a:gd name="connsiteY20" fmla="*/ 81153 h 166497"/>
                <a:gd name="connsiteX21" fmla="*/ 1127760 w 1687068"/>
                <a:gd name="connsiteY21" fmla="*/ 99441 h 166497"/>
                <a:gd name="connsiteX22" fmla="*/ 1188720 w 1687068"/>
                <a:gd name="connsiteY22" fmla="*/ 123825 h 166497"/>
                <a:gd name="connsiteX23" fmla="*/ 1243584 w 1687068"/>
                <a:gd name="connsiteY23" fmla="*/ 129921 h 166497"/>
                <a:gd name="connsiteX24" fmla="*/ 1365504 w 1687068"/>
                <a:gd name="connsiteY24" fmla="*/ 123825 h 166497"/>
                <a:gd name="connsiteX25" fmla="*/ 1402080 w 1687068"/>
                <a:gd name="connsiteY25" fmla="*/ 111633 h 166497"/>
                <a:gd name="connsiteX26" fmla="*/ 1444752 w 1687068"/>
                <a:gd name="connsiteY26" fmla="*/ 87249 h 166497"/>
                <a:gd name="connsiteX27" fmla="*/ 1475232 w 1687068"/>
                <a:gd name="connsiteY27" fmla="*/ 56769 h 166497"/>
                <a:gd name="connsiteX28" fmla="*/ 1499616 w 1687068"/>
                <a:gd name="connsiteY28" fmla="*/ 38481 h 166497"/>
                <a:gd name="connsiteX29" fmla="*/ 1536192 w 1687068"/>
                <a:gd name="connsiteY29" fmla="*/ 26289 h 166497"/>
                <a:gd name="connsiteX30" fmla="*/ 1572768 w 1687068"/>
                <a:gd name="connsiteY30" fmla="*/ 14097 h 166497"/>
                <a:gd name="connsiteX31" fmla="*/ 1591056 w 1687068"/>
                <a:gd name="connsiteY31" fmla="*/ 8001 h 166497"/>
                <a:gd name="connsiteX32" fmla="*/ 1687068 w 1687068"/>
                <a:gd name="connsiteY32" fmla="*/ 0 h 166497"/>
                <a:gd name="connsiteX0" fmla="*/ 0 w 1687068"/>
                <a:gd name="connsiteY0" fmla="*/ 99441 h 166497"/>
                <a:gd name="connsiteX1" fmla="*/ 135636 w 1687068"/>
                <a:gd name="connsiteY1" fmla="*/ 105537 h 166497"/>
                <a:gd name="connsiteX2" fmla="*/ 207264 w 1687068"/>
                <a:gd name="connsiteY2" fmla="*/ 117729 h 166497"/>
                <a:gd name="connsiteX3" fmla="*/ 274320 w 1687068"/>
                <a:gd name="connsiteY3" fmla="*/ 129921 h 166497"/>
                <a:gd name="connsiteX4" fmla="*/ 377952 w 1687068"/>
                <a:gd name="connsiteY4" fmla="*/ 117729 h 166497"/>
                <a:gd name="connsiteX5" fmla="*/ 396240 w 1687068"/>
                <a:gd name="connsiteY5" fmla="*/ 111633 h 166497"/>
                <a:gd name="connsiteX6" fmla="*/ 420624 w 1687068"/>
                <a:gd name="connsiteY6" fmla="*/ 93345 h 166497"/>
                <a:gd name="connsiteX7" fmla="*/ 481584 w 1687068"/>
                <a:gd name="connsiteY7" fmla="*/ 62865 h 166497"/>
                <a:gd name="connsiteX8" fmla="*/ 542544 w 1687068"/>
                <a:gd name="connsiteY8" fmla="*/ 26289 h 166497"/>
                <a:gd name="connsiteX9" fmla="*/ 560832 w 1687068"/>
                <a:gd name="connsiteY9" fmla="*/ 20193 h 166497"/>
                <a:gd name="connsiteX10" fmla="*/ 585216 w 1687068"/>
                <a:gd name="connsiteY10" fmla="*/ 8001 h 166497"/>
                <a:gd name="connsiteX11" fmla="*/ 621792 w 1687068"/>
                <a:gd name="connsiteY11" fmla="*/ 1905 h 166497"/>
                <a:gd name="connsiteX12" fmla="*/ 701040 w 1687068"/>
                <a:gd name="connsiteY12" fmla="*/ 14097 h 166497"/>
                <a:gd name="connsiteX13" fmla="*/ 737616 w 1687068"/>
                <a:gd name="connsiteY13" fmla="*/ 32385 h 166497"/>
                <a:gd name="connsiteX14" fmla="*/ 829056 w 1687068"/>
                <a:gd name="connsiteY14" fmla="*/ 93345 h 166497"/>
                <a:gd name="connsiteX15" fmla="*/ 896112 w 1687068"/>
                <a:gd name="connsiteY15" fmla="*/ 148209 h 166497"/>
                <a:gd name="connsiteX16" fmla="*/ 944880 w 1687068"/>
                <a:gd name="connsiteY16" fmla="*/ 166497 h 166497"/>
                <a:gd name="connsiteX17" fmla="*/ 981456 w 1687068"/>
                <a:gd name="connsiteY17" fmla="*/ 136017 h 166497"/>
                <a:gd name="connsiteX18" fmla="*/ 987552 w 1687068"/>
                <a:gd name="connsiteY18" fmla="*/ 117729 h 166497"/>
                <a:gd name="connsiteX19" fmla="*/ 1018032 w 1687068"/>
                <a:gd name="connsiteY19" fmla="*/ 99441 h 166497"/>
                <a:gd name="connsiteX20" fmla="*/ 1054608 w 1687068"/>
                <a:gd name="connsiteY20" fmla="*/ 81153 h 166497"/>
                <a:gd name="connsiteX21" fmla="*/ 1127760 w 1687068"/>
                <a:gd name="connsiteY21" fmla="*/ 99441 h 166497"/>
                <a:gd name="connsiteX22" fmla="*/ 1188720 w 1687068"/>
                <a:gd name="connsiteY22" fmla="*/ 123825 h 166497"/>
                <a:gd name="connsiteX23" fmla="*/ 1243584 w 1687068"/>
                <a:gd name="connsiteY23" fmla="*/ 129921 h 166497"/>
                <a:gd name="connsiteX24" fmla="*/ 1365504 w 1687068"/>
                <a:gd name="connsiteY24" fmla="*/ 123825 h 166497"/>
                <a:gd name="connsiteX25" fmla="*/ 1402080 w 1687068"/>
                <a:gd name="connsiteY25" fmla="*/ 111633 h 166497"/>
                <a:gd name="connsiteX26" fmla="*/ 1444752 w 1687068"/>
                <a:gd name="connsiteY26" fmla="*/ 87249 h 166497"/>
                <a:gd name="connsiteX27" fmla="*/ 1475232 w 1687068"/>
                <a:gd name="connsiteY27" fmla="*/ 56769 h 166497"/>
                <a:gd name="connsiteX28" fmla="*/ 1499616 w 1687068"/>
                <a:gd name="connsiteY28" fmla="*/ 38481 h 166497"/>
                <a:gd name="connsiteX29" fmla="*/ 1536192 w 1687068"/>
                <a:gd name="connsiteY29" fmla="*/ 26289 h 166497"/>
                <a:gd name="connsiteX30" fmla="*/ 1572768 w 1687068"/>
                <a:gd name="connsiteY30" fmla="*/ 14097 h 166497"/>
                <a:gd name="connsiteX31" fmla="*/ 1591056 w 1687068"/>
                <a:gd name="connsiteY31" fmla="*/ 8001 h 166497"/>
                <a:gd name="connsiteX32" fmla="*/ 1687068 w 1687068"/>
                <a:gd name="connsiteY32" fmla="*/ 0 h 166497"/>
                <a:gd name="connsiteX0" fmla="*/ 0 w 1551432"/>
                <a:gd name="connsiteY0" fmla="*/ 105537 h 166497"/>
                <a:gd name="connsiteX1" fmla="*/ 71628 w 1551432"/>
                <a:gd name="connsiteY1" fmla="*/ 117729 h 166497"/>
                <a:gd name="connsiteX2" fmla="*/ 138684 w 1551432"/>
                <a:gd name="connsiteY2" fmla="*/ 129921 h 166497"/>
                <a:gd name="connsiteX3" fmla="*/ 242316 w 1551432"/>
                <a:gd name="connsiteY3" fmla="*/ 117729 h 166497"/>
                <a:gd name="connsiteX4" fmla="*/ 260604 w 1551432"/>
                <a:gd name="connsiteY4" fmla="*/ 111633 h 166497"/>
                <a:gd name="connsiteX5" fmla="*/ 284988 w 1551432"/>
                <a:gd name="connsiteY5" fmla="*/ 93345 h 166497"/>
                <a:gd name="connsiteX6" fmla="*/ 345948 w 1551432"/>
                <a:gd name="connsiteY6" fmla="*/ 62865 h 166497"/>
                <a:gd name="connsiteX7" fmla="*/ 406908 w 1551432"/>
                <a:gd name="connsiteY7" fmla="*/ 26289 h 166497"/>
                <a:gd name="connsiteX8" fmla="*/ 425196 w 1551432"/>
                <a:gd name="connsiteY8" fmla="*/ 20193 h 166497"/>
                <a:gd name="connsiteX9" fmla="*/ 449580 w 1551432"/>
                <a:gd name="connsiteY9" fmla="*/ 8001 h 166497"/>
                <a:gd name="connsiteX10" fmla="*/ 486156 w 1551432"/>
                <a:gd name="connsiteY10" fmla="*/ 1905 h 166497"/>
                <a:gd name="connsiteX11" fmla="*/ 565404 w 1551432"/>
                <a:gd name="connsiteY11" fmla="*/ 14097 h 166497"/>
                <a:gd name="connsiteX12" fmla="*/ 601980 w 1551432"/>
                <a:gd name="connsiteY12" fmla="*/ 32385 h 166497"/>
                <a:gd name="connsiteX13" fmla="*/ 693420 w 1551432"/>
                <a:gd name="connsiteY13" fmla="*/ 93345 h 166497"/>
                <a:gd name="connsiteX14" fmla="*/ 760476 w 1551432"/>
                <a:gd name="connsiteY14" fmla="*/ 148209 h 166497"/>
                <a:gd name="connsiteX15" fmla="*/ 809244 w 1551432"/>
                <a:gd name="connsiteY15" fmla="*/ 166497 h 166497"/>
                <a:gd name="connsiteX16" fmla="*/ 845820 w 1551432"/>
                <a:gd name="connsiteY16" fmla="*/ 136017 h 166497"/>
                <a:gd name="connsiteX17" fmla="*/ 851916 w 1551432"/>
                <a:gd name="connsiteY17" fmla="*/ 117729 h 166497"/>
                <a:gd name="connsiteX18" fmla="*/ 882396 w 1551432"/>
                <a:gd name="connsiteY18" fmla="*/ 99441 h 166497"/>
                <a:gd name="connsiteX19" fmla="*/ 918972 w 1551432"/>
                <a:gd name="connsiteY19" fmla="*/ 81153 h 166497"/>
                <a:gd name="connsiteX20" fmla="*/ 992124 w 1551432"/>
                <a:gd name="connsiteY20" fmla="*/ 99441 h 166497"/>
                <a:gd name="connsiteX21" fmla="*/ 1053084 w 1551432"/>
                <a:gd name="connsiteY21" fmla="*/ 123825 h 166497"/>
                <a:gd name="connsiteX22" fmla="*/ 1107948 w 1551432"/>
                <a:gd name="connsiteY22" fmla="*/ 129921 h 166497"/>
                <a:gd name="connsiteX23" fmla="*/ 1229868 w 1551432"/>
                <a:gd name="connsiteY23" fmla="*/ 123825 h 166497"/>
                <a:gd name="connsiteX24" fmla="*/ 1266444 w 1551432"/>
                <a:gd name="connsiteY24" fmla="*/ 111633 h 166497"/>
                <a:gd name="connsiteX25" fmla="*/ 1309116 w 1551432"/>
                <a:gd name="connsiteY25" fmla="*/ 87249 h 166497"/>
                <a:gd name="connsiteX26" fmla="*/ 1339596 w 1551432"/>
                <a:gd name="connsiteY26" fmla="*/ 56769 h 166497"/>
                <a:gd name="connsiteX27" fmla="*/ 1363980 w 1551432"/>
                <a:gd name="connsiteY27" fmla="*/ 38481 h 166497"/>
                <a:gd name="connsiteX28" fmla="*/ 1400556 w 1551432"/>
                <a:gd name="connsiteY28" fmla="*/ 26289 h 166497"/>
                <a:gd name="connsiteX29" fmla="*/ 1437132 w 1551432"/>
                <a:gd name="connsiteY29" fmla="*/ 14097 h 166497"/>
                <a:gd name="connsiteX30" fmla="*/ 1455420 w 1551432"/>
                <a:gd name="connsiteY30" fmla="*/ 8001 h 166497"/>
                <a:gd name="connsiteX31" fmla="*/ 1551432 w 1551432"/>
                <a:gd name="connsiteY31" fmla="*/ 0 h 16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51432" h="166497">
                  <a:moveTo>
                    <a:pt x="0" y="105537"/>
                  </a:moveTo>
                  <a:cubicBezTo>
                    <a:pt x="16691" y="107010"/>
                    <a:pt x="48514" y="113665"/>
                    <a:pt x="71628" y="117729"/>
                  </a:cubicBezTo>
                  <a:cubicBezTo>
                    <a:pt x="94742" y="121793"/>
                    <a:pt x="91888" y="122122"/>
                    <a:pt x="138684" y="129921"/>
                  </a:cubicBezTo>
                  <a:cubicBezTo>
                    <a:pt x="173228" y="125857"/>
                    <a:pt x="207919" y="122889"/>
                    <a:pt x="242316" y="117729"/>
                  </a:cubicBezTo>
                  <a:cubicBezTo>
                    <a:pt x="248671" y="116776"/>
                    <a:pt x="255025" y="114821"/>
                    <a:pt x="260604" y="111633"/>
                  </a:cubicBezTo>
                  <a:cubicBezTo>
                    <a:pt x="269425" y="106592"/>
                    <a:pt x="276167" y="98386"/>
                    <a:pt x="284988" y="93345"/>
                  </a:cubicBezTo>
                  <a:cubicBezTo>
                    <a:pt x="304713" y="82073"/>
                    <a:pt x="327045" y="75467"/>
                    <a:pt x="345948" y="62865"/>
                  </a:cubicBezTo>
                  <a:cubicBezTo>
                    <a:pt x="371950" y="45530"/>
                    <a:pt x="380665" y="37536"/>
                    <a:pt x="406908" y="26289"/>
                  </a:cubicBezTo>
                  <a:cubicBezTo>
                    <a:pt x="412814" y="23758"/>
                    <a:pt x="419290" y="22724"/>
                    <a:pt x="425196" y="20193"/>
                  </a:cubicBezTo>
                  <a:cubicBezTo>
                    <a:pt x="433549" y="16613"/>
                    <a:pt x="440876" y="10612"/>
                    <a:pt x="449580" y="8001"/>
                  </a:cubicBezTo>
                  <a:cubicBezTo>
                    <a:pt x="461419" y="4449"/>
                    <a:pt x="473964" y="3937"/>
                    <a:pt x="486156" y="1905"/>
                  </a:cubicBezTo>
                  <a:cubicBezTo>
                    <a:pt x="512572" y="5969"/>
                    <a:pt x="539557" y="7295"/>
                    <a:pt x="565404" y="14097"/>
                  </a:cubicBezTo>
                  <a:cubicBezTo>
                    <a:pt x="578586" y="17566"/>
                    <a:pt x="590145" y="25622"/>
                    <a:pt x="601980" y="32385"/>
                  </a:cubicBezTo>
                  <a:cubicBezTo>
                    <a:pt x="629399" y="48053"/>
                    <a:pt x="668132" y="73677"/>
                    <a:pt x="693420" y="93345"/>
                  </a:cubicBezTo>
                  <a:cubicBezTo>
                    <a:pt x="716217" y="111076"/>
                    <a:pt x="733661" y="137483"/>
                    <a:pt x="760476" y="148209"/>
                  </a:cubicBezTo>
                  <a:cubicBezTo>
                    <a:pt x="796922" y="162787"/>
                    <a:pt x="780575" y="156941"/>
                    <a:pt x="809244" y="166497"/>
                  </a:cubicBezTo>
                  <a:cubicBezTo>
                    <a:pt x="833056" y="154591"/>
                    <a:pt x="834331" y="158994"/>
                    <a:pt x="845820" y="136017"/>
                  </a:cubicBezTo>
                  <a:cubicBezTo>
                    <a:pt x="848694" y="130270"/>
                    <a:pt x="847372" y="122273"/>
                    <a:pt x="851916" y="117729"/>
                  </a:cubicBezTo>
                  <a:cubicBezTo>
                    <a:pt x="860294" y="109351"/>
                    <a:pt x="872348" y="105721"/>
                    <a:pt x="882396" y="99441"/>
                  </a:cubicBezTo>
                  <a:cubicBezTo>
                    <a:pt x="909407" y="82559"/>
                    <a:pt x="890772" y="90553"/>
                    <a:pt x="918972" y="81153"/>
                  </a:cubicBezTo>
                  <a:cubicBezTo>
                    <a:pt x="931585" y="83956"/>
                    <a:pt x="972707" y="91119"/>
                    <a:pt x="992124" y="99441"/>
                  </a:cubicBezTo>
                  <a:cubicBezTo>
                    <a:pt x="1020572" y="111633"/>
                    <a:pt x="1018396" y="116887"/>
                    <a:pt x="1053084" y="123825"/>
                  </a:cubicBezTo>
                  <a:cubicBezTo>
                    <a:pt x="1071127" y="127434"/>
                    <a:pt x="1089660" y="127889"/>
                    <a:pt x="1107948" y="129921"/>
                  </a:cubicBezTo>
                  <a:cubicBezTo>
                    <a:pt x="1148588" y="127889"/>
                    <a:pt x="1189445" y="128489"/>
                    <a:pt x="1229868" y="123825"/>
                  </a:cubicBezTo>
                  <a:cubicBezTo>
                    <a:pt x="1242635" y="122352"/>
                    <a:pt x="1254512" y="116406"/>
                    <a:pt x="1266444" y="111633"/>
                  </a:cubicBezTo>
                  <a:cubicBezTo>
                    <a:pt x="1285780" y="103899"/>
                    <a:pt x="1292620" y="98246"/>
                    <a:pt x="1309116" y="87249"/>
                  </a:cubicBezTo>
                  <a:cubicBezTo>
                    <a:pt x="1326850" y="60648"/>
                    <a:pt x="1313734" y="75242"/>
                    <a:pt x="1339596" y="56769"/>
                  </a:cubicBezTo>
                  <a:cubicBezTo>
                    <a:pt x="1347864" y="50864"/>
                    <a:pt x="1354893" y="43025"/>
                    <a:pt x="1363980" y="38481"/>
                  </a:cubicBezTo>
                  <a:cubicBezTo>
                    <a:pt x="1375475" y="32734"/>
                    <a:pt x="1388364" y="30353"/>
                    <a:pt x="1400556" y="26289"/>
                  </a:cubicBezTo>
                  <a:lnTo>
                    <a:pt x="1437132" y="14097"/>
                  </a:lnTo>
                  <a:cubicBezTo>
                    <a:pt x="1443228" y="12065"/>
                    <a:pt x="1449016" y="8535"/>
                    <a:pt x="1455420" y="8001"/>
                  </a:cubicBezTo>
                  <a:lnTo>
                    <a:pt x="1551432" y="0"/>
                  </a:ln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C18E1E5-A00A-41E0-927C-6701974EB49B}"/>
                </a:ext>
              </a:extLst>
            </p:cNvPr>
            <p:cNvSpPr/>
            <p:nvPr/>
          </p:nvSpPr>
          <p:spPr>
            <a:xfrm>
              <a:off x="9182100" y="3344035"/>
              <a:ext cx="1552956" cy="240280"/>
            </a:xfrm>
            <a:custGeom>
              <a:avLst/>
              <a:gdLst>
                <a:gd name="connsiteX0" fmla="*/ 0 w 1895856"/>
                <a:gd name="connsiteY0" fmla="*/ 75183 h 240280"/>
                <a:gd name="connsiteX1" fmla="*/ 262128 w 1895856"/>
                <a:gd name="connsiteY1" fmla="*/ 32511 h 240280"/>
                <a:gd name="connsiteX2" fmla="*/ 286512 w 1895856"/>
                <a:gd name="connsiteY2" fmla="*/ 26415 h 240280"/>
                <a:gd name="connsiteX3" fmla="*/ 304800 w 1895856"/>
                <a:gd name="connsiteY3" fmla="*/ 20319 h 240280"/>
                <a:gd name="connsiteX4" fmla="*/ 310896 w 1895856"/>
                <a:gd name="connsiteY4" fmla="*/ 2031 h 240280"/>
                <a:gd name="connsiteX5" fmla="*/ 335280 w 1895856"/>
                <a:gd name="connsiteY5" fmla="*/ 26415 h 240280"/>
                <a:gd name="connsiteX6" fmla="*/ 371856 w 1895856"/>
                <a:gd name="connsiteY6" fmla="*/ 93471 h 240280"/>
                <a:gd name="connsiteX7" fmla="*/ 426720 w 1895856"/>
                <a:gd name="connsiteY7" fmla="*/ 136143 h 240280"/>
                <a:gd name="connsiteX8" fmla="*/ 451104 w 1895856"/>
                <a:gd name="connsiteY8" fmla="*/ 148335 h 240280"/>
                <a:gd name="connsiteX9" fmla="*/ 518160 w 1895856"/>
                <a:gd name="connsiteY9" fmla="*/ 160527 h 240280"/>
                <a:gd name="connsiteX10" fmla="*/ 536448 w 1895856"/>
                <a:gd name="connsiteY10" fmla="*/ 166623 h 240280"/>
                <a:gd name="connsiteX11" fmla="*/ 627888 w 1895856"/>
                <a:gd name="connsiteY11" fmla="*/ 154431 h 240280"/>
                <a:gd name="connsiteX12" fmla="*/ 646176 w 1895856"/>
                <a:gd name="connsiteY12" fmla="*/ 136143 h 240280"/>
                <a:gd name="connsiteX13" fmla="*/ 664464 w 1895856"/>
                <a:gd name="connsiteY13" fmla="*/ 130047 h 240280"/>
                <a:gd name="connsiteX14" fmla="*/ 688848 w 1895856"/>
                <a:gd name="connsiteY14" fmla="*/ 111759 h 240280"/>
                <a:gd name="connsiteX15" fmla="*/ 707136 w 1895856"/>
                <a:gd name="connsiteY15" fmla="*/ 93471 h 240280"/>
                <a:gd name="connsiteX16" fmla="*/ 755904 w 1895856"/>
                <a:gd name="connsiteY16" fmla="*/ 87375 h 240280"/>
                <a:gd name="connsiteX17" fmla="*/ 829056 w 1895856"/>
                <a:gd name="connsiteY17" fmla="*/ 111759 h 240280"/>
                <a:gd name="connsiteX18" fmla="*/ 865632 w 1895856"/>
                <a:gd name="connsiteY18" fmla="*/ 148335 h 240280"/>
                <a:gd name="connsiteX19" fmla="*/ 883920 w 1895856"/>
                <a:gd name="connsiteY19" fmla="*/ 154431 h 240280"/>
                <a:gd name="connsiteX20" fmla="*/ 926592 w 1895856"/>
                <a:gd name="connsiteY20" fmla="*/ 178815 h 240280"/>
                <a:gd name="connsiteX21" fmla="*/ 969264 w 1895856"/>
                <a:gd name="connsiteY21" fmla="*/ 191007 h 240280"/>
                <a:gd name="connsiteX22" fmla="*/ 1005840 w 1895856"/>
                <a:gd name="connsiteY22" fmla="*/ 203199 h 240280"/>
                <a:gd name="connsiteX23" fmla="*/ 1036320 w 1895856"/>
                <a:gd name="connsiteY23" fmla="*/ 209295 h 240280"/>
                <a:gd name="connsiteX24" fmla="*/ 1103376 w 1895856"/>
                <a:gd name="connsiteY24" fmla="*/ 221487 h 240280"/>
                <a:gd name="connsiteX25" fmla="*/ 1127760 w 1895856"/>
                <a:gd name="connsiteY25" fmla="*/ 233679 h 240280"/>
                <a:gd name="connsiteX26" fmla="*/ 1267968 w 1895856"/>
                <a:gd name="connsiteY26" fmla="*/ 233679 h 240280"/>
                <a:gd name="connsiteX27" fmla="*/ 1304544 w 1895856"/>
                <a:gd name="connsiteY27" fmla="*/ 191007 h 240280"/>
                <a:gd name="connsiteX28" fmla="*/ 1310640 w 1895856"/>
                <a:gd name="connsiteY28" fmla="*/ 172719 h 240280"/>
                <a:gd name="connsiteX29" fmla="*/ 1328928 w 1895856"/>
                <a:gd name="connsiteY29" fmla="*/ 154431 h 240280"/>
                <a:gd name="connsiteX30" fmla="*/ 1341120 w 1895856"/>
                <a:gd name="connsiteY30" fmla="*/ 136143 h 240280"/>
                <a:gd name="connsiteX31" fmla="*/ 1377696 w 1895856"/>
                <a:gd name="connsiteY31" fmla="*/ 111759 h 240280"/>
                <a:gd name="connsiteX32" fmla="*/ 1420368 w 1895856"/>
                <a:gd name="connsiteY32" fmla="*/ 81279 h 240280"/>
                <a:gd name="connsiteX33" fmla="*/ 1524000 w 1895856"/>
                <a:gd name="connsiteY33" fmla="*/ 87375 h 240280"/>
                <a:gd name="connsiteX34" fmla="*/ 1566672 w 1895856"/>
                <a:gd name="connsiteY34" fmla="*/ 99567 h 240280"/>
                <a:gd name="connsiteX35" fmla="*/ 1591056 w 1895856"/>
                <a:gd name="connsiteY35" fmla="*/ 111759 h 240280"/>
                <a:gd name="connsiteX36" fmla="*/ 1609344 w 1895856"/>
                <a:gd name="connsiteY36" fmla="*/ 117855 h 240280"/>
                <a:gd name="connsiteX37" fmla="*/ 1822704 w 1895856"/>
                <a:gd name="connsiteY37" fmla="*/ 111759 h 240280"/>
                <a:gd name="connsiteX38" fmla="*/ 1859280 w 1895856"/>
                <a:gd name="connsiteY38" fmla="*/ 93471 h 240280"/>
                <a:gd name="connsiteX39" fmla="*/ 1877568 w 1895856"/>
                <a:gd name="connsiteY39" fmla="*/ 87375 h 240280"/>
                <a:gd name="connsiteX40" fmla="*/ 1895856 w 1895856"/>
                <a:gd name="connsiteY40" fmla="*/ 75183 h 240280"/>
                <a:gd name="connsiteX0" fmla="*/ 0 w 1857756"/>
                <a:gd name="connsiteY0" fmla="*/ 67563 h 240280"/>
                <a:gd name="connsiteX1" fmla="*/ 224028 w 1857756"/>
                <a:gd name="connsiteY1" fmla="*/ 32511 h 240280"/>
                <a:gd name="connsiteX2" fmla="*/ 248412 w 1857756"/>
                <a:gd name="connsiteY2" fmla="*/ 26415 h 240280"/>
                <a:gd name="connsiteX3" fmla="*/ 266700 w 1857756"/>
                <a:gd name="connsiteY3" fmla="*/ 20319 h 240280"/>
                <a:gd name="connsiteX4" fmla="*/ 272796 w 1857756"/>
                <a:gd name="connsiteY4" fmla="*/ 2031 h 240280"/>
                <a:gd name="connsiteX5" fmla="*/ 297180 w 1857756"/>
                <a:gd name="connsiteY5" fmla="*/ 26415 h 240280"/>
                <a:gd name="connsiteX6" fmla="*/ 333756 w 1857756"/>
                <a:gd name="connsiteY6" fmla="*/ 93471 h 240280"/>
                <a:gd name="connsiteX7" fmla="*/ 388620 w 1857756"/>
                <a:gd name="connsiteY7" fmla="*/ 136143 h 240280"/>
                <a:gd name="connsiteX8" fmla="*/ 413004 w 1857756"/>
                <a:gd name="connsiteY8" fmla="*/ 148335 h 240280"/>
                <a:gd name="connsiteX9" fmla="*/ 480060 w 1857756"/>
                <a:gd name="connsiteY9" fmla="*/ 160527 h 240280"/>
                <a:gd name="connsiteX10" fmla="*/ 498348 w 1857756"/>
                <a:gd name="connsiteY10" fmla="*/ 166623 h 240280"/>
                <a:gd name="connsiteX11" fmla="*/ 589788 w 1857756"/>
                <a:gd name="connsiteY11" fmla="*/ 154431 h 240280"/>
                <a:gd name="connsiteX12" fmla="*/ 608076 w 1857756"/>
                <a:gd name="connsiteY12" fmla="*/ 136143 h 240280"/>
                <a:gd name="connsiteX13" fmla="*/ 626364 w 1857756"/>
                <a:gd name="connsiteY13" fmla="*/ 130047 h 240280"/>
                <a:gd name="connsiteX14" fmla="*/ 650748 w 1857756"/>
                <a:gd name="connsiteY14" fmla="*/ 111759 h 240280"/>
                <a:gd name="connsiteX15" fmla="*/ 669036 w 1857756"/>
                <a:gd name="connsiteY15" fmla="*/ 93471 h 240280"/>
                <a:gd name="connsiteX16" fmla="*/ 717804 w 1857756"/>
                <a:gd name="connsiteY16" fmla="*/ 87375 h 240280"/>
                <a:gd name="connsiteX17" fmla="*/ 790956 w 1857756"/>
                <a:gd name="connsiteY17" fmla="*/ 111759 h 240280"/>
                <a:gd name="connsiteX18" fmla="*/ 827532 w 1857756"/>
                <a:gd name="connsiteY18" fmla="*/ 148335 h 240280"/>
                <a:gd name="connsiteX19" fmla="*/ 845820 w 1857756"/>
                <a:gd name="connsiteY19" fmla="*/ 154431 h 240280"/>
                <a:gd name="connsiteX20" fmla="*/ 888492 w 1857756"/>
                <a:gd name="connsiteY20" fmla="*/ 178815 h 240280"/>
                <a:gd name="connsiteX21" fmla="*/ 931164 w 1857756"/>
                <a:gd name="connsiteY21" fmla="*/ 191007 h 240280"/>
                <a:gd name="connsiteX22" fmla="*/ 967740 w 1857756"/>
                <a:gd name="connsiteY22" fmla="*/ 203199 h 240280"/>
                <a:gd name="connsiteX23" fmla="*/ 998220 w 1857756"/>
                <a:gd name="connsiteY23" fmla="*/ 209295 h 240280"/>
                <a:gd name="connsiteX24" fmla="*/ 1065276 w 1857756"/>
                <a:gd name="connsiteY24" fmla="*/ 221487 h 240280"/>
                <a:gd name="connsiteX25" fmla="*/ 1089660 w 1857756"/>
                <a:gd name="connsiteY25" fmla="*/ 233679 h 240280"/>
                <a:gd name="connsiteX26" fmla="*/ 1229868 w 1857756"/>
                <a:gd name="connsiteY26" fmla="*/ 233679 h 240280"/>
                <a:gd name="connsiteX27" fmla="*/ 1266444 w 1857756"/>
                <a:gd name="connsiteY27" fmla="*/ 191007 h 240280"/>
                <a:gd name="connsiteX28" fmla="*/ 1272540 w 1857756"/>
                <a:gd name="connsiteY28" fmla="*/ 172719 h 240280"/>
                <a:gd name="connsiteX29" fmla="*/ 1290828 w 1857756"/>
                <a:gd name="connsiteY29" fmla="*/ 154431 h 240280"/>
                <a:gd name="connsiteX30" fmla="*/ 1303020 w 1857756"/>
                <a:gd name="connsiteY30" fmla="*/ 136143 h 240280"/>
                <a:gd name="connsiteX31" fmla="*/ 1339596 w 1857756"/>
                <a:gd name="connsiteY31" fmla="*/ 111759 h 240280"/>
                <a:gd name="connsiteX32" fmla="*/ 1382268 w 1857756"/>
                <a:gd name="connsiteY32" fmla="*/ 81279 h 240280"/>
                <a:gd name="connsiteX33" fmla="*/ 1485900 w 1857756"/>
                <a:gd name="connsiteY33" fmla="*/ 87375 h 240280"/>
                <a:gd name="connsiteX34" fmla="*/ 1528572 w 1857756"/>
                <a:gd name="connsiteY34" fmla="*/ 99567 h 240280"/>
                <a:gd name="connsiteX35" fmla="*/ 1552956 w 1857756"/>
                <a:gd name="connsiteY35" fmla="*/ 111759 h 240280"/>
                <a:gd name="connsiteX36" fmla="*/ 1571244 w 1857756"/>
                <a:gd name="connsiteY36" fmla="*/ 117855 h 240280"/>
                <a:gd name="connsiteX37" fmla="*/ 1784604 w 1857756"/>
                <a:gd name="connsiteY37" fmla="*/ 111759 h 240280"/>
                <a:gd name="connsiteX38" fmla="*/ 1821180 w 1857756"/>
                <a:gd name="connsiteY38" fmla="*/ 93471 h 240280"/>
                <a:gd name="connsiteX39" fmla="*/ 1839468 w 1857756"/>
                <a:gd name="connsiteY39" fmla="*/ 87375 h 240280"/>
                <a:gd name="connsiteX40" fmla="*/ 1857756 w 1857756"/>
                <a:gd name="connsiteY40" fmla="*/ 75183 h 240280"/>
                <a:gd name="connsiteX0" fmla="*/ 0 w 1839468"/>
                <a:gd name="connsiteY0" fmla="*/ 67563 h 240280"/>
                <a:gd name="connsiteX1" fmla="*/ 224028 w 1839468"/>
                <a:gd name="connsiteY1" fmla="*/ 32511 h 240280"/>
                <a:gd name="connsiteX2" fmla="*/ 248412 w 1839468"/>
                <a:gd name="connsiteY2" fmla="*/ 26415 h 240280"/>
                <a:gd name="connsiteX3" fmla="*/ 266700 w 1839468"/>
                <a:gd name="connsiteY3" fmla="*/ 20319 h 240280"/>
                <a:gd name="connsiteX4" fmla="*/ 272796 w 1839468"/>
                <a:gd name="connsiteY4" fmla="*/ 2031 h 240280"/>
                <a:gd name="connsiteX5" fmla="*/ 297180 w 1839468"/>
                <a:gd name="connsiteY5" fmla="*/ 26415 h 240280"/>
                <a:gd name="connsiteX6" fmla="*/ 333756 w 1839468"/>
                <a:gd name="connsiteY6" fmla="*/ 93471 h 240280"/>
                <a:gd name="connsiteX7" fmla="*/ 388620 w 1839468"/>
                <a:gd name="connsiteY7" fmla="*/ 136143 h 240280"/>
                <a:gd name="connsiteX8" fmla="*/ 413004 w 1839468"/>
                <a:gd name="connsiteY8" fmla="*/ 148335 h 240280"/>
                <a:gd name="connsiteX9" fmla="*/ 480060 w 1839468"/>
                <a:gd name="connsiteY9" fmla="*/ 160527 h 240280"/>
                <a:gd name="connsiteX10" fmla="*/ 498348 w 1839468"/>
                <a:gd name="connsiteY10" fmla="*/ 166623 h 240280"/>
                <a:gd name="connsiteX11" fmla="*/ 589788 w 1839468"/>
                <a:gd name="connsiteY11" fmla="*/ 154431 h 240280"/>
                <a:gd name="connsiteX12" fmla="*/ 608076 w 1839468"/>
                <a:gd name="connsiteY12" fmla="*/ 136143 h 240280"/>
                <a:gd name="connsiteX13" fmla="*/ 626364 w 1839468"/>
                <a:gd name="connsiteY13" fmla="*/ 130047 h 240280"/>
                <a:gd name="connsiteX14" fmla="*/ 650748 w 1839468"/>
                <a:gd name="connsiteY14" fmla="*/ 111759 h 240280"/>
                <a:gd name="connsiteX15" fmla="*/ 669036 w 1839468"/>
                <a:gd name="connsiteY15" fmla="*/ 93471 h 240280"/>
                <a:gd name="connsiteX16" fmla="*/ 717804 w 1839468"/>
                <a:gd name="connsiteY16" fmla="*/ 87375 h 240280"/>
                <a:gd name="connsiteX17" fmla="*/ 790956 w 1839468"/>
                <a:gd name="connsiteY17" fmla="*/ 111759 h 240280"/>
                <a:gd name="connsiteX18" fmla="*/ 827532 w 1839468"/>
                <a:gd name="connsiteY18" fmla="*/ 148335 h 240280"/>
                <a:gd name="connsiteX19" fmla="*/ 845820 w 1839468"/>
                <a:gd name="connsiteY19" fmla="*/ 154431 h 240280"/>
                <a:gd name="connsiteX20" fmla="*/ 888492 w 1839468"/>
                <a:gd name="connsiteY20" fmla="*/ 178815 h 240280"/>
                <a:gd name="connsiteX21" fmla="*/ 931164 w 1839468"/>
                <a:gd name="connsiteY21" fmla="*/ 191007 h 240280"/>
                <a:gd name="connsiteX22" fmla="*/ 967740 w 1839468"/>
                <a:gd name="connsiteY22" fmla="*/ 203199 h 240280"/>
                <a:gd name="connsiteX23" fmla="*/ 998220 w 1839468"/>
                <a:gd name="connsiteY23" fmla="*/ 209295 h 240280"/>
                <a:gd name="connsiteX24" fmla="*/ 1065276 w 1839468"/>
                <a:gd name="connsiteY24" fmla="*/ 221487 h 240280"/>
                <a:gd name="connsiteX25" fmla="*/ 1089660 w 1839468"/>
                <a:gd name="connsiteY25" fmla="*/ 233679 h 240280"/>
                <a:gd name="connsiteX26" fmla="*/ 1229868 w 1839468"/>
                <a:gd name="connsiteY26" fmla="*/ 233679 h 240280"/>
                <a:gd name="connsiteX27" fmla="*/ 1266444 w 1839468"/>
                <a:gd name="connsiteY27" fmla="*/ 191007 h 240280"/>
                <a:gd name="connsiteX28" fmla="*/ 1272540 w 1839468"/>
                <a:gd name="connsiteY28" fmla="*/ 172719 h 240280"/>
                <a:gd name="connsiteX29" fmla="*/ 1290828 w 1839468"/>
                <a:gd name="connsiteY29" fmla="*/ 154431 h 240280"/>
                <a:gd name="connsiteX30" fmla="*/ 1303020 w 1839468"/>
                <a:gd name="connsiteY30" fmla="*/ 136143 h 240280"/>
                <a:gd name="connsiteX31" fmla="*/ 1339596 w 1839468"/>
                <a:gd name="connsiteY31" fmla="*/ 111759 h 240280"/>
                <a:gd name="connsiteX32" fmla="*/ 1382268 w 1839468"/>
                <a:gd name="connsiteY32" fmla="*/ 81279 h 240280"/>
                <a:gd name="connsiteX33" fmla="*/ 1485900 w 1839468"/>
                <a:gd name="connsiteY33" fmla="*/ 87375 h 240280"/>
                <a:gd name="connsiteX34" fmla="*/ 1528572 w 1839468"/>
                <a:gd name="connsiteY34" fmla="*/ 99567 h 240280"/>
                <a:gd name="connsiteX35" fmla="*/ 1552956 w 1839468"/>
                <a:gd name="connsiteY35" fmla="*/ 111759 h 240280"/>
                <a:gd name="connsiteX36" fmla="*/ 1571244 w 1839468"/>
                <a:gd name="connsiteY36" fmla="*/ 117855 h 240280"/>
                <a:gd name="connsiteX37" fmla="*/ 1784604 w 1839468"/>
                <a:gd name="connsiteY37" fmla="*/ 111759 h 240280"/>
                <a:gd name="connsiteX38" fmla="*/ 1821180 w 1839468"/>
                <a:gd name="connsiteY38" fmla="*/ 93471 h 240280"/>
                <a:gd name="connsiteX39" fmla="*/ 1839468 w 1839468"/>
                <a:gd name="connsiteY39" fmla="*/ 87375 h 240280"/>
                <a:gd name="connsiteX0" fmla="*/ 0 w 1821180"/>
                <a:gd name="connsiteY0" fmla="*/ 67563 h 240280"/>
                <a:gd name="connsiteX1" fmla="*/ 224028 w 1821180"/>
                <a:gd name="connsiteY1" fmla="*/ 32511 h 240280"/>
                <a:gd name="connsiteX2" fmla="*/ 248412 w 1821180"/>
                <a:gd name="connsiteY2" fmla="*/ 26415 h 240280"/>
                <a:gd name="connsiteX3" fmla="*/ 266700 w 1821180"/>
                <a:gd name="connsiteY3" fmla="*/ 20319 h 240280"/>
                <a:gd name="connsiteX4" fmla="*/ 272796 w 1821180"/>
                <a:gd name="connsiteY4" fmla="*/ 2031 h 240280"/>
                <a:gd name="connsiteX5" fmla="*/ 297180 w 1821180"/>
                <a:gd name="connsiteY5" fmla="*/ 26415 h 240280"/>
                <a:gd name="connsiteX6" fmla="*/ 333756 w 1821180"/>
                <a:gd name="connsiteY6" fmla="*/ 93471 h 240280"/>
                <a:gd name="connsiteX7" fmla="*/ 388620 w 1821180"/>
                <a:gd name="connsiteY7" fmla="*/ 136143 h 240280"/>
                <a:gd name="connsiteX8" fmla="*/ 413004 w 1821180"/>
                <a:gd name="connsiteY8" fmla="*/ 148335 h 240280"/>
                <a:gd name="connsiteX9" fmla="*/ 480060 w 1821180"/>
                <a:gd name="connsiteY9" fmla="*/ 160527 h 240280"/>
                <a:gd name="connsiteX10" fmla="*/ 498348 w 1821180"/>
                <a:gd name="connsiteY10" fmla="*/ 166623 h 240280"/>
                <a:gd name="connsiteX11" fmla="*/ 589788 w 1821180"/>
                <a:gd name="connsiteY11" fmla="*/ 154431 h 240280"/>
                <a:gd name="connsiteX12" fmla="*/ 608076 w 1821180"/>
                <a:gd name="connsiteY12" fmla="*/ 136143 h 240280"/>
                <a:gd name="connsiteX13" fmla="*/ 626364 w 1821180"/>
                <a:gd name="connsiteY13" fmla="*/ 130047 h 240280"/>
                <a:gd name="connsiteX14" fmla="*/ 650748 w 1821180"/>
                <a:gd name="connsiteY14" fmla="*/ 111759 h 240280"/>
                <a:gd name="connsiteX15" fmla="*/ 669036 w 1821180"/>
                <a:gd name="connsiteY15" fmla="*/ 93471 h 240280"/>
                <a:gd name="connsiteX16" fmla="*/ 717804 w 1821180"/>
                <a:gd name="connsiteY16" fmla="*/ 87375 h 240280"/>
                <a:gd name="connsiteX17" fmla="*/ 790956 w 1821180"/>
                <a:gd name="connsiteY17" fmla="*/ 111759 h 240280"/>
                <a:gd name="connsiteX18" fmla="*/ 827532 w 1821180"/>
                <a:gd name="connsiteY18" fmla="*/ 148335 h 240280"/>
                <a:gd name="connsiteX19" fmla="*/ 845820 w 1821180"/>
                <a:gd name="connsiteY19" fmla="*/ 154431 h 240280"/>
                <a:gd name="connsiteX20" fmla="*/ 888492 w 1821180"/>
                <a:gd name="connsiteY20" fmla="*/ 178815 h 240280"/>
                <a:gd name="connsiteX21" fmla="*/ 931164 w 1821180"/>
                <a:gd name="connsiteY21" fmla="*/ 191007 h 240280"/>
                <a:gd name="connsiteX22" fmla="*/ 967740 w 1821180"/>
                <a:gd name="connsiteY22" fmla="*/ 203199 h 240280"/>
                <a:gd name="connsiteX23" fmla="*/ 998220 w 1821180"/>
                <a:gd name="connsiteY23" fmla="*/ 209295 h 240280"/>
                <a:gd name="connsiteX24" fmla="*/ 1065276 w 1821180"/>
                <a:gd name="connsiteY24" fmla="*/ 221487 h 240280"/>
                <a:gd name="connsiteX25" fmla="*/ 1089660 w 1821180"/>
                <a:gd name="connsiteY25" fmla="*/ 233679 h 240280"/>
                <a:gd name="connsiteX26" fmla="*/ 1229868 w 1821180"/>
                <a:gd name="connsiteY26" fmla="*/ 233679 h 240280"/>
                <a:gd name="connsiteX27" fmla="*/ 1266444 w 1821180"/>
                <a:gd name="connsiteY27" fmla="*/ 191007 h 240280"/>
                <a:gd name="connsiteX28" fmla="*/ 1272540 w 1821180"/>
                <a:gd name="connsiteY28" fmla="*/ 172719 h 240280"/>
                <a:gd name="connsiteX29" fmla="*/ 1290828 w 1821180"/>
                <a:gd name="connsiteY29" fmla="*/ 154431 h 240280"/>
                <a:gd name="connsiteX30" fmla="*/ 1303020 w 1821180"/>
                <a:gd name="connsiteY30" fmla="*/ 136143 h 240280"/>
                <a:gd name="connsiteX31" fmla="*/ 1339596 w 1821180"/>
                <a:gd name="connsiteY31" fmla="*/ 111759 h 240280"/>
                <a:gd name="connsiteX32" fmla="*/ 1382268 w 1821180"/>
                <a:gd name="connsiteY32" fmla="*/ 81279 h 240280"/>
                <a:gd name="connsiteX33" fmla="*/ 1485900 w 1821180"/>
                <a:gd name="connsiteY33" fmla="*/ 87375 h 240280"/>
                <a:gd name="connsiteX34" fmla="*/ 1528572 w 1821180"/>
                <a:gd name="connsiteY34" fmla="*/ 99567 h 240280"/>
                <a:gd name="connsiteX35" fmla="*/ 1552956 w 1821180"/>
                <a:gd name="connsiteY35" fmla="*/ 111759 h 240280"/>
                <a:gd name="connsiteX36" fmla="*/ 1571244 w 1821180"/>
                <a:gd name="connsiteY36" fmla="*/ 117855 h 240280"/>
                <a:gd name="connsiteX37" fmla="*/ 1784604 w 1821180"/>
                <a:gd name="connsiteY37" fmla="*/ 111759 h 240280"/>
                <a:gd name="connsiteX38" fmla="*/ 1821180 w 1821180"/>
                <a:gd name="connsiteY38" fmla="*/ 93471 h 240280"/>
                <a:gd name="connsiteX0" fmla="*/ 0 w 1784604"/>
                <a:gd name="connsiteY0" fmla="*/ 67563 h 240280"/>
                <a:gd name="connsiteX1" fmla="*/ 224028 w 1784604"/>
                <a:gd name="connsiteY1" fmla="*/ 32511 h 240280"/>
                <a:gd name="connsiteX2" fmla="*/ 248412 w 1784604"/>
                <a:gd name="connsiteY2" fmla="*/ 26415 h 240280"/>
                <a:gd name="connsiteX3" fmla="*/ 266700 w 1784604"/>
                <a:gd name="connsiteY3" fmla="*/ 20319 h 240280"/>
                <a:gd name="connsiteX4" fmla="*/ 272796 w 1784604"/>
                <a:gd name="connsiteY4" fmla="*/ 2031 h 240280"/>
                <a:gd name="connsiteX5" fmla="*/ 297180 w 1784604"/>
                <a:gd name="connsiteY5" fmla="*/ 26415 h 240280"/>
                <a:gd name="connsiteX6" fmla="*/ 333756 w 1784604"/>
                <a:gd name="connsiteY6" fmla="*/ 93471 h 240280"/>
                <a:gd name="connsiteX7" fmla="*/ 388620 w 1784604"/>
                <a:gd name="connsiteY7" fmla="*/ 136143 h 240280"/>
                <a:gd name="connsiteX8" fmla="*/ 413004 w 1784604"/>
                <a:gd name="connsiteY8" fmla="*/ 148335 h 240280"/>
                <a:gd name="connsiteX9" fmla="*/ 480060 w 1784604"/>
                <a:gd name="connsiteY9" fmla="*/ 160527 h 240280"/>
                <a:gd name="connsiteX10" fmla="*/ 498348 w 1784604"/>
                <a:gd name="connsiteY10" fmla="*/ 166623 h 240280"/>
                <a:gd name="connsiteX11" fmla="*/ 589788 w 1784604"/>
                <a:gd name="connsiteY11" fmla="*/ 154431 h 240280"/>
                <a:gd name="connsiteX12" fmla="*/ 608076 w 1784604"/>
                <a:gd name="connsiteY12" fmla="*/ 136143 h 240280"/>
                <a:gd name="connsiteX13" fmla="*/ 626364 w 1784604"/>
                <a:gd name="connsiteY13" fmla="*/ 130047 h 240280"/>
                <a:gd name="connsiteX14" fmla="*/ 650748 w 1784604"/>
                <a:gd name="connsiteY14" fmla="*/ 111759 h 240280"/>
                <a:gd name="connsiteX15" fmla="*/ 669036 w 1784604"/>
                <a:gd name="connsiteY15" fmla="*/ 93471 h 240280"/>
                <a:gd name="connsiteX16" fmla="*/ 717804 w 1784604"/>
                <a:gd name="connsiteY16" fmla="*/ 87375 h 240280"/>
                <a:gd name="connsiteX17" fmla="*/ 790956 w 1784604"/>
                <a:gd name="connsiteY17" fmla="*/ 111759 h 240280"/>
                <a:gd name="connsiteX18" fmla="*/ 827532 w 1784604"/>
                <a:gd name="connsiteY18" fmla="*/ 148335 h 240280"/>
                <a:gd name="connsiteX19" fmla="*/ 845820 w 1784604"/>
                <a:gd name="connsiteY19" fmla="*/ 154431 h 240280"/>
                <a:gd name="connsiteX20" fmla="*/ 888492 w 1784604"/>
                <a:gd name="connsiteY20" fmla="*/ 178815 h 240280"/>
                <a:gd name="connsiteX21" fmla="*/ 931164 w 1784604"/>
                <a:gd name="connsiteY21" fmla="*/ 191007 h 240280"/>
                <a:gd name="connsiteX22" fmla="*/ 967740 w 1784604"/>
                <a:gd name="connsiteY22" fmla="*/ 203199 h 240280"/>
                <a:gd name="connsiteX23" fmla="*/ 998220 w 1784604"/>
                <a:gd name="connsiteY23" fmla="*/ 209295 h 240280"/>
                <a:gd name="connsiteX24" fmla="*/ 1065276 w 1784604"/>
                <a:gd name="connsiteY24" fmla="*/ 221487 h 240280"/>
                <a:gd name="connsiteX25" fmla="*/ 1089660 w 1784604"/>
                <a:gd name="connsiteY25" fmla="*/ 233679 h 240280"/>
                <a:gd name="connsiteX26" fmla="*/ 1229868 w 1784604"/>
                <a:gd name="connsiteY26" fmla="*/ 233679 h 240280"/>
                <a:gd name="connsiteX27" fmla="*/ 1266444 w 1784604"/>
                <a:gd name="connsiteY27" fmla="*/ 191007 h 240280"/>
                <a:gd name="connsiteX28" fmla="*/ 1272540 w 1784604"/>
                <a:gd name="connsiteY28" fmla="*/ 172719 h 240280"/>
                <a:gd name="connsiteX29" fmla="*/ 1290828 w 1784604"/>
                <a:gd name="connsiteY29" fmla="*/ 154431 h 240280"/>
                <a:gd name="connsiteX30" fmla="*/ 1303020 w 1784604"/>
                <a:gd name="connsiteY30" fmla="*/ 136143 h 240280"/>
                <a:gd name="connsiteX31" fmla="*/ 1339596 w 1784604"/>
                <a:gd name="connsiteY31" fmla="*/ 111759 h 240280"/>
                <a:gd name="connsiteX32" fmla="*/ 1382268 w 1784604"/>
                <a:gd name="connsiteY32" fmla="*/ 81279 h 240280"/>
                <a:gd name="connsiteX33" fmla="*/ 1485900 w 1784604"/>
                <a:gd name="connsiteY33" fmla="*/ 87375 h 240280"/>
                <a:gd name="connsiteX34" fmla="*/ 1528572 w 1784604"/>
                <a:gd name="connsiteY34" fmla="*/ 99567 h 240280"/>
                <a:gd name="connsiteX35" fmla="*/ 1552956 w 1784604"/>
                <a:gd name="connsiteY35" fmla="*/ 111759 h 240280"/>
                <a:gd name="connsiteX36" fmla="*/ 1571244 w 1784604"/>
                <a:gd name="connsiteY36" fmla="*/ 117855 h 240280"/>
                <a:gd name="connsiteX37" fmla="*/ 1784604 w 1784604"/>
                <a:gd name="connsiteY37" fmla="*/ 111759 h 240280"/>
                <a:gd name="connsiteX0" fmla="*/ 0 w 1571244"/>
                <a:gd name="connsiteY0" fmla="*/ 67563 h 240280"/>
                <a:gd name="connsiteX1" fmla="*/ 224028 w 1571244"/>
                <a:gd name="connsiteY1" fmla="*/ 32511 h 240280"/>
                <a:gd name="connsiteX2" fmla="*/ 248412 w 1571244"/>
                <a:gd name="connsiteY2" fmla="*/ 26415 h 240280"/>
                <a:gd name="connsiteX3" fmla="*/ 266700 w 1571244"/>
                <a:gd name="connsiteY3" fmla="*/ 20319 h 240280"/>
                <a:gd name="connsiteX4" fmla="*/ 272796 w 1571244"/>
                <a:gd name="connsiteY4" fmla="*/ 2031 h 240280"/>
                <a:gd name="connsiteX5" fmla="*/ 297180 w 1571244"/>
                <a:gd name="connsiteY5" fmla="*/ 26415 h 240280"/>
                <a:gd name="connsiteX6" fmla="*/ 333756 w 1571244"/>
                <a:gd name="connsiteY6" fmla="*/ 93471 h 240280"/>
                <a:gd name="connsiteX7" fmla="*/ 388620 w 1571244"/>
                <a:gd name="connsiteY7" fmla="*/ 136143 h 240280"/>
                <a:gd name="connsiteX8" fmla="*/ 413004 w 1571244"/>
                <a:gd name="connsiteY8" fmla="*/ 148335 h 240280"/>
                <a:gd name="connsiteX9" fmla="*/ 480060 w 1571244"/>
                <a:gd name="connsiteY9" fmla="*/ 160527 h 240280"/>
                <a:gd name="connsiteX10" fmla="*/ 498348 w 1571244"/>
                <a:gd name="connsiteY10" fmla="*/ 166623 h 240280"/>
                <a:gd name="connsiteX11" fmla="*/ 589788 w 1571244"/>
                <a:gd name="connsiteY11" fmla="*/ 154431 h 240280"/>
                <a:gd name="connsiteX12" fmla="*/ 608076 w 1571244"/>
                <a:gd name="connsiteY12" fmla="*/ 136143 h 240280"/>
                <a:gd name="connsiteX13" fmla="*/ 626364 w 1571244"/>
                <a:gd name="connsiteY13" fmla="*/ 130047 h 240280"/>
                <a:gd name="connsiteX14" fmla="*/ 650748 w 1571244"/>
                <a:gd name="connsiteY14" fmla="*/ 111759 h 240280"/>
                <a:gd name="connsiteX15" fmla="*/ 669036 w 1571244"/>
                <a:gd name="connsiteY15" fmla="*/ 93471 h 240280"/>
                <a:gd name="connsiteX16" fmla="*/ 717804 w 1571244"/>
                <a:gd name="connsiteY16" fmla="*/ 87375 h 240280"/>
                <a:gd name="connsiteX17" fmla="*/ 790956 w 1571244"/>
                <a:gd name="connsiteY17" fmla="*/ 111759 h 240280"/>
                <a:gd name="connsiteX18" fmla="*/ 827532 w 1571244"/>
                <a:gd name="connsiteY18" fmla="*/ 148335 h 240280"/>
                <a:gd name="connsiteX19" fmla="*/ 845820 w 1571244"/>
                <a:gd name="connsiteY19" fmla="*/ 154431 h 240280"/>
                <a:gd name="connsiteX20" fmla="*/ 888492 w 1571244"/>
                <a:gd name="connsiteY20" fmla="*/ 178815 h 240280"/>
                <a:gd name="connsiteX21" fmla="*/ 931164 w 1571244"/>
                <a:gd name="connsiteY21" fmla="*/ 191007 h 240280"/>
                <a:gd name="connsiteX22" fmla="*/ 967740 w 1571244"/>
                <a:gd name="connsiteY22" fmla="*/ 203199 h 240280"/>
                <a:gd name="connsiteX23" fmla="*/ 998220 w 1571244"/>
                <a:gd name="connsiteY23" fmla="*/ 209295 h 240280"/>
                <a:gd name="connsiteX24" fmla="*/ 1065276 w 1571244"/>
                <a:gd name="connsiteY24" fmla="*/ 221487 h 240280"/>
                <a:gd name="connsiteX25" fmla="*/ 1089660 w 1571244"/>
                <a:gd name="connsiteY25" fmla="*/ 233679 h 240280"/>
                <a:gd name="connsiteX26" fmla="*/ 1229868 w 1571244"/>
                <a:gd name="connsiteY26" fmla="*/ 233679 h 240280"/>
                <a:gd name="connsiteX27" fmla="*/ 1266444 w 1571244"/>
                <a:gd name="connsiteY27" fmla="*/ 191007 h 240280"/>
                <a:gd name="connsiteX28" fmla="*/ 1272540 w 1571244"/>
                <a:gd name="connsiteY28" fmla="*/ 172719 h 240280"/>
                <a:gd name="connsiteX29" fmla="*/ 1290828 w 1571244"/>
                <a:gd name="connsiteY29" fmla="*/ 154431 h 240280"/>
                <a:gd name="connsiteX30" fmla="*/ 1303020 w 1571244"/>
                <a:gd name="connsiteY30" fmla="*/ 136143 h 240280"/>
                <a:gd name="connsiteX31" fmla="*/ 1339596 w 1571244"/>
                <a:gd name="connsiteY31" fmla="*/ 111759 h 240280"/>
                <a:gd name="connsiteX32" fmla="*/ 1382268 w 1571244"/>
                <a:gd name="connsiteY32" fmla="*/ 81279 h 240280"/>
                <a:gd name="connsiteX33" fmla="*/ 1485900 w 1571244"/>
                <a:gd name="connsiteY33" fmla="*/ 87375 h 240280"/>
                <a:gd name="connsiteX34" fmla="*/ 1528572 w 1571244"/>
                <a:gd name="connsiteY34" fmla="*/ 99567 h 240280"/>
                <a:gd name="connsiteX35" fmla="*/ 1552956 w 1571244"/>
                <a:gd name="connsiteY35" fmla="*/ 111759 h 240280"/>
                <a:gd name="connsiteX36" fmla="*/ 1571244 w 1571244"/>
                <a:gd name="connsiteY36" fmla="*/ 117855 h 240280"/>
                <a:gd name="connsiteX0" fmla="*/ 0 w 1552956"/>
                <a:gd name="connsiteY0" fmla="*/ 67563 h 240280"/>
                <a:gd name="connsiteX1" fmla="*/ 224028 w 1552956"/>
                <a:gd name="connsiteY1" fmla="*/ 32511 h 240280"/>
                <a:gd name="connsiteX2" fmla="*/ 248412 w 1552956"/>
                <a:gd name="connsiteY2" fmla="*/ 26415 h 240280"/>
                <a:gd name="connsiteX3" fmla="*/ 266700 w 1552956"/>
                <a:gd name="connsiteY3" fmla="*/ 20319 h 240280"/>
                <a:gd name="connsiteX4" fmla="*/ 272796 w 1552956"/>
                <a:gd name="connsiteY4" fmla="*/ 2031 h 240280"/>
                <a:gd name="connsiteX5" fmla="*/ 297180 w 1552956"/>
                <a:gd name="connsiteY5" fmla="*/ 26415 h 240280"/>
                <a:gd name="connsiteX6" fmla="*/ 333756 w 1552956"/>
                <a:gd name="connsiteY6" fmla="*/ 93471 h 240280"/>
                <a:gd name="connsiteX7" fmla="*/ 388620 w 1552956"/>
                <a:gd name="connsiteY7" fmla="*/ 136143 h 240280"/>
                <a:gd name="connsiteX8" fmla="*/ 413004 w 1552956"/>
                <a:gd name="connsiteY8" fmla="*/ 148335 h 240280"/>
                <a:gd name="connsiteX9" fmla="*/ 480060 w 1552956"/>
                <a:gd name="connsiteY9" fmla="*/ 160527 h 240280"/>
                <a:gd name="connsiteX10" fmla="*/ 498348 w 1552956"/>
                <a:gd name="connsiteY10" fmla="*/ 166623 h 240280"/>
                <a:gd name="connsiteX11" fmla="*/ 589788 w 1552956"/>
                <a:gd name="connsiteY11" fmla="*/ 154431 h 240280"/>
                <a:gd name="connsiteX12" fmla="*/ 608076 w 1552956"/>
                <a:gd name="connsiteY12" fmla="*/ 136143 h 240280"/>
                <a:gd name="connsiteX13" fmla="*/ 626364 w 1552956"/>
                <a:gd name="connsiteY13" fmla="*/ 130047 h 240280"/>
                <a:gd name="connsiteX14" fmla="*/ 650748 w 1552956"/>
                <a:gd name="connsiteY14" fmla="*/ 111759 h 240280"/>
                <a:gd name="connsiteX15" fmla="*/ 669036 w 1552956"/>
                <a:gd name="connsiteY15" fmla="*/ 93471 h 240280"/>
                <a:gd name="connsiteX16" fmla="*/ 717804 w 1552956"/>
                <a:gd name="connsiteY16" fmla="*/ 87375 h 240280"/>
                <a:gd name="connsiteX17" fmla="*/ 790956 w 1552956"/>
                <a:gd name="connsiteY17" fmla="*/ 111759 h 240280"/>
                <a:gd name="connsiteX18" fmla="*/ 827532 w 1552956"/>
                <a:gd name="connsiteY18" fmla="*/ 148335 h 240280"/>
                <a:gd name="connsiteX19" fmla="*/ 845820 w 1552956"/>
                <a:gd name="connsiteY19" fmla="*/ 154431 h 240280"/>
                <a:gd name="connsiteX20" fmla="*/ 888492 w 1552956"/>
                <a:gd name="connsiteY20" fmla="*/ 178815 h 240280"/>
                <a:gd name="connsiteX21" fmla="*/ 931164 w 1552956"/>
                <a:gd name="connsiteY21" fmla="*/ 191007 h 240280"/>
                <a:gd name="connsiteX22" fmla="*/ 967740 w 1552956"/>
                <a:gd name="connsiteY22" fmla="*/ 203199 h 240280"/>
                <a:gd name="connsiteX23" fmla="*/ 998220 w 1552956"/>
                <a:gd name="connsiteY23" fmla="*/ 209295 h 240280"/>
                <a:gd name="connsiteX24" fmla="*/ 1065276 w 1552956"/>
                <a:gd name="connsiteY24" fmla="*/ 221487 h 240280"/>
                <a:gd name="connsiteX25" fmla="*/ 1089660 w 1552956"/>
                <a:gd name="connsiteY25" fmla="*/ 233679 h 240280"/>
                <a:gd name="connsiteX26" fmla="*/ 1229868 w 1552956"/>
                <a:gd name="connsiteY26" fmla="*/ 233679 h 240280"/>
                <a:gd name="connsiteX27" fmla="*/ 1266444 w 1552956"/>
                <a:gd name="connsiteY27" fmla="*/ 191007 h 240280"/>
                <a:gd name="connsiteX28" fmla="*/ 1272540 w 1552956"/>
                <a:gd name="connsiteY28" fmla="*/ 172719 h 240280"/>
                <a:gd name="connsiteX29" fmla="*/ 1290828 w 1552956"/>
                <a:gd name="connsiteY29" fmla="*/ 154431 h 240280"/>
                <a:gd name="connsiteX30" fmla="*/ 1303020 w 1552956"/>
                <a:gd name="connsiteY30" fmla="*/ 136143 h 240280"/>
                <a:gd name="connsiteX31" fmla="*/ 1339596 w 1552956"/>
                <a:gd name="connsiteY31" fmla="*/ 111759 h 240280"/>
                <a:gd name="connsiteX32" fmla="*/ 1382268 w 1552956"/>
                <a:gd name="connsiteY32" fmla="*/ 81279 h 240280"/>
                <a:gd name="connsiteX33" fmla="*/ 1485900 w 1552956"/>
                <a:gd name="connsiteY33" fmla="*/ 87375 h 240280"/>
                <a:gd name="connsiteX34" fmla="*/ 1528572 w 1552956"/>
                <a:gd name="connsiteY34" fmla="*/ 99567 h 240280"/>
                <a:gd name="connsiteX35" fmla="*/ 1552956 w 1552956"/>
                <a:gd name="connsiteY35" fmla="*/ 111759 h 240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52956" h="240280">
                  <a:moveTo>
                    <a:pt x="0" y="67563"/>
                  </a:moveTo>
                  <a:lnTo>
                    <a:pt x="224028" y="32511"/>
                  </a:lnTo>
                  <a:cubicBezTo>
                    <a:pt x="232287" y="31105"/>
                    <a:pt x="240356" y="28717"/>
                    <a:pt x="248412" y="26415"/>
                  </a:cubicBezTo>
                  <a:cubicBezTo>
                    <a:pt x="254591" y="24650"/>
                    <a:pt x="260604" y="22351"/>
                    <a:pt x="266700" y="20319"/>
                  </a:cubicBezTo>
                  <a:cubicBezTo>
                    <a:pt x="268732" y="14223"/>
                    <a:pt x="267049" y="4905"/>
                    <a:pt x="272796" y="2031"/>
                  </a:cubicBezTo>
                  <a:cubicBezTo>
                    <a:pt x="292062" y="-7602"/>
                    <a:pt x="294170" y="19792"/>
                    <a:pt x="297180" y="26415"/>
                  </a:cubicBezTo>
                  <a:cubicBezTo>
                    <a:pt x="302732" y="38630"/>
                    <a:pt x="320395" y="77437"/>
                    <a:pt x="333756" y="93471"/>
                  </a:cubicBezTo>
                  <a:cubicBezTo>
                    <a:pt x="348091" y="110673"/>
                    <a:pt x="369200" y="126433"/>
                    <a:pt x="388620" y="136143"/>
                  </a:cubicBezTo>
                  <a:cubicBezTo>
                    <a:pt x="396748" y="140207"/>
                    <a:pt x="404495" y="145144"/>
                    <a:pt x="413004" y="148335"/>
                  </a:cubicBezTo>
                  <a:cubicBezTo>
                    <a:pt x="430692" y="154968"/>
                    <a:pt x="464484" y="158302"/>
                    <a:pt x="480060" y="160527"/>
                  </a:cubicBezTo>
                  <a:cubicBezTo>
                    <a:pt x="486156" y="162559"/>
                    <a:pt x="491922" y="166623"/>
                    <a:pt x="498348" y="166623"/>
                  </a:cubicBezTo>
                  <a:cubicBezTo>
                    <a:pt x="558015" y="166623"/>
                    <a:pt x="553510" y="166524"/>
                    <a:pt x="589788" y="154431"/>
                  </a:cubicBezTo>
                  <a:cubicBezTo>
                    <a:pt x="595884" y="148335"/>
                    <a:pt x="600903" y="140925"/>
                    <a:pt x="608076" y="136143"/>
                  </a:cubicBezTo>
                  <a:cubicBezTo>
                    <a:pt x="613423" y="132579"/>
                    <a:pt x="620785" y="133235"/>
                    <a:pt x="626364" y="130047"/>
                  </a:cubicBezTo>
                  <a:cubicBezTo>
                    <a:pt x="635185" y="125006"/>
                    <a:pt x="643034" y="118371"/>
                    <a:pt x="650748" y="111759"/>
                  </a:cubicBezTo>
                  <a:cubicBezTo>
                    <a:pt x="657294" y="106148"/>
                    <a:pt x="660934" y="96417"/>
                    <a:pt x="669036" y="93471"/>
                  </a:cubicBezTo>
                  <a:cubicBezTo>
                    <a:pt x="684432" y="87872"/>
                    <a:pt x="701548" y="89407"/>
                    <a:pt x="717804" y="87375"/>
                  </a:cubicBezTo>
                  <a:cubicBezTo>
                    <a:pt x="749315" y="92627"/>
                    <a:pt x="763738" y="91346"/>
                    <a:pt x="790956" y="111759"/>
                  </a:cubicBezTo>
                  <a:cubicBezTo>
                    <a:pt x="804750" y="122104"/>
                    <a:pt x="811175" y="142883"/>
                    <a:pt x="827532" y="148335"/>
                  </a:cubicBezTo>
                  <a:cubicBezTo>
                    <a:pt x="833628" y="150367"/>
                    <a:pt x="840073" y="151557"/>
                    <a:pt x="845820" y="154431"/>
                  </a:cubicBezTo>
                  <a:cubicBezTo>
                    <a:pt x="907042" y="185042"/>
                    <a:pt x="813681" y="146753"/>
                    <a:pt x="888492" y="178815"/>
                  </a:cubicBezTo>
                  <a:cubicBezTo>
                    <a:pt x="904426" y="185644"/>
                    <a:pt x="913978" y="185851"/>
                    <a:pt x="931164" y="191007"/>
                  </a:cubicBezTo>
                  <a:cubicBezTo>
                    <a:pt x="943474" y="194700"/>
                    <a:pt x="955138" y="200679"/>
                    <a:pt x="967740" y="203199"/>
                  </a:cubicBezTo>
                  <a:lnTo>
                    <a:pt x="998220" y="209295"/>
                  </a:lnTo>
                  <a:cubicBezTo>
                    <a:pt x="1084013" y="224894"/>
                    <a:pt x="989986" y="206429"/>
                    <a:pt x="1065276" y="221487"/>
                  </a:cubicBezTo>
                  <a:cubicBezTo>
                    <a:pt x="1073404" y="225551"/>
                    <a:pt x="1080711" y="232100"/>
                    <a:pt x="1089660" y="233679"/>
                  </a:cubicBezTo>
                  <a:cubicBezTo>
                    <a:pt x="1153403" y="244928"/>
                    <a:pt x="1170190" y="239647"/>
                    <a:pt x="1229868" y="233679"/>
                  </a:cubicBezTo>
                  <a:cubicBezTo>
                    <a:pt x="1244281" y="219266"/>
                    <a:pt x="1256017" y="209254"/>
                    <a:pt x="1266444" y="191007"/>
                  </a:cubicBezTo>
                  <a:cubicBezTo>
                    <a:pt x="1269632" y="185428"/>
                    <a:pt x="1268976" y="178066"/>
                    <a:pt x="1272540" y="172719"/>
                  </a:cubicBezTo>
                  <a:cubicBezTo>
                    <a:pt x="1277322" y="165546"/>
                    <a:pt x="1285309" y="161054"/>
                    <a:pt x="1290828" y="154431"/>
                  </a:cubicBezTo>
                  <a:cubicBezTo>
                    <a:pt x="1295518" y="148803"/>
                    <a:pt x="1297506" y="140968"/>
                    <a:pt x="1303020" y="136143"/>
                  </a:cubicBezTo>
                  <a:cubicBezTo>
                    <a:pt x="1314047" y="126494"/>
                    <a:pt x="1327404" y="119887"/>
                    <a:pt x="1339596" y="111759"/>
                  </a:cubicBezTo>
                  <a:cubicBezTo>
                    <a:pt x="1366338" y="93931"/>
                    <a:pt x="1352023" y="103963"/>
                    <a:pt x="1382268" y="81279"/>
                  </a:cubicBezTo>
                  <a:cubicBezTo>
                    <a:pt x="1416812" y="83311"/>
                    <a:pt x="1451452" y="84094"/>
                    <a:pt x="1485900" y="87375"/>
                  </a:cubicBezTo>
                  <a:cubicBezTo>
                    <a:pt x="1492529" y="88006"/>
                    <a:pt x="1520735" y="96208"/>
                    <a:pt x="1528572" y="99567"/>
                  </a:cubicBezTo>
                  <a:cubicBezTo>
                    <a:pt x="1536925" y="103147"/>
                    <a:pt x="1544603" y="108179"/>
                    <a:pt x="1552956" y="111759"/>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3D98064-AA94-4E2F-BE25-00F06B4CC202}"/>
                </a:ext>
              </a:extLst>
            </p:cNvPr>
            <p:cNvSpPr/>
            <p:nvPr/>
          </p:nvSpPr>
          <p:spPr>
            <a:xfrm>
              <a:off x="9185147" y="3449698"/>
              <a:ext cx="1550289" cy="176784"/>
            </a:xfrm>
            <a:custGeom>
              <a:avLst/>
              <a:gdLst>
                <a:gd name="connsiteX0" fmla="*/ 0 w 2139696"/>
                <a:gd name="connsiteY0" fmla="*/ 121920 h 182880"/>
                <a:gd name="connsiteX1" fmla="*/ 121920 w 2139696"/>
                <a:gd name="connsiteY1" fmla="*/ 91440 h 182880"/>
                <a:gd name="connsiteX2" fmla="*/ 176784 w 2139696"/>
                <a:gd name="connsiteY2" fmla="*/ 60960 h 182880"/>
                <a:gd name="connsiteX3" fmla="*/ 225552 w 2139696"/>
                <a:gd name="connsiteY3" fmla="*/ 42672 h 182880"/>
                <a:gd name="connsiteX4" fmla="*/ 249936 w 2139696"/>
                <a:gd name="connsiteY4" fmla="*/ 30480 h 182880"/>
                <a:gd name="connsiteX5" fmla="*/ 274320 w 2139696"/>
                <a:gd name="connsiteY5" fmla="*/ 24384 h 182880"/>
                <a:gd name="connsiteX6" fmla="*/ 341376 w 2139696"/>
                <a:gd name="connsiteY6" fmla="*/ 12192 h 182880"/>
                <a:gd name="connsiteX7" fmla="*/ 408432 w 2139696"/>
                <a:gd name="connsiteY7" fmla="*/ 18288 h 182880"/>
                <a:gd name="connsiteX8" fmla="*/ 445008 w 2139696"/>
                <a:gd name="connsiteY8" fmla="*/ 42672 h 182880"/>
                <a:gd name="connsiteX9" fmla="*/ 512064 w 2139696"/>
                <a:gd name="connsiteY9" fmla="*/ 91440 h 182880"/>
                <a:gd name="connsiteX10" fmla="*/ 548640 w 2139696"/>
                <a:gd name="connsiteY10" fmla="*/ 128016 h 182880"/>
                <a:gd name="connsiteX11" fmla="*/ 566928 w 2139696"/>
                <a:gd name="connsiteY11" fmla="*/ 146304 h 182880"/>
                <a:gd name="connsiteX12" fmla="*/ 609600 w 2139696"/>
                <a:gd name="connsiteY12" fmla="*/ 164592 h 182880"/>
                <a:gd name="connsiteX13" fmla="*/ 633984 w 2139696"/>
                <a:gd name="connsiteY13" fmla="*/ 176784 h 182880"/>
                <a:gd name="connsiteX14" fmla="*/ 652272 w 2139696"/>
                <a:gd name="connsiteY14" fmla="*/ 182880 h 182880"/>
                <a:gd name="connsiteX15" fmla="*/ 737616 w 2139696"/>
                <a:gd name="connsiteY15" fmla="*/ 176784 h 182880"/>
                <a:gd name="connsiteX16" fmla="*/ 774192 w 2139696"/>
                <a:gd name="connsiteY16" fmla="*/ 152400 h 182880"/>
                <a:gd name="connsiteX17" fmla="*/ 810768 w 2139696"/>
                <a:gd name="connsiteY17" fmla="*/ 146304 h 182880"/>
                <a:gd name="connsiteX18" fmla="*/ 853440 w 2139696"/>
                <a:gd name="connsiteY18" fmla="*/ 115824 h 182880"/>
                <a:gd name="connsiteX19" fmla="*/ 902208 w 2139696"/>
                <a:gd name="connsiteY19" fmla="*/ 91440 h 182880"/>
                <a:gd name="connsiteX20" fmla="*/ 957072 w 2139696"/>
                <a:gd name="connsiteY20" fmla="*/ 60960 h 182880"/>
                <a:gd name="connsiteX21" fmla="*/ 975360 w 2139696"/>
                <a:gd name="connsiteY21" fmla="*/ 48768 h 182880"/>
                <a:gd name="connsiteX22" fmla="*/ 1011936 w 2139696"/>
                <a:gd name="connsiteY22" fmla="*/ 36576 h 182880"/>
                <a:gd name="connsiteX23" fmla="*/ 1066800 w 2139696"/>
                <a:gd name="connsiteY23" fmla="*/ 18288 h 182880"/>
                <a:gd name="connsiteX24" fmla="*/ 1115568 w 2139696"/>
                <a:gd name="connsiteY24" fmla="*/ 6096 h 182880"/>
                <a:gd name="connsiteX25" fmla="*/ 1213104 w 2139696"/>
                <a:gd name="connsiteY25" fmla="*/ 12192 h 182880"/>
                <a:gd name="connsiteX26" fmla="*/ 1243584 w 2139696"/>
                <a:gd name="connsiteY26" fmla="*/ 18288 h 182880"/>
                <a:gd name="connsiteX27" fmla="*/ 1280160 w 2139696"/>
                <a:gd name="connsiteY27" fmla="*/ 30480 h 182880"/>
                <a:gd name="connsiteX28" fmla="*/ 1322832 w 2139696"/>
                <a:gd name="connsiteY28" fmla="*/ 67056 h 182880"/>
                <a:gd name="connsiteX29" fmla="*/ 1365504 w 2139696"/>
                <a:gd name="connsiteY29" fmla="*/ 97536 h 182880"/>
                <a:gd name="connsiteX30" fmla="*/ 1402080 w 2139696"/>
                <a:gd name="connsiteY30" fmla="*/ 115824 h 182880"/>
                <a:gd name="connsiteX31" fmla="*/ 1536192 w 2139696"/>
                <a:gd name="connsiteY31" fmla="*/ 103632 h 182880"/>
                <a:gd name="connsiteX32" fmla="*/ 1584960 w 2139696"/>
                <a:gd name="connsiteY32" fmla="*/ 85344 h 182880"/>
                <a:gd name="connsiteX33" fmla="*/ 1609344 w 2139696"/>
                <a:gd name="connsiteY33" fmla="*/ 67056 h 182880"/>
                <a:gd name="connsiteX34" fmla="*/ 1639824 w 2139696"/>
                <a:gd name="connsiteY34" fmla="*/ 60960 h 182880"/>
                <a:gd name="connsiteX35" fmla="*/ 1670304 w 2139696"/>
                <a:gd name="connsiteY35" fmla="*/ 36576 h 182880"/>
                <a:gd name="connsiteX36" fmla="*/ 1706880 w 2139696"/>
                <a:gd name="connsiteY36" fmla="*/ 24384 h 182880"/>
                <a:gd name="connsiteX37" fmla="*/ 1725168 w 2139696"/>
                <a:gd name="connsiteY37" fmla="*/ 18288 h 182880"/>
                <a:gd name="connsiteX38" fmla="*/ 1749552 w 2139696"/>
                <a:gd name="connsiteY38" fmla="*/ 12192 h 182880"/>
                <a:gd name="connsiteX39" fmla="*/ 1786128 w 2139696"/>
                <a:gd name="connsiteY39" fmla="*/ 0 h 182880"/>
                <a:gd name="connsiteX40" fmla="*/ 2139696 w 2139696"/>
                <a:gd name="connsiteY40" fmla="*/ 6096 h 182880"/>
                <a:gd name="connsiteX0" fmla="*/ 0 w 2139696"/>
                <a:gd name="connsiteY0" fmla="*/ 121920 h 182880"/>
                <a:gd name="connsiteX1" fmla="*/ 114300 w 2139696"/>
                <a:gd name="connsiteY1" fmla="*/ 91440 h 182880"/>
                <a:gd name="connsiteX2" fmla="*/ 176784 w 2139696"/>
                <a:gd name="connsiteY2" fmla="*/ 60960 h 182880"/>
                <a:gd name="connsiteX3" fmla="*/ 225552 w 2139696"/>
                <a:gd name="connsiteY3" fmla="*/ 42672 h 182880"/>
                <a:gd name="connsiteX4" fmla="*/ 249936 w 2139696"/>
                <a:gd name="connsiteY4" fmla="*/ 30480 h 182880"/>
                <a:gd name="connsiteX5" fmla="*/ 274320 w 2139696"/>
                <a:gd name="connsiteY5" fmla="*/ 24384 h 182880"/>
                <a:gd name="connsiteX6" fmla="*/ 341376 w 2139696"/>
                <a:gd name="connsiteY6" fmla="*/ 12192 h 182880"/>
                <a:gd name="connsiteX7" fmla="*/ 408432 w 2139696"/>
                <a:gd name="connsiteY7" fmla="*/ 18288 h 182880"/>
                <a:gd name="connsiteX8" fmla="*/ 445008 w 2139696"/>
                <a:gd name="connsiteY8" fmla="*/ 42672 h 182880"/>
                <a:gd name="connsiteX9" fmla="*/ 512064 w 2139696"/>
                <a:gd name="connsiteY9" fmla="*/ 91440 h 182880"/>
                <a:gd name="connsiteX10" fmla="*/ 548640 w 2139696"/>
                <a:gd name="connsiteY10" fmla="*/ 128016 h 182880"/>
                <a:gd name="connsiteX11" fmla="*/ 566928 w 2139696"/>
                <a:gd name="connsiteY11" fmla="*/ 146304 h 182880"/>
                <a:gd name="connsiteX12" fmla="*/ 609600 w 2139696"/>
                <a:gd name="connsiteY12" fmla="*/ 164592 h 182880"/>
                <a:gd name="connsiteX13" fmla="*/ 633984 w 2139696"/>
                <a:gd name="connsiteY13" fmla="*/ 176784 h 182880"/>
                <a:gd name="connsiteX14" fmla="*/ 652272 w 2139696"/>
                <a:gd name="connsiteY14" fmla="*/ 182880 h 182880"/>
                <a:gd name="connsiteX15" fmla="*/ 737616 w 2139696"/>
                <a:gd name="connsiteY15" fmla="*/ 176784 h 182880"/>
                <a:gd name="connsiteX16" fmla="*/ 774192 w 2139696"/>
                <a:gd name="connsiteY16" fmla="*/ 152400 h 182880"/>
                <a:gd name="connsiteX17" fmla="*/ 810768 w 2139696"/>
                <a:gd name="connsiteY17" fmla="*/ 146304 h 182880"/>
                <a:gd name="connsiteX18" fmla="*/ 853440 w 2139696"/>
                <a:gd name="connsiteY18" fmla="*/ 115824 h 182880"/>
                <a:gd name="connsiteX19" fmla="*/ 902208 w 2139696"/>
                <a:gd name="connsiteY19" fmla="*/ 91440 h 182880"/>
                <a:gd name="connsiteX20" fmla="*/ 957072 w 2139696"/>
                <a:gd name="connsiteY20" fmla="*/ 60960 h 182880"/>
                <a:gd name="connsiteX21" fmla="*/ 975360 w 2139696"/>
                <a:gd name="connsiteY21" fmla="*/ 48768 h 182880"/>
                <a:gd name="connsiteX22" fmla="*/ 1011936 w 2139696"/>
                <a:gd name="connsiteY22" fmla="*/ 36576 h 182880"/>
                <a:gd name="connsiteX23" fmla="*/ 1066800 w 2139696"/>
                <a:gd name="connsiteY23" fmla="*/ 18288 h 182880"/>
                <a:gd name="connsiteX24" fmla="*/ 1115568 w 2139696"/>
                <a:gd name="connsiteY24" fmla="*/ 6096 h 182880"/>
                <a:gd name="connsiteX25" fmla="*/ 1213104 w 2139696"/>
                <a:gd name="connsiteY25" fmla="*/ 12192 h 182880"/>
                <a:gd name="connsiteX26" fmla="*/ 1243584 w 2139696"/>
                <a:gd name="connsiteY26" fmla="*/ 18288 h 182880"/>
                <a:gd name="connsiteX27" fmla="*/ 1280160 w 2139696"/>
                <a:gd name="connsiteY27" fmla="*/ 30480 h 182880"/>
                <a:gd name="connsiteX28" fmla="*/ 1322832 w 2139696"/>
                <a:gd name="connsiteY28" fmla="*/ 67056 h 182880"/>
                <a:gd name="connsiteX29" fmla="*/ 1365504 w 2139696"/>
                <a:gd name="connsiteY29" fmla="*/ 97536 h 182880"/>
                <a:gd name="connsiteX30" fmla="*/ 1402080 w 2139696"/>
                <a:gd name="connsiteY30" fmla="*/ 115824 h 182880"/>
                <a:gd name="connsiteX31" fmla="*/ 1536192 w 2139696"/>
                <a:gd name="connsiteY31" fmla="*/ 103632 h 182880"/>
                <a:gd name="connsiteX32" fmla="*/ 1584960 w 2139696"/>
                <a:gd name="connsiteY32" fmla="*/ 85344 h 182880"/>
                <a:gd name="connsiteX33" fmla="*/ 1609344 w 2139696"/>
                <a:gd name="connsiteY33" fmla="*/ 67056 h 182880"/>
                <a:gd name="connsiteX34" fmla="*/ 1639824 w 2139696"/>
                <a:gd name="connsiteY34" fmla="*/ 60960 h 182880"/>
                <a:gd name="connsiteX35" fmla="*/ 1670304 w 2139696"/>
                <a:gd name="connsiteY35" fmla="*/ 36576 h 182880"/>
                <a:gd name="connsiteX36" fmla="*/ 1706880 w 2139696"/>
                <a:gd name="connsiteY36" fmla="*/ 24384 h 182880"/>
                <a:gd name="connsiteX37" fmla="*/ 1725168 w 2139696"/>
                <a:gd name="connsiteY37" fmla="*/ 18288 h 182880"/>
                <a:gd name="connsiteX38" fmla="*/ 1749552 w 2139696"/>
                <a:gd name="connsiteY38" fmla="*/ 12192 h 182880"/>
                <a:gd name="connsiteX39" fmla="*/ 1786128 w 2139696"/>
                <a:gd name="connsiteY39" fmla="*/ 0 h 182880"/>
                <a:gd name="connsiteX40" fmla="*/ 2139696 w 2139696"/>
                <a:gd name="connsiteY40" fmla="*/ 6096 h 182880"/>
                <a:gd name="connsiteX0" fmla="*/ 0 w 2025396"/>
                <a:gd name="connsiteY0" fmla="*/ 91440 h 182880"/>
                <a:gd name="connsiteX1" fmla="*/ 62484 w 2025396"/>
                <a:gd name="connsiteY1" fmla="*/ 60960 h 182880"/>
                <a:gd name="connsiteX2" fmla="*/ 111252 w 2025396"/>
                <a:gd name="connsiteY2" fmla="*/ 42672 h 182880"/>
                <a:gd name="connsiteX3" fmla="*/ 135636 w 2025396"/>
                <a:gd name="connsiteY3" fmla="*/ 30480 h 182880"/>
                <a:gd name="connsiteX4" fmla="*/ 160020 w 2025396"/>
                <a:gd name="connsiteY4" fmla="*/ 24384 h 182880"/>
                <a:gd name="connsiteX5" fmla="*/ 227076 w 2025396"/>
                <a:gd name="connsiteY5" fmla="*/ 12192 h 182880"/>
                <a:gd name="connsiteX6" fmla="*/ 294132 w 2025396"/>
                <a:gd name="connsiteY6" fmla="*/ 18288 h 182880"/>
                <a:gd name="connsiteX7" fmla="*/ 330708 w 2025396"/>
                <a:gd name="connsiteY7" fmla="*/ 42672 h 182880"/>
                <a:gd name="connsiteX8" fmla="*/ 397764 w 2025396"/>
                <a:gd name="connsiteY8" fmla="*/ 91440 h 182880"/>
                <a:gd name="connsiteX9" fmla="*/ 434340 w 2025396"/>
                <a:gd name="connsiteY9" fmla="*/ 128016 h 182880"/>
                <a:gd name="connsiteX10" fmla="*/ 452628 w 2025396"/>
                <a:gd name="connsiteY10" fmla="*/ 146304 h 182880"/>
                <a:gd name="connsiteX11" fmla="*/ 495300 w 2025396"/>
                <a:gd name="connsiteY11" fmla="*/ 164592 h 182880"/>
                <a:gd name="connsiteX12" fmla="*/ 519684 w 2025396"/>
                <a:gd name="connsiteY12" fmla="*/ 176784 h 182880"/>
                <a:gd name="connsiteX13" fmla="*/ 537972 w 2025396"/>
                <a:gd name="connsiteY13" fmla="*/ 182880 h 182880"/>
                <a:gd name="connsiteX14" fmla="*/ 623316 w 2025396"/>
                <a:gd name="connsiteY14" fmla="*/ 176784 h 182880"/>
                <a:gd name="connsiteX15" fmla="*/ 659892 w 2025396"/>
                <a:gd name="connsiteY15" fmla="*/ 152400 h 182880"/>
                <a:gd name="connsiteX16" fmla="*/ 696468 w 2025396"/>
                <a:gd name="connsiteY16" fmla="*/ 146304 h 182880"/>
                <a:gd name="connsiteX17" fmla="*/ 739140 w 2025396"/>
                <a:gd name="connsiteY17" fmla="*/ 115824 h 182880"/>
                <a:gd name="connsiteX18" fmla="*/ 787908 w 2025396"/>
                <a:gd name="connsiteY18" fmla="*/ 91440 h 182880"/>
                <a:gd name="connsiteX19" fmla="*/ 842772 w 2025396"/>
                <a:gd name="connsiteY19" fmla="*/ 60960 h 182880"/>
                <a:gd name="connsiteX20" fmla="*/ 861060 w 2025396"/>
                <a:gd name="connsiteY20" fmla="*/ 48768 h 182880"/>
                <a:gd name="connsiteX21" fmla="*/ 897636 w 2025396"/>
                <a:gd name="connsiteY21" fmla="*/ 36576 h 182880"/>
                <a:gd name="connsiteX22" fmla="*/ 952500 w 2025396"/>
                <a:gd name="connsiteY22" fmla="*/ 18288 h 182880"/>
                <a:gd name="connsiteX23" fmla="*/ 1001268 w 2025396"/>
                <a:gd name="connsiteY23" fmla="*/ 6096 h 182880"/>
                <a:gd name="connsiteX24" fmla="*/ 1098804 w 2025396"/>
                <a:gd name="connsiteY24" fmla="*/ 12192 h 182880"/>
                <a:gd name="connsiteX25" fmla="*/ 1129284 w 2025396"/>
                <a:gd name="connsiteY25" fmla="*/ 18288 h 182880"/>
                <a:gd name="connsiteX26" fmla="*/ 1165860 w 2025396"/>
                <a:gd name="connsiteY26" fmla="*/ 30480 h 182880"/>
                <a:gd name="connsiteX27" fmla="*/ 1208532 w 2025396"/>
                <a:gd name="connsiteY27" fmla="*/ 67056 h 182880"/>
                <a:gd name="connsiteX28" fmla="*/ 1251204 w 2025396"/>
                <a:gd name="connsiteY28" fmla="*/ 97536 h 182880"/>
                <a:gd name="connsiteX29" fmla="*/ 1287780 w 2025396"/>
                <a:gd name="connsiteY29" fmla="*/ 115824 h 182880"/>
                <a:gd name="connsiteX30" fmla="*/ 1421892 w 2025396"/>
                <a:gd name="connsiteY30" fmla="*/ 103632 h 182880"/>
                <a:gd name="connsiteX31" fmla="*/ 1470660 w 2025396"/>
                <a:gd name="connsiteY31" fmla="*/ 85344 h 182880"/>
                <a:gd name="connsiteX32" fmla="*/ 1495044 w 2025396"/>
                <a:gd name="connsiteY32" fmla="*/ 67056 h 182880"/>
                <a:gd name="connsiteX33" fmla="*/ 1525524 w 2025396"/>
                <a:gd name="connsiteY33" fmla="*/ 60960 h 182880"/>
                <a:gd name="connsiteX34" fmla="*/ 1556004 w 2025396"/>
                <a:gd name="connsiteY34" fmla="*/ 36576 h 182880"/>
                <a:gd name="connsiteX35" fmla="*/ 1592580 w 2025396"/>
                <a:gd name="connsiteY35" fmla="*/ 24384 h 182880"/>
                <a:gd name="connsiteX36" fmla="*/ 1610868 w 2025396"/>
                <a:gd name="connsiteY36" fmla="*/ 18288 h 182880"/>
                <a:gd name="connsiteX37" fmla="*/ 1635252 w 2025396"/>
                <a:gd name="connsiteY37" fmla="*/ 12192 h 182880"/>
                <a:gd name="connsiteX38" fmla="*/ 1671828 w 2025396"/>
                <a:gd name="connsiteY38" fmla="*/ 0 h 182880"/>
                <a:gd name="connsiteX39" fmla="*/ 2025396 w 2025396"/>
                <a:gd name="connsiteY39" fmla="*/ 6096 h 182880"/>
                <a:gd name="connsiteX0" fmla="*/ 0 w 1671828"/>
                <a:gd name="connsiteY0" fmla="*/ 91440 h 182880"/>
                <a:gd name="connsiteX1" fmla="*/ 62484 w 1671828"/>
                <a:gd name="connsiteY1" fmla="*/ 60960 h 182880"/>
                <a:gd name="connsiteX2" fmla="*/ 111252 w 1671828"/>
                <a:gd name="connsiteY2" fmla="*/ 42672 h 182880"/>
                <a:gd name="connsiteX3" fmla="*/ 135636 w 1671828"/>
                <a:gd name="connsiteY3" fmla="*/ 30480 h 182880"/>
                <a:gd name="connsiteX4" fmla="*/ 160020 w 1671828"/>
                <a:gd name="connsiteY4" fmla="*/ 24384 h 182880"/>
                <a:gd name="connsiteX5" fmla="*/ 227076 w 1671828"/>
                <a:gd name="connsiteY5" fmla="*/ 12192 h 182880"/>
                <a:gd name="connsiteX6" fmla="*/ 294132 w 1671828"/>
                <a:gd name="connsiteY6" fmla="*/ 18288 h 182880"/>
                <a:gd name="connsiteX7" fmla="*/ 330708 w 1671828"/>
                <a:gd name="connsiteY7" fmla="*/ 42672 h 182880"/>
                <a:gd name="connsiteX8" fmla="*/ 397764 w 1671828"/>
                <a:gd name="connsiteY8" fmla="*/ 91440 h 182880"/>
                <a:gd name="connsiteX9" fmla="*/ 434340 w 1671828"/>
                <a:gd name="connsiteY9" fmla="*/ 128016 h 182880"/>
                <a:gd name="connsiteX10" fmla="*/ 452628 w 1671828"/>
                <a:gd name="connsiteY10" fmla="*/ 146304 h 182880"/>
                <a:gd name="connsiteX11" fmla="*/ 495300 w 1671828"/>
                <a:gd name="connsiteY11" fmla="*/ 164592 h 182880"/>
                <a:gd name="connsiteX12" fmla="*/ 519684 w 1671828"/>
                <a:gd name="connsiteY12" fmla="*/ 176784 h 182880"/>
                <a:gd name="connsiteX13" fmla="*/ 537972 w 1671828"/>
                <a:gd name="connsiteY13" fmla="*/ 182880 h 182880"/>
                <a:gd name="connsiteX14" fmla="*/ 623316 w 1671828"/>
                <a:gd name="connsiteY14" fmla="*/ 176784 h 182880"/>
                <a:gd name="connsiteX15" fmla="*/ 659892 w 1671828"/>
                <a:gd name="connsiteY15" fmla="*/ 152400 h 182880"/>
                <a:gd name="connsiteX16" fmla="*/ 696468 w 1671828"/>
                <a:gd name="connsiteY16" fmla="*/ 146304 h 182880"/>
                <a:gd name="connsiteX17" fmla="*/ 739140 w 1671828"/>
                <a:gd name="connsiteY17" fmla="*/ 115824 h 182880"/>
                <a:gd name="connsiteX18" fmla="*/ 787908 w 1671828"/>
                <a:gd name="connsiteY18" fmla="*/ 91440 h 182880"/>
                <a:gd name="connsiteX19" fmla="*/ 842772 w 1671828"/>
                <a:gd name="connsiteY19" fmla="*/ 60960 h 182880"/>
                <a:gd name="connsiteX20" fmla="*/ 861060 w 1671828"/>
                <a:gd name="connsiteY20" fmla="*/ 48768 h 182880"/>
                <a:gd name="connsiteX21" fmla="*/ 897636 w 1671828"/>
                <a:gd name="connsiteY21" fmla="*/ 36576 h 182880"/>
                <a:gd name="connsiteX22" fmla="*/ 952500 w 1671828"/>
                <a:gd name="connsiteY22" fmla="*/ 18288 h 182880"/>
                <a:gd name="connsiteX23" fmla="*/ 1001268 w 1671828"/>
                <a:gd name="connsiteY23" fmla="*/ 6096 h 182880"/>
                <a:gd name="connsiteX24" fmla="*/ 1098804 w 1671828"/>
                <a:gd name="connsiteY24" fmla="*/ 12192 h 182880"/>
                <a:gd name="connsiteX25" fmla="*/ 1129284 w 1671828"/>
                <a:gd name="connsiteY25" fmla="*/ 18288 h 182880"/>
                <a:gd name="connsiteX26" fmla="*/ 1165860 w 1671828"/>
                <a:gd name="connsiteY26" fmla="*/ 30480 h 182880"/>
                <a:gd name="connsiteX27" fmla="*/ 1208532 w 1671828"/>
                <a:gd name="connsiteY27" fmla="*/ 67056 h 182880"/>
                <a:gd name="connsiteX28" fmla="*/ 1251204 w 1671828"/>
                <a:gd name="connsiteY28" fmla="*/ 97536 h 182880"/>
                <a:gd name="connsiteX29" fmla="*/ 1287780 w 1671828"/>
                <a:gd name="connsiteY29" fmla="*/ 115824 h 182880"/>
                <a:gd name="connsiteX30" fmla="*/ 1421892 w 1671828"/>
                <a:gd name="connsiteY30" fmla="*/ 103632 h 182880"/>
                <a:gd name="connsiteX31" fmla="*/ 1470660 w 1671828"/>
                <a:gd name="connsiteY31" fmla="*/ 85344 h 182880"/>
                <a:gd name="connsiteX32" fmla="*/ 1495044 w 1671828"/>
                <a:gd name="connsiteY32" fmla="*/ 67056 h 182880"/>
                <a:gd name="connsiteX33" fmla="*/ 1525524 w 1671828"/>
                <a:gd name="connsiteY33" fmla="*/ 60960 h 182880"/>
                <a:gd name="connsiteX34" fmla="*/ 1556004 w 1671828"/>
                <a:gd name="connsiteY34" fmla="*/ 36576 h 182880"/>
                <a:gd name="connsiteX35" fmla="*/ 1592580 w 1671828"/>
                <a:gd name="connsiteY35" fmla="*/ 24384 h 182880"/>
                <a:gd name="connsiteX36" fmla="*/ 1610868 w 1671828"/>
                <a:gd name="connsiteY36" fmla="*/ 18288 h 182880"/>
                <a:gd name="connsiteX37" fmla="*/ 1635252 w 1671828"/>
                <a:gd name="connsiteY37" fmla="*/ 12192 h 182880"/>
                <a:gd name="connsiteX38" fmla="*/ 1671828 w 1671828"/>
                <a:gd name="connsiteY38" fmla="*/ 0 h 182880"/>
                <a:gd name="connsiteX0" fmla="*/ 0 w 1635252"/>
                <a:gd name="connsiteY0" fmla="*/ 85344 h 176784"/>
                <a:gd name="connsiteX1" fmla="*/ 62484 w 1635252"/>
                <a:gd name="connsiteY1" fmla="*/ 54864 h 176784"/>
                <a:gd name="connsiteX2" fmla="*/ 111252 w 1635252"/>
                <a:gd name="connsiteY2" fmla="*/ 36576 h 176784"/>
                <a:gd name="connsiteX3" fmla="*/ 135636 w 1635252"/>
                <a:gd name="connsiteY3" fmla="*/ 24384 h 176784"/>
                <a:gd name="connsiteX4" fmla="*/ 160020 w 1635252"/>
                <a:gd name="connsiteY4" fmla="*/ 18288 h 176784"/>
                <a:gd name="connsiteX5" fmla="*/ 227076 w 1635252"/>
                <a:gd name="connsiteY5" fmla="*/ 6096 h 176784"/>
                <a:gd name="connsiteX6" fmla="*/ 294132 w 1635252"/>
                <a:gd name="connsiteY6" fmla="*/ 12192 h 176784"/>
                <a:gd name="connsiteX7" fmla="*/ 330708 w 1635252"/>
                <a:gd name="connsiteY7" fmla="*/ 36576 h 176784"/>
                <a:gd name="connsiteX8" fmla="*/ 397764 w 1635252"/>
                <a:gd name="connsiteY8" fmla="*/ 85344 h 176784"/>
                <a:gd name="connsiteX9" fmla="*/ 434340 w 1635252"/>
                <a:gd name="connsiteY9" fmla="*/ 121920 h 176784"/>
                <a:gd name="connsiteX10" fmla="*/ 452628 w 1635252"/>
                <a:gd name="connsiteY10" fmla="*/ 140208 h 176784"/>
                <a:gd name="connsiteX11" fmla="*/ 495300 w 1635252"/>
                <a:gd name="connsiteY11" fmla="*/ 158496 h 176784"/>
                <a:gd name="connsiteX12" fmla="*/ 519684 w 1635252"/>
                <a:gd name="connsiteY12" fmla="*/ 170688 h 176784"/>
                <a:gd name="connsiteX13" fmla="*/ 537972 w 1635252"/>
                <a:gd name="connsiteY13" fmla="*/ 176784 h 176784"/>
                <a:gd name="connsiteX14" fmla="*/ 623316 w 1635252"/>
                <a:gd name="connsiteY14" fmla="*/ 170688 h 176784"/>
                <a:gd name="connsiteX15" fmla="*/ 659892 w 1635252"/>
                <a:gd name="connsiteY15" fmla="*/ 146304 h 176784"/>
                <a:gd name="connsiteX16" fmla="*/ 696468 w 1635252"/>
                <a:gd name="connsiteY16" fmla="*/ 140208 h 176784"/>
                <a:gd name="connsiteX17" fmla="*/ 739140 w 1635252"/>
                <a:gd name="connsiteY17" fmla="*/ 109728 h 176784"/>
                <a:gd name="connsiteX18" fmla="*/ 787908 w 1635252"/>
                <a:gd name="connsiteY18" fmla="*/ 85344 h 176784"/>
                <a:gd name="connsiteX19" fmla="*/ 842772 w 1635252"/>
                <a:gd name="connsiteY19" fmla="*/ 54864 h 176784"/>
                <a:gd name="connsiteX20" fmla="*/ 861060 w 1635252"/>
                <a:gd name="connsiteY20" fmla="*/ 42672 h 176784"/>
                <a:gd name="connsiteX21" fmla="*/ 897636 w 1635252"/>
                <a:gd name="connsiteY21" fmla="*/ 30480 h 176784"/>
                <a:gd name="connsiteX22" fmla="*/ 952500 w 1635252"/>
                <a:gd name="connsiteY22" fmla="*/ 12192 h 176784"/>
                <a:gd name="connsiteX23" fmla="*/ 1001268 w 1635252"/>
                <a:gd name="connsiteY23" fmla="*/ 0 h 176784"/>
                <a:gd name="connsiteX24" fmla="*/ 1098804 w 1635252"/>
                <a:gd name="connsiteY24" fmla="*/ 6096 h 176784"/>
                <a:gd name="connsiteX25" fmla="*/ 1129284 w 1635252"/>
                <a:gd name="connsiteY25" fmla="*/ 12192 h 176784"/>
                <a:gd name="connsiteX26" fmla="*/ 1165860 w 1635252"/>
                <a:gd name="connsiteY26" fmla="*/ 24384 h 176784"/>
                <a:gd name="connsiteX27" fmla="*/ 1208532 w 1635252"/>
                <a:gd name="connsiteY27" fmla="*/ 60960 h 176784"/>
                <a:gd name="connsiteX28" fmla="*/ 1251204 w 1635252"/>
                <a:gd name="connsiteY28" fmla="*/ 91440 h 176784"/>
                <a:gd name="connsiteX29" fmla="*/ 1287780 w 1635252"/>
                <a:gd name="connsiteY29" fmla="*/ 109728 h 176784"/>
                <a:gd name="connsiteX30" fmla="*/ 1421892 w 1635252"/>
                <a:gd name="connsiteY30" fmla="*/ 97536 h 176784"/>
                <a:gd name="connsiteX31" fmla="*/ 1470660 w 1635252"/>
                <a:gd name="connsiteY31" fmla="*/ 79248 h 176784"/>
                <a:gd name="connsiteX32" fmla="*/ 1495044 w 1635252"/>
                <a:gd name="connsiteY32" fmla="*/ 60960 h 176784"/>
                <a:gd name="connsiteX33" fmla="*/ 1525524 w 1635252"/>
                <a:gd name="connsiteY33" fmla="*/ 54864 h 176784"/>
                <a:gd name="connsiteX34" fmla="*/ 1556004 w 1635252"/>
                <a:gd name="connsiteY34" fmla="*/ 30480 h 176784"/>
                <a:gd name="connsiteX35" fmla="*/ 1592580 w 1635252"/>
                <a:gd name="connsiteY35" fmla="*/ 18288 h 176784"/>
                <a:gd name="connsiteX36" fmla="*/ 1610868 w 1635252"/>
                <a:gd name="connsiteY36" fmla="*/ 12192 h 176784"/>
                <a:gd name="connsiteX37" fmla="*/ 1635252 w 1635252"/>
                <a:gd name="connsiteY37" fmla="*/ 6096 h 176784"/>
                <a:gd name="connsiteX0" fmla="*/ 0 w 1610868"/>
                <a:gd name="connsiteY0" fmla="*/ 85344 h 176784"/>
                <a:gd name="connsiteX1" fmla="*/ 62484 w 1610868"/>
                <a:gd name="connsiteY1" fmla="*/ 54864 h 176784"/>
                <a:gd name="connsiteX2" fmla="*/ 111252 w 1610868"/>
                <a:gd name="connsiteY2" fmla="*/ 36576 h 176784"/>
                <a:gd name="connsiteX3" fmla="*/ 135636 w 1610868"/>
                <a:gd name="connsiteY3" fmla="*/ 24384 h 176784"/>
                <a:gd name="connsiteX4" fmla="*/ 160020 w 1610868"/>
                <a:gd name="connsiteY4" fmla="*/ 18288 h 176784"/>
                <a:gd name="connsiteX5" fmla="*/ 227076 w 1610868"/>
                <a:gd name="connsiteY5" fmla="*/ 6096 h 176784"/>
                <a:gd name="connsiteX6" fmla="*/ 294132 w 1610868"/>
                <a:gd name="connsiteY6" fmla="*/ 12192 h 176784"/>
                <a:gd name="connsiteX7" fmla="*/ 330708 w 1610868"/>
                <a:gd name="connsiteY7" fmla="*/ 36576 h 176784"/>
                <a:gd name="connsiteX8" fmla="*/ 397764 w 1610868"/>
                <a:gd name="connsiteY8" fmla="*/ 85344 h 176784"/>
                <a:gd name="connsiteX9" fmla="*/ 434340 w 1610868"/>
                <a:gd name="connsiteY9" fmla="*/ 121920 h 176784"/>
                <a:gd name="connsiteX10" fmla="*/ 452628 w 1610868"/>
                <a:gd name="connsiteY10" fmla="*/ 140208 h 176784"/>
                <a:gd name="connsiteX11" fmla="*/ 495300 w 1610868"/>
                <a:gd name="connsiteY11" fmla="*/ 158496 h 176784"/>
                <a:gd name="connsiteX12" fmla="*/ 519684 w 1610868"/>
                <a:gd name="connsiteY12" fmla="*/ 170688 h 176784"/>
                <a:gd name="connsiteX13" fmla="*/ 537972 w 1610868"/>
                <a:gd name="connsiteY13" fmla="*/ 176784 h 176784"/>
                <a:gd name="connsiteX14" fmla="*/ 623316 w 1610868"/>
                <a:gd name="connsiteY14" fmla="*/ 170688 h 176784"/>
                <a:gd name="connsiteX15" fmla="*/ 659892 w 1610868"/>
                <a:gd name="connsiteY15" fmla="*/ 146304 h 176784"/>
                <a:gd name="connsiteX16" fmla="*/ 696468 w 1610868"/>
                <a:gd name="connsiteY16" fmla="*/ 140208 h 176784"/>
                <a:gd name="connsiteX17" fmla="*/ 739140 w 1610868"/>
                <a:gd name="connsiteY17" fmla="*/ 109728 h 176784"/>
                <a:gd name="connsiteX18" fmla="*/ 787908 w 1610868"/>
                <a:gd name="connsiteY18" fmla="*/ 85344 h 176784"/>
                <a:gd name="connsiteX19" fmla="*/ 842772 w 1610868"/>
                <a:gd name="connsiteY19" fmla="*/ 54864 h 176784"/>
                <a:gd name="connsiteX20" fmla="*/ 861060 w 1610868"/>
                <a:gd name="connsiteY20" fmla="*/ 42672 h 176784"/>
                <a:gd name="connsiteX21" fmla="*/ 897636 w 1610868"/>
                <a:gd name="connsiteY21" fmla="*/ 30480 h 176784"/>
                <a:gd name="connsiteX22" fmla="*/ 952500 w 1610868"/>
                <a:gd name="connsiteY22" fmla="*/ 12192 h 176784"/>
                <a:gd name="connsiteX23" fmla="*/ 1001268 w 1610868"/>
                <a:gd name="connsiteY23" fmla="*/ 0 h 176784"/>
                <a:gd name="connsiteX24" fmla="*/ 1098804 w 1610868"/>
                <a:gd name="connsiteY24" fmla="*/ 6096 h 176784"/>
                <a:gd name="connsiteX25" fmla="*/ 1129284 w 1610868"/>
                <a:gd name="connsiteY25" fmla="*/ 12192 h 176784"/>
                <a:gd name="connsiteX26" fmla="*/ 1165860 w 1610868"/>
                <a:gd name="connsiteY26" fmla="*/ 24384 h 176784"/>
                <a:gd name="connsiteX27" fmla="*/ 1208532 w 1610868"/>
                <a:gd name="connsiteY27" fmla="*/ 60960 h 176784"/>
                <a:gd name="connsiteX28" fmla="*/ 1251204 w 1610868"/>
                <a:gd name="connsiteY28" fmla="*/ 91440 h 176784"/>
                <a:gd name="connsiteX29" fmla="*/ 1287780 w 1610868"/>
                <a:gd name="connsiteY29" fmla="*/ 109728 h 176784"/>
                <a:gd name="connsiteX30" fmla="*/ 1421892 w 1610868"/>
                <a:gd name="connsiteY30" fmla="*/ 97536 h 176784"/>
                <a:gd name="connsiteX31" fmla="*/ 1470660 w 1610868"/>
                <a:gd name="connsiteY31" fmla="*/ 79248 h 176784"/>
                <a:gd name="connsiteX32" fmla="*/ 1495044 w 1610868"/>
                <a:gd name="connsiteY32" fmla="*/ 60960 h 176784"/>
                <a:gd name="connsiteX33" fmla="*/ 1525524 w 1610868"/>
                <a:gd name="connsiteY33" fmla="*/ 54864 h 176784"/>
                <a:gd name="connsiteX34" fmla="*/ 1556004 w 1610868"/>
                <a:gd name="connsiteY34" fmla="*/ 30480 h 176784"/>
                <a:gd name="connsiteX35" fmla="*/ 1592580 w 1610868"/>
                <a:gd name="connsiteY35" fmla="*/ 18288 h 176784"/>
                <a:gd name="connsiteX36" fmla="*/ 1610868 w 1610868"/>
                <a:gd name="connsiteY36" fmla="*/ 12192 h 176784"/>
                <a:gd name="connsiteX0" fmla="*/ 0 w 1592580"/>
                <a:gd name="connsiteY0" fmla="*/ 85344 h 176784"/>
                <a:gd name="connsiteX1" fmla="*/ 62484 w 1592580"/>
                <a:gd name="connsiteY1" fmla="*/ 54864 h 176784"/>
                <a:gd name="connsiteX2" fmla="*/ 111252 w 1592580"/>
                <a:gd name="connsiteY2" fmla="*/ 36576 h 176784"/>
                <a:gd name="connsiteX3" fmla="*/ 135636 w 1592580"/>
                <a:gd name="connsiteY3" fmla="*/ 24384 h 176784"/>
                <a:gd name="connsiteX4" fmla="*/ 160020 w 1592580"/>
                <a:gd name="connsiteY4" fmla="*/ 18288 h 176784"/>
                <a:gd name="connsiteX5" fmla="*/ 227076 w 1592580"/>
                <a:gd name="connsiteY5" fmla="*/ 6096 h 176784"/>
                <a:gd name="connsiteX6" fmla="*/ 294132 w 1592580"/>
                <a:gd name="connsiteY6" fmla="*/ 12192 h 176784"/>
                <a:gd name="connsiteX7" fmla="*/ 330708 w 1592580"/>
                <a:gd name="connsiteY7" fmla="*/ 36576 h 176784"/>
                <a:gd name="connsiteX8" fmla="*/ 397764 w 1592580"/>
                <a:gd name="connsiteY8" fmla="*/ 85344 h 176784"/>
                <a:gd name="connsiteX9" fmla="*/ 434340 w 1592580"/>
                <a:gd name="connsiteY9" fmla="*/ 121920 h 176784"/>
                <a:gd name="connsiteX10" fmla="*/ 452628 w 1592580"/>
                <a:gd name="connsiteY10" fmla="*/ 140208 h 176784"/>
                <a:gd name="connsiteX11" fmla="*/ 495300 w 1592580"/>
                <a:gd name="connsiteY11" fmla="*/ 158496 h 176784"/>
                <a:gd name="connsiteX12" fmla="*/ 519684 w 1592580"/>
                <a:gd name="connsiteY12" fmla="*/ 170688 h 176784"/>
                <a:gd name="connsiteX13" fmla="*/ 537972 w 1592580"/>
                <a:gd name="connsiteY13" fmla="*/ 176784 h 176784"/>
                <a:gd name="connsiteX14" fmla="*/ 623316 w 1592580"/>
                <a:gd name="connsiteY14" fmla="*/ 170688 h 176784"/>
                <a:gd name="connsiteX15" fmla="*/ 659892 w 1592580"/>
                <a:gd name="connsiteY15" fmla="*/ 146304 h 176784"/>
                <a:gd name="connsiteX16" fmla="*/ 696468 w 1592580"/>
                <a:gd name="connsiteY16" fmla="*/ 140208 h 176784"/>
                <a:gd name="connsiteX17" fmla="*/ 739140 w 1592580"/>
                <a:gd name="connsiteY17" fmla="*/ 109728 h 176784"/>
                <a:gd name="connsiteX18" fmla="*/ 787908 w 1592580"/>
                <a:gd name="connsiteY18" fmla="*/ 85344 h 176784"/>
                <a:gd name="connsiteX19" fmla="*/ 842772 w 1592580"/>
                <a:gd name="connsiteY19" fmla="*/ 54864 h 176784"/>
                <a:gd name="connsiteX20" fmla="*/ 861060 w 1592580"/>
                <a:gd name="connsiteY20" fmla="*/ 42672 h 176784"/>
                <a:gd name="connsiteX21" fmla="*/ 897636 w 1592580"/>
                <a:gd name="connsiteY21" fmla="*/ 30480 h 176784"/>
                <a:gd name="connsiteX22" fmla="*/ 952500 w 1592580"/>
                <a:gd name="connsiteY22" fmla="*/ 12192 h 176784"/>
                <a:gd name="connsiteX23" fmla="*/ 1001268 w 1592580"/>
                <a:gd name="connsiteY23" fmla="*/ 0 h 176784"/>
                <a:gd name="connsiteX24" fmla="*/ 1098804 w 1592580"/>
                <a:gd name="connsiteY24" fmla="*/ 6096 h 176784"/>
                <a:gd name="connsiteX25" fmla="*/ 1129284 w 1592580"/>
                <a:gd name="connsiteY25" fmla="*/ 12192 h 176784"/>
                <a:gd name="connsiteX26" fmla="*/ 1165860 w 1592580"/>
                <a:gd name="connsiteY26" fmla="*/ 24384 h 176784"/>
                <a:gd name="connsiteX27" fmla="*/ 1208532 w 1592580"/>
                <a:gd name="connsiteY27" fmla="*/ 60960 h 176784"/>
                <a:gd name="connsiteX28" fmla="*/ 1251204 w 1592580"/>
                <a:gd name="connsiteY28" fmla="*/ 91440 h 176784"/>
                <a:gd name="connsiteX29" fmla="*/ 1287780 w 1592580"/>
                <a:gd name="connsiteY29" fmla="*/ 109728 h 176784"/>
                <a:gd name="connsiteX30" fmla="*/ 1421892 w 1592580"/>
                <a:gd name="connsiteY30" fmla="*/ 97536 h 176784"/>
                <a:gd name="connsiteX31" fmla="*/ 1470660 w 1592580"/>
                <a:gd name="connsiteY31" fmla="*/ 79248 h 176784"/>
                <a:gd name="connsiteX32" fmla="*/ 1495044 w 1592580"/>
                <a:gd name="connsiteY32" fmla="*/ 60960 h 176784"/>
                <a:gd name="connsiteX33" fmla="*/ 1525524 w 1592580"/>
                <a:gd name="connsiteY33" fmla="*/ 54864 h 176784"/>
                <a:gd name="connsiteX34" fmla="*/ 1556004 w 1592580"/>
                <a:gd name="connsiteY34" fmla="*/ 30480 h 176784"/>
                <a:gd name="connsiteX35" fmla="*/ 1592580 w 1592580"/>
                <a:gd name="connsiteY35" fmla="*/ 18288 h 176784"/>
                <a:gd name="connsiteX0" fmla="*/ 0 w 1556004"/>
                <a:gd name="connsiteY0" fmla="*/ 85344 h 176784"/>
                <a:gd name="connsiteX1" fmla="*/ 62484 w 1556004"/>
                <a:gd name="connsiteY1" fmla="*/ 54864 h 176784"/>
                <a:gd name="connsiteX2" fmla="*/ 111252 w 1556004"/>
                <a:gd name="connsiteY2" fmla="*/ 36576 h 176784"/>
                <a:gd name="connsiteX3" fmla="*/ 135636 w 1556004"/>
                <a:gd name="connsiteY3" fmla="*/ 24384 h 176784"/>
                <a:gd name="connsiteX4" fmla="*/ 160020 w 1556004"/>
                <a:gd name="connsiteY4" fmla="*/ 18288 h 176784"/>
                <a:gd name="connsiteX5" fmla="*/ 227076 w 1556004"/>
                <a:gd name="connsiteY5" fmla="*/ 6096 h 176784"/>
                <a:gd name="connsiteX6" fmla="*/ 294132 w 1556004"/>
                <a:gd name="connsiteY6" fmla="*/ 12192 h 176784"/>
                <a:gd name="connsiteX7" fmla="*/ 330708 w 1556004"/>
                <a:gd name="connsiteY7" fmla="*/ 36576 h 176784"/>
                <a:gd name="connsiteX8" fmla="*/ 397764 w 1556004"/>
                <a:gd name="connsiteY8" fmla="*/ 85344 h 176784"/>
                <a:gd name="connsiteX9" fmla="*/ 434340 w 1556004"/>
                <a:gd name="connsiteY9" fmla="*/ 121920 h 176784"/>
                <a:gd name="connsiteX10" fmla="*/ 452628 w 1556004"/>
                <a:gd name="connsiteY10" fmla="*/ 140208 h 176784"/>
                <a:gd name="connsiteX11" fmla="*/ 495300 w 1556004"/>
                <a:gd name="connsiteY11" fmla="*/ 158496 h 176784"/>
                <a:gd name="connsiteX12" fmla="*/ 519684 w 1556004"/>
                <a:gd name="connsiteY12" fmla="*/ 170688 h 176784"/>
                <a:gd name="connsiteX13" fmla="*/ 537972 w 1556004"/>
                <a:gd name="connsiteY13" fmla="*/ 176784 h 176784"/>
                <a:gd name="connsiteX14" fmla="*/ 623316 w 1556004"/>
                <a:gd name="connsiteY14" fmla="*/ 170688 h 176784"/>
                <a:gd name="connsiteX15" fmla="*/ 659892 w 1556004"/>
                <a:gd name="connsiteY15" fmla="*/ 146304 h 176784"/>
                <a:gd name="connsiteX16" fmla="*/ 696468 w 1556004"/>
                <a:gd name="connsiteY16" fmla="*/ 140208 h 176784"/>
                <a:gd name="connsiteX17" fmla="*/ 739140 w 1556004"/>
                <a:gd name="connsiteY17" fmla="*/ 109728 h 176784"/>
                <a:gd name="connsiteX18" fmla="*/ 787908 w 1556004"/>
                <a:gd name="connsiteY18" fmla="*/ 85344 h 176784"/>
                <a:gd name="connsiteX19" fmla="*/ 842772 w 1556004"/>
                <a:gd name="connsiteY19" fmla="*/ 54864 h 176784"/>
                <a:gd name="connsiteX20" fmla="*/ 861060 w 1556004"/>
                <a:gd name="connsiteY20" fmla="*/ 42672 h 176784"/>
                <a:gd name="connsiteX21" fmla="*/ 897636 w 1556004"/>
                <a:gd name="connsiteY21" fmla="*/ 30480 h 176784"/>
                <a:gd name="connsiteX22" fmla="*/ 952500 w 1556004"/>
                <a:gd name="connsiteY22" fmla="*/ 12192 h 176784"/>
                <a:gd name="connsiteX23" fmla="*/ 1001268 w 1556004"/>
                <a:gd name="connsiteY23" fmla="*/ 0 h 176784"/>
                <a:gd name="connsiteX24" fmla="*/ 1098804 w 1556004"/>
                <a:gd name="connsiteY24" fmla="*/ 6096 h 176784"/>
                <a:gd name="connsiteX25" fmla="*/ 1129284 w 1556004"/>
                <a:gd name="connsiteY25" fmla="*/ 12192 h 176784"/>
                <a:gd name="connsiteX26" fmla="*/ 1165860 w 1556004"/>
                <a:gd name="connsiteY26" fmla="*/ 24384 h 176784"/>
                <a:gd name="connsiteX27" fmla="*/ 1208532 w 1556004"/>
                <a:gd name="connsiteY27" fmla="*/ 60960 h 176784"/>
                <a:gd name="connsiteX28" fmla="*/ 1251204 w 1556004"/>
                <a:gd name="connsiteY28" fmla="*/ 91440 h 176784"/>
                <a:gd name="connsiteX29" fmla="*/ 1287780 w 1556004"/>
                <a:gd name="connsiteY29" fmla="*/ 109728 h 176784"/>
                <a:gd name="connsiteX30" fmla="*/ 1421892 w 1556004"/>
                <a:gd name="connsiteY30" fmla="*/ 97536 h 176784"/>
                <a:gd name="connsiteX31" fmla="*/ 1470660 w 1556004"/>
                <a:gd name="connsiteY31" fmla="*/ 79248 h 176784"/>
                <a:gd name="connsiteX32" fmla="*/ 1495044 w 1556004"/>
                <a:gd name="connsiteY32" fmla="*/ 60960 h 176784"/>
                <a:gd name="connsiteX33" fmla="*/ 1525524 w 1556004"/>
                <a:gd name="connsiteY33" fmla="*/ 54864 h 176784"/>
                <a:gd name="connsiteX34" fmla="*/ 1556004 w 1556004"/>
                <a:gd name="connsiteY34" fmla="*/ 30480 h 176784"/>
                <a:gd name="connsiteX0" fmla="*/ 0 w 1550289"/>
                <a:gd name="connsiteY0" fmla="*/ 85344 h 176784"/>
                <a:gd name="connsiteX1" fmla="*/ 62484 w 1550289"/>
                <a:gd name="connsiteY1" fmla="*/ 54864 h 176784"/>
                <a:gd name="connsiteX2" fmla="*/ 111252 w 1550289"/>
                <a:gd name="connsiteY2" fmla="*/ 36576 h 176784"/>
                <a:gd name="connsiteX3" fmla="*/ 135636 w 1550289"/>
                <a:gd name="connsiteY3" fmla="*/ 24384 h 176784"/>
                <a:gd name="connsiteX4" fmla="*/ 160020 w 1550289"/>
                <a:gd name="connsiteY4" fmla="*/ 18288 h 176784"/>
                <a:gd name="connsiteX5" fmla="*/ 227076 w 1550289"/>
                <a:gd name="connsiteY5" fmla="*/ 6096 h 176784"/>
                <a:gd name="connsiteX6" fmla="*/ 294132 w 1550289"/>
                <a:gd name="connsiteY6" fmla="*/ 12192 h 176784"/>
                <a:gd name="connsiteX7" fmla="*/ 330708 w 1550289"/>
                <a:gd name="connsiteY7" fmla="*/ 36576 h 176784"/>
                <a:gd name="connsiteX8" fmla="*/ 397764 w 1550289"/>
                <a:gd name="connsiteY8" fmla="*/ 85344 h 176784"/>
                <a:gd name="connsiteX9" fmla="*/ 434340 w 1550289"/>
                <a:gd name="connsiteY9" fmla="*/ 121920 h 176784"/>
                <a:gd name="connsiteX10" fmla="*/ 452628 w 1550289"/>
                <a:gd name="connsiteY10" fmla="*/ 140208 h 176784"/>
                <a:gd name="connsiteX11" fmla="*/ 495300 w 1550289"/>
                <a:gd name="connsiteY11" fmla="*/ 158496 h 176784"/>
                <a:gd name="connsiteX12" fmla="*/ 519684 w 1550289"/>
                <a:gd name="connsiteY12" fmla="*/ 170688 h 176784"/>
                <a:gd name="connsiteX13" fmla="*/ 537972 w 1550289"/>
                <a:gd name="connsiteY13" fmla="*/ 176784 h 176784"/>
                <a:gd name="connsiteX14" fmla="*/ 623316 w 1550289"/>
                <a:gd name="connsiteY14" fmla="*/ 170688 h 176784"/>
                <a:gd name="connsiteX15" fmla="*/ 659892 w 1550289"/>
                <a:gd name="connsiteY15" fmla="*/ 146304 h 176784"/>
                <a:gd name="connsiteX16" fmla="*/ 696468 w 1550289"/>
                <a:gd name="connsiteY16" fmla="*/ 140208 h 176784"/>
                <a:gd name="connsiteX17" fmla="*/ 739140 w 1550289"/>
                <a:gd name="connsiteY17" fmla="*/ 109728 h 176784"/>
                <a:gd name="connsiteX18" fmla="*/ 787908 w 1550289"/>
                <a:gd name="connsiteY18" fmla="*/ 85344 h 176784"/>
                <a:gd name="connsiteX19" fmla="*/ 842772 w 1550289"/>
                <a:gd name="connsiteY19" fmla="*/ 54864 h 176784"/>
                <a:gd name="connsiteX20" fmla="*/ 861060 w 1550289"/>
                <a:gd name="connsiteY20" fmla="*/ 42672 h 176784"/>
                <a:gd name="connsiteX21" fmla="*/ 897636 w 1550289"/>
                <a:gd name="connsiteY21" fmla="*/ 30480 h 176784"/>
                <a:gd name="connsiteX22" fmla="*/ 952500 w 1550289"/>
                <a:gd name="connsiteY22" fmla="*/ 12192 h 176784"/>
                <a:gd name="connsiteX23" fmla="*/ 1001268 w 1550289"/>
                <a:gd name="connsiteY23" fmla="*/ 0 h 176784"/>
                <a:gd name="connsiteX24" fmla="*/ 1098804 w 1550289"/>
                <a:gd name="connsiteY24" fmla="*/ 6096 h 176784"/>
                <a:gd name="connsiteX25" fmla="*/ 1129284 w 1550289"/>
                <a:gd name="connsiteY25" fmla="*/ 12192 h 176784"/>
                <a:gd name="connsiteX26" fmla="*/ 1165860 w 1550289"/>
                <a:gd name="connsiteY26" fmla="*/ 24384 h 176784"/>
                <a:gd name="connsiteX27" fmla="*/ 1208532 w 1550289"/>
                <a:gd name="connsiteY27" fmla="*/ 60960 h 176784"/>
                <a:gd name="connsiteX28" fmla="*/ 1251204 w 1550289"/>
                <a:gd name="connsiteY28" fmla="*/ 91440 h 176784"/>
                <a:gd name="connsiteX29" fmla="*/ 1287780 w 1550289"/>
                <a:gd name="connsiteY29" fmla="*/ 109728 h 176784"/>
                <a:gd name="connsiteX30" fmla="*/ 1421892 w 1550289"/>
                <a:gd name="connsiteY30" fmla="*/ 97536 h 176784"/>
                <a:gd name="connsiteX31" fmla="*/ 1470660 w 1550289"/>
                <a:gd name="connsiteY31" fmla="*/ 79248 h 176784"/>
                <a:gd name="connsiteX32" fmla="*/ 1495044 w 1550289"/>
                <a:gd name="connsiteY32" fmla="*/ 60960 h 176784"/>
                <a:gd name="connsiteX33" fmla="*/ 1525524 w 1550289"/>
                <a:gd name="connsiteY33" fmla="*/ 54864 h 176784"/>
                <a:gd name="connsiteX34" fmla="*/ 1550289 w 1550289"/>
                <a:gd name="connsiteY34" fmla="*/ 32385 h 17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50289" h="176784">
                  <a:moveTo>
                    <a:pt x="0" y="85344"/>
                  </a:moveTo>
                  <a:cubicBezTo>
                    <a:pt x="72823" y="58035"/>
                    <a:pt x="43942" y="62992"/>
                    <a:pt x="62484" y="54864"/>
                  </a:cubicBezTo>
                  <a:cubicBezTo>
                    <a:pt x="81026" y="46736"/>
                    <a:pt x="87298" y="46842"/>
                    <a:pt x="111252" y="36576"/>
                  </a:cubicBezTo>
                  <a:cubicBezTo>
                    <a:pt x="119605" y="32996"/>
                    <a:pt x="127127" y="27575"/>
                    <a:pt x="135636" y="24384"/>
                  </a:cubicBezTo>
                  <a:cubicBezTo>
                    <a:pt x="143481" y="21442"/>
                    <a:pt x="151964" y="20590"/>
                    <a:pt x="160020" y="18288"/>
                  </a:cubicBezTo>
                  <a:cubicBezTo>
                    <a:pt x="203873" y="5758"/>
                    <a:pt x="146376" y="16183"/>
                    <a:pt x="227076" y="6096"/>
                  </a:cubicBezTo>
                  <a:cubicBezTo>
                    <a:pt x="249428" y="8128"/>
                    <a:pt x="272600" y="5859"/>
                    <a:pt x="294132" y="12192"/>
                  </a:cubicBezTo>
                  <a:cubicBezTo>
                    <a:pt x="308190" y="16327"/>
                    <a:pt x="318346" y="28709"/>
                    <a:pt x="330708" y="36576"/>
                  </a:cubicBezTo>
                  <a:cubicBezTo>
                    <a:pt x="370378" y="61820"/>
                    <a:pt x="358005" y="48898"/>
                    <a:pt x="397764" y="85344"/>
                  </a:cubicBezTo>
                  <a:cubicBezTo>
                    <a:pt x="410474" y="96995"/>
                    <a:pt x="422148" y="109728"/>
                    <a:pt x="434340" y="121920"/>
                  </a:cubicBezTo>
                  <a:cubicBezTo>
                    <a:pt x="440436" y="128016"/>
                    <a:pt x="445455" y="135426"/>
                    <a:pt x="452628" y="140208"/>
                  </a:cubicBezTo>
                  <a:cubicBezTo>
                    <a:pt x="489689" y="164916"/>
                    <a:pt x="450312" y="141625"/>
                    <a:pt x="495300" y="158496"/>
                  </a:cubicBezTo>
                  <a:cubicBezTo>
                    <a:pt x="503809" y="161687"/>
                    <a:pt x="511331" y="167108"/>
                    <a:pt x="519684" y="170688"/>
                  </a:cubicBezTo>
                  <a:cubicBezTo>
                    <a:pt x="525590" y="173219"/>
                    <a:pt x="531876" y="174752"/>
                    <a:pt x="537972" y="176784"/>
                  </a:cubicBezTo>
                  <a:cubicBezTo>
                    <a:pt x="566420" y="174752"/>
                    <a:pt x="594991" y="174020"/>
                    <a:pt x="623316" y="170688"/>
                  </a:cubicBezTo>
                  <a:cubicBezTo>
                    <a:pt x="661245" y="166226"/>
                    <a:pt x="621682" y="163286"/>
                    <a:pt x="659892" y="146304"/>
                  </a:cubicBezTo>
                  <a:cubicBezTo>
                    <a:pt x="671187" y="141284"/>
                    <a:pt x="684276" y="142240"/>
                    <a:pt x="696468" y="140208"/>
                  </a:cubicBezTo>
                  <a:cubicBezTo>
                    <a:pt x="704737" y="134006"/>
                    <a:pt x="728245" y="115671"/>
                    <a:pt x="739140" y="109728"/>
                  </a:cubicBezTo>
                  <a:cubicBezTo>
                    <a:pt x="755096" y="101025"/>
                    <a:pt x="772786" y="95426"/>
                    <a:pt x="787908" y="85344"/>
                  </a:cubicBezTo>
                  <a:cubicBezTo>
                    <a:pt x="829128" y="57864"/>
                    <a:pt x="778078" y="90805"/>
                    <a:pt x="842772" y="54864"/>
                  </a:cubicBezTo>
                  <a:cubicBezTo>
                    <a:pt x="849176" y="51306"/>
                    <a:pt x="854365" y="45648"/>
                    <a:pt x="861060" y="42672"/>
                  </a:cubicBezTo>
                  <a:cubicBezTo>
                    <a:pt x="872804" y="37453"/>
                    <a:pt x="885444" y="34544"/>
                    <a:pt x="897636" y="30480"/>
                  </a:cubicBezTo>
                  <a:lnTo>
                    <a:pt x="952500" y="12192"/>
                  </a:lnTo>
                  <a:lnTo>
                    <a:pt x="1001268" y="0"/>
                  </a:lnTo>
                  <a:cubicBezTo>
                    <a:pt x="1033780" y="2032"/>
                    <a:pt x="1066375" y="3008"/>
                    <a:pt x="1098804" y="6096"/>
                  </a:cubicBezTo>
                  <a:cubicBezTo>
                    <a:pt x="1109119" y="7078"/>
                    <a:pt x="1119288" y="9466"/>
                    <a:pt x="1129284" y="12192"/>
                  </a:cubicBezTo>
                  <a:cubicBezTo>
                    <a:pt x="1141683" y="15573"/>
                    <a:pt x="1165860" y="24384"/>
                    <a:pt x="1165860" y="24384"/>
                  </a:cubicBezTo>
                  <a:cubicBezTo>
                    <a:pt x="1202708" y="61232"/>
                    <a:pt x="1176038" y="37750"/>
                    <a:pt x="1208532" y="60960"/>
                  </a:cubicBezTo>
                  <a:cubicBezTo>
                    <a:pt x="1214975" y="65562"/>
                    <a:pt x="1241626" y="86651"/>
                    <a:pt x="1251204" y="91440"/>
                  </a:cubicBezTo>
                  <a:cubicBezTo>
                    <a:pt x="1301681" y="116679"/>
                    <a:pt x="1235369" y="74787"/>
                    <a:pt x="1287780" y="109728"/>
                  </a:cubicBezTo>
                  <a:cubicBezTo>
                    <a:pt x="1365217" y="105426"/>
                    <a:pt x="1371268" y="112000"/>
                    <a:pt x="1421892" y="97536"/>
                  </a:cubicBezTo>
                  <a:cubicBezTo>
                    <a:pt x="1433164" y="94315"/>
                    <a:pt x="1463840" y="83037"/>
                    <a:pt x="1470660" y="79248"/>
                  </a:cubicBezTo>
                  <a:cubicBezTo>
                    <a:pt x="1479541" y="74314"/>
                    <a:pt x="1485760" y="65086"/>
                    <a:pt x="1495044" y="60960"/>
                  </a:cubicBezTo>
                  <a:cubicBezTo>
                    <a:pt x="1504512" y="56752"/>
                    <a:pt x="1515364" y="56896"/>
                    <a:pt x="1525524" y="54864"/>
                  </a:cubicBezTo>
                  <a:cubicBezTo>
                    <a:pt x="1535684" y="46736"/>
                    <a:pt x="1538867" y="38615"/>
                    <a:pt x="1550289" y="32385"/>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5649798-6ED1-478A-A921-FBB063AC241C}"/>
                </a:ext>
              </a:extLst>
            </p:cNvPr>
            <p:cNvSpPr/>
            <p:nvPr/>
          </p:nvSpPr>
          <p:spPr>
            <a:xfrm>
              <a:off x="9180195" y="3394834"/>
              <a:ext cx="1554861" cy="213360"/>
            </a:xfrm>
            <a:custGeom>
              <a:avLst/>
              <a:gdLst>
                <a:gd name="connsiteX0" fmla="*/ 0 w 2054352"/>
                <a:gd name="connsiteY0" fmla="*/ 12192 h 213360"/>
                <a:gd name="connsiteX1" fmla="*/ 158496 w 2054352"/>
                <a:gd name="connsiteY1" fmla="*/ 158496 h 213360"/>
                <a:gd name="connsiteX2" fmla="*/ 176784 w 2054352"/>
                <a:gd name="connsiteY2" fmla="*/ 170688 h 213360"/>
                <a:gd name="connsiteX3" fmla="*/ 195072 w 2054352"/>
                <a:gd name="connsiteY3" fmla="*/ 188976 h 213360"/>
                <a:gd name="connsiteX4" fmla="*/ 219456 w 2054352"/>
                <a:gd name="connsiteY4" fmla="*/ 201168 h 213360"/>
                <a:gd name="connsiteX5" fmla="*/ 237744 w 2054352"/>
                <a:gd name="connsiteY5" fmla="*/ 213360 h 213360"/>
                <a:gd name="connsiteX6" fmla="*/ 316992 w 2054352"/>
                <a:gd name="connsiteY6" fmla="*/ 201168 h 213360"/>
                <a:gd name="connsiteX7" fmla="*/ 353568 w 2054352"/>
                <a:gd name="connsiteY7" fmla="*/ 188976 h 213360"/>
                <a:gd name="connsiteX8" fmla="*/ 396240 w 2054352"/>
                <a:gd name="connsiteY8" fmla="*/ 152400 h 213360"/>
                <a:gd name="connsiteX9" fmla="*/ 445008 w 2054352"/>
                <a:gd name="connsiteY9" fmla="*/ 140208 h 213360"/>
                <a:gd name="connsiteX10" fmla="*/ 463296 w 2054352"/>
                <a:gd name="connsiteY10" fmla="*/ 134112 h 213360"/>
                <a:gd name="connsiteX11" fmla="*/ 487680 w 2054352"/>
                <a:gd name="connsiteY11" fmla="*/ 128016 h 213360"/>
                <a:gd name="connsiteX12" fmla="*/ 505968 w 2054352"/>
                <a:gd name="connsiteY12" fmla="*/ 121920 h 213360"/>
                <a:gd name="connsiteX13" fmla="*/ 597408 w 2054352"/>
                <a:gd name="connsiteY13" fmla="*/ 115824 h 213360"/>
                <a:gd name="connsiteX14" fmla="*/ 615696 w 2054352"/>
                <a:gd name="connsiteY14" fmla="*/ 109728 h 213360"/>
                <a:gd name="connsiteX15" fmla="*/ 652272 w 2054352"/>
                <a:gd name="connsiteY15" fmla="*/ 85344 h 213360"/>
                <a:gd name="connsiteX16" fmla="*/ 670560 w 2054352"/>
                <a:gd name="connsiteY16" fmla="*/ 79248 h 213360"/>
                <a:gd name="connsiteX17" fmla="*/ 713232 w 2054352"/>
                <a:gd name="connsiteY17" fmla="*/ 48768 h 213360"/>
                <a:gd name="connsiteX18" fmla="*/ 743712 w 2054352"/>
                <a:gd name="connsiteY18" fmla="*/ 42672 h 213360"/>
                <a:gd name="connsiteX19" fmla="*/ 798576 w 2054352"/>
                <a:gd name="connsiteY19" fmla="*/ 24384 h 213360"/>
                <a:gd name="connsiteX20" fmla="*/ 847344 w 2054352"/>
                <a:gd name="connsiteY20" fmla="*/ 30480 h 213360"/>
                <a:gd name="connsiteX21" fmla="*/ 865632 w 2054352"/>
                <a:gd name="connsiteY21" fmla="*/ 42672 h 213360"/>
                <a:gd name="connsiteX22" fmla="*/ 920496 w 2054352"/>
                <a:gd name="connsiteY22" fmla="*/ 85344 h 213360"/>
                <a:gd name="connsiteX23" fmla="*/ 950976 w 2054352"/>
                <a:gd name="connsiteY23" fmla="*/ 121920 h 213360"/>
                <a:gd name="connsiteX24" fmla="*/ 975360 w 2054352"/>
                <a:gd name="connsiteY24" fmla="*/ 158496 h 213360"/>
                <a:gd name="connsiteX25" fmla="*/ 987552 w 2054352"/>
                <a:gd name="connsiteY25" fmla="*/ 176784 h 213360"/>
                <a:gd name="connsiteX26" fmla="*/ 1152144 w 2054352"/>
                <a:gd name="connsiteY26" fmla="*/ 170688 h 213360"/>
                <a:gd name="connsiteX27" fmla="*/ 1176528 w 2054352"/>
                <a:gd name="connsiteY27" fmla="*/ 158496 h 213360"/>
                <a:gd name="connsiteX28" fmla="*/ 1194816 w 2054352"/>
                <a:gd name="connsiteY28" fmla="*/ 152400 h 213360"/>
                <a:gd name="connsiteX29" fmla="*/ 1255776 w 2054352"/>
                <a:gd name="connsiteY29" fmla="*/ 134112 h 213360"/>
                <a:gd name="connsiteX30" fmla="*/ 1274064 w 2054352"/>
                <a:gd name="connsiteY30" fmla="*/ 128016 h 213360"/>
                <a:gd name="connsiteX31" fmla="*/ 1292352 w 2054352"/>
                <a:gd name="connsiteY31" fmla="*/ 115824 h 213360"/>
                <a:gd name="connsiteX32" fmla="*/ 1316736 w 2054352"/>
                <a:gd name="connsiteY32" fmla="*/ 103632 h 213360"/>
                <a:gd name="connsiteX33" fmla="*/ 1335024 w 2054352"/>
                <a:gd name="connsiteY33" fmla="*/ 85344 h 213360"/>
                <a:gd name="connsiteX34" fmla="*/ 1438656 w 2054352"/>
                <a:gd name="connsiteY34" fmla="*/ 18288 h 213360"/>
                <a:gd name="connsiteX35" fmla="*/ 1475232 w 2054352"/>
                <a:gd name="connsiteY35" fmla="*/ 0 h 213360"/>
                <a:gd name="connsiteX36" fmla="*/ 1530096 w 2054352"/>
                <a:gd name="connsiteY36" fmla="*/ 6096 h 213360"/>
                <a:gd name="connsiteX37" fmla="*/ 1554480 w 2054352"/>
                <a:gd name="connsiteY37" fmla="*/ 18288 h 213360"/>
                <a:gd name="connsiteX38" fmla="*/ 1578864 w 2054352"/>
                <a:gd name="connsiteY38" fmla="*/ 24384 h 213360"/>
                <a:gd name="connsiteX39" fmla="*/ 1621536 w 2054352"/>
                <a:gd name="connsiteY39" fmla="*/ 42672 h 213360"/>
                <a:gd name="connsiteX40" fmla="*/ 1676400 w 2054352"/>
                <a:gd name="connsiteY40" fmla="*/ 60960 h 213360"/>
                <a:gd name="connsiteX41" fmla="*/ 1719072 w 2054352"/>
                <a:gd name="connsiteY41" fmla="*/ 91440 h 213360"/>
                <a:gd name="connsiteX42" fmla="*/ 1737360 w 2054352"/>
                <a:gd name="connsiteY42" fmla="*/ 97536 h 213360"/>
                <a:gd name="connsiteX43" fmla="*/ 1853184 w 2054352"/>
                <a:gd name="connsiteY43" fmla="*/ 85344 h 213360"/>
                <a:gd name="connsiteX44" fmla="*/ 1883664 w 2054352"/>
                <a:gd name="connsiteY44" fmla="*/ 73152 h 213360"/>
                <a:gd name="connsiteX45" fmla="*/ 1901952 w 2054352"/>
                <a:gd name="connsiteY45" fmla="*/ 67056 h 213360"/>
                <a:gd name="connsiteX46" fmla="*/ 1956816 w 2054352"/>
                <a:gd name="connsiteY46" fmla="*/ 48768 h 213360"/>
                <a:gd name="connsiteX47" fmla="*/ 1975104 w 2054352"/>
                <a:gd name="connsiteY47" fmla="*/ 36576 h 213360"/>
                <a:gd name="connsiteX48" fmla="*/ 2017776 w 2054352"/>
                <a:gd name="connsiteY48" fmla="*/ 24384 h 213360"/>
                <a:gd name="connsiteX49" fmla="*/ 2054352 w 2054352"/>
                <a:gd name="connsiteY49" fmla="*/ 12192 h 213360"/>
                <a:gd name="connsiteX0" fmla="*/ 0 w 1987677"/>
                <a:gd name="connsiteY0" fmla="*/ 78867 h 213360"/>
                <a:gd name="connsiteX1" fmla="*/ 91821 w 1987677"/>
                <a:gd name="connsiteY1" fmla="*/ 158496 h 213360"/>
                <a:gd name="connsiteX2" fmla="*/ 110109 w 1987677"/>
                <a:gd name="connsiteY2" fmla="*/ 170688 h 213360"/>
                <a:gd name="connsiteX3" fmla="*/ 128397 w 1987677"/>
                <a:gd name="connsiteY3" fmla="*/ 188976 h 213360"/>
                <a:gd name="connsiteX4" fmla="*/ 152781 w 1987677"/>
                <a:gd name="connsiteY4" fmla="*/ 201168 h 213360"/>
                <a:gd name="connsiteX5" fmla="*/ 171069 w 1987677"/>
                <a:gd name="connsiteY5" fmla="*/ 213360 h 213360"/>
                <a:gd name="connsiteX6" fmla="*/ 250317 w 1987677"/>
                <a:gd name="connsiteY6" fmla="*/ 201168 h 213360"/>
                <a:gd name="connsiteX7" fmla="*/ 286893 w 1987677"/>
                <a:gd name="connsiteY7" fmla="*/ 188976 h 213360"/>
                <a:gd name="connsiteX8" fmla="*/ 329565 w 1987677"/>
                <a:gd name="connsiteY8" fmla="*/ 152400 h 213360"/>
                <a:gd name="connsiteX9" fmla="*/ 378333 w 1987677"/>
                <a:gd name="connsiteY9" fmla="*/ 140208 h 213360"/>
                <a:gd name="connsiteX10" fmla="*/ 396621 w 1987677"/>
                <a:gd name="connsiteY10" fmla="*/ 134112 h 213360"/>
                <a:gd name="connsiteX11" fmla="*/ 421005 w 1987677"/>
                <a:gd name="connsiteY11" fmla="*/ 128016 h 213360"/>
                <a:gd name="connsiteX12" fmla="*/ 439293 w 1987677"/>
                <a:gd name="connsiteY12" fmla="*/ 121920 h 213360"/>
                <a:gd name="connsiteX13" fmla="*/ 530733 w 1987677"/>
                <a:gd name="connsiteY13" fmla="*/ 115824 h 213360"/>
                <a:gd name="connsiteX14" fmla="*/ 549021 w 1987677"/>
                <a:gd name="connsiteY14" fmla="*/ 109728 h 213360"/>
                <a:gd name="connsiteX15" fmla="*/ 585597 w 1987677"/>
                <a:gd name="connsiteY15" fmla="*/ 85344 h 213360"/>
                <a:gd name="connsiteX16" fmla="*/ 603885 w 1987677"/>
                <a:gd name="connsiteY16" fmla="*/ 79248 h 213360"/>
                <a:gd name="connsiteX17" fmla="*/ 646557 w 1987677"/>
                <a:gd name="connsiteY17" fmla="*/ 48768 h 213360"/>
                <a:gd name="connsiteX18" fmla="*/ 677037 w 1987677"/>
                <a:gd name="connsiteY18" fmla="*/ 42672 h 213360"/>
                <a:gd name="connsiteX19" fmla="*/ 731901 w 1987677"/>
                <a:gd name="connsiteY19" fmla="*/ 24384 h 213360"/>
                <a:gd name="connsiteX20" fmla="*/ 780669 w 1987677"/>
                <a:gd name="connsiteY20" fmla="*/ 30480 h 213360"/>
                <a:gd name="connsiteX21" fmla="*/ 798957 w 1987677"/>
                <a:gd name="connsiteY21" fmla="*/ 42672 h 213360"/>
                <a:gd name="connsiteX22" fmla="*/ 853821 w 1987677"/>
                <a:gd name="connsiteY22" fmla="*/ 85344 h 213360"/>
                <a:gd name="connsiteX23" fmla="*/ 884301 w 1987677"/>
                <a:gd name="connsiteY23" fmla="*/ 121920 h 213360"/>
                <a:gd name="connsiteX24" fmla="*/ 908685 w 1987677"/>
                <a:gd name="connsiteY24" fmla="*/ 158496 h 213360"/>
                <a:gd name="connsiteX25" fmla="*/ 920877 w 1987677"/>
                <a:gd name="connsiteY25" fmla="*/ 176784 h 213360"/>
                <a:gd name="connsiteX26" fmla="*/ 1085469 w 1987677"/>
                <a:gd name="connsiteY26" fmla="*/ 170688 h 213360"/>
                <a:gd name="connsiteX27" fmla="*/ 1109853 w 1987677"/>
                <a:gd name="connsiteY27" fmla="*/ 158496 h 213360"/>
                <a:gd name="connsiteX28" fmla="*/ 1128141 w 1987677"/>
                <a:gd name="connsiteY28" fmla="*/ 152400 h 213360"/>
                <a:gd name="connsiteX29" fmla="*/ 1189101 w 1987677"/>
                <a:gd name="connsiteY29" fmla="*/ 134112 h 213360"/>
                <a:gd name="connsiteX30" fmla="*/ 1207389 w 1987677"/>
                <a:gd name="connsiteY30" fmla="*/ 128016 h 213360"/>
                <a:gd name="connsiteX31" fmla="*/ 1225677 w 1987677"/>
                <a:gd name="connsiteY31" fmla="*/ 115824 h 213360"/>
                <a:gd name="connsiteX32" fmla="*/ 1250061 w 1987677"/>
                <a:gd name="connsiteY32" fmla="*/ 103632 h 213360"/>
                <a:gd name="connsiteX33" fmla="*/ 1268349 w 1987677"/>
                <a:gd name="connsiteY33" fmla="*/ 85344 h 213360"/>
                <a:gd name="connsiteX34" fmla="*/ 1371981 w 1987677"/>
                <a:gd name="connsiteY34" fmla="*/ 18288 h 213360"/>
                <a:gd name="connsiteX35" fmla="*/ 1408557 w 1987677"/>
                <a:gd name="connsiteY35" fmla="*/ 0 h 213360"/>
                <a:gd name="connsiteX36" fmla="*/ 1463421 w 1987677"/>
                <a:gd name="connsiteY36" fmla="*/ 6096 h 213360"/>
                <a:gd name="connsiteX37" fmla="*/ 1487805 w 1987677"/>
                <a:gd name="connsiteY37" fmla="*/ 18288 h 213360"/>
                <a:gd name="connsiteX38" fmla="*/ 1512189 w 1987677"/>
                <a:gd name="connsiteY38" fmla="*/ 24384 h 213360"/>
                <a:gd name="connsiteX39" fmla="*/ 1554861 w 1987677"/>
                <a:gd name="connsiteY39" fmla="*/ 42672 h 213360"/>
                <a:gd name="connsiteX40" fmla="*/ 1609725 w 1987677"/>
                <a:gd name="connsiteY40" fmla="*/ 60960 h 213360"/>
                <a:gd name="connsiteX41" fmla="*/ 1652397 w 1987677"/>
                <a:gd name="connsiteY41" fmla="*/ 91440 h 213360"/>
                <a:gd name="connsiteX42" fmla="*/ 1670685 w 1987677"/>
                <a:gd name="connsiteY42" fmla="*/ 97536 h 213360"/>
                <a:gd name="connsiteX43" fmla="*/ 1786509 w 1987677"/>
                <a:gd name="connsiteY43" fmla="*/ 85344 h 213360"/>
                <a:gd name="connsiteX44" fmla="*/ 1816989 w 1987677"/>
                <a:gd name="connsiteY44" fmla="*/ 73152 h 213360"/>
                <a:gd name="connsiteX45" fmla="*/ 1835277 w 1987677"/>
                <a:gd name="connsiteY45" fmla="*/ 67056 h 213360"/>
                <a:gd name="connsiteX46" fmla="*/ 1890141 w 1987677"/>
                <a:gd name="connsiteY46" fmla="*/ 48768 h 213360"/>
                <a:gd name="connsiteX47" fmla="*/ 1908429 w 1987677"/>
                <a:gd name="connsiteY47" fmla="*/ 36576 h 213360"/>
                <a:gd name="connsiteX48" fmla="*/ 1951101 w 1987677"/>
                <a:gd name="connsiteY48" fmla="*/ 24384 h 213360"/>
                <a:gd name="connsiteX49" fmla="*/ 1987677 w 1987677"/>
                <a:gd name="connsiteY49" fmla="*/ 12192 h 213360"/>
                <a:gd name="connsiteX0" fmla="*/ 0 w 1951101"/>
                <a:gd name="connsiteY0" fmla="*/ 78867 h 213360"/>
                <a:gd name="connsiteX1" fmla="*/ 91821 w 1951101"/>
                <a:gd name="connsiteY1" fmla="*/ 158496 h 213360"/>
                <a:gd name="connsiteX2" fmla="*/ 110109 w 1951101"/>
                <a:gd name="connsiteY2" fmla="*/ 170688 h 213360"/>
                <a:gd name="connsiteX3" fmla="*/ 128397 w 1951101"/>
                <a:gd name="connsiteY3" fmla="*/ 188976 h 213360"/>
                <a:gd name="connsiteX4" fmla="*/ 152781 w 1951101"/>
                <a:gd name="connsiteY4" fmla="*/ 201168 h 213360"/>
                <a:gd name="connsiteX5" fmla="*/ 171069 w 1951101"/>
                <a:gd name="connsiteY5" fmla="*/ 213360 h 213360"/>
                <a:gd name="connsiteX6" fmla="*/ 250317 w 1951101"/>
                <a:gd name="connsiteY6" fmla="*/ 201168 h 213360"/>
                <a:gd name="connsiteX7" fmla="*/ 286893 w 1951101"/>
                <a:gd name="connsiteY7" fmla="*/ 188976 h 213360"/>
                <a:gd name="connsiteX8" fmla="*/ 329565 w 1951101"/>
                <a:gd name="connsiteY8" fmla="*/ 152400 h 213360"/>
                <a:gd name="connsiteX9" fmla="*/ 378333 w 1951101"/>
                <a:gd name="connsiteY9" fmla="*/ 140208 h 213360"/>
                <a:gd name="connsiteX10" fmla="*/ 396621 w 1951101"/>
                <a:gd name="connsiteY10" fmla="*/ 134112 h 213360"/>
                <a:gd name="connsiteX11" fmla="*/ 421005 w 1951101"/>
                <a:gd name="connsiteY11" fmla="*/ 128016 h 213360"/>
                <a:gd name="connsiteX12" fmla="*/ 439293 w 1951101"/>
                <a:gd name="connsiteY12" fmla="*/ 121920 h 213360"/>
                <a:gd name="connsiteX13" fmla="*/ 530733 w 1951101"/>
                <a:gd name="connsiteY13" fmla="*/ 115824 h 213360"/>
                <a:gd name="connsiteX14" fmla="*/ 549021 w 1951101"/>
                <a:gd name="connsiteY14" fmla="*/ 109728 h 213360"/>
                <a:gd name="connsiteX15" fmla="*/ 585597 w 1951101"/>
                <a:gd name="connsiteY15" fmla="*/ 85344 h 213360"/>
                <a:gd name="connsiteX16" fmla="*/ 603885 w 1951101"/>
                <a:gd name="connsiteY16" fmla="*/ 79248 h 213360"/>
                <a:gd name="connsiteX17" fmla="*/ 646557 w 1951101"/>
                <a:gd name="connsiteY17" fmla="*/ 48768 h 213360"/>
                <a:gd name="connsiteX18" fmla="*/ 677037 w 1951101"/>
                <a:gd name="connsiteY18" fmla="*/ 42672 h 213360"/>
                <a:gd name="connsiteX19" fmla="*/ 731901 w 1951101"/>
                <a:gd name="connsiteY19" fmla="*/ 24384 h 213360"/>
                <a:gd name="connsiteX20" fmla="*/ 780669 w 1951101"/>
                <a:gd name="connsiteY20" fmla="*/ 30480 h 213360"/>
                <a:gd name="connsiteX21" fmla="*/ 798957 w 1951101"/>
                <a:gd name="connsiteY21" fmla="*/ 42672 h 213360"/>
                <a:gd name="connsiteX22" fmla="*/ 853821 w 1951101"/>
                <a:gd name="connsiteY22" fmla="*/ 85344 h 213360"/>
                <a:gd name="connsiteX23" fmla="*/ 884301 w 1951101"/>
                <a:gd name="connsiteY23" fmla="*/ 121920 h 213360"/>
                <a:gd name="connsiteX24" fmla="*/ 908685 w 1951101"/>
                <a:gd name="connsiteY24" fmla="*/ 158496 h 213360"/>
                <a:gd name="connsiteX25" fmla="*/ 920877 w 1951101"/>
                <a:gd name="connsiteY25" fmla="*/ 176784 h 213360"/>
                <a:gd name="connsiteX26" fmla="*/ 1085469 w 1951101"/>
                <a:gd name="connsiteY26" fmla="*/ 170688 h 213360"/>
                <a:gd name="connsiteX27" fmla="*/ 1109853 w 1951101"/>
                <a:gd name="connsiteY27" fmla="*/ 158496 h 213360"/>
                <a:gd name="connsiteX28" fmla="*/ 1128141 w 1951101"/>
                <a:gd name="connsiteY28" fmla="*/ 152400 h 213360"/>
                <a:gd name="connsiteX29" fmla="*/ 1189101 w 1951101"/>
                <a:gd name="connsiteY29" fmla="*/ 134112 h 213360"/>
                <a:gd name="connsiteX30" fmla="*/ 1207389 w 1951101"/>
                <a:gd name="connsiteY30" fmla="*/ 128016 h 213360"/>
                <a:gd name="connsiteX31" fmla="*/ 1225677 w 1951101"/>
                <a:gd name="connsiteY31" fmla="*/ 115824 h 213360"/>
                <a:gd name="connsiteX32" fmla="*/ 1250061 w 1951101"/>
                <a:gd name="connsiteY32" fmla="*/ 103632 h 213360"/>
                <a:gd name="connsiteX33" fmla="*/ 1268349 w 1951101"/>
                <a:gd name="connsiteY33" fmla="*/ 85344 h 213360"/>
                <a:gd name="connsiteX34" fmla="*/ 1371981 w 1951101"/>
                <a:gd name="connsiteY34" fmla="*/ 18288 h 213360"/>
                <a:gd name="connsiteX35" fmla="*/ 1408557 w 1951101"/>
                <a:gd name="connsiteY35" fmla="*/ 0 h 213360"/>
                <a:gd name="connsiteX36" fmla="*/ 1463421 w 1951101"/>
                <a:gd name="connsiteY36" fmla="*/ 6096 h 213360"/>
                <a:gd name="connsiteX37" fmla="*/ 1487805 w 1951101"/>
                <a:gd name="connsiteY37" fmla="*/ 18288 h 213360"/>
                <a:gd name="connsiteX38" fmla="*/ 1512189 w 1951101"/>
                <a:gd name="connsiteY38" fmla="*/ 24384 h 213360"/>
                <a:gd name="connsiteX39" fmla="*/ 1554861 w 1951101"/>
                <a:gd name="connsiteY39" fmla="*/ 42672 h 213360"/>
                <a:gd name="connsiteX40" fmla="*/ 1609725 w 1951101"/>
                <a:gd name="connsiteY40" fmla="*/ 60960 h 213360"/>
                <a:gd name="connsiteX41" fmla="*/ 1652397 w 1951101"/>
                <a:gd name="connsiteY41" fmla="*/ 91440 h 213360"/>
                <a:gd name="connsiteX42" fmla="*/ 1670685 w 1951101"/>
                <a:gd name="connsiteY42" fmla="*/ 97536 h 213360"/>
                <a:gd name="connsiteX43" fmla="*/ 1786509 w 1951101"/>
                <a:gd name="connsiteY43" fmla="*/ 85344 h 213360"/>
                <a:gd name="connsiteX44" fmla="*/ 1816989 w 1951101"/>
                <a:gd name="connsiteY44" fmla="*/ 73152 h 213360"/>
                <a:gd name="connsiteX45" fmla="*/ 1835277 w 1951101"/>
                <a:gd name="connsiteY45" fmla="*/ 67056 h 213360"/>
                <a:gd name="connsiteX46" fmla="*/ 1890141 w 1951101"/>
                <a:gd name="connsiteY46" fmla="*/ 48768 h 213360"/>
                <a:gd name="connsiteX47" fmla="*/ 1908429 w 1951101"/>
                <a:gd name="connsiteY47" fmla="*/ 36576 h 213360"/>
                <a:gd name="connsiteX48" fmla="*/ 1951101 w 1951101"/>
                <a:gd name="connsiteY48" fmla="*/ 24384 h 213360"/>
                <a:gd name="connsiteX0" fmla="*/ 0 w 1908429"/>
                <a:gd name="connsiteY0" fmla="*/ 78867 h 213360"/>
                <a:gd name="connsiteX1" fmla="*/ 91821 w 1908429"/>
                <a:gd name="connsiteY1" fmla="*/ 158496 h 213360"/>
                <a:gd name="connsiteX2" fmla="*/ 110109 w 1908429"/>
                <a:gd name="connsiteY2" fmla="*/ 170688 h 213360"/>
                <a:gd name="connsiteX3" fmla="*/ 128397 w 1908429"/>
                <a:gd name="connsiteY3" fmla="*/ 188976 h 213360"/>
                <a:gd name="connsiteX4" fmla="*/ 152781 w 1908429"/>
                <a:gd name="connsiteY4" fmla="*/ 201168 h 213360"/>
                <a:gd name="connsiteX5" fmla="*/ 171069 w 1908429"/>
                <a:gd name="connsiteY5" fmla="*/ 213360 h 213360"/>
                <a:gd name="connsiteX6" fmla="*/ 250317 w 1908429"/>
                <a:gd name="connsiteY6" fmla="*/ 201168 h 213360"/>
                <a:gd name="connsiteX7" fmla="*/ 286893 w 1908429"/>
                <a:gd name="connsiteY7" fmla="*/ 188976 h 213360"/>
                <a:gd name="connsiteX8" fmla="*/ 329565 w 1908429"/>
                <a:gd name="connsiteY8" fmla="*/ 152400 h 213360"/>
                <a:gd name="connsiteX9" fmla="*/ 378333 w 1908429"/>
                <a:gd name="connsiteY9" fmla="*/ 140208 h 213360"/>
                <a:gd name="connsiteX10" fmla="*/ 396621 w 1908429"/>
                <a:gd name="connsiteY10" fmla="*/ 134112 h 213360"/>
                <a:gd name="connsiteX11" fmla="*/ 421005 w 1908429"/>
                <a:gd name="connsiteY11" fmla="*/ 128016 h 213360"/>
                <a:gd name="connsiteX12" fmla="*/ 439293 w 1908429"/>
                <a:gd name="connsiteY12" fmla="*/ 121920 h 213360"/>
                <a:gd name="connsiteX13" fmla="*/ 530733 w 1908429"/>
                <a:gd name="connsiteY13" fmla="*/ 115824 h 213360"/>
                <a:gd name="connsiteX14" fmla="*/ 549021 w 1908429"/>
                <a:gd name="connsiteY14" fmla="*/ 109728 h 213360"/>
                <a:gd name="connsiteX15" fmla="*/ 585597 w 1908429"/>
                <a:gd name="connsiteY15" fmla="*/ 85344 h 213360"/>
                <a:gd name="connsiteX16" fmla="*/ 603885 w 1908429"/>
                <a:gd name="connsiteY16" fmla="*/ 79248 h 213360"/>
                <a:gd name="connsiteX17" fmla="*/ 646557 w 1908429"/>
                <a:gd name="connsiteY17" fmla="*/ 48768 h 213360"/>
                <a:gd name="connsiteX18" fmla="*/ 677037 w 1908429"/>
                <a:gd name="connsiteY18" fmla="*/ 42672 h 213360"/>
                <a:gd name="connsiteX19" fmla="*/ 731901 w 1908429"/>
                <a:gd name="connsiteY19" fmla="*/ 24384 h 213360"/>
                <a:gd name="connsiteX20" fmla="*/ 780669 w 1908429"/>
                <a:gd name="connsiteY20" fmla="*/ 30480 h 213360"/>
                <a:gd name="connsiteX21" fmla="*/ 798957 w 1908429"/>
                <a:gd name="connsiteY21" fmla="*/ 42672 h 213360"/>
                <a:gd name="connsiteX22" fmla="*/ 853821 w 1908429"/>
                <a:gd name="connsiteY22" fmla="*/ 85344 h 213360"/>
                <a:gd name="connsiteX23" fmla="*/ 884301 w 1908429"/>
                <a:gd name="connsiteY23" fmla="*/ 121920 h 213360"/>
                <a:gd name="connsiteX24" fmla="*/ 908685 w 1908429"/>
                <a:gd name="connsiteY24" fmla="*/ 158496 h 213360"/>
                <a:gd name="connsiteX25" fmla="*/ 920877 w 1908429"/>
                <a:gd name="connsiteY25" fmla="*/ 176784 h 213360"/>
                <a:gd name="connsiteX26" fmla="*/ 1085469 w 1908429"/>
                <a:gd name="connsiteY26" fmla="*/ 170688 h 213360"/>
                <a:gd name="connsiteX27" fmla="*/ 1109853 w 1908429"/>
                <a:gd name="connsiteY27" fmla="*/ 158496 h 213360"/>
                <a:gd name="connsiteX28" fmla="*/ 1128141 w 1908429"/>
                <a:gd name="connsiteY28" fmla="*/ 152400 h 213360"/>
                <a:gd name="connsiteX29" fmla="*/ 1189101 w 1908429"/>
                <a:gd name="connsiteY29" fmla="*/ 134112 h 213360"/>
                <a:gd name="connsiteX30" fmla="*/ 1207389 w 1908429"/>
                <a:gd name="connsiteY30" fmla="*/ 128016 h 213360"/>
                <a:gd name="connsiteX31" fmla="*/ 1225677 w 1908429"/>
                <a:gd name="connsiteY31" fmla="*/ 115824 h 213360"/>
                <a:gd name="connsiteX32" fmla="*/ 1250061 w 1908429"/>
                <a:gd name="connsiteY32" fmla="*/ 103632 h 213360"/>
                <a:gd name="connsiteX33" fmla="*/ 1268349 w 1908429"/>
                <a:gd name="connsiteY33" fmla="*/ 85344 h 213360"/>
                <a:gd name="connsiteX34" fmla="*/ 1371981 w 1908429"/>
                <a:gd name="connsiteY34" fmla="*/ 18288 h 213360"/>
                <a:gd name="connsiteX35" fmla="*/ 1408557 w 1908429"/>
                <a:gd name="connsiteY35" fmla="*/ 0 h 213360"/>
                <a:gd name="connsiteX36" fmla="*/ 1463421 w 1908429"/>
                <a:gd name="connsiteY36" fmla="*/ 6096 h 213360"/>
                <a:gd name="connsiteX37" fmla="*/ 1487805 w 1908429"/>
                <a:gd name="connsiteY37" fmla="*/ 18288 h 213360"/>
                <a:gd name="connsiteX38" fmla="*/ 1512189 w 1908429"/>
                <a:gd name="connsiteY38" fmla="*/ 24384 h 213360"/>
                <a:gd name="connsiteX39" fmla="*/ 1554861 w 1908429"/>
                <a:gd name="connsiteY39" fmla="*/ 42672 h 213360"/>
                <a:gd name="connsiteX40" fmla="*/ 1609725 w 1908429"/>
                <a:gd name="connsiteY40" fmla="*/ 60960 h 213360"/>
                <a:gd name="connsiteX41" fmla="*/ 1652397 w 1908429"/>
                <a:gd name="connsiteY41" fmla="*/ 91440 h 213360"/>
                <a:gd name="connsiteX42" fmla="*/ 1670685 w 1908429"/>
                <a:gd name="connsiteY42" fmla="*/ 97536 h 213360"/>
                <a:gd name="connsiteX43" fmla="*/ 1786509 w 1908429"/>
                <a:gd name="connsiteY43" fmla="*/ 85344 h 213360"/>
                <a:gd name="connsiteX44" fmla="*/ 1816989 w 1908429"/>
                <a:gd name="connsiteY44" fmla="*/ 73152 h 213360"/>
                <a:gd name="connsiteX45" fmla="*/ 1835277 w 1908429"/>
                <a:gd name="connsiteY45" fmla="*/ 67056 h 213360"/>
                <a:gd name="connsiteX46" fmla="*/ 1890141 w 1908429"/>
                <a:gd name="connsiteY46" fmla="*/ 48768 h 213360"/>
                <a:gd name="connsiteX47" fmla="*/ 1908429 w 1908429"/>
                <a:gd name="connsiteY47" fmla="*/ 36576 h 213360"/>
                <a:gd name="connsiteX0" fmla="*/ 0 w 1890141"/>
                <a:gd name="connsiteY0" fmla="*/ 78867 h 213360"/>
                <a:gd name="connsiteX1" fmla="*/ 91821 w 1890141"/>
                <a:gd name="connsiteY1" fmla="*/ 158496 h 213360"/>
                <a:gd name="connsiteX2" fmla="*/ 110109 w 1890141"/>
                <a:gd name="connsiteY2" fmla="*/ 170688 h 213360"/>
                <a:gd name="connsiteX3" fmla="*/ 128397 w 1890141"/>
                <a:gd name="connsiteY3" fmla="*/ 188976 h 213360"/>
                <a:gd name="connsiteX4" fmla="*/ 152781 w 1890141"/>
                <a:gd name="connsiteY4" fmla="*/ 201168 h 213360"/>
                <a:gd name="connsiteX5" fmla="*/ 171069 w 1890141"/>
                <a:gd name="connsiteY5" fmla="*/ 213360 h 213360"/>
                <a:gd name="connsiteX6" fmla="*/ 250317 w 1890141"/>
                <a:gd name="connsiteY6" fmla="*/ 201168 h 213360"/>
                <a:gd name="connsiteX7" fmla="*/ 286893 w 1890141"/>
                <a:gd name="connsiteY7" fmla="*/ 188976 h 213360"/>
                <a:gd name="connsiteX8" fmla="*/ 329565 w 1890141"/>
                <a:gd name="connsiteY8" fmla="*/ 152400 h 213360"/>
                <a:gd name="connsiteX9" fmla="*/ 378333 w 1890141"/>
                <a:gd name="connsiteY9" fmla="*/ 140208 h 213360"/>
                <a:gd name="connsiteX10" fmla="*/ 396621 w 1890141"/>
                <a:gd name="connsiteY10" fmla="*/ 134112 h 213360"/>
                <a:gd name="connsiteX11" fmla="*/ 421005 w 1890141"/>
                <a:gd name="connsiteY11" fmla="*/ 128016 h 213360"/>
                <a:gd name="connsiteX12" fmla="*/ 439293 w 1890141"/>
                <a:gd name="connsiteY12" fmla="*/ 121920 h 213360"/>
                <a:gd name="connsiteX13" fmla="*/ 530733 w 1890141"/>
                <a:gd name="connsiteY13" fmla="*/ 115824 h 213360"/>
                <a:gd name="connsiteX14" fmla="*/ 549021 w 1890141"/>
                <a:gd name="connsiteY14" fmla="*/ 109728 h 213360"/>
                <a:gd name="connsiteX15" fmla="*/ 585597 w 1890141"/>
                <a:gd name="connsiteY15" fmla="*/ 85344 h 213360"/>
                <a:gd name="connsiteX16" fmla="*/ 603885 w 1890141"/>
                <a:gd name="connsiteY16" fmla="*/ 79248 h 213360"/>
                <a:gd name="connsiteX17" fmla="*/ 646557 w 1890141"/>
                <a:gd name="connsiteY17" fmla="*/ 48768 h 213360"/>
                <a:gd name="connsiteX18" fmla="*/ 677037 w 1890141"/>
                <a:gd name="connsiteY18" fmla="*/ 42672 h 213360"/>
                <a:gd name="connsiteX19" fmla="*/ 731901 w 1890141"/>
                <a:gd name="connsiteY19" fmla="*/ 24384 h 213360"/>
                <a:gd name="connsiteX20" fmla="*/ 780669 w 1890141"/>
                <a:gd name="connsiteY20" fmla="*/ 30480 h 213360"/>
                <a:gd name="connsiteX21" fmla="*/ 798957 w 1890141"/>
                <a:gd name="connsiteY21" fmla="*/ 42672 h 213360"/>
                <a:gd name="connsiteX22" fmla="*/ 853821 w 1890141"/>
                <a:gd name="connsiteY22" fmla="*/ 85344 h 213360"/>
                <a:gd name="connsiteX23" fmla="*/ 884301 w 1890141"/>
                <a:gd name="connsiteY23" fmla="*/ 121920 h 213360"/>
                <a:gd name="connsiteX24" fmla="*/ 908685 w 1890141"/>
                <a:gd name="connsiteY24" fmla="*/ 158496 h 213360"/>
                <a:gd name="connsiteX25" fmla="*/ 920877 w 1890141"/>
                <a:gd name="connsiteY25" fmla="*/ 176784 h 213360"/>
                <a:gd name="connsiteX26" fmla="*/ 1085469 w 1890141"/>
                <a:gd name="connsiteY26" fmla="*/ 170688 h 213360"/>
                <a:gd name="connsiteX27" fmla="*/ 1109853 w 1890141"/>
                <a:gd name="connsiteY27" fmla="*/ 158496 h 213360"/>
                <a:gd name="connsiteX28" fmla="*/ 1128141 w 1890141"/>
                <a:gd name="connsiteY28" fmla="*/ 152400 h 213360"/>
                <a:gd name="connsiteX29" fmla="*/ 1189101 w 1890141"/>
                <a:gd name="connsiteY29" fmla="*/ 134112 h 213360"/>
                <a:gd name="connsiteX30" fmla="*/ 1207389 w 1890141"/>
                <a:gd name="connsiteY30" fmla="*/ 128016 h 213360"/>
                <a:gd name="connsiteX31" fmla="*/ 1225677 w 1890141"/>
                <a:gd name="connsiteY31" fmla="*/ 115824 h 213360"/>
                <a:gd name="connsiteX32" fmla="*/ 1250061 w 1890141"/>
                <a:gd name="connsiteY32" fmla="*/ 103632 h 213360"/>
                <a:gd name="connsiteX33" fmla="*/ 1268349 w 1890141"/>
                <a:gd name="connsiteY33" fmla="*/ 85344 h 213360"/>
                <a:gd name="connsiteX34" fmla="*/ 1371981 w 1890141"/>
                <a:gd name="connsiteY34" fmla="*/ 18288 h 213360"/>
                <a:gd name="connsiteX35" fmla="*/ 1408557 w 1890141"/>
                <a:gd name="connsiteY35" fmla="*/ 0 h 213360"/>
                <a:gd name="connsiteX36" fmla="*/ 1463421 w 1890141"/>
                <a:gd name="connsiteY36" fmla="*/ 6096 h 213360"/>
                <a:gd name="connsiteX37" fmla="*/ 1487805 w 1890141"/>
                <a:gd name="connsiteY37" fmla="*/ 18288 h 213360"/>
                <a:gd name="connsiteX38" fmla="*/ 1512189 w 1890141"/>
                <a:gd name="connsiteY38" fmla="*/ 24384 h 213360"/>
                <a:gd name="connsiteX39" fmla="*/ 1554861 w 1890141"/>
                <a:gd name="connsiteY39" fmla="*/ 42672 h 213360"/>
                <a:gd name="connsiteX40" fmla="*/ 1609725 w 1890141"/>
                <a:gd name="connsiteY40" fmla="*/ 60960 h 213360"/>
                <a:gd name="connsiteX41" fmla="*/ 1652397 w 1890141"/>
                <a:gd name="connsiteY41" fmla="*/ 91440 h 213360"/>
                <a:gd name="connsiteX42" fmla="*/ 1670685 w 1890141"/>
                <a:gd name="connsiteY42" fmla="*/ 97536 h 213360"/>
                <a:gd name="connsiteX43" fmla="*/ 1786509 w 1890141"/>
                <a:gd name="connsiteY43" fmla="*/ 85344 h 213360"/>
                <a:gd name="connsiteX44" fmla="*/ 1816989 w 1890141"/>
                <a:gd name="connsiteY44" fmla="*/ 73152 h 213360"/>
                <a:gd name="connsiteX45" fmla="*/ 1835277 w 1890141"/>
                <a:gd name="connsiteY45" fmla="*/ 67056 h 213360"/>
                <a:gd name="connsiteX46" fmla="*/ 1890141 w 1890141"/>
                <a:gd name="connsiteY46" fmla="*/ 48768 h 213360"/>
                <a:gd name="connsiteX0" fmla="*/ 0 w 1835277"/>
                <a:gd name="connsiteY0" fmla="*/ 78867 h 213360"/>
                <a:gd name="connsiteX1" fmla="*/ 91821 w 1835277"/>
                <a:gd name="connsiteY1" fmla="*/ 158496 h 213360"/>
                <a:gd name="connsiteX2" fmla="*/ 110109 w 1835277"/>
                <a:gd name="connsiteY2" fmla="*/ 170688 h 213360"/>
                <a:gd name="connsiteX3" fmla="*/ 128397 w 1835277"/>
                <a:gd name="connsiteY3" fmla="*/ 188976 h 213360"/>
                <a:gd name="connsiteX4" fmla="*/ 152781 w 1835277"/>
                <a:gd name="connsiteY4" fmla="*/ 201168 h 213360"/>
                <a:gd name="connsiteX5" fmla="*/ 171069 w 1835277"/>
                <a:gd name="connsiteY5" fmla="*/ 213360 h 213360"/>
                <a:gd name="connsiteX6" fmla="*/ 250317 w 1835277"/>
                <a:gd name="connsiteY6" fmla="*/ 201168 h 213360"/>
                <a:gd name="connsiteX7" fmla="*/ 286893 w 1835277"/>
                <a:gd name="connsiteY7" fmla="*/ 188976 h 213360"/>
                <a:gd name="connsiteX8" fmla="*/ 329565 w 1835277"/>
                <a:gd name="connsiteY8" fmla="*/ 152400 h 213360"/>
                <a:gd name="connsiteX9" fmla="*/ 378333 w 1835277"/>
                <a:gd name="connsiteY9" fmla="*/ 140208 h 213360"/>
                <a:gd name="connsiteX10" fmla="*/ 396621 w 1835277"/>
                <a:gd name="connsiteY10" fmla="*/ 134112 h 213360"/>
                <a:gd name="connsiteX11" fmla="*/ 421005 w 1835277"/>
                <a:gd name="connsiteY11" fmla="*/ 128016 h 213360"/>
                <a:gd name="connsiteX12" fmla="*/ 439293 w 1835277"/>
                <a:gd name="connsiteY12" fmla="*/ 121920 h 213360"/>
                <a:gd name="connsiteX13" fmla="*/ 530733 w 1835277"/>
                <a:gd name="connsiteY13" fmla="*/ 115824 h 213360"/>
                <a:gd name="connsiteX14" fmla="*/ 549021 w 1835277"/>
                <a:gd name="connsiteY14" fmla="*/ 109728 h 213360"/>
                <a:gd name="connsiteX15" fmla="*/ 585597 w 1835277"/>
                <a:gd name="connsiteY15" fmla="*/ 85344 h 213360"/>
                <a:gd name="connsiteX16" fmla="*/ 603885 w 1835277"/>
                <a:gd name="connsiteY16" fmla="*/ 79248 h 213360"/>
                <a:gd name="connsiteX17" fmla="*/ 646557 w 1835277"/>
                <a:gd name="connsiteY17" fmla="*/ 48768 h 213360"/>
                <a:gd name="connsiteX18" fmla="*/ 677037 w 1835277"/>
                <a:gd name="connsiteY18" fmla="*/ 42672 h 213360"/>
                <a:gd name="connsiteX19" fmla="*/ 731901 w 1835277"/>
                <a:gd name="connsiteY19" fmla="*/ 24384 h 213360"/>
                <a:gd name="connsiteX20" fmla="*/ 780669 w 1835277"/>
                <a:gd name="connsiteY20" fmla="*/ 30480 h 213360"/>
                <a:gd name="connsiteX21" fmla="*/ 798957 w 1835277"/>
                <a:gd name="connsiteY21" fmla="*/ 42672 h 213360"/>
                <a:gd name="connsiteX22" fmla="*/ 853821 w 1835277"/>
                <a:gd name="connsiteY22" fmla="*/ 85344 h 213360"/>
                <a:gd name="connsiteX23" fmla="*/ 884301 w 1835277"/>
                <a:gd name="connsiteY23" fmla="*/ 121920 h 213360"/>
                <a:gd name="connsiteX24" fmla="*/ 908685 w 1835277"/>
                <a:gd name="connsiteY24" fmla="*/ 158496 h 213360"/>
                <a:gd name="connsiteX25" fmla="*/ 920877 w 1835277"/>
                <a:gd name="connsiteY25" fmla="*/ 176784 h 213360"/>
                <a:gd name="connsiteX26" fmla="*/ 1085469 w 1835277"/>
                <a:gd name="connsiteY26" fmla="*/ 170688 h 213360"/>
                <a:gd name="connsiteX27" fmla="*/ 1109853 w 1835277"/>
                <a:gd name="connsiteY27" fmla="*/ 158496 h 213360"/>
                <a:gd name="connsiteX28" fmla="*/ 1128141 w 1835277"/>
                <a:gd name="connsiteY28" fmla="*/ 152400 h 213360"/>
                <a:gd name="connsiteX29" fmla="*/ 1189101 w 1835277"/>
                <a:gd name="connsiteY29" fmla="*/ 134112 h 213360"/>
                <a:gd name="connsiteX30" fmla="*/ 1207389 w 1835277"/>
                <a:gd name="connsiteY30" fmla="*/ 128016 h 213360"/>
                <a:gd name="connsiteX31" fmla="*/ 1225677 w 1835277"/>
                <a:gd name="connsiteY31" fmla="*/ 115824 h 213360"/>
                <a:gd name="connsiteX32" fmla="*/ 1250061 w 1835277"/>
                <a:gd name="connsiteY32" fmla="*/ 103632 h 213360"/>
                <a:gd name="connsiteX33" fmla="*/ 1268349 w 1835277"/>
                <a:gd name="connsiteY33" fmla="*/ 85344 h 213360"/>
                <a:gd name="connsiteX34" fmla="*/ 1371981 w 1835277"/>
                <a:gd name="connsiteY34" fmla="*/ 18288 h 213360"/>
                <a:gd name="connsiteX35" fmla="*/ 1408557 w 1835277"/>
                <a:gd name="connsiteY35" fmla="*/ 0 h 213360"/>
                <a:gd name="connsiteX36" fmla="*/ 1463421 w 1835277"/>
                <a:gd name="connsiteY36" fmla="*/ 6096 h 213360"/>
                <a:gd name="connsiteX37" fmla="*/ 1487805 w 1835277"/>
                <a:gd name="connsiteY37" fmla="*/ 18288 h 213360"/>
                <a:gd name="connsiteX38" fmla="*/ 1512189 w 1835277"/>
                <a:gd name="connsiteY38" fmla="*/ 24384 h 213360"/>
                <a:gd name="connsiteX39" fmla="*/ 1554861 w 1835277"/>
                <a:gd name="connsiteY39" fmla="*/ 42672 h 213360"/>
                <a:gd name="connsiteX40" fmla="*/ 1609725 w 1835277"/>
                <a:gd name="connsiteY40" fmla="*/ 60960 h 213360"/>
                <a:gd name="connsiteX41" fmla="*/ 1652397 w 1835277"/>
                <a:gd name="connsiteY41" fmla="*/ 91440 h 213360"/>
                <a:gd name="connsiteX42" fmla="*/ 1670685 w 1835277"/>
                <a:gd name="connsiteY42" fmla="*/ 97536 h 213360"/>
                <a:gd name="connsiteX43" fmla="*/ 1786509 w 1835277"/>
                <a:gd name="connsiteY43" fmla="*/ 85344 h 213360"/>
                <a:gd name="connsiteX44" fmla="*/ 1816989 w 1835277"/>
                <a:gd name="connsiteY44" fmla="*/ 73152 h 213360"/>
                <a:gd name="connsiteX45" fmla="*/ 1835277 w 1835277"/>
                <a:gd name="connsiteY45" fmla="*/ 67056 h 213360"/>
                <a:gd name="connsiteX0" fmla="*/ 0 w 1816989"/>
                <a:gd name="connsiteY0" fmla="*/ 78867 h 213360"/>
                <a:gd name="connsiteX1" fmla="*/ 91821 w 1816989"/>
                <a:gd name="connsiteY1" fmla="*/ 158496 h 213360"/>
                <a:gd name="connsiteX2" fmla="*/ 110109 w 1816989"/>
                <a:gd name="connsiteY2" fmla="*/ 170688 h 213360"/>
                <a:gd name="connsiteX3" fmla="*/ 128397 w 1816989"/>
                <a:gd name="connsiteY3" fmla="*/ 188976 h 213360"/>
                <a:gd name="connsiteX4" fmla="*/ 152781 w 1816989"/>
                <a:gd name="connsiteY4" fmla="*/ 201168 h 213360"/>
                <a:gd name="connsiteX5" fmla="*/ 171069 w 1816989"/>
                <a:gd name="connsiteY5" fmla="*/ 213360 h 213360"/>
                <a:gd name="connsiteX6" fmla="*/ 250317 w 1816989"/>
                <a:gd name="connsiteY6" fmla="*/ 201168 h 213360"/>
                <a:gd name="connsiteX7" fmla="*/ 286893 w 1816989"/>
                <a:gd name="connsiteY7" fmla="*/ 188976 h 213360"/>
                <a:gd name="connsiteX8" fmla="*/ 329565 w 1816989"/>
                <a:gd name="connsiteY8" fmla="*/ 152400 h 213360"/>
                <a:gd name="connsiteX9" fmla="*/ 378333 w 1816989"/>
                <a:gd name="connsiteY9" fmla="*/ 140208 h 213360"/>
                <a:gd name="connsiteX10" fmla="*/ 396621 w 1816989"/>
                <a:gd name="connsiteY10" fmla="*/ 134112 h 213360"/>
                <a:gd name="connsiteX11" fmla="*/ 421005 w 1816989"/>
                <a:gd name="connsiteY11" fmla="*/ 128016 h 213360"/>
                <a:gd name="connsiteX12" fmla="*/ 439293 w 1816989"/>
                <a:gd name="connsiteY12" fmla="*/ 121920 h 213360"/>
                <a:gd name="connsiteX13" fmla="*/ 530733 w 1816989"/>
                <a:gd name="connsiteY13" fmla="*/ 115824 h 213360"/>
                <a:gd name="connsiteX14" fmla="*/ 549021 w 1816989"/>
                <a:gd name="connsiteY14" fmla="*/ 109728 h 213360"/>
                <a:gd name="connsiteX15" fmla="*/ 585597 w 1816989"/>
                <a:gd name="connsiteY15" fmla="*/ 85344 h 213360"/>
                <a:gd name="connsiteX16" fmla="*/ 603885 w 1816989"/>
                <a:gd name="connsiteY16" fmla="*/ 79248 h 213360"/>
                <a:gd name="connsiteX17" fmla="*/ 646557 w 1816989"/>
                <a:gd name="connsiteY17" fmla="*/ 48768 h 213360"/>
                <a:gd name="connsiteX18" fmla="*/ 677037 w 1816989"/>
                <a:gd name="connsiteY18" fmla="*/ 42672 h 213360"/>
                <a:gd name="connsiteX19" fmla="*/ 731901 w 1816989"/>
                <a:gd name="connsiteY19" fmla="*/ 24384 h 213360"/>
                <a:gd name="connsiteX20" fmla="*/ 780669 w 1816989"/>
                <a:gd name="connsiteY20" fmla="*/ 30480 h 213360"/>
                <a:gd name="connsiteX21" fmla="*/ 798957 w 1816989"/>
                <a:gd name="connsiteY21" fmla="*/ 42672 h 213360"/>
                <a:gd name="connsiteX22" fmla="*/ 853821 w 1816989"/>
                <a:gd name="connsiteY22" fmla="*/ 85344 h 213360"/>
                <a:gd name="connsiteX23" fmla="*/ 884301 w 1816989"/>
                <a:gd name="connsiteY23" fmla="*/ 121920 h 213360"/>
                <a:gd name="connsiteX24" fmla="*/ 908685 w 1816989"/>
                <a:gd name="connsiteY24" fmla="*/ 158496 h 213360"/>
                <a:gd name="connsiteX25" fmla="*/ 920877 w 1816989"/>
                <a:gd name="connsiteY25" fmla="*/ 176784 h 213360"/>
                <a:gd name="connsiteX26" fmla="*/ 1085469 w 1816989"/>
                <a:gd name="connsiteY26" fmla="*/ 170688 h 213360"/>
                <a:gd name="connsiteX27" fmla="*/ 1109853 w 1816989"/>
                <a:gd name="connsiteY27" fmla="*/ 158496 h 213360"/>
                <a:gd name="connsiteX28" fmla="*/ 1128141 w 1816989"/>
                <a:gd name="connsiteY28" fmla="*/ 152400 h 213360"/>
                <a:gd name="connsiteX29" fmla="*/ 1189101 w 1816989"/>
                <a:gd name="connsiteY29" fmla="*/ 134112 h 213360"/>
                <a:gd name="connsiteX30" fmla="*/ 1207389 w 1816989"/>
                <a:gd name="connsiteY30" fmla="*/ 128016 h 213360"/>
                <a:gd name="connsiteX31" fmla="*/ 1225677 w 1816989"/>
                <a:gd name="connsiteY31" fmla="*/ 115824 h 213360"/>
                <a:gd name="connsiteX32" fmla="*/ 1250061 w 1816989"/>
                <a:gd name="connsiteY32" fmla="*/ 103632 h 213360"/>
                <a:gd name="connsiteX33" fmla="*/ 1268349 w 1816989"/>
                <a:gd name="connsiteY33" fmla="*/ 85344 h 213360"/>
                <a:gd name="connsiteX34" fmla="*/ 1371981 w 1816989"/>
                <a:gd name="connsiteY34" fmla="*/ 18288 h 213360"/>
                <a:gd name="connsiteX35" fmla="*/ 1408557 w 1816989"/>
                <a:gd name="connsiteY35" fmla="*/ 0 h 213360"/>
                <a:gd name="connsiteX36" fmla="*/ 1463421 w 1816989"/>
                <a:gd name="connsiteY36" fmla="*/ 6096 h 213360"/>
                <a:gd name="connsiteX37" fmla="*/ 1487805 w 1816989"/>
                <a:gd name="connsiteY37" fmla="*/ 18288 h 213360"/>
                <a:gd name="connsiteX38" fmla="*/ 1512189 w 1816989"/>
                <a:gd name="connsiteY38" fmla="*/ 24384 h 213360"/>
                <a:gd name="connsiteX39" fmla="*/ 1554861 w 1816989"/>
                <a:gd name="connsiteY39" fmla="*/ 42672 h 213360"/>
                <a:gd name="connsiteX40" fmla="*/ 1609725 w 1816989"/>
                <a:gd name="connsiteY40" fmla="*/ 60960 h 213360"/>
                <a:gd name="connsiteX41" fmla="*/ 1652397 w 1816989"/>
                <a:gd name="connsiteY41" fmla="*/ 91440 h 213360"/>
                <a:gd name="connsiteX42" fmla="*/ 1670685 w 1816989"/>
                <a:gd name="connsiteY42" fmla="*/ 97536 h 213360"/>
                <a:gd name="connsiteX43" fmla="*/ 1786509 w 1816989"/>
                <a:gd name="connsiteY43" fmla="*/ 85344 h 213360"/>
                <a:gd name="connsiteX44" fmla="*/ 1816989 w 1816989"/>
                <a:gd name="connsiteY44" fmla="*/ 73152 h 213360"/>
                <a:gd name="connsiteX0" fmla="*/ 0 w 1786509"/>
                <a:gd name="connsiteY0" fmla="*/ 78867 h 213360"/>
                <a:gd name="connsiteX1" fmla="*/ 91821 w 1786509"/>
                <a:gd name="connsiteY1" fmla="*/ 158496 h 213360"/>
                <a:gd name="connsiteX2" fmla="*/ 110109 w 1786509"/>
                <a:gd name="connsiteY2" fmla="*/ 170688 h 213360"/>
                <a:gd name="connsiteX3" fmla="*/ 128397 w 1786509"/>
                <a:gd name="connsiteY3" fmla="*/ 188976 h 213360"/>
                <a:gd name="connsiteX4" fmla="*/ 152781 w 1786509"/>
                <a:gd name="connsiteY4" fmla="*/ 201168 h 213360"/>
                <a:gd name="connsiteX5" fmla="*/ 171069 w 1786509"/>
                <a:gd name="connsiteY5" fmla="*/ 213360 h 213360"/>
                <a:gd name="connsiteX6" fmla="*/ 250317 w 1786509"/>
                <a:gd name="connsiteY6" fmla="*/ 201168 h 213360"/>
                <a:gd name="connsiteX7" fmla="*/ 286893 w 1786509"/>
                <a:gd name="connsiteY7" fmla="*/ 188976 h 213360"/>
                <a:gd name="connsiteX8" fmla="*/ 329565 w 1786509"/>
                <a:gd name="connsiteY8" fmla="*/ 152400 h 213360"/>
                <a:gd name="connsiteX9" fmla="*/ 378333 w 1786509"/>
                <a:gd name="connsiteY9" fmla="*/ 140208 h 213360"/>
                <a:gd name="connsiteX10" fmla="*/ 396621 w 1786509"/>
                <a:gd name="connsiteY10" fmla="*/ 134112 h 213360"/>
                <a:gd name="connsiteX11" fmla="*/ 421005 w 1786509"/>
                <a:gd name="connsiteY11" fmla="*/ 128016 h 213360"/>
                <a:gd name="connsiteX12" fmla="*/ 439293 w 1786509"/>
                <a:gd name="connsiteY12" fmla="*/ 121920 h 213360"/>
                <a:gd name="connsiteX13" fmla="*/ 530733 w 1786509"/>
                <a:gd name="connsiteY13" fmla="*/ 115824 h 213360"/>
                <a:gd name="connsiteX14" fmla="*/ 549021 w 1786509"/>
                <a:gd name="connsiteY14" fmla="*/ 109728 h 213360"/>
                <a:gd name="connsiteX15" fmla="*/ 585597 w 1786509"/>
                <a:gd name="connsiteY15" fmla="*/ 85344 h 213360"/>
                <a:gd name="connsiteX16" fmla="*/ 603885 w 1786509"/>
                <a:gd name="connsiteY16" fmla="*/ 79248 h 213360"/>
                <a:gd name="connsiteX17" fmla="*/ 646557 w 1786509"/>
                <a:gd name="connsiteY17" fmla="*/ 48768 h 213360"/>
                <a:gd name="connsiteX18" fmla="*/ 677037 w 1786509"/>
                <a:gd name="connsiteY18" fmla="*/ 42672 h 213360"/>
                <a:gd name="connsiteX19" fmla="*/ 731901 w 1786509"/>
                <a:gd name="connsiteY19" fmla="*/ 24384 h 213360"/>
                <a:gd name="connsiteX20" fmla="*/ 780669 w 1786509"/>
                <a:gd name="connsiteY20" fmla="*/ 30480 h 213360"/>
                <a:gd name="connsiteX21" fmla="*/ 798957 w 1786509"/>
                <a:gd name="connsiteY21" fmla="*/ 42672 h 213360"/>
                <a:gd name="connsiteX22" fmla="*/ 853821 w 1786509"/>
                <a:gd name="connsiteY22" fmla="*/ 85344 h 213360"/>
                <a:gd name="connsiteX23" fmla="*/ 884301 w 1786509"/>
                <a:gd name="connsiteY23" fmla="*/ 121920 h 213360"/>
                <a:gd name="connsiteX24" fmla="*/ 908685 w 1786509"/>
                <a:gd name="connsiteY24" fmla="*/ 158496 h 213360"/>
                <a:gd name="connsiteX25" fmla="*/ 920877 w 1786509"/>
                <a:gd name="connsiteY25" fmla="*/ 176784 h 213360"/>
                <a:gd name="connsiteX26" fmla="*/ 1085469 w 1786509"/>
                <a:gd name="connsiteY26" fmla="*/ 170688 h 213360"/>
                <a:gd name="connsiteX27" fmla="*/ 1109853 w 1786509"/>
                <a:gd name="connsiteY27" fmla="*/ 158496 h 213360"/>
                <a:gd name="connsiteX28" fmla="*/ 1128141 w 1786509"/>
                <a:gd name="connsiteY28" fmla="*/ 152400 h 213360"/>
                <a:gd name="connsiteX29" fmla="*/ 1189101 w 1786509"/>
                <a:gd name="connsiteY29" fmla="*/ 134112 h 213360"/>
                <a:gd name="connsiteX30" fmla="*/ 1207389 w 1786509"/>
                <a:gd name="connsiteY30" fmla="*/ 128016 h 213360"/>
                <a:gd name="connsiteX31" fmla="*/ 1225677 w 1786509"/>
                <a:gd name="connsiteY31" fmla="*/ 115824 h 213360"/>
                <a:gd name="connsiteX32" fmla="*/ 1250061 w 1786509"/>
                <a:gd name="connsiteY32" fmla="*/ 103632 h 213360"/>
                <a:gd name="connsiteX33" fmla="*/ 1268349 w 1786509"/>
                <a:gd name="connsiteY33" fmla="*/ 85344 h 213360"/>
                <a:gd name="connsiteX34" fmla="*/ 1371981 w 1786509"/>
                <a:gd name="connsiteY34" fmla="*/ 18288 h 213360"/>
                <a:gd name="connsiteX35" fmla="*/ 1408557 w 1786509"/>
                <a:gd name="connsiteY35" fmla="*/ 0 h 213360"/>
                <a:gd name="connsiteX36" fmla="*/ 1463421 w 1786509"/>
                <a:gd name="connsiteY36" fmla="*/ 6096 h 213360"/>
                <a:gd name="connsiteX37" fmla="*/ 1487805 w 1786509"/>
                <a:gd name="connsiteY37" fmla="*/ 18288 h 213360"/>
                <a:gd name="connsiteX38" fmla="*/ 1512189 w 1786509"/>
                <a:gd name="connsiteY38" fmla="*/ 24384 h 213360"/>
                <a:gd name="connsiteX39" fmla="*/ 1554861 w 1786509"/>
                <a:gd name="connsiteY39" fmla="*/ 42672 h 213360"/>
                <a:gd name="connsiteX40" fmla="*/ 1609725 w 1786509"/>
                <a:gd name="connsiteY40" fmla="*/ 60960 h 213360"/>
                <a:gd name="connsiteX41" fmla="*/ 1652397 w 1786509"/>
                <a:gd name="connsiteY41" fmla="*/ 91440 h 213360"/>
                <a:gd name="connsiteX42" fmla="*/ 1670685 w 1786509"/>
                <a:gd name="connsiteY42" fmla="*/ 97536 h 213360"/>
                <a:gd name="connsiteX43" fmla="*/ 1786509 w 1786509"/>
                <a:gd name="connsiteY43" fmla="*/ 85344 h 213360"/>
                <a:gd name="connsiteX0" fmla="*/ 0 w 1670685"/>
                <a:gd name="connsiteY0" fmla="*/ 78867 h 213360"/>
                <a:gd name="connsiteX1" fmla="*/ 91821 w 1670685"/>
                <a:gd name="connsiteY1" fmla="*/ 158496 h 213360"/>
                <a:gd name="connsiteX2" fmla="*/ 110109 w 1670685"/>
                <a:gd name="connsiteY2" fmla="*/ 170688 h 213360"/>
                <a:gd name="connsiteX3" fmla="*/ 128397 w 1670685"/>
                <a:gd name="connsiteY3" fmla="*/ 188976 h 213360"/>
                <a:gd name="connsiteX4" fmla="*/ 152781 w 1670685"/>
                <a:gd name="connsiteY4" fmla="*/ 201168 h 213360"/>
                <a:gd name="connsiteX5" fmla="*/ 171069 w 1670685"/>
                <a:gd name="connsiteY5" fmla="*/ 213360 h 213360"/>
                <a:gd name="connsiteX6" fmla="*/ 250317 w 1670685"/>
                <a:gd name="connsiteY6" fmla="*/ 201168 h 213360"/>
                <a:gd name="connsiteX7" fmla="*/ 286893 w 1670685"/>
                <a:gd name="connsiteY7" fmla="*/ 188976 h 213360"/>
                <a:gd name="connsiteX8" fmla="*/ 329565 w 1670685"/>
                <a:gd name="connsiteY8" fmla="*/ 152400 h 213360"/>
                <a:gd name="connsiteX9" fmla="*/ 378333 w 1670685"/>
                <a:gd name="connsiteY9" fmla="*/ 140208 h 213360"/>
                <a:gd name="connsiteX10" fmla="*/ 396621 w 1670685"/>
                <a:gd name="connsiteY10" fmla="*/ 134112 h 213360"/>
                <a:gd name="connsiteX11" fmla="*/ 421005 w 1670685"/>
                <a:gd name="connsiteY11" fmla="*/ 128016 h 213360"/>
                <a:gd name="connsiteX12" fmla="*/ 439293 w 1670685"/>
                <a:gd name="connsiteY12" fmla="*/ 121920 h 213360"/>
                <a:gd name="connsiteX13" fmla="*/ 530733 w 1670685"/>
                <a:gd name="connsiteY13" fmla="*/ 115824 h 213360"/>
                <a:gd name="connsiteX14" fmla="*/ 549021 w 1670685"/>
                <a:gd name="connsiteY14" fmla="*/ 109728 h 213360"/>
                <a:gd name="connsiteX15" fmla="*/ 585597 w 1670685"/>
                <a:gd name="connsiteY15" fmla="*/ 85344 h 213360"/>
                <a:gd name="connsiteX16" fmla="*/ 603885 w 1670685"/>
                <a:gd name="connsiteY16" fmla="*/ 79248 h 213360"/>
                <a:gd name="connsiteX17" fmla="*/ 646557 w 1670685"/>
                <a:gd name="connsiteY17" fmla="*/ 48768 h 213360"/>
                <a:gd name="connsiteX18" fmla="*/ 677037 w 1670685"/>
                <a:gd name="connsiteY18" fmla="*/ 42672 h 213360"/>
                <a:gd name="connsiteX19" fmla="*/ 731901 w 1670685"/>
                <a:gd name="connsiteY19" fmla="*/ 24384 h 213360"/>
                <a:gd name="connsiteX20" fmla="*/ 780669 w 1670685"/>
                <a:gd name="connsiteY20" fmla="*/ 30480 h 213360"/>
                <a:gd name="connsiteX21" fmla="*/ 798957 w 1670685"/>
                <a:gd name="connsiteY21" fmla="*/ 42672 h 213360"/>
                <a:gd name="connsiteX22" fmla="*/ 853821 w 1670685"/>
                <a:gd name="connsiteY22" fmla="*/ 85344 h 213360"/>
                <a:gd name="connsiteX23" fmla="*/ 884301 w 1670685"/>
                <a:gd name="connsiteY23" fmla="*/ 121920 h 213360"/>
                <a:gd name="connsiteX24" fmla="*/ 908685 w 1670685"/>
                <a:gd name="connsiteY24" fmla="*/ 158496 h 213360"/>
                <a:gd name="connsiteX25" fmla="*/ 920877 w 1670685"/>
                <a:gd name="connsiteY25" fmla="*/ 176784 h 213360"/>
                <a:gd name="connsiteX26" fmla="*/ 1085469 w 1670685"/>
                <a:gd name="connsiteY26" fmla="*/ 170688 h 213360"/>
                <a:gd name="connsiteX27" fmla="*/ 1109853 w 1670685"/>
                <a:gd name="connsiteY27" fmla="*/ 158496 h 213360"/>
                <a:gd name="connsiteX28" fmla="*/ 1128141 w 1670685"/>
                <a:gd name="connsiteY28" fmla="*/ 152400 h 213360"/>
                <a:gd name="connsiteX29" fmla="*/ 1189101 w 1670685"/>
                <a:gd name="connsiteY29" fmla="*/ 134112 h 213360"/>
                <a:gd name="connsiteX30" fmla="*/ 1207389 w 1670685"/>
                <a:gd name="connsiteY30" fmla="*/ 128016 h 213360"/>
                <a:gd name="connsiteX31" fmla="*/ 1225677 w 1670685"/>
                <a:gd name="connsiteY31" fmla="*/ 115824 h 213360"/>
                <a:gd name="connsiteX32" fmla="*/ 1250061 w 1670685"/>
                <a:gd name="connsiteY32" fmla="*/ 103632 h 213360"/>
                <a:gd name="connsiteX33" fmla="*/ 1268349 w 1670685"/>
                <a:gd name="connsiteY33" fmla="*/ 85344 h 213360"/>
                <a:gd name="connsiteX34" fmla="*/ 1371981 w 1670685"/>
                <a:gd name="connsiteY34" fmla="*/ 18288 h 213360"/>
                <a:gd name="connsiteX35" fmla="*/ 1408557 w 1670685"/>
                <a:gd name="connsiteY35" fmla="*/ 0 h 213360"/>
                <a:gd name="connsiteX36" fmla="*/ 1463421 w 1670685"/>
                <a:gd name="connsiteY36" fmla="*/ 6096 h 213360"/>
                <a:gd name="connsiteX37" fmla="*/ 1487805 w 1670685"/>
                <a:gd name="connsiteY37" fmla="*/ 18288 h 213360"/>
                <a:gd name="connsiteX38" fmla="*/ 1512189 w 1670685"/>
                <a:gd name="connsiteY38" fmla="*/ 24384 h 213360"/>
                <a:gd name="connsiteX39" fmla="*/ 1554861 w 1670685"/>
                <a:gd name="connsiteY39" fmla="*/ 42672 h 213360"/>
                <a:gd name="connsiteX40" fmla="*/ 1609725 w 1670685"/>
                <a:gd name="connsiteY40" fmla="*/ 60960 h 213360"/>
                <a:gd name="connsiteX41" fmla="*/ 1652397 w 1670685"/>
                <a:gd name="connsiteY41" fmla="*/ 91440 h 213360"/>
                <a:gd name="connsiteX42" fmla="*/ 1670685 w 1670685"/>
                <a:gd name="connsiteY42" fmla="*/ 97536 h 213360"/>
                <a:gd name="connsiteX0" fmla="*/ 0 w 1652397"/>
                <a:gd name="connsiteY0" fmla="*/ 78867 h 213360"/>
                <a:gd name="connsiteX1" fmla="*/ 91821 w 1652397"/>
                <a:gd name="connsiteY1" fmla="*/ 158496 h 213360"/>
                <a:gd name="connsiteX2" fmla="*/ 110109 w 1652397"/>
                <a:gd name="connsiteY2" fmla="*/ 170688 h 213360"/>
                <a:gd name="connsiteX3" fmla="*/ 128397 w 1652397"/>
                <a:gd name="connsiteY3" fmla="*/ 188976 h 213360"/>
                <a:gd name="connsiteX4" fmla="*/ 152781 w 1652397"/>
                <a:gd name="connsiteY4" fmla="*/ 201168 h 213360"/>
                <a:gd name="connsiteX5" fmla="*/ 171069 w 1652397"/>
                <a:gd name="connsiteY5" fmla="*/ 213360 h 213360"/>
                <a:gd name="connsiteX6" fmla="*/ 250317 w 1652397"/>
                <a:gd name="connsiteY6" fmla="*/ 201168 h 213360"/>
                <a:gd name="connsiteX7" fmla="*/ 286893 w 1652397"/>
                <a:gd name="connsiteY7" fmla="*/ 188976 h 213360"/>
                <a:gd name="connsiteX8" fmla="*/ 329565 w 1652397"/>
                <a:gd name="connsiteY8" fmla="*/ 152400 h 213360"/>
                <a:gd name="connsiteX9" fmla="*/ 378333 w 1652397"/>
                <a:gd name="connsiteY9" fmla="*/ 140208 h 213360"/>
                <a:gd name="connsiteX10" fmla="*/ 396621 w 1652397"/>
                <a:gd name="connsiteY10" fmla="*/ 134112 h 213360"/>
                <a:gd name="connsiteX11" fmla="*/ 421005 w 1652397"/>
                <a:gd name="connsiteY11" fmla="*/ 128016 h 213360"/>
                <a:gd name="connsiteX12" fmla="*/ 439293 w 1652397"/>
                <a:gd name="connsiteY12" fmla="*/ 121920 h 213360"/>
                <a:gd name="connsiteX13" fmla="*/ 530733 w 1652397"/>
                <a:gd name="connsiteY13" fmla="*/ 115824 h 213360"/>
                <a:gd name="connsiteX14" fmla="*/ 549021 w 1652397"/>
                <a:gd name="connsiteY14" fmla="*/ 109728 h 213360"/>
                <a:gd name="connsiteX15" fmla="*/ 585597 w 1652397"/>
                <a:gd name="connsiteY15" fmla="*/ 85344 h 213360"/>
                <a:gd name="connsiteX16" fmla="*/ 603885 w 1652397"/>
                <a:gd name="connsiteY16" fmla="*/ 79248 h 213360"/>
                <a:gd name="connsiteX17" fmla="*/ 646557 w 1652397"/>
                <a:gd name="connsiteY17" fmla="*/ 48768 h 213360"/>
                <a:gd name="connsiteX18" fmla="*/ 677037 w 1652397"/>
                <a:gd name="connsiteY18" fmla="*/ 42672 h 213360"/>
                <a:gd name="connsiteX19" fmla="*/ 731901 w 1652397"/>
                <a:gd name="connsiteY19" fmla="*/ 24384 h 213360"/>
                <a:gd name="connsiteX20" fmla="*/ 780669 w 1652397"/>
                <a:gd name="connsiteY20" fmla="*/ 30480 h 213360"/>
                <a:gd name="connsiteX21" fmla="*/ 798957 w 1652397"/>
                <a:gd name="connsiteY21" fmla="*/ 42672 h 213360"/>
                <a:gd name="connsiteX22" fmla="*/ 853821 w 1652397"/>
                <a:gd name="connsiteY22" fmla="*/ 85344 h 213360"/>
                <a:gd name="connsiteX23" fmla="*/ 884301 w 1652397"/>
                <a:gd name="connsiteY23" fmla="*/ 121920 h 213360"/>
                <a:gd name="connsiteX24" fmla="*/ 908685 w 1652397"/>
                <a:gd name="connsiteY24" fmla="*/ 158496 h 213360"/>
                <a:gd name="connsiteX25" fmla="*/ 920877 w 1652397"/>
                <a:gd name="connsiteY25" fmla="*/ 176784 h 213360"/>
                <a:gd name="connsiteX26" fmla="*/ 1085469 w 1652397"/>
                <a:gd name="connsiteY26" fmla="*/ 170688 h 213360"/>
                <a:gd name="connsiteX27" fmla="*/ 1109853 w 1652397"/>
                <a:gd name="connsiteY27" fmla="*/ 158496 h 213360"/>
                <a:gd name="connsiteX28" fmla="*/ 1128141 w 1652397"/>
                <a:gd name="connsiteY28" fmla="*/ 152400 h 213360"/>
                <a:gd name="connsiteX29" fmla="*/ 1189101 w 1652397"/>
                <a:gd name="connsiteY29" fmla="*/ 134112 h 213360"/>
                <a:gd name="connsiteX30" fmla="*/ 1207389 w 1652397"/>
                <a:gd name="connsiteY30" fmla="*/ 128016 h 213360"/>
                <a:gd name="connsiteX31" fmla="*/ 1225677 w 1652397"/>
                <a:gd name="connsiteY31" fmla="*/ 115824 h 213360"/>
                <a:gd name="connsiteX32" fmla="*/ 1250061 w 1652397"/>
                <a:gd name="connsiteY32" fmla="*/ 103632 h 213360"/>
                <a:gd name="connsiteX33" fmla="*/ 1268349 w 1652397"/>
                <a:gd name="connsiteY33" fmla="*/ 85344 h 213360"/>
                <a:gd name="connsiteX34" fmla="*/ 1371981 w 1652397"/>
                <a:gd name="connsiteY34" fmla="*/ 18288 h 213360"/>
                <a:gd name="connsiteX35" fmla="*/ 1408557 w 1652397"/>
                <a:gd name="connsiteY35" fmla="*/ 0 h 213360"/>
                <a:gd name="connsiteX36" fmla="*/ 1463421 w 1652397"/>
                <a:gd name="connsiteY36" fmla="*/ 6096 h 213360"/>
                <a:gd name="connsiteX37" fmla="*/ 1487805 w 1652397"/>
                <a:gd name="connsiteY37" fmla="*/ 18288 h 213360"/>
                <a:gd name="connsiteX38" fmla="*/ 1512189 w 1652397"/>
                <a:gd name="connsiteY38" fmla="*/ 24384 h 213360"/>
                <a:gd name="connsiteX39" fmla="*/ 1554861 w 1652397"/>
                <a:gd name="connsiteY39" fmla="*/ 42672 h 213360"/>
                <a:gd name="connsiteX40" fmla="*/ 1609725 w 1652397"/>
                <a:gd name="connsiteY40" fmla="*/ 60960 h 213360"/>
                <a:gd name="connsiteX41" fmla="*/ 1652397 w 1652397"/>
                <a:gd name="connsiteY41" fmla="*/ 91440 h 213360"/>
                <a:gd name="connsiteX0" fmla="*/ 0 w 1609725"/>
                <a:gd name="connsiteY0" fmla="*/ 78867 h 213360"/>
                <a:gd name="connsiteX1" fmla="*/ 91821 w 1609725"/>
                <a:gd name="connsiteY1" fmla="*/ 158496 h 213360"/>
                <a:gd name="connsiteX2" fmla="*/ 110109 w 1609725"/>
                <a:gd name="connsiteY2" fmla="*/ 170688 h 213360"/>
                <a:gd name="connsiteX3" fmla="*/ 128397 w 1609725"/>
                <a:gd name="connsiteY3" fmla="*/ 188976 h 213360"/>
                <a:gd name="connsiteX4" fmla="*/ 152781 w 1609725"/>
                <a:gd name="connsiteY4" fmla="*/ 201168 h 213360"/>
                <a:gd name="connsiteX5" fmla="*/ 171069 w 1609725"/>
                <a:gd name="connsiteY5" fmla="*/ 213360 h 213360"/>
                <a:gd name="connsiteX6" fmla="*/ 250317 w 1609725"/>
                <a:gd name="connsiteY6" fmla="*/ 201168 h 213360"/>
                <a:gd name="connsiteX7" fmla="*/ 286893 w 1609725"/>
                <a:gd name="connsiteY7" fmla="*/ 188976 h 213360"/>
                <a:gd name="connsiteX8" fmla="*/ 329565 w 1609725"/>
                <a:gd name="connsiteY8" fmla="*/ 152400 h 213360"/>
                <a:gd name="connsiteX9" fmla="*/ 378333 w 1609725"/>
                <a:gd name="connsiteY9" fmla="*/ 140208 h 213360"/>
                <a:gd name="connsiteX10" fmla="*/ 396621 w 1609725"/>
                <a:gd name="connsiteY10" fmla="*/ 134112 h 213360"/>
                <a:gd name="connsiteX11" fmla="*/ 421005 w 1609725"/>
                <a:gd name="connsiteY11" fmla="*/ 128016 h 213360"/>
                <a:gd name="connsiteX12" fmla="*/ 439293 w 1609725"/>
                <a:gd name="connsiteY12" fmla="*/ 121920 h 213360"/>
                <a:gd name="connsiteX13" fmla="*/ 530733 w 1609725"/>
                <a:gd name="connsiteY13" fmla="*/ 115824 h 213360"/>
                <a:gd name="connsiteX14" fmla="*/ 549021 w 1609725"/>
                <a:gd name="connsiteY14" fmla="*/ 109728 h 213360"/>
                <a:gd name="connsiteX15" fmla="*/ 585597 w 1609725"/>
                <a:gd name="connsiteY15" fmla="*/ 85344 h 213360"/>
                <a:gd name="connsiteX16" fmla="*/ 603885 w 1609725"/>
                <a:gd name="connsiteY16" fmla="*/ 79248 h 213360"/>
                <a:gd name="connsiteX17" fmla="*/ 646557 w 1609725"/>
                <a:gd name="connsiteY17" fmla="*/ 48768 h 213360"/>
                <a:gd name="connsiteX18" fmla="*/ 677037 w 1609725"/>
                <a:gd name="connsiteY18" fmla="*/ 42672 h 213360"/>
                <a:gd name="connsiteX19" fmla="*/ 731901 w 1609725"/>
                <a:gd name="connsiteY19" fmla="*/ 24384 h 213360"/>
                <a:gd name="connsiteX20" fmla="*/ 780669 w 1609725"/>
                <a:gd name="connsiteY20" fmla="*/ 30480 h 213360"/>
                <a:gd name="connsiteX21" fmla="*/ 798957 w 1609725"/>
                <a:gd name="connsiteY21" fmla="*/ 42672 h 213360"/>
                <a:gd name="connsiteX22" fmla="*/ 853821 w 1609725"/>
                <a:gd name="connsiteY22" fmla="*/ 85344 h 213360"/>
                <a:gd name="connsiteX23" fmla="*/ 884301 w 1609725"/>
                <a:gd name="connsiteY23" fmla="*/ 121920 h 213360"/>
                <a:gd name="connsiteX24" fmla="*/ 908685 w 1609725"/>
                <a:gd name="connsiteY24" fmla="*/ 158496 h 213360"/>
                <a:gd name="connsiteX25" fmla="*/ 920877 w 1609725"/>
                <a:gd name="connsiteY25" fmla="*/ 176784 h 213360"/>
                <a:gd name="connsiteX26" fmla="*/ 1085469 w 1609725"/>
                <a:gd name="connsiteY26" fmla="*/ 170688 h 213360"/>
                <a:gd name="connsiteX27" fmla="*/ 1109853 w 1609725"/>
                <a:gd name="connsiteY27" fmla="*/ 158496 h 213360"/>
                <a:gd name="connsiteX28" fmla="*/ 1128141 w 1609725"/>
                <a:gd name="connsiteY28" fmla="*/ 152400 h 213360"/>
                <a:gd name="connsiteX29" fmla="*/ 1189101 w 1609725"/>
                <a:gd name="connsiteY29" fmla="*/ 134112 h 213360"/>
                <a:gd name="connsiteX30" fmla="*/ 1207389 w 1609725"/>
                <a:gd name="connsiteY30" fmla="*/ 128016 h 213360"/>
                <a:gd name="connsiteX31" fmla="*/ 1225677 w 1609725"/>
                <a:gd name="connsiteY31" fmla="*/ 115824 h 213360"/>
                <a:gd name="connsiteX32" fmla="*/ 1250061 w 1609725"/>
                <a:gd name="connsiteY32" fmla="*/ 103632 h 213360"/>
                <a:gd name="connsiteX33" fmla="*/ 1268349 w 1609725"/>
                <a:gd name="connsiteY33" fmla="*/ 85344 h 213360"/>
                <a:gd name="connsiteX34" fmla="*/ 1371981 w 1609725"/>
                <a:gd name="connsiteY34" fmla="*/ 18288 h 213360"/>
                <a:gd name="connsiteX35" fmla="*/ 1408557 w 1609725"/>
                <a:gd name="connsiteY35" fmla="*/ 0 h 213360"/>
                <a:gd name="connsiteX36" fmla="*/ 1463421 w 1609725"/>
                <a:gd name="connsiteY36" fmla="*/ 6096 h 213360"/>
                <a:gd name="connsiteX37" fmla="*/ 1487805 w 1609725"/>
                <a:gd name="connsiteY37" fmla="*/ 18288 h 213360"/>
                <a:gd name="connsiteX38" fmla="*/ 1512189 w 1609725"/>
                <a:gd name="connsiteY38" fmla="*/ 24384 h 213360"/>
                <a:gd name="connsiteX39" fmla="*/ 1554861 w 1609725"/>
                <a:gd name="connsiteY39" fmla="*/ 42672 h 213360"/>
                <a:gd name="connsiteX40" fmla="*/ 1609725 w 1609725"/>
                <a:gd name="connsiteY40" fmla="*/ 60960 h 213360"/>
                <a:gd name="connsiteX0" fmla="*/ 0 w 1554861"/>
                <a:gd name="connsiteY0" fmla="*/ 78867 h 213360"/>
                <a:gd name="connsiteX1" fmla="*/ 91821 w 1554861"/>
                <a:gd name="connsiteY1" fmla="*/ 158496 h 213360"/>
                <a:gd name="connsiteX2" fmla="*/ 110109 w 1554861"/>
                <a:gd name="connsiteY2" fmla="*/ 170688 h 213360"/>
                <a:gd name="connsiteX3" fmla="*/ 128397 w 1554861"/>
                <a:gd name="connsiteY3" fmla="*/ 188976 h 213360"/>
                <a:gd name="connsiteX4" fmla="*/ 152781 w 1554861"/>
                <a:gd name="connsiteY4" fmla="*/ 201168 h 213360"/>
                <a:gd name="connsiteX5" fmla="*/ 171069 w 1554861"/>
                <a:gd name="connsiteY5" fmla="*/ 213360 h 213360"/>
                <a:gd name="connsiteX6" fmla="*/ 250317 w 1554861"/>
                <a:gd name="connsiteY6" fmla="*/ 201168 h 213360"/>
                <a:gd name="connsiteX7" fmla="*/ 286893 w 1554861"/>
                <a:gd name="connsiteY7" fmla="*/ 188976 h 213360"/>
                <a:gd name="connsiteX8" fmla="*/ 329565 w 1554861"/>
                <a:gd name="connsiteY8" fmla="*/ 152400 h 213360"/>
                <a:gd name="connsiteX9" fmla="*/ 378333 w 1554861"/>
                <a:gd name="connsiteY9" fmla="*/ 140208 h 213360"/>
                <a:gd name="connsiteX10" fmla="*/ 396621 w 1554861"/>
                <a:gd name="connsiteY10" fmla="*/ 134112 h 213360"/>
                <a:gd name="connsiteX11" fmla="*/ 421005 w 1554861"/>
                <a:gd name="connsiteY11" fmla="*/ 128016 h 213360"/>
                <a:gd name="connsiteX12" fmla="*/ 439293 w 1554861"/>
                <a:gd name="connsiteY12" fmla="*/ 121920 h 213360"/>
                <a:gd name="connsiteX13" fmla="*/ 530733 w 1554861"/>
                <a:gd name="connsiteY13" fmla="*/ 115824 h 213360"/>
                <a:gd name="connsiteX14" fmla="*/ 549021 w 1554861"/>
                <a:gd name="connsiteY14" fmla="*/ 109728 h 213360"/>
                <a:gd name="connsiteX15" fmla="*/ 585597 w 1554861"/>
                <a:gd name="connsiteY15" fmla="*/ 85344 h 213360"/>
                <a:gd name="connsiteX16" fmla="*/ 603885 w 1554861"/>
                <a:gd name="connsiteY16" fmla="*/ 79248 h 213360"/>
                <a:gd name="connsiteX17" fmla="*/ 646557 w 1554861"/>
                <a:gd name="connsiteY17" fmla="*/ 48768 h 213360"/>
                <a:gd name="connsiteX18" fmla="*/ 677037 w 1554861"/>
                <a:gd name="connsiteY18" fmla="*/ 42672 h 213360"/>
                <a:gd name="connsiteX19" fmla="*/ 731901 w 1554861"/>
                <a:gd name="connsiteY19" fmla="*/ 24384 h 213360"/>
                <a:gd name="connsiteX20" fmla="*/ 780669 w 1554861"/>
                <a:gd name="connsiteY20" fmla="*/ 30480 h 213360"/>
                <a:gd name="connsiteX21" fmla="*/ 798957 w 1554861"/>
                <a:gd name="connsiteY21" fmla="*/ 42672 h 213360"/>
                <a:gd name="connsiteX22" fmla="*/ 853821 w 1554861"/>
                <a:gd name="connsiteY22" fmla="*/ 85344 h 213360"/>
                <a:gd name="connsiteX23" fmla="*/ 884301 w 1554861"/>
                <a:gd name="connsiteY23" fmla="*/ 121920 h 213360"/>
                <a:gd name="connsiteX24" fmla="*/ 908685 w 1554861"/>
                <a:gd name="connsiteY24" fmla="*/ 158496 h 213360"/>
                <a:gd name="connsiteX25" fmla="*/ 920877 w 1554861"/>
                <a:gd name="connsiteY25" fmla="*/ 176784 h 213360"/>
                <a:gd name="connsiteX26" fmla="*/ 1085469 w 1554861"/>
                <a:gd name="connsiteY26" fmla="*/ 170688 h 213360"/>
                <a:gd name="connsiteX27" fmla="*/ 1109853 w 1554861"/>
                <a:gd name="connsiteY27" fmla="*/ 158496 h 213360"/>
                <a:gd name="connsiteX28" fmla="*/ 1128141 w 1554861"/>
                <a:gd name="connsiteY28" fmla="*/ 152400 h 213360"/>
                <a:gd name="connsiteX29" fmla="*/ 1189101 w 1554861"/>
                <a:gd name="connsiteY29" fmla="*/ 134112 h 213360"/>
                <a:gd name="connsiteX30" fmla="*/ 1207389 w 1554861"/>
                <a:gd name="connsiteY30" fmla="*/ 128016 h 213360"/>
                <a:gd name="connsiteX31" fmla="*/ 1225677 w 1554861"/>
                <a:gd name="connsiteY31" fmla="*/ 115824 h 213360"/>
                <a:gd name="connsiteX32" fmla="*/ 1250061 w 1554861"/>
                <a:gd name="connsiteY32" fmla="*/ 103632 h 213360"/>
                <a:gd name="connsiteX33" fmla="*/ 1268349 w 1554861"/>
                <a:gd name="connsiteY33" fmla="*/ 85344 h 213360"/>
                <a:gd name="connsiteX34" fmla="*/ 1371981 w 1554861"/>
                <a:gd name="connsiteY34" fmla="*/ 18288 h 213360"/>
                <a:gd name="connsiteX35" fmla="*/ 1408557 w 1554861"/>
                <a:gd name="connsiteY35" fmla="*/ 0 h 213360"/>
                <a:gd name="connsiteX36" fmla="*/ 1463421 w 1554861"/>
                <a:gd name="connsiteY36" fmla="*/ 6096 h 213360"/>
                <a:gd name="connsiteX37" fmla="*/ 1487805 w 1554861"/>
                <a:gd name="connsiteY37" fmla="*/ 18288 h 213360"/>
                <a:gd name="connsiteX38" fmla="*/ 1512189 w 1554861"/>
                <a:gd name="connsiteY38" fmla="*/ 24384 h 213360"/>
                <a:gd name="connsiteX39" fmla="*/ 1554861 w 1554861"/>
                <a:gd name="connsiteY39" fmla="*/ 42672 h 21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54861" h="213360">
                  <a:moveTo>
                    <a:pt x="0" y="78867"/>
                  </a:moveTo>
                  <a:cubicBezTo>
                    <a:pt x="52832" y="127635"/>
                    <a:pt x="73470" y="143193"/>
                    <a:pt x="91821" y="158496"/>
                  </a:cubicBezTo>
                  <a:cubicBezTo>
                    <a:pt x="110173" y="173800"/>
                    <a:pt x="104481" y="165998"/>
                    <a:pt x="110109" y="170688"/>
                  </a:cubicBezTo>
                  <a:cubicBezTo>
                    <a:pt x="116732" y="176207"/>
                    <a:pt x="121382" y="183965"/>
                    <a:pt x="128397" y="188976"/>
                  </a:cubicBezTo>
                  <a:cubicBezTo>
                    <a:pt x="135792" y="194258"/>
                    <a:pt x="144891" y="196659"/>
                    <a:pt x="152781" y="201168"/>
                  </a:cubicBezTo>
                  <a:cubicBezTo>
                    <a:pt x="159142" y="204803"/>
                    <a:pt x="164973" y="209296"/>
                    <a:pt x="171069" y="213360"/>
                  </a:cubicBezTo>
                  <a:cubicBezTo>
                    <a:pt x="180092" y="212071"/>
                    <a:pt x="239039" y="203987"/>
                    <a:pt x="250317" y="201168"/>
                  </a:cubicBezTo>
                  <a:cubicBezTo>
                    <a:pt x="262785" y="198051"/>
                    <a:pt x="286893" y="188976"/>
                    <a:pt x="286893" y="188976"/>
                  </a:cubicBezTo>
                  <a:cubicBezTo>
                    <a:pt x="301306" y="174563"/>
                    <a:pt x="311318" y="162827"/>
                    <a:pt x="329565" y="152400"/>
                  </a:cubicBezTo>
                  <a:cubicBezTo>
                    <a:pt x="340403" y="146207"/>
                    <a:pt x="369414" y="142438"/>
                    <a:pt x="378333" y="140208"/>
                  </a:cubicBezTo>
                  <a:cubicBezTo>
                    <a:pt x="384567" y="138650"/>
                    <a:pt x="390442" y="135877"/>
                    <a:pt x="396621" y="134112"/>
                  </a:cubicBezTo>
                  <a:cubicBezTo>
                    <a:pt x="404677" y="131810"/>
                    <a:pt x="412949" y="130318"/>
                    <a:pt x="421005" y="128016"/>
                  </a:cubicBezTo>
                  <a:cubicBezTo>
                    <a:pt x="427184" y="126251"/>
                    <a:pt x="432907" y="122630"/>
                    <a:pt x="439293" y="121920"/>
                  </a:cubicBezTo>
                  <a:cubicBezTo>
                    <a:pt x="469654" y="118547"/>
                    <a:pt x="500253" y="117856"/>
                    <a:pt x="530733" y="115824"/>
                  </a:cubicBezTo>
                  <a:cubicBezTo>
                    <a:pt x="536829" y="113792"/>
                    <a:pt x="543404" y="112849"/>
                    <a:pt x="549021" y="109728"/>
                  </a:cubicBezTo>
                  <a:cubicBezTo>
                    <a:pt x="561830" y="102612"/>
                    <a:pt x="571696" y="89978"/>
                    <a:pt x="585597" y="85344"/>
                  </a:cubicBezTo>
                  <a:lnTo>
                    <a:pt x="603885" y="79248"/>
                  </a:lnTo>
                  <a:cubicBezTo>
                    <a:pt x="605287" y="78196"/>
                    <a:pt x="640614" y="50996"/>
                    <a:pt x="646557" y="48768"/>
                  </a:cubicBezTo>
                  <a:cubicBezTo>
                    <a:pt x="656259" y="45130"/>
                    <a:pt x="666877" y="44704"/>
                    <a:pt x="677037" y="42672"/>
                  </a:cubicBezTo>
                  <a:cubicBezTo>
                    <a:pt x="696869" y="32756"/>
                    <a:pt x="708266" y="24384"/>
                    <a:pt x="731901" y="24384"/>
                  </a:cubicBezTo>
                  <a:cubicBezTo>
                    <a:pt x="748284" y="24384"/>
                    <a:pt x="764413" y="28448"/>
                    <a:pt x="780669" y="30480"/>
                  </a:cubicBezTo>
                  <a:cubicBezTo>
                    <a:pt x="786765" y="34544"/>
                    <a:pt x="793096" y="38276"/>
                    <a:pt x="798957" y="42672"/>
                  </a:cubicBezTo>
                  <a:cubicBezTo>
                    <a:pt x="817492" y="56573"/>
                    <a:pt x="853821" y="85344"/>
                    <a:pt x="853821" y="85344"/>
                  </a:cubicBezTo>
                  <a:cubicBezTo>
                    <a:pt x="887102" y="151905"/>
                    <a:pt x="844091" y="75966"/>
                    <a:pt x="884301" y="121920"/>
                  </a:cubicBezTo>
                  <a:cubicBezTo>
                    <a:pt x="893950" y="132947"/>
                    <a:pt x="900557" y="146304"/>
                    <a:pt x="908685" y="158496"/>
                  </a:cubicBezTo>
                  <a:lnTo>
                    <a:pt x="920877" y="176784"/>
                  </a:lnTo>
                  <a:cubicBezTo>
                    <a:pt x="975741" y="174752"/>
                    <a:pt x="1030823" y="175976"/>
                    <a:pt x="1085469" y="170688"/>
                  </a:cubicBezTo>
                  <a:cubicBezTo>
                    <a:pt x="1094514" y="169813"/>
                    <a:pt x="1101500" y="162076"/>
                    <a:pt x="1109853" y="158496"/>
                  </a:cubicBezTo>
                  <a:cubicBezTo>
                    <a:pt x="1115759" y="155965"/>
                    <a:pt x="1121962" y="154165"/>
                    <a:pt x="1128141" y="152400"/>
                  </a:cubicBezTo>
                  <a:cubicBezTo>
                    <a:pt x="1192632" y="133974"/>
                    <a:pt x="1102181" y="163085"/>
                    <a:pt x="1189101" y="134112"/>
                  </a:cubicBezTo>
                  <a:cubicBezTo>
                    <a:pt x="1195197" y="132080"/>
                    <a:pt x="1202042" y="131580"/>
                    <a:pt x="1207389" y="128016"/>
                  </a:cubicBezTo>
                  <a:cubicBezTo>
                    <a:pt x="1213485" y="123952"/>
                    <a:pt x="1219316" y="119459"/>
                    <a:pt x="1225677" y="115824"/>
                  </a:cubicBezTo>
                  <a:cubicBezTo>
                    <a:pt x="1233567" y="111315"/>
                    <a:pt x="1242666" y="108914"/>
                    <a:pt x="1250061" y="103632"/>
                  </a:cubicBezTo>
                  <a:cubicBezTo>
                    <a:pt x="1257076" y="98621"/>
                    <a:pt x="1261286" y="90288"/>
                    <a:pt x="1268349" y="85344"/>
                  </a:cubicBezTo>
                  <a:cubicBezTo>
                    <a:pt x="1302056" y="61749"/>
                    <a:pt x="1337483" y="40711"/>
                    <a:pt x="1371981" y="18288"/>
                  </a:cubicBezTo>
                  <a:cubicBezTo>
                    <a:pt x="1396859" y="2117"/>
                    <a:pt x="1382227" y="8777"/>
                    <a:pt x="1408557" y="0"/>
                  </a:cubicBezTo>
                  <a:cubicBezTo>
                    <a:pt x="1426845" y="2032"/>
                    <a:pt x="1445492" y="1958"/>
                    <a:pt x="1463421" y="6096"/>
                  </a:cubicBezTo>
                  <a:cubicBezTo>
                    <a:pt x="1472276" y="8139"/>
                    <a:pt x="1479296" y="15097"/>
                    <a:pt x="1487805" y="18288"/>
                  </a:cubicBezTo>
                  <a:cubicBezTo>
                    <a:pt x="1495650" y="21230"/>
                    <a:pt x="1504061" y="22352"/>
                    <a:pt x="1512189" y="24384"/>
                  </a:cubicBezTo>
                  <a:cubicBezTo>
                    <a:pt x="1544333" y="45813"/>
                    <a:pt x="1515496" y="29550"/>
                    <a:pt x="1554861" y="42672"/>
                  </a:cubicBezTo>
                </a:path>
              </a:pathLst>
            </a:cu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BBBEE8D8-7E84-449D-A442-E1113663C142}"/>
              </a:ext>
            </a:extLst>
          </p:cNvPr>
          <p:cNvSpPr txBox="1"/>
          <p:nvPr/>
        </p:nvSpPr>
        <p:spPr>
          <a:xfrm>
            <a:off x="7723151" y="2859448"/>
            <a:ext cx="1762044" cy="1477328"/>
          </a:xfrm>
          <a:prstGeom prst="rect">
            <a:avLst/>
          </a:prstGeom>
          <a:noFill/>
        </p:spPr>
        <p:txBody>
          <a:bodyPr wrap="square" rtlCol="0">
            <a:spAutoFit/>
          </a:bodyPr>
          <a:lstStyle/>
          <a:p>
            <a:r>
              <a:rPr lang="en-US" dirty="0"/>
              <a:t>Dynamics at a</a:t>
            </a:r>
            <a:br>
              <a:rPr lang="en-US" dirty="0"/>
            </a:br>
            <a:r>
              <a:rPr lang="en-US" dirty="0"/>
              <a:t>faster/smaller scale than the</a:t>
            </a:r>
            <a:br>
              <a:rPr lang="en-US" dirty="0"/>
            </a:br>
            <a:r>
              <a:rPr lang="en-US" dirty="0"/>
              <a:t>measurement resolution </a:t>
            </a:r>
          </a:p>
        </p:txBody>
      </p:sp>
      <p:sp>
        <p:nvSpPr>
          <p:cNvPr id="37" name="TextBox 36">
            <a:extLst>
              <a:ext uri="{FF2B5EF4-FFF2-40B4-BE49-F238E27FC236}">
                <a16:creationId xmlns:a16="http://schemas.microsoft.com/office/drawing/2014/main" id="{D9404C62-F61C-4597-A309-57044D6C89CA}"/>
              </a:ext>
            </a:extLst>
          </p:cNvPr>
          <p:cNvSpPr txBox="1"/>
          <p:nvPr/>
        </p:nvSpPr>
        <p:spPr>
          <a:xfrm>
            <a:off x="1176219" y="3975636"/>
            <a:ext cx="4556616" cy="646331"/>
          </a:xfrm>
          <a:prstGeom prst="rect">
            <a:avLst/>
          </a:prstGeom>
          <a:noFill/>
        </p:spPr>
        <p:txBody>
          <a:bodyPr wrap="square" rtlCol="0">
            <a:spAutoFit/>
          </a:bodyPr>
          <a:lstStyle/>
          <a:p>
            <a:r>
              <a:rPr lang="en-US" dirty="0"/>
              <a:t>We can talk about a single state in the interval if all state variables are “stable” enough</a:t>
            </a:r>
          </a:p>
        </p:txBody>
      </p:sp>
    </p:spTree>
    <p:extLst>
      <p:ext uri="{BB962C8B-B14F-4D97-AF65-F5344CB8AC3E}">
        <p14:creationId xmlns:p14="http://schemas.microsoft.com/office/powerpoint/2010/main" val="1020107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1F3F2E66-41E5-4498-881D-B9F697622514}"/>
              </a:ext>
            </a:extLst>
          </p:cNvPr>
          <p:cNvSpPr txBox="1"/>
          <p:nvPr/>
        </p:nvSpPr>
        <p:spPr>
          <a:xfrm>
            <a:off x="353008" y="1001971"/>
            <a:ext cx="7402070" cy="1569660"/>
          </a:xfrm>
          <a:prstGeom prst="rect">
            <a:avLst/>
          </a:prstGeom>
          <a:noFill/>
        </p:spPr>
        <p:txBody>
          <a:bodyPr wrap="square">
            <a:spAutoFit/>
          </a:bodyPr>
          <a:lstStyle/>
          <a:p>
            <a:r>
              <a:rPr lang="en-US" sz="3200" dirty="0"/>
              <a:t>3) Independent description:</a:t>
            </a:r>
            <a:br>
              <a:rPr lang="en-US" sz="3200" dirty="0"/>
            </a:br>
            <a:r>
              <a:rPr lang="en-US" sz="3200" dirty="0"/>
              <a:t>a state should describe the system and only the system (with minimal correlations) </a:t>
            </a:r>
          </a:p>
        </p:txBody>
      </p:sp>
      <p:sp>
        <p:nvSpPr>
          <p:cNvPr id="101" name="TextBox 100">
            <a:extLst>
              <a:ext uri="{FF2B5EF4-FFF2-40B4-BE49-F238E27FC236}">
                <a16:creationId xmlns:a16="http://schemas.microsoft.com/office/drawing/2014/main" id="{BADE4F79-1A64-4630-9FCD-15347B205F06}"/>
              </a:ext>
            </a:extLst>
          </p:cNvPr>
          <p:cNvSpPr txBox="1"/>
          <p:nvPr/>
        </p:nvSpPr>
        <p:spPr>
          <a:xfrm>
            <a:off x="250498" y="5915968"/>
            <a:ext cx="11765901" cy="646331"/>
          </a:xfrm>
          <a:prstGeom prst="rect">
            <a:avLst/>
          </a:prstGeom>
          <a:noFill/>
        </p:spPr>
        <p:txBody>
          <a:bodyPr wrap="square">
            <a:spAutoFit/>
          </a:bodyPr>
          <a:lstStyle/>
          <a:p>
            <a:pPr algn="ctr"/>
            <a:r>
              <a:rPr lang="en-US" sz="3600" dirty="0"/>
              <a:t>States are independent descriptions</a:t>
            </a:r>
          </a:p>
        </p:txBody>
      </p:sp>
      <p:sp>
        <p:nvSpPr>
          <p:cNvPr id="22" name="TextBox 21">
            <a:extLst>
              <a:ext uri="{FF2B5EF4-FFF2-40B4-BE49-F238E27FC236}">
                <a16:creationId xmlns:a16="http://schemas.microsoft.com/office/drawing/2014/main" id="{C5668B89-A34D-47E8-9D9D-49D856B49CD0}"/>
              </a:ext>
            </a:extLst>
          </p:cNvPr>
          <p:cNvSpPr txBox="1"/>
          <p:nvPr/>
        </p:nvSpPr>
        <p:spPr>
          <a:xfrm>
            <a:off x="942757" y="2794787"/>
            <a:ext cx="4556616" cy="923330"/>
          </a:xfrm>
          <a:prstGeom prst="rect">
            <a:avLst/>
          </a:prstGeom>
          <a:noFill/>
        </p:spPr>
        <p:txBody>
          <a:bodyPr wrap="square" rtlCol="0">
            <a:spAutoFit/>
          </a:bodyPr>
          <a:lstStyle/>
          <a:p>
            <a:r>
              <a:rPr lang="en-US" dirty="0"/>
              <a:t>A state is properly defined on an independent system, when all correlations have been removed</a:t>
            </a:r>
          </a:p>
        </p:txBody>
      </p:sp>
      <p:grpSp>
        <p:nvGrpSpPr>
          <p:cNvPr id="23" name="Group 22">
            <a:extLst>
              <a:ext uri="{FF2B5EF4-FFF2-40B4-BE49-F238E27FC236}">
                <a16:creationId xmlns:a16="http://schemas.microsoft.com/office/drawing/2014/main" id="{6BA5608A-B65C-47CC-B4B6-4F3E8C8BBEB8}"/>
              </a:ext>
            </a:extLst>
          </p:cNvPr>
          <p:cNvGrpSpPr/>
          <p:nvPr/>
        </p:nvGrpSpPr>
        <p:grpSpPr>
          <a:xfrm>
            <a:off x="8216948" y="1527555"/>
            <a:ext cx="885379" cy="1482267"/>
            <a:chOff x="1408384" y="1385535"/>
            <a:chExt cx="885379" cy="1482267"/>
          </a:xfrm>
        </p:grpSpPr>
        <p:grpSp>
          <p:nvGrpSpPr>
            <p:cNvPr id="24" name="Group 23">
              <a:extLst>
                <a:ext uri="{FF2B5EF4-FFF2-40B4-BE49-F238E27FC236}">
                  <a16:creationId xmlns:a16="http://schemas.microsoft.com/office/drawing/2014/main" id="{7CC8B161-5393-4361-9074-4A0D5C87C6CB}"/>
                </a:ext>
              </a:extLst>
            </p:cNvPr>
            <p:cNvGrpSpPr/>
            <p:nvPr/>
          </p:nvGrpSpPr>
          <p:grpSpPr>
            <a:xfrm>
              <a:off x="1705935" y="1624923"/>
              <a:ext cx="587828" cy="1242879"/>
              <a:chOff x="1705935" y="1624923"/>
              <a:chExt cx="587828" cy="1242879"/>
            </a:xfrm>
          </p:grpSpPr>
          <p:sp>
            <p:nvSpPr>
              <p:cNvPr id="26" name="Oval 25">
                <a:extLst>
                  <a:ext uri="{FF2B5EF4-FFF2-40B4-BE49-F238E27FC236}">
                    <a16:creationId xmlns:a16="http://schemas.microsoft.com/office/drawing/2014/main" id="{2AED2687-DBFD-4724-A6F4-ADB3485CBFC0}"/>
                  </a:ext>
                </a:extLst>
              </p:cNvPr>
              <p:cNvSpPr/>
              <p:nvPr/>
            </p:nvSpPr>
            <p:spPr>
              <a:xfrm>
                <a:off x="1705935" y="1624923"/>
                <a:ext cx="587828" cy="124287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FC992215-BBAB-422F-B667-6C726D583E0E}"/>
                  </a:ext>
                </a:extLst>
              </p:cNvPr>
              <p:cNvSpPr/>
              <p:nvPr/>
            </p:nvSpPr>
            <p:spPr>
              <a:xfrm>
                <a:off x="1946978" y="2162388"/>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B052873-5511-4538-8E94-94E8AF9E1C9F}"/>
                  </a:ext>
                </a:extLst>
              </p:cNvPr>
              <p:cNvSpPr/>
              <p:nvPr/>
            </p:nvSpPr>
            <p:spPr>
              <a:xfrm>
                <a:off x="1957862" y="246570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7664BAD-C360-42C0-9AE1-CF8B21039F58}"/>
                  </a:ext>
                </a:extLst>
              </p:cNvPr>
              <p:cNvSpPr/>
              <p:nvPr/>
            </p:nvSpPr>
            <p:spPr>
              <a:xfrm>
                <a:off x="1942318" y="1855281"/>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35C8167-0641-4FBC-AF95-E3597591CCC5}"/>
                    </a:ext>
                  </a:extLst>
                </p:cNvPr>
                <p:cNvSpPr txBox="1"/>
                <p:nvPr/>
              </p:nvSpPr>
              <p:spPr>
                <a:xfrm>
                  <a:off x="1408384" y="1385535"/>
                  <a:ext cx="4613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1</m:t>
                            </m:r>
                          </m:sub>
                        </m:sSub>
                      </m:oMath>
                    </m:oMathPara>
                  </a14:m>
                  <a:endParaRPr lang="en-US" dirty="0"/>
                </a:p>
              </p:txBody>
            </p:sp>
          </mc:Choice>
          <mc:Fallback xmlns="">
            <p:sp>
              <p:nvSpPr>
                <p:cNvPr id="36" name="TextBox 35">
                  <a:extLst>
                    <a:ext uri="{FF2B5EF4-FFF2-40B4-BE49-F238E27FC236}">
                      <a16:creationId xmlns:a16="http://schemas.microsoft.com/office/drawing/2014/main" id="{032B1BC2-852C-45DA-ACEE-E4DCD19AE5A7}"/>
                    </a:ext>
                  </a:extLst>
                </p:cNvPr>
                <p:cNvSpPr txBox="1">
                  <a:spLocks noRot="1" noChangeAspect="1" noMove="1" noResize="1" noEditPoints="1" noAdjustHandles="1" noChangeArrowheads="1" noChangeShapeType="1" noTextEdit="1"/>
                </p:cNvSpPr>
                <p:nvPr/>
              </p:nvSpPr>
              <p:spPr>
                <a:xfrm>
                  <a:off x="1408384" y="1385535"/>
                  <a:ext cx="461345" cy="369332"/>
                </a:xfrm>
                <a:prstGeom prst="rect">
                  <a:avLst/>
                </a:prstGeom>
                <a:blipFill>
                  <a:blip r:embed="rId3"/>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7B3DFC2E-48A1-4DBB-873A-2E8EC8E3DA9E}"/>
              </a:ext>
            </a:extLst>
          </p:cNvPr>
          <p:cNvGrpSpPr/>
          <p:nvPr/>
        </p:nvGrpSpPr>
        <p:grpSpPr>
          <a:xfrm>
            <a:off x="9348390" y="3009822"/>
            <a:ext cx="973489" cy="789798"/>
            <a:chOff x="3495081" y="2867802"/>
            <a:chExt cx="973489" cy="789798"/>
          </a:xfrm>
        </p:grpSpPr>
        <p:grpSp>
          <p:nvGrpSpPr>
            <p:cNvPr id="31" name="Group 30">
              <a:extLst>
                <a:ext uri="{FF2B5EF4-FFF2-40B4-BE49-F238E27FC236}">
                  <a16:creationId xmlns:a16="http://schemas.microsoft.com/office/drawing/2014/main" id="{08041061-A50C-4E5A-98C5-CC2EF07E1763}"/>
                </a:ext>
              </a:extLst>
            </p:cNvPr>
            <p:cNvGrpSpPr/>
            <p:nvPr/>
          </p:nvGrpSpPr>
          <p:grpSpPr>
            <a:xfrm>
              <a:off x="3880742" y="3200400"/>
              <a:ext cx="587828" cy="457200"/>
              <a:chOff x="3880742" y="3200400"/>
              <a:chExt cx="587828" cy="457200"/>
            </a:xfrm>
          </p:grpSpPr>
          <p:sp>
            <p:nvSpPr>
              <p:cNvPr id="33" name="Oval 32">
                <a:extLst>
                  <a:ext uri="{FF2B5EF4-FFF2-40B4-BE49-F238E27FC236}">
                    <a16:creationId xmlns:a16="http://schemas.microsoft.com/office/drawing/2014/main" id="{00EAA29E-A0C0-45D6-AB25-FA640F9C9AC5}"/>
                  </a:ext>
                </a:extLst>
              </p:cNvPr>
              <p:cNvSpPr/>
              <p:nvPr/>
            </p:nvSpPr>
            <p:spPr>
              <a:xfrm>
                <a:off x="3880742" y="3200400"/>
                <a:ext cx="587828" cy="45720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Oval 33">
                <a:extLst>
                  <a:ext uri="{FF2B5EF4-FFF2-40B4-BE49-F238E27FC236}">
                    <a16:creationId xmlns:a16="http://schemas.microsoft.com/office/drawing/2014/main" id="{DE355211-9316-4626-B950-11BCEF992CA7}"/>
                  </a:ext>
                </a:extLst>
              </p:cNvPr>
              <p:cNvSpPr/>
              <p:nvPr/>
            </p:nvSpPr>
            <p:spPr>
              <a:xfrm>
                <a:off x="3998157" y="339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38C9C8AB-EC01-451A-871B-A10FD8D49E54}"/>
                  </a:ext>
                </a:extLst>
              </p:cNvPr>
              <p:cNvSpPr/>
              <p:nvPr/>
            </p:nvSpPr>
            <p:spPr>
              <a:xfrm>
                <a:off x="4281183" y="338942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DBCA5CA-5DAD-4325-9DD5-87A194E3C3C4}"/>
                    </a:ext>
                  </a:extLst>
                </p:cNvPr>
                <p:cNvSpPr txBox="1"/>
                <p:nvPr/>
              </p:nvSpPr>
              <p:spPr>
                <a:xfrm>
                  <a:off x="3495081" y="2867802"/>
                  <a:ext cx="4666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2</m:t>
                            </m:r>
                          </m:sub>
                        </m:sSub>
                      </m:oMath>
                    </m:oMathPara>
                  </a14:m>
                  <a:endParaRPr lang="en-US" dirty="0"/>
                </a:p>
              </p:txBody>
            </p:sp>
          </mc:Choice>
          <mc:Fallback xmlns="">
            <p:sp>
              <p:nvSpPr>
                <p:cNvPr id="37" name="TextBox 36">
                  <a:extLst>
                    <a:ext uri="{FF2B5EF4-FFF2-40B4-BE49-F238E27FC236}">
                      <a16:creationId xmlns:a16="http://schemas.microsoft.com/office/drawing/2014/main" id="{369845D8-0F11-48D9-84A7-FC663A40B252}"/>
                    </a:ext>
                  </a:extLst>
                </p:cNvPr>
                <p:cNvSpPr txBox="1">
                  <a:spLocks noRot="1" noChangeAspect="1" noMove="1" noResize="1" noEditPoints="1" noAdjustHandles="1" noChangeArrowheads="1" noChangeShapeType="1" noTextEdit="1"/>
                </p:cNvSpPr>
                <p:nvPr/>
              </p:nvSpPr>
              <p:spPr>
                <a:xfrm>
                  <a:off x="3495081" y="2867802"/>
                  <a:ext cx="466666" cy="369332"/>
                </a:xfrm>
                <a:prstGeom prst="rect">
                  <a:avLst/>
                </a:prstGeom>
                <a:blipFill>
                  <a:blip r:embed="rId4"/>
                  <a:stretch>
                    <a:fillRect/>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28042295-AE0E-4881-B4C7-73D196B8F24B}"/>
              </a:ext>
            </a:extLst>
          </p:cNvPr>
          <p:cNvGrpSpPr/>
          <p:nvPr/>
        </p:nvGrpSpPr>
        <p:grpSpPr>
          <a:xfrm>
            <a:off x="9315513" y="1345767"/>
            <a:ext cx="1401602" cy="1664055"/>
            <a:chOff x="4940330" y="961957"/>
            <a:chExt cx="1401602" cy="1664055"/>
          </a:xfrm>
        </p:grpSpPr>
        <p:grpSp>
          <p:nvGrpSpPr>
            <p:cNvPr id="38" name="Group 37">
              <a:extLst>
                <a:ext uri="{FF2B5EF4-FFF2-40B4-BE49-F238E27FC236}">
                  <a16:creationId xmlns:a16="http://schemas.microsoft.com/office/drawing/2014/main" id="{A93A5E70-907E-4183-B7C3-F777813B8017}"/>
                </a:ext>
              </a:extLst>
            </p:cNvPr>
            <p:cNvGrpSpPr/>
            <p:nvPr/>
          </p:nvGrpSpPr>
          <p:grpSpPr>
            <a:xfrm>
              <a:off x="5292009" y="1383133"/>
              <a:ext cx="698244" cy="1242879"/>
              <a:chOff x="1942319" y="3651215"/>
              <a:chExt cx="698244" cy="1242879"/>
            </a:xfrm>
          </p:grpSpPr>
          <p:sp>
            <p:nvSpPr>
              <p:cNvPr id="40" name="Oval 39">
                <a:extLst>
                  <a:ext uri="{FF2B5EF4-FFF2-40B4-BE49-F238E27FC236}">
                    <a16:creationId xmlns:a16="http://schemas.microsoft.com/office/drawing/2014/main" id="{20D22493-332F-4FA8-8F55-57B9FAF2368B}"/>
                  </a:ext>
                </a:extLst>
              </p:cNvPr>
              <p:cNvSpPr/>
              <p:nvPr/>
            </p:nvSpPr>
            <p:spPr>
              <a:xfrm>
                <a:off x="1942319" y="3651215"/>
                <a:ext cx="698244" cy="124287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Oval 40">
                <a:extLst>
                  <a:ext uri="{FF2B5EF4-FFF2-40B4-BE49-F238E27FC236}">
                    <a16:creationId xmlns:a16="http://schemas.microsoft.com/office/drawing/2014/main" id="{FC63805B-8CAE-4317-84F6-3AB9D5CC0BAC}"/>
                  </a:ext>
                </a:extLst>
              </p:cNvPr>
              <p:cNvSpPr/>
              <p:nvPr/>
            </p:nvSpPr>
            <p:spPr>
              <a:xfrm>
                <a:off x="2099378" y="4236895"/>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9583AD8-C057-4548-A4D0-1C55CAE0D897}"/>
                  </a:ext>
                </a:extLst>
              </p:cNvPr>
              <p:cNvSpPr/>
              <p:nvPr/>
            </p:nvSpPr>
            <p:spPr>
              <a:xfrm>
                <a:off x="2110262" y="4540211"/>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6AB6706-C807-4D62-9D72-F7C347B119DE}"/>
                  </a:ext>
                </a:extLst>
              </p:cNvPr>
              <p:cNvSpPr/>
              <p:nvPr/>
            </p:nvSpPr>
            <p:spPr>
              <a:xfrm>
                <a:off x="2094718" y="3929788"/>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64D46C9-85D1-48DB-8E1E-C2F00F14A194}"/>
                  </a:ext>
                </a:extLst>
              </p:cNvPr>
              <p:cNvSpPr/>
              <p:nvPr/>
            </p:nvSpPr>
            <p:spPr>
              <a:xfrm>
                <a:off x="2382404" y="4230668"/>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4AE6BF1-61D3-4A97-A156-643E23C7F4DD}"/>
                  </a:ext>
                </a:extLst>
              </p:cNvPr>
              <p:cNvSpPr/>
              <p:nvPr/>
            </p:nvSpPr>
            <p:spPr>
              <a:xfrm>
                <a:off x="2393288" y="453398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77B3AB5-000B-421F-8F31-6FC2DF760C02}"/>
                  </a:ext>
                </a:extLst>
              </p:cNvPr>
              <p:cNvSpPr/>
              <p:nvPr/>
            </p:nvSpPr>
            <p:spPr>
              <a:xfrm>
                <a:off x="2377744" y="3923561"/>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D217042-E58E-43CF-BC0B-46034FF1DDA1}"/>
                    </a:ext>
                  </a:extLst>
                </p:cNvPr>
                <p:cNvSpPr txBox="1"/>
                <p:nvPr/>
              </p:nvSpPr>
              <p:spPr>
                <a:xfrm>
                  <a:off x="4940330" y="961957"/>
                  <a:ext cx="14016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𝒮</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2</m:t>
                            </m:r>
                          </m:sub>
                        </m:sSub>
                      </m:oMath>
                    </m:oMathPara>
                  </a14:m>
                  <a:endParaRPr lang="en-US" dirty="0"/>
                </a:p>
              </p:txBody>
            </p:sp>
          </mc:Choice>
          <mc:Fallback xmlns="">
            <p:sp>
              <p:nvSpPr>
                <p:cNvPr id="38" name="TextBox 37">
                  <a:extLst>
                    <a:ext uri="{FF2B5EF4-FFF2-40B4-BE49-F238E27FC236}">
                      <a16:creationId xmlns:a16="http://schemas.microsoft.com/office/drawing/2014/main" id="{2F0477BB-8464-4A18-A1D8-4A0AFE08C4D9}"/>
                    </a:ext>
                  </a:extLst>
                </p:cNvPr>
                <p:cNvSpPr txBox="1">
                  <a:spLocks noRot="1" noChangeAspect="1" noMove="1" noResize="1" noEditPoints="1" noAdjustHandles="1" noChangeArrowheads="1" noChangeShapeType="1" noTextEdit="1"/>
                </p:cNvSpPr>
                <p:nvPr/>
              </p:nvSpPr>
              <p:spPr>
                <a:xfrm>
                  <a:off x="4940330" y="961957"/>
                  <a:ext cx="1401602" cy="369332"/>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1840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F8DCD37-7889-470E-A37E-2BBC011849D1}"/>
              </a:ext>
            </a:extLst>
          </p:cNvPr>
          <p:cNvSpPr txBox="1"/>
          <p:nvPr/>
        </p:nvSpPr>
        <p:spPr>
          <a:xfrm>
            <a:off x="250498" y="405342"/>
            <a:ext cx="5631493" cy="3108543"/>
          </a:xfrm>
          <a:prstGeom prst="rect">
            <a:avLst/>
          </a:prstGeom>
          <a:noFill/>
        </p:spPr>
        <p:txBody>
          <a:bodyPr wrap="square">
            <a:spAutoFit/>
          </a:bodyPr>
          <a:lstStyle/>
          <a:p>
            <a:pPr marL="514350" indent="-514350">
              <a:buFont typeface="+mj-lt"/>
              <a:buAutoNum type="arabicParenR"/>
            </a:pPr>
            <a:r>
              <a:rPr lang="en-US" sz="3200" dirty="0"/>
              <a:t>States are junction points</a:t>
            </a:r>
          </a:p>
          <a:p>
            <a:pPr marL="514350" indent="-514350">
              <a:buFont typeface="+mj-lt"/>
              <a:buAutoNum type="arabicParenR"/>
            </a:pPr>
            <a:endParaRPr lang="en-US" dirty="0"/>
          </a:p>
          <a:p>
            <a:pPr marL="514350" indent="-514350">
              <a:buFont typeface="+mj-lt"/>
              <a:buAutoNum type="arabicParenR"/>
            </a:pPr>
            <a:r>
              <a:rPr lang="en-US" sz="3200" dirty="0"/>
              <a:t>States are equilibria of faster/smaller scale processes</a:t>
            </a:r>
          </a:p>
          <a:p>
            <a:pPr marL="514350" indent="-514350">
              <a:buFont typeface="+mj-lt"/>
              <a:buAutoNum type="arabicParenR"/>
            </a:pPr>
            <a:endParaRPr lang="en-US" dirty="0"/>
          </a:p>
          <a:p>
            <a:pPr marL="514350" indent="-514350">
              <a:buFont typeface="+mj-lt"/>
              <a:buAutoNum type="arabicParenR"/>
            </a:pPr>
            <a:r>
              <a:rPr lang="en-US" sz="3200" dirty="0"/>
              <a:t>States are independent descriptions</a:t>
            </a:r>
          </a:p>
        </p:txBody>
      </p:sp>
      <p:sp>
        <p:nvSpPr>
          <p:cNvPr id="49" name="Arrow: Right 48">
            <a:extLst>
              <a:ext uri="{FF2B5EF4-FFF2-40B4-BE49-F238E27FC236}">
                <a16:creationId xmlns:a16="http://schemas.microsoft.com/office/drawing/2014/main" id="{E811C6EE-3FDF-4C80-A3F6-323A2C30EDB5}"/>
              </a:ext>
            </a:extLst>
          </p:cNvPr>
          <p:cNvSpPr/>
          <p:nvPr/>
        </p:nvSpPr>
        <p:spPr>
          <a:xfrm>
            <a:off x="6096000" y="1667225"/>
            <a:ext cx="1084245" cy="58477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A450206-EC52-47AC-B9A4-15D761706996}"/>
              </a:ext>
            </a:extLst>
          </p:cNvPr>
          <p:cNvSpPr txBox="1"/>
          <p:nvPr/>
        </p:nvSpPr>
        <p:spPr>
          <a:xfrm>
            <a:off x="7394254" y="468979"/>
            <a:ext cx="4622145" cy="3046988"/>
          </a:xfrm>
          <a:prstGeom prst="rect">
            <a:avLst/>
          </a:prstGeom>
          <a:noFill/>
        </p:spPr>
        <p:txBody>
          <a:bodyPr wrap="square">
            <a:spAutoFit/>
          </a:bodyPr>
          <a:lstStyle/>
          <a:p>
            <a:r>
              <a:rPr lang="en-US" sz="3200" dirty="0"/>
              <a:t>The very notion of state seems to be linked to equilibrium and state entropy (i.e. a unique, maximized evolution count)</a:t>
            </a:r>
          </a:p>
        </p:txBody>
      </p:sp>
      <p:sp>
        <p:nvSpPr>
          <p:cNvPr id="51" name="TextBox 50">
            <a:extLst>
              <a:ext uri="{FF2B5EF4-FFF2-40B4-BE49-F238E27FC236}">
                <a16:creationId xmlns:a16="http://schemas.microsoft.com/office/drawing/2014/main" id="{847E58CC-F575-4437-847D-139E06C0C83C}"/>
              </a:ext>
            </a:extLst>
          </p:cNvPr>
          <p:cNvSpPr txBox="1"/>
          <p:nvPr/>
        </p:nvSpPr>
        <p:spPr>
          <a:xfrm>
            <a:off x="1200612" y="3901805"/>
            <a:ext cx="9790775" cy="1569660"/>
          </a:xfrm>
          <a:prstGeom prst="rect">
            <a:avLst/>
          </a:prstGeom>
          <a:noFill/>
        </p:spPr>
        <p:txBody>
          <a:bodyPr wrap="square">
            <a:spAutoFit/>
          </a:bodyPr>
          <a:lstStyle/>
          <a:p>
            <a:r>
              <a:rPr lang="en-US" sz="2400" dirty="0"/>
              <a:t>These requirements are things we, maybe implicitly, look for when defining systems and states (epistemic desiderata); if they are not satisfied we change the system/state definition until they are; we look for sets of variables that “go together” in that way</a:t>
            </a:r>
          </a:p>
        </p:txBody>
      </p:sp>
      <p:sp>
        <p:nvSpPr>
          <p:cNvPr id="7" name="TextBox 6">
            <a:extLst>
              <a:ext uri="{FF2B5EF4-FFF2-40B4-BE49-F238E27FC236}">
                <a16:creationId xmlns:a16="http://schemas.microsoft.com/office/drawing/2014/main" id="{BE7616A8-81A8-475E-BC00-8B19874A3FDA}"/>
              </a:ext>
            </a:extLst>
          </p:cNvPr>
          <p:cNvSpPr txBox="1"/>
          <p:nvPr/>
        </p:nvSpPr>
        <p:spPr>
          <a:xfrm>
            <a:off x="250498" y="5915968"/>
            <a:ext cx="11765901" cy="646331"/>
          </a:xfrm>
          <a:prstGeom prst="rect">
            <a:avLst/>
          </a:prstGeom>
          <a:noFill/>
        </p:spPr>
        <p:txBody>
          <a:bodyPr wrap="square">
            <a:spAutoFit/>
          </a:bodyPr>
          <a:lstStyle/>
          <a:p>
            <a:pPr algn="ctr"/>
            <a:r>
              <a:rPr lang="en-US" sz="3600" dirty="0"/>
              <a:t>How is unique maximized evolution count achieved?</a:t>
            </a:r>
          </a:p>
        </p:txBody>
      </p:sp>
    </p:spTree>
    <p:extLst>
      <p:ext uri="{BB962C8B-B14F-4D97-AF65-F5344CB8AC3E}">
        <p14:creationId xmlns:p14="http://schemas.microsoft.com/office/powerpoint/2010/main" val="153791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F88E3-687A-4CB1-BFFC-B122C87EC401}"/>
              </a:ext>
            </a:extLst>
          </p:cNvPr>
          <p:cNvSpPr txBox="1"/>
          <p:nvPr/>
        </p:nvSpPr>
        <p:spPr>
          <a:xfrm>
            <a:off x="250498" y="293388"/>
            <a:ext cx="11765901" cy="1200329"/>
          </a:xfrm>
          <a:prstGeom prst="rect">
            <a:avLst/>
          </a:prstGeom>
          <a:noFill/>
        </p:spPr>
        <p:txBody>
          <a:bodyPr wrap="square">
            <a:spAutoFit/>
          </a:bodyPr>
          <a:lstStyle/>
          <a:p>
            <a:pPr algn="ctr"/>
            <a:r>
              <a:rPr lang="en-US" sz="3600" dirty="0"/>
              <a:t>Note: the notion of equilibrium as “nothing is changing” does not really work and needs to be amended</a:t>
            </a:r>
          </a:p>
        </p:txBody>
      </p:sp>
      <p:sp>
        <p:nvSpPr>
          <p:cNvPr id="3" name="TextBox 2">
            <a:extLst>
              <a:ext uri="{FF2B5EF4-FFF2-40B4-BE49-F238E27FC236}">
                <a16:creationId xmlns:a16="http://schemas.microsoft.com/office/drawing/2014/main" id="{71C608B3-BAC9-46F5-A82F-18F32610B4EE}"/>
              </a:ext>
            </a:extLst>
          </p:cNvPr>
          <p:cNvSpPr txBox="1"/>
          <p:nvPr/>
        </p:nvSpPr>
        <p:spPr>
          <a:xfrm>
            <a:off x="1223278" y="2070077"/>
            <a:ext cx="5486399" cy="1985159"/>
          </a:xfrm>
          <a:prstGeom prst="rect">
            <a:avLst/>
          </a:prstGeom>
          <a:noFill/>
        </p:spPr>
        <p:txBody>
          <a:bodyPr wrap="square" rtlCol="0">
            <a:spAutoFit/>
          </a:bodyPr>
          <a:lstStyle/>
          <a:p>
            <a:pPr>
              <a:spcAft>
                <a:spcPts val="600"/>
              </a:spcAft>
            </a:pPr>
            <a:r>
              <a:rPr lang="en-US" dirty="0"/>
              <a:t>Take a volume of gas at equilibrium</a:t>
            </a:r>
          </a:p>
          <a:p>
            <a:pPr>
              <a:spcAft>
                <a:spcPts val="600"/>
              </a:spcAft>
            </a:pPr>
            <a:r>
              <a:rPr lang="en-US" dirty="0"/>
              <a:t>It should be at equilibrium for every observer, yet only in the rest frame nothing is changing</a:t>
            </a:r>
          </a:p>
          <a:p>
            <a:pPr>
              <a:spcAft>
                <a:spcPts val="600"/>
              </a:spcAft>
            </a:pPr>
            <a:r>
              <a:rPr lang="en-US" dirty="0"/>
              <a:t>Moreover, in presence of gravity, gas at equilibrium must follow geodesics</a:t>
            </a:r>
          </a:p>
          <a:p>
            <a:pPr>
              <a:spcAft>
                <a:spcPts val="600"/>
              </a:spcAft>
            </a:pPr>
            <a:r>
              <a:rPr lang="en-US" dirty="0" err="1"/>
              <a:t>Relativistically</a:t>
            </a:r>
            <a:r>
              <a:rPr lang="en-US" dirty="0"/>
              <a:t>, “nothing is changing” makes no sense</a:t>
            </a:r>
          </a:p>
        </p:txBody>
      </p:sp>
      <p:grpSp>
        <p:nvGrpSpPr>
          <p:cNvPr id="21" name="Group 20">
            <a:extLst>
              <a:ext uri="{FF2B5EF4-FFF2-40B4-BE49-F238E27FC236}">
                <a16:creationId xmlns:a16="http://schemas.microsoft.com/office/drawing/2014/main" id="{69243B5E-93E9-47D4-B3CB-F3E8E5B678DB}"/>
              </a:ext>
            </a:extLst>
          </p:cNvPr>
          <p:cNvGrpSpPr/>
          <p:nvPr/>
        </p:nvGrpSpPr>
        <p:grpSpPr>
          <a:xfrm>
            <a:off x="9093738" y="2585720"/>
            <a:ext cx="609062" cy="533400"/>
            <a:chOff x="7798338" y="2141760"/>
            <a:chExt cx="1241900" cy="1287240"/>
          </a:xfrm>
        </p:grpSpPr>
        <p:cxnSp>
          <p:nvCxnSpPr>
            <p:cNvPr id="6" name="Straight Connector 5">
              <a:extLst>
                <a:ext uri="{FF2B5EF4-FFF2-40B4-BE49-F238E27FC236}">
                  <a16:creationId xmlns:a16="http://schemas.microsoft.com/office/drawing/2014/main" id="{870C7064-F379-459D-B4AA-DBFD146F38A0}"/>
                </a:ext>
              </a:extLst>
            </p:cNvPr>
            <p:cNvCxnSpPr/>
            <p:nvPr/>
          </p:nvCxnSpPr>
          <p:spPr>
            <a:xfrm>
              <a:off x="8326877" y="2717260"/>
              <a:ext cx="0" cy="71174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9B88D9-09B5-4988-9DD0-987032D11128}"/>
                </a:ext>
              </a:extLst>
            </p:cNvPr>
            <p:cNvCxnSpPr/>
            <p:nvPr/>
          </p:nvCxnSpPr>
          <p:spPr>
            <a:xfrm flipV="1">
              <a:off x="8326877" y="3060970"/>
              <a:ext cx="713361" cy="36803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E60CCFE-F7E4-46E0-BCAA-18B1BC0FEFA4}"/>
                </a:ext>
              </a:extLst>
            </p:cNvPr>
            <p:cNvCxnSpPr/>
            <p:nvPr/>
          </p:nvCxnSpPr>
          <p:spPr>
            <a:xfrm flipV="1">
              <a:off x="8326876" y="2349230"/>
              <a:ext cx="713361" cy="36803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ED58B99-061D-4325-AC26-2B83B71092F6}"/>
                </a:ext>
              </a:extLst>
            </p:cNvPr>
            <p:cNvCxnSpPr/>
            <p:nvPr/>
          </p:nvCxnSpPr>
          <p:spPr>
            <a:xfrm>
              <a:off x="9040237" y="2349230"/>
              <a:ext cx="0" cy="71174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7D87748-D4EE-4E99-895F-5D1F1E63BD02}"/>
                </a:ext>
              </a:extLst>
            </p:cNvPr>
            <p:cNvCxnSpPr/>
            <p:nvPr/>
          </p:nvCxnSpPr>
          <p:spPr>
            <a:xfrm flipV="1">
              <a:off x="7798338" y="2141760"/>
              <a:ext cx="713361" cy="36803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C32C0D-5B96-442D-8A40-99154D8E330B}"/>
                </a:ext>
              </a:extLst>
            </p:cNvPr>
            <p:cNvCxnSpPr>
              <a:cxnSpLocks/>
            </p:cNvCxnSpPr>
            <p:nvPr/>
          </p:nvCxnSpPr>
          <p:spPr>
            <a:xfrm>
              <a:off x="7798339" y="2509790"/>
              <a:ext cx="528536" cy="20747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BC5D5B-A57D-425B-B70E-3F5CF6977944}"/>
                </a:ext>
              </a:extLst>
            </p:cNvPr>
            <p:cNvCxnSpPr>
              <a:cxnSpLocks/>
            </p:cNvCxnSpPr>
            <p:nvPr/>
          </p:nvCxnSpPr>
          <p:spPr>
            <a:xfrm>
              <a:off x="8511699" y="2141760"/>
              <a:ext cx="528536" cy="20747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695915-EC62-4D99-B3BD-0BA899A1465C}"/>
                </a:ext>
              </a:extLst>
            </p:cNvPr>
            <p:cNvCxnSpPr>
              <a:cxnSpLocks/>
            </p:cNvCxnSpPr>
            <p:nvPr/>
          </p:nvCxnSpPr>
          <p:spPr>
            <a:xfrm>
              <a:off x="7798338" y="3221530"/>
              <a:ext cx="528536" cy="207470"/>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66726E4-9737-442D-AFF2-3DE8EC7AA078}"/>
                </a:ext>
              </a:extLst>
            </p:cNvPr>
            <p:cNvCxnSpPr/>
            <p:nvPr/>
          </p:nvCxnSpPr>
          <p:spPr>
            <a:xfrm>
              <a:off x="7800365" y="2509790"/>
              <a:ext cx="0" cy="711740"/>
            </a:xfrm>
            <a:prstGeom prst="line">
              <a:avLst/>
            </a:prstGeom>
            <a:ln>
              <a:prstDash val="solid"/>
            </a:ln>
          </p:spPr>
          <p:style>
            <a:lnRef idx="1">
              <a:schemeClr val="accent1"/>
            </a:lnRef>
            <a:fillRef idx="0">
              <a:schemeClr val="accent1"/>
            </a:fillRef>
            <a:effectRef idx="0">
              <a:schemeClr val="accent1"/>
            </a:effectRef>
            <a:fontRef idx="minor">
              <a:schemeClr val="tx1"/>
            </a:fontRef>
          </p:style>
        </p:cxnSp>
      </p:grpSp>
      <p:sp>
        <p:nvSpPr>
          <p:cNvPr id="22" name="Freeform: Shape 21">
            <a:extLst>
              <a:ext uri="{FF2B5EF4-FFF2-40B4-BE49-F238E27FC236}">
                <a16:creationId xmlns:a16="http://schemas.microsoft.com/office/drawing/2014/main" id="{F581EE34-12AD-4A2E-BE23-5D52AE003F60}"/>
              </a:ext>
            </a:extLst>
          </p:cNvPr>
          <p:cNvSpPr/>
          <p:nvPr/>
        </p:nvSpPr>
        <p:spPr>
          <a:xfrm>
            <a:off x="7889744" y="2116853"/>
            <a:ext cx="2900463" cy="974919"/>
          </a:xfrm>
          <a:custGeom>
            <a:avLst/>
            <a:gdLst>
              <a:gd name="connsiteX0" fmla="*/ 0 w 10648545"/>
              <a:gd name="connsiteY0" fmla="*/ 1083013 h 1083013"/>
              <a:gd name="connsiteX1" fmla="*/ 2075234 w 10648545"/>
              <a:gd name="connsiteY1" fmla="*/ 661481 h 1083013"/>
              <a:gd name="connsiteX2" fmla="*/ 4961107 w 10648545"/>
              <a:gd name="connsiteY2" fmla="*/ 337226 h 1083013"/>
              <a:gd name="connsiteX3" fmla="*/ 8508460 w 10648545"/>
              <a:gd name="connsiteY3" fmla="*/ 337226 h 1083013"/>
              <a:gd name="connsiteX4" fmla="*/ 10648545 w 10648545"/>
              <a:gd name="connsiteY4" fmla="*/ 0 h 1083013"/>
              <a:gd name="connsiteX0" fmla="*/ 0 w 10666718"/>
              <a:gd name="connsiteY0" fmla="*/ 2455788 h 2455788"/>
              <a:gd name="connsiteX1" fmla="*/ 2093407 w 10666718"/>
              <a:gd name="connsiteY1" fmla="*/ 661481 h 2455788"/>
              <a:gd name="connsiteX2" fmla="*/ 4979280 w 10666718"/>
              <a:gd name="connsiteY2" fmla="*/ 337226 h 2455788"/>
              <a:gd name="connsiteX3" fmla="*/ 8526633 w 10666718"/>
              <a:gd name="connsiteY3" fmla="*/ 337226 h 2455788"/>
              <a:gd name="connsiteX4" fmla="*/ 10666718 w 10666718"/>
              <a:gd name="connsiteY4" fmla="*/ 0 h 2455788"/>
              <a:gd name="connsiteX0" fmla="*/ 0 w 10666718"/>
              <a:gd name="connsiteY0" fmla="*/ 2455788 h 2455788"/>
              <a:gd name="connsiteX1" fmla="*/ 2238791 w 10666718"/>
              <a:gd name="connsiteY1" fmla="*/ 1192879 h 2455788"/>
              <a:gd name="connsiteX2" fmla="*/ 4979280 w 10666718"/>
              <a:gd name="connsiteY2" fmla="*/ 337226 h 2455788"/>
              <a:gd name="connsiteX3" fmla="*/ 8526633 w 10666718"/>
              <a:gd name="connsiteY3" fmla="*/ 337226 h 2455788"/>
              <a:gd name="connsiteX4" fmla="*/ 10666718 w 10666718"/>
              <a:gd name="connsiteY4" fmla="*/ 0 h 2455788"/>
              <a:gd name="connsiteX0" fmla="*/ 0 w 10666718"/>
              <a:gd name="connsiteY0" fmla="*/ 2546812 h 2546812"/>
              <a:gd name="connsiteX1" fmla="*/ 2238791 w 10666718"/>
              <a:gd name="connsiteY1" fmla="*/ 1283903 h 2546812"/>
              <a:gd name="connsiteX2" fmla="*/ 4979280 w 10666718"/>
              <a:gd name="connsiteY2" fmla="*/ 428250 h 2546812"/>
              <a:gd name="connsiteX3" fmla="*/ 8490287 w 10666718"/>
              <a:gd name="connsiteY3" fmla="*/ 7562 h 2546812"/>
              <a:gd name="connsiteX4" fmla="*/ 10666718 w 10666718"/>
              <a:gd name="connsiteY4" fmla="*/ 91024 h 2546812"/>
              <a:gd name="connsiteX0" fmla="*/ 0 w 10375952"/>
              <a:gd name="connsiteY0" fmla="*/ 4249252 h 4249252"/>
              <a:gd name="connsiteX1" fmla="*/ 2238791 w 10375952"/>
              <a:gd name="connsiteY1" fmla="*/ 2986343 h 4249252"/>
              <a:gd name="connsiteX2" fmla="*/ 4979280 w 10375952"/>
              <a:gd name="connsiteY2" fmla="*/ 2130690 h 4249252"/>
              <a:gd name="connsiteX3" fmla="*/ 8490287 w 10375952"/>
              <a:gd name="connsiteY3" fmla="*/ 1710002 h 4249252"/>
              <a:gd name="connsiteX4" fmla="*/ 10375952 w 10375952"/>
              <a:gd name="connsiteY4" fmla="*/ 0 h 4249252"/>
              <a:gd name="connsiteX0" fmla="*/ 0 w 10375952"/>
              <a:gd name="connsiteY0" fmla="*/ 4249252 h 4249252"/>
              <a:gd name="connsiteX1" fmla="*/ 2238791 w 10375952"/>
              <a:gd name="connsiteY1" fmla="*/ 2986343 h 4249252"/>
              <a:gd name="connsiteX2" fmla="*/ 4979280 w 10375952"/>
              <a:gd name="connsiteY2" fmla="*/ 2130690 h 4249252"/>
              <a:gd name="connsiteX3" fmla="*/ 8490287 w 10375952"/>
              <a:gd name="connsiteY3" fmla="*/ 1710002 h 4249252"/>
              <a:gd name="connsiteX4" fmla="*/ 10375952 w 10375952"/>
              <a:gd name="connsiteY4" fmla="*/ 0 h 4249252"/>
              <a:gd name="connsiteX0" fmla="*/ 0 w 10375952"/>
              <a:gd name="connsiteY0" fmla="*/ 4249252 h 4249252"/>
              <a:gd name="connsiteX1" fmla="*/ 2238791 w 10375952"/>
              <a:gd name="connsiteY1" fmla="*/ 2986343 h 4249252"/>
              <a:gd name="connsiteX2" fmla="*/ 4979280 w 10375952"/>
              <a:gd name="connsiteY2" fmla="*/ 2130690 h 4249252"/>
              <a:gd name="connsiteX3" fmla="*/ 8490287 w 10375952"/>
              <a:gd name="connsiteY3" fmla="*/ 1710002 h 4249252"/>
              <a:gd name="connsiteX4" fmla="*/ 10375952 w 10375952"/>
              <a:gd name="connsiteY4" fmla="*/ 0 h 4249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5952" h="4249252">
                <a:moveTo>
                  <a:pt x="0" y="4249252"/>
                </a:moveTo>
                <a:cubicBezTo>
                  <a:pt x="606020" y="3702086"/>
                  <a:pt x="1408911" y="3339437"/>
                  <a:pt x="2238791" y="2986343"/>
                </a:cubicBezTo>
                <a:cubicBezTo>
                  <a:pt x="3068671" y="2633249"/>
                  <a:pt x="3937364" y="2343414"/>
                  <a:pt x="4979280" y="2130690"/>
                </a:cubicBezTo>
                <a:cubicBezTo>
                  <a:pt x="6021196" y="1917967"/>
                  <a:pt x="7542381" y="1766206"/>
                  <a:pt x="8490287" y="1710002"/>
                </a:cubicBezTo>
                <a:cubicBezTo>
                  <a:pt x="9438193" y="1653798"/>
                  <a:pt x="9979765" y="915465"/>
                  <a:pt x="10375952" y="0"/>
                </a:cubicBezTo>
              </a:path>
            </a:pathLst>
          </a:custGeom>
          <a:noFill/>
          <a:ln>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1F0BAF9-C52B-40B7-A904-17F592FCA7A2}"/>
              </a:ext>
            </a:extLst>
          </p:cNvPr>
          <p:cNvSpPr/>
          <p:nvPr/>
        </p:nvSpPr>
        <p:spPr>
          <a:xfrm>
            <a:off x="7707991" y="2671689"/>
            <a:ext cx="2900463" cy="974919"/>
          </a:xfrm>
          <a:custGeom>
            <a:avLst/>
            <a:gdLst>
              <a:gd name="connsiteX0" fmla="*/ 0 w 10648545"/>
              <a:gd name="connsiteY0" fmla="*/ 1083013 h 1083013"/>
              <a:gd name="connsiteX1" fmla="*/ 2075234 w 10648545"/>
              <a:gd name="connsiteY1" fmla="*/ 661481 h 1083013"/>
              <a:gd name="connsiteX2" fmla="*/ 4961107 w 10648545"/>
              <a:gd name="connsiteY2" fmla="*/ 337226 h 1083013"/>
              <a:gd name="connsiteX3" fmla="*/ 8508460 w 10648545"/>
              <a:gd name="connsiteY3" fmla="*/ 337226 h 1083013"/>
              <a:gd name="connsiteX4" fmla="*/ 10648545 w 10648545"/>
              <a:gd name="connsiteY4" fmla="*/ 0 h 1083013"/>
              <a:gd name="connsiteX0" fmla="*/ 0 w 10666718"/>
              <a:gd name="connsiteY0" fmla="*/ 2455788 h 2455788"/>
              <a:gd name="connsiteX1" fmla="*/ 2093407 w 10666718"/>
              <a:gd name="connsiteY1" fmla="*/ 661481 h 2455788"/>
              <a:gd name="connsiteX2" fmla="*/ 4979280 w 10666718"/>
              <a:gd name="connsiteY2" fmla="*/ 337226 h 2455788"/>
              <a:gd name="connsiteX3" fmla="*/ 8526633 w 10666718"/>
              <a:gd name="connsiteY3" fmla="*/ 337226 h 2455788"/>
              <a:gd name="connsiteX4" fmla="*/ 10666718 w 10666718"/>
              <a:gd name="connsiteY4" fmla="*/ 0 h 2455788"/>
              <a:gd name="connsiteX0" fmla="*/ 0 w 10666718"/>
              <a:gd name="connsiteY0" fmla="*/ 2455788 h 2455788"/>
              <a:gd name="connsiteX1" fmla="*/ 2238791 w 10666718"/>
              <a:gd name="connsiteY1" fmla="*/ 1192879 h 2455788"/>
              <a:gd name="connsiteX2" fmla="*/ 4979280 w 10666718"/>
              <a:gd name="connsiteY2" fmla="*/ 337226 h 2455788"/>
              <a:gd name="connsiteX3" fmla="*/ 8526633 w 10666718"/>
              <a:gd name="connsiteY3" fmla="*/ 337226 h 2455788"/>
              <a:gd name="connsiteX4" fmla="*/ 10666718 w 10666718"/>
              <a:gd name="connsiteY4" fmla="*/ 0 h 2455788"/>
              <a:gd name="connsiteX0" fmla="*/ 0 w 10666718"/>
              <a:gd name="connsiteY0" fmla="*/ 2546812 h 2546812"/>
              <a:gd name="connsiteX1" fmla="*/ 2238791 w 10666718"/>
              <a:gd name="connsiteY1" fmla="*/ 1283903 h 2546812"/>
              <a:gd name="connsiteX2" fmla="*/ 4979280 w 10666718"/>
              <a:gd name="connsiteY2" fmla="*/ 428250 h 2546812"/>
              <a:gd name="connsiteX3" fmla="*/ 8490287 w 10666718"/>
              <a:gd name="connsiteY3" fmla="*/ 7562 h 2546812"/>
              <a:gd name="connsiteX4" fmla="*/ 10666718 w 10666718"/>
              <a:gd name="connsiteY4" fmla="*/ 91024 h 2546812"/>
              <a:gd name="connsiteX0" fmla="*/ 0 w 10375952"/>
              <a:gd name="connsiteY0" fmla="*/ 4249252 h 4249252"/>
              <a:gd name="connsiteX1" fmla="*/ 2238791 w 10375952"/>
              <a:gd name="connsiteY1" fmla="*/ 2986343 h 4249252"/>
              <a:gd name="connsiteX2" fmla="*/ 4979280 w 10375952"/>
              <a:gd name="connsiteY2" fmla="*/ 2130690 h 4249252"/>
              <a:gd name="connsiteX3" fmla="*/ 8490287 w 10375952"/>
              <a:gd name="connsiteY3" fmla="*/ 1710002 h 4249252"/>
              <a:gd name="connsiteX4" fmla="*/ 10375952 w 10375952"/>
              <a:gd name="connsiteY4" fmla="*/ 0 h 4249252"/>
              <a:gd name="connsiteX0" fmla="*/ 0 w 10375952"/>
              <a:gd name="connsiteY0" fmla="*/ 4249252 h 4249252"/>
              <a:gd name="connsiteX1" fmla="*/ 2238791 w 10375952"/>
              <a:gd name="connsiteY1" fmla="*/ 2986343 h 4249252"/>
              <a:gd name="connsiteX2" fmla="*/ 4979280 w 10375952"/>
              <a:gd name="connsiteY2" fmla="*/ 2130690 h 4249252"/>
              <a:gd name="connsiteX3" fmla="*/ 8490287 w 10375952"/>
              <a:gd name="connsiteY3" fmla="*/ 1710002 h 4249252"/>
              <a:gd name="connsiteX4" fmla="*/ 10375952 w 10375952"/>
              <a:gd name="connsiteY4" fmla="*/ 0 h 4249252"/>
              <a:gd name="connsiteX0" fmla="*/ 0 w 10375952"/>
              <a:gd name="connsiteY0" fmla="*/ 4249252 h 4249252"/>
              <a:gd name="connsiteX1" fmla="*/ 2238791 w 10375952"/>
              <a:gd name="connsiteY1" fmla="*/ 2986343 h 4249252"/>
              <a:gd name="connsiteX2" fmla="*/ 4979280 w 10375952"/>
              <a:gd name="connsiteY2" fmla="*/ 2130690 h 4249252"/>
              <a:gd name="connsiteX3" fmla="*/ 8490287 w 10375952"/>
              <a:gd name="connsiteY3" fmla="*/ 1710002 h 4249252"/>
              <a:gd name="connsiteX4" fmla="*/ 10375952 w 10375952"/>
              <a:gd name="connsiteY4" fmla="*/ 0 h 4249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5952" h="4249252">
                <a:moveTo>
                  <a:pt x="0" y="4249252"/>
                </a:moveTo>
                <a:cubicBezTo>
                  <a:pt x="606020" y="3702086"/>
                  <a:pt x="1408911" y="3339437"/>
                  <a:pt x="2238791" y="2986343"/>
                </a:cubicBezTo>
                <a:cubicBezTo>
                  <a:pt x="3068671" y="2633249"/>
                  <a:pt x="3937364" y="2343414"/>
                  <a:pt x="4979280" y="2130690"/>
                </a:cubicBezTo>
                <a:cubicBezTo>
                  <a:pt x="6021196" y="1917967"/>
                  <a:pt x="7542381" y="1766206"/>
                  <a:pt x="8490287" y="1710002"/>
                </a:cubicBezTo>
                <a:cubicBezTo>
                  <a:pt x="9438193" y="1653798"/>
                  <a:pt x="9979765" y="915465"/>
                  <a:pt x="10375952" y="0"/>
                </a:cubicBezTo>
              </a:path>
            </a:pathLst>
          </a:custGeom>
          <a:noFill/>
          <a:ln>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918BB24-02E8-4F25-8ED7-D97AAAA064B5}"/>
              </a:ext>
            </a:extLst>
          </p:cNvPr>
          <p:cNvSpPr txBox="1"/>
          <p:nvPr/>
        </p:nvSpPr>
        <p:spPr>
          <a:xfrm>
            <a:off x="259925" y="5209808"/>
            <a:ext cx="11765901" cy="1077218"/>
          </a:xfrm>
          <a:prstGeom prst="rect">
            <a:avLst/>
          </a:prstGeom>
          <a:noFill/>
        </p:spPr>
        <p:txBody>
          <a:bodyPr wrap="square">
            <a:spAutoFit/>
          </a:bodyPr>
          <a:lstStyle/>
          <a:p>
            <a:pPr algn="ctr"/>
            <a:r>
              <a:rPr lang="en-US" sz="3200" dirty="0"/>
              <a:t>So, let’s try and find a way to put all these insights together in a consistent picture</a:t>
            </a:r>
          </a:p>
        </p:txBody>
      </p:sp>
    </p:spTree>
    <p:extLst>
      <p:ext uri="{BB962C8B-B14F-4D97-AF65-F5344CB8AC3E}">
        <p14:creationId xmlns:p14="http://schemas.microsoft.com/office/powerpoint/2010/main" val="9180447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4F88E3-687A-4CB1-BFFC-B122C87EC401}"/>
              </a:ext>
            </a:extLst>
          </p:cNvPr>
          <p:cNvSpPr txBox="1"/>
          <p:nvPr/>
        </p:nvSpPr>
        <p:spPr>
          <a:xfrm>
            <a:off x="250499" y="293388"/>
            <a:ext cx="7972278" cy="1077218"/>
          </a:xfrm>
          <a:prstGeom prst="rect">
            <a:avLst/>
          </a:prstGeom>
          <a:noFill/>
        </p:spPr>
        <p:txBody>
          <a:bodyPr wrap="square">
            <a:spAutoFit/>
          </a:bodyPr>
          <a:lstStyle/>
          <a:p>
            <a:pPr algn="ctr"/>
            <a:r>
              <a:rPr lang="en-US" sz="3200" dirty="0"/>
              <a:t>To define a system we must define a boundary and what happens at the boundary</a:t>
            </a:r>
          </a:p>
        </p:txBody>
      </p:sp>
      <p:grpSp>
        <p:nvGrpSpPr>
          <p:cNvPr id="21" name="Group 20">
            <a:extLst>
              <a:ext uri="{FF2B5EF4-FFF2-40B4-BE49-F238E27FC236}">
                <a16:creationId xmlns:a16="http://schemas.microsoft.com/office/drawing/2014/main" id="{69243B5E-93E9-47D4-B3CB-F3E8E5B678DB}"/>
              </a:ext>
            </a:extLst>
          </p:cNvPr>
          <p:cNvGrpSpPr/>
          <p:nvPr/>
        </p:nvGrpSpPr>
        <p:grpSpPr>
          <a:xfrm>
            <a:off x="8857232" y="943900"/>
            <a:ext cx="609062" cy="533400"/>
            <a:chOff x="7798338" y="2141760"/>
            <a:chExt cx="1241900" cy="1287240"/>
          </a:xfrm>
        </p:grpSpPr>
        <p:cxnSp>
          <p:nvCxnSpPr>
            <p:cNvPr id="6" name="Straight Connector 5">
              <a:extLst>
                <a:ext uri="{FF2B5EF4-FFF2-40B4-BE49-F238E27FC236}">
                  <a16:creationId xmlns:a16="http://schemas.microsoft.com/office/drawing/2014/main" id="{870C7064-F379-459D-B4AA-DBFD146F38A0}"/>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9B88D9-09B5-4988-9DD0-987032D11128}"/>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E60CCFE-F7E4-46E0-BCAA-18B1BC0FEFA4}"/>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ED58B99-061D-4325-AC26-2B83B71092F6}"/>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7D87748-D4EE-4E99-895F-5D1F1E63BD02}"/>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C32C0D-5B96-442D-8A40-99154D8E330B}"/>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BC5D5B-A57D-425B-B70E-3F5CF6977944}"/>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695915-EC62-4D99-B3BD-0BA899A1465C}"/>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66726E4-9737-442D-AFF2-3DE8EC7AA078}"/>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508F081-4A6E-4DDE-A28D-FA9ABABCAD29}"/>
              </a:ext>
            </a:extLst>
          </p:cNvPr>
          <p:cNvGrpSpPr/>
          <p:nvPr/>
        </p:nvGrpSpPr>
        <p:grpSpPr>
          <a:xfrm>
            <a:off x="10543427" y="1243833"/>
            <a:ext cx="609062" cy="533400"/>
            <a:chOff x="7798338" y="2141760"/>
            <a:chExt cx="1241900" cy="1287240"/>
          </a:xfrm>
        </p:grpSpPr>
        <p:cxnSp>
          <p:nvCxnSpPr>
            <p:cNvPr id="24" name="Straight Connector 23">
              <a:extLst>
                <a:ext uri="{FF2B5EF4-FFF2-40B4-BE49-F238E27FC236}">
                  <a16:creationId xmlns:a16="http://schemas.microsoft.com/office/drawing/2014/main" id="{B665CCB0-D518-45C9-9057-7D2237DC8F7B}"/>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2B15C75-601E-404D-A4FF-AC058E9DD883}"/>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49CAAD-6F85-4732-8E65-38050BEE648C}"/>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3F7D043-2F44-42F8-B6A7-E2E746982DCD}"/>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E4D425-8EE9-4B41-A19D-FDA326CBE275}"/>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CF33F58-45B3-41ED-A13C-DD8C951E5CAD}"/>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044A08-86E5-4704-9661-F73AE1DBF167}"/>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B22F5F-0283-409D-BA6F-D5D364B0E036}"/>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9AB716-82EF-43AA-A050-6CEB0C5D08DF}"/>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48D867F-0BDD-4344-9EC5-A51AD08B035C}"/>
              </a:ext>
            </a:extLst>
          </p:cNvPr>
          <p:cNvGrpSpPr/>
          <p:nvPr/>
        </p:nvGrpSpPr>
        <p:grpSpPr>
          <a:xfrm>
            <a:off x="10109291" y="406117"/>
            <a:ext cx="609062" cy="533400"/>
            <a:chOff x="7798338" y="2141760"/>
            <a:chExt cx="1241900" cy="1287240"/>
          </a:xfrm>
        </p:grpSpPr>
        <p:cxnSp>
          <p:nvCxnSpPr>
            <p:cNvPr id="36" name="Straight Connector 35">
              <a:extLst>
                <a:ext uri="{FF2B5EF4-FFF2-40B4-BE49-F238E27FC236}">
                  <a16:creationId xmlns:a16="http://schemas.microsoft.com/office/drawing/2014/main" id="{869197DF-1CAE-49C0-857A-B4FA2E080A73}"/>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5281459-945D-4A05-A34C-6CDE504E2F8F}"/>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643FA8-A468-474E-B35A-74CF2E07E96B}"/>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B44D00-096F-420E-85DE-925B5AD592B5}"/>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41D5DD-1742-48EA-96AA-CEE07D1BE905}"/>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49E293-8FFB-448A-BE4B-245EB394D54B}"/>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2A06A5E-D673-46FA-8B50-F8137F094B19}"/>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F6AFF5-C6D6-464A-91F6-A60684FFB0BF}"/>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14390A-808D-49CC-ADF4-A100A7D2F462}"/>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B1634124-DCA8-4CD7-9F90-77A063BFC9BB}"/>
              </a:ext>
            </a:extLst>
          </p:cNvPr>
          <p:cNvGrpSpPr/>
          <p:nvPr/>
        </p:nvGrpSpPr>
        <p:grpSpPr>
          <a:xfrm>
            <a:off x="11332439" y="442757"/>
            <a:ext cx="609062" cy="533400"/>
            <a:chOff x="7798338" y="2141760"/>
            <a:chExt cx="1241900" cy="1287240"/>
          </a:xfrm>
        </p:grpSpPr>
        <p:cxnSp>
          <p:nvCxnSpPr>
            <p:cNvPr id="46" name="Straight Connector 45">
              <a:extLst>
                <a:ext uri="{FF2B5EF4-FFF2-40B4-BE49-F238E27FC236}">
                  <a16:creationId xmlns:a16="http://schemas.microsoft.com/office/drawing/2014/main" id="{78B08B22-7098-494A-B31F-571FDC728886}"/>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9AF999B-6FAC-4A99-8237-843B17BF77C2}"/>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1D873CE-9D09-43B7-A084-3031066B4A99}"/>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DE36D15-3175-49B0-98AE-CF7ED23965BE}"/>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8CB5613-D293-4DD8-9EEF-B2022E5814B4}"/>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423DD3-96E1-45D6-9BDA-E5029F344CAC}"/>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62DE03-6564-46B9-AC48-5CDD1723B066}"/>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3C38840-788B-4A3E-A1F6-247E9A602449}"/>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E4AA5C0-1A76-479B-8722-FB28B8CA3594}"/>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AE05C794-53F6-4E3F-B12A-58AC07EF62AD}"/>
              </a:ext>
            </a:extLst>
          </p:cNvPr>
          <p:cNvSpPr txBox="1"/>
          <p:nvPr/>
        </p:nvSpPr>
        <p:spPr>
          <a:xfrm>
            <a:off x="991403" y="2394605"/>
            <a:ext cx="9901865" cy="2831544"/>
          </a:xfrm>
          <a:prstGeom prst="rect">
            <a:avLst/>
          </a:prstGeom>
          <a:noFill/>
        </p:spPr>
        <p:txBody>
          <a:bodyPr wrap="square" rtlCol="0">
            <a:spAutoFit/>
          </a:bodyPr>
          <a:lstStyle/>
          <a:p>
            <a:pPr>
              <a:spcAft>
                <a:spcPts val="600"/>
              </a:spcAft>
            </a:pPr>
            <a:r>
              <a:rPr lang="en-US" sz="2400" dirty="0"/>
              <a:t>We need to say what is part of the system and what is not part of the system.</a:t>
            </a:r>
          </a:p>
          <a:p>
            <a:pPr>
              <a:spcAft>
                <a:spcPts val="600"/>
              </a:spcAft>
            </a:pPr>
            <a:r>
              <a:rPr lang="en-US" sz="2400" dirty="0"/>
              <a:t>The interaction of the system at the boundary must be such that the system remains well defined. E.g. We can talk about a ball because we are on the surface of the earth at 20 Celsius. If we were on the surface of the sun, we would not be able to define a ball.</a:t>
            </a:r>
          </a:p>
          <a:p>
            <a:pPr>
              <a:spcAft>
                <a:spcPts val="600"/>
              </a:spcAft>
            </a:pPr>
            <a:r>
              <a:rPr lang="en-US" sz="2400" dirty="0"/>
              <a:t>These processes must happen at a faster timescale than the one we are studying, so that we can consider the system well defined at all times.</a:t>
            </a:r>
          </a:p>
        </p:txBody>
      </p:sp>
    </p:spTree>
    <p:extLst>
      <p:ext uri="{BB962C8B-B14F-4D97-AF65-F5344CB8AC3E}">
        <p14:creationId xmlns:p14="http://schemas.microsoft.com/office/powerpoint/2010/main" val="34488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FB94-B22A-4B25-AE55-5F5B82A3D02B}"/>
              </a:ext>
            </a:extLst>
          </p:cNvPr>
          <p:cNvSpPr>
            <a:spLocks noGrp="1"/>
          </p:cNvSpPr>
          <p:nvPr>
            <p:ph type="title"/>
          </p:nvPr>
        </p:nvSpPr>
        <p:spPr/>
        <p:txBody>
          <a:bodyPr/>
          <a:lstStyle/>
          <a:p>
            <a:r>
              <a:rPr lang="en-US" dirty="0"/>
              <a:t>States, processes and evolutions</a:t>
            </a:r>
          </a:p>
        </p:txBody>
      </p:sp>
      <p:sp>
        <p:nvSpPr>
          <p:cNvPr id="3" name="Text Placeholder 2">
            <a:extLst>
              <a:ext uri="{FF2B5EF4-FFF2-40B4-BE49-F238E27FC236}">
                <a16:creationId xmlns:a16="http://schemas.microsoft.com/office/drawing/2014/main" id="{C0AC8451-17C9-4564-BC45-2E17F3484E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91965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Quad 3">
            <a:extLst>
              <a:ext uri="{FF2B5EF4-FFF2-40B4-BE49-F238E27FC236}">
                <a16:creationId xmlns:a16="http://schemas.microsoft.com/office/drawing/2014/main" id="{21D9E3CA-58B0-497F-AC24-DA30AA3B6C19}"/>
              </a:ext>
            </a:extLst>
          </p:cNvPr>
          <p:cNvSpPr/>
          <p:nvPr/>
        </p:nvSpPr>
        <p:spPr>
          <a:xfrm rot="20257895">
            <a:off x="8545132" y="585772"/>
            <a:ext cx="1244993" cy="1244993"/>
          </a:xfrm>
          <a:prstGeom prst="quadArrow">
            <a:avLst>
              <a:gd name="adj1" fmla="val 13730"/>
              <a:gd name="adj2" fmla="val 16471"/>
              <a:gd name="adj3" fmla="val 22500"/>
            </a:avLst>
          </a:prstGeom>
          <a:gradFill flip="none" rotWithShape="1">
            <a:gsLst>
              <a:gs pos="100000">
                <a:schemeClr val="accent1">
                  <a:tint val="66000"/>
                  <a:satMod val="160000"/>
                </a:schemeClr>
              </a:gs>
              <a:gs pos="50000">
                <a:schemeClr val="accent1">
                  <a:tint val="44500"/>
                  <a:satMod val="160000"/>
                  <a:lumMod val="100000"/>
                </a:schemeClr>
              </a:gs>
              <a:gs pos="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4F88E3-687A-4CB1-BFFC-B122C87EC401}"/>
              </a:ext>
            </a:extLst>
          </p:cNvPr>
          <p:cNvSpPr txBox="1"/>
          <p:nvPr/>
        </p:nvSpPr>
        <p:spPr>
          <a:xfrm>
            <a:off x="250499" y="1988723"/>
            <a:ext cx="11260779" cy="1077218"/>
          </a:xfrm>
          <a:prstGeom prst="rect">
            <a:avLst/>
          </a:prstGeom>
          <a:noFill/>
        </p:spPr>
        <p:txBody>
          <a:bodyPr wrap="square">
            <a:spAutoFit/>
          </a:bodyPr>
          <a:lstStyle/>
          <a:p>
            <a:pPr algn="ctr"/>
            <a:r>
              <a:rPr lang="en-US" sz="3200" dirty="0"/>
              <a:t>To characterize a system, we must have (at least in principle) processes at our disposal that render it independent</a:t>
            </a:r>
          </a:p>
        </p:txBody>
      </p:sp>
      <p:sp>
        <p:nvSpPr>
          <p:cNvPr id="3" name="TextBox 2">
            <a:extLst>
              <a:ext uri="{FF2B5EF4-FFF2-40B4-BE49-F238E27FC236}">
                <a16:creationId xmlns:a16="http://schemas.microsoft.com/office/drawing/2014/main" id="{71C608B3-BAC9-46F5-A82F-18F32610B4EE}"/>
              </a:ext>
            </a:extLst>
          </p:cNvPr>
          <p:cNvSpPr txBox="1"/>
          <p:nvPr/>
        </p:nvSpPr>
        <p:spPr>
          <a:xfrm>
            <a:off x="293565" y="3259372"/>
            <a:ext cx="11725713" cy="3293209"/>
          </a:xfrm>
          <a:prstGeom prst="rect">
            <a:avLst/>
          </a:prstGeom>
          <a:noFill/>
        </p:spPr>
        <p:txBody>
          <a:bodyPr wrap="square" rtlCol="0">
            <a:spAutoFit/>
          </a:bodyPr>
          <a:lstStyle/>
          <a:p>
            <a:pPr>
              <a:spcAft>
                <a:spcPts val="600"/>
              </a:spcAft>
            </a:pPr>
            <a:r>
              <a:rPr lang="en-US" sz="2200" dirty="0"/>
              <a:t>The state of the system should not tell us how the system came to be in that state, what process must act on it afterwards; it shouldn’t tell us anything more about its subsystems and their internal dynamics, other systems or the environment than what the system strictly tells us. If the system is independent, its description gives us the least amount of information, it selects the biggest number of possible evolutions.</a:t>
            </a:r>
          </a:p>
          <a:p>
            <a:pPr>
              <a:spcAft>
                <a:spcPts val="600"/>
              </a:spcAft>
            </a:pPr>
            <a:endParaRPr lang="en-US" sz="2200" dirty="0"/>
          </a:p>
          <a:p>
            <a:pPr>
              <a:spcAft>
                <a:spcPts val="600"/>
              </a:spcAft>
            </a:pPr>
            <a:r>
              <a:rPr lang="en-US" sz="2200" dirty="0"/>
              <a:t>Historically, we have been grouping quantities (e.g. position/momentum, pressure/volume, electric/magnetic fields) in such a way to achieve that goal (e.g. form independent degrees of freedom). We don’t define states by randomly putting quantities together.</a:t>
            </a:r>
          </a:p>
        </p:txBody>
      </p:sp>
      <p:grpSp>
        <p:nvGrpSpPr>
          <p:cNvPr id="21" name="Group 20">
            <a:extLst>
              <a:ext uri="{FF2B5EF4-FFF2-40B4-BE49-F238E27FC236}">
                <a16:creationId xmlns:a16="http://schemas.microsoft.com/office/drawing/2014/main" id="{69243B5E-93E9-47D4-B3CB-F3E8E5B678DB}"/>
              </a:ext>
            </a:extLst>
          </p:cNvPr>
          <p:cNvGrpSpPr/>
          <p:nvPr/>
        </p:nvGrpSpPr>
        <p:grpSpPr>
          <a:xfrm>
            <a:off x="8857232" y="943900"/>
            <a:ext cx="609062" cy="533400"/>
            <a:chOff x="7798338" y="2141760"/>
            <a:chExt cx="1241900" cy="1287240"/>
          </a:xfrm>
        </p:grpSpPr>
        <p:cxnSp>
          <p:nvCxnSpPr>
            <p:cNvPr id="6" name="Straight Connector 5">
              <a:extLst>
                <a:ext uri="{FF2B5EF4-FFF2-40B4-BE49-F238E27FC236}">
                  <a16:creationId xmlns:a16="http://schemas.microsoft.com/office/drawing/2014/main" id="{870C7064-F379-459D-B4AA-DBFD146F38A0}"/>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9B88D9-09B5-4988-9DD0-987032D11128}"/>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E60CCFE-F7E4-46E0-BCAA-18B1BC0FEFA4}"/>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ED58B99-061D-4325-AC26-2B83B71092F6}"/>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7D87748-D4EE-4E99-895F-5D1F1E63BD02}"/>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C32C0D-5B96-442D-8A40-99154D8E330B}"/>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BC5D5B-A57D-425B-B70E-3F5CF6977944}"/>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695915-EC62-4D99-B3BD-0BA899A1465C}"/>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66726E4-9737-442D-AFF2-3DE8EC7AA078}"/>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508F081-4A6E-4DDE-A28D-FA9ABABCAD29}"/>
              </a:ext>
            </a:extLst>
          </p:cNvPr>
          <p:cNvGrpSpPr/>
          <p:nvPr/>
        </p:nvGrpSpPr>
        <p:grpSpPr>
          <a:xfrm>
            <a:off x="10543427" y="1243833"/>
            <a:ext cx="609062" cy="533400"/>
            <a:chOff x="7798338" y="2141760"/>
            <a:chExt cx="1241900" cy="1287240"/>
          </a:xfrm>
        </p:grpSpPr>
        <p:cxnSp>
          <p:nvCxnSpPr>
            <p:cNvPr id="24" name="Straight Connector 23">
              <a:extLst>
                <a:ext uri="{FF2B5EF4-FFF2-40B4-BE49-F238E27FC236}">
                  <a16:creationId xmlns:a16="http://schemas.microsoft.com/office/drawing/2014/main" id="{B665CCB0-D518-45C9-9057-7D2237DC8F7B}"/>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2B15C75-601E-404D-A4FF-AC058E9DD883}"/>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49CAAD-6F85-4732-8E65-38050BEE648C}"/>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3F7D043-2F44-42F8-B6A7-E2E746982DCD}"/>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E4D425-8EE9-4B41-A19D-FDA326CBE275}"/>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CF33F58-45B3-41ED-A13C-DD8C951E5CAD}"/>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044A08-86E5-4704-9661-F73AE1DBF167}"/>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B22F5F-0283-409D-BA6F-D5D364B0E036}"/>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9AB716-82EF-43AA-A050-6CEB0C5D08DF}"/>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48D867F-0BDD-4344-9EC5-A51AD08B035C}"/>
              </a:ext>
            </a:extLst>
          </p:cNvPr>
          <p:cNvGrpSpPr/>
          <p:nvPr/>
        </p:nvGrpSpPr>
        <p:grpSpPr>
          <a:xfrm>
            <a:off x="10109291" y="406117"/>
            <a:ext cx="609062" cy="533400"/>
            <a:chOff x="7798338" y="2141760"/>
            <a:chExt cx="1241900" cy="1287240"/>
          </a:xfrm>
        </p:grpSpPr>
        <p:cxnSp>
          <p:nvCxnSpPr>
            <p:cNvPr id="36" name="Straight Connector 35">
              <a:extLst>
                <a:ext uri="{FF2B5EF4-FFF2-40B4-BE49-F238E27FC236}">
                  <a16:creationId xmlns:a16="http://schemas.microsoft.com/office/drawing/2014/main" id="{869197DF-1CAE-49C0-857A-B4FA2E080A73}"/>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5281459-945D-4A05-A34C-6CDE504E2F8F}"/>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643FA8-A468-474E-B35A-74CF2E07E96B}"/>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B44D00-096F-420E-85DE-925B5AD592B5}"/>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41D5DD-1742-48EA-96AA-CEE07D1BE905}"/>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49E293-8FFB-448A-BE4B-245EB394D54B}"/>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2A06A5E-D673-46FA-8B50-F8137F094B19}"/>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F6AFF5-C6D6-464A-91F6-A60684FFB0BF}"/>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14390A-808D-49CC-ADF4-A100A7D2F462}"/>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B1634124-DCA8-4CD7-9F90-77A063BFC9BB}"/>
              </a:ext>
            </a:extLst>
          </p:cNvPr>
          <p:cNvGrpSpPr/>
          <p:nvPr/>
        </p:nvGrpSpPr>
        <p:grpSpPr>
          <a:xfrm>
            <a:off x="11332439" y="442757"/>
            <a:ext cx="609062" cy="533400"/>
            <a:chOff x="7798338" y="2141760"/>
            <a:chExt cx="1241900" cy="1287240"/>
          </a:xfrm>
        </p:grpSpPr>
        <p:cxnSp>
          <p:nvCxnSpPr>
            <p:cNvPr id="46" name="Straight Connector 45">
              <a:extLst>
                <a:ext uri="{FF2B5EF4-FFF2-40B4-BE49-F238E27FC236}">
                  <a16:creationId xmlns:a16="http://schemas.microsoft.com/office/drawing/2014/main" id="{78B08B22-7098-494A-B31F-571FDC728886}"/>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9AF999B-6FAC-4A99-8237-843B17BF77C2}"/>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1D873CE-9D09-43B7-A084-3031066B4A99}"/>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DE36D15-3175-49B0-98AE-CF7ED23965BE}"/>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8CB5613-D293-4DD8-9EEF-B2022E5814B4}"/>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423DD3-96E1-45D6-9BDA-E5029F344CAC}"/>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62DE03-6564-46B9-AC48-5CDD1723B066}"/>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3C38840-788B-4A3E-A1F6-247E9A602449}"/>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E4AA5C0-1A76-479B-8722-FB28B8CA3594}"/>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12C10263-D419-49BD-AF33-C39145B6C503}"/>
              </a:ext>
            </a:extLst>
          </p:cNvPr>
          <p:cNvSpPr txBox="1"/>
          <p:nvPr/>
        </p:nvSpPr>
        <p:spPr>
          <a:xfrm>
            <a:off x="250499" y="293388"/>
            <a:ext cx="7972278" cy="1077218"/>
          </a:xfrm>
          <a:prstGeom prst="rect">
            <a:avLst/>
          </a:prstGeom>
          <a:noFill/>
        </p:spPr>
        <p:txBody>
          <a:bodyPr wrap="square">
            <a:spAutoFit/>
          </a:bodyPr>
          <a:lstStyle/>
          <a:p>
            <a:pPr algn="ctr"/>
            <a:r>
              <a:rPr lang="en-US" sz="3200" dirty="0"/>
              <a:t>To define a system we must define a boundary and what happens at the boundary</a:t>
            </a:r>
          </a:p>
        </p:txBody>
      </p:sp>
    </p:spTree>
    <p:extLst>
      <p:ext uri="{BB962C8B-B14F-4D97-AF65-F5344CB8AC3E}">
        <p14:creationId xmlns:p14="http://schemas.microsoft.com/office/powerpoint/2010/main" val="285704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Quad 3">
            <a:extLst>
              <a:ext uri="{FF2B5EF4-FFF2-40B4-BE49-F238E27FC236}">
                <a16:creationId xmlns:a16="http://schemas.microsoft.com/office/drawing/2014/main" id="{21D9E3CA-58B0-497F-AC24-DA30AA3B6C19}"/>
              </a:ext>
            </a:extLst>
          </p:cNvPr>
          <p:cNvSpPr/>
          <p:nvPr/>
        </p:nvSpPr>
        <p:spPr>
          <a:xfrm rot="20257895">
            <a:off x="8545132" y="585772"/>
            <a:ext cx="1244993" cy="1244993"/>
          </a:xfrm>
          <a:prstGeom prst="quadArrow">
            <a:avLst>
              <a:gd name="adj1" fmla="val 13730"/>
              <a:gd name="adj2" fmla="val 16471"/>
              <a:gd name="adj3" fmla="val 22500"/>
            </a:avLst>
          </a:prstGeom>
          <a:gradFill flip="none" rotWithShape="1">
            <a:gsLst>
              <a:gs pos="100000">
                <a:schemeClr val="accent1">
                  <a:tint val="66000"/>
                  <a:satMod val="160000"/>
                </a:schemeClr>
              </a:gs>
              <a:gs pos="50000">
                <a:schemeClr val="accent1">
                  <a:tint val="44500"/>
                  <a:satMod val="160000"/>
                  <a:lumMod val="100000"/>
                </a:schemeClr>
              </a:gs>
              <a:gs pos="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34F88E3-687A-4CB1-BFFC-B122C87EC401}"/>
              </a:ext>
            </a:extLst>
          </p:cNvPr>
          <p:cNvSpPr txBox="1"/>
          <p:nvPr/>
        </p:nvSpPr>
        <p:spPr>
          <a:xfrm>
            <a:off x="250499" y="1988723"/>
            <a:ext cx="11260779" cy="1077218"/>
          </a:xfrm>
          <a:prstGeom prst="rect">
            <a:avLst/>
          </a:prstGeom>
          <a:noFill/>
        </p:spPr>
        <p:txBody>
          <a:bodyPr wrap="square">
            <a:spAutoFit/>
          </a:bodyPr>
          <a:lstStyle/>
          <a:p>
            <a:pPr algn="ctr"/>
            <a:r>
              <a:rPr lang="en-US" sz="3200" dirty="0"/>
              <a:t>To characterize a system, we must have (at least in principle) processes at our disposal that render it independent</a:t>
            </a:r>
          </a:p>
        </p:txBody>
      </p:sp>
      <p:grpSp>
        <p:nvGrpSpPr>
          <p:cNvPr id="21" name="Group 20">
            <a:extLst>
              <a:ext uri="{FF2B5EF4-FFF2-40B4-BE49-F238E27FC236}">
                <a16:creationId xmlns:a16="http://schemas.microsoft.com/office/drawing/2014/main" id="{69243B5E-93E9-47D4-B3CB-F3E8E5B678DB}"/>
              </a:ext>
            </a:extLst>
          </p:cNvPr>
          <p:cNvGrpSpPr/>
          <p:nvPr/>
        </p:nvGrpSpPr>
        <p:grpSpPr>
          <a:xfrm>
            <a:off x="8857232" y="943900"/>
            <a:ext cx="609062" cy="533400"/>
            <a:chOff x="7798338" y="2141760"/>
            <a:chExt cx="1241900" cy="1287240"/>
          </a:xfrm>
        </p:grpSpPr>
        <p:cxnSp>
          <p:nvCxnSpPr>
            <p:cNvPr id="6" name="Straight Connector 5">
              <a:extLst>
                <a:ext uri="{FF2B5EF4-FFF2-40B4-BE49-F238E27FC236}">
                  <a16:creationId xmlns:a16="http://schemas.microsoft.com/office/drawing/2014/main" id="{870C7064-F379-459D-B4AA-DBFD146F38A0}"/>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9B88D9-09B5-4988-9DD0-987032D11128}"/>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E60CCFE-F7E4-46E0-BCAA-18B1BC0FEFA4}"/>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ED58B99-061D-4325-AC26-2B83B71092F6}"/>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7D87748-D4EE-4E99-895F-5D1F1E63BD02}"/>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C32C0D-5B96-442D-8A40-99154D8E330B}"/>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6BC5D5B-A57D-425B-B70E-3F5CF6977944}"/>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695915-EC62-4D99-B3BD-0BA899A1465C}"/>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66726E4-9737-442D-AFF2-3DE8EC7AA078}"/>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508F081-4A6E-4DDE-A28D-FA9ABABCAD29}"/>
              </a:ext>
            </a:extLst>
          </p:cNvPr>
          <p:cNvGrpSpPr/>
          <p:nvPr/>
        </p:nvGrpSpPr>
        <p:grpSpPr>
          <a:xfrm>
            <a:off x="10543427" y="1243833"/>
            <a:ext cx="609062" cy="533400"/>
            <a:chOff x="7798338" y="2141760"/>
            <a:chExt cx="1241900" cy="1287240"/>
          </a:xfrm>
        </p:grpSpPr>
        <p:cxnSp>
          <p:nvCxnSpPr>
            <p:cNvPr id="24" name="Straight Connector 23">
              <a:extLst>
                <a:ext uri="{FF2B5EF4-FFF2-40B4-BE49-F238E27FC236}">
                  <a16:creationId xmlns:a16="http://schemas.microsoft.com/office/drawing/2014/main" id="{B665CCB0-D518-45C9-9057-7D2237DC8F7B}"/>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2B15C75-601E-404D-A4FF-AC058E9DD883}"/>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49CAAD-6F85-4732-8E65-38050BEE648C}"/>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3F7D043-2F44-42F8-B6A7-E2E746982DCD}"/>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E4D425-8EE9-4B41-A19D-FDA326CBE275}"/>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CF33F58-45B3-41ED-A13C-DD8C951E5CAD}"/>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044A08-86E5-4704-9661-F73AE1DBF167}"/>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B22F5F-0283-409D-BA6F-D5D364B0E036}"/>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9AB716-82EF-43AA-A050-6CEB0C5D08DF}"/>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048D867F-0BDD-4344-9EC5-A51AD08B035C}"/>
              </a:ext>
            </a:extLst>
          </p:cNvPr>
          <p:cNvGrpSpPr/>
          <p:nvPr/>
        </p:nvGrpSpPr>
        <p:grpSpPr>
          <a:xfrm>
            <a:off x="10109291" y="406117"/>
            <a:ext cx="609062" cy="533400"/>
            <a:chOff x="7798338" y="2141760"/>
            <a:chExt cx="1241900" cy="1287240"/>
          </a:xfrm>
        </p:grpSpPr>
        <p:cxnSp>
          <p:nvCxnSpPr>
            <p:cNvPr id="36" name="Straight Connector 35">
              <a:extLst>
                <a:ext uri="{FF2B5EF4-FFF2-40B4-BE49-F238E27FC236}">
                  <a16:creationId xmlns:a16="http://schemas.microsoft.com/office/drawing/2014/main" id="{869197DF-1CAE-49C0-857A-B4FA2E080A73}"/>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5281459-945D-4A05-A34C-6CDE504E2F8F}"/>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643FA8-A468-474E-B35A-74CF2E07E96B}"/>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DB44D00-096F-420E-85DE-925B5AD592B5}"/>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F41D5DD-1742-48EA-96AA-CEE07D1BE905}"/>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49E293-8FFB-448A-BE4B-245EB394D54B}"/>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2A06A5E-D673-46FA-8B50-F8137F094B19}"/>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0F6AFF5-C6D6-464A-91F6-A60684FFB0BF}"/>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14390A-808D-49CC-ADF4-A100A7D2F462}"/>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B1634124-DCA8-4CD7-9F90-77A063BFC9BB}"/>
              </a:ext>
            </a:extLst>
          </p:cNvPr>
          <p:cNvGrpSpPr/>
          <p:nvPr/>
        </p:nvGrpSpPr>
        <p:grpSpPr>
          <a:xfrm>
            <a:off x="11332439" y="442757"/>
            <a:ext cx="609062" cy="533400"/>
            <a:chOff x="7798338" y="2141760"/>
            <a:chExt cx="1241900" cy="1287240"/>
          </a:xfrm>
        </p:grpSpPr>
        <p:cxnSp>
          <p:nvCxnSpPr>
            <p:cNvPr id="46" name="Straight Connector 45">
              <a:extLst>
                <a:ext uri="{FF2B5EF4-FFF2-40B4-BE49-F238E27FC236}">
                  <a16:creationId xmlns:a16="http://schemas.microsoft.com/office/drawing/2014/main" id="{78B08B22-7098-494A-B31F-571FDC728886}"/>
                </a:ext>
              </a:extLst>
            </p:cNvPr>
            <p:cNvCxnSpPr/>
            <p:nvPr/>
          </p:nvCxnSpPr>
          <p:spPr>
            <a:xfrm>
              <a:off x="8326877" y="271726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9AF999B-6FAC-4A99-8237-843B17BF77C2}"/>
                </a:ext>
              </a:extLst>
            </p:cNvPr>
            <p:cNvCxnSpPr/>
            <p:nvPr/>
          </p:nvCxnSpPr>
          <p:spPr>
            <a:xfrm flipV="1">
              <a:off x="8326877" y="306097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1D873CE-9D09-43B7-A084-3031066B4A99}"/>
                </a:ext>
              </a:extLst>
            </p:cNvPr>
            <p:cNvCxnSpPr/>
            <p:nvPr/>
          </p:nvCxnSpPr>
          <p:spPr>
            <a:xfrm flipV="1">
              <a:off x="8326876" y="234923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DE36D15-3175-49B0-98AE-CF7ED23965BE}"/>
                </a:ext>
              </a:extLst>
            </p:cNvPr>
            <p:cNvCxnSpPr/>
            <p:nvPr/>
          </p:nvCxnSpPr>
          <p:spPr>
            <a:xfrm>
              <a:off x="9040237" y="234923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8CB5613-D293-4DD8-9EEF-B2022E5814B4}"/>
                </a:ext>
              </a:extLst>
            </p:cNvPr>
            <p:cNvCxnSpPr/>
            <p:nvPr/>
          </p:nvCxnSpPr>
          <p:spPr>
            <a:xfrm flipV="1">
              <a:off x="7798338" y="2141760"/>
              <a:ext cx="713361" cy="3680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D423DD3-96E1-45D6-9BDA-E5029F344CAC}"/>
                </a:ext>
              </a:extLst>
            </p:cNvPr>
            <p:cNvCxnSpPr>
              <a:cxnSpLocks/>
            </p:cNvCxnSpPr>
            <p:nvPr/>
          </p:nvCxnSpPr>
          <p:spPr>
            <a:xfrm>
              <a:off x="7798339" y="250979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362DE03-6564-46B9-AC48-5CDD1723B066}"/>
                </a:ext>
              </a:extLst>
            </p:cNvPr>
            <p:cNvCxnSpPr>
              <a:cxnSpLocks/>
            </p:cNvCxnSpPr>
            <p:nvPr/>
          </p:nvCxnSpPr>
          <p:spPr>
            <a:xfrm>
              <a:off x="8511699" y="214176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3C38840-788B-4A3E-A1F6-247E9A602449}"/>
                </a:ext>
              </a:extLst>
            </p:cNvPr>
            <p:cNvCxnSpPr>
              <a:cxnSpLocks/>
            </p:cNvCxnSpPr>
            <p:nvPr/>
          </p:nvCxnSpPr>
          <p:spPr>
            <a:xfrm>
              <a:off x="7798338" y="3221530"/>
              <a:ext cx="528536" cy="20747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E4AA5C0-1A76-479B-8722-FB28B8CA3594}"/>
                </a:ext>
              </a:extLst>
            </p:cNvPr>
            <p:cNvCxnSpPr/>
            <p:nvPr/>
          </p:nvCxnSpPr>
          <p:spPr>
            <a:xfrm>
              <a:off x="7800365" y="2509790"/>
              <a:ext cx="0" cy="7117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12C10263-D419-49BD-AF33-C39145B6C503}"/>
              </a:ext>
            </a:extLst>
          </p:cNvPr>
          <p:cNvSpPr txBox="1"/>
          <p:nvPr/>
        </p:nvSpPr>
        <p:spPr>
          <a:xfrm>
            <a:off x="250499" y="293388"/>
            <a:ext cx="7972278" cy="1077218"/>
          </a:xfrm>
          <a:prstGeom prst="rect">
            <a:avLst/>
          </a:prstGeom>
          <a:noFill/>
        </p:spPr>
        <p:txBody>
          <a:bodyPr wrap="square">
            <a:spAutoFit/>
          </a:bodyPr>
          <a:lstStyle/>
          <a:p>
            <a:pPr algn="ctr"/>
            <a:r>
              <a:rPr lang="en-US" sz="3200" dirty="0"/>
              <a:t>To define a system we must define a boundary and what happens at the boundary</a:t>
            </a:r>
          </a:p>
        </p:txBody>
      </p:sp>
      <p:sp>
        <p:nvSpPr>
          <p:cNvPr id="56" name="TextBox 55">
            <a:extLst>
              <a:ext uri="{FF2B5EF4-FFF2-40B4-BE49-F238E27FC236}">
                <a16:creationId xmlns:a16="http://schemas.microsoft.com/office/drawing/2014/main" id="{05A946BC-6692-4185-82F2-BE0E133EE4DC}"/>
              </a:ext>
            </a:extLst>
          </p:cNvPr>
          <p:cNvSpPr txBox="1"/>
          <p:nvPr/>
        </p:nvSpPr>
        <p:spPr>
          <a:xfrm>
            <a:off x="250498" y="3409457"/>
            <a:ext cx="11765901" cy="1077218"/>
          </a:xfrm>
          <a:prstGeom prst="rect">
            <a:avLst/>
          </a:prstGeom>
          <a:noFill/>
        </p:spPr>
        <p:txBody>
          <a:bodyPr wrap="square">
            <a:spAutoFit/>
          </a:bodyPr>
          <a:lstStyle/>
          <a:p>
            <a:pPr algn="ctr"/>
            <a:r>
              <a:rPr lang="en-US" sz="3200" dirty="0"/>
              <a:t>If the system is well defined and independent, this “decoupling process” does nothing: states are equilibria of this process</a:t>
            </a:r>
          </a:p>
        </p:txBody>
      </p:sp>
      <p:sp>
        <p:nvSpPr>
          <p:cNvPr id="57" name="TextBox 56">
            <a:extLst>
              <a:ext uri="{FF2B5EF4-FFF2-40B4-BE49-F238E27FC236}">
                <a16:creationId xmlns:a16="http://schemas.microsoft.com/office/drawing/2014/main" id="{00615AF2-4FE2-4F46-B3DF-682E359E64AC}"/>
              </a:ext>
            </a:extLst>
          </p:cNvPr>
          <p:cNvSpPr txBox="1"/>
          <p:nvPr/>
        </p:nvSpPr>
        <p:spPr>
          <a:xfrm>
            <a:off x="2366908" y="4838268"/>
            <a:ext cx="8001592" cy="1785104"/>
          </a:xfrm>
          <a:prstGeom prst="rect">
            <a:avLst/>
          </a:prstGeom>
          <a:noFill/>
        </p:spPr>
        <p:txBody>
          <a:bodyPr wrap="square" rtlCol="0">
            <a:spAutoFit/>
          </a:bodyPr>
          <a:lstStyle/>
          <a:p>
            <a:pPr>
              <a:spcAft>
                <a:spcPts val="600"/>
              </a:spcAft>
            </a:pPr>
            <a:r>
              <a:rPr lang="en-US" sz="2200" dirty="0"/>
              <a:t>Mathematically, states are symmetries (i.e. invariants, equilibria) of a group (i.e. a set of transformations, a set of processes). Properly defining a system, then, means giving not only a set of states, but a set of processes for which the states are equilibria that maximize the process entropy </a:t>
            </a:r>
          </a:p>
        </p:txBody>
      </p:sp>
    </p:spTree>
    <p:extLst>
      <p:ext uri="{BB962C8B-B14F-4D97-AF65-F5344CB8AC3E}">
        <p14:creationId xmlns:p14="http://schemas.microsoft.com/office/powerpoint/2010/main" val="1561745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E3EC-40C2-46C7-B974-1C051D8DD23F}"/>
              </a:ext>
            </a:extLst>
          </p:cNvPr>
          <p:cNvSpPr>
            <a:spLocks noGrp="1"/>
          </p:cNvSpPr>
          <p:nvPr>
            <p:ph type="title"/>
          </p:nvPr>
        </p:nvSpPr>
        <p:spPr/>
        <p:txBody>
          <a:bodyPr/>
          <a:lstStyle/>
          <a:p>
            <a:r>
              <a:rPr lang="en-US" dirty="0"/>
              <a:t>States</a:t>
            </a:r>
          </a:p>
        </p:txBody>
      </p:sp>
      <p:sp>
        <p:nvSpPr>
          <p:cNvPr id="3" name="Content Placeholder 2">
            <a:extLst>
              <a:ext uri="{FF2B5EF4-FFF2-40B4-BE49-F238E27FC236}">
                <a16:creationId xmlns:a16="http://schemas.microsoft.com/office/drawing/2014/main" id="{4EDA6A0D-4AF7-4FC4-92D9-A217134686AC}"/>
              </a:ext>
            </a:extLst>
          </p:cNvPr>
          <p:cNvSpPr>
            <a:spLocks noGrp="1"/>
          </p:cNvSpPr>
          <p:nvPr>
            <p:ph idx="1"/>
          </p:nvPr>
        </p:nvSpPr>
        <p:spPr>
          <a:xfrm>
            <a:off x="838200" y="1825625"/>
            <a:ext cx="10515600" cy="4667250"/>
          </a:xfrm>
        </p:spPr>
        <p:txBody>
          <a:bodyPr>
            <a:normAutofit fontScale="92500" lnSpcReduction="20000"/>
          </a:bodyPr>
          <a:lstStyle/>
          <a:p>
            <a:r>
              <a:rPr lang="en-US" dirty="0"/>
              <a:t>All states are really “independence equilibria” of some process</a:t>
            </a:r>
          </a:p>
          <a:p>
            <a:pPr lvl="1"/>
            <a:r>
              <a:rPr lang="en-US" dirty="0"/>
              <a:t>At the boundary, the process is such to keep the system well defined</a:t>
            </a:r>
          </a:p>
          <a:p>
            <a:pPr lvl="1"/>
            <a:r>
              <a:rPr lang="en-US" dirty="0"/>
              <a:t>The process minimizes the correlation with the environment, removes all correlations with other systems, subsystems and their dynamics such that the system is allowed an independent description</a:t>
            </a:r>
          </a:p>
          <a:p>
            <a:pPr lvl="2"/>
            <a:r>
              <a:rPr lang="en-US" dirty="0"/>
              <a:t>A measurement at the level of the system tells us nothing about the rest</a:t>
            </a:r>
          </a:p>
          <a:p>
            <a:pPr lvl="1"/>
            <a:r>
              <a:rPr lang="en-US" dirty="0"/>
              <a:t>They can be used as junction points under process composition, as they are defined independently of past and future processes</a:t>
            </a:r>
          </a:p>
          <a:p>
            <a:r>
              <a:rPr lang="en-US" dirty="0"/>
              <a:t>They are descriptions of the system when process entropy is maximized</a:t>
            </a:r>
          </a:p>
          <a:p>
            <a:pPr lvl="1"/>
            <a:r>
              <a:rPr lang="en-US" dirty="0"/>
              <a:t>They describe the evolution of the system and only of the system</a:t>
            </a:r>
          </a:p>
          <a:p>
            <a:pPr lvl="1"/>
            <a:r>
              <a:rPr lang="en-US" dirty="0"/>
              <a:t>State entropy is well-defined in these and only these conditions</a:t>
            </a:r>
          </a:p>
          <a:p>
            <a:r>
              <a:rPr lang="en-US" dirty="0"/>
              <a:t>Outside these assumptions, we can still have processes but we are not going to have systems and states</a:t>
            </a:r>
          </a:p>
          <a:p>
            <a:pPr lvl="1"/>
            <a:r>
              <a:rPr lang="en-US" dirty="0"/>
              <a:t>For now, there doesn’t seem to be a reason why would have to have group of descriptions that always form the same systems</a:t>
            </a:r>
          </a:p>
          <a:p>
            <a:endParaRPr lang="en-US" dirty="0"/>
          </a:p>
        </p:txBody>
      </p:sp>
    </p:spTree>
    <p:extLst>
      <p:ext uri="{BB962C8B-B14F-4D97-AF65-F5344CB8AC3E}">
        <p14:creationId xmlns:p14="http://schemas.microsoft.com/office/powerpoint/2010/main" val="6683648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FB94-B22A-4B25-AE55-5F5B82A3D02B}"/>
              </a:ext>
            </a:extLst>
          </p:cNvPr>
          <p:cNvSpPr>
            <a:spLocks noGrp="1"/>
          </p:cNvSpPr>
          <p:nvPr>
            <p:ph type="title"/>
          </p:nvPr>
        </p:nvSpPr>
        <p:spPr/>
        <p:txBody>
          <a:bodyPr>
            <a:normAutofit/>
          </a:bodyPr>
          <a:lstStyle/>
          <a:p>
            <a:r>
              <a:rPr lang="en-US" dirty="0"/>
              <a:t>Blueprint for a formal framework</a:t>
            </a:r>
          </a:p>
        </p:txBody>
      </p:sp>
      <p:sp>
        <p:nvSpPr>
          <p:cNvPr id="3" name="Text Placeholder 2">
            <a:extLst>
              <a:ext uri="{FF2B5EF4-FFF2-40B4-BE49-F238E27FC236}">
                <a16:creationId xmlns:a16="http://schemas.microsoft.com/office/drawing/2014/main" id="{C0AC8451-17C9-4564-BC45-2E17F3484E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019549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C94D54-D352-42D1-8FEA-F589A17C88DA}"/>
              </a:ext>
            </a:extLst>
          </p:cNvPr>
          <p:cNvSpPr txBox="1"/>
          <p:nvPr/>
        </p:nvSpPr>
        <p:spPr>
          <a:xfrm>
            <a:off x="232747" y="4330719"/>
            <a:ext cx="2529603" cy="369332"/>
          </a:xfrm>
          <a:prstGeom prst="rect">
            <a:avLst/>
          </a:prstGeom>
          <a:noFill/>
        </p:spPr>
        <p:txBody>
          <a:bodyPr wrap="none" rtlCol="0">
            <a:spAutoFit/>
          </a:bodyPr>
          <a:lstStyle/>
          <a:p>
            <a:r>
              <a:rPr lang="en-US" dirty="0"/>
              <a:t>Informational granularity</a:t>
            </a:r>
          </a:p>
        </p:txBody>
      </p:sp>
      <p:sp>
        <p:nvSpPr>
          <p:cNvPr id="7" name="TextBox 6">
            <a:extLst>
              <a:ext uri="{FF2B5EF4-FFF2-40B4-BE49-F238E27FC236}">
                <a16:creationId xmlns:a16="http://schemas.microsoft.com/office/drawing/2014/main" id="{CDA21CE8-26F0-436A-B9DD-8D287D006301}"/>
              </a:ext>
            </a:extLst>
          </p:cNvPr>
          <p:cNvSpPr txBox="1"/>
          <p:nvPr/>
        </p:nvSpPr>
        <p:spPr>
          <a:xfrm>
            <a:off x="232747" y="5547208"/>
            <a:ext cx="2528256" cy="646331"/>
          </a:xfrm>
          <a:prstGeom prst="rect">
            <a:avLst/>
          </a:prstGeom>
          <a:noFill/>
        </p:spPr>
        <p:txBody>
          <a:bodyPr wrap="none" rtlCol="0">
            <a:spAutoFit/>
          </a:bodyPr>
          <a:lstStyle/>
          <a:p>
            <a:r>
              <a:rPr lang="en-US" dirty="0"/>
              <a:t>Logical consistency +</a:t>
            </a:r>
          </a:p>
          <a:p>
            <a:r>
              <a:rPr lang="en-US" dirty="0"/>
              <a:t>Experimental verification</a:t>
            </a:r>
          </a:p>
        </p:txBody>
      </p:sp>
      <p:sp>
        <p:nvSpPr>
          <p:cNvPr id="8" name="TextBox 7">
            <a:extLst>
              <a:ext uri="{FF2B5EF4-FFF2-40B4-BE49-F238E27FC236}">
                <a16:creationId xmlns:a16="http://schemas.microsoft.com/office/drawing/2014/main" id="{7E2DF347-B4DF-4FBC-B6F8-2D1CF6C40C4D}"/>
              </a:ext>
            </a:extLst>
          </p:cNvPr>
          <p:cNvSpPr txBox="1"/>
          <p:nvPr/>
        </p:nvSpPr>
        <p:spPr>
          <a:xfrm>
            <a:off x="232747" y="3012632"/>
            <a:ext cx="1099468" cy="369332"/>
          </a:xfrm>
          <a:prstGeom prst="rect">
            <a:avLst/>
          </a:prstGeom>
          <a:noFill/>
        </p:spPr>
        <p:txBody>
          <a:bodyPr wrap="none" rtlCol="0">
            <a:spAutoFit/>
          </a:bodyPr>
          <a:lstStyle/>
          <a:p>
            <a:r>
              <a:rPr lang="en-US" dirty="0"/>
              <a:t>Processes</a:t>
            </a:r>
          </a:p>
        </p:txBody>
      </p:sp>
      <p:sp>
        <p:nvSpPr>
          <p:cNvPr id="9" name="TextBox 8">
            <a:extLst>
              <a:ext uri="{FF2B5EF4-FFF2-40B4-BE49-F238E27FC236}">
                <a16:creationId xmlns:a16="http://schemas.microsoft.com/office/drawing/2014/main" id="{D88E016F-3042-4336-A038-879BD5C813D5}"/>
              </a:ext>
            </a:extLst>
          </p:cNvPr>
          <p:cNvSpPr txBox="1"/>
          <p:nvPr/>
        </p:nvSpPr>
        <p:spPr>
          <a:xfrm>
            <a:off x="2881534" y="1867265"/>
            <a:ext cx="4338816" cy="646331"/>
          </a:xfrm>
          <a:prstGeom prst="rect">
            <a:avLst/>
          </a:prstGeom>
          <a:noFill/>
        </p:spPr>
        <p:txBody>
          <a:bodyPr wrap="none" rtlCol="0">
            <a:spAutoFit/>
          </a:bodyPr>
          <a:lstStyle/>
          <a:p>
            <a:r>
              <a:rPr lang="en-US" dirty="0"/>
              <a:t>Group descriptions that can be grouped into</a:t>
            </a:r>
            <a:br>
              <a:rPr lang="en-US" dirty="0"/>
            </a:br>
            <a:r>
              <a:rPr lang="en-US" dirty="0"/>
              <a:t>patterns of independent behavior</a:t>
            </a:r>
          </a:p>
        </p:txBody>
      </p:sp>
      <p:sp>
        <p:nvSpPr>
          <p:cNvPr id="10" name="TextBox 9">
            <a:extLst>
              <a:ext uri="{FF2B5EF4-FFF2-40B4-BE49-F238E27FC236}">
                <a16:creationId xmlns:a16="http://schemas.microsoft.com/office/drawing/2014/main" id="{A9845E42-0329-49DD-8C2B-1625330626AF}"/>
              </a:ext>
            </a:extLst>
          </p:cNvPr>
          <p:cNvSpPr txBox="1"/>
          <p:nvPr/>
        </p:nvSpPr>
        <p:spPr>
          <a:xfrm>
            <a:off x="2881534" y="5547208"/>
            <a:ext cx="4393639" cy="646331"/>
          </a:xfrm>
          <a:prstGeom prst="rect">
            <a:avLst/>
          </a:prstGeom>
          <a:noFill/>
        </p:spPr>
        <p:txBody>
          <a:bodyPr wrap="none" rtlCol="0">
            <a:spAutoFit/>
          </a:bodyPr>
          <a:lstStyle/>
          <a:p>
            <a:r>
              <a:rPr lang="en-US" dirty="0"/>
              <a:t>Algebra of statements generated</a:t>
            </a:r>
            <a:br>
              <a:rPr lang="en-US" dirty="0"/>
            </a:br>
            <a:r>
              <a:rPr lang="en-US" dirty="0"/>
              <a:t>from a countable set of verifiable statements</a:t>
            </a:r>
          </a:p>
        </p:txBody>
      </p:sp>
      <p:sp>
        <p:nvSpPr>
          <p:cNvPr id="11" name="TextBox 10">
            <a:extLst>
              <a:ext uri="{FF2B5EF4-FFF2-40B4-BE49-F238E27FC236}">
                <a16:creationId xmlns:a16="http://schemas.microsoft.com/office/drawing/2014/main" id="{DBB7952A-E623-41E0-8CAA-692DE9652BD3}"/>
              </a:ext>
            </a:extLst>
          </p:cNvPr>
          <p:cNvSpPr txBox="1"/>
          <p:nvPr/>
        </p:nvSpPr>
        <p:spPr>
          <a:xfrm>
            <a:off x="2881534" y="4330719"/>
            <a:ext cx="5365315" cy="646331"/>
          </a:xfrm>
          <a:prstGeom prst="rect">
            <a:avLst/>
          </a:prstGeom>
          <a:noFill/>
        </p:spPr>
        <p:txBody>
          <a:bodyPr wrap="none" rtlCol="0">
            <a:spAutoFit/>
          </a:bodyPr>
          <a:lstStyle/>
          <a:p>
            <a:r>
              <a:rPr lang="en-US" dirty="0"/>
              <a:t>Ability to compare the granularity of the description</a:t>
            </a:r>
            <a:br>
              <a:rPr lang="en-US" dirty="0"/>
            </a:br>
            <a:r>
              <a:rPr lang="en-US" dirty="0"/>
              <a:t>provided by different statements (count possible cases)</a:t>
            </a:r>
          </a:p>
        </p:txBody>
      </p:sp>
      <p:sp>
        <p:nvSpPr>
          <p:cNvPr id="12" name="TextBox 11">
            <a:extLst>
              <a:ext uri="{FF2B5EF4-FFF2-40B4-BE49-F238E27FC236}">
                <a16:creationId xmlns:a16="http://schemas.microsoft.com/office/drawing/2014/main" id="{AA8160FF-3BBE-4E40-8F11-AA3E754F4B53}"/>
              </a:ext>
            </a:extLst>
          </p:cNvPr>
          <p:cNvSpPr txBox="1"/>
          <p:nvPr/>
        </p:nvSpPr>
        <p:spPr>
          <a:xfrm>
            <a:off x="2881534" y="3012632"/>
            <a:ext cx="5513048" cy="369332"/>
          </a:xfrm>
          <a:prstGeom prst="rect">
            <a:avLst/>
          </a:prstGeom>
          <a:noFill/>
        </p:spPr>
        <p:txBody>
          <a:bodyPr wrap="none" rtlCol="0">
            <a:spAutoFit/>
          </a:bodyPr>
          <a:lstStyle/>
          <a:p>
            <a:r>
              <a:rPr lang="en-US" dirty="0"/>
              <a:t>Algebra of descriptions that can be parametrized by time</a:t>
            </a:r>
          </a:p>
        </p:txBody>
      </p:sp>
      <p:sp>
        <p:nvSpPr>
          <p:cNvPr id="13" name="TextBox 12">
            <a:extLst>
              <a:ext uri="{FF2B5EF4-FFF2-40B4-BE49-F238E27FC236}">
                <a16:creationId xmlns:a16="http://schemas.microsoft.com/office/drawing/2014/main" id="{AA873010-4101-4E8F-A266-22662FB564B0}"/>
              </a:ext>
            </a:extLst>
          </p:cNvPr>
          <p:cNvSpPr txBox="1"/>
          <p:nvPr/>
        </p:nvSpPr>
        <p:spPr>
          <a:xfrm>
            <a:off x="232747" y="1867265"/>
            <a:ext cx="1341008" cy="369332"/>
          </a:xfrm>
          <a:prstGeom prst="rect">
            <a:avLst/>
          </a:prstGeom>
          <a:noFill/>
        </p:spPr>
        <p:txBody>
          <a:bodyPr wrap="none" rtlCol="0">
            <a:spAutoFit/>
          </a:bodyPr>
          <a:lstStyle/>
          <a:p>
            <a:r>
              <a:rPr lang="en-US" dirty="0"/>
              <a:t>State spaces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734CC73-8E91-4723-B275-87661D90EF34}"/>
                  </a:ext>
                </a:extLst>
              </p:cNvPr>
              <p:cNvSpPr txBox="1"/>
              <p:nvPr/>
            </p:nvSpPr>
            <p:spPr>
              <a:xfrm>
                <a:off x="8586519" y="5547208"/>
                <a:ext cx="3313093" cy="923330"/>
              </a:xfrm>
              <a:prstGeom prst="rect">
                <a:avLst/>
              </a:prstGeom>
              <a:noFill/>
            </p:spPr>
            <p:txBody>
              <a:bodyPr wrap="square" rtlCol="0">
                <a:spAutoFit/>
              </a:bodyPr>
              <a:lstStyle/>
              <a:p>
                <a:r>
                  <a:rPr lang="en-US" dirty="0"/>
                  <a:t>Topologies, (</a:t>
                </a:r>
                <a:r>
                  <a:rPr lang="en-US" dirty="0" err="1"/>
                  <a:t>Borel</a:t>
                </a:r>
                <a:r>
                  <a:rPr lang="en-US" dirty="0"/>
                  <a:t>) </a:t>
                </a:r>
                <a14:m>
                  <m:oMath xmlns:m="http://schemas.openxmlformats.org/officeDocument/2006/math">
                    <m:r>
                      <a:rPr lang="en-US" b="0" i="1" smtClean="0">
                        <a:latin typeface="Cambria Math" panose="02040503050406030204" pitchFamily="18" charset="0"/>
                      </a:rPr>
                      <m:t>𝜎</m:t>
                    </m:r>
                  </m:oMath>
                </a14:m>
                <a:r>
                  <a:rPr lang="en-US" dirty="0"/>
                  <a:t>-algebras, continuous functions,</a:t>
                </a:r>
                <a:br>
                  <a:rPr lang="en-US" dirty="0"/>
                </a:br>
                <a:r>
                  <a:rPr lang="en-US" dirty="0"/>
                  <a:t>properties and quantities</a:t>
                </a:r>
              </a:p>
            </p:txBody>
          </p:sp>
        </mc:Choice>
        <mc:Fallback xmlns="">
          <p:sp>
            <p:nvSpPr>
              <p:cNvPr id="14" name="TextBox 13">
                <a:extLst>
                  <a:ext uri="{FF2B5EF4-FFF2-40B4-BE49-F238E27FC236}">
                    <a16:creationId xmlns:a16="http://schemas.microsoft.com/office/drawing/2014/main" id="{A734CC73-8E91-4723-B275-87661D90EF34}"/>
                  </a:ext>
                </a:extLst>
              </p:cNvPr>
              <p:cNvSpPr txBox="1">
                <a:spLocks noRot="1" noChangeAspect="1" noMove="1" noResize="1" noEditPoints="1" noAdjustHandles="1" noChangeArrowheads="1" noChangeShapeType="1" noTextEdit="1"/>
              </p:cNvSpPr>
              <p:nvPr/>
            </p:nvSpPr>
            <p:spPr>
              <a:xfrm>
                <a:off x="8586519" y="5547208"/>
                <a:ext cx="3313093" cy="923330"/>
              </a:xfrm>
              <a:prstGeom prst="rect">
                <a:avLst/>
              </a:prstGeom>
              <a:blipFill>
                <a:blip r:embed="rId2"/>
                <a:stretch>
                  <a:fillRect l="-1657" t="-3974" b="-993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5969681-EDA2-4BE5-8A21-ED2DE1616884}"/>
              </a:ext>
            </a:extLst>
          </p:cNvPr>
          <p:cNvSpPr txBox="1"/>
          <p:nvPr/>
        </p:nvSpPr>
        <p:spPr>
          <a:xfrm>
            <a:off x="8646158" y="4330719"/>
            <a:ext cx="3313093" cy="923330"/>
          </a:xfrm>
          <a:prstGeom prst="rect">
            <a:avLst/>
          </a:prstGeom>
          <a:noFill/>
        </p:spPr>
        <p:txBody>
          <a:bodyPr wrap="square" rtlCol="0">
            <a:spAutoFit/>
          </a:bodyPr>
          <a:lstStyle/>
          <a:p>
            <a:r>
              <a:rPr lang="en-US" dirty="0"/>
              <a:t>Units, measures, geometry, probability,</a:t>
            </a:r>
          </a:p>
          <a:p>
            <a:r>
              <a:rPr lang="en-US" dirty="0"/>
              <a:t>differentiability </a:t>
            </a:r>
          </a:p>
        </p:txBody>
      </p:sp>
      <p:sp>
        <p:nvSpPr>
          <p:cNvPr id="16" name="TextBox 15">
            <a:extLst>
              <a:ext uri="{FF2B5EF4-FFF2-40B4-BE49-F238E27FC236}">
                <a16:creationId xmlns:a16="http://schemas.microsoft.com/office/drawing/2014/main" id="{B102C1DD-32B1-4846-8D28-25ADF087FFCA}"/>
              </a:ext>
            </a:extLst>
          </p:cNvPr>
          <p:cNvSpPr txBox="1"/>
          <p:nvPr/>
        </p:nvSpPr>
        <p:spPr>
          <a:xfrm>
            <a:off x="8646159" y="3012632"/>
            <a:ext cx="3313093" cy="923330"/>
          </a:xfrm>
          <a:prstGeom prst="rect">
            <a:avLst/>
          </a:prstGeom>
          <a:noFill/>
        </p:spPr>
        <p:txBody>
          <a:bodyPr wrap="square" rtlCol="0">
            <a:spAutoFit/>
          </a:bodyPr>
          <a:lstStyle/>
          <a:p>
            <a:r>
              <a:rPr lang="en-US" dirty="0"/>
              <a:t>Process entropy, determinism/reversibility,</a:t>
            </a:r>
          </a:p>
          <a:p>
            <a:r>
              <a:rPr lang="en-US" dirty="0"/>
              <a:t>stochastic processes</a:t>
            </a:r>
          </a:p>
        </p:txBody>
      </p:sp>
      <p:sp>
        <p:nvSpPr>
          <p:cNvPr id="17" name="TextBox 16">
            <a:extLst>
              <a:ext uri="{FF2B5EF4-FFF2-40B4-BE49-F238E27FC236}">
                <a16:creationId xmlns:a16="http://schemas.microsoft.com/office/drawing/2014/main" id="{7647A2E6-1FF2-4027-9FC3-3A682DEA0630}"/>
              </a:ext>
            </a:extLst>
          </p:cNvPr>
          <p:cNvSpPr txBox="1"/>
          <p:nvPr/>
        </p:nvSpPr>
        <p:spPr>
          <a:xfrm>
            <a:off x="8646160" y="1867265"/>
            <a:ext cx="3313093" cy="923330"/>
          </a:xfrm>
          <a:prstGeom prst="rect">
            <a:avLst/>
          </a:prstGeom>
          <a:noFill/>
        </p:spPr>
        <p:txBody>
          <a:bodyPr wrap="square" rtlCol="0">
            <a:spAutoFit/>
          </a:bodyPr>
          <a:lstStyle/>
          <a:p>
            <a:r>
              <a:rPr lang="en-US" dirty="0"/>
              <a:t>Systems, state space, state entropy, state variables, process composition</a:t>
            </a:r>
          </a:p>
        </p:txBody>
      </p:sp>
      <p:sp>
        <p:nvSpPr>
          <p:cNvPr id="18" name="TextBox 17">
            <a:extLst>
              <a:ext uri="{FF2B5EF4-FFF2-40B4-BE49-F238E27FC236}">
                <a16:creationId xmlns:a16="http://schemas.microsoft.com/office/drawing/2014/main" id="{2DFA8035-21E5-4276-8563-50C95B0EE43B}"/>
              </a:ext>
            </a:extLst>
          </p:cNvPr>
          <p:cNvSpPr txBox="1"/>
          <p:nvPr/>
        </p:nvSpPr>
        <p:spPr>
          <a:xfrm>
            <a:off x="232747" y="549178"/>
            <a:ext cx="1752083" cy="369332"/>
          </a:xfrm>
          <a:prstGeom prst="rect">
            <a:avLst/>
          </a:prstGeom>
          <a:noFill/>
        </p:spPr>
        <p:txBody>
          <a:bodyPr wrap="none" rtlCol="0">
            <a:spAutoFit/>
          </a:bodyPr>
          <a:lstStyle/>
          <a:p>
            <a:r>
              <a:rPr lang="en-US" dirty="0"/>
              <a:t>Physical theories</a:t>
            </a:r>
          </a:p>
        </p:txBody>
      </p:sp>
      <p:sp>
        <p:nvSpPr>
          <p:cNvPr id="19" name="TextBox 18">
            <a:extLst>
              <a:ext uri="{FF2B5EF4-FFF2-40B4-BE49-F238E27FC236}">
                <a16:creationId xmlns:a16="http://schemas.microsoft.com/office/drawing/2014/main" id="{930ED6C6-B456-4258-9D74-D98C6A24AC55}"/>
              </a:ext>
            </a:extLst>
          </p:cNvPr>
          <p:cNvSpPr txBox="1"/>
          <p:nvPr/>
        </p:nvSpPr>
        <p:spPr>
          <a:xfrm>
            <a:off x="2881534" y="549178"/>
            <a:ext cx="4671600" cy="646331"/>
          </a:xfrm>
          <a:prstGeom prst="rect">
            <a:avLst/>
          </a:prstGeom>
          <a:noFill/>
        </p:spPr>
        <p:txBody>
          <a:bodyPr wrap="none" rtlCol="0">
            <a:spAutoFit/>
          </a:bodyPr>
          <a:lstStyle/>
          <a:p>
            <a:r>
              <a:rPr lang="en-US" dirty="0"/>
              <a:t>Different assumptions depending on the system</a:t>
            </a:r>
            <a:br>
              <a:rPr lang="en-US" dirty="0"/>
            </a:br>
            <a:r>
              <a:rPr lang="en-US" dirty="0"/>
              <a:t>and processes at hand</a:t>
            </a:r>
          </a:p>
        </p:txBody>
      </p:sp>
      <p:sp>
        <p:nvSpPr>
          <p:cNvPr id="20" name="TextBox 19">
            <a:extLst>
              <a:ext uri="{FF2B5EF4-FFF2-40B4-BE49-F238E27FC236}">
                <a16:creationId xmlns:a16="http://schemas.microsoft.com/office/drawing/2014/main" id="{BA657354-97C7-48F6-9D1C-751FF0C84CDA}"/>
              </a:ext>
            </a:extLst>
          </p:cNvPr>
          <p:cNvSpPr txBox="1"/>
          <p:nvPr/>
        </p:nvSpPr>
        <p:spPr>
          <a:xfrm>
            <a:off x="8646160" y="549178"/>
            <a:ext cx="3313093" cy="1200329"/>
          </a:xfrm>
          <a:prstGeom prst="rect">
            <a:avLst/>
          </a:prstGeom>
          <a:noFill/>
        </p:spPr>
        <p:txBody>
          <a:bodyPr wrap="square">
            <a:spAutoFit/>
          </a:bodyPr>
          <a:lstStyle/>
          <a:p>
            <a:r>
              <a:rPr lang="en-US" dirty="0"/>
              <a:t>Thermodynamics, classical Hamiltonian mechanics, Newtonian mechanics, quantum mechanics, ….</a:t>
            </a:r>
          </a:p>
        </p:txBody>
      </p:sp>
    </p:spTree>
    <p:extLst>
      <p:ext uri="{BB962C8B-B14F-4D97-AF65-F5344CB8AC3E}">
        <p14:creationId xmlns:p14="http://schemas.microsoft.com/office/powerpoint/2010/main" val="37195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2" grpId="0"/>
      <p:bldP spid="13" grpId="0"/>
      <p:bldP spid="15" grpId="0"/>
      <p:bldP spid="16" grpId="0"/>
      <p:bldP spid="17" grpId="0"/>
      <p:bldP spid="18" grpId="0"/>
      <p:bldP spid="19" grpId="0"/>
      <p:bldP spid="2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7E605-AE81-46DD-BF3C-17842EC8E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327704-9878-4B34-922D-04626E1937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8431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1039-F2E4-46C2-80BC-8BCDB5774AB7}"/>
              </a:ext>
            </a:extLst>
          </p:cNvPr>
          <p:cNvSpPr>
            <a:spLocks noGrp="1"/>
          </p:cNvSpPr>
          <p:nvPr>
            <p:ph type="title"/>
          </p:nvPr>
        </p:nvSpPr>
        <p:spPr/>
        <p:txBody>
          <a:bodyPr/>
          <a:lstStyle/>
          <a:p>
            <a:r>
              <a:rPr lang="en-US" dirty="0"/>
              <a:t>Extra material</a:t>
            </a:r>
          </a:p>
        </p:txBody>
      </p:sp>
      <p:sp>
        <p:nvSpPr>
          <p:cNvPr id="3" name="Text Placeholder 2">
            <a:extLst>
              <a:ext uri="{FF2B5EF4-FFF2-40B4-BE49-F238E27FC236}">
                <a16:creationId xmlns:a16="http://schemas.microsoft.com/office/drawing/2014/main" id="{E1FF0B9F-C68E-436B-A02F-9CD497DB4F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53592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1039-F2E4-46C2-80BC-8BCDB5774AB7}"/>
              </a:ext>
            </a:extLst>
          </p:cNvPr>
          <p:cNvSpPr>
            <a:spLocks noGrp="1"/>
          </p:cNvSpPr>
          <p:nvPr>
            <p:ph type="title"/>
          </p:nvPr>
        </p:nvSpPr>
        <p:spPr/>
        <p:txBody>
          <a:bodyPr/>
          <a:lstStyle/>
          <a:p>
            <a:r>
              <a:rPr lang="en-US" dirty="0"/>
              <a:t>Predictability and </a:t>
            </a:r>
            <a:r>
              <a:rPr lang="en-US" dirty="0" err="1"/>
              <a:t>Retrodictability</a:t>
            </a:r>
            <a:endParaRPr lang="en-US" dirty="0"/>
          </a:p>
        </p:txBody>
      </p:sp>
      <p:sp>
        <p:nvSpPr>
          <p:cNvPr id="3" name="Text Placeholder 2">
            <a:extLst>
              <a:ext uri="{FF2B5EF4-FFF2-40B4-BE49-F238E27FC236}">
                <a16:creationId xmlns:a16="http://schemas.microsoft.com/office/drawing/2014/main" id="{E1FF0B9F-C68E-436B-A02F-9CD497DB4F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07737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DF57-37CB-4DBA-BC42-7D713ED85580}"/>
              </a:ext>
            </a:extLst>
          </p:cNvPr>
          <p:cNvSpPr>
            <a:spLocks noGrp="1"/>
          </p:cNvSpPr>
          <p:nvPr>
            <p:ph type="title"/>
          </p:nvPr>
        </p:nvSpPr>
        <p:spPr/>
        <p:txBody>
          <a:bodyPr/>
          <a:lstStyle/>
          <a:p>
            <a:r>
              <a:rPr lang="en-US" dirty="0"/>
              <a:t>Predictability and </a:t>
            </a:r>
            <a:r>
              <a:rPr lang="en-US" dirty="0" err="1"/>
              <a:t>Retrodictability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6B80C0-6475-4471-A5B9-B7B8AC5126F7}"/>
                  </a:ext>
                </a:extLst>
              </p:cNvPr>
              <p:cNvSpPr>
                <a:spLocks noGrp="1"/>
              </p:cNvSpPr>
              <p:nvPr>
                <p:ph idx="1"/>
              </p:nvPr>
            </p:nvSpPr>
            <p:spPr/>
            <p:txBody>
              <a:bodyPr>
                <a:normAutofit lnSpcReduction="10000"/>
              </a:bodyPr>
              <a:lstStyle/>
              <a:p>
                <a:r>
                  <a:rPr lang="en-US" dirty="0"/>
                  <a:t>Formally, the algebra of statements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𝒟</m:t>
                        </m:r>
                      </m:e>
                    </m:acc>
                  </m:oMath>
                </a14:m>
                <a:r>
                  <a:rPr lang="en-US" dirty="0"/>
                  <a:t> is (at least) a Boolean algebra</a:t>
                </a:r>
              </a:p>
              <a:p>
                <a:r>
                  <a:rPr lang="en-US" dirty="0"/>
                  <a:t>It comes with an order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we call narrowness that tells us whether one statement is “more specific than”, “contained in”, another</a:t>
                </a:r>
              </a:p>
              <a:p>
                <a:pPr lvl="1"/>
                <a:r>
                  <a:rPr lang="en-US" dirty="0"/>
                  <a:t>“Socrates is in Athens”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“Socrates is in Greece”</a:t>
                </a:r>
              </a:p>
              <a:p>
                <a:r>
                  <a:rPr lang="en-US" dirty="0"/>
                  <a:t>Determinism and reversibility are defined using narrowness</a:t>
                </a:r>
              </a:p>
              <a:p>
                <a:pPr lvl="1"/>
                <a:r>
                  <a:rPr lang="en-US" dirty="0"/>
                  <a:t>Determinism: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e>
                    </m:d>
                  </m:oMath>
                </a14:m>
                <a:endParaRPr lang="en-US" dirty="0"/>
              </a:p>
              <a:p>
                <a:pPr lvl="1"/>
                <a:r>
                  <a:rPr lang="en-US" dirty="0"/>
                  <a:t>Reversibility: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dirty="0"/>
              </a:p>
              <a:p>
                <a:r>
                  <a:rPr lang="en-US" dirty="0"/>
                  <a:t>Because we can only have one state at each time:</a:t>
                </a:r>
              </a:p>
              <a:p>
                <a:pPr lvl="1"/>
                <a:r>
                  <a:rPr lang="en-US" dirty="0"/>
                  <a:t>Determinism: </a:t>
                </a:r>
                <a14:m>
                  <m:oMath xmlns:m="http://schemas.openxmlformats.org/officeDocument/2006/math">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oMath>
                </a14:m>
                <a:endParaRPr lang="en-US" dirty="0"/>
              </a:p>
              <a:p>
                <a:pPr lvl="1"/>
                <a:r>
                  <a:rPr lang="en-US" dirty="0"/>
                  <a:t>Reversibility: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e>
                    </m:d>
                    <m:r>
                      <a:rPr lang="en-US" b="0" i="1" smtClean="0">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576B80C0-6475-4471-A5B9-B7B8AC5126F7}"/>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4BB1349-D9DF-4786-8469-6D1E30D69330}"/>
              </a:ext>
            </a:extLst>
          </p:cNvPr>
          <p:cNvSpPr/>
          <p:nvPr/>
        </p:nvSpPr>
        <p:spPr>
          <a:xfrm>
            <a:off x="4267200" y="5046663"/>
            <a:ext cx="2697804" cy="428017"/>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0097240-3B7E-4DB2-AF09-C8121EF2F2D5}"/>
              </a:ext>
            </a:extLst>
          </p:cNvPr>
          <p:cNvSpPr txBox="1"/>
          <p:nvPr/>
        </p:nvSpPr>
        <p:spPr>
          <a:xfrm>
            <a:off x="9124545" y="5059633"/>
            <a:ext cx="1243225" cy="369332"/>
          </a:xfrm>
          <a:prstGeom prst="rect">
            <a:avLst/>
          </a:prstGeom>
          <a:noFill/>
        </p:spPr>
        <p:txBody>
          <a:bodyPr wrap="none" rtlCol="0">
            <a:spAutoFit/>
          </a:bodyPr>
          <a:lstStyle/>
          <a:p>
            <a:r>
              <a:rPr lang="en-US" dirty="0">
                <a:solidFill>
                  <a:schemeClr val="accent6">
                    <a:lumMod val="75000"/>
                  </a:schemeClr>
                </a:solidFill>
              </a:rPr>
              <a:t>Predictable</a:t>
            </a:r>
          </a:p>
        </p:txBody>
      </p:sp>
      <p:sp>
        <p:nvSpPr>
          <p:cNvPr id="6" name="Rectangle 5">
            <a:extLst>
              <a:ext uri="{FF2B5EF4-FFF2-40B4-BE49-F238E27FC236}">
                <a16:creationId xmlns:a16="http://schemas.microsoft.com/office/drawing/2014/main" id="{FA55073F-8F27-40FB-8AD5-07559B955404}"/>
              </a:ext>
            </a:extLst>
          </p:cNvPr>
          <p:cNvSpPr/>
          <p:nvPr/>
        </p:nvSpPr>
        <p:spPr>
          <a:xfrm>
            <a:off x="4867072" y="5434520"/>
            <a:ext cx="2697804" cy="4280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B89BE14-C124-42DD-A8A2-C0C9A05615A1}"/>
              </a:ext>
            </a:extLst>
          </p:cNvPr>
          <p:cNvSpPr txBox="1"/>
          <p:nvPr/>
        </p:nvSpPr>
        <p:spPr>
          <a:xfrm>
            <a:off x="9124545" y="5493205"/>
            <a:ext cx="1442446" cy="369332"/>
          </a:xfrm>
          <a:prstGeom prst="rect">
            <a:avLst/>
          </a:prstGeom>
          <a:noFill/>
        </p:spPr>
        <p:txBody>
          <a:bodyPr wrap="none" rtlCol="0">
            <a:spAutoFit/>
          </a:bodyPr>
          <a:lstStyle/>
          <a:p>
            <a:r>
              <a:rPr lang="en-US" dirty="0" err="1">
                <a:solidFill>
                  <a:srgbClr val="C00000"/>
                </a:solidFill>
              </a:rPr>
              <a:t>Retrodictable</a:t>
            </a:r>
            <a:endParaRPr lang="en-US" dirty="0">
              <a:solidFill>
                <a:srgbClr val="C00000"/>
              </a:solidFill>
            </a:endParaRPr>
          </a:p>
        </p:txBody>
      </p:sp>
    </p:spTree>
    <p:extLst>
      <p:ext uri="{BB962C8B-B14F-4D97-AF65-F5344CB8AC3E}">
        <p14:creationId xmlns:p14="http://schemas.microsoft.com/office/powerpoint/2010/main" val="22167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DF57-37CB-4DBA-BC42-7D713ED85580}"/>
              </a:ext>
            </a:extLst>
          </p:cNvPr>
          <p:cNvSpPr>
            <a:spLocks noGrp="1"/>
          </p:cNvSpPr>
          <p:nvPr>
            <p:ph type="title"/>
          </p:nvPr>
        </p:nvSpPr>
        <p:spPr/>
        <p:txBody>
          <a:bodyPr/>
          <a:lstStyle/>
          <a:p>
            <a:r>
              <a:rPr lang="en-US" dirty="0"/>
              <a:t>Predictability and </a:t>
            </a:r>
            <a:r>
              <a:rPr lang="en-US" dirty="0" err="1"/>
              <a:t>Retrodictability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6B80C0-6475-4471-A5B9-B7B8AC5126F7}"/>
                  </a:ext>
                </a:extLst>
              </p:cNvPr>
              <p:cNvSpPr>
                <a:spLocks noGrp="1"/>
              </p:cNvSpPr>
              <p:nvPr>
                <p:ph idx="1"/>
              </p:nvPr>
            </p:nvSpPr>
            <p:spPr/>
            <p:txBody>
              <a:bodyPr>
                <a:normAutofit/>
              </a:bodyPr>
              <a:lstStyle/>
              <a:p>
                <a:r>
                  <a:rPr lang="en-US" dirty="0"/>
                  <a:t>Because we can only have one state at each time:</a:t>
                </a:r>
              </a:p>
              <a:p>
                <a:pPr lvl="1"/>
                <a:r>
                  <a:rPr lang="en-US" dirty="0"/>
                  <a:t>Determinism: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oMath>
                </a14:m>
                <a:endParaRPr lang="en-US" dirty="0"/>
              </a:p>
              <a:p>
                <a:pPr lvl="2"/>
                <a:r>
                  <a:rPr lang="en-US" dirty="0"/>
                  <a:t>All deterministic processes are predictable</a:t>
                </a:r>
              </a:p>
              <a:p>
                <a:pPr lvl="1"/>
                <a:r>
                  <a:rPr lang="en-US" dirty="0"/>
                  <a:t>Reversibility: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pPr lvl="2"/>
                <a:r>
                  <a:rPr lang="en-US" dirty="0"/>
                  <a:t>All reversible processes are </a:t>
                </a:r>
                <a:r>
                  <a:rPr lang="en-US" dirty="0" err="1"/>
                  <a:t>retrodictable</a:t>
                </a:r>
                <a:endParaRPr lang="en-US" dirty="0"/>
              </a:p>
              <a:p>
                <a:r>
                  <a:rPr lang="en-US" dirty="0"/>
                  <a:t>If the state space is discrete,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𝑔</m:t>
                    </m:r>
                  </m:oMath>
                </a14:m>
                <a:r>
                  <a:rPr lang="en-US" dirty="0"/>
                  <a:t> are invertible if and only if the process is deterministic and reversible</a:t>
                </a:r>
              </a:p>
              <a:p>
                <a:pPr lvl="1"/>
                <a:r>
                  <a:rPr lang="en-US" dirty="0"/>
                  <a:t>In this case, only deterministic processes are predictable and only reversible processes are </a:t>
                </a:r>
                <a:r>
                  <a:rPr lang="en-US" dirty="0" err="1"/>
                  <a:t>retrodictable</a:t>
                </a:r>
                <a:endParaRPr lang="en-US" dirty="0"/>
              </a:p>
              <a:p>
                <a:endParaRPr lang="en-US" dirty="0"/>
              </a:p>
            </p:txBody>
          </p:sp>
        </mc:Choice>
        <mc:Fallback xmlns="">
          <p:sp>
            <p:nvSpPr>
              <p:cNvPr id="3" name="Content Placeholder 2">
                <a:extLst>
                  <a:ext uri="{FF2B5EF4-FFF2-40B4-BE49-F238E27FC236}">
                    <a16:creationId xmlns:a16="http://schemas.microsoft.com/office/drawing/2014/main" id="{576B80C0-6475-4471-A5B9-B7B8AC5126F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17346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A75CD59-8464-456C-8CFD-D56EA3933B96}"/>
              </a:ext>
            </a:extLst>
          </p:cNvPr>
          <p:cNvGrpSpPr/>
          <p:nvPr/>
        </p:nvGrpSpPr>
        <p:grpSpPr>
          <a:xfrm>
            <a:off x="1480453" y="2657669"/>
            <a:ext cx="2127380" cy="3079102"/>
            <a:chOff x="1564432" y="2657669"/>
            <a:chExt cx="2127380" cy="3079102"/>
          </a:xfrm>
        </p:grpSpPr>
        <p:sp>
          <p:nvSpPr>
            <p:cNvPr id="15" name="Oval 14">
              <a:extLst>
                <a:ext uri="{FF2B5EF4-FFF2-40B4-BE49-F238E27FC236}">
                  <a16:creationId xmlns:a16="http://schemas.microsoft.com/office/drawing/2014/main" id="{1DEB0314-B0BD-44F3-8D17-02C2FD1BD9A9}"/>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E627801C-6413-424E-8C7F-C28D24719436}"/>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B56161B-C5E4-4519-8E70-43FC008FAFF9}"/>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0E9E0C6-ECE7-4BD3-BBFC-56DAFC8B7E09}"/>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59E2AC7-2942-4DBA-9B18-588E36C9AD97}"/>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3EDEBE-F6A8-43E9-9C94-7E3C5B1B9302}"/>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591CD53-9DFF-4191-9191-5F3907D33EFB}"/>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84A56A6-C18E-4B32-80EB-FC6D252D0DF5}"/>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1E34C6C-D1B5-4AC4-8741-A81364F7FFB4}"/>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85B5D16-9695-456F-B699-9D42714FDDB4}"/>
              </a:ext>
            </a:extLst>
          </p:cNvPr>
          <p:cNvSpPr txBox="1"/>
          <p:nvPr/>
        </p:nvSpPr>
        <p:spPr>
          <a:xfrm>
            <a:off x="600863" y="1146082"/>
            <a:ext cx="4054508" cy="584775"/>
          </a:xfrm>
          <a:prstGeom prst="rect">
            <a:avLst/>
          </a:prstGeom>
          <a:noFill/>
        </p:spPr>
        <p:txBody>
          <a:bodyPr wrap="none" rtlCol="0">
            <a:spAutoFit/>
          </a:bodyPr>
          <a:lstStyle/>
          <a:p>
            <a:r>
              <a:rPr lang="en-US" sz="3200" dirty="0"/>
              <a:t>State space of a system</a:t>
            </a:r>
          </a:p>
        </p:txBody>
      </p:sp>
      <p:cxnSp>
        <p:nvCxnSpPr>
          <p:cNvPr id="10" name="Straight Arrow Connector 9">
            <a:extLst>
              <a:ext uri="{FF2B5EF4-FFF2-40B4-BE49-F238E27FC236}">
                <a16:creationId xmlns:a16="http://schemas.microsoft.com/office/drawing/2014/main" id="{449E7CFB-6F8C-45B5-BC54-2D2F5658F1F5}"/>
              </a:ext>
            </a:extLst>
          </p:cNvPr>
          <p:cNvCxnSpPr/>
          <p:nvPr/>
        </p:nvCxnSpPr>
        <p:spPr>
          <a:xfrm>
            <a:off x="2323318" y="1822185"/>
            <a:ext cx="128052" cy="69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954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CDF57-37CB-4DBA-BC42-7D713ED85580}"/>
              </a:ext>
            </a:extLst>
          </p:cNvPr>
          <p:cNvSpPr>
            <a:spLocks noGrp="1"/>
          </p:cNvSpPr>
          <p:nvPr>
            <p:ph type="title"/>
          </p:nvPr>
        </p:nvSpPr>
        <p:spPr/>
        <p:txBody>
          <a:bodyPr/>
          <a:lstStyle/>
          <a:p>
            <a:r>
              <a:rPr lang="en-US" dirty="0"/>
              <a:t>Predictability and </a:t>
            </a:r>
            <a:r>
              <a:rPr lang="en-US" dirty="0" err="1"/>
              <a:t>Retrodictability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6B80C0-6475-4471-A5B9-B7B8AC5126F7}"/>
                  </a:ext>
                </a:extLst>
              </p:cNvPr>
              <p:cNvSpPr>
                <a:spLocks noGrp="1"/>
              </p:cNvSpPr>
              <p:nvPr>
                <p:ph idx="1"/>
              </p:nvPr>
            </p:nvSpPr>
            <p:spPr/>
            <p:txBody>
              <a:bodyPr>
                <a:normAutofit/>
              </a:bodyPr>
              <a:lstStyle/>
              <a:p>
                <a:r>
                  <a:rPr lang="en-US" dirty="0"/>
                  <a:t>Because we can only have one state at each time:</a:t>
                </a:r>
              </a:p>
              <a:p>
                <a:pPr lvl="1"/>
                <a:r>
                  <a:rPr lang="en-US" dirty="0"/>
                  <a:t>Determinism: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oMath>
                </a14:m>
                <a:endParaRPr lang="en-US" dirty="0"/>
              </a:p>
              <a:p>
                <a:pPr lvl="1"/>
                <a:r>
                  <a:rPr lang="en-US" dirty="0"/>
                  <a:t>Reversibility: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r>
                  <a:rPr lang="en-US" dirty="0"/>
                  <a:t>If the space is continuous, there are non-reversible processes where </a:t>
                </a:r>
                <a14:m>
                  <m:oMath xmlns:m="http://schemas.openxmlformats.org/officeDocument/2006/math">
                    <m:r>
                      <a:rPr lang="en-US" b="0" i="1" smtClean="0">
                        <a:latin typeface="Cambria Math" panose="02040503050406030204" pitchFamily="18" charset="0"/>
                      </a:rPr>
                      <m:t>𝑓</m:t>
                    </m:r>
                  </m:oMath>
                </a14:m>
                <a:r>
                  <a:rPr lang="en-US" dirty="0"/>
                  <a:t> is invertible (and non-deterministic processes where </a:t>
                </a:r>
                <a14:m>
                  <m:oMath xmlns:m="http://schemas.openxmlformats.org/officeDocument/2006/math">
                    <m:r>
                      <a:rPr lang="en-US" b="0" i="1" smtClean="0">
                        <a:latin typeface="Cambria Math" panose="02040503050406030204" pitchFamily="18" charset="0"/>
                      </a:rPr>
                      <m:t>𝑔</m:t>
                    </m:r>
                  </m:oMath>
                </a14:m>
                <a:r>
                  <a:rPr lang="en-US" dirty="0"/>
                  <a:t> is invertible)</a:t>
                </a:r>
              </a:p>
              <a:p>
                <a:pPr lvl="1"/>
                <a:r>
                  <a:rPr lang="en-US" dirty="0"/>
                  <a:t>The evolutions concentrates (density increases) around a predictable average</a:t>
                </a:r>
              </a:p>
              <a:p>
                <a:r>
                  <a:rPr lang="en-US" dirty="0"/>
                  <a:t>So we can have:</a:t>
                </a:r>
              </a:p>
              <a:p>
                <a:pPr lvl="1"/>
                <a:r>
                  <a:rPr lang="en-US" dirty="0"/>
                  <a:t>Determinism and </a:t>
                </a:r>
                <a:r>
                  <a:rPr lang="en-US" dirty="0" err="1"/>
                  <a:t>retrodictability</a:t>
                </a:r>
                <a:r>
                  <a:rPr lang="en-US" dirty="0"/>
                  <a:t>: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e>
                        </m:d>
                      </m:e>
                    </m:d>
                    <m:r>
                      <a:rPr lang="en-US" b="0" i="1" smtClean="0">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oMath>
                </a14:m>
                <a:endParaRPr lang="en-US" dirty="0"/>
              </a:p>
              <a:p>
                <a:pPr lvl="1"/>
                <a:r>
                  <a:rPr lang="en-US" dirty="0"/>
                  <a:t>Reversibility and predictability: </a:t>
                </a:r>
                <a14:m>
                  <m:oMath xmlns:m="http://schemas.openxmlformats.org/officeDocument/2006/math">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e>
                    </m:d>
                    <m:r>
                      <a:rPr lang="en-US" i="1">
                        <a:latin typeface="Cambria Math" panose="02040503050406030204" pitchFamily="18" charset="0"/>
                      </a:rPr>
                      <m:t>≼</m:t>
                    </m:r>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𝑡</m:t>
                        </m:r>
                      </m:e>
                    </m:d>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576B80C0-6475-4471-A5B9-B7B8AC5126F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786175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1039-F2E4-46C2-80BC-8BCDB5774AB7}"/>
              </a:ext>
            </a:extLst>
          </p:cNvPr>
          <p:cNvSpPr>
            <a:spLocks noGrp="1"/>
          </p:cNvSpPr>
          <p:nvPr>
            <p:ph type="title"/>
          </p:nvPr>
        </p:nvSpPr>
        <p:spPr/>
        <p:txBody>
          <a:bodyPr/>
          <a:lstStyle/>
          <a:p>
            <a:r>
              <a:rPr lang="en-US" dirty="0"/>
              <a:t>Entropy on the continuum</a:t>
            </a:r>
          </a:p>
        </p:txBody>
      </p:sp>
      <p:sp>
        <p:nvSpPr>
          <p:cNvPr id="3" name="Text Placeholder 2">
            <a:extLst>
              <a:ext uri="{FF2B5EF4-FFF2-40B4-BE49-F238E27FC236}">
                <a16:creationId xmlns:a16="http://schemas.microsoft.com/office/drawing/2014/main" id="{E1FF0B9F-C68E-436B-A02F-9CD497DB4F2C}"/>
              </a:ext>
            </a:extLst>
          </p:cNvPr>
          <p:cNvSpPr>
            <a:spLocks noGrp="1"/>
          </p:cNvSpPr>
          <p:nvPr>
            <p:ph type="body" idx="1"/>
          </p:nvPr>
        </p:nvSpPr>
        <p:spPr/>
        <p:txBody>
          <a:bodyPr/>
          <a:lstStyle/>
          <a:p>
            <a:r>
              <a:rPr lang="en-US" dirty="0"/>
              <a:t>Counting states vs counting evolutions</a:t>
            </a:r>
          </a:p>
        </p:txBody>
      </p:sp>
    </p:spTree>
    <p:extLst>
      <p:ext uri="{BB962C8B-B14F-4D97-AF65-F5344CB8AC3E}">
        <p14:creationId xmlns:p14="http://schemas.microsoft.com/office/powerpoint/2010/main" val="989326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672D0E-C03B-4975-AF2A-B3C0C2790A5D}"/>
                  </a:ext>
                </a:extLst>
              </p:cNvPr>
              <p:cNvSpPr txBox="1"/>
              <p:nvPr/>
            </p:nvSpPr>
            <p:spPr>
              <a:xfrm>
                <a:off x="11379201" y="3530601"/>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2" name="TextBox 1">
                <a:extLst>
                  <a:ext uri="{FF2B5EF4-FFF2-40B4-BE49-F238E27FC236}">
                    <a16:creationId xmlns:a16="http://schemas.microsoft.com/office/drawing/2014/main" id="{51672D0E-C03B-4975-AF2A-B3C0C2790A5D}"/>
                  </a:ext>
                </a:extLst>
              </p:cNvPr>
              <p:cNvSpPr txBox="1">
                <a:spLocks noRot="1" noChangeAspect="1" noMove="1" noResize="1" noEditPoints="1" noAdjustHandles="1" noChangeArrowheads="1" noChangeShapeType="1" noTextEdit="1"/>
              </p:cNvSpPr>
              <p:nvPr/>
            </p:nvSpPr>
            <p:spPr>
              <a:xfrm>
                <a:off x="11379201" y="3530601"/>
                <a:ext cx="426399" cy="461665"/>
              </a:xfrm>
              <a:prstGeom prst="rect">
                <a:avLst/>
              </a:prstGeom>
              <a:blipFill>
                <a:blip r:embed="rId2"/>
                <a:stretch>
                  <a:fillRect/>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1DE73045-C80A-4461-8484-0CD998E8F246}"/>
              </a:ext>
            </a:extLst>
          </p:cNvPr>
          <p:cNvCxnSpPr>
            <a:cxnSpLocks/>
          </p:cNvCxnSpPr>
          <p:nvPr/>
        </p:nvCxnSpPr>
        <p:spPr>
          <a:xfrm>
            <a:off x="6096000" y="381000"/>
            <a:ext cx="0" cy="609600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821C31-A572-4459-AD5F-EE91989BE704}"/>
                  </a:ext>
                </a:extLst>
              </p:cNvPr>
              <p:cNvSpPr txBox="1"/>
              <p:nvPr/>
            </p:nvSpPr>
            <p:spPr>
              <a:xfrm>
                <a:off x="5694437" y="6060964"/>
                <a:ext cx="4288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𝑝</m:t>
                      </m:r>
                    </m:oMath>
                  </m:oMathPara>
                </a14:m>
                <a:endParaRPr lang="en-US" sz="2400" dirty="0"/>
              </a:p>
            </p:txBody>
          </p:sp>
        </mc:Choice>
        <mc:Fallback xmlns="">
          <p:sp>
            <p:nvSpPr>
              <p:cNvPr id="4" name="TextBox 3">
                <a:extLst>
                  <a:ext uri="{FF2B5EF4-FFF2-40B4-BE49-F238E27FC236}">
                    <a16:creationId xmlns:a16="http://schemas.microsoft.com/office/drawing/2014/main" id="{44821C31-A572-4459-AD5F-EE91989BE704}"/>
                  </a:ext>
                </a:extLst>
              </p:cNvPr>
              <p:cNvSpPr txBox="1">
                <a:spLocks noRot="1" noChangeAspect="1" noMove="1" noResize="1" noEditPoints="1" noAdjustHandles="1" noChangeArrowheads="1" noChangeShapeType="1" noTextEdit="1"/>
              </p:cNvSpPr>
              <p:nvPr/>
            </p:nvSpPr>
            <p:spPr>
              <a:xfrm>
                <a:off x="5694437" y="6060964"/>
                <a:ext cx="428899" cy="461665"/>
              </a:xfrm>
              <a:prstGeom prst="rect">
                <a:avLst/>
              </a:prstGeom>
              <a:blipFill>
                <a:blip r:embed="rId3"/>
                <a:stretch>
                  <a:fillRect b="-1052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38CBD3D4-208E-430E-9E29-65247C4A9C02}"/>
              </a:ext>
            </a:extLst>
          </p:cNvPr>
          <p:cNvCxnSpPr/>
          <p:nvPr/>
        </p:nvCxnSpPr>
        <p:spPr>
          <a:xfrm>
            <a:off x="406400" y="3530600"/>
            <a:ext cx="113792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AFE6CE43-9E3E-4DEF-9934-B3A4ADC99C9C}"/>
              </a:ext>
            </a:extLst>
          </p:cNvPr>
          <p:cNvSpPr/>
          <p:nvPr/>
        </p:nvSpPr>
        <p:spPr>
          <a:xfrm>
            <a:off x="4470432" y="2819400"/>
            <a:ext cx="3251136" cy="1409787"/>
          </a:xfrm>
          <a:prstGeom prst="ellipse">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Oval 40">
            <a:extLst>
              <a:ext uri="{FF2B5EF4-FFF2-40B4-BE49-F238E27FC236}">
                <a16:creationId xmlns:a16="http://schemas.microsoft.com/office/drawing/2014/main" id="{D042A5E7-B534-444B-A92E-4EE251ECD551}"/>
              </a:ext>
            </a:extLst>
          </p:cNvPr>
          <p:cNvSpPr/>
          <p:nvPr/>
        </p:nvSpPr>
        <p:spPr>
          <a:xfrm>
            <a:off x="5283136" y="3171825"/>
            <a:ext cx="1625664" cy="704936"/>
          </a:xfrm>
          <a:prstGeom prst="ellipse">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a:extLst>
              <a:ext uri="{FF2B5EF4-FFF2-40B4-BE49-F238E27FC236}">
                <a16:creationId xmlns:a16="http://schemas.microsoft.com/office/drawing/2014/main" id="{7770804A-0DA4-4847-A5B7-3BD69B443288}"/>
              </a:ext>
            </a:extLst>
          </p:cNvPr>
          <p:cNvSpPr/>
          <p:nvPr/>
        </p:nvSpPr>
        <p:spPr>
          <a:xfrm>
            <a:off x="3575660" y="2431415"/>
            <a:ext cx="5040616" cy="2185757"/>
          </a:xfrm>
          <a:prstGeom prst="ellipse">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Oval 42">
            <a:extLst>
              <a:ext uri="{FF2B5EF4-FFF2-40B4-BE49-F238E27FC236}">
                <a16:creationId xmlns:a16="http://schemas.microsoft.com/office/drawing/2014/main" id="{4EB4712E-5AEF-4FDF-83D8-43A543B3E7B0}"/>
              </a:ext>
            </a:extLst>
          </p:cNvPr>
          <p:cNvSpPr/>
          <p:nvPr/>
        </p:nvSpPr>
        <p:spPr>
          <a:xfrm>
            <a:off x="2626078" y="2019648"/>
            <a:ext cx="6939781" cy="3009291"/>
          </a:xfrm>
          <a:prstGeom prst="ellipse">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4" name="Oval 43">
            <a:extLst>
              <a:ext uri="{FF2B5EF4-FFF2-40B4-BE49-F238E27FC236}">
                <a16:creationId xmlns:a16="http://schemas.microsoft.com/office/drawing/2014/main" id="{A25AB4BB-A607-4A53-8C0C-2CA1A5D0F1E5}"/>
              </a:ext>
            </a:extLst>
          </p:cNvPr>
          <p:cNvSpPr/>
          <p:nvPr/>
        </p:nvSpPr>
        <p:spPr>
          <a:xfrm>
            <a:off x="1604514" y="1576668"/>
            <a:ext cx="8982909" cy="3895251"/>
          </a:xfrm>
          <a:prstGeom prst="ellipse">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56A8D80-1B41-4DF9-B2DC-04CE435F498F}"/>
                  </a:ext>
                </a:extLst>
              </p:cNvPr>
              <p:cNvSpPr txBox="1"/>
              <p:nvPr/>
            </p:nvSpPr>
            <p:spPr>
              <a:xfrm>
                <a:off x="236535" y="5543149"/>
                <a:ext cx="3188757"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𝑑𝑝</m:t>
                          </m:r>
                        </m:num>
                        <m:den>
                          <m:r>
                            <a:rPr lang="en-US" sz="3200" i="1">
                              <a:latin typeface="Cambria Math" panose="02040503050406030204" pitchFamily="18" charset="0"/>
                            </a:rPr>
                            <m:t>𝑑𝑡</m:t>
                          </m:r>
                        </m:den>
                      </m:f>
                      <m:r>
                        <a:rPr lang="en-US" sz="3200" i="1">
                          <a:latin typeface="Cambria Math" panose="02040503050406030204" pitchFamily="18" charset="0"/>
                        </a:rPr>
                        <m:t>=−</m:t>
                      </m:r>
                      <m:r>
                        <a:rPr lang="en-US" sz="3200" i="1">
                          <a:latin typeface="Cambria Math" panose="02040503050406030204" pitchFamily="18" charset="0"/>
                        </a:rPr>
                        <m:t>𝑘𝑥</m:t>
                      </m:r>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𝑝</m:t>
                      </m:r>
                    </m:oMath>
                  </m:oMathPara>
                </a14:m>
                <a:endParaRPr lang="en-US" sz="3200" dirty="0"/>
              </a:p>
            </p:txBody>
          </p:sp>
        </mc:Choice>
        <mc:Fallback xmlns="">
          <p:sp>
            <p:nvSpPr>
              <p:cNvPr id="18" name="TextBox 17">
                <a:extLst>
                  <a:ext uri="{FF2B5EF4-FFF2-40B4-BE49-F238E27FC236}">
                    <a16:creationId xmlns:a16="http://schemas.microsoft.com/office/drawing/2014/main" id="{B56A8D80-1B41-4DF9-B2DC-04CE435F498F}"/>
                  </a:ext>
                </a:extLst>
              </p:cNvPr>
              <p:cNvSpPr txBox="1">
                <a:spLocks noRot="1" noChangeAspect="1" noMove="1" noResize="1" noEditPoints="1" noAdjustHandles="1" noChangeArrowheads="1" noChangeShapeType="1" noTextEdit="1"/>
              </p:cNvSpPr>
              <p:nvPr/>
            </p:nvSpPr>
            <p:spPr>
              <a:xfrm>
                <a:off x="236535" y="5543149"/>
                <a:ext cx="3188757" cy="102733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4D09A5A-EB51-46BB-BB94-B309D5622650}"/>
                  </a:ext>
                </a:extLst>
              </p:cNvPr>
              <p:cNvSpPr/>
              <p:nvPr/>
            </p:nvSpPr>
            <p:spPr>
              <a:xfrm>
                <a:off x="246806" y="4214065"/>
                <a:ext cx="1933798" cy="1027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𝑑𝑥</m:t>
                          </m:r>
                        </m:num>
                        <m:den>
                          <m:r>
                            <a:rPr lang="en-US" sz="3200" i="1">
                              <a:latin typeface="Cambria Math" panose="02040503050406030204" pitchFamily="18" charset="0"/>
                            </a:rPr>
                            <m:t>𝑑𝑡</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𝑚</m:t>
                          </m:r>
                        </m:den>
                      </m:f>
                      <m:r>
                        <a:rPr lang="en-US" sz="3200" i="1">
                          <a:latin typeface="Cambria Math" panose="02040503050406030204" pitchFamily="18" charset="0"/>
                        </a:rPr>
                        <m:t>𝑝</m:t>
                      </m:r>
                    </m:oMath>
                  </m:oMathPara>
                </a14:m>
                <a:endParaRPr lang="en-US" sz="3200" dirty="0"/>
              </a:p>
            </p:txBody>
          </p:sp>
        </mc:Choice>
        <mc:Fallback xmlns="">
          <p:sp>
            <p:nvSpPr>
              <p:cNvPr id="7" name="Rectangle 6">
                <a:extLst>
                  <a:ext uri="{FF2B5EF4-FFF2-40B4-BE49-F238E27FC236}">
                    <a16:creationId xmlns:a16="http://schemas.microsoft.com/office/drawing/2014/main" id="{E4D09A5A-EB51-46BB-BB94-B309D5622650}"/>
                  </a:ext>
                </a:extLst>
              </p:cNvPr>
              <p:cNvSpPr>
                <a:spLocks noRot="1" noChangeAspect="1" noMove="1" noResize="1" noEditPoints="1" noAdjustHandles="1" noChangeArrowheads="1" noChangeShapeType="1" noTextEdit="1"/>
              </p:cNvSpPr>
              <p:nvPr/>
            </p:nvSpPr>
            <p:spPr>
              <a:xfrm>
                <a:off x="246806" y="4214065"/>
                <a:ext cx="1933798" cy="1027333"/>
              </a:xfrm>
              <a:prstGeom prst="rect">
                <a:avLst/>
              </a:prstGeom>
              <a:blipFill>
                <a:blip r:embed="rId5"/>
                <a:stretch>
                  <a:fillRect/>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D990AFBF-1006-468A-B8B6-056D8E8ED6D0}"/>
              </a:ext>
            </a:extLst>
          </p:cNvPr>
          <p:cNvGrpSpPr/>
          <p:nvPr/>
        </p:nvGrpSpPr>
        <p:grpSpPr>
          <a:xfrm>
            <a:off x="1604514" y="1744182"/>
            <a:ext cx="7540255" cy="2940717"/>
            <a:chOff x="1203385" y="1185463"/>
            <a:chExt cx="5655191" cy="2450883"/>
          </a:xfrm>
        </p:grpSpPr>
        <p:sp>
          <p:nvSpPr>
            <p:cNvPr id="28" name="Freeform: Shape 27">
              <a:extLst>
                <a:ext uri="{FF2B5EF4-FFF2-40B4-BE49-F238E27FC236}">
                  <a16:creationId xmlns:a16="http://schemas.microsoft.com/office/drawing/2014/main" id="{FE203D45-7B00-4623-9E4A-A18C5D6316E2}"/>
                </a:ext>
              </a:extLst>
            </p:cNvPr>
            <p:cNvSpPr/>
            <p:nvPr/>
          </p:nvSpPr>
          <p:spPr>
            <a:xfrm>
              <a:off x="4190952" y="2477998"/>
              <a:ext cx="610224" cy="166991"/>
            </a:xfrm>
            <a:custGeom>
              <a:avLst/>
              <a:gdLst>
                <a:gd name="connsiteX0" fmla="*/ 381024 w 762048"/>
                <a:gd name="connsiteY0" fmla="*/ 0 h 166991"/>
                <a:gd name="connsiteX1" fmla="*/ 762048 w 762048"/>
                <a:gd name="connsiteY1" fmla="*/ 165223 h 166991"/>
                <a:gd name="connsiteX2" fmla="*/ 761225 w 762048"/>
                <a:gd name="connsiteY2" fmla="*/ 166991 h 166991"/>
                <a:gd name="connsiteX3" fmla="*/ 823 w 762048"/>
                <a:gd name="connsiteY3" fmla="*/ 166991 h 166991"/>
                <a:gd name="connsiteX4" fmla="*/ 0 w 762048"/>
                <a:gd name="connsiteY4" fmla="*/ 165223 h 166991"/>
                <a:gd name="connsiteX5" fmla="*/ 381024 w 762048"/>
                <a:gd name="connsiteY5" fmla="*/ 0 h 166991"/>
                <a:gd name="connsiteX0" fmla="*/ 823 w 852665"/>
                <a:gd name="connsiteY0" fmla="*/ 166991 h 258431"/>
                <a:gd name="connsiteX1" fmla="*/ 0 w 852665"/>
                <a:gd name="connsiteY1" fmla="*/ 165223 h 258431"/>
                <a:gd name="connsiteX2" fmla="*/ 381024 w 852665"/>
                <a:gd name="connsiteY2" fmla="*/ 0 h 258431"/>
                <a:gd name="connsiteX3" fmla="*/ 762048 w 852665"/>
                <a:gd name="connsiteY3" fmla="*/ 165223 h 258431"/>
                <a:gd name="connsiteX4" fmla="*/ 852665 w 852665"/>
                <a:gd name="connsiteY4" fmla="*/ 258431 h 258431"/>
                <a:gd name="connsiteX0" fmla="*/ 823 w 762048"/>
                <a:gd name="connsiteY0" fmla="*/ 166991 h 166991"/>
                <a:gd name="connsiteX1" fmla="*/ 0 w 762048"/>
                <a:gd name="connsiteY1" fmla="*/ 165223 h 166991"/>
                <a:gd name="connsiteX2" fmla="*/ 381024 w 762048"/>
                <a:gd name="connsiteY2" fmla="*/ 0 h 166991"/>
                <a:gd name="connsiteX3" fmla="*/ 762048 w 762048"/>
                <a:gd name="connsiteY3" fmla="*/ 165223 h 166991"/>
              </a:gdLst>
              <a:ahLst/>
              <a:cxnLst>
                <a:cxn ang="0">
                  <a:pos x="connsiteX0" y="connsiteY0"/>
                </a:cxn>
                <a:cxn ang="0">
                  <a:pos x="connsiteX1" y="connsiteY1"/>
                </a:cxn>
                <a:cxn ang="0">
                  <a:pos x="connsiteX2" y="connsiteY2"/>
                </a:cxn>
                <a:cxn ang="0">
                  <a:pos x="connsiteX3" y="connsiteY3"/>
                </a:cxn>
              </a:cxnLst>
              <a:rect l="l" t="t" r="r" b="b"/>
              <a:pathLst>
                <a:path w="762048" h="166991">
                  <a:moveTo>
                    <a:pt x="823" y="166991"/>
                  </a:moveTo>
                  <a:lnTo>
                    <a:pt x="0" y="165223"/>
                  </a:lnTo>
                  <a:cubicBezTo>
                    <a:pt x="0" y="73973"/>
                    <a:pt x="170590" y="0"/>
                    <a:pt x="381024" y="0"/>
                  </a:cubicBezTo>
                  <a:cubicBezTo>
                    <a:pt x="591458" y="0"/>
                    <a:pt x="762048" y="73973"/>
                    <a:pt x="762048" y="165223"/>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Freeform: Shape 28">
              <a:extLst>
                <a:ext uri="{FF2B5EF4-FFF2-40B4-BE49-F238E27FC236}">
                  <a16:creationId xmlns:a16="http://schemas.microsoft.com/office/drawing/2014/main" id="{A113B15F-00E1-4116-A09B-45C6A2258E0D}"/>
                </a:ext>
              </a:extLst>
            </p:cNvPr>
            <p:cNvSpPr/>
            <p:nvPr/>
          </p:nvSpPr>
          <p:spPr>
            <a:xfrm>
              <a:off x="2895552" y="1916274"/>
              <a:ext cx="2896152" cy="728715"/>
            </a:xfrm>
            <a:custGeom>
              <a:avLst/>
              <a:gdLst>
                <a:gd name="connsiteX0" fmla="*/ 1676424 w 3352848"/>
                <a:gd name="connsiteY0" fmla="*/ 0 h 728715"/>
                <a:gd name="connsiteX1" fmla="*/ 3352848 w 3352848"/>
                <a:gd name="connsiteY1" fmla="*/ 726947 h 728715"/>
                <a:gd name="connsiteX2" fmla="*/ 3352437 w 3352848"/>
                <a:gd name="connsiteY2" fmla="*/ 728715 h 728715"/>
                <a:gd name="connsiteX3" fmla="*/ 411 w 3352848"/>
                <a:gd name="connsiteY3" fmla="*/ 728715 h 728715"/>
                <a:gd name="connsiteX4" fmla="*/ 0 w 3352848"/>
                <a:gd name="connsiteY4" fmla="*/ 726947 h 728715"/>
                <a:gd name="connsiteX5" fmla="*/ 1676424 w 3352848"/>
                <a:gd name="connsiteY5" fmla="*/ 0 h 728715"/>
                <a:gd name="connsiteX0" fmla="*/ 411 w 3443877"/>
                <a:gd name="connsiteY0" fmla="*/ 728715 h 820155"/>
                <a:gd name="connsiteX1" fmla="*/ 0 w 3443877"/>
                <a:gd name="connsiteY1" fmla="*/ 726947 h 820155"/>
                <a:gd name="connsiteX2" fmla="*/ 1676424 w 3443877"/>
                <a:gd name="connsiteY2" fmla="*/ 0 h 820155"/>
                <a:gd name="connsiteX3" fmla="*/ 3352848 w 3443877"/>
                <a:gd name="connsiteY3" fmla="*/ 726947 h 820155"/>
                <a:gd name="connsiteX4" fmla="*/ 3443877 w 3443877"/>
                <a:gd name="connsiteY4" fmla="*/ 820155 h 820155"/>
                <a:gd name="connsiteX0" fmla="*/ 411 w 3352848"/>
                <a:gd name="connsiteY0" fmla="*/ 728715 h 728715"/>
                <a:gd name="connsiteX1" fmla="*/ 0 w 3352848"/>
                <a:gd name="connsiteY1" fmla="*/ 726947 h 728715"/>
                <a:gd name="connsiteX2" fmla="*/ 1676424 w 3352848"/>
                <a:gd name="connsiteY2" fmla="*/ 0 h 728715"/>
                <a:gd name="connsiteX3" fmla="*/ 3352848 w 3352848"/>
                <a:gd name="connsiteY3" fmla="*/ 726947 h 728715"/>
              </a:gdLst>
              <a:ahLst/>
              <a:cxnLst>
                <a:cxn ang="0">
                  <a:pos x="connsiteX0" y="connsiteY0"/>
                </a:cxn>
                <a:cxn ang="0">
                  <a:pos x="connsiteX1" y="connsiteY1"/>
                </a:cxn>
                <a:cxn ang="0">
                  <a:pos x="connsiteX2" y="connsiteY2"/>
                </a:cxn>
                <a:cxn ang="0">
                  <a:pos x="connsiteX3" y="connsiteY3"/>
                </a:cxn>
              </a:cxnLst>
              <a:rect l="l" t="t" r="r" b="b"/>
              <a:pathLst>
                <a:path w="3352848" h="728715">
                  <a:moveTo>
                    <a:pt x="411" y="728715"/>
                  </a:moveTo>
                  <a:lnTo>
                    <a:pt x="0" y="726947"/>
                  </a:lnTo>
                  <a:cubicBezTo>
                    <a:pt x="0" y="325465"/>
                    <a:pt x="750561" y="0"/>
                    <a:pt x="1676424" y="0"/>
                  </a:cubicBezTo>
                  <a:cubicBezTo>
                    <a:pt x="2602287" y="0"/>
                    <a:pt x="3352848" y="325465"/>
                    <a:pt x="3352848" y="726947"/>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Freeform: Shape 29">
              <a:extLst>
                <a:ext uri="{FF2B5EF4-FFF2-40B4-BE49-F238E27FC236}">
                  <a16:creationId xmlns:a16="http://schemas.microsoft.com/office/drawing/2014/main" id="{D2955D7C-4F1D-4975-978B-3659C226584D}"/>
                </a:ext>
              </a:extLst>
            </p:cNvPr>
            <p:cNvSpPr/>
            <p:nvPr/>
          </p:nvSpPr>
          <p:spPr>
            <a:xfrm>
              <a:off x="1203385" y="1185463"/>
              <a:ext cx="5655191" cy="1462487"/>
            </a:xfrm>
            <a:custGeom>
              <a:avLst/>
              <a:gdLst>
                <a:gd name="connsiteX0" fmla="*/ 3368591 w 6737182"/>
                <a:gd name="connsiteY0" fmla="*/ 0 h 1462487"/>
                <a:gd name="connsiteX1" fmla="*/ 6737182 w 6737182"/>
                <a:gd name="connsiteY1" fmla="*/ 1460719 h 1462487"/>
                <a:gd name="connsiteX2" fmla="*/ 6736976 w 6737182"/>
                <a:gd name="connsiteY2" fmla="*/ 1462487 h 1462487"/>
                <a:gd name="connsiteX3" fmla="*/ 206 w 6737182"/>
                <a:gd name="connsiteY3" fmla="*/ 1462487 h 1462487"/>
                <a:gd name="connsiteX4" fmla="*/ 0 w 6737182"/>
                <a:gd name="connsiteY4" fmla="*/ 1460719 h 1462487"/>
                <a:gd name="connsiteX5" fmla="*/ 3368591 w 6737182"/>
                <a:gd name="connsiteY5" fmla="*/ 0 h 1462487"/>
                <a:gd name="connsiteX0" fmla="*/ 206 w 6828416"/>
                <a:gd name="connsiteY0" fmla="*/ 1462487 h 1553927"/>
                <a:gd name="connsiteX1" fmla="*/ 0 w 6828416"/>
                <a:gd name="connsiteY1" fmla="*/ 1460719 h 1553927"/>
                <a:gd name="connsiteX2" fmla="*/ 3368591 w 6828416"/>
                <a:gd name="connsiteY2" fmla="*/ 0 h 1553927"/>
                <a:gd name="connsiteX3" fmla="*/ 6737182 w 6828416"/>
                <a:gd name="connsiteY3" fmla="*/ 1460719 h 1553927"/>
                <a:gd name="connsiteX4" fmla="*/ 6828416 w 6828416"/>
                <a:gd name="connsiteY4" fmla="*/ 1553927 h 1553927"/>
                <a:gd name="connsiteX0" fmla="*/ 206 w 6737182"/>
                <a:gd name="connsiteY0" fmla="*/ 1462487 h 1462487"/>
                <a:gd name="connsiteX1" fmla="*/ 0 w 6737182"/>
                <a:gd name="connsiteY1" fmla="*/ 1460719 h 1462487"/>
                <a:gd name="connsiteX2" fmla="*/ 3368591 w 6737182"/>
                <a:gd name="connsiteY2" fmla="*/ 0 h 1462487"/>
                <a:gd name="connsiteX3" fmla="*/ 6737182 w 6737182"/>
                <a:gd name="connsiteY3" fmla="*/ 1460719 h 1462487"/>
              </a:gdLst>
              <a:ahLst/>
              <a:cxnLst>
                <a:cxn ang="0">
                  <a:pos x="connsiteX0" y="connsiteY0"/>
                </a:cxn>
                <a:cxn ang="0">
                  <a:pos x="connsiteX1" y="connsiteY1"/>
                </a:cxn>
                <a:cxn ang="0">
                  <a:pos x="connsiteX2" y="connsiteY2"/>
                </a:cxn>
                <a:cxn ang="0">
                  <a:pos x="connsiteX3" y="connsiteY3"/>
                </a:cxn>
              </a:cxnLst>
              <a:rect l="l" t="t" r="r" b="b"/>
              <a:pathLst>
                <a:path w="6737182" h="1462487">
                  <a:moveTo>
                    <a:pt x="206" y="1462487"/>
                  </a:moveTo>
                  <a:cubicBezTo>
                    <a:pt x="137" y="1461898"/>
                    <a:pt x="69" y="1461308"/>
                    <a:pt x="0" y="1460719"/>
                  </a:cubicBezTo>
                  <a:cubicBezTo>
                    <a:pt x="0" y="653986"/>
                    <a:pt x="1508170" y="0"/>
                    <a:pt x="3368591" y="0"/>
                  </a:cubicBezTo>
                  <a:cubicBezTo>
                    <a:pt x="5229012" y="0"/>
                    <a:pt x="6737182" y="653986"/>
                    <a:pt x="6737182" y="1460719"/>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Freeform: Shape 30">
              <a:extLst>
                <a:ext uri="{FF2B5EF4-FFF2-40B4-BE49-F238E27FC236}">
                  <a16:creationId xmlns:a16="http://schemas.microsoft.com/office/drawing/2014/main" id="{FF84734F-BBC1-488E-A65E-353E31E6075C}"/>
                </a:ext>
              </a:extLst>
            </p:cNvPr>
            <p:cNvSpPr/>
            <p:nvPr/>
          </p:nvSpPr>
          <p:spPr>
            <a:xfrm flipV="1">
              <a:off x="4419552" y="2577125"/>
              <a:ext cx="228648" cy="67863"/>
            </a:xfrm>
            <a:custGeom>
              <a:avLst/>
              <a:gdLst>
                <a:gd name="connsiteX0" fmla="*/ 152424 w 304848"/>
                <a:gd name="connsiteY0" fmla="*/ 67863 h 67863"/>
                <a:gd name="connsiteX1" fmla="*/ 304848 w 304848"/>
                <a:gd name="connsiteY1" fmla="*/ 1768 h 67863"/>
                <a:gd name="connsiteX2" fmla="*/ 303159 w 304848"/>
                <a:gd name="connsiteY2" fmla="*/ 0 h 67863"/>
                <a:gd name="connsiteX3" fmla="*/ 1689 w 304848"/>
                <a:gd name="connsiteY3" fmla="*/ 0 h 67863"/>
                <a:gd name="connsiteX4" fmla="*/ 0 w 304848"/>
                <a:gd name="connsiteY4" fmla="*/ 1768 h 67863"/>
                <a:gd name="connsiteX5" fmla="*/ 152424 w 304848"/>
                <a:gd name="connsiteY5" fmla="*/ 67863 h 67863"/>
                <a:gd name="connsiteX0" fmla="*/ 1689 w 394599"/>
                <a:gd name="connsiteY0" fmla="*/ 0 h 91440"/>
                <a:gd name="connsiteX1" fmla="*/ 0 w 394599"/>
                <a:gd name="connsiteY1" fmla="*/ 1768 h 91440"/>
                <a:gd name="connsiteX2" fmla="*/ 152424 w 394599"/>
                <a:gd name="connsiteY2" fmla="*/ 67863 h 91440"/>
                <a:gd name="connsiteX3" fmla="*/ 304848 w 394599"/>
                <a:gd name="connsiteY3" fmla="*/ 1768 h 91440"/>
                <a:gd name="connsiteX4" fmla="*/ 394599 w 394599"/>
                <a:gd name="connsiteY4" fmla="*/ 91440 h 91440"/>
                <a:gd name="connsiteX0" fmla="*/ 1689 w 304848"/>
                <a:gd name="connsiteY0" fmla="*/ 0 h 67863"/>
                <a:gd name="connsiteX1" fmla="*/ 0 w 304848"/>
                <a:gd name="connsiteY1" fmla="*/ 1768 h 67863"/>
                <a:gd name="connsiteX2" fmla="*/ 152424 w 304848"/>
                <a:gd name="connsiteY2" fmla="*/ 67863 h 67863"/>
                <a:gd name="connsiteX3" fmla="*/ 304848 w 304848"/>
                <a:gd name="connsiteY3" fmla="*/ 1768 h 67863"/>
              </a:gdLst>
              <a:ahLst/>
              <a:cxnLst>
                <a:cxn ang="0">
                  <a:pos x="connsiteX0" y="connsiteY0"/>
                </a:cxn>
                <a:cxn ang="0">
                  <a:pos x="connsiteX1" y="connsiteY1"/>
                </a:cxn>
                <a:cxn ang="0">
                  <a:pos x="connsiteX2" y="connsiteY2"/>
                </a:cxn>
                <a:cxn ang="0">
                  <a:pos x="connsiteX3" y="connsiteY3"/>
                </a:cxn>
              </a:cxnLst>
              <a:rect l="l" t="t" r="r" b="b"/>
              <a:pathLst>
                <a:path w="304848" h="67863">
                  <a:moveTo>
                    <a:pt x="1689" y="0"/>
                  </a:moveTo>
                  <a:lnTo>
                    <a:pt x="0" y="1768"/>
                  </a:lnTo>
                  <a:cubicBezTo>
                    <a:pt x="0" y="38271"/>
                    <a:pt x="68243" y="67863"/>
                    <a:pt x="152424" y="67863"/>
                  </a:cubicBezTo>
                  <a:cubicBezTo>
                    <a:pt x="236605" y="67863"/>
                    <a:pt x="304848" y="38271"/>
                    <a:pt x="304848" y="1768"/>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Freeform: Shape 31">
              <a:extLst>
                <a:ext uri="{FF2B5EF4-FFF2-40B4-BE49-F238E27FC236}">
                  <a16:creationId xmlns:a16="http://schemas.microsoft.com/office/drawing/2014/main" id="{6EF16E82-A301-4009-B68B-72DB73361D89}"/>
                </a:ext>
              </a:extLst>
            </p:cNvPr>
            <p:cNvSpPr/>
            <p:nvPr/>
          </p:nvSpPr>
          <p:spPr>
            <a:xfrm>
              <a:off x="3657552" y="2246700"/>
              <a:ext cx="1524624" cy="398289"/>
            </a:xfrm>
            <a:custGeom>
              <a:avLst/>
              <a:gdLst>
                <a:gd name="connsiteX0" fmla="*/ 914424 w 1828848"/>
                <a:gd name="connsiteY0" fmla="*/ 0 h 398289"/>
                <a:gd name="connsiteX1" fmla="*/ 1828848 w 1828848"/>
                <a:gd name="connsiteY1" fmla="*/ 396521 h 398289"/>
                <a:gd name="connsiteX2" fmla="*/ 1828437 w 1828848"/>
                <a:gd name="connsiteY2" fmla="*/ 398289 h 398289"/>
                <a:gd name="connsiteX3" fmla="*/ 411 w 1828848"/>
                <a:gd name="connsiteY3" fmla="*/ 398289 h 398289"/>
                <a:gd name="connsiteX4" fmla="*/ 0 w 1828848"/>
                <a:gd name="connsiteY4" fmla="*/ 396521 h 398289"/>
                <a:gd name="connsiteX5" fmla="*/ 914424 w 1828848"/>
                <a:gd name="connsiteY5" fmla="*/ 0 h 398289"/>
                <a:gd name="connsiteX0" fmla="*/ 411 w 1919877"/>
                <a:gd name="connsiteY0" fmla="*/ 398289 h 489729"/>
                <a:gd name="connsiteX1" fmla="*/ 0 w 1919877"/>
                <a:gd name="connsiteY1" fmla="*/ 396521 h 489729"/>
                <a:gd name="connsiteX2" fmla="*/ 914424 w 1919877"/>
                <a:gd name="connsiteY2" fmla="*/ 0 h 489729"/>
                <a:gd name="connsiteX3" fmla="*/ 1828848 w 1919877"/>
                <a:gd name="connsiteY3" fmla="*/ 396521 h 489729"/>
                <a:gd name="connsiteX4" fmla="*/ 1919877 w 1919877"/>
                <a:gd name="connsiteY4" fmla="*/ 489729 h 489729"/>
                <a:gd name="connsiteX0" fmla="*/ 411 w 1828848"/>
                <a:gd name="connsiteY0" fmla="*/ 398289 h 398289"/>
                <a:gd name="connsiteX1" fmla="*/ 0 w 1828848"/>
                <a:gd name="connsiteY1" fmla="*/ 396521 h 398289"/>
                <a:gd name="connsiteX2" fmla="*/ 914424 w 1828848"/>
                <a:gd name="connsiteY2" fmla="*/ 0 h 398289"/>
                <a:gd name="connsiteX3" fmla="*/ 1828848 w 1828848"/>
                <a:gd name="connsiteY3" fmla="*/ 396521 h 398289"/>
              </a:gdLst>
              <a:ahLst/>
              <a:cxnLst>
                <a:cxn ang="0">
                  <a:pos x="connsiteX0" y="connsiteY0"/>
                </a:cxn>
                <a:cxn ang="0">
                  <a:pos x="connsiteX1" y="connsiteY1"/>
                </a:cxn>
                <a:cxn ang="0">
                  <a:pos x="connsiteX2" y="connsiteY2"/>
                </a:cxn>
                <a:cxn ang="0">
                  <a:pos x="connsiteX3" y="connsiteY3"/>
                </a:cxn>
              </a:cxnLst>
              <a:rect l="l" t="t" r="r" b="b"/>
              <a:pathLst>
                <a:path w="1828848" h="398289">
                  <a:moveTo>
                    <a:pt x="411" y="398289"/>
                  </a:moveTo>
                  <a:lnTo>
                    <a:pt x="0" y="396521"/>
                  </a:lnTo>
                  <a:cubicBezTo>
                    <a:pt x="0" y="177528"/>
                    <a:pt x="409402" y="0"/>
                    <a:pt x="914424" y="0"/>
                  </a:cubicBezTo>
                  <a:cubicBezTo>
                    <a:pt x="1419446" y="0"/>
                    <a:pt x="1828848" y="177528"/>
                    <a:pt x="1828848" y="396521"/>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Freeform: Shape 32">
              <a:extLst>
                <a:ext uri="{FF2B5EF4-FFF2-40B4-BE49-F238E27FC236}">
                  <a16:creationId xmlns:a16="http://schemas.microsoft.com/office/drawing/2014/main" id="{CC8321BB-6E98-4090-9063-F019218B89C6}"/>
                </a:ext>
              </a:extLst>
            </p:cNvPr>
            <p:cNvSpPr/>
            <p:nvPr/>
          </p:nvSpPr>
          <p:spPr>
            <a:xfrm rot="10800000">
              <a:off x="3657552" y="2643292"/>
              <a:ext cx="2134152" cy="530438"/>
            </a:xfrm>
            <a:custGeom>
              <a:avLst/>
              <a:gdLst>
                <a:gd name="connsiteX0" fmla="*/ 1219176 w 2438352"/>
                <a:gd name="connsiteY0" fmla="*/ 0 h 530438"/>
                <a:gd name="connsiteX1" fmla="*/ 2438352 w 2438352"/>
                <a:gd name="connsiteY1" fmla="*/ 528670 h 530438"/>
                <a:gd name="connsiteX2" fmla="*/ 2437941 w 2438352"/>
                <a:gd name="connsiteY2" fmla="*/ 530438 h 530438"/>
                <a:gd name="connsiteX3" fmla="*/ 411 w 2438352"/>
                <a:gd name="connsiteY3" fmla="*/ 530438 h 530438"/>
                <a:gd name="connsiteX4" fmla="*/ 0 w 2438352"/>
                <a:gd name="connsiteY4" fmla="*/ 528670 h 530438"/>
                <a:gd name="connsiteX5" fmla="*/ 1219176 w 2438352"/>
                <a:gd name="connsiteY5" fmla="*/ 0 h 530438"/>
                <a:gd name="connsiteX0" fmla="*/ 411 w 2529381"/>
                <a:gd name="connsiteY0" fmla="*/ 530438 h 621878"/>
                <a:gd name="connsiteX1" fmla="*/ 0 w 2529381"/>
                <a:gd name="connsiteY1" fmla="*/ 528670 h 621878"/>
                <a:gd name="connsiteX2" fmla="*/ 1219176 w 2529381"/>
                <a:gd name="connsiteY2" fmla="*/ 0 h 621878"/>
                <a:gd name="connsiteX3" fmla="*/ 2438352 w 2529381"/>
                <a:gd name="connsiteY3" fmla="*/ 528670 h 621878"/>
                <a:gd name="connsiteX4" fmla="*/ 2529381 w 2529381"/>
                <a:gd name="connsiteY4" fmla="*/ 621878 h 621878"/>
                <a:gd name="connsiteX0" fmla="*/ 411 w 2438352"/>
                <a:gd name="connsiteY0" fmla="*/ 530438 h 530438"/>
                <a:gd name="connsiteX1" fmla="*/ 0 w 2438352"/>
                <a:gd name="connsiteY1" fmla="*/ 528670 h 530438"/>
                <a:gd name="connsiteX2" fmla="*/ 1219176 w 2438352"/>
                <a:gd name="connsiteY2" fmla="*/ 0 h 530438"/>
                <a:gd name="connsiteX3" fmla="*/ 2438352 w 2438352"/>
                <a:gd name="connsiteY3" fmla="*/ 528670 h 530438"/>
              </a:gdLst>
              <a:ahLst/>
              <a:cxnLst>
                <a:cxn ang="0">
                  <a:pos x="connsiteX0" y="connsiteY0"/>
                </a:cxn>
                <a:cxn ang="0">
                  <a:pos x="connsiteX1" y="connsiteY1"/>
                </a:cxn>
                <a:cxn ang="0">
                  <a:pos x="connsiteX2" y="connsiteY2"/>
                </a:cxn>
                <a:cxn ang="0">
                  <a:pos x="connsiteX3" y="connsiteY3"/>
                </a:cxn>
              </a:cxnLst>
              <a:rect l="l" t="t" r="r" b="b"/>
              <a:pathLst>
                <a:path w="2438352" h="530438">
                  <a:moveTo>
                    <a:pt x="411" y="530438"/>
                  </a:moveTo>
                  <a:lnTo>
                    <a:pt x="0" y="528670"/>
                  </a:lnTo>
                  <a:cubicBezTo>
                    <a:pt x="0" y="236694"/>
                    <a:pt x="545844" y="0"/>
                    <a:pt x="1219176" y="0"/>
                  </a:cubicBezTo>
                  <a:cubicBezTo>
                    <a:pt x="1892508" y="0"/>
                    <a:pt x="2438352" y="236694"/>
                    <a:pt x="2438352" y="528670"/>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Freeform: Shape 33">
              <a:extLst>
                <a:ext uri="{FF2B5EF4-FFF2-40B4-BE49-F238E27FC236}">
                  <a16:creationId xmlns:a16="http://schemas.microsoft.com/office/drawing/2014/main" id="{15190B6B-CF82-4185-82D4-A0DF73183381}"/>
                </a:ext>
              </a:extLst>
            </p:cNvPr>
            <p:cNvSpPr/>
            <p:nvPr/>
          </p:nvSpPr>
          <p:spPr>
            <a:xfrm rot="10800000">
              <a:off x="4186442" y="2643290"/>
              <a:ext cx="995734" cy="266119"/>
            </a:xfrm>
            <a:custGeom>
              <a:avLst/>
              <a:gdLst>
                <a:gd name="connsiteX0" fmla="*/ 609624 w 1219248"/>
                <a:gd name="connsiteY0" fmla="*/ 0 h 266119"/>
                <a:gd name="connsiteX1" fmla="*/ 1219248 w 1219248"/>
                <a:gd name="connsiteY1" fmla="*/ 264351 h 266119"/>
                <a:gd name="connsiteX2" fmla="*/ 1218425 w 1219248"/>
                <a:gd name="connsiteY2" fmla="*/ 266119 h 266119"/>
                <a:gd name="connsiteX3" fmla="*/ 823 w 1219248"/>
                <a:gd name="connsiteY3" fmla="*/ 266119 h 266119"/>
                <a:gd name="connsiteX4" fmla="*/ 0 w 1219248"/>
                <a:gd name="connsiteY4" fmla="*/ 264351 h 266119"/>
                <a:gd name="connsiteX5" fmla="*/ 609624 w 1219248"/>
                <a:gd name="connsiteY5" fmla="*/ 0 h 266119"/>
                <a:gd name="connsiteX0" fmla="*/ 823 w 1309865"/>
                <a:gd name="connsiteY0" fmla="*/ 266119 h 357559"/>
                <a:gd name="connsiteX1" fmla="*/ 0 w 1309865"/>
                <a:gd name="connsiteY1" fmla="*/ 264351 h 357559"/>
                <a:gd name="connsiteX2" fmla="*/ 609624 w 1309865"/>
                <a:gd name="connsiteY2" fmla="*/ 0 h 357559"/>
                <a:gd name="connsiteX3" fmla="*/ 1219248 w 1309865"/>
                <a:gd name="connsiteY3" fmla="*/ 264351 h 357559"/>
                <a:gd name="connsiteX4" fmla="*/ 1309865 w 1309865"/>
                <a:gd name="connsiteY4" fmla="*/ 357559 h 357559"/>
                <a:gd name="connsiteX0" fmla="*/ 823 w 1219248"/>
                <a:gd name="connsiteY0" fmla="*/ 266119 h 266119"/>
                <a:gd name="connsiteX1" fmla="*/ 0 w 1219248"/>
                <a:gd name="connsiteY1" fmla="*/ 264351 h 266119"/>
                <a:gd name="connsiteX2" fmla="*/ 609624 w 1219248"/>
                <a:gd name="connsiteY2" fmla="*/ 0 h 266119"/>
                <a:gd name="connsiteX3" fmla="*/ 1219248 w 1219248"/>
                <a:gd name="connsiteY3" fmla="*/ 264351 h 266119"/>
              </a:gdLst>
              <a:ahLst/>
              <a:cxnLst>
                <a:cxn ang="0">
                  <a:pos x="connsiteX0" y="connsiteY0"/>
                </a:cxn>
                <a:cxn ang="0">
                  <a:pos x="connsiteX1" y="connsiteY1"/>
                </a:cxn>
                <a:cxn ang="0">
                  <a:pos x="connsiteX2" y="connsiteY2"/>
                </a:cxn>
                <a:cxn ang="0">
                  <a:pos x="connsiteX3" y="connsiteY3"/>
                </a:cxn>
              </a:cxnLst>
              <a:rect l="l" t="t" r="r" b="b"/>
              <a:pathLst>
                <a:path w="1219248" h="266119">
                  <a:moveTo>
                    <a:pt x="823" y="266119"/>
                  </a:moveTo>
                  <a:lnTo>
                    <a:pt x="0" y="264351"/>
                  </a:lnTo>
                  <a:cubicBezTo>
                    <a:pt x="0" y="118354"/>
                    <a:pt x="272938" y="0"/>
                    <a:pt x="609624" y="0"/>
                  </a:cubicBezTo>
                  <a:cubicBezTo>
                    <a:pt x="946310" y="0"/>
                    <a:pt x="1219248" y="118354"/>
                    <a:pt x="1219248" y="264351"/>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Freeform: Shape 34">
              <a:extLst>
                <a:ext uri="{FF2B5EF4-FFF2-40B4-BE49-F238E27FC236}">
                  <a16:creationId xmlns:a16="http://schemas.microsoft.com/office/drawing/2014/main" id="{04E46878-2861-4F35-A3D6-810701B37164}"/>
                </a:ext>
              </a:extLst>
            </p:cNvPr>
            <p:cNvSpPr/>
            <p:nvPr/>
          </p:nvSpPr>
          <p:spPr>
            <a:xfrm rot="10800000" flipV="1">
              <a:off x="4419552" y="2643292"/>
              <a:ext cx="381624" cy="100906"/>
            </a:xfrm>
            <a:custGeom>
              <a:avLst/>
              <a:gdLst>
                <a:gd name="connsiteX0" fmla="*/ 228624 w 457248"/>
                <a:gd name="connsiteY0" fmla="*/ 100906 h 100906"/>
                <a:gd name="connsiteX1" fmla="*/ 457248 w 457248"/>
                <a:gd name="connsiteY1" fmla="*/ 1768 h 100906"/>
                <a:gd name="connsiteX2" fmla="*/ 456425 w 457248"/>
                <a:gd name="connsiteY2" fmla="*/ 0 h 100906"/>
                <a:gd name="connsiteX3" fmla="*/ 823 w 457248"/>
                <a:gd name="connsiteY3" fmla="*/ 0 h 100906"/>
                <a:gd name="connsiteX4" fmla="*/ 0 w 457248"/>
                <a:gd name="connsiteY4" fmla="*/ 1768 h 100906"/>
                <a:gd name="connsiteX5" fmla="*/ 228624 w 457248"/>
                <a:gd name="connsiteY5" fmla="*/ 100906 h 100906"/>
                <a:gd name="connsiteX0" fmla="*/ 823 w 547865"/>
                <a:gd name="connsiteY0" fmla="*/ 0 h 100906"/>
                <a:gd name="connsiteX1" fmla="*/ 0 w 547865"/>
                <a:gd name="connsiteY1" fmla="*/ 1768 h 100906"/>
                <a:gd name="connsiteX2" fmla="*/ 228624 w 547865"/>
                <a:gd name="connsiteY2" fmla="*/ 100906 h 100906"/>
                <a:gd name="connsiteX3" fmla="*/ 457248 w 547865"/>
                <a:gd name="connsiteY3" fmla="*/ 1768 h 100906"/>
                <a:gd name="connsiteX4" fmla="*/ 547865 w 547865"/>
                <a:gd name="connsiteY4" fmla="*/ 91440 h 100906"/>
                <a:gd name="connsiteX0" fmla="*/ 823 w 457248"/>
                <a:gd name="connsiteY0" fmla="*/ 0 h 100906"/>
                <a:gd name="connsiteX1" fmla="*/ 0 w 457248"/>
                <a:gd name="connsiteY1" fmla="*/ 1768 h 100906"/>
                <a:gd name="connsiteX2" fmla="*/ 228624 w 457248"/>
                <a:gd name="connsiteY2" fmla="*/ 100906 h 100906"/>
                <a:gd name="connsiteX3" fmla="*/ 457248 w 457248"/>
                <a:gd name="connsiteY3" fmla="*/ 1768 h 100906"/>
              </a:gdLst>
              <a:ahLst/>
              <a:cxnLst>
                <a:cxn ang="0">
                  <a:pos x="connsiteX0" y="connsiteY0"/>
                </a:cxn>
                <a:cxn ang="0">
                  <a:pos x="connsiteX1" y="connsiteY1"/>
                </a:cxn>
                <a:cxn ang="0">
                  <a:pos x="connsiteX2" y="connsiteY2"/>
                </a:cxn>
                <a:cxn ang="0">
                  <a:pos x="connsiteX3" y="connsiteY3"/>
                </a:cxn>
              </a:cxnLst>
              <a:rect l="l" t="t" r="r" b="b"/>
              <a:pathLst>
                <a:path w="457248" h="100906">
                  <a:moveTo>
                    <a:pt x="823" y="0"/>
                  </a:moveTo>
                  <a:lnTo>
                    <a:pt x="0" y="1768"/>
                  </a:lnTo>
                  <a:cubicBezTo>
                    <a:pt x="0" y="56520"/>
                    <a:pt x="102358" y="100906"/>
                    <a:pt x="228624" y="100906"/>
                  </a:cubicBezTo>
                  <a:cubicBezTo>
                    <a:pt x="354890" y="100906"/>
                    <a:pt x="457248" y="56520"/>
                    <a:pt x="457248" y="1768"/>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Freeform: Shape 35">
              <a:extLst>
                <a:ext uri="{FF2B5EF4-FFF2-40B4-BE49-F238E27FC236}">
                  <a16:creationId xmlns:a16="http://schemas.microsoft.com/office/drawing/2014/main" id="{206523F5-9CBA-4956-9394-CD55F0C559AD}"/>
                </a:ext>
              </a:extLst>
            </p:cNvPr>
            <p:cNvSpPr/>
            <p:nvPr/>
          </p:nvSpPr>
          <p:spPr>
            <a:xfrm rot="10800000">
              <a:off x="2895552" y="2643292"/>
              <a:ext cx="3963024" cy="993054"/>
            </a:xfrm>
            <a:custGeom>
              <a:avLst/>
              <a:gdLst>
                <a:gd name="connsiteX0" fmla="*/ 2286024 w 4572048"/>
                <a:gd name="connsiteY0" fmla="*/ 0 h 993054"/>
                <a:gd name="connsiteX1" fmla="*/ 4572048 w 4572048"/>
                <a:gd name="connsiteY1" fmla="*/ 991286 h 993054"/>
                <a:gd name="connsiteX2" fmla="*/ 4571842 w 4572048"/>
                <a:gd name="connsiteY2" fmla="*/ 993054 h 993054"/>
                <a:gd name="connsiteX3" fmla="*/ 206 w 4572048"/>
                <a:gd name="connsiteY3" fmla="*/ 993054 h 993054"/>
                <a:gd name="connsiteX4" fmla="*/ 0 w 4572048"/>
                <a:gd name="connsiteY4" fmla="*/ 991286 h 993054"/>
                <a:gd name="connsiteX5" fmla="*/ 2286024 w 4572048"/>
                <a:gd name="connsiteY5" fmla="*/ 0 h 993054"/>
                <a:gd name="connsiteX0" fmla="*/ 206 w 4663282"/>
                <a:gd name="connsiteY0" fmla="*/ 993054 h 1084494"/>
                <a:gd name="connsiteX1" fmla="*/ 0 w 4663282"/>
                <a:gd name="connsiteY1" fmla="*/ 991286 h 1084494"/>
                <a:gd name="connsiteX2" fmla="*/ 2286024 w 4663282"/>
                <a:gd name="connsiteY2" fmla="*/ 0 h 1084494"/>
                <a:gd name="connsiteX3" fmla="*/ 4572048 w 4663282"/>
                <a:gd name="connsiteY3" fmla="*/ 991286 h 1084494"/>
                <a:gd name="connsiteX4" fmla="*/ 4663282 w 4663282"/>
                <a:gd name="connsiteY4" fmla="*/ 1084494 h 1084494"/>
                <a:gd name="connsiteX0" fmla="*/ 206 w 4572048"/>
                <a:gd name="connsiteY0" fmla="*/ 993054 h 993054"/>
                <a:gd name="connsiteX1" fmla="*/ 0 w 4572048"/>
                <a:gd name="connsiteY1" fmla="*/ 991286 h 993054"/>
                <a:gd name="connsiteX2" fmla="*/ 2286024 w 4572048"/>
                <a:gd name="connsiteY2" fmla="*/ 0 h 993054"/>
                <a:gd name="connsiteX3" fmla="*/ 4572048 w 4572048"/>
                <a:gd name="connsiteY3" fmla="*/ 991286 h 993054"/>
              </a:gdLst>
              <a:ahLst/>
              <a:cxnLst>
                <a:cxn ang="0">
                  <a:pos x="connsiteX0" y="connsiteY0"/>
                </a:cxn>
                <a:cxn ang="0">
                  <a:pos x="connsiteX1" y="connsiteY1"/>
                </a:cxn>
                <a:cxn ang="0">
                  <a:pos x="connsiteX2" y="connsiteY2"/>
                </a:cxn>
                <a:cxn ang="0">
                  <a:pos x="connsiteX3" y="connsiteY3"/>
                </a:cxn>
              </a:cxnLst>
              <a:rect l="l" t="t" r="r" b="b"/>
              <a:pathLst>
                <a:path w="4572048" h="993054">
                  <a:moveTo>
                    <a:pt x="206" y="993054"/>
                  </a:moveTo>
                  <a:cubicBezTo>
                    <a:pt x="137" y="992465"/>
                    <a:pt x="69" y="991875"/>
                    <a:pt x="0" y="991286"/>
                  </a:cubicBezTo>
                  <a:cubicBezTo>
                    <a:pt x="0" y="443814"/>
                    <a:pt x="1023488" y="0"/>
                    <a:pt x="2286024" y="0"/>
                  </a:cubicBezTo>
                  <a:cubicBezTo>
                    <a:pt x="3548560" y="0"/>
                    <a:pt x="4572048" y="443814"/>
                    <a:pt x="4572048" y="991286"/>
                  </a:cubicBezTo>
                </a:path>
              </a:pathLst>
            </a:custGeom>
            <a:noFill/>
            <a:ln w="254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9" name="Isosceles Triangle 48">
            <a:extLst>
              <a:ext uri="{FF2B5EF4-FFF2-40B4-BE49-F238E27FC236}">
                <a16:creationId xmlns:a16="http://schemas.microsoft.com/office/drawing/2014/main" id="{783D3CCD-F3B4-45B7-8895-E20267268323}"/>
              </a:ext>
            </a:extLst>
          </p:cNvPr>
          <p:cNvSpPr/>
          <p:nvPr/>
        </p:nvSpPr>
        <p:spPr>
          <a:xfrm rot="4785002">
            <a:off x="3984023" y="1766633"/>
            <a:ext cx="203200" cy="1823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Isosceles Triangle 53">
            <a:extLst>
              <a:ext uri="{FF2B5EF4-FFF2-40B4-BE49-F238E27FC236}">
                <a16:creationId xmlns:a16="http://schemas.microsoft.com/office/drawing/2014/main" id="{C31DC729-AC0C-4501-87FC-F39A1D331F09}"/>
              </a:ext>
            </a:extLst>
          </p:cNvPr>
          <p:cNvSpPr/>
          <p:nvPr/>
        </p:nvSpPr>
        <p:spPr>
          <a:xfrm rot="4805509">
            <a:off x="4989807" y="2593679"/>
            <a:ext cx="203200" cy="1823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5" name="Isosceles Triangle 54">
            <a:extLst>
              <a:ext uri="{FF2B5EF4-FFF2-40B4-BE49-F238E27FC236}">
                <a16:creationId xmlns:a16="http://schemas.microsoft.com/office/drawing/2014/main" id="{9B2C883F-52E7-4A4F-81EF-69EC60257EF6}"/>
              </a:ext>
            </a:extLst>
          </p:cNvPr>
          <p:cNvSpPr/>
          <p:nvPr/>
        </p:nvSpPr>
        <p:spPr>
          <a:xfrm rot="4777940">
            <a:off x="5443249" y="2956499"/>
            <a:ext cx="203200" cy="1823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Isosceles Triangle 55">
            <a:extLst>
              <a:ext uri="{FF2B5EF4-FFF2-40B4-BE49-F238E27FC236}">
                <a16:creationId xmlns:a16="http://schemas.microsoft.com/office/drawing/2014/main" id="{7FEE1874-7982-4AA6-9632-A42DB741D7D1}"/>
              </a:ext>
            </a:extLst>
          </p:cNvPr>
          <p:cNvSpPr/>
          <p:nvPr/>
        </p:nvSpPr>
        <p:spPr>
          <a:xfrm rot="4767309">
            <a:off x="5750588" y="3218119"/>
            <a:ext cx="203200" cy="18236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39EC0CAA-8316-4273-B732-B6D72CAF3FC4}"/>
              </a:ext>
            </a:extLst>
          </p:cNvPr>
          <p:cNvSpPr txBox="1"/>
          <p:nvPr/>
        </p:nvSpPr>
        <p:spPr>
          <a:xfrm>
            <a:off x="6299264" y="5892225"/>
            <a:ext cx="5679055" cy="584775"/>
          </a:xfrm>
          <a:prstGeom prst="rect">
            <a:avLst/>
          </a:prstGeom>
          <a:noFill/>
        </p:spPr>
        <p:txBody>
          <a:bodyPr wrap="none" rtlCol="0">
            <a:spAutoFit/>
          </a:bodyPr>
          <a:lstStyle/>
          <a:p>
            <a:r>
              <a:rPr lang="en-US" sz="3200" dirty="0"/>
              <a:t>Areas shrink: entropy decreases?</a:t>
            </a:r>
          </a:p>
        </p:txBody>
      </p:sp>
      <p:sp>
        <p:nvSpPr>
          <p:cNvPr id="9" name="TextBox 8">
            <a:extLst>
              <a:ext uri="{FF2B5EF4-FFF2-40B4-BE49-F238E27FC236}">
                <a16:creationId xmlns:a16="http://schemas.microsoft.com/office/drawing/2014/main" id="{8C531C07-852C-406B-B20E-AC77E8D77899}"/>
              </a:ext>
            </a:extLst>
          </p:cNvPr>
          <p:cNvSpPr txBox="1"/>
          <p:nvPr/>
        </p:nvSpPr>
        <p:spPr>
          <a:xfrm>
            <a:off x="627644" y="306759"/>
            <a:ext cx="10936648" cy="769441"/>
          </a:xfrm>
          <a:prstGeom prst="rect">
            <a:avLst/>
          </a:prstGeom>
          <a:noFill/>
        </p:spPr>
        <p:txBody>
          <a:bodyPr wrap="none" rtlCol="0">
            <a:spAutoFit/>
          </a:bodyPr>
          <a:lstStyle/>
          <a:p>
            <a:r>
              <a:rPr lang="en-US" sz="4400" dirty="0">
                <a:latin typeface="+mj-lt"/>
              </a:rPr>
              <a:t>Entropy on the continuum: Harmonic oscillator</a:t>
            </a:r>
          </a:p>
        </p:txBody>
      </p:sp>
    </p:spTree>
    <p:extLst>
      <p:ext uri="{BB962C8B-B14F-4D97-AF65-F5344CB8AC3E}">
        <p14:creationId xmlns:p14="http://schemas.microsoft.com/office/powerpoint/2010/main" val="14237462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E715CC-620C-4893-BC45-3DC1EC8A3AA4}"/>
              </a:ext>
            </a:extLst>
          </p:cNvPr>
          <p:cNvGrpSpPr/>
          <p:nvPr/>
        </p:nvGrpSpPr>
        <p:grpSpPr>
          <a:xfrm>
            <a:off x="23473" y="1351279"/>
            <a:ext cx="10978355" cy="4992801"/>
            <a:chOff x="-1205887" y="76911"/>
            <a:chExt cx="15232597" cy="6927570"/>
          </a:xfrm>
        </p:grpSpPr>
        <p:grpSp>
          <p:nvGrpSpPr>
            <p:cNvPr id="9" name="Group 8">
              <a:extLst>
                <a:ext uri="{FF2B5EF4-FFF2-40B4-BE49-F238E27FC236}">
                  <a16:creationId xmlns:a16="http://schemas.microsoft.com/office/drawing/2014/main" id="{888DE4D3-918F-4907-A254-9FC5F3CAC1A1}"/>
                </a:ext>
              </a:extLst>
            </p:cNvPr>
            <p:cNvGrpSpPr/>
            <p:nvPr/>
          </p:nvGrpSpPr>
          <p:grpSpPr>
            <a:xfrm>
              <a:off x="-1205887" y="76911"/>
              <a:ext cx="8468740" cy="6216500"/>
              <a:chOff x="406400" y="260500"/>
              <a:chExt cx="11399200" cy="6216500"/>
            </a:xfrm>
            <a:scene3d>
              <a:camera prst="isometricRightUp">
                <a:rot lat="1200000" lon="18899998" rev="0"/>
              </a:camera>
              <a:lightRig rig="threePt" dir="t"/>
            </a:scene3d>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1672D0E-C03B-4975-AF2A-B3C0C2790A5D}"/>
                      </a:ext>
                    </a:extLst>
                  </p:cNvPr>
                  <p:cNvSpPr txBox="1"/>
                  <p:nvPr/>
                </p:nvSpPr>
                <p:spPr>
                  <a:xfrm>
                    <a:off x="11379201" y="3530601"/>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2" name="TextBox 1">
                    <a:extLst>
                      <a:ext uri="{FF2B5EF4-FFF2-40B4-BE49-F238E27FC236}">
                        <a16:creationId xmlns:a16="http://schemas.microsoft.com/office/drawing/2014/main" id="{51672D0E-C03B-4975-AF2A-B3C0C2790A5D}"/>
                      </a:ext>
                    </a:extLst>
                  </p:cNvPr>
                  <p:cNvSpPr txBox="1">
                    <a:spLocks noRot="1" noChangeAspect="1" noMove="1" noResize="1" noEditPoints="1" noAdjustHandles="1" noChangeArrowheads="1" noChangeShapeType="1" noTextEdit="1"/>
                  </p:cNvSpPr>
                  <p:nvPr/>
                </p:nvSpPr>
                <p:spPr>
                  <a:xfrm>
                    <a:off x="11379201" y="3530601"/>
                    <a:ext cx="426399" cy="461665"/>
                  </a:xfrm>
                  <a:prstGeom prst="rect">
                    <a:avLst/>
                  </a:prstGeom>
                  <a:blipFill>
                    <a:blip r:embed="rId3"/>
                    <a:stretch>
                      <a:fillRect r="-9677"/>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1DE73045-C80A-4461-8484-0CD998E8F246}"/>
                  </a:ext>
                </a:extLst>
              </p:cNvPr>
              <p:cNvCxnSpPr>
                <a:cxnSpLocks/>
              </p:cNvCxnSpPr>
              <p:nvPr/>
            </p:nvCxnSpPr>
            <p:spPr>
              <a:xfrm>
                <a:off x="6096000" y="381000"/>
                <a:ext cx="0" cy="609600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821C31-A572-4459-AD5F-EE91989BE704}"/>
                      </a:ext>
                    </a:extLst>
                  </p:cNvPr>
                  <p:cNvSpPr txBox="1"/>
                  <p:nvPr/>
                </p:nvSpPr>
                <p:spPr>
                  <a:xfrm>
                    <a:off x="5670654" y="260500"/>
                    <a:ext cx="4288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𝑝</m:t>
                          </m:r>
                        </m:oMath>
                      </m:oMathPara>
                    </a14:m>
                    <a:endParaRPr lang="en-US" sz="2400" dirty="0"/>
                  </a:p>
                </p:txBody>
              </p:sp>
            </mc:Choice>
            <mc:Fallback xmlns="">
              <p:sp>
                <p:nvSpPr>
                  <p:cNvPr id="4" name="TextBox 3">
                    <a:extLst>
                      <a:ext uri="{FF2B5EF4-FFF2-40B4-BE49-F238E27FC236}">
                        <a16:creationId xmlns:a16="http://schemas.microsoft.com/office/drawing/2014/main" id="{44821C31-A572-4459-AD5F-EE91989BE704}"/>
                      </a:ext>
                    </a:extLst>
                  </p:cNvPr>
                  <p:cNvSpPr txBox="1">
                    <a:spLocks noRot="1" noChangeAspect="1" noMove="1" noResize="1" noEditPoints="1" noAdjustHandles="1" noChangeArrowheads="1" noChangeShapeType="1" noTextEdit="1"/>
                  </p:cNvSpPr>
                  <p:nvPr/>
                </p:nvSpPr>
                <p:spPr>
                  <a:xfrm>
                    <a:off x="5670654" y="260500"/>
                    <a:ext cx="428899" cy="461665"/>
                  </a:xfrm>
                  <a:prstGeom prst="rect">
                    <a:avLst/>
                  </a:prstGeom>
                  <a:blipFill>
                    <a:blip r:embed="rId4"/>
                    <a:stretch>
                      <a:fillRect r="-6250" b="-923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38CBD3D4-208E-430E-9E29-65247C4A9C02}"/>
                  </a:ext>
                </a:extLst>
              </p:cNvPr>
              <p:cNvCxnSpPr/>
              <p:nvPr/>
            </p:nvCxnSpPr>
            <p:spPr>
              <a:xfrm>
                <a:off x="406400" y="3530600"/>
                <a:ext cx="113792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9A95E444-1693-4A01-878C-9CD15ED0F616}"/>
                  </a:ext>
                </a:extLst>
              </p:cNvPr>
              <p:cNvSpPr/>
              <p:nvPr/>
            </p:nvSpPr>
            <p:spPr>
              <a:xfrm>
                <a:off x="1604545" y="1582974"/>
                <a:ext cx="8982909" cy="3895251"/>
              </a:xfrm>
              <a:prstGeom prst="ellipse">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8" name="Group 47">
              <a:extLst>
                <a:ext uri="{FF2B5EF4-FFF2-40B4-BE49-F238E27FC236}">
                  <a16:creationId xmlns:a16="http://schemas.microsoft.com/office/drawing/2014/main" id="{78F3F8EA-1D29-43A1-8148-5FA331B06A07}"/>
                </a:ext>
              </a:extLst>
            </p:cNvPr>
            <p:cNvGrpSpPr/>
            <p:nvPr/>
          </p:nvGrpSpPr>
          <p:grpSpPr>
            <a:xfrm>
              <a:off x="5572828" y="908481"/>
              <a:ext cx="8453882" cy="6096000"/>
              <a:chOff x="406400" y="381000"/>
              <a:chExt cx="11379200" cy="6096000"/>
            </a:xfrm>
            <a:scene3d>
              <a:camera prst="isometricRightUp">
                <a:rot lat="1200000" lon="18899998" rev="0"/>
              </a:camera>
              <a:lightRig rig="threePt" dir="t"/>
            </a:scene3d>
          </p:grpSpPr>
          <p:cxnSp>
            <p:nvCxnSpPr>
              <p:cNvPr id="51" name="Straight Connector 50">
                <a:extLst>
                  <a:ext uri="{FF2B5EF4-FFF2-40B4-BE49-F238E27FC236}">
                    <a16:creationId xmlns:a16="http://schemas.microsoft.com/office/drawing/2014/main" id="{EF9BA5D5-9B1E-4C0A-9338-AF5F8ABE248D}"/>
                  </a:ext>
                </a:extLst>
              </p:cNvPr>
              <p:cNvCxnSpPr>
                <a:cxnSpLocks/>
              </p:cNvCxnSpPr>
              <p:nvPr/>
            </p:nvCxnSpPr>
            <p:spPr>
              <a:xfrm>
                <a:off x="6096000" y="381000"/>
                <a:ext cx="0" cy="609600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D9D8549-D459-4413-B115-BC61BA295DDE}"/>
                  </a:ext>
                </a:extLst>
              </p:cNvPr>
              <p:cNvCxnSpPr/>
              <p:nvPr/>
            </p:nvCxnSpPr>
            <p:spPr>
              <a:xfrm>
                <a:off x="406400" y="3530600"/>
                <a:ext cx="113792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4B6CD49E-F12E-435B-9638-453BFCAB0E98}"/>
                  </a:ext>
                </a:extLst>
              </p:cNvPr>
              <p:cNvSpPr/>
              <p:nvPr/>
            </p:nvSpPr>
            <p:spPr>
              <a:xfrm>
                <a:off x="5781773" y="3371512"/>
                <a:ext cx="628455" cy="318176"/>
              </a:xfrm>
              <a:prstGeom prst="ellipse">
                <a:avLst/>
              </a:prstGeom>
              <a:noFill/>
              <a:ln w="317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6" name="Freeform: Shape 5">
              <a:extLst>
                <a:ext uri="{FF2B5EF4-FFF2-40B4-BE49-F238E27FC236}">
                  <a16:creationId xmlns:a16="http://schemas.microsoft.com/office/drawing/2014/main" id="{D2D8AD92-F389-44EE-A04E-7BAE39EE0EC1}"/>
                </a:ext>
              </a:extLst>
            </p:cNvPr>
            <p:cNvSpPr/>
            <p:nvPr/>
          </p:nvSpPr>
          <p:spPr>
            <a:xfrm>
              <a:off x="650240" y="2397291"/>
              <a:ext cx="9093200" cy="2066210"/>
            </a:xfrm>
            <a:custGeom>
              <a:avLst/>
              <a:gdLst>
                <a:gd name="connsiteX0" fmla="*/ 0 w 9093200"/>
                <a:gd name="connsiteY0" fmla="*/ 1758150 h 2014037"/>
                <a:gd name="connsiteX1" fmla="*/ 2702560 w 9093200"/>
                <a:gd name="connsiteY1" fmla="*/ 61430 h 2014037"/>
                <a:gd name="connsiteX2" fmla="*/ 5638800 w 9093200"/>
                <a:gd name="connsiteY2" fmla="*/ 518630 h 2014037"/>
                <a:gd name="connsiteX3" fmla="*/ 5425440 w 9093200"/>
                <a:gd name="connsiteY3" fmla="*/ 1910550 h 2014037"/>
                <a:gd name="connsiteX4" fmla="*/ 3992880 w 9093200"/>
                <a:gd name="connsiteY4" fmla="*/ 1463510 h 2014037"/>
                <a:gd name="connsiteX5" fmla="*/ 6725920 w 9093200"/>
                <a:gd name="connsiteY5" fmla="*/ 610070 h 2014037"/>
                <a:gd name="connsiteX6" fmla="*/ 8016240 w 9093200"/>
                <a:gd name="connsiteY6" fmla="*/ 1382230 h 2014037"/>
                <a:gd name="connsiteX7" fmla="*/ 7061200 w 9093200"/>
                <a:gd name="connsiteY7" fmla="*/ 2012150 h 2014037"/>
                <a:gd name="connsiteX8" fmla="*/ 7345680 w 9093200"/>
                <a:gd name="connsiteY8" fmla="*/ 1179030 h 2014037"/>
                <a:gd name="connsiteX9" fmla="*/ 8839200 w 9093200"/>
                <a:gd name="connsiteY9" fmla="*/ 1392390 h 2014037"/>
                <a:gd name="connsiteX10" fmla="*/ 8717280 w 9093200"/>
                <a:gd name="connsiteY10" fmla="*/ 1727670 h 2014037"/>
                <a:gd name="connsiteX11" fmla="*/ 8595360 w 9093200"/>
                <a:gd name="connsiteY11" fmla="*/ 1554950 h 2014037"/>
                <a:gd name="connsiteX12" fmla="*/ 9093200 w 9093200"/>
                <a:gd name="connsiteY12" fmla="*/ 1514310 h 2014037"/>
                <a:gd name="connsiteX0" fmla="*/ 0 w 9093200"/>
                <a:gd name="connsiteY0" fmla="*/ 1758150 h 2014037"/>
                <a:gd name="connsiteX1" fmla="*/ 2702560 w 9093200"/>
                <a:gd name="connsiteY1" fmla="*/ 61430 h 2014037"/>
                <a:gd name="connsiteX2" fmla="*/ 5638800 w 9093200"/>
                <a:gd name="connsiteY2" fmla="*/ 518630 h 2014037"/>
                <a:gd name="connsiteX3" fmla="*/ 5425440 w 9093200"/>
                <a:gd name="connsiteY3" fmla="*/ 1910550 h 2014037"/>
                <a:gd name="connsiteX4" fmla="*/ 3992880 w 9093200"/>
                <a:gd name="connsiteY4" fmla="*/ 1463510 h 2014037"/>
                <a:gd name="connsiteX5" fmla="*/ 6725920 w 9093200"/>
                <a:gd name="connsiteY5" fmla="*/ 610070 h 2014037"/>
                <a:gd name="connsiteX6" fmla="*/ 8016240 w 9093200"/>
                <a:gd name="connsiteY6" fmla="*/ 1382230 h 2014037"/>
                <a:gd name="connsiteX7" fmla="*/ 7061200 w 9093200"/>
                <a:gd name="connsiteY7" fmla="*/ 2012150 h 2014037"/>
                <a:gd name="connsiteX8" fmla="*/ 7345680 w 9093200"/>
                <a:gd name="connsiteY8" fmla="*/ 1179030 h 2014037"/>
                <a:gd name="connsiteX9" fmla="*/ 8839200 w 9093200"/>
                <a:gd name="connsiteY9" fmla="*/ 1392390 h 2014037"/>
                <a:gd name="connsiteX10" fmla="*/ 8717280 w 9093200"/>
                <a:gd name="connsiteY10" fmla="*/ 1727670 h 2014037"/>
                <a:gd name="connsiteX11" fmla="*/ 8595360 w 9093200"/>
                <a:gd name="connsiteY11" fmla="*/ 1554950 h 2014037"/>
                <a:gd name="connsiteX12" fmla="*/ 9093200 w 9093200"/>
                <a:gd name="connsiteY12" fmla="*/ 1514310 h 2014037"/>
                <a:gd name="connsiteX0" fmla="*/ 0 w 9093200"/>
                <a:gd name="connsiteY0" fmla="*/ 1758150 h 2034766"/>
                <a:gd name="connsiteX1" fmla="*/ 2702560 w 9093200"/>
                <a:gd name="connsiteY1" fmla="*/ 61430 h 2034766"/>
                <a:gd name="connsiteX2" fmla="*/ 5638800 w 9093200"/>
                <a:gd name="connsiteY2" fmla="*/ 518630 h 2034766"/>
                <a:gd name="connsiteX3" fmla="*/ 5425440 w 9093200"/>
                <a:gd name="connsiteY3" fmla="*/ 1910550 h 2034766"/>
                <a:gd name="connsiteX4" fmla="*/ 3992880 w 9093200"/>
                <a:gd name="connsiteY4" fmla="*/ 1463510 h 2034766"/>
                <a:gd name="connsiteX5" fmla="*/ 6725920 w 9093200"/>
                <a:gd name="connsiteY5" fmla="*/ 610070 h 2034766"/>
                <a:gd name="connsiteX6" fmla="*/ 8016240 w 9093200"/>
                <a:gd name="connsiteY6" fmla="*/ 1382230 h 2034766"/>
                <a:gd name="connsiteX7" fmla="*/ 7061200 w 9093200"/>
                <a:gd name="connsiteY7" fmla="*/ 2012150 h 2034766"/>
                <a:gd name="connsiteX8" fmla="*/ 7345680 w 9093200"/>
                <a:gd name="connsiteY8" fmla="*/ 1179030 h 2034766"/>
                <a:gd name="connsiteX9" fmla="*/ 8839200 w 9093200"/>
                <a:gd name="connsiteY9" fmla="*/ 1392390 h 2034766"/>
                <a:gd name="connsiteX10" fmla="*/ 8717280 w 9093200"/>
                <a:gd name="connsiteY10" fmla="*/ 1727670 h 2034766"/>
                <a:gd name="connsiteX11" fmla="*/ 8595360 w 9093200"/>
                <a:gd name="connsiteY11" fmla="*/ 1554950 h 2034766"/>
                <a:gd name="connsiteX12" fmla="*/ 9093200 w 9093200"/>
                <a:gd name="connsiteY12" fmla="*/ 1514310 h 2034766"/>
                <a:gd name="connsiteX0" fmla="*/ 0 w 9093200"/>
                <a:gd name="connsiteY0" fmla="*/ 1758150 h 2034766"/>
                <a:gd name="connsiteX1" fmla="*/ 2702560 w 9093200"/>
                <a:gd name="connsiteY1" fmla="*/ 61430 h 2034766"/>
                <a:gd name="connsiteX2" fmla="*/ 5638800 w 9093200"/>
                <a:gd name="connsiteY2" fmla="*/ 518630 h 2034766"/>
                <a:gd name="connsiteX3" fmla="*/ 5425440 w 9093200"/>
                <a:gd name="connsiteY3" fmla="*/ 1910550 h 2034766"/>
                <a:gd name="connsiteX4" fmla="*/ 3992880 w 9093200"/>
                <a:gd name="connsiteY4" fmla="*/ 1463510 h 2034766"/>
                <a:gd name="connsiteX5" fmla="*/ 6725920 w 9093200"/>
                <a:gd name="connsiteY5" fmla="*/ 610070 h 2034766"/>
                <a:gd name="connsiteX6" fmla="*/ 8016240 w 9093200"/>
                <a:gd name="connsiteY6" fmla="*/ 1382230 h 2034766"/>
                <a:gd name="connsiteX7" fmla="*/ 7061200 w 9093200"/>
                <a:gd name="connsiteY7" fmla="*/ 2012150 h 2034766"/>
                <a:gd name="connsiteX8" fmla="*/ 7345680 w 9093200"/>
                <a:gd name="connsiteY8" fmla="*/ 1179030 h 2034766"/>
                <a:gd name="connsiteX9" fmla="*/ 8839200 w 9093200"/>
                <a:gd name="connsiteY9" fmla="*/ 1392390 h 2034766"/>
                <a:gd name="connsiteX10" fmla="*/ 8717280 w 9093200"/>
                <a:gd name="connsiteY10" fmla="*/ 1727670 h 2034766"/>
                <a:gd name="connsiteX11" fmla="*/ 8595360 w 9093200"/>
                <a:gd name="connsiteY11" fmla="*/ 1554950 h 2034766"/>
                <a:gd name="connsiteX12" fmla="*/ 9093200 w 9093200"/>
                <a:gd name="connsiteY12" fmla="*/ 1514310 h 2034766"/>
                <a:gd name="connsiteX0" fmla="*/ 0 w 9093200"/>
                <a:gd name="connsiteY0" fmla="*/ 1758150 h 2057788"/>
                <a:gd name="connsiteX1" fmla="*/ 2702560 w 9093200"/>
                <a:gd name="connsiteY1" fmla="*/ 61430 h 2057788"/>
                <a:gd name="connsiteX2" fmla="*/ 5638800 w 9093200"/>
                <a:gd name="connsiteY2" fmla="*/ 518630 h 2057788"/>
                <a:gd name="connsiteX3" fmla="*/ 5425440 w 9093200"/>
                <a:gd name="connsiteY3" fmla="*/ 1910550 h 2057788"/>
                <a:gd name="connsiteX4" fmla="*/ 3992880 w 9093200"/>
                <a:gd name="connsiteY4" fmla="*/ 1463510 h 2057788"/>
                <a:gd name="connsiteX5" fmla="*/ 6725920 w 9093200"/>
                <a:gd name="connsiteY5" fmla="*/ 610070 h 2057788"/>
                <a:gd name="connsiteX6" fmla="*/ 8016240 w 9093200"/>
                <a:gd name="connsiteY6" fmla="*/ 1382230 h 2057788"/>
                <a:gd name="connsiteX7" fmla="*/ 7061200 w 9093200"/>
                <a:gd name="connsiteY7" fmla="*/ 2012150 h 2057788"/>
                <a:gd name="connsiteX8" fmla="*/ 7345680 w 9093200"/>
                <a:gd name="connsiteY8" fmla="*/ 1179030 h 2057788"/>
                <a:gd name="connsiteX9" fmla="*/ 8839200 w 9093200"/>
                <a:gd name="connsiteY9" fmla="*/ 1392390 h 2057788"/>
                <a:gd name="connsiteX10" fmla="*/ 8717280 w 9093200"/>
                <a:gd name="connsiteY10" fmla="*/ 1727670 h 2057788"/>
                <a:gd name="connsiteX11" fmla="*/ 8595360 w 9093200"/>
                <a:gd name="connsiteY11" fmla="*/ 1554950 h 2057788"/>
                <a:gd name="connsiteX12" fmla="*/ 9093200 w 9093200"/>
                <a:gd name="connsiteY12" fmla="*/ 1514310 h 2057788"/>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95360 w 9093200"/>
                <a:gd name="connsiteY11" fmla="*/ 1554950 h 2066210"/>
                <a:gd name="connsiteX12" fmla="*/ 9093200 w 9093200"/>
                <a:gd name="connsiteY12" fmla="*/ 1514310 h 2066210"/>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64880 w 9093200"/>
                <a:gd name="connsiteY11" fmla="*/ 1544790 h 2066210"/>
                <a:gd name="connsiteX12" fmla="*/ 9093200 w 9093200"/>
                <a:gd name="connsiteY12" fmla="*/ 1514310 h 2066210"/>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64880 w 9093200"/>
                <a:gd name="connsiteY11" fmla="*/ 1544790 h 2066210"/>
                <a:gd name="connsiteX12" fmla="*/ 9093200 w 9093200"/>
                <a:gd name="connsiteY12" fmla="*/ 1514310 h 2066210"/>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64880 w 9093200"/>
                <a:gd name="connsiteY11" fmla="*/ 1544790 h 2066210"/>
                <a:gd name="connsiteX12" fmla="*/ 9093200 w 9093200"/>
                <a:gd name="connsiteY12" fmla="*/ 1514310 h 2066210"/>
                <a:gd name="connsiteX0" fmla="*/ 0 w 9093200"/>
                <a:gd name="connsiteY0" fmla="*/ 1758150 h 2066210"/>
                <a:gd name="connsiteX1" fmla="*/ 2702560 w 9093200"/>
                <a:gd name="connsiteY1" fmla="*/ 61430 h 2066210"/>
                <a:gd name="connsiteX2" fmla="*/ 5638800 w 9093200"/>
                <a:gd name="connsiteY2" fmla="*/ 518630 h 2066210"/>
                <a:gd name="connsiteX3" fmla="*/ 5425440 w 9093200"/>
                <a:gd name="connsiteY3" fmla="*/ 1910550 h 2066210"/>
                <a:gd name="connsiteX4" fmla="*/ 3992880 w 9093200"/>
                <a:gd name="connsiteY4" fmla="*/ 1463510 h 2066210"/>
                <a:gd name="connsiteX5" fmla="*/ 6725920 w 9093200"/>
                <a:gd name="connsiteY5" fmla="*/ 610070 h 2066210"/>
                <a:gd name="connsiteX6" fmla="*/ 8016240 w 9093200"/>
                <a:gd name="connsiteY6" fmla="*/ 1382230 h 2066210"/>
                <a:gd name="connsiteX7" fmla="*/ 7061200 w 9093200"/>
                <a:gd name="connsiteY7" fmla="*/ 2012150 h 2066210"/>
                <a:gd name="connsiteX8" fmla="*/ 7345680 w 9093200"/>
                <a:gd name="connsiteY8" fmla="*/ 1179030 h 2066210"/>
                <a:gd name="connsiteX9" fmla="*/ 8839200 w 9093200"/>
                <a:gd name="connsiteY9" fmla="*/ 1392390 h 2066210"/>
                <a:gd name="connsiteX10" fmla="*/ 8717280 w 9093200"/>
                <a:gd name="connsiteY10" fmla="*/ 1727670 h 2066210"/>
                <a:gd name="connsiteX11" fmla="*/ 8564880 w 9093200"/>
                <a:gd name="connsiteY11" fmla="*/ 1544790 h 2066210"/>
                <a:gd name="connsiteX12" fmla="*/ 9093200 w 9093200"/>
                <a:gd name="connsiteY12" fmla="*/ 1514310 h 206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93200" h="2066210">
                  <a:moveTo>
                    <a:pt x="0" y="1758150"/>
                  </a:moveTo>
                  <a:cubicBezTo>
                    <a:pt x="881380" y="1013083"/>
                    <a:pt x="1762760" y="268017"/>
                    <a:pt x="2702560" y="61430"/>
                  </a:cubicBezTo>
                  <a:cubicBezTo>
                    <a:pt x="3642360" y="-145157"/>
                    <a:pt x="5184987" y="210443"/>
                    <a:pt x="5638800" y="518630"/>
                  </a:cubicBezTo>
                  <a:cubicBezTo>
                    <a:pt x="6092613" y="826817"/>
                    <a:pt x="5984240" y="1661630"/>
                    <a:pt x="5425440" y="1910550"/>
                  </a:cubicBezTo>
                  <a:cubicBezTo>
                    <a:pt x="4866640" y="2159470"/>
                    <a:pt x="3969173" y="2046017"/>
                    <a:pt x="3992880" y="1463510"/>
                  </a:cubicBezTo>
                  <a:cubicBezTo>
                    <a:pt x="4016587" y="881003"/>
                    <a:pt x="5913120" y="552497"/>
                    <a:pt x="6725920" y="610070"/>
                  </a:cubicBezTo>
                  <a:cubicBezTo>
                    <a:pt x="7538720" y="667643"/>
                    <a:pt x="7990840" y="1016470"/>
                    <a:pt x="8016240" y="1382230"/>
                  </a:cubicBezTo>
                  <a:cubicBezTo>
                    <a:pt x="8041640" y="1747990"/>
                    <a:pt x="7447280" y="2228897"/>
                    <a:pt x="7061200" y="2012150"/>
                  </a:cubicBezTo>
                  <a:cubicBezTo>
                    <a:pt x="6675120" y="1795403"/>
                    <a:pt x="7049347" y="1282323"/>
                    <a:pt x="7345680" y="1179030"/>
                  </a:cubicBezTo>
                  <a:cubicBezTo>
                    <a:pt x="7642013" y="1075737"/>
                    <a:pt x="8610600" y="1300950"/>
                    <a:pt x="8839200" y="1392390"/>
                  </a:cubicBezTo>
                  <a:cubicBezTo>
                    <a:pt x="9067800" y="1483830"/>
                    <a:pt x="8884920" y="1712430"/>
                    <a:pt x="8717280" y="1727670"/>
                  </a:cubicBezTo>
                  <a:cubicBezTo>
                    <a:pt x="8549640" y="1742910"/>
                    <a:pt x="8400627" y="1702270"/>
                    <a:pt x="8564880" y="1544790"/>
                  </a:cubicBezTo>
                  <a:cubicBezTo>
                    <a:pt x="8678333" y="1438110"/>
                    <a:pt x="8875606" y="1516850"/>
                    <a:pt x="9093200" y="151431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589E468-DF08-454C-BA73-CB1A3E0A72E1}"/>
                </a:ext>
              </a:extLst>
            </p:cNvPr>
            <p:cNvSpPr/>
            <p:nvPr/>
          </p:nvSpPr>
          <p:spPr>
            <a:xfrm>
              <a:off x="4064000" y="2143760"/>
              <a:ext cx="5669280" cy="2113823"/>
            </a:xfrm>
            <a:custGeom>
              <a:avLst/>
              <a:gdLst>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42595"/>
                <a:gd name="connsiteX1" fmla="*/ 1463040 w 5669280"/>
                <a:gd name="connsiteY1" fmla="*/ 873760 h 2042595"/>
                <a:gd name="connsiteX2" fmla="*/ 1148080 w 5669280"/>
                <a:gd name="connsiteY2" fmla="*/ 1686560 h 2042595"/>
                <a:gd name="connsiteX3" fmla="*/ 508000 w 5669280"/>
                <a:gd name="connsiteY3" fmla="*/ 1229360 h 2042595"/>
                <a:gd name="connsiteX4" fmla="*/ 2286000 w 5669280"/>
                <a:gd name="connsiteY4" fmla="*/ 995680 h 2042595"/>
                <a:gd name="connsiteX5" fmla="*/ 3129280 w 5669280"/>
                <a:gd name="connsiteY5" fmla="*/ 1615440 h 2042595"/>
                <a:gd name="connsiteX6" fmla="*/ 2489200 w 5669280"/>
                <a:gd name="connsiteY6" fmla="*/ 1788160 h 2042595"/>
                <a:gd name="connsiteX7" fmla="*/ 2661920 w 5669280"/>
                <a:gd name="connsiteY7" fmla="*/ 1391920 h 2042595"/>
                <a:gd name="connsiteX8" fmla="*/ 3647440 w 5669280"/>
                <a:gd name="connsiteY8" fmla="*/ 1270000 h 2042595"/>
                <a:gd name="connsiteX9" fmla="*/ 4490720 w 5669280"/>
                <a:gd name="connsiteY9" fmla="*/ 1686560 h 2042595"/>
                <a:gd name="connsiteX10" fmla="*/ 4033520 w 5669280"/>
                <a:gd name="connsiteY10" fmla="*/ 1899920 h 2042595"/>
                <a:gd name="connsiteX11" fmla="*/ 4368800 w 5669280"/>
                <a:gd name="connsiteY11" fmla="*/ 1503680 h 2042595"/>
                <a:gd name="connsiteX12" fmla="*/ 5130800 w 5669280"/>
                <a:gd name="connsiteY12" fmla="*/ 1645920 h 2042595"/>
                <a:gd name="connsiteX13" fmla="*/ 5069840 w 5669280"/>
                <a:gd name="connsiteY13" fmla="*/ 2042160 h 2042595"/>
                <a:gd name="connsiteX14" fmla="*/ 5283200 w 5669280"/>
                <a:gd name="connsiteY14" fmla="*/ 1727200 h 2042595"/>
                <a:gd name="connsiteX15" fmla="*/ 5445760 w 5669280"/>
                <a:gd name="connsiteY15" fmla="*/ 1910080 h 2042595"/>
                <a:gd name="connsiteX16" fmla="*/ 5476240 w 5669280"/>
                <a:gd name="connsiteY16" fmla="*/ 1798320 h 2042595"/>
                <a:gd name="connsiteX17" fmla="*/ 5669280 w 5669280"/>
                <a:gd name="connsiteY17" fmla="*/ 1849120 h 2042595"/>
                <a:gd name="connsiteX0" fmla="*/ 0 w 5669280"/>
                <a:gd name="connsiteY0" fmla="*/ 0 h 2073043"/>
                <a:gd name="connsiteX1" fmla="*/ 1463040 w 5669280"/>
                <a:gd name="connsiteY1" fmla="*/ 873760 h 2073043"/>
                <a:gd name="connsiteX2" fmla="*/ 1148080 w 5669280"/>
                <a:gd name="connsiteY2" fmla="*/ 1686560 h 2073043"/>
                <a:gd name="connsiteX3" fmla="*/ 508000 w 5669280"/>
                <a:gd name="connsiteY3" fmla="*/ 1229360 h 2073043"/>
                <a:gd name="connsiteX4" fmla="*/ 2286000 w 5669280"/>
                <a:gd name="connsiteY4" fmla="*/ 995680 h 2073043"/>
                <a:gd name="connsiteX5" fmla="*/ 3129280 w 5669280"/>
                <a:gd name="connsiteY5" fmla="*/ 1615440 h 2073043"/>
                <a:gd name="connsiteX6" fmla="*/ 2489200 w 5669280"/>
                <a:gd name="connsiteY6" fmla="*/ 1788160 h 2073043"/>
                <a:gd name="connsiteX7" fmla="*/ 2661920 w 5669280"/>
                <a:gd name="connsiteY7" fmla="*/ 1391920 h 2073043"/>
                <a:gd name="connsiteX8" fmla="*/ 3647440 w 5669280"/>
                <a:gd name="connsiteY8" fmla="*/ 1270000 h 2073043"/>
                <a:gd name="connsiteX9" fmla="*/ 4490720 w 5669280"/>
                <a:gd name="connsiteY9" fmla="*/ 1686560 h 2073043"/>
                <a:gd name="connsiteX10" fmla="*/ 4033520 w 5669280"/>
                <a:gd name="connsiteY10" fmla="*/ 1899920 h 2073043"/>
                <a:gd name="connsiteX11" fmla="*/ 4368800 w 5669280"/>
                <a:gd name="connsiteY11" fmla="*/ 1503680 h 2073043"/>
                <a:gd name="connsiteX12" fmla="*/ 5130800 w 5669280"/>
                <a:gd name="connsiteY12" fmla="*/ 1645920 h 2073043"/>
                <a:gd name="connsiteX13" fmla="*/ 5069840 w 5669280"/>
                <a:gd name="connsiteY13" fmla="*/ 2072640 h 2073043"/>
                <a:gd name="connsiteX14" fmla="*/ 5283200 w 5669280"/>
                <a:gd name="connsiteY14" fmla="*/ 1727200 h 2073043"/>
                <a:gd name="connsiteX15" fmla="*/ 5445760 w 5669280"/>
                <a:gd name="connsiteY15" fmla="*/ 1910080 h 2073043"/>
                <a:gd name="connsiteX16" fmla="*/ 5476240 w 5669280"/>
                <a:gd name="connsiteY16" fmla="*/ 1798320 h 2073043"/>
                <a:gd name="connsiteX17" fmla="*/ 5669280 w 5669280"/>
                <a:gd name="connsiteY17" fmla="*/ 1849120 h 2073043"/>
                <a:gd name="connsiteX0" fmla="*/ 0 w 5669280"/>
                <a:gd name="connsiteY0" fmla="*/ 0 h 2113823"/>
                <a:gd name="connsiteX1" fmla="*/ 1463040 w 5669280"/>
                <a:gd name="connsiteY1" fmla="*/ 873760 h 2113823"/>
                <a:gd name="connsiteX2" fmla="*/ 1148080 w 5669280"/>
                <a:gd name="connsiteY2" fmla="*/ 1686560 h 2113823"/>
                <a:gd name="connsiteX3" fmla="*/ 508000 w 5669280"/>
                <a:gd name="connsiteY3" fmla="*/ 1229360 h 2113823"/>
                <a:gd name="connsiteX4" fmla="*/ 2286000 w 5669280"/>
                <a:gd name="connsiteY4" fmla="*/ 995680 h 2113823"/>
                <a:gd name="connsiteX5" fmla="*/ 3129280 w 5669280"/>
                <a:gd name="connsiteY5" fmla="*/ 1615440 h 2113823"/>
                <a:gd name="connsiteX6" fmla="*/ 2489200 w 5669280"/>
                <a:gd name="connsiteY6" fmla="*/ 1788160 h 2113823"/>
                <a:gd name="connsiteX7" fmla="*/ 2661920 w 5669280"/>
                <a:gd name="connsiteY7" fmla="*/ 1391920 h 2113823"/>
                <a:gd name="connsiteX8" fmla="*/ 3647440 w 5669280"/>
                <a:gd name="connsiteY8" fmla="*/ 1270000 h 2113823"/>
                <a:gd name="connsiteX9" fmla="*/ 4490720 w 5669280"/>
                <a:gd name="connsiteY9" fmla="*/ 1686560 h 2113823"/>
                <a:gd name="connsiteX10" fmla="*/ 4033520 w 5669280"/>
                <a:gd name="connsiteY10" fmla="*/ 1899920 h 2113823"/>
                <a:gd name="connsiteX11" fmla="*/ 4368800 w 5669280"/>
                <a:gd name="connsiteY11" fmla="*/ 1503680 h 2113823"/>
                <a:gd name="connsiteX12" fmla="*/ 5130800 w 5669280"/>
                <a:gd name="connsiteY12" fmla="*/ 1645920 h 2113823"/>
                <a:gd name="connsiteX13" fmla="*/ 5069840 w 5669280"/>
                <a:gd name="connsiteY13" fmla="*/ 2072640 h 2113823"/>
                <a:gd name="connsiteX14" fmla="*/ 5283200 w 5669280"/>
                <a:gd name="connsiteY14" fmla="*/ 1727200 h 2113823"/>
                <a:gd name="connsiteX15" fmla="*/ 5445760 w 5669280"/>
                <a:gd name="connsiteY15" fmla="*/ 1910080 h 2113823"/>
                <a:gd name="connsiteX16" fmla="*/ 5476240 w 5669280"/>
                <a:gd name="connsiteY16" fmla="*/ 1798320 h 2113823"/>
                <a:gd name="connsiteX17" fmla="*/ 5669280 w 5669280"/>
                <a:gd name="connsiteY17" fmla="*/ 1849120 h 2113823"/>
                <a:gd name="connsiteX0" fmla="*/ 0 w 5669280"/>
                <a:gd name="connsiteY0" fmla="*/ 0 h 2113823"/>
                <a:gd name="connsiteX1" fmla="*/ 1463040 w 5669280"/>
                <a:gd name="connsiteY1" fmla="*/ 873760 h 2113823"/>
                <a:gd name="connsiteX2" fmla="*/ 1148080 w 5669280"/>
                <a:gd name="connsiteY2" fmla="*/ 1686560 h 2113823"/>
                <a:gd name="connsiteX3" fmla="*/ 508000 w 5669280"/>
                <a:gd name="connsiteY3" fmla="*/ 1229360 h 2113823"/>
                <a:gd name="connsiteX4" fmla="*/ 2286000 w 5669280"/>
                <a:gd name="connsiteY4" fmla="*/ 995680 h 2113823"/>
                <a:gd name="connsiteX5" fmla="*/ 3129280 w 5669280"/>
                <a:gd name="connsiteY5" fmla="*/ 1615440 h 2113823"/>
                <a:gd name="connsiteX6" fmla="*/ 2489200 w 5669280"/>
                <a:gd name="connsiteY6" fmla="*/ 1788160 h 2113823"/>
                <a:gd name="connsiteX7" fmla="*/ 2661920 w 5669280"/>
                <a:gd name="connsiteY7" fmla="*/ 1391920 h 2113823"/>
                <a:gd name="connsiteX8" fmla="*/ 3647440 w 5669280"/>
                <a:gd name="connsiteY8" fmla="*/ 1270000 h 2113823"/>
                <a:gd name="connsiteX9" fmla="*/ 4490720 w 5669280"/>
                <a:gd name="connsiteY9" fmla="*/ 1686560 h 2113823"/>
                <a:gd name="connsiteX10" fmla="*/ 4033520 w 5669280"/>
                <a:gd name="connsiteY10" fmla="*/ 1899920 h 2113823"/>
                <a:gd name="connsiteX11" fmla="*/ 4368800 w 5669280"/>
                <a:gd name="connsiteY11" fmla="*/ 1503680 h 2113823"/>
                <a:gd name="connsiteX12" fmla="*/ 5130800 w 5669280"/>
                <a:gd name="connsiteY12" fmla="*/ 1645920 h 2113823"/>
                <a:gd name="connsiteX13" fmla="*/ 5069840 w 5669280"/>
                <a:gd name="connsiteY13" fmla="*/ 2072640 h 2113823"/>
                <a:gd name="connsiteX14" fmla="*/ 5283200 w 5669280"/>
                <a:gd name="connsiteY14" fmla="*/ 1727200 h 2113823"/>
                <a:gd name="connsiteX15" fmla="*/ 5445760 w 5669280"/>
                <a:gd name="connsiteY15" fmla="*/ 1910080 h 2113823"/>
                <a:gd name="connsiteX16" fmla="*/ 5476240 w 5669280"/>
                <a:gd name="connsiteY16" fmla="*/ 1798320 h 2113823"/>
                <a:gd name="connsiteX17" fmla="*/ 5669280 w 5669280"/>
                <a:gd name="connsiteY17" fmla="*/ 1849120 h 211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669280" h="2113823">
                  <a:moveTo>
                    <a:pt x="0" y="0"/>
                  </a:moveTo>
                  <a:cubicBezTo>
                    <a:pt x="635846" y="296333"/>
                    <a:pt x="1271693" y="592667"/>
                    <a:pt x="1463040" y="873760"/>
                  </a:cubicBezTo>
                  <a:cubicBezTo>
                    <a:pt x="1654387" y="1154853"/>
                    <a:pt x="1500293" y="1708573"/>
                    <a:pt x="1148080" y="1686560"/>
                  </a:cubicBezTo>
                  <a:cubicBezTo>
                    <a:pt x="795867" y="1664547"/>
                    <a:pt x="440267" y="1578187"/>
                    <a:pt x="508000" y="1229360"/>
                  </a:cubicBezTo>
                  <a:cubicBezTo>
                    <a:pt x="575733" y="880533"/>
                    <a:pt x="1849120" y="931333"/>
                    <a:pt x="2286000" y="995680"/>
                  </a:cubicBezTo>
                  <a:cubicBezTo>
                    <a:pt x="2722880" y="1060027"/>
                    <a:pt x="3095413" y="1483360"/>
                    <a:pt x="3129280" y="1615440"/>
                  </a:cubicBezTo>
                  <a:cubicBezTo>
                    <a:pt x="3163147" y="1747520"/>
                    <a:pt x="2648373" y="1927013"/>
                    <a:pt x="2489200" y="1788160"/>
                  </a:cubicBezTo>
                  <a:cubicBezTo>
                    <a:pt x="2330027" y="1649307"/>
                    <a:pt x="2468880" y="1478280"/>
                    <a:pt x="2661920" y="1391920"/>
                  </a:cubicBezTo>
                  <a:cubicBezTo>
                    <a:pt x="2854960" y="1305560"/>
                    <a:pt x="3342640" y="1220893"/>
                    <a:pt x="3647440" y="1270000"/>
                  </a:cubicBezTo>
                  <a:cubicBezTo>
                    <a:pt x="3952240" y="1319107"/>
                    <a:pt x="4426373" y="1581573"/>
                    <a:pt x="4490720" y="1686560"/>
                  </a:cubicBezTo>
                  <a:cubicBezTo>
                    <a:pt x="4555067" y="1791547"/>
                    <a:pt x="4175760" y="2092960"/>
                    <a:pt x="4033520" y="1899920"/>
                  </a:cubicBezTo>
                  <a:cubicBezTo>
                    <a:pt x="3891280" y="1706880"/>
                    <a:pt x="4185920" y="1546013"/>
                    <a:pt x="4368800" y="1503680"/>
                  </a:cubicBezTo>
                  <a:cubicBezTo>
                    <a:pt x="4551680" y="1461347"/>
                    <a:pt x="5013960" y="1551093"/>
                    <a:pt x="5130800" y="1645920"/>
                  </a:cubicBezTo>
                  <a:cubicBezTo>
                    <a:pt x="5247640" y="1740747"/>
                    <a:pt x="5339080" y="2262293"/>
                    <a:pt x="5069840" y="2072640"/>
                  </a:cubicBezTo>
                  <a:cubicBezTo>
                    <a:pt x="4800600" y="1882987"/>
                    <a:pt x="5220547" y="1754293"/>
                    <a:pt x="5283200" y="1727200"/>
                  </a:cubicBezTo>
                  <a:cubicBezTo>
                    <a:pt x="5345853" y="1700107"/>
                    <a:pt x="5604656" y="1952818"/>
                    <a:pt x="5445760" y="1910080"/>
                  </a:cubicBezTo>
                  <a:cubicBezTo>
                    <a:pt x="5286864" y="1867342"/>
                    <a:pt x="5438987" y="1808480"/>
                    <a:pt x="5476240" y="1798320"/>
                  </a:cubicBezTo>
                  <a:cubicBezTo>
                    <a:pt x="5513493" y="1788160"/>
                    <a:pt x="5591386" y="1818640"/>
                    <a:pt x="5669280" y="18491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83BB341-02BE-422A-83DD-3327D90122F4}"/>
                </a:ext>
              </a:extLst>
            </p:cNvPr>
            <p:cNvSpPr/>
            <p:nvPr/>
          </p:nvSpPr>
          <p:spPr>
            <a:xfrm>
              <a:off x="4480560" y="1381760"/>
              <a:ext cx="5374640" cy="2529840"/>
            </a:xfrm>
            <a:custGeom>
              <a:avLst/>
              <a:gdLst>
                <a:gd name="connsiteX0" fmla="*/ 0 w 5374640"/>
                <a:gd name="connsiteY0" fmla="*/ 0 h 2529840"/>
                <a:gd name="connsiteX1" fmla="*/ 2194560 w 5374640"/>
                <a:gd name="connsiteY1" fmla="*/ 1391920 h 2529840"/>
                <a:gd name="connsiteX2" fmla="*/ 5374640 w 5374640"/>
                <a:gd name="connsiteY2" fmla="*/ 2529840 h 2529840"/>
              </a:gdLst>
              <a:ahLst/>
              <a:cxnLst>
                <a:cxn ang="0">
                  <a:pos x="connsiteX0" y="connsiteY0"/>
                </a:cxn>
                <a:cxn ang="0">
                  <a:pos x="connsiteX1" y="connsiteY1"/>
                </a:cxn>
                <a:cxn ang="0">
                  <a:pos x="connsiteX2" y="connsiteY2"/>
                </a:cxn>
              </a:cxnLst>
              <a:rect l="l" t="t" r="r" b="b"/>
              <a:pathLst>
                <a:path w="5374640" h="2529840">
                  <a:moveTo>
                    <a:pt x="0" y="0"/>
                  </a:moveTo>
                  <a:cubicBezTo>
                    <a:pt x="649393" y="485140"/>
                    <a:pt x="1298787" y="970280"/>
                    <a:pt x="2194560" y="1391920"/>
                  </a:cubicBezTo>
                  <a:cubicBezTo>
                    <a:pt x="3090333" y="1813560"/>
                    <a:pt x="4232486" y="2171700"/>
                    <a:pt x="5374640" y="2529840"/>
                  </a:cubicBez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B768783E-46F9-4D20-AC8B-5A612EDA8CC2}"/>
                </a:ext>
              </a:extLst>
            </p:cNvPr>
            <p:cNvSpPr/>
            <p:nvPr/>
          </p:nvSpPr>
          <p:spPr>
            <a:xfrm>
              <a:off x="1341120" y="4196080"/>
              <a:ext cx="8392160" cy="1005840"/>
            </a:xfrm>
            <a:custGeom>
              <a:avLst/>
              <a:gdLst>
                <a:gd name="connsiteX0" fmla="*/ 0 w 8392160"/>
                <a:gd name="connsiteY0" fmla="*/ 1005840 h 1005840"/>
                <a:gd name="connsiteX1" fmla="*/ 3434080 w 8392160"/>
                <a:gd name="connsiteY1" fmla="*/ 558800 h 1005840"/>
                <a:gd name="connsiteX2" fmla="*/ 8392160 w 8392160"/>
                <a:gd name="connsiteY2" fmla="*/ 0 h 1005840"/>
              </a:gdLst>
              <a:ahLst/>
              <a:cxnLst>
                <a:cxn ang="0">
                  <a:pos x="connsiteX0" y="connsiteY0"/>
                </a:cxn>
                <a:cxn ang="0">
                  <a:pos x="connsiteX1" y="connsiteY1"/>
                </a:cxn>
                <a:cxn ang="0">
                  <a:pos x="connsiteX2" y="connsiteY2"/>
                </a:cxn>
              </a:cxnLst>
              <a:rect l="l" t="t" r="r" b="b"/>
              <a:pathLst>
                <a:path w="8392160" h="1005840">
                  <a:moveTo>
                    <a:pt x="0" y="1005840"/>
                  </a:moveTo>
                  <a:lnTo>
                    <a:pt x="3434080" y="558800"/>
                  </a:lnTo>
                  <a:lnTo>
                    <a:pt x="8392160" y="0"/>
                  </a:lnTo>
                </a:path>
              </a:pathLst>
            </a:cu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861BF7CD-62EC-44AB-B7B7-772F24803786}"/>
              </a:ext>
            </a:extLst>
          </p:cNvPr>
          <p:cNvSpPr txBox="1"/>
          <p:nvPr/>
        </p:nvSpPr>
        <p:spPr>
          <a:xfrm>
            <a:off x="5164557" y="1548066"/>
            <a:ext cx="6735049" cy="1077218"/>
          </a:xfrm>
          <a:prstGeom prst="rect">
            <a:avLst/>
          </a:prstGeom>
          <a:noFill/>
        </p:spPr>
        <p:txBody>
          <a:bodyPr wrap="none" rtlCol="0">
            <a:spAutoFit/>
          </a:bodyPr>
          <a:lstStyle/>
          <a:p>
            <a:pPr algn="r"/>
            <a:r>
              <a:rPr lang="en-US" sz="3200" dirty="0"/>
              <a:t>Evolutions become more concentrated:</a:t>
            </a:r>
            <a:br>
              <a:rPr lang="en-US" sz="3200" dirty="0"/>
            </a:br>
            <a:r>
              <a:rPr lang="en-US" sz="3200" dirty="0"/>
              <a:t>process entropy increases!</a:t>
            </a:r>
          </a:p>
        </p:txBody>
      </p:sp>
      <p:sp>
        <p:nvSpPr>
          <p:cNvPr id="38" name="TextBox 37">
            <a:extLst>
              <a:ext uri="{FF2B5EF4-FFF2-40B4-BE49-F238E27FC236}">
                <a16:creationId xmlns:a16="http://schemas.microsoft.com/office/drawing/2014/main" id="{E5439E14-47DE-4F6A-A4C4-BEB4BC0FF059}"/>
              </a:ext>
            </a:extLst>
          </p:cNvPr>
          <p:cNvSpPr txBox="1"/>
          <p:nvPr/>
        </p:nvSpPr>
        <p:spPr>
          <a:xfrm>
            <a:off x="627644" y="306759"/>
            <a:ext cx="10936648" cy="769441"/>
          </a:xfrm>
          <a:prstGeom prst="rect">
            <a:avLst/>
          </a:prstGeom>
          <a:noFill/>
        </p:spPr>
        <p:txBody>
          <a:bodyPr wrap="none" rtlCol="0">
            <a:spAutoFit/>
          </a:bodyPr>
          <a:lstStyle/>
          <a:p>
            <a:r>
              <a:rPr lang="en-US" sz="4400" dirty="0">
                <a:latin typeface="+mj-lt"/>
              </a:rPr>
              <a:t>Entropy on the continuum: Harmonic oscillator</a:t>
            </a:r>
          </a:p>
        </p:txBody>
      </p:sp>
      <p:sp>
        <p:nvSpPr>
          <p:cNvPr id="39" name="TextBox 38">
            <a:extLst>
              <a:ext uri="{FF2B5EF4-FFF2-40B4-BE49-F238E27FC236}">
                <a16:creationId xmlns:a16="http://schemas.microsoft.com/office/drawing/2014/main" id="{0ADF06E3-0407-4FDC-BFB6-D9CD45F3B7E9}"/>
              </a:ext>
            </a:extLst>
          </p:cNvPr>
          <p:cNvSpPr txBox="1"/>
          <p:nvPr/>
        </p:nvSpPr>
        <p:spPr>
          <a:xfrm>
            <a:off x="6263832" y="5417523"/>
            <a:ext cx="5635774" cy="1077218"/>
          </a:xfrm>
          <a:prstGeom prst="rect">
            <a:avLst/>
          </a:prstGeom>
          <a:noFill/>
        </p:spPr>
        <p:txBody>
          <a:bodyPr wrap="none" rtlCol="0">
            <a:spAutoFit/>
          </a:bodyPr>
          <a:lstStyle/>
          <a:p>
            <a:pPr algn="r"/>
            <a:r>
              <a:rPr lang="en-US" sz="3200" dirty="0"/>
              <a:t>Can’t really define state entropy:</a:t>
            </a:r>
            <a:br>
              <a:rPr lang="en-US" sz="3200" dirty="0"/>
            </a:br>
            <a:r>
              <a:rPr lang="en-US" sz="3200" dirty="0"/>
              <a:t>system is not at equilibrium</a:t>
            </a:r>
          </a:p>
        </p:txBody>
      </p:sp>
    </p:spTree>
    <p:extLst>
      <p:ext uri="{BB962C8B-B14F-4D97-AF65-F5344CB8AC3E}">
        <p14:creationId xmlns:p14="http://schemas.microsoft.com/office/powerpoint/2010/main" val="41991790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1039-F2E4-46C2-80BC-8BCDB5774AB7}"/>
              </a:ext>
            </a:extLst>
          </p:cNvPr>
          <p:cNvSpPr>
            <a:spLocks noGrp="1"/>
          </p:cNvSpPr>
          <p:nvPr>
            <p:ph type="title"/>
          </p:nvPr>
        </p:nvSpPr>
        <p:spPr/>
        <p:txBody>
          <a:bodyPr/>
          <a:lstStyle/>
          <a:p>
            <a:r>
              <a:rPr lang="en-US" dirty="0"/>
              <a:t>Thermodynamics: open details</a:t>
            </a:r>
          </a:p>
        </p:txBody>
      </p:sp>
      <p:sp>
        <p:nvSpPr>
          <p:cNvPr id="3" name="Text Placeholder 2">
            <a:extLst>
              <a:ext uri="{FF2B5EF4-FFF2-40B4-BE49-F238E27FC236}">
                <a16:creationId xmlns:a16="http://schemas.microsoft.com/office/drawing/2014/main" id="{E1FF0B9F-C68E-436B-A02F-9CD497DB4F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8722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0534-8FB4-4464-97C2-E7D5512F6379}"/>
              </a:ext>
            </a:extLst>
          </p:cNvPr>
          <p:cNvSpPr>
            <a:spLocks noGrp="1"/>
          </p:cNvSpPr>
          <p:nvPr>
            <p:ph type="title"/>
          </p:nvPr>
        </p:nvSpPr>
        <p:spPr/>
        <p:txBody>
          <a:bodyPr/>
          <a:lstStyle/>
          <a:p>
            <a:r>
              <a:rPr lang="en-US" dirty="0"/>
              <a:t>Few open details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805381-F90E-4657-A1A4-308BC50D4978}"/>
                  </a:ext>
                </a:extLst>
              </p:cNvPr>
              <p:cNvSpPr>
                <a:spLocks noGrp="1"/>
              </p:cNvSpPr>
              <p:nvPr>
                <p:ph idx="1"/>
              </p:nvPr>
            </p:nvSpPr>
            <p:spPr/>
            <p:txBody>
              <a:bodyPr>
                <a:normAutofit/>
              </a:bodyPr>
              <a:lstStyle/>
              <a:p>
                <a:r>
                  <a:rPr lang="en-US" dirty="0"/>
                  <a:t>Internal energy and Hamiltonian</a:t>
                </a:r>
              </a:p>
              <a:p>
                <a:pPr lvl="1"/>
                <a:r>
                  <a:rPr lang="en-US" dirty="0"/>
                  <a:t>All extensive quantities are absolute values because changing the zero breaks additivity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𝑈</m:t>
                            </m:r>
                          </m:e>
                        </m:acc>
                      </m:e>
                      <m:sub>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𝑈</m:t>
                        </m:r>
                      </m:e>
                      <m:sub>
                        <m:r>
                          <a:rPr lang="en-US" i="1">
                            <a:latin typeface="Cambria Math" panose="02040503050406030204" pitchFamily="18" charset="0"/>
                          </a:rPr>
                          <m:t>𝐴</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𝐵</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𝑈</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oMath>
                </a14:m>
                <a:br>
                  <a:rPr lang="en-US" b="0" i="1" dirty="0">
                    <a:latin typeface="Cambria Math" panose="02040503050406030204" pitchFamily="18" charset="0"/>
                    <a:ea typeface="Cambria Math" panose="02040503050406030204" pitchFamily="18" charset="0"/>
                  </a:rPr>
                </a:br>
                <a14:m>
                  <m:oMath xmlns:m="http://schemas.openxmlformats.org/officeDocument/2006/math">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0</m:t>
                            </m:r>
                          </m:sub>
                        </m:sSub>
                      </m:e>
                    </m:d>
                    <m:r>
                      <a:rPr lang="en-US" i="1">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𝑈</m:t>
                            </m:r>
                          </m:e>
                          <m:sub>
                            <m:r>
                              <a:rPr lang="en-US" i="1">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𝑈</m:t>
                        </m:r>
                      </m:e>
                      <m:sub>
                        <m:r>
                          <a:rPr lang="en-US" i="1">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𝑈</m:t>
                            </m:r>
                          </m:e>
                        </m:acc>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𝑈</m:t>
                            </m:r>
                          </m:e>
                        </m:acc>
                      </m:e>
                      <m:sub>
                        <m:r>
                          <a:rPr lang="en-US" i="1">
                            <a:latin typeface="Cambria Math" panose="02040503050406030204" pitchFamily="18" charset="0"/>
                          </a:rPr>
                          <m:t>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𝑈</m:t>
                            </m:r>
                          </m:e>
                        </m:acc>
                      </m:e>
                      <m:sub>
                        <m:r>
                          <a:rPr lang="en-US" i="1">
                            <a:latin typeface="Cambria Math" panose="02040503050406030204" pitchFamily="18" charset="0"/>
                          </a:rPr>
                          <m:t>𝐴</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𝑈</m:t>
                            </m:r>
                          </m:e>
                        </m:acc>
                      </m:e>
                      <m:sub>
                        <m:r>
                          <a:rPr lang="en-US" i="1">
                            <a:latin typeface="Cambria Math" panose="02040503050406030204" pitchFamily="18" charset="0"/>
                          </a:rPr>
                          <m:t>𝐵</m:t>
                        </m:r>
                      </m:sub>
                    </m:sSub>
                  </m:oMath>
                </a14:m>
                <a:r>
                  <a:rPr lang="en-US" dirty="0"/>
                  <a:t> </a:t>
                </a:r>
              </a:p>
              <a:p>
                <a:pPr lvl="1"/>
                <a:r>
                  <a:rPr lang="en-US" dirty="0"/>
                  <a:t>What is the exact connection between the internal energy (absolute) and the Hamiltonian (not absolute)?</a:t>
                </a:r>
              </a:p>
            </p:txBody>
          </p:sp>
        </mc:Choice>
        <mc:Fallback xmlns="">
          <p:sp>
            <p:nvSpPr>
              <p:cNvPr id="3" name="Content Placeholder 2">
                <a:extLst>
                  <a:ext uri="{FF2B5EF4-FFF2-40B4-BE49-F238E27FC236}">
                    <a16:creationId xmlns:a16="http://schemas.microsoft.com/office/drawing/2014/main" id="{E7805381-F90E-4657-A1A4-308BC50D4978}"/>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US">
                    <a:noFill/>
                  </a:rPr>
                  <a:t> </a:t>
                </a:r>
              </a:p>
            </p:txBody>
          </p:sp>
        </mc:Fallback>
      </mc:AlternateContent>
    </p:spTree>
    <p:extLst>
      <p:ext uri="{BB962C8B-B14F-4D97-AF65-F5344CB8AC3E}">
        <p14:creationId xmlns:p14="http://schemas.microsoft.com/office/powerpoint/2010/main" val="2170465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0534-8FB4-4464-97C2-E7D5512F6379}"/>
              </a:ext>
            </a:extLst>
          </p:cNvPr>
          <p:cNvSpPr>
            <a:spLocks noGrp="1"/>
          </p:cNvSpPr>
          <p:nvPr>
            <p:ph type="title"/>
          </p:nvPr>
        </p:nvSpPr>
        <p:spPr/>
        <p:txBody>
          <a:bodyPr/>
          <a:lstStyle/>
          <a:p>
            <a:r>
              <a:rPr lang="en-US" dirty="0"/>
              <a:t>Few open details</a:t>
            </a:r>
          </a:p>
        </p:txBody>
      </p:sp>
      <p:sp>
        <p:nvSpPr>
          <p:cNvPr id="3" name="Content Placeholder 2">
            <a:extLst>
              <a:ext uri="{FF2B5EF4-FFF2-40B4-BE49-F238E27FC236}">
                <a16:creationId xmlns:a16="http://schemas.microsoft.com/office/drawing/2014/main" id="{E7805381-F90E-4657-A1A4-308BC50D4978}"/>
              </a:ext>
            </a:extLst>
          </p:cNvPr>
          <p:cNvSpPr>
            <a:spLocks noGrp="1"/>
          </p:cNvSpPr>
          <p:nvPr>
            <p:ph idx="1"/>
          </p:nvPr>
        </p:nvSpPr>
        <p:spPr/>
        <p:txBody>
          <a:bodyPr>
            <a:normAutofit/>
          </a:bodyPr>
          <a:lstStyle/>
          <a:p>
            <a:r>
              <a:rPr lang="en-US" dirty="0"/>
              <a:t>Zero for extensive quantities</a:t>
            </a:r>
          </a:p>
          <a:p>
            <a:pPr lvl="1"/>
            <a:r>
              <a:rPr lang="en-US" dirty="0"/>
              <a:t>We saw extensive quantities must have a fixed zero</a:t>
            </a:r>
          </a:p>
          <a:p>
            <a:pPr lvl="1"/>
            <a:r>
              <a:rPr lang="en-US" dirty="0"/>
              <a:t>Note that the extensive quantities for the “null/empty” system must be zero (i.e. composition must yield no change); so it must be for the “null” state (i.e. the system is missing)</a:t>
            </a:r>
          </a:p>
          <a:p>
            <a:pPr lvl="1"/>
            <a:r>
              <a:rPr lang="en-US" dirty="0"/>
              <a:t>Are there actual states where some or all extensive quantities are zero? Or is zero reserved only for the “null” state? E.g. if volume or number of particles is zero, there is no system. Are there counter-examples?</a:t>
            </a:r>
          </a:p>
        </p:txBody>
      </p:sp>
    </p:spTree>
    <p:extLst>
      <p:ext uri="{BB962C8B-B14F-4D97-AF65-F5344CB8AC3E}">
        <p14:creationId xmlns:p14="http://schemas.microsoft.com/office/powerpoint/2010/main" val="32913229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0534-8FB4-4464-97C2-E7D5512F6379}"/>
              </a:ext>
            </a:extLst>
          </p:cNvPr>
          <p:cNvSpPr>
            <a:spLocks noGrp="1"/>
          </p:cNvSpPr>
          <p:nvPr>
            <p:ph type="title"/>
          </p:nvPr>
        </p:nvSpPr>
        <p:spPr/>
        <p:txBody>
          <a:bodyPr/>
          <a:lstStyle/>
          <a:p>
            <a:r>
              <a:rPr lang="en-US" dirty="0"/>
              <a:t>Few open details</a:t>
            </a:r>
          </a:p>
        </p:txBody>
      </p:sp>
      <p:sp>
        <p:nvSpPr>
          <p:cNvPr id="3" name="Content Placeholder 2">
            <a:extLst>
              <a:ext uri="{FF2B5EF4-FFF2-40B4-BE49-F238E27FC236}">
                <a16:creationId xmlns:a16="http://schemas.microsoft.com/office/drawing/2014/main" id="{E7805381-F90E-4657-A1A4-308BC50D4978}"/>
              </a:ext>
            </a:extLst>
          </p:cNvPr>
          <p:cNvSpPr>
            <a:spLocks noGrp="1"/>
          </p:cNvSpPr>
          <p:nvPr>
            <p:ph idx="1"/>
          </p:nvPr>
        </p:nvSpPr>
        <p:spPr/>
        <p:txBody>
          <a:bodyPr>
            <a:normAutofit/>
          </a:bodyPr>
          <a:lstStyle/>
          <a:p>
            <a:r>
              <a:rPr lang="en-US" dirty="0"/>
              <a:t>Non-negativity for extensive quantities</a:t>
            </a:r>
          </a:p>
          <a:p>
            <a:pPr lvl="1"/>
            <a:r>
              <a:rPr lang="en-US" dirty="0"/>
              <a:t>Are all extensive quantities always non-negative? It is the case for volume and number of particles. Are there counter-examples?</a:t>
            </a:r>
          </a:p>
          <a:p>
            <a:r>
              <a:rPr lang="en-US" dirty="0"/>
              <a:t>If there are no counter-examples for non-negativity or zero value, is there are an argument that can be made in line of principle?</a:t>
            </a:r>
          </a:p>
        </p:txBody>
      </p:sp>
    </p:spTree>
    <p:extLst>
      <p:ext uri="{BB962C8B-B14F-4D97-AF65-F5344CB8AC3E}">
        <p14:creationId xmlns:p14="http://schemas.microsoft.com/office/powerpoint/2010/main" val="41725656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0534-8FB4-4464-97C2-E7D5512F6379}"/>
              </a:ext>
            </a:extLst>
          </p:cNvPr>
          <p:cNvSpPr>
            <a:spLocks noGrp="1"/>
          </p:cNvSpPr>
          <p:nvPr>
            <p:ph type="title"/>
          </p:nvPr>
        </p:nvSpPr>
        <p:spPr/>
        <p:txBody>
          <a:bodyPr/>
          <a:lstStyle/>
          <a:p>
            <a:r>
              <a:rPr lang="en-US" dirty="0"/>
              <a:t>Few open details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805381-F90E-4657-A1A4-308BC50D4978}"/>
                  </a:ext>
                </a:extLst>
              </p:cNvPr>
              <p:cNvSpPr>
                <a:spLocks noGrp="1"/>
              </p:cNvSpPr>
              <p:nvPr>
                <p:ph idx="1"/>
              </p:nvPr>
            </p:nvSpPr>
            <p:spPr/>
            <p:txBody>
              <a:bodyPr>
                <a:normAutofit/>
              </a:bodyPr>
              <a:lstStyle/>
              <a:p>
                <a:r>
                  <a:rPr lang="en-US" dirty="0"/>
                  <a:t>Reachability of arbitrarily small temperature for all systems</a:t>
                </a:r>
              </a:p>
              <a:p>
                <a:pPr lvl="1"/>
                <a:r>
                  <a:rPr lang="en-US" dirty="0"/>
                  <a:t>Is there an actual requirement that a system can reach an arbitrarily low temperature?</a:t>
                </a:r>
              </a:p>
              <a:p>
                <a:pPr lvl="2"/>
                <a:r>
                  <a:rPr lang="en-US" dirty="0"/>
                  <a:t>In principle, we only said that there is a minimum energy state and (since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is concave) it will be reached at the lowest possible temperature – did not say that the lowest possible temperature is zero</a:t>
                </a:r>
              </a:p>
              <a:p>
                <a:pPr lvl="2"/>
                <a:r>
                  <a:rPr lang="en-US" dirty="0"/>
                  <a:t>Existence of equilibrium requires that the systems can reach the same temperature. So, existence one system with arbitrarily low temperature forces all systems that can be in equilibrium to have the same property.</a:t>
                </a:r>
              </a:p>
              <a:p>
                <a:pPr lvl="1"/>
                <a:r>
                  <a:rPr lang="en-US" dirty="0"/>
                  <a:t>Could we have a version of “thermodynamics” where the lowest temperature is small but not zero?</a:t>
                </a:r>
              </a:p>
              <a:p>
                <a:pPr lvl="2"/>
                <a:r>
                  <a:rPr lang="en-US" dirty="0"/>
                  <a:t>This should be excluded by statistical mechanics, but can we exclude it beforehand?</a:t>
                </a:r>
              </a:p>
            </p:txBody>
          </p:sp>
        </mc:Choice>
        <mc:Fallback xmlns="">
          <p:sp>
            <p:nvSpPr>
              <p:cNvPr id="3" name="Content Placeholder 2">
                <a:extLst>
                  <a:ext uri="{FF2B5EF4-FFF2-40B4-BE49-F238E27FC236}">
                    <a16:creationId xmlns:a16="http://schemas.microsoft.com/office/drawing/2014/main" id="{E7805381-F90E-4657-A1A4-308BC50D4978}"/>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en-US">
                    <a:noFill/>
                  </a:rPr>
                  <a:t> </a:t>
                </a:r>
              </a:p>
            </p:txBody>
          </p:sp>
        </mc:Fallback>
      </mc:AlternateContent>
    </p:spTree>
    <p:extLst>
      <p:ext uri="{BB962C8B-B14F-4D97-AF65-F5344CB8AC3E}">
        <p14:creationId xmlns:p14="http://schemas.microsoft.com/office/powerpoint/2010/main" val="4836396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50534-8FB4-4464-97C2-E7D5512F6379}"/>
              </a:ext>
            </a:extLst>
          </p:cNvPr>
          <p:cNvSpPr>
            <a:spLocks noGrp="1"/>
          </p:cNvSpPr>
          <p:nvPr>
            <p:ph type="title"/>
          </p:nvPr>
        </p:nvSpPr>
        <p:spPr/>
        <p:txBody>
          <a:bodyPr/>
          <a:lstStyle/>
          <a:p>
            <a:r>
              <a:rPr lang="en-US" dirty="0"/>
              <a:t>Few open details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805381-F90E-4657-A1A4-308BC50D4978}"/>
                  </a:ext>
                </a:extLst>
              </p:cNvPr>
              <p:cNvSpPr>
                <a:spLocks noGrp="1"/>
              </p:cNvSpPr>
              <p:nvPr>
                <p:ph idx="1"/>
              </p:nvPr>
            </p:nvSpPr>
            <p:spPr/>
            <p:txBody>
              <a:bodyPr>
                <a:normAutofit fontScale="92500"/>
              </a:bodyPr>
              <a:lstStyle/>
              <a:p>
                <a:r>
                  <a:rPr lang="en-US" dirty="0"/>
                  <a:t>Thermodynamic limit</a:t>
                </a:r>
              </a:p>
              <a:p>
                <a:pPr lvl="1"/>
                <a:r>
                  <a:rPr lang="en-US" dirty="0"/>
                  <a:t>The thermodynamic limit is typically taken to be when </a:t>
                </a:r>
                <a14:m>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a:t> with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a:t> constant, yet we derived the laws of thermodynamic with no mention of size: maybe there is a different (better?) way to characterize the thermodynamic limit?</a:t>
                </a:r>
              </a:p>
              <a:p>
                <a:pPr lvl="1"/>
                <a:r>
                  <a:rPr lang="en-US" dirty="0"/>
                  <a:t>A key assumption we made for thermodynamic equilibrium was that the parts are independent (i.e. entropy is additive)</a:t>
                </a:r>
              </a:p>
              <a:p>
                <a:pPr lvl="2"/>
                <a:r>
                  <a:rPr lang="en-US" dirty="0"/>
                  <a:t>When the system is “small”, boundary effects are non-negligible and entropy is not additive</a:t>
                </a:r>
              </a:p>
              <a:p>
                <a:pPr lvl="1"/>
                <a:r>
                  <a:rPr lang="en-US" dirty="0"/>
                  <a:t>Another (hidden) assumption is that equilibria of different processes yield exactly the same equilibria</a:t>
                </a:r>
              </a:p>
              <a:p>
                <a:pPr lvl="2"/>
                <a:r>
                  <a:rPr lang="en-US" dirty="0"/>
                  <a:t>Strictly not true: e.g. the equilibria when the system is closed will be characterized by a fixed </a:t>
                </a:r>
                <a14:m>
                  <m:oMath xmlns:m="http://schemas.openxmlformats.org/officeDocument/2006/math">
                    <m:r>
                      <a:rPr lang="en-US" b="0" i="1" smtClean="0">
                        <a:latin typeface="Cambria Math" panose="02040503050406030204" pitchFamily="18" charset="0"/>
                      </a:rPr>
                      <m:t>𝑁</m:t>
                    </m:r>
                  </m:oMath>
                </a14:m>
                <a:r>
                  <a:rPr lang="en-US" dirty="0"/>
                  <a:t> while when the system is open </a:t>
                </a:r>
                <a14:m>
                  <m:oMath xmlns:m="http://schemas.openxmlformats.org/officeDocument/2006/math">
                    <m:r>
                      <a:rPr lang="en-US" b="0" i="1" smtClean="0">
                        <a:latin typeface="Cambria Math" panose="02040503050406030204" pitchFamily="18" charset="0"/>
                      </a:rPr>
                      <m:t>𝑁</m:t>
                    </m:r>
                  </m:oMath>
                </a14:m>
                <a:r>
                  <a:rPr lang="en-US" dirty="0"/>
                  <a:t> will be a distribution</a:t>
                </a:r>
              </a:p>
              <a:p>
                <a:pPr lvl="2"/>
                <a:r>
                  <a:rPr lang="en-US" dirty="0"/>
                  <a:t>Since the particles are exchanged only at the boundary, when border effects are negligible </a:t>
                </a:r>
                <a14:m>
                  <m:oMath xmlns:m="http://schemas.openxmlformats.org/officeDocument/2006/math">
                    <m:r>
                      <a:rPr lang="en-US" b="0" i="1" smtClean="0">
                        <a:latin typeface="Cambria Math" panose="02040503050406030204" pitchFamily="18" charset="0"/>
                      </a:rPr>
                      <m:t>𝑁</m:t>
                    </m:r>
                  </m:oMath>
                </a14:m>
                <a:r>
                  <a:rPr lang="en-US" dirty="0"/>
                  <a:t> is sharply distributed</a:t>
                </a:r>
              </a:p>
            </p:txBody>
          </p:sp>
        </mc:Choice>
        <mc:Fallback xmlns="">
          <p:sp>
            <p:nvSpPr>
              <p:cNvPr id="3" name="Content Placeholder 2">
                <a:extLst>
                  <a:ext uri="{FF2B5EF4-FFF2-40B4-BE49-F238E27FC236}">
                    <a16:creationId xmlns:a16="http://schemas.microsoft.com/office/drawing/2014/main" id="{E7805381-F90E-4657-A1A4-308BC50D4978}"/>
                  </a:ext>
                </a:extLst>
              </p:cNvPr>
              <p:cNvSpPr>
                <a:spLocks noGrp="1" noRot="1" noChangeAspect="1" noMove="1" noResize="1" noEditPoints="1" noAdjustHandles="1" noChangeArrowheads="1" noChangeShapeType="1" noTextEdit="1"/>
              </p:cNvSpPr>
              <p:nvPr>
                <p:ph idx="1"/>
              </p:nvPr>
            </p:nvSpPr>
            <p:spPr>
              <a:blipFill>
                <a:blip r:embed="rId2"/>
                <a:stretch>
                  <a:fillRect l="-928" t="-2101" r="-1217"/>
                </a:stretch>
              </a:blipFill>
            </p:spPr>
            <p:txBody>
              <a:bodyPr/>
              <a:lstStyle/>
              <a:p>
                <a:r>
                  <a:rPr lang="en-US">
                    <a:noFill/>
                  </a:rPr>
                  <a:t> </a:t>
                </a:r>
              </a:p>
            </p:txBody>
          </p:sp>
        </mc:Fallback>
      </mc:AlternateContent>
    </p:spTree>
    <p:extLst>
      <p:ext uri="{BB962C8B-B14F-4D97-AF65-F5344CB8AC3E}">
        <p14:creationId xmlns:p14="http://schemas.microsoft.com/office/powerpoint/2010/main" val="321216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79AE698B-A5E3-4AA6-9394-5E8BCE834E4B}"/>
              </a:ext>
            </a:extLst>
          </p:cNvPr>
          <p:cNvSpPr txBox="1"/>
          <p:nvPr/>
        </p:nvSpPr>
        <p:spPr>
          <a:xfrm>
            <a:off x="2734694" y="552833"/>
            <a:ext cx="7031348" cy="584775"/>
          </a:xfrm>
          <a:prstGeom prst="rect">
            <a:avLst/>
          </a:prstGeom>
          <a:noFill/>
        </p:spPr>
        <p:txBody>
          <a:bodyPr wrap="none" rtlCol="0">
            <a:spAutoFit/>
          </a:bodyPr>
          <a:lstStyle/>
          <a:p>
            <a:r>
              <a:rPr lang="en-US" sz="3200" dirty="0"/>
              <a:t>State space of a system at different times</a:t>
            </a:r>
          </a:p>
        </p:txBody>
      </p:sp>
      <p:cxnSp>
        <p:nvCxnSpPr>
          <p:cNvPr id="42" name="Straight Arrow Connector 41">
            <a:extLst>
              <a:ext uri="{FF2B5EF4-FFF2-40B4-BE49-F238E27FC236}">
                <a16:creationId xmlns:a16="http://schemas.microsoft.com/office/drawing/2014/main" id="{7DA2539C-714B-4418-A275-A332656A0595}"/>
              </a:ext>
            </a:extLst>
          </p:cNvPr>
          <p:cNvCxnSpPr>
            <a:cxnSpLocks/>
          </p:cNvCxnSpPr>
          <p:nvPr/>
        </p:nvCxnSpPr>
        <p:spPr>
          <a:xfrm flipH="1">
            <a:off x="2451370" y="1277566"/>
            <a:ext cx="2302213" cy="124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5F31BC0-6918-42C2-93CD-B0172ED4F42C}"/>
              </a:ext>
            </a:extLst>
          </p:cNvPr>
          <p:cNvCxnSpPr/>
          <p:nvPr/>
        </p:nvCxnSpPr>
        <p:spPr>
          <a:xfrm>
            <a:off x="5875175" y="1322832"/>
            <a:ext cx="84638" cy="1174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1FF50C-2263-4E2E-ACB7-E8DE6F0FF153}"/>
              </a:ext>
            </a:extLst>
          </p:cNvPr>
          <p:cNvCxnSpPr/>
          <p:nvPr/>
        </p:nvCxnSpPr>
        <p:spPr>
          <a:xfrm>
            <a:off x="7256834" y="1277566"/>
            <a:ext cx="1673157" cy="136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105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E3EC-40C2-46C7-B974-1C051D8DD23F}"/>
              </a:ext>
            </a:extLst>
          </p:cNvPr>
          <p:cNvSpPr>
            <a:spLocks noGrp="1"/>
          </p:cNvSpPr>
          <p:nvPr>
            <p:ph type="title"/>
          </p:nvPr>
        </p:nvSpPr>
        <p:spPr/>
        <p:txBody>
          <a:bodyPr/>
          <a:lstStyle/>
          <a:p>
            <a:r>
              <a:rPr lang="en-US" dirty="0"/>
              <a:t>“Fundamentality of thermodynamics”</a:t>
            </a:r>
          </a:p>
        </p:txBody>
      </p:sp>
      <p:sp>
        <p:nvSpPr>
          <p:cNvPr id="3" name="Content Placeholder 2">
            <a:extLst>
              <a:ext uri="{FF2B5EF4-FFF2-40B4-BE49-F238E27FC236}">
                <a16:creationId xmlns:a16="http://schemas.microsoft.com/office/drawing/2014/main" id="{4EDA6A0D-4AF7-4FC4-92D9-A217134686AC}"/>
              </a:ext>
            </a:extLst>
          </p:cNvPr>
          <p:cNvSpPr>
            <a:spLocks noGrp="1"/>
          </p:cNvSpPr>
          <p:nvPr>
            <p:ph idx="1"/>
          </p:nvPr>
        </p:nvSpPr>
        <p:spPr>
          <a:xfrm>
            <a:off x="838200" y="1825625"/>
            <a:ext cx="10515600" cy="4667250"/>
          </a:xfrm>
        </p:spPr>
        <p:txBody>
          <a:bodyPr>
            <a:normAutofit/>
          </a:bodyPr>
          <a:lstStyle/>
          <a:p>
            <a:r>
              <a:rPr lang="en-US" dirty="0"/>
              <a:t>The existence of “thermodynamic-like” process that leave the parts independent and at equilibrium is a requirement for defining systems and states</a:t>
            </a:r>
          </a:p>
          <a:p>
            <a:pPr lvl="1"/>
            <a:r>
              <a:rPr lang="en-US" dirty="0"/>
              <a:t>What must fail is that the recursiveness (that all parts are independent or participate in the equilibrium) is something that must fail at the finest scale </a:t>
            </a:r>
          </a:p>
          <a:p>
            <a:endParaRPr lang="en-US" dirty="0"/>
          </a:p>
        </p:txBody>
      </p:sp>
    </p:spTree>
    <p:extLst>
      <p:ext uri="{BB962C8B-B14F-4D97-AF65-F5344CB8AC3E}">
        <p14:creationId xmlns:p14="http://schemas.microsoft.com/office/powerpoint/2010/main" val="317239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14F31FE-0AB2-4E59-B3A3-4EBB34AF7A33}"/>
              </a:ext>
            </a:extLst>
          </p:cNvPr>
          <p:cNvGrpSpPr/>
          <p:nvPr/>
        </p:nvGrpSpPr>
        <p:grpSpPr>
          <a:xfrm>
            <a:off x="1480453" y="2657669"/>
            <a:ext cx="2127380" cy="3079102"/>
            <a:chOff x="1564432" y="2657669"/>
            <a:chExt cx="2127380" cy="3079102"/>
          </a:xfrm>
        </p:grpSpPr>
        <p:sp>
          <p:nvSpPr>
            <p:cNvPr id="4" name="Oval 3">
              <a:extLst>
                <a:ext uri="{FF2B5EF4-FFF2-40B4-BE49-F238E27FC236}">
                  <a16:creationId xmlns:a16="http://schemas.microsoft.com/office/drawing/2014/main" id="{1002B062-2121-48A4-8AF3-53D3221B6BB0}"/>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73DD234C-D8CC-4DE9-80F8-8531017B6780}"/>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807EBEB-7506-46A6-B2CF-4B34510BE93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7D8B6C9-60EE-4A63-9A65-68B477BABF80}"/>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12F012A-C25A-4758-BE8F-679E11714043}"/>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7464F50-863B-4A13-BB5E-5D43E4FF5A2F}"/>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D6A104-963C-4037-B42C-824E3C0F59F2}"/>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23D35-4A4E-4181-AE0A-7B26488F4DC8}"/>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FBFEFAC-8C9A-4035-BCA3-07CCAA7396BF}"/>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D0DBE89-37C6-4F18-8982-B2F20C1DA4FC}"/>
              </a:ext>
            </a:extLst>
          </p:cNvPr>
          <p:cNvGrpSpPr/>
          <p:nvPr/>
        </p:nvGrpSpPr>
        <p:grpSpPr>
          <a:xfrm>
            <a:off x="5032310" y="2657669"/>
            <a:ext cx="2127380" cy="3079102"/>
            <a:chOff x="1564432" y="2657669"/>
            <a:chExt cx="2127380" cy="3079102"/>
          </a:xfrm>
        </p:grpSpPr>
        <p:sp>
          <p:nvSpPr>
            <p:cNvPr id="15" name="Oval 14">
              <a:extLst>
                <a:ext uri="{FF2B5EF4-FFF2-40B4-BE49-F238E27FC236}">
                  <a16:creationId xmlns:a16="http://schemas.microsoft.com/office/drawing/2014/main" id="{4D37F9F3-43CD-4C93-B60A-73C2E29A2538}"/>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C7A83A5E-8CA0-4142-A5A5-1B943DA4D757}"/>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DABEC-9E48-4829-B632-DC763DECEEDB}"/>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49669D2-5806-42E8-80CA-995F1D655DBE}"/>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897362-A20D-4F77-AB88-8FAA9E03E0F0}"/>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484266-A32E-4E1A-97B3-347FE677236C}"/>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8C7B8B-3E61-41B5-8FB7-532C7D555A15}"/>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891DF9-5F3C-4D10-9B63-EA1D151F7BAE}"/>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71F8F01-8140-431F-ABC5-B29FD6C90896}"/>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4955D46B-BF6D-4B81-90E3-4A5097A227A5}"/>
              </a:ext>
            </a:extLst>
          </p:cNvPr>
          <p:cNvGrpSpPr/>
          <p:nvPr/>
        </p:nvGrpSpPr>
        <p:grpSpPr>
          <a:xfrm>
            <a:off x="8584167" y="2657669"/>
            <a:ext cx="2127380" cy="3079102"/>
            <a:chOff x="1564432" y="2657669"/>
            <a:chExt cx="2127380" cy="3079102"/>
          </a:xfrm>
        </p:grpSpPr>
        <p:sp>
          <p:nvSpPr>
            <p:cNvPr id="25" name="Oval 24">
              <a:extLst>
                <a:ext uri="{FF2B5EF4-FFF2-40B4-BE49-F238E27FC236}">
                  <a16:creationId xmlns:a16="http://schemas.microsoft.com/office/drawing/2014/main" id="{5B66B345-8E90-4369-AEFE-CC2C9B199823}"/>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A3DD01E2-B6B7-433D-992C-111DABF3C411}"/>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2429EFE-73FE-4FBA-BFD5-8C3A5A6F408F}"/>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66C752-3AB8-45AF-B05D-3306D761ED2F}"/>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2BF787-19E7-4F21-BBCB-FE875426920B}"/>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ADFE790-1A46-4687-9E45-57EDF18E2AF0}"/>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81072AD-0C19-40B2-8415-61E0FC73302D}"/>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4CDA3-7819-4B73-922E-E0A4DA83179A}"/>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CC90AC-893D-42CB-B680-732B3C6FE99A}"/>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F2B1027-BCE9-41C2-8ED5-DD1BEAB1F8A0}"/>
                  </a:ext>
                </a:extLst>
              </p:cNvPr>
              <p:cNvSpPr txBox="1"/>
              <p:nvPr/>
            </p:nvSpPr>
            <p:spPr>
              <a:xfrm>
                <a:off x="6660501" y="5756394"/>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34" name="TextBox 33">
                <a:extLst>
                  <a:ext uri="{FF2B5EF4-FFF2-40B4-BE49-F238E27FC236}">
                    <a16:creationId xmlns:a16="http://schemas.microsoft.com/office/drawing/2014/main" id="{EF2B1027-BCE9-41C2-8ED5-DD1BEAB1F8A0}"/>
                  </a:ext>
                </a:extLst>
              </p:cNvPr>
              <p:cNvSpPr txBox="1">
                <a:spLocks noRot="1" noChangeAspect="1" noMove="1" noResize="1" noEditPoints="1" noAdjustHandles="1" noChangeArrowheads="1" noChangeShapeType="1" noTextEdit="1"/>
              </p:cNvSpPr>
              <p:nvPr/>
            </p:nvSpPr>
            <p:spPr>
              <a:xfrm>
                <a:off x="6660501" y="5756394"/>
                <a:ext cx="334579"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F48161A-38F3-4FD7-9184-46CE4223278A}"/>
                  </a:ext>
                </a:extLst>
              </p:cNvPr>
              <p:cNvSpPr txBox="1"/>
              <p:nvPr/>
            </p:nvSpPr>
            <p:spPr>
              <a:xfrm>
                <a:off x="10168815" y="5733796"/>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5" name="TextBox 34">
                <a:extLst>
                  <a:ext uri="{FF2B5EF4-FFF2-40B4-BE49-F238E27FC236}">
                    <a16:creationId xmlns:a16="http://schemas.microsoft.com/office/drawing/2014/main" id="{7F48161A-38F3-4FD7-9184-46CE4223278A}"/>
                  </a:ext>
                </a:extLst>
              </p:cNvPr>
              <p:cNvSpPr txBox="1">
                <a:spLocks noRot="1" noChangeAspect="1" noMove="1" noResize="1" noEditPoints="1" noAdjustHandles="1" noChangeArrowheads="1" noChangeShapeType="1" noTextEdit="1"/>
              </p:cNvSpPr>
              <p:nvPr/>
            </p:nvSpPr>
            <p:spPr>
              <a:xfrm>
                <a:off x="10168815" y="5733796"/>
                <a:ext cx="84516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12D89C2-2C0E-4D68-89B8-46FEBA2275EC}"/>
                  </a:ext>
                </a:extLst>
              </p:cNvPr>
              <p:cNvSpPr txBox="1"/>
              <p:nvPr/>
            </p:nvSpPr>
            <p:spPr>
              <a:xfrm>
                <a:off x="3108644" y="5756394"/>
                <a:ext cx="84516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0"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36" name="TextBox 35">
                <a:extLst>
                  <a:ext uri="{FF2B5EF4-FFF2-40B4-BE49-F238E27FC236}">
                    <a16:creationId xmlns:a16="http://schemas.microsoft.com/office/drawing/2014/main" id="{412D89C2-2C0E-4D68-89B8-46FEBA2275EC}"/>
                  </a:ext>
                </a:extLst>
              </p:cNvPr>
              <p:cNvSpPr txBox="1">
                <a:spLocks noRot="1" noChangeAspect="1" noMove="1" noResize="1" noEditPoints="1" noAdjustHandles="1" noChangeArrowheads="1" noChangeShapeType="1" noTextEdit="1"/>
              </p:cNvSpPr>
              <p:nvPr/>
            </p:nvSpPr>
            <p:spPr>
              <a:xfrm>
                <a:off x="3108644" y="5756394"/>
                <a:ext cx="845168" cy="369332"/>
              </a:xfrm>
              <a:prstGeom prst="rect">
                <a:avLst/>
              </a:prstGeom>
              <a:blipFill>
                <a:blip r:embed="rId4"/>
                <a:stretch>
                  <a:fillRect/>
                </a:stretch>
              </a:blipFill>
            </p:spPr>
            <p:txBody>
              <a:bodyPr/>
              <a:lstStyle/>
              <a:p>
                <a:r>
                  <a:rPr lang="en-US">
                    <a:noFill/>
                  </a:rPr>
                  <a:t> </a:t>
                </a:r>
              </a:p>
            </p:txBody>
          </p:sp>
        </mc:Fallback>
      </mc:AlternateContent>
      <p:sp>
        <p:nvSpPr>
          <p:cNvPr id="44" name="Freeform: Shape 43">
            <a:extLst>
              <a:ext uri="{FF2B5EF4-FFF2-40B4-BE49-F238E27FC236}">
                <a16:creationId xmlns:a16="http://schemas.microsoft.com/office/drawing/2014/main" id="{748F0B15-3931-4956-A022-E19B8B5D6B03}"/>
              </a:ext>
            </a:extLst>
          </p:cNvPr>
          <p:cNvSpPr/>
          <p:nvPr/>
        </p:nvSpPr>
        <p:spPr>
          <a:xfrm>
            <a:off x="635540" y="3670570"/>
            <a:ext cx="10648545" cy="1083013"/>
          </a:xfrm>
          <a:custGeom>
            <a:avLst/>
            <a:gdLst>
              <a:gd name="connsiteX0" fmla="*/ 0 w 10648545"/>
              <a:gd name="connsiteY0" fmla="*/ 1083013 h 1083013"/>
              <a:gd name="connsiteX1" fmla="*/ 2075234 w 10648545"/>
              <a:gd name="connsiteY1" fmla="*/ 661481 h 1083013"/>
              <a:gd name="connsiteX2" fmla="*/ 4961107 w 10648545"/>
              <a:gd name="connsiteY2" fmla="*/ 337226 h 1083013"/>
              <a:gd name="connsiteX3" fmla="*/ 8508460 w 10648545"/>
              <a:gd name="connsiteY3" fmla="*/ 337226 h 1083013"/>
              <a:gd name="connsiteX4" fmla="*/ 10648545 w 10648545"/>
              <a:gd name="connsiteY4" fmla="*/ 0 h 1083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8545" h="1083013">
                <a:moveTo>
                  <a:pt x="0" y="1083013"/>
                </a:moveTo>
                <a:cubicBezTo>
                  <a:pt x="624191" y="934396"/>
                  <a:pt x="1248383" y="785779"/>
                  <a:pt x="2075234" y="661481"/>
                </a:cubicBezTo>
                <a:cubicBezTo>
                  <a:pt x="2902085" y="537183"/>
                  <a:pt x="3888903" y="391268"/>
                  <a:pt x="4961107" y="337226"/>
                </a:cubicBezTo>
                <a:cubicBezTo>
                  <a:pt x="6033311" y="283184"/>
                  <a:pt x="7560554" y="393430"/>
                  <a:pt x="8508460" y="337226"/>
                </a:cubicBezTo>
                <a:cubicBezTo>
                  <a:pt x="9456366" y="281022"/>
                  <a:pt x="10052455" y="140511"/>
                  <a:pt x="1064854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FC295FE-D5ED-47F4-AAAF-B7B371B5CA70}"/>
              </a:ext>
            </a:extLst>
          </p:cNvPr>
          <p:cNvSpPr txBox="1"/>
          <p:nvPr/>
        </p:nvSpPr>
        <p:spPr>
          <a:xfrm>
            <a:off x="580372" y="1309575"/>
            <a:ext cx="9737409" cy="584775"/>
          </a:xfrm>
          <a:prstGeom prst="rect">
            <a:avLst/>
          </a:prstGeom>
          <a:noFill/>
        </p:spPr>
        <p:txBody>
          <a:bodyPr wrap="none" rtlCol="0">
            <a:spAutoFit/>
          </a:bodyPr>
          <a:lstStyle/>
          <a:p>
            <a:r>
              <a:rPr lang="en-US" sz="3200" dirty="0"/>
              <a:t>Evolution: complete description of the system at all times</a:t>
            </a:r>
          </a:p>
        </p:txBody>
      </p:sp>
      <p:cxnSp>
        <p:nvCxnSpPr>
          <p:cNvPr id="48" name="Straight Arrow Connector 47">
            <a:extLst>
              <a:ext uri="{FF2B5EF4-FFF2-40B4-BE49-F238E27FC236}">
                <a16:creationId xmlns:a16="http://schemas.microsoft.com/office/drawing/2014/main" id="{D9D71D87-32EB-4331-8753-2FB90B443EE9}"/>
              </a:ext>
            </a:extLst>
          </p:cNvPr>
          <p:cNvCxnSpPr/>
          <p:nvPr/>
        </p:nvCxnSpPr>
        <p:spPr>
          <a:xfrm>
            <a:off x="4143983" y="2024743"/>
            <a:ext cx="278860" cy="1954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741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32905</TotalTime>
  <Words>5448</Words>
  <Application>Microsoft Office PowerPoint</Application>
  <PresentationFormat>Widescreen</PresentationFormat>
  <Paragraphs>554</Paragraphs>
  <Slides>80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Calibri Light</vt:lpstr>
      <vt:lpstr>Cambria Math</vt:lpstr>
      <vt:lpstr>Office Theme</vt:lpstr>
      <vt:lpstr>Counting evolutions: a simple foundation for thermodynamics</vt:lpstr>
      <vt:lpstr>Assumptions of Physics</vt:lpstr>
      <vt:lpstr>PowerPoint Presentation</vt:lpstr>
      <vt:lpstr>Assumptions of Physics</vt:lpstr>
      <vt:lpstr>Outline</vt:lpstr>
      <vt:lpstr>States, processes and evolutions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entropy</vt:lpstr>
      <vt:lpstr>Process entropy</vt:lpstr>
      <vt:lpstr>PowerPoint Presentation</vt:lpstr>
      <vt:lpstr>PowerPoint Presentation</vt:lpstr>
      <vt:lpstr>PowerPoint Presentation</vt:lpstr>
      <vt:lpstr>State entropy</vt:lpstr>
      <vt:lpstr>Thermodynamics</vt:lpstr>
      <vt:lpstr>PowerPoint Presentation</vt:lpstr>
      <vt:lpstr>Thermodynamic process</vt:lpstr>
      <vt:lpstr>Thermodynamic equilibrium</vt:lpstr>
      <vt:lpstr>Thermodynamic equilibrium</vt:lpstr>
      <vt:lpstr>Thermodynamic systems</vt:lpstr>
      <vt:lpstr>Existence of an equation of state</vt:lpstr>
      <vt:lpstr>Thermodynamic quantities</vt:lpstr>
      <vt:lpstr>Changes of energy and entropy</vt:lpstr>
      <vt:lpstr>Reservoir</vt:lpstr>
      <vt:lpstr>Mechanical system</vt:lpstr>
      <vt:lpstr>First law</vt:lpstr>
      <vt:lpstr>Second law</vt:lpstr>
      <vt:lpstr>PowerPoint Presentation</vt:lpstr>
      <vt:lpstr>PowerPoint Presentation</vt:lpstr>
      <vt:lpstr>PowerPoint Presentation</vt:lpstr>
      <vt:lpstr>Thermodynamics recovered</vt:lpstr>
      <vt:lpstr>States, state entropy and equilibria</vt:lpstr>
      <vt:lpstr>Connection to statistical mechanics</vt:lpstr>
      <vt:lpstr>Connection to statistical mechanics</vt:lpstr>
      <vt:lpstr>Connection to mechanics</vt:lpstr>
      <vt:lpstr>Classical phase space</vt:lpstr>
      <vt:lpstr>Quantum state space</vt:lpstr>
      <vt:lpstr>Hints of a deeper connection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States</vt:lpstr>
      <vt:lpstr>Blueprint for a formal framework</vt:lpstr>
      <vt:lpstr>PowerPoint Presentation</vt:lpstr>
      <vt:lpstr>PowerPoint Presentation</vt:lpstr>
      <vt:lpstr>Extra material</vt:lpstr>
      <vt:lpstr>Predictability and Retrodictability</vt:lpstr>
      <vt:lpstr>Predictability and Retrodictability</vt:lpstr>
      <vt:lpstr>Predictability and Retrodictability</vt:lpstr>
      <vt:lpstr>Predictability and Retrodictability</vt:lpstr>
      <vt:lpstr>Entropy on the continuum</vt:lpstr>
      <vt:lpstr>PowerPoint Presentation</vt:lpstr>
      <vt:lpstr>PowerPoint Presentation</vt:lpstr>
      <vt:lpstr>Thermodynamics: open details</vt:lpstr>
      <vt:lpstr>Few open details</vt:lpstr>
      <vt:lpstr>Few open details</vt:lpstr>
      <vt:lpstr>Few open details</vt:lpstr>
      <vt:lpstr>Few open details</vt:lpstr>
      <vt:lpstr>Few open details</vt:lpstr>
      <vt:lpstr>“Fundamentality of thermodynamics”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 evolutions: a simple foundation for thermodynamics</dc:title>
  <dc:creator>Gabriele Carcassi</dc:creator>
  <cp:lastModifiedBy>Gabriele Carcassi</cp:lastModifiedBy>
  <cp:revision>292</cp:revision>
  <dcterms:created xsi:type="dcterms:W3CDTF">2019-08-11T08:18:44Z</dcterms:created>
  <dcterms:modified xsi:type="dcterms:W3CDTF">2021-02-17T16:31:25Z</dcterms:modified>
</cp:coreProperties>
</file>