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825" r:id="rId3"/>
    <p:sldId id="826" r:id="rId4"/>
    <p:sldId id="937" r:id="rId5"/>
    <p:sldId id="824" r:id="rId6"/>
    <p:sldId id="938" r:id="rId7"/>
    <p:sldId id="880" r:id="rId8"/>
    <p:sldId id="939" r:id="rId9"/>
    <p:sldId id="877" r:id="rId10"/>
    <p:sldId id="887" r:id="rId11"/>
    <p:sldId id="946" r:id="rId12"/>
    <p:sldId id="944" r:id="rId13"/>
    <p:sldId id="888" r:id="rId14"/>
    <p:sldId id="889" r:id="rId15"/>
    <p:sldId id="940" r:id="rId16"/>
    <p:sldId id="890" r:id="rId17"/>
    <p:sldId id="941" r:id="rId18"/>
    <p:sldId id="943" r:id="rId19"/>
    <p:sldId id="94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9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20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35564"/>
            <a:ext cx="2743200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0669" y="6399047"/>
            <a:ext cx="5967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6909" y="6535564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A3103-B65B-40B2-9256-A55DC5E5477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" y="6406407"/>
            <a:ext cx="401638" cy="365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EA3C4D-A7DD-4BB0-836D-66371CD90F1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0" y="6450109"/>
            <a:ext cx="817085" cy="2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83.png"/><Relationship Id="rId16" Type="http://schemas.openxmlformats.org/officeDocument/2006/relationships/image" Target="../media/image73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ssumptionsofphysics.org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png"/><Relationship Id="rId13" Type="http://schemas.openxmlformats.org/officeDocument/2006/relationships/image" Target="../media/image462.png"/><Relationship Id="rId18" Type="http://schemas.openxmlformats.org/officeDocument/2006/relationships/image" Target="../media/image522.png"/><Relationship Id="rId3" Type="http://schemas.openxmlformats.org/officeDocument/2006/relationships/image" Target="../media/image361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17" Type="http://schemas.openxmlformats.org/officeDocument/2006/relationships/image" Target="../media/image4.png"/><Relationship Id="rId16" Type="http://schemas.openxmlformats.org/officeDocument/2006/relationships/image" Target="../media/image4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2.png"/><Relationship Id="rId11" Type="http://schemas.openxmlformats.org/officeDocument/2006/relationships/image" Target="../media/image442.png"/><Relationship Id="rId5" Type="http://schemas.openxmlformats.org/officeDocument/2006/relationships/image" Target="../media/image380.png"/><Relationship Id="rId15" Type="http://schemas.openxmlformats.org/officeDocument/2006/relationships/image" Target="../media/image481.png"/><Relationship Id="rId10" Type="http://schemas.openxmlformats.org/officeDocument/2006/relationships/image" Target="../media/image432.png"/><Relationship Id="rId19" Type="http://schemas.openxmlformats.org/officeDocument/2006/relationships/image" Target="../media/image41.png"/><Relationship Id="rId4" Type="http://schemas.openxmlformats.org/officeDocument/2006/relationships/image" Target="../media/image371.png"/><Relationship Id="rId9" Type="http://schemas.openxmlformats.org/officeDocument/2006/relationships/image" Target="../media/image422.png"/><Relationship Id="rId14" Type="http://schemas.openxmlformats.org/officeDocument/2006/relationships/image" Target="../media/image47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40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ECAB-F8A1-4D91-9779-D29F8617F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Quantum probability and quantum information theory require a novel approach to measure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9FC8D-3EB4-47A4-BE3E-3183805AE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Gabriele Carcassi</a:t>
            </a:r>
          </a:p>
          <a:p>
            <a:r>
              <a:rPr lang="en-US" dirty="0"/>
              <a:t>University of Michigan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FA4FB-0EA6-40F2-B352-0E9ADE523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8" y="4312155"/>
            <a:ext cx="1676403" cy="1524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7A37D-6BDF-4D43-B652-18396B0F7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5" y="5945318"/>
            <a:ext cx="2311231" cy="7855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1B160F-48BB-E2C4-4AA0-6968FC844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868" y="4341804"/>
            <a:ext cx="1891314" cy="20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66176-78D4-BABB-B125-ED5922D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Carcassi - Physics Department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84DE98-BE95-2D9A-B24B-B795E1EA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3A4AB-5EA6-4DCD-5F54-3424B250FBAA}"/>
              </a:ext>
            </a:extLst>
          </p:cNvPr>
          <p:cNvSpPr txBox="1"/>
          <p:nvPr/>
        </p:nvSpPr>
        <p:spPr>
          <a:xfrm>
            <a:off x="0" y="1170961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Measure theory defines “how big a set is”, “how many elements there are in a set”, “how we count”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211696-2FA4-9B01-05E5-5D57831D8B46}"/>
                  </a:ext>
                </a:extLst>
              </p:cNvPr>
              <p:cNvSpPr txBox="1"/>
              <p:nvPr/>
            </p:nvSpPr>
            <p:spPr>
              <a:xfrm>
                <a:off x="0" y="2418736"/>
                <a:ext cx="12192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→[0,+∞]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211696-2FA4-9B01-05E5-5D57831D8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18736"/>
                <a:ext cx="121920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85F1B0E-DCAA-D248-4DF7-13154E644F57}"/>
              </a:ext>
            </a:extLst>
          </p:cNvPr>
          <p:cNvSpPr txBox="1"/>
          <p:nvPr/>
        </p:nvSpPr>
        <p:spPr>
          <a:xfrm>
            <a:off x="0" y="31919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Countable additivity is a fundamental axiom of measure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F90A65-1BD2-220E-066A-9E3709CE44A0}"/>
                  </a:ext>
                </a:extLst>
              </p:cNvPr>
              <p:cNvSpPr txBox="1"/>
              <p:nvPr/>
            </p:nvSpPr>
            <p:spPr>
              <a:xfrm>
                <a:off x="0" y="3910050"/>
                <a:ext cx="12192000" cy="58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F90A65-1BD2-220E-066A-9E3709CE4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10050"/>
                <a:ext cx="12192000" cy="585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061CB1-075F-2FAC-80C6-2C5CB63A1E23}"/>
              </a:ext>
            </a:extLst>
          </p:cNvPr>
          <p:cNvCxnSpPr>
            <a:cxnSpLocks/>
          </p:cNvCxnSpPr>
          <p:nvPr/>
        </p:nvCxnSpPr>
        <p:spPr>
          <a:xfrm flipV="1">
            <a:off x="3851189" y="4202630"/>
            <a:ext cx="1370035" cy="36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5F1A15-45E0-9289-C1AD-53413C165F73}"/>
              </a:ext>
            </a:extLst>
          </p:cNvPr>
          <p:cNvSpPr txBox="1"/>
          <p:nvPr/>
        </p:nvSpPr>
        <p:spPr>
          <a:xfrm>
            <a:off x="2345055" y="4058535"/>
            <a:ext cx="131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590D6-17ED-8FBA-CCE6-3E7EC0C35B75}"/>
              </a:ext>
            </a:extLst>
          </p:cNvPr>
          <p:cNvSpPr txBox="1"/>
          <p:nvPr/>
        </p:nvSpPr>
        <p:spPr>
          <a:xfrm>
            <a:off x="0" y="23253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What IS measure theory anyway?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F3CDA1-4E4B-4170-9953-D2545EE6223A}"/>
              </a:ext>
            </a:extLst>
          </p:cNvPr>
          <p:cNvSpPr txBox="1"/>
          <p:nvPr/>
        </p:nvSpPr>
        <p:spPr>
          <a:xfrm>
            <a:off x="-1" y="471592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 density is a ratio between two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CFBB182-76F0-A863-309E-32832045A399}"/>
                  </a:ext>
                </a:extLst>
              </p:cNvPr>
              <p:cNvSpPr txBox="1"/>
              <p:nvPr/>
            </p:nvSpPr>
            <p:spPr>
              <a:xfrm>
                <a:off x="0" y="5200183"/>
                <a:ext cx="12192000" cy="10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CFBB182-76F0-A863-309E-32832045A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00183"/>
                <a:ext cx="12192000" cy="1027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296DCF-1A0D-1CA9-9F3E-CC5EC1C13252}"/>
              </a:ext>
            </a:extLst>
          </p:cNvPr>
          <p:cNvCxnSpPr>
            <a:cxnSpLocks/>
          </p:cNvCxnSpPr>
          <p:nvPr/>
        </p:nvCxnSpPr>
        <p:spPr>
          <a:xfrm flipV="1">
            <a:off x="6958584" y="5639659"/>
            <a:ext cx="1490472" cy="64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655F5A-2602-761F-B995-09BC0D463541}"/>
                  </a:ext>
                </a:extLst>
              </p:cNvPr>
              <p:cNvSpPr txBox="1"/>
              <p:nvPr/>
            </p:nvSpPr>
            <p:spPr>
              <a:xfrm>
                <a:off x="8573984" y="5434439"/>
                <a:ext cx="2520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over units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655F5A-2602-761F-B995-09BC0D463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984" y="5434439"/>
                <a:ext cx="2520562" cy="369332"/>
              </a:xfrm>
              <a:prstGeom prst="rect">
                <a:avLst/>
              </a:prstGeom>
              <a:blipFill>
                <a:blip r:embed="rId5"/>
                <a:stretch>
                  <a:fillRect l="-193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922C99E-C093-57BB-4EB6-9009CE89401C}"/>
              </a:ext>
            </a:extLst>
          </p:cNvPr>
          <p:cNvSpPr txBox="1"/>
          <p:nvPr/>
        </p:nvSpPr>
        <p:spPr>
          <a:xfrm>
            <a:off x="6849796" y="5988167"/>
            <a:ext cx="1388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Radon–</a:t>
            </a:r>
            <a:r>
              <a:rPr lang="en-US" sz="1400" dirty="0" err="1"/>
              <a:t>Nikodym</a:t>
            </a:r>
            <a:br>
              <a:rPr lang="en-US" sz="1400" dirty="0"/>
            </a:br>
            <a:r>
              <a:rPr lang="en-US" sz="1400" dirty="0"/>
              <a:t>derivative</a:t>
            </a:r>
          </a:p>
        </p:txBody>
      </p:sp>
    </p:spTree>
    <p:extLst>
      <p:ext uri="{BB962C8B-B14F-4D97-AF65-F5344CB8AC3E}">
        <p14:creationId xmlns:p14="http://schemas.microsoft.com/office/powerpoint/2010/main" val="423823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23" grpId="0"/>
      <p:bldP spid="24" grpId="0"/>
      <p:bldP spid="26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66176-78D4-BABB-B125-ED5922D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84DE98-BE95-2D9A-B24B-B795E1EA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590D6-17ED-8FBA-CCE6-3E7EC0C35B75}"/>
              </a:ext>
            </a:extLst>
          </p:cNvPr>
          <p:cNvSpPr txBox="1"/>
          <p:nvPr/>
        </p:nvSpPr>
        <p:spPr>
          <a:xfrm>
            <a:off x="0" y="23253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What do we use measures for?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08090B-9E56-AF43-5E27-8820B38CAC3B}"/>
                  </a:ext>
                </a:extLst>
              </p:cNvPr>
              <p:cNvSpPr txBox="1"/>
              <p:nvPr/>
            </p:nvSpPr>
            <p:spPr>
              <a:xfrm>
                <a:off x="301841" y="1147614"/>
                <a:ext cx="78201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: how likely “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</m:sSub>
                  </m:oMath>
                </a14:m>
                <a:r>
                  <a:rPr lang="en-US" sz="3200" dirty="0"/>
                  <a:t>” is true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08090B-9E56-AF43-5E27-8820B38CA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41" y="1147614"/>
                <a:ext cx="7820154" cy="584775"/>
              </a:xfrm>
              <a:prstGeom prst="rect">
                <a:avLst/>
              </a:prstGeom>
              <a:blipFill>
                <a:blip r:embed="rId2"/>
                <a:stretch>
                  <a:fillRect l="-2028" t="-12500" r="-101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11E84E-A126-C7FB-E9B1-6288C845E6EC}"/>
                  </a:ext>
                </a:extLst>
              </p:cNvPr>
              <p:cNvSpPr txBox="1"/>
              <p:nvPr/>
            </p:nvSpPr>
            <p:spPr>
              <a:xfrm>
                <a:off x="301841" y="1942072"/>
                <a:ext cx="82262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Physical quantities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/>
                  <a:t>: size of the set in units</a:t>
                </a:r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11E84E-A126-C7FB-E9B1-6288C845E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41" y="1942072"/>
                <a:ext cx="8226291" cy="584775"/>
              </a:xfrm>
              <a:prstGeom prst="rect">
                <a:avLst/>
              </a:prstGeom>
              <a:blipFill>
                <a:blip r:embed="rId3"/>
                <a:stretch>
                  <a:fillRect l="-1927" t="-12500" r="-89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FD515B-141D-02B0-83D7-B8F97E0BD312}"/>
                  </a:ext>
                </a:extLst>
              </p:cNvPr>
              <p:cNvSpPr txBox="1"/>
              <p:nvPr/>
            </p:nvSpPr>
            <p:spPr>
              <a:xfrm>
                <a:off x="301841" y="2661438"/>
                <a:ext cx="70187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System configurations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/>
                  <a:t>: state count</a:t>
                </a:r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FD515B-141D-02B0-83D7-B8F97E0BD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41" y="2661438"/>
                <a:ext cx="7018716" cy="584775"/>
              </a:xfrm>
              <a:prstGeom prst="rect">
                <a:avLst/>
              </a:prstGeom>
              <a:blipFill>
                <a:blip r:embed="rId4"/>
                <a:stretch>
                  <a:fillRect l="-2259" t="-12500" r="-1129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870A84-1E7F-A6A8-9DB7-FEBE64275D39}"/>
                  </a:ext>
                </a:extLst>
              </p:cNvPr>
              <p:cNvSpPr txBox="1"/>
              <p:nvPr/>
            </p:nvSpPr>
            <p:spPr>
              <a:xfrm>
                <a:off x="7905105" y="2889685"/>
                <a:ext cx="4177362" cy="1099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870A84-1E7F-A6A8-9DB7-FEBE64275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05" y="2889685"/>
                <a:ext cx="4177362" cy="10992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96897A-41F2-7489-1F38-17C92CBD9C92}"/>
                  </a:ext>
                </a:extLst>
              </p:cNvPr>
              <p:cNvSpPr txBox="1"/>
              <p:nvPr/>
            </p:nvSpPr>
            <p:spPr>
              <a:xfrm>
                <a:off x="8657758" y="4048252"/>
                <a:ext cx="3352071" cy="662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96897A-41F2-7489-1F38-17C92CBD9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758" y="4048252"/>
                <a:ext cx="3352071" cy="6623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ket 24">
            <a:extLst>
              <a:ext uri="{FF2B5EF4-FFF2-40B4-BE49-F238E27FC236}">
                <a16:creationId xmlns:a16="http://schemas.microsoft.com/office/drawing/2014/main" id="{0319DF4E-6EB9-F7D2-FF25-A25FD956764A}"/>
              </a:ext>
            </a:extLst>
          </p:cNvPr>
          <p:cNvSpPr/>
          <p:nvPr/>
        </p:nvSpPr>
        <p:spPr>
          <a:xfrm>
            <a:off x="8528132" y="1234440"/>
            <a:ext cx="259252" cy="129240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8EB0AD-0D72-D171-EEC4-443E160802C6}"/>
              </a:ext>
            </a:extLst>
          </p:cNvPr>
          <p:cNvSpPr txBox="1"/>
          <p:nvPr/>
        </p:nvSpPr>
        <p:spPr>
          <a:xfrm>
            <a:off x="8934269" y="1385432"/>
            <a:ext cx="1991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Used both</a:t>
            </a:r>
            <a:br>
              <a:rPr lang="en-US" sz="2400" dirty="0"/>
            </a:br>
            <a:r>
              <a:rPr lang="en-US" sz="2400" dirty="0"/>
              <a:t>in CM and QM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E967CD-B916-FE3C-D81B-05A980A9E221}"/>
              </a:ext>
            </a:extLst>
          </p:cNvPr>
          <p:cNvCxnSpPr>
            <a:cxnSpLocks/>
          </p:cNvCxnSpPr>
          <p:nvPr/>
        </p:nvCxnSpPr>
        <p:spPr>
          <a:xfrm>
            <a:off x="694944" y="3429000"/>
            <a:ext cx="676656" cy="18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0E3692-68F2-3EAB-E540-B6FB91D08408}"/>
              </a:ext>
            </a:extLst>
          </p:cNvPr>
          <p:cNvSpPr txBox="1"/>
          <p:nvPr/>
        </p:nvSpPr>
        <p:spPr>
          <a:xfrm>
            <a:off x="1500669" y="3454646"/>
            <a:ext cx="287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 in CM, absent in QM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ABDE04-B7F6-42EE-BA37-D5BDD9995A00}"/>
              </a:ext>
            </a:extLst>
          </p:cNvPr>
          <p:cNvCxnSpPr/>
          <p:nvPr/>
        </p:nvCxnSpPr>
        <p:spPr>
          <a:xfrm>
            <a:off x="10625328" y="2234459"/>
            <a:ext cx="0" cy="85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DE0F79-4B5D-DA68-F606-BC793C70638C}"/>
              </a:ext>
            </a:extLst>
          </p:cNvPr>
          <p:cNvSpPr txBox="1"/>
          <p:nvPr/>
        </p:nvSpPr>
        <p:spPr>
          <a:xfrm>
            <a:off x="9399495" y="4827050"/>
            <a:ext cx="212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Valid in QM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2F4E3B-A679-2807-94BF-A0BC8A6A3539}"/>
                  </a:ext>
                </a:extLst>
              </p:cNvPr>
              <p:cNvSpPr txBox="1"/>
              <p:nvPr/>
            </p:nvSpPr>
            <p:spPr>
              <a:xfrm>
                <a:off x="568551" y="4020162"/>
                <a:ext cx="6282040" cy="1099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2F4E3B-A679-2807-94BF-A0BC8A6A3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51" y="4020162"/>
                <a:ext cx="6282040" cy="10992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AFA0713-F7BB-100F-2A36-E8379891C162}"/>
              </a:ext>
            </a:extLst>
          </p:cNvPr>
          <p:cNvSpPr txBox="1"/>
          <p:nvPr/>
        </p:nvSpPr>
        <p:spPr>
          <a:xfrm>
            <a:off x="4414986" y="4882079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Invalid in QM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52C7A7-6A74-4B8E-239F-9CD1C0F46CE8}"/>
              </a:ext>
            </a:extLst>
          </p:cNvPr>
          <p:cNvSpPr txBox="1"/>
          <p:nvPr/>
        </p:nvSpPr>
        <p:spPr>
          <a:xfrm>
            <a:off x="592628" y="5710386"/>
            <a:ext cx="11064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Quantum mechanics does not provide a measure to count states!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B8148-F825-C4E4-8592-845062704838}"/>
              </a:ext>
            </a:extLst>
          </p:cNvPr>
          <p:cNvSpPr txBox="1"/>
          <p:nvPr/>
        </p:nvSpPr>
        <p:spPr>
          <a:xfrm>
            <a:off x="10625328" y="2445894"/>
            <a:ext cx="10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</a:t>
            </a:r>
          </a:p>
        </p:txBody>
      </p:sp>
    </p:spTree>
    <p:extLst>
      <p:ext uri="{BB962C8B-B14F-4D97-AF65-F5344CB8AC3E}">
        <p14:creationId xmlns:p14="http://schemas.microsoft.com/office/powerpoint/2010/main" val="247561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 animBg="1"/>
      <p:bldP spid="26" grpId="0"/>
      <p:bldP spid="29" grpId="0"/>
      <p:bldP spid="35" grpId="0"/>
      <p:bldP spid="36" grpId="0"/>
      <p:bldP spid="37" grpId="0"/>
      <p:bldP spid="38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FD460F-9095-E6EC-EF00-DA827E69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CE842-4B11-50D7-CCC9-B1BDC9F6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564D0-84D8-CAF8-5463-2A387F536DA6}"/>
              </a:ext>
            </a:extLst>
          </p:cNvPr>
          <p:cNvSpPr txBox="1"/>
          <p:nvPr/>
        </p:nvSpPr>
        <p:spPr>
          <a:xfrm>
            <a:off x="0" y="23253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How can we count states in QM?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8609E-F788-3417-085A-6D198F8B7B0C}"/>
              </a:ext>
            </a:extLst>
          </p:cNvPr>
          <p:cNvSpPr txBox="1"/>
          <p:nvPr/>
        </p:nvSpPr>
        <p:spPr>
          <a:xfrm>
            <a:off x="0" y="143054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 classical mechanics, count of states and entropy are linked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1F008B-6320-42DA-5290-E2D23891AB40}"/>
                  </a:ext>
                </a:extLst>
              </p:cNvPr>
              <p:cNvSpPr txBox="1"/>
              <p:nvPr/>
            </p:nvSpPr>
            <p:spPr>
              <a:xfrm>
                <a:off x="-4708" y="2035558"/>
                <a:ext cx="12192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1F008B-6320-42DA-5290-E2D23891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8" y="2035558"/>
                <a:ext cx="121920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05E1BD2-B580-F1FC-4DCB-CAF151C9F7A8}"/>
              </a:ext>
            </a:extLst>
          </p:cNvPr>
          <p:cNvSpPr txBox="1"/>
          <p:nvPr/>
        </p:nvSpPr>
        <p:spPr>
          <a:xfrm>
            <a:off x="0" y="3339853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8000"/>
                </a:solidFill>
              </a:rPr>
              <a:t>Suppose we keep this relationship in quantum mechanics. What type of “measure” do we get?</a:t>
            </a:r>
          </a:p>
        </p:txBody>
      </p:sp>
    </p:spTree>
    <p:extLst>
      <p:ext uri="{BB962C8B-B14F-4D97-AF65-F5344CB8AC3E}">
        <p14:creationId xmlns:p14="http://schemas.microsoft.com/office/powerpoint/2010/main" val="62183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66176-78D4-BABB-B125-ED5922D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Carcassi - Physics Department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84DE98-BE95-2D9A-B24B-B795E1EA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3A4AB-5EA6-4DCD-5F54-3424B250FBAA}"/>
              </a:ext>
            </a:extLst>
          </p:cNvPr>
          <p:cNvSpPr txBox="1"/>
          <p:nvPr/>
        </p:nvSpPr>
        <p:spPr>
          <a:xfrm>
            <a:off x="1" y="1472405"/>
            <a:ext cx="3819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Counting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211696-2FA4-9B01-05E5-5D57831D8B46}"/>
                  </a:ext>
                </a:extLst>
              </p:cNvPr>
              <p:cNvSpPr txBox="1"/>
              <p:nvPr/>
            </p:nvSpPr>
            <p:spPr>
              <a:xfrm>
                <a:off x="0" y="2087394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=#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211696-2FA4-9B01-05E5-5D57831D8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394"/>
                <a:ext cx="32766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45F1A15-45E0-9289-C1AD-53413C165F73}"/>
              </a:ext>
            </a:extLst>
          </p:cNvPr>
          <p:cNvSpPr txBox="1"/>
          <p:nvPr/>
        </p:nvSpPr>
        <p:spPr>
          <a:xfrm>
            <a:off x="1361947" y="2581872"/>
            <a:ext cx="183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21CF2-5471-7145-6C13-7B9904189536}"/>
              </a:ext>
            </a:extLst>
          </p:cNvPr>
          <p:cNvSpPr txBox="1"/>
          <p:nvPr/>
        </p:nvSpPr>
        <p:spPr>
          <a:xfrm>
            <a:off x="-1" y="3212343"/>
            <a:ext cx="3819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Lebesgue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5DC20C-32F6-93BA-6BA5-8BD3AF14E75B}"/>
                  </a:ext>
                </a:extLst>
              </p:cNvPr>
              <p:cNvSpPr txBox="1"/>
              <p:nvPr/>
            </p:nvSpPr>
            <p:spPr>
              <a:xfrm>
                <a:off x="0" y="3825939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5DC20C-32F6-93BA-6BA5-8BD3AF14E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25939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CDA9690-44FD-A9E9-5241-F505CF754D0A}"/>
              </a:ext>
            </a:extLst>
          </p:cNvPr>
          <p:cNvSpPr txBox="1"/>
          <p:nvPr/>
        </p:nvSpPr>
        <p:spPr>
          <a:xfrm>
            <a:off x="1980924" y="4351258"/>
            <a:ext cx="129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Interval size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12FED8-1CDD-4A0B-9A9E-C0F81DA03E8B}"/>
              </a:ext>
            </a:extLst>
          </p:cNvPr>
          <p:cNvSpPr txBox="1"/>
          <p:nvPr/>
        </p:nvSpPr>
        <p:spPr>
          <a:xfrm>
            <a:off x="7734291" y="154428"/>
            <a:ext cx="445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Finite continuous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16AAC-4FE2-5FAC-5882-9C13E377448A}"/>
                  </a:ext>
                </a:extLst>
              </p:cNvPr>
              <p:cNvSpPr txBox="1"/>
              <p:nvPr/>
            </p:nvSpPr>
            <p:spPr>
              <a:xfrm>
                <a:off x="7734303" y="768024"/>
                <a:ext cx="22288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16AAC-4FE2-5FAC-5882-9C13E3774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303" y="768024"/>
                <a:ext cx="222884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4DE515-2FF2-74F2-0A7D-8EA286BBF3F8}"/>
                  </a:ext>
                </a:extLst>
              </p:cNvPr>
              <p:cNvSpPr txBox="1"/>
              <p:nvPr/>
            </p:nvSpPr>
            <p:spPr>
              <a:xfrm>
                <a:off x="9963150" y="768025"/>
                <a:ext cx="22288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4DE515-2FF2-74F2-0A7D-8EA286BBF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150" y="768025"/>
                <a:ext cx="222884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E9AC6ED-56D8-0F96-7F90-21DF6DDDE1F9}"/>
              </a:ext>
            </a:extLst>
          </p:cNvPr>
          <p:cNvSpPr txBox="1"/>
          <p:nvPr/>
        </p:nvSpPr>
        <p:spPr>
          <a:xfrm>
            <a:off x="3276600" y="180611"/>
            <a:ext cx="445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Single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3CD505-8376-DDE2-745C-6D37F4629177}"/>
                  </a:ext>
                </a:extLst>
              </p:cNvPr>
              <p:cNvSpPr txBox="1"/>
              <p:nvPr/>
            </p:nvSpPr>
            <p:spPr>
              <a:xfrm>
                <a:off x="3276600" y="765387"/>
                <a:ext cx="22288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3CD505-8376-DDE2-745C-6D37F4629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765387"/>
                <a:ext cx="222884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59ACCD7-33E5-C5B6-7AF1-0F54D4F66273}"/>
                  </a:ext>
                </a:extLst>
              </p:cNvPr>
              <p:cNvSpPr txBox="1"/>
              <p:nvPr/>
            </p:nvSpPr>
            <p:spPr>
              <a:xfrm>
                <a:off x="5505447" y="765388"/>
                <a:ext cx="22288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59ACCD7-33E5-C5B6-7AF1-0F54D4F66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447" y="765388"/>
                <a:ext cx="222884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A6C69C-E5A3-3CB8-AE3B-2C0D7FFFBDE7}"/>
                  </a:ext>
                </a:extLst>
              </p:cNvPr>
              <p:cNvSpPr txBox="1"/>
              <p:nvPr/>
            </p:nvSpPr>
            <p:spPr>
              <a:xfrm>
                <a:off x="4139992" y="2070304"/>
                <a:ext cx="50206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A6C69C-E5A3-3CB8-AE3B-2C0D7FFFB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92" y="2070304"/>
                <a:ext cx="50206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5976FDA-3395-74A5-CC99-F1E26C294E32}"/>
                  </a:ext>
                </a:extLst>
              </p:cNvPr>
              <p:cNvSpPr txBox="1"/>
              <p:nvPr/>
            </p:nvSpPr>
            <p:spPr>
              <a:xfrm>
                <a:off x="6368839" y="2070304"/>
                <a:ext cx="50206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5976FDA-3395-74A5-CC99-F1E26C294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39" y="2070304"/>
                <a:ext cx="50206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F32EF3-1645-A7E8-4A93-0520EB7E60B6}"/>
                  </a:ext>
                </a:extLst>
              </p:cNvPr>
              <p:cNvSpPr txBox="1"/>
              <p:nvPr/>
            </p:nvSpPr>
            <p:spPr>
              <a:xfrm>
                <a:off x="8383694" y="2064625"/>
                <a:ext cx="930063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+∞</m:t>
                    </m:r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F32EF3-1645-A7E8-4A93-0520EB7E6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694" y="2064625"/>
                <a:ext cx="93006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80DAE1-F808-604A-9D56-7C4F86B7D92C}"/>
                  </a:ext>
                </a:extLst>
              </p:cNvPr>
              <p:cNvSpPr txBox="1"/>
              <p:nvPr/>
            </p:nvSpPr>
            <p:spPr>
              <a:xfrm>
                <a:off x="10531896" y="2070303"/>
                <a:ext cx="930063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+∞</m:t>
                    </m:r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80DAE1-F808-604A-9D56-7C4F86B7D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896" y="2070303"/>
                <a:ext cx="93006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2A0B1-6618-DFC1-E400-D2ED6837EABC}"/>
                  </a:ext>
                </a:extLst>
              </p:cNvPr>
              <p:cNvSpPr txBox="1"/>
              <p:nvPr/>
            </p:nvSpPr>
            <p:spPr>
              <a:xfrm>
                <a:off x="4139992" y="3797118"/>
                <a:ext cx="50206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2A0B1-6618-DFC1-E400-D2ED6837E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92" y="3797118"/>
                <a:ext cx="502061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1081F8-AF5D-6435-BF63-5E65B6261A44}"/>
                  </a:ext>
                </a:extLst>
              </p:cNvPr>
              <p:cNvSpPr txBox="1"/>
              <p:nvPr/>
            </p:nvSpPr>
            <p:spPr>
              <a:xfrm>
                <a:off x="6154837" y="3791439"/>
                <a:ext cx="930063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1081F8-AF5D-6435-BF63-5E65B6261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837" y="3791439"/>
                <a:ext cx="93006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7F6B507-F46A-0435-4F76-C0CED8AD91C2}"/>
                  </a:ext>
                </a:extLst>
              </p:cNvPr>
              <p:cNvSpPr txBox="1"/>
              <p:nvPr/>
            </p:nvSpPr>
            <p:spPr>
              <a:xfrm>
                <a:off x="8326544" y="3791439"/>
                <a:ext cx="104567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7F6B507-F46A-0435-4F76-C0CED8AD9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544" y="3791439"/>
                <a:ext cx="1045671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AB18F0-69D2-F189-8ADE-4144B96FB137}"/>
                  </a:ext>
                </a:extLst>
              </p:cNvPr>
              <p:cNvSpPr txBox="1"/>
              <p:nvPr/>
            </p:nvSpPr>
            <p:spPr>
              <a:xfrm>
                <a:off x="10474746" y="3797117"/>
                <a:ext cx="104567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AB18F0-69D2-F189-8ADE-4144B96FB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746" y="3797117"/>
                <a:ext cx="1045671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DD99B68-030F-29EE-E736-A6A9FC836A2A}"/>
              </a:ext>
            </a:extLst>
          </p:cNvPr>
          <p:cNvSpPr txBox="1"/>
          <p:nvPr/>
        </p:nvSpPr>
        <p:spPr>
          <a:xfrm>
            <a:off x="11718" y="4786645"/>
            <a:ext cx="3819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“Quantized”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99011C-BAB2-CFA4-4F0C-32AE2B7467D7}"/>
                  </a:ext>
                </a:extLst>
              </p:cNvPr>
              <p:cNvSpPr txBox="1"/>
              <p:nvPr/>
            </p:nvSpPr>
            <p:spPr>
              <a:xfrm>
                <a:off x="11719" y="5400241"/>
                <a:ext cx="3483956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99011C-BAB2-CFA4-4F0C-32AE2B746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" y="5400241"/>
                <a:ext cx="3483956" cy="6052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4755C9B7-D3C3-43C0-2823-D673FCA343BC}"/>
              </a:ext>
            </a:extLst>
          </p:cNvPr>
          <p:cNvSpPr txBox="1"/>
          <p:nvPr/>
        </p:nvSpPr>
        <p:spPr>
          <a:xfrm>
            <a:off x="1230643" y="5925560"/>
            <a:ext cx="333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 over uniform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171B25-AF47-1D25-4B3C-31A1A409B11C}"/>
                  </a:ext>
                </a:extLst>
              </p:cNvPr>
              <p:cNvSpPr txBox="1"/>
              <p:nvPr/>
            </p:nvSpPr>
            <p:spPr>
              <a:xfrm>
                <a:off x="4151711" y="5371420"/>
                <a:ext cx="50206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171B25-AF47-1D25-4B3C-31A1A409B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11" y="5371420"/>
                <a:ext cx="502061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28B769-EC42-4599-A236-255E07483D68}"/>
                  </a:ext>
                </a:extLst>
              </p:cNvPr>
              <p:cNvSpPr txBox="1"/>
              <p:nvPr/>
            </p:nvSpPr>
            <p:spPr>
              <a:xfrm>
                <a:off x="6166556" y="5365741"/>
                <a:ext cx="50206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28B769-EC42-4599-A236-255E07483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556" y="5365741"/>
                <a:ext cx="502061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79E438-38A0-E963-C101-A3FBB37E448C}"/>
                  </a:ext>
                </a:extLst>
              </p:cNvPr>
              <p:cNvSpPr txBox="1"/>
              <p:nvPr/>
            </p:nvSpPr>
            <p:spPr>
              <a:xfrm>
                <a:off x="8338263" y="5365741"/>
                <a:ext cx="104567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79E438-38A0-E963-C101-A3FBB37E4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263" y="5365741"/>
                <a:ext cx="1045671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B5EAB09-771E-EEE0-072A-629C10F02D3C}"/>
                  </a:ext>
                </a:extLst>
              </p:cNvPr>
              <p:cNvSpPr txBox="1"/>
              <p:nvPr/>
            </p:nvSpPr>
            <p:spPr>
              <a:xfrm>
                <a:off x="10486465" y="5371419"/>
                <a:ext cx="104567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B5EAB09-771E-EEE0-072A-629C10F02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465" y="5371419"/>
                <a:ext cx="1045671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1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4" grpId="0"/>
      <p:bldP spid="15" grpId="0"/>
      <p:bldP spid="17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233BE5-D81E-97B0-F61A-27697F64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36A4A-B8BC-A1B3-E177-A91FF049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732F8E-92A5-D222-FD2E-BC3F5FAAC8B9}"/>
                  </a:ext>
                </a:extLst>
              </p:cNvPr>
              <p:cNvSpPr txBox="1"/>
              <p:nvPr/>
            </p:nvSpPr>
            <p:spPr>
              <a:xfrm>
                <a:off x="760501" y="485686"/>
                <a:ext cx="10989162" cy="15700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Single point is a single case (i.e.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Finite range carries finite information (i.e.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Measure is additive for disjoint sets (i.e.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732F8E-92A5-D222-FD2E-BC3F5FAAC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1" y="485686"/>
                <a:ext cx="10989162" cy="1570045"/>
              </a:xfrm>
              <a:prstGeom prst="rect">
                <a:avLst/>
              </a:prstGeom>
              <a:blipFill>
                <a:blip r:embed="rId2"/>
                <a:stretch>
                  <a:fillRect l="-1498" t="-5837" r="-444" b="-12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C3EA18B-A8F3-2238-DE8D-92930A7181B7}"/>
              </a:ext>
            </a:extLst>
          </p:cNvPr>
          <p:cNvSpPr txBox="1"/>
          <p:nvPr/>
        </p:nvSpPr>
        <p:spPr>
          <a:xfrm>
            <a:off x="4945910" y="2190750"/>
            <a:ext cx="23001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Pick two!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30689-6B1B-2D49-2E26-3ABE1FCB977B}"/>
              </a:ext>
            </a:extLst>
          </p:cNvPr>
          <p:cNvSpPr txBox="1"/>
          <p:nvPr/>
        </p:nvSpPr>
        <p:spPr>
          <a:xfrm>
            <a:off x="636676" y="3182719"/>
            <a:ext cx="110334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Discrete classical mechanics (counting measure) picks 1 and 3</a:t>
            </a:r>
            <a:br>
              <a:rPr lang="en-US" sz="3200" dirty="0"/>
            </a:br>
            <a:r>
              <a:rPr lang="en-US" sz="3200" dirty="0"/>
              <a:t>Continuum classical mechanics (Lebesgue measure) picks 2 and 3</a:t>
            </a:r>
          </a:p>
          <a:p>
            <a:r>
              <a:rPr lang="en-US" sz="3200" dirty="0"/>
              <a:t>Quantum mechanics picks 1 and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CDB2FE-908F-F036-7398-C95C51095DC7}"/>
              </a:ext>
            </a:extLst>
          </p:cNvPr>
          <p:cNvSpPr txBox="1"/>
          <p:nvPr/>
        </p:nvSpPr>
        <p:spPr>
          <a:xfrm>
            <a:off x="0" y="51909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8000"/>
                </a:solidFill>
              </a:rPr>
              <a:t>What is quantized? The count of states!</a:t>
            </a:r>
          </a:p>
        </p:txBody>
      </p:sp>
    </p:spTree>
    <p:extLst>
      <p:ext uri="{BB962C8B-B14F-4D97-AF65-F5344CB8AC3E}">
        <p14:creationId xmlns:p14="http://schemas.microsoft.com/office/powerpoint/2010/main" val="132493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BD68E9-C50D-C5E9-149F-45BF4870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7EBA26-61AC-CE8D-7B78-1429DC3C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E2FE8-0F23-9EDD-D49D-5894DC56F75A}"/>
              </a:ext>
            </a:extLst>
          </p:cNvPr>
          <p:cNvSpPr txBox="1"/>
          <p:nvPr/>
        </p:nvSpPr>
        <p:spPr>
          <a:xfrm>
            <a:off x="0" y="25656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 quantum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F24784-32DC-99C9-379C-C10EE4373736}"/>
                  </a:ext>
                </a:extLst>
              </p:cNvPr>
              <p:cNvSpPr txBox="1"/>
              <p:nvPr/>
            </p:nvSpPr>
            <p:spPr>
              <a:xfrm>
                <a:off x="9086284" y="2030542"/>
                <a:ext cx="243207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sz="40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F24784-32DC-99C9-379C-C10EE4373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284" y="2030542"/>
                <a:ext cx="243207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948CCF8-39A2-7F2B-019A-228926D51EDB}"/>
              </a:ext>
            </a:extLst>
          </p:cNvPr>
          <p:cNvGrpSpPr/>
          <p:nvPr/>
        </p:nvGrpSpPr>
        <p:grpSpPr>
          <a:xfrm>
            <a:off x="760462" y="1378537"/>
            <a:ext cx="1478176" cy="1478177"/>
            <a:chOff x="625927" y="1628085"/>
            <a:chExt cx="1110343" cy="11103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96FE38-8358-0589-731F-EC039CEF511D}"/>
                </a:ext>
              </a:extLst>
            </p:cNvPr>
            <p:cNvGrpSpPr/>
            <p:nvPr/>
          </p:nvGrpSpPr>
          <p:grpSpPr>
            <a:xfrm>
              <a:off x="625927" y="1628085"/>
              <a:ext cx="1110343" cy="1110344"/>
              <a:chOff x="5635690" y="3806890"/>
              <a:chExt cx="1110343" cy="111034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55424C8-4241-3F89-732F-395B4C83133D}"/>
                  </a:ext>
                </a:extLst>
              </p:cNvPr>
              <p:cNvSpPr/>
              <p:nvPr/>
            </p:nvSpPr>
            <p:spPr>
              <a:xfrm>
                <a:off x="5635690" y="3806890"/>
                <a:ext cx="1110343" cy="1110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27A54CD-6ED8-6199-E7D2-4285514908A5}"/>
                  </a:ext>
                </a:extLst>
              </p:cNvPr>
              <p:cNvSpPr/>
              <p:nvPr/>
            </p:nvSpPr>
            <p:spPr>
              <a:xfrm>
                <a:off x="5847183" y="3806890"/>
                <a:ext cx="687355" cy="1110343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9">
                <a:extLst>
                  <a:ext uri="{FF2B5EF4-FFF2-40B4-BE49-F238E27FC236}">
                    <a16:creationId xmlns:a16="http://schemas.microsoft.com/office/drawing/2014/main" id="{F300A577-81BF-1E11-386D-7AE6087CD9BA}"/>
                  </a:ext>
                </a:extLst>
              </p:cNvPr>
              <p:cNvSpPr/>
              <p:nvPr/>
            </p:nvSpPr>
            <p:spPr>
              <a:xfrm>
                <a:off x="6190860" y="3806890"/>
                <a:ext cx="343678" cy="1110344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D24BB58-44D8-D3C8-0629-DD5D75F6BFB6}"/>
                </a:ext>
              </a:extLst>
            </p:cNvPr>
            <p:cNvGrpSpPr/>
            <p:nvPr/>
          </p:nvGrpSpPr>
          <p:grpSpPr>
            <a:xfrm>
              <a:off x="802820" y="1764031"/>
              <a:ext cx="749755" cy="817244"/>
              <a:chOff x="802820" y="1764031"/>
              <a:chExt cx="749755" cy="81724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9BE0C5E-2AE8-6EDB-4F40-3278C9275431}"/>
                  </a:ext>
                </a:extLst>
              </p:cNvPr>
              <p:cNvSpPr/>
              <p:nvPr/>
            </p:nvSpPr>
            <p:spPr>
              <a:xfrm rot="2574255">
                <a:off x="1440995" y="1764031"/>
                <a:ext cx="111580" cy="4571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3F5FAF1-A7A2-1410-C045-8876F7073944}"/>
                  </a:ext>
                </a:extLst>
              </p:cNvPr>
              <p:cNvSpPr/>
              <p:nvPr/>
            </p:nvSpPr>
            <p:spPr>
              <a:xfrm rot="2574255">
                <a:off x="802820" y="2535556"/>
                <a:ext cx="111580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D2CF13-E02A-F188-A50F-F9A504C3843C}"/>
                </a:ext>
              </a:extLst>
            </p:cNvPr>
            <p:cNvSpPr/>
            <p:nvPr/>
          </p:nvSpPr>
          <p:spPr>
            <a:xfrm rot="20304041">
              <a:off x="1336149" y="2614462"/>
              <a:ext cx="111580" cy="457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1FBEB4-8631-D110-9930-2DB0651C73BE}"/>
                  </a:ext>
                </a:extLst>
              </p:cNvPr>
              <p:cNvSpPr txBox="1"/>
              <p:nvPr/>
            </p:nvSpPr>
            <p:spPr>
              <a:xfrm>
                <a:off x="9012523" y="1748294"/>
                <a:ext cx="76976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1FBEB4-8631-D110-9930-2DB0651C7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523" y="1748294"/>
                <a:ext cx="7697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C56F411-978B-E665-7166-1945DA2E3167}"/>
              </a:ext>
            </a:extLst>
          </p:cNvPr>
          <p:cNvGrpSpPr/>
          <p:nvPr/>
        </p:nvGrpSpPr>
        <p:grpSpPr>
          <a:xfrm>
            <a:off x="5792298" y="1261701"/>
            <a:ext cx="2432076" cy="1476727"/>
            <a:chOff x="2676107" y="1261701"/>
            <a:chExt cx="2432076" cy="147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1D9815-7ED0-69B7-AE65-2C58E9CA1323}"/>
                    </a:ext>
                  </a:extLst>
                </p:cNvPr>
                <p:cNvSpPr txBox="1"/>
                <p:nvPr/>
              </p:nvSpPr>
              <p:spPr>
                <a:xfrm>
                  <a:off x="2676107" y="2030542"/>
                  <a:ext cx="243207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&lt;2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1D9815-7ED0-69B7-AE65-2C58E9CA13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107" y="2030542"/>
                  <a:ext cx="2432076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CEA0FE-0743-C6A7-F0AB-4D45A8D8E105}"/>
                </a:ext>
              </a:extLst>
            </p:cNvPr>
            <p:cNvSpPr txBox="1"/>
            <p:nvPr/>
          </p:nvSpPr>
          <p:spPr>
            <a:xfrm>
              <a:off x="2683866" y="1261701"/>
              <a:ext cx="24165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Measure not additive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28C0F40-5C0E-2BA4-99E3-CD8BDF04335D}"/>
              </a:ext>
            </a:extLst>
          </p:cNvPr>
          <p:cNvSpPr txBox="1"/>
          <p:nvPr/>
        </p:nvSpPr>
        <p:spPr>
          <a:xfrm>
            <a:off x="8924124" y="1261701"/>
            <a:ext cx="2756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Measure not monotonic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98E622-A994-2209-4D9D-6A8C3BBBCCB6}"/>
              </a:ext>
            </a:extLst>
          </p:cNvPr>
          <p:cNvSpPr txBox="1"/>
          <p:nvPr/>
        </p:nvSpPr>
        <p:spPr>
          <a:xfrm>
            <a:off x="0" y="3411793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Quantum mechanics requires a new approach to measure theory (which is the basis of probability theory, information theory, theory of integration, differential geometry, …)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742601-8D64-EDEE-1268-61A4991E4DDD}"/>
              </a:ext>
            </a:extLst>
          </p:cNvPr>
          <p:cNvSpPr txBox="1"/>
          <p:nvPr/>
        </p:nvSpPr>
        <p:spPr>
          <a:xfrm>
            <a:off x="0" y="46118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8000"/>
                </a:solidFill>
              </a:rPr>
              <a:t>This is the source of “quantum weirdness”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E08521-071F-4B2E-E668-9750EAB6076E}"/>
              </a:ext>
            </a:extLst>
          </p:cNvPr>
          <p:cNvSpPr txBox="1"/>
          <p:nvPr/>
        </p:nvSpPr>
        <p:spPr>
          <a:xfrm>
            <a:off x="3333136" y="448841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ONLY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2F0A18-015F-D1F5-C4E6-CE6E1C52DE81}"/>
              </a:ext>
            </a:extLst>
          </p:cNvPr>
          <p:cNvSpPr txBox="1"/>
          <p:nvPr/>
        </p:nvSpPr>
        <p:spPr>
          <a:xfrm>
            <a:off x="0" y="5566828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What is the physical meaning of this?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B08137-CA9B-061E-23D1-0B9794E5DEBB}"/>
              </a:ext>
            </a:extLst>
          </p:cNvPr>
          <p:cNvGrpSpPr/>
          <p:nvPr/>
        </p:nvGrpSpPr>
        <p:grpSpPr>
          <a:xfrm>
            <a:off x="2765029" y="1266221"/>
            <a:ext cx="2430474" cy="1472207"/>
            <a:chOff x="5845116" y="1266221"/>
            <a:chExt cx="2430474" cy="14722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2336A2E-8B2D-710C-54E8-B0D2C9091CCA}"/>
                    </a:ext>
                  </a:extLst>
                </p:cNvPr>
                <p:cNvSpPr txBox="1"/>
                <p:nvPr/>
              </p:nvSpPr>
              <p:spPr>
                <a:xfrm>
                  <a:off x="5845116" y="2030542"/>
                  <a:ext cx="243047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2336A2E-8B2D-710C-54E8-B0D2C9091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5116" y="2030542"/>
                  <a:ext cx="2430474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3A982A-1CF5-2515-216F-FCA4C056A659}"/>
                </a:ext>
              </a:extLst>
            </p:cNvPr>
            <p:cNvSpPr txBox="1"/>
            <p:nvPr/>
          </p:nvSpPr>
          <p:spPr>
            <a:xfrm>
              <a:off x="6055128" y="1266221"/>
              <a:ext cx="20088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Additive on</a:t>
              </a:r>
              <a:br>
                <a:rPr lang="en-US" sz="2000" dirty="0"/>
              </a:br>
              <a:r>
                <a:rPr lang="en-US" sz="2000" dirty="0"/>
                <a:t>orthogonal states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59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52D02B-B31A-FFB9-ED0D-A90499C4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D40455-269E-D663-B8BA-43A2F2EE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B6783D-D5BA-39C1-524F-60F9E244E33D}"/>
                  </a:ext>
                </a:extLst>
              </p:cNvPr>
              <p:cNvSpPr txBox="1"/>
              <p:nvPr/>
            </p:nvSpPr>
            <p:spPr>
              <a:xfrm>
                <a:off x="352837" y="305725"/>
                <a:ext cx="809708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Why do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 correspond to two cases,</a:t>
                </a:r>
                <a:br>
                  <a:rPr lang="en-US" sz="3200" dirty="0"/>
                </a:br>
                <a:r>
                  <a:rPr lang="en-US" sz="3200" dirty="0"/>
                  <a:t>but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 correspond to fewer cases?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B6783D-D5BA-39C1-524F-60F9E244E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7" y="305725"/>
                <a:ext cx="8097088" cy="1077218"/>
              </a:xfrm>
              <a:prstGeom prst="rect">
                <a:avLst/>
              </a:prstGeom>
              <a:blipFill>
                <a:blip r:embed="rId2"/>
                <a:stretch>
                  <a:fillRect l="-1958" t="-6780" r="-904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A7BD316-7B5F-B326-B1FD-52FD249DFE63}"/>
              </a:ext>
            </a:extLst>
          </p:cNvPr>
          <p:cNvSpPr txBox="1"/>
          <p:nvPr/>
        </p:nvSpPr>
        <p:spPr>
          <a:xfrm>
            <a:off x="352837" y="1828800"/>
            <a:ext cx="77674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state of a system is never completely independent from the environment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0F406A-351F-FE3B-8330-D8C27387806C}"/>
              </a:ext>
            </a:extLst>
          </p:cNvPr>
          <p:cNvGrpSpPr/>
          <p:nvPr/>
        </p:nvGrpSpPr>
        <p:grpSpPr>
          <a:xfrm>
            <a:off x="10022449" y="643854"/>
            <a:ext cx="1478176" cy="1478177"/>
            <a:chOff x="5635690" y="3806890"/>
            <a:chExt cx="1110343" cy="111034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41DE6F-9A29-2294-5E0B-0B9913C02167}"/>
                </a:ext>
              </a:extLst>
            </p:cNvPr>
            <p:cNvSpPr/>
            <p:nvPr/>
          </p:nvSpPr>
          <p:spPr>
            <a:xfrm>
              <a:off x="5635690" y="3806890"/>
              <a:ext cx="1110343" cy="11103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99240F-E8FA-776E-2F33-94F91E9076B1}"/>
                </a:ext>
              </a:extLst>
            </p:cNvPr>
            <p:cNvSpPr/>
            <p:nvPr/>
          </p:nvSpPr>
          <p:spPr>
            <a:xfrm>
              <a:off x="5847183" y="3806890"/>
              <a:ext cx="687355" cy="1110343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5A964859-0661-8222-67E8-9EB4F666393C}"/>
                </a:ext>
              </a:extLst>
            </p:cNvPr>
            <p:cNvSpPr/>
            <p:nvPr/>
          </p:nvSpPr>
          <p:spPr>
            <a:xfrm>
              <a:off x="6190860" y="3806890"/>
              <a:ext cx="343678" cy="1110344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C5DBEFE-0A93-FE2D-3296-BE2F1B44632C}"/>
              </a:ext>
            </a:extLst>
          </p:cNvPr>
          <p:cNvSpPr/>
          <p:nvPr/>
        </p:nvSpPr>
        <p:spPr>
          <a:xfrm rot="147477">
            <a:off x="10672850" y="632664"/>
            <a:ext cx="148544" cy="608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85248C-44D0-2FEA-2703-C86C3599A0C4}"/>
              </a:ext>
            </a:extLst>
          </p:cNvPr>
          <p:cNvSpPr/>
          <p:nvPr/>
        </p:nvSpPr>
        <p:spPr>
          <a:xfrm rot="147477">
            <a:off x="10692625" y="2073623"/>
            <a:ext cx="148544" cy="60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AFF7E5-DE08-70FE-48AA-5DFA6A396FFF}"/>
              </a:ext>
            </a:extLst>
          </p:cNvPr>
          <p:cNvSpPr/>
          <p:nvPr/>
        </p:nvSpPr>
        <p:spPr>
          <a:xfrm rot="16200000">
            <a:off x="11420237" y="1376894"/>
            <a:ext cx="148544" cy="608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2B0B50-7176-9204-5C80-CCC876EDAE08}"/>
                  </a:ext>
                </a:extLst>
              </p:cNvPr>
              <p:cNvSpPr txBox="1"/>
              <p:nvPr/>
            </p:nvSpPr>
            <p:spPr>
              <a:xfrm>
                <a:off x="4095333" y="2989545"/>
                <a:ext cx="77674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There is a cat inside a box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the box is not on the surface of the sun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2B0B50-7176-9204-5C80-CCC876EDA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333" y="2989545"/>
                <a:ext cx="7767484" cy="400110"/>
              </a:xfrm>
              <a:prstGeom prst="rect">
                <a:avLst/>
              </a:prstGeom>
              <a:blipFill>
                <a:blip r:embed="rId3"/>
                <a:stretch>
                  <a:fillRect l="-86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2FAD71-B175-035A-D0B4-ED3DC0246B5B}"/>
                  </a:ext>
                </a:extLst>
              </p:cNvPr>
              <p:cNvSpPr txBox="1"/>
              <p:nvPr/>
            </p:nvSpPr>
            <p:spPr>
              <a:xfrm>
                <a:off x="352837" y="3702945"/>
                <a:ext cx="114163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Preparing (or measuring)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 implies different boundary conditions (i.e. different preparation or measurement setup)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they are not two cases </a:t>
                </a:r>
                <a:r>
                  <a:rPr lang="en-US" sz="3200" dirty="0">
                    <a:solidFill>
                      <a:srgbClr val="008000"/>
                    </a:solidFill>
                  </a:rPr>
                  <a:t>all else being equal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2FAD71-B175-035A-D0B4-ED3DC0246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7" y="3702945"/>
                <a:ext cx="11416376" cy="1569660"/>
              </a:xfrm>
              <a:prstGeom prst="rect">
                <a:avLst/>
              </a:prstGeom>
              <a:blipFill>
                <a:blip r:embed="rId4"/>
                <a:stretch>
                  <a:fillRect l="-1388" t="-4651"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39D5BD-6CAE-48B3-441C-DAD61668E856}"/>
                  </a:ext>
                </a:extLst>
              </p:cNvPr>
              <p:cNvSpPr txBox="1"/>
              <p:nvPr/>
            </p:nvSpPr>
            <p:spPr>
              <a:xfrm>
                <a:off x="0" y="5466731"/>
                <a:ext cx="12192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rgbClr val="008000"/>
                    </a:solidFill>
                  </a:rPr>
                  <a:t>Contextuality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rgbClr val="008000"/>
                    </a:solidFill>
                  </a:rPr>
                  <a:t> non-additive measure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39D5BD-6CAE-48B3-441C-DAD61668E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66731"/>
                <a:ext cx="12192000" cy="707886"/>
              </a:xfrm>
              <a:prstGeom prst="rect">
                <a:avLst/>
              </a:prstGeom>
              <a:blipFill>
                <a:blip r:embed="rId5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54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7EB466-B058-E641-CCFF-D881B7E8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7DFF19-D61C-68C5-7825-AE9B6B01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35100-D3A1-38AB-A77F-A237FD7ABCC5}"/>
              </a:ext>
            </a:extLst>
          </p:cNvPr>
          <p:cNvSpPr txBox="1"/>
          <p:nvPr/>
        </p:nvSpPr>
        <p:spPr>
          <a:xfrm>
            <a:off x="0" y="232537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Why should we be interested in these “quantized measures”? They are equivalent to what we already have in QM!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2F3BA-D753-391A-AE31-95685AE32228}"/>
              </a:ext>
            </a:extLst>
          </p:cNvPr>
          <p:cNvSpPr txBox="1"/>
          <p:nvPr/>
        </p:nvSpPr>
        <p:spPr>
          <a:xfrm>
            <a:off x="332530" y="3505611"/>
            <a:ext cx="1152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a field theory, one (independent) DOF at each point (i.e. local commutation relationship)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C01EB1-13B2-934D-D47F-E03FB56BECD1}"/>
                  </a:ext>
                </a:extLst>
              </p:cNvPr>
              <p:cNvSpPr txBox="1"/>
              <p:nvPr/>
            </p:nvSpPr>
            <p:spPr>
              <a:xfrm>
                <a:off x="890547" y="3988446"/>
                <a:ext cx="78642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Measure of volume “counts” independent DOFs in a region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C01EB1-13B2-934D-D47F-E03FB56BE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47" y="3988446"/>
                <a:ext cx="7864269" cy="461665"/>
              </a:xfrm>
              <a:prstGeom prst="rect">
                <a:avLst/>
              </a:prstGeom>
              <a:blipFill>
                <a:blip r:embed="rId2"/>
                <a:stretch>
                  <a:fillRect t="-10526" r="-15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6B69DD-7781-4901-5DDE-8D57B3B9D90F}"/>
                  </a:ext>
                </a:extLst>
              </p:cNvPr>
              <p:cNvSpPr txBox="1"/>
              <p:nvPr/>
            </p:nvSpPr>
            <p:spPr>
              <a:xfrm>
                <a:off x="332048" y="4461844"/>
                <a:ext cx="10764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Lebesgue measure gives us regions with measure less than one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less than one DOF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6B69DD-7781-4901-5DDE-8D57B3B9D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48" y="4461844"/>
                <a:ext cx="10764550" cy="461665"/>
              </a:xfrm>
              <a:prstGeom prst="rect">
                <a:avLst/>
              </a:prstGeom>
              <a:blipFill>
                <a:blip r:embed="rId3"/>
                <a:stretch>
                  <a:fillRect l="-84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1971EC7-528C-B717-DE33-43479C4FD15F}"/>
              </a:ext>
            </a:extLst>
          </p:cNvPr>
          <p:cNvSpPr txBox="1"/>
          <p:nvPr/>
        </p:nvSpPr>
        <p:spPr>
          <a:xfrm>
            <a:off x="1790727" y="5028186"/>
            <a:ext cx="10012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9900"/>
                </a:solidFill>
              </a:rPr>
              <a:t>To quantize space-time, we may need a quantized measure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F3A6D-D266-C49F-ECFE-669AF80704DD}"/>
              </a:ext>
            </a:extLst>
          </p:cNvPr>
          <p:cNvSpPr txBox="1"/>
          <p:nvPr/>
        </p:nvSpPr>
        <p:spPr>
          <a:xfrm>
            <a:off x="332048" y="1790902"/>
            <a:ext cx="8184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Discrete measure and Lebesgue measure are (in a sense) unique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D5E7A-CFCE-CAD6-3E3B-98AA0AF606B1}"/>
              </a:ext>
            </a:extLst>
          </p:cNvPr>
          <p:cNvSpPr txBox="1"/>
          <p:nvPr/>
        </p:nvSpPr>
        <p:spPr>
          <a:xfrm>
            <a:off x="2411561" y="2261844"/>
            <a:ext cx="9570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9900"/>
                </a:solidFill>
              </a:rPr>
              <a:t>Are quantized measures (in some sense) unique as well?</a:t>
            </a:r>
          </a:p>
        </p:txBody>
      </p:sp>
    </p:spTree>
    <p:extLst>
      <p:ext uri="{BB962C8B-B14F-4D97-AF65-F5344CB8AC3E}">
        <p14:creationId xmlns:p14="http://schemas.microsoft.com/office/powerpoint/2010/main" val="3311850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5407-2DF1-9070-3A55-C60DD5E0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7B68A-7B01-4FD1-EBE1-FAFC71A87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Both classical and quantum mechanics are composed of two macro parts</a:t>
                </a:r>
              </a:p>
              <a:p>
                <a:pPr lvl="1"/>
                <a:r>
                  <a:rPr lang="en-US" dirty="0"/>
                  <a:t>Logic/Topology/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 keeps track of the logic of experimentally verifiable statements</a:t>
                </a:r>
              </a:p>
              <a:p>
                <a:pPr lvl="1"/>
                <a:r>
                  <a:rPr lang="en-US" dirty="0"/>
                  <a:t>G</a:t>
                </a:r>
                <a:r>
                  <a:rPr lang="en-US" sz="2400" dirty="0"/>
                  <a:t>eometry/Probability/Information </a:t>
                </a:r>
                <a:r>
                  <a:rPr lang="en-US" dirty="0"/>
                  <a:t>T</a:t>
                </a:r>
                <a:r>
                  <a:rPr lang="en-US" sz="2400" dirty="0"/>
                  <a:t>heory keeps track of the count of states</a:t>
                </a:r>
              </a:p>
              <a:p>
                <a:r>
                  <a:rPr lang="en-US" dirty="0"/>
                  <a:t>The first part has the same structure (no difference in logic)</a:t>
                </a:r>
              </a:p>
              <a:p>
                <a:r>
                  <a:rPr lang="en-US" dirty="0"/>
                  <a:t>The second part (as formulated right now) has a different structure</a:t>
                </a:r>
              </a:p>
              <a:p>
                <a:pPr lvl="1"/>
                <a:r>
                  <a:rPr lang="en-US" dirty="0"/>
                  <a:t>Discrete, continuous and quantum spaces each have a different structure precisely because the count of states is defined differently</a:t>
                </a:r>
              </a:p>
              <a:p>
                <a:r>
                  <a:rPr lang="en-US" dirty="0"/>
                  <a:t>We should study these “quantized measures” on their own merit</a:t>
                </a:r>
              </a:p>
              <a:p>
                <a:pPr lvl="1"/>
                <a:r>
                  <a:rPr lang="en-US" dirty="0"/>
                  <a:t>See if they are unique</a:t>
                </a:r>
              </a:p>
              <a:p>
                <a:pPr lvl="1"/>
                <a:r>
                  <a:rPr lang="en-US" dirty="0"/>
                  <a:t>Likely needed to quantize space-time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7B68A-7B01-4FD1-EBE1-FAFC71A87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C74E5-95AD-17D3-3F2B-F08F258C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4DA21-4214-8EF5-6396-BCAB07BC2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30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D7EE-8EFC-3977-09AA-86DF5DC0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4E7B-9150-4053-558E-49D85CC6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F6A85-8A0B-F582-C4FD-D3B7B2B2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30816-7C72-F3C0-42BC-B3B4890CE9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302EB6-BA01-98E3-CB10-9D30265D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03164-8902-0979-4119-322A2893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614FF-E49B-772D-8E74-D65F02771E87}"/>
              </a:ext>
            </a:extLst>
          </p:cNvPr>
          <p:cNvSpPr txBox="1"/>
          <p:nvPr/>
        </p:nvSpPr>
        <p:spPr>
          <a:xfrm>
            <a:off x="329457" y="540400"/>
            <a:ext cx="7562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Lead a project called Assumptions of Physics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A5E6D-38D4-6CEA-8AD0-7BCC1EC3DEF9}"/>
              </a:ext>
            </a:extLst>
          </p:cNvPr>
          <p:cNvSpPr txBox="1"/>
          <p:nvPr/>
        </p:nvSpPr>
        <p:spPr>
          <a:xfrm>
            <a:off x="329457" y="2208503"/>
            <a:ext cx="83602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Reverse Physics</a:t>
            </a:r>
            <a:r>
              <a:rPr lang="en-US" sz="3200" dirty="0"/>
              <a:t>: Start with the equations,</a:t>
            </a:r>
            <a:br>
              <a:rPr lang="en-US" sz="3200" dirty="0"/>
            </a:br>
            <a:r>
              <a:rPr lang="en-US" sz="3200" dirty="0"/>
              <a:t>reverse engineer physical assumptions/principles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3651B-AF5B-B4BE-4DD0-20F9FFDF70B0}"/>
              </a:ext>
            </a:extLst>
          </p:cNvPr>
          <p:cNvSpPr txBox="1"/>
          <p:nvPr/>
        </p:nvSpPr>
        <p:spPr>
          <a:xfrm>
            <a:off x="329457" y="4608258"/>
            <a:ext cx="81009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/>
              <a:t>Physical Mathematics</a:t>
            </a:r>
            <a:r>
              <a:rPr lang="en-US" sz="3200"/>
              <a:t>: Start </a:t>
            </a:r>
            <a:r>
              <a:rPr lang="en-US" sz="3200" dirty="0"/>
              <a:t>from scratch and</a:t>
            </a:r>
            <a:br>
              <a:rPr lang="en-US" sz="3200" dirty="0"/>
            </a:br>
            <a:r>
              <a:rPr lang="en-US" sz="3200" dirty="0"/>
              <a:t>rederive everything from physical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87754-9EDF-A7C6-E848-014C07CE5B27}"/>
              </a:ext>
            </a:extLst>
          </p:cNvPr>
          <p:cNvSpPr txBox="1"/>
          <p:nvPr/>
        </p:nvSpPr>
        <p:spPr>
          <a:xfrm>
            <a:off x="3986979" y="5770726"/>
            <a:ext cx="788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mathematical structures  (or which parts) are physical?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1F06F-91BD-E67A-E664-925639E55904}"/>
              </a:ext>
            </a:extLst>
          </p:cNvPr>
          <p:cNvSpPr txBox="1"/>
          <p:nvPr/>
        </p:nvSpPr>
        <p:spPr>
          <a:xfrm>
            <a:off x="6096000" y="3387344"/>
            <a:ext cx="5386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are the basic concepts/idealizations</a:t>
            </a:r>
            <a:br>
              <a:rPr lang="en-US" sz="2400" dirty="0"/>
            </a:br>
            <a:r>
              <a:rPr lang="en-US" sz="2400" dirty="0"/>
              <a:t>behind the different physical theories?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74C5C-34D8-6A29-17D7-16A54376F6B2}"/>
              </a:ext>
            </a:extLst>
          </p:cNvPr>
          <p:cNvSpPr txBox="1"/>
          <p:nvPr/>
        </p:nvSpPr>
        <p:spPr>
          <a:xfrm>
            <a:off x="1074198" y="1284806"/>
            <a:ext cx="101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a set of minimal physical assumptions from which the laws can be rederived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473909-6417-C914-14FA-A18E1943DAE4}"/>
              </a:ext>
            </a:extLst>
          </p:cNvPr>
          <p:cNvSpPr txBox="1"/>
          <p:nvPr/>
        </p:nvSpPr>
        <p:spPr>
          <a:xfrm>
            <a:off x="8410947" y="700789"/>
            <a:ext cx="34641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dirty="0">
                <a:hlinkClick r:id="rId2"/>
              </a:rPr>
              <a:t>https://assumptionsofphysics.org/</a:t>
            </a:r>
            <a:r>
              <a:rPr lang="en-US" sz="1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4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F013-822E-F7D9-2828-A61A6057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817F-8126-BE03-58DB-D8551FE0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exactly is the difference between classical and quantum mechanics?</a:t>
            </a:r>
          </a:p>
          <a:p>
            <a:pPr lvl="1"/>
            <a:r>
              <a:rPr lang="en-US" dirty="0"/>
              <a:t>Can we find a key feature that is physically meaningful, is significant in an obvious way, and is sufficient to imply other features?</a:t>
            </a:r>
          </a:p>
          <a:p>
            <a:endParaRPr lang="en-US" dirty="0"/>
          </a:p>
          <a:p>
            <a:r>
              <a:rPr lang="en-US" dirty="0"/>
              <a:t>Outline</a:t>
            </a:r>
          </a:p>
          <a:p>
            <a:pPr lvl="1"/>
            <a:r>
              <a:rPr lang="en-US" dirty="0"/>
              <a:t>Logical structure is the same between classical and quantum mechanics</a:t>
            </a:r>
          </a:p>
          <a:p>
            <a:pPr lvl="1"/>
            <a:r>
              <a:rPr lang="en-US" dirty="0"/>
              <a:t>Entropic/geometric/probabilistic structures form a joint structure, different between classical and quantum mechanics</a:t>
            </a:r>
          </a:p>
          <a:p>
            <a:pPr lvl="1"/>
            <a:r>
              <a:rPr lang="en-US" dirty="0"/>
              <a:t>The difference is in how states are counted</a:t>
            </a:r>
          </a:p>
          <a:p>
            <a:pPr lvl="2"/>
            <a:r>
              <a:rPr lang="en-US" dirty="0"/>
              <a:t>Quantum states do not describe different cases at-all-else-being equal</a:t>
            </a:r>
          </a:p>
          <a:p>
            <a:pPr lvl="2"/>
            <a:r>
              <a:rPr lang="en-US" dirty="0"/>
              <a:t>Need new type of measure theory to bring that to light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3279B-175D-6FBA-63AD-8230EBBB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57C79-5092-1C0A-4A6C-63B968DF263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BFD199-A446-93B3-933F-B04F8786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7E1A0-A31D-07FB-1206-DD74298E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B757B-7E11-9935-14AC-065E2E388DE4}"/>
              </a:ext>
            </a:extLst>
          </p:cNvPr>
          <p:cNvSpPr txBox="1"/>
          <p:nvPr/>
        </p:nvSpPr>
        <p:spPr>
          <a:xfrm>
            <a:off x="0" y="255181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Is the difference between classical and quantum mechanics due to different rules of logic?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7BA90-A7CD-A0CE-801E-A41D22065264}"/>
              </a:ext>
            </a:extLst>
          </p:cNvPr>
          <p:cNvSpPr txBox="1"/>
          <p:nvPr/>
        </p:nvSpPr>
        <p:spPr>
          <a:xfrm>
            <a:off x="495362" y="2351782"/>
            <a:ext cx="5072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NO: they implement the same logical structure.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C8A2B8-4EB2-EB5F-A3C9-C832033747E4}"/>
              </a:ext>
            </a:extLst>
          </p:cNvPr>
          <p:cNvGrpSpPr/>
          <p:nvPr/>
        </p:nvGrpSpPr>
        <p:grpSpPr>
          <a:xfrm>
            <a:off x="6096000" y="2688513"/>
            <a:ext cx="5707012" cy="1464392"/>
            <a:chOff x="6189675" y="2496415"/>
            <a:chExt cx="5707012" cy="14643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D51303-F341-931D-F685-611FB23C5A9B}"/>
                </a:ext>
              </a:extLst>
            </p:cNvPr>
            <p:cNvSpPr txBox="1"/>
            <p:nvPr/>
          </p:nvSpPr>
          <p:spPr>
            <a:xfrm>
              <a:off x="6202375" y="2496415"/>
              <a:ext cx="507222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Proxima Nova Lt" panose="02000506030000020004" pitchFamily="50" charset="0"/>
                  <a:cs typeface="Arial" panose="020B0604020202020204" pitchFamily="34" charset="0"/>
                </a:rPr>
                <a:t>On the Common Logical Structure</a:t>
              </a:r>
              <a:br>
                <a:rPr lang="en-US" sz="2400" i="1" dirty="0">
                  <a:latin typeface="Proxima Nova Lt" panose="02000506030000020004" pitchFamily="50" charset="0"/>
                  <a:cs typeface="Arial" panose="020B0604020202020204" pitchFamily="34" charset="0"/>
                </a:rPr>
              </a:br>
              <a:r>
                <a:rPr lang="en-US" sz="2400" i="1" dirty="0">
                  <a:latin typeface="Proxima Nova Lt" panose="02000506030000020004" pitchFamily="50" charset="0"/>
                  <a:cs typeface="Arial" panose="020B0604020202020204" pitchFamily="34" charset="0"/>
                </a:rPr>
                <a:t>of Classical and Quantum Mechanics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4BFC99-01EE-AAB4-8619-7BAFB1772CF5}"/>
                </a:ext>
              </a:extLst>
            </p:cNvPr>
            <p:cNvSpPr txBox="1"/>
            <p:nvPr/>
          </p:nvSpPr>
          <p:spPr>
            <a:xfrm>
              <a:off x="6189675" y="3314476"/>
              <a:ext cx="5707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roxima Nova Lt" panose="02000506030000020004" pitchFamily="50" charset="0"/>
                </a:rPr>
                <a:t>Andrea Oldofredi, Gabriele Carcassi, Christine A. Aidala</a:t>
              </a:r>
            </a:p>
            <a:p>
              <a:r>
                <a:rPr lang="en-US" dirty="0" err="1">
                  <a:latin typeface="Proxima Nova Lt" panose="02000506030000020004" pitchFamily="50" charset="0"/>
                </a:rPr>
                <a:t>Erkenntnis</a:t>
              </a:r>
              <a:r>
                <a:rPr lang="en-US" dirty="0">
                  <a:latin typeface="Proxima Nova Lt" panose="02000506030000020004" pitchFamily="50" charset="0"/>
                </a:rPr>
                <a:t> (2022)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5E5A2F-0A23-337D-82CD-C561DD6284AE}"/>
              </a:ext>
            </a:extLst>
          </p:cNvPr>
          <p:cNvGrpSpPr/>
          <p:nvPr/>
        </p:nvGrpSpPr>
        <p:grpSpPr>
          <a:xfrm>
            <a:off x="656769" y="4702062"/>
            <a:ext cx="6096418" cy="1092247"/>
            <a:chOff x="6234123" y="4437100"/>
            <a:chExt cx="6096418" cy="10922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89A8BA-E967-55B1-803E-5C533E8B709C}"/>
                </a:ext>
              </a:extLst>
            </p:cNvPr>
            <p:cNvSpPr txBox="1"/>
            <p:nvPr/>
          </p:nvSpPr>
          <p:spPr>
            <a:xfrm>
              <a:off x="6246824" y="4437100"/>
              <a:ext cx="6083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Proxima Nova Lt" panose="02000506030000020004" pitchFamily="50" charset="0"/>
                  <a:cs typeface="Arial" panose="020B0604020202020204" pitchFamily="34" charset="0"/>
                </a:rPr>
                <a:t>Assumptions of Physics (Open Access Book)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19E0ED-38A5-AFEF-F975-7C80FDF37678}"/>
                </a:ext>
              </a:extLst>
            </p:cNvPr>
            <p:cNvSpPr txBox="1"/>
            <p:nvPr/>
          </p:nvSpPr>
          <p:spPr>
            <a:xfrm>
              <a:off x="6234123" y="4883016"/>
              <a:ext cx="4048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roxima Nova Lt" panose="02000506030000020004" pitchFamily="50" charset="0"/>
                </a:rPr>
                <a:t>Gabriele Carcassi, Christine A. Aidala</a:t>
              </a:r>
            </a:p>
            <a:p>
              <a:r>
                <a:rPr lang="en-US" dirty="0">
                  <a:latin typeface="Proxima Nova Lt" panose="02000506030000020004" pitchFamily="50" charset="0"/>
                </a:rPr>
                <a:t>https://doi.org/10.3998/mpub.12204707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6EA0B31-1049-301D-DE57-68C3F20FFB8B}"/>
              </a:ext>
            </a:extLst>
          </p:cNvPr>
          <p:cNvSpPr txBox="1"/>
          <p:nvPr/>
        </p:nvSpPr>
        <p:spPr>
          <a:xfrm>
            <a:off x="8829676" y="3968239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In-depth 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6C8182-159C-2FB6-5780-AE7170422964}"/>
              </a:ext>
            </a:extLst>
          </p:cNvPr>
          <p:cNvSpPr txBox="1"/>
          <p:nvPr/>
        </p:nvSpPr>
        <p:spPr>
          <a:xfrm>
            <a:off x="6363781" y="5548717"/>
            <a:ext cx="352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 a common logic framework for all scientific theories</a:t>
            </a:r>
          </a:p>
        </p:txBody>
      </p:sp>
    </p:spTree>
    <p:extLst>
      <p:ext uri="{BB962C8B-B14F-4D97-AF65-F5344CB8AC3E}">
        <p14:creationId xmlns:p14="http://schemas.microsoft.com/office/powerpoint/2010/main" val="30531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84AB-0322-494C-AD97-CF62D6AB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136525"/>
            <a:ext cx="11843238" cy="897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Topology and the logic of experimental verifiability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2D351-2138-4DDA-BD4F-66B01CA0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19A2-4EB3-4BCD-9DEB-C60353B52D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5DDAAB7-9C97-E32E-60DF-D462351CD1B6}"/>
              </a:ext>
            </a:extLst>
          </p:cNvPr>
          <p:cNvGrpSpPr/>
          <p:nvPr/>
        </p:nvGrpSpPr>
        <p:grpSpPr>
          <a:xfrm>
            <a:off x="292581" y="1008555"/>
            <a:ext cx="2990369" cy="2684357"/>
            <a:chOff x="1041881" y="1285108"/>
            <a:chExt cx="2990369" cy="268435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5B4C9C1-42AC-8C4C-EA49-007BC61E6D36}"/>
                </a:ext>
              </a:extLst>
            </p:cNvPr>
            <p:cNvSpPr/>
            <p:nvPr/>
          </p:nvSpPr>
          <p:spPr>
            <a:xfrm>
              <a:off x="1085855" y="1285108"/>
              <a:ext cx="2946395" cy="134577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3E7D67-F6E8-5440-F2B7-DF0C34E6D019}"/>
                </a:ext>
              </a:extLst>
            </p:cNvPr>
            <p:cNvSpPr/>
            <p:nvPr/>
          </p:nvSpPr>
          <p:spPr>
            <a:xfrm>
              <a:off x="2581027" y="1755678"/>
              <a:ext cx="1362635" cy="6281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0368A0-66B3-DFAE-9A39-77D7ECFB12D7}"/>
                </a:ext>
              </a:extLst>
            </p:cNvPr>
            <p:cNvSpPr txBox="1"/>
            <p:nvPr/>
          </p:nvSpPr>
          <p:spPr>
            <a:xfrm>
              <a:off x="2849723" y="1909004"/>
              <a:ext cx="1033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Possibilities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81FD6B-908A-8E9E-9648-B5E1B0B9E7FE}"/>
                </a:ext>
              </a:extLst>
            </p:cNvPr>
            <p:cNvSpPr txBox="1"/>
            <p:nvPr/>
          </p:nvSpPr>
          <p:spPr>
            <a:xfrm>
              <a:off x="1531887" y="1297809"/>
              <a:ext cx="1863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Theoretical statements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102EA5-5CF4-AD1A-7C4D-67C90CEC74B0}"/>
                </a:ext>
              </a:extLst>
            </p:cNvPr>
            <p:cNvSpPr/>
            <p:nvPr/>
          </p:nvSpPr>
          <p:spPr>
            <a:xfrm>
              <a:off x="1189256" y="1598740"/>
              <a:ext cx="1687294" cy="8974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CB3B32-912A-3F65-4BEB-E9D7D051EA61}"/>
                </a:ext>
              </a:extLst>
            </p:cNvPr>
            <p:cNvSpPr txBox="1"/>
            <p:nvPr/>
          </p:nvSpPr>
          <p:spPr>
            <a:xfrm>
              <a:off x="1463536" y="1774599"/>
              <a:ext cx="1002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Verifiable</a:t>
              </a:r>
              <a:br>
                <a:rPr lang="en-US" sz="1400" dirty="0"/>
              </a:br>
              <a:r>
                <a:rPr lang="en-US" sz="1400" dirty="0"/>
                <a:t>statements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12CA9CE-D84F-502E-8A4C-640CB218A657}"/>
                </a:ext>
              </a:extLst>
            </p:cNvPr>
            <p:cNvGrpSpPr/>
            <p:nvPr/>
          </p:nvGrpSpPr>
          <p:grpSpPr>
            <a:xfrm>
              <a:off x="3045795" y="3193936"/>
              <a:ext cx="889000" cy="365125"/>
              <a:chOff x="4648201" y="4642103"/>
              <a:chExt cx="889000" cy="36512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F9B81BB-0D93-AAA2-9B5A-1A11AF56C940}"/>
                  </a:ext>
                </a:extLst>
              </p:cNvPr>
              <p:cNvSpPr/>
              <p:nvPr/>
            </p:nvSpPr>
            <p:spPr>
              <a:xfrm>
                <a:off x="4648201" y="4642103"/>
                <a:ext cx="889000" cy="365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6584A3E-2557-FABC-5ECC-491A5089D255}"/>
                  </a:ext>
                </a:extLst>
              </p:cNvPr>
              <p:cNvSpPr txBox="1"/>
              <p:nvPr/>
            </p:nvSpPr>
            <p:spPr>
              <a:xfrm>
                <a:off x="4788946" y="4655388"/>
                <a:ext cx="634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Points</a:t>
                </a:r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2D475D2-0FCF-B273-4831-1FE5A70E1D2F}"/>
                </a:ext>
              </a:extLst>
            </p:cNvPr>
            <p:cNvCxnSpPr>
              <a:cxnSpLocks/>
            </p:cNvCxnSpPr>
            <p:nvPr/>
          </p:nvCxnSpPr>
          <p:spPr>
            <a:xfrm>
              <a:off x="3390875" y="2397103"/>
              <a:ext cx="32835" cy="772487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110211D-8227-12CB-92FB-DF11A64B7BCF}"/>
                </a:ext>
              </a:extLst>
            </p:cNvPr>
            <p:cNvCxnSpPr>
              <a:cxnSpLocks/>
            </p:cNvCxnSpPr>
            <p:nvPr/>
          </p:nvCxnSpPr>
          <p:spPr>
            <a:xfrm>
              <a:off x="1981428" y="2512494"/>
              <a:ext cx="0" cy="666799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EAD3930-1A81-8244-FCCF-E01CF9D23D71}"/>
                </a:ext>
              </a:extLst>
            </p:cNvPr>
            <p:cNvCxnSpPr>
              <a:cxnSpLocks/>
            </p:cNvCxnSpPr>
            <p:nvPr/>
          </p:nvCxnSpPr>
          <p:spPr>
            <a:xfrm>
              <a:off x="1500669" y="2643585"/>
              <a:ext cx="0" cy="403423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ED872A43-C448-88EB-BF24-4BE62DEAE93B}"/>
                </a:ext>
              </a:extLst>
            </p:cNvPr>
            <p:cNvSpPr/>
            <p:nvPr/>
          </p:nvSpPr>
          <p:spPr>
            <a:xfrm>
              <a:off x="1041881" y="3073171"/>
              <a:ext cx="1644170" cy="8962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58D2793-6807-B202-413A-F38C5C6AD76F}"/>
                </a:ext>
              </a:extLst>
            </p:cNvPr>
            <p:cNvSpPr txBox="1"/>
            <p:nvPr/>
          </p:nvSpPr>
          <p:spPr>
            <a:xfrm>
              <a:off x="1060931" y="3636288"/>
              <a:ext cx="899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Borel</a:t>
              </a:r>
              <a:r>
                <a:rPr lang="en-US" sz="1400" dirty="0"/>
                <a:t> sets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329AD12-6120-D393-66B4-B987489B3624}"/>
                </a:ext>
              </a:extLst>
            </p:cNvPr>
            <p:cNvSpPr txBox="1"/>
            <p:nvPr/>
          </p:nvSpPr>
          <p:spPr>
            <a:xfrm>
              <a:off x="1511761" y="3250918"/>
              <a:ext cx="913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Open sets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B540DCF-D084-0E72-873F-EB5A27A07F69}"/>
                </a:ext>
              </a:extLst>
            </p:cNvPr>
            <p:cNvSpPr/>
            <p:nvPr/>
          </p:nvSpPr>
          <p:spPr>
            <a:xfrm>
              <a:off x="1445065" y="3201606"/>
              <a:ext cx="1077868" cy="425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7A02F71F-2C61-0DF1-BB14-43D1E4BF4F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83858" y="124645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9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7A02F71F-2C61-0DF1-BB14-43D1E4BF4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336136"/>
                  </p:ext>
                </p:extLst>
              </p:nvPr>
            </p:nvGraphicFramePr>
            <p:xfrm>
              <a:off x="4083858" y="124645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567273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46473DB-15A1-5A3B-F821-B1A9E37B1D0C}"/>
                  </a:ext>
                </a:extLst>
              </p:cNvPr>
              <p:cNvSpPr txBox="1"/>
              <p:nvPr/>
            </p:nvSpPr>
            <p:spPr>
              <a:xfrm>
                <a:off x="6784362" y="1044075"/>
                <a:ext cx="28235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verifiable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46473DB-15A1-5A3B-F821-B1A9E37B1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1044075"/>
                <a:ext cx="2823593" cy="523220"/>
              </a:xfrm>
              <a:prstGeom prst="rect">
                <a:avLst/>
              </a:prstGeom>
              <a:blipFill>
                <a:blip r:embed="rId4"/>
                <a:stretch>
                  <a:fillRect l="-648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54905A6-3528-522C-259E-DE542E6F216E}"/>
                  </a:ext>
                </a:extLst>
              </p:cNvPr>
              <p:cNvSpPr txBox="1"/>
              <p:nvPr/>
            </p:nvSpPr>
            <p:spPr>
              <a:xfrm>
                <a:off x="6784362" y="2505113"/>
                <a:ext cx="2868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falsifiable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54905A6-3528-522C-259E-DE542E6F2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2505113"/>
                <a:ext cx="2868286" cy="523220"/>
              </a:xfrm>
              <a:prstGeom prst="rect">
                <a:avLst/>
              </a:prstGeom>
              <a:blipFill>
                <a:blip r:embed="rId5"/>
                <a:stretch>
                  <a:fillRect l="-63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24C124-004C-5CC6-2275-A54E9780543E}"/>
                  </a:ext>
                </a:extLst>
              </p:cNvPr>
              <p:cNvSpPr txBox="1"/>
              <p:nvPr/>
            </p:nvSpPr>
            <p:spPr>
              <a:xfrm>
                <a:off x="6784362" y="1802627"/>
                <a:ext cx="2756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corresponds to the undecidable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24C124-004C-5CC6-2275-A54E9780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1802627"/>
                <a:ext cx="2756845" cy="523220"/>
              </a:xfrm>
              <a:prstGeom prst="rect">
                <a:avLst/>
              </a:prstGeom>
              <a:blipFill>
                <a:blip r:embed="rId6"/>
                <a:stretch>
                  <a:fillRect l="-664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CE05E3-1DE2-F4EB-F3FC-C08CC8A336F1}"/>
              </a:ext>
            </a:extLst>
          </p:cNvPr>
          <p:cNvCxnSpPr>
            <a:endCxn id="105" idx="1"/>
          </p:cNvCxnSpPr>
          <p:nvPr/>
        </p:nvCxnSpPr>
        <p:spPr>
          <a:xfrm flipV="1">
            <a:off x="6304466" y="1305685"/>
            <a:ext cx="479896" cy="38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A4F3C05-62F1-7DA4-6E66-B2BED61E8C60}"/>
              </a:ext>
            </a:extLst>
          </p:cNvPr>
          <p:cNvCxnSpPr>
            <a:endCxn id="107" idx="1"/>
          </p:cNvCxnSpPr>
          <p:nvPr/>
        </p:nvCxnSpPr>
        <p:spPr>
          <a:xfrm flipV="1">
            <a:off x="6304466" y="2064237"/>
            <a:ext cx="479896" cy="11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0F88A88-AD43-722E-7601-01BA96834E29}"/>
              </a:ext>
            </a:extLst>
          </p:cNvPr>
          <p:cNvCxnSpPr>
            <a:endCxn id="106" idx="1"/>
          </p:cNvCxnSpPr>
          <p:nvPr/>
        </p:nvCxnSpPr>
        <p:spPr>
          <a:xfrm>
            <a:off x="6304466" y="2585964"/>
            <a:ext cx="479896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942268-AA18-2EB0-8682-A2A7105DBE38}"/>
                  </a:ext>
                </a:extLst>
              </p:cNvPr>
              <p:cNvSpPr txBox="1"/>
              <p:nvPr/>
            </p:nvSpPr>
            <p:spPr>
              <a:xfrm>
                <a:off x="3432310" y="3651209"/>
                <a:ext cx="9285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Borel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1400" dirty="0"/>
                  <a:t>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1400" dirty="0"/>
                  <a:t>)</a:t>
                </a:r>
                <a:r>
                  <a:rPr lang="en-US" sz="14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</m:t>
                    </m:r>
                  </m:oMath>
                </a14:m>
                <a:r>
                  <a:rPr lang="en-US" sz="1400" dirty="0"/>
                  <a:t>Theoretical “the mass of the electron in KeV is a rational number” (undecidable)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942268-AA18-2EB0-8682-A2A7105DB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0" y="3651209"/>
                <a:ext cx="9285320" cy="307777"/>
              </a:xfrm>
              <a:prstGeom prst="rect">
                <a:avLst/>
              </a:prstGeom>
              <a:blipFill>
                <a:blip r:embed="rId7"/>
                <a:stretch>
                  <a:fillRect l="-197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AC1419C-9BE1-1F1F-4D2D-23605E2108EC}"/>
                  </a:ext>
                </a:extLst>
              </p:cNvPr>
              <p:cNvSpPr/>
              <p:nvPr/>
            </p:nvSpPr>
            <p:spPr>
              <a:xfrm>
                <a:off x="3432311" y="3049260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Open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dirty="0"/>
                      <m:t>5</m:t>
                    </m:r>
                    <m:r>
                      <m:rPr>
                        <m:nor/>
                      </m:rPr>
                      <a:rPr lang="en-US" sz="1400" b="0" i="0" dirty="0" smtClean="0"/>
                      <m:t>09.5, 510.5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Verifiable “the mass of the electron is 510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400" dirty="0"/>
                  <a:t> 0.5 KeV”</a:t>
                </a: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AC1419C-9BE1-1F1F-4D2D-23605E210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1" y="3049260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l="-300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65555D-39EA-CDC5-63B8-283EC376DA91}"/>
                  </a:ext>
                </a:extLst>
              </p:cNvPr>
              <p:cNvSpPr/>
              <p:nvPr/>
            </p:nvSpPr>
            <p:spPr>
              <a:xfrm>
                <a:off x="3432311" y="3358436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Closed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[510]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Falsifiable “the mass of the electron is exactly 510 KeV”</a:t>
                </a: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65555D-39EA-CDC5-63B8-283EC376D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1" y="3358436"/>
                <a:ext cx="6096000" cy="307777"/>
              </a:xfrm>
              <a:prstGeom prst="rect">
                <a:avLst/>
              </a:prstGeom>
              <a:blipFill>
                <a:blip r:embed="rId9"/>
                <a:stretch>
                  <a:fillRect l="-30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D98965B-162C-1080-D8FF-31167A020D53}"/>
              </a:ext>
            </a:extLst>
          </p:cNvPr>
          <p:cNvGrpSpPr/>
          <p:nvPr/>
        </p:nvGrpSpPr>
        <p:grpSpPr>
          <a:xfrm>
            <a:off x="523158" y="4444668"/>
            <a:ext cx="3208184" cy="1479650"/>
            <a:chOff x="608166" y="1348615"/>
            <a:chExt cx="7780826" cy="3588603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88DDF36-0955-3A97-6B2B-CF73FB65656A}"/>
                </a:ext>
              </a:extLst>
            </p:cNvPr>
            <p:cNvGrpSpPr/>
            <p:nvPr/>
          </p:nvGrpSpPr>
          <p:grpSpPr>
            <a:xfrm>
              <a:off x="1001222" y="3472140"/>
              <a:ext cx="6797787" cy="1465078"/>
              <a:chOff x="2212388" y="3872190"/>
              <a:chExt cx="6797787" cy="1465078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4D800F1C-F0B3-4434-B3A4-01E1E759D498}"/>
                  </a:ext>
                </a:extLst>
              </p:cNvPr>
              <p:cNvGrpSpPr/>
              <p:nvPr/>
            </p:nvGrpSpPr>
            <p:grpSpPr>
              <a:xfrm>
                <a:off x="7267876" y="3872190"/>
                <a:ext cx="1742299" cy="1465078"/>
                <a:chOff x="7120424" y="4399613"/>
                <a:chExt cx="1742299" cy="1465078"/>
              </a:xfrm>
            </p:grpSpPr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31B2081D-56F9-9CD8-8A64-53A06DD31D3D}"/>
                    </a:ext>
                  </a:extLst>
                </p:cNvPr>
                <p:cNvSpPr/>
                <p:nvPr/>
              </p:nvSpPr>
              <p:spPr>
                <a:xfrm>
                  <a:off x="7120424" y="4399613"/>
                  <a:ext cx="1742299" cy="146507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C5EE13C0-5775-1AD4-85E2-4D31557348A4}"/>
                    </a:ext>
                  </a:extLst>
                </p:cNvPr>
                <p:cNvSpPr/>
                <p:nvPr/>
              </p:nvSpPr>
              <p:spPr>
                <a:xfrm>
                  <a:off x="8325626" y="489607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5183B65F-AABC-13A7-4D68-B2A5DB56E5A7}"/>
                    </a:ext>
                  </a:extLst>
                </p:cNvPr>
                <p:cNvSpPr/>
                <p:nvPr/>
              </p:nvSpPr>
              <p:spPr>
                <a:xfrm>
                  <a:off x="7407281" y="512238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DC845337-8682-0F87-69C7-158EC9C7133C}"/>
                    </a:ext>
                  </a:extLst>
                </p:cNvPr>
                <p:cNvSpPr/>
                <p:nvPr/>
              </p:nvSpPr>
              <p:spPr>
                <a:xfrm>
                  <a:off x="8090010" y="5489145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7F70AA4F-0445-683E-828A-56FCE8904291}"/>
                    </a:ext>
                  </a:extLst>
                </p:cNvPr>
                <p:cNvSpPr/>
                <p:nvPr/>
              </p:nvSpPr>
              <p:spPr>
                <a:xfrm>
                  <a:off x="7930758" y="520205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B01F7F7A-CA87-5B35-FA1C-5633F63A8DB7}"/>
                    </a:ext>
                  </a:extLst>
                </p:cNvPr>
                <p:cNvSpPr/>
                <p:nvPr/>
              </p:nvSpPr>
              <p:spPr>
                <a:xfrm>
                  <a:off x="7683115" y="4725385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29FF1D9D-0BB6-81C5-30B4-3E4E27D271ED}"/>
                  </a:ext>
                </a:extLst>
              </p:cNvPr>
              <p:cNvGrpSpPr/>
              <p:nvPr/>
            </p:nvGrpSpPr>
            <p:grpSpPr>
              <a:xfrm>
                <a:off x="2212388" y="3872190"/>
                <a:ext cx="1742299" cy="1465078"/>
                <a:chOff x="1936220" y="4385306"/>
                <a:chExt cx="1742299" cy="1465078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06482D70-E001-9125-1F80-C2A8F30D7422}"/>
                    </a:ext>
                  </a:extLst>
                </p:cNvPr>
                <p:cNvSpPr/>
                <p:nvPr/>
              </p:nvSpPr>
              <p:spPr>
                <a:xfrm>
                  <a:off x="1936220" y="4385306"/>
                  <a:ext cx="1742299" cy="146507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F403653-62B4-D87A-325F-CC38D28C4F1C}"/>
                    </a:ext>
                  </a:extLst>
                </p:cNvPr>
                <p:cNvSpPr/>
                <p:nvPr/>
              </p:nvSpPr>
              <p:spPr>
                <a:xfrm>
                  <a:off x="3141422" y="488176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D09F92B7-5DF5-119B-FC82-4D0E766CFB99}"/>
                    </a:ext>
                  </a:extLst>
                </p:cNvPr>
                <p:cNvSpPr/>
                <p:nvPr/>
              </p:nvSpPr>
              <p:spPr>
                <a:xfrm>
                  <a:off x="2199116" y="5217137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D7EEE8CF-468D-CB89-FCCC-107F02649643}"/>
                    </a:ext>
                  </a:extLst>
                </p:cNvPr>
                <p:cNvSpPr/>
                <p:nvPr/>
              </p:nvSpPr>
              <p:spPr>
                <a:xfrm>
                  <a:off x="3296784" y="5217138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5418E216-A709-78A1-CC98-EF3C7DFB40D2}"/>
                    </a:ext>
                  </a:extLst>
                </p:cNvPr>
                <p:cNvSpPr/>
                <p:nvPr/>
              </p:nvSpPr>
              <p:spPr>
                <a:xfrm>
                  <a:off x="2552536" y="548914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3F0E1D85-9DBD-B97D-DBB5-BADBAD80A3E9}"/>
                    </a:ext>
                  </a:extLst>
                </p:cNvPr>
                <p:cNvSpPr/>
                <p:nvPr/>
              </p:nvSpPr>
              <p:spPr>
                <a:xfrm>
                  <a:off x="2727129" y="5043214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5E19111-C121-1797-8ECE-BFF5BC146537}"/>
                    </a:ext>
                  </a:extLst>
                </p:cNvPr>
                <p:cNvSpPr/>
                <p:nvPr/>
              </p:nvSpPr>
              <p:spPr>
                <a:xfrm>
                  <a:off x="3012901" y="545363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E6B9C8E2-2A61-56A1-B927-70A679AEBCB6}"/>
                    </a:ext>
                  </a:extLst>
                </p:cNvPr>
                <p:cNvSpPr/>
                <p:nvPr/>
              </p:nvSpPr>
              <p:spPr>
                <a:xfrm>
                  <a:off x="2790957" y="4616737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6DA8FA60-4B7A-92AB-B295-5CE53922200B}"/>
                    </a:ext>
                  </a:extLst>
                </p:cNvPr>
                <p:cNvSpPr/>
                <p:nvPr/>
              </p:nvSpPr>
              <p:spPr>
                <a:xfrm>
                  <a:off x="2262534" y="4820790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08372CF-6248-CA38-4FF9-B4EE5F98B6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7590" y="4307674"/>
                <a:ext cx="4386514" cy="65165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4634B41-B019-D7F9-AF77-C5D948FED2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8146" y="4230631"/>
                <a:ext cx="4608740" cy="33142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9AD8863-A205-49F8-6C96-33206C657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6933" y="4146006"/>
                <a:ext cx="4293715" cy="48447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72A7507-F1DD-3A21-C3A0-BFE10A21B5B8}"/>
                </a:ext>
              </a:extLst>
            </p:cNvPr>
            <p:cNvGrpSpPr/>
            <p:nvPr/>
          </p:nvGrpSpPr>
          <p:grpSpPr>
            <a:xfrm>
              <a:off x="608166" y="1348615"/>
              <a:ext cx="2715202" cy="1605910"/>
              <a:chOff x="1085238" y="2632678"/>
              <a:chExt cx="2715202" cy="1605910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8609197-9094-B562-DADF-DD40C041A24E}"/>
                  </a:ext>
                </a:extLst>
              </p:cNvPr>
              <p:cNvSpPr/>
              <p:nvPr/>
            </p:nvSpPr>
            <p:spPr>
              <a:xfrm>
                <a:off x="1085238" y="2632678"/>
                <a:ext cx="2715202" cy="160591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E2BA702-70C5-B8ED-1874-2286A20D8C1C}"/>
                  </a:ext>
                </a:extLst>
              </p:cNvPr>
              <p:cNvSpPr/>
              <p:nvPr/>
            </p:nvSpPr>
            <p:spPr>
              <a:xfrm>
                <a:off x="2320031" y="303265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0ECA9EC-A6FF-E508-0A16-84B6D4A98E1B}"/>
                  </a:ext>
                </a:extLst>
              </p:cNvPr>
              <p:cNvSpPr/>
              <p:nvPr/>
            </p:nvSpPr>
            <p:spPr>
              <a:xfrm>
                <a:off x="1305017" y="346451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0E9B7479-02B9-6F74-AFD3-7D66D6D67EC7}"/>
                  </a:ext>
                </a:extLst>
              </p:cNvPr>
              <p:cNvSpPr/>
              <p:nvPr/>
            </p:nvSpPr>
            <p:spPr>
              <a:xfrm>
                <a:off x="2756516" y="334368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4371C3F2-D023-B20D-6D69-AA9C456E0F0F}"/>
                  </a:ext>
                </a:extLst>
              </p:cNvPr>
              <p:cNvSpPr/>
              <p:nvPr/>
            </p:nvSpPr>
            <p:spPr>
              <a:xfrm>
                <a:off x="2756517" y="38312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1F903487-9A5D-A157-F555-9848EAAC70F8}"/>
                  </a:ext>
                </a:extLst>
              </p:cNvPr>
              <p:cNvSpPr/>
              <p:nvPr/>
            </p:nvSpPr>
            <p:spPr>
              <a:xfrm>
                <a:off x="2251969" y="354860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FD807CB-CF25-41DB-A029-0216F63C29DC}"/>
                  </a:ext>
                </a:extLst>
              </p:cNvPr>
              <p:cNvSpPr/>
              <p:nvPr/>
            </p:nvSpPr>
            <p:spPr>
              <a:xfrm>
                <a:off x="1747421" y="362998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FF39DE3B-8538-20B4-B89B-6C1ABB1AA4DF}"/>
                  </a:ext>
                </a:extLst>
              </p:cNvPr>
              <p:cNvSpPr/>
              <p:nvPr/>
            </p:nvSpPr>
            <p:spPr>
              <a:xfrm>
                <a:off x="1876147" y="329058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5A473234-CFA0-8C30-B9A5-33919EF722A0}"/>
                  </a:ext>
                </a:extLst>
              </p:cNvPr>
              <p:cNvSpPr/>
              <p:nvPr/>
            </p:nvSpPr>
            <p:spPr>
              <a:xfrm>
                <a:off x="3016932" y="296163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7611126-1223-2228-8CED-459A337CE50A}"/>
                  </a:ext>
                </a:extLst>
              </p:cNvPr>
              <p:cNvSpPr/>
              <p:nvPr/>
            </p:nvSpPr>
            <p:spPr>
              <a:xfrm>
                <a:off x="2243091" y="39284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E288CC2-A39F-704D-B210-4397A5087A02}"/>
                  </a:ext>
                </a:extLst>
              </p:cNvPr>
              <p:cNvSpPr/>
              <p:nvPr/>
            </p:nvSpPr>
            <p:spPr>
              <a:xfrm>
                <a:off x="1845078" y="296163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C3C7D405-B001-422A-FED0-CCE468FA2A1A}"/>
                  </a:ext>
                </a:extLst>
              </p:cNvPr>
              <p:cNvSpPr/>
              <p:nvPr/>
            </p:nvSpPr>
            <p:spPr>
              <a:xfrm>
                <a:off x="2562690" y="281246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081EB1D-7BBF-D961-199E-3A9EEFEB079C}"/>
                  </a:ext>
                </a:extLst>
              </p:cNvPr>
              <p:cNvSpPr/>
              <p:nvPr/>
            </p:nvSpPr>
            <p:spPr>
              <a:xfrm>
                <a:off x="3087953" y="373300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897183D5-64C7-0792-5737-DBC5240A0331}"/>
                  </a:ext>
                </a:extLst>
              </p:cNvPr>
              <p:cNvSpPr/>
              <p:nvPr/>
            </p:nvSpPr>
            <p:spPr>
              <a:xfrm>
                <a:off x="3435660" y="342900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8A75A38-CF1A-AF4A-C10E-D89A3D753438}"/>
                  </a:ext>
                </a:extLst>
              </p:cNvPr>
              <p:cNvSpPr/>
              <p:nvPr/>
            </p:nvSpPr>
            <p:spPr>
              <a:xfrm>
                <a:off x="1457419" y="3103673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273DD29-01C7-4117-AA7A-695A14FC11B9}"/>
                </a:ext>
              </a:extLst>
            </p:cNvPr>
            <p:cNvGrpSpPr/>
            <p:nvPr/>
          </p:nvGrpSpPr>
          <p:grpSpPr>
            <a:xfrm>
              <a:off x="5673790" y="1372812"/>
              <a:ext cx="2715202" cy="1605910"/>
              <a:chOff x="1085238" y="2632678"/>
              <a:chExt cx="2715202" cy="1605910"/>
            </a:xfrm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F1C28D42-C85E-F9B6-BC5B-2629C58E382B}"/>
                  </a:ext>
                </a:extLst>
              </p:cNvPr>
              <p:cNvSpPr/>
              <p:nvPr/>
            </p:nvSpPr>
            <p:spPr>
              <a:xfrm>
                <a:off x="1085238" y="2632678"/>
                <a:ext cx="2715202" cy="160591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D8A3EAE-7DB8-3CD5-FFBF-BEB5002EEC59}"/>
                  </a:ext>
                </a:extLst>
              </p:cNvPr>
              <p:cNvSpPr/>
              <p:nvPr/>
            </p:nvSpPr>
            <p:spPr>
              <a:xfrm>
                <a:off x="2756516" y="334368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7CACF47-6589-3CB4-3B1D-875D35299C85}"/>
                  </a:ext>
                </a:extLst>
              </p:cNvPr>
              <p:cNvSpPr/>
              <p:nvPr/>
            </p:nvSpPr>
            <p:spPr>
              <a:xfrm>
                <a:off x="1747421" y="362998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9F468159-68A5-224A-9D62-8F896522F8D8}"/>
                  </a:ext>
                </a:extLst>
              </p:cNvPr>
              <p:cNvSpPr/>
              <p:nvPr/>
            </p:nvSpPr>
            <p:spPr>
              <a:xfrm>
                <a:off x="2243091" y="39284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EFFB02C-2D79-37BA-1207-90C114186C65}"/>
                  </a:ext>
                </a:extLst>
              </p:cNvPr>
              <p:cNvSpPr/>
              <p:nvPr/>
            </p:nvSpPr>
            <p:spPr>
              <a:xfrm>
                <a:off x="1845078" y="296163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1F5E3D1E-DE5A-E296-3E0A-33CCF14F8995}"/>
                  </a:ext>
                </a:extLst>
              </p:cNvPr>
              <p:cNvSpPr/>
              <p:nvPr/>
            </p:nvSpPr>
            <p:spPr>
              <a:xfrm>
                <a:off x="2562690" y="281246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FCEBD845-40A2-0775-D2A7-99804E9F6118}"/>
                  </a:ext>
                </a:extLst>
              </p:cNvPr>
              <p:cNvSpPr/>
              <p:nvPr/>
            </p:nvSpPr>
            <p:spPr>
              <a:xfrm>
                <a:off x="3435660" y="342900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A358C25D-7790-0D25-B5E1-8F6A084DE39B}"/>
                  </a:ext>
                </a:extLst>
              </p:cNvPr>
              <p:cNvSpPr/>
              <p:nvPr/>
            </p:nvSpPr>
            <p:spPr>
              <a:xfrm>
                <a:off x="1457419" y="3103673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EB5DAB8-39D4-D9DE-5B44-5EF3A1251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58" y="1879854"/>
              <a:ext cx="3590544" cy="20116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E9CCBDD-EC6C-E761-6208-C66CD5FF5F9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602" y="2306574"/>
              <a:ext cx="4401312" cy="9144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3402922-B83C-A2D8-3346-CF95B6444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706" y="2130639"/>
              <a:ext cx="4163206" cy="4791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BF73033B-1084-DC9E-9BC5-CB5309A8C686}"/>
                </a:ext>
              </a:extLst>
            </p:cNvPr>
            <p:cNvGrpSpPr/>
            <p:nvPr/>
          </p:nvGrpSpPr>
          <p:grpSpPr>
            <a:xfrm>
              <a:off x="1695844" y="2391071"/>
              <a:ext cx="5061844" cy="2370621"/>
              <a:chOff x="2907010" y="2791121"/>
              <a:chExt cx="5061844" cy="2370621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559869D7-59E3-8512-AEE3-DE5D6816E696}"/>
                  </a:ext>
                </a:extLst>
              </p:cNvPr>
              <p:cNvSpPr/>
              <p:nvPr/>
            </p:nvSpPr>
            <p:spPr>
              <a:xfrm rot="1485908">
                <a:off x="7508722" y="4044552"/>
                <a:ext cx="460132" cy="8695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277A007C-D278-0054-33CD-3803E92CAEFE}"/>
                  </a:ext>
                </a:extLst>
              </p:cNvPr>
              <p:cNvSpPr/>
              <p:nvPr/>
            </p:nvSpPr>
            <p:spPr>
              <a:xfrm rot="20779759">
                <a:off x="2907010" y="4013557"/>
                <a:ext cx="517041" cy="1148185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00F7A868-7FC2-F2BF-1333-FB87B137737B}"/>
                  </a:ext>
                </a:extLst>
              </p:cNvPr>
              <p:cNvCxnSpPr/>
              <p:nvPr/>
            </p:nvCxnSpPr>
            <p:spPr>
              <a:xfrm>
                <a:off x="7618160" y="2920014"/>
                <a:ext cx="212407" cy="106814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9CA54428-0991-C566-CF0F-101AC0D57171}"/>
                  </a:ext>
                </a:extLst>
              </p:cNvPr>
              <p:cNvCxnSpPr/>
              <p:nvPr/>
            </p:nvCxnSpPr>
            <p:spPr>
              <a:xfrm>
                <a:off x="3048206" y="2791121"/>
                <a:ext cx="8878" cy="119704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68FF74E-0A59-C859-15B1-9A550F53829A}"/>
                  </a:ext>
                </a:extLst>
              </p:cNvPr>
              <p:cNvSpPr txBox="1"/>
              <p:nvPr/>
            </p:nvSpPr>
            <p:spPr>
              <a:xfrm>
                <a:off x="192045" y="4349522"/>
                <a:ext cx="4877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68FF74E-0A59-C859-15B1-9A550F538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45" y="4349522"/>
                <a:ext cx="48776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423958C-EFF4-1FBE-17C3-5DA9B4764FA6}"/>
                  </a:ext>
                </a:extLst>
              </p:cNvPr>
              <p:cNvSpPr txBox="1"/>
              <p:nvPr/>
            </p:nvSpPr>
            <p:spPr>
              <a:xfrm>
                <a:off x="2286661" y="4339574"/>
                <a:ext cx="481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423958C-EFF4-1FBE-17C3-5DA9B4764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661" y="4339574"/>
                <a:ext cx="48179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F683A47-63B0-4528-8BBF-7468CD47524F}"/>
                  </a:ext>
                </a:extLst>
              </p:cNvPr>
              <p:cNvSpPr txBox="1"/>
              <p:nvPr/>
            </p:nvSpPr>
            <p:spPr>
              <a:xfrm>
                <a:off x="2515473" y="5643378"/>
                <a:ext cx="3595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F683A47-63B0-4528-8BBF-7468CD475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473" y="5643378"/>
                <a:ext cx="35958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7E0EB15-91F9-47E2-BBE0-8678CE9978DC}"/>
                  </a:ext>
                </a:extLst>
              </p:cNvPr>
              <p:cNvSpPr txBox="1"/>
              <p:nvPr/>
            </p:nvSpPr>
            <p:spPr>
              <a:xfrm>
                <a:off x="433764" y="5643378"/>
                <a:ext cx="3692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7E0EB15-91F9-47E2-BBE0-8678CE99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4" y="5643378"/>
                <a:ext cx="36920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133544B-4B5B-C76A-CF34-291CC2707D34}"/>
                  </a:ext>
                </a:extLst>
              </p:cNvPr>
              <p:cNvSpPr txBox="1"/>
              <p:nvPr/>
            </p:nvSpPr>
            <p:spPr>
              <a:xfrm>
                <a:off x="106242" y="4026458"/>
                <a:ext cx="4266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5"/>
                    </a:solidFill>
                  </a:rPr>
                  <a:t>Inference relationship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𝓇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133544B-4B5B-C76A-CF34-291CC2707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2" y="4026458"/>
                <a:ext cx="4266745" cy="307777"/>
              </a:xfrm>
              <a:prstGeom prst="rect">
                <a:avLst/>
              </a:prstGeom>
              <a:blipFill>
                <a:blip r:embed="rId14"/>
                <a:stretch>
                  <a:fillRect l="-42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A6B2F69-1A7F-19A9-8D3E-36A302E68281}"/>
                  </a:ext>
                </a:extLst>
              </p:cNvPr>
              <p:cNvSpPr txBox="1"/>
              <p:nvPr/>
            </p:nvSpPr>
            <p:spPr>
              <a:xfrm>
                <a:off x="523158" y="6040850"/>
                <a:ext cx="3759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/>
                    </a:solidFill>
                  </a:rPr>
                  <a:t>Causal relationship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A6B2F69-1A7F-19A9-8D3E-36A302E68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58" y="6040850"/>
                <a:ext cx="3759940" cy="307777"/>
              </a:xfrm>
              <a:prstGeom prst="rect">
                <a:avLst/>
              </a:prstGeom>
              <a:blipFill>
                <a:blip r:embed="rId15"/>
                <a:stretch>
                  <a:fillRect l="-48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54C12AE-9F8C-5852-3B59-8B84757744F8}"/>
                  </a:ext>
                </a:extLst>
              </p:cNvPr>
              <p:cNvSpPr txBox="1"/>
              <p:nvPr/>
            </p:nvSpPr>
            <p:spPr>
              <a:xfrm>
                <a:off x="3937039" y="4453612"/>
                <a:ext cx="180286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5"/>
                    </a:solidFill>
                  </a:rPr>
                  <a:t>Inference relationship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br>
                  <a:rPr lang="en-US" sz="1400" dirty="0">
                    <a:solidFill>
                      <a:schemeClr val="accent6"/>
                    </a:solidFill>
                  </a:rPr>
                </a:br>
                <a:r>
                  <a:rPr lang="en-US" sz="1400" dirty="0">
                    <a:solidFill>
                      <a:schemeClr val="accent6"/>
                    </a:solidFill>
                  </a:rPr>
                  <a:t>Causal relationship</a:t>
                </a:r>
                <a:endParaRPr lang="en-US" sz="1400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54C12AE-9F8C-5852-3B59-8B8475774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39" y="4453612"/>
                <a:ext cx="1802866" cy="738664"/>
              </a:xfrm>
              <a:prstGeom prst="rect">
                <a:avLst/>
              </a:prstGeom>
              <a:blipFill>
                <a:blip r:embed="rId1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TextBox 236">
            <a:extLst>
              <a:ext uri="{FF2B5EF4-FFF2-40B4-BE49-F238E27FC236}">
                <a16:creationId xmlns:a16="http://schemas.microsoft.com/office/drawing/2014/main" id="{4F6E5D37-BF8F-ADC3-6C66-D0B5F454376E}"/>
              </a:ext>
            </a:extLst>
          </p:cNvPr>
          <p:cNvSpPr txBox="1"/>
          <p:nvPr/>
        </p:nvSpPr>
        <p:spPr>
          <a:xfrm>
            <a:off x="3746017" y="5280020"/>
            <a:ext cx="221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Relationships must be</a:t>
            </a:r>
            <a:br>
              <a:rPr lang="en-US" sz="1600" dirty="0"/>
            </a:br>
            <a:r>
              <a:rPr lang="en-US" sz="1600" dirty="0"/>
              <a:t>topologically continuous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A9094C7F-2D2E-455D-F907-46BE650BAF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43" y="4699626"/>
            <a:ext cx="2402560" cy="1779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325D7E1-1A3B-C661-ED10-3E1263B60369}"/>
                  </a:ext>
                </a:extLst>
              </p:cNvPr>
              <p:cNvSpPr txBox="1"/>
              <p:nvPr/>
            </p:nvSpPr>
            <p:spPr>
              <a:xfrm>
                <a:off x="6406896" y="6413884"/>
                <a:ext cx="3793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Phase transition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Topologically isolated regions</a:t>
                </a: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325D7E1-1A3B-C661-ED10-3E1263B6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896" y="6413884"/>
                <a:ext cx="3793219" cy="307777"/>
              </a:xfrm>
              <a:prstGeom prst="rect">
                <a:avLst/>
              </a:prstGeom>
              <a:blipFill>
                <a:blip r:embed="rId18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TextBox 240">
            <a:extLst>
              <a:ext uri="{FF2B5EF4-FFF2-40B4-BE49-F238E27FC236}">
                <a16:creationId xmlns:a16="http://schemas.microsoft.com/office/drawing/2014/main" id="{81F24FD1-1522-BCAB-7D3F-D815B49662C1}"/>
              </a:ext>
            </a:extLst>
          </p:cNvPr>
          <p:cNvSpPr txBox="1"/>
          <p:nvPr/>
        </p:nvSpPr>
        <p:spPr>
          <a:xfrm>
            <a:off x="6418822" y="4258951"/>
            <a:ext cx="389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Topologically continuous consistent</a:t>
            </a:r>
            <a:br>
              <a:rPr lang="en-US" sz="1600" dirty="0"/>
            </a:br>
            <a:r>
              <a:rPr lang="en-US" sz="1600" dirty="0"/>
              <a:t>with analytic discontinuity on isolated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A8F6EC1-439B-7EA6-CD6F-D527A697C9C9}"/>
                  </a:ext>
                </a:extLst>
              </p:cNvPr>
              <p:cNvSpPr txBox="1"/>
              <p:nvPr/>
            </p:nvSpPr>
            <p:spPr>
              <a:xfrm>
                <a:off x="9666155" y="1059630"/>
                <a:ext cx="223079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Experimental verifiability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topology and</a:t>
                </a:r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-algebras</a:t>
                </a:r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(foundation of geometry, probability, …)</a:t>
                </a: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A8F6EC1-439B-7EA6-CD6F-D527A697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155" y="1059630"/>
                <a:ext cx="2230791" cy="2246769"/>
              </a:xfrm>
              <a:prstGeom prst="rect">
                <a:avLst/>
              </a:prstGeom>
              <a:blipFill>
                <a:blip r:embed="rId19"/>
                <a:stretch>
                  <a:fillRect t="-1630" r="-5191" b="-4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TextBox 242">
            <a:extLst>
              <a:ext uri="{FF2B5EF4-FFF2-40B4-BE49-F238E27FC236}">
                <a16:creationId xmlns:a16="http://schemas.microsoft.com/office/drawing/2014/main" id="{BEDD5A49-4B16-6BB3-E269-D6B0E62D57BC}"/>
              </a:ext>
            </a:extLst>
          </p:cNvPr>
          <p:cNvSpPr txBox="1"/>
          <p:nvPr/>
        </p:nvSpPr>
        <p:spPr>
          <a:xfrm>
            <a:off x="9666154" y="4933132"/>
            <a:ext cx="2230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Perfect map between math and physics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B39E8-A5E0-EE47-71C0-532A34F52015}"/>
              </a:ext>
            </a:extLst>
          </p:cNvPr>
          <p:cNvSpPr txBox="1"/>
          <p:nvPr/>
        </p:nvSpPr>
        <p:spPr>
          <a:xfrm>
            <a:off x="3746017" y="792082"/>
            <a:ext cx="2137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Statements formally associated</a:t>
            </a:r>
            <a:br>
              <a:rPr lang="en-US" sz="1200" dirty="0"/>
            </a:br>
            <a:r>
              <a:rPr lang="en-US" sz="1200" dirty="0"/>
              <a:t>with an experimental test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916C78-3C9B-017C-5CDF-15046C0C2BDD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875059" y="1022915"/>
            <a:ext cx="870958" cy="22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1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4EDAD1-1A90-3E18-6F6D-C261A5C0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CA6CC-47AF-39A7-58EC-6BD0EFA8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46CC66-698B-E518-47A7-19F0C4406EAC}"/>
                  </a:ext>
                </a:extLst>
              </p:cNvPr>
              <p:cNvSpPr txBox="1"/>
              <p:nvPr/>
            </p:nvSpPr>
            <p:spPr>
              <a:xfrm>
                <a:off x="0" y="255181"/>
                <a:ext cx="1219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Logic/topology/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dirty="0"/>
                  <a:t>-algebra are different aspects of the same structure, and they follow the same rules in CM and QM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46CC66-698B-E518-47A7-19F0C4406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5181"/>
                <a:ext cx="12192000" cy="1200329"/>
              </a:xfrm>
              <a:prstGeom prst="rect">
                <a:avLst/>
              </a:prstGeom>
              <a:blipFill>
                <a:blip r:embed="rId2"/>
                <a:stretch>
                  <a:fillRect t="-8122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0CAE54C-7F48-F5FF-9474-0A5311C2A902}"/>
              </a:ext>
            </a:extLst>
          </p:cNvPr>
          <p:cNvSpPr txBox="1"/>
          <p:nvPr/>
        </p:nvSpPr>
        <p:spPr>
          <a:xfrm>
            <a:off x="607329" y="2068641"/>
            <a:ext cx="5072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Where is the difference?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203B0-D3DD-2C1C-00B5-0A32CD35BB21}"/>
              </a:ext>
            </a:extLst>
          </p:cNvPr>
          <p:cNvSpPr txBox="1"/>
          <p:nvPr/>
        </p:nvSpPr>
        <p:spPr>
          <a:xfrm>
            <a:off x="6256131" y="2807432"/>
            <a:ext cx="4451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Rules of probability?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47EDF-8424-8CF9-3B03-3E0092DA72D5}"/>
              </a:ext>
            </a:extLst>
          </p:cNvPr>
          <p:cNvSpPr txBox="1"/>
          <p:nvPr/>
        </p:nvSpPr>
        <p:spPr>
          <a:xfrm>
            <a:off x="974618" y="4064675"/>
            <a:ext cx="6157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Rules of information theory?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C8D8E-D780-7B1D-3629-C0E17CCEABE5}"/>
              </a:ext>
            </a:extLst>
          </p:cNvPr>
          <p:cNvSpPr txBox="1"/>
          <p:nvPr/>
        </p:nvSpPr>
        <p:spPr>
          <a:xfrm>
            <a:off x="5679552" y="5044121"/>
            <a:ext cx="4213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Rules of geometry?</a:t>
            </a:r>
          </a:p>
        </p:txBody>
      </p:sp>
    </p:spTree>
    <p:extLst>
      <p:ext uri="{BB962C8B-B14F-4D97-AF65-F5344CB8AC3E}">
        <p14:creationId xmlns:p14="http://schemas.microsoft.com/office/powerpoint/2010/main" val="21900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E5F95B-F446-9BFF-5D88-321564A9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AF748-D05B-0E0B-2DEF-733D24A2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D4355-D9BF-7E34-AD99-DEF78E6DF336}"/>
              </a:ext>
            </a:extLst>
          </p:cNvPr>
          <p:cNvSpPr/>
          <p:nvPr/>
        </p:nvSpPr>
        <p:spPr>
          <a:xfrm>
            <a:off x="5381057" y="419111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Classical probability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B96A6-968C-300E-0198-3C82ADF947B2}"/>
              </a:ext>
            </a:extLst>
          </p:cNvPr>
          <p:cNvSpPr/>
          <p:nvPr/>
        </p:nvSpPr>
        <p:spPr>
          <a:xfrm>
            <a:off x="5382843" y="5482753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Quantum information theory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4082D6-B069-5DC8-65CA-FD9CD8F65D46}"/>
              </a:ext>
            </a:extLst>
          </p:cNvPr>
          <p:cNvSpPr/>
          <p:nvPr/>
        </p:nvSpPr>
        <p:spPr>
          <a:xfrm>
            <a:off x="5381057" y="2205314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Information theory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0304E-90D8-4B1F-F836-AE6D5D22BBE1}"/>
              </a:ext>
            </a:extLst>
          </p:cNvPr>
          <p:cNvSpPr/>
          <p:nvPr/>
        </p:nvSpPr>
        <p:spPr>
          <a:xfrm>
            <a:off x="396911" y="1245921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Symplectic</a:t>
            </a:r>
            <a:r>
              <a:rPr lang="en-US" sz="2000" dirty="0">
                <a:solidFill>
                  <a:schemeClr val="tx1"/>
                </a:solidFill>
              </a:rPr>
              <a:t> manifold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57DDA8-4466-39F3-855D-17BC51124EA3}"/>
              </a:ext>
            </a:extLst>
          </p:cNvPr>
          <p:cNvSpPr/>
          <p:nvPr/>
        </p:nvSpPr>
        <p:spPr>
          <a:xfrm>
            <a:off x="5381057" y="3799117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Quantum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254374-26B0-D518-7008-7C00FB957687}"/>
                  </a:ext>
                </a:extLst>
              </p:cNvPr>
              <p:cNvSpPr txBox="1"/>
              <p:nvPr/>
            </p:nvSpPr>
            <p:spPr>
              <a:xfrm>
                <a:off x="1298410" y="521395"/>
                <a:ext cx="10250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254374-26B0-D518-7008-7C00FB957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410" y="521395"/>
                <a:ext cx="102508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CE23D0-F96F-1C9B-7668-20F5DF925AAD}"/>
                  </a:ext>
                </a:extLst>
              </p:cNvPr>
              <p:cNvSpPr txBox="1"/>
              <p:nvPr/>
            </p:nvSpPr>
            <p:spPr>
              <a:xfrm>
                <a:off x="8957499" y="276617"/>
                <a:ext cx="2393283" cy="9693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CE23D0-F96F-1C9B-7668-20F5DF92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499" y="276617"/>
                <a:ext cx="2393283" cy="9693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A13BE6-7374-650C-5E5A-9CF8C8073628}"/>
                  </a:ext>
                </a:extLst>
              </p:cNvPr>
              <p:cNvSpPr txBox="1"/>
              <p:nvPr/>
            </p:nvSpPr>
            <p:spPr>
              <a:xfrm>
                <a:off x="8737332" y="2333865"/>
                <a:ext cx="29897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A13BE6-7374-650C-5E5A-9CF8C8073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332" y="2333865"/>
                <a:ext cx="29897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DDCC1DF0-DF99-D323-F4DB-80AC6169C00D}"/>
              </a:ext>
            </a:extLst>
          </p:cNvPr>
          <p:cNvSpPr/>
          <p:nvPr/>
        </p:nvSpPr>
        <p:spPr>
          <a:xfrm rot="20292001">
            <a:off x="3688985" y="986854"/>
            <a:ext cx="1156996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55428D83-E55A-64F4-BC48-1EFB7C9C2CDC}"/>
              </a:ext>
            </a:extLst>
          </p:cNvPr>
          <p:cNvSpPr/>
          <p:nvPr/>
        </p:nvSpPr>
        <p:spPr>
          <a:xfrm rot="1307999" flipH="1">
            <a:off x="3688986" y="2135646"/>
            <a:ext cx="1156996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30CA4024-DEF3-FA7F-C8DF-F1F7B5363F7B}"/>
              </a:ext>
            </a:extLst>
          </p:cNvPr>
          <p:cNvSpPr/>
          <p:nvPr/>
        </p:nvSpPr>
        <p:spPr>
          <a:xfrm rot="5400000">
            <a:off x="6381264" y="1442881"/>
            <a:ext cx="767532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A99482-9139-FBC2-F7F2-91A1E2CBD075}"/>
              </a:ext>
            </a:extLst>
          </p:cNvPr>
          <p:cNvSpPr/>
          <p:nvPr/>
        </p:nvSpPr>
        <p:spPr>
          <a:xfrm>
            <a:off x="467347" y="4517420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Projective Hilbert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A6FC7F-A5C2-6544-E516-2329EDCD40BA}"/>
                  </a:ext>
                </a:extLst>
              </p:cNvPr>
              <p:cNvSpPr txBox="1"/>
              <p:nvPr/>
            </p:nvSpPr>
            <p:spPr>
              <a:xfrm>
                <a:off x="1236117" y="3753051"/>
                <a:ext cx="1149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A6FC7F-A5C2-6544-E516-2329EDCD4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117" y="3753051"/>
                <a:ext cx="11496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DB5CF3-1F04-32EC-1283-D8AE4B528731}"/>
                  </a:ext>
                </a:extLst>
              </p:cNvPr>
              <p:cNvSpPr txBox="1"/>
              <p:nvPr/>
            </p:nvSpPr>
            <p:spPr>
              <a:xfrm>
                <a:off x="8628828" y="3860562"/>
                <a:ext cx="31391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DB5CF3-1F04-32EC-1283-D8AE4B528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828" y="3860562"/>
                <a:ext cx="313919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8E04AB-26C7-4DA1-F87A-EB2F0E6D99CA}"/>
                  </a:ext>
                </a:extLst>
              </p:cNvPr>
              <p:cNvSpPr txBox="1"/>
              <p:nvPr/>
            </p:nvSpPr>
            <p:spPr>
              <a:xfrm>
                <a:off x="544911" y="5311577"/>
                <a:ext cx="2713563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8E04AB-26C7-4DA1-F87A-EB2F0E6D9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1" y="5311577"/>
                <a:ext cx="2713563" cy="8989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A88334-7850-B24E-9C35-D9AD29D55397}"/>
                  </a:ext>
                </a:extLst>
              </p:cNvPr>
              <p:cNvSpPr txBox="1"/>
              <p:nvPr/>
            </p:nvSpPr>
            <p:spPr>
              <a:xfrm>
                <a:off x="8144241" y="5338563"/>
                <a:ext cx="3949414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A88334-7850-B24E-9C35-D9AD29D5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241" y="5338563"/>
                <a:ext cx="3949414" cy="9221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6FDB82-744C-9DC2-8AAB-1262F3A99AF6}"/>
                  </a:ext>
                </a:extLst>
              </p:cNvPr>
              <p:cNvSpPr txBox="1"/>
              <p:nvPr/>
            </p:nvSpPr>
            <p:spPr>
              <a:xfrm>
                <a:off x="452274" y="2393537"/>
                <a:ext cx="28965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2800" dirty="0"/>
                  <a:t> uniform over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6FDB82-744C-9DC2-8AAB-1262F3A9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74" y="2393537"/>
                <a:ext cx="2896562" cy="523220"/>
              </a:xfrm>
              <a:prstGeom prst="rect">
                <a:avLst/>
              </a:prstGeom>
              <a:blipFill>
                <a:blip r:embed="rId10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B08C0DAA-893A-2918-DFD0-C8B6DBBAE384}"/>
              </a:ext>
            </a:extLst>
          </p:cNvPr>
          <p:cNvSpPr/>
          <p:nvPr/>
        </p:nvSpPr>
        <p:spPr>
          <a:xfrm rot="20292001">
            <a:off x="3688985" y="4358468"/>
            <a:ext cx="1156996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0A98F1C9-500B-AF34-7F51-773A5E7CDF85}"/>
              </a:ext>
            </a:extLst>
          </p:cNvPr>
          <p:cNvSpPr/>
          <p:nvPr/>
        </p:nvSpPr>
        <p:spPr>
          <a:xfrm rot="1307999" flipH="1">
            <a:off x="3688986" y="5320189"/>
            <a:ext cx="1156996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838BBFF9-3BC0-571B-D222-8DFC96CDBA46}"/>
              </a:ext>
            </a:extLst>
          </p:cNvPr>
          <p:cNvSpPr/>
          <p:nvPr/>
        </p:nvSpPr>
        <p:spPr>
          <a:xfrm rot="5400000">
            <a:off x="6381264" y="4796693"/>
            <a:ext cx="767532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4D279F-C832-E061-F783-C08221BD0864}"/>
              </a:ext>
            </a:extLst>
          </p:cNvPr>
          <p:cNvSpPr txBox="1"/>
          <p:nvPr/>
        </p:nvSpPr>
        <p:spPr>
          <a:xfrm>
            <a:off x="1" y="3248587"/>
            <a:ext cx="1018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8000"/>
                </a:solidFill>
              </a:rPr>
              <a:t>Geometry/probability/information theory are different aspects of the same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060B9-FA0E-9F64-F136-CFA1EA669036}"/>
              </a:ext>
            </a:extLst>
          </p:cNvPr>
          <p:cNvSpPr txBox="1"/>
          <p:nvPr/>
        </p:nvSpPr>
        <p:spPr>
          <a:xfrm>
            <a:off x="9681953" y="3105834"/>
            <a:ext cx="2510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No other structure!</a:t>
            </a:r>
            <a:br>
              <a:rPr lang="en-US" dirty="0"/>
            </a:br>
            <a:r>
              <a:rPr lang="en-US" dirty="0"/>
              <a:t>Difference must be here.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99CB92-A667-4077-7466-BDCB282B2589}"/>
              </a:ext>
            </a:extLst>
          </p:cNvPr>
          <p:cNvGrpSpPr/>
          <p:nvPr/>
        </p:nvGrpSpPr>
        <p:grpSpPr>
          <a:xfrm>
            <a:off x="8031581" y="1238687"/>
            <a:ext cx="4047903" cy="1107148"/>
            <a:chOff x="5242135" y="4296470"/>
            <a:chExt cx="4047903" cy="11071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66CD3C-6748-5C6A-37DA-D505E0056D8E}"/>
                </a:ext>
              </a:extLst>
            </p:cNvPr>
            <p:cNvSpPr txBox="1"/>
            <p:nvPr/>
          </p:nvSpPr>
          <p:spPr>
            <a:xfrm>
              <a:off x="5242135" y="4296470"/>
              <a:ext cx="4047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Proxima Nova Lt" panose="02000506030000020004" pitchFamily="50" charset="0"/>
                  <a:cs typeface="Arial" panose="020B0604020202020204" pitchFamily="34" charset="0"/>
                </a:rPr>
                <a:t>Hamiltonian mechanics is conservation</a:t>
              </a:r>
              <a:br>
                <a:rPr lang="en-US" i="1" dirty="0">
                  <a:latin typeface="Proxima Nova Lt" panose="02000506030000020004" pitchFamily="50" charset="0"/>
                  <a:cs typeface="Arial" panose="020B0604020202020204" pitchFamily="34" charset="0"/>
                </a:rPr>
              </a:br>
              <a:r>
                <a:rPr lang="en-US" i="1" dirty="0">
                  <a:latin typeface="Proxima Nova Lt" panose="02000506030000020004" pitchFamily="50" charset="0"/>
                  <a:cs typeface="Arial" panose="020B0604020202020204" pitchFamily="34" charset="0"/>
                </a:rPr>
                <a:t>of information entropy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640399-D8E8-9033-5256-456EE4FCE173}"/>
                </a:ext>
              </a:extLst>
            </p:cNvPr>
            <p:cNvSpPr txBox="1"/>
            <p:nvPr/>
          </p:nvSpPr>
          <p:spPr>
            <a:xfrm>
              <a:off x="6309991" y="4941953"/>
              <a:ext cx="2980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Proxima Nova Lt" panose="02000506030000020004" pitchFamily="50" charset="0"/>
                </a:rPr>
                <a:t>Gabriele Carcassi, Christine A. Aidala</a:t>
              </a:r>
            </a:p>
            <a:p>
              <a:pPr algn="r"/>
              <a:r>
                <a:rPr lang="en-US" sz="1200" dirty="0">
                  <a:latin typeface="Proxima Nova Lt" panose="02000506030000020004" pitchFamily="50" charset="0"/>
                </a:rPr>
                <a:t>https://doi.org/10.1016/j.shpsb.2020.04.004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887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20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4EDAD1-1A90-3E18-6F6D-C261A5C0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CA6CC-47AF-39A7-58EC-6BD0EFA8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46CC66-698B-E518-47A7-19F0C4406EAC}"/>
                  </a:ext>
                </a:extLst>
              </p:cNvPr>
              <p:cNvSpPr txBox="1"/>
              <p:nvPr/>
            </p:nvSpPr>
            <p:spPr>
              <a:xfrm>
                <a:off x="0" y="5100746"/>
                <a:ext cx="1219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rgbClr val="008000"/>
                    </a:solidFill>
                  </a:rPr>
                  <a:t> rules of geometry/probability/information theory</a:t>
                </a:r>
                <a:br>
                  <a:rPr lang="en-US" sz="3600" dirty="0">
                    <a:solidFill>
                      <a:srgbClr val="008000"/>
                    </a:solidFill>
                  </a:rPr>
                </a:br>
                <a:r>
                  <a:rPr lang="en-US" sz="3600" dirty="0">
                    <a:solidFill>
                      <a:srgbClr val="008000"/>
                    </a:solidFill>
                  </a:rPr>
                  <a:t>are different in classical and quantum mechanics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46CC66-698B-E518-47A7-19F0C4406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00746"/>
                <a:ext cx="12192000" cy="1200329"/>
              </a:xfrm>
              <a:prstGeom prst="rect">
                <a:avLst/>
              </a:prstGeom>
              <a:blipFill>
                <a:blip r:embed="rId2"/>
                <a:stretch>
                  <a:fillRect t="-8122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0CAE54C-7F48-F5FF-9474-0A5311C2A902}"/>
              </a:ext>
            </a:extLst>
          </p:cNvPr>
          <p:cNvSpPr txBox="1"/>
          <p:nvPr/>
        </p:nvSpPr>
        <p:spPr>
          <a:xfrm>
            <a:off x="0" y="1156535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Quantum information theory:</a:t>
            </a:r>
            <a:br>
              <a:rPr lang="en-US" sz="2800" dirty="0"/>
            </a:br>
            <a:r>
              <a:rPr lang="en-US" sz="2800" dirty="0"/>
              <a:t>entropy cannot be negative but conditional entropy can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CD7A1-BEBB-BC76-455D-268C0E526FF4}"/>
              </a:ext>
            </a:extLst>
          </p:cNvPr>
          <p:cNvSpPr txBox="1"/>
          <p:nvPr/>
        </p:nvSpPr>
        <p:spPr>
          <a:xfrm>
            <a:off x="0" y="2283535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Classical information theory (discrete):</a:t>
            </a:r>
            <a:br>
              <a:rPr lang="en-US" sz="2800" dirty="0"/>
            </a:br>
            <a:r>
              <a:rPr lang="en-US" sz="2800" dirty="0"/>
              <a:t>neither entropy nor conditional entropy can be negative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395730-E8D3-FE09-09B6-3AB262845223}"/>
              </a:ext>
            </a:extLst>
          </p:cNvPr>
          <p:cNvSpPr txBox="1"/>
          <p:nvPr/>
        </p:nvSpPr>
        <p:spPr>
          <a:xfrm>
            <a:off x="0" y="3467253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Classical information theory (continuous):</a:t>
            </a:r>
            <a:br>
              <a:rPr lang="en-US" sz="2800" dirty="0"/>
            </a:br>
            <a:r>
              <a:rPr lang="en-US" sz="2800" dirty="0"/>
              <a:t>both entropy and conditional entropy can be negative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05A64-454C-8AFE-DDD9-01924FFE199C}"/>
              </a:ext>
            </a:extLst>
          </p:cNvPr>
          <p:cNvSpPr txBox="1"/>
          <p:nvPr/>
        </p:nvSpPr>
        <p:spPr>
          <a:xfrm>
            <a:off x="0" y="2792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Easiest way to show the difference?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F2783-16A6-813B-00A4-753471DD5D90}"/>
              </a:ext>
            </a:extLst>
          </p:cNvPr>
          <p:cNvSpPr txBox="1"/>
          <p:nvPr/>
        </p:nvSpPr>
        <p:spPr>
          <a:xfrm>
            <a:off x="0" y="45396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Neither classical/quantum can fully contain (and only contain) the other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186970-AEC2-24DA-3066-100470A45CA7}"/>
              </a:ext>
            </a:extLst>
          </p:cNvPr>
          <p:cNvGrpSpPr/>
          <p:nvPr/>
        </p:nvGrpSpPr>
        <p:grpSpPr>
          <a:xfrm>
            <a:off x="71021" y="1660124"/>
            <a:ext cx="10990567" cy="2859208"/>
            <a:chOff x="71021" y="1660124"/>
            <a:chExt cx="10990567" cy="285920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C98FDB-912C-6080-363F-0251CCF70109}"/>
                </a:ext>
              </a:extLst>
            </p:cNvPr>
            <p:cNvSpPr/>
            <p:nvPr/>
          </p:nvSpPr>
          <p:spPr>
            <a:xfrm>
              <a:off x="6622743" y="1660124"/>
              <a:ext cx="2982896" cy="450518"/>
            </a:xfrm>
            <a:prstGeom prst="ellipse">
              <a:avLst/>
            </a:prstGeom>
            <a:noFill/>
            <a:ln w="38100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28E0AFB-A72A-9317-E86E-CC041D4849CA}"/>
                </a:ext>
              </a:extLst>
            </p:cNvPr>
            <p:cNvSpPr/>
            <p:nvPr/>
          </p:nvSpPr>
          <p:spPr>
            <a:xfrm>
              <a:off x="1855435" y="1660124"/>
              <a:ext cx="1606857" cy="450518"/>
            </a:xfrm>
            <a:prstGeom prst="ellipse">
              <a:avLst/>
            </a:prstGeom>
            <a:noFill/>
            <a:ln w="38100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15CAF9B-1C1C-EBEE-84C1-20AD3BBBDA82}"/>
                </a:ext>
              </a:extLst>
            </p:cNvPr>
            <p:cNvSpPr/>
            <p:nvPr/>
          </p:nvSpPr>
          <p:spPr>
            <a:xfrm>
              <a:off x="1203981" y="1917577"/>
              <a:ext cx="544918" cy="1100831"/>
            </a:xfrm>
            <a:custGeom>
              <a:avLst/>
              <a:gdLst>
                <a:gd name="connsiteX0" fmla="*/ 214881 w 321413"/>
                <a:gd name="connsiteY0" fmla="*/ 0 h 976543"/>
                <a:gd name="connsiteX1" fmla="*/ 1817 w 321413"/>
                <a:gd name="connsiteY1" fmla="*/ 390617 h 976543"/>
                <a:gd name="connsiteX2" fmla="*/ 321413 w 321413"/>
                <a:gd name="connsiteY2" fmla="*/ 976543 h 976543"/>
                <a:gd name="connsiteX0" fmla="*/ 214881 w 294780"/>
                <a:gd name="connsiteY0" fmla="*/ 0 h 1020932"/>
                <a:gd name="connsiteX1" fmla="*/ 1817 w 294780"/>
                <a:gd name="connsiteY1" fmla="*/ 390617 h 1020932"/>
                <a:gd name="connsiteX2" fmla="*/ 294780 w 294780"/>
                <a:gd name="connsiteY2" fmla="*/ 1020932 h 1020932"/>
                <a:gd name="connsiteX0" fmla="*/ 214881 w 294780"/>
                <a:gd name="connsiteY0" fmla="*/ 0 h 1020932"/>
                <a:gd name="connsiteX1" fmla="*/ 1817 w 294780"/>
                <a:gd name="connsiteY1" fmla="*/ 390617 h 1020932"/>
                <a:gd name="connsiteX2" fmla="*/ 294780 w 294780"/>
                <a:gd name="connsiteY2" fmla="*/ 1020932 h 1020932"/>
                <a:gd name="connsiteX0" fmla="*/ 444542 w 524441"/>
                <a:gd name="connsiteY0" fmla="*/ 0 h 1020932"/>
                <a:gd name="connsiteX1" fmla="*/ 658 w 524441"/>
                <a:gd name="connsiteY1" fmla="*/ 390617 h 1020932"/>
                <a:gd name="connsiteX2" fmla="*/ 524441 w 524441"/>
                <a:gd name="connsiteY2" fmla="*/ 1020932 h 1020932"/>
                <a:gd name="connsiteX0" fmla="*/ 515455 w 524333"/>
                <a:gd name="connsiteY0" fmla="*/ 0 h 1100831"/>
                <a:gd name="connsiteX1" fmla="*/ 550 w 524333"/>
                <a:gd name="connsiteY1" fmla="*/ 470516 h 1100831"/>
                <a:gd name="connsiteX2" fmla="*/ 524333 w 524333"/>
                <a:gd name="connsiteY2" fmla="*/ 1100831 h 1100831"/>
                <a:gd name="connsiteX0" fmla="*/ 515633 w 524511"/>
                <a:gd name="connsiteY0" fmla="*/ 0 h 1100831"/>
                <a:gd name="connsiteX1" fmla="*/ 728 w 524511"/>
                <a:gd name="connsiteY1" fmla="*/ 470516 h 1100831"/>
                <a:gd name="connsiteX2" fmla="*/ 524511 w 524511"/>
                <a:gd name="connsiteY2" fmla="*/ 1100831 h 1100831"/>
                <a:gd name="connsiteX0" fmla="*/ 515936 w 524814"/>
                <a:gd name="connsiteY0" fmla="*/ 0 h 1100831"/>
                <a:gd name="connsiteX1" fmla="*/ 1031 w 524814"/>
                <a:gd name="connsiteY1" fmla="*/ 470516 h 1100831"/>
                <a:gd name="connsiteX2" fmla="*/ 524814 w 524814"/>
                <a:gd name="connsiteY2" fmla="*/ 1100831 h 1100831"/>
                <a:gd name="connsiteX0" fmla="*/ 515936 w 524814"/>
                <a:gd name="connsiteY0" fmla="*/ 0 h 1100831"/>
                <a:gd name="connsiteX1" fmla="*/ 1031 w 524814"/>
                <a:gd name="connsiteY1" fmla="*/ 470516 h 1100831"/>
                <a:gd name="connsiteX2" fmla="*/ 524814 w 524814"/>
                <a:gd name="connsiteY2" fmla="*/ 1100831 h 1100831"/>
                <a:gd name="connsiteX0" fmla="*/ 518507 w 527385"/>
                <a:gd name="connsiteY0" fmla="*/ 0 h 1100831"/>
                <a:gd name="connsiteX1" fmla="*/ 3602 w 527385"/>
                <a:gd name="connsiteY1" fmla="*/ 470516 h 1100831"/>
                <a:gd name="connsiteX2" fmla="*/ 527385 w 527385"/>
                <a:gd name="connsiteY2" fmla="*/ 1100831 h 1100831"/>
                <a:gd name="connsiteX0" fmla="*/ 536040 w 544918"/>
                <a:gd name="connsiteY0" fmla="*/ 0 h 1100831"/>
                <a:gd name="connsiteX1" fmla="*/ 3380 w 544918"/>
                <a:gd name="connsiteY1" fmla="*/ 585926 h 1100831"/>
                <a:gd name="connsiteX2" fmla="*/ 544918 w 544918"/>
                <a:gd name="connsiteY2" fmla="*/ 1100831 h 110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918" h="1100831">
                  <a:moveTo>
                    <a:pt x="536040" y="0"/>
                  </a:moveTo>
                  <a:cubicBezTo>
                    <a:pt x="314098" y="42909"/>
                    <a:pt x="38891" y="254493"/>
                    <a:pt x="3380" y="585926"/>
                  </a:cubicBezTo>
                  <a:cubicBezTo>
                    <a:pt x="-32131" y="917359"/>
                    <a:pt x="216443" y="1093433"/>
                    <a:pt x="544918" y="1100831"/>
                  </a:cubicBezTo>
                </a:path>
              </a:pathLst>
            </a:custGeom>
            <a:noFill/>
            <a:ln w="38100">
              <a:solidFill>
                <a:srgbClr val="0099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08B162-6EAD-AC3B-1DA5-F99E7377283E}"/>
                </a:ext>
              </a:extLst>
            </p:cNvPr>
            <p:cNvSpPr/>
            <p:nvPr/>
          </p:nvSpPr>
          <p:spPr>
            <a:xfrm>
              <a:off x="9579005" y="2095130"/>
              <a:ext cx="1482583" cy="2095129"/>
            </a:xfrm>
            <a:custGeom>
              <a:avLst/>
              <a:gdLst>
                <a:gd name="connsiteX0" fmla="*/ 239697 w 882100"/>
                <a:gd name="connsiteY0" fmla="*/ 0 h 2308194"/>
                <a:gd name="connsiteX1" fmla="*/ 878889 w 882100"/>
                <a:gd name="connsiteY1" fmla="*/ 1029810 h 2308194"/>
                <a:gd name="connsiteX2" fmla="*/ 0 w 882100"/>
                <a:gd name="connsiteY2" fmla="*/ 2308194 h 2308194"/>
                <a:gd name="connsiteX0" fmla="*/ 639192 w 1281595"/>
                <a:gd name="connsiteY0" fmla="*/ 0 h 2299316"/>
                <a:gd name="connsiteX1" fmla="*/ 1278384 w 1281595"/>
                <a:gd name="connsiteY1" fmla="*/ 1029810 h 2299316"/>
                <a:gd name="connsiteX2" fmla="*/ 0 w 1281595"/>
                <a:gd name="connsiteY2" fmla="*/ 2299316 h 2299316"/>
                <a:gd name="connsiteX0" fmla="*/ 639192 w 1281595"/>
                <a:gd name="connsiteY0" fmla="*/ 0 h 2299316"/>
                <a:gd name="connsiteX1" fmla="*/ 1278384 w 1281595"/>
                <a:gd name="connsiteY1" fmla="*/ 1029810 h 2299316"/>
                <a:gd name="connsiteX2" fmla="*/ 0 w 1281595"/>
                <a:gd name="connsiteY2" fmla="*/ 2299316 h 2299316"/>
                <a:gd name="connsiteX0" fmla="*/ 0 w 1394858"/>
                <a:gd name="connsiteY0" fmla="*/ 0 h 2086252"/>
                <a:gd name="connsiteX1" fmla="*/ 1393793 w 1394858"/>
                <a:gd name="connsiteY1" fmla="*/ 816746 h 2086252"/>
                <a:gd name="connsiteX2" fmla="*/ 115409 w 1394858"/>
                <a:gd name="connsiteY2" fmla="*/ 2086252 h 2086252"/>
                <a:gd name="connsiteX0" fmla="*/ 0 w 1395022"/>
                <a:gd name="connsiteY0" fmla="*/ 0 h 2086252"/>
                <a:gd name="connsiteX1" fmla="*/ 1393793 w 1395022"/>
                <a:gd name="connsiteY1" fmla="*/ 816746 h 2086252"/>
                <a:gd name="connsiteX2" fmla="*/ 115409 w 1395022"/>
                <a:gd name="connsiteY2" fmla="*/ 2086252 h 2086252"/>
                <a:gd name="connsiteX0" fmla="*/ 0 w 1262051"/>
                <a:gd name="connsiteY0" fmla="*/ 0 h 2086252"/>
                <a:gd name="connsiteX1" fmla="*/ 1260628 w 1262051"/>
                <a:gd name="connsiteY1" fmla="*/ 1269508 h 2086252"/>
                <a:gd name="connsiteX2" fmla="*/ 115409 w 1262051"/>
                <a:gd name="connsiteY2" fmla="*/ 2086252 h 2086252"/>
                <a:gd name="connsiteX0" fmla="*/ 0 w 1262051"/>
                <a:gd name="connsiteY0" fmla="*/ 0 h 2086252"/>
                <a:gd name="connsiteX1" fmla="*/ 1260628 w 1262051"/>
                <a:gd name="connsiteY1" fmla="*/ 1269508 h 2086252"/>
                <a:gd name="connsiteX2" fmla="*/ 115409 w 1262051"/>
                <a:gd name="connsiteY2" fmla="*/ 2086252 h 2086252"/>
                <a:gd name="connsiteX0" fmla="*/ 0 w 1260646"/>
                <a:gd name="connsiteY0" fmla="*/ 0 h 2086252"/>
                <a:gd name="connsiteX1" fmla="*/ 1260628 w 1260646"/>
                <a:gd name="connsiteY1" fmla="*/ 1269508 h 2086252"/>
                <a:gd name="connsiteX2" fmla="*/ 115409 w 1260646"/>
                <a:gd name="connsiteY2" fmla="*/ 2086252 h 2086252"/>
                <a:gd name="connsiteX0" fmla="*/ 0 w 1260646"/>
                <a:gd name="connsiteY0" fmla="*/ 0 h 2095129"/>
                <a:gd name="connsiteX1" fmla="*/ 1260628 w 1260646"/>
                <a:gd name="connsiteY1" fmla="*/ 1269508 h 2095129"/>
                <a:gd name="connsiteX2" fmla="*/ 514904 w 1260646"/>
                <a:gd name="connsiteY2" fmla="*/ 2095129 h 2095129"/>
                <a:gd name="connsiteX0" fmla="*/ 0 w 1482583"/>
                <a:gd name="connsiteY0" fmla="*/ 0 h 2095129"/>
                <a:gd name="connsiteX1" fmla="*/ 1482569 w 1482583"/>
                <a:gd name="connsiteY1" fmla="*/ 1198487 h 2095129"/>
                <a:gd name="connsiteX2" fmla="*/ 514904 w 1482583"/>
                <a:gd name="connsiteY2" fmla="*/ 2095129 h 2095129"/>
                <a:gd name="connsiteX0" fmla="*/ 0 w 1482583"/>
                <a:gd name="connsiteY0" fmla="*/ 0 h 2095129"/>
                <a:gd name="connsiteX1" fmla="*/ 1482569 w 1482583"/>
                <a:gd name="connsiteY1" fmla="*/ 1198487 h 2095129"/>
                <a:gd name="connsiteX2" fmla="*/ 514904 w 1482583"/>
                <a:gd name="connsiteY2" fmla="*/ 2095129 h 209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2583" h="2095129">
                  <a:moveTo>
                    <a:pt x="0" y="0"/>
                  </a:moveTo>
                  <a:cubicBezTo>
                    <a:pt x="490491" y="189390"/>
                    <a:pt x="1487008" y="574091"/>
                    <a:pt x="1482569" y="1198487"/>
                  </a:cubicBezTo>
                  <a:cubicBezTo>
                    <a:pt x="1478130" y="1680841"/>
                    <a:pt x="1147438" y="2065537"/>
                    <a:pt x="514904" y="2095129"/>
                  </a:cubicBezTo>
                </a:path>
              </a:pathLst>
            </a:custGeom>
            <a:noFill/>
            <a:ln w="38100">
              <a:solidFill>
                <a:srgbClr val="0099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5FB00E-9016-7260-89F7-FBFBC50A8BF8}"/>
                </a:ext>
              </a:extLst>
            </p:cNvPr>
            <p:cNvSpPr txBox="1"/>
            <p:nvPr/>
          </p:nvSpPr>
          <p:spPr>
            <a:xfrm>
              <a:off x="71021" y="3596002"/>
              <a:ext cx="21217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Quantum mechanics</a:t>
              </a:r>
              <a:br>
                <a:rPr lang="en-US" dirty="0">
                  <a:solidFill>
                    <a:srgbClr val="008000"/>
                  </a:solidFill>
                </a:rPr>
              </a:br>
              <a:r>
                <a:rPr lang="en-US" dirty="0">
                  <a:solidFill>
                    <a:srgbClr val="008000"/>
                  </a:solidFill>
                </a:rPr>
                <a:t>“mixes” discrete and</a:t>
              </a:r>
              <a:br>
                <a:rPr lang="en-US" dirty="0">
                  <a:solidFill>
                    <a:srgbClr val="008000"/>
                  </a:solidFill>
                </a:rPr>
              </a:br>
              <a:r>
                <a:rPr lang="en-US" dirty="0">
                  <a:solidFill>
                    <a:srgbClr val="008000"/>
                  </a:solidFill>
                </a:rPr>
                <a:t>continuous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5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FD460F-9095-E6EC-EF00-DA827E69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CE842-4B11-50D7-CCC9-B1BDC9F6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564D0-84D8-CAF8-5463-2A387F536DA6}"/>
              </a:ext>
            </a:extLst>
          </p:cNvPr>
          <p:cNvSpPr txBox="1"/>
          <p:nvPr/>
        </p:nvSpPr>
        <p:spPr>
          <a:xfrm>
            <a:off x="0" y="23253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But how EXACTLY are they different?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73B4D-088F-209E-AD66-595655040896}"/>
                  </a:ext>
                </a:extLst>
              </p:cNvPr>
              <p:cNvSpPr txBox="1"/>
              <p:nvPr/>
            </p:nvSpPr>
            <p:spPr>
              <a:xfrm>
                <a:off x="1812848" y="2733583"/>
                <a:ext cx="386112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73B4D-088F-209E-AD66-59565504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48" y="2733583"/>
                <a:ext cx="386112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6D3D94-5562-94A6-5FEE-79FEC5B8D217}"/>
                  </a:ext>
                </a:extLst>
              </p:cNvPr>
              <p:cNvSpPr txBox="1"/>
              <p:nvPr/>
            </p:nvSpPr>
            <p:spPr>
              <a:xfrm>
                <a:off x="3467199" y="3546757"/>
                <a:ext cx="6282040" cy="1099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6D3D94-5562-94A6-5FEE-79FEC5B8D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199" y="3546757"/>
                <a:ext cx="6282040" cy="1099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0B1E3A8-DBF7-2F64-D1E3-A5E7DB567E0E}"/>
              </a:ext>
            </a:extLst>
          </p:cNvPr>
          <p:cNvSpPr txBox="1"/>
          <p:nvPr/>
        </p:nvSpPr>
        <p:spPr>
          <a:xfrm>
            <a:off x="886473" y="3773228"/>
            <a:ext cx="186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“Classical” hidden</a:t>
            </a:r>
            <a:br>
              <a:rPr lang="en-US" dirty="0"/>
            </a:br>
            <a:r>
              <a:rPr lang="en-US" dirty="0"/>
              <a:t>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E28983-36B9-99A0-CDE2-FAA25150D2B9}"/>
              </a:ext>
            </a:extLst>
          </p:cNvPr>
          <p:cNvSpPr txBox="1"/>
          <p:nvPr/>
        </p:nvSpPr>
        <p:spPr>
          <a:xfrm>
            <a:off x="6406095" y="3512841"/>
            <a:ext cx="216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Uses measure theory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FBC618-5F46-3A0E-6A6C-49D3E040D367}"/>
              </a:ext>
            </a:extLst>
          </p:cNvPr>
          <p:cNvSpPr txBox="1"/>
          <p:nvPr/>
        </p:nvSpPr>
        <p:spPr>
          <a:xfrm>
            <a:off x="2493371" y="2364251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use of measure theory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AAB009-46AE-38DB-5C54-809C10646896}"/>
              </a:ext>
            </a:extLst>
          </p:cNvPr>
          <p:cNvSpPr txBox="1"/>
          <p:nvPr/>
        </p:nvSpPr>
        <p:spPr>
          <a:xfrm rot="19714857">
            <a:off x="1430859" y="240222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OK!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C0E250-6DDD-CDA5-ED3D-959215982EDB}"/>
              </a:ext>
            </a:extLst>
          </p:cNvPr>
          <p:cNvSpPr txBox="1"/>
          <p:nvPr/>
        </p:nvSpPr>
        <p:spPr>
          <a:xfrm rot="2753122">
            <a:off x="9190326" y="3506086"/>
            <a:ext cx="63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KO!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8125B7-4BFB-83C8-904E-7CDD05055561}"/>
              </a:ext>
            </a:extLst>
          </p:cNvPr>
          <p:cNvSpPr txBox="1"/>
          <p:nvPr/>
        </p:nvSpPr>
        <p:spPr>
          <a:xfrm>
            <a:off x="1" y="5032062"/>
            <a:ext cx="386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However, we do use measures on preparations and on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2626BF-5E57-B350-1258-C0AC79389458}"/>
                  </a:ext>
                </a:extLst>
              </p:cNvPr>
              <p:cNvSpPr txBox="1"/>
              <p:nvPr/>
            </p:nvSpPr>
            <p:spPr>
              <a:xfrm>
                <a:off x="0" y="1049286"/>
                <a:ext cx="121919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Note that classical geometry/probability/information theory are based on the notion of measure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/>
                  <a:t> no measure underneath quantum mechanics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2626BF-5E57-B350-1258-C0AC79389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9286"/>
                <a:ext cx="12191999" cy="954107"/>
              </a:xfrm>
              <a:prstGeom prst="rect">
                <a:avLst/>
              </a:prstGeom>
              <a:blipFill>
                <a:blip r:embed="rId4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BD35D40-0DEA-3BAA-E281-176D38FD0212}"/>
              </a:ext>
            </a:extLst>
          </p:cNvPr>
          <p:cNvSpPr txBox="1"/>
          <p:nvPr/>
        </p:nvSpPr>
        <p:spPr>
          <a:xfrm>
            <a:off x="7999136" y="2184142"/>
            <a:ext cx="3861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Maybe measure theory is the problem?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F02527-C8AB-50DC-EEA5-82221679912D}"/>
                  </a:ext>
                </a:extLst>
              </p:cNvPr>
              <p:cNvSpPr txBox="1"/>
              <p:nvPr/>
            </p:nvSpPr>
            <p:spPr>
              <a:xfrm>
                <a:off x="4402953" y="4675467"/>
                <a:ext cx="4380430" cy="1099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F02527-C8AB-50DC-EEA5-822216799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953" y="4675467"/>
                <a:ext cx="4380430" cy="10992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2635B-CB5F-9173-F67F-D4244CC274CD}"/>
                  </a:ext>
                </a:extLst>
              </p:cNvPr>
              <p:cNvSpPr txBox="1"/>
              <p:nvPr/>
            </p:nvSpPr>
            <p:spPr>
              <a:xfrm>
                <a:off x="4910054" y="5740386"/>
                <a:ext cx="3352071" cy="662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2635B-CB5F-9173-F67F-D4244CC27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054" y="5740386"/>
                <a:ext cx="3352071" cy="6623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66B96B-9756-7CA2-F5CC-27FB154EF19F}"/>
              </a:ext>
            </a:extLst>
          </p:cNvPr>
          <p:cNvSpPr txBox="1"/>
          <p:nvPr/>
        </p:nvSpPr>
        <p:spPr>
          <a:xfrm>
            <a:off x="8832129" y="4506377"/>
            <a:ext cx="3129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WHEN is measure theory a problem?</a:t>
            </a:r>
          </a:p>
        </p:txBody>
      </p:sp>
    </p:spTree>
    <p:extLst>
      <p:ext uri="{BB962C8B-B14F-4D97-AF65-F5344CB8AC3E}">
        <p14:creationId xmlns:p14="http://schemas.microsoft.com/office/powerpoint/2010/main" val="396576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22" grpId="0"/>
      <p:bldP spid="23" grpId="0"/>
      <p:bldP spid="26" grpId="0"/>
      <p:bldP spid="27" grpId="0"/>
      <p:bldP spid="5" grpId="0"/>
      <p:bldP spid="6" grpId="0"/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36594</TotalTime>
  <Words>1720</Words>
  <Application>Microsoft Office PowerPoint</Application>
  <PresentationFormat>Widescreen</PresentationFormat>
  <Paragraphs>242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Proxima Nova Lt</vt:lpstr>
      <vt:lpstr>Office Theme</vt:lpstr>
      <vt:lpstr>Quantum probability and quantum information theory require a novel approach to measure theory</vt:lpstr>
      <vt:lpstr>PowerPoint Presentation</vt:lpstr>
      <vt:lpstr>Goal and Outline</vt:lpstr>
      <vt:lpstr>PowerPoint Presentation</vt:lpstr>
      <vt:lpstr>Topology and the logic of experimental verifiability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180</cp:revision>
  <dcterms:created xsi:type="dcterms:W3CDTF">2021-04-07T15:17:47Z</dcterms:created>
  <dcterms:modified xsi:type="dcterms:W3CDTF">2023-06-14T13:21:02Z</dcterms:modified>
</cp:coreProperties>
</file>