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7" r:id="rId3"/>
    <p:sldId id="306" r:id="rId4"/>
    <p:sldId id="269" r:id="rId5"/>
    <p:sldId id="327" r:id="rId6"/>
    <p:sldId id="302" r:id="rId7"/>
    <p:sldId id="310" r:id="rId8"/>
    <p:sldId id="267" r:id="rId9"/>
    <p:sldId id="268" r:id="rId10"/>
    <p:sldId id="297" r:id="rId11"/>
    <p:sldId id="298" r:id="rId12"/>
    <p:sldId id="299" r:id="rId13"/>
    <p:sldId id="261" r:id="rId14"/>
    <p:sldId id="301" r:id="rId15"/>
    <p:sldId id="300" r:id="rId16"/>
    <p:sldId id="333" r:id="rId17"/>
    <p:sldId id="316" r:id="rId18"/>
    <p:sldId id="317" r:id="rId19"/>
    <p:sldId id="312" r:id="rId20"/>
    <p:sldId id="320" r:id="rId21"/>
    <p:sldId id="294" r:id="rId22"/>
    <p:sldId id="318" r:id="rId23"/>
    <p:sldId id="319" r:id="rId24"/>
    <p:sldId id="334" r:id="rId25"/>
    <p:sldId id="308" r:id="rId26"/>
    <p:sldId id="322" r:id="rId27"/>
    <p:sldId id="323" r:id="rId28"/>
    <p:sldId id="321" r:id="rId29"/>
    <p:sldId id="314" r:id="rId30"/>
    <p:sldId id="260" r:id="rId31"/>
    <p:sldId id="257" r:id="rId32"/>
    <p:sldId id="258" r:id="rId33"/>
    <p:sldId id="324" r:id="rId34"/>
    <p:sldId id="325" r:id="rId35"/>
    <p:sldId id="303" r:id="rId36"/>
    <p:sldId id="304" r:id="rId37"/>
    <p:sldId id="326" r:id="rId38"/>
    <p:sldId id="270" r:id="rId39"/>
    <p:sldId id="313" r:id="rId40"/>
    <p:sldId id="332" r:id="rId41"/>
    <p:sldId id="330" r:id="rId42"/>
    <p:sldId id="329" r:id="rId43"/>
    <p:sldId id="331" r:id="rId44"/>
    <p:sldId id="32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79" autoAdjust="0"/>
    <p:restoredTop sz="94660"/>
  </p:normalViewPr>
  <p:slideViewPr>
    <p:cSldViewPr snapToGrid="0">
      <p:cViewPr varScale="1">
        <p:scale>
          <a:sx n="80" d="100"/>
          <a:sy n="80" d="100"/>
        </p:scale>
        <p:origin x="8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13CB4-36F6-4CF1-8A63-AB07940924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92360E-52A0-4C48-A8D2-1A6BB11EB2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C855A45-854F-4DB3-8BA5-3237AB1AC087}"/>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D7BAC7BA-F5C0-4105-97DD-43E123E2BF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512D63-2A8B-404D-9960-D4ED7C58B22E}"/>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1460110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7AA2D-7F57-421D-8645-037276DA55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F3376D-D1C1-47FF-9619-EB804E90B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3D1D36-F7B8-4467-AA16-FE86D1C32DF0}"/>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0BFDFD19-8A16-48C3-B61B-4C05720F48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0E6B4-80F0-4B99-9BB3-A87AE2CE19A2}"/>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1997510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4857D5-0F66-4242-9F52-07CF1B3E1C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E8DA21-1A70-46C5-A40C-B1D0BCF5C6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0E9CB2-A683-43A1-B490-C4A630A56056}"/>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4DB95771-CE18-4BB8-BD40-6396B657C6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9DAB1-22B0-47F6-99BE-7D6D0528CFD4}"/>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221806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CAC52-1D04-481F-958B-6BDD1991B4CA}"/>
              </a:ext>
            </a:extLst>
          </p:cNvPr>
          <p:cNvSpPr>
            <a:spLocks noGrp="1"/>
          </p:cNvSpPr>
          <p:nvPr>
            <p:ph type="title"/>
          </p:nvPr>
        </p:nvSpPr>
        <p:spPr>
          <a:xfrm>
            <a:off x="193431" y="136525"/>
            <a:ext cx="11843238" cy="897425"/>
          </a:xfrm>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67F3C60D-0511-4893-BEC3-BD727D3C18D1}"/>
              </a:ext>
            </a:extLst>
          </p:cNvPr>
          <p:cNvSpPr>
            <a:spLocks noGrp="1"/>
          </p:cNvSpPr>
          <p:nvPr>
            <p:ph idx="1"/>
          </p:nvPr>
        </p:nvSpPr>
        <p:spPr>
          <a:xfrm>
            <a:off x="193431" y="1213338"/>
            <a:ext cx="11843238" cy="496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D0A58-A8A3-4A82-B101-3AD812F8C226}"/>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B05104CA-34C0-4F71-A798-068F5F322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E8C8A2-DA14-48EF-893E-24F144311057}"/>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2209883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0701-6B8B-4A30-9D7C-455CC77560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74D0E3-76E1-40BD-A6C0-89DD1FCA28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190FA3-625D-4E07-BBE8-59C4703381EB}"/>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D38B0EDD-B98F-47C4-B24A-24556394E1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F176E1-754D-4DC2-8D6E-C53E664B3D74}"/>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1415541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9EA0E-CAA8-42D7-84B6-8D23CC6F4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0C89C-E746-43F2-95ED-90C22669B2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D5F8FDC-97EB-47A9-B0C3-D3A2A91795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3650B4-BDCC-47C3-AB45-5F850CDB564C}"/>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6" name="Footer Placeholder 5">
            <a:extLst>
              <a:ext uri="{FF2B5EF4-FFF2-40B4-BE49-F238E27FC236}">
                <a16:creationId xmlns:a16="http://schemas.microsoft.com/office/drawing/2014/main" id="{39CE2BE2-8B7C-4AAE-A622-10DFBC7CD7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BFB250-B971-488E-AAF9-999E6FBC62AE}"/>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2051509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A892-35AC-4D8D-8DB0-A42B3CB924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83A654F-8875-4346-843C-1B2B932C1F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FBA6AC-9FE6-4BA2-AB61-E596F4E05C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380ABC-7F7B-4F0A-8A29-600168EF02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9F088F-BE99-45FF-BB14-C2F82F23FD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0639889-F847-4DE6-9D7D-B5752FBF7288}"/>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8" name="Footer Placeholder 7">
            <a:extLst>
              <a:ext uri="{FF2B5EF4-FFF2-40B4-BE49-F238E27FC236}">
                <a16:creationId xmlns:a16="http://schemas.microsoft.com/office/drawing/2014/main" id="{B0B35EDF-0FFD-4E1F-AD43-CE24E3268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EB7710-266F-4121-8440-6101F66A5FC5}"/>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228137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60EB7-B804-4FFC-95E2-2772F71A871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DF928B3-D4FB-4FC8-BCE7-A07123322E6E}"/>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4" name="Footer Placeholder 3">
            <a:extLst>
              <a:ext uri="{FF2B5EF4-FFF2-40B4-BE49-F238E27FC236}">
                <a16:creationId xmlns:a16="http://schemas.microsoft.com/office/drawing/2014/main" id="{1280216C-6455-413A-AF98-CCC7FAE432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08710-22CD-4480-9B95-1052B2292ADF}"/>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898558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B54453-D380-499F-809D-B82FF8609278}"/>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3" name="Footer Placeholder 2">
            <a:extLst>
              <a:ext uri="{FF2B5EF4-FFF2-40B4-BE49-F238E27FC236}">
                <a16:creationId xmlns:a16="http://schemas.microsoft.com/office/drawing/2014/main" id="{4E598FBB-AC2A-4937-BDCE-1D8ECAAABC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57FCDC-9F76-4C73-A930-F222D21A3475}"/>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4266726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E7C8C-A441-4A6A-BAD7-1F58C4E34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58CEECE-EA7E-4975-BC0A-8BAC93B88D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43B024-8AA2-4120-9638-20BA397715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C181E4-82FB-4778-8D7B-D84AC76A4F10}"/>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6" name="Footer Placeholder 5">
            <a:extLst>
              <a:ext uri="{FF2B5EF4-FFF2-40B4-BE49-F238E27FC236}">
                <a16:creationId xmlns:a16="http://schemas.microsoft.com/office/drawing/2014/main" id="{6509F29A-AC9B-44BD-B82A-0FF6F96745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E9D11E-D769-434B-86A7-A05479CE5FF4}"/>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9584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3E05D-0258-4E1E-8B23-C32387B424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31CE40-8700-4881-BB80-341CF34CE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CD1C481-60D3-4C89-8472-30214B14D6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0141-707C-4712-BECE-786E1E4EBD27}"/>
              </a:ext>
            </a:extLst>
          </p:cNvPr>
          <p:cNvSpPr>
            <a:spLocks noGrp="1"/>
          </p:cNvSpPr>
          <p:nvPr>
            <p:ph type="dt" sz="half" idx="10"/>
          </p:nvPr>
        </p:nvSpPr>
        <p:spPr/>
        <p:txBody>
          <a:bodyPr/>
          <a:lstStyle/>
          <a:p>
            <a:fld id="{B40CB642-F69D-49A4-B2B9-CB6B38DAA39C}" type="datetimeFigureOut">
              <a:rPr lang="en-US" smtClean="0"/>
              <a:t>12/17/2019</a:t>
            </a:fld>
            <a:endParaRPr lang="en-US"/>
          </a:p>
        </p:txBody>
      </p:sp>
      <p:sp>
        <p:nvSpPr>
          <p:cNvPr id="6" name="Footer Placeholder 5">
            <a:extLst>
              <a:ext uri="{FF2B5EF4-FFF2-40B4-BE49-F238E27FC236}">
                <a16:creationId xmlns:a16="http://schemas.microsoft.com/office/drawing/2014/main" id="{A112227C-83A3-475D-AD22-70E53F0121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CC1C7C-CC2F-47F3-BE83-77338A16CEE3}"/>
              </a:ext>
            </a:extLst>
          </p:cNvPr>
          <p:cNvSpPr>
            <a:spLocks noGrp="1"/>
          </p:cNvSpPr>
          <p:nvPr>
            <p:ph type="sldNum" sz="quarter" idx="12"/>
          </p:nvPr>
        </p:nvSpPr>
        <p:spPr/>
        <p:txBody>
          <a:bodyPr/>
          <a:lstStyle/>
          <a:p>
            <a:fld id="{C734980C-A59B-4E14-9E3D-335A7137474B}" type="slidenum">
              <a:rPr lang="en-US" smtClean="0"/>
              <a:t>‹#›</a:t>
            </a:fld>
            <a:endParaRPr lang="en-US"/>
          </a:p>
        </p:txBody>
      </p:sp>
    </p:spTree>
    <p:extLst>
      <p:ext uri="{BB962C8B-B14F-4D97-AF65-F5344CB8AC3E}">
        <p14:creationId xmlns:p14="http://schemas.microsoft.com/office/powerpoint/2010/main" val="3375123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013512-88EF-42E3-BFBE-9F6FF1CCBA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878526-E35C-4CD6-A038-1BE87690D8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C6B7BC-04F1-4C81-985D-55FEC754D6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CB642-F69D-49A4-B2B9-CB6B38DAA39C}" type="datetimeFigureOut">
              <a:rPr lang="en-US" smtClean="0"/>
              <a:t>12/17/2019</a:t>
            </a:fld>
            <a:endParaRPr lang="en-US"/>
          </a:p>
        </p:txBody>
      </p:sp>
      <p:sp>
        <p:nvSpPr>
          <p:cNvPr id="5" name="Footer Placeholder 4">
            <a:extLst>
              <a:ext uri="{FF2B5EF4-FFF2-40B4-BE49-F238E27FC236}">
                <a16:creationId xmlns:a16="http://schemas.microsoft.com/office/drawing/2014/main" id="{051FD0CA-8702-4F2B-B14E-510B35129B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C3630B-56F6-4912-BE45-D3F67322E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34980C-A59B-4E14-9E3D-335A7137474B}" type="slidenum">
              <a:rPr lang="en-US" smtClean="0"/>
              <a:t>‹#›</a:t>
            </a:fld>
            <a:endParaRPr lang="en-US"/>
          </a:p>
        </p:txBody>
      </p:sp>
    </p:spTree>
    <p:extLst>
      <p:ext uri="{BB962C8B-B14F-4D97-AF65-F5344CB8AC3E}">
        <p14:creationId xmlns:p14="http://schemas.microsoft.com/office/powerpoint/2010/main" val="186870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130.png"/><Relationship Id="rId1" Type="http://schemas.openxmlformats.org/officeDocument/2006/relationships/slideLayout" Target="../slideLayouts/slideLayout2.xml"/><Relationship Id="rId5" Type="http://schemas.openxmlformats.org/officeDocument/2006/relationships/image" Target="../media/image400.png"/><Relationship Id="rId4" Type="http://schemas.openxmlformats.org/officeDocument/2006/relationships/image" Target="../media/image330.png"/></Relationships>
</file>

<file path=ppt/slides/_rels/slide1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7.png"/><Relationship Id="rId7"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41.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5.png"/><Relationship Id="rId7"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10" Type="http://schemas.openxmlformats.org/officeDocument/2006/relationships/image" Target="../media/image53.png"/><Relationship Id="rId4" Type="http://schemas.openxmlformats.org/officeDocument/2006/relationships/image" Target="../media/image46.png"/><Relationship Id="rId9"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17.xml.rels><?xml version="1.0" encoding="UTF-8" standalone="yes"?>
<Relationships xmlns="http://schemas.openxmlformats.org/package/2006/relationships"><Relationship Id="rId2" Type="http://schemas.openxmlformats.org/officeDocument/2006/relationships/image" Target="../media/image54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60.png"/><Relationship Id="rId2" Type="http://schemas.openxmlformats.org/officeDocument/2006/relationships/image" Target="../media/image550.png"/><Relationship Id="rId1" Type="http://schemas.openxmlformats.org/officeDocument/2006/relationships/slideLayout" Target="../slideLayouts/slideLayout2.xml"/><Relationship Id="rId6" Type="http://schemas.openxmlformats.org/officeDocument/2006/relationships/image" Target="../media/image590.png"/><Relationship Id="rId5" Type="http://schemas.openxmlformats.org/officeDocument/2006/relationships/image" Target="../media/image580.png"/><Relationship Id="rId4" Type="http://schemas.openxmlformats.org/officeDocument/2006/relationships/image" Target="../media/image570.png"/></Relationships>
</file>

<file path=ppt/slides/_rels/slide2.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641.png"/><Relationship Id="rId7" Type="http://schemas.openxmlformats.org/officeDocument/2006/relationships/image" Target="../media/image680.png"/><Relationship Id="rId2" Type="http://schemas.openxmlformats.org/officeDocument/2006/relationships/image" Target="../media/image630.png"/><Relationship Id="rId1" Type="http://schemas.openxmlformats.org/officeDocument/2006/relationships/slideLayout" Target="../slideLayouts/slideLayout2.xml"/><Relationship Id="rId6" Type="http://schemas.openxmlformats.org/officeDocument/2006/relationships/image" Target="../media/image671.png"/><Relationship Id="rId5" Type="http://schemas.openxmlformats.org/officeDocument/2006/relationships/image" Target="../media/image661.png"/><Relationship Id="rId4" Type="http://schemas.openxmlformats.org/officeDocument/2006/relationships/image" Target="../media/image651.png"/></Relationships>
</file>

<file path=ppt/slides/_rels/slide25.xml.rels><?xml version="1.0" encoding="UTF-8" standalone="yes"?>
<Relationships xmlns="http://schemas.openxmlformats.org/package/2006/relationships"><Relationship Id="rId8" Type="http://schemas.openxmlformats.org/officeDocument/2006/relationships/image" Target="../media/image73.png"/><Relationship Id="rId13" Type="http://schemas.openxmlformats.org/officeDocument/2006/relationships/image" Target="../media/image78.png"/><Relationship Id="rId7" Type="http://schemas.openxmlformats.org/officeDocument/2006/relationships/image" Target="../media/image71.png"/><Relationship Id="rId12" Type="http://schemas.openxmlformats.org/officeDocument/2006/relationships/image" Target="../media/image77.png"/><Relationship Id="rId2" Type="http://schemas.openxmlformats.org/officeDocument/2006/relationships/image" Target="../media/image691.png"/><Relationship Id="rId1" Type="http://schemas.openxmlformats.org/officeDocument/2006/relationships/slideLayout" Target="../slideLayouts/slideLayout2.xml"/><Relationship Id="rId6" Type="http://schemas.openxmlformats.org/officeDocument/2006/relationships/image" Target="../media/image701.png"/><Relationship Id="rId11" Type="http://schemas.openxmlformats.org/officeDocument/2006/relationships/image" Target="../media/image76.png"/><Relationship Id="rId5" Type="http://schemas.openxmlformats.org/officeDocument/2006/relationships/image" Target="../media/image160.png"/><Relationship Id="rId10" Type="http://schemas.openxmlformats.org/officeDocument/2006/relationships/image" Target="../media/image75.png"/><Relationship Id="rId4" Type="http://schemas.openxmlformats.org/officeDocument/2006/relationships/image" Target="../media/image150.png"/><Relationship Id="rId9" Type="http://schemas.openxmlformats.org/officeDocument/2006/relationships/image" Target="../media/image74.png"/></Relationships>
</file>

<file path=ppt/slides/_rels/slide2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340.png"/><Relationship Id="rId7" Type="http://schemas.openxmlformats.org/officeDocument/2006/relationships/image" Target="../media/image84.png"/><Relationship Id="rId2"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83.png"/><Relationship Id="rId5" Type="http://schemas.openxmlformats.org/officeDocument/2006/relationships/image" Target="../media/image82.png"/><Relationship Id="rId10" Type="http://schemas.openxmlformats.org/officeDocument/2006/relationships/image" Target="../media/image87.png"/><Relationship Id="rId4" Type="http://schemas.openxmlformats.org/officeDocument/2006/relationships/image" Target="../media/image80.png"/><Relationship Id="rId9" Type="http://schemas.openxmlformats.org/officeDocument/2006/relationships/image" Target="../media/image86.png"/></Relationships>
</file>

<file path=ppt/slides/_rels/slide27.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89.png"/><Relationship Id="rId7" Type="http://schemas.openxmlformats.org/officeDocument/2006/relationships/image" Target="../media/image94.png"/><Relationship Id="rId2" Type="http://schemas.openxmlformats.org/officeDocument/2006/relationships/image" Target="../media/image88.png"/><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0.png"/><Relationship Id="rId9" Type="http://schemas.openxmlformats.org/officeDocument/2006/relationships/image" Target="../media/image96.png"/></Relationships>
</file>

<file path=ppt/slides/_rels/slide2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image" Target="../media/image10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assumptionsofphysics.org/"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600.png"/><Relationship Id="rId2" Type="http://schemas.openxmlformats.org/officeDocument/2006/relationships/image" Target="../media/image102.png"/><Relationship Id="rId1" Type="http://schemas.openxmlformats.org/officeDocument/2006/relationships/slideLayout" Target="../slideLayouts/slideLayout2.xml"/><Relationship Id="rId6" Type="http://schemas.openxmlformats.org/officeDocument/2006/relationships/image" Target="../media/image500.png"/><Relationship Id="rId5" Type="http://schemas.openxmlformats.org/officeDocument/2006/relationships/image" Target="../media/image105.png"/><Relationship Id="rId4" Type="http://schemas.openxmlformats.org/officeDocument/2006/relationships/image" Target="../media/image104.png"/></Relationships>
</file>

<file path=ppt/slides/_rels/slide32.xml.rels><?xml version="1.0" encoding="UTF-8" standalone="yes"?>
<Relationships xmlns="http://schemas.openxmlformats.org/package/2006/relationships"><Relationship Id="rId8" Type="http://schemas.openxmlformats.org/officeDocument/2006/relationships/image" Target="../media/image511.png"/><Relationship Id="rId3" Type="http://schemas.openxmlformats.org/officeDocument/2006/relationships/image" Target="../media/image800.png"/><Relationship Id="rId7" Type="http://schemas.openxmlformats.org/officeDocument/2006/relationships/image" Target="../media/image1100.png"/><Relationship Id="rId2" Type="http://schemas.openxmlformats.org/officeDocument/2006/relationships/image" Target="../media/image700.png"/><Relationship Id="rId1" Type="http://schemas.openxmlformats.org/officeDocument/2006/relationships/slideLayout" Target="../slideLayouts/slideLayout2.xml"/><Relationship Id="rId6" Type="http://schemas.openxmlformats.org/officeDocument/2006/relationships/image" Target="../media/image1000.png"/><Relationship Id="rId5" Type="http://schemas.openxmlformats.org/officeDocument/2006/relationships/image" Target="../media/image500.png"/><Relationship Id="rId4" Type="http://schemas.openxmlformats.org/officeDocument/2006/relationships/image" Target="../media/image90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3" Type="http://schemas.openxmlformats.org/officeDocument/2006/relationships/image" Target="../media/image640.png"/><Relationship Id="rId18" Type="http://schemas.openxmlformats.org/officeDocument/2006/relationships/image" Target="../media/image690.png"/><Relationship Id="rId21" Type="http://schemas.openxmlformats.org/officeDocument/2006/relationships/image" Target="../media/image108.png"/><Relationship Id="rId17" Type="http://schemas.openxmlformats.org/officeDocument/2006/relationships/image" Target="../media/image540.png"/><Relationship Id="rId16" Type="http://schemas.openxmlformats.org/officeDocument/2006/relationships/image" Target="../media/image670.png"/><Relationship Id="rId20" Type="http://schemas.openxmlformats.org/officeDocument/2006/relationships/image" Target="../media/image107.png"/><Relationship Id="rId1" Type="http://schemas.openxmlformats.org/officeDocument/2006/relationships/slideLayout" Target="../slideLayouts/slideLayout2.xml"/><Relationship Id="rId15" Type="http://schemas.openxmlformats.org/officeDocument/2006/relationships/image" Target="../media/image660.png"/><Relationship Id="rId19" Type="http://schemas.openxmlformats.org/officeDocument/2006/relationships/image" Target="../media/image710.png"/><Relationship Id="rId14" Type="http://schemas.openxmlformats.org/officeDocument/2006/relationships/image" Target="../media/image650.png"/></Relationships>
</file>

<file path=ppt/slides/_rels/slide36.xml.rels><?xml version="1.0" encoding="UTF-8" standalone="yes"?>
<Relationships xmlns="http://schemas.openxmlformats.org/package/2006/relationships"><Relationship Id="rId3" Type="http://schemas.openxmlformats.org/officeDocument/2006/relationships/image" Target="../media/image1070.png"/><Relationship Id="rId2" Type="http://schemas.openxmlformats.org/officeDocument/2006/relationships/image" Target="../media/image109.png"/><Relationship Id="rId1" Type="http://schemas.openxmlformats.org/officeDocument/2006/relationships/slideLayout" Target="../slideLayouts/slideLayout2.xml"/><Relationship Id="rId4" Type="http://schemas.openxmlformats.org/officeDocument/2006/relationships/image" Target="../media/image111.png"/></Relationships>
</file>

<file path=ppt/slides/_rels/slide37.xml.rels><?xml version="1.0" encoding="UTF-8" standalone="yes"?>
<Relationships xmlns="http://schemas.openxmlformats.org/package/2006/relationships"><Relationship Id="rId3" Type="http://schemas.openxmlformats.org/officeDocument/2006/relationships/image" Target="../media/image1090.png"/><Relationship Id="rId2" Type="http://schemas.openxmlformats.org/officeDocument/2006/relationships/image" Target="../media/image108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7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0.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9.png"/><Relationship Id="rId7" Type="http://schemas.openxmlformats.org/officeDocument/2006/relationships/image" Target="../media/image510.png"/><Relationship Id="rId12" Type="http://schemas.openxmlformats.org/officeDocument/2006/relationships/image" Target="../media/image106.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91.png"/><Relationship Id="rId10" Type="http://schemas.openxmlformats.org/officeDocument/2006/relationships/image" Target="../media/image81.png"/><Relationship Id="rId4" Type="http://schemas.openxmlformats.org/officeDocument/2006/relationships/image" Target="../media/image10.png"/><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1.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0.png"/><Relationship Id="rId5" Type="http://schemas.openxmlformats.org/officeDocument/2006/relationships/image" Target="../media/image14.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B62BB-67E4-45DE-88BD-FDC75756DB34}"/>
              </a:ext>
            </a:extLst>
          </p:cNvPr>
          <p:cNvSpPr>
            <a:spLocks noGrp="1"/>
          </p:cNvSpPr>
          <p:nvPr>
            <p:ph type="ctrTitle"/>
          </p:nvPr>
        </p:nvSpPr>
        <p:spPr/>
        <p:txBody>
          <a:bodyPr/>
          <a:lstStyle/>
          <a:p>
            <a:r>
              <a:rPr lang="en-US" dirty="0"/>
              <a:t>Uncovering the</a:t>
            </a:r>
            <a:br>
              <a:rPr lang="en-US" dirty="0"/>
            </a:br>
            <a:r>
              <a:rPr lang="en-US" dirty="0"/>
              <a:t>Assumptions of Physics</a:t>
            </a:r>
          </a:p>
        </p:txBody>
      </p:sp>
      <p:sp>
        <p:nvSpPr>
          <p:cNvPr id="3" name="Subtitle 2">
            <a:extLst>
              <a:ext uri="{FF2B5EF4-FFF2-40B4-BE49-F238E27FC236}">
                <a16:creationId xmlns:a16="http://schemas.microsoft.com/office/drawing/2014/main" id="{7C716532-6A96-4E2C-A92F-3D43BAED538E}"/>
              </a:ext>
            </a:extLst>
          </p:cNvPr>
          <p:cNvSpPr>
            <a:spLocks noGrp="1"/>
          </p:cNvSpPr>
          <p:nvPr>
            <p:ph type="subTitle" idx="1"/>
          </p:nvPr>
        </p:nvSpPr>
        <p:spPr/>
        <p:txBody>
          <a:bodyPr/>
          <a:lstStyle/>
          <a:p>
            <a:r>
              <a:rPr lang="en-US" dirty="0"/>
              <a:t>Gabriele Carcassi</a:t>
            </a:r>
          </a:p>
          <a:p>
            <a:r>
              <a:rPr lang="en-US" dirty="0"/>
              <a:t>University of Michigan</a:t>
            </a:r>
          </a:p>
        </p:txBody>
      </p:sp>
      <p:pic>
        <p:nvPicPr>
          <p:cNvPr id="5" name="Picture 4">
            <a:extLst>
              <a:ext uri="{FF2B5EF4-FFF2-40B4-BE49-F238E27FC236}">
                <a16:creationId xmlns:a16="http://schemas.microsoft.com/office/drawing/2014/main" id="{A681ABFD-9142-448D-A475-E904F4918E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51720" y="595063"/>
            <a:ext cx="1949198" cy="1771676"/>
          </a:xfrm>
          <a:prstGeom prst="rect">
            <a:avLst/>
          </a:prstGeom>
        </p:spPr>
      </p:pic>
      <p:pic>
        <p:nvPicPr>
          <p:cNvPr id="6" name="Picture 5">
            <a:extLst>
              <a:ext uri="{FF2B5EF4-FFF2-40B4-BE49-F238E27FC236}">
                <a16:creationId xmlns:a16="http://schemas.microsoft.com/office/drawing/2014/main" id="{062AC5C5-BAD6-49B7-90DA-8BCDD396A2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 y="4491460"/>
            <a:ext cx="1891314" cy="2016141"/>
          </a:xfrm>
          <a:prstGeom prst="rect">
            <a:avLst/>
          </a:prstGeom>
        </p:spPr>
      </p:pic>
    </p:spTree>
    <p:extLst>
      <p:ext uri="{BB962C8B-B14F-4D97-AF65-F5344CB8AC3E}">
        <p14:creationId xmlns:p14="http://schemas.microsoft.com/office/powerpoint/2010/main" val="24169768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2A1AB-C0C4-4B0C-AE3C-D4B40D39CEDF}"/>
              </a:ext>
            </a:extLst>
          </p:cNvPr>
          <p:cNvSpPr>
            <a:spLocks noGrp="1"/>
          </p:cNvSpPr>
          <p:nvPr>
            <p:ph type="title"/>
          </p:nvPr>
        </p:nvSpPr>
        <p:spPr/>
        <p:txBody>
          <a:bodyPr/>
          <a:lstStyle/>
          <a:p>
            <a:r>
              <a:rPr lang="en-US" dirty="0"/>
              <a:t>Properties of the logic system</a:t>
            </a:r>
          </a:p>
        </p:txBody>
      </p:sp>
      <p:pic>
        <p:nvPicPr>
          <p:cNvPr id="4" name="Picture 3">
            <a:extLst>
              <a:ext uri="{FF2B5EF4-FFF2-40B4-BE49-F238E27FC236}">
                <a16:creationId xmlns:a16="http://schemas.microsoft.com/office/drawing/2014/main" id="{2DD4A6F2-6D73-4B40-8090-99E68E8153E6}"/>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1039841" y="1774900"/>
            <a:ext cx="6934036" cy="1265630"/>
          </a:xfrm>
          <a:prstGeom prst="rect">
            <a:avLst/>
          </a:prstGeom>
        </p:spPr>
      </p:pic>
      <p:grpSp>
        <p:nvGrpSpPr>
          <p:cNvPr id="8" name="Group 7">
            <a:extLst>
              <a:ext uri="{FF2B5EF4-FFF2-40B4-BE49-F238E27FC236}">
                <a16:creationId xmlns:a16="http://schemas.microsoft.com/office/drawing/2014/main" id="{394576EF-09E4-48D7-A9C3-DBD5AC1EF241}"/>
              </a:ext>
            </a:extLst>
          </p:cNvPr>
          <p:cNvGrpSpPr/>
          <p:nvPr/>
        </p:nvGrpSpPr>
        <p:grpSpPr>
          <a:xfrm>
            <a:off x="8908816" y="1573567"/>
            <a:ext cx="2863877" cy="1682022"/>
            <a:chOff x="2054352" y="3637216"/>
            <a:chExt cx="5340096" cy="3007424"/>
          </a:xfrm>
        </p:grpSpPr>
        <p:sp>
          <p:nvSpPr>
            <p:cNvPr id="5" name="Oval 4">
              <a:extLst>
                <a:ext uri="{FF2B5EF4-FFF2-40B4-BE49-F238E27FC236}">
                  <a16:creationId xmlns:a16="http://schemas.microsoft.com/office/drawing/2014/main" id="{5F4A5338-2B85-4D9A-B819-358497778AE6}"/>
                </a:ext>
              </a:extLst>
            </p:cNvPr>
            <p:cNvSpPr/>
            <p:nvPr/>
          </p:nvSpPr>
          <p:spPr>
            <a:xfrm>
              <a:off x="2054352" y="3637216"/>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Oval 5">
              <a:extLst>
                <a:ext uri="{FF2B5EF4-FFF2-40B4-BE49-F238E27FC236}">
                  <a16:creationId xmlns:a16="http://schemas.microsoft.com/office/drawing/2014/main" id="{2A3597A7-902A-4B0F-BDB5-B92F75DC0076}"/>
                </a:ext>
              </a:extLst>
            </p:cNvPr>
            <p:cNvSpPr/>
            <p:nvPr/>
          </p:nvSpPr>
          <p:spPr>
            <a:xfrm>
              <a:off x="2676144" y="3779520"/>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F69CB33E-1AEA-4BE7-BB77-FA7A0370AECA}"/>
                </a:ext>
              </a:extLst>
            </p:cNvPr>
            <p:cNvSpPr/>
            <p:nvPr/>
          </p:nvSpPr>
          <p:spPr>
            <a:xfrm>
              <a:off x="3060192" y="3997196"/>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33412-1C96-49B0-84D1-82D3DA650103}"/>
                    </a:ext>
                  </a:extLst>
                </p:cNvPr>
                <p:cNvSpPr txBox="1"/>
                <p:nvPr/>
              </p:nvSpPr>
              <p:spPr>
                <a:xfrm>
                  <a:off x="6317614" y="5420000"/>
                  <a:ext cx="571376"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𝒮</m:t>
                        </m:r>
                      </m:oMath>
                    </m:oMathPara>
                  </a14:m>
                  <a:endParaRPr lang="en-US" sz="2400" dirty="0"/>
                </a:p>
              </p:txBody>
            </p:sp>
          </mc:Choice>
          <mc:Fallback xmlns="">
            <p:sp>
              <p:nvSpPr>
                <p:cNvPr id="11" name="TextBox 10">
                  <a:extLst>
                    <a:ext uri="{FF2B5EF4-FFF2-40B4-BE49-F238E27FC236}">
                      <a16:creationId xmlns:a16="http://schemas.microsoft.com/office/drawing/2014/main" id="{95C33412-1C96-49B0-84D1-82D3DA650103}"/>
                    </a:ext>
                  </a:extLst>
                </p:cNvPr>
                <p:cNvSpPr txBox="1">
                  <a:spLocks noRot="1" noChangeAspect="1" noMove="1" noResize="1" noEditPoints="1" noAdjustHandles="1" noChangeArrowheads="1" noChangeShapeType="1" noTextEdit="1"/>
                </p:cNvSpPr>
                <p:nvPr/>
              </p:nvSpPr>
              <p:spPr>
                <a:xfrm>
                  <a:off x="6317614" y="5420000"/>
                  <a:ext cx="571376" cy="646330"/>
                </a:xfrm>
                <a:prstGeom prst="rect">
                  <a:avLst/>
                </a:prstGeom>
                <a:blipFill>
                  <a:blip r:embed="rId3"/>
                  <a:stretch>
                    <a:fillRect l="-3922" r="-21569" b="-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2EB231-57D4-4E5C-B976-29D4112EFBE7}"/>
                    </a:ext>
                  </a:extLst>
                </p:cNvPr>
                <p:cNvSpPr txBox="1"/>
                <p:nvPr/>
              </p:nvSpPr>
              <p:spPr>
                <a:xfrm>
                  <a:off x="5500958" y="4830647"/>
                  <a:ext cx="749244"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𝒮</m:t>
                            </m:r>
                          </m:e>
                          <m:sub>
                            <m:r>
                              <a:rPr lang="en-US" sz="2400" i="1">
                                <a:latin typeface="Cambria Math" panose="02040503050406030204" pitchFamily="18" charset="0"/>
                              </a:rPr>
                              <m:t>𝑣</m:t>
                            </m:r>
                          </m:sub>
                        </m:sSub>
                      </m:oMath>
                    </m:oMathPara>
                  </a14:m>
                  <a:endParaRPr lang="en-US" sz="2400" dirty="0"/>
                </a:p>
              </p:txBody>
            </p:sp>
          </mc:Choice>
          <mc:Fallback xmlns="">
            <p:sp>
              <p:nvSpPr>
                <p:cNvPr id="12" name="TextBox 11">
                  <a:extLst>
                    <a:ext uri="{FF2B5EF4-FFF2-40B4-BE49-F238E27FC236}">
                      <a16:creationId xmlns:a16="http://schemas.microsoft.com/office/drawing/2014/main" id="{122EB231-57D4-4E5C-B976-29D4112EFBE7}"/>
                    </a:ext>
                  </a:extLst>
                </p:cNvPr>
                <p:cNvSpPr txBox="1">
                  <a:spLocks noRot="1" noChangeAspect="1" noMove="1" noResize="1" noEditPoints="1" noAdjustHandles="1" noChangeArrowheads="1" noChangeShapeType="1" noTextEdit="1"/>
                </p:cNvSpPr>
                <p:nvPr/>
              </p:nvSpPr>
              <p:spPr>
                <a:xfrm>
                  <a:off x="5500958" y="4830647"/>
                  <a:ext cx="749244" cy="646330"/>
                </a:xfrm>
                <a:prstGeom prst="rect">
                  <a:avLst/>
                </a:prstGeom>
                <a:blipFill>
                  <a:blip r:embed="rId4"/>
                  <a:stretch>
                    <a:fillRect l="-4545" r="-9091" b="-25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769EB-9FE1-4EE1-A931-BE6ADE14CE48}"/>
                    </a:ext>
                  </a:extLst>
                </p:cNvPr>
                <p:cNvSpPr txBox="1"/>
                <p:nvPr/>
              </p:nvSpPr>
              <p:spPr>
                <a:xfrm>
                  <a:off x="4505366" y="4523649"/>
                  <a:ext cx="775470"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𝒮</m:t>
                            </m:r>
                          </m:e>
                          <m:sub>
                            <m:r>
                              <a:rPr lang="en-US" sz="2400" i="1">
                                <a:latin typeface="Cambria Math" panose="02040503050406030204" pitchFamily="18" charset="0"/>
                              </a:rPr>
                              <m:t>𝑑</m:t>
                            </m:r>
                          </m:sub>
                        </m:sSub>
                      </m:oMath>
                    </m:oMathPara>
                  </a14:m>
                  <a:endParaRPr lang="en-US" sz="2400" dirty="0"/>
                </a:p>
              </p:txBody>
            </p:sp>
          </mc:Choice>
          <mc:Fallback xmlns="">
            <p:sp>
              <p:nvSpPr>
                <p:cNvPr id="13" name="TextBox 12">
                  <a:extLst>
                    <a:ext uri="{FF2B5EF4-FFF2-40B4-BE49-F238E27FC236}">
                      <a16:creationId xmlns:a16="http://schemas.microsoft.com/office/drawing/2014/main" id="{94B769EB-9FE1-4EE1-A931-BE6ADE14CE48}"/>
                    </a:ext>
                  </a:extLst>
                </p:cNvPr>
                <p:cNvSpPr txBox="1">
                  <a:spLocks noRot="1" noChangeAspect="1" noMove="1" noResize="1" noEditPoints="1" noAdjustHandles="1" noChangeArrowheads="1" noChangeShapeType="1" noTextEdit="1"/>
                </p:cNvSpPr>
                <p:nvPr/>
              </p:nvSpPr>
              <p:spPr>
                <a:xfrm>
                  <a:off x="4505366" y="4523649"/>
                  <a:ext cx="775470" cy="646330"/>
                </a:xfrm>
                <a:prstGeom prst="rect">
                  <a:avLst/>
                </a:prstGeom>
                <a:blipFill>
                  <a:blip r:embed="rId5"/>
                  <a:stretch>
                    <a:fillRect l="-2941" r="-16176" b="-30000"/>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4D3CA7BA-8D3B-4D15-A1F7-BFBE8C88C844}"/>
              </a:ext>
            </a:extLst>
          </p:cNvPr>
          <p:cNvSpPr txBox="1"/>
          <p:nvPr/>
        </p:nvSpPr>
        <p:spPr>
          <a:xfrm>
            <a:off x="2025462" y="1042148"/>
            <a:ext cx="8141075" cy="523220"/>
          </a:xfrm>
          <a:prstGeom prst="rect">
            <a:avLst/>
          </a:prstGeom>
          <a:noFill/>
        </p:spPr>
        <p:txBody>
          <a:bodyPr wrap="none" rtlCol="0">
            <a:spAutoFit/>
          </a:bodyPr>
          <a:lstStyle/>
          <a:p>
            <a:pPr algn="ctr"/>
            <a:r>
              <a:rPr lang="en-US" sz="2800" dirty="0"/>
              <a:t>Different algebras for the different types of statements</a:t>
            </a:r>
          </a:p>
        </p:txBody>
      </p:sp>
      <p:sp>
        <p:nvSpPr>
          <p:cNvPr id="14" name="TextBox 13">
            <a:extLst>
              <a:ext uri="{FF2B5EF4-FFF2-40B4-BE49-F238E27FC236}">
                <a16:creationId xmlns:a16="http://schemas.microsoft.com/office/drawing/2014/main" id="{8F549116-CDC1-400C-A780-B261FCD106FF}"/>
              </a:ext>
            </a:extLst>
          </p:cNvPr>
          <p:cNvSpPr txBox="1"/>
          <p:nvPr/>
        </p:nvSpPr>
        <p:spPr>
          <a:xfrm>
            <a:off x="5781168" y="5024815"/>
            <a:ext cx="6260592" cy="923330"/>
          </a:xfrm>
          <a:prstGeom prst="rect">
            <a:avLst/>
          </a:prstGeom>
          <a:noFill/>
        </p:spPr>
        <p:txBody>
          <a:bodyPr wrap="square" rtlCol="0">
            <a:spAutoFit/>
          </a:bodyPr>
          <a:lstStyle/>
          <a:p>
            <a:r>
              <a:rPr lang="en-US" dirty="0"/>
              <a:t>“This animal is a bird” = “</a:t>
            </a:r>
            <a:r>
              <a:rPr lang="en-US" dirty="0" err="1"/>
              <a:t>Questo</a:t>
            </a:r>
            <a:r>
              <a:rPr lang="en-US" dirty="0"/>
              <a:t> </a:t>
            </a:r>
            <a:r>
              <a:rPr lang="en-US" dirty="0" err="1"/>
              <a:t>animale</a:t>
            </a:r>
            <a:r>
              <a:rPr lang="en-US" dirty="0"/>
              <a:t> e’ un </a:t>
            </a:r>
            <a:r>
              <a:rPr lang="en-US" dirty="0" err="1"/>
              <a:t>uccello</a:t>
            </a:r>
            <a:r>
              <a:rPr lang="en-US" dirty="0"/>
              <a:t>”</a:t>
            </a:r>
          </a:p>
          <a:p>
            <a:r>
              <a:rPr lang="en-US" dirty="0"/>
              <a:t>“This animal is a bird” ≡ “This animal has feathers”</a:t>
            </a:r>
          </a:p>
          <a:p>
            <a:r>
              <a:rPr lang="en-US" dirty="0"/>
              <a:t>truth(“This animal is a bird”) = truth(“That animal is a mammal”)</a:t>
            </a:r>
          </a:p>
        </p:txBody>
      </p:sp>
      <p:cxnSp>
        <p:nvCxnSpPr>
          <p:cNvPr id="15" name="Straight Arrow Connector 14">
            <a:extLst>
              <a:ext uri="{FF2B5EF4-FFF2-40B4-BE49-F238E27FC236}">
                <a16:creationId xmlns:a16="http://schemas.microsoft.com/office/drawing/2014/main" id="{219FFFFB-D4E7-4B71-8993-23EC2301FBBB}"/>
              </a:ext>
            </a:extLst>
          </p:cNvPr>
          <p:cNvCxnSpPr/>
          <p:nvPr/>
        </p:nvCxnSpPr>
        <p:spPr>
          <a:xfrm>
            <a:off x="8011542" y="4694807"/>
            <a:ext cx="0" cy="4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D61702-066D-4BC8-8644-D5909073683B}"/>
              </a:ext>
            </a:extLst>
          </p:cNvPr>
          <p:cNvSpPr txBox="1"/>
          <p:nvPr/>
        </p:nvSpPr>
        <p:spPr>
          <a:xfrm>
            <a:off x="6938646" y="4336124"/>
            <a:ext cx="2439386" cy="369332"/>
          </a:xfrm>
          <a:prstGeom prst="rect">
            <a:avLst/>
          </a:prstGeom>
          <a:noFill/>
        </p:spPr>
        <p:txBody>
          <a:bodyPr wrap="none" rtlCol="0">
            <a:spAutoFit/>
          </a:bodyPr>
          <a:lstStyle/>
          <a:p>
            <a:r>
              <a:rPr lang="en-US" dirty="0"/>
              <a:t>Are the same statement</a:t>
            </a:r>
          </a:p>
        </p:txBody>
      </p:sp>
      <p:sp>
        <p:nvSpPr>
          <p:cNvPr id="17" name="TextBox 16">
            <a:extLst>
              <a:ext uri="{FF2B5EF4-FFF2-40B4-BE49-F238E27FC236}">
                <a16:creationId xmlns:a16="http://schemas.microsoft.com/office/drawing/2014/main" id="{54162499-26D5-45CF-89E6-A8D7E2A2314A}"/>
              </a:ext>
            </a:extLst>
          </p:cNvPr>
          <p:cNvSpPr txBox="1"/>
          <p:nvPr/>
        </p:nvSpPr>
        <p:spPr>
          <a:xfrm>
            <a:off x="2282642" y="5301814"/>
            <a:ext cx="2780889" cy="369332"/>
          </a:xfrm>
          <a:prstGeom prst="rect">
            <a:avLst/>
          </a:prstGeom>
          <a:noFill/>
        </p:spPr>
        <p:txBody>
          <a:bodyPr wrap="none" rtlCol="0">
            <a:spAutoFit/>
          </a:bodyPr>
          <a:lstStyle/>
          <a:p>
            <a:r>
              <a:rPr lang="en-US" dirty="0"/>
              <a:t>Always have the same truth</a:t>
            </a:r>
          </a:p>
        </p:txBody>
      </p:sp>
      <p:cxnSp>
        <p:nvCxnSpPr>
          <p:cNvPr id="18" name="Straight Arrow Connector 17">
            <a:extLst>
              <a:ext uri="{FF2B5EF4-FFF2-40B4-BE49-F238E27FC236}">
                <a16:creationId xmlns:a16="http://schemas.microsoft.com/office/drawing/2014/main" id="{A0D144A9-E37B-425B-99AE-D1DCF2BFA053}"/>
              </a:ext>
            </a:extLst>
          </p:cNvPr>
          <p:cNvCxnSpPr>
            <a:cxnSpLocks/>
            <a:stCxn id="17" idx="3"/>
            <a:endCxn id="14" idx="1"/>
          </p:cNvCxnSpPr>
          <p:nvPr/>
        </p:nvCxnSpPr>
        <p:spPr>
          <a:xfrm>
            <a:off x="5063531" y="5486480"/>
            <a:ext cx="717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977C7B-465D-4D1A-866A-A9ACDBE99439}"/>
              </a:ext>
            </a:extLst>
          </p:cNvPr>
          <p:cNvSpPr txBox="1"/>
          <p:nvPr/>
        </p:nvSpPr>
        <p:spPr>
          <a:xfrm>
            <a:off x="7432422" y="6196403"/>
            <a:ext cx="3119444" cy="369332"/>
          </a:xfrm>
          <a:prstGeom prst="rect">
            <a:avLst/>
          </a:prstGeom>
          <a:noFill/>
        </p:spPr>
        <p:txBody>
          <a:bodyPr wrap="none" rtlCol="0">
            <a:spAutoFit/>
          </a:bodyPr>
          <a:lstStyle/>
          <a:p>
            <a:r>
              <a:rPr lang="en-US" dirty="0"/>
              <a:t>Happen to have the same truth</a:t>
            </a:r>
          </a:p>
        </p:txBody>
      </p:sp>
      <p:cxnSp>
        <p:nvCxnSpPr>
          <p:cNvPr id="20" name="Straight Arrow Connector 19">
            <a:extLst>
              <a:ext uri="{FF2B5EF4-FFF2-40B4-BE49-F238E27FC236}">
                <a16:creationId xmlns:a16="http://schemas.microsoft.com/office/drawing/2014/main" id="{C8FE1780-1F40-4F80-8F7E-89C2DA5355F3}"/>
              </a:ext>
            </a:extLst>
          </p:cNvPr>
          <p:cNvCxnSpPr>
            <a:cxnSpLocks/>
          </p:cNvCxnSpPr>
          <p:nvPr/>
        </p:nvCxnSpPr>
        <p:spPr>
          <a:xfrm flipV="1">
            <a:off x="8615046" y="5901815"/>
            <a:ext cx="0" cy="29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E52309BF-235B-49B9-ADA0-DF336C92FE50}"/>
              </a:ext>
            </a:extLst>
          </p:cNvPr>
          <p:cNvPicPr>
            <a:picLocks noChangeAspect="1"/>
          </p:cNvPicPr>
          <p:nvPr/>
        </p:nvPicPr>
        <p:blipFill rotWithShape="1">
          <a:blip r:embed="rId6" cstate="screen">
            <a:extLst>
              <a:ext uri="{28A0092B-C50C-407E-A947-70E740481C1C}">
                <a14:useLocalDpi xmlns:a14="http://schemas.microsoft.com/office/drawing/2010/main"/>
              </a:ext>
            </a:extLst>
          </a:blip>
          <a:srcRect/>
          <a:stretch/>
        </p:blipFill>
        <p:spPr>
          <a:xfrm>
            <a:off x="397831" y="4071169"/>
            <a:ext cx="5894774" cy="612560"/>
          </a:xfrm>
          <a:prstGeom prst="rect">
            <a:avLst/>
          </a:prstGeom>
        </p:spPr>
      </p:pic>
      <p:sp>
        <p:nvSpPr>
          <p:cNvPr id="22" name="TextBox 21">
            <a:extLst>
              <a:ext uri="{FF2B5EF4-FFF2-40B4-BE49-F238E27FC236}">
                <a16:creationId xmlns:a16="http://schemas.microsoft.com/office/drawing/2014/main" id="{FE95E400-4739-4455-BB0C-1950C1236E11}"/>
              </a:ext>
            </a:extLst>
          </p:cNvPr>
          <p:cNvSpPr txBox="1"/>
          <p:nvPr/>
        </p:nvSpPr>
        <p:spPr>
          <a:xfrm>
            <a:off x="3484612" y="3450841"/>
            <a:ext cx="5222776" cy="523220"/>
          </a:xfrm>
          <a:prstGeom prst="rect">
            <a:avLst/>
          </a:prstGeom>
          <a:noFill/>
        </p:spPr>
        <p:txBody>
          <a:bodyPr wrap="none" rtlCol="0">
            <a:spAutoFit/>
          </a:bodyPr>
          <a:lstStyle/>
          <a:p>
            <a:pPr algn="ctr"/>
            <a:r>
              <a:rPr lang="en-US" sz="2800" dirty="0"/>
              <a:t>(Different) notions of equivalences</a:t>
            </a:r>
          </a:p>
        </p:txBody>
      </p:sp>
    </p:spTree>
    <p:extLst>
      <p:ext uri="{BB962C8B-B14F-4D97-AF65-F5344CB8AC3E}">
        <p14:creationId xmlns:p14="http://schemas.microsoft.com/office/powerpoint/2010/main" val="171155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E7B5B2C-5D88-40AA-8EFB-C95BB982BE67}"/>
                  </a:ext>
                </a:extLst>
              </p:cNvPr>
              <p:cNvSpPr txBox="1"/>
              <p:nvPr/>
            </p:nvSpPr>
            <p:spPr>
              <a:xfrm>
                <a:off x="6373368" y="1755605"/>
                <a:ext cx="5663301" cy="2554545"/>
              </a:xfrm>
              <a:prstGeom prst="rect">
                <a:avLst/>
              </a:prstGeom>
              <a:noFill/>
            </p:spPr>
            <p:txBody>
              <a:bodyPr wrap="square" rtlCol="0">
                <a:spAutoFit/>
              </a:bodyPr>
              <a:lstStyle/>
              <a:p>
                <a:r>
                  <a:rPr lang="en-US" sz="2000" dirty="0"/>
                  <a:t>narrower than</a:t>
                </a:r>
              </a:p>
              <a:p>
                <a:r>
                  <a:rPr lang="en-US" sz="2000" dirty="0"/>
                  <a:t>“This animal is a cat” </a:t>
                </a:r>
                <a14:m>
                  <m:oMath xmlns:m="http://schemas.openxmlformats.org/officeDocument/2006/math">
                    <m:r>
                      <a:rPr lang="en-US" sz="2000" i="1">
                        <a:latin typeface="Cambria Math" panose="02040503050406030204" pitchFamily="18" charset="0"/>
                        <a:ea typeface="Cambria Math" panose="02040503050406030204" pitchFamily="18" charset="0"/>
                      </a:rPr>
                      <m:t>≼</m:t>
                    </m:r>
                  </m:oMath>
                </a14:m>
                <a:r>
                  <a:rPr lang="en-US" sz="2000" dirty="0"/>
                  <a:t> “This animal is a mammal”</a:t>
                </a:r>
              </a:p>
              <a:p>
                <a:endParaRPr lang="en-US" sz="2000" dirty="0"/>
              </a:p>
              <a:p>
                <a:r>
                  <a:rPr lang="en-US" sz="2000" dirty="0"/>
                  <a:t>incompatible</a:t>
                </a:r>
              </a:p>
              <a:p>
                <a:r>
                  <a:rPr lang="en-US" sz="2000" dirty="0"/>
                  <a:t>“This animal is a cat”      “This animal is a dog”</a:t>
                </a:r>
              </a:p>
              <a:p>
                <a:endParaRPr lang="en-US" sz="2000" dirty="0"/>
              </a:p>
              <a:p>
                <a:r>
                  <a:rPr lang="en-US" sz="2000" dirty="0"/>
                  <a:t>independent</a:t>
                </a:r>
              </a:p>
              <a:p>
                <a:r>
                  <a:rPr lang="en-US" sz="2000" dirty="0"/>
                  <a:t>“This animal is a cat”       “This animal is black”</a:t>
                </a:r>
              </a:p>
            </p:txBody>
          </p:sp>
        </mc:Choice>
        <mc:Fallback xmlns="">
          <p:sp>
            <p:nvSpPr>
              <p:cNvPr id="24" name="TextBox 23">
                <a:extLst>
                  <a:ext uri="{FF2B5EF4-FFF2-40B4-BE49-F238E27FC236}">
                    <a16:creationId xmlns:a16="http://schemas.microsoft.com/office/drawing/2014/main" id="{0E7B5B2C-5D88-40AA-8EFB-C95BB982BE67}"/>
                  </a:ext>
                </a:extLst>
              </p:cNvPr>
              <p:cNvSpPr txBox="1">
                <a:spLocks noRot="1" noChangeAspect="1" noMove="1" noResize="1" noEditPoints="1" noAdjustHandles="1" noChangeArrowheads="1" noChangeShapeType="1" noTextEdit="1"/>
              </p:cNvSpPr>
              <p:nvPr/>
            </p:nvSpPr>
            <p:spPr>
              <a:xfrm>
                <a:off x="6373368" y="1755605"/>
                <a:ext cx="5663301" cy="2554545"/>
              </a:xfrm>
              <a:prstGeom prst="rect">
                <a:avLst/>
              </a:prstGeom>
              <a:blipFill>
                <a:blip r:embed="rId2"/>
                <a:stretch>
                  <a:fillRect l="-1184" t="-1432" b="-3341"/>
                </a:stretch>
              </a:blipFill>
            </p:spPr>
            <p:txBody>
              <a:bodyPr/>
              <a:lstStyle/>
              <a:p>
                <a:r>
                  <a:rPr lang="en-US">
                    <a:noFill/>
                  </a:rPr>
                  <a:t> </a:t>
                </a:r>
              </a:p>
            </p:txBody>
          </p:sp>
        </mc:Fallback>
      </mc:AlternateContent>
      <p:sp>
        <p:nvSpPr>
          <p:cNvPr id="2" name="Title 1">
            <a:extLst>
              <a:ext uri="{FF2B5EF4-FFF2-40B4-BE49-F238E27FC236}">
                <a16:creationId xmlns:a16="http://schemas.microsoft.com/office/drawing/2014/main" id="{CF6EB072-B300-478F-A7E0-B84493F53EA2}"/>
              </a:ext>
            </a:extLst>
          </p:cNvPr>
          <p:cNvSpPr>
            <a:spLocks noGrp="1"/>
          </p:cNvSpPr>
          <p:nvPr>
            <p:ph type="title"/>
          </p:nvPr>
        </p:nvSpPr>
        <p:spPr/>
        <p:txBody>
          <a:bodyPr/>
          <a:lstStyle/>
          <a:p>
            <a:r>
              <a:rPr lang="en-US" dirty="0"/>
              <a:t>Properties of the logic system</a:t>
            </a:r>
          </a:p>
        </p:txBody>
      </p:sp>
      <p:grpSp>
        <p:nvGrpSpPr>
          <p:cNvPr id="19" name="Group 18">
            <a:extLst>
              <a:ext uri="{FF2B5EF4-FFF2-40B4-BE49-F238E27FC236}">
                <a16:creationId xmlns:a16="http://schemas.microsoft.com/office/drawing/2014/main" id="{F1FE1A7D-F19F-4BCA-9947-7B1CA8A64826}"/>
              </a:ext>
            </a:extLst>
          </p:cNvPr>
          <p:cNvGrpSpPr/>
          <p:nvPr/>
        </p:nvGrpSpPr>
        <p:grpSpPr>
          <a:xfrm>
            <a:off x="193431" y="1734942"/>
            <a:ext cx="5870448" cy="2451270"/>
            <a:chOff x="3081528" y="3803226"/>
            <a:chExt cx="5870448" cy="2451270"/>
          </a:xfrm>
        </p:grpSpPr>
        <p:pic>
          <p:nvPicPr>
            <p:cNvPr id="17" name="Picture 16">
              <a:extLst>
                <a:ext uri="{FF2B5EF4-FFF2-40B4-BE49-F238E27FC236}">
                  <a16:creationId xmlns:a16="http://schemas.microsoft.com/office/drawing/2014/main" id="{B9C68BF6-956C-459E-963C-BA0BF7DDE3FE}"/>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3081528" y="3995928"/>
              <a:ext cx="5870448" cy="2258568"/>
            </a:xfrm>
            <a:prstGeom prst="rect">
              <a:avLst/>
            </a:prstGeom>
          </p:spPr>
        </p:pic>
        <p:pic>
          <p:nvPicPr>
            <p:cNvPr id="18" name="Picture 17">
              <a:extLst>
                <a:ext uri="{FF2B5EF4-FFF2-40B4-BE49-F238E27FC236}">
                  <a16:creationId xmlns:a16="http://schemas.microsoft.com/office/drawing/2014/main" id="{CEE2A4FD-2239-46B2-805C-DDA99618F453}"/>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081528" y="3803226"/>
              <a:ext cx="5870448" cy="229278"/>
            </a:xfrm>
            <a:prstGeom prst="rect">
              <a:avLst/>
            </a:prstGeom>
          </p:spPr>
        </p:pic>
      </p:grpSp>
      <p:sp>
        <p:nvSpPr>
          <p:cNvPr id="20" name="TextBox 19">
            <a:extLst>
              <a:ext uri="{FF2B5EF4-FFF2-40B4-BE49-F238E27FC236}">
                <a16:creationId xmlns:a16="http://schemas.microsoft.com/office/drawing/2014/main" id="{FFD85230-7A6D-4843-B024-75ADD699FE38}"/>
              </a:ext>
            </a:extLst>
          </p:cNvPr>
          <p:cNvSpPr txBox="1"/>
          <p:nvPr/>
        </p:nvSpPr>
        <p:spPr>
          <a:xfrm>
            <a:off x="3833364" y="1048827"/>
            <a:ext cx="4525278" cy="523220"/>
          </a:xfrm>
          <a:prstGeom prst="rect">
            <a:avLst/>
          </a:prstGeom>
          <a:noFill/>
        </p:spPr>
        <p:txBody>
          <a:bodyPr wrap="none" rtlCol="0">
            <a:spAutoFit/>
          </a:bodyPr>
          <a:lstStyle/>
          <a:p>
            <a:pPr algn="ctr"/>
            <a:r>
              <a:rPr lang="en-US" sz="2800" dirty="0"/>
              <a:t>Other semantic relationships</a:t>
            </a:r>
          </a:p>
        </p:txBody>
      </p:sp>
      <p:pic>
        <p:nvPicPr>
          <p:cNvPr id="22" name="Picture 21">
            <a:extLst>
              <a:ext uri="{FF2B5EF4-FFF2-40B4-BE49-F238E27FC236}">
                <a16:creationId xmlns:a16="http://schemas.microsoft.com/office/drawing/2014/main" id="{475F2D09-1D50-4D0E-AD4D-0F6B10C7B7DF}"/>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60986" t="55338" r="36976" b="38763"/>
          <a:stretch/>
        </p:blipFill>
        <p:spPr>
          <a:xfrm>
            <a:off x="8665464" y="3022575"/>
            <a:ext cx="303545" cy="382242"/>
          </a:xfrm>
          <a:prstGeom prst="rect">
            <a:avLst/>
          </a:prstGeom>
        </p:spPr>
      </p:pic>
      <p:pic>
        <p:nvPicPr>
          <p:cNvPr id="23" name="Picture 22">
            <a:extLst>
              <a:ext uri="{FF2B5EF4-FFF2-40B4-BE49-F238E27FC236}">
                <a16:creationId xmlns:a16="http://schemas.microsoft.com/office/drawing/2014/main" id="{B38C6DC1-180D-44A4-B6F8-13283F233FE8}"/>
              </a:ext>
            </a:extLst>
          </p:cNvPr>
          <p:cNvPicPr>
            <a:picLocks noChangeAspect="1"/>
          </p:cNvPicPr>
          <p:nvPr/>
        </p:nvPicPr>
        <p:blipFill rotWithShape="1">
          <a:blip r:embed="rId5" cstate="print">
            <a:extLst>
              <a:ext uri="{28A0092B-C50C-407E-A947-70E740481C1C}">
                <a14:useLocalDpi xmlns:a14="http://schemas.microsoft.com/office/drawing/2010/main"/>
              </a:ext>
            </a:extLst>
          </a:blip>
          <a:srcRect l="14341" t="73220" r="83621" b="21575"/>
          <a:stretch/>
        </p:blipFill>
        <p:spPr>
          <a:xfrm>
            <a:off x="8702040" y="3946119"/>
            <a:ext cx="283256" cy="314729"/>
          </a:xfrm>
          <a:prstGeom prst="rect">
            <a:avLst/>
          </a:prstGeom>
        </p:spPr>
      </p:pic>
      <p:sp>
        <p:nvSpPr>
          <p:cNvPr id="27" name="Content Placeholder 2">
            <a:extLst>
              <a:ext uri="{FF2B5EF4-FFF2-40B4-BE49-F238E27FC236}">
                <a16:creationId xmlns:a16="http://schemas.microsoft.com/office/drawing/2014/main" id="{DFC81164-09A2-4FD0-8276-4E092FEE2330}"/>
              </a:ext>
            </a:extLst>
          </p:cNvPr>
          <p:cNvSpPr>
            <a:spLocks noGrp="1"/>
          </p:cNvSpPr>
          <p:nvPr>
            <p:ph idx="1"/>
          </p:nvPr>
        </p:nvSpPr>
        <p:spPr>
          <a:xfrm>
            <a:off x="193431" y="4547595"/>
            <a:ext cx="11843238" cy="2121750"/>
          </a:xfrm>
        </p:spPr>
        <p:txBody>
          <a:bodyPr/>
          <a:lstStyle/>
          <a:p>
            <a:r>
              <a:rPr lang="en-US" dirty="0"/>
              <a:t>Minimal set of axioms (easy to justify)</a:t>
            </a:r>
          </a:p>
          <a:p>
            <a:r>
              <a:rPr lang="en-US" dirty="0"/>
              <a:t>Allows to capture experimental verification</a:t>
            </a:r>
          </a:p>
          <a:p>
            <a:r>
              <a:rPr lang="en-US" dirty="0"/>
              <a:t>Allows to describe semantic relationships of the type we have in science</a:t>
            </a:r>
          </a:p>
          <a:p>
            <a:r>
              <a:rPr lang="en-US" dirty="0"/>
              <a:t>Gives us a basic structure all other structures have to “play nice” with</a:t>
            </a:r>
          </a:p>
        </p:txBody>
      </p:sp>
    </p:spTree>
    <p:extLst>
      <p:ext uri="{BB962C8B-B14F-4D97-AF65-F5344CB8AC3E}">
        <p14:creationId xmlns:p14="http://schemas.microsoft.com/office/powerpoint/2010/main" val="3207496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0" grpId="0"/>
      <p:bldP spid="2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243AF-7563-46BE-B079-203E8539B23B}"/>
              </a:ext>
            </a:extLst>
          </p:cNvPr>
          <p:cNvSpPr>
            <a:spLocks noGrp="1"/>
          </p:cNvSpPr>
          <p:nvPr>
            <p:ph type="title"/>
          </p:nvPr>
        </p:nvSpPr>
        <p:spPr/>
        <p:txBody>
          <a:bodyPr/>
          <a:lstStyle/>
          <a:p>
            <a:r>
              <a:rPr lang="en-US" dirty="0"/>
              <a:t>Experimental domains (scientific models)</a:t>
            </a: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extLst>
                  <p:ext uri="{D42A27DB-BD31-4B8C-83A1-F6EECF244321}">
                    <p14:modId xmlns:p14="http://schemas.microsoft.com/office/powerpoint/2010/main" val="2934023905"/>
                  </p:ext>
                </p:extLst>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Experimental domain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domain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extLst>
                  <p:ext uri="{D42A27DB-BD31-4B8C-83A1-F6EECF244321}">
                    <p14:modId xmlns:p14="http://schemas.microsoft.com/office/powerpoint/2010/main" val="2934023905"/>
                  </p:ext>
                </p:extLst>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395"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7834"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52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1587" t="-101176" r="-1984127" b="-503529"/>
                          </a:stretch>
                        </a:blipFill>
                      </a:tcPr>
                    </a:tc>
                    <a:tc>
                      <a:txBody>
                        <a:bodyPr/>
                        <a:lstStyle/>
                        <a:p>
                          <a:endParaRPr lang="en-US"/>
                        </a:p>
                      </a:txBody>
                      <a:tcPr anchor="ctr">
                        <a:blipFill>
                          <a:blip r:embed="rId2"/>
                          <a:stretch>
                            <a:fillRect l="-100000" t="-101176" r="-1853125" b="-503529"/>
                          </a:stretch>
                        </a:blipFill>
                      </a:tcPr>
                    </a:tc>
                    <a:tc>
                      <a:txBody>
                        <a:bodyPr/>
                        <a:lstStyle/>
                        <a:p>
                          <a:endParaRPr lang="en-US"/>
                        </a:p>
                      </a:txBody>
                      <a:tcPr anchor="ctr">
                        <a:blipFill>
                          <a:blip r:embed="rId2"/>
                          <a:stretch>
                            <a:fillRect l="-203175"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4959" t="-101176" r="-338017" b="-503529"/>
                          </a:stretch>
                        </a:blipFill>
                      </a:tcPr>
                    </a:tc>
                    <a:tc>
                      <a:txBody>
                        <a:bodyPr/>
                        <a:lstStyle/>
                        <a:p>
                          <a:endParaRPr lang="en-US"/>
                        </a:p>
                      </a:txBody>
                      <a:tcPr anchor="ctr">
                        <a:blipFill>
                          <a:blip r:embed="rId2"/>
                          <a:stretch>
                            <a:fillRect l="-205809"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007" t="-101176" r="-98127" b="-503529"/>
                          </a:stretch>
                        </a:blipFill>
                      </a:tcPr>
                    </a:tc>
                    <a:tc>
                      <a:txBody>
                        <a:bodyPr/>
                        <a:lstStyle/>
                        <a:p>
                          <a:endParaRPr lang="en-US"/>
                        </a:p>
                      </a:txBody>
                      <a:tcPr anchor="ctr">
                        <a:blipFill>
                          <a:blip r:embed="rId2"/>
                          <a:stretch>
                            <a:fillRect l="-528643"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6B0303-2C07-467A-AC93-DBF4CCC64ABE}"/>
                  </a:ext>
                </a:extLst>
              </p:cNvPr>
              <p:cNvSpPr/>
              <p:nvPr/>
            </p:nvSpPr>
            <p:spPr>
              <a:xfrm>
                <a:off x="10927821" y="3007998"/>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9" name="Rectangle 8">
                <a:extLst>
                  <a:ext uri="{FF2B5EF4-FFF2-40B4-BE49-F238E27FC236}">
                    <a16:creationId xmlns:a16="http://schemas.microsoft.com/office/drawing/2014/main" id="{9E6B0303-2C07-467A-AC93-DBF4CCC64ABE}"/>
                  </a:ext>
                </a:extLst>
              </p:cNvPr>
              <p:cNvSpPr>
                <a:spLocks noRot="1" noChangeAspect="1" noMove="1" noResize="1" noEditPoints="1" noAdjustHandles="1" noChangeArrowheads="1" noChangeShapeType="1" noTextEdit="1"/>
              </p:cNvSpPr>
              <p:nvPr/>
            </p:nvSpPr>
            <p:spPr>
              <a:xfrm>
                <a:off x="10927821" y="3007998"/>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918B55F-2014-46B8-A80F-994E040D93AD}"/>
              </a:ext>
            </a:extLst>
          </p:cNvPr>
          <p:cNvGrpSpPr/>
          <p:nvPr/>
        </p:nvGrpSpPr>
        <p:grpSpPr>
          <a:xfrm>
            <a:off x="3039011" y="4643367"/>
            <a:ext cx="7809679" cy="386861"/>
            <a:chOff x="402336" y="3622431"/>
            <a:chExt cx="7809679" cy="386861"/>
          </a:xfrm>
        </p:grpSpPr>
        <p:cxnSp>
          <p:nvCxnSpPr>
            <p:cNvPr id="11" name="Straight Connector 10">
              <a:extLst>
                <a:ext uri="{FF2B5EF4-FFF2-40B4-BE49-F238E27FC236}">
                  <a16:creationId xmlns:a16="http://schemas.microsoft.com/office/drawing/2014/main" id="{D75124C4-6F7E-463A-B96F-D7DD1B2BC587}"/>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2C9A7D-1756-41AA-8FFF-44917BB15685}"/>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B4A56798-FAAD-44C6-A6D8-F799E54C46E7}"/>
              </a:ext>
            </a:extLst>
          </p:cNvPr>
          <p:cNvSpPr txBox="1"/>
          <p:nvPr/>
        </p:nvSpPr>
        <p:spPr>
          <a:xfrm>
            <a:off x="193431" y="1225554"/>
            <a:ext cx="2586285" cy="646331"/>
          </a:xfrm>
          <a:prstGeom prst="rect">
            <a:avLst/>
          </a:prstGeom>
          <a:noFill/>
        </p:spPr>
        <p:txBody>
          <a:bodyPr wrap="none" rtlCol="0">
            <a:spAutoFit/>
          </a:bodyPr>
          <a:lstStyle/>
          <a:p>
            <a:r>
              <a:rPr lang="en-US" dirty="0"/>
              <a:t>Start with a countable set</a:t>
            </a:r>
            <a:br>
              <a:rPr lang="en-US" dirty="0"/>
            </a:br>
            <a:r>
              <a:rPr lang="en-US" dirty="0"/>
              <a:t>of verifiable statements</a:t>
            </a:r>
          </a:p>
        </p:txBody>
      </p:sp>
      <p:sp>
        <p:nvSpPr>
          <p:cNvPr id="20" name="TextBox 19">
            <a:extLst>
              <a:ext uri="{FF2B5EF4-FFF2-40B4-BE49-F238E27FC236}">
                <a16:creationId xmlns:a16="http://schemas.microsoft.com/office/drawing/2014/main" id="{75582AE9-6988-4942-86FD-6EAD6839A6AE}"/>
              </a:ext>
            </a:extLst>
          </p:cNvPr>
          <p:cNvSpPr txBox="1"/>
          <p:nvPr/>
        </p:nvSpPr>
        <p:spPr>
          <a:xfrm>
            <a:off x="3892768" y="1058614"/>
            <a:ext cx="4406463" cy="646331"/>
          </a:xfrm>
          <a:prstGeom prst="rect">
            <a:avLst/>
          </a:prstGeom>
          <a:noFill/>
        </p:spPr>
        <p:txBody>
          <a:bodyPr wrap="none" rtlCol="0">
            <a:spAutoFit/>
          </a:bodyPr>
          <a:lstStyle/>
          <a:p>
            <a:r>
              <a:rPr lang="en-US" dirty="0"/>
              <a:t>From them generate all verifiable statements</a:t>
            </a:r>
            <a:br>
              <a:rPr lang="en-US" dirty="0"/>
            </a:br>
            <a:r>
              <a:rPr lang="en-US" dirty="0"/>
              <a:t>(close under finite AND countable OR)</a:t>
            </a:r>
          </a:p>
        </p:txBody>
      </p:sp>
      <p:sp>
        <p:nvSpPr>
          <p:cNvPr id="21" name="TextBox 20">
            <a:extLst>
              <a:ext uri="{FF2B5EF4-FFF2-40B4-BE49-F238E27FC236}">
                <a16:creationId xmlns:a16="http://schemas.microsoft.com/office/drawing/2014/main" id="{152E310C-64EC-4EBC-890F-B7F6CDB03ECD}"/>
              </a:ext>
            </a:extLst>
          </p:cNvPr>
          <p:cNvSpPr txBox="1"/>
          <p:nvPr/>
        </p:nvSpPr>
        <p:spPr>
          <a:xfrm>
            <a:off x="8618634" y="1115537"/>
            <a:ext cx="3543406" cy="646331"/>
          </a:xfrm>
          <a:prstGeom prst="rect">
            <a:avLst/>
          </a:prstGeom>
          <a:noFill/>
        </p:spPr>
        <p:txBody>
          <a:bodyPr wrap="none" rtlCol="0">
            <a:spAutoFit/>
          </a:bodyPr>
          <a:lstStyle/>
          <a:p>
            <a:r>
              <a:rPr lang="en-US" dirty="0"/>
              <a:t>Generate all meaningful predictions</a:t>
            </a:r>
          </a:p>
          <a:p>
            <a:r>
              <a:rPr lang="en-US" dirty="0"/>
              <a:t>(close under negation as well)</a:t>
            </a:r>
          </a:p>
        </p:txBody>
      </p:sp>
      <p:cxnSp>
        <p:nvCxnSpPr>
          <p:cNvPr id="23" name="Straight Arrow Connector 22">
            <a:extLst>
              <a:ext uri="{FF2B5EF4-FFF2-40B4-BE49-F238E27FC236}">
                <a16:creationId xmlns:a16="http://schemas.microsoft.com/office/drawing/2014/main" id="{D0BDFF23-BC69-42A2-A626-A85323C2D853}"/>
              </a:ext>
            </a:extLst>
          </p:cNvPr>
          <p:cNvCxnSpPr>
            <a:stCxn id="19" idx="2"/>
          </p:cNvCxnSpPr>
          <p:nvPr/>
        </p:nvCxnSpPr>
        <p:spPr>
          <a:xfrm>
            <a:off x="1486574" y="1871885"/>
            <a:ext cx="1293142" cy="307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6EB0FC-1F51-414E-8102-5D0A8C807076}"/>
              </a:ext>
            </a:extLst>
          </p:cNvPr>
          <p:cNvCxnSpPr>
            <a:cxnSpLocks/>
            <a:stCxn id="20" idx="2"/>
          </p:cNvCxnSpPr>
          <p:nvPr/>
        </p:nvCxnSpPr>
        <p:spPr>
          <a:xfrm flipH="1">
            <a:off x="6095999" y="1704945"/>
            <a:ext cx="1" cy="23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9ED542-AA94-4D11-8583-11DBDA9A391C}"/>
              </a:ext>
            </a:extLst>
          </p:cNvPr>
          <p:cNvCxnSpPr>
            <a:stCxn id="21" idx="2"/>
          </p:cNvCxnSpPr>
          <p:nvPr/>
        </p:nvCxnSpPr>
        <p:spPr>
          <a:xfrm flipH="1">
            <a:off x="10147177" y="1761868"/>
            <a:ext cx="243160" cy="17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04B6FC8-39C0-4443-AA0E-00ADCA97621B}"/>
              </a:ext>
            </a:extLst>
          </p:cNvPr>
          <p:cNvSpPr txBox="1"/>
          <p:nvPr/>
        </p:nvSpPr>
        <p:spPr>
          <a:xfrm>
            <a:off x="506274" y="2502655"/>
            <a:ext cx="1765227" cy="646331"/>
          </a:xfrm>
          <a:prstGeom prst="rect">
            <a:avLst/>
          </a:prstGeom>
          <a:noFill/>
        </p:spPr>
        <p:txBody>
          <a:bodyPr wrap="none" rtlCol="0">
            <a:spAutoFit/>
          </a:bodyPr>
          <a:lstStyle/>
          <a:p>
            <a:r>
              <a:rPr lang="en-US" dirty="0"/>
              <a:t>Fill in all possible</a:t>
            </a:r>
            <a:br>
              <a:rPr lang="en-US" dirty="0"/>
            </a:br>
            <a:r>
              <a:rPr lang="en-US" dirty="0"/>
              <a:t>assignments</a:t>
            </a:r>
          </a:p>
        </p:txBody>
      </p:sp>
      <p:cxnSp>
        <p:nvCxnSpPr>
          <p:cNvPr id="30" name="Straight Connector 29">
            <a:extLst>
              <a:ext uri="{FF2B5EF4-FFF2-40B4-BE49-F238E27FC236}">
                <a16:creationId xmlns:a16="http://schemas.microsoft.com/office/drawing/2014/main" id="{1840DBFB-FAF4-4AAD-A115-D7144D4A1F72}"/>
              </a:ext>
            </a:extLst>
          </p:cNvPr>
          <p:cNvCxnSpPr/>
          <p:nvPr/>
        </p:nvCxnSpPr>
        <p:spPr>
          <a:xfrm flipH="1">
            <a:off x="2779716" y="4307652"/>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0D6103-0A0F-45A8-96F2-52D54AA9F141}"/>
              </a:ext>
            </a:extLst>
          </p:cNvPr>
          <p:cNvCxnSpPr>
            <a:cxnSpLocks/>
          </p:cNvCxnSpPr>
          <p:nvPr/>
        </p:nvCxnSpPr>
        <p:spPr>
          <a:xfrm>
            <a:off x="2779716" y="4313748"/>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B48C2B-579D-4788-A039-7EA5B56405DA}"/>
              </a:ext>
            </a:extLst>
          </p:cNvPr>
          <p:cNvCxnSpPr/>
          <p:nvPr/>
        </p:nvCxnSpPr>
        <p:spPr>
          <a:xfrm>
            <a:off x="2779716" y="5984052"/>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CD99C5C1-7F40-4138-A031-6401BA807C0C}"/>
                  </a:ext>
                </a:extLst>
              </p:cNvPr>
              <p:cNvSpPr/>
              <p:nvPr/>
            </p:nvSpPr>
            <p:spPr>
              <a:xfrm>
                <a:off x="3011364" y="5799386"/>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33" name="Rectangle 32">
                <a:extLst>
                  <a:ext uri="{FF2B5EF4-FFF2-40B4-BE49-F238E27FC236}">
                    <a16:creationId xmlns:a16="http://schemas.microsoft.com/office/drawing/2014/main" id="{CD99C5C1-7F40-4138-A031-6401BA807C0C}"/>
                  </a:ext>
                </a:extLst>
              </p:cNvPr>
              <p:cNvSpPr>
                <a:spLocks noRot="1" noChangeAspect="1" noMove="1" noResize="1" noEditPoints="1" noAdjustHandles="1" noChangeArrowheads="1" noChangeShapeType="1" noTextEdit="1"/>
              </p:cNvSpPr>
              <p:nvPr/>
            </p:nvSpPr>
            <p:spPr>
              <a:xfrm>
                <a:off x="3011364" y="5799386"/>
                <a:ext cx="2717219" cy="369332"/>
              </a:xfrm>
              <a:prstGeom prst="rect">
                <a:avLst/>
              </a:prstGeom>
              <a:blipFill>
                <a:blip r:embed="rId4"/>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95848384-E148-43D8-8906-F574C9F169D5}"/>
              </a:ext>
            </a:extLst>
          </p:cNvPr>
          <p:cNvSpPr txBox="1"/>
          <p:nvPr/>
        </p:nvSpPr>
        <p:spPr>
          <a:xfrm>
            <a:off x="5788656" y="5753720"/>
            <a:ext cx="5139165" cy="923330"/>
          </a:xfrm>
          <a:prstGeom prst="rect">
            <a:avLst/>
          </a:prstGeom>
          <a:noFill/>
        </p:spPr>
        <p:txBody>
          <a:bodyPr wrap="square" rtlCol="0">
            <a:spAutoFit/>
          </a:bodyPr>
          <a:lstStyle/>
          <a:p>
            <a:r>
              <a:rPr lang="en-US" dirty="0"/>
              <a:t>For each possible assignment we have a theoretical statement that is true only in that case. We call these statements possibilities of the domain. </a:t>
            </a:r>
          </a:p>
        </p:txBody>
      </p:sp>
      <p:cxnSp>
        <p:nvCxnSpPr>
          <p:cNvPr id="36" name="Straight Arrow Connector 35">
            <a:extLst>
              <a:ext uri="{FF2B5EF4-FFF2-40B4-BE49-F238E27FC236}">
                <a16:creationId xmlns:a16="http://schemas.microsoft.com/office/drawing/2014/main" id="{D358330A-34CF-4B28-BE61-CBDEF4E80C62}"/>
              </a:ext>
            </a:extLst>
          </p:cNvPr>
          <p:cNvCxnSpPr>
            <a:stCxn id="29" idx="3"/>
          </p:cNvCxnSpPr>
          <p:nvPr/>
        </p:nvCxnSpPr>
        <p:spPr>
          <a:xfrm>
            <a:off x="2271501" y="2825821"/>
            <a:ext cx="550887" cy="4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5168F53-E90E-4562-9E24-751202F6FDB5}"/>
              </a:ext>
            </a:extLst>
          </p:cNvPr>
          <p:cNvCxnSpPr>
            <a:cxnSpLocks/>
          </p:cNvCxnSpPr>
          <p:nvPr/>
        </p:nvCxnSpPr>
        <p:spPr>
          <a:xfrm flipV="1">
            <a:off x="11268904" y="5753720"/>
            <a:ext cx="0" cy="23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35087A-8DDF-416E-A620-82C7DA2DD8A3}"/>
              </a:ext>
            </a:extLst>
          </p:cNvPr>
          <p:cNvCxnSpPr>
            <a:cxnSpLocks/>
          </p:cNvCxnSpPr>
          <p:nvPr/>
        </p:nvCxnSpPr>
        <p:spPr>
          <a:xfrm flipH="1">
            <a:off x="10985518" y="5984052"/>
            <a:ext cx="28338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177C7F-2E33-4A57-AA8A-07480B8A462F}"/>
              </a:ext>
            </a:extLst>
          </p:cNvPr>
          <p:cNvSpPr/>
          <p:nvPr/>
        </p:nvSpPr>
        <p:spPr>
          <a:xfrm>
            <a:off x="2953667" y="3005398"/>
            <a:ext cx="7974152" cy="2609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E056D9-C2EC-440C-85B7-B07C817851F8}"/>
              </a:ext>
            </a:extLst>
          </p:cNvPr>
          <p:cNvSpPr/>
          <p:nvPr/>
        </p:nvSpPr>
        <p:spPr>
          <a:xfrm>
            <a:off x="4500979" y="1997476"/>
            <a:ext cx="323147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77B671-384C-40E2-8CD9-29C2574280E0}"/>
              </a:ext>
            </a:extLst>
          </p:cNvPr>
          <p:cNvSpPr/>
          <p:nvPr/>
        </p:nvSpPr>
        <p:spPr>
          <a:xfrm>
            <a:off x="7732450" y="1997476"/>
            <a:ext cx="323147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26FDA52-5C63-48D4-B1A9-B9F46D067C81}"/>
              </a:ext>
            </a:extLst>
          </p:cNvPr>
          <p:cNvSpPr/>
          <p:nvPr/>
        </p:nvSpPr>
        <p:spPr>
          <a:xfrm>
            <a:off x="10927819" y="3018408"/>
            <a:ext cx="673365" cy="259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5CEAE0C-4012-44B4-9533-C7D06031EEB8}"/>
              </a:ext>
            </a:extLst>
          </p:cNvPr>
          <p:cNvSpPr/>
          <p:nvPr/>
        </p:nvSpPr>
        <p:spPr>
          <a:xfrm>
            <a:off x="2953666" y="1994710"/>
            <a:ext cx="154731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2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9" grpId="0"/>
      <p:bldP spid="33" grpId="0"/>
      <p:bldP spid="34" grpId="0"/>
      <p:bldP spid="3" grpId="0" animBg="1"/>
      <p:bldP spid="26" grpId="0" animBg="1"/>
      <p:bldP spid="28" grpId="0" animBg="1"/>
      <p:bldP spid="35" grpId="0" animBg="1"/>
      <p:bldP spid="3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5E4A234-6513-4B9D-8136-3D6FCABFEF72}"/>
              </a:ext>
            </a:extLst>
          </p:cNvPr>
          <p:cNvSpPr txBox="1">
            <a:spLocks/>
          </p:cNvSpPr>
          <p:nvPr/>
        </p:nvSpPr>
        <p:spPr>
          <a:xfrm>
            <a:off x="168676" y="150921"/>
            <a:ext cx="11825056"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Maximum cardinality of distinguishable cases</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8FB55119-5185-4A7E-B0D3-80C1E14F3C35}"/>
                  </a:ext>
                </a:extLst>
              </p:cNvPr>
              <p:cNvSpPr>
                <a:spLocks noGrp="1"/>
              </p:cNvSpPr>
              <p:nvPr>
                <p:ph idx="1"/>
              </p:nvPr>
            </p:nvSpPr>
            <p:spPr>
              <a:xfrm>
                <a:off x="153257" y="5323904"/>
                <a:ext cx="11864147" cy="1444153"/>
              </a:xfrm>
            </p:spPr>
            <p:txBody>
              <a:bodyPr>
                <a:normAutofit/>
              </a:bodyPr>
              <a:lstStyle/>
              <a:p>
                <a:r>
                  <a:rPr lang="en-US" dirty="0"/>
                  <a:t>Sets with greater cardinality (e.g. the set of all discontinuous functions from </a:t>
                </a:r>
                <a14:m>
                  <m:oMath xmlns:m="http://schemas.openxmlformats.org/officeDocument/2006/math">
                    <m:r>
                      <a:rPr lang="en-US" b="0" i="1" smtClean="0">
                        <a:latin typeface="Cambria Math" panose="02040503050406030204" pitchFamily="18" charset="0"/>
                      </a:rPr>
                      <m:t>ℝ</m:t>
                    </m:r>
                  </m:oMath>
                </a14:m>
                <a:r>
                  <a:rPr lang="en-US" dirty="0"/>
                  <a:t> to </a:t>
                </a:r>
                <a14:m>
                  <m:oMath xmlns:m="http://schemas.openxmlformats.org/officeDocument/2006/math">
                    <m:r>
                      <a:rPr lang="en-US" i="1">
                        <a:latin typeface="Cambria Math" panose="02040503050406030204" pitchFamily="18" charset="0"/>
                      </a:rPr>
                      <m:t>ℝ</m:t>
                    </m:r>
                  </m:oMath>
                </a14:m>
                <a:r>
                  <a:rPr lang="en-US" dirty="0"/>
                  <a:t>) cannot represent physical objects</a:t>
                </a:r>
              </a:p>
              <a:p>
                <a:r>
                  <a:rPr lang="en-US" dirty="0"/>
                  <a:t>Issues about higher infinities (e.g. large cardinals) can be safely ignored</a:t>
                </a:r>
              </a:p>
            </p:txBody>
          </p:sp>
        </mc:Choice>
        <mc:Fallback xmlns="">
          <p:sp>
            <p:nvSpPr>
              <p:cNvPr id="19" name="Content Placeholder 2">
                <a:extLst>
                  <a:ext uri="{FF2B5EF4-FFF2-40B4-BE49-F238E27FC236}">
                    <a16:creationId xmlns:a16="http://schemas.microsoft.com/office/drawing/2014/main" id="{8FB55119-5185-4A7E-B0D3-80C1E14F3C35}"/>
                  </a:ext>
                </a:extLst>
              </p:cNvPr>
              <p:cNvSpPr>
                <a:spLocks noGrp="1" noRot="1" noChangeAspect="1" noMove="1" noResize="1" noEditPoints="1" noAdjustHandles="1" noChangeArrowheads="1" noChangeShapeType="1" noTextEdit="1"/>
              </p:cNvSpPr>
              <p:nvPr>
                <p:ph idx="1"/>
              </p:nvPr>
            </p:nvSpPr>
            <p:spPr>
              <a:xfrm>
                <a:off x="153257" y="5323904"/>
                <a:ext cx="11864147" cy="1444153"/>
              </a:xfrm>
              <a:blipFill>
                <a:blip r:embed="rId2"/>
                <a:stretch>
                  <a:fillRect l="-925" t="-6751" b="-6751"/>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C860FA99-B01B-4509-8E7C-99A0D1768C64}"/>
              </a:ext>
            </a:extLst>
          </p:cNvPr>
          <p:cNvGrpSpPr/>
          <p:nvPr/>
        </p:nvGrpSpPr>
        <p:grpSpPr>
          <a:xfrm>
            <a:off x="276573" y="1005668"/>
            <a:ext cx="2902197" cy="3832987"/>
            <a:chOff x="276573" y="1005668"/>
            <a:chExt cx="2902197" cy="3832987"/>
          </a:xfrm>
        </p:grpSpPr>
        <p:sp>
          <p:nvSpPr>
            <p:cNvPr id="4" name="Oval 3">
              <a:extLst>
                <a:ext uri="{FF2B5EF4-FFF2-40B4-BE49-F238E27FC236}">
                  <a16:creationId xmlns:a16="http://schemas.microsoft.com/office/drawing/2014/main" id="{ADD5DF5F-FB5D-4928-A854-723991FA6402}"/>
                </a:ext>
              </a:extLst>
            </p:cNvPr>
            <p:cNvSpPr/>
            <p:nvPr/>
          </p:nvSpPr>
          <p:spPr>
            <a:xfrm>
              <a:off x="276573" y="1419400"/>
              <a:ext cx="2725444" cy="3419255"/>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F4967375-DF1E-4EDD-999F-B5A9F5D9BBA5}"/>
                </a:ext>
              </a:extLst>
            </p:cNvPr>
            <p:cNvSpPr txBox="1"/>
            <p:nvPr/>
          </p:nvSpPr>
          <p:spPr>
            <a:xfrm>
              <a:off x="435006" y="1005668"/>
              <a:ext cx="2743764" cy="369332"/>
            </a:xfrm>
            <a:prstGeom prst="rect">
              <a:avLst/>
            </a:prstGeom>
            <a:noFill/>
          </p:spPr>
          <p:txBody>
            <a:bodyPr wrap="none" rtlCol="0">
              <a:spAutoFit/>
            </a:bodyPr>
            <a:lstStyle/>
            <a:p>
              <a:r>
                <a:rPr lang="en-US" dirty="0"/>
                <a:t>Set of distinguishable cases</a:t>
              </a:r>
            </a:p>
          </p:txBody>
        </p:sp>
        <p:sp>
          <p:nvSpPr>
            <p:cNvPr id="24" name="Oval 23">
              <a:extLst>
                <a:ext uri="{FF2B5EF4-FFF2-40B4-BE49-F238E27FC236}">
                  <a16:creationId xmlns:a16="http://schemas.microsoft.com/office/drawing/2014/main" id="{0618899C-DF7B-4513-958C-93705DBE85BB}"/>
                </a:ext>
              </a:extLst>
            </p:cNvPr>
            <p:cNvSpPr/>
            <p:nvPr/>
          </p:nvSpPr>
          <p:spPr>
            <a:xfrm>
              <a:off x="1597981" y="262328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491EBCF-46F2-4251-A415-AF7C0C374C08}"/>
                </a:ext>
              </a:extLst>
            </p:cNvPr>
            <p:cNvSpPr/>
            <p:nvPr/>
          </p:nvSpPr>
          <p:spPr>
            <a:xfrm>
              <a:off x="1750381" y="334385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237ABEC-3AEE-4F55-B866-873CF65D3B77}"/>
                </a:ext>
              </a:extLst>
            </p:cNvPr>
            <p:cNvSpPr/>
            <p:nvPr/>
          </p:nvSpPr>
          <p:spPr>
            <a:xfrm>
              <a:off x="2044824" y="280379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BEBF768-2E29-4D1A-BE74-BB7379B1B6C4}"/>
                </a:ext>
              </a:extLst>
            </p:cNvPr>
            <p:cNvSpPr/>
            <p:nvPr/>
          </p:nvSpPr>
          <p:spPr>
            <a:xfrm>
              <a:off x="2135080" y="226373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A7ED5-8BB3-4AD7-8EFC-83AAB4203815}"/>
                </a:ext>
              </a:extLst>
            </p:cNvPr>
            <p:cNvSpPr/>
            <p:nvPr/>
          </p:nvSpPr>
          <p:spPr>
            <a:xfrm>
              <a:off x="1630532" y="198112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7C20193-9801-4137-B063-B5D5BF0E19C8}"/>
                </a:ext>
              </a:extLst>
            </p:cNvPr>
            <p:cNvSpPr/>
            <p:nvPr/>
          </p:nvSpPr>
          <p:spPr>
            <a:xfrm>
              <a:off x="1125984" y="20625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27F322F-DF0B-40F0-BA43-ABFA7AE66FEE}"/>
                </a:ext>
              </a:extLst>
            </p:cNvPr>
            <p:cNvSpPr/>
            <p:nvPr/>
          </p:nvSpPr>
          <p:spPr>
            <a:xfrm>
              <a:off x="719091" y="289849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8F5A77C-1A7B-45F7-8213-A2A1CC457801}"/>
                </a:ext>
              </a:extLst>
            </p:cNvPr>
            <p:cNvSpPr/>
            <p:nvPr/>
          </p:nvSpPr>
          <p:spPr>
            <a:xfrm>
              <a:off x="1137822" y="299762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831617-2D62-43D2-A725-5363EDD16E41}"/>
                </a:ext>
              </a:extLst>
            </p:cNvPr>
            <p:cNvSpPr/>
            <p:nvPr/>
          </p:nvSpPr>
          <p:spPr>
            <a:xfrm>
              <a:off x="1290222" y="36116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1A6689A-DEF8-4754-B2D2-A1C9A0ADF775}"/>
                </a:ext>
              </a:extLst>
            </p:cNvPr>
            <p:cNvSpPr/>
            <p:nvPr/>
          </p:nvSpPr>
          <p:spPr>
            <a:xfrm>
              <a:off x="1682320" y="42257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DC12690-C5AB-478E-8F1C-F0C6D40E206F}"/>
                </a:ext>
              </a:extLst>
            </p:cNvPr>
            <p:cNvSpPr/>
            <p:nvPr/>
          </p:nvSpPr>
          <p:spPr>
            <a:xfrm>
              <a:off x="2074418" y="393422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995705A-9E4D-4A8E-BCEB-7C09DF39AC59}"/>
                </a:ext>
              </a:extLst>
            </p:cNvPr>
            <p:cNvSpPr/>
            <p:nvPr/>
          </p:nvSpPr>
          <p:spPr>
            <a:xfrm>
              <a:off x="2466516" y="340304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628FD43-09D5-4DD2-8238-3CB84103D396}"/>
                </a:ext>
              </a:extLst>
            </p:cNvPr>
            <p:cNvSpPr/>
            <p:nvPr/>
          </p:nvSpPr>
          <p:spPr>
            <a:xfrm>
              <a:off x="2601159" y="277420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7EE0D8D-7C22-47DC-8B3A-5D7078B5BE71}"/>
                </a:ext>
              </a:extLst>
            </p:cNvPr>
            <p:cNvSpPr/>
            <p:nvPr/>
          </p:nvSpPr>
          <p:spPr>
            <a:xfrm>
              <a:off x="1137822" y="414284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B554DD01-8959-4968-B374-C9C7475598D8}"/>
              </a:ext>
            </a:extLst>
          </p:cNvPr>
          <p:cNvGrpSpPr/>
          <p:nvPr/>
        </p:nvGrpSpPr>
        <p:grpSpPr>
          <a:xfrm>
            <a:off x="1701553" y="1122116"/>
            <a:ext cx="5004836" cy="2257248"/>
            <a:chOff x="1701553" y="1122116"/>
            <a:chExt cx="5004836" cy="2257248"/>
          </a:xfrm>
        </p:grpSpPr>
        <p:sp>
          <p:nvSpPr>
            <p:cNvPr id="5" name="TextBox 4">
              <a:extLst>
                <a:ext uri="{FF2B5EF4-FFF2-40B4-BE49-F238E27FC236}">
                  <a16:creationId xmlns:a16="http://schemas.microsoft.com/office/drawing/2014/main" id="{4738E957-3554-4BD1-93C9-DC5F2345DC92}"/>
                </a:ext>
              </a:extLst>
            </p:cNvPr>
            <p:cNvSpPr txBox="1"/>
            <p:nvPr/>
          </p:nvSpPr>
          <p:spPr>
            <a:xfrm>
              <a:off x="3784277" y="1491448"/>
              <a:ext cx="2311723" cy="1569660"/>
            </a:xfrm>
            <a:prstGeom prst="rect">
              <a:avLst/>
            </a:prstGeom>
            <a:noFill/>
          </p:spPr>
          <p:txBody>
            <a:bodyPr wrap="none" rtlCol="0">
              <a:spAutoFit/>
            </a:bodyPr>
            <a:lstStyle/>
            <a:p>
              <a:r>
                <a:rPr lang="en-US" sz="2400" dirty="0"/>
                <a:t>FTFFFTTTFTFTT…</a:t>
              </a:r>
            </a:p>
            <a:p>
              <a:r>
                <a:rPr lang="en-US" sz="2400" dirty="0"/>
                <a:t>TFFTTFTTFFFTF…</a:t>
              </a:r>
            </a:p>
            <a:p>
              <a:r>
                <a:rPr lang="en-US" sz="2400" dirty="0"/>
                <a:t>FTFFFTTFTFFTF…</a:t>
              </a:r>
            </a:p>
            <a:p>
              <a:r>
                <a:rPr lang="en-US" sz="2400" dirty="0"/>
                <a:t>FTTFTFTTFTFFT…</a:t>
              </a:r>
            </a:p>
          </p:txBody>
        </p:sp>
        <p:sp>
          <p:nvSpPr>
            <p:cNvPr id="21" name="TextBox 20">
              <a:extLst>
                <a:ext uri="{FF2B5EF4-FFF2-40B4-BE49-F238E27FC236}">
                  <a16:creationId xmlns:a16="http://schemas.microsoft.com/office/drawing/2014/main" id="{A78611D7-BAB0-4BDE-B305-40967D4976C5}"/>
                </a:ext>
              </a:extLst>
            </p:cNvPr>
            <p:cNvSpPr txBox="1"/>
            <p:nvPr/>
          </p:nvSpPr>
          <p:spPr>
            <a:xfrm>
              <a:off x="3648501" y="1122116"/>
              <a:ext cx="3057888" cy="369332"/>
            </a:xfrm>
            <a:prstGeom prst="rect">
              <a:avLst/>
            </a:prstGeom>
            <a:noFill/>
          </p:spPr>
          <p:txBody>
            <a:bodyPr wrap="none" rtlCol="0">
              <a:spAutoFit/>
            </a:bodyPr>
            <a:lstStyle/>
            <a:p>
              <a:r>
                <a:rPr lang="en-US" dirty="0"/>
                <a:t>Test results for countable basis</a:t>
              </a:r>
            </a:p>
          </p:txBody>
        </p:sp>
        <p:cxnSp>
          <p:nvCxnSpPr>
            <p:cNvPr id="42" name="Straight Connector 41">
              <a:extLst>
                <a:ext uri="{FF2B5EF4-FFF2-40B4-BE49-F238E27FC236}">
                  <a16:creationId xmlns:a16="http://schemas.microsoft.com/office/drawing/2014/main" id="{EAB707DE-0E2F-40E8-A4DA-ADD6168CD3DD}"/>
                </a:ext>
              </a:extLst>
            </p:cNvPr>
            <p:cNvCxnSpPr>
              <a:stCxn id="28" idx="6"/>
            </p:cNvCxnSpPr>
            <p:nvPr/>
          </p:nvCxnSpPr>
          <p:spPr>
            <a:xfrm flipV="1">
              <a:off x="1701553" y="1757779"/>
              <a:ext cx="2082724" cy="25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4AFA901-2592-4D5C-AFD2-ABADFDB74EDE}"/>
                </a:ext>
              </a:extLst>
            </p:cNvPr>
            <p:cNvCxnSpPr/>
            <p:nvPr/>
          </p:nvCxnSpPr>
          <p:spPr>
            <a:xfrm flipV="1">
              <a:off x="2283897" y="2096550"/>
              <a:ext cx="1500380" cy="179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5FA2243-93AB-42BE-978C-19F384144040}"/>
                </a:ext>
              </a:extLst>
            </p:cNvPr>
            <p:cNvCxnSpPr/>
            <p:nvPr/>
          </p:nvCxnSpPr>
          <p:spPr>
            <a:xfrm flipV="1">
              <a:off x="1717830" y="2471787"/>
              <a:ext cx="2066447" cy="18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EF262-2784-4623-B67F-A255E7D66C1C}"/>
                </a:ext>
              </a:extLst>
            </p:cNvPr>
            <p:cNvCxnSpPr/>
            <p:nvPr/>
          </p:nvCxnSpPr>
          <p:spPr>
            <a:xfrm flipV="1">
              <a:off x="2601159" y="2857605"/>
              <a:ext cx="1183118" cy="5217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09424FB8-A5A4-424A-81E5-1537CF7BA38B}"/>
              </a:ext>
            </a:extLst>
          </p:cNvPr>
          <p:cNvGrpSpPr/>
          <p:nvPr/>
        </p:nvGrpSpPr>
        <p:grpSpPr>
          <a:xfrm>
            <a:off x="4384190" y="3251322"/>
            <a:ext cx="3845461" cy="1862431"/>
            <a:chOff x="4384190" y="3251322"/>
            <a:chExt cx="3845461" cy="1862431"/>
          </a:xfrm>
        </p:grpSpPr>
        <p:sp>
          <p:nvSpPr>
            <p:cNvPr id="6" name="TextBox 5">
              <a:extLst>
                <a:ext uri="{FF2B5EF4-FFF2-40B4-BE49-F238E27FC236}">
                  <a16:creationId xmlns:a16="http://schemas.microsoft.com/office/drawing/2014/main" id="{38EB26C5-5840-442D-965A-DEA3ABDB682D}"/>
                </a:ext>
              </a:extLst>
            </p:cNvPr>
            <p:cNvSpPr txBox="1"/>
            <p:nvPr/>
          </p:nvSpPr>
          <p:spPr>
            <a:xfrm>
              <a:off x="5326485" y="3544093"/>
              <a:ext cx="2419252" cy="1569660"/>
            </a:xfrm>
            <a:prstGeom prst="rect">
              <a:avLst/>
            </a:prstGeom>
            <a:noFill/>
          </p:spPr>
          <p:txBody>
            <a:bodyPr wrap="none" rtlCol="0">
              <a:spAutoFit/>
            </a:bodyPr>
            <a:lstStyle/>
            <a:p>
              <a:r>
                <a:rPr lang="en-US" sz="2400" dirty="0"/>
                <a:t>0100011101011…</a:t>
              </a:r>
            </a:p>
            <a:p>
              <a:r>
                <a:rPr lang="en-US" sz="2400" dirty="0"/>
                <a:t>1001101100010…</a:t>
              </a:r>
            </a:p>
            <a:p>
              <a:r>
                <a:rPr lang="en-US" sz="2400" dirty="0"/>
                <a:t>0100011010010…</a:t>
              </a:r>
            </a:p>
            <a:p>
              <a:r>
                <a:rPr lang="en-US" sz="2400" dirty="0"/>
                <a:t>0110101101001…</a:t>
              </a:r>
            </a:p>
          </p:txBody>
        </p:sp>
        <p:sp>
          <p:nvSpPr>
            <p:cNvPr id="22" name="TextBox 21">
              <a:extLst>
                <a:ext uri="{FF2B5EF4-FFF2-40B4-BE49-F238E27FC236}">
                  <a16:creationId xmlns:a16="http://schemas.microsoft.com/office/drawing/2014/main" id="{4A47AD0B-1782-44DD-BE2D-75818AD34312}"/>
                </a:ext>
              </a:extLst>
            </p:cNvPr>
            <p:cNvSpPr txBox="1"/>
            <p:nvPr/>
          </p:nvSpPr>
          <p:spPr>
            <a:xfrm>
              <a:off x="4657135" y="3251322"/>
              <a:ext cx="3572516" cy="369332"/>
            </a:xfrm>
            <a:prstGeom prst="rect">
              <a:avLst/>
            </a:prstGeom>
            <a:noFill/>
          </p:spPr>
          <p:txBody>
            <a:bodyPr wrap="none" rtlCol="0">
              <a:spAutoFit/>
            </a:bodyPr>
            <a:lstStyle/>
            <a:p>
              <a:r>
                <a:rPr lang="en-US" dirty="0"/>
                <a:t>Correspondence to binary sequence</a:t>
              </a:r>
            </a:p>
          </p:txBody>
        </p:sp>
        <p:sp>
          <p:nvSpPr>
            <p:cNvPr id="51" name="Arrow: Bent 50">
              <a:extLst>
                <a:ext uri="{FF2B5EF4-FFF2-40B4-BE49-F238E27FC236}">
                  <a16:creationId xmlns:a16="http://schemas.microsoft.com/office/drawing/2014/main" id="{D26B9471-400E-4A00-AA8D-C27934C8A36D}"/>
                </a:ext>
              </a:extLst>
            </p:cNvPr>
            <p:cNvSpPr/>
            <p:nvPr/>
          </p:nvSpPr>
          <p:spPr>
            <a:xfrm flipV="1">
              <a:off x="4384190" y="3536457"/>
              <a:ext cx="577644" cy="93006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5" name="Group 64">
            <a:extLst>
              <a:ext uri="{FF2B5EF4-FFF2-40B4-BE49-F238E27FC236}">
                <a16:creationId xmlns:a16="http://schemas.microsoft.com/office/drawing/2014/main" id="{489B4E2B-B79A-4EDC-B907-6DBA50C8CC73}"/>
              </a:ext>
            </a:extLst>
          </p:cNvPr>
          <p:cNvGrpSpPr/>
          <p:nvPr/>
        </p:nvGrpSpPr>
        <p:grpSpPr>
          <a:xfrm>
            <a:off x="7488649" y="1122754"/>
            <a:ext cx="3179525" cy="3345313"/>
            <a:chOff x="7488649" y="1122754"/>
            <a:chExt cx="3179525" cy="3345313"/>
          </a:xfrm>
        </p:grpSpPr>
        <p:sp>
          <p:nvSpPr>
            <p:cNvPr id="7" name="TextBox 6">
              <a:extLst>
                <a:ext uri="{FF2B5EF4-FFF2-40B4-BE49-F238E27FC236}">
                  <a16:creationId xmlns:a16="http://schemas.microsoft.com/office/drawing/2014/main" id="{8AA54179-4FB1-4FF5-B01F-3C756ABAB141}"/>
                </a:ext>
              </a:extLst>
            </p:cNvPr>
            <p:cNvSpPr txBox="1"/>
            <p:nvPr/>
          </p:nvSpPr>
          <p:spPr>
            <a:xfrm>
              <a:off x="7752568" y="1496940"/>
              <a:ext cx="2651688" cy="1569660"/>
            </a:xfrm>
            <a:prstGeom prst="rect">
              <a:avLst/>
            </a:prstGeom>
            <a:noFill/>
          </p:spPr>
          <p:txBody>
            <a:bodyPr wrap="none" rtlCol="0">
              <a:spAutoFit/>
            </a:bodyPr>
            <a:lstStyle/>
            <a:p>
              <a:r>
                <a:rPr lang="en-US" sz="2400" dirty="0"/>
                <a:t>0.0100011101011…</a:t>
              </a:r>
            </a:p>
            <a:p>
              <a:r>
                <a:rPr lang="en-US" sz="2400" dirty="0"/>
                <a:t>0.1001101100010…</a:t>
              </a:r>
            </a:p>
            <a:p>
              <a:r>
                <a:rPr lang="en-US" sz="2400" dirty="0"/>
                <a:t>0.0100011010010…</a:t>
              </a:r>
            </a:p>
            <a:p>
              <a:r>
                <a:rPr lang="en-US" sz="2400" dirty="0"/>
                <a:t>0.0110101101001…</a:t>
              </a:r>
            </a:p>
          </p:txBody>
        </p:sp>
        <p:sp>
          <p:nvSpPr>
            <p:cNvPr id="23" name="TextBox 22">
              <a:extLst>
                <a:ext uri="{FF2B5EF4-FFF2-40B4-BE49-F238E27FC236}">
                  <a16:creationId xmlns:a16="http://schemas.microsoft.com/office/drawing/2014/main" id="{B72FE4DB-C3C4-4B41-B342-DD95E5D2964A}"/>
                </a:ext>
              </a:extLst>
            </p:cNvPr>
            <p:cNvSpPr txBox="1"/>
            <p:nvPr/>
          </p:nvSpPr>
          <p:spPr>
            <a:xfrm>
              <a:off x="7488649" y="1122754"/>
              <a:ext cx="3179525" cy="369332"/>
            </a:xfrm>
            <a:prstGeom prst="rect">
              <a:avLst/>
            </a:prstGeom>
            <a:noFill/>
          </p:spPr>
          <p:txBody>
            <a:bodyPr wrap="none" rtlCol="0">
              <a:spAutoFit/>
            </a:bodyPr>
            <a:lstStyle/>
            <a:p>
              <a:r>
                <a:rPr lang="en-US" dirty="0"/>
                <a:t>Correspond to binary expansion</a:t>
              </a:r>
            </a:p>
          </p:txBody>
        </p:sp>
        <p:sp>
          <p:nvSpPr>
            <p:cNvPr id="52" name="Arrow: Bent 51">
              <a:extLst>
                <a:ext uri="{FF2B5EF4-FFF2-40B4-BE49-F238E27FC236}">
                  <a16:creationId xmlns:a16="http://schemas.microsoft.com/office/drawing/2014/main" id="{0C1C8D95-4ED7-42D5-BEDB-7FD58861079E}"/>
                </a:ext>
              </a:extLst>
            </p:cNvPr>
            <p:cNvSpPr/>
            <p:nvPr/>
          </p:nvSpPr>
          <p:spPr>
            <a:xfrm rot="16200000" flipV="1">
              <a:off x="7945557" y="3714712"/>
              <a:ext cx="929071" cy="5776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6" name="Group 65">
            <a:extLst>
              <a:ext uri="{FF2B5EF4-FFF2-40B4-BE49-F238E27FC236}">
                <a16:creationId xmlns:a16="http://schemas.microsoft.com/office/drawing/2014/main" id="{3563D0B6-891F-4A58-8F24-53A20C2548E4}"/>
              </a:ext>
            </a:extLst>
          </p:cNvPr>
          <p:cNvGrpSpPr/>
          <p:nvPr/>
        </p:nvGrpSpPr>
        <p:grpSpPr>
          <a:xfrm>
            <a:off x="10317289" y="1220201"/>
            <a:ext cx="1612107" cy="3724663"/>
            <a:chOff x="10317289" y="1220201"/>
            <a:chExt cx="1612107" cy="3724663"/>
          </a:xfrm>
        </p:grpSpPr>
        <p:cxnSp>
          <p:nvCxnSpPr>
            <p:cNvPr id="9" name="Straight Connector 8">
              <a:extLst>
                <a:ext uri="{FF2B5EF4-FFF2-40B4-BE49-F238E27FC236}">
                  <a16:creationId xmlns:a16="http://schemas.microsoft.com/office/drawing/2014/main" id="{1373FC69-5866-4621-B5E2-8DB41828D4FF}"/>
                </a:ext>
              </a:extLst>
            </p:cNvPr>
            <p:cNvCxnSpPr>
              <a:cxnSpLocks/>
            </p:cNvCxnSpPr>
            <p:nvPr/>
          </p:nvCxnSpPr>
          <p:spPr>
            <a:xfrm>
              <a:off x="11434443" y="1866532"/>
              <a:ext cx="0" cy="3078332"/>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F48D1F5-0A00-4D3B-BF18-C7ACFD60270E}"/>
                    </a:ext>
                  </a:extLst>
                </p:cNvPr>
                <p:cNvSpPr txBox="1"/>
                <p:nvPr/>
              </p:nvSpPr>
              <p:spPr>
                <a:xfrm>
                  <a:off x="11164924" y="1220201"/>
                  <a:ext cx="40908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ℝ</m:t>
                        </m:r>
                      </m:oMath>
                    </m:oMathPara>
                  </a14:m>
                  <a:endParaRPr lang="en-US" sz="3600" dirty="0"/>
                </a:p>
              </p:txBody>
            </p:sp>
          </mc:Choice>
          <mc:Fallback xmlns="">
            <p:sp>
              <p:nvSpPr>
                <p:cNvPr id="11" name="TextBox 10">
                  <a:extLst>
                    <a:ext uri="{FF2B5EF4-FFF2-40B4-BE49-F238E27FC236}">
                      <a16:creationId xmlns:a16="http://schemas.microsoft.com/office/drawing/2014/main" id="{0F48D1F5-0A00-4D3B-BF18-C7ACFD60270E}"/>
                    </a:ext>
                  </a:extLst>
                </p:cNvPr>
                <p:cNvSpPr txBox="1">
                  <a:spLocks noRot="1" noChangeAspect="1" noMove="1" noResize="1" noEditPoints="1" noAdjustHandles="1" noChangeArrowheads="1" noChangeShapeType="1" noTextEdit="1"/>
                </p:cNvSpPr>
                <p:nvPr/>
              </p:nvSpPr>
              <p:spPr>
                <a:xfrm>
                  <a:off x="11164924" y="1220201"/>
                  <a:ext cx="409086" cy="646331"/>
                </a:xfrm>
                <a:prstGeom prst="rect">
                  <a:avLst/>
                </a:prstGeom>
                <a:blipFill>
                  <a:blip r:embed="rId3"/>
                  <a:stretch>
                    <a:fillRect r="-5970"/>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6AAD4AC9-49C2-420D-8731-2A48C5ED331C}"/>
                </a:ext>
              </a:extLst>
            </p:cNvPr>
            <p:cNvCxnSpPr/>
            <p:nvPr/>
          </p:nvCxnSpPr>
          <p:spPr>
            <a:xfrm>
              <a:off x="11301278" y="2627792"/>
              <a:ext cx="27273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6EC736-0317-49B5-AF47-BF2106D99A23}"/>
                </a:ext>
              </a:extLst>
            </p:cNvPr>
            <p:cNvCxnSpPr/>
            <p:nvPr/>
          </p:nvCxnSpPr>
          <p:spPr>
            <a:xfrm>
              <a:off x="11320513" y="4298273"/>
              <a:ext cx="27273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804B276-14A9-4590-B894-83FCDA7D5B7B}"/>
                </a:ext>
              </a:extLst>
            </p:cNvPr>
            <p:cNvSpPr txBox="1"/>
            <p:nvPr/>
          </p:nvSpPr>
          <p:spPr>
            <a:xfrm>
              <a:off x="11627710" y="4113607"/>
              <a:ext cx="301686"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44948E44-0518-42BF-96A8-06CC82DF4EE1}"/>
                </a:ext>
              </a:extLst>
            </p:cNvPr>
            <p:cNvSpPr txBox="1"/>
            <p:nvPr/>
          </p:nvSpPr>
          <p:spPr>
            <a:xfrm>
              <a:off x="11627710" y="2443126"/>
              <a:ext cx="301686" cy="369332"/>
            </a:xfrm>
            <a:prstGeom prst="rect">
              <a:avLst/>
            </a:prstGeom>
            <a:noFill/>
          </p:spPr>
          <p:txBody>
            <a:bodyPr wrap="none" rtlCol="0">
              <a:spAutoFit/>
            </a:bodyPr>
            <a:lstStyle/>
            <a:p>
              <a:r>
                <a:rPr lang="en-US" dirty="0"/>
                <a:t>1</a:t>
              </a:r>
            </a:p>
          </p:txBody>
        </p:sp>
        <p:cxnSp>
          <p:nvCxnSpPr>
            <p:cNvPr id="54" name="Straight Connector 53">
              <a:extLst>
                <a:ext uri="{FF2B5EF4-FFF2-40B4-BE49-F238E27FC236}">
                  <a16:creationId xmlns:a16="http://schemas.microsoft.com/office/drawing/2014/main" id="{B40ABA7F-0992-4152-9B5A-CF6E93B31EDD}"/>
                </a:ext>
              </a:extLst>
            </p:cNvPr>
            <p:cNvCxnSpPr/>
            <p:nvPr/>
          </p:nvCxnSpPr>
          <p:spPr>
            <a:xfrm>
              <a:off x="10350676" y="2096550"/>
              <a:ext cx="1050380" cy="1377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22FE6A-70E8-4CEF-A086-A39B4F7DB411}"/>
                </a:ext>
              </a:extLst>
            </p:cNvPr>
            <p:cNvCxnSpPr/>
            <p:nvPr/>
          </p:nvCxnSpPr>
          <p:spPr>
            <a:xfrm>
              <a:off x="10322346" y="2874815"/>
              <a:ext cx="1112097" cy="1057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1E4A8C-C0BC-4E7A-8455-196837049FC3}"/>
                </a:ext>
              </a:extLst>
            </p:cNvPr>
            <p:cNvCxnSpPr>
              <a:cxnSpLocks/>
            </p:cNvCxnSpPr>
            <p:nvPr/>
          </p:nvCxnSpPr>
          <p:spPr>
            <a:xfrm>
              <a:off x="10363301" y="2512863"/>
              <a:ext cx="1087134" cy="1579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9FDEF15-C22C-45C3-B203-274A8AD71269}"/>
                </a:ext>
              </a:extLst>
            </p:cNvPr>
            <p:cNvCxnSpPr/>
            <p:nvPr/>
          </p:nvCxnSpPr>
          <p:spPr>
            <a:xfrm>
              <a:off x="10317289" y="1717988"/>
              <a:ext cx="1120355" cy="231269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88B300A-75D8-4665-A4B4-0F243C8E2CBE}"/>
                  </a:ext>
                </a:extLst>
              </p:cNvPr>
              <p:cNvSpPr txBox="1"/>
              <p:nvPr/>
            </p:nvSpPr>
            <p:spPr>
              <a:xfrm>
                <a:off x="2643874" y="4013833"/>
                <a:ext cx="6428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𝑋</m:t>
                      </m:r>
                    </m:oMath>
                  </m:oMathPara>
                </a14:m>
                <a:endParaRPr lang="en-US" sz="4000" dirty="0"/>
              </a:p>
            </p:txBody>
          </p:sp>
        </mc:Choice>
        <mc:Fallback xmlns="">
          <p:sp>
            <p:nvSpPr>
              <p:cNvPr id="67" name="TextBox 66">
                <a:extLst>
                  <a:ext uri="{FF2B5EF4-FFF2-40B4-BE49-F238E27FC236}">
                    <a16:creationId xmlns:a16="http://schemas.microsoft.com/office/drawing/2014/main" id="{588B300A-75D8-4665-A4B4-0F243C8E2CBE}"/>
                  </a:ext>
                </a:extLst>
              </p:cNvPr>
              <p:cNvSpPr txBox="1">
                <a:spLocks noRot="1" noChangeAspect="1" noMove="1" noResize="1" noEditPoints="1" noAdjustHandles="1" noChangeArrowheads="1" noChangeShapeType="1" noTextEdit="1"/>
              </p:cNvSpPr>
              <p:nvPr/>
            </p:nvSpPr>
            <p:spPr>
              <a:xfrm>
                <a:off x="2643874" y="4013833"/>
                <a:ext cx="642805" cy="7078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65DDE00-C5D2-4CC6-BE70-7AE17A6F4CD2}"/>
                  </a:ext>
                </a:extLst>
              </p:cNvPr>
              <p:cNvSpPr txBox="1"/>
              <p:nvPr/>
            </p:nvSpPr>
            <p:spPr>
              <a:xfrm>
                <a:off x="8941798" y="4027157"/>
                <a:ext cx="2300694" cy="707886"/>
              </a:xfrm>
              <a:prstGeom prst="rect">
                <a:avLst/>
              </a:prstGeom>
              <a:noFill/>
              <a:ln>
                <a:solidFill>
                  <a:srgbClr val="00B050"/>
                </a:solidFill>
              </a:ln>
            </p:spPr>
            <p:txBody>
              <a:bodyPr wrap="none" rtlCol="0">
                <a:spAutoFit/>
              </a:bodyPr>
              <a:lstStyle/>
              <a:p>
                <a14:m>
                  <m:oMath xmlns:m="http://schemas.openxmlformats.org/officeDocument/2006/math">
                    <m:d>
                      <m:dPr>
                        <m:begChr m:val="|"/>
                        <m:endChr m:val="|"/>
                        <m:ctrlPr>
                          <a:rPr lang="en-US" sz="4000" i="1" smtClean="0">
                            <a:solidFill>
                              <a:srgbClr val="00B050"/>
                            </a:solidFill>
                            <a:latin typeface="Cambria Math" panose="02040503050406030204" pitchFamily="18" charset="0"/>
                          </a:rPr>
                        </m:ctrlPr>
                      </m:dPr>
                      <m:e>
                        <m:r>
                          <a:rPr lang="en-US" sz="4000" b="0" i="1" smtClean="0">
                            <a:solidFill>
                              <a:srgbClr val="00B050"/>
                            </a:solidFill>
                            <a:latin typeface="Cambria Math" panose="02040503050406030204" pitchFamily="18" charset="0"/>
                          </a:rPr>
                          <m:t>𝑋</m:t>
                        </m:r>
                      </m:e>
                    </m:d>
                    <m:r>
                      <a:rPr lang="en-US" sz="4000" b="0" i="1" smtClean="0">
                        <a:solidFill>
                          <a:srgbClr val="00B050"/>
                        </a:solidFill>
                        <a:latin typeface="Cambria Math" panose="02040503050406030204" pitchFamily="18" charset="0"/>
                      </a:rPr>
                      <m:t>≤|</m:t>
                    </m:r>
                    <m:r>
                      <a:rPr lang="en-US" sz="4000" b="0" i="1" smtClean="0">
                        <a:solidFill>
                          <a:srgbClr val="00B050"/>
                        </a:solidFill>
                        <a:latin typeface="Cambria Math" panose="02040503050406030204" pitchFamily="18" charset="0"/>
                      </a:rPr>
                      <m:t>ℝ</m:t>
                    </m:r>
                  </m:oMath>
                </a14:m>
                <a:r>
                  <a:rPr lang="en-US" sz="4000" dirty="0">
                    <a:solidFill>
                      <a:srgbClr val="00B050"/>
                    </a:solidFill>
                  </a:rPr>
                  <a:t>|</a:t>
                </a:r>
              </a:p>
            </p:txBody>
          </p:sp>
        </mc:Choice>
        <mc:Fallback xmlns="">
          <p:sp>
            <p:nvSpPr>
              <p:cNvPr id="68" name="TextBox 67">
                <a:extLst>
                  <a:ext uri="{FF2B5EF4-FFF2-40B4-BE49-F238E27FC236}">
                    <a16:creationId xmlns:a16="http://schemas.microsoft.com/office/drawing/2014/main" id="{965DDE00-C5D2-4CC6-BE70-7AE17A6F4CD2}"/>
                  </a:ext>
                </a:extLst>
              </p:cNvPr>
              <p:cNvSpPr txBox="1">
                <a:spLocks noRot="1" noChangeAspect="1" noMove="1" noResize="1" noEditPoints="1" noAdjustHandles="1" noChangeArrowheads="1" noChangeShapeType="1" noTextEdit="1"/>
              </p:cNvSpPr>
              <p:nvPr/>
            </p:nvSpPr>
            <p:spPr>
              <a:xfrm>
                <a:off x="8941798" y="4027157"/>
                <a:ext cx="2300694" cy="707886"/>
              </a:xfrm>
              <a:prstGeom prst="rect">
                <a:avLst/>
              </a:prstGeom>
              <a:blipFill>
                <a:blip r:embed="rId5"/>
                <a:stretch>
                  <a:fillRect t="-14407" r="-7916" b="-34746"/>
                </a:stretch>
              </a:blipFill>
              <a:ln>
                <a:solidFill>
                  <a:srgbClr val="00B050"/>
                </a:solidFill>
              </a:ln>
            </p:spPr>
            <p:txBody>
              <a:bodyPr/>
              <a:lstStyle/>
              <a:p>
                <a:r>
                  <a:rPr lang="en-US">
                    <a:noFill/>
                  </a:rPr>
                  <a:t> </a:t>
                </a:r>
              </a:p>
            </p:txBody>
          </p:sp>
        </mc:Fallback>
      </mc:AlternateContent>
    </p:spTree>
    <p:extLst>
      <p:ext uri="{BB962C8B-B14F-4D97-AF65-F5344CB8AC3E}">
        <p14:creationId xmlns:p14="http://schemas.microsoft.com/office/powerpoint/2010/main" val="278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7E243AF-7563-46BE-B079-203E8539B23B}"/>
                  </a:ext>
                </a:extLst>
              </p:cNvPr>
              <p:cNvSpPr>
                <a:spLocks noGrp="1"/>
              </p:cNvSpPr>
              <p:nvPr>
                <p:ph type="title"/>
              </p:nvPr>
            </p:nvSpPr>
            <p:spPr/>
            <p:txBody>
              <a:bodyPr>
                <a:normAutofit/>
              </a:bodyPr>
              <a:lstStyle/>
              <a:p>
                <a:r>
                  <a:rPr lang="en-US" dirty="0"/>
                  <a:t>Topologies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2" name="Title 1">
                <a:extLst>
                  <a:ext uri="{FF2B5EF4-FFF2-40B4-BE49-F238E27FC236}">
                    <a16:creationId xmlns:a16="http://schemas.microsoft.com/office/drawing/2014/main" id="{47E243AF-7563-46BE-B079-203E8539B23B}"/>
                  </a:ext>
                </a:extLst>
              </p:cNvPr>
              <p:cNvSpPr>
                <a:spLocks noGrp="1" noRot="1" noChangeAspect="1" noMove="1" noResize="1" noEditPoints="1" noAdjustHandles="1" noChangeArrowheads="1" noChangeShapeType="1" noTextEdit="1"/>
              </p:cNvSpPr>
              <p:nvPr>
                <p:ph type="title"/>
              </p:nvPr>
            </p:nvSpPr>
            <p:spPr>
              <a:blipFill>
                <a:blip r:embed="rId2"/>
                <a:stretch>
                  <a:fillRect t="-9459" b="-209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Experimental domain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domain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extLst>
                  <p:ext uri="{D42A27DB-BD31-4B8C-83A1-F6EECF244321}">
                    <p14:modId xmlns:p14="http://schemas.microsoft.com/office/powerpoint/2010/main" val="2934023905"/>
                  </p:ext>
                </p:extLst>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3"/>
                          <a:stretch>
                            <a:fillRect l="-395"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3"/>
                          <a:stretch>
                            <a:fillRect l="-47834"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3"/>
                          <a:stretch>
                            <a:fillRect l="-14952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3"/>
                          <a:stretch>
                            <a:fillRect l="-1587" t="-101176" r="-1984127" b="-503529"/>
                          </a:stretch>
                        </a:blipFill>
                      </a:tcPr>
                    </a:tc>
                    <a:tc>
                      <a:txBody>
                        <a:bodyPr/>
                        <a:lstStyle/>
                        <a:p>
                          <a:endParaRPr lang="en-US"/>
                        </a:p>
                      </a:txBody>
                      <a:tcPr anchor="ctr">
                        <a:blipFill>
                          <a:blip r:embed="rId3"/>
                          <a:stretch>
                            <a:fillRect l="-100000" t="-101176" r="-1853125" b="-503529"/>
                          </a:stretch>
                        </a:blipFill>
                      </a:tcPr>
                    </a:tc>
                    <a:tc>
                      <a:txBody>
                        <a:bodyPr/>
                        <a:lstStyle/>
                        <a:p>
                          <a:endParaRPr lang="en-US"/>
                        </a:p>
                      </a:txBody>
                      <a:tcPr anchor="ctr">
                        <a:blipFill>
                          <a:blip r:embed="rId3"/>
                          <a:stretch>
                            <a:fillRect l="-203175" t="-101176" r="-1782540" b="-503529"/>
                          </a:stretch>
                        </a:blipFill>
                      </a:tcPr>
                    </a:tc>
                    <a:tc>
                      <a:txBody>
                        <a:bodyPr/>
                        <a:lstStyle/>
                        <a:p>
                          <a:pPr algn="ctr"/>
                          <a:r>
                            <a:rPr lang="en-US" dirty="0"/>
                            <a:t>…</a:t>
                          </a:r>
                        </a:p>
                      </a:txBody>
                      <a:tcPr anchor="ctr"/>
                    </a:tc>
                    <a:tc>
                      <a:txBody>
                        <a:bodyPr/>
                        <a:lstStyle/>
                        <a:p>
                          <a:endParaRPr lang="en-US"/>
                        </a:p>
                      </a:txBody>
                      <a:tcPr anchor="ctr">
                        <a:blipFill>
                          <a:blip r:embed="rId3"/>
                          <a:stretch>
                            <a:fillRect l="-104959" t="-101176" r="-338017" b="-503529"/>
                          </a:stretch>
                        </a:blipFill>
                      </a:tcPr>
                    </a:tc>
                    <a:tc>
                      <a:txBody>
                        <a:bodyPr/>
                        <a:lstStyle/>
                        <a:p>
                          <a:endParaRPr lang="en-US"/>
                        </a:p>
                      </a:txBody>
                      <a:tcPr anchor="ctr">
                        <a:blipFill>
                          <a:blip r:embed="rId3"/>
                          <a:stretch>
                            <a:fillRect l="-205809" t="-101176" r="-239419" b="-503529"/>
                          </a:stretch>
                        </a:blipFill>
                      </a:tcPr>
                    </a:tc>
                    <a:tc>
                      <a:txBody>
                        <a:bodyPr/>
                        <a:lstStyle/>
                        <a:p>
                          <a:pPr algn="ctr"/>
                          <a:r>
                            <a:rPr lang="en-US" dirty="0"/>
                            <a:t>…</a:t>
                          </a:r>
                        </a:p>
                      </a:txBody>
                      <a:tcPr anchor="ctr"/>
                    </a:tc>
                    <a:tc>
                      <a:txBody>
                        <a:bodyPr/>
                        <a:lstStyle/>
                        <a:p>
                          <a:endParaRPr lang="en-US"/>
                        </a:p>
                      </a:txBody>
                      <a:tcPr anchor="ctr">
                        <a:blipFill>
                          <a:blip r:embed="rId3"/>
                          <a:stretch>
                            <a:fillRect l="-294007" t="-101176" r="-98127" b="-503529"/>
                          </a:stretch>
                        </a:blipFill>
                      </a:tcPr>
                    </a:tc>
                    <a:tc>
                      <a:txBody>
                        <a:bodyPr/>
                        <a:lstStyle/>
                        <a:p>
                          <a:endParaRPr lang="en-US"/>
                        </a:p>
                      </a:txBody>
                      <a:tcPr anchor="ctr">
                        <a:blipFill>
                          <a:blip r:embed="rId3"/>
                          <a:stretch>
                            <a:fillRect l="-528643"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6B0303-2C07-467A-AC93-DBF4CCC64ABE}"/>
                  </a:ext>
                </a:extLst>
              </p:cNvPr>
              <p:cNvSpPr/>
              <p:nvPr/>
            </p:nvSpPr>
            <p:spPr>
              <a:xfrm>
                <a:off x="10927821" y="3007998"/>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9" name="Rectangle 8">
                <a:extLst>
                  <a:ext uri="{FF2B5EF4-FFF2-40B4-BE49-F238E27FC236}">
                    <a16:creationId xmlns:a16="http://schemas.microsoft.com/office/drawing/2014/main" id="{9E6B0303-2C07-467A-AC93-DBF4CCC64ABE}"/>
                  </a:ext>
                </a:extLst>
              </p:cNvPr>
              <p:cNvSpPr>
                <a:spLocks noRot="1" noChangeAspect="1" noMove="1" noResize="1" noEditPoints="1" noAdjustHandles="1" noChangeArrowheads="1" noChangeShapeType="1" noTextEdit="1"/>
              </p:cNvSpPr>
              <p:nvPr/>
            </p:nvSpPr>
            <p:spPr>
              <a:xfrm>
                <a:off x="10927821" y="3007998"/>
                <a:ext cx="682166" cy="2609320"/>
              </a:xfrm>
              <a:prstGeom prst="rect">
                <a:avLst/>
              </a:prstGeom>
              <a:blipFill>
                <a:blip r:embed="rId4"/>
                <a:stretch>
                  <a:fillRect/>
                </a:stretch>
              </a:blipFill>
              <a:ln w="38100">
                <a:solidFill>
                  <a:schemeClr val="bg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918B55F-2014-46B8-A80F-994E040D93AD}"/>
              </a:ext>
            </a:extLst>
          </p:cNvPr>
          <p:cNvGrpSpPr/>
          <p:nvPr/>
        </p:nvGrpSpPr>
        <p:grpSpPr>
          <a:xfrm>
            <a:off x="3039011" y="4643367"/>
            <a:ext cx="7809679" cy="386861"/>
            <a:chOff x="402336" y="3622431"/>
            <a:chExt cx="7809679" cy="386861"/>
          </a:xfrm>
        </p:grpSpPr>
        <p:cxnSp>
          <p:nvCxnSpPr>
            <p:cNvPr id="11" name="Straight Connector 10">
              <a:extLst>
                <a:ext uri="{FF2B5EF4-FFF2-40B4-BE49-F238E27FC236}">
                  <a16:creationId xmlns:a16="http://schemas.microsoft.com/office/drawing/2014/main" id="{D75124C4-6F7E-463A-B96F-D7DD1B2BC587}"/>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2C9A7D-1756-41AA-8FFF-44917BB15685}"/>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4A56798-FAAD-44C6-A6D8-F799E54C46E7}"/>
                  </a:ext>
                </a:extLst>
              </p:cNvPr>
              <p:cNvSpPr txBox="1"/>
              <p:nvPr/>
            </p:nvSpPr>
            <p:spPr>
              <a:xfrm>
                <a:off x="223542" y="745235"/>
                <a:ext cx="2642455" cy="1352422"/>
              </a:xfrm>
              <a:prstGeom prst="rect">
                <a:avLst/>
              </a:prstGeom>
              <a:noFill/>
            </p:spPr>
            <p:txBody>
              <a:bodyPr wrap="none" rtlCol="0">
                <a:spAutoFit/>
              </a:bodyPr>
              <a:lstStyle/>
              <a:p>
                <a:pPr/>
                <a:r>
                  <a:rPr lang="en-US" dirty="0"/>
                  <a:t>Each column (statement)</a:t>
                </a:r>
                <a:br>
                  <a:rPr lang="en-US" dirty="0"/>
                </a:br>
                <a:r>
                  <a:rPr lang="en-US" dirty="0"/>
                  <a:t>is also a set of possibilities</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𝑈</m:t>
                          </m:r>
                        </m:sub>
                        <m:sup/>
                        <m:e>
                          <m:r>
                            <a:rPr lang="en-US" b="0" i="1" smtClean="0">
                              <a:latin typeface="Cambria Math" panose="02040503050406030204" pitchFamily="18" charset="0"/>
                            </a:rPr>
                            <m:t>𝑥</m:t>
                          </m:r>
                        </m:e>
                      </m:nary>
                    </m:oMath>
                  </m:oMathPara>
                </a14:m>
                <a:endParaRPr lang="en-US" dirty="0"/>
              </a:p>
            </p:txBody>
          </p:sp>
        </mc:Choice>
        <mc:Fallback xmlns="">
          <p:sp>
            <p:nvSpPr>
              <p:cNvPr id="19" name="TextBox 18">
                <a:extLst>
                  <a:ext uri="{FF2B5EF4-FFF2-40B4-BE49-F238E27FC236}">
                    <a16:creationId xmlns:a16="http://schemas.microsoft.com/office/drawing/2014/main" id="{B4A56798-FAAD-44C6-A6D8-F799E54C46E7}"/>
                  </a:ext>
                </a:extLst>
              </p:cNvPr>
              <p:cNvSpPr txBox="1">
                <a:spLocks noRot="1" noChangeAspect="1" noMove="1" noResize="1" noEditPoints="1" noAdjustHandles="1" noChangeArrowheads="1" noChangeShapeType="1" noTextEdit="1"/>
              </p:cNvSpPr>
              <p:nvPr/>
            </p:nvSpPr>
            <p:spPr>
              <a:xfrm>
                <a:off x="223542" y="745235"/>
                <a:ext cx="2642455" cy="1352422"/>
              </a:xfrm>
              <a:prstGeom prst="rect">
                <a:avLst/>
              </a:prstGeom>
              <a:blipFill>
                <a:blip r:embed="rId5"/>
                <a:stretch>
                  <a:fillRect l="-2079" t="-2252" r="-161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75582AE9-6988-4942-86FD-6EAD6839A6AE}"/>
              </a:ext>
            </a:extLst>
          </p:cNvPr>
          <p:cNvSpPr txBox="1"/>
          <p:nvPr/>
        </p:nvSpPr>
        <p:spPr>
          <a:xfrm>
            <a:off x="3892768" y="1058614"/>
            <a:ext cx="3827971" cy="646331"/>
          </a:xfrm>
          <a:prstGeom prst="rect">
            <a:avLst/>
          </a:prstGeom>
          <a:noFill/>
        </p:spPr>
        <p:txBody>
          <a:bodyPr wrap="none" rtlCol="0">
            <a:spAutoFit/>
          </a:bodyPr>
          <a:lstStyle/>
          <a:p>
            <a:r>
              <a:rPr lang="en-US" dirty="0"/>
              <a:t>Finite AND </a:t>
            </a:r>
            <a:r>
              <a:rPr lang="en-US" dirty="0" err="1"/>
              <a:t>and</a:t>
            </a:r>
            <a:r>
              <a:rPr lang="en-US" dirty="0"/>
              <a:t> countable OR become</a:t>
            </a:r>
            <a:br>
              <a:rPr lang="en-US" dirty="0"/>
            </a:br>
            <a:r>
              <a:rPr lang="en-US" dirty="0"/>
              <a:t>finite intersection and countable union</a:t>
            </a:r>
          </a:p>
        </p:txBody>
      </p:sp>
      <p:sp>
        <p:nvSpPr>
          <p:cNvPr id="21" name="TextBox 20">
            <a:extLst>
              <a:ext uri="{FF2B5EF4-FFF2-40B4-BE49-F238E27FC236}">
                <a16:creationId xmlns:a16="http://schemas.microsoft.com/office/drawing/2014/main" id="{152E310C-64EC-4EBC-890F-B7F6CDB03ECD}"/>
              </a:ext>
            </a:extLst>
          </p:cNvPr>
          <p:cNvSpPr txBox="1"/>
          <p:nvPr/>
        </p:nvSpPr>
        <p:spPr>
          <a:xfrm>
            <a:off x="8466234" y="1115537"/>
            <a:ext cx="3715312" cy="646331"/>
          </a:xfrm>
          <a:prstGeom prst="rect">
            <a:avLst/>
          </a:prstGeom>
          <a:noFill/>
        </p:spPr>
        <p:txBody>
          <a:bodyPr wrap="none" rtlCol="0">
            <a:spAutoFit/>
          </a:bodyPr>
          <a:lstStyle/>
          <a:p>
            <a:r>
              <a:rPr lang="en-US" dirty="0"/>
              <a:t>Negation and countable AND become</a:t>
            </a:r>
          </a:p>
          <a:p>
            <a:r>
              <a:rPr lang="en-US" dirty="0"/>
              <a:t>complement and countable union</a:t>
            </a:r>
          </a:p>
        </p:txBody>
      </p:sp>
      <p:cxnSp>
        <p:nvCxnSpPr>
          <p:cNvPr id="23" name="Straight Arrow Connector 22">
            <a:extLst>
              <a:ext uri="{FF2B5EF4-FFF2-40B4-BE49-F238E27FC236}">
                <a16:creationId xmlns:a16="http://schemas.microsoft.com/office/drawing/2014/main" id="{D0BDFF23-BC69-42A2-A626-A85323C2D853}"/>
              </a:ext>
            </a:extLst>
          </p:cNvPr>
          <p:cNvCxnSpPr>
            <a:cxnSpLocks/>
            <a:stCxn id="19" idx="2"/>
          </p:cNvCxnSpPr>
          <p:nvPr/>
        </p:nvCxnSpPr>
        <p:spPr>
          <a:xfrm>
            <a:off x="1544770" y="2097657"/>
            <a:ext cx="1321227" cy="67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6EB0FC-1F51-414E-8102-5D0A8C807076}"/>
              </a:ext>
            </a:extLst>
          </p:cNvPr>
          <p:cNvCxnSpPr>
            <a:cxnSpLocks/>
            <a:stCxn id="20" idx="2"/>
          </p:cNvCxnSpPr>
          <p:nvPr/>
        </p:nvCxnSpPr>
        <p:spPr>
          <a:xfrm>
            <a:off x="5806754" y="1704945"/>
            <a:ext cx="289262" cy="23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9ED542-AA94-4D11-8583-11DBDA9A391C}"/>
              </a:ext>
            </a:extLst>
          </p:cNvPr>
          <p:cNvCxnSpPr>
            <a:stCxn id="21" idx="2"/>
          </p:cNvCxnSpPr>
          <p:nvPr/>
        </p:nvCxnSpPr>
        <p:spPr>
          <a:xfrm flipH="1">
            <a:off x="9994785" y="1761868"/>
            <a:ext cx="329105" cy="17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25C5174-7E96-40C8-B99D-23301337F755}"/>
                  </a:ext>
                </a:extLst>
              </p:cNvPr>
              <p:cNvSpPr txBox="1"/>
              <p:nvPr/>
            </p:nvSpPr>
            <p:spPr>
              <a:xfrm>
                <a:off x="2953667" y="6044366"/>
                <a:ext cx="4521200" cy="707886"/>
              </a:xfrm>
              <a:prstGeom prst="rect">
                <a:avLst/>
              </a:prstGeom>
              <a:noFill/>
            </p:spPr>
            <p:txBody>
              <a:bodyPr wrap="square" rtlCol="0">
                <a:spAutoFit/>
              </a:bodyPr>
              <a:lstStyle/>
              <a:p>
                <a:r>
                  <a:rPr lang="en-US" sz="2000" dirty="0">
                    <a:solidFill>
                      <a:srgbClr val="FF0000"/>
                    </a:solidFill>
                  </a:rPr>
                  <a:t>The experimental domain </a:t>
                </a: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𝒟</m:t>
                        </m:r>
                      </m:e>
                      <m:sub>
                        <m:r>
                          <a:rPr lang="en-US" sz="2000" b="0" i="1" smtClean="0">
                            <a:solidFill>
                              <a:srgbClr val="FF0000"/>
                            </a:solidFill>
                            <a:latin typeface="Cambria Math" panose="02040503050406030204" pitchFamily="18" charset="0"/>
                          </a:rPr>
                          <m:t>𝑋</m:t>
                        </m:r>
                      </m:sub>
                    </m:sSub>
                  </m:oMath>
                </a14:m>
                <a:r>
                  <a:rPr lang="en-US" sz="2000" dirty="0">
                    <a:solidFill>
                      <a:srgbClr val="FF0000"/>
                    </a:solidFill>
                  </a:rPr>
                  <a:t> induces a topology on the possibilities </a:t>
                </a:r>
                <a14:m>
                  <m:oMath xmlns:m="http://schemas.openxmlformats.org/officeDocument/2006/math">
                    <m:r>
                      <a:rPr lang="en-US" sz="2000" b="0" i="1" smtClean="0">
                        <a:solidFill>
                          <a:srgbClr val="FF0000"/>
                        </a:solidFill>
                        <a:latin typeface="Cambria Math" panose="02040503050406030204" pitchFamily="18" charset="0"/>
                      </a:rPr>
                      <m:t>𝑋</m:t>
                    </m:r>
                  </m:oMath>
                </a14:m>
                <a:r>
                  <a:rPr lang="en-US" sz="2000" dirty="0">
                    <a:solidFill>
                      <a:srgbClr val="FF0000"/>
                    </a:solidFill>
                  </a:rPr>
                  <a:t>. </a:t>
                </a:r>
              </a:p>
            </p:txBody>
          </p:sp>
        </mc:Choice>
        <mc:Fallback xmlns="">
          <p:sp>
            <p:nvSpPr>
              <p:cNvPr id="43" name="TextBox 42">
                <a:extLst>
                  <a:ext uri="{FF2B5EF4-FFF2-40B4-BE49-F238E27FC236}">
                    <a16:creationId xmlns:a16="http://schemas.microsoft.com/office/drawing/2014/main" id="{F25C5174-7E96-40C8-B99D-23301337F755}"/>
                  </a:ext>
                </a:extLst>
              </p:cNvPr>
              <p:cNvSpPr txBox="1">
                <a:spLocks noRot="1" noChangeAspect="1" noMove="1" noResize="1" noEditPoints="1" noAdjustHandles="1" noChangeArrowheads="1" noChangeShapeType="1" noTextEdit="1"/>
              </p:cNvSpPr>
              <p:nvPr/>
            </p:nvSpPr>
            <p:spPr>
              <a:xfrm>
                <a:off x="2953667" y="6044366"/>
                <a:ext cx="4521200" cy="707886"/>
              </a:xfrm>
              <a:prstGeom prst="rect">
                <a:avLst/>
              </a:prstGeom>
              <a:blipFill>
                <a:blip r:embed="rId6"/>
                <a:stretch>
                  <a:fillRect l="-1484" t="-5172" b="-14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8E5AEBA-2D05-464C-B225-6DC575F9953A}"/>
                  </a:ext>
                </a:extLst>
              </p:cNvPr>
              <p:cNvSpPr/>
              <p:nvPr/>
            </p:nvSpPr>
            <p:spPr>
              <a:xfrm>
                <a:off x="8047108" y="6012755"/>
                <a:ext cx="3895353" cy="707886"/>
              </a:xfrm>
              <a:prstGeom prst="rect">
                <a:avLst/>
              </a:prstGeom>
            </p:spPr>
            <p:txBody>
              <a:bodyPr wrap="square">
                <a:spAutoFit/>
              </a:bodyPr>
              <a:lstStyle/>
              <a:p>
                <a:r>
                  <a:rPr lang="en-US" sz="2000" dirty="0">
                    <a:solidFill>
                      <a:srgbClr val="00B050"/>
                    </a:solidFill>
                  </a:rPr>
                  <a:t>The theoretical domain </a:t>
                </a:r>
                <a14:m>
                  <m:oMath xmlns:m="http://schemas.openxmlformats.org/officeDocument/2006/math">
                    <m:acc>
                      <m:accPr>
                        <m:chr m:val="̅"/>
                        <m:ctrlPr>
                          <a:rPr lang="en-US" sz="2000" i="1">
                            <a:solidFill>
                              <a:srgbClr val="00B050"/>
                            </a:solidFill>
                            <a:latin typeface="Cambria Math" panose="02040503050406030204" pitchFamily="18" charset="0"/>
                          </a:rPr>
                        </m:ctrlPr>
                      </m:accPr>
                      <m:e>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𝒟</m:t>
                            </m:r>
                          </m:e>
                          <m:sub>
                            <m:r>
                              <a:rPr lang="en-US" sz="2000" i="1">
                                <a:solidFill>
                                  <a:srgbClr val="00B050"/>
                                </a:solidFill>
                                <a:latin typeface="Cambria Math" panose="02040503050406030204" pitchFamily="18" charset="0"/>
                              </a:rPr>
                              <m:t>𝑋</m:t>
                            </m:r>
                          </m:sub>
                        </m:sSub>
                      </m:e>
                    </m:acc>
                  </m:oMath>
                </a14:m>
                <a:r>
                  <a:rPr lang="en-US" sz="2000" dirty="0">
                    <a:solidFill>
                      <a:srgbClr val="00B050"/>
                    </a:solidFill>
                  </a:rPr>
                  <a:t> induces a (</a:t>
                </a:r>
                <a:r>
                  <a:rPr lang="en-US" sz="2000" dirty="0" err="1">
                    <a:solidFill>
                      <a:srgbClr val="00B050"/>
                    </a:solidFill>
                  </a:rPr>
                  <a:t>Borel</a:t>
                </a:r>
                <a:r>
                  <a:rPr lang="en-US" sz="2000" dirty="0">
                    <a:solidFill>
                      <a:srgbClr val="00B050"/>
                    </a:solidFill>
                  </a:rPr>
                  <a:t>) </a:t>
                </a:r>
                <a14:m>
                  <m:oMath xmlns:m="http://schemas.openxmlformats.org/officeDocument/2006/math">
                    <m:r>
                      <a:rPr lang="en-US" sz="2000" i="1">
                        <a:solidFill>
                          <a:srgbClr val="00B050"/>
                        </a:solidFill>
                        <a:latin typeface="Cambria Math" panose="02040503050406030204" pitchFamily="18" charset="0"/>
                      </a:rPr>
                      <m:t>𝜎</m:t>
                    </m:r>
                  </m:oMath>
                </a14:m>
                <a:r>
                  <a:rPr lang="en-US" sz="2000" dirty="0">
                    <a:solidFill>
                      <a:srgbClr val="00B050"/>
                    </a:solidFill>
                  </a:rPr>
                  <a:t>-algebra</a:t>
                </a:r>
              </a:p>
            </p:txBody>
          </p:sp>
        </mc:Choice>
        <mc:Fallback xmlns="">
          <p:sp>
            <p:nvSpPr>
              <p:cNvPr id="5" name="Rectangle 4">
                <a:extLst>
                  <a:ext uri="{FF2B5EF4-FFF2-40B4-BE49-F238E27FC236}">
                    <a16:creationId xmlns:a16="http://schemas.microsoft.com/office/drawing/2014/main" id="{18E5AEBA-2D05-464C-B225-6DC575F9953A}"/>
                  </a:ext>
                </a:extLst>
              </p:cNvPr>
              <p:cNvSpPr>
                <a:spLocks noRot="1" noChangeAspect="1" noMove="1" noResize="1" noEditPoints="1" noAdjustHandles="1" noChangeArrowheads="1" noChangeShapeType="1" noTextEdit="1"/>
              </p:cNvSpPr>
              <p:nvPr/>
            </p:nvSpPr>
            <p:spPr>
              <a:xfrm>
                <a:off x="8047108" y="6012755"/>
                <a:ext cx="3895353" cy="707886"/>
              </a:xfrm>
              <a:prstGeom prst="rect">
                <a:avLst/>
              </a:prstGeom>
              <a:blipFill>
                <a:blip r:embed="rId7"/>
                <a:stretch>
                  <a:fillRect l="-1565" t="-4310" r="-1095" b="-1465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8553BDAB-3896-4844-9284-C863F6BDC7ED}"/>
              </a:ext>
            </a:extLst>
          </p:cNvPr>
          <p:cNvSpPr/>
          <p:nvPr/>
        </p:nvSpPr>
        <p:spPr>
          <a:xfrm>
            <a:off x="4490720" y="1997310"/>
            <a:ext cx="3230019" cy="3620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7981D67-CA76-4B73-B1F4-B8DAFFF7B8B8}"/>
              </a:ext>
            </a:extLst>
          </p:cNvPr>
          <p:cNvSpPr/>
          <p:nvPr/>
        </p:nvSpPr>
        <p:spPr>
          <a:xfrm>
            <a:off x="7735964" y="1997310"/>
            <a:ext cx="3191858" cy="362000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AC096D8-F651-4FB6-903D-657E17163FD5}"/>
              </a:ext>
            </a:extLst>
          </p:cNvPr>
          <p:cNvSpPr/>
          <p:nvPr/>
        </p:nvSpPr>
        <p:spPr>
          <a:xfrm>
            <a:off x="2953667" y="2502654"/>
            <a:ext cx="399134" cy="31146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3D00829-63AA-48F4-81BD-1C49EDB68915}"/>
                  </a:ext>
                </a:extLst>
              </p:cNvPr>
              <p:cNvSpPr txBox="1"/>
              <p:nvPr/>
            </p:nvSpPr>
            <p:spPr>
              <a:xfrm>
                <a:off x="193431" y="2202034"/>
                <a:ext cx="2498001" cy="4524315"/>
              </a:xfrm>
              <a:prstGeom prst="rect">
                <a:avLst/>
              </a:prstGeom>
              <a:noFill/>
            </p:spPr>
            <p:txBody>
              <a:bodyPr wrap="square" rtlCol="0">
                <a:spAutoFit/>
              </a:bodyPr>
              <a:lstStyle/>
              <a:p>
                <a:r>
                  <a:rPr lang="en-US" sz="2400" b="1" dirty="0"/>
                  <a:t>Topologies (needed for manifold/geometric spaces) and </a:t>
                </a:r>
                <a14:m>
                  <m:oMath xmlns:m="http://schemas.openxmlformats.org/officeDocument/2006/math">
                    <m:r>
                      <a:rPr lang="en-US" sz="2400" b="1" i="1" smtClean="0">
                        <a:latin typeface="Cambria Math" panose="02040503050406030204" pitchFamily="18" charset="0"/>
                      </a:rPr>
                      <m:t>𝝈</m:t>
                    </m:r>
                  </m:oMath>
                </a14:m>
                <a:r>
                  <a:rPr lang="en-US" sz="2400" b="1" dirty="0"/>
                  <a:t>-algebra (needed for integration and probability spaces) naturally arise from requiring experimental verifiability</a:t>
                </a:r>
              </a:p>
            </p:txBody>
          </p:sp>
        </mc:Choice>
        <mc:Fallback xmlns="">
          <p:sp>
            <p:nvSpPr>
              <p:cNvPr id="44" name="TextBox 43">
                <a:extLst>
                  <a:ext uri="{FF2B5EF4-FFF2-40B4-BE49-F238E27FC236}">
                    <a16:creationId xmlns:a16="http://schemas.microsoft.com/office/drawing/2014/main" id="{F3D00829-63AA-48F4-81BD-1C49EDB68915}"/>
                  </a:ext>
                </a:extLst>
              </p:cNvPr>
              <p:cNvSpPr txBox="1">
                <a:spLocks noRot="1" noChangeAspect="1" noMove="1" noResize="1" noEditPoints="1" noAdjustHandles="1" noChangeArrowheads="1" noChangeShapeType="1" noTextEdit="1"/>
              </p:cNvSpPr>
              <p:nvPr/>
            </p:nvSpPr>
            <p:spPr>
              <a:xfrm>
                <a:off x="193431" y="2202034"/>
                <a:ext cx="2498001" cy="4524315"/>
              </a:xfrm>
              <a:prstGeom prst="rect">
                <a:avLst/>
              </a:prstGeom>
              <a:blipFill>
                <a:blip r:embed="rId8"/>
                <a:stretch>
                  <a:fillRect l="-3902" t="-1078" b="-2156"/>
                </a:stretch>
              </a:blipFill>
            </p:spPr>
            <p:txBody>
              <a:bodyPr/>
              <a:lstStyle/>
              <a:p>
                <a:r>
                  <a:rPr lang="en-US">
                    <a:noFill/>
                  </a:rPr>
                  <a:t> </a:t>
                </a:r>
              </a:p>
            </p:txBody>
          </p:sp>
        </mc:Fallback>
      </mc:AlternateContent>
    </p:spTree>
    <p:extLst>
      <p:ext uri="{BB962C8B-B14F-4D97-AF65-F5344CB8AC3E}">
        <p14:creationId xmlns:p14="http://schemas.microsoft.com/office/powerpoint/2010/main" val="73966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43" grpId="0"/>
      <p:bldP spid="5" grpId="0"/>
      <p:bldP spid="7" grpId="0" animBg="1"/>
      <p:bldP spid="41" grpId="0" animBg="1"/>
      <p:bldP spid="4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0E0F4D61-F00C-49AE-B4EB-AC59D5631954}"/>
                  </a:ext>
                </a:extLst>
              </p:cNvPr>
              <p:cNvSpPr>
                <a:spLocks noGrp="1"/>
              </p:cNvSpPr>
              <p:nvPr>
                <p:ph type="title"/>
              </p:nvPr>
            </p:nvSpPr>
            <p:spPr/>
            <p:txBody>
              <a:bodyPr/>
              <a:lstStyle/>
              <a:p>
                <a:r>
                  <a:rPr lang="en-US" dirty="0"/>
                  <a:t>Topologies and </a:t>
                </a:r>
                <a14:m>
                  <m:oMath xmlns:m="http://schemas.openxmlformats.org/officeDocument/2006/math">
                    <m:r>
                      <a:rPr lang="en-US" i="1">
                        <a:latin typeface="Cambria Math" panose="02040503050406030204" pitchFamily="18" charset="0"/>
                      </a:rPr>
                      <m:t>𝜎</m:t>
                    </m:r>
                  </m:oMath>
                </a14:m>
                <a:r>
                  <a:rPr lang="en-US" dirty="0"/>
                  <a:t>-algebras</a:t>
                </a:r>
              </a:p>
            </p:txBody>
          </p:sp>
        </mc:Choice>
        <mc:Fallback xmlns="">
          <p:sp>
            <p:nvSpPr>
              <p:cNvPr id="2" name="Title 1">
                <a:extLst>
                  <a:ext uri="{FF2B5EF4-FFF2-40B4-BE49-F238E27FC236}">
                    <a16:creationId xmlns:a16="http://schemas.microsoft.com/office/drawing/2014/main" id="{0E0F4D61-F00C-49AE-B4EB-AC59D5631954}"/>
                  </a:ext>
                </a:extLst>
              </p:cNvPr>
              <p:cNvSpPr>
                <a:spLocks noGrp="1" noRot="1" noChangeAspect="1" noMove="1" noResize="1" noEditPoints="1" noAdjustHandles="1" noChangeArrowheads="1" noChangeShapeType="1" noTextEdit="1"/>
              </p:cNvSpPr>
              <p:nvPr>
                <p:ph type="title"/>
              </p:nvPr>
            </p:nvSpPr>
            <p:spPr>
              <a:blipFill>
                <a:blip r:embed="rId2"/>
                <a:stretch>
                  <a:fillRect t="-9459" b="-2094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9C30B45-3007-4379-A019-B4C3A6C70AC6}"/>
              </a:ext>
            </a:extLst>
          </p:cNvPr>
          <p:cNvSpPr txBox="1"/>
          <p:nvPr/>
        </p:nvSpPr>
        <p:spPr>
          <a:xfrm>
            <a:off x="328477" y="1231351"/>
            <a:ext cx="3994951" cy="923330"/>
          </a:xfrm>
          <a:prstGeom prst="rect">
            <a:avLst/>
          </a:prstGeom>
          <a:noFill/>
        </p:spPr>
        <p:txBody>
          <a:bodyPr wrap="square" rtlCol="0">
            <a:spAutoFit/>
          </a:bodyPr>
          <a:lstStyle/>
          <a:p>
            <a:r>
              <a:rPr lang="en-US" dirty="0"/>
              <a:t>All definitions and all proofs about these structures have precise physical meaning in this context</a:t>
            </a:r>
          </a:p>
        </p:txBody>
      </p:sp>
      <mc:AlternateContent xmlns:mc="http://schemas.openxmlformats.org/markup-compatibility/2006" xmlns:a14="http://schemas.microsoft.com/office/drawing/2010/main">
        <mc:Choice Requires="a14">
          <p:graphicFrame>
            <p:nvGraphicFramePr>
              <p:cNvPr id="5" name="Table 52">
                <a:extLst>
                  <a:ext uri="{FF2B5EF4-FFF2-40B4-BE49-F238E27FC236}">
                    <a16:creationId xmlns:a16="http://schemas.microsoft.com/office/drawing/2014/main" id="{38EB341B-8746-4AA9-B47F-2A5F9F5350DB}"/>
                  </a:ext>
                </a:extLst>
              </p:cNvPr>
              <p:cNvGraphicFramePr>
                <a:graphicFrameLocks noGrp="1"/>
              </p:cNvGraphicFramePr>
              <p:nvPr>
                <p:extLst>
                  <p:ext uri="{D42A27DB-BD31-4B8C-83A1-F6EECF244321}">
                    <p14:modId xmlns:p14="http://schemas.microsoft.com/office/powerpoint/2010/main" val="660938338"/>
                  </p:ext>
                </p:extLst>
              </p:nvPr>
            </p:nvGraphicFramePr>
            <p:xfrm>
              <a:off x="4950520" y="1196733"/>
              <a:ext cx="2989078" cy="185420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8">
                      <a:extLst>
                        <a:ext uri="{9D8B030D-6E8A-4147-A177-3AD203B41FA5}">
                          <a16:colId xmlns:a16="http://schemas.microsoft.com/office/drawing/2014/main" val="337970583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rowSpan="2">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5" name="Table 52">
                <a:extLst>
                  <a:ext uri="{FF2B5EF4-FFF2-40B4-BE49-F238E27FC236}">
                    <a16:creationId xmlns:a16="http://schemas.microsoft.com/office/drawing/2014/main" id="{38EB341B-8746-4AA9-B47F-2A5F9F5350DB}"/>
                  </a:ext>
                </a:extLst>
              </p:cNvPr>
              <p:cNvGraphicFramePr>
                <a:graphicFrameLocks noGrp="1"/>
              </p:cNvGraphicFramePr>
              <p:nvPr>
                <p:extLst>
                  <p:ext uri="{D42A27DB-BD31-4B8C-83A1-F6EECF244321}">
                    <p14:modId xmlns:p14="http://schemas.microsoft.com/office/powerpoint/2010/main" val="660938338"/>
                  </p:ext>
                </p:extLst>
              </p:nvPr>
            </p:nvGraphicFramePr>
            <p:xfrm>
              <a:off x="4950520" y="1196733"/>
              <a:ext cx="2989078" cy="185420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8">
                      <a:extLst>
                        <a:ext uri="{9D8B030D-6E8A-4147-A177-3AD203B41FA5}">
                          <a16:colId xmlns:a16="http://schemas.microsoft.com/office/drawing/2014/main" val="3379705832"/>
                        </a:ext>
                      </a:extLst>
                    </a:gridCol>
                  </a:tblGrid>
                  <a:tr h="370840">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t="-8197" r="-573973" b="-424590"/>
                          </a:stretch>
                        </a:blipFill>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rowSpan="2">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D3D0E5-3D06-42AB-A206-B5EDDECE79F4}"/>
                  </a:ext>
                </a:extLst>
              </p:cNvPr>
              <p:cNvSpPr txBox="1"/>
              <p:nvPr/>
            </p:nvSpPr>
            <p:spPr>
              <a:xfrm>
                <a:off x="8505310" y="1058959"/>
                <a:ext cx="359816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corresponds to the verifiable</a:t>
                </a:r>
                <a:br>
                  <a:rPr lang="en-US" dirty="0"/>
                </a:br>
                <a:r>
                  <a:rPr lang="en-US" dirty="0"/>
                  <a:t>part of a statement</a:t>
                </a:r>
              </a:p>
            </p:txBody>
          </p:sp>
        </mc:Choice>
        <mc:Fallback xmlns="">
          <p:sp>
            <p:nvSpPr>
              <p:cNvPr id="6" name="TextBox 5">
                <a:extLst>
                  <a:ext uri="{FF2B5EF4-FFF2-40B4-BE49-F238E27FC236}">
                    <a16:creationId xmlns:a16="http://schemas.microsoft.com/office/drawing/2014/main" id="{84D3D0E5-3D06-42AB-A206-B5EDDECE79F4}"/>
                  </a:ext>
                </a:extLst>
              </p:cNvPr>
              <p:cNvSpPr txBox="1">
                <a:spLocks noRot="1" noChangeAspect="1" noMove="1" noResize="1" noEditPoints="1" noAdjustHandles="1" noChangeArrowheads="1" noChangeShapeType="1" noTextEdit="1"/>
              </p:cNvSpPr>
              <p:nvPr/>
            </p:nvSpPr>
            <p:spPr>
              <a:xfrm>
                <a:off x="8505310" y="1058959"/>
                <a:ext cx="3598164" cy="646331"/>
              </a:xfrm>
              <a:prstGeom prst="rect">
                <a:avLst/>
              </a:prstGeom>
              <a:blipFill>
                <a:blip r:embed="rId4"/>
                <a:stretch>
                  <a:fillRect l="-1356" t="-5660" r="-10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A17C14-1BB7-4F3E-9838-5FB9844686AC}"/>
                  </a:ext>
                </a:extLst>
              </p:cNvPr>
              <p:cNvSpPr txBox="1"/>
              <p:nvPr/>
            </p:nvSpPr>
            <p:spPr>
              <a:xfrm>
                <a:off x="8505310" y="2782669"/>
                <a:ext cx="3650423"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𝑒𝑥𝑡</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oMath>
                </a14:m>
                <a:r>
                  <a:rPr lang="en-US" dirty="0"/>
                  <a:t> corresponds to the falsifiable</a:t>
                </a:r>
                <a:br>
                  <a:rPr lang="en-US" dirty="0"/>
                </a:br>
                <a:r>
                  <a:rPr lang="en-US" dirty="0"/>
                  <a:t>part of a statement</a:t>
                </a:r>
              </a:p>
            </p:txBody>
          </p:sp>
        </mc:Choice>
        <mc:Fallback xmlns="">
          <p:sp>
            <p:nvSpPr>
              <p:cNvPr id="7" name="TextBox 6">
                <a:extLst>
                  <a:ext uri="{FF2B5EF4-FFF2-40B4-BE49-F238E27FC236}">
                    <a16:creationId xmlns:a16="http://schemas.microsoft.com/office/drawing/2014/main" id="{D4A17C14-1BB7-4F3E-9838-5FB9844686AC}"/>
                  </a:ext>
                </a:extLst>
              </p:cNvPr>
              <p:cNvSpPr txBox="1">
                <a:spLocks noRot="1" noChangeAspect="1" noMove="1" noResize="1" noEditPoints="1" noAdjustHandles="1" noChangeArrowheads="1" noChangeShapeType="1" noTextEdit="1"/>
              </p:cNvSpPr>
              <p:nvPr/>
            </p:nvSpPr>
            <p:spPr>
              <a:xfrm>
                <a:off x="8505310" y="2782669"/>
                <a:ext cx="3650423" cy="646331"/>
              </a:xfrm>
              <a:prstGeom prst="rect">
                <a:avLst/>
              </a:prstGeom>
              <a:blipFill>
                <a:blip r:embed="rId5"/>
                <a:stretch>
                  <a:fillRect l="-1336" t="-4673" r="-1002"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46A901-F8E8-4A1F-BD40-C6666B4C8B22}"/>
                  </a:ext>
                </a:extLst>
              </p:cNvPr>
              <p:cNvSpPr txBox="1"/>
              <p:nvPr/>
            </p:nvSpPr>
            <p:spPr>
              <a:xfrm>
                <a:off x="8505310" y="1920814"/>
                <a:ext cx="3509807"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𝑈</m:t>
                    </m:r>
                  </m:oMath>
                </a14:m>
                <a:r>
                  <a:rPr lang="en-US" dirty="0"/>
                  <a:t> corresponds to the undecidable</a:t>
                </a:r>
                <a:br>
                  <a:rPr lang="en-US" dirty="0"/>
                </a:br>
                <a:r>
                  <a:rPr lang="en-US" dirty="0"/>
                  <a:t>part of a statement</a:t>
                </a:r>
              </a:p>
            </p:txBody>
          </p:sp>
        </mc:Choice>
        <mc:Fallback xmlns="">
          <p:sp>
            <p:nvSpPr>
              <p:cNvPr id="8" name="TextBox 7">
                <a:extLst>
                  <a:ext uri="{FF2B5EF4-FFF2-40B4-BE49-F238E27FC236}">
                    <a16:creationId xmlns:a16="http://schemas.microsoft.com/office/drawing/2014/main" id="{3446A901-F8E8-4A1F-BD40-C6666B4C8B22}"/>
                  </a:ext>
                </a:extLst>
              </p:cNvPr>
              <p:cNvSpPr txBox="1">
                <a:spLocks noRot="1" noChangeAspect="1" noMove="1" noResize="1" noEditPoints="1" noAdjustHandles="1" noChangeArrowheads="1" noChangeShapeType="1" noTextEdit="1"/>
              </p:cNvSpPr>
              <p:nvPr/>
            </p:nvSpPr>
            <p:spPr>
              <a:xfrm>
                <a:off x="8505310" y="1920814"/>
                <a:ext cx="3509807" cy="646331"/>
              </a:xfrm>
              <a:prstGeom prst="rect">
                <a:avLst/>
              </a:prstGeom>
              <a:blipFill>
                <a:blip r:embed="rId6"/>
                <a:stretch>
                  <a:fillRect l="-1389" t="-4717" r="-868" b="-1415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0D2F9E3-7E9A-4F2C-9967-C48A8EC83E7C}"/>
              </a:ext>
            </a:extLst>
          </p:cNvPr>
          <p:cNvCxnSpPr>
            <a:endCxn id="6" idx="1"/>
          </p:cNvCxnSpPr>
          <p:nvPr/>
        </p:nvCxnSpPr>
        <p:spPr>
          <a:xfrm flipV="1">
            <a:off x="8025414" y="1382125"/>
            <a:ext cx="479896" cy="323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5A9821-101C-49FD-9DC4-38E0AEBF3D40}"/>
              </a:ext>
            </a:extLst>
          </p:cNvPr>
          <p:cNvCxnSpPr>
            <a:endCxn id="8" idx="1"/>
          </p:cNvCxnSpPr>
          <p:nvPr/>
        </p:nvCxnSpPr>
        <p:spPr>
          <a:xfrm flipV="1">
            <a:off x="7982506" y="2243980"/>
            <a:ext cx="522804" cy="53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6D0144-3908-4B93-8768-18DA79568640}"/>
              </a:ext>
            </a:extLst>
          </p:cNvPr>
          <p:cNvCxnSpPr>
            <a:endCxn id="7" idx="1"/>
          </p:cNvCxnSpPr>
          <p:nvPr/>
        </p:nvCxnSpPr>
        <p:spPr>
          <a:xfrm>
            <a:off x="7961052" y="2863520"/>
            <a:ext cx="544258" cy="24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ED5F7D-2BF1-4062-8717-CDD94B51BBCE}"/>
                  </a:ext>
                </a:extLst>
              </p:cNvPr>
              <p:cNvSpPr txBox="1"/>
              <p:nvPr/>
            </p:nvSpPr>
            <p:spPr>
              <a:xfrm>
                <a:off x="470516" y="5117696"/>
                <a:ext cx="6365289" cy="1200329"/>
              </a:xfrm>
              <a:prstGeom prst="rect">
                <a:avLst/>
              </a:prstGeom>
              <a:noFill/>
            </p:spPr>
            <p:txBody>
              <a:bodyPr wrap="square" rtlCol="0">
                <a:spAutoFit/>
              </a:bodyPr>
              <a:lstStyle/>
              <a:p>
                <a:r>
                  <a:rPr lang="en-US" dirty="0"/>
                  <a:t>If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oMath>
                </a14:m>
                <a:r>
                  <a:rPr lang="en-US" dirty="0"/>
                  <a:t> is a </a:t>
                </a:r>
                <a:r>
                  <a:rPr lang="en-US" dirty="0" err="1"/>
                  <a:t>Borel</a:t>
                </a:r>
                <a:r>
                  <a:rPr lang="en-US" dirty="0"/>
                  <a:t>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m:rPr>
                        <m:sty m:val="p"/>
                      </m:rPr>
                      <a:rPr lang="en-US">
                        <a:latin typeface="Cambria Math" panose="02040503050406030204" pitchFamily="18" charset="0"/>
                      </a:rPr>
                      <m:t>A</m:t>
                    </m:r>
                  </m:oMath>
                </a14:m>
                <a:r>
                  <a:rPr lang="en-US" dirty="0"/>
                  <a:t>” is a theoretical statement: a test can be created, though we have no guarantee of termination</a:t>
                </a:r>
                <a:br>
                  <a:rPr lang="en-US" dirty="0"/>
                </a:br>
                <a:r>
                  <a:rPr lang="en-US" dirty="0"/>
                  <a:t>(e.g. “the mass of the electron in KeV is a rational number” is undecidable, the test will never terminate)</a:t>
                </a:r>
              </a:p>
            </p:txBody>
          </p:sp>
        </mc:Choice>
        <mc:Fallback xmlns="">
          <p:sp>
            <p:nvSpPr>
              <p:cNvPr id="15" name="TextBox 14">
                <a:extLst>
                  <a:ext uri="{FF2B5EF4-FFF2-40B4-BE49-F238E27FC236}">
                    <a16:creationId xmlns:a16="http://schemas.microsoft.com/office/drawing/2014/main" id="{23ED5F7D-2BF1-4062-8717-CDD94B51BBCE}"/>
                  </a:ext>
                </a:extLst>
              </p:cNvPr>
              <p:cNvSpPr txBox="1">
                <a:spLocks noRot="1" noChangeAspect="1" noMove="1" noResize="1" noEditPoints="1" noAdjustHandles="1" noChangeArrowheads="1" noChangeShapeType="1" noTextEdit="1"/>
              </p:cNvSpPr>
              <p:nvPr/>
            </p:nvSpPr>
            <p:spPr>
              <a:xfrm>
                <a:off x="470516" y="5117696"/>
                <a:ext cx="6365289" cy="1200329"/>
              </a:xfrm>
              <a:prstGeom prst="rect">
                <a:avLst/>
              </a:prstGeom>
              <a:blipFill>
                <a:blip r:embed="rId7"/>
                <a:stretch>
                  <a:fillRect l="-766" t="-3061" r="-479" b="-76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2C1FF1AF-ABC4-4F54-A373-9D97EF8D5CDB}"/>
                  </a:ext>
                </a:extLst>
              </p:cNvPr>
              <p:cNvSpPr/>
              <p:nvPr/>
            </p:nvSpPr>
            <p:spPr>
              <a:xfrm>
                <a:off x="470517" y="3559642"/>
                <a:ext cx="6096000" cy="646331"/>
              </a:xfrm>
              <a:prstGeom prst="rect">
                <a:avLst/>
              </a:prstGeom>
            </p:spPr>
            <p:txBody>
              <a:bodyPr>
                <a:spAutoFit/>
              </a:bodyPr>
              <a:lstStyle/>
              <a:p>
                <a:r>
                  <a:rPr lang="en-US" dirty="0"/>
                  <a:t>If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𝑋</m:t>
                    </m:r>
                  </m:oMath>
                </a14:m>
                <a:r>
                  <a:rPr lang="en-US" dirty="0"/>
                  <a:t> is an open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a:rPr lang="en-US" i="1">
                        <a:latin typeface="Cambria Math" panose="02040503050406030204" pitchFamily="18" charset="0"/>
                      </a:rPr>
                      <m:t>𝑈</m:t>
                    </m:r>
                  </m:oMath>
                </a14:m>
                <a:r>
                  <a:rPr lang="en-US" dirty="0"/>
                  <a:t>” is a verifiable statement</a:t>
                </a:r>
                <a:br>
                  <a:rPr lang="en-US" dirty="0"/>
                </a:br>
                <a:r>
                  <a:rPr lang="en-US" dirty="0"/>
                  <a:t>(e.g. “the mass of the electron is 510 </a:t>
                </a:r>
                <a14:m>
                  <m:oMath xmlns:m="http://schemas.openxmlformats.org/officeDocument/2006/math">
                    <m:r>
                      <a:rPr lang="en-US" i="1">
                        <a:latin typeface="Cambria Math" panose="02040503050406030204" pitchFamily="18" charset="0"/>
                      </a:rPr>
                      <m:t>±</m:t>
                    </m:r>
                  </m:oMath>
                </a14:m>
                <a:r>
                  <a:rPr lang="en-US" dirty="0"/>
                  <a:t> 0.5 KeV”)</a:t>
                </a:r>
              </a:p>
            </p:txBody>
          </p:sp>
        </mc:Choice>
        <mc:Fallback xmlns="">
          <p:sp>
            <p:nvSpPr>
              <p:cNvPr id="16" name="Rectangle 15">
                <a:extLst>
                  <a:ext uri="{FF2B5EF4-FFF2-40B4-BE49-F238E27FC236}">
                    <a16:creationId xmlns:a16="http://schemas.microsoft.com/office/drawing/2014/main" id="{2C1FF1AF-ABC4-4F54-A373-9D97EF8D5CDB}"/>
                  </a:ext>
                </a:extLst>
              </p:cNvPr>
              <p:cNvSpPr>
                <a:spLocks noRot="1" noChangeAspect="1" noMove="1" noResize="1" noEditPoints="1" noAdjustHandles="1" noChangeArrowheads="1" noChangeShapeType="1" noTextEdit="1"/>
              </p:cNvSpPr>
              <p:nvPr/>
            </p:nvSpPr>
            <p:spPr>
              <a:xfrm>
                <a:off x="470517" y="3559642"/>
                <a:ext cx="6096000" cy="646331"/>
              </a:xfrm>
              <a:prstGeom prst="rect">
                <a:avLst/>
              </a:prstGeom>
              <a:blipFill>
                <a:blip r:embed="rId8"/>
                <a:stretch>
                  <a:fillRect l="-800" t="-5660" r="-90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3CB08CA-A470-46EE-B96F-DD52B3A40BCF}"/>
                  </a:ext>
                </a:extLst>
              </p:cNvPr>
              <p:cNvSpPr/>
              <p:nvPr/>
            </p:nvSpPr>
            <p:spPr>
              <a:xfrm>
                <a:off x="470517" y="4320791"/>
                <a:ext cx="6096000" cy="646331"/>
              </a:xfrm>
              <a:prstGeom prst="rect">
                <a:avLst/>
              </a:prstGeom>
            </p:spPr>
            <p:txBody>
              <a:bodyPr>
                <a:spAutoFit/>
              </a:bodyPr>
              <a:lstStyle/>
              <a:p>
                <a:r>
                  <a:rPr lang="en-US" dirty="0"/>
                  <a:t>If </a:t>
                </a:r>
                <a14:m>
                  <m:oMath xmlns:m="http://schemas.openxmlformats.org/officeDocument/2006/math">
                    <m:r>
                      <m:rPr>
                        <m:sty m:val="p"/>
                      </m:rPr>
                      <a:rPr lang="en-US">
                        <a:latin typeface="Cambria Math" panose="02040503050406030204" pitchFamily="18" charset="0"/>
                      </a:rPr>
                      <m:t>V</m:t>
                    </m:r>
                    <m:r>
                      <a:rPr lang="en-US" i="1">
                        <a:latin typeface="Cambria Math" panose="02040503050406030204" pitchFamily="18" charset="0"/>
                      </a:rPr>
                      <m:t>⊆</m:t>
                    </m:r>
                    <m:r>
                      <a:rPr lang="en-US" i="1">
                        <a:latin typeface="Cambria Math" panose="02040503050406030204" pitchFamily="18" charset="0"/>
                      </a:rPr>
                      <m:t>𝑋</m:t>
                    </m:r>
                  </m:oMath>
                </a14:m>
                <a:r>
                  <a:rPr lang="en-US" dirty="0"/>
                  <a:t> is a closed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a:rPr lang="en-US" i="1">
                        <a:latin typeface="Cambria Math" panose="02040503050406030204" pitchFamily="18" charset="0"/>
                      </a:rPr>
                      <m:t>𝑉</m:t>
                    </m:r>
                  </m:oMath>
                </a14:m>
                <a:r>
                  <a:rPr lang="en-US" dirty="0"/>
                  <a:t>” is a falsifiable statement</a:t>
                </a:r>
                <a:br>
                  <a:rPr lang="en-US" dirty="0"/>
                </a:br>
                <a:r>
                  <a:rPr lang="en-US" dirty="0"/>
                  <a:t>(e.g. “the mass of the electron is exactly 510 KeV”)</a:t>
                </a:r>
              </a:p>
            </p:txBody>
          </p:sp>
        </mc:Choice>
        <mc:Fallback xmlns="">
          <p:sp>
            <p:nvSpPr>
              <p:cNvPr id="18" name="Rectangle 17">
                <a:extLst>
                  <a:ext uri="{FF2B5EF4-FFF2-40B4-BE49-F238E27FC236}">
                    <a16:creationId xmlns:a16="http://schemas.microsoft.com/office/drawing/2014/main" id="{C3CB08CA-A470-46EE-B96F-DD52B3A40BCF}"/>
                  </a:ext>
                </a:extLst>
              </p:cNvPr>
              <p:cNvSpPr>
                <a:spLocks noRot="1" noChangeAspect="1" noMove="1" noResize="1" noEditPoints="1" noAdjustHandles="1" noChangeArrowheads="1" noChangeShapeType="1" noTextEdit="1"/>
              </p:cNvSpPr>
              <p:nvPr/>
            </p:nvSpPr>
            <p:spPr>
              <a:xfrm>
                <a:off x="470517" y="4320791"/>
                <a:ext cx="6096000" cy="646331"/>
              </a:xfrm>
              <a:prstGeom prst="rect">
                <a:avLst/>
              </a:prstGeom>
              <a:blipFill>
                <a:blip r:embed="rId9"/>
                <a:stretch>
                  <a:fillRect l="-800" t="-5660" r="-60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2BEACE-1BB6-4C89-9ECF-81E87720B0A0}"/>
                  </a:ext>
                </a:extLst>
              </p:cNvPr>
              <p:cNvSpPr txBox="1"/>
              <p:nvPr/>
            </p:nvSpPr>
            <p:spPr>
              <a:xfrm>
                <a:off x="8025414" y="4046174"/>
                <a:ext cx="3650423" cy="2308324"/>
              </a:xfrm>
              <a:prstGeom prst="rect">
                <a:avLst/>
              </a:prstGeom>
              <a:noFill/>
            </p:spPr>
            <p:txBody>
              <a:bodyPr wrap="square" rtlCol="0">
                <a:spAutoFit/>
              </a:bodyPr>
              <a:lstStyle/>
              <a:p>
                <a:r>
                  <a:rPr lang="en-US" sz="2400" b="1" dirty="0"/>
                  <a:t>Topologies and </a:t>
                </a:r>
                <a14:m>
                  <m:oMath xmlns:m="http://schemas.openxmlformats.org/officeDocument/2006/math">
                    <m:r>
                      <a:rPr lang="en-US" sz="2400" b="1" i="1" smtClean="0">
                        <a:latin typeface="Cambria Math" panose="02040503050406030204" pitchFamily="18" charset="0"/>
                      </a:rPr>
                      <m:t>𝝈</m:t>
                    </m:r>
                  </m:oMath>
                </a14:m>
                <a:r>
                  <a:rPr lang="en-US" sz="2400" b="1" dirty="0"/>
                  <a:t>-algebras each capture part of the formal structure</a:t>
                </a:r>
              </a:p>
              <a:p>
                <a:endParaRPr lang="en-US" sz="2400" b="1" dirty="0"/>
              </a:p>
              <a:p>
                <a:r>
                  <a:rPr lang="en-US" sz="2400" b="1" dirty="0"/>
                  <a:t>For us, they are part of a single unified structure</a:t>
                </a:r>
              </a:p>
            </p:txBody>
          </p:sp>
        </mc:Choice>
        <mc:Fallback xmlns="">
          <p:sp>
            <p:nvSpPr>
              <p:cNvPr id="19" name="TextBox 18">
                <a:extLst>
                  <a:ext uri="{FF2B5EF4-FFF2-40B4-BE49-F238E27FC236}">
                    <a16:creationId xmlns:a16="http://schemas.microsoft.com/office/drawing/2014/main" id="{4B2BEACE-1BB6-4C89-9ECF-81E87720B0A0}"/>
                  </a:ext>
                </a:extLst>
              </p:cNvPr>
              <p:cNvSpPr txBox="1">
                <a:spLocks noRot="1" noChangeAspect="1" noMove="1" noResize="1" noEditPoints="1" noAdjustHandles="1" noChangeArrowheads="1" noChangeShapeType="1" noTextEdit="1"/>
              </p:cNvSpPr>
              <p:nvPr/>
            </p:nvSpPr>
            <p:spPr>
              <a:xfrm>
                <a:off x="8025414" y="4046174"/>
                <a:ext cx="3650423" cy="2308324"/>
              </a:xfrm>
              <a:prstGeom prst="rect">
                <a:avLst/>
              </a:prstGeom>
              <a:blipFill>
                <a:blip r:embed="rId10"/>
                <a:stretch>
                  <a:fillRect l="-2676" t="-2116" r="-167" b="-5291"/>
                </a:stretch>
              </a:blipFill>
            </p:spPr>
            <p:txBody>
              <a:bodyPr/>
              <a:lstStyle/>
              <a:p>
                <a:r>
                  <a:rPr lang="en-US">
                    <a:noFill/>
                  </a:rPr>
                  <a:t> </a:t>
                </a:r>
              </a:p>
            </p:txBody>
          </p:sp>
        </mc:Fallback>
      </mc:AlternateContent>
    </p:spTree>
    <p:extLst>
      <p:ext uri="{BB962C8B-B14F-4D97-AF65-F5344CB8AC3E}">
        <p14:creationId xmlns:p14="http://schemas.microsoft.com/office/powerpoint/2010/main" val="24144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p:bldP spid="16" grpId="0"/>
      <p:bldP spid="18" grpId="0"/>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A4CD17B-BCCC-4743-9D99-7EA21DF38858}"/>
              </a:ext>
            </a:extLst>
          </p:cNvPr>
          <p:cNvGrpSpPr/>
          <p:nvPr/>
        </p:nvGrpSpPr>
        <p:grpSpPr>
          <a:xfrm>
            <a:off x="2212388" y="3613421"/>
            <a:ext cx="9636192" cy="2238791"/>
            <a:chOff x="2212388" y="3613421"/>
            <a:chExt cx="9636192" cy="2238791"/>
          </a:xfrm>
        </p:grpSpPr>
        <p:grpSp>
          <p:nvGrpSpPr>
            <p:cNvPr id="95" name="Group 94">
              <a:extLst>
                <a:ext uri="{FF2B5EF4-FFF2-40B4-BE49-F238E27FC236}">
                  <a16:creationId xmlns:a16="http://schemas.microsoft.com/office/drawing/2014/main" id="{967F8D8B-EAB7-426A-BDF8-B8F781395599}"/>
                </a:ext>
              </a:extLst>
            </p:cNvPr>
            <p:cNvGrpSpPr/>
            <p:nvPr/>
          </p:nvGrpSpPr>
          <p:grpSpPr>
            <a:xfrm>
              <a:off x="7267876" y="3872190"/>
              <a:ext cx="1742299" cy="1465078"/>
              <a:chOff x="7120424" y="4399613"/>
              <a:chExt cx="1742299" cy="1465078"/>
            </a:xfrm>
          </p:grpSpPr>
          <p:sp>
            <p:nvSpPr>
              <p:cNvPr id="80" name="Oval 79">
                <a:extLst>
                  <a:ext uri="{FF2B5EF4-FFF2-40B4-BE49-F238E27FC236}">
                    <a16:creationId xmlns:a16="http://schemas.microsoft.com/office/drawing/2014/main" id="{DFEB2DCC-6F65-4CC3-B86B-4D5BC25336B6}"/>
                  </a:ext>
                </a:extLst>
              </p:cNvPr>
              <p:cNvSpPr/>
              <p:nvPr/>
            </p:nvSpPr>
            <p:spPr>
              <a:xfrm>
                <a:off x="7120424" y="4399613"/>
                <a:ext cx="1742299" cy="14650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F6241AD3-6508-40D3-B1E0-E9AAAAF3BCC6}"/>
                  </a:ext>
                </a:extLst>
              </p:cNvPr>
              <p:cNvSpPr/>
              <p:nvPr/>
            </p:nvSpPr>
            <p:spPr>
              <a:xfrm>
                <a:off x="8325626" y="489607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B3DE6E6-C9B4-4F57-915E-CA19198879DB}"/>
                  </a:ext>
                </a:extLst>
              </p:cNvPr>
              <p:cNvSpPr/>
              <p:nvPr/>
            </p:nvSpPr>
            <p:spPr>
              <a:xfrm>
                <a:off x="7407281" y="512238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6F97B76-1C26-4BDB-A136-02D8DB3FCA5F}"/>
                  </a:ext>
                </a:extLst>
              </p:cNvPr>
              <p:cNvSpPr/>
              <p:nvPr/>
            </p:nvSpPr>
            <p:spPr>
              <a:xfrm>
                <a:off x="8090010" y="548914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2832492-FC4C-4E52-9149-1ED7F4914BA2}"/>
                  </a:ext>
                </a:extLst>
              </p:cNvPr>
              <p:cNvSpPr/>
              <p:nvPr/>
            </p:nvSpPr>
            <p:spPr>
              <a:xfrm>
                <a:off x="7930758" y="520205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29AE7D8-DFD1-45CE-BE77-22597980934E}"/>
                  </a:ext>
                </a:extLst>
              </p:cNvPr>
              <p:cNvSpPr/>
              <p:nvPr/>
            </p:nvSpPr>
            <p:spPr>
              <a:xfrm>
                <a:off x="7683115" y="472538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D94FD856-2622-4DF5-B045-1E323FF0AB2D}"/>
                </a:ext>
              </a:extLst>
            </p:cNvPr>
            <p:cNvGrpSpPr/>
            <p:nvPr/>
          </p:nvGrpSpPr>
          <p:grpSpPr>
            <a:xfrm>
              <a:off x="2212388" y="3872190"/>
              <a:ext cx="1742299" cy="1465078"/>
              <a:chOff x="1936220" y="4385306"/>
              <a:chExt cx="1742299" cy="1465078"/>
            </a:xfrm>
          </p:grpSpPr>
          <p:sp>
            <p:nvSpPr>
              <p:cNvPr id="42" name="Oval 41">
                <a:extLst>
                  <a:ext uri="{FF2B5EF4-FFF2-40B4-BE49-F238E27FC236}">
                    <a16:creationId xmlns:a16="http://schemas.microsoft.com/office/drawing/2014/main" id="{82F60959-7FC2-47B1-90A7-92C6AD0B3718}"/>
                  </a:ext>
                </a:extLst>
              </p:cNvPr>
              <p:cNvSpPr/>
              <p:nvPr/>
            </p:nvSpPr>
            <p:spPr>
              <a:xfrm>
                <a:off x="1936220" y="4385306"/>
                <a:ext cx="1742299" cy="14650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a:extLst>
                  <a:ext uri="{FF2B5EF4-FFF2-40B4-BE49-F238E27FC236}">
                    <a16:creationId xmlns:a16="http://schemas.microsoft.com/office/drawing/2014/main" id="{5474377A-94E7-4CBB-AE22-32DB2C8E0DE2}"/>
                  </a:ext>
                </a:extLst>
              </p:cNvPr>
              <p:cNvSpPr/>
              <p:nvPr/>
            </p:nvSpPr>
            <p:spPr>
              <a:xfrm>
                <a:off x="3141422" y="488176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8EADBE-3387-40C4-A473-6E2EC873C897}"/>
                  </a:ext>
                </a:extLst>
              </p:cNvPr>
              <p:cNvSpPr/>
              <p:nvPr/>
            </p:nvSpPr>
            <p:spPr>
              <a:xfrm>
                <a:off x="2199116" y="52171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0D0AE89-CFBF-4F05-A234-A10B3814CF57}"/>
                  </a:ext>
                </a:extLst>
              </p:cNvPr>
              <p:cNvSpPr/>
              <p:nvPr/>
            </p:nvSpPr>
            <p:spPr>
              <a:xfrm>
                <a:off x="3296784" y="521713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8F65662-CBF0-4DFE-A982-43AF42617604}"/>
                  </a:ext>
                </a:extLst>
              </p:cNvPr>
              <p:cNvSpPr/>
              <p:nvPr/>
            </p:nvSpPr>
            <p:spPr>
              <a:xfrm>
                <a:off x="2552536" y="548914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F3781DB-969A-4702-8077-272423E8305E}"/>
                  </a:ext>
                </a:extLst>
              </p:cNvPr>
              <p:cNvSpPr/>
              <p:nvPr/>
            </p:nvSpPr>
            <p:spPr>
              <a:xfrm>
                <a:off x="2727129" y="504321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496D14A-0FC9-4192-9AB4-E6EDBBC56236}"/>
                  </a:ext>
                </a:extLst>
              </p:cNvPr>
              <p:cNvSpPr/>
              <p:nvPr/>
            </p:nvSpPr>
            <p:spPr>
              <a:xfrm>
                <a:off x="3012901" y="545363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D045A92-0C3F-47D8-BEE5-CB6D46028947}"/>
                  </a:ext>
                </a:extLst>
              </p:cNvPr>
              <p:cNvSpPr/>
              <p:nvPr/>
            </p:nvSpPr>
            <p:spPr>
              <a:xfrm>
                <a:off x="2790957" y="46167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1629E75-ED74-4A6D-BB23-3F37AFE94580}"/>
                  </a:ext>
                </a:extLst>
              </p:cNvPr>
              <p:cNvSpPr/>
              <p:nvPr/>
            </p:nvSpPr>
            <p:spPr>
              <a:xfrm>
                <a:off x="2262534" y="482079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B260807-5265-44DC-9A31-30633368A2A1}"/>
                    </a:ext>
                  </a:extLst>
                </p:cNvPr>
                <p:cNvSpPr txBox="1"/>
                <p:nvPr/>
              </p:nvSpPr>
              <p:spPr>
                <a:xfrm>
                  <a:off x="4322898" y="3613421"/>
                  <a:ext cx="506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oMath>
                    </m:oMathPara>
                  </a14:m>
                  <a:endParaRPr lang="en-US" sz="2800" dirty="0"/>
                </a:p>
              </p:txBody>
            </p:sp>
          </mc:Choice>
          <mc:Fallback xmlns="">
            <p:sp>
              <p:nvSpPr>
                <p:cNvPr id="57" name="TextBox 56">
                  <a:extLst>
                    <a:ext uri="{FF2B5EF4-FFF2-40B4-BE49-F238E27FC236}">
                      <a16:creationId xmlns:a16="http://schemas.microsoft.com/office/drawing/2014/main" id="{DB260807-5265-44DC-9A31-30633368A2A1}"/>
                    </a:ext>
                  </a:extLst>
                </p:cNvPr>
                <p:cNvSpPr txBox="1">
                  <a:spLocks noRot="1" noChangeAspect="1" noMove="1" noResize="1" noEditPoints="1" noAdjustHandles="1" noChangeArrowheads="1" noChangeShapeType="1" noTextEdit="1"/>
                </p:cNvSpPr>
                <p:nvPr/>
              </p:nvSpPr>
              <p:spPr>
                <a:xfrm>
                  <a:off x="4322898" y="3613421"/>
                  <a:ext cx="5060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8B4AE6B-BDA2-4396-B022-0F1A3B8650EE}"/>
                    </a:ext>
                  </a:extLst>
                </p:cNvPr>
                <p:cNvSpPr txBox="1"/>
                <p:nvPr/>
              </p:nvSpPr>
              <p:spPr>
                <a:xfrm>
                  <a:off x="9388522" y="3637618"/>
                  <a:ext cx="4916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74" name="TextBox 73">
                  <a:extLst>
                    <a:ext uri="{FF2B5EF4-FFF2-40B4-BE49-F238E27FC236}">
                      <a16:creationId xmlns:a16="http://schemas.microsoft.com/office/drawing/2014/main" id="{E8B4AE6B-BDA2-4396-B022-0F1A3B8650EE}"/>
                    </a:ext>
                  </a:extLst>
                </p:cNvPr>
                <p:cNvSpPr txBox="1">
                  <a:spLocks noRot="1" noChangeAspect="1" noMove="1" noResize="1" noEditPoints="1" noAdjustHandles="1" noChangeArrowheads="1" noChangeShapeType="1" noTextEdit="1"/>
                </p:cNvSpPr>
                <p:nvPr/>
              </p:nvSpPr>
              <p:spPr>
                <a:xfrm>
                  <a:off x="9388522" y="3637618"/>
                  <a:ext cx="491609" cy="523220"/>
                </a:xfrm>
                <a:prstGeom prst="rect">
                  <a:avLst/>
                </a:prstGeom>
                <a:blipFill>
                  <a:blip r:embed="rId3"/>
                  <a:stretch>
                    <a:fillRect/>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0256ABC8-7F93-4DEA-A2B9-8EC25F308D18}"/>
                </a:ext>
              </a:extLst>
            </p:cNvPr>
            <p:cNvCxnSpPr>
              <a:cxnSpLocks/>
            </p:cNvCxnSpPr>
            <p:nvPr/>
          </p:nvCxnSpPr>
          <p:spPr>
            <a:xfrm flipV="1">
              <a:off x="3417590" y="4307674"/>
              <a:ext cx="4386514" cy="651658"/>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58F8B2F-1406-4C1B-BEF7-9D7A79122C98}"/>
                </a:ext>
              </a:extLst>
            </p:cNvPr>
            <p:cNvCxnSpPr>
              <a:cxnSpLocks/>
            </p:cNvCxnSpPr>
            <p:nvPr/>
          </p:nvCxnSpPr>
          <p:spPr>
            <a:xfrm flipV="1">
              <a:off x="3138146" y="4230631"/>
              <a:ext cx="4608740" cy="331424"/>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4822AD2-093A-42AB-9704-90CA1A63AE17}"/>
                </a:ext>
              </a:extLst>
            </p:cNvPr>
            <p:cNvCxnSpPr>
              <a:cxnSpLocks/>
            </p:cNvCxnSpPr>
            <p:nvPr/>
          </p:nvCxnSpPr>
          <p:spPr>
            <a:xfrm>
              <a:off x="3176933" y="4146006"/>
              <a:ext cx="4293715" cy="484470"/>
            </a:xfrm>
            <a:prstGeom prst="line">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38C2D8D8-79E2-4AC6-996B-F3B39DE6FDB5}"/>
                    </a:ext>
                  </a:extLst>
                </p:cNvPr>
                <p:cNvSpPr txBox="1"/>
                <p:nvPr/>
              </p:nvSpPr>
              <p:spPr>
                <a:xfrm>
                  <a:off x="6171770" y="5482880"/>
                  <a:ext cx="5676810" cy="369332"/>
                </a:xfrm>
                <a:prstGeom prst="rect">
                  <a:avLst/>
                </a:prstGeom>
                <a:noFill/>
              </p:spPr>
              <p:txBody>
                <a:bodyPr wrap="none" rtlCol="0">
                  <a:spAutoFit/>
                </a:bodyPr>
                <a:lstStyle/>
                <a:p>
                  <a:r>
                    <a:rPr lang="en-US" dirty="0"/>
                    <a:t>A causal relationship is a map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such that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𝑠</m:t>
                          </m:r>
                        </m:e>
                      </m:d>
                    </m:oMath>
                  </a14:m>
                  <a:endParaRPr lang="en-US" dirty="0"/>
                </a:p>
              </p:txBody>
            </p:sp>
          </mc:Choice>
          <mc:Fallback xmlns="">
            <p:sp>
              <p:nvSpPr>
                <p:cNvPr id="111" name="TextBox 110">
                  <a:extLst>
                    <a:ext uri="{FF2B5EF4-FFF2-40B4-BE49-F238E27FC236}">
                      <a16:creationId xmlns:a16="http://schemas.microsoft.com/office/drawing/2014/main" id="{38C2D8D8-79E2-4AC6-996B-F3B39DE6FDB5}"/>
                    </a:ext>
                  </a:extLst>
                </p:cNvPr>
                <p:cNvSpPr txBox="1">
                  <a:spLocks noRot="1" noChangeAspect="1" noMove="1" noResize="1" noEditPoints="1" noAdjustHandles="1" noChangeArrowheads="1" noChangeShapeType="1" noTextEdit="1"/>
                </p:cNvSpPr>
                <p:nvPr/>
              </p:nvSpPr>
              <p:spPr>
                <a:xfrm>
                  <a:off x="6171770" y="5482880"/>
                  <a:ext cx="5676810" cy="369332"/>
                </a:xfrm>
                <a:prstGeom prst="rect">
                  <a:avLst/>
                </a:prstGeom>
                <a:blipFill>
                  <a:blip r:embed="rId4"/>
                  <a:stretch>
                    <a:fillRect l="-858" t="-8197" b="-24590"/>
                  </a:stretch>
                </a:blipFill>
              </p:spPr>
              <p:txBody>
                <a:bodyPr/>
                <a:lstStyle/>
                <a:p>
                  <a:r>
                    <a:rPr lang="en-US">
                      <a:noFill/>
                    </a:rPr>
                    <a:t> </a:t>
                  </a:r>
                </a:p>
              </p:txBody>
            </p:sp>
          </mc:Fallback>
        </mc:AlternateContent>
      </p:grpSp>
      <p:sp>
        <p:nvSpPr>
          <p:cNvPr id="2" name="Title 1">
            <a:extLst>
              <a:ext uri="{FF2B5EF4-FFF2-40B4-BE49-F238E27FC236}">
                <a16:creationId xmlns:a16="http://schemas.microsoft.com/office/drawing/2014/main" id="{AF3CF302-D77E-41E7-8802-62640D857A05}"/>
              </a:ext>
            </a:extLst>
          </p:cNvPr>
          <p:cNvSpPr>
            <a:spLocks noGrp="1"/>
          </p:cNvSpPr>
          <p:nvPr>
            <p:ph type="title"/>
          </p:nvPr>
        </p:nvSpPr>
        <p:spPr/>
        <p:txBody>
          <a:bodyPr/>
          <a:lstStyle/>
          <a:p>
            <a:r>
              <a:rPr lang="en-US" dirty="0"/>
              <a:t>Inference/causal relationships and continuity</a:t>
            </a:r>
          </a:p>
        </p:txBody>
      </p:sp>
      <p:grpSp>
        <p:nvGrpSpPr>
          <p:cNvPr id="4" name="Group 3">
            <a:extLst>
              <a:ext uri="{FF2B5EF4-FFF2-40B4-BE49-F238E27FC236}">
                <a16:creationId xmlns:a16="http://schemas.microsoft.com/office/drawing/2014/main" id="{FBD3EF9F-473F-4AF7-A67E-B1F1E873EF13}"/>
              </a:ext>
            </a:extLst>
          </p:cNvPr>
          <p:cNvGrpSpPr/>
          <p:nvPr/>
        </p:nvGrpSpPr>
        <p:grpSpPr>
          <a:xfrm>
            <a:off x="1819332" y="1748665"/>
            <a:ext cx="2715202" cy="1605910"/>
            <a:chOff x="1085238" y="2632678"/>
            <a:chExt cx="2715202" cy="1605910"/>
          </a:xfrm>
        </p:grpSpPr>
        <p:sp>
          <p:nvSpPr>
            <p:cNvPr id="5" name="Oval 4">
              <a:extLst>
                <a:ext uri="{FF2B5EF4-FFF2-40B4-BE49-F238E27FC236}">
                  <a16:creationId xmlns:a16="http://schemas.microsoft.com/office/drawing/2014/main" id="{857E887C-E895-4976-805D-73569BE62E60}"/>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4229C450-2050-4F23-8C85-30C5659B57CB}"/>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D3D3EF-2955-4E6E-8A4E-D74016C36BF3}"/>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72067F-DA91-4CBB-A973-F02E9F975C9F}"/>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9D72A5-2D45-40C7-B9F5-B0EE6170FDB3}"/>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C37839D-ADF5-4CE3-BB05-9909D37A69E5}"/>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AA15B8C-9C05-43DE-9E41-F6C13E126792}"/>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28248A-ED6C-45E5-812D-028D69DB3D8F}"/>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60F928-595D-45F1-8B80-D1D5F9C40FEB}"/>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A2400-A7DC-43A9-9271-EDA4A8F4866C}"/>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FA6BE7-429E-4D96-80A1-C594B333CF18}"/>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1C7806-7231-4CEC-894A-932BCCBC5619}"/>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B13D54F-4EE8-49D8-BF63-978E2D0DC31D}"/>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A42F47-B01A-4DA7-8719-5D845C84F6E1}"/>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337D0F-8712-45B5-8AAE-D13C7D98DF49}"/>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1CA8C5B-8A3C-4F0B-83E8-BD9890C87BCD}"/>
                  </a:ext>
                </a:extLst>
              </p:cNvPr>
              <p:cNvSpPr txBox="1"/>
              <p:nvPr/>
            </p:nvSpPr>
            <p:spPr>
              <a:xfrm>
                <a:off x="4206010" y="1534564"/>
                <a:ext cx="7162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r>
                            <a:rPr lang="en-US" sz="2800" b="0" i="1" smtClean="0">
                              <a:latin typeface="Cambria Math" panose="02040503050406030204" pitchFamily="18" charset="0"/>
                            </a:rPr>
                            <m:t>𝑋</m:t>
                          </m:r>
                        </m:sub>
                      </m:sSub>
                    </m:oMath>
                  </m:oMathPara>
                </a14:m>
                <a:endParaRPr lang="en-US" sz="2800" dirty="0"/>
              </a:p>
            </p:txBody>
          </p:sp>
        </mc:Choice>
        <mc:Fallback xmlns="">
          <p:sp>
            <p:nvSpPr>
              <p:cNvPr id="20" name="TextBox 19">
                <a:extLst>
                  <a:ext uri="{FF2B5EF4-FFF2-40B4-BE49-F238E27FC236}">
                    <a16:creationId xmlns:a16="http://schemas.microsoft.com/office/drawing/2014/main" id="{71CA8C5B-8A3C-4F0B-83E8-BD9890C87BCD}"/>
                  </a:ext>
                </a:extLst>
              </p:cNvPr>
              <p:cNvSpPr txBox="1">
                <a:spLocks noRot="1" noChangeAspect="1" noMove="1" noResize="1" noEditPoints="1" noAdjustHandles="1" noChangeArrowheads="1" noChangeShapeType="1" noTextEdit="1"/>
              </p:cNvSpPr>
              <p:nvPr/>
            </p:nvSpPr>
            <p:spPr>
              <a:xfrm>
                <a:off x="4206010" y="1534564"/>
                <a:ext cx="716285" cy="523220"/>
              </a:xfrm>
              <a:prstGeom prst="rect">
                <a:avLst/>
              </a:prstGeom>
              <a:blipFill>
                <a:blip r:embed="rId5"/>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51A12C-64E9-48BB-88A1-EBB7460D36A3}"/>
              </a:ext>
            </a:extLst>
          </p:cNvPr>
          <p:cNvGrpSpPr/>
          <p:nvPr/>
        </p:nvGrpSpPr>
        <p:grpSpPr>
          <a:xfrm>
            <a:off x="6884956" y="1772862"/>
            <a:ext cx="2715202" cy="1605910"/>
            <a:chOff x="1085238" y="2632678"/>
            <a:chExt cx="2715202" cy="1605910"/>
          </a:xfrm>
        </p:grpSpPr>
        <p:sp>
          <p:nvSpPr>
            <p:cNvPr id="22" name="Oval 21">
              <a:extLst>
                <a:ext uri="{FF2B5EF4-FFF2-40B4-BE49-F238E27FC236}">
                  <a16:creationId xmlns:a16="http://schemas.microsoft.com/office/drawing/2014/main" id="{589125CD-7145-45C7-914E-A36F4B7CAF76}"/>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B1006279-0DE1-4458-A248-A18F0601D34A}"/>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9390A81-F2E5-4C04-B9AA-632D952FD508}"/>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5AA2BDD-D7BB-44F0-A19E-6325768C4B1D}"/>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45977EA-C1AA-4817-962F-87359562B75B}"/>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7850E60-EFC6-4F67-98E7-1F4D1A58B4A8}"/>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92E55CD-D105-4248-8378-5A8C115EF190}"/>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3AFB37A9-9004-4B4D-945B-45E69B9DEC85}"/>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5117B48-066B-4EDA-A669-AD17914B22FB}"/>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EF67C7D-ECC8-47B1-A510-8667EB734EA3}"/>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A98A86-3991-40A8-8D6B-ABC490EA7B35}"/>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C79D0EE-B2A1-42DC-80E0-6F98B3B94517}"/>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D18B76D-D1F2-45F9-9FB9-F5F8CEC6DE71}"/>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66D99F-4516-434C-80A4-EFC5B240AAE9}"/>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5A0D5D4-257E-4C28-84BB-6EDAB13A85E1}"/>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C51D83E-FD25-4842-AD7F-CD26DF8FDA05}"/>
                  </a:ext>
                </a:extLst>
              </p:cNvPr>
              <p:cNvSpPr txBox="1"/>
              <p:nvPr/>
            </p:nvSpPr>
            <p:spPr>
              <a:xfrm>
                <a:off x="9271634" y="1558761"/>
                <a:ext cx="706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r>
                            <a:rPr lang="en-US" sz="2800" b="0" i="1" smtClean="0">
                              <a:latin typeface="Cambria Math" panose="02040503050406030204" pitchFamily="18" charset="0"/>
                            </a:rPr>
                            <m:t>𝑌</m:t>
                          </m:r>
                        </m:sub>
                      </m:sSub>
                    </m:oMath>
                  </m:oMathPara>
                </a14:m>
                <a:endParaRPr lang="en-US" sz="2800" dirty="0"/>
              </a:p>
            </p:txBody>
          </p:sp>
        </mc:Choice>
        <mc:Fallback xmlns="">
          <p:sp>
            <p:nvSpPr>
              <p:cNvPr id="37" name="TextBox 36">
                <a:extLst>
                  <a:ext uri="{FF2B5EF4-FFF2-40B4-BE49-F238E27FC236}">
                    <a16:creationId xmlns:a16="http://schemas.microsoft.com/office/drawing/2014/main" id="{8C51D83E-FD25-4842-AD7F-CD26DF8FDA05}"/>
                  </a:ext>
                </a:extLst>
              </p:cNvPr>
              <p:cNvSpPr txBox="1">
                <a:spLocks noRot="1" noChangeAspect="1" noMove="1" noResize="1" noEditPoints="1" noAdjustHandles="1" noChangeArrowheads="1" noChangeShapeType="1" noTextEdit="1"/>
              </p:cNvSpPr>
              <p:nvPr/>
            </p:nvSpPr>
            <p:spPr>
              <a:xfrm>
                <a:off x="9271634" y="1558761"/>
                <a:ext cx="706668" cy="523220"/>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D88BED16-F314-4BD0-B091-D28655CF47FE}"/>
              </a:ext>
            </a:extLst>
          </p:cNvPr>
          <p:cNvCxnSpPr/>
          <p:nvPr/>
        </p:nvCxnSpPr>
        <p:spPr>
          <a:xfrm flipV="1">
            <a:off x="3561631" y="2314878"/>
            <a:ext cx="3659081" cy="18691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823C01-8497-457A-AE70-53A7E6B83617}"/>
              </a:ext>
            </a:extLst>
          </p:cNvPr>
          <p:cNvCxnSpPr/>
          <p:nvPr/>
        </p:nvCxnSpPr>
        <p:spPr>
          <a:xfrm>
            <a:off x="3106478" y="2735615"/>
            <a:ext cx="4440661" cy="555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46683-1F94-4031-8603-268CD526B1B3}"/>
              </a:ext>
            </a:extLst>
          </p:cNvPr>
          <p:cNvCxnSpPr/>
          <p:nvPr/>
        </p:nvCxnSpPr>
        <p:spPr>
          <a:xfrm flipH="1">
            <a:off x="4344230" y="2561691"/>
            <a:ext cx="4212004" cy="2687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F2B4922F-32B5-4985-B2B9-3C110473051B}"/>
              </a:ext>
            </a:extLst>
          </p:cNvPr>
          <p:cNvGrpSpPr/>
          <p:nvPr/>
        </p:nvGrpSpPr>
        <p:grpSpPr>
          <a:xfrm>
            <a:off x="2907010" y="2791121"/>
            <a:ext cx="5061844" cy="2370621"/>
            <a:chOff x="2907010" y="2791121"/>
            <a:chExt cx="5061844" cy="2370621"/>
          </a:xfrm>
        </p:grpSpPr>
        <p:sp>
          <p:nvSpPr>
            <p:cNvPr id="102" name="Oval 101">
              <a:extLst>
                <a:ext uri="{FF2B5EF4-FFF2-40B4-BE49-F238E27FC236}">
                  <a16:creationId xmlns:a16="http://schemas.microsoft.com/office/drawing/2014/main" id="{5F3DF0C5-419B-4FF5-AEB6-9696528050FD}"/>
                </a:ext>
              </a:extLst>
            </p:cNvPr>
            <p:cNvSpPr/>
            <p:nvPr/>
          </p:nvSpPr>
          <p:spPr>
            <a:xfrm rot="1485908">
              <a:off x="7508722" y="4044552"/>
              <a:ext cx="460132" cy="869557"/>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45326DA-1233-4A31-A928-6EFE9B4FEC8C}"/>
                </a:ext>
              </a:extLst>
            </p:cNvPr>
            <p:cNvSpPr/>
            <p:nvPr/>
          </p:nvSpPr>
          <p:spPr>
            <a:xfrm rot="20779759">
              <a:off x="2907010" y="4013557"/>
              <a:ext cx="517041" cy="1148185"/>
            </a:xfrm>
            <a:prstGeom prst="ellipse">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CAF98B71-44A2-4580-8CE2-3C703664693D}"/>
                </a:ext>
              </a:extLst>
            </p:cNvPr>
            <p:cNvCxnSpPr/>
            <p:nvPr/>
          </p:nvCxnSpPr>
          <p:spPr>
            <a:xfrm>
              <a:off x="7618160" y="2920014"/>
              <a:ext cx="212407" cy="1068148"/>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72D03E1-751B-4CC6-A808-893D41F6C8A8}"/>
                </a:ext>
              </a:extLst>
            </p:cNvPr>
            <p:cNvCxnSpPr/>
            <p:nvPr/>
          </p:nvCxnSpPr>
          <p:spPr>
            <a:xfrm>
              <a:off x="3048206" y="2791121"/>
              <a:ext cx="8878" cy="119704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5F977F6-C388-4F7D-BE47-CC476E52E301}"/>
                  </a:ext>
                </a:extLst>
              </p:cNvPr>
              <p:cNvSpPr txBox="1"/>
              <p:nvPr/>
            </p:nvSpPr>
            <p:spPr>
              <a:xfrm>
                <a:off x="447450" y="1161872"/>
                <a:ext cx="6555256" cy="369332"/>
              </a:xfrm>
              <a:prstGeom prst="rect">
                <a:avLst/>
              </a:prstGeom>
              <a:noFill/>
            </p:spPr>
            <p:txBody>
              <a:bodyPr wrap="none" rtlCol="0">
                <a:spAutoFit/>
              </a:bodyPr>
              <a:lstStyle/>
              <a:p>
                <a:r>
                  <a:rPr lang="en-US" dirty="0"/>
                  <a:t>An inference relationship is a map </a:t>
                </a:r>
                <a14:m>
                  <m:oMath xmlns:m="http://schemas.openxmlformats.org/officeDocument/2006/math">
                    <m:r>
                      <a:rPr lang="en-US" b="0" i="1" smtClean="0">
                        <a:latin typeface="Cambria Math" panose="02040503050406030204" pitchFamily="18" charset="0"/>
                      </a:rPr>
                      <m:t>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𝑋</m:t>
                        </m:r>
                      </m:sub>
                    </m:sSub>
                  </m:oMath>
                </a14:m>
                <a:r>
                  <a:rPr lang="en-US" dirty="0"/>
                  <a:t> such that </a:t>
                </a:r>
                <a14:m>
                  <m:oMath xmlns:m="http://schemas.openxmlformats.org/officeDocument/2006/math">
                    <m:r>
                      <a:rPr lang="en-US" b="0" i="1" smtClean="0">
                        <a:latin typeface="Cambria Math" panose="02040503050406030204" pitchFamily="18" charset="0"/>
                      </a:rPr>
                      <m:t>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oMath>
                </a14:m>
                <a:endParaRPr lang="en-US" dirty="0"/>
              </a:p>
            </p:txBody>
          </p:sp>
        </mc:Choice>
        <mc:Fallback xmlns="">
          <p:sp>
            <p:nvSpPr>
              <p:cNvPr id="110" name="TextBox 109">
                <a:extLst>
                  <a:ext uri="{FF2B5EF4-FFF2-40B4-BE49-F238E27FC236}">
                    <a16:creationId xmlns:a16="http://schemas.microsoft.com/office/drawing/2014/main" id="{05F977F6-C388-4F7D-BE47-CC476E52E301}"/>
                  </a:ext>
                </a:extLst>
              </p:cNvPr>
              <p:cNvSpPr txBox="1">
                <a:spLocks noRot="1" noChangeAspect="1" noMove="1" noResize="1" noEditPoints="1" noAdjustHandles="1" noChangeArrowheads="1" noChangeShapeType="1" noTextEdit="1"/>
              </p:cNvSpPr>
              <p:nvPr/>
            </p:nvSpPr>
            <p:spPr>
              <a:xfrm>
                <a:off x="447450" y="1161872"/>
                <a:ext cx="6555256" cy="369332"/>
              </a:xfrm>
              <a:prstGeom prst="rect">
                <a:avLst/>
              </a:prstGeom>
              <a:blipFill>
                <a:blip r:embed="rId7"/>
                <a:stretch>
                  <a:fillRect l="-743" t="-10000" b="-26667"/>
                </a:stretch>
              </a:blipFill>
            </p:spPr>
            <p:txBody>
              <a:bodyPr/>
              <a:lstStyle/>
              <a:p>
                <a:r>
                  <a:rPr lang="en-US">
                    <a:noFill/>
                  </a:rPr>
                  <a:t> </a:t>
                </a:r>
              </a:p>
            </p:txBody>
          </p:sp>
        </mc:Fallback>
      </mc:AlternateContent>
      <p:sp>
        <p:nvSpPr>
          <p:cNvPr id="112" name="TextBox 111">
            <a:extLst>
              <a:ext uri="{FF2B5EF4-FFF2-40B4-BE49-F238E27FC236}">
                <a16:creationId xmlns:a16="http://schemas.microsoft.com/office/drawing/2014/main" id="{1BEBC01B-96B0-4B63-AF9A-75085C421888}"/>
              </a:ext>
            </a:extLst>
          </p:cNvPr>
          <p:cNvSpPr txBox="1"/>
          <p:nvPr/>
        </p:nvSpPr>
        <p:spPr>
          <a:xfrm>
            <a:off x="316205" y="6023742"/>
            <a:ext cx="8919173" cy="646331"/>
          </a:xfrm>
          <a:prstGeom prst="rect">
            <a:avLst/>
          </a:prstGeom>
          <a:noFill/>
        </p:spPr>
        <p:txBody>
          <a:bodyPr wrap="none" rtlCol="0">
            <a:spAutoFit/>
          </a:bodyPr>
          <a:lstStyle/>
          <a:p>
            <a:r>
              <a:rPr lang="en-US" dirty="0"/>
              <a:t>If two domains admit an inference relationship if and only if they admin a causal relationship.</a:t>
            </a:r>
          </a:p>
          <a:p>
            <a:r>
              <a:rPr lang="en-US" dirty="0"/>
              <a:t>The causal relationship must be a continuous map in the natural topology.</a:t>
            </a:r>
          </a:p>
        </p:txBody>
      </p:sp>
    </p:spTree>
    <p:extLst>
      <p:ext uri="{BB962C8B-B14F-4D97-AF65-F5344CB8AC3E}">
        <p14:creationId xmlns:p14="http://schemas.microsoft.com/office/powerpoint/2010/main" val="2134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1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8DEE-F669-4174-8695-C3F54E669F1C}"/>
              </a:ext>
            </a:extLst>
          </p:cNvPr>
          <p:cNvSpPr>
            <a:spLocks noGrp="1"/>
          </p:cNvSpPr>
          <p:nvPr>
            <p:ph type="title"/>
          </p:nvPr>
        </p:nvSpPr>
        <p:spPr/>
        <p:txBody>
          <a:bodyPr/>
          <a:lstStyle/>
          <a:p>
            <a:r>
              <a:rPr lang="en-US" dirty="0"/>
              <a:t>Takeaway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FD62D2-4A14-45A4-9CD1-53ADFE0AA788}"/>
                  </a:ext>
                </a:extLst>
              </p:cNvPr>
              <p:cNvSpPr>
                <a:spLocks noGrp="1"/>
              </p:cNvSpPr>
              <p:nvPr>
                <p:ph idx="1"/>
              </p:nvPr>
            </p:nvSpPr>
            <p:spPr>
              <a:xfrm>
                <a:off x="193431" y="1213338"/>
                <a:ext cx="11843238" cy="5373893"/>
              </a:xfrm>
            </p:spPr>
            <p:txBody>
              <a:bodyPr>
                <a:normAutofit fontScale="92500" lnSpcReduction="20000"/>
              </a:bodyPr>
              <a:lstStyle/>
              <a:p>
                <a:r>
                  <a:rPr lang="en-US" dirty="0"/>
                  <a:t>Logic of verifiable statements -&gt; basic formal structure for scientific theories</a:t>
                </a:r>
              </a:p>
              <a:p>
                <a:r>
                  <a:rPr lang="en-US" dirty="0"/>
                  <a:t>Maximal sets of verifiable statements -&gt; basis for an experimental domain -&gt; topological space over the possibilities (the experimentally identifiable cases)</a:t>
                </a:r>
              </a:p>
              <a:p>
                <a:r>
                  <a:rPr lang="en-US" dirty="0"/>
                  <a:t>Statements associated with a test -&gt; theoretical domain -&gt; </a:t>
                </a:r>
                <a14:m>
                  <m:oMath xmlns:m="http://schemas.openxmlformats.org/officeDocument/2006/math">
                    <m:r>
                      <a:rPr lang="en-US" b="0" i="1" smtClean="0">
                        <a:latin typeface="Cambria Math" panose="02040503050406030204" pitchFamily="18" charset="0"/>
                      </a:rPr>
                      <m:t>𝜎</m:t>
                    </m:r>
                  </m:oMath>
                </a14:m>
                <a:r>
                  <a:rPr lang="en-US" dirty="0"/>
                  <a:t>-algebra over the possibilities</a:t>
                </a:r>
              </a:p>
              <a:p>
                <a:endParaRPr lang="en-US" dirty="0"/>
              </a:p>
              <a:p>
                <a:r>
                  <a:rPr lang="en-US" dirty="0"/>
                  <a:t>Experimental verifiability provides the basis for most other mathematical structures used in science (differential geometry, measure theory, probability theory, Lie algebras, …)</a:t>
                </a:r>
              </a:p>
              <a:p>
                <a:pPr lvl="1"/>
                <a:r>
                  <a:rPr lang="en-US" dirty="0"/>
                  <a:t>All scientific models are at least experimental domains (i.e. characterized by a countable collection of verifiable statements)</a:t>
                </a:r>
              </a:p>
              <a:p>
                <a:pPr lvl="1"/>
                <a:r>
                  <a:rPr lang="en-US" dirty="0"/>
                  <a:t>Studying the space of experimental domains means studying the space of possible scientific models</a:t>
                </a:r>
              </a:p>
              <a:p>
                <a:r>
                  <a:rPr lang="en-US" dirty="0"/>
                  <a:t>We can create a “science first” formal structure</a:t>
                </a:r>
              </a:p>
              <a:p>
                <a:pPr lvl="1"/>
                <a:r>
                  <a:rPr lang="en-US" dirty="0"/>
                  <a:t>Better and more precise intuition, better link to mathematical structures, fewer underlying concepts</a:t>
                </a:r>
              </a:p>
            </p:txBody>
          </p:sp>
        </mc:Choice>
        <mc:Fallback xmlns="">
          <p:sp>
            <p:nvSpPr>
              <p:cNvPr id="3" name="Content Placeholder 2">
                <a:extLst>
                  <a:ext uri="{FF2B5EF4-FFF2-40B4-BE49-F238E27FC236}">
                    <a16:creationId xmlns:a16="http://schemas.microsoft.com/office/drawing/2014/main" id="{63FD62D2-4A14-45A4-9CD1-53ADFE0AA788}"/>
                  </a:ext>
                </a:extLst>
              </p:cNvPr>
              <p:cNvSpPr>
                <a:spLocks noGrp="1" noRot="1" noChangeAspect="1" noMove="1" noResize="1" noEditPoints="1" noAdjustHandles="1" noChangeArrowheads="1" noChangeShapeType="1" noTextEdit="1"/>
              </p:cNvSpPr>
              <p:nvPr>
                <p:ph idx="1"/>
              </p:nvPr>
            </p:nvSpPr>
            <p:spPr>
              <a:xfrm>
                <a:off x="193431" y="1213338"/>
                <a:ext cx="11843238" cy="5373893"/>
              </a:xfrm>
              <a:blipFill>
                <a:blip r:embed="rId2"/>
                <a:stretch>
                  <a:fillRect l="-823" t="-2834"/>
                </a:stretch>
              </a:blipFill>
            </p:spPr>
            <p:txBody>
              <a:bodyPr/>
              <a:lstStyle/>
              <a:p>
                <a:r>
                  <a:rPr lang="en-US">
                    <a:noFill/>
                  </a:rPr>
                  <a:t> </a:t>
                </a:r>
              </a:p>
            </p:txBody>
          </p:sp>
        </mc:Fallback>
      </mc:AlternateContent>
    </p:spTree>
    <p:extLst>
      <p:ext uri="{BB962C8B-B14F-4D97-AF65-F5344CB8AC3E}">
        <p14:creationId xmlns:p14="http://schemas.microsoft.com/office/powerpoint/2010/main" val="1960470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B376-E24E-46E3-9813-399836D1CA3B}"/>
              </a:ext>
            </a:extLst>
          </p:cNvPr>
          <p:cNvSpPr>
            <a:spLocks noGrp="1"/>
          </p:cNvSpPr>
          <p:nvPr>
            <p:ph type="title"/>
          </p:nvPr>
        </p:nvSpPr>
        <p:spPr/>
        <p:txBody>
          <a:bodyPr/>
          <a:lstStyle/>
          <a:p>
            <a:r>
              <a:rPr lang="en-US" dirty="0"/>
              <a:t>Determinism and reversibility</a:t>
            </a:r>
          </a:p>
        </p:txBody>
      </p:sp>
      <p:sp>
        <p:nvSpPr>
          <p:cNvPr id="3" name="Text Placeholder 2">
            <a:extLst>
              <a:ext uri="{FF2B5EF4-FFF2-40B4-BE49-F238E27FC236}">
                <a16:creationId xmlns:a16="http://schemas.microsoft.com/office/drawing/2014/main" id="{1D2B60AE-0013-4C11-880B-5FC779473E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64408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C956-2681-406F-B8FC-595A55CBD4BC}"/>
              </a:ext>
            </a:extLst>
          </p:cNvPr>
          <p:cNvSpPr>
            <a:spLocks noGrp="1"/>
          </p:cNvSpPr>
          <p:nvPr>
            <p:ph type="title"/>
          </p:nvPr>
        </p:nvSpPr>
        <p:spPr/>
        <p:txBody>
          <a:bodyPr/>
          <a:lstStyle/>
          <a:p>
            <a:r>
              <a:rPr lang="en-US" dirty="0"/>
              <a:t>Assumption of determinism and reversibility</a:t>
            </a:r>
          </a:p>
        </p:txBody>
      </p:sp>
      <p:grpSp>
        <p:nvGrpSpPr>
          <p:cNvPr id="4" name="Group 3">
            <a:extLst>
              <a:ext uri="{FF2B5EF4-FFF2-40B4-BE49-F238E27FC236}">
                <a16:creationId xmlns:a16="http://schemas.microsoft.com/office/drawing/2014/main" id="{40C2D82A-75DF-49CD-BFF3-8A91431D7096}"/>
              </a:ext>
            </a:extLst>
          </p:cNvPr>
          <p:cNvGrpSpPr/>
          <p:nvPr/>
        </p:nvGrpSpPr>
        <p:grpSpPr>
          <a:xfrm>
            <a:off x="7939231" y="1402518"/>
            <a:ext cx="3284859" cy="916207"/>
            <a:chOff x="7093758" y="5122425"/>
            <a:chExt cx="4379811" cy="1221610"/>
          </a:xfrm>
        </p:grpSpPr>
        <p:grpSp>
          <p:nvGrpSpPr>
            <p:cNvPr id="5" name="Group 4">
              <a:extLst>
                <a:ext uri="{FF2B5EF4-FFF2-40B4-BE49-F238E27FC236}">
                  <a16:creationId xmlns:a16="http://schemas.microsoft.com/office/drawing/2014/main" id="{2B900141-883F-4C90-A1B0-0E22A1B345C3}"/>
                </a:ext>
              </a:extLst>
            </p:cNvPr>
            <p:cNvGrpSpPr/>
            <p:nvPr/>
          </p:nvGrpSpPr>
          <p:grpSpPr>
            <a:xfrm>
              <a:off x="7517416" y="5122425"/>
              <a:ext cx="3079535" cy="839764"/>
              <a:chOff x="2758985" y="3636747"/>
              <a:chExt cx="7518499" cy="2050233"/>
            </a:xfrm>
          </p:grpSpPr>
          <p:grpSp>
            <p:nvGrpSpPr>
              <p:cNvPr id="8" name="Group 7">
                <a:extLst>
                  <a:ext uri="{FF2B5EF4-FFF2-40B4-BE49-F238E27FC236}">
                    <a16:creationId xmlns:a16="http://schemas.microsoft.com/office/drawing/2014/main" id="{B0E87FE9-4F06-4289-8C74-6E24130CDF28}"/>
                  </a:ext>
                </a:extLst>
              </p:cNvPr>
              <p:cNvGrpSpPr/>
              <p:nvPr/>
            </p:nvGrpSpPr>
            <p:grpSpPr>
              <a:xfrm>
                <a:off x="2758985" y="4061287"/>
                <a:ext cx="1727299" cy="1625693"/>
                <a:chOff x="2743126" y="2971800"/>
                <a:chExt cx="1295474" cy="1219270"/>
              </a:xfrm>
            </p:grpSpPr>
            <p:sp>
              <p:nvSpPr>
                <p:cNvPr id="13" name="Oval 12">
                  <a:extLst>
                    <a:ext uri="{FF2B5EF4-FFF2-40B4-BE49-F238E27FC236}">
                      <a16:creationId xmlns:a16="http://schemas.microsoft.com/office/drawing/2014/main" id="{B4A020AF-1039-4E4D-92BB-C6F202B23295}"/>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hord 5">
                  <a:extLst>
                    <a:ext uri="{FF2B5EF4-FFF2-40B4-BE49-F238E27FC236}">
                      <a16:creationId xmlns:a16="http://schemas.microsoft.com/office/drawing/2014/main" id="{AB7797E5-496B-4DA1-AE01-8F5B33B4139C}"/>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809A63E7-ADF0-443F-9453-3BDA91252E7E}"/>
                  </a:ext>
                </a:extLst>
              </p:cNvPr>
              <p:cNvGrpSpPr/>
              <p:nvPr/>
            </p:nvGrpSpPr>
            <p:grpSpPr>
              <a:xfrm>
                <a:off x="8550185" y="3654841"/>
                <a:ext cx="1727299" cy="1625693"/>
                <a:chOff x="2743126" y="2971800"/>
                <a:chExt cx="1295474" cy="1219270"/>
              </a:xfrm>
            </p:grpSpPr>
            <p:sp>
              <p:nvSpPr>
                <p:cNvPr id="11" name="Oval 10">
                  <a:extLst>
                    <a:ext uri="{FF2B5EF4-FFF2-40B4-BE49-F238E27FC236}">
                      <a16:creationId xmlns:a16="http://schemas.microsoft.com/office/drawing/2014/main" id="{9D3F03BA-BDB3-4731-8991-D19252C75695}"/>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hord 5">
                  <a:extLst>
                    <a:ext uri="{FF2B5EF4-FFF2-40B4-BE49-F238E27FC236}">
                      <a16:creationId xmlns:a16="http://schemas.microsoft.com/office/drawing/2014/main" id="{B1319460-8D61-43FF-9219-0A9DA069176F}"/>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reeform: Shape 9">
                <a:extLst>
                  <a:ext uri="{FF2B5EF4-FFF2-40B4-BE49-F238E27FC236}">
                    <a16:creationId xmlns:a16="http://schemas.microsoft.com/office/drawing/2014/main" id="{A2897B8C-59DB-4A32-8625-2CDAB28BDBBC}"/>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94F25928-6864-4FB9-BA6B-04479A0EA021}"/>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5004896-7EC2-48EA-81BA-171EF6CFE1C4}"/>
                </a:ext>
              </a:extLst>
            </p:cNvPr>
            <p:cNvSpPr/>
            <p:nvPr/>
          </p:nvSpPr>
          <p:spPr>
            <a:xfrm>
              <a:off x="10844764" y="5974703"/>
              <a:ext cx="628805" cy="369332"/>
            </a:xfrm>
            <a:prstGeom prst="rect">
              <a:avLst/>
            </a:prstGeom>
          </p:spPr>
          <p:txBody>
            <a:bodyPr wrap="none">
              <a:spAutoFit/>
            </a:bodyPr>
            <a:lstStyle/>
            <a:p>
              <a:r>
                <a:rPr lang="en-US" sz="1200" dirty="0"/>
                <a:t>time</a:t>
              </a:r>
            </a:p>
          </p:txBody>
        </p:sp>
      </p:grpSp>
      <p:sp>
        <p:nvSpPr>
          <p:cNvPr id="17" name="Rectangle 16">
            <a:extLst>
              <a:ext uri="{FF2B5EF4-FFF2-40B4-BE49-F238E27FC236}">
                <a16:creationId xmlns:a16="http://schemas.microsoft.com/office/drawing/2014/main" id="{C7F94719-E3C2-4F94-8C84-38CED180CEDF}"/>
              </a:ext>
            </a:extLst>
          </p:cNvPr>
          <p:cNvSpPr/>
          <p:nvPr/>
        </p:nvSpPr>
        <p:spPr>
          <a:xfrm>
            <a:off x="293336" y="1021698"/>
            <a:ext cx="6927376" cy="1569660"/>
          </a:xfrm>
          <a:prstGeom prst="rect">
            <a:avLst/>
          </a:prstGeom>
        </p:spPr>
        <p:txBody>
          <a:bodyPr wrap="square">
            <a:spAutoFit/>
          </a:bodyPr>
          <a:lstStyle/>
          <a:p>
            <a:r>
              <a:rPr lang="en-US" sz="2400" i="1" dirty="0"/>
              <a:t>The system undergoes deterministic and reversible time evolution: given the initial state, we can identify the final state; given the final state, we can reconstruct the initial state</a:t>
            </a:r>
          </a:p>
        </p:txBody>
      </p:sp>
      <p:grpSp>
        <p:nvGrpSpPr>
          <p:cNvPr id="38" name="Group 37">
            <a:extLst>
              <a:ext uri="{FF2B5EF4-FFF2-40B4-BE49-F238E27FC236}">
                <a16:creationId xmlns:a16="http://schemas.microsoft.com/office/drawing/2014/main" id="{D854C288-15FA-4FCE-9A6D-09920DF77321}"/>
              </a:ext>
            </a:extLst>
          </p:cNvPr>
          <p:cNvGrpSpPr/>
          <p:nvPr/>
        </p:nvGrpSpPr>
        <p:grpSpPr>
          <a:xfrm>
            <a:off x="1819332" y="2883498"/>
            <a:ext cx="2715202" cy="1605910"/>
            <a:chOff x="1085238" y="2632678"/>
            <a:chExt cx="2715202" cy="1605910"/>
          </a:xfrm>
        </p:grpSpPr>
        <p:sp>
          <p:nvSpPr>
            <p:cNvPr id="19" name="Oval 18">
              <a:extLst>
                <a:ext uri="{FF2B5EF4-FFF2-40B4-BE49-F238E27FC236}">
                  <a16:creationId xmlns:a16="http://schemas.microsoft.com/office/drawing/2014/main" id="{F1DB5012-4320-4CB5-B84D-8EFAA0A4C5BB}"/>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009B5052-3F57-4E22-90A2-7AC28FFA1141}"/>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2615E8-BD83-42FF-81B2-82C3CB65C62F}"/>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CA2C109-472B-4D36-B12B-B773DD8E1FA2}"/>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2317602-88C4-451B-939F-0C81C8C2C80D}"/>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BB3858A-BEBF-4165-B036-43DBBB53B9CF}"/>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400161-9BA5-4B25-BDD3-5E2190384087}"/>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0DD5D5-EA51-4196-8705-E823836D91A1}"/>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251AD8F-B452-4241-824C-1B8D0DD858CC}"/>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9D57D0-89F0-4864-8093-16189D35A466}"/>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9CF1FBE-3AA6-48B6-A609-3EE9242A10E4}"/>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E18546-EF92-4EA1-B307-2DA2F5CA4F12}"/>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E21E99-FC1C-4BC4-9CE9-FEE80832BC7D}"/>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DD0602E-7156-4D0F-9473-FB95A76F25DD}"/>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8417101-363A-491C-929C-20721341F9DF}"/>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8F0ED15-2499-4EC0-9BA4-41BF92663472}"/>
                  </a:ext>
                </a:extLst>
              </p:cNvPr>
              <p:cNvSpPr txBox="1"/>
              <p:nvPr/>
            </p:nvSpPr>
            <p:spPr>
              <a:xfrm>
                <a:off x="4206010" y="2669397"/>
                <a:ext cx="808619" cy="5624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sub>
                      </m:sSub>
                    </m:oMath>
                  </m:oMathPara>
                </a14:m>
                <a:endParaRPr lang="en-US" sz="2800" dirty="0"/>
              </a:p>
            </p:txBody>
          </p:sp>
        </mc:Choice>
        <mc:Fallback xmlns="">
          <p:sp>
            <p:nvSpPr>
              <p:cNvPr id="35" name="TextBox 34">
                <a:extLst>
                  <a:ext uri="{FF2B5EF4-FFF2-40B4-BE49-F238E27FC236}">
                    <a16:creationId xmlns:a16="http://schemas.microsoft.com/office/drawing/2014/main" id="{68F0ED15-2499-4EC0-9BA4-41BF92663472}"/>
                  </a:ext>
                </a:extLst>
              </p:cNvPr>
              <p:cNvSpPr txBox="1">
                <a:spLocks noRot="1" noChangeAspect="1" noMove="1" noResize="1" noEditPoints="1" noAdjustHandles="1" noChangeArrowheads="1" noChangeShapeType="1" noTextEdit="1"/>
              </p:cNvSpPr>
              <p:nvPr/>
            </p:nvSpPr>
            <p:spPr>
              <a:xfrm>
                <a:off x="4206010" y="2669397"/>
                <a:ext cx="808619" cy="562462"/>
              </a:xfrm>
              <a:prstGeom prst="rect">
                <a:avLst/>
              </a:prstGeom>
              <a:blipFill>
                <a:blip r:embed="rId2"/>
                <a:stretch>
                  <a:fillRect/>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8F285616-BA6B-49E4-92AB-AA24EDAD4A98}"/>
              </a:ext>
            </a:extLst>
          </p:cNvPr>
          <p:cNvGrpSpPr/>
          <p:nvPr/>
        </p:nvGrpSpPr>
        <p:grpSpPr>
          <a:xfrm>
            <a:off x="6884956" y="2907695"/>
            <a:ext cx="2715202" cy="1605910"/>
            <a:chOff x="1085238" y="2632678"/>
            <a:chExt cx="2715202" cy="1605910"/>
          </a:xfrm>
        </p:grpSpPr>
        <p:sp>
          <p:nvSpPr>
            <p:cNvPr id="40" name="Oval 39">
              <a:extLst>
                <a:ext uri="{FF2B5EF4-FFF2-40B4-BE49-F238E27FC236}">
                  <a16:creationId xmlns:a16="http://schemas.microsoft.com/office/drawing/2014/main" id="{E1CEAD98-FAB2-4154-99A8-0D149B8E10EA}"/>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CE4D936C-A513-478F-AE07-BA4B006DA199}"/>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81C0F6D-A0A0-4AA2-9F47-E91C5C4ABDF4}"/>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9596BB9-5E3E-4E7D-B16F-C0FAB9064C7A}"/>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2B01C9A-3ADA-406E-9EE7-C61D9FD3CD52}"/>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0395F0B-A9AA-4D53-B1BA-7B41D35F0832}"/>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847CA2F-34BA-48A7-80DF-642D434777C8}"/>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2AF0B5A-74C6-407A-B36C-4ADA1FA15F8A}"/>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182CF4-10BE-4D6F-86F7-A469EB47FDCA}"/>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7E8AE6-2C7C-48FD-89AB-6F1DC77B8AB8}"/>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669D83F-D0FE-4504-9DA2-36725F1B43B5}"/>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E5ECB7-49F4-49C2-A999-897711E2F168}"/>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1B9C483-5C68-473B-B996-9450789C0779}"/>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00C4DF-0C5E-46DB-9619-163E75BB0182}"/>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A529CB8-787D-45D7-8A1E-499AA82876FB}"/>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3688533-F54B-4CC0-9D52-44DADC73F83F}"/>
                  </a:ext>
                </a:extLst>
              </p:cNvPr>
              <p:cNvSpPr txBox="1"/>
              <p:nvPr/>
            </p:nvSpPr>
            <p:spPr>
              <a:xfrm>
                <a:off x="9271634" y="2693594"/>
                <a:ext cx="1242328" cy="564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sub>
                          </m:sSub>
                        </m:sub>
                      </m:sSub>
                    </m:oMath>
                  </m:oMathPara>
                </a14:m>
                <a:endParaRPr lang="en-US" sz="2800" dirty="0"/>
              </a:p>
            </p:txBody>
          </p:sp>
        </mc:Choice>
        <mc:Fallback xmlns="">
          <p:sp>
            <p:nvSpPr>
              <p:cNvPr id="55" name="TextBox 54">
                <a:extLst>
                  <a:ext uri="{FF2B5EF4-FFF2-40B4-BE49-F238E27FC236}">
                    <a16:creationId xmlns:a16="http://schemas.microsoft.com/office/drawing/2014/main" id="{03688533-F54B-4CC0-9D52-44DADC73F83F}"/>
                  </a:ext>
                </a:extLst>
              </p:cNvPr>
              <p:cNvSpPr txBox="1">
                <a:spLocks noRot="1" noChangeAspect="1" noMove="1" noResize="1" noEditPoints="1" noAdjustHandles="1" noChangeArrowheads="1" noChangeShapeType="1" noTextEdit="1"/>
              </p:cNvSpPr>
              <p:nvPr/>
            </p:nvSpPr>
            <p:spPr>
              <a:xfrm>
                <a:off x="9271634" y="2693594"/>
                <a:ext cx="1242328" cy="564129"/>
              </a:xfrm>
              <a:prstGeom prst="rect">
                <a:avLst/>
              </a:prstGeom>
              <a:blipFill>
                <a:blip r:embed="rId3"/>
                <a:stretch>
                  <a:fillRect/>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082816E3-A32D-4AAF-BF8D-41F8D61C8DF0}"/>
              </a:ext>
            </a:extLst>
          </p:cNvPr>
          <p:cNvCxnSpPr/>
          <p:nvPr/>
        </p:nvCxnSpPr>
        <p:spPr>
          <a:xfrm flipV="1">
            <a:off x="3561631" y="3449711"/>
            <a:ext cx="3659081" cy="18691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13E56D5-3677-4D24-81EA-D3C989D8779D}"/>
              </a:ext>
            </a:extLst>
          </p:cNvPr>
          <p:cNvCxnSpPr/>
          <p:nvPr/>
        </p:nvCxnSpPr>
        <p:spPr>
          <a:xfrm>
            <a:off x="3106478" y="3870448"/>
            <a:ext cx="4440661" cy="555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EBBAB9A-50C2-497D-8D6C-9B5F3AD21C89}"/>
              </a:ext>
            </a:extLst>
          </p:cNvPr>
          <p:cNvCxnSpPr/>
          <p:nvPr/>
        </p:nvCxnSpPr>
        <p:spPr>
          <a:xfrm flipH="1">
            <a:off x="4344230" y="3696524"/>
            <a:ext cx="4212004" cy="2687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2B20F9DC-C106-42D9-A90E-2A6B718D49BB}"/>
                  </a:ext>
                </a:extLst>
              </p:cNvPr>
              <p:cNvSpPr txBox="1"/>
              <p:nvPr/>
            </p:nvSpPr>
            <p:spPr>
              <a:xfrm>
                <a:off x="1551818" y="5441107"/>
                <a:ext cx="9549666" cy="405688"/>
              </a:xfrm>
              <a:prstGeom prst="rect">
                <a:avLst/>
              </a:prstGeom>
              <a:noFill/>
            </p:spPr>
            <p:txBody>
              <a:bodyPr wrap="none" rtlCol="0">
                <a:spAutoFit/>
              </a:bodyPr>
              <a:lstStyle/>
              <a:p>
                <a:r>
                  <a:rPr lang="en-US" dirty="0"/>
                  <a:t>For each past statement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𝒟</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sub>
                    </m:sSub>
                  </m:oMath>
                </a14:m>
                <a:r>
                  <a:rPr lang="en-US" dirty="0"/>
                  <a:t>there is one future statement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𝒟</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i="1">
                                <a:latin typeface="Cambria Math" panose="02040503050406030204" pitchFamily="18" charset="0"/>
                              </a:rPr>
                              <m:t>+</m:t>
                            </m:r>
                            <m:r>
                              <m:rPr>
                                <m:sty m:val="p"/>
                              </m:rPr>
                              <a:rPr lang="en-US">
                                <a:latin typeface="Cambria Math" panose="02040503050406030204" pitchFamily="18" charset="0"/>
                              </a:rPr>
                              <m:t>Δ</m:t>
                            </m:r>
                            <m:r>
                              <a:rPr lang="en-US" i="1">
                                <a:latin typeface="Cambria Math" panose="02040503050406030204" pitchFamily="18" charset="0"/>
                              </a:rPr>
                              <m:t>𝑡</m:t>
                            </m:r>
                          </m:sub>
                        </m:sSub>
                      </m:sub>
                    </m:sSub>
                  </m:oMath>
                </a14:m>
                <a:r>
                  <a:rPr lang="en-US" dirty="0"/>
                  <a:t> such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m:rPr>
                            <m:sty m:val="p"/>
                          </m:rPr>
                          <a:rPr lang="en-US" b="0" i="1" smtClean="0">
                            <a:latin typeface="Cambria Math" panose="02040503050406030204" pitchFamily="18" charset="0"/>
                          </a:rPr>
                          <m:t>t</m:t>
                        </m:r>
                        <m:r>
                          <a:rPr lang="en-US" b="0" i="1" smtClean="0">
                            <a:latin typeface="Cambria Math" panose="02040503050406030204" pitchFamily="18" charset="0"/>
                          </a:rPr>
                          <m:t>+</m:t>
                        </m:r>
                        <m:r>
                          <m:rPr>
                            <m:sty m:val="p"/>
                          </m:rPr>
                          <a:rPr lang="en-US">
                            <a:latin typeface="Cambria Math" panose="02040503050406030204" pitchFamily="18" charset="0"/>
                          </a:rPr>
                          <m:t>Δ</m:t>
                        </m:r>
                        <m:r>
                          <a:rPr lang="en-US" b="0" i="1" smtClean="0">
                            <a:latin typeface="Cambria Math" panose="02040503050406030204" pitchFamily="18" charset="0"/>
                          </a:rPr>
                          <m:t>𝑡</m:t>
                        </m:r>
                      </m:sub>
                    </m:sSub>
                  </m:oMath>
                </a14:m>
                <a:endParaRPr lang="en-US" dirty="0"/>
              </a:p>
            </p:txBody>
          </p:sp>
        </mc:Choice>
        <mc:Fallback xmlns="">
          <p:sp>
            <p:nvSpPr>
              <p:cNvPr id="64" name="TextBox 63">
                <a:extLst>
                  <a:ext uri="{FF2B5EF4-FFF2-40B4-BE49-F238E27FC236}">
                    <a16:creationId xmlns:a16="http://schemas.microsoft.com/office/drawing/2014/main" id="{2B20F9DC-C106-42D9-A90E-2A6B718D49BB}"/>
                  </a:ext>
                </a:extLst>
              </p:cNvPr>
              <p:cNvSpPr txBox="1">
                <a:spLocks noRot="1" noChangeAspect="1" noMove="1" noResize="1" noEditPoints="1" noAdjustHandles="1" noChangeArrowheads="1" noChangeShapeType="1" noTextEdit="1"/>
              </p:cNvSpPr>
              <p:nvPr/>
            </p:nvSpPr>
            <p:spPr>
              <a:xfrm>
                <a:off x="1551818" y="5441107"/>
                <a:ext cx="9549666" cy="405688"/>
              </a:xfrm>
              <a:prstGeom prst="rect">
                <a:avLst/>
              </a:prstGeom>
              <a:blipFill>
                <a:blip r:embed="rId4"/>
                <a:stretch>
                  <a:fillRect l="-575" t="-7576"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64427138-01B7-45FB-97A2-AF1C5DB8A2E5}"/>
                  </a:ext>
                </a:extLst>
              </p:cNvPr>
              <p:cNvSpPr txBox="1"/>
              <p:nvPr/>
            </p:nvSpPr>
            <p:spPr>
              <a:xfrm>
                <a:off x="1553859" y="4655638"/>
                <a:ext cx="8546763" cy="394532"/>
              </a:xfrm>
              <a:prstGeom prst="rect">
                <a:avLst/>
              </a:prstGeom>
              <a:noFill/>
            </p:spPr>
            <p:txBody>
              <a:bodyPr wrap="none" rtlCol="0">
                <a:spAutoFit/>
              </a:bodyPr>
              <a:lstStyle/>
              <a:p>
                <a:r>
                  <a:rPr lang="en-US" dirty="0"/>
                  <a:t>There is an experimental domain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𝒟</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sub>
                        </m:sSub>
                      </m:sub>
                    </m:sSub>
                  </m:oMath>
                </a14:m>
                <a:r>
                  <a:rPr lang="en-US" dirty="0"/>
                  <a:t> consisting of verifiable statements on the past state</a:t>
                </a:r>
              </a:p>
            </p:txBody>
          </p:sp>
        </mc:Choice>
        <mc:Fallback xmlns="">
          <p:sp>
            <p:nvSpPr>
              <p:cNvPr id="65" name="TextBox 64">
                <a:extLst>
                  <a:ext uri="{FF2B5EF4-FFF2-40B4-BE49-F238E27FC236}">
                    <a16:creationId xmlns:a16="http://schemas.microsoft.com/office/drawing/2014/main" id="{64427138-01B7-45FB-97A2-AF1C5DB8A2E5}"/>
                  </a:ext>
                </a:extLst>
              </p:cNvPr>
              <p:cNvSpPr txBox="1">
                <a:spLocks noRot="1" noChangeAspect="1" noMove="1" noResize="1" noEditPoints="1" noAdjustHandles="1" noChangeArrowheads="1" noChangeShapeType="1" noTextEdit="1"/>
              </p:cNvSpPr>
              <p:nvPr/>
            </p:nvSpPr>
            <p:spPr>
              <a:xfrm>
                <a:off x="1553859" y="4655638"/>
                <a:ext cx="8546763" cy="394532"/>
              </a:xfrm>
              <a:prstGeom prst="rect">
                <a:avLst/>
              </a:prstGeom>
              <a:blipFill>
                <a:blip r:embed="rId5"/>
                <a:stretch>
                  <a:fillRect l="-642" t="-7813" b="-20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7ADE1FF-9421-4639-A7A8-443F798A03BF}"/>
                  </a:ext>
                </a:extLst>
              </p:cNvPr>
              <p:cNvSpPr txBox="1"/>
              <p:nvPr/>
            </p:nvSpPr>
            <p:spPr>
              <a:xfrm>
                <a:off x="1551818" y="5046575"/>
                <a:ext cx="9014647" cy="395621"/>
              </a:xfrm>
              <a:prstGeom prst="rect">
                <a:avLst/>
              </a:prstGeom>
              <a:noFill/>
            </p:spPr>
            <p:txBody>
              <a:bodyPr wrap="none" rtlCol="0">
                <a:spAutoFit/>
              </a:bodyPr>
              <a:lstStyle/>
              <a:p>
                <a:r>
                  <a:rPr lang="en-US" dirty="0"/>
                  <a:t>There is an experimental domain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𝒟</m:t>
                        </m:r>
                      </m:e>
                      <m:sub>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𝑡</m:t>
                            </m:r>
                            <m:r>
                              <a:rPr lang="en-US" b="0" i="1" smtClean="0">
                                <a:latin typeface="Cambria Math" panose="02040503050406030204" pitchFamily="18" charset="0"/>
                              </a:rPr>
                              <m:t>+</m:t>
                            </m:r>
                            <m:r>
                              <m:rPr>
                                <m:sty m:val="p"/>
                              </m:rPr>
                              <a:rPr lang="en-US">
                                <a:latin typeface="Cambria Math" panose="02040503050406030204" pitchFamily="18" charset="0"/>
                              </a:rPr>
                              <m:t>Δ</m:t>
                            </m:r>
                            <m:r>
                              <a:rPr lang="en-US" b="0" i="1" smtClean="0">
                                <a:latin typeface="Cambria Math" panose="02040503050406030204" pitchFamily="18" charset="0"/>
                              </a:rPr>
                              <m:t>𝑡</m:t>
                            </m:r>
                          </m:sub>
                        </m:sSub>
                      </m:sub>
                    </m:sSub>
                  </m:oMath>
                </a14:m>
                <a:r>
                  <a:rPr lang="en-US" dirty="0"/>
                  <a:t> consisting of verifiable statements on the future state</a:t>
                </a:r>
              </a:p>
            </p:txBody>
          </p:sp>
        </mc:Choice>
        <mc:Fallback xmlns="">
          <p:sp>
            <p:nvSpPr>
              <p:cNvPr id="66" name="TextBox 65">
                <a:extLst>
                  <a:ext uri="{FF2B5EF4-FFF2-40B4-BE49-F238E27FC236}">
                    <a16:creationId xmlns:a16="http://schemas.microsoft.com/office/drawing/2014/main" id="{97ADE1FF-9421-4639-A7A8-443F798A03BF}"/>
                  </a:ext>
                </a:extLst>
              </p:cNvPr>
              <p:cNvSpPr txBox="1">
                <a:spLocks noRot="1" noChangeAspect="1" noMove="1" noResize="1" noEditPoints="1" noAdjustHandles="1" noChangeArrowheads="1" noChangeShapeType="1" noTextEdit="1"/>
              </p:cNvSpPr>
              <p:nvPr/>
            </p:nvSpPr>
            <p:spPr>
              <a:xfrm>
                <a:off x="1551818" y="5046575"/>
                <a:ext cx="9014647" cy="395621"/>
              </a:xfrm>
              <a:prstGeom prst="rect">
                <a:avLst/>
              </a:prstGeom>
              <a:blipFill>
                <a:blip r:embed="rId6"/>
                <a:stretch>
                  <a:fillRect l="-609" t="-7692" b="-18462"/>
                </a:stretch>
              </a:blipFill>
            </p:spPr>
            <p:txBody>
              <a:bodyPr/>
              <a:lstStyle/>
              <a:p>
                <a:r>
                  <a:rPr lang="en-US">
                    <a:noFill/>
                  </a:rPr>
                  <a:t> </a:t>
                </a:r>
              </a:p>
            </p:txBody>
          </p:sp>
        </mc:Fallback>
      </mc:AlternateContent>
      <p:sp>
        <p:nvSpPr>
          <p:cNvPr id="67" name="TextBox 66">
            <a:extLst>
              <a:ext uri="{FF2B5EF4-FFF2-40B4-BE49-F238E27FC236}">
                <a16:creationId xmlns:a16="http://schemas.microsoft.com/office/drawing/2014/main" id="{E068C18E-EFBA-4F76-BDF5-53A3444A0720}"/>
              </a:ext>
            </a:extLst>
          </p:cNvPr>
          <p:cNvSpPr txBox="1"/>
          <p:nvPr/>
        </p:nvSpPr>
        <p:spPr>
          <a:xfrm>
            <a:off x="659383" y="6176447"/>
            <a:ext cx="11062387" cy="523220"/>
          </a:xfrm>
          <a:prstGeom prst="rect">
            <a:avLst/>
          </a:prstGeom>
          <a:noFill/>
        </p:spPr>
        <p:txBody>
          <a:bodyPr wrap="none" rtlCol="0">
            <a:spAutoFit/>
          </a:bodyPr>
          <a:lstStyle/>
          <a:p>
            <a:r>
              <a:rPr lang="en-US" sz="2800" dirty="0"/>
              <a:t>Determinism and reversibility means equivalence of experimental domains</a:t>
            </a:r>
          </a:p>
        </p:txBody>
      </p:sp>
    </p:spTree>
    <p:extLst>
      <p:ext uri="{BB962C8B-B14F-4D97-AF65-F5344CB8AC3E}">
        <p14:creationId xmlns:p14="http://schemas.microsoft.com/office/powerpoint/2010/main" val="1319983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55" grpId="0"/>
      <p:bldP spid="64" grpId="0"/>
      <p:bldP spid="65" grpId="0"/>
      <p:bldP spid="66" grpId="0"/>
      <p:bldP spid="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EA5E-6987-4042-A8B6-E58CD90E944D}"/>
              </a:ext>
            </a:extLst>
          </p:cNvPr>
          <p:cNvSpPr>
            <a:spLocks noGrp="1"/>
          </p:cNvSpPr>
          <p:nvPr>
            <p:ph type="title"/>
          </p:nvPr>
        </p:nvSpPr>
        <p:spPr/>
        <p:txBody>
          <a:bodyPr/>
          <a:lstStyle/>
          <a:p>
            <a:r>
              <a:rPr lang="en-US" dirty="0"/>
              <a:t>Understanding fundamental structures</a:t>
            </a:r>
          </a:p>
        </p:txBody>
      </p:sp>
      <p:sp>
        <p:nvSpPr>
          <p:cNvPr id="6" name="Rectangle 5">
            <a:extLst>
              <a:ext uri="{FF2B5EF4-FFF2-40B4-BE49-F238E27FC236}">
                <a16:creationId xmlns:a16="http://schemas.microsoft.com/office/drawing/2014/main" id="{61663965-5A0E-425B-89B1-B4232516FE39}"/>
              </a:ext>
            </a:extLst>
          </p:cNvPr>
          <p:cNvSpPr/>
          <p:nvPr/>
        </p:nvSpPr>
        <p:spPr>
          <a:xfrm>
            <a:off x="205669" y="1234280"/>
            <a:ext cx="10518559"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mechanics</a:t>
            </a:r>
          </a:p>
        </p:txBody>
      </p:sp>
      <p:sp>
        <p:nvSpPr>
          <p:cNvPr id="7" name="Rectangle 6">
            <a:extLst>
              <a:ext uri="{FF2B5EF4-FFF2-40B4-BE49-F238E27FC236}">
                <a16:creationId xmlns:a16="http://schemas.microsoft.com/office/drawing/2014/main" id="{0C5B0A52-820F-4F19-97EF-B73012587330}"/>
              </a:ext>
            </a:extLst>
          </p:cNvPr>
          <p:cNvSpPr/>
          <p:nvPr/>
        </p:nvSpPr>
        <p:spPr>
          <a:xfrm>
            <a:off x="205671" y="1663073"/>
            <a:ext cx="809495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Phase space (</a:t>
            </a:r>
            <a:r>
              <a:rPr lang="en-US" dirty="0" err="1">
                <a:solidFill>
                  <a:schemeClr val="tx1"/>
                </a:solidFill>
              </a:rPr>
              <a:t>symplectic</a:t>
            </a:r>
            <a:r>
              <a:rPr lang="en-US" dirty="0">
                <a:solidFill>
                  <a:schemeClr val="tx1"/>
                </a:solidFill>
              </a:rPr>
              <a:t> manifold)</a:t>
            </a:r>
          </a:p>
        </p:txBody>
      </p:sp>
      <p:sp>
        <p:nvSpPr>
          <p:cNvPr id="8" name="Rectangle 7">
            <a:extLst>
              <a:ext uri="{FF2B5EF4-FFF2-40B4-BE49-F238E27FC236}">
                <a16:creationId xmlns:a16="http://schemas.microsoft.com/office/drawing/2014/main" id="{344CBC26-3FB9-49AE-A417-EC6547F9C5BD}"/>
              </a:ext>
            </a:extLst>
          </p:cNvPr>
          <p:cNvSpPr/>
          <p:nvPr/>
        </p:nvSpPr>
        <p:spPr>
          <a:xfrm>
            <a:off x="8420472" y="1663073"/>
            <a:ext cx="230375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evolution</a:t>
            </a:r>
          </a:p>
        </p:txBody>
      </p:sp>
      <p:sp>
        <p:nvSpPr>
          <p:cNvPr id="9" name="Rectangle 8">
            <a:extLst>
              <a:ext uri="{FF2B5EF4-FFF2-40B4-BE49-F238E27FC236}">
                <a16:creationId xmlns:a16="http://schemas.microsoft.com/office/drawing/2014/main" id="{CAAF6BEB-DDBC-4945-B1C4-F4B17AC7F023}"/>
              </a:ext>
            </a:extLst>
          </p:cNvPr>
          <p:cNvSpPr/>
          <p:nvPr/>
        </p:nvSpPr>
        <p:spPr>
          <a:xfrm>
            <a:off x="205670" y="2091865"/>
            <a:ext cx="5845945"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manifold</a:t>
            </a:r>
          </a:p>
        </p:txBody>
      </p:sp>
      <p:sp>
        <p:nvSpPr>
          <p:cNvPr id="10" name="Rectangle 9">
            <a:extLst>
              <a:ext uri="{FF2B5EF4-FFF2-40B4-BE49-F238E27FC236}">
                <a16:creationId xmlns:a16="http://schemas.microsoft.com/office/drawing/2014/main" id="{E8CDE8F3-6904-46EB-B3B9-CAE8B5159495}"/>
              </a:ext>
            </a:extLst>
          </p:cNvPr>
          <p:cNvSpPr/>
          <p:nvPr/>
        </p:nvSpPr>
        <p:spPr>
          <a:xfrm>
            <a:off x="6171464" y="2091866"/>
            <a:ext cx="2129160" cy="353032"/>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chemeClr val="tx1"/>
                </a:solidFill>
              </a:rPr>
              <a:t>Symplectic</a:t>
            </a:r>
            <a:r>
              <a:rPr lang="en-US" dirty="0">
                <a:solidFill>
                  <a:schemeClr val="tx1"/>
                </a:solidFill>
              </a:rPr>
              <a:t> structure</a:t>
            </a:r>
          </a:p>
        </p:txBody>
      </p:sp>
      <p:sp>
        <p:nvSpPr>
          <p:cNvPr id="11" name="Rectangle 10">
            <a:extLst>
              <a:ext uri="{FF2B5EF4-FFF2-40B4-BE49-F238E27FC236}">
                <a16:creationId xmlns:a16="http://schemas.microsoft.com/office/drawing/2014/main" id="{3913B46A-1630-42B5-BA76-A774CC664DFC}"/>
              </a:ext>
            </a:extLst>
          </p:cNvPr>
          <p:cNvSpPr/>
          <p:nvPr/>
        </p:nvSpPr>
        <p:spPr>
          <a:xfrm>
            <a:off x="205671" y="2520657"/>
            <a:ext cx="333652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Manifold</a:t>
            </a:r>
          </a:p>
        </p:txBody>
      </p:sp>
      <p:sp>
        <p:nvSpPr>
          <p:cNvPr id="12" name="Rectangle 11">
            <a:extLst>
              <a:ext uri="{FF2B5EF4-FFF2-40B4-BE49-F238E27FC236}">
                <a16:creationId xmlns:a16="http://schemas.microsoft.com/office/drawing/2014/main" id="{FCEED1DA-2E77-4BA9-ABCE-4C942047C55A}"/>
              </a:ext>
            </a:extLst>
          </p:cNvPr>
          <p:cNvSpPr/>
          <p:nvPr/>
        </p:nvSpPr>
        <p:spPr>
          <a:xfrm>
            <a:off x="3662044" y="2520657"/>
            <a:ext cx="2389572" cy="35303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structure</a:t>
            </a:r>
          </a:p>
        </p:txBody>
      </p:sp>
      <p:sp>
        <p:nvSpPr>
          <p:cNvPr id="13" name="Rectangle 12">
            <a:extLst>
              <a:ext uri="{FF2B5EF4-FFF2-40B4-BE49-F238E27FC236}">
                <a16:creationId xmlns:a16="http://schemas.microsoft.com/office/drawing/2014/main" id="{A5BD53C5-197B-4D1E-8367-6BEED086FF5E}"/>
              </a:ext>
            </a:extLst>
          </p:cNvPr>
          <p:cNvSpPr/>
          <p:nvPr/>
        </p:nvSpPr>
        <p:spPr>
          <a:xfrm>
            <a:off x="205671" y="2949449"/>
            <a:ext cx="188058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Topological space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668B91A-4EEB-4707-BC40-6DA13B609591}"/>
                  </a:ext>
                </a:extLst>
              </p:cNvPr>
              <p:cNvSpPr/>
              <p:nvPr/>
            </p:nvSpPr>
            <p:spPr>
              <a:xfrm>
                <a:off x="2200188" y="2949449"/>
                <a:ext cx="134200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Locally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ℝ</m:t>
                        </m:r>
                      </m:e>
                      <m:sup>
                        <m:r>
                          <a:rPr lang="en-US" b="0" i="1" smtClean="0">
                            <a:solidFill>
                              <a:schemeClr val="tx1"/>
                            </a:solidFill>
                            <a:latin typeface="Cambria Math" panose="02040503050406030204" pitchFamily="18" charset="0"/>
                          </a:rPr>
                          <m:t>𝑛</m:t>
                        </m:r>
                      </m:sup>
                    </m:sSup>
                  </m:oMath>
                </a14:m>
                <a:endParaRPr lang="en-US" dirty="0">
                  <a:solidFill>
                    <a:schemeClr val="tx1"/>
                  </a:solidFill>
                </a:endParaRPr>
              </a:p>
            </p:txBody>
          </p:sp>
        </mc:Choice>
        <mc:Fallback xmlns="">
          <p:sp>
            <p:nvSpPr>
              <p:cNvPr id="14" name="Rectangle 13">
                <a:extLst>
                  <a:ext uri="{FF2B5EF4-FFF2-40B4-BE49-F238E27FC236}">
                    <a16:creationId xmlns:a16="http://schemas.microsoft.com/office/drawing/2014/main" id="{9668B91A-4EEB-4707-BC40-6DA13B609591}"/>
                  </a:ext>
                </a:extLst>
              </p:cNvPr>
              <p:cNvSpPr>
                <a:spLocks noRot="1" noChangeAspect="1" noMove="1" noResize="1" noEditPoints="1" noAdjustHandles="1" noChangeArrowheads="1" noChangeShapeType="1" noTextEdit="1"/>
              </p:cNvSpPr>
              <p:nvPr/>
            </p:nvSpPr>
            <p:spPr>
              <a:xfrm>
                <a:off x="2200188" y="2949449"/>
                <a:ext cx="1342007" cy="353033"/>
              </a:xfrm>
              <a:prstGeom prst="rect">
                <a:avLst/>
              </a:prstGeom>
              <a:blipFill>
                <a:blip r:embed="rId2"/>
                <a:stretch>
                  <a:fillRect t="-10000" b="-26667"/>
                </a:stretch>
              </a:blipFill>
              <a:ln>
                <a:solidFill>
                  <a:schemeClr val="tx1"/>
                </a:solid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F5510905-E710-4646-AB54-F6AE0DE4482B}"/>
              </a:ext>
            </a:extLst>
          </p:cNvPr>
          <p:cNvSpPr txBox="1"/>
          <p:nvPr/>
        </p:nvSpPr>
        <p:spPr>
          <a:xfrm>
            <a:off x="7942007" y="2697173"/>
            <a:ext cx="3207417" cy="646331"/>
          </a:xfrm>
          <a:prstGeom prst="rect">
            <a:avLst/>
          </a:prstGeom>
          <a:noFill/>
        </p:spPr>
        <p:txBody>
          <a:bodyPr wrap="none" rtlCol="0">
            <a:spAutoFit/>
          </a:bodyPr>
          <a:lstStyle/>
          <a:p>
            <a:r>
              <a:rPr lang="en-US" dirty="0"/>
              <a:t>We cannot truly understand this</a:t>
            </a:r>
            <a:br>
              <a:rPr lang="en-US" dirty="0"/>
            </a:br>
            <a:r>
              <a:rPr lang="en-US" dirty="0"/>
              <a:t>if we don’t first understand this</a:t>
            </a:r>
          </a:p>
        </p:txBody>
      </p:sp>
      <p:cxnSp>
        <p:nvCxnSpPr>
          <p:cNvPr id="17" name="Connector: Elbow 16">
            <a:extLst>
              <a:ext uri="{FF2B5EF4-FFF2-40B4-BE49-F238E27FC236}">
                <a16:creationId xmlns:a16="http://schemas.microsoft.com/office/drawing/2014/main" id="{3D2EEB37-30AE-4292-826E-4E2A696C0841}"/>
              </a:ext>
            </a:extLst>
          </p:cNvPr>
          <p:cNvCxnSpPr>
            <a:cxnSpLocks/>
            <a:endCxn id="6" idx="3"/>
          </p:cNvCxnSpPr>
          <p:nvPr/>
        </p:nvCxnSpPr>
        <p:spPr>
          <a:xfrm rot="16200000" flipV="1">
            <a:off x="10334571" y="1800455"/>
            <a:ext cx="1462893" cy="683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AF669D-95EB-4125-999C-4D2D16308D4A}"/>
              </a:ext>
            </a:extLst>
          </p:cNvPr>
          <p:cNvCxnSpPr>
            <a:endCxn id="13" idx="2"/>
          </p:cNvCxnSpPr>
          <p:nvPr/>
        </p:nvCxnSpPr>
        <p:spPr>
          <a:xfrm flipV="1">
            <a:off x="1145964" y="3302482"/>
            <a:ext cx="0" cy="310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4F9067-0277-4E8F-AC95-C167D77AC9E2}"/>
              </a:ext>
            </a:extLst>
          </p:cNvPr>
          <p:cNvCxnSpPr/>
          <p:nvPr/>
        </p:nvCxnSpPr>
        <p:spPr>
          <a:xfrm>
            <a:off x="1145964" y="3622089"/>
            <a:ext cx="9675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66B3E93-CF70-4382-ACCA-B1984C82CAFA}"/>
              </a:ext>
            </a:extLst>
          </p:cNvPr>
          <p:cNvCxnSpPr/>
          <p:nvPr/>
        </p:nvCxnSpPr>
        <p:spPr>
          <a:xfrm flipV="1">
            <a:off x="10821880" y="3302482"/>
            <a:ext cx="0" cy="310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DFB9F3-A54D-4225-AF46-5CE4276A2874}"/>
              </a:ext>
            </a:extLst>
          </p:cNvPr>
          <p:cNvCxnSpPr>
            <a:cxnSpLocks/>
          </p:cNvCxnSpPr>
          <p:nvPr/>
        </p:nvCxnSpPr>
        <p:spPr>
          <a:xfrm>
            <a:off x="11066017" y="2873690"/>
            <a:ext cx="34179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796A3CF-B6CB-44CE-9015-EEA17635576C}"/>
              </a:ext>
            </a:extLst>
          </p:cNvPr>
          <p:cNvSpPr/>
          <p:nvPr/>
        </p:nvSpPr>
        <p:spPr>
          <a:xfrm>
            <a:off x="3934293" y="4241010"/>
            <a:ext cx="382889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Probability space</a:t>
            </a:r>
          </a:p>
        </p:txBody>
      </p:sp>
      <p:sp>
        <p:nvSpPr>
          <p:cNvPr id="34" name="Rectangle 33">
            <a:extLst>
              <a:ext uri="{FF2B5EF4-FFF2-40B4-BE49-F238E27FC236}">
                <a16:creationId xmlns:a16="http://schemas.microsoft.com/office/drawing/2014/main" id="{8BE610D0-7F25-4688-9BAC-A1B66D777EA1}"/>
              </a:ext>
            </a:extLst>
          </p:cNvPr>
          <p:cNvSpPr/>
          <p:nvPr/>
        </p:nvSpPr>
        <p:spPr>
          <a:xfrm>
            <a:off x="6663838" y="4669801"/>
            <a:ext cx="1099351"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Measure</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5CE754F-1AF5-410A-845D-6219DAC5F068}"/>
                  </a:ext>
                </a:extLst>
              </p:cNvPr>
              <p:cNvSpPr/>
              <p:nvPr/>
            </p:nvSpPr>
            <p:spPr>
              <a:xfrm>
                <a:off x="5456074" y="4669801"/>
                <a:ext cx="1099351"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lang="en-US" b="0" i="1" dirty="0" smtClean="0">
                        <a:solidFill>
                          <a:schemeClr val="tx1"/>
                        </a:solidFill>
                        <a:latin typeface="Cambria Math" panose="02040503050406030204" pitchFamily="18" charset="0"/>
                      </a:rPr>
                      <m:t>𝜎</m:t>
                    </m:r>
                  </m:oMath>
                </a14:m>
                <a:r>
                  <a:rPr lang="en-US" dirty="0">
                    <a:solidFill>
                      <a:schemeClr val="tx1"/>
                    </a:solidFill>
                  </a:rPr>
                  <a:t>-algebra</a:t>
                </a:r>
              </a:p>
            </p:txBody>
          </p:sp>
        </mc:Choice>
        <mc:Fallback xmlns="">
          <p:sp>
            <p:nvSpPr>
              <p:cNvPr id="35" name="Rectangle 34">
                <a:extLst>
                  <a:ext uri="{FF2B5EF4-FFF2-40B4-BE49-F238E27FC236}">
                    <a16:creationId xmlns:a16="http://schemas.microsoft.com/office/drawing/2014/main" id="{05CE754F-1AF5-410A-845D-6219DAC5F068}"/>
                  </a:ext>
                </a:extLst>
              </p:cNvPr>
              <p:cNvSpPr>
                <a:spLocks noRot="1" noChangeAspect="1" noMove="1" noResize="1" noEditPoints="1" noAdjustHandles="1" noChangeArrowheads="1" noChangeShapeType="1" noTextEdit="1"/>
              </p:cNvSpPr>
              <p:nvPr/>
            </p:nvSpPr>
            <p:spPr>
              <a:xfrm>
                <a:off x="5456074" y="4669801"/>
                <a:ext cx="1099351" cy="353033"/>
              </a:xfrm>
              <a:prstGeom prst="rect">
                <a:avLst/>
              </a:prstGeom>
              <a:blipFill>
                <a:blip r:embed="rId3"/>
                <a:stretch>
                  <a:fillRect t="-8333" r="-3846" b="-26667"/>
                </a:stretch>
              </a:blipFill>
              <a:ln>
                <a:solidFill>
                  <a:schemeClr val="tx1"/>
                </a:solidFill>
              </a:ln>
            </p:spPr>
            <p:txBody>
              <a:bodyPr/>
              <a:lstStyle/>
              <a:p>
                <a:r>
                  <a:rPr lang="en-US">
                    <a:noFill/>
                  </a:rPr>
                  <a:t> </a:t>
                </a:r>
              </a:p>
            </p:txBody>
          </p:sp>
        </mc:Fallback>
      </mc:AlternateContent>
      <p:sp>
        <p:nvSpPr>
          <p:cNvPr id="36" name="Rectangle 35">
            <a:extLst>
              <a:ext uri="{FF2B5EF4-FFF2-40B4-BE49-F238E27FC236}">
                <a16:creationId xmlns:a16="http://schemas.microsoft.com/office/drawing/2014/main" id="{8C73A3DF-9C25-4518-B3A9-B67122DC162B}"/>
              </a:ext>
            </a:extLst>
          </p:cNvPr>
          <p:cNvSpPr/>
          <p:nvPr/>
        </p:nvSpPr>
        <p:spPr>
          <a:xfrm>
            <a:off x="3922055" y="4669802"/>
            <a:ext cx="142560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Set of points</a:t>
            </a:r>
          </a:p>
        </p:txBody>
      </p:sp>
      <p:sp>
        <p:nvSpPr>
          <p:cNvPr id="38" name="TextBox 37">
            <a:extLst>
              <a:ext uri="{FF2B5EF4-FFF2-40B4-BE49-F238E27FC236}">
                <a16:creationId xmlns:a16="http://schemas.microsoft.com/office/drawing/2014/main" id="{4F9C4B15-5B5A-4C02-B784-8794FA0C015D}"/>
              </a:ext>
            </a:extLst>
          </p:cNvPr>
          <p:cNvSpPr txBox="1"/>
          <p:nvPr/>
        </p:nvSpPr>
        <p:spPr>
          <a:xfrm>
            <a:off x="381952" y="4312784"/>
            <a:ext cx="3115853" cy="646331"/>
          </a:xfrm>
          <a:prstGeom prst="rect">
            <a:avLst/>
          </a:prstGeom>
          <a:noFill/>
        </p:spPr>
        <p:txBody>
          <a:bodyPr wrap="none" rtlCol="0">
            <a:spAutoFit/>
          </a:bodyPr>
          <a:lstStyle/>
          <a:p>
            <a:r>
              <a:rPr lang="en-US" dirty="0"/>
              <a:t>Even probability spaces</a:t>
            </a:r>
          </a:p>
          <a:p>
            <a:r>
              <a:rPr lang="en-US" dirty="0"/>
              <a:t>are not fundamental structures</a:t>
            </a:r>
          </a:p>
        </p:txBody>
      </p:sp>
      <p:sp>
        <p:nvSpPr>
          <p:cNvPr id="39" name="TextBox 38">
            <a:extLst>
              <a:ext uri="{FF2B5EF4-FFF2-40B4-BE49-F238E27FC236}">
                <a16:creationId xmlns:a16="http://schemas.microsoft.com/office/drawing/2014/main" id="{17A0F0EF-A6A3-4BF4-866A-A498027182A8}"/>
              </a:ext>
            </a:extLst>
          </p:cNvPr>
          <p:cNvSpPr txBox="1"/>
          <p:nvPr/>
        </p:nvSpPr>
        <p:spPr>
          <a:xfrm>
            <a:off x="8052045" y="4168215"/>
            <a:ext cx="3897297" cy="923330"/>
          </a:xfrm>
          <a:prstGeom prst="rect">
            <a:avLst/>
          </a:prstGeom>
          <a:noFill/>
        </p:spPr>
        <p:txBody>
          <a:bodyPr wrap="square" rtlCol="0">
            <a:spAutoFit/>
          </a:bodyPr>
          <a:lstStyle/>
          <a:p>
            <a:r>
              <a:rPr lang="en-US" dirty="0"/>
              <a:t>I.e. Before saying “there is a 50% chance to get tails” we need to define what tails, chance and 50% mean</a:t>
            </a:r>
          </a:p>
        </p:txBody>
      </p:sp>
      <p:sp>
        <p:nvSpPr>
          <p:cNvPr id="24" name="Content Placeholder 2">
            <a:extLst>
              <a:ext uri="{FF2B5EF4-FFF2-40B4-BE49-F238E27FC236}">
                <a16:creationId xmlns:a16="http://schemas.microsoft.com/office/drawing/2014/main" id="{4B477087-6D77-465B-805F-336AC7D4F96D}"/>
              </a:ext>
            </a:extLst>
          </p:cNvPr>
          <p:cNvSpPr>
            <a:spLocks noGrp="1"/>
          </p:cNvSpPr>
          <p:nvPr>
            <p:ph idx="1"/>
          </p:nvPr>
        </p:nvSpPr>
        <p:spPr>
          <a:xfrm>
            <a:off x="153257" y="5447203"/>
            <a:ext cx="11864147" cy="1320854"/>
          </a:xfrm>
        </p:spPr>
        <p:txBody>
          <a:bodyPr>
            <a:normAutofit/>
          </a:bodyPr>
          <a:lstStyle/>
          <a:p>
            <a:r>
              <a:rPr lang="en-US" dirty="0"/>
              <a:t>The desire to understand when and why the higher level structures are needed in science pushed us to backtrack to the most basic ones</a:t>
            </a:r>
          </a:p>
        </p:txBody>
      </p:sp>
    </p:spTree>
    <p:extLst>
      <p:ext uri="{BB962C8B-B14F-4D97-AF65-F5344CB8AC3E}">
        <p14:creationId xmlns:p14="http://schemas.microsoft.com/office/powerpoint/2010/main" val="4587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33" grpId="0" animBg="1"/>
      <p:bldP spid="34" grpId="0" animBg="1"/>
      <p:bldP spid="35" grpId="0" animBg="1"/>
      <p:bldP spid="36" grpId="0" animBg="1"/>
      <p:bldP spid="38" grpId="0"/>
      <p:bldP spid="39" grpId="0"/>
      <p:bldP spid="2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C956-2681-406F-B8FC-595A55CBD4BC}"/>
              </a:ext>
            </a:extLst>
          </p:cNvPr>
          <p:cNvSpPr>
            <a:spLocks noGrp="1"/>
          </p:cNvSpPr>
          <p:nvPr>
            <p:ph type="title"/>
          </p:nvPr>
        </p:nvSpPr>
        <p:spPr/>
        <p:txBody>
          <a:bodyPr/>
          <a:lstStyle/>
          <a:p>
            <a:r>
              <a:rPr lang="en-US" dirty="0"/>
              <a:t>Assumption of determinism and reversibility</a:t>
            </a:r>
          </a:p>
        </p:txBody>
      </p:sp>
      <p:grpSp>
        <p:nvGrpSpPr>
          <p:cNvPr id="38" name="Group 37">
            <a:extLst>
              <a:ext uri="{FF2B5EF4-FFF2-40B4-BE49-F238E27FC236}">
                <a16:creationId xmlns:a16="http://schemas.microsoft.com/office/drawing/2014/main" id="{D854C288-15FA-4FCE-9A6D-09920DF77321}"/>
              </a:ext>
            </a:extLst>
          </p:cNvPr>
          <p:cNvGrpSpPr/>
          <p:nvPr/>
        </p:nvGrpSpPr>
        <p:grpSpPr>
          <a:xfrm>
            <a:off x="1819332" y="1228434"/>
            <a:ext cx="2715202" cy="1605910"/>
            <a:chOff x="1085238" y="2632678"/>
            <a:chExt cx="2715202" cy="1605910"/>
          </a:xfrm>
        </p:grpSpPr>
        <p:sp>
          <p:nvSpPr>
            <p:cNvPr id="19" name="Oval 18">
              <a:extLst>
                <a:ext uri="{FF2B5EF4-FFF2-40B4-BE49-F238E27FC236}">
                  <a16:creationId xmlns:a16="http://schemas.microsoft.com/office/drawing/2014/main" id="{F1DB5012-4320-4CB5-B84D-8EFAA0A4C5BB}"/>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009B5052-3F57-4E22-90A2-7AC28FFA1141}"/>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2615E8-BD83-42FF-81B2-82C3CB65C62F}"/>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CA2C109-472B-4D36-B12B-B773DD8E1FA2}"/>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02317602-88C4-451B-939F-0C81C8C2C80D}"/>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ABB3858A-BEBF-4165-B036-43DBBB53B9CF}"/>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9400161-9BA5-4B25-BDD3-5E2190384087}"/>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0DD5D5-EA51-4196-8705-E823836D91A1}"/>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251AD8F-B452-4241-824C-1B8D0DD858CC}"/>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9D57D0-89F0-4864-8093-16189D35A466}"/>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9CF1FBE-3AA6-48B6-A609-3EE9242A10E4}"/>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E18546-EF92-4EA1-B307-2DA2F5CA4F12}"/>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2E21E99-FC1C-4BC4-9CE9-FEE80832BC7D}"/>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DD0602E-7156-4D0F-9473-FB95A76F25DD}"/>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8417101-363A-491C-929C-20721341F9DF}"/>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8F0ED15-2499-4EC0-9BA4-41BF92663472}"/>
                  </a:ext>
                </a:extLst>
              </p:cNvPr>
              <p:cNvSpPr txBox="1"/>
              <p:nvPr/>
            </p:nvSpPr>
            <p:spPr>
              <a:xfrm>
                <a:off x="4206010" y="1014333"/>
                <a:ext cx="808619" cy="5624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sub>
                          </m:sSub>
                        </m:sub>
                      </m:sSub>
                    </m:oMath>
                  </m:oMathPara>
                </a14:m>
                <a:endParaRPr lang="en-US" sz="2800" dirty="0"/>
              </a:p>
            </p:txBody>
          </p:sp>
        </mc:Choice>
        <mc:Fallback xmlns="">
          <p:sp>
            <p:nvSpPr>
              <p:cNvPr id="35" name="TextBox 34">
                <a:extLst>
                  <a:ext uri="{FF2B5EF4-FFF2-40B4-BE49-F238E27FC236}">
                    <a16:creationId xmlns:a16="http://schemas.microsoft.com/office/drawing/2014/main" id="{68F0ED15-2499-4EC0-9BA4-41BF92663472}"/>
                  </a:ext>
                </a:extLst>
              </p:cNvPr>
              <p:cNvSpPr txBox="1">
                <a:spLocks noRot="1" noChangeAspect="1" noMove="1" noResize="1" noEditPoints="1" noAdjustHandles="1" noChangeArrowheads="1" noChangeShapeType="1" noTextEdit="1"/>
              </p:cNvSpPr>
              <p:nvPr/>
            </p:nvSpPr>
            <p:spPr>
              <a:xfrm>
                <a:off x="4206010" y="1014333"/>
                <a:ext cx="808619" cy="562462"/>
              </a:xfrm>
              <a:prstGeom prst="rect">
                <a:avLst/>
              </a:prstGeom>
              <a:blipFill>
                <a:blip r:embed="rId2"/>
                <a:stretch>
                  <a:fillRect/>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8F285616-BA6B-49E4-92AB-AA24EDAD4A98}"/>
              </a:ext>
            </a:extLst>
          </p:cNvPr>
          <p:cNvGrpSpPr/>
          <p:nvPr/>
        </p:nvGrpSpPr>
        <p:grpSpPr>
          <a:xfrm>
            <a:off x="6884956" y="1252631"/>
            <a:ext cx="2715202" cy="1605910"/>
            <a:chOff x="1085238" y="2632678"/>
            <a:chExt cx="2715202" cy="1605910"/>
          </a:xfrm>
        </p:grpSpPr>
        <p:sp>
          <p:nvSpPr>
            <p:cNvPr id="40" name="Oval 39">
              <a:extLst>
                <a:ext uri="{FF2B5EF4-FFF2-40B4-BE49-F238E27FC236}">
                  <a16:creationId xmlns:a16="http://schemas.microsoft.com/office/drawing/2014/main" id="{E1CEAD98-FAB2-4154-99A8-0D149B8E10EA}"/>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Oval 40">
              <a:extLst>
                <a:ext uri="{FF2B5EF4-FFF2-40B4-BE49-F238E27FC236}">
                  <a16:creationId xmlns:a16="http://schemas.microsoft.com/office/drawing/2014/main" id="{CE4D936C-A513-478F-AE07-BA4B006DA199}"/>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881C0F6D-A0A0-4AA2-9F47-E91C5C4ABDF4}"/>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9596BB9-5E3E-4E7D-B16F-C0FAB9064C7A}"/>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22B01C9A-3ADA-406E-9EE7-C61D9FD3CD52}"/>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0395F0B-A9AA-4D53-B1BA-7B41D35F0832}"/>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3847CA2F-34BA-48A7-80DF-642D434777C8}"/>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2AF0B5A-74C6-407A-B36C-4ADA1FA15F8A}"/>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18182CF4-10BE-4D6F-86F7-A469EB47FDCA}"/>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387E8AE6-2C7C-48FD-89AB-6F1DC77B8AB8}"/>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669D83F-D0FE-4504-9DA2-36725F1B43B5}"/>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F4E5ECB7-49F4-49C2-A999-897711E2F168}"/>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A1B9C483-5C68-473B-B996-9450789C0779}"/>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5300C4DF-0C5E-46DB-9619-163E75BB0182}"/>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A529CB8-787D-45D7-8A1E-499AA82876FB}"/>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3688533-F54B-4CC0-9D52-44DADC73F83F}"/>
                  </a:ext>
                </a:extLst>
              </p:cNvPr>
              <p:cNvSpPr txBox="1"/>
              <p:nvPr/>
            </p:nvSpPr>
            <p:spPr>
              <a:xfrm>
                <a:off x="9271634" y="1038530"/>
                <a:ext cx="1242328" cy="5641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𝑋</m:t>
                              </m:r>
                            </m:e>
                            <m:sub>
                              <m:r>
                                <a:rPr lang="en-US" sz="2800" b="0" i="1" smtClean="0">
                                  <a:latin typeface="Cambria Math" panose="02040503050406030204" pitchFamily="18" charset="0"/>
                                </a:rPr>
                                <m:t>𝑡</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sub>
                          </m:sSub>
                        </m:sub>
                      </m:sSub>
                    </m:oMath>
                  </m:oMathPara>
                </a14:m>
                <a:endParaRPr lang="en-US" sz="2800" dirty="0"/>
              </a:p>
            </p:txBody>
          </p:sp>
        </mc:Choice>
        <mc:Fallback xmlns="">
          <p:sp>
            <p:nvSpPr>
              <p:cNvPr id="55" name="TextBox 54">
                <a:extLst>
                  <a:ext uri="{FF2B5EF4-FFF2-40B4-BE49-F238E27FC236}">
                    <a16:creationId xmlns:a16="http://schemas.microsoft.com/office/drawing/2014/main" id="{03688533-F54B-4CC0-9D52-44DADC73F83F}"/>
                  </a:ext>
                </a:extLst>
              </p:cNvPr>
              <p:cNvSpPr txBox="1">
                <a:spLocks noRot="1" noChangeAspect="1" noMove="1" noResize="1" noEditPoints="1" noAdjustHandles="1" noChangeArrowheads="1" noChangeShapeType="1" noTextEdit="1"/>
              </p:cNvSpPr>
              <p:nvPr/>
            </p:nvSpPr>
            <p:spPr>
              <a:xfrm>
                <a:off x="9271634" y="1038530"/>
                <a:ext cx="1242328" cy="564129"/>
              </a:xfrm>
              <a:prstGeom prst="rect">
                <a:avLst/>
              </a:prstGeom>
              <a:blipFill>
                <a:blip r:embed="rId3"/>
                <a:stretch>
                  <a:fillRect/>
                </a:stretch>
              </a:blipFill>
            </p:spPr>
            <p:txBody>
              <a:bodyPr/>
              <a:lstStyle/>
              <a:p>
                <a:r>
                  <a:rPr lang="en-US">
                    <a:noFill/>
                  </a:rPr>
                  <a:t> </a:t>
                </a:r>
              </a:p>
            </p:txBody>
          </p:sp>
        </mc:Fallback>
      </mc:AlternateContent>
      <p:cxnSp>
        <p:nvCxnSpPr>
          <p:cNvPr id="59" name="Straight Connector 58">
            <a:extLst>
              <a:ext uri="{FF2B5EF4-FFF2-40B4-BE49-F238E27FC236}">
                <a16:creationId xmlns:a16="http://schemas.microsoft.com/office/drawing/2014/main" id="{082816E3-A32D-4AAF-BF8D-41F8D61C8DF0}"/>
              </a:ext>
            </a:extLst>
          </p:cNvPr>
          <p:cNvCxnSpPr/>
          <p:nvPr/>
        </p:nvCxnSpPr>
        <p:spPr>
          <a:xfrm flipV="1">
            <a:off x="3561631" y="1794647"/>
            <a:ext cx="3659081" cy="186913"/>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13E56D5-3677-4D24-81EA-D3C989D8779D}"/>
              </a:ext>
            </a:extLst>
          </p:cNvPr>
          <p:cNvCxnSpPr/>
          <p:nvPr/>
        </p:nvCxnSpPr>
        <p:spPr>
          <a:xfrm>
            <a:off x="3106478" y="2215384"/>
            <a:ext cx="4440661" cy="55506"/>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EBBAB9A-50C2-497D-8D6C-9B5F3AD21C89}"/>
              </a:ext>
            </a:extLst>
          </p:cNvPr>
          <p:cNvCxnSpPr/>
          <p:nvPr/>
        </p:nvCxnSpPr>
        <p:spPr>
          <a:xfrm flipH="1">
            <a:off x="4344230" y="2041460"/>
            <a:ext cx="4212004" cy="26870"/>
          </a:xfrm>
          <a:prstGeom prst="line">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6" name="Content Placeholder 2">
            <a:extLst>
              <a:ext uri="{FF2B5EF4-FFF2-40B4-BE49-F238E27FC236}">
                <a16:creationId xmlns:a16="http://schemas.microsoft.com/office/drawing/2014/main" id="{C2BA40D3-7829-46E3-905A-0BC87AC50107}"/>
              </a:ext>
            </a:extLst>
          </p:cNvPr>
          <p:cNvSpPr>
            <a:spLocks noGrp="1"/>
          </p:cNvSpPr>
          <p:nvPr>
            <p:ph idx="1"/>
          </p:nvPr>
        </p:nvSpPr>
        <p:spPr>
          <a:xfrm>
            <a:off x="193431" y="3047216"/>
            <a:ext cx="11843238" cy="3593281"/>
          </a:xfrm>
        </p:spPr>
        <p:txBody>
          <a:bodyPr>
            <a:normAutofit lnSpcReduction="10000"/>
          </a:bodyPr>
          <a:lstStyle/>
          <a:p>
            <a:r>
              <a:rPr lang="en-US" dirty="0"/>
              <a:t>Domain equivalence is more than a bijective map: any extra structure that “plays nice” with the fundamental logical structure will be preserved under equivalence</a:t>
            </a:r>
          </a:p>
          <a:p>
            <a:pPr lvl="1"/>
            <a:r>
              <a:rPr lang="en-US" dirty="0"/>
              <a:t>Equivalence will, at least, map verifiable statements to verifiable statements</a:t>
            </a:r>
            <a:br>
              <a:rPr lang="en-US" dirty="0"/>
            </a:br>
            <a:r>
              <a:rPr lang="en-US" dirty="0"/>
              <a:t>-&gt; open set to open set -&gt; homeomorphism</a:t>
            </a:r>
          </a:p>
          <a:p>
            <a:pPr lvl="1"/>
            <a:r>
              <a:rPr lang="en-US" dirty="0"/>
              <a:t>If we have a group structure -&gt; group isomorphism</a:t>
            </a:r>
          </a:p>
          <a:p>
            <a:pPr lvl="1"/>
            <a:r>
              <a:rPr lang="en-US" dirty="0"/>
              <a:t>If we have a differentiable structure -&gt; diffeomorphism</a:t>
            </a:r>
          </a:p>
          <a:p>
            <a:pPr lvl="1"/>
            <a:r>
              <a:rPr lang="en-US" dirty="0"/>
              <a:t>If we have a vector space structure -&gt; invertible linear transformation</a:t>
            </a:r>
          </a:p>
          <a:p>
            <a:r>
              <a:rPr lang="en-US" dirty="0"/>
              <a:t>Determinism and reversibility implies an isomorphism in the category</a:t>
            </a:r>
          </a:p>
        </p:txBody>
      </p:sp>
    </p:spTree>
    <p:extLst>
      <p:ext uri="{BB962C8B-B14F-4D97-AF65-F5344CB8AC3E}">
        <p14:creationId xmlns:p14="http://schemas.microsoft.com/office/powerpoint/2010/main" val="5828714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1073-49CA-476C-9CD1-CE53C6382665}"/>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00CCC714-F3EE-4371-8A9E-AF68EDE75A92}"/>
              </a:ext>
            </a:extLst>
          </p:cNvPr>
          <p:cNvSpPr>
            <a:spLocks noGrp="1"/>
          </p:cNvSpPr>
          <p:nvPr>
            <p:ph idx="1"/>
          </p:nvPr>
        </p:nvSpPr>
        <p:spPr>
          <a:xfrm>
            <a:off x="193431" y="1213338"/>
            <a:ext cx="11843238" cy="5382771"/>
          </a:xfrm>
        </p:spPr>
        <p:txBody>
          <a:bodyPr>
            <a:normAutofit lnSpcReduction="10000"/>
          </a:bodyPr>
          <a:lstStyle/>
          <a:p>
            <a:r>
              <a:rPr lang="en-US" dirty="0"/>
              <a:t>Determinism and reversibility is more than a one-to-one map: it has to preserve the nature of the system and the type of description</a:t>
            </a:r>
          </a:p>
          <a:p>
            <a:pPr lvl="1"/>
            <a:r>
              <a:rPr lang="en-US" dirty="0"/>
              <a:t>Mathematically it will be an isomorphism in the category used to capture states, the associated verifiable statements, and their logical structure</a:t>
            </a:r>
          </a:p>
          <a:p>
            <a:r>
              <a:rPr lang="en-US" dirty="0"/>
              <a:t>Determinism and reversibility is an assumption that can be taken to be valid in specific contexts with specific state definitions</a:t>
            </a:r>
          </a:p>
          <a:p>
            <a:pPr lvl="1"/>
            <a:r>
              <a:rPr lang="en-US" dirty="0"/>
              <a:t>The state of a balloon is position and velocity or pressure and volume depending whether we study its motion or its expansion</a:t>
            </a:r>
          </a:p>
          <a:p>
            <a:pPr lvl="1"/>
            <a:r>
              <a:rPr lang="en-US" dirty="0"/>
              <a:t>If we puncture the balloon, neither of those state definitions is sufficient to predict the future states and the evolution is neither deterministic nor reversible</a:t>
            </a:r>
          </a:p>
          <a:p>
            <a:r>
              <a:rPr lang="en-US" dirty="0"/>
              <a:t>But it’s an assumption we “need” at some level because it is connected to the ability to define a state</a:t>
            </a:r>
          </a:p>
          <a:p>
            <a:pPr lvl="1"/>
            <a:r>
              <a:rPr lang="en-US" dirty="0"/>
              <a:t>We need to prepare states: initial preparation setting must predict the (future) state</a:t>
            </a:r>
          </a:p>
          <a:p>
            <a:pPr lvl="1"/>
            <a:r>
              <a:rPr lang="en-US" dirty="0"/>
              <a:t>We need to measure states: final measurement reading must reconstruct the (past) state</a:t>
            </a:r>
          </a:p>
        </p:txBody>
      </p:sp>
    </p:spTree>
    <p:extLst>
      <p:ext uri="{BB962C8B-B14F-4D97-AF65-F5344CB8AC3E}">
        <p14:creationId xmlns:p14="http://schemas.microsoft.com/office/powerpoint/2010/main" val="35724783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B376-E24E-46E3-9813-399836D1CA3B}"/>
              </a:ext>
            </a:extLst>
          </p:cNvPr>
          <p:cNvSpPr>
            <a:spLocks noGrp="1"/>
          </p:cNvSpPr>
          <p:nvPr>
            <p:ph type="title"/>
          </p:nvPr>
        </p:nvSpPr>
        <p:spPr/>
        <p:txBody>
          <a:bodyPr/>
          <a:lstStyle/>
          <a:p>
            <a:r>
              <a:rPr lang="en-US" dirty="0"/>
              <a:t>Infinitesimal reducibility</a:t>
            </a:r>
          </a:p>
        </p:txBody>
      </p:sp>
      <p:sp>
        <p:nvSpPr>
          <p:cNvPr id="3" name="Text Placeholder 2">
            <a:extLst>
              <a:ext uri="{FF2B5EF4-FFF2-40B4-BE49-F238E27FC236}">
                <a16:creationId xmlns:a16="http://schemas.microsoft.com/office/drawing/2014/main" id="{1D2B60AE-0013-4C11-880B-5FC779473E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1658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C42-C96A-4A5E-84CB-83D2B52F831D}"/>
              </a:ext>
            </a:extLst>
          </p:cNvPr>
          <p:cNvSpPr>
            <a:spLocks noGrp="1"/>
          </p:cNvSpPr>
          <p:nvPr>
            <p:ph type="title"/>
          </p:nvPr>
        </p:nvSpPr>
        <p:spPr/>
        <p:txBody>
          <a:bodyPr/>
          <a:lstStyle/>
          <a:p>
            <a:r>
              <a:rPr lang="en-US" dirty="0"/>
              <a:t>Assumption of infinitesimal reducibility</a:t>
            </a:r>
          </a:p>
        </p:txBody>
      </p:sp>
      <p:grpSp>
        <p:nvGrpSpPr>
          <p:cNvPr id="4" name="Group 3">
            <a:extLst>
              <a:ext uri="{FF2B5EF4-FFF2-40B4-BE49-F238E27FC236}">
                <a16:creationId xmlns:a16="http://schemas.microsoft.com/office/drawing/2014/main" id="{01DB7804-81BD-4DC3-BA17-9FA158E23D22}"/>
              </a:ext>
            </a:extLst>
          </p:cNvPr>
          <p:cNvGrpSpPr/>
          <p:nvPr/>
        </p:nvGrpSpPr>
        <p:grpSpPr>
          <a:xfrm>
            <a:off x="7912599" y="1405453"/>
            <a:ext cx="3284859" cy="916207"/>
            <a:chOff x="7093758" y="5122425"/>
            <a:chExt cx="4379811" cy="1221610"/>
          </a:xfrm>
        </p:grpSpPr>
        <p:grpSp>
          <p:nvGrpSpPr>
            <p:cNvPr id="5" name="Group 4">
              <a:extLst>
                <a:ext uri="{FF2B5EF4-FFF2-40B4-BE49-F238E27FC236}">
                  <a16:creationId xmlns:a16="http://schemas.microsoft.com/office/drawing/2014/main" id="{0E3FBDBD-E54C-40EF-9673-414872DBE9FD}"/>
                </a:ext>
              </a:extLst>
            </p:cNvPr>
            <p:cNvGrpSpPr/>
            <p:nvPr/>
          </p:nvGrpSpPr>
          <p:grpSpPr>
            <a:xfrm>
              <a:off x="7517416" y="5122425"/>
              <a:ext cx="3079535" cy="839764"/>
              <a:chOff x="2758985" y="3636747"/>
              <a:chExt cx="7518499" cy="2050233"/>
            </a:xfrm>
          </p:grpSpPr>
          <p:grpSp>
            <p:nvGrpSpPr>
              <p:cNvPr id="11" name="Group 10">
                <a:extLst>
                  <a:ext uri="{FF2B5EF4-FFF2-40B4-BE49-F238E27FC236}">
                    <a16:creationId xmlns:a16="http://schemas.microsoft.com/office/drawing/2014/main" id="{07E2B6A7-DF70-4D99-8D3C-1AF0033D7F5E}"/>
                  </a:ext>
                </a:extLst>
              </p:cNvPr>
              <p:cNvGrpSpPr/>
              <p:nvPr/>
            </p:nvGrpSpPr>
            <p:grpSpPr>
              <a:xfrm>
                <a:off x="2758985" y="4061287"/>
                <a:ext cx="1727299" cy="1625693"/>
                <a:chOff x="2743126" y="2971800"/>
                <a:chExt cx="1295474" cy="1219270"/>
              </a:xfrm>
            </p:grpSpPr>
            <p:sp>
              <p:nvSpPr>
                <p:cNvPr id="16" name="Oval 15">
                  <a:extLst>
                    <a:ext uri="{FF2B5EF4-FFF2-40B4-BE49-F238E27FC236}">
                      <a16:creationId xmlns:a16="http://schemas.microsoft.com/office/drawing/2014/main" id="{9D1E170A-DDE9-4A81-9D80-9E8CD25E1154}"/>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2DFE2786-A94B-463E-8D3C-19D1A1C1DB01}"/>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5F0AF26-40B5-47D6-917C-97E127BC34C4}"/>
                  </a:ext>
                </a:extLst>
              </p:cNvPr>
              <p:cNvGrpSpPr/>
              <p:nvPr/>
            </p:nvGrpSpPr>
            <p:grpSpPr>
              <a:xfrm>
                <a:off x="8550185" y="3654841"/>
                <a:ext cx="1727299" cy="1625693"/>
                <a:chOff x="2743126" y="2971800"/>
                <a:chExt cx="1295474" cy="1219270"/>
              </a:xfrm>
            </p:grpSpPr>
            <p:sp>
              <p:nvSpPr>
                <p:cNvPr id="14" name="Oval 13">
                  <a:extLst>
                    <a:ext uri="{FF2B5EF4-FFF2-40B4-BE49-F238E27FC236}">
                      <a16:creationId xmlns:a16="http://schemas.microsoft.com/office/drawing/2014/main" id="{B09A12AE-3CD1-4B88-8D2E-DCF0A27FD160}"/>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5">
                  <a:extLst>
                    <a:ext uri="{FF2B5EF4-FFF2-40B4-BE49-F238E27FC236}">
                      <a16:creationId xmlns:a16="http://schemas.microsoft.com/office/drawing/2014/main" id="{FC2593EF-9026-4536-B3AA-DC087BDE427B}"/>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Shape 12">
                <a:extLst>
                  <a:ext uri="{FF2B5EF4-FFF2-40B4-BE49-F238E27FC236}">
                    <a16:creationId xmlns:a16="http://schemas.microsoft.com/office/drawing/2014/main" id="{E930355D-E0D8-4175-B8B5-CAC45C3F01BB}"/>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82623533-7E8E-41FE-B147-FF689C625537}"/>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D27994-DC94-46BE-8F05-9C35621CE637}"/>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81928E49-0371-4B4E-993D-18DBBBFDFC1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571F5CCA-7205-4436-90D5-5641112D1CD9}"/>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Straight Arrow Connector 9">
              <a:extLst>
                <a:ext uri="{FF2B5EF4-FFF2-40B4-BE49-F238E27FC236}">
                  <a16:creationId xmlns:a16="http://schemas.microsoft.com/office/drawing/2014/main" id="{711031D7-0925-446A-B9F2-C6D55163700C}"/>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6DE62808-5854-47C1-8D81-71EC70573158}"/>
              </a:ext>
            </a:extLst>
          </p:cNvPr>
          <p:cNvSpPr txBox="1"/>
          <p:nvPr/>
        </p:nvSpPr>
        <p:spPr>
          <a:xfrm>
            <a:off x="419473" y="1018109"/>
            <a:ext cx="7017744" cy="1200329"/>
          </a:xfrm>
          <a:prstGeom prst="rect">
            <a:avLst/>
          </a:prstGeom>
          <a:noFill/>
        </p:spPr>
        <p:txBody>
          <a:bodyPr wrap="square" rtlCol="0">
            <a:spAutoFit/>
          </a:bodyPr>
          <a:lstStyle/>
          <a:p>
            <a:r>
              <a:rPr lang="en-US" sz="2400" i="1" dirty="0"/>
              <a:t>The system is reducible to its parts: giving the state of the whole is equivalent to giving the state of the parts. The system can be subdivided indefinitely.</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32FA8B8A-4F73-4211-A900-CB4652E2F044}"/>
                  </a:ext>
                </a:extLst>
              </p:cNvPr>
              <p:cNvSpPr txBox="1"/>
              <p:nvPr/>
            </p:nvSpPr>
            <p:spPr>
              <a:xfrm>
                <a:off x="1040713" y="2559822"/>
                <a:ext cx="6694333"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𝒮</m:t>
                    </m:r>
                  </m:oMath>
                </a14:m>
                <a:r>
                  <a:rPr lang="en-US" sz="2400" dirty="0"/>
                  <a:t> is the state of the infinitesimal parts (i.e. particles)</a:t>
                </a:r>
              </a:p>
            </p:txBody>
          </p:sp>
        </mc:Choice>
        <mc:Fallback>
          <p:sp>
            <p:nvSpPr>
              <p:cNvPr id="3" name="TextBox 2">
                <a:extLst>
                  <a:ext uri="{FF2B5EF4-FFF2-40B4-BE49-F238E27FC236}">
                    <a16:creationId xmlns:a16="http://schemas.microsoft.com/office/drawing/2014/main" id="{32FA8B8A-4F73-4211-A900-CB4652E2F044}"/>
                  </a:ext>
                </a:extLst>
              </p:cNvPr>
              <p:cNvSpPr txBox="1">
                <a:spLocks noRot="1" noChangeAspect="1" noMove="1" noResize="1" noEditPoints="1" noAdjustHandles="1" noChangeArrowheads="1" noChangeShapeType="1" noTextEdit="1"/>
              </p:cNvSpPr>
              <p:nvPr/>
            </p:nvSpPr>
            <p:spPr>
              <a:xfrm>
                <a:off x="1040713" y="2559822"/>
                <a:ext cx="6694333" cy="461665"/>
              </a:xfrm>
              <a:prstGeom prst="rect">
                <a:avLst/>
              </a:prstGeom>
              <a:blipFill>
                <a:blip r:embed="rId2"/>
                <a:stretch>
                  <a:fillRect l="-273" t="-10526" r="-364" b="-28947"/>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2F508C96-D6D7-4D9C-B252-C09F5380FD8E}"/>
              </a:ext>
            </a:extLst>
          </p:cNvPr>
          <p:cNvCxnSpPr/>
          <p:nvPr/>
        </p:nvCxnSpPr>
        <p:spPr>
          <a:xfrm>
            <a:off x="2059619" y="3169328"/>
            <a:ext cx="0" cy="1722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A9BE67-8EED-4904-89C3-3C8867A8707A}"/>
              </a:ext>
            </a:extLst>
          </p:cNvPr>
          <p:cNvCxnSpPr/>
          <p:nvPr/>
        </p:nvCxnSpPr>
        <p:spPr>
          <a:xfrm flipH="1">
            <a:off x="1040713" y="4625266"/>
            <a:ext cx="1152071" cy="119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8450A7-8C7F-4687-BE97-FA7D61B68AC5}"/>
              </a:ext>
            </a:extLst>
          </p:cNvPr>
          <p:cNvCxnSpPr/>
          <p:nvPr/>
        </p:nvCxnSpPr>
        <p:spPr>
          <a:xfrm>
            <a:off x="1784412" y="4776186"/>
            <a:ext cx="32936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CA794234-BA3E-4AAD-B874-1B65C1DBDE7A}"/>
              </a:ext>
            </a:extLst>
          </p:cNvPr>
          <p:cNvSpPr/>
          <p:nvPr/>
        </p:nvSpPr>
        <p:spPr>
          <a:xfrm>
            <a:off x="2421156" y="3434720"/>
            <a:ext cx="1214249" cy="1280709"/>
          </a:xfrm>
          <a:custGeom>
            <a:avLst/>
            <a:gdLst>
              <a:gd name="connsiteX0" fmla="*/ 667565 w 1128310"/>
              <a:gd name="connsiteY0" fmla="*/ 46542 h 1139728"/>
              <a:gd name="connsiteX1" fmla="*/ 285825 w 1128310"/>
              <a:gd name="connsiteY1" fmla="*/ 312872 h 1139728"/>
              <a:gd name="connsiteX2" fmla="*/ 1740 w 1128310"/>
              <a:gd name="connsiteY2" fmla="*/ 810021 h 1139728"/>
              <a:gd name="connsiteX3" fmla="*/ 418990 w 1128310"/>
              <a:gd name="connsiteY3" fmla="*/ 1138495 h 1139728"/>
              <a:gd name="connsiteX4" fmla="*/ 969406 w 1128310"/>
              <a:gd name="connsiteY4" fmla="*/ 694612 h 1139728"/>
              <a:gd name="connsiteX5" fmla="*/ 1111448 w 1128310"/>
              <a:gd name="connsiteY5" fmla="*/ 64297 h 1139728"/>
              <a:gd name="connsiteX6" fmla="*/ 667565 w 1128310"/>
              <a:gd name="connsiteY6" fmla="*/ 46542 h 113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8310" h="1139728">
                <a:moveTo>
                  <a:pt x="667565" y="46542"/>
                </a:moveTo>
                <a:cubicBezTo>
                  <a:pt x="529961" y="87971"/>
                  <a:pt x="396796" y="185626"/>
                  <a:pt x="285825" y="312872"/>
                </a:cubicBezTo>
                <a:cubicBezTo>
                  <a:pt x="174854" y="440118"/>
                  <a:pt x="-20454" y="672417"/>
                  <a:pt x="1740" y="810021"/>
                </a:cubicBezTo>
                <a:cubicBezTo>
                  <a:pt x="23934" y="947625"/>
                  <a:pt x="257712" y="1157730"/>
                  <a:pt x="418990" y="1138495"/>
                </a:cubicBezTo>
                <a:cubicBezTo>
                  <a:pt x="580268" y="1119260"/>
                  <a:pt x="853996" y="873645"/>
                  <a:pt x="969406" y="694612"/>
                </a:cubicBezTo>
                <a:cubicBezTo>
                  <a:pt x="1084816" y="515579"/>
                  <a:pt x="1164714" y="169349"/>
                  <a:pt x="1111448" y="64297"/>
                </a:cubicBezTo>
                <a:cubicBezTo>
                  <a:pt x="1058182" y="-40755"/>
                  <a:pt x="805169" y="5113"/>
                  <a:pt x="667565" y="46542"/>
                </a:cubicBezTo>
                <a:close/>
              </a:path>
            </a:pathLst>
          </a:custGeom>
          <a:solidFill>
            <a:srgbClr val="4472C4">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BC122FB1-8006-4078-B2FA-A364930D0C31}"/>
                  </a:ext>
                </a:extLst>
              </p:cNvPr>
              <p:cNvSpPr txBox="1"/>
              <p:nvPr/>
            </p:nvSpPr>
            <p:spPr>
              <a:xfrm>
                <a:off x="3790764" y="3401232"/>
                <a:ext cx="4246291"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𝑈</m:t>
                    </m:r>
                  </m:oMath>
                </a14:m>
                <a:r>
                  <a:rPr lang="en-US" dirty="0"/>
                  <a:t> is a set of possible states for the particles</a:t>
                </a:r>
              </a:p>
            </p:txBody>
          </p:sp>
        </mc:Choice>
        <mc:Fallback>
          <p:sp>
            <p:nvSpPr>
              <p:cNvPr id="38" name="TextBox 37">
                <a:extLst>
                  <a:ext uri="{FF2B5EF4-FFF2-40B4-BE49-F238E27FC236}">
                    <a16:creationId xmlns:a16="http://schemas.microsoft.com/office/drawing/2014/main" id="{BC122FB1-8006-4078-B2FA-A364930D0C31}"/>
                  </a:ext>
                </a:extLst>
              </p:cNvPr>
              <p:cNvSpPr txBox="1">
                <a:spLocks noRot="1" noChangeAspect="1" noMove="1" noResize="1" noEditPoints="1" noAdjustHandles="1" noChangeArrowheads="1" noChangeShapeType="1" noTextEdit="1"/>
              </p:cNvSpPr>
              <p:nvPr/>
            </p:nvSpPr>
            <p:spPr>
              <a:xfrm>
                <a:off x="3790764" y="3401232"/>
                <a:ext cx="4246291" cy="369332"/>
              </a:xfrm>
              <a:prstGeom prst="rect">
                <a:avLst/>
              </a:prstGeom>
              <a:blipFill>
                <a:blip r:embed="rId3"/>
                <a:stretch>
                  <a:fillRect t="-9836" r="-718" b="-24590"/>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9F4321F7-411C-4A90-B71F-697B752B4BFC}"/>
              </a:ext>
            </a:extLst>
          </p:cNvPr>
          <p:cNvCxnSpPr>
            <a:cxnSpLocks/>
            <a:stCxn id="41" idx="1"/>
          </p:cNvCxnSpPr>
          <p:nvPr/>
        </p:nvCxnSpPr>
        <p:spPr>
          <a:xfrm>
            <a:off x="9703291" y="2975320"/>
            <a:ext cx="0" cy="284843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825F508B-C6CA-4CED-AD7E-12AB5810910A}"/>
                  </a:ext>
                </a:extLst>
              </p:cNvPr>
              <p:cNvSpPr txBox="1"/>
              <p:nvPr/>
            </p:nvSpPr>
            <p:spPr>
              <a:xfrm>
                <a:off x="9703291" y="2790654"/>
                <a:ext cx="40908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ℝ</m:t>
                      </m:r>
                    </m:oMath>
                  </m:oMathPara>
                </a14:m>
                <a:endParaRPr lang="en-US" dirty="0"/>
              </a:p>
            </p:txBody>
          </p:sp>
        </mc:Choice>
        <mc:Fallback>
          <p:sp>
            <p:nvSpPr>
              <p:cNvPr id="41" name="TextBox 40">
                <a:extLst>
                  <a:ext uri="{FF2B5EF4-FFF2-40B4-BE49-F238E27FC236}">
                    <a16:creationId xmlns:a16="http://schemas.microsoft.com/office/drawing/2014/main" id="{825F508B-C6CA-4CED-AD7E-12AB5810910A}"/>
                  </a:ext>
                </a:extLst>
              </p:cNvPr>
              <p:cNvSpPr txBox="1">
                <a:spLocks noRot="1" noChangeAspect="1" noMove="1" noResize="1" noEditPoints="1" noAdjustHandles="1" noChangeArrowheads="1" noChangeShapeType="1" noTextEdit="1"/>
              </p:cNvSpPr>
              <p:nvPr/>
            </p:nvSpPr>
            <p:spPr>
              <a:xfrm>
                <a:off x="9703291" y="2790654"/>
                <a:ext cx="409086" cy="369332"/>
              </a:xfrm>
              <a:prstGeom prst="rect">
                <a:avLst/>
              </a:prstGeom>
              <a:blipFill>
                <a:blip r:embed="rId4"/>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B8F42896-D387-4FDF-B18E-6114A76BC0D3}"/>
              </a:ext>
            </a:extLst>
          </p:cNvPr>
          <p:cNvCxnSpPr>
            <a:cxnSpLocks/>
          </p:cNvCxnSpPr>
          <p:nvPr/>
        </p:nvCxnSpPr>
        <p:spPr>
          <a:xfrm>
            <a:off x="9614514" y="4429957"/>
            <a:ext cx="191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FFD893D-8CBB-441A-A9A5-656E3E43AD34}"/>
              </a:ext>
            </a:extLst>
          </p:cNvPr>
          <p:cNvCxnSpPr>
            <a:cxnSpLocks/>
          </p:cNvCxnSpPr>
          <p:nvPr/>
        </p:nvCxnSpPr>
        <p:spPr>
          <a:xfrm>
            <a:off x="9607116" y="4030462"/>
            <a:ext cx="19141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D7894792-3814-4545-82D1-1E30DE9783B2}"/>
                  </a:ext>
                </a:extLst>
              </p:cNvPr>
              <p:cNvSpPr txBox="1"/>
              <p:nvPr/>
            </p:nvSpPr>
            <p:spPr>
              <a:xfrm>
                <a:off x="9887310" y="3978935"/>
                <a:ext cx="2176878"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𝑉</m:t>
                    </m:r>
                  </m:oMath>
                </a14:m>
                <a:r>
                  <a:rPr lang="en-US" dirty="0"/>
                  <a:t> is a set of possible</a:t>
                </a:r>
                <a:br>
                  <a:rPr lang="en-US" dirty="0"/>
                </a:br>
                <a:r>
                  <a:rPr lang="en-US" dirty="0"/>
                  <a:t>amounts of materials</a:t>
                </a:r>
              </a:p>
            </p:txBody>
          </p:sp>
        </mc:Choice>
        <mc:Fallback>
          <p:sp>
            <p:nvSpPr>
              <p:cNvPr id="48" name="TextBox 47">
                <a:extLst>
                  <a:ext uri="{FF2B5EF4-FFF2-40B4-BE49-F238E27FC236}">
                    <a16:creationId xmlns:a16="http://schemas.microsoft.com/office/drawing/2014/main" id="{D7894792-3814-4545-82D1-1E30DE9783B2}"/>
                  </a:ext>
                </a:extLst>
              </p:cNvPr>
              <p:cNvSpPr txBox="1">
                <a:spLocks noRot="1" noChangeAspect="1" noMove="1" noResize="1" noEditPoints="1" noAdjustHandles="1" noChangeArrowheads="1" noChangeShapeType="1" noTextEdit="1"/>
              </p:cNvSpPr>
              <p:nvPr/>
            </p:nvSpPr>
            <p:spPr>
              <a:xfrm>
                <a:off x="9887310" y="3978935"/>
                <a:ext cx="2176878" cy="646331"/>
              </a:xfrm>
              <a:prstGeom prst="rect">
                <a:avLst/>
              </a:prstGeom>
              <a:blipFill>
                <a:blip r:embed="rId5"/>
                <a:stretch>
                  <a:fillRect l="-2521" t="-5660" r="-1961"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7B45F439-8762-462F-9490-83EAEB284D66}"/>
                  </a:ext>
                </a:extLst>
              </p:cNvPr>
              <p:cNvSpPr txBox="1"/>
              <p:nvPr/>
            </p:nvSpPr>
            <p:spPr>
              <a:xfrm>
                <a:off x="5436437" y="4307201"/>
                <a:ext cx="3768992" cy="923330"/>
              </a:xfrm>
              <a:prstGeom prst="rect">
                <a:avLst/>
              </a:prstGeom>
              <a:noFill/>
            </p:spPr>
            <p:txBody>
              <a:bodyPr wrap="square" rtlCol="0">
                <a:spAutoFit/>
              </a:bodyPr>
              <a:lstStyle/>
              <a:p>
                <a:r>
                  <a:rPr lang="en-US" dirty="0"/>
                  <a:t>We’ll have statements of the form “the amount of material found in </a:t>
                </a:r>
                <a14:m>
                  <m:oMath xmlns:m="http://schemas.openxmlformats.org/officeDocument/2006/math">
                    <m:r>
                      <a:rPr lang="en-US" b="0" i="1" smtClean="0">
                        <a:latin typeface="Cambria Math" panose="02040503050406030204" pitchFamily="18" charset="0"/>
                      </a:rPr>
                      <m:t>𝑈</m:t>
                    </m:r>
                  </m:oMath>
                </a14:m>
                <a:r>
                  <a:rPr lang="en-US" dirty="0"/>
                  <a:t> is within the range </a:t>
                </a:r>
                <a14:m>
                  <m:oMath xmlns:m="http://schemas.openxmlformats.org/officeDocument/2006/math">
                    <m:r>
                      <a:rPr lang="en-US" b="0" i="1" smtClean="0">
                        <a:latin typeface="Cambria Math" panose="02040503050406030204" pitchFamily="18" charset="0"/>
                      </a:rPr>
                      <m:t>𝑉</m:t>
                    </m:r>
                  </m:oMath>
                </a14:m>
                <a:r>
                  <a:rPr lang="en-US" dirty="0"/>
                  <a:t>”</a:t>
                </a:r>
              </a:p>
            </p:txBody>
          </p:sp>
        </mc:Choice>
        <mc:Fallback>
          <p:sp>
            <p:nvSpPr>
              <p:cNvPr id="49" name="TextBox 48">
                <a:extLst>
                  <a:ext uri="{FF2B5EF4-FFF2-40B4-BE49-F238E27FC236}">
                    <a16:creationId xmlns:a16="http://schemas.microsoft.com/office/drawing/2014/main" id="{7B45F439-8762-462F-9490-83EAEB284D66}"/>
                  </a:ext>
                </a:extLst>
              </p:cNvPr>
              <p:cNvSpPr txBox="1">
                <a:spLocks noRot="1" noChangeAspect="1" noMove="1" noResize="1" noEditPoints="1" noAdjustHandles="1" noChangeArrowheads="1" noChangeShapeType="1" noTextEdit="1"/>
              </p:cNvSpPr>
              <p:nvPr/>
            </p:nvSpPr>
            <p:spPr>
              <a:xfrm>
                <a:off x="5436437" y="4307201"/>
                <a:ext cx="3768992" cy="923330"/>
              </a:xfrm>
              <a:prstGeom prst="rect">
                <a:avLst/>
              </a:prstGeom>
              <a:blipFill>
                <a:blip r:embed="rId6"/>
                <a:stretch>
                  <a:fillRect l="-1456" t="-3974" r="-162" b="-99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596720A6-F004-4021-8B41-0C5476776561}"/>
                  </a:ext>
                </a:extLst>
              </p:cNvPr>
              <p:cNvSpPr txBox="1"/>
              <p:nvPr/>
            </p:nvSpPr>
            <p:spPr>
              <a:xfrm>
                <a:off x="193431" y="6161567"/>
                <a:ext cx="11843235" cy="646331"/>
              </a:xfrm>
              <a:prstGeom prst="rect">
                <a:avLst/>
              </a:prstGeom>
              <a:noFill/>
            </p:spPr>
            <p:txBody>
              <a:bodyPr wrap="square" rtlCol="0">
                <a:spAutoFit/>
              </a:bodyPr>
              <a:lstStyle/>
              <a:p>
                <a:r>
                  <a:rPr lang="en-US" dirty="0"/>
                  <a:t>Assuming that the amount over disjoint areas sums, the state of the system can be characterized by a distribution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ℝ</m:t>
                    </m:r>
                  </m:oMath>
                </a14:m>
                <a:endParaRPr lang="en-US" b="0" dirty="0"/>
              </a:p>
              <a:p>
                <a:r>
                  <a:rPr lang="en-US" dirty="0"/>
                  <a:t> </a:t>
                </a:r>
              </a:p>
            </p:txBody>
          </p:sp>
        </mc:Choice>
        <mc:Fallback>
          <p:sp>
            <p:nvSpPr>
              <p:cNvPr id="50" name="TextBox 49">
                <a:extLst>
                  <a:ext uri="{FF2B5EF4-FFF2-40B4-BE49-F238E27FC236}">
                    <a16:creationId xmlns:a16="http://schemas.microsoft.com/office/drawing/2014/main" id="{596720A6-F004-4021-8B41-0C5476776561}"/>
                  </a:ext>
                </a:extLst>
              </p:cNvPr>
              <p:cNvSpPr txBox="1">
                <a:spLocks noRot="1" noChangeAspect="1" noMove="1" noResize="1" noEditPoints="1" noAdjustHandles="1" noChangeArrowheads="1" noChangeShapeType="1" noTextEdit="1"/>
              </p:cNvSpPr>
              <p:nvPr/>
            </p:nvSpPr>
            <p:spPr>
              <a:xfrm>
                <a:off x="193431" y="6161567"/>
                <a:ext cx="11843235" cy="646331"/>
              </a:xfrm>
              <a:prstGeom prst="rect">
                <a:avLst/>
              </a:prstGeom>
              <a:blipFill>
                <a:blip r:embed="rId7"/>
                <a:stretch>
                  <a:fillRect l="-463" t="-5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Rectangle 51">
                <a:extLst>
                  <a:ext uri="{FF2B5EF4-FFF2-40B4-BE49-F238E27FC236}">
                    <a16:creationId xmlns:a16="http://schemas.microsoft.com/office/drawing/2014/main" id="{D3AAA81F-B707-4FC1-8C9D-B0E5D1E814A3}"/>
                  </a:ext>
                </a:extLst>
              </p:cNvPr>
              <p:cNvSpPr/>
              <p:nvPr/>
            </p:nvSpPr>
            <p:spPr>
              <a:xfrm>
                <a:off x="1632415" y="3190382"/>
                <a:ext cx="379656"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𝒮</m:t>
                      </m:r>
                    </m:oMath>
                  </m:oMathPara>
                </a14:m>
                <a:endParaRPr lang="en-US" dirty="0"/>
              </a:p>
            </p:txBody>
          </p:sp>
        </mc:Choice>
        <mc:Fallback>
          <p:sp>
            <p:nvSpPr>
              <p:cNvPr id="52" name="Rectangle 51">
                <a:extLst>
                  <a:ext uri="{FF2B5EF4-FFF2-40B4-BE49-F238E27FC236}">
                    <a16:creationId xmlns:a16="http://schemas.microsoft.com/office/drawing/2014/main" id="{D3AAA81F-B707-4FC1-8C9D-B0E5D1E814A3}"/>
                  </a:ext>
                </a:extLst>
              </p:cNvPr>
              <p:cNvSpPr>
                <a:spLocks noRot="1" noChangeAspect="1" noMove="1" noResize="1" noEditPoints="1" noAdjustHandles="1" noChangeArrowheads="1" noChangeShapeType="1" noTextEdit="1"/>
              </p:cNvSpPr>
              <p:nvPr/>
            </p:nvSpPr>
            <p:spPr>
              <a:xfrm>
                <a:off x="1632415" y="3190382"/>
                <a:ext cx="3796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3" name="Rectangle 52">
                <a:extLst>
                  <a:ext uri="{FF2B5EF4-FFF2-40B4-BE49-F238E27FC236}">
                    <a16:creationId xmlns:a16="http://schemas.microsoft.com/office/drawing/2014/main" id="{5559B385-BCAA-46DC-91F3-CE5033091173}"/>
                  </a:ext>
                </a:extLst>
              </p:cNvPr>
              <p:cNvSpPr/>
              <p:nvPr/>
            </p:nvSpPr>
            <p:spPr>
              <a:xfrm>
                <a:off x="2759760" y="3956726"/>
                <a:ext cx="40075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p:sp>
            <p:nvSpPr>
              <p:cNvPr id="53" name="Rectangle 52">
                <a:extLst>
                  <a:ext uri="{FF2B5EF4-FFF2-40B4-BE49-F238E27FC236}">
                    <a16:creationId xmlns:a16="http://schemas.microsoft.com/office/drawing/2014/main" id="{5559B385-BCAA-46DC-91F3-CE5033091173}"/>
                  </a:ext>
                </a:extLst>
              </p:cNvPr>
              <p:cNvSpPr>
                <a:spLocks noRot="1" noChangeAspect="1" noMove="1" noResize="1" noEditPoints="1" noAdjustHandles="1" noChangeArrowheads="1" noChangeShapeType="1" noTextEdit="1"/>
              </p:cNvSpPr>
              <p:nvPr/>
            </p:nvSpPr>
            <p:spPr>
              <a:xfrm>
                <a:off x="2759760" y="3956726"/>
                <a:ext cx="400751"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75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animBg="1"/>
      <p:bldP spid="38" grpId="0"/>
      <p:bldP spid="41" grpId="0"/>
      <p:bldP spid="48" grpId="0"/>
      <p:bldP spid="49" grpId="0"/>
      <p:bldP spid="50" grpId="0"/>
      <p:bldP spid="52" grpId="0"/>
      <p:bldP spid="5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C42-C96A-4A5E-84CB-83D2B52F831D}"/>
              </a:ext>
            </a:extLst>
          </p:cNvPr>
          <p:cNvSpPr>
            <a:spLocks noGrp="1"/>
          </p:cNvSpPr>
          <p:nvPr>
            <p:ph type="title"/>
          </p:nvPr>
        </p:nvSpPr>
        <p:spPr/>
        <p:txBody>
          <a:bodyPr/>
          <a:lstStyle/>
          <a:p>
            <a:r>
              <a:rPr lang="en-US" dirty="0"/>
              <a:t>Assumption of infinitesimal reducibility</a:t>
            </a:r>
          </a:p>
        </p:txBody>
      </p:sp>
      <p:grpSp>
        <p:nvGrpSpPr>
          <p:cNvPr id="4" name="Group 3">
            <a:extLst>
              <a:ext uri="{FF2B5EF4-FFF2-40B4-BE49-F238E27FC236}">
                <a16:creationId xmlns:a16="http://schemas.microsoft.com/office/drawing/2014/main" id="{01DB7804-81BD-4DC3-BA17-9FA158E23D22}"/>
              </a:ext>
            </a:extLst>
          </p:cNvPr>
          <p:cNvGrpSpPr/>
          <p:nvPr/>
        </p:nvGrpSpPr>
        <p:grpSpPr>
          <a:xfrm>
            <a:off x="7912599" y="1405453"/>
            <a:ext cx="3284859" cy="916207"/>
            <a:chOff x="7093758" y="5122425"/>
            <a:chExt cx="4379811" cy="1221610"/>
          </a:xfrm>
        </p:grpSpPr>
        <p:grpSp>
          <p:nvGrpSpPr>
            <p:cNvPr id="5" name="Group 4">
              <a:extLst>
                <a:ext uri="{FF2B5EF4-FFF2-40B4-BE49-F238E27FC236}">
                  <a16:creationId xmlns:a16="http://schemas.microsoft.com/office/drawing/2014/main" id="{0E3FBDBD-E54C-40EF-9673-414872DBE9FD}"/>
                </a:ext>
              </a:extLst>
            </p:cNvPr>
            <p:cNvGrpSpPr/>
            <p:nvPr/>
          </p:nvGrpSpPr>
          <p:grpSpPr>
            <a:xfrm>
              <a:off x="7517416" y="5122425"/>
              <a:ext cx="3079535" cy="839764"/>
              <a:chOff x="2758985" y="3636747"/>
              <a:chExt cx="7518499" cy="2050233"/>
            </a:xfrm>
          </p:grpSpPr>
          <p:grpSp>
            <p:nvGrpSpPr>
              <p:cNvPr id="11" name="Group 10">
                <a:extLst>
                  <a:ext uri="{FF2B5EF4-FFF2-40B4-BE49-F238E27FC236}">
                    <a16:creationId xmlns:a16="http://schemas.microsoft.com/office/drawing/2014/main" id="{07E2B6A7-DF70-4D99-8D3C-1AF0033D7F5E}"/>
                  </a:ext>
                </a:extLst>
              </p:cNvPr>
              <p:cNvGrpSpPr/>
              <p:nvPr/>
            </p:nvGrpSpPr>
            <p:grpSpPr>
              <a:xfrm>
                <a:off x="2758985" y="4061287"/>
                <a:ext cx="1727299" cy="1625693"/>
                <a:chOff x="2743126" y="2971800"/>
                <a:chExt cx="1295474" cy="1219270"/>
              </a:xfrm>
            </p:grpSpPr>
            <p:sp>
              <p:nvSpPr>
                <p:cNvPr id="16" name="Oval 15">
                  <a:extLst>
                    <a:ext uri="{FF2B5EF4-FFF2-40B4-BE49-F238E27FC236}">
                      <a16:creationId xmlns:a16="http://schemas.microsoft.com/office/drawing/2014/main" id="{9D1E170A-DDE9-4A81-9D80-9E8CD25E1154}"/>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2DFE2786-A94B-463E-8D3C-19D1A1C1DB01}"/>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5F0AF26-40B5-47D6-917C-97E127BC34C4}"/>
                  </a:ext>
                </a:extLst>
              </p:cNvPr>
              <p:cNvGrpSpPr/>
              <p:nvPr/>
            </p:nvGrpSpPr>
            <p:grpSpPr>
              <a:xfrm>
                <a:off x="8550185" y="3654841"/>
                <a:ext cx="1727299" cy="1625693"/>
                <a:chOff x="2743126" y="2971800"/>
                <a:chExt cx="1295474" cy="1219270"/>
              </a:xfrm>
            </p:grpSpPr>
            <p:sp>
              <p:nvSpPr>
                <p:cNvPr id="14" name="Oval 13">
                  <a:extLst>
                    <a:ext uri="{FF2B5EF4-FFF2-40B4-BE49-F238E27FC236}">
                      <a16:creationId xmlns:a16="http://schemas.microsoft.com/office/drawing/2014/main" id="{B09A12AE-3CD1-4B88-8D2E-DCF0A27FD160}"/>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5">
                  <a:extLst>
                    <a:ext uri="{FF2B5EF4-FFF2-40B4-BE49-F238E27FC236}">
                      <a16:creationId xmlns:a16="http://schemas.microsoft.com/office/drawing/2014/main" id="{FC2593EF-9026-4536-B3AA-DC087BDE427B}"/>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Shape 12">
                <a:extLst>
                  <a:ext uri="{FF2B5EF4-FFF2-40B4-BE49-F238E27FC236}">
                    <a16:creationId xmlns:a16="http://schemas.microsoft.com/office/drawing/2014/main" id="{E930355D-E0D8-4175-B8B5-CAC45C3F01BB}"/>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82623533-7E8E-41FE-B147-FF689C625537}"/>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D27994-DC94-46BE-8F05-9C35621CE637}"/>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81928E49-0371-4B4E-993D-18DBBBFDFC1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571F5CCA-7205-4436-90D5-5641112D1CD9}"/>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Straight Arrow Connector 9">
              <a:extLst>
                <a:ext uri="{FF2B5EF4-FFF2-40B4-BE49-F238E27FC236}">
                  <a16:creationId xmlns:a16="http://schemas.microsoft.com/office/drawing/2014/main" id="{711031D7-0925-446A-B9F2-C6D55163700C}"/>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6DE62808-5854-47C1-8D81-71EC70573158}"/>
              </a:ext>
            </a:extLst>
          </p:cNvPr>
          <p:cNvSpPr txBox="1"/>
          <p:nvPr/>
        </p:nvSpPr>
        <p:spPr>
          <a:xfrm>
            <a:off x="419473" y="1018109"/>
            <a:ext cx="7017744" cy="1200329"/>
          </a:xfrm>
          <a:prstGeom prst="rect">
            <a:avLst/>
          </a:prstGeom>
          <a:noFill/>
        </p:spPr>
        <p:txBody>
          <a:bodyPr wrap="square" rtlCol="0">
            <a:spAutoFit/>
          </a:bodyPr>
          <a:lstStyle/>
          <a:p>
            <a:r>
              <a:rPr lang="en-US" sz="2400" i="1" dirty="0"/>
              <a:t>The system is reducible to its parts: giving the state of the whole is equivalent to giving the state of the parts. The system can be subdivided indefinitely.</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68BD699-F99F-4A81-AE87-DCFB35F244E8}"/>
                  </a:ext>
                </a:extLst>
              </p:cNvPr>
              <p:cNvSpPr/>
              <p:nvPr/>
            </p:nvSpPr>
            <p:spPr>
              <a:xfrm>
                <a:off x="5003647" y="2725776"/>
                <a:ext cx="16165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r>
                        <a:rPr lang="en-US" sz="2800" i="1">
                          <a:latin typeface="Cambria Math" panose="02040503050406030204" pitchFamily="18" charset="0"/>
                        </a:rPr>
                        <m:t>:</m:t>
                      </m:r>
                      <m:r>
                        <a:rPr lang="en-US" sz="2800" i="1">
                          <a:latin typeface="Cambria Math" panose="02040503050406030204" pitchFamily="18" charset="0"/>
                        </a:rPr>
                        <m:t>𝒮</m:t>
                      </m:r>
                      <m:r>
                        <a:rPr lang="en-US" sz="2800" i="1">
                          <a:latin typeface="Cambria Math" panose="02040503050406030204" pitchFamily="18" charset="0"/>
                        </a:rPr>
                        <m:t>→</m:t>
                      </m:r>
                      <m:r>
                        <a:rPr lang="en-US" sz="2800" i="1">
                          <a:latin typeface="Cambria Math" panose="02040503050406030204" pitchFamily="18" charset="0"/>
                        </a:rPr>
                        <m:t>ℝ</m:t>
                      </m:r>
                    </m:oMath>
                  </m:oMathPara>
                </a14:m>
                <a:endParaRPr lang="en-US" sz="2800" dirty="0"/>
              </a:p>
            </p:txBody>
          </p:sp>
        </mc:Choice>
        <mc:Fallback xmlns="">
          <p:sp>
            <p:nvSpPr>
              <p:cNvPr id="19" name="Rectangle 18">
                <a:extLst>
                  <a:ext uri="{FF2B5EF4-FFF2-40B4-BE49-F238E27FC236}">
                    <a16:creationId xmlns:a16="http://schemas.microsoft.com/office/drawing/2014/main" id="{968BD699-F99F-4A81-AE87-DCFB35F244E8}"/>
                  </a:ext>
                </a:extLst>
              </p:cNvPr>
              <p:cNvSpPr>
                <a:spLocks noRot="1" noChangeAspect="1" noMove="1" noResize="1" noEditPoints="1" noAdjustHandles="1" noChangeArrowheads="1" noChangeShapeType="1" noTextEdit="1"/>
              </p:cNvSpPr>
              <p:nvPr/>
            </p:nvSpPr>
            <p:spPr>
              <a:xfrm>
                <a:off x="5003647" y="2725776"/>
                <a:ext cx="1616596" cy="523220"/>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5F2C410-3FAE-40F7-9A48-109C96C7DF5F}"/>
              </a:ext>
            </a:extLst>
          </p:cNvPr>
          <p:cNvSpPr txBox="1"/>
          <p:nvPr/>
        </p:nvSpPr>
        <p:spPr>
          <a:xfrm>
            <a:off x="549120" y="2525721"/>
            <a:ext cx="3551068" cy="923330"/>
          </a:xfrm>
          <a:prstGeom prst="rect">
            <a:avLst/>
          </a:prstGeom>
          <a:noFill/>
        </p:spPr>
        <p:txBody>
          <a:bodyPr wrap="square" rtlCol="0">
            <a:spAutoFit/>
          </a:bodyPr>
          <a:lstStyle/>
          <a:p>
            <a:r>
              <a:rPr lang="en-US" dirty="0"/>
              <a:t>The state of the whole is given by a distribution over the state of the infinitesimal parts (i.e. particles)</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AF2579E-1EF5-4D78-A3C0-A7E3BCBCCDA6}"/>
                  </a:ext>
                </a:extLst>
              </p:cNvPr>
              <p:cNvSpPr/>
              <p:nvPr/>
            </p:nvSpPr>
            <p:spPr>
              <a:xfrm>
                <a:off x="4364455" y="3365167"/>
                <a:ext cx="3019609"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e>
                      </m:d>
                      <m:r>
                        <a:rPr lang="en-US" sz="2800" i="1">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oMath>
                  </m:oMathPara>
                </a14:m>
                <a:endParaRPr lang="en-US" sz="2800" dirty="0"/>
              </a:p>
            </p:txBody>
          </p:sp>
        </mc:Choice>
        <mc:Fallback xmlns="">
          <p:sp>
            <p:nvSpPr>
              <p:cNvPr id="22" name="Rectangle 21">
                <a:extLst>
                  <a:ext uri="{FF2B5EF4-FFF2-40B4-BE49-F238E27FC236}">
                    <a16:creationId xmlns:a16="http://schemas.microsoft.com/office/drawing/2014/main" id="{0AF2579E-1EF5-4D78-A3C0-A7E3BCBCCDA6}"/>
                  </a:ext>
                </a:extLst>
              </p:cNvPr>
              <p:cNvSpPr>
                <a:spLocks noRot="1" noChangeAspect="1" noMove="1" noResize="1" noEditPoints="1" noAdjustHandles="1" noChangeArrowheads="1" noChangeShapeType="1" noTextEdit="1"/>
              </p:cNvSpPr>
              <p:nvPr/>
            </p:nvSpPr>
            <p:spPr>
              <a:xfrm>
                <a:off x="4364455" y="3365167"/>
                <a:ext cx="3019609" cy="578685"/>
              </a:xfrm>
              <a:prstGeom prst="rect">
                <a:avLst/>
              </a:prstGeom>
              <a:blipFill>
                <a:blip r:embed="rId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05BF8CDE-C414-4172-9F5D-CE42A3C6C04F}"/>
              </a:ext>
            </a:extLst>
          </p:cNvPr>
          <p:cNvSpPr txBox="1"/>
          <p:nvPr/>
        </p:nvSpPr>
        <p:spPr>
          <a:xfrm>
            <a:off x="8223120" y="3240037"/>
            <a:ext cx="3144917" cy="646331"/>
          </a:xfrm>
          <a:prstGeom prst="rect">
            <a:avLst/>
          </a:prstGeom>
          <a:noFill/>
        </p:spPr>
        <p:txBody>
          <a:bodyPr wrap="square" rtlCol="0">
            <a:spAutoFit/>
          </a:bodyPr>
          <a:lstStyle/>
          <a:p>
            <a:r>
              <a:rPr lang="en-US" dirty="0"/>
              <a:t>Density expressed in terms of state variables</a:t>
            </a:r>
          </a:p>
        </p:txBody>
      </p:sp>
      <p:sp>
        <p:nvSpPr>
          <p:cNvPr id="24" name="TextBox 23">
            <a:extLst>
              <a:ext uri="{FF2B5EF4-FFF2-40B4-BE49-F238E27FC236}">
                <a16:creationId xmlns:a16="http://schemas.microsoft.com/office/drawing/2014/main" id="{220BF4AC-2140-4AD4-900B-8538F51C04A9}"/>
              </a:ext>
            </a:extLst>
          </p:cNvPr>
          <p:cNvSpPr txBox="1"/>
          <p:nvPr/>
        </p:nvSpPr>
        <p:spPr>
          <a:xfrm>
            <a:off x="484882" y="4266538"/>
            <a:ext cx="3144917" cy="369332"/>
          </a:xfrm>
          <a:prstGeom prst="rect">
            <a:avLst/>
          </a:prstGeom>
          <a:noFill/>
        </p:spPr>
        <p:txBody>
          <a:bodyPr wrap="square" rtlCol="0">
            <a:spAutoFit/>
          </a:bodyPr>
          <a:lstStyle/>
          <a:p>
            <a:r>
              <a:rPr lang="en-US" dirty="0"/>
              <a:t>Under a change of variables</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B98B588-B2D4-4C60-8AE2-72C6646ACF83}"/>
                  </a:ext>
                </a:extLst>
              </p:cNvPr>
              <p:cNvSpPr/>
              <p:nvPr/>
            </p:nvSpPr>
            <p:spPr>
              <a:xfrm>
                <a:off x="3665332" y="4178020"/>
                <a:ext cx="2146613" cy="546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oMath>
                  </m:oMathPara>
                </a14:m>
                <a:endParaRPr lang="en-US" sz="2800" dirty="0"/>
              </a:p>
            </p:txBody>
          </p:sp>
        </mc:Choice>
        <mc:Fallback xmlns="">
          <p:sp>
            <p:nvSpPr>
              <p:cNvPr id="25" name="Rectangle 24">
                <a:extLst>
                  <a:ext uri="{FF2B5EF4-FFF2-40B4-BE49-F238E27FC236}">
                    <a16:creationId xmlns:a16="http://schemas.microsoft.com/office/drawing/2014/main" id="{DB98B588-B2D4-4C60-8AE2-72C6646ACF83}"/>
                  </a:ext>
                </a:extLst>
              </p:cNvPr>
              <p:cNvSpPr>
                <a:spLocks noRot="1" noChangeAspect="1" noMove="1" noResize="1" noEditPoints="1" noAdjustHandles="1" noChangeArrowheads="1" noChangeShapeType="1" noTextEdit="1"/>
              </p:cNvSpPr>
              <p:nvPr/>
            </p:nvSpPr>
            <p:spPr>
              <a:xfrm>
                <a:off x="3665332" y="4178020"/>
                <a:ext cx="2146613" cy="546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BE9FD2FC-276C-408A-9D77-0035459F1725}"/>
                  </a:ext>
                </a:extLst>
              </p:cNvPr>
              <p:cNvSpPr/>
              <p:nvPr/>
            </p:nvSpPr>
            <p:spPr>
              <a:xfrm>
                <a:off x="2418580" y="4991200"/>
                <a:ext cx="3393365" cy="1050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num>
                            <m:den>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den>
                          </m:f>
                        </m:e>
                      </m:d>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oMath>
                  </m:oMathPara>
                </a14:m>
                <a:endParaRPr lang="en-US" sz="2800" dirty="0"/>
              </a:p>
            </p:txBody>
          </p:sp>
        </mc:Choice>
        <mc:Fallback xmlns="">
          <p:sp>
            <p:nvSpPr>
              <p:cNvPr id="26" name="Rectangle 25">
                <a:extLst>
                  <a:ext uri="{FF2B5EF4-FFF2-40B4-BE49-F238E27FC236}">
                    <a16:creationId xmlns:a16="http://schemas.microsoft.com/office/drawing/2014/main" id="{BE9FD2FC-276C-408A-9D77-0035459F1725}"/>
                  </a:ext>
                </a:extLst>
              </p:cNvPr>
              <p:cNvSpPr>
                <a:spLocks noRot="1" noChangeAspect="1" noMove="1" noResize="1" noEditPoints="1" noAdjustHandles="1" noChangeArrowheads="1" noChangeShapeType="1" noTextEdit="1"/>
              </p:cNvSpPr>
              <p:nvPr/>
            </p:nvSpPr>
            <p:spPr>
              <a:xfrm>
                <a:off x="2418580" y="4991200"/>
                <a:ext cx="3393365" cy="105099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2E3525C-046A-491F-84EC-F95FFA34E3EB}"/>
                  </a:ext>
                </a:extLst>
              </p:cNvPr>
              <p:cNvSpPr/>
              <p:nvPr/>
            </p:nvSpPr>
            <p:spPr>
              <a:xfrm>
                <a:off x="6143811" y="4143460"/>
                <a:ext cx="2506712" cy="580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r>
                        <a:rPr lang="en-US" sz="2800" i="1">
                          <a:latin typeface="Cambria Math" panose="02040503050406030204" pitchFamily="18" charset="0"/>
                        </a:rPr>
                        <m:t>=</m:t>
                      </m:r>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oMath>
                  </m:oMathPara>
                </a14:m>
                <a:endParaRPr lang="en-US" sz="2800" dirty="0"/>
              </a:p>
            </p:txBody>
          </p:sp>
        </mc:Choice>
        <mc:Fallback xmlns="">
          <p:sp>
            <p:nvSpPr>
              <p:cNvPr id="27" name="Rectangle 26">
                <a:extLst>
                  <a:ext uri="{FF2B5EF4-FFF2-40B4-BE49-F238E27FC236}">
                    <a16:creationId xmlns:a16="http://schemas.microsoft.com/office/drawing/2014/main" id="{B2E3525C-046A-491F-84EC-F95FFA34E3EB}"/>
                  </a:ext>
                </a:extLst>
              </p:cNvPr>
              <p:cNvSpPr>
                <a:spLocks noRot="1" noChangeAspect="1" noMove="1" noResize="1" noEditPoints="1" noAdjustHandles="1" noChangeArrowheads="1" noChangeShapeType="1" noTextEdit="1"/>
              </p:cNvSpPr>
              <p:nvPr/>
            </p:nvSpPr>
            <p:spPr>
              <a:xfrm>
                <a:off x="6143811" y="4143460"/>
                <a:ext cx="2506712" cy="580928"/>
              </a:xfrm>
              <a:prstGeom prst="rect">
                <a:avLst/>
              </a:prstGeom>
              <a:blipFill>
                <a:blip r:embed="rId6"/>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647B372-F492-4E23-9457-4AAAF29D7EB9}"/>
              </a:ext>
            </a:extLst>
          </p:cNvPr>
          <p:cNvSpPr txBox="1"/>
          <p:nvPr/>
        </p:nvSpPr>
        <p:spPr>
          <a:xfrm>
            <a:off x="865269" y="5328685"/>
            <a:ext cx="1192071" cy="369332"/>
          </a:xfrm>
          <a:prstGeom prst="rect">
            <a:avLst/>
          </a:prstGeom>
          <a:noFill/>
        </p:spPr>
        <p:txBody>
          <a:bodyPr wrap="square" rtlCol="0">
            <a:spAutoFit/>
          </a:bodyPr>
          <a:lstStyle/>
          <a:p>
            <a:r>
              <a:rPr lang="en-US" dirty="0"/>
              <a:t>we have</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96003D31-40E0-4357-8BE7-908CF8BED645}"/>
                  </a:ext>
                </a:extLst>
              </p:cNvPr>
              <p:cNvSpPr/>
              <p:nvPr/>
            </p:nvSpPr>
            <p:spPr>
              <a:xfrm>
                <a:off x="6207382" y="5144757"/>
                <a:ext cx="3653885" cy="7371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e>
                      </m:d>
                      <m:r>
                        <a:rPr lang="en-US" sz="2800" i="1">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oMath>
                  </m:oMathPara>
                </a14:m>
                <a:endParaRPr lang="en-US" sz="2800" dirty="0"/>
              </a:p>
            </p:txBody>
          </p:sp>
        </mc:Choice>
        <mc:Fallback xmlns="">
          <p:sp>
            <p:nvSpPr>
              <p:cNvPr id="29" name="Rectangle 28">
                <a:extLst>
                  <a:ext uri="{FF2B5EF4-FFF2-40B4-BE49-F238E27FC236}">
                    <a16:creationId xmlns:a16="http://schemas.microsoft.com/office/drawing/2014/main" id="{96003D31-40E0-4357-8BE7-908CF8BED645}"/>
                  </a:ext>
                </a:extLst>
              </p:cNvPr>
              <p:cNvSpPr>
                <a:spLocks noRot="1" noChangeAspect="1" noMove="1" noResize="1" noEditPoints="1" noAdjustHandles="1" noChangeArrowheads="1" noChangeShapeType="1" noTextEdit="1"/>
              </p:cNvSpPr>
              <p:nvPr/>
            </p:nvSpPr>
            <p:spPr>
              <a:xfrm>
                <a:off x="6207382" y="5144757"/>
                <a:ext cx="3653885" cy="737189"/>
              </a:xfrm>
              <a:prstGeom prst="rect">
                <a:avLst/>
              </a:prstGeom>
              <a:blipFill>
                <a:blip r:embed="rId7"/>
                <a:stretch>
                  <a:fillRect/>
                </a:stretch>
              </a:blipFill>
            </p:spPr>
            <p:txBody>
              <a:bodyPr/>
              <a:lstStyle/>
              <a:p>
                <a:r>
                  <a:rPr lang="en-US">
                    <a:noFill/>
                  </a:rPr>
                  <a:t> </a:t>
                </a:r>
              </a:p>
            </p:txBody>
          </p:sp>
        </mc:Fallback>
      </mc:AlternateContent>
      <p:sp>
        <p:nvSpPr>
          <p:cNvPr id="30" name="TextBox 29">
            <a:extLst>
              <a:ext uri="{FF2B5EF4-FFF2-40B4-BE49-F238E27FC236}">
                <a16:creationId xmlns:a16="http://schemas.microsoft.com/office/drawing/2014/main" id="{00AE9045-366B-4B3C-B2C9-F30896E4D137}"/>
              </a:ext>
            </a:extLst>
          </p:cNvPr>
          <p:cNvSpPr txBox="1"/>
          <p:nvPr/>
        </p:nvSpPr>
        <p:spPr>
          <a:xfrm>
            <a:off x="193431" y="6189229"/>
            <a:ext cx="11843238" cy="461665"/>
          </a:xfrm>
          <a:prstGeom prst="rect">
            <a:avLst/>
          </a:prstGeom>
          <a:noFill/>
        </p:spPr>
        <p:txBody>
          <a:bodyPr wrap="square" rtlCol="0">
            <a:spAutoFit/>
          </a:bodyPr>
          <a:lstStyle/>
          <a:p>
            <a:pPr algn="ctr"/>
            <a:r>
              <a:rPr lang="en-US" sz="2400" dirty="0"/>
              <a:t>We need the distribution to change both as a density and be an invariant. How can that work?</a:t>
            </a:r>
          </a:p>
        </p:txBody>
      </p:sp>
    </p:spTree>
    <p:extLst>
      <p:ext uri="{BB962C8B-B14F-4D97-AF65-F5344CB8AC3E}">
        <p14:creationId xmlns:p14="http://schemas.microsoft.com/office/powerpoint/2010/main" val="39341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3" grpId="0"/>
      <p:bldP spid="24" grpId="0"/>
      <p:bldP spid="25" grpId="0"/>
      <p:bldP spid="26" grpId="0"/>
      <p:bldP spid="27" grpId="0"/>
      <p:bldP spid="28" grpId="0"/>
      <p:bldP spid="29" grpId="0"/>
      <p:bldP spid="3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7C06-FAFA-4A60-94B3-A8414E6563DD}"/>
              </a:ext>
            </a:extLst>
          </p:cNvPr>
          <p:cNvSpPr>
            <a:spLocks noGrp="1"/>
          </p:cNvSpPr>
          <p:nvPr>
            <p:ph type="title"/>
          </p:nvPr>
        </p:nvSpPr>
        <p:spPr/>
        <p:txBody>
          <a:bodyPr/>
          <a:lstStyle/>
          <a:p>
            <a:r>
              <a:rPr lang="en-US" dirty="0"/>
              <a:t>Invariant densities</a:t>
            </a:r>
          </a:p>
        </p:txBody>
      </p:sp>
      <p:grpSp>
        <p:nvGrpSpPr>
          <p:cNvPr id="7" name="Group 6">
            <a:extLst>
              <a:ext uri="{FF2B5EF4-FFF2-40B4-BE49-F238E27FC236}">
                <a16:creationId xmlns:a16="http://schemas.microsoft.com/office/drawing/2014/main" id="{DB007741-28A5-4CA6-87D0-1406CB73193C}"/>
              </a:ext>
            </a:extLst>
          </p:cNvPr>
          <p:cNvGrpSpPr/>
          <p:nvPr/>
        </p:nvGrpSpPr>
        <p:grpSpPr>
          <a:xfrm>
            <a:off x="4816101" y="1963090"/>
            <a:ext cx="2559798" cy="1131332"/>
            <a:chOff x="716802" y="3516868"/>
            <a:chExt cx="2559798" cy="1131332"/>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4C76F3-79A1-474C-8F54-E4D8B1A5C6C3}"/>
                    </a:ext>
                  </a:extLst>
                </p:cNvPr>
                <p:cNvSpPr/>
                <p:nvPr/>
              </p:nvSpPr>
              <p:spPr>
                <a:xfrm>
                  <a:off x="2242713" y="3516868"/>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8" name="Rectangle 7">
                  <a:extLst>
                    <a:ext uri="{FF2B5EF4-FFF2-40B4-BE49-F238E27FC236}">
                      <a16:creationId xmlns:a16="http://schemas.microsoft.com/office/drawing/2014/main" id="{044C76F3-79A1-474C-8F54-E4D8B1A5C6C3}"/>
                    </a:ext>
                  </a:extLst>
                </p:cNvPr>
                <p:cNvSpPr>
                  <a:spLocks noRot="1" noChangeAspect="1" noMove="1" noResize="1" noEditPoints="1" noAdjustHandles="1" noChangeArrowheads="1" noChangeShapeType="1" noTextEdit="1"/>
                </p:cNvSpPr>
                <p:nvPr/>
              </p:nvSpPr>
              <p:spPr>
                <a:xfrm>
                  <a:off x="2242713" y="3516868"/>
                  <a:ext cx="762000" cy="6858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9CC5395-D1E1-4F91-8D79-C03CBF223D4E}"/>
                    </a:ext>
                  </a:extLst>
                </p:cNvPr>
                <p:cNvSpPr txBox="1"/>
                <p:nvPr/>
              </p:nvSpPr>
              <p:spPr>
                <a:xfrm>
                  <a:off x="716802" y="3657600"/>
                  <a:ext cx="1416798"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r>
                        <a:rPr lang="en-US" b="0" i="1" smtClean="0">
                          <a:latin typeface="Cambria Math"/>
                        </a:rPr>
                        <m:t>𝑘</m:t>
                      </m:r>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−1</m:t>
                          </m:r>
                        </m:sup>
                      </m:sSup>
                    </m:oMath>
                  </a14:m>
                  <a:r>
                    <a:rPr lang="en-US"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716802" y="3657600"/>
                  <a:ext cx="141679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BF3339A-7DB2-4D19-9686-D43C89EBE7A4}"/>
                    </a:ext>
                  </a:extLst>
                </p:cNvPr>
                <p:cNvSpPr txBox="1"/>
                <p:nvPr/>
              </p:nvSpPr>
              <p:spPr>
                <a:xfrm>
                  <a:off x="2090313" y="4278868"/>
                  <a:ext cx="1186287"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r>
                        <a:rPr lang="en-US" b="0" i="1" smtClean="0">
                          <a:latin typeface="Cambria Math"/>
                        </a:rPr>
                        <m:t>𝑞</m:t>
                      </m:r>
                      <m:r>
                        <a:rPr lang="en-US" b="0" i="1" smtClean="0">
                          <a:latin typeface="Cambria Math"/>
                        </a:rPr>
                        <m:t>=1 </m:t>
                      </m:r>
                      <m:r>
                        <a:rPr lang="en-US" b="0" i="1" smtClean="0">
                          <a:latin typeface="Cambria Math"/>
                        </a:rPr>
                        <m:t>𝑚</m:t>
                      </m:r>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090313" y="4278868"/>
                  <a:ext cx="1186287" cy="369332"/>
                </a:xfrm>
                <a:prstGeom prst="rect">
                  <a:avLst/>
                </a:prstGeom>
                <a:blipFill rotWithShape="1">
                  <a:blip r:embed="rId5"/>
                  <a:stretch>
                    <a:fillRect b="-4918"/>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EEADCE45-6142-4B6A-B396-7567F3824761}"/>
              </a:ext>
            </a:extLst>
          </p:cNvPr>
          <p:cNvGrpSpPr/>
          <p:nvPr/>
        </p:nvGrpSpPr>
        <p:grpSpPr>
          <a:xfrm>
            <a:off x="8407463" y="2089314"/>
            <a:ext cx="3377365" cy="826532"/>
            <a:chOff x="76200" y="4876800"/>
            <a:chExt cx="3377365" cy="826532"/>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0991B720-7253-46D8-8F32-A9F7BB34C53C}"/>
                    </a:ext>
                  </a:extLst>
                </p:cNvPr>
                <p:cNvSpPr/>
                <p:nvPr/>
              </p:nvSpPr>
              <p:spPr>
                <a:xfrm>
                  <a:off x="1905000" y="4876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12" name="Rectangle 11">
                  <a:extLst>
                    <a:ext uri="{FF2B5EF4-FFF2-40B4-BE49-F238E27FC236}">
                      <a16:creationId xmlns:a16="http://schemas.microsoft.com/office/drawing/2014/main" id="{0991B720-7253-46D8-8F32-A9F7BB34C53C}"/>
                    </a:ext>
                  </a:extLst>
                </p:cNvPr>
                <p:cNvSpPr>
                  <a:spLocks noRot="1" noChangeAspect="1" noMove="1" noResize="1" noEditPoints="1" noAdjustHandles="1" noChangeArrowheads="1" noChangeShapeType="1" noTextEdit="1"/>
                </p:cNvSpPr>
                <p:nvPr/>
              </p:nvSpPr>
              <p:spPr>
                <a:xfrm>
                  <a:off x="1905000" y="4876800"/>
                  <a:ext cx="1524000" cy="3810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7FECB2A-A199-49BF-A1E5-D34DE80701BE}"/>
                    </a:ext>
                  </a:extLst>
                </p:cNvPr>
                <p:cNvSpPr txBox="1"/>
                <p:nvPr/>
              </p:nvSpPr>
              <p:spPr>
                <a:xfrm>
                  <a:off x="76200" y="4888468"/>
                  <a:ext cx="1834477" cy="384144"/>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𝑘</m:t>
                          </m:r>
                        </m:e>
                      </m:acc>
                      <m:r>
                        <a:rPr lang="en-US" b="0" i="1" smtClean="0">
                          <a:latin typeface="Cambria Math"/>
                        </a:rPr>
                        <m:t>=0.01 </m:t>
                      </m:r>
                      <m:r>
                        <a:rPr lang="en-US" b="0" i="1" smtClean="0">
                          <a:latin typeface="Cambria Math"/>
                        </a:rPr>
                        <m:t>𝑐</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−1</m:t>
                          </m:r>
                        </m:sup>
                      </m:sSup>
                    </m:oMath>
                  </a14:m>
                  <a:r>
                    <a:rPr lang="en-US" dirty="0"/>
                    <a:t> </a:t>
                  </a:r>
                </a:p>
              </p:txBody>
            </p:sp>
          </mc:Choice>
          <mc:Fallback xmlns="">
            <p:sp>
              <p:nvSpPr>
                <p:cNvPr id="13" name="TextBox 12">
                  <a:extLst>
                    <a:ext uri="{FF2B5EF4-FFF2-40B4-BE49-F238E27FC236}">
                      <a16:creationId xmlns:a16="http://schemas.microsoft.com/office/drawing/2014/main" id="{17FECB2A-A199-49BF-A1E5-D34DE80701BE}"/>
                    </a:ext>
                  </a:extLst>
                </p:cNvPr>
                <p:cNvSpPr txBox="1">
                  <a:spLocks noRot="1" noChangeAspect="1" noMove="1" noResize="1" noEditPoints="1" noAdjustHandles="1" noChangeArrowheads="1" noChangeShapeType="1" noTextEdit="1"/>
                </p:cNvSpPr>
                <p:nvPr/>
              </p:nvSpPr>
              <p:spPr>
                <a:xfrm>
                  <a:off x="76200" y="4888468"/>
                  <a:ext cx="1834477" cy="384144"/>
                </a:xfrm>
                <a:prstGeom prst="rect">
                  <a:avLst/>
                </a:prstGeom>
                <a:blipFill>
                  <a:blip r:embed="rId7"/>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B3B20FCA-E7EC-4805-B0B8-BD488B38A4AE}"/>
                    </a:ext>
                  </a:extLst>
                </p:cNvPr>
                <p:cNvSpPr txBox="1"/>
                <p:nvPr/>
              </p:nvSpPr>
              <p:spPr>
                <a:xfrm>
                  <a:off x="1905000" y="5334000"/>
                  <a:ext cx="1548565"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a:rPr>
                        <m:t>=100 </m:t>
                      </m:r>
                      <m:r>
                        <a:rPr lang="en-US" b="0" i="1" smtClean="0">
                          <a:latin typeface="Cambria Math"/>
                        </a:rPr>
                        <m:t>𝑐𝑚</m:t>
                      </m:r>
                    </m:oMath>
                  </a14:m>
                  <a:r>
                    <a:rPr lang="en-US" dirty="0"/>
                    <a:t> </a:t>
                  </a:r>
                </a:p>
              </p:txBody>
            </p:sp>
          </mc:Choice>
          <mc:Fallback xmlns="">
            <p:sp>
              <p:nvSpPr>
                <p:cNvPr id="14" name="TextBox 13">
                  <a:extLst>
                    <a:ext uri="{FF2B5EF4-FFF2-40B4-BE49-F238E27FC236}">
                      <a16:creationId xmlns:a16="http://schemas.microsoft.com/office/drawing/2014/main" id="{B3B20FCA-E7EC-4805-B0B8-BD488B38A4AE}"/>
                    </a:ext>
                  </a:extLst>
                </p:cNvPr>
                <p:cNvSpPr txBox="1">
                  <a:spLocks noRot="1" noChangeAspect="1" noMove="1" noResize="1" noEditPoints="1" noAdjustHandles="1" noChangeArrowheads="1" noChangeShapeType="1" noTextEdit="1"/>
                </p:cNvSpPr>
                <p:nvPr/>
              </p:nvSpPr>
              <p:spPr>
                <a:xfrm>
                  <a:off x="1905000" y="5334000"/>
                  <a:ext cx="1548565" cy="369332"/>
                </a:xfrm>
                <a:prstGeom prst="rect">
                  <a:avLst/>
                </a:prstGeom>
                <a:blipFill>
                  <a:blip r:embed="rId8"/>
                  <a:stretch>
                    <a:fillRect t="-6667" b="-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F36D14B-E133-45D9-B48D-15737707CCB4}"/>
                  </a:ext>
                </a:extLst>
              </p:cNvPr>
              <p:cNvSpPr txBox="1"/>
              <p:nvPr/>
            </p:nvSpPr>
            <p:spPr>
              <a:xfrm>
                <a:off x="4761281" y="3208560"/>
                <a:ext cx="7058641" cy="369332"/>
              </a:xfrm>
              <a:prstGeom prst="rect">
                <a:avLst/>
              </a:prstGeom>
              <a:noFill/>
            </p:spPr>
            <p:txBody>
              <a:bodyPr wrap="square" rtlCol="0">
                <a:spAutoFit/>
              </a:bodyPr>
              <a:lstStyle/>
              <a:p>
                <a:pPr algn="ctr"/>
                <a:r>
                  <a:rPr lang="en-US" dirty="0"/>
                  <a:t>Number of possibilities for the degree of freedom </a:t>
                </a:r>
                <a14:m>
                  <m:oMath xmlns:m="http://schemas.openxmlformats.org/officeDocument/2006/math">
                    <m:r>
                      <m:rPr>
                        <m:sty m:val="p"/>
                      </m:rPr>
                      <a:rPr lang="en-US" b="0" i="0" smtClean="0">
                        <a:latin typeface="Cambria Math"/>
                      </a:rPr>
                      <m:t>Δ</m:t>
                    </m:r>
                    <m:r>
                      <a:rPr lang="en-US" b="0" i="1" smtClean="0">
                        <a:latin typeface="Cambria Math"/>
                      </a:rPr>
                      <m:t>𝑞</m:t>
                    </m:r>
                    <m:r>
                      <m:rPr>
                        <m:sty m:val="p"/>
                      </m:rPr>
                      <a:rPr lang="en-US">
                        <a:latin typeface="Cambria Math"/>
                      </a:rPr>
                      <m:t>Δ</m:t>
                    </m:r>
                    <m:r>
                      <a:rPr lang="en-US" i="1">
                        <a:latin typeface="Cambria Math"/>
                      </a:rPr>
                      <m:t>𝑘</m:t>
                    </m:r>
                    <m:r>
                      <a:rPr lang="en-US" b="0" i="0" smtClean="0">
                        <a:latin typeface="Cambria Math" panose="02040503050406030204" pitchFamily="18" charset="0"/>
                      </a:rPr>
                      <m:t> </m:t>
                    </m:r>
                  </m:oMath>
                </a14:m>
                <a:r>
                  <a:rPr lang="en-US" dirty="0"/>
                  <a:t>is invariant </a:t>
                </a:r>
              </a:p>
            </p:txBody>
          </p:sp>
        </mc:Choice>
        <mc:Fallback xmlns="">
          <p:sp>
            <p:nvSpPr>
              <p:cNvPr id="15" name="TextBox 14">
                <a:extLst>
                  <a:ext uri="{FF2B5EF4-FFF2-40B4-BE49-F238E27FC236}">
                    <a16:creationId xmlns:a16="http://schemas.microsoft.com/office/drawing/2014/main" id="{6F36D14B-E133-45D9-B48D-15737707CCB4}"/>
                  </a:ext>
                </a:extLst>
              </p:cNvPr>
              <p:cNvSpPr txBox="1">
                <a:spLocks noRot="1" noChangeAspect="1" noMove="1" noResize="1" noEditPoints="1" noAdjustHandles="1" noChangeArrowheads="1" noChangeShapeType="1" noTextEdit="1"/>
              </p:cNvSpPr>
              <p:nvPr/>
            </p:nvSpPr>
            <p:spPr>
              <a:xfrm>
                <a:off x="4761281" y="3208560"/>
                <a:ext cx="7058641" cy="369332"/>
              </a:xfrm>
              <a:prstGeom prst="rect">
                <a:avLst/>
              </a:prstGeom>
              <a:blipFill>
                <a:blip r:embed="rId9"/>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F499A0D-87D1-4949-AF47-446765D54BF1}"/>
                  </a:ext>
                </a:extLst>
              </p:cNvPr>
              <p:cNvSpPr txBox="1"/>
              <p:nvPr/>
            </p:nvSpPr>
            <p:spPr>
              <a:xfrm>
                <a:off x="7232342" y="1479620"/>
                <a:ext cx="1905778" cy="369332"/>
              </a:xfrm>
              <a:prstGeom prst="rect">
                <a:avLst/>
              </a:prstGeom>
              <a:noFill/>
            </p:spPr>
            <p:txBody>
              <a:bodyPr wrap="none" rtlCol="0">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a:rPr>
                      <m:t>=100 </m:t>
                    </m:r>
                    <m:r>
                      <a:rPr lang="en-US" b="0" i="1" smtClean="0">
                        <a:latin typeface="Cambria Math"/>
                      </a:rPr>
                      <m:t>𝑐𝑚</m:t>
                    </m:r>
                    <m:r>
                      <a:rPr lang="en-US" b="0" i="1" smtClean="0">
                        <a:latin typeface="Cambria Math"/>
                      </a:rPr>
                      <m:t>/</m:t>
                    </m:r>
                    <m:r>
                      <a:rPr lang="en-US" b="0" i="1" smtClean="0">
                        <a:latin typeface="Cambria Math"/>
                      </a:rPr>
                      <m:t>𝑚</m:t>
                    </m:r>
                    <m:r>
                      <a:rPr lang="en-US" b="0" i="1" smtClean="0">
                        <a:latin typeface="Cambria Math"/>
                      </a:rPr>
                      <m:t> </m:t>
                    </m:r>
                    <m:r>
                      <a:rPr lang="en-US" b="0" i="1" smtClean="0">
                        <a:latin typeface="Cambria Math"/>
                      </a:rPr>
                      <m:t>𝑞</m:t>
                    </m:r>
                  </m:oMath>
                </a14:m>
                <a:r>
                  <a:rPr lang="en-US" dirty="0"/>
                  <a:t> </a:t>
                </a:r>
              </a:p>
            </p:txBody>
          </p:sp>
        </mc:Choice>
        <mc:Fallback xmlns="">
          <p:sp>
            <p:nvSpPr>
              <p:cNvPr id="17" name="TextBox 16">
                <a:extLst>
                  <a:ext uri="{FF2B5EF4-FFF2-40B4-BE49-F238E27FC236}">
                    <a16:creationId xmlns:a16="http://schemas.microsoft.com/office/drawing/2014/main" id="{2F499A0D-87D1-4949-AF47-446765D54BF1}"/>
                  </a:ext>
                </a:extLst>
              </p:cNvPr>
              <p:cNvSpPr txBox="1">
                <a:spLocks noRot="1" noChangeAspect="1" noMove="1" noResize="1" noEditPoints="1" noAdjustHandles="1" noChangeArrowheads="1" noChangeShapeType="1" noTextEdit="1"/>
              </p:cNvSpPr>
              <p:nvPr/>
            </p:nvSpPr>
            <p:spPr>
              <a:xfrm>
                <a:off x="7232342" y="1479620"/>
                <a:ext cx="1905778" cy="369332"/>
              </a:xfrm>
              <a:prstGeom prst="rect">
                <a:avLst/>
              </a:prstGeom>
              <a:blipFill>
                <a:blip r:embed="rId10"/>
                <a:stretch>
                  <a:fillRect t="-6667" b="-13333"/>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102CBF2C-D510-44AD-BA2B-FFC43BB3FF94}"/>
              </a:ext>
            </a:extLst>
          </p:cNvPr>
          <p:cNvSpPr txBox="1"/>
          <p:nvPr/>
        </p:nvSpPr>
        <p:spPr>
          <a:xfrm>
            <a:off x="1786551" y="1034088"/>
            <a:ext cx="8618898" cy="369332"/>
          </a:xfrm>
          <a:prstGeom prst="rect">
            <a:avLst/>
          </a:prstGeom>
          <a:noFill/>
        </p:spPr>
        <p:txBody>
          <a:bodyPr wrap="none" rtlCol="0">
            <a:spAutoFit/>
          </a:bodyPr>
          <a:lstStyle/>
          <a:p>
            <a:r>
              <a:rPr lang="en-US" dirty="0"/>
              <a:t>Densities must be defined upon areas that are invariant under coordinate transformations</a:t>
            </a:r>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B7E34EF4-EF3E-431A-934B-7BED08CB50F5}"/>
                  </a:ext>
                </a:extLst>
              </p:cNvPr>
              <p:cNvSpPr txBox="1"/>
              <p:nvPr/>
            </p:nvSpPr>
            <p:spPr>
              <a:xfrm>
                <a:off x="407172" y="2067290"/>
                <a:ext cx="3568541" cy="923330"/>
              </a:xfrm>
              <a:prstGeom prst="rect">
                <a:avLst/>
              </a:prstGeom>
              <a:noFill/>
            </p:spPr>
            <p:txBody>
              <a:bodyPr wrap="square" rtlCol="0">
                <a:spAutoFit/>
              </a:bodyPr>
              <a:lstStyle/>
              <a:p>
                <a:r>
                  <a:rPr lang="en-US" dirty="0"/>
                  <a:t>For each coordinate </a:t>
                </a:r>
                <a14:m>
                  <m:oMath xmlns:m="http://schemas.openxmlformats.org/officeDocument/2006/math">
                    <m:r>
                      <a:rPr lang="en-US" b="0" i="1" smtClean="0">
                        <a:latin typeface="Cambria Math" panose="02040503050406030204" pitchFamily="18" charset="0"/>
                      </a:rPr>
                      <m:t>𝑞</m:t>
                    </m:r>
                  </m:oMath>
                </a14:m>
                <a:r>
                  <a:rPr lang="en-US" dirty="0"/>
                  <a:t> that defines a unit there must be a variable </a:t>
                </a:r>
                <a14:m>
                  <m:oMath xmlns:m="http://schemas.openxmlformats.org/officeDocument/2006/math">
                    <m:r>
                      <a:rPr lang="en-US" b="0" i="1" smtClean="0">
                        <a:latin typeface="Cambria Math" panose="02040503050406030204" pitchFamily="18" charset="0"/>
                      </a:rPr>
                      <m:t>𝑘</m:t>
                    </m:r>
                  </m:oMath>
                </a14:m>
                <a:r>
                  <a:rPr lang="en-US" dirty="0"/>
                  <a:t> defined on the inverse unit</a:t>
                </a:r>
              </a:p>
            </p:txBody>
          </p:sp>
        </mc:Choice>
        <mc:Fallback xmlns="">
          <p:sp>
            <p:nvSpPr>
              <p:cNvPr id="32" name="TextBox 31">
                <a:extLst>
                  <a:ext uri="{FF2B5EF4-FFF2-40B4-BE49-F238E27FC236}">
                    <a16:creationId xmlns:a16="http://schemas.microsoft.com/office/drawing/2014/main" id="{B7E34EF4-EF3E-431A-934B-7BED08CB50F5}"/>
                  </a:ext>
                </a:extLst>
              </p:cNvPr>
              <p:cNvSpPr txBox="1">
                <a:spLocks noRot="1" noChangeAspect="1" noMove="1" noResize="1" noEditPoints="1" noAdjustHandles="1" noChangeArrowheads="1" noChangeShapeType="1" noTextEdit="1"/>
              </p:cNvSpPr>
              <p:nvPr/>
            </p:nvSpPr>
            <p:spPr>
              <a:xfrm>
                <a:off x="407172" y="2067290"/>
                <a:ext cx="3568541" cy="923330"/>
              </a:xfrm>
              <a:prstGeom prst="rect">
                <a:avLst/>
              </a:prstGeom>
              <a:blipFill>
                <a:blip r:embed="rId11"/>
                <a:stretch>
                  <a:fillRect l="-1538" t="-3289" r="-2051"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75A5B113-6AF9-465F-8777-C96C2CA9D9D1}"/>
                  </a:ext>
                </a:extLst>
              </p:cNvPr>
              <p:cNvSpPr/>
              <p:nvPr/>
            </p:nvSpPr>
            <p:spPr>
              <a:xfrm>
                <a:off x="884129" y="4074394"/>
                <a:ext cx="3314946" cy="59080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𝑞</m:t>
                          </m:r>
                        </m:e>
                        <m:sup>
                          <m:r>
                            <a:rPr lang="en-US" sz="2800" i="1">
                              <a:latin typeface="Cambria Math" panose="02040503050406030204" pitchFamily="18" charset="0"/>
                            </a:rPr>
                            <m:t>𝑖</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𝑘</m:t>
                          </m:r>
                        </m:e>
                        <m:sub>
                          <m:r>
                            <a:rPr lang="en-US" sz="2800" i="1">
                              <a:latin typeface="Cambria Math" panose="02040503050406030204" pitchFamily="18" charset="0"/>
                            </a:rPr>
                            <m:t>𝑖</m:t>
                          </m:r>
                        </m:sub>
                      </m:sSub>
                      <m:r>
                        <a:rPr lang="en-US" sz="2800" i="1">
                          <a:latin typeface="Cambria Math" panose="02040503050406030204" pitchFamily="18" charset="0"/>
                        </a:rPr>
                        <m:t>)=</m:t>
                      </m:r>
                      <m:r>
                        <a:rPr lang="en-US" sz="2800" i="1">
                          <a:latin typeface="Cambria Math" panose="02040503050406030204" pitchFamily="18" charset="0"/>
                        </a:rPr>
                        <m:t>𝜌</m:t>
                      </m:r>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sup>
                          <m:r>
                            <a:rPr lang="en-US" sz="2800" i="1">
                              <a:latin typeface="Cambria Math" panose="02040503050406030204" pitchFamily="18" charset="0"/>
                            </a:rPr>
                            <m:t>𝑗</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𝑘</m:t>
                              </m:r>
                            </m:e>
                          </m:acc>
                        </m:e>
                        <m:sub>
                          <m:r>
                            <a:rPr lang="en-US" sz="2800" i="1">
                              <a:latin typeface="Cambria Math" panose="02040503050406030204" pitchFamily="18" charset="0"/>
                            </a:rPr>
                            <m:t>𝑗</m:t>
                          </m:r>
                        </m:sub>
                      </m:sSub>
                      <m:r>
                        <a:rPr lang="en-US" sz="2800" i="1">
                          <a:latin typeface="Cambria Math" panose="02040503050406030204" pitchFamily="18" charset="0"/>
                        </a:rPr>
                        <m:t>)</m:t>
                      </m:r>
                    </m:oMath>
                  </m:oMathPara>
                </a14:m>
                <a:endParaRPr lang="en-US" sz="2800" i="1" dirty="0">
                  <a:latin typeface="Cambria Math" panose="02040503050406030204" pitchFamily="18" charset="0"/>
                </a:endParaRPr>
              </a:p>
            </p:txBody>
          </p:sp>
        </mc:Choice>
        <mc:Fallback xmlns="">
          <p:sp>
            <p:nvSpPr>
              <p:cNvPr id="33" name="Rectangle 32">
                <a:extLst>
                  <a:ext uri="{FF2B5EF4-FFF2-40B4-BE49-F238E27FC236}">
                    <a16:creationId xmlns:a16="http://schemas.microsoft.com/office/drawing/2014/main" id="{75A5B113-6AF9-465F-8777-C96C2CA9D9D1}"/>
                  </a:ext>
                </a:extLst>
              </p:cNvPr>
              <p:cNvSpPr>
                <a:spLocks noRot="1" noChangeAspect="1" noMove="1" noResize="1" noEditPoints="1" noAdjustHandles="1" noChangeArrowheads="1" noChangeShapeType="1" noTextEdit="1"/>
              </p:cNvSpPr>
              <p:nvPr/>
            </p:nvSpPr>
            <p:spPr>
              <a:xfrm>
                <a:off x="884129" y="4074394"/>
                <a:ext cx="3314946" cy="59080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25485D7E-177C-46C1-BA01-C91BD38437ED}"/>
                  </a:ext>
                </a:extLst>
              </p:cNvPr>
              <p:cNvSpPr/>
              <p:nvPr/>
            </p:nvSpPr>
            <p:spPr>
              <a:xfrm>
                <a:off x="5203412" y="4068933"/>
                <a:ext cx="6408101" cy="590803"/>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𝑞</m:t>
                              </m:r>
                            </m:e>
                            <m:sup>
                              <m:r>
                                <a:rPr lang="en-US" sz="2800" i="1">
                                  <a:latin typeface="Cambria Math" panose="02040503050406030204" pitchFamily="18" charset="0"/>
                                </a:rPr>
                                <m:t>𝑖</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𝑘</m:t>
                              </m:r>
                            </m:e>
                            <m:sub>
                              <m:r>
                                <a:rPr lang="en-US" sz="2800" i="1">
                                  <a:latin typeface="Cambria Math" panose="02040503050406030204" pitchFamily="18" charset="0"/>
                                </a:rPr>
                                <m:t>𝑖</m:t>
                              </m:r>
                            </m:sub>
                          </m:sSub>
                        </m:e>
                      </m:d>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𝑛</m:t>
                          </m:r>
                        </m:sup>
                      </m:sSup>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𝑘</m:t>
                          </m:r>
                        </m:e>
                        <m:sup>
                          <m:r>
                            <a:rPr lang="en-US" sz="2800" b="0" i="1" smtClean="0">
                              <a:latin typeface="Cambria Math" panose="02040503050406030204" pitchFamily="18" charset="0"/>
                            </a:rPr>
                            <m:t>𝑛</m:t>
                          </m:r>
                        </m:sup>
                      </m:sSup>
                      <m:r>
                        <a:rPr lang="en-US" sz="2800" i="1">
                          <a:latin typeface="Cambria Math" panose="02040503050406030204" pitchFamily="18" charset="0"/>
                        </a:rPr>
                        <m:t>=</m:t>
                      </m:r>
                      <m:r>
                        <a:rPr lang="en-US" sz="2800" b="0" i="1" smtClean="0">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sup>
                              <m:r>
                                <a:rPr lang="en-US" sz="2800" i="1">
                                  <a:latin typeface="Cambria Math" panose="02040503050406030204" pitchFamily="18" charset="0"/>
                                </a:rPr>
                                <m:t>𝑗</m:t>
                              </m:r>
                            </m:sup>
                          </m:sSup>
                          <m:r>
                            <a:rPr lang="en-US" sz="2800" i="1">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𝑘</m:t>
                                  </m:r>
                                </m:e>
                              </m:acc>
                            </m:e>
                            <m:sub>
                              <m:r>
                                <a:rPr lang="en-US" sz="2800" i="1">
                                  <a:latin typeface="Cambria Math" panose="02040503050406030204" pitchFamily="18" charset="0"/>
                                </a:rPr>
                                <m:t>𝑗</m:t>
                              </m:r>
                            </m:sub>
                          </m:sSub>
                        </m:e>
                      </m:d>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e>
                        <m:sup>
                          <m:r>
                            <a:rPr lang="en-US" sz="2800" b="0" i="1" smtClean="0">
                              <a:latin typeface="Cambria Math" panose="02040503050406030204" pitchFamily="18" charset="0"/>
                            </a:rPr>
                            <m:t>𝑛</m:t>
                          </m:r>
                        </m:sup>
                      </m:sSup>
                      <m:r>
                        <a:rPr lang="en-US" sz="2800" b="0" i="1" smtClean="0">
                          <a:latin typeface="Cambria Math" panose="02040503050406030204" pitchFamily="18" charset="0"/>
                        </a:rPr>
                        <m:t>𝑑</m:t>
                      </m:r>
                      <m:sSup>
                        <m:sSupPr>
                          <m:ctrlPr>
                            <a:rPr lang="en-US" sz="2800" b="0" i="1" smtClean="0">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𝑘</m:t>
                              </m:r>
                            </m:e>
                          </m:acc>
                        </m:e>
                        <m:sup>
                          <m:r>
                            <a:rPr lang="en-US" sz="2800" b="0" i="1" smtClean="0">
                              <a:latin typeface="Cambria Math" panose="02040503050406030204" pitchFamily="18" charset="0"/>
                            </a:rPr>
                            <m:t>𝑛</m:t>
                          </m:r>
                        </m:sup>
                      </m:sSup>
                    </m:oMath>
                  </m:oMathPara>
                </a14:m>
                <a:endParaRPr lang="en-US" sz="2800" i="1" dirty="0">
                  <a:latin typeface="Cambria Math" panose="02040503050406030204" pitchFamily="18" charset="0"/>
                </a:endParaRPr>
              </a:p>
            </p:txBody>
          </p:sp>
        </mc:Choice>
        <mc:Fallback xmlns="">
          <p:sp>
            <p:nvSpPr>
              <p:cNvPr id="34" name="Rectangle 33">
                <a:extLst>
                  <a:ext uri="{FF2B5EF4-FFF2-40B4-BE49-F238E27FC236}">
                    <a16:creationId xmlns:a16="http://schemas.microsoft.com/office/drawing/2014/main" id="{25485D7E-177C-46C1-BA01-C91BD38437ED}"/>
                  </a:ext>
                </a:extLst>
              </p:cNvPr>
              <p:cNvSpPr>
                <a:spLocks noRot="1" noChangeAspect="1" noMove="1" noResize="1" noEditPoints="1" noAdjustHandles="1" noChangeArrowheads="1" noChangeShapeType="1" noTextEdit="1"/>
              </p:cNvSpPr>
              <p:nvPr/>
            </p:nvSpPr>
            <p:spPr>
              <a:xfrm>
                <a:off x="5203412" y="4068933"/>
                <a:ext cx="6408101" cy="590803"/>
              </a:xfrm>
              <a:prstGeom prst="rect">
                <a:avLst/>
              </a:prstGeom>
              <a:blipFill>
                <a:blip r:embed="rId13"/>
                <a:stretch>
                  <a:fillRect/>
                </a:stretch>
              </a:blipFill>
            </p:spPr>
            <p:txBody>
              <a:bodyPr/>
              <a:lstStyle/>
              <a:p>
                <a:r>
                  <a:rPr lang="en-US">
                    <a:noFill/>
                  </a:rPr>
                  <a:t> </a:t>
                </a:r>
              </a:p>
            </p:txBody>
          </p:sp>
        </mc:Fallback>
      </mc:AlternateContent>
      <p:sp>
        <p:nvSpPr>
          <p:cNvPr id="36" name="Content Placeholder 2">
            <a:extLst>
              <a:ext uri="{FF2B5EF4-FFF2-40B4-BE49-F238E27FC236}">
                <a16:creationId xmlns:a16="http://schemas.microsoft.com/office/drawing/2014/main" id="{8ABB4E2E-F522-44D1-AE85-68EDD508E72C}"/>
              </a:ext>
            </a:extLst>
          </p:cNvPr>
          <p:cNvSpPr>
            <a:spLocks noGrp="1"/>
          </p:cNvSpPr>
          <p:nvPr>
            <p:ph idx="1"/>
          </p:nvPr>
        </p:nvSpPr>
        <p:spPr>
          <a:xfrm>
            <a:off x="153257" y="5161699"/>
            <a:ext cx="11864147" cy="1499824"/>
          </a:xfrm>
        </p:spPr>
        <p:txBody>
          <a:bodyPr>
            <a:normAutofit/>
          </a:bodyPr>
          <a:lstStyle/>
          <a:p>
            <a:r>
              <a:rPr lang="en-US" dirty="0"/>
              <a:t>The structure of phase space is needed to define coordinate invariant densities over particle states</a:t>
            </a:r>
          </a:p>
          <a:p>
            <a:pPr lvl="1"/>
            <a:r>
              <a:rPr lang="en-US" dirty="0"/>
              <a:t>Without it we couldn’t compare whether we had more particles in one state or another</a:t>
            </a:r>
          </a:p>
          <a:p>
            <a:endParaRPr lang="en-US" dirty="0"/>
          </a:p>
        </p:txBody>
      </p:sp>
    </p:spTree>
    <p:extLst>
      <p:ext uri="{BB962C8B-B14F-4D97-AF65-F5344CB8AC3E}">
        <p14:creationId xmlns:p14="http://schemas.microsoft.com/office/powerpoint/2010/main" val="6380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32" grpId="0"/>
      <p:bldP spid="33" grpId="0"/>
      <p:bldP spid="34" grpId="0"/>
      <p:bldP spid="3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7C06-FAFA-4A60-94B3-A8414E6563DD}"/>
              </a:ext>
            </a:extLst>
          </p:cNvPr>
          <p:cNvSpPr>
            <a:spLocks noGrp="1"/>
          </p:cNvSpPr>
          <p:nvPr>
            <p:ph type="title"/>
          </p:nvPr>
        </p:nvSpPr>
        <p:spPr/>
        <p:txBody>
          <a:bodyPr/>
          <a:lstStyle/>
          <a:p>
            <a:r>
              <a:rPr lang="en-US" dirty="0"/>
              <a:t>Hamiltonian evolution</a:t>
            </a:r>
          </a:p>
        </p:txBody>
      </p:sp>
      <p:sp>
        <p:nvSpPr>
          <p:cNvPr id="20" name="TextBox 19">
            <a:extLst>
              <a:ext uri="{FF2B5EF4-FFF2-40B4-BE49-F238E27FC236}">
                <a16:creationId xmlns:a16="http://schemas.microsoft.com/office/drawing/2014/main" id="{BD3817AA-0E10-4383-A9F7-1D6F90A168ED}"/>
              </a:ext>
            </a:extLst>
          </p:cNvPr>
          <p:cNvSpPr txBox="1"/>
          <p:nvPr/>
        </p:nvSpPr>
        <p:spPr>
          <a:xfrm>
            <a:off x="2164021" y="951654"/>
            <a:ext cx="7863957" cy="707886"/>
          </a:xfrm>
          <a:prstGeom prst="rect">
            <a:avLst/>
          </a:prstGeom>
          <a:noFill/>
        </p:spPr>
        <p:txBody>
          <a:bodyPr wrap="square" rtlCol="0">
            <a:spAutoFit/>
          </a:bodyPr>
          <a:lstStyle/>
          <a:p>
            <a:pPr algn="ctr"/>
            <a:r>
              <a:rPr lang="en-US" sz="2000" dirty="0"/>
              <a:t>Deterministic and reversible evolution means that densities (including marginals) are mapped exactly from initial to final states</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4A909A6B-9705-47F0-8AED-9DEF96729501}"/>
                  </a:ext>
                </a:extLst>
              </p:cNvPr>
              <p:cNvSpPr/>
              <p:nvPr/>
            </p:nvSpPr>
            <p:spPr>
              <a:xfrm>
                <a:off x="4153576" y="1675925"/>
                <a:ext cx="3884845"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r>
                                <a:rPr lang="en-US" sz="2800" b="0" i="1" smtClean="0">
                                  <a:latin typeface="Cambria Math" panose="02040503050406030204" pitchFamily="18" charset="0"/>
                                </a:rPr>
                                <m:t>𝑡</m:t>
                              </m:r>
                            </m:e>
                          </m:d>
                        </m:e>
                      </m:d>
                      <m:r>
                        <a:rPr lang="en-US" sz="2800" i="1">
                          <a:latin typeface="Cambria Math" panose="02040503050406030204" pitchFamily="18" charset="0"/>
                        </a:rPr>
                        <m:t>=</m:t>
                      </m:r>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r>
                                <a:rPr lang="en-US" sz="2800" b="0" i="1" smtClean="0">
                                  <a:latin typeface="Cambria Math" panose="02040503050406030204" pitchFamily="18" charset="0"/>
                                </a:rPr>
                                <m:t>𝑡</m:t>
                              </m:r>
                              <m:r>
                                <a:rPr lang="en-US" sz="2800" b="0" i="1" smtClean="0">
                                  <a:latin typeface="Cambria Math" panose="02040503050406030204" pitchFamily="18" charset="0"/>
                                </a:rPr>
                                <m:t>+</m:t>
                              </m:r>
                              <m:r>
                                <m:rPr>
                                  <m:sty m:val="p"/>
                                </m:rPr>
                                <a:rPr lang="en-US" sz="2800" b="0" i="0" smtClean="0">
                                  <a:latin typeface="Cambria Math" panose="02040503050406030204" pitchFamily="18" charset="0"/>
                                </a:rPr>
                                <m:t>Δ</m:t>
                              </m:r>
                              <m:r>
                                <a:rPr lang="en-US" sz="2800" b="0" i="1" smtClean="0">
                                  <a:latin typeface="Cambria Math" panose="02040503050406030204" pitchFamily="18" charset="0"/>
                                </a:rPr>
                                <m:t>𝑡</m:t>
                              </m:r>
                            </m:e>
                          </m:d>
                        </m:e>
                      </m:d>
                    </m:oMath>
                  </m:oMathPara>
                </a14:m>
                <a:endParaRPr lang="en-US" sz="2800" dirty="0"/>
              </a:p>
            </p:txBody>
          </p:sp>
        </mc:Choice>
        <mc:Fallback xmlns="">
          <p:sp>
            <p:nvSpPr>
              <p:cNvPr id="21" name="Rectangle 20">
                <a:extLst>
                  <a:ext uri="{FF2B5EF4-FFF2-40B4-BE49-F238E27FC236}">
                    <a16:creationId xmlns:a16="http://schemas.microsoft.com/office/drawing/2014/main" id="{4A909A6B-9705-47F0-8AED-9DEF96729501}"/>
                  </a:ext>
                </a:extLst>
              </p:cNvPr>
              <p:cNvSpPr>
                <a:spLocks noRot="1" noChangeAspect="1" noMove="1" noResize="1" noEditPoints="1" noAdjustHandles="1" noChangeArrowheads="1" noChangeShapeType="1" noTextEdit="1"/>
              </p:cNvSpPr>
              <p:nvPr/>
            </p:nvSpPr>
            <p:spPr>
              <a:xfrm>
                <a:off x="4153576" y="1675925"/>
                <a:ext cx="3884845" cy="578685"/>
              </a:xfrm>
              <a:prstGeom prst="rect">
                <a:avLst/>
              </a:prstGeom>
              <a:blipFill>
                <a:blip r:embed="rId2"/>
                <a:stretch>
                  <a:fillRect/>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A3B328B-06AD-448B-B866-422311BCCA36}"/>
              </a:ext>
            </a:extLst>
          </p:cNvPr>
          <p:cNvSpPr txBox="1"/>
          <p:nvPr/>
        </p:nvSpPr>
        <p:spPr>
          <a:xfrm>
            <a:off x="2335383" y="2393272"/>
            <a:ext cx="2975932" cy="646331"/>
          </a:xfrm>
          <a:prstGeom prst="rect">
            <a:avLst/>
          </a:prstGeom>
          <a:noFill/>
        </p:spPr>
        <p:txBody>
          <a:bodyPr wrap="square" rtlCol="0">
            <a:spAutoFit/>
          </a:bodyPr>
          <a:lstStyle/>
          <a:p>
            <a:pPr algn="r"/>
            <a:r>
              <a:rPr lang="en-US" dirty="0">
                <a:solidFill>
                  <a:schemeClr val="accent6">
                    <a:lumMod val="75000"/>
                  </a:schemeClr>
                </a:solidFill>
              </a:rPr>
              <a:t>Possibilities (area) within a </a:t>
            </a:r>
            <a:r>
              <a:rPr lang="en-US" dirty="0" err="1">
                <a:solidFill>
                  <a:schemeClr val="accent6">
                    <a:lumMod val="75000"/>
                  </a:schemeClr>
                </a:solidFill>
              </a:rPr>
              <a:t>d.o.f</a:t>
            </a:r>
            <a:r>
              <a:rPr lang="en-US" dirty="0">
                <a:solidFill>
                  <a:schemeClr val="accent6">
                    <a:lumMod val="75000"/>
                  </a:schemeClr>
                </a:solidFill>
              </a:rPr>
              <a:t>. conserved</a:t>
            </a:r>
          </a:p>
        </p:txBody>
      </p:sp>
      <p:grpSp>
        <p:nvGrpSpPr>
          <p:cNvPr id="23" name="Group 22">
            <a:extLst>
              <a:ext uri="{FF2B5EF4-FFF2-40B4-BE49-F238E27FC236}">
                <a16:creationId xmlns:a16="http://schemas.microsoft.com/office/drawing/2014/main" id="{558F642E-8309-4A19-BB45-38C615A37D57}"/>
              </a:ext>
            </a:extLst>
          </p:cNvPr>
          <p:cNvGrpSpPr/>
          <p:nvPr/>
        </p:nvGrpSpPr>
        <p:grpSpPr>
          <a:xfrm>
            <a:off x="316992" y="2304147"/>
            <a:ext cx="1815824" cy="1524000"/>
            <a:chOff x="1524000" y="2419350"/>
            <a:chExt cx="1815824" cy="1524000"/>
          </a:xfrm>
          <a:scene3d>
            <a:camera prst="perspectiveHeroicExtremeRightFacing"/>
            <a:lightRig rig="threePt" dir="t"/>
          </a:scene3d>
        </p:grpSpPr>
        <p:sp>
          <p:nvSpPr>
            <p:cNvPr id="24" name="Rectangle 2">
              <a:extLst>
                <a:ext uri="{FF2B5EF4-FFF2-40B4-BE49-F238E27FC236}">
                  <a16:creationId xmlns:a16="http://schemas.microsoft.com/office/drawing/2014/main" id="{E5377250-53AC-4366-B662-3006260ECF33}"/>
                </a:ext>
              </a:extLst>
            </p:cNvPr>
            <p:cNvSpPr/>
            <p:nvPr/>
          </p:nvSpPr>
          <p:spPr>
            <a:xfrm>
              <a:off x="2426838" y="2876550"/>
              <a:ext cx="305815" cy="305815"/>
            </a:xfrm>
            <a:custGeom>
              <a:avLst/>
              <a:gdLst>
                <a:gd name="connsiteX0" fmla="*/ 0 w 305815"/>
                <a:gd name="connsiteY0" fmla="*/ 0 h 305815"/>
                <a:gd name="connsiteX1" fmla="*/ 305815 w 305815"/>
                <a:gd name="connsiteY1" fmla="*/ 0 h 305815"/>
                <a:gd name="connsiteX2" fmla="*/ 305815 w 305815"/>
                <a:gd name="connsiteY2" fmla="*/ 305815 h 305815"/>
                <a:gd name="connsiteX3" fmla="*/ 0 w 305815"/>
                <a:gd name="connsiteY3" fmla="*/ 305815 h 305815"/>
                <a:gd name="connsiteX4" fmla="*/ 0 w 305815"/>
                <a:gd name="connsiteY4" fmla="*/ 0 h 305815"/>
                <a:gd name="connsiteX0" fmla="*/ 0 w 305815"/>
                <a:gd name="connsiteY0" fmla="*/ 0 h 305815"/>
                <a:gd name="connsiteX1" fmla="*/ 305815 w 305815"/>
                <a:gd name="connsiteY1" fmla="*/ 0 h 305815"/>
                <a:gd name="connsiteX2" fmla="*/ 305815 w 305815"/>
                <a:gd name="connsiteY2" fmla="*/ 305815 h 305815"/>
                <a:gd name="connsiteX3" fmla="*/ 0 w 305815"/>
                <a:gd name="connsiteY3" fmla="*/ 305815 h 305815"/>
                <a:gd name="connsiteX4" fmla="*/ 0 w 305815"/>
                <a:gd name="connsiteY4" fmla="*/ 0 h 305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815" h="305815">
                  <a:moveTo>
                    <a:pt x="0" y="0"/>
                  </a:moveTo>
                  <a:lnTo>
                    <a:pt x="305815" y="0"/>
                  </a:lnTo>
                  <a:lnTo>
                    <a:pt x="305815" y="305815"/>
                  </a:lnTo>
                  <a:lnTo>
                    <a:pt x="0" y="305815"/>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3E75EE8-9CC9-49BC-9773-08AA82C294B3}"/>
                    </a:ext>
                  </a:extLst>
                </p:cNvPr>
                <p:cNvSpPr txBox="1"/>
                <p:nvPr/>
              </p:nvSpPr>
              <p:spPr>
                <a:xfrm>
                  <a:off x="2895600" y="3105150"/>
                  <a:ext cx="444224"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r>
                              <a:rPr lang="en-US" b="0" i="1" dirty="0" smtClean="0">
                                <a:latin typeface="Cambria Math"/>
                              </a:rPr>
                              <m:t>𝑞</m:t>
                            </m:r>
                          </m:e>
                          <m:sup>
                            <m:r>
                              <a:rPr lang="en-US" b="0" i="1" dirty="0" smtClean="0">
                                <a:latin typeface="Cambria Math"/>
                              </a:rPr>
                              <m:t>𝑖</m:t>
                            </m:r>
                          </m:sup>
                        </m:sSup>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2895600" y="3105150"/>
                  <a:ext cx="444224" cy="378245"/>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FDDBE725-8F37-4DFA-A792-B9A602EBB468}"/>
                    </a:ext>
                  </a:extLst>
                </p:cNvPr>
                <p:cNvSpPr txBox="1"/>
                <p:nvPr/>
              </p:nvSpPr>
              <p:spPr>
                <a:xfrm>
                  <a:off x="2146614" y="2419350"/>
                  <a:ext cx="43883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𝑘</m:t>
                            </m:r>
                          </m:e>
                          <m:sub>
                            <m:r>
                              <a:rPr lang="en-US" b="0" i="1" dirty="0" smtClean="0">
                                <a:latin typeface="Cambria Math"/>
                              </a:rPr>
                              <m:t>𝑖</m:t>
                            </m:r>
                          </m:sub>
                        </m:sSub>
                      </m:oMath>
                    </m:oMathPara>
                  </a14:m>
                  <a:endParaRPr lang="en-US" dirty="0"/>
                </a:p>
              </p:txBody>
            </p:sp>
          </mc:Choice>
          <mc:Fallback xmlns="">
            <p:sp>
              <p:nvSpPr>
                <p:cNvPr id="26" name="TextBox 25">
                  <a:extLst>
                    <a:ext uri="{FF2B5EF4-FFF2-40B4-BE49-F238E27FC236}">
                      <a16:creationId xmlns:a16="http://schemas.microsoft.com/office/drawing/2014/main" id="{FDDBE725-8F37-4DFA-A792-B9A602EBB468}"/>
                    </a:ext>
                  </a:extLst>
                </p:cNvPr>
                <p:cNvSpPr txBox="1">
                  <a:spLocks noRot="1" noChangeAspect="1" noMove="1" noResize="1" noEditPoints="1" noAdjustHandles="1" noChangeArrowheads="1" noChangeShapeType="1" noTextEdit="1"/>
                </p:cNvSpPr>
                <p:nvPr/>
              </p:nvSpPr>
              <p:spPr>
                <a:xfrm>
                  <a:off x="2146614" y="2419350"/>
                  <a:ext cx="438838" cy="369332"/>
                </a:xfrm>
                <a:prstGeom prst="rect">
                  <a:avLst/>
                </a:prstGeom>
                <a:blipFill>
                  <a:blip r:embed="rId4"/>
                  <a:stretch>
                    <a:fillRect/>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F5803D5D-D599-4BF9-824B-87A80434217A}"/>
                </a:ext>
              </a:extLst>
            </p:cNvPr>
            <p:cNvCxnSpPr/>
            <p:nvPr/>
          </p:nvCxnSpPr>
          <p:spPr>
            <a:xfrm>
              <a:off x="2209800" y="2647950"/>
              <a:ext cx="0" cy="129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9B929F8-247C-49EB-98FE-CD5856D81EF9}"/>
                </a:ext>
              </a:extLst>
            </p:cNvPr>
            <p:cNvCxnSpPr/>
            <p:nvPr/>
          </p:nvCxnSpPr>
          <p:spPr>
            <a:xfrm>
              <a:off x="1524000" y="340995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9" name="Straight Arrow Connector 28">
            <a:extLst>
              <a:ext uri="{FF2B5EF4-FFF2-40B4-BE49-F238E27FC236}">
                <a16:creationId xmlns:a16="http://schemas.microsoft.com/office/drawing/2014/main" id="{21DFAD6F-1481-4FA7-A8C2-C58068525D97}"/>
              </a:ext>
            </a:extLst>
          </p:cNvPr>
          <p:cNvCxnSpPr>
            <a:stCxn id="24" idx="3"/>
            <a:endCxn id="35" idx="3"/>
          </p:cNvCxnSpPr>
          <p:nvPr/>
        </p:nvCxnSpPr>
        <p:spPr>
          <a:xfrm>
            <a:off x="1219830" y="3067162"/>
            <a:ext cx="1205934" cy="30715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5A4A911A-326D-4F8D-998D-AAFA93EAC3F3}"/>
              </a:ext>
            </a:extLst>
          </p:cNvPr>
          <p:cNvGrpSpPr/>
          <p:nvPr/>
        </p:nvGrpSpPr>
        <p:grpSpPr>
          <a:xfrm>
            <a:off x="1536192" y="2608947"/>
            <a:ext cx="1815824" cy="1524000"/>
            <a:chOff x="3376613" y="1657350"/>
            <a:chExt cx="1815824" cy="1524000"/>
          </a:xfrm>
          <a:scene3d>
            <a:camera prst="isometricOffAxis2Left"/>
            <a:lightRig rig="threePt" dir="t"/>
          </a:scene3d>
        </p:grpSpPr>
        <p:sp>
          <p:nvSpPr>
            <p:cNvPr id="35" name="Rectangle 24">
              <a:extLst>
                <a:ext uri="{FF2B5EF4-FFF2-40B4-BE49-F238E27FC236}">
                  <a16:creationId xmlns:a16="http://schemas.microsoft.com/office/drawing/2014/main" id="{52FFC0A1-2BBB-45B9-92E9-3F424F53380E}"/>
                </a:ext>
              </a:extLst>
            </p:cNvPr>
            <p:cNvSpPr/>
            <p:nvPr/>
          </p:nvSpPr>
          <p:spPr>
            <a:xfrm>
              <a:off x="4266185" y="2021374"/>
              <a:ext cx="421821" cy="401349"/>
            </a:xfrm>
            <a:custGeom>
              <a:avLst/>
              <a:gdLst>
                <a:gd name="connsiteX0" fmla="*/ 0 w 305815"/>
                <a:gd name="connsiteY0" fmla="*/ 0 h 305815"/>
                <a:gd name="connsiteX1" fmla="*/ 305815 w 305815"/>
                <a:gd name="connsiteY1" fmla="*/ 0 h 305815"/>
                <a:gd name="connsiteX2" fmla="*/ 305815 w 305815"/>
                <a:gd name="connsiteY2" fmla="*/ 305815 h 305815"/>
                <a:gd name="connsiteX3" fmla="*/ 0 w 305815"/>
                <a:gd name="connsiteY3" fmla="*/ 305815 h 305815"/>
                <a:gd name="connsiteX4" fmla="*/ 0 w 305815"/>
                <a:gd name="connsiteY4" fmla="*/ 0 h 305815"/>
                <a:gd name="connsiteX0" fmla="*/ 0 w 421821"/>
                <a:gd name="connsiteY0" fmla="*/ 95534 h 401349"/>
                <a:gd name="connsiteX1" fmla="*/ 421821 w 421821"/>
                <a:gd name="connsiteY1" fmla="*/ 0 h 401349"/>
                <a:gd name="connsiteX2" fmla="*/ 305815 w 421821"/>
                <a:gd name="connsiteY2" fmla="*/ 401349 h 401349"/>
                <a:gd name="connsiteX3" fmla="*/ 0 w 421821"/>
                <a:gd name="connsiteY3" fmla="*/ 401349 h 401349"/>
                <a:gd name="connsiteX4" fmla="*/ 0 w 421821"/>
                <a:gd name="connsiteY4" fmla="*/ 95534 h 401349"/>
                <a:gd name="connsiteX0" fmla="*/ 75063 w 421821"/>
                <a:gd name="connsiteY0" fmla="*/ 54591 h 401349"/>
                <a:gd name="connsiteX1" fmla="*/ 421821 w 421821"/>
                <a:gd name="connsiteY1" fmla="*/ 0 h 401349"/>
                <a:gd name="connsiteX2" fmla="*/ 305815 w 421821"/>
                <a:gd name="connsiteY2" fmla="*/ 401349 h 401349"/>
                <a:gd name="connsiteX3" fmla="*/ 0 w 421821"/>
                <a:gd name="connsiteY3" fmla="*/ 401349 h 401349"/>
                <a:gd name="connsiteX4" fmla="*/ 75063 w 421821"/>
                <a:gd name="connsiteY4" fmla="*/ 54591 h 401349"/>
                <a:gd name="connsiteX0" fmla="*/ 75063 w 421821"/>
                <a:gd name="connsiteY0" fmla="*/ 54591 h 401349"/>
                <a:gd name="connsiteX1" fmla="*/ 421821 w 421821"/>
                <a:gd name="connsiteY1" fmla="*/ 0 h 401349"/>
                <a:gd name="connsiteX2" fmla="*/ 339935 w 421821"/>
                <a:gd name="connsiteY2" fmla="*/ 312639 h 401349"/>
                <a:gd name="connsiteX3" fmla="*/ 0 w 421821"/>
                <a:gd name="connsiteY3" fmla="*/ 401349 h 401349"/>
                <a:gd name="connsiteX4" fmla="*/ 75063 w 421821"/>
                <a:gd name="connsiteY4" fmla="*/ 54591 h 401349"/>
                <a:gd name="connsiteX0" fmla="*/ 109183 w 421821"/>
                <a:gd name="connsiteY0" fmla="*/ 61415 h 401349"/>
                <a:gd name="connsiteX1" fmla="*/ 421821 w 421821"/>
                <a:gd name="connsiteY1" fmla="*/ 0 h 401349"/>
                <a:gd name="connsiteX2" fmla="*/ 339935 w 421821"/>
                <a:gd name="connsiteY2" fmla="*/ 312639 h 401349"/>
                <a:gd name="connsiteX3" fmla="*/ 0 w 421821"/>
                <a:gd name="connsiteY3" fmla="*/ 401349 h 401349"/>
                <a:gd name="connsiteX4" fmla="*/ 109183 w 421821"/>
                <a:gd name="connsiteY4" fmla="*/ 61415 h 4013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1821" h="401349">
                  <a:moveTo>
                    <a:pt x="109183" y="61415"/>
                  </a:moveTo>
                  <a:lnTo>
                    <a:pt x="421821" y="0"/>
                  </a:lnTo>
                  <a:lnTo>
                    <a:pt x="339935" y="312639"/>
                  </a:lnTo>
                  <a:lnTo>
                    <a:pt x="0" y="401349"/>
                  </a:lnTo>
                  <a:lnTo>
                    <a:pt x="109183" y="6141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E58EF5EE-7F42-44D2-9037-5C391F5B41F1}"/>
                    </a:ext>
                  </a:extLst>
                </p:cNvPr>
                <p:cNvSpPr txBox="1"/>
                <p:nvPr/>
              </p:nvSpPr>
              <p:spPr>
                <a:xfrm>
                  <a:off x="4748213" y="2343150"/>
                  <a:ext cx="444224" cy="37824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dirty="0" smtClean="0">
                                <a:latin typeface="Cambria Math" panose="02040503050406030204" pitchFamily="18" charset="0"/>
                              </a:rPr>
                            </m:ctrlPr>
                          </m:sSupPr>
                          <m:e>
                            <m:acc>
                              <m:accPr>
                                <m:chr m:val="̂"/>
                                <m:ctrlPr>
                                  <a:rPr lang="en-US" i="1" dirty="0" smtClean="0">
                                    <a:latin typeface="Cambria Math" panose="02040503050406030204" pitchFamily="18" charset="0"/>
                                  </a:rPr>
                                </m:ctrlPr>
                              </m:accPr>
                              <m:e>
                                <m:r>
                                  <a:rPr lang="en-US" b="0" i="1" dirty="0" smtClean="0">
                                    <a:latin typeface="Cambria Math"/>
                                  </a:rPr>
                                  <m:t>𝑞</m:t>
                                </m:r>
                              </m:e>
                            </m:acc>
                          </m:e>
                          <m:sup>
                            <m:r>
                              <a:rPr lang="en-US" b="0" i="1" dirty="0" smtClean="0">
                                <a:latin typeface="Cambria Math"/>
                              </a:rPr>
                              <m:t>𝑖</m:t>
                            </m:r>
                          </m:sup>
                        </m:sSup>
                      </m:oMath>
                    </m:oMathPara>
                  </a14:m>
                  <a:endParaRPr lang="en-US" dirty="0"/>
                </a:p>
              </p:txBody>
            </p:sp>
          </mc:Choice>
          <mc:Fallback xmlns="">
            <p:sp>
              <p:nvSpPr>
                <p:cNvPr id="37" name="TextBox 36">
                  <a:extLst>
                    <a:ext uri="{FF2B5EF4-FFF2-40B4-BE49-F238E27FC236}">
                      <a16:creationId xmlns:a16="http://schemas.microsoft.com/office/drawing/2014/main" id="{E58EF5EE-7F42-44D2-9037-5C391F5B41F1}"/>
                    </a:ext>
                  </a:extLst>
                </p:cNvPr>
                <p:cNvSpPr txBox="1">
                  <a:spLocks noRot="1" noChangeAspect="1" noMove="1" noResize="1" noEditPoints="1" noAdjustHandles="1" noChangeArrowheads="1" noChangeShapeType="1" noTextEdit="1"/>
                </p:cNvSpPr>
                <p:nvPr/>
              </p:nvSpPr>
              <p:spPr>
                <a:xfrm>
                  <a:off x="4748213" y="2343150"/>
                  <a:ext cx="444224" cy="37824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9092164-83B3-44B6-B706-30902B6DFFF1}"/>
                    </a:ext>
                  </a:extLst>
                </p:cNvPr>
                <p:cNvSpPr txBox="1"/>
                <p:nvPr/>
              </p:nvSpPr>
              <p:spPr>
                <a:xfrm>
                  <a:off x="3999227" y="1657350"/>
                  <a:ext cx="438838" cy="384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𝑘</m:t>
                                </m:r>
                              </m:e>
                            </m:acc>
                          </m:e>
                          <m:sub>
                            <m:r>
                              <a:rPr lang="en-US" b="0" i="1" dirty="0" smtClean="0">
                                <a:latin typeface="Cambria Math"/>
                              </a:rPr>
                              <m:t>𝑖</m:t>
                            </m:r>
                          </m:sub>
                        </m:sSub>
                      </m:oMath>
                    </m:oMathPara>
                  </a14:m>
                  <a:endParaRPr lang="en-US" dirty="0"/>
                </a:p>
              </p:txBody>
            </p:sp>
          </mc:Choice>
          <mc:Fallback xmlns="">
            <p:sp>
              <p:nvSpPr>
                <p:cNvPr id="38" name="TextBox 37">
                  <a:extLst>
                    <a:ext uri="{FF2B5EF4-FFF2-40B4-BE49-F238E27FC236}">
                      <a16:creationId xmlns:a16="http://schemas.microsoft.com/office/drawing/2014/main" id="{B9092164-83B3-44B6-B706-30902B6DFFF1}"/>
                    </a:ext>
                  </a:extLst>
                </p:cNvPr>
                <p:cNvSpPr txBox="1">
                  <a:spLocks noRot="1" noChangeAspect="1" noMove="1" noResize="1" noEditPoints="1" noAdjustHandles="1" noChangeArrowheads="1" noChangeShapeType="1" noTextEdit="1"/>
                </p:cNvSpPr>
                <p:nvPr/>
              </p:nvSpPr>
              <p:spPr>
                <a:xfrm>
                  <a:off x="3999227" y="1657350"/>
                  <a:ext cx="438838" cy="384144"/>
                </a:xfrm>
                <a:prstGeom prst="rect">
                  <a:avLst/>
                </a:prstGeom>
                <a:blipFill>
                  <a:blip r:embed="rId6"/>
                  <a:stretch>
                    <a:fillRect/>
                  </a:stretch>
                </a:blipFill>
              </p:spPr>
              <p:txBody>
                <a:bodyPr/>
                <a:lstStyle/>
                <a:p>
                  <a:r>
                    <a:rPr lang="en-US">
                      <a:noFill/>
                    </a:rPr>
                    <a:t> </a:t>
                  </a:r>
                </a:p>
              </p:txBody>
            </p:sp>
          </mc:Fallback>
        </mc:AlternateContent>
        <p:cxnSp>
          <p:nvCxnSpPr>
            <p:cNvPr id="39" name="Straight Connector 38">
              <a:extLst>
                <a:ext uri="{FF2B5EF4-FFF2-40B4-BE49-F238E27FC236}">
                  <a16:creationId xmlns:a16="http://schemas.microsoft.com/office/drawing/2014/main" id="{D94A383C-FDBD-4CAE-9CA2-142D85EF6AD1}"/>
                </a:ext>
              </a:extLst>
            </p:cNvPr>
            <p:cNvCxnSpPr/>
            <p:nvPr/>
          </p:nvCxnSpPr>
          <p:spPr>
            <a:xfrm>
              <a:off x="4062413" y="1885950"/>
              <a:ext cx="0" cy="1295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D933C91-9CB6-4A28-BF9D-0E7958A7F1FC}"/>
                </a:ext>
              </a:extLst>
            </p:cNvPr>
            <p:cNvCxnSpPr/>
            <p:nvPr/>
          </p:nvCxnSpPr>
          <p:spPr>
            <a:xfrm>
              <a:off x="3376613" y="2647950"/>
              <a:ext cx="1676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2B335A3-AF81-432E-B6CE-EABA155FB41E}"/>
              </a:ext>
            </a:extLst>
          </p:cNvPr>
          <p:cNvCxnSpPr/>
          <p:nvPr/>
        </p:nvCxnSpPr>
        <p:spPr>
          <a:xfrm>
            <a:off x="1458087" y="3029952"/>
            <a:ext cx="1282065" cy="3009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77118CF-6D39-4988-BAED-3432CC856A1A}"/>
              </a:ext>
            </a:extLst>
          </p:cNvPr>
          <p:cNvCxnSpPr/>
          <p:nvPr/>
        </p:nvCxnSpPr>
        <p:spPr>
          <a:xfrm>
            <a:off x="1448562" y="2730867"/>
            <a:ext cx="1369695" cy="31813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21F0747-1FC2-4DC1-B937-0C26ED120E24}"/>
              </a:ext>
            </a:extLst>
          </p:cNvPr>
          <p:cNvCxnSpPr/>
          <p:nvPr/>
        </p:nvCxnSpPr>
        <p:spPr>
          <a:xfrm>
            <a:off x="1206627" y="2759442"/>
            <a:ext cx="1323975" cy="30289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8C7ABA6-6CB0-4FF6-BDF0-30EA9AF6BEED}"/>
              </a:ext>
            </a:extLst>
          </p:cNvPr>
          <p:cNvCxnSpPr/>
          <p:nvPr/>
        </p:nvCxnSpPr>
        <p:spPr>
          <a:xfrm>
            <a:off x="7867763" y="2905088"/>
            <a:ext cx="0" cy="1010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A8DFE1B-38B8-46FA-A28C-7B097361BBDE}"/>
              </a:ext>
            </a:extLst>
          </p:cNvPr>
          <p:cNvCxnSpPr/>
          <p:nvPr/>
        </p:nvCxnSpPr>
        <p:spPr>
          <a:xfrm>
            <a:off x="7244617" y="3423147"/>
            <a:ext cx="13140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CA3C15F-9A10-48AE-9211-CB5FD2FFA893}"/>
                  </a:ext>
                </a:extLst>
              </p:cNvPr>
              <p:cNvSpPr txBox="1"/>
              <p:nvPr/>
            </p:nvSpPr>
            <p:spPr>
              <a:xfrm>
                <a:off x="7572415" y="2597057"/>
                <a:ext cx="832216" cy="3247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a:rPr>
                        <m:t>(</m:t>
                      </m:r>
                      <m:sSup>
                        <m:sSupPr>
                          <m:ctrlPr>
                            <a:rPr lang="en-US" sz="1400" b="0" i="1" dirty="0" smtClean="0">
                              <a:latin typeface="Cambria Math" panose="02040503050406030204" pitchFamily="18" charset="0"/>
                            </a:rPr>
                          </m:ctrlPr>
                        </m:sSupPr>
                        <m:e>
                          <m:r>
                            <a:rPr lang="en-US" sz="1400" b="0" i="1" dirty="0" smtClean="0">
                              <a:latin typeface="Cambria Math"/>
                            </a:rPr>
                            <m:t>𝑞</m:t>
                          </m:r>
                        </m:e>
                        <m:sup>
                          <m:r>
                            <a:rPr lang="en-US" sz="1400" b="0" i="1" dirty="0" smtClean="0">
                              <a:latin typeface="Cambria Math"/>
                            </a:rPr>
                            <m:t>𝑦</m:t>
                          </m:r>
                        </m:sup>
                      </m:sSup>
                      <m:r>
                        <a:rPr lang="en-US" sz="1400" b="0" i="1" dirty="0" smtClean="0">
                          <a:latin typeface="Cambria Math"/>
                        </a:rPr>
                        <m:t>,</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a:rPr>
                            <m:t>𝑦</m:t>
                          </m:r>
                        </m:sub>
                      </m:sSub>
                      <m:r>
                        <a:rPr lang="en-US" sz="1400" b="0" i="1" dirty="0" smtClean="0">
                          <a:latin typeface="Cambria Math"/>
                        </a:rPr>
                        <m:t>)</m:t>
                      </m:r>
                    </m:oMath>
                  </m:oMathPara>
                </a14:m>
                <a:endParaRPr lang="en-US" sz="1400" dirty="0"/>
              </a:p>
            </p:txBody>
          </p:sp>
        </mc:Choice>
        <mc:Fallback xmlns="">
          <p:sp>
            <p:nvSpPr>
              <p:cNvPr id="47" name="TextBox 46">
                <a:extLst>
                  <a:ext uri="{FF2B5EF4-FFF2-40B4-BE49-F238E27FC236}">
                    <a16:creationId xmlns:a16="http://schemas.microsoft.com/office/drawing/2014/main" id="{BCA3C15F-9A10-48AE-9211-CB5FD2FFA893}"/>
                  </a:ext>
                </a:extLst>
              </p:cNvPr>
              <p:cNvSpPr txBox="1">
                <a:spLocks noRot="1" noChangeAspect="1" noMove="1" noResize="1" noEditPoints="1" noAdjustHandles="1" noChangeArrowheads="1" noChangeShapeType="1" noTextEdit="1"/>
              </p:cNvSpPr>
              <p:nvPr/>
            </p:nvSpPr>
            <p:spPr>
              <a:xfrm>
                <a:off x="7572415" y="2597057"/>
                <a:ext cx="832216" cy="324769"/>
              </a:xfrm>
              <a:prstGeom prst="rect">
                <a:avLst/>
              </a:prstGeom>
              <a:blipFill>
                <a:blip r:embed="rId7"/>
                <a:stretch>
                  <a:fillRect b="-37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A2B4E83-8404-44CC-8D98-E4537AF98317}"/>
                  </a:ext>
                </a:extLst>
              </p:cNvPr>
              <p:cNvSpPr txBox="1"/>
              <p:nvPr/>
            </p:nvSpPr>
            <p:spPr>
              <a:xfrm>
                <a:off x="8540017" y="3300661"/>
                <a:ext cx="820032"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a:rPr>
                        <m:t>(</m:t>
                      </m:r>
                      <m:sSup>
                        <m:sSupPr>
                          <m:ctrlPr>
                            <a:rPr lang="en-US" sz="1400" b="0" i="1" dirty="0" smtClean="0">
                              <a:latin typeface="Cambria Math" panose="02040503050406030204" pitchFamily="18" charset="0"/>
                            </a:rPr>
                          </m:ctrlPr>
                        </m:sSupPr>
                        <m:e>
                          <m:r>
                            <a:rPr lang="en-US" sz="1400" b="0" i="1" dirty="0" smtClean="0">
                              <a:latin typeface="Cambria Math"/>
                            </a:rPr>
                            <m:t>𝑞</m:t>
                          </m:r>
                        </m:e>
                        <m:sup>
                          <m:r>
                            <a:rPr lang="en-US" sz="1400" b="0" i="1" dirty="0" smtClean="0">
                              <a:latin typeface="Cambria Math"/>
                            </a:rPr>
                            <m:t>𝑥</m:t>
                          </m:r>
                        </m:sup>
                      </m:sSup>
                      <m:r>
                        <a:rPr lang="en-US" sz="1400" b="0" i="1" dirty="0" smtClean="0">
                          <a:latin typeface="Cambria Math"/>
                        </a:rPr>
                        <m:t>,</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𝑘</m:t>
                          </m:r>
                        </m:e>
                        <m:sub>
                          <m:r>
                            <a:rPr lang="en-US" sz="1400" b="0" i="1" dirty="0" smtClean="0">
                              <a:latin typeface="Cambria Math"/>
                            </a:rPr>
                            <m:t>𝑥</m:t>
                          </m:r>
                        </m:sub>
                      </m:sSub>
                      <m:r>
                        <a:rPr lang="en-US" sz="1400" b="0" i="1" dirty="0" smtClean="0">
                          <a:latin typeface="Cambria Math"/>
                        </a:rPr>
                        <m:t>)</m:t>
                      </m:r>
                    </m:oMath>
                  </m:oMathPara>
                </a14:m>
                <a:endParaRPr lang="en-US" sz="1400" dirty="0"/>
              </a:p>
            </p:txBody>
          </p:sp>
        </mc:Choice>
        <mc:Fallback xmlns="">
          <p:sp>
            <p:nvSpPr>
              <p:cNvPr id="48" name="TextBox 47">
                <a:extLst>
                  <a:ext uri="{FF2B5EF4-FFF2-40B4-BE49-F238E27FC236}">
                    <a16:creationId xmlns:a16="http://schemas.microsoft.com/office/drawing/2014/main" id="{FA2B4E83-8404-44CC-8D98-E4537AF98317}"/>
                  </a:ext>
                </a:extLst>
              </p:cNvPr>
              <p:cNvSpPr txBox="1">
                <a:spLocks noRot="1" noChangeAspect="1" noMove="1" noResize="1" noEditPoints="1" noAdjustHandles="1" noChangeArrowheads="1" noChangeShapeType="1" noTextEdit="1"/>
              </p:cNvSpPr>
              <p:nvPr/>
            </p:nvSpPr>
            <p:spPr>
              <a:xfrm>
                <a:off x="8540017" y="3300661"/>
                <a:ext cx="820032" cy="307777"/>
              </a:xfrm>
              <a:prstGeom prst="rect">
                <a:avLst/>
              </a:prstGeom>
              <a:blipFill>
                <a:blip r:embed="rId8"/>
                <a:stretch>
                  <a:fillRect b="-5882"/>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6D52C1DE-564E-49E3-BA95-BD9EBE30CE5B}"/>
              </a:ext>
            </a:extLst>
          </p:cNvPr>
          <p:cNvCxnSpPr/>
          <p:nvPr/>
        </p:nvCxnSpPr>
        <p:spPr>
          <a:xfrm rot="587242">
            <a:off x="10277647" y="2899325"/>
            <a:ext cx="0" cy="10108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AA481C72-D311-4C31-8CF3-78D85D191ACE}"/>
              </a:ext>
            </a:extLst>
          </p:cNvPr>
          <p:cNvCxnSpPr/>
          <p:nvPr/>
        </p:nvCxnSpPr>
        <p:spPr>
          <a:xfrm rot="587242">
            <a:off x="9651859" y="3422963"/>
            <a:ext cx="131409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8993FF1-7305-40A0-921C-B5161730DD22}"/>
                  </a:ext>
                </a:extLst>
              </p:cNvPr>
              <p:cNvSpPr txBox="1"/>
              <p:nvPr/>
            </p:nvSpPr>
            <p:spPr>
              <a:xfrm>
                <a:off x="10090795" y="2597057"/>
                <a:ext cx="832216" cy="3412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dirty="0" smtClean="0">
                          <a:latin typeface="Cambria Math"/>
                        </a:rPr>
                        <m:t>(</m:t>
                      </m:r>
                      <m:sSup>
                        <m:sSupPr>
                          <m:ctrlPr>
                            <a:rPr lang="en-US" sz="1400" b="0" i="1" dirty="0" smtClean="0">
                              <a:latin typeface="Cambria Math" panose="02040503050406030204" pitchFamily="18" charset="0"/>
                            </a:rPr>
                          </m:ctrlPr>
                        </m:sSupPr>
                        <m:e>
                          <m:acc>
                            <m:accPr>
                              <m:chr m:val="̂"/>
                              <m:ctrlPr>
                                <a:rPr lang="en-US" sz="1400" i="1" dirty="0">
                                  <a:latin typeface="Cambria Math" panose="02040503050406030204" pitchFamily="18" charset="0"/>
                                </a:rPr>
                              </m:ctrlPr>
                            </m:accPr>
                            <m:e>
                              <m:r>
                                <a:rPr lang="en-US" sz="1400" b="0" i="1" dirty="0" smtClean="0">
                                  <a:latin typeface="Cambria Math"/>
                                </a:rPr>
                                <m:t>𝑞</m:t>
                              </m:r>
                            </m:e>
                          </m:acc>
                        </m:e>
                        <m:sup>
                          <m:r>
                            <a:rPr lang="en-US" sz="1400" b="0" i="1" dirty="0" smtClean="0">
                              <a:latin typeface="Cambria Math"/>
                            </a:rPr>
                            <m:t>𝑦</m:t>
                          </m:r>
                        </m:sup>
                      </m:sSup>
                      <m:r>
                        <a:rPr lang="en-US" sz="1400" b="0" i="1" dirty="0" smtClean="0">
                          <a:latin typeface="Cambria Math"/>
                        </a:rPr>
                        <m:t>,</m:t>
                      </m:r>
                      <m:sSub>
                        <m:sSubPr>
                          <m:ctrlPr>
                            <a:rPr lang="en-US" sz="1400" b="0" i="1" dirty="0" smtClean="0">
                              <a:latin typeface="Cambria Math" panose="02040503050406030204" pitchFamily="18" charset="0"/>
                            </a:rPr>
                          </m:ctrlPr>
                        </m:sSubPr>
                        <m:e>
                          <m:acc>
                            <m:accPr>
                              <m:chr m:val="̂"/>
                              <m:ctrlPr>
                                <a:rPr lang="en-US" sz="1400" b="0" i="1" dirty="0" smtClean="0">
                                  <a:latin typeface="Cambria Math" panose="02040503050406030204" pitchFamily="18" charset="0"/>
                                </a:rPr>
                              </m:ctrlPr>
                            </m:accPr>
                            <m:e>
                              <m:r>
                                <a:rPr lang="en-US" sz="1400" b="0" i="1" dirty="0" smtClean="0">
                                  <a:latin typeface="Cambria Math" panose="02040503050406030204" pitchFamily="18" charset="0"/>
                                </a:rPr>
                                <m:t>𝑘</m:t>
                              </m:r>
                            </m:e>
                          </m:acc>
                        </m:e>
                        <m:sub>
                          <m:r>
                            <a:rPr lang="en-US" sz="1400" b="0" i="1" dirty="0" smtClean="0">
                              <a:latin typeface="Cambria Math"/>
                            </a:rPr>
                            <m:t>𝑦</m:t>
                          </m:r>
                        </m:sub>
                      </m:sSub>
                      <m:r>
                        <a:rPr lang="en-US" sz="1400" b="0" i="1" dirty="0" smtClean="0">
                          <a:latin typeface="Cambria Math"/>
                        </a:rPr>
                        <m:t>)</m:t>
                      </m:r>
                    </m:oMath>
                  </m:oMathPara>
                </a14:m>
                <a:endParaRPr lang="en-US" sz="1400" dirty="0"/>
              </a:p>
            </p:txBody>
          </p:sp>
        </mc:Choice>
        <mc:Fallback xmlns="">
          <p:sp>
            <p:nvSpPr>
              <p:cNvPr id="51" name="TextBox 50">
                <a:extLst>
                  <a:ext uri="{FF2B5EF4-FFF2-40B4-BE49-F238E27FC236}">
                    <a16:creationId xmlns:a16="http://schemas.microsoft.com/office/drawing/2014/main" id="{C8993FF1-7305-40A0-921C-B5161730DD22}"/>
                  </a:ext>
                </a:extLst>
              </p:cNvPr>
              <p:cNvSpPr txBox="1">
                <a:spLocks noRot="1" noChangeAspect="1" noMove="1" noResize="1" noEditPoints="1" noAdjustHandles="1" noChangeArrowheads="1" noChangeShapeType="1" noTextEdit="1"/>
              </p:cNvSpPr>
              <p:nvPr/>
            </p:nvSpPr>
            <p:spPr>
              <a:xfrm>
                <a:off x="10090795" y="2597057"/>
                <a:ext cx="832216" cy="341247"/>
              </a:xfrm>
              <a:prstGeom prst="rect">
                <a:avLst/>
              </a:prstGeom>
              <a:blipFill>
                <a:blip r:embed="rId9"/>
                <a:stretch>
                  <a:fillRect t="-1786" b="-17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4338C1D-0930-47CC-A69E-D6AE4E93D62E}"/>
                  </a:ext>
                </a:extLst>
              </p:cNvPr>
              <p:cNvSpPr txBox="1"/>
              <p:nvPr/>
            </p:nvSpPr>
            <p:spPr>
              <a:xfrm>
                <a:off x="10934203" y="3418250"/>
                <a:ext cx="820032" cy="31931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dirty="0" smtClean="0">
                          <a:latin typeface="Cambria Math"/>
                        </a:rPr>
                        <m:t>(</m:t>
                      </m:r>
                      <m:sSup>
                        <m:sSupPr>
                          <m:ctrlPr>
                            <a:rPr lang="en-US" sz="1400" i="1" dirty="0">
                              <a:latin typeface="Cambria Math" panose="02040503050406030204" pitchFamily="18" charset="0"/>
                            </a:rPr>
                          </m:ctrlPr>
                        </m:sSupPr>
                        <m:e>
                          <m:acc>
                            <m:accPr>
                              <m:chr m:val="̂"/>
                              <m:ctrlPr>
                                <a:rPr lang="en-US" sz="1400" i="1" dirty="0">
                                  <a:latin typeface="Cambria Math" panose="02040503050406030204" pitchFamily="18" charset="0"/>
                                </a:rPr>
                              </m:ctrlPr>
                            </m:accPr>
                            <m:e>
                              <m:r>
                                <a:rPr lang="en-US" sz="1400" i="1" dirty="0">
                                  <a:latin typeface="Cambria Math"/>
                                </a:rPr>
                                <m:t>𝑞</m:t>
                              </m:r>
                            </m:e>
                          </m:acc>
                        </m:e>
                        <m:sup>
                          <m:r>
                            <a:rPr lang="en-US" sz="1400" b="0" i="1" dirty="0" smtClean="0">
                              <a:latin typeface="Cambria Math"/>
                            </a:rPr>
                            <m:t>𝑥</m:t>
                          </m:r>
                        </m:sup>
                      </m:sSup>
                      <m:r>
                        <a:rPr lang="en-US" sz="1400" i="1" dirty="0">
                          <a:latin typeface="Cambria Math"/>
                        </a:rPr>
                        <m:t>,</m:t>
                      </m:r>
                      <m:sSub>
                        <m:sSubPr>
                          <m:ctrlPr>
                            <a:rPr lang="en-US" sz="1400" i="1" dirty="0">
                              <a:latin typeface="Cambria Math" panose="02040503050406030204" pitchFamily="18" charset="0"/>
                            </a:rPr>
                          </m:ctrlPr>
                        </m:sSubPr>
                        <m:e>
                          <m:acc>
                            <m:accPr>
                              <m:chr m:val="̂"/>
                              <m:ctrlPr>
                                <a:rPr lang="en-US" sz="1400" i="1" dirty="0">
                                  <a:latin typeface="Cambria Math" panose="02040503050406030204" pitchFamily="18" charset="0"/>
                                </a:rPr>
                              </m:ctrlPr>
                            </m:accPr>
                            <m:e>
                              <m:r>
                                <a:rPr lang="en-US" sz="1400" b="0" i="1" dirty="0" smtClean="0">
                                  <a:latin typeface="Cambria Math" panose="02040503050406030204" pitchFamily="18" charset="0"/>
                                </a:rPr>
                                <m:t>𝑘</m:t>
                              </m:r>
                            </m:e>
                          </m:acc>
                        </m:e>
                        <m:sub>
                          <m:r>
                            <a:rPr lang="en-US" sz="1400" b="0" i="1" dirty="0" smtClean="0">
                              <a:latin typeface="Cambria Math"/>
                            </a:rPr>
                            <m:t>𝑥</m:t>
                          </m:r>
                        </m:sub>
                      </m:sSub>
                      <m:r>
                        <a:rPr lang="en-US" sz="1400" i="1" dirty="0">
                          <a:latin typeface="Cambria Math"/>
                        </a:rPr>
                        <m:t>)</m:t>
                      </m:r>
                    </m:oMath>
                  </m:oMathPara>
                </a14:m>
                <a:endParaRPr lang="en-US" sz="1400" dirty="0"/>
              </a:p>
            </p:txBody>
          </p:sp>
        </mc:Choice>
        <mc:Fallback xmlns="">
          <p:sp>
            <p:nvSpPr>
              <p:cNvPr id="52" name="TextBox 51">
                <a:extLst>
                  <a:ext uri="{FF2B5EF4-FFF2-40B4-BE49-F238E27FC236}">
                    <a16:creationId xmlns:a16="http://schemas.microsoft.com/office/drawing/2014/main" id="{F4338C1D-0930-47CC-A69E-D6AE4E93D62E}"/>
                  </a:ext>
                </a:extLst>
              </p:cNvPr>
              <p:cNvSpPr txBox="1">
                <a:spLocks noRot="1" noChangeAspect="1" noMove="1" noResize="1" noEditPoints="1" noAdjustHandles="1" noChangeArrowheads="1" noChangeShapeType="1" noTextEdit="1"/>
              </p:cNvSpPr>
              <p:nvPr/>
            </p:nvSpPr>
            <p:spPr>
              <a:xfrm>
                <a:off x="10934203" y="3418250"/>
                <a:ext cx="820032" cy="319318"/>
              </a:xfrm>
              <a:prstGeom prst="rect">
                <a:avLst/>
              </a:prstGeom>
              <a:blipFill>
                <a:blip r:embed="rId10"/>
                <a:stretch>
                  <a:fillRect t="-3846" b="-7692"/>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2F077F29-F79E-45D5-BB58-D47A1C747D2E}"/>
              </a:ext>
            </a:extLst>
          </p:cNvPr>
          <p:cNvGrpSpPr/>
          <p:nvPr/>
        </p:nvGrpSpPr>
        <p:grpSpPr>
          <a:xfrm>
            <a:off x="7867763" y="3119893"/>
            <a:ext cx="454880" cy="303254"/>
            <a:chOff x="1828800" y="2038350"/>
            <a:chExt cx="685800" cy="457200"/>
          </a:xfrm>
        </p:grpSpPr>
        <p:sp>
          <p:nvSpPr>
            <p:cNvPr id="54" name="Rectangle 53">
              <a:extLst>
                <a:ext uri="{FF2B5EF4-FFF2-40B4-BE49-F238E27FC236}">
                  <a16:creationId xmlns:a16="http://schemas.microsoft.com/office/drawing/2014/main" id="{6E4B8C19-1C3D-49EA-A6FA-6FA6FC0A30D2}"/>
                </a:ext>
              </a:extLst>
            </p:cNvPr>
            <p:cNvSpPr/>
            <p:nvPr/>
          </p:nvSpPr>
          <p:spPr>
            <a:xfrm>
              <a:off x="1828800"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2C710E6C-81B6-43EC-ACF2-8A8847ABA069}"/>
                </a:ext>
              </a:extLst>
            </p:cNvPr>
            <p:cNvSpPr/>
            <p:nvPr/>
          </p:nvSpPr>
          <p:spPr>
            <a:xfrm>
              <a:off x="2057400"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2359EC0-DEC6-49EF-963A-D6E8E46C16F9}"/>
                </a:ext>
              </a:extLst>
            </p:cNvPr>
            <p:cNvSpPr/>
            <p:nvPr/>
          </p:nvSpPr>
          <p:spPr>
            <a:xfrm>
              <a:off x="18288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5F38393B-99EB-49B5-9901-F017F8D055E0}"/>
                </a:ext>
              </a:extLst>
            </p:cNvPr>
            <p:cNvSpPr/>
            <p:nvPr/>
          </p:nvSpPr>
          <p:spPr>
            <a:xfrm>
              <a:off x="20574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1B982803-D0C4-48D6-B5D6-1898328FF9FB}"/>
                </a:ext>
              </a:extLst>
            </p:cNvPr>
            <p:cNvSpPr/>
            <p:nvPr/>
          </p:nvSpPr>
          <p:spPr>
            <a:xfrm>
              <a:off x="2286000"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EAD8933F-B9A0-4869-AD83-C12FAD46E826}"/>
                </a:ext>
              </a:extLst>
            </p:cNvPr>
            <p:cNvSpPr/>
            <p:nvPr/>
          </p:nvSpPr>
          <p:spPr>
            <a:xfrm>
              <a:off x="22860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882A1136-3FD1-4350-9F15-2A4B7B0E6D00}"/>
              </a:ext>
            </a:extLst>
          </p:cNvPr>
          <p:cNvGrpSpPr/>
          <p:nvPr/>
        </p:nvGrpSpPr>
        <p:grpSpPr>
          <a:xfrm rot="600000">
            <a:off x="10298503" y="3155458"/>
            <a:ext cx="454881" cy="303254"/>
            <a:chOff x="1828800" y="2038350"/>
            <a:chExt cx="685800" cy="457200"/>
          </a:xfrm>
        </p:grpSpPr>
        <p:sp>
          <p:nvSpPr>
            <p:cNvPr id="61" name="Rectangle 60">
              <a:extLst>
                <a:ext uri="{FF2B5EF4-FFF2-40B4-BE49-F238E27FC236}">
                  <a16:creationId xmlns:a16="http://schemas.microsoft.com/office/drawing/2014/main" id="{1BAB6C60-0971-4C96-BA32-60BDFA9B07E0}"/>
                </a:ext>
              </a:extLst>
            </p:cNvPr>
            <p:cNvSpPr/>
            <p:nvPr/>
          </p:nvSpPr>
          <p:spPr>
            <a:xfrm>
              <a:off x="1828800"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A66E8C5-FE06-4393-9E48-F405B1B0C61F}"/>
                </a:ext>
              </a:extLst>
            </p:cNvPr>
            <p:cNvSpPr/>
            <p:nvPr/>
          </p:nvSpPr>
          <p:spPr>
            <a:xfrm>
              <a:off x="2057400"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37EF15C-B067-4EBA-9E03-B6ED5AC0A1B5}"/>
                </a:ext>
              </a:extLst>
            </p:cNvPr>
            <p:cNvSpPr/>
            <p:nvPr/>
          </p:nvSpPr>
          <p:spPr>
            <a:xfrm>
              <a:off x="18288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6CDCCE8-4408-42AD-85F5-45CF9E3CB8C6}"/>
                </a:ext>
              </a:extLst>
            </p:cNvPr>
            <p:cNvSpPr/>
            <p:nvPr/>
          </p:nvSpPr>
          <p:spPr>
            <a:xfrm>
              <a:off x="20574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4D47B62-F3EE-4F34-99E8-6E4108C6680B}"/>
                </a:ext>
              </a:extLst>
            </p:cNvPr>
            <p:cNvSpPr/>
            <p:nvPr/>
          </p:nvSpPr>
          <p:spPr>
            <a:xfrm>
              <a:off x="2285999" y="20383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F79067B8-669F-41B0-A7F6-45753DF9A9BE}"/>
                </a:ext>
              </a:extLst>
            </p:cNvPr>
            <p:cNvSpPr/>
            <p:nvPr/>
          </p:nvSpPr>
          <p:spPr>
            <a:xfrm>
              <a:off x="2286000" y="2266950"/>
              <a:ext cx="228600" cy="228600"/>
            </a:xfrm>
            <a:prstGeom prst="rect">
              <a:avLst/>
            </a:prstGeom>
            <a:noFill/>
            <a:ln w="1270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TextBox 66">
            <a:extLst>
              <a:ext uri="{FF2B5EF4-FFF2-40B4-BE49-F238E27FC236}">
                <a16:creationId xmlns:a16="http://schemas.microsoft.com/office/drawing/2014/main" id="{4E7ED0D0-4618-4F02-A73A-9D51454843F3}"/>
              </a:ext>
            </a:extLst>
          </p:cNvPr>
          <p:cNvSpPr txBox="1"/>
          <p:nvPr/>
        </p:nvSpPr>
        <p:spPr>
          <a:xfrm>
            <a:off x="4421259" y="3395968"/>
            <a:ext cx="2682850" cy="646331"/>
          </a:xfrm>
          <a:prstGeom prst="rect">
            <a:avLst/>
          </a:prstGeom>
          <a:noFill/>
        </p:spPr>
        <p:txBody>
          <a:bodyPr wrap="none" rtlCol="0">
            <a:spAutoFit/>
          </a:bodyPr>
          <a:lstStyle/>
          <a:p>
            <a:r>
              <a:rPr lang="en-US" dirty="0">
                <a:solidFill>
                  <a:schemeClr val="accent6">
                    <a:lumMod val="75000"/>
                  </a:schemeClr>
                </a:solidFill>
              </a:rPr>
              <a:t>Independent </a:t>
            </a:r>
            <a:r>
              <a:rPr lang="en-US" dirty="0" err="1">
                <a:solidFill>
                  <a:schemeClr val="accent6">
                    <a:lumMod val="75000"/>
                  </a:schemeClr>
                </a:solidFill>
              </a:rPr>
              <a:t>d.o.f</a:t>
            </a:r>
            <a:r>
              <a:rPr lang="en-US" dirty="0">
                <a:solidFill>
                  <a:schemeClr val="accent6">
                    <a:lumMod val="75000"/>
                  </a:schemeClr>
                </a:solidFill>
              </a:rPr>
              <a:t>. remain </a:t>
            </a:r>
          </a:p>
          <a:p>
            <a:r>
              <a:rPr lang="en-US" dirty="0">
                <a:solidFill>
                  <a:schemeClr val="accent6">
                    <a:lumMod val="75000"/>
                  </a:schemeClr>
                </a:solidFill>
              </a:rPr>
              <a:t>independent (orthogonal)</a:t>
            </a:r>
          </a:p>
        </p:txBody>
      </p:sp>
      <p:sp>
        <p:nvSpPr>
          <p:cNvPr id="68" name="Content Placeholder 2">
            <a:extLst>
              <a:ext uri="{FF2B5EF4-FFF2-40B4-BE49-F238E27FC236}">
                <a16:creationId xmlns:a16="http://schemas.microsoft.com/office/drawing/2014/main" id="{318DB16C-6845-4EDC-9261-1869768CF073}"/>
              </a:ext>
            </a:extLst>
          </p:cNvPr>
          <p:cNvSpPr>
            <a:spLocks noGrp="1"/>
          </p:cNvSpPr>
          <p:nvPr>
            <p:ph idx="1"/>
          </p:nvPr>
        </p:nvSpPr>
        <p:spPr>
          <a:xfrm>
            <a:off x="153257" y="5161699"/>
            <a:ext cx="11864147" cy="1499824"/>
          </a:xfrm>
        </p:spPr>
        <p:txBody>
          <a:bodyPr>
            <a:normAutofit/>
          </a:bodyPr>
          <a:lstStyle/>
          <a:p>
            <a:r>
              <a:rPr lang="en-US" dirty="0"/>
              <a:t>Hamiltonian mechanics is just bookkeeping of the count of possibilities for each independent degree of freedom</a:t>
            </a:r>
          </a:p>
          <a:p>
            <a:r>
              <a:rPr lang="en-US" dirty="0"/>
              <a:t>Nothing else</a:t>
            </a:r>
          </a:p>
        </p:txBody>
      </p:sp>
      <p:sp>
        <p:nvSpPr>
          <p:cNvPr id="69" name="TextBox 68">
            <a:extLst>
              <a:ext uri="{FF2B5EF4-FFF2-40B4-BE49-F238E27FC236}">
                <a16:creationId xmlns:a16="http://schemas.microsoft.com/office/drawing/2014/main" id="{FB63BEEE-E6AF-42C7-BED9-C861047148ED}"/>
              </a:ext>
            </a:extLst>
          </p:cNvPr>
          <p:cNvSpPr txBox="1"/>
          <p:nvPr/>
        </p:nvSpPr>
        <p:spPr>
          <a:xfrm>
            <a:off x="2132816" y="4372601"/>
            <a:ext cx="7863957" cy="461665"/>
          </a:xfrm>
          <a:prstGeom prst="rect">
            <a:avLst/>
          </a:prstGeom>
          <a:noFill/>
        </p:spPr>
        <p:txBody>
          <a:bodyPr wrap="square" rtlCol="0">
            <a:spAutoFit/>
          </a:bodyPr>
          <a:lstStyle/>
          <a:p>
            <a:pPr algn="ctr"/>
            <a:r>
              <a:rPr lang="en-US" sz="2400" dirty="0"/>
              <a:t>This is exactly what Hamilton’s equations do</a:t>
            </a:r>
          </a:p>
        </p:txBody>
      </p:sp>
    </p:spTree>
    <p:extLst>
      <p:ext uri="{BB962C8B-B14F-4D97-AF65-F5344CB8AC3E}">
        <p14:creationId xmlns:p14="http://schemas.microsoft.com/office/powerpoint/2010/main" val="427062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47" grpId="0"/>
      <p:bldP spid="48" grpId="0"/>
      <p:bldP spid="51" grpId="0"/>
      <p:bldP spid="52" grpId="0"/>
      <p:bldP spid="67" grpId="0"/>
      <p:bldP spid="68" grpId="0" build="p"/>
      <p:bldP spid="6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28E1-00EA-4A92-B9B0-3B4DBA1D49D0}"/>
              </a:ext>
            </a:extLst>
          </p:cNvPr>
          <p:cNvSpPr>
            <a:spLocks noGrp="1"/>
          </p:cNvSpPr>
          <p:nvPr>
            <p:ph type="title"/>
          </p:nvPr>
        </p:nvSpPr>
        <p:spPr/>
        <p:txBody>
          <a:bodyPr/>
          <a:lstStyle/>
          <a:p>
            <a:r>
              <a:rPr lang="en-US" dirty="0"/>
              <a:t>For one degree of freedom</a:t>
            </a:r>
          </a:p>
        </p:txBody>
      </p:sp>
      <p:grpSp>
        <p:nvGrpSpPr>
          <p:cNvPr id="29" name="Group 28">
            <a:extLst>
              <a:ext uri="{FF2B5EF4-FFF2-40B4-BE49-F238E27FC236}">
                <a16:creationId xmlns:a16="http://schemas.microsoft.com/office/drawing/2014/main" id="{FED597B4-1AB4-46AC-A690-D26CA23880F5}"/>
              </a:ext>
            </a:extLst>
          </p:cNvPr>
          <p:cNvGrpSpPr/>
          <p:nvPr/>
        </p:nvGrpSpPr>
        <p:grpSpPr>
          <a:xfrm>
            <a:off x="7055986" y="1111798"/>
            <a:ext cx="5043602" cy="3387386"/>
            <a:chOff x="1420421" y="1885950"/>
            <a:chExt cx="3811442" cy="2559842"/>
          </a:xfrm>
        </p:grpSpPr>
        <p:sp>
          <p:nvSpPr>
            <p:cNvPr id="4" name="Freeform: Shape 3">
              <a:extLst>
                <a:ext uri="{FF2B5EF4-FFF2-40B4-BE49-F238E27FC236}">
                  <a16:creationId xmlns:a16="http://schemas.microsoft.com/office/drawing/2014/main" id="{2A7167C3-2AB8-4983-A427-D52B4644D50A}"/>
                </a:ext>
              </a:extLst>
            </p:cNvPr>
            <p:cNvSpPr/>
            <p:nvPr/>
          </p:nvSpPr>
          <p:spPr>
            <a:xfrm rot="10958491">
              <a:off x="3484661" y="2378201"/>
              <a:ext cx="246516" cy="1161535"/>
            </a:xfrm>
            <a:custGeom>
              <a:avLst/>
              <a:gdLst>
                <a:gd name="connsiteX0" fmla="*/ 184732 w 246516"/>
                <a:gd name="connsiteY0" fmla="*/ 0 h 1161535"/>
                <a:gd name="connsiteX1" fmla="*/ 24094 w 246516"/>
                <a:gd name="connsiteY1" fmla="*/ 253313 h 1161535"/>
                <a:gd name="connsiteX2" fmla="*/ 24094 w 246516"/>
                <a:gd name="connsiteY2" fmla="*/ 982362 h 1161535"/>
                <a:gd name="connsiteX3" fmla="*/ 246516 w 246516"/>
                <a:gd name="connsiteY3" fmla="*/ 1161535 h 1161535"/>
              </a:gdLst>
              <a:ahLst/>
              <a:cxnLst>
                <a:cxn ang="0">
                  <a:pos x="connsiteX0" y="connsiteY0"/>
                </a:cxn>
                <a:cxn ang="0">
                  <a:pos x="connsiteX1" y="connsiteY1"/>
                </a:cxn>
                <a:cxn ang="0">
                  <a:pos x="connsiteX2" y="connsiteY2"/>
                </a:cxn>
                <a:cxn ang="0">
                  <a:pos x="connsiteX3" y="connsiteY3"/>
                </a:cxn>
              </a:cxnLst>
              <a:rect l="l" t="t" r="r" b="b"/>
              <a:pathLst>
                <a:path w="246516" h="1161535">
                  <a:moveTo>
                    <a:pt x="184732" y="0"/>
                  </a:moveTo>
                  <a:cubicBezTo>
                    <a:pt x="117799" y="44793"/>
                    <a:pt x="50867" y="89586"/>
                    <a:pt x="24094" y="253313"/>
                  </a:cubicBezTo>
                  <a:cubicBezTo>
                    <a:pt x="-2679" y="417040"/>
                    <a:pt x="-12976" y="830992"/>
                    <a:pt x="24094" y="982362"/>
                  </a:cubicBezTo>
                  <a:cubicBezTo>
                    <a:pt x="61164" y="1133732"/>
                    <a:pt x="153840" y="1147633"/>
                    <a:pt x="246516" y="116153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2D6C20D7-B7FA-456A-81FB-3B72402C97EC}"/>
                </a:ext>
              </a:extLst>
            </p:cNvPr>
            <p:cNvSpPr/>
            <p:nvPr/>
          </p:nvSpPr>
          <p:spPr>
            <a:xfrm>
              <a:off x="2918153" y="2364083"/>
              <a:ext cx="1127878" cy="1170755"/>
            </a:xfrm>
            <a:custGeom>
              <a:avLst/>
              <a:gdLst>
                <a:gd name="connsiteX0" fmla="*/ 738841 w 1127878"/>
                <a:gd name="connsiteY0" fmla="*/ 2236 h 1170755"/>
                <a:gd name="connsiteX1" fmla="*/ 195144 w 1127878"/>
                <a:gd name="connsiteY1" fmla="*/ 144339 h 1170755"/>
                <a:gd name="connsiteX2" fmla="*/ 15971 w 1127878"/>
                <a:gd name="connsiteY2" fmla="*/ 786890 h 1170755"/>
                <a:gd name="connsiteX3" fmla="*/ 553490 w 1127878"/>
                <a:gd name="connsiteY3" fmla="*/ 1169949 h 1170755"/>
                <a:gd name="connsiteX4" fmla="*/ 1078652 w 1127878"/>
                <a:gd name="connsiteY4" fmla="*/ 867209 h 1170755"/>
                <a:gd name="connsiteX5" fmla="*/ 1066295 w 1127878"/>
                <a:gd name="connsiteY5" fmla="*/ 206122 h 1170755"/>
                <a:gd name="connsiteX6" fmla="*/ 738841 w 1127878"/>
                <a:gd name="connsiteY6" fmla="*/ 2236 h 117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878" h="1170755">
                  <a:moveTo>
                    <a:pt x="738841" y="2236"/>
                  </a:moveTo>
                  <a:cubicBezTo>
                    <a:pt x="593649" y="-8061"/>
                    <a:pt x="315622" y="13563"/>
                    <a:pt x="195144" y="144339"/>
                  </a:cubicBezTo>
                  <a:cubicBezTo>
                    <a:pt x="74666" y="275115"/>
                    <a:pt x="-43753" y="615955"/>
                    <a:pt x="15971" y="786890"/>
                  </a:cubicBezTo>
                  <a:cubicBezTo>
                    <a:pt x="75695" y="957825"/>
                    <a:pt x="376377" y="1156563"/>
                    <a:pt x="553490" y="1169949"/>
                  </a:cubicBezTo>
                  <a:cubicBezTo>
                    <a:pt x="730603" y="1183335"/>
                    <a:pt x="993185" y="1027847"/>
                    <a:pt x="1078652" y="867209"/>
                  </a:cubicBezTo>
                  <a:cubicBezTo>
                    <a:pt x="1164119" y="706571"/>
                    <a:pt x="1123960" y="350284"/>
                    <a:pt x="1066295" y="206122"/>
                  </a:cubicBezTo>
                  <a:cubicBezTo>
                    <a:pt x="1008630" y="61960"/>
                    <a:pt x="884033" y="12533"/>
                    <a:pt x="738841" y="223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5BE6063-1303-4E5B-ABB0-623E2E5A9BA6}"/>
                </a:ext>
              </a:extLst>
            </p:cNvPr>
            <p:cNvCxnSpPr>
              <a:cxnSpLocks/>
            </p:cNvCxnSpPr>
            <p:nvPr/>
          </p:nvCxnSpPr>
          <p:spPr>
            <a:xfrm>
              <a:off x="2468474" y="2029946"/>
              <a:ext cx="0" cy="19351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23D453-DF5A-432B-8CC7-F6CEB6BF59F2}"/>
                </a:ext>
              </a:extLst>
            </p:cNvPr>
            <p:cNvCxnSpPr>
              <a:cxnSpLocks/>
            </p:cNvCxnSpPr>
            <p:nvPr/>
          </p:nvCxnSpPr>
          <p:spPr>
            <a:xfrm>
              <a:off x="2260063" y="3706406"/>
              <a:ext cx="28794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F532CC-7837-4DFE-A922-C36FF314B8B7}"/>
                    </a:ext>
                  </a:extLst>
                </p:cNvPr>
                <p:cNvSpPr txBox="1"/>
                <p:nvPr/>
              </p:nvSpPr>
              <p:spPr>
                <a:xfrm>
                  <a:off x="4815765" y="3743794"/>
                  <a:ext cx="416098" cy="442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0FF532CC-7837-4DFE-A922-C36FF314B8B7}"/>
                    </a:ext>
                  </a:extLst>
                </p:cNvPr>
                <p:cNvSpPr txBox="1">
                  <a:spLocks noRot="1" noChangeAspect="1" noMove="1" noResize="1" noEditPoints="1" noAdjustHandles="1" noChangeArrowheads="1" noChangeShapeType="1" noTextEdit="1"/>
                </p:cNvSpPr>
                <p:nvPr/>
              </p:nvSpPr>
              <p:spPr>
                <a:xfrm>
                  <a:off x="4815765" y="3743794"/>
                  <a:ext cx="416098" cy="442641"/>
                </a:xfrm>
                <a:prstGeom prst="rect">
                  <a:avLst/>
                </a:prstGeom>
                <a:blipFill>
                  <a:blip r:embed="rId2"/>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FAE35499-838D-498F-8333-C30CF8D9D963}"/>
                </a:ext>
              </a:extLst>
            </p:cNvPr>
            <p:cNvSpPr/>
            <p:nvPr/>
          </p:nvSpPr>
          <p:spPr>
            <a:xfrm>
              <a:off x="2610094" y="2411706"/>
              <a:ext cx="2108628" cy="1604947"/>
            </a:xfrm>
            <a:custGeom>
              <a:avLst/>
              <a:gdLst>
                <a:gd name="connsiteX0" fmla="*/ 0 w 1807534"/>
                <a:gd name="connsiteY0" fmla="*/ 964018 h 964018"/>
                <a:gd name="connsiteX1" fmla="*/ 623776 w 1807534"/>
                <a:gd name="connsiteY1" fmla="*/ 538716 h 964018"/>
                <a:gd name="connsiteX2" fmla="*/ 1389321 w 1807534"/>
                <a:gd name="connsiteY2" fmla="*/ 375683 h 964018"/>
                <a:gd name="connsiteX3" fmla="*/ 1807534 w 1807534"/>
                <a:gd name="connsiteY3" fmla="*/ 0 h 964018"/>
                <a:gd name="connsiteX0" fmla="*/ 0 w 1864815"/>
                <a:gd name="connsiteY0" fmla="*/ 1339140 h 1339140"/>
                <a:gd name="connsiteX1" fmla="*/ 681057 w 1864815"/>
                <a:gd name="connsiteY1" fmla="*/ 538716 h 1339140"/>
                <a:gd name="connsiteX2" fmla="*/ 1446602 w 1864815"/>
                <a:gd name="connsiteY2" fmla="*/ 375683 h 1339140"/>
                <a:gd name="connsiteX3" fmla="*/ 1864815 w 1864815"/>
                <a:gd name="connsiteY3" fmla="*/ 0 h 1339140"/>
              </a:gdLst>
              <a:ahLst/>
              <a:cxnLst>
                <a:cxn ang="0">
                  <a:pos x="connsiteX0" y="connsiteY0"/>
                </a:cxn>
                <a:cxn ang="0">
                  <a:pos x="connsiteX1" y="connsiteY1"/>
                </a:cxn>
                <a:cxn ang="0">
                  <a:pos x="connsiteX2" y="connsiteY2"/>
                </a:cxn>
                <a:cxn ang="0">
                  <a:pos x="connsiteX3" y="connsiteY3"/>
                </a:cxn>
              </a:cxnLst>
              <a:rect l="l" t="t" r="r" b="b"/>
              <a:pathLst>
                <a:path w="1864815" h="1339140">
                  <a:moveTo>
                    <a:pt x="0" y="1339140"/>
                  </a:moveTo>
                  <a:cubicBezTo>
                    <a:pt x="196111" y="1175517"/>
                    <a:pt x="439957" y="699292"/>
                    <a:pt x="681057" y="538716"/>
                  </a:cubicBezTo>
                  <a:cubicBezTo>
                    <a:pt x="922157" y="378140"/>
                    <a:pt x="1249309" y="465469"/>
                    <a:pt x="1446602" y="375683"/>
                  </a:cubicBezTo>
                  <a:cubicBezTo>
                    <a:pt x="1643895" y="285897"/>
                    <a:pt x="1754355" y="142948"/>
                    <a:pt x="186481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3113753-3C72-4486-BF65-9B76E0E48CEF}"/>
                </a:ext>
              </a:extLst>
            </p:cNvPr>
            <p:cNvCxnSpPr>
              <a:cxnSpLocks/>
            </p:cNvCxnSpPr>
            <p:nvPr/>
          </p:nvCxnSpPr>
          <p:spPr>
            <a:xfrm flipH="1">
              <a:off x="1726664" y="3592558"/>
              <a:ext cx="833974" cy="8532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C27578-96D2-48ED-A5AC-66B176858CD5}"/>
                    </a:ext>
                  </a:extLst>
                </p:cNvPr>
                <p:cNvSpPr txBox="1"/>
                <p:nvPr/>
              </p:nvSpPr>
              <p:spPr>
                <a:xfrm>
                  <a:off x="1420421" y="3921108"/>
                  <a:ext cx="416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m:t>
                        </m:r>
                      </m:oMath>
                    </m:oMathPara>
                  </a14:m>
                  <a:endParaRPr lang="en-US" dirty="0"/>
                </a:p>
              </p:txBody>
            </p:sp>
          </mc:Choice>
          <mc:Fallback xmlns="">
            <p:sp>
              <p:nvSpPr>
                <p:cNvPr id="11" name="TextBox 10">
                  <a:extLst>
                    <a:ext uri="{FF2B5EF4-FFF2-40B4-BE49-F238E27FC236}">
                      <a16:creationId xmlns:a16="http://schemas.microsoft.com/office/drawing/2014/main" id="{05C27578-96D2-48ED-A5AC-66B176858CD5}"/>
                    </a:ext>
                  </a:extLst>
                </p:cNvPr>
                <p:cNvSpPr txBox="1">
                  <a:spLocks noRot="1" noChangeAspect="1" noMove="1" noResize="1" noEditPoints="1" noAdjustHandles="1" noChangeArrowheads="1" noChangeShapeType="1" noTextEdit="1"/>
                </p:cNvSpPr>
                <p:nvPr/>
              </p:nvSpPr>
              <p:spPr>
                <a:xfrm>
                  <a:off x="1420421" y="3921108"/>
                  <a:ext cx="416098" cy="369332"/>
                </a:xfrm>
                <a:prstGeom prst="rect">
                  <a:avLst/>
                </a:prstGeom>
                <a:blipFill>
                  <a:blip r:embed="rId3"/>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6DD9B6B9-E26E-4277-BA29-86D01DAC3266}"/>
                </a:ext>
              </a:extLst>
            </p:cNvPr>
            <p:cNvGrpSpPr/>
            <p:nvPr/>
          </p:nvGrpSpPr>
          <p:grpSpPr>
            <a:xfrm>
              <a:off x="2752533" y="2419199"/>
              <a:ext cx="1959428" cy="1442139"/>
              <a:chOff x="6207470" y="2983557"/>
              <a:chExt cx="1959428" cy="1442139"/>
            </a:xfrm>
          </p:grpSpPr>
          <p:cxnSp>
            <p:nvCxnSpPr>
              <p:cNvPr id="13" name="Straight Arrow Connector 12">
                <a:extLst>
                  <a:ext uri="{FF2B5EF4-FFF2-40B4-BE49-F238E27FC236}">
                    <a16:creationId xmlns:a16="http://schemas.microsoft.com/office/drawing/2014/main" id="{FCF8B6AA-D8C8-4744-A962-30C04EA4ADEB}"/>
                  </a:ext>
                </a:extLst>
              </p:cNvPr>
              <p:cNvCxnSpPr>
                <a:cxnSpLocks/>
              </p:cNvCxnSpPr>
              <p:nvPr/>
            </p:nvCxnSpPr>
            <p:spPr>
              <a:xfrm flipV="1">
                <a:off x="7252498" y="3490395"/>
                <a:ext cx="282158" cy="15676"/>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57EC8-2A12-4665-A52F-B55F374D80C8}"/>
                  </a:ext>
                </a:extLst>
              </p:cNvPr>
              <p:cNvCxnSpPr>
                <a:cxnSpLocks/>
              </p:cNvCxnSpPr>
              <p:nvPr/>
            </p:nvCxnSpPr>
            <p:spPr>
              <a:xfrm flipV="1">
                <a:off x="7772400" y="3284893"/>
                <a:ext cx="211618" cy="11776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29B8355-9837-4883-99CF-205630EFF588}"/>
                  </a:ext>
                </a:extLst>
              </p:cNvPr>
              <p:cNvCxnSpPr>
                <a:cxnSpLocks/>
              </p:cNvCxnSpPr>
              <p:nvPr/>
            </p:nvCxnSpPr>
            <p:spPr>
              <a:xfrm flipV="1">
                <a:off x="6818811" y="3511296"/>
                <a:ext cx="229907" cy="12725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1770D-63F5-4EFF-BCE3-1310CAE0279C}"/>
                  </a:ext>
                </a:extLst>
              </p:cNvPr>
              <p:cNvCxnSpPr>
                <a:cxnSpLocks/>
              </p:cNvCxnSpPr>
              <p:nvPr/>
            </p:nvCxnSpPr>
            <p:spPr>
              <a:xfrm flipV="1">
                <a:off x="6466581" y="3838401"/>
                <a:ext cx="142571" cy="218595"/>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1F75816-5D0C-469C-BCB6-278D1D5C1E4D}"/>
                  </a:ext>
                </a:extLst>
              </p:cNvPr>
              <p:cNvCxnSpPr>
                <a:cxnSpLocks/>
              </p:cNvCxnSpPr>
              <p:nvPr/>
            </p:nvCxnSpPr>
            <p:spPr>
              <a:xfrm flipV="1">
                <a:off x="8041495" y="2983557"/>
                <a:ext cx="125403" cy="17243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DB9F45-EA43-444F-9FB4-0FE3FC947691}"/>
                  </a:ext>
                </a:extLst>
              </p:cNvPr>
              <p:cNvCxnSpPr>
                <a:cxnSpLocks/>
              </p:cNvCxnSpPr>
              <p:nvPr/>
            </p:nvCxnSpPr>
            <p:spPr>
              <a:xfrm flipV="1">
                <a:off x="6207470" y="4206240"/>
                <a:ext cx="125403" cy="219456"/>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86A9A49-6A77-4729-9650-55F5BE442D11}"/>
                    </a:ext>
                  </a:extLst>
                </p:cNvPr>
                <p:cNvSpPr txBox="1"/>
                <p:nvPr/>
              </p:nvSpPr>
              <p:spPr>
                <a:xfrm>
                  <a:off x="2450421" y="1885950"/>
                  <a:ext cx="416822" cy="442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9" name="TextBox 18">
                  <a:extLst>
                    <a:ext uri="{FF2B5EF4-FFF2-40B4-BE49-F238E27FC236}">
                      <a16:creationId xmlns:a16="http://schemas.microsoft.com/office/drawing/2014/main" id="{786A9A49-6A77-4729-9650-55F5BE442D11}"/>
                    </a:ext>
                  </a:extLst>
                </p:cNvPr>
                <p:cNvSpPr txBox="1">
                  <a:spLocks noRot="1" noChangeAspect="1" noMove="1" noResize="1" noEditPoints="1" noAdjustHandles="1" noChangeArrowheads="1" noChangeShapeType="1" noTextEdit="1"/>
                </p:cNvSpPr>
                <p:nvPr/>
              </p:nvSpPr>
              <p:spPr>
                <a:xfrm>
                  <a:off x="2450421" y="1885950"/>
                  <a:ext cx="416822" cy="442641"/>
                </a:xfrm>
                <a:prstGeom prst="rect">
                  <a:avLst/>
                </a:prstGeom>
                <a:blipFill>
                  <a:blip r:embed="rId4"/>
                  <a:stretch>
                    <a:fillRect/>
                  </a:stretch>
                </a:blipFill>
              </p:spPr>
              <p:txBody>
                <a:bodyPr/>
                <a:lstStyle/>
                <a:p>
                  <a:r>
                    <a:rPr lang="en-US">
                      <a:noFill/>
                    </a:rPr>
                    <a:t> </a:t>
                  </a:r>
                </a:p>
              </p:txBody>
            </p:sp>
          </mc:Fallback>
        </mc:AlternateContent>
        <p:sp>
          <p:nvSpPr>
            <p:cNvPr id="20" name="Freeform: Shape 19">
              <a:extLst>
                <a:ext uri="{FF2B5EF4-FFF2-40B4-BE49-F238E27FC236}">
                  <a16:creationId xmlns:a16="http://schemas.microsoft.com/office/drawing/2014/main" id="{7F7CE1BF-0CCD-4D85-A3C1-77CC80EFCC27}"/>
                </a:ext>
              </a:extLst>
            </p:cNvPr>
            <p:cNvSpPr/>
            <p:nvPr/>
          </p:nvSpPr>
          <p:spPr>
            <a:xfrm>
              <a:off x="3293089" y="2366319"/>
              <a:ext cx="246516" cy="1161535"/>
            </a:xfrm>
            <a:custGeom>
              <a:avLst/>
              <a:gdLst>
                <a:gd name="connsiteX0" fmla="*/ 184732 w 246516"/>
                <a:gd name="connsiteY0" fmla="*/ 0 h 1161535"/>
                <a:gd name="connsiteX1" fmla="*/ 24094 w 246516"/>
                <a:gd name="connsiteY1" fmla="*/ 253313 h 1161535"/>
                <a:gd name="connsiteX2" fmla="*/ 24094 w 246516"/>
                <a:gd name="connsiteY2" fmla="*/ 982362 h 1161535"/>
                <a:gd name="connsiteX3" fmla="*/ 246516 w 246516"/>
                <a:gd name="connsiteY3" fmla="*/ 1161535 h 1161535"/>
              </a:gdLst>
              <a:ahLst/>
              <a:cxnLst>
                <a:cxn ang="0">
                  <a:pos x="connsiteX0" y="connsiteY0"/>
                </a:cxn>
                <a:cxn ang="0">
                  <a:pos x="connsiteX1" y="connsiteY1"/>
                </a:cxn>
                <a:cxn ang="0">
                  <a:pos x="connsiteX2" y="connsiteY2"/>
                </a:cxn>
                <a:cxn ang="0">
                  <a:pos x="connsiteX3" y="connsiteY3"/>
                </a:cxn>
              </a:cxnLst>
              <a:rect l="l" t="t" r="r" b="b"/>
              <a:pathLst>
                <a:path w="246516" h="1161535">
                  <a:moveTo>
                    <a:pt x="184732" y="0"/>
                  </a:moveTo>
                  <a:cubicBezTo>
                    <a:pt x="117799" y="44793"/>
                    <a:pt x="50867" y="89586"/>
                    <a:pt x="24094" y="253313"/>
                  </a:cubicBezTo>
                  <a:cubicBezTo>
                    <a:pt x="-2679" y="417040"/>
                    <a:pt x="-12976" y="830992"/>
                    <a:pt x="24094" y="982362"/>
                  </a:cubicBezTo>
                  <a:cubicBezTo>
                    <a:pt x="61164" y="1133732"/>
                    <a:pt x="153840" y="1147633"/>
                    <a:pt x="246516" y="116153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76344D-56AE-480E-8A33-8B660DC5A22D}"/>
                </a:ext>
              </a:extLst>
            </p:cNvPr>
            <p:cNvSpPr/>
            <p:nvPr/>
          </p:nvSpPr>
          <p:spPr>
            <a:xfrm>
              <a:off x="2035275" y="2070567"/>
              <a:ext cx="2547293" cy="1308385"/>
            </a:xfrm>
            <a:custGeom>
              <a:avLst/>
              <a:gdLst>
                <a:gd name="connsiteX0" fmla="*/ 0 w 1807534"/>
                <a:gd name="connsiteY0" fmla="*/ 964018 h 964018"/>
                <a:gd name="connsiteX1" fmla="*/ 623776 w 1807534"/>
                <a:gd name="connsiteY1" fmla="*/ 538716 h 964018"/>
                <a:gd name="connsiteX2" fmla="*/ 1389321 w 1807534"/>
                <a:gd name="connsiteY2" fmla="*/ 375683 h 964018"/>
                <a:gd name="connsiteX3" fmla="*/ 1807534 w 1807534"/>
                <a:gd name="connsiteY3" fmla="*/ 0 h 964018"/>
                <a:gd name="connsiteX0" fmla="*/ 0 w 1864815"/>
                <a:gd name="connsiteY0" fmla="*/ 1339140 h 1339140"/>
                <a:gd name="connsiteX1" fmla="*/ 681057 w 1864815"/>
                <a:gd name="connsiteY1" fmla="*/ 538716 h 1339140"/>
                <a:gd name="connsiteX2" fmla="*/ 1446602 w 1864815"/>
                <a:gd name="connsiteY2" fmla="*/ 375683 h 1339140"/>
                <a:gd name="connsiteX3" fmla="*/ 1864815 w 1864815"/>
                <a:gd name="connsiteY3" fmla="*/ 0 h 1339140"/>
                <a:gd name="connsiteX0" fmla="*/ 0 w 2209047"/>
                <a:gd name="connsiteY0" fmla="*/ 1065918 h 1065918"/>
                <a:gd name="connsiteX1" fmla="*/ 1025289 w 2209047"/>
                <a:gd name="connsiteY1" fmla="*/ 538716 h 1065918"/>
                <a:gd name="connsiteX2" fmla="*/ 1790834 w 2209047"/>
                <a:gd name="connsiteY2" fmla="*/ 375683 h 1065918"/>
                <a:gd name="connsiteX3" fmla="*/ 2209047 w 2209047"/>
                <a:gd name="connsiteY3" fmla="*/ 0 h 1065918"/>
                <a:gd name="connsiteX0" fmla="*/ 0 w 2209047"/>
                <a:gd name="connsiteY0" fmla="*/ 1065918 h 1065918"/>
                <a:gd name="connsiteX1" fmla="*/ 1025289 w 2209047"/>
                <a:gd name="connsiteY1" fmla="*/ 538716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91149 h 1065918"/>
                <a:gd name="connsiteX3" fmla="*/ 2209047 w 2209047"/>
                <a:gd name="connsiteY3" fmla="*/ 0 h 1065918"/>
                <a:gd name="connsiteX0" fmla="*/ 0 w 2209047"/>
                <a:gd name="connsiteY0" fmla="*/ 1065918 h 1065918"/>
                <a:gd name="connsiteX1" fmla="*/ 1156425 w 2209047"/>
                <a:gd name="connsiteY1" fmla="*/ 554182 h 1065918"/>
                <a:gd name="connsiteX2" fmla="*/ 1889186 w 2209047"/>
                <a:gd name="connsiteY2" fmla="*/ 385994 h 1065918"/>
                <a:gd name="connsiteX3" fmla="*/ 2209047 w 2209047"/>
                <a:gd name="connsiteY3" fmla="*/ 0 h 1065918"/>
                <a:gd name="connsiteX0" fmla="*/ 0 w 2252759"/>
                <a:gd name="connsiteY0" fmla="*/ 1091694 h 1091694"/>
                <a:gd name="connsiteX1" fmla="*/ 1156425 w 2252759"/>
                <a:gd name="connsiteY1" fmla="*/ 579958 h 1091694"/>
                <a:gd name="connsiteX2" fmla="*/ 1889186 w 2252759"/>
                <a:gd name="connsiteY2" fmla="*/ 411770 h 1091694"/>
                <a:gd name="connsiteX3" fmla="*/ 2252759 w 2252759"/>
                <a:gd name="connsiteY3" fmla="*/ 0 h 1091694"/>
              </a:gdLst>
              <a:ahLst/>
              <a:cxnLst>
                <a:cxn ang="0">
                  <a:pos x="connsiteX0" y="connsiteY0"/>
                </a:cxn>
                <a:cxn ang="0">
                  <a:pos x="connsiteX1" y="connsiteY1"/>
                </a:cxn>
                <a:cxn ang="0">
                  <a:pos x="connsiteX2" y="connsiteY2"/>
                </a:cxn>
                <a:cxn ang="0">
                  <a:pos x="connsiteX3" y="connsiteY3"/>
                </a:cxn>
              </a:cxnLst>
              <a:rect l="l" t="t" r="r" b="b"/>
              <a:pathLst>
                <a:path w="2252759" h="1091694">
                  <a:moveTo>
                    <a:pt x="0" y="1091694"/>
                  </a:moveTo>
                  <a:cubicBezTo>
                    <a:pt x="256215" y="1082725"/>
                    <a:pt x="841561" y="693279"/>
                    <a:pt x="1156425" y="579958"/>
                  </a:cubicBezTo>
                  <a:cubicBezTo>
                    <a:pt x="1471289" y="466637"/>
                    <a:pt x="1691893" y="501556"/>
                    <a:pt x="1889186" y="411770"/>
                  </a:cubicBezTo>
                  <a:cubicBezTo>
                    <a:pt x="2086479" y="321984"/>
                    <a:pt x="2142299" y="142948"/>
                    <a:pt x="225275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FC26A41-7790-4BD6-8CA4-0EB1BE2D6B8C}"/>
                </a:ext>
              </a:extLst>
            </p:cNvPr>
            <p:cNvGrpSpPr/>
            <p:nvPr/>
          </p:nvGrpSpPr>
          <p:grpSpPr>
            <a:xfrm>
              <a:off x="2131621" y="2024380"/>
              <a:ext cx="2476500" cy="1338580"/>
              <a:chOff x="5283200" y="2024380"/>
              <a:chExt cx="2476500" cy="1338580"/>
            </a:xfrm>
          </p:grpSpPr>
          <p:cxnSp>
            <p:nvCxnSpPr>
              <p:cNvPr id="23" name="Straight Arrow Connector 22">
                <a:extLst>
                  <a:ext uri="{FF2B5EF4-FFF2-40B4-BE49-F238E27FC236}">
                    <a16:creationId xmlns:a16="http://schemas.microsoft.com/office/drawing/2014/main" id="{DAB04022-0D75-4A64-8EC5-E9B8F538C46A}"/>
                  </a:ext>
                </a:extLst>
              </p:cNvPr>
              <p:cNvCxnSpPr>
                <a:cxnSpLocks/>
              </p:cNvCxnSpPr>
              <p:nvPr/>
            </p:nvCxnSpPr>
            <p:spPr>
              <a:xfrm flipV="1">
                <a:off x="6765108" y="2649220"/>
                <a:ext cx="242752" cy="3864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D748059-12EC-44C8-8778-D1CC4723B6DE}"/>
                  </a:ext>
                </a:extLst>
              </p:cNvPr>
              <p:cNvCxnSpPr>
                <a:cxnSpLocks/>
              </p:cNvCxnSpPr>
              <p:nvPr/>
            </p:nvCxnSpPr>
            <p:spPr>
              <a:xfrm flipV="1">
                <a:off x="7297710" y="2459066"/>
                <a:ext cx="211618" cy="11776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23269EB-87B8-422D-AED8-992CB483874F}"/>
                  </a:ext>
                </a:extLst>
              </p:cNvPr>
              <p:cNvCxnSpPr>
                <a:cxnSpLocks/>
              </p:cNvCxnSpPr>
              <p:nvPr/>
            </p:nvCxnSpPr>
            <p:spPr>
              <a:xfrm flipV="1">
                <a:off x="6209501" y="2760980"/>
                <a:ext cx="272579" cy="140643"/>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BA28B7-9986-4DF0-8670-9A86A094223E}"/>
                  </a:ext>
                </a:extLst>
              </p:cNvPr>
              <p:cNvCxnSpPr>
                <a:cxnSpLocks/>
              </p:cNvCxnSpPr>
              <p:nvPr/>
            </p:nvCxnSpPr>
            <p:spPr>
              <a:xfrm flipV="1">
                <a:off x="5765409" y="3002280"/>
                <a:ext cx="274711" cy="143148"/>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B10B394-35F6-4EAE-87D1-BBEED99C2B36}"/>
                  </a:ext>
                </a:extLst>
              </p:cNvPr>
              <p:cNvCxnSpPr>
                <a:cxnSpLocks/>
              </p:cNvCxnSpPr>
              <p:nvPr/>
            </p:nvCxnSpPr>
            <p:spPr>
              <a:xfrm flipV="1">
                <a:off x="7650625" y="2024380"/>
                <a:ext cx="109075" cy="17370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73E0E7C-924C-4369-8846-20010E546DC3}"/>
                  </a:ext>
                </a:extLst>
              </p:cNvPr>
              <p:cNvCxnSpPr>
                <a:cxnSpLocks/>
              </p:cNvCxnSpPr>
              <p:nvPr/>
            </p:nvCxnSpPr>
            <p:spPr>
              <a:xfrm flipV="1">
                <a:off x="5283200" y="3279140"/>
                <a:ext cx="254000" cy="8382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6AA39A4-0F68-4CD6-8EEE-9E2D92276220}"/>
                  </a:ext>
                </a:extLst>
              </p:cNvPr>
              <p:cNvSpPr txBox="1"/>
              <p:nvPr/>
            </p:nvSpPr>
            <p:spPr>
              <a:xfrm>
                <a:off x="3965455" y="1196696"/>
                <a:ext cx="2976969" cy="829330"/>
              </a:xfrm>
              <a:prstGeom prst="rect">
                <a:avLst/>
              </a:prstGeom>
              <a:noFill/>
            </p:spPr>
            <p:txBody>
              <a:bodyPr wrap="none" rtlCol="0">
                <a:spAutoFit/>
              </a:bodyPr>
              <a:lstStyle/>
              <a:p>
                <a:r>
                  <a:rPr lang="en-US" sz="3200" b="0" dirty="0"/>
                  <a:t> </a:t>
                </a:r>
                <a14:m>
                  <m:oMath xmlns:m="http://schemas.openxmlformats.org/officeDocument/2006/math">
                    <m:acc>
                      <m:accPr>
                        <m:chr m:val="⃗"/>
                        <m:ctrlPr>
                          <a:rPr lang="en-US" sz="3200" b="0" i="1" smtClean="0">
                            <a:solidFill>
                              <a:srgbClr val="007434"/>
                            </a:solidFill>
                            <a:latin typeface="Cambria Math" panose="02040503050406030204" pitchFamily="18" charset="0"/>
                          </a:rPr>
                        </m:ctrlPr>
                      </m:accPr>
                      <m:e>
                        <m:r>
                          <a:rPr lang="en-US" sz="3200" b="0" i="1" smtClean="0">
                            <a:solidFill>
                              <a:srgbClr val="007434"/>
                            </a:solidFill>
                            <a:latin typeface="Cambria Math" panose="02040503050406030204" pitchFamily="18" charset="0"/>
                          </a:rPr>
                          <m:t>𝑆</m:t>
                        </m:r>
                      </m:e>
                    </m:acc>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𝑑𝑞</m:t>
                            </m:r>
                          </m:num>
                          <m:den>
                            <m:r>
                              <a:rPr lang="en-US" sz="3200" i="1">
                                <a:latin typeface="Cambria Math" panose="02040503050406030204" pitchFamily="18" charset="0"/>
                              </a:rPr>
                              <m:t>𝑑𝑡</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𝑑𝑝</m:t>
                            </m:r>
                          </m:num>
                          <m:den>
                            <m:r>
                              <a:rPr lang="en-US" sz="3200" i="1">
                                <a:latin typeface="Cambria Math" panose="02040503050406030204" pitchFamily="18" charset="0"/>
                              </a:rPr>
                              <m:t>𝑑𝑡</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𝑑𝑡</m:t>
                            </m:r>
                          </m:num>
                          <m:den>
                            <m:r>
                              <a:rPr lang="en-US" sz="3200" i="1">
                                <a:latin typeface="Cambria Math" panose="02040503050406030204" pitchFamily="18" charset="0"/>
                              </a:rPr>
                              <m:t>𝑑𝑡</m:t>
                            </m:r>
                          </m:den>
                        </m:f>
                      </m:e>
                    </m:d>
                  </m:oMath>
                </a14:m>
                <a:endParaRPr lang="en-US" sz="3200" dirty="0"/>
              </a:p>
            </p:txBody>
          </p:sp>
        </mc:Choice>
        <mc:Fallback xmlns="">
          <p:sp>
            <p:nvSpPr>
              <p:cNvPr id="30" name="TextBox 29">
                <a:extLst>
                  <a:ext uri="{FF2B5EF4-FFF2-40B4-BE49-F238E27FC236}">
                    <a16:creationId xmlns:a16="http://schemas.microsoft.com/office/drawing/2014/main" id="{C6AA39A4-0F68-4CD6-8EEE-9E2D92276220}"/>
                  </a:ext>
                </a:extLst>
              </p:cNvPr>
              <p:cNvSpPr txBox="1">
                <a:spLocks noRot="1" noChangeAspect="1" noMove="1" noResize="1" noEditPoints="1" noAdjustHandles="1" noChangeArrowheads="1" noChangeShapeType="1" noTextEdit="1"/>
              </p:cNvSpPr>
              <p:nvPr/>
            </p:nvSpPr>
            <p:spPr>
              <a:xfrm>
                <a:off x="3965455" y="1196696"/>
                <a:ext cx="2976969" cy="829330"/>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58055F15-2808-42BC-A4E4-5AAC4F2570C8}"/>
              </a:ext>
            </a:extLst>
          </p:cNvPr>
          <p:cNvSpPr txBox="1"/>
          <p:nvPr/>
        </p:nvSpPr>
        <p:spPr>
          <a:xfrm>
            <a:off x="83440" y="1226193"/>
            <a:ext cx="3366691" cy="369332"/>
          </a:xfrm>
          <a:prstGeom prst="rect">
            <a:avLst/>
          </a:prstGeom>
          <a:noFill/>
        </p:spPr>
        <p:txBody>
          <a:bodyPr wrap="none" rtlCol="0">
            <a:spAutoFit/>
          </a:bodyPr>
          <a:lstStyle/>
          <a:p>
            <a:r>
              <a:rPr lang="en-US" dirty="0"/>
              <a:t>Displacement along the trajectory</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F672563-EE32-4314-8799-2D708C90C7A6}"/>
                  </a:ext>
                </a:extLst>
              </p:cNvPr>
              <p:cNvSpPr/>
              <p:nvPr/>
            </p:nvSpPr>
            <p:spPr>
              <a:xfrm>
                <a:off x="4022988" y="2865388"/>
                <a:ext cx="2689967" cy="652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solidFill>
                                <a:srgbClr val="007434"/>
                              </a:solidFill>
                              <a:latin typeface="Cambria Math" panose="02040503050406030204" pitchFamily="18" charset="0"/>
                            </a:rPr>
                          </m:ctrlPr>
                        </m:accPr>
                        <m:e>
                          <m:r>
                            <a:rPr lang="en-US" sz="3200" i="1">
                              <a:solidFill>
                                <a:srgbClr val="007434"/>
                              </a:solidFill>
                              <a:latin typeface="Cambria Math" panose="02040503050406030204" pitchFamily="18" charset="0"/>
                            </a:rPr>
                            <m:t>𝑆</m:t>
                          </m:r>
                        </m:e>
                      </m:acc>
                      <m:r>
                        <a:rPr lang="en-US" sz="3200" i="1" dirty="0">
                          <a:latin typeface="Cambria Math" panose="02040503050406030204" pitchFamily="18" charset="0"/>
                        </a:rPr>
                        <m:t>=−</m:t>
                      </m:r>
                      <m:r>
                        <a:rPr lang="en-US" sz="3200" i="1" dirty="0">
                          <a:latin typeface="Cambria Math" panose="02040503050406030204" pitchFamily="18" charset="0"/>
                        </a:rPr>
                        <m:t>𝑐𝑢𝑟𝑙</m:t>
                      </m:r>
                      <m:r>
                        <a:rPr lang="en-US" sz="3200" i="1" dirty="0">
                          <a:latin typeface="Cambria Math" panose="02040503050406030204" pitchFamily="18" charset="0"/>
                        </a:rPr>
                        <m:t>(</m:t>
                      </m:r>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𝜃</m:t>
                          </m:r>
                        </m:e>
                      </m:acc>
                      <m:r>
                        <a:rPr lang="en-US" sz="3200" i="1" dirty="0">
                          <a:latin typeface="Cambria Math" panose="02040503050406030204" pitchFamily="18" charset="0"/>
                        </a:rPr>
                        <m:t>)</m:t>
                      </m:r>
                    </m:oMath>
                  </m:oMathPara>
                </a14:m>
                <a:endParaRPr lang="en-US" sz="3200" dirty="0"/>
              </a:p>
            </p:txBody>
          </p:sp>
        </mc:Choice>
        <mc:Fallback xmlns="">
          <p:sp>
            <p:nvSpPr>
              <p:cNvPr id="32" name="Rectangle 31">
                <a:extLst>
                  <a:ext uri="{FF2B5EF4-FFF2-40B4-BE49-F238E27FC236}">
                    <a16:creationId xmlns:a16="http://schemas.microsoft.com/office/drawing/2014/main" id="{EF672563-EE32-4314-8799-2D708C90C7A6}"/>
                  </a:ext>
                </a:extLst>
              </p:cNvPr>
              <p:cNvSpPr>
                <a:spLocks noRot="1" noChangeAspect="1" noMove="1" noResize="1" noEditPoints="1" noAdjustHandles="1" noChangeArrowheads="1" noChangeShapeType="1" noTextEdit="1"/>
              </p:cNvSpPr>
              <p:nvPr/>
            </p:nvSpPr>
            <p:spPr>
              <a:xfrm>
                <a:off x="4022988" y="2865388"/>
                <a:ext cx="2689967" cy="652038"/>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55A6247-7743-4DA4-B9F3-58FD41771CDA}"/>
              </a:ext>
            </a:extLst>
          </p:cNvPr>
          <p:cNvSpPr txBox="1"/>
          <p:nvPr/>
        </p:nvSpPr>
        <p:spPr>
          <a:xfrm>
            <a:off x="83440" y="2172955"/>
            <a:ext cx="3199274" cy="646331"/>
          </a:xfrm>
          <a:prstGeom prst="rect">
            <a:avLst/>
          </a:prstGeom>
          <a:noFill/>
        </p:spPr>
        <p:txBody>
          <a:bodyPr wrap="none" rtlCol="0">
            <a:spAutoFit/>
          </a:bodyPr>
          <a:lstStyle/>
          <a:p>
            <a:r>
              <a:rPr lang="en-US" dirty="0"/>
              <a:t>Deterministic and reversible:</a:t>
            </a:r>
            <a:br>
              <a:rPr lang="en-US" dirty="0"/>
            </a:br>
            <a:r>
              <a:rPr lang="en-US" dirty="0"/>
              <a:t>flux over a closed surface is zero</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1C66B9A-67C2-44AB-A5F4-F97439BE436F}"/>
                  </a:ext>
                </a:extLst>
              </p:cNvPr>
              <p:cNvSpPr/>
              <p:nvPr/>
            </p:nvSpPr>
            <p:spPr>
              <a:xfrm>
                <a:off x="4048819" y="2131918"/>
                <a:ext cx="2236125" cy="687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𝑑𝑖𝑣</m:t>
                      </m:r>
                      <m:d>
                        <m:dPr>
                          <m:ctrlPr>
                            <a:rPr lang="en-US" sz="3200" b="0" i="1" dirty="0" smtClean="0">
                              <a:latin typeface="Cambria Math" panose="02040503050406030204" pitchFamily="18" charset="0"/>
                            </a:rPr>
                          </m:ctrlPr>
                        </m:dPr>
                        <m:e>
                          <m:acc>
                            <m:accPr>
                              <m:chr m:val="⃗"/>
                              <m:ctrlPr>
                                <a:rPr lang="en-US" sz="3200" i="1">
                                  <a:solidFill>
                                    <a:srgbClr val="007434"/>
                                  </a:solidFill>
                                  <a:latin typeface="Cambria Math" panose="02040503050406030204" pitchFamily="18" charset="0"/>
                                </a:rPr>
                              </m:ctrlPr>
                            </m:accPr>
                            <m:e>
                              <m:r>
                                <a:rPr lang="en-US" sz="3200" i="1">
                                  <a:solidFill>
                                    <a:srgbClr val="007434"/>
                                  </a:solidFill>
                                  <a:latin typeface="Cambria Math" panose="02040503050406030204" pitchFamily="18" charset="0"/>
                                </a:rPr>
                                <m:t>𝑆</m:t>
                              </m:r>
                            </m:e>
                          </m:acc>
                        </m:e>
                      </m:d>
                      <m:r>
                        <a:rPr lang="en-US" sz="3200" b="0" i="1" dirty="0" smtClean="0">
                          <a:latin typeface="Cambria Math" panose="02040503050406030204" pitchFamily="18" charset="0"/>
                        </a:rPr>
                        <m:t>=0</m:t>
                      </m:r>
                    </m:oMath>
                  </m:oMathPara>
                </a14:m>
                <a:endParaRPr lang="en-US" sz="3200" dirty="0"/>
              </a:p>
            </p:txBody>
          </p:sp>
        </mc:Choice>
        <mc:Fallback xmlns="">
          <p:sp>
            <p:nvSpPr>
              <p:cNvPr id="34" name="Rectangle 33">
                <a:extLst>
                  <a:ext uri="{FF2B5EF4-FFF2-40B4-BE49-F238E27FC236}">
                    <a16:creationId xmlns:a16="http://schemas.microsoft.com/office/drawing/2014/main" id="{B1C66B9A-67C2-44AB-A5F4-F97439BE436F}"/>
                  </a:ext>
                </a:extLst>
              </p:cNvPr>
              <p:cNvSpPr>
                <a:spLocks noRot="1" noChangeAspect="1" noMove="1" noResize="1" noEditPoints="1" noAdjustHandles="1" noChangeArrowheads="1" noChangeShapeType="1" noTextEdit="1"/>
              </p:cNvSpPr>
              <p:nvPr/>
            </p:nvSpPr>
            <p:spPr>
              <a:xfrm>
                <a:off x="4048819" y="2131918"/>
                <a:ext cx="2236125" cy="6873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8D70FF1-811E-403E-9F84-69644B7A3EAE}"/>
                  </a:ext>
                </a:extLst>
              </p:cNvPr>
              <p:cNvSpPr txBox="1"/>
              <p:nvPr/>
            </p:nvSpPr>
            <p:spPr>
              <a:xfrm>
                <a:off x="3424981" y="4179937"/>
                <a:ext cx="3770263" cy="691536"/>
              </a:xfrm>
              <a:prstGeom prst="rect">
                <a:avLst/>
              </a:prstGeom>
              <a:noFill/>
            </p:spPr>
            <p:txBody>
              <a:bodyPr wrap="none" rtlCol="0">
                <a:spAutoFit/>
              </a:bodyPr>
              <a:lstStyle/>
              <a:p>
                <a:r>
                  <a:rPr lang="en-US" sz="3200" b="0" dirty="0"/>
                  <a:t>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𝜃</m:t>
                        </m:r>
                      </m:e>
                    </m:acc>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i="1">
                            <a:latin typeface="Cambria Math" panose="02040503050406030204" pitchFamily="18" charset="0"/>
                          </a:rPr>
                          <m:t>𝑝</m:t>
                        </m:r>
                        <m:r>
                          <a:rPr lang="en-US" sz="3200" i="1">
                            <a:latin typeface="Cambria Math" panose="02040503050406030204" pitchFamily="18" charset="0"/>
                          </a:rPr>
                          <m:t>, 0, −</m:t>
                        </m:r>
                        <m:r>
                          <a:rPr lang="en-US" sz="3200" i="1">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e>
                        </m:d>
                      </m:e>
                    </m:d>
                  </m:oMath>
                </a14:m>
                <a:endParaRPr lang="en-US" sz="3200" dirty="0"/>
              </a:p>
            </p:txBody>
          </p:sp>
        </mc:Choice>
        <mc:Fallback xmlns="">
          <p:sp>
            <p:nvSpPr>
              <p:cNvPr id="35" name="TextBox 34">
                <a:extLst>
                  <a:ext uri="{FF2B5EF4-FFF2-40B4-BE49-F238E27FC236}">
                    <a16:creationId xmlns:a16="http://schemas.microsoft.com/office/drawing/2014/main" id="{C8D70FF1-811E-403E-9F84-69644B7A3EAE}"/>
                  </a:ext>
                </a:extLst>
              </p:cNvPr>
              <p:cNvSpPr txBox="1">
                <a:spLocks noRot="1" noChangeAspect="1" noMove="1" noResize="1" noEditPoints="1" noAdjustHandles="1" noChangeArrowheads="1" noChangeShapeType="1" noTextEdit="1"/>
              </p:cNvSpPr>
              <p:nvPr/>
            </p:nvSpPr>
            <p:spPr>
              <a:xfrm>
                <a:off x="3424981" y="4179937"/>
                <a:ext cx="3770263" cy="6915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EAC262E-6E7E-4B3E-9741-363138C7366B}"/>
                  </a:ext>
                </a:extLst>
              </p:cNvPr>
              <p:cNvSpPr txBox="1"/>
              <p:nvPr/>
            </p:nvSpPr>
            <p:spPr>
              <a:xfrm>
                <a:off x="136355" y="3706517"/>
                <a:ext cx="4820422" cy="491288"/>
              </a:xfrm>
              <a:prstGeom prst="rect">
                <a:avLst/>
              </a:prstGeom>
              <a:noFill/>
            </p:spPr>
            <p:txBody>
              <a:bodyPr wrap="none" rtlCol="0">
                <a:spAutoFit/>
              </a:bodyPr>
              <a:lstStyle/>
              <a:p>
                <a:r>
                  <a:rPr lang="en-US" dirty="0"/>
                  <a:t>Because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𝑑𝑡</m:t>
                        </m:r>
                      </m:num>
                      <m:den>
                        <m:r>
                          <a:rPr lang="en-US" b="0" i="1" smtClean="0">
                            <a:latin typeface="Cambria Math" panose="02040503050406030204" pitchFamily="18" charset="0"/>
                          </a:rPr>
                          <m:t>𝑑𝑡</m:t>
                        </m:r>
                      </m:den>
                    </m:f>
                    <m:r>
                      <a:rPr lang="en-US" b="0" i="1" smtClean="0">
                        <a:latin typeface="Cambria Math" panose="02040503050406030204" pitchFamily="18" charset="0"/>
                      </a:rPr>
                      <m:t>=1</m:t>
                    </m:r>
                  </m:oMath>
                </a14:m>
                <a:r>
                  <a:rPr lang="en-US" dirty="0"/>
                  <a:t> we can choose a gauge such that:</a:t>
                </a:r>
              </a:p>
            </p:txBody>
          </p:sp>
        </mc:Choice>
        <mc:Fallback xmlns="">
          <p:sp>
            <p:nvSpPr>
              <p:cNvPr id="36" name="TextBox 35">
                <a:extLst>
                  <a:ext uri="{FF2B5EF4-FFF2-40B4-BE49-F238E27FC236}">
                    <a16:creationId xmlns:a16="http://schemas.microsoft.com/office/drawing/2014/main" id="{3EAC262E-6E7E-4B3E-9741-363138C7366B}"/>
                  </a:ext>
                </a:extLst>
              </p:cNvPr>
              <p:cNvSpPr txBox="1">
                <a:spLocks noRot="1" noChangeAspect="1" noMove="1" noResize="1" noEditPoints="1" noAdjustHandles="1" noChangeArrowheads="1" noChangeShapeType="1" noTextEdit="1"/>
              </p:cNvSpPr>
              <p:nvPr/>
            </p:nvSpPr>
            <p:spPr>
              <a:xfrm>
                <a:off x="136355" y="3706517"/>
                <a:ext cx="4820422" cy="491288"/>
              </a:xfrm>
              <a:prstGeom prst="rect">
                <a:avLst/>
              </a:prstGeom>
              <a:blipFill>
                <a:blip r:embed="rId9"/>
                <a:stretch>
                  <a:fillRect l="-1011" r="-379"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9BE2898-F1CF-4DA7-A3D3-E065C7BD72B4}"/>
                  </a:ext>
                </a:extLst>
              </p:cNvPr>
              <p:cNvSpPr txBox="1"/>
              <p:nvPr/>
            </p:nvSpPr>
            <p:spPr>
              <a:xfrm>
                <a:off x="1647154" y="5221330"/>
                <a:ext cx="8897692" cy="968663"/>
              </a:xfrm>
              <a:prstGeom prst="rect">
                <a:avLst/>
              </a:prstGeom>
              <a:noFill/>
            </p:spPr>
            <p:txBody>
              <a:bodyPr wrap="none" rtlCol="0">
                <a:spAutoFit/>
              </a:bodyPr>
              <a:lstStyle/>
              <a:p>
                <a:r>
                  <a:rPr lang="en-US" sz="3600" dirty="0"/>
                  <a:t>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𝑆</m:t>
                        </m:r>
                      </m:e>
                    </m:acc>
                    <m:r>
                      <a:rPr lang="en-US" sz="3600" b="0" i="1" smtClean="0">
                        <a:latin typeface="Cambria Math" panose="02040503050406030204" pitchFamily="18" charset="0"/>
                      </a:rPr>
                      <m:t>=</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𝑑𝑞</m:t>
                            </m:r>
                          </m:num>
                          <m:den>
                            <m:r>
                              <a:rPr lang="en-US" sz="3600" i="1">
                                <a:latin typeface="Cambria Math" panose="02040503050406030204" pitchFamily="18" charset="0"/>
                              </a:rPr>
                              <m:t>𝑑𝑡</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𝑑𝑝</m:t>
                            </m:r>
                          </m:num>
                          <m:den>
                            <m:r>
                              <a:rPr lang="en-US" sz="3600" i="1">
                                <a:latin typeface="Cambria Math" panose="02040503050406030204" pitchFamily="18" charset="0"/>
                              </a:rPr>
                              <m:t>𝑑𝑡</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𝑑𝑡</m:t>
                            </m:r>
                          </m:num>
                          <m:den>
                            <m:r>
                              <a:rPr lang="en-US" sz="3600" i="1">
                                <a:latin typeface="Cambria Math" panose="02040503050406030204" pitchFamily="18" charset="0"/>
                              </a:rPr>
                              <m:t>𝑑𝑡</m:t>
                            </m:r>
                          </m:den>
                        </m:f>
                      </m:e>
                    </m:d>
                    <m:r>
                      <a:rPr lang="en-US" sz="3600" b="0" i="0" smtClean="0">
                        <a:latin typeface="Cambria Math" panose="02040503050406030204" pitchFamily="18" charset="0"/>
                      </a:rPr>
                      <m:t>=</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𝐻</m:t>
                            </m:r>
                          </m:num>
                          <m:den>
                            <m:r>
                              <a:rPr lang="en-US" sz="3600" i="1">
                                <a:latin typeface="Cambria Math" panose="02040503050406030204" pitchFamily="18" charset="0"/>
                              </a:rPr>
                              <m:t>𝜕</m:t>
                            </m:r>
                            <m:r>
                              <a:rPr lang="en-US" sz="3600" i="1">
                                <a:latin typeface="Cambria Math" panose="02040503050406030204" pitchFamily="18" charset="0"/>
                              </a:rPr>
                              <m:t>𝑝</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𝐻</m:t>
                            </m:r>
                          </m:num>
                          <m:den>
                            <m:r>
                              <a:rPr lang="en-US" sz="3600" i="1">
                                <a:latin typeface="Cambria Math" panose="02040503050406030204" pitchFamily="18" charset="0"/>
                              </a:rPr>
                              <m:t>𝜕</m:t>
                            </m:r>
                            <m:r>
                              <a:rPr lang="en-US" sz="3600" i="1">
                                <a:latin typeface="Cambria Math" panose="02040503050406030204" pitchFamily="18" charset="0"/>
                              </a:rPr>
                              <m:t>𝑞</m:t>
                            </m:r>
                          </m:den>
                        </m:f>
                        <m:r>
                          <a:rPr lang="en-US" sz="3600" i="1">
                            <a:latin typeface="Cambria Math" panose="02040503050406030204" pitchFamily="18" charset="0"/>
                          </a:rPr>
                          <m:t>, 1</m:t>
                        </m:r>
                      </m:e>
                    </m:d>
                    <m:r>
                      <a:rPr lang="en-US" sz="3600" b="0" i="1" smtClean="0">
                        <a:latin typeface="Cambria Math" panose="02040503050406030204" pitchFamily="18" charset="0"/>
                      </a:rPr>
                      <m:t>=</m:t>
                    </m:r>
                    <m:r>
                      <m:rPr>
                        <m:sty m:val="p"/>
                      </m:rPr>
                      <a:rPr lang="en-US" sz="3600">
                        <a:latin typeface="Cambria Math" panose="02040503050406030204" pitchFamily="18" charset="0"/>
                      </a:rPr>
                      <m:t>curl</m:t>
                    </m:r>
                    <m:d>
                      <m:dPr>
                        <m:ctrlPr>
                          <a:rPr lang="en-US" sz="3600" i="1">
                            <a:latin typeface="Cambria Math" panose="02040503050406030204" pitchFamily="18" charset="0"/>
                          </a:rPr>
                        </m:ctrlPr>
                      </m:dPr>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𝜃</m:t>
                            </m:r>
                          </m:e>
                        </m:acc>
                      </m:e>
                    </m:d>
                  </m:oMath>
                </a14:m>
                <a:endParaRPr lang="en-US" sz="3600" dirty="0"/>
              </a:p>
            </p:txBody>
          </p:sp>
        </mc:Choice>
        <mc:Fallback xmlns="">
          <p:sp>
            <p:nvSpPr>
              <p:cNvPr id="37" name="TextBox 36">
                <a:extLst>
                  <a:ext uri="{FF2B5EF4-FFF2-40B4-BE49-F238E27FC236}">
                    <a16:creationId xmlns:a16="http://schemas.microsoft.com/office/drawing/2014/main" id="{49BE2898-F1CF-4DA7-A3D3-E065C7BD72B4}"/>
                  </a:ext>
                </a:extLst>
              </p:cNvPr>
              <p:cNvSpPr txBox="1">
                <a:spLocks noRot="1" noChangeAspect="1" noMove="1" noResize="1" noEditPoints="1" noAdjustHandles="1" noChangeArrowheads="1" noChangeShapeType="1" noTextEdit="1"/>
              </p:cNvSpPr>
              <p:nvPr/>
            </p:nvSpPr>
            <p:spPr>
              <a:xfrm>
                <a:off x="1647154" y="5221330"/>
                <a:ext cx="8897692" cy="968663"/>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25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97C06-FAFA-4A60-94B3-A8414E6563DD}"/>
              </a:ext>
            </a:extLst>
          </p:cNvPr>
          <p:cNvSpPr>
            <a:spLocks noGrp="1"/>
          </p:cNvSpPr>
          <p:nvPr>
            <p:ph type="title"/>
          </p:nvPr>
        </p:nvSpPr>
        <p:spPr/>
        <p:txBody>
          <a:bodyPr/>
          <a:lstStyle/>
          <a:p>
            <a:r>
              <a:rPr lang="en-US" dirty="0"/>
              <a:t>Conservation of information entropy</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2DBE611-2532-4578-BC63-C0CB97B8D1D7}"/>
                  </a:ext>
                </a:extLst>
              </p:cNvPr>
              <p:cNvSpPr/>
              <p:nvPr/>
            </p:nvSpPr>
            <p:spPr>
              <a:xfrm>
                <a:off x="5940669" y="1230738"/>
                <a:ext cx="6096000" cy="1324850"/>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𝜌</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r>
                        <a:rPr lang="en-US" i="1">
                          <a:latin typeface="Cambria Math" panose="02040503050406030204" pitchFamily="18" charset="0"/>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den>
                          </m:f>
                        </m:e>
                      </m:d>
                      <m:r>
                        <a:rPr lang="en-US" i="1">
                          <a:latin typeface="Cambria Math" panose="02040503050406030204" pitchFamily="18" charset="0"/>
                        </a:rPr>
                        <m:t>𝜌</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e>
                      </m:d>
                    </m:oMath>
                  </m:oMathPara>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nary>
                        <m:naryPr>
                          <m:supHide m:val="on"/>
                          <m:ctrlPr>
                            <a:rPr lang="en-US" i="1">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i="1">
                              <a:latin typeface="Cambria Math" panose="02040503050406030204" pitchFamily="18" charset="0"/>
                            </a:rPr>
                            <m:t>𝑑</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r>
                            <a:rPr lang="en-US" i="1">
                              <a:latin typeface="Cambria Math" panose="02040503050406030204" pitchFamily="18" charset="0"/>
                            </a:rPr>
                            <m:t> </m:t>
                          </m:r>
                        </m:e>
                      </m:nary>
                      <m:r>
                        <a:rPr lang="en-US" i="1">
                          <a:latin typeface="Cambria Math" panose="02040503050406030204" pitchFamily="18" charset="0"/>
                        </a:rPr>
                        <m:t>=−</m:t>
                      </m:r>
                      <m:nary>
                        <m:naryPr>
                          <m:supHide m:val="on"/>
                          <m:ctrlPr>
                            <a:rPr lang="en-US" i="1">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ctrlPr>
                                <a:rPr lang="en-US" i="1">
                                  <a:latin typeface="Cambria Math" panose="02040503050406030204" pitchFamily="18" charset="0"/>
                                </a:rPr>
                              </m:ctrlPr>
                            </m:dPr>
                            <m:e>
                              <m:r>
                                <a:rPr lang="en-US" i="1">
                                  <a:latin typeface="Cambria Math" panose="02040503050406030204" pitchFamily="18" charset="0"/>
                                </a:rPr>
                                <m:t>𝜌</m:t>
                              </m:r>
                            </m:e>
                          </m:d>
                          <m:r>
                            <a:rPr lang="en-US" i="1">
                              <a:latin typeface="Cambria Math" panose="02040503050406030204" pitchFamily="18" charset="0"/>
                            </a:rPr>
                            <m:t>𝑑</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r>
                            <a:rPr lang="en-US" i="1">
                              <a:latin typeface="Cambria Math" panose="02040503050406030204" pitchFamily="18" charset="0"/>
                            </a:rPr>
                            <m:t> </m:t>
                          </m:r>
                        </m:e>
                      </m:nary>
                      <m:r>
                        <a:rPr lang="en-US" i="1">
                          <a:latin typeface="Cambria Math" panose="02040503050406030204" pitchFamily="18" charset="0"/>
                        </a:rPr>
                        <m:t>−</m:t>
                      </m:r>
                      <m:nary>
                        <m:naryPr>
                          <m:supHide m:val="on"/>
                          <m:ctrlPr>
                            <a:rPr lang="en-US" i="1">
                              <a:latin typeface="Cambria Math" panose="02040503050406030204" pitchFamily="18" charset="0"/>
                            </a:rPr>
                          </m:ctrlPr>
                        </m:naryPr>
                        <m:sub>
                          <m:r>
                            <a:rPr lang="en-US" i="1">
                              <a:latin typeface="Cambria Math" panose="02040503050406030204" pitchFamily="18" charset="0"/>
                            </a:rPr>
                            <m:t>𝒮</m:t>
                          </m:r>
                        </m:sub>
                        <m:sup/>
                        <m:e>
                          <m:r>
                            <a:rPr lang="en-US" i="1">
                              <a:latin typeface="Cambria Math" panose="02040503050406030204" pitchFamily="18" charset="0"/>
                            </a:rPr>
                            <m:t>𝜌</m:t>
                          </m:r>
                          <m:r>
                            <a:rPr lang="en-US" i="1">
                              <a:latin typeface="Cambria Math" panose="02040503050406030204" pitchFamily="18" charset="0"/>
                            </a:rPr>
                            <m:t> </m:t>
                          </m:r>
                          <m:r>
                            <m:rPr>
                              <m:sty m:val="p"/>
                            </m:rPr>
                            <a:rPr lang="en-US" i="1">
                              <a:latin typeface="Cambria Math" panose="02040503050406030204" pitchFamily="18" charset="0"/>
                            </a:rPr>
                            <m:t>log</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num>
                                <m:den>
                                  <m:r>
                                    <a:rPr lang="en-US" i="1">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den>
                              </m:f>
                            </m:e>
                          </m:d>
                          <m:r>
                            <a:rPr lang="en-US" i="1">
                              <a:latin typeface="Cambria Math" panose="02040503050406030204" pitchFamily="18" charset="0"/>
                            </a:rPr>
                            <m:t>𝑑</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r>
                            <a:rPr lang="en-US" i="1">
                              <a:latin typeface="Cambria Math" panose="02040503050406030204" pitchFamily="18" charset="0"/>
                            </a:rPr>
                            <m:t> </m:t>
                          </m:r>
                        </m:e>
                      </m:nary>
                    </m:oMath>
                  </m:oMathPara>
                </a14:m>
                <a:endParaRPr lang="en-US" dirty="0"/>
              </a:p>
            </p:txBody>
          </p:sp>
        </mc:Choice>
        <mc:Fallback xmlns="">
          <p:sp>
            <p:nvSpPr>
              <p:cNvPr id="6" name="Rectangle 5">
                <a:extLst>
                  <a:ext uri="{FF2B5EF4-FFF2-40B4-BE49-F238E27FC236}">
                    <a16:creationId xmlns:a16="http://schemas.microsoft.com/office/drawing/2014/main" id="{22DBE611-2532-4578-BC63-C0CB97B8D1D7}"/>
                  </a:ext>
                </a:extLst>
              </p:cNvPr>
              <p:cNvSpPr>
                <a:spLocks noRot="1" noChangeAspect="1" noMove="1" noResize="1" noEditPoints="1" noAdjustHandles="1" noChangeArrowheads="1" noChangeShapeType="1" noTextEdit="1"/>
              </p:cNvSpPr>
              <p:nvPr/>
            </p:nvSpPr>
            <p:spPr>
              <a:xfrm>
                <a:off x="5940669" y="1230738"/>
                <a:ext cx="6096000" cy="1324850"/>
              </a:xfrm>
              <a:prstGeom prst="rect">
                <a:avLst/>
              </a:prstGeom>
              <a:blipFill>
                <a:blip r:embed="rId2"/>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3989D35B-CE2E-4E99-8D34-6090977A5EB5}"/>
              </a:ext>
            </a:extLst>
          </p:cNvPr>
          <p:cNvSpPr txBox="1"/>
          <p:nvPr/>
        </p:nvSpPr>
        <p:spPr>
          <a:xfrm>
            <a:off x="247821" y="1048564"/>
            <a:ext cx="5363620" cy="646331"/>
          </a:xfrm>
          <a:prstGeom prst="rect">
            <a:avLst/>
          </a:prstGeom>
          <a:noFill/>
        </p:spPr>
        <p:txBody>
          <a:bodyPr wrap="square" rtlCol="0">
            <a:spAutoFit/>
          </a:bodyPr>
          <a:lstStyle/>
          <a:p>
            <a:r>
              <a:rPr lang="en-US" dirty="0"/>
              <a:t>Information entropy is invariant over and only over the transformations for which the density is invariant</a:t>
            </a:r>
          </a:p>
        </p:txBody>
      </p:sp>
      <p:sp>
        <p:nvSpPr>
          <p:cNvPr id="8" name="TextBox 7">
            <a:extLst>
              <a:ext uri="{FF2B5EF4-FFF2-40B4-BE49-F238E27FC236}">
                <a16:creationId xmlns:a16="http://schemas.microsoft.com/office/drawing/2014/main" id="{B658AE5C-C2F6-4335-92EA-FC2742712E77}"/>
              </a:ext>
            </a:extLst>
          </p:cNvPr>
          <p:cNvSpPr txBox="1"/>
          <p:nvPr/>
        </p:nvSpPr>
        <p:spPr>
          <a:xfrm>
            <a:off x="247821" y="1893163"/>
            <a:ext cx="4705165" cy="646331"/>
          </a:xfrm>
          <a:prstGeom prst="rect">
            <a:avLst/>
          </a:prstGeom>
          <a:noFill/>
        </p:spPr>
        <p:txBody>
          <a:bodyPr wrap="square" rtlCol="0">
            <a:spAutoFit/>
          </a:bodyPr>
          <a:lstStyle/>
          <a:p>
            <a:r>
              <a:rPr lang="en-US" dirty="0"/>
              <a:t>Invariant distributions are precisely the distribution upon which entropy is invariant</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716F260-290A-474D-AC48-EA47D947B1CD}"/>
                  </a:ext>
                </a:extLst>
              </p:cNvPr>
              <p:cNvSpPr/>
              <p:nvPr/>
            </p:nvSpPr>
            <p:spPr>
              <a:xfrm>
                <a:off x="1448296" y="3198167"/>
                <a:ext cx="296267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𝐼</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𝑡</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0</m:t>
                          </m:r>
                        </m:sub>
                      </m:sSub>
                      <m:r>
                        <a:rPr lang="en-US" sz="2400" i="1">
                          <a:latin typeface="Cambria Math" panose="02040503050406030204" pitchFamily="18" charset="0"/>
                        </a:rPr>
                        <m:t>=</m:t>
                      </m:r>
                      <m:r>
                        <a:rPr lang="en-US" sz="2400" i="1">
                          <a:latin typeface="Cambria Math" panose="02040503050406030204" pitchFamily="18" charset="0"/>
                        </a:rPr>
                        <m:t>𝐼</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𝑡</m:t>
                              </m:r>
                              <m:r>
                                <a:rPr lang="en-US" sz="2400" i="1">
                                  <a:latin typeface="Cambria Math" panose="02040503050406030204" pitchFamily="18" charset="0"/>
                                </a:rPr>
                                <m:t>+</m:t>
                              </m:r>
                              <m:r>
                                <m:rPr>
                                  <m:sty m:val="p"/>
                                </m:rPr>
                                <a:rPr lang="en-US" sz="2400">
                                  <a:latin typeface="Cambria Math" panose="02040503050406030204" pitchFamily="18" charset="0"/>
                                </a:rPr>
                                <m:t>Δ</m:t>
                              </m:r>
                              <m:r>
                                <a:rPr lang="en-US" sz="2400" i="1">
                                  <a:latin typeface="Cambria Math" panose="02040503050406030204" pitchFamily="18" charset="0"/>
                                </a:rPr>
                                <m:t>𝑡</m:t>
                              </m:r>
                            </m:sub>
                          </m:sSub>
                        </m:e>
                      </m:d>
                    </m:oMath>
                  </m:oMathPara>
                </a14:m>
                <a:endParaRPr lang="en-US" sz="2400" dirty="0"/>
              </a:p>
            </p:txBody>
          </p:sp>
        </mc:Choice>
        <mc:Fallback xmlns="">
          <p:sp>
            <p:nvSpPr>
              <p:cNvPr id="9" name="Rectangle 8">
                <a:extLst>
                  <a:ext uri="{FF2B5EF4-FFF2-40B4-BE49-F238E27FC236}">
                    <a16:creationId xmlns:a16="http://schemas.microsoft.com/office/drawing/2014/main" id="{0716F260-290A-474D-AC48-EA47D947B1CD}"/>
                  </a:ext>
                </a:extLst>
              </p:cNvPr>
              <p:cNvSpPr>
                <a:spLocks noRot="1" noChangeAspect="1" noMove="1" noResize="1" noEditPoints="1" noAdjustHandles="1" noChangeArrowheads="1" noChangeShapeType="1" noTextEdit="1"/>
              </p:cNvSpPr>
              <p:nvPr/>
            </p:nvSpPr>
            <p:spPr>
              <a:xfrm>
                <a:off x="1448296" y="3198167"/>
                <a:ext cx="2962670" cy="461665"/>
              </a:xfrm>
              <a:prstGeom prst="rect">
                <a:avLst/>
              </a:prstGeom>
              <a:blipFill>
                <a:blip r:embed="rId3"/>
                <a:stretch>
                  <a:fillRect b="-10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989749B1-50BA-40CD-BBE4-B48675E3E373}"/>
              </a:ext>
            </a:extLst>
          </p:cNvPr>
          <p:cNvSpPr txBox="1"/>
          <p:nvPr/>
        </p:nvSpPr>
        <p:spPr>
          <a:xfrm>
            <a:off x="6604986" y="2967335"/>
            <a:ext cx="5281459" cy="923330"/>
          </a:xfrm>
          <a:prstGeom prst="rect">
            <a:avLst/>
          </a:prstGeom>
          <a:noFill/>
        </p:spPr>
        <p:txBody>
          <a:bodyPr wrap="square" rtlCol="0">
            <a:spAutoFit/>
          </a:bodyPr>
          <a:lstStyle/>
          <a:p>
            <a:pPr algn="r"/>
            <a:r>
              <a:rPr lang="en-US" dirty="0"/>
              <a:t>If the evolution is deterministic and reversible, the information to identify the initial state is the same to identify the final state &lt;-&gt; Hamiltonian mechanics</a:t>
            </a:r>
          </a:p>
        </p:txBody>
      </p:sp>
      <p:sp>
        <p:nvSpPr>
          <p:cNvPr id="11" name="TextBox 10">
            <a:extLst>
              <a:ext uri="{FF2B5EF4-FFF2-40B4-BE49-F238E27FC236}">
                <a16:creationId xmlns:a16="http://schemas.microsoft.com/office/drawing/2014/main" id="{FFB7531A-64FA-4678-8ED7-D6E96695604C}"/>
              </a:ext>
            </a:extLst>
          </p:cNvPr>
          <p:cNvSpPr txBox="1"/>
          <p:nvPr/>
        </p:nvSpPr>
        <p:spPr>
          <a:xfrm>
            <a:off x="247821" y="4146280"/>
            <a:ext cx="5281459" cy="646331"/>
          </a:xfrm>
          <a:prstGeom prst="rect">
            <a:avLst/>
          </a:prstGeom>
          <a:noFill/>
        </p:spPr>
        <p:txBody>
          <a:bodyPr wrap="square" rtlCol="0">
            <a:spAutoFit/>
          </a:bodyPr>
          <a:lstStyle/>
          <a:p>
            <a:r>
              <a:rPr lang="en-US" dirty="0"/>
              <a:t>If we fix the entropy, the gaussian distribution minimizes the spread</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979555E-2AE8-4C75-A5A4-C97C7675EC12}"/>
                  </a:ext>
                </a:extLst>
              </p:cNvPr>
              <p:cNvSpPr/>
              <p:nvPr/>
            </p:nvSpPr>
            <p:spPr>
              <a:xfrm>
                <a:off x="8181353" y="4224345"/>
                <a:ext cx="2640082" cy="4901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𝐼</m:t>
                          </m:r>
                        </m:e>
                        <m:sub>
                          <m:r>
                            <a:rPr lang="en-US" sz="2400" i="1">
                              <a:latin typeface="Cambria Math" panose="02040503050406030204" pitchFamily="18" charset="0"/>
                            </a:rPr>
                            <m:t>𝐺</m:t>
                          </m:r>
                        </m:sub>
                      </m:sSub>
                      <m:r>
                        <a:rPr lang="en-US" sz="2400" i="1">
                          <a:latin typeface="Cambria Math" panose="02040503050406030204" pitchFamily="18" charset="0"/>
                        </a:rPr>
                        <m:t>=</m:t>
                      </m:r>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r>
                        <a:rPr lang="en-US" sz="2400" i="1">
                          <a:latin typeface="Cambria Math" panose="02040503050406030204" pitchFamily="18" charset="0"/>
                        </a:rPr>
                        <m:t>2</m:t>
                      </m:r>
                      <m:r>
                        <a:rPr lang="en-US" sz="2400" i="1">
                          <a:latin typeface="Cambria Math" panose="02040503050406030204" pitchFamily="18" charset="0"/>
                        </a:rPr>
                        <m:t>𝜋</m:t>
                      </m:r>
                      <m:r>
                        <a:rPr lang="en-US" sz="2400" i="1">
                          <a:latin typeface="Cambria Math" panose="02040503050406030204" pitchFamily="18" charset="0"/>
                        </a:rPr>
                        <m:t>𝑒</m:t>
                      </m:r>
                      <m:r>
                        <a:rPr lang="en-US" sz="2400" i="1">
                          <a:latin typeface="Cambria Math" panose="02040503050406030204" pitchFamily="18" charset="0"/>
                        </a:rPr>
                        <m:t> </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𝑞</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𝑘</m:t>
                          </m:r>
                        </m:sub>
                      </m:sSub>
                      <m:r>
                        <a:rPr lang="en-US" sz="2400" b="0" i="1" smtClean="0">
                          <a:latin typeface="Cambria Math" panose="02040503050406030204" pitchFamily="18" charset="0"/>
                        </a:rPr>
                        <m:t>)</m:t>
                      </m:r>
                    </m:oMath>
                  </m:oMathPara>
                </a14:m>
                <a:endParaRPr lang="en-US" sz="2400" dirty="0"/>
              </a:p>
            </p:txBody>
          </p:sp>
        </mc:Choice>
        <mc:Fallback xmlns="">
          <p:sp>
            <p:nvSpPr>
              <p:cNvPr id="12" name="Rectangle 11">
                <a:extLst>
                  <a:ext uri="{FF2B5EF4-FFF2-40B4-BE49-F238E27FC236}">
                    <a16:creationId xmlns:a16="http://schemas.microsoft.com/office/drawing/2014/main" id="{F979555E-2AE8-4C75-A5A4-C97C7675EC12}"/>
                  </a:ext>
                </a:extLst>
              </p:cNvPr>
              <p:cNvSpPr>
                <a:spLocks noRot="1" noChangeAspect="1" noMove="1" noResize="1" noEditPoints="1" noAdjustHandles="1" noChangeArrowheads="1" noChangeShapeType="1" noTextEdit="1"/>
              </p:cNvSpPr>
              <p:nvPr/>
            </p:nvSpPr>
            <p:spPr>
              <a:xfrm>
                <a:off x="8181353" y="4224345"/>
                <a:ext cx="2640082" cy="490199"/>
              </a:xfrm>
              <a:prstGeom prst="rect">
                <a:avLst/>
              </a:prstGeom>
              <a:blipFill>
                <a:blip r:embed="rId4"/>
                <a:stretch>
                  <a:fillRect r="-462" b="-12500"/>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099FDFB6-D57D-4EC9-B51A-0D867C6A0885}"/>
              </a:ext>
            </a:extLst>
          </p:cNvPr>
          <p:cNvSpPr txBox="1"/>
          <p:nvPr/>
        </p:nvSpPr>
        <p:spPr>
          <a:xfrm>
            <a:off x="2147614" y="5594367"/>
            <a:ext cx="3381666" cy="646331"/>
          </a:xfrm>
          <a:prstGeom prst="rect">
            <a:avLst/>
          </a:prstGeom>
          <a:noFill/>
        </p:spPr>
        <p:txBody>
          <a:bodyPr wrap="square" rtlCol="0">
            <a:spAutoFit/>
          </a:bodyPr>
          <a:lstStyle/>
          <a:p>
            <a:r>
              <a:rPr lang="en-US" dirty="0"/>
              <a:t>During the evolution the spread over phase space is bounded</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160C5E0-8F8B-4B2A-9546-FE3F499E676E}"/>
                  </a:ext>
                </a:extLst>
              </p:cNvPr>
              <p:cNvSpPr/>
              <p:nvPr/>
            </p:nvSpPr>
            <p:spPr>
              <a:xfrm>
                <a:off x="6395908" y="5312174"/>
                <a:ext cx="2592761" cy="92852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𝑞</m:t>
                          </m:r>
                        </m:sub>
                      </m:sSub>
                      <m:sSub>
                        <m:sSubPr>
                          <m:ctrlPr>
                            <a:rPr lang="en-US" sz="2800" i="1">
                              <a:latin typeface="Cambria Math" panose="02040503050406030204" pitchFamily="18" charset="0"/>
                            </a:rPr>
                          </m:ctrlPr>
                        </m:sSubPr>
                        <m:e>
                          <m:r>
                            <a:rPr lang="en-US" sz="2800" i="1">
                              <a:latin typeface="Cambria Math" panose="02040503050406030204" pitchFamily="18" charset="0"/>
                            </a:rPr>
                            <m:t>𝜎</m:t>
                          </m:r>
                        </m:e>
                        <m:sub>
                          <m:r>
                            <a:rPr lang="en-US" sz="2800" i="1">
                              <a:latin typeface="Cambria Math" panose="02040503050406030204" pitchFamily="18" charset="0"/>
                            </a:rPr>
                            <m:t>𝑘</m:t>
                          </m:r>
                        </m:sub>
                      </m:sSub>
                      <m:r>
                        <a:rPr lang="en-US" sz="2800" i="1">
                          <a:latin typeface="Cambria Math" panose="02040503050406030204" pitchFamily="18" charset="0"/>
                        </a:rPr>
                        <m:t>≥</m:t>
                      </m:r>
                      <m:f>
                        <m:fPr>
                          <m:ctrlPr>
                            <a:rPr lang="en-US" sz="2800" i="1">
                              <a:latin typeface="Cambria Math" panose="02040503050406030204" pitchFamily="18" charset="0"/>
                            </a:rPr>
                          </m:ctrlPr>
                        </m:fPr>
                        <m:num>
                          <m:func>
                            <m:funcPr>
                              <m:ctrlPr>
                                <a:rPr lang="en-US" sz="2800" i="1">
                                  <a:latin typeface="Cambria Math" panose="02040503050406030204" pitchFamily="18" charset="0"/>
                                </a:rPr>
                              </m:ctrlPr>
                            </m:funcPr>
                            <m:fName>
                              <m:r>
                                <m:rPr>
                                  <m:sty m:val="p"/>
                                </m:rPr>
                                <a:rPr lang="en-US" sz="2800">
                                  <a:latin typeface="Cambria Math" panose="02040503050406030204" pitchFamily="18" charset="0"/>
                                </a:rPr>
                                <m:t>exp</m:t>
                              </m:r>
                            </m:fName>
                            <m:e>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0</m:t>
                                      </m:r>
                                    </m:sub>
                                  </m:sSub>
                                </m:e>
                              </m:d>
                            </m:e>
                          </m:func>
                        </m:num>
                        <m:den>
                          <m:r>
                            <a:rPr lang="en-US" sz="2800" i="1">
                              <a:latin typeface="Cambria Math" panose="02040503050406030204" pitchFamily="18" charset="0"/>
                            </a:rPr>
                            <m:t>2</m:t>
                          </m:r>
                          <m:r>
                            <a:rPr lang="en-US" sz="2800" i="1">
                              <a:latin typeface="Cambria Math" panose="02040503050406030204" pitchFamily="18" charset="0"/>
                            </a:rPr>
                            <m:t>𝜋</m:t>
                          </m:r>
                          <m:r>
                            <a:rPr lang="en-US" sz="2800" i="1">
                              <a:latin typeface="Cambria Math" panose="02040503050406030204" pitchFamily="18" charset="0"/>
                            </a:rPr>
                            <m:t>𝑒</m:t>
                          </m:r>
                        </m:den>
                      </m:f>
                    </m:oMath>
                  </m:oMathPara>
                </a14:m>
                <a:endParaRPr lang="en-US" sz="2800" dirty="0"/>
              </a:p>
            </p:txBody>
          </p:sp>
        </mc:Choice>
        <mc:Fallback xmlns="">
          <p:sp>
            <p:nvSpPr>
              <p:cNvPr id="14" name="Rectangle 13">
                <a:extLst>
                  <a:ext uri="{FF2B5EF4-FFF2-40B4-BE49-F238E27FC236}">
                    <a16:creationId xmlns:a16="http://schemas.microsoft.com/office/drawing/2014/main" id="{7160C5E0-8F8B-4B2A-9546-FE3F499E676E}"/>
                  </a:ext>
                </a:extLst>
              </p:cNvPr>
              <p:cNvSpPr>
                <a:spLocks noRot="1" noChangeAspect="1" noMove="1" noResize="1" noEditPoints="1" noAdjustHandles="1" noChangeArrowheads="1" noChangeShapeType="1" noTextEdit="1"/>
              </p:cNvSpPr>
              <p:nvPr/>
            </p:nvSpPr>
            <p:spPr>
              <a:xfrm>
                <a:off x="6395908" y="5312174"/>
                <a:ext cx="2592761" cy="928524"/>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85230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C956-2681-406F-B8FC-595A55CBD4BC}"/>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CA604D50-D808-4EB2-BCE0-CDBF742C2CBE}"/>
              </a:ext>
            </a:extLst>
          </p:cNvPr>
          <p:cNvSpPr>
            <a:spLocks noGrp="1"/>
          </p:cNvSpPr>
          <p:nvPr>
            <p:ph idx="1"/>
          </p:nvPr>
        </p:nvSpPr>
        <p:spPr/>
        <p:txBody>
          <a:bodyPr/>
          <a:lstStyle/>
          <a:p>
            <a:r>
              <a:rPr lang="en-US" dirty="0"/>
              <a:t>Infinitesimal reducibility -&gt; distribution over particle states</a:t>
            </a:r>
          </a:p>
          <a:p>
            <a:r>
              <a:rPr lang="en-US" dirty="0"/>
              <a:t>Distributions over continuous variables -&gt; differentiability</a:t>
            </a:r>
          </a:p>
          <a:p>
            <a:r>
              <a:rPr lang="en-US" dirty="0"/>
              <a:t>Invariant distributions over continuous variables -&gt; phase space (</a:t>
            </a:r>
            <a:r>
              <a:rPr lang="en-US" dirty="0" err="1"/>
              <a:t>symplectic</a:t>
            </a:r>
            <a:r>
              <a:rPr lang="en-US" dirty="0"/>
              <a:t> structure)</a:t>
            </a:r>
          </a:p>
          <a:p>
            <a:r>
              <a:rPr lang="en-US" dirty="0"/>
              <a:t>Deterministic and reversible evolution -&gt; Hamilton’s equations (</a:t>
            </a:r>
            <a:r>
              <a:rPr lang="en-US" dirty="0" err="1"/>
              <a:t>symplectomorphism</a:t>
            </a:r>
            <a:r>
              <a:rPr lang="en-US" dirty="0"/>
              <a:t>)</a:t>
            </a:r>
          </a:p>
          <a:p>
            <a:endParaRPr lang="en-US" dirty="0"/>
          </a:p>
          <a:p>
            <a:r>
              <a:rPr lang="en-US" dirty="0"/>
              <a:t>Hamiltonian mechanics is really just bookkeeping of the count of possibilities for each independent degree of freedom</a:t>
            </a:r>
          </a:p>
          <a:p>
            <a:r>
              <a:rPr lang="en-US" dirty="0"/>
              <a:t>Note how much it was implied by a seemingly simple assumption</a:t>
            </a:r>
          </a:p>
        </p:txBody>
      </p:sp>
    </p:spTree>
    <p:extLst>
      <p:ext uri="{BB962C8B-B14F-4D97-AF65-F5344CB8AC3E}">
        <p14:creationId xmlns:p14="http://schemas.microsoft.com/office/powerpoint/2010/main" val="3108222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This is the reason we started a project called Assumptions of Physics (see </a:t>
            </a:r>
            <a:r>
              <a:rPr lang="en-US" dirty="0">
                <a:hlinkClick r:id="rId2"/>
              </a:rPr>
              <a:t>http://assumptionsofphysics.org/</a:t>
            </a:r>
            <a:r>
              <a:rPr lang="en-US" dirty="0"/>
              <a:t>)</a:t>
            </a:r>
          </a:p>
          <a:p>
            <a:r>
              <a:rPr lang="en-US" dirty="0"/>
              <a:t>The aim of the project is to find a handful of physical principles and assumptions from which the basic laws of physics can be derived with the following goals in mind:</a:t>
            </a:r>
          </a:p>
          <a:p>
            <a:pPr lvl="1"/>
            <a:r>
              <a:rPr lang="en-US" dirty="0"/>
              <a:t>Clarify our assumptions</a:t>
            </a:r>
          </a:p>
          <a:p>
            <a:pPr lvl="1"/>
            <a:r>
              <a:rPr lang="en-US" dirty="0"/>
              <a:t>Put physics back at the center of the discussion</a:t>
            </a:r>
          </a:p>
          <a:p>
            <a:pPr lvl="2"/>
            <a:r>
              <a:rPr lang="en-US" dirty="0"/>
              <a:t>Derive mathematical structures from physical ideas</a:t>
            </a:r>
          </a:p>
          <a:p>
            <a:pPr lvl="1"/>
            <a:r>
              <a:rPr lang="en-US" dirty="0"/>
              <a:t>Give science sturdier mathematical grounds</a:t>
            </a:r>
          </a:p>
          <a:p>
            <a:pPr lvl="2"/>
            <a:r>
              <a:rPr lang="en-US" dirty="0"/>
              <a:t>Each mathematical object has a clear physical meaning and no object is unphysical</a:t>
            </a:r>
          </a:p>
          <a:p>
            <a:pPr lvl="1"/>
            <a:r>
              <a:rPr lang="en-US" dirty="0"/>
              <a:t>Foster connections between different fields of knowledge</a:t>
            </a:r>
          </a:p>
          <a:p>
            <a:pPr lvl="1"/>
            <a:r>
              <a:rPr lang="en-US" dirty="0"/>
              <a:t>Provide a solid basis for new theories</a:t>
            </a:r>
          </a:p>
        </p:txBody>
      </p:sp>
    </p:spTree>
    <p:extLst>
      <p:ext uri="{BB962C8B-B14F-4D97-AF65-F5344CB8AC3E}">
        <p14:creationId xmlns:p14="http://schemas.microsoft.com/office/powerpoint/2010/main" val="4035766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B376-E24E-46E3-9813-399836D1CA3B}"/>
              </a:ext>
            </a:extLst>
          </p:cNvPr>
          <p:cNvSpPr>
            <a:spLocks noGrp="1"/>
          </p:cNvSpPr>
          <p:nvPr>
            <p:ph type="title"/>
          </p:nvPr>
        </p:nvSpPr>
        <p:spPr/>
        <p:txBody>
          <a:bodyPr/>
          <a:lstStyle/>
          <a:p>
            <a:r>
              <a:rPr lang="en-US"/>
              <a:t>Divisibility vs Reducibility vs Decomposability</a:t>
            </a:r>
            <a:endParaRPr lang="en-US" dirty="0"/>
          </a:p>
        </p:txBody>
      </p:sp>
      <p:sp>
        <p:nvSpPr>
          <p:cNvPr id="3" name="Text Placeholder 2">
            <a:extLst>
              <a:ext uri="{FF2B5EF4-FFF2-40B4-BE49-F238E27FC236}">
                <a16:creationId xmlns:a16="http://schemas.microsoft.com/office/drawing/2014/main" id="{1D2B60AE-0013-4C11-880B-5FC779473E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31753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70111-3A62-4E8C-ABDC-A59B0D5C09AC}"/>
              </a:ext>
            </a:extLst>
          </p:cNvPr>
          <p:cNvSpPr>
            <a:spLocks noGrp="1"/>
          </p:cNvSpPr>
          <p:nvPr>
            <p:ph type="title"/>
          </p:nvPr>
        </p:nvSpPr>
        <p:spPr>
          <a:xfrm>
            <a:off x="168676" y="150921"/>
            <a:ext cx="5752730" cy="843378"/>
          </a:xfrm>
        </p:spPr>
        <p:txBody>
          <a:bodyPr>
            <a:normAutofit/>
          </a:bodyPr>
          <a:lstStyle/>
          <a:p>
            <a:pPr algn="ctr"/>
            <a:r>
              <a:rPr lang="en-US" dirty="0"/>
              <a:t>Divisible</a:t>
            </a:r>
          </a:p>
        </p:txBody>
      </p:sp>
      <p:pic>
        <p:nvPicPr>
          <p:cNvPr id="5" name="Content Placeholder 4">
            <a:extLst>
              <a:ext uri="{FF2B5EF4-FFF2-40B4-BE49-F238E27FC236}">
                <a16:creationId xmlns:a16="http://schemas.microsoft.com/office/drawing/2014/main" id="{B099E44B-09FD-48CF-8F92-A5C65A59E1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6332" y="1865976"/>
            <a:ext cx="2933051" cy="2310102"/>
          </a:xfrm>
        </p:spPr>
      </p:pic>
      <p:pic>
        <p:nvPicPr>
          <p:cNvPr id="7" name="Picture 6">
            <a:extLst>
              <a:ext uri="{FF2B5EF4-FFF2-40B4-BE49-F238E27FC236}">
                <a16:creationId xmlns:a16="http://schemas.microsoft.com/office/drawing/2014/main" id="{0993A174-9FEF-4E73-B32E-1741D4383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5981" y="1948677"/>
            <a:ext cx="2079687" cy="2040199"/>
          </a:xfrm>
          <a:prstGeom prst="rect">
            <a:avLst/>
          </a:prstGeom>
        </p:spPr>
      </p:pic>
      <p:pic>
        <p:nvPicPr>
          <p:cNvPr id="9" name="Picture 8">
            <a:extLst>
              <a:ext uri="{FF2B5EF4-FFF2-40B4-BE49-F238E27FC236}">
                <a16:creationId xmlns:a16="http://schemas.microsoft.com/office/drawing/2014/main" id="{5A99E3AB-8FF4-4315-8A1C-AE8A0DC84C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5173" y="4288099"/>
            <a:ext cx="3730826" cy="2306186"/>
          </a:xfrm>
          <a:prstGeom prst="rect">
            <a:avLst/>
          </a:prstGeom>
        </p:spPr>
      </p:pic>
      <p:pic>
        <p:nvPicPr>
          <p:cNvPr id="11" name="Picture 10">
            <a:extLst>
              <a:ext uri="{FF2B5EF4-FFF2-40B4-BE49-F238E27FC236}">
                <a16:creationId xmlns:a16="http://schemas.microsoft.com/office/drawing/2014/main" id="{B7D7849F-3067-409E-AA4B-4504AAB2FF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66698" y="4218220"/>
            <a:ext cx="2300130" cy="2300130"/>
          </a:xfrm>
          <a:prstGeom prst="rect">
            <a:avLst/>
          </a:prstGeom>
        </p:spPr>
      </p:pic>
      <p:cxnSp>
        <p:nvCxnSpPr>
          <p:cNvPr id="14" name="Straight Connector 13">
            <a:extLst>
              <a:ext uri="{FF2B5EF4-FFF2-40B4-BE49-F238E27FC236}">
                <a16:creationId xmlns:a16="http://schemas.microsoft.com/office/drawing/2014/main" id="{870C5D83-D045-4862-B6CF-64861908EB10}"/>
              </a:ext>
            </a:extLst>
          </p:cNvPr>
          <p:cNvCxnSpPr>
            <a:cxnSpLocks/>
            <a:stCxn id="22" idx="2"/>
          </p:cNvCxnSpPr>
          <p:nvPr/>
        </p:nvCxnSpPr>
        <p:spPr>
          <a:xfrm>
            <a:off x="6098959" y="1039855"/>
            <a:ext cx="64097" cy="5818145"/>
          </a:xfrm>
          <a:prstGeom prst="line">
            <a:avLst/>
          </a:prstGeom>
          <a:ln w="38100">
            <a:prstDash val="lgDash"/>
          </a:ln>
        </p:spPr>
        <p:style>
          <a:lnRef idx="3">
            <a:schemeClr val="dk1"/>
          </a:lnRef>
          <a:fillRef idx="0">
            <a:schemeClr val="dk1"/>
          </a:fillRef>
          <a:effectRef idx="2">
            <a:schemeClr val="dk1"/>
          </a:effectRef>
          <a:fontRef idx="minor">
            <a:schemeClr val="tx1"/>
          </a:fontRef>
        </p:style>
      </p:cxnSp>
      <p:sp>
        <p:nvSpPr>
          <p:cNvPr id="15" name="Title 1">
            <a:extLst>
              <a:ext uri="{FF2B5EF4-FFF2-40B4-BE49-F238E27FC236}">
                <a16:creationId xmlns:a16="http://schemas.microsoft.com/office/drawing/2014/main" id="{5C2D830C-0510-4D32-8B68-4EA1A8B9A49C}"/>
              </a:ext>
            </a:extLst>
          </p:cNvPr>
          <p:cNvSpPr txBox="1">
            <a:spLocks/>
          </p:cNvSpPr>
          <p:nvPr/>
        </p:nvSpPr>
        <p:spPr>
          <a:xfrm>
            <a:off x="6270594" y="150920"/>
            <a:ext cx="5752730"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Reducible</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806C78E-F556-4E25-897B-55976974CABD}"/>
                  </a:ext>
                </a:extLst>
              </p:cNvPr>
              <p:cNvSpPr txBox="1"/>
              <p:nvPr/>
            </p:nvSpPr>
            <p:spPr>
              <a:xfrm>
                <a:off x="168677" y="1032164"/>
                <a:ext cx="5752730" cy="646331"/>
              </a:xfrm>
              <a:prstGeom prst="rect">
                <a:avLst/>
              </a:prstGeom>
              <a:noFill/>
            </p:spPr>
            <p:txBody>
              <a:bodyPr wrap="square" rtlCol="0">
                <a:spAutoFit/>
              </a:bodyPr>
              <a:lstStyle/>
              <a:p>
                <a:r>
                  <a:rPr lang="en-US"/>
                  <a:t>There exists </a:t>
                </a:r>
                <a:r>
                  <a:rPr lang="en-US" dirty="0"/>
                  <a:t>a process </a:t>
                </a:r>
                <a:r>
                  <a:rPr lang="en-US"/>
                  <a:t>where the final state consists of two </a:t>
                </a:r>
                <a:r>
                  <a:rPr lang="en-US" dirty="0"/>
                  <a:t>or </a:t>
                </a:r>
                <a:r>
                  <a:rPr lang="en-US"/>
                  <a:t>more independent systems </a:t>
                </a:r>
                <a:r>
                  <a:rPr lang="en-US" dirty="0"/>
                  <a:t>(e.g.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𝒫</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𝒮</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a14:m>
                <a:r>
                  <a:rPr lang="en-US" dirty="0"/>
                  <a:t>)</a:t>
                </a:r>
              </a:p>
            </p:txBody>
          </p:sp>
        </mc:Choice>
        <mc:Fallback xmlns="">
          <p:sp>
            <p:nvSpPr>
              <p:cNvPr id="16" name="TextBox 15">
                <a:extLst>
                  <a:ext uri="{FF2B5EF4-FFF2-40B4-BE49-F238E27FC236}">
                    <a16:creationId xmlns:a16="http://schemas.microsoft.com/office/drawing/2014/main" id="{9806C78E-F556-4E25-897B-55976974CABD}"/>
                  </a:ext>
                </a:extLst>
              </p:cNvPr>
              <p:cNvSpPr txBox="1">
                <a:spLocks noRot="1" noChangeAspect="1" noMove="1" noResize="1" noEditPoints="1" noAdjustHandles="1" noChangeArrowheads="1" noChangeShapeType="1" noTextEdit="1"/>
              </p:cNvSpPr>
              <p:nvPr/>
            </p:nvSpPr>
            <p:spPr>
              <a:xfrm>
                <a:off x="168677" y="1032164"/>
                <a:ext cx="5752730" cy="646331"/>
              </a:xfrm>
              <a:prstGeom prst="rect">
                <a:avLst/>
              </a:prstGeom>
              <a:blipFill>
                <a:blip r:embed="rId6"/>
                <a:stretch>
                  <a:fillRect l="-954" t="-4717" b="-1415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00BCFF09-AC18-4501-A996-A9785973ABCF}"/>
              </a:ext>
            </a:extLst>
          </p:cNvPr>
          <p:cNvSpPr txBox="1"/>
          <p:nvPr/>
        </p:nvSpPr>
        <p:spPr>
          <a:xfrm>
            <a:off x="3533313" y="2237169"/>
            <a:ext cx="2388093" cy="923330"/>
          </a:xfrm>
          <a:prstGeom prst="rect">
            <a:avLst/>
          </a:prstGeom>
          <a:noFill/>
        </p:spPr>
        <p:txBody>
          <a:bodyPr wrap="square" rtlCol="0">
            <a:spAutoFit/>
          </a:bodyPr>
          <a:lstStyle/>
          <a:p>
            <a:pPr algn="r"/>
            <a:r>
              <a:rPr lang="en-US" dirty="0"/>
              <a:t>Planarian is </a:t>
            </a:r>
            <a:r>
              <a:rPr lang="en-US"/>
              <a:t>divisible into three </a:t>
            </a:r>
            <a:r>
              <a:rPr lang="en-US" dirty="0"/>
              <a:t>planaria </a:t>
            </a:r>
            <a:r>
              <a:rPr lang="en-US"/>
              <a:t>(but not reducible to them</a:t>
            </a:r>
            <a:r>
              <a:rPr lang="en-US" dirty="0"/>
              <a:t>)</a:t>
            </a:r>
          </a:p>
        </p:txBody>
      </p:sp>
      <p:sp>
        <p:nvSpPr>
          <p:cNvPr id="18" name="TextBox 17">
            <a:extLst>
              <a:ext uri="{FF2B5EF4-FFF2-40B4-BE49-F238E27FC236}">
                <a16:creationId xmlns:a16="http://schemas.microsoft.com/office/drawing/2014/main" id="{B0609748-3CBD-4608-946C-1B515F95F60A}"/>
              </a:ext>
            </a:extLst>
          </p:cNvPr>
          <p:cNvSpPr txBox="1"/>
          <p:nvPr/>
        </p:nvSpPr>
        <p:spPr>
          <a:xfrm>
            <a:off x="168677" y="5080810"/>
            <a:ext cx="2050740" cy="1477328"/>
          </a:xfrm>
          <a:prstGeom prst="rect">
            <a:avLst/>
          </a:prstGeom>
          <a:noFill/>
        </p:spPr>
        <p:txBody>
          <a:bodyPr wrap="square" rtlCol="0">
            <a:spAutoFit/>
          </a:bodyPr>
          <a:lstStyle/>
          <a:p>
            <a:r>
              <a:rPr lang="en-US" dirty="0"/>
              <a:t>Muon is </a:t>
            </a:r>
            <a:r>
              <a:rPr lang="en-US"/>
              <a:t>divisible into an electron and two neutrinos (but not reducible to them</a:t>
            </a:r>
            <a:r>
              <a:rPr lang="en-US" dirty="0"/>
              <a:t>)</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434D93-B865-4436-B507-88A4DCD18DAB}"/>
                  </a:ext>
                </a:extLst>
              </p:cNvPr>
              <p:cNvSpPr txBox="1"/>
              <p:nvPr/>
            </p:nvSpPr>
            <p:spPr>
              <a:xfrm>
                <a:off x="6270594" y="1033214"/>
                <a:ext cx="5752730" cy="646331"/>
              </a:xfrm>
              <a:prstGeom prst="rect">
                <a:avLst/>
              </a:prstGeom>
              <a:noFill/>
            </p:spPr>
            <p:txBody>
              <a:bodyPr wrap="square" rtlCol="0">
                <a:spAutoFit/>
              </a:bodyPr>
              <a:lstStyle/>
              <a:p>
                <a:r>
                  <a:rPr lang="en-US"/>
                  <a:t>The state of the </a:t>
                </a:r>
                <a:r>
                  <a:rPr lang="en-US" dirty="0"/>
                  <a:t>whole can be expressed </a:t>
                </a:r>
                <a:r>
                  <a:rPr lang="en-US"/>
                  <a:t>as the state of the parts at the same time </a:t>
                </a:r>
                <a:r>
                  <a:rPr lang="en-US" dirty="0"/>
                  <a:t>(e.g. </a:t>
                </a:r>
                <a14:m>
                  <m:oMath xmlns:m="http://schemas.openxmlformats.org/officeDocument/2006/math">
                    <m:r>
                      <a:rPr lang="en-US" b="0" i="1" smtClean="0">
                        <a:latin typeface="Cambria Math" panose="02040503050406030204" pitchFamily="18" charset="0"/>
                      </a:rPr>
                      <m:t>𝒮</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a14:m>
                <a:r>
                  <a:rPr lang="en-US" dirty="0"/>
                  <a:t>)</a:t>
                </a:r>
              </a:p>
            </p:txBody>
          </p:sp>
        </mc:Choice>
        <mc:Fallback xmlns="">
          <p:sp>
            <p:nvSpPr>
              <p:cNvPr id="19" name="TextBox 18">
                <a:extLst>
                  <a:ext uri="{FF2B5EF4-FFF2-40B4-BE49-F238E27FC236}">
                    <a16:creationId xmlns:a16="http://schemas.microsoft.com/office/drawing/2014/main" id="{B8434D93-B865-4436-B507-88A4DCD18DAB}"/>
                  </a:ext>
                </a:extLst>
              </p:cNvPr>
              <p:cNvSpPr txBox="1">
                <a:spLocks noRot="1" noChangeAspect="1" noMove="1" noResize="1" noEditPoints="1" noAdjustHandles="1" noChangeArrowheads="1" noChangeShapeType="1" noTextEdit="1"/>
              </p:cNvSpPr>
              <p:nvPr/>
            </p:nvSpPr>
            <p:spPr>
              <a:xfrm>
                <a:off x="6270594" y="1033214"/>
                <a:ext cx="5752730" cy="646331"/>
              </a:xfrm>
              <a:prstGeom prst="rect">
                <a:avLst/>
              </a:prstGeom>
              <a:blipFill>
                <a:blip r:embed="rId7"/>
                <a:stretch>
                  <a:fillRect l="-954" t="-4673" b="-13084"/>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A883DC5D-7C4F-4635-ABF7-0A4845E96068}"/>
              </a:ext>
            </a:extLst>
          </p:cNvPr>
          <p:cNvSpPr txBox="1"/>
          <p:nvPr/>
        </p:nvSpPr>
        <p:spPr>
          <a:xfrm>
            <a:off x="6482179" y="2158745"/>
            <a:ext cx="2388093" cy="1200329"/>
          </a:xfrm>
          <a:prstGeom prst="rect">
            <a:avLst/>
          </a:prstGeom>
          <a:noFill/>
        </p:spPr>
        <p:txBody>
          <a:bodyPr wrap="square" rtlCol="0">
            <a:spAutoFit/>
          </a:bodyPr>
          <a:lstStyle/>
          <a:p>
            <a:r>
              <a:rPr lang="en-US"/>
              <a:t>A magnet </a:t>
            </a:r>
            <a:r>
              <a:rPr lang="en-US" dirty="0"/>
              <a:t>is </a:t>
            </a:r>
            <a:r>
              <a:rPr lang="en-US"/>
              <a:t>reducible to its north and south </a:t>
            </a:r>
            <a:r>
              <a:rPr lang="en-US" dirty="0"/>
              <a:t>pole </a:t>
            </a:r>
            <a:r>
              <a:rPr lang="en-US"/>
              <a:t>(but not divisible into them</a:t>
            </a:r>
            <a:r>
              <a:rPr lang="en-US" dirty="0"/>
              <a:t>)</a:t>
            </a:r>
          </a:p>
        </p:txBody>
      </p:sp>
      <p:sp>
        <p:nvSpPr>
          <p:cNvPr id="21" name="TextBox 20">
            <a:extLst>
              <a:ext uri="{FF2B5EF4-FFF2-40B4-BE49-F238E27FC236}">
                <a16:creationId xmlns:a16="http://schemas.microsoft.com/office/drawing/2014/main" id="{F337C789-DFF7-410A-846B-03884BD41A3B}"/>
              </a:ext>
            </a:extLst>
          </p:cNvPr>
          <p:cNvSpPr txBox="1"/>
          <p:nvPr/>
        </p:nvSpPr>
        <p:spPr>
          <a:xfrm>
            <a:off x="9943636" y="5080810"/>
            <a:ext cx="2079687" cy="1200329"/>
          </a:xfrm>
          <a:prstGeom prst="rect">
            <a:avLst/>
          </a:prstGeom>
          <a:noFill/>
        </p:spPr>
        <p:txBody>
          <a:bodyPr wrap="square" rtlCol="0">
            <a:spAutoFit/>
          </a:bodyPr>
          <a:lstStyle/>
          <a:p>
            <a:pPr algn="r"/>
            <a:r>
              <a:rPr lang="en-US"/>
              <a:t>A proton </a:t>
            </a:r>
            <a:r>
              <a:rPr lang="en-US" dirty="0"/>
              <a:t>is </a:t>
            </a:r>
            <a:r>
              <a:rPr lang="en-US"/>
              <a:t>reducible to its </a:t>
            </a:r>
            <a:r>
              <a:rPr lang="en-US" dirty="0"/>
              <a:t>quarks </a:t>
            </a:r>
            <a:r>
              <a:rPr lang="en-US"/>
              <a:t>(but not divisible into them</a:t>
            </a:r>
            <a:r>
              <a:rPr lang="en-US" dirty="0"/>
              <a:t>)</a:t>
            </a:r>
          </a:p>
        </p:txBody>
      </p:sp>
      <p:sp>
        <p:nvSpPr>
          <p:cNvPr id="22" name="Title 1">
            <a:extLst>
              <a:ext uri="{FF2B5EF4-FFF2-40B4-BE49-F238E27FC236}">
                <a16:creationId xmlns:a16="http://schemas.microsoft.com/office/drawing/2014/main" id="{408905F7-355D-4C11-AEBE-F2E409386522}"/>
              </a:ext>
            </a:extLst>
          </p:cNvPr>
          <p:cNvSpPr txBox="1">
            <a:spLocks/>
          </p:cNvSpPr>
          <p:nvPr/>
        </p:nvSpPr>
        <p:spPr>
          <a:xfrm>
            <a:off x="5344357" y="196477"/>
            <a:ext cx="1509204"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vs</a:t>
            </a:r>
          </a:p>
        </p:txBody>
      </p:sp>
    </p:spTree>
    <p:extLst>
      <p:ext uri="{BB962C8B-B14F-4D97-AF65-F5344CB8AC3E}">
        <p14:creationId xmlns:p14="http://schemas.microsoft.com/office/powerpoint/2010/main" val="98109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431B32DC-2FAA-4F81-BADF-13CF3601EE28}"/>
              </a:ext>
            </a:extLst>
          </p:cNvPr>
          <p:cNvGrpSpPr/>
          <p:nvPr/>
        </p:nvGrpSpPr>
        <p:grpSpPr>
          <a:xfrm>
            <a:off x="9529501" y="1995460"/>
            <a:ext cx="2509241" cy="1975106"/>
            <a:chOff x="9272016" y="2034349"/>
            <a:chExt cx="2509241" cy="1975106"/>
          </a:xfrm>
        </p:grpSpPr>
        <p:cxnSp>
          <p:nvCxnSpPr>
            <p:cNvPr id="10" name="Straight Arrow Connector 9">
              <a:extLst>
                <a:ext uri="{FF2B5EF4-FFF2-40B4-BE49-F238E27FC236}">
                  <a16:creationId xmlns:a16="http://schemas.microsoft.com/office/drawing/2014/main" id="{D4802A58-5AF5-4787-B8DB-0D6625D62FF9}"/>
                </a:ext>
              </a:extLst>
            </p:cNvPr>
            <p:cNvCxnSpPr>
              <a:cxnSpLocks/>
            </p:cNvCxnSpPr>
            <p:nvPr/>
          </p:nvCxnSpPr>
          <p:spPr>
            <a:xfrm flipV="1">
              <a:off x="9272016" y="2034350"/>
              <a:ext cx="1728216" cy="197510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6A110C0-AA53-45C2-B4B4-834BC080B981}"/>
                    </a:ext>
                  </a:extLst>
                </p:cNvPr>
                <p:cNvSpPr txBox="1"/>
                <p:nvPr/>
              </p:nvSpPr>
              <p:spPr>
                <a:xfrm>
                  <a:off x="9619637" y="2717753"/>
                  <a:ext cx="5164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𝒅</m:t>
                        </m:r>
                        <m:r>
                          <a:rPr lang="en-US" b="1" i="1" smtClean="0">
                            <a:latin typeface="Cambria Math" panose="02040503050406030204" pitchFamily="18" charset="0"/>
                          </a:rPr>
                          <m:t>𝝀</m:t>
                        </m:r>
                      </m:oMath>
                    </m:oMathPara>
                  </a14:m>
                  <a:endParaRPr lang="en-US" b="1" dirty="0"/>
                </a:p>
              </p:txBody>
            </p:sp>
          </mc:Choice>
          <mc:Fallback xmlns="">
            <p:sp>
              <p:nvSpPr>
                <p:cNvPr id="11" name="TextBox 10">
                  <a:extLst>
                    <a:ext uri="{FF2B5EF4-FFF2-40B4-BE49-F238E27FC236}">
                      <a16:creationId xmlns:a16="http://schemas.microsoft.com/office/drawing/2014/main" id="{C6A110C0-AA53-45C2-B4B4-834BC080B981}"/>
                    </a:ext>
                  </a:extLst>
                </p:cNvPr>
                <p:cNvSpPr txBox="1">
                  <a:spLocks noRot="1" noChangeAspect="1" noMove="1" noResize="1" noEditPoints="1" noAdjustHandles="1" noChangeArrowheads="1" noChangeShapeType="1" noTextEdit="1"/>
                </p:cNvSpPr>
                <p:nvPr/>
              </p:nvSpPr>
              <p:spPr>
                <a:xfrm>
                  <a:off x="9619637" y="2717753"/>
                  <a:ext cx="516487"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C78E0B-89EE-4F91-B7D4-F5CEC3C28576}"/>
                    </a:ext>
                  </a:extLst>
                </p:cNvPr>
                <p:cNvSpPr txBox="1"/>
                <p:nvPr/>
              </p:nvSpPr>
              <p:spPr>
                <a:xfrm>
                  <a:off x="9829355" y="3640122"/>
                  <a:ext cx="7863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𝑑𝑥</m:t>
                        </m:r>
                        <m:sSub>
                          <m:sSubPr>
                            <m:ctrlPr>
                              <a:rPr lang="en-US" b="1" i="1" smtClean="0">
                                <a:latin typeface="Cambria Math" panose="02040503050406030204" pitchFamily="18" charset="0"/>
                              </a:rPr>
                            </m:ctrlPr>
                          </m:sSubPr>
                          <m:e>
                            <m:r>
                              <a:rPr lang="en-US" b="1" i="1" smtClean="0">
                                <a:latin typeface="Cambria Math" panose="02040503050406030204" pitchFamily="18" charset="0"/>
                              </a:rPr>
                              <m:t> </m:t>
                            </m:r>
                            <m:r>
                              <a:rPr lang="en-US" b="1" i="1" smtClean="0">
                                <a:latin typeface="Cambria Math" panose="02040503050406030204" pitchFamily="18" charset="0"/>
                              </a:rPr>
                              <m:t>𝒆</m:t>
                            </m:r>
                          </m:e>
                          <m:sub>
                            <m:r>
                              <a:rPr lang="en-US" b="1" i="1" smtClean="0">
                                <a:latin typeface="Cambria Math" panose="02040503050406030204" pitchFamily="18" charset="0"/>
                              </a:rPr>
                              <m:t>𝒙</m:t>
                            </m:r>
                          </m:sub>
                        </m:sSub>
                      </m:oMath>
                    </m:oMathPara>
                  </a14:m>
                  <a:endParaRPr lang="en-US" b="1" dirty="0"/>
                </a:p>
              </p:txBody>
            </p:sp>
          </mc:Choice>
          <mc:Fallback xmlns="">
            <p:sp>
              <p:nvSpPr>
                <p:cNvPr id="12" name="TextBox 11">
                  <a:extLst>
                    <a:ext uri="{FF2B5EF4-FFF2-40B4-BE49-F238E27FC236}">
                      <a16:creationId xmlns:a16="http://schemas.microsoft.com/office/drawing/2014/main" id="{C2C78E0B-89EE-4F91-B7D4-F5CEC3C28576}"/>
                    </a:ext>
                  </a:extLst>
                </p:cNvPr>
                <p:cNvSpPr txBox="1">
                  <a:spLocks noRot="1" noChangeAspect="1" noMove="1" noResize="1" noEditPoints="1" noAdjustHandles="1" noChangeArrowheads="1" noChangeShapeType="1" noTextEdit="1"/>
                </p:cNvSpPr>
                <p:nvPr/>
              </p:nvSpPr>
              <p:spPr>
                <a:xfrm>
                  <a:off x="9829355" y="3640122"/>
                  <a:ext cx="78630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583EE16-DBF2-489A-8697-81AC1FC8733A}"/>
                    </a:ext>
                  </a:extLst>
                </p:cNvPr>
                <p:cNvSpPr txBox="1"/>
                <p:nvPr/>
              </p:nvSpPr>
              <p:spPr>
                <a:xfrm>
                  <a:off x="10988348" y="2889691"/>
                  <a:ext cx="792909" cy="3947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𝑑𝑦</m:t>
                        </m:r>
                        <m:sSub>
                          <m:sSubPr>
                            <m:ctrlPr>
                              <a:rPr lang="en-US" b="1" i="1" smtClean="0">
                                <a:latin typeface="Cambria Math" panose="02040503050406030204" pitchFamily="18" charset="0"/>
                              </a:rPr>
                            </m:ctrlPr>
                          </m:sSubPr>
                          <m:e>
                            <m:r>
                              <a:rPr lang="en-US" b="1" i="1" smtClean="0">
                                <a:latin typeface="Cambria Math" panose="02040503050406030204" pitchFamily="18" charset="0"/>
                              </a:rPr>
                              <m:t> </m:t>
                            </m:r>
                            <m:r>
                              <a:rPr lang="en-US" b="1" i="1" smtClean="0">
                                <a:latin typeface="Cambria Math" panose="02040503050406030204" pitchFamily="18" charset="0"/>
                              </a:rPr>
                              <m:t>𝒆</m:t>
                            </m:r>
                          </m:e>
                          <m:sub>
                            <m:r>
                              <a:rPr lang="en-US" b="1" i="1" smtClean="0">
                                <a:latin typeface="Cambria Math" panose="02040503050406030204" pitchFamily="18" charset="0"/>
                              </a:rPr>
                              <m:t>𝒚</m:t>
                            </m:r>
                          </m:sub>
                        </m:sSub>
                      </m:oMath>
                    </m:oMathPara>
                  </a14:m>
                  <a:endParaRPr lang="en-US" b="1" dirty="0"/>
                </a:p>
              </p:txBody>
            </p:sp>
          </mc:Choice>
          <mc:Fallback xmlns="">
            <p:sp>
              <p:nvSpPr>
                <p:cNvPr id="13" name="TextBox 12">
                  <a:extLst>
                    <a:ext uri="{FF2B5EF4-FFF2-40B4-BE49-F238E27FC236}">
                      <a16:creationId xmlns:a16="http://schemas.microsoft.com/office/drawing/2014/main" id="{3583EE16-DBF2-489A-8697-81AC1FC8733A}"/>
                    </a:ext>
                  </a:extLst>
                </p:cNvPr>
                <p:cNvSpPr txBox="1">
                  <a:spLocks noRot="1" noChangeAspect="1" noMove="1" noResize="1" noEditPoints="1" noAdjustHandles="1" noChangeArrowheads="1" noChangeShapeType="1" noTextEdit="1"/>
                </p:cNvSpPr>
                <p:nvPr/>
              </p:nvSpPr>
              <p:spPr>
                <a:xfrm>
                  <a:off x="10988348" y="2889691"/>
                  <a:ext cx="792909" cy="394788"/>
                </a:xfrm>
                <a:prstGeom prst="rect">
                  <a:avLst/>
                </a:prstGeom>
                <a:blipFill>
                  <a:blip r:embed="rId4"/>
                  <a:stretch>
                    <a:fillRect b="-7813"/>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19BAD559-5D90-435C-A722-CDA70D1CA5F8}"/>
                </a:ext>
              </a:extLst>
            </p:cNvPr>
            <p:cNvCxnSpPr>
              <a:cxnSpLocks/>
            </p:cNvCxnSpPr>
            <p:nvPr/>
          </p:nvCxnSpPr>
          <p:spPr>
            <a:xfrm flipV="1">
              <a:off x="9272016" y="4009454"/>
              <a:ext cx="1728216"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7B68E0A3-47F0-424D-8D54-7E1E79DA1B01}"/>
                </a:ext>
              </a:extLst>
            </p:cNvPr>
            <p:cNvCxnSpPr>
              <a:cxnSpLocks/>
            </p:cNvCxnSpPr>
            <p:nvPr/>
          </p:nvCxnSpPr>
          <p:spPr>
            <a:xfrm flipV="1">
              <a:off x="11000232" y="2034349"/>
              <a:ext cx="0" cy="19751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21" name="TextBox 20">
            <a:extLst>
              <a:ext uri="{FF2B5EF4-FFF2-40B4-BE49-F238E27FC236}">
                <a16:creationId xmlns:a16="http://schemas.microsoft.com/office/drawing/2014/main" id="{4E369EDD-B083-4C21-8E2C-E92DA924FDD0}"/>
              </a:ext>
            </a:extLst>
          </p:cNvPr>
          <p:cNvSpPr txBox="1"/>
          <p:nvPr/>
        </p:nvSpPr>
        <p:spPr>
          <a:xfrm>
            <a:off x="6525703" y="2086391"/>
            <a:ext cx="2399501" cy="1754326"/>
          </a:xfrm>
          <a:prstGeom prst="rect">
            <a:avLst/>
          </a:prstGeom>
          <a:noFill/>
        </p:spPr>
        <p:txBody>
          <a:bodyPr wrap="square" rtlCol="0">
            <a:spAutoFit/>
          </a:bodyPr>
          <a:lstStyle/>
          <a:p>
            <a:r>
              <a:rPr lang="en-US"/>
              <a:t>An infinitesimal line segment </a:t>
            </a:r>
            <a:r>
              <a:rPr lang="en-US" dirty="0"/>
              <a:t>is decomposable </a:t>
            </a:r>
            <a:r>
              <a:rPr lang="en-US"/>
              <a:t>along coordinates (it is not </a:t>
            </a:r>
            <a:r>
              <a:rPr lang="en-US" dirty="0"/>
              <a:t>divisible nor </a:t>
            </a:r>
            <a:r>
              <a:rPr lang="en-US"/>
              <a:t>reducible to them</a:t>
            </a:r>
            <a:r>
              <a:rPr lang="en-US" dirty="0"/>
              <a:t>)</a:t>
            </a:r>
          </a:p>
        </p:txBody>
      </p:sp>
      <p:sp>
        <p:nvSpPr>
          <p:cNvPr id="29" name="Title 1">
            <a:extLst>
              <a:ext uri="{FF2B5EF4-FFF2-40B4-BE49-F238E27FC236}">
                <a16:creationId xmlns:a16="http://schemas.microsoft.com/office/drawing/2014/main" id="{210D0D0A-1806-4BC4-A8C8-9440C89C642B}"/>
              </a:ext>
            </a:extLst>
          </p:cNvPr>
          <p:cNvSpPr txBox="1">
            <a:spLocks/>
          </p:cNvSpPr>
          <p:nvPr/>
        </p:nvSpPr>
        <p:spPr>
          <a:xfrm>
            <a:off x="168676" y="150921"/>
            <a:ext cx="5752730"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Divisible</a:t>
            </a:r>
          </a:p>
        </p:txBody>
      </p:sp>
      <p:sp>
        <p:nvSpPr>
          <p:cNvPr id="30" name="Title 1">
            <a:extLst>
              <a:ext uri="{FF2B5EF4-FFF2-40B4-BE49-F238E27FC236}">
                <a16:creationId xmlns:a16="http://schemas.microsoft.com/office/drawing/2014/main" id="{DA0B0AF4-294F-4A96-B0B2-C08DBE4CC524}"/>
              </a:ext>
            </a:extLst>
          </p:cNvPr>
          <p:cNvSpPr txBox="1">
            <a:spLocks/>
          </p:cNvSpPr>
          <p:nvPr/>
        </p:nvSpPr>
        <p:spPr>
          <a:xfrm>
            <a:off x="153258" y="1871015"/>
            <a:ext cx="5752730"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Reducible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D4888D8-8AEF-40B1-98AC-AC8968A73801}"/>
                  </a:ext>
                </a:extLst>
              </p:cNvPr>
              <p:cNvSpPr txBox="1"/>
              <p:nvPr/>
            </p:nvSpPr>
            <p:spPr>
              <a:xfrm>
                <a:off x="168677" y="1032164"/>
                <a:ext cx="5752730" cy="646331"/>
              </a:xfrm>
              <a:prstGeom prst="rect">
                <a:avLst/>
              </a:prstGeom>
              <a:noFill/>
            </p:spPr>
            <p:txBody>
              <a:bodyPr wrap="square" rtlCol="0">
                <a:spAutoFit/>
              </a:bodyPr>
              <a:lstStyle/>
              <a:p>
                <a:r>
                  <a:rPr lang="en-US"/>
                  <a:t>There exists </a:t>
                </a:r>
                <a:r>
                  <a:rPr lang="en-US" dirty="0"/>
                  <a:t>a process </a:t>
                </a:r>
                <a:r>
                  <a:rPr lang="en-US"/>
                  <a:t>where the final state consists of two </a:t>
                </a:r>
                <a:r>
                  <a:rPr lang="en-US" dirty="0"/>
                  <a:t>or </a:t>
                </a:r>
                <a:r>
                  <a:rPr lang="en-US"/>
                  <a:t>more independent systems </a:t>
                </a:r>
                <a:r>
                  <a:rPr lang="en-US" dirty="0"/>
                  <a:t>(e.g.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𝒫</m:t>
                        </m:r>
                      </m:e>
                      <m:sub>
                        <m:r>
                          <a:rPr lang="en-US" b="0" i="1" smtClean="0">
                            <a:latin typeface="Cambria Math" panose="02040503050406030204" pitchFamily="18" charset="0"/>
                          </a:rPr>
                          <m:t>𝑡</m:t>
                        </m:r>
                      </m:sub>
                    </m:sSub>
                    <m:r>
                      <a:rPr lang="en-US" b="0" i="1" smtClean="0">
                        <a:latin typeface="Cambria Math" panose="02040503050406030204" pitchFamily="18" charset="0"/>
                      </a:rPr>
                      <m:t> :</m:t>
                    </m:r>
                    <m:r>
                      <a:rPr lang="en-US" b="0" i="1" smtClean="0">
                        <a:latin typeface="Cambria Math" panose="02040503050406030204" pitchFamily="18" charset="0"/>
                      </a:rPr>
                      <m:t>𝒮</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a14:m>
                <a:r>
                  <a:rPr lang="en-US" dirty="0"/>
                  <a:t>)</a:t>
                </a:r>
              </a:p>
            </p:txBody>
          </p:sp>
        </mc:Choice>
        <mc:Fallback xmlns="">
          <p:sp>
            <p:nvSpPr>
              <p:cNvPr id="31" name="TextBox 30">
                <a:extLst>
                  <a:ext uri="{FF2B5EF4-FFF2-40B4-BE49-F238E27FC236}">
                    <a16:creationId xmlns:a16="http://schemas.microsoft.com/office/drawing/2014/main" id="{1D4888D8-8AEF-40B1-98AC-AC8968A73801}"/>
                  </a:ext>
                </a:extLst>
              </p:cNvPr>
              <p:cNvSpPr txBox="1">
                <a:spLocks noRot="1" noChangeAspect="1" noMove="1" noResize="1" noEditPoints="1" noAdjustHandles="1" noChangeArrowheads="1" noChangeShapeType="1" noTextEdit="1"/>
              </p:cNvSpPr>
              <p:nvPr/>
            </p:nvSpPr>
            <p:spPr>
              <a:xfrm>
                <a:off x="168677" y="1032164"/>
                <a:ext cx="5752730" cy="646331"/>
              </a:xfrm>
              <a:prstGeom prst="rect">
                <a:avLst/>
              </a:prstGeom>
              <a:blipFill>
                <a:blip r:embed="rId5"/>
                <a:stretch>
                  <a:fillRect l="-95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69E78C4F-5173-4061-B71A-D3D4212E022F}"/>
                  </a:ext>
                </a:extLst>
              </p:cNvPr>
              <p:cNvSpPr txBox="1"/>
              <p:nvPr/>
            </p:nvSpPr>
            <p:spPr>
              <a:xfrm>
                <a:off x="168676" y="2714393"/>
                <a:ext cx="5752730" cy="646331"/>
              </a:xfrm>
              <a:prstGeom prst="rect">
                <a:avLst/>
              </a:prstGeom>
              <a:noFill/>
            </p:spPr>
            <p:txBody>
              <a:bodyPr wrap="square" rtlCol="0">
                <a:spAutoFit/>
              </a:bodyPr>
              <a:lstStyle/>
              <a:p>
                <a:r>
                  <a:rPr lang="en-US"/>
                  <a:t>The state of the </a:t>
                </a:r>
                <a:r>
                  <a:rPr lang="en-US" dirty="0"/>
                  <a:t>whole can be expressed </a:t>
                </a:r>
                <a:r>
                  <a:rPr lang="en-US"/>
                  <a:t>as the state of the parts at the same time </a:t>
                </a:r>
                <a:r>
                  <a:rPr lang="en-US" dirty="0"/>
                  <a:t>(e.g. </a:t>
                </a:r>
                <a14:m>
                  <m:oMath xmlns:m="http://schemas.openxmlformats.org/officeDocument/2006/math">
                    <m:r>
                      <a:rPr lang="en-US" b="0" i="1" smtClean="0">
                        <a:latin typeface="Cambria Math" panose="02040503050406030204" pitchFamily="18" charset="0"/>
                      </a:rPr>
                      <m:t>𝒮</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𝒮</m:t>
                        </m:r>
                      </m:e>
                      <m:sub>
                        <m:r>
                          <a:rPr lang="en-US" b="0" i="1" smtClean="0">
                            <a:latin typeface="Cambria Math" panose="02040503050406030204" pitchFamily="18" charset="0"/>
                          </a:rPr>
                          <m:t>2</m:t>
                        </m:r>
                      </m:sub>
                    </m:sSub>
                  </m:oMath>
                </a14:m>
                <a:r>
                  <a:rPr lang="en-US" dirty="0"/>
                  <a:t>)</a:t>
                </a:r>
              </a:p>
            </p:txBody>
          </p:sp>
        </mc:Choice>
        <mc:Fallback xmlns="">
          <p:sp>
            <p:nvSpPr>
              <p:cNvPr id="32" name="TextBox 31">
                <a:extLst>
                  <a:ext uri="{FF2B5EF4-FFF2-40B4-BE49-F238E27FC236}">
                    <a16:creationId xmlns:a16="http://schemas.microsoft.com/office/drawing/2014/main" id="{69E78C4F-5173-4061-B71A-D3D4212E022F}"/>
                  </a:ext>
                </a:extLst>
              </p:cNvPr>
              <p:cNvSpPr txBox="1">
                <a:spLocks noRot="1" noChangeAspect="1" noMove="1" noResize="1" noEditPoints="1" noAdjustHandles="1" noChangeArrowheads="1" noChangeShapeType="1" noTextEdit="1"/>
              </p:cNvSpPr>
              <p:nvPr/>
            </p:nvSpPr>
            <p:spPr>
              <a:xfrm>
                <a:off x="168676" y="2714393"/>
                <a:ext cx="5752730" cy="646331"/>
              </a:xfrm>
              <a:prstGeom prst="rect">
                <a:avLst/>
              </a:prstGeom>
              <a:blipFill>
                <a:blip r:embed="rId6"/>
                <a:stretch>
                  <a:fillRect l="-954" t="-4717" b="-14151"/>
                </a:stretch>
              </a:blipFill>
            </p:spPr>
            <p:txBody>
              <a:bodyPr/>
              <a:lstStyle/>
              <a:p>
                <a:r>
                  <a:rPr lang="en-US">
                    <a:noFill/>
                  </a:rPr>
                  <a:t> </a:t>
                </a:r>
              </a:p>
            </p:txBody>
          </p:sp>
        </mc:Fallback>
      </mc:AlternateContent>
      <p:sp>
        <p:nvSpPr>
          <p:cNvPr id="33" name="Title 1">
            <a:extLst>
              <a:ext uri="{FF2B5EF4-FFF2-40B4-BE49-F238E27FC236}">
                <a16:creationId xmlns:a16="http://schemas.microsoft.com/office/drawing/2014/main" id="{34434402-818E-4F12-BC5E-7C992C67E019}"/>
              </a:ext>
            </a:extLst>
          </p:cNvPr>
          <p:cNvSpPr txBox="1">
            <a:spLocks/>
          </p:cNvSpPr>
          <p:nvPr/>
        </p:nvSpPr>
        <p:spPr>
          <a:xfrm>
            <a:off x="5344357" y="196477"/>
            <a:ext cx="1509204"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vs</a:t>
            </a:r>
          </a:p>
        </p:txBody>
      </p:sp>
      <p:sp>
        <p:nvSpPr>
          <p:cNvPr id="34" name="Title 1">
            <a:extLst>
              <a:ext uri="{FF2B5EF4-FFF2-40B4-BE49-F238E27FC236}">
                <a16:creationId xmlns:a16="http://schemas.microsoft.com/office/drawing/2014/main" id="{AB4E1E39-3D76-49DB-B4EB-B8734AB7FF48}"/>
              </a:ext>
            </a:extLst>
          </p:cNvPr>
          <p:cNvSpPr txBox="1">
            <a:spLocks/>
          </p:cNvSpPr>
          <p:nvPr/>
        </p:nvSpPr>
        <p:spPr>
          <a:xfrm>
            <a:off x="6270594" y="150920"/>
            <a:ext cx="5752730"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Decomposable</a:t>
            </a: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BC8F2AD-4533-4FCA-8C9E-50D1BDC1957A}"/>
                  </a:ext>
                </a:extLst>
              </p:cNvPr>
              <p:cNvSpPr txBox="1"/>
              <p:nvPr/>
            </p:nvSpPr>
            <p:spPr>
              <a:xfrm>
                <a:off x="6270594" y="1033214"/>
                <a:ext cx="5752730" cy="923330"/>
              </a:xfrm>
              <a:prstGeom prst="rect">
                <a:avLst/>
              </a:prstGeom>
              <a:noFill/>
            </p:spPr>
            <p:txBody>
              <a:bodyPr wrap="square" rtlCol="0">
                <a:spAutoFit/>
              </a:bodyPr>
              <a:lstStyle/>
              <a:p>
                <a:r>
                  <a:rPr lang="en-US" dirty="0"/>
                  <a:t>We </a:t>
                </a:r>
                <a:r>
                  <a:rPr lang="en-US"/>
                  <a:t>can calculate a property </a:t>
                </a:r>
                <a:r>
                  <a:rPr lang="en-US" dirty="0"/>
                  <a:t>by </a:t>
                </a:r>
                <a:r>
                  <a:rPr lang="en-US"/>
                  <a:t>combining independent contributions </a:t>
                </a:r>
                <a:r>
                  <a:rPr lang="en-US" dirty="0"/>
                  <a:t>(e.g.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𝒮</m:t>
                    </m:r>
                  </m:oMath>
                </a14:m>
                <a:r>
                  <a:rPr lang="en-US" dirty="0"/>
                  <a:t> and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oMath>
                </a14:m>
                <a:r>
                  <a:rPr lang="en-US" b="0" dirty="0"/>
                  <a:t>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2</m:t>
                            </m:r>
                          </m:sub>
                        </m:sSub>
                      </m:e>
                    </m:d>
                  </m:oMath>
                </a14:m>
                <a:r>
                  <a:rPr lang="en-US" dirty="0"/>
                  <a:t>)</a:t>
                </a:r>
              </a:p>
            </p:txBody>
          </p:sp>
        </mc:Choice>
        <mc:Fallback xmlns="">
          <p:sp>
            <p:nvSpPr>
              <p:cNvPr id="35" name="TextBox 34">
                <a:extLst>
                  <a:ext uri="{FF2B5EF4-FFF2-40B4-BE49-F238E27FC236}">
                    <a16:creationId xmlns:a16="http://schemas.microsoft.com/office/drawing/2014/main" id="{1BC8F2AD-4533-4FCA-8C9E-50D1BDC1957A}"/>
                  </a:ext>
                </a:extLst>
              </p:cNvPr>
              <p:cNvSpPr txBox="1">
                <a:spLocks noRot="1" noChangeAspect="1" noMove="1" noResize="1" noEditPoints="1" noAdjustHandles="1" noChangeArrowheads="1" noChangeShapeType="1" noTextEdit="1"/>
              </p:cNvSpPr>
              <p:nvPr/>
            </p:nvSpPr>
            <p:spPr>
              <a:xfrm>
                <a:off x="6270594" y="1033214"/>
                <a:ext cx="5752730" cy="923330"/>
              </a:xfrm>
              <a:prstGeom prst="rect">
                <a:avLst/>
              </a:prstGeom>
              <a:blipFill>
                <a:blip r:embed="rId7"/>
                <a:stretch>
                  <a:fillRect l="-954" t="-3289" b="-9211"/>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00FD18E4-8ADD-4C4D-83A1-1570107D9F96}"/>
              </a:ext>
            </a:extLst>
          </p:cNvPr>
          <p:cNvCxnSpPr>
            <a:cxnSpLocks/>
          </p:cNvCxnSpPr>
          <p:nvPr/>
        </p:nvCxnSpPr>
        <p:spPr>
          <a:xfrm flipH="1">
            <a:off x="6096000" y="1039855"/>
            <a:ext cx="2959" cy="3047513"/>
          </a:xfrm>
          <a:prstGeom prst="line">
            <a:avLst/>
          </a:prstGeom>
          <a:ln w="38100">
            <a:prstDash val="lgDash"/>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D99E05E9-4FAB-41F6-BE84-19F3CE2BA412}"/>
                  </a:ext>
                </a:extLst>
              </p:cNvPr>
              <p:cNvSpPr>
                <a:spLocks noGrp="1"/>
              </p:cNvSpPr>
              <p:nvPr>
                <p:ph idx="1"/>
              </p:nvPr>
            </p:nvSpPr>
            <p:spPr>
              <a:xfrm>
                <a:off x="153257" y="4216065"/>
                <a:ext cx="11864147" cy="2445458"/>
              </a:xfrm>
            </p:spPr>
            <p:txBody>
              <a:bodyPr>
                <a:normAutofit lnSpcReduction="10000"/>
              </a:bodyPr>
              <a:lstStyle/>
              <a:p>
                <a:r>
                  <a:rPr lang="en-US" dirty="0"/>
                  <a:t>Divisibility and reducibility are matter-of-fact properties of the system</a:t>
                </a:r>
              </a:p>
              <a:p>
                <a:pPr marL="457200" lvl="1" indent="0">
                  <a:buNone/>
                </a:pPr>
                <a:r>
                  <a:rPr lang="en-US" dirty="0"/>
                  <a:t>(under given circumstances)</a:t>
                </a:r>
              </a:p>
              <a:p>
                <a:r>
                  <a:rPr lang="en-US" dirty="0"/>
                  <a:t>Decomposability (i.e. linearity) can be defined only over the properties that are linear on that decomposition (if they exist)</a:t>
                </a:r>
              </a:p>
              <a:p>
                <a:pPr lvl="1"/>
                <a:r>
                  <a:rPr lang="en-US" dirty="0"/>
                  <a:t>The work along an infinitesimal line segment is linear: </a:t>
                </a:r>
                <a14:m>
                  <m:oMath xmlns:m="http://schemas.openxmlformats.org/officeDocument/2006/math">
                    <m:r>
                      <a:rPr lang="en-US" b="0" i="1" smtClean="0">
                        <a:latin typeface="Cambria Math" panose="02040503050406030204" pitchFamily="18" charset="0"/>
                      </a:rPr>
                      <m:t>𝑑𝑊</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𝜆</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𝑥</m:t>
                        </m:r>
                      </m:sub>
                    </m:sSub>
                    <m:r>
                      <a:rPr lang="en-US" b="0" i="1" smtClean="0">
                        <a:latin typeface="Cambria Math" panose="02040503050406030204" pitchFamily="18" charset="0"/>
                      </a:rPr>
                      <m:t>𝑑𝑥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𝑦</m:t>
                        </m:r>
                      </m:sub>
                    </m:sSub>
                    <m:r>
                      <a:rPr lang="en-US" b="0" i="1" smtClean="0">
                        <a:latin typeface="Cambria Math" panose="02040503050406030204" pitchFamily="18" charset="0"/>
                      </a:rPr>
                      <m:t>𝑑𝑦</m:t>
                    </m:r>
                  </m:oMath>
                </a14:m>
                <a:endParaRPr lang="en-US" b="0" dirty="0"/>
              </a:p>
              <a:p>
                <a:pPr lvl="1"/>
                <a:r>
                  <a:rPr lang="en-US" dirty="0"/>
                  <a:t>The length of the line segment is not linear: </a:t>
                </a:r>
                <a14:m>
                  <m:oMath xmlns:m="http://schemas.openxmlformats.org/officeDocument/2006/math">
                    <m:r>
                      <a:rPr lang="en-US" b="0" i="1" smtClean="0">
                        <a:latin typeface="Cambria Math" panose="02040503050406030204" pitchFamily="18" charset="0"/>
                      </a:rPr>
                      <m:t>ℒ</m:t>
                    </m:r>
                    <m:d>
                      <m:dPr>
                        <m:ctrlPr>
                          <a:rPr lang="en-US" b="0" i="1" smtClean="0">
                            <a:latin typeface="Cambria Math" panose="02040503050406030204" pitchFamily="18" charset="0"/>
                          </a:rPr>
                        </m:ctrlPr>
                      </m:dPr>
                      <m:e>
                        <m:r>
                          <a:rPr lang="en-US" b="0" i="1" smtClean="0">
                            <a:latin typeface="Cambria Math" panose="02040503050406030204" pitchFamily="18" charset="0"/>
                          </a:rPr>
                          <m:t>𝑑</m:t>
                        </m:r>
                        <m:r>
                          <a:rPr lang="en-US" b="0" i="1" smtClean="0">
                            <a:latin typeface="Cambria Math" panose="02040503050406030204" pitchFamily="18" charset="0"/>
                          </a:rPr>
                          <m:t>𝜆</m:t>
                        </m:r>
                      </m:e>
                    </m:d>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𝑑𝑦</m:t>
                    </m:r>
                  </m:oMath>
                </a14:m>
                <a:endParaRPr lang="en-US" dirty="0"/>
              </a:p>
            </p:txBody>
          </p:sp>
        </mc:Choice>
        <mc:Fallback xmlns="">
          <p:sp>
            <p:nvSpPr>
              <p:cNvPr id="40" name="Content Placeholder 2">
                <a:extLst>
                  <a:ext uri="{FF2B5EF4-FFF2-40B4-BE49-F238E27FC236}">
                    <a16:creationId xmlns:a16="http://schemas.microsoft.com/office/drawing/2014/main" id="{D99E05E9-4FAB-41F6-BE84-19F3CE2BA412}"/>
                  </a:ext>
                </a:extLst>
              </p:cNvPr>
              <p:cNvSpPr>
                <a:spLocks noGrp="1" noRot="1" noChangeAspect="1" noMove="1" noResize="1" noEditPoints="1" noAdjustHandles="1" noChangeArrowheads="1" noChangeShapeType="1" noTextEdit="1"/>
              </p:cNvSpPr>
              <p:nvPr>
                <p:ph idx="1"/>
              </p:nvPr>
            </p:nvSpPr>
            <p:spPr>
              <a:xfrm>
                <a:off x="153257" y="4216065"/>
                <a:ext cx="11864147" cy="2445458"/>
              </a:xfrm>
              <a:blipFill>
                <a:blip r:embed="rId8"/>
                <a:stretch>
                  <a:fillRect l="-925" t="-5736" r="-1336" b="-1496"/>
                </a:stretch>
              </a:blipFill>
            </p:spPr>
            <p:txBody>
              <a:bodyPr/>
              <a:lstStyle/>
              <a:p>
                <a:r>
                  <a:rPr lang="en-US">
                    <a:noFill/>
                  </a:rPr>
                  <a:t> </a:t>
                </a:r>
              </a:p>
            </p:txBody>
          </p:sp>
        </mc:Fallback>
      </mc:AlternateContent>
    </p:spTree>
    <p:extLst>
      <p:ext uri="{BB962C8B-B14F-4D97-AF65-F5344CB8AC3E}">
        <p14:creationId xmlns:p14="http://schemas.microsoft.com/office/powerpoint/2010/main" val="187537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0">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5" grpId="0"/>
      <p:bldP spid="40"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B376-E24E-46E3-9813-399836D1CA3B}"/>
              </a:ext>
            </a:extLst>
          </p:cNvPr>
          <p:cNvSpPr>
            <a:spLocks noGrp="1"/>
          </p:cNvSpPr>
          <p:nvPr>
            <p:ph type="title"/>
          </p:nvPr>
        </p:nvSpPr>
        <p:spPr/>
        <p:txBody>
          <a:bodyPr/>
          <a:lstStyle/>
          <a:p>
            <a:r>
              <a:rPr lang="en-US" dirty="0"/>
              <a:t>Irreducibility</a:t>
            </a:r>
          </a:p>
        </p:txBody>
      </p:sp>
      <p:sp>
        <p:nvSpPr>
          <p:cNvPr id="3" name="Text Placeholder 2">
            <a:extLst>
              <a:ext uri="{FF2B5EF4-FFF2-40B4-BE49-F238E27FC236}">
                <a16:creationId xmlns:a16="http://schemas.microsoft.com/office/drawing/2014/main" id="{1D2B60AE-0013-4C11-880B-5FC779473E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40425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AFB02-086A-4CF2-8D5D-34EAACB967B9}"/>
              </a:ext>
            </a:extLst>
          </p:cNvPr>
          <p:cNvSpPr>
            <a:spLocks noGrp="1"/>
          </p:cNvSpPr>
          <p:nvPr>
            <p:ph type="title"/>
          </p:nvPr>
        </p:nvSpPr>
        <p:spPr/>
        <p:txBody>
          <a:bodyPr/>
          <a:lstStyle/>
          <a:p>
            <a:r>
              <a:rPr lang="en-US" dirty="0"/>
              <a:t>Assumption of irreducibility</a:t>
            </a:r>
          </a:p>
        </p:txBody>
      </p:sp>
      <p:grpSp>
        <p:nvGrpSpPr>
          <p:cNvPr id="4" name="Group 3">
            <a:extLst>
              <a:ext uri="{FF2B5EF4-FFF2-40B4-BE49-F238E27FC236}">
                <a16:creationId xmlns:a16="http://schemas.microsoft.com/office/drawing/2014/main" id="{2C384ED7-0CDB-48D8-B0FB-07694A902092}"/>
              </a:ext>
            </a:extLst>
          </p:cNvPr>
          <p:cNvGrpSpPr/>
          <p:nvPr/>
        </p:nvGrpSpPr>
        <p:grpSpPr>
          <a:xfrm>
            <a:off x="8560667" y="1343308"/>
            <a:ext cx="3284859" cy="916207"/>
            <a:chOff x="7093758" y="5122425"/>
            <a:chExt cx="4379811" cy="1221610"/>
          </a:xfrm>
        </p:grpSpPr>
        <p:grpSp>
          <p:nvGrpSpPr>
            <p:cNvPr id="5" name="Group 4">
              <a:extLst>
                <a:ext uri="{FF2B5EF4-FFF2-40B4-BE49-F238E27FC236}">
                  <a16:creationId xmlns:a16="http://schemas.microsoft.com/office/drawing/2014/main" id="{E2D9000E-129A-4853-90F9-E11C88BB21C4}"/>
                </a:ext>
              </a:extLst>
            </p:cNvPr>
            <p:cNvGrpSpPr/>
            <p:nvPr/>
          </p:nvGrpSpPr>
          <p:grpSpPr>
            <a:xfrm>
              <a:off x="7517416" y="5122425"/>
              <a:ext cx="3079535" cy="839764"/>
              <a:chOff x="2758985" y="3636747"/>
              <a:chExt cx="7518499" cy="2050233"/>
            </a:xfrm>
          </p:grpSpPr>
          <p:grpSp>
            <p:nvGrpSpPr>
              <p:cNvPr id="13" name="Group 12">
                <a:extLst>
                  <a:ext uri="{FF2B5EF4-FFF2-40B4-BE49-F238E27FC236}">
                    <a16:creationId xmlns:a16="http://schemas.microsoft.com/office/drawing/2014/main" id="{1A5C407A-3518-4562-8A6A-84048652723C}"/>
                  </a:ext>
                </a:extLst>
              </p:cNvPr>
              <p:cNvGrpSpPr/>
              <p:nvPr/>
            </p:nvGrpSpPr>
            <p:grpSpPr>
              <a:xfrm>
                <a:off x="2758985" y="4061287"/>
                <a:ext cx="1727299" cy="1625693"/>
                <a:chOff x="2743126" y="2971800"/>
                <a:chExt cx="1295474" cy="1219270"/>
              </a:xfrm>
            </p:grpSpPr>
            <p:sp>
              <p:nvSpPr>
                <p:cNvPr id="18" name="Oval 17">
                  <a:extLst>
                    <a:ext uri="{FF2B5EF4-FFF2-40B4-BE49-F238E27FC236}">
                      <a16:creationId xmlns:a16="http://schemas.microsoft.com/office/drawing/2014/main" id="{4755E04F-A6C5-4301-9C1C-B79105BFE48E}"/>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5">
                  <a:extLst>
                    <a:ext uri="{FF2B5EF4-FFF2-40B4-BE49-F238E27FC236}">
                      <a16:creationId xmlns:a16="http://schemas.microsoft.com/office/drawing/2014/main" id="{BE2E0F12-EF30-4F2D-8E83-DC2BCF1A658E}"/>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25C5A211-5DF3-440C-9696-A2A0175C2050}"/>
                  </a:ext>
                </a:extLst>
              </p:cNvPr>
              <p:cNvGrpSpPr/>
              <p:nvPr/>
            </p:nvGrpSpPr>
            <p:grpSpPr>
              <a:xfrm>
                <a:off x="8550185" y="3654841"/>
                <a:ext cx="1727299" cy="1625693"/>
                <a:chOff x="2743126" y="2971800"/>
                <a:chExt cx="1295474" cy="1219270"/>
              </a:xfrm>
            </p:grpSpPr>
            <p:sp>
              <p:nvSpPr>
                <p:cNvPr id="16" name="Oval 15">
                  <a:extLst>
                    <a:ext uri="{FF2B5EF4-FFF2-40B4-BE49-F238E27FC236}">
                      <a16:creationId xmlns:a16="http://schemas.microsoft.com/office/drawing/2014/main" id="{74B3FF09-82AE-4B0C-9A0B-774A66900F58}"/>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3EB07121-BC85-470F-AAEC-0A56142767C4}"/>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A61484E3-D53A-400A-86C5-C7C188F09CE7}"/>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E62C609B-6EB9-4351-912B-F5FCECC51DA6}"/>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FD9B660-6D3A-4A56-B935-F99654D0FC2E}"/>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184BDB94-BE34-4D34-8384-44C94B24E75F}"/>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Arrow Connector 8">
              <a:extLst>
                <a:ext uri="{FF2B5EF4-FFF2-40B4-BE49-F238E27FC236}">
                  <a16:creationId xmlns:a16="http://schemas.microsoft.com/office/drawing/2014/main" id="{0A1D01D1-3C31-4CCA-BF70-23DB0745BE3E}"/>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7F82481-7119-41D2-BA37-9F788372DDFC}"/>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6ED48E2-81FA-436A-B54B-13EE5A723B38}"/>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0100721-73A8-4F76-B970-BDEEFB2C8D80}"/>
                </a:ext>
              </a:extLst>
            </p:cNvPr>
            <p:cNvSpPr txBox="1"/>
            <p:nvPr/>
          </p:nvSpPr>
          <p:spPr>
            <a:xfrm>
              <a:off x="8920867" y="5478456"/>
              <a:ext cx="412933" cy="553998"/>
            </a:xfrm>
            <a:prstGeom prst="rect">
              <a:avLst/>
            </a:prstGeom>
            <a:noFill/>
          </p:spPr>
          <p:txBody>
            <a:bodyPr wrap="none" rtlCol="0">
              <a:spAutoFit/>
            </a:bodyPr>
            <a:lstStyle/>
            <a:p>
              <a:r>
                <a:rPr lang="en-US" sz="2100" dirty="0">
                  <a:solidFill>
                    <a:srgbClr val="FF0000"/>
                  </a:solidFill>
                </a:rPr>
                <a:t>?</a:t>
              </a:r>
            </a:p>
          </p:txBody>
        </p:sp>
      </p:grpSp>
      <p:sp>
        <p:nvSpPr>
          <p:cNvPr id="20" name="Rectangle 19">
            <a:extLst>
              <a:ext uri="{FF2B5EF4-FFF2-40B4-BE49-F238E27FC236}">
                <a16:creationId xmlns:a16="http://schemas.microsoft.com/office/drawing/2014/main" id="{F39BED03-2D31-4B74-816F-AF387C326EFB}"/>
              </a:ext>
            </a:extLst>
          </p:cNvPr>
          <p:cNvSpPr/>
          <p:nvPr/>
        </p:nvSpPr>
        <p:spPr>
          <a:xfrm>
            <a:off x="526015" y="1150559"/>
            <a:ext cx="7103982" cy="830997"/>
          </a:xfrm>
          <a:prstGeom prst="rect">
            <a:avLst/>
          </a:prstGeom>
        </p:spPr>
        <p:txBody>
          <a:bodyPr wrap="square">
            <a:spAutoFit/>
          </a:bodyPr>
          <a:lstStyle/>
          <a:p>
            <a:r>
              <a:rPr lang="en-US" sz="2400" i="1" dirty="0"/>
              <a:t>The system is irreducible to its parts: giving the state of the whole tells us nothing about the states of the parts.</a:t>
            </a:r>
          </a:p>
        </p:txBody>
      </p:sp>
      <p:sp>
        <p:nvSpPr>
          <p:cNvPr id="22" name="Content Placeholder 2">
            <a:extLst>
              <a:ext uri="{FF2B5EF4-FFF2-40B4-BE49-F238E27FC236}">
                <a16:creationId xmlns:a16="http://schemas.microsoft.com/office/drawing/2014/main" id="{27EC6C9E-1782-4E68-97D5-391F56BDB096}"/>
              </a:ext>
            </a:extLst>
          </p:cNvPr>
          <p:cNvSpPr>
            <a:spLocks noGrp="1"/>
          </p:cNvSpPr>
          <p:nvPr>
            <p:ph idx="1"/>
          </p:nvPr>
        </p:nvSpPr>
        <p:spPr>
          <a:xfrm>
            <a:off x="153257" y="3175583"/>
            <a:ext cx="11864147" cy="3485939"/>
          </a:xfrm>
        </p:spPr>
        <p:txBody>
          <a:bodyPr>
            <a:normAutofit/>
          </a:bodyPr>
          <a:lstStyle/>
          <a:p>
            <a:r>
              <a:rPr lang="en-US" dirty="0"/>
              <a:t>Irreducibility does not mean there are no parts and there is no internal dynamics: it means the dynamics is not accessible</a:t>
            </a:r>
          </a:p>
          <a:p>
            <a:pPr lvl="1"/>
            <a:r>
              <a:rPr lang="en-US" dirty="0"/>
              <a:t>We do not have a way to interact with each “fragment” independently from the rest of the system, we cannot gather information about them</a:t>
            </a:r>
          </a:p>
          <a:p>
            <a:r>
              <a:rPr lang="en-US" dirty="0"/>
              <a:t>Irreducibility is not purely a property of the system: it depends on the process under study and the tools at our disposal</a:t>
            </a:r>
          </a:p>
          <a:p>
            <a:pPr lvl="1"/>
            <a:r>
              <a:rPr lang="en-US" dirty="0"/>
              <a:t>We can treat the proton as a single quantum system in many cases</a:t>
            </a:r>
          </a:p>
          <a:p>
            <a:pPr lvl="1"/>
            <a:r>
              <a:rPr lang="en-US" dirty="0"/>
              <a:t>We can’t when we perform deep inelastic scattering at suitable wavelength</a:t>
            </a:r>
          </a:p>
        </p:txBody>
      </p:sp>
    </p:spTree>
    <p:extLst>
      <p:ext uri="{BB962C8B-B14F-4D97-AF65-F5344CB8AC3E}">
        <p14:creationId xmlns:p14="http://schemas.microsoft.com/office/powerpoint/2010/main" val="3096489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F587B-BEB8-480F-808B-2A32D898FFF6}"/>
              </a:ext>
            </a:extLst>
          </p:cNvPr>
          <p:cNvSpPr>
            <a:spLocks noGrp="1"/>
          </p:cNvSpPr>
          <p:nvPr>
            <p:ph type="title"/>
          </p:nvPr>
        </p:nvSpPr>
        <p:spPr/>
        <p:txBody>
          <a:bodyPr/>
          <a:lstStyle/>
          <a:p>
            <a:r>
              <a:rPr lang="en-US" dirty="0"/>
              <a:t>Invariant distribution over random variables</a:t>
            </a:r>
          </a:p>
        </p:txBody>
      </p:sp>
      <p:grpSp>
        <p:nvGrpSpPr>
          <p:cNvPr id="61" name="Group 60">
            <a:extLst>
              <a:ext uri="{FF2B5EF4-FFF2-40B4-BE49-F238E27FC236}">
                <a16:creationId xmlns:a16="http://schemas.microsoft.com/office/drawing/2014/main" id="{CEFFC7A4-6F8D-4AAE-85D3-B540B80404C5}"/>
              </a:ext>
            </a:extLst>
          </p:cNvPr>
          <p:cNvGrpSpPr/>
          <p:nvPr/>
        </p:nvGrpSpPr>
        <p:grpSpPr>
          <a:xfrm>
            <a:off x="408374" y="1234454"/>
            <a:ext cx="1775533" cy="1519004"/>
            <a:chOff x="568172" y="1455938"/>
            <a:chExt cx="1775533" cy="1519004"/>
          </a:xfrm>
        </p:grpSpPr>
        <p:cxnSp>
          <p:nvCxnSpPr>
            <p:cNvPr id="5" name="Straight Arrow Connector 4">
              <a:extLst>
                <a:ext uri="{FF2B5EF4-FFF2-40B4-BE49-F238E27FC236}">
                  <a16:creationId xmlns:a16="http://schemas.microsoft.com/office/drawing/2014/main" id="{18815B35-0E0E-4361-9C74-4815826371D9}"/>
                </a:ext>
              </a:extLst>
            </p:cNvPr>
            <p:cNvCxnSpPr/>
            <p:nvPr/>
          </p:nvCxnSpPr>
          <p:spPr>
            <a:xfrm flipV="1">
              <a:off x="1455938" y="2503503"/>
              <a:ext cx="887767"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DB1D8F0-BAED-44EE-B345-30CC1DE3E3F5}"/>
                </a:ext>
              </a:extLst>
            </p:cNvPr>
            <p:cNvCxnSpPr>
              <a:cxnSpLocks/>
            </p:cNvCxnSpPr>
            <p:nvPr/>
          </p:nvCxnSpPr>
          <p:spPr>
            <a:xfrm flipH="1" flipV="1">
              <a:off x="568172" y="2148396"/>
              <a:ext cx="887765" cy="70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552D6459-8574-4DC8-B215-AD01EA391B55}"/>
                </a:ext>
              </a:extLst>
            </p:cNvPr>
            <p:cNvSpPr/>
            <p:nvPr/>
          </p:nvSpPr>
          <p:spPr>
            <a:xfrm>
              <a:off x="581487" y="1455938"/>
              <a:ext cx="1748901" cy="1047565"/>
            </a:xfrm>
            <a:custGeom>
              <a:avLst/>
              <a:gdLst>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901" h="1047565">
                  <a:moveTo>
                    <a:pt x="896645" y="1047565"/>
                  </a:moveTo>
                  <a:lnTo>
                    <a:pt x="1748901" y="701336"/>
                  </a:lnTo>
                  <a:lnTo>
                    <a:pt x="870012" y="0"/>
                  </a:lnTo>
                  <a:lnTo>
                    <a:pt x="0" y="346229"/>
                  </a:lnTo>
                  <a:lnTo>
                    <a:pt x="896645" y="104756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09978B93-0A11-4F53-AE5C-D7B682381048}"/>
                    </a:ext>
                  </a:extLst>
                </p:cNvPr>
                <p:cNvSpPr txBox="1"/>
                <p:nvPr/>
              </p:nvSpPr>
              <p:spPr>
                <a:xfrm>
                  <a:off x="1893164" y="2605610"/>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oMath>
                    </m:oMathPara>
                  </a14:m>
                  <a:endParaRPr lang="en-US" dirty="0"/>
                </a:p>
              </p:txBody>
            </p:sp>
          </mc:Choice>
          <mc:Fallback xmlns="">
            <p:sp>
              <p:nvSpPr>
                <p:cNvPr id="25" name="TextBox 24">
                  <a:extLst>
                    <a:ext uri="{FF2B5EF4-FFF2-40B4-BE49-F238E27FC236}">
                      <a16:creationId xmlns:a16="http://schemas.microsoft.com/office/drawing/2014/main" id="{09978B93-0A11-4F53-AE5C-D7B682381048}"/>
                    </a:ext>
                  </a:extLst>
                </p:cNvPr>
                <p:cNvSpPr txBox="1">
                  <a:spLocks noRot="1" noChangeAspect="1" noMove="1" noResize="1" noEditPoints="1" noAdjustHandles="1" noChangeArrowheads="1" noChangeShapeType="1" noTextEdit="1"/>
                </p:cNvSpPr>
                <p:nvPr/>
              </p:nvSpPr>
              <p:spPr>
                <a:xfrm>
                  <a:off x="1893164" y="2605610"/>
                  <a:ext cx="39228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26551C7-859C-4A96-8A7D-895F26E32A8C}"/>
                    </a:ext>
                  </a:extLst>
                </p:cNvPr>
                <p:cNvSpPr txBox="1"/>
                <p:nvPr/>
              </p:nvSpPr>
              <p:spPr>
                <a:xfrm>
                  <a:off x="636043" y="2416206"/>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26" name="TextBox 25">
                  <a:extLst>
                    <a:ext uri="{FF2B5EF4-FFF2-40B4-BE49-F238E27FC236}">
                      <a16:creationId xmlns:a16="http://schemas.microsoft.com/office/drawing/2014/main" id="{626551C7-859C-4A96-8A7D-895F26E32A8C}"/>
                    </a:ext>
                  </a:extLst>
                </p:cNvPr>
                <p:cNvSpPr txBox="1">
                  <a:spLocks noRot="1" noChangeAspect="1" noMove="1" noResize="1" noEditPoints="1" noAdjustHandles="1" noChangeArrowheads="1" noChangeShapeType="1" noTextEdit="1"/>
                </p:cNvSpPr>
                <p:nvPr/>
              </p:nvSpPr>
              <p:spPr>
                <a:xfrm>
                  <a:off x="636043" y="2416206"/>
                  <a:ext cx="382669" cy="369332"/>
                </a:xfrm>
                <a:prstGeom prst="rect">
                  <a:avLst/>
                </a:prstGeom>
                <a:blipFill>
                  <a:blip r:embed="rId14"/>
                  <a:stretch>
                    <a:fillRect/>
                  </a:stretch>
                </a:blipFill>
              </p:spPr>
              <p:txBody>
                <a:bodyPr/>
                <a:lstStyle/>
                <a:p>
                  <a:r>
                    <a:rPr lang="en-US">
                      <a:noFill/>
                    </a:rPr>
                    <a:t> </a:t>
                  </a:r>
                </a:p>
              </p:txBody>
            </p:sp>
          </mc:Fallback>
        </mc:AlternateContent>
      </p:grpSp>
      <p:sp>
        <p:nvSpPr>
          <p:cNvPr id="27" name="TextBox 26">
            <a:extLst>
              <a:ext uri="{FF2B5EF4-FFF2-40B4-BE49-F238E27FC236}">
                <a16:creationId xmlns:a16="http://schemas.microsoft.com/office/drawing/2014/main" id="{76FF770D-B1C2-4F0D-B0CE-0946C91A3160}"/>
              </a:ext>
            </a:extLst>
          </p:cNvPr>
          <p:cNvSpPr txBox="1"/>
          <p:nvPr/>
        </p:nvSpPr>
        <p:spPr>
          <a:xfrm>
            <a:off x="2380420" y="1068369"/>
            <a:ext cx="4303871" cy="1477328"/>
          </a:xfrm>
          <a:prstGeom prst="rect">
            <a:avLst/>
          </a:prstGeom>
          <a:noFill/>
        </p:spPr>
        <p:txBody>
          <a:bodyPr wrap="none" rtlCol="0">
            <a:spAutoFit/>
          </a:bodyPr>
          <a:lstStyle/>
          <a:p>
            <a:r>
              <a:rPr lang="en-US" dirty="0"/>
              <a:t>State of the fragments is unknowable</a:t>
            </a:r>
          </a:p>
          <a:p>
            <a:pPr>
              <a:lnSpc>
                <a:spcPct val="150000"/>
              </a:lnSpc>
            </a:pPr>
            <a:r>
              <a:rPr lang="en-US" dirty="0"/>
              <a:t>Defined by “internal” random variables</a:t>
            </a:r>
            <a:br>
              <a:rPr lang="en-US" dirty="0"/>
            </a:br>
            <a:r>
              <a:rPr lang="en-US" dirty="0"/>
              <a:t>Still needs invariant distributions</a:t>
            </a:r>
          </a:p>
          <a:p>
            <a:r>
              <a:rPr lang="en-US" dirty="0"/>
              <a:t>which we take to be uniform (homogeneity)</a:t>
            </a:r>
          </a:p>
        </p:txBody>
      </p:sp>
      <p:grpSp>
        <p:nvGrpSpPr>
          <p:cNvPr id="64" name="Group 63">
            <a:extLst>
              <a:ext uri="{FF2B5EF4-FFF2-40B4-BE49-F238E27FC236}">
                <a16:creationId xmlns:a16="http://schemas.microsoft.com/office/drawing/2014/main" id="{4153E989-33AF-4280-87E1-3A6852EC2D47}"/>
              </a:ext>
            </a:extLst>
          </p:cNvPr>
          <p:cNvGrpSpPr/>
          <p:nvPr/>
        </p:nvGrpSpPr>
        <p:grpSpPr>
          <a:xfrm>
            <a:off x="6226001" y="3223465"/>
            <a:ext cx="1682853" cy="2049319"/>
            <a:chOff x="6784305" y="1713555"/>
            <a:chExt cx="1682853" cy="2049319"/>
          </a:xfrm>
        </p:grpSpPr>
        <p:sp>
          <p:nvSpPr>
            <p:cNvPr id="30" name="Freeform: Shape 29">
              <a:extLst>
                <a:ext uri="{FF2B5EF4-FFF2-40B4-BE49-F238E27FC236}">
                  <a16:creationId xmlns:a16="http://schemas.microsoft.com/office/drawing/2014/main" id="{1951F4A8-FED7-4D37-BD24-DAED6F88871D}"/>
                </a:ext>
              </a:extLst>
            </p:cNvPr>
            <p:cNvSpPr/>
            <p:nvPr/>
          </p:nvSpPr>
          <p:spPr>
            <a:xfrm rot="1950531">
              <a:off x="6898162" y="1713555"/>
              <a:ext cx="1568996" cy="1307570"/>
            </a:xfrm>
            <a:custGeom>
              <a:avLst/>
              <a:gdLst>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901" h="1047565">
                  <a:moveTo>
                    <a:pt x="896645" y="1047565"/>
                  </a:moveTo>
                  <a:lnTo>
                    <a:pt x="1748901" y="701336"/>
                  </a:lnTo>
                  <a:lnTo>
                    <a:pt x="870012" y="0"/>
                  </a:lnTo>
                  <a:lnTo>
                    <a:pt x="0" y="346229"/>
                  </a:lnTo>
                  <a:lnTo>
                    <a:pt x="896645" y="104756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u="sng" dirty="0"/>
            </a:p>
          </p:txBody>
        </p:sp>
        <p:grpSp>
          <p:nvGrpSpPr>
            <p:cNvPr id="62" name="Group 61">
              <a:extLst>
                <a:ext uri="{FF2B5EF4-FFF2-40B4-BE49-F238E27FC236}">
                  <a16:creationId xmlns:a16="http://schemas.microsoft.com/office/drawing/2014/main" id="{959C5450-B495-49F3-A066-9FA2E2F49859}"/>
                </a:ext>
              </a:extLst>
            </p:cNvPr>
            <p:cNvGrpSpPr/>
            <p:nvPr/>
          </p:nvGrpSpPr>
          <p:grpSpPr>
            <a:xfrm>
              <a:off x="6784305" y="2279975"/>
              <a:ext cx="1348988" cy="1482899"/>
              <a:chOff x="6784305" y="2279975"/>
              <a:chExt cx="1348988" cy="1482899"/>
            </a:xfrm>
          </p:grpSpPr>
          <p:cxnSp>
            <p:nvCxnSpPr>
              <p:cNvPr id="28" name="Straight Arrow Connector 27">
                <a:extLst>
                  <a:ext uri="{FF2B5EF4-FFF2-40B4-BE49-F238E27FC236}">
                    <a16:creationId xmlns:a16="http://schemas.microsoft.com/office/drawing/2014/main" id="{962A3D58-CB02-419F-B71A-08C294526113}"/>
                  </a:ext>
                </a:extLst>
              </p:cNvPr>
              <p:cNvCxnSpPr>
                <a:cxnSpLocks/>
              </p:cNvCxnSpPr>
              <p:nvPr/>
            </p:nvCxnSpPr>
            <p:spPr>
              <a:xfrm rot="1950531" flipV="1">
                <a:off x="7336849" y="3116526"/>
                <a:ext cx="796444" cy="432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202A96-F804-43EB-90BD-DEA128F989BF}"/>
                  </a:ext>
                </a:extLst>
              </p:cNvPr>
              <p:cNvCxnSpPr>
                <a:cxnSpLocks/>
              </p:cNvCxnSpPr>
              <p:nvPr/>
            </p:nvCxnSpPr>
            <p:spPr>
              <a:xfrm rot="1950531" flipH="1" flipV="1">
                <a:off x="6784305" y="2279975"/>
                <a:ext cx="796444" cy="875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C9331D7-55CE-48EA-9515-08EA28182F30}"/>
                      </a:ext>
                    </a:extLst>
                  </p:cNvPr>
                  <p:cNvSpPr txBox="1"/>
                  <p:nvPr/>
                </p:nvSpPr>
                <p:spPr>
                  <a:xfrm>
                    <a:off x="7486516" y="3386104"/>
                    <a:ext cx="392287"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m:oMathPara>
                    </a14:m>
                    <a:endParaRPr lang="en-US" dirty="0"/>
                  </a:p>
                </p:txBody>
              </p:sp>
            </mc:Choice>
            <mc:Fallback xmlns="">
              <p:sp>
                <p:nvSpPr>
                  <p:cNvPr id="31" name="TextBox 30">
                    <a:extLst>
                      <a:ext uri="{FF2B5EF4-FFF2-40B4-BE49-F238E27FC236}">
                        <a16:creationId xmlns:a16="http://schemas.microsoft.com/office/drawing/2014/main" id="{DC9331D7-55CE-48EA-9515-08EA28182F30}"/>
                      </a:ext>
                    </a:extLst>
                  </p:cNvPr>
                  <p:cNvSpPr txBox="1">
                    <a:spLocks noRot="1" noChangeAspect="1" noMove="1" noResize="1" noEditPoints="1" noAdjustHandles="1" noChangeArrowheads="1" noChangeShapeType="1" noTextEdit="1"/>
                  </p:cNvSpPr>
                  <p:nvPr/>
                </p:nvSpPr>
                <p:spPr>
                  <a:xfrm>
                    <a:off x="7486516" y="3386104"/>
                    <a:ext cx="392287" cy="376770"/>
                  </a:xfrm>
                  <a:prstGeom prst="rect">
                    <a:avLst/>
                  </a:prstGeom>
                  <a:blipFill>
                    <a:blip r:embed="rId15"/>
                    <a:stretch>
                      <a:fillRect t="-1639" r="-123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616CBE3-635F-47FB-9B0F-1282FDE2123C}"/>
                      </a:ext>
                    </a:extLst>
                  </p:cNvPr>
                  <p:cNvSpPr txBox="1"/>
                  <p:nvPr/>
                </p:nvSpPr>
                <p:spPr>
                  <a:xfrm>
                    <a:off x="6799858" y="2539747"/>
                    <a:ext cx="382669" cy="3767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oMath>
                      </m:oMathPara>
                    </a14:m>
                    <a:endParaRPr lang="en-US" dirty="0"/>
                  </a:p>
                </p:txBody>
              </p:sp>
            </mc:Choice>
            <mc:Fallback xmlns="">
              <p:sp>
                <p:nvSpPr>
                  <p:cNvPr id="32" name="TextBox 31">
                    <a:extLst>
                      <a:ext uri="{FF2B5EF4-FFF2-40B4-BE49-F238E27FC236}">
                        <a16:creationId xmlns:a16="http://schemas.microsoft.com/office/drawing/2014/main" id="{2616CBE3-635F-47FB-9B0F-1282FDE2123C}"/>
                      </a:ext>
                    </a:extLst>
                  </p:cNvPr>
                  <p:cNvSpPr txBox="1">
                    <a:spLocks noRot="1" noChangeAspect="1" noMove="1" noResize="1" noEditPoints="1" noAdjustHandles="1" noChangeArrowheads="1" noChangeShapeType="1" noTextEdit="1"/>
                  </p:cNvSpPr>
                  <p:nvPr/>
                </p:nvSpPr>
                <p:spPr>
                  <a:xfrm>
                    <a:off x="6799858" y="2539747"/>
                    <a:ext cx="382669" cy="376770"/>
                  </a:xfrm>
                  <a:prstGeom prst="rect">
                    <a:avLst/>
                  </a:prstGeom>
                  <a:blipFill>
                    <a:blip r:embed="rId16"/>
                    <a:stretch>
                      <a:fillRect t="-1639" r="-9677"/>
                    </a:stretch>
                  </a:blipFill>
                </p:spPr>
                <p:txBody>
                  <a:bodyPr/>
                  <a:lstStyle/>
                  <a:p>
                    <a:r>
                      <a:rPr lang="en-US">
                        <a:noFill/>
                      </a:rPr>
                      <a:t> </a:t>
                    </a:r>
                  </a:p>
                </p:txBody>
              </p:sp>
            </mc:Fallback>
          </mc:AlternateContent>
        </p:grpSp>
      </p:grpSp>
      <p:sp>
        <p:nvSpPr>
          <p:cNvPr id="36" name="TextBox 35">
            <a:extLst>
              <a:ext uri="{FF2B5EF4-FFF2-40B4-BE49-F238E27FC236}">
                <a16:creationId xmlns:a16="http://schemas.microsoft.com/office/drawing/2014/main" id="{2164E295-71EB-412A-8336-EFFE5EAC0B7F}"/>
              </a:ext>
            </a:extLst>
          </p:cNvPr>
          <p:cNvSpPr txBox="1"/>
          <p:nvPr/>
        </p:nvSpPr>
        <p:spPr>
          <a:xfrm>
            <a:off x="8098594" y="3196638"/>
            <a:ext cx="3938075" cy="923330"/>
          </a:xfrm>
          <a:prstGeom prst="rect">
            <a:avLst/>
          </a:prstGeom>
          <a:noFill/>
        </p:spPr>
        <p:txBody>
          <a:bodyPr wrap="square" rtlCol="0">
            <a:spAutoFit/>
          </a:bodyPr>
          <a:lstStyle/>
          <a:p>
            <a:r>
              <a:rPr lang="en-US" dirty="0"/>
              <a:t>Only significant “internal” changes are those that change the integral (i.e. variance and covariance)</a:t>
            </a:r>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2574BC8-83ED-49BA-9D37-7DF4CE371A27}"/>
                  </a:ext>
                </a:extLst>
              </p:cNvPr>
              <p:cNvSpPr txBox="1"/>
              <p:nvPr/>
            </p:nvSpPr>
            <p:spPr>
              <a:xfrm>
                <a:off x="9104446" y="4369924"/>
                <a:ext cx="1685974" cy="6612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m:rPr>
                              <m:sty m:val="p"/>
                            </m:rPr>
                            <a:rPr lang="en-US" b="0" i="1" smtClean="0">
                              <a:latin typeface="Cambria Math" panose="02040503050406030204" pitchFamily="18" charset="0"/>
                            </a:rPr>
                            <m:t>X</m:t>
                          </m:r>
                        </m:e>
                      </m:acc>
                      <m:r>
                        <a:rPr lang="en-US" b="0" i="1" smtClean="0">
                          <a:latin typeface="Cambria Math" panose="02040503050406030204" pitchFamily="18" charset="0"/>
                        </a:rPr>
                        <m:t>=</m:t>
                      </m:r>
                      <m:r>
                        <a:rPr lang="en-US" b="0" i="1" smtClean="0">
                          <a:latin typeface="Cambria Math" panose="02040503050406030204" pitchFamily="18" charset="0"/>
                        </a:rPr>
                        <m:t>𝑎𝑋</m:t>
                      </m:r>
                      <m:r>
                        <a:rPr lang="en-US" b="0" i="1" smtClean="0">
                          <a:latin typeface="Cambria Math" panose="02040503050406030204" pitchFamily="18" charset="0"/>
                        </a:rPr>
                        <m:t>+</m:t>
                      </m:r>
                      <m:r>
                        <a:rPr lang="en-US" b="0" i="1" smtClean="0">
                          <a:latin typeface="Cambria Math" panose="02040503050406030204" pitchFamily="18" charset="0"/>
                        </a:rPr>
                        <m:t>𝑏𝑌</m:t>
                      </m:r>
                    </m:oMath>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𝑌</m:t>
                          </m:r>
                        </m:e>
                      </m:acc>
                      <m:r>
                        <a:rPr lang="en-US" b="0" i="1" smtClean="0">
                          <a:latin typeface="Cambria Math" panose="02040503050406030204" pitchFamily="18" charset="0"/>
                        </a:rPr>
                        <m:t>=−</m:t>
                      </m:r>
                      <m:r>
                        <a:rPr lang="en-US" b="0" i="1" smtClean="0">
                          <a:latin typeface="Cambria Math" panose="02040503050406030204" pitchFamily="18" charset="0"/>
                        </a:rPr>
                        <m:t>𝑏𝑋</m:t>
                      </m:r>
                      <m:r>
                        <a:rPr lang="en-US" b="0" i="1" smtClean="0">
                          <a:latin typeface="Cambria Math" panose="02040503050406030204" pitchFamily="18" charset="0"/>
                        </a:rPr>
                        <m:t>+</m:t>
                      </m:r>
                      <m:r>
                        <a:rPr lang="en-US" b="0" i="1" smtClean="0">
                          <a:latin typeface="Cambria Math" panose="02040503050406030204" pitchFamily="18" charset="0"/>
                        </a:rPr>
                        <m:t>𝑎𝑌</m:t>
                      </m:r>
                    </m:oMath>
                  </m:oMathPara>
                </a14:m>
                <a:endParaRPr lang="en-US" dirty="0"/>
              </a:p>
            </p:txBody>
          </p:sp>
        </mc:Choice>
        <mc:Fallback xmlns="">
          <p:sp>
            <p:nvSpPr>
              <p:cNvPr id="42" name="TextBox 41">
                <a:extLst>
                  <a:ext uri="{FF2B5EF4-FFF2-40B4-BE49-F238E27FC236}">
                    <a16:creationId xmlns:a16="http://schemas.microsoft.com/office/drawing/2014/main" id="{32574BC8-83ED-49BA-9D37-7DF4CE371A27}"/>
                  </a:ext>
                </a:extLst>
              </p:cNvPr>
              <p:cNvSpPr txBox="1">
                <a:spLocks noRot="1" noChangeAspect="1" noMove="1" noResize="1" noEditPoints="1" noAdjustHandles="1" noChangeArrowheads="1" noChangeShapeType="1" noTextEdit="1"/>
              </p:cNvSpPr>
              <p:nvPr/>
            </p:nvSpPr>
            <p:spPr>
              <a:xfrm>
                <a:off x="9104446" y="4369924"/>
                <a:ext cx="1685974" cy="661207"/>
              </a:xfrm>
              <a:prstGeom prst="rect">
                <a:avLst/>
              </a:prstGeom>
              <a:blipFill>
                <a:blip r:embed="rId17"/>
                <a:stretch>
                  <a:fillRect/>
                </a:stretch>
              </a:blipFill>
            </p:spPr>
            <p:txBody>
              <a:bodyPr/>
              <a:lstStyle/>
              <a:p>
                <a:r>
                  <a:rPr lang="en-US">
                    <a:noFill/>
                  </a:rPr>
                  <a:t> </a:t>
                </a:r>
              </a:p>
            </p:txBody>
          </p:sp>
        </mc:Fallback>
      </mc:AlternateContent>
      <p:sp>
        <p:nvSpPr>
          <p:cNvPr id="47" name="TextBox 46">
            <a:extLst>
              <a:ext uri="{FF2B5EF4-FFF2-40B4-BE49-F238E27FC236}">
                <a16:creationId xmlns:a16="http://schemas.microsoft.com/office/drawing/2014/main" id="{396FB271-F78B-4188-BEB8-7215E697F5F3}"/>
              </a:ext>
            </a:extLst>
          </p:cNvPr>
          <p:cNvSpPr txBox="1"/>
          <p:nvPr/>
        </p:nvSpPr>
        <p:spPr>
          <a:xfrm>
            <a:off x="8832192" y="1421982"/>
            <a:ext cx="2951434" cy="923330"/>
          </a:xfrm>
          <a:prstGeom prst="rect">
            <a:avLst/>
          </a:prstGeom>
          <a:noFill/>
        </p:spPr>
        <p:txBody>
          <a:bodyPr wrap="square" rtlCol="0">
            <a:spAutoFit/>
          </a:bodyPr>
          <a:lstStyle/>
          <a:p>
            <a:pPr algn="r"/>
            <a:r>
              <a:rPr lang="en-US" dirty="0"/>
              <a:t>Transformations that break uniformity are not allowed: only linear transformations</a:t>
            </a:r>
          </a:p>
        </p:txBody>
      </p:sp>
      <p:grpSp>
        <p:nvGrpSpPr>
          <p:cNvPr id="63" name="Group 62">
            <a:extLst>
              <a:ext uri="{FF2B5EF4-FFF2-40B4-BE49-F238E27FC236}">
                <a16:creationId xmlns:a16="http://schemas.microsoft.com/office/drawing/2014/main" id="{F225551F-E626-40FE-A407-B1EAFDFD5E9D}"/>
              </a:ext>
            </a:extLst>
          </p:cNvPr>
          <p:cNvGrpSpPr/>
          <p:nvPr/>
        </p:nvGrpSpPr>
        <p:grpSpPr>
          <a:xfrm>
            <a:off x="6967388" y="1486624"/>
            <a:ext cx="1775533" cy="1529347"/>
            <a:chOff x="6865820" y="4448157"/>
            <a:chExt cx="1775533" cy="1529347"/>
          </a:xfrm>
        </p:grpSpPr>
        <p:cxnSp>
          <p:nvCxnSpPr>
            <p:cNvPr id="48" name="Straight Arrow Connector 47">
              <a:extLst>
                <a:ext uri="{FF2B5EF4-FFF2-40B4-BE49-F238E27FC236}">
                  <a16:creationId xmlns:a16="http://schemas.microsoft.com/office/drawing/2014/main" id="{7CE80A42-7EC6-4065-99B7-615E911EA333}"/>
                </a:ext>
              </a:extLst>
            </p:cNvPr>
            <p:cNvCxnSpPr/>
            <p:nvPr/>
          </p:nvCxnSpPr>
          <p:spPr>
            <a:xfrm flipV="1">
              <a:off x="7753586" y="5506065"/>
              <a:ext cx="887767" cy="346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82B001E-9BD2-4B9E-89DB-331082B2468D}"/>
                </a:ext>
              </a:extLst>
            </p:cNvPr>
            <p:cNvCxnSpPr>
              <a:cxnSpLocks/>
            </p:cNvCxnSpPr>
            <p:nvPr/>
          </p:nvCxnSpPr>
          <p:spPr>
            <a:xfrm flipH="1" flipV="1">
              <a:off x="6865820" y="5150958"/>
              <a:ext cx="887765" cy="701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Freeform: Shape 49">
              <a:extLst>
                <a:ext uri="{FF2B5EF4-FFF2-40B4-BE49-F238E27FC236}">
                  <a16:creationId xmlns:a16="http://schemas.microsoft.com/office/drawing/2014/main" id="{F6D831AC-3E79-4218-93D0-6147203F686A}"/>
                </a:ext>
              </a:extLst>
            </p:cNvPr>
            <p:cNvSpPr/>
            <p:nvPr/>
          </p:nvSpPr>
          <p:spPr>
            <a:xfrm>
              <a:off x="6879135" y="4448157"/>
              <a:ext cx="1748901" cy="1057908"/>
            </a:xfrm>
            <a:custGeom>
              <a:avLst/>
              <a:gdLst>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47565 h 1047565"/>
                <a:gd name="connsiteX1" fmla="*/ 1748901 w 1748901"/>
                <a:gd name="connsiteY1" fmla="*/ 701336 h 1047565"/>
                <a:gd name="connsiteX2" fmla="*/ 870012 w 1748901"/>
                <a:gd name="connsiteY2" fmla="*/ 0 h 1047565"/>
                <a:gd name="connsiteX3" fmla="*/ 0 w 1748901"/>
                <a:gd name="connsiteY3" fmla="*/ 346229 h 1047565"/>
                <a:gd name="connsiteX4" fmla="*/ 896645 w 1748901"/>
                <a:gd name="connsiteY4" fmla="*/ 1047565 h 1047565"/>
                <a:gd name="connsiteX0" fmla="*/ 896645 w 1748901"/>
                <a:gd name="connsiteY0" fmla="*/ 1056118 h 1056118"/>
                <a:gd name="connsiteX1" fmla="*/ 1748901 w 1748901"/>
                <a:gd name="connsiteY1" fmla="*/ 709889 h 1056118"/>
                <a:gd name="connsiteX2" fmla="*/ 870012 w 1748901"/>
                <a:gd name="connsiteY2" fmla="*/ 8553 h 1056118"/>
                <a:gd name="connsiteX3" fmla="*/ 0 w 1748901"/>
                <a:gd name="connsiteY3" fmla="*/ 354782 h 1056118"/>
                <a:gd name="connsiteX4" fmla="*/ 896645 w 1748901"/>
                <a:gd name="connsiteY4" fmla="*/ 1056118 h 1056118"/>
                <a:gd name="connsiteX0" fmla="*/ 896645 w 1748901"/>
                <a:gd name="connsiteY0" fmla="*/ 1057908 h 1057908"/>
                <a:gd name="connsiteX1" fmla="*/ 1748901 w 1748901"/>
                <a:gd name="connsiteY1" fmla="*/ 711679 h 1057908"/>
                <a:gd name="connsiteX2" fmla="*/ 870012 w 1748901"/>
                <a:gd name="connsiteY2" fmla="*/ 10343 h 1057908"/>
                <a:gd name="connsiteX3" fmla="*/ 0 w 1748901"/>
                <a:gd name="connsiteY3" fmla="*/ 356572 h 1057908"/>
                <a:gd name="connsiteX4" fmla="*/ 896645 w 1748901"/>
                <a:gd name="connsiteY4" fmla="*/ 1057908 h 10579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8901" h="1057908">
                  <a:moveTo>
                    <a:pt x="896645" y="1057908"/>
                  </a:moveTo>
                  <a:cubicBezTo>
                    <a:pt x="1145220" y="756067"/>
                    <a:pt x="1411550" y="667291"/>
                    <a:pt x="1748901" y="711679"/>
                  </a:cubicBezTo>
                  <a:cubicBezTo>
                    <a:pt x="1553593" y="282591"/>
                    <a:pt x="1091954" y="439431"/>
                    <a:pt x="870012" y="10343"/>
                  </a:cubicBezTo>
                  <a:cubicBezTo>
                    <a:pt x="508987" y="-51800"/>
                    <a:pt x="272249" y="179019"/>
                    <a:pt x="0" y="356572"/>
                  </a:cubicBezTo>
                  <a:cubicBezTo>
                    <a:pt x="449803" y="448308"/>
                    <a:pt x="535620" y="930661"/>
                    <a:pt x="896645" y="1057908"/>
                  </a:cubicBez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136ECBA-0BCE-4D4E-AD8B-E66FC4C5684D}"/>
                    </a:ext>
                  </a:extLst>
                </p:cNvPr>
                <p:cNvSpPr txBox="1"/>
                <p:nvPr/>
              </p:nvSpPr>
              <p:spPr>
                <a:xfrm>
                  <a:off x="8190812" y="5608172"/>
                  <a:ext cx="39228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oMath>
                    </m:oMathPara>
                  </a14:m>
                  <a:endParaRPr lang="en-US" dirty="0"/>
                </a:p>
              </p:txBody>
            </p:sp>
          </mc:Choice>
          <mc:Fallback xmlns="">
            <p:sp>
              <p:nvSpPr>
                <p:cNvPr id="51" name="TextBox 50">
                  <a:extLst>
                    <a:ext uri="{FF2B5EF4-FFF2-40B4-BE49-F238E27FC236}">
                      <a16:creationId xmlns:a16="http://schemas.microsoft.com/office/drawing/2014/main" id="{3136ECBA-0BCE-4D4E-AD8B-E66FC4C5684D}"/>
                    </a:ext>
                  </a:extLst>
                </p:cNvPr>
                <p:cNvSpPr txBox="1">
                  <a:spLocks noRot="1" noChangeAspect="1" noMove="1" noResize="1" noEditPoints="1" noAdjustHandles="1" noChangeArrowheads="1" noChangeShapeType="1" noTextEdit="1"/>
                </p:cNvSpPr>
                <p:nvPr/>
              </p:nvSpPr>
              <p:spPr>
                <a:xfrm>
                  <a:off x="8190812" y="5608172"/>
                  <a:ext cx="392287"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980E0ED-E704-4C7A-9B11-4EB08EEEE858}"/>
                    </a:ext>
                  </a:extLst>
                </p:cNvPr>
                <p:cNvSpPr txBox="1"/>
                <p:nvPr/>
              </p:nvSpPr>
              <p:spPr>
                <a:xfrm>
                  <a:off x="6933691" y="5418768"/>
                  <a:ext cx="38266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B980E0ED-E704-4C7A-9B11-4EB08EEEE858}"/>
                    </a:ext>
                  </a:extLst>
                </p:cNvPr>
                <p:cNvSpPr txBox="1">
                  <a:spLocks noRot="1" noChangeAspect="1" noMove="1" noResize="1" noEditPoints="1" noAdjustHandles="1" noChangeArrowheads="1" noChangeShapeType="1" noTextEdit="1"/>
                </p:cNvSpPr>
                <p:nvPr/>
              </p:nvSpPr>
              <p:spPr>
                <a:xfrm>
                  <a:off x="6933691" y="5418768"/>
                  <a:ext cx="382669" cy="369332"/>
                </a:xfrm>
                <a:prstGeom prst="rect">
                  <a:avLst/>
                </a:prstGeom>
                <a:blipFill>
                  <a:blip r:embed="rId19"/>
                  <a:stretch>
                    <a:fillRect/>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721BB14B-F928-48C9-A306-BFCA6CC564C3}"/>
                </a:ext>
              </a:extLst>
            </p:cNvPr>
            <p:cNvGrpSpPr/>
            <p:nvPr/>
          </p:nvGrpSpPr>
          <p:grpSpPr>
            <a:xfrm>
              <a:off x="7197863" y="4563330"/>
              <a:ext cx="1065434" cy="1233217"/>
              <a:chOff x="9215021" y="4812476"/>
              <a:chExt cx="1065434" cy="1233217"/>
            </a:xfrm>
          </p:grpSpPr>
          <p:cxnSp>
            <p:nvCxnSpPr>
              <p:cNvPr id="54" name="Straight Connector 53">
                <a:extLst>
                  <a:ext uri="{FF2B5EF4-FFF2-40B4-BE49-F238E27FC236}">
                    <a16:creationId xmlns:a16="http://schemas.microsoft.com/office/drawing/2014/main" id="{209C70A4-7972-4A08-B61E-F4F169F6357E}"/>
                  </a:ext>
                </a:extLst>
              </p:cNvPr>
              <p:cNvCxnSpPr/>
              <p:nvPr/>
            </p:nvCxnSpPr>
            <p:spPr>
              <a:xfrm>
                <a:off x="9215021" y="4812476"/>
                <a:ext cx="1065434" cy="12332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B5B0683-DFCD-4914-A34D-0126EB2FD63D}"/>
                  </a:ext>
                </a:extLst>
              </p:cNvPr>
              <p:cNvCxnSpPr>
                <a:cxnSpLocks/>
              </p:cNvCxnSpPr>
              <p:nvPr/>
            </p:nvCxnSpPr>
            <p:spPr>
              <a:xfrm flipH="1">
                <a:off x="9215021" y="4812476"/>
                <a:ext cx="1065434" cy="1233217"/>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F4BDA3D-A03F-409B-BAFD-CC42BC94392E}"/>
                  </a:ext>
                </a:extLst>
              </p:cNvPr>
              <p:cNvSpPr txBox="1"/>
              <p:nvPr/>
            </p:nvSpPr>
            <p:spPr>
              <a:xfrm>
                <a:off x="155313" y="4134286"/>
                <a:ext cx="6136064" cy="934102"/>
              </a:xfrm>
              <a:prstGeom prst="rect">
                <a:avLst/>
              </a:prstGeom>
              <a:noFill/>
            </p:spPr>
            <p:txBody>
              <a:bodyPr wrap="square" rtlCol="0">
                <a:spAutoFit/>
              </a:bodyPr>
              <a:lstStyle/>
              <a:p>
                <a:r>
                  <a:rPr lang="en-US" dirty="0"/>
                  <a:t>Some linear transformations have no effect</a:t>
                </a:r>
                <a:br>
                  <a:rPr lang="en-US" dirty="0"/>
                </a:br>
                <a:r>
                  <a:rPr lang="en-US" dirty="0"/>
                  <a:t>Choose </a:t>
                </a:r>
                <a14:m>
                  <m:oMath xmlns:m="http://schemas.openxmlformats.org/officeDocument/2006/math">
                    <m:r>
                      <a:rPr lang="en-US" b="0" i="1" smtClean="0">
                        <a:latin typeface="Cambria Math" panose="02040503050406030204" pitchFamily="18" charset="0"/>
                      </a:rPr>
                      <m:t>𝑋</m:t>
                    </m:r>
                  </m:oMath>
                </a14:m>
                <a:r>
                  <a:rPr lang="en-US" dirty="0"/>
                  <a:t> and </a:t>
                </a:r>
                <a14:m>
                  <m:oMath xmlns:m="http://schemas.openxmlformats.org/officeDocument/2006/math">
                    <m:r>
                      <a:rPr lang="en-US" b="0" i="1" smtClean="0">
                        <a:latin typeface="Cambria Math" panose="02040503050406030204" pitchFamily="18" charset="0"/>
                      </a:rPr>
                      <m:t>𝑌</m:t>
                    </m:r>
                  </m:oMath>
                </a14:m>
                <a:r>
                  <a:rPr lang="en-US" dirty="0"/>
                  <a:t> such that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=1</m:t>
                    </m:r>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oMath>
                </a14:m>
                <a:r>
                  <a:rPr lang="en-US" dirty="0"/>
                  <a:t>, which means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𝜌</m:t>
                    </m:r>
                    <m:r>
                      <a:rPr lang="en-US" b="0" i="1" smtClean="0">
                        <a:latin typeface="Cambria Math" panose="02040503050406030204" pitchFamily="18" charset="0"/>
                      </a:rPr>
                      <m:t>𝑑𝑥𝑑𝑦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i="1">
                            <a:latin typeface="Cambria Math" panose="02040503050406030204" pitchFamily="18" charset="0"/>
                          </a:rPr>
                          <m:t>𝑌</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oMath>
                </a14:m>
                <a:endParaRPr lang="en-US" dirty="0"/>
              </a:p>
            </p:txBody>
          </p:sp>
        </mc:Choice>
        <mc:Fallback xmlns="">
          <p:sp>
            <p:nvSpPr>
              <p:cNvPr id="60" name="TextBox 59">
                <a:extLst>
                  <a:ext uri="{FF2B5EF4-FFF2-40B4-BE49-F238E27FC236}">
                    <a16:creationId xmlns:a16="http://schemas.microsoft.com/office/drawing/2014/main" id="{3F4BDA3D-A03F-409B-BAFD-CC42BC94392E}"/>
                  </a:ext>
                </a:extLst>
              </p:cNvPr>
              <p:cNvSpPr txBox="1">
                <a:spLocks noRot="1" noChangeAspect="1" noMove="1" noResize="1" noEditPoints="1" noAdjustHandles="1" noChangeArrowheads="1" noChangeShapeType="1" noTextEdit="1"/>
              </p:cNvSpPr>
              <p:nvPr/>
            </p:nvSpPr>
            <p:spPr>
              <a:xfrm>
                <a:off x="155313" y="4134286"/>
                <a:ext cx="6136064" cy="934102"/>
              </a:xfrm>
              <a:prstGeom prst="rect">
                <a:avLst/>
              </a:prstGeom>
              <a:blipFill>
                <a:blip r:embed="rId20"/>
                <a:stretch>
                  <a:fillRect l="-794" t="-3268" b="-71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Content Placeholder 2">
                <a:extLst>
                  <a:ext uri="{FF2B5EF4-FFF2-40B4-BE49-F238E27FC236}">
                    <a16:creationId xmlns:a16="http://schemas.microsoft.com/office/drawing/2014/main" id="{F28F692B-B374-4FEB-92FA-36D8EB4D58B2}"/>
                  </a:ext>
                </a:extLst>
              </p:cNvPr>
              <p:cNvSpPr>
                <a:spLocks noGrp="1"/>
              </p:cNvSpPr>
              <p:nvPr>
                <p:ph idx="1"/>
              </p:nvPr>
            </p:nvSpPr>
            <p:spPr>
              <a:xfrm>
                <a:off x="153257" y="5299417"/>
                <a:ext cx="11864147" cy="1362105"/>
              </a:xfrm>
            </p:spPr>
            <p:txBody>
              <a:bodyPr>
                <a:normAutofit fontScale="92500" lnSpcReduction="10000"/>
              </a:bodyPr>
              <a:lstStyle/>
              <a:p>
                <a:r>
                  <a:rPr lang="en-US" dirty="0"/>
                  <a:t>Internal transformations are identified by a complex number </a:t>
                </a:r>
                <a14:m>
                  <m:oMath xmlns:m="http://schemas.openxmlformats.org/officeDocument/2006/math">
                    <m:r>
                      <a:rPr lang="en-US" b="0" i="1" smtClean="0">
                        <a:latin typeface="Cambria Math" panose="02040503050406030204" pitchFamily="18" charset="0"/>
                      </a:rPr>
                      <m:t>𝒯</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𝚤𝑏</m:t>
                    </m:r>
                    <m:r>
                      <a:rPr lang="en-US" b="0" i="1" smtClean="0">
                        <a:latin typeface="Cambria Math" panose="02040503050406030204" pitchFamily="18" charset="0"/>
                      </a:rPr>
                      <m:t>):</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dirty="0"/>
              </a:p>
              <a:p>
                <a:pPr lvl="1"/>
                <a:r>
                  <a:rPr lang="en-US" dirty="0"/>
                  <a:t>The square modulus </a:t>
                </a:r>
                <a14:m>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𝚤𝑏</m:t>
                            </m:r>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2</m:t>
                        </m:r>
                      </m:sup>
                    </m:sSup>
                  </m:oMath>
                </a14:m>
                <a:r>
                  <a:rPr lang="en-US" dirty="0"/>
                  <a:t> represents the change in variance and the phase represents the change in correlation as the arccosine of the Pearson correlation coefficient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𝜌</m:t>
                        </m:r>
                      </m:e>
                      <m:sub>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𝒯</m:t>
                        </m:r>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𝚤𝑏</m:t>
                            </m:r>
                          </m:e>
                        </m:d>
                        <m:d>
                          <m:dPr>
                            <m:ctrlPr>
                              <a:rPr lang="en-US" i="1">
                                <a:latin typeface="Cambria Math" panose="02040503050406030204" pitchFamily="18" charset="0"/>
                              </a:rPr>
                            </m:ctrlPr>
                          </m:dPr>
                          <m:e>
                            <m:r>
                              <a:rPr lang="en-US" i="1">
                                <a:latin typeface="Cambria Math" panose="02040503050406030204" pitchFamily="18" charset="0"/>
                              </a:rPr>
                              <m:t>𝑋</m:t>
                            </m:r>
                          </m:e>
                        </m:d>
                      </m:sub>
                    </m:sSub>
                    <m:r>
                      <a:rPr lang="en-US">
                        <a:latin typeface="Cambria Math" panose="02040503050406030204" pitchFamily="18" charset="0"/>
                      </a:rPr>
                      <m:t>=</m:t>
                    </m:r>
                    <m:r>
                      <m:rPr>
                        <m:sty m:val="p"/>
                      </m:rPr>
                      <a:rPr lang="en-US">
                        <a:latin typeface="Cambria Math" panose="02040503050406030204" pitchFamily="18" charset="0"/>
                      </a:rPr>
                      <m:t>cos</m:t>
                    </m:r>
                    <m: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t>
                        </m:r>
                      </m:fName>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𝚤𝑏</m:t>
                            </m:r>
                          </m:e>
                        </m:d>
                      </m:e>
                    </m:func>
                    <m:r>
                      <a:rPr lang="en-US" i="1">
                        <a:latin typeface="Cambria Math" panose="02040503050406030204" pitchFamily="18" charset="0"/>
                      </a:rPr>
                      <m:t>)</m:t>
                    </m:r>
                  </m:oMath>
                </a14:m>
                <a:endParaRPr lang="en-US" dirty="0"/>
              </a:p>
            </p:txBody>
          </p:sp>
        </mc:Choice>
        <mc:Fallback xmlns="">
          <p:sp>
            <p:nvSpPr>
              <p:cNvPr id="65" name="Content Placeholder 2">
                <a:extLst>
                  <a:ext uri="{FF2B5EF4-FFF2-40B4-BE49-F238E27FC236}">
                    <a16:creationId xmlns:a16="http://schemas.microsoft.com/office/drawing/2014/main" id="{F28F692B-B374-4FEB-92FA-36D8EB4D58B2}"/>
                  </a:ext>
                </a:extLst>
              </p:cNvPr>
              <p:cNvSpPr>
                <a:spLocks noGrp="1" noRot="1" noChangeAspect="1" noMove="1" noResize="1" noEditPoints="1" noAdjustHandles="1" noChangeArrowheads="1" noChangeShapeType="1" noTextEdit="1"/>
              </p:cNvSpPr>
              <p:nvPr>
                <p:ph idx="1"/>
              </p:nvPr>
            </p:nvSpPr>
            <p:spPr>
              <a:xfrm>
                <a:off x="153257" y="5299417"/>
                <a:ext cx="11864147" cy="1362105"/>
              </a:xfrm>
              <a:blipFill>
                <a:blip r:embed="rId21"/>
                <a:stretch>
                  <a:fillRect l="-771" t="-8929"/>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22B516BC-6FB5-437D-B97C-81EB36959416}"/>
              </a:ext>
            </a:extLst>
          </p:cNvPr>
          <p:cNvGrpSpPr/>
          <p:nvPr/>
        </p:nvGrpSpPr>
        <p:grpSpPr>
          <a:xfrm>
            <a:off x="1538681" y="2621124"/>
            <a:ext cx="2618915" cy="1383478"/>
            <a:chOff x="1538681" y="2621124"/>
            <a:chExt cx="2618915" cy="1383478"/>
          </a:xfrm>
        </p:grpSpPr>
        <p:sp>
          <p:nvSpPr>
            <p:cNvPr id="43" name="Rectangle 42">
              <a:extLst>
                <a:ext uri="{FF2B5EF4-FFF2-40B4-BE49-F238E27FC236}">
                  <a16:creationId xmlns:a16="http://schemas.microsoft.com/office/drawing/2014/main" id="{609189AD-1043-4F16-9855-879F1DAB40EC}"/>
                </a:ext>
              </a:extLst>
            </p:cNvPr>
            <p:cNvSpPr/>
            <p:nvPr/>
          </p:nvSpPr>
          <p:spPr>
            <a:xfrm>
              <a:off x="1953088" y="3107177"/>
              <a:ext cx="887767" cy="89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841EC4-957A-4A3D-84F6-8670F2802D44}"/>
                </a:ext>
              </a:extLst>
            </p:cNvPr>
            <p:cNvSpPr/>
            <p:nvPr/>
          </p:nvSpPr>
          <p:spPr>
            <a:xfrm>
              <a:off x="3270502" y="2621124"/>
              <a:ext cx="556334" cy="13834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203D74E-5D17-4155-91C1-44DF0B21998D}"/>
                </a:ext>
              </a:extLst>
            </p:cNvPr>
            <p:cNvSpPr/>
            <p:nvPr/>
          </p:nvSpPr>
          <p:spPr>
            <a:xfrm>
              <a:off x="3269829" y="3107177"/>
              <a:ext cx="887767" cy="8974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67F713D-2F3F-4B29-A7E8-F2DC6F87404E}"/>
                </a:ext>
              </a:extLst>
            </p:cNvPr>
            <p:cNvSpPr/>
            <p:nvPr/>
          </p:nvSpPr>
          <p:spPr>
            <a:xfrm>
              <a:off x="1538681" y="3107177"/>
              <a:ext cx="887767" cy="89742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3765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5">
                                            <p:txEl>
                                              <p:pRg st="0" end="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6" grpId="0"/>
      <p:bldP spid="42" grpId="0"/>
      <p:bldP spid="47" grpId="0"/>
      <p:bldP spid="60" grpId="0"/>
      <p:bldP spid="6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762C-22E4-4AF2-8D94-D49FBAEC1978}"/>
              </a:ext>
            </a:extLst>
          </p:cNvPr>
          <p:cNvSpPr>
            <a:spLocks noGrp="1"/>
          </p:cNvSpPr>
          <p:nvPr>
            <p:ph type="title"/>
          </p:nvPr>
        </p:nvSpPr>
        <p:spPr/>
        <p:txBody>
          <a:bodyPr/>
          <a:lstStyle/>
          <a:p>
            <a:r>
              <a:rPr lang="en-US" dirty="0"/>
              <a:t>Invariant distribution over random variables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B3022E-802B-480E-A7F9-5D5DC79E6F6E}"/>
                  </a:ext>
                </a:extLst>
              </p:cNvPr>
              <p:cNvSpPr>
                <a:spLocks noGrp="1"/>
              </p:cNvSpPr>
              <p:nvPr>
                <p:ph idx="1"/>
              </p:nvPr>
            </p:nvSpPr>
            <p:spPr>
              <a:xfrm>
                <a:off x="193431" y="4074251"/>
                <a:ext cx="11843238" cy="2717161"/>
              </a:xfrm>
            </p:spPr>
            <p:txBody>
              <a:bodyPr>
                <a:normAutofit fontScale="77500" lnSpcReduction="20000"/>
              </a:bodyPr>
              <a:lstStyle/>
              <a:p>
                <a:r>
                  <a:rPr lang="en-US" dirty="0"/>
                  <a:t>The state space is a complex vector space</a:t>
                </a:r>
              </a:p>
              <a:p>
                <a:pPr lvl="1"/>
                <a:r>
                  <a:rPr lang="en-US" dirty="0"/>
                  <a:t>Complex inner product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𝑋</m:t>
                        </m:r>
                      </m:e>
                      <m:e>
                        <m:r>
                          <a:rPr lang="en-US" b="0" i="1" smtClean="0">
                            <a:latin typeface="Cambria Math" panose="02040503050406030204" pitchFamily="18" charset="0"/>
                          </a:rPr>
                          <m:t>𝑌</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 </m:t>
                        </m:r>
                        <m:r>
                          <m:rPr>
                            <m:sty m:val="p"/>
                          </m:rPr>
                          <a:rPr lang="en-US" b="0" i="0" smtClean="0">
                            <a:latin typeface="Cambria Math" panose="02040503050406030204" pitchFamily="18" charset="0"/>
                          </a:rPr>
                          <m:t>arccos</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r>
                          <a:rPr lang="en-US" b="0" i="1" smtClean="0">
                            <a:latin typeface="Cambria Math" panose="02040503050406030204" pitchFamily="18" charset="0"/>
                          </a:rPr>
                          <m:t>)</m:t>
                        </m:r>
                      </m:sup>
                    </m:sSup>
                  </m:oMath>
                </a14:m>
                <a:r>
                  <a:rPr lang="en-US" dirty="0"/>
                  <a:t> gives variance and correlation information</a:t>
                </a:r>
              </a:p>
              <a:p>
                <a:r>
                  <a:rPr lang="en-US" dirty="0"/>
                  <a:t>The rest is mostly standard arguments</a:t>
                </a:r>
              </a:p>
              <a:p>
                <a:pPr lvl="1"/>
                <a:r>
                  <a:rPr lang="en-US" dirty="0"/>
                  <a:t>Measurable quantities must have a real valued average over all states </a:t>
                </a:r>
                <a14:m>
                  <m:oMath xmlns:m="http://schemas.openxmlformats.org/officeDocument/2006/math">
                    <m:r>
                      <a:rPr lang="en-US" i="1">
                        <a:latin typeface="Cambria Math" panose="02040503050406030204" pitchFamily="18" charset="0"/>
                      </a:rPr>
                      <m:t>→</m:t>
                    </m:r>
                  </m:oMath>
                </a14:m>
                <a:r>
                  <a:rPr lang="en-US" dirty="0"/>
                  <a:t> Hermitian operators</a:t>
                </a:r>
              </a:p>
              <a:p>
                <a:pPr lvl="1"/>
                <a:r>
                  <a:rPr lang="en-US" dirty="0"/>
                  <a:t>Deterministic and reversible evolution must preserve the inner product </a:t>
                </a:r>
                <a14:m>
                  <m:oMath xmlns:m="http://schemas.openxmlformats.org/officeDocument/2006/math">
                    <m:r>
                      <a:rPr lang="en-US" i="1">
                        <a:latin typeface="Cambria Math" panose="02040503050406030204" pitchFamily="18" charset="0"/>
                      </a:rPr>
                      <m:t>→</m:t>
                    </m:r>
                  </m:oMath>
                </a14:m>
                <a:r>
                  <a:rPr lang="en-US" dirty="0"/>
                  <a:t> unitary evolution </a:t>
                </a:r>
                <a14:m>
                  <m:oMath xmlns:m="http://schemas.openxmlformats.org/officeDocument/2006/math">
                    <m:r>
                      <a:rPr lang="en-US" i="1">
                        <a:latin typeface="Cambria Math" panose="02040503050406030204" pitchFamily="18" charset="0"/>
                      </a:rPr>
                      <m:t>→</m:t>
                    </m:r>
                  </m:oMath>
                </a14:m>
                <a:r>
                  <a:rPr lang="en-US" dirty="0"/>
                  <a:t> </a:t>
                </a:r>
                <a:r>
                  <a:rPr lang="en-US" dirty="0" err="1"/>
                  <a:t>Schroedinger</a:t>
                </a:r>
                <a:r>
                  <a:rPr lang="en-US" dirty="0"/>
                  <a:t> equation</a:t>
                </a:r>
              </a:p>
              <a:p>
                <a:r>
                  <a:rPr lang="en-US" dirty="0"/>
                  <a:t>No real justification for Hilbert space, though</a:t>
                </a:r>
              </a:p>
              <a:p>
                <a:pPr lvl="1"/>
                <a:r>
                  <a:rPr lang="en-US" dirty="0"/>
                  <a:t>Cauchy limits are not necessarily physical</a:t>
                </a:r>
              </a:p>
              <a:p>
                <a:pPr lvl="1"/>
                <a:r>
                  <a:rPr lang="en-US" dirty="0"/>
                  <a:t>Assuming the expectations for all polynomials of </a:t>
                </a:r>
                <a14:m>
                  <m:oMath xmlns:m="http://schemas.openxmlformats.org/officeDocument/2006/math">
                    <m:r>
                      <a:rPr lang="en-US" b="0" i="1" smtClean="0">
                        <a:latin typeface="Cambria Math" panose="02040503050406030204" pitchFamily="18" charset="0"/>
                      </a:rPr>
                      <m:t>𝑄</m:t>
                    </m:r>
                  </m:oMath>
                </a14:m>
                <a:r>
                  <a:rPr lang="en-US" dirty="0"/>
                  <a:t> and </a:t>
                </a:r>
                <a14:m>
                  <m:oMath xmlns:m="http://schemas.openxmlformats.org/officeDocument/2006/math">
                    <m:r>
                      <a:rPr lang="en-US" b="0" i="1" smtClean="0">
                        <a:latin typeface="Cambria Math" panose="02040503050406030204" pitchFamily="18" charset="0"/>
                      </a:rPr>
                      <m:t>𝑃</m:t>
                    </m:r>
                  </m:oMath>
                </a14:m>
                <a:r>
                  <a:rPr lang="en-US" dirty="0"/>
                  <a:t> are finite gives us Schwartz space</a:t>
                </a:r>
              </a:p>
            </p:txBody>
          </p:sp>
        </mc:Choice>
        <mc:Fallback xmlns="">
          <p:sp>
            <p:nvSpPr>
              <p:cNvPr id="3" name="Content Placeholder 2">
                <a:extLst>
                  <a:ext uri="{FF2B5EF4-FFF2-40B4-BE49-F238E27FC236}">
                    <a16:creationId xmlns:a16="http://schemas.microsoft.com/office/drawing/2014/main" id="{C2B3022E-802B-480E-A7F9-5D5DC79E6F6E}"/>
                  </a:ext>
                </a:extLst>
              </p:cNvPr>
              <p:cNvSpPr>
                <a:spLocks noGrp="1" noRot="1" noChangeAspect="1" noMove="1" noResize="1" noEditPoints="1" noAdjustHandles="1" noChangeArrowheads="1" noChangeShapeType="1" noTextEdit="1"/>
              </p:cNvSpPr>
              <p:nvPr>
                <p:ph idx="1"/>
              </p:nvPr>
            </p:nvSpPr>
            <p:spPr>
              <a:xfrm>
                <a:off x="193431" y="4074251"/>
                <a:ext cx="11843238" cy="2717161"/>
              </a:xfrm>
              <a:blipFill>
                <a:blip r:embed="rId2"/>
                <a:stretch>
                  <a:fillRect l="-618" t="-4484"/>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6A8F55FF-0301-4E15-BB05-7A3ACD6A0710}"/>
              </a:ext>
            </a:extLst>
          </p:cNvPr>
          <p:cNvGrpSpPr/>
          <p:nvPr/>
        </p:nvGrpSpPr>
        <p:grpSpPr>
          <a:xfrm>
            <a:off x="736845" y="1092833"/>
            <a:ext cx="1784411" cy="1767996"/>
            <a:chOff x="923278" y="1661004"/>
            <a:chExt cx="1784411" cy="1767996"/>
          </a:xfrm>
        </p:grpSpPr>
        <p:cxnSp>
          <p:nvCxnSpPr>
            <p:cNvPr id="5" name="Straight Connector 4">
              <a:extLst>
                <a:ext uri="{FF2B5EF4-FFF2-40B4-BE49-F238E27FC236}">
                  <a16:creationId xmlns:a16="http://schemas.microsoft.com/office/drawing/2014/main" id="{341AA998-1538-4D48-92BD-307ACF407F51}"/>
                </a:ext>
              </a:extLst>
            </p:cNvPr>
            <p:cNvCxnSpPr>
              <a:cxnSpLocks/>
            </p:cNvCxnSpPr>
            <p:nvPr/>
          </p:nvCxnSpPr>
          <p:spPr>
            <a:xfrm>
              <a:off x="1771095" y="1661004"/>
              <a:ext cx="1" cy="1767996"/>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A9F252D6-70C6-42C4-9D71-BA9216656606}"/>
                </a:ext>
              </a:extLst>
            </p:cNvPr>
            <p:cNvCxnSpPr>
              <a:cxnSpLocks/>
            </p:cNvCxnSpPr>
            <p:nvPr/>
          </p:nvCxnSpPr>
          <p:spPr>
            <a:xfrm>
              <a:off x="923278" y="2654423"/>
              <a:ext cx="1784411"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D63E393F-A401-44DA-A345-CEE34272BC72}"/>
                </a:ext>
              </a:extLst>
            </p:cNvPr>
            <p:cNvSpPr/>
            <p:nvPr/>
          </p:nvSpPr>
          <p:spPr>
            <a:xfrm rot="20076757">
              <a:off x="1597981" y="1784855"/>
              <a:ext cx="745717" cy="7457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37DB6B1-1497-483A-8255-50D29586C7BA}"/>
                </a:ext>
              </a:extLst>
            </p:cNvPr>
            <p:cNvCxnSpPr/>
            <p:nvPr/>
          </p:nvCxnSpPr>
          <p:spPr>
            <a:xfrm flipV="1">
              <a:off x="1771095" y="2325950"/>
              <a:ext cx="696454"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86CA5F4B-2AFF-4EFF-82ED-BE435CC90F86}"/>
              </a:ext>
            </a:extLst>
          </p:cNvPr>
          <p:cNvSpPr txBox="1"/>
          <p:nvPr/>
        </p:nvSpPr>
        <p:spPr>
          <a:xfrm>
            <a:off x="3003529" y="941713"/>
            <a:ext cx="4239124" cy="2031325"/>
          </a:xfrm>
          <a:prstGeom prst="rect">
            <a:avLst/>
          </a:prstGeom>
          <a:noFill/>
        </p:spPr>
        <p:txBody>
          <a:bodyPr wrap="square" rtlCol="0">
            <a:spAutoFit/>
          </a:bodyPr>
          <a:lstStyle/>
          <a:p>
            <a:r>
              <a:rPr lang="en-US" dirty="0"/>
              <a:t>The complex plane represents the space</a:t>
            </a:r>
            <a:br>
              <a:rPr lang="en-US" dirty="0"/>
            </a:br>
            <a:r>
              <a:rPr lang="en-US" dirty="0"/>
              <a:t>of pairs of random variables</a:t>
            </a:r>
            <a:br>
              <a:rPr lang="en-US" dirty="0"/>
            </a:br>
            <a:endParaRPr lang="en-US" dirty="0"/>
          </a:p>
          <a:p>
            <a:r>
              <a:rPr lang="en-US" dirty="0"/>
              <a:t>A complex number represents one variable</a:t>
            </a:r>
            <a:br>
              <a:rPr lang="en-US" dirty="0"/>
            </a:br>
            <a:endParaRPr lang="en-US" dirty="0"/>
          </a:p>
          <a:p>
            <a:r>
              <a:rPr lang="en-US" dirty="0"/>
              <a:t>The second one is implied by the </a:t>
            </a:r>
            <a:r>
              <a:rPr lang="en-US" dirty="0" err="1"/>
              <a:t>symplectic</a:t>
            </a:r>
            <a:r>
              <a:rPr lang="en-US" dirty="0"/>
              <a:t> structure (closing the square)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E2929BD7-599D-4C2E-9304-A071944AB483}"/>
                  </a:ext>
                </a:extLst>
              </p:cNvPr>
              <p:cNvSpPr txBox="1"/>
              <p:nvPr/>
            </p:nvSpPr>
            <p:spPr>
              <a:xfrm>
                <a:off x="7242653" y="1089326"/>
                <a:ext cx="4564648" cy="6684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i="1">
                              <a:latin typeface="Cambria Math" panose="02040503050406030204" pitchFamily="18" charset="0"/>
                            </a:rPr>
                            <m:t>𝑋</m:t>
                          </m:r>
                        </m:sub>
                        <m:sup>
                          <m:r>
                            <a:rPr lang="en-US" i="1">
                              <a:latin typeface="Cambria Math" panose="02040503050406030204" pitchFamily="18" charset="0"/>
                            </a:rPr>
                            <m:t>2</m:t>
                          </m:r>
                        </m:sup>
                      </m:sSubSup>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𝜎</m:t>
                          </m:r>
                        </m:e>
                        <m:sub>
                          <m:r>
                            <a:rPr lang="en-US" b="0" i="1" smtClean="0">
                              <a:latin typeface="Cambria Math" panose="02040503050406030204" pitchFamily="18" charset="0"/>
                            </a:rPr>
                            <m:t>𝑌</m:t>
                          </m:r>
                        </m:sub>
                        <m:sup>
                          <m:r>
                            <a:rPr lang="en-US" i="1">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Sub>
                    </m:oMath>
                    <m:oMath xmlns:m="http://schemas.openxmlformats.org/officeDocument/2006/math">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+2</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r>
                        <m:rPr>
                          <m:sty m:val="p"/>
                        </m:rPr>
                        <a:rPr lang="en-US" b="0" i="0" smtClean="0">
                          <a:latin typeface="Cambria Math" panose="02040503050406030204" pitchFamily="18" charset="0"/>
                        </a:rPr>
                        <m:t>cos</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𝜃</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E2929BD7-599D-4C2E-9304-A071944AB483}"/>
                  </a:ext>
                </a:extLst>
              </p:cNvPr>
              <p:cNvSpPr txBox="1">
                <a:spLocks noRot="1" noChangeAspect="1" noMove="1" noResize="1" noEditPoints="1" noAdjustHandles="1" noChangeArrowheads="1" noChangeShapeType="1" noTextEdit="1"/>
              </p:cNvSpPr>
              <p:nvPr/>
            </p:nvSpPr>
            <p:spPr>
              <a:xfrm>
                <a:off x="7242653" y="1089326"/>
                <a:ext cx="4564648" cy="668453"/>
              </a:xfrm>
              <a:prstGeom prst="rect">
                <a:avLst/>
              </a:prstGeom>
              <a:blipFill>
                <a:blip r:embed="rId3"/>
                <a:stretch>
                  <a:fillRect b="-7339"/>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B0AC9896-CA8E-4C77-9FD4-B99FE858EA4C}"/>
              </a:ext>
            </a:extLst>
          </p:cNvPr>
          <p:cNvSpPr txBox="1"/>
          <p:nvPr/>
        </p:nvSpPr>
        <p:spPr>
          <a:xfrm>
            <a:off x="7508947" y="1860420"/>
            <a:ext cx="4298354" cy="923330"/>
          </a:xfrm>
          <a:prstGeom prst="rect">
            <a:avLst/>
          </a:prstGeom>
          <a:noFill/>
        </p:spPr>
        <p:txBody>
          <a:bodyPr wrap="square" rtlCol="0">
            <a:spAutoFit/>
          </a:bodyPr>
          <a:lstStyle/>
          <a:p>
            <a:r>
              <a:rPr lang="en-US" dirty="0"/>
              <a:t>Linear composition obeys addition of random variables, variance adds linearly only if variables are uncorrelated</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90525E7-53D9-4E08-A3D1-C89539D316D7}"/>
                  </a:ext>
                </a:extLst>
              </p:cNvPr>
              <p:cNvSpPr txBox="1"/>
              <p:nvPr/>
            </p:nvSpPr>
            <p:spPr>
              <a:xfrm>
                <a:off x="805702" y="3146207"/>
                <a:ext cx="6703245" cy="646331"/>
              </a:xfrm>
              <a:prstGeom prst="rect">
                <a:avLst/>
              </a:prstGeom>
              <a:noFill/>
            </p:spPr>
            <p:txBody>
              <a:bodyPr wrap="none" rtlCol="0">
                <a:spAutoFit/>
              </a:bodyPr>
              <a:lstStyle/>
              <a:p>
                <a:r>
                  <a:rPr lang="en-US" dirty="0"/>
                  <a:t>Homogeneity </a:t>
                </a:r>
                <a14:m>
                  <m:oMath xmlns:m="http://schemas.openxmlformats.org/officeDocument/2006/math">
                    <m:r>
                      <a:rPr lang="en-US" b="0" i="1" smtClean="0">
                        <a:latin typeface="Cambria Math" panose="02040503050406030204" pitchFamily="18" charset="0"/>
                      </a:rPr>
                      <m:t>→</m:t>
                    </m:r>
                  </m:oMath>
                </a14:m>
                <a:r>
                  <a:rPr lang="en-US" dirty="0"/>
                  <a:t> different </a:t>
                </a:r>
                <a:r>
                  <a:rPr lang="en-US" dirty="0" err="1"/>
                  <a:t>d.o.f</a:t>
                </a:r>
                <a:r>
                  <a:rPr lang="en-US" dirty="0"/>
                  <a:t>. carry the same spread and correlation</a:t>
                </a:r>
                <a:br>
                  <a:rPr lang="en-US" dirty="0"/>
                </a:br>
                <a:r>
                  <a:rPr lang="en-US" dirty="0"/>
                  <a:t>A single complex plane for all </a:t>
                </a:r>
                <a:r>
                  <a:rPr lang="en-US" dirty="0" err="1"/>
                  <a:t>d.o.f</a:t>
                </a:r>
                <a:r>
                  <a:rPr lang="en-US" dirty="0"/>
                  <a:t>.</a:t>
                </a:r>
              </a:p>
            </p:txBody>
          </p:sp>
        </mc:Choice>
        <mc:Fallback xmlns="">
          <p:sp>
            <p:nvSpPr>
              <p:cNvPr id="19" name="TextBox 18">
                <a:extLst>
                  <a:ext uri="{FF2B5EF4-FFF2-40B4-BE49-F238E27FC236}">
                    <a16:creationId xmlns:a16="http://schemas.microsoft.com/office/drawing/2014/main" id="{190525E7-53D9-4E08-A3D1-C89539D316D7}"/>
                  </a:ext>
                </a:extLst>
              </p:cNvPr>
              <p:cNvSpPr txBox="1">
                <a:spLocks noRot="1" noChangeAspect="1" noMove="1" noResize="1" noEditPoints="1" noAdjustHandles="1" noChangeArrowheads="1" noChangeShapeType="1" noTextEdit="1"/>
              </p:cNvSpPr>
              <p:nvPr/>
            </p:nvSpPr>
            <p:spPr>
              <a:xfrm>
                <a:off x="805702" y="3146207"/>
                <a:ext cx="6703245" cy="646331"/>
              </a:xfrm>
              <a:prstGeom prst="rect">
                <a:avLst/>
              </a:prstGeom>
              <a:blipFill>
                <a:blip r:embed="rId4"/>
                <a:stretch>
                  <a:fillRect l="-727" t="-4717" r="-91" b="-14151"/>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2794968A-F44F-46A9-BB3E-2D54AE03FDC1}"/>
              </a:ext>
            </a:extLst>
          </p:cNvPr>
          <p:cNvGrpSpPr/>
          <p:nvPr/>
        </p:nvGrpSpPr>
        <p:grpSpPr>
          <a:xfrm>
            <a:off x="8302101" y="3252481"/>
            <a:ext cx="584447" cy="584447"/>
            <a:chOff x="8097914" y="3056141"/>
            <a:chExt cx="869568" cy="869568"/>
          </a:xfrm>
        </p:grpSpPr>
        <p:sp>
          <p:nvSpPr>
            <p:cNvPr id="20" name="Rectangle 19">
              <a:extLst>
                <a:ext uri="{FF2B5EF4-FFF2-40B4-BE49-F238E27FC236}">
                  <a16:creationId xmlns:a16="http://schemas.microsoft.com/office/drawing/2014/main" id="{6D7248D2-5A63-463D-AFAD-AC6F8FE9B6DB}"/>
                </a:ext>
              </a:extLst>
            </p:cNvPr>
            <p:cNvSpPr/>
            <p:nvPr/>
          </p:nvSpPr>
          <p:spPr>
            <a:xfrm rot="20076757">
              <a:off x="8097914" y="3056141"/>
              <a:ext cx="745717" cy="7457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648D60B-4241-4D7D-8D37-E29A1D65A3B4}"/>
                </a:ext>
              </a:extLst>
            </p:cNvPr>
            <p:cNvCxnSpPr>
              <a:cxnSpLocks/>
            </p:cNvCxnSpPr>
            <p:nvPr/>
          </p:nvCxnSpPr>
          <p:spPr>
            <a:xfrm flipV="1">
              <a:off x="8271028" y="3597236"/>
              <a:ext cx="696454"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66DACF7A-E374-4FDF-9ABE-04FC4D69312B}"/>
              </a:ext>
            </a:extLst>
          </p:cNvPr>
          <p:cNvGrpSpPr/>
          <p:nvPr/>
        </p:nvGrpSpPr>
        <p:grpSpPr>
          <a:xfrm>
            <a:off x="9131724" y="3252481"/>
            <a:ext cx="584447" cy="584447"/>
            <a:chOff x="8097914" y="3056141"/>
            <a:chExt cx="869568" cy="869568"/>
          </a:xfrm>
        </p:grpSpPr>
        <p:sp>
          <p:nvSpPr>
            <p:cNvPr id="25" name="Rectangle 24">
              <a:extLst>
                <a:ext uri="{FF2B5EF4-FFF2-40B4-BE49-F238E27FC236}">
                  <a16:creationId xmlns:a16="http://schemas.microsoft.com/office/drawing/2014/main" id="{916838DB-200B-4FC4-BF64-2770C86448BF}"/>
                </a:ext>
              </a:extLst>
            </p:cNvPr>
            <p:cNvSpPr/>
            <p:nvPr/>
          </p:nvSpPr>
          <p:spPr>
            <a:xfrm rot="20076757">
              <a:off x="8097914" y="3056141"/>
              <a:ext cx="745717" cy="7457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A420605E-B4F1-4148-9076-2409A3A04E49}"/>
                </a:ext>
              </a:extLst>
            </p:cNvPr>
            <p:cNvCxnSpPr>
              <a:cxnSpLocks/>
            </p:cNvCxnSpPr>
            <p:nvPr/>
          </p:nvCxnSpPr>
          <p:spPr>
            <a:xfrm flipV="1">
              <a:off x="8271028" y="3597236"/>
              <a:ext cx="696454"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FF32B2E-94DF-4ACB-A54E-A163790C15B8}"/>
              </a:ext>
            </a:extLst>
          </p:cNvPr>
          <p:cNvGrpSpPr/>
          <p:nvPr/>
        </p:nvGrpSpPr>
        <p:grpSpPr>
          <a:xfrm>
            <a:off x="9975758" y="3244346"/>
            <a:ext cx="584447" cy="584447"/>
            <a:chOff x="8097914" y="3056141"/>
            <a:chExt cx="869568" cy="869568"/>
          </a:xfrm>
        </p:grpSpPr>
        <p:sp>
          <p:nvSpPr>
            <p:cNvPr id="28" name="Rectangle 27">
              <a:extLst>
                <a:ext uri="{FF2B5EF4-FFF2-40B4-BE49-F238E27FC236}">
                  <a16:creationId xmlns:a16="http://schemas.microsoft.com/office/drawing/2014/main" id="{77F71222-ECB6-4679-A77B-4C70B014A9B2}"/>
                </a:ext>
              </a:extLst>
            </p:cNvPr>
            <p:cNvSpPr/>
            <p:nvPr/>
          </p:nvSpPr>
          <p:spPr>
            <a:xfrm rot="20076757">
              <a:off x="8097914" y="3056141"/>
              <a:ext cx="745717" cy="74571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a:extLst>
                <a:ext uri="{FF2B5EF4-FFF2-40B4-BE49-F238E27FC236}">
                  <a16:creationId xmlns:a16="http://schemas.microsoft.com/office/drawing/2014/main" id="{616086B7-A8A2-429B-BEB9-F6F1CB314B39}"/>
                </a:ext>
              </a:extLst>
            </p:cNvPr>
            <p:cNvCxnSpPr>
              <a:cxnSpLocks/>
            </p:cNvCxnSpPr>
            <p:nvPr/>
          </p:nvCxnSpPr>
          <p:spPr>
            <a:xfrm flipV="1">
              <a:off x="8271028" y="3597236"/>
              <a:ext cx="696454" cy="3284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F655A6D5-DFE5-40ED-A282-1C89B6065AC2}"/>
              </a:ext>
            </a:extLst>
          </p:cNvPr>
          <p:cNvSpPr txBox="1"/>
          <p:nvPr/>
        </p:nvSpPr>
        <p:spPr>
          <a:xfrm>
            <a:off x="5692140" y="3899496"/>
            <a:ext cx="1377300" cy="276999"/>
          </a:xfrm>
          <a:prstGeom prst="rect">
            <a:avLst/>
          </a:prstGeom>
          <a:noFill/>
          <a:ln>
            <a:noFill/>
          </a:ln>
        </p:spPr>
        <p:txBody>
          <a:bodyPr wrap="square" rtlCol="0">
            <a:spAutoFit/>
          </a:bodyPr>
          <a:lstStyle/>
          <a:p>
            <a:r>
              <a:rPr lang="en-US" sz="1200" dirty="0">
                <a:solidFill>
                  <a:schemeClr val="accent6">
                    <a:lumMod val="75000"/>
                  </a:schemeClr>
                </a:solidFill>
              </a:rPr>
              <a:t>Pearson coefficient</a:t>
            </a:r>
          </a:p>
        </p:txBody>
      </p:sp>
      <p:cxnSp>
        <p:nvCxnSpPr>
          <p:cNvPr id="9" name="Straight Arrow Connector 8">
            <a:extLst>
              <a:ext uri="{FF2B5EF4-FFF2-40B4-BE49-F238E27FC236}">
                <a16:creationId xmlns:a16="http://schemas.microsoft.com/office/drawing/2014/main" id="{B95B6E9E-98B0-4087-B9E4-481DAD5D2C05}"/>
              </a:ext>
            </a:extLst>
          </p:cNvPr>
          <p:cNvCxnSpPr>
            <a:cxnSpLocks/>
          </p:cNvCxnSpPr>
          <p:nvPr/>
        </p:nvCxnSpPr>
        <p:spPr>
          <a:xfrm flipH="1">
            <a:off x="5676900" y="4154995"/>
            <a:ext cx="419100" cy="206471"/>
          </a:xfrm>
          <a:prstGeom prst="straightConnector1">
            <a:avLst/>
          </a:prstGeom>
          <a:ln>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53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17" grpId="0"/>
      <p:bldP spid="18" grpId="0"/>
      <p:bldP spid="19"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D4C4-5054-4729-8C49-E741CA2A7945}"/>
              </a:ext>
            </a:extLst>
          </p:cNvPr>
          <p:cNvSpPr>
            <a:spLocks noGrp="1"/>
          </p:cNvSpPr>
          <p:nvPr>
            <p:ph type="title"/>
          </p:nvPr>
        </p:nvSpPr>
        <p:spPr/>
        <p:txBody>
          <a:bodyPr/>
          <a:lstStyle/>
          <a:p>
            <a:r>
              <a:rPr lang="en-US" dirty="0"/>
              <a:t>Effects due to irreducibility</a:t>
            </a:r>
          </a:p>
        </p:txBody>
      </p:sp>
      <p:sp>
        <p:nvSpPr>
          <p:cNvPr id="4" name="TextBox 3">
            <a:extLst>
              <a:ext uri="{FF2B5EF4-FFF2-40B4-BE49-F238E27FC236}">
                <a16:creationId xmlns:a16="http://schemas.microsoft.com/office/drawing/2014/main" id="{25B8DCD6-2AB0-405E-AF38-8D1C23D401D6}"/>
              </a:ext>
            </a:extLst>
          </p:cNvPr>
          <p:cNvSpPr txBox="1"/>
          <p:nvPr/>
        </p:nvSpPr>
        <p:spPr>
          <a:xfrm>
            <a:off x="652903" y="1492241"/>
            <a:ext cx="4243526" cy="1200329"/>
          </a:xfrm>
          <a:prstGeom prst="rect">
            <a:avLst/>
          </a:prstGeom>
          <a:noFill/>
        </p:spPr>
        <p:txBody>
          <a:bodyPr wrap="square" rtlCol="0">
            <a:spAutoFit/>
          </a:bodyPr>
          <a:lstStyle/>
          <a:p>
            <a:r>
              <a:rPr lang="en-US" dirty="0"/>
              <a:t>Suppose arbitrarily small spread -&gt; internal dynamics more and more constrained -&gt; we can know more about it -&gt; </a:t>
            </a:r>
            <a:r>
              <a:rPr lang="en-US" dirty="0">
                <a:solidFill>
                  <a:srgbClr val="FF0000"/>
                </a:solidFill>
              </a:rPr>
              <a:t>contradiction</a:t>
            </a:r>
          </a:p>
        </p:txBody>
      </p:sp>
      <p:grpSp>
        <p:nvGrpSpPr>
          <p:cNvPr id="21" name="Group 20">
            <a:extLst>
              <a:ext uri="{FF2B5EF4-FFF2-40B4-BE49-F238E27FC236}">
                <a16:creationId xmlns:a16="http://schemas.microsoft.com/office/drawing/2014/main" id="{5B988774-E5A1-4D17-9E7F-81600F05542F}"/>
              </a:ext>
            </a:extLst>
          </p:cNvPr>
          <p:cNvGrpSpPr/>
          <p:nvPr/>
        </p:nvGrpSpPr>
        <p:grpSpPr>
          <a:xfrm>
            <a:off x="5827522" y="1014997"/>
            <a:ext cx="2271047" cy="1810221"/>
            <a:chOff x="6258757" y="1394618"/>
            <a:chExt cx="2271047" cy="1810221"/>
          </a:xfrm>
        </p:grpSpPr>
        <p:cxnSp>
          <p:nvCxnSpPr>
            <p:cNvPr id="6" name="Straight Connector 5">
              <a:extLst>
                <a:ext uri="{FF2B5EF4-FFF2-40B4-BE49-F238E27FC236}">
                  <a16:creationId xmlns:a16="http://schemas.microsoft.com/office/drawing/2014/main" id="{7B8E590C-7292-4B70-91F3-8A0ED872C149}"/>
                </a:ext>
              </a:extLst>
            </p:cNvPr>
            <p:cNvCxnSpPr/>
            <p:nvPr/>
          </p:nvCxnSpPr>
          <p:spPr>
            <a:xfrm>
              <a:off x="7288567" y="1571348"/>
              <a:ext cx="0" cy="1633491"/>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38E97A9-CDF4-4138-A43B-FB1C8C6B50D1}"/>
                </a:ext>
              </a:extLst>
            </p:cNvPr>
            <p:cNvCxnSpPr/>
            <p:nvPr/>
          </p:nvCxnSpPr>
          <p:spPr>
            <a:xfrm>
              <a:off x="6258757" y="2414726"/>
              <a:ext cx="2086253"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D40F34C-87BA-48FC-839A-25E9A58CBEF0}"/>
                </a:ext>
              </a:extLst>
            </p:cNvPr>
            <p:cNvSpPr/>
            <p:nvPr/>
          </p:nvSpPr>
          <p:spPr>
            <a:xfrm>
              <a:off x="7035553" y="2157274"/>
              <a:ext cx="506027" cy="50602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D112E13B-7C4E-410E-B79B-0C51BE134D1E}"/>
                </a:ext>
              </a:extLst>
            </p:cNvPr>
            <p:cNvCxnSpPr/>
            <p:nvPr/>
          </p:nvCxnSpPr>
          <p:spPr>
            <a:xfrm>
              <a:off x="6722255" y="1847983"/>
              <a:ext cx="284087" cy="284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6A6C5-3A68-4F00-86CE-D9CC40B0A9F5}"/>
                </a:ext>
              </a:extLst>
            </p:cNvPr>
            <p:cNvCxnSpPr>
              <a:cxnSpLocks/>
            </p:cNvCxnSpPr>
            <p:nvPr/>
          </p:nvCxnSpPr>
          <p:spPr>
            <a:xfrm flipV="1">
              <a:off x="6724117" y="2687636"/>
              <a:ext cx="284087" cy="284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D2AF8D7-4BAE-4B77-9565-A01CD37FCE93}"/>
                </a:ext>
              </a:extLst>
            </p:cNvPr>
            <p:cNvCxnSpPr>
              <a:cxnSpLocks/>
            </p:cNvCxnSpPr>
            <p:nvPr/>
          </p:nvCxnSpPr>
          <p:spPr>
            <a:xfrm flipH="1" flipV="1">
              <a:off x="7568927" y="2697379"/>
              <a:ext cx="284087" cy="284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AFBB75-955B-40ED-A34F-7B95863DA7AC}"/>
                </a:ext>
              </a:extLst>
            </p:cNvPr>
            <p:cNvCxnSpPr>
              <a:cxnSpLocks/>
            </p:cNvCxnSpPr>
            <p:nvPr/>
          </p:nvCxnSpPr>
          <p:spPr>
            <a:xfrm flipH="1">
              <a:off x="7568927" y="1854000"/>
              <a:ext cx="284087" cy="284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AF47C6D-C9F0-49E3-982B-7AB685086048}"/>
                    </a:ext>
                  </a:extLst>
                </p:cNvPr>
                <p:cNvSpPr txBox="1"/>
                <p:nvPr/>
              </p:nvSpPr>
              <p:spPr>
                <a:xfrm>
                  <a:off x="8160216" y="2410287"/>
                  <a:ext cx="3695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7" name="TextBox 16">
                  <a:extLst>
                    <a:ext uri="{FF2B5EF4-FFF2-40B4-BE49-F238E27FC236}">
                      <a16:creationId xmlns:a16="http://schemas.microsoft.com/office/drawing/2014/main" id="{6AF47C6D-C9F0-49E3-982B-7AB685086048}"/>
                    </a:ext>
                  </a:extLst>
                </p:cNvPr>
                <p:cNvSpPr txBox="1">
                  <a:spLocks noRot="1" noChangeAspect="1" noMove="1" noResize="1" noEditPoints="1" noAdjustHandles="1" noChangeArrowheads="1" noChangeShapeType="1" noTextEdit="1"/>
                </p:cNvSpPr>
                <p:nvPr/>
              </p:nvSpPr>
              <p:spPr>
                <a:xfrm>
                  <a:off x="8160216" y="2410287"/>
                  <a:ext cx="369588" cy="369332"/>
                </a:xfrm>
                <a:prstGeom prst="rect">
                  <a:avLst/>
                </a:prstGeom>
                <a:blipFill>
                  <a:blip r:embed="rId2"/>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A71D5FA-7EA0-4A96-9C94-92C1CB158E1D}"/>
                    </a:ext>
                  </a:extLst>
                </p:cNvPr>
                <p:cNvSpPr txBox="1"/>
                <p:nvPr/>
              </p:nvSpPr>
              <p:spPr>
                <a:xfrm>
                  <a:off x="6917632" y="1394618"/>
                  <a:ext cx="3709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𝑘</m:t>
                        </m:r>
                      </m:oMath>
                    </m:oMathPara>
                  </a14:m>
                  <a:endParaRPr lang="en-US" dirty="0"/>
                </a:p>
              </p:txBody>
            </p:sp>
          </mc:Choice>
          <mc:Fallback xmlns="">
            <p:sp>
              <p:nvSpPr>
                <p:cNvPr id="18" name="TextBox 17">
                  <a:extLst>
                    <a:ext uri="{FF2B5EF4-FFF2-40B4-BE49-F238E27FC236}">
                      <a16:creationId xmlns:a16="http://schemas.microsoft.com/office/drawing/2014/main" id="{BA71D5FA-7EA0-4A96-9C94-92C1CB158E1D}"/>
                    </a:ext>
                  </a:extLst>
                </p:cNvPr>
                <p:cNvSpPr txBox="1">
                  <a:spLocks noRot="1" noChangeAspect="1" noMove="1" noResize="1" noEditPoints="1" noAdjustHandles="1" noChangeArrowheads="1" noChangeShapeType="1" noTextEdit="1"/>
                </p:cNvSpPr>
                <p:nvPr/>
              </p:nvSpPr>
              <p:spPr>
                <a:xfrm>
                  <a:off x="6917632" y="1394618"/>
                  <a:ext cx="370934" cy="369332"/>
                </a:xfrm>
                <a:prstGeom prst="rect">
                  <a:avLst/>
                </a:prstGeom>
                <a:blipFill>
                  <a:blip r:embed="rId3"/>
                  <a:stretch>
                    <a:fillRect/>
                  </a:stretch>
                </a:blipFill>
              </p:spPr>
              <p:txBody>
                <a:bodyPr/>
                <a:lstStyle/>
                <a:p>
                  <a:r>
                    <a:rPr lang="en-US">
                      <a:noFill/>
                    </a:rPr>
                    <a:t> </a:t>
                  </a:r>
                </a:p>
              </p:txBody>
            </p:sp>
          </mc:Fallback>
        </mc:AlternateContent>
      </p:grpSp>
      <p:sp>
        <p:nvSpPr>
          <p:cNvPr id="19" name="TextBox 18">
            <a:extLst>
              <a:ext uri="{FF2B5EF4-FFF2-40B4-BE49-F238E27FC236}">
                <a16:creationId xmlns:a16="http://schemas.microsoft.com/office/drawing/2014/main" id="{8D637CEE-00E3-40C9-8450-BBEA7B4449B9}"/>
              </a:ext>
            </a:extLst>
          </p:cNvPr>
          <p:cNvSpPr txBox="1"/>
          <p:nvPr/>
        </p:nvSpPr>
        <p:spPr>
          <a:xfrm>
            <a:off x="342768" y="1033950"/>
            <a:ext cx="2904706" cy="461665"/>
          </a:xfrm>
          <a:prstGeom prst="rect">
            <a:avLst/>
          </a:prstGeom>
          <a:noFill/>
        </p:spPr>
        <p:txBody>
          <a:bodyPr wrap="none" rtlCol="0">
            <a:spAutoFit/>
          </a:bodyPr>
          <a:lstStyle/>
          <a:p>
            <a:r>
              <a:rPr lang="en-US" sz="2400" dirty="0"/>
              <a:t>Minimum uncertainty</a:t>
            </a:r>
          </a:p>
        </p:txBody>
      </p:sp>
      <p:sp>
        <p:nvSpPr>
          <p:cNvPr id="20" name="TextBox 19">
            <a:extLst>
              <a:ext uri="{FF2B5EF4-FFF2-40B4-BE49-F238E27FC236}">
                <a16:creationId xmlns:a16="http://schemas.microsoft.com/office/drawing/2014/main" id="{B2B03D5C-8149-46B6-BBFF-16B61464ED87}"/>
              </a:ext>
            </a:extLst>
          </p:cNvPr>
          <p:cNvSpPr txBox="1"/>
          <p:nvPr/>
        </p:nvSpPr>
        <p:spPr>
          <a:xfrm>
            <a:off x="8717205" y="1391773"/>
            <a:ext cx="3211055" cy="1200329"/>
          </a:xfrm>
          <a:prstGeom prst="rect">
            <a:avLst/>
          </a:prstGeom>
          <a:noFill/>
        </p:spPr>
        <p:txBody>
          <a:bodyPr wrap="square" rtlCol="0">
            <a:spAutoFit/>
          </a:bodyPr>
          <a:lstStyle/>
          <a:p>
            <a:pPr algn="r"/>
            <a:r>
              <a:rPr lang="en-US" dirty="0"/>
              <a:t>In fact, all states must be associated with the same information entropy (which is set to zero)</a:t>
            </a:r>
          </a:p>
        </p:txBody>
      </p:sp>
      <p:sp>
        <p:nvSpPr>
          <p:cNvPr id="22" name="TextBox 21">
            <a:extLst>
              <a:ext uri="{FF2B5EF4-FFF2-40B4-BE49-F238E27FC236}">
                <a16:creationId xmlns:a16="http://schemas.microsoft.com/office/drawing/2014/main" id="{8E90C3B5-B89F-4284-9DE1-E805D899E031}"/>
              </a:ext>
            </a:extLst>
          </p:cNvPr>
          <p:cNvSpPr txBox="1"/>
          <p:nvPr/>
        </p:nvSpPr>
        <p:spPr>
          <a:xfrm>
            <a:off x="342768" y="2988542"/>
            <a:ext cx="1692130" cy="461665"/>
          </a:xfrm>
          <a:prstGeom prst="rect">
            <a:avLst/>
          </a:prstGeom>
          <a:noFill/>
        </p:spPr>
        <p:txBody>
          <a:bodyPr wrap="none" rtlCol="0">
            <a:spAutoFit/>
          </a:bodyPr>
          <a:lstStyle/>
          <a:p>
            <a:r>
              <a:rPr lang="en-US" sz="2400" dirty="0"/>
              <a:t>Non-locality</a:t>
            </a:r>
          </a:p>
        </p:txBody>
      </p:sp>
      <p:sp>
        <p:nvSpPr>
          <p:cNvPr id="23" name="TextBox 22">
            <a:extLst>
              <a:ext uri="{FF2B5EF4-FFF2-40B4-BE49-F238E27FC236}">
                <a16:creationId xmlns:a16="http://schemas.microsoft.com/office/drawing/2014/main" id="{E9E802CF-30B9-4100-BFF2-10959308691B}"/>
              </a:ext>
            </a:extLst>
          </p:cNvPr>
          <p:cNvSpPr txBox="1"/>
          <p:nvPr/>
        </p:nvSpPr>
        <p:spPr>
          <a:xfrm>
            <a:off x="342768" y="4440620"/>
            <a:ext cx="3063083" cy="461665"/>
          </a:xfrm>
          <a:prstGeom prst="rect">
            <a:avLst/>
          </a:prstGeom>
          <a:noFill/>
        </p:spPr>
        <p:txBody>
          <a:bodyPr wrap="none" rtlCol="0">
            <a:spAutoFit/>
          </a:bodyPr>
          <a:lstStyle/>
          <a:p>
            <a:r>
              <a:rPr lang="en-US" sz="2400" dirty="0" err="1"/>
              <a:t>Superluminar</a:t>
            </a:r>
            <a:r>
              <a:rPr lang="en-US" sz="2400" dirty="0"/>
              <a:t> effects …</a:t>
            </a:r>
          </a:p>
        </p:txBody>
      </p:sp>
      <p:sp>
        <p:nvSpPr>
          <p:cNvPr id="24" name="TextBox 23">
            <a:extLst>
              <a:ext uri="{FF2B5EF4-FFF2-40B4-BE49-F238E27FC236}">
                <a16:creationId xmlns:a16="http://schemas.microsoft.com/office/drawing/2014/main" id="{F717706C-EF61-4E1A-810B-3E111669067C}"/>
              </a:ext>
            </a:extLst>
          </p:cNvPr>
          <p:cNvSpPr txBox="1"/>
          <p:nvPr/>
        </p:nvSpPr>
        <p:spPr>
          <a:xfrm>
            <a:off x="7857387" y="4440620"/>
            <a:ext cx="3906775" cy="461665"/>
          </a:xfrm>
          <a:prstGeom prst="rect">
            <a:avLst/>
          </a:prstGeom>
          <a:noFill/>
        </p:spPr>
        <p:txBody>
          <a:bodyPr wrap="none" rtlCol="0">
            <a:spAutoFit/>
          </a:bodyPr>
          <a:lstStyle/>
          <a:p>
            <a:r>
              <a:rPr lang="en-US" sz="2400" dirty="0"/>
              <a:t>… that can’t carry information</a:t>
            </a:r>
          </a:p>
        </p:txBody>
      </p:sp>
      <p:sp>
        <p:nvSpPr>
          <p:cNvPr id="25" name="TextBox 24">
            <a:extLst>
              <a:ext uri="{FF2B5EF4-FFF2-40B4-BE49-F238E27FC236}">
                <a16:creationId xmlns:a16="http://schemas.microsoft.com/office/drawing/2014/main" id="{E96ACE1E-5BB6-480A-969E-4937CB27B19F}"/>
              </a:ext>
            </a:extLst>
          </p:cNvPr>
          <p:cNvSpPr txBox="1"/>
          <p:nvPr/>
        </p:nvSpPr>
        <p:spPr>
          <a:xfrm>
            <a:off x="4942553" y="3300184"/>
            <a:ext cx="7020740" cy="646331"/>
          </a:xfrm>
          <a:prstGeom prst="rect">
            <a:avLst/>
          </a:prstGeom>
          <a:noFill/>
        </p:spPr>
        <p:txBody>
          <a:bodyPr wrap="square" rtlCol="0">
            <a:spAutoFit/>
          </a:bodyPr>
          <a:lstStyle/>
          <a:p>
            <a:r>
              <a:rPr lang="en-US" dirty="0"/>
              <a:t>System spread in space -&gt; interact within a region -&gt; but can’t interact with only a part-&gt; must be interacting with the rest of the system as well</a:t>
            </a:r>
            <a:endParaRPr lang="en-US" dirty="0">
              <a:solidFill>
                <a:srgbClr val="FF0000"/>
              </a:solidFill>
            </a:endParaRPr>
          </a:p>
        </p:txBody>
      </p:sp>
      <p:sp>
        <p:nvSpPr>
          <p:cNvPr id="26" name="Oval 25">
            <a:extLst>
              <a:ext uri="{FF2B5EF4-FFF2-40B4-BE49-F238E27FC236}">
                <a16:creationId xmlns:a16="http://schemas.microsoft.com/office/drawing/2014/main" id="{7FDC4515-C3B9-43F5-88B1-4A455D9B9415}"/>
              </a:ext>
            </a:extLst>
          </p:cNvPr>
          <p:cNvSpPr/>
          <p:nvPr/>
        </p:nvSpPr>
        <p:spPr>
          <a:xfrm>
            <a:off x="2627088" y="3429000"/>
            <a:ext cx="1697627" cy="506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BA228D8A-3FA6-4CE0-B967-9FC4E8A20FE9}"/>
              </a:ext>
            </a:extLst>
          </p:cNvPr>
          <p:cNvSpPr/>
          <p:nvPr/>
        </p:nvSpPr>
        <p:spPr>
          <a:xfrm>
            <a:off x="3789200" y="3255505"/>
            <a:ext cx="882039" cy="882039"/>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132D197-7654-43D3-86D3-4187DDAFCC3D}"/>
              </a:ext>
            </a:extLst>
          </p:cNvPr>
          <p:cNvSpPr txBox="1"/>
          <p:nvPr/>
        </p:nvSpPr>
        <p:spPr>
          <a:xfrm>
            <a:off x="652903" y="4902285"/>
            <a:ext cx="4243526" cy="1200329"/>
          </a:xfrm>
          <a:prstGeom prst="rect">
            <a:avLst/>
          </a:prstGeom>
          <a:noFill/>
        </p:spPr>
        <p:txBody>
          <a:bodyPr wrap="square" rtlCol="0">
            <a:spAutoFit/>
          </a:bodyPr>
          <a:lstStyle/>
          <a:p>
            <a:r>
              <a:rPr lang="en-US" dirty="0"/>
              <a:t>Suppose the internal dynamics is constrained by the speed of light -&gt; we know something about the internal dynamics -&gt; </a:t>
            </a:r>
            <a:r>
              <a:rPr lang="en-US" dirty="0">
                <a:solidFill>
                  <a:srgbClr val="FF0000"/>
                </a:solidFill>
              </a:rPr>
              <a:t>contradiction</a:t>
            </a:r>
          </a:p>
        </p:txBody>
      </p:sp>
      <p:sp>
        <p:nvSpPr>
          <p:cNvPr id="29" name="TextBox 28">
            <a:extLst>
              <a:ext uri="{FF2B5EF4-FFF2-40B4-BE49-F238E27FC236}">
                <a16:creationId xmlns:a16="http://schemas.microsoft.com/office/drawing/2014/main" id="{4B12B8AD-0166-4D13-852A-566D266E9049}"/>
              </a:ext>
            </a:extLst>
          </p:cNvPr>
          <p:cNvSpPr txBox="1"/>
          <p:nvPr/>
        </p:nvSpPr>
        <p:spPr>
          <a:xfrm>
            <a:off x="7374687" y="4902285"/>
            <a:ext cx="4243526" cy="1200329"/>
          </a:xfrm>
          <a:prstGeom prst="rect">
            <a:avLst/>
          </a:prstGeom>
          <a:noFill/>
        </p:spPr>
        <p:txBody>
          <a:bodyPr wrap="square" rtlCol="0">
            <a:spAutoFit/>
          </a:bodyPr>
          <a:lstStyle/>
          <a:p>
            <a:r>
              <a:rPr lang="en-US" dirty="0"/>
              <a:t>Suppose we can use the internal dynamics to carry a message -&gt; we have a way to manipulate the internal dynamics -&gt; </a:t>
            </a:r>
            <a:r>
              <a:rPr lang="en-US" dirty="0">
                <a:solidFill>
                  <a:srgbClr val="FF0000"/>
                </a:solidFill>
              </a:rPr>
              <a:t>contradiction</a:t>
            </a:r>
          </a:p>
        </p:txBody>
      </p:sp>
      <p:sp>
        <p:nvSpPr>
          <p:cNvPr id="30" name="Oval 29">
            <a:extLst>
              <a:ext uri="{FF2B5EF4-FFF2-40B4-BE49-F238E27FC236}">
                <a16:creationId xmlns:a16="http://schemas.microsoft.com/office/drawing/2014/main" id="{A32DF51E-E8E4-4731-A8E7-51C7DD193C46}"/>
              </a:ext>
            </a:extLst>
          </p:cNvPr>
          <p:cNvSpPr/>
          <p:nvPr/>
        </p:nvSpPr>
        <p:spPr>
          <a:xfrm>
            <a:off x="5159704" y="5260203"/>
            <a:ext cx="1697627" cy="50602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5E179B9-325E-487F-881B-F4F91BA85587}"/>
              </a:ext>
            </a:extLst>
          </p:cNvPr>
          <p:cNvCxnSpPr>
            <a:cxnSpLocks/>
          </p:cNvCxnSpPr>
          <p:nvPr/>
        </p:nvCxnSpPr>
        <p:spPr>
          <a:xfrm flipV="1">
            <a:off x="5504688" y="5431536"/>
            <a:ext cx="210312" cy="81679"/>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1014CBCC-C5AB-4D2D-94BA-C346ED65652A}"/>
              </a:ext>
            </a:extLst>
          </p:cNvPr>
          <p:cNvCxnSpPr>
            <a:cxnSpLocks/>
          </p:cNvCxnSpPr>
          <p:nvPr/>
        </p:nvCxnSpPr>
        <p:spPr>
          <a:xfrm>
            <a:off x="5715000" y="5431536"/>
            <a:ext cx="152400" cy="15240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05C5F39B-B091-4010-8294-88C14EF497FB}"/>
              </a:ext>
            </a:extLst>
          </p:cNvPr>
          <p:cNvCxnSpPr>
            <a:cxnSpLocks/>
          </p:cNvCxnSpPr>
          <p:nvPr/>
        </p:nvCxnSpPr>
        <p:spPr>
          <a:xfrm>
            <a:off x="5864175" y="5583937"/>
            <a:ext cx="213537"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6091E7A-B710-40BA-BBDC-2DFA1D3817DC}"/>
              </a:ext>
            </a:extLst>
          </p:cNvPr>
          <p:cNvCxnSpPr>
            <a:cxnSpLocks/>
          </p:cNvCxnSpPr>
          <p:nvPr/>
        </p:nvCxnSpPr>
        <p:spPr>
          <a:xfrm flipV="1">
            <a:off x="6077712" y="5472375"/>
            <a:ext cx="184090" cy="111562"/>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E6B2D5BB-9842-4DA3-8738-A3EE489163CA}"/>
              </a:ext>
            </a:extLst>
          </p:cNvPr>
          <p:cNvCxnSpPr>
            <a:cxnSpLocks/>
          </p:cNvCxnSpPr>
          <p:nvPr/>
        </p:nvCxnSpPr>
        <p:spPr>
          <a:xfrm>
            <a:off x="6261802" y="5472375"/>
            <a:ext cx="263275" cy="0"/>
          </a:xfrm>
          <a:prstGeom prst="line">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1426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p:bldP spid="20" grpId="0"/>
      <p:bldP spid="22" grpId="0"/>
      <p:bldP spid="23" grpId="0"/>
      <p:bldP spid="24" grpId="0"/>
      <p:bldP spid="25" grpId="0"/>
      <p:bldP spid="26" grpId="0" animBg="1"/>
      <p:bldP spid="27" grpId="0" animBg="1"/>
      <p:bldP spid="28" grpId="0"/>
      <p:bldP spid="29" grpId="0"/>
      <p:bldP spid="3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34A85EE-A370-4B46-BEDF-5A935BF6015F}"/>
              </a:ext>
            </a:extLst>
          </p:cNvPr>
          <p:cNvSpPr/>
          <p:nvPr/>
        </p:nvSpPr>
        <p:spPr>
          <a:xfrm>
            <a:off x="839842" y="1540412"/>
            <a:ext cx="243840" cy="5127673"/>
          </a:xfrm>
          <a:prstGeom prst="rect">
            <a:avLst/>
          </a:prstGeom>
          <a:gradFill>
            <a:gsLst>
              <a:gs pos="0">
                <a:schemeClr val="accent1">
                  <a:lumMod val="5000"/>
                  <a:lumOff val="95000"/>
                </a:schemeClr>
              </a:gs>
              <a:gs pos="24000">
                <a:schemeClr val="accent6">
                  <a:lumMod val="60000"/>
                  <a:lumOff val="40000"/>
                </a:schemeClr>
              </a:gs>
              <a:gs pos="75000">
                <a:schemeClr val="accent5">
                  <a:lumMod val="60000"/>
                  <a:lumOff val="4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FB3DE06-0432-4BE5-B561-13A63A190CBF}"/>
              </a:ext>
            </a:extLst>
          </p:cNvPr>
          <p:cNvSpPr/>
          <p:nvPr/>
        </p:nvSpPr>
        <p:spPr>
          <a:xfrm>
            <a:off x="11500807" y="1540412"/>
            <a:ext cx="243840" cy="5127673"/>
          </a:xfrm>
          <a:prstGeom prst="rect">
            <a:avLst/>
          </a:prstGeom>
          <a:gradFill>
            <a:gsLst>
              <a:gs pos="0">
                <a:schemeClr val="accent1">
                  <a:lumMod val="5000"/>
                  <a:lumOff val="95000"/>
                </a:schemeClr>
              </a:gs>
              <a:gs pos="24000">
                <a:schemeClr val="accent6">
                  <a:lumMod val="60000"/>
                  <a:lumOff val="40000"/>
                </a:schemeClr>
              </a:gs>
              <a:gs pos="75000">
                <a:schemeClr val="accent5">
                  <a:lumMod val="60000"/>
                  <a:lumOff val="4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4596B1EB-F7ED-4DD9-B6FC-81AAEFD3CD8B}"/>
              </a:ext>
            </a:extLst>
          </p:cNvPr>
          <p:cNvCxnSpPr/>
          <p:nvPr/>
        </p:nvCxnSpPr>
        <p:spPr>
          <a:xfrm flipV="1">
            <a:off x="618978" y="1477108"/>
            <a:ext cx="0" cy="51909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4387543-336C-4BFB-857B-B7B59B27A56A}"/>
              </a:ext>
            </a:extLst>
          </p:cNvPr>
          <p:cNvCxnSpPr>
            <a:cxnSpLocks/>
          </p:cNvCxnSpPr>
          <p:nvPr/>
        </p:nvCxnSpPr>
        <p:spPr>
          <a:xfrm>
            <a:off x="447353" y="4086668"/>
            <a:ext cx="3193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97A68D-6071-431B-91A6-A55DC38B2D0B}"/>
              </a:ext>
            </a:extLst>
          </p:cNvPr>
          <p:cNvSpPr txBox="1"/>
          <p:nvPr/>
        </p:nvSpPr>
        <p:spPr>
          <a:xfrm>
            <a:off x="194945" y="3902002"/>
            <a:ext cx="301686" cy="369332"/>
          </a:xfrm>
          <a:prstGeom prst="rect">
            <a:avLst/>
          </a:prstGeom>
          <a:noFill/>
        </p:spPr>
        <p:txBody>
          <a:bodyPr wrap="none" rtlCol="0">
            <a:spAutoFit/>
          </a:bodyPr>
          <a:lstStyle/>
          <a:p>
            <a:r>
              <a:rPr lang="en-US" dirty="0"/>
              <a:t>0</a:t>
            </a:r>
          </a:p>
        </p:txBody>
      </p:sp>
      <p:sp>
        <p:nvSpPr>
          <p:cNvPr id="16" name="Rectangle 15">
            <a:extLst>
              <a:ext uri="{FF2B5EF4-FFF2-40B4-BE49-F238E27FC236}">
                <a16:creationId xmlns:a16="http://schemas.microsoft.com/office/drawing/2014/main" id="{42FD6E3F-151F-463C-AF1B-8E046369F4BB}"/>
              </a:ext>
            </a:extLst>
          </p:cNvPr>
          <p:cNvSpPr/>
          <p:nvPr/>
        </p:nvSpPr>
        <p:spPr>
          <a:xfrm>
            <a:off x="11394127" y="4003125"/>
            <a:ext cx="457200" cy="16708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A7B718A2-BB15-485E-8D7D-D8CF14D34B6E}"/>
              </a:ext>
            </a:extLst>
          </p:cNvPr>
          <p:cNvSpPr txBox="1"/>
          <p:nvPr/>
        </p:nvSpPr>
        <p:spPr>
          <a:xfrm>
            <a:off x="2862006" y="267107"/>
            <a:ext cx="2192331" cy="523220"/>
          </a:xfrm>
          <a:prstGeom prst="rect">
            <a:avLst/>
          </a:prstGeom>
          <a:noFill/>
        </p:spPr>
        <p:txBody>
          <a:bodyPr wrap="none" rtlCol="0">
            <a:spAutoFit/>
          </a:bodyPr>
          <a:lstStyle/>
          <a:p>
            <a:r>
              <a:rPr lang="en-US" sz="2800" dirty="0"/>
              <a:t>Classical state</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131FFB6-9C52-418D-944C-400E5056197A}"/>
                  </a:ext>
                </a:extLst>
              </p:cNvPr>
              <p:cNvSpPr txBox="1"/>
              <p:nvPr/>
            </p:nvSpPr>
            <p:spPr>
              <a:xfrm>
                <a:off x="3188954" y="845197"/>
                <a:ext cx="1538434"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𝑘</m:t>
                          </m:r>
                        </m:e>
                        <m:sub>
                          <m:r>
                            <a:rPr lang="en-US" sz="2800" b="0" i="1" smtClean="0">
                              <a:latin typeface="Cambria Math" panose="02040503050406030204" pitchFamily="18" charset="0"/>
                            </a:rPr>
                            <m:t>𝑖</m:t>
                          </m:r>
                        </m:sub>
                      </m:sSub>
                      <m:r>
                        <a:rPr lang="en-US" sz="2800" b="0" i="1" smtClean="0">
                          <a:latin typeface="Cambria Math" panose="02040503050406030204" pitchFamily="18" charset="0"/>
                        </a:rPr>
                        <m:t>)</m:t>
                      </m:r>
                    </m:oMath>
                  </m:oMathPara>
                </a14:m>
                <a:endParaRPr lang="en-US" sz="2800" dirty="0"/>
              </a:p>
            </p:txBody>
          </p:sp>
        </mc:Choice>
        <mc:Fallback xmlns="">
          <p:sp>
            <p:nvSpPr>
              <p:cNvPr id="18" name="TextBox 17">
                <a:extLst>
                  <a:ext uri="{FF2B5EF4-FFF2-40B4-BE49-F238E27FC236}">
                    <a16:creationId xmlns:a16="http://schemas.microsoft.com/office/drawing/2014/main" id="{4131FFB6-9C52-418D-944C-400E5056197A}"/>
                  </a:ext>
                </a:extLst>
              </p:cNvPr>
              <p:cNvSpPr txBox="1">
                <a:spLocks noRot="1" noChangeAspect="1" noMove="1" noResize="1" noEditPoints="1" noAdjustHandles="1" noChangeArrowheads="1" noChangeShapeType="1" noTextEdit="1"/>
              </p:cNvSpPr>
              <p:nvPr/>
            </p:nvSpPr>
            <p:spPr>
              <a:xfrm>
                <a:off x="3188954" y="845197"/>
                <a:ext cx="1538434" cy="537135"/>
              </a:xfrm>
              <a:prstGeom prst="rect">
                <a:avLst/>
              </a:prstGeom>
              <a:blipFill>
                <a:blip r:embed="rId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7D7E293C-0105-4931-A5DE-D34A63C0F59F}"/>
              </a:ext>
            </a:extLst>
          </p:cNvPr>
          <p:cNvSpPr txBox="1"/>
          <p:nvPr/>
        </p:nvSpPr>
        <p:spPr>
          <a:xfrm>
            <a:off x="7888973" y="267107"/>
            <a:ext cx="2366674" cy="523220"/>
          </a:xfrm>
          <a:prstGeom prst="rect">
            <a:avLst/>
          </a:prstGeom>
          <a:noFill/>
        </p:spPr>
        <p:txBody>
          <a:bodyPr wrap="none" rtlCol="0">
            <a:spAutoFit/>
          </a:bodyPr>
          <a:lstStyle/>
          <a:p>
            <a:r>
              <a:rPr lang="en-US" sz="2800" dirty="0"/>
              <a:t>Quantum state</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7DD6967-716F-4C7A-BB59-73A8E63B5D48}"/>
                  </a:ext>
                </a:extLst>
              </p:cNvPr>
              <p:cNvSpPr txBox="1"/>
              <p:nvPr/>
            </p:nvSpPr>
            <p:spPr>
              <a:xfrm>
                <a:off x="8500743" y="845280"/>
                <a:ext cx="1143133" cy="5371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𝜓</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𝑖</m:t>
                          </m:r>
                        </m:sup>
                      </m:sSup>
                      <m:r>
                        <a:rPr lang="en-US" sz="2800" b="0" i="1" smtClean="0">
                          <a:latin typeface="Cambria Math" panose="02040503050406030204" pitchFamily="18" charset="0"/>
                        </a:rPr>
                        <m:t>)</m:t>
                      </m:r>
                    </m:oMath>
                  </m:oMathPara>
                </a14:m>
                <a:endParaRPr lang="en-US" sz="2800" dirty="0"/>
              </a:p>
            </p:txBody>
          </p:sp>
        </mc:Choice>
        <mc:Fallback xmlns="">
          <p:sp>
            <p:nvSpPr>
              <p:cNvPr id="20" name="TextBox 19">
                <a:extLst>
                  <a:ext uri="{FF2B5EF4-FFF2-40B4-BE49-F238E27FC236}">
                    <a16:creationId xmlns:a16="http://schemas.microsoft.com/office/drawing/2014/main" id="{B7DD6967-716F-4C7A-BB59-73A8E63B5D48}"/>
                  </a:ext>
                </a:extLst>
              </p:cNvPr>
              <p:cNvSpPr txBox="1">
                <a:spLocks noRot="1" noChangeAspect="1" noMove="1" noResize="1" noEditPoints="1" noAdjustHandles="1" noChangeArrowheads="1" noChangeShapeType="1" noTextEdit="1"/>
              </p:cNvSpPr>
              <p:nvPr/>
            </p:nvSpPr>
            <p:spPr>
              <a:xfrm>
                <a:off x="8500743" y="845280"/>
                <a:ext cx="1143133" cy="537135"/>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BC650FDE-7965-4242-A7D6-1BB8C2EEB038}"/>
              </a:ext>
            </a:extLst>
          </p:cNvPr>
          <p:cNvGrpSpPr/>
          <p:nvPr/>
        </p:nvGrpSpPr>
        <p:grpSpPr>
          <a:xfrm>
            <a:off x="1799578" y="2395534"/>
            <a:ext cx="4317187" cy="1190831"/>
            <a:chOff x="7093758" y="5122425"/>
            <a:chExt cx="4317187" cy="1190831"/>
          </a:xfrm>
        </p:grpSpPr>
        <p:grpSp>
          <p:nvGrpSpPr>
            <p:cNvPr id="22" name="Group 21">
              <a:extLst>
                <a:ext uri="{FF2B5EF4-FFF2-40B4-BE49-F238E27FC236}">
                  <a16:creationId xmlns:a16="http://schemas.microsoft.com/office/drawing/2014/main" id="{287F0857-EBB9-4532-9250-F38BDA63A724}"/>
                </a:ext>
              </a:extLst>
            </p:cNvPr>
            <p:cNvGrpSpPr/>
            <p:nvPr/>
          </p:nvGrpSpPr>
          <p:grpSpPr>
            <a:xfrm>
              <a:off x="7517416" y="5122425"/>
              <a:ext cx="3079535" cy="839764"/>
              <a:chOff x="2758985" y="3636747"/>
              <a:chExt cx="7518499" cy="2050233"/>
            </a:xfrm>
          </p:grpSpPr>
          <p:grpSp>
            <p:nvGrpSpPr>
              <p:cNvPr id="28" name="Group 27">
                <a:extLst>
                  <a:ext uri="{FF2B5EF4-FFF2-40B4-BE49-F238E27FC236}">
                    <a16:creationId xmlns:a16="http://schemas.microsoft.com/office/drawing/2014/main" id="{381303E4-33DF-4173-85B5-E8E881DCA058}"/>
                  </a:ext>
                </a:extLst>
              </p:cNvPr>
              <p:cNvGrpSpPr/>
              <p:nvPr/>
            </p:nvGrpSpPr>
            <p:grpSpPr>
              <a:xfrm>
                <a:off x="2758985" y="4061287"/>
                <a:ext cx="1727299" cy="1625693"/>
                <a:chOff x="2743126" y="2971800"/>
                <a:chExt cx="1295474" cy="1219270"/>
              </a:xfrm>
            </p:grpSpPr>
            <p:sp>
              <p:nvSpPr>
                <p:cNvPr id="33" name="Oval 32">
                  <a:extLst>
                    <a:ext uri="{FF2B5EF4-FFF2-40B4-BE49-F238E27FC236}">
                      <a16:creationId xmlns:a16="http://schemas.microsoft.com/office/drawing/2014/main" id="{1A68E57E-1CD0-4625-90BD-87A39F45E62A}"/>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Chord 5">
                  <a:extLst>
                    <a:ext uri="{FF2B5EF4-FFF2-40B4-BE49-F238E27FC236}">
                      <a16:creationId xmlns:a16="http://schemas.microsoft.com/office/drawing/2014/main" id="{0213A601-6FC9-41E1-A596-971CE2E53894}"/>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29" name="Group 28">
                <a:extLst>
                  <a:ext uri="{FF2B5EF4-FFF2-40B4-BE49-F238E27FC236}">
                    <a16:creationId xmlns:a16="http://schemas.microsoft.com/office/drawing/2014/main" id="{7839EEF0-2F0B-4DCE-BB3E-033A1C7D82A0}"/>
                  </a:ext>
                </a:extLst>
              </p:cNvPr>
              <p:cNvGrpSpPr/>
              <p:nvPr/>
            </p:nvGrpSpPr>
            <p:grpSpPr>
              <a:xfrm>
                <a:off x="8550185" y="3654841"/>
                <a:ext cx="1727299" cy="1625693"/>
                <a:chOff x="2743126" y="2971800"/>
                <a:chExt cx="1295474" cy="1219270"/>
              </a:xfrm>
            </p:grpSpPr>
            <p:sp>
              <p:nvSpPr>
                <p:cNvPr id="31" name="Oval 30">
                  <a:extLst>
                    <a:ext uri="{FF2B5EF4-FFF2-40B4-BE49-F238E27FC236}">
                      <a16:creationId xmlns:a16="http://schemas.microsoft.com/office/drawing/2014/main" id="{B0F6CC53-7B1C-4FEE-AFEA-0E40728CA9DB}"/>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2" name="Chord 5">
                  <a:extLst>
                    <a:ext uri="{FF2B5EF4-FFF2-40B4-BE49-F238E27FC236}">
                      <a16:creationId xmlns:a16="http://schemas.microsoft.com/office/drawing/2014/main" id="{E58E0CE3-3B13-43C8-8E2B-ABC2978C5A2F}"/>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30" name="Freeform: Shape 29">
                <a:extLst>
                  <a:ext uri="{FF2B5EF4-FFF2-40B4-BE49-F238E27FC236}">
                    <a16:creationId xmlns:a16="http://schemas.microsoft.com/office/drawing/2014/main" id="{E30FC59C-745F-4755-8DC4-B7959C110317}"/>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23" name="Straight Arrow Connector 22">
              <a:extLst>
                <a:ext uri="{FF2B5EF4-FFF2-40B4-BE49-F238E27FC236}">
                  <a16:creationId xmlns:a16="http://schemas.microsoft.com/office/drawing/2014/main" id="{7EE9B575-1145-47A4-A267-8644DDA51D0D}"/>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8B0B8F53-C514-4741-A60D-336042AB6C7C}"/>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25" name="Oval 24">
              <a:extLst>
                <a:ext uri="{FF2B5EF4-FFF2-40B4-BE49-F238E27FC236}">
                  <a16:creationId xmlns:a16="http://schemas.microsoft.com/office/drawing/2014/main" id="{92B03B04-F7F5-4308-85FC-58BD43641F40}"/>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90B5FF-6A58-4D7E-BCBA-0A9E64D8E6CD}"/>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4A84092E-E453-481B-A49F-D16175E95817}"/>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6" name="Group 35">
            <a:extLst>
              <a:ext uri="{FF2B5EF4-FFF2-40B4-BE49-F238E27FC236}">
                <a16:creationId xmlns:a16="http://schemas.microsoft.com/office/drawing/2014/main" id="{FDDF0ACD-2FF3-4724-BF1C-C8F2D3930E5D}"/>
              </a:ext>
            </a:extLst>
          </p:cNvPr>
          <p:cNvGrpSpPr/>
          <p:nvPr/>
        </p:nvGrpSpPr>
        <p:grpSpPr>
          <a:xfrm>
            <a:off x="6913717" y="2392282"/>
            <a:ext cx="4317187" cy="1190831"/>
            <a:chOff x="7093758" y="5122425"/>
            <a:chExt cx="4317187" cy="1190831"/>
          </a:xfrm>
        </p:grpSpPr>
        <p:grpSp>
          <p:nvGrpSpPr>
            <p:cNvPr id="37" name="Group 36">
              <a:extLst>
                <a:ext uri="{FF2B5EF4-FFF2-40B4-BE49-F238E27FC236}">
                  <a16:creationId xmlns:a16="http://schemas.microsoft.com/office/drawing/2014/main" id="{7C4F7412-8B19-44F7-AFF3-071FAAE1129B}"/>
                </a:ext>
              </a:extLst>
            </p:cNvPr>
            <p:cNvGrpSpPr/>
            <p:nvPr/>
          </p:nvGrpSpPr>
          <p:grpSpPr>
            <a:xfrm>
              <a:off x="7517416" y="5122425"/>
              <a:ext cx="3079535" cy="839764"/>
              <a:chOff x="2758985" y="3636747"/>
              <a:chExt cx="7518499" cy="2050233"/>
            </a:xfrm>
          </p:grpSpPr>
          <p:grpSp>
            <p:nvGrpSpPr>
              <p:cNvPr id="45" name="Group 44">
                <a:extLst>
                  <a:ext uri="{FF2B5EF4-FFF2-40B4-BE49-F238E27FC236}">
                    <a16:creationId xmlns:a16="http://schemas.microsoft.com/office/drawing/2014/main" id="{60C5892B-E677-41DF-9E80-A8AC36151EEB}"/>
                  </a:ext>
                </a:extLst>
              </p:cNvPr>
              <p:cNvGrpSpPr/>
              <p:nvPr/>
            </p:nvGrpSpPr>
            <p:grpSpPr>
              <a:xfrm>
                <a:off x="2758985" y="4061287"/>
                <a:ext cx="1727299" cy="1625693"/>
                <a:chOff x="2743126" y="2971800"/>
                <a:chExt cx="1295474" cy="1219270"/>
              </a:xfrm>
            </p:grpSpPr>
            <p:sp>
              <p:nvSpPr>
                <p:cNvPr id="50" name="Oval 49">
                  <a:extLst>
                    <a:ext uri="{FF2B5EF4-FFF2-40B4-BE49-F238E27FC236}">
                      <a16:creationId xmlns:a16="http://schemas.microsoft.com/office/drawing/2014/main" id="{7EADDCBE-662C-4332-9CD9-4B0E253D8A3B}"/>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1" name="Chord 5">
                  <a:extLst>
                    <a:ext uri="{FF2B5EF4-FFF2-40B4-BE49-F238E27FC236}">
                      <a16:creationId xmlns:a16="http://schemas.microsoft.com/office/drawing/2014/main" id="{9016F5ED-FEE3-4D93-A87C-00CA74DAB588}"/>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nvGrpSpPr>
              <p:cNvPr id="46" name="Group 45">
                <a:extLst>
                  <a:ext uri="{FF2B5EF4-FFF2-40B4-BE49-F238E27FC236}">
                    <a16:creationId xmlns:a16="http://schemas.microsoft.com/office/drawing/2014/main" id="{CD040011-E0A5-421A-B740-827DFD48C0FE}"/>
                  </a:ext>
                </a:extLst>
              </p:cNvPr>
              <p:cNvGrpSpPr/>
              <p:nvPr/>
            </p:nvGrpSpPr>
            <p:grpSpPr>
              <a:xfrm>
                <a:off x="8550185" y="3654841"/>
                <a:ext cx="1727299" cy="1625693"/>
                <a:chOff x="2743126" y="2971800"/>
                <a:chExt cx="1295474" cy="1219270"/>
              </a:xfrm>
            </p:grpSpPr>
            <p:sp>
              <p:nvSpPr>
                <p:cNvPr id="48" name="Oval 47">
                  <a:extLst>
                    <a:ext uri="{FF2B5EF4-FFF2-40B4-BE49-F238E27FC236}">
                      <a16:creationId xmlns:a16="http://schemas.microsoft.com/office/drawing/2014/main" id="{2178B5FA-16C8-4118-95E6-954C52E0069D}"/>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9" name="Chord 5">
                  <a:extLst>
                    <a:ext uri="{FF2B5EF4-FFF2-40B4-BE49-F238E27FC236}">
                      <a16:creationId xmlns:a16="http://schemas.microsoft.com/office/drawing/2014/main" id="{CB9B1990-9227-46FC-BA00-76F5A71D9856}"/>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47" name="Freeform: Shape 46">
                <a:extLst>
                  <a:ext uri="{FF2B5EF4-FFF2-40B4-BE49-F238E27FC236}">
                    <a16:creationId xmlns:a16="http://schemas.microsoft.com/office/drawing/2014/main" id="{55A681C4-F54F-46E6-968F-A36708F9BABE}"/>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cxnSp>
          <p:nvCxnSpPr>
            <p:cNvPr id="38" name="Straight Arrow Connector 37">
              <a:extLst>
                <a:ext uri="{FF2B5EF4-FFF2-40B4-BE49-F238E27FC236}">
                  <a16:creationId xmlns:a16="http://schemas.microsoft.com/office/drawing/2014/main" id="{9C0D9B17-5CDF-46A3-855C-B87ADBBF92DB}"/>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358CFD63-9FFC-4B65-A372-3A94A560AB11}"/>
                </a:ext>
              </a:extLst>
            </p:cNvPr>
            <p:cNvSpPr/>
            <p:nvPr/>
          </p:nvSpPr>
          <p:spPr>
            <a:xfrm>
              <a:off x="10844764" y="5974702"/>
              <a:ext cx="566181" cy="338554"/>
            </a:xfrm>
            <a:prstGeom prst="rect">
              <a:avLst/>
            </a:prstGeom>
          </p:spPr>
          <p:txBody>
            <a:bodyPr wrap="none">
              <a:spAutoFit/>
            </a:bodyPr>
            <a:lstStyle/>
            <a:p>
              <a:r>
                <a:rPr lang="en-US" sz="1600" dirty="0"/>
                <a:t>time</a:t>
              </a:r>
            </a:p>
          </p:txBody>
        </p:sp>
        <p:sp>
          <p:nvSpPr>
            <p:cNvPr id="40" name="Oval 39">
              <a:extLst>
                <a:ext uri="{FF2B5EF4-FFF2-40B4-BE49-F238E27FC236}">
                  <a16:creationId xmlns:a16="http://schemas.microsoft.com/office/drawing/2014/main" id="{503D97E2-6A46-4DDA-B894-E70EA8644D26}"/>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7E00C77B-488E-4CF9-8540-C42EEB58E1EB}"/>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3BF5403-9462-4806-AAB2-A306CF107A40}"/>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8CA3446-52C2-49A8-9CFF-6D060EBFD8F5}"/>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01C45A8E-FDBA-4BEF-A661-8190367E1FFF}"/>
                </a:ext>
              </a:extLst>
            </p:cNvPr>
            <p:cNvSpPr txBox="1"/>
            <p:nvPr/>
          </p:nvSpPr>
          <p:spPr>
            <a:xfrm>
              <a:off x="8920867" y="5478456"/>
              <a:ext cx="351378" cy="523220"/>
            </a:xfrm>
            <a:prstGeom prst="rect">
              <a:avLst/>
            </a:prstGeom>
            <a:noFill/>
          </p:spPr>
          <p:txBody>
            <a:bodyPr wrap="none" rtlCol="0">
              <a:spAutoFit/>
            </a:bodyPr>
            <a:lstStyle/>
            <a:p>
              <a:r>
                <a:rPr lang="en-US" sz="2800" dirty="0">
                  <a:solidFill>
                    <a:srgbClr val="FF0000"/>
                  </a:solidFill>
                </a:rPr>
                <a:t>?</a:t>
              </a:r>
            </a:p>
          </p:txBody>
        </p:sp>
      </p:grpSp>
      <p:sp>
        <p:nvSpPr>
          <p:cNvPr id="52" name="TextBox 51">
            <a:extLst>
              <a:ext uri="{FF2B5EF4-FFF2-40B4-BE49-F238E27FC236}">
                <a16:creationId xmlns:a16="http://schemas.microsoft.com/office/drawing/2014/main" id="{3CD01A49-93EB-41BD-9874-BDAE6C5A5557}"/>
              </a:ext>
            </a:extLst>
          </p:cNvPr>
          <p:cNvSpPr txBox="1"/>
          <p:nvPr/>
        </p:nvSpPr>
        <p:spPr>
          <a:xfrm>
            <a:off x="7330129" y="5342818"/>
            <a:ext cx="3484362" cy="923330"/>
          </a:xfrm>
          <a:prstGeom prst="rect">
            <a:avLst/>
          </a:prstGeom>
          <a:noFill/>
        </p:spPr>
        <p:txBody>
          <a:bodyPr wrap="square" rtlCol="0">
            <a:spAutoFit/>
          </a:bodyPr>
          <a:lstStyle/>
          <a:p>
            <a:pPr algn="ctr"/>
            <a:r>
              <a:rPr lang="en-US" dirty="0">
                <a:solidFill>
                  <a:srgbClr val="C00000"/>
                </a:solidFill>
              </a:rPr>
              <a:t>All pure quantum states have the same information entropy (i.e. zero): no description for parts</a:t>
            </a:r>
          </a:p>
        </p:txBody>
      </p:sp>
      <p:sp>
        <p:nvSpPr>
          <p:cNvPr id="53" name="TextBox 52">
            <a:extLst>
              <a:ext uri="{FF2B5EF4-FFF2-40B4-BE49-F238E27FC236}">
                <a16:creationId xmlns:a16="http://schemas.microsoft.com/office/drawing/2014/main" id="{259DDC60-AB00-4F0E-A4C9-3C02104F0818}"/>
              </a:ext>
            </a:extLst>
          </p:cNvPr>
          <p:cNvSpPr txBox="1"/>
          <p:nvPr/>
        </p:nvSpPr>
        <p:spPr>
          <a:xfrm>
            <a:off x="2215990" y="4224617"/>
            <a:ext cx="3484362" cy="646331"/>
          </a:xfrm>
          <a:prstGeom prst="rect">
            <a:avLst/>
          </a:prstGeom>
          <a:noFill/>
        </p:spPr>
        <p:txBody>
          <a:bodyPr wrap="square" rtlCol="0">
            <a:spAutoFit/>
          </a:bodyPr>
          <a:lstStyle/>
          <a:p>
            <a:pPr algn="ctr"/>
            <a:r>
              <a:rPr lang="en-US" dirty="0"/>
              <a:t>We always have access to the internal dynamics</a:t>
            </a:r>
          </a:p>
        </p:txBody>
      </p:sp>
      <p:sp>
        <p:nvSpPr>
          <p:cNvPr id="54" name="TextBox 53">
            <a:extLst>
              <a:ext uri="{FF2B5EF4-FFF2-40B4-BE49-F238E27FC236}">
                <a16:creationId xmlns:a16="http://schemas.microsoft.com/office/drawing/2014/main" id="{086CAE35-93EE-4417-872D-FA1B39C690FC}"/>
              </a:ext>
            </a:extLst>
          </p:cNvPr>
          <p:cNvSpPr txBox="1"/>
          <p:nvPr/>
        </p:nvSpPr>
        <p:spPr>
          <a:xfrm>
            <a:off x="7330129" y="4221228"/>
            <a:ext cx="3484362" cy="646331"/>
          </a:xfrm>
          <a:prstGeom prst="rect">
            <a:avLst/>
          </a:prstGeom>
          <a:noFill/>
        </p:spPr>
        <p:txBody>
          <a:bodyPr wrap="square" rtlCol="0">
            <a:spAutoFit/>
          </a:bodyPr>
          <a:lstStyle/>
          <a:p>
            <a:pPr algn="ctr"/>
            <a:r>
              <a:rPr lang="en-US" dirty="0"/>
              <a:t>We have no access to the internal dynamics</a:t>
            </a:r>
          </a:p>
        </p:txBody>
      </p:sp>
      <p:cxnSp>
        <p:nvCxnSpPr>
          <p:cNvPr id="56" name="Straight Connector 55">
            <a:extLst>
              <a:ext uri="{FF2B5EF4-FFF2-40B4-BE49-F238E27FC236}">
                <a16:creationId xmlns:a16="http://schemas.microsoft.com/office/drawing/2014/main" id="{EC724E7D-7E48-4D60-B571-747BD549B3D2}"/>
              </a:ext>
            </a:extLst>
          </p:cNvPr>
          <p:cNvCxnSpPr/>
          <p:nvPr/>
        </p:nvCxnSpPr>
        <p:spPr>
          <a:xfrm>
            <a:off x="1230923" y="1540412"/>
            <a:ext cx="0" cy="5127673"/>
          </a:xfrm>
          <a:prstGeom prst="line">
            <a:avLst/>
          </a:prstGeom>
          <a:ln w="38100">
            <a:solidFill>
              <a:schemeClr val="accent4">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E35AF4CE-2CA0-4BA3-A25F-8F11F86F6D36}"/>
              </a:ext>
            </a:extLst>
          </p:cNvPr>
          <p:cNvSpPr txBox="1"/>
          <p:nvPr/>
        </p:nvSpPr>
        <p:spPr>
          <a:xfrm rot="16200000">
            <a:off x="-695071" y="2358392"/>
            <a:ext cx="2081724" cy="369332"/>
          </a:xfrm>
          <a:prstGeom prst="rect">
            <a:avLst/>
          </a:prstGeom>
          <a:noFill/>
        </p:spPr>
        <p:txBody>
          <a:bodyPr wrap="none" rtlCol="0">
            <a:spAutoFit/>
          </a:bodyPr>
          <a:lstStyle/>
          <a:p>
            <a:r>
              <a:rPr lang="en-US" dirty="0"/>
              <a:t>Information Entropy</a:t>
            </a:r>
          </a:p>
        </p:txBody>
      </p:sp>
      <p:sp>
        <p:nvSpPr>
          <p:cNvPr id="57" name="TextBox 56">
            <a:extLst>
              <a:ext uri="{FF2B5EF4-FFF2-40B4-BE49-F238E27FC236}">
                <a16:creationId xmlns:a16="http://schemas.microsoft.com/office/drawing/2014/main" id="{E552BC79-600C-421B-A02E-658A081573C6}"/>
              </a:ext>
            </a:extLst>
          </p:cNvPr>
          <p:cNvSpPr txBox="1"/>
          <p:nvPr/>
        </p:nvSpPr>
        <p:spPr>
          <a:xfrm>
            <a:off x="2215990" y="5342818"/>
            <a:ext cx="3484362" cy="923330"/>
          </a:xfrm>
          <a:prstGeom prst="rect">
            <a:avLst/>
          </a:prstGeom>
          <a:noFill/>
        </p:spPr>
        <p:txBody>
          <a:bodyPr wrap="square" rtlCol="0">
            <a:spAutoFit/>
          </a:bodyPr>
          <a:lstStyle/>
          <a:p>
            <a:pPr algn="ctr"/>
            <a:r>
              <a:rPr lang="en-US" dirty="0">
                <a:solidFill>
                  <a:schemeClr val="accent4">
                    <a:lumMod val="50000"/>
                  </a:schemeClr>
                </a:solidFill>
              </a:rPr>
              <a:t>Any initial value for information entropy is allowed: we can study arbitrarily small parts</a:t>
            </a:r>
          </a:p>
        </p:txBody>
      </p:sp>
    </p:spTree>
    <p:extLst>
      <p:ext uri="{BB962C8B-B14F-4D97-AF65-F5344CB8AC3E}">
        <p14:creationId xmlns:p14="http://schemas.microsoft.com/office/powerpoint/2010/main" val="30741884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C956-2681-406F-B8FC-595A55CBD4BC}"/>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CA604D50-D808-4EB2-BCE0-CDBF742C2CBE}"/>
              </a:ext>
            </a:extLst>
          </p:cNvPr>
          <p:cNvSpPr>
            <a:spLocks noGrp="1"/>
          </p:cNvSpPr>
          <p:nvPr>
            <p:ph idx="1"/>
          </p:nvPr>
        </p:nvSpPr>
        <p:spPr/>
        <p:txBody>
          <a:bodyPr/>
          <a:lstStyle/>
          <a:p>
            <a:r>
              <a:rPr lang="en-US" dirty="0"/>
              <a:t>Irreducibility -&gt; invariant uniform distribution over random variables -&gt; space of random variables represented by a complex plane</a:t>
            </a:r>
          </a:p>
          <a:p>
            <a:r>
              <a:rPr lang="en-US" dirty="0"/>
              <a:t>Linear properties of random variables -&gt; vector space over said complex plane</a:t>
            </a:r>
          </a:p>
          <a:p>
            <a:r>
              <a:rPr lang="en-US" dirty="0"/>
              <a:t>Statistical relationships between random variables -&gt; inner product</a:t>
            </a:r>
          </a:p>
          <a:p>
            <a:r>
              <a:rPr lang="en-US" dirty="0"/>
              <a:t>Determinism and reversibility -&gt; unitary evolution</a:t>
            </a:r>
          </a:p>
          <a:p>
            <a:endParaRPr lang="en-US" dirty="0"/>
          </a:p>
          <a:p>
            <a:r>
              <a:rPr lang="en-US" dirty="0"/>
              <a:t>The difference between quantum and classical systems is not size, is reducibility</a:t>
            </a:r>
          </a:p>
        </p:txBody>
      </p:sp>
    </p:spTree>
    <p:extLst>
      <p:ext uri="{BB962C8B-B14F-4D97-AF65-F5344CB8AC3E}">
        <p14:creationId xmlns:p14="http://schemas.microsoft.com/office/powerpoint/2010/main" val="3734976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402731" y="710214"/>
            <a:ext cx="11386538" cy="5858586"/>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40DA13A-F1B5-4548-ACE7-8C882E54D748}"/>
              </a:ext>
            </a:extLst>
          </p:cNvPr>
          <p:cNvSpPr/>
          <p:nvPr/>
        </p:nvSpPr>
        <p:spPr>
          <a:xfrm>
            <a:off x="3444537" y="289200"/>
            <a:ext cx="5723412" cy="1049483"/>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a:t>Experimental verifiability</a:t>
            </a:r>
            <a:br>
              <a:rPr lang="en-US" sz="2800" dirty="0"/>
            </a:br>
            <a:r>
              <a:rPr lang="en-US" sz="20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707623" y="5545180"/>
            <a:ext cx="1944303" cy="6317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4199139" y="1529066"/>
            <a:ext cx="352573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a:p>
            <a:pPr algn="ctr"/>
            <a:r>
              <a:rPr lang="en-US" sz="140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8629095" y="1529066"/>
            <a:ext cx="2826895"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Irreducibility</a:t>
            </a:r>
          </a:p>
          <a:p>
            <a:pPr algn="ctr"/>
            <a:r>
              <a:rPr lang="en-US" sz="140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736753" y="3115338"/>
            <a:ext cx="3830346" cy="11424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Deterministic and reversible evolution</a:t>
            </a:r>
          </a:p>
          <a:p>
            <a:pPr algn="ctr"/>
            <a:r>
              <a:rPr lang="en-US" sz="140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736753" y="4585608"/>
            <a:ext cx="3462386" cy="6317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8309499" y="5496334"/>
            <a:ext cx="3232770" cy="867905"/>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Kinematic equivalence</a:t>
            </a:r>
          </a:p>
          <a:p>
            <a:pPr algn="ctr"/>
            <a:r>
              <a:rPr lang="en-US" sz="1400" dirty="0"/>
              <a:t>leads to massive particles</a:t>
            </a:r>
          </a:p>
        </p:txBody>
      </p: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EDA36D2C-3734-497B-9AD8-C8500633A4A9}"/>
                  </a:ext>
                </a:extLst>
              </p:cNvPr>
              <p:cNvSpPr/>
              <p:nvPr/>
            </p:nvSpPr>
            <p:spPr>
              <a:xfrm>
                <a:off x="5962004" y="2817985"/>
                <a:ext cx="2209800"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Hamilton’s equations</a:t>
                </a:r>
                <a:br>
                  <a:rPr lang="en-US" dirty="0"/>
                </a:br>
                <a:br>
                  <a:rPr lang="en-US" sz="1400" dirty="0"/>
                </a:br>
                <a:r>
                  <a:rPr lang="en-US" sz="1400" dirty="0"/>
                  <a:t> </a:t>
                </a:r>
                <a14:m>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m:t>
                        </m:r>
                      </m:num>
                      <m:den>
                        <m:r>
                          <a:rPr lang="en-US" sz="1400" b="0" i="1" smtClean="0">
                            <a:latin typeface="Cambria Math" panose="02040503050406030204" pitchFamily="18" charset="0"/>
                          </a:rPr>
                          <m:t>𝑑𝑡</m:t>
                        </m:r>
                      </m:den>
                    </m:f>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𝑞</m:t>
                        </m:r>
                        <m:r>
                          <a:rPr lang="en-US" sz="1400" b="0" i="1" smtClean="0">
                            <a:latin typeface="Cambria Math" panose="02040503050406030204" pitchFamily="18" charset="0"/>
                          </a:rPr>
                          <m:t>, </m:t>
                        </m:r>
                        <m:r>
                          <a:rPr lang="en-US" sz="1400" b="0" i="1" smtClean="0">
                            <a:latin typeface="Cambria Math" panose="02040503050406030204" pitchFamily="18" charset="0"/>
                          </a:rPr>
                          <m:t>𝑝</m:t>
                        </m:r>
                      </m:e>
                    </m:d>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m:t>
                            </m:r>
                            <m:r>
                              <a:rPr lang="en-US" sz="1400" b="0" i="1" smtClean="0">
                                <a:latin typeface="Cambria Math" panose="02040503050406030204" pitchFamily="18" charset="0"/>
                              </a:rPr>
                              <m:t>𝐻</m:t>
                            </m:r>
                          </m:num>
                          <m:den>
                            <m:r>
                              <a:rPr lang="en-US" sz="1400" b="0" i="1" smtClean="0">
                                <a:latin typeface="Cambria Math" panose="02040503050406030204" pitchFamily="18" charset="0"/>
                              </a:rPr>
                              <m:t>𝜕</m:t>
                            </m:r>
                            <m:r>
                              <a:rPr lang="en-US" sz="1400" b="0" i="1" smtClean="0">
                                <a:latin typeface="Cambria Math" panose="02040503050406030204" pitchFamily="18" charset="0"/>
                              </a:rPr>
                              <m:t>𝑝</m:t>
                            </m:r>
                          </m:den>
                        </m:f>
                        <m:r>
                          <a:rPr lang="en-US" sz="1400" b="0" i="1" smtClean="0">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m:t>
                            </m:r>
                            <m:r>
                              <a:rPr lang="en-US" sz="1400" i="1">
                                <a:latin typeface="Cambria Math" panose="02040503050406030204" pitchFamily="18" charset="0"/>
                              </a:rPr>
                              <m:t>𝐻</m:t>
                            </m:r>
                          </m:num>
                          <m:den>
                            <m:r>
                              <a:rPr lang="en-US" sz="1400" i="1">
                                <a:latin typeface="Cambria Math" panose="02040503050406030204" pitchFamily="18" charset="0"/>
                              </a:rPr>
                              <m:t>𝜕</m:t>
                            </m:r>
                            <m:r>
                              <a:rPr lang="en-US" sz="1400" b="0" i="1" smtClean="0">
                                <a:latin typeface="Cambria Math" panose="02040503050406030204" pitchFamily="18" charset="0"/>
                              </a:rPr>
                              <m:t>𝑞</m:t>
                            </m:r>
                          </m:den>
                        </m:f>
                      </m:e>
                    </m:d>
                  </m:oMath>
                </a14:m>
                <a:endParaRPr lang="en-US" sz="1400" dirty="0"/>
              </a:p>
            </p:txBody>
          </p:sp>
        </mc:Choice>
        <mc:Fallback xmlns="">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5962004" y="2817985"/>
                <a:ext cx="2209800" cy="1065193"/>
              </a:xfrm>
              <a:prstGeom prst="rect">
                <a:avLst/>
              </a:prstGeom>
              <a:blipFill>
                <a:blip r:embed="rId2"/>
                <a:stretch>
                  <a:fillRect l="-1096" r="-822"/>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690471CF-E9E1-44EE-A9B9-B43CB387350A}"/>
                  </a:ext>
                </a:extLst>
              </p:cNvPr>
              <p:cNvSpPr/>
              <p:nvPr/>
            </p:nvSpPr>
            <p:spPr>
              <a:xfrm>
                <a:off x="5010519" y="5259653"/>
                <a:ext cx="2591447"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Euler-Lagrange equations</a:t>
                </a:r>
                <a:br>
                  <a:rPr lang="en-US" dirty="0"/>
                </a:br>
                <a:br>
                  <a:rPr lang="en-US" sz="1400" dirty="0"/>
                </a:br>
                <a:r>
                  <a:rPr lang="en-US" sz="1400" dirty="0"/>
                  <a:t> </a:t>
                </a:r>
                <a14:m>
                  <m:oMath xmlns:m="http://schemas.openxmlformats.org/officeDocument/2006/math">
                    <m:r>
                      <a:rPr lang="en-US" sz="1400">
                        <a:latin typeface="Cambria Math" panose="02040503050406030204" pitchFamily="18" charset="0"/>
                      </a:rPr>
                      <m:t>𝛿</m:t>
                    </m:r>
                    <m:r>
                      <a:rPr lang="en-US" sz="1400">
                        <a:latin typeface="Cambria Math" panose="02040503050406030204" pitchFamily="18" charset="0"/>
                      </a:rPr>
                      <m:t>∫</m:t>
                    </m:r>
                    <m:r>
                      <a:rPr lang="en-US" sz="1400">
                        <a:latin typeface="Cambria Math" panose="02040503050406030204" pitchFamily="18" charset="0"/>
                      </a:rPr>
                      <m:t>𝐿</m:t>
                    </m:r>
                    <m:d>
                      <m:dPr>
                        <m:ctrlPr>
                          <a:rPr lang="en-US" sz="1400" i="1">
                            <a:latin typeface="Cambria Math" panose="02040503050406030204" pitchFamily="18" charset="0"/>
                          </a:rPr>
                        </m:ctrlPr>
                      </m:dPr>
                      <m:e>
                        <m:r>
                          <a:rPr lang="en-US" sz="1400">
                            <a:latin typeface="Cambria Math" panose="02040503050406030204" pitchFamily="18" charset="0"/>
                          </a:rPr>
                          <m:t>𝑞</m:t>
                        </m:r>
                        <m:r>
                          <a:rPr lang="en-US" sz="1400">
                            <a:latin typeface="Cambria Math" panose="02040503050406030204" pitchFamily="18" charset="0"/>
                          </a:rPr>
                          <m:t>, </m:t>
                        </m:r>
                        <m:acc>
                          <m:accPr>
                            <m:chr m:val="̇"/>
                            <m:ctrlPr>
                              <a:rPr lang="en-US" sz="1400" i="1">
                                <a:latin typeface="Cambria Math" panose="02040503050406030204" pitchFamily="18" charset="0"/>
                              </a:rPr>
                            </m:ctrlPr>
                          </m:accPr>
                          <m:e>
                            <m:r>
                              <a:rPr lang="en-US" sz="1400">
                                <a:latin typeface="Cambria Math" panose="02040503050406030204" pitchFamily="18" charset="0"/>
                              </a:rPr>
                              <m:t>𝑞</m:t>
                            </m:r>
                          </m:e>
                        </m:acc>
                        <m:r>
                          <a:rPr lang="en-US" sz="1400">
                            <a:latin typeface="Cambria Math" panose="02040503050406030204" pitchFamily="18" charset="0"/>
                          </a:rPr>
                          <m:t>,</m:t>
                        </m:r>
                        <m:r>
                          <a:rPr lang="en-US" sz="1400">
                            <a:latin typeface="Cambria Math" panose="02040503050406030204" pitchFamily="18" charset="0"/>
                          </a:rPr>
                          <m:t>𝑡</m:t>
                        </m:r>
                      </m:e>
                    </m:d>
                    <m:r>
                      <a:rPr lang="en-US" sz="1400">
                        <a:latin typeface="Cambria Math" panose="02040503050406030204" pitchFamily="18" charset="0"/>
                      </a:rPr>
                      <m:t>=0</m:t>
                    </m:r>
                  </m:oMath>
                </a14:m>
                <a:endParaRPr lang="en-US" sz="1400" dirty="0"/>
              </a:p>
            </p:txBody>
          </p:sp>
        </mc:Choice>
        <mc:Fallback xmlns="">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5010519" y="5259653"/>
                <a:ext cx="2591447" cy="1065193"/>
              </a:xfrm>
              <a:prstGeom prst="rect">
                <a:avLst/>
              </a:prstGeom>
              <a:blipFill>
                <a:blip r:embed="rId3"/>
                <a:stretch>
                  <a:fillRect l="-1405" r="-937"/>
                </a:stretch>
              </a:blipFill>
              <a:ln>
                <a:solidFill>
                  <a:srgbClr val="64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ABFBFD5-EC6A-49DE-8CF4-A93A047B8808}"/>
                  </a:ext>
                </a:extLst>
              </p:cNvPr>
              <p:cNvSpPr/>
              <p:nvPr/>
            </p:nvSpPr>
            <p:spPr>
              <a:xfrm>
                <a:off x="8829770" y="3213418"/>
                <a:ext cx="2425544" cy="1065193"/>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Schroedinger</a:t>
                </a:r>
                <a:r>
                  <a:rPr lang="en-US" dirty="0"/>
                  <a:t> equation</a:t>
                </a:r>
                <a:br>
                  <a:rPr lang="en-US" dirty="0"/>
                </a:br>
                <a:br>
                  <a:rPr lang="en-US" sz="1400" dirty="0"/>
                </a:br>
                <a14:m>
                  <m:oMathPara xmlns:m="http://schemas.openxmlformats.org/officeDocument/2006/math">
                    <m:oMathParaPr>
                      <m:jc m:val="centerGroup"/>
                    </m:oMathParaPr>
                    <m:oMath xmlns:m="http://schemas.openxmlformats.org/officeDocument/2006/math">
                      <m:r>
                        <a:rPr lang="en-US" sz="1400">
                          <a:latin typeface="Cambria Math" panose="02040503050406030204" pitchFamily="18" charset="0"/>
                        </a:rPr>
                        <m:t>𝚤</m:t>
                      </m:r>
                      <m:r>
                        <a:rPr lang="en-US" sz="1400">
                          <a:latin typeface="Cambria Math" panose="02040503050406030204" pitchFamily="18" charset="0"/>
                        </a:rPr>
                        <m:t>ℏ</m:t>
                      </m:r>
                      <m:f>
                        <m:fPr>
                          <m:ctrlPr>
                            <a:rPr lang="en-US" sz="1400" i="1">
                              <a:latin typeface="Cambria Math" panose="02040503050406030204" pitchFamily="18" charset="0"/>
                            </a:rPr>
                          </m:ctrlPr>
                        </m:fPr>
                        <m:num>
                          <m:r>
                            <a:rPr lang="en-US" sz="1400">
                              <a:latin typeface="Cambria Math" panose="02040503050406030204" pitchFamily="18" charset="0"/>
                            </a:rPr>
                            <m:t>𝜕</m:t>
                          </m:r>
                        </m:num>
                        <m:den>
                          <m:r>
                            <a:rPr lang="en-US" sz="1400">
                              <a:latin typeface="Cambria Math" panose="02040503050406030204" pitchFamily="18" charset="0"/>
                            </a:rPr>
                            <m:t>𝜕</m:t>
                          </m:r>
                          <m:r>
                            <a:rPr lang="en-US" sz="1400">
                              <a:latin typeface="Cambria Math" panose="02040503050406030204" pitchFamily="18" charset="0"/>
                            </a:rPr>
                            <m:t>𝑡</m:t>
                          </m:r>
                        </m:den>
                      </m:f>
                      <m:r>
                        <a:rPr lang="en-US" sz="1400">
                          <a:latin typeface="Cambria Math" panose="02040503050406030204" pitchFamily="18" charset="0"/>
                        </a:rPr>
                        <m:t>𝜓</m:t>
                      </m:r>
                      <m:r>
                        <a:rPr lang="en-US" sz="1400">
                          <a:latin typeface="Cambria Math" panose="02040503050406030204" pitchFamily="18" charset="0"/>
                        </a:rPr>
                        <m:t>=</m:t>
                      </m:r>
                      <m:r>
                        <a:rPr lang="en-US" sz="1400">
                          <a:latin typeface="Cambria Math" panose="02040503050406030204" pitchFamily="18" charset="0"/>
                        </a:rPr>
                        <m:t>𝐻</m:t>
                      </m:r>
                      <m:r>
                        <a:rPr lang="en-US" sz="1400">
                          <a:latin typeface="Cambria Math" panose="02040503050406030204" pitchFamily="18" charset="0"/>
                        </a:rPr>
                        <m:t>𝜓</m:t>
                      </m:r>
                    </m:oMath>
                  </m:oMathPara>
                </a14:m>
                <a:endParaRPr lang="en-US" sz="1400" dirty="0"/>
              </a:p>
            </p:txBody>
          </p:sp>
        </mc:Choice>
        <mc:Fallback xmlns="">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8829770" y="3213418"/>
                <a:ext cx="2425544" cy="1065193"/>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8190208" y="4544374"/>
            <a:ext cx="2225337" cy="570090"/>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6835806" y="2514308"/>
            <a:ext cx="0" cy="2234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9925884" y="2514308"/>
            <a:ext cx="0" cy="601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4634144" y="4121166"/>
            <a:ext cx="4088029" cy="1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4688702" y="3517873"/>
            <a:ext cx="114392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6835806" y="4003829"/>
            <a:ext cx="0" cy="11756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7724869" y="5930285"/>
            <a:ext cx="4469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479399" y="390617"/>
            <a:ext cx="2938497" cy="646331"/>
          </a:xfrm>
          <a:prstGeom prst="rect">
            <a:avLst/>
          </a:prstGeom>
          <a:noFill/>
        </p:spPr>
        <p:txBody>
          <a:bodyPr wrap="none" rtlCol="0">
            <a:spAutoFit/>
          </a:bodyPr>
          <a:lstStyle/>
          <a:p>
            <a:r>
              <a:rPr lang="en-US" dirty="0">
                <a:solidFill>
                  <a:schemeClr val="accent6">
                    <a:lumMod val="50000"/>
                  </a:schemeClr>
                </a:solidFill>
              </a:rPr>
              <a:t>General mathematical theory</a:t>
            </a:r>
            <a:br>
              <a:rPr lang="en-US" dirty="0">
                <a:solidFill>
                  <a:schemeClr val="accent6">
                    <a:lumMod val="50000"/>
                  </a:schemeClr>
                </a:solidFill>
              </a:rPr>
            </a:br>
            <a:r>
              <a:rPr lang="en-US"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708904" y="1515291"/>
            <a:ext cx="2386551" cy="369332"/>
          </a:xfrm>
          <a:prstGeom prst="rect">
            <a:avLst/>
          </a:prstGeom>
          <a:noFill/>
        </p:spPr>
        <p:txBody>
          <a:bodyPr wrap="none" rtlCol="0">
            <a:spAutoFit/>
          </a:bodyPr>
          <a:lstStyle/>
          <a:p>
            <a:r>
              <a:rPr lang="en-US"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748481" y="2666368"/>
            <a:ext cx="2617896" cy="369332"/>
          </a:xfrm>
          <a:prstGeom prst="rect">
            <a:avLst/>
          </a:prstGeom>
          <a:noFill/>
        </p:spPr>
        <p:txBody>
          <a:bodyPr wrap="none" rtlCol="0">
            <a:spAutoFit/>
          </a:bodyPr>
          <a:lstStyle/>
          <a:p>
            <a:r>
              <a:rPr lang="en-US" dirty="0">
                <a:solidFill>
                  <a:schemeClr val="accent5">
                    <a:lumMod val="50000"/>
                  </a:schemeClr>
                </a:solidFill>
              </a:rPr>
              <a:t>Process-level assumptions</a:t>
            </a:r>
          </a:p>
        </p:txBody>
      </p:sp>
    </p:spTree>
    <p:extLst>
      <p:ext uri="{BB962C8B-B14F-4D97-AF65-F5344CB8AC3E}">
        <p14:creationId xmlns:p14="http://schemas.microsoft.com/office/powerpoint/2010/main" val="29970321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B376-E24E-46E3-9813-399836D1CA3B}"/>
              </a:ext>
            </a:extLst>
          </p:cNvPr>
          <p:cNvSpPr>
            <a:spLocks noGrp="1"/>
          </p:cNvSpPr>
          <p:nvPr>
            <p:ph type="title"/>
          </p:nvPr>
        </p:nvSpPr>
        <p:spPr/>
        <p:txBody>
          <a:bodyPr/>
          <a:lstStyle/>
          <a:p>
            <a:r>
              <a:rPr lang="en-US" dirty="0"/>
              <a:t>…</a:t>
            </a:r>
          </a:p>
        </p:txBody>
      </p:sp>
      <p:sp>
        <p:nvSpPr>
          <p:cNvPr id="3" name="Text Placeholder 2">
            <a:extLst>
              <a:ext uri="{FF2B5EF4-FFF2-40B4-BE49-F238E27FC236}">
                <a16:creationId xmlns:a16="http://schemas.microsoft.com/office/drawing/2014/main" id="{1D2B60AE-0013-4C11-880B-5FC779473E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398300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8324A-90B2-437B-873A-4865BB957753}"/>
              </a:ext>
            </a:extLst>
          </p:cNvPr>
          <p:cNvSpPr>
            <a:spLocks noGrp="1"/>
          </p:cNvSpPr>
          <p:nvPr>
            <p:ph type="title"/>
          </p:nvPr>
        </p:nvSpPr>
        <p:spPr/>
        <p:txBody>
          <a:bodyPr/>
          <a:lstStyle/>
          <a:p>
            <a:r>
              <a:rPr lang="en-US" dirty="0"/>
              <a:t>Other results</a:t>
            </a:r>
          </a:p>
        </p:txBody>
      </p:sp>
      <p:sp>
        <p:nvSpPr>
          <p:cNvPr id="3" name="Content Placeholder 2">
            <a:extLst>
              <a:ext uri="{FF2B5EF4-FFF2-40B4-BE49-F238E27FC236}">
                <a16:creationId xmlns:a16="http://schemas.microsoft.com/office/drawing/2014/main" id="{3BBFB61B-5F51-4DF5-9F6A-EB80B6E4CAA5}"/>
              </a:ext>
            </a:extLst>
          </p:cNvPr>
          <p:cNvSpPr>
            <a:spLocks noGrp="1"/>
          </p:cNvSpPr>
          <p:nvPr>
            <p:ph idx="1"/>
          </p:nvPr>
        </p:nvSpPr>
        <p:spPr/>
        <p:txBody>
          <a:bodyPr/>
          <a:lstStyle/>
          <a:p>
            <a:r>
              <a:rPr lang="en-US" dirty="0"/>
              <a:t>With an additional assumption one can recover massive particles under potential forces</a:t>
            </a:r>
          </a:p>
          <a:p>
            <a:pPr lvl="1"/>
            <a:r>
              <a:rPr lang="en-US" dirty="0"/>
              <a:t>Kinematic assumption: giving the state is equivalent to giving the space-time trajectory</a:t>
            </a:r>
          </a:p>
          <a:p>
            <a:r>
              <a:rPr lang="en-US" dirty="0"/>
              <a:t>We have identified a set of necessary and sufficient conditions under which the possibilities of a domain can be identified by numbers</a:t>
            </a:r>
          </a:p>
          <a:p>
            <a:pPr lvl="1"/>
            <a:r>
              <a:rPr lang="en-US" dirty="0"/>
              <a:t>That is, how </a:t>
            </a:r>
            <a:r>
              <a:rPr lang="en-US" b="1" dirty="0"/>
              <a:t>quantities</a:t>
            </a:r>
            <a:r>
              <a:rPr lang="en-US" dirty="0"/>
              <a:t> are constructed through experimental verifiability</a:t>
            </a:r>
          </a:p>
          <a:p>
            <a:pPr lvl="1"/>
            <a:r>
              <a:rPr lang="en-US" dirty="0"/>
              <a:t>This gives us insights on what assumption are required by the continuum and how they would fail</a:t>
            </a:r>
          </a:p>
          <a:p>
            <a:r>
              <a:rPr lang="en-US" dirty="0"/>
              <a:t>We have started working on thermodynamics and statistical mechanics</a:t>
            </a:r>
          </a:p>
          <a:p>
            <a:pPr lvl="1"/>
            <a:r>
              <a:rPr lang="en-US" dirty="0"/>
              <a:t>The idea is to characterize evolution that is not reversible</a:t>
            </a:r>
          </a:p>
          <a:p>
            <a:pPr lvl="1"/>
            <a:r>
              <a:rPr lang="en-US" dirty="0"/>
              <a:t>Working on extending our logic structure to </a:t>
            </a:r>
            <a:r>
              <a:rPr lang="en-US"/>
              <a:t>integrate additional concepts </a:t>
            </a:r>
            <a:r>
              <a:rPr lang="en-US" dirty="0"/>
              <a:t>(e.g. measures, probability, entropy)</a:t>
            </a:r>
          </a:p>
        </p:txBody>
      </p:sp>
    </p:spTree>
    <p:extLst>
      <p:ext uri="{BB962C8B-B14F-4D97-AF65-F5344CB8AC3E}">
        <p14:creationId xmlns:p14="http://schemas.microsoft.com/office/powerpoint/2010/main" val="1271471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0C49-66ED-40F8-BD95-A35F0AA587AD}"/>
              </a:ext>
            </a:extLst>
          </p:cNvPr>
          <p:cNvSpPr>
            <a:spLocks noGrp="1"/>
          </p:cNvSpPr>
          <p:nvPr>
            <p:ph type="ctrTitle"/>
          </p:nvPr>
        </p:nvSpPr>
        <p:spPr/>
        <p:txBody>
          <a:bodyPr/>
          <a:lstStyle/>
          <a:p>
            <a:r>
              <a:rPr lang="en-US" dirty="0"/>
              <a:t>Project status</a:t>
            </a:r>
          </a:p>
        </p:txBody>
      </p:sp>
      <p:sp>
        <p:nvSpPr>
          <p:cNvPr id="3" name="Subtitle 2">
            <a:extLst>
              <a:ext uri="{FF2B5EF4-FFF2-40B4-BE49-F238E27FC236}">
                <a16:creationId xmlns:a16="http://schemas.microsoft.com/office/drawing/2014/main" id="{421A82D8-11E9-4B81-A0F7-FB3024B15AB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643970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87BA1-31BC-46D5-A395-DC56A834B527}"/>
              </a:ext>
            </a:extLst>
          </p:cNvPr>
          <p:cNvSpPr>
            <a:spLocks noGrp="1"/>
          </p:cNvSpPr>
          <p:nvPr>
            <p:ph type="title"/>
          </p:nvPr>
        </p:nvSpPr>
        <p:spPr/>
        <p:txBody>
          <a:bodyPr/>
          <a:lstStyle/>
          <a:p>
            <a:r>
              <a:rPr lang="en-US" dirty="0"/>
              <a:t>Status – future activities</a:t>
            </a:r>
          </a:p>
        </p:txBody>
      </p:sp>
      <p:sp>
        <p:nvSpPr>
          <p:cNvPr id="3" name="Content Placeholder 2">
            <a:extLst>
              <a:ext uri="{FF2B5EF4-FFF2-40B4-BE49-F238E27FC236}">
                <a16:creationId xmlns:a16="http://schemas.microsoft.com/office/drawing/2014/main" id="{6A144EF1-6E6F-4F0F-B83D-279079349F71}"/>
              </a:ext>
            </a:extLst>
          </p:cNvPr>
          <p:cNvSpPr>
            <a:spLocks noGrp="1"/>
          </p:cNvSpPr>
          <p:nvPr>
            <p:ph idx="1"/>
          </p:nvPr>
        </p:nvSpPr>
        <p:spPr/>
        <p:txBody>
          <a:bodyPr>
            <a:normAutofit lnSpcReduction="10000"/>
          </a:bodyPr>
          <a:lstStyle/>
          <a:p>
            <a:r>
              <a:rPr lang="en-US" dirty="0"/>
              <a:t>Consolidate and expand the mathematical framework</a:t>
            </a:r>
          </a:p>
          <a:p>
            <a:pPr lvl="1"/>
            <a:r>
              <a:rPr lang="en-US" dirty="0"/>
              <a:t>We suspect that extended the framework with an extra axiom that allows to compare the level of description (i.e. granularity) of statements we can recover concepts from measure theory, probability theory, geometry and information theory</a:t>
            </a:r>
          </a:p>
          <a:p>
            <a:pPr lvl="1"/>
            <a:r>
              <a:rPr lang="en-US" dirty="0"/>
              <a:t>We also want to recover ideas from differential topology and geometric measure theory from finite value functions of finite valued shapes that are linear (i.e. value for the whole is the sum of the value for the parts)</a:t>
            </a:r>
          </a:p>
          <a:p>
            <a:r>
              <a:rPr lang="en-US" dirty="0"/>
              <a:t>Extend to other areas</a:t>
            </a:r>
          </a:p>
          <a:p>
            <a:pPr lvl="1"/>
            <a:r>
              <a:rPr lang="en-US" dirty="0"/>
              <a:t>Currently working on thermodynamic and statistical mechanics</a:t>
            </a:r>
          </a:p>
          <a:p>
            <a:r>
              <a:rPr lang="en-US" dirty="0"/>
              <a:t>Always looking for individuals that can provide insights/discussions/…</a:t>
            </a:r>
          </a:p>
          <a:p>
            <a:pPr lvl="1"/>
            <a:r>
              <a:rPr lang="en-US" dirty="0"/>
              <a:t>Collaborating with Julian Barbour on a better characterization of Shannon entropy</a:t>
            </a:r>
          </a:p>
          <a:p>
            <a:pPr lvl="1"/>
            <a:r>
              <a:rPr lang="en-US" dirty="0"/>
              <a:t>Collaborating with Lorenzo Maccone (Quantum Information) on system composition in quantum mechanics</a:t>
            </a:r>
          </a:p>
          <a:p>
            <a:endParaRPr lang="en-US" dirty="0"/>
          </a:p>
        </p:txBody>
      </p:sp>
    </p:spTree>
    <p:extLst>
      <p:ext uri="{BB962C8B-B14F-4D97-AF65-F5344CB8AC3E}">
        <p14:creationId xmlns:p14="http://schemas.microsoft.com/office/powerpoint/2010/main" val="34844279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2A03E-5F63-4B58-BC60-954731FC5786}"/>
              </a:ext>
            </a:extLst>
          </p:cNvPr>
          <p:cNvSpPr>
            <a:spLocks noGrp="1"/>
          </p:cNvSpPr>
          <p:nvPr>
            <p:ph type="title"/>
          </p:nvPr>
        </p:nvSpPr>
        <p:spPr/>
        <p:txBody>
          <a:bodyPr/>
          <a:lstStyle/>
          <a:p>
            <a:r>
              <a:rPr lang="en-US" dirty="0"/>
              <a:t>Conclusions</a:t>
            </a:r>
          </a:p>
        </p:txBody>
      </p:sp>
      <p:sp>
        <p:nvSpPr>
          <p:cNvPr id="3" name="Content Placeholder 2">
            <a:extLst>
              <a:ext uri="{FF2B5EF4-FFF2-40B4-BE49-F238E27FC236}">
                <a16:creationId xmlns:a16="http://schemas.microsoft.com/office/drawing/2014/main" id="{96932346-72E8-4F9C-B8D8-4A411A053555}"/>
              </a:ext>
            </a:extLst>
          </p:cNvPr>
          <p:cNvSpPr>
            <a:spLocks noGrp="1"/>
          </p:cNvSpPr>
          <p:nvPr>
            <p:ph idx="1"/>
          </p:nvPr>
        </p:nvSpPr>
        <p:spPr>
          <a:xfrm>
            <a:off x="193431" y="1213338"/>
            <a:ext cx="11843238" cy="5233182"/>
          </a:xfrm>
        </p:spPr>
        <p:txBody>
          <a:bodyPr>
            <a:normAutofit/>
          </a:bodyPr>
          <a:lstStyle/>
          <a:p>
            <a:r>
              <a:rPr lang="en-US" dirty="0"/>
              <a:t>Only a handful of physical assumptions are required to rederive classical/quantum particle mechanics</a:t>
            </a:r>
          </a:p>
          <a:p>
            <a:pPr lvl="1"/>
            <a:r>
              <a:rPr lang="en-US" dirty="0"/>
              <a:t>They capture idealizations for a system under certain conditions</a:t>
            </a:r>
          </a:p>
          <a:p>
            <a:pPr lvl="1"/>
            <a:r>
              <a:rPr lang="en-US" dirty="0"/>
              <a:t>They can be seen as characterizing information availability</a:t>
            </a:r>
          </a:p>
          <a:p>
            <a:pPr lvl="2"/>
            <a:r>
              <a:rPr lang="en-US" dirty="0"/>
              <a:t>(Reducibility) How much information is accessible? (Determinism/Reversibility) How is it mapped through time? (Kinematic equivalence) Are trajectories enough to gather that information? </a:t>
            </a:r>
          </a:p>
          <a:p>
            <a:r>
              <a:rPr lang="en-US" dirty="0"/>
              <a:t>We can create a physically meaningful formal structure for science that starts from simple well-motivated axioms (not abstract mathematical structures)</a:t>
            </a:r>
          </a:p>
          <a:p>
            <a:pPr lvl="1"/>
            <a:r>
              <a:rPr lang="en-US" dirty="0"/>
              <a:t>Maps very well to established mathematical structures</a:t>
            </a:r>
          </a:p>
          <a:p>
            <a:pPr lvl="1"/>
            <a:r>
              <a:rPr lang="en-US" dirty="0"/>
              <a:t>Objects are both physically and mathematically well defined (no “interpretation” needed, no unphysical objects)</a:t>
            </a:r>
          </a:p>
          <a:p>
            <a:r>
              <a:rPr lang="en-US" dirty="0"/>
              <a:t>A comprehensive reorganization of the current theories can lead to better understanding and new ideas</a:t>
            </a:r>
          </a:p>
        </p:txBody>
      </p:sp>
    </p:spTree>
    <p:extLst>
      <p:ext uri="{BB962C8B-B14F-4D97-AF65-F5344CB8AC3E}">
        <p14:creationId xmlns:p14="http://schemas.microsoft.com/office/powerpoint/2010/main" val="1631634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451A5-C551-4E22-BE2D-5BC4ABA8B925}"/>
              </a:ext>
            </a:extLst>
          </p:cNvPr>
          <p:cNvSpPr>
            <a:spLocks noGrp="1"/>
          </p:cNvSpPr>
          <p:nvPr>
            <p:ph type="title"/>
          </p:nvPr>
        </p:nvSpPr>
        <p:spPr/>
        <p:txBody>
          <a:bodyPr/>
          <a:lstStyle/>
          <a:p>
            <a:r>
              <a:rPr lang="en-US" dirty="0"/>
              <a:t>Summary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00FCB3-8D65-4D13-BC97-FCF082A5E88C}"/>
                  </a:ext>
                </a:extLst>
              </p:cNvPr>
              <p:cNvSpPr>
                <a:spLocks noGrp="1"/>
              </p:cNvSpPr>
              <p:nvPr>
                <p:ph idx="1"/>
              </p:nvPr>
            </p:nvSpPr>
            <p:spPr/>
            <p:txBody>
              <a:bodyPr>
                <a:normAutofit/>
              </a:bodyPr>
              <a:lstStyle/>
              <a:p>
                <a:r>
                  <a:rPr lang="en-US" dirty="0"/>
                  <a:t>First we are going to see how we can construct a formal system that captures some key aspects of experimental verification</a:t>
                </a:r>
              </a:p>
              <a:p>
                <a:pPr lvl="1"/>
                <a:r>
                  <a:rPr lang="en-US" dirty="0"/>
                  <a:t>this leads directly to two fundamental mathematical structures, topologies and </a:t>
                </a:r>
                <a14:m>
                  <m:oMath xmlns:m="http://schemas.openxmlformats.org/officeDocument/2006/math">
                    <m:r>
                      <a:rPr lang="en-US" b="0" i="1" smtClean="0">
                        <a:latin typeface="Cambria Math" panose="02040503050406030204" pitchFamily="18" charset="0"/>
                      </a:rPr>
                      <m:t>𝜎</m:t>
                    </m:r>
                  </m:oMath>
                </a14:m>
                <a:r>
                  <a:rPr lang="en-US" dirty="0"/>
                  <a:t>-algebras, which are the foundations of most of the other mathematical structures used in science</a:t>
                </a:r>
              </a:p>
              <a:p>
                <a:r>
                  <a:rPr lang="en-US" dirty="0"/>
                  <a:t>Then we are going to see three assumptions and their consequences</a:t>
                </a:r>
              </a:p>
              <a:p>
                <a:pPr lvl="1"/>
                <a:r>
                  <a:rPr lang="en-US" dirty="0"/>
                  <a:t>Deterministic and reversible evolution</a:t>
                </a:r>
              </a:p>
              <a:p>
                <a:pPr lvl="1"/>
                <a:r>
                  <a:rPr lang="en-US" dirty="0"/>
                  <a:t>Infinitesimal reducibility, the ability to describe parts of a system</a:t>
                </a:r>
              </a:p>
              <a:p>
                <a:pPr lvl="2"/>
                <a:r>
                  <a:rPr lang="en-US" dirty="0"/>
                  <a:t>which leads to classical phase space and, paired with deterministic and reversible evolution, gives us classical Hamiltonian mechanics</a:t>
                </a:r>
              </a:p>
              <a:p>
                <a:pPr lvl="1"/>
                <a:r>
                  <a:rPr lang="en-US" dirty="0"/>
                  <a:t>Irreducibility, the inability to describe parts of a system</a:t>
                </a:r>
              </a:p>
              <a:p>
                <a:pPr lvl="2"/>
                <a:r>
                  <a:rPr lang="en-US" dirty="0"/>
                  <a:t>which leads to quantum states and, paired with deterministic and reversible evolution, gives us quantum mechanics (i.e. the </a:t>
                </a:r>
                <a:r>
                  <a:rPr lang="en-US" dirty="0" err="1"/>
                  <a:t>Schroedinger</a:t>
                </a:r>
                <a:r>
                  <a:rPr lang="en-US" dirty="0"/>
                  <a:t> equation)</a:t>
                </a:r>
              </a:p>
              <a:p>
                <a:endParaRPr lang="en-US" dirty="0"/>
              </a:p>
            </p:txBody>
          </p:sp>
        </mc:Choice>
        <mc:Fallback xmlns="">
          <p:sp>
            <p:nvSpPr>
              <p:cNvPr id="3" name="Content Placeholder 2">
                <a:extLst>
                  <a:ext uri="{FF2B5EF4-FFF2-40B4-BE49-F238E27FC236}">
                    <a16:creationId xmlns:a16="http://schemas.microsoft.com/office/drawing/2014/main" id="{8F00FCB3-8D65-4D13-BC97-FCF082A5E88C}"/>
                  </a:ext>
                </a:extLst>
              </p:cNvPr>
              <p:cNvSpPr>
                <a:spLocks noGrp="1" noRot="1" noChangeAspect="1" noMove="1" noResize="1" noEditPoints="1" noAdjustHandles="1" noChangeArrowheads="1" noChangeShapeType="1" noTextEdit="1"/>
              </p:cNvSpPr>
              <p:nvPr>
                <p:ph idx="1"/>
              </p:nvPr>
            </p:nvSpPr>
            <p:spPr>
              <a:blipFill>
                <a:blip r:embed="rId2"/>
                <a:stretch>
                  <a:fillRect l="-926" t="-1966"/>
                </a:stretch>
              </a:blipFill>
            </p:spPr>
            <p:txBody>
              <a:bodyPr/>
              <a:lstStyle/>
              <a:p>
                <a:r>
                  <a:rPr lang="en-US">
                    <a:noFill/>
                  </a:rPr>
                  <a:t> </a:t>
                </a:r>
              </a:p>
            </p:txBody>
          </p:sp>
        </mc:Fallback>
      </mc:AlternateContent>
    </p:spTree>
    <p:extLst>
      <p:ext uri="{BB962C8B-B14F-4D97-AF65-F5344CB8AC3E}">
        <p14:creationId xmlns:p14="http://schemas.microsoft.com/office/powerpoint/2010/main" val="4270310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B65E-4F9B-44E8-9474-259BD43D7A3A}"/>
              </a:ext>
            </a:extLst>
          </p:cNvPr>
          <p:cNvSpPr>
            <a:spLocks noGrp="1"/>
          </p:cNvSpPr>
          <p:nvPr>
            <p:ph type="title"/>
          </p:nvPr>
        </p:nvSpPr>
        <p:spPr/>
        <p:txBody>
          <a:bodyPr/>
          <a:lstStyle/>
          <a:p>
            <a:r>
              <a:rPr lang="en-US" dirty="0"/>
              <a:t>Experimental verifiability</a:t>
            </a:r>
          </a:p>
        </p:txBody>
      </p:sp>
      <p:sp>
        <p:nvSpPr>
          <p:cNvPr id="3" name="Text Placeholder 2">
            <a:extLst>
              <a:ext uri="{FF2B5EF4-FFF2-40B4-BE49-F238E27FC236}">
                <a16:creationId xmlns:a16="http://schemas.microsoft.com/office/drawing/2014/main" id="{DF88E87B-39F3-4F40-A8D4-DBC5783DBA1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0163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F81C4-D94B-49DE-83D0-2F1DED0B9617}"/>
              </a:ext>
            </a:extLst>
          </p:cNvPr>
          <p:cNvSpPr>
            <a:spLocks noGrp="1"/>
          </p:cNvSpPr>
          <p:nvPr>
            <p:ph type="title"/>
          </p:nvPr>
        </p:nvSpPr>
        <p:spPr/>
        <p:txBody>
          <a:bodyPr/>
          <a:lstStyle/>
          <a:p>
            <a:r>
              <a:rPr lang="en-US" dirty="0"/>
              <a:t>Verifiable statements</a:t>
            </a:r>
          </a:p>
        </p:txBody>
      </p:sp>
      <p:sp>
        <p:nvSpPr>
          <p:cNvPr id="4" name="TextBox 3">
            <a:extLst>
              <a:ext uri="{FF2B5EF4-FFF2-40B4-BE49-F238E27FC236}">
                <a16:creationId xmlns:a16="http://schemas.microsoft.com/office/drawing/2014/main" id="{608BF472-5D30-4CB4-BAB9-076944B4387D}"/>
              </a:ext>
            </a:extLst>
          </p:cNvPr>
          <p:cNvSpPr txBox="1"/>
          <p:nvPr/>
        </p:nvSpPr>
        <p:spPr>
          <a:xfrm>
            <a:off x="193431" y="1313895"/>
            <a:ext cx="11843238" cy="830997"/>
          </a:xfrm>
          <a:prstGeom prst="rect">
            <a:avLst/>
          </a:prstGeom>
          <a:noFill/>
        </p:spPr>
        <p:txBody>
          <a:bodyPr wrap="square" rtlCol="0">
            <a:spAutoFit/>
          </a:bodyPr>
          <a:lstStyle/>
          <a:p>
            <a:r>
              <a:rPr lang="en-US" sz="2400" dirty="0"/>
              <a:t>The basic objects of our </a:t>
            </a:r>
            <a:r>
              <a:rPr lang="en-US" sz="2400" dirty="0" err="1"/>
              <a:t>frameork</a:t>
            </a:r>
            <a:r>
              <a:rPr lang="en-US" sz="2400" dirty="0"/>
              <a:t> will be </a:t>
            </a:r>
            <a:r>
              <a:rPr lang="en-US" sz="2400" b="1" dirty="0"/>
              <a:t>verifiable statements</a:t>
            </a:r>
            <a:r>
              <a:rPr lang="en-US" sz="2400" dirty="0"/>
              <a:t>: objective assertions that can be shown to be true experimentally in a finite time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C4B64F-F44B-4E27-9170-00919202EEC3}"/>
                  </a:ext>
                </a:extLst>
              </p:cNvPr>
              <p:cNvSpPr/>
              <p:nvPr/>
            </p:nvSpPr>
            <p:spPr>
              <a:xfrm>
                <a:off x="193431" y="2331998"/>
                <a:ext cx="6096000" cy="2031325"/>
              </a:xfrm>
              <a:prstGeom prst="rect">
                <a:avLst/>
              </a:prstGeom>
            </p:spPr>
            <p:txBody>
              <a:bodyPr>
                <a:spAutoFit/>
              </a:bodyPr>
              <a:lstStyle/>
              <a:p>
                <a:r>
                  <a:rPr lang="en-US" dirty="0"/>
                  <a:t>Examples:</a:t>
                </a:r>
              </a:p>
              <a:p>
                <a:pPr lvl="1"/>
                <a:r>
                  <a:rPr lang="en-US" dirty="0"/>
                  <a:t>The mass of the photon is less than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−13</m:t>
                        </m:r>
                      </m:sup>
                    </m:sSup>
                  </m:oMath>
                </a14:m>
                <a:r>
                  <a:rPr lang="en-US" dirty="0"/>
                  <a:t> eV</a:t>
                </a:r>
              </a:p>
              <a:p>
                <a:pPr lvl="1"/>
                <a:r>
                  <a:rPr lang="en-US" dirty="0"/>
                  <a:t>If the height of the mercury column is between 24 and 25 millimeters then its temperature is between 24 and 25 Celsius</a:t>
                </a:r>
              </a:p>
              <a:p>
                <a:pPr lvl="1"/>
                <a:r>
                  <a:rPr lang="en-US" dirty="0"/>
                  <a:t>If I take </a:t>
                </a:r>
                <a14:m>
                  <m:oMath xmlns:m="http://schemas.openxmlformats.org/officeDocument/2006/math">
                    <m:r>
                      <a:rPr lang="en-US">
                        <a:latin typeface="Cambria Math" panose="02040503050406030204" pitchFamily="18" charset="0"/>
                      </a:rPr>
                      <m:t>2</m:t>
                    </m:r>
                    <m:r>
                      <a:rPr lang="en-US" i="1">
                        <a:latin typeface="Cambria Math" panose="02040503050406030204" pitchFamily="18" charset="0"/>
                      </a:rPr>
                      <m:t>±0.01</m:t>
                    </m:r>
                  </m:oMath>
                </a14:m>
                <a:r>
                  <a:rPr lang="en-US" dirty="0"/>
                  <a:t> Kg of Sodium-24 and wait </a:t>
                </a:r>
                <a14:m>
                  <m:oMath xmlns:m="http://schemas.openxmlformats.org/officeDocument/2006/math">
                    <m:r>
                      <a:rPr lang="en-US" i="1">
                        <a:latin typeface="Cambria Math" panose="02040503050406030204" pitchFamily="18" charset="0"/>
                      </a:rPr>
                      <m:t>15±0.01</m:t>
                    </m:r>
                  </m:oMath>
                </a14:m>
                <a:r>
                  <a:rPr lang="en-US" dirty="0"/>
                  <a:t> hours there will be only </a:t>
                </a:r>
                <a14:m>
                  <m:oMath xmlns:m="http://schemas.openxmlformats.org/officeDocument/2006/math">
                    <m:r>
                      <a:rPr lang="en-US" dirty="0">
                        <a:latin typeface="Cambria Math" panose="02040503050406030204" pitchFamily="18" charset="0"/>
                      </a:rPr>
                      <m:t>1</m:t>
                    </m:r>
                    <m:r>
                      <a:rPr lang="en-US" i="1">
                        <a:latin typeface="Cambria Math" panose="02040503050406030204" pitchFamily="18" charset="0"/>
                      </a:rPr>
                      <m:t>±0.01</m:t>
                    </m:r>
                  </m:oMath>
                </a14:m>
                <a:r>
                  <a:rPr lang="en-US" dirty="0"/>
                  <a:t> Kg left</a:t>
                </a:r>
              </a:p>
            </p:txBody>
          </p:sp>
        </mc:Choice>
        <mc:Fallback xmlns="">
          <p:sp>
            <p:nvSpPr>
              <p:cNvPr id="7" name="Rectangle 6">
                <a:extLst>
                  <a:ext uri="{FF2B5EF4-FFF2-40B4-BE49-F238E27FC236}">
                    <a16:creationId xmlns:a16="http://schemas.microsoft.com/office/drawing/2014/main" id="{E9C4B64F-F44B-4E27-9170-00919202EEC3}"/>
                  </a:ext>
                </a:extLst>
              </p:cNvPr>
              <p:cNvSpPr>
                <a:spLocks noRot="1" noChangeAspect="1" noMove="1" noResize="1" noEditPoints="1" noAdjustHandles="1" noChangeArrowheads="1" noChangeShapeType="1" noTextEdit="1"/>
              </p:cNvSpPr>
              <p:nvPr/>
            </p:nvSpPr>
            <p:spPr>
              <a:xfrm>
                <a:off x="193431" y="2331998"/>
                <a:ext cx="6096000" cy="2031325"/>
              </a:xfrm>
              <a:prstGeom prst="rect">
                <a:avLst/>
              </a:prstGeom>
              <a:blipFill>
                <a:blip r:embed="rId2"/>
                <a:stretch>
                  <a:fillRect l="-900" t="-1802"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54DF49D-6CA5-4663-9919-A032351B40E9}"/>
                  </a:ext>
                </a:extLst>
              </p:cNvPr>
              <p:cNvSpPr/>
              <p:nvPr/>
            </p:nvSpPr>
            <p:spPr>
              <a:xfrm>
                <a:off x="5940669" y="2274838"/>
                <a:ext cx="6096000" cy="2308324"/>
              </a:xfrm>
              <a:prstGeom prst="rect">
                <a:avLst/>
              </a:prstGeom>
            </p:spPr>
            <p:txBody>
              <a:bodyPr>
                <a:spAutoFit/>
              </a:bodyPr>
              <a:lstStyle/>
              <a:p>
                <a:r>
                  <a:rPr lang="en-US" dirty="0"/>
                  <a:t>Counterexamples:</a:t>
                </a:r>
              </a:p>
              <a:p>
                <a:pPr lvl="1"/>
                <a:r>
                  <a:rPr lang="en-US" dirty="0"/>
                  <a:t>Chocolate tastes good (not universal)</a:t>
                </a:r>
              </a:p>
              <a:p>
                <a:pPr lvl="1"/>
                <a:r>
                  <a:rPr lang="en-US" dirty="0"/>
                  <a:t>It is immoral to kill one person to save ten (not universal and/or evidence-based)</a:t>
                </a:r>
              </a:p>
              <a:p>
                <a:pPr lvl="1"/>
                <a:r>
                  <a:rPr lang="en-US" dirty="0"/>
                  <a:t>The number 4 is prime (not evidence-based)</a:t>
                </a:r>
              </a:p>
              <a:p>
                <a:pPr lvl="1"/>
                <a:r>
                  <a:rPr lang="en-US" dirty="0"/>
                  <a:t>This statement is false (not non-contradictory)</a:t>
                </a:r>
              </a:p>
              <a:p>
                <a:pPr lvl="1"/>
                <a:r>
                  <a:rPr lang="en-US" dirty="0"/>
                  <a:t>The mass of the photon is exactly </a:t>
                </a:r>
                <a14:m>
                  <m:oMath xmlns:m="http://schemas.openxmlformats.org/officeDocument/2006/math">
                    <m:r>
                      <a:rPr lang="en-US" i="1">
                        <a:latin typeface="Cambria Math" panose="02040503050406030204" pitchFamily="18" charset="0"/>
                      </a:rPr>
                      <m:t>0</m:t>
                    </m:r>
                  </m:oMath>
                </a14:m>
                <a:r>
                  <a:rPr lang="en-US" dirty="0"/>
                  <a:t> eV (not verifiable due to infinite precision)</a:t>
                </a:r>
              </a:p>
            </p:txBody>
          </p:sp>
        </mc:Choice>
        <mc:Fallback xmlns="">
          <p:sp>
            <p:nvSpPr>
              <p:cNvPr id="8" name="Rectangle 7">
                <a:extLst>
                  <a:ext uri="{FF2B5EF4-FFF2-40B4-BE49-F238E27FC236}">
                    <a16:creationId xmlns:a16="http://schemas.microsoft.com/office/drawing/2014/main" id="{454DF49D-6CA5-4663-9919-A032351B40E9}"/>
                  </a:ext>
                </a:extLst>
              </p:cNvPr>
              <p:cNvSpPr>
                <a:spLocks noRot="1" noChangeAspect="1" noMove="1" noResize="1" noEditPoints="1" noAdjustHandles="1" noChangeArrowheads="1" noChangeShapeType="1" noTextEdit="1"/>
              </p:cNvSpPr>
              <p:nvPr/>
            </p:nvSpPr>
            <p:spPr>
              <a:xfrm>
                <a:off x="5940669" y="2274838"/>
                <a:ext cx="6096000" cy="2308324"/>
              </a:xfrm>
              <a:prstGeom prst="rect">
                <a:avLst/>
              </a:prstGeom>
              <a:blipFill>
                <a:blip r:embed="rId3"/>
                <a:stretch>
                  <a:fillRect l="-900" t="-1319" b="-316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173E78-1D07-49B5-8577-783567B06B76}"/>
              </a:ext>
            </a:extLst>
          </p:cNvPr>
          <p:cNvSpPr txBox="1"/>
          <p:nvPr/>
        </p:nvSpPr>
        <p:spPr>
          <a:xfrm>
            <a:off x="193431" y="4770268"/>
            <a:ext cx="11843238" cy="830997"/>
          </a:xfrm>
          <a:prstGeom prst="rect">
            <a:avLst/>
          </a:prstGeom>
          <a:noFill/>
        </p:spPr>
        <p:txBody>
          <a:bodyPr wrap="square" rtlCol="0">
            <a:spAutoFit/>
          </a:bodyPr>
          <a:lstStyle/>
          <a:p>
            <a:r>
              <a:rPr lang="en-US" sz="2400" dirty="0"/>
              <a:t>We have to keep in mind that the meaning of the statements, their relationships and what truth values are allowed depends on context (e.g. premise, theory, </a:t>
            </a:r>
            <a:r>
              <a:rPr lang="en-US" sz="2400" dirty="0" err="1"/>
              <a:t>etc</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851F5A-BDBD-4D48-8DEB-166881CDEAEA}"/>
                  </a:ext>
                </a:extLst>
              </p:cNvPr>
              <p:cNvSpPr txBox="1"/>
              <p:nvPr/>
            </p:nvSpPr>
            <p:spPr>
              <a:xfrm>
                <a:off x="4403503" y="5727571"/>
                <a:ext cx="4481611" cy="400110"/>
              </a:xfrm>
              <a:prstGeom prst="rect">
                <a:avLst/>
              </a:prstGeom>
              <a:noFill/>
            </p:spPr>
            <p:txBody>
              <a:bodyPr wrap="none" rtlCol="0">
                <a:spAutoFit/>
              </a:bodyPr>
              <a:lstStyle/>
              <a:p>
                <a:r>
                  <a:rPr lang="en-US" sz="2000" dirty="0"/>
                  <a:t>The mass of the electron is 510 </a:t>
                </a:r>
                <a14:m>
                  <m:oMath xmlns:m="http://schemas.openxmlformats.org/officeDocument/2006/math">
                    <m:r>
                      <a:rPr lang="en-US" sz="2000" i="1">
                        <a:latin typeface="Cambria Math" panose="02040503050406030204" pitchFamily="18" charset="0"/>
                      </a:rPr>
                      <m:t>±</m:t>
                    </m:r>
                  </m:oMath>
                </a14:m>
                <a:r>
                  <a:rPr lang="en-US" sz="2000" dirty="0"/>
                  <a:t> 0.5 KeV</a:t>
                </a:r>
              </a:p>
            </p:txBody>
          </p:sp>
        </mc:Choice>
        <mc:Fallback xmlns="">
          <p:sp>
            <p:nvSpPr>
              <p:cNvPr id="10" name="TextBox 9">
                <a:extLst>
                  <a:ext uri="{FF2B5EF4-FFF2-40B4-BE49-F238E27FC236}">
                    <a16:creationId xmlns:a16="http://schemas.microsoft.com/office/drawing/2014/main" id="{B0851F5A-BDBD-4D48-8DEB-166881CDEAEA}"/>
                  </a:ext>
                </a:extLst>
              </p:cNvPr>
              <p:cNvSpPr txBox="1">
                <a:spLocks noRot="1" noChangeAspect="1" noMove="1" noResize="1" noEditPoints="1" noAdjustHandles="1" noChangeArrowheads="1" noChangeShapeType="1" noTextEdit="1"/>
              </p:cNvSpPr>
              <p:nvPr/>
            </p:nvSpPr>
            <p:spPr>
              <a:xfrm>
                <a:off x="4403503" y="5727571"/>
                <a:ext cx="4481611" cy="400110"/>
              </a:xfrm>
              <a:prstGeom prst="rect">
                <a:avLst/>
              </a:prstGeom>
              <a:blipFill>
                <a:blip r:embed="rId4"/>
                <a:stretch>
                  <a:fillRect l="-1359" t="-9231" r="-1359" b="-2769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256B37-E425-4F82-BCE2-7187C6D91144}"/>
              </a:ext>
            </a:extLst>
          </p:cNvPr>
          <p:cNvSpPr txBox="1"/>
          <p:nvPr/>
        </p:nvSpPr>
        <p:spPr>
          <a:xfrm>
            <a:off x="193431" y="6271481"/>
            <a:ext cx="5086521" cy="369332"/>
          </a:xfrm>
          <a:prstGeom prst="rect">
            <a:avLst/>
          </a:prstGeom>
          <a:noFill/>
        </p:spPr>
        <p:txBody>
          <a:bodyPr wrap="none" rtlCol="0">
            <a:spAutoFit/>
          </a:bodyPr>
          <a:lstStyle/>
          <a:p>
            <a:r>
              <a:rPr lang="en-US" dirty="0"/>
              <a:t>When measuring the mass is a verifiable hypothesis </a:t>
            </a:r>
          </a:p>
        </p:txBody>
      </p:sp>
      <p:sp>
        <p:nvSpPr>
          <p:cNvPr id="12" name="TextBox 11">
            <a:extLst>
              <a:ext uri="{FF2B5EF4-FFF2-40B4-BE49-F238E27FC236}">
                <a16:creationId xmlns:a16="http://schemas.microsoft.com/office/drawing/2014/main" id="{434ADEE5-CD4E-4FA4-A01F-5700480BEAE4}"/>
              </a:ext>
            </a:extLst>
          </p:cNvPr>
          <p:cNvSpPr txBox="1"/>
          <p:nvPr/>
        </p:nvSpPr>
        <p:spPr>
          <a:xfrm>
            <a:off x="7607776" y="6271481"/>
            <a:ext cx="4456220" cy="369332"/>
          </a:xfrm>
          <a:prstGeom prst="rect">
            <a:avLst/>
          </a:prstGeom>
          <a:noFill/>
        </p:spPr>
        <p:txBody>
          <a:bodyPr wrap="none" rtlCol="0">
            <a:spAutoFit/>
          </a:bodyPr>
          <a:lstStyle/>
          <a:p>
            <a:r>
              <a:rPr lang="en-US" dirty="0"/>
              <a:t>Assumed to be true for particle identification </a:t>
            </a:r>
          </a:p>
        </p:txBody>
      </p:sp>
      <p:cxnSp>
        <p:nvCxnSpPr>
          <p:cNvPr id="14" name="Straight Arrow Connector 13">
            <a:extLst>
              <a:ext uri="{FF2B5EF4-FFF2-40B4-BE49-F238E27FC236}">
                <a16:creationId xmlns:a16="http://schemas.microsoft.com/office/drawing/2014/main" id="{0C18E04C-17CB-4711-AA45-ABFDBCEF5872}"/>
              </a:ext>
            </a:extLst>
          </p:cNvPr>
          <p:cNvCxnSpPr/>
          <p:nvPr/>
        </p:nvCxnSpPr>
        <p:spPr>
          <a:xfrm flipH="1">
            <a:off x="4989250" y="6125589"/>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48CF80-A534-4754-84D3-108C3801C717}"/>
              </a:ext>
            </a:extLst>
          </p:cNvPr>
          <p:cNvCxnSpPr>
            <a:cxnSpLocks/>
          </p:cNvCxnSpPr>
          <p:nvPr/>
        </p:nvCxnSpPr>
        <p:spPr>
          <a:xfrm>
            <a:off x="8415640" y="6125589"/>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36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0D969-F87A-426F-B24F-5B4329A4FB5F}"/>
              </a:ext>
            </a:extLst>
          </p:cNvPr>
          <p:cNvSpPr>
            <a:spLocks noGrp="1"/>
          </p:cNvSpPr>
          <p:nvPr>
            <p:ph type="title"/>
          </p:nvPr>
        </p:nvSpPr>
        <p:spPr/>
        <p:txBody>
          <a:bodyPr/>
          <a:lstStyle/>
          <a:p>
            <a:r>
              <a:rPr lang="en-US" dirty="0"/>
              <a:t>Basic axioms for statements</a:t>
            </a:r>
          </a:p>
        </p:txBody>
      </p:sp>
      <p:pic>
        <p:nvPicPr>
          <p:cNvPr id="5" name="Picture 4">
            <a:extLst>
              <a:ext uri="{FF2B5EF4-FFF2-40B4-BE49-F238E27FC236}">
                <a16:creationId xmlns:a16="http://schemas.microsoft.com/office/drawing/2014/main" id="{C0F2A3DA-19E3-4F04-959B-89134E58031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37347" y="1810265"/>
            <a:ext cx="5956917" cy="834502"/>
          </a:xfrm>
          <a:prstGeom prst="rect">
            <a:avLst/>
          </a:prstGeom>
        </p:spPr>
      </p:pic>
      <p:pic>
        <p:nvPicPr>
          <p:cNvPr id="6" name="Picture 5">
            <a:extLst>
              <a:ext uri="{FF2B5EF4-FFF2-40B4-BE49-F238E27FC236}">
                <a16:creationId xmlns:a16="http://schemas.microsoft.com/office/drawing/2014/main" id="{7C5C1AC6-8ACB-4612-92AF-C09BD141495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21421" y="3506687"/>
            <a:ext cx="5956917" cy="763480"/>
          </a:xfrm>
          <a:prstGeom prst="rect">
            <a:avLst/>
          </a:prstGeom>
        </p:spPr>
      </p:pic>
      <p:pic>
        <p:nvPicPr>
          <p:cNvPr id="7" name="Picture 6">
            <a:extLst>
              <a:ext uri="{FF2B5EF4-FFF2-40B4-BE49-F238E27FC236}">
                <a16:creationId xmlns:a16="http://schemas.microsoft.com/office/drawing/2014/main" id="{EE12AC8C-4A03-43F7-9DED-A18365446C0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335306" y="5385777"/>
            <a:ext cx="5956917" cy="763480"/>
          </a:xfrm>
          <a:prstGeom prst="rect">
            <a:avLst/>
          </a:prstGeom>
        </p:spPr>
      </p:pic>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AF611E1B-06E5-4C23-AE8C-2059AE0AF3EC}"/>
                  </a:ext>
                </a:extLst>
              </p:cNvPr>
              <p:cNvGraphicFramePr>
                <a:graphicFrameLocks noGrp="1"/>
              </p:cNvGraphicFramePr>
              <p:nvPr>
                <p:extLst>
                  <p:ext uri="{D42A27DB-BD31-4B8C-83A1-F6EECF244321}">
                    <p14:modId xmlns:p14="http://schemas.microsoft.com/office/powerpoint/2010/main" val="3358809910"/>
                  </p:ext>
                </p:extLst>
              </p:nvPr>
            </p:nvGraphicFramePr>
            <p:xfrm>
              <a:off x="1034466" y="3174363"/>
              <a:ext cx="2412732" cy="148336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Choice>
        <mc:Fallback xmlns="">
          <p:graphicFrame>
            <p:nvGraphicFramePr>
              <p:cNvPr id="8" name="Table 8">
                <a:extLst>
                  <a:ext uri="{FF2B5EF4-FFF2-40B4-BE49-F238E27FC236}">
                    <a16:creationId xmlns:a16="http://schemas.microsoft.com/office/drawing/2014/main" id="{AF611E1B-06E5-4C23-AE8C-2059AE0AF3EC}"/>
                  </a:ext>
                </a:extLst>
              </p:cNvPr>
              <p:cNvGraphicFramePr>
                <a:graphicFrameLocks noGrp="1"/>
              </p:cNvGraphicFramePr>
              <p:nvPr>
                <p:extLst>
                  <p:ext uri="{D42A27DB-BD31-4B8C-83A1-F6EECF244321}">
                    <p14:modId xmlns:p14="http://schemas.microsoft.com/office/powerpoint/2010/main" val="3358809910"/>
                  </p:ext>
                </p:extLst>
              </p:nvPr>
            </p:nvGraphicFramePr>
            <p:xfrm>
              <a:off x="1034466" y="3174363"/>
              <a:ext cx="2412732" cy="148336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70840">
                    <a:tc>
                      <a:txBody>
                        <a:bodyPr/>
                        <a:lstStyle/>
                        <a:p>
                          <a:endParaRPr lang="en-US"/>
                        </a:p>
                      </a:txBody>
                      <a:tcPr>
                        <a:blipFill>
                          <a:blip r:embed="rId6"/>
                          <a:stretch>
                            <a:fillRect l="-1010" t="-1639" r="-305051" b="-324590"/>
                          </a:stretch>
                        </a:blipFill>
                      </a:tcPr>
                    </a:tc>
                    <a:tc>
                      <a:txBody>
                        <a:bodyPr/>
                        <a:lstStyle/>
                        <a:p>
                          <a:endParaRPr lang="en-US"/>
                        </a:p>
                      </a:txBody>
                      <a:tcPr>
                        <a:blipFill>
                          <a:blip r:embed="rId6"/>
                          <a:stretch>
                            <a:fillRect l="-100000" t="-1639" r="-202000" b="-324590"/>
                          </a:stretch>
                        </a:blipFill>
                      </a:tcPr>
                    </a:tc>
                    <a:tc>
                      <a:txBody>
                        <a:bodyPr/>
                        <a:lstStyle/>
                        <a:p>
                          <a:endParaRPr lang="en-US"/>
                        </a:p>
                      </a:txBody>
                      <a:tcPr>
                        <a:blipFill>
                          <a:blip r:embed="rId6"/>
                          <a:stretch>
                            <a:fillRect l="-202020" t="-1639" r="-104040" b="-324590"/>
                          </a:stretch>
                        </a:blipFill>
                      </a:tcPr>
                    </a:tc>
                    <a:tc>
                      <a:txBody>
                        <a:bodyPr/>
                        <a:lstStyle/>
                        <a:p>
                          <a:endParaRPr lang="en-US"/>
                        </a:p>
                      </a:txBody>
                      <a:tcPr>
                        <a:blipFill>
                          <a:blip r:embed="rId6"/>
                          <a:stretch>
                            <a:fillRect l="-302020" t="-1639" r="-4040" b="-324590"/>
                          </a:stretch>
                        </a:blipFill>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Fallback>
      </mc:AlternateContent>
      <p:grpSp>
        <p:nvGrpSpPr>
          <p:cNvPr id="56" name="Group 55">
            <a:extLst>
              <a:ext uri="{FF2B5EF4-FFF2-40B4-BE49-F238E27FC236}">
                <a16:creationId xmlns:a16="http://schemas.microsoft.com/office/drawing/2014/main" id="{E15C07CC-63C3-4218-AD34-94817B8C55B8}"/>
              </a:ext>
            </a:extLst>
          </p:cNvPr>
          <p:cNvGrpSpPr/>
          <p:nvPr/>
        </p:nvGrpSpPr>
        <p:grpSpPr>
          <a:xfrm>
            <a:off x="7683803" y="1294923"/>
            <a:ext cx="3815947" cy="1707449"/>
            <a:chOff x="7683803" y="1294923"/>
            <a:chExt cx="3815947" cy="1707449"/>
          </a:xfrm>
        </p:grpSpPr>
        <p:sp>
          <p:nvSpPr>
            <p:cNvPr id="40" name="Oval 39">
              <a:extLst>
                <a:ext uri="{FF2B5EF4-FFF2-40B4-BE49-F238E27FC236}">
                  <a16:creationId xmlns:a16="http://schemas.microsoft.com/office/drawing/2014/main" id="{18C88B54-44A7-4144-89BF-F7C3D2BC6BF7}"/>
                </a:ext>
              </a:extLst>
            </p:cNvPr>
            <p:cNvSpPr/>
            <p:nvPr/>
          </p:nvSpPr>
          <p:spPr>
            <a:xfrm>
              <a:off x="7683803" y="1294923"/>
              <a:ext cx="3815947" cy="170744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31F06A49-027B-48F5-85B6-4E1B1472209C}"/>
                </a:ext>
              </a:extLst>
            </p:cNvPr>
            <p:cNvSpPr/>
            <p:nvPr/>
          </p:nvSpPr>
          <p:spPr>
            <a:xfrm>
              <a:off x="8740999" y="270405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C06125D-768E-4769-B964-815EE0FFC623}"/>
                </a:ext>
              </a:extLst>
            </p:cNvPr>
            <p:cNvSpPr/>
            <p:nvPr/>
          </p:nvSpPr>
          <p:spPr>
            <a:xfrm>
              <a:off x="10406680" y="236661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D617D0D-C3A4-4E6D-9755-CE2F3FDB56C4}"/>
                </a:ext>
              </a:extLst>
            </p:cNvPr>
            <p:cNvSpPr/>
            <p:nvPr/>
          </p:nvSpPr>
          <p:spPr>
            <a:xfrm>
              <a:off x="9187842" y="1792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44CFD78-4B54-4D69-AEF1-793625FEF7C3}"/>
                </a:ext>
              </a:extLst>
            </p:cNvPr>
            <p:cNvSpPr/>
            <p:nvPr/>
          </p:nvSpPr>
          <p:spPr>
            <a:xfrm>
              <a:off x="9278098" y="234450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26FDC1D-44CB-427E-B9B0-D2E32DB88F64}"/>
                </a:ext>
              </a:extLst>
            </p:cNvPr>
            <p:cNvSpPr/>
            <p:nvPr/>
          </p:nvSpPr>
          <p:spPr>
            <a:xfrm>
              <a:off x="8773550" y="206189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3322C94-2A04-449B-813D-04A7D83C1D7C}"/>
                </a:ext>
              </a:extLst>
            </p:cNvPr>
            <p:cNvSpPr/>
            <p:nvPr/>
          </p:nvSpPr>
          <p:spPr>
            <a:xfrm>
              <a:off x="8269002" y="214327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003F69-FD4B-4AC5-BDD7-5EA1377BAACD}"/>
                </a:ext>
              </a:extLst>
            </p:cNvPr>
            <p:cNvSpPr/>
            <p:nvPr/>
          </p:nvSpPr>
          <p:spPr>
            <a:xfrm>
              <a:off x="10048429" y="25998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4D74A68-BF30-4763-811D-F776A61946C5}"/>
                </a:ext>
              </a:extLst>
            </p:cNvPr>
            <p:cNvSpPr/>
            <p:nvPr/>
          </p:nvSpPr>
          <p:spPr>
            <a:xfrm>
              <a:off x="10477701" y="190721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3459BD4-B66D-4CF0-AE65-E47AC81E2F20}"/>
                </a:ext>
              </a:extLst>
            </p:cNvPr>
            <p:cNvSpPr/>
            <p:nvPr/>
          </p:nvSpPr>
          <p:spPr>
            <a:xfrm>
              <a:off x="8482612" y="166071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2E3F496-83B7-46C6-B99A-DF617AD19FAC}"/>
                </a:ext>
              </a:extLst>
            </p:cNvPr>
            <p:cNvSpPr/>
            <p:nvPr/>
          </p:nvSpPr>
          <p:spPr>
            <a:xfrm>
              <a:off x="9538302" y="150550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3A57D72-1F15-4206-9BFF-03253EBC0A4C}"/>
                </a:ext>
              </a:extLst>
            </p:cNvPr>
            <p:cNvSpPr/>
            <p:nvPr/>
          </p:nvSpPr>
          <p:spPr>
            <a:xfrm>
              <a:off x="9972038" y="16252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3798F66-6B45-4B0E-8A25-11FEDC348ADA}"/>
                </a:ext>
              </a:extLst>
            </p:cNvPr>
            <p:cNvSpPr/>
            <p:nvPr/>
          </p:nvSpPr>
          <p:spPr>
            <a:xfrm>
              <a:off x="10914552" y="197823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658D733-1600-45EC-8EF3-402E6D0CD410}"/>
                </a:ext>
              </a:extLst>
            </p:cNvPr>
            <p:cNvSpPr/>
            <p:nvPr/>
          </p:nvSpPr>
          <p:spPr>
            <a:xfrm>
              <a:off x="9744177" y="234006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C13F5D-34F4-4DCA-8D46-916A52D37475}"/>
                </a:ext>
              </a:extLst>
            </p:cNvPr>
            <p:cNvSpPr/>
            <p:nvPr/>
          </p:nvSpPr>
          <p:spPr>
            <a:xfrm>
              <a:off x="9504582" y="26930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035E6F4-04A5-4FB5-9F70-670B9B718BDD}"/>
                  </a:ext>
                </a:extLst>
              </p:cNvPr>
              <p:cNvSpPr txBox="1"/>
              <p:nvPr/>
            </p:nvSpPr>
            <p:spPr>
              <a:xfrm>
                <a:off x="11105622" y="2556162"/>
                <a:ext cx="4872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𝒮</m:t>
                      </m:r>
                    </m:oMath>
                  </m:oMathPara>
                </a14:m>
                <a:endParaRPr lang="en-US" sz="2800" dirty="0"/>
              </a:p>
            </p:txBody>
          </p:sp>
        </mc:Choice>
        <mc:Fallback xmlns="">
          <p:sp>
            <p:nvSpPr>
              <p:cNvPr id="57" name="TextBox 56">
                <a:extLst>
                  <a:ext uri="{FF2B5EF4-FFF2-40B4-BE49-F238E27FC236}">
                    <a16:creationId xmlns:a16="http://schemas.microsoft.com/office/drawing/2014/main" id="{B035E6F4-04A5-4FB5-9F70-670B9B718BDD}"/>
                  </a:ext>
                </a:extLst>
              </p:cNvPr>
              <p:cNvSpPr txBox="1">
                <a:spLocks noRot="1" noChangeAspect="1" noMove="1" noResize="1" noEditPoints="1" noAdjustHandles="1" noChangeArrowheads="1" noChangeShapeType="1" noTextEdit="1"/>
              </p:cNvSpPr>
              <p:nvPr/>
            </p:nvSpPr>
            <p:spPr>
              <a:xfrm>
                <a:off x="11105622" y="2556162"/>
                <a:ext cx="487249" cy="523220"/>
              </a:xfrm>
              <a:prstGeom prst="rect">
                <a:avLst/>
              </a:prstGeom>
              <a:blipFill>
                <a:blip r:embed="rId7"/>
                <a:stretch>
                  <a:fillRect/>
                </a:stretch>
              </a:blipFill>
            </p:spPr>
            <p:txBody>
              <a:bodyPr/>
              <a:lstStyle/>
              <a:p>
                <a:r>
                  <a:rPr lang="en-US">
                    <a:noFill/>
                  </a:rPr>
                  <a:t> </a:t>
                </a:r>
              </a:p>
            </p:txBody>
          </p:sp>
        </mc:Fallback>
      </mc:AlternateContent>
      <p:sp>
        <p:nvSpPr>
          <p:cNvPr id="58" name="Right Brace 57">
            <a:extLst>
              <a:ext uri="{FF2B5EF4-FFF2-40B4-BE49-F238E27FC236}">
                <a16:creationId xmlns:a16="http://schemas.microsoft.com/office/drawing/2014/main" id="{C85C66B0-FFBE-4F01-9135-4A1B527232F3}"/>
              </a:ext>
            </a:extLst>
          </p:cNvPr>
          <p:cNvSpPr/>
          <p:nvPr/>
        </p:nvSpPr>
        <p:spPr>
          <a:xfrm>
            <a:off x="3544221" y="3542190"/>
            <a:ext cx="285896" cy="1115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DFBA056-5A3E-4079-8648-96E63561011F}"/>
                  </a:ext>
                </a:extLst>
              </p:cNvPr>
              <p:cNvSpPr txBox="1"/>
              <p:nvPr/>
            </p:nvSpPr>
            <p:spPr>
              <a:xfrm>
                <a:off x="3841261" y="3838346"/>
                <a:ext cx="768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𝒜</m:t>
                          </m:r>
                        </m:e>
                        <m:sub>
                          <m:r>
                            <a:rPr lang="en-US" sz="2800" b="0" i="1" smtClean="0">
                              <a:latin typeface="Cambria Math" panose="02040503050406030204" pitchFamily="18" charset="0"/>
                            </a:rPr>
                            <m:t>𝒮</m:t>
                          </m:r>
                        </m:sub>
                      </m:sSub>
                    </m:oMath>
                  </m:oMathPara>
                </a14:m>
                <a:endParaRPr lang="en-US" sz="2800" dirty="0"/>
              </a:p>
            </p:txBody>
          </p:sp>
        </mc:Choice>
        <mc:Fallback xmlns="">
          <p:sp>
            <p:nvSpPr>
              <p:cNvPr id="59" name="TextBox 58">
                <a:extLst>
                  <a:ext uri="{FF2B5EF4-FFF2-40B4-BE49-F238E27FC236}">
                    <a16:creationId xmlns:a16="http://schemas.microsoft.com/office/drawing/2014/main" id="{CDFBA056-5A3E-4079-8648-96E63561011F}"/>
                  </a:ext>
                </a:extLst>
              </p:cNvPr>
              <p:cNvSpPr txBox="1">
                <a:spLocks noRot="1" noChangeAspect="1" noMove="1" noResize="1" noEditPoints="1" noAdjustHandles="1" noChangeArrowheads="1" noChangeShapeType="1" noTextEdit="1"/>
              </p:cNvSpPr>
              <p:nvPr/>
            </p:nvSpPr>
            <p:spPr>
              <a:xfrm>
                <a:off x="3841261" y="3838346"/>
                <a:ext cx="76803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9C03B3-DF12-484D-81A9-B96AEB5F8311}"/>
                  </a:ext>
                </a:extLst>
              </p:cNvPr>
              <p:cNvSpPr txBox="1"/>
              <p:nvPr/>
            </p:nvSpPr>
            <p:spPr>
              <a:xfrm>
                <a:off x="342638" y="3546711"/>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60" name="TextBox 59">
                <a:extLst>
                  <a:ext uri="{FF2B5EF4-FFF2-40B4-BE49-F238E27FC236}">
                    <a16:creationId xmlns:a16="http://schemas.microsoft.com/office/drawing/2014/main" id="{A29C03B3-DF12-484D-81A9-B96AEB5F8311}"/>
                  </a:ext>
                </a:extLst>
              </p:cNvPr>
              <p:cNvSpPr txBox="1">
                <a:spLocks noRot="1" noChangeAspect="1" noMove="1" noResize="1" noEditPoints="1" noAdjustHandles="1" noChangeArrowheads="1" noChangeShapeType="1" noTextEdit="1"/>
              </p:cNvSpPr>
              <p:nvPr/>
            </p:nvSpPr>
            <p:spPr>
              <a:xfrm>
                <a:off x="342638" y="3546711"/>
                <a:ext cx="371447" cy="369332"/>
              </a:xfrm>
              <a:prstGeom prst="rect">
                <a:avLst/>
              </a:prstGeom>
              <a:blipFill>
                <a:blip r:embed="rId9"/>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2CB2417C-E8B4-446B-94DF-B05BB99E6BCC}"/>
              </a:ext>
            </a:extLst>
          </p:cNvPr>
          <p:cNvCxnSpPr>
            <a:stCxn id="60" idx="3"/>
          </p:cNvCxnSpPr>
          <p:nvPr/>
        </p:nvCxnSpPr>
        <p:spPr>
          <a:xfrm>
            <a:off x="714085" y="3731377"/>
            <a:ext cx="213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Table 8">
                <a:extLst>
                  <a:ext uri="{FF2B5EF4-FFF2-40B4-BE49-F238E27FC236}">
                    <a16:creationId xmlns:a16="http://schemas.microsoft.com/office/drawing/2014/main" id="{824F8C12-78EC-4532-A105-CE653EF2C03F}"/>
                  </a:ext>
                </a:extLst>
              </p:cNvPr>
              <p:cNvGraphicFramePr>
                <a:graphicFrameLocks noGrp="1"/>
              </p:cNvGraphicFramePr>
              <p:nvPr>
                <p:extLst>
                  <p:ext uri="{D42A27DB-BD31-4B8C-83A1-F6EECF244321}">
                    <p14:modId xmlns:p14="http://schemas.microsoft.com/office/powerpoint/2010/main" val="3115009137"/>
                  </p:ext>
                </p:extLst>
              </p:nvPr>
            </p:nvGraphicFramePr>
            <p:xfrm>
              <a:off x="6491920" y="5038001"/>
              <a:ext cx="2412732" cy="147828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Choice>
        <mc:Fallback xmlns="">
          <p:graphicFrame>
            <p:nvGraphicFramePr>
              <p:cNvPr id="65" name="Table 8">
                <a:extLst>
                  <a:ext uri="{FF2B5EF4-FFF2-40B4-BE49-F238E27FC236}">
                    <a16:creationId xmlns:a16="http://schemas.microsoft.com/office/drawing/2014/main" id="{824F8C12-78EC-4532-A105-CE653EF2C03F}"/>
                  </a:ext>
                </a:extLst>
              </p:cNvPr>
              <p:cNvGraphicFramePr>
                <a:graphicFrameLocks noGrp="1"/>
              </p:cNvGraphicFramePr>
              <p:nvPr>
                <p:extLst>
                  <p:ext uri="{D42A27DB-BD31-4B8C-83A1-F6EECF244321}">
                    <p14:modId xmlns:p14="http://schemas.microsoft.com/office/powerpoint/2010/main" val="3115009137"/>
                  </p:ext>
                </p:extLst>
              </p:nvPr>
            </p:nvGraphicFramePr>
            <p:xfrm>
              <a:off x="6491920" y="5038001"/>
              <a:ext cx="2412732" cy="147828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65760">
                    <a:tc>
                      <a:txBody>
                        <a:bodyPr/>
                        <a:lstStyle/>
                        <a:p>
                          <a:endParaRPr lang="en-US"/>
                        </a:p>
                      </a:txBody>
                      <a:tcPr>
                        <a:blipFill>
                          <a:blip r:embed="rId10"/>
                          <a:stretch>
                            <a:fillRect l="-1010" t="-1667" r="-305051" b="-330000"/>
                          </a:stretch>
                        </a:blipFill>
                      </a:tcPr>
                    </a:tc>
                    <a:tc>
                      <a:txBody>
                        <a:bodyPr/>
                        <a:lstStyle/>
                        <a:p>
                          <a:endParaRPr lang="en-US"/>
                        </a:p>
                      </a:txBody>
                      <a:tcPr>
                        <a:blipFill>
                          <a:blip r:embed="rId10"/>
                          <a:stretch>
                            <a:fillRect l="-100000" t="-1667" r="-202000" b="-330000"/>
                          </a:stretch>
                        </a:blipFill>
                      </a:tcPr>
                    </a:tc>
                    <a:tc>
                      <a:txBody>
                        <a:bodyPr/>
                        <a:lstStyle/>
                        <a:p>
                          <a:endParaRPr lang="en-US"/>
                        </a:p>
                      </a:txBody>
                      <a:tcPr>
                        <a:blipFill>
                          <a:blip r:embed="rId10"/>
                          <a:stretch>
                            <a:fillRect l="-202020" t="-1667" r="-104040" b="-330000"/>
                          </a:stretch>
                        </a:blipFill>
                      </a:tcPr>
                    </a:tc>
                    <a:tc>
                      <a:txBody>
                        <a:bodyPr/>
                        <a:lstStyle/>
                        <a:p>
                          <a:endParaRPr lang="en-US"/>
                        </a:p>
                      </a:txBody>
                      <a:tcPr>
                        <a:blipFill>
                          <a:blip r:embed="rId10"/>
                          <a:stretch>
                            <a:fillRect l="-302020" t="-1667" r="-4040" b="-330000"/>
                          </a:stretch>
                        </a:blipFill>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85AEF99-D7F9-43B8-BDA8-7F9E475E7C65}"/>
                  </a:ext>
                </a:extLst>
              </p:cNvPr>
              <p:cNvSpPr/>
              <p:nvPr/>
            </p:nvSpPr>
            <p:spPr>
              <a:xfrm>
                <a:off x="9284457" y="5442413"/>
                <a:ext cx="795102" cy="66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𝔹</m:t>
                          </m:r>
                        </m:sub>
                      </m:sSub>
                    </m:oMath>
                  </m:oMathPara>
                </a14:m>
                <a:endParaRPr lang="en-US" dirty="0"/>
              </a:p>
            </p:txBody>
          </p:sp>
        </mc:Choice>
        <mc:Fallback xmlns="">
          <p:sp>
            <p:nvSpPr>
              <p:cNvPr id="66" name="Rectangle 65">
                <a:extLst>
                  <a:ext uri="{FF2B5EF4-FFF2-40B4-BE49-F238E27FC236}">
                    <a16:creationId xmlns:a16="http://schemas.microsoft.com/office/drawing/2014/main" id="{F85AEF99-D7F9-43B8-BDA8-7F9E475E7C65}"/>
                  </a:ext>
                </a:extLst>
              </p:cNvPr>
              <p:cNvSpPr>
                <a:spLocks noRot="1" noChangeAspect="1" noMove="1" noResize="1" noEditPoints="1" noAdjustHandles="1" noChangeArrowheads="1" noChangeShapeType="1" noTextEdit="1"/>
              </p:cNvSpPr>
              <p:nvPr/>
            </p:nvSpPr>
            <p:spPr>
              <a:xfrm>
                <a:off x="9284457" y="5442413"/>
                <a:ext cx="795102" cy="66945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7" name="Table 66">
                <a:extLst>
                  <a:ext uri="{FF2B5EF4-FFF2-40B4-BE49-F238E27FC236}">
                    <a16:creationId xmlns:a16="http://schemas.microsoft.com/office/drawing/2014/main" id="{850BB2A1-81DB-458F-B7C3-F033A6044A1D}"/>
                  </a:ext>
                </a:extLst>
              </p:cNvPr>
              <p:cNvGraphicFramePr>
                <a:graphicFrameLocks noGrp="1"/>
              </p:cNvGraphicFramePr>
              <p:nvPr>
                <p:extLst>
                  <p:ext uri="{D42A27DB-BD31-4B8C-83A1-F6EECF244321}">
                    <p14:modId xmlns:p14="http://schemas.microsoft.com/office/powerpoint/2010/main" val="4064397984"/>
                  </p:ext>
                </p:extLst>
              </p:nvPr>
            </p:nvGraphicFramePr>
            <p:xfrm>
              <a:off x="10459364" y="4918855"/>
              <a:ext cx="1434483" cy="1716565"/>
            </p:xfrm>
            <a:graphic>
              <a:graphicData uri="http://schemas.openxmlformats.org/drawingml/2006/table">
                <a:tbl>
                  <a:tblPr firstRow="1" bandRow="1">
                    <a:tableStyleId>{5C22544A-7EE6-4342-B048-85BDC9FD1C3A}</a:tableStyleId>
                  </a:tblPr>
                  <a:tblGrid>
                    <a:gridCol w="1434483">
                      <a:extLst>
                        <a:ext uri="{9D8B030D-6E8A-4147-A177-3AD203B41FA5}">
                          <a16:colId xmlns:a16="http://schemas.microsoft.com/office/drawing/2014/main" val="1301492217"/>
                        </a:ext>
                      </a:extLst>
                    </a:gridCol>
                  </a:tblGrid>
                  <a:tr h="424717">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 </m:t>
                                </m:r>
                                <m:r>
                                  <a:rPr lang="en-US" b="1" i="1" smtClean="0">
                                    <a:latin typeface="Cambria Math" panose="02040503050406030204" pitchFamily="18" charset="0"/>
                                  </a:rPr>
                                  <m:t>𝑶𝑹</m:t>
                                </m:r>
                                <m:r>
                                  <a:rPr lang="en-US" b="1" i="1" smtClean="0">
                                    <a:latin typeface="Cambria Math" panose="02040503050406030204" pitchFamily="18" charset="0"/>
                                  </a:rPr>
                                  <m:t> </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oMath>
                            </m:oMathPara>
                          </a14:m>
                          <a:endParaRPr lang="en-US" dirty="0"/>
                        </a:p>
                      </a:txBody>
                      <a:tcPr/>
                    </a:tc>
                    <a:extLst>
                      <a:ext uri="{0D108BD9-81ED-4DB2-BD59-A6C34878D82A}">
                        <a16:rowId xmlns:a16="http://schemas.microsoft.com/office/drawing/2014/main" val="2047301203"/>
                      </a:ext>
                    </a:extLst>
                  </a:tr>
                  <a:tr h="430616">
                    <a:tc>
                      <a:txBody>
                        <a:bodyPr/>
                        <a:lstStyle/>
                        <a:p>
                          <a:pPr algn="ctr"/>
                          <a:r>
                            <a:rPr lang="en-US" dirty="0"/>
                            <a:t>T</a:t>
                          </a:r>
                        </a:p>
                      </a:txBody>
                      <a:tcPr/>
                    </a:tc>
                    <a:extLst>
                      <a:ext uri="{0D108BD9-81ED-4DB2-BD59-A6C34878D82A}">
                        <a16:rowId xmlns:a16="http://schemas.microsoft.com/office/drawing/2014/main" val="2092652746"/>
                      </a:ext>
                    </a:extLst>
                  </a:tr>
                  <a:tr h="430616">
                    <a:tc>
                      <a:txBody>
                        <a:bodyPr/>
                        <a:lstStyle/>
                        <a:p>
                          <a:pPr algn="ctr"/>
                          <a:r>
                            <a:rPr lang="en-US" dirty="0"/>
                            <a:t>T</a:t>
                          </a:r>
                        </a:p>
                      </a:txBody>
                      <a:tcPr/>
                    </a:tc>
                    <a:extLst>
                      <a:ext uri="{0D108BD9-81ED-4DB2-BD59-A6C34878D82A}">
                        <a16:rowId xmlns:a16="http://schemas.microsoft.com/office/drawing/2014/main" val="3757212249"/>
                      </a:ext>
                    </a:extLst>
                  </a:tr>
                  <a:tr h="430616">
                    <a:tc>
                      <a:txBody>
                        <a:bodyPr/>
                        <a:lstStyle/>
                        <a:p>
                          <a:pPr algn="ctr"/>
                          <a:r>
                            <a:rPr lang="en-US" dirty="0"/>
                            <a:t>F</a:t>
                          </a:r>
                        </a:p>
                      </a:txBody>
                      <a:tcPr/>
                    </a:tc>
                    <a:extLst>
                      <a:ext uri="{0D108BD9-81ED-4DB2-BD59-A6C34878D82A}">
                        <a16:rowId xmlns:a16="http://schemas.microsoft.com/office/drawing/2014/main" val="3064484403"/>
                      </a:ext>
                    </a:extLst>
                  </a:tr>
                </a:tbl>
              </a:graphicData>
            </a:graphic>
          </p:graphicFrame>
        </mc:Choice>
        <mc:Fallback xmlns="">
          <p:graphicFrame>
            <p:nvGraphicFramePr>
              <p:cNvPr id="67" name="Table 66">
                <a:extLst>
                  <a:ext uri="{FF2B5EF4-FFF2-40B4-BE49-F238E27FC236}">
                    <a16:creationId xmlns:a16="http://schemas.microsoft.com/office/drawing/2014/main" id="{850BB2A1-81DB-458F-B7C3-F033A6044A1D}"/>
                  </a:ext>
                </a:extLst>
              </p:cNvPr>
              <p:cNvGraphicFramePr>
                <a:graphicFrameLocks noGrp="1"/>
              </p:cNvGraphicFramePr>
              <p:nvPr>
                <p:extLst>
                  <p:ext uri="{D42A27DB-BD31-4B8C-83A1-F6EECF244321}">
                    <p14:modId xmlns:p14="http://schemas.microsoft.com/office/powerpoint/2010/main" val="4064397984"/>
                  </p:ext>
                </p:extLst>
              </p:nvPr>
            </p:nvGraphicFramePr>
            <p:xfrm>
              <a:off x="10459364" y="4918855"/>
              <a:ext cx="1434483" cy="1716565"/>
            </p:xfrm>
            <a:graphic>
              <a:graphicData uri="http://schemas.openxmlformats.org/drawingml/2006/table">
                <a:tbl>
                  <a:tblPr firstRow="1" bandRow="1">
                    <a:tableStyleId>{5C22544A-7EE6-4342-B048-85BDC9FD1C3A}</a:tableStyleId>
                  </a:tblPr>
                  <a:tblGrid>
                    <a:gridCol w="1434483">
                      <a:extLst>
                        <a:ext uri="{9D8B030D-6E8A-4147-A177-3AD203B41FA5}">
                          <a16:colId xmlns:a16="http://schemas.microsoft.com/office/drawing/2014/main" val="1301492217"/>
                        </a:ext>
                      </a:extLst>
                    </a:gridCol>
                  </a:tblGrid>
                  <a:tr h="424717">
                    <a:tc>
                      <a:txBody>
                        <a:bodyPr/>
                        <a:lstStyle/>
                        <a:p>
                          <a:endParaRPr lang="en-US"/>
                        </a:p>
                      </a:txBody>
                      <a:tcPr>
                        <a:blipFill>
                          <a:blip r:embed="rId12"/>
                          <a:stretch>
                            <a:fillRect l="-422" t="-1429" r="-1688" b="-311429"/>
                          </a:stretch>
                        </a:blipFill>
                      </a:tcPr>
                    </a:tc>
                    <a:extLst>
                      <a:ext uri="{0D108BD9-81ED-4DB2-BD59-A6C34878D82A}">
                        <a16:rowId xmlns:a16="http://schemas.microsoft.com/office/drawing/2014/main" val="2047301203"/>
                      </a:ext>
                    </a:extLst>
                  </a:tr>
                  <a:tr h="430616">
                    <a:tc>
                      <a:txBody>
                        <a:bodyPr/>
                        <a:lstStyle/>
                        <a:p>
                          <a:pPr algn="ctr"/>
                          <a:r>
                            <a:rPr lang="en-US" dirty="0"/>
                            <a:t>T</a:t>
                          </a:r>
                        </a:p>
                      </a:txBody>
                      <a:tcPr/>
                    </a:tc>
                    <a:extLst>
                      <a:ext uri="{0D108BD9-81ED-4DB2-BD59-A6C34878D82A}">
                        <a16:rowId xmlns:a16="http://schemas.microsoft.com/office/drawing/2014/main" val="2092652746"/>
                      </a:ext>
                    </a:extLst>
                  </a:tr>
                  <a:tr h="430616">
                    <a:tc>
                      <a:txBody>
                        <a:bodyPr/>
                        <a:lstStyle/>
                        <a:p>
                          <a:pPr algn="ctr"/>
                          <a:r>
                            <a:rPr lang="en-US" dirty="0"/>
                            <a:t>T</a:t>
                          </a:r>
                        </a:p>
                      </a:txBody>
                      <a:tcPr/>
                    </a:tc>
                    <a:extLst>
                      <a:ext uri="{0D108BD9-81ED-4DB2-BD59-A6C34878D82A}">
                        <a16:rowId xmlns:a16="http://schemas.microsoft.com/office/drawing/2014/main" val="3757212249"/>
                      </a:ext>
                    </a:extLst>
                  </a:tr>
                  <a:tr h="430616">
                    <a:tc>
                      <a:txBody>
                        <a:bodyPr/>
                        <a:lstStyle/>
                        <a:p>
                          <a:pPr algn="ctr"/>
                          <a:r>
                            <a:rPr lang="en-US" dirty="0"/>
                            <a:t>F</a:t>
                          </a:r>
                        </a:p>
                      </a:txBody>
                      <a:tcPr/>
                    </a:tc>
                    <a:extLst>
                      <a:ext uri="{0D108BD9-81ED-4DB2-BD59-A6C34878D82A}">
                        <a16:rowId xmlns:a16="http://schemas.microsoft.com/office/drawing/2014/main" val="3064484403"/>
                      </a:ext>
                    </a:extLst>
                  </a:tr>
                </a:tbl>
              </a:graphicData>
            </a:graphic>
          </p:graphicFrame>
        </mc:Fallback>
      </mc:AlternateContent>
      <p:sp>
        <p:nvSpPr>
          <p:cNvPr id="70" name="Arrow: Right 69">
            <a:extLst>
              <a:ext uri="{FF2B5EF4-FFF2-40B4-BE49-F238E27FC236}">
                <a16:creationId xmlns:a16="http://schemas.microsoft.com/office/drawing/2014/main" id="{59717998-BF7F-44CD-94A1-DA037A67D8D5}"/>
              </a:ext>
            </a:extLst>
          </p:cNvPr>
          <p:cNvSpPr/>
          <p:nvPr/>
        </p:nvSpPr>
        <p:spPr>
          <a:xfrm>
            <a:off x="8975324" y="5663953"/>
            <a:ext cx="212518"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291AD78B-C728-4E1F-BAFD-76743AA1D4A8}"/>
              </a:ext>
            </a:extLst>
          </p:cNvPr>
          <p:cNvSpPr/>
          <p:nvPr/>
        </p:nvSpPr>
        <p:spPr>
          <a:xfrm>
            <a:off x="10175287" y="5663952"/>
            <a:ext cx="212518"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345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58" grpId="0" animBg="1"/>
      <p:bldP spid="59" grpId="0"/>
      <p:bldP spid="60" grpId="0"/>
      <p:bldP spid="66" grpId="0" animBg="1"/>
      <p:bldP spid="70" grpId="0" animBg="1"/>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84AB-0322-494C-AD97-CF62D6AB5E43}"/>
              </a:ext>
            </a:extLst>
          </p:cNvPr>
          <p:cNvSpPr>
            <a:spLocks noGrp="1"/>
          </p:cNvSpPr>
          <p:nvPr>
            <p:ph type="title"/>
          </p:nvPr>
        </p:nvSpPr>
        <p:spPr>
          <a:xfrm>
            <a:off x="193431" y="136525"/>
            <a:ext cx="11843238" cy="897425"/>
          </a:xfrm>
        </p:spPr>
        <p:txBody>
          <a:bodyPr/>
          <a:lstStyle/>
          <a:p>
            <a:r>
              <a:rPr lang="en-US" dirty="0"/>
              <a:t>Basic axioms for verifiable statements</a:t>
            </a:r>
          </a:p>
        </p:txBody>
      </p:sp>
      <p:pic>
        <p:nvPicPr>
          <p:cNvPr id="4" name="Picture 3">
            <a:extLst>
              <a:ext uri="{FF2B5EF4-FFF2-40B4-BE49-F238E27FC236}">
                <a16:creationId xmlns:a16="http://schemas.microsoft.com/office/drawing/2014/main" id="{D25980E0-4331-443F-A626-10731F8CE23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256410" y="1186830"/>
            <a:ext cx="5894773" cy="1207363"/>
          </a:xfrm>
          <a:prstGeom prst="rect">
            <a:avLst/>
          </a:prstGeom>
        </p:spPr>
      </p:pic>
      <p:pic>
        <p:nvPicPr>
          <p:cNvPr id="5" name="Picture 4">
            <a:extLst>
              <a:ext uri="{FF2B5EF4-FFF2-40B4-BE49-F238E27FC236}">
                <a16:creationId xmlns:a16="http://schemas.microsoft.com/office/drawing/2014/main" id="{CF8CCF63-9FB3-445E-973F-CB0906D90D2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265288" y="2687325"/>
            <a:ext cx="5894774" cy="470516"/>
          </a:xfrm>
          <a:prstGeom prst="rect">
            <a:avLst/>
          </a:prstGeom>
        </p:spPr>
      </p:pic>
      <p:pic>
        <p:nvPicPr>
          <p:cNvPr id="6" name="Picture 5">
            <a:extLst>
              <a:ext uri="{FF2B5EF4-FFF2-40B4-BE49-F238E27FC236}">
                <a16:creationId xmlns:a16="http://schemas.microsoft.com/office/drawing/2014/main" id="{2A29BA9F-E659-4993-9330-86234E261F89}"/>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141895" y="3821536"/>
            <a:ext cx="5894774" cy="781235"/>
          </a:xfrm>
          <a:prstGeom prst="rect">
            <a:avLst/>
          </a:prstGeom>
        </p:spPr>
      </p:pic>
      <p:pic>
        <p:nvPicPr>
          <p:cNvPr id="7" name="Picture 6">
            <a:extLst>
              <a:ext uri="{FF2B5EF4-FFF2-40B4-BE49-F238E27FC236}">
                <a16:creationId xmlns:a16="http://schemas.microsoft.com/office/drawing/2014/main" id="{5AE9E960-CB00-4DE5-A71B-4DD09C4E613B}"/>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69837" y="5474450"/>
            <a:ext cx="5894773" cy="712804"/>
          </a:xfrm>
          <a:prstGeom prst="rect">
            <a:avLst/>
          </a:prstGeom>
        </p:spPr>
      </p:pic>
      <p:grpSp>
        <p:nvGrpSpPr>
          <p:cNvPr id="8" name="Group 7">
            <a:extLst>
              <a:ext uri="{FF2B5EF4-FFF2-40B4-BE49-F238E27FC236}">
                <a16:creationId xmlns:a16="http://schemas.microsoft.com/office/drawing/2014/main" id="{2C5C21A1-1E07-4DDB-A61D-804913B4F591}"/>
              </a:ext>
            </a:extLst>
          </p:cNvPr>
          <p:cNvGrpSpPr/>
          <p:nvPr/>
        </p:nvGrpSpPr>
        <p:grpSpPr>
          <a:xfrm>
            <a:off x="6463285" y="1261244"/>
            <a:ext cx="2005639" cy="897425"/>
            <a:chOff x="7683803" y="1294923"/>
            <a:chExt cx="3815947" cy="1707449"/>
          </a:xfrm>
        </p:grpSpPr>
        <p:sp>
          <p:nvSpPr>
            <p:cNvPr id="9" name="Oval 8">
              <a:extLst>
                <a:ext uri="{FF2B5EF4-FFF2-40B4-BE49-F238E27FC236}">
                  <a16:creationId xmlns:a16="http://schemas.microsoft.com/office/drawing/2014/main" id="{9C31CD59-15B1-48D0-9865-3724838BE8AA}"/>
                </a:ext>
              </a:extLst>
            </p:cNvPr>
            <p:cNvSpPr/>
            <p:nvPr/>
          </p:nvSpPr>
          <p:spPr>
            <a:xfrm>
              <a:off x="7683803" y="1294923"/>
              <a:ext cx="3815947" cy="170744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3FBD51B-F3B0-47CB-A466-E8D47CD23CCC}"/>
                </a:ext>
              </a:extLst>
            </p:cNvPr>
            <p:cNvSpPr/>
            <p:nvPr/>
          </p:nvSpPr>
          <p:spPr>
            <a:xfrm>
              <a:off x="8740999" y="2704051"/>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FC60FB7-111D-4596-9890-05F1BD47CA24}"/>
                </a:ext>
              </a:extLst>
            </p:cNvPr>
            <p:cNvSpPr/>
            <p:nvPr/>
          </p:nvSpPr>
          <p:spPr>
            <a:xfrm>
              <a:off x="10406680" y="2366618"/>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89C619-43FD-4BC8-B47E-285CFF9217DE}"/>
                </a:ext>
              </a:extLst>
            </p:cNvPr>
            <p:cNvSpPr/>
            <p:nvPr/>
          </p:nvSpPr>
          <p:spPr>
            <a:xfrm>
              <a:off x="9187842" y="179260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0E2F9A-5A5B-4393-BADE-219209407E58}"/>
                </a:ext>
              </a:extLst>
            </p:cNvPr>
            <p:cNvSpPr/>
            <p:nvPr/>
          </p:nvSpPr>
          <p:spPr>
            <a:xfrm>
              <a:off x="9278098" y="2344502"/>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390CC4-824E-412F-AF0D-8CAA06626462}"/>
                </a:ext>
              </a:extLst>
            </p:cNvPr>
            <p:cNvSpPr/>
            <p:nvPr/>
          </p:nvSpPr>
          <p:spPr>
            <a:xfrm>
              <a:off x="8773550" y="206189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9C5BF5-2F2F-4A65-A291-462D7AE81EB5}"/>
                </a:ext>
              </a:extLst>
            </p:cNvPr>
            <p:cNvSpPr/>
            <p:nvPr/>
          </p:nvSpPr>
          <p:spPr>
            <a:xfrm>
              <a:off x="8269002" y="214327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0C9E2-10D8-4E4F-8404-FE1C35EB87FC}"/>
                </a:ext>
              </a:extLst>
            </p:cNvPr>
            <p:cNvSpPr/>
            <p:nvPr/>
          </p:nvSpPr>
          <p:spPr>
            <a:xfrm>
              <a:off x="10048429" y="259988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019A0DE-CCE0-46D5-921E-7D9C7C03E846}"/>
                </a:ext>
              </a:extLst>
            </p:cNvPr>
            <p:cNvSpPr/>
            <p:nvPr/>
          </p:nvSpPr>
          <p:spPr>
            <a:xfrm>
              <a:off x="10477701" y="190721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3A66EDE-1639-42BF-880D-05ABD2EB02F1}"/>
                </a:ext>
              </a:extLst>
            </p:cNvPr>
            <p:cNvSpPr/>
            <p:nvPr/>
          </p:nvSpPr>
          <p:spPr>
            <a:xfrm>
              <a:off x="8482612" y="166071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3B21306-2885-4681-B807-F331094515F6}"/>
                </a:ext>
              </a:extLst>
            </p:cNvPr>
            <p:cNvSpPr/>
            <p:nvPr/>
          </p:nvSpPr>
          <p:spPr>
            <a:xfrm>
              <a:off x="9538302" y="150550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BBA83-3E71-4A6F-A580-5C002454A632}"/>
                </a:ext>
              </a:extLst>
            </p:cNvPr>
            <p:cNvSpPr/>
            <p:nvPr/>
          </p:nvSpPr>
          <p:spPr>
            <a:xfrm>
              <a:off x="9972038" y="162520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92CFBA-3554-4472-9495-3F851DBA0CE0}"/>
                </a:ext>
              </a:extLst>
            </p:cNvPr>
            <p:cNvSpPr/>
            <p:nvPr/>
          </p:nvSpPr>
          <p:spPr>
            <a:xfrm>
              <a:off x="10914552" y="197823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52C5DE-84C0-4B98-B344-E313515AC009}"/>
                </a:ext>
              </a:extLst>
            </p:cNvPr>
            <p:cNvSpPr/>
            <p:nvPr/>
          </p:nvSpPr>
          <p:spPr>
            <a:xfrm>
              <a:off x="9744177" y="2340064"/>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48E85-01E5-4387-B34E-5F73805FA685}"/>
                </a:ext>
              </a:extLst>
            </p:cNvPr>
            <p:cNvSpPr/>
            <p:nvPr/>
          </p:nvSpPr>
          <p:spPr>
            <a:xfrm>
              <a:off x="9504582" y="2693010"/>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90C8AF-D93B-4570-9491-B7D3CD3C7990}"/>
                </a:ext>
              </a:extLst>
            </p:cNvPr>
            <p:cNvSpPr/>
            <p:nvPr/>
          </p:nvSpPr>
          <p:spPr>
            <a:xfrm>
              <a:off x="8482612" y="1458284"/>
              <a:ext cx="2807579" cy="1108839"/>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A14F14-F8CC-49FB-AA30-ADCC8FF03474}"/>
                  </a:ext>
                </a:extLst>
              </p:cNvPr>
              <p:cNvSpPr txBox="1"/>
              <p:nvPr/>
            </p:nvSpPr>
            <p:spPr>
              <a:xfrm>
                <a:off x="6447064" y="1037778"/>
                <a:ext cx="3998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𝒮</m:t>
                      </m:r>
                    </m:oMath>
                  </m:oMathPara>
                </a14:m>
                <a:endParaRPr lang="en-US" sz="2000" dirty="0"/>
              </a:p>
            </p:txBody>
          </p:sp>
        </mc:Choice>
        <mc:Fallback xmlns="">
          <p:sp>
            <p:nvSpPr>
              <p:cNvPr id="24" name="TextBox 23">
                <a:extLst>
                  <a:ext uri="{FF2B5EF4-FFF2-40B4-BE49-F238E27FC236}">
                    <a16:creationId xmlns:a16="http://schemas.microsoft.com/office/drawing/2014/main" id="{41A14F14-F8CC-49FB-AA30-ADCC8FF03474}"/>
                  </a:ext>
                </a:extLst>
              </p:cNvPr>
              <p:cNvSpPr txBox="1">
                <a:spLocks noRot="1" noChangeAspect="1" noMove="1" noResize="1" noEditPoints="1" noAdjustHandles="1" noChangeArrowheads="1" noChangeShapeType="1" noTextEdit="1"/>
              </p:cNvSpPr>
              <p:nvPr/>
            </p:nvSpPr>
            <p:spPr>
              <a:xfrm>
                <a:off x="6447064" y="1037778"/>
                <a:ext cx="39985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6B01629-EC53-4385-AFEB-883DA601BD5D}"/>
                  </a:ext>
                </a:extLst>
              </p:cNvPr>
              <p:cNvSpPr txBox="1"/>
              <p:nvPr/>
            </p:nvSpPr>
            <p:spPr>
              <a:xfrm>
                <a:off x="7370850" y="1422197"/>
                <a:ext cx="52905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𝒮</m:t>
                          </m:r>
                        </m:e>
                        <m:sub>
                          <m:r>
                            <m:rPr>
                              <m:nor/>
                            </m:rPr>
                            <a:rPr lang="en-US" sz="2000" b="0" i="0" smtClean="0">
                              <a:latin typeface="Arial" panose="020B0604020202020204" pitchFamily="34" charset="0"/>
                              <a:cs typeface="Arial" panose="020B0604020202020204" pitchFamily="34" charset="0"/>
                            </a:rPr>
                            <m:t>v</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16B01629-EC53-4385-AFEB-883DA601BD5D}"/>
                  </a:ext>
                </a:extLst>
              </p:cNvPr>
              <p:cNvSpPr txBox="1">
                <a:spLocks noRot="1" noChangeAspect="1" noMove="1" noResize="1" noEditPoints="1" noAdjustHandles="1" noChangeArrowheads="1" noChangeShapeType="1" noTextEdit="1"/>
              </p:cNvSpPr>
              <p:nvPr/>
            </p:nvSpPr>
            <p:spPr>
              <a:xfrm>
                <a:off x="7370850" y="1422197"/>
                <a:ext cx="529055" cy="400110"/>
              </a:xfrm>
              <a:prstGeom prst="rect">
                <a:avLst/>
              </a:prstGeom>
              <a:blipFill>
                <a:blip r:embed="rId7"/>
                <a:stretch>
                  <a:fillRect b="-4545"/>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685D9964-3840-432A-8AE5-3F7A41A9B33A}"/>
              </a:ext>
            </a:extLst>
          </p:cNvPr>
          <p:cNvGrpSpPr/>
          <p:nvPr/>
        </p:nvGrpSpPr>
        <p:grpSpPr>
          <a:xfrm>
            <a:off x="7249089" y="5078027"/>
            <a:ext cx="4274127" cy="1029809"/>
            <a:chOff x="7098169" y="5282214"/>
            <a:chExt cx="4274127" cy="1029809"/>
          </a:xfrm>
        </p:grpSpPr>
        <p:grpSp>
          <p:nvGrpSpPr>
            <p:cNvPr id="29" name="Group 28">
              <a:extLst>
                <a:ext uri="{FF2B5EF4-FFF2-40B4-BE49-F238E27FC236}">
                  <a16:creationId xmlns:a16="http://schemas.microsoft.com/office/drawing/2014/main" id="{69C1E757-9B76-486A-953B-246329C39BB4}"/>
                </a:ext>
              </a:extLst>
            </p:cNvPr>
            <p:cNvGrpSpPr/>
            <p:nvPr/>
          </p:nvGrpSpPr>
          <p:grpSpPr>
            <a:xfrm>
              <a:off x="8269002" y="5563077"/>
              <a:ext cx="504548" cy="504548"/>
              <a:chOff x="8269002" y="5563077"/>
              <a:chExt cx="504548" cy="504548"/>
            </a:xfrm>
          </p:grpSpPr>
          <p:sp>
            <p:nvSpPr>
              <p:cNvPr id="27" name="Rectangle 26">
                <a:extLst>
                  <a:ext uri="{FF2B5EF4-FFF2-40B4-BE49-F238E27FC236}">
                    <a16:creationId xmlns:a16="http://schemas.microsoft.com/office/drawing/2014/main" id="{94EF34B8-D9BB-44F4-937C-76A0761715D8}"/>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9CD194-F680-4223-8173-C7BF0D71CE00}"/>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28" name="TextBox 27">
                    <a:extLst>
                      <a:ext uri="{FF2B5EF4-FFF2-40B4-BE49-F238E27FC236}">
                        <a16:creationId xmlns:a16="http://schemas.microsoft.com/office/drawing/2014/main" id="{5E9CD194-F680-4223-8173-C7BF0D71CE00}"/>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8"/>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60C611A1-1DEF-4908-964B-6233EBCA6867}"/>
                </a:ext>
              </a:extLst>
            </p:cNvPr>
            <p:cNvGrpSpPr/>
            <p:nvPr/>
          </p:nvGrpSpPr>
          <p:grpSpPr>
            <a:xfrm>
              <a:off x="9071903" y="5563541"/>
              <a:ext cx="504548" cy="504548"/>
              <a:chOff x="8269002" y="5563077"/>
              <a:chExt cx="504548" cy="504548"/>
            </a:xfrm>
          </p:grpSpPr>
          <p:sp>
            <p:nvSpPr>
              <p:cNvPr id="31" name="Rectangle 30">
                <a:extLst>
                  <a:ext uri="{FF2B5EF4-FFF2-40B4-BE49-F238E27FC236}">
                    <a16:creationId xmlns:a16="http://schemas.microsoft.com/office/drawing/2014/main" id="{8928A127-4291-47AD-806B-34E921563290}"/>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CED31B-2519-45D4-8C9A-76CC03DF537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32" name="TextBox 31">
                    <a:extLst>
                      <a:ext uri="{FF2B5EF4-FFF2-40B4-BE49-F238E27FC236}">
                        <a16:creationId xmlns:a16="http://schemas.microsoft.com/office/drawing/2014/main" id="{E7CED31B-2519-45D4-8C9A-76CC03DF537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9"/>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EB62ADB2-17D7-4F82-8D07-F62F9DE308A2}"/>
                </a:ext>
              </a:extLst>
            </p:cNvPr>
            <p:cNvGrpSpPr/>
            <p:nvPr/>
          </p:nvGrpSpPr>
          <p:grpSpPr>
            <a:xfrm>
              <a:off x="9874804" y="5564005"/>
              <a:ext cx="504548" cy="504548"/>
              <a:chOff x="8269002" y="5563077"/>
              <a:chExt cx="504548" cy="504548"/>
            </a:xfrm>
          </p:grpSpPr>
          <p:sp>
            <p:nvSpPr>
              <p:cNvPr id="34" name="Rectangle 33">
                <a:extLst>
                  <a:ext uri="{FF2B5EF4-FFF2-40B4-BE49-F238E27FC236}">
                    <a16:creationId xmlns:a16="http://schemas.microsoft.com/office/drawing/2014/main" id="{248D4FA0-2A2A-4AE8-801F-B645AA7965AF}"/>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5293A5-DFD3-428F-9527-8BEE90FC9E81}"/>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35" name="TextBox 34">
                    <a:extLst>
                      <a:ext uri="{FF2B5EF4-FFF2-40B4-BE49-F238E27FC236}">
                        <a16:creationId xmlns:a16="http://schemas.microsoft.com/office/drawing/2014/main" id="{455293A5-DFD3-428F-9527-8BEE90FC9E81}"/>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0"/>
                    <a:stretch>
                      <a:fillRect/>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20128C6A-DF7D-4051-85C5-C0578361A6D6}"/>
                </a:ext>
              </a:extLst>
            </p:cNvPr>
            <p:cNvGrpSpPr/>
            <p:nvPr/>
          </p:nvGrpSpPr>
          <p:grpSpPr>
            <a:xfrm>
              <a:off x="10677705" y="5564469"/>
              <a:ext cx="504548" cy="504548"/>
              <a:chOff x="8269002" y="5563077"/>
              <a:chExt cx="504548" cy="504548"/>
            </a:xfrm>
          </p:grpSpPr>
          <p:sp>
            <p:nvSpPr>
              <p:cNvPr id="37" name="Rectangle 36">
                <a:extLst>
                  <a:ext uri="{FF2B5EF4-FFF2-40B4-BE49-F238E27FC236}">
                    <a16:creationId xmlns:a16="http://schemas.microsoft.com/office/drawing/2014/main" id="{2FBB19F9-7697-43FC-ACDC-1F80F9372EB6}"/>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89561B8-03CA-4EF8-B5BF-79D72249E7F1}"/>
                      </a:ext>
                    </a:extLst>
                  </p:cNvPr>
                  <p:cNvSpPr txBox="1"/>
                  <p:nvPr/>
                </p:nvSpPr>
                <p:spPr>
                  <a:xfrm>
                    <a:off x="8318363" y="56040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F89561B8-03CA-4EF8-B5BF-79D72249E7F1}"/>
                      </a:ext>
                    </a:extLst>
                  </p:cNvPr>
                  <p:cNvSpPr txBox="1">
                    <a:spLocks noRot="1" noChangeAspect="1" noMove="1" noResize="1" noEditPoints="1" noAdjustHandles="1" noChangeArrowheads="1" noChangeShapeType="1" noTextEdit="1"/>
                  </p:cNvSpPr>
                  <p:nvPr/>
                </p:nvSpPr>
                <p:spPr>
                  <a:xfrm>
                    <a:off x="8318363" y="5604051"/>
                    <a:ext cx="410689"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3C83A5-18EF-4B06-9670-40FE2BF3D21F}"/>
                    </a:ext>
                  </a:extLst>
                </p:cNvPr>
                <p:cNvSpPr txBox="1"/>
                <p:nvPr/>
              </p:nvSpPr>
              <p:spPr>
                <a:xfrm>
                  <a:off x="7098169" y="5391517"/>
                  <a:ext cx="783676" cy="8476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42" name="TextBox 41">
                  <a:extLst>
                    <a:ext uri="{FF2B5EF4-FFF2-40B4-BE49-F238E27FC236}">
                      <a16:creationId xmlns:a16="http://schemas.microsoft.com/office/drawing/2014/main" id="{B23C83A5-18EF-4B06-9670-40FE2BF3D21F}"/>
                    </a:ext>
                  </a:extLst>
                </p:cNvPr>
                <p:cNvSpPr txBox="1">
                  <a:spLocks noRot="1" noChangeAspect="1" noMove="1" noResize="1" noEditPoints="1" noAdjustHandles="1" noChangeArrowheads="1" noChangeShapeType="1" noTextEdit="1"/>
                </p:cNvSpPr>
                <p:nvPr/>
              </p:nvSpPr>
              <p:spPr>
                <a:xfrm>
                  <a:off x="7098169" y="5391517"/>
                  <a:ext cx="783676" cy="847668"/>
                </a:xfrm>
                <a:prstGeom prst="rect">
                  <a:avLst/>
                </a:prstGeom>
                <a:blipFill>
                  <a:blip r:embed="rId12"/>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AD5DCE60-6AC6-4797-BC84-F914AEA04506}"/>
                </a:ext>
              </a:extLst>
            </p:cNvPr>
            <p:cNvSpPr/>
            <p:nvPr/>
          </p:nvSpPr>
          <p:spPr>
            <a:xfrm>
              <a:off x="8075146" y="5282214"/>
              <a:ext cx="3297150"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314DBF1-13A1-4A78-A08D-AE8CEF04E420}"/>
              </a:ext>
            </a:extLst>
          </p:cNvPr>
          <p:cNvGrpSpPr/>
          <p:nvPr/>
        </p:nvGrpSpPr>
        <p:grpSpPr>
          <a:xfrm>
            <a:off x="8034484" y="2277019"/>
            <a:ext cx="504548" cy="504548"/>
            <a:chOff x="8269002" y="5563077"/>
            <a:chExt cx="504548" cy="504548"/>
          </a:xfrm>
        </p:grpSpPr>
        <p:sp>
          <p:nvSpPr>
            <p:cNvPr id="46" name="Rectangle 45">
              <a:extLst>
                <a:ext uri="{FF2B5EF4-FFF2-40B4-BE49-F238E27FC236}">
                  <a16:creationId xmlns:a16="http://schemas.microsoft.com/office/drawing/2014/main" id="{BDBD1CFB-94D8-40CE-A221-B3D1C149741A}"/>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3C6B9A7-E6CF-4B8C-88C5-EE8E9BE810C9}"/>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47" name="TextBox 46">
                  <a:extLst>
                    <a:ext uri="{FF2B5EF4-FFF2-40B4-BE49-F238E27FC236}">
                      <a16:creationId xmlns:a16="http://schemas.microsoft.com/office/drawing/2014/main" id="{C3C6B9A7-E6CF-4B8C-88C5-EE8E9BE810C9}"/>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3"/>
                  <a:stretch>
                    <a:fillRect/>
                  </a:stretch>
                </a:blipFill>
              </p:spPr>
              <p:txBody>
                <a:bodyPr/>
                <a:lstStyle/>
                <a:p>
                  <a:r>
                    <a:rPr lang="en-US">
                      <a:noFill/>
                    </a:rPr>
                    <a:t> </a:t>
                  </a:r>
                </a:p>
              </p:txBody>
            </p:sp>
          </mc:Fallback>
        </mc:AlternateContent>
      </p:grpSp>
      <p:cxnSp>
        <p:nvCxnSpPr>
          <p:cNvPr id="49" name="Straight Arrow Connector 48">
            <a:extLst>
              <a:ext uri="{FF2B5EF4-FFF2-40B4-BE49-F238E27FC236}">
                <a16:creationId xmlns:a16="http://schemas.microsoft.com/office/drawing/2014/main" id="{1CEBE2F9-D64B-453A-BB93-04A8E9CEB34F}"/>
              </a:ext>
            </a:extLst>
          </p:cNvPr>
          <p:cNvCxnSpPr>
            <a:cxnSpLocks/>
            <a:stCxn id="17" idx="4"/>
          </p:cNvCxnSpPr>
          <p:nvPr/>
        </p:nvCxnSpPr>
        <p:spPr>
          <a:xfrm>
            <a:off x="7950405" y="1620389"/>
            <a:ext cx="223932" cy="6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B780901-4905-4542-8674-192B4C2E8667}"/>
              </a:ext>
            </a:extLst>
          </p:cNvPr>
          <p:cNvSpPr txBox="1"/>
          <p:nvPr/>
        </p:nvSpPr>
        <p:spPr>
          <a:xfrm>
            <a:off x="6599887" y="2763647"/>
            <a:ext cx="1645835" cy="338554"/>
          </a:xfrm>
          <a:prstGeom prst="rect">
            <a:avLst/>
          </a:prstGeom>
          <a:noFill/>
        </p:spPr>
        <p:txBody>
          <a:bodyPr wrap="none" rtlCol="0">
            <a:spAutoFit/>
          </a:bodyPr>
          <a:lstStyle/>
          <a:p>
            <a:r>
              <a:rPr lang="en-US" sz="1600" dirty="0"/>
              <a:t>experimental test</a:t>
            </a:r>
          </a:p>
        </p:txBody>
      </p:sp>
      <mc:AlternateContent xmlns:mc="http://schemas.openxmlformats.org/markup-compatibility/2006" xmlns:a14="http://schemas.microsoft.com/office/drawing/2010/main">
        <mc:Choice Requires="a14">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3451792584"/>
                  </p:ext>
                </p:extLst>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Choice>
        <mc:Fallback xmlns="">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3451792584"/>
                  </p:ext>
                </p:extLst>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endParaRPr lang="en-US"/>
                        </a:p>
                      </a:txBody>
                      <a:tcPr>
                        <a:lnB w="12700" cap="flat" cmpd="sng" algn="ctr">
                          <a:solidFill>
                            <a:schemeClr val="tx1"/>
                          </a:solidFill>
                          <a:prstDash val="solid"/>
                          <a:round/>
                          <a:headEnd type="none" w="med" len="med"/>
                          <a:tailEnd type="none" w="med" len="med"/>
                        </a:lnB>
                        <a:blipFill>
                          <a:blip r:embed="rId14"/>
                          <a:stretch>
                            <a:fillRect t="-8197" r="-575342" b="-324590"/>
                          </a:stretch>
                        </a:blipFill>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Fallback>
      </mc:AlternateContent>
      <p:grpSp>
        <p:nvGrpSpPr>
          <p:cNvPr id="72" name="Group 71">
            <a:extLst>
              <a:ext uri="{FF2B5EF4-FFF2-40B4-BE49-F238E27FC236}">
                <a16:creationId xmlns:a16="http://schemas.microsoft.com/office/drawing/2014/main" id="{277825E4-48FE-48DE-90C2-3EE63DB5AD8A}"/>
              </a:ext>
            </a:extLst>
          </p:cNvPr>
          <p:cNvGrpSpPr/>
          <p:nvPr/>
        </p:nvGrpSpPr>
        <p:grpSpPr>
          <a:xfrm>
            <a:off x="1419957" y="3685712"/>
            <a:ext cx="3526941" cy="1029809"/>
            <a:chOff x="521276" y="3783367"/>
            <a:chExt cx="3526941" cy="1029809"/>
          </a:xfrm>
        </p:grpSpPr>
        <p:grpSp>
          <p:nvGrpSpPr>
            <p:cNvPr id="55" name="Group 54">
              <a:extLst>
                <a:ext uri="{FF2B5EF4-FFF2-40B4-BE49-F238E27FC236}">
                  <a16:creationId xmlns:a16="http://schemas.microsoft.com/office/drawing/2014/main" id="{43CB5781-FD3B-4028-886D-A4AE77239931}"/>
                </a:ext>
              </a:extLst>
            </p:cNvPr>
            <p:cNvGrpSpPr/>
            <p:nvPr/>
          </p:nvGrpSpPr>
          <p:grpSpPr>
            <a:xfrm>
              <a:off x="1692109" y="4064230"/>
              <a:ext cx="504548" cy="504548"/>
              <a:chOff x="8269002" y="5563077"/>
              <a:chExt cx="504548" cy="504548"/>
            </a:xfrm>
          </p:grpSpPr>
          <p:sp>
            <p:nvSpPr>
              <p:cNvPr id="56" name="Rectangle 55">
                <a:extLst>
                  <a:ext uri="{FF2B5EF4-FFF2-40B4-BE49-F238E27FC236}">
                    <a16:creationId xmlns:a16="http://schemas.microsoft.com/office/drawing/2014/main" id="{7E656DEB-C677-4F5A-8E8B-081D98A0E76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EB03CEF-D195-4E84-9E22-566E8705FE4D}"/>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DEB03CEF-D195-4E84-9E22-566E8705FE4D}"/>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5"/>
                    <a:stretch>
                      <a:fillRect/>
                    </a:stretch>
                  </a:blipFill>
                </p:spPr>
                <p:txBody>
                  <a:bodyPr/>
                  <a:lstStyle/>
                  <a:p>
                    <a:r>
                      <a:rPr lang="en-US">
                        <a:noFill/>
                      </a:rPr>
                      <a:t> </a:t>
                    </a:r>
                  </a:p>
                </p:txBody>
              </p:sp>
            </mc:Fallback>
          </mc:AlternateContent>
        </p:grpSp>
        <p:grpSp>
          <p:nvGrpSpPr>
            <p:cNvPr id="58" name="Group 57">
              <a:extLst>
                <a:ext uri="{FF2B5EF4-FFF2-40B4-BE49-F238E27FC236}">
                  <a16:creationId xmlns:a16="http://schemas.microsoft.com/office/drawing/2014/main" id="{79C84AF1-B3F0-49AA-B84C-F990F0708CDF}"/>
                </a:ext>
              </a:extLst>
            </p:cNvPr>
            <p:cNvGrpSpPr/>
            <p:nvPr/>
          </p:nvGrpSpPr>
          <p:grpSpPr>
            <a:xfrm>
              <a:off x="2495010" y="4064694"/>
              <a:ext cx="504548" cy="504548"/>
              <a:chOff x="8269002" y="5563077"/>
              <a:chExt cx="504548" cy="504548"/>
            </a:xfrm>
          </p:grpSpPr>
          <p:sp>
            <p:nvSpPr>
              <p:cNvPr id="59" name="Rectangle 58">
                <a:extLst>
                  <a:ext uri="{FF2B5EF4-FFF2-40B4-BE49-F238E27FC236}">
                    <a16:creationId xmlns:a16="http://schemas.microsoft.com/office/drawing/2014/main" id="{8D2806FA-2755-4E62-925B-E9DE0BA7631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465876-11CB-4ACF-8DB6-67736E7A48D6}"/>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60" name="TextBox 59">
                    <a:extLst>
                      <a:ext uri="{FF2B5EF4-FFF2-40B4-BE49-F238E27FC236}">
                        <a16:creationId xmlns:a16="http://schemas.microsoft.com/office/drawing/2014/main" id="{A2465876-11CB-4ACF-8DB6-67736E7A48D6}"/>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6"/>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8411FA5A-3B33-4E21-8B23-E1703DE2A2EF}"/>
                </a:ext>
              </a:extLst>
            </p:cNvPr>
            <p:cNvGrpSpPr/>
            <p:nvPr/>
          </p:nvGrpSpPr>
          <p:grpSpPr>
            <a:xfrm>
              <a:off x="3297911" y="4065158"/>
              <a:ext cx="504548" cy="504548"/>
              <a:chOff x="8269002" y="5563077"/>
              <a:chExt cx="504548" cy="504548"/>
            </a:xfrm>
          </p:grpSpPr>
          <p:sp>
            <p:nvSpPr>
              <p:cNvPr id="62" name="Rectangle 61">
                <a:extLst>
                  <a:ext uri="{FF2B5EF4-FFF2-40B4-BE49-F238E27FC236}">
                    <a16:creationId xmlns:a16="http://schemas.microsoft.com/office/drawing/2014/main" id="{4DA6A202-3AA6-4454-9C8B-4040D1C6437B}"/>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8BC8AD0-18AE-4C68-A340-6FD40E6BD03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63" name="TextBox 62">
                    <a:extLst>
                      <a:ext uri="{FF2B5EF4-FFF2-40B4-BE49-F238E27FC236}">
                        <a16:creationId xmlns:a16="http://schemas.microsoft.com/office/drawing/2014/main" id="{48BC8AD0-18AE-4C68-A340-6FD40E6BD03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6604157-FF76-46B1-8427-66E01B32DEA6}"/>
                    </a:ext>
                  </a:extLst>
                </p:cNvPr>
                <p:cNvSpPr txBox="1"/>
                <p:nvPr/>
              </p:nvSpPr>
              <p:spPr>
                <a:xfrm>
                  <a:off x="521276" y="3892670"/>
                  <a:ext cx="78367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67" name="TextBox 66">
                  <a:extLst>
                    <a:ext uri="{FF2B5EF4-FFF2-40B4-BE49-F238E27FC236}">
                      <a16:creationId xmlns:a16="http://schemas.microsoft.com/office/drawing/2014/main" id="{46604157-FF76-46B1-8427-66E01B32DEA6}"/>
                    </a:ext>
                  </a:extLst>
                </p:cNvPr>
                <p:cNvSpPr txBox="1">
                  <a:spLocks noRot="1" noChangeAspect="1" noMove="1" noResize="1" noEditPoints="1" noAdjustHandles="1" noChangeArrowheads="1" noChangeShapeType="1" noTextEdit="1"/>
                </p:cNvSpPr>
                <p:nvPr/>
              </p:nvSpPr>
              <p:spPr>
                <a:xfrm>
                  <a:off x="521276" y="3892670"/>
                  <a:ext cx="783676" cy="848566"/>
                </a:xfrm>
                <a:prstGeom prst="rect">
                  <a:avLst/>
                </a:prstGeom>
                <a:blipFill>
                  <a:blip r:embed="rId18"/>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720AE4A-5467-4B9F-8AF1-CF79B28BA219}"/>
                </a:ext>
              </a:extLst>
            </p:cNvPr>
            <p:cNvSpPr/>
            <p:nvPr/>
          </p:nvSpPr>
          <p:spPr>
            <a:xfrm>
              <a:off x="1498252" y="3783367"/>
              <a:ext cx="2549965"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9" name="TextBox 68">
            <a:extLst>
              <a:ext uri="{FF2B5EF4-FFF2-40B4-BE49-F238E27FC236}">
                <a16:creationId xmlns:a16="http://schemas.microsoft.com/office/drawing/2014/main" id="{86EBF084-B0A5-4E3B-88AF-771FA920F5A1}"/>
              </a:ext>
            </a:extLst>
          </p:cNvPr>
          <p:cNvSpPr txBox="1"/>
          <p:nvPr/>
        </p:nvSpPr>
        <p:spPr>
          <a:xfrm>
            <a:off x="2171964" y="4803878"/>
            <a:ext cx="2022926" cy="338554"/>
          </a:xfrm>
          <a:prstGeom prst="rect">
            <a:avLst/>
          </a:prstGeom>
          <a:noFill/>
        </p:spPr>
        <p:txBody>
          <a:bodyPr wrap="none" rtlCol="0">
            <a:spAutoFit/>
          </a:bodyPr>
          <a:lstStyle/>
          <a:p>
            <a:r>
              <a:rPr lang="en-US" sz="1600" dirty="0"/>
              <a:t>All tests must succeed</a:t>
            </a:r>
          </a:p>
        </p:txBody>
      </p:sp>
      <p:sp>
        <p:nvSpPr>
          <p:cNvPr id="70" name="TextBox 69">
            <a:extLst>
              <a:ext uri="{FF2B5EF4-FFF2-40B4-BE49-F238E27FC236}">
                <a16:creationId xmlns:a16="http://schemas.microsoft.com/office/drawing/2014/main" id="{6FE231CD-DCD8-4CC7-AF4D-3FC71A0CEF82}"/>
              </a:ext>
            </a:extLst>
          </p:cNvPr>
          <p:cNvSpPr txBox="1"/>
          <p:nvPr/>
        </p:nvSpPr>
        <p:spPr>
          <a:xfrm>
            <a:off x="8003754" y="6253306"/>
            <a:ext cx="2764796" cy="338554"/>
          </a:xfrm>
          <a:prstGeom prst="rect">
            <a:avLst/>
          </a:prstGeom>
          <a:noFill/>
        </p:spPr>
        <p:txBody>
          <a:bodyPr wrap="none" rtlCol="0">
            <a:spAutoFit/>
          </a:bodyPr>
          <a:lstStyle/>
          <a:p>
            <a:r>
              <a:rPr lang="en-US" sz="1600" dirty="0"/>
              <a:t>One successful test is sufficient</a:t>
            </a:r>
          </a:p>
        </p:txBody>
      </p:sp>
    </p:spTree>
    <p:extLst>
      <p:ext uri="{BB962C8B-B14F-4D97-AF65-F5344CB8AC3E}">
        <p14:creationId xmlns:p14="http://schemas.microsoft.com/office/powerpoint/2010/main" val="221776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6" grpId="0"/>
      <p:bldP spid="50" grpId="0"/>
      <p:bldP spid="69" grpId="0"/>
      <p:bldP spid="7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6194</TotalTime>
  <Words>4330</Words>
  <Application>Microsoft Office PowerPoint</Application>
  <PresentationFormat>Widescreen</PresentationFormat>
  <Paragraphs>619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Uncovering the Assumptions of Physics</vt:lpstr>
      <vt:lpstr>Understanding fundamental structures</vt:lpstr>
      <vt:lpstr>Assumptions of Physics</vt:lpstr>
      <vt:lpstr>PowerPoint Presentation</vt:lpstr>
      <vt:lpstr>Summary</vt:lpstr>
      <vt:lpstr>Experimental verifiability</vt:lpstr>
      <vt:lpstr>Verifiable statements</vt:lpstr>
      <vt:lpstr>Basic axioms for statements</vt:lpstr>
      <vt:lpstr>Basic axioms for verifiable statements</vt:lpstr>
      <vt:lpstr>Properties of the logic system</vt:lpstr>
      <vt:lpstr>Properties of the logic system</vt:lpstr>
      <vt:lpstr>Experimental domains (scientific models)</vt:lpstr>
      <vt:lpstr>PowerPoint Presentation</vt:lpstr>
      <vt:lpstr>Topologies and σ-algebras</vt:lpstr>
      <vt:lpstr>Topologies and σ-algebras</vt:lpstr>
      <vt:lpstr>Inference/causal relationships and continuity</vt:lpstr>
      <vt:lpstr>Takeaway</vt:lpstr>
      <vt:lpstr>Determinism and reversibility</vt:lpstr>
      <vt:lpstr>Assumption of determinism and reversibility</vt:lpstr>
      <vt:lpstr>Assumption of determinism and reversibility</vt:lpstr>
      <vt:lpstr>Takeaway</vt:lpstr>
      <vt:lpstr>Infinitesimal reducibility</vt:lpstr>
      <vt:lpstr>Assumption of infinitesimal reducibility</vt:lpstr>
      <vt:lpstr>Assumption of infinitesimal reducibility</vt:lpstr>
      <vt:lpstr>Invariant densities</vt:lpstr>
      <vt:lpstr>Hamiltonian evolution</vt:lpstr>
      <vt:lpstr>For one degree of freedom</vt:lpstr>
      <vt:lpstr>Conservation of information entropy</vt:lpstr>
      <vt:lpstr>Takeaway</vt:lpstr>
      <vt:lpstr>Divisibility vs Reducibility vs Decomposability</vt:lpstr>
      <vt:lpstr>Divisible</vt:lpstr>
      <vt:lpstr>PowerPoint Presentation</vt:lpstr>
      <vt:lpstr>Irreducibility</vt:lpstr>
      <vt:lpstr>Assumption of irreducibility</vt:lpstr>
      <vt:lpstr>Invariant distribution over random variables</vt:lpstr>
      <vt:lpstr>Invariant distribution over random variables</vt:lpstr>
      <vt:lpstr>Effects due to irreducibility</vt:lpstr>
      <vt:lpstr>PowerPoint Presentation</vt:lpstr>
      <vt:lpstr>Takeaway</vt:lpstr>
      <vt:lpstr>…</vt:lpstr>
      <vt:lpstr>Other results</vt:lpstr>
      <vt:lpstr>Project status</vt:lpstr>
      <vt:lpstr>Status – future activities</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184</cp:revision>
  <dcterms:created xsi:type="dcterms:W3CDTF">2019-09-19T07:05:13Z</dcterms:created>
  <dcterms:modified xsi:type="dcterms:W3CDTF">2019-12-17T15:52:24Z</dcterms:modified>
</cp:coreProperties>
</file>