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9" r:id="rId2"/>
    <p:sldId id="787" r:id="rId3"/>
    <p:sldId id="307" r:id="rId4"/>
    <p:sldId id="761" r:id="rId5"/>
    <p:sldId id="395" r:id="rId6"/>
    <p:sldId id="286" r:id="rId7"/>
    <p:sldId id="310" r:id="rId8"/>
    <p:sldId id="735" r:id="rId9"/>
    <p:sldId id="736" r:id="rId10"/>
    <p:sldId id="738" r:id="rId11"/>
    <p:sldId id="741" r:id="rId12"/>
    <p:sldId id="743" r:id="rId13"/>
    <p:sldId id="742" r:id="rId14"/>
    <p:sldId id="744" r:id="rId15"/>
    <p:sldId id="783" r:id="rId16"/>
    <p:sldId id="746" r:id="rId17"/>
    <p:sldId id="745" r:id="rId18"/>
    <p:sldId id="333" r:id="rId19"/>
    <p:sldId id="748" r:id="rId20"/>
    <p:sldId id="790" r:id="rId21"/>
    <p:sldId id="319" r:id="rId22"/>
    <p:sldId id="334" r:id="rId23"/>
    <p:sldId id="791" r:id="rId24"/>
    <p:sldId id="792" r:id="rId25"/>
    <p:sldId id="793" r:id="rId26"/>
    <p:sldId id="323" r:id="rId27"/>
    <p:sldId id="795" r:id="rId28"/>
    <p:sldId id="796" r:id="rId29"/>
    <p:sldId id="797" r:id="rId30"/>
    <p:sldId id="798" r:id="rId31"/>
    <p:sldId id="799" r:id="rId32"/>
    <p:sldId id="800" r:id="rId33"/>
    <p:sldId id="788" r:id="rId34"/>
    <p:sldId id="789"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607" autoAdjust="0"/>
  </p:normalViewPr>
  <p:slideViewPr>
    <p:cSldViewPr snapToGrid="0">
      <p:cViewPr varScale="1">
        <p:scale>
          <a:sx n="86" d="100"/>
          <a:sy n="86" d="100"/>
        </p:scale>
        <p:origin x="562" y="67"/>
      </p:cViewPr>
      <p:guideLst/>
    </p:cSldViewPr>
  </p:slideViewPr>
  <p:outlineViewPr>
    <p:cViewPr>
      <p:scale>
        <a:sx n="33" d="100"/>
        <a:sy n="33" d="100"/>
      </p:scale>
      <p:origin x="0" y="-9029"/>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slide" Target="slides/slide17.xml"/><Relationship Id="rId3" Type="http://schemas.openxmlformats.org/officeDocument/2006/relationships/slide" Target="slides/slide6.xml"/><Relationship Id="rId7" Type="http://schemas.openxmlformats.org/officeDocument/2006/relationships/slide" Target="slides/slide10.xml"/><Relationship Id="rId12" Type="http://schemas.openxmlformats.org/officeDocument/2006/relationships/slide" Target="slides/slide16.xml"/><Relationship Id="rId17" Type="http://schemas.openxmlformats.org/officeDocument/2006/relationships/slide" Target="slides/slide28.xml"/><Relationship Id="rId2" Type="http://schemas.openxmlformats.org/officeDocument/2006/relationships/slide" Target="slides/slide5.xml"/><Relationship Id="rId16" Type="http://schemas.openxmlformats.org/officeDocument/2006/relationships/slide" Target="slides/slide20.xml"/><Relationship Id="rId1" Type="http://schemas.openxmlformats.org/officeDocument/2006/relationships/slide" Target="slides/slide1.xml"/><Relationship Id="rId6" Type="http://schemas.openxmlformats.org/officeDocument/2006/relationships/slide" Target="slides/slide9.xml"/><Relationship Id="rId11" Type="http://schemas.openxmlformats.org/officeDocument/2006/relationships/slide" Target="slides/slide14.xml"/><Relationship Id="rId5" Type="http://schemas.openxmlformats.org/officeDocument/2006/relationships/slide" Target="slides/slide8.xml"/><Relationship Id="rId15" Type="http://schemas.openxmlformats.org/officeDocument/2006/relationships/slide" Target="slides/slide19.xml"/><Relationship Id="rId10" Type="http://schemas.openxmlformats.org/officeDocument/2006/relationships/slide" Target="slides/slide13.xml"/><Relationship Id="rId4" Type="http://schemas.openxmlformats.org/officeDocument/2006/relationships/slide" Target="slides/slide7.xml"/><Relationship Id="rId9" Type="http://schemas.openxmlformats.org/officeDocument/2006/relationships/slide" Target="slides/slide12.xml"/><Relationship Id="rId14"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9C704-B8F9-449B-B828-36D786A1FE73}" type="datetimeFigureOut">
              <a:rPr lang="en-US" smtClean="0"/>
              <a:t>9/24/2021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4F452-85BD-4268-B680-C313DBFDCEB3}" type="slidenum">
              <a:rPr lang="en-US" smtClean="0"/>
              <a:t>‹#›</a:t>
            </a:fld>
            <a:endParaRPr lang="en-US"/>
          </a:p>
        </p:txBody>
      </p:sp>
    </p:spTree>
    <p:extLst>
      <p:ext uri="{BB962C8B-B14F-4D97-AF65-F5344CB8AC3E}">
        <p14:creationId xmlns:p14="http://schemas.microsoft.com/office/powerpoint/2010/main" val="84343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Large cardinals are defined to have a specific property and their existence cannot be proven (or disproven) in standard ZFC.</a:t>
            </a:r>
          </a:p>
        </p:txBody>
      </p:sp>
      <p:sp>
        <p:nvSpPr>
          <p:cNvPr id="4" name="Slide Number Placeholder 3"/>
          <p:cNvSpPr>
            <a:spLocks noGrp="1"/>
          </p:cNvSpPr>
          <p:nvPr>
            <p:ph type="sldNum" sz="quarter" idx="5"/>
          </p:nvPr>
        </p:nvSpPr>
        <p:spPr/>
        <p:txBody>
          <a:bodyPr/>
          <a:lstStyle/>
          <a:p>
            <a:fld id="{A154F452-85BD-4268-B680-C313DBFDCEB3}" type="slidenum">
              <a:rPr lang="en-US" smtClean="0"/>
              <a:t>13</a:t>
            </a:fld>
            <a:endParaRPr lang="en-US"/>
          </a:p>
        </p:txBody>
      </p:sp>
    </p:spTree>
    <p:extLst>
      <p:ext uri="{BB962C8B-B14F-4D97-AF65-F5344CB8AC3E}">
        <p14:creationId xmlns:p14="http://schemas.microsoft.com/office/powerpoint/2010/main" val="360569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0C2724A3-EBCA-4551-9B80-48C9778C6218}" type="datetime1">
              <a:rPr lang="en-US" smtClean="0"/>
              <a:t>9/24/2021</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r>
              <a:rPr lang="en-US"/>
              <a:t>C. A. Aidala - G. Carcassi - University of Michigan</a:t>
            </a:r>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314530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F4FF8AD2-26B9-4468-BFA3-407D176F2822}" type="datetime1">
              <a:rPr lang="en-US" smtClean="0"/>
              <a:t>9/24/2021</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r>
              <a:rPr lang="en-US"/>
              <a:t>C. A. Aidala - G. Carcassi - University of Michigan</a:t>
            </a:r>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7333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B52A1CB8-0EFD-4E33-A3EB-8A5B284CBCF1}" type="datetime1">
              <a:rPr lang="en-US" smtClean="0"/>
              <a:t>9/24/2021</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r>
              <a:rPr lang="en-US"/>
              <a:t>C. A. Aidala - G. Carcassi - University of Michigan</a:t>
            </a:r>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8859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r>
              <a:rPr lang="en-US"/>
              <a:t>C. A. Aidala - G. Carcassi - University of Michigan</a:t>
            </a:r>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61A7BAFA-A659-46E2-9683-F6A71A506D0F}" type="datetime1">
              <a:rPr lang="en-US" smtClean="0"/>
              <a:t>9/24/2021</a:t>
            </a:fld>
            <a:endParaRPr lang="en-US" dirty="0"/>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2789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A7623ED2-AE5F-49F8-89D7-4937C8285456}" type="datetime1">
              <a:rPr lang="en-US" smtClean="0"/>
              <a:t>9/24/2021</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r>
              <a:rPr lang="en-US"/>
              <a:t>C. A. Aidala - G. Carcassi - University of Michigan</a:t>
            </a:r>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87864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8564150F-74EF-4A1A-AA87-DB011D46A6D3}" type="datetime1">
              <a:rPr lang="en-US" smtClean="0"/>
              <a:t>9/24/2021</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r>
              <a:rPr lang="en-US"/>
              <a:t>C. A. Aidala - G. Carcassi - University of Michigan</a:t>
            </a:r>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5862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DE2B36E0-BC0A-42F5-9A16-E4E76A5F523F}" type="datetime1">
              <a:rPr lang="en-US" smtClean="0"/>
              <a:t>9/24/2021</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r>
              <a:rPr lang="en-US"/>
              <a:t>C. A. Aidala - G. Carcassi - University of Michigan</a:t>
            </a:r>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2870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E4B79312-02E9-4467-88F4-9FF8A6D31533}" type="datetime1">
              <a:rPr lang="en-US" smtClean="0"/>
              <a:t>9/24/2021</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r>
              <a:rPr lang="en-US"/>
              <a:t>C. A. Aidala - G. Carcassi - University of Michigan</a:t>
            </a:r>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56213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57E0331F-D4F5-4527-8745-D5C7A77768AD}" type="datetime1">
              <a:rPr lang="en-US" smtClean="0"/>
              <a:t>9/24/2021</a:t>
            </a:fld>
            <a:endParaRPr lang="en-US" dirty="0"/>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r>
              <a:rPr lang="en-US"/>
              <a:t>C. A. Aidala - G. Carcassi - University of Michigan</a:t>
            </a:r>
            <a:endParaRPr lang="en-US" dirty="0"/>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85832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39BD2EEC-653C-4DDE-911A-E5752608B6DF}" type="datetime1">
              <a:rPr lang="en-US" smtClean="0"/>
              <a:t>9/24/2021</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r>
              <a:rPr lang="en-US"/>
              <a:t>C. A. Aidala - G. Carcassi - University of Michigan</a:t>
            </a:r>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12265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6C20003D-9E6F-4F90-92E1-C55756CEC72D}" type="datetime1">
              <a:rPr lang="en-US" smtClean="0"/>
              <a:t>9/24/2021</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r>
              <a:rPr lang="en-US"/>
              <a:t>C. A. Aidala - G. Carcassi - University of Michigan</a:t>
            </a:r>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95568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 Target="../slides/slide3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2099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35564"/>
            <a:ext cx="2743200" cy="235967"/>
          </a:xfrm>
          <a:prstGeom prst="rect">
            <a:avLst/>
          </a:prstGeom>
        </p:spPr>
        <p:txBody>
          <a:bodyPr vert="horz" lIns="91440" tIns="45720" rIns="91440" bIns="45720" rtlCol="0" anchor="ctr"/>
          <a:lstStyle>
            <a:lvl1pPr algn="l">
              <a:defRPr sz="1200">
                <a:solidFill>
                  <a:schemeClr val="tx1">
                    <a:tint val="75000"/>
                  </a:schemeClr>
                </a:solidFill>
              </a:defRPr>
            </a:lvl1pPr>
          </a:lstStyle>
          <a:p>
            <a:fld id="{20DD69FB-503F-485E-B2DA-A872EF536A5D}" type="datetime1">
              <a:rPr lang="en-US" smtClean="0"/>
              <a:t>9/24/2021</a:t>
            </a:fld>
            <a:endParaRPr lang="en-US" dirty="0"/>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500669" y="6399047"/>
            <a:ext cx="5967867"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C. A. Aidala - G. Carcassi - University of Michigan</a:t>
            </a:r>
            <a:endParaRPr lang="en-US" dirty="0"/>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306909" y="6535564"/>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F47845EA-7733-40EE-B074-20032348B727}" type="slidenum">
              <a:rPr lang="en-US" smtClean="0"/>
              <a:t>‹#›</a:t>
            </a:fld>
            <a:endParaRPr lang="en-US"/>
          </a:p>
        </p:txBody>
      </p:sp>
      <p:pic>
        <p:nvPicPr>
          <p:cNvPr id="8" name="Picture 7">
            <a:extLst>
              <a:ext uri="{FF2B5EF4-FFF2-40B4-BE49-F238E27FC236}">
                <a16:creationId xmlns:a16="http://schemas.microsoft.com/office/drawing/2014/main" id="{6D7A3103-B65B-40B2-9256-A55DC5E54770}"/>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3956" y="6406407"/>
            <a:ext cx="401638" cy="365125"/>
          </a:xfrm>
          <a:prstGeom prst="rect">
            <a:avLst/>
          </a:prstGeom>
        </p:spPr>
      </p:pic>
      <p:pic>
        <p:nvPicPr>
          <p:cNvPr id="9" name="Picture 8">
            <a:extLst>
              <a:ext uri="{FF2B5EF4-FFF2-40B4-BE49-F238E27FC236}">
                <a16:creationId xmlns:a16="http://schemas.microsoft.com/office/drawing/2014/main" id="{E0EA3C4D-A7DD-4BB0-836D-66371CD90F1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582110" y="6450109"/>
            <a:ext cx="817085" cy="277720"/>
          </a:xfrm>
          <a:prstGeom prst="rect">
            <a:avLst/>
          </a:prstGeom>
        </p:spPr>
      </p:pic>
      <p:pic>
        <p:nvPicPr>
          <p:cNvPr id="11" name="Picture 10">
            <a:hlinkClick r:id="rId15" action="ppaction://hlinksldjump"/>
            <a:extLst>
              <a:ext uri="{FF2B5EF4-FFF2-40B4-BE49-F238E27FC236}">
                <a16:creationId xmlns:a16="http://schemas.microsoft.com/office/drawing/2014/main" id="{79F562E2-83B1-4351-9361-645A55493850}"/>
              </a:ext>
            </a:extLst>
          </p:cNvPr>
          <p:cNvPicPr>
            <a:picLocks noChangeAspect="1"/>
          </p:cNvPicPr>
          <p:nvPr userDrawn="1"/>
        </p:nvPicPr>
        <p:blipFill rotWithShape="1">
          <a:blip r:embed="rId16"/>
          <a:srcRect l="8981" t="8132" r="10931" b="6299"/>
          <a:stretch/>
        </p:blipFill>
        <p:spPr>
          <a:xfrm>
            <a:off x="11862816" y="6535564"/>
            <a:ext cx="225228" cy="228609"/>
          </a:xfrm>
          <a:prstGeom prst="rect">
            <a:avLst/>
          </a:prstGeom>
        </p:spPr>
      </p:pic>
    </p:spTree>
    <p:extLst>
      <p:ext uri="{BB962C8B-B14F-4D97-AF65-F5344CB8AC3E}">
        <p14:creationId xmlns:p14="http://schemas.microsoft.com/office/powerpoint/2010/main" val="3603477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0.png"/><Relationship Id="rId4" Type="http://schemas.openxmlformats.org/officeDocument/2006/relationships/image" Target="../media/image290.png"/></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9.png"/></Relationships>
</file>

<file path=ppt/slides/_rels/slide12.xml.rels><?xml version="1.0" encoding="UTF-8" standalone="yes"?>
<Relationships xmlns="http://schemas.openxmlformats.org/package/2006/relationships"><Relationship Id="rId8" Type="http://schemas.openxmlformats.org/officeDocument/2006/relationships/image" Target="../media/image43.png"/><Relationship Id="rId2" Type="http://schemas.openxmlformats.org/officeDocument/2006/relationships/image" Target="../media/image401.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10" Type="http://schemas.openxmlformats.org/officeDocument/2006/relationships/image" Target="../media/image45.png"/><Relationship Id="rId4" Type="http://schemas.openxmlformats.org/officeDocument/2006/relationships/image" Target="../media/image380.png"/><Relationship Id="rId9" Type="http://schemas.openxmlformats.org/officeDocument/2006/relationships/image" Target="../media/image44.png"/></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00.png"/><Relationship Id="rId5" Type="http://schemas.openxmlformats.org/officeDocument/2006/relationships/image" Target="../media/image330.png"/><Relationship Id="rId4" Type="http://schemas.openxmlformats.org/officeDocument/2006/relationships/image" Target="../media/image210.png"/></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450.png"/><Relationship Id="rId7"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44.png"/><Relationship Id="rId5" Type="http://schemas.openxmlformats.org/officeDocument/2006/relationships/image" Target="../media/image47.png"/><Relationship Id="rId10" Type="http://schemas.openxmlformats.org/officeDocument/2006/relationships/image" Target="../media/image53.png"/><Relationship Id="rId4" Type="http://schemas.openxmlformats.org/officeDocument/2006/relationships/image" Target="../media/image46.png"/><Relationship Id="rId9"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20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51.png"/><Relationship Id="rId2" Type="http://schemas.openxmlformats.org/officeDocument/2006/relationships/image" Target="../media/image54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81.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50.png"/><Relationship Id="rId7" Type="http://schemas.openxmlformats.org/officeDocument/2006/relationships/image" Target="../media/image590.png"/><Relationship Id="rId2" Type="http://schemas.openxmlformats.org/officeDocument/2006/relationships/image" Target="../media/image540.pn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1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image" Target="../media/image690.png"/><Relationship Id="rId3" Type="http://schemas.openxmlformats.org/officeDocument/2006/relationships/image" Target="../media/image640.png"/><Relationship Id="rId2" Type="http://schemas.openxmlformats.org/officeDocument/2006/relationships/image" Target="../media/image631.png"/><Relationship Id="rId1" Type="http://schemas.openxmlformats.org/officeDocument/2006/relationships/slideLayout" Target="../slideLayouts/slideLayout2.xml"/><Relationship Id="rId6" Type="http://schemas.openxmlformats.org/officeDocument/2006/relationships/image" Target="../media/image280.png"/><Relationship Id="rId5" Type="http://schemas.openxmlformats.org/officeDocument/2006/relationships/image" Target="../media/image660.png"/><Relationship Id="rId4" Type="http://schemas.openxmlformats.org/officeDocument/2006/relationships/image" Target="../media/image650.png"/><Relationship Id="rId9" Type="http://schemas.openxmlformats.org/officeDocument/2006/relationships/image" Target="../media/image700.png"/></Relationships>
</file>

<file path=ppt/slides/_rels/slide22.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30.png"/><Relationship Id="rId7" Type="http://schemas.openxmlformats.org/officeDocument/2006/relationships/image" Target="../media/image35.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10" Type="http://schemas.openxmlformats.org/officeDocument/2006/relationships/image" Target="../media/image331.png"/><Relationship Id="rId4" Type="http://schemas.openxmlformats.org/officeDocument/2006/relationships/image" Target="../media/image32.png"/><Relationship Id="rId9" Type="http://schemas.openxmlformats.org/officeDocument/2006/relationships/image" Target="../media/image320.png"/></Relationships>
</file>

<file path=ppt/slides/_rels/slide2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730.png"/><Relationship Id="rId3" Type="http://schemas.openxmlformats.org/officeDocument/2006/relationships/image" Target="../media/image691.png"/><Relationship Id="rId7" Type="http://schemas.openxmlformats.org/officeDocument/2006/relationships/image" Target="../media/image710.png"/><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701.png"/><Relationship Id="rId5" Type="http://schemas.openxmlformats.org/officeDocument/2006/relationships/image" Target="../media/image1600.png"/><Relationship Id="rId10" Type="http://schemas.openxmlformats.org/officeDocument/2006/relationships/image" Target="../media/image620.png"/><Relationship Id="rId4" Type="http://schemas.openxmlformats.org/officeDocument/2006/relationships/image" Target="../media/image1500.png"/><Relationship Id="rId9" Type="http://schemas.openxmlformats.org/officeDocument/2006/relationships/image" Target="../media/image542.png"/></Relationships>
</file>

<file path=ppt/slides/_rels/slide25.xml.rels><?xml version="1.0" encoding="UTF-8" standalone="yes"?>
<Relationships xmlns="http://schemas.openxmlformats.org/package/2006/relationships"><Relationship Id="rId8" Type="http://schemas.openxmlformats.org/officeDocument/2006/relationships/image" Target="../media/image690.png"/><Relationship Id="rId2" Type="http://schemas.openxmlformats.org/officeDocument/2006/relationships/image" Target="../media/image64.png"/><Relationship Id="rId1" Type="http://schemas.openxmlformats.org/officeDocument/2006/relationships/slideLayout" Target="../slideLayouts/slideLayout2.xml"/><Relationship Id="rId10" Type="http://schemas.openxmlformats.org/officeDocument/2006/relationships/image" Target="../media/image66.png"/><Relationship Id="rId9" Type="http://schemas.openxmlformats.org/officeDocument/2006/relationships/image" Target="../media/image65.png"/></Relationships>
</file>

<file path=ppt/slides/_rels/slide26.xml.rels><?xml version="1.0" encoding="UTF-8" standalone="yes"?>
<Relationships xmlns="http://schemas.openxmlformats.org/package/2006/relationships"><Relationship Id="rId8" Type="http://schemas.openxmlformats.org/officeDocument/2006/relationships/image" Target="../media/image950.png"/><Relationship Id="rId3" Type="http://schemas.openxmlformats.org/officeDocument/2006/relationships/image" Target="../media/image890.png"/><Relationship Id="rId7" Type="http://schemas.openxmlformats.org/officeDocument/2006/relationships/image" Target="../media/image940.png"/><Relationship Id="rId2" Type="http://schemas.openxmlformats.org/officeDocument/2006/relationships/image" Target="../media/image880.png"/><Relationship Id="rId1" Type="http://schemas.openxmlformats.org/officeDocument/2006/relationships/slideLayout" Target="../slideLayouts/slideLayout2.xml"/><Relationship Id="rId6" Type="http://schemas.openxmlformats.org/officeDocument/2006/relationships/image" Target="../media/image930.png"/><Relationship Id="rId5" Type="http://schemas.openxmlformats.org/officeDocument/2006/relationships/image" Target="../media/image920.png"/><Relationship Id="rId10" Type="http://schemas.openxmlformats.org/officeDocument/2006/relationships/image" Target="../media/image67.png"/><Relationship Id="rId4" Type="http://schemas.openxmlformats.org/officeDocument/2006/relationships/image" Target="../media/image901.png"/><Relationship Id="rId9" Type="http://schemas.openxmlformats.org/officeDocument/2006/relationships/image" Target="../media/image960.png"/></Relationships>
</file>

<file path=ppt/slides/_rels/slide27.xml.rels><?xml version="1.0" encoding="UTF-8" standalone="yes"?>
<Relationships xmlns="http://schemas.openxmlformats.org/package/2006/relationships"><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hyperlink" Target="https://assumptionsofphysics.org/resources/bareminima/SetTheory.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11.png"/><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hyperlink" Target="https://assumptionsofphysics.org/resources/blueprints/InformationGranularity.pdf"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hyperlink" Target="https://assumptionsofphysics.org/resources/blueprints/ProcessEntropy.pdf" TargetMode="External"/><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33.xml.rels><?xml version="1.0" encoding="UTF-8" standalone="yes"?>
<Relationships xmlns="http://schemas.openxmlformats.org/package/2006/relationships"><Relationship Id="rId2" Type="http://schemas.openxmlformats.org/officeDocument/2006/relationships/hyperlink" Target="https://assumptionsofphysics.org/Thesis-Johnson-DifferentialGeometry.pdf"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6.png"/><Relationship Id="rId7" Type="http://schemas.openxmlformats.org/officeDocument/2006/relationships/image" Target="../media/image510.png"/><Relationship Id="rId12" Type="http://schemas.openxmlformats.org/officeDocument/2006/relationships/image" Target="../media/image1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91.png"/><Relationship Id="rId10" Type="http://schemas.openxmlformats.org/officeDocument/2006/relationships/image" Target="../media/image81.png"/><Relationship Id="rId4" Type="http://schemas.openxmlformats.org/officeDocument/2006/relationships/image" Target="../media/image11.png"/><Relationship Id="rId9" Type="http://schemas.openxmlformats.org/officeDocument/2006/relationships/image" Target="../media/image72.png"/></Relationships>
</file>

<file path=ppt/slides/_rels/slide9.xml.rels><?xml version="1.0" encoding="UTF-8" standalone="yes"?>
<Relationships xmlns="http://schemas.openxmlformats.org/package/2006/relationships"><Relationship Id="rId8" Type="http://schemas.openxmlformats.org/officeDocument/2006/relationships/image" Target="../media/image170.pn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3.png"/><Relationship Id="rId7" Type="http://schemas.openxmlformats.org/officeDocument/2006/relationships/image" Target="../media/image160.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image" Target="../media/image12.png"/><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50.png"/><Relationship Id="rId11" Type="http://schemas.openxmlformats.org/officeDocument/2006/relationships/image" Target="../media/image200.png"/><Relationship Id="rId15" Type="http://schemas.openxmlformats.org/officeDocument/2006/relationships/image" Target="../media/image24.png"/><Relationship Id="rId10" Type="http://schemas.openxmlformats.org/officeDocument/2006/relationships/image" Target="../media/image19.png"/><Relationship Id="rId19"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8.png"/><Relationship Id="rId1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6ECAB-F8A1-4D91-9779-D29F8617F853}"/>
              </a:ext>
            </a:extLst>
          </p:cNvPr>
          <p:cNvSpPr>
            <a:spLocks noGrp="1"/>
          </p:cNvSpPr>
          <p:nvPr>
            <p:ph type="ctrTitle"/>
          </p:nvPr>
        </p:nvSpPr>
        <p:spPr>
          <a:xfrm>
            <a:off x="1524000" y="793179"/>
            <a:ext cx="9144000" cy="2387600"/>
          </a:xfrm>
        </p:spPr>
        <p:txBody>
          <a:bodyPr>
            <a:normAutofit/>
          </a:bodyPr>
          <a:lstStyle/>
          <a:p>
            <a:r>
              <a:rPr lang="en-US" dirty="0"/>
              <a:t>Assumptions of physics: project overview</a:t>
            </a:r>
          </a:p>
        </p:txBody>
      </p:sp>
      <p:sp>
        <p:nvSpPr>
          <p:cNvPr id="3" name="Subtitle 2">
            <a:extLst>
              <a:ext uri="{FF2B5EF4-FFF2-40B4-BE49-F238E27FC236}">
                <a16:creationId xmlns:a16="http://schemas.microsoft.com/office/drawing/2014/main" id="{9D59FC8D-3EB4-47A4-BE3E-3183805AE809}"/>
              </a:ext>
            </a:extLst>
          </p:cNvPr>
          <p:cNvSpPr>
            <a:spLocks noGrp="1"/>
          </p:cNvSpPr>
          <p:nvPr>
            <p:ph type="subTitle" idx="1"/>
          </p:nvPr>
        </p:nvSpPr>
        <p:spPr>
          <a:xfrm>
            <a:off x="1524000" y="3821494"/>
            <a:ext cx="9144000" cy="1655762"/>
          </a:xfrm>
        </p:spPr>
        <p:txBody>
          <a:bodyPr>
            <a:normAutofit fontScale="92500" lnSpcReduction="20000"/>
          </a:bodyPr>
          <a:lstStyle/>
          <a:p>
            <a:r>
              <a:rPr lang="en-US" sz="3600" dirty="0"/>
              <a:t>Christine A. Aidala (caidala@umich.edu)</a:t>
            </a:r>
          </a:p>
          <a:p>
            <a:r>
              <a:rPr lang="en-US" sz="3600" dirty="0"/>
              <a:t>Gabriele Carcassi (carcassi@umich.edu)</a:t>
            </a:r>
            <a:br>
              <a:rPr lang="en-US" dirty="0"/>
            </a:br>
            <a:endParaRPr lang="en-US" dirty="0"/>
          </a:p>
          <a:p>
            <a:r>
              <a:rPr lang="en-US" dirty="0"/>
              <a:t>Department of Physics - University of Michigan</a:t>
            </a:r>
          </a:p>
        </p:txBody>
      </p:sp>
      <p:pic>
        <p:nvPicPr>
          <p:cNvPr id="5" name="Picture 4">
            <a:extLst>
              <a:ext uri="{FF2B5EF4-FFF2-40B4-BE49-F238E27FC236}">
                <a16:creationId xmlns:a16="http://schemas.microsoft.com/office/drawing/2014/main" id="{797FA4FB-0EA6-40F2-B352-0E9ADE523C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818" y="4312155"/>
            <a:ext cx="1676403" cy="1524003"/>
          </a:xfrm>
          <a:prstGeom prst="rect">
            <a:avLst/>
          </a:prstGeom>
        </p:spPr>
      </p:pic>
      <p:pic>
        <p:nvPicPr>
          <p:cNvPr id="7" name="Picture 6">
            <a:extLst>
              <a:ext uri="{FF2B5EF4-FFF2-40B4-BE49-F238E27FC236}">
                <a16:creationId xmlns:a16="http://schemas.microsoft.com/office/drawing/2014/main" id="{5477A37D-6BDF-4D43-B652-18396B0F7A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405" y="5945318"/>
            <a:ext cx="2311231" cy="785568"/>
          </a:xfrm>
          <a:prstGeom prst="rect">
            <a:avLst/>
          </a:prstGeom>
        </p:spPr>
      </p:pic>
    </p:spTree>
    <p:extLst>
      <p:ext uri="{BB962C8B-B14F-4D97-AF65-F5344CB8AC3E}">
        <p14:creationId xmlns:p14="http://schemas.microsoft.com/office/powerpoint/2010/main" val="1639624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DBF3AF1-406C-498E-A5CB-F71F71469C35}"/>
              </a:ext>
            </a:extLst>
          </p:cNvPr>
          <p:cNvPicPr>
            <a:picLocks noChangeAspect="1"/>
          </p:cNvPicPr>
          <p:nvPr/>
        </p:nvPicPr>
        <p:blipFill rotWithShape="1">
          <a:blip r:embed="rId2"/>
          <a:srcRect l="249" t="-7837" r="-249" b="3268"/>
          <a:stretch/>
        </p:blipFill>
        <p:spPr>
          <a:xfrm>
            <a:off x="330205" y="4024211"/>
            <a:ext cx="6131932" cy="623825"/>
          </a:xfrm>
          <a:prstGeom prst="rect">
            <a:avLst/>
          </a:prstGeom>
        </p:spPr>
      </p:pic>
      <p:pic>
        <p:nvPicPr>
          <p:cNvPr id="4" name="Picture 3">
            <a:extLst>
              <a:ext uri="{FF2B5EF4-FFF2-40B4-BE49-F238E27FC236}">
                <a16:creationId xmlns:a16="http://schemas.microsoft.com/office/drawing/2014/main" id="{2DD4A6F2-6D73-4B40-8090-99E68E8153E6}"/>
              </a:ext>
            </a:extLst>
          </p:cNvPr>
          <p:cNvPicPr>
            <a:picLocks noChangeAspect="1"/>
          </p:cNvPicPr>
          <p:nvPr/>
        </p:nvPicPr>
        <p:blipFill rotWithShape="1">
          <a:blip r:embed="rId3">
            <a:extLst>
              <a:ext uri="{28A0092B-C50C-407E-A947-70E740481C1C}">
                <a14:useLocalDpi xmlns:a14="http://schemas.microsoft.com/office/drawing/2010/main"/>
              </a:ext>
            </a:extLst>
          </a:blip>
          <a:srcRect/>
          <a:stretch/>
        </p:blipFill>
        <p:spPr>
          <a:xfrm>
            <a:off x="1039841" y="1774900"/>
            <a:ext cx="6934036" cy="1265630"/>
          </a:xfrm>
          <a:prstGeom prst="rect">
            <a:avLst/>
          </a:prstGeom>
        </p:spPr>
      </p:pic>
      <p:grpSp>
        <p:nvGrpSpPr>
          <p:cNvPr id="8" name="Group 7">
            <a:extLst>
              <a:ext uri="{FF2B5EF4-FFF2-40B4-BE49-F238E27FC236}">
                <a16:creationId xmlns:a16="http://schemas.microsoft.com/office/drawing/2014/main" id="{394576EF-09E4-48D7-A9C3-DBD5AC1EF241}"/>
              </a:ext>
            </a:extLst>
          </p:cNvPr>
          <p:cNvGrpSpPr/>
          <p:nvPr/>
        </p:nvGrpSpPr>
        <p:grpSpPr>
          <a:xfrm>
            <a:off x="8908816" y="1573567"/>
            <a:ext cx="2863877" cy="1682022"/>
            <a:chOff x="2054352" y="3637216"/>
            <a:chExt cx="5340096" cy="3007424"/>
          </a:xfrm>
        </p:grpSpPr>
        <p:sp>
          <p:nvSpPr>
            <p:cNvPr id="5" name="Oval 4">
              <a:extLst>
                <a:ext uri="{FF2B5EF4-FFF2-40B4-BE49-F238E27FC236}">
                  <a16:creationId xmlns:a16="http://schemas.microsoft.com/office/drawing/2014/main" id="{5F4A5338-2B85-4D9A-B819-358497778AE6}"/>
                </a:ext>
              </a:extLst>
            </p:cNvPr>
            <p:cNvSpPr/>
            <p:nvPr/>
          </p:nvSpPr>
          <p:spPr>
            <a:xfrm>
              <a:off x="2054352" y="3637216"/>
              <a:ext cx="5340096" cy="30074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Oval 5">
              <a:extLst>
                <a:ext uri="{FF2B5EF4-FFF2-40B4-BE49-F238E27FC236}">
                  <a16:creationId xmlns:a16="http://schemas.microsoft.com/office/drawing/2014/main" id="{2A3597A7-902A-4B0F-BDB5-B92F75DC0076}"/>
                </a:ext>
              </a:extLst>
            </p:cNvPr>
            <p:cNvSpPr/>
            <p:nvPr/>
          </p:nvSpPr>
          <p:spPr>
            <a:xfrm>
              <a:off x="2676144" y="3779520"/>
              <a:ext cx="3810000" cy="22738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Oval 6">
              <a:extLst>
                <a:ext uri="{FF2B5EF4-FFF2-40B4-BE49-F238E27FC236}">
                  <a16:creationId xmlns:a16="http://schemas.microsoft.com/office/drawing/2014/main" id="{F69CB33E-1AEA-4BE7-BB77-FA7A0370AECA}"/>
                </a:ext>
              </a:extLst>
            </p:cNvPr>
            <p:cNvSpPr/>
            <p:nvPr/>
          </p:nvSpPr>
          <p:spPr>
            <a:xfrm>
              <a:off x="3060192" y="3997196"/>
              <a:ext cx="2560320" cy="15257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5C33412-1C96-49B0-84D1-82D3DA650103}"/>
                    </a:ext>
                  </a:extLst>
                </p:cNvPr>
                <p:cNvSpPr txBox="1"/>
                <p:nvPr/>
              </p:nvSpPr>
              <p:spPr>
                <a:xfrm>
                  <a:off x="6317614" y="5420000"/>
                  <a:ext cx="571376" cy="646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𝒮</m:t>
                        </m:r>
                      </m:oMath>
                    </m:oMathPara>
                  </a14:m>
                  <a:endParaRPr lang="en-US" sz="2400" dirty="0"/>
                </a:p>
              </p:txBody>
            </p:sp>
          </mc:Choice>
          <mc:Fallback xmlns="">
            <p:sp>
              <p:nvSpPr>
                <p:cNvPr id="11" name="TextBox 10">
                  <a:extLst>
                    <a:ext uri="{FF2B5EF4-FFF2-40B4-BE49-F238E27FC236}">
                      <a16:creationId xmlns:a16="http://schemas.microsoft.com/office/drawing/2014/main" id="{95C33412-1C96-49B0-84D1-82D3DA650103}"/>
                    </a:ext>
                  </a:extLst>
                </p:cNvPr>
                <p:cNvSpPr txBox="1">
                  <a:spLocks noRot="1" noChangeAspect="1" noMove="1" noResize="1" noEditPoints="1" noAdjustHandles="1" noChangeArrowheads="1" noChangeShapeType="1" noTextEdit="1"/>
                </p:cNvSpPr>
                <p:nvPr/>
              </p:nvSpPr>
              <p:spPr>
                <a:xfrm>
                  <a:off x="6317614" y="5420000"/>
                  <a:ext cx="571376" cy="646330"/>
                </a:xfrm>
                <a:prstGeom prst="rect">
                  <a:avLst/>
                </a:prstGeom>
                <a:blipFill>
                  <a:blip r:embed="rId4"/>
                  <a:stretch>
                    <a:fillRect l="-3922" r="-21569" b="-220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22EB231-57D4-4E5C-B976-29D4112EFBE7}"/>
                    </a:ext>
                  </a:extLst>
                </p:cNvPr>
                <p:cNvSpPr txBox="1"/>
                <p:nvPr/>
              </p:nvSpPr>
              <p:spPr>
                <a:xfrm>
                  <a:off x="5500958" y="4830647"/>
                  <a:ext cx="749244" cy="646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𝒮</m:t>
                            </m:r>
                          </m:e>
                          <m:sub>
                            <m:r>
                              <a:rPr lang="en-US" sz="2400" i="1">
                                <a:latin typeface="Cambria Math" panose="02040503050406030204" pitchFamily="18" charset="0"/>
                              </a:rPr>
                              <m:t>𝑣</m:t>
                            </m:r>
                          </m:sub>
                        </m:sSub>
                      </m:oMath>
                    </m:oMathPara>
                  </a14:m>
                  <a:endParaRPr lang="en-US" sz="2400" dirty="0"/>
                </a:p>
              </p:txBody>
            </p:sp>
          </mc:Choice>
          <mc:Fallback xmlns="">
            <p:sp>
              <p:nvSpPr>
                <p:cNvPr id="12" name="TextBox 11">
                  <a:extLst>
                    <a:ext uri="{FF2B5EF4-FFF2-40B4-BE49-F238E27FC236}">
                      <a16:creationId xmlns:a16="http://schemas.microsoft.com/office/drawing/2014/main" id="{122EB231-57D4-4E5C-B976-29D4112EFBE7}"/>
                    </a:ext>
                  </a:extLst>
                </p:cNvPr>
                <p:cNvSpPr txBox="1">
                  <a:spLocks noRot="1" noChangeAspect="1" noMove="1" noResize="1" noEditPoints="1" noAdjustHandles="1" noChangeArrowheads="1" noChangeShapeType="1" noTextEdit="1"/>
                </p:cNvSpPr>
                <p:nvPr/>
              </p:nvSpPr>
              <p:spPr>
                <a:xfrm>
                  <a:off x="5500958" y="4830647"/>
                  <a:ext cx="749244" cy="646330"/>
                </a:xfrm>
                <a:prstGeom prst="rect">
                  <a:avLst/>
                </a:prstGeom>
                <a:blipFill>
                  <a:blip r:embed="rId5"/>
                  <a:stretch>
                    <a:fillRect l="-4545" r="-9091" b="-254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4B769EB-9FE1-4EE1-A931-BE6ADE14CE48}"/>
                    </a:ext>
                  </a:extLst>
                </p:cNvPr>
                <p:cNvSpPr txBox="1"/>
                <p:nvPr/>
              </p:nvSpPr>
              <p:spPr>
                <a:xfrm>
                  <a:off x="4505366" y="4523649"/>
                  <a:ext cx="775470" cy="646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𝒮</m:t>
                            </m:r>
                          </m:e>
                          <m:sub>
                            <m:r>
                              <a:rPr lang="en-US" sz="2400" i="1">
                                <a:latin typeface="Cambria Math" panose="02040503050406030204" pitchFamily="18" charset="0"/>
                              </a:rPr>
                              <m:t>𝑑</m:t>
                            </m:r>
                          </m:sub>
                        </m:sSub>
                      </m:oMath>
                    </m:oMathPara>
                  </a14:m>
                  <a:endParaRPr lang="en-US" sz="2400" dirty="0"/>
                </a:p>
              </p:txBody>
            </p:sp>
          </mc:Choice>
          <mc:Fallback xmlns="">
            <p:sp>
              <p:nvSpPr>
                <p:cNvPr id="13" name="TextBox 12">
                  <a:extLst>
                    <a:ext uri="{FF2B5EF4-FFF2-40B4-BE49-F238E27FC236}">
                      <a16:creationId xmlns:a16="http://schemas.microsoft.com/office/drawing/2014/main" id="{94B769EB-9FE1-4EE1-A931-BE6ADE14CE48}"/>
                    </a:ext>
                  </a:extLst>
                </p:cNvPr>
                <p:cNvSpPr txBox="1">
                  <a:spLocks noRot="1" noChangeAspect="1" noMove="1" noResize="1" noEditPoints="1" noAdjustHandles="1" noChangeArrowheads="1" noChangeShapeType="1" noTextEdit="1"/>
                </p:cNvSpPr>
                <p:nvPr/>
              </p:nvSpPr>
              <p:spPr>
                <a:xfrm>
                  <a:off x="4505366" y="4523649"/>
                  <a:ext cx="775470" cy="646330"/>
                </a:xfrm>
                <a:prstGeom prst="rect">
                  <a:avLst/>
                </a:prstGeom>
                <a:blipFill>
                  <a:blip r:embed="rId6"/>
                  <a:stretch>
                    <a:fillRect l="-2941" r="-16176" b="-30000"/>
                  </a:stretch>
                </a:blipFill>
              </p:spPr>
              <p:txBody>
                <a:bodyPr/>
                <a:lstStyle/>
                <a:p>
                  <a:r>
                    <a:rPr lang="en-US">
                      <a:noFill/>
                    </a:rPr>
                    <a:t> </a:t>
                  </a:r>
                </a:p>
              </p:txBody>
            </p:sp>
          </mc:Fallback>
        </mc:AlternateContent>
      </p:grpSp>
      <p:sp>
        <p:nvSpPr>
          <p:cNvPr id="3" name="TextBox 2">
            <a:extLst>
              <a:ext uri="{FF2B5EF4-FFF2-40B4-BE49-F238E27FC236}">
                <a16:creationId xmlns:a16="http://schemas.microsoft.com/office/drawing/2014/main" id="{4D3CA7BA-8D3B-4D15-A1F7-BFBE8C88C844}"/>
              </a:ext>
            </a:extLst>
          </p:cNvPr>
          <p:cNvSpPr txBox="1"/>
          <p:nvPr/>
        </p:nvSpPr>
        <p:spPr>
          <a:xfrm>
            <a:off x="2025462" y="1042148"/>
            <a:ext cx="8141075" cy="523220"/>
          </a:xfrm>
          <a:prstGeom prst="rect">
            <a:avLst/>
          </a:prstGeom>
          <a:noFill/>
        </p:spPr>
        <p:txBody>
          <a:bodyPr wrap="none" rtlCol="0">
            <a:spAutoFit/>
          </a:bodyPr>
          <a:lstStyle/>
          <a:p>
            <a:pPr algn="ctr"/>
            <a:r>
              <a:rPr lang="en-US" sz="2800" dirty="0"/>
              <a:t>Different algebras for the different types of statements</a:t>
            </a:r>
          </a:p>
        </p:txBody>
      </p:sp>
      <p:sp>
        <p:nvSpPr>
          <p:cNvPr id="14" name="TextBox 13">
            <a:extLst>
              <a:ext uri="{FF2B5EF4-FFF2-40B4-BE49-F238E27FC236}">
                <a16:creationId xmlns:a16="http://schemas.microsoft.com/office/drawing/2014/main" id="{8F549116-CDC1-400C-A780-B261FCD106FF}"/>
              </a:ext>
            </a:extLst>
          </p:cNvPr>
          <p:cNvSpPr txBox="1"/>
          <p:nvPr/>
        </p:nvSpPr>
        <p:spPr>
          <a:xfrm>
            <a:off x="5781168" y="5024815"/>
            <a:ext cx="6260592" cy="923330"/>
          </a:xfrm>
          <a:prstGeom prst="rect">
            <a:avLst/>
          </a:prstGeom>
          <a:noFill/>
        </p:spPr>
        <p:txBody>
          <a:bodyPr wrap="square" rtlCol="0">
            <a:spAutoFit/>
          </a:bodyPr>
          <a:lstStyle/>
          <a:p>
            <a:r>
              <a:rPr lang="en-US" dirty="0"/>
              <a:t>“This animal is a bird” = “</a:t>
            </a:r>
            <a:r>
              <a:rPr lang="en-US" dirty="0" err="1"/>
              <a:t>Questo</a:t>
            </a:r>
            <a:r>
              <a:rPr lang="en-US" dirty="0"/>
              <a:t> </a:t>
            </a:r>
            <a:r>
              <a:rPr lang="en-US" dirty="0" err="1"/>
              <a:t>animale</a:t>
            </a:r>
            <a:r>
              <a:rPr lang="en-US" dirty="0"/>
              <a:t> e’ un </a:t>
            </a:r>
            <a:r>
              <a:rPr lang="en-US" dirty="0" err="1"/>
              <a:t>uccello</a:t>
            </a:r>
            <a:r>
              <a:rPr lang="en-US" dirty="0"/>
              <a:t>”</a:t>
            </a:r>
          </a:p>
          <a:p>
            <a:r>
              <a:rPr lang="en-US" dirty="0"/>
              <a:t>“This animal is a bird” ≡ “This animal has feathers”</a:t>
            </a:r>
          </a:p>
          <a:p>
            <a:r>
              <a:rPr lang="en-US" dirty="0"/>
              <a:t>truth(“This animal is a bird”) = truth(“That animal is a mammal”)</a:t>
            </a:r>
          </a:p>
        </p:txBody>
      </p:sp>
      <p:cxnSp>
        <p:nvCxnSpPr>
          <p:cNvPr id="15" name="Straight Arrow Connector 14">
            <a:extLst>
              <a:ext uri="{FF2B5EF4-FFF2-40B4-BE49-F238E27FC236}">
                <a16:creationId xmlns:a16="http://schemas.microsoft.com/office/drawing/2014/main" id="{219FFFFB-D4E7-4B71-8993-23EC2301FBBB}"/>
              </a:ext>
            </a:extLst>
          </p:cNvPr>
          <p:cNvCxnSpPr/>
          <p:nvPr/>
        </p:nvCxnSpPr>
        <p:spPr>
          <a:xfrm>
            <a:off x="8011542" y="4694807"/>
            <a:ext cx="0" cy="408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CD61702-066D-4BC8-8644-D5909073683B}"/>
              </a:ext>
            </a:extLst>
          </p:cNvPr>
          <p:cNvSpPr txBox="1"/>
          <p:nvPr/>
        </p:nvSpPr>
        <p:spPr>
          <a:xfrm>
            <a:off x="6938646" y="4336124"/>
            <a:ext cx="2439386" cy="369332"/>
          </a:xfrm>
          <a:prstGeom prst="rect">
            <a:avLst/>
          </a:prstGeom>
          <a:noFill/>
        </p:spPr>
        <p:txBody>
          <a:bodyPr wrap="none" rtlCol="0">
            <a:spAutoFit/>
          </a:bodyPr>
          <a:lstStyle/>
          <a:p>
            <a:r>
              <a:rPr lang="en-US" dirty="0"/>
              <a:t>Are the same statement</a:t>
            </a:r>
          </a:p>
        </p:txBody>
      </p:sp>
      <p:sp>
        <p:nvSpPr>
          <p:cNvPr id="17" name="TextBox 16">
            <a:extLst>
              <a:ext uri="{FF2B5EF4-FFF2-40B4-BE49-F238E27FC236}">
                <a16:creationId xmlns:a16="http://schemas.microsoft.com/office/drawing/2014/main" id="{54162499-26D5-45CF-89E6-A8D7E2A2314A}"/>
              </a:ext>
            </a:extLst>
          </p:cNvPr>
          <p:cNvSpPr txBox="1"/>
          <p:nvPr/>
        </p:nvSpPr>
        <p:spPr>
          <a:xfrm>
            <a:off x="2282642" y="5301814"/>
            <a:ext cx="2780889" cy="369332"/>
          </a:xfrm>
          <a:prstGeom prst="rect">
            <a:avLst/>
          </a:prstGeom>
          <a:noFill/>
        </p:spPr>
        <p:txBody>
          <a:bodyPr wrap="none" rtlCol="0">
            <a:spAutoFit/>
          </a:bodyPr>
          <a:lstStyle/>
          <a:p>
            <a:r>
              <a:rPr lang="en-US" dirty="0"/>
              <a:t>Always have the same truth</a:t>
            </a:r>
          </a:p>
        </p:txBody>
      </p:sp>
      <p:cxnSp>
        <p:nvCxnSpPr>
          <p:cNvPr id="18" name="Straight Arrow Connector 17">
            <a:extLst>
              <a:ext uri="{FF2B5EF4-FFF2-40B4-BE49-F238E27FC236}">
                <a16:creationId xmlns:a16="http://schemas.microsoft.com/office/drawing/2014/main" id="{A0D144A9-E37B-425B-99AE-D1DCF2BFA053}"/>
              </a:ext>
            </a:extLst>
          </p:cNvPr>
          <p:cNvCxnSpPr>
            <a:cxnSpLocks/>
            <a:stCxn id="17" idx="3"/>
            <a:endCxn id="14" idx="1"/>
          </p:cNvCxnSpPr>
          <p:nvPr/>
        </p:nvCxnSpPr>
        <p:spPr>
          <a:xfrm>
            <a:off x="5063531" y="5486480"/>
            <a:ext cx="7176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B977C7B-465D-4D1A-866A-A9ACDBE99439}"/>
              </a:ext>
            </a:extLst>
          </p:cNvPr>
          <p:cNvSpPr txBox="1"/>
          <p:nvPr/>
        </p:nvSpPr>
        <p:spPr>
          <a:xfrm>
            <a:off x="7432422" y="6196403"/>
            <a:ext cx="3119444" cy="369332"/>
          </a:xfrm>
          <a:prstGeom prst="rect">
            <a:avLst/>
          </a:prstGeom>
          <a:noFill/>
        </p:spPr>
        <p:txBody>
          <a:bodyPr wrap="none" rtlCol="0">
            <a:spAutoFit/>
          </a:bodyPr>
          <a:lstStyle/>
          <a:p>
            <a:r>
              <a:rPr lang="en-US" dirty="0"/>
              <a:t>Happen to have the same truth</a:t>
            </a:r>
          </a:p>
        </p:txBody>
      </p:sp>
      <p:cxnSp>
        <p:nvCxnSpPr>
          <p:cNvPr id="20" name="Straight Arrow Connector 19">
            <a:extLst>
              <a:ext uri="{FF2B5EF4-FFF2-40B4-BE49-F238E27FC236}">
                <a16:creationId xmlns:a16="http://schemas.microsoft.com/office/drawing/2014/main" id="{C8FE1780-1F40-4F80-8F7E-89C2DA5355F3}"/>
              </a:ext>
            </a:extLst>
          </p:cNvPr>
          <p:cNvCxnSpPr>
            <a:cxnSpLocks/>
          </p:cNvCxnSpPr>
          <p:nvPr/>
        </p:nvCxnSpPr>
        <p:spPr>
          <a:xfrm flipV="1">
            <a:off x="8615046" y="5901815"/>
            <a:ext cx="0" cy="294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FE95E400-4739-4455-BB0C-1950C1236E11}"/>
              </a:ext>
            </a:extLst>
          </p:cNvPr>
          <p:cNvSpPr txBox="1"/>
          <p:nvPr/>
        </p:nvSpPr>
        <p:spPr>
          <a:xfrm>
            <a:off x="3484612" y="3450841"/>
            <a:ext cx="5222776" cy="523220"/>
          </a:xfrm>
          <a:prstGeom prst="rect">
            <a:avLst/>
          </a:prstGeom>
          <a:noFill/>
        </p:spPr>
        <p:txBody>
          <a:bodyPr wrap="none" rtlCol="0">
            <a:spAutoFit/>
          </a:bodyPr>
          <a:lstStyle/>
          <a:p>
            <a:pPr algn="ctr"/>
            <a:r>
              <a:rPr lang="en-US" sz="2800" dirty="0"/>
              <a:t>(Different) notions of equivalences</a:t>
            </a:r>
          </a:p>
        </p:txBody>
      </p:sp>
      <p:sp>
        <p:nvSpPr>
          <p:cNvPr id="23" name="Title 1">
            <a:extLst>
              <a:ext uri="{FF2B5EF4-FFF2-40B4-BE49-F238E27FC236}">
                <a16:creationId xmlns:a16="http://schemas.microsoft.com/office/drawing/2014/main" id="{F07FFC5E-6884-4A80-AF87-F0A2A53D8221}"/>
              </a:ext>
            </a:extLst>
          </p:cNvPr>
          <p:cNvSpPr txBox="1">
            <a:spLocks/>
          </p:cNvSpPr>
          <p:nvPr/>
        </p:nvSpPr>
        <p:spPr>
          <a:xfrm>
            <a:off x="193431" y="136525"/>
            <a:ext cx="11843238" cy="8974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Properties of the logic system</a:t>
            </a:r>
          </a:p>
        </p:txBody>
      </p:sp>
      <p:sp>
        <p:nvSpPr>
          <p:cNvPr id="21" name="Footer Placeholder 20">
            <a:extLst>
              <a:ext uri="{FF2B5EF4-FFF2-40B4-BE49-F238E27FC236}">
                <a16:creationId xmlns:a16="http://schemas.microsoft.com/office/drawing/2014/main" id="{29E021A4-C901-4D49-90AE-0D46B56330A6}"/>
              </a:ext>
            </a:extLst>
          </p:cNvPr>
          <p:cNvSpPr>
            <a:spLocks noGrp="1"/>
          </p:cNvSpPr>
          <p:nvPr>
            <p:ph type="ftr" sz="quarter" idx="11"/>
          </p:nvPr>
        </p:nvSpPr>
        <p:spPr/>
        <p:txBody>
          <a:bodyPr/>
          <a:lstStyle/>
          <a:p>
            <a:r>
              <a:rPr lang="en-US"/>
              <a:t>C. A. Aidala - G. Carcassi - University of Michigan</a:t>
            </a:r>
          </a:p>
        </p:txBody>
      </p:sp>
      <p:sp>
        <p:nvSpPr>
          <p:cNvPr id="24" name="Slide Number Placeholder 23">
            <a:extLst>
              <a:ext uri="{FF2B5EF4-FFF2-40B4-BE49-F238E27FC236}">
                <a16:creationId xmlns:a16="http://schemas.microsoft.com/office/drawing/2014/main" id="{AD902D82-7019-4E26-AEE5-E8E1C1AA85F4}"/>
              </a:ext>
            </a:extLst>
          </p:cNvPr>
          <p:cNvSpPr>
            <a:spLocks noGrp="1"/>
          </p:cNvSpPr>
          <p:nvPr>
            <p:ph type="sldNum" sz="quarter" idx="13"/>
          </p:nvPr>
        </p:nvSpPr>
        <p:spPr/>
        <p:txBody>
          <a:bodyPr/>
          <a:lstStyle/>
          <a:p>
            <a:fld id="{F47845EA-7733-40EE-B074-20032348B727}" type="slidenum">
              <a:rPr lang="en-US" smtClean="0"/>
              <a:t>10</a:t>
            </a:fld>
            <a:endParaRPr lang="en-US"/>
          </a:p>
        </p:txBody>
      </p:sp>
    </p:spTree>
    <p:extLst>
      <p:ext uri="{BB962C8B-B14F-4D97-AF65-F5344CB8AC3E}">
        <p14:creationId xmlns:p14="http://schemas.microsoft.com/office/powerpoint/2010/main" val="355344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7" grpId="0"/>
      <p:bldP spid="19" grpId="0"/>
      <p:bldP spid="2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590F5773-0C1C-49A8-A121-C642EA4361E0}"/>
                  </a:ext>
                </a:extLst>
              </p:cNvPr>
              <p:cNvGraphicFramePr>
                <a:graphicFrameLocks noGrp="1"/>
              </p:cNvGraphicFramePr>
              <p:nvPr/>
            </p:nvGraphicFramePr>
            <p:xfrm>
              <a:off x="2953667" y="1997312"/>
              <a:ext cx="7974154" cy="362000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pPr algn="ctr"/>
                          <a:r>
                            <a:rPr lang="en-US" dirty="0"/>
                            <a:t>Basis</a:t>
                          </a:r>
                          <a:r>
                            <a:rPr lang="en-US" baseline="0" dirty="0"/>
                            <a:t> </a:t>
                          </a:r>
                          <a:r>
                            <a:rPr lang="en-US" dirty="0"/>
                            <a:t> </a:t>
                          </a:r>
                          <a14:m>
                            <m:oMath xmlns:m="http://schemas.openxmlformats.org/officeDocument/2006/math">
                              <m:r>
                                <a:rPr lang="en-US" b="1" i="1" smtClean="0">
                                  <a:latin typeface="Cambria Math" panose="02040503050406030204" pitchFamily="18" charset="0"/>
                                  <a:ea typeface="Cambria Math" panose="02040503050406030204" pitchFamily="18" charset="0"/>
                                </a:rPr>
                                <m:t>𝓑</m:t>
                              </m:r>
                            </m:oMath>
                          </a14:m>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pPr algn="ctr"/>
                          <a:r>
                            <a:rPr lang="en-US" dirty="0"/>
                            <a:t>Experimental domain </a:t>
                          </a:r>
                          <a:r>
                            <a:rPr lang="en-US" baseline="0" dirty="0"/>
                            <a:t> </a:t>
                          </a:r>
                          <a:r>
                            <a:rPr lang="en-US" dirty="0"/>
                            <a:t> </a:t>
                          </a:r>
                          <a14:m>
                            <m:oMath xmlns:m="http://schemas.openxmlformats.org/officeDocument/2006/math">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oMath>
                          </a14:m>
                          <a:endParaRPr lang="en-US" dirty="0"/>
                        </a:p>
                      </a:txBody>
                      <a:tcPr anchor="ctr"/>
                    </a:tc>
                    <a:tc hMerge="1">
                      <a:txBody>
                        <a:bodyPr/>
                        <a:lstStyle/>
                        <a:p>
                          <a:endParaRPr lang="en-US"/>
                        </a:p>
                      </a:txBody>
                      <a:tcPr/>
                    </a:tc>
                    <a:tc hMerge="1">
                      <a:txBody>
                        <a:bodyPr/>
                        <a:lstStyle/>
                        <a:p>
                          <a:endParaRPr lang="en-US" dirty="0"/>
                        </a:p>
                      </a:txBody>
                      <a:tcPr/>
                    </a:tc>
                    <a:tc gridSpan="3">
                      <a:txBody>
                        <a:bodyPr/>
                        <a:lstStyle/>
                        <a:p>
                          <a:pPr algn="ctr"/>
                          <a:r>
                            <a:rPr lang="en-US" dirty="0"/>
                            <a:t>Theoretical domain     a</a:t>
                          </a:r>
                          <a:endParaRPr lang="en-US" b="1" dirty="0"/>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r h="517144">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551770873"/>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386243862"/>
                      </a:ext>
                    </a:extLst>
                  </a:tr>
                  <a:tr h="517144">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016302653"/>
                      </a:ext>
                    </a:extLst>
                  </a:tr>
                  <a:tr h="517144">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extLst>
                      <a:ext uri="{0D108BD9-81ED-4DB2-BD59-A6C34878D82A}">
                        <a16:rowId xmlns:a16="http://schemas.microsoft.com/office/drawing/2014/main" val="3943254632"/>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77403951"/>
                      </a:ext>
                    </a:extLst>
                  </a:tr>
                </a:tbl>
              </a:graphicData>
            </a:graphic>
          </p:graphicFrame>
        </mc:Choice>
        <mc:Fallback xmlns="">
          <p:graphicFrame>
            <p:nvGraphicFramePr>
              <p:cNvPr id="4" name="Table 3">
                <a:extLst>
                  <a:ext uri="{FF2B5EF4-FFF2-40B4-BE49-F238E27FC236}">
                    <a16:creationId xmlns:a16="http://schemas.microsoft.com/office/drawing/2014/main" id="{590F5773-0C1C-49A8-A121-C642EA4361E0}"/>
                  </a:ext>
                </a:extLst>
              </p:cNvPr>
              <p:cNvGraphicFramePr>
                <a:graphicFrameLocks noGrp="1"/>
              </p:cNvGraphicFramePr>
              <p:nvPr>
                <p:extLst>
                  <p:ext uri="{D42A27DB-BD31-4B8C-83A1-F6EECF244321}">
                    <p14:modId xmlns:p14="http://schemas.microsoft.com/office/powerpoint/2010/main" val="2323791697"/>
                  </p:ext>
                </p:extLst>
              </p:nvPr>
            </p:nvGraphicFramePr>
            <p:xfrm>
              <a:off x="2953667" y="1997312"/>
              <a:ext cx="7974154" cy="362000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endParaRPr lang="en-US"/>
                        </a:p>
                      </a:txBody>
                      <a:tcPr anchor="ctr">
                        <a:blipFill>
                          <a:blip r:embed="rId2"/>
                          <a:stretch>
                            <a:fillRect l="-395" t="-1176" r="-418972" b="-603529"/>
                          </a:stretch>
                        </a:blipFill>
                      </a:tcP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endParaRPr lang="en-US"/>
                        </a:p>
                      </a:txBody>
                      <a:tcPr anchor="ctr">
                        <a:blipFill>
                          <a:blip r:embed="rId2"/>
                          <a:stretch>
                            <a:fillRect l="-47834" t="-1176" r="-99623" b="-603529"/>
                          </a:stretch>
                        </a:blipFill>
                      </a:tcPr>
                    </a:tc>
                    <a:tc hMerge="1">
                      <a:txBody>
                        <a:bodyPr/>
                        <a:lstStyle/>
                        <a:p>
                          <a:endParaRPr lang="en-US"/>
                        </a:p>
                      </a:txBody>
                      <a:tcPr/>
                    </a:tc>
                    <a:tc hMerge="1">
                      <a:txBody>
                        <a:bodyPr/>
                        <a:lstStyle/>
                        <a:p>
                          <a:endParaRPr lang="en-US" dirty="0"/>
                        </a:p>
                      </a:txBody>
                      <a:tcPr/>
                    </a:tc>
                    <a:tc gridSpan="3">
                      <a:txBody>
                        <a:bodyPr/>
                        <a:lstStyle/>
                        <a:p>
                          <a:pPr algn="ctr"/>
                          <a:r>
                            <a:rPr lang="en-US" dirty="0"/>
                            <a:t>Theoretical domain     a</a:t>
                          </a:r>
                          <a:endParaRPr lang="en-US" b="1" dirty="0"/>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endParaRPr lang="en-US"/>
                        </a:p>
                      </a:txBody>
                      <a:tcPr anchor="ctr">
                        <a:blipFill>
                          <a:blip r:embed="rId2"/>
                          <a:stretch>
                            <a:fillRect l="-1587" t="-101176" r="-1984127" b="-503529"/>
                          </a:stretch>
                        </a:blipFill>
                      </a:tcPr>
                    </a:tc>
                    <a:tc>
                      <a:txBody>
                        <a:bodyPr/>
                        <a:lstStyle/>
                        <a:p>
                          <a:endParaRPr lang="en-US"/>
                        </a:p>
                      </a:txBody>
                      <a:tcPr anchor="ctr">
                        <a:blipFill>
                          <a:blip r:embed="rId2"/>
                          <a:stretch>
                            <a:fillRect l="-100000" t="-101176" r="-1853125" b="-503529"/>
                          </a:stretch>
                        </a:blipFill>
                      </a:tcPr>
                    </a:tc>
                    <a:tc>
                      <a:txBody>
                        <a:bodyPr/>
                        <a:lstStyle/>
                        <a:p>
                          <a:endParaRPr lang="en-US"/>
                        </a:p>
                      </a:txBody>
                      <a:tcPr anchor="ctr">
                        <a:blipFill>
                          <a:blip r:embed="rId2"/>
                          <a:stretch>
                            <a:fillRect l="-203175" t="-101176" r="-1782540" b="-503529"/>
                          </a:stretch>
                        </a:blipFill>
                      </a:tcPr>
                    </a:tc>
                    <a:tc>
                      <a:txBody>
                        <a:bodyPr/>
                        <a:lstStyle/>
                        <a:p>
                          <a:pPr algn="ctr"/>
                          <a:r>
                            <a:rPr lang="en-US" dirty="0"/>
                            <a:t>…</a:t>
                          </a:r>
                        </a:p>
                      </a:txBody>
                      <a:tcPr anchor="ctr"/>
                    </a:tc>
                    <a:tc>
                      <a:txBody>
                        <a:bodyPr/>
                        <a:lstStyle/>
                        <a:p>
                          <a:endParaRPr lang="en-US"/>
                        </a:p>
                      </a:txBody>
                      <a:tcPr anchor="ctr">
                        <a:blipFill>
                          <a:blip r:embed="rId2"/>
                          <a:stretch>
                            <a:fillRect l="-104959" t="-101176" r="-338017" b="-503529"/>
                          </a:stretch>
                        </a:blipFill>
                      </a:tcPr>
                    </a:tc>
                    <a:tc>
                      <a:txBody>
                        <a:bodyPr/>
                        <a:lstStyle/>
                        <a:p>
                          <a:endParaRPr lang="en-US"/>
                        </a:p>
                      </a:txBody>
                      <a:tcPr anchor="ctr">
                        <a:blipFill>
                          <a:blip r:embed="rId2"/>
                          <a:stretch>
                            <a:fillRect l="-205809" t="-101176" r="-239419" b="-503529"/>
                          </a:stretch>
                        </a:blipFill>
                      </a:tcPr>
                    </a:tc>
                    <a:tc>
                      <a:txBody>
                        <a:bodyPr/>
                        <a:lstStyle/>
                        <a:p>
                          <a:pPr algn="ctr"/>
                          <a:r>
                            <a:rPr lang="en-US" dirty="0"/>
                            <a:t>…</a:t>
                          </a:r>
                        </a:p>
                      </a:txBody>
                      <a:tcPr anchor="ctr"/>
                    </a:tc>
                    <a:tc>
                      <a:txBody>
                        <a:bodyPr/>
                        <a:lstStyle/>
                        <a:p>
                          <a:endParaRPr lang="en-US"/>
                        </a:p>
                      </a:txBody>
                      <a:tcPr anchor="ctr">
                        <a:blipFill>
                          <a:blip r:embed="rId2"/>
                          <a:stretch>
                            <a:fillRect l="-294007" t="-101176" r="-98127" b="-503529"/>
                          </a:stretch>
                        </a:blipFill>
                      </a:tcPr>
                    </a:tc>
                    <a:tc>
                      <a:txBody>
                        <a:bodyPr/>
                        <a:lstStyle/>
                        <a:p>
                          <a:endParaRPr lang="en-US"/>
                        </a:p>
                      </a:txBody>
                      <a:tcPr anchor="ctr">
                        <a:blipFill>
                          <a:blip r:embed="rId2"/>
                          <a:stretch>
                            <a:fillRect l="-528643" t="-101176" r="-31658" b="-50352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r h="517144">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551770873"/>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386243862"/>
                      </a:ext>
                    </a:extLst>
                  </a:tr>
                  <a:tr h="517144">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016302653"/>
                      </a:ext>
                    </a:extLst>
                  </a:tr>
                  <a:tr h="517144">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extLst>
                      <a:ext uri="{0D108BD9-81ED-4DB2-BD59-A6C34878D82A}">
                        <a16:rowId xmlns:a16="http://schemas.microsoft.com/office/drawing/2014/main" val="3943254632"/>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77403951"/>
                      </a:ext>
                    </a:extLst>
                  </a:tr>
                </a:tbl>
              </a:graphicData>
            </a:graphic>
          </p:graphicFrame>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9E6B0303-2C07-467A-AC93-DBF4CCC64ABE}"/>
                  </a:ext>
                </a:extLst>
              </p:cNvPr>
              <p:cNvSpPr/>
              <p:nvPr/>
            </p:nvSpPr>
            <p:spPr>
              <a:xfrm>
                <a:off x="10940013" y="3007998"/>
                <a:ext cx="682166" cy="260932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t>Possibilities</a:t>
                </a:r>
                <a:r>
                  <a:rPr lang="en-US" dirty="0"/>
                  <a:t>  </a:t>
                </a:r>
                <a14:m>
                  <m:oMath xmlns:m="http://schemas.openxmlformats.org/officeDocument/2006/math">
                    <m:r>
                      <a:rPr lang="en-US" b="1" i="1">
                        <a:latin typeface="Cambria Math" panose="02040503050406030204" pitchFamily="18" charset="0"/>
                        <a:ea typeface="Cambria Math" panose="02040503050406030204" pitchFamily="18" charset="0"/>
                      </a:rPr>
                      <m:t>𝑿</m:t>
                    </m:r>
                    <m:r>
                      <a:rPr lang="en-US" b="1" i="1" smtClean="0">
                        <a:latin typeface="Cambria Math" panose="02040503050406030204" pitchFamily="18" charset="0"/>
                        <a:ea typeface="Cambria Math" panose="02040503050406030204" pitchFamily="18" charset="0"/>
                      </a:rPr>
                      <m:t>⊂</m:t>
                    </m:r>
                    <m:sSub>
                      <m:sSubPr>
                        <m:ctrlPr>
                          <a:rPr lang="en-US" b="1" i="1" smtClean="0">
                            <a:latin typeface="Cambria Math" panose="02040503050406030204" pitchFamily="18" charset="0"/>
                            <a:ea typeface="Cambria Math" panose="02040503050406030204" pitchFamily="18" charset="0"/>
                          </a:rPr>
                        </m:ctrlPr>
                      </m:sSubPr>
                      <m:e>
                        <m:acc>
                          <m:accPr>
                            <m:chr m:val="̅"/>
                            <m:ctrlPr>
                              <a:rPr lang="en-US" b="1" i="1" smtClean="0">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𝓓</m:t>
                            </m:r>
                          </m:e>
                        </m:acc>
                      </m:e>
                      <m:sub>
                        <m:r>
                          <a:rPr lang="en-US" b="1" i="1" smtClean="0">
                            <a:latin typeface="Cambria Math" panose="02040503050406030204" pitchFamily="18" charset="0"/>
                            <a:ea typeface="Cambria Math" panose="02040503050406030204" pitchFamily="18" charset="0"/>
                          </a:rPr>
                          <m:t>𝑿</m:t>
                        </m:r>
                      </m:sub>
                    </m:sSub>
                  </m:oMath>
                </a14:m>
                <a:r>
                  <a:rPr lang="en-US" dirty="0"/>
                  <a:t> </a:t>
                </a:r>
              </a:p>
            </p:txBody>
          </p:sp>
        </mc:Choice>
        <mc:Fallback xmlns="">
          <p:sp>
            <p:nvSpPr>
              <p:cNvPr id="9" name="Rectangle 8">
                <a:extLst>
                  <a:ext uri="{FF2B5EF4-FFF2-40B4-BE49-F238E27FC236}">
                    <a16:creationId xmlns:a16="http://schemas.microsoft.com/office/drawing/2014/main" id="{9E6B0303-2C07-467A-AC93-DBF4CCC64ABE}"/>
                  </a:ext>
                </a:extLst>
              </p:cNvPr>
              <p:cNvSpPr>
                <a:spLocks noRot="1" noChangeAspect="1" noMove="1" noResize="1" noEditPoints="1" noAdjustHandles="1" noChangeArrowheads="1" noChangeShapeType="1" noTextEdit="1"/>
              </p:cNvSpPr>
              <p:nvPr/>
            </p:nvSpPr>
            <p:spPr>
              <a:xfrm>
                <a:off x="10940013" y="3007998"/>
                <a:ext cx="682166" cy="2609320"/>
              </a:xfrm>
              <a:prstGeom prst="rect">
                <a:avLst/>
              </a:prstGeom>
              <a:blipFill>
                <a:blip r:embed="rId3"/>
                <a:stretch>
                  <a:fillRect/>
                </a:stretch>
              </a:blipFill>
              <a:ln w="38100">
                <a:solidFill>
                  <a:schemeClr val="bg1"/>
                </a:solidFill>
              </a:ln>
            </p:spPr>
            <p:txBody>
              <a:bodyPr/>
              <a:lstStyle/>
              <a:p>
                <a:r>
                  <a:rPr lang="en-US">
                    <a:noFill/>
                  </a:rPr>
                  <a:t> </a:t>
                </a:r>
              </a:p>
            </p:txBody>
          </p:sp>
        </mc:Fallback>
      </mc:AlternateContent>
      <p:grpSp>
        <p:nvGrpSpPr>
          <p:cNvPr id="10" name="Group 9">
            <a:extLst>
              <a:ext uri="{FF2B5EF4-FFF2-40B4-BE49-F238E27FC236}">
                <a16:creationId xmlns:a16="http://schemas.microsoft.com/office/drawing/2014/main" id="{C918B55F-2014-46B8-A80F-994E040D93AD}"/>
              </a:ext>
            </a:extLst>
          </p:cNvPr>
          <p:cNvGrpSpPr/>
          <p:nvPr/>
        </p:nvGrpSpPr>
        <p:grpSpPr>
          <a:xfrm>
            <a:off x="3039011" y="4643367"/>
            <a:ext cx="7809679" cy="386861"/>
            <a:chOff x="402336" y="3622431"/>
            <a:chExt cx="7809679" cy="386861"/>
          </a:xfrm>
        </p:grpSpPr>
        <p:cxnSp>
          <p:nvCxnSpPr>
            <p:cNvPr id="11" name="Straight Connector 10">
              <a:extLst>
                <a:ext uri="{FF2B5EF4-FFF2-40B4-BE49-F238E27FC236}">
                  <a16:creationId xmlns:a16="http://schemas.microsoft.com/office/drawing/2014/main" id="{D75124C4-6F7E-463A-B96F-D7DD1B2BC587}"/>
                </a:ext>
              </a:extLst>
            </p:cNvPr>
            <p:cNvCxnSpPr/>
            <p:nvPr/>
          </p:nvCxnSpPr>
          <p:spPr>
            <a:xfrm>
              <a:off x="402336" y="3622431"/>
              <a:ext cx="7809679" cy="3868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D2C9A7D-1756-41AA-8FFF-44917BB15685}"/>
                </a:ext>
              </a:extLst>
            </p:cNvPr>
            <p:cNvCxnSpPr>
              <a:cxnSpLocks/>
            </p:cNvCxnSpPr>
            <p:nvPr/>
          </p:nvCxnSpPr>
          <p:spPr>
            <a:xfrm flipV="1">
              <a:off x="402336" y="3622431"/>
              <a:ext cx="7809679" cy="3868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B4A56798-FAAD-44C6-A6D8-F799E54C46E7}"/>
              </a:ext>
            </a:extLst>
          </p:cNvPr>
          <p:cNvSpPr txBox="1"/>
          <p:nvPr/>
        </p:nvSpPr>
        <p:spPr>
          <a:xfrm>
            <a:off x="193431" y="1225554"/>
            <a:ext cx="2586285" cy="646331"/>
          </a:xfrm>
          <a:prstGeom prst="rect">
            <a:avLst/>
          </a:prstGeom>
          <a:noFill/>
        </p:spPr>
        <p:txBody>
          <a:bodyPr wrap="none" rtlCol="0">
            <a:spAutoFit/>
          </a:bodyPr>
          <a:lstStyle/>
          <a:p>
            <a:r>
              <a:rPr lang="en-US" dirty="0"/>
              <a:t>Start with a countable set</a:t>
            </a:r>
            <a:br>
              <a:rPr lang="en-US" dirty="0"/>
            </a:br>
            <a:r>
              <a:rPr lang="en-US" dirty="0"/>
              <a:t>of verifiable statements</a:t>
            </a:r>
          </a:p>
        </p:txBody>
      </p:sp>
      <p:sp>
        <p:nvSpPr>
          <p:cNvPr id="20" name="TextBox 19">
            <a:extLst>
              <a:ext uri="{FF2B5EF4-FFF2-40B4-BE49-F238E27FC236}">
                <a16:creationId xmlns:a16="http://schemas.microsoft.com/office/drawing/2014/main" id="{75582AE9-6988-4942-86FD-6EAD6839A6AE}"/>
              </a:ext>
            </a:extLst>
          </p:cNvPr>
          <p:cNvSpPr txBox="1"/>
          <p:nvPr/>
        </p:nvSpPr>
        <p:spPr>
          <a:xfrm>
            <a:off x="3892768" y="1058614"/>
            <a:ext cx="4406463" cy="646331"/>
          </a:xfrm>
          <a:prstGeom prst="rect">
            <a:avLst/>
          </a:prstGeom>
          <a:noFill/>
        </p:spPr>
        <p:txBody>
          <a:bodyPr wrap="none" rtlCol="0">
            <a:spAutoFit/>
          </a:bodyPr>
          <a:lstStyle/>
          <a:p>
            <a:r>
              <a:rPr lang="en-US" dirty="0"/>
              <a:t>From them generate all verifiable statements</a:t>
            </a:r>
            <a:br>
              <a:rPr lang="en-US" dirty="0"/>
            </a:br>
            <a:r>
              <a:rPr lang="en-US" dirty="0"/>
              <a:t>(close under finite AND countable OR)</a:t>
            </a:r>
          </a:p>
        </p:txBody>
      </p:sp>
      <p:sp>
        <p:nvSpPr>
          <p:cNvPr id="21" name="TextBox 20">
            <a:extLst>
              <a:ext uri="{FF2B5EF4-FFF2-40B4-BE49-F238E27FC236}">
                <a16:creationId xmlns:a16="http://schemas.microsoft.com/office/drawing/2014/main" id="{152E310C-64EC-4EBC-890F-B7F6CDB03ECD}"/>
              </a:ext>
            </a:extLst>
          </p:cNvPr>
          <p:cNvSpPr txBox="1"/>
          <p:nvPr/>
        </p:nvSpPr>
        <p:spPr>
          <a:xfrm>
            <a:off x="8618634" y="1115537"/>
            <a:ext cx="3543406" cy="646331"/>
          </a:xfrm>
          <a:prstGeom prst="rect">
            <a:avLst/>
          </a:prstGeom>
          <a:noFill/>
        </p:spPr>
        <p:txBody>
          <a:bodyPr wrap="none" rtlCol="0">
            <a:spAutoFit/>
          </a:bodyPr>
          <a:lstStyle/>
          <a:p>
            <a:r>
              <a:rPr lang="en-US" dirty="0"/>
              <a:t>Generate all meaningful predictions</a:t>
            </a:r>
          </a:p>
          <a:p>
            <a:r>
              <a:rPr lang="en-US" dirty="0"/>
              <a:t>(close under negation as well)</a:t>
            </a:r>
          </a:p>
        </p:txBody>
      </p:sp>
      <p:cxnSp>
        <p:nvCxnSpPr>
          <p:cNvPr id="23" name="Straight Arrow Connector 22">
            <a:extLst>
              <a:ext uri="{FF2B5EF4-FFF2-40B4-BE49-F238E27FC236}">
                <a16:creationId xmlns:a16="http://schemas.microsoft.com/office/drawing/2014/main" id="{D0BDFF23-BC69-42A2-A626-A85323C2D853}"/>
              </a:ext>
            </a:extLst>
          </p:cNvPr>
          <p:cNvCxnSpPr>
            <a:stCxn id="19" idx="2"/>
          </p:cNvCxnSpPr>
          <p:nvPr/>
        </p:nvCxnSpPr>
        <p:spPr>
          <a:xfrm>
            <a:off x="1486574" y="1871885"/>
            <a:ext cx="1293142" cy="3076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6EB0FC-1F51-414E-8102-5D0A8C807076}"/>
              </a:ext>
            </a:extLst>
          </p:cNvPr>
          <p:cNvCxnSpPr>
            <a:cxnSpLocks/>
            <a:stCxn id="20" idx="2"/>
          </p:cNvCxnSpPr>
          <p:nvPr/>
        </p:nvCxnSpPr>
        <p:spPr>
          <a:xfrm flipH="1">
            <a:off x="6095999" y="1704945"/>
            <a:ext cx="1" cy="235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19ED542-AA94-4D11-8583-11DBDA9A391C}"/>
              </a:ext>
            </a:extLst>
          </p:cNvPr>
          <p:cNvCxnSpPr>
            <a:stCxn id="21" idx="2"/>
          </p:cNvCxnSpPr>
          <p:nvPr/>
        </p:nvCxnSpPr>
        <p:spPr>
          <a:xfrm flipH="1">
            <a:off x="10147177" y="1761868"/>
            <a:ext cx="243160" cy="178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04B6FC8-39C0-4443-AA0E-00ADCA97621B}"/>
              </a:ext>
            </a:extLst>
          </p:cNvPr>
          <p:cNvSpPr txBox="1"/>
          <p:nvPr/>
        </p:nvSpPr>
        <p:spPr>
          <a:xfrm>
            <a:off x="506274" y="2502655"/>
            <a:ext cx="1765227" cy="646331"/>
          </a:xfrm>
          <a:prstGeom prst="rect">
            <a:avLst/>
          </a:prstGeom>
          <a:noFill/>
        </p:spPr>
        <p:txBody>
          <a:bodyPr wrap="none" rtlCol="0">
            <a:spAutoFit/>
          </a:bodyPr>
          <a:lstStyle/>
          <a:p>
            <a:r>
              <a:rPr lang="en-US" dirty="0"/>
              <a:t>Fill in all possible</a:t>
            </a:r>
            <a:br>
              <a:rPr lang="en-US" dirty="0"/>
            </a:br>
            <a:r>
              <a:rPr lang="en-US" dirty="0"/>
              <a:t>assignments</a:t>
            </a:r>
          </a:p>
        </p:txBody>
      </p:sp>
      <p:cxnSp>
        <p:nvCxnSpPr>
          <p:cNvPr id="30" name="Straight Connector 29">
            <a:extLst>
              <a:ext uri="{FF2B5EF4-FFF2-40B4-BE49-F238E27FC236}">
                <a16:creationId xmlns:a16="http://schemas.microsoft.com/office/drawing/2014/main" id="{1840DBFB-FAF4-4AAD-A115-D7144D4A1F72}"/>
              </a:ext>
            </a:extLst>
          </p:cNvPr>
          <p:cNvCxnSpPr/>
          <p:nvPr/>
        </p:nvCxnSpPr>
        <p:spPr>
          <a:xfrm flipH="1">
            <a:off x="2779716" y="4307652"/>
            <a:ext cx="8534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CE0D6103-0A0F-45A8-96F2-52D54AA9F141}"/>
              </a:ext>
            </a:extLst>
          </p:cNvPr>
          <p:cNvCxnSpPr>
            <a:cxnSpLocks/>
          </p:cNvCxnSpPr>
          <p:nvPr/>
        </p:nvCxnSpPr>
        <p:spPr>
          <a:xfrm>
            <a:off x="2779716" y="4313748"/>
            <a:ext cx="0" cy="1670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EB48C2B-579D-4788-A039-7EA5B56405DA}"/>
              </a:ext>
            </a:extLst>
          </p:cNvPr>
          <p:cNvCxnSpPr/>
          <p:nvPr/>
        </p:nvCxnSpPr>
        <p:spPr>
          <a:xfrm>
            <a:off x="2779716" y="5984052"/>
            <a:ext cx="23164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CD99C5C1-7F40-4138-A031-6401BA807C0C}"/>
                  </a:ext>
                </a:extLst>
              </p:cNvPr>
              <p:cNvSpPr/>
              <p:nvPr/>
            </p:nvSpPr>
            <p:spPr>
              <a:xfrm>
                <a:off x="3011364" y="5799386"/>
                <a:ext cx="271721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𝒙</m:t>
                      </m:r>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𝒆</m:t>
                          </m:r>
                        </m:e>
                        <m:sub>
                          <m:r>
                            <a:rPr lang="en-US" b="1" i="1">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r>
                        <a:rPr lang="en-US" b="1" i="1">
                          <a:latin typeface="Cambria Math" panose="02040503050406030204" pitchFamily="18" charset="0"/>
                        </a:rPr>
                        <m:t>∧</m:t>
                      </m:r>
                      <m:r>
                        <a:rPr lang="en-US" b="1" i="1" smtClean="0">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𝒆</m:t>
                          </m:r>
                        </m:e>
                        <m:sub>
                          <m:r>
                            <a:rPr lang="en-US" b="1" i="1">
                              <a:latin typeface="Cambria Math" panose="02040503050406030204" pitchFamily="18" charset="0"/>
                            </a:rPr>
                            <m:t>𝟑</m:t>
                          </m:r>
                        </m:sub>
                      </m:sSub>
                      <m:r>
                        <a:rPr lang="en-US" b="1" i="1" smtClean="0">
                          <a:latin typeface="Cambria Math" panose="02040503050406030204" pitchFamily="18" charset="0"/>
                        </a:rPr>
                        <m:t>∧…</m:t>
                      </m:r>
                    </m:oMath>
                  </m:oMathPara>
                </a14:m>
                <a:endParaRPr lang="en-US" dirty="0"/>
              </a:p>
            </p:txBody>
          </p:sp>
        </mc:Choice>
        <mc:Fallback xmlns="">
          <p:sp>
            <p:nvSpPr>
              <p:cNvPr id="33" name="Rectangle 32">
                <a:extLst>
                  <a:ext uri="{FF2B5EF4-FFF2-40B4-BE49-F238E27FC236}">
                    <a16:creationId xmlns:a16="http://schemas.microsoft.com/office/drawing/2014/main" id="{CD99C5C1-7F40-4138-A031-6401BA807C0C}"/>
                  </a:ext>
                </a:extLst>
              </p:cNvPr>
              <p:cNvSpPr>
                <a:spLocks noRot="1" noChangeAspect="1" noMove="1" noResize="1" noEditPoints="1" noAdjustHandles="1" noChangeArrowheads="1" noChangeShapeType="1" noTextEdit="1"/>
              </p:cNvSpPr>
              <p:nvPr/>
            </p:nvSpPr>
            <p:spPr>
              <a:xfrm>
                <a:off x="3011364" y="5799386"/>
                <a:ext cx="2717219" cy="369332"/>
              </a:xfrm>
              <a:prstGeom prst="rect">
                <a:avLst/>
              </a:prstGeom>
              <a:blipFill>
                <a:blip r:embed="rId4"/>
                <a:stretch>
                  <a:fillRect/>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95848384-E148-43D8-8906-F574C9F169D5}"/>
              </a:ext>
            </a:extLst>
          </p:cNvPr>
          <p:cNvSpPr txBox="1"/>
          <p:nvPr/>
        </p:nvSpPr>
        <p:spPr>
          <a:xfrm>
            <a:off x="5788656" y="5753720"/>
            <a:ext cx="5139165" cy="923330"/>
          </a:xfrm>
          <a:prstGeom prst="rect">
            <a:avLst/>
          </a:prstGeom>
          <a:noFill/>
        </p:spPr>
        <p:txBody>
          <a:bodyPr wrap="square" rtlCol="0">
            <a:spAutoFit/>
          </a:bodyPr>
          <a:lstStyle/>
          <a:p>
            <a:r>
              <a:rPr lang="en-US" dirty="0"/>
              <a:t>For each possible assignment we have a theoretical statement that is true only in that case. We call these statements possibilities of the domain. </a:t>
            </a:r>
          </a:p>
        </p:txBody>
      </p:sp>
      <p:cxnSp>
        <p:nvCxnSpPr>
          <p:cNvPr id="36" name="Straight Arrow Connector 35">
            <a:extLst>
              <a:ext uri="{FF2B5EF4-FFF2-40B4-BE49-F238E27FC236}">
                <a16:creationId xmlns:a16="http://schemas.microsoft.com/office/drawing/2014/main" id="{D358330A-34CF-4B28-BE61-CBDEF4E80C62}"/>
              </a:ext>
            </a:extLst>
          </p:cNvPr>
          <p:cNvCxnSpPr>
            <a:stCxn id="29" idx="3"/>
          </p:cNvCxnSpPr>
          <p:nvPr/>
        </p:nvCxnSpPr>
        <p:spPr>
          <a:xfrm>
            <a:off x="2271501" y="2825821"/>
            <a:ext cx="550887" cy="4234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5168F53-E90E-4562-9E24-751202F6FDB5}"/>
              </a:ext>
            </a:extLst>
          </p:cNvPr>
          <p:cNvCxnSpPr>
            <a:cxnSpLocks/>
          </p:cNvCxnSpPr>
          <p:nvPr/>
        </p:nvCxnSpPr>
        <p:spPr>
          <a:xfrm flipV="1">
            <a:off x="11268904" y="5753720"/>
            <a:ext cx="0" cy="230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935087A-8DDF-416E-A620-82C7DA2DD8A3}"/>
              </a:ext>
            </a:extLst>
          </p:cNvPr>
          <p:cNvCxnSpPr>
            <a:cxnSpLocks/>
          </p:cNvCxnSpPr>
          <p:nvPr/>
        </p:nvCxnSpPr>
        <p:spPr>
          <a:xfrm flipH="1">
            <a:off x="10985518" y="5984052"/>
            <a:ext cx="283386"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7D177C7F-2E33-4A57-AA8A-07480B8A462F}"/>
              </a:ext>
            </a:extLst>
          </p:cNvPr>
          <p:cNvSpPr/>
          <p:nvPr/>
        </p:nvSpPr>
        <p:spPr>
          <a:xfrm>
            <a:off x="2953667" y="3005398"/>
            <a:ext cx="7974152" cy="26093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AE056D9-C2EC-440C-85B7-B07C817851F8}"/>
              </a:ext>
            </a:extLst>
          </p:cNvPr>
          <p:cNvSpPr/>
          <p:nvPr/>
        </p:nvSpPr>
        <p:spPr>
          <a:xfrm>
            <a:off x="4499314" y="1984466"/>
            <a:ext cx="3231471" cy="10209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4" name="Rectangle 43">
                <a:extLst>
                  <a:ext uri="{FF2B5EF4-FFF2-40B4-BE49-F238E27FC236}">
                    <a16:creationId xmlns:a16="http://schemas.microsoft.com/office/drawing/2014/main" id="{FA6E302B-8C00-4614-B63E-9DD69DF2A146}"/>
                  </a:ext>
                </a:extLst>
              </p:cNvPr>
              <p:cNvSpPr/>
              <p:nvPr/>
            </p:nvSpPr>
            <p:spPr>
              <a:xfrm>
                <a:off x="10116697" y="2086077"/>
                <a:ext cx="512664" cy="346970"/>
              </a:xfrm>
              <a:prstGeom prst="rect">
                <a:avLst/>
              </a:prstGeom>
              <a:ln w="38100">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14:m>
                  <m:oMath xmlns:m="http://schemas.openxmlformats.org/officeDocument/2006/math">
                    <m:sSub>
                      <m:sSubPr>
                        <m:ctrlPr>
                          <a:rPr lang="en-US" b="1" i="1" smtClean="0">
                            <a:latin typeface="Cambria Math" panose="02040503050406030204" pitchFamily="18" charset="0"/>
                            <a:ea typeface="Cambria Math" panose="02040503050406030204" pitchFamily="18" charset="0"/>
                          </a:rPr>
                        </m:ctrlPr>
                      </m:sSubPr>
                      <m:e>
                        <m:acc>
                          <m:accPr>
                            <m:chr m:val="̅"/>
                            <m:ctrlPr>
                              <a:rPr lang="en-US" b="1" i="1" smtClean="0">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𝓓</m:t>
                            </m:r>
                          </m:e>
                        </m:acc>
                      </m:e>
                      <m:sub>
                        <m:r>
                          <a:rPr lang="en-US" b="1" i="1" smtClean="0">
                            <a:latin typeface="Cambria Math" panose="02040503050406030204" pitchFamily="18" charset="0"/>
                            <a:ea typeface="Cambria Math" panose="02040503050406030204" pitchFamily="18" charset="0"/>
                          </a:rPr>
                          <m:t>𝑿</m:t>
                        </m:r>
                      </m:sub>
                    </m:sSub>
                  </m:oMath>
                </a14:m>
                <a:r>
                  <a:rPr lang="en-US" dirty="0"/>
                  <a:t> </a:t>
                </a:r>
              </a:p>
            </p:txBody>
          </p:sp>
        </mc:Choice>
        <mc:Fallback xmlns="">
          <p:sp>
            <p:nvSpPr>
              <p:cNvPr id="44" name="Rectangle 43">
                <a:extLst>
                  <a:ext uri="{FF2B5EF4-FFF2-40B4-BE49-F238E27FC236}">
                    <a16:creationId xmlns:a16="http://schemas.microsoft.com/office/drawing/2014/main" id="{FA6E302B-8C00-4614-B63E-9DD69DF2A146}"/>
                  </a:ext>
                </a:extLst>
              </p:cNvPr>
              <p:cNvSpPr>
                <a:spLocks noRot="1" noChangeAspect="1" noMove="1" noResize="1" noEditPoints="1" noAdjustHandles="1" noChangeArrowheads="1" noChangeShapeType="1" noTextEdit="1"/>
              </p:cNvSpPr>
              <p:nvPr/>
            </p:nvSpPr>
            <p:spPr>
              <a:xfrm>
                <a:off x="10116697" y="2086077"/>
                <a:ext cx="512664" cy="346970"/>
              </a:xfrm>
              <a:prstGeom prst="rect">
                <a:avLst/>
              </a:prstGeom>
              <a:blipFill>
                <a:blip r:embed="rId5"/>
                <a:stretch>
                  <a:fillRect b="-3509"/>
                </a:stretch>
              </a:blipFill>
              <a:ln w="38100">
                <a:noFill/>
              </a:ln>
            </p:spPr>
            <p:txBody>
              <a:bodyPr/>
              <a:lstStyle/>
              <a:p>
                <a:r>
                  <a:rPr lang="en-US">
                    <a:noFill/>
                  </a:rPr>
                  <a:t> </a:t>
                </a:r>
              </a:p>
            </p:txBody>
          </p:sp>
        </mc:Fallback>
      </mc:AlternateContent>
      <p:sp>
        <p:nvSpPr>
          <p:cNvPr id="28" name="Rectangle 27">
            <a:extLst>
              <a:ext uri="{FF2B5EF4-FFF2-40B4-BE49-F238E27FC236}">
                <a16:creationId xmlns:a16="http://schemas.microsoft.com/office/drawing/2014/main" id="{3F77B671-384C-40E2-8CD9-29C2574280E0}"/>
              </a:ext>
            </a:extLst>
          </p:cNvPr>
          <p:cNvSpPr/>
          <p:nvPr/>
        </p:nvSpPr>
        <p:spPr>
          <a:xfrm>
            <a:off x="7720734" y="1998023"/>
            <a:ext cx="3231471" cy="10209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26FDA52-5C63-48D4-B1A9-B9F46D067C81}"/>
              </a:ext>
            </a:extLst>
          </p:cNvPr>
          <p:cNvSpPr/>
          <p:nvPr/>
        </p:nvSpPr>
        <p:spPr>
          <a:xfrm>
            <a:off x="10952205" y="3015642"/>
            <a:ext cx="694360" cy="25963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45CEAE0C-4012-44B4-9533-C7D06031EEB8}"/>
              </a:ext>
            </a:extLst>
          </p:cNvPr>
          <p:cNvSpPr/>
          <p:nvPr/>
        </p:nvSpPr>
        <p:spPr>
          <a:xfrm>
            <a:off x="2953666" y="1994710"/>
            <a:ext cx="1547311" cy="10209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F63B11DD-DBF6-4A29-8B73-DFE63019B55F}"/>
              </a:ext>
            </a:extLst>
          </p:cNvPr>
          <p:cNvSpPr txBox="1"/>
          <p:nvPr/>
        </p:nvSpPr>
        <p:spPr>
          <a:xfrm>
            <a:off x="206417" y="4102922"/>
            <a:ext cx="2256289" cy="2308324"/>
          </a:xfrm>
          <a:prstGeom prst="rect">
            <a:avLst/>
          </a:prstGeom>
          <a:noFill/>
        </p:spPr>
        <p:txBody>
          <a:bodyPr wrap="square" rtlCol="0">
            <a:spAutoFit/>
          </a:bodyPr>
          <a:lstStyle/>
          <a:p>
            <a:r>
              <a:rPr lang="en-US" b="1" dirty="0">
                <a:solidFill>
                  <a:schemeClr val="accent6">
                    <a:lumMod val="75000"/>
                  </a:schemeClr>
                </a:solidFill>
              </a:rPr>
              <a:t>The points of the space (the possibilities, the distinguishable cases) are not given a priori but are constructed from the chosen verifiable statements</a:t>
            </a:r>
          </a:p>
        </p:txBody>
      </p:sp>
      <p:sp>
        <p:nvSpPr>
          <p:cNvPr id="41" name="Title 1">
            <a:extLst>
              <a:ext uri="{FF2B5EF4-FFF2-40B4-BE49-F238E27FC236}">
                <a16:creationId xmlns:a16="http://schemas.microsoft.com/office/drawing/2014/main" id="{7DAF9CD0-2ACD-4FD7-BC0A-2932A46DD800}"/>
              </a:ext>
            </a:extLst>
          </p:cNvPr>
          <p:cNvSpPr txBox="1">
            <a:spLocks/>
          </p:cNvSpPr>
          <p:nvPr/>
        </p:nvSpPr>
        <p:spPr>
          <a:xfrm>
            <a:off x="193431" y="136525"/>
            <a:ext cx="11843238" cy="8974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Experimental domains (scientific models)</a:t>
            </a:r>
          </a:p>
        </p:txBody>
      </p:sp>
      <p:sp>
        <p:nvSpPr>
          <p:cNvPr id="6" name="Footer Placeholder 5">
            <a:extLst>
              <a:ext uri="{FF2B5EF4-FFF2-40B4-BE49-F238E27FC236}">
                <a16:creationId xmlns:a16="http://schemas.microsoft.com/office/drawing/2014/main" id="{93F00E6F-58A0-4E24-BA85-50369B929D6E}"/>
              </a:ext>
            </a:extLst>
          </p:cNvPr>
          <p:cNvSpPr>
            <a:spLocks noGrp="1"/>
          </p:cNvSpPr>
          <p:nvPr>
            <p:ph type="ftr" sz="quarter" idx="11"/>
          </p:nvPr>
        </p:nvSpPr>
        <p:spPr/>
        <p:txBody>
          <a:bodyPr/>
          <a:lstStyle/>
          <a:p>
            <a:r>
              <a:rPr lang="en-US"/>
              <a:t>C. A. Aidala - G. Carcassi - University of Michigan</a:t>
            </a:r>
          </a:p>
        </p:txBody>
      </p:sp>
      <p:sp>
        <p:nvSpPr>
          <p:cNvPr id="7" name="Slide Number Placeholder 6">
            <a:extLst>
              <a:ext uri="{FF2B5EF4-FFF2-40B4-BE49-F238E27FC236}">
                <a16:creationId xmlns:a16="http://schemas.microsoft.com/office/drawing/2014/main" id="{DBA9B80F-07E4-4BB0-B1BA-9724F7AB10BD}"/>
              </a:ext>
            </a:extLst>
          </p:cNvPr>
          <p:cNvSpPr>
            <a:spLocks noGrp="1"/>
          </p:cNvSpPr>
          <p:nvPr>
            <p:ph type="sldNum" sz="quarter" idx="13"/>
          </p:nvPr>
        </p:nvSpPr>
        <p:spPr/>
        <p:txBody>
          <a:bodyPr/>
          <a:lstStyle/>
          <a:p>
            <a:fld id="{F47845EA-7733-40EE-B074-20032348B727}" type="slidenum">
              <a:rPr lang="en-US" smtClean="0"/>
              <a:t>11</a:t>
            </a:fld>
            <a:endParaRPr lang="en-US"/>
          </a:p>
        </p:txBody>
      </p:sp>
    </p:spTree>
    <p:extLst>
      <p:ext uri="{BB962C8B-B14F-4D97-AF65-F5344CB8AC3E}">
        <p14:creationId xmlns:p14="http://schemas.microsoft.com/office/powerpoint/2010/main" val="2145283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xit"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35"/>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9" grpId="0"/>
      <p:bldP spid="33" grpId="0"/>
      <p:bldP spid="34" grpId="0"/>
      <p:bldP spid="3" grpId="0" animBg="1"/>
      <p:bldP spid="26" grpId="0" animBg="1"/>
      <p:bldP spid="28" grpId="0" animBg="1"/>
      <p:bldP spid="35" grpId="0" animBg="1"/>
      <p:bldP spid="38" grpId="0" animBg="1"/>
      <p:bldP spid="3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590F5773-0C1C-49A8-A121-C642EA4361E0}"/>
                  </a:ext>
                </a:extLst>
              </p:cNvPr>
              <p:cNvGraphicFramePr>
                <a:graphicFrameLocks noGrp="1"/>
              </p:cNvGraphicFramePr>
              <p:nvPr/>
            </p:nvGraphicFramePr>
            <p:xfrm>
              <a:off x="2953667" y="1997312"/>
              <a:ext cx="7974154" cy="362000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pPr algn="ctr"/>
                          <a:r>
                            <a:rPr lang="en-US" dirty="0"/>
                            <a:t>Basis</a:t>
                          </a:r>
                          <a:r>
                            <a:rPr lang="en-US" baseline="0" dirty="0"/>
                            <a:t> </a:t>
                          </a:r>
                          <a:r>
                            <a:rPr lang="en-US" dirty="0"/>
                            <a:t> </a:t>
                          </a:r>
                          <a14:m>
                            <m:oMath xmlns:m="http://schemas.openxmlformats.org/officeDocument/2006/math">
                              <m:r>
                                <a:rPr lang="en-US" b="1" i="1" smtClean="0">
                                  <a:latin typeface="Cambria Math" panose="02040503050406030204" pitchFamily="18" charset="0"/>
                                  <a:ea typeface="Cambria Math" panose="02040503050406030204" pitchFamily="18" charset="0"/>
                                </a:rPr>
                                <m:t>𝓑</m:t>
                              </m:r>
                            </m:oMath>
                          </a14:m>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pPr algn="ctr"/>
                          <a:r>
                            <a:rPr lang="en-US" dirty="0"/>
                            <a:t>Experimental domain </a:t>
                          </a:r>
                          <a:r>
                            <a:rPr lang="en-US" baseline="0" dirty="0"/>
                            <a:t> </a:t>
                          </a:r>
                          <a:r>
                            <a:rPr lang="en-US" dirty="0"/>
                            <a:t> </a:t>
                          </a:r>
                          <a14:m>
                            <m:oMath xmlns:m="http://schemas.openxmlformats.org/officeDocument/2006/math">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oMath>
                          </a14:m>
                          <a:endParaRPr lang="en-US" dirty="0"/>
                        </a:p>
                      </a:txBody>
                      <a:tcPr anchor="ctr"/>
                    </a:tc>
                    <a:tc hMerge="1">
                      <a:txBody>
                        <a:bodyPr/>
                        <a:lstStyle/>
                        <a:p>
                          <a:endParaRPr lang="en-US"/>
                        </a:p>
                      </a:txBody>
                      <a:tcPr/>
                    </a:tc>
                    <a:tc hMerge="1">
                      <a:txBody>
                        <a:bodyPr/>
                        <a:lstStyle/>
                        <a:p>
                          <a:endParaRPr lang="en-US" dirty="0"/>
                        </a:p>
                      </a:txBody>
                      <a:tcPr/>
                    </a:tc>
                    <a:tc gridSpan="3">
                      <a:txBody>
                        <a:bodyPr/>
                        <a:lstStyle/>
                        <a:p>
                          <a:pPr algn="ctr"/>
                          <a:r>
                            <a:rPr lang="en-US" dirty="0"/>
                            <a:t>Theoretical domain  </a:t>
                          </a:r>
                          <a14:m>
                            <m:oMath xmlns:m="http://schemas.openxmlformats.org/officeDocument/2006/math">
                              <m:acc>
                                <m:accPr>
                                  <m:chr m:val="̅"/>
                                  <m:ctrlPr>
                                    <a:rPr lang="en-US" b="1" i="1" smtClean="0">
                                      <a:latin typeface="Cambria Math" panose="02040503050406030204" pitchFamily="18" charset="0"/>
                                      <a:ea typeface="Cambria Math" panose="02040503050406030204" pitchFamily="18" charset="0"/>
                                    </a:rPr>
                                  </m:ctrlPr>
                                </m:accPr>
                                <m:e>
                                  <m:sSub>
                                    <m:sSubPr>
                                      <m:ctrlPr>
                                        <a:rPr lang="en-US" b="1" i="1" smtClean="0">
                                          <a:latin typeface="Cambria Math" panose="02040503050406030204" pitchFamily="18" charset="0"/>
                                          <a:ea typeface="Cambria Math" panose="02040503050406030204" pitchFamily="18" charset="0"/>
                                        </a:rPr>
                                      </m:ctrlPr>
                                    </m:sSubPr>
                                    <m:e>
                                      <m:r>
                                        <a:rPr lang="en-US" b="1" i="1" smtClean="0">
                                          <a:latin typeface="Cambria Math" panose="02040503050406030204" pitchFamily="18" charset="0"/>
                                          <a:ea typeface="Cambria Math" panose="02040503050406030204" pitchFamily="18" charset="0"/>
                                        </a:rPr>
                                        <m:t>𝓓</m:t>
                                      </m:r>
                                    </m:e>
                                    <m:sub>
                                      <m:r>
                                        <a:rPr lang="en-US" b="1" i="1" smtClean="0">
                                          <a:latin typeface="Cambria Math" panose="02040503050406030204" pitchFamily="18" charset="0"/>
                                          <a:ea typeface="Cambria Math" panose="02040503050406030204" pitchFamily="18" charset="0"/>
                                        </a:rPr>
                                        <m:t>𝑿</m:t>
                                      </m:r>
                                    </m:sub>
                                  </m:sSub>
                                </m:e>
                              </m:acc>
                            </m:oMath>
                          </a14:m>
                          <a:endParaRPr lang="en-US" dirty="0"/>
                        </a:p>
                      </a:txBody>
                      <a:tcPr anchor="ct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algn="ctr"/>
                          <a14:m>
                            <m:oMathPara xmlns:m="http://schemas.openxmlformats.org/officeDocument/2006/math">
                              <m:oMathParaPr>
                                <m:jc m:val="center"/>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𝟑</m:t>
                                    </m:r>
                                  </m:sub>
                                </m:sSub>
                              </m:oMath>
                            </m:oMathPara>
                          </a14:m>
                          <a:endParaRPr lang="en-US" dirty="0"/>
                        </a:p>
                      </a:txBody>
                      <a:tcPr anchor="ctr"/>
                    </a:tc>
                    <a:tc>
                      <a:txBody>
                        <a:bodyPr/>
                        <a:lstStyle/>
                        <a:p>
                          <a:pPr algn="ctr"/>
                          <a:r>
                            <a:rPr lang="en-US" dirty="0"/>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𝟐</m:t>
                                    </m:r>
                                  </m:sub>
                                </m:sSub>
                              </m:oMath>
                            </m:oMathPara>
                          </a14:m>
                          <a:endParaRPr lang="en-US" dirty="0"/>
                        </a:p>
                      </a:txBody>
                      <a:tcPr anchor="ctr"/>
                    </a:tc>
                    <a:tc>
                      <a:txBody>
                        <a:bodyPr/>
                        <a:lstStyle/>
                        <a:p>
                          <a:pPr algn="ctr"/>
                          <a14:m>
                            <m:oMathPara xmlns:m="http://schemas.openxmlformats.org/officeDocument/2006/math">
                              <m:oMathParaPr>
                                <m:jc m:val="centerGroup"/>
                              </m:oMathParaPr>
                              <m:oMath xmlns:m="http://schemas.openxmlformats.org/officeDocument/2006/math">
                                <m:acc>
                                  <m:accPr>
                                    <m:chr m:val="̅"/>
                                    <m:ctrlPr>
                                      <a:rPr lang="en-US" b="1" i="1" smtClean="0">
                                        <a:latin typeface="Cambria Math" panose="02040503050406030204" pitchFamily="18" charset="0"/>
                                      </a:rPr>
                                    </m:ctrlPr>
                                  </m:acc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e>
                                </m:acc>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𝒆</m:t>
                                    </m:r>
                                  </m:e>
                                  <m:sub>
                                    <m:r>
                                      <a:rPr lang="en-US" b="1" i="1" smtClean="0">
                                        <a:latin typeface="Cambria Math" panose="02040503050406030204" pitchFamily="18" charset="0"/>
                                      </a:rPr>
                                      <m:t>𝟏</m:t>
                                    </m:r>
                                  </m:sub>
                                </m:sSub>
                              </m:oMath>
                            </m:oMathPara>
                          </a14:m>
                          <a:endParaRPr 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r h="517144">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551770873"/>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386243862"/>
                      </a:ext>
                    </a:extLst>
                  </a:tr>
                  <a:tr h="517144">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016302653"/>
                      </a:ext>
                    </a:extLst>
                  </a:tr>
                  <a:tr h="517144">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extLst>
                      <a:ext uri="{0D108BD9-81ED-4DB2-BD59-A6C34878D82A}">
                        <a16:rowId xmlns:a16="http://schemas.microsoft.com/office/drawing/2014/main" val="3943254632"/>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77403951"/>
                      </a:ext>
                    </a:extLst>
                  </a:tr>
                </a:tbl>
              </a:graphicData>
            </a:graphic>
          </p:graphicFrame>
        </mc:Choice>
        <mc:Fallback xmlns="">
          <p:graphicFrame>
            <p:nvGraphicFramePr>
              <p:cNvPr id="4" name="Table 3">
                <a:extLst>
                  <a:ext uri="{FF2B5EF4-FFF2-40B4-BE49-F238E27FC236}">
                    <a16:creationId xmlns:a16="http://schemas.microsoft.com/office/drawing/2014/main" id="{590F5773-0C1C-49A8-A121-C642EA4361E0}"/>
                  </a:ext>
                </a:extLst>
              </p:cNvPr>
              <p:cNvGraphicFramePr>
                <a:graphicFrameLocks noGrp="1"/>
              </p:cNvGraphicFramePr>
              <p:nvPr>
                <p:extLst>
                  <p:ext uri="{D42A27DB-BD31-4B8C-83A1-F6EECF244321}">
                    <p14:modId xmlns:p14="http://schemas.microsoft.com/office/powerpoint/2010/main" val="3401033592"/>
                  </p:ext>
                </p:extLst>
              </p:nvPr>
            </p:nvGraphicFramePr>
            <p:xfrm>
              <a:off x="2953667" y="1997312"/>
              <a:ext cx="7974154" cy="3620008"/>
            </p:xfrm>
            <a:graphic>
              <a:graphicData uri="http://schemas.openxmlformats.org/drawingml/2006/table">
                <a:tbl>
                  <a:tblPr firstRow="1" bandRow="1">
                    <a:tableStyleId>{5C22544A-7EE6-4342-B048-85BDC9FD1C3A}</a:tableStyleId>
                  </a:tblPr>
                  <a:tblGrid>
                    <a:gridCol w="385934">
                      <a:extLst>
                        <a:ext uri="{9D8B030D-6E8A-4147-A177-3AD203B41FA5}">
                          <a16:colId xmlns:a16="http://schemas.microsoft.com/office/drawing/2014/main" val="3244629165"/>
                        </a:ext>
                      </a:extLst>
                    </a:gridCol>
                    <a:gridCol w="385934">
                      <a:extLst>
                        <a:ext uri="{9D8B030D-6E8A-4147-A177-3AD203B41FA5}">
                          <a16:colId xmlns:a16="http://schemas.microsoft.com/office/drawing/2014/main" val="2384728520"/>
                        </a:ext>
                      </a:extLst>
                    </a:gridCol>
                    <a:gridCol w="385934">
                      <a:extLst>
                        <a:ext uri="{9D8B030D-6E8A-4147-A177-3AD203B41FA5}">
                          <a16:colId xmlns:a16="http://schemas.microsoft.com/office/drawing/2014/main" val="3585965069"/>
                        </a:ext>
                      </a:extLst>
                    </a:gridCol>
                    <a:gridCol w="385934">
                      <a:extLst>
                        <a:ext uri="{9D8B030D-6E8A-4147-A177-3AD203B41FA5}">
                          <a16:colId xmlns:a16="http://schemas.microsoft.com/office/drawing/2014/main" val="1755852268"/>
                        </a:ext>
                      </a:extLst>
                    </a:gridCol>
                    <a:gridCol w="1469936">
                      <a:extLst>
                        <a:ext uri="{9D8B030D-6E8A-4147-A177-3AD203B41FA5}">
                          <a16:colId xmlns:a16="http://schemas.microsoft.com/office/drawing/2014/main" val="570807982"/>
                        </a:ext>
                      </a:extLst>
                    </a:gridCol>
                    <a:gridCol w="1469936">
                      <a:extLst>
                        <a:ext uri="{9D8B030D-6E8A-4147-A177-3AD203B41FA5}">
                          <a16:colId xmlns:a16="http://schemas.microsoft.com/office/drawing/2014/main" val="2236752928"/>
                        </a:ext>
                      </a:extLst>
                    </a:gridCol>
                    <a:gridCol w="290146">
                      <a:extLst>
                        <a:ext uri="{9D8B030D-6E8A-4147-A177-3AD203B41FA5}">
                          <a16:colId xmlns:a16="http://schemas.microsoft.com/office/drawing/2014/main" val="1753003395"/>
                        </a:ext>
                      </a:extLst>
                    </a:gridCol>
                    <a:gridCol w="1626577">
                      <a:extLst>
                        <a:ext uri="{9D8B030D-6E8A-4147-A177-3AD203B41FA5}">
                          <a16:colId xmlns:a16="http://schemas.microsoft.com/office/drawing/2014/main" val="3200985121"/>
                        </a:ext>
                      </a:extLst>
                    </a:gridCol>
                    <a:gridCol w="1213339">
                      <a:extLst>
                        <a:ext uri="{9D8B030D-6E8A-4147-A177-3AD203B41FA5}">
                          <a16:colId xmlns:a16="http://schemas.microsoft.com/office/drawing/2014/main" val="4178426847"/>
                        </a:ext>
                      </a:extLst>
                    </a:gridCol>
                    <a:gridCol w="360484">
                      <a:extLst>
                        <a:ext uri="{9D8B030D-6E8A-4147-A177-3AD203B41FA5}">
                          <a16:colId xmlns:a16="http://schemas.microsoft.com/office/drawing/2014/main" val="1787636415"/>
                        </a:ext>
                      </a:extLst>
                    </a:gridCol>
                  </a:tblGrid>
                  <a:tr h="517144">
                    <a:tc gridSpan="4">
                      <a:txBody>
                        <a:bodyPr/>
                        <a:lstStyle/>
                        <a:p>
                          <a:endParaRPr lang="en-US"/>
                        </a:p>
                      </a:txBody>
                      <a:tcPr anchor="ctr">
                        <a:blipFill>
                          <a:blip r:embed="rId2"/>
                          <a:stretch>
                            <a:fillRect l="-395" t="-1176" r="-418972" b="-603529"/>
                          </a:stretch>
                        </a:blipFill>
                      </a:tcPr>
                    </a:tc>
                    <a:tc hMerge="1">
                      <a:txBody>
                        <a:bodyPr/>
                        <a:lstStyle/>
                        <a:p>
                          <a:pPr algn="ctr"/>
                          <a:endParaRPr lang="en-US" dirty="0"/>
                        </a:p>
                      </a:txBody>
                      <a:tcPr anchor="ctr"/>
                    </a:tc>
                    <a:tc hMerge="1">
                      <a:txBody>
                        <a:bodyPr/>
                        <a:lstStyle/>
                        <a:p>
                          <a:pPr algn="ctr"/>
                          <a:endParaRPr lang="en-US" dirty="0"/>
                        </a:p>
                      </a:txBody>
                      <a:tcPr anchor="ctr"/>
                    </a:tc>
                    <a:tc hMerge="1">
                      <a:txBody>
                        <a:bodyPr/>
                        <a:lstStyle/>
                        <a:p>
                          <a:pPr algn="ctr"/>
                          <a:endParaRPr lang="en-US" dirty="0"/>
                        </a:p>
                      </a:txBody>
                      <a:tcPr anchor="ctr"/>
                    </a:tc>
                    <a:tc gridSpan="3">
                      <a:txBody>
                        <a:bodyPr/>
                        <a:lstStyle/>
                        <a:p>
                          <a:endParaRPr lang="en-US"/>
                        </a:p>
                      </a:txBody>
                      <a:tcPr anchor="ctr">
                        <a:blipFill>
                          <a:blip r:embed="rId2"/>
                          <a:stretch>
                            <a:fillRect l="-47834" t="-1176" r="-99623" b="-603529"/>
                          </a:stretch>
                        </a:blipFill>
                      </a:tcPr>
                    </a:tc>
                    <a:tc hMerge="1">
                      <a:txBody>
                        <a:bodyPr/>
                        <a:lstStyle/>
                        <a:p>
                          <a:endParaRPr lang="en-US"/>
                        </a:p>
                      </a:txBody>
                      <a:tcPr/>
                    </a:tc>
                    <a:tc hMerge="1">
                      <a:txBody>
                        <a:bodyPr/>
                        <a:lstStyle/>
                        <a:p>
                          <a:endParaRPr lang="en-US" dirty="0"/>
                        </a:p>
                      </a:txBody>
                      <a:tcPr/>
                    </a:tc>
                    <a:tc gridSpan="3">
                      <a:txBody>
                        <a:bodyPr/>
                        <a:lstStyle/>
                        <a:p>
                          <a:endParaRPr lang="en-US"/>
                        </a:p>
                      </a:txBody>
                      <a:tcPr anchor="ctr">
                        <a:blipFill>
                          <a:blip r:embed="rId2"/>
                          <a:stretch>
                            <a:fillRect l="-149524" t="-1176" r="-762" b="-603529"/>
                          </a:stretch>
                        </a:blipFill>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2907141971"/>
                      </a:ext>
                    </a:extLst>
                  </a:tr>
                  <a:tr h="517144">
                    <a:tc>
                      <a:txBody>
                        <a:bodyPr/>
                        <a:lstStyle/>
                        <a:p>
                          <a:endParaRPr lang="en-US"/>
                        </a:p>
                      </a:txBody>
                      <a:tcPr anchor="ctr">
                        <a:blipFill>
                          <a:blip r:embed="rId2"/>
                          <a:stretch>
                            <a:fillRect l="-1587" t="-101176" r="-1984127" b="-503529"/>
                          </a:stretch>
                        </a:blipFill>
                      </a:tcPr>
                    </a:tc>
                    <a:tc>
                      <a:txBody>
                        <a:bodyPr/>
                        <a:lstStyle/>
                        <a:p>
                          <a:endParaRPr lang="en-US"/>
                        </a:p>
                      </a:txBody>
                      <a:tcPr anchor="ctr">
                        <a:blipFill>
                          <a:blip r:embed="rId2"/>
                          <a:stretch>
                            <a:fillRect l="-100000" t="-101176" r="-1853125" b="-503529"/>
                          </a:stretch>
                        </a:blipFill>
                      </a:tcPr>
                    </a:tc>
                    <a:tc>
                      <a:txBody>
                        <a:bodyPr/>
                        <a:lstStyle/>
                        <a:p>
                          <a:endParaRPr lang="en-US"/>
                        </a:p>
                      </a:txBody>
                      <a:tcPr anchor="ctr">
                        <a:blipFill>
                          <a:blip r:embed="rId2"/>
                          <a:stretch>
                            <a:fillRect l="-203175" t="-101176" r="-1782540" b="-503529"/>
                          </a:stretch>
                        </a:blipFill>
                      </a:tcPr>
                    </a:tc>
                    <a:tc>
                      <a:txBody>
                        <a:bodyPr/>
                        <a:lstStyle/>
                        <a:p>
                          <a:pPr algn="ctr"/>
                          <a:r>
                            <a:rPr lang="en-US" dirty="0"/>
                            <a:t>…</a:t>
                          </a:r>
                        </a:p>
                      </a:txBody>
                      <a:tcPr anchor="ctr"/>
                    </a:tc>
                    <a:tc>
                      <a:txBody>
                        <a:bodyPr/>
                        <a:lstStyle/>
                        <a:p>
                          <a:endParaRPr lang="en-US"/>
                        </a:p>
                      </a:txBody>
                      <a:tcPr anchor="ctr">
                        <a:blipFill>
                          <a:blip r:embed="rId2"/>
                          <a:stretch>
                            <a:fillRect l="-104959" t="-101176" r="-338017" b="-503529"/>
                          </a:stretch>
                        </a:blipFill>
                      </a:tcPr>
                    </a:tc>
                    <a:tc>
                      <a:txBody>
                        <a:bodyPr/>
                        <a:lstStyle/>
                        <a:p>
                          <a:endParaRPr lang="en-US"/>
                        </a:p>
                      </a:txBody>
                      <a:tcPr anchor="ctr">
                        <a:blipFill>
                          <a:blip r:embed="rId2"/>
                          <a:stretch>
                            <a:fillRect l="-205809" t="-101176" r="-239419" b="-503529"/>
                          </a:stretch>
                        </a:blipFill>
                      </a:tcPr>
                    </a:tc>
                    <a:tc>
                      <a:txBody>
                        <a:bodyPr/>
                        <a:lstStyle/>
                        <a:p>
                          <a:pPr algn="ctr"/>
                          <a:r>
                            <a:rPr lang="en-US" dirty="0"/>
                            <a:t>…</a:t>
                          </a:r>
                        </a:p>
                      </a:txBody>
                      <a:tcPr anchor="ctr"/>
                    </a:tc>
                    <a:tc>
                      <a:txBody>
                        <a:bodyPr/>
                        <a:lstStyle/>
                        <a:p>
                          <a:endParaRPr lang="en-US"/>
                        </a:p>
                      </a:txBody>
                      <a:tcPr anchor="ctr">
                        <a:blipFill>
                          <a:blip r:embed="rId2"/>
                          <a:stretch>
                            <a:fillRect l="-294007" t="-101176" r="-98127" b="-503529"/>
                          </a:stretch>
                        </a:blipFill>
                      </a:tcPr>
                    </a:tc>
                    <a:tc>
                      <a:txBody>
                        <a:bodyPr/>
                        <a:lstStyle/>
                        <a:p>
                          <a:endParaRPr lang="en-US"/>
                        </a:p>
                      </a:txBody>
                      <a:tcPr anchor="ctr">
                        <a:blipFill>
                          <a:blip r:embed="rId2"/>
                          <a:stretch>
                            <a:fillRect l="-528643" t="-101176" r="-31658" b="-50352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extLst>
                      <a:ext uri="{0D108BD9-81ED-4DB2-BD59-A6C34878D82A}">
                        <a16:rowId xmlns:a16="http://schemas.microsoft.com/office/drawing/2014/main" val="3813235112"/>
                      </a:ext>
                    </a:extLst>
                  </a:tr>
                  <a:tr h="517144">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t>
                          </a:r>
                        </a:p>
                      </a:txBody>
                      <a:tcPr anchor="ctr"/>
                    </a:tc>
                    <a:tc>
                      <a:txBody>
                        <a:bodyPr/>
                        <a:lstStyle/>
                        <a:p>
                          <a:pPr algn="ctr"/>
                          <a:r>
                            <a:rPr lang="en-US" dirty="0"/>
                            <a:t>F</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551770873"/>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386243862"/>
                      </a:ext>
                    </a:extLst>
                  </a:tr>
                  <a:tr h="517144">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F</a:t>
                          </a:r>
                        </a:p>
                      </a:txBody>
                      <a:tcPr anchor="ctr"/>
                    </a:tc>
                    <a:tc>
                      <a:txBody>
                        <a:bodyPr/>
                        <a:lstStyle/>
                        <a:p>
                          <a:pPr algn="ctr"/>
                          <a:r>
                            <a:rPr lang="en-US" dirty="0"/>
                            <a:t>T</a:t>
                          </a:r>
                        </a:p>
                      </a:txBody>
                      <a:tcPr anchor="ctr"/>
                    </a:tc>
                    <a:tc>
                      <a:txBody>
                        <a:bodyPr/>
                        <a:lstStyle/>
                        <a:p>
                          <a:pPr algn="ctr"/>
                          <a:r>
                            <a:rPr lang="en-US" dirty="0"/>
                            <a:t>…</a:t>
                          </a:r>
                        </a:p>
                      </a:txBody>
                      <a:tcPr anchor="ctr"/>
                    </a:tc>
                    <a:extLst>
                      <a:ext uri="{0D108BD9-81ED-4DB2-BD59-A6C34878D82A}">
                        <a16:rowId xmlns:a16="http://schemas.microsoft.com/office/drawing/2014/main" val="1016302653"/>
                      </a:ext>
                    </a:extLst>
                  </a:tr>
                  <a:tr h="517144">
                    <a:tc>
                      <a:txBody>
                        <a:bodyPr/>
                        <a:lstStyle/>
                        <a:p>
                          <a:pPr algn="ctr"/>
                          <a:r>
                            <a:rPr lang="en-US" dirty="0"/>
                            <a:t>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tc>
                      <a:txBody>
                        <a:bodyPr/>
                        <a:lstStyle/>
                        <a:p>
                          <a:pPr algn="ctr"/>
                          <a:r>
                            <a:rPr lang="en-US" dirty="0"/>
                            <a:t>T</a:t>
                          </a:r>
                        </a:p>
                      </a:txBody>
                      <a:tcPr anchor="ctr"/>
                    </a:tc>
                    <a:tc>
                      <a:txBody>
                        <a:bodyPr/>
                        <a:lstStyle/>
                        <a:p>
                          <a:pPr algn="ctr"/>
                          <a:r>
                            <a:rPr lang="en-US" dirty="0"/>
                            <a:t>F</a:t>
                          </a:r>
                        </a:p>
                      </a:txBody>
                      <a:tcPr anchor="ctr"/>
                    </a:tc>
                    <a:tc>
                      <a:txBody>
                        <a:bodyPr/>
                        <a:lstStyle/>
                        <a:p>
                          <a:pPr algn="ctr"/>
                          <a:r>
                            <a:rPr lang="en-US" dirty="0"/>
                            <a:t>…</a:t>
                          </a:r>
                        </a:p>
                      </a:txBody>
                      <a:tcPr anchor="ctr"/>
                    </a:tc>
                    <a:extLst>
                      <a:ext uri="{0D108BD9-81ED-4DB2-BD59-A6C34878D82A}">
                        <a16:rowId xmlns:a16="http://schemas.microsoft.com/office/drawing/2014/main" val="3943254632"/>
                      </a:ext>
                    </a:extLst>
                  </a:tr>
                  <a:tr h="517144">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tc>
                      <a:txBody>
                        <a:bodyPr/>
                        <a:lstStyle/>
                        <a:p>
                          <a:pPr algn="ctr"/>
                          <a:r>
                            <a:rPr lang="en-US" dirty="0"/>
                            <a:t>…</a:t>
                          </a:r>
                        </a:p>
                      </a:txBody>
                      <a:tcPr anchor="ctr"/>
                    </a:tc>
                    <a:extLst>
                      <a:ext uri="{0D108BD9-81ED-4DB2-BD59-A6C34878D82A}">
                        <a16:rowId xmlns:a16="http://schemas.microsoft.com/office/drawing/2014/main" val="177403951"/>
                      </a:ext>
                    </a:extLst>
                  </a:tr>
                </a:tbl>
              </a:graphicData>
            </a:graphic>
          </p:graphicFrame>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9E6B0303-2C07-467A-AC93-DBF4CCC64ABE}"/>
                  </a:ext>
                </a:extLst>
              </p:cNvPr>
              <p:cNvSpPr/>
              <p:nvPr/>
            </p:nvSpPr>
            <p:spPr>
              <a:xfrm>
                <a:off x="10927821" y="3007998"/>
                <a:ext cx="682166" cy="2609320"/>
              </a:xfrm>
              <a:prstGeom prst="rect">
                <a:avLst/>
              </a:prstGeom>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b="1" dirty="0"/>
                  <a:t>Possibilities</a:t>
                </a:r>
                <a:r>
                  <a:rPr lang="en-US" dirty="0"/>
                  <a:t>  </a:t>
                </a:r>
                <a14:m>
                  <m:oMath xmlns:m="http://schemas.openxmlformats.org/officeDocument/2006/math">
                    <m:r>
                      <a:rPr lang="en-US" b="1" i="1">
                        <a:latin typeface="Cambria Math" panose="02040503050406030204" pitchFamily="18" charset="0"/>
                        <a:ea typeface="Cambria Math" panose="02040503050406030204" pitchFamily="18" charset="0"/>
                      </a:rPr>
                      <m:t>𝑿</m:t>
                    </m:r>
                  </m:oMath>
                </a14:m>
                <a:r>
                  <a:rPr lang="en-US" dirty="0"/>
                  <a:t> </a:t>
                </a:r>
              </a:p>
            </p:txBody>
          </p:sp>
        </mc:Choice>
        <mc:Fallback xmlns="">
          <p:sp>
            <p:nvSpPr>
              <p:cNvPr id="9" name="Rectangle 8">
                <a:extLst>
                  <a:ext uri="{FF2B5EF4-FFF2-40B4-BE49-F238E27FC236}">
                    <a16:creationId xmlns:a16="http://schemas.microsoft.com/office/drawing/2014/main" id="{9E6B0303-2C07-467A-AC93-DBF4CCC64ABE}"/>
                  </a:ext>
                </a:extLst>
              </p:cNvPr>
              <p:cNvSpPr>
                <a:spLocks noRot="1" noChangeAspect="1" noMove="1" noResize="1" noEditPoints="1" noAdjustHandles="1" noChangeArrowheads="1" noChangeShapeType="1" noTextEdit="1"/>
              </p:cNvSpPr>
              <p:nvPr/>
            </p:nvSpPr>
            <p:spPr>
              <a:xfrm>
                <a:off x="10927821" y="3007998"/>
                <a:ext cx="682166" cy="2609320"/>
              </a:xfrm>
              <a:prstGeom prst="rect">
                <a:avLst/>
              </a:prstGeom>
              <a:blipFill>
                <a:blip r:embed="rId4"/>
                <a:stretch>
                  <a:fillRect/>
                </a:stretch>
              </a:blipFill>
              <a:ln w="38100">
                <a:solidFill>
                  <a:schemeClr val="bg1"/>
                </a:solidFill>
              </a:ln>
            </p:spPr>
            <p:txBody>
              <a:bodyPr/>
              <a:lstStyle/>
              <a:p>
                <a:r>
                  <a:rPr lang="en-US">
                    <a:noFill/>
                  </a:rPr>
                  <a:t> </a:t>
                </a:r>
              </a:p>
            </p:txBody>
          </p:sp>
        </mc:Fallback>
      </mc:AlternateContent>
      <p:grpSp>
        <p:nvGrpSpPr>
          <p:cNvPr id="10" name="Group 9">
            <a:extLst>
              <a:ext uri="{FF2B5EF4-FFF2-40B4-BE49-F238E27FC236}">
                <a16:creationId xmlns:a16="http://schemas.microsoft.com/office/drawing/2014/main" id="{C918B55F-2014-46B8-A80F-994E040D93AD}"/>
              </a:ext>
            </a:extLst>
          </p:cNvPr>
          <p:cNvGrpSpPr/>
          <p:nvPr/>
        </p:nvGrpSpPr>
        <p:grpSpPr>
          <a:xfrm>
            <a:off x="3039011" y="4643367"/>
            <a:ext cx="7809679" cy="386861"/>
            <a:chOff x="402336" y="3622431"/>
            <a:chExt cx="7809679" cy="386861"/>
          </a:xfrm>
        </p:grpSpPr>
        <p:cxnSp>
          <p:nvCxnSpPr>
            <p:cNvPr id="11" name="Straight Connector 10">
              <a:extLst>
                <a:ext uri="{FF2B5EF4-FFF2-40B4-BE49-F238E27FC236}">
                  <a16:creationId xmlns:a16="http://schemas.microsoft.com/office/drawing/2014/main" id="{D75124C4-6F7E-463A-B96F-D7DD1B2BC587}"/>
                </a:ext>
              </a:extLst>
            </p:cNvPr>
            <p:cNvCxnSpPr/>
            <p:nvPr/>
          </p:nvCxnSpPr>
          <p:spPr>
            <a:xfrm>
              <a:off x="402336" y="3622431"/>
              <a:ext cx="7809679" cy="3868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D2C9A7D-1756-41AA-8FFF-44917BB15685}"/>
                </a:ext>
              </a:extLst>
            </p:cNvPr>
            <p:cNvCxnSpPr>
              <a:cxnSpLocks/>
            </p:cNvCxnSpPr>
            <p:nvPr/>
          </p:nvCxnSpPr>
          <p:spPr>
            <a:xfrm flipV="1">
              <a:off x="402336" y="3622431"/>
              <a:ext cx="7809679" cy="38686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4A56798-FAAD-44C6-A6D8-F799E54C46E7}"/>
                  </a:ext>
                </a:extLst>
              </p:cNvPr>
              <p:cNvSpPr txBox="1"/>
              <p:nvPr/>
            </p:nvSpPr>
            <p:spPr>
              <a:xfrm>
                <a:off x="223542" y="745235"/>
                <a:ext cx="2642455" cy="1352422"/>
              </a:xfrm>
              <a:prstGeom prst="rect">
                <a:avLst/>
              </a:prstGeom>
              <a:noFill/>
            </p:spPr>
            <p:txBody>
              <a:bodyPr wrap="none" rtlCol="0">
                <a:spAutoFit/>
              </a:bodyPr>
              <a:lstStyle/>
              <a:p>
                <a:pPr/>
                <a:r>
                  <a:rPr lang="en-US" dirty="0"/>
                  <a:t>Each column (statement)</a:t>
                </a:r>
                <a:br>
                  <a:rPr lang="en-US" dirty="0"/>
                </a:br>
                <a:r>
                  <a:rPr lang="en-US" dirty="0"/>
                  <a:t>is also a set of possibilities</a:t>
                </a:r>
                <a:br>
                  <a:rPr lang="en-US" dirty="0"/>
                </a:b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𝑈</m:t>
                          </m:r>
                        </m:sub>
                        <m:sup/>
                        <m:e>
                          <m:r>
                            <a:rPr lang="en-US" b="0" i="1" smtClean="0">
                              <a:latin typeface="Cambria Math" panose="02040503050406030204" pitchFamily="18" charset="0"/>
                            </a:rPr>
                            <m:t>𝑥</m:t>
                          </m:r>
                        </m:e>
                      </m:nary>
                    </m:oMath>
                  </m:oMathPara>
                </a14:m>
                <a:endParaRPr lang="en-US" dirty="0"/>
              </a:p>
            </p:txBody>
          </p:sp>
        </mc:Choice>
        <mc:Fallback xmlns="">
          <p:sp>
            <p:nvSpPr>
              <p:cNvPr id="19" name="TextBox 18">
                <a:extLst>
                  <a:ext uri="{FF2B5EF4-FFF2-40B4-BE49-F238E27FC236}">
                    <a16:creationId xmlns:a16="http://schemas.microsoft.com/office/drawing/2014/main" id="{B4A56798-FAAD-44C6-A6D8-F799E54C46E7}"/>
                  </a:ext>
                </a:extLst>
              </p:cNvPr>
              <p:cNvSpPr txBox="1">
                <a:spLocks noRot="1" noChangeAspect="1" noMove="1" noResize="1" noEditPoints="1" noAdjustHandles="1" noChangeArrowheads="1" noChangeShapeType="1" noTextEdit="1"/>
              </p:cNvSpPr>
              <p:nvPr/>
            </p:nvSpPr>
            <p:spPr>
              <a:xfrm>
                <a:off x="223542" y="745235"/>
                <a:ext cx="2642455" cy="1352422"/>
              </a:xfrm>
              <a:prstGeom prst="rect">
                <a:avLst/>
              </a:prstGeom>
              <a:blipFill>
                <a:blip r:embed="rId5"/>
                <a:stretch>
                  <a:fillRect l="-2079" t="-2252" r="-1617"/>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75582AE9-6988-4942-86FD-6EAD6839A6AE}"/>
              </a:ext>
            </a:extLst>
          </p:cNvPr>
          <p:cNvSpPr txBox="1"/>
          <p:nvPr/>
        </p:nvSpPr>
        <p:spPr>
          <a:xfrm>
            <a:off x="3892768" y="1058614"/>
            <a:ext cx="3827971" cy="646331"/>
          </a:xfrm>
          <a:prstGeom prst="rect">
            <a:avLst/>
          </a:prstGeom>
          <a:noFill/>
        </p:spPr>
        <p:txBody>
          <a:bodyPr wrap="none" rtlCol="0">
            <a:spAutoFit/>
          </a:bodyPr>
          <a:lstStyle/>
          <a:p>
            <a:r>
              <a:rPr lang="en-US" dirty="0"/>
              <a:t>Finite AND </a:t>
            </a:r>
            <a:r>
              <a:rPr lang="en-US" dirty="0" err="1"/>
              <a:t>and</a:t>
            </a:r>
            <a:r>
              <a:rPr lang="en-US" dirty="0"/>
              <a:t> countable OR become</a:t>
            </a:r>
            <a:br>
              <a:rPr lang="en-US" dirty="0"/>
            </a:br>
            <a:r>
              <a:rPr lang="en-US" dirty="0"/>
              <a:t>finite intersection and countable union</a:t>
            </a:r>
          </a:p>
        </p:txBody>
      </p:sp>
      <p:sp>
        <p:nvSpPr>
          <p:cNvPr id="21" name="TextBox 20">
            <a:extLst>
              <a:ext uri="{FF2B5EF4-FFF2-40B4-BE49-F238E27FC236}">
                <a16:creationId xmlns:a16="http://schemas.microsoft.com/office/drawing/2014/main" id="{152E310C-64EC-4EBC-890F-B7F6CDB03ECD}"/>
              </a:ext>
            </a:extLst>
          </p:cNvPr>
          <p:cNvSpPr txBox="1"/>
          <p:nvPr/>
        </p:nvSpPr>
        <p:spPr>
          <a:xfrm>
            <a:off x="8466234" y="1115537"/>
            <a:ext cx="3715312" cy="646331"/>
          </a:xfrm>
          <a:prstGeom prst="rect">
            <a:avLst/>
          </a:prstGeom>
          <a:noFill/>
        </p:spPr>
        <p:txBody>
          <a:bodyPr wrap="none" rtlCol="0">
            <a:spAutoFit/>
          </a:bodyPr>
          <a:lstStyle/>
          <a:p>
            <a:r>
              <a:rPr lang="en-US" dirty="0"/>
              <a:t>Negation and countable AND become</a:t>
            </a:r>
          </a:p>
          <a:p>
            <a:r>
              <a:rPr lang="en-US" dirty="0"/>
              <a:t>complement and countable union</a:t>
            </a:r>
          </a:p>
        </p:txBody>
      </p:sp>
      <p:cxnSp>
        <p:nvCxnSpPr>
          <p:cNvPr id="23" name="Straight Arrow Connector 22">
            <a:extLst>
              <a:ext uri="{FF2B5EF4-FFF2-40B4-BE49-F238E27FC236}">
                <a16:creationId xmlns:a16="http://schemas.microsoft.com/office/drawing/2014/main" id="{D0BDFF23-BC69-42A2-A626-A85323C2D853}"/>
              </a:ext>
            </a:extLst>
          </p:cNvPr>
          <p:cNvCxnSpPr>
            <a:cxnSpLocks/>
            <a:stCxn id="19" idx="2"/>
          </p:cNvCxnSpPr>
          <p:nvPr/>
        </p:nvCxnSpPr>
        <p:spPr>
          <a:xfrm>
            <a:off x="1544770" y="2097657"/>
            <a:ext cx="1321227" cy="6721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6EB0FC-1F51-414E-8102-5D0A8C807076}"/>
              </a:ext>
            </a:extLst>
          </p:cNvPr>
          <p:cNvCxnSpPr>
            <a:cxnSpLocks/>
            <a:stCxn id="20" idx="2"/>
          </p:cNvCxnSpPr>
          <p:nvPr/>
        </p:nvCxnSpPr>
        <p:spPr>
          <a:xfrm>
            <a:off x="5806754" y="1704945"/>
            <a:ext cx="289262" cy="2354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19ED542-AA94-4D11-8583-11DBDA9A391C}"/>
              </a:ext>
            </a:extLst>
          </p:cNvPr>
          <p:cNvCxnSpPr>
            <a:stCxn id="21" idx="2"/>
          </p:cNvCxnSpPr>
          <p:nvPr/>
        </p:nvCxnSpPr>
        <p:spPr>
          <a:xfrm flipH="1">
            <a:off x="9994785" y="1761868"/>
            <a:ext cx="329105" cy="178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8E5AEBA-2D05-464C-B225-6DC575F9953A}"/>
                  </a:ext>
                </a:extLst>
              </p:cNvPr>
              <p:cNvSpPr/>
              <p:nvPr/>
            </p:nvSpPr>
            <p:spPr>
              <a:xfrm>
                <a:off x="8047108" y="5788811"/>
                <a:ext cx="3895353" cy="707886"/>
              </a:xfrm>
              <a:prstGeom prst="rect">
                <a:avLst/>
              </a:prstGeom>
            </p:spPr>
            <p:txBody>
              <a:bodyPr wrap="square">
                <a:spAutoFit/>
              </a:bodyPr>
              <a:lstStyle/>
              <a:p>
                <a:r>
                  <a:rPr lang="en-US" sz="2000" dirty="0">
                    <a:solidFill>
                      <a:srgbClr val="00B050"/>
                    </a:solidFill>
                  </a:rPr>
                  <a:t>The theoretical domain </a:t>
                </a:r>
                <a14:m>
                  <m:oMath xmlns:m="http://schemas.openxmlformats.org/officeDocument/2006/math">
                    <m:acc>
                      <m:accPr>
                        <m:chr m:val="̅"/>
                        <m:ctrlPr>
                          <a:rPr lang="en-US" sz="2000" i="1">
                            <a:solidFill>
                              <a:srgbClr val="00B050"/>
                            </a:solidFill>
                            <a:latin typeface="Cambria Math" panose="02040503050406030204" pitchFamily="18" charset="0"/>
                          </a:rPr>
                        </m:ctrlPr>
                      </m:accPr>
                      <m:e>
                        <m:sSub>
                          <m:sSubPr>
                            <m:ctrlPr>
                              <a:rPr lang="en-US" sz="2000" i="1">
                                <a:solidFill>
                                  <a:srgbClr val="00B050"/>
                                </a:solidFill>
                                <a:latin typeface="Cambria Math" panose="02040503050406030204" pitchFamily="18" charset="0"/>
                              </a:rPr>
                            </m:ctrlPr>
                          </m:sSubPr>
                          <m:e>
                            <m:r>
                              <a:rPr lang="en-US" sz="2000" i="1">
                                <a:solidFill>
                                  <a:srgbClr val="00B050"/>
                                </a:solidFill>
                                <a:latin typeface="Cambria Math" panose="02040503050406030204" pitchFamily="18" charset="0"/>
                              </a:rPr>
                              <m:t>𝒟</m:t>
                            </m:r>
                          </m:e>
                          <m:sub>
                            <m:r>
                              <a:rPr lang="en-US" sz="2000" i="1">
                                <a:solidFill>
                                  <a:srgbClr val="00B050"/>
                                </a:solidFill>
                                <a:latin typeface="Cambria Math" panose="02040503050406030204" pitchFamily="18" charset="0"/>
                              </a:rPr>
                              <m:t>𝑋</m:t>
                            </m:r>
                          </m:sub>
                        </m:sSub>
                      </m:e>
                    </m:acc>
                  </m:oMath>
                </a14:m>
                <a:r>
                  <a:rPr lang="en-US" sz="2000" dirty="0">
                    <a:solidFill>
                      <a:srgbClr val="00B050"/>
                    </a:solidFill>
                  </a:rPr>
                  <a:t> induces a (</a:t>
                </a:r>
                <a:r>
                  <a:rPr lang="en-US" sz="2000" dirty="0" err="1">
                    <a:solidFill>
                      <a:srgbClr val="00B050"/>
                    </a:solidFill>
                  </a:rPr>
                  <a:t>Borel</a:t>
                </a:r>
                <a:r>
                  <a:rPr lang="en-US" sz="2000" dirty="0">
                    <a:solidFill>
                      <a:srgbClr val="00B050"/>
                    </a:solidFill>
                  </a:rPr>
                  <a:t>) </a:t>
                </a:r>
                <a14:m>
                  <m:oMath xmlns:m="http://schemas.openxmlformats.org/officeDocument/2006/math">
                    <m:r>
                      <a:rPr lang="en-US" sz="2000" i="1">
                        <a:solidFill>
                          <a:srgbClr val="00B050"/>
                        </a:solidFill>
                        <a:latin typeface="Cambria Math" panose="02040503050406030204" pitchFamily="18" charset="0"/>
                      </a:rPr>
                      <m:t>𝜎</m:t>
                    </m:r>
                  </m:oMath>
                </a14:m>
                <a:r>
                  <a:rPr lang="en-US" sz="2000" dirty="0">
                    <a:solidFill>
                      <a:srgbClr val="00B050"/>
                    </a:solidFill>
                  </a:rPr>
                  <a:t>-algebra</a:t>
                </a:r>
              </a:p>
            </p:txBody>
          </p:sp>
        </mc:Choice>
        <mc:Fallback xmlns="">
          <p:sp>
            <p:nvSpPr>
              <p:cNvPr id="5" name="Rectangle 4">
                <a:extLst>
                  <a:ext uri="{FF2B5EF4-FFF2-40B4-BE49-F238E27FC236}">
                    <a16:creationId xmlns:a16="http://schemas.microsoft.com/office/drawing/2014/main" id="{18E5AEBA-2D05-464C-B225-6DC575F9953A}"/>
                  </a:ext>
                </a:extLst>
              </p:cNvPr>
              <p:cNvSpPr>
                <a:spLocks noRot="1" noChangeAspect="1" noMove="1" noResize="1" noEditPoints="1" noAdjustHandles="1" noChangeArrowheads="1" noChangeShapeType="1" noTextEdit="1"/>
              </p:cNvSpPr>
              <p:nvPr/>
            </p:nvSpPr>
            <p:spPr>
              <a:xfrm>
                <a:off x="8047108" y="5788811"/>
                <a:ext cx="3895353" cy="707886"/>
              </a:xfrm>
              <a:prstGeom prst="rect">
                <a:avLst/>
              </a:prstGeom>
              <a:blipFill>
                <a:blip r:embed="rId6"/>
                <a:stretch>
                  <a:fillRect l="-1565" t="-5172" r="-1095" b="-14655"/>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8553BDAB-3896-4844-9284-C863F6BDC7ED}"/>
              </a:ext>
            </a:extLst>
          </p:cNvPr>
          <p:cNvSpPr/>
          <p:nvPr/>
        </p:nvSpPr>
        <p:spPr>
          <a:xfrm>
            <a:off x="4490720" y="1997310"/>
            <a:ext cx="3230019" cy="362000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97981D67-CA76-4B73-B1F4-B8DAFFF7B8B8}"/>
              </a:ext>
            </a:extLst>
          </p:cNvPr>
          <p:cNvSpPr/>
          <p:nvPr/>
        </p:nvSpPr>
        <p:spPr>
          <a:xfrm>
            <a:off x="7735964" y="1997310"/>
            <a:ext cx="3191858" cy="362000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6AC096D8-F651-4FB6-903D-657E17163FD5}"/>
              </a:ext>
            </a:extLst>
          </p:cNvPr>
          <p:cNvSpPr/>
          <p:nvPr/>
        </p:nvSpPr>
        <p:spPr>
          <a:xfrm>
            <a:off x="2953667" y="2502654"/>
            <a:ext cx="399134" cy="3114664"/>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3D00829-63AA-48F4-81BD-1C49EDB68915}"/>
                  </a:ext>
                </a:extLst>
              </p:cNvPr>
              <p:cNvSpPr txBox="1"/>
              <p:nvPr/>
            </p:nvSpPr>
            <p:spPr>
              <a:xfrm>
                <a:off x="193431" y="2202034"/>
                <a:ext cx="2580249" cy="4154984"/>
              </a:xfrm>
              <a:prstGeom prst="rect">
                <a:avLst/>
              </a:prstGeom>
              <a:noFill/>
            </p:spPr>
            <p:txBody>
              <a:bodyPr wrap="square" rtlCol="0">
                <a:spAutoFit/>
              </a:bodyPr>
              <a:lstStyle/>
              <a:p>
                <a:r>
                  <a:rPr lang="en-US" sz="2400" b="1" dirty="0"/>
                  <a:t>Topologies (needed for manifold/geometric spaces) and </a:t>
                </a:r>
                <a14:m>
                  <m:oMath xmlns:m="http://schemas.openxmlformats.org/officeDocument/2006/math">
                    <m:r>
                      <a:rPr lang="en-US" sz="2400" b="1" i="1" smtClean="0">
                        <a:latin typeface="Cambria Math" panose="02040503050406030204" pitchFamily="18" charset="0"/>
                      </a:rPr>
                      <m:t>𝝈</m:t>
                    </m:r>
                  </m:oMath>
                </a14:m>
                <a:r>
                  <a:rPr lang="en-US" sz="2400" b="1" dirty="0"/>
                  <a:t>-algebras (needed for integration and probability spaces) naturally arise from requiring experimental verifiability</a:t>
                </a:r>
              </a:p>
            </p:txBody>
          </p:sp>
        </mc:Choice>
        <mc:Fallback xmlns="">
          <p:sp>
            <p:nvSpPr>
              <p:cNvPr id="44" name="TextBox 43">
                <a:extLst>
                  <a:ext uri="{FF2B5EF4-FFF2-40B4-BE49-F238E27FC236}">
                    <a16:creationId xmlns:a16="http://schemas.microsoft.com/office/drawing/2014/main" id="{F3D00829-63AA-48F4-81BD-1C49EDB68915}"/>
                  </a:ext>
                </a:extLst>
              </p:cNvPr>
              <p:cNvSpPr txBox="1">
                <a:spLocks noRot="1" noChangeAspect="1" noMove="1" noResize="1" noEditPoints="1" noAdjustHandles="1" noChangeArrowheads="1" noChangeShapeType="1" noTextEdit="1"/>
              </p:cNvSpPr>
              <p:nvPr/>
            </p:nvSpPr>
            <p:spPr>
              <a:xfrm>
                <a:off x="193431" y="2202034"/>
                <a:ext cx="2580249" cy="4154984"/>
              </a:xfrm>
              <a:prstGeom prst="rect">
                <a:avLst/>
              </a:prstGeom>
              <a:blipFill>
                <a:blip r:embed="rId8"/>
                <a:stretch>
                  <a:fillRect l="-3783" t="-1173" r="-5910" b="-23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itle 1">
                <a:extLst>
                  <a:ext uri="{FF2B5EF4-FFF2-40B4-BE49-F238E27FC236}">
                    <a16:creationId xmlns:a16="http://schemas.microsoft.com/office/drawing/2014/main" id="{8BA19510-EBAA-4A69-8EE1-CB1750078A64}"/>
                  </a:ext>
                </a:extLst>
              </p:cNvPr>
              <p:cNvSpPr txBox="1">
                <a:spLocks/>
              </p:cNvSpPr>
              <p:nvPr/>
            </p:nvSpPr>
            <p:spPr>
              <a:xfrm>
                <a:off x="193431" y="136525"/>
                <a:ext cx="11843238" cy="8974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Topologies and </a:t>
                </a:r>
                <a14:m>
                  <m:oMath xmlns:m="http://schemas.openxmlformats.org/officeDocument/2006/math">
                    <m:r>
                      <a:rPr lang="en-US" b="0" i="1" smtClean="0">
                        <a:latin typeface="Cambria Math" panose="02040503050406030204" pitchFamily="18" charset="0"/>
                      </a:rPr>
                      <m:t>𝜎</m:t>
                    </m:r>
                  </m:oMath>
                </a14:m>
                <a:r>
                  <a:rPr lang="en-US" dirty="0"/>
                  <a:t>-algebras</a:t>
                </a:r>
              </a:p>
            </p:txBody>
          </p:sp>
        </mc:Choice>
        <mc:Fallback xmlns="">
          <p:sp>
            <p:nvSpPr>
              <p:cNvPr id="22" name="Title 1">
                <a:extLst>
                  <a:ext uri="{FF2B5EF4-FFF2-40B4-BE49-F238E27FC236}">
                    <a16:creationId xmlns:a16="http://schemas.microsoft.com/office/drawing/2014/main" id="{8BA19510-EBAA-4A69-8EE1-CB1750078A64}"/>
                  </a:ext>
                </a:extLst>
              </p:cNvPr>
              <p:cNvSpPr txBox="1">
                <a:spLocks noRot="1" noChangeAspect="1" noMove="1" noResize="1" noEditPoints="1" noAdjustHandles="1" noChangeArrowheads="1" noChangeShapeType="1" noTextEdit="1"/>
              </p:cNvSpPr>
              <p:nvPr/>
            </p:nvSpPr>
            <p:spPr>
              <a:xfrm>
                <a:off x="193431" y="136525"/>
                <a:ext cx="11843238" cy="897425"/>
              </a:xfrm>
              <a:prstGeom prst="rect">
                <a:avLst/>
              </a:prstGeom>
              <a:blipFill>
                <a:blip r:embed="rId9"/>
                <a:stretch>
                  <a:fillRect t="-9459" b="-20946"/>
                </a:stretch>
              </a:blipFill>
            </p:spPr>
            <p:txBody>
              <a:bodyPr/>
              <a:lstStyle/>
              <a:p>
                <a:r>
                  <a:rPr lang="en-US">
                    <a:noFill/>
                  </a:rPr>
                  <a:t> </a:t>
                </a:r>
              </a:p>
            </p:txBody>
          </p:sp>
        </mc:Fallback>
      </mc:AlternateContent>
      <p:sp>
        <p:nvSpPr>
          <p:cNvPr id="6" name="Footer Placeholder 5">
            <a:extLst>
              <a:ext uri="{FF2B5EF4-FFF2-40B4-BE49-F238E27FC236}">
                <a16:creationId xmlns:a16="http://schemas.microsoft.com/office/drawing/2014/main" id="{B1098A5A-D875-47D9-99E1-8033893F6241}"/>
              </a:ext>
            </a:extLst>
          </p:cNvPr>
          <p:cNvSpPr>
            <a:spLocks noGrp="1"/>
          </p:cNvSpPr>
          <p:nvPr>
            <p:ph type="ftr" sz="quarter" idx="11"/>
          </p:nvPr>
        </p:nvSpPr>
        <p:spPr/>
        <p:txBody>
          <a:bodyPr/>
          <a:lstStyle/>
          <a:p>
            <a:r>
              <a:rPr lang="en-US"/>
              <a:t>C. A. Aidala - G. Carcassi - University of Michigan</a:t>
            </a:r>
          </a:p>
        </p:txBody>
      </p:sp>
      <p:sp>
        <p:nvSpPr>
          <p:cNvPr id="8" name="Slide Number Placeholder 7">
            <a:extLst>
              <a:ext uri="{FF2B5EF4-FFF2-40B4-BE49-F238E27FC236}">
                <a16:creationId xmlns:a16="http://schemas.microsoft.com/office/drawing/2014/main" id="{7FFA0723-22B6-476D-82C3-DF694A2A9ABE}"/>
              </a:ext>
            </a:extLst>
          </p:cNvPr>
          <p:cNvSpPr>
            <a:spLocks noGrp="1"/>
          </p:cNvSpPr>
          <p:nvPr>
            <p:ph type="sldNum" sz="quarter" idx="13"/>
          </p:nvPr>
        </p:nvSpPr>
        <p:spPr/>
        <p:txBody>
          <a:bodyPr/>
          <a:lstStyle/>
          <a:p>
            <a:fld id="{F47845EA-7733-40EE-B074-20032348B727}" type="slidenum">
              <a:rPr lang="en-US" smtClean="0"/>
              <a:t>12</a:t>
            </a:fld>
            <a:endParaRPr lang="en-US"/>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F25C5174-7E96-40C8-B99D-23301337F755}"/>
                  </a:ext>
                </a:extLst>
              </p:cNvPr>
              <p:cNvSpPr txBox="1"/>
              <p:nvPr/>
            </p:nvSpPr>
            <p:spPr>
              <a:xfrm>
                <a:off x="2953667" y="5820422"/>
                <a:ext cx="4521200" cy="707886"/>
              </a:xfrm>
              <a:prstGeom prst="rect">
                <a:avLst/>
              </a:prstGeom>
              <a:noFill/>
            </p:spPr>
            <p:txBody>
              <a:bodyPr wrap="square" rtlCol="0">
                <a:spAutoFit/>
              </a:bodyPr>
              <a:lstStyle/>
              <a:p>
                <a:r>
                  <a:rPr lang="en-US" sz="2000" dirty="0">
                    <a:solidFill>
                      <a:srgbClr val="FF0000"/>
                    </a:solidFill>
                  </a:rPr>
                  <a:t>The experimental domain </a:t>
                </a:r>
                <a14:m>
                  <m:oMath xmlns:m="http://schemas.openxmlformats.org/officeDocument/2006/math">
                    <m:sSub>
                      <m:sSubPr>
                        <m:ctrlPr>
                          <a:rPr lang="en-US" sz="200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𝒟</m:t>
                        </m:r>
                      </m:e>
                      <m:sub>
                        <m:r>
                          <a:rPr lang="en-US" sz="2000" b="0" i="1" smtClean="0">
                            <a:solidFill>
                              <a:srgbClr val="FF0000"/>
                            </a:solidFill>
                            <a:latin typeface="Cambria Math" panose="02040503050406030204" pitchFamily="18" charset="0"/>
                          </a:rPr>
                          <m:t>𝑋</m:t>
                        </m:r>
                      </m:sub>
                    </m:sSub>
                  </m:oMath>
                </a14:m>
                <a:r>
                  <a:rPr lang="en-US" sz="2000" dirty="0">
                    <a:solidFill>
                      <a:srgbClr val="FF0000"/>
                    </a:solidFill>
                  </a:rPr>
                  <a:t> induces a topology on the possibilities </a:t>
                </a:r>
                <a14:m>
                  <m:oMath xmlns:m="http://schemas.openxmlformats.org/officeDocument/2006/math">
                    <m:r>
                      <a:rPr lang="en-US" sz="2000" b="0" i="1" smtClean="0">
                        <a:solidFill>
                          <a:srgbClr val="FF0000"/>
                        </a:solidFill>
                        <a:latin typeface="Cambria Math" panose="02040503050406030204" pitchFamily="18" charset="0"/>
                      </a:rPr>
                      <m:t>𝑋</m:t>
                    </m:r>
                  </m:oMath>
                </a14:m>
                <a:r>
                  <a:rPr lang="en-US" sz="2000" dirty="0">
                    <a:solidFill>
                      <a:srgbClr val="FF0000"/>
                    </a:solidFill>
                  </a:rPr>
                  <a:t>. </a:t>
                </a:r>
              </a:p>
            </p:txBody>
          </p:sp>
        </mc:Choice>
        <mc:Fallback xmlns="">
          <p:sp>
            <p:nvSpPr>
              <p:cNvPr id="43" name="TextBox 42">
                <a:extLst>
                  <a:ext uri="{FF2B5EF4-FFF2-40B4-BE49-F238E27FC236}">
                    <a16:creationId xmlns:a16="http://schemas.microsoft.com/office/drawing/2014/main" id="{F25C5174-7E96-40C8-B99D-23301337F755}"/>
                  </a:ext>
                </a:extLst>
              </p:cNvPr>
              <p:cNvSpPr txBox="1">
                <a:spLocks noRot="1" noChangeAspect="1" noMove="1" noResize="1" noEditPoints="1" noAdjustHandles="1" noChangeArrowheads="1" noChangeShapeType="1" noTextEdit="1"/>
              </p:cNvSpPr>
              <p:nvPr/>
            </p:nvSpPr>
            <p:spPr>
              <a:xfrm>
                <a:off x="2953667" y="5820422"/>
                <a:ext cx="4521200" cy="707886"/>
              </a:xfrm>
              <a:prstGeom prst="rect">
                <a:avLst/>
              </a:prstGeom>
              <a:blipFill>
                <a:blip r:embed="rId10"/>
                <a:stretch>
                  <a:fillRect l="-1484" t="-5172" b="-14655"/>
                </a:stretch>
              </a:blipFill>
            </p:spPr>
            <p:txBody>
              <a:bodyPr/>
              <a:lstStyle/>
              <a:p>
                <a:r>
                  <a:rPr lang="en-US">
                    <a:noFill/>
                  </a:rPr>
                  <a:t> </a:t>
                </a:r>
              </a:p>
            </p:txBody>
          </p:sp>
        </mc:Fallback>
      </mc:AlternateContent>
    </p:spTree>
    <p:extLst>
      <p:ext uri="{BB962C8B-B14F-4D97-AF65-F5344CB8AC3E}">
        <p14:creationId xmlns:p14="http://schemas.microsoft.com/office/powerpoint/2010/main" val="739660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5" grpId="0"/>
      <p:bldP spid="7" grpId="0" animBg="1"/>
      <p:bldP spid="41" grpId="0" animBg="1"/>
      <p:bldP spid="44" grpId="0"/>
      <p:bldP spid="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95E4A234-6513-4B9D-8136-3D6FCABFEF72}"/>
              </a:ext>
            </a:extLst>
          </p:cNvPr>
          <p:cNvSpPr txBox="1">
            <a:spLocks/>
          </p:cNvSpPr>
          <p:nvPr/>
        </p:nvSpPr>
        <p:spPr>
          <a:xfrm>
            <a:off x="168676" y="150921"/>
            <a:ext cx="11825056" cy="84337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Maximum cardinality of distinguishable cases</a:t>
            </a:r>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8FB55119-5185-4A7E-B0D3-80C1E14F3C35}"/>
                  </a:ext>
                </a:extLst>
              </p:cNvPr>
              <p:cNvSpPr>
                <a:spLocks noGrp="1"/>
              </p:cNvSpPr>
              <p:nvPr>
                <p:ph idx="1"/>
              </p:nvPr>
            </p:nvSpPr>
            <p:spPr>
              <a:xfrm>
                <a:off x="1456948" y="5262945"/>
                <a:ext cx="10560456" cy="1273986"/>
              </a:xfrm>
            </p:spPr>
            <p:txBody>
              <a:bodyPr>
                <a:normAutofit fontScale="85000" lnSpcReduction="20000"/>
              </a:bodyPr>
              <a:lstStyle/>
              <a:p>
                <a:r>
                  <a:rPr lang="en-US" dirty="0"/>
                  <a:t>Sets with greater cardinality (e.g. the set of all discontinuous functions from </a:t>
                </a:r>
                <a14:m>
                  <m:oMath xmlns:m="http://schemas.openxmlformats.org/officeDocument/2006/math">
                    <m:r>
                      <a:rPr lang="en-US" b="0" i="1" smtClean="0">
                        <a:latin typeface="Cambria Math" panose="02040503050406030204" pitchFamily="18" charset="0"/>
                      </a:rPr>
                      <m:t>ℝ</m:t>
                    </m:r>
                  </m:oMath>
                </a14:m>
                <a:r>
                  <a:rPr lang="en-US" dirty="0"/>
                  <a:t> to </a:t>
                </a:r>
                <a14:m>
                  <m:oMath xmlns:m="http://schemas.openxmlformats.org/officeDocument/2006/math">
                    <m:r>
                      <a:rPr lang="en-US" i="1">
                        <a:latin typeface="Cambria Math" panose="02040503050406030204" pitchFamily="18" charset="0"/>
                      </a:rPr>
                      <m:t>ℝ</m:t>
                    </m:r>
                  </m:oMath>
                </a14:m>
                <a:r>
                  <a:rPr lang="en-US" dirty="0"/>
                  <a:t>) cannot represent physical objects</a:t>
                </a:r>
              </a:p>
              <a:p>
                <a:r>
                  <a:rPr lang="en-US" dirty="0"/>
                  <a:t>Issues about higher infinities (e.g. large cardinals) are not relevant, but those surrounding the continuum hypothesis may be</a:t>
                </a:r>
              </a:p>
            </p:txBody>
          </p:sp>
        </mc:Choice>
        <mc:Fallback xmlns="">
          <p:sp>
            <p:nvSpPr>
              <p:cNvPr id="19" name="Content Placeholder 2">
                <a:extLst>
                  <a:ext uri="{FF2B5EF4-FFF2-40B4-BE49-F238E27FC236}">
                    <a16:creationId xmlns:a16="http://schemas.microsoft.com/office/drawing/2014/main" id="{8FB55119-5185-4A7E-B0D3-80C1E14F3C35}"/>
                  </a:ext>
                </a:extLst>
              </p:cNvPr>
              <p:cNvSpPr>
                <a:spLocks noGrp="1" noRot="1" noChangeAspect="1" noMove="1" noResize="1" noEditPoints="1" noAdjustHandles="1" noChangeArrowheads="1" noChangeShapeType="1" noTextEdit="1"/>
              </p:cNvSpPr>
              <p:nvPr>
                <p:ph idx="1"/>
              </p:nvPr>
            </p:nvSpPr>
            <p:spPr>
              <a:xfrm>
                <a:off x="1456948" y="5262945"/>
                <a:ext cx="10560456" cy="1273986"/>
              </a:xfrm>
              <a:blipFill>
                <a:blip r:embed="rId3"/>
                <a:stretch>
                  <a:fillRect l="-751" t="-11005" b="-9569"/>
                </a:stretch>
              </a:blipFill>
            </p:spPr>
            <p:txBody>
              <a:bodyPr/>
              <a:lstStyle/>
              <a:p>
                <a:r>
                  <a:rPr lang="en-US">
                    <a:noFill/>
                  </a:rPr>
                  <a:t> </a:t>
                </a:r>
              </a:p>
            </p:txBody>
          </p:sp>
        </mc:Fallback>
      </mc:AlternateContent>
      <p:grpSp>
        <p:nvGrpSpPr>
          <p:cNvPr id="63" name="Group 62">
            <a:extLst>
              <a:ext uri="{FF2B5EF4-FFF2-40B4-BE49-F238E27FC236}">
                <a16:creationId xmlns:a16="http://schemas.microsoft.com/office/drawing/2014/main" id="{C860FA99-B01B-4509-8E7C-99A0D1768C64}"/>
              </a:ext>
            </a:extLst>
          </p:cNvPr>
          <p:cNvGrpSpPr/>
          <p:nvPr/>
        </p:nvGrpSpPr>
        <p:grpSpPr>
          <a:xfrm>
            <a:off x="276573" y="1005668"/>
            <a:ext cx="2902197" cy="3832987"/>
            <a:chOff x="276573" y="1005668"/>
            <a:chExt cx="2902197" cy="3832987"/>
          </a:xfrm>
        </p:grpSpPr>
        <p:sp>
          <p:nvSpPr>
            <p:cNvPr id="4" name="Oval 3">
              <a:extLst>
                <a:ext uri="{FF2B5EF4-FFF2-40B4-BE49-F238E27FC236}">
                  <a16:creationId xmlns:a16="http://schemas.microsoft.com/office/drawing/2014/main" id="{ADD5DF5F-FB5D-4928-A854-723991FA6402}"/>
                </a:ext>
              </a:extLst>
            </p:cNvPr>
            <p:cNvSpPr/>
            <p:nvPr/>
          </p:nvSpPr>
          <p:spPr>
            <a:xfrm>
              <a:off x="276573" y="1419400"/>
              <a:ext cx="2725444" cy="3419255"/>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TextBox 19">
              <a:extLst>
                <a:ext uri="{FF2B5EF4-FFF2-40B4-BE49-F238E27FC236}">
                  <a16:creationId xmlns:a16="http://schemas.microsoft.com/office/drawing/2014/main" id="{F4967375-DF1E-4EDD-999F-B5A9F5D9BBA5}"/>
                </a:ext>
              </a:extLst>
            </p:cNvPr>
            <p:cNvSpPr txBox="1"/>
            <p:nvPr/>
          </p:nvSpPr>
          <p:spPr>
            <a:xfrm>
              <a:off x="435006" y="1005668"/>
              <a:ext cx="2743764" cy="369332"/>
            </a:xfrm>
            <a:prstGeom prst="rect">
              <a:avLst/>
            </a:prstGeom>
            <a:noFill/>
          </p:spPr>
          <p:txBody>
            <a:bodyPr wrap="none" rtlCol="0">
              <a:spAutoFit/>
            </a:bodyPr>
            <a:lstStyle/>
            <a:p>
              <a:r>
                <a:rPr lang="en-US" dirty="0"/>
                <a:t>Set of distinguishable cases</a:t>
              </a:r>
            </a:p>
          </p:txBody>
        </p:sp>
        <p:sp>
          <p:nvSpPr>
            <p:cNvPr id="24" name="Oval 23">
              <a:extLst>
                <a:ext uri="{FF2B5EF4-FFF2-40B4-BE49-F238E27FC236}">
                  <a16:creationId xmlns:a16="http://schemas.microsoft.com/office/drawing/2014/main" id="{0618899C-DF7B-4513-958C-93705DBE85BB}"/>
                </a:ext>
              </a:extLst>
            </p:cNvPr>
            <p:cNvSpPr/>
            <p:nvPr/>
          </p:nvSpPr>
          <p:spPr>
            <a:xfrm>
              <a:off x="1597981" y="2623283"/>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9491EBCF-46F2-4251-A415-AF7C0C374C08}"/>
                </a:ext>
              </a:extLst>
            </p:cNvPr>
            <p:cNvSpPr/>
            <p:nvPr/>
          </p:nvSpPr>
          <p:spPr>
            <a:xfrm>
              <a:off x="1750381" y="3343854"/>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3237ABEC-3AEE-4F55-B866-873CF65D3B77}"/>
                </a:ext>
              </a:extLst>
            </p:cNvPr>
            <p:cNvSpPr/>
            <p:nvPr/>
          </p:nvSpPr>
          <p:spPr>
            <a:xfrm>
              <a:off x="2044824" y="2803794"/>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BEBF768-2E29-4D1A-BE74-BB7379B1B6C4}"/>
                </a:ext>
              </a:extLst>
            </p:cNvPr>
            <p:cNvSpPr/>
            <p:nvPr/>
          </p:nvSpPr>
          <p:spPr>
            <a:xfrm>
              <a:off x="2135080" y="2263734"/>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58BA7ED5-8BB3-4AD7-8EFC-83AAB4203815}"/>
                </a:ext>
              </a:extLst>
            </p:cNvPr>
            <p:cNvSpPr/>
            <p:nvPr/>
          </p:nvSpPr>
          <p:spPr>
            <a:xfrm>
              <a:off x="1630532" y="1981129"/>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7C20193-9801-4137-B063-B5D5BF0E19C8}"/>
                </a:ext>
              </a:extLst>
            </p:cNvPr>
            <p:cNvSpPr/>
            <p:nvPr/>
          </p:nvSpPr>
          <p:spPr>
            <a:xfrm>
              <a:off x="1125984" y="2062509"/>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127F322F-DF0B-40F0-BA43-ABFA7AE66FEE}"/>
                </a:ext>
              </a:extLst>
            </p:cNvPr>
            <p:cNvSpPr/>
            <p:nvPr/>
          </p:nvSpPr>
          <p:spPr>
            <a:xfrm>
              <a:off x="719091" y="2898492"/>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8F5A77C-1A7B-45F7-8213-A2A1CC457801}"/>
                </a:ext>
              </a:extLst>
            </p:cNvPr>
            <p:cNvSpPr/>
            <p:nvPr/>
          </p:nvSpPr>
          <p:spPr>
            <a:xfrm>
              <a:off x="1137822" y="2997628"/>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00831617-2D62-43D2-A725-5363EDD16E41}"/>
                </a:ext>
              </a:extLst>
            </p:cNvPr>
            <p:cNvSpPr/>
            <p:nvPr/>
          </p:nvSpPr>
          <p:spPr>
            <a:xfrm>
              <a:off x="1290222" y="3611667"/>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1A6689A-DEF8-4754-B2D2-A1C9A0ADF775}"/>
                </a:ext>
              </a:extLst>
            </p:cNvPr>
            <p:cNvSpPr/>
            <p:nvPr/>
          </p:nvSpPr>
          <p:spPr>
            <a:xfrm>
              <a:off x="1682320" y="4225706"/>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EDC12690-C5AB-478E-8F1C-F0C6D40E206F}"/>
                </a:ext>
              </a:extLst>
            </p:cNvPr>
            <p:cNvSpPr/>
            <p:nvPr/>
          </p:nvSpPr>
          <p:spPr>
            <a:xfrm>
              <a:off x="2074418" y="3934222"/>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2995705A-9E4D-4A8E-BCEB-7C09DF39AC59}"/>
                </a:ext>
              </a:extLst>
            </p:cNvPr>
            <p:cNvSpPr/>
            <p:nvPr/>
          </p:nvSpPr>
          <p:spPr>
            <a:xfrm>
              <a:off x="2466516" y="3403040"/>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628FD43-09D5-4DD2-8238-3CB84103D396}"/>
                </a:ext>
              </a:extLst>
            </p:cNvPr>
            <p:cNvSpPr/>
            <p:nvPr/>
          </p:nvSpPr>
          <p:spPr>
            <a:xfrm>
              <a:off x="2601159" y="2774201"/>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F7EE0D8D-7C22-47DC-8B3A-5D7078B5BE71}"/>
                </a:ext>
              </a:extLst>
            </p:cNvPr>
            <p:cNvSpPr/>
            <p:nvPr/>
          </p:nvSpPr>
          <p:spPr>
            <a:xfrm>
              <a:off x="1137822" y="4142840"/>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62" name="Group 61">
            <a:extLst>
              <a:ext uri="{FF2B5EF4-FFF2-40B4-BE49-F238E27FC236}">
                <a16:creationId xmlns:a16="http://schemas.microsoft.com/office/drawing/2014/main" id="{B554DD01-8959-4968-B374-C9C7475598D8}"/>
              </a:ext>
            </a:extLst>
          </p:cNvPr>
          <p:cNvGrpSpPr/>
          <p:nvPr/>
        </p:nvGrpSpPr>
        <p:grpSpPr>
          <a:xfrm>
            <a:off x="1701553" y="1122116"/>
            <a:ext cx="5004836" cy="2257248"/>
            <a:chOff x="1701553" y="1122116"/>
            <a:chExt cx="5004836" cy="2257248"/>
          </a:xfrm>
        </p:grpSpPr>
        <p:sp>
          <p:nvSpPr>
            <p:cNvPr id="5" name="TextBox 4">
              <a:extLst>
                <a:ext uri="{FF2B5EF4-FFF2-40B4-BE49-F238E27FC236}">
                  <a16:creationId xmlns:a16="http://schemas.microsoft.com/office/drawing/2014/main" id="{4738E957-3554-4BD1-93C9-DC5F2345DC92}"/>
                </a:ext>
              </a:extLst>
            </p:cNvPr>
            <p:cNvSpPr txBox="1"/>
            <p:nvPr/>
          </p:nvSpPr>
          <p:spPr>
            <a:xfrm>
              <a:off x="3784277" y="1491448"/>
              <a:ext cx="2311723" cy="1569660"/>
            </a:xfrm>
            <a:prstGeom prst="rect">
              <a:avLst/>
            </a:prstGeom>
            <a:noFill/>
          </p:spPr>
          <p:txBody>
            <a:bodyPr wrap="none" rtlCol="0">
              <a:spAutoFit/>
            </a:bodyPr>
            <a:lstStyle/>
            <a:p>
              <a:r>
                <a:rPr lang="en-US" sz="2400" dirty="0"/>
                <a:t>FTFFFTTTFTFTT…</a:t>
              </a:r>
            </a:p>
            <a:p>
              <a:r>
                <a:rPr lang="en-US" sz="2400" dirty="0"/>
                <a:t>TFFTTFTTFFFTF…</a:t>
              </a:r>
            </a:p>
            <a:p>
              <a:r>
                <a:rPr lang="en-US" sz="2400" dirty="0"/>
                <a:t>FTFFFTTFTFFTF…</a:t>
              </a:r>
            </a:p>
            <a:p>
              <a:r>
                <a:rPr lang="en-US" sz="2400" dirty="0"/>
                <a:t>FTTFTFTTFTFFT…</a:t>
              </a:r>
            </a:p>
          </p:txBody>
        </p:sp>
        <p:sp>
          <p:nvSpPr>
            <p:cNvPr id="21" name="TextBox 20">
              <a:extLst>
                <a:ext uri="{FF2B5EF4-FFF2-40B4-BE49-F238E27FC236}">
                  <a16:creationId xmlns:a16="http://schemas.microsoft.com/office/drawing/2014/main" id="{A78611D7-BAB0-4BDE-B305-40967D4976C5}"/>
                </a:ext>
              </a:extLst>
            </p:cNvPr>
            <p:cNvSpPr txBox="1"/>
            <p:nvPr/>
          </p:nvSpPr>
          <p:spPr>
            <a:xfrm>
              <a:off x="3648501" y="1122116"/>
              <a:ext cx="3057888" cy="369332"/>
            </a:xfrm>
            <a:prstGeom prst="rect">
              <a:avLst/>
            </a:prstGeom>
            <a:noFill/>
          </p:spPr>
          <p:txBody>
            <a:bodyPr wrap="none" rtlCol="0">
              <a:spAutoFit/>
            </a:bodyPr>
            <a:lstStyle/>
            <a:p>
              <a:r>
                <a:rPr lang="en-US" dirty="0"/>
                <a:t>Test results for countable basis</a:t>
              </a:r>
            </a:p>
          </p:txBody>
        </p:sp>
        <p:cxnSp>
          <p:nvCxnSpPr>
            <p:cNvPr id="42" name="Straight Connector 41">
              <a:extLst>
                <a:ext uri="{FF2B5EF4-FFF2-40B4-BE49-F238E27FC236}">
                  <a16:creationId xmlns:a16="http://schemas.microsoft.com/office/drawing/2014/main" id="{EAB707DE-0E2F-40E8-A4DA-ADD6168CD3DD}"/>
                </a:ext>
              </a:extLst>
            </p:cNvPr>
            <p:cNvCxnSpPr>
              <a:stCxn id="28" idx="6"/>
            </p:cNvCxnSpPr>
            <p:nvPr/>
          </p:nvCxnSpPr>
          <p:spPr>
            <a:xfrm flipV="1">
              <a:off x="1701553" y="1757779"/>
              <a:ext cx="2082724" cy="258861"/>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4AFA901-2592-4D5C-AFD2-ABADFDB74EDE}"/>
                </a:ext>
              </a:extLst>
            </p:cNvPr>
            <p:cNvCxnSpPr/>
            <p:nvPr/>
          </p:nvCxnSpPr>
          <p:spPr>
            <a:xfrm flipV="1">
              <a:off x="2283897" y="2096550"/>
              <a:ext cx="1500380" cy="17972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5FA2243-93AB-42BE-978C-19F384144040}"/>
                </a:ext>
              </a:extLst>
            </p:cNvPr>
            <p:cNvCxnSpPr/>
            <p:nvPr/>
          </p:nvCxnSpPr>
          <p:spPr>
            <a:xfrm flipV="1">
              <a:off x="1717830" y="2471787"/>
              <a:ext cx="2066447" cy="1870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95EF262-2784-4623-B67F-A255E7D66C1C}"/>
                </a:ext>
              </a:extLst>
            </p:cNvPr>
            <p:cNvCxnSpPr/>
            <p:nvPr/>
          </p:nvCxnSpPr>
          <p:spPr>
            <a:xfrm flipV="1">
              <a:off x="2601159" y="2857605"/>
              <a:ext cx="1183118" cy="521759"/>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4" name="Group 63">
            <a:extLst>
              <a:ext uri="{FF2B5EF4-FFF2-40B4-BE49-F238E27FC236}">
                <a16:creationId xmlns:a16="http://schemas.microsoft.com/office/drawing/2014/main" id="{09424FB8-A5A4-424A-81E5-1537CF7BA38B}"/>
              </a:ext>
            </a:extLst>
          </p:cNvPr>
          <p:cNvGrpSpPr/>
          <p:nvPr/>
        </p:nvGrpSpPr>
        <p:grpSpPr>
          <a:xfrm>
            <a:off x="4384190" y="3251322"/>
            <a:ext cx="3845461" cy="1862431"/>
            <a:chOff x="4384190" y="3251322"/>
            <a:chExt cx="3845461" cy="1862431"/>
          </a:xfrm>
        </p:grpSpPr>
        <p:sp>
          <p:nvSpPr>
            <p:cNvPr id="6" name="TextBox 5">
              <a:extLst>
                <a:ext uri="{FF2B5EF4-FFF2-40B4-BE49-F238E27FC236}">
                  <a16:creationId xmlns:a16="http://schemas.microsoft.com/office/drawing/2014/main" id="{38EB26C5-5840-442D-965A-DEA3ABDB682D}"/>
                </a:ext>
              </a:extLst>
            </p:cNvPr>
            <p:cNvSpPr txBox="1"/>
            <p:nvPr/>
          </p:nvSpPr>
          <p:spPr>
            <a:xfrm>
              <a:off x="5326485" y="3544093"/>
              <a:ext cx="2419252" cy="1569660"/>
            </a:xfrm>
            <a:prstGeom prst="rect">
              <a:avLst/>
            </a:prstGeom>
            <a:noFill/>
          </p:spPr>
          <p:txBody>
            <a:bodyPr wrap="none" rtlCol="0">
              <a:spAutoFit/>
            </a:bodyPr>
            <a:lstStyle/>
            <a:p>
              <a:r>
                <a:rPr lang="en-US" sz="2400" dirty="0"/>
                <a:t>0100011101011…</a:t>
              </a:r>
            </a:p>
            <a:p>
              <a:r>
                <a:rPr lang="en-US" sz="2400" dirty="0"/>
                <a:t>1001101100010…</a:t>
              </a:r>
            </a:p>
            <a:p>
              <a:r>
                <a:rPr lang="en-US" sz="2400" dirty="0"/>
                <a:t>0100011010010…</a:t>
              </a:r>
            </a:p>
            <a:p>
              <a:r>
                <a:rPr lang="en-US" sz="2400" dirty="0"/>
                <a:t>0110101101001…</a:t>
              </a:r>
            </a:p>
          </p:txBody>
        </p:sp>
        <p:sp>
          <p:nvSpPr>
            <p:cNvPr id="22" name="TextBox 21">
              <a:extLst>
                <a:ext uri="{FF2B5EF4-FFF2-40B4-BE49-F238E27FC236}">
                  <a16:creationId xmlns:a16="http://schemas.microsoft.com/office/drawing/2014/main" id="{4A47AD0B-1782-44DD-BE2D-75818AD34312}"/>
                </a:ext>
              </a:extLst>
            </p:cNvPr>
            <p:cNvSpPr txBox="1"/>
            <p:nvPr/>
          </p:nvSpPr>
          <p:spPr>
            <a:xfrm>
              <a:off x="4657135" y="3251322"/>
              <a:ext cx="3572516" cy="369332"/>
            </a:xfrm>
            <a:prstGeom prst="rect">
              <a:avLst/>
            </a:prstGeom>
            <a:noFill/>
          </p:spPr>
          <p:txBody>
            <a:bodyPr wrap="none" rtlCol="0">
              <a:spAutoFit/>
            </a:bodyPr>
            <a:lstStyle/>
            <a:p>
              <a:r>
                <a:rPr lang="en-US" dirty="0"/>
                <a:t>Correspondence to binary sequence</a:t>
              </a:r>
            </a:p>
          </p:txBody>
        </p:sp>
        <p:sp>
          <p:nvSpPr>
            <p:cNvPr id="51" name="Arrow: Bent 50">
              <a:extLst>
                <a:ext uri="{FF2B5EF4-FFF2-40B4-BE49-F238E27FC236}">
                  <a16:creationId xmlns:a16="http://schemas.microsoft.com/office/drawing/2014/main" id="{D26B9471-400E-4A00-AA8D-C27934C8A36D}"/>
                </a:ext>
              </a:extLst>
            </p:cNvPr>
            <p:cNvSpPr/>
            <p:nvPr/>
          </p:nvSpPr>
          <p:spPr>
            <a:xfrm flipV="1">
              <a:off x="4384190" y="3536457"/>
              <a:ext cx="577644" cy="930061"/>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65" name="Group 64">
            <a:extLst>
              <a:ext uri="{FF2B5EF4-FFF2-40B4-BE49-F238E27FC236}">
                <a16:creationId xmlns:a16="http://schemas.microsoft.com/office/drawing/2014/main" id="{489B4E2B-B79A-4EDC-B907-6DBA50C8CC73}"/>
              </a:ext>
            </a:extLst>
          </p:cNvPr>
          <p:cNvGrpSpPr/>
          <p:nvPr/>
        </p:nvGrpSpPr>
        <p:grpSpPr>
          <a:xfrm>
            <a:off x="7488649" y="1122754"/>
            <a:ext cx="3179525" cy="3345313"/>
            <a:chOff x="7488649" y="1122754"/>
            <a:chExt cx="3179525" cy="3345313"/>
          </a:xfrm>
        </p:grpSpPr>
        <p:sp>
          <p:nvSpPr>
            <p:cNvPr id="7" name="TextBox 6">
              <a:extLst>
                <a:ext uri="{FF2B5EF4-FFF2-40B4-BE49-F238E27FC236}">
                  <a16:creationId xmlns:a16="http://schemas.microsoft.com/office/drawing/2014/main" id="{8AA54179-4FB1-4FF5-B01F-3C756ABAB141}"/>
                </a:ext>
              </a:extLst>
            </p:cNvPr>
            <p:cNvSpPr txBox="1"/>
            <p:nvPr/>
          </p:nvSpPr>
          <p:spPr>
            <a:xfrm>
              <a:off x="7752568" y="1496940"/>
              <a:ext cx="2651688" cy="1569660"/>
            </a:xfrm>
            <a:prstGeom prst="rect">
              <a:avLst/>
            </a:prstGeom>
            <a:noFill/>
          </p:spPr>
          <p:txBody>
            <a:bodyPr wrap="none" rtlCol="0">
              <a:spAutoFit/>
            </a:bodyPr>
            <a:lstStyle/>
            <a:p>
              <a:r>
                <a:rPr lang="en-US" sz="2400" dirty="0"/>
                <a:t>0.0100011101011…</a:t>
              </a:r>
            </a:p>
            <a:p>
              <a:r>
                <a:rPr lang="en-US" sz="2400" dirty="0"/>
                <a:t>0.1001101100010…</a:t>
              </a:r>
            </a:p>
            <a:p>
              <a:r>
                <a:rPr lang="en-US" sz="2400" dirty="0"/>
                <a:t>0.0100011010010…</a:t>
              </a:r>
            </a:p>
            <a:p>
              <a:r>
                <a:rPr lang="en-US" sz="2400" dirty="0"/>
                <a:t>0.0110101101001…</a:t>
              </a:r>
            </a:p>
          </p:txBody>
        </p:sp>
        <p:sp>
          <p:nvSpPr>
            <p:cNvPr id="23" name="TextBox 22">
              <a:extLst>
                <a:ext uri="{FF2B5EF4-FFF2-40B4-BE49-F238E27FC236}">
                  <a16:creationId xmlns:a16="http://schemas.microsoft.com/office/drawing/2014/main" id="{B72FE4DB-C3C4-4B41-B342-DD95E5D2964A}"/>
                </a:ext>
              </a:extLst>
            </p:cNvPr>
            <p:cNvSpPr txBox="1"/>
            <p:nvPr/>
          </p:nvSpPr>
          <p:spPr>
            <a:xfrm>
              <a:off x="7488649" y="1122754"/>
              <a:ext cx="3179525" cy="369332"/>
            </a:xfrm>
            <a:prstGeom prst="rect">
              <a:avLst/>
            </a:prstGeom>
            <a:noFill/>
          </p:spPr>
          <p:txBody>
            <a:bodyPr wrap="none" rtlCol="0">
              <a:spAutoFit/>
            </a:bodyPr>
            <a:lstStyle/>
            <a:p>
              <a:r>
                <a:rPr lang="en-US" dirty="0"/>
                <a:t>Correspond to binary expansion</a:t>
              </a:r>
            </a:p>
          </p:txBody>
        </p:sp>
        <p:sp>
          <p:nvSpPr>
            <p:cNvPr id="52" name="Arrow: Bent 51">
              <a:extLst>
                <a:ext uri="{FF2B5EF4-FFF2-40B4-BE49-F238E27FC236}">
                  <a16:creationId xmlns:a16="http://schemas.microsoft.com/office/drawing/2014/main" id="{0C1C8D95-4ED7-42D5-BEDB-7FD58861079E}"/>
                </a:ext>
              </a:extLst>
            </p:cNvPr>
            <p:cNvSpPr/>
            <p:nvPr/>
          </p:nvSpPr>
          <p:spPr>
            <a:xfrm rot="16200000" flipV="1">
              <a:off x="7945557" y="3714712"/>
              <a:ext cx="929071" cy="577640"/>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66" name="Group 65">
            <a:extLst>
              <a:ext uri="{FF2B5EF4-FFF2-40B4-BE49-F238E27FC236}">
                <a16:creationId xmlns:a16="http://schemas.microsoft.com/office/drawing/2014/main" id="{3563D0B6-891F-4A58-8F24-53A20C2548E4}"/>
              </a:ext>
            </a:extLst>
          </p:cNvPr>
          <p:cNvGrpSpPr/>
          <p:nvPr/>
        </p:nvGrpSpPr>
        <p:grpSpPr>
          <a:xfrm>
            <a:off x="10317289" y="1220201"/>
            <a:ext cx="1612107" cy="3724663"/>
            <a:chOff x="10317289" y="1220201"/>
            <a:chExt cx="1612107" cy="3724663"/>
          </a:xfrm>
        </p:grpSpPr>
        <p:cxnSp>
          <p:nvCxnSpPr>
            <p:cNvPr id="9" name="Straight Connector 8">
              <a:extLst>
                <a:ext uri="{FF2B5EF4-FFF2-40B4-BE49-F238E27FC236}">
                  <a16:creationId xmlns:a16="http://schemas.microsoft.com/office/drawing/2014/main" id="{1373FC69-5866-4621-B5E2-8DB41828D4FF}"/>
                </a:ext>
              </a:extLst>
            </p:cNvPr>
            <p:cNvCxnSpPr>
              <a:cxnSpLocks/>
            </p:cNvCxnSpPr>
            <p:nvPr/>
          </p:nvCxnSpPr>
          <p:spPr>
            <a:xfrm>
              <a:off x="11434443" y="1866532"/>
              <a:ext cx="0" cy="3078332"/>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F48D1F5-0A00-4D3B-BF18-C7ACFD60270E}"/>
                    </a:ext>
                  </a:extLst>
                </p:cNvPr>
                <p:cNvSpPr txBox="1"/>
                <p:nvPr/>
              </p:nvSpPr>
              <p:spPr>
                <a:xfrm>
                  <a:off x="11164924" y="1220201"/>
                  <a:ext cx="409086"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ℝ</m:t>
                        </m:r>
                      </m:oMath>
                    </m:oMathPara>
                  </a14:m>
                  <a:endParaRPr lang="en-US" sz="3600" dirty="0"/>
                </a:p>
              </p:txBody>
            </p:sp>
          </mc:Choice>
          <mc:Fallback xmlns="">
            <p:sp>
              <p:nvSpPr>
                <p:cNvPr id="11" name="TextBox 10">
                  <a:extLst>
                    <a:ext uri="{FF2B5EF4-FFF2-40B4-BE49-F238E27FC236}">
                      <a16:creationId xmlns:a16="http://schemas.microsoft.com/office/drawing/2014/main" id="{0F48D1F5-0A00-4D3B-BF18-C7ACFD60270E}"/>
                    </a:ext>
                  </a:extLst>
                </p:cNvPr>
                <p:cNvSpPr txBox="1">
                  <a:spLocks noRot="1" noChangeAspect="1" noMove="1" noResize="1" noEditPoints="1" noAdjustHandles="1" noChangeArrowheads="1" noChangeShapeType="1" noTextEdit="1"/>
                </p:cNvSpPr>
                <p:nvPr/>
              </p:nvSpPr>
              <p:spPr>
                <a:xfrm>
                  <a:off x="11164924" y="1220201"/>
                  <a:ext cx="409086" cy="646331"/>
                </a:xfrm>
                <a:prstGeom prst="rect">
                  <a:avLst/>
                </a:prstGeom>
                <a:blipFill>
                  <a:blip r:embed="rId4"/>
                  <a:stretch>
                    <a:fillRect r="-5970"/>
                  </a:stretch>
                </a:blipFill>
              </p:spPr>
              <p:txBody>
                <a:bodyPr/>
                <a:lstStyle/>
                <a:p>
                  <a:r>
                    <a:rPr lang="en-US">
                      <a:noFill/>
                    </a:rPr>
                    <a:t> </a:t>
                  </a:r>
                </a:p>
              </p:txBody>
            </p:sp>
          </mc:Fallback>
        </mc:AlternateContent>
        <p:cxnSp>
          <p:nvCxnSpPr>
            <p:cNvPr id="13" name="Straight Connector 12">
              <a:extLst>
                <a:ext uri="{FF2B5EF4-FFF2-40B4-BE49-F238E27FC236}">
                  <a16:creationId xmlns:a16="http://schemas.microsoft.com/office/drawing/2014/main" id="{6AAD4AC9-49C2-420D-8731-2A48C5ED331C}"/>
                </a:ext>
              </a:extLst>
            </p:cNvPr>
            <p:cNvCxnSpPr/>
            <p:nvPr/>
          </p:nvCxnSpPr>
          <p:spPr>
            <a:xfrm>
              <a:off x="11301278" y="2627792"/>
              <a:ext cx="272732" cy="0"/>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A26EC736-0317-49B5-AF47-BF2106D99A23}"/>
                </a:ext>
              </a:extLst>
            </p:cNvPr>
            <p:cNvCxnSpPr/>
            <p:nvPr/>
          </p:nvCxnSpPr>
          <p:spPr>
            <a:xfrm>
              <a:off x="11320513" y="4298273"/>
              <a:ext cx="272732" cy="0"/>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2804B276-14A9-4590-B894-83FCDA7D5B7B}"/>
                </a:ext>
              </a:extLst>
            </p:cNvPr>
            <p:cNvSpPr txBox="1"/>
            <p:nvPr/>
          </p:nvSpPr>
          <p:spPr>
            <a:xfrm>
              <a:off x="11627710" y="4113607"/>
              <a:ext cx="301686" cy="369332"/>
            </a:xfrm>
            <a:prstGeom prst="rect">
              <a:avLst/>
            </a:prstGeom>
            <a:noFill/>
          </p:spPr>
          <p:txBody>
            <a:bodyPr wrap="none" rtlCol="0">
              <a:spAutoFit/>
            </a:bodyPr>
            <a:lstStyle/>
            <a:p>
              <a:r>
                <a:rPr lang="en-US" dirty="0"/>
                <a:t>0</a:t>
              </a:r>
            </a:p>
          </p:txBody>
        </p:sp>
        <p:sp>
          <p:nvSpPr>
            <p:cNvPr id="16" name="TextBox 15">
              <a:extLst>
                <a:ext uri="{FF2B5EF4-FFF2-40B4-BE49-F238E27FC236}">
                  <a16:creationId xmlns:a16="http://schemas.microsoft.com/office/drawing/2014/main" id="{44948E44-0518-42BF-96A8-06CC82DF4EE1}"/>
                </a:ext>
              </a:extLst>
            </p:cNvPr>
            <p:cNvSpPr txBox="1"/>
            <p:nvPr/>
          </p:nvSpPr>
          <p:spPr>
            <a:xfrm>
              <a:off x="11627710" y="2443126"/>
              <a:ext cx="301686" cy="369332"/>
            </a:xfrm>
            <a:prstGeom prst="rect">
              <a:avLst/>
            </a:prstGeom>
            <a:noFill/>
          </p:spPr>
          <p:txBody>
            <a:bodyPr wrap="none" rtlCol="0">
              <a:spAutoFit/>
            </a:bodyPr>
            <a:lstStyle/>
            <a:p>
              <a:r>
                <a:rPr lang="en-US" dirty="0"/>
                <a:t>1</a:t>
              </a:r>
            </a:p>
          </p:txBody>
        </p:sp>
        <p:cxnSp>
          <p:nvCxnSpPr>
            <p:cNvPr id="54" name="Straight Connector 53">
              <a:extLst>
                <a:ext uri="{FF2B5EF4-FFF2-40B4-BE49-F238E27FC236}">
                  <a16:creationId xmlns:a16="http://schemas.microsoft.com/office/drawing/2014/main" id="{B40ABA7F-0992-4152-9B5A-CF6E93B31EDD}"/>
                </a:ext>
              </a:extLst>
            </p:cNvPr>
            <p:cNvCxnSpPr/>
            <p:nvPr/>
          </p:nvCxnSpPr>
          <p:spPr>
            <a:xfrm>
              <a:off x="10350676" y="2096550"/>
              <a:ext cx="1050380" cy="1377511"/>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422FE6A-70E8-4CEF-A086-A39B4F7DB411}"/>
                </a:ext>
              </a:extLst>
            </p:cNvPr>
            <p:cNvCxnSpPr/>
            <p:nvPr/>
          </p:nvCxnSpPr>
          <p:spPr>
            <a:xfrm>
              <a:off x="10322346" y="2874815"/>
              <a:ext cx="1112097" cy="1057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171E4A8C-C0BC-4E7A-8455-196837049FC3}"/>
                </a:ext>
              </a:extLst>
            </p:cNvPr>
            <p:cNvCxnSpPr>
              <a:cxnSpLocks/>
            </p:cNvCxnSpPr>
            <p:nvPr/>
          </p:nvCxnSpPr>
          <p:spPr>
            <a:xfrm>
              <a:off x="10363301" y="2512863"/>
              <a:ext cx="1087134" cy="1579367"/>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9FDEF15-C22C-45C3-B203-274A8AD71269}"/>
                </a:ext>
              </a:extLst>
            </p:cNvPr>
            <p:cNvCxnSpPr/>
            <p:nvPr/>
          </p:nvCxnSpPr>
          <p:spPr>
            <a:xfrm>
              <a:off x="10317289" y="1717988"/>
              <a:ext cx="1120355" cy="2312697"/>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588B300A-75D8-4665-A4B4-0F243C8E2CBE}"/>
                  </a:ext>
                </a:extLst>
              </p:cNvPr>
              <p:cNvSpPr txBox="1"/>
              <p:nvPr/>
            </p:nvSpPr>
            <p:spPr>
              <a:xfrm>
                <a:off x="2643874" y="4013833"/>
                <a:ext cx="642805"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𝑋</m:t>
                      </m:r>
                    </m:oMath>
                  </m:oMathPara>
                </a14:m>
                <a:endParaRPr lang="en-US" sz="4000" dirty="0"/>
              </a:p>
            </p:txBody>
          </p:sp>
        </mc:Choice>
        <mc:Fallback xmlns="">
          <p:sp>
            <p:nvSpPr>
              <p:cNvPr id="67" name="TextBox 66">
                <a:extLst>
                  <a:ext uri="{FF2B5EF4-FFF2-40B4-BE49-F238E27FC236}">
                    <a16:creationId xmlns:a16="http://schemas.microsoft.com/office/drawing/2014/main" id="{588B300A-75D8-4665-A4B4-0F243C8E2CBE}"/>
                  </a:ext>
                </a:extLst>
              </p:cNvPr>
              <p:cNvSpPr txBox="1">
                <a:spLocks noRot="1" noChangeAspect="1" noMove="1" noResize="1" noEditPoints="1" noAdjustHandles="1" noChangeArrowheads="1" noChangeShapeType="1" noTextEdit="1"/>
              </p:cNvSpPr>
              <p:nvPr/>
            </p:nvSpPr>
            <p:spPr>
              <a:xfrm>
                <a:off x="2643874" y="4013833"/>
                <a:ext cx="642805" cy="70788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965DDE00-C5D2-4CC6-BE70-7AE17A6F4CD2}"/>
                  </a:ext>
                </a:extLst>
              </p:cNvPr>
              <p:cNvSpPr txBox="1"/>
              <p:nvPr/>
            </p:nvSpPr>
            <p:spPr>
              <a:xfrm>
                <a:off x="8941798" y="4027157"/>
                <a:ext cx="2300694" cy="707886"/>
              </a:xfrm>
              <a:prstGeom prst="rect">
                <a:avLst/>
              </a:prstGeom>
              <a:noFill/>
              <a:ln>
                <a:solidFill>
                  <a:srgbClr val="00B050"/>
                </a:solidFill>
              </a:ln>
            </p:spPr>
            <p:txBody>
              <a:bodyPr wrap="none" rtlCol="0">
                <a:spAutoFit/>
              </a:bodyPr>
              <a:lstStyle/>
              <a:p>
                <a14:m>
                  <m:oMath xmlns:m="http://schemas.openxmlformats.org/officeDocument/2006/math">
                    <m:d>
                      <m:dPr>
                        <m:begChr m:val="|"/>
                        <m:endChr m:val="|"/>
                        <m:ctrlPr>
                          <a:rPr lang="en-US" sz="4000" i="1" smtClean="0">
                            <a:solidFill>
                              <a:srgbClr val="00B050"/>
                            </a:solidFill>
                            <a:latin typeface="Cambria Math" panose="02040503050406030204" pitchFamily="18" charset="0"/>
                          </a:rPr>
                        </m:ctrlPr>
                      </m:dPr>
                      <m:e>
                        <m:r>
                          <a:rPr lang="en-US" sz="4000" b="0" i="1" smtClean="0">
                            <a:solidFill>
                              <a:srgbClr val="00B050"/>
                            </a:solidFill>
                            <a:latin typeface="Cambria Math" panose="02040503050406030204" pitchFamily="18" charset="0"/>
                          </a:rPr>
                          <m:t>𝑋</m:t>
                        </m:r>
                      </m:e>
                    </m:d>
                    <m:r>
                      <a:rPr lang="en-US" sz="4000" b="0" i="1" smtClean="0">
                        <a:solidFill>
                          <a:srgbClr val="00B050"/>
                        </a:solidFill>
                        <a:latin typeface="Cambria Math" panose="02040503050406030204" pitchFamily="18" charset="0"/>
                      </a:rPr>
                      <m:t>≤|</m:t>
                    </m:r>
                    <m:r>
                      <a:rPr lang="en-US" sz="4000" b="0" i="1" smtClean="0">
                        <a:solidFill>
                          <a:srgbClr val="00B050"/>
                        </a:solidFill>
                        <a:latin typeface="Cambria Math" panose="02040503050406030204" pitchFamily="18" charset="0"/>
                      </a:rPr>
                      <m:t>ℝ</m:t>
                    </m:r>
                  </m:oMath>
                </a14:m>
                <a:r>
                  <a:rPr lang="en-US" sz="4000" dirty="0">
                    <a:solidFill>
                      <a:srgbClr val="00B050"/>
                    </a:solidFill>
                  </a:rPr>
                  <a:t>|</a:t>
                </a:r>
              </a:p>
            </p:txBody>
          </p:sp>
        </mc:Choice>
        <mc:Fallback xmlns="">
          <p:sp>
            <p:nvSpPr>
              <p:cNvPr id="68" name="TextBox 67">
                <a:extLst>
                  <a:ext uri="{FF2B5EF4-FFF2-40B4-BE49-F238E27FC236}">
                    <a16:creationId xmlns:a16="http://schemas.microsoft.com/office/drawing/2014/main" id="{965DDE00-C5D2-4CC6-BE70-7AE17A6F4CD2}"/>
                  </a:ext>
                </a:extLst>
              </p:cNvPr>
              <p:cNvSpPr txBox="1">
                <a:spLocks noRot="1" noChangeAspect="1" noMove="1" noResize="1" noEditPoints="1" noAdjustHandles="1" noChangeArrowheads="1" noChangeShapeType="1" noTextEdit="1"/>
              </p:cNvSpPr>
              <p:nvPr/>
            </p:nvSpPr>
            <p:spPr>
              <a:xfrm>
                <a:off x="8941798" y="4027157"/>
                <a:ext cx="2300694" cy="707886"/>
              </a:xfrm>
              <a:prstGeom prst="rect">
                <a:avLst/>
              </a:prstGeom>
              <a:blipFill>
                <a:blip r:embed="rId6"/>
                <a:stretch>
                  <a:fillRect t="-14407" r="-7916" b="-34746"/>
                </a:stretch>
              </a:blipFill>
              <a:ln>
                <a:solidFill>
                  <a:srgbClr val="00B050"/>
                </a:solidFill>
              </a:ln>
            </p:spPr>
            <p:txBody>
              <a:bodyPr/>
              <a:lstStyle/>
              <a:p>
                <a:r>
                  <a:rPr lang="en-US">
                    <a:noFill/>
                  </a:rPr>
                  <a:t> </a:t>
                </a:r>
              </a:p>
            </p:txBody>
          </p:sp>
        </mc:Fallback>
      </mc:AlternateContent>
      <p:sp>
        <p:nvSpPr>
          <p:cNvPr id="8" name="Footer Placeholder 7">
            <a:extLst>
              <a:ext uri="{FF2B5EF4-FFF2-40B4-BE49-F238E27FC236}">
                <a16:creationId xmlns:a16="http://schemas.microsoft.com/office/drawing/2014/main" id="{8DEA77A5-4DE6-4678-BD07-D5F32866EF1D}"/>
              </a:ext>
            </a:extLst>
          </p:cNvPr>
          <p:cNvSpPr>
            <a:spLocks noGrp="1"/>
          </p:cNvSpPr>
          <p:nvPr>
            <p:ph type="ftr" sz="quarter" idx="11"/>
          </p:nvPr>
        </p:nvSpPr>
        <p:spPr/>
        <p:txBody>
          <a:bodyPr/>
          <a:lstStyle/>
          <a:p>
            <a:r>
              <a:rPr lang="en-US"/>
              <a:t>C. A. Aidala - G. Carcassi - University of Michigan</a:t>
            </a:r>
          </a:p>
        </p:txBody>
      </p:sp>
      <p:sp>
        <p:nvSpPr>
          <p:cNvPr id="10" name="Slide Number Placeholder 9">
            <a:extLst>
              <a:ext uri="{FF2B5EF4-FFF2-40B4-BE49-F238E27FC236}">
                <a16:creationId xmlns:a16="http://schemas.microsoft.com/office/drawing/2014/main" id="{629E44C1-DB0D-42F1-8DE0-96EB3BFFC444}"/>
              </a:ext>
            </a:extLst>
          </p:cNvPr>
          <p:cNvSpPr>
            <a:spLocks noGrp="1"/>
          </p:cNvSpPr>
          <p:nvPr>
            <p:ph type="sldNum" sz="quarter" idx="13"/>
          </p:nvPr>
        </p:nvSpPr>
        <p:spPr/>
        <p:txBody>
          <a:bodyPr/>
          <a:lstStyle/>
          <a:p>
            <a:fld id="{F47845EA-7733-40EE-B074-20032348B727}" type="slidenum">
              <a:rPr lang="en-US" smtClean="0"/>
              <a:t>13</a:t>
            </a:fld>
            <a:endParaRPr lang="en-US"/>
          </a:p>
        </p:txBody>
      </p:sp>
    </p:spTree>
    <p:extLst>
      <p:ext uri="{BB962C8B-B14F-4D97-AF65-F5344CB8AC3E}">
        <p14:creationId xmlns:p14="http://schemas.microsoft.com/office/powerpoint/2010/main" val="27814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6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C30B45-3007-4379-A019-B4C3A6C70AC6}"/>
              </a:ext>
            </a:extLst>
          </p:cNvPr>
          <p:cNvSpPr txBox="1"/>
          <p:nvPr/>
        </p:nvSpPr>
        <p:spPr>
          <a:xfrm>
            <a:off x="328477" y="1231351"/>
            <a:ext cx="3994951" cy="923330"/>
          </a:xfrm>
          <a:prstGeom prst="rect">
            <a:avLst/>
          </a:prstGeom>
          <a:noFill/>
        </p:spPr>
        <p:txBody>
          <a:bodyPr wrap="square" rtlCol="0">
            <a:spAutoFit/>
          </a:bodyPr>
          <a:lstStyle/>
          <a:p>
            <a:r>
              <a:rPr lang="en-US" dirty="0"/>
              <a:t>All definitions and all proofs about these structures have precise physical meaning in this context</a:t>
            </a:r>
          </a:p>
        </p:txBody>
      </p:sp>
      <mc:AlternateContent xmlns:mc="http://schemas.openxmlformats.org/markup-compatibility/2006" xmlns:a14="http://schemas.microsoft.com/office/drawing/2010/main">
        <mc:Choice Requires="a14">
          <p:graphicFrame>
            <p:nvGraphicFramePr>
              <p:cNvPr id="5" name="Table 52">
                <a:extLst>
                  <a:ext uri="{FF2B5EF4-FFF2-40B4-BE49-F238E27FC236}">
                    <a16:creationId xmlns:a16="http://schemas.microsoft.com/office/drawing/2014/main" id="{38EB341B-8746-4AA9-B47F-2A5F9F5350DB}"/>
                  </a:ext>
                </a:extLst>
              </p:cNvPr>
              <p:cNvGraphicFramePr>
                <a:graphicFrameLocks noGrp="1"/>
              </p:cNvGraphicFramePr>
              <p:nvPr/>
            </p:nvGraphicFramePr>
            <p:xfrm>
              <a:off x="4950520" y="1196733"/>
              <a:ext cx="2989078" cy="1854200"/>
            </p:xfrm>
            <a:graphic>
              <a:graphicData uri="http://schemas.openxmlformats.org/drawingml/2006/table">
                <a:tbl>
                  <a:tblPr firstRow="1" bandRow="1">
                    <a:tableStyleId>{2D5ABB26-0587-4C30-8999-92F81FD0307C}</a:tableStyleId>
                  </a:tblPr>
                  <a:tblGrid>
                    <a:gridCol w="446400">
                      <a:extLst>
                        <a:ext uri="{9D8B030D-6E8A-4147-A177-3AD203B41FA5}">
                          <a16:colId xmlns:a16="http://schemas.microsoft.com/office/drawing/2014/main" val="3919644959"/>
                        </a:ext>
                      </a:extLst>
                    </a:gridCol>
                    <a:gridCol w="2542678">
                      <a:extLst>
                        <a:ext uri="{9D8B030D-6E8A-4147-A177-3AD203B41FA5}">
                          <a16:colId xmlns:a16="http://schemas.microsoft.com/office/drawing/2014/main" val="3379705832"/>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oMath>
                            </m:oMathPara>
                          </a14:m>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a:t>Test Result</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8586678"/>
                      </a:ext>
                    </a:extLst>
                  </a:tr>
                  <a:tr h="370840">
                    <a:tc rowSpan="2">
                      <a:txBody>
                        <a:bodyPr/>
                        <a:lstStyle/>
                        <a:p>
                          <a:pPr algn="ctr"/>
                          <a:r>
                            <a:rPr lang="en-US" dirty="0"/>
                            <a:t>T</a:t>
                          </a:r>
                        </a:p>
                      </a:txBody>
                      <a:tcPr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r>
                            <a:rPr lang="en-US" dirty="0">
                              <a:solidFill>
                                <a:schemeClr val="accent6"/>
                              </a:solidFill>
                            </a:rPr>
                            <a:t>SUCCESS (in finite time)</a:t>
                          </a:r>
                          <a:endParaRPr lang="en-US" dirty="0"/>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4039576678"/>
                      </a:ext>
                    </a:extLst>
                  </a:tr>
                  <a:tr h="370840">
                    <a:tc vMerge="1">
                      <a:txBody>
                        <a:bodyPr/>
                        <a:lstStyle/>
                        <a:p>
                          <a:pPr algn="ctr"/>
                          <a:endParaRPr lang="en-US" dirty="0"/>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UNDEFINED</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35337734"/>
                      </a:ext>
                    </a:extLst>
                  </a:tr>
                  <a:tr h="370840">
                    <a:tc rowSpan="2">
                      <a:txBody>
                        <a:bodyPr/>
                        <a:lstStyle/>
                        <a:p>
                          <a:pPr algn="ctr"/>
                          <a:r>
                            <a:rPr lang="en-US" dirty="0"/>
                            <a:t>F</a:t>
                          </a:r>
                        </a:p>
                      </a:txBody>
                      <a:tcPr anchor="ctr">
                        <a:lnT w="12700" cap="flat" cmpd="sng" algn="ctr">
                          <a:noFill/>
                          <a:prstDash val="solid"/>
                          <a:round/>
                          <a:headEnd type="none" w="med" len="med"/>
                          <a:tailEnd type="none" w="med" len="med"/>
                        </a:lnT>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UNDEFINED</a:t>
                          </a:r>
                        </a:p>
                      </a:txBody>
                      <a:tcPr>
                        <a:lnT w="12700" cap="flat" cmpd="sng" algn="ctr">
                          <a:noFill/>
                          <a:prstDash val="solid"/>
                          <a:round/>
                          <a:headEnd type="none" w="med" len="med"/>
                          <a:tailEnd type="none" w="med" len="med"/>
                        </a:lnT>
                        <a:solidFill>
                          <a:schemeClr val="bg1"/>
                        </a:solidFill>
                      </a:tcPr>
                    </a:tc>
                    <a:extLst>
                      <a:ext uri="{0D108BD9-81ED-4DB2-BD59-A6C34878D82A}">
                        <a16:rowId xmlns:a16="http://schemas.microsoft.com/office/drawing/2014/main" val="3368961383"/>
                      </a:ext>
                    </a:extLst>
                  </a:tr>
                  <a:tr h="370840">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FAILURE (in finite time)</a:t>
                          </a:r>
                          <a:endParaRPr lang="en-US" dirty="0"/>
                        </a:p>
                      </a:txBody>
                      <a:tcPr>
                        <a:solidFill>
                          <a:schemeClr val="accent2">
                            <a:lumMod val="20000"/>
                            <a:lumOff val="80000"/>
                          </a:schemeClr>
                        </a:solidFill>
                      </a:tcPr>
                    </a:tc>
                    <a:extLst>
                      <a:ext uri="{0D108BD9-81ED-4DB2-BD59-A6C34878D82A}">
                        <a16:rowId xmlns:a16="http://schemas.microsoft.com/office/drawing/2014/main" val="770856430"/>
                      </a:ext>
                    </a:extLst>
                  </a:tr>
                </a:tbl>
              </a:graphicData>
            </a:graphic>
          </p:graphicFrame>
        </mc:Choice>
        <mc:Fallback xmlns="">
          <p:graphicFrame>
            <p:nvGraphicFramePr>
              <p:cNvPr id="5" name="Table 52">
                <a:extLst>
                  <a:ext uri="{FF2B5EF4-FFF2-40B4-BE49-F238E27FC236}">
                    <a16:creationId xmlns:a16="http://schemas.microsoft.com/office/drawing/2014/main" id="{38EB341B-8746-4AA9-B47F-2A5F9F5350DB}"/>
                  </a:ext>
                </a:extLst>
              </p:cNvPr>
              <p:cNvGraphicFramePr>
                <a:graphicFrameLocks noGrp="1"/>
              </p:cNvGraphicFramePr>
              <p:nvPr>
                <p:extLst>
                  <p:ext uri="{D42A27DB-BD31-4B8C-83A1-F6EECF244321}">
                    <p14:modId xmlns:p14="http://schemas.microsoft.com/office/powerpoint/2010/main" val="660938338"/>
                  </p:ext>
                </p:extLst>
              </p:nvPr>
            </p:nvGraphicFramePr>
            <p:xfrm>
              <a:off x="4950520" y="1196733"/>
              <a:ext cx="2989078" cy="1854200"/>
            </p:xfrm>
            <a:graphic>
              <a:graphicData uri="http://schemas.openxmlformats.org/drawingml/2006/table">
                <a:tbl>
                  <a:tblPr firstRow="1" bandRow="1">
                    <a:tableStyleId>{2D5ABB26-0587-4C30-8999-92F81FD0307C}</a:tableStyleId>
                  </a:tblPr>
                  <a:tblGrid>
                    <a:gridCol w="446400">
                      <a:extLst>
                        <a:ext uri="{9D8B030D-6E8A-4147-A177-3AD203B41FA5}">
                          <a16:colId xmlns:a16="http://schemas.microsoft.com/office/drawing/2014/main" val="3919644959"/>
                        </a:ext>
                      </a:extLst>
                    </a:gridCol>
                    <a:gridCol w="2542678">
                      <a:extLst>
                        <a:ext uri="{9D8B030D-6E8A-4147-A177-3AD203B41FA5}">
                          <a16:colId xmlns:a16="http://schemas.microsoft.com/office/drawing/2014/main" val="3379705832"/>
                        </a:ext>
                      </a:extLst>
                    </a:gridCol>
                  </a:tblGrid>
                  <a:tr h="370840">
                    <a:tc>
                      <a:txBody>
                        <a:bodyPr/>
                        <a:lstStyle/>
                        <a:p>
                          <a:endParaRPr lang="en-US"/>
                        </a:p>
                      </a:txBody>
                      <a:tcPr>
                        <a:lnB w="12700" cap="flat" cmpd="sng" algn="ctr">
                          <a:solidFill>
                            <a:schemeClr val="tx1"/>
                          </a:solidFill>
                          <a:prstDash val="solid"/>
                          <a:round/>
                          <a:headEnd type="none" w="med" len="med"/>
                          <a:tailEnd type="none" w="med" len="med"/>
                        </a:lnB>
                        <a:blipFill>
                          <a:blip r:embed="rId3"/>
                          <a:stretch>
                            <a:fillRect t="-8197" r="-573973" b="-424590"/>
                          </a:stretch>
                        </a:blipFill>
                      </a:tcPr>
                    </a:tc>
                    <a:tc>
                      <a:txBody>
                        <a:bodyPr/>
                        <a:lstStyle/>
                        <a:p>
                          <a:r>
                            <a:rPr lang="en-US" dirty="0"/>
                            <a:t>Test Result</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8586678"/>
                      </a:ext>
                    </a:extLst>
                  </a:tr>
                  <a:tr h="370840">
                    <a:tc rowSpan="2">
                      <a:txBody>
                        <a:bodyPr/>
                        <a:lstStyle/>
                        <a:p>
                          <a:pPr algn="ctr"/>
                          <a:r>
                            <a:rPr lang="en-US" dirty="0"/>
                            <a:t>T</a:t>
                          </a:r>
                        </a:p>
                      </a:txBody>
                      <a:tcPr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r>
                            <a:rPr lang="en-US" dirty="0">
                              <a:solidFill>
                                <a:schemeClr val="accent6"/>
                              </a:solidFill>
                            </a:rPr>
                            <a:t>SUCCESS (in finite time)</a:t>
                          </a:r>
                          <a:endParaRPr lang="en-US" dirty="0"/>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4039576678"/>
                      </a:ext>
                    </a:extLst>
                  </a:tr>
                  <a:tr h="370840">
                    <a:tc vMerge="1">
                      <a:txBody>
                        <a:bodyPr/>
                        <a:lstStyle/>
                        <a:p>
                          <a:pPr algn="ctr"/>
                          <a:endParaRPr lang="en-US" dirty="0"/>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UNDEFINED</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35337734"/>
                      </a:ext>
                    </a:extLst>
                  </a:tr>
                  <a:tr h="370840">
                    <a:tc rowSpan="2">
                      <a:txBody>
                        <a:bodyPr/>
                        <a:lstStyle/>
                        <a:p>
                          <a:pPr algn="ctr"/>
                          <a:r>
                            <a:rPr lang="en-US" dirty="0"/>
                            <a:t>F</a:t>
                          </a:r>
                        </a:p>
                      </a:txBody>
                      <a:tcPr anchor="ctr">
                        <a:lnT w="12700" cap="flat" cmpd="sng" algn="ctr">
                          <a:noFill/>
                          <a:prstDash val="solid"/>
                          <a:round/>
                          <a:headEnd type="none" w="med" len="med"/>
                          <a:tailEnd type="none" w="med" len="med"/>
                        </a:lnT>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UNDEFINED</a:t>
                          </a:r>
                        </a:p>
                      </a:txBody>
                      <a:tcPr>
                        <a:lnT w="12700" cap="flat" cmpd="sng" algn="ctr">
                          <a:noFill/>
                          <a:prstDash val="solid"/>
                          <a:round/>
                          <a:headEnd type="none" w="med" len="med"/>
                          <a:tailEnd type="none" w="med" len="med"/>
                        </a:lnT>
                        <a:solidFill>
                          <a:schemeClr val="bg1"/>
                        </a:solidFill>
                      </a:tcPr>
                    </a:tc>
                    <a:extLst>
                      <a:ext uri="{0D108BD9-81ED-4DB2-BD59-A6C34878D82A}">
                        <a16:rowId xmlns:a16="http://schemas.microsoft.com/office/drawing/2014/main" val="3368961383"/>
                      </a:ext>
                    </a:extLst>
                  </a:tr>
                  <a:tr h="370840">
                    <a:tc vMerge="1">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FAILURE (in finite time)</a:t>
                          </a:r>
                          <a:endParaRPr lang="en-US" dirty="0"/>
                        </a:p>
                      </a:txBody>
                      <a:tcPr>
                        <a:solidFill>
                          <a:schemeClr val="accent2">
                            <a:lumMod val="20000"/>
                            <a:lumOff val="80000"/>
                          </a:schemeClr>
                        </a:solidFill>
                      </a:tcPr>
                    </a:tc>
                    <a:extLst>
                      <a:ext uri="{0D108BD9-81ED-4DB2-BD59-A6C34878D82A}">
                        <a16:rowId xmlns:a16="http://schemas.microsoft.com/office/drawing/2014/main" val="770856430"/>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4D3D0E5-3D06-42AB-A206-B5EDDECE79F4}"/>
                  </a:ext>
                </a:extLst>
              </p:cNvPr>
              <p:cNvSpPr txBox="1"/>
              <p:nvPr/>
            </p:nvSpPr>
            <p:spPr>
              <a:xfrm>
                <a:off x="8505310" y="1058959"/>
                <a:ext cx="3583097" cy="646331"/>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𝑖𝑛𝑡</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oMath>
                </a14:m>
                <a:r>
                  <a:rPr lang="en-US" dirty="0"/>
                  <a:t> corresponds to the verifiable</a:t>
                </a:r>
                <a:br>
                  <a:rPr lang="en-US" dirty="0"/>
                </a:br>
                <a:r>
                  <a:rPr lang="en-US" dirty="0"/>
                  <a:t>part of a statement</a:t>
                </a:r>
              </a:p>
            </p:txBody>
          </p:sp>
        </mc:Choice>
        <mc:Fallback xmlns="">
          <p:sp>
            <p:nvSpPr>
              <p:cNvPr id="6" name="TextBox 5">
                <a:extLst>
                  <a:ext uri="{FF2B5EF4-FFF2-40B4-BE49-F238E27FC236}">
                    <a16:creationId xmlns:a16="http://schemas.microsoft.com/office/drawing/2014/main" id="{84D3D0E5-3D06-42AB-A206-B5EDDECE79F4}"/>
                  </a:ext>
                </a:extLst>
              </p:cNvPr>
              <p:cNvSpPr txBox="1">
                <a:spLocks noRot="1" noChangeAspect="1" noMove="1" noResize="1" noEditPoints="1" noAdjustHandles="1" noChangeArrowheads="1" noChangeShapeType="1" noTextEdit="1"/>
              </p:cNvSpPr>
              <p:nvPr/>
            </p:nvSpPr>
            <p:spPr>
              <a:xfrm>
                <a:off x="8505310" y="1058959"/>
                <a:ext cx="3583097" cy="646331"/>
              </a:xfrm>
              <a:prstGeom prst="rect">
                <a:avLst/>
              </a:prstGeom>
              <a:blipFill>
                <a:blip r:embed="rId4"/>
                <a:stretch>
                  <a:fillRect l="-1361" t="-5660" r="-102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4A17C14-1BB7-4F3E-9838-5FB9844686AC}"/>
                  </a:ext>
                </a:extLst>
              </p:cNvPr>
              <p:cNvSpPr txBox="1"/>
              <p:nvPr/>
            </p:nvSpPr>
            <p:spPr>
              <a:xfrm>
                <a:off x="8505310" y="2782669"/>
                <a:ext cx="3635354" cy="646331"/>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𝑒𝑥𝑡</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oMath>
                </a14:m>
                <a:r>
                  <a:rPr lang="en-US" dirty="0"/>
                  <a:t> corresponds to the falsifiable</a:t>
                </a:r>
                <a:br>
                  <a:rPr lang="en-US" dirty="0"/>
                </a:br>
                <a:r>
                  <a:rPr lang="en-US" dirty="0"/>
                  <a:t>part of a statement</a:t>
                </a:r>
              </a:p>
            </p:txBody>
          </p:sp>
        </mc:Choice>
        <mc:Fallback xmlns="">
          <p:sp>
            <p:nvSpPr>
              <p:cNvPr id="7" name="TextBox 6">
                <a:extLst>
                  <a:ext uri="{FF2B5EF4-FFF2-40B4-BE49-F238E27FC236}">
                    <a16:creationId xmlns:a16="http://schemas.microsoft.com/office/drawing/2014/main" id="{D4A17C14-1BB7-4F3E-9838-5FB9844686AC}"/>
                  </a:ext>
                </a:extLst>
              </p:cNvPr>
              <p:cNvSpPr txBox="1">
                <a:spLocks noRot="1" noChangeAspect="1" noMove="1" noResize="1" noEditPoints="1" noAdjustHandles="1" noChangeArrowheads="1" noChangeShapeType="1" noTextEdit="1"/>
              </p:cNvSpPr>
              <p:nvPr/>
            </p:nvSpPr>
            <p:spPr>
              <a:xfrm>
                <a:off x="8505310" y="2782669"/>
                <a:ext cx="3635354" cy="646331"/>
              </a:xfrm>
              <a:prstGeom prst="rect">
                <a:avLst/>
              </a:prstGeom>
              <a:blipFill>
                <a:blip r:embed="rId5"/>
                <a:stretch>
                  <a:fillRect l="-1340" t="-4673" r="-1005" b="-130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446A901-F8E8-4A1F-BD40-C6666B4C8B22}"/>
                  </a:ext>
                </a:extLst>
              </p:cNvPr>
              <p:cNvSpPr txBox="1"/>
              <p:nvPr/>
            </p:nvSpPr>
            <p:spPr>
              <a:xfrm>
                <a:off x="8505310" y="1920814"/>
                <a:ext cx="3494739" cy="646331"/>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𝐴</m:t>
                    </m:r>
                  </m:oMath>
                </a14:m>
                <a:r>
                  <a:rPr lang="en-US" dirty="0"/>
                  <a:t> corresponds to the undecidable</a:t>
                </a:r>
                <a:br>
                  <a:rPr lang="en-US" dirty="0"/>
                </a:br>
                <a:r>
                  <a:rPr lang="en-US" dirty="0"/>
                  <a:t>part of a statement</a:t>
                </a:r>
              </a:p>
            </p:txBody>
          </p:sp>
        </mc:Choice>
        <mc:Fallback xmlns="">
          <p:sp>
            <p:nvSpPr>
              <p:cNvPr id="8" name="TextBox 7">
                <a:extLst>
                  <a:ext uri="{FF2B5EF4-FFF2-40B4-BE49-F238E27FC236}">
                    <a16:creationId xmlns:a16="http://schemas.microsoft.com/office/drawing/2014/main" id="{3446A901-F8E8-4A1F-BD40-C6666B4C8B22}"/>
                  </a:ext>
                </a:extLst>
              </p:cNvPr>
              <p:cNvSpPr txBox="1">
                <a:spLocks noRot="1" noChangeAspect="1" noMove="1" noResize="1" noEditPoints="1" noAdjustHandles="1" noChangeArrowheads="1" noChangeShapeType="1" noTextEdit="1"/>
              </p:cNvSpPr>
              <p:nvPr/>
            </p:nvSpPr>
            <p:spPr>
              <a:xfrm>
                <a:off x="8505310" y="1920814"/>
                <a:ext cx="3494739" cy="646331"/>
              </a:xfrm>
              <a:prstGeom prst="rect">
                <a:avLst/>
              </a:prstGeom>
              <a:blipFill>
                <a:blip r:embed="rId6"/>
                <a:stretch>
                  <a:fillRect l="-1394" t="-4717" r="-871" b="-14151"/>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C0D2F9E3-7E9A-4F2C-9967-C48A8EC83E7C}"/>
              </a:ext>
            </a:extLst>
          </p:cNvPr>
          <p:cNvCxnSpPr>
            <a:endCxn id="6" idx="1"/>
          </p:cNvCxnSpPr>
          <p:nvPr/>
        </p:nvCxnSpPr>
        <p:spPr>
          <a:xfrm flipV="1">
            <a:off x="8025414" y="1382125"/>
            <a:ext cx="479896" cy="323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B5A9821-101C-49FD-9DC4-38E0AEBF3D40}"/>
              </a:ext>
            </a:extLst>
          </p:cNvPr>
          <p:cNvCxnSpPr>
            <a:endCxn id="8" idx="1"/>
          </p:cNvCxnSpPr>
          <p:nvPr/>
        </p:nvCxnSpPr>
        <p:spPr>
          <a:xfrm flipV="1">
            <a:off x="7982506" y="2243980"/>
            <a:ext cx="522804" cy="53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16D0144-3908-4B93-8768-18DA79568640}"/>
              </a:ext>
            </a:extLst>
          </p:cNvPr>
          <p:cNvCxnSpPr>
            <a:endCxn id="7" idx="1"/>
          </p:cNvCxnSpPr>
          <p:nvPr/>
        </p:nvCxnSpPr>
        <p:spPr>
          <a:xfrm>
            <a:off x="7961052" y="2863520"/>
            <a:ext cx="544258" cy="2423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3ED5F7D-2BF1-4062-8717-CDD94B51BBCE}"/>
                  </a:ext>
                </a:extLst>
              </p:cNvPr>
              <p:cNvSpPr txBox="1"/>
              <p:nvPr/>
            </p:nvSpPr>
            <p:spPr>
              <a:xfrm>
                <a:off x="470516" y="5117696"/>
                <a:ext cx="6365289" cy="1200329"/>
              </a:xfrm>
              <a:prstGeom prst="rect">
                <a:avLst/>
              </a:prstGeom>
              <a:noFill/>
            </p:spPr>
            <p:txBody>
              <a:bodyPr wrap="square" rtlCol="0">
                <a:spAutoFit/>
              </a:bodyPr>
              <a:lstStyle/>
              <a:p>
                <a:r>
                  <a:rPr lang="en-US" dirty="0"/>
                  <a:t>If </a:t>
                </a:r>
                <a14:m>
                  <m:oMath xmlns:m="http://schemas.openxmlformats.org/officeDocument/2006/math">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𝑋</m:t>
                    </m:r>
                  </m:oMath>
                </a14:m>
                <a:r>
                  <a:rPr lang="en-US" dirty="0"/>
                  <a:t> is a </a:t>
                </a:r>
                <a:r>
                  <a:rPr lang="en-US" dirty="0" err="1"/>
                  <a:t>Borel</a:t>
                </a:r>
                <a:r>
                  <a:rPr lang="en-US" dirty="0"/>
                  <a:t> set then “</a:t>
                </a:r>
                <a14:m>
                  <m:oMath xmlns:m="http://schemas.openxmlformats.org/officeDocument/2006/math">
                    <m:r>
                      <a:rPr lang="en-US" i="1">
                        <a:latin typeface="Cambria Math" panose="02040503050406030204" pitchFamily="18" charset="0"/>
                      </a:rPr>
                      <m:t>𝑥</m:t>
                    </m:r>
                  </m:oMath>
                </a14:m>
                <a:r>
                  <a:rPr lang="en-US" dirty="0"/>
                  <a:t> is in </a:t>
                </a:r>
                <a14:m>
                  <m:oMath xmlns:m="http://schemas.openxmlformats.org/officeDocument/2006/math">
                    <m:r>
                      <m:rPr>
                        <m:sty m:val="p"/>
                      </m:rPr>
                      <a:rPr lang="en-US">
                        <a:latin typeface="Cambria Math" panose="02040503050406030204" pitchFamily="18" charset="0"/>
                      </a:rPr>
                      <m:t>A</m:t>
                    </m:r>
                  </m:oMath>
                </a14:m>
                <a:r>
                  <a:rPr lang="en-US" dirty="0"/>
                  <a:t>” is a theoretical statement: a test can be created, though we have no guarantee of termination</a:t>
                </a:r>
                <a:br>
                  <a:rPr lang="en-US" dirty="0"/>
                </a:br>
                <a:r>
                  <a:rPr lang="en-US" dirty="0"/>
                  <a:t>(e.g. “the mass of the electron in KeV is a rational number” is undecidable, the test will never terminate)</a:t>
                </a:r>
              </a:p>
            </p:txBody>
          </p:sp>
        </mc:Choice>
        <mc:Fallback xmlns="">
          <p:sp>
            <p:nvSpPr>
              <p:cNvPr id="15" name="TextBox 14">
                <a:extLst>
                  <a:ext uri="{FF2B5EF4-FFF2-40B4-BE49-F238E27FC236}">
                    <a16:creationId xmlns:a16="http://schemas.microsoft.com/office/drawing/2014/main" id="{23ED5F7D-2BF1-4062-8717-CDD94B51BBCE}"/>
                  </a:ext>
                </a:extLst>
              </p:cNvPr>
              <p:cNvSpPr txBox="1">
                <a:spLocks noRot="1" noChangeAspect="1" noMove="1" noResize="1" noEditPoints="1" noAdjustHandles="1" noChangeArrowheads="1" noChangeShapeType="1" noTextEdit="1"/>
              </p:cNvSpPr>
              <p:nvPr/>
            </p:nvSpPr>
            <p:spPr>
              <a:xfrm>
                <a:off x="470516" y="5117696"/>
                <a:ext cx="6365289" cy="1200329"/>
              </a:xfrm>
              <a:prstGeom prst="rect">
                <a:avLst/>
              </a:prstGeom>
              <a:blipFill>
                <a:blip r:embed="rId7"/>
                <a:stretch>
                  <a:fillRect l="-766" t="-3061" r="-479" b="-765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Rectangle 15">
                <a:extLst>
                  <a:ext uri="{FF2B5EF4-FFF2-40B4-BE49-F238E27FC236}">
                    <a16:creationId xmlns:a16="http://schemas.microsoft.com/office/drawing/2014/main" id="{2C1FF1AF-ABC4-4F54-A373-9D97EF8D5CDB}"/>
                  </a:ext>
                </a:extLst>
              </p:cNvPr>
              <p:cNvSpPr/>
              <p:nvPr/>
            </p:nvSpPr>
            <p:spPr>
              <a:xfrm>
                <a:off x="470517" y="3559642"/>
                <a:ext cx="6096000" cy="646331"/>
              </a:xfrm>
              <a:prstGeom prst="rect">
                <a:avLst/>
              </a:prstGeom>
            </p:spPr>
            <p:txBody>
              <a:bodyPr>
                <a:spAutoFit/>
              </a:bodyPr>
              <a:lstStyle/>
              <a:p>
                <a:r>
                  <a:rPr lang="en-US" dirty="0"/>
                  <a:t>If </a:t>
                </a:r>
                <a14:m>
                  <m:oMath xmlns:m="http://schemas.openxmlformats.org/officeDocument/2006/math">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𝑋</m:t>
                    </m:r>
                  </m:oMath>
                </a14:m>
                <a:r>
                  <a:rPr lang="en-US" dirty="0"/>
                  <a:t> is an open set then “</a:t>
                </a:r>
                <a14:m>
                  <m:oMath xmlns:m="http://schemas.openxmlformats.org/officeDocument/2006/math">
                    <m:r>
                      <a:rPr lang="en-US" i="1">
                        <a:latin typeface="Cambria Math" panose="02040503050406030204" pitchFamily="18" charset="0"/>
                      </a:rPr>
                      <m:t>𝑥</m:t>
                    </m:r>
                  </m:oMath>
                </a14:m>
                <a:r>
                  <a:rPr lang="en-US" dirty="0"/>
                  <a:t> is in </a:t>
                </a:r>
                <a14:m>
                  <m:oMath xmlns:m="http://schemas.openxmlformats.org/officeDocument/2006/math">
                    <m:r>
                      <a:rPr lang="en-US" i="1">
                        <a:latin typeface="Cambria Math" panose="02040503050406030204" pitchFamily="18" charset="0"/>
                      </a:rPr>
                      <m:t>𝑈</m:t>
                    </m:r>
                  </m:oMath>
                </a14:m>
                <a:r>
                  <a:rPr lang="en-US" dirty="0"/>
                  <a:t>” is a verifiable statement</a:t>
                </a:r>
                <a:br>
                  <a:rPr lang="en-US" dirty="0"/>
                </a:br>
                <a:r>
                  <a:rPr lang="en-US" dirty="0"/>
                  <a:t>(e.g. “the mass of the electron is 511 </a:t>
                </a:r>
                <a14:m>
                  <m:oMath xmlns:m="http://schemas.openxmlformats.org/officeDocument/2006/math">
                    <m:r>
                      <a:rPr lang="en-US" i="1">
                        <a:latin typeface="Cambria Math" panose="02040503050406030204" pitchFamily="18" charset="0"/>
                      </a:rPr>
                      <m:t>±</m:t>
                    </m:r>
                  </m:oMath>
                </a14:m>
                <a:r>
                  <a:rPr lang="en-US" dirty="0"/>
                  <a:t> 0.5 KeV”)</a:t>
                </a:r>
              </a:p>
            </p:txBody>
          </p:sp>
        </mc:Choice>
        <mc:Fallback>
          <p:sp>
            <p:nvSpPr>
              <p:cNvPr id="16" name="Rectangle 15">
                <a:extLst>
                  <a:ext uri="{FF2B5EF4-FFF2-40B4-BE49-F238E27FC236}">
                    <a16:creationId xmlns:a16="http://schemas.microsoft.com/office/drawing/2014/main" id="{2C1FF1AF-ABC4-4F54-A373-9D97EF8D5CDB}"/>
                  </a:ext>
                </a:extLst>
              </p:cNvPr>
              <p:cNvSpPr>
                <a:spLocks noRot="1" noChangeAspect="1" noMove="1" noResize="1" noEditPoints="1" noAdjustHandles="1" noChangeArrowheads="1" noChangeShapeType="1" noTextEdit="1"/>
              </p:cNvSpPr>
              <p:nvPr/>
            </p:nvSpPr>
            <p:spPr>
              <a:xfrm>
                <a:off x="470517" y="3559642"/>
                <a:ext cx="6096000" cy="646331"/>
              </a:xfrm>
              <a:prstGeom prst="rect">
                <a:avLst/>
              </a:prstGeom>
              <a:blipFill>
                <a:blip r:embed="rId8"/>
                <a:stretch>
                  <a:fillRect l="-800" t="-5660" r="-900" b="-1415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Rectangle 17">
                <a:extLst>
                  <a:ext uri="{FF2B5EF4-FFF2-40B4-BE49-F238E27FC236}">
                    <a16:creationId xmlns:a16="http://schemas.microsoft.com/office/drawing/2014/main" id="{C3CB08CA-A470-46EE-B96F-DD52B3A40BCF}"/>
                  </a:ext>
                </a:extLst>
              </p:cNvPr>
              <p:cNvSpPr/>
              <p:nvPr/>
            </p:nvSpPr>
            <p:spPr>
              <a:xfrm>
                <a:off x="470517" y="4320791"/>
                <a:ext cx="6096000" cy="646331"/>
              </a:xfrm>
              <a:prstGeom prst="rect">
                <a:avLst/>
              </a:prstGeom>
            </p:spPr>
            <p:txBody>
              <a:bodyPr>
                <a:spAutoFit/>
              </a:bodyPr>
              <a:lstStyle/>
              <a:p>
                <a:r>
                  <a:rPr lang="en-US" dirty="0"/>
                  <a:t>If </a:t>
                </a:r>
                <a14:m>
                  <m:oMath xmlns:m="http://schemas.openxmlformats.org/officeDocument/2006/math">
                    <m:r>
                      <m:rPr>
                        <m:sty m:val="p"/>
                      </m:rPr>
                      <a:rPr lang="en-US">
                        <a:latin typeface="Cambria Math" panose="02040503050406030204" pitchFamily="18" charset="0"/>
                      </a:rPr>
                      <m:t>V</m:t>
                    </m:r>
                    <m:r>
                      <a:rPr lang="en-US" i="1">
                        <a:latin typeface="Cambria Math" panose="02040503050406030204" pitchFamily="18" charset="0"/>
                      </a:rPr>
                      <m:t>⊆</m:t>
                    </m:r>
                    <m:r>
                      <a:rPr lang="en-US" i="1">
                        <a:latin typeface="Cambria Math" panose="02040503050406030204" pitchFamily="18" charset="0"/>
                      </a:rPr>
                      <m:t>𝑋</m:t>
                    </m:r>
                  </m:oMath>
                </a14:m>
                <a:r>
                  <a:rPr lang="en-US" dirty="0"/>
                  <a:t> is a closed set then “</a:t>
                </a:r>
                <a14:m>
                  <m:oMath xmlns:m="http://schemas.openxmlformats.org/officeDocument/2006/math">
                    <m:r>
                      <a:rPr lang="en-US" i="1">
                        <a:latin typeface="Cambria Math" panose="02040503050406030204" pitchFamily="18" charset="0"/>
                      </a:rPr>
                      <m:t>𝑥</m:t>
                    </m:r>
                  </m:oMath>
                </a14:m>
                <a:r>
                  <a:rPr lang="en-US" dirty="0"/>
                  <a:t> is in </a:t>
                </a:r>
                <a14:m>
                  <m:oMath xmlns:m="http://schemas.openxmlformats.org/officeDocument/2006/math">
                    <m:r>
                      <a:rPr lang="en-US" i="1">
                        <a:latin typeface="Cambria Math" panose="02040503050406030204" pitchFamily="18" charset="0"/>
                      </a:rPr>
                      <m:t>𝑉</m:t>
                    </m:r>
                  </m:oMath>
                </a14:m>
                <a:r>
                  <a:rPr lang="en-US" dirty="0"/>
                  <a:t>” is a falsifiable statement</a:t>
                </a:r>
                <a:br>
                  <a:rPr lang="en-US" dirty="0"/>
                </a:br>
                <a:r>
                  <a:rPr lang="en-US" dirty="0"/>
                  <a:t>(e.g. “the mass of the electron is exactly 511 KeV”)</a:t>
                </a:r>
              </a:p>
            </p:txBody>
          </p:sp>
        </mc:Choice>
        <mc:Fallback>
          <p:sp>
            <p:nvSpPr>
              <p:cNvPr id="18" name="Rectangle 17">
                <a:extLst>
                  <a:ext uri="{FF2B5EF4-FFF2-40B4-BE49-F238E27FC236}">
                    <a16:creationId xmlns:a16="http://schemas.microsoft.com/office/drawing/2014/main" id="{C3CB08CA-A470-46EE-B96F-DD52B3A40BCF}"/>
                  </a:ext>
                </a:extLst>
              </p:cNvPr>
              <p:cNvSpPr>
                <a:spLocks noRot="1" noChangeAspect="1" noMove="1" noResize="1" noEditPoints="1" noAdjustHandles="1" noChangeArrowheads="1" noChangeShapeType="1" noTextEdit="1"/>
              </p:cNvSpPr>
              <p:nvPr/>
            </p:nvSpPr>
            <p:spPr>
              <a:xfrm>
                <a:off x="470517" y="4320791"/>
                <a:ext cx="6096000" cy="646331"/>
              </a:xfrm>
              <a:prstGeom prst="rect">
                <a:avLst/>
              </a:prstGeom>
              <a:blipFill>
                <a:blip r:embed="rId9"/>
                <a:stretch>
                  <a:fillRect l="-800" t="-5660" r="-60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B2BEACE-1BB6-4C89-9ECF-81E87720B0A0}"/>
                  </a:ext>
                </a:extLst>
              </p:cNvPr>
              <p:cNvSpPr txBox="1"/>
              <p:nvPr/>
            </p:nvSpPr>
            <p:spPr>
              <a:xfrm>
                <a:off x="8025414" y="4046174"/>
                <a:ext cx="3650423" cy="2308324"/>
              </a:xfrm>
              <a:prstGeom prst="rect">
                <a:avLst/>
              </a:prstGeom>
              <a:noFill/>
            </p:spPr>
            <p:txBody>
              <a:bodyPr wrap="square" rtlCol="0">
                <a:spAutoFit/>
              </a:bodyPr>
              <a:lstStyle/>
              <a:p>
                <a:r>
                  <a:rPr lang="en-US" sz="2400" b="1" dirty="0"/>
                  <a:t>Topologies and </a:t>
                </a:r>
                <a14:m>
                  <m:oMath xmlns:m="http://schemas.openxmlformats.org/officeDocument/2006/math">
                    <m:r>
                      <a:rPr lang="en-US" sz="2400" b="1" i="1" smtClean="0">
                        <a:latin typeface="Cambria Math" panose="02040503050406030204" pitchFamily="18" charset="0"/>
                      </a:rPr>
                      <m:t>𝝈</m:t>
                    </m:r>
                  </m:oMath>
                </a14:m>
                <a:r>
                  <a:rPr lang="en-US" sz="2400" b="1" dirty="0"/>
                  <a:t>-algebras each capture part of the formal structure</a:t>
                </a:r>
              </a:p>
              <a:p>
                <a:endParaRPr lang="en-US" sz="2400" b="1" dirty="0"/>
              </a:p>
              <a:p>
                <a:r>
                  <a:rPr lang="en-US" sz="2400" b="1" dirty="0"/>
                  <a:t>For us, they are part of a single unified structure</a:t>
                </a:r>
              </a:p>
            </p:txBody>
          </p:sp>
        </mc:Choice>
        <mc:Fallback xmlns="">
          <p:sp>
            <p:nvSpPr>
              <p:cNvPr id="19" name="TextBox 18">
                <a:extLst>
                  <a:ext uri="{FF2B5EF4-FFF2-40B4-BE49-F238E27FC236}">
                    <a16:creationId xmlns:a16="http://schemas.microsoft.com/office/drawing/2014/main" id="{4B2BEACE-1BB6-4C89-9ECF-81E87720B0A0}"/>
                  </a:ext>
                </a:extLst>
              </p:cNvPr>
              <p:cNvSpPr txBox="1">
                <a:spLocks noRot="1" noChangeAspect="1" noMove="1" noResize="1" noEditPoints="1" noAdjustHandles="1" noChangeArrowheads="1" noChangeShapeType="1" noTextEdit="1"/>
              </p:cNvSpPr>
              <p:nvPr/>
            </p:nvSpPr>
            <p:spPr>
              <a:xfrm>
                <a:off x="8025414" y="4046174"/>
                <a:ext cx="3650423" cy="2308324"/>
              </a:xfrm>
              <a:prstGeom prst="rect">
                <a:avLst/>
              </a:prstGeom>
              <a:blipFill>
                <a:blip r:embed="rId10"/>
                <a:stretch>
                  <a:fillRect l="-2676" t="-2116" r="-167" b="-52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itle 1">
                <a:extLst>
                  <a:ext uri="{FF2B5EF4-FFF2-40B4-BE49-F238E27FC236}">
                    <a16:creationId xmlns:a16="http://schemas.microsoft.com/office/drawing/2014/main" id="{3F068867-7679-4159-9C4D-2F79AC39716F}"/>
                  </a:ext>
                </a:extLst>
              </p:cNvPr>
              <p:cNvSpPr txBox="1">
                <a:spLocks/>
              </p:cNvSpPr>
              <p:nvPr/>
            </p:nvSpPr>
            <p:spPr>
              <a:xfrm>
                <a:off x="193431" y="136525"/>
                <a:ext cx="11843238" cy="8974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Topologies and </a:t>
                </a:r>
                <a14:m>
                  <m:oMath xmlns:m="http://schemas.openxmlformats.org/officeDocument/2006/math">
                    <m:r>
                      <a:rPr lang="en-US" b="0" i="1" smtClean="0">
                        <a:latin typeface="Cambria Math" panose="02040503050406030204" pitchFamily="18" charset="0"/>
                      </a:rPr>
                      <m:t>𝜎</m:t>
                    </m:r>
                  </m:oMath>
                </a14:m>
                <a:r>
                  <a:rPr lang="en-US" dirty="0"/>
                  <a:t>-algebras</a:t>
                </a:r>
              </a:p>
            </p:txBody>
          </p:sp>
        </mc:Choice>
        <mc:Fallback xmlns="">
          <p:sp>
            <p:nvSpPr>
              <p:cNvPr id="17" name="Title 1">
                <a:extLst>
                  <a:ext uri="{FF2B5EF4-FFF2-40B4-BE49-F238E27FC236}">
                    <a16:creationId xmlns:a16="http://schemas.microsoft.com/office/drawing/2014/main" id="{3F068867-7679-4159-9C4D-2F79AC39716F}"/>
                  </a:ext>
                </a:extLst>
              </p:cNvPr>
              <p:cNvSpPr txBox="1">
                <a:spLocks noRot="1" noChangeAspect="1" noMove="1" noResize="1" noEditPoints="1" noAdjustHandles="1" noChangeArrowheads="1" noChangeShapeType="1" noTextEdit="1"/>
              </p:cNvSpPr>
              <p:nvPr/>
            </p:nvSpPr>
            <p:spPr>
              <a:xfrm>
                <a:off x="193431" y="136525"/>
                <a:ext cx="11843238" cy="897425"/>
              </a:xfrm>
              <a:prstGeom prst="rect">
                <a:avLst/>
              </a:prstGeom>
              <a:blipFill>
                <a:blip r:embed="rId11"/>
                <a:stretch>
                  <a:fillRect t="-9459" b="-20946"/>
                </a:stretch>
              </a:blipFill>
            </p:spPr>
            <p:txBody>
              <a:bodyPr/>
              <a:lstStyle/>
              <a:p>
                <a:r>
                  <a:rPr lang="en-US">
                    <a:noFill/>
                  </a:rPr>
                  <a:t> </a:t>
                </a:r>
              </a:p>
            </p:txBody>
          </p:sp>
        </mc:Fallback>
      </mc:AlternateContent>
      <p:sp>
        <p:nvSpPr>
          <p:cNvPr id="9" name="Footer Placeholder 8">
            <a:extLst>
              <a:ext uri="{FF2B5EF4-FFF2-40B4-BE49-F238E27FC236}">
                <a16:creationId xmlns:a16="http://schemas.microsoft.com/office/drawing/2014/main" id="{D917CFCB-BAA5-496A-9C6B-C84920C4A392}"/>
              </a:ext>
            </a:extLst>
          </p:cNvPr>
          <p:cNvSpPr>
            <a:spLocks noGrp="1"/>
          </p:cNvSpPr>
          <p:nvPr>
            <p:ph type="ftr" sz="quarter" idx="11"/>
          </p:nvPr>
        </p:nvSpPr>
        <p:spPr/>
        <p:txBody>
          <a:bodyPr/>
          <a:lstStyle/>
          <a:p>
            <a:r>
              <a:rPr lang="en-US"/>
              <a:t>C. A. Aidala - G. Carcassi - University of Michigan</a:t>
            </a:r>
          </a:p>
        </p:txBody>
      </p:sp>
      <p:sp>
        <p:nvSpPr>
          <p:cNvPr id="11" name="Slide Number Placeholder 10">
            <a:extLst>
              <a:ext uri="{FF2B5EF4-FFF2-40B4-BE49-F238E27FC236}">
                <a16:creationId xmlns:a16="http://schemas.microsoft.com/office/drawing/2014/main" id="{489656A4-BC26-4BE3-B35A-5FB5697C677E}"/>
              </a:ext>
            </a:extLst>
          </p:cNvPr>
          <p:cNvSpPr>
            <a:spLocks noGrp="1"/>
          </p:cNvSpPr>
          <p:nvPr>
            <p:ph type="sldNum" sz="quarter" idx="13"/>
          </p:nvPr>
        </p:nvSpPr>
        <p:spPr/>
        <p:txBody>
          <a:bodyPr/>
          <a:lstStyle/>
          <a:p>
            <a:fld id="{F47845EA-7733-40EE-B074-20032348B727}" type="slidenum">
              <a:rPr lang="en-US" smtClean="0"/>
              <a:t>14</a:t>
            </a:fld>
            <a:endParaRPr lang="en-US"/>
          </a:p>
        </p:txBody>
      </p:sp>
    </p:spTree>
    <p:extLst>
      <p:ext uri="{BB962C8B-B14F-4D97-AF65-F5344CB8AC3E}">
        <p14:creationId xmlns:p14="http://schemas.microsoft.com/office/powerpoint/2010/main" val="2414416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15" grpId="0"/>
      <p:bldP spid="16" grpId="0"/>
      <p:bldP spid="18" grpId="0"/>
      <p:bldP spid="1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4CAC9-9887-4841-98D2-2721D2344FE7}"/>
              </a:ext>
            </a:extLst>
          </p:cNvPr>
          <p:cNvSpPr>
            <a:spLocks noGrp="1"/>
          </p:cNvSpPr>
          <p:nvPr>
            <p:ph type="title"/>
          </p:nvPr>
        </p:nvSpPr>
        <p:spPr/>
        <p:txBody>
          <a:bodyPr>
            <a:normAutofit/>
          </a:bodyPr>
          <a:lstStyle/>
          <a:p>
            <a:r>
              <a:rPr lang="en-US" dirty="0"/>
              <a:t>Physical meaning of separation axioms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A3EE2C-8D55-40FD-B5D9-3F715834191A}"/>
                  </a:ext>
                </a:extLst>
              </p:cNvPr>
              <p:cNvSpPr>
                <a:spLocks noGrp="1"/>
              </p:cNvSpPr>
              <p:nvPr>
                <p:ph idx="1"/>
              </p:nvPr>
            </p:nvSpPr>
            <p:spPr>
              <a:xfrm>
                <a:off x="103955" y="1075038"/>
                <a:ext cx="8455845" cy="5209938"/>
              </a:xfrm>
            </p:spPr>
            <p:txBody>
              <a:bodyPr>
                <a:normAutofit fontScale="92500" lnSpcReduction="10000"/>
              </a:bodyPr>
              <a:lstStyle/>
              <a:p>
                <a:r>
                  <a:rPr lang="en-US" dirty="0"/>
                  <a:t>All topologies are Kolmogorov (i.e.</a:t>
                </a:r>
                <a:r>
                  <a:rPr lang="en-US" b="0"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0</m:t>
                        </m:r>
                      </m:sub>
                    </m:sSub>
                  </m:oMath>
                </a14:m>
                <a:r>
                  <a:rPr lang="en-US" dirty="0"/>
                  <a:t>)</a:t>
                </a:r>
              </a:p>
              <a:p>
                <a:pPr lvl="1"/>
                <a:r>
                  <a:rPr lang="en-US" dirty="0"/>
                  <a:t>Possibilities are experimentally well-defined</a:t>
                </a:r>
                <a:br>
                  <a:rPr lang="en-US" dirty="0"/>
                </a:br>
                <a:r>
                  <a:rPr lang="en-US" dirty="0"/>
                  <a:t>i.e. possibilities constructible from a base by countable AND/OR and NOT (singletons in the </a:t>
                </a:r>
                <a14:m>
                  <m:oMath xmlns:m="http://schemas.openxmlformats.org/officeDocument/2006/math">
                    <m:r>
                      <a:rPr lang="en-US" b="0" i="1" smtClean="0">
                        <a:latin typeface="Cambria Math" panose="02040503050406030204" pitchFamily="18" charset="0"/>
                      </a:rPr>
                      <m:t>𝜎</m:t>
                    </m:r>
                  </m:oMath>
                </a14:m>
                <a:r>
                  <a:rPr lang="en-US" dirty="0"/>
                  <a:t>-algebra)</a:t>
                </a:r>
              </a:p>
              <a:p>
                <a:r>
                  <a:rPr lang="en-US" dirty="0"/>
                  <a:t>The topology is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1</m:t>
                        </m:r>
                      </m:sub>
                    </m:sSub>
                  </m:oMath>
                </a14:m>
                <a:r>
                  <a:rPr lang="en-US" dirty="0"/>
                  <a:t> if all possibilities are approximately verifiable</a:t>
                </a:r>
              </a:p>
              <a:p>
                <a:pPr lvl="1"/>
                <a:r>
                  <a:rPr lang="en-US" dirty="0"/>
                  <a:t>Possibilities are the limit of a sequence of verifiable statements</a:t>
                </a:r>
                <a:br>
                  <a:rPr lang="en-US" dirty="0"/>
                </a:br>
                <a:r>
                  <a:rPr lang="en-US" dirty="0"/>
                  <a:t>i.e. possibilities are the countable conjunction of verifiable statements</a:t>
                </a:r>
              </a:p>
              <a:p>
                <a:r>
                  <a:rPr lang="en-US" dirty="0"/>
                  <a:t>The topology is </a:t>
                </a:r>
                <a:r>
                  <a:rPr lang="en-US" dirty="0" err="1"/>
                  <a:t>Hausdorff</a:t>
                </a:r>
                <a:r>
                  <a:rPr lang="en-US" dirty="0"/>
                  <a:t> (i.e.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𝑇</m:t>
                        </m:r>
                      </m:e>
                      <m:sub>
                        <m:r>
                          <a:rPr lang="en-US" i="1">
                            <a:latin typeface="Cambria Math" panose="02040503050406030204" pitchFamily="18" charset="0"/>
                          </a:rPr>
                          <m:t>2</m:t>
                        </m:r>
                      </m:sub>
                    </m:sSub>
                  </m:oMath>
                </a14:m>
                <a:r>
                  <a:rPr lang="en-US" dirty="0"/>
                  <a:t>) if all possibilities are pairwise experimentally distinguishable</a:t>
                </a:r>
              </a:p>
              <a:p>
                <a:pPr lvl="1"/>
                <a:r>
                  <a:rPr lang="en-US" dirty="0"/>
                  <a:t>Given two possibilities, we can find a test that confirms one and excludes the other</a:t>
                </a:r>
              </a:p>
              <a:p>
                <a:pPr lvl="1"/>
                <a:r>
                  <a:rPr lang="en-US" dirty="0"/>
                  <a:t>i.e. for any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𝑋</m:t>
                    </m:r>
                  </m:oMath>
                </a14:m>
                <a:r>
                  <a:rPr lang="en-US" dirty="0"/>
                  <a:t> there is a statement </a:t>
                </a:r>
                <a14:m>
                  <m:oMath xmlns:m="http://schemas.openxmlformats.org/officeDocument/2006/math">
                    <m:r>
                      <a:rPr lang="en-US" i="1">
                        <a:latin typeface="Cambria Math" panose="02040503050406030204" pitchFamily="18" charset="0"/>
                      </a:rPr>
                      <m:t>𝑠</m:t>
                    </m:r>
                    <m:r>
                      <a:rPr lang="en-US" i="1">
                        <a:latin typeface="Cambria Math" panose="02040503050406030204" pitchFamily="18" charset="0"/>
                      </a:rPr>
                      <m:t>∈</m:t>
                    </m:r>
                    <m:sSub>
                      <m:sSubPr>
                        <m:ctrlPr>
                          <a:rPr lang="en-US" i="1" smtClean="0">
                            <a:latin typeface="Cambria Math" panose="02040503050406030204" pitchFamily="18" charset="0"/>
                          </a:rPr>
                        </m:ctrlPr>
                      </m:sSubPr>
                      <m:e>
                        <m:acc>
                          <m:accPr>
                            <m:chr m:val="̅"/>
                            <m:ctrlPr>
                              <a:rPr lang="en-US" b="0" i="1" dirty="0" smtClean="0">
                                <a:latin typeface="Cambria Math" panose="02040503050406030204" pitchFamily="18" charset="0"/>
                              </a:rPr>
                            </m:ctrlPr>
                          </m:accPr>
                          <m:e>
                            <m:r>
                              <a:rPr lang="en-US" i="1">
                                <a:latin typeface="Cambria Math" panose="02040503050406030204" pitchFamily="18" charset="0"/>
                              </a:rPr>
                              <m:t>𝒟</m:t>
                            </m:r>
                          </m:e>
                        </m:acc>
                      </m:e>
                      <m:sub>
                        <m:r>
                          <a:rPr lang="en-US" i="1">
                            <a:latin typeface="Cambria Math" panose="02040503050406030204" pitchFamily="18" charset="0"/>
                          </a:rPr>
                          <m:t>𝑋</m:t>
                        </m:r>
                      </m:sub>
                    </m:sSub>
                  </m:oMath>
                </a14:m>
                <a:r>
                  <a:rPr lang="en-US" dirty="0"/>
                  <a:t> such that</a:t>
                </a:r>
                <a:br>
                  <a:rPr lang="en-US" dirty="0"/>
                </a:b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𝑣𝑒𝑟</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𝑠</m:t>
                    </m:r>
                    <m:r>
                      <a:rPr lang="en-US" b="0" i="1" smtClean="0">
                        <a:latin typeface="Cambria Math" panose="02040503050406030204" pitchFamily="18" charset="0"/>
                      </a:rPr>
                      <m:t>)</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𝑓𝑎𝑙</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𝑠</m:t>
                    </m:r>
                    <m:r>
                      <a:rPr lang="en-US" b="0" i="1" smtClean="0">
                        <a:latin typeface="Cambria Math" panose="02040503050406030204" pitchFamily="18" charset="0"/>
                      </a:rPr>
                      <m:t>)</m:t>
                    </m:r>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33A3EE2C-8D55-40FD-B5D9-3F715834191A}"/>
                  </a:ext>
                </a:extLst>
              </p:cNvPr>
              <p:cNvSpPr>
                <a:spLocks noGrp="1" noRot="1" noChangeAspect="1" noMove="1" noResize="1" noEditPoints="1" noAdjustHandles="1" noChangeArrowheads="1" noChangeShapeType="1" noTextEdit="1"/>
              </p:cNvSpPr>
              <p:nvPr>
                <p:ph idx="1"/>
              </p:nvPr>
            </p:nvSpPr>
            <p:spPr>
              <a:xfrm>
                <a:off x="103955" y="1075038"/>
                <a:ext cx="8455845" cy="5209938"/>
              </a:xfrm>
              <a:blipFill>
                <a:blip r:embed="rId2"/>
                <a:stretch>
                  <a:fillRect l="-1081" t="-233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26046D1A-26FE-4F3C-9792-FA52F7948E1F}"/>
              </a:ext>
            </a:extLst>
          </p:cNvPr>
          <p:cNvSpPr>
            <a:spLocks noGrp="1"/>
          </p:cNvSpPr>
          <p:nvPr>
            <p:ph type="ftr" sz="quarter" idx="11"/>
          </p:nvPr>
        </p:nvSpPr>
        <p:spPr/>
        <p:txBody>
          <a:bodyPr/>
          <a:lstStyle/>
          <a:p>
            <a:r>
              <a:rPr lang="en-US"/>
              <a:t>C. A. Aidala - G. Carcassi - University of Michigan</a:t>
            </a:r>
          </a:p>
        </p:txBody>
      </p:sp>
      <p:sp>
        <p:nvSpPr>
          <p:cNvPr id="5" name="Slide Number Placeholder 4">
            <a:extLst>
              <a:ext uri="{FF2B5EF4-FFF2-40B4-BE49-F238E27FC236}">
                <a16:creationId xmlns:a16="http://schemas.microsoft.com/office/drawing/2014/main" id="{628348FC-C4CF-4F8B-A8AD-7F10326E35FB}"/>
              </a:ext>
            </a:extLst>
          </p:cNvPr>
          <p:cNvSpPr>
            <a:spLocks noGrp="1"/>
          </p:cNvSpPr>
          <p:nvPr>
            <p:ph type="sldNum" sz="quarter" idx="13"/>
          </p:nvPr>
        </p:nvSpPr>
        <p:spPr/>
        <p:txBody>
          <a:bodyPr/>
          <a:lstStyle/>
          <a:p>
            <a:fld id="{F47845EA-7733-40EE-B074-20032348B727}" type="slidenum">
              <a:rPr lang="en-US" smtClean="0"/>
              <a:t>15</a:t>
            </a:fld>
            <a:endParaRPr lang="en-US"/>
          </a:p>
        </p:txBody>
      </p:sp>
      <mc:AlternateContent xmlns:mc="http://schemas.openxmlformats.org/markup-compatibility/2006" xmlns:a14="http://schemas.microsoft.com/office/drawing/2010/main">
        <mc:Choice Requires="a14">
          <p:graphicFrame>
            <p:nvGraphicFramePr>
              <p:cNvPr id="6" name="Table 52">
                <a:extLst>
                  <a:ext uri="{FF2B5EF4-FFF2-40B4-BE49-F238E27FC236}">
                    <a16:creationId xmlns:a16="http://schemas.microsoft.com/office/drawing/2014/main" id="{C057631E-50E1-440C-BFB5-44A9B7534003}"/>
                  </a:ext>
                </a:extLst>
              </p:cNvPr>
              <p:cNvGraphicFramePr>
                <a:graphicFrameLocks noGrp="1"/>
              </p:cNvGraphicFramePr>
              <p:nvPr/>
            </p:nvGraphicFramePr>
            <p:xfrm>
              <a:off x="9073768" y="4419600"/>
              <a:ext cx="2269994" cy="169013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3919644959"/>
                        </a:ext>
                      </a:extLst>
                    </a:gridCol>
                    <a:gridCol w="1436752">
                      <a:extLst>
                        <a:ext uri="{9D8B030D-6E8A-4147-A177-3AD203B41FA5}">
                          <a16:colId xmlns:a16="http://schemas.microsoft.com/office/drawing/2014/main" val="3379705832"/>
                        </a:ext>
                      </a:extLst>
                    </a:gridCol>
                    <a:gridCol w="311150">
                      <a:extLst>
                        <a:ext uri="{9D8B030D-6E8A-4147-A177-3AD203B41FA5}">
                          <a16:colId xmlns:a16="http://schemas.microsoft.com/office/drawing/2014/main" val="41297981"/>
                        </a:ext>
                      </a:extLst>
                    </a:gridCol>
                    <a:gridCol w="313812">
                      <a:extLst>
                        <a:ext uri="{9D8B030D-6E8A-4147-A177-3AD203B41FA5}">
                          <a16:colId xmlns:a16="http://schemas.microsoft.com/office/drawing/2014/main" val="997363736"/>
                        </a:ext>
                      </a:extLst>
                    </a:gridCol>
                  </a:tblGrid>
                  <a:tr h="235465">
                    <a:tc>
                      <a:txBody>
                        <a:bodyPr/>
                        <a:lstStyle/>
                        <a:p>
                          <a:pP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𝑠</m:t>
                                </m:r>
                              </m:oMath>
                            </m:oMathPara>
                          </a14:m>
                          <a:endParaRPr lang="en-US" sz="1000" dirty="0"/>
                        </a:p>
                      </a:txBody>
                      <a:tcPr>
                        <a:lnB w="12700" cap="flat" cmpd="sng" algn="ctr">
                          <a:solidFill>
                            <a:schemeClr val="tx1"/>
                          </a:solidFill>
                          <a:prstDash val="solid"/>
                          <a:round/>
                          <a:headEnd type="none" w="med" len="med"/>
                          <a:tailEnd type="none" w="med" len="med"/>
                        </a:lnB>
                      </a:tcPr>
                    </a:tc>
                    <a:tc>
                      <a:txBody>
                        <a:bodyPr/>
                        <a:lstStyle/>
                        <a:p>
                          <a:r>
                            <a:rPr lang="en-US" sz="1000" dirty="0"/>
                            <a:t>Test Result</a:t>
                          </a:r>
                        </a:p>
                      </a:txBody>
                      <a:tcPr>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𝑥</m:t>
                                    </m:r>
                                  </m:e>
                                  <m:sub>
                                    <m:r>
                                      <a:rPr lang="en-US" sz="1000" b="0" i="1" smtClean="0">
                                        <a:latin typeface="Cambria Math" panose="02040503050406030204" pitchFamily="18" charset="0"/>
                                      </a:rPr>
                                      <m:t>1</m:t>
                                    </m:r>
                                  </m:sub>
                                </m:sSub>
                              </m:oMath>
                            </m:oMathPara>
                          </a14:m>
                          <a:endParaRPr lang="en-US" sz="1000" dirty="0"/>
                        </a:p>
                      </a:txBody>
                      <a:tcPr>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sSub>
                                  <m:sSubPr>
                                    <m:ctrlPr>
                                      <a:rPr lang="en-US" sz="1000" b="0" i="1" smtClean="0">
                                        <a:latin typeface="Cambria Math" panose="02040503050406030204" pitchFamily="18" charset="0"/>
                                      </a:rPr>
                                    </m:ctrlPr>
                                  </m:sSubPr>
                                  <m:e>
                                    <m:r>
                                      <a:rPr lang="en-US" sz="1000" b="0" i="1" smtClean="0">
                                        <a:latin typeface="Cambria Math" panose="02040503050406030204" pitchFamily="18" charset="0"/>
                                      </a:rPr>
                                      <m:t>𝑥</m:t>
                                    </m:r>
                                  </m:e>
                                  <m:sub>
                                    <m:r>
                                      <a:rPr lang="en-US" sz="1000" b="0" i="1" smtClean="0">
                                        <a:latin typeface="Cambria Math" panose="02040503050406030204" pitchFamily="18" charset="0"/>
                                      </a:rPr>
                                      <m:t>2</m:t>
                                    </m:r>
                                  </m:sub>
                                </m:sSub>
                              </m:oMath>
                            </m:oMathPara>
                          </a14:m>
                          <a:endParaRPr lang="en-US" sz="100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8586678"/>
                      </a:ext>
                    </a:extLst>
                  </a:tr>
                  <a:tr h="235465">
                    <a:tc rowSpan="3">
                      <a:txBody>
                        <a:bodyPr/>
                        <a:lstStyle/>
                        <a:p>
                          <a:pPr algn="ctr"/>
                          <a:r>
                            <a:rPr lang="en-US" sz="1000" dirty="0"/>
                            <a:t>T</a:t>
                          </a:r>
                        </a:p>
                      </a:txBody>
                      <a:tcPr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rowSpan="2">
                      <a:txBody>
                        <a:bodyPr/>
                        <a:lstStyle/>
                        <a:p>
                          <a:r>
                            <a:rPr lang="en-US" sz="1000" dirty="0">
                              <a:solidFill>
                                <a:schemeClr val="accent6"/>
                              </a:solidFill>
                            </a:rPr>
                            <a:t>SUCCESS (in finite time)</a:t>
                          </a:r>
                          <a:endParaRPr lang="en-US" sz="1000" dirty="0"/>
                        </a:p>
                      </a:txBody>
                      <a:tcPr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sz="1000" dirty="0"/>
                            <a:t>T</a:t>
                          </a:r>
                        </a:p>
                      </a:txBody>
                      <a:tcPr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rowSpan="5">
                      <a:txBody>
                        <a:bodyPr/>
                        <a:lstStyle/>
                        <a:p>
                          <a:pPr algn="ctr"/>
                          <a:r>
                            <a:rPr lang="en-US" sz="1000" dirty="0"/>
                            <a:t>F</a:t>
                          </a:r>
                        </a:p>
                      </a:txBody>
                      <a:tcPr anchor="ctr">
                        <a:lnL>
                          <a:noFill/>
                        </a:lnL>
                        <a:lnR>
                          <a:noFill/>
                        </a:lnR>
                        <a:lnT w="12700" cap="flat" cmpd="sng" algn="ctr">
                          <a:solidFill>
                            <a:schemeClr val="tx1"/>
                          </a:solidFill>
                          <a:prstDash val="solid"/>
                          <a:round/>
                          <a:headEnd type="none" w="med" len="med"/>
                          <a:tailEnd type="none" w="med" len="med"/>
                        </a:lnT>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4039576678"/>
                      </a:ext>
                    </a:extLst>
                  </a:tr>
                  <a:tr h="235465">
                    <a:tc vMerge="1">
                      <a:txBody>
                        <a:bodyPr/>
                        <a:lstStyle/>
                        <a:p>
                          <a:endParaRPr lang="en-US"/>
                        </a:p>
                      </a:txBody>
                      <a:tcPr/>
                    </a:tc>
                    <a:tc vMerge="1">
                      <a:txBody>
                        <a:bodyPr/>
                        <a:lstStyle/>
                        <a:p>
                          <a:endParaRPr lang="en-US" sz="100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rowSpan="5">
                      <a:txBody>
                        <a:bodyPr/>
                        <a:lstStyle/>
                        <a:p>
                          <a:pPr algn="ctr"/>
                          <a:r>
                            <a:rPr lang="en-US" sz="1000" dirty="0"/>
                            <a:t>F</a:t>
                          </a:r>
                        </a:p>
                      </a:txBody>
                      <a:tcPr anchor="ctr">
                        <a:lnL>
                          <a:noFill/>
                        </a:lnL>
                        <a:lnR>
                          <a:noFill/>
                        </a:lnR>
                        <a:lnT w="12700" cap="flat" cmpd="sng" algn="ctr">
                          <a:noFill/>
                          <a:prstDash val="solid"/>
                          <a:round/>
                          <a:headEnd type="none" w="med" len="med"/>
                          <a:tailEnd type="none" w="med" len="med"/>
                        </a:lnT>
                        <a:lnTlToBr w="12700" cmpd="sng">
                          <a:noFill/>
                          <a:prstDash val="solid"/>
                        </a:lnTlToBr>
                        <a:lnBlToTr w="12700" cmpd="sng">
                          <a:noFill/>
                          <a:prstDash val="solid"/>
                        </a:lnBlToTr>
                        <a:solidFill>
                          <a:schemeClr val="accent2">
                            <a:lumMod val="20000"/>
                            <a:lumOff val="80000"/>
                          </a:schemeClr>
                        </a:solidFill>
                      </a:tcPr>
                    </a:tc>
                    <a:tc vMerge="1">
                      <a:txBody>
                        <a:bodyPr/>
                        <a:lstStyle/>
                        <a:p>
                          <a:endParaRPr lang="en-US" sz="100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526709417"/>
                      </a:ext>
                    </a:extLst>
                  </a:tr>
                  <a:tr h="235465">
                    <a:tc vMerge="1">
                      <a:txBody>
                        <a:bodyPr/>
                        <a:lstStyle/>
                        <a:p>
                          <a:pPr algn="ctr"/>
                          <a:endParaRPr lang="en-US" dirty="0"/>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UNDEFINED</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35337734"/>
                      </a:ext>
                    </a:extLst>
                  </a:tr>
                  <a:tr h="235465">
                    <a:tc rowSpan="3">
                      <a:txBody>
                        <a:bodyPr/>
                        <a:lstStyle/>
                        <a:p>
                          <a:pPr algn="ctr"/>
                          <a:r>
                            <a:rPr lang="en-US" sz="1000" dirty="0"/>
                            <a:t>F</a:t>
                          </a:r>
                        </a:p>
                      </a:txBody>
                      <a:tcPr anchor="ctr">
                        <a:lnT w="12700" cap="flat" cmpd="sng" algn="ctr">
                          <a:noFill/>
                          <a:prstDash val="solid"/>
                          <a:round/>
                          <a:headEnd type="none" w="med" len="med"/>
                          <a:tailEnd type="none" w="med" len="med"/>
                        </a:lnT>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UNDEFINED</a:t>
                          </a:r>
                        </a:p>
                      </a:txBody>
                      <a:tcPr>
                        <a:lnT w="12700" cap="flat" cmpd="sng" algn="ctr">
                          <a:noFill/>
                          <a:prstDash val="solid"/>
                          <a:round/>
                          <a:headEnd type="none" w="med" len="med"/>
                          <a:tailEnd type="none" w="med" len="med"/>
                        </a:lnT>
                        <a:solidFill>
                          <a:schemeClr val="bg1"/>
                        </a:solid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lnT w="12700" cap="flat" cmpd="sng" algn="ctr">
                          <a:noFill/>
                          <a:prstDash val="solid"/>
                          <a:round/>
                          <a:headEnd type="none" w="med" len="med"/>
                          <a:tailEnd type="none" w="med" len="med"/>
                        </a:lnT>
                        <a:solidFill>
                          <a:schemeClr val="bg1"/>
                        </a:solid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lnT w="12700" cap="flat" cmpd="sng" algn="ctr">
                          <a:noFill/>
                          <a:prstDash val="solid"/>
                          <a:round/>
                          <a:headEnd type="none" w="med" len="med"/>
                          <a:tailEnd type="none" w="med" len="med"/>
                        </a:lnT>
                        <a:solidFill>
                          <a:schemeClr val="bg1"/>
                        </a:solidFill>
                      </a:tcPr>
                    </a:tc>
                    <a:extLst>
                      <a:ext uri="{0D108BD9-81ED-4DB2-BD59-A6C34878D82A}">
                        <a16:rowId xmlns:a16="http://schemas.microsoft.com/office/drawing/2014/main" val="3368961383"/>
                      </a:ext>
                    </a:extLst>
                  </a:tr>
                  <a:tr h="235465">
                    <a:tc vMerge="1">
                      <a:txBody>
                        <a:bodyPr/>
                        <a:lstStyle/>
                        <a:p>
                          <a:endParaRPr lang="en-US"/>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rgbClr val="FF0000"/>
                              </a:solidFill>
                            </a:rPr>
                            <a:t>FAILURE (in finite time)</a:t>
                          </a:r>
                          <a:endParaRPr lang="en-US" sz="1000" dirty="0"/>
                        </a:p>
                      </a:txBody>
                      <a:tcPr anchor="ctr">
                        <a:solidFill>
                          <a:schemeClr val="accent2">
                            <a:lumMod val="20000"/>
                            <a:lumOff val="80000"/>
                          </a:schemeClr>
                        </a:solid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solidFill>
                          <a:schemeClr val="accent2">
                            <a:lumMod val="20000"/>
                            <a:lumOff val="80000"/>
                          </a:schemeClr>
                        </a:solid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solidFill>
                          <a:schemeClr val="accent2">
                            <a:lumMod val="20000"/>
                            <a:lumOff val="80000"/>
                          </a:schemeClr>
                        </a:solidFill>
                      </a:tcPr>
                    </a:tc>
                    <a:extLst>
                      <a:ext uri="{0D108BD9-81ED-4DB2-BD59-A6C34878D82A}">
                        <a16:rowId xmlns:a16="http://schemas.microsoft.com/office/drawing/2014/main" val="1834166221"/>
                      </a:ext>
                    </a:extLst>
                  </a:tr>
                  <a:tr h="235465">
                    <a:tc vMerge="1">
                      <a:txBody>
                        <a:bodyPr/>
                        <a:lstStyle/>
                        <a:p>
                          <a:endParaRPr lang="en-US"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rgbClr val="FF0000"/>
                              </a:solidFill>
                            </a:rPr>
                            <a:t>FAILURE (in finite time)</a:t>
                          </a:r>
                          <a:endParaRPr lang="en-US" sz="1000" dirty="0"/>
                        </a:p>
                      </a:txBody>
                      <a:tcPr>
                        <a:solidFill>
                          <a:schemeClr val="accent2">
                            <a:lumMod val="20000"/>
                            <a:lumOff val="80000"/>
                          </a:schemeClr>
                        </a:solid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T</a:t>
                          </a:r>
                        </a:p>
                      </a:txBody>
                      <a:tcPr anchor="ctr">
                        <a:solidFill>
                          <a:schemeClr val="accent6">
                            <a:lumMod val="20000"/>
                            <a:lumOff val="80000"/>
                          </a:schemeClr>
                        </a:solidFill>
                      </a:tcPr>
                    </a:tc>
                    <a:extLst>
                      <a:ext uri="{0D108BD9-81ED-4DB2-BD59-A6C34878D82A}">
                        <a16:rowId xmlns:a16="http://schemas.microsoft.com/office/drawing/2014/main" val="770856430"/>
                      </a:ext>
                    </a:extLst>
                  </a:tr>
                </a:tbl>
              </a:graphicData>
            </a:graphic>
          </p:graphicFrame>
        </mc:Choice>
        <mc:Fallback xmlns="">
          <p:graphicFrame>
            <p:nvGraphicFramePr>
              <p:cNvPr id="6" name="Table 52">
                <a:extLst>
                  <a:ext uri="{FF2B5EF4-FFF2-40B4-BE49-F238E27FC236}">
                    <a16:creationId xmlns:a16="http://schemas.microsoft.com/office/drawing/2014/main" id="{C057631E-50E1-440C-BFB5-44A9B7534003}"/>
                  </a:ext>
                </a:extLst>
              </p:cNvPr>
              <p:cNvGraphicFramePr>
                <a:graphicFrameLocks noGrp="1"/>
              </p:cNvGraphicFramePr>
              <p:nvPr>
                <p:extLst>
                  <p:ext uri="{D42A27DB-BD31-4B8C-83A1-F6EECF244321}">
                    <p14:modId xmlns:p14="http://schemas.microsoft.com/office/powerpoint/2010/main" val="244064837"/>
                  </p:ext>
                </p:extLst>
              </p:nvPr>
            </p:nvGraphicFramePr>
            <p:xfrm>
              <a:off x="9073768" y="4419600"/>
              <a:ext cx="2269994" cy="1690130"/>
            </p:xfrm>
            <a:graphic>
              <a:graphicData uri="http://schemas.openxmlformats.org/drawingml/2006/table">
                <a:tbl>
                  <a:tblPr firstRow="1" bandRow="1">
                    <a:tableStyleId>{2D5ABB26-0587-4C30-8999-92F81FD0307C}</a:tableStyleId>
                  </a:tblPr>
                  <a:tblGrid>
                    <a:gridCol w="208280">
                      <a:extLst>
                        <a:ext uri="{9D8B030D-6E8A-4147-A177-3AD203B41FA5}">
                          <a16:colId xmlns:a16="http://schemas.microsoft.com/office/drawing/2014/main" val="3919644959"/>
                        </a:ext>
                      </a:extLst>
                    </a:gridCol>
                    <a:gridCol w="1436752">
                      <a:extLst>
                        <a:ext uri="{9D8B030D-6E8A-4147-A177-3AD203B41FA5}">
                          <a16:colId xmlns:a16="http://schemas.microsoft.com/office/drawing/2014/main" val="3379705832"/>
                        </a:ext>
                      </a:extLst>
                    </a:gridCol>
                    <a:gridCol w="311150">
                      <a:extLst>
                        <a:ext uri="{9D8B030D-6E8A-4147-A177-3AD203B41FA5}">
                          <a16:colId xmlns:a16="http://schemas.microsoft.com/office/drawing/2014/main" val="41297981"/>
                        </a:ext>
                      </a:extLst>
                    </a:gridCol>
                    <a:gridCol w="313812">
                      <a:extLst>
                        <a:ext uri="{9D8B030D-6E8A-4147-A177-3AD203B41FA5}">
                          <a16:colId xmlns:a16="http://schemas.microsoft.com/office/drawing/2014/main" val="997363736"/>
                        </a:ext>
                      </a:extLst>
                    </a:gridCol>
                  </a:tblGrid>
                  <a:tr h="243840">
                    <a:tc>
                      <a:txBody>
                        <a:bodyPr/>
                        <a:lstStyle/>
                        <a:p>
                          <a:endParaRPr lang="en-US"/>
                        </a:p>
                      </a:txBody>
                      <a:tcPr>
                        <a:lnB w="12700" cap="flat" cmpd="sng" algn="ctr">
                          <a:solidFill>
                            <a:schemeClr val="tx1"/>
                          </a:solidFill>
                          <a:prstDash val="solid"/>
                          <a:round/>
                          <a:headEnd type="none" w="med" len="med"/>
                          <a:tailEnd type="none" w="med" len="med"/>
                        </a:lnB>
                        <a:blipFill>
                          <a:blip r:embed="rId3"/>
                          <a:stretch>
                            <a:fillRect r="-1000000" b="-610000"/>
                          </a:stretch>
                        </a:blipFill>
                      </a:tcPr>
                    </a:tc>
                    <a:tc>
                      <a:txBody>
                        <a:bodyPr/>
                        <a:lstStyle/>
                        <a:p>
                          <a:r>
                            <a:rPr lang="en-US" sz="1000" dirty="0"/>
                            <a:t>Test Result</a:t>
                          </a:r>
                        </a:p>
                      </a:txBody>
                      <a:tcPr>
                        <a:lnB w="12700" cap="flat" cmpd="sng" algn="ctr">
                          <a:solidFill>
                            <a:schemeClr val="tx1"/>
                          </a:solidFill>
                          <a:prstDash val="solid"/>
                          <a:round/>
                          <a:headEnd type="none" w="med" len="med"/>
                          <a:tailEnd type="none" w="med" len="med"/>
                        </a:lnB>
                      </a:tcPr>
                    </a:tc>
                    <a:tc>
                      <a:txBody>
                        <a:bodyPr/>
                        <a:lstStyle/>
                        <a:p>
                          <a:endParaRPr lang="en-US"/>
                        </a:p>
                      </a:txBody>
                      <a:tcPr>
                        <a:lnB w="12700" cap="flat" cmpd="sng" algn="ctr">
                          <a:solidFill>
                            <a:schemeClr val="tx1"/>
                          </a:solidFill>
                          <a:prstDash val="solid"/>
                          <a:round/>
                          <a:headEnd type="none" w="med" len="med"/>
                          <a:tailEnd type="none" w="med" len="med"/>
                        </a:lnB>
                        <a:blipFill>
                          <a:blip r:embed="rId3"/>
                          <a:stretch>
                            <a:fillRect l="-529412" r="-103922" b="-610000"/>
                          </a:stretch>
                        </a:blipFill>
                      </a:tcPr>
                    </a:tc>
                    <a:tc>
                      <a:txBody>
                        <a:bodyPr/>
                        <a:lstStyle/>
                        <a:p>
                          <a:endParaRPr lang="en-US"/>
                        </a:p>
                      </a:txBody>
                      <a:tcPr>
                        <a:lnB w="12700" cap="flat" cmpd="sng" algn="ctr">
                          <a:solidFill>
                            <a:schemeClr val="tx1"/>
                          </a:solidFill>
                          <a:prstDash val="solid"/>
                          <a:round/>
                          <a:headEnd type="none" w="med" len="med"/>
                          <a:tailEnd type="none" w="med" len="med"/>
                        </a:lnB>
                        <a:blipFill>
                          <a:blip r:embed="rId3"/>
                          <a:stretch>
                            <a:fillRect l="-617308" r="-1923" b="-610000"/>
                          </a:stretch>
                        </a:blipFill>
                      </a:tcPr>
                    </a:tc>
                    <a:extLst>
                      <a:ext uri="{0D108BD9-81ED-4DB2-BD59-A6C34878D82A}">
                        <a16:rowId xmlns:a16="http://schemas.microsoft.com/office/drawing/2014/main" val="3648586678"/>
                      </a:ext>
                    </a:extLst>
                  </a:tr>
                  <a:tr h="243840">
                    <a:tc rowSpan="3">
                      <a:txBody>
                        <a:bodyPr/>
                        <a:lstStyle/>
                        <a:p>
                          <a:pPr algn="ctr"/>
                          <a:r>
                            <a:rPr lang="en-US" sz="1000" dirty="0"/>
                            <a:t>T</a:t>
                          </a:r>
                        </a:p>
                      </a:txBody>
                      <a:tcPr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rowSpan="2">
                      <a:txBody>
                        <a:bodyPr/>
                        <a:lstStyle/>
                        <a:p>
                          <a:r>
                            <a:rPr lang="en-US" sz="1000" dirty="0">
                              <a:solidFill>
                                <a:schemeClr val="accent6"/>
                              </a:solidFill>
                            </a:rPr>
                            <a:t>SUCCESS (in finite time)</a:t>
                          </a:r>
                          <a:endParaRPr lang="en-US" sz="1000" dirty="0"/>
                        </a:p>
                      </a:txBody>
                      <a:tcPr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sz="1000" dirty="0"/>
                            <a:t>T</a:t>
                          </a:r>
                        </a:p>
                      </a:txBody>
                      <a:tcPr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rowSpan="5">
                      <a:txBody>
                        <a:bodyPr/>
                        <a:lstStyle/>
                        <a:p>
                          <a:pPr algn="ctr"/>
                          <a:r>
                            <a:rPr lang="en-US" sz="1000" dirty="0"/>
                            <a:t>F</a:t>
                          </a:r>
                        </a:p>
                      </a:txBody>
                      <a:tcPr anchor="ctr">
                        <a:lnL>
                          <a:noFill/>
                        </a:lnL>
                        <a:lnR>
                          <a:noFill/>
                        </a:lnR>
                        <a:lnT w="12700" cap="flat" cmpd="sng" algn="ctr">
                          <a:solidFill>
                            <a:schemeClr val="tx1"/>
                          </a:solidFill>
                          <a:prstDash val="solid"/>
                          <a:round/>
                          <a:headEnd type="none" w="med" len="med"/>
                          <a:tailEnd type="none" w="med" len="med"/>
                        </a:lnT>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4039576678"/>
                      </a:ext>
                    </a:extLst>
                  </a:tr>
                  <a:tr h="235465">
                    <a:tc vMerge="1">
                      <a:txBody>
                        <a:bodyPr/>
                        <a:lstStyle/>
                        <a:p>
                          <a:endParaRPr lang="en-US"/>
                        </a:p>
                      </a:txBody>
                      <a:tcPr/>
                    </a:tc>
                    <a:tc vMerge="1">
                      <a:txBody>
                        <a:bodyPr/>
                        <a:lstStyle/>
                        <a:p>
                          <a:endParaRPr lang="en-US" sz="100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rowSpan="5">
                      <a:txBody>
                        <a:bodyPr/>
                        <a:lstStyle/>
                        <a:p>
                          <a:pPr algn="ctr"/>
                          <a:r>
                            <a:rPr lang="en-US" sz="1000" dirty="0"/>
                            <a:t>F</a:t>
                          </a:r>
                        </a:p>
                      </a:txBody>
                      <a:tcPr anchor="ctr">
                        <a:lnL>
                          <a:noFill/>
                        </a:lnL>
                        <a:lnR>
                          <a:noFill/>
                        </a:lnR>
                        <a:lnT w="12700" cap="flat" cmpd="sng" algn="ctr">
                          <a:noFill/>
                          <a:prstDash val="solid"/>
                          <a:round/>
                          <a:headEnd type="none" w="med" len="med"/>
                          <a:tailEnd type="none" w="med" len="med"/>
                        </a:lnT>
                        <a:lnTlToBr w="12700" cmpd="sng">
                          <a:noFill/>
                          <a:prstDash val="solid"/>
                        </a:lnTlToBr>
                        <a:lnBlToTr w="12700" cmpd="sng">
                          <a:noFill/>
                          <a:prstDash val="solid"/>
                        </a:lnBlToTr>
                        <a:solidFill>
                          <a:schemeClr val="accent2">
                            <a:lumMod val="20000"/>
                            <a:lumOff val="80000"/>
                          </a:schemeClr>
                        </a:solidFill>
                      </a:tcPr>
                    </a:tc>
                    <a:tc vMerge="1">
                      <a:txBody>
                        <a:bodyPr/>
                        <a:lstStyle/>
                        <a:p>
                          <a:endParaRPr lang="en-US" sz="100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526709417"/>
                      </a:ext>
                    </a:extLst>
                  </a:tr>
                  <a:tr h="243840">
                    <a:tc vMerge="1">
                      <a:txBody>
                        <a:bodyPr/>
                        <a:lstStyle/>
                        <a:p>
                          <a:pPr algn="ctr"/>
                          <a:endParaRPr lang="en-US" dirty="0"/>
                        </a:p>
                      </a:txBody>
                      <a:tcPr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UNDEFINED</a:t>
                          </a:r>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35337734"/>
                      </a:ext>
                    </a:extLst>
                  </a:tr>
                  <a:tr h="243840">
                    <a:tc rowSpan="3">
                      <a:txBody>
                        <a:bodyPr/>
                        <a:lstStyle/>
                        <a:p>
                          <a:pPr algn="ctr"/>
                          <a:r>
                            <a:rPr lang="en-US" sz="1000" dirty="0"/>
                            <a:t>F</a:t>
                          </a:r>
                        </a:p>
                      </a:txBody>
                      <a:tcPr anchor="ctr">
                        <a:lnT w="12700" cap="flat" cmpd="sng" algn="ctr">
                          <a:noFill/>
                          <a:prstDash val="solid"/>
                          <a:round/>
                          <a:headEnd type="none" w="med" len="med"/>
                          <a:tailEnd type="none" w="med" len="med"/>
                        </a:lnT>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t>UNDEFINED</a:t>
                          </a:r>
                        </a:p>
                      </a:txBody>
                      <a:tcPr>
                        <a:lnT w="12700" cap="flat" cmpd="sng" algn="ctr">
                          <a:noFill/>
                          <a:prstDash val="solid"/>
                          <a:round/>
                          <a:headEnd type="none" w="med" len="med"/>
                          <a:tailEnd type="none" w="med" len="med"/>
                        </a:lnT>
                        <a:solidFill>
                          <a:schemeClr val="bg1"/>
                        </a:solid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lnT w="12700" cap="flat" cmpd="sng" algn="ctr">
                          <a:noFill/>
                          <a:prstDash val="solid"/>
                          <a:round/>
                          <a:headEnd type="none" w="med" len="med"/>
                          <a:tailEnd type="none" w="med" len="med"/>
                        </a:lnT>
                        <a:solidFill>
                          <a:schemeClr val="bg1"/>
                        </a:solid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lnT w="12700" cap="flat" cmpd="sng" algn="ctr">
                          <a:noFill/>
                          <a:prstDash val="solid"/>
                          <a:round/>
                          <a:headEnd type="none" w="med" len="med"/>
                          <a:tailEnd type="none" w="med" len="med"/>
                        </a:lnT>
                        <a:solidFill>
                          <a:schemeClr val="bg1"/>
                        </a:solidFill>
                      </a:tcPr>
                    </a:tc>
                    <a:extLst>
                      <a:ext uri="{0D108BD9-81ED-4DB2-BD59-A6C34878D82A}">
                        <a16:rowId xmlns:a16="http://schemas.microsoft.com/office/drawing/2014/main" val="3368961383"/>
                      </a:ext>
                    </a:extLst>
                  </a:tr>
                  <a:tr h="235465">
                    <a:tc vMerge="1">
                      <a:txBody>
                        <a:bodyPr/>
                        <a:lstStyle/>
                        <a:p>
                          <a:endParaRPr lang="en-US"/>
                        </a:p>
                      </a:txBody>
                      <a:tcP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rgbClr val="FF0000"/>
                              </a:solidFill>
                            </a:rPr>
                            <a:t>FAILURE (in finite time)</a:t>
                          </a:r>
                          <a:endParaRPr lang="en-US" sz="1000" dirty="0"/>
                        </a:p>
                      </a:txBody>
                      <a:tcPr anchor="ctr">
                        <a:solidFill>
                          <a:schemeClr val="accent2">
                            <a:lumMod val="20000"/>
                            <a:lumOff val="80000"/>
                          </a:schemeClr>
                        </a:solid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solidFill>
                          <a:schemeClr val="accent2">
                            <a:lumMod val="20000"/>
                            <a:lumOff val="80000"/>
                          </a:schemeClr>
                        </a:solid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solidFill>
                          <a:schemeClr val="accent2">
                            <a:lumMod val="20000"/>
                            <a:lumOff val="80000"/>
                          </a:schemeClr>
                        </a:solidFill>
                      </a:tcPr>
                    </a:tc>
                    <a:extLst>
                      <a:ext uri="{0D108BD9-81ED-4DB2-BD59-A6C34878D82A}">
                        <a16:rowId xmlns:a16="http://schemas.microsoft.com/office/drawing/2014/main" val="1834166221"/>
                      </a:ext>
                    </a:extLst>
                  </a:tr>
                  <a:tr h="243840">
                    <a:tc vMerge="1">
                      <a:txBody>
                        <a:bodyPr/>
                        <a:lstStyle/>
                        <a:p>
                          <a:endParaRPr lang="en-US" dirty="0"/>
                        </a:p>
                      </a:txBody>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rgbClr val="FF0000"/>
                              </a:solidFill>
                            </a:rPr>
                            <a:t>FAILURE (in finite time)</a:t>
                          </a:r>
                          <a:endParaRPr lang="en-US" sz="1000" dirty="0"/>
                        </a:p>
                      </a:txBody>
                      <a:tcPr>
                        <a:solidFill>
                          <a:schemeClr val="accent2">
                            <a:lumMod val="20000"/>
                            <a:lumOff val="80000"/>
                          </a:schemeClr>
                        </a:solidFill>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t>T</a:t>
                          </a:r>
                        </a:p>
                      </a:txBody>
                      <a:tcPr anchor="ctr">
                        <a:solidFill>
                          <a:schemeClr val="accent6">
                            <a:lumMod val="20000"/>
                            <a:lumOff val="80000"/>
                          </a:schemeClr>
                        </a:solidFill>
                      </a:tcPr>
                    </a:tc>
                    <a:extLst>
                      <a:ext uri="{0D108BD9-81ED-4DB2-BD59-A6C34878D82A}">
                        <a16:rowId xmlns:a16="http://schemas.microsoft.com/office/drawing/2014/main" val="770856430"/>
                      </a:ext>
                    </a:extLst>
                  </a:tr>
                </a:tbl>
              </a:graphicData>
            </a:graphic>
          </p:graphicFrame>
        </mc:Fallback>
      </mc:AlternateContent>
      <p:grpSp>
        <p:nvGrpSpPr>
          <p:cNvPr id="58" name="Group 57">
            <a:extLst>
              <a:ext uri="{FF2B5EF4-FFF2-40B4-BE49-F238E27FC236}">
                <a16:creationId xmlns:a16="http://schemas.microsoft.com/office/drawing/2014/main" id="{B9110527-7A60-4107-B2DD-A54EB1540FE8}"/>
              </a:ext>
            </a:extLst>
          </p:cNvPr>
          <p:cNvGrpSpPr/>
          <p:nvPr/>
        </p:nvGrpSpPr>
        <p:grpSpPr>
          <a:xfrm>
            <a:off x="9337136" y="2965450"/>
            <a:ext cx="2326331" cy="1149350"/>
            <a:chOff x="9337136" y="2965450"/>
            <a:chExt cx="2326331" cy="1149350"/>
          </a:xfrm>
        </p:grpSpPr>
        <p:grpSp>
          <p:nvGrpSpPr>
            <p:cNvPr id="8" name="Group 7">
              <a:extLst>
                <a:ext uri="{FF2B5EF4-FFF2-40B4-BE49-F238E27FC236}">
                  <a16:creationId xmlns:a16="http://schemas.microsoft.com/office/drawing/2014/main" id="{6A4EA33B-BC8F-48A6-9308-5D257C21FE56}"/>
                </a:ext>
              </a:extLst>
            </p:cNvPr>
            <p:cNvGrpSpPr/>
            <p:nvPr/>
          </p:nvGrpSpPr>
          <p:grpSpPr>
            <a:xfrm>
              <a:off x="9337136" y="2965450"/>
              <a:ext cx="2326331" cy="1149350"/>
              <a:chOff x="843516" y="4368156"/>
              <a:chExt cx="3536826" cy="1129448"/>
            </a:xfrm>
          </p:grpSpPr>
          <p:sp>
            <p:nvSpPr>
              <p:cNvPr id="9" name="Oval 8">
                <a:extLst>
                  <a:ext uri="{FF2B5EF4-FFF2-40B4-BE49-F238E27FC236}">
                    <a16:creationId xmlns:a16="http://schemas.microsoft.com/office/drawing/2014/main" id="{9198F8C5-7D28-4AED-AB21-B7063D65E9B8}"/>
                  </a:ext>
                </a:extLst>
              </p:cNvPr>
              <p:cNvSpPr/>
              <p:nvPr/>
            </p:nvSpPr>
            <p:spPr>
              <a:xfrm>
                <a:off x="843516" y="4368156"/>
                <a:ext cx="3536826" cy="1129448"/>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2300FE77-2554-43C2-A5CA-6179C20A3154}"/>
                  </a:ext>
                </a:extLst>
              </p:cNvPr>
              <p:cNvSpPr/>
              <p:nvPr/>
            </p:nvSpPr>
            <p:spPr>
              <a:xfrm>
                <a:off x="3426833" y="4823679"/>
                <a:ext cx="500300" cy="180961"/>
              </a:xfrm>
              <a:prstGeom prst="ellipse">
                <a:avLst/>
              </a:prstGeom>
              <a:noFill/>
              <a:ln>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9" name="Oval 18">
                <a:extLst>
                  <a:ext uri="{FF2B5EF4-FFF2-40B4-BE49-F238E27FC236}">
                    <a16:creationId xmlns:a16="http://schemas.microsoft.com/office/drawing/2014/main" id="{EE3A53B0-5034-463B-A358-DAF866568B18}"/>
                  </a:ext>
                </a:extLst>
              </p:cNvPr>
              <p:cNvSpPr/>
              <p:nvPr/>
            </p:nvSpPr>
            <p:spPr>
              <a:xfrm>
                <a:off x="3130142" y="4755641"/>
                <a:ext cx="857477" cy="320086"/>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0" name="Oval 19">
                <a:extLst>
                  <a:ext uri="{FF2B5EF4-FFF2-40B4-BE49-F238E27FC236}">
                    <a16:creationId xmlns:a16="http://schemas.microsoft.com/office/drawing/2014/main" id="{92588FC2-6706-4111-AED6-BC7DDB34A965}"/>
                  </a:ext>
                </a:extLst>
              </p:cNvPr>
              <p:cNvSpPr/>
              <p:nvPr/>
            </p:nvSpPr>
            <p:spPr>
              <a:xfrm>
                <a:off x="2775753" y="4703320"/>
                <a:ext cx="1272353" cy="436192"/>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1" name="Oval 20">
                <a:extLst>
                  <a:ext uri="{FF2B5EF4-FFF2-40B4-BE49-F238E27FC236}">
                    <a16:creationId xmlns:a16="http://schemas.microsoft.com/office/drawing/2014/main" id="{A5C41935-0254-447A-A6A3-BFF29E0ABBE2}"/>
                  </a:ext>
                </a:extLst>
              </p:cNvPr>
              <p:cNvSpPr/>
              <p:nvPr/>
            </p:nvSpPr>
            <p:spPr>
              <a:xfrm>
                <a:off x="2369112" y="4648290"/>
                <a:ext cx="1739481" cy="557716"/>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2" name="Oval 21">
                <a:extLst>
                  <a:ext uri="{FF2B5EF4-FFF2-40B4-BE49-F238E27FC236}">
                    <a16:creationId xmlns:a16="http://schemas.microsoft.com/office/drawing/2014/main" id="{185C0DB7-5CCA-4948-BB99-B87967DCF96B}"/>
                  </a:ext>
                </a:extLst>
              </p:cNvPr>
              <p:cNvSpPr/>
              <p:nvPr/>
            </p:nvSpPr>
            <p:spPr>
              <a:xfrm>
                <a:off x="2014723" y="4586488"/>
                <a:ext cx="2154357" cy="69278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3" name="Oval 22">
                <a:extLst>
                  <a:ext uri="{FF2B5EF4-FFF2-40B4-BE49-F238E27FC236}">
                    <a16:creationId xmlns:a16="http://schemas.microsoft.com/office/drawing/2014/main" id="{83E414E5-59CF-4677-A559-10137D1BCEF7}"/>
                  </a:ext>
                </a:extLst>
              </p:cNvPr>
              <p:cNvSpPr/>
              <p:nvPr/>
            </p:nvSpPr>
            <p:spPr>
              <a:xfrm>
                <a:off x="1582992" y="4524024"/>
                <a:ext cx="2646576" cy="829176"/>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24" name="Oval 23">
                <a:extLst>
                  <a:ext uri="{FF2B5EF4-FFF2-40B4-BE49-F238E27FC236}">
                    <a16:creationId xmlns:a16="http://schemas.microsoft.com/office/drawing/2014/main" id="{16F714D0-CF4D-4738-A396-03D239B9604F}"/>
                  </a:ext>
                </a:extLst>
              </p:cNvPr>
              <p:cNvSpPr/>
              <p:nvPr/>
            </p:nvSpPr>
            <p:spPr>
              <a:xfrm>
                <a:off x="1259750" y="4457399"/>
                <a:ext cx="3030304" cy="97389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sp>
          <p:nvSpPr>
            <p:cNvPr id="25" name="Oval 24">
              <a:extLst>
                <a:ext uri="{FF2B5EF4-FFF2-40B4-BE49-F238E27FC236}">
                  <a16:creationId xmlns:a16="http://schemas.microsoft.com/office/drawing/2014/main" id="{ECFAC8C3-514B-4037-9F90-E635B94A38C3}"/>
                </a:ext>
              </a:extLst>
            </p:cNvPr>
            <p:cNvSpPr/>
            <p:nvPr/>
          </p:nvSpPr>
          <p:spPr>
            <a:xfrm>
              <a:off x="11211881" y="3477204"/>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A4E72C66-2E87-4BF3-B58E-50DA87B73B2C}"/>
                </a:ext>
              </a:extLst>
            </p:cNvPr>
            <p:cNvSpPr/>
            <p:nvPr/>
          </p:nvSpPr>
          <p:spPr>
            <a:xfrm>
              <a:off x="9681707" y="3179499"/>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13AEADBB-B672-4A57-813C-3C33C232558C}"/>
                </a:ext>
              </a:extLst>
            </p:cNvPr>
            <p:cNvSpPr/>
            <p:nvPr/>
          </p:nvSpPr>
          <p:spPr>
            <a:xfrm>
              <a:off x="9728625" y="3367409"/>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AF068C3-9178-4470-A63F-886952404330}"/>
                </a:ext>
              </a:extLst>
            </p:cNvPr>
            <p:cNvSpPr/>
            <p:nvPr/>
          </p:nvSpPr>
          <p:spPr>
            <a:xfrm>
              <a:off x="10060043" y="3305278"/>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6A572E13-4603-4ED3-8910-3A8E2529C9C7}"/>
                </a:ext>
              </a:extLst>
            </p:cNvPr>
            <p:cNvSpPr/>
            <p:nvPr/>
          </p:nvSpPr>
          <p:spPr>
            <a:xfrm>
              <a:off x="10293141" y="3340788"/>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BFA6D8D5-7FDF-4ED4-9EEC-4A7AF37C03BE}"/>
                </a:ext>
              </a:extLst>
            </p:cNvPr>
            <p:cNvSpPr/>
            <p:nvPr/>
          </p:nvSpPr>
          <p:spPr>
            <a:xfrm>
              <a:off x="10056833" y="3152118"/>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4D9AAC8-C48A-450D-98B2-0D1CBE0E3563}"/>
                </a:ext>
              </a:extLst>
            </p:cNvPr>
            <p:cNvSpPr/>
            <p:nvPr/>
          </p:nvSpPr>
          <p:spPr>
            <a:xfrm>
              <a:off x="10693909" y="3714888"/>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CF96F75B-BC82-4889-8FC8-E975A3209E1E}"/>
                </a:ext>
              </a:extLst>
            </p:cNvPr>
            <p:cNvSpPr/>
            <p:nvPr/>
          </p:nvSpPr>
          <p:spPr>
            <a:xfrm>
              <a:off x="11012669" y="3595395"/>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C28F5623-555E-436A-8A3A-C4D251A078AE}"/>
                </a:ext>
              </a:extLst>
            </p:cNvPr>
            <p:cNvSpPr/>
            <p:nvPr/>
          </p:nvSpPr>
          <p:spPr>
            <a:xfrm>
              <a:off x="10973168" y="3408100"/>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D1B07FAB-F741-4D3F-B7FB-4BE2C98F806D}"/>
                </a:ext>
              </a:extLst>
            </p:cNvPr>
            <p:cNvSpPr/>
            <p:nvPr/>
          </p:nvSpPr>
          <p:spPr>
            <a:xfrm>
              <a:off x="10776985" y="3595395"/>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F55A4BEC-F4AE-4F9D-A8AD-4028585EE9EE}"/>
                </a:ext>
              </a:extLst>
            </p:cNvPr>
            <p:cNvSpPr/>
            <p:nvPr/>
          </p:nvSpPr>
          <p:spPr>
            <a:xfrm>
              <a:off x="10592638" y="3326404"/>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B7CD5BB0-89F3-458A-8D4E-E3EFADC396BF}"/>
                </a:ext>
              </a:extLst>
            </p:cNvPr>
            <p:cNvSpPr/>
            <p:nvPr/>
          </p:nvSpPr>
          <p:spPr>
            <a:xfrm>
              <a:off x="10429280" y="3152118"/>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4BBF2563-A4B1-4659-AF7B-10E529AEC909}"/>
                </a:ext>
              </a:extLst>
            </p:cNvPr>
            <p:cNvSpPr/>
            <p:nvPr/>
          </p:nvSpPr>
          <p:spPr>
            <a:xfrm>
              <a:off x="10552726" y="3789854"/>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155819E0-5752-4933-9586-EBE35BE3FB26}"/>
                </a:ext>
              </a:extLst>
            </p:cNvPr>
            <p:cNvSpPr/>
            <p:nvPr/>
          </p:nvSpPr>
          <p:spPr>
            <a:xfrm>
              <a:off x="10279932" y="3937370"/>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C33205C-19A0-48A1-8A5F-43CC6361A57E}"/>
                </a:ext>
              </a:extLst>
            </p:cNvPr>
            <p:cNvSpPr/>
            <p:nvPr/>
          </p:nvSpPr>
          <p:spPr>
            <a:xfrm>
              <a:off x="9877598" y="3929946"/>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45482056-53BC-4102-9F3F-5A589EC9EE37}"/>
                </a:ext>
              </a:extLst>
            </p:cNvPr>
            <p:cNvSpPr/>
            <p:nvPr/>
          </p:nvSpPr>
          <p:spPr>
            <a:xfrm>
              <a:off x="9657604" y="3820924"/>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A861959-FAEF-4889-8433-7209F84D0E1E}"/>
                </a:ext>
              </a:extLst>
            </p:cNvPr>
            <p:cNvSpPr/>
            <p:nvPr/>
          </p:nvSpPr>
          <p:spPr>
            <a:xfrm>
              <a:off x="9540004" y="3685815"/>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DFC7BCE8-E45C-4AC3-B4F4-32D2ACF4D479}"/>
                </a:ext>
              </a:extLst>
            </p:cNvPr>
            <p:cNvSpPr/>
            <p:nvPr/>
          </p:nvSpPr>
          <p:spPr>
            <a:xfrm>
              <a:off x="9406807" y="3595395"/>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E8C94081-B904-4FEE-B076-846A447372B4}"/>
                </a:ext>
              </a:extLst>
            </p:cNvPr>
            <p:cNvSpPr/>
            <p:nvPr/>
          </p:nvSpPr>
          <p:spPr>
            <a:xfrm>
              <a:off x="9511410" y="3441644"/>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07384449-EEFF-4C99-8015-6A3DACE4BB13}"/>
                </a:ext>
              </a:extLst>
            </p:cNvPr>
            <p:cNvSpPr/>
            <p:nvPr/>
          </p:nvSpPr>
          <p:spPr>
            <a:xfrm>
              <a:off x="9541416" y="3284048"/>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66C34F92-1CFD-41D7-972E-0A3A3D9CD17E}"/>
                </a:ext>
              </a:extLst>
            </p:cNvPr>
            <p:cNvSpPr/>
            <p:nvPr/>
          </p:nvSpPr>
          <p:spPr>
            <a:xfrm>
              <a:off x="9799646" y="3714357"/>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A7309847-8968-4995-8B48-C5756CC730A6}"/>
                </a:ext>
              </a:extLst>
            </p:cNvPr>
            <p:cNvSpPr/>
            <p:nvPr/>
          </p:nvSpPr>
          <p:spPr>
            <a:xfrm>
              <a:off x="9904219" y="3457438"/>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18A7AA91-5B39-4882-879C-AEFC972A7AC6}"/>
                </a:ext>
              </a:extLst>
            </p:cNvPr>
            <p:cNvSpPr/>
            <p:nvPr/>
          </p:nvSpPr>
          <p:spPr>
            <a:xfrm>
              <a:off x="10019124" y="3609344"/>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7F58B09-FBCD-4C32-A042-7BA6F5D3C336}"/>
                </a:ext>
              </a:extLst>
            </p:cNvPr>
            <p:cNvSpPr/>
            <p:nvPr/>
          </p:nvSpPr>
          <p:spPr>
            <a:xfrm>
              <a:off x="10211205" y="3499471"/>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9DB23E1F-FF70-4BFF-8BCE-6F129FA6D603}"/>
                </a:ext>
              </a:extLst>
            </p:cNvPr>
            <p:cNvSpPr/>
            <p:nvPr/>
          </p:nvSpPr>
          <p:spPr>
            <a:xfrm>
              <a:off x="10501581" y="3435890"/>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BED35592-A2F3-4D99-909B-DA541A071D10}"/>
                </a:ext>
              </a:extLst>
            </p:cNvPr>
            <p:cNvSpPr/>
            <p:nvPr/>
          </p:nvSpPr>
          <p:spPr>
            <a:xfrm>
              <a:off x="10791957" y="3372309"/>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E0937AF1-57C8-4404-A713-7417929D7187}"/>
                </a:ext>
              </a:extLst>
            </p:cNvPr>
            <p:cNvSpPr/>
            <p:nvPr/>
          </p:nvSpPr>
          <p:spPr>
            <a:xfrm>
              <a:off x="10684086" y="3456541"/>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A0800546-78B6-4871-83B5-0E063E6441E6}"/>
                </a:ext>
              </a:extLst>
            </p:cNvPr>
            <p:cNvSpPr/>
            <p:nvPr/>
          </p:nvSpPr>
          <p:spPr>
            <a:xfrm>
              <a:off x="10517215" y="3569802"/>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C0A99735-B86A-4A83-A7B0-73908ED15AEE}"/>
                </a:ext>
              </a:extLst>
            </p:cNvPr>
            <p:cNvSpPr/>
            <p:nvPr/>
          </p:nvSpPr>
          <p:spPr>
            <a:xfrm>
              <a:off x="10322100" y="3686040"/>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09724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41899-88C6-46D8-8E73-F3AB1A560591}"/>
              </a:ext>
            </a:extLst>
          </p:cNvPr>
          <p:cNvSpPr txBox="1">
            <a:spLocks/>
          </p:cNvSpPr>
          <p:nvPr/>
        </p:nvSpPr>
        <p:spPr>
          <a:xfrm>
            <a:off x="193431" y="136525"/>
            <a:ext cx="11843238" cy="8974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Examples</a:t>
            </a:r>
          </a:p>
        </p:txBody>
      </p:sp>
      <mc:AlternateContent xmlns:mc="http://schemas.openxmlformats.org/markup-compatibility/2006" xmlns:a14="http://schemas.microsoft.com/office/drawing/2010/main">
        <mc:Choice Requires="a14">
          <p:sp>
            <p:nvSpPr>
              <p:cNvPr id="83" name="Rectangle 82">
                <a:extLst>
                  <a:ext uri="{FF2B5EF4-FFF2-40B4-BE49-F238E27FC236}">
                    <a16:creationId xmlns:a16="http://schemas.microsoft.com/office/drawing/2014/main" id="{AB9E1941-1F3E-4D69-BEFE-AE0F21DCA63F}"/>
                  </a:ext>
                </a:extLst>
              </p:cNvPr>
              <p:cNvSpPr/>
              <p:nvPr/>
            </p:nvSpPr>
            <p:spPr>
              <a:xfrm>
                <a:off x="4615589" y="1907915"/>
                <a:ext cx="7250277" cy="1292662"/>
              </a:xfrm>
              <a:prstGeom prst="rect">
                <a:avLst/>
              </a:prstGeom>
            </p:spPr>
            <p:txBody>
              <a:bodyPr wrap="square">
                <a:spAutoFit/>
              </a:bodyPr>
              <a:lstStyle/>
              <a:p>
                <a:r>
                  <a:rPr lang="en-US" sz="2400" i="1" dirty="0"/>
                  <a:t>Standard topology on integers</a:t>
                </a:r>
                <a:br>
                  <a:rPr lang="en-US" sz="2400" i="1" dirty="0"/>
                </a:br>
                <a:r>
                  <a:rPr lang="en-US" i="1" dirty="0"/>
                  <a:t>Decidable domain (all statements are decidable)</a:t>
                </a:r>
              </a:p>
              <a:p>
                <a:r>
                  <a:rPr lang="en-US" dirty="0"/>
                  <a:t>Discrete topology (every set is </a:t>
                </a:r>
                <a:r>
                  <a:rPr lang="en-US" dirty="0" err="1"/>
                  <a:t>clopen</a:t>
                </a:r>
                <a:r>
                  <a:rPr lang="en-US" dirty="0"/>
                  <a:t>); topology and </a:t>
                </a:r>
                <a14:m>
                  <m:oMath xmlns:m="http://schemas.openxmlformats.org/officeDocument/2006/math">
                    <m:r>
                      <a:rPr lang="en-US" i="1">
                        <a:latin typeface="Cambria Math" panose="02040503050406030204" pitchFamily="18" charset="0"/>
                      </a:rPr>
                      <m:t>𝜎</m:t>
                    </m:r>
                  </m:oMath>
                </a14:m>
                <a:r>
                  <a:rPr lang="en-US" dirty="0"/>
                  <a:t>-algebra both coincide with the power set</a:t>
                </a:r>
              </a:p>
            </p:txBody>
          </p:sp>
        </mc:Choice>
        <mc:Fallback xmlns="">
          <p:sp>
            <p:nvSpPr>
              <p:cNvPr id="83" name="Rectangle 82">
                <a:extLst>
                  <a:ext uri="{FF2B5EF4-FFF2-40B4-BE49-F238E27FC236}">
                    <a16:creationId xmlns:a16="http://schemas.microsoft.com/office/drawing/2014/main" id="{AB9E1941-1F3E-4D69-BEFE-AE0F21DCA63F}"/>
                  </a:ext>
                </a:extLst>
              </p:cNvPr>
              <p:cNvSpPr>
                <a:spLocks noRot="1" noChangeAspect="1" noMove="1" noResize="1" noEditPoints="1" noAdjustHandles="1" noChangeArrowheads="1" noChangeShapeType="1" noTextEdit="1"/>
              </p:cNvSpPr>
              <p:nvPr/>
            </p:nvSpPr>
            <p:spPr>
              <a:xfrm>
                <a:off x="4615589" y="1907915"/>
                <a:ext cx="7250277" cy="1292662"/>
              </a:xfrm>
              <a:prstGeom prst="rect">
                <a:avLst/>
              </a:prstGeom>
              <a:blipFill>
                <a:blip r:embed="rId2"/>
                <a:stretch>
                  <a:fillRect l="-1261" t="-3774" b="-6604"/>
                </a:stretch>
              </a:blipFill>
            </p:spPr>
            <p:txBody>
              <a:bodyPr/>
              <a:lstStyle/>
              <a:p>
                <a:r>
                  <a:rPr lang="en-US">
                    <a:noFill/>
                  </a:rPr>
                  <a:t> </a:t>
                </a:r>
              </a:p>
            </p:txBody>
          </p:sp>
        </mc:Fallback>
      </mc:AlternateContent>
      <p:sp>
        <p:nvSpPr>
          <p:cNvPr id="62" name="Oval 61">
            <a:extLst>
              <a:ext uri="{FF2B5EF4-FFF2-40B4-BE49-F238E27FC236}">
                <a16:creationId xmlns:a16="http://schemas.microsoft.com/office/drawing/2014/main" id="{C55116B5-4D8B-4109-ACE4-D29821421C86}"/>
              </a:ext>
            </a:extLst>
          </p:cNvPr>
          <p:cNvSpPr/>
          <p:nvPr/>
        </p:nvSpPr>
        <p:spPr>
          <a:xfrm>
            <a:off x="262270" y="2071129"/>
            <a:ext cx="4017887" cy="1129448"/>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Oval 71">
            <a:extLst>
              <a:ext uri="{FF2B5EF4-FFF2-40B4-BE49-F238E27FC236}">
                <a16:creationId xmlns:a16="http://schemas.microsoft.com/office/drawing/2014/main" id="{87B02B2D-6A23-4117-875B-AD9E3B5AB67A}"/>
              </a:ext>
            </a:extLst>
          </p:cNvPr>
          <p:cNvSpPr/>
          <p:nvPr/>
        </p:nvSpPr>
        <p:spPr>
          <a:xfrm>
            <a:off x="3515833" y="2494713"/>
            <a:ext cx="240118" cy="23642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5" name="TextBox 84">
            <a:extLst>
              <a:ext uri="{FF2B5EF4-FFF2-40B4-BE49-F238E27FC236}">
                <a16:creationId xmlns:a16="http://schemas.microsoft.com/office/drawing/2014/main" id="{8ADEE5C0-0645-4E21-8E66-22AC44F76481}"/>
              </a:ext>
            </a:extLst>
          </p:cNvPr>
          <p:cNvSpPr txBox="1"/>
          <p:nvPr/>
        </p:nvSpPr>
        <p:spPr>
          <a:xfrm>
            <a:off x="800605" y="2418593"/>
            <a:ext cx="301686" cy="369332"/>
          </a:xfrm>
          <a:prstGeom prst="rect">
            <a:avLst/>
          </a:prstGeom>
          <a:noFill/>
        </p:spPr>
        <p:txBody>
          <a:bodyPr wrap="square" rtlCol="0">
            <a:spAutoFit/>
          </a:bodyPr>
          <a:lstStyle/>
          <a:p>
            <a:r>
              <a:rPr lang="en-US" dirty="0"/>
              <a:t>0</a:t>
            </a:r>
          </a:p>
        </p:txBody>
      </p:sp>
      <p:sp>
        <p:nvSpPr>
          <p:cNvPr id="89" name="TextBox 88">
            <a:extLst>
              <a:ext uri="{FF2B5EF4-FFF2-40B4-BE49-F238E27FC236}">
                <a16:creationId xmlns:a16="http://schemas.microsoft.com/office/drawing/2014/main" id="{24D20A2D-5066-4271-901F-69D49B2D2ED9}"/>
              </a:ext>
            </a:extLst>
          </p:cNvPr>
          <p:cNvSpPr txBox="1"/>
          <p:nvPr/>
        </p:nvSpPr>
        <p:spPr>
          <a:xfrm>
            <a:off x="1181120" y="2418593"/>
            <a:ext cx="301686" cy="369332"/>
          </a:xfrm>
          <a:prstGeom prst="rect">
            <a:avLst/>
          </a:prstGeom>
          <a:noFill/>
        </p:spPr>
        <p:txBody>
          <a:bodyPr wrap="none" rtlCol="0">
            <a:spAutoFit/>
          </a:bodyPr>
          <a:lstStyle/>
          <a:p>
            <a:r>
              <a:rPr lang="en-US" dirty="0"/>
              <a:t>1</a:t>
            </a:r>
          </a:p>
        </p:txBody>
      </p:sp>
      <p:sp>
        <p:nvSpPr>
          <p:cNvPr id="90" name="TextBox 89">
            <a:extLst>
              <a:ext uri="{FF2B5EF4-FFF2-40B4-BE49-F238E27FC236}">
                <a16:creationId xmlns:a16="http://schemas.microsoft.com/office/drawing/2014/main" id="{ECBF12A6-0A53-46FC-B3D8-8F94D16270F8}"/>
              </a:ext>
            </a:extLst>
          </p:cNvPr>
          <p:cNvSpPr txBox="1"/>
          <p:nvPr/>
        </p:nvSpPr>
        <p:spPr>
          <a:xfrm>
            <a:off x="1561635" y="2418593"/>
            <a:ext cx="301686" cy="369332"/>
          </a:xfrm>
          <a:prstGeom prst="rect">
            <a:avLst/>
          </a:prstGeom>
          <a:noFill/>
        </p:spPr>
        <p:txBody>
          <a:bodyPr wrap="square" rtlCol="0">
            <a:spAutoFit/>
          </a:bodyPr>
          <a:lstStyle/>
          <a:p>
            <a:r>
              <a:rPr lang="en-US" dirty="0"/>
              <a:t>2</a:t>
            </a:r>
          </a:p>
        </p:txBody>
      </p:sp>
      <p:sp>
        <p:nvSpPr>
          <p:cNvPr id="91" name="TextBox 90">
            <a:extLst>
              <a:ext uri="{FF2B5EF4-FFF2-40B4-BE49-F238E27FC236}">
                <a16:creationId xmlns:a16="http://schemas.microsoft.com/office/drawing/2014/main" id="{469B40A8-A65F-499F-806E-1C9B7C856A22}"/>
              </a:ext>
            </a:extLst>
          </p:cNvPr>
          <p:cNvSpPr txBox="1"/>
          <p:nvPr/>
        </p:nvSpPr>
        <p:spPr>
          <a:xfrm>
            <a:off x="1942150" y="2418593"/>
            <a:ext cx="301686" cy="369332"/>
          </a:xfrm>
          <a:prstGeom prst="rect">
            <a:avLst/>
          </a:prstGeom>
          <a:noFill/>
        </p:spPr>
        <p:txBody>
          <a:bodyPr wrap="square" rtlCol="0">
            <a:spAutoFit/>
          </a:bodyPr>
          <a:lstStyle/>
          <a:p>
            <a:r>
              <a:rPr lang="en-US" dirty="0"/>
              <a:t>3</a:t>
            </a:r>
          </a:p>
        </p:txBody>
      </p:sp>
      <p:sp>
        <p:nvSpPr>
          <p:cNvPr id="92" name="TextBox 91">
            <a:extLst>
              <a:ext uri="{FF2B5EF4-FFF2-40B4-BE49-F238E27FC236}">
                <a16:creationId xmlns:a16="http://schemas.microsoft.com/office/drawing/2014/main" id="{4E07A0B2-136A-4F45-B804-FF399D5D439B}"/>
              </a:ext>
            </a:extLst>
          </p:cNvPr>
          <p:cNvSpPr txBox="1"/>
          <p:nvPr/>
        </p:nvSpPr>
        <p:spPr>
          <a:xfrm>
            <a:off x="2322665" y="2418593"/>
            <a:ext cx="301686" cy="369332"/>
          </a:xfrm>
          <a:prstGeom prst="rect">
            <a:avLst/>
          </a:prstGeom>
          <a:noFill/>
        </p:spPr>
        <p:txBody>
          <a:bodyPr wrap="square" rtlCol="0">
            <a:spAutoFit/>
          </a:bodyPr>
          <a:lstStyle/>
          <a:p>
            <a:r>
              <a:rPr lang="en-US" dirty="0"/>
              <a:t>4</a:t>
            </a:r>
          </a:p>
        </p:txBody>
      </p:sp>
      <p:sp>
        <p:nvSpPr>
          <p:cNvPr id="93" name="TextBox 92">
            <a:extLst>
              <a:ext uri="{FF2B5EF4-FFF2-40B4-BE49-F238E27FC236}">
                <a16:creationId xmlns:a16="http://schemas.microsoft.com/office/drawing/2014/main" id="{05D633F9-8136-4275-A5EB-2DDA224E2CFC}"/>
              </a:ext>
            </a:extLst>
          </p:cNvPr>
          <p:cNvSpPr txBox="1"/>
          <p:nvPr/>
        </p:nvSpPr>
        <p:spPr>
          <a:xfrm>
            <a:off x="2703180" y="2418593"/>
            <a:ext cx="301686" cy="369332"/>
          </a:xfrm>
          <a:prstGeom prst="rect">
            <a:avLst/>
          </a:prstGeom>
          <a:noFill/>
        </p:spPr>
        <p:txBody>
          <a:bodyPr wrap="none" rtlCol="0">
            <a:spAutoFit/>
          </a:bodyPr>
          <a:lstStyle/>
          <a:p>
            <a:r>
              <a:rPr lang="en-US" dirty="0"/>
              <a:t>5</a:t>
            </a:r>
          </a:p>
        </p:txBody>
      </p:sp>
      <p:sp>
        <p:nvSpPr>
          <p:cNvPr id="94" name="TextBox 93">
            <a:extLst>
              <a:ext uri="{FF2B5EF4-FFF2-40B4-BE49-F238E27FC236}">
                <a16:creationId xmlns:a16="http://schemas.microsoft.com/office/drawing/2014/main" id="{DB5ACAD7-84A1-429A-9CD6-8AFBF1DC4C8C}"/>
              </a:ext>
            </a:extLst>
          </p:cNvPr>
          <p:cNvSpPr txBox="1"/>
          <p:nvPr/>
        </p:nvSpPr>
        <p:spPr>
          <a:xfrm>
            <a:off x="3083695" y="2418593"/>
            <a:ext cx="301686" cy="369332"/>
          </a:xfrm>
          <a:prstGeom prst="rect">
            <a:avLst/>
          </a:prstGeom>
          <a:noFill/>
        </p:spPr>
        <p:txBody>
          <a:bodyPr wrap="square" rtlCol="0">
            <a:spAutoFit/>
          </a:bodyPr>
          <a:lstStyle/>
          <a:p>
            <a:r>
              <a:rPr lang="en-US" dirty="0"/>
              <a:t>6</a:t>
            </a:r>
          </a:p>
        </p:txBody>
      </p:sp>
      <p:sp>
        <p:nvSpPr>
          <p:cNvPr id="95" name="TextBox 94">
            <a:extLst>
              <a:ext uri="{FF2B5EF4-FFF2-40B4-BE49-F238E27FC236}">
                <a16:creationId xmlns:a16="http://schemas.microsoft.com/office/drawing/2014/main" id="{587EDB03-BB6C-44C2-AFC0-FE19EF96757C}"/>
              </a:ext>
            </a:extLst>
          </p:cNvPr>
          <p:cNvSpPr txBox="1"/>
          <p:nvPr/>
        </p:nvSpPr>
        <p:spPr>
          <a:xfrm>
            <a:off x="3464210" y="2406293"/>
            <a:ext cx="343364" cy="369332"/>
          </a:xfrm>
          <a:prstGeom prst="rect">
            <a:avLst/>
          </a:prstGeom>
          <a:noFill/>
        </p:spPr>
        <p:txBody>
          <a:bodyPr wrap="none" rtlCol="0">
            <a:spAutoFit/>
          </a:bodyPr>
          <a:lstStyle/>
          <a:p>
            <a:r>
              <a:rPr lang="en-US" dirty="0"/>
              <a:t>…</a:t>
            </a:r>
          </a:p>
        </p:txBody>
      </p:sp>
      <p:sp>
        <p:nvSpPr>
          <p:cNvPr id="96" name="Oval 95">
            <a:extLst>
              <a:ext uri="{FF2B5EF4-FFF2-40B4-BE49-F238E27FC236}">
                <a16:creationId xmlns:a16="http://schemas.microsoft.com/office/drawing/2014/main" id="{1E859CDE-3A4E-4C76-A318-D76F00380416}"/>
              </a:ext>
            </a:extLst>
          </p:cNvPr>
          <p:cNvSpPr/>
          <p:nvPr/>
        </p:nvSpPr>
        <p:spPr>
          <a:xfrm>
            <a:off x="3029957" y="2458614"/>
            <a:ext cx="857477" cy="320086"/>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7" name="Oval 96">
            <a:extLst>
              <a:ext uri="{FF2B5EF4-FFF2-40B4-BE49-F238E27FC236}">
                <a16:creationId xmlns:a16="http://schemas.microsoft.com/office/drawing/2014/main" id="{77AE5450-7DB7-4BA8-8B92-69AD621BA5C1}"/>
              </a:ext>
            </a:extLst>
          </p:cNvPr>
          <p:cNvSpPr/>
          <p:nvPr/>
        </p:nvSpPr>
        <p:spPr>
          <a:xfrm>
            <a:off x="2675568" y="2406293"/>
            <a:ext cx="1272353" cy="436192"/>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8" name="Oval 97">
            <a:extLst>
              <a:ext uri="{FF2B5EF4-FFF2-40B4-BE49-F238E27FC236}">
                <a16:creationId xmlns:a16="http://schemas.microsoft.com/office/drawing/2014/main" id="{2FDE71BD-6087-4368-90F1-13D903A5E73F}"/>
              </a:ext>
            </a:extLst>
          </p:cNvPr>
          <p:cNvSpPr/>
          <p:nvPr/>
        </p:nvSpPr>
        <p:spPr>
          <a:xfrm>
            <a:off x="2268927" y="2351263"/>
            <a:ext cx="1739481" cy="557716"/>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9" name="Oval 98">
            <a:extLst>
              <a:ext uri="{FF2B5EF4-FFF2-40B4-BE49-F238E27FC236}">
                <a16:creationId xmlns:a16="http://schemas.microsoft.com/office/drawing/2014/main" id="{D08194A6-D4DE-4010-A9BB-B2B51A02B8DB}"/>
              </a:ext>
            </a:extLst>
          </p:cNvPr>
          <p:cNvSpPr/>
          <p:nvPr/>
        </p:nvSpPr>
        <p:spPr>
          <a:xfrm>
            <a:off x="1914538" y="2289461"/>
            <a:ext cx="2154357" cy="69278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00" name="Oval 99">
            <a:extLst>
              <a:ext uri="{FF2B5EF4-FFF2-40B4-BE49-F238E27FC236}">
                <a16:creationId xmlns:a16="http://schemas.microsoft.com/office/drawing/2014/main" id="{C0636E1A-49B8-4B7C-92F6-3E4ED86CFA75}"/>
              </a:ext>
            </a:extLst>
          </p:cNvPr>
          <p:cNvSpPr/>
          <p:nvPr/>
        </p:nvSpPr>
        <p:spPr>
          <a:xfrm>
            <a:off x="1482807" y="2226997"/>
            <a:ext cx="2646576" cy="829176"/>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01" name="Oval 100">
            <a:extLst>
              <a:ext uri="{FF2B5EF4-FFF2-40B4-BE49-F238E27FC236}">
                <a16:creationId xmlns:a16="http://schemas.microsoft.com/office/drawing/2014/main" id="{3EC3C8ED-FC37-4378-94E5-38CE547C4FD5}"/>
              </a:ext>
            </a:extLst>
          </p:cNvPr>
          <p:cNvSpPr/>
          <p:nvPr/>
        </p:nvSpPr>
        <p:spPr>
          <a:xfrm>
            <a:off x="1159565" y="2160372"/>
            <a:ext cx="3030304" cy="97389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1" name="Oval 60">
            <a:extLst>
              <a:ext uri="{FF2B5EF4-FFF2-40B4-BE49-F238E27FC236}">
                <a16:creationId xmlns:a16="http://schemas.microsoft.com/office/drawing/2014/main" id="{5E76E200-F746-44A4-A4C8-371FC0AEC829}"/>
              </a:ext>
            </a:extLst>
          </p:cNvPr>
          <p:cNvSpPr/>
          <p:nvPr/>
        </p:nvSpPr>
        <p:spPr>
          <a:xfrm>
            <a:off x="838600" y="2485047"/>
            <a:ext cx="232404" cy="23642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3" name="Oval 62">
            <a:extLst>
              <a:ext uri="{FF2B5EF4-FFF2-40B4-BE49-F238E27FC236}">
                <a16:creationId xmlns:a16="http://schemas.microsoft.com/office/drawing/2014/main" id="{E05425A7-4890-4C9F-88C0-952FDB40B7F2}"/>
              </a:ext>
            </a:extLst>
          </p:cNvPr>
          <p:cNvSpPr/>
          <p:nvPr/>
        </p:nvSpPr>
        <p:spPr>
          <a:xfrm>
            <a:off x="1210989" y="2485047"/>
            <a:ext cx="232404" cy="23642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4" name="Oval 63">
            <a:extLst>
              <a:ext uri="{FF2B5EF4-FFF2-40B4-BE49-F238E27FC236}">
                <a16:creationId xmlns:a16="http://schemas.microsoft.com/office/drawing/2014/main" id="{32B88DB3-EFFD-4E01-9757-103C9E9381B7}"/>
              </a:ext>
            </a:extLst>
          </p:cNvPr>
          <p:cNvSpPr/>
          <p:nvPr/>
        </p:nvSpPr>
        <p:spPr>
          <a:xfrm>
            <a:off x="1590219" y="2484622"/>
            <a:ext cx="232404" cy="23642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5" name="Oval 64">
            <a:extLst>
              <a:ext uri="{FF2B5EF4-FFF2-40B4-BE49-F238E27FC236}">
                <a16:creationId xmlns:a16="http://schemas.microsoft.com/office/drawing/2014/main" id="{7624F6AA-C53F-4B54-8ACD-4E5F5E35412C}"/>
              </a:ext>
            </a:extLst>
          </p:cNvPr>
          <p:cNvSpPr/>
          <p:nvPr/>
        </p:nvSpPr>
        <p:spPr>
          <a:xfrm>
            <a:off x="1969449" y="2484197"/>
            <a:ext cx="232404" cy="23642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6" name="Oval 65">
            <a:extLst>
              <a:ext uri="{FF2B5EF4-FFF2-40B4-BE49-F238E27FC236}">
                <a16:creationId xmlns:a16="http://schemas.microsoft.com/office/drawing/2014/main" id="{D276DC91-1405-481B-A76E-751DEA86405E}"/>
              </a:ext>
            </a:extLst>
          </p:cNvPr>
          <p:cNvSpPr/>
          <p:nvPr/>
        </p:nvSpPr>
        <p:spPr>
          <a:xfrm>
            <a:off x="2348679" y="2483772"/>
            <a:ext cx="232404" cy="23642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7" name="Oval 66">
            <a:extLst>
              <a:ext uri="{FF2B5EF4-FFF2-40B4-BE49-F238E27FC236}">
                <a16:creationId xmlns:a16="http://schemas.microsoft.com/office/drawing/2014/main" id="{D5312C71-2B2E-4E8B-9C28-5B0D516CE45F}"/>
              </a:ext>
            </a:extLst>
          </p:cNvPr>
          <p:cNvSpPr/>
          <p:nvPr/>
        </p:nvSpPr>
        <p:spPr>
          <a:xfrm>
            <a:off x="2727909" y="2483347"/>
            <a:ext cx="232404" cy="23642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8" name="Oval 67">
            <a:extLst>
              <a:ext uri="{FF2B5EF4-FFF2-40B4-BE49-F238E27FC236}">
                <a16:creationId xmlns:a16="http://schemas.microsoft.com/office/drawing/2014/main" id="{FE074EDB-FC24-4712-9D4B-6ABBF620DA3E}"/>
              </a:ext>
            </a:extLst>
          </p:cNvPr>
          <p:cNvSpPr/>
          <p:nvPr/>
        </p:nvSpPr>
        <p:spPr>
          <a:xfrm>
            <a:off x="3107139" y="2482922"/>
            <a:ext cx="232404" cy="23642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nvGrpSpPr>
          <p:cNvPr id="3" name="Group 2">
            <a:extLst>
              <a:ext uri="{FF2B5EF4-FFF2-40B4-BE49-F238E27FC236}">
                <a16:creationId xmlns:a16="http://schemas.microsoft.com/office/drawing/2014/main" id="{D4C40175-A636-42F1-AE84-DDD41D050F01}"/>
              </a:ext>
            </a:extLst>
          </p:cNvPr>
          <p:cNvGrpSpPr/>
          <p:nvPr/>
        </p:nvGrpSpPr>
        <p:grpSpPr>
          <a:xfrm flipH="1">
            <a:off x="354046" y="2160372"/>
            <a:ext cx="3030304" cy="973890"/>
            <a:chOff x="1311965" y="3304672"/>
            <a:chExt cx="3030304" cy="973890"/>
          </a:xfrm>
        </p:grpSpPr>
        <p:sp>
          <p:nvSpPr>
            <p:cNvPr id="76" name="Oval 75">
              <a:extLst>
                <a:ext uri="{FF2B5EF4-FFF2-40B4-BE49-F238E27FC236}">
                  <a16:creationId xmlns:a16="http://schemas.microsoft.com/office/drawing/2014/main" id="{3939619D-E18E-463D-96B3-0A3331B0E855}"/>
                </a:ext>
              </a:extLst>
            </p:cNvPr>
            <p:cNvSpPr/>
            <p:nvPr/>
          </p:nvSpPr>
          <p:spPr>
            <a:xfrm>
              <a:off x="3182357" y="3602914"/>
              <a:ext cx="857477" cy="320086"/>
            </a:xfrm>
            <a:prstGeom prst="ellipse">
              <a:avLst/>
            </a:prstGeom>
            <a:noFill/>
            <a:ln w="127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7" name="Oval 76">
              <a:extLst>
                <a:ext uri="{FF2B5EF4-FFF2-40B4-BE49-F238E27FC236}">
                  <a16:creationId xmlns:a16="http://schemas.microsoft.com/office/drawing/2014/main" id="{E6040F45-55B4-4161-A604-64B7078B40A0}"/>
                </a:ext>
              </a:extLst>
            </p:cNvPr>
            <p:cNvSpPr/>
            <p:nvPr/>
          </p:nvSpPr>
          <p:spPr>
            <a:xfrm>
              <a:off x="2827968" y="3550593"/>
              <a:ext cx="1272353" cy="436192"/>
            </a:xfrm>
            <a:prstGeom prst="ellipse">
              <a:avLst/>
            </a:prstGeom>
            <a:noFill/>
            <a:ln w="127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0" name="Oval 79">
              <a:extLst>
                <a:ext uri="{FF2B5EF4-FFF2-40B4-BE49-F238E27FC236}">
                  <a16:creationId xmlns:a16="http://schemas.microsoft.com/office/drawing/2014/main" id="{718C2324-AEFC-4230-A149-CCEE5D41E0C3}"/>
                </a:ext>
              </a:extLst>
            </p:cNvPr>
            <p:cNvSpPr/>
            <p:nvPr/>
          </p:nvSpPr>
          <p:spPr>
            <a:xfrm>
              <a:off x="2421327" y="3495563"/>
              <a:ext cx="1739481" cy="557716"/>
            </a:xfrm>
            <a:prstGeom prst="ellipse">
              <a:avLst/>
            </a:prstGeom>
            <a:noFill/>
            <a:ln w="127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4" name="Oval 83">
              <a:extLst>
                <a:ext uri="{FF2B5EF4-FFF2-40B4-BE49-F238E27FC236}">
                  <a16:creationId xmlns:a16="http://schemas.microsoft.com/office/drawing/2014/main" id="{224AE5A9-DC1A-470C-A3EC-0325B7BED292}"/>
                </a:ext>
              </a:extLst>
            </p:cNvPr>
            <p:cNvSpPr/>
            <p:nvPr/>
          </p:nvSpPr>
          <p:spPr>
            <a:xfrm>
              <a:off x="2066938" y="3433761"/>
              <a:ext cx="2154357" cy="692784"/>
            </a:xfrm>
            <a:prstGeom prst="ellipse">
              <a:avLst/>
            </a:prstGeom>
            <a:noFill/>
            <a:ln w="127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6" name="Oval 85">
              <a:extLst>
                <a:ext uri="{FF2B5EF4-FFF2-40B4-BE49-F238E27FC236}">
                  <a16:creationId xmlns:a16="http://schemas.microsoft.com/office/drawing/2014/main" id="{ECF39A4B-A367-42FF-A295-D29665176A7B}"/>
                </a:ext>
              </a:extLst>
            </p:cNvPr>
            <p:cNvSpPr/>
            <p:nvPr/>
          </p:nvSpPr>
          <p:spPr>
            <a:xfrm>
              <a:off x="1635207" y="3371297"/>
              <a:ext cx="2646576" cy="829176"/>
            </a:xfrm>
            <a:prstGeom prst="ellipse">
              <a:avLst/>
            </a:prstGeom>
            <a:noFill/>
            <a:ln w="127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7" name="Oval 86">
              <a:extLst>
                <a:ext uri="{FF2B5EF4-FFF2-40B4-BE49-F238E27FC236}">
                  <a16:creationId xmlns:a16="http://schemas.microsoft.com/office/drawing/2014/main" id="{E3FA54EA-ECEC-4355-AE3D-5568AE5DA89B}"/>
                </a:ext>
              </a:extLst>
            </p:cNvPr>
            <p:cNvSpPr/>
            <p:nvPr/>
          </p:nvSpPr>
          <p:spPr>
            <a:xfrm>
              <a:off x="1311965" y="3304672"/>
              <a:ext cx="3030304" cy="973890"/>
            </a:xfrm>
            <a:prstGeom prst="ellipse">
              <a:avLst/>
            </a:prstGeom>
            <a:noFill/>
            <a:ln w="12700"/>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88" name="Rectangle 87">
                <a:extLst>
                  <a:ext uri="{FF2B5EF4-FFF2-40B4-BE49-F238E27FC236}">
                    <a16:creationId xmlns:a16="http://schemas.microsoft.com/office/drawing/2014/main" id="{A6C2D0CC-D080-4707-99F5-230A466BECA7}"/>
                  </a:ext>
                </a:extLst>
              </p:cNvPr>
              <p:cNvSpPr/>
              <p:nvPr/>
            </p:nvSpPr>
            <p:spPr>
              <a:xfrm>
                <a:off x="262295" y="3963779"/>
                <a:ext cx="7250277" cy="1569660"/>
              </a:xfrm>
              <a:prstGeom prst="rect">
                <a:avLst/>
              </a:prstGeom>
            </p:spPr>
            <p:txBody>
              <a:bodyPr wrap="square">
                <a:spAutoFit/>
              </a:bodyPr>
              <a:lstStyle/>
              <a:p>
                <a:r>
                  <a:rPr lang="en-US" sz="2400" i="1" dirty="0"/>
                  <a:t>Standard topology on the reals</a:t>
                </a:r>
                <a:br>
                  <a:rPr lang="en-US" sz="2400" i="1" dirty="0"/>
                </a:br>
                <a:r>
                  <a:rPr lang="en-US" i="1" dirty="0"/>
                  <a:t>Finite precision measurements (open intervals are verifiable)</a:t>
                </a:r>
              </a:p>
              <a:p>
                <a:r>
                  <a:rPr lang="en-US" dirty="0"/>
                  <a:t>Topology generated by open intervals (coincides with order and metric topology); separable, complete, connected (no </a:t>
                </a:r>
                <a:r>
                  <a:rPr lang="en-US" dirty="0" err="1"/>
                  <a:t>clopen</a:t>
                </a:r>
                <a:r>
                  <a:rPr lang="en-US" dirty="0"/>
                  <a:t> sets except full and empty set); </a:t>
                </a:r>
                <a14:m>
                  <m:oMath xmlns:m="http://schemas.openxmlformats.org/officeDocument/2006/math">
                    <m:r>
                      <a:rPr lang="en-US" i="1">
                        <a:latin typeface="Cambria Math" panose="02040503050406030204" pitchFamily="18" charset="0"/>
                      </a:rPr>
                      <m:t>𝜎</m:t>
                    </m:r>
                  </m:oMath>
                </a14:m>
                <a:r>
                  <a:rPr lang="en-US" dirty="0"/>
                  <a:t>-algebra is the </a:t>
                </a:r>
                <a:r>
                  <a:rPr lang="en-US" dirty="0" err="1"/>
                  <a:t>Borel</a:t>
                </a:r>
                <a:r>
                  <a:rPr lang="en-US" dirty="0"/>
                  <a:t> algebra (strict subset of power set)</a:t>
                </a:r>
              </a:p>
            </p:txBody>
          </p:sp>
        </mc:Choice>
        <mc:Fallback xmlns="">
          <p:sp>
            <p:nvSpPr>
              <p:cNvPr id="88" name="Rectangle 87">
                <a:extLst>
                  <a:ext uri="{FF2B5EF4-FFF2-40B4-BE49-F238E27FC236}">
                    <a16:creationId xmlns:a16="http://schemas.microsoft.com/office/drawing/2014/main" id="{A6C2D0CC-D080-4707-99F5-230A466BECA7}"/>
                  </a:ext>
                </a:extLst>
              </p:cNvPr>
              <p:cNvSpPr>
                <a:spLocks noRot="1" noChangeAspect="1" noMove="1" noResize="1" noEditPoints="1" noAdjustHandles="1" noChangeArrowheads="1" noChangeShapeType="1" noTextEdit="1"/>
              </p:cNvSpPr>
              <p:nvPr/>
            </p:nvSpPr>
            <p:spPr>
              <a:xfrm>
                <a:off x="262295" y="3963779"/>
                <a:ext cx="7250277" cy="1569660"/>
              </a:xfrm>
              <a:prstGeom prst="rect">
                <a:avLst/>
              </a:prstGeom>
              <a:blipFill>
                <a:blip r:embed="rId3"/>
                <a:stretch>
                  <a:fillRect l="-1262" t="-3101" b="-5039"/>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7FBD1F1D-EF34-45F4-B142-8C4AC19BC5F7}"/>
              </a:ext>
            </a:extLst>
          </p:cNvPr>
          <p:cNvGrpSpPr/>
          <p:nvPr/>
        </p:nvGrpSpPr>
        <p:grpSpPr>
          <a:xfrm>
            <a:off x="7893640" y="4848085"/>
            <a:ext cx="3778103" cy="212657"/>
            <a:chOff x="9093790" y="3735565"/>
            <a:chExt cx="3778103" cy="212657"/>
          </a:xfrm>
        </p:grpSpPr>
        <p:cxnSp>
          <p:nvCxnSpPr>
            <p:cNvPr id="6" name="Straight Arrow Connector 5">
              <a:extLst>
                <a:ext uri="{FF2B5EF4-FFF2-40B4-BE49-F238E27FC236}">
                  <a16:creationId xmlns:a16="http://schemas.microsoft.com/office/drawing/2014/main" id="{66C0FDC1-BD83-42E6-A6A3-926910386E64}"/>
                </a:ext>
              </a:extLst>
            </p:cNvPr>
            <p:cNvCxnSpPr>
              <a:cxnSpLocks/>
            </p:cNvCxnSpPr>
            <p:nvPr/>
          </p:nvCxnSpPr>
          <p:spPr>
            <a:xfrm>
              <a:off x="9093790" y="3841897"/>
              <a:ext cx="377810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0A3BEF62-0B19-42F4-93D4-6A658B7E062A}"/>
                </a:ext>
              </a:extLst>
            </p:cNvPr>
            <p:cNvCxnSpPr>
              <a:cxnSpLocks/>
            </p:cNvCxnSpPr>
            <p:nvPr/>
          </p:nvCxnSpPr>
          <p:spPr>
            <a:xfrm>
              <a:off x="9344541" y="3735571"/>
              <a:ext cx="0" cy="212651"/>
            </a:xfrm>
            <a:prstGeom prst="line">
              <a:avLst/>
            </a:prstGeom>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B2A07856-75FB-48D4-B952-75B092DB835E}"/>
                </a:ext>
              </a:extLst>
            </p:cNvPr>
            <p:cNvCxnSpPr>
              <a:cxnSpLocks/>
            </p:cNvCxnSpPr>
            <p:nvPr/>
          </p:nvCxnSpPr>
          <p:spPr>
            <a:xfrm>
              <a:off x="9890641" y="3735570"/>
              <a:ext cx="0" cy="212651"/>
            </a:xfrm>
            <a:prstGeom prst="line">
              <a:avLst/>
            </a:prstGeom>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8A854C7C-6FBB-431C-8398-F3A7C7940E3C}"/>
                </a:ext>
              </a:extLst>
            </p:cNvPr>
            <p:cNvCxnSpPr>
              <a:cxnSpLocks/>
            </p:cNvCxnSpPr>
            <p:nvPr/>
          </p:nvCxnSpPr>
          <p:spPr>
            <a:xfrm>
              <a:off x="10436741" y="3735569"/>
              <a:ext cx="0" cy="212651"/>
            </a:xfrm>
            <a:prstGeom prst="line">
              <a:avLst/>
            </a:prstGeom>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DCE1963B-C0DA-4017-A509-BDC1AF1A0839}"/>
                </a:ext>
              </a:extLst>
            </p:cNvPr>
            <p:cNvCxnSpPr>
              <a:cxnSpLocks/>
            </p:cNvCxnSpPr>
            <p:nvPr/>
          </p:nvCxnSpPr>
          <p:spPr>
            <a:xfrm>
              <a:off x="10982841" y="3735568"/>
              <a:ext cx="0" cy="212651"/>
            </a:xfrm>
            <a:prstGeom prst="line">
              <a:avLst/>
            </a:prstGeom>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393F51A6-0547-485A-9CF5-DE1225C8A13C}"/>
                </a:ext>
              </a:extLst>
            </p:cNvPr>
            <p:cNvCxnSpPr>
              <a:cxnSpLocks/>
            </p:cNvCxnSpPr>
            <p:nvPr/>
          </p:nvCxnSpPr>
          <p:spPr>
            <a:xfrm>
              <a:off x="11528941" y="3735567"/>
              <a:ext cx="0" cy="212651"/>
            </a:xfrm>
            <a:prstGeom prst="line">
              <a:avLst/>
            </a:prstGeom>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D42441C5-2CD9-4CEA-A13F-2C1DFF4A4CC1}"/>
                </a:ext>
              </a:extLst>
            </p:cNvPr>
            <p:cNvCxnSpPr>
              <a:cxnSpLocks/>
            </p:cNvCxnSpPr>
            <p:nvPr/>
          </p:nvCxnSpPr>
          <p:spPr>
            <a:xfrm>
              <a:off x="12075041" y="3735566"/>
              <a:ext cx="0" cy="212651"/>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89A60A86-A1BA-4FE7-A78C-8AD1FEAC13AF}"/>
                </a:ext>
              </a:extLst>
            </p:cNvPr>
            <p:cNvCxnSpPr>
              <a:cxnSpLocks/>
            </p:cNvCxnSpPr>
            <p:nvPr/>
          </p:nvCxnSpPr>
          <p:spPr>
            <a:xfrm>
              <a:off x="12621141" y="3735565"/>
              <a:ext cx="0" cy="212651"/>
            </a:xfrm>
            <a:prstGeom prst="line">
              <a:avLst/>
            </a:prstGeom>
          </p:spPr>
          <p:style>
            <a:lnRef idx="1">
              <a:schemeClr val="dk1"/>
            </a:lnRef>
            <a:fillRef idx="0">
              <a:schemeClr val="dk1"/>
            </a:fillRef>
            <a:effectRef idx="0">
              <a:schemeClr val="dk1"/>
            </a:effectRef>
            <a:fontRef idx="minor">
              <a:schemeClr val="tx1"/>
            </a:fontRef>
          </p:style>
        </p:cxnSp>
      </p:grpSp>
      <p:sp>
        <p:nvSpPr>
          <p:cNvPr id="14" name="Arc 13">
            <a:extLst>
              <a:ext uri="{FF2B5EF4-FFF2-40B4-BE49-F238E27FC236}">
                <a16:creationId xmlns:a16="http://schemas.microsoft.com/office/drawing/2014/main" id="{1078F4A3-0DF7-4BE2-9630-969F3119391E}"/>
              </a:ext>
            </a:extLst>
          </p:cNvPr>
          <p:cNvSpPr/>
          <p:nvPr/>
        </p:nvSpPr>
        <p:spPr>
          <a:xfrm>
            <a:off x="8745244" y="4773664"/>
            <a:ext cx="116958" cy="361492"/>
          </a:xfrm>
          <a:prstGeom prst="arc">
            <a:avLst>
              <a:gd name="adj1" fmla="val 16200000"/>
              <a:gd name="adj2" fmla="val 5386003"/>
            </a:avLst>
          </a:prstGeom>
          <a:ln w="12700"/>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122" name="Arc 121">
            <a:extLst>
              <a:ext uri="{FF2B5EF4-FFF2-40B4-BE49-F238E27FC236}">
                <a16:creationId xmlns:a16="http://schemas.microsoft.com/office/drawing/2014/main" id="{B9D1240F-DB06-48CC-9E64-09986C39F090}"/>
              </a:ext>
            </a:extLst>
          </p:cNvPr>
          <p:cNvSpPr/>
          <p:nvPr/>
        </p:nvSpPr>
        <p:spPr>
          <a:xfrm>
            <a:off x="9441592" y="4773664"/>
            <a:ext cx="116958" cy="361492"/>
          </a:xfrm>
          <a:prstGeom prst="arc">
            <a:avLst>
              <a:gd name="adj1" fmla="val 16200000"/>
              <a:gd name="adj2" fmla="val 5386003"/>
            </a:avLst>
          </a:prstGeom>
          <a:ln w="12700"/>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123" name="Arc 122">
            <a:extLst>
              <a:ext uri="{FF2B5EF4-FFF2-40B4-BE49-F238E27FC236}">
                <a16:creationId xmlns:a16="http://schemas.microsoft.com/office/drawing/2014/main" id="{372DBC6A-7D6C-4164-BCA2-6CA03286D978}"/>
              </a:ext>
            </a:extLst>
          </p:cNvPr>
          <p:cNvSpPr/>
          <p:nvPr/>
        </p:nvSpPr>
        <p:spPr>
          <a:xfrm>
            <a:off x="10035440" y="4773664"/>
            <a:ext cx="116958" cy="361492"/>
          </a:xfrm>
          <a:prstGeom prst="arc">
            <a:avLst>
              <a:gd name="adj1" fmla="val 16200000"/>
              <a:gd name="adj2" fmla="val 5386003"/>
            </a:avLst>
          </a:prstGeom>
          <a:ln w="12700"/>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124" name="Arc 123">
            <a:extLst>
              <a:ext uri="{FF2B5EF4-FFF2-40B4-BE49-F238E27FC236}">
                <a16:creationId xmlns:a16="http://schemas.microsoft.com/office/drawing/2014/main" id="{F4227FB9-9F18-4140-85A5-BFF1EAF08929}"/>
              </a:ext>
            </a:extLst>
          </p:cNvPr>
          <p:cNvSpPr/>
          <p:nvPr/>
        </p:nvSpPr>
        <p:spPr>
          <a:xfrm>
            <a:off x="10941788" y="4773664"/>
            <a:ext cx="116958" cy="361492"/>
          </a:xfrm>
          <a:prstGeom prst="arc">
            <a:avLst>
              <a:gd name="adj1" fmla="val 16200000"/>
              <a:gd name="adj2" fmla="val 5386003"/>
            </a:avLst>
          </a:prstGeom>
          <a:ln w="12700"/>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125" name="Arc 124">
            <a:extLst>
              <a:ext uri="{FF2B5EF4-FFF2-40B4-BE49-F238E27FC236}">
                <a16:creationId xmlns:a16="http://schemas.microsoft.com/office/drawing/2014/main" id="{0EC349F7-EFAB-47D6-A238-D58C4B472DB5}"/>
              </a:ext>
            </a:extLst>
          </p:cNvPr>
          <p:cNvSpPr/>
          <p:nvPr/>
        </p:nvSpPr>
        <p:spPr>
          <a:xfrm flipH="1">
            <a:off x="10624140" y="4773664"/>
            <a:ext cx="116958" cy="361492"/>
          </a:xfrm>
          <a:prstGeom prst="arc">
            <a:avLst>
              <a:gd name="adj1" fmla="val 16200000"/>
              <a:gd name="adj2" fmla="val 5386003"/>
            </a:avLst>
          </a:prstGeom>
          <a:ln w="12700"/>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126" name="Arc 125">
            <a:extLst>
              <a:ext uri="{FF2B5EF4-FFF2-40B4-BE49-F238E27FC236}">
                <a16:creationId xmlns:a16="http://schemas.microsoft.com/office/drawing/2014/main" id="{CB0A723A-30D9-467C-8792-70B67C8656CB}"/>
              </a:ext>
            </a:extLst>
          </p:cNvPr>
          <p:cNvSpPr/>
          <p:nvPr/>
        </p:nvSpPr>
        <p:spPr>
          <a:xfrm flipH="1">
            <a:off x="9935689" y="4773664"/>
            <a:ext cx="116958" cy="361492"/>
          </a:xfrm>
          <a:prstGeom prst="arc">
            <a:avLst>
              <a:gd name="adj1" fmla="val 16200000"/>
              <a:gd name="adj2" fmla="val 5386003"/>
            </a:avLst>
          </a:prstGeom>
          <a:ln w="12700"/>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127" name="Arc 126">
            <a:extLst>
              <a:ext uri="{FF2B5EF4-FFF2-40B4-BE49-F238E27FC236}">
                <a16:creationId xmlns:a16="http://schemas.microsoft.com/office/drawing/2014/main" id="{C90F4AF2-F6E3-439D-B391-03ABFD396661}"/>
              </a:ext>
            </a:extLst>
          </p:cNvPr>
          <p:cNvSpPr/>
          <p:nvPr/>
        </p:nvSpPr>
        <p:spPr>
          <a:xfrm flipH="1">
            <a:off x="9025115" y="4773664"/>
            <a:ext cx="116958" cy="361492"/>
          </a:xfrm>
          <a:prstGeom prst="arc">
            <a:avLst>
              <a:gd name="adj1" fmla="val 16200000"/>
              <a:gd name="adj2" fmla="val 5386003"/>
            </a:avLst>
          </a:prstGeom>
          <a:ln w="12700"/>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128" name="Arc 127">
            <a:extLst>
              <a:ext uri="{FF2B5EF4-FFF2-40B4-BE49-F238E27FC236}">
                <a16:creationId xmlns:a16="http://schemas.microsoft.com/office/drawing/2014/main" id="{67A637B8-F429-4EA9-B0DF-CE1785E54D48}"/>
              </a:ext>
            </a:extLst>
          </p:cNvPr>
          <p:cNvSpPr/>
          <p:nvPr/>
        </p:nvSpPr>
        <p:spPr>
          <a:xfrm flipH="1">
            <a:off x="8114541" y="4773664"/>
            <a:ext cx="116958" cy="361492"/>
          </a:xfrm>
          <a:prstGeom prst="arc">
            <a:avLst>
              <a:gd name="adj1" fmla="val 16200000"/>
              <a:gd name="adj2" fmla="val 5386003"/>
            </a:avLst>
          </a:prstGeom>
          <a:ln w="12700"/>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129" name="Arc 128">
            <a:extLst>
              <a:ext uri="{FF2B5EF4-FFF2-40B4-BE49-F238E27FC236}">
                <a16:creationId xmlns:a16="http://schemas.microsoft.com/office/drawing/2014/main" id="{D53BA659-15B4-460B-B0EB-4A4329B4022E}"/>
              </a:ext>
            </a:extLst>
          </p:cNvPr>
          <p:cNvSpPr/>
          <p:nvPr/>
        </p:nvSpPr>
        <p:spPr>
          <a:xfrm flipH="1">
            <a:off x="8437752" y="4773664"/>
            <a:ext cx="116958" cy="361492"/>
          </a:xfrm>
          <a:prstGeom prst="arc">
            <a:avLst>
              <a:gd name="adj1" fmla="val 16200000"/>
              <a:gd name="adj2" fmla="val 5386003"/>
            </a:avLst>
          </a:prstGeom>
          <a:ln w="12700"/>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130" name="Arc 129">
            <a:extLst>
              <a:ext uri="{FF2B5EF4-FFF2-40B4-BE49-F238E27FC236}">
                <a16:creationId xmlns:a16="http://schemas.microsoft.com/office/drawing/2014/main" id="{DE47AA92-BE86-41ED-B33E-1CD0873F9891}"/>
              </a:ext>
            </a:extLst>
          </p:cNvPr>
          <p:cNvSpPr/>
          <p:nvPr/>
        </p:nvSpPr>
        <p:spPr>
          <a:xfrm>
            <a:off x="9235169" y="4773664"/>
            <a:ext cx="116958" cy="361492"/>
          </a:xfrm>
          <a:prstGeom prst="arc">
            <a:avLst>
              <a:gd name="adj1" fmla="val 16200000"/>
              <a:gd name="adj2" fmla="val 5386003"/>
            </a:avLst>
          </a:prstGeom>
          <a:ln w="12700"/>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7" name="Footer Placeholder 6">
            <a:extLst>
              <a:ext uri="{FF2B5EF4-FFF2-40B4-BE49-F238E27FC236}">
                <a16:creationId xmlns:a16="http://schemas.microsoft.com/office/drawing/2014/main" id="{45411D62-EA04-48FE-9819-02170712477A}"/>
              </a:ext>
            </a:extLst>
          </p:cNvPr>
          <p:cNvSpPr>
            <a:spLocks noGrp="1"/>
          </p:cNvSpPr>
          <p:nvPr>
            <p:ph type="ftr" sz="quarter" idx="11"/>
          </p:nvPr>
        </p:nvSpPr>
        <p:spPr/>
        <p:txBody>
          <a:bodyPr/>
          <a:lstStyle/>
          <a:p>
            <a:r>
              <a:rPr lang="en-US"/>
              <a:t>C. A. Aidala - G. Carcassi - University of Michigan</a:t>
            </a:r>
            <a:endParaRPr lang="en-US" dirty="0"/>
          </a:p>
        </p:txBody>
      </p:sp>
      <p:sp>
        <p:nvSpPr>
          <p:cNvPr id="8" name="Slide Number Placeholder 7">
            <a:extLst>
              <a:ext uri="{FF2B5EF4-FFF2-40B4-BE49-F238E27FC236}">
                <a16:creationId xmlns:a16="http://schemas.microsoft.com/office/drawing/2014/main" id="{2DB58749-B345-456D-A6E4-C5BA609DCB8B}"/>
              </a:ext>
            </a:extLst>
          </p:cNvPr>
          <p:cNvSpPr>
            <a:spLocks noGrp="1"/>
          </p:cNvSpPr>
          <p:nvPr>
            <p:ph type="sldNum" sz="quarter" idx="12"/>
          </p:nvPr>
        </p:nvSpPr>
        <p:spPr/>
        <p:txBody>
          <a:bodyPr/>
          <a:lstStyle/>
          <a:p>
            <a:fld id="{F47845EA-7733-40EE-B074-20032348B727}" type="slidenum">
              <a:rPr lang="en-US" smtClean="0"/>
              <a:t>16</a:t>
            </a:fld>
            <a:endParaRPr lang="en-US"/>
          </a:p>
        </p:txBody>
      </p:sp>
    </p:spTree>
    <p:extLst>
      <p:ext uri="{BB962C8B-B14F-4D97-AF65-F5344CB8AC3E}">
        <p14:creationId xmlns:p14="http://schemas.microsoft.com/office/powerpoint/2010/main" val="320082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P spid="14"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41899-88C6-46D8-8E73-F3AB1A560591}"/>
              </a:ext>
            </a:extLst>
          </p:cNvPr>
          <p:cNvSpPr txBox="1">
            <a:spLocks/>
          </p:cNvSpPr>
          <p:nvPr/>
        </p:nvSpPr>
        <p:spPr>
          <a:xfrm>
            <a:off x="193431" y="136525"/>
            <a:ext cx="11843238" cy="8974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Examples</a:t>
            </a:r>
          </a:p>
        </p:txBody>
      </p:sp>
      <mc:AlternateContent xmlns:mc="http://schemas.openxmlformats.org/markup-compatibility/2006" xmlns:a14="http://schemas.microsoft.com/office/drawing/2010/main">
        <mc:Choice Requires="a14">
          <p:sp>
            <p:nvSpPr>
              <p:cNvPr id="78" name="Rectangle 77">
                <a:extLst>
                  <a:ext uri="{FF2B5EF4-FFF2-40B4-BE49-F238E27FC236}">
                    <a16:creationId xmlns:a16="http://schemas.microsoft.com/office/drawing/2014/main" id="{1D84C321-7FEE-4AC1-A0D1-D47CA4F87037}"/>
                  </a:ext>
                </a:extLst>
              </p:cNvPr>
              <p:cNvSpPr/>
              <p:nvPr/>
            </p:nvSpPr>
            <p:spPr>
              <a:xfrm>
                <a:off x="956928" y="1652770"/>
                <a:ext cx="8988057" cy="1049967"/>
              </a:xfrm>
              <a:prstGeom prst="rect">
                <a:avLst/>
              </a:prstGeom>
            </p:spPr>
            <p:txBody>
              <a:bodyPr wrap="square">
                <a:spAutoFit/>
              </a:bodyPr>
              <a:lstStyle/>
              <a:p>
                <a:r>
                  <a:rPr lang="en-US" sz="2400" dirty="0"/>
                  <a:t>Does extra-terrestrial life exist? </a:t>
                </a:r>
              </a:p>
              <a:p>
                <a:r>
                  <a:rPr lang="en-US" i="1" dirty="0"/>
                  <a:t>Semi-decidable question</a:t>
                </a:r>
              </a:p>
              <a:p>
                <a:r>
                  <a:rPr lang="en-US" dirty="0"/>
                  <a:t>Topology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𝑌</m:t>
                            </m:r>
                            <m:r>
                              <a:rPr lang="en-US" b="0" i="1" smtClean="0">
                                <a:latin typeface="Cambria Math" panose="02040503050406030204" pitchFamily="18" charset="0"/>
                              </a:rPr>
                              <m:t>,</m:t>
                            </m:r>
                            <m:r>
                              <a:rPr lang="en-US" b="0" i="1" smtClean="0">
                                <a:latin typeface="Cambria Math" panose="02040503050406030204" pitchFamily="18" charset="0"/>
                              </a:rPr>
                              <m:t>𝑁</m:t>
                            </m:r>
                          </m:e>
                        </m:d>
                      </m:e>
                    </m:d>
                  </m:oMath>
                </a14:m>
                <a:r>
                  <a:rPr lang="en-US" dirty="0"/>
                  <a:t> is strictly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0</m:t>
                        </m:r>
                      </m:sub>
                    </m:sSub>
                  </m:oMath>
                </a14:m>
                <a:r>
                  <a:rPr lang="en-US" dirty="0"/>
                  <a:t>; </a:t>
                </a:r>
                <a14:m>
                  <m:oMath xmlns:m="http://schemas.openxmlformats.org/officeDocument/2006/math">
                    <m:r>
                      <a:rPr lang="en-US" b="0" i="1" smtClean="0">
                        <a:latin typeface="Cambria Math" panose="02040503050406030204" pitchFamily="18" charset="0"/>
                      </a:rPr>
                      <m:t>𝜎</m:t>
                    </m:r>
                  </m:oMath>
                </a14:m>
                <a:r>
                  <a:rPr lang="en-US" dirty="0"/>
                  <a:t>-algebra is the power set</a:t>
                </a:r>
              </a:p>
            </p:txBody>
          </p:sp>
        </mc:Choice>
        <mc:Fallback xmlns="">
          <p:sp>
            <p:nvSpPr>
              <p:cNvPr id="78" name="Rectangle 77">
                <a:extLst>
                  <a:ext uri="{FF2B5EF4-FFF2-40B4-BE49-F238E27FC236}">
                    <a16:creationId xmlns:a16="http://schemas.microsoft.com/office/drawing/2014/main" id="{1D84C321-7FEE-4AC1-A0D1-D47CA4F87037}"/>
                  </a:ext>
                </a:extLst>
              </p:cNvPr>
              <p:cNvSpPr>
                <a:spLocks noRot="1" noChangeAspect="1" noMove="1" noResize="1" noEditPoints="1" noAdjustHandles="1" noChangeArrowheads="1" noChangeShapeType="1" noTextEdit="1"/>
              </p:cNvSpPr>
              <p:nvPr/>
            </p:nvSpPr>
            <p:spPr>
              <a:xfrm>
                <a:off x="956928" y="1652770"/>
                <a:ext cx="8988057" cy="1049967"/>
              </a:xfrm>
              <a:prstGeom prst="rect">
                <a:avLst/>
              </a:prstGeom>
              <a:blipFill>
                <a:blip r:embed="rId2"/>
                <a:stretch>
                  <a:fillRect l="-1085" t="-4651" b="-7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Rectangle 82">
                <a:extLst>
                  <a:ext uri="{FF2B5EF4-FFF2-40B4-BE49-F238E27FC236}">
                    <a16:creationId xmlns:a16="http://schemas.microsoft.com/office/drawing/2014/main" id="{AB9E1941-1F3E-4D69-BEFE-AE0F21DCA63F}"/>
                  </a:ext>
                </a:extLst>
              </p:cNvPr>
              <p:cNvSpPr/>
              <p:nvPr/>
            </p:nvSpPr>
            <p:spPr>
              <a:xfrm>
                <a:off x="5222250" y="4025614"/>
                <a:ext cx="6728958" cy="1661993"/>
              </a:xfrm>
              <a:prstGeom prst="rect">
                <a:avLst/>
              </a:prstGeom>
            </p:spPr>
            <p:txBody>
              <a:bodyPr wrap="square">
                <a:spAutoFit/>
              </a:bodyPr>
              <a:lstStyle/>
              <a:p>
                <a:r>
                  <a:rPr lang="en-US" sz="2400" i="1" dirty="0"/>
                  <a:t>How many leptons (electron-like particles) are there?</a:t>
                </a:r>
                <a:br>
                  <a:rPr lang="en-US" sz="2400" i="1" dirty="0"/>
                </a:br>
                <a:r>
                  <a:rPr lang="en-US" sz="2400" i="1" dirty="0"/>
                  <a:t>(through direct observation)</a:t>
                </a:r>
              </a:p>
              <a:p>
                <a:r>
                  <a:rPr lang="en-US" i="1" dirty="0"/>
                  <a:t>Can only measure lower bound (e.g.  “there are at least </a:t>
                </a:r>
                <a14:m>
                  <m:oMath xmlns:m="http://schemas.openxmlformats.org/officeDocument/2006/math">
                    <m:r>
                      <a:rPr lang="en-US" b="0" i="1" smtClean="0">
                        <a:latin typeface="Cambria Math" panose="02040503050406030204" pitchFamily="18" charset="0"/>
                      </a:rPr>
                      <m:t>𝑖</m:t>
                    </m:r>
                  </m:oMath>
                </a14:m>
                <a:r>
                  <a:rPr lang="en-US" i="1" dirty="0"/>
                  <a:t>”) </a:t>
                </a:r>
              </a:p>
              <a:p>
                <a:r>
                  <a:rPr lang="en-US" dirty="0"/>
                  <a:t>Topology contains empty set and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𝑖</m:t>
                        </m:r>
                        <m:r>
                          <a:rPr lang="en-US" i="1">
                            <a:latin typeface="Cambria Math" panose="02040503050406030204" pitchFamily="18" charset="0"/>
                          </a:rPr>
                          <m:t>, </m:t>
                        </m:r>
                        <m:r>
                          <a:rPr lang="en-US" i="1">
                            <a:latin typeface="Cambria Math" panose="02040503050406030204" pitchFamily="18" charset="0"/>
                          </a:rPr>
                          <m:t>𝑖</m:t>
                        </m:r>
                        <m:r>
                          <a:rPr lang="en-US" i="1">
                            <a:latin typeface="Cambria Math" panose="02040503050406030204" pitchFamily="18" charset="0"/>
                          </a:rPr>
                          <m:t>+1, </m:t>
                        </m:r>
                        <m:r>
                          <a:rPr lang="en-US" i="1">
                            <a:latin typeface="Cambria Math" panose="02040503050406030204" pitchFamily="18" charset="0"/>
                          </a:rPr>
                          <m:t>𝑖</m:t>
                        </m:r>
                        <m:r>
                          <a:rPr lang="en-US" i="1">
                            <a:latin typeface="Cambria Math" panose="02040503050406030204" pitchFamily="18" charset="0"/>
                          </a:rPr>
                          <m:t>+2, …</m:t>
                        </m:r>
                      </m:e>
                    </m:d>
                  </m:oMath>
                </a14:m>
                <a:r>
                  <a:rPr lang="en-US" dirty="0"/>
                  <a:t> for all </a:t>
                </a:r>
                <a14:m>
                  <m:oMath xmlns:m="http://schemas.openxmlformats.org/officeDocument/2006/math">
                    <m:r>
                      <a:rPr lang="en-US" b="0" i="1" smtClean="0">
                        <a:latin typeface="Cambria Math" panose="02040503050406030204" pitchFamily="18" charset="0"/>
                      </a:rPr>
                      <m:t>𝑖</m:t>
                    </m:r>
                  </m:oMath>
                </a14:m>
                <a:r>
                  <a:rPr lang="en-US" dirty="0"/>
                  <a:t>; strictly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0</m:t>
                        </m:r>
                      </m:sub>
                    </m:sSub>
                  </m:oMath>
                </a14:m>
                <a:r>
                  <a:rPr lang="en-US" dirty="0"/>
                  <a:t>; </a:t>
                </a:r>
                <a14:m>
                  <m:oMath xmlns:m="http://schemas.openxmlformats.org/officeDocument/2006/math">
                    <m:r>
                      <a:rPr lang="en-US" b="0" i="1" smtClean="0">
                        <a:latin typeface="Cambria Math" panose="02040503050406030204" pitchFamily="18" charset="0"/>
                      </a:rPr>
                      <m:t>𝜎</m:t>
                    </m:r>
                  </m:oMath>
                </a14:m>
                <a:r>
                  <a:rPr lang="en-US" dirty="0"/>
                  <a:t>-algebra is the power set</a:t>
                </a:r>
              </a:p>
            </p:txBody>
          </p:sp>
        </mc:Choice>
        <mc:Fallback xmlns="">
          <p:sp>
            <p:nvSpPr>
              <p:cNvPr id="83" name="Rectangle 82">
                <a:extLst>
                  <a:ext uri="{FF2B5EF4-FFF2-40B4-BE49-F238E27FC236}">
                    <a16:creationId xmlns:a16="http://schemas.microsoft.com/office/drawing/2014/main" id="{AB9E1941-1F3E-4D69-BEFE-AE0F21DCA63F}"/>
                  </a:ext>
                </a:extLst>
              </p:cNvPr>
              <p:cNvSpPr>
                <a:spLocks noRot="1" noChangeAspect="1" noMove="1" noResize="1" noEditPoints="1" noAdjustHandles="1" noChangeArrowheads="1" noChangeShapeType="1" noTextEdit="1"/>
              </p:cNvSpPr>
              <p:nvPr/>
            </p:nvSpPr>
            <p:spPr>
              <a:xfrm>
                <a:off x="5222250" y="4025614"/>
                <a:ext cx="6728958" cy="1661993"/>
              </a:xfrm>
              <a:prstGeom prst="rect">
                <a:avLst/>
              </a:prstGeom>
              <a:blipFill>
                <a:blip r:embed="rId3"/>
                <a:stretch>
                  <a:fillRect l="-1449" t="-2930" r="-996" b="-4762"/>
                </a:stretch>
              </a:blipFill>
            </p:spPr>
            <p:txBody>
              <a:bodyPr/>
              <a:lstStyle/>
              <a:p>
                <a:r>
                  <a:rPr lang="en-US">
                    <a:noFill/>
                  </a:rPr>
                  <a:t> </a:t>
                </a:r>
              </a:p>
            </p:txBody>
          </p:sp>
        </mc:Fallback>
      </mc:AlternateContent>
      <p:grpSp>
        <p:nvGrpSpPr>
          <p:cNvPr id="102" name="Group 101">
            <a:extLst>
              <a:ext uri="{FF2B5EF4-FFF2-40B4-BE49-F238E27FC236}">
                <a16:creationId xmlns:a16="http://schemas.microsoft.com/office/drawing/2014/main" id="{50E07761-141B-4476-BA72-07E4B6A661BF}"/>
              </a:ext>
            </a:extLst>
          </p:cNvPr>
          <p:cNvGrpSpPr/>
          <p:nvPr/>
        </p:nvGrpSpPr>
        <p:grpSpPr>
          <a:xfrm>
            <a:off x="1253693" y="4312716"/>
            <a:ext cx="3536826" cy="1129448"/>
            <a:chOff x="843516" y="4368156"/>
            <a:chExt cx="3536826" cy="1129448"/>
          </a:xfrm>
        </p:grpSpPr>
        <p:sp>
          <p:nvSpPr>
            <p:cNvPr id="62" name="Oval 61">
              <a:extLst>
                <a:ext uri="{FF2B5EF4-FFF2-40B4-BE49-F238E27FC236}">
                  <a16:creationId xmlns:a16="http://schemas.microsoft.com/office/drawing/2014/main" id="{C55116B5-4D8B-4109-ACE4-D29821421C86}"/>
                </a:ext>
              </a:extLst>
            </p:cNvPr>
            <p:cNvSpPr/>
            <p:nvPr/>
          </p:nvSpPr>
          <p:spPr>
            <a:xfrm>
              <a:off x="843516" y="4368156"/>
              <a:ext cx="3536826" cy="1129448"/>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2" name="Oval 71">
              <a:extLst>
                <a:ext uri="{FF2B5EF4-FFF2-40B4-BE49-F238E27FC236}">
                  <a16:creationId xmlns:a16="http://schemas.microsoft.com/office/drawing/2014/main" id="{87B02B2D-6A23-4117-875B-AD9E3B5AB67A}"/>
                </a:ext>
              </a:extLst>
            </p:cNvPr>
            <p:cNvSpPr/>
            <p:nvPr/>
          </p:nvSpPr>
          <p:spPr>
            <a:xfrm>
              <a:off x="3545022" y="4791740"/>
              <a:ext cx="382110" cy="23642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5" name="TextBox 84">
              <a:extLst>
                <a:ext uri="{FF2B5EF4-FFF2-40B4-BE49-F238E27FC236}">
                  <a16:creationId xmlns:a16="http://schemas.microsoft.com/office/drawing/2014/main" id="{8ADEE5C0-0645-4E21-8E66-22AC44F76481}"/>
                </a:ext>
              </a:extLst>
            </p:cNvPr>
            <p:cNvSpPr txBox="1"/>
            <p:nvPr/>
          </p:nvSpPr>
          <p:spPr>
            <a:xfrm>
              <a:off x="900790" y="4724845"/>
              <a:ext cx="301686" cy="369332"/>
            </a:xfrm>
            <a:prstGeom prst="rect">
              <a:avLst/>
            </a:prstGeom>
            <a:noFill/>
          </p:spPr>
          <p:txBody>
            <a:bodyPr wrap="none" rtlCol="0">
              <a:spAutoFit/>
            </a:bodyPr>
            <a:lstStyle/>
            <a:p>
              <a:r>
                <a:rPr lang="en-US" dirty="0"/>
                <a:t>0</a:t>
              </a:r>
            </a:p>
          </p:txBody>
        </p:sp>
        <p:sp>
          <p:nvSpPr>
            <p:cNvPr id="89" name="TextBox 88">
              <a:extLst>
                <a:ext uri="{FF2B5EF4-FFF2-40B4-BE49-F238E27FC236}">
                  <a16:creationId xmlns:a16="http://schemas.microsoft.com/office/drawing/2014/main" id="{24D20A2D-5066-4271-901F-69D49B2D2ED9}"/>
                </a:ext>
              </a:extLst>
            </p:cNvPr>
            <p:cNvSpPr txBox="1"/>
            <p:nvPr/>
          </p:nvSpPr>
          <p:spPr>
            <a:xfrm>
              <a:off x="1281305" y="4721770"/>
              <a:ext cx="301686" cy="369332"/>
            </a:xfrm>
            <a:prstGeom prst="rect">
              <a:avLst/>
            </a:prstGeom>
            <a:noFill/>
          </p:spPr>
          <p:txBody>
            <a:bodyPr wrap="none" rtlCol="0">
              <a:spAutoFit/>
            </a:bodyPr>
            <a:lstStyle/>
            <a:p>
              <a:r>
                <a:rPr lang="en-US" dirty="0"/>
                <a:t>1</a:t>
              </a:r>
            </a:p>
          </p:txBody>
        </p:sp>
        <p:sp>
          <p:nvSpPr>
            <p:cNvPr id="90" name="TextBox 89">
              <a:extLst>
                <a:ext uri="{FF2B5EF4-FFF2-40B4-BE49-F238E27FC236}">
                  <a16:creationId xmlns:a16="http://schemas.microsoft.com/office/drawing/2014/main" id="{ECBF12A6-0A53-46FC-B3D8-8F94D16270F8}"/>
                </a:ext>
              </a:extLst>
            </p:cNvPr>
            <p:cNvSpPr txBox="1"/>
            <p:nvPr/>
          </p:nvSpPr>
          <p:spPr>
            <a:xfrm>
              <a:off x="1661820" y="4718695"/>
              <a:ext cx="301686" cy="369332"/>
            </a:xfrm>
            <a:prstGeom prst="rect">
              <a:avLst/>
            </a:prstGeom>
            <a:noFill/>
          </p:spPr>
          <p:txBody>
            <a:bodyPr wrap="square" rtlCol="0">
              <a:spAutoFit/>
            </a:bodyPr>
            <a:lstStyle/>
            <a:p>
              <a:r>
                <a:rPr lang="en-US" dirty="0"/>
                <a:t>2</a:t>
              </a:r>
            </a:p>
          </p:txBody>
        </p:sp>
        <p:sp>
          <p:nvSpPr>
            <p:cNvPr id="91" name="TextBox 90">
              <a:extLst>
                <a:ext uri="{FF2B5EF4-FFF2-40B4-BE49-F238E27FC236}">
                  <a16:creationId xmlns:a16="http://schemas.microsoft.com/office/drawing/2014/main" id="{469B40A8-A65F-499F-806E-1C9B7C856A22}"/>
                </a:ext>
              </a:extLst>
            </p:cNvPr>
            <p:cNvSpPr txBox="1"/>
            <p:nvPr/>
          </p:nvSpPr>
          <p:spPr>
            <a:xfrm>
              <a:off x="2042335" y="4715620"/>
              <a:ext cx="301686" cy="369332"/>
            </a:xfrm>
            <a:prstGeom prst="rect">
              <a:avLst/>
            </a:prstGeom>
            <a:noFill/>
          </p:spPr>
          <p:txBody>
            <a:bodyPr wrap="none" rtlCol="0">
              <a:spAutoFit/>
            </a:bodyPr>
            <a:lstStyle/>
            <a:p>
              <a:r>
                <a:rPr lang="en-US" dirty="0"/>
                <a:t>3</a:t>
              </a:r>
            </a:p>
          </p:txBody>
        </p:sp>
        <p:sp>
          <p:nvSpPr>
            <p:cNvPr id="92" name="TextBox 91">
              <a:extLst>
                <a:ext uri="{FF2B5EF4-FFF2-40B4-BE49-F238E27FC236}">
                  <a16:creationId xmlns:a16="http://schemas.microsoft.com/office/drawing/2014/main" id="{4E07A0B2-136A-4F45-B804-FF399D5D439B}"/>
                </a:ext>
              </a:extLst>
            </p:cNvPr>
            <p:cNvSpPr txBox="1"/>
            <p:nvPr/>
          </p:nvSpPr>
          <p:spPr>
            <a:xfrm>
              <a:off x="2422850" y="4712545"/>
              <a:ext cx="301686" cy="369332"/>
            </a:xfrm>
            <a:prstGeom prst="rect">
              <a:avLst/>
            </a:prstGeom>
            <a:noFill/>
          </p:spPr>
          <p:txBody>
            <a:bodyPr wrap="none" rtlCol="0">
              <a:spAutoFit/>
            </a:bodyPr>
            <a:lstStyle/>
            <a:p>
              <a:r>
                <a:rPr lang="en-US" dirty="0"/>
                <a:t>4</a:t>
              </a:r>
            </a:p>
          </p:txBody>
        </p:sp>
        <p:sp>
          <p:nvSpPr>
            <p:cNvPr id="93" name="TextBox 92">
              <a:extLst>
                <a:ext uri="{FF2B5EF4-FFF2-40B4-BE49-F238E27FC236}">
                  <a16:creationId xmlns:a16="http://schemas.microsoft.com/office/drawing/2014/main" id="{05D633F9-8136-4275-A5EB-2DDA224E2CFC}"/>
                </a:ext>
              </a:extLst>
            </p:cNvPr>
            <p:cNvSpPr txBox="1"/>
            <p:nvPr/>
          </p:nvSpPr>
          <p:spPr>
            <a:xfrm>
              <a:off x="2803365" y="4709470"/>
              <a:ext cx="301686" cy="369332"/>
            </a:xfrm>
            <a:prstGeom prst="rect">
              <a:avLst/>
            </a:prstGeom>
            <a:noFill/>
          </p:spPr>
          <p:txBody>
            <a:bodyPr wrap="none" rtlCol="0">
              <a:spAutoFit/>
            </a:bodyPr>
            <a:lstStyle/>
            <a:p>
              <a:r>
                <a:rPr lang="en-US" dirty="0"/>
                <a:t>5</a:t>
              </a:r>
            </a:p>
          </p:txBody>
        </p:sp>
        <p:sp>
          <p:nvSpPr>
            <p:cNvPr id="94" name="TextBox 93">
              <a:extLst>
                <a:ext uri="{FF2B5EF4-FFF2-40B4-BE49-F238E27FC236}">
                  <a16:creationId xmlns:a16="http://schemas.microsoft.com/office/drawing/2014/main" id="{DB5ACAD7-84A1-429A-9CD6-8AFBF1DC4C8C}"/>
                </a:ext>
              </a:extLst>
            </p:cNvPr>
            <p:cNvSpPr txBox="1"/>
            <p:nvPr/>
          </p:nvSpPr>
          <p:spPr>
            <a:xfrm>
              <a:off x="3183880" y="4706395"/>
              <a:ext cx="301686" cy="369332"/>
            </a:xfrm>
            <a:prstGeom prst="rect">
              <a:avLst/>
            </a:prstGeom>
            <a:noFill/>
          </p:spPr>
          <p:txBody>
            <a:bodyPr wrap="none" rtlCol="0">
              <a:spAutoFit/>
            </a:bodyPr>
            <a:lstStyle/>
            <a:p>
              <a:r>
                <a:rPr lang="en-US" dirty="0"/>
                <a:t>6</a:t>
              </a:r>
            </a:p>
          </p:txBody>
        </p:sp>
        <p:sp>
          <p:nvSpPr>
            <p:cNvPr id="95" name="TextBox 94">
              <a:extLst>
                <a:ext uri="{FF2B5EF4-FFF2-40B4-BE49-F238E27FC236}">
                  <a16:creationId xmlns:a16="http://schemas.microsoft.com/office/drawing/2014/main" id="{587EDB03-BB6C-44C2-AFC0-FE19EF96757C}"/>
                </a:ext>
              </a:extLst>
            </p:cNvPr>
            <p:cNvSpPr txBox="1"/>
            <p:nvPr/>
          </p:nvSpPr>
          <p:spPr>
            <a:xfrm>
              <a:off x="3564395" y="4703320"/>
              <a:ext cx="343364" cy="369332"/>
            </a:xfrm>
            <a:prstGeom prst="rect">
              <a:avLst/>
            </a:prstGeom>
            <a:noFill/>
          </p:spPr>
          <p:txBody>
            <a:bodyPr wrap="none" rtlCol="0">
              <a:spAutoFit/>
            </a:bodyPr>
            <a:lstStyle/>
            <a:p>
              <a:r>
                <a:rPr lang="en-US" dirty="0"/>
                <a:t>…</a:t>
              </a:r>
            </a:p>
          </p:txBody>
        </p:sp>
        <p:sp>
          <p:nvSpPr>
            <p:cNvPr id="96" name="Oval 95">
              <a:extLst>
                <a:ext uri="{FF2B5EF4-FFF2-40B4-BE49-F238E27FC236}">
                  <a16:creationId xmlns:a16="http://schemas.microsoft.com/office/drawing/2014/main" id="{1E859CDE-3A4E-4C76-A318-D76F00380416}"/>
                </a:ext>
              </a:extLst>
            </p:cNvPr>
            <p:cNvSpPr/>
            <p:nvPr/>
          </p:nvSpPr>
          <p:spPr>
            <a:xfrm>
              <a:off x="3130142" y="4755641"/>
              <a:ext cx="857477" cy="320086"/>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7" name="Oval 96">
              <a:extLst>
                <a:ext uri="{FF2B5EF4-FFF2-40B4-BE49-F238E27FC236}">
                  <a16:creationId xmlns:a16="http://schemas.microsoft.com/office/drawing/2014/main" id="{77AE5450-7DB7-4BA8-8B92-69AD621BA5C1}"/>
                </a:ext>
              </a:extLst>
            </p:cNvPr>
            <p:cNvSpPr/>
            <p:nvPr/>
          </p:nvSpPr>
          <p:spPr>
            <a:xfrm>
              <a:off x="2775753" y="4703320"/>
              <a:ext cx="1272353" cy="436192"/>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8" name="Oval 97">
              <a:extLst>
                <a:ext uri="{FF2B5EF4-FFF2-40B4-BE49-F238E27FC236}">
                  <a16:creationId xmlns:a16="http://schemas.microsoft.com/office/drawing/2014/main" id="{2FDE71BD-6087-4368-90F1-13D903A5E73F}"/>
                </a:ext>
              </a:extLst>
            </p:cNvPr>
            <p:cNvSpPr/>
            <p:nvPr/>
          </p:nvSpPr>
          <p:spPr>
            <a:xfrm>
              <a:off x="2369112" y="4648290"/>
              <a:ext cx="1739481" cy="557716"/>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9" name="Oval 98">
              <a:extLst>
                <a:ext uri="{FF2B5EF4-FFF2-40B4-BE49-F238E27FC236}">
                  <a16:creationId xmlns:a16="http://schemas.microsoft.com/office/drawing/2014/main" id="{D08194A6-D4DE-4010-A9BB-B2B51A02B8DB}"/>
                </a:ext>
              </a:extLst>
            </p:cNvPr>
            <p:cNvSpPr/>
            <p:nvPr/>
          </p:nvSpPr>
          <p:spPr>
            <a:xfrm>
              <a:off x="2014723" y="4586488"/>
              <a:ext cx="2154357" cy="692784"/>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00" name="Oval 99">
              <a:extLst>
                <a:ext uri="{FF2B5EF4-FFF2-40B4-BE49-F238E27FC236}">
                  <a16:creationId xmlns:a16="http://schemas.microsoft.com/office/drawing/2014/main" id="{C0636E1A-49B8-4B7C-92F6-3E4ED86CFA75}"/>
                </a:ext>
              </a:extLst>
            </p:cNvPr>
            <p:cNvSpPr/>
            <p:nvPr/>
          </p:nvSpPr>
          <p:spPr>
            <a:xfrm>
              <a:off x="1582992" y="4524024"/>
              <a:ext cx="2646576" cy="829176"/>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01" name="Oval 100">
              <a:extLst>
                <a:ext uri="{FF2B5EF4-FFF2-40B4-BE49-F238E27FC236}">
                  <a16:creationId xmlns:a16="http://schemas.microsoft.com/office/drawing/2014/main" id="{3EC3C8ED-FC37-4378-94E5-38CE547C4FD5}"/>
                </a:ext>
              </a:extLst>
            </p:cNvPr>
            <p:cNvSpPr/>
            <p:nvPr/>
          </p:nvSpPr>
          <p:spPr>
            <a:xfrm>
              <a:off x="1259750" y="4457399"/>
              <a:ext cx="3030304" cy="973890"/>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grpSp>
      <p:grpSp>
        <p:nvGrpSpPr>
          <p:cNvPr id="121" name="Group 120">
            <a:extLst>
              <a:ext uri="{FF2B5EF4-FFF2-40B4-BE49-F238E27FC236}">
                <a16:creationId xmlns:a16="http://schemas.microsoft.com/office/drawing/2014/main" id="{D146C4D5-A3C6-483E-820D-A14B447A0D2D}"/>
              </a:ext>
            </a:extLst>
          </p:cNvPr>
          <p:cNvGrpSpPr/>
          <p:nvPr/>
        </p:nvGrpSpPr>
        <p:grpSpPr>
          <a:xfrm>
            <a:off x="8937246" y="1638905"/>
            <a:ext cx="1454871" cy="742246"/>
            <a:chOff x="9234958" y="2511783"/>
            <a:chExt cx="1454871" cy="742246"/>
          </a:xfrm>
        </p:grpSpPr>
        <p:sp>
          <p:nvSpPr>
            <p:cNvPr id="104" name="Oval 103">
              <a:extLst>
                <a:ext uri="{FF2B5EF4-FFF2-40B4-BE49-F238E27FC236}">
                  <a16:creationId xmlns:a16="http://schemas.microsoft.com/office/drawing/2014/main" id="{A4F2C871-5DE8-4A90-A85D-134C31C39067}"/>
                </a:ext>
              </a:extLst>
            </p:cNvPr>
            <p:cNvSpPr/>
            <p:nvPr/>
          </p:nvSpPr>
          <p:spPr>
            <a:xfrm>
              <a:off x="9234958" y="2511783"/>
              <a:ext cx="1454871" cy="742246"/>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4" name="Oval 113">
              <a:extLst>
                <a:ext uri="{FF2B5EF4-FFF2-40B4-BE49-F238E27FC236}">
                  <a16:creationId xmlns:a16="http://schemas.microsoft.com/office/drawing/2014/main" id="{CDF3986F-331B-43EE-9BE8-D0E951B7D0C0}"/>
                </a:ext>
              </a:extLst>
            </p:cNvPr>
            <p:cNvSpPr/>
            <p:nvPr/>
          </p:nvSpPr>
          <p:spPr>
            <a:xfrm>
              <a:off x="9321179" y="2697344"/>
              <a:ext cx="509398" cy="371123"/>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9" name="TextBox 118">
              <a:extLst>
                <a:ext uri="{FF2B5EF4-FFF2-40B4-BE49-F238E27FC236}">
                  <a16:creationId xmlns:a16="http://schemas.microsoft.com/office/drawing/2014/main" id="{D7F60189-2DEC-4031-A57B-0FBCED0DE009}"/>
                </a:ext>
              </a:extLst>
            </p:cNvPr>
            <p:cNvSpPr txBox="1"/>
            <p:nvPr/>
          </p:nvSpPr>
          <p:spPr>
            <a:xfrm>
              <a:off x="9427440" y="2690930"/>
              <a:ext cx="296876" cy="369332"/>
            </a:xfrm>
            <a:prstGeom prst="rect">
              <a:avLst/>
            </a:prstGeom>
            <a:noFill/>
          </p:spPr>
          <p:txBody>
            <a:bodyPr wrap="none" rtlCol="0">
              <a:spAutoFit/>
            </a:bodyPr>
            <a:lstStyle/>
            <a:p>
              <a:r>
                <a:rPr lang="en-US" dirty="0"/>
                <a:t>Y</a:t>
              </a:r>
            </a:p>
          </p:txBody>
        </p:sp>
        <p:sp>
          <p:nvSpPr>
            <p:cNvPr id="120" name="TextBox 119">
              <a:extLst>
                <a:ext uri="{FF2B5EF4-FFF2-40B4-BE49-F238E27FC236}">
                  <a16:creationId xmlns:a16="http://schemas.microsoft.com/office/drawing/2014/main" id="{6A32670F-B44A-43BF-A1A7-3233E06D0FA9}"/>
                </a:ext>
              </a:extLst>
            </p:cNvPr>
            <p:cNvSpPr txBox="1"/>
            <p:nvPr/>
          </p:nvSpPr>
          <p:spPr>
            <a:xfrm>
              <a:off x="10196390" y="2690930"/>
              <a:ext cx="333746" cy="369332"/>
            </a:xfrm>
            <a:prstGeom prst="rect">
              <a:avLst/>
            </a:prstGeom>
            <a:noFill/>
          </p:spPr>
          <p:txBody>
            <a:bodyPr wrap="none" rtlCol="0">
              <a:spAutoFit/>
            </a:bodyPr>
            <a:lstStyle/>
            <a:p>
              <a:r>
                <a:rPr lang="en-US" dirty="0"/>
                <a:t>N</a:t>
              </a:r>
            </a:p>
          </p:txBody>
        </p:sp>
      </p:grpSp>
      <p:sp>
        <p:nvSpPr>
          <p:cNvPr id="5" name="Footer Placeholder 4">
            <a:extLst>
              <a:ext uri="{FF2B5EF4-FFF2-40B4-BE49-F238E27FC236}">
                <a16:creationId xmlns:a16="http://schemas.microsoft.com/office/drawing/2014/main" id="{57B105F2-4F97-4A84-8062-35361537096A}"/>
              </a:ext>
            </a:extLst>
          </p:cNvPr>
          <p:cNvSpPr>
            <a:spLocks noGrp="1"/>
          </p:cNvSpPr>
          <p:nvPr>
            <p:ph type="ftr" sz="quarter" idx="11"/>
          </p:nvPr>
        </p:nvSpPr>
        <p:spPr/>
        <p:txBody>
          <a:bodyPr/>
          <a:lstStyle/>
          <a:p>
            <a:r>
              <a:rPr lang="en-US"/>
              <a:t>C. A. Aidala - G. Carcassi - University of Michigan</a:t>
            </a:r>
            <a:endParaRPr lang="en-US" dirty="0"/>
          </a:p>
        </p:txBody>
      </p:sp>
      <p:sp>
        <p:nvSpPr>
          <p:cNvPr id="6" name="Slide Number Placeholder 5">
            <a:extLst>
              <a:ext uri="{FF2B5EF4-FFF2-40B4-BE49-F238E27FC236}">
                <a16:creationId xmlns:a16="http://schemas.microsoft.com/office/drawing/2014/main" id="{AAB1E02E-21C2-41BD-910B-27127781B1D1}"/>
              </a:ext>
            </a:extLst>
          </p:cNvPr>
          <p:cNvSpPr>
            <a:spLocks noGrp="1"/>
          </p:cNvSpPr>
          <p:nvPr>
            <p:ph type="sldNum" sz="quarter" idx="12"/>
          </p:nvPr>
        </p:nvSpPr>
        <p:spPr/>
        <p:txBody>
          <a:bodyPr/>
          <a:lstStyle/>
          <a:p>
            <a:fld id="{F47845EA-7733-40EE-B074-20032348B727}" type="slidenum">
              <a:rPr lang="en-US" smtClean="0"/>
              <a:t>17</a:t>
            </a:fld>
            <a:endParaRPr lang="en-US"/>
          </a:p>
        </p:txBody>
      </p:sp>
    </p:spTree>
    <p:extLst>
      <p:ext uri="{BB962C8B-B14F-4D97-AF65-F5344CB8AC3E}">
        <p14:creationId xmlns:p14="http://schemas.microsoft.com/office/powerpoint/2010/main" val="2388707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 name="Group 112">
            <a:extLst>
              <a:ext uri="{FF2B5EF4-FFF2-40B4-BE49-F238E27FC236}">
                <a16:creationId xmlns:a16="http://schemas.microsoft.com/office/drawing/2014/main" id="{8A4CD17B-BCCC-4743-9D99-7EA21DF38858}"/>
              </a:ext>
            </a:extLst>
          </p:cNvPr>
          <p:cNvGrpSpPr/>
          <p:nvPr/>
        </p:nvGrpSpPr>
        <p:grpSpPr>
          <a:xfrm>
            <a:off x="2436322" y="3613421"/>
            <a:ext cx="9761868" cy="2238791"/>
            <a:chOff x="2212388" y="3613421"/>
            <a:chExt cx="9761868" cy="2238791"/>
          </a:xfrm>
        </p:grpSpPr>
        <p:grpSp>
          <p:nvGrpSpPr>
            <p:cNvPr id="95" name="Group 94">
              <a:extLst>
                <a:ext uri="{FF2B5EF4-FFF2-40B4-BE49-F238E27FC236}">
                  <a16:creationId xmlns:a16="http://schemas.microsoft.com/office/drawing/2014/main" id="{967F8D8B-EAB7-426A-BDF8-B8F781395599}"/>
                </a:ext>
              </a:extLst>
            </p:cNvPr>
            <p:cNvGrpSpPr/>
            <p:nvPr/>
          </p:nvGrpSpPr>
          <p:grpSpPr>
            <a:xfrm>
              <a:off x="7267876" y="3872190"/>
              <a:ext cx="1742299" cy="1465078"/>
              <a:chOff x="7120424" y="4399613"/>
              <a:chExt cx="1742299" cy="1465078"/>
            </a:xfrm>
          </p:grpSpPr>
          <p:sp>
            <p:nvSpPr>
              <p:cNvPr id="80" name="Oval 79">
                <a:extLst>
                  <a:ext uri="{FF2B5EF4-FFF2-40B4-BE49-F238E27FC236}">
                    <a16:creationId xmlns:a16="http://schemas.microsoft.com/office/drawing/2014/main" id="{DFEB2DCC-6F65-4CC3-B86B-4D5BC25336B6}"/>
                  </a:ext>
                </a:extLst>
              </p:cNvPr>
              <p:cNvSpPr/>
              <p:nvPr/>
            </p:nvSpPr>
            <p:spPr>
              <a:xfrm>
                <a:off x="7120424" y="4399613"/>
                <a:ext cx="1742299" cy="1465078"/>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1" name="Oval 80">
                <a:extLst>
                  <a:ext uri="{FF2B5EF4-FFF2-40B4-BE49-F238E27FC236}">
                    <a16:creationId xmlns:a16="http://schemas.microsoft.com/office/drawing/2014/main" id="{F6241AD3-6508-40D3-B1E0-E9AAAAF3BCC6}"/>
                  </a:ext>
                </a:extLst>
              </p:cNvPr>
              <p:cNvSpPr/>
              <p:nvPr/>
            </p:nvSpPr>
            <p:spPr>
              <a:xfrm>
                <a:off x="8325626" y="4896076"/>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2" name="Oval 81">
                <a:extLst>
                  <a:ext uri="{FF2B5EF4-FFF2-40B4-BE49-F238E27FC236}">
                    <a16:creationId xmlns:a16="http://schemas.microsoft.com/office/drawing/2014/main" id="{0B3DE6E6-C9B4-4F57-915E-CA19198879DB}"/>
                  </a:ext>
                </a:extLst>
              </p:cNvPr>
              <p:cNvSpPr/>
              <p:nvPr/>
            </p:nvSpPr>
            <p:spPr>
              <a:xfrm>
                <a:off x="7407281" y="5122389"/>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16F97B76-1C26-4BDB-A136-02D8DB3FCA5F}"/>
                  </a:ext>
                </a:extLst>
              </p:cNvPr>
              <p:cNvSpPr/>
              <p:nvPr/>
            </p:nvSpPr>
            <p:spPr>
              <a:xfrm>
                <a:off x="8090010" y="5489145"/>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22832492-FC4C-4E52-9149-1ED7F4914BA2}"/>
                  </a:ext>
                </a:extLst>
              </p:cNvPr>
              <p:cNvSpPr/>
              <p:nvPr/>
            </p:nvSpPr>
            <p:spPr>
              <a:xfrm>
                <a:off x="7930758" y="5202059"/>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8" name="Oval 87">
                <a:extLst>
                  <a:ext uri="{FF2B5EF4-FFF2-40B4-BE49-F238E27FC236}">
                    <a16:creationId xmlns:a16="http://schemas.microsoft.com/office/drawing/2014/main" id="{D29AE7D8-DFD1-45CE-BE77-22597980934E}"/>
                  </a:ext>
                </a:extLst>
              </p:cNvPr>
              <p:cNvSpPr/>
              <p:nvPr/>
            </p:nvSpPr>
            <p:spPr>
              <a:xfrm>
                <a:off x="7683115" y="4725385"/>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78" name="Group 77">
              <a:extLst>
                <a:ext uri="{FF2B5EF4-FFF2-40B4-BE49-F238E27FC236}">
                  <a16:creationId xmlns:a16="http://schemas.microsoft.com/office/drawing/2014/main" id="{D94FD856-2622-4DF5-B045-1E323FF0AB2D}"/>
                </a:ext>
              </a:extLst>
            </p:cNvPr>
            <p:cNvGrpSpPr/>
            <p:nvPr/>
          </p:nvGrpSpPr>
          <p:grpSpPr>
            <a:xfrm>
              <a:off x="2212388" y="3872190"/>
              <a:ext cx="1742299" cy="1465078"/>
              <a:chOff x="1936220" y="4385306"/>
              <a:chExt cx="1742299" cy="1465078"/>
            </a:xfrm>
          </p:grpSpPr>
          <p:sp>
            <p:nvSpPr>
              <p:cNvPr id="42" name="Oval 41">
                <a:extLst>
                  <a:ext uri="{FF2B5EF4-FFF2-40B4-BE49-F238E27FC236}">
                    <a16:creationId xmlns:a16="http://schemas.microsoft.com/office/drawing/2014/main" id="{82F60959-7FC2-47B1-90A7-92C6AD0B3718}"/>
                  </a:ext>
                </a:extLst>
              </p:cNvPr>
              <p:cNvSpPr/>
              <p:nvPr/>
            </p:nvSpPr>
            <p:spPr>
              <a:xfrm>
                <a:off x="1936220" y="4385306"/>
                <a:ext cx="1742299" cy="1465078"/>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Oval 42">
                <a:extLst>
                  <a:ext uri="{FF2B5EF4-FFF2-40B4-BE49-F238E27FC236}">
                    <a16:creationId xmlns:a16="http://schemas.microsoft.com/office/drawing/2014/main" id="{5474377A-94E7-4CBB-AE22-32DB2C8E0DE2}"/>
                  </a:ext>
                </a:extLst>
              </p:cNvPr>
              <p:cNvSpPr/>
              <p:nvPr/>
            </p:nvSpPr>
            <p:spPr>
              <a:xfrm>
                <a:off x="3141422" y="4881769"/>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B58EADBE-3387-40C4-A473-6E2EC873C897}"/>
                  </a:ext>
                </a:extLst>
              </p:cNvPr>
              <p:cNvSpPr/>
              <p:nvPr/>
            </p:nvSpPr>
            <p:spPr>
              <a:xfrm>
                <a:off x="2199116" y="5217137"/>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90D0AE89-CFBF-4F05-A234-A10B3814CF57}"/>
                  </a:ext>
                </a:extLst>
              </p:cNvPr>
              <p:cNvSpPr/>
              <p:nvPr/>
            </p:nvSpPr>
            <p:spPr>
              <a:xfrm>
                <a:off x="3296784" y="5217138"/>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58F65662-CBF0-4DFE-A982-43AF42617604}"/>
                  </a:ext>
                </a:extLst>
              </p:cNvPr>
              <p:cNvSpPr/>
              <p:nvPr/>
            </p:nvSpPr>
            <p:spPr>
              <a:xfrm>
                <a:off x="2552536" y="5489146"/>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4F3781DB-969A-4702-8077-272423E8305E}"/>
                  </a:ext>
                </a:extLst>
              </p:cNvPr>
              <p:cNvSpPr/>
              <p:nvPr/>
            </p:nvSpPr>
            <p:spPr>
              <a:xfrm>
                <a:off x="2727129" y="5043214"/>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B496D14A-0FC9-4192-9AB4-E6EDBBC56236}"/>
                  </a:ext>
                </a:extLst>
              </p:cNvPr>
              <p:cNvSpPr/>
              <p:nvPr/>
            </p:nvSpPr>
            <p:spPr>
              <a:xfrm>
                <a:off x="3012901" y="5453636"/>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DD045A92-0C3F-47D8-BEE5-CB6D46028947}"/>
                  </a:ext>
                </a:extLst>
              </p:cNvPr>
              <p:cNvSpPr/>
              <p:nvPr/>
            </p:nvSpPr>
            <p:spPr>
              <a:xfrm>
                <a:off x="2790957" y="4616737"/>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11629E75-ED74-4A6D-BB23-3F37AFE94580}"/>
                  </a:ext>
                </a:extLst>
              </p:cNvPr>
              <p:cNvSpPr/>
              <p:nvPr/>
            </p:nvSpPr>
            <p:spPr>
              <a:xfrm>
                <a:off x="2262534" y="4820790"/>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DB260807-5265-44DC-9A31-30633368A2A1}"/>
                    </a:ext>
                  </a:extLst>
                </p:cNvPr>
                <p:cNvSpPr txBox="1"/>
                <p:nvPr/>
              </p:nvSpPr>
              <p:spPr>
                <a:xfrm>
                  <a:off x="4322898" y="3613421"/>
                  <a:ext cx="5060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𝑋</m:t>
                        </m:r>
                      </m:oMath>
                    </m:oMathPara>
                  </a14:m>
                  <a:endParaRPr lang="en-US" sz="2800" dirty="0"/>
                </a:p>
              </p:txBody>
            </p:sp>
          </mc:Choice>
          <mc:Fallback xmlns="">
            <p:sp>
              <p:nvSpPr>
                <p:cNvPr id="57" name="TextBox 56">
                  <a:extLst>
                    <a:ext uri="{FF2B5EF4-FFF2-40B4-BE49-F238E27FC236}">
                      <a16:creationId xmlns:a16="http://schemas.microsoft.com/office/drawing/2014/main" id="{DB260807-5265-44DC-9A31-30633368A2A1}"/>
                    </a:ext>
                  </a:extLst>
                </p:cNvPr>
                <p:cNvSpPr txBox="1">
                  <a:spLocks noRot="1" noChangeAspect="1" noMove="1" noResize="1" noEditPoints="1" noAdjustHandles="1" noChangeArrowheads="1" noChangeShapeType="1" noTextEdit="1"/>
                </p:cNvSpPr>
                <p:nvPr/>
              </p:nvSpPr>
              <p:spPr>
                <a:xfrm>
                  <a:off x="4322898" y="3613421"/>
                  <a:ext cx="506036"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E8B4AE6B-BDA2-4396-B022-0F1A3B8650EE}"/>
                    </a:ext>
                  </a:extLst>
                </p:cNvPr>
                <p:cNvSpPr txBox="1"/>
                <p:nvPr/>
              </p:nvSpPr>
              <p:spPr>
                <a:xfrm>
                  <a:off x="9388522" y="3637618"/>
                  <a:ext cx="49160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𝑌</m:t>
                        </m:r>
                      </m:oMath>
                    </m:oMathPara>
                  </a14:m>
                  <a:endParaRPr lang="en-US" sz="2800" dirty="0"/>
                </a:p>
              </p:txBody>
            </p:sp>
          </mc:Choice>
          <mc:Fallback xmlns="">
            <p:sp>
              <p:nvSpPr>
                <p:cNvPr id="74" name="TextBox 73">
                  <a:extLst>
                    <a:ext uri="{FF2B5EF4-FFF2-40B4-BE49-F238E27FC236}">
                      <a16:creationId xmlns:a16="http://schemas.microsoft.com/office/drawing/2014/main" id="{E8B4AE6B-BDA2-4396-B022-0F1A3B8650EE}"/>
                    </a:ext>
                  </a:extLst>
                </p:cNvPr>
                <p:cNvSpPr txBox="1">
                  <a:spLocks noRot="1" noChangeAspect="1" noMove="1" noResize="1" noEditPoints="1" noAdjustHandles="1" noChangeArrowheads="1" noChangeShapeType="1" noTextEdit="1"/>
                </p:cNvSpPr>
                <p:nvPr/>
              </p:nvSpPr>
              <p:spPr>
                <a:xfrm>
                  <a:off x="9388522" y="3637618"/>
                  <a:ext cx="491609" cy="523220"/>
                </a:xfrm>
                <a:prstGeom prst="rect">
                  <a:avLst/>
                </a:prstGeom>
                <a:blipFill>
                  <a:blip r:embed="rId3"/>
                  <a:stretch>
                    <a:fillRect/>
                  </a:stretch>
                </a:blipFill>
              </p:spPr>
              <p:txBody>
                <a:bodyPr/>
                <a:lstStyle/>
                <a:p>
                  <a:r>
                    <a:rPr lang="en-US">
                      <a:noFill/>
                    </a:rPr>
                    <a:t> </a:t>
                  </a:r>
                </a:p>
              </p:txBody>
            </p:sp>
          </mc:Fallback>
        </mc:AlternateContent>
        <p:cxnSp>
          <p:nvCxnSpPr>
            <p:cNvPr id="75" name="Straight Connector 74">
              <a:extLst>
                <a:ext uri="{FF2B5EF4-FFF2-40B4-BE49-F238E27FC236}">
                  <a16:creationId xmlns:a16="http://schemas.microsoft.com/office/drawing/2014/main" id="{0256ABC8-7F93-4DEA-A2B9-8EC25F308D18}"/>
                </a:ext>
              </a:extLst>
            </p:cNvPr>
            <p:cNvCxnSpPr>
              <a:cxnSpLocks/>
            </p:cNvCxnSpPr>
            <p:nvPr/>
          </p:nvCxnSpPr>
          <p:spPr>
            <a:xfrm flipV="1">
              <a:off x="3417590" y="4307674"/>
              <a:ext cx="4386514" cy="651658"/>
            </a:xfrm>
            <a:prstGeom prst="line">
              <a:avLst/>
            </a:prstGeom>
            <a:ln>
              <a:headEnd type="none" w="med" len="med"/>
              <a:tailEnd type="triangle" w="med" len="med"/>
            </a:ln>
          </p:spPr>
          <p:style>
            <a:lnRef idx="1">
              <a:schemeClr val="accent6"/>
            </a:lnRef>
            <a:fillRef idx="0">
              <a:schemeClr val="accent6"/>
            </a:fillRef>
            <a:effectRef idx="0">
              <a:schemeClr val="accent6"/>
            </a:effectRef>
            <a:fontRef idx="minor">
              <a:schemeClr val="tx1"/>
            </a:fontRef>
          </p:style>
        </p:cxnSp>
        <p:cxnSp>
          <p:nvCxnSpPr>
            <p:cNvPr id="76" name="Straight Connector 75">
              <a:extLst>
                <a:ext uri="{FF2B5EF4-FFF2-40B4-BE49-F238E27FC236}">
                  <a16:creationId xmlns:a16="http://schemas.microsoft.com/office/drawing/2014/main" id="{658F8B2F-1406-4C1B-BEF7-9D7A79122C98}"/>
                </a:ext>
              </a:extLst>
            </p:cNvPr>
            <p:cNvCxnSpPr>
              <a:cxnSpLocks/>
            </p:cNvCxnSpPr>
            <p:nvPr/>
          </p:nvCxnSpPr>
          <p:spPr>
            <a:xfrm flipV="1">
              <a:off x="3138146" y="4230631"/>
              <a:ext cx="4608740" cy="331424"/>
            </a:xfrm>
            <a:prstGeom prst="line">
              <a:avLst/>
            </a:prstGeom>
            <a:ln>
              <a:headEnd type="none" w="med" len="med"/>
              <a:tailEnd type="triangle" w="med" len="med"/>
            </a:ln>
          </p:spPr>
          <p:style>
            <a:lnRef idx="1">
              <a:schemeClr val="accent6"/>
            </a:lnRef>
            <a:fillRef idx="0">
              <a:schemeClr val="accent6"/>
            </a:fillRef>
            <a:effectRef idx="0">
              <a:schemeClr val="accent6"/>
            </a:effectRef>
            <a:fontRef idx="minor">
              <a:schemeClr val="tx1"/>
            </a:fontRef>
          </p:style>
        </p:cxnSp>
        <p:cxnSp>
          <p:nvCxnSpPr>
            <p:cNvPr id="77" name="Straight Connector 76">
              <a:extLst>
                <a:ext uri="{FF2B5EF4-FFF2-40B4-BE49-F238E27FC236}">
                  <a16:creationId xmlns:a16="http://schemas.microsoft.com/office/drawing/2014/main" id="{A4822AD2-093A-42AB-9704-90CA1A63AE17}"/>
                </a:ext>
              </a:extLst>
            </p:cNvPr>
            <p:cNvCxnSpPr>
              <a:cxnSpLocks/>
            </p:cNvCxnSpPr>
            <p:nvPr/>
          </p:nvCxnSpPr>
          <p:spPr>
            <a:xfrm>
              <a:off x="3176933" y="4146006"/>
              <a:ext cx="4293715" cy="484470"/>
            </a:xfrm>
            <a:prstGeom prst="line">
              <a:avLst/>
            </a:prstGeom>
            <a:ln>
              <a:headEnd type="none" w="med" len="med"/>
              <a:tailEnd type="triangle" w="med" len="med"/>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38C2D8D8-79E2-4AC6-996B-F3B39DE6FDB5}"/>
                    </a:ext>
                  </a:extLst>
                </p:cNvPr>
                <p:cNvSpPr txBox="1"/>
                <p:nvPr/>
              </p:nvSpPr>
              <p:spPr>
                <a:xfrm>
                  <a:off x="6171770" y="5482880"/>
                  <a:ext cx="5802486" cy="369332"/>
                </a:xfrm>
                <a:prstGeom prst="rect">
                  <a:avLst/>
                </a:prstGeom>
                <a:noFill/>
              </p:spPr>
              <p:txBody>
                <a:bodyPr wrap="none" rtlCol="0">
                  <a:spAutoFit/>
                </a:bodyPr>
                <a:lstStyle/>
                <a:p>
                  <a:r>
                    <a:rPr lang="en-US" dirty="0"/>
                    <a:t>A </a:t>
                  </a:r>
                  <a:r>
                    <a:rPr lang="en-US" dirty="0">
                      <a:solidFill>
                        <a:schemeClr val="accent6"/>
                      </a:solidFill>
                    </a:rPr>
                    <a:t>causal relationship </a:t>
                  </a:r>
                  <a:r>
                    <a:rPr lang="en-US" dirty="0"/>
                    <a:t>is a map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oMath>
                  </a14:m>
                  <a:r>
                    <a:rPr lang="en-US" dirty="0"/>
                    <a:t> such that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oMath>
                  </a14:m>
                  <a:endParaRPr lang="en-US" dirty="0"/>
                </a:p>
              </p:txBody>
            </p:sp>
          </mc:Choice>
          <mc:Fallback xmlns="">
            <p:sp>
              <p:nvSpPr>
                <p:cNvPr id="111" name="TextBox 110">
                  <a:extLst>
                    <a:ext uri="{FF2B5EF4-FFF2-40B4-BE49-F238E27FC236}">
                      <a16:creationId xmlns:a16="http://schemas.microsoft.com/office/drawing/2014/main" id="{38C2D8D8-79E2-4AC6-996B-F3B39DE6FDB5}"/>
                    </a:ext>
                  </a:extLst>
                </p:cNvPr>
                <p:cNvSpPr txBox="1">
                  <a:spLocks noRot="1" noChangeAspect="1" noMove="1" noResize="1" noEditPoints="1" noAdjustHandles="1" noChangeArrowheads="1" noChangeShapeType="1" noTextEdit="1"/>
                </p:cNvSpPr>
                <p:nvPr/>
              </p:nvSpPr>
              <p:spPr>
                <a:xfrm>
                  <a:off x="6171770" y="5482880"/>
                  <a:ext cx="5802486" cy="369332"/>
                </a:xfrm>
                <a:prstGeom prst="rect">
                  <a:avLst/>
                </a:prstGeom>
                <a:blipFill>
                  <a:blip r:embed="rId4"/>
                  <a:stretch>
                    <a:fillRect l="-840" t="-8197" b="-24590"/>
                  </a:stretch>
                </a:blipFill>
              </p:spPr>
              <p:txBody>
                <a:bodyPr/>
                <a:lstStyle/>
                <a:p>
                  <a:r>
                    <a:rPr lang="en-US">
                      <a:noFill/>
                    </a:rPr>
                    <a:t> </a:t>
                  </a:r>
                </a:p>
              </p:txBody>
            </p:sp>
          </mc:Fallback>
        </mc:AlternateContent>
      </p:grpSp>
      <p:grpSp>
        <p:nvGrpSpPr>
          <p:cNvPr id="4" name="Group 3">
            <a:extLst>
              <a:ext uri="{FF2B5EF4-FFF2-40B4-BE49-F238E27FC236}">
                <a16:creationId xmlns:a16="http://schemas.microsoft.com/office/drawing/2014/main" id="{FBD3EF9F-473F-4AF7-A67E-B1F1E873EF13}"/>
              </a:ext>
            </a:extLst>
          </p:cNvPr>
          <p:cNvGrpSpPr/>
          <p:nvPr/>
        </p:nvGrpSpPr>
        <p:grpSpPr>
          <a:xfrm>
            <a:off x="2043266" y="1748665"/>
            <a:ext cx="2715202" cy="1605910"/>
            <a:chOff x="1085238" y="2632678"/>
            <a:chExt cx="2715202" cy="1605910"/>
          </a:xfrm>
        </p:grpSpPr>
        <p:sp>
          <p:nvSpPr>
            <p:cNvPr id="5" name="Oval 4">
              <a:extLst>
                <a:ext uri="{FF2B5EF4-FFF2-40B4-BE49-F238E27FC236}">
                  <a16:creationId xmlns:a16="http://schemas.microsoft.com/office/drawing/2014/main" id="{857E887C-E895-4976-805D-73569BE62E60}"/>
                </a:ext>
              </a:extLst>
            </p:cNvPr>
            <p:cNvSpPr/>
            <p:nvPr/>
          </p:nvSpPr>
          <p:spPr>
            <a:xfrm>
              <a:off x="1085238" y="2632678"/>
              <a:ext cx="2715202" cy="1605910"/>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Oval 5">
              <a:extLst>
                <a:ext uri="{FF2B5EF4-FFF2-40B4-BE49-F238E27FC236}">
                  <a16:creationId xmlns:a16="http://schemas.microsoft.com/office/drawing/2014/main" id="{4229C450-2050-4F23-8C85-30C5659B57CB}"/>
                </a:ext>
              </a:extLst>
            </p:cNvPr>
            <p:cNvSpPr/>
            <p:nvPr/>
          </p:nvSpPr>
          <p:spPr>
            <a:xfrm>
              <a:off x="2320031" y="3032652"/>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BD3D3EF-2955-4E6E-8A4E-D74016C36BF3}"/>
                </a:ext>
              </a:extLst>
            </p:cNvPr>
            <p:cNvSpPr/>
            <p:nvPr/>
          </p:nvSpPr>
          <p:spPr>
            <a:xfrm>
              <a:off x="1305017" y="3464510"/>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672067F-DA91-4CBB-A973-F02E9F975C9F}"/>
                </a:ext>
              </a:extLst>
            </p:cNvPr>
            <p:cNvSpPr/>
            <p:nvPr/>
          </p:nvSpPr>
          <p:spPr>
            <a:xfrm>
              <a:off x="2756516" y="3343681"/>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89D72A5-2D45-40C7-B9F5-B0EE6170FDB3}"/>
                </a:ext>
              </a:extLst>
            </p:cNvPr>
            <p:cNvSpPr/>
            <p:nvPr/>
          </p:nvSpPr>
          <p:spPr>
            <a:xfrm>
              <a:off x="2756517" y="3831212"/>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C37839D-ADF5-4CE3-BB05-9909D37A69E5}"/>
                </a:ext>
              </a:extLst>
            </p:cNvPr>
            <p:cNvSpPr/>
            <p:nvPr/>
          </p:nvSpPr>
          <p:spPr>
            <a:xfrm>
              <a:off x="2251969" y="3548607"/>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AA15B8C-9C05-43DE-9E41-F6C13E126792}"/>
                </a:ext>
              </a:extLst>
            </p:cNvPr>
            <p:cNvSpPr/>
            <p:nvPr/>
          </p:nvSpPr>
          <p:spPr>
            <a:xfrm>
              <a:off x="1747421" y="3629987"/>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D28248A-ED6C-45E5-812D-028D69DB3D8F}"/>
                </a:ext>
              </a:extLst>
            </p:cNvPr>
            <p:cNvSpPr/>
            <p:nvPr/>
          </p:nvSpPr>
          <p:spPr>
            <a:xfrm>
              <a:off x="1876147" y="3290586"/>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360F928-595D-45F1-8B80-D1D5F9C40FEB}"/>
                </a:ext>
              </a:extLst>
            </p:cNvPr>
            <p:cNvSpPr/>
            <p:nvPr/>
          </p:nvSpPr>
          <p:spPr>
            <a:xfrm>
              <a:off x="3016932" y="2961631"/>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94A2400-A7DC-43A9-9271-EDA4A8F4866C}"/>
                </a:ext>
              </a:extLst>
            </p:cNvPr>
            <p:cNvSpPr/>
            <p:nvPr/>
          </p:nvSpPr>
          <p:spPr>
            <a:xfrm>
              <a:off x="2243091" y="3928412"/>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7FA6BE7-429E-4D96-80A1-C594B333CF18}"/>
                </a:ext>
              </a:extLst>
            </p:cNvPr>
            <p:cNvSpPr/>
            <p:nvPr/>
          </p:nvSpPr>
          <p:spPr>
            <a:xfrm>
              <a:off x="1845078" y="2961632"/>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81C7806-7231-4CEC-894A-932BCCBC5619}"/>
                </a:ext>
              </a:extLst>
            </p:cNvPr>
            <p:cNvSpPr/>
            <p:nvPr/>
          </p:nvSpPr>
          <p:spPr>
            <a:xfrm>
              <a:off x="2562690" y="2812467"/>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B13D54F-4EE8-49D8-BF63-978E2D0DC31D}"/>
                </a:ext>
              </a:extLst>
            </p:cNvPr>
            <p:cNvSpPr/>
            <p:nvPr/>
          </p:nvSpPr>
          <p:spPr>
            <a:xfrm>
              <a:off x="3087953" y="3733006"/>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9DA42F47-B01A-4DA7-8719-5D845C84F6E1}"/>
                </a:ext>
              </a:extLst>
            </p:cNvPr>
            <p:cNvSpPr/>
            <p:nvPr/>
          </p:nvSpPr>
          <p:spPr>
            <a:xfrm>
              <a:off x="3435660" y="3429000"/>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C337D0F-8712-45B5-8AAE-D13C7D98DF49}"/>
                </a:ext>
              </a:extLst>
            </p:cNvPr>
            <p:cNvSpPr/>
            <p:nvPr/>
          </p:nvSpPr>
          <p:spPr>
            <a:xfrm>
              <a:off x="1457419" y="3103673"/>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1CA8C5B-8A3C-4F0B-83E8-BD9890C87BCD}"/>
                  </a:ext>
                </a:extLst>
              </p:cNvPr>
              <p:cNvSpPr txBox="1"/>
              <p:nvPr/>
            </p:nvSpPr>
            <p:spPr>
              <a:xfrm>
                <a:off x="4429944" y="1534564"/>
                <a:ext cx="716285"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𝒟</m:t>
                          </m:r>
                        </m:e>
                        <m:sub>
                          <m:r>
                            <a:rPr lang="en-US" sz="2800" b="0" i="1" smtClean="0">
                              <a:latin typeface="Cambria Math" panose="02040503050406030204" pitchFamily="18" charset="0"/>
                            </a:rPr>
                            <m:t>𝑋</m:t>
                          </m:r>
                        </m:sub>
                      </m:sSub>
                    </m:oMath>
                  </m:oMathPara>
                </a14:m>
                <a:endParaRPr lang="en-US" sz="2800" dirty="0"/>
              </a:p>
            </p:txBody>
          </p:sp>
        </mc:Choice>
        <mc:Fallback xmlns="">
          <p:sp>
            <p:nvSpPr>
              <p:cNvPr id="20" name="TextBox 19">
                <a:extLst>
                  <a:ext uri="{FF2B5EF4-FFF2-40B4-BE49-F238E27FC236}">
                    <a16:creationId xmlns:a16="http://schemas.microsoft.com/office/drawing/2014/main" id="{71CA8C5B-8A3C-4F0B-83E8-BD9890C87BCD}"/>
                  </a:ext>
                </a:extLst>
              </p:cNvPr>
              <p:cNvSpPr txBox="1">
                <a:spLocks noRot="1" noChangeAspect="1" noMove="1" noResize="1" noEditPoints="1" noAdjustHandles="1" noChangeArrowheads="1" noChangeShapeType="1" noTextEdit="1"/>
              </p:cNvSpPr>
              <p:nvPr/>
            </p:nvSpPr>
            <p:spPr>
              <a:xfrm>
                <a:off x="4429944" y="1534564"/>
                <a:ext cx="716285" cy="523220"/>
              </a:xfrm>
              <a:prstGeom prst="rect">
                <a:avLst/>
              </a:prstGeom>
              <a:blipFill>
                <a:blip r:embed="rId5"/>
                <a:stretch>
                  <a:fillRect/>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0451A12C-64E9-48BB-88A1-EBB7460D36A3}"/>
              </a:ext>
            </a:extLst>
          </p:cNvPr>
          <p:cNvGrpSpPr/>
          <p:nvPr/>
        </p:nvGrpSpPr>
        <p:grpSpPr>
          <a:xfrm>
            <a:off x="7108890" y="1772862"/>
            <a:ext cx="2715202" cy="1605910"/>
            <a:chOff x="1085238" y="2632678"/>
            <a:chExt cx="2715202" cy="1605910"/>
          </a:xfrm>
        </p:grpSpPr>
        <p:sp>
          <p:nvSpPr>
            <p:cNvPr id="22" name="Oval 21">
              <a:extLst>
                <a:ext uri="{FF2B5EF4-FFF2-40B4-BE49-F238E27FC236}">
                  <a16:creationId xmlns:a16="http://schemas.microsoft.com/office/drawing/2014/main" id="{589125CD-7145-45C7-914E-A36F4B7CAF76}"/>
                </a:ext>
              </a:extLst>
            </p:cNvPr>
            <p:cNvSpPr/>
            <p:nvPr/>
          </p:nvSpPr>
          <p:spPr>
            <a:xfrm>
              <a:off x="1085238" y="2632678"/>
              <a:ext cx="2715202" cy="1605910"/>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5" name="Oval 24">
              <a:extLst>
                <a:ext uri="{FF2B5EF4-FFF2-40B4-BE49-F238E27FC236}">
                  <a16:creationId xmlns:a16="http://schemas.microsoft.com/office/drawing/2014/main" id="{95AA2BDD-D7BB-44F0-A19E-6325768C4B1D}"/>
                </a:ext>
              </a:extLst>
            </p:cNvPr>
            <p:cNvSpPr/>
            <p:nvPr/>
          </p:nvSpPr>
          <p:spPr>
            <a:xfrm>
              <a:off x="2756516" y="3343681"/>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092E55CD-D105-4248-8378-5A8C115EF190}"/>
                </a:ext>
              </a:extLst>
            </p:cNvPr>
            <p:cNvSpPr/>
            <p:nvPr/>
          </p:nvSpPr>
          <p:spPr>
            <a:xfrm>
              <a:off x="1747421" y="3629987"/>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EEF67C7D-ECC8-47B1-A510-8667EB734EA3}"/>
                </a:ext>
              </a:extLst>
            </p:cNvPr>
            <p:cNvSpPr/>
            <p:nvPr/>
          </p:nvSpPr>
          <p:spPr>
            <a:xfrm>
              <a:off x="2243091" y="3928412"/>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3A98A86-3991-40A8-8D6B-ABC490EA7B35}"/>
                </a:ext>
              </a:extLst>
            </p:cNvPr>
            <p:cNvSpPr/>
            <p:nvPr/>
          </p:nvSpPr>
          <p:spPr>
            <a:xfrm>
              <a:off x="1845078" y="2961632"/>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5C79D0EE-B2A1-42DC-80E0-6F98B3B94517}"/>
                </a:ext>
              </a:extLst>
            </p:cNvPr>
            <p:cNvSpPr/>
            <p:nvPr/>
          </p:nvSpPr>
          <p:spPr>
            <a:xfrm>
              <a:off x="2562690" y="2812467"/>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F666D99F-4516-434C-80A4-EFC5B240AAE9}"/>
                </a:ext>
              </a:extLst>
            </p:cNvPr>
            <p:cNvSpPr/>
            <p:nvPr/>
          </p:nvSpPr>
          <p:spPr>
            <a:xfrm>
              <a:off x="3435660" y="3429000"/>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35A0D5D4-257E-4C28-84BB-6EDAB13A85E1}"/>
                </a:ext>
              </a:extLst>
            </p:cNvPr>
            <p:cNvSpPr/>
            <p:nvPr/>
          </p:nvSpPr>
          <p:spPr>
            <a:xfrm>
              <a:off x="1457419" y="3103673"/>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C51D83E-FD25-4842-AD7F-CD26DF8FDA05}"/>
                  </a:ext>
                </a:extLst>
              </p:cNvPr>
              <p:cNvSpPr txBox="1"/>
              <p:nvPr/>
            </p:nvSpPr>
            <p:spPr>
              <a:xfrm>
                <a:off x="9495568" y="1558761"/>
                <a:ext cx="70666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𝒟</m:t>
                          </m:r>
                        </m:e>
                        <m:sub>
                          <m:r>
                            <a:rPr lang="en-US" sz="2800" b="0" i="1" smtClean="0">
                              <a:latin typeface="Cambria Math" panose="02040503050406030204" pitchFamily="18" charset="0"/>
                            </a:rPr>
                            <m:t>𝑌</m:t>
                          </m:r>
                        </m:sub>
                      </m:sSub>
                    </m:oMath>
                  </m:oMathPara>
                </a14:m>
                <a:endParaRPr lang="en-US" sz="2800" dirty="0"/>
              </a:p>
            </p:txBody>
          </p:sp>
        </mc:Choice>
        <mc:Fallback xmlns="">
          <p:sp>
            <p:nvSpPr>
              <p:cNvPr id="37" name="TextBox 36">
                <a:extLst>
                  <a:ext uri="{FF2B5EF4-FFF2-40B4-BE49-F238E27FC236}">
                    <a16:creationId xmlns:a16="http://schemas.microsoft.com/office/drawing/2014/main" id="{8C51D83E-FD25-4842-AD7F-CD26DF8FDA05}"/>
                  </a:ext>
                </a:extLst>
              </p:cNvPr>
              <p:cNvSpPr txBox="1">
                <a:spLocks noRot="1" noChangeAspect="1" noMove="1" noResize="1" noEditPoints="1" noAdjustHandles="1" noChangeArrowheads="1" noChangeShapeType="1" noTextEdit="1"/>
              </p:cNvSpPr>
              <p:nvPr/>
            </p:nvSpPr>
            <p:spPr>
              <a:xfrm>
                <a:off x="9495568" y="1558761"/>
                <a:ext cx="706668" cy="523220"/>
              </a:xfrm>
              <a:prstGeom prst="rect">
                <a:avLst/>
              </a:prstGeom>
              <a:blipFill>
                <a:blip r:embed="rId6"/>
                <a:stretch>
                  <a:fillRect/>
                </a:stretch>
              </a:blipFill>
            </p:spPr>
            <p:txBody>
              <a:bodyPr/>
              <a:lstStyle/>
              <a:p>
                <a:r>
                  <a:rPr lang="en-US">
                    <a:noFill/>
                  </a:rPr>
                  <a:t> </a:t>
                </a:r>
              </a:p>
            </p:txBody>
          </p:sp>
        </mc:Fallback>
      </mc:AlternateContent>
      <p:cxnSp>
        <p:nvCxnSpPr>
          <p:cNvPr id="38" name="Straight Connector 37">
            <a:extLst>
              <a:ext uri="{FF2B5EF4-FFF2-40B4-BE49-F238E27FC236}">
                <a16:creationId xmlns:a16="http://schemas.microsoft.com/office/drawing/2014/main" id="{D88BED16-F314-4BD0-B091-D28655CF47FE}"/>
              </a:ext>
            </a:extLst>
          </p:cNvPr>
          <p:cNvCxnSpPr>
            <a:cxnSpLocks/>
          </p:cNvCxnSpPr>
          <p:nvPr/>
        </p:nvCxnSpPr>
        <p:spPr>
          <a:xfrm flipV="1">
            <a:off x="3844958" y="2279904"/>
            <a:ext cx="3590544" cy="201169"/>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4823C01-8497-457A-AE70-53A7E6B83617}"/>
              </a:ext>
            </a:extLst>
          </p:cNvPr>
          <p:cNvCxnSpPr>
            <a:cxnSpLocks/>
          </p:cNvCxnSpPr>
          <p:nvPr/>
        </p:nvCxnSpPr>
        <p:spPr>
          <a:xfrm>
            <a:off x="3320702" y="2706624"/>
            <a:ext cx="4401312" cy="91440"/>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6646683-1F94-4031-8603-268CD526B1B3}"/>
              </a:ext>
            </a:extLst>
          </p:cNvPr>
          <p:cNvCxnSpPr>
            <a:cxnSpLocks/>
          </p:cNvCxnSpPr>
          <p:nvPr/>
        </p:nvCxnSpPr>
        <p:spPr>
          <a:xfrm flipV="1">
            <a:off x="4533806" y="2530689"/>
            <a:ext cx="4163206" cy="47919"/>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4" name="Group 113">
            <a:extLst>
              <a:ext uri="{FF2B5EF4-FFF2-40B4-BE49-F238E27FC236}">
                <a16:creationId xmlns:a16="http://schemas.microsoft.com/office/drawing/2014/main" id="{F2B4922F-32B5-4985-B2B9-3C110473051B}"/>
              </a:ext>
            </a:extLst>
          </p:cNvPr>
          <p:cNvGrpSpPr/>
          <p:nvPr/>
        </p:nvGrpSpPr>
        <p:grpSpPr>
          <a:xfrm>
            <a:off x="3130944" y="2791121"/>
            <a:ext cx="5061844" cy="2370621"/>
            <a:chOff x="2907010" y="2791121"/>
            <a:chExt cx="5061844" cy="2370621"/>
          </a:xfrm>
        </p:grpSpPr>
        <p:sp>
          <p:nvSpPr>
            <p:cNvPr id="102" name="Oval 101">
              <a:extLst>
                <a:ext uri="{FF2B5EF4-FFF2-40B4-BE49-F238E27FC236}">
                  <a16:creationId xmlns:a16="http://schemas.microsoft.com/office/drawing/2014/main" id="{5F3DF0C5-419B-4FF5-AEB6-9696528050FD}"/>
                </a:ext>
              </a:extLst>
            </p:cNvPr>
            <p:cNvSpPr/>
            <p:nvPr/>
          </p:nvSpPr>
          <p:spPr>
            <a:xfrm rot="1485908">
              <a:off x="7508722" y="4044552"/>
              <a:ext cx="460132" cy="869557"/>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D45326DA-1233-4A31-A928-6EFE9B4FEC8C}"/>
                </a:ext>
              </a:extLst>
            </p:cNvPr>
            <p:cNvSpPr/>
            <p:nvPr/>
          </p:nvSpPr>
          <p:spPr>
            <a:xfrm rot="20779759">
              <a:off x="2907010" y="4013557"/>
              <a:ext cx="517041" cy="1148185"/>
            </a:xfrm>
            <a:prstGeom prst="ellipse">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Arrow Connector 104">
              <a:extLst>
                <a:ext uri="{FF2B5EF4-FFF2-40B4-BE49-F238E27FC236}">
                  <a16:creationId xmlns:a16="http://schemas.microsoft.com/office/drawing/2014/main" id="{CAF98B71-44A2-4580-8CE2-3C703664693D}"/>
                </a:ext>
              </a:extLst>
            </p:cNvPr>
            <p:cNvCxnSpPr/>
            <p:nvPr/>
          </p:nvCxnSpPr>
          <p:spPr>
            <a:xfrm>
              <a:off x="7618160" y="2920014"/>
              <a:ext cx="212407" cy="1068148"/>
            </a:xfrm>
            <a:prstGeom prst="straightConnector1">
              <a:avLst/>
            </a:prstGeom>
            <a:ln>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F72D03E1-751B-4CC6-A808-893D41F6C8A8}"/>
                </a:ext>
              </a:extLst>
            </p:cNvPr>
            <p:cNvCxnSpPr/>
            <p:nvPr/>
          </p:nvCxnSpPr>
          <p:spPr>
            <a:xfrm>
              <a:off x="3048206" y="2791121"/>
              <a:ext cx="8878" cy="1197041"/>
            </a:xfrm>
            <a:prstGeom prst="straightConnector1">
              <a:avLst/>
            </a:prstGeom>
            <a:ln>
              <a:solidFill>
                <a:schemeClr val="bg1">
                  <a:lumMod val="50000"/>
                </a:schemeClr>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05F977F6-C388-4F7D-BE47-CC476E52E301}"/>
                  </a:ext>
                </a:extLst>
              </p:cNvPr>
              <p:cNvSpPr txBox="1"/>
              <p:nvPr/>
            </p:nvSpPr>
            <p:spPr>
              <a:xfrm>
                <a:off x="447450" y="1161872"/>
                <a:ext cx="6555256" cy="369332"/>
              </a:xfrm>
              <a:prstGeom prst="rect">
                <a:avLst/>
              </a:prstGeom>
              <a:noFill/>
            </p:spPr>
            <p:txBody>
              <a:bodyPr wrap="none" rtlCol="0">
                <a:spAutoFit/>
              </a:bodyPr>
              <a:lstStyle/>
              <a:p>
                <a:r>
                  <a:rPr lang="en-US" dirty="0"/>
                  <a:t>An </a:t>
                </a:r>
                <a:r>
                  <a:rPr lang="en-US" dirty="0">
                    <a:solidFill>
                      <a:schemeClr val="accent5"/>
                    </a:solidFill>
                  </a:rPr>
                  <a:t>inference relationship</a:t>
                </a:r>
                <a:r>
                  <a:rPr lang="en-US" dirty="0"/>
                  <a:t> is a map </a:t>
                </a:r>
                <a14:m>
                  <m:oMath xmlns:m="http://schemas.openxmlformats.org/officeDocument/2006/math">
                    <m:r>
                      <a:rPr lang="en-US" b="0" i="1" smtClean="0">
                        <a:latin typeface="Cambria Math" panose="02040503050406030204" pitchFamily="18" charset="0"/>
                      </a:rPr>
                      <m:t>𝓇</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𝒟</m:t>
                        </m:r>
                      </m:e>
                      <m:sub>
                        <m:r>
                          <a:rPr lang="en-US" b="0" i="1" smtClean="0">
                            <a:latin typeface="Cambria Math" panose="02040503050406030204" pitchFamily="18" charset="0"/>
                          </a:rPr>
                          <m:t>𝑌</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𝒟</m:t>
                        </m:r>
                      </m:e>
                      <m:sub>
                        <m:r>
                          <a:rPr lang="en-US" b="0" i="1" smtClean="0">
                            <a:latin typeface="Cambria Math" panose="02040503050406030204" pitchFamily="18" charset="0"/>
                          </a:rPr>
                          <m:t>𝑋</m:t>
                        </m:r>
                      </m:sub>
                    </m:sSub>
                  </m:oMath>
                </a14:m>
                <a:r>
                  <a:rPr lang="en-US" dirty="0"/>
                  <a:t> such that </a:t>
                </a:r>
                <a14:m>
                  <m:oMath xmlns:m="http://schemas.openxmlformats.org/officeDocument/2006/math">
                    <m:r>
                      <a:rPr lang="en-US" b="0" i="1" smtClean="0">
                        <a:latin typeface="Cambria Math" panose="02040503050406030204" pitchFamily="18" charset="0"/>
                      </a:rPr>
                      <m:t>𝓇</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r>
                      <a:rPr lang="en-US" b="0" i="1" smtClean="0">
                        <a:latin typeface="Cambria Math" panose="02040503050406030204" pitchFamily="18" charset="0"/>
                      </a:rPr>
                      <m:t>𝑠</m:t>
                    </m:r>
                  </m:oMath>
                </a14:m>
                <a:endParaRPr lang="en-US" dirty="0"/>
              </a:p>
            </p:txBody>
          </p:sp>
        </mc:Choice>
        <mc:Fallback xmlns="">
          <p:sp>
            <p:nvSpPr>
              <p:cNvPr id="110" name="TextBox 109">
                <a:extLst>
                  <a:ext uri="{FF2B5EF4-FFF2-40B4-BE49-F238E27FC236}">
                    <a16:creationId xmlns:a16="http://schemas.microsoft.com/office/drawing/2014/main" id="{05F977F6-C388-4F7D-BE47-CC476E52E301}"/>
                  </a:ext>
                </a:extLst>
              </p:cNvPr>
              <p:cNvSpPr txBox="1">
                <a:spLocks noRot="1" noChangeAspect="1" noMove="1" noResize="1" noEditPoints="1" noAdjustHandles="1" noChangeArrowheads="1" noChangeShapeType="1" noTextEdit="1"/>
              </p:cNvSpPr>
              <p:nvPr/>
            </p:nvSpPr>
            <p:spPr>
              <a:xfrm>
                <a:off x="447450" y="1161872"/>
                <a:ext cx="6555256" cy="369332"/>
              </a:xfrm>
              <a:prstGeom prst="rect">
                <a:avLst/>
              </a:prstGeom>
              <a:blipFill>
                <a:blip r:embed="rId7"/>
                <a:stretch>
                  <a:fillRect l="-743" t="-10000" b="-26667"/>
                </a:stretch>
              </a:blipFill>
            </p:spPr>
            <p:txBody>
              <a:bodyPr/>
              <a:lstStyle/>
              <a:p>
                <a:r>
                  <a:rPr lang="en-US">
                    <a:noFill/>
                  </a:rPr>
                  <a:t> </a:t>
                </a:r>
              </a:p>
            </p:txBody>
          </p:sp>
        </mc:Fallback>
      </mc:AlternateContent>
      <p:sp>
        <p:nvSpPr>
          <p:cNvPr id="112" name="TextBox 111">
            <a:extLst>
              <a:ext uri="{FF2B5EF4-FFF2-40B4-BE49-F238E27FC236}">
                <a16:creationId xmlns:a16="http://schemas.microsoft.com/office/drawing/2014/main" id="{1BEBC01B-96B0-4B63-AF9A-75085C421888}"/>
              </a:ext>
            </a:extLst>
          </p:cNvPr>
          <p:cNvSpPr txBox="1"/>
          <p:nvPr/>
        </p:nvSpPr>
        <p:spPr>
          <a:xfrm>
            <a:off x="316205" y="5514238"/>
            <a:ext cx="9127370" cy="923330"/>
          </a:xfrm>
          <a:prstGeom prst="rect">
            <a:avLst/>
          </a:prstGeom>
          <a:noFill/>
        </p:spPr>
        <p:txBody>
          <a:bodyPr wrap="none" rtlCol="0">
            <a:spAutoFit/>
          </a:bodyPr>
          <a:lstStyle/>
          <a:p>
            <a:r>
              <a:rPr lang="en-US" dirty="0"/>
              <a:t>Two general and important results:</a:t>
            </a:r>
          </a:p>
          <a:p>
            <a:r>
              <a:rPr lang="en-US" b="1" dirty="0"/>
              <a:t>1) Two domains admit an inference relationship if and only if they admit a causal relationship</a:t>
            </a:r>
          </a:p>
          <a:p>
            <a:r>
              <a:rPr lang="en-US" b="1" dirty="0"/>
              <a:t>2) The causal relationship must be a continuous map in the natural topology</a:t>
            </a:r>
          </a:p>
        </p:txBody>
      </p:sp>
      <p:sp>
        <p:nvSpPr>
          <p:cNvPr id="71" name="Title 1">
            <a:extLst>
              <a:ext uri="{FF2B5EF4-FFF2-40B4-BE49-F238E27FC236}">
                <a16:creationId xmlns:a16="http://schemas.microsoft.com/office/drawing/2014/main" id="{F865F483-F183-4843-91D1-FFB1C48114CC}"/>
              </a:ext>
            </a:extLst>
          </p:cNvPr>
          <p:cNvSpPr txBox="1">
            <a:spLocks/>
          </p:cNvSpPr>
          <p:nvPr/>
        </p:nvSpPr>
        <p:spPr>
          <a:xfrm>
            <a:off x="193431" y="136525"/>
            <a:ext cx="11843238" cy="8974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Inference/causal relationships and continuity</a:t>
            </a:r>
          </a:p>
        </p:txBody>
      </p:sp>
      <p:sp>
        <p:nvSpPr>
          <p:cNvPr id="23" name="Footer Placeholder 22">
            <a:extLst>
              <a:ext uri="{FF2B5EF4-FFF2-40B4-BE49-F238E27FC236}">
                <a16:creationId xmlns:a16="http://schemas.microsoft.com/office/drawing/2014/main" id="{EBE798BB-8E60-493B-BFC7-DFA5A125D0EB}"/>
              </a:ext>
            </a:extLst>
          </p:cNvPr>
          <p:cNvSpPr>
            <a:spLocks noGrp="1"/>
          </p:cNvSpPr>
          <p:nvPr>
            <p:ph type="ftr" sz="quarter" idx="11"/>
          </p:nvPr>
        </p:nvSpPr>
        <p:spPr/>
        <p:txBody>
          <a:bodyPr/>
          <a:lstStyle/>
          <a:p>
            <a:r>
              <a:rPr lang="en-US"/>
              <a:t>C. A. Aidala - G. Carcassi - University of Michigan</a:t>
            </a:r>
          </a:p>
        </p:txBody>
      </p:sp>
      <p:sp>
        <p:nvSpPr>
          <p:cNvPr id="24" name="Slide Number Placeholder 23">
            <a:extLst>
              <a:ext uri="{FF2B5EF4-FFF2-40B4-BE49-F238E27FC236}">
                <a16:creationId xmlns:a16="http://schemas.microsoft.com/office/drawing/2014/main" id="{7915651E-281E-449C-B7BA-4FF0E33001CE}"/>
              </a:ext>
            </a:extLst>
          </p:cNvPr>
          <p:cNvSpPr>
            <a:spLocks noGrp="1"/>
          </p:cNvSpPr>
          <p:nvPr>
            <p:ph type="sldNum" sz="quarter" idx="13"/>
          </p:nvPr>
        </p:nvSpPr>
        <p:spPr/>
        <p:txBody>
          <a:bodyPr/>
          <a:lstStyle/>
          <a:p>
            <a:fld id="{F47845EA-7733-40EE-B074-20032348B727}" type="slidenum">
              <a:rPr lang="en-US" smtClean="0"/>
              <a:t>18</a:t>
            </a:fld>
            <a:endParaRPr lang="en-US"/>
          </a:p>
        </p:txBody>
      </p:sp>
      <p:sp>
        <p:nvSpPr>
          <p:cNvPr id="45" name="TextBox 44">
            <a:extLst>
              <a:ext uri="{FF2B5EF4-FFF2-40B4-BE49-F238E27FC236}">
                <a16:creationId xmlns:a16="http://schemas.microsoft.com/office/drawing/2014/main" id="{F5A9A16C-ED41-4EA1-9993-9D43A305DDC8}"/>
              </a:ext>
            </a:extLst>
          </p:cNvPr>
          <p:cNvSpPr txBox="1"/>
          <p:nvPr/>
        </p:nvSpPr>
        <p:spPr>
          <a:xfrm>
            <a:off x="10022024" y="2042820"/>
            <a:ext cx="2014645" cy="738664"/>
          </a:xfrm>
          <a:prstGeom prst="rect">
            <a:avLst/>
          </a:prstGeom>
          <a:noFill/>
        </p:spPr>
        <p:txBody>
          <a:bodyPr wrap="square" rtlCol="0">
            <a:spAutoFit/>
          </a:bodyPr>
          <a:lstStyle/>
          <a:p>
            <a:pPr algn="r"/>
            <a:r>
              <a:rPr lang="en-US" sz="1400" dirty="0"/>
              <a:t>e.g. </a:t>
            </a:r>
            <a:r>
              <a:rPr lang="en-US" sz="1400" b="0" i="0" u="none" strike="noStrike" baseline="0" dirty="0"/>
              <a:t>the water density is between 999.8 and 999.9 kg/m</a:t>
            </a:r>
            <a:r>
              <a:rPr lang="en-US" sz="1400" b="0" i="0" u="none" strike="noStrike" baseline="30000" dirty="0"/>
              <a:t>3</a:t>
            </a:r>
            <a:endParaRPr lang="en-US" sz="1400" dirty="0"/>
          </a:p>
        </p:txBody>
      </p:sp>
      <p:sp>
        <p:nvSpPr>
          <p:cNvPr id="79" name="TextBox 78">
            <a:extLst>
              <a:ext uri="{FF2B5EF4-FFF2-40B4-BE49-F238E27FC236}">
                <a16:creationId xmlns:a16="http://schemas.microsoft.com/office/drawing/2014/main" id="{3411264D-CE9E-4AB1-A108-21B4955FDF3D}"/>
              </a:ext>
            </a:extLst>
          </p:cNvPr>
          <p:cNvSpPr txBox="1"/>
          <p:nvPr/>
        </p:nvSpPr>
        <p:spPr>
          <a:xfrm>
            <a:off x="73284" y="1688452"/>
            <a:ext cx="2158813" cy="954107"/>
          </a:xfrm>
          <a:prstGeom prst="rect">
            <a:avLst/>
          </a:prstGeom>
          <a:noFill/>
        </p:spPr>
        <p:txBody>
          <a:bodyPr wrap="square" rtlCol="0">
            <a:spAutoFit/>
          </a:bodyPr>
          <a:lstStyle/>
          <a:p>
            <a:pPr algn="l"/>
            <a:r>
              <a:rPr lang="en-US" sz="1400" dirty="0"/>
              <a:t>e.g. </a:t>
            </a:r>
            <a:r>
              <a:rPr lang="en-US" sz="1400" b="0" i="0" u="none" strike="noStrike" baseline="0" dirty="0"/>
              <a:t>the water temperature is between 0 and 0.52 Celsius or between </a:t>
            </a:r>
            <a:br>
              <a:rPr lang="en-US" sz="1400" b="0" i="0" u="none" strike="noStrike" baseline="0" dirty="0"/>
            </a:br>
            <a:r>
              <a:rPr lang="en-US" sz="1400" b="0" i="0" u="none" strike="noStrike" baseline="0" dirty="0"/>
              <a:t>7.6 and 9.12 Celsius</a:t>
            </a:r>
            <a:endParaRPr lang="en-US" sz="1400" dirty="0"/>
          </a:p>
        </p:txBody>
      </p:sp>
      <p:sp>
        <p:nvSpPr>
          <p:cNvPr id="84" name="TextBox 83">
            <a:extLst>
              <a:ext uri="{FF2B5EF4-FFF2-40B4-BE49-F238E27FC236}">
                <a16:creationId xmlns:a16="http://schemas.microsoft.com/office/drawing/2014/main" id="{F45595EE-3953-4C1A-9D61-BC36093D4784}"/>
              </a:ext>
            </a:extLst>
          </p:cNvPr>
          <p:cNvSpPr txBox="1"/>
          <p:nvPr/>
        </p:nvSpPr>
        <p:spPr>
          <a:xfrm>
            <a:off x="122179" y="4061293"/>
            <a:ext cx="2158813" cy="523220"/>
          </a:xfrm>
          <a:prstGeom prst="rect">
            <a:avLst/>
          </a:prstGeom>
          <a:noFill/>
        </p:spPr>
        <p:txBody>
          <a:bodyPr wrap="square" rtlCol="0">
            <a:spAutoFit/>
          </a:bodyPr>
          <a:lstStyle/>
          <a:p>
            <a:pPr algn="l"/>
            <a:r>
              <a:rPr lang="en-US" sz="1400" dirty="0"/>
              <a:t>e.g. </a:t>
            </a:r>
            <a:r>
              <a:rPr lang="en-US" sz="1400" b="0" i="0" u="none" strike="noStrike" baseline="0" dirty="0"/>
              <a:t>the water temperature is exactly 4 Celsius</a:t>
            </a:r>
            <a:endParaRPr lang="en-US" sz="1400" dirty="0"/>
          </a:p>
        </p:txBody>
      </p:sp>
      <p:sp>
        <p:nvSpPr>
          <p:cNvPr id="86" name="TextBox 85">
            <a:extLst>
              <a:ext uri="{FF2B5EF4-FFF2-40B4-BE49-F238E27FC236}">
                <a16:creationId xmlns:a16="http://schemas.microsoft.com/office/drawing/2014/main" id="{5C6D50C7-8069-4057-B18B-4435B228A3A9}"/>
              </a:ext>
            </a:extLst>
          </p:cNvPr>
          <p:cNvSpPr txBox="1"/>
          <p:nvPr/>
        </p:nvSpPr>
        <p:spPr>
          <a:xfrm>
            <a:off x="10025133" y="4126660"/>
            <a:ext cx="2014645" cy="523220"/>
          </a:xfrm>
          <a:prstGeom prst="rect">
            <a:avLst/>
          </a:prstGeom>
          <a:noFill/>
        </p:spPr>
        <p:txBody>
          <a:bodyPr wrap="square" rtlCol="0">
            <a:spAutoFit/>
          </a:bodyPr>
          <a:lstStyle/>
          <a:p>
            <a:pPr algn="r"/>
            <a:r>
              <a:rPr lang="en-US" sz="1400" dirty="0"/>
              <a:t>e.g. </a:t>
            </a:r>
            <a:r>
              <a:rPr lang="en-US" sz="1400" b="0" i="0" u="none" strike="noStrike" baseline="0" dirty="0"/>
              <a:t>the water density is exactly 1 kg/m</a:t>
            </a:r>
            <a:r>
              <a:rPr lang="en-US" sz="1400" baseline="30000" dirty="0"/>
              <a:t>3</a:t>
            </a:r>
            <a:endParaRPr lang="en-US" sz="1400" dirty="0"/>
          </a:p>
        </p:txBody>
      </p:sp>
    </p:spTree>
    <p:extLst>
      <p:ext uri="{BB962C8B-B14F-4D97-AF65-F5344CB8AC3E}">
        <p14:creationId xmlns:p14="http://schemas.microsoft.com/office/powerpoint/2010/main" val="213493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7" grpId="0"/>
      <p:bldP spid="112" grpId="0"/>
      <p:bldP spid="84" grpId="0"/>
      <p:bldP spid="8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FD62D2-4A14-45A4-9CD1-53ADFE0AA788}"/>
                  </a:ext>
                </a:extLst>
              </p:cNvPr>
              <p:cNvSpPr>
                <a:spLocks noGrp="1"/>
              </p:cNvSpPr>
              <p:nvPr>
                <p:ph idx="1"/>
              </p:nvPr>
            </p:nvSpPr>
            <p:spPr>
              <a:xfrm>
                <a:off x="193431" y="1213338"/>
                <a:ext cx="11843238" cy="5373893"/>
              </a:xfrm>
            </p:spPr>
            <p:txBody>
              <a:bodyPr>
                <a:normAutofit/>
              </a:bodyPr>
              <a:lstStyle/>
              <a:p>
                <a:r>
                  <a:rPr lang="en-US" dirty="0"/>
                  <a:t>A “science first” formal structure is possible</a:t>
                </a:r>
              </a:p>
              <a:p>
                <a:pPr lvl="1"/>
                <a:r>
                  <a:rPr lang="en-US" dirty="0"/>
                  <a:t>Physically meaningful, mathematically precise, philosophically consistent</a:t>
                </a:r>
              </a:p>
              <a:p>
                <a:pPr lvl="1"/>
                <a:r>
                  <a:rPr lang="en-US" dirty="0"/>
                  <a:t>Precise science/math dictionary</a:t>
                </a:r>
              </a:p>
              <a:p>
                <a:pPr lvl="1"/>
                <a:r>
                  <a:rPr lang="en-US" dirty="0"/>
                  <a:t>“Well-behaved” mathematical objects are really “well-defined” physical objects</a:t>
                </a:r>
              </a:p>
              <a:p>
                <a:r>
                  <a:rPr lang="en-US" dirty="0"/>
                  <a:t>Experimental verifiability is the basis for scientifically well-defined objects</a:t>
                </a:r>
              </a:p>
              <a:p>
                <a:pPr lvl="1"/>
                <a:r>
                  <a:rPr lang="en-US" dirty="0"/>
                  <a:t>Topologies and </a:t>
                </a:r>
                <a14:m>
                  <m:oMath xmlns:m="http://schemas.openxmlformats.org/officeDocument/2006/math">
                    <m:r>
                      <a:rPr lang="en-US" b="0" i="1" smtClean="0">
                        <a:latin typeface="Cambria Math" panose="02040503050406030204" pitchFamily="18" charset="0"/>
                      </a:rPr>
                      <m:t>𝜎</m:t>
                    </m:r>
                  </m:oMath>
                </a14:m>
                <a:r>
                  <a:rPr lang="en-US" dirty="0"/>
                  <a:t>-algebras arise from scientific epistemological requirements, not from ontological features of the universe</a:t>
                </a:r>
              </a:p>
              <a:p>
                <a:pPr lvl="1"/>
                <a:r>
                  <a:rPr lang="en-US" dirty="0"/>
                  <a:t>Most other structures used in science (differential geometry, measure theory, probability theory, Lie algebras, …) are based on topologies and </a:t>
                </a:r>
                <a14:m>
                  <m:oMath xmlns:m="http://schemas.openxmlformats.org/officeDocument/2006/math">
                    <m:r>
                      <a:rPr lang="en-US" b="0" i="1" smtClean="0">
                        <a:latin typeface="Cambria Math" panose="02040503050406030204" pitchFamily="18" charset="0"/>
                      </a:rPr>
                      <m:t>𝜎</m:t>
                    </m:r>
                  </m:oMath>
                </a14:m>
                <a:r>
                  <a:rPr lang="en-US" dirty="0"/>
                  <a:t>-algebras</a:t>
                </a:r>
              </a:p>
              <a:p>
                <a:r>
                  <a:rPr lang="en-US" dirty="0"/>
                  <a:t>No progress in the foundations of physics is possible without proper understanding of these connections</a:t>
                </a:r>
              </a:p>
              <a:p>
                <a:pPr lvl="1"/>
                <a:endParaRPr lang="en-US" dirty="0"/>
              </a:p>
              <a:p>
                <a:endParaRPr lang="en-US" dirty="0"/>
              </a:p>
              <a:p>
                <a:pPr lvl="1"/>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63FD62D2-4A14-45A4-9CD1-53ADFE0AA788}"/>
                  </a:ext>
                </a:extLst>
              </p:cNvPr>
              <p:cNvSpPr>
                <a:spLocks noGrp="1" noRot="1" noChangeAspect="1" noMove="1" noResize="1" noEditPoints="1" noAdjustHandles="1" noChangeArrowheads="1" noChangeShapeType="1" noTextEdit="1"/>
              </p:cNvSpPr>
              <p:nvPr>
                <p:ph idx="1"/>
              </p:nvPr>
            </p:nvSpPr>
            <p:spPr>
              <a:xfrm>
                <a:off x="193431" y="1213338"/>
                <a:ext cx="11843238" cy="5373893"/>
              </a:xfrm>
              <a:blipFill>
                <a:blip r:embed="rId2"/>
                <a:stretch>
                  <a:fillRect l="-926" t="-1814" r="-1338"/>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93C4C9F2-AA8C-47F8-B961-DCB02D68771D}"/>
              </a:ext>
            </a:extLst>
          </p:cNvPr>
          <p:cNvSpPr txBox="1">
            <a:spLocks/>
          </p:cNvSpPr>
          <p:nvPr/>
        </p:nvSpPr>
        <p:spPr>
          <a:xfrm>
            <a:off x="193431" y="136525"/>
            <a:ext cx="11843238" cy="8974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Takeaway</a:t>
            </a:r>
          </a:p>
        </p:txBody>
      </p:sp>
      <p:sp>
        <p:nvSpPr>
          <p:cNvPr id="6" name="Footer Placeholder 5">
            <a:extLst>
              <a:ext uri="{FF2B5EF4-FFF2-40B4-BE49-F238E27FC236}">
                <a16:creationId xmlns:a16="http://schemas.microsoft.com/office/drawing/2014/main" id="{F76018CA-011F-43FE-A585-7816A7B196F6}"/>
              </a:ext>
            </a:extLst>
          </p:cNvPr>
          <p:cNvSpPr>
            <a:spLocks noGrp="1"/>
          </p:cNvSpPr>
          <p:nvPr>
            <p:ph type="ftr" sz="quarter" idx="11"/>
          </p:nvPr>
        </p:nvSpPr>
        <p:spPr/>
        <p:txBody>
          <a:bodyPr/>
          <a:lstStyle/>
          <a:p>
            <a:r>
              <a:rPr lang="en-US"/>
              <a:t>C. A. Aidala - G. Carcassi - University of Michigan</a:t>
            </a:r>
          </a:p>
        </p:txBody>
      </p:sp>
      <p:sp>
        <p:nvSpPr>
          <p:cNvPr id="7" name="Slide Number Placeholder 6">
            <a:extLst>
              <a:ext uri="{FF2B5EF4-FFF2-40B4-BE49-F238E27FC236}">
                <a16:creationId xmlns:a16="http://schemas.microsoft.com/office/drawing/2014/main" id="{A90085AA-79D3-4B2F-A015-3A74A562E8D7}"/>
              </a:ext>
            </a:extLst>
          </p:cNvPr>
          <p:cNvSpPr>
            <a:spLocks noGrp="1"/>
          </p:cNvSpPr>
          <p:nvPr>
            <p:ph type="sldNum" sz="quarter" idx="13"/>
          </p:nvPr>
        </p:nvSpPr>
        <p:spPr/>
        <p:txBody>
          <a:bodyPr/>
          <a:lstStyle/>
          <a:p>
            <a:fld id="{F47845EA-7733-40EE-B074-20032348B727}" type="slidenum">
              <a:rPr lang="en-US" smtClean="0"/>
              <a:t>19</a:t>
            </a:fld>
            <a:endParaRPr lang="en-US"/>
          </a:p>
        </p:txBody>
      </p:sp>
    </p:spTree>
    <p:extLst>
      <p:ext uri="{BB962C8B-B14F-4D97-AF65-F5344CB8AC3E}">
        <p14:creationId xmlns:p14="http://schemas.microsoft.com/office/powerpoint/2010/main" val="3096913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C64D5-FE81-4029-B4C5-465D70C7D11A}"/>
              </a:ext>
            </a:extLst>
          </p:cNvPr>
          <p:cNvSpPr>
            <a:spLocks noGrp="1"/>
          </p:cNvSpPr>
          <p:nvPr>
            <p:ph type="title"/>
          </p:nvPr>
        </p:nvSpPr>
        <p:spPr/>
        <p:txBody>
          <a:bodyPr/>
          <a:lstStyle/>
          <a:p>
            <a:r>
              <a:rPr lang="en-US" dirty="0"/>
              <a:t>Typical view in the foundations of physics</a:t>
            </a:r>
          </a:p>
        </p:txBody>
      </p:sp>
      <p:sp>
        <p:nvSpPr>
          <p:cNvPr id="3" name="Content Placeholder 2">
            <a:extLst>
              <a:ext uri="{FF2B5EF4-FFF2-40B4-BE49-F238E27FC236}">
                <a16:creationId xmlns:a16="http://schemas.microsoft.com/office/drawing/2014/main" id="{9C6D7A66-BB80-4C5B-944B-0F3F485E6F0B}"/>
              </a:ext>
            </a:extLst>
          </p:cNvPr>
          <p:cNvSpPr>
            <a:spLocks noGrp="1"/>
          </p:cNvSpPr>
          <p:nvPr>
            <p:ph idx="1"/>
          </p:nvPr>
        </p:nvSpPr>
        <p:spPr>
          <a:xfrm>
            <a:off x="103955" y="1075038"/>
            <a:ext cx="5992045" cy="5209938"/>
          </a:xfrm>
        </p:spPr>
        <p:txBody>
          <a:bodyPr/>
          <a:lstStyle/>
          <a:p>
            <a:r>
              <a:rPr lang="en-US" dirty="0"/>
              <a:t>Start with the theory that describes “what really happens”</a:t>
            </a:r>
          </a:p>
          <a:p>
            <a:pPr lvl="1"/>
            <a:r>
              <a:rPr lang="en-US" dirty="0"/>
              <a:t>With the most complicated and most complete description</a:t>
            </a:r>
          </a:p>
          <a:p>
            <a:r>
              <a:rPr lang="en-US" dirty="0"/>
              <a:t>Gradually derive other theories as approximations</a:t>
            </a:r>
          </a:p>
          <a:p>
            <a:endParaRPr lang="en-US" dirty="0"/>
          </a:p>
        </p:txBody>
      </p:sp>
      <p:sp>
        <p:nvSpPr>
          <p:cNvPr id="4" name="Footer Placeholder 3">
            <a:extLst>
              <a:ext uri="{FF2B5EF4-FFF2-40B4-BE49-F238E27FC236}">
                <a16:creationId xmlns:a16="http://schemas.microsoft.com/office/drawing/2014/main" id="{0DA94DF7-C590-4F4F-B96C-322E673C7F34}"/>
              </a:ext>
            </a:extLst>
          </p:cNvPr>
          <p:cNvSpPr>
            <a:spLocks noGrp="1"/>
          </p:cNvSpPr>
          <p:nvPr>
            <p:ph type="ftr" sz="quarter" idx="11"/>
          </p:nvPr>
        </p:nvSpPr>
        <p:spPr/>
        <p:txBody>
          <a:bodyPr/>
          <a:lstStyle/>
          <a:p>
            <a:r>
              <a:rPr lang="en-US" dirty="0"/>
              <a:t>C. A. Aidala - G. Carcassi - University of Michigan</a:t>
            </a:r>
          </a:p>
        </p:txBody>
      </p:sp>
      <p:sp>
        <p:nvSpPr>
          <p:cNvPr id="5" name="Slide Number Placeholder 4">
            <a:extLst>
              <a:ext uri="{FF2B5EF4-FFF2-40B4-BE49-F238E27FC236}">
                <a16:creationId xmlns:a16="http://schemas.microsoft.com/office/drawing/2014/main" id="{9D494DE4-B6DD-4289-BF98-7AAD0F2045A2}"/>
              </a:ext>
            </a:extLst>
          </p:cNvPr>
          <p:cNvSpPr>
            <a:spLocks noGrp="1"/>
          </p:cNvSpPr>
          <p:nvPr>
            <p:ph type="sldNum" sz="quarter" idx="13"/>
          </p:nvPr>
        </p:nvSpPr>
        <p:spPr/>
        <p:txBody>
          <a:bodyPr/>
          <a:lstStyle/>
          <a:p>
            <a:fld id="{F47845EA-7733-40EE-B074-20032348B727}" type="slidenum">
              <a:rPr lang="en-US" smtClean="0"/>
              <a:t>2</a:t>
            </a:fld>
            <a:endParaRPr lang="en-US"/>
          </a:p>
        </p:txBody>
      </p:sp>
      <p:sp>
        <p:nvSpPr>
          <p:cNvPr id="6" name="Rectangle 5">
            <a:extLst>
              <a:ext uri="{FF2B5EF4-FFF2-40B4-BE49-F238E27FC236}">
                <a16:creationId xmlns:a16="http://schemas.microsoft.com/office/drawing/2014/main" id="{287D8593-AEBF-4613-9C80-73475C9FF994}"/>
              </a:ext>
            </a:extLst>
          </p:cNvPr>
          <p:cNvSpPr/>
          <p:nvPr/>
        </p:nvSpPr>
        <p:spPr>
          <a:xfrm>
            <a:off x="7535247" y="5514390"/>
            <a:ext cx="3006017" cy="53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Theory of Everything</a:t>
            </a:r>
          </a:p>
        </p:txBody>
      </p:sp>
      <p:sp>
        <p:nvSpPr>
          <p:cNvPr id="7" name="Rectangle 6">
            <a:extLst>
              <a:ext uri="{FF2B5EF4-FFF2-40B4-BE49-F238E27FC236}">
                <a16:creationId xmlns:a16="http://schemas.microsoft.com/office/drawing/2014/main" id="{5CFC2AEF-B53A-4BF1-85B5-AA8BE3E7CAEA}"/>
              </a:ext>
            </a:extLst>
          </p:cNvPr>
          <p:cNvSpPr/>
          <p:nvPr/>
        </p:nvSpPr>
        <p:spPr>
          <a:xfrm>
            <a:off x="6381363" y="4544880"/>
            <a:ext cx="2053510" cy="53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General Relativity</a:t>
            </a:r>
          </a:p>
        </p:txBody>
      </p:sp>
      <p:sp>
        <p:nvSpPr>
          <p:cNvPr id="8" name="Rectangle 7">
            <a:extLst>
              <a:ext uri="{FF2B5EF4-FFF2-40B4-BE49-F238E27FC236}">
                <a16:creationId xmlns:a16="http://schemas.microsoft.com/office/drawing/2014/main" id="{0C759734-C997-4F84-B4CA-EEB4385915F6}"/>
              </a:ext>
            </a:extLst>
          </p:cNvPr>
          <p:cNvSpPr/>
          <p:nvPr/>
        </p:nvSpPr>
        <p:spPr>
          <a:xfrm>
            <a:off x="9240421" y="4546864"/>
            <a:ext cx="2404890" cy="53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Grand Unified Theory</a:t>
            </a:r>
          </a:p>
        </p:txBody>
      </p:sp>
      <p:sp>
        <p:nvSpPr>
          <p:cNvPr id="9" name="Rectangle 8">
            <a:extLst>
              <a:ext uri="{FF2B5EF4-FFF2-40B4-BE49-F238E27FC236}">
                <a16:creationId xmlns:a16="http://schemas.microsoft.com/office/drawing/2014/main" id="{59B2EC11-6872-4F61-BE38-F067479135C6}"/>
              </a:ext>
            </a:extLst>
          </p:cNvPr>
          <p:cNvSpPr/>
          <p:nvPr/>
        </p:nvSpPr>
        <p:spPr>
          <a:xfrm>
            <a:off x="10204511" y="3572691"/>
            <a:ext cx="1642258" cy="53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Electro-weak</a:t>
            </a:r>
          </a:p>
        </p:txBody>
      </p:sp>
      <p:sp>
        <p:nvSpPr>
          <p:cNvPr id="10" name="Rectangle 9">
            <a:extLst>
              <a:ext uri="{FF2B5EF4-FFF2-40B4-BE49-F238E27FC236}">
                <a16:creationId xmlns:a16="http://schemas.microsoft.com/office/drawing/2014/main" id="{A2694A31-EC0B-4DFD-8849-678FC14AEA1E}"/>
              </a:ext>
            </a:extLst>
          </p:cNvPr>
          <p:cNvSpPr/>
          <p:nvPr/>
        </p:nvSpPr>
        <p:spPr>
          <a:xfrm>
            <a:off x="6964528" y="3572690"/>
            <a:ext cx="2902597" cy="53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QCD – Strong Interactions</a:t>
            </a:r>
          </a:p>
        </p:txBody>
      </p:sp>
      <p:sp>
        <p:nvSpPr>
          <p:cNvPr id="11" name="Rectangle 10">
            <a:extLst>
              <a:ext uri="{FF2B5EF4-FFF2-40B4-BE49-F238E27FC236}">
                <a16:creationId xmlns:a16="http://schemas.microsoft.com/office/drawing/2014/main" id="{0B96DD70-16E9-421E-A7AF-5634F2919AA0}"/>
              </a:ext>
            </a:extLst>
          </p:cNvPr>
          <p:cNvSpPr/>
          <p:nvPr/>
        </p:nvSpPr>
        <p:spPr>
          <a:xfrm>
            <a:off x="9355401" y="2598518"/>
            <a:ext cx="2563585" cy="53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QED -Electromagnetism</a:t>
            </a:r>
          </a:p>
        </p:txBody>
      </p:sp>
      <p:sp>
        <p:nvSpPr>
          <p:cNvPr id="12" name="Rectangle 11">
            <a:extLst>
              <a:ext uri="{FF2B5EF4-FFF2-40B4-BE49-F238E27FC236}">
                <a16:creationId xmlns:a16="http://schemas.microsoft.com/office/drawing/2014/main" id="{F105CEDF-632B-4D70-9786-9C8158CEC781}"/>
              </a:ext>
            </a:extLst>
          </p:cNvPr>
          <p:cNvSpPr/>
          <p:nvPr/>
        </p:nvSpPr>
        <p:spPr>
          <a:xfrm>
            <a:off x="6964528" y="2598518"/>
            <a:ext cx="2052735" cy="53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Weak interactions</a:t>
            </a:r>
          </a:p>
        </p:txBody>
      </p:sp>
      <p:sp>
        <p:nvSpPr>
          <p:cNvPr id="13" name="Rectangle 12">
            <a:extLst>
              <a:ext uri="{FF2B5EF4-FFF2-40B4-BE49-F238E27FC236}">
                <a16:creationId xmlns:a16="http://schemas.microsoft.com/office/drawing/2014/main" id="{6170D22A-184C-4A16-B22C-10B65F8CCAF7}"/>
              </a:ext>
            </a:extLst>
          </p:cNvPr>
          <p:cNvSpPr/>
          <p:nvPr/>
        </p:nvSpPr>
        <p:spPr>
          <a:xfrm>
            <a:off x="10204511" y="1621601"/>
            <a:ext cx="1660239" cy="53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cxnSp>
        <p:nvCxnSpPr>
          <p:cNvPr id="14" name="Connector: Elbow 13">
            <a:extLst>
              <a:ext uri="{FF2B5EF4-FFF2-40B4-BE49-F238E27FC236}">
                <a16:creationId xmlns:a16="http://schemas.microsoft.com/office/drawing/2014/main" id="{30DE9B23-FC64-449E-A057-4948891E611C}"/>
              </a:ext>
            </a:extLst>
          </p:cNvPr>
          <p:cNvCxnSpPr>
            <a:stCxn id="6" idx="0"/>
            <a:endCxn id="7" idx="2"/>
          </p:cNvCxnSpPr>
          <p:nvPr/>
        </p:nvCxnSpPr>
        <p:spPr>
          <a:xfrm rot="16200000" flipV="1">
            <a:off x="8004355" y="4480489"/>
            <a:ext cx="437665" cy="16301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35266118-C118-49E5-A5DD-93E2A320ACCF}"/>
              </a:ext>
            </a:extLst>
          </p:cNvPr>
          <p:cNvCxnSpPr>
            <a:stCxn id="6" idx="0"/>
            <a:endCxn id="8" idx="2"/>
          </p:cNvCxnSpPr>
          <p:nvPr/>
        </p:nvCxnSpPr>
        <p:spPr>
          <a:xfrm rot="5400000" flipH="1" flipV="1">
            <a:off x="9522721" y="4594245"/>
            <a:ext cx="435681" cy="14046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252E81ED-198F-4404-B699-7ECC364610CC}"/>
              </a:ext>
            </a:extLst>
          </p:cNvPr>
          <p:cNvCxnSpPr>
            <a:stCxn id="8" idx="0"/>
            <a:endCxn id="9" idx="2"/>
          </p:cNvCxnSpPr>
          <p:nvPr/>
        </p:nvCxnSpPr>
        <p:spPr>
          <a:xfrm rot="5400000" flipH="1" flipV="1">
            <a:off x="10513089" y="4034313"/>
            <a:ext cx="442328" cy="58277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DCA638D4-925C-427B-B5F6-467B01780A20}"/>
              </a:ext>
            </a:extLst>
          </p:cNvPr>
          <p:cNvCxnSpPr>
            <a:stCxn id="8" idx="0"/>
            <a:endCxn id="10" idx="2"/>
          </p:cNvCxnSpPr>
          <p:nvPr/>
        </p:nvCxnSpPr>
        <p:spPr>
          <a:xfrm rot="16200000" flipV="1">
            <a:off x="9208183" y="3312180"/>
            <a:ext cx="442329" cy="202703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2C53E8AA-9538-45FA-AD0E-EF556BF071DB}"/>
              </a:ext>
            </a:extLst>
          </p:cNvPr>
          <p:cNvCxnSpPr>
            <a:cxnSpLocks/>
            <a:stCxn id="9" idx="0"/>
            <a:endCxn id="11" idx="2"/>
          </p:cNvCxnSpPr>
          <p:nvPr/>
        </p:nvCxnSpPr>
        <p:spPr>
          <a:xfrm rot="16200000" flipV="1">
            <a:off x="10610253" y="3157304"/>
            <a:ext cx="442328" cy="38844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F5D9440B-2F2A-41B8-9869-9AF9A717E423}"/>
              </a:ext>
            </a:extLst>
          </p:cNvPr>
          <p:cNvCxnSpPr>
            <a:stCxn id="9" idx="0"/>
            <a:endCxn id="12" idx="2"/>
          </p:cNvCxnSpPr>
          <p:nvPr/>
        </p:nvCxnSpPr>
        <p:spPr>
          <a:xfrm rot="16200000" flipV="1">
            <a:off x="9287104" y="1834155"/>
            <a:ext cx="442328" cy="30347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896CE164-3E49-4BA7-9DB1-64353C9253C5}"/>
              </a:ext>
            </a:extLst>
          </p:cNvPr>
          <p:cNvCxnSpPr>
            <a:stCxn id="11" idx="0"/>
            <a:endCxn id="13" idx="2"/>
          </p:cNvCxnSpPr>
          <p:nvPr/>
        </p:nvCxnSpPr>
        <p:spPr>
          <a:xfrm rot="5400000" flipH="1" flipV="1">
            <a:off x="10613376" y="2177264"/>
            <a:ext cx="445072" cy="3974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1396D8B0-DDC0-4623-946D-02B1BCCAD126}"/>
              </a:ext>
            </a:extLst>
          </p:cNvPr>
          <p:cNvCxnSpPr/>
          <p:nvPr/>
        </p:nvCxnSpPr>
        <p:spPr>
          <a:xfrm flipV="1">
            <a:off x="6540761" y="1231641"/>
            <a:ext cx="0" cy="469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EA7CE12-657E-478C-A76B-11E822FC33F8}"/>
              </a:ext>
            </a:extLst>
          </p:cNvPr>
          <p:cNvSpPr txBox="1"/>
          <p:nvPr/>
        </p:nvSpPr>
        <p:spPr>
          <a:xfrm>
            <a:off x="6543759" y="1277128"/>
            <a:ext cx="1551322" cy="369332"/>
          </a:xfrm>
          <a:prstGeom prst="rect">
            <a:avLst/>
          </a:prstGeom>
          <a:noFill/>
        </p:spPr>
        <p:txBody>
          <a:bodyPr wrap="none" rtlCol="0">
            <a:spAutoFit/>
          </a:bodyPr>
          <a:lstStyle/>
          <a:p>
            <a:r>
              <a:rPr lang="en-US" dirty="0"/>
              <a:t>approximation</a:t>
            </a:r>
          </a:p>
        </p:txBody>
      </p:sp>
      <p:sp>
        <p:nvSpPr>
          <p:cNvPr id="23" name="TextBox 22">
            <a:extLst>
              <a:ext uri="{FF2B5EF4-FFF2-40B4-BE49-F238E27FC236}">
                <a16:creationId xmlns:a16="http://schemas.microsoft.com/office/drawing/2014/main" id="{5A73396C-1301-4776-830A-F4C092B8247A}"/>
              </a:ext>
            </a:extLst>
          </p:cNvPr>
          <p:cNvSpPr txBox="1"/>
          <p:nvPr/>
        </p:nvSpPr>
        <p:spPr>
          <a:xfrm>
            <a:off x="223544" y="4342101"/>
            <a:ext cx="5872456" cy="954107"/>
          </a:xfrm>
          <a:prstGeom prst="rect">
            <a:avLst/>
          </a:prstGeom>
          <a:noFill/>
        </p:spPr>
        <p:txBody>
          <a:bodyPr wrap="square" rtlCol="0">
            <a:spAutoFit/>
          </a:bodyPr>
          <a:lstStyle/>
          <a:p>
            <a:pPr algn="ctr"/>
            <a:r>
              <a:rPr lang="en-US" sz="2800" dirty="0">
                <a:solidFill>
                  <a:srgbClr val="C00000"/>
                </a:solidFill>
              </a:rPr>
              <a:t>The Assumptions of Physics project does not proceed in this manner</a:t>
            </a:r>
          </a:p>
        </p:txBody>
      </p:sp>
    </p:spTree>
    <p:extLst>
      <p:ext uri="{BB962C8B-B14F-4D97-AF65-F5344CB8AC3E}">
        <p14:creationId xmlns:p14="http://schemas.microsoft.com/office/powerpoint/2010/main" val="4133987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8" grpId="0" animBg="1"/>
      <p:bldP spid="9" grpId="0" animBg="1"/>
      <p:bldP spid="10" grpId="0" animBg="1"/>
      <p:bldP spid="11" grpId="0" animBg="1"/>
      <p:bldP spid="12" grpId="0" animBg="1"/>
      <p:bldP spid="13" grpId="0" animBg="1"/>
      <p:bldP spid="22" grpId="0"/>
      <p:bldP spid="2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638DC-1C8D-4080-B7BB-786ED76BBBDA}"/>
              </a:ext>
            </a:extLst>
          </p:cNvPr>
          <p:cNvSpPr>
            <a:spLocks noGrp="1"/>
          </p:cNvSpPr>
          <p:nvPr>
            <p:ph type="title"/>
          </p:nvPr>
        </p:nvSpPr>
        <p:spPr/>
        <p:txBody>
          <a:bodyPr/>
          <a:lstStyle/>
          <a:p>
            <a:r>
              <a:rPr lang="en-US" dirty="0"/>
              <a:t>The assumptions of classical mechanics</a:t>
            </a:r>
          </a:p>
        </p:txBody>
      </p:sp>
      <p:sp>
        <p:nvSpPr>
          <p:cNvPr id="3" name="Text Placeholder 2">
            <a:extLst>
              <a:ext uri="{FF2B5EF4-FFF2-40B4-BE49-F238E27FC236}">
                <a16:creationId xmlns:a16="http://schemas.microsoft.com/office/drawing/2014/main" id="{051AB359-DB82-4D02-BC2D-B996E0C6068F}"/>
              </a:ext>
            </a:extLst>
          </p:cNvPr>
          <p:cNvSpPr>
            <a:spLocks noGrp="1"/>
          </p:cNvSpPr>
          <p:nvPr>
            <p:ph type="body" idx="1"/>
          </p:nvPr>
        </p:nvSpPr>
        <p:spPr/>
        <p:txBody>
          <a:bodyPr/>
          <a:lstStyle/>
          <a:p>
            <a:endParaRPr lang="en-US"/>
          </a:p>
        </p:txBody>
      </p:sp>
      <p:sp>
        <p:nvSpPr>
          <p:cNvPr id="6" name="Footer Placeholder 5">
            <a:extLst>
              <a:ext uri="{FF2B5EF4-FFF2-40B4-BE49-F238E27FC236}">
                <a16:creationId xmlns:a16="http://schemas.microsoft.com/office/drawing/2014/main" id="{758E6B07-E457-4EB5-B2BB-64106C229D28}"/>
              </a:ext>
            </a:extLst>
          </p:cNvPr>
          <p:cNvSpPr>
            <a:spLocks noGrp="1"/>
          </p:cNvSpPr>
          <p:nvPr>
            <p:ph type="ftr" sz="quarter" idx="11"/>
          </p:nvPr>
        </p:nvSpPr>
        <p:spPr/>
        <p:txBody>
          <a:bodyPr/>
          <a:lstStyle/>
          <a:p>
            <a:r>
              <a:rPr lang="en-US"/>
              <a:t>C. A. Aidala - G. Carcassi - University of Michigan</a:t>
            </a:r>
          </a:p>
        </p:txBody>
      </p:sp>
      <p:sp>
        <p:nvSpPr>
          <p:cNvPr id="7" name="Slide Number Placeholder 6">
            <a:extLst>
              <a:ext uri="{FF2B5EF4-FFF2-40B4-BE49-F238E27FC236}">
                <a16:creationId xmlns:a16="http://schemas.microsoft.com/office/drawing/2014/main" id="{44803186-7A51-4A28-8600-E5A330DF529E}"/>
              </a:ext>
            </a:extLst>
          </p:cNvPr>
          <p:cNvSpPr>
            <a:spLocks noGrp="1"/>
          </p:cNvSpPr>
          <p:nvPr>
            <p:ph type="sldNum" sz="quarter" idx="12"/>
          </p:nvPr>
        </p:nvSpPr>
        <p:spPr/>
        <p:txBody>
          <a:bodyPr/>
          <a:lstStyle/>
          <a:p>
            <a:fld id="{F47845EA-7733-40EE-B074-20032348B727}" type="slidenum">
              <a:rPr lang="en-US" smtClean="0"/>
              <a:t>20</a:t>
            </a:fld>
            <a:endParaRPr lang="en-US"/>
          </a:p>
        </p:txBody>
      </p:sp>
    </p:spTree>
    <p:extLst>
      <p:ext uri="{BB962C8B-B14F-4D97-AF65-F5344CB8AC3E}">
        <p14:creationId xmlns:p14="http://schemas.microsoft.com/office/powerpoint/2010/main" val="2596518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92C42-C96A-4A5E-84CB-83D2B52F831D}"/>
              </a:ext>
            </a:extLst>
          </p:cNvPr>
          <p:cNvSpPr>
            <a:spLocks noGrp="1"/>
          </p:cNvSpPr>
          <p:nvPr>
            <p:ph type="title"/>
          </p:nvPr>
        </p:nvSpPr>
        <p:spPr/>
        <p:txBody>
          <a:bodyPr/>
          <a:lstStyle/>
          <a:p>
            <a:r>
              <a:rPr lang="en-US" dirty="0"/>
              <a:t>Assumption of infinitesimal reducibility</a:t>
            </a:r>
          </a:p>
        </p:txBody>
      </p:sp>
      <p:grpSp>
        <p:nvGrpSpPr>
          <p:cNvPr id="4" name="Group 3">
            <a:extLst>
              <a:ext uri="{FF2B5EF4-FFF2-40B4-BE49-F238E27FC236}">
                <a16:creationId xmlns:a16="http://schemas.microsoft.com/office/drawing/2014/main" id="{01DB7804-81BD-4DC3-BA17-9FA158E23D22}"/>
              </a:ext>
            </a:extLst>
          </p:cNvPr>
          <p:cNvGrpSpPr/>
          <p:nvPr/>
        </p:nvGrpSpPr>
        <p:grpSpPr>
          <a:xfrm>
            <a:off x="7912599" y="1405453"/>
            <a:ext cx="3284859" cy="916207"/>
            <a:chOff x="7093758" y="5122425"/>
            <a:chExt cx="4379811" cy="1221610"/>
          </a:xfrm>
        </p:grpSpPr>
        <p:grpSp>
          <p:nvGrpSpPr>
            <p:cNvPr id="5" name="Group 4">
              <a:extLst>
                <a:ext uri="{FF2B5EF4-FFF2-40B4-BE49-F238E27FC236}">
                  <a16:creationId xmlns:a16="http://schemas.microsoft.com/office/drawing/2014/main" id="{0E3FBDBD-E54C-40EF-9673-414872DBE9FD}"/>
                </a:ext>
              </a:extLst>
            </p:cNvPr>
            <p:cNvGrpSpPr/>
            <p:nvPr/>
          </p:nvGrpSpPr>
          <p:grpSpPr>
            <a:xfrm>
              <a:off x="7517416" y="5122425"/>
              <a:ext cx="3079535" cy="839764"/>
              <a:chOff x="2758985" y="3636747"/>
              <a:chExt cx="7518499" cy="2050233"/>
            </a:xfrm>
          </p:grpSpPr>
          <p:grpSp>
            <p:nvGrpSpPr>
              <p:cNvPr id="11" name="Group 10">
                <a:extLst>
                  <a:ext uri="{FF2B5EF4-FFF2-40B4-BE49-F238E27FC236}">
                    <a16:creationId xmlns:a16="http://schemas.microsoft.com/office/drawing/2014/main" id="{07E2B6A7-DF70-4D99-8D3C-1AF0033D7F5E}"/>
                  </a:ext>
                </a:extLst>
              </p:cNvPr>
              <p:cNvGrpSpPr/>
              <p:nvPr/>
            </p:nvGrpSpPr>
            <p:grpSpPr>
              <a:xfrm>
                <a:off x="2758985" y="4061287"/>
                <a:ext cx="1727299" cy="1625693"/>
                <a:chOff x="2743126" y="2971800"/>
                <a:chExt cx="1295474" cy="1219270"/>
              </a:xfrm>
            </p:grpSpPr>
            <p:sp>
              <p:nvSpPr>
                <p:cNvPr id="16" name="Oval 15">
                  <a:extLst>
                    <a:ext uri="{FF2B5EF4-FFF2-40B4-BE49-F238E27FC236}">
                      <a16:creationId xmlns:a16="http://schemas.microsoft.com/office/drawing/2014/main" id="{9D1E170A-DDE9-4A81-9D80-9E8CD25E1154}"/>
                    </a:ext>
                  </a:extLst>
                </p:cNvPr>
                <p:cNvSpPr/>
                <p:nvPr/>
              </p:nvSpPr>
              <p:spPr>
                <a:xfrm>
                  <a:off x="2743200" y="2971800"/>
                  <a:ext cx="1295400" cy="1219200"/>
                </a:xfrm>
                <a:prstGeom prst="ellipse">
                  <a:avLst/>
                </a:prstGeom>
                <a:solidFill>
                  <a:schemeClr val="accent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hord 5">
                  <a:extLst>
                    <a:ext uri="{FF2B5EF4-FFF2-40B4-BE49-F238E27FC236}">
                      <a16:creationId xmlns:a16="http://schemas.microsoft.com/office/drawing/2014/main" id="{2DFE2786-A94B-463E-8D3C-19D1A1C1DB01}"/>
                    </a:ext>
                  </a:extLst>
                </p:cNvPr>
                <p:cNvSpPr/>
                <p:nvPr/>
              </p:nvSpPr>
              <p:spPr>
                <a:xfrm>
                  <a:off x="2743126" y="3073904"/>
                  <a:ext cx="817308" cy="1117166"/>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D5F0AF26-40B5-47D6-917C-97E127BC34C4}"/>
                  </a:ext>
                </a:extLst>
              </p:cNvPr>
              <p:cNvGrpSpPr/>
              <p:nvPr/>
            </p:nvGrpSpPr>
            <p:grpSpPr>
              <a:xfrm>
                <a:off x="8550185" y="3654841"/>
                <a:ext cx="1727299" cy="1625693"/>
                <a:chOff x="2743126" y="2971800"/>
                <a:chExt cx="1295474" cy="1219270"/>
              </a:xfrm>
            </p:grpSpPr>
            <p:sp>
              <p:nvSpPr>
                <p:cNvPr id="14" name="Oval 13">
                  <a:extLst>
                    <a:ext uri="{FF2B5EF4-FFF2-40B4-BE49-F238E27FC236}">
                      <a16:creationId xmlns:a16="http://schemas.microsoft.com/office/drawing/2014/main" id="{B09A12AE-3CD1-4B88-8D2E-DCF0A27FD160}"/>
                    </a:ext>
                  </a:extLst>
                </p:cNvPr>
                <p:cNvSpPr/>
                <p:nvPr/>
              </p:nvSpPr>
              <p:spPr>
                <a:xfrm>
                  <a:off x="2743200" y="2971800"/>
                  <a:ext cx="1295400" cy="12192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hord 5">
                  <a:extLst>
                    <a:ext uri="{FF2B5EF4-FFF2-40B4-BE49-F238E27FC236}">
                      <a16:creationId xmlns:a16="http://schemas.microsoft.com/office/drawing/2014/main" id="{FC2593EF-9026-4536-B3AA-DC087BDE427B}"/>
                    </a:ext>
                  </a:extLst>
                </p:cNvPr>
                <p:cNvSpPr/>
                <p:nvPr/>
              </p:nvSpPr>
              <p:spPr>
                <a:xfrm>
                  <a:off x="2743126" y="3073904"/>
                  <a:ext cx="817308" cy="1117166"/>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Freeform: Shape 12">
                <a:extLst>
                  <a:ext uri="{FF2B5EF4-FFF2-40B4-BE49-F238E27FC236}">
                    <a16:creationId xmlns:a16="http://schemas.microsoft.com/office/drawing/2014/main" id="{E930355D-E0D8-4175-B8B5-CAC45C3F01BB}"/>
                  </a:ext>
                </a:extLst>
              </p:cNvPr>
              <p:cNvSpPr/>
              <p:nvPr/>
            </p:nvSpPr>
            <p:spPr>
              <a:xfrm>
                <a:off x="4691594" y="3636747"/>
                <a:ext cx="3485323" cy="668600"/>
              </a:xfrm>
              <a:custGeom>
                <a:avLst/>
                <a:gdLst>
                  <a:gd name="connsiteX0" fmla="*/ 0 w 2141883"/>
                  <a:gd name="connsiteY0" fmla="*/ 601959 h 601959"/>
                  <a:gd name="connsiteX1" fmla="*/ 1088335 w 2141883"/>
                  <a:gd name="connsiteY1" fmla="*/ 10581 h 601959"/>
                  <a:gd name="connsiteX2" fmla="*/ 2141883 w 2141883"/>
                  <a:gd name="connsiteY2" fmla="*/ 278937 h 601959"/>
                  <a:gd name="connsiteX0" fmla="*/ 0 w 2350605"/>
                  <a:gd name="connsiteY0" fmla="*/ 441051 h 441051"/>
                  <a:gd name="connsiteX1" fmla="*/ 1297057 w 2350605"/>
                  <a:gd name="connsiteY1" fmla="*/ 3730 h 441051"/>
                  <a:gd name="connsiteX2" fmla="*/ 2350605 w 2350605"/>
                  <a:gd name="connsiteY2" fmla="*/ 272086 h 441051"/>
                  <a:gd name="connsiteX0" fmla="*/ 0 w 2613992"/>
                  <a:gd name="connsiteY0" fmla="*/ 465762 h 465762"/>
                  <a:gd name="connsiteX1" fmla="*/ 1297057 w 2613992"/>
                  <a:gd name="connsiteY1" fmla="*/ 28441 h 465762"/>
                  <a:gd name="connsiteX2" fmla="*/ 2613992 w 2613992"/>
                  <a:gd name="connsiteY2" fmla="*/ 147710 h 465762"/>
                  <a:gd name="connsiteX0" fmla="*/ 0 w 2613992"/>
                  <a:gd name="connsiteY0" fmla="*/ 501450 h 501450"/>
                  <a:gd name="connsiteX1" fmla="*/ 1237423 w 2613992"/>
                  <a:gd name="connsiteY1" fmla="*/ 19403 h 501450"/>
                  <a:gd name="connsiteX2" fmla="*/ 2613992 w 2613992"/>
                  <a:gd name="connsiteY2" fmla="*/ 183398 h 501450"/>
                </a:gdLst>
                <a:ahLst/>
                <a:cxnLst>
                  <a:cxn ang="0">
                    <a:pos x="connsiteX0" y="connsiteY0"/>
                  </a:cxn>
                  <a:cxn ang="0">
                    <a:pos x="connsiteX1" y="connsiteY1"/>
                  </a:cxn>
                  <a:cxn ang="0">
                    <a:pos x="connsiteX2" y="connsiteY2"/>
                  </a:cxn>
                </a:cxnLst>
                <a:rect l="l" t="t" r="r" b="b"/>
                <a:pathLst>
                  <a:path w="2613992" h="501450">
                    <a:moveTo>
                      <a:pt x="0" y="501450"/>
                    </a:moveTo>
                    <a:cubicBezTo>
                      <a:pt x="365677" y="232679"/>
                      <a:pt x="801758" y="72412"/>
                      <a:pt x="1237423" y="19403"/>
                    </a:cubicBezTo>
                    <a:cubicBezTo>
                      <a:pt x="1673088" y="-33606"/>
                      <a:pt x="2265708" y="22301"/>
                      <a:pt x="2613992" y="183398"/>
                    </a:cubicBezTo>
                  </a:path>
                </a:pathLst>
              </a:custGeom>
              <a:noFill/>
              <a:ln w="28575">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 name="Straight Arrow Connector 5">
              <a:extLst>
                <a:ext uri="{FF2B5EF4-FFF2-40B4-BE49-F238E27FC236}">
                  <a16:creationId xmlns:a16="http://schemas.microsoft.com/office/drawing/2014/main" id="{82623533-7E8E-41FE-B147-FF689C625537}"/>
                </a:ext>
              </a:extLst>
            </p:cNvPr>
            <p:cNvCxnSpPr>
              <a:cxnSpLocks/>
            </p:cNvCxnSpPr>
            <p:nvPr/>
          </p:nvCxnSpPr>
          <p:spPr>
            <a:xfrm>
              <a:off x="7093758" y="6313256"/>
              <a:ext cx="419322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FD27994-DC94-46BE-8F05-9C35621CE637}"/>
                </a:ext>
              </a:extLst>
            </p:cNvPr>
            <p:cNvSpPr/>
            <p:nvPr/>
          </p:nvSpPr>
          <p:spPr>
            <a:xfrm>
              <a:off x="10844764" y="5974703"/>
              <a:ext cx="628805" cy="369332"/>
            </a:xfrm>
            <a:prstGeom prst="rect">
              <a:avLst/>
            </a:prstGeom>
          </p:spPr>
          <p:txBody>
            <a:bodyPr wrap="none">
              <a:spAutoFit/>
            </a:bodyPr>
            <a:lstStyle/>
            <a:p>
              <a:r>
                <a:rPr lang="en-US" sz="1200" dirty="0"/>
                <a:t>time</a:t>
              </a:r>
            </a:p>
          </p:txBody>
        </p:sp>
        <p:sp>
          <p:nvSpPr>
            <p:cNvPr id="8" name="Oval 7">
              <a:extLst>
                <a:ext uri="{FF2B5EF4-FFF2-40B4-BE49-F238E27FC236}">
                  <a16:creationId xmlns:a16="http://schemas.microsoft.com/office/drawing/2014/main" id="{81928E49-0371-4B4E-993D-18DBBBFDFC1D}"/>
                </a:ext>
              </a:extLst>
            </p:cNvPr>
            <p:cNvSpPr/>
            <p:nvPr/>
          </p:nvSpPr>
          <p:spPr>
            <a:xfrm rot="19209652">
              <a:off x="8016367" y="5411825"/>
              <a:ext cx="51144" cy="10228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Oval 8">
              <a:extLst>
                <a:ext uri="{FF2B5EF4-FFF2-40B4-BE49-F238E27FC236}">
                  <a16:creationId xmlns:a16="http://schemas.microsoft.com/office/drawing/2014/main" id="{571F5CCA-7205-4436-90D5-5641112D1CD9}"/>
                </a:ext>
              </a:extLst>
            </p:cNvPr>
            <p:cNvSpPr/>
            <p:nvPr/>
          </p:nvSpPr>
          <p:spPr>
            <a:xfrm rot="2714105">
              <a:off x="10396427" y="5524374"/>
              <a:ext cx="65673" cy="10228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0" name="Straight Arrow Connector 9">
              <a:extLst>
                <a:ext uri="{FF2B5EF4-FFF2-40B4-BE49-F238E27FC236}">
                  <a16:creationId xmlns:a16="http://schemas.microsoft.com/office/drawing/2014/main" id="{711031D7-0925-446A-B9F2-C6D55163700C}"/>
                </a:ext>
              </a:extLst>
            </p:cNvPr>
            <p:cNvCxnSpPr>
              <a:cxnSpLocks/>
            </p:cNvCxnSpPr>
            <p:nvPr/>
          </p:nvCxnSpPr>
          <p:spPr>
            <a:xfrm>
              <a:off x="8131274" y="5466648"/>
              <a:ext cx="2204538" cy="8367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6DE62808-5854-47C1-8D81-71EC70573158}"/>
              </a:ext>
            </a:extLst>
          </p:cNvPr>
          <p:cNvSpPr txBox="1"/>
          <p:nvPr/>
        </p:nvSpPr>
        <p:spPr>
          <a:xfrm>
            <a:off x="419473" y="1018109"/>
            <a:ext cx="7017744" cy="1200329"/>
          </a:xfrm>
          <a:prstGeom prst="rect">
            <a:avLst/>
          </a:prstGeom>
          <a:noFill/>
        </p:spPr>
        <p:txBody>
          <a:bodyPr wrap="square" rtlCol="0">
            <a:spAutoFit/>
          </a:bodyPr>
          <a:lstStyle/>
          <a:p>
            <a:r>
              <a:rPr lang="en-US" sz="2400" i="1" dirty="0"/>
              <a:t>The system is reducible to its parts: giving the state of the whole is equivalent to giving the state of the parts. The system can be subdivided indefinitely.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2FA8B8A-4F73-4211-A900-CB4652E2F044}"/>
                  </a:ext>
                </a:extLst>
              </p:cNvPr>
              <p:cNvSpPr txBox="1"/>
              <p:nvPr/>
            </p:nvSpPr>
            <p:spPr>
              <a:xfrm>
                <a:off x="1040713" y="2559822"/>
                <a:ext cx="6694333" cy="461665"/>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𝒮</m:t>
                    </m:r>
                  </m:oMath>
                </a14:m>
                <a:r>
                  <a:rPr lang="en-US" sz="2400" dirty="0"/>
                  <a:t> is the state of the infinitesimal parts (i.e. particles)</a:t>
                </a:r>
              </a:p>
            </p:txBody>
          </p:sp>
        </mc:Choice>
        <mc:Fallback xmlns="">
          <p:sp>
            <p:nvSpPr>
              <p:cNvPr id="3" name="TextBox 2">
                <a:extLst>
                  <a:ext uri="{FF2B5EF4-FFF2-40B4-BE49-F238E27FC236}">
                    <a16:creationId xmlns:a16="http://schemas.microsoft.com/office/drawing/2014/main" id="{32FA8B8A-4F73-4211-A900-CB4652E2F044}"/>
                  </a:ext>
                </a:extLst>
              </p:cNvPr>
              <p:cNvSpPr txBox="1">
                <a:spLocks noRot="1" noChangeAspect="1" noMove="1" noResize="1" noEditPoints="1" noAdjustHandles="1" noChangeArrowheads="1" noChangeShapeType="1" noTextEdit="1"/>
              </p:cNvSpPr>
              <p:nvPr/>
            </p:nvSpPr>
            <p:spPr>
              <a:xfrm>
                <a:off x="1040713" y="2559822"/>
                <a:ext cx="6694333" cy="461665"/>
              </a:xfrm>
              <a:prstGeom prst="rect">
                <a:avLst/>
              </a:prstGeom>
              <a:blipFill>
                <a:blip r:embed="rId2"/>
                <a:stretch>
                  <a:fillRect l="-273" t="-10526" r="-364" b="-28947"/>
                </a:stretch>
              </a:blipFill>
            </p:spPr>
            <p:txBody>
              <a:bodyPr/>
              <a:lstStyle/>
              <a:p>
                <a:r>
                  <a:rPr lang="en-US">
                    <a:noFill/>
                  </a:rPr>
                  <a:t> </a:t>
                </a:r>
              </a:p>
            </p:txBody>
          </p:sp>
        </mc:Fallback>
      </mc:AlternateContent>
      <p:cxnSp>
        <p:nvCxnSpPr>
          <p:cNvPr id="31" name="Straight Connector 30">
            <a:extLst>
              <a:ext uri="{FF2B5EF4-FFF2-40B4-BE49-F238E27FC236}">
                <a16:creationId xmlns:a16="http://schemas.microsoft.com/office/drawing/2014/main" id="{2F508C96-D6D7-4D9C-B252-C09F5380FD8E}"/>
              </a:ext>
            </a:extLst>
          </p:cNvPr>
          <p:cNvCxnSpPr/>
          <p:nvPr/>
        </p:nvCxnSpPr>
        <p:spPr>
          <a:xfrm>
            <a:off x="2059619" y="3169328"/>
            <a:ext cx="0" cy="1722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CA9BE67-8EED-4904-89C3-3C8867A8707A}"/>
              </a:ext>
            </a:extLst>
          </p:cNvPr>
          <p:cNvCxnSpPr/>
          <p:nvPr/>
        </p:nvCxnSpPr>
        <p:spPr>
          <a:xfrm flipH="1">
            <a:off x="1040713" y="4625266"/>
            <a:ext cx="1152071" cy="1198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98450A7-8C7F-4687-BE97-FA7D61B68AC5}"/>
              </a:ext>
            </a:extLst>
          </p:cNvPr>
          <p:cNvCxnSpPr/>
          <p:nvPr/>
        </p:nvCxnSpPr>
        <p:spPr>
          <a:xfrm>
            <a:off x="1784412" y="4776186"/>
            <a:ext cx="3293615"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Freeform: Shape 36">
            <a:extLst>
              <a:ext uri="{FF2B5EF4-FFF2-40B4-BE49-F238E27FC236}">
                <a16:creationId xmlns:a16="http://schemas.microsoft.com/office/drawing/2014/main" id="{CA794234-BA3E-4AAD-B874-1B65C1DBDE7A}"/>
              </a:ext>
            </a:extLst>
          </p:cNvPr>
          <p:cNvSpPr/>
          <p:nvPr/>
        </p:nvSpPr>
        <p:spPr>
          <a:xfrm>
            <a:off x="2421156" y="3434720"/>
            <a:ext cx="1214249" cy="1280709"/>
          </a:xfrm>
          <a:custGeom>
            <a:avLst/>
            <a:gdLst>
              <a:gd name="connsiteX0" fmla="*/ 667565 w 1128310"/>
              <a:gd name="connsiteY0" fmla="*/ 46542 h 1139728"/>
              <a:gd name="connsiteX1" fmla="*/ 285825 w 1128310"/>
              <a:gd name="connsiteY1" fmla="*/ 312872 h 1139728"/>
              <a:gd name="connsiteX2" fmla="*/ 1740 w 1128310"/>
              <a:gd name="connsiteY2" fmla="*/ 810021 h 1139728"/>
              <a:gd name="connsiteX3" fmla="*/ 418990 w 1128310"/>
              <a:gd name="connsiteY3" fmla="*/ 1138495 h 1139728"/>
              <a:gd name="connsiteX4" fmla="*/ 969406 w 1128310"/>
              <a:gd name="connsiteY4" fmla="*/ 694612 h 1139728"/>
              <a:gd name="connsiteX5" fmla="*/ 1111448 w 1128310"/>
              <a:gd name="connsiteY5" fmla="*/ 64297 h 1139728"/>
              <a:gd name="connsiteX6" fmla="*/ 667565 w 1128310"/>
              <a:gd name="connsiteY6" fmla="*/ 46542 h 1139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8310" h="1139728">
                <a:moveTo>
                  <a:pt x="667565" y="46542"/>
                </a:moveTo>
                <a:cubicBezTo>
                  <a:pt x="529961" y="87971"/>
                  <a:pt x="396796" y="185626"/>
                  <a:pt x="285825" y="312872"/>
                </a:cubicBezTo>
                <a:cubicBezTo>
                  <a:pt x="174854" y="440118"/>
                  <a:pt x="-20454" y="672417"/>
                  <a:pt x="1740" y="810021"/>
                </a:cubicBezTo>
                <a:cubicBezTo>
                  <a:pt x="23934" y="947625"/>
                  <a:pt x="257712" y="1157730"/>
                  <a:pt x="418990" y="1138495"/>
                </a:cubicBezTo>
                <a:cubicBezTo>
                  <a:pt x="580268" y="1119260"/>
                  <a:pt x="853996" y="873645"/>
                  <a:pt x="969406" y="694612"/>
                </a:cubicBezTo>
                <a:cubicBezTo>
                  <a:pt x="1084816" y="515579"/>
                  <a:pt x="1164714" y="169349"/>
                  <a:pt x="1111448" y="64297"/>
                </a:cubicBezTo>
                <a:cubicBezTo>
                  <a:pt x="1058182" y="-40755"/>
                  <a:pt x="805169" y="5113"/>
                  <a:pt x="667565" y="46542"/>
                </a:cubicBezTo>
                <a:close/>
              </a:path>
            </a:pathLst>
          </a:custGeom>
          <a:solidFill>
            <a:srgbClr val="4472C4">
              <a:alpha val="16863"/>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BC122FB1-8006-4078-B2FA-A364930D0C31}"/>
                  </a:ext>
                </a:extLst>
              </p:cNvPr>
              <p:cNvSpPr txBox="1"/>
              <p:nvPr/>
            </p:nvSpPr>
            <p:spPr>
              <a:xfrm>
                <a:off x="3790764" y="3401232"/>
                <a:ext cx="4246291" cy="369332"/>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𝑈</m:t>
                    </m:r>
                  </m:oMath>
                </a14:m>
                <a:r>
                  <a:rPr lang="en-US" dirty="0"/>
                  <a:t> is a set of possible states for the particles</a:t>
                </a:r>
              </a:p>
            </p:txBody>
          </p:sp>
        </mc:Choice>
        <mc:Fallback xmlns="">
          <p:sp>
            <p:nvSpPr>
              <p:cNvPr id="38" name="TextBox 37">
                <a:extLst>
                  <a:ext uri="{FF2B5EF4-FFF2-40B4-BE49-F238E27FC236}">
                    <a16:creationId xmlns:a16="http://schemas.microsoft.com/office/drawing/2014/main" id="{BC122FB1-8006-4078-B2FA-A364930D0C31}"/>
                  </a:ext>
                </a:extLst>
              </p:cNvPr>
              <p:cNvSpPr txBox="1">
                <a:spLocks noRot="1" noChangeAspect="1" noMove="1" noResize="1" noEditPoints="1" noAdjustHandles="1" noChangeArrowheads="1" noChangeShapeType="1" noTextEdit="1"/>
              </p:cNvSpPr>
              <p:nvPr/>
            </p:nvSpPr>
            <p:spPr>
              <a:xfrm>
                <a:off x="3790764" y="3401232"/>
                <a:ext cx="4246291" cy="369332"/>
              </a:xfrm>
              <a:prstGeom prst="rect">
                <a:avLst/>
              </a:prstGeom>
              <a:blipFill>
                <a:blip r:embed="rId3"/>
                <a:stretch>
                  <a:fillRect t="-9836" r="-718" b="-24590"/>
                </a:stretch>
              </a:blipFill>
            </p:spPr>
            <p:txBody>
              <a:bodyPr/>
              <a:lstStyle/>
              <a:p>
                <a:r>
                  <a:rPr lang="en-US">
                    <a:noFill/>
                  </a:rPr>
                  <a:t> </a:t>
                </a:r>
              </a:p>
            </p:txBody>
          </p:sp>
        </mc:Fallback>
      </mc:AlternateContent>
      <p:cxnSp>
        <p:nvCxnSpPr>
          <p:cNvPr id="40" name="Straight Connector 39">
            <a:extLst>
              <a:ext uri="{FF2B5EF4-FFF2-40B4-BE49-F238E27FC236}">
                <a16:creationId xmlns:a16="http://schemas.microsoft.com/office/drawing/2014/main" id="{9F4321F7-411C-4A90-B71F-697B752B4BFC}"/>
              </a:ext>
            </a:extLst>
          </p:cNvPr>
          <p:cNvCxnSpPr>
            <a:cxnSpLocks/>
            <a:stCxn id="41" idx="1"/>
          </p:cNvCxnSpPr>
          <p:nvPr/>
        </p:nvCxnSpPr>
        <p:spPr>
          <a:xfrm>
            <a:off x="9703291" y="2975320"/>
            <a:ext cx="0" cy="284843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825F508B-C6CA-4CED-AD7E-12AB5810910A}"/>
                  </a:ext>
                </a:extLst>
              </p:cNvPr>
              <p:cNvSpPr txBox="1"/>
              <p:nvPr/>
            </p:nvSpPr>
            <p:spPr>
              <a:xfrm>
                <a:off x="9703291" y="2790654"/>
                <a:ext cx="4090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ℝ</m:t>
                      </m:r>
                    </m:oMath>
                  </m:oMathPara>
                </a14:m>
                <a:endParaRPr lang="en-US" dirty="0"/>
              </a:p>
            </p:txBody>
          </p:sp>
        </mc:Choice>
        <mc:Fallback xmlns="">
          <p:sp>
            <p:nvSpPr>
              <p:cNvPr id="41" name="TextBox 40">
                <a:extLst>
                  <a:ext uri="{FF2B5EF4-FFF2-40B4-BE49-F238E27FC236}">
                    <a16:creationId xmlns:a16="http://schemas.microsoft.com/office/drawing/2014/main" id="{825F508B-C6CA-4CED-AD7E-12AB5810910A}"/>
                  </a:ext>
                </a:extLst>
              </p:cNvPr>
              <p:cNvSpPr txBox="1">
                <a:spLocks noRot="1" noChangeAspect="1" noMove="1" noResize="1" noEditPoints="1" noAdjustHandles="1" noChangeArrowheads="1" noChangeShapeType="1" noTextEdit="1"/>
              </p:cNvSpPr>
              <p:nvPr/>
            </p:nvSpPr>
            <p:spPr>
              <a:xfrm>
                <a:off x="9703291" y="2790654"/>
                <a:ext cx="409086" cy="369332"/>
              </a:xfrm>
              <a:prstGeom prst="rect">
                <a:avLst/>
              </a:prstGeom>
              <a:blipFill>
                <a:blip r:embed="rId4"/>
                <a:stretch>
                  <a:fillRect/>
                </a:stretch>
              </a:blipFill>
            </p:spPr>
            <p:txBody>
              <a:bodyPr/>
              <a:lstStyle/>
              <a:p>
                <a:r>
                  <a:rPr lang="en-US">
                    <a:noFill/>
                  </a:rPr>
                  <a:t> </a:t>
                </a:r>
              </a:p>
            </p:txBody>
          </p:sp>
        </mc:Fallback>
      </mc:AlternateContent>
      <p:cxnSp>
        <p:nvCxnSpPr>
          <p:cNvPr id="45" name="Straight Connector 44">
            <a:extLst>
              <a:ext uri="{FF2B5EF4-FFF2-40B4-BE49-F238E27FC236}">
                <a16:creationId xmlns:a16="http://schemas.microsoft.com/office/drawing/2014/main" id="{B8F42896-D387-4FDF-B18E-6114A76BC0D3}"/>
              </a:ext>
            </a:extLst>
          </p:cNvPr>
          <p:cNvCxnSpPr>
            <a:cxnSpLocks/>
          </p:cNvCxnSpPr>
          <p:nvPr/>
        </p:nvCxnSpPr>
        <p:spPr>
          <a:xfrm>
            <a:off x="9614514" y="4429957"/>
            <a:ext cx="19141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FFD893D-8CBB-441A-A9A5-656E3E43AD34}"/>
              </a:ext>
            </a:extLst>
          </p:cNvPr>
          <p:cNvCxnSpPr>
            <a:cxnSpLocks/>
          </p:cNvCxnSpPr>
          <p:nvPr/>
        </p:nvCxnSpPr>
        <p:spPr>
          <a:xfrm>
            <a:off x="9607116" y="4030462"/>
            <a:ext cx="191417"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D7894792-3814-4545-82D1-1E30DE9783B2}"/>
                  </a:ext>
                </a:extLst>
              </p:cNvPr>
              <p:cNvSpPr txBox="1"/>
              <p:nvPr/>
            </p:nvSpPr>
            <p:spPr>
              <a:xfrm>
                <a:off x="9887310" y="3978935"/>
                <a:ext cx="2176878" cy="646331"/>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𝑉</m:t>
                    </m:r>
                  </m:oMath>
                </a14:m>
                <a:r>
                  <a:rPr lang="en-US" dirty="0"/>
                  <a:t> is a set of possible</a:t>
                </a:r>
                <a:br>
                  <a:rPr lang="en-US" dirty="0"/>
                </a:br>
                <a:r>
                  <a:rPr lang="en-US" dirty="0"/>
                  <a:t>amounts of materials</a:t>
                </a:r>
              </a:p>
            </p:txBody>
          </p:sp>
        </mc:Choice>
        <mc:Fallback xmlns="">
          <p:sp>
            <p:nvSpPr>
              <p:cNvPr id="48" name="TextBox 47">
                <a:extLst>
                  <a:ext uri="{FF2B5EF4-FFF2-40B4-BE49-F238E27FC236}">
                    <a16:creationId xmlns:a16="http://schemas.microsoft.com/office/drawing/2014/main" id="{D7894792-3814-4545-82D1-1E30DE9783B2}"/>
                  </a:ext>
                </a:extLst>
              </p:cNvPr>
              <p:cNvSpPr txBox="1">
                <a:spLocks noRot="1" noChangeAspect="1" noMove="1" noResize="1" noEditPoints="1" noAdjustHandles="1" noChangeArrowheads="1" noChangeShapeType="1" noTextEdit="1"/>
              </p:cNvSpPr>
              <p:nvPr/>
            </p:nvSpPr>
            <p:spPr>
              <a:xfrm>
                <a:off x="9887310" y="3978935"/>
                <a:ext cx="2176878" cy="646331"/>
              </a:xfrm>
              <a:prstGeom prst="rect">
                <a:avLst/>
              </a:prstGeom>
              <a:blipFill>
                <a:blip r:embed="rId5"/>
                <a:stretch>
                  <a:fillRect l="-2521" t="-5660" r="-1961"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7B45F439-8762-462F-9490-83EAEB284D66}"/>
                  </a:ext>
                </a:extLst>
              </p:cNvPr>
              <p:cNvSpPr txBox="1"/>
              <p:nvPr/>
            </p:nvSpPr>
            <p:spPr>
              <a:xfrm>
                <a:off x="5303272" y="5232523"/>
                <a:ext cx="3768992" cy="923330"/>
              </a:xfrm>
              <a:prstGeom prst="rect">
                <a:avLst/>
              </a:prstGeom>
              <a:noFill/>
            </p:spPr>
            <p:txBody>
              <a:bodyPr wrap="square" rtlCol="0">
                <a:spAutoFit/>
              </a:bodyPr>
              <a:lstStyle/>
              <a:p>
                <a:r>
                  <a:rPr lang="en-US" dirty="0"/>
                  <a:t>We’ll have statements of the form “the amount of material found in </a:t>
                </a:r>
                <a14:m>
                  <m:oMath xmlns:m="http://schemas.openxmlformats.org/officeDocument/2006/math">
                    <m:r>
                      <a:rPr lang="en-US" b="0" i="1" smtClean="0">
                        <a:latin typeface="Cambria Math" panose="02040503050406030204" pitchFamily="18" charset="0"/>
                      </a:rPr>
                      <m:t>𝑈</m:t>
                    </m:r>
                  </m:oMath>
                </a14:m>
                <a:r>
                  <a:rPr lang="en-US" dirty="0"/>
                  <a:t> is within the range </a:t>
                </a:r>
                <a14:m>
                  <m:oMath xmlns:m="http://schemas.openxmlformats.org/officeDocument/2006/math">
                    <m:r>
                      <a:rPr lang="en-US" b="0" i="1" smtClean="0">
                        <a:latin typeface="Cambria Math" panose="02040503050406030204" pitchFamily="18" charset="0"/>
                      </a:rPr>
                      <m:t>𝑉</m:t>
                    </m:r>
                  </m:oMath>
                </a14:m>
                <a:r>
                  <a:rPr lang="en-US" dirty="0"/>
                  <a:t>”</a:t>
                </a:r>
              </a:p>
            </p:txBody>
          </p:sp>
        </mc:Choice>
        <mc:Fallback xmlns="">
          <p:sp>
            <p:nvSpPr>
              <p:cNvPr id="49" name="TextBox 48">
                <a:extLst>
                  <a:ext uri="{FF2B5EF4-FFF2-40B4-BE49-F238E27FC236}">
                    <a16:creationId xmlns:a16="http://schemas.microsoft.com/office/drawing/2014/main" id="{7B45F439-8762-462F-9490-83EAEB284D66}"/>
                  </a:ext>
                </a:extLst>
              </p:cNvPr>
              <p:cNvSpPr txBox="1">
                <a:spLocks noRot="1" noChangeAspect="1" noMove="1" noResize="1" noEditPoints="1" noAdjustHandles="1" noChangeArrowheads="1" noChangeShapeType="1" noTextEdit="1"/>
              </p:cNvSpPr>
              <p:nvPr/>
            </p:nvSpPr>
            <p:spPr>
              <a:xfrm>
                <a:off x="5303272" y="5232523"/>
                <a:ext cx="3768992" cy="923330"/>
              </a:xfrm>
              <a:prstGeom prst="rect">
                <a:avLst/>
              </a:prstGeom>
              <a:blipFill>
                <a:blip r:embed="rId6"/>
                <a:stretch>
                  <a:fillRect l="-1456" t="-3289" r="-162"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D3AAA81F-B707-4FC1-8C9D-B0E5D1E814A3}"/>
                  </a:ext>
                </a:extLst>
              </p:cNvPr>
              <p:cNvSpPr/>
              <p:nvPr/>
            </p:nvSpPr>
            <p:spPr>
              <a:xfrm>
                <a:off x="1632415" y="3190382"/>
                <a:ext cx="37965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𝒮</m:t>
                      </m:r>
                    </m:oMath>
                  </m:oMathPara>
                </a14:m>
                <a:endParaRPr lang="en-US" dirty="0"/>
              </a:p>
            </p:txBody>
          </p:sp>
        </mc:Choice>
        <mc:Fallback xmlns="">
          <p:sp>
            <p:nvSpPr>
              <p:cNvPr id="52" name="Rectangle 51">
                <a:extLst>
                  <a:ext uri="{FF2B5EF4-FFF2-40B4-BE49-F238E27FC236}">
                    <a16:creationId xmlns:a16="http://schemas.microsoft.com/office/drawing/2014/main" id="{D3AAA81F-B707-4FC1-8C9D-B0E5D1E814A3}"/>
                  </a:ext>
                </a:extLst>
              </p:cNvPr>
              <p:cNvSpPr>
                <a:spLocks noRot="1" noChangeAspect="1" noMove="1" noResize="1" noEditPoints="1" noAdjustHandles="1" noChangeArrowheads="1" noChangeShapeType="1" noTextEdit="1"/>
              </p:cNvSpPr>
              <p:nvPr/>
            </p:nvSpPr>
            <p:spPr>
              <a:xfrm>
                <a:off x="1632415" y="3190382"/>
                <a:ext cx="379656"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52">
                <a:extLst>
                  <a:ext uri="{FF2B5EF4-FFF2-40B4-BE49-F238E27FC236}">
                    <a16:creationId xmlns:a16="http://schemas.microsoft.com/office/drawing/2014/main" id="{5559B385-BCAA-46DC-91F3-CE5033091173}"/>
                  </a:ext>
                </a:extLst>
              </p:cNvPr>
              <p:cNvSpPr/>
              <p:nvPr/>
            </p:nvSpPr>
            <p:spPr>
              <a:xfrm>
                <a:off x="2759760" y="3956726"/>
                <a:ext cx="4007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𝑈</m:t>
                      </m:r>
                    </m:oMath>
                  </m:oMathPara>
                </a14:m>
                <a:endParaRPr lang="en-US" dirty="0"/>
              </a:p>
            </p:txBody>
          </p:sp>
        </mc:Choice>
        <mc:Fallback xmlns="">
          <p:sp>
            <p:nvSpPr>
              <p:cNvPr id="53" name="Rectangle 52">
                <a:extLst>
                  <a:ext uri="{FF2B5EF4-FFF2-40B4-BE49-F238E27FC236}">
                    <a16:creationId xmlns:a16="http://schemas.microsoft.com/office/drawing/2014/main" id="{5559B385-BCAA-46DC-91F3-CE5033091173}"/>
                  </a:ext>
                </a:extLst>
              </p:cNvPr>
              <p:cNvSpPr>
                <a:spLocks noRot="1" noChangeAspect="1" noMove="1" noResize="1" noEditPoints="1" noAdjustHandles="1" noChangeArrowheads="1" noChangeShapeType="1" noTextEdit="1"/>
              </p:cNvSpPr>
              <p:nvPr/>
            </p:nvSpPr>
            <p:spPr>
              <a:xfrm>
                <a:off x="2759760" y="3956726"/>
                <a:ext cx="400751" cy="369332"/>
              </a:xfrm>
              <a:prstGeom prst="rect">
                <a:avLst/>
              </a:prstGeom>
              <a:blipFill>
                <a:blip r:embed="rId9"/>
                <a:stretch>
                  <a:fillRect/>
                </a:stretch>
              </a:blipFill>
            </p:spPr>
            <p:txBody>
              <a:bodyPr/>
              <a:lstStyle/>
              <a:p>
                <a:r>
                  <a:rPr lang="en-US">
                    <a:noFill/>
                  </a:rPr>
                  <a:t> </a:t>
                </a:r>
              </a:p>
            </p:txBody>
          </p:sp>
        </mc:Fallback>
      </mc:AlternateContent>
      <p:sp>
        <p:nvSpPr>
          <p:cNvPr id="34" name="Slide Number Placeholder 4">
            <a:extLst>
              <a:ext uri="{FF2B5EF4-FFF2-40B4-BE49-F238E27FC236}">
                <a16:creationId xmlns:a16="http://schemas.microsoft.com/office/drawing/2014/main" id="{63E20C1D-D85F-4E77-837A-2723ED1C40B3}"/>
              </a:ext>
            </a:extLst>
          </p:cNvPr>
          <p:cNvSpPr>
            <a:spLocks noGrp="1"/>
          </p:cNvSpPr>
          <p:nvPr>
            <p:ph type="sldNum" sz="quarter" idx="13"/>
          </p:nvPr>
        </p:nvSpPr>
        <p:spPr>
          <a:xfrm>
            <a:off x="11306909" y="6535564"/>
            <a:ext cx="555908" cy="228609"/>
          </a:xfrm>
        </p:spPr>
        <p:txBody>
          <a:bodyPr/>
          <a:lstStyle/>
          <a:p>
            <a:fld id="{F47845EA-7733-40EE-B074-20032348B727}" type="slidenum">
              <a:rPr lang="en-US" smtClean="0"/>
              <a:t>21</a:t>
            </a:fld>
            <a:endParaRPr lang="en-US" dirty="0"/>
          </a:p>
        </p:txBody>
      </p:sp>
      <p:sp>
        <p:nvSpPr>
          <p:cNvPr id="19" name="Footer Placeholder 18">
            <a:extLst>
              <a:ext uri="{FF2B5EF4-FFF2-40B4-BE49-F238E27FC236}">
                <a16:creationId xmlns:a16="http://schemas.microsoft.com/office/drawing/2014/main" id="{D7933E82-FA52-451D-B31D-3DE254C8134A}"/>
              </a:ext>
            </a:extLst>
          </p:cNvPr>
          <p:cNvSpPr>
            <a:spLocks noGrp="1"/>
          </p:cNvSpPr>
          <p:nvPr>
            <p:ph type="ftr" sz="quarter" idx="11"/>
          </p:nvPr>
        </p:nvSpPr>
        <p:spPr/>
        <p:txBody>
          <a:bodyPr/>
          <a:lstStyle/>
          <a:p>
            <a:r>
              <a:rPr lang="en-US"/>
              <a:t>C. A. Aidala - G. Carcassi - University of Michigan</a:t>
            </a:r>
          </a:p>
        </p:txBody>
      </p:sp>
    </p:spTree>
    <p:extLst>
      <p:ext uri="{BB962C8B-B14F-4D97-AF65-F5344CB8AC3E}">
        <p14:creationId xmlns:p14="http://schemas.microsoft.com/office/powerpoint/2010/main" val="3647540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7" grpId="0" animBg="1"/>
      <p:bldP spid="38" grpId="0"/>
      <p:bldP spid="41" grpId="0"/>
      <p:bldP spid="48" grpId="0"/>
      <p:bldP spid="49" grpId="0"/>
      <p:bldP spid="52" grpId="0"/>
      <p:bldP spid="5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92C42-C96A-4A5E-84CB-83D2B52F831D}"/>
              </a:ext>
            </a:extLst>
          </p:cNvPr>
          <p:cNvSpPr>
            <a:spLocks noGrp="1"/>
          </p:cNvSpPr>
          <p:nvPr>
            <p:ph type="title"/>
          </p:nvPr>
        </p:nvSpPr>
        <p:spPr/>
        <p:txBody>
          <a:bodyPr>
            <a:normAutofit/>
          </a:bodyPr>
          <a:lstStyle/>
          <a:p>
            <a:r>
              <a:rPr lang="en-US" dirty="0"/>
              <a:t>Density over states</a:t>
            </a:r>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968BD699-F99F-4A81-AE87-DCFB35F244E8}"/>
                  </a:ext>
                </a:extLst>
              </p:cNvPr>
              <p:cNvSpPr/>
              <p:nvPr/>
            </p:nvSpPr>
            <p:spPr>
              <a:xfrm>
                <a:off x="9052969" y="1234326"/>
                <a:ext cx="161659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𝜌</m:t>
                      </m:r>
                      <m:r>
                        <a:rPr lang="en-US" sz="2800" i="1">
                          <a:latin typeface="Cambria Math" panose="02040503050406030204" pitchFamily="18" charset="0"/>
                        </a:rPr>
                        <m:t>:</m:t>
                      </m:r>
                      <m:r>
                        <a:rPr lang="en-US" sz="2800" i="1">
                          <a:latin typeface="Cambria Math" panose="02040503050406030204" pitchFamily="18" charset="0"/>
                        </a:rPr>
                        <m:t>𝒮</m:t>
                      </m:r>
                      <m:r>
                        <a:rPr lang="en-US" sz="2800" i="1">
                          <a:latin typeface="Cambria Math" panose="02040503050406030204" pitchFamily="18" charset="0"/>
                        </a:rPr>
                        <m:t>→</m:t>
                      </m:r>
                      <m:r>
                        <a:rPr lang="en-US" sz="2800" i="1">
                          <a:latin typeface="Cambria Math" panose="02040503050406030204" pitchFamily="18" charset="0"/>
                        </a:rPr>
                        <m:t>ℝ</m:t>
                      </m:r>
                    </m:oMath>
                  </m:oMathPara>
                </a14:m>
                <a:endParaRPr lang="en-US" sz="2800" dirty="0"/>
              </a:p>
            </p:txBody>
          </p:sp>
        </mc:Choice>
        <mc:Fallback xmlns="">
          <p:sp>
            <p:nvSpPr>
              <p:cNvPr id="19" name="Rectangle 18">
                <a:extLst>
                  <a:ext uri="{FF2B5EF4-FFF2-40B4-BE49-F238E27FC236}">
                    <a16:creationId xmlns:a16="http://schemas.microsoft.com/office/drawing/2014/main" id="{968BD699-F99F-4A81-AE87-DCFB35F244E8}"/>
                  </a:ext>
                </a:extLst>
              </p:cNvPr>
              <p:cNvSpPr>
                <a:spLocks noRot="1" noChangeAspect="1" noMove="1" noResize="1" noEditPoints="1" noAdjustHandles="1" noChangeArrowheads="1" noChangeShapeType="1" noTextEdit="1"/>
              </p:cNvSpPr>
              <p:nvPr/>
            </p:nvSpPr>
            <p:spPr>
              <a:xfrm>
                <a:off x="9052969" y="1234326"/>
                <a:ext cx="1616596" cy="523220"/>
              </a:xfrm>
              <a:prstGeom prst="rect">
                <a:avLst/>
              </a:prstGeom>
              <a:blipFill>
                <a:blip r:embed="rId2"/>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35F2C410-3FAE-40F7-9A48-109C96C7DF5F}"/>
              </a:ext>
            </a:extLst>
          </p:cNvPr>
          <p:cNvSpPr txBox="1"/>
          <p:nvPr/>
        </p:nvSpPr>
        <p:spPr>
          <a:xfrm>
            <a:off x="549120" y="1034271"/>
            <a:ext cx="3551068" cy="923330"/>
          </a:xfrm>
          <a:prstGeom prst="rect">
            <a:avLst/>
          </a:prstGeom>
          <a:noFill/>
        </p:spPr>
        <p:txBody>
          <a:bodyPr wrap="square" rtlCol="0">
            <a:spAutoFit/>
          </a:bodyPr>
          <a:lstStyle/>
          <a:p>
            <a:r>
              <a:rPr lang="en-US" dirty="0"/>
              <a:t>The state of the whole is given by a distribution over the state of the infinitesimal parts (i.e. particles)</a:t>
            </a:r>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0AF2579E-1EF5-4D78-A3C0-A7E3BCBCCDA6}"/>
                  </a:ext>
                </a:extLst>
              </p:cNvPr>
              <p:cNvSpPr/>
              <p:nvPr/>
            </p:nvSpPr>
            <p:spPr>
              <a:xfrm>
                <a:off x="4364455" y="3118279"/>
                <a:ext cx="3019609" cy="5786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𝜌</m:t>
                      </m:r>
                      <m:d>
                        <m:dPr>
                          <m:ctrlPr>
                            <a:rPr lang="en-US" sz="2800" i="1">
                              <a:latin typeface="Cambria Math" panose="02040503050406030204" pitchFamily="18" charset="0"/>
                            </a:rPr>
                          </m:ctrlPr>
                        </m:dPr>
                        <m:e>
                          <m:r>
                            <a:rPr lang="en-US" sz="2800" i="1">
                              <a:latin typeface="Cambria Math" panose="02040503050406030204" pitchFamily="18" charset="0"/>
                            </a:rPr>
                            <m:t>𝓈</m:t>
                          </m:r>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𝜉</m:t>
                                  </m:r>
                                </m:e>
                                <m:sup>
                                  <m:r>
                                    <a:rPr lang="en-US" sz="2800" i="1">
                                      <a:latin typeface="Cambria Math" panose="02040503050406030204" pitchFamily="18" charset="0"/>
                                    </a:rPr>
                                    <m:t>𝑎</m:t>
                                  </m:r>
                                </m:sup>
                              </m:sSup>
                            </m:e>
                          </m:d>
                        </m:e>
                      </m:d>
                      <m:r>
                        <a:rPr lang="en-US" sz="2800" i="1">
                          <a:latin typeface="Cambria Math" panose="02040503050406030204" pitchFamily="18" charset="0"/>
                        </a:rPr>
                        <m:t>=</m:t>
                      </m:r>
                      <m:r>
                        <a:rPr lang="en-US" sz="2800" i="1">
                          <a:latin typeface="Cambria Math" panose="02040503050406030204" pitchFamily="18" charset="0"/>
                        </a:rPr>
                        <m:t>𝜌</m:t>
                      </m:r>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𝜉</m:t>
                              </m:r>
                            </m:e>
                            <m:sup>
                              <m:r>
                                <a:rPr lang="en-US" sz="2800" i="1">
                                  <a:latin typeface="Cambria Math" panose="02040503050406030204" pitchFamily="18" charset="0"/>
                                </a:rPr>
                                <m:t>𝑎</m:t>
                              </m:r>
                            </m:sup>
                          </m:sSup>
                        </m:e>
                      </m:d>
                    </m:oMath>
                  </m:oMathPara>
                </a14:m>
                <a:endParaRPr lang="en-US" sz="2800" dirty="0"/>
              </a:p>
            </p:txBody>
          </p:sp>
        </mc:Choice>
        <mc:Fallback xmlns="">
          <p:sp>
            <p:nvSpPr>
              <p:cNvPr id="22" name="Rectangle 21">
                <a:extLst>
                  <a:ext uri="{FF2B5EF4-FFF2-40B4-BE49-F238E27FC236}">
                    <a16:creationId xmlns:a16="http://schemas.microsoft.com/office/drawing/2014/main" id="{0AF2579E-1EF5-4D78-A3C0-A7E3BCBCCDA6}"/>
                  </a:ext>
                </a:extLst>
              </p:cNvPr>
              <p:cNvSpPr>
                <a:spLocks noRot="1" noChangeAspect="1" noMove="1" noResize="1" noEditPoints="1" noAdjustHandles="1" noChangeArrowheads="1" noChangeShapeType="1" noTextEdit="1"/>
              </p:cNvSpPr>
              <p:nvPr/>
            </p:nvSpPr>
            <p:spPr>
              <a:xfrm>
                <a:off x="4364455" y="3118279"/>
                <a:ext cx="3019609" cy="578685"/>
              </a:xfrm>
              <a:prstGeom prst="rect">
                <a:avLst/>
              </a:prstGeom>
              <a:blipFill>
                <a:blip r:embed="rId3"/>
                <a:stretch>
                  <a:fillRect/>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05BF8CDE-C414-4172-9F5D-CE42A3C6C04F}"/>
              </a:ext>
            </a:extLst>
          </p:cNvPr>
          <p:cNvSpPr txBox="1"/>
          <p:nvPr/>
        </p:nvSpPr>
        <p:spPr>
          <a:xfrm>
            <a:off x="520415" y="2749276"/>
            <a:ext cx="3144917" cy="369332"/>
          </a:xfrm>
          <a:prstGeom prst="rect">
            <a:avLst/>
          </a:prstGeom>
          <a:noFill/>
        </p:spPr>
        <p:txBody>
          <a:bodyPr wrap="square" rtlCol="0">
            <a:spAutoFit/>
          </a:bodyPr>
          <a:lstStyle/>
          <a:p>
            <a:r>
              <a:rPr lang="en-US" dirty="0"/>
              <a:t>This presents a puzzle:</a:t>
            </a:r>
          </a:p>
        </p:txBody>
      </p:sp>
      <p:sp>
        <p:nvSpPr>
          <p:cNvPr id="24" name="TextBox 23">
            <a:extLst>
              <a:ext uri="{FF2B5EF4-FFF2-40B4-BE49-F238E27FC236}">
                <a16:creationId xmlns:a16="http://schemas.microsoft.com/office/drawing/2014/main" id="{220BF4AC-2140-4AD4-900B-8538F51C04A9}"/>
              </a:ext>
            </a:extLst>
          </p:cNvPr>
          <p:cNvSpPr txBox="1"/>
          <p:nvPr/>
        </p:nvSpPr>
        <p:spPr>
          <a:xfrm>
            <a:off x="484882" y="4019650"/>
            <a:ext cx="3144917" cy="369332"/>
          </a:xfrm>
          <a:prstGeom prst="rect">
            <a:avLst/>
          </a:prstGeom>
          <a:noFill/>
        </p:spPr>
        <p:txBody>
          <a:bodyPr wrap="square" rtlCol="0">
            <a:spAutoFit/>
          </a:bodyPr>
          <a:lstStyle/>
          <a:p>
            <a:r>
              <a:rPr lang="en-US" dirty="0"/>
              <a:t>Under a change of variables</a:t>
            </a:r>
          </a:p>
        </p:txBody>
      </p: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DB98B588-B2D4-4C60-8AE2-72C6646ACF83}"/>
                  </a:ext>
                </a:extLst>
              </p:cNvPr>
              <p:cNvSpPr/>
              <p:nvPr/>
            </p:nvSpPr>
            <p:spPr>
              <a:xfrm>
                <a:off x="3665332" y="3931132"/>
                <a:ext cx="2146613" cy="5463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a:latin typeface="Cambria Math" panose="02040503050406030204" pitchFamily="18" charset="0"/>
                            </a:rPr>
                          </m:ctrlPr>
                        </m:sSupPr>
                        <m:e>
                          <m:acc>
                            <m:accPr>
                              <m:chr m:val="̂"/>
                              <m:ctrlPr>
                                <a:rPr lang="en-US" sz="2800" i="1">
                                  <a:latin typeface="Cambria Math" panose="02040503050406030204" pitchFamily="18" charset="0"/>
                                </a:rPr>
                              </m:ctrlPr>
                            </m:accPr>
                            <m:e>
                              <m:r>
                                <a:rPr lang="en-US" sz="2800" i="1">
                                  <a:latin typeface="Cambria Math" panose="02040503050406030204" pitchFamily="18" charset="0"/>
                                </a:rPr>
                                <m:t>𝜉</m:t>
                              </m:r>
                            </m:e>
                          </m:acc>
                        </m:e>
                        <m:sup>
                          <m:r>
                            <a:rPr lang="en-US" sz="2800" i="1">
                              <a:latin typeface="Cambria Math" panose="02040503050406030204" pitchFamily="18" charset="0"/>
                            </a:rPr>
                            <m:t>𝑏</m:t>
                          </m:r>
                        </m:sup>
                      </m:sSup>
                      <m:r>
                        <a:rPr lang="en-US" sz="2800" i="1">
                          <a:latin typeface="Cambria Math" panose="02040503050406030204" pitchFamily="18" charset="0"/>
                        </a:rPr>
                        <m:t>=</m:t>
                      </m:r>
                      <m:sSup>
                        <m:sSupPr>
                          <m:ctrlPr>
                            <a:rPr lang="en-US" sz="2800" i="1">
                              <a:latin typeface="Cambria Math" panose="02040503050406030204" pitchFamily="18" charset="0"/>
                            </a:rPr>
                          </m:ctrlPr>
                        </m:sSupPr>
                        <m:e>
                          <m:acc>
                            <m:accPr>
                              <m:chr m:val="̂"/>
                              <m:ctrlPr>
                                <a:rPr lang="en-US" sz="2800" i="1">
                                  <a:latin typeface="Cambria Math" panose="02040503050406030204" pitchFamily="18" charset="0"/>
                                </a:rPr>
                              </m:ctrlPr>
                            </m:accPr>
                            <m:e>
                              <m:r>
                                <a:rPr lang="en-US" sz="2800" i="1">
                                  <a:latin typeface="Cambria Math" panose="02040503050406030204" pitchFamily="18" charset="0"/>
                                </a:rPr>
                                <m:t>𝜉</m:t>
                              </m:r>
                            </m:e>
                          </m:acc>
                        </m:e>
                        <m:sup>
                          <m:r>
                            <a:rPr lang="en-US" sz="2800" i="1">
                              <a:latin typeface="Cambria Math" panose="02040503050406030204" pitchFamily="18" charset="0"/>
                            </a:rPr>
                            <m:t>𝑏</m:t>
                          </m:r>
                        </m:sup>
                      </m:sSup>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𝜉</m:t>
                              </m:r>
                            </m:e>
                            <m:sup>
                              <m:r>
                                <a:rPr lang="en-US" sz="2800" i="1">
                                  <a:latin typeface="Cambria Math" panose="02040503050406030204" pitchFamily="18" charset="0"/>
                                </a:rPr>
                                <m:t>𝑎</m:t>
                              </m:r>
                            </m:sup>
                          </m:sSup>
                        </m:e>
                      </m:d>
                    </m:oMath>
                  </m:oMathPara>
                </a14:m>
                <a:endParaRPr lang="en-US" sz="2800" dirty="0"/>
              </a:p>
            </p:txBody>
          </p:sp>
        </mc:Choice>
        <mc:Fallback xmlns="">
          <p:sp>
            <p:nvSpPr>
              <p:cNvPr id="25" name="Rectangle 24">
                <a:extLst>
                  <a:ext uri="{FF2B5EF4-FFF2-40B4-BE49-F238E27FC236}">
                    <a16:creationId xmlns:a16="http://schemas.microsoft.com/office/drawing/2014/main" id="{DB98B588-B2D4-4C60-8AE2-72C6646ACF83}"/>
                  </a:ext>
                </a:extLst>
              </p:cNvPr>
              <p:cNvSpPr>
                <a:spLocks noRot="1" noChangeAspect="1" noMove="1" noResize="1" noEditPoints="1" noAdjustHandles="1" noChangeArrowheads="1" noChangeShapeType="1" noTextEdit="1"/>
              </p:cNvSpPr>
              <p:nvPr/>
            </p:nvSpPr>
            <p:spPr>
              <a:xfrm>
                <a:off x="3665332" y="3931132"/>
                <a:ext cx="2146613" cy="54636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BE9FD2FC-276C-408A-9D77-0035459F1725}"/>
                  </a:ext>
                </a:extLst>
              </p:cNvPr>
              <p:cNvSpPr/>
              <p:nvPr/>
            </p:nvSpPr>
            <p:spPr>
              <a:xfrm>
                <a:off x="2418580" y="4744312"/>
                <a:ext cx="3393365" cy="10509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𝜌</m:t>
                      </m:r>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𝜉</m:t>
                              </m:r>
                            </m:e>
                            <m:sup>
                              <m:r>
                                <a:rPr lang="en-US" sz="2800" i="1">
                                  <a:latin typeface="Cambria Math" panose="02040503050406030204" pitchFamily="18" charset="0"/>
                                </a:rPr>
                                <m:t>𝑎</m:t>
                              </m:r>
                            </m:sup>
                          </m:sSup>
                        </m:e>
                      </m:d>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f>
                            <m:fPr>
                              <m:ctrlPr>
                                <a:rPr lang="en-US" sz="2800" i="1">
                                  <a:latin typeface="Cambria Math" panose="02040503050406030204" pitchFamily="18" charset="0"/>
                                </a:rPr>
                              </m:ctrlPr>
                            </m:fPr>
                            <m:num>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𝜉</m:t>
                                  </m:r>
                                </m:e>
                                <m:sup>
                                  <m:r>
                                    <a:rPr lang="en-US" sz="2800" i="1">
                                      <a:latin typeface="Cambria Math" panose="02040503050406030204" pitchFamily="18" charset="0"/>
                                    </a:rPr>
                                    <m:t>𝑎</m:t>
                                  </m:r>
                                </m:sup>
                              </m:sSup>
                            </m:num>
                            <m:den>
                              <m:r>
                                <a:rPr lang="en-US" sz="2800" i="1">
                                  <a:latin typeface="Cambria Math" panose="02040503050406030204" pitchFamily="18" charset="0"/>
                                </a:rPr>
                                <m:t>𝜕</m:t>
                              </m:r>
                              <m:sSup>
                                <m:sSupPr>
                                  <m:ctrlPr>
                                    <a:rPr lang="en-US" sz="2800" i="1">
                                      <a:latin typeface="Cambria Math" panose="02040503050406030204" pitchFamily="18" charset="0"/>
                                    </a:rPr>
                                  </m:ctrlPr>
                                </m:sSupPr>
                                <m:e>
                                  <m:acc>
                                    <m:accPr>
                                      <m:chr m:val="̂"/>
                                      <m:ctrlPr>
                                        <a:rPr lang="en-US" sz="2800" i="1">
                                          <a:latin typeface="Cambria Math" panose="02040503050406030204" pitchFamily="18" charset="0"/>
                                        </a:rPr>
                                      </m:ctrlPr>
                                    </m:accPr>
                                    <m:e>
                                      <m:r>
                                        <a:rPr lang="en-US" sz="2800" i="1">
                                          <a:latin typeface="Cambria Math" panose="02040503050406030204" pitchFamily="18" charset="0"/>
                                        </a:rPr>
                                        <m:t>𝜉</m:t>
                                      </m:r>
                                    </m:e>
                                  </m:acc>
                                </m:e>
                                <m:sup>
                                  <m:r>
                                    <a:rPr lang="en-US" sz="2800" i="1">
                                      <a:latin typeface="Cambria Math" panose="02040503050406030204" pitchFamily="18" charset="0"/>
                                    </a:rPr>
                                    <m:t>𝑏</m:t>
                                  </m:r>
                                </m:sup>
                              </m:sSup>
                            </m:den>
                          </m:f>
                        </m:e>
                      </m:d>
                      <m:r>
                        <a:rPr lang="en-US" sz="2800" i="1">
                          <a:latin typeface="Cambria Math" panose="02040503050406030204" pitchFamily="18" charset="0"/>
                        </a:rPr>
                        <m:t>𝜌</m:t>
                      </m:r>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acc>
                                <m:accPr>
                                  <m:chr m:val="̂"/>
                                  <m:ctrlPr>
                                    <a:rPr lang="en-US" sz="2800" i="1">
                                      <a:latin typeface="Cambria Math" panose="02040503050406030204" pitchFamily="18" charset="0"/>
                                    </a:rPr>
                                  </m:ctrlPr>
                                </m:accPr>
                                <m:e>
                                  <m:r>
                                    <a:rPr lang="en-US" sz="2800" i="1">
                                      <a:latin typeface="Cambria Math" panose="02040503050406030204" pitchFamily="18" charset="0"/>
                                    </a:rPr>
                                    <m:t>𝜉</m:t>
                                  </m:r>
                                </m:e>
                              </m:acc>
                            </m:e>
                            <m:sup>
                              <m:r>
                                <a:rPr lang="en-US" sz="2800" i="1">
                                  <a:latin typeface="Cambria Math" panose="02040503050406030204" pitchFamily="18" charset="0"/>
                                </a:rPr>
                                <m:t>𝑏</m:t>
                              </m:r>
                            </m:sup>
                          </m:sSup>
                        </m:e>
                      </m:d>
                    </m:oMath>
                  </m:oMathPara>
                </a14:m>
                <a:endParaRPr lang="en-US" sz="2800" dirty="0"/>
              </a:p>
            </p:txBody>
          </p:sp>
        </mc:Choice>
        <mc:Fallback xmlns="">
          <p:sp>
            <p:nvSpPr>
              <p:cNvPr id="26" name="Rectangle 25">
                <a:extLst>
                  <a:ext uri="{FF2B5EF4-FFF2-40B4-BE49-F238E27FC236}">
                    <a16:creationId xmlns:a16="http://schemas.microsoft.com/office/drawing/2014/main" id="{BE9FD2FC-276C-408A-9D77-0035459F1725}"/>
                  </a:ext>
                </a:extLst>
              </p:cNvPr>
              <p:cNvSpPr>
                <a:spLocks noRot="1" noChangeAspect="1" noMove="1" noResize="1" noEditPoints="1" noAdjustHandles="1" noChangeArrowheads="1" noChangeShapeType="1" noTextEdit="1"/>
              </p:cNvSpPr>
              <p:nvPr/>
            </p:nvSpPr>
            <p:spPr>
              <a:xfrm>
                <a:off x="2418580" y="4744312"/>
                <a:ext cx="3393365" cy="105099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B2E3525C-046A-491F-84EC-F95FFA34E3EB}"/>
                  </a:ext>
                </a:extLst>
              </p:cNvPr>
              <p:cNvSpPr/>
              <p:nvPr/>
            </p:nvSpPr>
            <p:spPr>
              <a:xfrm>
                <a:off x="6143811" y="3896572"/>
                <a:ext cx="2506712" cy="58092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𝓈</m:t>
                      </m:r>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𝜉</m:t>
                              </m:r>
                            </m:e>
                            <m:sup>
                              <m:r>
                                <a:rPr lang="en-US" sz="2800" i="1">
                                  <a:latin typeface="Cambria Math" panose="02040503050406030204" pitchFamily="18" charset="0"/>
                                </a:rPr>
                                <m:t>𝑎</m:t>
                              </m:r>
                            </m:sup>
                          </m:sSup>
                        </m:e>
                      </m:d>
                      <m:r>
                        <a:rPr lang="en-US" sz="2800" i="1">
                          <a:latin typeface="Cambria Math" panose="02040503050406030204" pitchFamily="18" charset="0"/>
                        </a:rPr>
                        <m:t>=</m:t>
                      </m:r>
                      <m:r>
                        <a:rPr lang="en-US" sz="2800" i="1">
                          <a:latin typeface="Cambria Math" panose="02040503050406030204" pitchFamily="18" charset="0"/>
                        </a:rPr>
                        <m:t>𝓈</m:t>
                      </m:r>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acc>
                                <m:accPr>
                                  <m:chr m:val="̂"/>
                                  <m:ctrlPr>
                                    <a:rPr lang="en-US" sz="2800" i="1">
                                      <a:latin typeface="Cambria Math" panose="02040503050406030204" pitchFamily="18" charset="0"/>
                                    </a:rPr>
                                  </m:ctrlPr>
                                </m:accPr>
                                <m:e>
                                  <m:r>
                                    <a:rPr lang="en-US" sz="2800" i="1">
                                      <a:latin typeface="Cambria Math" panose="02040503050406030204" pitchFamily="18" charset="0"/>
                                    </a:rPr>
                                    <m:t>𝜉</m:t>
                                  </m:r>
                                </m:e>
                              </m:acc>
                            </m:e>
                            <m:sup>
                              <m:r>
                                <a:rPr lang="en-US" sz="2800" i="1">
                                  <a:latin typeface="Cambria Math" panose="02040503050406030204" pitchFamily="18" charset="0"/>
                                </a:rPr>
                                <m:t>𝑏</m:t>
                              </m:r>
                            </m:sup>
                          </m:sSup>
                        </m:e>
                      </m:d>
                    </m:oMath>
                  </m:oMathPara>
                </a14:m>
                <a:endParaRPr lang="en-US" sz="2800" dirty="0"/>
              </a:p>
            </p:txBody>
          </p:sp>
        </mc:Choice>
        <mc:Fallback xmlns="">
          <p:sp>
            <p:nvSpPr>
              <p:cNvPr id="27" name="Rectangle 26">
                <a:extLst>
                  <a:ext uri="{FF2B5EF4-FFF2-40B4-BE49-F238E27FC236}">
                    <a16:creationId xmlns:a16="http://schemas.microsoft.com/office/drawing/2014/main" id="{B2E3525C-046A-491F-84EC-F95FFA34E3EB}"/>
                  </a:ext>
                </a:extLst>
              </p:cNvPr>
              <p:cNvSpPr>
                <a:spLocks noRot="1" noChangeAspect="1" noMove="1" noResize="1" noEditPoints="1" noAdjustHandles="1" noChangeArrowheads="1" noChangeShapeType="1" noTextEdit="1"/>
              </p:cNvSpPr>
              <p:nvPr/>
            </p:nvSpPr>
            <p:spPr>
              <a:xfrm>
                <a:off x="6143811" y="3896572"/>
                <a:ext cx="2506712" cy="580928"/>
              </a:xfrm>
              <a:prstGeom prst="rect">
                <a:avLst/>
              </a:prstGeom>
              <a:blipFill>
                <a:blip r:embed="rId6"/>
                <a:stretch>
                  <a:fillRect/>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4647B372-F492-4E23-9457-4AAAF29D7EB9}"/>
              </a:ext>
            </a:extLst>
          </p:cNvPr>
          <p:cNvSpPr txBox="1"/>
          <p:nvPr/>
        </p:nvSpPr>
        <p:spPr>
          <a:xfrm>
            <a:off x="865269" y="5081797"/>
            <a:ext cx="1192071" cy="369332"/>
          </a:xfrm>
          <a:prstGeom prst="rect">
            <a:avLst/>
          </a:prstGeom>
          <a:noFill/>
        </p:spPr>
        <p:txBody>
          <a:bodyPr wrap="square" rtlCol="0">
            <a:spAutoFit/>
          </a:bodyPr>
          <a:lstStyle/>
          <a:p>
            <a:r>
              <a:rPr lang="en-US" dirty="0"/>
              <a:t>we have</a:t>
            </a:r>
          </a:p>
        </p:txBody>
      </p: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96003D31-40E0-4357-8BE7-908CF8BED645}"/>
                  </a:ext>
                </a:extLst>
              </p:cNvPr>
              <p:cNvSpPr/>
              <p:nvPr/>
            </p:nvSpPr>
            <p:spPr>
              <a:xfrm>
                <a:off x="6207382" y="4897869"/>
                <a:ext cx="3653885" cy="73718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𝜌</m:t>
                      </m:r>
                      <m:d>
                        <m:dPr>
                          <m:ctrlPr>
                            <a:rPr lang="en-US" sz="2800" i="1">
                              <a:latin typeface="Cambria Math" panose="02040503050406030204" pitchFamily="18" charset="0"/>
                            </a:rPr>
                          </m:ctrlPr>
                        </m:dPr>
                        <m:e>
                          <m:r>
                            <a:rPr lang="en-US" sz="2800" i="1">
                              <a:latin typeface="Cambria Math" panose="02040503050406030204" pitchFamily="18" charset="0"/>
                            </a:rPr>
                            <m:t>𝓈</m:t>
                          </m:r>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panose="02040503050406030204" pitchFamily="18" charset="0"/>
                                    </a:rPr>
                                    <m:t>𝜉</m:t>
                                  </m:r>
                                </m:e>
                                <m:sup>
                                  <m:r>
                                    <a:rPr lang="en-US" sz="2800" i="1">
                                      <a:latin typeface="Cambria Math" panose="02040503050406030204" pitchFamily="18" charset="0"/>
                                    </a:rPr>
                                    <m:t>𝑎</m:t>
                                  </m:r>
                                </m:sup>
                              </m:sSup>
                            </m:e>
                          </m:d>
                        </m:e>
                      </m:d>
                      <m:r>
                        <a:rPr lang="en-US" sz="2800" i="1">
                          <a:latin typeface="Cambria Math" panose="02040503050406030204" pitchFamily="18" charset="0"/>
                        </a:rPr>
                        <m:t>=</m:t>
                      </m:r>
                      <m:r>
                        <a:rPr lang="en-US" sz="2800" i="1">
                          <a:latin typeface="Cambria Math" panose="02040503050406030204" pitchFamily="18" charset="0"/>
                        </a:rPr>
                        <m:t>𝜌</m:t>
                      </m:r>
                      <m:d>
                        <m:dPr>
                          <m:ctrlPr>
                            <a:rPr lang="en-US" sz="2800" i="1">
                              <a:latin typeface="Cambria Math" panose="02040503050406030204" pitchFamily="18" charset="0"/>
                            </a:rPr>
                          </m:ctrlPr>
                        </m:dPr>
                        <m:e>
                          <m:r>
                            <a:rPr lang="en-US" sz="2800" i="1">
                              <a:latin typeface="Cambria Math" panose="02040503050406030204" pitchFamily="18" charset="0"/>
                            </a:rPr>
                            <m:t>𝓈</m:t>
                          </m:r>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acc>
                                    <m:accPr>
                                      <m:chr m:val="̂"/>
                                      <m:ctrlPr>
                                        <a:rPr lang="en-US" sz="2800" i="1">
                                          <a:latin typeface="Cambria Math" panose="02040503050406030204" pitchFamily="18" charset="0"/>
                                        </a:rPr>
                                      </m:ctrlPr>
                                    </m:accPr>
                                    <m:e>
                                      <m:r>
                                        <a:rPr lang="en-US" sz="2800" i="1">
                                          <a:latin typeface="Cambria Math" panose="02040503050406030204" pitchFamily="18" charset="0"/>
                                        </a:rPr>
                                        <m:t>𝜉</m:t>
                                      </m:r>
                                    </m:e>
                                  </m:acc>
                                </m:e>
                                <m:sup>
                                  <m:r>
                                    <a:rPr lang="en-US" sz="2800" i="1">
                                      <a:latin typeface="Cambria Math" panose="02040503050406030204" pitchFamily="18" charset="0"/>
                                    </a:rPr>
                                    <m:t>𝑏</m:t>
                                  </m:r>
                                </m:sup>
                              </m:sSup>
                            </m:e>
                          </m:d>
                        </m:e>
                      </m:d>
                    </m:oMath>
                  </m:oMathPara>
                </a14:m>
                <a:endParaRPr lang="en-US" sz="2800" dirty="0"/>
              </a:p>
            </p:txBody>
          </p:sp>
        </mc:Choice>
        <mc:Fallback xmlns="">
          <p:sp>
            <p:nvSpPr>
              <p:cNvPr id="29" name="Rectangle 28">
                <a:extLst>
                  <a:ext uri="{FF2B5EF4-FFF2-40B4-BE49-F238E27FC236}">
                    <a16:creationId xmlns:a16="http://schemas.microsoft.com/office/drawing/2014/main" id="{96003D31-40E0-4357-8BE7-908CF8BED645}"/>
                  </a:ext>
                </a:extLst>
              </p:cNvPr>
              <p:cNvSpPr>
                <a:spLocks noRot="1" noChangeAspect="1" noMove="1" noResize="1" noEditPoints="1" noAdjustHandles="1" noChangeArrowheads="1" noChangeShapeType="1" noTextEdit="1"/>
              </p:cNvSpPr>
              <p:nvPr/>
            </p:nvSpPr>
            <p:spPr>
              <a:xfrm>
                <a:off x="6207382" y="4897869"/>
                <a:ext cx="3653885" cy="73718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00AE9045-366B-4B3C-B2C9-F30896E4D137}"/>
                  </a:ext>
                </a:extLst>
              </p:cNvPr>
              <p:cNvSpPr txBox="1"/>
              <p:nvPr/>
            </p:nvSpPr>
            <p:spPr>
              <a:xfrm>
                <a:off x="1193799" y="5942341"/>
                <a:ext cx="10842869" cy="461665"/>
              </a:xfrm>
              <a:prstGeom prst="rect">
                <a:avLst/>
              </a:prstGeom>
              <a:noFill/>
            </p:spPr>
            <p:txBody>
              <a:bodyPr wrap="square" rtlCol="0">
                <a:spAutoFit/>
              </a:bodyPr>
              <a:lstStyle/>
              <a:p>
                <a:pPr algn="ctr"/>
                <a:r>
                  <a:rPr lang="en-US" sz="2400" dirty="0"/>
                  <a:t>How can </a:t>
                </a:r>
                <a14:m>
                  <m:oMath xmlns:m="http://schemas.openxmlformats.org/officeDocument/2006/math">
                    <m:r>
                      <a:rPr lang="en-US" sz="2400" b="0" i="1" smtClean="0">
                        <a:latin typeface="Cambria Math" panose="02040503050406030204" pitchFamily="18" charset="0"/>
                      </a:rPr>
                      <m:t>𝜌</m:t>
                    </m:r>
                  </m:oMath>
                </a14:m>
                <a:r>
                  <a:rPr lang="en-US" sz="2400" dirty="0"/>
                  <a:t> both change as a density and be an invariant?</a:t>
                </a:r>
              </a:p>
            </p:txBody>
          </p:sp>
        </mc:Choice>
        <mc:Fallback xmlns="">
          <p:sp>
            <p:nvSpPr>
              <p:cNvPr id="30" name="TextBox 29">
                <a:extLst>
                  <a:ext uri="{FF2B5EF4-FFF2-40B4-BE49-F238E27FC236}">
                    <a16:creationId xmlns:a16="http://schemas.microsoft.com/office/drawing/2014/main" id="{00AE9045-366B-4B3C-B2C9-F30896E4D137}"/>
                  </a:ext>
                </a:extLst>
              </p:cNvPr>
              <p:cNvSpPr txBox="1">
                <a:spLocks noRot="1" noChangeAspect="1" noMove="1" noResize="1" noEditPoints="1" noAdjustHandles="1" noChangeArrowheads="1" noChangeShapeType="1" noTextEdit="1"/>
              </p:cNvSpPr>
              <p:nvPr/>
            </p:nvSpPr>
            <p:spPr>
              <a:xfrm>
                <a:off x="1193799" y="5942341"/>
                <a:ext cx="10842869" cy="461665"/>
              </a:xfrm>
              <a:prstGeom prst="rect">
                <a:avLst/>
              </a:prstGeom>
              <a:blipFill>
                <a:blip r:embed="rId8"/>
                <a:stretch>
                  <a:fillRect t="-10526" b="-28947"/>
                </a:stretch>
              </a:blipFill>
            </p:spPr>
            <p:txBody>
              <a:bodyPr/>
              <a:lstStyle/>
              <a:p>
                <a:r>
                  <a:rPr lang="en-US">
                    <a:noFill/>
                  </a:rPr>
                  <a:t> </a:t>
                </a:r>
              </a:p>
            </p:txBody>
          </p:sp>
        </mc:Fallback>
      </mc:AlternateContent>
      <p:sp>
        <p:nvSpPr>
          <p:cNvPr id="31" name="Slide Number Placeholder 4">
            <a:extLst>
              <a:ext uri="{FF2B5EF4-FFF2-40B4-BE49-F238E27FC236}">
                <a16:creationId xmlns:a16="http://schemas.microsoft.com/office/drawing/2014/main" id="{B7EA3269-30DF-40DF-BA01-1C752627CD3E}"/>
              </a:ext>
            </a:extLst>
          </p:cNvPr>
          <p:cNvSpPr>
            <a:spLocks noGrp="1"/>
          </p:cNvSpPr>
          <p:nvPr>
            <p:ph type="sldNum" sz="quarter" idx="13"/>
          </p:nvPr>
        </p:nvSpPr>
        <p:spPr>
          <a:xfrm>
            <a:off x="11306909" y="6535564"/>
            <a:ext cx="555908" cy="228609"/>
          </a:xfrm>
        </p:spPr>
        <p:txBody>
          <a:bodyPr/>
          <a:lstStyle/>
          <a:p>
            <a:fld id="{F47845EA-7733-40EE-B074-20032348B727}" type="slidenum">
              <a:rPr lang="en-US" smtClean="0"/>
              <a:t>22</a:t>
            </a:fld>
            <a:endParaRPr lang="en-US" dirty="0"/>
          </a:p>
        </p:txBody>
      </p:sp>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6B5C78EF-DCBE-4DDD-A3D2-545D3C31828A}"/>
                  </a:ext>
                </a:extLst>
              </p:cNvPr>
              <p:cNvSpPr/>
              <p:nvPr/>
            </p:nvSpPr>
            <p:spPr>
              <a:xfrm>
                <a:off x="5186581" y="1073459"/>
                <a:ext cx="1250727" cy="9761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supHide m:val="on"/>
                          <m:ctrlPr>
                            <a:rPr lang="en-US" sz="2800" b="0" i="1" smtClean="0">
                              <a:latin typeface="Cambria Math" panose="02040503050406030204" pitchFamily="18" charset="0"/>
                            </a:rPr>
                          </m:ctrlPr>
                        </m:naryPr>
                        <m:sub>
                          <m:r>
                            <a:rPr lang="en-US" sz="2800" b="0" i="1" smtClean="0">
                              <a:latin typeface="Cambria Math" panose="02040503050406030204" pitchFamily="18" charset="0"/>
                            </a:rPr>
                            <m:t>𝑈</m:t>
                          </m:r>
                        </m:sub>
                        <m:sup/>
                        <m:e>
                          <m:r>
                            <a:rPr lang="en-US" sz="2800" b="0" i="1" smtClean="0">
                              <a:latin typeface="Cambria Math" panose="02040503050406030204" pitchFamily="18" charset="0"/>
                            </a:rPr>
                            <m:t>𝜌</m:t>
                          </m:r>
                          <m:r>
                            <a:rPr lang="en-US" sz="2800" b="0" i="1" smtClean="0">
                              <a:latin typeface="Cambria Math" panose="02040503050406030204" pitchFamily="18" charset="0"/>
                            </a:rPr>
                            <m:t>𝑑</m:t>
                          </m:r>
                          <m:r>
                            <a:rPr lang="en-US" sz="2800" i="1">
                              <a:latin typeface="Cambria Math" panose="02040503050406030204" pitchFamily="18" charset="0"/>
                            </a:rPr>
                            <m:t>𝒮</m:t>
                          </m:r>
                        </m:e>
                      </m:nary>
                    </m:oMath>
                  </m:oMathPara>
                </a14:m>
                <a:endParaRPr lang="en-US" sz="2800" dirty="0"/>
              </a:p>
            </p:txBody>
          </p:sp>
        </mc:Choice>
        <mc:Fallback xmlns="">
          <p:sp>
            <p:nvSpPr>
              <p:cNvPr id="32" name="Rectangle 31">
                <a:extLst>
                  <a:ext uri="{FF2B5EF4-FFF2-40B4-BE49-F238E27FC236}">
                    <a16:creationId xmlns:a16="http://schemas.microsoft.com/office/drawing/2014/main" id="{6B5C78EF-DCBE-4DDD-A3D2-545D3C31828A}"/>
                  </a:ext>
                </a:extLst>
              </p:cNvPr>
              <p:cNvSpPr>
                <a:spLocks noRot="1" noChangeAspect="1" noMove="1" noResize="1" noEditPoints="1" noAdjustHandles="1" noChangeArrowheads="1" noChangeShapeType="1" noTextEdit="1"/>
              </p:cNvSpPr>
              <p:nvPr/>
            </p:nvSpPr>
            <p:spPr>
              <a:xfrm>
                <a:off x="5186581" y="1073459"/>
                <a:ext cx="1250727" cy="97616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6E0D812-F817-40C5-80ED-14D807FC8F47}"/>
                  </a:ext>
                </a:extLst>
              </p:cNvPr>
              <p:cNvSpPr txBox="1"/>
              <p:nvPr/>
            </p:nvSpPr>
            <p:spPr>
              <a:xfrm>
                <a:off x="4246210" y="2042541"/>
                <a:ext cx="3699579" cy="369332"/>
              </a:xfrm>
              <a:prstGeom prst="rect">
                <a:avLst/>
              </a:prstGeom>
              <a:noFill/>
            </p:spPr>
            <p:txBody>
              <a:bodyPr wrap="square" rtlCol="0">
                <a:spAutoFit/>
              </a:bodyPr>
              <a:lstStyle/>
              <a:p>
                <a:r>
                  <a:rPr lang="en-US" dirty="0"/>
                  <a:t>Fraction of the system in a region </a:t>
                </a:r>
                <a14:m>
                  <m:oMath xmlns:m="http://schemas.openxmlformats.org/officeDocument/2006/math">
                    <m:r>
                      <a:rPr lang="en-US" b="0" i="1" smtClean="0">
                        <a:latin typeface="Cambria Math" panose="02040503050406030204" pitchFamily="18" charset="0"/>
                      </a:rPr>
                      <m:t>𝑈</m:t>
                    </m:r>
                  </m:oMath>
                </a14:m>
                <a:endParaRPr lang="en-US" dirty="0"/>
              </a:p>
            </p:txBody>
          </p:sp>
        </mc:Choice>
        <mc:Fallback xmlns="">
          <p:sp>
            <p:nvSpPr>
              <p:cNvPr id="33" name="TextBox 32">
                <a:extLst>
                  <a:ext uri="{FF2B5EF4-FFF2-40B4-BE49-F238E27FC236}">
                    <a16:creationId xmlns:a16="http://schemas.microsoft.com/office/drawing/2014/main" id="{B6E0D812-F817-40C5-80ED-14D807FC8F47}"/>
                  </a:ext>
                </a:extLst>
              </p:cNvPr>
              <p:cNvSpPr txBox="1">
                <a:spLocks noRot="1" noChangeAspect="1" noMove="1" noResize="1" noEditPoints="1" noAdjustHandles="1" noChangeArrowheads="1" noChangeShapeType="1" noTextEdit="1"/>
              </p:cNvSpPr>
              <p:nvPr/>
            </p:nvSpPr>
            <p:spPr>
              <a:xfrm>
                <a:off x="4246210" y="2042541"/>
                <a:ext cx="3699579" cy="369332"/>
              </a:xfrm>
              <a:prstGeom prst="rect">
                <a:avLst/>
              </a:prstGeom>
              <a:blipFill>
                <a:blip r:embed="rId10"/>
                <a:stretch>
                  <a:fillRect l="-1485" t="-8197" b="-24590"/>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1A450EA5-847E-4D97-955D-42BCD59214CC}"/>
              </a:ext>
            </a:extLst>
          </p:cNvPr>
          <p:cNvSpPr txBox="1"/>
          <p:nvPr/>
        </p:nvSpPr>
        <p:spPr>
          <a:xfrm>
            <a:off x="8497963" y="1916500"/>
            <a:ext cx="3144917" cy="646331"/>
          </a:xfrm>
          <a:prstGeom prst="rect">
            <a:avLst/>
          </a:prstGeom>
          <a:noFill/>
        </p:spPr>
        <p:txBody>
          <a:bodyPr wrap="square" rtlCol="0">
            <a:spAutoFit/>
          </a:bodyPr>
          <a:lstStyle/>
          <a:p>
            <a:r>
              <a:rPr lang="en-US" dirty="0"/>
              <a:t>Density depends on the state; unit is [amount]/[states]</a:t>
            </a:r>
          </a:p>
        </p:txBody>
      </p:sp>
      <p:sp>
        <p:nvSpPr>
          <p:cNvPr id="3" name="Footer Placeholder 2">
            <a:extLst>
              <a:ext uri="{FF2B5EF4-FFF2-40B4-BE49-F238E27FC236}">
                <a16:creationId xmlns:a16="http://schemas.microsoft.com/office/drawing/2014/main" id="{03F7B673-A8E5-4F46-8F75-A5D87CD71663}"/>
              </a:ext>
            </a:extLst>
          </p:cNvPr>
          <p:cNvSpPr>
            <a:spLocks noGrp="1"/>
          </p:cNvSpPr>
          <p:nvPr>
            <p:ph type="ftr" sz="quarter" idx="11"/>
          </p:nvPr>
        </p:nvSpPr>
        <p:spPr/>
        <p:txBody>
          <a:bodyPr/>
          <a:lstStyle/>
          <a:p>
            <a:r>
              <a:rPr lang="en-US"/>
              <a:t>C. A. Aidala - G. Carcassi - University of Michigan</a:t>
            </a:r>
          </a:p>
        </p:txBody>
      </p:sp>
    </p:spTree>
    <p:extLst>
      <p:ext uri="{BB962C8B-B14F-4D97-AF65-F5344CB8AC3E}">
        <p14:creationId xmlns:p14="http://schemas.microsoft.com/office/powerpoint/2010/main" val="3934121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2" grpId="0"/>
      <p:bldP spid="23" grpId="0"/>
      <p:bldP spid="24" grpId="0"/>
      <p:bldP spid="25" grpId="0"/>
      <p:bldP spid="26" grpId="0"/>
      <p:bldP spid="27" grpId="0"/>
      <p:bldP spid="28" grpId="0"/>
      <p:bldP spid="29" grpId="0"/>
      <p:bldP spid="30" grpId="0"/>
      <p:bldP spid="32" grpId="0"/>
      <p:bldP spid="33" grpId="0"/>
      <p:bldP spid="3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C9B40-6ADF-4980-9302-FDEB6476F416}"/>
              </a:ext>
            </a:extLst>
          </p:cNvPr>
          <p:cNvSpPr>
            <a:spLocks noGrp="1"/>
          </p:cNvSpPr>
          <p:nvPr>
            <p:ph type="title"/>
          </p:nvPr>
        </p:nvSpPr>
        <p:spPr/>
        <p:txBody>
          <a:bodyPr/>
          <a:lstStyle/>
          <a:p>
            <a:r>
              <a:rPr lang="en-US" dirty="0"/>
              <a:t>Units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10626E8-8303-4E19-B85C-342A4C315A9B}"/>
                  </a:ext>
                </a:extLst>
              </p:cNvPr>
              <p:cNvSpPr>
                <a:spLocks noGrp="1"/>
              </p:cNvSpPr>
              <p:nvPr>
                <p:ph idx="1"/>
              </p:nvPr>
            </p:nvSpPr>
            <p:spPr/>
            <p:txBody>
              <a:bodyPr>
                <a:normAutofit lnSpcReduction="10000"/>
              </a:bodyPr>
              <a:lstStyle/>
              <a:p>
                <a:r>
                  <a:rPr lang="en-US" sz="2800" b="0" dirty="0"/>
                  <a:t>When we write </a:t>
                </a:r>
                <a14:m>
                  <m:oMath xmlns:m="http://schemas.openxmlformats.org/officeDocument/2006/math">
                    <m:nary>
                      <m:naryPr>
                        <m:supHide m:val="on"/>
                        <m:ctrlPr>
                          <a:rPr lang="en-US" sz="2800" b="0" i="1" smtClean="0">
                            <a:latin typeface="Cambria Math" panose="02040503050406030204" pitchFamily="18" charset="0"/>
                          </a:rPr>
                        </m:ctrlPr>
                      </m:naryPr>
                      <m:sub>
                        <m:r>
                          <a:rPr lang="en-US" sz="2800" b="0" i="1" smtClean="0">
                            <a:latin typeface="Cambria Math" panose="02040503050406030204" pitchFamily="18" charset="0"/>
                          </a:rPr>
                          <m:t>𝑈</m:t>
                        </m:r>
                      </m:sub>
                      <m:sup/>
                      <m:e>
                        <m:r>
                          <a:rPr lang="en-US" sz="2800" b="0" i="1" smtClean="0">
                            <a:latin typeface="Cambria Math" panose="02040503050406030204" pitchFamily="18" charset="0"/>
                          </a:rPr>
                          <m:t>𝜌</m:t>
                        </m:r>
                        <m:r>
                          <a:rPr lang="en-US" sz="2800" b="0" i="1" smtClean="0">
                            <a:latin typeface="Cambria Math" panose="02040503050406030204" pitchFamily="18" charset="0"/>
                          </a:rPr>
                          <m:t>(</m:t>
                        </m:r>
                        <m:r>
                          <a:rPr lang="en-US" sz="2800" b="0" i="1" smtClean="0">
                            <a:latin typeface="Cambria Math" panose="02040503050406030204" pitchFamily="18" charset="0"/>
                          </a:rPr>
                          <m:t>𝓈</m:t>
                        </m:r>
                        <m:r>
                          <a:rPr lang="en-US" sz="2800" b="0" i="1" smtClean="0">
                            <a:latin typeface="Cambria Math" panose="02040503050406030204" pitchFamily="18" charset="0"/>
                          </a:rPr>
                          <m:t>)</m:t>
                        </m:r>
                        <m:r>
                          <a:rPr lang="en-US" sz="2800" b="0" i="1" smtClean="0">
                            <a:latin typeface="Cambria Math" panose="02040503050406030204" pitchFamily="18" charset="0"/>
                          </a:rPr>
                          <m:t>𝑑</m:t>
                        </m:r>
                        <m:r>
                          <a:rPr lang="en-US" sz="2800" i="1">
                            <a:latin typeface="Cambria Math" panose="02040503050406030204" pitchFamily="18" charset="0"/>
                          </a:rPr>
                          <m:t>𝒮</m:t>
                        </m:r>
                      </m:e>
                    </m:nary>
                  </m:oMath>
                </a14:m>
                <a:r>
                  <a:rPr lang="en-US" sz="2800" dirty="0"/>
                  <a:t>, </a:t>
                </a:r>
                <a14:m>
                  <m:oMath xmlns:m="http://schemas.openxmlformats.org/officeDocument/2006/math">
                    <m:r>
                      <a:rPr lang="en-US" sz="2800" b="0" i="1" dirty="0" smtClean="0">
                        <a:latin typeface="Cambria Math" panose="02040503050406030204" pitchFamily="18" charset="0"/>
                      </a:rPr>
                      <m:t>𝜌</m:t>
                    </m:r>
                  </m:oMath>
                </a14:m>
                <a:r>
                  <a:rPr lang="en-US" sz="2800" dirty="0"/>
                  <a:t> is expressed in units of </a:t>
                </a:r>
                <a:r>
                  <a:rPr lang="en-US" dirty="0"/>
                  <a:t>[amount]/[states]</a:t>
                </a:r>
              </a:p>
              <a:p>
                <a:r>
                  <a:rPr lang="en-US" sz="2800" dirty="0"/>
                  <a:t>When we write </a:t>
                </a:r>
                <a14:m>
                  <m:oMath xmlns:m="http://schemas.openxmlformats.org/officeDocument/2006/math">
                    <m:nary>
                      <m:naryPr>
                        <m:supHide m:val="on"/>
                        <m:ctrlPr>
                          <a:rPr lang="en-US" sz="2800" b="0" i="1" smtClean="0">
                            <a:latin typeface="Cambria Math" panose="02040503050406030204" pitchFamily="18" charset="0"/>
                          </a:rPr>
                        </m:ctrlPr>
                      </m:naryPr>
                      <m:sub>
                        <m:r>
                          <a:rPr lang="en-US" sz="2800" b="0" i="1" smtClean="0">
                            <a:latin typeface="Cambria Math" panose="02040503050406030204" pitchFamily="18" charset="0"/>
                          </a:rPr>
                          <m:t>𝑈</m:t>
                        </m:r>
                      </m:sub>
                      <m:sup/>
                      <m:e>
                        <m:r>
                          <a:rPr lang="en-US" sz="2800" b="0" i="1" smtClean="0">
                            <a:latin typeface="Cambria Math" panose="02040503050406030204" pitchFamily="18" charset="0"/>
                          </a:rPr>
                          <m:t>𝜌</m:t>
                        </m:r>
                        <m:d>
                          <m:dPr>
                            <m:ctrlPr>
                              <a:rPr lang="en-US" sz="2800" b="0" i="1" smtClean="0">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𝜉</m:t>
                                </m:r>
                              </m:e>
                              <m:sup>
                                <m:r>
                                  <a:rPr lang="en-US" i="1">
                                    <a:latin typeface="Cambria Math" panose="02040503050406030204" pitchFamily="18" charset="0"/>
                                  </a:rPr>
                                  <m:t>𝑎</m:t>
                                </m:r>
                              </m:sup>
                            </m:sSup>
                          </m:e>
                        </m:d>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𝜉</m:t>
                            </m:r>
                          </m:e>
                          <m:sup>
                            <m:r>
                              <a:rPr lang="en-US" b="0" i="1" smtClean="0">
                                <a:latin typeface="Cambria Math" panose="02040503050406030204" pitchFamily="18" charset="0"/>
                              </a:rPr>
                              <m:t>𝑛</m:t>
                            </m:r>
                          </m:sup>
                        </m:sSup>
                      </m:e>
                    </m:nary>
                  </m:oMath>
                </a14:m>
                <a:r>
                  <a:rPr lang="en-US" sz="2800" dirty="0"/>
                  <a:t>, </a:t>
                </a:r>
                <a14:m>
                  <m:oMath xmlns:m="http://schemas.openxmlformats.org/officeDocument/2006/math">
                    <m:r>
                      <a:rPr lang="en-US" sz="2800" b="0" i="1" smtClean="0">
                        <a:latin typeface="Cambria Math" panose="02040503050406030204" pitchFamily="18" charset="0"/>
                      </a:rPr>
                      <m:t>𝜌</m:t>
                    </m:r>
                  </m:oMath>
                </a14:m>
                <a:r>
                  <a:rPr lang="en-US" sz="2800" dirty="0"/>
                  <a:t> is expressed in units of [amount]/[</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𝜉</m:t>
                        </m:r>
                      </m:e>
                      <m:sup>
                        <m:r>
                          <a:rPr lang="en-US" sz="2800" b="0" i="1" smtClean="0">
                            <a:latin typeface="Cambria Math" panose="02040503050406030204" pitchFamily="18" charset="0"/>
                          </a:rPr>
                          <m:t>1</m:t>
                        </m:r>
                      </m:sup>
                    </m:sSup>
                  </m:oMath>
                </a14:m>
                <a:r>
                  <a:rPr lang="en-US" dirty="0"/>
                  <a:t>]…[</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𝜉</m:t>
                        </m:r>
                      </m:e>
                      <m:sup>
                        <m:r>
                          <a:rPr lang="en-US" b="0" i="1" smtClean="0">
                            <a:latin typeface="Cambria Math" panose="02040503050406030204" pitchFamily="18" charset="0"/>
                          </a:rPr>
                          <m:t>𝑛</m:t>
                        </m:r>
                      </m:sup>
                    </m:sSup>
                  </m:oMath>
                </a14:m>
                <a:r>
                  <a:rPr lang="en-US" dirty="0"/>
                  <a:t>]</a:t>
                </a:r>
              </a:p>
              <a:p>
                <a:r>
                  <a:rPr lang="en-US" dirty="0"/>
                  <a:t>It seems we need to characterize the role of units</a:t>
                </a:r>
              </a:p>
              <a:p>
                <a:endParaRPr lang="en-US" dirty="0"/>
              </a:p>
              <a:p>
                <a:r>
                  <a:rPr lang="en-US" dirty="0"/>
                  <a:t>The units of some variables depend on the units of others</a:t>
                </a:r>
              </a:p>
              <a:p>
                <a:pPr lvl="1"/>
                <a:r>
                  <a:rPr lang="en-US" dirty="0"/>
                  <a:t>E.g. the unit for velocity </a:t>
                </a:r>
                <a14:m>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r>
                      <a:rPr lang="en-US" b="0" i="1" smtClean="0">
                        <a:latin typeface="Cambria Math" panose="02040503050406030204" pitchFamily="18" charset="0"/>
                      </a:rPr>
                      <m:t>𝑑𝑥</m:t>
                    </m:r>
                    <m:r>
                      <a:rPr lang="en-US" b="0" i="1" smtClean="0">
                        <a:latin typeface="Cambria Math" panose="02040503050406030204" pitchFamily="18" charset="0"/>
                      </a:rPr>
                      <m:t>/</m:t>
                    </m:r>
                    <m:r>
                      <a:rPr lang="en-US" b="0" i="1" smtClean="0">
                        <a:latin typeface="Cambria Math" panose="02040503050406030204" pitchFamily="18" charset="0"/>
                      </a:rPr>
                      <m:t>𝑑𝑡</m:t>
                    </m:r>
                  </m:oMath>
                </a14:m>
                <a:r>
                  <a:rPr lang="en-US" dirty="0"/>
                  <a:t> along a direction </a:t>
                </a:r>
                <a14:m>
                  <m:oMath xmlns:m="http://schemas.openxmlformats.org/officeDocument/2006/math">
                    <m:r>
                      <a:rPr lang="en-US" b="0" i="1" smtClean="0">
                        <a:latin typeface="Cambria Math" panose="02040503050406030204" pitchFamily="18" charset="0"/>
                      </a:rPr>
                      <m:t>𝑥</m:t>
                    </m:r>
                  </m:oMath>
                </a14:m>
                <a:r>
                  <a:rPr lang="en-US" dirty="0"/>
                  <a:t> depends on the unit for distance along that direction and time; the unit for entropy </a:t>
                </a:r>
                <a14:m>
                  <m:oMath xmlns:m="http://schemas.openxmlformats.org/officeDocument/2006/math">
                    <m:r>
                      <a:rPr lang="en-US" b="0" i="1" smtClean="0">
                        <a:latin typeface="Cambria Math" panose="02040503050406030204" pitchFamily="18" charset="0"/>
                      </a:rPr>
                      <m:t>𝑑𝑆</m:t>
                    </m:r>
                    <m:r>
                      <a:rPr lang="en-US" b="0" i="1" smtClean="0">
                        <a:latin typeface="Cambria Math" panose="02040503050406030204" pitchFamily="18" charset="0"/>
                      </a:rPr>
                      <m:t>=</m:t>
                    </m:r>
                    <m:r>
                      <a:rPr lang="en-US" b="0" i="1" smtClean="0">
                        <a:latin typeface="Cambria Math" panose="02040503050406030204" pitchFamily="18" charset="0"/>
                      </a:rPr>
                      <m:t>𝑑𝑄</m:t>
                    </m:r>
                    <m:r>
                      <a:rPr lang="en-US" b="0" i="1" smtClean="0">
                        <a:latin typeface="Cambria Math" panose="02040503050406030204" pitchFamily="18" charset="0"/>
                      </a:rPr>
                      <m:t>/</m:t>
                    </m:r>
                    <m:r>
                      <a:rPr lang="en-US" b="0" i="1" smtClean="0">
                        <a:latin typeface="Cambria Math" panose="02040503050406030204" pitchFamily="18" charset="0"/>
                      </a:rPr>
                      <m:t>𝑇</m:t>
                    </m:r>
                  </m:oMath>
                </a14:m>
                <a:r>
                  <a:rPr lang="en-US" dirty="0"/>
                  <a:t> depends on the unit for energy and temperature</a:t>
                </a:r>
              </a:p>
              <a:p>
                <a:r>
                  <a:rPr lang="en-US" dirty="0"/>
                  <a:t>Within the state variables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𝜉</m:t>
                        </m:r>
                      </m:e>
                      <m:sup>
                        <m:r>
                          <a:rPr lang="en-US" b="0" i="1" smtClean="0">
                            <a:latin typeface="Cambria Math" panose="02040503050406030204" pitchFamily="18" charset="0"/>
                          </a:rPr>
                          <m:t>𝑎</m:t>
                        </m:r>
                      </m:sup>
                    </m:sSup>
                  </m:oMath>
                </a14:m>
                <a:r>
                  <a:rPr lang="en-US" dirty="0"/>
                  <a:t>, we identify the unit variables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𝑖</m:t>
                        </m:r>
                      </m:sup>
                    </m:sSup>
                  </m:oMath>
                </a14:m>
                <a:r>
                  <a:rPr lang="en-US" dirty="0"/>
                  <a:t> as those that define the unit system</a:t>
                </a:r>
              </a:p>
              <a:p>
                <a:pPr lvl="1"/>
                <a:r>
                  <a:rPr lang="en-US" dirty="0"/>
                  <a:t>A change of units </a:t>
                </a:r>
                <a14:m>
                  <m:oMath xmlns:m="http://schemas.openxmlformats.org/officeDocument/2006/math">
                    <m:sSup>
                      <m:sSupPr>
                        <m:ctrlPr>
                          <a:rPr lang="en-US" i="1" dirty="0">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𝑞</m:t>
                            </m:r>
                          </m:e>
                        </m:acc>
                      </m:e>
                      <m:sup>
                        <m:r>
                          <a:rPr lang="en-US" i="1" dirty="0">
                            <a:latin typeface="Cambria Math" panose="02040503050406030204" pitchFamily="18" charset="0"/>
                          </a:rPr>
                          <m:t>𝑗</m:t>
                        </m:r>
                      </m:sup>
                    </m:sSup>
                    <m:r>
                      <a:rPr lang="en-US" b="0" i="1" dirty="0" smtClean="0">
                        <a:latin typeface="Cambria Math" panose="02040503050406030204" pitchFamily="18" charset="0"/>
                      </a:rPr>
                      <m:t>=</m:t>
                    </m:r>
                    <m:sSup>
                      <m:sSupPr>
                        <m:ctrlPr>
                          <a:rPr lang="en-US" i="1" dirty="0">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𝑞</m:t>
                            </m:r>
                          </m:e>
                        </m:acc>
                      </m:e>
                      <m:sup>
                        <m:r>
                          <a:rPr lang="en-US" i="1" dirty="0">
                            <a:latin typeface="Cambria Math" panose="02040503050406030204" pitchFamily="18" charset="0"/>
                          </a:rPr>
                          <m:t>𝑗</m:t>
                        </m:r>
                      </m:sup>
                    </m:sSup>
                    <m:r>
                      <a:rPr lang="en-US" b="0" i="1" dirty="0"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𝑖</m:t>
                        </m:r>
                      </m:sup>
                    </m:sSup>
                    <m:r>
                      <a:rPr lang="en-US" b="0" i="1" smtClean="0">
                        <a:latin typeface="Cambria Math" panose="02040503050406030204" pitchFamily="18" charset="0"/>
                      </a:rPr>
                      <m:t>)</m:t>
                    </m:r>
                  </m:oMath>
                </a14:m>
                <a:r>
                  <a:rPr lang="en-US" dirty="0"/>
                  <a:t> must induce a unique transformation </a:t>
                </a:r>
                <a14:m>
                  <m:oMath xmlns:m="http://schemas.openxmlformats.org/officeDocument/2006/math">
                    <m:sSup>
                      <m:sSupPr>
                        <m:ctrlPr>
                          <a:rPr lang="en-US" i="1">
                            <a:latin typeface="Cambria Math" panose="02040503050406030204" pitchFamily="18" charset="0"/>
                          </a:rPr>
                        </m:ctrlPr>
                      </m:sSupPr>
                      <m:e>
                        <m:acc>
                          <m:accPr>
                            <m:chr m:val="̂"/>
                            <m:ctrlPr>
                              <a:rPr lang="en-US" b="0" i="1" smtClean="0">
                                <a:latin typeface="Cambria Math" panose="02040503050406030204" pitchFamily="18" charset="0"/>
                              </a:rPr>
                            </m:ctrlPr>
                          </m:accPr>
                          <m:e>
                            <m:r>
                              <a:rPr lang="en-US" i="1">
                                <a:latin typeface="Cambria Math" panose="02040503050406030204" pitchFamily="18" charset="0"/>
                              </a:rPr>
                              <m:t>𝜉</m:t>
                            </m:r>
                          </m:e>
                        </m:acc>
                      </m:e>
                      <m:sup>
                        <m:r>
                          <a:rPr lang="en-US" b="0" i="1" smtClean="0">
                            <a:latin typeface="Cambria Math" panose="02040503050406030204" pitchFamily="18" charset="0"/>
                          </a:rPr>
                          <m:t>𝑏</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𝜉</m:t>
                            </m:r>
                          </m:e>
                        </m:acc>
                      </m:e>
                      <m:sup>
                        <m:r>
                          <a:rPr lang="en-US" i="1">
                            <a:latin typeface="Cambria Math" panose="02040503050406030204" pitchFamily="18" charset="0"/>
                          </a:rPr>
                          <m:t>𝑏</m:t>
                        </m:r>
                      </m:sup>
                    </m:sSup>
                    <m:d>
                      <m:dPr>
                        <m:ctrlPr>
                          <a:rPr lang="en-US" b="0" i="1" smtClean="0">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𝜉</m:t>
                            </m:r>
                          </m:e>
                          <m:sup>
                            <m:r>
                              <a:rPr lang="en-US" i="1">
                                <a:latin typeface="Cambria Math" panose="02040503050406030204" pitchFamily="18" charset="0"/>
                              </a:rPr>
                              <m:t>𝑎</m:t>
                            </m:r>
                          </m:sup>
                        </m:sSup>
                      </m:e>
                    </m:d>
                  </m:oMath>
                </a14:m>
                <a:r>
                  <a:rPr lang="en-US" dirty="0"/>
                  <a:t> on all variables</a:t>
                </a:r>
              </a:p>
            </p:txBody>
          </p:sp>
        </mc:Choice>
        <mc:Fallback xmlns="">
          <p:sp>
            <p:nvSpPr>
              <p:cNvPr id="3" name="Content Placeholder 2">
                <a:extLst>
                  <a:ext uri="{FF2B5EF4-FFF2-40B4-BE49-F238E27FC236}">
                    <a16:creationId xmlns:a16="http://schemas.microsoft.com/office/drawing/2014/main" id="{F10626E8-8303-4E19-B85C-342A4C315A9B}"/>
                  </a:ext>
                </a:extLst>
              </p:cNvPr>
              <p:cNvSpPr>
                <a:spLocks noGrp="1" noRot="1" noChangeAspect="1" noMove="1" noResize="1" noEditPoints="1" noAdjustHandles="1" noChangeArrowheads="1" noChangeShapeType="1" noTextEdit="1"/>
              </p:cNvSpPr>
              <p:nvPr>
                <p:ph idx="1"/>
              </p:nvPr>
            </p:nvSpPr>
            <p:spPr>
              <a:blipFill>
                <a:blip r:embed="rId2"/>
                <a:stretch>
                  <a:fillRect l="-916" t="-222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55B6DC72-898A-4538-AD0E-4927A9F0AC0C}"/>
              </a:ext>
            </a:extLst>
          </p:cNvPr>
          <p:cNvSpPr>
            <a:spLocks noGrp="1"/>
          </p:cNvSpPr>
          <p:nvPr>
            <p:ph type="ftr" sz="quarter" idx="11"/>
          </p:nvPr>
        </p:nvSpPr>
        <p:spPr/>
        <p:txBody>
          <a:bodyPr/>
          <a:lstStyle/>
          <a:p>
            <a:r>
              <a:rPr lang="en-US"/>
              <a:t>C. A. Aidala - G. Carcassi - University of Michigan</a:t>
            </a:r>
          </a:p>
        </p:txBody>
      </p:sp>
      <p:sp>
        <p:nvSpPr>
          <p:cNvPr id="5" name="Slide Number Placeholder 4">
            <a:extLst>
              <a:ext uri="{FF2B5EF4-FFF2-40B4-BE49-F238E27FC236}">
                <a16:creationId xmlns:a16="http://schemas.microsoft.com/office/drawing/2014/main" id="{CB304910-DDBF-4BB1-AE3B-4F81DB6CC0D9}"/>
              </a:ext>
            </a:extLst>
          </p:cNvPr>
          <p:cNvSpPr>
            <a:spLocks noGrp="1"/>
          </p:cNvSpPr>
          <p:nvPr>
            <p:ph type="sldNum" sz="quarter" idx="13"/>
          </p:nvPr>
        </p:nvSpPr>
        <p:spPr/>
        <p:txBody>
          <a:bodyPr/>
          <a:lstStyle/>
          <a:p>
            <a:fld id="{F47845EA-7733-40EE-B074-20032348B727}" type="slidenum">
              <a:rPr lang="en-US" smtClean="0"/>
              <a:t>23</a:t>
            </a:fld>
            <a:endParaRPr lang="en-US"/>
          </a:p>
        </p:txBody>
      </p:sp>
    </p:spTree>
    <p:extLst>
      <p:ext uri="{BB962C8B-B14F-4D97-AF65-F5344CB8AC3E}">
        <p14:creationId xmlns:p14="http://schemas.microsoft.com/office/powerpoint/2010/main" val="3314840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7639C-D8D0-4C01-888F-8CFE98D8C6D2}"/>
              </a:ext>
            </a:extLst>
          </p:cNvPr>
          <p:cNvSpPr>
            <a:spLocks noGrp="1"/>
          </p:cNvSpPr>
          <p:nvPr>
            <p:ph type="title"/>
          </p:nvPr>
        </p:nvSpPr>
        <p:spPr/>
        <p:txBody>
          <a:bodyPr/>
          <a:lstStyle/>
          <a:p>
            <a:r>
              <a:rPr lang="en-US" dirty="0"/>
              <a:t>Phase space (</a:t>
            </a:r>
            <a:r>
              <a:rPr lang="en-US" dirty="0" err="1"/>
              <a:t>symplectic</a:t>
            </a:r>
            <a:r>
              <a:rPr lang="en-US" dirty="0"/>
              <a:t> manifold)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22E3D4D-4D47-4F57-9199-1B84CE9FAC41}"/>
                  </a:ext>
                </a:extLst>
              </p:cNvPr>
              <p:cNvSpPr>
                <a:spLocks noGrp="1"/>
              </p:cNvSpPr>
              <p:nvPr>
                <p:ph idx="1"/>
              </p:nvPr>
            </p:nvSpPr>
            <p:spPr/>
            <p:txBody>
              <a:bodyPr>
                <a:normAutofit lnSpcReduction="10000"/>
              </a:bodyPr>
              <a:lstStyle/>
              <a:p>
                <a:r>
                  <a:rPr lang="en-US" dirty="0"/>
                  <a:t>The structure of phase space is exactly what is needed to define invariant densities over particle states</a:t>
                </a:r>
              </a:p>
              <a:p>
                <a:endParaRPr lang="en-US" dirty="0"/>
              </a:p>
              <a:p>
                <a:endParaRPr lang="en-US" dirty="0"/>
              </a:p>
              <a:p>
                <a:endParaRPr lang="en-US" dirty="0"/>
              </a:p>
              <a:p>
                <a:endParaRPr lang="en-US" dirty="0"/>
              </a:p>
              <a:p>
                <a:pPr lvl="1"/>
                <a:r>
                  <a:rPr lang="en-US" b="0" dirty="0"/>
                  <a:t>For a single degree of freedom (i.e. one independent unit variable)</a:t>
                </a:r>
                <a:br>
                  <a:rPr lang="en-US" b="0" dirty="0"/>
                </a:br>
                <a14:m>
                  <m:oMath xmlns:m="http://schemas.openxmlformats.org/officeDocument/2006/math">
                    <m:r>
                      <a:rPr lang="en-US" i="1">
                        <a:latin typeface="Cambria Math" panose="02040503050406030204" pitchFamily="18" charset="0"/>
                      </a:rPr>
                      <m:t>𝑑𝑆</m:t>
                    </m:r>
                    <m:r>
                      <a:rPr lang="en-US" i="1">
                        <a:latin typeface="Cambria Math" panose="02040503050406030204" pitchFamily="18" charset="0"/>
                      </a:rPr>
                      <m:t>=ℏ</m:t>
                    </m:r>
                    <m:r>
                      <a:rPr lang="en-US" i="1">
                        <a:latin typeface="Cambria Math" panose="02040503050406030204" pitchFamily="18" charset="0"/>
                      </a:rPr>
                      <m:t>𝑑𝑞𝑑𝑘</m:t>
                    </m:r>
                    <m:r>
                      <a:rPr lang="en-US" i="1">
                        <a:latin typeface="Cambria Math" panose="02040503050406030204" pitchFamily="18" charset="0"/>
                      </a:rPr>
                      <m:t>=ℏ</m:t>
                    </m:r>
                    <m:r>
                      <a:rPr lang="en-US" i="1">
                        <a:latin typeface="Cambria Math" panose="02040503050406030204" pitchFamily="18" charset="0"/>
                      </a:rPr>
                      <m:t>𝑑</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r>
                      <a:rPr lang="en-US" b="0" i="1" dirty="0" smtClean="0">
                        <a:latin typeface="Cambria Math" panose="02040503050406030204" pitchFamily="18" charset="0"/>
                      </a:rPr>
                      <m:t>𝑑</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𝑘</m:t>
                        </m:r>
                      </m:e>
                    </m:acc>
                  </m:oMath>
                </a14:m>
                <a:endParaRPr lang="en-US" dirty="0"/>
              </a:p>
              <a:p>
                <a:pPr lvl="1"/>
                <a:r>
                  <a:rPr lang="en-US" dirty="0"/>
                  <a:t>For </a:t>
                </a:r>
                <a14:m>
                  <m:oMath xmlns:m="http://schemas.openxmlformats.org/officeDocument/2006/math">
                    <m:r>
                      <a:rPr lang="en-US" b="0" i="1" smtClean="0">
                        <a:latin typeface="Cambria Math" panose="02040503050406030204" pitchFamily="18" charset="0"/>
                      </a:rPr>
                      <m:t>𝑛</m:t>
                    </m:r>
                  </m:oMath>
                </a14:m>
                <a:r>
                  <a:rPr lang="en-US" dirty="0"/>
                  <a:t> independent degrees of freedom</a:t>
                </a:r>
                <a:br>
                  <a:rPr lang="en-US" dirty="0"/>
                </a:br>
                <a14:m>
                  <m:oMath xmlns:m="http://schemas.openxmlformats.org/officeDocument/2006/math">
                    <m:r>
                      <a:rPr lang="en-US" i="1">
                        <a:latin typeface="Cambria Math" panose="02040503050406030204" pitchFamily="18" charset="0"/>
                      </a:rPr>
                      <m:t>𝑑𝑆</m:t>
                    </m:r>
                    <m:r>
                      <a:rPr lang="en-US" i="1">
                        <a:latin typeface="Cambria Math" panose="02040503050406030204" pitchFamily="18" charset="0"/>
                      </a:rPr>
                      <m:t>=</m:t>
                    </m:r>
                    <m:sSup>
                      <m:sSupPr>
                        <m:ctrlPr>
                          <a:rPr lang="en-US" b="0" i="1" smtClean="0">
                            <a:latin typeface="Cambria Math" panose="02040503050406030204" pitchFamily="18" charset="0"/>
                          </a:rPr>
                        </m:ctrlPr>
                      </m:sSupPr>
                      <m:e>
                        <m:r>
                          <a:rPr lang="en-US" i="1">
                            <a:latin typeface="Cambria Math" panose="02040503050406030204" pitchFamily="18" charset="0"/>
                          </a:rPr>
                          <m:t>ℏ</m:t>
                        </m:r>
                      </m:e>
                      <m:sup>
                        <m:r>
                          <a:rPr lang="en-US" b="0" i="1" smtClean="0">
                            <a:latin typeface="Cambria Math" panose="02040503050406030204" pitchFamily="18" charset="0"/>
                          </a:rPr>
                          <m:t>𝑛</m:t>
                        </m:r>
                      </m:sup>
                    </m:sSup>
                    <m:r>
                      <a:rPr lang="en-US" i="1">
                        <a:latin typeface="Cambria Math" panose="02040503050406030204" pitchFamily="18" charset="0"/>
                      </a:rPr>
                      <m:t>𝑑</m:t>
                    </m:r>
                    <m:sSup>
                      <m:sSupPr>
                        <m:ctrlPr>
                          <a:rPr lang="en-US" b="0" i="1" smtClean="0">
                            <a:latin typeface="Cambria Math" panose="02040503050406030204" pitchFamily="18" charset="0"/>
                          </a:rPr>
                        </m:ctrlPr>
                      </m:sSupPr>
                      <m:e>
                        <m:r>
                          <a:rPr lang="en-US" i="1">
                            <a:latin typeface="Cambria Math" panose="02040503050406030204" pitchFamily="18" charset="0"/>
                          </a:rPr>
                          <m:t>𝑞</m:t>
                        </m:r>
                      </m:e>
                      <m:sup>
                        <m:r>
                          <a:rPr lang="en-US" b="0" i="1" smtClean="0">
                            <a:latin typeface="Cambria Math" panose="02040503050406030204" pitchFamily="18" charset="0"/>
                          </a:rPr>
                          <m:t>𝑛</m:t>
                        </m:r>
                      </m:sup>
                    </m:sSup>
                    <m:r>
                      <a:rPr lang="en-US" i="1">
                        <a:latin typeface="Cambria Math" panose="02040503050406030204" pitchFamily="18" charset="0"/>
                      </a:rPr>
                      <m:t>𝑑</m:t>
                    </m:r>
                    <m:sSub>
                      <m:sSubPr>
                        <m:ctrlPr>
                          <a:rPr lang="en-US" b="0" i="1" smtClean="0">
                            <a:latin typeface="Cambria Math" panose="02040503050406030204" pitchFamily="18" charset="0"/>
                          </a:rPr>
                        </m:ctrlPr>
                      </m:sSubPr>
                      <m:e>
                        <m:r>
                          <a:rPr lang="en-US" i="1">
                            <a:latin typeface="Cambria Math" panose="02040503050406030204" pitchFamily="18" charset="0"/>
                          </a:rPr>
                          <m:t>𝑘</m:t>
                        </m:r>
                      </m:e>
                      <m:sub>
                        <m:r>
                          <a:rPr lang="en-US" b="0" i="1" smtClean="0">
                            <a:latin typeface="Cambria Math" panose="02040503050406030204" pitchFamily="18" charset="0"/>
                          </a:rPr>
                          <m:t>𝑛</m:t>
                        </m:r>
                      </m:sub>
                    </m:sSub>
                    <m:r>
                      <a:rPr lang="en-US" i="1">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ℏ</m:t>
                        </m:r>
                      </m:e>
                      <m:sup>
                        <m:r>
                          <a:rPr lang="en-US" b="0" i="1" smtClean="0">
                            <a:latin typeface="Cambria Math" panose="02040503050406030204" pitchFamily="18" charset="0"/>
                          </a:rPr>
                          <m:t>𝑛</m:t>
                        </m:r>
                      </m:sup>
                    </m:sSup>
                    <m:r>
                      <a:rPr lang="en-US" i="1">
                        <a:latin typeface="Cambria Math" panose="02040503050406030204" pitchFamily="18" charset="0"/>
                      </a:rPr>
                      <m:t>𝑑</m:t>
                    </m:r>
                    <m:sSup>
                      <m:sSupPr>
                        <m:ctrlPr>
                          <a:rPr lang="en-US" b="0" i="1" smtClean="0">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panose="02040503050406030204" pitchFamily="18" charset="0"/>
                              </a:rPr>
                              <m:t>𝑞</m:t>
                            </m:r>
                          </m:e>
                        </m:acc>
                      </m:e>
                      <m:sup>
                        <m:r>
                          <a:rPr lang="en-US" b="0" i="1" smtClean="0">
                            <a:latin typeface="Cambria Math" panose="02040503050406030204" pitchFamily="18" charset="0"/>
                          </a:rPr>
                          <m:t>𝑛</m:t>
                        </m:r>
                      </m:sup>
                    </m:sSup>
                    <m:r>
                      <a:rPr lang="en-US" i="1" dirty="0">
                        <a:latin typeface="Cambria Math" panose="02040503050406030204" pitchFamily="18" charset="0"/>
                      </a:rPr>
                      <m:t>𝑑</m:t>
                    </m:r>
                    <m:sSub>
                      <m:sSubPr>
                        <m:ctrlPr>
                          <a:rPr lang="en-US" b="0" i="1" dirty="0" smtClean="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𝑘</m:t>
                            </m:r>
                          </m:e>
                        </m:acc>
                      </m:e>
                      <m:sub>
                        <m:r>
                          <a:rPr lang="en-US" b="0" i="1" dirty="0" smtClean="0">
                            <a:latin typeface="Cambria Math" panose="02040503050406030204" pitchFamily="18" charset="0"/>
                          </a:rPr>
                          <m:t>𝑛</m:t>
                        </m:r>
                      </m:sub>
                    </m:sSub>
                  </m:oMath>
                </a14:m>
                <a:endParaRPr lang="en-US" dirty="0"/>
              </a:p>
              <a:p>
                <a:r>
                  <a:rPr lang="en-US" dirty="0"/>
                  <a:t>Canonical variables are those that allow us to express density in the correct units over each independent degree of freedom</a:t>
                </a:r>
              </a:p>
            </p:txBody>
          </p:sp>
        </mc:Choice>
        <mc:Fallback xmlns="">
          <p:sp>
            <p:nvSpPr>
              <p:cNvPr id="3" name="Content Placeholder 2">
                <a:extLst>
                  <a:ext uri="{FF2B5EF4-FFF2-40B4-BE49-F238E27FC236}">
                    <a16:creationId xmlns:a16="http://schemas.microsoft.com/office/drawing/2014/main" id="{722E3D4D-4D47-4F57-9199-1B84CE9FAC41}"/>
                  </a:ext>
                </a:extLst>
              </p:cNvPr>
              <p:cNvSpPr>
                <a:spLocks noGrp="1" noRot="1" noChangeAspect="1" noMove="1" noResize="1" noEditPoints="1" noAdjustHandles="1" noChangeArrowheads="1" noChangeShapeType="1" noTextEdit="1"/>
              </p:cNvSpPr>
              <p:nvPr>
                <p:ph idx="1"/>
              </p:nvPr>
            </p:nvSpPr>
            <p:spPr>
              <a:blipFill>
                <a:blip r:embed="rId2"/>
                <a:stretch>
                  <a:fillRect l="-916" t="-257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7549902C-019C-4A9C-B3D4-451C0DC31665}"/>
              </a:ext>
            </a:extLst>
          </p:cNvPr>
          <p:cNvSpPr>
            <a:spLocks noGrp="1"/>
          </p:cNvSpPr>
          <p:nvPr>
            <p:ph type="ftr" sz="quarter" idx="11"/>
          </p:nvPr>
        </p:nvSpPr>
        <p:spPr/>
        <p:txBody>
          <a:bodyPr/>
          <a:lstStyle/>
          <a:p>
            <a:r>
              <a:rPr lang="en-US"/>
              <a:t>C. A. Aidala - G. Carcassi - University of Michigan</a:t>
            </a:r>
          </a:p>
        </p:txBody>
      </p:sp>
      <p:sp>
        <p:nvSpPr>
          <p:cNvPr id="5" name="Slide Number Placeholder 4">
            <a:extLst>
              <a:ext uri="{FF2B5EF4-FFF2-40B4-BE49-F238E27FC236}">
                <a16:creationId xmlns:a16="http://schemas.microsoft.com/office/drawing/2014/main" id="{A07891A2-A1CA-43D3-8EF9-7EA259625ECD}"/>
              </a:ext>
            </a:extLst>
          </p:cNvPr>
          <p:cNvSpPr>
            <a:spLocks noGrp="1"/>
          </p:cNvSpPr>
          <p:nvPr>
            <p:ph type="sldNum" sz="quarter" idx="13"/>
          </p:nvPr>
        </p:nvSpPr>
        <p:spPr/>
        <p:txBody>
          <a:bodyPr/>
          <a:lstStyle/>
          <a:p>
            <a:fld id="{F47845EA-7733-40EE-B074-20032348B727}" type="slidenum">
              <a:rPr lang="en-US" smtClean="0"/>
              <a:t>24</a:t>
            </a:fld>
            <a:endParaRPr lang="en-US"/>
          </a:p>
        </p:txBody>
      </p:sp>
      <p:grpSp>
        <p:nvGrpSpPr>
          <p:cNvPr id="6" name="Group 5">
            <a:extLst>
              <a:ext uri="{FF2B5EF4-FFF2-40B4-BE49-F238E27FC236}">
                <a16:creationId xmlns:a16="http://schemas.microsoft.com/office/drawing/2014/main" id="{674B422D-D389-4DA0-A31F-8F9CB13264B8}"/>
              </a:ext>
            </a:extLst>
          </p:cNvPr>
          <p:cNvGrpSpPr/>
          <p:nvPr/>
        </p:nvGrpSpPr>
        <p:grpSpPr>
          <a:xfrm>
            <a:off x="4816101" y="2078504"/>
            <a:ext cx="2559798" cy="1131332"/>
            <a:chOff x="716802" y="3516868"/>
            <a:chExt cx="2559798" cy="1131332"/>
          </a:xfrm>
        </p:grpSpPr>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E4158E72-6DB0-46CD-AB8D-02B45725000B}"/>
                    </a:ext>
                  </a:extLst>
                </p:cNvPr>
                <p:cNvSpPr/>
                <p:nvPr/>
              </p:nvSpPr>
              <p:spPr>
                <a:xfrm>
                  <a:off x="2242713" y="3516868"/>
                  <a:ext cx="762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a:rPr>
                          <m:t>1</m:t>
                        </m:r>
                      </m:oMath>
                    </m:oMathPara>
                  </a14:m>
                  <a:endParaRPr lang="en-US" dirty="0"/>
                </a:p>
              </p:txBody>
            </p:sp>
          </mc:Choice>
          <mc:Fallback xmlns="">
            <p:sp>
              <p:nvSpPr>
                <p:cNvPr id="8" name="Rectangle 7">
                  <a:extLst>
                    <a:ext uri="{FF2B5EF4-FFF2-40B4-BE49-F238E27FC236}">
                      <a16:creationId xmlns:a16="http://schemas.microsoft.com/office/drawing/2014/main" id="{044C76F3-79A1-474C-8F54-E4D8B1A5C6C3}"/>
                    </a:ext>
                  </a:extLst>
                </p:cNvPr>
                <p:cNvSpPr>
                  <a:spLocks noRot="1" noChangeAspect="1" noMove="1" noResize="1" noEditPoints="1" noAdjustHandles="1" noChangeArrowheads="1" noChangeShapeType="1" noTextEdit="1"/>
                </p:cNvSpPr>
                <p:nvPr/>
              </p:nvSpPr>
              <p:spPr>
                <a:xfrm>
                  <a:off x="2242713" y="3516868"/>
                  <a:ext cx="762000" cy="68580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34566E0-4D9E-4D04-A190-820184CE927A}"/>
                    </a:ext>
                  </a:extLst>
                </p:cNvPr>
                <p:cNvSpPr txBox="1"/>
                <p:nvPr/>
              </p:nvSpPr>
              <p:spPr>
                <a:xfrm>
                  <a:off x="716802" y="3657600"/>
                  <a:ext cx="1416798" cy="369332"/>
                </a:xfrm>
                <a:prstGeom prst="rect">
                  <a:avLst/>
                </a:prstGeom>
                <a:noFill/>
              </p:spPr>
              <p:txBody>
                <a:bodyPr wrap="none" rtlCol="0">
                  <a:spAutoFit/>
                </a:bodyPr>
                <a:lstStyle/>
                <a:p>
                  <a14:m>
                    <m:oMath xmlns:m="http://schemas.openxmlformats.org/officeDocument/2006/math">
                      <m:r>
                        <m:rPr>
                          <m:sty m:val="p"/>
                        </m:rPr>
                        <a:rPr lang="en-US" b="0" i="0" smtClean="0">
                          <a:latin typeface="Cambria Math"/>
                        </a:rPr>
                        <m:t>Δ</m:t>
                      </m:r>
                      <m:r>
                        <a:rPr lang="en-US" b="0" i="1" smtClean="0">
                          <a:latin typeface="Cambria Math"/>
                        </a:rPr>
                        <m:t>𝑘</m:t>
                      </m:r>
                      <m:r>
                        <a:rPr lang="en-US" b="0" i="1" smtClean="0">
                          <a:latin typeface="Cambria Math"/>
                        </a:rPr>
                        <m:t>=1 </m:t>
                      </m:r>
                      <m:sSup>
                        <m:sSupPr>
                          <m:ctrlPr>
                            <a:rPr lang="en-US" b="0" i="1" smtClean="0">
                              <a:latin typeface="Cambria Math" panose="02040503050406030204" pitchFamily="18" charset="0"/>
                            </a:rPr>
                          </m:ctrlPr>
                        </m:sSupPr>
                        <m:e>
                          <m:r>
                            <a:rPr lang="en-US" b="0" i="1" smtClean="0">
                              <a:latin typeface="Cambria Math"/>
                            </a:rPr>
                            <m:t>𝑚</m:t>
                          </m:r>
                        </m:e>
                        <m:sup>
                          <m:r>
                            <a:rPr lang="en-US" b="0" i="1" smtClean="0">
                              <a:latin typeface="Cambria Math"/>
                            </a:rPr>
                            <m:t>−1</m:t>
                          </m:r>
                        </m:sup>
                      </m:sSup>
                    </m:oMath>
                  </a14:m>
                  <a:r>
                    <a:rPr lang="en-US" dirty="0"/>
                    <a:t> </a:t>
                  </a:r>
                </a:p>
              </p:txBody>
            </p:sp>
          </mc:Choice>
          <mc:Fallback xmlns="">
            <p:sp>
              <p:nvSpPr>
                <p:cNvPr id="8" name="TextBox 7"/>
                <p:cNvSpPr txBox="1">
                  <a:spLocks noRot="1" noChangeAspect="1" noMove="1" noResize="1" noEditPoints="1" noAdjustHandles="1" noChangeArrowheads="1" noChangeShapeType="1" noTextEdit="1"/>
                </p:cNvSpPr>
                <p:nvPr/>
              </p:nvSpPr>
              <p:spPr>
                <a:xfrm>
                  <a:off x="716802" y="3657600"/>
                  <a:ext cx="1416798" cy="369332"/>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BB14AA4-3ACA-40F7-A358-F0B62F55CA86}"/>
                    </a:ext>
                  </a:extLst>
                </p:cNvPr>
                <p:cNvSpPr txBox="1"/>
                <p:nvPr/>
              </p:nvSpPr>
              <p:spPr>
                <a:xfrm>
                  <a:off x="2090313" y="4278868"/>
                  <a:ext cx="1186287" cy="369332"/>
                </a:xfrm>
                <a:prstGeom prst="rect">
                  <a:avLst/>
                </a:prstGeom>
                <a:noFill/>
              </p:spPr>
              <p:txBody>
                <a:bodyPr wrap="none" rtlCol="0">
                  <a:spAutoFit/>
                </a:bodyPr>
                <a:lstStyle/>
                <a:p>
                  <a14:m>
                    <m:oMath xmlns:m="http://schemas.openxmlformats.org/officeDocument/2006/math">
                      <m:r>
                        <m:rPr>
                          <m:sty m:val="p"/>
                        </m:rPr>
                        <a:rPr lang="en-US" b="0" i="0" smtClean="0">
                          <a:latin typeface="Cambria Math"/>
                        </a:rPr>
                        <m:t>Δ</m:t>
                      </m:r>
                      <m:r>
                        <a:rPr lang="en-US" b="0" i="1" smtClean="0">
                          <a:latin typeface="Cambria Math"/>
                        </a:rPr>
                        <m:t>𝑞</m:t>
                      </m:r>
                      <m:r>
                        <a:rPr lang="en-US" b="0" i="1" smtClean="0">
                          <a:latin typeface="Cambria Math"/>
                        </a:rPr>
                        <m:t>=1 </m:t>
                      </m:r>
                      <m:r>
                        <a:rPr lang="en-US" b="0" i="1" smtClean="0">
                          <a:latin typeface="Cambria Math"/>
                        </a:rPr>
                        <m:t>𝑚</m:t>
                      </m:r>
                    </m:oMath>
                  </a14:m>
                  <a:r>
                    <a:rPr lang="en-US" dirty="0"/>
                    <a:t> </a:t>
                  </a:r>
                </a:p>
              </p:txBody>
            </p:sp>
          </mc:Choice>
          <mc:Fallback xmlns="">
            <p:sp>
              <p:nvSpPr>
                <p:cNvPr id="9" name="TextBox 8"/>
                <p:cNvSpPr txBox="1">
                  <a:spLocks noRot="1" noChangeAspect="1" noMove="1" noResize="1" noEditPoints="1" noAdjustHandles="1" noChangeArrowheads="1" noChangeShapeType="1" noTextEdit="1"/>
                </p:cNvSpPr>
                <p:nvPr/>
              </p:nvSpPr>
              <p:spPr>
                <a:xfrm>
                  <a:off x="2090313" y="4278868"/>
                  <a:ext cx="1186287" cy="369332"/>
                </a:xfrm>
                <a:prstGeom prst="rect">
                  <a:avLst/>
                </a:prstGeom>
                <a:blipFill rotWithShape="1">
                  <a:blip r:embed="rId5"/>
                  <a:stretch>
                    <a:fillRect b="-4918"/>
                  </a:stretch>
                </a:blipFill>
              </p:spPr>
              <p:txBody>
                <a:bodyPr/>
                <a:lstStyle/>
                <a:p>
                  <a:r>
                    <a:rPr lang="en-US">
                      <a:noFill/>
                    </a:rPr>
                    <a:t> </a:t>
                  </a:r>
                </a:p>
              </p:txBody>
            </p:sp>
          </mc:Fallback>
        </mc:AlternateContent>
      </p:grpSp>
      <p:grpSp>
        <p:nvGrpSpPr>
          <p:cNvPr id="10" name="Group 9">
            <a:extLst>
              <a:ext uri="{FF2B5EF4-FFF2-40B4-BE49-F238E27FC236}">
                <a16:creationId xmlns:a16="http://schemas.microsoft.com/office/drawing/2014/main" id="{71711E2D-8EDD-4F49-8C07-1E0A57707BC6}"/>
              </a:ext>
            </a:extLst>
          </p:cNvPr>
          <p:cNvGrpSpPr/>
          <p:nvPr/>
        </p:nvGrpSpPr>
        <p:grpSpPr>
          <a:xfrm>
            <a:off x="8407463" y="2204728"/>
            <a:ext cx="3377365" cy="826532"/>
            <a:chOff x="76200" y="4876800"/>
            <a:chExt cx="3377365" cy="826532"/>
          </a:xfrm>
        </p:grpSpPr>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186843F4-125D-4BD4-A8AA-CDB87BA73667}"/>
                    </a:ext>
                  </a:extLst>
                </p:cNvPr>
                <p:cNvSpPr/>
                <p:nvPr/>
              </p:nvSpPr>
              <p:spPr>
                <a:xfrm>
                  <a:off x="1905000" y="4876800"/>
                  <a:ext cx="152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a:rPr>
                          <m:t>1</m:t>
                        </m:r>
                      </m:oMath>
                    </m:oMathPara>
                  </a14:m>
                  <a:endParaRPr lang="en-US" dirty="0"/>
                </a:p>
              </p:txBody>
            </p:sp>
          </mc:Choice>
          <mc:Fallback xmlns="">
            <p:sp>
              <p:nvSpPr>
                <p:cNvPr id="12" name="Rectangle 11">
                  <a:extLst>
                    <a:ext uri="{FF2B5EF4-FFF2-40B4-BE49-F238E27FC236}">
                      <a16:creationId xmlns:a16="http://schemas.microsoft.com/office/drawing/2014/main" id="{0991B720-7253-46D8-8F32-A9F7BB34C53C}"/>
                    </a:ext>
                  </a:extLst>
                </p:cNvPr>
                <p:cNvSpPr>
                  <a:spLocks noRot="1" noChangeAspect="1" noMove="1" noResize="1" noEditPoints="1" noAdjustHandles="1" noChangeArrowheads="1" noChangeShapeType="1" noTextEdit="1"/>
                </p:cNvSpPr>
                <p:nvPr/>
              </p:nvSpPr>
              <p:spPr>
                <a:xfrm>
                  <a:off x="1905000" y="4876800"/>
                  <a:ext cx="1524000" cy="38100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91F1812-0256-4E72-A327-5B80761F7D79}"/>
                    </a:ext>
                  </a:extLst>
                </p:cNvPr>
                <p:cNvSpPr txBox="1"/>
                <p:nvPr/>
              </p:nvSpPr>
              <p:spPr>
                <a:xfrm>
                  <a:off x="76200" y="4888468"/>
                  <a:ext cx="1834477" cy="384144"/>
                </a:xfrm>
                <a:prstGeom prst="rect">
                  <a:avLst/>
                </a:prstGeom>
                <a:noFill/>
              </p:spPr>
              <p:txBody>
                <a:bodyPr wrap="none" rtlCol="0">
                  <a:spAutoFit/>
                </a:bodyPr>
                <a:lstStyle/>
                <a:p>
                  <a14:m>
                    <m:oMath xmlns:m="http://schemas.openxmlformats.org/officeDocument/2006/math">
                      <m:r>
                        <m:rPr>
                          <m:sty m:val="p"/>
                        </m:rPr>
                        <a:rPr lang="en-US" b="0" i="0" smtClean="0">
                          <a:latin typeface="Cambria Math"/>
                        </a:rPr>
                        <m:t>Δ</m:t>
                      </m:r>
                      <m:acc>
                        <m:accPr>
                          <m:chr m:val="̂"/>
                          <m:ctrlPr>
                            <a:rPr lang="en-US" b="0" i="1" smtClean="0">
                              <a:latin typeface="Cambria Math" panose="02040503050406030204" pitchFamily="18" charset="0"/>
                            </a:rPr>
                          </m:ctrlPr>
                        </m:accPr>
                        <m:e>
                          <m:r>
                            <a:rPr lang="en-US" i="1" smtClean="0">
                              <a:latin typeface="Cambria Math" panose="02040503050406030204" pitchFamily="18" charset="0"/>
                            </a:rPr>
                            <m:t>𝑘</m:t>
                          </m:r>
                        </m:e>
                      </m:acc>
                      <m:r>
                        <a:rPr lang="en-US" b="0" i="1" smtClean="0">
                          <a:latin typeface="Cambria Math"/>
                        </a:rPr>
                        <m:t>=0.01 </m:t>
                      </m:r>
                      <m:r>
                        <a:rPr lang="en-US" b="0" i="1" smtClean="0">
                          <a:latin typeface="Cambria Math"/>
                        </a:rPr>
                        <m:t>𝑐</m:t>
                      </m:r>
                      <m:sSup>
                        <m:sSupPr>
                          <m:ctrlPr>
                            <a:rPr lang="en-US" b="0" i="1" smtClean="0">
                              <a:latin typeface="Cambria Math" panose="02040503050406030204" pitchFamily="18" charset="0"/>
                            </a:rPr>
                          </m:ctrlPr>
                        </m:sSupPr>
                        <m:e>
                          <m:r>
                            <a:rPr lang="en-US" b="0" i="1" smtClean="0">
                              <a:latin typeface="Cambria Math"/>
                            </a:rPr>
                            <m:t>𝑚</m:t>
                          </m:r>
                        </m:e>
                        <m:sup>
                          <m:r>
                            <a:rPr lang="en-US" b="0" i="1" smtClean="0">
                              <a:latin typeface="Cambria Math"/>
                            </a:rPr>
                            <m:t>−1</m:t>
                          </m:r>
                        </m:sup>
                      </m:sSup>
                    </m:oMath>
                  </a14:m>
                  <a:r>
                    <a:rPr lang="en-US" dirty="0"/>
                    <a:t> </a:t>
                  </a:r>
                </a:p>
              </p:txBody>
            </p:sp>
          </mc:Choice>
          <mc:Fallback xmlns="">
            <p:sp>
              <p:nvSpPr>
                <p:cNvPr id="13" name="TextBox 12">
                  <a:extLst>
                    <a:ext uri="{FF2B5EF4-FFF2-40B4-BE49-F238E27FC236}">
                      <a16:creationId xmlns:a16="http://schemas.microsoft.com/office/drawing/2014/main" id="{17FECB2A-A199-49BF-A1E5-D34DE80701BE}"/>
                    </a:ext>
                  </a:extLst>
                </p:cNvPr>
                <p:cNvSpPr txBox="1">
                  <a:spLocks noRot="1" noChangeAspect="1" noMove="1" noResize="1" noEditPoints="1" noAdjustHandles="1" noChangeArrowheads="1" noChangeShapeType="1" noTextEdit="1"/>
                </p:cNvSpPr>
                <p:nvPr/>
              </p:nvSpPr>
              <p:spPr>
                <a:xfrm>
                  <a:off x="76200" y="4888468"/>
                  <a:ext cx="1834477" cy="384144"/>
                </a:xfrm>
                <a:prstGeom prst="rect">
                  <a:avLst/>
                </a:prstGeom>
                <a:blipFill>
                  <a:blip r:embed="rId7"/>
                  <a:stretch>
                    <a:fillRect t="-15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B9B7CE3-26A3-4FBB-9079-1FC2CF1611AB}"/>
                    </a:ext>
                  </a:extLst>
                </p:cNvPr>
                <p:cNvSpPr txBox="1"/>
                <p:nvPr/>
              </p:nvSpPr>
              <p:spPr>
                <a:xfrm>
                  <a:off x="1905000" y="5334000"/>
                  <a:ext cx="1548565" cy="369332"/>
                </a:xfrm>
                <a:prstGeom prst="rect">
                  <a:avLst/>
                </a:prstGeom>
                <a:noFill/>
              </p:spPr>
              <p:txBody>
                <a:bodyPr wrap="none" rtlCol="0">
                  <a:spAutoFit/>
                </a:bodyPr>
                <a:lstStyle/>
                <a:p>
                  <a14:m>
                    <m:oMath xmlns:m="http://schemas.openxmlformats.org/officeDocument/2006/math">
                      <m:r>
                        <m:rPr>
                          <m:sty m:val="p"/>
                        </m:rPr>
                        <a:rPr lang="en-US" b="0" i="0" smtClean="0">
                          <a:latin typeface="Cambria Math"/>
                        </a:rPr>
                        <m:t>Δ</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r>
                        <a:rPr lang="en-US" b="0" i="1" smtClean="0">
                          <a:latin typeface="Cambria Math"/>
                        </a:rPr>
                        <m:t>=100 </m:t>
                      </m:r>
                      <m:r>
                        <a:rPr lang="en-US" b="0" i="1" smtClean="0">
                          <a:latin typeface="Cambria Math"/>
                        </a:rPr>
                        <m:t>𝑐𝑚</m:t>
                      </m:r>
                    </m:oMath>
                  </a14:m>
                  <a:r>
                    <a:rPr lang="en-US" dirty="0"/>
                    <a:t> </a:t>
                  </a:r>
                </a:p>
              </p:txBody>
            </p:sp>
          </mc:Choice>
          <mc:Fallback xmlns="">
            <p:sp>
              <p:nvSpPr>
                <p:cNvPr id="14" name="TextBox 13">
                  <a:extLst>
                    <a:ext uri="{FF2B5EF4-FFF2-40B4-BE49-F238E27FC236}">
                      <a16:creationId xmlns:a16="http://schemas.microsoft.com/office/drawing/2014/main" id="{B3B20FCA-E7EC-4805-B0B8-BD488B38A4AE}"/>
                    </a:ext>
                  </a:extLst>
                </p:cNvPr>
                <p:cNvSpPr txBox="1">
                  <a:spLocks noRot="1" noChangeAspect="1" noMove="1" noResize="1" noEditPoints="1" noAdjustHandles="1" noChangeArrowheads="1" noChangeShapeType="1" noTextEdit="1"/>
                </p:cNvSpPr>
                <p:nvPr/>
              </p:nvSpPr>
              <p:spPr>
                <a:xfrm>
                  <a:off x="1905000" y="5334000"/>
                  <a:ext cx="1548565" cy="369332"/>
                </a:xfrm>
                <a:prstGeom prst="rect">
                  <a:avLst/>
                </a:prstGeom>
                <a:blipFill>
                  <a:blip r:embed="rId8"/>
                  <a:stretch>
                    <a:fillRect t="-6667" b="-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BB03011-BAFD-4968-9068-E6D4DB8CF154}"/>
                  </a:ext>
                </a:extLst>
              </p:cNvPr>
              <p:cNvSpPr txBox="1"/>
              <p:nvPr/>
            </p:nvSpPr>
            <p:spPr>
              <a:xfrm>
                <a:off x="483938" y="2347698"/>
                <a:ext cx="4531354" cy="646331"/>
              </a:xfrm>
              <a:prstGeom prst="rect">
                <a:avLst/>
              </a:prstGeom>
              <a:noFill/>
            </p:spPr>
            <p:txBody>
              <a:bodyPr wrap="square" rtlCol="0">
                <a:spAutoFit/>
              </a:bodyPr>
              <a:lstStyle/>
              <a:p>
                <a:pPr algn="ctr"/>
                <a:r>
                  <a:rPr lang="en-US" dirty="0"/>
                  <a:t>The product </a:t>
                </a:r>
                <a14:m>
                  <m:oMath xmlns:m="http://schemas.openxmlformats.org/officeDocument/2006/math">
                    <m:r>
                      <m:rPr>
                        <m:sty m:val="p"/>
                      </m:rPr>
                      <a:rPr lang="en-US" b="0" i="0" smtClean="0">
                        <a:latin typeface="Cambria Math"/>
                      </a:rPr>
                      <m:t>Δ</m:t>
                    </m:r>
                    <m:r>
                      <a:rPr lang="en-US" b="0" i="1" smtClean="0">
                        <a:latin typeface="Cambria Math"/>
                      </a:rPr>
                      <m:t>𝑞</m:t>
                    </m:r>
                    <m:r>
                      <m:rPr>
                        <m:sty m:val="p"/>
                      </m:rPr>
                      <a:rPr lang="en-US">
                        <a:latin typeface="Cambria Math"/>
                      </a:rPr>
                      <m:t>Δ</m:t>
                    </m:r>
                    <m:r>
                      <a:rPr lang="en-US" i="1">
                        <a:latin typeface="Cambria Math"/>
                      </a:rPr>
                      <m:t>𝑘</m:t>
                    </m:r>
                  </m:oMath>
                </a14:m>
                <a:br>
                  <a:rPr lang="en-US" dirty="0"/>
                </a:br>
                <a:r>
                  <a:rPr lang="en-US" dirty="0"/>
                  <a:t>is invariant </a:t>
                </a:r>
              </a:p>
            </p:txBody>
          </p:sp>
        </mc:Choice>
        <mc:Fallback xmlns="">
          <p:sp>
            <p:nvSpPr>
              <p:cNvPr id="14" name="TextBox 13">
                <a:extLst>
                  <a:ext uri="{FF2B5EF4-FFF2-40B4-BE49-F238E27FC236}">
                    <a16:creationId xmlns:a16="http://schemas.microsoft.com/office/drawing/2014/main" id="{7BB03011-BAFD-4968-9068-E6D4DB8CF154}"/>
                  </a:ext>
                </a:extLst>
              </p:cNvPr>
              <p:cNvSpPr txBox="1">
                <a:spLocks noRot="1" noChangeAspect="1" noMove="1" noResize="1" noEditPoints="1" noAdjustHandles="1" noChangeArrowheads="1" noChangeShapeType="1" noTextEdit="1"/>
              </p:cNvSpPr>
              <p:nvPr/>
            </p:nvSpPr>
            <p:spPr>
              <a:xfrm>
                <a:off x="483938" y="2347698"/>
                <a:ext cx="4531354" cy="646331"/>
              </a:xfrm>
              <a:prstGeom prst="rect">
                <a:avLst/>
              </a:prstGeom>
              <a:blipFill>
                <a:blip r:embed="rId9"/>
                <a:stretch>
                  <a:fillRect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77001D2-5096-405E-8C58-DA01822090CC}"/>
                  </a:ext>
                </a:extLst>
              </p:cNvPr>
              <p:cNvSpPr txBox="1"/>
              <p:nvPr/>
            </p:nvSpPr>
            <p:spPr>
              <a:xfrm>
                <a:off x="7232342" y="1595034"/>
                <a:ext cx="1905778" cy="369332"/>
              </a:xfrm>
              <a:prstGeom prst="rect">
                <a:avLst/>
              </a:prstGeom>
              <a:noFill/>
            </p:spPr>
            <p:txBody>
              <a:bodyPr wrap="none" rtlCol="0">
                <a:spAutoFit/>
              </a:bodyPr>
              <a:lstStyle/>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r>
                      <a:rPr lang="en-US" b="0" i="1" smtClean="0">
                        <a:latin typeface="Cambria Math"/>
                      </a:rPr>
                      <m:t>=100 </m:t>
                    </m:r>
                    <m:r>
                      <a:rPr lang="en-US" b="0" i="1" smtClean="0">
                        <a:latin typeface="Cambria Math"/>
                      </a:rPr>
                      <m:t>𝑐𝑚</m:t>
                    </m:r>
                    <m:r>
                      <a:rPr lang="en-US" b="0" i="1" smtClean="0">
                        <a:latin typeface="Cambria Math"/>
                      </a:rPr>
                      <m:t>/</m:t>
                    </m:r>
                    <m:r>
                      <a:rPr lang="en-US" b="0" i="1" smtClean="0">
                        <a:latin typeface="Cambria Math"/>
                      </a:rPr>
                      <m:t>𝑚</m:t>
                    </m:r>
                    <m:r>
                      <a:rPr lang="en-US" b="0" i="1" smtClean="0">
                        <a:latin typeface="Cambria Math"/>
                      </a:rPr>
                      <m:t> </m:t>
                    </m:r>
                    <m:r>
                      <a:rPr lang="en-US" b="0" i="1" smtClean="0">
                        <a:latin typeface="Cambria Math"/>
                      </a:rPr>
                      <m:t>𝑞</m:t>
                    </m:r>
                  </m:oMath>
                </a14:m>
                <a:r>
                  <a:rPr lang="en-US" dirty="0"/>
                  <a:t> </a:t>
                </a:r>
              </a:p>
            </p:txBody>
          </p:sp>
        </mc:Choice>
        <mc:Fallback xmlns="">
          <p:sp>
            <p:nvSpPr>
              <p:cNvPr id="15" name="TextBox 14">
                <a:extLst>
                  <a:ext uri="{FF2B5EF4-FFF2-40B4-BE49-F238E27FC236}">
                    <a16:creationId xmlns:a16="http://schemas.microsoft.com/office/drawing/2014/main" id="{E77001D2-5096-405E-8C58-DA01822090CC}"/>
                  </a:ext>
                </a:extLst>
              </p:cNvPr>
              <p:cNvSpPr txBox="1">
                <a:spLocks noRot="1" noChangeAspect="1" noMove="1" noResize="1" noEditPoints="1" noAdjustHandles="1" noChangeArrowheads="1" noChangeShapeType="1" noTextEdit="1"/>
              </p:cNvSpPr>
              <p:nvPr/>
            </p:nvSpPr>
            <p:spPr>
              <a:xfrm>
                <a:off x="7232342" y="1595034"/>
                <a:ext cx="1905778" cy="369332"/>
              </a:xfrm>
              <a:prstGeom prst="rect">
                <a:avLst/>
              </a:prstGeom>
              <a:blipFill>
                <a:blip r:embed="rId10"/>
                <a:stretch>
                  <a:fillRect t="-6667" b="-13333"/>
                </a:stretch>
              </a:blipFill>
            </p:spPr>
            <p:txBody>
              <a:bodyPr/>
              <a:lstStyle/>
              <a:p>
                <a:r>
                  <a:rPr lang="en-US">
                    <a:noFill/>
                  </a:rPr>
                  <a:t> </a:t>
                </a:r>
              </a:p>
            </p:txBody>
          </p:sp>
        </mc:Fallback>
      </mc:AlternateContent>
    </p:spTree>
    <p:extLst>
      <p:ext uri="{BB962C8B-B14F-4D97-AF65-F5344CB8AC3E}">
        <p14:creationId xmlns:p14="http://schemas.microsoft.com/office/powerpoint/2010/main" val="333597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p:bldP spid="1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92C42-C96A-4A5E-84CB-83D2B52F831D}"/>
              </a:ext>
            </a:extLst>
          </p:cNvPr>
          <p:cNvSpPr>
            <a:spLocks noGrp="1"/>
          </p:cNvSpPr>
          <p:nvPr>
            <p:ph type="title"/>
          </p:nvPr>
        </p:nvSpPr>
        <p:spPr/>
        <p:txBody>
          <a:bodyPr>
            <a:normAutofit fontScale="90000"/>
          </a:bodyPr>
          <a:lstStyle/>
          <a:p>
            <a:r>
              <a:rPr lang="en-US" dirty="0"/>
              <a:t>Assumption of deterministic and reversible evolution</a:t>
            </a:r>
          </a:p>
        </p:txBody>
      </p:sp>
      <p:grpSp>
        <p:nvGrpSpPr>
          <p:cNvPr id="4" name="Group 3">
            <a:extLst>
              <a:ext uri="{FF2B5EF4-FFF2-40B4-BE49-F238E27FC236}">
                <a16:creationId xmlns:a16="http://schemas.microsoft.com/office/drawing/2014/main" id="{01DB7804-81BD-4DC3-BA17-9FA158E23D22}"/>
              </a:ext>
            </a:extLst>
          </p:cNvPr>
          <p:cNvGrpSpPr/>
          <p:nvPr/>
        </p:nvGrpSpPr>
        <p:grpSpPr>
          <a:xfrm>
            <a:off x="7912599" y="1405453"/>
            <a:ext cx="3284859" cy="916207"/>
            <a:chOff x="7093758" y="5122425"/>
            <a:chExt cx="4379811" cy="1221610"/>
          </a:xfrm>
        </p:grpSpPr>
        <p:grpSp>
          <p:nvGrpSpPr>
            <p:cNvPr id="5" name="Group 4">
              <a:extLst>
                <a:ext uri="{FF2B5EF4-FFF2-40B4-BE49-F238E27FC236}">
                  <a16:creationId xmlns:a16="http://schemas.microsoft.com/office/drawing/2014/main" id="{0E3FBDBD-E54C-40EF-9673-414872DBE9FD}"/>
                </a:ext>
              </a:extLst>
            </p:cNvPr>
            <p:cNvGrpSpPr/>
            <p:nvPr/>
          </p:nvGrpSpPr>
          <p:grpSpPr>
            <a:xfrm>
              <a:off x="7517416" y="5122425"/>
              <a:ext cx="3079535" cy="839764"/>
              <a:chOff x="2758985" y="3636747"/>
              <a:chExt cx="7518499" cy="2050233"/>
            </a:xfrm>
          </p:grpSpPr>
          <p:grpSp>
            <p:nvGrpSpPr>
              <p:cNvPr id="11" name="Group 10">
                <a:extLst>
                  <a:ext uri="{FF2B5EF4-FFF2-40B4-BE49-F238E27FC236}">
                    <a16:creationId xmlns:a16="http://schemas.microsoft.com/office/drawing/2014/main" id="{07E2B6A7-DF70-4D99-8D3C-1AF0033D7F5E}"/>
                  </a:ext>
                </a:extLst>
              </p:cNvPr>
              <p:cNvGrpSpPr/>
              <p:nvPr/>
            </p:nvGrpSpPr>
            <p:grpSpPr>
              <a:xfrm>
                <a:off x="2758985" y="4061287"/>
                <a:ext cx="1727299" cy="1625693"/>
                <a:chOff x="2743126" y="2971800"/>
                <a:chExt cx="1295474" cy="1219270"/>
              </a:xfrm>
            </p:grpSpPr>
            <p:sp>
              <p:nvSpPr>
                <p:cNvPr id="16" name="Oval 15">
                  <a:extLst>
                    <a:ext uri="{FF2B5EF4-FFF2-40B4-BE49-F238E27FC236}">
                      <a16:creationId xmlns:a16="http://schemas.microsoft.com/office/drawing/2014/main" id="{9D1E170A-DDE9-4A81-9D80-9E8CD25E1154}"/>
                    </a:ext>
                  </a:extLst>
                </p:cNvPr>
                <p:cNvSpPr/>
                <p:nvPr/>
              </p:nvSpPr>
              <p:spPr>
                <a:xfrm>
                  <a:off x="2743200" y="2971800"/>
                  <a:ext cx="1295400" cy="1219200"/>
                </a:xfrm>
                <a:prstGeom prst="ellipse">
                  <a:avLst/>
                </a:prstGeom>
                <a:solidFill>
                  <a:schemeClr val="accent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hord 5">
                  <a:extLst>
                    <a:ext uri="{FF2B5EF4-FFF2-40B4-BE49-F238E27FC236}">
                      <a16:creationId xmlns:a16="http://schemas.microsoft.com/office/drawing/2014/main" id="{2DFE2786-A94B-463E-8D3C-19D1A1C1DB01}"/>
                    </a:ext>
                  </a:extLst>
                </p:cNvPr>
                <p:cNvSpPr/>
                <p:nvPr/>
              </p:nvSpPr>
              <p:spPr>
                <a:xfrm>
                  <a:off x="2743126" y="3073904"/>
                  <a:ext cx="817308" cy="1117166"/>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D5F0AF26-40B5-47D6-917C-97E127BC34C4}"/>
                  </a:ext>
                </a:extLst>
              </p:cNvPr>
              <p:cNvGrpSpPr/>
              <p:nvPr/>
            </p:nvGrpSpPr>
            <p:grpSpPr>
              <a:xfrm>
                <a:off x="8550185" y="3654841"/>
                <a:ext cx="1727299" cy="1625693"/>
                <a:chOff x="2743126" y="2971800"/>
                <a:chExt cx="1295474" cy="1219270"/>
              </a:xfrm>
            </p:grpSpPr>
            <p:sp>
              <p:nvSpPr>
                <p:cNvPr id="14" name="Oval 13">
                  <a:extLst>
                    <a:ext uri="{FF2B5EF4-FFF2-40B4-BE49-F238E27FC236}">
                      <a16:creationId xmlns:a16="http://schemas.microsoft.com/office/drawing/2014/main" id="{B09A12AE-3CD1-4B88-8D2E-DCF0A27FD160}"/>
                    </a:ext>
                  </a:extLst>
                </p:cNvPr>
                <p:cNvSpPr/>
                <p:nvPr/>
              </p:nvSpPr>
              <p:spPr>
                <a:xfrm>
                  <a:off x="2743200" y="2971800"/>
                  <a:ext cx="1295400" cy="12192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hord 5">
                  <a:extLst>
                    <a:ext uri="{FF2B5EF4-FFF2-40B4-BE49-F238E27FC236}">
                      <a16:creationId xmlns:a16="http://schemas.microsoft.com/office/drawing/2014/main" id="{FC2593EF-9026-4536-B3AA-DC087BDE427B}"/>
                    </a:ext>
                  </a:extLst>
                </p:cNvPr>
                <p:cNvSpPr/>
                <p:nvPr/>
              </p:nvSpPr>
              <p:spPr>
                <a:xfrm>
                  <a:off x="2743126" y="3073904"/>
                  <a:ext cx="817308" cy="1117166"/>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Freeform: Shape 12">
                <a:extLst>
                  <a:ext uri="{FF2B5EF4-FFF2-40B4-BE49-F238E27FC236}">
                    <a16:creationId xmlns:a16="http://schemas.microsoft.com/office/drawing/2014/main" id="{E930355D-E0D8-4175-B8B5-CAC45C3F01BB}"/>
                  </a:ext>
                </a:extLst>
              </p:cNvPr>
              <p:cNvSpPr/>
              <p:nvPr/>
            </p:nvSpPr>
            <p:spPr>
              <a:xfrm>
                <a:off x="4691594" y="3636747"/>
                <a:ext cx="3485323" cy="668600"/>
              </a:xfrm>
              <a:custGeom>
                <a:avLst/>
                <a:gdLst>
                  <a:gd name="connsiteX0" fmla="*/ 0 w 2141883"/>
                  <a:gd name="connsiteY0" fmla="*/ 601959 h 601959"/>
                  <a:gd name="connsiteX1" fmla="*/ 1088335 w 2141883"/>
                  <a:gd name="connsiteY1" fmla="*/ 10581 h 601959"/>
                  <a:gd name="connsiteX2" fmla="*/ 2141883 w 2141883"/>
                  <a:gd name="connsiteY2" fmla="*/ 278937 h 601959"/>
                  <a:gd name="connsiteX0" fmla="*/ 0 w 2350605"/>
                  <a:gd name="connsiteY0" fmla="*/ 441051 h 441051"/>
                  <a:gd name="connsiteX1" fmla="*/ 1297057 w 2350605"/>
                  <a:gd name="connsiteY1" fmla="*/ 3730 h 441051"/>
                  <a:gd name="connsiteX2" fmla="*/ 2350605 w 2350605"/>
                  <a:gd name="connsiteY2" fmla="*/ 272086 h 441051"/>
                  <a:gd name="connsiteX0" fmla="*/ 0 w 2613992"/>
                  <a:gd name="connsiteY0" fmla="*/ 465762 h 465762"/>
                  <a:gd name="connsiteX1" fmla="*/ 1297057 w 2613992"/>
                  <a:gd name="connsiteY1" fmla="*/ 28441 h 465762"/>
                  <a:gd name="connsiteX2" fmla="*/ 2613992 w 2613992"/>
                  <a:gd name="connsiteY2" fmla="*/ 147710 h 465762"/>
                  <a:gd name="connsiteX0" fmla="*/ 0 w 2613992"/>
                  <a:gd name="connsiteY0" fmla="*/ 501450 h 501450"/>
                  <a:gd name="connsiteX1" fmla="*/ 1237423 w 2613992"/>
                  <a:gd name="connsiteY1" fmla="*/ 19403 h 501450"/>
                  <a:gd name="connsiteX2" fmla="*/ 2613992 w 2613992"/>
                  <a:gd name="connsiteY2" fmla="*/ 183398 h 501450"/>
                </a:gdLst>
                <a:ahLst/>
                <a:cxnLst>
                  <a:cxn ang="0">
                    <a:pos x="connsiteX0" y="connsiteY0"/>
                  </a:cxn>
                  <a:cxn ang="0">
                    <a:pos x="connsiteX1" y="connsiteY1"/>
                  </a:cxn>
                  <a:cxn ang="0">
                    <a:pos x="connsiteX2" y="connsiteY2"/>
                  </a:cxn>
                </a:cxnLst>
                <a:rect l="l" t="t" r="r" b="b"/>
                <a:pathLst>
                  <a:path w="2613992" h="501450">
                    <a:moveTo>
                      <a:pt x="0" y="501450"/>
                    </a:moveTo>
                    <a:cubicBezTo>
                      <a:pt x="365677" y="232679"/>
                      <a:pt x="801758" y="72412"/>
                      <a:pt x="1237423" y="19403"/>
                    </a:cubicBezTo>
                    <a:cubicBezTo>
                      <a:pt x="1673088" y="-33606"/>
                      <a:pt x="2265708" y="22301"/>
                      <a:pt x="2613992" y="183398"/>
                    </a:cubicBezTo>
                  </a:path>
                </a:pathLst>
              </a:custGeom>
              <a:noFill/>
              <a:ln w="28575">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 name="Straight Arrow Connector 5">
              <a:extLst>
                <a:ext uri="{FF2B5EF4-FFF2-40B4-BE49-F238E27FC236}">
                  <a16:creationId xmlns:a16="http://schemas.microsoft.com/office/drawing/2014/main" id="{82623533-7E8E-41FE-B147-FF689C625537}"/>
                </a:ext>
              </a:extLst>
            </p:cNvPr>
            <p:cNvCxnSpPr>
              <a:cxnSpLocks/>
            </p:cNvCxnSpPr>
            <p:nvPr/>
          </p:nvCxnSpPr>
          <p:spPr>
            <a:xfrm>
              <a:off x="7093758" y="6313256"/>
              <a:ext cx="419322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FD27994-DC94-46BE-8F05-9C35621CE637}"/>
                </a:ext>
              </a:extLst>
            </p:cNvPr>
            <p:cNvSpPr/>
            <p:nvPr/>
          </p:nvSpPr>
          <p:spPr>
            <a:xfrm>
              <a:off x="10844764" y="5974703"/>
              <a:ext cx="628805" cy="369332"/>
            </a:xfrm>
            <a:prstGeom prst="rect">
              <a:avLst/>
            </a:prstGeom>
          </p:spPr>
          <p:txBody>
            <a:bodyPr wrap="none">
              <a:spAutoFit/>
            </a:bodyPr>
            <a:lstStyle/>
            <a:p>
              <a:r>
                <a:rPr lang="en-US" sz="1200" dirty="0"/>
                <a:t>time</a:t>
              </a:r>
            </a:p>
          </p:txBody>
        </p:sp>
        <p:sp>
          <p:nvSpPr>
            <p:cNvPr id="8" name="Oval 7">
              <a:extLst>
                <a:ext uri="{FF2B5EF4-FFF2-40B4-BE49-F238E27FC236}">
                  <a16:creationId xmlns:a16="http://schemas.microsoft.com/office/drawing/2014/main" id="{81928E49-0371-4B4E-993D-18DBBBFDFC1D}"/>
                </a:ext>
              </a:extLst>
            </p:cNvPr>
            <p:cNvSpPr/>
            <p:nvPr/>
          </p:nvSpPr>
          <p:spPr>
            <a:xfrm rot="19209652">
              <a:off x="8016367" y="5411825"/>
              <a:ext cx="51144" cy="10228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Oval 8">
              <a:extLst>
                <a:ext uri="{FF2B5EF4-FFF2-40B4-BE49-F238E27FC236}">
                  <a16:creationId xmlns:a16="http://schemas.microsoft.com/office/drawing/2014/main" id="{571F5CCA-7205-4436-90D5-5641112D1CD9}"/>
                </a:ext>
              </a:extLst>
            </p:cNvPr>
            <p:cNvSpPr/>
            <p:nvPr/>
          </p:nvSpPr>
          <p:spPr>
            <a:xfrm rot="2714105">
              <a:off x="10396427" y="5524374"/>
              <a:ext cx="65673" cy="10228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0" name="Straight Arrow Connector 9">
              <a:extLst>
                <a:ext uri="{FF2B5EF4-FFF2-40B4-BE49-F238E27FC236}">
                  <a16:creationId xmlns:a16="http://schemas.microsoft.com/office/drawing/2014/main" id="{711031D7-0925-446A-B9F2-C6D55163700C}"/>
                </a:ext>
              </a:extLst>
            </p:cNvPr>
            <p:cNvCxnSpPr>
              <a:cxnSpLocks/>
            </p:cNvCxnSpPr>
            <p:nvPr/>
          </p:nvCxnSpPr>
          <p:spPr>
            <a:xfrm>
              <a:off x="8131274" y="5466648"/>
              <a:ext cx="2204538" cy="8367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6DE62808-5854-47C1-8D81-71EC70573158}"/>
              </a:ext>
            </a:extLst>
          </p:cNvPr>
          <p:cNvSpPr txBox="1"/>
          <p:nvPr/>
        </p:nvSpPr>
        <p:spPr>
          <a:xfrm>
            <a:off x="419473" y="1018109"/>
            <a:ext cx="7017744" cy="1200329"/>
          </a:xfrm>
          <a:prstGeom prst="rect">
            <a:avLst/>
          </a:prstGeom>
          <a:noFill/>
        </p:spPr>
        <p:txBody>
          <a:bodyPr wrap="square" rtlCol="0">
            <a:spAutoFit/>
          </a:bodyPr>
          <a:lstStyle/>
          <a:p>
            <a:r>
              <a:rPr lang="en-US" sz="2400" i="1" dirty="0"/>
              <a:t>Given the state of the system at one time, we are able to predict the state at future times (determinism) and reconstruct (reversibility) the state at past times.</a:t>
            </a:r>
          </a:p>
        </p:txBody>
      </p:sp>
      <p:cxnSp>
        <p:nvCxnSpPr>
          <p:cNvPr id="31" name="Straight Connector 30">
            <a:extLst>
              <a:ext uri="{FF2B5EF4-FFF2-40B4-BE49-F238E27FC236}">
                <a16:creationId xmlns:a16="http://schemas.microsoft.com/office/drawing/2014/main" id="{2F508C96-D6D7-4D9C-B252-C09F5380FD8E}"/>
              </a:ext>
            </a:extLst>
          </p:cNvPr>
          <p:cNvCxnSpPr/>
          <p:nvPr/>
        </p:nvCxnSpPr>
        <p:spPr>
          <a:xfrm>
            <a:off x="2059619" y="3169328"/>
            <a:ext cx="0" cy="172226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CA9BE67-8EED-4904-89C3-3C8867A8707A}"/>
              </a:ext>
            </a:extLst>
          </p:cNvPr>
          <p:cNvCxnSpPr/>
          <p:nvPr/>
        </p:nvCxnSpPr>
        <p:spPr>
          <a:xfrm flipH="1">
            <a:off x="1040713" y="4625266"/>
            <a:ext cx="1152071" cy="11984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98450A7-8C7F-4687-BE97-FA7D61B68AC5}"/>
              </a:ext>
            </a:extLst>
          </p:cNvPr>
          <p:cNvCxnSpPr/>
          <p:nvPr/>
        </p:nvCxnSpPr>
        <p:spPr>
          <a:xfrm>
            <a:off x="1784412" y="4776186"/>
            <a:ext cx="3293615"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7B45F439-8762-462F-9490-83EAEB284D66}"/>
                  </a:ext>
                </a:extLst>
              </p:cNvPr>
              <p:cNvSpPr txBox="1"/>
              <p:nvPr/>
            </p:nvSpPr>
            <p:spPr>
              <a:xfrm>
                <a:off x="5860268" y="4090262"/>
                <a:ext cx="4553960" cy="646331"/>
              </a:xfrm>
              <a:prstGeom prst="rect">
                <a:avLst/>
              </a:prstGeom>
              <a:noFill/>
            </p:spPr>
            <p:txBody>
              <a:bodyPr wrap="square" rtlCol="0">
                <a:spAutoFit/>
              </a:bodyPr>
              <a:lstStyle/>
              <a:p>
                <a:r>
                  <a:rPr lang="en-US" dirty="0"/>
                  <a:t>All and only the particles from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𝓈</m:t>
                        </m:r>
                      </m:e>
                      <m:sub>
                        <m:r>
                          <a:rPr lang="en-US" b="0" i="1" smtClean="0">
                            <a:latin typeface="Cambria Math" panose="02040503050406030204" pitchFamily="18" charset="0"/>
                          </a:rPr>
                          <m:t>𝑡</m:t>
                        </m:r>
                      </m:sub>
                    </m:sSub>
                  </m:oMath>
                </a14:m>
                <a:r>
                  <a:rPr lang="en-US" dirty="0"/>
                  <a:t> must be found 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𝓈</m:t>
                        </m:r>
                      </m:e>
                      <m:sub>
                        <m:r>
                          <a:rPr lang="en-US" b="0" i="1" smtClean="0">
                            <a:latin typeface="Cambria Math" panose="02040503050406030204" pitchFamily="18" charset="0"/>
                          </a:rPr>
                          <m:t>𝑡</m:t>
                        </m:r>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𝑡</m:t>
                        </m:r>
                      </m:sub>
                    </m:sSub>
                  </m:oMath>
                </a14:m>
                <a:r>
                  <a:rPr lang="en-US" dirty="0"/>
                  <a:t>: </a:t>
                </a:r>
                <a14:m>
                  <m:oMath xmlns:m="http://schemas.openxmlformats.org/officeDocument/2006/math">
                    <m:r>
                      <a:rPr lang="en-US" b="0" i="1" smtClean="0">
                        <a:latin typeface="Cambria Math" panose="02040503050406030204" pitchFamily="18" charset="0"/>
                      </a:rPr>
                      <m:t>𝜌</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𝓈</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𝜌</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𝓈</m:t>
                            </m:r>
                          </m:e>
                          <m:sub>
                            <m:r>
                              <a:rPr lang="en-US" b="0" i="1" smtClean="0">
                                <a:latin typeface="Cambria Math" panose="02040503050406030204" pitchFamily="18" charset="0"/>
                              </a:rPr>
                              <m:t>𝑡</m:t>
                            </m:r>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m:rPr>
                            <m:sty m:val="p"/>
                          </m:rPr>
                          <a:rPr lang="en-US" b="0" i="0" smtClean="0">
                            <a:latin typeface="Cambria Math" panose="02040503050406030204" pitchFamily="18" charset="0"/>
                          </a:rPr>
                          <m:t>Δ</m:t>
                        </m:r>
                        <m:r>
                          <a:rPr lang="en-US" b="0" i="1" smtClean="0">
                            <a:latin typeface="Cambria Math" panose="02040503050406030204" pitchFamily="18" charset="0"/>
                          </a:rPr>
                          <m:t>𝑡</m:t>
                        </m:r>
                      </m:e>
                    </m:d>
                  </m:oMath>
                </a14:m>
                <a:endParaRPr lang="en-US" dirty="0"/>
              </a:p>
            </p:txBody>
          </p:sp>
        </mc:Choice>
        <mc:Fallback xmlns="">
          <p:sp>
            <p:nvSpPr>
              <p:cNvPr id="49" name="TextBox 48">
                <a:extLst>
                  <a:ext uri="{FF2B5EF4-FFF2-40B4-BE49-F238E27FC236}">
                    <a16:creationId xmlns:a16="http://schemas.microsoft.com/office/drawing/2014/main" id="{7B45F439-8762-462F-9490-83EAEB284D66}"/>
                  </a:ext>
                </a:extLst>
              </p:cNvPr>
              <p:cNvSpPr txBox="1">
                <a:spLocks noRot="1" noChangeAspect="1" noMove="1" noResize="1" noEditPoints="1" noAdjustHandles="1" noChangeArrowheads="1" noChangeShapeType="1" noTextEdit="1"/>
              </p:cNvSpPr>
              <p:nvPr/>
            </p:nvSpPr>
            <p:spPr>
              <a:xfrm>
                <a:off x="5860268" y="4090262"/>
                <a:ext cx="4553960" cy="646331"/>
              </a:xfrm>
              <a:prstGeom prst="rect">
                <a:avLst/>
              </a:prstGeom>
              <a:blipFill>
                <a:blip r:embed="rId2"/>
                <a:stretch>
                  <a:fillRect l="-1071"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D3AAA81F-B707-4FC1-8C9D-B0E5D1E814A3}"/>
                  </a:ext>
                </a:extLst>
              </p:cNvPr>
              <p:cNvSpPr/>
              <p:nvPr/>
            </p:nvSpPr>
            <p:spPr>
              <a:xfrm>
                <a:off x="1632415" y="3190382"/>
                <a:ext cx="37965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𝒮</m:t>
                      </m:r>
                    </m:oMath>
                  </m:oMathPara>
                </a14:m>
                <a:endParaRPr lang="en-US" dirty="0"/>
              </a:p>
            </p:txBody>
          </p:sp>
        </mc:Choice>
        <mc:Fallback xmlns="">
          <p:sp>
            <p:nvSpPr>
              <p:cNvPr id="52" name="Rectangle 51">
                <a:extLst>
                  <a:ext uri="{FF2B5EF4-FFF2-40B4-BE49-F238E27FC236}">
                    <a16:creationId xmlns:a16="http://schemas.microsoft.com/office/drawing/2014/main" id="{D3AAA81F-B707-4FC1-8C9D-B0E5D1E814A3}"/>
                  </a:ext>
                </a:extLst>
              </p:cNvPr>
              <p:cNvSpPr>
                <a:spLocks noRot="1" noChangeAspect="1" noMove="1" noResize="1" noEditPoints="1" noAdjustHandles="1" noChangeArrowheads="1" noChangeShapeType="1" noTextEdit="1"/>
              </p:cNvSpPr>
              <p:nvPr/>
            </p:nvSpPr>
            <p:spPr>
              <a:xfrm>
                <a:off x="1632415" y="3190382"/>
                <a:ext cx="379656" cy="369332"/>
              </a:xfrm>
              <a:prstGeom prst="rect">
                <a:avLst/>
              </a:prstGeom>
              <a:blipFill>
                <a:blip r:embed="rId8"/>
                <a:stretch>
                  <a:fillRect/>
                </a:stretch>
              </a:blipFill>
            </p:spPr>
            <p:txBody>
              <a:bodyPr/>
              <a:lstStyle/>
              <a:p>
                <a:r>
                  <a:rPr lang="en-US">
                    <a:noFill/>
                  </a:rPr>
                  <a:t> </a:t>
                </a:r>
              </a:p>
            </p:txBody>
          </p:sp>
        </mc:Fallback>
      </mc:AlternateContent>
      <p:sp>
        <p:nvSpPr>
          <p:cNvPr id="34" name="Slide Number Placeholder 4">
            <a:extLst>
              <a:ext uri="{FF2B5EF4-FFF2-40B4-BE49-F238E27FC236}">
                <a16:creationId xmlns:a16="http://schemas.microsoft.com/office/drawing/2014/main" id="{63E20C1D-D85F-4E77-837A-2723ED1C40B3}"/>
              </a:ext>
            </a:extLst>
          </p:cNvPr>
          <p:cNvSpPr>
            <a:spLocks noGrp="1"/>
          </p:cNvSpPr>
          <p:nvPr>
            <p:ph type="sldNum" sz="quarter" idx="13"/>
          </p:nvPr>
        </p:nvSpPr>
        <p:spPr>
          <a:xfrm>
            <a:off x="11306909" y="6535564"/>
            <a:ext cx="555908" cy="228609"/>
          </a:xfrm>
        </p:spPr>
        <p:txBody>
          <a:bodyPr/>
          <a:lstStyle/>
          <a:p>
            <a:fld id="{F47845EA-7733-40EE-B074-20032348B727}" type="slidenum">
              <a:rPr lang="en-US" smtClean="0"/>
              <a:t>25</a:t>
            </a:fld>
            <a:endParaRPr lang="en-US" dirty="0"/>
          </a:p>
        </p:txBody>
      </p:sp>
      <p:sp>
        <p:nvSpPr>
          <p:cNvPr id="19" name="Freeform: Shape 18">
            <a:extLst>
              <a:ext uri="{FF2B5EF4-FFF2-40B4-BE49-F238E27FC236}">
                <a16:creationId xmlns:a16="http://schemas.microsoft.com/office/drawing/2014/main" id="{94C8C01A-52E5-4546-8D15-5A97BD533117}"/>
              </a:ext>
            </a:extLst>
          </p:cNvPr>
          <p:cNvSpPr/>
          <p:nvPr/>
        </p:nvSpPr>
        <p:spPr>
          <a:xfrm>
            <a:off x="1426464" y="3730752"/>
            <a:ext cx="3255264" cy="1164336"/>
          </a:xfrm>
          <a:custGeom>
            <a:avLst/>
            <a:gdLst>
              <a:gd name="connsiteX0" fmla="*/ 0 w 3255264"/>
              <a:gd name="connsiteY0" fmla="*/ 1164336 h 1164336"/>
              <a:gd name="connsiteX1" fmla="*/ 438912 w 3255264"/>
              <a:gd name="connsiteY1" fmla="*/ 237744 h 1164336"/>
              <a:gd name="connsiteX2" fmla="*/ 1414272 w 3255264"/>
              <a:gd name="connsiteY2" fmla="*/ 384048 h 1164336"/>
              <a:gd name="connsiteX3" fmla="*/ 2389632 w 3255264"/>
              <a:gd name="connsiteY3" fmla="*/ 164592 h 1164336"/>
              <a:gd name="connsiteX4" fmla="*/ 3255264 w 3255264"/>
              <a:gd name="connsiteY4" fmla="*/ 0 h 11643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55264" h="1164336">
                <a:moveTo>
                  <a:pt x="0" y="1164336"/>
                </a:moveTo>
                <a:cubicBezTo>
                  <a:pt x="101600" y="766064"/>
                  <a:pt x="203200" y="367792"/>
                  <a:pt x="438912" y="237744"/>
                </a:cubicBezTo>
                <a:cubicBezTo>
                  <a:pt x="674624" y="107696"/>
                  <a:pt x="1089152" y="396240"/>
                  <a:pt x="1414272" y="384048"/>
                </a:cubicBezTo>
                <a:cubicBezTo>
                  <a:pt x="1739392" y="371856"/>
                  <a:pt x="2082800" y="228600"/>
                  <a:pt x="2389632" y="164592"/>
                </a:cubicBezTo>
                <a:cubicBezTo>
                  <a:pt x="2696464" y="100584"/>
                  <a:pt x="2975864" y="50292"/>
                  <a:pt x="3255264"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B87DA82-2FBD-453B-BB7D-91C58C72EC6E}"/>
              </a:ext>
            </a:extLst>
          </p:cNvPr>
          <p:cNvSpPr/>
          <p:nvPr/>
        </p:nvSpPr>
        <p:spPr>
          <a:xfrm>
            <a:off x="3332300" y="4079399"/>
            <a:ext cx="471604" cy="276999"/>
          </a:xfrm>
          <a:prstGeom prst="rect">
            <a:avLst/>
          </a:prstGeom>
        </p:spPr>
        <p:txBody>
          <a:bodyPr wrap="none">
            <a:spAutoFit/>
          </a:bodyPr>
          <a:lstStyle/>
          <a:p>
            <a:r>
              <a:rPr lang="en-US" sz="1200" dirty="0"/>
              <a:t>time</a:t>
            </a:r>
          </a:p>
        </p:txBody>
      </p:sp>
      <p:cxnSp>
        <p:nvCxnSpPr>
          <p:cNvPr id="21" name="Straight Arrow Connector 20">
            <a:extLst>
              <a:ext uri="{FF2B5EF4-FFF2-40B4-BE49-F238E27FC236}">
                <a16:creationId xmlns:a16="http://schemas.microsoft.com/office/drawing/2014/main" id="{901D0990-98CF-457E-AE9D-6516BC1BF71F}"/>
              </a:ext>
            </a:extLst>
          </p:cNvPr>
          <p:cNvCxnSpPr/>
          <p:nvPr/>
        </p:nvCxnSpPr>
        <p:spPr>
          <a:xfrm flipV="1">
            <a:off x="3358896" y="3986784"/>
            <a:ext cx="445008" cy="128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4314AAA8-0F04-41C1-B4AC-A2F3502FB6BC}"/>
                  </a:ext>
                </a:extLst>
              </p:cNvPr>
              <p:cNvSpPr txBox="1"/>
              <p:nvPr/>
            </p:nvSpPr>
            <p:spPr>
              <a:xfrm>
                <a:off x="5876296" y="3127980"/>
                <a:ext cx="3768992" cy="369332"/>
              </a:xfrm>
              <a:prstGeom prst="rect">
                <a:avLst/>
              </a:prstGeom>
              <a:noFill/>
            </p:spPr>
            <p:txBody>
              <a:bodyPr wrap="square" rtlCol="0">
                <a:spAutoFit/>
              </a:bodyPr>
              <a:lstStyle/>
              <a:p>
                <a:r>
                  <a:rPr lang="en-US" dirty="0"/>
                  <a:t>Dynamical system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𝓈</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𝓈</m:t>
                        </m:r>
                      </m:e>
                      <m:sub>
                        <m:r>
                          <a:rPr lang="en-US" b="0" i="1" smtClean="0">
                            <a:latin typeface="Cambria Math" panose="02040503050406030204" pitchFamily="18" charset="0"/>
                          </a:rPr>
                          <m:t>𝑡</m:t>
                        </m:r>
                        <m:r>
                          <a:rPr lang="en-US" b="0" i="1" smtClean="0">
                            <a:latin typeface="Cambria Math" panose="02040503050406030204" pitchFamily="18" charset="0"/>
                          </a:rPr>
                          <m:t>+</m:t>
                        </m:r>
                        <m:r>
                          <m:rPr>
                            <m:sty m:val="p"/>
                          </m:rPr>
                          <a:rPr lang="en-US" b="0" i="0" smtClean="0">
                            <a:latin typeface="Cambria Math" panose="02040503050406030204" pitchFamily="18" charset="0"/>
                          </a:rPr>
                          <m:t>Δ</m:t>
                        </m:r>
                        <m:r>
                          <m:rPr>
                            <m:sty m:val="p"/>
                          </m:rPr>
                          <a:rPr lang="en-US" b="0" i="1" smtClean="0">
                            <a:latin typeface="Cambria Math" panose="02040503050406030204" pitchFamily="18" charset="0"/>
                          </a:rPr>
                          <m:t>t</m:t>
                        </m:r>
                        <m:r>
                          <a:rPr lang="en-US" b="0" i="1" smtClean="0">
                            <a:latin typeface="Cambria Math" panose="02040503050406030204" pitchFamily="18" charset="0"/>
                          </a:rPr>
                          <m:t> </m:t>
                        </m:r>
                      </m:sub>
                    </m:sSub>
                  </m:oMath>
                </a14:m>
                <a:endParaRPr lang="en-US" dirty="0"/>
              </a:p>
            </p:txBody>
          </p:sp>
        </mc:Choice>
        <mc:Fallback xmlns="">
          <p:sp>
            <p:nvSpPr>
              <p:cNvPr id="50" name="TextBox 49">
                <a:extLst>
                  <a:ext uri="{FF2B5EF4-FFF2-40B4-BE49-F238E27FC236}">
                    <a16:creationId xmlns:a16="http://schemas.microsoft.com/office/drawing/2014/main" id="{4314AAA8-0F04-41C1-B4AC-A2F3502FB6BC}"/>
                  </a:ext>
                </a:extLst>
              </p:cNvPr>
              <p:cNvSpPr txBox="1">
                <a:spLocks noRot="1" noChangeAspect="1" noMove="1" noResize="1" noEditPoints="1" noAdjustHandles="1" noChangeArrowheads="1" noChangeShapeType="1" noTextEdit="1"/>
              </p:cNvSpPr>
              <p:nvPr/>
            </p:nvSpPr>
            <p:spPr>
              <a:xfrm>
                <a:off x="5876296" y="3127980"/>
                <a:ext cx="3768992" cy="369332"/>
              </a:xfrm>
              <a:prstGeom prst="rect">
                <a:avLst/>
              </a:prstGeom>
              <a:blipFill>
                <a:blip r:embed="rId9"/>
                <a:stretch>
                  <a:fillRect l="-1456" t="-8197" b="-24590"/>
                </a:stretch>
              </a:blipFill>
            </p:spPr>
            <p:txBody>
              <a:bodyPr/>
              <a:lstStyle/>
              <a:p>
                <a:r>
                  <a:rPr lang="en-US">
                    <a:noFill/>
                  </a:rPr>
                  <a:t> </a:t>
                </a:r>
              </a:p>
            </p:txBody>
          </p:sp>
        </mc:Fallback>
      </mc:AlternateContent>
      <p:sp>
        <p:nvSpPr>
          <p:cNvPr id="51" name="TextBox 50">
            <a:extLst>
              <a:ext uri="{FF2B5EF4-FFF2-40B4-BE49-F238E27FC236}">
                <a16:creationId xmlns:a16="http://schemas.microsoft.com/office/drawing/2014/main" id="{AF1B018A-F7FC-4F4E-AF07-6E92C06167D8}"/>
              </a:ext>
            </a:extLst>
          </p:cNvPr>
          <p:cNvSpPr txBox="1"/>
          <p:nvPr/>
        </p:nvSpPr>
        <p:spPr>
          <a:xfrm>
            <a:off x="8760962" y="3546086"/>
            <a:ext cx="3768992" cy="369332"/>
          </a:xfrm>
          <a:prstGeom prst="rect">
            <a:avLst/>
          </a:prstGeom>
          <a:noFill/>
        </p:spPr>
        <p:txBody>
          <a:bodyPr wrap="square" rtlCol="0">
            <a:spAutoFit/>
          </a:bodyPr>
          <a:lstStyle/>
          <a:p>
            <a:r>
              <a:rPr lang="en-US" dirty="0">
                <a:solidFill>
                  <a:srgbClr val="FF0000"/>
                </a:solidFill>
              </a:rPr>
              <a:t>Not enough!</a:t>
            </a:r>
          </a:p>
        </p:txBody>
      </p:sp>
      <p:sp>
        <p:nvSpPr>
          <p:cNvPr id="54" name="TextBox 53">
            <a:extLst>
              <a:ext uri="{FF2B5EF4-FFF2-40B4-BE49-F238E27FC236}">
                <a16:creationId xmlns:a16="http://schemas.microsoft.com/office/drawing/2014/main" id="{340A6A40-7303-4DC9-9E66-908CACDD925F}"/>
              </a:ext>
            </a:extLst>
          </p:cNvPr>
          <p:cNvSpPr txBox="1"/>
          <p:nvPr/>
        </p:nvSpPr>
        <p:spPr>
          <a:xfrm>
            <a:off x="5860268" y="4793758"/>
            <a:ext cx="4553960" cy="646331"/>
          </a:xfrm>
          <a:prstGeom prst="rect">
            <a:avLst/>
          </a:prstGeom>
          <a:noFill/>
        </p:spPr>
        <p:txBody>
          <a:bodyPr wrap="square" rtlCol="0">
            <a:spAutoFit/>
          </a:bodyPr>
          <a:lstStyle/>
          <a:p>
            <a:r>
              <a:rPr lang="en-US" dirty="0"/>
              <a:t>Independent degrees of freedom must be mapped to independent degrees of freedom</a:t>
            </a: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AC7BCA8F-FDD9-49F5-89DC-E8BA66967286}"/>
                  </a:ext>
                </a:extLst>
              </p:cNvPr>
              <p:cNvSpPr txBox="1"/>
              <p:nvPr/>
            </p:nvSpPr>
            <p:spPr>
              <a:xfrm>
                <a:off x="4681728" y="5816022"/>
                <a:ext cx="6746509" cy="369332"/>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m:t>
                    </m:r>
                  </m:oMath>
                </a14:m>
                <a:r>
                  <a:rPr lang="en-US" dirty="0"/>
                  <a:t> Hamiltonian mechanics (</a:t>
                </a:r>
                <a:r>
                  <a:rPr lang="en-US" dirty="0" err="1"/>
                  <a:t>symplectic</a:t>
                </a:r>
                <a:r>
                  <a:rPr lang="en-US" dirty="0"/>
                  <a:t> structure must be preserved)</a:t>
                </a:r>
              </a:p>
            </p:txBody>
          </p:sp>
        </mc:Choice>
        <mc:Fallback xmlns="">
          <p:sp>
            <p:nvSpPr>
              <p:cNvPr id="55" name="TextBox 54">
                <a:extLst>
                  <a:ext uri="{FF2B5EF4-FFF2-40B4-BE49-F238E27FC236}">
                    <a16:creationId xmlns:a16="http://schemas.microsoft.com/office/drawing/2014/main" id="{AC7BCA8F-FDD9-49F5-89DC-E8BA66967286}"/>
                  </a:ext>
                </a:extLst>
              </p:cNvPr>
              <p:cNvSpPr txBox="1">
                <a:spLocks noRot="1" noChangeAspect="1" noMove="1" noResize="1" noEditPoints="1" noAdjustHandles="1" noChangeArrowheads="1" noChangeShapeType="1" noTextEdit="1"/>
              </p:cNvSpPr>
              <p:nvPr/>
            </p:nvSpPr>
            <p:spPr>
              <a:xfrm>
                <a:off x="4681728" y="5816022"/>
                <a:ext cx="6746509" cy="369332"/>
              </a:xfrm>
              <a:prstGeom prst="rect">
                <a:avLst/>
              </a:prstGeom>
              <a:blipFill>
                <a:blip r:embed="rId10"/>
                <a:stretch>
                  <a:fillRect t="-8197" b="-24590"/>
                </a:stretch>
              </a:blipFill>
            </p:spPr>
            <p:txBody>
              <a:bodyPr/>
              <a:lstStyle/>
              <a:p>
                <a:r>
                  <a:rPr lang="en-US">
                    <a:noFill/>
                  </a:rPr>
                  <a:t> </a:t>
                </a:r>
              </a:p>
            </p:txBody>
          </p:sp>
        </mc:Fallback>
      </mc:AlternateContent>
      <p:sp>
        <p:nvSpPr>
          <p:cNvPr id="3" name="Footer Placeholder 2">
            <a:extLst>
              <a:ext uri="{FF2B5EF4-FFF2-40B4-BE49-F238E27FC236}">
                <a16:creationId xmlns:a16="http://schemas.microsoft.com/office/drawing/2014/main" id="{4D3A7B80-A860-4555-9D75-521E66BEE33C}"/>
              </a:ext>
            </a:extLst>
          </p:cNvPr>
          <p:cNvSpPr>
            <a:spLocks noGrp="1"/>
          </p:cNvSpPr>
          <p:nvPr>
            <p:ph type="ftr" sz="quarter" idx="11"/>
          </p:nvPr>
        </p:nvSpPr>
        <p:spPr/>
        <p:txBody>
          <a:bodyPr/>
          <a:lstStyle/>
          <a:p>
            <a:r>
              <a:rPr lang="en-US"/>
              <a:t>C. A. Aidala - G. Carcassi - University of Michigan</a:t>
            </a:r>
          </a:p>
        </p:txBody>
      </p:sp>
    </p:spTree>
    <p:extLst>
      <p:ext uri="{BB962C8B-B14F-4D97-AF65-F5344CB8AC3E}">
        <p14:creationId xmlns:p14="http://schemas.microsoft.com/office/powerpoint/2010/main" val="109099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52" grpId="0"/>
      <p:bldP spid="19" grpId="0" animBg="1"/>
      <p:bldP spid="46" grpId="0"/>
      <p:bldP spid="50" grpId="0"/>
      <p:bldP spid="51" grpId="0"/>
      <p:bldP spid="54" grpId="0"/>
      <p:bldP spid="5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A28E1-00EA-4A92-B9B0-3B4DBA1D49D0}"/>
              </a:ext>
            </a:extLst>
          </p:cNvPr>
          <p:cNvSpPr>
            <a:spLocks noGrp="1"/>
          </p:cNvSpPr>
          <p:nvPr>
            <p:ph type="title"/>
          </p:nvPr>
        </p:nvSpPr>
        <p:spPr/>
        <p:txBody>
          <a:bodyPr/>
          <a:lstStyle/>
          <a:p>
            <a:r>
              <a:rPr lang="en-US" dirty="0"/>
              <a:t>Hamiltonian mechanics for one degree of freedom</a:t>
            </a:r>
          </a:p>
        </p:txBody>
      </p:sp>
      <p:grpSp>
        <p:nvGrpSpPr>
          <p:cNvPr id="29" name="Group 28">
            <a:extLst>
              <a:ext uri="{FF2B5EF4-FFF2-40B4-BE49-F238E27FC236}">
                <a16:creationId xmlns:a16="http://schemas.microsoft.com/office/drawing/2014/main" id="{FED597B4-1AB4-46AC-A690-D26CA23880F5}"/>
              </a:ext>
            </a:extLst>
          </p:cNvPr>
          <p:cNvGrpSpPr/>
          <p:nvPr/>
        </p:nvGrpSpPr>
        <p:grpSpPr>
          <a:xfrm>
            <a:off x="7055986" y="1111798"/>
            <a:ext cx="5043602" cy="3387386"/>
            <a:chOff x="1420421" y="1885950"/>
            <a:chExt cx="3811442" cy="2559842"/>
          </a:xfrm>
        </p:grpSpPr>
        <p:sp>
          <p:nvSpPr>
            <p:cNvPr id="4" name="Freeform: Shape 3">
              <a:extLst>
                <a:ext uri="{FF2B5EF4-FFF2-40B4-BE49-F238E27FC236}">
                  <a16:creationId xmlns:a16="http://schemas.microsoft.com/office/drawing/2014/main" id="{2A7167C3-2AB8-4983-A427-D52B4644D50A}"/>
                </a:ext>
              </a:extLst>
            </p:cNvPr>
            <p:cNvSpPr/>
            <p:nvPr/>
          </p:nvSpPr>
          <p:spPr>
            <a:xfrm rot="10958491">
              <a:off x="3484661" y="2378201"/>
              <a:ext cx="246516" cy="1161535"/>
            </a:xfrm>
            <a:custGeom>
              <a:avLst/>
              <a:gdLst>
                <a:gd name="connsiteX0" fmla="*/ 184732 w 246516"/>
                <a:gd name="connsiteY0" fmla="*/ 0 h 1161535"/>
                <a:gd name="connsiteX1" fmla="*/ 24094 w 246516"/>
                <a:gd name="connsiteY1" fmla="*/ 253313 h 1161535"/>
                <a:gd name="connsiteX2" fmla="*/ 24094 w 246516"/>
                <a:gd name="connsiteY2" fmla="*/ 982362 h 1161535"/>
                <a:gd name="connsiteX3" fmla="*/ 246516 w 246516"/>
                <a:gd name="connsiteY3" fmla="*/ 1161535 h 1161535"/>
              </a:gdLst>
              <a:ahLst/>
              <a:cxnLst>
                <a:cxn ang="0">
                  <a:pos x="connsiteX0" y="connsiteY0"/>
                </a:cxn>
                <a:cxn ang="0">
                  <a:pos x="connsiteX1" y="connsiteY1"/>
                </a:cxn>
                <a:cxn ang="0">
                  <a:pos x="connsiteX2" y="connsiteY2"/>
                </a:cxn>
                <a:cxn ang="0">
                  <a:pos x="connsiteX3" y="connsiteY3"/>
                </a:cxn>
              </a:cxnLst>
              <a:rect l="l" t="t" r="r" b="b"/>
              <a:pathLst>
                <a:path w="246516" h="1161535">
                  <a:moveTo>
                    <a:pt x="184732" y="0"/>
                  </a:moveTo>
                  <a:cubicBezTo>
                    <a:pt x="117799" y="44793"/>
                    <a:pt x="50867" y="89586"/>
                    <a:pt x="24094" y="253313"/>
                  </a:cubicBezTo>
                  <a:cubicBezTo>
                    <a:pt x="-2679" y="417040"/>
                    <a:pt x="-12976" y="830992"/>
                    <a:pt x="24094" y="982362"/>
                  </a:cubicBezTo>
                  <a:cubicBezTo>
                    <a:pt x="61164" y="1133732"/>
                    <a:pt x="153840" y="1147633"/>
                    <a:pt x="246516" y="1161535"/>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2D6C20D7-B7FA-456A-81FB-3B72402C97EC}"/>
                </a:ext>
              </a:extLst>
            </p:cNvPr>
            <p:cNvSpPr/>
            <p:nvPr/>
          </p:nvSpPr>
          <p:spPr>
            <a:xfrm>
              <a:off x="2918153" y="2364083"/>
              <a:ext cx="1127878" cy="1170755"/>
            </a:xfrm>
            <a:custGeom>
              <a:avLst/>
              <a:gdLst>
                <a:gd name="connsiteX0" fmla="*/ 738841 w 1127878"/>
                <a:gd name="connsiteY0" fmla="*/ 2236 h 1170755"/>
                <a:gd name="connsiteX1" fmla="*/ 195144 w 1127878"/>
                <a:gd name="connsiteY1" fmla="*/ 144339 h 1170755"/>
                <a:gd name="connsiteX2" fmla="*/ 15971 w 1127878"/>
                <a:gd name="connsiteY2" fmla="*/ 786890 h 1170755"/>
                <a:gd name="connsiteX3" fmla="*/ 553490 w 1127878"/>
                <a:gd name="connsiteY3" fmla="*/ 1169949 h 1170755"/>
                <a:gd name="connsiteX4" fmla="*/ 1078652 w 1127878"/>
                <a:gd name="connsiteY4" fmla="*/ 867209 h 1170755"/>
                <a:gd name="connsiteX5" fmla="*/ 1066295 w 1127878"/>
                <a:gd name="connsiteY5" fmla="*/ 206122 h 1170755"/>
                <a:gd name="connsiteX6" fmla="*/ 738841 w 1127878"/>
                <a:gd name="connsiteY6" fmla="*/ 2236 h 1170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7878" h="1170755">
                  <a:moveTo>
                    <a:pt x="738841" y="2236"/>
                  </a:moveTo>
                  <a:cubicBezTo>
                    <a:pt x="593649" y="-8061"/>
                    <a:pt x="315622" y="13563"/>
                    <a:pt x="195144" y="144339"/>
                  </a:cubicBezTo>
                  <a:cubicBezTo>
                    <a:pt x="74666" y="275115"/>
                    <a:pt x="-43753" y="615955"/>
                    <a:pt x="15971" y="786890"/>
                  </a:cubicBezTo>
                  <a:cubicBezTo>
                    <a:pt x="75695" y="957825"/>
                    <a:pt x="376377" y="1156563"/>
                    <a:pt x="553490" y="1169949"/>
                  </a:cubicBezTo>
                  <a:cubicBezTo>
                    <a:pt x="730603" y="1183335"/>
                    <a:pt x="993185" y="1027847"/>
                    <a:pt x="1078652" y="867209"/>
                  </a:cubicBezTo>
                  <a:cubicBezTo>
                    <a:pt x="1164119" y="706571"/>
                    <a:pt x="1123960" y="350284"/>
                    <a:pt x="1066295" y="206122"/>
                  </a:cubicBezTo>
                  <a:cubicBezTo>
                    <a:pt x="1008630" y="61960"/>
                    <a:pt x="884033" y="12533"/>
                    <a:pt x="738841" y="2236"/>
                  </a:cubicBezTo>
                  <a:close/>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45BE6063-1303-4E5B-ABB0-623E2E5A9BA6}"/>
                </a:ext>
              </a:extLst>
            </p:cNvPr>
            <p:cNvCxnSpPr>
              <a:cxnSpLocks/>
            </p:cNvCxnSpPr>
            <p:nvPr/>
          </p:nvCxnSpPr>
          <p:spPr>
            <a:xfrm>
              <a:off x="2468474" y="2029946"/>
              <a:ext cx="0" cy="193516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823D453-DF5A-432B-8CC7-F6CEB6BF59F2}"/>
                </a:ext>
              </a:extLst>
            </p:cNvPr>
            <p:cNvCxnSpPr>
              <a:cxnSpLocks/>
            </p:cNvCxnSpPr>
            <p:nvPr/>
          </p:nvCxnSpPr>
          <p:spPr>
            <a:xfrm>
              <a:off x="2260063" y="3706406"/>
              <a:ext cx="287945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FF532CC-7837-4DFE-A922-C36FF314B8B7}"/>
                    </a:ext>
                  </a:extLst>
                </p:cNvPr>
                <p:cNvSpPr txBox="1"/>
                <p:nvPr/>
              </p:nvSpPr>
              <p:spPr>
                <a:xfrm>
                  <a:off x="4815765" y="3743794"/>
                  <a:ext cx="416098" cy="4426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𝑡</m:t>
                        </m:r>
                      </m:oMath>
                    </m:oMathPara>
                  </a14:m>
                  <a:endParaRPr lang="en-US" dirty="0"/>
                </a:p>
              </p:txBody>
            </p:sp>
          </mc:Choice>
          <mc:Fallback xmlns="">
            <p:sp>
              <p:nvSpPr>
                <p:cNvPr id="8" name="TextBox 7">
                  <a:extLst>
                    <a:ext uri="{FF2B5EF4-FFF2-40B4-BE49-F238E27FC236}">
                      <a16:creationId xmlns:a16="http://schemas.microsoft.com/office/drawing/2014/main" id="{0FF532CC-7837-4DFE-A922-C36FF314B8B7}"/>
                    </a:ext>
                  </a:extLst>
                </p:cNvPr>
                <p:cNvSpPr txBox="1">
                  <a:spLocks noRot="1" noChangeAspect="1" noMove="1" noResize="1" noEditPoints="1" noAdjustHandles="1" noChangeArrowheads="1" noChangeShapeType="1" noTextEdit="1"/>
                </p:cNvSpPr>
                <p:nvPr/>
              </p:nvSpPr>
              <p:spPr>
                <a:xfrm>
                  <a:off x="4815765" y="3743794"/>
                  <a:ext cx="416098" cy="442641"/>
                </a:xfrm>
                <a:prstGeom prst="rect">
                  <a:avLst/>
                </a:prstGeom>
                <a:blipFill>
                  <a:blip r:embed="rId2"/>
                  <a:stretch>
                    <a:fillRect/>
                  </a:stretch>
                </a:blipFill>
              </p:spPr>
              <p:txBody>
                <a:bodyPr/>
                <a:lstStyle/>
                <a:p>
                  <a:r>
                    <a:rPr lang="en-US">
                      <a:noFill/>
                    </a:rPr>
                    <a:t> </a:t>
                  </a:r>
                </a:p>
              </p:txBody>
            </p:sp>
          </mc:Fallback>
        </mc:AlternateContent>
        <p:sp>
          <p:nvSpPr>
            <p:cNvPr id="9" name="Freeform: Shape 8">
              <a:extLst>
                <a:ext uri="{FF2B5EF4-FFF2-40B4-BE49-F238E27FC236}">
                  <a16:creationId xmlns:a16="http://schemas.microsoft.com/office/drawing/2014/main" id="{FAE35499-838D-498F-8333-C30CF8D9D963}"/>
                </a:ext>
              </a:extLst>
            </p:cNvPr>
            <p:cNvSpPr/>
            <p:nvPr/>
          </p:nvSpPr>
          <p:spPr>
            <a:xfrm>
              <a:off x="2610094" y="2411706"/>
              <a:ext cx="2108628" cy="1604947"/>
            </a:xfrm>
            <a:custGeom>
              <a:avLst/>
              <a:gdLst>
                <a:gd name="connsiteX0" fmla="*/ 0 w 1807534"/>
                <a:gd name="connsiteY0" fmla="*/ 964018 h 964018"/>
                <a:gd name="connsiteX1" fmla="*/ 623776 w 1807534"/>
                <a:gd name="connsiteY1" fmla="*/ 538716 h 964018"/>
                <a:gd name="connsiteX2" fmla="*/ 1389321 w 1807534"/>
                <a:gd name="connsiteY2" fmla="*/ 375683 h 964018"/>
                <a:gd name="connsiteX3" fmla="*/ 1807534 w 1807534"/>
                <a:gd name="connsiteY3" fmla="*/ 0 h 964018"/>
                <a:gd name="connsiteX0" fmla="*/ 0 w 1864815"/>
                <a:gd name="connsiteY0" fmla="*/ 1339140 h 1339140"/>
                <a:gd name="connsiteX1" fmla="*/ 681057 w 1864815"/>
                <a:gd name="connsiteY1" fmla="*/ 538716 h 1339140"/>
                <a:gd name="connsiteX2" fmla="*/ 1446602 w 1864815"/>
                <a:gd name="connsiteY2" fmla="*/ 375683 h 1339140"/>
                <a:gd name="connsiteX3" fmla="*/ 1864815 w 1864815"/>
                <a:gd name="connsiteY3" fmla="*/ 0 h 1339140"/>
              </a:gdLst>
              <a:ahLst/>
              <a:cxnLst>
                <a:cxn ang="0">
                  <a:pos x="connsiteX0" y="connsiteY0"/>
                </a:cxn>
                <a:cxn ang="0">
                  <a:pos x="connsiteX1" y="connsiteY1"/>
                </a:cxn>
                <a:cxn ang="0">
                  <a:pos x="connsiteX2" y="connsiteY2"/>
                </a:cxn>
                <a:cxn ang="0">
                  <a:pos x="connsiteX3" y="connsiteY3"/>
                </a:cxn>
              </a:cxnLst>
              <a:rect l="l" t="t" r="r" b="b"/>
              <a:pathLst>
                <a:path w="1864815" h="1339140">
                  <a:moveTo>
                    <a:pt x="0" y="1339140"/>
                  </a:moveTo>
                  <a:cubicBezTo>
                    <a:pt x="196111" y="1175517"/>
                    <a:pt x="439957" y="699292"/>
                    <a:pt x="681057" y="538716"/>
                  </a:cubicBezTo>
                  <a:cubicBezTo>
                    <a:pt x="922157" y="378140"/>
                    <a:pt x="1249309" y="465469"/>
                    <a:pt x="1446602" y="375683"/>
                  </a:cubicBezTo>
                  <a:cubicBezTo>
                    <a:pt x="1643895" y="285897"/>
                    <a:pt x="1754355" y="142948"/>
                    <a:pt x="1864815"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3113753-3C72-4486-BF65-9B76E0E48CEF}"/>
                </a:ext>
              </a:extLst>
            </p:cNvPr>
            <p:cNvCxnSpPr>
              <a:cxnSpLocks/>
            </p:cNvCxnSpPr>
            <p:nvPr/>
          </p:nvCxnSpPr>
          <p:spPr>
            <a:xfrm flipH="1">
              <a:off x="1726664" y="3592558"/>
              <a:ext cx="833974" cy="85323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5C27578-96D2-48ED-A5AC-66B176858CD5}"/>
                    </a:ext>
                  </a:extLst>
                </p:cNvPr>
                <p:cNvSpPr txBox="1"/>
                <p:nvPr/>
              </p:nvSpPr>
              <p:spPr>
                <a:xfrm>
                  <a:off x="1420421" y="3921108"/>
                  <a:ext cx="41609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𝑝</m:t>
                        </m:r>
                      </m:oMath>
                    </m:oMathPara>
                  </a14:m>
                  <a:endParaRPr lang="en-US" dirty="0"/>
                </a:p>
              </p:txBody>
            </p:sp>
          </mc:Choice>
          <mc:Fallback xmlns="">
            <p:sp>
              <p:nvSpPr>
                <p:cNvPr id="11" name="TextBox 10">
                  <a:extLst>
                    <a:ext uri="{FF2B5EF4-FFF2-40B4-BE49-F238E27FC236}">
                      <a16:creationId xmlns:a16="http://schemas.microsoft.com/office/drawing/2014/main" id="{05C27578-96D2-48ED-A5AC-66B176858CD5}"/>
                    </a:ext>
                  </a:extLst>
                </p:cNvPr>
                <p:cNvSpPr txBox="1">
                  <a:spLocks noRot="1" noChangeAspect="1" noMove="1" noResize="1" noEditPoints="1" noAdjustHandles="1" noChangeArrowheads="1" noChangeShapeType="1" noTextEdit="1"/>
                </p:cNvSpPr>
                <p:nvPr/>
              </p:nvSpPr>
              <p:spPr>
                <a:xfrm>
                  <a:off x="1420421" y="3921108"/>
                  <a:ext cx="416098" cy="369332"/>
                </a:xfrm>
                <a:prstGeom prst="rect">
                  <a:avLst/>
                </a:prstGeom>
                <a:blipFill>
                  <a:blip r:embed="rId3"/>
                  <a:stretch>
                    <a:fillRect/>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6DD9B6B9-E26E-4277-BA29-86D01DAC3266}"/>
                </a:ext>
              </a:extLst>
            </p:cNvPr>
            <p:cNvGrpSpPr/>
            <p:nvPr/>
          </p:nvGrpSpPr>
          <p:grpSpPr>
            <a:xfrm>
              <a:off x="2752533" y="2419199"/>
              <a:ext cx="1959428" cy="1442139"/>
              <a:chOff x="6207470" y="2983557"/>
              <a:chExt cx="1959428" cy="1442139"/>
            </a:xfrm>
          </p:grpSpPr>
          <p:cxnSp>
            <p:nvCxnSpPr>
              <p:cNvPr id="13" name="Straight Arrow Connector 12">
                <a:extLst>
                  <a:ext uri="{FF2B5EF4-FFF2-40B4-BE49-F238E27FC236}">
                    <a16:creationId xmlns:a16="http://schemas.microsoft.com/office/drawing/2014/main" id="{FCF8B6AA-D8C8-4744-A962-30C04EA4ADEB}"/>
                  </a:ext>
                </a:extLst>
              </p:cNvPr>
              <p:cNvCxnSpPr>
                <a:cxnSpLocks/>
              </p:cNvCxnSpPr>
              <p:nvPr/>
            </p:nvCxnSpPr>
            <p:spPr>
              <a:xfrm flipV="1">
                <a:off x="7252498" y="3490395"/>
                <a:ext cx="282158" cy="15676"/>
              </a:xfrm>
              <a:prstGeom prst="straightConnector1">
                <a:avLst/>
              </a:prstGeom>
              <a:ln w="19050">
                <a:solidFill>
                  <a:srgbClr val="007434"/>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3B57EC8-2A12-4665-A52F-B55F374D80C8}"/>
                  </a:ext>
                </a:extLst>
              </p:cNvPr>
              <p:cNvCxnSpPr>
                <a:cxnSpLocks/>
              </p:cNvCxnSpPr>
              <p:nvPr/>
            </p:nvCxnSpPr>
            <p:spPr>
              <a:xfrm flipV="1">
                <a:off x="7772400" y="3284893"/>
                <a:ext cx="211618" cy="117764"/>
              </a:xfrm>
              <a:prstGeom prst="straightConnector1">
                <a:avLst/>
              </a:prstGeom>
              <a:ln w="19050">
                <a:solidFill>
                  <a:srgbClr val="007434"/>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29B8355-9837-4883-99CF-205630EFF588}"/>
                  </a:ext>
                </a:extLst>
              </p:cNvPr>
              <p:cNvCxnSpPr>
                <a:cxnSpLocks/>
              </p:cNvCxnSpPr>
              <p:nvPr/>
            </p:nvCxnSpPr>
            <p:spPr>
              <a:xfrm flipV="1">
                <a:off x="6818811" y="3511296"/>
                <a:ext cx="229907" cy="127254"/>
              </a:xfrm>
              <a:prstGeom prst="straightConnector1">
                <a:avLst/>
              </a:prstGeom>
              <a:ln w="19050">
                <a:solidFill>
                  <a:srgbClr val="007434"/>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F31770D-63F5-4EFF-BCE3-1310CAE0279C}"/>
                  </a:ext>
                </a:extLst>
              </p:cNvPr>
              <p:cNvCxnSpPr>
                <a:cxnSpLocks/>
              </p:cNvCxnSpPr>
              <p:nvPr/>
            </p:nvCxnSpPr>
            <p:spPr>
              <a:xfrm flipV="1">
                <a:off x="6466581" y="3838401"/>
                <a:ext cx="142571" cy="218595"/>
              </a:xfrm>
              <a:prstGeom prst="straightConnector1">
                <a:avLst/>
              </a:prstGeom>
              <a:ln w="19050">
                <a:solidFill>
                  <a:srgbClr val="007434"/>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1F75816-5D0C-469C-BCB6-278D1D5C1E4D}"/>
                  </a:ext>
                </a:extLst>
              </p:cNvPr>
              <p:cNvCxnSpPr>
                <a:cxnSpLocks/>
              </p:cNvCxnSpPr>
              <p:nvPr/>
            </p:nvCxnSpPr>
            <p:spPr>
              <a:xfrm flipV="1">
                <a:off x="8041495" y="2983557"/>
                <a:ext cx="125403" cy="172430"/>
              </a:xfrm>
              <a:prstGeom prst="straightConnector1">
                <a:avLst/>
              </a:prstGeom>
              <a:ln w="19050">
                <a:solidFill>
                  <a:srgbClr val="007434"/>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4DB9F45-EA43-444F-9FB4-0FE3FC947691}"/>
                  </a:ext>
                </a:extLst>
              </p:cNvPr>
              <p:cNvCxnSpPr>
                <a:cxnSpLocks/>
              </p:cNvCxnSpPr>
              <p:nvPr/>
            </p:nvCxnSpPr>
            <p:spPr>
              <a:xfrm flipV="1">
                <a:off x="6207470" y="4206240"/>
                <a:ext cx="125403" cy="219456"/>
              </a:xfrm>
              <a:prstGeom prst="straightConnector1">
                <a:avLst/>
              </a:prstGeom>
              <a:ln w="19050">
                <a:solidFill>
                  <a:srgbClr val="007434"/>
                </a:solidFill>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86A9A49-6A77-4729-9650-55F5BE442D11}"/>
                    </a:ext>
                  </a:extLst>
                </p:cNvPr>
                <p:cNvSpPr txBox="1"/>
                <p:nvPr/>
              </p:nvSpPr>
              <p:spPr>
                <a:xfrm>
                  <a:off x="2450421" y="1885950"/>
                  <a:ext cx="416822" cy="4426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𝑞</m:t>
                        </m:r>
                      </m:oMath>
                    </m:oMathPara>
                  </a14:m>
                  <a:endParaRPr lang="en-US" dirty="0"/>
                </a:p>
              </p:txBody>
            </p:sp>
          </mc:Choice>
          <mc:Fallback xmlns="">
            <p:sp>
              <p:nvSpPr>
                <p:cNvPr id="19" name="TextBox 18">
                  <a:extLst>
                    <a:ext uri="{FF2B5EF4-FFF2-40B4-BE49-F238E27FC236}">
                      <a16:creationId xmlns:a16="http://schemas.microsoft.com/office/drawing/2014/main" id="{786A9A49-6A77-4729-9650-55F5BE442D11}"/>
                    </a:ext>
                  </a:extLst>
                </p:cNvPr>
                <p:cNvSpPr txBox="1">
                  <a:spLocks noRot="1" noChangeAspect="1" noMove="1" noResize="1" noEditPoints="1" noAdjustHandles="1" noChangeArrowheads="1" noChangeShapeType="1" noTextEdit="1"/>
                </p:cNvSpPr>
                <p:nvPr/>
              </p:nvSpPr>
              <p:spPr>
                <a:xfrm>
                  <a:off x="2450421" y="1885950"/>
                  <a:ext cx="416822" cy="442641"/>
                </a:xfrm>
                <a:prstGeom prst="rect">
                  <a:avLst/>
                </a:prstGeom>
                <a:blipFill>
                  <a:blip r:embed="rId4"/>
                  <a:stretch>
                    <a:fillRect/>
                  </a:stretch>
                </a:blipFill>
              </p:spPr>
              <p:txBody>
                <a:bodyPr/>
                <a:lstStyle/>
                <a:p>
                  <a:r>
                    <a:rPr lang="en-US">
                      <a:noFill/>
                    </a:rPr>
                    <a:t> </a:t>
                  </a:r>
                </a:p>
              </p:txBody>
            </p:sp>
          </mc:Fallback>
        </mc:AlternateContent>
        <p:sp>
          <p:nvSpPr>
            <p:cNvPr id="20" name="Freeform: Shape 19">
              <a:extLst>
                <a:ext uri="{FF2B5EF4-FFF2-40B4-BE49-F238E27FC236}">
                  <a16:creationId xmlns:a16="http://schemas.microsoft.com/office/drawing/2014/main" id="{7F7CE1BF-0CCD-4D85-A3C1-77CC80EFCC27}"/>
                </a:ext>
              </a:extLst>
            </p:cNvPr>
            <p:cNvSpPr/>
            <p:nvPr/>
          </p:nvSpPr>
          <p:spPr>
            <a:xfrm>
              <a:off x="3293089" y="2366319"/>
              <a:ext cx="246516" cy="1161535"/>
            </a:xfrm>
            <a:custGeom>
              <a:avLst/>
              <a:gdLst>
                <a:gd name="connsiteX0" fmla="*/ 184732 w 246516"/>
                <a:gd name="connsiteY0" fmla="*/ 0 h 1161535"/>
                <a:gd name="connsiteX1" fmla="*/ 24094 w 246516"/>
                <a:gd name="connsiteY1" fmla="*/ 253313 h 1161535"/>
                <a:gd name="connsiteX2" fmla="*/ 24094 w 246516"/>
                <a:gd name="connsiteY2" fmla="*/ 982362 h 1161535"/>
                <a:gd name="connsiteX3" fmla="*/ 246516 w 246516"/>
                <a:gd name="connsiteY3" fmla="*/ 1161535 h 1161535"/>
              </a:gdLst>
              <a:ahLst/>
              <a:cxnLst>
                <a:cxn ang="0">
                  <a:pos x="connsiteX0" y="connsiteY0"/>
                </a:cxn>
                <a:cxn ang="0">
                  <a:pos x="connsiteX1" y="connsiteY1"/>
                </a:cxn>
                <a:cxn ang="0">
                  <a:pos x="connsiteX2" y="connsiteY2"/>
                </a:cxn>
                <a:cxn ang="0">
                  <a:pos x="connsiteX3" y="connsiteY3"/>
                </a:cxn>
              </a:cxnLst>
              <a:rect l="l" t="t" r="r" b="b"/>
              <a:pathLst>
                <a:path w="246516" h="1161535">
                  <a:moveTo>
                    <a:pt x="184732" y="0"/>
                  </a:moveTo>
                  <a:cubicBezTo>
                    <a:pt x="117799" y="44793"/>
                    <a:pt x="50867" y="89586"/>
                    <a:pt x="24094" y="253313"/>
                  </a:cubicBezTo>
                  <a:cubicBezTo>
                    <a:pt x="-2679" y="417040"/>
                    <a:pt x="-12976" y="830992"/>
                    <a:pt x="24094" y="982362"/>
                  </a:cubicBezTo>
                  <a:cubicBezTo>
                    <a:pt x="61164" y="1133732"/>
                    <a:pt x="153840" y="1147633"/>
                    <a:pt x="246516" y="1161535"/>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076344D-56AE-480E-8A33-8B660DC5A22D}"/>
                </a:ext>
              </a:extLst>
            </p:cNvPr>
            <p:cNvSpPr/>
            <p:nvPr/>
          </p:nvSpPr>
          <p:spPr>
            <a:xfrm>
              <a:off x="2035275" y="2070567"/>
              <a:ext cx="2547293" cy="1308385"/>
            </a:xfrm>
            <a:custGeom>
              <a:avLst/>
              <a:gdLst>
                <a:gd name="connsiteX0" fmla="*/ 0 w 1807534"/>
                <a:gd name="connsiteY0" fmla="*/ 964018 h 964018"/>
                <a:gd name="connsiteX1" fmla="*/ 623776 w 1807534"/>
                <a:gd name="connsiteY1" fmla="*/ 538716 h 964018"/>
                <a:gd name="connsiteX2" fmla="*/ 1389321 w 1807534"/>
                <a:gd name="connsiteY2" fmla="*/ 375683 h 964018"/>
                <a:gd name="connsiteX3" fmla="*/ 1807534 w 1807534"/>
                <a:gd name="connsiteY3" fmla="*/ 0 h 964018"/>
                <a:gd name="connsiteX0" fmla="*/ 0 w 1864815"/>
                <a:gd name="connsiteY0" fmla="*/ 1339140 h 1339140"/>
                <a:gd name="connsiteX1" fmla="*/ 681057 w 1864815"/>
                <a:gd name="connsiteY1" fmla="*/ 538716 h 1339140"/>
                <a:gd name="connsiteX2" fmla="*/ 1446602 w 1864815"/>
                <a:gd name="connsiteY2" fmla="*/ 375683 h 1339140"/>
                <a:gd name="connsiteX3" fmla="*/ 1864815 w 1864815"/>
                <a:gd name="connsiteY3" fmla="*/ 0 h 1339140"/>
                <a:gd name="connsiteX0" fmla="*/ 0 w 2209047"/>
                <a:gd name="connsiteY0" fmla="*/ 1065918 h 1065918"/>
                <a:gd name="connsiteX1" fmla="*/ 1025289 w 2209047"/>
                <a:gd name="connsiteY1" fmla="*/ 538716 h 1065918"/>
                <a:gd name="connsiteX2" fmla="*/ 1790834 w 2209047"/>
                <a:gd name="connsiteY2" fmla="*/ 375683 h 1065918"/>
                <a:gd name="connsiteX3" fmla="*/ 2209047 w 2209047"/>
                <a:gd name="connsiteY3" fmla="*/ 0 h 1065918"/>
                <a:gd name="connsiteX0" fmla="*/ 0 w 2209047"/>
                <a:gd name="connsiteY0" fmla="*/ 1065918 h 1065918"/>
                <a:gd name="connsiteX1" fmla="*/ 1025289 w 2209047"/>
                <a:gd name="connsiteY1" fmla="*/ 538716 h 1065918"/>
                <a:gd name="connsiteX2" fmla="*/ 1790834 w 2209047"/>
                <a:gd name="connsiteY2" fmla="*/ 375683 h 1065918"/>
                <a:gd name="connsiteX3" fmla="*/ 2209047 w 2209047"/>
                <a:gd name="connsiteY3" fmla="*/ 0 h 1065918"/>
                <a:gd name="connsiteX0" fmla="*/ 0 w 2209047"/>
                <a:gd name="connsiteY0" fmla="*/ 1065918 h 1065918"/>
                <a:gd name="connsiteX1" fmla="*/ 1156425 w 2209047"/>
                <a:gd name="connsiteY1" fmla="*/ 554182 h 1065918"/>
                <a:gd name="connsiteX2" fmla="*/ 1790834 w 2209047"/>
                <a:gd name="connsiteY2" fmla="*/ 375683 h 1065918"/>
                <a:gd name="connsiteX3" fmla="*/ 2209047 w 2209047"/>
                <a:gd name="connsiteY3" fmla="*/ 0 h 1065918"/>
                <a:gd name="connsiteX0" fmla="*/ 0 w 2209047"/>
                <a:gd name="connsiteY0" fmla="*/ 1065918 h 1065918"/>
                <a:gd name="connsiteX1" fmla="*/ 1156425 w 2209047"/>
                <a:gd name="connsiteY1" fmla="*/ 554182 h 1065918"/>
                <a:gd name="connsiteX2" fmla="*/ 1790834 w 2209047"/>
                <a:gd name="connsiteY2" fmla="*/ 375683 h 1065918"/>
                <a:gd name="connsiteX3" fmla="*/ 2209047 w 2209047"/>
                <a:gd name="connsiteY3" fmla="*/ 0 h 1065918"/>
                <a:gd name="connsiteX0" fmla="*/ 0 w 2209047"/>
                <a:gd name="connsiteY0" fmla="*/ 1065918 h 1065918"/>
                <a:gd name="connsiteX1" fmla="*/ 1156425 w 2209047"/>
                <a:gd name="connsiteY1" fmla="*/ 554182 h 1065918"/>
                <a:gd name="connsiteX2" fmla="*/ 1790834 w 2209047"/>
                <a:gd name="connsiteY2" fmla="*/ 391149 h 1065918"/>
                <a:gd name="connsiteX3" fmla="*/ 2209047 w 2209047"/>
                <a:gd name="connsiteY3" fmla="*/ 0 h 1065918"/>
                <a:gd name="connsiteX0" fmla="*/ 0 w 2209047"/>
                <a:gd name="connsiteY0" fmla="*/ 1065918 h 1065918"/>
                <a:gd name="connsiteX1" fmla="*/ 1156425 w 2209047"/>
                <a:gd name="connsiteY1" fmla="*/ 554182 h 1065918"/>
                <a:gd name="connsiteX2" fmla="*/ 1889186 w 2209047"/>
                <a:gd name="connsiteY2" fmla="*/ 385994 h 1065918"/>
                <a:gd name="connsiteX3" fmla="*/ 2209047 w 2209047"/>
                <a:gd name="connsiteY3" fmla="*/ 0 h 1065918"/>
                <a:gd name="connsiteX0" fmla="*/ 0 w 2252759"/>
                <a:gd name="connsiteY0" fmla="*/ 1091694 h 1091694"/>
                <a:gd name="connsiteX1" fmla="*/ 1156425 w 2252759"/>
                <a:gd name="connsiteY1" fmla="*/ 579958 h 1091694"/>
                <a:gd name="connsiteX2" fmla="*/ 1889186 w 2252759"/>
                <a:gd name="connsiteY2" fmla="*/ 411770 h 1091694"/>
                <a:gd name="connsiteX3" fmla="*/ 2252759 w 2252759"/>
                <a:gd name="connsiteY3" fmla="*/ 0 h 1091694"/>
              </a:gdLst>
              <a:ahLst/>
              <a:cxnLst>
                <a:cxn ang="0">
                  <a:pos x="connsiteX0" y="connsiteY0"/>
                </a:cxn>
                <a:cxn ang="0">
                  <a:pos x="connsiteX1" y="connsiteY1"/>
                </a:cxn>
                <a:cxn ang="0">
                  <a:pos x="connsiteX2" y="connsiteY2"/>
                </a:cxn>
                <a:cxn ang="0">
                  <a:pos x="connsiteX3" y="connsiteY3"/>
                </a:cxn>
              </a:cxnLst>
              <a:rect l="l" t="t" r="r" b="b"/>
              <a:pathLst>
                <a:path w="2252759" h="1091694">
                  <a:moveTo>
                    <a:pt x="0" y="1091694"/>
                  </a:moveTo>
                  <a:cubicBezTo>
                    <a:pt x="256215" y="1082725"/>
                    <a:pt x="841561" y="693279"/>
                    <a:pt x="1156425" y="579958"/>
                  </a:cubicBezTo>
                  <a:cubicBezTo>
                    <a:pt x="1471289" y="466637"/>
                    <a:pt x="1691893" y="501556"/>
                    <a:pt x="1889186" y="411770"/>
                  </a:cubicBezTo>
                  <a:cubicBezTo>
                    <a:pt x="2086479" y="321984"/>
                    <a:pt x="2142299" y="142948"/>
                    <a:pt x="2252759" y="0"/>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BFC26A41-7790-4BD6-8CA4-0EB1BE2D6B8C}"/>
                </a:ext>
              </a:extLst>
            </p:cNvPr>
            <p:cNvGrpSpPr/>
            <p:nvPr/>
          </p:nvGrpSpPr>
          <p:grpSpPr>
            <a:xfrm>
              <a:off x="2131621" y="2024380"/>
              <a:ext cx="2476500" cy="1338580"/>
              <a:chOff x="5283200" y="2024380"/>
              <a:chExt cx="2476500" cy="1338580"/>
            </a:xfrm>
          </p:grpSpPr>
          <p:cxnSp>
            <p:nvCxnSpPr>
              <p:cNvPr id="23" name="Straight Arrow Connector 22">
                <a:extLst>
                  <a:ext uri="{FF2B5EF4-FFF2-40B4-BE49-F238E27FC236}">
                    <a16:creationId xmlns:a16="http://schemas.microsoft.com/office/drawing/2014/main" id="{DAB04022-0D75-4A64-8EC5-E9B8F538C46A}"/>
                  </a:ext>
                </a:extLst>
              </p:cNvPr>
              <p:cNvCxnSpPr>
                <a:cxnSpLocks/>
              </p:cNvCxnSpPr>
              <p:nvPr/>
            </p:nvCxnSpPr>
            <p:spPr>
              <a:xfrm flipV="1">
                <a:off x="6765108" y="2649220"/>
                <a:ext cx="242752" cy="38644"/>
              </a:xfrm>
              <a:prstGeom prst="straightConnector1">
                <a:avLst/>
              </a:prstGeom>
              <a:ln w="19050">
                <a:solidFill>
                  <a:srgbClr val="007434"/>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D748059-12EC-44C8-8778-D1CC4723B6DE}"/>
                  </a:ext>
                </a:extLst>
              </p:cNvPr>
              <p:cNvCxnSpPr>
                <a:cxnSpLocks/>
              </p:cNvCxnSpPr>
              <p:nvPr/>
            </p:nvCxnSpPr>
            <p:spPr>
              <a:xfrm flipV="1">
                <a:off x="7297710" y="2459066"/>
                <a:ext cx="211618" cy="117764"/>
              </a:xfrm>
              <a:prstGeom prst="straightConnector1">
                <a:avLst/>
              </a:prstGeom>
              <a:ln w="19050">
                <a:solidFill>
                  <a:srgbClr val="007434"/>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23269EB-87B8-422D-AED8-992CB483874F}"/>
                  </a:ext>
                </a:extLst>
              </p:cNvPr>
              <p:cNvCxnSpPr>
                <a:cxnSpLocks/>
              </p:cNvCxnSpPr>
              <p:nvPr/>
            </p:nvCxnSpPr>
            <p:spPr>
              <a:xfrm flipV="1">
                <a:off x="6209501" y="2760980"/>
                <a:ext cx="272579" cy="140643"/>
              </a:xfrm>
              <a:prstGeom prst="straightConnector1">
                <a:avLst/>
              </a:prstGeom>
              <a:ln w="19050">
                <a:solidFill>
                  <a:srgbClr val="007434"/>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0BA28B7-9986-4DF0-8670-9A86A094223E}"/>
                  </a:ext>
                </a:extLst>
              </p:cNvPr>
              <p:cNvCxnSpPr>
                <a:cxnSpLocks/>
              </p:cNvCxnSpPr>
              <p:nvPr/>
            </p:nvCxnSpPr>
            <p:spPr>
              <a:xfrm flipV="1">
                <a:off x="5765409" y="3002280"/>
                <a:ext cx="274711" cy="143148"/>
              </a:xfrm>
              <a:prstGeom prst="straightConnector1">
                <a:avLst/>
              </a:prstGeom>
              <a:ln w="19050">
                <a:solidFill>
                  <a:srgbClr val="007434"/>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B10B394-35F6-4EAE-87D1-BBEED99C2B36}"/>
                  </a:ext>
                </a:extLst>
              </p:cNvPr>
              <p:cNvCxnSpPr>
                <a:cxnSpLocks/>
              </p:cNvCxnSpPr>
              <p:nvPr/>
            </p:nvCxnSpPr>
            <p:spPr>
              <a:xfrm flipV="1">
                <a:off x="7650625" y="2024380"/>
                <a:ext cx="109075" cy="173700"/>
              </a:xfrm>
              <a:prstGeom prst="straightConnector1">
                <a:avLst/>
              </a:prstGeom>
              <a:ln w="19050">
                <a:solidFill>
                  <a:srgbClr val="007434"/>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73E0E7C-924C-4369-8846-20010E546DC3}"/>
                  </a:ext>
                </a:extLst>
              </p:cNvPr>
              <p:cNvCxnSpPr>
                <a:cxnSpLocks/>
              </p:cNvCxnSpPr>
              <p:nvPr/>
            </p:nvCxnSpPr>
            <p:spPr>
              <a:xfrm flipV="1">
                <a:off x="5283200" y="3279140"/>
                <a:ext cx="254000" cy="83820"/>
              </a:xfrm>
              <a:prstGeom prst="straightConnector1">
                <a:avLst/>
              </a:prstGeom>
              <a:ln w="19050">
                <a:solidFill>
                  <a:srgbClr val="007434"/>
                </a:solidFill>
                <a:tailEnd type="triangle" w="med" len="med"/>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6AA39A4-0F68-4CD6-8EEE-9E2D92276220}"/>
                  </a:ext>
                </a:extLst>
              </p:cNvPr>
              <p:cNvSpPr txBox="1"/>
              <p:nvPr/>
            </p:nvSpPr>
            <p:spPr>
              <a:xfrm>
                <a:off x="3965455" y="1196696"/>
                <a:ext cx="2976969" cy="829330"/>
              </a:xfrm>
              <a:prstGeom prst="rect">
                <a:avLst/>
              </a:prstGeom>
              <a:noFill/>
            </p:spPr>
            <p:txBody>
              <a:bodyPr wrap="none" rtlCol="0">
                <a:spAutoFit/>
              </a:bodyPr>
              <a:lstStyle/>
              <a:p>
                <a:r>
                  <a:rPr lang="en-US" sz="3200" b="0" dirty="0"/>
                  <a:t> </a:t>
                </a:r>
                <a14:m>
                  <m:oMath xmlns:m="http://schemas.openxmlformats.org/officeDocument/2006/math">
                    <m:acc>
                      <m:accPr>
                        <m:chr m:val="⃗"/>
                        <m:ctrlPr>
                          <a:rPr lang="en-US" sz="3200" b="0" i="1" smtClean="0">
                            <a:solidFill>
                              <a:srgbClr val="007434"/>
                            </a:solidFill>
                            <a:latin typeface="Cambria Math" panose="02040503050406030204" pitchFamily="18" charset="0"/>
                          </a:rPr>
                        </m:ctrlPr>
                      </m:accPr>
                      <m:e>
                        <m:r>
                          <a:rPr lang="en-US" sz="3200" b="0" i="1" smtClean="0">
                            <a:solidFill>
                              <a:srgbClr val="007434"/>
                            </a:solidFill>
                            <a:latin typeface="Cambria Math" panose="02040503050406030204" pitchFamily="18" charset="0"/>
                          </a:rPr>
                          <m:t>𝑆</m:t>
                        </m:r>
                      </m:e>
                    </m:acc>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𝑑𝑞</m:t>
                            </m:r>
                          </m:num>
                          <m:den>
                            <m:r>
                              <a:rPr lang="en-US" sz="3200" i="1">
                                <a:latin typeface="Cambria Math" panose="02040503050406030204" pitchFamily="18" charset="0"/>
                              </a:rPr>
                              <m:t>𝑑𝑡</m:t>
                            </m:r>
                          </m:den>
                        </m:f>
                        <m:r>
                          <a:rPr lang="en-US" sz="3200" b="0" i="1" smtClean="0">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𝑑𝑝</m:t>
                            </m:r>
                          </m:num>
                          <m:den>
                            <m:r>
                              <a:rPr lang="en-US" sz="3200" i="1">
                                <a:latin typeface="Cambria Math" panose="02040503050406030204" pitchFamily="18" charset="0"/>
                              </a:rPr>
                              <m:t>𝑑𝑡</m:t>
                            </m:r>
                          </m:den>
                        </m:f>
                        <m:r>
                          <a:rPr lang="en-US" sz="3200" b="0" i="1" smtClean="0">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𝑑𝑡</m:t>
                            </m:r>
                          </m:num>
                          <m:den>
                            <m:r>
                              <a:rPr lang="en-US" sz="3200" i="1">
                                <a:latin typeface="Cambria Math" panose="02040503050406030204" pitchFamily="18" charset="0"/>
                              </a:rPr>
                              <m:t>𝑑𝑡</m:t>
                            </m:r>
                          </m:den>
                        </m:f>
                      </m:e>
                    </m:d>
                  </m:oMath>
                </a14:m>
                <a:endParaRPr lang="en-US" sz="3200" dirty="0"/>
              </a:p>
            </p:txBody>
          </p:sp>
        </mc:Choice>
        <mc:Fallback xmlns="">
          <p:sp>
            <p:nvSpPr>
              <p:cNvPr id="30" name="TextBox 29">
                <a:extLst>
                  <a:ext uri="{FF2B5EF4-FFF2-40B4-BE49-F238E27FC236}">
                    <a16:creationId xmlns:a16="http://schemas.microsoft.com/office/drawing/2014/main" id="{C6AA39A4-0F68-4CD6-8EEE-9E2D92276220}"/>
                  </a:ext>
                </a:extLst>
              </p:cNvPr>
              <p:cNvSpPr txBox="1">
                <a:spLocks noRot="1" noChangeAspect="1" noMove="1" noResize="1" noEditPoints="1" noAdjustHandles="1" noChangeArrowheads="1" noChangeShapeType="1" noTextEdit="1"/>
              </p:cNvSpPr>
              <p:nvPr/>
            </p:nvSpPr>
            <p:spPr>
              <a:xfrm>
                <a:off x="3965455" y="1196696"/>
                <a:ext cx="2976969" cy="829330"/>
              </a:xfrm>
              <a:prstGeom prst="rect">
                <a:avLst/>
              </a:prstGeom>
              <a:blipFill>
                <a:blip r:embed="rId5"/>
                <a:stretch>
                  <a:fillRect/>
                </a:stretch>
              </a:blipFill>
            </p:spPr>
            <p:txBody>
              <a:bodyPr/>
              <a:lstStyle/>
              <a:p>
                <a:r>
                  <a:rPr lang="en-US">
                    <a:noFill/>
                  </a:rPr>
                  <a:t> </a:t>
                </a:r>
              </a:p>
            </p:txBody>
          </p:sp>
        </mc:Fallback>
      </mc:AlternateContent>
      <p:sp>
        <p:nvSpPr>
          <p:cNvPr id="31" name="TextBox 30">
            <a:extLst>
              <a:ext uri="{FF2B5EF4-FFF2-40B4-BE49-F238E27FC236}">
                <a16:creationId xmlns:a16="http://schemas.microsoft.com/office/drawing/2014/main" id="{58055F15-2808-42BC-A4E4-5AAC4F2570C8}"/>
              </a:ext>
            </a:extLst>
          </p:cNvPr>
          <p:cNvSpPr txBox="1"/>
          <p:nvPr/>
        </p:nvSpPr>
        <p:spPr>
          <a:xfrm>
            <a:off x="142219" y="1226193"/>
            <a:ext cx="3366691" cy="369332"/>
          </a:xfrm>
          <a:prstGeom prst="rect">
            <a:avLst/>
          </a:prstGeom>
          <a:noFill/>
        </p:spPr>
        <p:txBody>
          <a:bodyPr wrap="none" rtlCol="0">
            <a:spAutoFit/>
          </a:bodyPr>
          <a:lstStyle/>
          <a:p>
            <a:r>
              <a:rPr lang="en-US" dirty="0"/>
              <a:t>Displacement along the trajectory</a:t>
            </a:r>
          </a:p>
        </p:txBody>
      </p:sp>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EF672563-EE32-4314-8799-2D708C90C7A6}"/>
                  </a:ext>
                </a:extLst>
              </p:cNvPr>
              <p:cNvSpPr/>
              <p:nvPr/>
            </p:nvSpPr>
            <p:spPr>
              <a:xfrm>
                <a:off x="4022988" y="2865388"/>
                <a:ext cx="2689967" cy="65203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3200" i="1">
                              <a:solidFill>
                                <a:srgbClr val="007434"/>
                              </a:solidFill>
                              <a:latin typeface="Cambria Math" panose="02040503050406030204" pitchFamily="18" charset="0"/>
                            </a:rPr>
                          </m:ctrlPr>
                        </m:accPr>
                        <m:e>
                          <m:r>
                            <a:rPr lang="en-US" sz="3200" i="1">
                              <a:solidFill>
                                <a:srgbClr val="007434"/>
                              </a:solidFill>
                              <a:latin typeface="Cambria Math" panose="02040503050406030204" pitchFamily="18" charset="0"/>
                            </a:rPr>
                            <m:t>𝑆</m:t>
                          </m:r>
                        </m:e>
                      </m:acc>
                      <m:r>
                        <a:rPr lang="en-US" sz="3200" i="1" dirty="0">
                          <a:latin typeface="Cambria Math" panose="02040503050406030204" pitchFamily="18" charset="0"/>
                        </a:rPr>
                        <m:t>=−</m:t>
                      </m:r>
                      <m:r>
                        <a:rPr lang="en-US" sz="3200" i="1" dirty="0">
                          <a:latin typeface="Cambria Math" panose="02040503050406030204" pitchFamily="18" charset="0"/>
                        </a:rPr>
                        <m:t>𝑐𝑢𝑟𝑙</m:t>
                      </m:r>
                      <m:r>
                        <a:rPr lang="en-US" sz="3200" i="1" dirty="0">
                          <a:latin typeface="Cambria Math" panose="02040503050406030204" pitchFamily="18" charset="0"/>
                        </a:rPr>
                        <m:t>(</m:t>
                      </m:r>
                      <m:acc>
                        <m:accPr>
                          <m:chr m:val="⃗"/>
                          <m:ctrlPr>
                            <a:rPr lang="en-US" sz="3200" i="1" dirty="0">
                              <a:solidFill>
                                <a:srgbClr val="C00000"/>
                              </a:solidFill>
                              <a:latin typeface="Cambria Math" panose="02040503050406030204" pitchFamily="18" charset="0"/>
                            </a:rPr>
                          </m:ctrlPr>
                        </m:accPr>
                        <m:e>
                          <m:r>
                            <a:rPr lang="en-US" sz="3200" i="1" dirty="0">
                              <a:solidFill>
                                <a:srgbClr val="C00000"/>
                              </a:solidFill>
                              <a:latin typeface="Cambria Math" panose="02040503050406030204" pitchFamily="18" charset="0"/>
                            </a:rPr>
                            <m:t>𝜃</m:t>
                          </m:r>
                        </m:e>
                      </m:acc>
                      <m:r>
                        <a:rPr lang="en-US" sz="3200" i="1" dirty="0">
                          <a:latin typeface="Cambria Math" panose="02040503050406030204" pitchFamily="18" charset="0"/>
                        </a:rPr>
                        <m:t>)</m:t>
                      </m:r>
                    </m:oMath>
                  </m:oMathPara>
                </a14:m>
                <a:endParaRPr lang="en-US" sz="3200" dirty="0"/>
              </a:p>
            </p:txBody>
          </p:sp>
        </mc:Choice>
        <mc:Fallback xmlns="">
          <p:sp>
            <p:nvSpPr>
              <p:cNvPr id="32" name="Rectangle 31">
                <a:extLst>
                  <a:ext uri="{FF2B5EF4-FFF2-40B4-BE49-F238E27FC236}">
                    <a16:creationId xmlns:a16="http://schemas.microsoft.com/office/drawing/2014/main" id="{EF672563-EE32-4314-8799-2D708C90C7A6}"/>
                  </a:ext>
                </a:extLst>
              </p:cNvPr>
              <p:cNvSpPr>
                <a:spLocks noRot="1" noChangeAspect="1" noMove="1" noResize="1" noEditPoints="1" noAdjustHandles="1" noChangeArrowheads="1" noChangeShapeType="1" noTextEdit="1"/>
              </p:cNvSpPr>
              <p:nvPr/>
            </p:nvSpPr>
            <p:spPr>
              <a:xfrm>
                <a:off x="4022988" y="2865388"/>
                <a:ext cx="2689967" cy="652038"/>
              </a:xfrm>
              <a:prstGeom prst="rect">
                <a:avLst/>
              </a:prstGeom>
              <a:blipFill>
                <a:blip r:embed="rId6"/>
                <a:stretch>
                  <a:fillRect/>
                </a:stretch>
              </a:blipFill>
            </p:spPr>
            <p:txBody>
              <a:bodyPr/>
              <a:lstStyle/>
              <a:p>
                <a:r>
                  <a:rPr lang="en-US">
                    <a:noFill/>
                  </a:rPr>
                  <a:t> </a:t>
                </a:r>
              </a:p>
            </p:txBody>
          </p:sp>
        </mc:Fallback>
      </mc:AlternateContent>
      <p:sp>
        <p:nvSpPr>
          <p:cNvPr id="33" name="TextBox 32">
            <a:extLst>
              <a:ext uri="{FF2B5EF4-FFF2-40B4-BE49-F238E27FC236}">
                <a16:creationId xmlns:a16="http://schemas.microsoft.com/office/drawing/2014/main" id="{355A6247-7743-4DA4-B9F3-58FD41771CDA}"/>
              </a:ext>
            </a:extLst>
          </p:cNvPr>
          <p:cNvSpPr txBox="1"/>
          <p:nvPr/>
        </p:nvSpPr>
        <p:spPr>
          <a:xfrm>
            <a:off x="142219" y="2172955"/>
            <a:ext cx="3199274" cy="646331"/>
          </a:xfrm>
          <a:prstGeom prst="rect">
            <a:avLst/>
          </a:prstGeom>
          <a:noFill/>
        </p:spPr>
        <p:txBody>
          <a:bodyPr wrap="none" rtlCol="0">
            <a:spAutoFit/>
          </a:bodyPr>
          <a:lstStyle/>
          <a:p>
            <a:r>
              <a:rPr lang="en-US" dirty="0"/>
              <a:t>Deterministic and reversible:</a:t>
            </a:r>
            <a:br>
              <a:rPr lang="en-US" dirty="0"/>
            </a:br>
            <a:r>
              <a:rPr lang="en-US" dirty="0"/>
              <a:t>flux over a closed surface is zero</a:t>
            </a:r>
          </a:p>
        </p:txBody>
      </p:sp>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B1C66B9A-67C2-44AB-A5F4-F97439BE436F}"/>
                  </a:ext>
                </a:extLst>
              </p:cNvPr>
              <p:cNvSpPr/>
              <p:nvPr/>
            </p:nvSpPr>
            <p:spPr>
              <a:xfrm>
                <a:off x="4048819" y="2131918"/>
                <a:ext cx="2236125" cy="6873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dirty="0" smtClean="0">
                          <a:latin typeface="Cambria Math" panose="02040503050406030204" pitchFamily="18" charset="0"/>
                        </a:rPr>
                        <m:t>𝑑𝑖𝑣</m:t>
                      </m:r>
                      <m:d>
                        <m:dPr>
                          <m:ctrlPr>
                            <a:rPr lang="en-US" sz="3200" b="0" i="1" dirty="0" smtClean="0">
                              <a:latin typeface="Cambria Math" panose="02040503050406030204" pitchFamily="18" charset="0"/>
                            </a:rPr>
                          </m:ctrlPr>
                        </m:dPr>
                        <m:e>
                          <m:acc>
                            <m:accPr>
                              <m:chr m:val="⃗"/>
                              <m:ctrlPr>
                                <a:rPr lang="en-US" sz="3200" i="1">
                                  <a:solidFill>
                                    <a:srgbClr val="007434"/>
                                  </a:solidFill>
                                  <a:latin typeface="Cambria Math" panose="02040503050406030204" pitchFamily="18" charset="0"/>
                                </a:rPr>
                              </m:ctrlPr>
                            </m:accPr>
                            <m:e>
                              <m:r>
                                <a:rPr lang="en-US" sz="3200" i="1">
                                  <a:solidFill>
                                    <a:srgbClr val="007434"/>
                                  </a:solidFill>
                                  <a:latin typeface="Cambria Math" panose="02040503050406030204" pitchFamily="18" charset="0"/>
                                </a:rPr>
                                <m:t>𝑆</m:t>
                              </m:r>
                            </m:e>
                          </m:acc>
                        </m:e>
                      </m:d>
                      <m:r>
                        <a:rPr lang="en-US" sz="3200" b="0" i="1" dirty="0" smtClean="0">
                          <a:latin typeface="Cambria Math" panose="02040503050406030204" pitchFamily="18" charset="0"/>
                        </a:rPr>
                        <m:t>=0</m:t>
                      </m:r>
                    </m:oMath>
                  </m:oMathPara>
                </a14:m>
                <a:endParaRPr lang="en-US" sz="3200" dirty="0"/>
              </a:p>
            </p:txBody>
          </p:sp>
        </mc:Choice>
        <mc:Fallback xmlns="">
          <p:sp>
            <p:nvSpPr>
              <p:cNvPr id="34" name="Rectangle 33">
                <a:extLst>
                  <a:ext uri="{FF2B5EF4-FFF2-40B4-BE49-F238E27FC236}">
                    <a16:creationId xmlns:a16="http://schemas.microsoft.com/office/drawing/2014/main" id="{B1C66B9A-67C2-44AB-A5F4-F97439BE436F}"/>
                  </a:ext>
                </a:extLst>
              </p:cNvPr>
              <p:cNvSpPr>
                <a:spLocks noRot="1" noChangeAspect="1" noMove="1" noResize="1" noEditPoints="1" noAdjustHandles="1" noChangeArrowheads="1" noChangeShapeType="1" noTextEdit="1"/>
              </p:cNvSpPr>
              <p:nvPr/>
            </p:nvSpPr>
            <p:spPr>
              <a:xfrm>
                <a:off x="4048819" y="2131918"/>
                <a:ext cx="2236125" cy="687368"/>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C8D70FF1-811E-403E-9F84-69644B7A3EAE}"/>
                  </a:ext>
                </a:extLst>
              </p:cNvPr>
              <p:cNvSpPr txBox="1"/>
              <p:nvPr/>
            </p:nvSpPr>
            <p:spPr>
              <a:xfrm>
                <a:off x="3424981" y="4179937"/>
                <a:ext cx="3770263" cy="691536"/>
              </a:xfrm>
              <a:prstGeom prst="rect">
                <a:avLst/>
              </a:prstGeom>
              <a:noFill/>
            </p:spPr>
            <p:txBody>
              <a:bodyPr wrap="none" rtlCol="0">
                <a:spAutoFit/>
              </a:bodyPr>
              <a:lstStyle/>
              <a:p>
                <a:r>
                  <a:rPr lang="en-US" sz="3200" b="0" dirty="0"/>
                  <a:t> </a:t>
                </a:r>
                <a14:m>
                  <m:oMath xmlns:m="http://schemas.openxmlformats.org/officeDocument/2006/math">
                    <m:acc>
                      <m:accPr>
                        <m:chr m:val="⃗"/>
                        <m:ctrlPr>
                          <a:rPr lang="en-US" sz="3200" b="0" i="1" smtClean="0">
                            <a:solidFill>
                              <a:srgbClr val="C00000"/>
                            </a:solidFill>
                            <a:latin typeface="Cambria Math" panose="02040503050406030204" pitchFamily="18" charset="0"/>
                          </a:rPr>
                        </m:ctrlPr>
                      </m:accPr>
                      <m:e>
                        <m:r>
                          <a:rPr lang="en-US" sz="3200" b="0" i="1" smtClean="0">
                            <a:solidFill>
                              <a:srgbClr val="C00000"/>
                            </a:solidFill>
                            <a:latin typeface="Cambria Math" panose="02040503050406030204" pitchFamily="18" charset="0"/>
                          </a:rPr>
                          <m:t>𝜃</m:t>
                        </m:r>
                      </m:e>
                    </m:acc>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r>
                          <a:rPr lang="en-US" sz="3200" i="1">
                            <a:latin typeface="Cambria Math" panose="02040503050406030204" pitchFamily="18" charset="0"/>
                          </a:rPr>
                          <m:t>𝑝</m:t>
                        </m:r>
                        <m:r>
                          <a:rPr lang="en-US" sz="3200" i="1">
                            <a:latin typeface="Cambria Math" panose="02040503050406030204" pitchFamily="18" charset="0"/>
                          </a:rPr>
                          <m:t>, 0, −</m:t>
                        </m:r>
                        <m:r>
                          <a:rPr lang="en-US" sz="3200" i="1">
                            <a:latin typeface="Cambria Math" panose="02040503050406030204" pitchFamily="18" charset="0"/>
                          </a:rPr>
                          <m:t>𝐻</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𝑞</m:t>
                            </m:r>
                            <m:r>
                              <a:rPr lang="en-US" sz="3200" b="0" i="1" smtClean="0">
                                <a:latin typeface="Cambria Math" panose="02040503050406030204" pitchFamily="18" charset="0"/>
                              </a:rPr>
                              <m:t>,</m:t>
                            </m:r>
                            <m:r>
                              <a:rPr lang="en-US" sz="3200" b="0" i="1" smtClean="0">
                                <a:latin typeface="Cambria Math" panose="02040503050406030204" pitchFamily="18" charset="0"/>
                              </a:rPr>
                              <m:t>𝑝</m:t>
                            </m:r>
                          </m:e>
                        </m:d>
                      </m:e>
                    </m:d>
                  </m:oMath>
                </a14:m>
                <a:endParaRPr lang="en-US" sz="3200" dirty="0"/>
              </a:p>
            </p:txBody>
          </p:sp>
        </mc:Choice>
        <mc:Fallback xmlns="">
          <p:sp>
            <p:nvSpPr>
              <p:cNvPr id="35" name="TextBox 34">
                <a:extLst>
                  <a:ext uri="{FF2B5EF4-FFF2-40B4-BE49-F238E27FC236}">
                    <a16:creationId xmlns:a16="http://schemas.microsoft.com/office/drawing/2014/main" id="{C8D70FF1-811E-403E-9F84-69644B7A3EAE}"/>
                  </a:ext>
                </a:extLst>
              </p:cNvPr>
              <p:cNvSpPr txBox="1">
                <a:spLocks noRot="1" noChangeAspect="1" noMove="1" noResize="1" noEditPoints="1" noAdjustHandles="1" noChangeArrowheads="1" noChangeShapeType="1" noTextEdit="1"/>
              </p:cNvSpPr>
              <p:nvPr/>
            </p:nvSpPr>
            <p:spPr>
              <a:xfrm>
                <a:off x="3424981" y="4179937"/>
                <a:ext cx="3770263" cy="691536"/>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3EAC262E-6E7E-4B3E-9741-363138C7366B}"/>
                  </a:ext>
                </a:extLst>
              </p:cNvPr>
              <p:cNvSpPr txBox="1"/>
              <p:nvPr/>
            </p:nvSpPr>
            <p:spPr>
              <a:xfrm>
                <a:off x="142219" y="3706517"/>
                <a:ext cx="4910190" cy="491288"/>
              </a:xfrm>
              <a:prstGeom prst="rect">
                <a:avLst/>
              </a:prstGeom>
              <a:noFill/>
            </p:spPr>
            <p:txBody>
              <a:bodyPr wrap="none" rtlCol="0">
                <a:spAutoFit/>
              </a:bodyPr>
              <a:lstStyle/>
              <a:p>
                <a:r>
                  <a:rPr lang="en-US" dirty="0"/>
                  <a:t>Because </a:t>
                </a:r>
                <a14:m>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𝑑𝑡</m:t>
                        </m:r>
                      </m:num>
                      <m:den>
                        <m:r>
                          <a:rPr lang="en-US" b="0" i="1" smtClean="0">
                            <a:latin typeface="Cambria Math" panose="02040503050406030204" pitchFamily="18" charset="0"/>
                          </a:rPr>
                          <m:t>𝑑𝑡</m:t>
                        </m:r>
                      </m:den>
                    </m:f>
                    <m:r>
                      <a:rPr lang="en-US" b="0" i="1" smtClean="0">
                        <a:latin typeface="Cambria Math" panose="02040503050406030204" pitchFamily="18" charset="0"/>
                      </a:rPr>
                      <m:t>=1</m:t>
                    </m:r>
                  </m:oMath>
                </a14:m>
                <a:r>
                  <a:rPr lang="en-US" dirty="0"/>
                  <a:t> we can choose a gauge such that:</a:t>
                </a:r>
              </a:p>
            </p:txBody>
          </p:sp>
        </mc:Choice>
        <mc:Fallback xmlns="">
          <p:sp>
            <p:nvSpPr>
              <p:cNvPr id="36" name="TextBox 35">
                <a:extLst>
                  <a:ext uri="{FF2B5EF4-FFF2-40B4-BE49-F238E27FC236}">
                    <a16:creationId xmlns:a16="http://schemas.microsoft.com/office/drawing/2014/main" id="{3EAC262E-6E7E-4B3E-9741-363138C7366B}"/>
                  </a:ext>
                </a:extLst>
              </p:cNvPr>
              <p:cNvSpPr txBox="1">
                <a:spLocks noRot="1" noChangeAspect="1" noMove="1" noResize="1" noEditPoints="1" noAdjustHandles="1" noChangeArrowheads="1" noChangeShapeType="1" noTextEdit="1"/>
              </p:cNvSpPr>
              <p:nvPr/>
            </p:nvSpPr>
            <p:spPr>
              <a:xfrm>
                <a:off x="142219" y="3706517"/>
                <a:ext cx="4910190" cy="491288"/>
              </a:xfrm>
              <a:prstGeom prst="rect">
                <a:avLst/>
              </a:prstGeom>
              <a:blipFill>
                <a:blip r:embed="rId9"/>
                <a:stretch>
                  <a:fillRect l="-993" b="-74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49BE2898-F1CF-4DA7-A3D3-E065C7BD72B4}"/>
                  </a:ext>
                </a:extLst>
              </p:cNvPr>
              <p:cNvSpPr txBox="1"/>
              <p:nvPr/>
            </p:nvSpPr>
            <p:spPr>
              <a:xfrm>
                <a:off x="1647154" y="5319298"/>
                <a:ext cx="8899296" cy="968663"/>
              </a:xfrm>
              <a:prstGeom prst="rect">
                <a:avLst/>
              </a:prstGeom>
              <a:noFill/>
            </p:spPr>
            <p:txBody>
              <a:bodyPr wrap="none" rtlCol="0">
                <a:spAutoFit/>
              </a:bodyPr>
              <a:lstStyle/>
              <a:p>
                <a:r>
                  <a:rPr lang="en-US" sz="3600" dirty="0">
                    <a:solidFill>
                      <a:srgbClr val="007434"/>
                    </a:solidFill>
                  </a:rPr>
                  <a:t> </a:t>
                </a:r>
                <a14:m>
                  <m:oMath xmlns:m="http://schemas.openxmlformats.org/officeDocument/2006/math">
                    <m:acc>
                      <m:accPr>
                        <m:chr m:val="⃗"/>
                        <m:ctrlPr>
                          <a:rPr lang="en-US" sz="3600" i="1">
                            <a:solidFill>
                              <a:srgbClr val="007434"/>
                            </a:solidFill>
                            <a:latin typeface="Cambria Math" panose="02040503050406030204" pitchFamily="18" charset="0"/>
                          </a:rPr>
                        </m:ctrlPr>
                      </m:accPr>
                      <m:e>
                        <m:r>
                          <a:rPr lang="en-US" sz="3600" i="1">
                            <a:solidFill>
                              <a:srgbClr val="007434"/>
                            </a:solidFill>
                            <a:latin typeface="Cambria Math" panose="02040503050406030204" pitchFamily="18" charset="0"/>
                          </a:rPr>
                          <m:t>𝑆</m:t>
                        </m:r>
                      </m:e>
                    </m:acc>
                    <m:r>
                      <a:rPr lang="en-US" sz="3600" b="0" i="1" smtClean="0">
                        <a:latin typeface="Cambria Math" panose="02040503050406030204" pitchFamily="18" charset="0"/>
                      </a:rPr>
                      <m:t>=</m:t>
                    </m:r>
                    <m:d>
                      <m:dPr>
                        <m:ctrlPr>
                          <a:rPr lang="en-US" sz="3600" i="1">
                            <a:latin typeface="Cambria Math" panose="02040503050406030204" pitchFamily="18" charset="0"/>
                          </a:rPr>
                        </m:ctrlPr>
                      </m:dPr>
                      <m:e>
                        <m:f>
                          <m:fPr>
                            <m:ctrlPr>
                              <a:rPr lang="en-US" sz="3600" i="1">
                                <a:latin typeface="Cambria Math" panose="02040503050406030204" pitchFamily="18" charset="0"/>
                              </a:rPr>
                            </m:ctrlPr>
                          </m:fPr>
                          <m:num>
                            <m:r>
                              <a:rPr lang="en-US" sz="3600" i="1">
                                <a:latin typeface="Cambria Math" panose="02040503050406030204" pitchFamily="18" charset="0"/>
                              </a:rPr>
                              <m:t>𝑑𝑞</m:t>
                            </m:r>
                          </m:num>
                          <m:den>
                            <m:r>
                              <a:rPr lang="en-US" sz="3600" i="1">
                                <a:latin typeface="Cambria Math" panose="02040503050406030204" pitchFamily="18" charset="0"/>
                              </a:rPr>
                              <m:t>𝑑𝑡</m:t>
                            </m:r>
                          </m:den>
                        </m:f>
                        <m:r>
                          <a:rPr lang="en-US" sz="3600" i="1">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𝑑𝑝</m:t>
                            </m:r>
                          </m:num>
                          <m:den>
                            <m:r>
                              <a:rPr lang="en-US" sz="3600" i="1">
                                <a:latin typeface="Cambria Math" panose="02040503050406030204" pitchFamily="18" charset="0"/>
                              </a:rPr>
                              <m:t>𝑑𝑡</m:t>
                            </m:r>
                          </m:den>
                        </m:f>
                        <m:r>
                          <a:rPr lang="en-US" sz="3600" i="1">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𝑑𝑡</m:t>
                            </m:r>
                          </m:num>
                          <m:den>
                            <m:r>
                              <a:rPr lang="en-US" sz="3600" i="1">
                                <a:latin typeface="Cambria Math" panose="02040503050406030204" pitchFamily="18" charset="0"/>
                              </a:rPr>
                              <m:t>𝑑𝑡</m:t>
                            </m:r>
                          </m:den>
                        </m:f>
                      </m:e>
                    </m:d>
                    <m:r>
                      <a:rPr lang="en-US" sz="3600" b="0" i="0" smtClean="0">
                        <a:latin typeface="Cambria Math" panose="02040503050406030204" pitchFamily="18" charset="0"/>
                      </a:rPr>
                      <m:t>=</m:t>
                    </m:r>
                    <m:d>
                      <m:dPr>
                        <m:ctrlPr>
                          <a:rPr lang="en-US" sz="3600" i="1">
                            <a:latin typeface="Cambria Math" panose="02040503050406030204" pitchFamily="18" charset="0"/>
                          </a:rPr>
                        </m:ctrlPr>
                      </m:dPr>
                      <m:e>
                        <m:f>
                          <m:fPr>
                            <m:ctrlPr>
                              <a:rPr lang="en-US" sz="3600" i="1">
                                <a:latin typeface="Cambria Math" panose="02040503050406030204" pitchFamily="18" charset="0"/>
                              </a:rPr>
                            </m:ctrlPr>
                          </m:fPr>
                          <m:num>
                            <m:r>
                              <a:rPr lang="en-US" sz="3600" i="1">
                                <a:latin typeface="Cambria Math" panose="02040503050406030204" pitchFamily="18" charset="0"/>
                              </a:rPr>
                              <m:t>𝜕</m:t>
                            </m:r>
                            <m:r>
                              <a:rPr lang="en-US" sz="3600" i="1">
                                <a:latin typeface="Cambria Math" panose="02040503050406030204" pitchFamily="18" charset="0"/>
                              </a:rPr>
                              <m:t>𝐻</m:t>
                            </m:r>
                          </m:num>
                          <m:den>
                            <m:r>
                              <a:rPr lang="en-US" sz="3600" i="1">
                                <a:latin typeface="Cambria Math" panose="02040503050406030204" pitchFamily="18" charset="0"/>
                              </a:rPr>
                              <m:t>𝜕</m:t>
                            </m:r>
                            <m:r>
                              <a:rPr lang="en-US" sz="3600" i="1">
                                <a:latin typeface="Cambria Math" panose="02040503050406030204" pitchFamily="18" charset="0"/>
                              </a:rPr>
                              <m:t>𝑝</m:t>
                            </m:r>
                          </m:den>
                        </m:f>
                        <m:r>
                          <a:rPr lang="en-US" sz="3600" i="1">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m:t>
                            </m:r>
                            <m:r>
                              <a:rPr lang="en-US" sz="3600" i="1">
                                <a:latin typeface="Cambria Math" panose="02040503050406030204" pitchFamily="18" charset="0"/>
                              </a:rPr>
                              <m:t>𝐻</m:t>
                            </m:r>
                          </m:num>
                          <m:den>
                            <m:r>
                              <a:rPr lang="en-US" sz="3600" i="1">
                                <a:latin typeface="Cambria Math" panose="02040503050406030204" pitchFamily="18" charset="0"/>
                              </a:rPr>
                              <m:t>𝜕</m:t>
                            </m:r>
                            <m:r>
                              <a:rPr lang="en-US" sz="3600" i="1">
                                <a:latin typeface="Cambria Math" panose="02040503050406030204" pitchFamily="18" charset="0"/>
                              </a:rPr>
                              <m:t>𝑞</m:t>
                            </m:r>
                          </m:den>
                        </m:f>
                        <m:r>
                          <a:rPr lang="en-US" sz="3600" i="1">
                            <a:latin typeface="Cambria Math" panose="02040503050406030204" pitchFamily="18" charset="0"/>
                          </a:rPr>
                          <m:t>, 1</m:t>
                        </m:r>
                      </m:e>
                    </m:d>
                    <m:r>
                      <a:rPr lang="en-US" sz="3600" b="0" i="1" smtClean="0">
                        <a:latin typeface="Cambria Math" panose="02040503050406030204" pitchFamily="18" charset="0"/>
                      </a:rPr>
                      <m:t>=</m:t>
                    </m:r>
                    <m:r>
                      <a:rPr lang="en-US" sz="3600" i="1" dirty="0">
                        <a:latin typeface="Cambria Math" panose="02040503050406030204" pitchFamily="18" charset="0"/>
                      </a:rPr>
                      <m:t>−</m:t>
                    </m:r>
                    <m:r>
                      <a:rPr lang="en-US" sz="3600" i="1" dirty="0">
                        <a:latin typeface="Cambria Math" panose="02040503050406030204" pitchFamily="18" charset="0"/>
                      </a:rPr>
                      <m:t>𝑐𝑢𝑟𝑙</m:t>
                    </m:r>
                    <m:r>
                      <a:rPr lang="en-US" sz="3600" i="1" dirty="0">
                        <a:latin typeface="Cambria Math" panose="02040503050406030204" pitchFamily="18" charset="0"/>
                      </a:rPr>
                      <m:t>(</m:t>
                    </m:r>
                    <m:acc>
                      <m:accPr>
                        <m:chr m:val="⃗"/>
                        <m:ctrlPr>
                          <a:rPr lang="en-US" sz="3600" i="1" dirty="0">
                            <a:solidFill>
                              <a:srgbClr val="C00000"/>
                            </a:solidFill>
                            <a:latin typeface="Cambria Math" panose="02040503050406030204" pitchFamily="18" charset="0"/>
                          </a:rPr>
                        </m:ctrlPr>
                      </m:accPr>
                      <m:e>
                        <m:r>
                          <a:rPr lang="en-US" sz="3600" i="1" dirty="0">
                            <a:solidFill>
                              <a:srgbClr val="C00000"/>
                            </a:solidFill>
                            <a:latin typeface="Cambria Math" panose="02040503050406030204" pitchFamily="18" charset="0"/>
                          </a:rPr>
                          <m:t>𝜃</m:t>
                        </m:r>
                      </m:e>
                    </m:acc>
                    <m:r>
                      <a:rPr lang="en-US" sz="3600" i="1" dirty="0">
                        <a:latin typeface="Cambria Math" panose="02040503050406030204" pitchFamily="18" charset="0"/>
                      </a:rPr>
                      <m:t>)</m:t>
                    </m:r>
                  </m:oMath>
                </a14:m>
                <a:endParaRPr lang="en-US" sz="3600" dirty="0"/>
              </a:p>
            </p:txBody>
          </p:sp>
        </mc:Choice>
        <mc:Fallback xmlns="">
          <p:sp>
            <p:nvSpPr>
              <p:cNvPr id="37" name="TextBox 36">
                <a:extLst>
                  <a:ext uri="{FF2B5EF4-FFF2-40B4-BE49-F238E27FC236}">
                    <a16:creationId xmlns:a16="http://schemas.microsoft.com/office/drawing/2014/main" id="{49BE2898-F1CF-4DA7-A3D3-E065C7BD72B4}"/>
                  </a:ext>
                </a:extLst>
              </p:cNvPr>
              <p:cNvSpPr txBox="1">
                <a:spLocks noRot="1" noChangeAspect="1" noMove="1" noResize="1" noEditPoints="1" noAdjustHandles="1" noChangeArrowheads="1" noChangeShapeType="1" noTextEdit="1"/>
              </p:cNvSpPr>
              <p:nvPr/>
            </p:nvSpPr>
            <p:spPr>
              <a:xfrm>
                <a:off x="1647154" y="5319298"/>
                <a:ext cx="8899296" cy="968663"/>
              </a:xfrm>
              <a:prstGeom prst="rect">
                <a:avLst/>
              </a:prstGeom>
              <a:blipFill>
                <a:blip r:embed="rId10"/>
                <a:stretch>
                  <a:fillRect/>
                </a:stretch>
              </a:blipFill>
            </p:spPr>
            <p:txBody>
              <a:bodyPr/>
              <a:lstStyle/>
              <a:p>
                <a:r>
                  <a:rPr lang="en-US">
                    <a:noFill/>
                  </a:rPr>
                  <a:t> </a:t>
                </a:r>
              </a:p>
            </p:txBody>
          </p:sp>
        </mc:Fallback>
      </mc:AlternateContent>
      <p:sp>
        <p:nvSpPr>
          <p:cNvPr id="38" name="TextBox 37">
            <a:extLst>
              <a:ext uri="{FF2B5EF4-FFF2-40B4-BE49-F238E27FC236}">
                <a16:creationId xmlns:a16="http://schemas.microsoft.com/office/drawing/2014/main" id="{73656728-77F9-4830-B970-BE6C3BA122B6}"/>
              </a:ext>
            </a:extLst>
          </p:cNvPr>
          <p:cNvSpPr txBox="1"/>
          <p:nvPr/>
        </p:nvSpPr>
        <p:spPr>
          <a:xfrm>
            <a:off x="142219" y="4877671"/>
            <a:ext cx="3440173" cy="369332"/>
          </a:xfrm>
          <a:prstGeom prst="rect">
            <a:avLst/>
          </a:prstGeom>
          <a:noFill/>
        </p:spPr>
        <p:txBody>
          <a:bodyPr wrap="none" rtlCol="0">
            <a:spAutoFit/>
          </a:bodyPr>
          <a:lstStyle/>
          <a:p>
            <a:r>
              <a:rPr lang="en-US" dirty="0"/>
              <a:t>This recovers Hamilton’s equations</a:t>
            </a:r>
          </a:p>
        </p:txBody>
      </p:sp>
      <p:sp>
        <p:nvSpPr>
          <p:cNvPr id="39" name="Slide Number Placeholder 4">
            <a:extLst>
              <a:ext uri="{FF2B5EF4-FFF2-40B4-BE49-F238E27FC236}">
                <a16:creationId xmlns:a16="http://schemas.microsoft.com/office/drawing/2014/main" id="{CF9D8A63-3825-4758-9457-4F0C1A758B61}"/>
              </a:ext>
            </a:extLst>
          </p:cNvPr>
          <p:cNvSpPr>
            <a:spLocks noGrp="1"/>
          </p:cNvSpPr>
          <p:nvPr>
            <p:ph type="sldNum" sz="quarter" idx="13"/>
          </p:nvPr>
        </p:nvSpPr>
        <p:spPr>
          <a:xfrm>
            <a:off x="11306909" y="6535564"/>
            <a:ext cx="555908" cy="228609"/>
          </a:xfrm>
        </p:spPr>
        <p:txBody>
          <a:bodyPr/>
          <a:lstStyle/>
          <a:p>
            <a:fld id="{F47845EA-7733-40EE-B074-20032348B727}" type="slidenum">
              <a:rPr lang="en-US" smtClean="0"/>
              <a:t>26</a:t>
            </a:fld>
            <a:endParaRPr lang="en-US" dirty="0"/>
          </a:p>
        </p:txBody>
      </p:sp>
      <p:sp>
        <p:nvSpPr>
          <p:cNvPr id="3" name="Footer Placeholder 2">
            <a:extLst>
              <a:ext uri="{FF2B5EF4-FFF2-40B4-BE49-F238E27FC236}">
                <a16:creationId xmlns:a16="http://schemas.microsoft.com/office/drawing/2014/main" id="{5ECC294E-B585-49E8-8DF3-F3D0D29717E2}"/>
              </a:ext>
            </a:extLst>
          </p:cNvPr>
          <p:cNvSpPr>
            <a:spLocks noGrp="1"/>
          </p:cNvSpPr>
          <p:nvPr>
            <p:ph type="ftr" sz="quarter" idx="11"/>
          </p:nvPr>
        </p:nvSpPr>
        <p:spPr/>
        <p:txBody>
          <a:bodyPr/>
          <a:lstStyle/>
          <a:p>
            <a:r>
              <a:rPr lang="en-US"/>
              <a:t>C. A. Aidala - G. Carcassi - University of Michigan</a:t>
            </a:r>
          </a:p>
        </p:txBody>
      </p:sp>
    </p:spTree>
    <p:extLst>
      <p:ext uri="{BB962C8B-B14F-4D97-AF65-F5344CB8AC3E}">
        <p14:creationId xmlns:p14="http://schemas.microsoft.com/office/powerpoint/2010/main" val="72506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4" grpId="0"/>
      <p:bldP spid="35" grpId="0"/>
      <p:bldP spid="36" grpId="0"/>
      <p:bldP spid="37" grpId="0"/>
      <p:bldP spid="3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EA5E-6987-4042-A8B6-E58CD90E944D}"/>
              </a:ext>
            </a:extLst>
          </p:cNvPr>
          <p:cNvSpPr>
            <a:spLocks noGrp="1"/>
          </p:cNvSpPr>
          <p:nvPr>
            <p:ph type="title"/>
          </p:nvPr>
        </p:nvSpPr>
        <p:spPr/>
        <p:txBody>
          <a:bodyPr/>
          <a:lstStyle/>
          <a:p>
            <a:r>
              <a:rPr lang="en-US" dirty="0"/>
              <a:t>Understanding Hamiltonian mechanics</a:t>
            </a:r>
          </a:p>
        </p:txBody>
      </p:sp>
      <p:sp>
        <p:nvSpPr>
          <p:cNvPr id="6" name="Rectangle 5">
            <a:extLst>
              <a:ext uri="{FF2B5EF4-FFF2-40B4-BE49-F238E27FC236}">
                <a16:creationId xmlns:a16="http://schemas.microsoft.com/office/drawing/2014/main" id="{61663965-5A0E-425B-89B1-B4232516FE39}"/>
              </a:ext>
            </a:extLst>
          </p:cNvPr>
          <p:cNvSpPr/>
          <p:nvPr/>
        </p:nvSpPr>
        <p:spPr>
          <a:xfrm>
            <a:off x="205669" y="1234280"/>
            <a:ext cx="10518559" cy="353033"/>
          </a:xfrm>
          <a:prstGeom prst="rect">
            <a:avLst/>
          </a:prstGeom>
          <a:solidFill>
            <a:schemeClr val="accent6">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Hamiltonian mechanics</a:t>
            </a:r>
          </a:p>
        </p:txBody>
      </p:sp>
      <p:sp>
        <p:nvSpPr>
          <p:cNvPr id="7" name="Rectangle 6">
            <a:extLst>
              <a:ext uri="{FF2B5EF4-FFF2-40B4-BE49-F238E27FC236}">
                <a16:creationId xmlns:a16="http://schemas.microsoft.com/office/drawing/2014/main" id="{0C5B0A52-820F-4F19-97EF-B73012587330}"/>
              </a:ext>
            </a:extLst>
          </p:cNvPr>
          <p:cNvSpPr/>
          <p:nvPr/>
        </p:nvSpPr>
        <p:spPr>
          <a:xfrm>
            <a:off x="205671" y="1663073"/>
            <a:ext cx="8094954" cy="353033"/>
          </a:xfrm>
          <a:prstGeom prst="rect">
            <a:avLst/>
          </a:prstGeom>
          <a:solidFill>
            <a:schemeClr val="accent6">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Phase space (</a:t>
            </a:r>
            <a:r>
              <a:rPr lang="en-US" dirty="0" err="1">
                <a:solidFill>
                  <a:schemeClr val="tx1"/>
                </a:solidFill>
              </a:rPr>
              <a:t>symplectic</a:t>
            </a:r>
            <a:r>
              <a:rPr lang="en-US" dirty="0">
                <a:solidFill>
                  <a:schemeClr val="tx1"/>
                </a:solidFill>
              </a:rPr>
              <a:t> manifold)</a:t>
            </a:r>
          </a:p>
        </p:txBody>
      </p:sp>
      <p:sp>
        <p:nvSpPr>
          <p:cNvPr id="8" name="Rectangle 7">
            <a:extLst>
              <a:ext uri="{FF2B5EF4-FFF2-40B4-BE49-F238E27FC236}">
                <a16:creationId xmlns:a16="http://schemas.microsoft.com/office/drawing/2014/main" id="{344CBC26-3FB9-49AE-A417-EC6547F9C5BD}"/>
              </a:ext>
            </a:extLst>
          </p:cNvPr>
          <p:cNvSpPr/>
          <p:nvPr/>
        </p:nvSpPr>
        <p:spPr>
          <a:xfrm>
            <a:off x="8420472" y="1663073"/>
            <a:ext cx="2303757" cy="353033"/>
          </a:xfrm>
          <a:prstGeom prst="rect">
            <a:avLst/>
          </a:prstGeom>
          <a:solidFill>
            <a:schemeClr val="accent6">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Hamiltonian evolution</a:t>
            </a:r>
          </a:p>
        </p:txBody>
      </p:sp>
      <p:sp>
        <p:nvSpPr>
          <p:cNvPr id="9" name="Rectangle 8">
            <a:extLst>
              <a:ext uri="{FF2B5EF4-FFF2-40B4-BE49-F238E27FC236}">
                <a16:creationId xmlns:a16="http://schemas.microsoft.com/office/drawing/2014/main" id="{CAAF6BEB-DDBC-4945-B1C4-F4B17AC7F023}"/>
              </a:ext>
            </a:extLst>
          </p:cNvPr>
          <p:cNvSpPr/>
          <p:nvPr/>
        </p:nvSpPr>
        <p:spPr>
          <a:xfrm>
            <a:off x="205670" y="2091865"/>
            <a:ext cx="5845945" cy="353033"/>
          </a:xfrm>
          <a:prstGeom prst="rect">
            <a:avLst/>
          </a:prstGeom>
          <a:solidFill>
            <a:schemeClr val="accent6">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Differentiable manifold</a:t>
            </a:r>
          </a:p>
        </p:txBody>
      </p:sp>
      <p:sp>
        <p:nvSpPr>
          <p:cNvPr id="10" name="Rectangle 9">
            <a:extLst>
              <a:ext uri="{FF2B5EF4-FFF2-40B4-BE49-F238E27FC236}">
                <a16:creationId xmlns:a16="http://schemas.microsoft.com/office/drawing/2014/main" id="{E8CDE8F3-6904-46EB-B3B9-CAE8B5159495}"/>
              </a:ext>
            </a:extLst>
          </p:cNvPr>
          <p:cNvSpPr/>
          <p:nvPr/>
        </p:nvSpPr>
        <p:spPr>
          <a:xfrm>
            <a:off x="6171464" y="2091866"/>
            <a:ext cx="2129160" cy="353032"/>
          </a:xfrm>
          <a:prstGeom prst="rect">
            <a:avLst/>
          </a:prstGeom>
          <a:solidFill>
            <a:schemeClr val="accent6">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solidFill>
                  <a:schemeClr val="tx1"/>
                </a:solidFill>
              </a:rPr>
              <a:t>Symplectic</a:t>
            </a:r>
            <a:r>
              <a:rPr lang="en-US" dirty="0">
                <a:solidFill>
                  <a:schemeClr val="tx1"/>
                </a:solidFill>
              </a:rPr>
              <a:t> structure</a:t>
            </a:r>
          </a:p>
        </p:txBody>
      </p:sp>
      <p:sp>
        <p:nvSpPr>
          <p:cNvPr id="11" name="Rectangle 10">
            <a:extLst>
              <a:ext uri="{FF2B5EF4-FFF2-40B4-BE49-F238E27FC236}">
                <a16:creationId xmlns:a16="http://schemas.microsoft.com/office/drawing/2014/main" id="{3913B46A-1630-42B5-BA76-A774CC664DFC}"/>
              </a:ext>
            </a:extLst>
          </p:cNvPr>
          <p:cNvSpPr/>
          <p:nvPr/>
        </p:nvSpPr>
        <p:spPr>
          <a:xfrm>
            <a:off x="205671" y="2520657"/>
            <a:ext cx="3336524" cy="353033"/>
          </a:xfrm>
          <a:prstGeom prst="rect">
            <a:avLst/>
          </a:prstGeom>
          <a:solidFill>
            <a:schemeClr val="accent6">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Manifold</a:t>
            </a:r>
          </a:p>
        </p:txBody>
      </p:sp>
      <p:sp>
        <p:nvSpPr>
          <p:cNvPr id="12" name="Rectangle 11">
            <a:extLst>
              <a:ext uri="{FF2B5EF4-FFF2-40B4-BE49-F238E27FC236}">
                <a16:creationId xmlns:a16="http://schemas.microsoft.com/office/drawing/2014/main" id="{FCEED1DA-2E77-4BA9-ABCE-4C942047C55A}"/>
              </a:ext>
            </a:extLst>
          </p:cNvPr>
          <p:cNvSpPr/>
          <p:nvPr/>
        </p:nvSpPr>
        <p:spPr>
          <a:xfrm>
            <a:off x="3662044" y="2520657"/>
            <a:ext cx="2389572" cy="353034"/>
          </a:xfrm>
          <a:prstGeom prst="rect">
            <a:avLst/>
          </a:prstGeom>
          <a:solidFill>
            <a:schemeClr val="accent6">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Differentiable structure</a:t>
            </a:r>
          </a:p>
        </p:txBody>
      </p:sp>
      <p:sp>
        <p:nvSpPr>
          <p:cNvPr id="13" name="Rectangle 12">
            <a:extLst>
              <a:ext uri="{FF2B5EF4-FFF2-40B4-BE49-F238E27FC236}">
                <a16:creationId xmlns:a16="http://schemas.microsoft.com/office/drawing/2014/main" id="{A5BD53C5-197B-4D1E-8367-6BEED086FF5E}"/>
              </a:ext>
            </a:extLst>
          </p:cNvPr>
          <p:cNvSpPr/>
          <p:nvPr/>
        </p:nvSpPr>
        <p:spPr>
          <a:xfrm>
            <a:off x="205671" y="2949449"/>
            <a:ext cx="1880586" cy="353033"/>
          </a:xfrm>
          <a:prstGeom prst="rect">
            <a:avLst/>
          </a:prstGeom>
          <a:solidFill>
            <a:schemeClr val="accent6">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Topological space</a:t>
            </a: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9668B91A-4EEB-4707-BC40-6DA13B609591}"/>
                  </a:ext>
                </a:extLst>
              </p:cNvPr>
              <p:cNvSpPr/>
              <p:nvPr/>
            </p:nvSpPr>
            <p:spPr>
              <a:xfrm>
                <a:off x="2200188" y="2949449"/>
                <a:ext cx="1342007" cy="353033"/>
              </a:xfrm>
              <a:prstGeom prst="rect">
                <a:avLst/>
              </a:prstGeom>
              <a:solidFill>
                <a:schemeClr val="accent6">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Locally </a:t>
                </a:r>
                <a14:m>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ℝ</m:t>
                        </m:r>
                      </m:e>
                      <m:sup>
                        <m:r>
                          <a:rPr lang="en-US" b="0" i="1" smtClean="0">
                            <a:solidFill>
                              <a:schemeClr val="tx1"/>
                            </a:solidFill>
                            <a:latin typeface="Cambria Math" panose="02040503050406030204" pitchFamily="18" charset="0"/>
                          </a:rPr>
                          <m:t>𝑛</m:t>
                        </m:r>
                      </m:sup>
                    </m:sSup>
                  </m:oMath>
                </a14:m>
                <a:endParaRPr lang="en-US" dirty="0">
                  <a:solidFill>
                    <a:schemeClr val="tx1"/>
                  </a:solidFill>
                </a:endParaRPr>
              </a:p>
            </p:txBody>
          </p:sp>
        </mc:Choice>
        <mc:Fallback xmlns="">
          <p:sp>
            <p:nvSpPr>
              <p:cNvPr id="14" name="Rectangle 13">
                <a:extLst>
                  <a:ext uri="{FF2B5EF4-FFF2-40B4-BE49-F238E27FC236}">
                    <a16:creationId xmlns:a16="http://schemas.microsoft.com/office/drawing/2014/main" id="{9668B91A-4EEB-4707-BC40-6DA13B609591}"/>
                  </a:ext>
                </a:extLst>
              </p:cNvPr>
              <p:cNvSpPr>
                <a:spLocks noRot="1" noChangeAspect="1" noMove="1" noResize="1" noEditPoints="1" noAdjustHandles="1" noChangeArrowheads="1" noChangeShapeType="1" noTextEdit="1"/>
              </p:cNvSpPr>
              <p:nvPr/>
            </p:nvSpPr>
            <p:spPr>
              <a:xfrm>
                <a:off x="2200188" y="2949449"/>
                <a:ext cx="1342007" cy="353033"/>
              </a:xfrm>
              <a:prstGeom prst="rect">
                <a:avLst/>
              </a:prstGeom>
              <a:blipFill>
                <a:blip r:embed="rId2"/>
                <a:stretch>
                  <a:fillRect t="-10000" b="-26667"/>
                </a:stretch>
              </a:blipFill>
              <a:ln>
                <a:solidFill>
                  <a:schemeClr val="tx1"/>
                </a:solidFill>
              </a:ln>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30AF669D-95EB-4125-999C-4D2D16308D4A}"/>
              </a:ext>
            </a:extLst>
          </p:cNvPr>
          <p:cNvCxnSpPr>
            <a:cxnSpLocks/>
          </p:cNvCxnSpPr>
          <p:nvPr/>
        </p:nvCxnSpPr>
        <p:spPr>
          <a:xfrm flipV="1">
            <a:off x="1145964" y="3429000"/>
            <a:ext cx="0" cy="817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Slide Number Placeholder 4">
            <a:extLst>
              <a:ext uri="{FF2B5EF4-FFF2-40B4-BE49-F238E27FC236}">
                <a16:creationId xmlns:a16="http://schemas.microsoft.com/office/drawing/2014/main" id="{CBBEEBB9-8FC9-44D6-9E53-76E21C6101A7}"/>
              </a:ext>
            </a:extLst>
          </p:cNvPr>
          <p:cNvSpPr>
            <a:spLocks noGrp="1"/>
          </p:cNvSpPr>
          <p:nvPr>
            <p:ph type="sldNum" sz="quarter" idx="13"/>
          </p:nvPr>
        </p:nvSpPr>
        <p:spPr>
          <a:xfrm>
            <a:off x="11306909" y="6535564"/>
            <a:ext cx="555908" cy="228609"/>
          </a:xfrm>
        </p:spPr>
        <p:txBody>
          <a:bodyPr/>
          <a:lstStyle/>
          <a:p>
            <a:fld id="{F47845EA-7733-40EE-B074-20032348B727}" type="slidenum">
              <a:rPr lang="en-US" smtClean="0"/>
              <a:t>27</a:t>
            </a:fld>
            <a:endParaRPr lang="en-US" dirty="0"/>
          </a:p>
        </p:txBody>
      </p:sp>
      <p:sp>
        <p:nvSpPr>
          <p:cNvPr id="5" name="TextBox 4">
            <a:extLst>
              <a:ext uri="{FF2B5EF4-FFF2-40B4-BE49-F238E27FC236}">
                <a16:creationId xmlns:a16="http://schemas.microsoft.com/office/drawing/2014/main" id="{D93745DF-CF15-4E4F-B6A0-4999E1A22FAA}"/>
              </a:ext>
            </a:extLst>
          </p:cNvPr>
          <p:cNvSpPr txBox="1"/>
          <p:nvPr/>
        </p:nvSpPr>
        <p:spPr>
          <a:xfrm>
            <a:off x="103955" y="4246251"/>
            <a:ext cx="3310778" cy="646331"/>
          </a:xfrm>
          <a:prstGeom prst="rect">
            <a:avLst/>
          </a:prstGeom>
          <a:noFill/>
        </p:spPr>
        <p:txBody>
          <a:bodyPr wrap="none" rtlCol="0">
            <a:spAutoFit/>
          </a:bodyPr>
          <a:lstStyle/>
          <a:p>
            <a:r>
              <a:rPr lang="en-US" dirty="0"/>
              <a:t>Particle states are experimentally</a:t>
            </a:r>
            <a:br>
              <a:rPr lang="en-US" dirty="0"/>
            </a:br>
            <a:r>
              <a:rPr lang="en-US" dirty="0"/>
              <a:t>distinguishable …</a:t>
            </a:r>
          </a:p>
        </p:txBody>
      </p:sp>
      <p:sp>
        <p:nvSpPr>
          <p:cNvPr id="30" name="TextBox 29">
            <a:extLst>
              <a:ext uri="{FF2B5EF4-FFF2-40B4-BE49-F238E27FC236}">
                <a16:creationId xmlns:a16="http://schemas.microsoft.com/office/drawing/2014/main" id="{1AB49D82-E050-4775-ABC0-C9CF57FB7C30}"/>
              </a:ext>
            </a:extLst>
          </p:cNvPr>
          <p:cNvSpPr txBox="1"/>
          <p:nvPr/>
        </p:nvSpPr>
        <p:spPr>
          <a:xfrm>
            <a:off x="2103852" y="4757179"/>
            <a:ext cx="2876685" cy="369332"/>
          </a:xfrm>
          <a:prstGeom prst="rect">
            <a:avLst/>
          </a:prstGeom>
          <a:noFill/>
        </p:spPr>
        <p:txBody>
          <a:bodyPr wrap="none" rtlCol="0">
            <a:spAutoFit/>
          </a:bodyPr>
          <a:lstStyle/>
          <a:p>
            <a:r>
              <a:rPr lang="en-US" dirty="0"/>
              <a:t>… using continuous variables</a:t>
            </a:r>
          </a:p>
        </p:txBody>
      </p:sp>
      <p:sp>
        <p:nvSpPr>
          <p:cNvPr id="32" name="TextBox 31">
            <a:extLst>
              <a:ext uri="{FF2B5EF4-FFF2-40B4-BE49-F238E27FC236}">
                <a16:creationId xmlns:a16="http://schemas.microsoft.com/office/drawing/2014/main" id="{9347E590-F2A1-423C-8F61-0F8080D51CFD}"/>
              </a:ext>
            </a:extLst>
          </p:cNvPr>
          <p:cNvSpPr txBox="1"/>
          <p:nvPr/>
        </p:nvSpPr>
        <p:spPr>
          <a:xfrm>
            <a:off x="4098524" y="3642992"/>
            <a:ext cx="3642600" cy="369332"/>
          </a:xfrm>
          <a:prstGeom prst="rect">
            <a:avLst/>
          </a:prstGeom>
          <a:noFill/>
        </p:spPr>
        <p:txBody>
          <a:bodyPr wrap="none" rtlCol="0">
            <a:spAutoFit/>
          </a:bodyPr>
          <a:lstStyle/>
          <a:p>
            <a:r>
              <a:rPr lang="en-US" dirty="0"/>
              <a:t>The composite system is a density …</a:t>
            </a:r>
          </a:p>
        </p:txBody>
      </p:sp>
      <p:sp>
        <p:nvSpPr>
          <p:cNvPr id="37" name="TextBox 36">
            <a:extLst>
              <a:ext uri="{FF2B5EF4-FFF2-40B4-BE49-F238E27FC236}">
                <a16:creationId xmlns:a16="http://schemas.microsoft.com/office/drawing/2014/main" id="{A0045E73-3466-4903-9109-56FF5FF22703}"/>
              </a:ext>
            </a:extLst>
          </p:cNvPr>
          <p:cNvSpPr txBox="1"/>
          <p:nvPr/>
        </p:nvSpPr>
        <p:spPr>
          <a:xfrm>
            <a:off x="6323448" y="4200085"/>
            <a:ext cx="3954352" cy="369332"/>
          </a:xfrm>
          <a:prstGeom prst="rect">
            <a:avLst/>
          </a:prstGeom>
          <a:noFill/>
        </p:spPr>
        <p:txBody>
          <a:bodyPr wrap="none" rtlCol="0">
            <a:spAutoFit/>
          </a:bodyPr>
          <a:lstStyle/>
          <a:p>
            <a:r>
              <a:rPr lang="en-US" dirty="0"/>
              <a:t>… that is invariant under change of units</a:t>
            </a:r>
          </a:p>
        </p:txBody>
      </p:sp>
      <p:sp>
        <p:nvSpPr>
          <p:cNvPr id="40" name="TextBox 39">
            <a:extLst>
              <a:ext uri="{FF2B5EF4-FFF2-40B4-BE49-F238E27FC236}">
                <a16:creationId xmlns:a16="http://schemas.microsoft.com/office/drawing/2014/main" id="{5F7C9A1B-CBB3-4C66-B58B-D3B8361682CE}"/>
              </a:ext>
            </a:extLst>
          </p:cNvPr>
          <p:cNvSpPr txBox="1"/>
          <p:nvPr/>
        </p:nvSpPr>
        <p:spPr>
          <a:xfrm>
            <a:off x="7941229" y="2973168"/>
            <a:ext cx="4332533" cy="369332"/>
          </a:xfrm>
          <a:prstGeom prst="rect">
            <a:avLst/>
          </a:prstGeom>
          <a:noFill/>
        </p:spPr>
        <p:txBody>
          <a:bodyPr wrap="none" rtlCol="0">
            <a:spAutoFit/>
          </a:bodyPr>
          <a:lstStyle/>
          <a:p>
            <a:r>
              <a:rPr lang="en-US" dirty="0"/>
              <a:t>The evolution is deterministic and reversible</a:t>
            </a:r>
          </a:p>
        </p:txBody>
      </p:sp>
      <p:cxnSp>
        <p:nvCxnSpPr>
          <p:cNvPr id="41" name="Straight Arrow Connector 40">
            <a:extLst>
              <a:ext uri="{FF2B5EF4-FFF2-40B4-BE49-F238E27FC236}">
                <a16:creationId xmlns:a16="http://schemas.microsoft.com/office/drawing/2014/main" id="{2ADB99DE-4165-4E74-B56B-E2BA09DF9A83}"/>
              </a:ext>
            </a:extLst>
          </p:cNvPr>
          <p:cNvCxnSpPr>
            <a:cxnSpLocks/>
          </p:cNvCxnSpPr>
          <p:nvPr/>
        </p:nvCxnSpPr>
        <p:spPr>
          <a:xfrm flipH="1" flipV="1">
            <a:off x="2871191" y="3429000"/>
            <a:ext cx="475691" cy="12495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E2B5A96-E8AB-4592-B327-48B3BEDBE375}"/>
              </a:ext>
            </a:extLst>
          </p:cNvPr>
          <p:cNvCxnSpPr>
            <a:cxnSpLocks/>
          </p:cNvCxnSpPr>
          <p:nvPr/>
        </p:nvCxnSpPr>
        <p:spPr>
          <a:xfrm flipH="1" flipV="1">
            <a:off x="4856830" y="3000208"/>
            <a:ext cx="608118" cy="6183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F699F17-7E6F-4772-8378-F7310685BF1D}"/>
              </a:ext>
            </a:extLst>
          </p:cNvPr>
          <p:cNvCxnSpPr>
            <a:cxnSpLocks/>
          </p:cNvCxnSpPr>
          <p:nvPr/>
        </p:nvCxnSpPr>
        <p:spPr>
          <a:xfrm flipH="1" flipV="1">
            <a:off x="7093259" y="2584532"/>
            <a:ext cx="847970" cy="1615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ECBA356F-E90C-4717-B0DA-101C01B8ED83}"/>
              </a:ext>
            </a:extLst>
          </p:cNvPr>
          <p:cNvCxnSpPr>
            <a:cxnSpLocks/>
          </p:cNvCxnSpPr>
          <p:nvPr/>
        </p:nvCxnSpPr>
        <p:spPr>
          <a:xfrm flipH="1" flipV="1">
            <a:off x="9602680" y="2109006"/>
            <a:ext cx="217326" cy="840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2737202A-4377-4510-BE8E-E635DB57321B}"/>
              </a:ext>
            </a:extLst>
          </p:cNvPr>
          <p:cNvSpPr txBox="1"/>
          <p:nvPr/>
        </p:nvSpPr>
        <p:spPr>
          <a:xfrm>
            <a:off x="2133202" y="5505699"/>
            <a:ext cx="9345892" cy="461665"/>
          </a:xfrm>
          <a:prstGeom prst="rect">
            <a:avLst/>
          </a:prstGeom>
          <a:noFill/>
        </p:spPr>
        <p:txBody>
          <a:bodyPr wrap="none" rtlCol="0">
            <a:spAutoFit/>
          </a:bodyPr>
          <a:lstStyle/>
          <a:p>
            <a:r>
              <a:rPr lang="en-US" sz="2400" dirty="0"/>
              <a:t>Each mathematical structure is linked to a specific physical requirement</a:t>
            </a:r>
          </a:p>
        </p:txBody>
      </p:sp>
      <p:sp>
        <p:nvSpPr>
          <p:cNvPr id="3" name="Footer Placeholder 2">
            <a:extLst>
              <a:ext uri="{FF2B5EF4-FFF2-40B4-BE49-F238E27FC236}">
                <a16:creationId xmlns:a16="http://schemas.microsoft.com/office/drawing/2014/main" id="{11AE961E-F274-42D6-8D87-D45D816B8BBF}"/>
              </a:ext>
            </a:extLst>
          </p:cNvPr>
          <p:cNvSpPr>
            <a:spLocks noGrp="1"/>
          </p:cNvSpPr>
          <p:nvPr>
            <p:ph type="ftr" sz="quarter" idx="11"/>
          </p:nvPr>
        </p:nvSpPr>
        <p:spPr/>
        <p:txBody>
          <a:bodyPr/>
          <a:lstStyle/>
          <a:p>
            <a:r>
              <a:rPr lang="en-US"/>
              <a:t>C. A. Aidala - G. Carcassi - University of Michigan</a:t>
            </a:r>
          </a:p>
        </p:txBody>
      </p:sp>
    </p:spTree>
    <p:extLst>
      <p:ext uri="{BB962C8B-B14F-4D97-AF65-F5344CB8AC3E}">
        <p14:creationId xmlns:p14="http://schemas.microsoft.com/office/powerpoint/2010/main" val="1550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5" grpId="0"/>
      <p:bldP spid="30" grpId="0"/>
      <p:bldP spid="32" grpId="0"/>
      <p:bldP spid="37" grpId="0"/>
      <p:bldP spid="40" grpId="0"/>
      <p:bldP spid="4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638DC-1C8D-4080-B7BB-786ED76BBBDA}"/>
              </a:ext>
            </a:extLst>
          </p:cNvPr>
          <p:cNvSpPr>
            <a:spLocks noGrp="1"/>
          </p:cNvSpPr>
          <p:nvPr>
            <p:ph type="title"/>
          </p:nvPr>
        </p:nvSpPr>
        <p:spPr/>
        <p:txBody>
          <a:bodyPr/>
          <a:lstStyle/>
          <a:p>
            <a:r>
              <a:rPr lang="en-US" dirty="0"/>
              <a:t>Possible contributions</a:t>
            </a:r>
          </a:p>
        </p:txBody>
      </p:sp>
      <p:sp>
        <p:nvSpPr>
          <p:cNvPr id="3" name="Text Placeholder 2">
            <a:extLst>
              <a:ext uri="{FF2B5EF4-FFF2-40B4-BE49-F238E27FC236}">
                <a16:creationId xmlns:a16="http://schemas.microsoft.com/office/drawing/2014/main" id="{051AB359-DB82-4D02-BC2D-B996E0C6068F}"/>
              </a:ext>
            </a:extLst>
          </p:cNvPr>
          <p:cNvSpPr>
            <a:spLocks noGrp="1"/>
          </p:cNvSpPr>
          <p:nvPr>
            <p:ph type="body" idx="1"/>
          </p:nvPr>
        </p:nvSpPr>
        <p:spPr/>
        <p:txBody>
          <a:bodyPr/>
          <a:lstStyle/>
          <a:p>
            <a:endParaRPr lang="en-US"/>
          </a:p>
        </p:txBody>
      </p:sp>
      <p:sp>
        <p:nvSpPr>
          <p:cNvPr id="6" name="Footer Placeholder 5">
            <a:extLst>
              <a:ext uri="{FF2B5EF4-FFF2-40B4-BE49-F238E27FC236}">
                <a16:creationId xmlns:a16="http://schemas.microsoft.com/office/drawing/2014/main" id="{758E6B07-E457-4EB5-B2BB-64106C229D28}"/>
              </a:ext>
            </a:extLst>
          </p:cNvPr>
          <p:cNvSpPr>
            <a:spLocks noGrp="1"/>
          </p:cNvSpPr>
          <p:nvPr>
            <p:ph type="ftr" sz="quarter" idx="11"/>
          </p:nvPr>
        </p:nvSpPr>
        <p:spPr/>
        <p:txBody>
          <a:bodyPr/>
          <a:lstStyle/>
          <a:p>
            <a:r>
              <a:rPr lang="en-US"/>
              <a:t>C. A. Aidala - G. Carcassi - University of Michigan</a:t>
            </a:r>
          </a:p>
        </p:txBody>
      </p:sp>
      <p:sp>
        <p:nvSpPr>
          <p:cNvPr id="7" name="Slide Number Placeholder 6">
            <a:extLst>
              <a:ext uri="{FF2B5EF4-FFF2-40B4-BE49-F238E27FC236}">
                <a16:creationId xmlns:a16="http://schemas.microsoft.com/office/drawing/2014/main" id="{44803186-7A51-4A28-8600-E5A330DF529E}"/>
              </a:ext>
            </a:extLst>
          </p:cNvPr>
          <p:cNvSpPr>
            <a:spLocks noGrp="1"/>
          </p:cNvSpPr>
          <p:nvPr>
            <p:ph type="sldNum" sz="quarter" idx="12"/>
          </p:nvPr>
        </p:nvSpPr>
        <p:spPr/>
        <p:txBody>
          <a:bodyPr/>
          <a:lstStyle/>
          <a:p>
            <a:fld id="{F47845EA-7733-40EE-B074-20032348B727}" type="slidenum">
              <a:rPr lang="en-US" smtClean="0"/>
              <a:t>28</a:t>
            </a:fld>
            <a:endParaRPr lang="en-US"/>
          </a:p>
        </p:txBody>
      </p:sp>
    </p:spTree>
    <p:extLst>
      <p:ext uri="{BB962C8B-B14F-4D97-AF65-F5344CB8AC3E}">
        <p14:creationId xmlns:p14="http://schemas.microsoft.com/office/powerpoint/2010/main" val="14236061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74A98-0F48-44C4-ACD2-E164FBC73F2C}"/>
              </a:ext>
            </a:extLst>
          </p:cNvPr>
          <p:cNvSpPr>
            <a:spLocks noGrp="1"/>
          </p:cNvSpPr>
          <p:nvPr>
            <p:ph type="title"/>
          </p:nvPr>
        </p:nvSpPr>
        <p:spPr/>
        <p:txBody>
          <a:bodyPr/>
          <a:lstStyle/>
          <a:p>
            <a:r>
              <a:rPr lang="en-US" dirty="0"/>
              <a:t>Bare minima</a:t>
            </a:r>
          </a:p>
        </p:txBody>
      </p:sp>
      <p:sp>
        <p:nvSpPr>
          <p:cNvPr id="3" name="Content Placeholder 2">
            <a:extLst>
              <a:ext uri="{FF2B5EF4-FFF2-40B4-BE49-F238E27FC236}">
                <a16:creationId xmlns:a16="http://schemas.microsoft.com/office/drawing/2014/main" id="{4A618778-2615-49E4-8D29-53A890A77D84}"/>
              </a:ext>
            </a:extLst>
          </p:cNvPr>
          <p:cNvSpPr>
            <a:spLocks noGrp="1"/>
          </p:cNvSpPr>
          <p:nvPr>
            <p:ph idx="1"/>
          </p:nvPr>
        </p:nvSpPr>
        <p:spPr/>
        <p:txBody>
          <a:bodyPr/>
          <a:lstStyle/>
          <a:p>
            <a:r>
              <a:rPr lang="en-US" dirty="0"/>
              <a:t>Project is very interdisciplinary and requires knowledge from different areas of math, physics and engineering</a:t>
            </a:r>
          </a:p>
          <a:p>
            <a:r>
              <a:rPr lang="en-US" dirty="0"/>
              <a:t>We want to create a series of short (12-16 pages) articles that give the basic definitions and main results of each field: the bare minimum one needs to know</a:t>
            </a:r>
          </a:p>
          <a:p>
            <a:pPr lvl="1"/>
            <a:r>
              <a:rPr lang="en-US" dirty="0"/>
              <a:t>E.g. Set theory: </a:t>
            </a:r>
            <a:r>
              <a:rPr lang="en-US" dirty="0">
                <a:hlinkClick r:id="rId2"/>
              </a:rPr>
              <a:t>https://assumptionsofphysics.org/resources/bareminima/SetTheory.pdf</a:t>
            </a:r>
            <a:r>
              <a:rPr lang="en-US" dirty="0"/>
              <a:t> </a:t>
            </a:r>
          </a:p>
          <a:p>
            <a:r>
              <a:rPr lang="en-US" dirty="0"/>
              <a:t>Hourly work</a:t>
            </a:r>
          </a:p>
          <a:p>
            <a:pPr lvl="1"/>
            <a:endParaRPr lang="en-US" dirty="0"/>
          </a:p>
          <a:p>
            <a:pPr lvl="1"/>
            <a:endParaRPr lang="en-US" dirty="0"/>
          </a:p>
        </p:txBody>
      </p:sp>
      <p:sp>
        <p:nvSpPr>
          <p:cNvPr id="4" name="Footer Placeholder 3">
            <a:extLst>
              <a:ext uri="{FF2B5EF4-FFF2-40B4-BE49-F238E27FC236}">
                <a16:creationId xmlns:a16="http://schemas.microsoft.com/office/drawing/2014/main" id="{19860A5A-524A-4F47-BF35-04BC48350684}"/>
              </a:ext>
            </a:extLst>
          </p:cNvPr>
          <p:cNvSpPr>
            <a:spLocks noGrp="1"/>
          </p:cNvSpPr>
          <p:nvPr>
            <p:ph type="ftr" sz="quarter" idx="11"/>
          </p:nvPr>
        </p:nvSpPr>
        <p:spPr/>
        <p:txBody>
          <a:bodyPr/>
          <a:lstStyle/>
          <a:p>
            <a:r>
              <a:rPr lang="en-US"/>
              <a:t>C. A. Aidala - G. Carcassi - University of Michigan</a:t>
            </a:r>
          </a:p>
        </p:txBody>
      </p:sp>
      <p:sp>
        <p:nvSpPr>
          <p:cNvPr id="5" name="Slide Number Placeholder 4">
            <a:extLst>
              <a:ext uri="{FF2B5EF4-FFF2-40B4-BE49-F238E27FC236}">
                <a16:creationId xmlns:a16="http://schemas.microsoft.com/office/drawing/2014/main" id="{46523473-9DD8-42CB-B366-71FEED12A04A}"/>
              </a:ext>
            </a:extLst>
          </p:cNvPr>
          <p:cNvSpPr>
            <a:spLocks noGrp="1"/>
          </p:cNvSpPr>
          <p:nvPr>
            <p:ph type="sldNum" sz="quarter" idx="13"/>
          </p:nvPr>
        </p:nvSpPr>
        <p:spPr/>
        <p:txBody>
          <a:bodyPr/>
          <a:lstStyle/>
          <a:p>
            <a:fld id="{F47845EA-7733-40EE-B074-20032348B727}" type="slidenum">
              <a:rPr lang="en-US" smtClean="0"/>
              <a:t>29</a:t>
            </a:fld>
            <a:endParaRPr lang="en-US"/>
          </a:p>
        </p:txBody>
      </p:sp>
    </p:spTree>
    <p:extLst>
      <p:ext uri="{BB962C8B-B14F-4D97-AF65-F5344CB8AC3E}">
        <p14:creationId xmlns:p14="http://schemas.microsoft.com/office/powerpoint/2010/main" val="2240745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7EA5E-6987-4042-A8B6-E58CD90E944D}"/>
              </a:ext>
            </a:extLst>
          </p:cNvPr>
          <p:cNvSpPr>
            <a:spLocks noGrp="1"/>
          </p:cNvSpPr>
          <p:nvPr>
            <p:ph type="title"/>
          </p:nvPr>
        </p:nvSpPr>
        <p:spPr/>
        <p:txBody>
          <a:bodyPr/>
          <a:lstStyle/>
          <a:p>
            <a:r>
              <a:rPr lang="en-US" dirty="0"/>
              <a:t>Understanding fundamental structures</a:t>
            </a:r>
          </a:p>
        </p:txBody>
      </p:sp>
      <p:sp>
        <p:nvSpPr>
          <p:cNvPr id="6" name="Rectangle 5">
            <a:extLst>
              <a:ext uri="{FF2B5EF4-FFF2-40B4-BE49-F238E27FC236}">
                <a16:creationId xmlns:a16="http://schemas.microsoft.com/office/drawing/2014/main" id="{61663965-5A0E-425B-89B1-B4232516FE39}"/>
              </a:ext>
            </a:extLst>
          </p:cNvPr>
          <p:cNvSpPr/>
          <p:nvPr/>
        </p:nvSpPr>
        <p:spPr>
          <a:xfrm>
            <a:off x="205669" y="1234280"/>
            <a:ext cx="10518559" cy="353033"/>
          </a:xfrm>
          <a:prstGeom prst="rect">
            <a:avLst/>
          </a:prstGeom>
          <a:solidFill>
            <a:schemeClr val="accent6">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Hamiltonian mechanics</a:t>
            </a:r>
          </a:p>
        </p:txBody>
      </p:sp>
      <p:sp>
        <p:nvSpPr>
          <p:cNvPr id="7" name="Rectangle 6">
            <a:extLst>
              <a:ext uri="{FF2B5EF4-FFF2-40B4-BE49-F238E27FC236}">
                <a16:creationId xmlns:a16="http://schemas.microsoft.com/office/drawing/2014/main" id="{0C5B0A52-820F-4F19-97EF-B73012587330}"/>
              </a:ext>
            </a:extLst>
          </p:cNvPr>
          <p:cNvSpPr/>
          <p:nvPr/>
        </p:nvSpPr>
        <p:spPr>
          <a:xfrm>
            <a:off x="205671" y="1663073"/>
            <a:ext cx="8094954" cy="353033"/>
          </a:xfrm>
          <a:prstGeom prst="rect">
            <a:avLst/>
          </a:prstGeom>
          <a:solidFill>
            <a:schemeClr val="accent6">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Phase space (</a:t>
            </a:r>
            <a:r>
              <a:rPr lang="en-US" dirty="0" err="1">
                <a:solidFill>
                  <a:schemeClr val="tx1"/>
                </a:solidFill>
              </a:rPr>
              <a:t>symplectic</a:t>
            </a:r>
            <a:r>
              <a:rPr lang="en-US" dirty="0">
                <a:solidFill>
                  <a:schemeClr val="tx1"/>
                </a:solidFill>
              </a:rPr>
              <a:t> manifold)</a:t>
            </a:r>
          </a:p>
        </p:txBody>
      </p:sp>
      <p:sp>
        <p:nvSpPr>
          <p:cNvPr id="8" name="Rectangle 7">
            <a:extLst>
              <a:ext uri="{FF2B5EF4-FFF2-40B4-BE49-F238E27FC236}">
                <a16:creationId xmlns:a16="http://schemas.microsoft.com/office/drawing/2014/main" id="{344CBC26-3FB9-49AE-A417-EC6547F9C5BD}"/>
              </a:ext>
            </a:extLst>
          </p:cNvPr>
          <p:cNvSpPr/>
          <p:nvPr/>
        </p:nvSpPr>
        <p:spPr>
          <a:xfrm>
            <a:off x="8420472" y="1663073"/>
            <a:ext cx="2303757" cy="353033"/>
          </a:xfrm>
          <a:prstGeom prst="rect">
            <a:avLst/>
          </a:prstGeom>
          <a:solidFill>
            <a:schemeClr val="accent6">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Hamiltonian evolution</a:t>
            </a:r>
          </a:p>
        </p:txBody>
      </p:sp>
      <p:sp>
        <p:nvSpPr>
          <p:cNvPr id="9" name="Rectangle 8">
            <a:extLst>
              <a:ext uri="{FF2B5EF4-FFF2-40B4-BE49-F238E27FC236}">
                <a16:creationId xmlns:a16="http://schemas.microsoft.com/office/drawing/2014/main" id="{CAAF6BEB-DDBC-4945-B1C4-F4B17AC7F023}"/>
              </a:ext>
            </a:extLst>
          </p:cNvPr>
          <p:cNvSpPr/>
          <p:nvPr/>
        </p:nvSpPr>
        <p:spPr>
          <a:xfrm>
            <a:off x="205670" y="2091865"/>
            <a:ext cx="5845945" cy="353033"/>
          </a:xfrm>
          <a:prstGeom prst="rect">
            <a:avLst/>
          </a:prstGeom>
          <a:solidFill>
            <a:schemeClr val="accent6">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Differentiable manifold</a:t>
            </a:r>
          </a:p>
        </p:txBody>
      </p:sp>
      <p:sp>
        <p:nvSpPr>
          <p:cNvPr id="10" name="Rectangle 9">
            <a:extLst>
              <a:ext uri="{FF2B5EF4-FFF2-40B4-BE49-F238E27FC236}">
                <a16:creationId xmlns:a16="http://schemas.microsoft.com/office/drawing/2014/main" id="{E8CDE8F3-6904-46EB-B3B9-CAE8B5159495}"/>
              </a:ext>
            </a:extLst>
          </p:cNvPr>
          <p:cNvSpPr/>
          <p:nvPr/>
        </p:nvSpPr>
        <p:spPr>
          <a:xfrm>
            <a:off x="6171464" y="2091866"/>
            <a:ext cx="2129160" cy="353032"/>
          </a:xfrm>
          <a:prstGeom prst="rect">
            <a:avLst/>
          </a:prstGeom>
          <a:solidFill>
            <a:schemeClr val="accent6">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solidFill>
                  <a:schemeClr val="tx1"/>
                </a:solidFill>
              </a:rPr>
              <a:t>Symplectic</a:t>
            </a:r>
            <a:r>
              <a:rPr lang="en-US" dirty="0">
                <a:solidFill>
                  <a:schemeClr val="tx1"/>
                </a:solidFill>
              </a:rPr>
              <a:t> structure</a:t>
            </a:r>
          </a:p>
        </p:txBody>
      </p:sp>
      <p:sp>
        <p:nvSpPr>
          <p:cNvPr id="11" name="Rectangle 10">
            <a:extLst>
              <a:ext uri="{FF2B5EF4-FFF2-40B4-BE49-F238E27FC236}">
                <a16:creationId xmlns:a16="http://schemas.microsoft.com/office/drawing/2014/main" id="{3913B46A-1630-42B5-BA76-A774CC664DFC}"/>
              </a:ext>
            </a:extLst>
          </p:cNvPr>
          <p:cNvSpPr/>
          <p:nvPr/>
        </p:nvSpPr>
        <p:spPr>
          <a:xfrm>
            <a:off x="205671" y="2520657"/>
            <a:ext cx="3336524" cy="353033"/>
          </a:xfrm>
          <a:prstGeom prst="rect">
            <a:avLst/>
          </a:prstGeom>
          <a:solidFill>
            <a:schemeClr val="accent6">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Manifold</a:t>
            </a:r>
          </a:p>
        </p:txBody>
      </p:sp>
      <p:sp>
        <p:nvSpPr>
          <p:cNvPr id="12" name="Rectangle 11">
            <a:extLst>
              <a:ext uri="{FF2B5EF4-FFF2-40B4-BE49-F238E27FC236}">
                <a16:creationId xmlns:a16="http://schemas.microsoft.com/office/drawing/2014/main" id="{FCEED1DA-2E77-4BA9-ABCE-4C942047C55A}"/>
              </a:ext>
            </a:extLst>
          </p:cNvPr>
          <p:cNvSpPr/>
          <p:nvPr/>
        </p:nvSpPr>
        <p:spPr>
          <a:xfrm>
            <a:off x="3662044" y="2520657"/>
            <a:ext cx="2389572" cy="353034"/>
          </a:xfrm>
          <a:prstGeom prst="rect">
            <a:avLst/>
          </a:prstGeom>
          <a:solidFill>
            <a:schemeClr val="accent6">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Differentiable structure</a:t>
            </a:r>
          </a:p>
        </p:txBody>
      </p:sp>
      <p:sp>
        <p:nvSpPr>
          <p:cNvPr id="13" name="Rectangle 12">
            <a:extLst>
              <a:ext uri="{FF2B5EF4-FFF2-40B4-BE49-F238E27FC236}">
                <a16:creationId xmlns:a16="http://schemas.microsoft.com/office/drawing/2014/main" id="{A5BD53C5-197B-4D1E-8367-6BEED086FF5E}"/>
              </a:ext>
            </a:extLst>
          </p:cNvPr>
          <p:cNvSpPr/>
          <p:nvPr/>
        </p:nvSpPr>
        <p:spPr>
          <a:xfrm>
            <a:off x="205671" y="2949449"/>
            <a:ext cx="1880586" cy="353033"/>
          </a:xfrm>
          <a:prstGeom prst="rect">
            <a:avLst/>
          </a:prstGeom>
          <a:solidFill>
            <a:schemeClr val="accent6">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Topological space</a:t>
            </a:r>
          </a:p>
        </p:txBody>
      </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9668B91A-4EEB-4707-BC40-6DA13B609591}"/>
                  </a:ext>
                </a:extLst>
              </p:cNvPr>
              <p:cNvSpPr/>
              <p:nvPr/>
            </p:nvSpPr>
            <p:spPr>
              <a:xfrm>
                <a:off x="2200188" y="2949449"/>
                <a:ext cx="1342007" cy="353033"/>
              </a:xfrm>
              <a:prstGeom prst="rect">
                <a:avLst/>
              </a:prstGeom>
              <a:solidFill>
                <a:schemeClr val="accent6">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Locally </a:t>
                </a:r>
                <a14:m>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panose="02040503050406030204" pitchFamily="18" charset="0"/>
                          </a:rPr>
                          <m:t>ℝ</m:t>
                        </m:r>
                      </m:e>
                      <m:sup>
                        <m:r>
                          <a:rPr lang="en-US" b="0" i="1" smtClean="0">
                            <a:solidFill>
                              <a:schemeClr val="tx1"/>
                            </a:solidFill>
                            <a:latin typeface="Cambria Math" panose="02040503050406030204" pitchFamily="18" charset="0"/>
                          </a:rPr>
                          <m:t>𝑛</m:t>
                        </m:r>
                      </m:sup>
                    </m:sSup>
                  </m:oMath>
                </a14:m>
                <a:endParaRPr lang="en-US" dirty="0">
                  <a:solidFill>
                    <a:schemeClr val="tx1"/>
                  </a:solidFill>
                </a:endParaRPr>
              </a:p>
            </p:txBody>
          </p:sp>
        </mc:Choice>
        <mc:Fallback xmlns="">
          <p:sp>
            <p:nvSpPr>
              <p:cNvPr id="14" name="Rectangle 13">
                <a:extLst>
                  <a:ext uri="{FF2B5EF4-FFF2-40B4-BE49-F238E27FC236}">
                    <a16:creationId xmlns:a16="http://schemas.microsoft.com/office/drawing/2014/main" id="{9668B91A-4EEB-4707-BC40-6DA13B609591}"/>
                  </a:ext>
                </a:extLst>
              </p:cNvPr>
              <p:cNvSpPr>
                <a:spLocks noRot="1" noChangeAspect="1" noMove="1" noResize="1" noEditPoints="1" noAdjustHandles="1" noChangeArrowheads="1" noChangeShapeType="1" noTextEdit="1"/>
              </p:cNvSpPr>
              <p:nvPr/>
            </p:nvSpPr>
            <p:spPr>
              <a:xfrm>
                <a:off x="2200188" y="2949449"/>
                <a:ext cx="1342007" cy="353033"/>
              </a:xfrm>
              <a:prstGeom prst="rect">
                <a:avLst/>
              </a:prstGeom>
              <a:blipFill>
                <a:blip r:embed="rId2"/>
                <a:stretch>
                  <a:fillRect t="-10000" b="-26667"/>
                </a:stretch>
              </a:blipFill>
              <a:ln>
                <a:solidFill>
                  <a:schemeClr val="tx1"/>
                </a:solidFill>
              </a:ln>
            </p:spPr>
            <p:txBody>
              <a:bodyPr/>
              <a:lstStyle/>
              <a:p>
                <a:r>
                  <a:rPr lang="en-US">
                    <a:noFill/>
                  </a:rPr>
                  <a:t> </a:t>
                </a:r>
              </a:p>
            </p:txBody>
          </p:sp>
        </mc:Fallback>
      </mc:AlternateContent>
      <p:sp>
        <p:nvSpPr>
          <p:cNvPr id="15" name="TextBox 14">
            <a:extLst>
              <a:ext uri="{FF2B5EF4-FFF2-40B4-BE49-F238E27FC236}">
                <a16:creationId xmlns:a16="http://schemas.microsoft.com/office/drawing/2014/main" id="{F5510905-E710-4646-AB54-F6AE0DE4482B}"/>
              </a:ext>
            </a:extLst>
          </p:cNvPr>
          <p:cNvSpPr txBox="1"/>
          <p:nvPr/>
        </p:nvSpPr>
        <p:spPr>
          <a:xfrm>
            <a:off x="7942007" y="2697173"/>
            <a:ext cx="3207417" cy="646331"/>
          </a:xfrm>
          <a:prstGeom prst="rect">
            <a:avLst/>
          </a:prstGeom>
          <a:noFill/>
        </p:spPr>
        <p:txBody>
          <a:bodyPr wrap="none" rtlCol="0">
            <a:spAutoFit/>
          </a:bodyPr>
          <a:lstStyle/>
          <a:p>
            <a:r>
              <a:rPr lang="en-US" dirty="0"/>
              <a:t>We cannot truly understand this</a:t>
            </a:r>
            <a:br>
              <a:rPr lang="en-US" dirty="0"/>
            </a:br>
            <a:r>
              <a:rPr lang="en-US" dirty="0"/>
              <a:t>if we don’t first understand this</a:t>
            </a:r>
          </a:p>
        </p:txBody>
      </p:sp>
      <p:cxnSp>
        <p:nvCxnSpPr>
          <p:cNvPr id="17" name="Connector: Elbow 16">
            <a:extLst>
              <a:ext uri="{FF2B5EF4-FFF2-40B4-BE49-F238E27FC236}">
                <a16:creationId xmlns:a16="http://schemas.microsoft.com/office/drawing/2014/main" id="{3D2EEB37-30AE-4292-826E-4E2A696C0841}"/>
              </a:ext>
            </a:extLst>
          </p:cNvPr>
          <p:cNvCxnSpPr>
            <a:cxnSpLocks/>
            <a:endCxn id="6" idx="3"/>
          </p:cNvCxnSpPr>
          <p:nvPr/>
        </p:nvCxnSpPr>
        <p:spPr>
          <a:xfrm rot="16200000" flipV="1">
            <a:off x="10334571" y="1800455"/>
            <a:ext cx="1462893" cy="683578"/>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0AF669D-95EB-4125-999C-4D2D16308D4A}"/>
              </a:ext>
            </a:extLst>
          </p:cNvPr>
          <p:cNvCxnSpPr>
            <a:endCxn id="13" idx="2"/>
          </p:cNvCxnSpPr>
          <p:nvPr/>
        </p:nvCxnSpPr>
        <p:spPr>
          <a:xfrm flipV="1">
            <a:off x="1145964" y="3302482"/>
            <a:ext cx="0" cy="310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D4F9067-0277-4E8F-AC95-C167D77AC9E2}"/>
              </a:ext>
            </a:extLst>
          </p:cNvPr>
          <p:cNvCxnSpPr/>
          <p:nvPr/>
        </p:nvCxnSpPr>
        <p:spPr>
          <a:xfrm>
            <a:off x="1145964" y="3622089"/>
            <a:ext cx="96759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66B3E93-CF70-4382-ACCA-B1984C82CAFA}"/>
              </a:ext>
            </a:extLst>
          </p:cNvPr>
          <p:cNvCxnSpPr/>
          <p:nvPr/>
        </p:nvCxnSpPr>
        <p:spPr>
          <a:xfrm flipV="1">
            <a:off x="10821880" y="3302482"/>
            <a:ext cx="0" cy="3107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CDFB9F3-A54D-4225-AF46-5CE4276A2874}"/>
              </a:ext>
            </a:extLst>
          </p:cNvPr>
          <p:cNvCxnSpPr>
            <a:cxnSpLocks/>
          </p:cNvCxnSpPr>
          <p:nvPr/>
        </p:nvCxnSpPr>
        <p:spPr>
          <a:xfrm>
            <a:off x="11066017" y="2873690"/>
            <a:ext cx="341790"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A796A3CF-B6CB-44CE-9015-EEA17635576C}"/>
              </a:ext>
            </a:extLst>
          </p:cNvPr>
          <p:cNvSpPr/>
          <p:nvPr/>
        </p:nvSpPr>
        <p:spPr>
          <a:xfrm>
            <a:off x="3934293" y="4241010"/>
            <a:ext cx="3828896" cy="353033"/>
          </a:xfrm>
          <a:prstGeom prst="rect">
            <a:avLst/>
          </a:prstGeom>
          <a:solidFill>
            <a:schemeClr val="accent6">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Probability space</a:t>
            </a:r>
          </a:p>
        </p:txBody>
      </p:sp>
      <p:sp>
        <p:nvSpPr>
          <p:cNvPr id="34" name="Rectangle 33">
            <a:extLst>
              <a:ext uri="{FF2B5EF4-FFF2-40B4-BE49-F238E27FC236}">
                <a16:creationId xmlns:a16="http://schemas.microsoft.com/office/drawing/2014/main" id="{8BE610D0-7F25-4688-9BAC-A1B66D777EA1}"/>
              </a:ext>
            </a:extLst>
          </p:cNvPr>
          <p:cNvSpPr/>
          <p:nvPr/>
        </p:nvSpPr>
        <p:spPr>
          <a:xfrm>
            <a:off x="6663838" y="4669801"/>
            <a:ext cx="1099351" cy="353033"/>
          </a:xfrm>
          <a:prstGeom prst="rect">
            <a:avLst/>
          </a:prstGeom>
          <a:solidFill>
            <a:schemeClr val="accent6">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Measure</a:t>
            </a:r>
          </a:p>
        </p:txBody>
      </p:sp>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05CE754F-1AF5-410A-845D-6219DAC5F068}"/>
                  </a:ext>
                </a:extLst>
              </p:cNvPr>
              <p:cNvSpPr/>
              <p:nvPr/>
            </p:nvSpPr>
            <p:spPr>
              <a:xfrm>
                <a:off x="5456074" y="4669801"/>
                <a:ext cx="1099351" cy="353033"/>
              </a:xfrm>
              <a:prstGeom prst="rect">
                <a:avLst/>
              </a:prstGeom>
              <a:solidFill>
                <a:schemeClr val="accent6">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14:m>
                  <m:oMath xmlns:m="http://schemas.openxmlformats.org/officeDocument/2006/math">
                    <m:r>
                      <a:rPr lang="en-US" b="0" i="1" dirty="0" smtClean="0">
                        <a:solidFill>
                          <a:schemeClr val="tx1"/>
                        </a:solidFill>
                        <a:latin typeface="Cambria Math" panose="02040503050406030204" pitchFamily="18" charset="0"/>
                      </a:rPr>
                      <m:t>𝜎</m:t>
                    </m:r>
                  </m:oMath>
                </a14:m>
                <a:r>
                  <a:rPr lang="en-US" dirty="0">
                    <a:solidFill>
                      <a:schemeClr val="tx1"/>
                    </a:solidFill>
                  </a:rPr>
                  <a:t>-algebra</a:t>
                </a:r>
              </a:p>
            </p:txBody>
          </p:sp>
        </mc:Choice>
        <mc:Fallback xmlns="">
          <p:sp>
            <p:nvSpPr>
              <p:cNvPr id="35" name="Rectangle 34">
                <a:extLst>
                  <a:ext uri="{FF2B5EF4-FFF2-40B4-BE49-F238E27FC236}">
                    <a16:creationId xmlns:a16="http://schemas.microsoft.com/office/drawing/2014/main" id="{05CE754F-1AF5-410A-845D-6219DAC5F068}"/>
                  </a:ext>
                </a:extLst>
              </p:cNvPr>
              <p:cNvSpPr>
                <a:spLocks noRot="1" noChangeAspect="1" noMove="1" noResize="1" noEditPoints="1" noAdjustHandles="1" noChangeArrowheads="1" noChangeShapeType="1" noTextEdit="1"/>
              </p:cNvSpPr>
              <p:nvPr/>
            </p:nvSpPr>
            <p:spPr>
              <a:xfrm>
                <a:off x="5456074" y="4669801"/>
                <a:ext cx="1099351" cy="353033"/>
              </a:xfrm>
              <a:prstGeom prst="rect">
                <a:avLst/>
              </a:prstGeom>
              <a:blipFill>
                <a:blip r:embed="rId3"/>
                <a:stretch>
                  <a:fillRect t="-8333" r="-3846" b="-26667"/>
                </a:stretch>
              </a:blipFill>
              <a:ln>
                <a:solidFill>
                  <a:schemeClr val="tx1"/>
                </a:solidFill>
              </a:ln>
            </p:spPr>
            <p:txBody>
              <a:bodyPr/>
              <a:lstStyle/>
              <a:p>
                <a:r>
                  <a:rPr lang="en-US">
                    <a:noFill/>
                  </a:rPr>
                  <a:t> </a:t>
                </a:r>
              </a:p>
            </p:txBody>
          </p:sp>
        </mc:Fallback>
      </mc:AlternateContent>
      <p:sp>
        <p:nvSpPr>
          <p:cNvPr id="36" name="Rectangle 35">
            <a:extLst>
              <a:ext uri="{FF2B5EF4-FFF2-40B4-BE49-F238E27FC236}">
                <a16:creationId xmlns:a16="http://schemas.microsoft.com/office/drawing/2014/main" id="{8C73A3DF-9C25-4518-B3A9-B67122DC162B}"/>
              </a:ext>
            </a:extLst>
          </p:cNvPr>
          <p:cNvSpPr/>
          <p:nvPr/>
        </p:nvSpPr>
        <p:spPr>
          <a:xfrm>
            <a:off x="3922055" y="4669802"/>
            <a:ext cx="1425606" cy="353033"/>
          </a:xfrm>
          <a:prstGeom prst="rect">
            <a:avLst/>
          </a:prstGeom>
          <a:solidFill>
            <a:schemeClr val="accent6">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Set of points</a:t>
            </a:r>
          </a:p>
        </p:txBody>
      </p:sp>
      <p:sp>
        <p:nvSpPr>
          <p:cNvPr id="38" name="TextBox 37">
            <a:extLst>
              <a:ext uri="{FF2B5EF4-FFF2-40B4-BE49-F238E27FC236}">
                <a16:creationId xmlns:a16="http://schemas.microsoft.com/office/drawing/2014/main" id="{4F9C4B15-5B5A-4C02-B784-8794FA0C015D}"/>
              </a:ext>
            </a:extLst>
          </p:cNvPr>
          <p:cNvSpPr txBox="1"/>
          <p:nvPr/>
        </p:nvSpPr>
        <p:spPr>
          <a:xfrm>
            <a:off x="381952" y="4312784"/>
            <a:ext cx="3115853" cy="646331"/>
          </a:xfrm>
          <a:prstGeom prst="rect">
            <a:avLst/>
          </a:prstGeom>
          <a:noFill/>
        </p:spPr>
        <p:txBody>
          <a:bodyPr wrap="none" rtlCol="0">
            <a:spAutoFit/>
          </a:bodyPr>
          <a:lstStyle/>
          <a:p>
            <a:r>
              <a:rPr lang="en-US" dirty="0"/>
              <a:t>Even probability spaces</a:t>
            </a:r>
          </a:p>
          <a:p>
            <a:r>
              <a:rPr lang="en-US" dirty="0"/>
              <a:t>are not fundamental structures</a:t>
            </a:r>
          </a:p>
        </p:txBody>
      </p:sp>
      <p:sp>
        <p:nvSpPr>
          <p:cNvPr id="39" name="TextBox 38">
            <a:extLst>
              <a:ext uri="{FF2B5EF4-FFF2-40B4-BE49-F238E27FC236}">
                <a16:creationId xmlns:a16="http://schemas.microsoft.com/office/drawing/2014/main" id="{17A0F0EF-A6A3-4BF4-866A-A498027182A8}"/>
              </a:ext>
            </a:extLst>
          </p:cNvPr>
          <p:cNvSpPr txBox="1"/>
          <p:nvPr/>
        </p:nvSpPr>
        <p:spPr>
          <a:xfrm>
            <a:off x="8052045" y="4168215"/>
            <a:ext cx="3897297" cy="923330"/>
          </a:xfrm>
          <a:prstGeom prst="rect">
            <a:avLst/>
          </a:prstGeom>
          <a:noFill/>
        </p:spPr>
        <p:txBody>
          <a:bodyPr wrap="square" rtlCol="0">
            <a:spAutoFit/>
          </a:bodyPr>
          <a:lstStyle/>
          <a:p>
            <a:r>
              <a:rPr lang="en-US" dirty="0"/>
              <a:t>I.e. Before saying “there is a 50% chance to get tails” we need to define what tails, chance and 50% mean</a:t>
            </a:r>
          </a:p>
        </p:txBody>
      </p:sp>
      <p:sp>
        <p:nvSpPr>
          <p:cNvPr id="24" name="Content Placeholder 2">
            <a:extLst>
              <a:ext uri="{FF2B5EF4-FFF2-40B4-BE49-F238E27FC236}">
                <a16:creationId xmlns:a16="http://schemas.microsoft.com/office/drawing/2014/main" id="{4B477087-6D77-465B-805F-336AC7D4F96D}"/>
              </a:ext>
            </a:extLst>
          </p:cNvPr>
          <p:cNvSpPr>
            <a:spLocks noGrp="1"/>
          </p:cNvSpPr>
          <p:nvPr>
            <p:ph idx="1"/>
          </p:nvPr>
        </p:nvSpPr>
        <p:spPr>
          <a:xfrm>
            <a:off x="153257" y="5447203"/>
            <a:ext cx="11864147" cy="1320854"/>
          </a:xfrm>
        </p:spPr>
        <p:txBody>
          <a:bodyPr>
            <a:normAutofit/>
          </a:bodyPr>
          <a:lstStyle/>
          <a:p>
            <a:r>
              <a:rPr lang="en-US" dirty="0"/>
              <a:t>What are the “correct” axioms and definitions on which to build scientific theories? How can they be justified?</a:t>
            </a:r>
          </a:p>
        </p:txBody>
      </p:sp>
      <p:sp>
        <p:nvSpPr>
          <p:cNvPr id="26" name="Slide Number Placeholder 4">
            <a:extLst>
              <a:ext uri="{FF2B5EF4-FFF2-40B4-BE49-F238E27FC236}">
                <a16:creationId xmlns:a16="http://schemas.microsoft.com/office/drawing/2014/main" id="{CBBEEBB9-8FC9-44D6-9E53-76E21C6101A7}"/>
              </a:ext>
            </a:extLst>
          </p:cNvPr>
          <p:cNvSpPr>
            <a:spLocks noGrp="1"/>
          </p:cNvSpPr>
          <p:nvPr>
            <p:ph type="sldNum" sz="quarter" idx="13"/>
          </p:nvPr>
        </p:nvSpPr>
        <p:spPr>
          <a:xfrm>
            <a:off x="11306909" y="6535564"/>
            <a:ext cx="555908" cy="228609"/>
          </a:xfrm>
        </p:spPr>
        <p:txBody>
          <a:bodyPr/>
          <a:lstStyle/>
          <a:p>
            <a:fld id="{F47845EA-7733-40EE-B074-20032348B727}" type="slidenum">
              <a:rPr lang="en-US" smtClean="0"/>
              <a:t>3</a:t>
            </a:fld>
            <a:endParaRPr lang="en-US" dirty="0"/>
          </a:p>
        </p:txBody>
      </p:sp>
      <p:sp>
        <p:nvSpPr>
          <p:cNvPr id="3" name="Footer Placeholder 2">
            <a:extLst>
              <a:ext uri="{FF2B5EF4-FFF2-40B4-BE49-F238E27FC236}">
                <a16:creationId xmlns:a16="http://schemas.microsoft.com/office/drawing/2014/main" id="{09B78C53-F784-4A01-B4D3-94E94F310BFC}"/>
              </a:ext>
            </a:extLst>
          </p:cNvPr>
          <p:cNvSpPr>
            <a:spLocks noGrp="1"/>
          </p:cNvSpPr>
          <p:nvPr>
            <p:ph type="ftr" sz="quarter" idx="11"/>
          </p:nvPr>
        </p:nvSpPr>
        <p:spPr/>
        <p:txBody>
          <a:bodyPr/>
          <a:lstStyle/>
          <a:p>
            <a:r>
              <a:rPr lang="en-US"/>
              <a:t>C. A. Aidala - G. Carcassi - University of Michigan</a:t>
            </a:r>
          </a:p>
        </p:txBody>
      </p:sp>
    </p:spTree>
    <p:extLst>
      <p:ext uri="{BB962C8B-B14F-4D97-AF65-F5344CB8AC3E}">
        <p14:creationId xmlns:p14="http://schemas.microsoft.com/office/powerpoint/2010/main" val="458776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p:bldP spid="33" grpId="0" animBg="1"/>
      <p:bldP spid="34" grpId="0" animBg="1"/>
      <p:bldP spid="35" grpId="0" animBg="1"/>
      <p:bldP spid="36" grpId="0" animBg="1"/>
      <p:bldP spid="38" grpId="0"/>
      <p:bldP spid="39" grpId="0"/>
      <p:bldP spid="24"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74A98-0F48-44C4-ACD2-E164FBC73F2C}"/>
              </a:ext>
            </a:extLst>
          </p:cNvPr>
          <p:cNvSpPr>
            <a:spLocks noGrp="1"/>
          </p:cNvSpPr>
          <p:nvPr>
            <p:ph type="title"/>
          </p:nvPr>
        </p:nvSpPr>
        <p:spPr/>
        <p:txBody>
          <a:bodyPr/>
          <a:lstStyle/>
          <a:p>
            <a:r>
              <a:rPr lang="en-US" dirty="0"/>
              <a:t>Other small tasks (hourly work)</a:t>
            </a:r>
          </a:p>
        </p:txBody>
      </p:sp>
      <p:sp>
        <p:nvSpPr>
          <p:cNvPr id="3" name="Content Placeholder 2">
            <a:extLst>
              <a:ext uri="{FF2B5EF4-FFF2-40B4-BE49-F238E27FC236}">
                <a16:creationId xmlns:a16="http://schemas.microsoft.com/office/drawing/2014/main" id="{4A618778-2615-49E4-8D29-53A890A77D84}"/>
              </a:ext>
            </a:extLst>
          </p:cNvPr>
          <p:cNvSpPr>
            <a:spLocks noGrp="1"/>
          </p:cNvSpPr>
          <p:nvPr>
            <p:ph idx="1"/>
          </p:nvPr>
        </p:nvSpPr>
        <p:spPr/>
        <p:txBody>
          <a:bodyPr>
            <a:normAutofit fontScale="92500" lnSpcReduction="20000"/>
          </a:bodyPr>
          <a:lstStyle/>
          <a:p>
            <a:r>
              <a:rPr lang="en-US" dirty="0"/>
              <a:t>There are a number of smaller questions it would be nice to settle</a:t>
            </a:r>
          </a:p>
          <a:p>
            <a:pPr lvl="1"/>
            <a:r>
              <a:rPr lang="en-US" dirty="0"/>
              <a:t>Is every </a:t>
            </a:r>
            <a:r>
              <a:rPr lang="en-US" dirty="0" err="1"/>
              <a:t>Heyting</a:t>
            </a:r>
            <a:r>
              <a:rPr lang="en-US" dirty="0"/>
              <a:t> algebra embeddable in a Boolean algebra?</a:t>
            </a:r>
          </a:p>
          <a:p>
            <a:pPr lvl="2"/>
            <a:r>
              <a:rPr lang="en-US" dirty="0"/>
              <a:t>To make sure we are not ruling anything out</a:t>
            </a:r>
          </a:p>
          <a:p>
            <a:pPr lvl="1"/>
            <a:r>
              <a:rPr lang="en-US" dirty="0"/>
              <a:t>Finalize last few details in our basic structures</a:t>
            </a:r>
          </a:p>
          <a:p>
            <a:pPr lvl="2"/>
            <a:r>
              <a:rPr lang="en-US" dirty="0"/>
              <a:t>Find the “correct” morphism that gives us the right product, …</a:t>
            </a:r>
          </a:p>
          <a:p>
            <a:pPr lvl="1"/>
            <a:r>
              <a:rPr lang="en-US" dirty="0"/>
              <a:t>Study a Gaussian peak under linear Hamiltonian flow</a:t>
            </a:r>
          </a:p>
          <a:p>
            <a:pPr lvl="2"/>
            <a:r>
              <a:rPr lang="en-US" dirty="0"/>
              <a:t>To generalize the “classical uncertainty relationship”</a:t>
            </a:r>
          </a:p>
          <a:p>
            <a:pPr lvl="1"/>
            <a:r>
              <a:rPr lang="en-US" dirty="0"/>
              <a:t>Special relativity from densities</a:t>
            </a:r>
          </a:p>
          <a:p>
            <a:pPr lvl="1"/>
            <a:r>
              <a:rPr lang="en-US" dirty="0"/>
              <a:t>Look for hints of general relativity in the extended phase space</a:t>
            </a:r>
          </a:p>
          <a:p>
            <a:pPr lvl="2"/>
            <a:r>
              <a:rPr lang="en-US" dirty="0"/>
              <a:t>See if the link between </a:t>
            </a:r>
            <a:r>
              <a:rPr lang="en-US" dirty="0" err="1"/>
              <a:t>symplectic</a:t>
            </a:r>
            <a:r>
              <a:rPr lang="en-US" dirty="0"/>
              <a:t> form, metric and vector potential leads to relationships to the curvature</a:t>
            </a:r>
          </a:p>
          <a:p>
            <a:pPr lvl="1"/>
            <a:r>
              <a:rPr lang="en-US" dirty="0"/>
              <a:t>Characterize quantum projections as processes with constraints that maximize entropy</a:t>
            </a:r>
          </a:p>
          <a:p>
            <a:pPr lvl="1"/>
            <a:r>
              <a:rPr lang="en-US" dirty="0"/>
              <a:t>Analyze the relationship between linearity of mixed (classical mixtures) and pure states (quantum superposition) in quantum mechanics</a:t>
            </a:r>
          </a:p>
          <a:p>
            <a:pPr lvl="2"/>
            <a:r>
              <a:rPr lang="en-US" dirty="0"/>
              <a:t>Can superposition be fully characterized by “aliasing” of mixed states?</a:t>
            </a:r>
          </a:p>
          <a:p>
            <a:r>
              <a:rPr lang="en-US" dirty="0"/>
              <a:t>Some of these questions may be already solved in the literature, some may be hard</a:t>
            </a:r>
          </a:p>
          <a:p>
            <a:r>
              <a:rPr lang="en-US" dirty="0"/>
              <a:t>Helping to formalize/organize the questions is also useful</a:t>
            </a:r>
          </a:p>
          <a:p>
            <a:pPr lvl="1"/>
            <a:endParaRPr lang="en-US" dirty="0"/>
          </a:p>
        </p:txBody>
      </p:sp>
      <p:sp>
        <p:nvSpPr>
          <p:cNvPr id="4" name="Footer Placeholder 3">
            <a:extLst>
              <a:ext uri="{FF2B5EF4-FFF2-40B4-BE49-F238E27FC236}">
                <a16:creationId xmlns:a16="http://schemas.microsoft.com/office/drawing/2014/main" id="{19860A5A-524A-4F47-BF35-04BC48350684}"/>
              </a:ext>
            </a:extLst>
          </p:cNvPr>
          <p:cNvSpPr>
            <a:spLocks noGrp="1"/>
          </p:cNvSpPr>
          <p:nvPr>
            <p:ph type="ftr" sz="quarter" idx="11"/>
          </p:nvPr>
        </p:nvSpPr>
        <p:spPr/>
        <p:txBody>
          <a:bodyPr/>
          <a:lstStyle/>
          <a:p>
            <a:r>
              <a:rPr lang="en-US"/>
              <a:t>C. A. Aidala - G. Carcassi - University of Michigan</a:t>
            </a:r>
          </a:p>
        </p:txBody>
      </p:sp>
      <p:sp>
        <p:nvSpPr>
          <p:cNvPr id="5" name="Slide Number Placeholder 4">
            <a:extLst>
              <a:ext uri="{FF2B5EF4-FFF2-40B4-BE49-F238E27FC236}">
                <a16:creationId xmlns:a16="http://schemas.microsoft.com/office/drawing/2014/main" id="{46523473-9DD8-42CB-B366-71FEED12A04A}"/>
              </a:ext>
            </a:extLst>
          </p:cNvPr>
          <p:cNvSpPr>
            <a:spLocks noGrp="1"/>
          </p:cNvSpPr>
          <p:nvPr>
            <p:ph type="sldNum" sz="quarter" idx="13"/>
          </p:nvPr>
        </p:nvSpPr>
        <p:spPr/>
        <p:txBody>
          <a:bodyPr/>
          <a:lstStyle/>
          <a:p>
            <a:fld id="{F47845EA-7733-40EE-B074-20032348B727}" type="slidenum">
              <a:rPr lang="en-US" smtClean="0"/>
              <a:t>30</a:t>
            </a:fld>
            <a:endParaRPr lang="en-US"/>
          </a:p>
        </p:txBody>
      </p:sp>
    </p:spTree>
    <p:extLst>
      <p:ext uri="{BB962C8B-B14F-4D97-AF65-F5344CB8AC3E}">
        <p14:creationId xmlns:p14="http://schemas.microsoft.com/office/powerpoint/2010/main" val="12500653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56642-1FD1-45E0-B91D-84C197175B61}"/>
              </a:ext>
            </a:extLst>
          </p:cNvPr>
          <p:cNvSpPr>
            <a:spLocks noGrp="1"/>
          </p:cNvSpPr>
          <p:nvPr>
            <p:ph type="title"/>
          </p:nvPr>
        </p:nvSpPr>
        <p:spPr/>
        <p:txBody>
          <a:bodyPr/>
          <a:lstStyle/>
          <a:p>
            <a:r>
              <a:rPr lang="en-US" dirty="0"/>
              <a:t>A new foundation for measures and geometry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E34338-720E-4F14-9F72-864AECDF38B2}"/>
                  </a:ext>
                </a:extLst>
              </p:cNvPr>
              <p:cNvSpPr>
                <a:spLocks noGrp="1"/>
              </p:cNvSpPr>
              <p:nvPr>
                <p:ph idx="1"/>
              </p:nvPr>
            </p:nvSpPr>
            <p:spPr/>
            <p:txBody>
              <a:bodyPr>
                <a:normAutofit fontScale="92500" lnSpcReduction="10000"/>
              </a:bodyPr>
              <a:lstStyle/>
              <a:p>
                <a:r>
                  <a:rPr lang="en-US" dirty="0"/>
                  <a:t>We saw that topological and </a:t>
                </a:r>
                <a14:m>
                  <m:oMath xmlns:m="http://schemas.openxmlformats.org/officeDocument/2006/math">
                    <m:r>
                      <a:rPr lang="en-US" b="0" i="1" smtClean="0">
                        <a:latin typeface="Cambria Math" panose="02040503050406030204" pitchFamily="18" charset="0"/>
                      </a:rPr>
                      <m:t>𝜎</m:t>
                    </m:r>
                  </m:oMath>
                </a14:m>
                <a:r>
                  <a:rPr lang="en-US" dirty="0"/>
                  <a:t>-algebraic structures come from experimental verifiability: how do we recover the rest?</a:t>
                </a:r>
              </a:p>
              <a:p>
                <a:r>
                  <a:rPr lang="en-US" dirty="0"/>
                  <a:t>Note that measures and metrics are used to give a “size” to sets</a:t>
                </a:r>
              </a:p>
              <a:p>
                <a:r>
                  <a:rPr lang="en-US" dirty="0"/>
                  <a:t>In physics, conceptually, we start with the ability to compare sizes (this is bigger than this); we then construct measurement scales to give numerical values</a:t>
                </a:r>
              </a:p>
              <a:p>
                <a:r>
                  <a:rPr lang="en-US" dirty="0"/>
                  <a:t>The idea is to provide a foundation for measure theory and geometry in the same way: we have the lattice of all possible descriptions (our </a:t>
                </a:r>
                <a14:m>
                  <m:oMath xmlns:m="http://schemas.openxmlformats.org/officeDocument/2006/math">
                    <m:r>
                      <a:rPr lang="en-US" b="0" i="1" smtClean="0">
                        <a:latin typeface="Cambria Math" panose="02040503050406030204" pitchFamily="18" charset="0"/>
                      </a:rPr>
                      <m:t>𝜎</m:t>
                    </m:r>
                  </m:oMath>
                </a14:m>
                <a:r>
                  <a:rPr lang="en-US" dirty="0"/>
                  <a:t>-algebra); we add a preorder that tells us whether one description is “finer” (i.e. more refined) than another; pick a unit and construct a “measure” that respects the order and that is linear under “disjoint addition”</a:t>
                </a:r>
              </a:p>
              <a:p>
                <a:r>
                  <a:rPr lang="en-US" dirty="0"/>
                  <a:t>The goal is to find a set of sufficient physically justifiable conditions for which such measures can be constructed</a:t>
                </a:r>
              </a:p>
              <a:p>
                <a:r>
                  <a:rPr lang="en-US" dirty="0"/>
                  <a:t>For preliminary work, see </a:t>
                </a:r>
                <a:r>
                  <a:rPr lang="en-US" dirty="0">
                    <a:hlinkClick r:id="rId2"/>
                  </a:rPr>
                  <a:t>https://assumptionsofphysics.org/resources/blueprints/InformationGranularity.pdf</a:t>
                </a:r>
                <a:r>
                  <a:rPr lang="en-US" dirty="0"/>
                  <a:t> </a:t>
                </a:r>
              </a:p>
            </p:txBody>
          </p:sp>
        </mc:Choice>
        <mc:Fallback xmlns="">
          <p:sp>
            <p:nvSpPr>
              <p:cNvPr id="3" name="Content Placeholder 2">
                <a:extLst>
                  <a:ext uri="{FF2B5EF4-FFF2-40B4-BE49-F238E27FC236}">
                    <a16:creationId xmlns:a16="http://schemas.microsoft.com/office/drawing/2014/main" id="{27E34338-720E-4F14-9F72-864AECDF38B2}"/>
                  </a:ext>
                </a:extLst>
              </p:cNvPr>
              <p:cNvSpPr>
                <a:spLocks noGrp="1" noRot="1" noChangeAspect="1" noMove="1" noResize="1" noEditPoints="1" noAdjustHandles="1" noChangeArrowheads="1" noChangeShapeType="1" noTextEdit="1"/>
              </p:cNvSpPr>
              <p:nvPr>
                <p:ph idx="1"/>
              </p:nvPr>
            </p:nvSpPr>
            <p:spPr>
              <a:blipFill>
                <a:blip r:embed="rId3"/>
                <a:stretch>
                  <a:fillRect l="-763" t="-2339" b="-233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FFBE9494-C41D-4D61-B985-6AF90274B3AC}"/>
              </a:ext>
            </a:extLst>
          </p:cNvPr>
          <p:cNvSpPr>
            <a:spLocks noGrp="1"/>
          </p:cNvSpPr>
          <p:nvPr>
            <p:ph type="ftr" sz="quarter" idx="11"/>
          </p:nvPr>
        </p:nvSpPr>
        <p:spPr/>
        <p:txBody>
          <a:bodyPr/>
          <a:lstStyle/>
          <a:p>
            <a:r>
              <a:rPr lang="en-US"/>
              <a:t>C. A. Aidala - G. Carcassi - University of Michigan</a:t>
            </a:r>
          </a:p>
        </p:txBody>
      </p:sp>
      <p:sp>
        <p:nvSpPr>
          <p:cNvPr id="5" name="Slide Number Placeholder 4">
            <a:extLst>
              <a:ext uri="{FF2B5EF4-FFF2-40B4-BE49-F238E27FC236}">
                <a16:creationId xmlns:a16="http://schemas.microsoft.com/office/drawing/2014/main" id="{FB53E5F7-27D0-419E-9D8C-F26A83ABCF73}"/>
              </a:ext>
            </a:extLst>
          </p:cNvPr>
          <p:cNvSpPr>
            <a:spLocks noGrp="1"/>
          </p:cNvSpPr>
          <p:nvPr>
            <p:ph type="sldNum" sz="quarter" idx="13"/>
          </p:nvPr>
        </p:nvSpPr>
        <p:spPr/>
        <p:txBody>
          <a:bodyPr/>
          <a:lstStyle/>
          <a:p>
            <a:fld id="{F47845EA-7733-40EE-B074-20032348B727}" type="slidenum">
              <a:rPr lang="en-US" smtClean="0"/>
              <a:t>31</a:t>
            </a:fld>
            <a:endParaRPr lang="en-US"/>
          </a:p>
        </p:txBody>
      </p:sp>
    </p:spTree>
    <p:extLst>
      <p:ext uri="{BB962C8B-B14F-4D97-AF65-F5344CB8AC3E}">
        <p14:creationId xmlns:p14="http://schemas.microsoft.com/office/powerpoint/2010/main" val="3900482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56642-1FD1-45E0-B91D-84C197175B61}"/>
              </a:ext>
            </a:extLst>
          </p:cNvPr>
          <p:cNvSpPr>
            <a:spLocks noGrp="1"/>
          </p:cNvSpPr>
          <p:nvPr>
            <p:ph type="title"/>
          </p:nvPr>
        </p:nvSpPr>
        <p:spPr/>
        <p:txBody>
          <a:bodyPr>
            <a:normAutofit/>
          </a:bodyPr>
          <a:lstStyle/>
          <a:p>
            <a:r>
              <a:rPr lang="en-US" dirty="0"/>
              <a:t>Physical entropy as counting evolutions</a:t>
            </a:r>
          </a:p>
        </p:txBody>
      </p:sp>
      <p:sp>
        <p:nvSpPr>
          <p:cNvPr id="3" name="Content Placeholder 2">
            <a:extLst>
              <a:ext uri="{FF2B5EF4-FFF2-40B4-BE49-F238E27FC236}">
                <a16:creationId xmlns:a16="http://schemas.microsoft.com/office/drawing/2014/main" id="{27E34338-720E-4F14-9F72-864AECDF38B2}"/>
              </a:ext>
            </a:extLst>
          </p:cNvPr>
          <p:cNvSpPr>
            <a:spLocks noGrp="1"/>
          </p:cNvSpPr>
          <p:nvPr>
            <p:ph idx="1"/>
          </p:nvPr>
        </p:nvSpPr>
        <p:spPr/>
        <p:txBody>
          <a:bodyPr>
            <a:normAutofit lnSpcReduction="10000"/>
          </a:bodyPr>
          <a:lstStyle/>
          <a:p>
            <a:r>
              <a:rPr lang="en-US" dirty="0"/>
              <a:t>The idea is to define how to “count” (in a measure</a:t>
            </a:r>
            <a:br>
              <a:rPr lang="en-US" dirty="0"/>
            </a:br>
            <a:r>
              <a:rPr lang="en-US" dirty="0"/>
              <a:t>theoretic sense) the possible evolutions of a system;</a:t>
            </a:r>
            <a:br>
              <a:rPr lang="en-US" dirty="0"/>
            </a:br>
            <a:r>
              <a:rPr lang="en-US" dirty="0"/>
              <a:t>we define the process entropy as the logarithm</a:t>
            </a:r>
            <a:br>
              <a:rPr lang="en-US" dirty="0"/>
            </a:br>
            <a:r>
              <a:rPr lang="en-US" dirty="0"/>
              <a:t>of that count</a:t>
            </a:r>
          </a:p>
          <a:p>
            <a:r>
              <a:rPr lang="en-US" dirty="0"/>
              <a:t>State entropy becomes the process entropy associated</a:t>
            </a:r>
            <a:br>
              <a:rPr lang="en-US" dirty="0"/>
            </a:br>
            <a:r>
              <a:rPr lang="en-US" dirty="0"/>
              <a:t>to all possible evolutions that “pass” through that state at that time</a:t>
            </a:r>
          </a:p>
          <a:p>
            <a:r>
              <a:rPr lang="en-US" dirty="0"/>
              <a:t>Equilibrium states concentrate the evolutions and therefore they maximize the process entropy</a:t>
            </a:r>
          </a:p>
          <a:p>
            <a:r>
              <a:rPr lang="en-US" dirty="0"/>
              <a:t>The goal is, with similar considerations, to rederive the basic laws of thermodynamics in the most possible general setting, and recover the standard formula for entropy (i.e. Gibbs, log of count of states, …) in specific cases</a:t>
            </a:r>
          </a:p>
          <a:p>
            <a:r>
              <a:rPr lang="en-US" dirty="0"/>
              <a:t>For preliminary work, see </a:t>
            </a:r>
            <a:r>
              <a:rPr lang="en-US" dirty="0">
                <a:hlinkClick r:id="rId2"/>
              </a:rPr>
              <a:t>https://assumptionsofphysics.org/resources/blueprints/ProcessEntropy.pdf</a:t>
            </a:r>
            <a:r>
              <a:rPr lang="en-US" dirty="0"/>
              <a:t> </a:t>
            </a:r>
          </a:p>
        </p:txBody>
      </p:sp>
      <p:sp>
        <p:nvSpPr>
          <p:cNvPr id="4" name="Footer Placeholder 3">
            <a:extLst>
              <a:ext uri="{FF2B5EF4-FFF2-40B4-BE49-F238E27FC236}">
                <a16:creationId xmlns:a16="http://schemas.microsoft.com/office/drawing/2014/main" id="{FFBE9494-C41D-4D61-B985-6AF90274B3AC}"/>
              </a:ext>
            </a:extLst>
          </p:cNvPr>
          <p:cNvSpPr>
            <a:spLocks noGrp="1"/>
          </p:cNvSpPr>
          <p:nvPr>
            <p:ph type="ftr" sz="quarter" idx="11"/>
          </p:nvPr>
        </p:nvSpPr>
        <p:spPr/>
        <p:txBody>
          <a:bodyPr/>
          <a:lstStyle/>
          <a:p>
            <a:r>
              <a:rPr lang="en-US"/>
              <a:t>C. A. Aidala - G. Carcassi - University of Michigan</a:t>
            </a:r>
          </a:p>
        </p:txBody>
      </p:sp>
      <p:sp>
        <p:nvSpPr>
          <p:cNvPr id="5" name="Slide Number Placeholder 4">
            <a:extLst>
              <a:ext uri="{FF2B5EF4-FFF2-40B4-BE49-F238E27FC236}">
                <a16:creationId xmlns:a16="http://schemas.microsoft.com/office/drawing/2014/main" id="{FB53E5F7-27D0-419E-9D8C-F26A83ABCF73}"/>
              </a:ext>
            </a:extLst>
          </p:cNvPr>
          <p:cNvSpPr>
            <a:spLocks noGrp="1"/>
          </p:cNvSpPr>
          <p:nvPr>
            <p:ph type="sldNum" sz="quarter" idx="13"/>
          </p:nvPr>
        </p:nvSpPr>
        <p:spPr/>
        <p:txBody>
          <a:bodyPr/>
          <a:lstStyle/>
          <a:p>
            <a:fld id="{F47845EA-7733-40EE-B074-20032348B727}" type="slidenum">
              <a:rPr lang="en-US" smtClean="0"/>
              <a:t>32</a:t>
            </a:fld>
            <a:endParaRPr lang="en-US"/>
          </a:p>
        </p:txBody>
      </p:sp>
      <p:grpSp>
        <p:nvGrpSpPr>
          <p:cNvPr id="6" name="Group 5">
            <a:extLst>
              <a:ext uri="{FF2B5EF4-FFF2-40B4-BE49-F238E27FC236}">
                <a16:creationId xmlns:a16="http://schemas.microsoft.com/office/drawing/2014/main" id="{EAE81C2B-FA0E-4826-8470-BF0DD4C48C0D}"/>
              </a:ext>
            </a:extLst>
          </p:cNvPr>
          <p:cNvGrpSpPr/>
          <p:nvPr/>
        </p:nvGrpSpPr>
        <p:grpSpPr>
          <a:xfrm>
            <a:off x="8639624" y="960967"/>
            <a:ext cx="3308887" cy="2092958"/>
            <a:chOff x="1480453" y="4196664"/>
            <a:chExt cx="3308887" cy="2092958"/>
          </a:xfrm>
        </p:grpSpPr>
        <p:grpSp>
          <p:nvGrpSpPr>
            <p:cNvPr id="7" name="Group 6">
              <a:extLst>
                <a:ext uri="{FF2B5EF4-FFF2-40B4-BE49-F238E27FC236}">
                  <a16:creationId xmlns:a16="http://schemas.microsoft.com/office/drawing/2014/main" id="{E55720E5-1169-4E2B-82F9-28B00BE14238}"/>
                </a:ext>
              </a:extLst>
            </p:cNvPr>
            <p:cNvGrpSpPr/>
            <p:nvPr/>
          </p:nvGrpSpPr>
          <p:grpSpPr>
            <a:xfrm>
              <a:off x="1480453" y="4196664"/>
              <a:ext cx="1183327" cy="1712711"/>
              <a:chOff x="1564432" y="2657669"/>
              <a:chExt cx="2127380" cy="3079102"/>
            </a:xfrm>
          </p:grpSpPr>
          <p:sp>
            <p:nvSpPr>
              <p:cNvPr id="21" name="Oval 20">
                <a:extLst>
                  <a:ext uri="{FF2B5EF4-FFF2-40B4-BE49-F238E27FC236}">
                    <a16:creationId xmlns:a16="http://schemas.microsoft.com/office/drawing/2014/main" id="{BB6B1F52-E172-4826-8911-18E0E46DFF9C}"/>
                  </a:ext>
                </a:extLst>
              </p:cNvPr>
              <p:cNvSpPr/>
              <p:nvPr/>
            </p:nvSpPr>
            <p:spPr>
              <a:xfrm>
                <a:off x="1564432" y="2657669"/>
                <a:ext cx="2127380" cy="3079102"/>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Oval 21">
                <a:extLst>
                  <a:ext uri="{FF2B5EF4-FFF2-40B4-BE49-F238E27FC236}">
                    <a16:creationId xmlns:a16="http://schemas.microsoft.com/office/drawing/2014/main" id="{55F76E40-2587-4A69-8273-3B46FD48AC92}"/>
                  </a:ext>
                </a:extLst>
              </p:cNvPr>
              <p:cNvSpPr/>
              <p:nvPr/>
            </p:nvSpPr>
            <p:spPr>
              <a:xfrm>
                <a:off x="2323322" y="35456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AD1D7D27-FF6F-4000-AAE4-A9499B46DBD4}"/>
                  </a:ext>
                </a:extLst>
              </p:cNvPr>
              <p:cNvSpPr/>
              <p:nvPr/>
            </p:nvSpPr>
            <p:spPr>
              <a:xfrm>
                <a:off x="2082279" y="3959306"/>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EE1C5DA-1FF4-4114-8F77-E0E5F656D9E4}"/>
                  </a:ext>
                </a:extLst>
              </p:cNvPr>
              <p:cNvSpPr/>
              <p:nvPr/>
            </p:nvSpPr>
            <p:spPr>
              <a:xfrm>
                <a:off x="2662332" y="3150637"/>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695FD922-68E0-43F5-8DCD-68BE57E411BE}"/>
                  </a:ext>
                </a:extLst>
              </p:cNvPr>
              <p:cNvSpPr/>
              <p:nvPr/>
            </p:nvSpPr>
            <p:spPr>
              <a:xfrm>
                <a:off x="3108648" y="3475654"/>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C7FE3724-C8F8-40EA-B782-C073DA9475A3}"/>
                  </a:ext>
                </a:extLst>
              </p:cNvPr>
              <p:cNvSpPr/>
              <p:nvPr/>
            </p:nvSpPr>
            <p:spPr>
              <a:xfrm>
                <a:off x="2754084" y="428275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36394F3-73C3-4C5E-A6FE-E62ECC23EBD1}"/>
                  </a:ext>
                </a:extLst>
              </p:cNvPr>
              <p:cNvSpPr/>
              <p:nvPr/>
            </p:nvSpPr>
            <p:spPr>
              <a:xfrm>
                <a:off x="3016897" y="4688632"/>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731F1841-B289-4FF3-A0A1-6385211E0D57}"/>
                  </a:ext>
                </a:extLst>
              </p:cNvPr>
              <p:cNvSpPr/>
              <p:nvPr/>
            </p:nvSpPr>
            <p:spPr>
              <a:xfrm>
                <a:off x="2670109" y="5019870"/>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670418B2-2D43-429A-96C9-D850DF953AEE}"/>
                  </a:ext>
                </a:extLst>
              </p:cNvPr>
              <p:cNvSpPr/>
              <p:nvPr/>
            </p:nvSpPr>
            <p:spPr>
              <a:xfrm>
                <a:off x="1981199" y="4612433"/>
                <a:ext cx="83975" cy="83975"/>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sp>
          <p:nvSpPr>
            <p:cNvPr id="8" name="Oval 7">
              <a:extLst>
                <a:ext uri="{FF2B5EF4-FFF2-40B4-BE49-F238E27FC236}">
                  <a16:creationId xmlns:a16="http://schemas.microsoft.com/office/drawing/2014/main" id="{C870CCB4-3156-4820-BEC3-7935C952BB94}"/>
                </a:ext>
              </a:extLst>
            </p:cNvPr>
            <p:cNvSpPr/>
            <p:nvPr/>
          </p:nvSpPr>
          <p:spPr>
            <a:xfrm>
              <a:off x="3456127" y="4196664"/>
              <a:ext cx="1183327" cy="1712711"/>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2523360C-29C2-41AA-A4F4-995B68D9DBF3}"/>
                </a:ext>
              </a:extLst>
            </p:cNvPr>
            <p:cNvSpPr/>
            <p:nvPr/>
          </p:nvSpPr>
          <p:spPr>
            <a:xfrm>
              <a:off x="4066819" y="4470871"/>
              <a:ext cx="46710" cy="4671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141D4B52-41EA-4777-B708-9B35AFD8E74E}"/>
                </a:ext>
              </a:extLst>
            </p:cNvPr>
            <p:cNvSpPr/>
            <p:nvPr/>
          </p:nvSpPr>
          <p:spPr>
            <a:xfrm>
              <a:off x="4117855" y="5100596"/>
              <a:ext cx="46710" cy="4671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EDE43C3-22D4-42FE-AB0B-71DA9F814CC8}"/>
                    </a:ext>
                  </a:extLst>
                </p:cNvPr>
                <p:cNvSpPr txBox="1"/>
                <p:nvPr/>
              </p:nvSpPr>
              <p:spPr>
                <a:xfrm>
                  <a:off x="4361787" y="5920290"/>
                  <a:ext cx="4275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oMath>
                    </m:oMathPara>
                  </a14:m>
                  <a:endParaRPr lang="en-US" dirty="0"/>
                </a:p>
              </p:txBody>
            </p:sp>
          </mc:Choice>
          <mc:Fallback xmlns="">
            <p:sp>
              <p:nvSpPr>
                <p:cNvPr id="35" name="TextBox 34">
                  <a:extLst>
                    <a:ext uri="{FF2B5EF4-FFF2-40B4-BE49-F238E27FC236}">
                      <a16:creationId xmlns:a16="http://schemas.microsoft.com/office/drawing/2014/main" id="{F447B631-F051-460E-84B9-EE6FB5E909EF}"/>
                    </a:ext>
                  </a:extLst>
                </p:cNvPr>
                <p:cNvSpPr txBox="1">
                  <a:spLocks noRot="1" noChangeAspect="1" noMove="1" noResize="1" noEditPoints="1" noAdjustHandles="1" noChangeArrowheads="1" noChangeShapeType="1" noTextEdit="1"/>
                </p:cNvSpPr>
                <p:nvPr/>
              </p:nvSpPr>
              <p:spPr>
                <a:xfrm>
                  <a:off x="4361787" y="5920290"/>
                  <a:ext cx="427553"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C0199A9-E273-4388-9CB8-A5431BF876AF}"/>
                    </a:ext>
                  </a:extLst>
                </p:cNvPr>
                <p:cNvSpPr txBox="1"/>
                <p:nvPr/>
              </p:nvSpPr>
              <p:spPr>
                <a:xfrm>
                  <a:off x="2386113" y="5920290"/>
                  <a:ext cx="432875" cy="369332"/>
                </a:xfrm>
                <a:prstGeom prst="rect">
                  <a:avLst/>
                </a:prstGeom>
                <a:noFill/>
              </p:spPr>
              <p:txBody>
                <a:bodyPr wrap="none" rtlCol="0">
                  <a:sp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0</m:t>
                          </m:r>
                        </m:sub>
                      </m:sSub>
                    </m:oMath>
                  </a14:m>
                  <a:r>
                    <a:rPr lang="en-US" dirty="0"/>
                    <a:t> </a:t>
                  </a:r>
                </a:p>
              </p:txBody>
            </p:sp>
          </mc:Choice>
          <mc:Fallback xmlns="">
            <p:sp>
              <p:nvSpPr>
                <p:cNvPr id="37" name="TextBox 36">
                  <a:extLst>
                    <a:ext uri="{FF2B5EF4-FFF2-40B4-BE49-F238E27FC236}">
                      <a16:creationId xmlns:a16="http://schemas.microsoft.com/office/drawing/2014/main" id="{8FB84A31-C9BF-4AF1-9FA1-B3DDCAED1026}"/>
                    </a:ext>
                  </a:extLst>
                </p:cNvPr>
                <p:cNvSpPr txBox="1">
                  <a:spLocks noRot="1" noChangeAspect="1" noMove="1" noResize="1" noEditPoints="1" noAdjustHandles="1" noChangeArrowheads="1" noChangeShapeType="1" noTextEdit="1"/>
                </p:cNvSpPr>
                <p:nvPr/>
              </p:nvSpPr>
              <p:spPr>
                <a:xfrm>
                  <a:off x="2386113" y="5920290"/>
                  <a:ext cx="432875" cy="369332"/>
                </a:xfrm>
                <a:prstGeom prst="rect">
                  <a:avLst/>
                </a:prstGeom>
                <a:blipFill>
                  <a:blip r:embed="rId4"/>
                  <a:stretch>
                    <a:fillRect/>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61B3A970-0A01-49BA-9FF7-426E4AB72EF2}"/>
                </a:ext>
              </a:extLst>
            </p:cNvPr>
            <p:cNvCxnSpPr>
              <a:cxnSpLocks/>
              <a:stCxn id="26" idx="6"/>
            </p:cNvCxnSpPr>
            <p:nvPr/>
          </p:nvCxnSpPr>
          <p:spPr>
            <a:xfrm flipV="1">
              <a:off x="2188891" y="5100595"/>
              <a:ext cx="1901283" cy="233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0B0552B-967A-4ADA-AF17-1E72B0AA63C6}"/>
                </a:ext>
              </a:extLst>
            </p:cNvPr>
            <p:cNvCxnSpPr>
              <a:cxnSpLocks/>
              <a:stCxn id="27" idx="6"/>
              <a:endCxn id="10" idx="2"/>
            </p:cNvCxnSpPr>
            <p:nvPr/>
          </p:nvCxnSpPr>
          <p:spPr>
            <a:xfrm flipV="1">
              <a:off x="2335078" y="5123951"/>
              <a:ext cx="1782778" cy="2257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C6C8B34-EF14-45BD-A3C7-8196DD3C462A}"/>
                </a:ext>
              </a:extLst>
            </p:cNvPr>
            <p:cNvCxnSpPr>
              <a:cxnSpLocks/>
              <a:stCxn id="28" idx="6"/>
            </p:cNvCxnSpPr>
            <p:nvPr/>
          </p:nvCxnSpPr>
          <p:spPr>
            <a:xfrm flipV="1">
              <a:off x="2142181" y="5147304"/>
              <a:ext cx="1971348" cy="386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F7DB699-8413-459D-9B93-B3012B701D6D}"/>
                </a:ext>
              </a:extLst>
            </p:cNvPr>
            <p:cNvCxnSpPr>
              <a:cxnSpLocks/>
            </p:cNvCxnSpPr>
            <p:nvPr/>
          </p:nvCxnSpPr>
          <p:spPr>
            <a:xfrm flipV="1">
              <a:off x="2390439" y="4489901"/>
              <a:ext cx="1657352" cy="185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691EA52-1C37-4C38-9205-D6498FB61EAE}"/>
                </a:ext>
              </a:extLst>
            </p:cNvPr>
            <p:cNvCxnSpPr>
              <a:cxnSpLocks/>
            </p:cNvCxnSpPr>
            <p:nvPr/>
          </p:nvCxnSpPr>
          <p:spPr>
            <a:xfrm flipV="1">
              <a:off x="2142181" y="4466433"/>
              <a:ext cx="1892201" cy="277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56E899A-29CC-4D56-8050-77C81F2778BA}"/>
                </a:ext>
              </a:extLst>
            </p:cNvPr>
            <p:cNvCxnSpPr>
              <a:cxnSpLocks/>
            </p:cNvCxnSpPr>
            <p:nvPr/>
          </p:nvCxnSpPr>
          <p:spPr>
            <a:xfrm flipV="1">
              <a:off x="1831647" y="4517581"/>
              <a:ext cx="2202736" cy="422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E52F38D-62DD-4EF2-A801-A0E5AD3D2194}"/>
                </a:ext>
              </a:extLst>
            </p:cNvPr>
            <p:cNvCxnSpPr>
              <a:cxnSpLocks/>
            </p:cNvCxnSpPr>
            <p:nvPr/>
          </p:nvCxnSpPr>
          <p:spPr>
            <a:xfrm flipV="1">
              <a:off x="1949286" y="4517581"/>
              <a:ext cx="2028441" cy="196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A7DF9C7-4D04-450D-92AF-294621F2C8B9}"/>
                </a:ext>
              </a:extLst>
            </p:cNvPr>
            <p:cNvCxnSpPr>
              <a:cxnSpLocks/>
            </p:cNvCxnSpPr>
            <p:nvPr/>
          </p:nvCxnSpPr>
          <p:spPr>
            <a:xfrm flipV="1">
              <a:off x="1768499" y="5120821"/>
              <a:ext cx="2279292" cy="1821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724646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D0E75-4060-4406-94F5-4554E0C9DC97}"/>
              </a:ext>
            </a:extLst>
          </p:cNvPr>
          <p:cNvSpPr>
            <a:spLocks noGrp="1"/>
          </p:cNvSpPr>
          <p:nvPr>
            <p:ph type="title"/>
          </p:nvPr>
        </p:nvSpPr>
        <p:spPr/>
        <p:txBody>
          <a:bodyPr/>
          <a:lstStyle/>
          <a:p>
            <a:r>
              <a:rPr lang="en-US" dirty="0"/>
              <a:t>Other bigger tasks</a:t>
            </a:r>
          </a:p>
        </p:txBody>
      </p:sp>
      <p:sp>
        <p:nvSpPr>
          <p:cNvPr id="3" name="Content Placeholder 2">
            <a:extLst>
              <a:ext uri="{FF2B5EF4-FFF2-40B4-BE49-F238E27FC236}">
                <a16:creationId xmlns:a16="http://schemas.microsoft.com/office/drawing/2014/main" id="{0B70D977-BF2F-4303-A7A6-F90D3A2BC9BD}"/>
              </a:ext>
            </a:extLst>
          </p:cNvPr>
          <p:cNvSpPr>
            <a:spLocks noGrp="1"/>
          </p:cNvSpPr>
          <p:nvPr>
            <p:ph idx="1"/>
          </p:nvPr>
        </p:nvSpPr>
        <p:spPr/>
        <p:txBody>
          <a:bodyPr>
            <a:normAutofit/>
          </a:bodyPr>
          <a:lstStyle/>
          <a:p>
            <a:r>
              <a:rPr lang="en-US" dirty="0"/>
              <a:t>Find a reformulation of quantum mechanics that fits better in the framework</a:t>
            </a:r>
          </a:p>
          <a:p>
            <a:pPr lvl="1"/>
            <a:r>
              <a:rPr lang="en-US" dirty="0"/>
              <a:t>Projective spaces? Use mixed states as prime object? Algebraic? </a:t>
            </a:r>
          </a:p>
          <a:p>
            <a:r>
              <a:rPr lang="en-US" dirty="0"/>
              <a:t>Find a set of physical motivations to introduce differentiability and differential forms</a:t>
            </a:r>
          </a:p>
          <a:p>
            <a:pPr lvl="1"/>
            <a:r>
              <a:rPr lang="en-US" dirty="0"/>
              <a:t>General idea is to describe linear quantities associated to k-dimensional submanifolds (rough ideas in Bachelor’s thesis </a:t>
            </a:r>
            <a:r>
              <a:rPr lang="en-US" dirty="0">
                <a:hlinkClick r:id="rId2"/>
              </a:rPr>
              <a:t>https://assumptionsofphysics.org/Thesis-Johnson-DifferentialGeometry.pdf</a:t>
            </a:r>
            <a:r>
              <a:rPr lang="en-US" dirty="0"/>
              <a:t> )</a:t>
            </a:r>
          </a:p>
          <a:p>
            <a:r>
              <a:rPr lang="en-US" dirty="0"/>
              <a:t>…</a:t>
            </a:r>
          </a:p>
        </p:txBody>
      </p:sp>
      <p:sp>
        <p:nvSpPr>
          <p:cNvPr id="4" name="Footer Placeholder 3">
            <a:extLst>
              <a:ext uri="{FF2B5EF4-FFF2-40B4-BE49-F238E27FC236}">
                <a16:creationId xmlns:a16="http://schemas.microsoft.com/office/drawing/2014/main" id="{C4FBE525-E78F-40E5-8446-652A14778B9D}"/>
              </a:ext>
            </a:extLst>
          </p:cNvPr>
          <p:cNvSpPr>
            <a:spLocks noGrp="1"/>
          </p:cNvSpPr>
          <p:nvPr>
            <p:ph type="ftr" sz="quarter" idx="11"/>
          </p:nvPr>
        </p:nvSpPr>
        <p:spPr/>
        <p:txBody>
          <a:bodyPr/>
          <a:lstStyle/>
          <a:p>
            <a:r>
              <a:rPr lang="en-US"/>
              <a:t>C. A. Aidala - G. Carcassi - University of Michigan</a:t>
            </a:r>
          </a:p>
        </p:txBody>
      </p:sp>
      <p:sp>
        <p:nvSpPr>
          <p:cNvPr id="5" name="Slide Number Placeholder 4">
            <a:extLst>
              <a:ext uri="{FF2B5EF4-FFF2-40B4-BE49-F238E27FC236}">
                <a16:creationId xmlns:a16="http://schemas.microsoft.com/office/drawing/2014/main" id="{C0E70A4C-48F2-44C6-ADDC-CA707F24F6BB}"/>
              </a:ext>
            </a:extLst>
          </p:cNvPr>
          <p:cNvSpPr>
            <a:spLocks noGrp="1"/>
          </p:cNvSpPr>
          <p:nvPr>
            <p:ph type="sldNum" sz="quarter" idx="13"/>
          </p:nvPr>
        </p:nvSpPr>
        <p:spPr/>
        <p:txBody>
          <a:bodyPr/>
          <a:lstStyle/>
          <a:p>
            <a:fld id="{F47845EA-7733-40EE-B074-20032348B727}" type="slidenum">
              <a:rPr lang="en-US" smtClean="0"/>
              <a:t>33</a:t>
            </a:fld>
            <a:endParaRPr lang="en-US"/>
          </a:p>
        </p:txBody>
      </p:sp>
    </p:spTree>
    <p:extLst>
      <p:ext uri="{BB962C8B-B14F-4D97-AF65-F5344CB8AC3E}">
        <p14:creationId xmlns:p14="http://schemas.microsoft.com/office/powerpoint/2010/main" val="8896769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44C5A-55E5-4575-A432-4CE4178C9118}"/>
              </a:ext>
            </a:extLst>
          </p:cNvPr>
          <p:cNvSpPr>
            <a:spLocks noGrp="1"/>
          </p:cNvSpPr>
          <p:nvPr>
            <p:ph type="title"/>
          </p:nvPr>
        </p:nvSpPr>
        <p:spPr/>
        <p:txBody>
          <a:bodyPr/>
          <a:lstStyle/>
          <a:p>
            <a:r>
              <a:rPr lang="en-US" dirty="0"/>
              <a:t>Final thought</a:t>
            </a:r>
          </a:p>
        </p:txBody>
      </p:sp>
      <p:sp>
        <p:nvSpPr>
          <p:cNvPr id="4" name="Footer Placeholder 3">
            <a:extLst>
              <a:ext uri="{FF2B5EF4-FFF2-40B4-BE49-F238E27FC236}">
                <a16:creationId xmlns:a16="http://schemas.microsoft.com/office/drawing/2014/main" id="{BF4E2FF5-F2D4-43C7-ABB9-2C33070C0AC4}"/>
              </a:ext>
            </a:extLst>
          </p:cNvPr>
          <p:cNvSpPr>
            <a:spLocks noGrp="1"/>
          </p:cNvSpPr>
          <p:nvPr>
            <p:ph type="ftr" sz="quarter" idx="11"/>
          </p:nvPr>
        </p:nvSpPr>
        <p:spPr/>
        <p:txBody>
          <a:bodyPr/>
          <a:lstStyle/>
          <a:p>
            <a:r>
              <a:rPr lang="en-US"/>
              <a:t>C. A. Aidala - G. Carcassi - University of Michigan</a:t>
            </a:r>
          </a:p>
        </p:txBody>
      </p:sp>
      <p:sp>
        <p:nvSpPr>
          <p:cNvPr id="5" name="Slide Number Placeholder 4">
            <a:extLst>
              <a:ext uri="{FF2B5EF4-FFF2-40B4-BE49-F238E27FC236}">
                <a16:creationId xmlns:a16="http://schemas.microsoft.com/office/drawing/2014/main" id="{366BC979-03C6-468B-8336-F050A93C82D4}"/>
              </a:ext>
            </a:extLst>
          </p:cNvPr>
          <p:cNvSpPr>
            <a:spLocks noGrp="1"/>
          </p:cNvSpPr>
          <p:nvPr>
            <p:ph type="sldNum" sz="quarter" idx="13"/>
          </p:nvPr>
        </p:nvSpPr>
        <p:spPr/>
        <p:txBody>
          <a:bodyPr/>
          <a:lstStyle/>
          <a:p>
            <a:fld id="{F47845EA-7733-40EE-B074-20032348B727}" type="slidenum">
              <a:rPr lang="en-US" smtClean="0"/>
              <a:t>34</a:t>
            </a:fld>
            <a:endParaRPr lang="en-US"/>
          </a:p>
        </p:txBody>
      </p:sp>
      <p:sp>
        <p:nvSpPr>
          <p:cNvPr id="10" name="TextBox 9">
            <a:extLst>
              <a:ext uri="{FF2B5EF4-FFF2-40B4-BE49-F238E27FC236}">
                <a16:creationId xmlns:a16="http://schemas.microsoft.com/office/drawing/2014/main" id="{2A90FF90-7929-4DD7-9455-DCF0946F7F76}"/>
              </a:ext>
            </a:extLst>
          </p:cNvPr>
          <p:cNvSpPr txBox="1"/>
          <p:nvPr/>
        </p:nvSpPr>
        <p:spPr>
          <a:xfrm>
            <a:off x="1363980" y="1252731"/>
            <a:ext cx="9464040" cy="4524315"/>
          </a:xfrm>
          <a:prstGeom prst="rect">
            <a:avLst/>
          </a:prstGeom>
          <a:noFill/>
        </p:spPr>
        <p:txBody>
          <a:bodyPr wrap="square">
            <a:spAutoFit/>
          </a:bodyPr>
          <a:lstStyle/>
          <a:p>
            <a:r>
              <a:rPr lang="en-US" sz="3200" i="1" dirty="0"/>
              <a:t>Prima </a:t>
            </a:r>
            <a:r>
              <a:rPr lang="en-US" sz="3200" i="1" dirty="0" err="1"/>
              <a:t>dovete</a:t>
            </a:r>
            <a:r>
              <a:rPr lang="en-US" sz="3200" i="1" dirty="0"/>
              <a:t> </a:t>
            </a:r>
            <a:r>
              <a:rPr lang="en-US" sz="3200" i="1" dirty="0" err="1"/>
              <a:t>capire</a:t>
            </a:r>
            <a:r>
              <a:rPr lang="en-US" sz="3200" i="1" dirty="0"/>
              <a:t> le </a:t>
            </a:r>
            <a:r>
              <a:rPr lang="en-US" sz="3200" i="1" dirty="0" err="1"/>
              <a:t>cose</a:t>
            </a:r>
            <a:r>
              <a:rPr lang="en-US" sz="3200" i="1" dirty="0"/>
              <a:t> </a:t>
            </a:r>
            <a:r>
              <a:rPr lang="en-US" sz="3200" b="1" i="1" dirty="0" err="1"/>
              <a:t>nel</a:t>
            </a:r>
            <a:r>
              <a:rPr lang="en-US" sz="3200" b="1" i="1" dirty="0"/>
              <a:t> piccolo</a:t>
            </a:r>
            <a:r>
              <a:rPr lang="en-US" sz="3200" i="1" dirty="0"/>
              <a:t>, e poi </a:t>
            </a:r>
            <a:r>
              <a:rPr lang="en-US" sz="3200" i="1" dirty="0" err="1"/>
              <a:t>generalizzare</a:t>
            </a:r>
            <a:endParaRPr lang="en-US" sz="3200" i="1" dirty="0"/>
          </a:p>
          <a:p>
            <a:pPr lvl="1"/>
            <a:r>
              <a:rPr lang="en-US" sz="3200" i="1" dirty="0"/>
              <a:t>First you have to understand the simple case, and then generalize</a:t>
            </a:r>
          </a:p>
          <a:p>
            <a:endParaRPr lang="en-US" sz="3200" i="1" dirty="0"/>
          </a:p>
          <a:p>
            <a:r>
              <a:rPr lang="en-US" sz="3200" i="1" dirty="0"/>
              <a:t>Se non </a:t>
            </a:r>
            <a:r>
              <a:rPr lang="en-US" sz="3200" i="1" dirty="0" err="1"/>
              <a:t>avete</a:t>
            </a:r>
            <a:r>
              <a:rPr lang="en-US" sz="3200" i="1" dirty="0"/>
              <a:t> </a:t>
            </a:r>
            <a:r>
              <a:rPr lang="en-US" sz="3200" i="1" dirty="0" err="1"/>
              <a:t>capito</a:t>
            </a:r>
            <a:r>
              <a:rPr lang="en-US" sz="3200" i="1" dirty="0"/>
              <a:t> </a:t>
            </a:r>
            <a:r>
              <a:rPr lang="en-US" sz="3200" b="1" i="1" dirty="0" err="1"/>
              <a:t>nel</a:t>
            </a:r>
            <a:r>
              <a:rPr lang="en-US" sz="3200" b="1" i="1" dirty="0"/>
              <a:t> piccolo</a:t>
            </a:r>
            <a:r>
              <a:rPr lang="en-US" sz="3200" i="1" dirty="0"/>
              <a:t>, </a:t>
            </a:r>
            <a:r>
              <a:rPr lang="en-US" sz="3200" i="1" dirty="0" err="1"/>
              <a:t>capirete</a:t>
            </a:r>
            <a:r>
              <a:rPr lang="en-US" sz="3200" i="1" dirty="0"/>
              <a:t> </a:t>
            </a:r>
            <a:r>
              <a:rPr lang="en-US" sz="3200" i="1" dirty="0" err="1"/>
              <a:t>ancora</a:t>
            </a:r>
            <a:r>
              <a:rPr lang="en-US" sz="3200" i="1" dirty="0"/>
              <a:t> </a:t>
            </a:r>
            <a:r>
              <a:rPr lang="en-US" sz="3200" i="1" dirty="0" err="1"/>
              <a:t>meno</a:t>
            </a:r>
            <a:r>
              <a:rPr lang="en-US" sz="3200" i="1" dirty="0"/>
              <a:t> </a:t>
            </a:r>
            <a:r>
              <a:rPr lang="en-US" sz="3200" i="1" dirty="0" err="1"/>
              <a:t>quando</a:t>
            </a:r>
            <a:r>
              <a:rPr lang="en-US" sz="3200" i="1" dirty="0"/>
              <a:t> </a:t>
            </a:r>
            <a:r>
              <a:rPr lang="en-US" sz="3200" i="1" dirty="0" err="1"/>
              <a:t>generalizzate</a:t>
            </a:r>
            <a:endParaRPr lang="en-US" sz="3200" i="1" dirty="0"/>
          </a:p>
          <a:p>
            <a:pPr lvl="1"/>
            <a:r>
              <a:rPr lang="en-US" sz="3200" i="1" dirty="0"/>
              <a:t>If you haven’t understood the simple case, you will understand even less when you generalize</a:t>
            </a:r>
          </a:p>
        </p:txBody>
      </p:sp>
    </p:spTree>
    <p:extLst>
      <p:ext uri="{BB962C8B-B14F-4D97-AF65-F5344CB8AC3E}">
        <p14:creationId xmlns:p14="http://schemas.microsoft.com/office/powerpoint/2010/main" val="18328136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3D05AF1D-FB5C-4BE3-8056-66648EC1200E}"/>
              </a:ext>
            </a:extLst>
          </p:cNvPr>
          <p:cNvSpPr/>
          <p:nvPr/>
        </p:nvSpPr>
        <p:spPr>
          <a:xfrm>
            <a:off x="3373377" y="517471"/>
            <a:ext cx="8706325" cy="586020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5600"/>
              </a:spcAft>
            </a:pPr>
            <a:endParaRPr lang="en-US" sz="4000" dirty="0"/>
          </a:p>
        </p:txBody>
      </p:sp>
      <p:sp>
        <p:nvSpPr>
          <p:cNvPr id="32" name="Rectangle 31">
            <a:extLst>
              <a:ext uri="{FF2B5EF4-FFF2-40B4-BE49-F238E27FC236}">
                <a16:creationId xmlns:a16="http://schemas.microsoft.com/office/drawing/2014/main" id="{48464246-487E-4134-94C0-9138F870381A}"/>
              </a:ext>
            </a:extLst>
          </p:cNvPr>
          <p:cNvSpPr/>
          <p:nvPr/>
        </p:nvSpPr>
        <p:spPr>
          <a:xfrm>
            <a:off x="3373377" y="5692989"/>
            <a:ext cx="8706325" cy="68468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5600"/>
              </a:spcAft>
            </a:pPr>
            <a:r>
              <a:rPr lang="en-US" sz="4000" dirty="0"/>
              <a:t>Experimental verifiability</a:t>
            </a:r>
          </a:p>
        </p:txBody>
      </p:sp>
      <p:sp>
        <p:nvSpPr>
          <p:cNvPr id="33" name="TextBox 32">
            <a:extLst>
              <a:ext uri="{FF2B5EF4-FFF2-40B4-BE49-F238E27FC236}">
                <a16:creationId xmlns:a16="http://schemas.microsoft.com/office/drawing/2014/main" id="{D0BADBDE-9F36-42A6-9E60-DF101F92AC56}"/>
              </a:ext>
            </a:extLst>
          </p:cNvPr>
          <p:cNvSpPr txBox="1"/>
          <p:nvPr/>
        </p:nvSpPr>
        <p:spPr>
          <a:xfrm>
            <a:off x="114679" y="4568622"/>
            <a:ext cx="3162572" cy="646331"/>
          </a:xfrm>
          <a:prstGeom prst="rect">
            <a:avLst/>
          </a:prstGeom>
          <a:noFill/>
        </p:spPr>
        <p:txBody>
          <a:bodyPr wrap="square" rtlCol="0">
            <a:spAutoFit/>
          </a:bodyPr>
          <a:lstStyle/>
          <a:p>
            <a:pPr algn="ctr"/>
            <a:r>
              <a:rPr lang="en-US" sz="3600" dirty="0"/>
              <a:t>General theory</a:t>
            </a:r>
          </a:p>
        </p:txBody>
      </p:sp>
      <p:sp>
        <p:nvSpPr>
          <p:cNvPr id="34" name="TextBox 33">
            <a:extLst>
              <a:ext uri="{FF2B5EF4-FFF2-40B4-BE49-F238E27FC236}">
                <a16:creationId xmlns:a16="http://schemas.microsoft.com/office/drawing/2014/main" id="{08847D77-3003-4943-8B36-15D8632FF785}"/>
              </a:ext>
            </a:extLst>
          </p:cNvPr>
          <p:cNvSpPr txBox="1"/>
          <p:nvPr/>
        </p:nvSpPr>
        <p:spPr>
          <a:xfrm>
            <a:off x="114678" y="684675"/>
            <a:ext cx="3162572" cy="615553"/>
          </a:xfrm>
          <a:prstGeom prst="rect">
            <a:avLst/>
          </a:prstGeom>
          <a:noFill/>
        </p:spPr>
        <p:txBody>
          <a:bodyPr wrap="square" rtlCol="0">
            <a:spAutoFit/>
          </a:bodyPr>
          <a:lstStyle/>
          <a:p>
            <a:r>
              <a:rPr lang="en-US" sz="3400" dirty="0"/>
              <a:t>Physical theories</a:t>
            </a:r>
          </a:p>
        </p:txBody>
      </p:sp>
      <p:sp>
        <p:nvSpPr>
          <p:cNvPr id="35" name="Rectangle 34">
            <a:extLst>
              <a:ext uri="{FF2B5EF4-FFF2-40B4-BE49-F238E27FC236}">
                <a16:creationId xmlns:a16="http://schemas.microsoft.com/office/drawing/2014/main" id="{1D84DEDE-FC4A-45B3-85F2-9F8AD6C53BFF}"/>
              </a:ext>
            </a:extLst>
          </p:cNvPr>
          <p:cNvSpPr/>
          <p:nvPr/>
        </p:nvSpPr>
        <p:spPr>
          <a:xfrm>
            <a:off x="3375539" y="4981789"/>
            <a:ext cx="8706325" cy="68468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5600"/>
              </a:spcAft>
            </a:pPr>
            <a:r>
              <a:rPr lang="en-US" sz="4000" dirty="0"/>
              <a:t>Informational granularity</a:t>
            </a:r>
          </a:p>
        </p:txBody>
      </p:sp>
      <p:sp>
        <p:nvSpPr>
          <p:cNvPr id="36" name="Rectangle 35">
            <a:extLst>
              <a:ext uri="{FF2B5EF4-FFF2-40B4-BE49-F238E27FC236}">
                <a16:creationId xmlns:a16="http://schemas.microsoft.com/office/drawing/2014/main" id="{783E688F-3490-4C13-B194-97FCCF2A9EF2}"/>
              </a:ext>
            </a:extLst>
          </p:cNvPr>
          <p:cNvSpPr/>
          <p:nvPr/>
        </p:nvSpPr>
        <p:spPr>
          <a:xfrm>
            <a:off x="3375539" y="4270589"/>
            <a:ext cx="8706325" cy="68468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5600"/>
              </a:spcAft>
            </a:pPr>
            <a:r>
              <a:rPr lang="en-US" sz="4000" dirty="0"/>
              <a:t>States and processes</a:t>
            </a:r>
          </a:p>
        </p:txBody>
      </p:sp>
      <p:sp>
        <p:nvSpPr>
          <p:cNvPr id="37" name="Rectangle: Rounded Corners 36">
            <a:extLst>
              <a:ext uri="{FF2B5EF4-FFF2-40B4-BE49-F238E27FC236}">
                <a16:creationId xmlns:a16="http://schemas.microsoft.com/office/drawing/2014/main" id="{568A5DF8-A935-4451-A1FD-CAC9745870F0}"/>
              </a:ext>
            </a:extLst>
          </p:cNvPr>
          <p:cNvSpPr/>
          <p:nvPr/>
        </p:nvSpPr>
        <p:spPr>
          <a:xfrm>
            <a:off x="6362088" y="1251979"/>
            <a:ext cx="2841002" cy="1575802"/>
          </a:xfrm>
          <a:prstGeom prst="round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p>
        </p:txBody>
      </p:sp>
      <p:sp>
        <p:nvSpPr>
          <p:cNvPr id="38" name="Rectangle: Rounded Corners 37">
            <a:extLst>
              <a:ext uri="{FF2B5EF4-FFF2-40B4-BE49-F238E27FC236}">
                <a16:creationId xmlns:a16="http://schemas.microsoft.com/office/drawing/2014/main" id="{0E3C1DD7-BF5D-4C54-9B2A-61829FF4CF02}"/>
              </a:ext>
            </a:extLst>
          </p:cNvPr>
          <p:cNvSpPr/>
          <p:nvPr/>
        </p:nvSpPr>
        <p:spPr>
          <a:xfrm>
            <a:off x="4249489" y="1137244"/>
            <a:ext cx="3372782" cy="157580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p>
        </p:txBody>
      </p:sp>
      <p:sp>
        <p:nvSpPr>
          <p:cNvPr id="39" name="TextBox 38">
            <a:extLst>
              <a:ext uri="{FF2B5EF4-FFF2-40B4-BE49-F238E27FC236}">
                <a16:creationId xmlns:a16="http://schemas.microsoft.com/office/drawing/2014/main" id="{B2E028B1-9F4B-4531-8B24-F6076A794B68}"/>
              </a:ext>
            </a:extLst>
          </p:cNvPr>
          <p:cNvSpPr txBox="1"/>
          <p:nvPr/>
        </p:nvSpPr>
        <p:spPr>
          <a:xfrm>
            <a:off x="4467651" y="1941734"/>
            <a:ext cx="1673943" cy="584775"/>
          </a:xfrm>
          <a:prstGeom prst="rect">
            <a:avLst/>
          </a:prstGeom>
          <a:noFill/>
        </p:spPr>
        <p:txBody>
          <a:bodyPr wrap="square" rtlCol="0">
            <a:spAutoFit/>
          </a:bodyPr>
          <a:lstStyle/>
          <a:p>
            <a:r>
              <a:rPr lang="en-US" sz="1600" dirty="0">
                <a:solidFill>
                  <a:schemeClr val="bg1"/>
                </a:solidFill>
              </a:rPr>
              <a:t>Classical</a:t>
            </a:r>
            <a:br>
              <a:rPr lang="en-US" sz="1600" dirty="0">
                <a:solidFill>
                  <a:schemeClr val="bg1"/>
                </a:solidFill>
              </a:rPr>
            </a:br>
            <a:r>
              <a:rPr lang="en-US" sz="1600" dirty="0">
                <a:solidFill>
                  <a:schemeClr val="bg1"/>
                </a:solidFill>
              </a:rPr>
              <a:t>phase-space</a:t>
            </a:r>
          </a:p>
        </p:txBody>
      </p:sp>
      <p:sp>
        <p:nvSpPr>
          <p:cNvPr id="40" name="TextBox 39">
            <a:extLst>
              <a:ext uri="{FF2B5EF4-FFF2-40B4-BE49-F238E27FC236}">
                <a16:creationId xmlns:a16="http://schemas.microsoft.com/office/drawing/2014/main" id="{51B1503C-3A59-43FD-837A-D904E9BB8C94}"/>
              </a:ext>
            </a:extLst>
          </p:cNvPr>
          <p:cNvSpPr txBox="1"/>
          <p:nvPr/>
        </p:nvSpPr>
        <p:spPr>
          <a:xfrm>
            <a:off x="114678" y="3297483"/>
            <a:ext cx="3162572" cy="646331"/>
          </a:xfrm>
          <a:prstGeom prst="rect">
            <a:avLst/>
          </a:prstGeom>
          <a:noFill/>
        </p:spPr>
        <p:txBody>
          <a:bodyPr wrap="square" rtlCol="0">
            <a:spAutoFit/>
          </a:bodyPr>
          <a:lstStyle/>
          <a:p>
            <a:pPr algn="ctr"/>
            <a:r>
              <a:rPr lang="en-US" sz="3600" dirty="0"/>
              <a:t>Assumptions</a:t>
            </a:r>
          </a:p>
        </p:txBody>
      </p:sp>
      <p:sp>
        <p:nvSpPr>
          <p:cNvPr id="41" name="Rectangle: Rounded Corners 40">
            <a:extLst>
              <a:ext uri="{FF2B5EF4-FFF2-40B4-BE49-F238E27FC236}">
                <a16:creationId xmlns:a16="http://schemas.microsoft.com/office/drawing/2014/main" id="{21543D64-B60C-4D5B-8E44-F4CF086D58FD}"/>
              </a:ext>
            </a:extLst>
          </p:cNvPr>
          <p:cNvSpPr/>
          <p:nvPr/>
        </p:nvSpPr>
        <p:spPr>
          <a:xfrm>
            <a:off x="3543153" y="702663"/>
            <a:ext cx="8320380" cy="23216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352D1B1-BA15-40EE-B115-B32AF691443F}"/>
              </a:ext>
            </a:extLst>
          </p:cNvPr>
          <p:cNvSpPr/>
          <p:nvPr/>
        </p:nvSpPr>
        <p:spPr>
          <a:xfrm>
            <a:off x="6824429" y="3209158"/>
            <a:ext cx="2287611" cy="813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Determinism/</a:t>
            </a:r>
          </a:p>
          <a:p>
            <a:pPr algn="ctr"/>
            <a:r>
              <a:rPr lang="en-US" sz="2400" dirty="0"/>
              <a:t>reversibility</a:t>
            </a:r>
          </a:p>
        </p:txBody>
      </p:sp>
      <p:sp>
        <p:nvSpPr>
          <p:cNvPr id="43" name="Rectangle 42">
            <a:extLst>
              <a:ext uri="{FF2B5EF4-FFF2-40B4-BE49-F238E27FC236}">
                <a16:creationId xmlns:a16="http://schemas.microsoft.com/office/drawing/2014/main" id="{ED39A5C2-B9A4-4FAC-85D6-9083F70B9D6D}"/>
              </a:ext>
            </a:extLst>
          </p:cNvPr>
          <p:cNvSpPr/>
          <p:nvPr/>
        </p:nvSpPr>
        <p:spPr>
          <a:xfrm>
            <a:off x="9399370" y="3209159"/>
            <a:ext cx="2287611" cy="813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Irreducibility</a:t>
            </a:r>
          </a:p>
        </p:txBody>
      </p:sp>
      <p:sp>
        <p:nvSpPr>
          <p:cNvPr id="44" name="Rectangle 43">
            <a:extLst>
              <a:ext uri="{FF2B5EF4-FFF2-40B4-BE49-F238E27FC236}">
                <a16:creationId xmlns:a16="http://schemas.microsoft.com/office/drawing/2014/main" id="{07734DB0-6073-4171-A633-8370B128B88F}"/>
              </a:ext>
            </a:extLst>
          </p:cNvPr>
          <p:cNvSpPr/>
          <p:nvPr/>
        </p:nvSpPr>
        <p:spPr>
          <a:xfrm>
            <a:off x="4249491" y="3209158"/>
            <a:ext cx="2287611" cy="813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Infinitesimal reducibility</a:t>
            </a:r>
          </a:p>
        </p:txBody>
      </p:sp>
      <p:cxnSp>
        <p:nvCxnSpPr>
          <p:cNvPr id="45" name="Straight Arrow Connector 44">
            <a:extLst>
              <a:ext uri="{FF2B5EF4-FFF2-40B4-BE49-F238E27FC236}">
                <a16:creationId xmlns:a16="http://schemas.microsoft.com/office/drawing/2014/main" id="{23648FA2-6A9F-45B7-A624-0282558AB74F}"/>
              </a:ext>
            </a:extLst>
          </p:cNvPr>
          <p:cNvCxnSpPr>
            <a:cxnSpLocks/>
          </p:cNvCxnSpPr>
          <p:nvPr/>
        </p:nvCxnSpPr>
        <p:spPr>
          <a:xfrm flipV="1">
            <a:off x="5245772" y="2764927"/>
            <a:ext cx="93743" cy="35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E626F01-FB40-435D-B46F-2ECF950C30C4}"/>
              </a:ext>
            </a:extLst>
          </p:cNvPr>
          <p:cNvCxnSpPr>
            <a:cxnSpLocks/>
          </p:cNvCxnSpPr>
          <p:nvPr/>
        </p:nvCxnSpPr>
        <p:spPr>
          <a:xfrm flipH="1" flipV="1">
            <a:off x="10063339" y="2570375"/>
            <a:ext cx="375705" cy="551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EAF154C-1C90-4867-999D-A4DAF6CB03E3}"/>
              </a:ext>
            </a:extLst>
          </p:cNvPr>
          <p:cNvSpPr txBox="1"/>
          <p:nvPr/>
        </p:nvSpPr>
        <p:spPr>
          <a:xfrm>
            <a:off x="161156" y="5417639"/>
            <a:ext cx="3116095" cy="646331"/>
          </a:xfrm>
          <a:prstGeom prst="rect">
            <a:avLst/>
          </a:prstGeom>
          <a:noFill/>
        </p:spPr>
        <p:txBody>
          <a:bodyPr wrap="square" rtlCol="0">
            <a:spAutoFit/>
          </a:bodyPr>
          <a:lstStyle/>
          <a:p>
            <a:r>
              <a:rPr lang="en-US" dirty="0"/>
              <a:t>Basic requirements and definitions valid in all theories</a:t>
            </a:r>
          </a:p>
        </p:txBody>
      </p:sp>
      <p:sp>
        <p:nvSpPr>
          <p:cNvPr id="48" name="Rectangle: Rounded Corners 47">
            <a:extLst>
              <a:ext uri="{FF2B5EF4-FFF2-40B4-BE49-F238E27FC236}">
                <a16:creationId xmlns:a16="http://schemas.microsoft.com/office/drawing/2014/main" id="{1639E25D-DE4F-4055-8DEC-D44B711FE70D}"/>
              </a:ext>
            </a:extLst>
          </p:cNvPr>
          <p:cNvSpPr/>
          <p:nvPr/>
        </p:nvSpPr>
        <p:spPr>
          <a:xfrm>
            <a:off x="7942907" y="939089"/>
            <a:ext cx="3381056" cy="157580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p>
        </p:txBody>
      </p:sp>
      <p:sp>
        <p:nvSpPr>
          <p:cNvPr id="49" name="TextBox 48">
            <a:extLst>
              <a:ext uri="{FF2B5EF4-FFF2-40B4-BE49-F238E27FC236}">
                <a16:creationId xmlns:a16="http://schemas.microsoft.com/office/drawing/2014/main" id="{B06EB226-3EAD-4204-8E47-54A6522DADA2}"/>
              </a:ext>
            </a:extLst>
          </p:cNvPr>
          <p:cNvSpPr txBox="1"/>
          <p:nvPr/>
        </p:nvSpPr>
        <p:spPr>
          <a:xfrm>
            <a:off x="9485524" y="1686367"/>
            <a:ext cx="1673943" cy="584775"/>
          </a:xfrm>
          <a:prstGeom prst="rect">
            <a:avLst/>
          </a:prstGeom>
          <a:noFill/>
        </p:spPr>
        <p:txBody>
          <a:bodyPr wrap="square" rtlCol="0">
            <a:spAutoFit/>
          </a:bodyPr>
          <a:lstStyle/>
          <a:p>
            <a:pPr algn="r"/>
            <a:r>
              <a:rPr lang="en-US" sz="1600" dirty="0">
                <a:solidFill>
                  <a:schemeClr val="bg1"/>
                </a:solidFill>
              </a:rPr>
              <a:t>Quantum</a:t>
            </a:r>
            <a:br>
              <a:rPr lang="en-US" sz="1600" dirty="0">
                <a:solidFill>
                  <a:schemeClr val="bg1"/>
                </a:solidFill>
              </a:rPr>
            </a:br>
            <a:r>
              <a:rPr lang="en-US" sz="1600" dirty="0">
                <a:solidFill>
                  <a:schemeClr val="bg1"/>
                </a:solidFill>
              </a:rPr>
              <a:t>state-space</a:t>
            </a:r>
          </a:p>
        </p:txBody>
      </p:sp>
      <p:sp>
        <p:nvSpPr>
          <p:cNvPr id="50" name="Rectangle: Rounded Corners 49">
            <a:extLst>
              <a:ext uri="{FF2B5EF4-FFF2-40B4-BE49-F238E27FC236}">
                <a16:creationId xmlns:a16="http://schemas.microsoft.com/office/drawing/2014/main" id="{944FD0A5-696D-414F-9A67-031DA6EB7982}"/>
              </a:ext>
            </a:extLst>
          </p:cNvPr>
          <p:cNvSpPr/>
          <p:nvPr/>
        </p:nvSpPr>
        <p:spPr>
          <a:xfrm>
            <a:off x="6359926" y="1251979"/>
            <a:ext cx="2841002" cy="1575802"/>
          </a:xfrm>
          <a:prstGeom prst="roundRect">
            <a:avLst/>
          </a:prstGeom>
          <a:no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p>
        </p:txBody>
      </p:sp>
      <p:sp>
        <p:nvSpPr>
          <p:cNvPr id="51" name="TextBox 50">
            <a:extLst>
              <a:ext uri="{FF2B5EF4-FFF2-40B4-BE49-F238E27FC236}">
                <a16:creationId xmlns:a16="http://schemas.microsoft.com/office/drawing/2014/main" id="{9A396737-F4DF-40E1-8971-5208B735B12D}"/>
              </a:ext>
            </a:extLst>
          </p:cNvPr>
          <p:cNvSpPr txBox="1"/>
          <p:nvPr/>
        </p:nvSpPr>
        <p:spPr>
          <a:xfrm>
            <a:off x="6357763" y="1640963"/>
            <a:ext cx="1264507" cy="584775"/>
          </a:xfrm>
          <a:prstGeom prst="rect">
            <a:avLst/>
          </a:prstGeom>
          <a:noFill/>
        </p:spPr>
        <p:txBody>
          <a:bodyPr wrap="square" rtlCol="0">
            <a:spAutoFit/>
          </a:bodyPr>
          <a:lstStyle/>
          <a:p>
            <a:pPr algn="ctr"/>
            <a:r>
              <a:rPr lang="en-US" sz="1600" dirty="0">
                <a:solidFill>
                  <a:schemeClr val="bg1"/>
                </a:solidFill>
              </a:rPr>
              <a:t>Hamiltonian</a:t>
            </a:r>
            <a:br>
              <a:rPr lang="en-US" sz="1600" dirty="0">
                <a:solidFill>
                  <a:schemeClr val="bg1"/>
                </a:solidFill>
              </a:rPr>
            </a:br>
            <a:r>
              <a:rPr lang="en-US" sz="1600" dirty="0">
                <a:solidFill>
                  <a:schemeClr val="bg1"/>
                </a:solidFill>
              </a:rPr>
              <a:t>mechanics</a:t>
            </a:r>
          </a:p>
        </p:txBody>
      </p:sp>
      <p:sp>
        <p:nvSpPr>
          <p:cNvPr id="52" name="TextBox 51">
            <a:extLst>
              <a:ext uri="{FF2B5EF4-FFF2-40B4-BE49-F238E27FC236}">
                <a16:creationId xmlns:a16="http://schemas.microsoft.com/office/drawing/2014/main" id="{B36D6C16-1E60-4542-BA59-D6103BCD962E}"/>
              </a:ext>
            </a:extLst>
          </p:cNvPr>
          <p:cNvSpPr txBox="1"/>
          <p:nvPr/>
        </p:nvSpPr>
        <p:spPr>
          <a:xfrm>
            <a:off x="7940744" y="1571109"/>
            <a:ext cx="1260183" cy="584775"/>
          </a:xfrm>
          <a:prstGeom prst="rect">
            <a:avLst/>
          </a:prstGeom>
          <a:noFill/>
        </p:spPr>
        <p:txBody>
          <a:bodyPr wrap="square" rtlCol="0">
            <a:spAutoFit/>
          </a:bodyPr>
          <a:lstStyle/>
          <a:p>
            <a:pPr algn="ctr"/>
            <a:r>
              <a:rPr lang="en-US" sz="1600" dirty="0">
                <a:solidFill>
                  <a:schemeClr val="bg1"/>
                </a:solidFill>
              </a:rPr>
              <a:t>Unitary</a:t>
            </a:r>
            <a:br>
              <a:rPr lang="en-US" sz="1600" dirty="0">
                <a:solidFill>
                  <a:schemeClr val="bg1"/>
                </a:solidFill>
              </a:rPr>
            </a:br>
            <a:r>
              <a:rPr lang="en-US" sz="1600" dirty="0">
                <a:solidFill>
                  <a:schemeClr val="bg1"/>
                </a:solidFill>
              </a:rPr>
              <a:t>evolution</a:t>
            </a:r>
          </a:p>
        </p:txBody>
      </p:sp>
      <p:cxnSp>
        <p:nvCxnSpPr>
          <p:cNvPr id="53" name="Straight Arrow Connector 52">
            <a:extLst>
              <a:ext uri="{FF2B5EF4-FFF2-40B4-BE49-F238E27FC236}">
                <a16:creationId xmlns:a16="http://schemas.microsoft.com/office/drawing/2014/main" id="{6ADAED2C-604C-4226-986F-A3B4728FCF52}"/>
              </a:ext>
            </a:extLst>
          </p:cNvPr>
          <p:cNvCxnSpPr>
            <a:cxnSpLocks/>
          </p:cNvCxnSpPr>
          <p:nvPr/>
        </p:nvCxnSpPr>
        <p:spPr>
          <a:xfrm flipV="1">
            <a:off x="7974881" y="2893495"/>
            <a:ext cx="0" cy="228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C5F4D263-C2A2-40DA-A1D8-946F8FEDAFB7}"/>
              </a:ext>
            </a:extLst>
          </p:cNvPr>
          <p:cNvSpPr txBox="1"/>
          <p:nvPr/>
        </p:nvSpPr>
        <p:spPr>
          <a:xfrm>
            <a:off x="161155" y="1354989"/>
            <a:ext cx="3116095" cy="923330"/>
          </a:xfrm>
          <a:prstGeom prst="rect">
            <a:avLst/>
          </a:prstGeom>
          <a:noFill/>
        </p:spPr>
        <p:txBody>
          <a:bodyPr wrap="square" rtlCol="0">
            <a:spAutoFit/>
          </a:bodyPr>
          <a:lstStyle/>
          <a:p>
            <a:r>
              <a:rPr lang="en-US" dirty="0"/>
              <a:t>Specializations of the general theory under the different assumptions</a:t>
            </a:r>
          </a:p>
        </p:txBody>
      </p:sp>
      <p:sp>
        <p:nvSpPr>
          <p:cNvPr id="55" name="TextBox 54">
            <a:extLst>
              <a:ext uri="{FF2B5EF4-FFF2-40B4-BE49-F238E27FC236}">
                <a16:creationId xmlns:a16="http://schemas.microsoft.com/office/drawing/2014/main" id="{19EFA99A-5704-4E26-BD68-97B37F07D79E}"/>
              </a:ext>
            </a:extLst>
          </p:cNvPr>
          <p:cNvSpPr txBox="1"/>
          <p:nvPr/>
        </p:nvSpPr>
        <p:spPr>
          <a:xfrm>
            <a:off x="6660242" y="300707"/>
            <a:ext cx="5419460" cy="369332"/>
          </a:xfrm>
          <a:prstGeom prst="rect">
            <a:avLst/>
          </a:prstGeom>
          <a:noFill/>
        </p:spPr>
        <p:txBody>
          <a:bodyPr wrap="square" rtlCol="0">
            <a:spAutoFit/>
          </a:bodyPr>
          <a:lstStyle/>
          <a:p>
            <a:pPr algn="r"/>
            <a:r>
              <a:rPr lang="en-US" dirty="0"/>
              <a:t>Space of the well-posed scientific theories</a:t>
            </a:r>
          </a:p>
        </p:txBody>
      </p:sp>
      <p:sp>
        <p:nvSpPr>
          <p:cNvPr id="58" name="Footer Placeholder 57">
            <a:extLst>
              <a:ext uri="{FF2B5EF4-FFF2-40B4-BE49-F238E27FC236}">
                <a16:creationId xmlns:a16="http://schemas.microsoft.com/office/drawing/2014/main" id="{71BF65EE-EFB2-4F85-916C-FAABC3142A7A}"/>
              </a:ext>
            </a:extLst>
          </p:cNvPr>
          <p:cNvSpPr>
            <a:spLocks noGrp="1"/>
          </p:cNvSpPr>
          <p:nvPr>
            <p:ph type="ftr" sz="quarter" idx="11"/>
          </p:nvPr>
        </p:nvSpPr>
        <p:spPr/>
        <p:txBody>
          <a:bodyPr/>
          <a:lstStyle/>
          <a:p>
            <a:r>
              <a:rPr lang="en-US"/>
              <a:t>C. A. Aidala - G. Carcassi - University of Michigan</a:t>
            </a:r>
            <a:endParaRPr lang="en-US" dirty="0"/>
          </a:p>
        </p:txBody>
      </p:sp>
      <p:sp>
        <p:nvSpPr>
          <p:cNvPr id="59" name="Slide Number Placeholder 58">
            <a:extLst>
              <a:ext uri="{FF2B5EF4-FFF2-40B4-BE49-F238E27FC236}">
                <a16:creationId xmlns:a16="http://schemas.microsoft.com/office/drawing/2014/main" id="{851223D9-F3B2-47E9-8F72-B0B6C13C7157}"/>
              </a:ext>
            </a:extLst>
          </p:cNvPr>
          <p:cNvSpPr>
            <a:spLocks noGrp="1"/>
          </p:cNvSpPr>
          <p:nvPr>
            <p:ph type="sldNum" sz="quarter" idx="12"/>
          </p:nvPr>
        </p:nvSpPr>
        <p:spPr/>
        <p:txBody>
          <a:bodyPr/>
          <a:lstStyle/>
          <a:p>
            <a:fld id="{F47845EA-7733-40EE-B074-20032348B727}" type="slidenum">
              <a:rPr lang="en-US" smtClean="0"/>
              <a:t>4</a:t>
            </a:fld>
            <a:endParaRPr lang="en-US"/>
          </a:p>
        </p:txBody>
      </p:sp>
    </p:spTree>
    <p:extLst>
      <p:ext uri="{BB962C8B-B14F-4D97-AF65-F5344CB8AC3E}">
        <p14:creationId xmlns:p14="http://schemas.microsoft.com/office/powerpoint/2010/main" val="1995282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34" grpId="0"/>
      <p:bldP spid="35" grpId="0" animBg="1"/>
      <p:bldP spid="36" grpId="0" animBg="1"/>
      <p:bldP spid="37" grpId="0" animBg="1"/>
      <p:bldP spid="38" grpId="0" animBg="1"/>
      <p:bldP spid="39" grpId="0"/>
      <p:bldP spid="40" grpId="0"/>
      <p:bldP spid="41" grpId="0" animBg="1"/>
      <p:bldP spid="42" grpId="0" animBg="1"/>
      <p:bldP spid="43" grpId="0" animBg="1"/>
      <p:bldP spid="44" grpId="0" animBg="1"/>
      <p:bldP spid="47" grpId="0"/>
      <p:bldP spid="48" grpId="0" animBg="1"/>
      <p:bldP spid="49" grpId="0"/>
      <p:bldP spid="50" grpId="0" animBg="1"/>
      <p:bldP spid="51" grpId="0"/>
      <p:bldP spid="52" grpId="0"/>
      <p:bldP spid="54" grpId="0"/>
      <p:bldP spid="5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69B6C-59C6-4B44-BB88-4C1AD96B78E0}"/>
              </a:ext>
            </a:extLst>
          </p:cNvPr>
          <p:cNvSpPr>
            <a:spLocks noGrp="1"/>
          </p:cNvSpPr>
          <p:nvPr>
            <p:ph type="title"/>
          </p:nvPr>
        </p:nvSpPr>
        <p:spPr/>
        <p:txBody>
          <a:bodyPr/>
          <a:lstStyle/>
          <a:p>
            <a:r>
              <a:rPr lang="en-US" dirty="0"/>
              <a:t>Assumptions of Physics</a:t>
            </a:r>
          </a:p>
        </p:txBody>
      </p:sp>
      <p:sp>
        <p:nvSpPr>
          <p:cNvPr id="3" name="Content Placeholder 2">
            <a:extLst>
              <a:ext uri="{FF2B5EF4-FFF2-40B4-BE49-F238E27FC236}">
                <a16:creationId xmlns:a16="http://schemas.microsoft.com/office/drawing/2014/main" id="{9BFF8BDF-C17E-4671-AB2C-048262D6CF31}"/>
              </a:ext>
            </a:extLst>
          </p:cNvPr>
          <p:cNvSpPr>
            <a:spLocks noGrp="1"/>
          </p:cNvSpPr>
          <p:nvPr>
            <p:ph idx="1"/>
          </p:nvPr>
        </p:nvSpPr>
        <p:spPr/>
        <p:txBody>
          <a:bodyPr>
            <a:normAutofit/>
          </a:bodyPr>
          <a:lstStyle/>
          <a:p>
            <a:r>
              <a:rPr lang="en-US" dirty="0"/>
              <a:t>Objectives:</a:t>
            </a:r>
          </a:p>
          <a:p>
            <a:pPr lvl="1"/>
            <a:r>
              <a:rPr lang="en-US" dirty="0"/>
              <a:t>Develop a mathematical framework that can serve as the foundation for all scientific theories (i.e. a mathematical theory about scientific theories)</a:t>
            </a:r>
          </a:p>
          <a:p>
            <a:pPr lvl="1"/>
            <a:r>
              <a:rPr lang="en-US" dirty="0"/>
              <a:t>Start from physical principles and assumptions and derive the math (not start from the math and add the physics later through an “interpretation”)</a:t>
            </a:r>
          </a:p>
          <a:p>
            <a:pPr lvl="1"/>
            <a:r>
              <a:rPr lang="en-US" dirty="0"/>
              <a:t>Each mathematical object must have a clear physical meaning (no object is unphysical, can read math proofs as logical arguments on the physics)</a:t>
            </a:r>
          </a:p>
          <a:p>
            <a:pPr lvl="1"/>
            <a:r>
              <a:rPr lang="en-US" dirty="0"/>
              <a:t>Construct concepts and tools that span different disciplines (nature does not care about divisions in fields of knowledge)</a:t>
            </a:r>
          </a:p>
          <a:p>
            <a:pPr lvl="1"/>
            <a:r>
              <a:rPr lang="en-US" dirty="0"/>
              <a:t>Explore what happens when the assumptions fail, possibly leading to new physics ideas</a:t>
            </a:r>
          </a:p>
        </p:txBody>
      </p:sp>
      <p:sp>
        <p:nvSpPr>
          <p:cNvPr id="6" name="Footer Placeholder 5">
            <a:extLst>
              <a:ext uri="{FF2B5EF4-FFF2-40B4-BE49-F238E27FC236}">
                <a16:creationId xmlns:a16="http://schemas.microsoft.com/office/drawing/2014/main" id="{ADD2683B-6824-4F28-86E9-0964494D4D4D}"/>
              </a:ext>
            </a:extLst>
          </p:cNvPr>
          <p:cNvSpPr>
            <a:spLocks noGrp="1"/>
          </p:cNvSpPr>
          <p:nvPr>
            <p:ph type="ftr" sz="quarter" idx="11"/>
          </p:nvPr>
        </p:nvSpPr>
        <p:spPr/>
        <p:txBody>
          <a:bodyPr/>
          <a:lstStyle/>
          <a:p>
            <a:r>
              <a:rPr lang="en-US"/>
              <a:t>C. A. Aidala - G. Carcassi - University of Michigan</a:t>
            </a:r>
          </a:p>
        </p:txBody>
      </p:sp>
      <p:sp>
        <p:nvSpPr>
          <p:cNvPr id="7" name="Slide Number Placeholder 6">
            <a:extLst>
              <a:ext uri="{FF2B5EF4-FFF2-40B4-BE49-F238E27FC236}">
                <a16:creationId xmlns:a16="http://schemas.microsoft.com/office/drawing/2014/main" id="{0D296857-6659-406C-95B7-7AF41A5EC281}"/>
              </a:ext>
            </a:extLst>
          </p:cNvPr>
          <p:cNvSpPr>
            <a:spLocks noGrp="1"/>
          </p:cNvSpPr>
          <p:nvPr>
            <p:ph type="sldNum" sz="quarter" idx="13"/>
          </p:nvPr>
        </p:nvSpPr>
        <p:spPr/>
        <p:txBody>
          <a:bodyPr/>
          <a:lstStyle/>
          <a:p>
            <a:fld id="{F47845EA-7733-40EE-B074-20032348B727}" type="slidenum">
              <a:rPr lang="en-US" smtClean="0"/>
              <a:t>5</a:t>
            </a:fld>
            <a:endParaRPr lang="en-US"/>
          </a:p>
        </p:txBody>
      </p:sp>
    </p:spTree>
    <p:extLst>
      <p:ext uri="{BB962C8B-B14F-4D97-AF65-F5344CB8AC3E}">
        <p14:creationId xmlns:p14="http://schemas.microsoft.com/office/powerpoint/2010/main" val="4035766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638DC-1C8D-4080-B7BB-786ED76BBBDA}"/>
              </a:ext>
            </a:extLst>
          </p:cNvPr>
          <p:cNvSpPr>
            <a:spLocks noGrp="1"/>
          </p:cNvSpPr>
          <p:nvPr>
            <p:ph type="title"/>
          </p:nvPr>
        </p:nvSpPr>
        <p:spPr/>
        <p:txBody>
          <a:bodyPr/>
          <a:lstStyle/>
          <a:p>
            <a:r>
              <a:rPr lang="en-US" dirty="0"/>
              <a:t>The logic of experimental verifiability</a:t>
            </a:r>
          </a:p>
        </p:txBody>
      </p:sp>
      <p:sp>
        <p:nvSpPr>
          <p:cNvPr id="3" name="Text Placeholder 2">
            <a:extLst>
              <a:ext uri="{FF2B5EF4-FFF2-40B4-BE49-F238E27FC236}">
                <a16:creationId xmlns:a16="http://schemas.microsoft.com/office/drawing/2014/main" id="{051AB359-DB82-4D02-BC2D-B996E0C6068F}"/>
              </a:ext>
            </a:extLst>
          </p:cNvPr>
          <p:cNvSpPr>
            <a:spLocks noGrp="1"/>
          </p:cNvSpPr>
          <p:nvPr>
            <p:ph type="body" idx="1"/>
          </p:nvPr>
        </p:nvSpPr>
        <p:spPr/>
        <p:txBody>
          <a:bodyPr/>
          <a:lstStyle/>
          <a:p>
            <a:endParaRPr lang="en-US"/>
          </a:p>
        </p:txBody>
      </p:sp>
      <p:sp>
        <p:nvSpPr>
          <p:cNvPr id="6" name="Footer Placeholder 5">
            <a:extLst>
              <a:ext uri="{FF2B5EF4-FFF2-40B4-BE49-F238E27FC236}">
                <a16:creationId xmlns:a16="http://schemas.microsoft.com/office/drawing/2014/main" id="{758E6B07-E457-4EB5-B2BB-64106C229D28}"/>
              </a:ext>
            </a:extLst>
          </p:cNvPr>
          <p:cNvSpPr>
            <a:spLocks noGrp="1"/>
          </p:cNvSpPr>
          <p:nvPr>
            <p:ph type="ftr" sz="quarter" idx="11"/>
          </p:nvPr>
        </p:nvSpPr>
        <p:spPr/>
        <p:txBody>
          <a:bodyPr/>
          <a:lstStyle/>
          <a:p>
            <a:r>
              <a:rPr lang="en-US"/>
              <a:t>C. A. Aidala - G. Carcassi - University of Michigan</a:t>
            </a:r>
          </a:p>
        </p:txBody>
      </p:sp>
      <p:sp>
        <p:nvSpPr>
          <p:cNvPr id="7" name="Slide Number Placeholder 6">
            <a:extLst>
              <a:ext uri="{FF2B5EF4-FFF2-40B4-BE49-F238E27FC236}">
                <a16:creationId xmlns:a16="http://schemas.microsoft.com/office/drawing/2014/main" id="{44803186-7A51-4A28-8600-E5A330DF529E}"/>
              </a:ext>
            </a:extLst>
          </p:cNvPr>
          <p:cNvSpPr>
            <a:spLocks noGrp="1"/>
          </p:cNvSpPr>
          <p:nvPr>
            <p:ph type="sldNum" sz="quarter" idx="12"/>
          </p:nvPr>
        </p:nvSpPr>
        <p:spPr/>
        <p:txBody>
          <a:bodyPr/>
          <a:lstStyle/>
          <a:p>
            <a:fld id="{F47845EA-7733-40EE-B074-20032348B727}" type="slidenum">
              <a:rPr lang="en-US" smtClean="0"/>
              <a:t>6</a:t>
            </a:fld>
            <a:endParaRPr lang="en-US"/>
          </a:p>
        </p:txBody>
      </p:sp>
    </p:spTree>
    <p:extLst>
      <p:ext uri="{BB962C8B-B14F-4D97-AF65-F5344CB8AC3E}">
        <p14:creationId xmlns:p14="http://schemas.microsoft.com/office/powerpoint/2010/main" val="1650795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08BF472-5D30-4CB4-BAB9-076944B4387D}"/>
                  </a:ext>
                </a:extLst>
              </p:cNvPr>
              <p:cNvSpPr txBox="1"/>
              <p:nvPr/>
            </p:nvSpPr>
            <p:spPr>
              <a:xfrm>
                <a:off x="193431" y="1030383"/>
                <a:ext cx="11843238" cy="1200329"/>
              </a:xfrm>
              <a:prstGeom prst="rect">
                <a:avLst/>
              </a:prstGeom>
              <a:noFill/>
            </p:spPr>
            <p:txBody>
              <a:bodyPr wrap="square" rtlCol="0">
                <a:spAutoFit/>
              </a:bodyPr>
              <a:lstStyle/>
              <a:p>
                <a:r>
                  <a:rPr lang="en-US" sz="2400" dirty="0"/>
                  <a:t>Science deals with well-posed sets of assertions (non-contradictory) that have a single truth value (universal) that can be defined/ascertained experimentally (evidence based)</a:t>
                </a:r>
                <a:br>
                  <a:rPr lang="en-US" sz="2400" dirty="0"/>
                </a:br>
                <a14:m>
                  <m:oMath xmlns:m="http://schemas.openxmlformats.org/officeDocument/2006/math">
                    <m:r>
                      <a:rPr lang="en-US" sz="2400" b="0" i="1" smtClean="0">
                        <a:latin typeface="Cambria Math" panose="02040503050406030204" pitchFamily="18" charset="0"/>
                      </a:rPr>
                      <m:t>⇒</m:t>
                    </m:r>
                  </m:oMath>
                </a14:m>
                <a:r>
                  <a:rPr lang="en-US" sz="2400" dirty="0"/>
                  <a:t> </a:t>
                </a:r>
                <a:r>
                  <a:rPr lang="en-US" sz="2400" b="1" dirty="0"/>
                  <a:t>Verifiable statements</a:t>
                </a:r>
                <a:r>
                  <a:rPr lang="en-US" sz="2400" dirty="0"/>
                  <a:t>: assertions that can be experimentally verified in a finite time</a:t>
                </a:r>
              </a:p>
            </p:txBody>
          </p:sp>
        </mc:Choice>
        <mc:Fallback xmlns="">
          <p:sp>
            <p:nvSpPr>
              <p:cNvPr id="4" name="TextBox 3">
                <a:extLst>
                  <a:ext uri="{FF2B5EF4-FFF2-40B4-BE49-F238E27FC236}">
                    <a16:creationId xmlns:a16="http://schemas.microsoft.com/office/drawing/2014/main" id="{608BF472-5D30-4CB4-BAB9-076944B4387D}"/>
                  </a:ext>
                </a:extLst>
              </p:cNvPr>
              <p:cNvSpPr txBox="1">
                <a:spLocks noRot="1" noChangeAspect="1" noMove="1" noResize="1" noEditPoints="1" noAdjustHandles="1" noChangeArrowheads="1" noChangeShapeType="1" noTextEdit="1"/>
              </p:cNvSpPr>
              <p:nvPr/>
            </p:nvSpPr>
            <p:spPr>
              <a:xfrm>
                <a:off x="193431" y="1030383"/>
                <a:ext cx="11843238" cy="1200329"/>
              </a:xfrm>
              <a:prstGeom prst="rect">
                <a:avLst/>
              </a:prstGeom>
              <a:blipFill>
                <a:blip r:embed="rId2"/>
                <a:stretch>
                  <a:fillRect l="-823" t="-4061"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E9C4B64F-F44B-4E27-9170-00919202EEC3}"/>
                  </a:ext>
                </a:extLst>
              </p:cNvPr>
              <p:cNvSpPr/>
              <p:nvPr/>
            </p:nvSpPr>
            <p:spPr>
              <a:xfrm>
                <a:off x="193431" y="2335094"/>
                <a:ext cx="6096000" cy="2031325"/>
              </a:xfrm>
              <a:prstGeom prst="rect">
                <a:avLst/>
              </a:prstGeom>
            </p:spPr>
            <p:txBody>
              <a:bodyPr>
                <a:spAutoFit/>
              </a:bodyPr>
              <a:lstStyle/>
              <a:p>
                <a:r>
                  <a:rPr lang="en-US" dirty="0"/>
                  <a:t>Examples:</a:t>
                </a:r>
              </a:p>
              <a:p>
                <a:pPr lvl="1"/>
                <a:r>
                  <a:rPr lang="en-US" dirty="0"/>
                  <a:t>The mass of the photon is less than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10</m:t>
                        </m:r>
                      </m:e>
                      <m:sup>
                        <m:r>
                          <a:rPr lang="en-US" i="1">
                            <a:latin typeface="Cambria Math" panose="02040503050406030204" pitchFamily="18" charset="0"/>
                          </a:rPr>
                          <m:t>−13</m:t>
                        </m:r>
                      </m:sup>
                    </m:sSup>
                  </m:oMath>
                </a14:m>
                <a:r>
                  <a:rPr lang="en-US" dirty="0"/>
                  <a:t> eV</a:t>
                </a:r>
              </a:p>
              <a:p>
                <a:pPr lvl="1"/>
                <a:r>
                  <a:rPr lang="en-US" dirty="0"/>
                  <a:t>If the height of the mercury column is between 24 and 25 millimeters then its temperature is between 24 and 25 Celsius</a:t>
                </a:r>
              </a:p>
              <a:p>
                <a:pPr lvl="1"/>
                <a:r>
                  <a:rPr lang="en-US" dirty="0"/>
                  <a:t>If I take </a:t>
                </a:r>
                <a14:m>
                  <m:oMath xmlns:m="http://schemas.openxmlformats.org/officeDocument/2006/math">
                    <m:r>
                      <a:rPr lang="en-US">
                        <a:latin typeface="Cambria Math" panose="02040503050406030204" pitchFamily="18" charset="0"/>
                      </a:rPr>
                      <m:t>2</m:t>
                    </m:r>
                    <m:r>
                      <a:rPr lang="en-US" i="1">
                        <a:latin typeface="Cambria Math" panose="02040503050406030204" pitchFamily="18" charset="0"/>
                      </a:rPr>
                      <m:t>±0.01</m:t>
                    </m:r>
                  </m:oMath>
                </a14:m>
                <a:r>
                  <a:rPr lang="en-US" dirty="0"/>
                  <a:t> Kg of Sodium-24 and wait </a:t>
                </a:r>
                <a14:m>
                  <m:oMath xmlns:m="http://schemas.openxmlformats.org/officeDocument/2006/math">
                    <m:r>
                      <a:rPr lang="en-US" i="1">
                        <a:latin typeface="Cambria Math" panose="02040503050406030204" pitchFamily="18" charset="0"/>
                      </a:rPr>
                      <m:t>15±0.01</m:t>
                    </m:r>
                  </m:oMath>
                </a14:m>
                <a:r>
                  <a:rPr lang="en-US" dirty="0"/>
                  <a:t> hours there will be only </a:t>
                </a:r>
                <a14:m>
                  <m:oMath xmlns:m="http://schemas.openxmlformats.org/officeDocument/2006/math">
                    <m:r>
                      <a:rPr lang="en-US" dirty="0">
                        <a:latin typeface="Cambria Math" panose="02040503050406030204" pitchFamily="18" charset="0"/>
                      </a:rPr>
                      <m:t>1</m:t>
                    </m:r>
                    <m:r>
                      <a:rPr lang="en-US" i="1">
                        <a:latin typeface="Cambria Math" panose="02040503050406030204" pitchFamily="18" charset="0"/>
                      </a:rPr>
                      <m:t>±0.01</m:t>
                    </m:r>
                  </m:oMath>
                </a14:m>
                <a:r>
                  <a:rPr lang="en-US" dirty="0"/>
                  <a:t> Kg left</a:t>
                </a:r>
              </a:p>
            </p:txBody>
          </p:sp>
        </mc:Choice>
        <mc:Fallback xmlns="">
          <p:sp>
            <p:nvSpPr>
              <p:cNvPr id="7" name="Rectangle 6">
                <a:extLst>
                  <a:ext uri="{FF2B5EF4-FFF2-40B4-BE49-F238E27FC236}">
                    <a16:creationId xmlns:a16="http://schemas.microsoft.com/office/drawing/2014/main" id="{E9C4B64F-F44B-4E27-9170-00919202EEC3}"/>
                  </a:ext>
                </a:extLst>
              </p:cNvPr>
              <p:cNvSpPr>
                <a:spLocks noRot="1" noChangeAspect="1" noMove="1" noResize="1" noEditPoints="1" noAdjustHandles="1" noChangeArrowheads="1" noChangeShapeType="1" noTextEdit="1"/>
              </p:cNvSpPr>
              <p:nvPr/>
            </p:nvSpPr>
            <p:spPr>
              <a:xfrm>
                <a:off x="193431" y="2335094"/>
                <a:ext cx="6096000" cy="2031325"/>
              </a:xfrm>
              <a:prstGeom prst="rect">
                <a:avLst/>
              </a:prstGeom>
              <a:blipFill>
                <a:blip r:embed="rId3"/>
                <a:stretch>
                  <a:fillRect l="-900" t="-1502" b="-39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454DF49D-6CA5-4663-9919-A032351B40E9}"/>
                  </a:ext>
                </a:extLst>
              </p:cNvPr>
              <p:cNvSpPr/>
              <p:nvPr/>
            </p:nvSpPr>
            <p:spPr>
              <a:xfrm>
                <a:off x="5940669" y="2277934"/>
                <a:ext cx="6096000" cy="2308324"/>
              </a:xfrm>
              <a:prstGeom prst="rect">
                <a:avLst/>
              </a:prstGeom>
            </p:spPr>
            <p:txBody>
              <a:bodyPr>
                <a:spAutoFit/>
              </a:bodyPr>
              <a:lstStyle/>
              <a:p>
                <a:r>
                  <a:rPr lang="en-US" dirty="0"/>
                  <a:t>Counterexamples:</a:t>
                </a:r>
              </a:p>
              <a:p>
                <a:pPr lvl="1"/>
                <a:r>
                  <a:rPr lang="en-US" dirty="0"/>
                  <a:t>Chocolate tastes good (not universal)</a:t>
                </a:r>
              </a:p>
              <a:p>
                <a:pPr lvl="1"/>
                <a:r>
                  <a:rPr lang="en-US" dirty="0"/>
                  <a:t>It is immoral to kill one person to save ten (not universal and/or evidence-based)</a:t>
                </a:r>
              </a:p>
              <a:p>
                <a:pPr lvl="1"/>
                <a:r>
                  <a:rPr lang="en-US" dirty="0"/>
                  <a:t>The number 4 is prime (not evidence-based)</a:t>
                </a:r>
              </a:p>
              <a:p>
                <a:pPr lvl="1"/>
                <a:r>
                  <a:rPr lang="en-US" dirty="0"/>
                  <a:t>This statement is false (not non-contradictory)</a:t>
                </a:r>
              </a:p>
              <a:p>
                <a:pPr lvl="1"/>
                <a:r>
                  <a:rPr lang="en-US" dirty="0"/>
                  <a:t>The mass of the photon is exactly </a:t>
                </a:r>
                <a14:m>
                  <m:oMath xmlns:m="http://schemas.openxmlformats.org/officeDocument/2006/math">
                    <m:r>
                      <a:rPr lang="en-US" i="1">
                        <a:latin typeface="Cambria Math" panose="02040503050406030204" pitchFamily="18" charset="0"/>
                      </a:rPr>
                      <m:t>0</m:t>
                    </m:r>
                  </m:oMath>
                </a14:m>
                <a:r>
                  <a:rPr lang="en-US" dirty="0"/>
                  <a:t> eV (not verifiable due to infinite precision)</a:t>
                </a:r>
              </a:p>
            </p:txBody>
          </p:sp>
        </mc:Choice>
        <mc:Fallback xmlns="">
          <p:sp>
            <p:nvSpPr>
              <p:cNvPr id="8" name="Rectangle 7">
                <a:extLst>
                  <a:ext uri="{FF2B5EF4-FFF2-40B4-BE49-F238E27FC236}">
                    <a16:creationId xmlns:a16="http://schemas.microsoft.com/office/drawing/2014/main" id="{454DF49D-6CA5-4663-9919-A032351B40E9}"/>
                  </a:ext>
                </a:extLst>
              </p:cNvPr>
              <p:cNvSpPr>
                <a:spLocks noRot="1" noChangeAspect="1" noMove="1" noResize="1" noEditPoints="1" noAdjustHandles="1" noChangeArrowheads="1" noChangeShapeType="1" noTextEdit="1"/>
              </p:cNvSpPr>
              <p:nvPr/>
            </p:nvSpPr>
            <p:spPr>
              <a:xfrm>
                <a:off x="5940669" y="2277934"/>
                <a:ext cx="6096000" cy="2308324"/>
              </a:xfrm>
              <a:prstGeom prst="rect">
                <a:avLst/>
              </a:prstGeom>
              <a:blipFill>
                <a:blip r:embed="rId4"/>
                <a:stretch>
                  <a:fillRect l="-900" t="-1587" b="-3439"/>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8D173E78-1D07-49B5-8577-783567B06B76}"/>
              </a:ext>
            </a:extLst>
          </p:cNvPr>
          <p:cNvSpPr txBox="1"/>
          <p:nvPr/>
        </p:nvSpPr>
        <p:spPr>
          <a:xfrm>
            <a:off x="193431" y="4605676"/>
            <a:ext cx="11843238" cy="830997"/>
          </a:xfrm>
          <a:prstGeom prst="rect">
            <a:avLst/>
          </a:prstGeom>
          <a:noFill/>
        </p:spPr>
        <p:txBody>
          <a:bodyPr wrap="square" rtlCol="0">
            <a:spAutoFit/>
          </a:bodyPr>
          <a:lstStyle/>
          <a:p>
            <a:r>
              <a:rPr lang="en-US" sz="2400" dirty="0"/>
              <a:t>We have to keep in mind that the meaning of the statements, their relationships and what truth values are allowed depends on context (e.g. premise, theory, </a:t>
            </a:r>
            <a:r>
              <a:rPr lang="en-US" sz="2400" dirty="0" err="1"/>
              <a:t>etc</a:t>
            </a:r>
            <a:r>
              <a:rPr lang="en-US" sz="2400" dirty="0"/>
              <a:t>…)</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0851F5A-BDBD-4D48-8DEB-166881CDEAEA}"/>
                  </a:ext>
                </a:extLst>
              </p:cNvPr>
              <p:cNvSpPr txBox="1"/>
              <p:nvPr/>
            </p:nvSpPr>
            <p:spPr>
              <a:xfrm>
                <a:off x="4403503" y="5562979"/>
                <a:ext cx="4649927" cy="400110"/>
              </a:xfrm>
              <a:prstGeom prst="rect">
                <a:avLst/>
              </a:prstGeom>
              <a:noFill/>
            </p:spPr>
            <p:txBody>
              <a:bodyPr wrap="none" rtlCol="0">
                <a:spAutoFit/>
              </a:bodyPr>
              <a:lstStyle/>
              <a:p>
                <a:r>
                  <a:rPr lang="en-US" sz="2000" dirty="0"/>
                  <a:t>The mass of the electron is 511 </a:t>
                </a:r>
                <a14:m>
                  <m:oMath xmlns:m="http://schemas.openxmlformats.org/officeDocument/2006/math">
                    <m:r>
                      <a:rPr lang="en-US" sz="2000" i="1">
                        <a:latin typeface="Cambria Math" panose="02040503050406030204" pitchFamily="18" charset="0"/>
                      </a:rPr>
                      <m:t>±</m:t>
                    </m:r>
                  </m:oMath>
                </a14:m>
                <a:r>
                  <a:rPr lang="en-US" sz="2000" dirty="0"/>
                  <a:t> 0.5 KeV</a:t>
                </a:r>
              </a:p>
            </p:txBody>
          </p:sp>
        </mc:Choice>
        <mc:Fallback xmlns="">
          <p:sp>
            <p:nvSpPr>
              <p:cNvPr id="10" name="TextBox 9">
                <a:extLst>
                  <a:ext uri="{FF2B5EF4-FFF2-40B4-BE49-F238E27FC236}">
                    <a16:creationId xmlns:a16="http://schemas.microsoft.com/office/drawing/2014/main" id="{B0851F5A-BDBD-4D48-8DEB-166881CDEAEA}"/>
                  </a:ext>
                </a:extLst>
              </p:cNvPr>
              <p:cNvSpPr txBox="1">
                <a:spLocks noRot="1" noChangeAspect="1" noMove="1" noResize="1" noEditPoints="1" noAdjustHandles="1" noChangeArrowheads="1" noChangeShapeType="1" noTextEdit="1"/>
              </p:cNvSpPr>
              <p:nvPr/>
            </p:nvSpPr>
            <p:spPr>
              <a:xfrm>
                <a:off x="4403503" y="5562979"/>
                <a:ext cx="4649927" cy="400110"/>
              </a:xfrm>
              <a:prstGeom prst="rect">
                <a:avLst/>
              </a:prstGeom>
              <a:blipFill>
                <a:blip r:embed="rId5"/>
                <a:stretch>
                  <a:fillRect l="-1311" t="-9231" b="-27692"/>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16256B37-E425-4F82-BCE2-7187C6D91144}"/>
              </a:ext>
            </a:extLst>
          </p:cNvPr>
          <p:cNvSpPr txBox="1"/>
          <p:nvPr/>
        </p:nvSpPr>
        <p:spPr>
          <a:xfrm>
            <a:off x="193431" y="6106889"/>
            <a:ext cx="5326971" cy="369332"/>
          </a:xfrm>
          <a:prstGeom prst="rect">
            <a:avLst/>
          </a:prstGeom>
          <a:noFill/>
        </p:spPr>
        <p:txBody>
          <a:bodyPr wrap="none" rtlCol="0">
            <a:spAutoFit/>
          </a:bodyPr>
          <a:lstStyle/>
          <a:p>
            <a:r>
              <a:rPr lang="en-US" dirty="0"/>
              <a:t>When measuring the mass, it is a verifiable hypothesis </a:t>
            </a:r>
          </a:p>
        </p:txBody>
      </p:sp>
      <p:sp>
        <p:nvSpPr>
          <p:cNvPr id="12" name="TextBox 11">
            <a:extLst>
              <a:ext uri="{FF2B5EF4-FFF2-40B4-BE49-F238E27FC236}">
                <a16:creationId xmlns:a16="http://schemas.microsoft.com/office/drawing/2014/main" id="{434ADEE5-CD4E-4FA4-A01F-5700480BEAE4}"/>
              </a:ext>
            </a:extLst>
          </p:cNvPr>
          <p:cNvSpPr txBox="1"/>
          <p:nvPr/>
        </p:nvSpPr>
        <p:spPr>
          <a:xfrm>
            <a:off x="5765800" y="6106889"/>
            <a:ext cx="6232769" cy="369332"/>
          </a:xfrm>
          <a:prstGeom prst="rect">
            <a:avLst/>
          </a:prstGeom>
          <a:noFill/>
        </p:spPr>
        <p:txBody>
          <a:bodyPr wrap="square" rtlCol="0">
            <a:spAutoFit/>
          </a:bodyPr>
          <a:lstStyle/>
          <a:p>
            <a:r>
              <a:rPr lang="en-US" dirty="0"/>
              <a:t>When performing particle identification, it is assumed to be true</a:t>
            </a:r>
          </a:p>
        </p:txBody>
      </p:sp>
      <p:cxnSp>
        <p:nvCxnSpPr>
          <p:cNvPr id="14" name="Straight Arrow Connector 13">
            <a:extLst>
              <a:ext uri="{FF2B5EF4-FFF2-40B4-BE49-F238E27FC236}">
                <a16:creationId xmlns:a16="http://schemas.microsoft.com/office/drawing/2014/main" id="{0C18E04C-17CB-4711-AA45-ABFDBCEF5872}"/>
              </a:ext>
            </a:extLst>
          </p:cNvPr>
          <p:cNvCxnSpPr/>
          <p:nvPr/>
        </p:nvCxnSpPr>
        <p:spPr>
          <a:xfrm flipH="1">
            <a:off x="4989250" y="5960997"/>
            <a:ext cx="284086" cy="17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448CF80-A534-4754-84D3-108C3801C717}"/>
              </a:ext>
            </a:extLst>
          </p:cNvPr>
          <p:cNvCxnSpPr>
            <a:cxnSpLocks/>
          </p:cNvCxnSpPr>
          <p:nvPr/>
        </p:nvCxnSpPr>
        <p:spPr>
          <a:xfrm>
            <a:off x="8415640" y="5960997"/>
            <a:ext cx="284086" cy="17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7802EA70-6D7A-4DB2-93E6-DC22D2A9DD0D}"/>
              </a:ext>
            </a:extLst>
          </p:cNvPr>
          <p:cNvPicPr>
            <a:picLocks noChangeAspect="1"/>
          </p:cNvPicPr>
          <p:nvPr/>
        </p:nvPicPr>
        <p:blipFill>
          <a:blip r:embed="rId6"/>
          <a:stretch>
            <a:fillRect/>
          </a:stretch>
        </p:blipFill>
        <p:spPr>
          <a:xfrm>
            <a:off x="1128019" y="169040"/>
            <a:ext cx="9935962" cy="771633"/>
          </a:xfrm>
          <a:prstGeom prst="rect">
            <a:avLst/>
          </a:prstGeom>
        </p:spPr>
      </p:pic>
      <p:sp>
        <p:nvSpPr>
          <p:cNvPr id="5" name="Footer Placeholder 4">
            <a:extLst>
              <a:ext uri="{FF2B5EF4-FFF2-40B4-BE49-F238E27FC236}">
                <a16:creationId xmlns:a16="http://schemas.microsoft.com/office/drawing/2014/main" id="{933CDA25-F28F-4ED5-8ED3-B1CABE26E35D}"/>
              </a:ext>
            </a:extLst>
          </p:cNvPr>
          <p:cNvSpPr>
            <a:spLocks noGrp="1"/>
          </p:cNvSpPr>
          <p:nvPr>
            <p:ph type="ftr" sz="quarter" idx="11"/>
          </p:nvPr>
        </p:nvSpPr>
        <p:spPr/>
        <p:txBody>
          <a:bodyPr/>
          <a:lstStyle/>
          <a:p>
            <a:r>
              <a:rPr lang="en-US"/>
              <a:t>C. A. Aidala - G. Carcassi - University of Michigan</a:t>
            </a:r>
          </a:p>
        </p:txBody>
      </p:sp>
      <p:sp>
        <p:nvSpPr>
          <p:cNvPr id="6" name="Slide Number Placeholder 5">
            <a:extLst>
              <a:ext uri="{FF2B5EF4-FFF2-40B4-BE49-F238E27FC236}">
                <a16:creationId xmlns:a16="http://schemas.microsoft.com/office/drawing/2014/main" id="{6A977894-4F9E-438B-ACA5-C8E64DE2290D}"/>
              </a:ext>
            </a:extLst>
          </p:cNvPr>
          <p:cNvSpPr>
            <a:spLocks noGrp="1"/>
          </p:cNvSpPr>
          <p:nvPr>
            <p:ph type="sldNum" sz="quarter" idx="13"/>
          </p:nvPr>
        </p:nvSpPr>
        <p:spPr/>
        <p:txBody>
          <a:bodyPr/>
          <a:lstStyle/>
          <a:p>
            <a:fld id="{F47845EA-7733-40EE-B074-20032348B727}" type="slidenum">
              <a:rPr lang="en-US" smtClean="0"/>
              <a:t>7</a:t>
            </a:fld>
            <a:endParaRPr lang="en-US"/>
          </a:p>
        </p:txBody>
      </p:sp>
    </p:spTree>
    <p:extLst>
      <p:ext uri="{BB962C8B-B14F-4D97-AF65-F5344CB8AC3E}">
        <p14:creationId xmlns:p14="http://schemas.microsoft.com/office/powerpoint/2010/main" val="1433663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3DA532-55A8-44C3-B21F-8B4B0E0A1032}"/>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24300" y="5394999"/>
            <a:ext cx="5949585" cy="760130"/>
          </a:xfrm>
          <a:prstGeom prst="rect">
            <a:avLst/>
          </a:prstGeom>
        </p:spPr>
      </p:pic>
      <p:pic>
        <p:nvPicPr>
          <p:cNvPr id="34" name="Picture 33">
            <a:extLst>
              <a:ext uri="{FF2B5EF4-FFF2-40B4-BE49-F238E27FC236}">
                <a16:creationId xmlns:a16="http://schemas.microsoft.com/office/drawing/2014/main" id="{A9982558-973F-4BBF-97E3-274D6B7E2543}"/>
              </a:ext>
            </a:extLst>
          </p:cNvPr>
          <p:cNvPicPr>
            <a:picLocks noChangeAspect="1"/>
          </p:cNvPicPr>
          <p:nvPr/>
        </p:nvPicPr>
        <p:blipFill>
          <a:blip r:embed="rId3"/>
          <a:stretch>
            <a:fillRect/>
          </a:stretch>
        </p:blipFill>
        <p:spPr>
          <a:xfrm>
            <a:off x="5921421" y="3518027"/>
            <a:ext cx="5956917" cy="747446"/>
          </a:xfrm>
          <a:prstGeom prst="rect">
            <a:avLst/>
          </a:prstGeom>
        </p:spPr>
      </p:pic>
      <p:pic>
        <p:nvPicPr>
          <p:cNvPr id="33" name="Picture 32">
            <a:extLst>
              <a:ext uri="{FF2B5EF4-FFF2-40B4-BE49-F238E27FC236}">
                <a16:creationId xmlns:a16="http://schemas.microsoft.com/office/drawing/2014/main" id="{6914F630-81F1-40CD-852B-A2D402FB628F}"/>
              </a:ext>
            </a:extLst>
          </p:cNvPr>
          <p:cNvPicPr>
            <a:picLocks noChangeAspect="1"/>
          </p:cNvPicPr>
          <p:nvPr/>
        </p:nvPicPr>
        <p:blipFill>
          <a:blip r:embed="rId4"/>
          <a:stretch>
            <a:fillRect/>
          </a:stretch>
        </p:blipFill>
        <p:spPr>
          <a:xfrm>
            <a:off x="342638" y="1846464"/>
            <a:ext cx="5949585" cy="760130"/>
          </a:xfrm>
          <a:prstGeom prst="rect">
            <a:avLst/>
          </a:prstGeom>
        </p:spPr>
      </p:pic>
      <mc:AlternateContent xmlns:mc="http://schemas.openxmlformats.org/markup-compatibility/2006" xmlns:a14="http://schemas.microsoft.com/office/drawing/2010/main">
        <mc:Choice Requires="a14">
          <p:graphicFrame>
            <p:nvGraphicFramePr>
              <p:cNvPr id="8" name="Table 8">
                <a:extLst>
                  <a:ext uri="{FF2B5EF4-FFF2-40B4-BE49-F238E27FC236}">
                    <a16:creationId xmlns:a16="http://schemas.microsoft.com/office/drawing/2014/main" id="{AF611E1B-06E5-4C23-AE8C-2059AE0AF3EC}"/>
                  </a:ext>
                </a:extLst>
              </p:cNvPr>
              <p:cNvGraphicFramePr>
                <a:graphicFrameLocks noGrp="1"/>
              </p:cNvGraphicFramePr>
              <p:nvPr/>
            </p:nvGraphicFramePr>
            <p:xfrm>
              <a:off x="1034466" y="3174363"/>
              <a:ext cx="2412732" cy="1483360"/>
            </p:xfrm>
            <a:graphic>
              <a:graphicData uri="http://schemas.openxmlformats.org/drawingml/2006/table">
                <a:tbl>
                  <a:tblPr firstRow="1" bandRow="1">
                    <a:tableStyleId>{5C22544A-7EE6-4342-B048-85BDC9FD1C3A}</a:tableStyleId>
                  </a:tblPr>
                  <a:tblGrid>
                    <a:gridCol w="603183">
                      <a:extLst>
                        <a:ext uri="{9D8B030D-6E8A-4147-A177-3AD203B41FA5}">
                          <a16:colId xmlns:a16="http://schemas.microsoft.com/office/drawing/2014/main" val="1259558155"/>
                        </a:ext>
                      </a:extLst>
                    </a:gridCol>
                    <a:gridCol w="603183">
                      <a:extLst>
                        <a:ext uri="{9D8B030D-6E8A-4147-A177-3AD203B41FA5}">
                          <a16:colId xmlns:a16="http://schemas.microsoft.com/office/drawing/2014/main" val="125835019"/>
                        </a:ext>
                      </a:extLst>
                    </a:gridCol>
                    <a:gridCol w="603183">
                      <a:extLst>
                        <a:ext uri="{9D8B030D-6E8A-4147-A177-3AD203B41FA5}">
                          <a16:colId xmlns:a16="http://schemas.microsoft.com/office/drawing/2014/main" val="3453478938"/>
                        </a:ext>
                      </a:extLst>
                    </a:gridCol>
                    <a:gridCol w="603183">
                      <a:extLst>
                        <a:ext uri="{9D8B030D-6E8A-4147-A177-3AD203B41FA5}">
                          <a16:colId xmlns:a16="http://schemas.microsoft.com/office/drawing/2014/main" val="1870360299"/>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𝟑</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3855620871"/>
                      </a:ext>
                    </a:extLst>
                  </a:tr>
                  <a:tr h="370840">
                    <a:tc>
                      <a:txBody>
                        <a:bodyPr/>
                        <a:lstStyle/>
                        <a:p>
                          <a:pPr algn="ctr"/>
                          <a:r>
                            <a:rPr lang="en-US" dirty="0"/>
                            <a:t>T</a:t>
                          </a:r>
                        </a:p>
                      </a:txBody>
                      <a:tcPr/>
                    </a:tc>
                    <a:tc>
                      <a:txBody>
                        <a:bodyPr/>
                        <a:lstStyle/>
                        <a:p>
                          <a:pPr algn="ctr"/>
                          <a:r>
                            <a:rPr lang="en-US" dirty="0"/>
                            <a:t>T</a:t>
                          </a:r>
                        </a:p>
                      </a:txBody>
                      <a:tcPr/>
                    </a:tc>
                    <a:tc>
                      <a:txBody>
                        <a:bodyPr/>
                        <a:lstStyle/>
                        <a:p>
                          <a:pPr algn="ctr"/>
                          <a:r>
                            <a:rPr lang="en-US" dirty="0"/>
                            <a:t>F</a:t>
                          </a:r>
                        </a:p>
                      </a:txBody>
                      <a:tcPr/>
                    </a:tc>
                    <a:tc>
                      <a:txBody>
                        <a:bodyPr/>
                        <a:lstStyle/>
                        <a:p>
                          <a:pPr algn="ctr"/>
                          <a:r>
                            <a:rPr lang="en-US" dirty="0"/>
                            <a:t>…</a:t>
                          </a:r>
                        </a:p>
                      </a:txBody>
                      <a:tcPr/>
                    </a:tc>
                    <a:extLst>
                      <a:ext uri="{0D108BD9-81ED-4DB2-BD59-A6C34878D82A}">
                        <a16:rowId xmlns:a16="http://schemas.microsoft.com/office/drawing/2014/main" val="1053487190"/>
                      </a:ext>
                    </a:extLst>
                  </a:tr>
                  <a:tr h="370840">
                    <a:tc>
                      <a:txBody>
                        <a:bodyPr/>
                        <a:lstStyle/>
                        <a:p>
                          <a:pPr algn="ctr"/>
                          <a:r>
                            <a:rPr lang="en-US" dirty="0"/>
                            <a:t>T</a:t>
                          </a:r>
                        </a:p>
                      </a:txBody>
                      <a:tcPr/>
                    </a:tc>
                    <a:tc>
                      <a:txBody>
                        <a:bodyPr/>
                        <a:lstStyle/>
                        <a:p>
                          <a:pPr algn="ctr"/>
                          <a:r>
                            <a:rPr lang="en-US" dirty="0"/>
                            <a:t>F</a:t>
                          </a:r>
                        </a:p>
                      </a:txBody>
                      <a:tcPr/>
                    </a:tc>
                    <a:tc>
                      <a:txBody>
                        <a:bodyPr/>
                        <a:lstStyle/>
                        <a:p>
                          <a:pPr algn="ctr"/>
                          <a:r>
                            <a:rPr lang="en-US" dirty="0"/>
                            <a:t>T</a:t>
                          </a:r>
                        </a:p>
                      </a:txBody>
                      <a:tcPr/>
                    </a:tc>
                    <a:tc>
                      <a:txBody>
                        <a:bodyPr/>
                        <a:lstStyle/>
                        <a:p>
                          <a:pPr algn="ctr"/>
                          <a:r>
                            <a:rPr lang="en-US" dirty="0"/>
                            <a:t>…</a:t>
                          </a:r>
                        </a:p>
                      </a:txBody>
                      <a:tcPr/>
                    </a:tc>
                    <a:extLst>
                      <a:ext uri="{0D108BD9-81ED-4DB2-BD59-A6C34878D82A}">
                        <a16:rowId xmlns:a16="http://schemas.microsoft.com/office/drawing/2014/main" val="2932983986"/>
                      </a:ext>
                    </a:extLst>
                  </a:tr>
                  <a:tr h="370840">
                    <a:tc>
                      <a:txBody>
                        <a:bodyPr/>
                        <a:lstStyle/>
                        <a:p>
                          <a:pPr algn="ctr"/>
                          <a:r>
                            <a:rPr lang="en-US" dirty="0"/>
                            <a:t>T</a:t>
                          </a:r>
                        </a:p>
                      </a:txBody>
                      <a:tcPr/>
                    </a:tc>
                    <a:tc>
                      <a:txBody>
                        <a:bodyPr/>
                        <a:lstStyle/>
                        <a:p>
                          <a:pPr algn="ctr"/>
                          <a:r>
                            <a:rPr lang="en-US" dirty="0"/>
                            <a:t>F</a:t>
                          </a:r>
                        </a:p>
                      </a:txBody>
                      <a:tcPr/>
                    </a:tc>
                    <a:tc>
                      <a:txBody>
                        <a:bodyPr/>
                        <a:lstStyle/>
                        <a:p>
                          <a:pPr algn="ctr"/>
                          <a:r>
                            <a:rPr lang="en-US" dirty="0"/>
                            <a:t>F</a:t>
                          </a:r>
                        </a:p>
                      </a:txBody>
                      <a:tcPr/>
                    </a:tc>
                    <a:tc>
                      <a:txBody>
                        <a:bodyPr/>
                        <a:lstStyle/>
                        <a:p>
                          <a:pPr algn="ctr"/>
                          <a:r>
                            <a:rPr lang="en-US" dirty="0"/>
                            <a:t>…</a:t>
                          </a:r>
                        </a:p>
                      </a:txBody>
                      <a:tcPr/>
                    </a:tc>
                    <a:extLst>
                      <a:ext uri="{0D108BD9-81ED-4DB2-BD59-A6C34878D82A}">
                        <a16:rowId xmlns:a16="http://schemas.microsoft.com/office/drawing/2014/main" val="609171580"/>
                      </a:ext>
                    </a:extLst>
                  </a:tr>
                </a:tbl>
              </a:graphicData>
            </a:graphic>
          </p:graphicFrame>
        </mc:Choice>
        <mc:Fallback xmlns="">
          <p:graphicFrame>
            <p:nvGraphicFramePr>
              <p:cNvPr id="8" name="Table 8">
                <a:extLst>
                  <a:ext uri="{FF2B5EF4-FFF2-40B4-BE49-F238E27FC236}">
                    <a16:creationId xmlns:a16="http://schemas.microsoft.com/office/drawing/2014/main" id="{AF611E1B-06E5-4C23-AE8C-2059AE0AF3EC}"/>
                  </a:ext>
                </a:extLst>
              </p:cNvPr>
              <p:cNvGraphicFramePr>
                <a:graphicFrameLocks noGrp="1"/>
              </p:cNvGraphicFramePr>
              <p:nvPr>
                <p:extLst>
                  <p:ext uri="{D42A27DB-BD31-4B8C-83A1-F6EECF244321}">
                    <p14:modId xmlns:p14="http://schemas.microsoft.com/office/powerpoint/2010/main" val="3358809910"/>
                  </p:ext>
                </p:extLst>
              </p:nvPr>
            </p:nvGraphicFramePr>
            <p:xfrm>
              <a:off x="1034466" y="3174363"/>
              <a:ext cx="2412732" cy="1483360"/>
            </p:xfrm>
            <a:graphic>
              <a:graphicData uri="http://schemas.openxmlformats.org/drawingml/2006/table">
                <a:tbl>
                  <a:tblPr firstRow="1" bandRow="1">
                    <a:tableStyleId>{5C22544A-7EE6-4342-B048-85BDC9FD1C3A}</a:tableStyleId>
                  </a:tblPr>
                  <a:tblGrid>
                    <a:gridCol w="603183">
                      <a:extLst>
                        <a:ext uri="{9D8B030D-6E8A-4147-A177-3AD203B41FA5}">
                          <a16:colId xmlns:a16="http://schemas.microsoft.com/office/drawing/2014/main" val="1259558155"/>
                        </a:ext>
                      </a:extLst>
                    </a:gridCol>
                    <a:gridCol w="603183">
                      <a:extLst>
                        <a:ext uri="{9D8B030D-6E8A-4147-A177-3AD203B41FA5}">
                          <a16:colId xmlns:a16="http://schemas.microsoft.com/office/drawing/2014/main" val="125835019"/>
                        </a:ext>
                      </a:extLst>
                    </a:gridCol>
                    <a:gridCol w="603183">
                      <a:extLst>
                        <a:ext uri="{9D8B030D-6E8A-4147-A177-3AD203B41FA5}">
                          <a16:colId xmlns:a16="http://schemas.microsoft.com/office/drawing/2014/main" val="3453478938"/>
                        </a:ext>
                      </a:extLst>
                    </a:gridCol>
                    <a:gridCol w="603183">
                      <a:extLst>
                        <a:ext uri="{9D8B030D-6E8A-4147-A177-3AD203B41FA5}">
                          <a16:colId xmlns:a16="http://schemas.microsoft.com/office/drawing/2014/main" val="1870360299"/>
                        </a:ext>
                      </a:extLst>
                    </a:gridCol>
                  </a:tblGrid>
                  <a:tr h="370840">
                    <a:tc>
                      <a:txBody>
                        <a:bodyPr/>
                        <a:lstStyle/>
                        <a:p>
                          <a:endParaRPr lang="en-US"/>
                        </a:p>
                      </a:txBody>
                      <a:tcPr>
                        <a:blipFill>
                          <a:blip r:embed="rId6"/>
                          <a:stretch>
                            <a:fillRect l="-1010" t="-1639" r="-305051" b="-324590"/>
                          </a:stretch>
                        </a:blipFill>
                      </a:tcPr>
                    </a:tc>
                    <a:tc>
                      <a:txBody>
                        <a:bodyPr/>
                        <a:lstStyle/>
                        <a:p>
                          <a:endParaRPr lang="en-US"/>
                        </a:p>
                      </a:txBody>
                      <a:tcPr>
                        <a:blipFill>
                          <a:blip r:embed="rId6"/>
                          <a:stretch>
                            <a:fillRect l="-100000" t="-1639" r="-202000" b="-324590"/>
                          </a:stretch>
                        </a:blipFill>
                      </a:tcPr>
                    </a:tc>
                    <a:tc>
                      <a:txBody>
                        <a:bodyPr/>
                        <a:lstStyle/>
                        <a:p>
                          <a:endParaRPr lang="en-US"/>
                        </a:p>
                      </a:txBody>
                      <a:tcPr>
                        <a:blipFill>
                          <a:blip r:embed="rId6"/>
                          <a:stretch>
                            <a:fillRect l="-202020" t="-1639" r="-104040" b="-324590"/>
                          </a:stretch>
                        </a:blipFill>
                      </a:tcPr>
                    </a:tc>
                    <a:tc>
                      <a:txBody>
                        <a:bodyPr/>
                        <a:lstStyle/>
                        <a:p>
                          <a:endParaRPr lang="en-US"/>
                        </a:p>
                      </a:txBody>
                      <a:tcPr>
                        <a:blipFill>
                          <a:blip r:embed="rId6"/>
                          <a:stretch>
                            <a:fillRect l="-302020" t="-1639" r="-4040" b="-324590"/>
                          </a:stretch>
                        </a:blipFill>
                      </a:tcPr>
                    </a:tc>
                    <a:extLst>
                      <a:ext uri="{0D108BD9-81ED-4DB2-BD59-A6C34878D82A}">
                        <a16:rowId xmlns:a16="http://schemas.microsoft.com/office/drawing/2014/main" val="3855620871"/>
                      </a:ext>
                    </a:extLst>
                  </a:tr>
                  <a:tr h="370840">
                    <a:tc>
                      <a:txBody>
                        <a:bodyPr/>
                        <a:lstStyle/>
                        <a:p>
                          <a:pPr algn="ctr"/>
                          <a:r>
                            <a:rPr lang="en-US" dirty="0"/>
                            <a:t>T</a:t>
                          </a:r>
                        </a:p>
                      </a:txBody>
                      <a:tcPr/>
                    </a:tc>
                    <a:tc>
                      <a:txBody>
                        <a:bodyPr/>
                        <a:lstStyle/>
                        <a:p>
                          <a:pPr algn="ctr"/>
                          <a:r>
                            <a:rPr lang="en-US" dirty="0"/>
                            <a:t>T</a:t>
                          </a:r>
                        </a:p>
                      </a:txBody>
                      <a:tcPr/>
                    </a:tc>
                    <a:tc>
                      <a:txBody>
                        <a:bodyPr/>
                        <a:lstStyle/>
                        <a:p>
                          <a:pPr algn="ctr"/>
                          <a:r>
                            <a:rPr lang="en-US" dirty="0"/>
                            <a:t>F</a:t>
                          </a:r>
                        </a:p>
                      </a:txBody>
                      <a:tcPr/>
                    </a:tc>
                    <a:tc>
                      <a:txBody>
                        <a:bodyPr/>
                        <a:lstStyle/>
                        <a:p>
                          <a:pPr algn="ctr"/>
                          <a:r>
                            <a:rPr lang="en-US" dirty="0"/>
                            <a:t>…</a:t>
                          </a:r>
                        </a:p>
                      </a:txBody>
                      <a:tcPr/>
                    </a:tc>
                    <a:extLst>
                      <a:ext uri="{0D108BD9-81ED-4DB2-BD59-A6C34878D82A}">
                        <a16:rowId xmlns:a16="http://schemas.microsoft.com/office/drawing/2014/main" val="1053487190"/>
                      </a:ext>
                    </a:extLst>
                  </a:tr>
                  <a:tr h="370840">
                    <a:tc>
                      <a:txBody>
                        <a:bodyPr/>
                        <a:lstStyle/>
                        <a:p>
                          <a:pPr algn="ctr"/>
                          <a:r>
                            <a:rPr lang="en-US" dirty="0"/>
                            <a:t>T</a:t>
                          </a:r>
                        </a:p>
                      </a:txBody>
                      <a:tcPr/>
                    </a:tc>
                    <a:tc>
                      <a:txBody>
                        <a:bodyPr/>
                        <a:lstStyle/>
                        <a:p>
                          <a:pPr algn="ctr"/>
                          <a:r>
                            <a:rPr lang="en-US" dirty="0"/>
                            <a:t>F</a:t>
                          </a:r>
                        </a:p>
                      </a:txBody>
                      <a:tcPr/>
                    </a:tc>
                    <a:tc>
                      <a:txBody>
                        <a:bodyPr/>
                        <a:lstStyle/>
                        <a:p>
                          <a:pPr algn="ctr"/>
                          <a:r>
                            <a:rPr lang="en-US" dirty="0"/>
                            <a:t>T</a:t>
                          </a:r>
                        </a:p>
                      </a:txBody>
                      <a:tcPr/>
                    </a:tc>
                    <a:tc>
                      <a:txBody>
                        <a:bodyPr/>
                        <a:lstStyle/>
                        <a:p>
                          <a:pPr algn="ctr"/>
                          <a:r>
                            <a:rPr lang="en-US" dirty="0"/>
                            <a:t>…</a:t>
                          </a:r>
                        </a:p>
                      </a:txBody>
                      <a:tcPr/>
                    </a:tc>
                    <a:extLst>
                      <a:ext uri="{0D108BD9-81ED-4DB2-BD59-A6C34878D82A}">
                        <a16:rowId xmlns:a16="http://schemas.microsoft.com/office/drawing/2014/main" val="2932983986"/>
                      </a:ext>
                    </a:extLst>
                  </a:tr>
                  <a:tr h="370840">
                    <a:tc>
                      <a:txBody>
                        <a:bodyPr/>
                        <a:lstStyle/>
                        <a:p>
                          <a:pPr algn="ctr"/>
                          <a:r>
                            <a:rPr lang="en-US" dirty="0"/>
                            <a:t>T</a:t>
                          </a:r>
                        </a:p>
                      </a:txBody>
                      <a:tcPr/>
                    </a:tc>
                    <a:tc>
                      <a:txBody>
                        <a:bodyPr/>
                        <a:lstStyle/>
                        <a:p>
                          <a:pPr algn="ctr"/>
                          <a:r>
                            <a:rPr lang="en-US" dirty="0"/>
                            <a:t>F</a:t>
                          </a:r>
                        </a:p>
                      </a:txBody>
                      <a:tcPr/>
                    </a:tc>
                    <a:tc>
                      <a:txBody>
                        <a:bodyPr/>
                        <a:lstStyle/>
                        <a:p>
                          <a:pPr algn="ctr"/>
                          <a:r>
                            <a:rPr lang="en-US" dirty="0"/>
                            <a:t>F</a:t>
                          </a:r>
                        </a:p>
                      </a:txBody>
                      <a:tcPr/>
                    </a:tc>
                    <a:tc>
                      <a:txBody>
                        <a:bodyPr/>
                        <a:lstStyle/>
                        <a:p>
                          <a:pPr algn="ctr"/>
                          <a:r>
                            <a:rPr lang="en-US" dirty="0"/>
                            <a:t>…</a:t>
                          </a:r>
                        </a:p>
                      </a:txBody>
                      <a:tcPr/>
                    </a:tc>
                    <a:extLst>
                      <a:ext uri="{0D108BD9-81ED-4DB2-BD59-A6C34878D82A}">
                        <a16:rowId xmlns:a16="http://schemas.microsoft.com/office/drawing/2014/main" val="609171580"/>
                      </a:ext>
                    </a:extLst>
                  </a:tr>
                </a:tbl>
              </a:graphicData>
            </a:graphic>
          </p:graphicFrame>
        </mc:Fallback>
      </mc:AlternateContent>
      <p:grpSp>
        <p:nvGrpSpPr>
          <p:cNvPr id="56" name="Group 55">
            <a:extLst>
              <a:ext uri="{FF2B5EF4-FFF2-40B4-BE49-F238E27FC236}">
                <a16:creationId xmlns:a16="http://schemas.microsoft.com/office/drawing/2014/main" id="{E15C07CC-63C3-4218-AD34-94817B8C55B8}"/>
              </a:ext>
            </a:extLst>
          </p:cNvPr>
          <p:cNvGrpSpPr/>
          <p:nvPr/>
        </p:nvGrpSpPr>
        <p:grpSpPr>
          <a:xfrm>
            <a:off x="7683803" y="1294923"/>
            <a:ext cx="3815947" cy="1707449"/>
            <a:chOff x="7683803" y="1294923"/>
            <a:chExt cx="3815947" cy="1707449"/>
          </a:xfrm>
        </p:grpSpPr>
        <p:sp>
          <p:nvSpPr>
            <p:cNvPr id="40" name="Oval 39">
              <a:extLst>
                <a:ext uri="{FF2B5EF4-FFF2-40B4-BE49-F238E27FC236}">
                  <a16:creationId xmlns:a16="http://schemas.microsoft.com/office/drawing/2014/main" id="{18C88B54-44A7-4144-89BF-F7C3D2BC6BF7}"/>
                </a:ext>
              </a:extLst>
            </p:cNvPr>
            <p:cNvSpPr/>
            <p:nvPr/>
          </p:nvSpPr>
          <p:spPr>
            <a:xfrm>
              <a:off x="7683803" y="1294923"/>
              <a:ext cx="3815947" cy="1707449"/>
            </a:xfrm>
            <a:prstGeom prst="ellipse">
              <a:avLst/>
            </a:prstGeom>
            <a:ln w="381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Oval 41">
              <a:extLst>
                <a:ext uri="{FF2B5EF4-FFF2-40B4-BE49-F238E27FC236}">
                  <a16:creationId xmlns:a16="http://schemas.microsoft.com/office/drawing/2014/main" id="{31F06A49-027B-48F5-85B6-4E1B1472209C}"/>
                </a:ext>
              </a:extLst>
            </p:cNvPr>
            <p:cNvSpPr/>
            <p:nvPr/>
          </p:nvSpPr>
          <p:spPr>
            <a:xfrm>
              <a:off x="8740999" y="2704051"/>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4C06125D-768E-4769-B964-815EE0FFC623}"/>
                </a:ext>
              </a:extLst>
            </p:cNvPr>
            <p:cNvSpPr/>
            <p:nvPr/>
          </p:nvSpPr>
          <p:spPr>
            <a:xfrm>
              <a:off x="10406680" y="2366618"/>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D617D0D-C3A4-4E6D-9755-CE2F3FDB56C4}"/>
                </a:ext>
              </a:extLst>
            </p:cNvPr>
            <p:cNvSpPr/>
            <p:nvPr/>
          </p:nvSpPr>
          <p:spPr>
            <a:xfrm>
              <a:off x="9187842" y="1792607"/>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A44CFD78-4B54-4D69-AEF1-793625FEF7C3}"/>
                </a:ext>
              </a:extLst>
            </p:cNvPr>
            <p:cNvSpPr/>
            <p:nvPr/>
          </p:nvSpPr>
          <p:spPr>
            <a:xfrm>
              <a:off x="9278098" y="2344502"/>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26FDC1D-44CB-427E-B9B0-D2E32DB88F64}"/>
                </a:ext>
              </a:extLst>
            </p:cNvPr>
            <p:cNvSpPr/>
            <p:nvPr/>
          </p:nvSpPr>
          <p:spPr>
            <a:xfrm>
              <a:off x="8773550" y="2061897"/>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03322C94-2A04-449B-813D-04A7D83C1D7C}"/>
                </a:ext>
              </a:extLst>
            </p:cNvPr>
            <p:cNvSpPr/>
            <p:nvPr/>
          </p:nvSpPr>
          <p:spPr>
            <a:xfrm>
              <a:off x="8269002" y="2143277"/>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F1003F69-FD4B-4AC5-BDD7-5EA1377BAACD}"/>
                </a:ext>
              </a:extLst>
            </p:cNvPr>
            <p:cNvSpPr/>
            <p:nvPr/>
          </p:nvSpPr>
          <p:spPr>
            <a:xfrm>
              <a:off x="10048429" y="2599886"/>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E4D74A68-BF30-4763-811D-F776A61946C5}"/>
                </a:ext>
              </a:extLst>
            </p:cNvPr>
            <p:cNvSpPr/>
            <p:nvPr/>
          </p:nvSpPr>
          <p:spPr>
            <a:xfrm>
              <a:off x="10477701" y="1907215"/>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D3459BD4-B66D-4CF0-AE65-E47AC81E2F20}"/>
                </a:ext>
              </a:extLst>
            </p:cNvPr>
            <p:cNvSpPr/>
            <p:nvPr/>
          </p:nvSpPr>
          <p:spPr>
            <a:xfrm>
              <a:off x="8482612" y="1660719"/>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62E3F496-83B7-46C6-B99A-DF617AD19FAC}"/>
                </a:ext>
              </a:extLst>
            </p:cNvPr>
            <p:cNvSpPr/>
            <p:nvPr/>
          </p:nvSpPr>
          <p:spPr>
            <a:xfrm>
              <a:off x="9538302" y="1505505"/>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63A57D72-1F15-4206-9BFF-03253EBC0A4C}"/>
                </a:ext>
              </a:extLst>
            </p:cNvPr>
            <p:cNvSpPr/>
            <p:nvPr/>
          </p:nvSpPr>
          <p:spPr>
            <a:xfrm>
              <a:off x="9972038" y="1625209"/>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93798F66-6B45-4B0E-8A25-11FEDC348ADA}"/>
                </a:ext>
              </a:extLst>
            </p:cNvPr>
            <p:cNvSpPr/>
            <p:nvPr/>
          </p:nvSpPr>
          <p:spPr>
            <a:xfrm>
              <a:off x="10914552" y="1978236"/>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A658D733-1600-45EC-8EF3-402E6D0CD410}"/>
                </a:ext>
              </a:extLst>
            </p:cNvPr>
            <p:cNvSpPr/>
            <p:nvPr/>
          </p:nvSpPr>
          <p:spPr>
            <a:xfrm>
              <a:off x="9744177" y="2340064"/>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38C13F5D-34F4-4DCA-8D46-916A52D37475}"/>
                </a:ext>
              </a:extLst>
            </p:cNvPr>
            <p:cNvSpPr/>
            <p:nvPr/>
          </p:nvSpPr>
          <p:spPr>
            <a:xfrm>
              <a:off x="9504582" y="2693010"/>
              <a:ext cx="71021" cy="7102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B035E6F4-04A5-4FB5-9F70-670B9B718BDD}"/>
                  </a:ext>
                </a:extLst>
              </p:cNvPr>
              <p:cNvSpPr txBox="1"/>
              <p:nvPr/>
            </p:nvSpPr>
            <p:spPr>
              <a:xfrm>
                <a:off x="11105622" y="2556162"/>
                <a:ext cx="48724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𝒮</m:t>
                      </m:r>
                    </m:oMath>
                  </m:oMathPara>
                </a14:m>
                <a:endParaRPr lang="en-US" sz="2800" dirty="0"/>
              </a:p>
            </p:txBody>
          </p:sp>
        </mc:Choice>
        <mc:Fallback xmlns="">
          <p:sp>
            <p:nvSpPr>
              <p:cNvPr id="57" name="TextBox 56">
                <a:extLst>
                  <a:ext uri="{FF2B5EF4-FFF2-40B4-BE49-F238E27FC236}">
                    <a16:creationId xmlns:a16="http://schemas.microsoft.com/office/drawing/2014/main" id="{B035E6F4-04A5-4FB5-9F70-670B9B718BDD}"/>
                  </a:ext>
                </a:extLst>
              </p:cNvPr>
              <p:cNvSpPr txBox="1">
                <a:spLocks noRot="1" noChangeAspect="1" noMove="1" noResize="1" noEditPoints="1" noAdjustHandles="1" noChangeArrowheads="1" noChangeShapeType="1" noTextEdit="1"/>
              </p:cNvSpPr>
              <p:nvPr/>
            </p:nvSpPr>
            <p:spPr>
              <a:xfrm>
                <a:off x="11105622" y="2556162"/>
                <a:ext cx="487249" cy="523220"/>
              </a:xfrm>
              <a:prstGeom prst="rect">
                <a:avLst/>
              </a:prstGeom>
              <a:blipFill>
                <a:blip r:embed="rId7"/>
                <a:stretch>
                  <a:fillRect/>
                </a:stretch>
              </a:blipFill>
            </p:spPr>
            <p:txBody>
              <a:bodyPr/>
              <a:lstStyle/>
              <a:p>
                <a:r>
                  <a:rPr lang="en-US">
                    <a:noFill/>
                  </a:rPr>
                  <a:t> </a:t>
                </a:r>
              </a:p>
            </p:txBody>
          </p:sp>
        </mc:Fallback>
      </mc:AlternateContent>
      <p:sp>
        <p:nvSpPr>
          <p:cNvPr id="58" name="Right Brace 57">
            <a:extLst>
              <a:ext uri="{FF2B5EF4-FFF2-40B4-BE49-F238E27FC236}">
                <a16:creationId xmlns:a16="http://schemas.microsoft.com/office/drawing/2014/main" id="{C85C66B0-FFBE-4F01-9135-4A1B527232F3}"/>
              </a:ext>
            </a:extLst>
          </p:cNvPr>
          <p:cNvSpPr/>
          <p:nvPr/>
        </p:nvSpPr>
        <p:spPr>
          <a:xfrm>
            <a:off x="3544221" y="3542190"/>
            <a:ext cx="285896" cy="111553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CDFBA056-5A3E-4079-8648-96E63561011F}"/>
                  </a:ext>
                </a:extLst>
              </p:cNvPr>
              <p:cNvSpPr txBox="1"/>
              <p:nvPr/>
            </p:nvSpPr>
            <p:spPr>
              <a:xfrm>
                <a:off x="3841261" y="3838346"/>
                <a:ext cx="7680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𝒜</m:t>
                          </m:r>
                        </m:e>
                        <m:sub>
                          <m:r>
                            <a:rPr lang="en-US" sz="2800" b="0" i="1" smtClean="0">
                              <a:latin typeface="Cambria Math" panose="02040503050406030204" pitchFamily="18" charset="0"/>
                            </a:rPr>
                            <m:t>𝒮</m:t>
                          </m:r>
                        </m:sub>
                      </m:sSub>
                    </m:oMath>
                  </m:oMathPara>
                </a14:m>
                <a:endParaRPr lang="en-US" sz="2800" dirty="0"/>
              </a:p>
            </p:txBody>
          </p:sp>
        </mc:Choice>
        <mc:Fallback xmlns="">
          <p:sp>
            <p:nvSpPr>
              <p:cNvPr id="59" name="TextBox 58">
                <a:extLst>
                  <a:ext uri="{FF2B5EF4-FFF2-40B4-BE49-F238E27FC236}">
                    <a16:creationId xmlns:a16="http://schemas.microsoft.com/office/drawing/2014/main" id="{CDFBA056-5A3E-4079-8648-96E63561011F}"/>
                  </a:ext>
                </a:extLst>
              </p:cNvPr>
              <p:cNvSpPr txBox="1">
                <a:spLocks noRot="1" noChangeAspect="1" noMove="1" noResize="1" noEditPoints="1" noAdjustHandles="1" noChangeArrowheads="1" noChangeShapeType="1" noTextEdit="1"/>
              </p:cNvSpPr>
              <p:nvPr/>
            </p:nvSpPr>
            <p:spPr>
              <a:xfrm>
                <a:off x="3841261" y="3838346"/>
                <a:ext cx="768031"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A29C03B3-DF12-484D-81A9-B96AEB5F8311}"/>
                  </a:ext>
                </a:extLst>
              </p:cNvPr>
              <p:cNvSpPr txBox="1"/>
              <p:nvPr/>
            </p:nvSpPr>
            <p:spPr>
              <a:xfrm>
                <a:off x="342638" y="3546711"/>
                <a:ext cx="37144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60" name="TextBox 59">
                <a:extLst>
                  <a:ext uri="{FF2B5EF4-FFF2-40B4-BE49-F238E27FC236}">
                    <a16:creationId xmlns:a16="http://schemas.microsoft.com/office/drawing/2014/main" id="{A29C03B3-DF12-484D-81A9-B96AEB5F8311}"/>
                  </a:ext>
                </a:extLst>
              </p:cNvPr>
              <p:cNvSpPr txBox="1">
                <a:spLocks noRot="1" noChangeAspect="1" noMove="1" noResize="1" noEditPoints="1" noAdjustHandles="1" noChangeArrowheads="1" noChangeShapeType="1" noTextEdit="1"/>
              </p:cNvSpPr>
              <p:nvPr/>
            </p:nvSpPr>
            <p:spPr>
              <a:xfrm>
                <a:off x="342638" y="3546711"/>
                <a:ext cx="371447" cy="369332"/>
              </a:xfrm>
              <a:prstGeom prst="rect">
                <a:avLst/>
              </a:prstGeom>
              <a:blipFill>
                <a:blip r:embed="rId9"/>
                <a:stretch>
                  <a:fillRect/>
                </a:stretch>
              </a:blipFill>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2CB2417C-E8B4-446B-94DF-B05BB99E6BCC}"/>
              </a:ext>
            </a:extLst>
          </p:cNvPr>
          <p:cNvCxnSpPr>
            <a:stCxn id="60" idx="3"/>
          </p:cNvCxnSpPr>
          <p:nvPr/>
        </p:nvCxnSpPr>
        <p:spPr>
          <a:xfrm>
            <a:off x="714085" y="3731377"/>
            <a:ext cx="2136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65" name="Table 8">
                <a:extLst>
                  <a:ext uri="{FF2B5EF4-FFF2-40B4-BE49-F238E27FC236}">
                    <a16:creationId xmlns:a16="http://schemas.microsoft.com/office/drawing/2014/main" id="{824F8C12-78EC-4532-A105-CE653EF2C03F}"/>
                  </a:ext>
                </a:extLst>
              </p:cNvPr>
              <p:cNvGraphicFramePr>
                <a:graphicFrameLocks noGrp="1"/>
              </p:cNvGraphicFramePr>
              <p:nvPr/>
            </p:nvGraphicFramePr>
            <p:xfrm>
              <a:off x="6491920" y="5038001"/>
              <a:ext cx="2412732" cy="1478280"/>
            </p:xfrm>
            <a:graphic>
              <a:graphicData uri="http://schemas.openxmlformats.org/drawingml/2006/table">
                <a:tbl>
                  <a:tblPr firstRow="1" bandRow="1">
                    <a:tableStyleId>{5C22544A-7EE6-4342-B048-85BDC9FD1C3A}</a:tableStyleId>
                  </a:tblPr>
                  <a:tblGrid>
                    <a:gridCol w="603183">
                      <a:extLst>
                        <a:ext uri="{9D8B030D-6E8A-4147-A177-3AD203B41FA5}">
                          <a16:colId xmlns:a16="http://schemas.microsoft.com/office/drawing/2014/main" val="1259558155"/>
                        </a:ext>
                      </a:extLst>
                    </a:gridCol>
                    <a:gridCol w="603183">
                      <a:extLst>
                        <a:ext uri="{9D8B030D-6E8A-4147-A177-3AD203B41FA5}">
                          <a16:colId xmlns:a16="http://schemas.microsoft.com/office/drawing/2014/main" val="125835019"/>
                        </a:ext>
                      </a:extLst>
                    </a:gridCol>
                    <a:gridCol w="603183">
                      <a:extLst>
                        <a:ext uri="{9D8B030D-6E8A-4147-A177-3AD203B41FA5}">
                          <a16:colId xmlns:a16="http://schemas.microsoft.com/office/drawing/2014/main" val="3453478938"/>
                        </a:ext>
                      </a:extLst>
                    </a:gridCol>
                    <a:gridCol w="603183">
                      <a:extLst>
                        <a:ext uri="{9D8B030D-6E8A-4147-A177-3AD203B41FA5}">
                          <a16:colId xmlns:a16="http://schemas.microsoft.com/office/drawing/2014/main" val="1870360299"/>
                        </a:ext>
                      </a:extLst>
                    </a:gridCol>
                  </a:tblGrid>
                  <a:tr h="0">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𝟑</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3855620871"/>
                      </a:ext>
                    </a:extLst>
                  </a:tr>
                  <a:tr h="370840">
                    <a:tc>
                      <a:txBody>
                        <a:bodyPr/>
                        <a:lstStyle/>
                        <a:p>
                          <a:pPr algn="ctr"/>
                          <a:r>
                            <a:rPr lang="en-US" dirty="0"/>
                            <a:t>T</a:t>
                          </a:r>
                        </a:p>
                      </a:txBody>
                      <a:tcPr/>
                    </a:tc>
                    <a:tc>
                      <a:txBody>
                        <a:bodyPr/>
                        <a:lstStyle/>
                        <a:p>
                          <a:pPr algn="ctr"/>
                          <a:r>
                            <a:rPr lang="en-US" dirty="0"/>
                            <a:t>T</a:t>
                          </a:r>
                        </a:p>
                      </a:txBody>
                      <a:tcPr/>
                    </a:tc>
                    <a:tc>
                      <a:txBody>
                        <a:bodyPr/>
                        <a:lstStyle/>
                        <a:p>
                          <a:pPr algn="ctr"/>
                          <a:r>
                            <a:rPr lang="en-US" dirty="0"/>
                            <a:t>F</a:t>
                          </a:r>
                        </a:p>
                      </a:txBody>
                      <a:tcPr/>
                    </a:tc>
                    <a:tc>
                      <a:txBody>
                        <a:bodyPr/>
                        <a:lstStyle/>
                        <a:p>
                          <a:pPr algn="ctr"/>
                          <a:r>
                            <a:rPr lang="en-US" dirty="0"/>
                            <a:t>…</a:t>
                          </a:r>
                        </a:p>
                      </a:txBody>
                      <a:tcPr/>
                    </a:tc>
                    <a:extLst>
                      <a:ext uri="{0D108BD9-81ED-4DB2-BD59-A6C34878D82A}">
                        <a16:rowId xmlns:a16="http://schemas.microsoft.com/office/drawing/2014/main" val="1053487190"/>
                      </a:ext>
                    </a:extLst>
                  </a:tr>
                  <a:tr h="370840">
                    <a:tc>
                      <a:txBody>
                        <a:bodyPr/>
                        <a:lstStyle/>
                        <a:p>
                          <a:pPr algn="ctr"/>
                          <a:r>
                            <a:rPr lang="en-US" dirty="0"/>
                            <a:t>T</a:t>
                          </a:r>
                        </a:p>
                      </a:txBody>
                      <a:tcPr/>
                    </a:tc>
                    <a:tc>
                      <a:txBody>
                        <a:bodyPr/>
                        <a:lstStyle/>
                        <a:p>
                          <a:pPr algn="ctr"/>
                          <a:r>
                            <a:rPr lang="en-US" dirty="0"/>
                            <a:t>F</a:t>
                          </a:r>
                        </a:p>
                      </a:txBody>
                      <a:tcPr/>
                    </a:tc>
                    <a:tc>
                      <a:txBody>
                        <a:bodyPr/>
                        <a:lstStyle/>
                        <a:p>
                          <a:pPr algn="ctr"/>
                          <a:r>
                            <a:rPr lang="en-US" dirty="0"/>
                            <a:t>T</a:t>
                          </a:r>
                        </a:p>
                      </a:txBody>
                      <a:tcPr/>
                    </a:tc>
                    <a:tc>
                      <a:txBody>
                        <a:bodyPr/>
                        <a:lstStyle/>
                        <a:p>
                          <a:pPr algn="ctr"/>
                          <a:r>
                            <a:rPr lang="en-US" dirty="0"/>
                            <a:t>…</a:t>
                          </a:r>
                        </a:p>
                      </a:txBody>
                      <a:tcPr/>
                    </a:tc>
                    <a:extLst>
                      <a:ext uri="{0D108BD9-81ED-4DB2-BD59-A6C34878D82A}">
                        <a16:rowId xmlns:a16="http://schemas.microsoft.com/office/drawing/2014/main" val="2932983986"/>
                      </a:ext>
                    </a:extLst>
                  </a:tr>
                  <a:tr h="370840">
                    <a:tc>
                      <a:txBody>
                        <a:bodyPr/>
                        <a:lstStyle/>
                        <a:p>
                          <a:pPr algn="ctr"/>
                          <a:r>
                            <a:rPr lang="en-US" dirty="0"/>
                            <a:t>T</a:t>
                          </a:r>
                        </a:p>
                      </a:txBody>
                      <a:tcPr/>
                    </a:tc>
                    <a:tc>
                      <a:txBody>
                        <a:bodyPr/>
                        <a:lstStyle/>
                        <a:p>
                          <a:pPr algn="ctr"/>
                          <a:r>
                            <a:rPr lang="en-US" dirty="0"/>
                            <a:t>F</a:t>
                          </a:r>
                        </a:p>
                      </a:txBody>
                      <a:tcPr/>
                    </a:tc>
                    <a:tc>
                      <a:txBody>
                        <a:bodyPr/>
                        <a:lstStyle/>
                        <a:p>
                          <a:pPr algn="ctr"/>
                          <a:r>
                            <a:rPr lang="en-US" dirty="0"/>
                            <a:t>F</a:t>
                          </a:r>
                        </a:p>
                      </a:txBody>
                      <a:tcPr/>
                    </a:tc>
                    <a:tc>
                      <a:txBody>
                        <a:bodyPr/>
                        <a:lstStyle/>
                        <a:p>
                          <a:pPr algn="ctr"/>
                          <a:r>
                            <a:rPr lang="en-US" dirty="0"/>
                            <a:t>…</a:t>
                          </a:r>
                        </a:p>
                      </a:txBody>
                      <a:tcPr/>
                    </a:tc>
                    <a:extLst>
                      <a:ext uri="{0D108BD9-81ED-4DB2-BD59-A6C34878D82A}">
                        <a16:rowId xmlns:a16="http://schemas.microsoft.com/office/drawing/2014/main" val="609171580"/>
                      </a:ext>
                    </a:extLst>
                  </a:tr>
                </a:tbl>
              </a:graphicData>
            </a:graphic>
          </p:graphicFrame>
        </mc:Choice>
        <mc:Fallback xmlns="">
          <p:graphicFrame>
            <p:nvGraphicFramePr>
              <p:cNvPr id="65" name="Table 8">
                <a:extLst>
                  <a:ext uri="{FF2B5EF4-FFF2-40B4-BE49-F238E27FC236}">
                    <a16:creationId xmlns:a16="http://schemas.microsoft.com/office/drawing/2014/main" id="{824F8C12-78EC-4532-A105-CE653EF2C03F}"/>
                  </a:ext>
                </a:extLst>
              </p:cNvPr>
              <p:cNvGraphicFramePr>
                <a:graphicFrameLocks noGrp="1"/>
              </p:cNvGraphicFramePr>
              <p:nvPr>
                <p:extLst>
                  <p:ext uri="{D42A27DB-BD31-4B8C-83A1-F6EECF244321}">
                    <p14:modId xmlns:p14="http://schemas.microsoft.com/office/powerpoint/2010/main" val="3115009137"/>
                  </p:ext>
                </p:extLst>
              </p:nvPr>
            </p:nvGraphicFramePr>
            <p:xfrm>
              <a:off x="6491920" y="5038001"/>
              <a:ext cx="2412732" cy="1478280"/>
            </p:xfrm>
            <a:graphic>
              <a:graphicData uri="http://schemas.openxmlformats.org/drawingml/2006/table">
                <a:tbl>
                  <a:tblPr firstRow="1" bandRow="1">
                    <a:tableStyleId>{5C22544A-7EE6-4342-B048-85BDC9FD1C3A}</a:tableStyleId>
                  </a:tblPr>
                  <a:tblGrid>
                    <a:gridCol w="603183">
                      <a:extLst>
                        <a:ext uri="{9D8B030D-6E8A-4147-A177-3AD203B41FA5}">
                          <a16:colId xmlns:a16="http://schemas.microsoft.com/office/drawing/2014/main" val="1259558155"/>
                        </a:ext>
                      </a:extLst>
                    </a:gridCol>
                    <a:gridCol w="603183">
                      <a:extLst>
                        <a:ext uri="{9D8B030D-6E8A-4147-A177-3AD203B41FA5}">
                          <a16:colId xmlns:a16="http://schemas.microsoft.com/office/drawing/2014/main" val="125835019"/>
                        </a:ext>
                      </a:extLst>
                    </a:gridCol>
                    <a:gridCol w="603183">
                      <a:extLst>
                        <a:ext uri="{9D8B030D-6E8A-4147-A177-3AD203B41FA5}">
                          <a16:colId xmlns:a16="http://schemas.microsoft.com/office/drawing/2014/main" val="3453478938"/>
                        </a:ext>
                      </a:extLst>
                    </a:gridCol>
                    <a:gridCol w="603183">
                      <a:extLst>
                        <a:ext uri="{9D8B030D-6E8A-4147-A177-3AD203B41FA5}">
                          <a16:colId xmlns:a16="http://schemas.microsoft.com/office/drawing/2014/main" val="1870360299"/>
                        </a:ext>
                      </a:extLst>
                    </a:gridCol>
                  </a:tblGrid>
                  <a:tr h="365760">
                    <a:tc>
                      <a:txBody>
                        <a:bodyPr/>
                        <a:lstStyle/>
                        <a:p>
                          <a:endParaRPr lang="en-US"/>
                        </a:p>
                      </a:txBody>
                      <a:tcPr>
                        <a:blipFill>
                          <a:blip r:embed="rId10"/>
                          <a:stretch>
                            <a:fillRect l="-1010" t="-1667" r="-305051" b="-330000"/>
                          </a:stretch>
                        </a:blipFill>
                      </a:tcPr>
                    </a:tc>
                    <a:tc>
                      <a:txBody>
                        <a:bodyPr/>
                        <a:lstStyle/>
                        <a:p>
                          <a:endParaRPr lang="en-US"/>
                        </a:p>
                      </a:txBody>
                      <a:tcPr>
                        <a:blipFill>
                          <a:blip r:embed="rId10"/>
                          <a:stretch>
                            <a:fillRect l="-100000" t="-1667" r="-202000" b="-330000"/>
                          </a:stretch>
                        </a:blipFill>
                      </a:tcPr>
                    </a:tc>
                    <a:tc>
                      <a:txBody>
                        <a:bodyPr/>
                        <a:lstStyle/>
                        <a:p>
                          <a:endParaRPr lang="en-US"/>
                        </a:p>
                      </a:txBody>
                      <a:tcPr>
                        <a:blipFill>
                          <a:blip r:embed="rId10"/>
                          <a:stretch>
                            <a:fillRect l="-202020" t="-1667" r="-104040" b="-330000"/>
                          </a:stretch>
                        </a:blipFill>
                      </a:tcPr>
                    </a:tc>
                    <a:tc>
                      <a:txBody>
                        <a:bodyPr/>
                        <a:lstStyle/>
                        <a:p>
                          <a:endParaRPr lang="en-US"/>
                        </a:p>
                      </a:txBody>
                      <a:tcPr>
                        <a:blipFill>
                          <a:blip r:embed="rId10"/>
                          <a:stretch>
                            <a:fillRect l="-302020" t="-1667" r="-4040" b="-330000"/>
                          </a:stretch>
                        </a:blipFill>
                      </a:tcPr>
                    </a:tc>
                    <a:extLst>
                      <a:ext uri="{0D108BD9-81ED-4DB2-BD59-A6C34878D82A}">
                        <a16:rowId xmlns:a16="http://schemas.microsoft.com/office/drawing/2014/main" val="3855620871"/>
                      </a:ext>
                    </a:extLst>
                  </a:tr>
                  <a:tr h="370840">
                    <a:tc>
                      <a:txBody>
                        <a:bodyPr/>
                        <a:lstStyle/>
                        <a:p>
                          <a:pPr algn="ctr"/>
                          <a:r>
                            <a:rPr lang="en-US" dirty="0"/>
                            <a:t>T</a:t>
                          </a:r>
                        </a:p>
                      </a:txBody>
                      <a:tcPr/>
                    </a:tc>
                    <a:tc>
                      <a:txBody>
                        <a:bodyPr/>
                        <a:lstStyle/>
                        <a:p>
                          <a:pPr algn="ctr"/>
                          <a:r>
                            <a:rPr lang="en-US" dirty="0"/>
                            <a:t>T</a:t>
                          </a:r>
                        </a:p>
                      </a:txBody>
                      <a:tcPr/>
                    </a:tc>
                    <a:tc>
                      <a:txBody>
                        <a:bodyPr/>
                        <a:lstStyle/>
                        <a:p>
                          <a:pPr algn="ctr"/>
                          <a:r>
                            <a:rPr lang="en-US" dirty="0"/>
                            <a:t>F</a:t>
                          </a:r>
                        </a:p>
                      </a:txBody>
                      <a:tcPr/>
                    </a:tc>
                    <a:tc>
                      <a:txBody>
                        <a:bodyPr/>
                        <a:lstStyle/>
                        <a:p>
                          <a:pPr algn="ctr"/>
                          <a:r>
                            <a:rPr lang="en-US" dirty="0"/>
                            <a:t>…</a:t>
                          </a:r>
                        </a:p>
                      </a:txBody>
                      <a:tcPr/>
                    </a:tc>
                    <a:extLst>
                      <a:ext uri="{0D108BD9-81ED-4DB2-BD59-A6C34878D82A}">
                        <a16:rowId xmlns:a16="http://schemas.microsoft.com/office/drawing/2014/main" val="1053487190"/>
                      </a:ext>
                    </a:extLst>
                  </a:tr>
                  <a:tr h="370840">
                    <a:tc>
                      <a:txBody>
                        <a:bodyPr/>
                        <a:lstStyle/>
                        <a:p>
                          <a:pPr algn="ctr"/>
                          <a:r>
                            <a:rPr lang="en-US" dirty="0"/>
                            <a:t>T</a:t>
                          </a:r>
                        </a:p>
                      </a:txBody>
                      <a:tcPr/>
                    </a:tc>
                    <a:tc>
                      <a:txBody>
                        <a:bodyPr/>
                        <a:lstStyle/>
                        <a:p>
                          <a:pPr algn="ctr"/>
                          <a:r>
                            <a:rPr lang="en-US" dirty="0"/>
                            <a:t>F</a:t>
                          </a:r>
                        </a:p>
                      </a:txBody>
                      <a:tcPr/>
                    </a:tc>
                    <a:tc>
                      <a:txBody>
                        <a:bodyPr/>
                        <a:lstStyle/>
                        <a:p>
                          <a:pPr algn="ctr"/>
                          <a:r>
                            <a:rPr lang="en-US" dirty="0"/>
                            <a:t>T</a:t>
                          </a:r>
                        </a:p>
                      </a:txBody>
                      <a:tcPr/>
                    </a:tc>
                    <a:tc>
                      <a:txBody>
                        <a:bodyPr/>
                        <a:lstStyle/>
                        <a:p>
                          <a:pPr algn="ctr"/>
                          <a:r>
                            <a:rPr lang="en-US" dirty="0"/>
                            <a:t>…</a:t>
                          </a:r>
                        </a:p>
                      </a:txBody>
                      <a:tcPr/>
                    </a:tc>
                    <a:extLst>
                      <a:ext uri="{0D108BD9-81ED-4DB2-BD59-A6C34878D82A}">
                        <a16:rowId xmlns:a16="http://schemas.microsoft.com/office/drawing/2014/main" val="2932983986"/>
                      </a:ext>
                    </a:extLst>
                  </a:tr>
                  <a:tr h="370840">
                    <a:tc>
                      <a:txBody>
                        <a:bodyPr/>
                        <a:lstStyle/>
                        <a:p>
                          <a:pPr algn="ctr"/>
                          <a:r>
                            <a:rPr lang="en-US" dirty="0"/>
                            <a:t>T</a:t>
                          </a:r>
                        </a:p>
                      </a:txBody>
                      <a:tcPr/>
                    </a:tc>
                    <a:tc>
                      <a:txBody>
                        <a:bodyPr/>
                        <a:lstStyle/>
                        <a:p>
                          <a:pPr algn="ctr"/>
                          <a:r>
                            <a:rPr lang="en-US" dirty="0"/>
                            <a:t>F</a:t>
                          </a:r>
                        </a:p>
                      </a:txBody>
                      <a:tcPr/>
                    </a:tc>
                    <a:tc>
                      <a:txBody>
                        <a:bodyPr/>
                        <a:lstStyle/>
                        <a:p>
                          <a:pPr algn="ctr"/>
                          <a:r>
                            <a:rPr lang="en-US" dirty="0"/>
                            <a:t>F</a:t>
                          </a:r>
                        </a:p>
                      </a:txBody>
                      <a:tcPr/>
                    </a:tc>
                    <a:tc>
                      <a:txBody>
                        <a:bodyPr/>
                        <a:lstStyle/>
                        <a:p>
                          <a:pPr algn="ctr"/>
                          <a:r>
                            <a:rPr lang="en-US" dirty="0"/>
                            <a:t>…</a:t>
                          </a:r>
                        </a:p>
                      </a:txBody>
                      <a:tcPr/>
                    </a:tc>
                    <a:extLst>
                      <a:ext uri="{0D108BD9-81ED-4DB2-BD59-A6C34878D82A}">
                        <a16:rowId xmlns:a16="http://schemas.microsoft.com/office/drawing/2014/main" val="609171580"/>
                      </a:ext>
                    </a:extLst>
                  </a:tr>
                </a:tbl>
              </a:graphicData>
            </a:graphic>
          </p:graphicFrame>
        </mc:Fallback>
      </mc:AlternateContent>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F85AEF99-D7F9-43B8-BDA8-7F9E475E7C65}"/>
                  </a:ext>
                </a:extLst>
              </p:cNvPr>
              <p:cNvSpPr/>
              <p:nvPr/>
            </p:nvSpPr>
            <p:spPr>
              <a:xfrm>
                <a:off x="9284457" y="5442413"/>
                <a:ext cx="795102" cy="6694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𝔹</m:t>
                          </m:r>
                        </m:sub>
                      </m:sSub>
                    </m:oMath>
                  </m:oMathPara>
                </a14:m>
                <a:endParaRPr lang="en-US" dirty="0"/>
              </a:p>
            </p:txBody>
          </p:sp>
        </mc:Choice>
        <mc:Fallback xmlns="">
          <p:sp>
            <p:nvSpPr>
              <p:cNvPr id="66" name="Rectangle 65">
                <a:extLst>
                  <a:ext uri="{FF2B5EF4-FFF2-40B4-BE49-F238E27FC236}">
                    <a16:creationId xmlns:a16="http://schemas.microsoft.com/office/drawing/2014/main" id="{F85AEF99-D7F9-43B8-BDA8-7F9E475E7C65}"/>
                  </a:ext>
                </a:extLst>
              </p:cNvPr>
              <p:cNvSpPr>
                <a:spLocks noRot="1" noChangeAspect="1" noMove="1" noResize="1" noEditPoints="1" noAdjustHandles="1" noChangeArrowheads="1" noChangeShapeType="1" noTextEdit="1"/>
              </p:cNvSpPr>
              <p:nvPr/>
            </p:nvSpPr>
            <p:spPr>
              <a:xfrm>
                <a:off x="9284457" y="5442413"/>
                <a:ext cx="795102" cy="669451"/>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7" name="Table 66">
                <a:extLst>
                  <a:ext uri="{FF2B5EF4-FFF2-40B4-BE49-F238E27FC236}">
                    <a16:creationId xmlns:a16="http://schemas.microsoft.com/office/drawing/2014/main" id="{850BB2A1-81DB-458F-B7C3-F033A6044A1D}"/>
                  </a:ext>
                </a:extLst>
              </p:cNvPr>
              <p:cNvGraphicFramePr>
                <a:graphicFrameLocks noGrp="1"/>
              </p:cNvGraphicFramePr>
              <p:nvPr/>
            </p:nvGraphicFramePr>
            <p:xfrm>
              <a:off x="10459364" y="4918855"/>
              <a:ext cx="1434483" cy="1716565"/>
            </p:xfrm>
            <a:graphic>
              <a:graphicData uri="http://schemas.openxmlformats.org/drawingml/2006/table">
                <a:tbl>
                  <a:tblPr firstRow="1" bandRow="1">
                    <a:tableStyleId>{5C22544A-7EE6-4342-B048-85BDC9FD1C3A}</a:tableStyleId>
                  </a:tblPr>
                  <a:tblGrid>
                    <a:gridCol w="1434483">
                      <a:extLst>
                        <a:ext uri="{9D8B030D-6E8A-4147-A177-3AD203B41FA5}">
                          <a16:colId xmlns:a16="http://schemas.microsoft.com/office/drawing/2014/main" val="1301492217"/>
                        </a:ext>
                      </a:extLst>
                    </a:gridCol>
                  </a:tblGrid>
                  <a:tr h="424717">
                    <a:tc>
                      <a:txBody>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𝒇</m:t>
                                </m:r>
                                <m:d>
                                  <m:dPr>
                                    <m:ctrlPr>
                                      <a:rPr lang="en-US" b="1" i="1" smtClean="0">
                                        <a:latin typeface="Cambria Math" panose="02040503050406030204" pitchFamily="18" charset="0"/>
                                      </a:rPr>
                                    </m:ctrlPr>
                                  </m:dPr>
                                  <m:e>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𝟏</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𝟐</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𝒔</m:t>
                                        </m:r>
                                      </m:e>
                                      <m:sub>
                                        <m:r>
                                          <a:rPr lang="en-US" b="1" i="1" smtClean="0">
                                            <a:latin typeface="Cambria Math" panose="02040503050406030204" pitchFamily="18" charset="0"/>
                                          </a:rPr>
                                          <m:t>𝟑</m:t>
                                        </m:r>
                                      </m:sub>
                                    </m:sSub>
                                  </m:e>
                                </m:d>
                              </m:oMath>
                            </m:oMathPara>
                          </a14:m>
                          <a:endParaRPr lang="en-US" dirty="0"/>
                        </a:p>
                      </a:txBody>
                      <a:tcPr/>
                    </a:tc>
                    <a:extLst>
                      <a:ext uri="{0D108BD9-81ED-4DB2-BD59-A6C34878D82A}">
                        <a16:rowId xmlns:a16="http://schemas.microsoft.com/office/drawing/2014/main" val="2047301203"/>
                      </a:ext>
                    </a:extLst>
                  </a:tr>
                  <a:tr h="430616">
                    <a:tc>
                      <a:txBody>
                        <a:bodyPr/>
                        <a:lstStyle/>
                        <a:p>
                          <a:pPr algn="ctr"/>
                          <a:r>
                            <a:rPr lang="en-US" dirty="0"/>
                            <a:t>T</a:t>
                          </a:r>
                        </a:p>
                      </a:txBody>
                      <a:tcPr/>
                    </a:tc>
                    <a:extLst>
                      <a:ext uri="{0D108BD9-81ED-4DB2-BD59-A6C34878D82A}">
                        <a16:rowId xmlns:a16="http://schemas.microsoft.com/office/drawing/2014/main" val="2092652746"/>
                      </a:ext>
                    </a:extLst>
                  </a:tr>
                  <a:tr h="430616">
                    <a:tc>
                      <a:txBody>
                        <a:bodyPr/>
                        <a:lstStyle/>
                        <a:p>
                          <a:pPr algn="ctr"/>
                          <a:r>
                            <a:rPr lang="en-US" dirty="0"/>
                            <a:t>T</a:t>
                          </a:r>
                        </a:p>
                      </a:txBody>
                      <a:tcPr/>
                    </a:tc>
                    <a:extLst>
                      <a:ext uri="{0D108BD9-81ED-4DB2-BD59-A6C34878D82A}">
                        <a16:rowId xmlns:a16="http://schemas.microsoft.com/office/drawing/2014/main" val="3757212249"/>
                      </a:ext>
                    </a:extLst>
                  </a:tr>
                  <a:tr h="430616">
                    <a:tc>
                      <a:txBody>
                        <a:bodyPr/>
                        <a:lstStyle/>
                        <a:p>
                          <a:pPr algn="ctr"/>
                          <a:r>
                            <a:rPr lang="en-US" dirty="0"/>
                            <a:t>F</a:t>
                          </a:r>
                        </a:p>
                      </a:txBody>
                      <a:tcPr/>
                    </a:tc>
                    <a:extLst>
                      <a:ext uri="{0D108BD9-81ED-4DB2-BD59-A6C34878D82A}">
                        <a16:rowId xmlns:a16="http://schemas.microsoft.com/office/drawing/2014/main" val="3064484403"/>
                      </a:ext>
                    </a:extLst>
                  </a:tr>
                </a:tbl>
              </a:graphicData>
            </a:graphic>
          </p:graphicFrame>
        </mc:Choice>
        <mc:Fallback xmlns="">
          <p:graphicFrame>
            <p:nvGraphicFramePr>
              <p:cNvPr id="67" name="Table 66">
                <a:extLst>
                  <a:ext uri="{FF2B5EF4-FFF2-40B4-BE49-F238E27FC236}">
                    <a16:creationId xmlns:a16="http://schemas.microsoft.com/office/drawing/2014/main" id="{850BB2A1-81DB-458F-B7C3-F033A6044A1D}"/>
                  </a:ext>
                </a:extLst>
              </p:cNvPr>
              <p:cNvGraphicFramePr>
                <a:graphicFrameLocks noGrp="1"/>
              </p:cNvGraphicFramePr>
              <p:nvPr>
                <p:extLst>
                  <p:ext uri="{D42A27DB-BD31-4B8C-83A1-F6EECF244321}">
                    <p14:modId xmlns:p14="http://schemas.microsoft.com/office/powerpoint/2010/main" val="4214322670"/>
                  </p:ext>
                </p:extLst>
              </p:nvPr>
            </p:nvGraphicFramePr>
            <p:xfrm>
              <a:off x="10459364" y="4918855"/>
              <a:ext cx="1434483" cy="1716565"/>
            </p:xfrm>
            <a:graphic>
              <a:graphicData uri="http://schemas.openxmlformats.org/drawingml/2006/table">
                <a:tbl>
                  <a:tblPr firstRow="1" bandRow="1">
                    <a:tableStyleId>{5C22544A-7EE6-4342-B048-85BDC9FD1C3A}</a:tableStyleId>
                  </a:tblPr>
                  <a:tblGrid>
                    <a:gridCol w="1434483">
                      <a:extLst>
                        <a:ext uri="{9D8B030D-6E8A-4147-A177-3AD203B41FA5}">
                          <a16:colId xmlns:a16="http://schemas.microsoft.com/office/drawing/2014/main" val="1301492217"/>
                        </a:ext>
                      </a:extLst>
                    </a:gridCol>
                  </a:tblGrid>
                  <a:tr h="424717">
                    <a:tc>
                      <a:txBody>
                        <a:bodyPr/>
                        <a:lstStyle/>
                        <a:p>
                          <a:endParaRPr lang="en-US"/>
                        </a:p>
                      </a:txBody>
                      <a:tcPr>
                        <a:blipFill>
                          <a:blip r:embed="rId12"/>
                          <a:stretch>
                            <a:fillRect l="-422" t="-1429" r="-1688" b="-311429"/>
                          </a:stretch>
                        </a:blipFill>
                      </a:tcPr>
                    </a:tc>
                    <a:extLst>
                      <a:ext uri="{0D108BD9-81ED-4DB2-BD59-A6C34878D82A}">
                        <a16:rowId xmlns:a16="http://schemas.microsoft.com/office/drawing/2014/main" val="2047301203"/>
                      </a:ext>
                    </a:extLst>
                  </a:tr>
                  <a:tr h="430616">
                    <a:tc>
                      <a:txBody>
                        <a:bodyPr/>
                        <a:lstStyle/>
                        <a:p>
                          <a:pPr algn="ctr"/>
                          <a:r>
                            <a:rPr lang="en-US" dirty="0"/>
                            <a:t>T</a:t>
                          </a:r>
                        </a:p>
                      </a:txBody>
                      <a:tcPr/>
                    </a:tc>
                    <a:extLst>
                      <a:ext uri="{0D108BD9-81ED-4DB2-BD59-A6C34878D82A}">
                        <a16:rowId xmlns:a16="http://schemas.microsoft.com/office/drawing/2014/main" val="2092652746"/>
                      </a:ext>
                    </a:extLst>
                  </a:tr>
                  <a:tr h="430616">
                    <a:tc>
                      <a:txBody>
                        <a:bodyPr/>
                        <a:lstStyle/>
                        <a:p>
                          <a:pPr algn="ctr"/>
                          <a:r>
                            <a:rPr lang="en-US" dirty="0"/>
                            <a:t>T</a:t>
                          </a:r>
                        </a:p>
                      </a:txBody>
                      <a:tcPr/>
                    </a:tc>
                    <a:extLst>
                      <a:ext uri="{0D108BD9-81ED-4DB2-BD59-A6C34878D82A}">
                        <a16:rowId xmlns:a16="http://schemas.microsoft.com/office/drawing/2014/main" val="3757212249"/>
                      </a:ext>
                    </a:extLst>
                  </a:tr>
                  <a:tr h="430616">
                    <a:tc>
                      <a:txBody>
                        <a:bodyPr/>
                        <a:lstStyle/>
                        <a:p>
                          <a:pPr algn="ctr"/>
                          <a:r>
                            <a:rPr lang="en-US" dirty="0"/>
                            <a:t>F</a:t>
                          </a:r>
                        </a:p>
                      </a:txBody>
                      <a:tcPr/>
                    </a:tc>
                    <a:extLst>
                      <a:ext uri="{0D108BD9-81ED-4DB2-BD59-A6C34878D82A}">
                        <a16:rowId xmlns:a16="http://schemas.microsoft.com/office/drawing/2014/main" val="3064484403"/>
                      </a:ext>
                    </a:extLst>
                  </a:tr>
                </a:tbl>
              </a:graphicData>
            </a:graphic>
          </p:graphicFrame>
        </mc:Fallback>
      </mc:AlternateContent>
      <p:sp>
        <p:nvSpPr>
          <p:cNvPr id="70" name="Arrow: Right 69">
            <a:extLst>
              <a:ext uri="{FF2B5EF4-FFF2-40B4-BE49-F238E27FC236}">
                <a16:creationId xmlns:a16="http://schemas.microsoft.com/office/drawing/2014/main" id="{59717998-BF7F-44CD-94A1-DA037A67D8D5}"/>
              </a:ext>
            </a:extLst>
          </p:cNvPr>
          <p:cNvSpPr/>
          <p:nvPr/>
        </p:nvSpPr>
        <p:spPr>
          <a:xfrm>
            <a:off x="8975324" y="5663953"/>
            <a:ext cx="212518" cy="2041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Arrow: Right 70">
            <a:extLst>
              <a:ext uri="{FF2B5EF4-FFF2-40B4-BE49-F238E27FC236}">
                <a16:creationId xmlns:a16="http://schemas.microsoft.com/office/drawing/2014/main" id="{291AD78B-C728-4E1F-BAFD-76743AA1D4A8}"/>
              </a:ext>
            </a:extLst>
          </p:cNvPr>
          <p:cNvSpPr/>
          <p:nvPr/>
        </p:nvSpPr>
        <p:spPr>
          <a:xfrm>
            <a:off x="10175287" y="5663952"/>
            <a:ext cx="212518" cy="2041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1">
            <a:extLst>
              <a:ext uri="{FF2B5EF4-FFF2-40B4-BE49-F238E27FC236}">
                <a16:creationId xmlns:a16="http://schemas.microsoft.com/office/drawing/2014/main" id="{E10363A6-D660-4115-B92E-3B0E11E3AEFF}"/>
              </a:ext>
            </a:extLst>
          </p:cNvPr>
          <p:cNvSpPr txBox="1">
            <a:spLocks/>
          </p:cNvSpPr>
          <p:nvPr/>
        </p:nvSpPr>
        <p:spPr>
          <a:xfrm>
            <a:off x="193431" y="136525"/>
            <a:ext cx="11843238" cy="8974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Axioms of logic</a:t>
            </a:r>
          </a:p>
        </p:txBody>
      </p:sp>
      <p:sp>
        <p:nvSpPr>
          <p:cNvPr id="5" name="Footer Placeholder 4">
            <a:extLst>
              <a:ext uri="{FF2B5EF4-FFF2-40B4-BE49-F238E27FC236}">
                <a16:creationId xmlns:a16="http://schemas.microsoft.com/office/drawing/2014/main" id="{73546C8C-A350-41B3-9315-83F7FB102295}"/>
              </a:ext>
            </a:extLst>
          </p:cNvPr>
          <p:cNvSpPr>
            <a:spLocks noGrp="1"/>
          </p:cNvSpPr>
          <p:nvPr>
            <p:ph type="ftr" sz="quarter" idx="11"/>
          </p:nvPr>
        </p:nvSpPr>
        <p:spPr/>
        <p:txBody>
          <a:bodyPr/>
          <a:lstStyle/>
          <a:p>
            <a:r>
              <a:rPr lang="en-US"/>
              <a:t>C. A. Aidala - G. Carcassi - University of Michigan</a:t>
            </a:r>
          </a:p>
        </p:txBody>
      </p:sp>
      <p:sp>
        <p:nvSpPr>
          <p:cNvPr id="6" name="Slide Number Placeholder 5">
            <a:extLst>
              <a:ext uri="{FF2B5EF4-FFF2-40B4-BE49-F238E27FC236}">
                <a16:creationId xmlns:a16="http://schemas.microsoft.com/office/drawing/2014/main" id="{C335E96B-A791-4AE0-9567-90A9B9C5F073}"/>
              </a:ext>
            </a:extLst>
          </p:cNvPr>
          <p:cNvSpPr>
            <a:spLocks noGrp="1"/>
          </p:cNvSpPr>
          <p:nvPr>
            <p:ph type="sldNum" sz="quarter" idx="13"/>
          </p:nvPr>
        </p:nvSpPr>
        <p:spPr/>
        <p:txBody>
          <a:bodyPr/>
          <a:lstStyle/>
          <a:p>
            <a:fld id="{F47845EA-7733-40EE-B074-20032348B727}" type="slidenum">
              <a:rPr lang="en-US" smtClean="0"/>
              <a:t>8</a:t>
            </a:fld>
            <a:endParaRPr lang="en-US"/>
          </a:p>
        </p:txBody>
      </p:sp>
    </p:spTree>
    <p:extLst>
      <p:ext uri="{BB962C8B-B14F-4D97-AF65-F5344CB8AC3E}">
        <p14:creationId xmlns:p14="http://schemas.microsoft.com/office/powerpoint/2010/main" val="1393455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p:bldP spid="60" grpId="0"/>
      <p:bldP spid="66" grpId="0" animBg="1"/>
      <p:bldP spid="70" grpId="0" animBg="1"/>
      <p:bldP spid="7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a:extLst>
              <a:ext uri="{FF2B5EF4-FFF2-40B4-BE49-F238E27FC236}">
                <a16:creationId xmlns:a16="http://schemas.microsoft.com/office/drawing/2014/main" id="{EB86BF1D-B283-4E90-985B-177189039D99}"/>
              </a:ext>
            </a:extLst>
          </p:cNvPr>
          <p:cNvPicPr>
            <a:picLocks noChangeAspect="1"/>
          </p:cNvPicPr>
          <p:nvPr/>
        </p:nvPicPr>
        <p:blipFill>
          <a:blip r:embed="rId2"/>
          <a:stretch>
            <a:fillRect/>
          </a:stretch>
        </p:blipFill>
        <p:spPr>
          <a:xfrm>
            <a:off x="6078845" y="3823718"/>
            <a:ext cx="5993768" cy="706146"/>
          </a:xfrm>
          <a:prstGeom prst="rect">
            <a:avLst/>
          </a:prstGeom>
        </p:spPr>
      </p:pic>
      <p:pic>
        <p:nvPicPr>
          <p:cNvPr id="53" name="Picture 52">
            <a:extLst>
              <a:ext uri="{FF2B5EF4-FFF2-40B4-BE49-F238E27FC236}">
                <a16:creationId xmlns:a16="http://schemas.microsoft.com/office/drawing/2014/main" id="{FD56907F-4F03-40FC-B139-60F75ADADED1}"/>
              </a:ext>
            </a:extLst>
          </p:cNvPr>
          <p:cNvPicPr>
            <a:picLocks noChangeAspect="1"/>
          </p:cNvPicPr>
          <p:nvPr/>
        </p:nvPicPr>
        <p:blipFill>
          <a:blip r:embed="rId3"/>
          <a:stretch>
            <a:fillRect/>
          </a:stretch>
        </p:blipFill>
        <p:spPr>
          <a:xfrm>
            <a:off x="204604" y="5439306"/>
            <a:ext cx="5993768" cy="888595"/>
          </a:xfrm>
          <a:prstGeom prst="rect">
            <a:avLst/>
          </a:prstGeom>
        </p:spPr>
      </p:pic>
      <p:pic>
        <p:nvPicPr>
          <p:cNvPr id="39" name="Picture 38">
            <a:extLst>
              <a:ext uri="{FF2B5EF4-FFF2-40B4-BE49-F238E27FC236}">
                <a16:creationId xmlns:a16="http://schemas.microsoft.com/office/drawing/2014/main" id="{5FB0B8CB-845B-4419-97F7-FC6C1BDF2FE8}"/>
              </a:ext>
            </a:extLst>
          </p:cNvPr>
          <p:cNvPicPr>
            <a:picLocks noChangeAspect="1"/>
          </p:cNvPicPr>
          <p:nvPr/>
        </p:nvPicPr>
        <p:blipFill>
          <a:blip r:embed="rId4"/>
          <a:stretch>
            <a:fillRect/>
          </a:stretch>
        </p:blipFill>
        <p:spPr>
          <a:xfrm>
            <a:off x="235452" y="1129200"/>
            <a:ext cx="6001620" cy="1453384"/>
          </a:xfrm>
          <a:prstGeom prst="rect">
            <a:avLst/>
          </a:prstGeom>
        </p:spPr>
      </p:pic>
      <p:sp>
        <p:nvSpPr>
          <p:cNvPr id="2" name="Title 1">
            <a:extLst>
              <a:ext uri="{FF2B5EF4-FFF2-40B4-BE49-F238E27FC236}">
                <a16:creationId xmlns:a16="http://schemas.microsoft.com/office/drawing/2014/main" id="{47C284AB-0322-494C-AD97-CF62D6AB5E43}"/>
              </a:ext>
            </a:extLst>
          </p:cNvPr>
          <p:cNvSpPr>
            <a:spLocks noGrp="1"/>
          </p:cNvSpPr>
          <p:nvPr>
            <p:ph type="title"/>
          </p:nvPr>
        </p:nvSpPr>
        <p:spPr>
          <a:xfrm>
            <a:off x="193431" y="136525"/>
            <a:ext cx="11843238" cy="897425"/>
          </a:xfrm>
        </p:spPr>
        <p:txBody>
          <a:bodyPr/>
          <a:lstStyle/>
          <a:p>
            <a:pPr algn="ctr"/>
            <a:r>
              <a:rPr lang="en-US" dirty="0"/>
              <a:t>Axioms of verifiability</a:t>
            </a:r>
          </a:p>
        </p:txBody>
      </p:sp>
      <p:grpSp>
        <p:nvGrpSpPr>
          <p:cNvPr id="8" name="Group 7">
            <a:extLst>
              <a:ext uri="{FF2B5EF4-FFF2-40B4-BE49-F238E27FC236}">
                <a16:creationId xmlns:a16="http://schemas.microsoft.com/office/drawing/2014/main" id="{2C5C21A1-1E07-4DDB-A61D-804913B4F591}"/>
              </a:ext>
            </a:extLst>
          </p:cNvPr>
          <p:cNvGrpSpPr/>
          <p:nvPr/>
        </p:nvGrpSpPr>
        <p:grpSpPr>
          <a:xfrm>
            <a:off x="6463285" y="1261244"/>
            <a:ext cx="2005639" cy="897425"/>
            <a:chOff x="7683803" y="1294923"/>
            <a:chExt cx="3815947" cy="1707449"/>
          </a:xfrm>
        </p:grpSpPr>
        <p:sp>
          <p:nvSpPr>
            <p:cNvPr id="9" name="Oval 8">
              <a:extLst>
                <a:ext uri="{FF2B5EF4-FFF2-40B4-BE49-F238E27FC236}">
                  <a16:creationId xmlns:a16="http://schemas.microsoft.com/office/drawing/2014/main" id="{9C31CD59-15B1-48D0-9865-3724838BE8AA}"/>
                </a:ext>
              </a:extLst>
            </p:cNvPr>
            <p:cNvSpPr/>
            <p:nvPr/>
          </p:nvSpPr>
          <p:spPr>
            <a:xfrm>
              <a:off x="7683803" y="1294923"/>
              <a:ext cx="3815947" cy="1707449"/>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F3FBD51B-F3B0-47CB-A466-E8D47CD23CCC}"/>
                </a:ext>
              </a:extLst>
            </p:cNvPr>
            <p:cNvSpPr/>
            <p:nvPr/>
          </p:nvSpPr>
          <p:spPr>
            <a:xfrm>
              <a:off x="8740999" y="2704051"/>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FC60FB7-111D-4596-9890-05F1BD47CA24}"/>
                </a:ext>
              </a:extLst>
            </p:cNvPr>
            <p:cNvSpPr/>
            <p:nvPr/>
          </p:nvSpPr>
          <p:spPr>
            <a:xfrm>
              <a:off x="10406680" y="2366618"/>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989C619-43FD-4BC8-B47E-285CFF9217DE}"/>
                </a:ext>
              </a:extLst>
            </p:cNvPr>
            <p:cNvSpPr/>
            <p:nvPr/>
          </p:nvSpPr>
          <p:spPr>
            <a:xfrm>
              <a:off x="9187842" y="1792607"/>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50E2F9A-5A5B-4393-BADE-219209407E58}"/>
                </a:ext>
              </a:extLst>
            </p:cNvPr>
            <p:cNvSpPr/>
            <p:nvPr/>
          </p:nvSpPr>
          <p:spPr>
            <a:xfrm>
              <a:off x="9278098" y="2344502"/>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7390CC4-824E-412F-AF0D-8CAA06626462}"/>
                </a:ext>
              </a:extLst>
            </p:cNvPr>
            <p:cNvSpPr/>
            <p:nvPr/>
          </p:nvSpPr>
          <p:spPr>
            <a:xfrm>
              <a:off x="8773550" y="2061897"/>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A9C5BF5-2F2F-4A65-A291-462D7AE81EB5}"/>
                </a:ext>
              </a:extLst>
            </p:cNvPr>
            <p:cNvSpPr/>
            <p:nvPr/>
          </p:nvSpPr>
          <p:spPr>
            <a:xfrm>
              <a:off x="8269002" y="2143277"/>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610C9E2-10D8-4E4F-8404-FE1C35EB87FC}"/>
                </a:ext>
              </a:extLst>
            </p:cNvPr>
            <p:cNvSpPr/>
            <p:nvPr/>
          </p:nvSpPr>
          <p:spPr>
            <a:xfrm>
              <a:off x="10048429" y="2599886"/>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019A0DE-CCE0-46D5-921E-7D9C7C03E846}"/>
                </a:ext>
              </a:extLst>
            </p:cNvPr>
            <p:cNvSpPr/>
            <p:nvPr/>
          </p:nvSpPr>
          <p:spPr>
            <a:xfrm>
              <a:off x="10477701" y="1907215"/>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3A66EDE-1639-42BF-880D-05ABD2EB02F1}"/>
                </a:ext>
              </a:extLst>
            </p:cNvPr>
            <p:cNvSpPr/>
            <p:nvPr/>
          </p:nvSpPr>
          <p:spPr>
            <a:xfrm>
              <a:off x="8482612" y="1660719"/>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3B21306-2885-4681-B807-F331094515F6}"/>
                </a:ext>
              </a:extLst>
            </p:cNvPr>
            <p:cNvSpPr/>
            <p:nvPr/>
          </p:nvSpPr>
          <p:spPr>
            <a:xfrm>
              <a:off x="9538302" y="1505505"/>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CDBBA83-3E71-4A6F-A580-5C002454A632}"/>
                </a:ext>
              </a:extLst>
            </p:cNvPr>
            <p:cNvSpPr/>
            <p:nvPr/>
          </p:nvSpPr>
          <p:spPr>
            <a:xfrm>
              <a:off x="9972038" y="1625209"/>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D92CFBA-3554-4472-9495-3F851DBA0CE0}"/>
                </a:ext>
              </a:extLst>
            </p:cNvPr>
            <p:cNvSpPr/>
            <p:nvPr/>
          </p:nvSpPr>
          <p:spPr>
            <a:xfrm>
              <a:off x="10914552" y="1978236"/>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C252C5DE-84C0-4B98-B344-E313515AC009}"/>
                </a:ext>
              </a:extLst>
            </p:cNvPr>
            <p:cNvSpPr/>
            <p:nvPr/>
          </p:nvSpPr>
          <p:spPr>
            <a:xfrm>
              <a:off x="9744177" y="2340064"/>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0C48E85-01E5-4387-B34E-5F73805FA685}"/>
                </a:ext>
              </a:extLst>
            </p:cNvPr>
            <p:cNvSpPr/>
            <p:nvPr/>
          </p:nvSpPr>
          <p:spPr>
            <a:xfrm>
              <a:off x="9504582" y="2693010"/>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090C8AF-D93B-4570-9491-B7D3CD3C7990}"/>
                </a:ext>
              </a:extLst>
            </p:cNvPr>
            <p:cNvSpPr/>
            <p:nvPr/>
          </p:nvSpPr>
          <p:spPr>
            <a:xfrm>
              <a:off x="8482612" y="1458284"/>
              <a:ext cx="2807579" cy="1108839"/>
            </a:xfrm>
            <a:prstGeom prst="ellipse">
              <a:avLst/>
            </a:prstGeom>
            <a:no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1A14F14-F8CC-49FB-AA30-ADCC8FF03474}"/>
                  </a:ext>
                </a:extLst>
              </p:cNvPr>
              <p:cNvSpPr txBox="1"/>
              <p:nvPr/>
            </p:nvSpPr>
            <p:spPr>
              <a:xfrm>
                <a:off x="6447064" y="1037778"/>
                <a:ext cx="39985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𝒮</m:t>
                      </m:r>
                    </m:oMath>
                  </m:oMathPara>
                </a14:m>
                <a:endParaRPr lang="en-US" sz="2000" dirty="0"/>
              </a:p>
            </p:txBody>
          </p:sp>
        </mc:Choice>
        <mc:Fallback xmlns="">
          <p:sp>
            <p:nvSpPr>
              <p:cNvPr id="24" name="TextBox 23">
                <a:extLst>
                  <a:ext uri="{FF2B5EF4-FFF2-40B4-BE49-F238E27FC236}">
                    <a16:creationId xmlns:a16="http://schemas.microsoft.com/office/drawing/2014/main" id="{41A14F14-F8CC-49FB-AA30-ADCC8FF03474}"/>
                  </a:ext>
                </a:extLst>
              </p:cNvPr>
              <p:cNvSpPr txBox="1">
                <a:spLocks noRot="1" noChangeAspect="1" noMove="1" noResize="1" noEditPoints="1" noAdjustHandles="1" noChangeArrowheads="1" noChangeShapeType="1" noTextEdit="1"/>
              </p:cNvSpPr>
              <p:nvPr/>
            </p:nvSpPr>
            <p:spPr>
              <a:xfrm>
                <a:off x="6447064" y="1037778"/>
                <a:ext cx="399853" cy="4001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16B01629-EC53-4385-AFEB-883DA601BD5D}"/>
                  </a:ext>
                </a:extLst>
              </p:cNvPr>
              <p:cNvSpPr txBox="1"/>
              <p:nvPr/>
            </p:nvSpPr>
            <p:spPr>
              <a:xfrm>
                <a:off x="7370850" y="1422197"/>
                <a:ext cx="52905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𝒮</m:t>
                          </m:r>
                        </m:e>
                        <m:sub>
                          <m:r>
                            <m:rPr>
                              <m:nor/>
                            </m:rPr>
                            <a:rPr lang="en-US" sz="2000" b="0" i="0" smtClean="0">
                              <a:latin typeface="Arial" panose="020B0604020202020204" pitchFamily="34" charset="0"/>
                              <a:cs typeface="Arial" panose="020B0604020202020204" pitchFamily="34" charset="0"/>
                            </a:rPr>
                            <m:t>v</m:t>
                          </m:r>
                        </m:sub>
                      </m:sSub>
                    </m:oMath>
                  </m:oMathPara>
                </a14:m>
                <a:endParaRPr lang="en-US" sz="2000" dirty="0">
                  <a:latin typeface="Arial" panose="020B0604020202020204" pitchFamily="34" charset="0"/>
                  <a:cs typeface="Arial" panose="020B0604020202020204" pitchFamily="34" charset="0"/>
                </a:endParaRPr>
              </a:p>
            </p:txBody>
          </p:sp>
        </mc:Choice>
        <mc:Fallback xmlns="">
          <p:sp>
            <p:nvSpPr>
              <p:cNvPr id="26" name="TextBox 25">
                <a:extLst>
                  <a:ext uri="{FF2B5EF4-FFF2-40B4-BE49-F238E27FC236}">
                    <a16:creationId xmlns:a16="http://schemas.microsoft.com/office/drawing/2014/main" id="{16B01629-EC53-4385-AFEB-883DA601BD5D}"/>
                  </a:ext>
                </a:extLst>
              </p:cNvPr>
              <p:cNvSpPr txBox="1">
                <a:spLocks noRot="1" noChangeAspect="1" noMove="1" noResize="1" noEditPoints="1" noAdjustHandles="1" noChangeArrowheads="1" noChangeShapeType="1" noTextEdit="1"/>
              </p:cNvSpPr>
              <p:nvPr/>
            </p:nvSpPr>
            <p:spPr>
              <a:xfrm>
                <a:off x="7370850" y="1422197"/>
                <a:ext cx="529055" cy="400110"/>
              </a:xfrm>
              <a:prstGeom prst="rect">
                <a:avLst/>
              </a:prstGeom>
              <a:blipFill>
                <a:blip r:embed="rId7"/>
                <a:stretch>
                  <a:fillRect b="-4545"/>
                </a:stretch>
              </a:blipFill>
            </p:spPr>
            <p:txBody>
              <a:bodyPr/>
              <a:lstStyle/>
              <a:p>
                <a:r>
                  <a:rPr lang="en-US">
                    <a:noFill/>
                  </a:rPr>
                  <a:t> </a:t>
                </a:r>
              </a:p>
            </p:txBody>
          </p:sp>
        </mc:Fallback>
      </mc:AlternateContent>
      <p:grpSp>
        <p:nvGrpSpPr>
          <p:cNvPr id="71" name="Group 70">
            <a:extLst>
              <a:ext uri="{FF2B5EF4-FFF2-40B4-BE49-F238E27FC236}">
                <a16:creationId xmlns:a16="http://schemas.microsoft.com/office/drawing/2014/main" id="{685D9964-3840-432A-8AE5-3F7A41A9B33A}"/>
              </a:ext>
            </a:extLst>
          </p:cNvPr>
          <p:cNvGrpSpPr/>
          <p:nvPr/>
        </p:nvGrpSpPr>
        <p:grpSpPr>
          <a:xfrm>
            <a:off x="7249089" y="5078027"/>
            <a:ext cx="4274127" cy="1029809"/>
            <a:chOff x="7098169" y="5282214"/>
            <a:chExt cx="4274127" cy="1029809"/>
          </a:xfrm>
        </p:grpSpPr>
        <p:grpSp>
          <p:nvGrpSpPr>
            <p:cNvPr id="29" name="Group 28">
              <a:extLst>
                <a:ext uri="{FF2B5EF4-FFF2-40B4-BE49-F238E27FC236}">
                  <a16:creationId xmlns:a16="http://schemas.microsoft.com/office/drawing/2014/main" id="{69C1E757-9B76-486A-953B-246329C39BB4}"/>
                </a:ext>
              </a:extLst>
            </p:cNvPr>
            <p:cNvGrpSpPr/>
            <p:nvPr/>
          </p:nvGrpSpPr>
          <p:grpSpPr>
            <a:xfrm>
              <a:off x="8269002" y="5563077"/>
              <a:ext cx="504548" cy="504548"/>
              <a:chOff x="8269002" y="5563077"/>
              <a:chExt cx="504548" cy="504548"/>
            </a:xfrm>
          </p:grpSpPr>
          <p:sp>
            <p:nvSpPr>
              <p:cNvPr id="27" name="Rectangle 26">
                <a:extLst>
                  <a:ext uri="{FF2B5EF4-FFF2-40B4-BE49-F238E27FC236}">
                    <a16:creationId xmlns:a16="http://schemas.microsoft.com/office/drawing/2014/main" id="{94EF34B8-D9BB-44F4-937C-76A0761715D8}"/>
                  </a:ext>
                </a:extLst>
              </p:cNvPr>
              <p:cNvSpPr/>
              <p:nvPr/>
            </p:nvSpPr>
            <p:spPr>
              <a:xfrm rot="2700000">
                <a:off x="8269002" y="5563077"/>
                <a:ext cx="504548" cy="5045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5E9CD194-F680-4223-8173-C7BF0D71CE00}"/>
                      </a:ext>
                    </a:extLst>
                  </p:cNvPr>
                  <p:cNvSpPr txBox="1"/>
                  <p:nvPr/>
                </p:nvSpPr>
                <p:spPr>
                  <a:xfrm>
                    <a:off x="8318363" y="5604051"/>
                    <a:ext cx="4413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oMath>
                      </m:oMathPara>
                    </a14:m>
                    <a:endParaRPr lang="en-US" dirty="0"/>
                  </a:p>
                </p:txBody>
              </p:sp>
            </mc:Choice>
            <mc:Fallback xmlns="">
              <p:sp>
                <p:nvSpPr>
                  <p:cNvPr id="28" name="TextBox 27">
                    <a:extLst>
                      <a:ext uri="{FF2B5EF4-FFF2-40B4-BE49-F238E27FC236}">
                        <a16:creationId xmlns:a16="http://schemas.microsoft.com/office/drawing/2014/main" id="{5E9CD194-F680-4223-8173-C7BF0D71CE00}"/>
                      </a:ext>
                    </a:extLst>
                  </p:cNvPr>
                  <p:cNvSpPr txBox="1">
                    <a:spLocks noRot="1" noChangeAspect="1" noMove="1" noResize="1" noEditPoints="1" noAdjustHandles="1" noChangeArrowheads="1" noChangeShapeType="1" noTextEdit="1"/>
                  </p:cNvSpPr>
                  <p:nvPr/>
                </p:nvSpPr>
                <p:spPr>
                  <a:xfrm>
                    <a:off x="8318363" y="5604051"/>
                    <a:ext cx="441339" cy="369332"/>
                  </a:xfrm>
                  <a:prstGeom prst="rect">
                    <a:avLst/>
                  </a:prstGeom>
                  <a:blipFill>
                    <a:blip r:embed="rId8"/>
                    <a:stretch>
                      <a:fillRect/>
                    </a:stretch>
                  </a:blipFill>
                </p:spPr>
                <p:txBody>
                  <a:bodyPr/>
                  <a:lstStyle/>
                  <a:p>
                    <a:r>
                      <a:rPr lang="en-US">
                        <a:noFill/>
                      </a:rPr>
                      <a:t> </a:t>
                    </a:r>
                  </a:p>
                </p:txBody>
              </p:sp>
            </mc:Fallback>
          </mc:AlternateContent>
        </p:grpSp>
        <p:grpSp>
          <p:nvGrpSpPr>
            <p:cNvPr id="30" name="Group 29">
              <a:extLst>
                <a:ext uri="{FF2B5EF4-FFF2-40B4-BE49-F238E27FC236}">
                  <a16:creationId xmlns:a16="http://schemas.microsoft.com/office/drawing/2014/main" id="{60C611A1-1DEF-4908-964B-6233EBCA6867}"/>
                </a:ext>
              </a:extLst>
            </p:cNvPr>
            <p:cNvGrpSpPr/>
            <p:nvPr/>
          </p:nvGrpSpPr>
          <p:grpSpPr>
            <a:xfrm>
              <a:off x="9071903" y="5563541"/>
              <a:ext cx="504548" cy="504548"/>
              <a:chOff x="8269002" y="5563077"/>
              <a:chExt cx="504548" cy="504548"/>
            </a:xfrm>
          </p:grpSpPr>
          <p:sp>
            <p:nvSpPr>
              <p:cNvPr id="31" name="Rectangle 30">
                <a:extLst>
                  <a:ext uri="{FF2B5EF4-FFF2-40B4-BE49-F238E27FC236}">
                    <a16:creationId xmlns:a16="http://schemas.microsoft.com/office/drawing/2014/main" id="{8928A127-4291-47AD-806B-34E921563290}"/>
                  </a:ext>
                </a:extLst>
              </p:cNvPr>
              <p:cNvSpPr/>
              <p:nvPr/>
            </p:nvSpPr>
            <p:spPr>
              <a:xfrm rot="2700000">
                <a:off x="8269002" y="5563077"/>
                <a:ext cx="504548" cy="5045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7CED31B-2519-45D4-8C9A-76CC03DF5373}"/>
                      </a:ext>
                    </a:extLst>
                  </p:cNvPr>
                  <p:cNvSpPr txBox="1"/>
                  <p:nvPr/>
                </p:nvSpPr>
                <p:spPr>
                  <a:xfrm>
                    <a:off x="8318363" y="5604051"/>
                    <a:ext cx="44666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oMath>
                      </m:oMathPara>
                    </a14:m>
                    <a:endParaRPr lang="en-US" dirty="0"/>
                  </a:p>
                </p:txBody>
              </p:sp>
            </mc:Choice>
            <mc:Fallback xmlns="">
              <p:sp>
                <p:nvSpPr>
                  <p:cNvPr id="32" name="TextBox 31">
                    <a:extLst>
                      <a:ext uri="{FF2B5EF4-FFF2-40B4-BE49-F238E27FC236}">
                        <a16:creationId xmlns:a16="http://schemas.microsoft.com/office/drawing/2014/main" id="{E7CED31B-2519-45D4-8C9A-76CC03DF5373}"/>
                      </a:ext>
                    </a:extLst>
                  </p:cNvPr>
                  <p:cNvSpPr txBox="1">
                    <a:spLocks noRot="1" noChangeAspect="1" noMove="1" noResize="1" noEditPoints="1" noAdjustHandles="1" noChangeArrowheads="1" noChangeShapeType="1" noTextEdit="1"/>
                  </p:cNvSpPr>
                  <p:nvPr/>
                </p:nvSpPr>
                <p:spPr>
                  <a:xfrm>
                    <a:off x="8318363" y="5604051"/>
                    <a:ext cx="446661" cy="369332"/>
                  </a:xfrm>
                  <a:prstGeom prst="rect">
                    <a:avLst/>
                  </a:prstGeom>
                  <a:blipFill>
                    <a:blip r:embed="rId9"/>
                    <a:stretch>
                      <a:fillRect/>
                    </a:stretch>
                  </a:blipFill>
                </p:spPr>
                <p:txBody>
                  <a:bodyPr/>
                  <a:lstStyle/>
                  <a:p>
                    <a:r>
                      <a:rPr lang="en-US">
                        <a:noFill/>
                      </a:rPr>
                      <a:t> </a:t>
                    </a:r>
                  </a:p>
                </p:txBody>
              </p:sp>
            </mc:Fallback>
          </mc:AlternateContent>
        </p:grpSp>
        <p:grpSp>
          <p:nvGrpSpPr>
            <p:cNvPr id="33" name="Group 32">
              <a:extLst>
                <a:ext uri="{FF2B5EF4-FFF2-40B4-BE49-F238E27FC236}">
                  <a16:creationId xmlns:a16="http://schemas.microsoft.com/office/drawing/2014/main" id="{EB62ADB2-17D7-4F82-8D07-F62F9DE308A2}"/>
                </a:ext>
              </a:extLst>
            </p:cNvPr>
            <p:cNvGrpSpPr/>
            <p:nvPr/>
          </p:nvGrpSpPr>
          <p:grpSpPr>
            <a:xfrm>
              <a:off x="9874804" y="5564005"/>
              <a:ext cx="504548" cy="504548"/>
              <a:chOff x="8269002" y="5563077"/>
              <a:chExt cx="504548" cy="504548"/>
            </a:xfrm>
          </p:grpSpPr>
          <p:sp>
            <p:nvSpPr>
              <p:cNvPr id="34" name="Rectangle 33">
                <a:extLst>
                  <a:ext uri="{FF2B5EF4-FFF2-40B4-BE49-F238E27FC236}">
                    <a16:creationId xmlns:a16="http://schemas.microsoft.com/office/drawing/2014/main" id="{248D4FA0-2A2A-4AE8-801F-B645AA7965AF}"/>
                  </a:ext>
                </a:extLst>
              </p:cNvPr>
              <p:cNvSpPr/>
              <p:nvPr/>
            </p:nvSpPr>
            <p:spPr>
              <a:xfrm rot="2700000">
                <a:off x="8269002" y="5563077"/>
                <a:ext cx="504548" cy="504548"/>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55293A5-DFD3-428F-9527-8BEE90FC9E81}"/>
                      </a:ext>
                    </a:extLst>
                  </p:cNvPr>
                  <p:cNvSpPr txBox="1"/>
                  <p:nvPr/>
                </p:nvSpPr>
                <p:spPr>
                  <a:xfrm>
                    <a:off x="8318363" y="5604051"/>
                    <a:ext cx="44666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3</m:t>
                              </m:r>
                            </m:sub>
                          </m:sSub>
                        </m:oMath>
                      </m:oMathPara>
                    </a14:m>
                    <a:endParaRPr lang="en-US" dirty="0"/>
                  </a:p>
                </p:txBody>
              </p:sp>
            </mc:Choice>
            <mc:Fallback xmlns="">
              <p:sp>
                <p:nvSpPr>
                  <p:cNvPr id="35" name="TextBox 34">
                    <a:extLst>
                      <a:ext uri="{FF2B5EF4-FFF2-40B4-BE49-F238E27FC236}">
                        <a16:creationId xmlns:a16="http://schemas.microsoft.com/office/drawing/2014/main" id="{455293A5-DFD3-428F-9527-8BEE90FC9E81}"/>
                      </a:ext>
                    </a:extLst>
                  </p:cNvPr>
                  <p:cNvSpPr txBox="1">
                    <a:spLocks noRot="1" noChangeAspect="1" noMove="1" noResize="1" noEditPoints="1" noAdjustHandles="1" noChangeArrowheads="1" noChangeShapeType="1" noTextEdit="1"/>
                  </p:cNvSpPr>
                  <p:nvPr/>
                </p:nvSpPr>
                <p:spPr>
                  <a:xfrm>
                    <a:off x="8318363" y="5604051"/>
                    <a:ext cx="446661" cy="369332"/>
                  </a:xfrm>
                  <a:prstGeom prst="rect">
                    <a:avLst/>
                  </a:prstGeom>
                  <a:blipFill>
                    <a:blip r:embed="rId10"/>
                    <a:stretch>
                      <a:fillRect/>
                    </a:stretch>
                  </a:blipFill>
                </p:spPr>
                <p:txBody>
                  <a:bodyPr/>
                  <a:lstStyle/>
                  <a:p>
                    <a:r>
                      <a:rPr lang="en-US">
                        <a:noFill/>
                      </a:rPr>
                      <a:t> </a:t>
                    </a:r>
                  </a:p>
                </p:txBody>
              </p:sp>
            </mc:Fallback>
          </mc:AlternateContent>
        </p:grpSp>
        <p:grpSp>
          <p:nvGrpSpPr>
            <p:cNvPr id="36" name="Group 35">
              <a:extLst>
                <a:ext uri="{FF2B5EF4-FFF2-40B4-BE49-F238E27FC236}">
                  <a16:creationId xmlns:a16="http://schemas.microsoft.com/office/drawing/2014/main" id="{20128C6A-DF7D-4051-85C5-C0578361A6D6}"/>
                </a:ext>
              </a:extLst>
            </p:cNvPr>
            <p:cNvGrpSpPr/>
            <p:nvPr/>
          </p:nvGrpSpPr>
          <p:grpSpPr>
            <a:xfrm>
              <a:off x="10677705" y="5564469"/>
              <a:ext cx="504548" cy="504548"/>
              <a:chOff x="8269002" y="5563077"/>
              <a:chExt cx="504548" cy="504548"/>
            </a:xfrm>
          </p:grpSpPr>
          <p:sp>
            <p:nvSpPr>
              <p:cNvPr id="37" name="Rectangle 36">
                <a:extLst>
                  <a:ext uri="{FF2B5EF4-FFF2-40B4-BE49-F238E27FC236}">
                    <a16:creationId xmlns:a16="http://schemas.microsoft.com/office/drawing/2014/main" id="{2FBB19F9-7697-43FC-ACDC-1F80F9372EB6}"/>
                  </a:ext>
                </a:extLst>
              </p:cNvPr>
              <p:cNvSpPr/>
              <p:nvPr/>
            </p:nvSpPr>
            <p:spPr>
              <a:xfrm rot="2700000">
                <a:off x="8269002" y="5563077"/>
                <a:ext cx="504548" cy="5045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89561B8-03CA-4EF8-B5BF-79D72249E7F1}"/>
                      </a:ext>
                    </a:extLst>
                  </p:cNvPr>
                  <p:cNvSpPr txBox="1"/>
                  <p:nvPr/>
                </p:nvSpPr>
                <p:spPr>
                  <a:xfrm>
                    <a:off x="8318363" y="5604051"/>
                    <a:ext cx="4106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38" name="TextBox 37">
                    <a:extLst>
                      <a:ext uri="{FF2B5EF4-FFF2-40B4-BE49-F238E27FC236}">
                        <a16:creationId xmlns:a16="http://schemas.microsoft.com/office/drawing/2014/main" id="{F89561B8-03CA-4EF8-B5BF-79D72249E7F1}"/>
                      </a:ext>
                    </a:extLst>
                  </p:cNvPr>
                  <p:cNvSpPr txBox="1">
                    <a:spLocks noRot="1" noChangeAspect="1" noMove="1" noResize="1" noEditPoints="1" noAdjustHandles="1" noChangeArrowheads="1" noChangeShapeType="1" noTextEdit="1"/>
                  </p:cNvSpPr>
                  <p:nvPr/>
                </p:nvSpPr>
                <p:spPr>
                  <a:xfrm>
                    <a:off x="8318363" y="5604051"/>
                    <a:ext cx="410689" cy="369332"/>
                  </a:xfrm>
                  <a:prstGeom prst="rect">
                    <a:avLst/>
                  </a:prstGeom>
                  <a:blipFill>
                    <a:blip r:embed="rId11"/>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B23C83A5-18EF-4B06-9670-40FE2BF3D21F}"/>
                    </a:ext>
                  </a:extLst>
                </p:cNvPr>
                <p:cNvSpPr txBox="1"/>
                <p:nvPr/>
              </p:nvSpPr>
              <p:spPr>
                <a:xfrm>
                  <a:off x="7098169" y="5391517"/>
                  <a:ext cx="783676" cy="84766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e>
                        </m:nary>
                      </m:oMath>
                    </m:oMathPara>
                  </a14:m>
                  <a:endParaRPr lang="en-US" dirty="0"/>
                </a:p>
              </p:txBody>
            </p:sp>
          </mc:Choice>
          <mc:Fallback xmlns="">
            <p:sp>
              <p:nvSpPr>
                <p:cNvPr id="42" name="TextBox 41">
                  <a:extLst>
                    <a:ext uri="{FF2B5EF4-FFF2-40B4-BE49-F238E27FC236}">
                      <a16:creationId xmlns:a16="http://schemas.microsoft.com/office/drawing/2014/main" id="{B23C83A5-18EF-4B06-9670-40FE2BF3D21F}"/>
                    </a:ext>
                  </a:extLst>
                </p:cNvPr>
                <p:cNvSpPr txBox="1">
                  <a:spLocks noRot="1" noChangeAspect="1" noMove="1" noResize="1" noEditPoints="1" noAdjustHandles="1" noChangeArrowheads="1" noChangeShapeType="1" noTextEdit="1"/>
                </p:cNvSpPr>
                <p:nvPr/>
              </p:nvSpPr>
              <p:spPr>
                <a:xfrm>
                  <a:off x="7098169" y="5391517"/>
                  <a:ext cx="783676" cy="847668"/>
                </a:xfrm>
                <a:prstGeom prst="rect">
                  <a:avLst/>
                </a:prstGeom>
                <a:blipFill>
                  <a:blip r:embed="rId12"/>
                  <a:stretch>
                    <a:fillRect/>
                  </a:stretch>
                </a:blipFill>
              </p:spPr>
              <p:txBody>
                <a:bodyPr/>
                <a:lstStyle/>
                <a:p>
                  <a:r>
                    <a:rPr lang="en-US">
                      <a:noFill/>
                    </a:rPr>
                    <a:t> </a:t>
                  </a:r>
                </a:p>
              </p:txBody>
            </p:sp>
          </mc:Fallback>
        </mc:AlternateContent>
        <p:sp>
          <p:nvSpPr>
            <p:cNvPr id="43" name="Rectangle 42">
              <a:extLst>
                <a:ext uri="{FF2B5EF4-FFF2-40B4-BE49-F238E27FC236}">
                  <a16:creationId xmlns:a16="http://schemas.microsoft.com/office/drawing/2014/main" id="{AD5DCE60-6AC6-4797-BC84-F914AEA04506}"/>
                </a:ext>
              </a:extLst>
            </p:cNvPr>
            <p:cNvSpPr/>
            <p:nvPr/>
          </p:nvSpPr>
          <p:spPr>
            <a:xfrm>
              <a:off x="8075146" y="5282214"/>
              <a:ext cx="3297150" cy="1029809"/>
            </a:xfrm>
            <a:prstGeom prst="rect">
              <a:avLst/>
            </a:prstGeom>
            <a:noFill/>
            <a:ln>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1314DBF1-13A1-4A78-A08D-AE8CEF04E420}"/>
              </a:ext>
            </a:extLst>
          </p:cNvPr>
          <p:cNvGrpSpPr/>
          <p:nvPr/>
        </p:nvGrpSpPr>
        <p:grpSpPr>
          <a:xfrm>
            <a:off x="8034484" y="2277019"/>
            <a:ext cx="504548" cy="504548"/>
            <a:chOff x="8269002" y="5563077"/>
            <a:chExt cx="504548" cy="504548"/>
          </a:xfrm>
        </p:grpSpPr>
        <p:sp>
          <p:nvSpPr>
            <p:cNvPr id="46" name="Rectangle 45">
              <a:extLst>
                <a:ext uri="{FF2B5EF4-FFF2-40B4-BE49-F238E27FC236}">
                  <a16:creationId xmlns:a16="http://schemas.microsoft.com/office/drawing/2014/main" id="{BDBD1CFB-94D8-40CE-A221-B3D1C149741A}"/>
                </a:ext>
              </a:extLst>
            </p:cNvPr>
            <p:cNvSpPr/>
            <p:nvPr/>
          </p:nvSpPr>
          <p:spPr>
            <a:xfrm rot="2700000">
              <a:off x="8269002" y="5563077"/>
              <a:ext cx="504548" cy="5045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C3C6B9A7-E6CF-4B8C-88C5-EE8E9BE810C9}"/>
                    </a:ext>
                  </a:extLst>
                </p:cNvPr>
                <p:cNvSpPr txBox="1"/>
                <p:nvPr/>
              </p:nvSpPr>
              <p:spPr>
                <a:xfrm>
                  <a:off x="8318363" y="5604051"/>
                  <a:ext cx="4413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oMath>
                    </m:oMathPara>
                  </a14:m>
                  <a:endParaRPr lang="en-US" dirty="0"/>
                </a:p>
              </p:txBody>
            </p:sp>
          </mc:Choice>
          <mc:Fallback xmlns="">
            <p:sp>
              <p:nvSpPr>
                <p:cNvPr id="47" name="TextBox 46">
                  <a:extLst>
                    <a:ext uri="{FF2B5EF4-FFF2-40B4-BE49-F238E27FC236}">
                      <a16:creationId xmlns:a16="http://schemas.microsoft.com/office/drawing/2014/main" id="{C3C6B9A7-E6CF-4B8C-88C5-EE8E9BE810C9}"/>
                    </a:ext>
                  </a:extLst>
                </p:cNvPr>
                <p:cNvSpPr txBox="1">
                  <a:spLocks noRot="1" noChangeAspect="1" noMove="1" noResize="1" noEditPoints="1" noAdjustHandles="1" noChangeArrowheads="1" noChangeShapeType="1" noTextEdit="1"/>
                </p:cNvSpPr>
                <p:nvPr/>
              </p:nvSpPr>
              <p:spPr>
                <a:xfrm>
                  <a:off x="8318363" y="5604051"/>
                  <a:ext cx="441339" cy="369332"/>
                </a:xfrm>
                <a:prstGeom prst="rect">
                  <a:avLst/>
                </a:prstGeom>
                <a:blipFill>
                  <a:blip r:embed="rId13"/>
                  <a:stretch>
                    <a:fillRect/>
                  </a:stretch>
                </a:blipFill>
              </p:spPr>
              <p:txBody>
                <a:bodyPr/>
                <a:lstStyle/>
                <a:p>
                  <a:r>
                    <a:rPr lang="en-US">
                      <a:noFill/>
                    </a:rPr>
                    <a:t> </a:t>
                  </a:r>
                </a:p>
              </p:txBody>
            </p:sp>
          </mc:Fallback>
        </mc:AlternateContent>
      </p:grpSp>
      <p:cxnSp>
        <p:nvCxnSpPr>
          <p:cNvPr id="49" name="Straight Arrow Connector 48">
            <a:extLst>
              <a:ext uri="{FF2B5EF4-FFF2-40B4-BE49-F238E27FC236}">
                <a16:creationId xmlns:a16="http://schemas.microsoft.com/office/drawing/2014/main" id="{1CEBE2F9-D64B-453A-BB93-04A8E9CEB34F}"/>
              </a:ext>
            </a:extLst>
          </p:cNvPr>
          <p:cNvCxnSpPr>
            <a:cxnSpLocks/>
            <a:stCxn id="17" idx="4"/>
          </p:cNvCxnSpPr>
          <p:nvPr/>
        </p:nvCxnSpPr>
        <p:spPr>
          <a:xfrm>
            <a:off x="7950405" y="1620389"/>
            <a:ext cx="223932" cy="608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EB780901-4905-4542-8674-192B4C2E8667}"/>
              </a:ext>
            </a:extLst>
          </p:cNvPr>
          <p:cNvSpPr txBox="1"/>
          <p:nvPr/>
        </p:nvSpPr>
        <p:spPr>
          <a:xfrm>
            <a:off x="6599887" y="2763647"/>
            <a:ext cx="1645835" cy="338554"/>
          </a:xfrm>
          <a:prstGeom prst="rect">
            <a:avLst/>
          </a:prstGeom>
          <a:noFill/>
        </p:spPr>
        <p:txBody>
          <a:bodyPr wrap="none" rtlCol="0">
            <a:spAutoFit/>
          </a:bodyPr>
          <a:lstStyle/>
          <a:p>
            <a:r>
              <a:rPr lang="en-US" sz="1600" dirty="0"/>
              <a:t>experimental test</a:t>
            </a:r>
          </a:p>
        </p:txBody>
      </p:sp>
      <mc:AlternateContent xmlns:mc="http://schemas.openxmlformats.org/markup-compatibility/2006" xmlns:a14="http://schemas.microsoft.com/office/drawing/2010/main">
        <mc:Choice Requires="a14">
          <p:graphicFrame>
            <p:nvGraphicFramePr>
              <p:cNvPr id="52" name="Table 52">
                <a:extLst>
                  <a:ext uri="{FF2B5EF4-FFF2-40B4-BE49-F238E27FC236}">
                    <a16:creationId xmlns:a16="http://schemas.microsoft.com/office/drawing/2014/main" id="{AAE52726-23D8-4D9C-83D7-43829F91F511}"/>
                  </a:ext>
                </a:extLst>
              </p:cNvPr>
              <p:cNvGraphicFramePr>
                <a:graphicFrameLocks noGrp="1"/>
              </p:cNvGraphicFramePr>
              <p:nvPr/>
            </p:nvGraphicFramePr>
            <p:xfrm>
              <a:off x="8880372" y="1179420"/>
              <a:ext cx="2989077" cy="1483360"/>
            </p:xfrm>
            <a:graphic>
              <a:graphicData uri="http://schemas.openxmlformats.org/drawingml/2006/table">
                <a:tbl>
                  <a:tblPr firstRow="1" bandRow="1">
                    <a:tableStyleId>{2D5ABB26-0587-4C30-8999-92F81FD0307C}</a:tableStyleId>
                  </a:tblPr>
                  <a:tblGrid>
                    <a:gridCol w="446400">
                      <a:extLst>
                        <a:ext uri="{9D8B030D-6E8A-4147-A177-3AD203B41FA5}">
                          <a16:colId xmlns:a16="http://schemas.microsoft.com/office/drawing/2014/main" val="3919644959"/>
                        </a:ext>
                      </a:extLst>
                    </a:gridCol>
                    <a:gridCol w="2542677">
                      <a:extLst>
                        <a:ext uri="{9D8B030D-6E8A-4147-A177-3AD203B41FA5}">
                          <a16:colId xmlns:a16="http://schemas.microsoft.com/office/drawing/2014/main" val="3379705832"/>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oMath>
                            </m:oMathPara>
                          </a14:m>
                          <a:endParaRPr lang="en-US" dirty="0"/>
                        </a:p>
                      </a:txBody>
                      <a:tcPr>
                        <a:lnB w="12700" cap="flat" cmpd="sng" algn="ctr">
                          <a:solidFill>
                            <a:schemeClr val="tx1"/>
                          </a:solidFill>
                          <a:prstDash val="solid"/>
                          <a:round/>
                          <a:headEnd type="none" w="med" len="med"/>
                          <a:tailEnd type="none" w="med" len="med"/>
                        </a:lnB>
                      </a:tcPr>
                    </a:tc>
                    <a:tc>
                      <a:txBody>
                        <a:bodyPr/>
                        <a:lstStyle/>
                        <a:p>
                          <a:r>
                            <a:rPr lang="en-US" dirty="0"/>
                            <a:t>Test Result</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8586678"/>
                      </a:ext>
                    </a:extLst>
                  </a:tr>
                  <a:tr h="370840">
                    <a:tc>
                      <a:txBody>
                        <a:bodyPr/>
                        <a:lstStyle/>
                        <a:p>
                          <a:pPr algn="ctr"/>
                          <a:r>
                            <a:rPr lang="en-US" dirty="0"/>
                            <a:t>T</a:t>
                          </a:r>
                        </a:p>
                      </a:txBody>
                      <a:tcPr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r>
                            <a:rPr lang="en-US" dirty="0">
                              <a:solidFill>
                                <a:schemeClr val="accent6"/>
                              </a:solidFill>
                            </a:rPr>
                            <a:t>SUCCESS (in finite time)</a:t>
                          </a:r>
                          <a:endParaRPr lang="en-US" dirty="0"/>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4039576678"/>
                      </a:ext>
                    </a:extLst>
                  </a:tr>
                  <a:tr h="370840">
                    <a:tc rowSpan="2">
                      <a:txBody>
                        <a:bodyPr/>
                        <a:lstStyle/>
                        <a:p>
                          <a:pPr algn="ctr"/>
                          <a:r>
                            <a:rPr lang="en-US" dirty="0"/>
                            <a:t>F</a:t>
                          </a:r>
                        </a:p>
                      </a:txBody>
                      <a:tcPr anchor="ctr">
                        <a:lnT w="12700" cap="flat" cmpd="sng" algn="ctr">
                          <a:noFill/>
                          <a:prstDash val="solid"/>
                          <a:round/>
                          <a:headEnd type="none" w="med" len="med"/>
                          <a:tailEnd type="none" w="med" len="med"/>
                        </a:lnT>
                        <a:solidFill>
                          <a:schemeClr val="accent2">
                            <a:lumMod val="20000"/>
                            <a:lumOff val="80000"/>
                          </a:schemeClr>
                        </a:solidFill>
                      </a:tcPr>
                    </a:tc>
                    <a:tc>
                      <a:txBody>
                        <a:bodyPr/>
                        <a:lstStyle/>
                        <a:p>
                          <a:r>
                            <a:rPr lang="en-US" dirty="0">
                              <a:solidFill>
                                <a:srgbClr val="FF0000"/>
                              </a:solidFill>
                            </a:rPr>
                            <a:t>FAILURE (in finite time)</a:t>
                          </a:r>
                          <a:endParaRPr lang="en-US" dirty="0"/>
                        </a:p>
                      </a:txBody>
                      <a:tcPr>
                        <a:lnT w="12700" cap="flat" cmpd="sng" algn="ctr">
                          <a:noFill/>
                          <a:prstDash val="solid"/>
                          <a:round/>
                          <a:headEnd type="none" w="med" len="med"/>
                          <a:tailEnd type="none" w="med" len="med"/>
                        </a:lnT>
                        <a:solidFill>
                          <a:schemeClr val="accent2">
                            <a:lumMod val="20000"/>
                            <a:lumOff val="80000"/>
                          </a:schemeClr>
                        </a:solidFill>
                      </a:tcPr>
                    </a:tc>
                    <a:extLst>
                      <a:ext uri="{0D108BD9-81ED-4DB2-BD59-A6C34878D82A}">
                        <a16:rowId xmlns:a16="http://schemas.microsoft.com/office/drawing/2014/main" val="3368961383"/>
                      </a:ext>
                    </a:extLst>
                  </a:tr>
                  <a:tr h="370840">
                    <a:tc vMerge="1">
                      <a:txBody>
                        <a:bodyPr/>
                        <a:lstStyle/>
                        <a:p>
                          <a:endParaRPr lang="en-US" dirty="0"/>
                        </a:p>
                      </a:txBody>
                      <a:tcPr/>
                    </a:tc>
                    <a:tc>
                      <a:txBody>
                        <a:bodyPr/>
                        <a:lstStyle/>
                        <a:p>
                          <a:r>
                            <a:rPr lang="en-US" dirty="0"/>
                            <a:t>UNDEFINED</a:t>
                          </a:r>
                        </a:p>
                      </a:txBody>
                      <a:tcPr/>
                    </a:tc>
                    <a:extLst>
                      <a:ext uri="{0D108BD9-81ED-4DB2-BD59-A6C34878D82A}">
                        <a16:rowId xmlns:a16="http://schemas.microsoft.com/office/drawing/2014/main" val="770856430"/>
                      </a:ext>
                    </a:extLst>
                  </a:tr>
                </a:tbl>
              </a:graphicData>
            </a:graphic>
          </p:graphicFrame>
        </mc:Choice>
        <mc:Fallback xmlns="">
          <p:graphicFrame>
            <p:nvGraphicFramePr>
              <p:cNvPr id="52" name="Table 52">
                <a:extLst>
                  <a:ext uri="{FF2B5EF4-FFF2-40B4-BE49-F238E27FC236}">
                    <a16:creationId xmlns:a16="http://schemas.microsoft.com/office/drawing/2014/main" id="{AAE52726-23D8-4D9C-83D7-43829F91F511}"/>
                  </a:ext>
                </a:extLst>
              </p:cNvPr>
              <p:cNvGraphicFramePr>
                <a:graphicFrameLocks noGrp="1"/>
              </p:cNvGraphicFramePr>
              <p:nvPr>
                <p:extLst>
                  <p:ext uri="{D42A27DB-BD31-4B8C-83A1-F6EECF244321}">
                    <p14:modId xmlns:p14="http://schemas.microsoft.com/office/powerpoint/2010/main" val="3451792584"/>
                  </p:ext>
                </p:extLst>
              </p:nvPr>
            </p:nvGraphicFramePr>
            <p:xfrm>
              <a:off x="8880372" y="1179420"/>
              <a:ext cx="2989077" cy="1483360"/>
            </p:xfrm>
            <a:graphic>
              <a:graphicData uri="http://schemas.openxmlformats.org/drawingml/2006/table">
                <a:tbl>
                  <a:tblPr firstRow="1" bandRow="1">
                    <a:tableStyleId>{2D5ABB26-0587-4C30-8999-92F81FD0307C}</a:tableStyleId>
                  </a:tblPr>
                  <a:tblGrid>
                    <a:gridCol w="446400">
                      <a:extLst>
                        <a:ext uri="{9D8B030D-6E8A-4147-A177-3AD203B41FA5}">
                          <a16:colId xmlns:a16="http://schemas.microsoft.com/office/drawing/2014/main" val="3919644959"/>
                        </a:ext>
                      </a:extLst>
                    </a:gridCol>
                    <a:gridCol w="2542677">
                      <a:extLst>
                        <a:ext uri="{9D8B030D-6E8A-4147-A177-3AD203B41FA5}">
                          <a16:colId xmlns:a16="http://schemas.microsoft.com/office/drawing/2014/main" val="3379705832"/>
                        </a:ext>
                      </a:extLst>
                    </a:gridCol>
                  </a:tblGrid>
                  <a:tr h="370840">
                    <a:tc>
                      <a:txBody>
                        <a:bodyPr/>
                        <a:lstStyle/>
                        <a:p>
                          <a:endParaRPr lang="en-US"/>
                        </a:p>
                      </a:txBody>
                      <a:tcPr>
                        <a:lnB w="12700" cap="flat" cmpd="sng" algn="ctr">
                          <a:solidFill>
                            <a:schemeClr val="tx1"/>
                          </a:solidFill>
                          <a:prstDash val="solid"/>
                          <a:round/>
                          <a:headEnd type="none" w="med" len="med"/>
                          <a:tailEnd type="none" w="med" len="med"/>
                        </a:lnB>
                        <a:blipFill>
                          <a:blip r:embed="rId14"/>
                          <a:stretch>
                            <a:fillRect t="-8197" r="-575342" b="-324590"/>
                          </a:stretch>
                        </a:blipFill>
                      </a:tcPr>
                    </a:tc>
                    <a:tc>
                      <a:txBody>
                        <a:bodyPr/>
                        <a:lstStyle/>
                        <a:p>
                          <a:r>
                            <a:rPr lang="en-US" dirty="0"/>
                            <a:t>Test Result</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8586678"/>
                      </a:ext>
                    </a:extLst>
                  </a:tr>
                  <a:tr h="370840">
                    <a:tc>
                      <a:txBody>
                        <a:bodyPr/>
                        <a:lstStyle/>
                        <a:p>
                          <a:pPr algn="ctr"/>
                          <a:r>
                            <a:rPr lang="en-US" dirty="0"/>
                            <a:t>T</a:t>
                          </a:r>
                        </a:p>
                      </a:txBody>
                      <a:tcPr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r>
                            <a:rPr lang="en-US" dirty="0">
                              <a:solidFill>
                                <a:schemeClr val="accent6"/>
                              </a:solidFill>
                            </a:rPr>
                            <a:t>SUCCESS (in finite time)</a:t>
                          </a:r>
                          <a:endParaRPr lang="en-US" dirty="0"/>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4039576678"/>
                      </a:ext>
                    </a:extLst>
                  </a:tr>
                  <a:tr h="370840">
                    <a:tc rowSpan="2">
                      <a:txBody>
                        <a:bodyPr/>
                        <a:lstStyle/>
                        <a:p>
                          <a:pPr algn="ctr"/>
                          <a:r>
                            <a:rPr lang="en-US" dirty="0"/>
                            <a:t>F</a:t>
                          </a:r>
                        </a:p>
                      </a:txBody>
                      <a:tcPr anchor="ctr">
                        <a:lnT w="12700" cap="flat" cmpd="sng" algn="ctr">
                          <a:noFill/>
                          <a:prstDash val="solid"/>
                          <a:round/>
                          <a:headEnd type="none" w="med" len="med"/>
                          <a:tailEnd type="none" w="med" len="med"/>
                        </a:lnT>
                        <a:solidFill>
                          <a:schemeClr val="accent2">
                            <a:lumMod val="20000"/>
                            <a:lumOff val="80000"/>
                          </a:schemeClr>
                        </a:solidFill>
                      </a:tcPr>
                    </a:tc>
                    <a:tc>
                      <a:txBody>
                        <a:bodyPr/>
                        <a:lstStyle/>
                        <a:p>
                          <a:r>
                            <a:rPr lang="en-US" dirty="0">
                              <a:solidFill>
                                <a:srgbClr val="FF0000"/>
                              </a:solidFill>
                            </a:rPr>
                            <a:t>FAILURE (in finite time)</a:t>
                          </a:r>
                          <a:endParaRPr lang="en-US" dirty="0"/>
                        </a:p>
                      </a:txBody>
                      <a:tcPr>
                        <a:lnT w="12700" cap="flat" cmpd="sng" algn="ctr">
                          <a:noFill/>
                          <a:prstDash val="solid"/>
                          <a:round/>
                          <a:headEnd type="none" w="med" len="med"/>
                          <a:tailEnd type="none" w="med" len="med"/>
                        </a:lnT>
                        <a:solidFill>
                          <a:schemeClr val="accent2">
                            <a:lumMod val="20000"/>
                            <a:lumOff val="80000"/>
                          </a:schemeClr>
                        </a:solidFill>
                      </a:tcPr>
                    </a:tc>
                    <a:extLst>
                      <a:ext uri="{0D108BD9-81ED-4DB2-BD59-A6C34878D82A}">
                        <a16:rowId xmlns:a16="http://schemas.microsoft.com/office/drawing/2014/main" val="3368961383"/>
                      </a:ext>
                    </a:extLst>
                  </a:tr>
                  <a:tr h="370840">
                    <a:tc vMerge="1">
                      <a:txBody>
                        <a:bodyPr/>
                        <a:lstStyle/>
                        <a:p>
                          <a:endParaRPr lang="en-US" dirty="0"/>
                        </a:p>
                      </a:txBody>
                      <a:tcPr/>
                    </a:tc>
                    <a:tc>
                      <a:txBody>
                        <a:bodyPr/>
                        <a:lstStyle/>
                        <a:p>
                          <a:r>
                            <a:rPr lang="en-US" dirty="0"/>
                            <a:t>UNDEFINED</a:t>
                          </a:r>
                        </a:p>
                      </a:txBody>
                      <a:tcPr/>
                    </a:tc>
                    <a:extLst>
                      <a:ext uri="{0D108BD9-81ED-4DB2-BD59-A6C34878D82A}">
                        <a16:rowId xmlns:a16="http://schemas.microsoft.com/office/drawing/2014/main" val="770856430"/>
                      </a:ext>
                    </a:extLst>
                  </a:tr>
                </a:tbl>
              </a:graphicData>
            </a:graphic>
          </p:graphicFrame>
        </mc:Fallback>
      </mc:AlternateContent>
      <p:grpSp>
        <p:nvGrpSpPr>
          <p:cNvPr id="72" name="Group 71">
            <a:extLst>
              <a:ext uri="{FF2B5EF4-FFF2-40B4-BE49-F238E27FC236}">
                <a16:creationId xmlns:a16="http://schemas.microsoft.com/office/drawing/2014/main" id="{277825E4-48FE-48DE-90C2-3EE63DB5AD8A}"/>
              </a:ext>
            </a:extLst>
          </p:cNvPr>
          <p:cNvGrpSpPr/>
          <p:nvPr/>
        </p:nvGrpSpPr>
        <p:grpSpPr>
          <a:xfrm>
            <a:off x="1419957" y="3685712"/>
            <a:ext cx="3526941" cy="1029809"/>
            <a:chOff x="521276" y="3783367"/>
            <a:chExt cx="3526941" cy="1029809"/>
          </a:xfrm>
        </p:grpSpPr>
        <p:grpSp>
          <p:nvGrpSpPr>
            <p:cNvPr id="55" name="Group 54">
              <a:extLst>
                <a:ext uri="{FF2B5EF4-FFF2-40B4-BE49-F238E27FC236}">
                  <a16:creationId xmlns:a16="http://schemas.microsoft.com/office/drawing/2014/main" id="{43CB5781-FD3B-4028-886D-A4AE77239931}"/>
                </a:ext>
              </a:extLst>
            </p:cNvPr>
            <p:cNvGrpSpPr/>
            <p:nvPr/>
          </p:nvGrpSpPr>
          <p:grpSpPr>
            <a:xfrm>
              <a:off x="1692109" y="4064230"/>
              <a:ext cx="504548" cy="504548"/>
              <a:chOff x="8269002" y="5563077"/>
              <a:chExt cx="504548" cy="504548"/>
            </a:xfrm>
          </p:grpSpPr>
          <p:sp>
            <p:nvSpPr>
              <p:cNvPr id="56" name="Rectangle 55">
                <a:extLst>
                  <a:ext uri="{FF2B5EF4-FFF2-40B4-BE49-F238E27FC236}">
                    <a16:creationId xmlns:a16="http://schemas.microsoft.com/office/drawing/2014/main" id="{7E656DEB-C677-4F5A-8E8B-081D98A0E763}"/>
                  </a:ext>
                </a:extLst>
              </p:cNvPr>
              <p:cNvSpPr/>
              <p:nvPr/>
            </p:nvSpPr>
            <p:spPr>
              <a:xfrm rot="2700000">
                <a:off x="8269002" y="5563077"/>
                <a:ext cx="504548" cy="504548"/>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DEB03CEF-D195-4E84-9E22-566E8705FE4D}"/>
                      </a:ext>
                    </a:extLst>
                  </p:cNvPr>
                  <p:cNvSpPr txBox="1"/>
                  <p:nvPr/>
                </p:nvSpPr>
                <p:spPr>
                  <a:xfrm>
                    <a:off x="8318363" y="5604051"/>
                    <a:ext cx="4413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oMath>
                      </m:oMathPara>
                    </a14:m>
                    <a:endParaRPr lang="en-US" dirty="0"/>
                  </a:p>
                </p:txBody>
              </p:sp>
            </mc:Choice>
            <mc:Fallback xmlns="">
              <p:sp>
                <p:nvSpPr>
                  <p:cNvPr id="57" name="TextBox 56">
                    <a:extLst>
                      <a:ext uri="{FF2B5EF4-FFF2-40B4-BE49-F238E27FC236}">
                        <a16:creationId xmlns:a16="http://schemas.microsoft.com/office/drawing/2014/main" id="{DEB03CEF-D195-4E84-9E22-566E8705FE4D}"/>
                      </a:ext>
                    </a:extLst>
                  </p:cNvPr>
                  <p:cNvSpPr txBox="1">
                    <a:spLocks noRot="1" noChangeAspect="1" noMove="1" noResize="1" noEditPoints="1" noAdjustHandles="1" noChangeArrowheads="1" noChangeShapeType="1" noTextEdit="1"/>
                  </p:cNvSpPr>
                  <p:nvPr/>
                </p:nvSpPr>
                <p:spPr>
                  <a:xfrm>
                    <a:off x="8318363" y="5604051"/>
                    <a:ext cx="441339" cy="369332"/>
                  </a:xfrm>
                  <a:prstGeom prst="rect">
                    <a:avLst/>
                  </a:prstGeom>
                  <a:blipFill>
                    <a:blip r:embed="rId15"/>
                    <a:stretch>
                      <a:fillRect/>
                    </a:stretch>
                  </a:blipFill>
                </p:spPr>
                <p:txBody>
                  <a:bodyPr/>
                  <a:lstStyle/>
                  <a:p>
                    <a:r>
                      <a:rPr lang="en-US">
                        <a:noFill/>
                      </a:rPr>
                      <a:t> </a:t>
                    </a:r>
                  </a:p>
                </p:txBody>
              </p:sp>
            </mc:Fallback>
          </mc:AlternateContent>
        </p:grpSp>
        <p:grpSp>
          <p:nvGrpSpPr>
            <p:cNvPr id="58" name="Group 57">
              <a:extLst>
                <a:ext uri="{FF2B5EF4-FFF2-40B4-BE49-F238E27FC236}">
                  <a16:creationId xmlns:a16="http://schemas.microsoft.com/office/drawing/2014/main" id="{79C84AF1-B3F0-49AA-B84C-F990F0708CDF}"/>
                </a:ext>
              </a:extLst>
            </p:cNvPr>
            <p:cNvGrpSpPr/>
            <p:nvPr/>
          </p:nvGrpSpPr>
          <p:grpSpPr>
            <a:xfrm>
              <a:off x="2495010" y="4064694"/>
              <a:ext cx="504548" cy="504548"/>
              <a:chOff x="8269002" y="5563077"/>
              <a:chExt cx="504548" cy="504548"/>
            </a:xfrm>
          </p:grpSpPr>
          <p:sp>
            <p:nvSpPr>
              <p:cNvPr id="59" name="Rectangle 58">
                <a:extLst>
                  <a:ext uri="{FF2B5EF4-FFF2-40B4-BE49-F238E27FC236}">
                    <a16:creationId xmlns:a16="http://schemas.microsoft.com/office/drawing/2014/main" id="{8D2806FA-2755-4E62-925B-E9DE0BA76313}"/>
                  </a:ext>
                </a:extLst>
              </p:cNvPr>
              <p:cNvSpPr/>
              <p:nvPr/>
            </p:nvSpPr>
            <p:spPr>
              <a:xfrm rot="2700000">
                <a:off x="8269002" y="5563077"/>
                <a:ext cx="504548" cy="504548"/>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A2465876-11CB-4ACF-8DB6-67736E7A48D6}"/>
                      </a:ext>
                    </a:extLst>
                  </p:cNvPr>
                  <p:cNvSpPr txBox="1"/>
                  <p:nvPr/>
                </p:nvSpPr>
                <p:spPr>
                  <a:xfrm>
                    <a:off x="8318363" y="5604051"/>
                    <a:ext cx="44666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oMath>
                      </m:oMathPara>
                    </a14:m>
                    <a:endParaRPr lang="en-US" dirty="0"/>
                  </a:p>
                </p:txBody>
              </p:sp>
            </mc:Choice>
            <mc:Fallback xmlns="">
              <p:sp>
                <p:nvSpPr>
                  <p:cNvPr id="60" name="TextBox 59">
                    <a:extLst>
                      <a:ext uri="{FF2B5EF4-FFF2-40B4-BE49-F238E27FC236}">
                        <a16:creationId xmlns:a16="http://schemas.microsoft.com/office/drawing/2014/main" id="{A2465876-11CB-4ACF-8DB6-67736E7A48D6}"/>
                      </a:ext>
                    </a:extLst>
                  </p:cNvPr>
                  <p:cNvSpPr txBox="1">
                    <a:spLocks noRot="1" noChangeAspect="1" noMove="1" noResize="1" noEditPoints="1" noAdjustHandles="1" noChangeArrowheads="1" noChangeShapeType="1" noTextEdit="1"/>
                  </p:cNvSpPr>
                  <p:nvPr/>
                </p:nvSpPr>
                <p:spPr>
                  <a:xfrm>
                    <a:off x="8318363" y="5604051"/>
                    <a:ext cx="446661" cy="369332"/>
                  </a:xfrm>
                  <a:prstGeom prst="rect">
                    <a:avLst/>
                  </a:prstGeom>
                  <a:blipFill>
                    <a:blip r:embed="rId16"/>
                    <a:stretch>
                      <a:fillRect/>
                    </a:stretch>
                  </a:blipFill>
                </p:spPr>
                <p:txBody>
                  <a:bodyPr/>
                  <a:lstStyle/>
                  <a:p>
                    <a:r>
                      <a:rPr lang="en-US">
                        <a:noFill/>
                      </a:rPr>
                      <a:t> </a:t>
                    </a:r>
                  </a:p>
                </p:txBody>
              </p:sp>
            </mc:Fallback>
          </mc:AlternateContent>
        </p:grpSp>
        <p:grpSp>
          <p:nvGrpSpPr>
            <p:cNvPr id="61" name="Group 60">
              <a:extLst>
                <a:ext uri="{FF2B5EF4-FFF2-40B4-BE49-F238E27FC236}">
                  <a16:creationId xmlns:a16="http://schemas.microsoft.com/office/drawing/2014/main" id="{8411FA5A-3B33-4E21-8B23-E1703DE2A2EF}"/>
                </a:ext>
              </a:extLst>
            </p:cNvPr>
            <p:cNvGrpSpPr/>
            <p:nvPr/>
          </p:nvGrpSpPr>
          <p:grpSpPr>
            <a:xfrm>
              <a:off x="3297911" y="4065158"/>
              <a:ext cx="504548" cy="504548"/>
              <a:chOff x="8269002" y="5563077"/>
              <a:chExt cx="504548" cy="504548"/>
            </a:xfrm>
          </p:grpSpPr>
          <p:sp>
            <p:nvSpPr>
              <p:cNvPr id="62" name="Rectangle 61">
                <a:extLst>
                  <a:ext uri="{FF2B5EF4-FFF2-40B4-BE49-F238E27FC236}">
                    <a16:creationId xmlns:a16="http://schemas.microsoft.com/office/drawing/2014/main" id="{4DA6A202-3AA6-4454-9C8B-4040D1C6437B}"/>
                  </a:ext>
                </a:extLst>
              </p:cNvPr>
              <p:cNvSpPr/>
              <p:nvPr/>
            </p:nvSpPr>
            <p:spPr>
              <a:xfrm rot="2700000">
                <a:off x="8269002" y="5563077"/>
                <a:ext cx="504548" cy="504548"/>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48BC8AD0-18AE-4C68-A340-6FD40E6BD033}"/>
                      </a:ext>
                    </a:extLst>
                  </p:cNvPr>
                  <p:cNvSpPr txBox="1"/>
                  <p:nvPr/>
                </p:nvSpPr>
                <p:spPr>
                  <a:xfrm>
                    <a:off x="8318363" y="5604051"/>
                    <a:ext cx="44666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3</m:t>
                              </m:r>
                            </m:sub>
                          </m:sSub>
                        </m:oMath>
                      </m:oMathPara>
                    </a14:m>
                    <a:endParaRPr lang="en-US" dirty="0"/>
                  </a:p>
                </p:txBody>
              </p:sp>
            </mc:Choice>
            <mc:Fallback xmlns="">
              <p:sp>
                <p:nvSpPr>
                  <p:cNvPr id="63" name="TextBox 62">
                    <a:extLst>
                      <a:ext uri="{FF2B5EF4-FFF2-40B4-BE49-F238E27FC236}">
                        <a16:creationId xmlns:a16="http://schemas.microsoft.com/office/drawing/2014/main" id="{48BC8AD0-18AE-4C68-A340-6FD40E6BD033}"/>
                      </a:ext>
                    </a:extLst>
                  </p:cNvPr>
                  <p:cNvSpPr txBox="1">
                    <a:spLocks noRot="1" noChangeAspect="1" noMove="1" noResize="1" noEditPoints="1" noAdjustHandles="1" noChangeArrowheads="1" noChangeShapeType="1" noTextEdit="1"/>
                  </p:cNvSpPr>
                  <p:nvPr/>
                </p:nvSpPr>
                <p:spPr>
                  <a:xfrm>
                    <a:off x="8318363" y="5604051"/>
                    <a:ext cx="446661" cy="369332"/>
                  </a:xfrm>
                  <a:prstGeom prst="rect">
                    <a:avLst/>
                  </a:prstGeom>
                  <a:blipFill>
                    <a:blip r:embed="rId1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46604157-FF76-46B1-8427-66E01B32DEA6}"/>
                    </a:ext>
                  </a:extLst>
                </p:cNvPr>
                <p:cNvSpPr txBox="1"/>
                <p:nvPr/>
              </p:nvSpPr>
              <p:spPr>
                <a:xfrm>
                  <a:off x="521276" y="3892670"/>
                  <a:ext cx="783676" cy="8485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𝑖</m:t>
                            </m:r>
                          </m:sub>
                          <m:sup>
                            <m:r>
                              <a:rPr lang="en-US" b="0" i="1" smtClean="0">
                                <a:latin typeface="Cambria Math" panose="02040503050406030204" pitchFamily="18" charset="0"/>
                              </a:rPr>
                              <m:t>𝑛</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e>
                        </m:nary>
                      </m:oMath>
                    </m:oMathPara>
                  </a14:m>
                  <a:endParaRPr lang="en-US" dirty="0"/>
                </a:p>
              </p:txBody>
            </p:sp>
          </mc:Choice>
          <mc:Fallback xmlns="">
            <p:sp>
              <p:nvSpPr>
                <p:cNvPr id="67" name="TextBox 66">
                  <a:extLst>
                    <a:ext uri="{FF2B5EF4-FFF2-40B4-BE49-F238E27FC236}">
                      <a16:creationId xmlns:a16="http://schemas.microsoft.com/office/drawing/2014/main" id="{46604157-FF76-46B1-8427-66E01B32DEA6}"/>
                    </a:ext>
                  </a:extLst>
                </p:cNvPr>
                <p:cNvSpPr txBox="1">
                  <a:spLocks noRot="1" noChangeAspect="1" noMove="1" noResize="1" noEditPoints="1" noAdjustHandles="1" noChangeArrowheads="1" noChangeShapeType="1" noTextEdit="1"/>
                </p:cNvSpPr>
                <p:nvPr/>
              </p:nvSpPr>
              <p:spPr>
                <a:xfrm>
                  <a:off x="521276" y="3892670"/>
                  <a:ext cx="783676" cy="848566"/>
                </a:xfrm>
                <a:prstGeom prst="rect">
                  <a:avLst/>
                </a:prstGeom>
                <a:blipFill>
                  <a:blip r:embed="rId18"/>
                  <a:stretch>
                    <a:fillRect/>
                  </a:stretch>
                </a:blipFill>
              </p:spPr>
              <p:txBody>
                <a:bodyPr/>
                <a:lstStyle/>
                <a:p>
                  <a:r>
                    <a:rPr lang="en-US">
                      <a:noFill/>
                    </a:rPr>
                    <a:t> </a:t>
                  </a:r>
                </a:p>
              </p:txBody>
            </p:sp>
          </mc:Fallback>
        </mc:AlternateContent>
        <p:sp>
          <p:nvSpPr>
            <p:cNvPr id="68" name="Rectangle 67">
              <a:extLst>
                <a:ext uri="{FF2B5EF4-FFF2-40B4-BE49-F238E27FC236}">
                  <a16:creationId xmlns:a16="http://schemas.microsoft.com/office/drawing/2014/main" id="{2720AE4A-5467-4B9F-8AF1-CF79B28BA219}"/>
                </a:ext>
              </a:extLst>
            </p:cNvPr>
            <p:cNvSpPr/>
            <p:nvPr/>
          </p:nvSpPr>
          <p:spPr>
            <a:xfrm>
              <a:off x="1498252" y="3783367"/>
              <a:ext cx="2549965" cy="1029809"/>
            </a:xfrm>
            <a:prstGeom prst="rect">
              <a:avLst/>
            </a:prstGeom>
            <a:noFill/>
            <a:ln>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69" name="TextBox 68">
            <a:extLst>
              <a:ext uri="{FF2B5EF4-FFF2-40B4-BE49-F238E27FC236}">
                <a16:creationId xmlns:a16="http://schemas.microsoft.com/office/drawing/2014/main" id="{86EBF084-B0A5-4E3B-88AF-771FA920F5A1}"/>
              </a:ext>
            </a:extLst>
          </p:cNvPr>
          <p:cNvSpPr txBox="1"/>
          <p:nvPr/>
        </p:nvSpPr>
        <p:spPr>
          <a:xfrm>
            <a:off x="2171964" y="4803878"/>
            <a:ext cx="2022926" cy="338554"/>
          </a:xfrm>
          <a:prstGeom prst="rect">
            <a:avLst/>
          </a:prstGeom>
          <a:noFill/>
        </p:spPr>
        <p:txBody>
          <a:bodyPr wrap="none" rtlCol="0">
            <a:spAutoFit/>
          </a:bodyPr>
          <a:lstStyle/>
          <a:p>
            <a:r>
              <a:rPr lang="en-US" sz="1600" dirty="0"/>
              <a:t>All tests must succeed</a:t>
            </a:r>
          </a:p>
        </p:txBody>
      </p:sp>
      <p:sp>
        <p:nvSpPr>
          <p:cNvPr id="70" name="TextBox 69">
            <a:extLst>
              <a:ext uri="{FF2B5EF4-FFF2-40B4-BE49-F238E27FC236}">
                <a16:creationId xmlns:a16="http://schemas.microsoft.com/office/drawing/2014/main" id="{6FE231CD-DCD8-4CC7-AF4D-3FC71A0CEF82}"/>
              </a:ext>
            </a:extLst>
          </p:cNvPr>
          <p:cNvSpPr txBox="1"/>
          <p:nvPr/>
        </p:nvSpPr>
        <p:spPr>
          <a:xfrm>
            <a:off x="8003754" y="6253306"/>
            <a:ext cx="2764796" cy="338554"/>
          </a:xfrm>
          <a:prstGeom prst="rect">
            <a:avLst/>
          </a:prstGeom>
          <a:noFill/>
        </p:spPr>
        <p:txBody>
          <a:bodyPr wrap="none" rtlCol="0">
            <a:spAutoFit/>
          </a:bodyPr>
          <a:lstStyle/>
          <a:p>
            <a:r>
              <a:rPr lang="en-US" sz="1600" dirty="0"/>
              <a:t>One successful test is sufficient</a:t>
            </a:r>
          </a:p>
        </p:txBody>
      </p:sp>
      <p:pic>
        <p:nvPicPr>
          <p:cNvPr id="41" name="Picture 40">
            <a:extLst>
              <a:ext uri="{FF2B5EF4-FFF2-40B4-BE49-F238E27FC236}">
                <a16:creationId xmlns:a16="http://schemas.microsoft.com/office/drawing/2014/main" id="{DF2DA5F0-2004-44A9-B44A-822CF7D2E9FA}"/>
              </a:ext>
            </a:extLst>
          </p:cNvPr>
          <p:cNvPicPr>
            <a:picLocks noChangeAspect="1"/>
          </p:cNvPicPr>
          <p:nvPr/>
        </p:nvPicPr>
        <p:blipFill>
          <a:blip r:embed="rId19"/>
          <a:stretch>
            <a:fillRect/>
          </a:stretch>
        </p:blipFill>
        <p:spPr>
          <a:xfrm>
            <a:off x="195767" y="2658745"/>
            <a:ext cx="6057873" cy="392851"/>
          </a:xfrm>
          <a:prstGeom prst="rect">
            <a:avLst/>
          </a:prstGeom>
        </p:spPr>
      </p:pic>
      <p:sp>
        <p:nvSpPr>
          <p:cNvPr id="5" name="Footer Placeholder 4">
            <a:extLst>
              <a:ext uri="{FF2B5EF4-FFF2-40B4-BE49-F238E27FC236}">
                <a16:creationId xmlns:a16="http://schemas.microsoft.com/office/drawing/2014/main" id="{6042D351-2138-4DDA-BD4F-66B01CA0E0C6}"/>
              </a:ext>
            </a:extLst>
          </p:cNvPr>
          <p:cNvSpPr>
            <a:spLocks noGrp="1"/>
          </p:cNvSpPr>
          <p:nvPr>
            <p:ph type="ftr" sz="quarter" idx="11"/>
          </p:nvPr>
        </p:nvSpPr>
        <p:spPr/>
        <p:txBody>
          <a:bodyPr/>
          <a:lstStyle/>
          <a:p>
            <a:r>
              <a:rPr lang="en-US"/>
              <a:t>C. A. Aidala - G. Carcassi - University of Michigan</a:t>
            </a:r>
          </a:p>
        </p:txBody>
      </p:sp>
      <p:sp>
        <p:nvSpPr>
          <p:cNvPr id="6" name="Slide Number Placeholder 5">
            <a:extLst>
              <a:ext uri="{FF2B5EF4-FFF2-40B4-BE49-F238E27FC236}">
                <a16:creationId xmlns:a16="http://schemas.microsoft.com/office/drawing/2014/main" id="{CA3419A2-4EB3-4BCD-9DEB-C60353B52DEE}"/>
              </a:ext>
            </a:extLst>
          </p:cNvPr>
          <p:cNvSpPr>
            <a:spLocks noGrp="1"/>
          </p:cNvSpPr>
          <p:nvPr>
            <p:ph type="sldNum" sz="quarter" idx="13"/>
          </p:nvPr>
        </p:nvSpPr>
        <p:spPr/>
        <p:txBody>
          <a:bodyPr/>
          <a:lstStyle/>
          <a:p>
            <a:fld id="{F47845EA-7733-40EE-B074-20032348B727}" type="slidenum">
              <a:rPr lang="en-US" smtClean="0"/>
              <a:t>9</a:t>
            </a:fld>
            <a:endParaRPr lang="en-US"/>
          </a:p>
        </p:txBody>
      </p:sp>
    </p:spTree>
    <p:extLst>
      <p:ext uri="{BB962C8B-B14F-4D97-AF65-F5344CB8AC3E}">
        <p14:creationId xmlns:p14="http://schemas.microsoft.com/office/powerpoint/2010/main" val="2217760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Lst>
  </p:timing>
</p:sld>
</file>

<file path=ppt/theme/theme1.xml><?xml version="1.0" encoding="utf-8"?>
<a:theme xmlns:a="http://schemas.openxmlformats.org/drawingml/2006/main" name="Office Theme">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mpleteOverview2.pptx" id="{AF993E7C-9741-4655-B0BC-E8BAC71D5E8B}" vid="{677E1FA2-B5BE-4D63-881E-F51AF69A6F1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20190213 - AppliedPhysicsSeminar</Template>
  <TotalTime>4023</TotalTime>
  <Words>3974</Words>
  <Application>Microsoft Office PowerPoint</Application>
  <PresentationFormat>Widescreen</PresentationFormat>
  <Paragraphs>627</Paragraphs>
  <Slides>34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Calibri</vt:lpstr>
      <vt:lpstr>Calibri Light</vt:lpstr>
      <vt:lpstr>Cambria Math</vt:lpstr>
      <vt:lpstr>Office Theme</vt:lpstr>
      <vt:lpstr>Assumptions of physics: project overview</vt:lpstr>
      <vt:lpstr>Typical view in the foundations of physics</vt:lpstr>
      <vt:lpstr>Understanding fundamental structures</vt:lpstr>
      <vt:lpstr>PowerPoint Presentation</vt:lpstr>
      <vt:lpstr>Assumptions of Physics</vt:lpstr>
      <vt:lpstr>The logic of experimental verifiability</vt:lpstr>
      <vt:lpstr>PowerPoint Presentation</vt:lpstr>
      <vt:lpstr>PowerPoint Presentation</vt:lpstr>
      <vt:lpstr>Axioms of verifiability</vt:lpstr>
      <vt:lpstr>PowerPoint Presentation</vt:lpstr>
      <vt:lpstr>PowerPoint Presentation</vt:lpstr>
      <vt:lpstr>PowerPoint Presentation</vt:lpstr>
      <vt:lpstr>PowerPoint Presentation</vt:lpstr>
      <vt:lpstr>PowerPoint Presentation</vt:lpstr>
      <vt:lpstr>Physical meaning of separation axioms</vt:lpstr>
      <vt:lpstr>PowerPoint Presentation</vt:lpstr>
      <vt:lpstr>PowerPoint Presentation</vt:lpstr>
      <vt:lpstr>PowerPoint Presentation</vt:lpstr>
      <vt:lpstr>PowerPoint Presentation</vt:lpstr>
      <vt:lpstr>The assumptions of classical mechanics</vt:lpstr>
      <vt:lpstr>Assumption of infinitesimal reducibility</vt:lpstr>
      <vt:lpstr>Density over states</vt:lpstr>
      <vt:lpstr>Units</vt:lpstr>
      <vt:lpstr>Phase space (symplectic manifold)</vt:lpstr>
      <vt:lpstr>Assumption of deterministic and reversible evolution</vt:lpstr>
      <vt:lpstr>Hamiltonian mechanics for one degree of freedom</vt:lpstr>
      <vt:lpstr>Understanding Hamiltonian mechanics</vt:lpstr>
      <vt:lpstr>Possible contributions</vt:lpstr>
      <vt:lpstr>Bare minima</vt:lpstr>
      <vt:lpstr>Other small tasks (hourly work)</vt:lpstr>
      <vt:lpstr>A new foundation for measures and geometry</vt:lpstr>
      <vt:lpstr>Physical entropy as counting evolutions</vt:lpstr>
      <vt:lpstr>Other bigger tasks</vt:lpstr>
      <vt:lpstr>Final thought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Assumptions of physics: project overview</dc:title>
  <dc:creator>Gabriele Carcassi</dc:creator>
  <cp:lastModifiedBy>Gabriele Carcassi</cp:lastModifiedBy>
  <cp:revision>15</cp:revision>
  <dcterms:created xsi:type="dcterms:W3CDTF">2021-08-20T17:56:26Z</dcterms:created>
  <dcterms:modified xsi:type="dcterms:W3CDTF">2021-09-24T16:22:05Z</dcterms:modified>
</cp:coreProperties>
</file>