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3" r:id="rId4"/>
    <p:sldId id="259" r:id="rId5"/>
    <p:sldId id="262" r:id="rId6"/>
    <p:sldId id="274" r:id="rId7"/>
    <p:sldId id="280" r:id="rId8"/>
    <p:sldId id="282" r:id="rId9"/>
    <p:sldId id="264" r:id="rId10"/>
    <p:sldId id="283" r:id="rId11"/>
    <p:sldId id="281" r:id="rId12"/>
    <p:sldId id="284" r:id="rId13"/>
    <p:sldId id="285" r:id="rId14"/>
    <p:sldId id="286" r:id="rId15"/>
    <p:sldId id="287" r:id="rId16"/>
    <p:sldId id="265" r:id="rId17"/>
    <p:sldId id="293" r:id="rId18"/>
    <p:sldId id="266" r:id="rId19"/>
    <p:sldId id="294" r:id="rId20"/>
    <p:sldId id="295" r:id="rId21"/>
    <p:sldId id="296" r:id="rId22"/>
    <p:sldId id="297" r:id="rId23"/>
    <p:sldId id="298" r:id="rId24"/>
    <p:sldId id="299" r:id="rId25"/>
    <p:sldId id="302" r:id="rId26"/>
    <p:sldId id="303" r:id="rId27"/>
    <p:sldId id="304" r:id="rId28"/>
    <p:sldId id="301" r:id="rId29"/>
    <p:sldId id="305" r:id="rId30"/>
    <p:sldId id="306" r:id="rId31"/>
    <p:sldId id="307" r:id="rId32"/>
    <p:sldId id="308" r:id="rId33"/>
    <p:sldId id="309" r:id="rId34"/>
    <p:sldId id="310" r:id="rId35"/>
    <p:sldId id="311" r:id="rId36"/>
    <p:sldId id="312" r:id="rId37"/>
    <p:sldId id="313" r:id="rId38"/>
    <p:sldId id="319" r:id="rId39"/>
    <p:sldId id="314" r:id="rId40"/>
    <p:sldId id="315" r:id="rId41"/>
    <p:sldId id="316" r:id="rId42"/>
    <p:sldId id="317" r:id="rId43"/>
    <p:sldId id="318" r:id="rId44"/>
    <p:sldId id="263" r:id="rId45"/>
    <p:sldId id="322" r:id="rId46"/>
    <p:sldId id="261" r:id="rId47"/>
    <p:sldId id="320" r:id="rId48"/>
    <p:sldId id="324" r:id="rId49"/>
    <p:sldId id="257" r:id="rId50"/>
    <p:sldId id="32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6" d="100"/>
          <a:sy n="86" d="100"/>
        </p:scale>
        <p:origin x="470" y="67"/>
      </p:cViewPr>
      <p:guideLst/>
    </p:cSldViewPr>
  </p:slideViewPr>
  <p:notesTextViewPr>
    <p:cViewPr>
      <p:scale>
        <a:sx n="1" d="1"/>
        <a:sy n="1" d="1"/>
      </p:scale>
      <p:origin x="0" y="0"/>
    </p:cViewPr>
  </p:notesTextViewPr>
  <p:sorterViewPr>
    <p:cViewPr>
      <p:scale>
        <a:sx n="100" d="100"/>
        <a:sy n="100" d="100"/>
      </p:scale>
      <p:origin x="0" y="-1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C89F-7A60-42A8-8CE9-B95DA1CB03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ABF529-1D23-4D9D-BAB2-BA5B6294A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F45051-4401-4A6D-915A-CDCCC14D482F}"/>
              </a:ext>
            </a:extLst>
          </p:cNvPr>
          <p:cNvSpPr>
            <a:spLocks noGrp="1"/>
          </p:cNvSpPr>
          <p:nvPr>
            <p:ph type="dt" sz="half" idx="10"/>
          </p:nvPr>
        </p:nvSpPr>
        <p:spPr/>
        <p:txBody>
          <a:bodyPr/>
          <a:lstStyle/>
          <a:p>
            <a:fld id="{4C8B1F00-6F99-406D-A3AA-C78E938C45FF}" type="datetimeFigureOut">
              <a:rPr lang="en-US" smtClean="0"/>
              <a:t>9/6/2019</a:t>
            </a:fld>
            <a:endParaRPr lang="en-US"/>
          </a:p>
        </p:txBody>
      </p:sp>
      <p:sp>
        <p:nvSpPr>
          <p:cNvPr id="5" name="Footer Placeholder 4">
            <a:extLst>
              <a:ext uri="{FF2B5EF4-FFF2-40B4-BE49-F238E27FC236}">
                <a16:creationId xmlns:a16="http://schemas.microsoft.com/office/drawing/2014/main" id="{9709B268-55AE-4133-9EF5-833C9DF68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B07EC-2241-4101-8C85-674E11CA3D3C}"/>
              </a:ext>
            </a:extLst>
          </p:cNvPr>
          <p:cNvSpPr>
            <a:spLocks noGrp="1"/>
          </p:cNvSpPr>
          <p:nvPr>
            <p:ph type="sldNum" sz="quarter" idx="12"/>
          </p:nvPr>
        </p:nvSpPr>
        <p:spPr/>
        <p:txBody>
          <a:bodyPr/>
          <a:lstStyle/>
          <a:p>
            <a:fld id="{CBB10A4A-A54B-4595-9553-AFBAE28EECCB}" type="slidenum">
              <a:rPr lang="en-US" smtClean="0"/>
              <a:t>‹#›</a:t>
            </a:fld>
            <a:endParaRPr lang="en-US"/>
          </a:p>
        </p:txBody>
      </p:sp>
    </p:spTree>
    <p:extLst>
      <p:ext uri="{BB962C8B-B14F-4D97-AF65-F5344CB8AC3E}">
        <p14:creationId xmlns:p14="http://schemas.microsoft.com/office/powerpoint/2010/main" val="135478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D714F-8F3F-4A21-8408-CAFE455B9F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0A510-4272-4443-BB6E-50AE6CF80B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61CC91-7EA5-487E-86E4-4797F431A69E}"/>
              </a:ext>
            </a:extLst>
          </p:cNvPr>
          <p:cNvSpPr>
            <a:spLocks noGrp="1"/>
          </p:cNvSpPr>
          <p:nvPr>
            <p:ph type="dt" sz="half" idx="10"/>
          </p:nvPr>
        </p:nvSpPr>
        <p:spPr/>
        <p:txBody>
          <a:bodyPr/>
          <a:lstStyle/>
          <a:p>
            <a:fld id="{4C8B1F00-6F99-406D-A3AA-C78E938C45FF}" type="datetimeFigureOut">
              <a:rPr lang="en-US" smtClean="0"/>
              <a:t>9/6/2019</a:t>
            </a:fld>
            <a:endParaRPr lang="en-US"/>
          </a:p>
        </p:txBody>
      </p:sp>
      <p:sp>
        <p:nvSpPr>
          <p:cNvPr id="5" name="Footer Placeholder 4">
            <a:extLst>
              <a:ext uri="{FF2B5EF4-FFF2-40B4-BE49-F238E27FC236}">
                <a16:creationId xmlns:a16="http://schemas.microsoft.com/office/drawing/2014/main" id="{E8D425EA-E042-4520-A40C-898D839FF4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AF2A4-24F8-4226-A7EB-70BF9F02225E}"/>
              </a:ext>
            </a:extLst>
          </p:cNvPr>
          <p:cNvSpPr>
            <a:spLocks noGrp="1"/>
          </p:cNvSpPr>
          <p:nvPr>
            <p:ph type="sldNum" sz="quarter" idx="12"/>
          </p:nvPr>
        </p:nvSpPr>
        <p:spPr/>
        <p:txBody>
          <a:bodyPr/>
          <a:lstStyle/>
          <a:p>
            <a:fld id="{CBB10A4A-A54B-4595-9553-AFBAE28EECCB}" type="slidenum">
              <a:rPr lang="en-US" smtClean="0"/>
              <a:t>‹#›</a:t>
            </a:fld>
            <a:endParaRPr lang="en-US"/>
          </a:p>
        </p:txBody>
      </p:sp>
    </p:spTree>
    <p:extLst>
      <p:ext uri="{BB962C8B-B14F-4D97-AF65-F5344CB8AC3E}">
        <p14:creationId xmlns:p14="http://schemas.microsoft.com/office/powerpoint/2010/main" val="946579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FF1ED-33C9-45C5-A4FB-4E9A26233D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A6A3FD-13AC-46BE-B65F-9A0672C925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7EBB21-B1D9-455D-9B13-B58925456BBC}"/>
              </a:ext>
            </a:extLst>
          </p:cNvPr>
          <p:cNvSpPr>
            <a:spLocks noGrp="1"/>
          </p:cNvSpPr>
          <p:nvPr>
            <p:ph type="dt" sz="half" idx="10"/>
          </p:nvPr>
        </p:nvSpPr>
        <p:spPr/>
        <p:txBody>
          <a:bodyPr/>
          <a:lstStyle/>
          <a:p>
            <a:fld id="{4C8B1F00-6F99-406D-A3AA-C78E938C45FF}" type="datetimeFigureOut">
              <a:rPr lang="en-US" smtClean="0"/>
              <a:t>9/6/2019</a:t>
            </a:fld>
            <a:endParaRPr lang="en-US"/>
          </a:p>
        </p:txBody>
      </p:sp>
      <p:sp>
        <p:nvSpPr>
          <p:cNvPr id="5" name="Footer Placeholder 4">
            <a:extLst>
              <a:ext uri="{FF2B5EF4-FFF2-40B4-BE49-F238E27FC236}">
                <a16:creationId xmlns:a16="http://schemas.microsoft.com/office/drawing/2014/main" id="{C1036FDD-7B90-4066-855A-E1E83B406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E20B83-FE32-444A-BDD5-09EA07EE72B6}"/>
              </a:ext>
            </a:extLst>
          </p:cNvPr>
          <p:cNvSpPr>
            <a:spLocks noGrp="1"/>
          </p:cNvSpPr>
          <p:nvPr>
            <p:ph type="sldNum" sz="quarter" idx="12"/>
          </p:nvPr>
        </p:nvSpPr>
        <p:spPr/>
        <p:txBody>
          <a:bodyPr/>
          <a:lstStyle/>
          <a:p>
            <a:fld id="{CBB10A4A-A54B-4595-9553-AFBAE28EECCB}" type="slidenum">
              <a:rPr lang="en-US" smtClean="0"/>
              <a:t>‹#›</a:t>
            </a:fld>
            <a:endParaRPr lang="en-US"/>
          </a:p>
        </p:txBody>
      </p:sp>
    </p:spTree>
    <p:extLst>
      <p:ext uri="{BB962C8B-B14F-4D97-AF65-F5344CB8AC3E}">
        <p14:creationId xmlns:p14="http://schemas.microsoft.com/office/powerpoint/2010/main" val="3743461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69756-BEE5-4460-BF38-4883DBF79D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9BC86F-E692-4A8F-B3CC-379B6BD022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FB106-5074-4FFE-B214-2C40A26D5535}"/>
              </a:ext>
            </a:extLst>
          </p:cNvPr>
          <p:cNvSpPr>
            <a:spLocks noGrp="1"/>
          </p:cNvSpPr>
          <p:nvPr>
            <p:ph type="dt" sz="half" idx="10"/>
          </p:nvPr>
        </p:nvSpPr>
        <p:spPr/>
        <p:txBody>
          <a:bodyPr/>
          <a:lstStyle/>
          <a:p>
            <a:fld id="{4C8B1F00-6F99-406D-A3AA-C78E938C45FF}" type="datetimeFigureOut">
              <a:rPr lang="en-US" smtClean="0"/>
              <a:t>9/6/2019</a:t>
            </a:fld>
            <a:endParaRPr lang="en-US"/>
          </a:p>
        </p:txBody>
      </p:sp>
      <p:sp>
        <p:nvSpPr>
          <p:cNvPr id="5" name="Footer Placeholder 4">
            <a:extLst>
              <a:ext uri="{FF2B5EF4-FFF2-40B4-BE49-F238E27FC236}">
                <a16:creationId xmlns:a16="http://schemas.microsoft.com/office/drawing/2014/main" id="{FC52D57B-4998-44E4-89F5-6C36E68D1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1032E-EA6D-4190-824D-5446AD873F98}"/>
              </a:ext>
            </a:extLst>
          </p:cNvPr>
          <p:cNvSpPr>
            <a:spLocks noGrp="1"/>
          </p:cNvSpPr>
          <p:nvPr>
            <p:ph type="sldNum" sz="quarter" idx="12"/>
          </p:nvPr>
        </p:nvSpPr>
        <p:spPr/>
        <p:txBody>
          <a:bodyPr/>
          <a:lstStyle/>
          <a:p>
            <a:fld id="{CBB10A4A-A54B-4595-9553-AFBAE28EECCB}" type="slidenum">
              <a:rPr lang="en-US" smtClean="0"/>
              <a:t>‹#›</a:t>
            </a:fld>
            <a:endParaRPr lang="en-US"/>
          </a:p>
        </p:txBody>
      </p:sp>
    </p:spTree>
    <p:extLst>
      <p:ext uri="{BB962C8B-B14F-4D97-AF65-F5344CB8AC3E}">
        <p14:creationId xmlns:p14="http://schemas.microsoft.com/office/powerpoint/2010/main" val="566379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6A688-C1C9-4CAE-B271-8B5F5858A1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9DF5BE-29CE-4FCA-B17D-BA368B4C2A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B0E6D6-FDEF-48EF-B7AD-AA310A2ED3B5}"/>
              </a:ext>
            </a:extLst>
          </p:cNvPr>
          <p:cNvSpPr>
            <a:spLocks noGrp="1"/>
          </p:cNvSpPr>
          <p:nvPr>
            <p:ph type="dt" sz="half" idx="10"/>
          </p:nvPr>
        </p:nvSpPr>
        <p:spPr/>
        <p:txBody>
          <a:bodyPr/>
          <a:lstStyle/>
          <a:p>
            <a:fld id="{4C8B1F00-6F99-406D-A3AA-C78E938C45FF}" type="datetimeFigureOut">
              <a:rPr lang="en-US" smtClean="0"/>
              <a:t>9/6/2019</a:t>
            </a:fld>
            <a:endParaRPr lang="en-US"/>
          </a:p>
        </p:txBody>
      </p:sp>
      <p:sp>
        <p:nvSpPr>
          <p:cNvPr id="5" name="Footer Placeholder 4">
            <a:extLst>
              <a:ext uri="{FF2B5EF4-FFF2-40B4-BE49-F238E27FC236}">
                <a16:creationId xmlns:a16="http://schemas.microsoft.com/office/drawing/2014/main" id="{222C59E2-8E3E-401D-9E39-54E9BACED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7EEF6B-B25E-42F4-B3A0-255EEDA1CC1B}"/>
              </a:ext>
            </a:extLst>
          </p:cNvPr>
          <p:cNvSpPr>
            <a:spLocks noGrp="1"/>
          </p:cNvSpPr>
          <p:nvPr>
            <p:ph type="sldNum" sz="quarter" idx="12"/>
          </p:nvPr>
        </p:nvSpPr>
        <p:spPr/>
        <p:txBody>
          <a:bodyPr/>
          <a:lstStyle/>
          <a:p>
            <a:fld id="{CBB10A4A-A54B-4595-9553-AFBAE28EECCB}" type="slidenum">
              <a:rPr lang="en-US" smtClean="0"/>
              <a:t>‹#›</a:t>
            </a:fld>
            <a:endParaRPr lang="en-US"/>
          </a:p>
        </p:txBody>
      </p:sp>
    </p:spTree>
    <p:extLst>
      <p:ext uri="{BB962C8B-B14F-4D97-AF65-F5344CB8AC3E}">
        <p14:creationId xmlns:p14="http://schemas.microsoft.com/office/powerpoint/2010/main" val="40505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189F7-9BE6-4768-967F-E92C2471F7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4F280-0D35-46A7-A3AC-FC7417FA63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72C8AD-D1EF-4707-8A42-FA2F7047B5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08209D-3B33-48E7-BF03-9F310C71F567}"/>
              </a:ext>
            </a:extLst>
          </p:cNvPr>
          <p:cNvSpPr>
            <a:spLocks noGrp="1"/>
          </p:cNvSpPr>
          <p:nvPr>
            <p:ph type="dt" sz="half" idx="10"/>
          </p:nvPr>
        </p:nvSpPr>
        <p:spPr/>
        <p:txBody>
          <a:bodyPr/>
          <a:lstStyle/>
          <a:p>
            <a:fld id="{4C8B1F00-6F99-406D-A3AA-C78E938C45FF}" type="datetimeFigureOut">
              <a:rPr lang="en-US" smtClean="0"/>
              <a:t>9/6/2019</a:t>
            </a:fld>
            <a:endParaRPr lang="en-US"/>
          </a:p>
        </p:txBody>
      </p:sp>
      <p:sp>
        <p:nvSpPr>
          <p:cNvPr id="6" name="Footer Placeholder 5">
            <a:extLst>
              <a:ext uri="{FF2B5EF4-FFF2-40B4-BE49-F238E27FC236}">
                <a16:creationId xmlns:a16="http://schemas.microsoft.com/office/drawing/2014/main" id="{EBB64374-A6B9-47DB-BEB6-6353BF878A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5D7C50-21A4-42D8-BF33-6F4EB01A62BC}"/>
              </a:ext>
            </a:extLst>
          </p:cNvPr>
          <p:cNvSpPr>
            <a:spLocks noGrp="1"/>
          </p:cNvSpPr>
          <p:nvPr>
            <p:ph type="sldNum" sz="quarter" idx="12"/>
          </p:nvPr>
        </p:nvSpPr>
        <p:spPr/>
        <p:txBody>
          <a:bodyPr/>
          <a:lstStyle/>
          <a:p>
            <a:fld id="{CBB10A4A-A54B-4595-9553-AFBAE28EECCB}" type="slidenum">
              <a:rPr lang="en-US" smtClean="0"/>
              <a:t>‹#›</a:t>
            </a:fld>
            <a:endParaRPr lang="en-US"/>
          </a:p>
        </p:txBody>
      </p:sp>
    </p:spTree>
    <p:extLst>
      <p:ext uri="{BB962C8B-B14F-4D97-AF65-F5344CB8AC3E}">
        <p14:creationId xmlns:p14="http://schemas.microsoft.com/office/powerpoint/2010/main" val="2299914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B67F-271D-47F8-81D2-CDDE5BD138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08AD2A-076D-4E4A-A06D-EBFACFBB4E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AE33D2-0AB8-4BE9-ADD6-B881DA3C77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FEFB6D-879F-4FE7-8EB8-90151808DE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D4AAB5-759C-4AAA-8230-373C2FBCBE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44A80B-C704-4A28-8BE6-B18852F023C9}"/>
              </a:ext>
            </a:extLst>
          </p:cNvPr>
          <p:cNvSpPr>
            <a:spLocks noGrp="1"/>
          </p:cNvSpPr>
          <p:nvPr>
            <p:ph type="dt" sz="half" idx="10"/>
          </p:nvPr>
        </p:nvSpPr>
        <p:spPr/>
        <p:txBody>
          <a:bodyPr/>
          <a:lstStyle/>
          <a:p>
            <a:fld id="{4C8B1F00-6F99-406D-A3AA-C78E938C45FF}" type="datetimeFigureOut">
              <a:rPr lang="en-US" smtClean="0"/>
              <a:t>9/6/2019</a:t>
            </a:fld>
            <a:endParaRPr lang="en-US"/>
          </a:p>
        </p:txBody>
      </p:sp>
      <p:sp>
        <p:nvSpPr>
          <p:cNvPr id="8" name="Footer Placeholder 7">
            <a:extLst>
              <a:ext uri="{FF2B5EF4-FFF2-40B4-BE49-F238E27FC236}">
                <a16:creationId xmlns:a16="http://schemas.microsoft.com/office/drawing/2014/main" id="{2FC3FC3E-CB1A-4B5C-879A-9A0CBC5E12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726AA4-BE6A-4B6B-A967-8A8CD56F6588}"/>
              </a:ext>
            </a:extLst>
          </p:cNvPr>
          <p:cNvSpPr>
            <a:spLocks noGrp="1"/>
          </p:cNvSpPr>
          <p:nvPr>
            <p:ph type="sldNum" sz="quarter" idx="12"/>
          </p:nvPr>
        </p:nvSpPr>
        <p:spPr/>
        <p:txBody>
          <a:bodyPr/>
          <a:lstStyle/>
          <a:p>
            <a:fld id="{CBB10A4A-A54B-4595-9553-AFBAE28EECCB}" type="slidenum">
              <a:rPr lang="en-US" smtClean="0"/>
              <a:t>‹#›</a:t>
            </a:fld>
            <a:endParaRPr lang="en-US"/>
          </a:p>
        </p:txBody>
      </p:sp>
    </p:spTree>
    <p:extLst>
      <p:ext uri="{BB962C8B-B14F-4D97-AF65-F5344CB8AC3E}">
        <p14:creationId xmlns:p14="http://schemas.microsoft.com/office/powerpoint/2010/main" val="1953485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34C4-619B-432E-A44F-F071C934BA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C87503-19E0-4AE6-9EEC-7E7F4E357B98}"/>
              </a:ext>
            </a:extLst>
          </p:cNvPr>
          <p:cNvSpPr>
            <a:spLocks noGrp="1"/>
          </p:cNvSpPr>
          <p:nvPr>
            <p:ph type="dt" sz="half" idx="10"/>
          </p:nvPr>
        </p:nvSpPr>
        <p:spPr/>
        <p:txBody>
          <a:bodyPr/>
          <a:lstStyle/>
          <a:p>
            <a:fld id="{4C8B1F00-6F99-406D-A3AA-C78E938C45FF}" type="datetimeFigureOut">
              <a:rPr lang="en-US" smtClean="0"/>
              <a:t>9/6/2019</a:t>
            </a:fld>
            <a:endParaRPr lang="en-US"/>
          </a:p>
        </p:txBody>
      </p:sp>
      <p:sp>
        <p:nvSpPr>
          <p:cNvPr id="4" name="Footer Placeholder 3">
            <a:extLst>
              <a:ext uri="{FF2B5EF4-FFF2-40B4-BE49-F238E27FC236}">
                <a16:creationId xmlns:a16="http://schemas.microsoft.com/office/drawing/2014/main" id="{1D3FBB5A-9EAB-4288-8155-B05708BE74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BF6763-2791-4A83-B45D-2C0FC658673F}"/>
              </a:ext>
            </a:extLst>
          </p:cNvPr>
          <p:cNvSpPr>
            <a:spLocks noGrp="1"/>
          </p:cNvSpPr>
          <p:nvPr>
            <p:ph type="sldNum" sz="quarter" idx="12"/>
          </p:nvPr>
        </p:nvSpPr>
        <p:spPr/>
        <p:txBody>
          <a:bodyPr/>
          <a:lstStyle/>
          <a:p>
            <a:fld id="{CBB10A4A-A54B-4595-9553-AFBAE28EECCB}" type="slidenum">
              <a:rPr lang="en-US" smtClean="0"/>
              <a:t>‹#›</a:t>
            </a:fld>
            <a:endParaRPr lang="en-US"/>
          </a:p>
        </p:txBody>
      </p:sp>
    </p:spTree>
    <p:extLst>
      <p:ext uri="{BB962C8B-B14F-4D97-AF65-F5344CB8AC3E}">
        <p14:creationId xmlns:p14="http://schemas.microsoft.com/office/powerpoint/2010/main" val="1313606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DF11D-53CD-4563-9000-59B9B0B5C175}"/>
              </a:ext>
            </a:extLst>
          </p:cNvPr>
          <p:cNvSpPr>
            <a:spLocks noGrp="1"/>
          </p:cNvSpPr>
          <p:nvPr>
            <p:ph type="dt" sz="half" idx="10"/>
          </p:nvPr>
        </p:nvSpPr>
        <p:spPr/>
        <p:txBody>
          <a:bodyPr/>
          <a:lstStyle/>
          <a:p>
            <a:fld id="{4C8B1F00-6F99-406D-A3AA-C78E938C45FF}" type="datetimeFigureOut">
              <a:rPr lang="en-US" smtClean="0"/>
              <a:t>9/6/2019</a:t>
            </a:fld>
            <a:endParaRPr lang="en-US"/>
          </a:p>
        </p:txBody>
      </p:sp>
      <p:sp>
        <p:nvSpPr>
          <p:cNvPr id="3" name="Footer Placeholder 2">
            <a:extLst>
              <a:ext uri="{FF2B5EF4-FFF2-40B4-BE49-F238E27FC236}">
                <a16:creationId xmlns:a16="http://schemas.microsoft.com/office/drawing/2014/main" id="{2C85427E-B8A2-4D69-87E0-E086535025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FA2EDE-20A1-4548-B0B0-4A22F382885D}"/>
              </a:ext>
            </a:extLst>
          </p:cNvPr>
          <p:cNvSpPr>
            <a:spLocks noGrp="1"/>
          </p:cNvSpPr>
          <p:nvPr>
            <p:ph type="sldNum" sz="quarter" idx="12"/>
          </p:nvPr>
        </p:nvSpPr>
        <p:spPr/>
        <p:txBody>
          <a:bodyPr/>
          <a:lstStyle/>
          <a:p>
            <a:fld id="{CBB10A4A-A54B-4595-9553-AFBAE28EECCB}" type="slidenum">
              <a:rPr lang="en-US" smtClean="0"/>
              <a:t>‹#›</a:t>
            </a:fld>
            <a:endParaRPr lang="en-US"/>
          </a:p>
        </p:txBody>
      </p:sp>
    </p:spTree>
    <p:extLst>
      <p:ext uri="{BB962C8B-B14F-4D97-AF65-F5344CB8AC3E}">
        <p14:creationId xmlns:p14="http://schemas.microsoft.com/office/powerpoint/2010/main" val="312652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39F4-DCF1-4289-8843-164113D05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F44B38-5132-425D-8B86-17F4D59759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A0C319-A628-4CD2-876D-B1882EBA6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3801E-70C0-42B1-B9A6-0F93960F9303}"/>
              </a:ext>
            </a:extLst>
          </p:cNvPr>
          <p:cNvSpPr>
            <a:spLocks noGrp="1"/>
          </p:cNvSpPr>
          <p:nvPr>
            <p:ph type="dt" sz="half" idx="10"/>
          </p:nvPr>
        </p:nvSpPr>
        <p:spPr/>
        <p:txBody>
          <a:bodyPr/>
          <a:lstStyle/>
          <a:p>
            <a:fld id="{4C8B1F00-6F99-406D-A3AA-C78E938C45FF}" type="datetimeFigureOut">
              <a:rPr lang="en-US" smtClean="0"/>
              <a:t>9/6/2019</a:t>
            </a:fld>
            <a:endParaRPr lang="en-US"/>
          </a:p>
        </p:txBody>
      </p:sp>
      <p:sp>
        <p:nvSpPr>
          <p:cNvPr id="6" name="Footer Placeholder 5">
            <a:extLst>
              <a:ext uri="{FF2B5EF4-FFF2-40B4-BE49-F238E27FC236}">
                <a16:creationId xmlns:a16="http://schemas.microsoft.com/office/drawing/2014/main" id="{E45928BA-E04D-4B48-9414-EB0E9D628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DF9E9C-BCFF-4059-87E5-FDD6525ECA20}"/>
              </a:ext>
            </a:extLst>
          </p:cNvPr>
          <p:cNvSpPr>
            <a:spLocks noGrp="1"/>
          </p:cNvSpPr>
          <p:nvPr>
            <p:ph type="sldNum" sz="quarter" idx="12"/>
          </p:nvPr>
        </p:nvSpPr>
        <p:spPr/>
        <p:txBody>
          <a:bodyPr/>
          <a:lstStyle/>
          <a:p>
            <a:fld id="{CBB10A4A-A54B-4595-9553-AFBAE28EECCB}" type="slidenum">
              <a:rPr lang="en-US" smtClean="0"/>
              <a:t>‹#›</a:t>
            </a:fld>
            <a:endParaRPr lang="en-US"/>
          </a:p>
        </p:txBody>
      </p:sp>
    </p:spTree>
    <p:extLst>
      <p:ext uri="{BB962C8B-B14F-4D97-AF65-F5344CB8AC3E}">
        <p14:creationId xmlns:p14="http://schemas.microsoft.com/office/powerpoint/2010/main" val="87070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15FFE-0655-449E-A135-37A72A276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A5BDC3-0A29-4A5C-8D34-556ED16EAB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3B49F4-F71B-4FF4-847F-AD8D69118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3C9A4-875B-494B-BFD2-B6828012BA64}"/>
              </a:ext>
            </a:extLst>
          </p:cNvPr>
          <p:cNvSpPr>
            <a:spLocks noGrp="1"/>
          </p:cNvSpPr>
          <p:nvPr>
            <p:ph type="dt" sz="half" idx="10"/>
          </p:nvPr>
        </p:nvSpPr>
        <p:spPr/>
        <p:txBody>
          <a:bodyPr/>
          <a:lstStyle/>
          <a:p>
            <a:fld id="{4C8B1F00-6F99-406D-A3AA-C78E938C45FF}" type="datetimeFigureOut">
              <a:rPr lang="en-US" smtClean="0"/>
              <a:t>9/6/2019</a:t>
            </a:fld>
            <a:endParaRPr lang="en-US"/>
          </a:p>
        </p:txBody>
      </p:sp>
      <p:sp>
        <p:nvSpPr>
          <p:cNvPr id="6" name="Footer Placeholder 5">
            <a:extLst>
              <a:ext uri="{FF2B5EF4-FFF2-40B4-BE49-F238E27FC236}">
                <a16:creationId xmlns:a16="http://schemas.microsoft.com/office/drawing/2014/main" id="{785771E8-AE1C-49B0-86F7-69DB1E85F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86D05-43DC-4C7F-BE44-FD1C97E1FC48}"/>
              </a:ext>
            </a:extLst>
          </p:cNvPr>
          <p:cNvSpPr>
            <a:spLocks noGrp="1"/>
          </p:cNvSpPr>
          <p:nvPr>
            <p:ph type="sldNum" sz="quarter" idx="12"/>
          </p:nvPr>
        </p:nvSpPr>
        <p:spPr/>
        <p:txBody>
          <a:bodyPr/>
          <a:lstStyle/>
          <a:p>
            <a:fld id="{CBB10A4A-A54B-4595-9553-AFBAE28EECCB}" type="slidenum">
              <a:rPr lang="en-US" smtClean="0"/>
              <a:t>‹#›</a:t>
            </a:fld>
            <a:endParaRPr lang="en-US"/>
          </a:p>
        </p:txBody>
      </p:sp>
    </p:spTree>
    <p:extLst>
      <p:ext uri="{BB962C8B-B14F-4D97-AF65-F5344CB8AC3E}">
        <p14:creationId xmlns:p14="http://schemas.microsoft.com/office/powerpoint/2010/main" val="308537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79C366-9B7D-4032-BB99-4E0EA24794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B3E262-4879-46A0-80A6-704B1EA9B7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C7632D-BEBA-41DD-8726-DCF253DA9D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B1F00-6F99-406D-A3AA-C78E938C45FF}" type="datetimeFigureOut">
              <a:rPr lang="en-US" smtClean="0"/>
              <a:t>9/6/2019</a:t>
            </a:fld>
            <a:endParaRPr lang="en-US"/>
          </a:p>
        </p:txBody>
      </p:sp>
      <p:sp>
        <p:nvSpPr>
          <p:cNvPr id="5" name="Footer Placeholder 4">
            <a:extLst>
              <a:ext uri="{FF2B5EF4-FFF2-40B4-BE49-F238E27FC236}">
                <a16:creationId xmlns:a16="http://schemas.microsoft.com/office/drawing/2014/main" id="{9E099925-4B78-490D-8BCB-9FE2E6DE5C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34A6EA-6102-4F50-BAC3-D02C0EBEF1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10A4A-A54B-4595-9553-AFBAE28EECCB}" type="slidenum">
              <a:rPr lang="en-US" smtClean="0"/>
              <a:t>‹#›</a:t>
            </a:fld>
            <a:endParaRPr lang="en-US"/>
          </a:p>
        </p:txBody>
      </p:sp>
    </p:spTree>
    <p:extLst>
      <p:ext uri="{BB962C8B-B14F-4D97-AF65-F5344CB8AC3E}">
        <p14:creationId xmlns:p14="http://schemas.microsoft.com/office/powerpoint/2010/main" val="3182937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3671-FB1A-4F00-8D30-7B7D522401F6}"/>
              </a:ext>
            </a:extLst>
          </p:cNvPr>
          <p:cNvSpPr>
            <a:spLocks noGrp="1"/>
          </p:cNvSpPr>
          <p:nvPr>
            <p:ph type="ctrTitle"/>
          </p:nvPr>
        </p:nvSpPr>
        <p:spPr/>
        <p:txBody>
          <a:bodyPr/>
          <a:lstStyle/>
          <a:p>
            <a:r>
              <a:rPr lang="en-US" dirty="0"/>
              <a:t>On the role of mathematics in physical theories</a:t>
            </a:r>
          </a:p>
        </p:txBody>
      </p:sp>
      <p:sp>
        <p:nvSpPr>
          <p:cNvPr id="3" name="Subtitle 2">
            <a:extLst>
              <a:ext uri="{FF2B5EF4-FFF2-40B4-BE49-F238E27FC236}">
                <a16:creationId xmlns:a16="http://schemas.microsoft.com/office/drawing/2014/main" id="{1ED25C2C-20C5-49E9-BABB-CC30DEBB8ED4}"/>
              </a:ext>
            </a:extLst>
          </p:cNvPr>
          <p:cNvSpPr>
            <a:spLocks noGrp="1"/>
          </p:cNvSpPr>
          <p:nvPr>
            <p:ph type="subTitle" idx="1"/>
          </p:nvPr>
        </p:nvSpPr>
        <p:spPr/>
        <p:txBody>
          <a:bodyPr/>
          <a:lstStyle/>
          <a:p>
            <a:r>
              <a:rPr lang="en-US" dirty="0"/>
              <a:t>Gabriele Carcassi</a:t>
            </a:r>
            <a:br>
              <a:rPr lang="en-US" dirty="0"/>
            </a:br>
            <a:endParaRPr lang="en-US" dirty="0"/>
          </a:p>
          <a:p>
            <a:r>
              <a:rPr lang="en-US" dirty="0"/>
              <a:t>2019 Foundations of Modern Physics Workshop</a:t>
            </a:r>
          </a:p>
        </p:txBody>
      </p:sp>
    </p:spTree>
    <p:extLst>
      <p:ext uri="{BB962C8B-B14F-4D97-AF65-F5344CB8AC3E}">
        <p14:creationId xmlns:p14="http://schemas.microsoft.com/office/powerpoint/2010/main" val="3869509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935C-BAAC-474E-965A-A1757E85778A}"/>
              </a:ext>
            </a:extLst>
          </p:cNvPr>
          <p:cNvSpPr>
            <a:spLocks noGrp="1"/>
          </p:cNvSpPr>
          <p:nvPr>
            <p:ph type="title"/>
          </p:nvPr>
        </p:nvSpPr>
        <p:spPr/>
        <p:txBody>
          <a:bodyPr/>
          <a:lstStyle/>
          <a:p>
            <a:r>
              <a:rPr lang="en-US" dirty="0"/>
              <a:t>Assignments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6DB175-43DA-4A0E-A89E-CE2E5D473F24}"/>
                  </a:ext>
                </a:extLst>
              </p:cNvPr>
              <p:cNvSpPr>
                <a:spLocks noGrp="1"/>
              </p:cNvSpPr>
              <p:nvPr>
                <p:ph idx="1"/>
              </p:nvPr>
            </p:nvSpPr>
            <p:spPr/>
            <p:txBody>
              <a:bodyPr>
                <a:normAutofit fontScale="85000" lnSpcReduction="20000"/>
              </a:bodyPr>
              <a:lstStyle/>
              <a:p>
                <a:r>
                  <a:rPr lang="en-US" dirty="0"/>
                  <a:t>In mathematical logic, logical relationships are defined by their truth value</a:t>
                </a:r>
              </a:p>
              <a:p>
                <a:pPr lvl="1"/>
                <a:r>
                  <a:rPr lang="en-US" dirty="0"/>
                  <a:t>For example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dirty="0"/>
                  <a:t> is false if </a:t>
                </a:r>
                <a14:m>
                  <m:oMath xmlns:m="http://schemas.openxmlformats.org/officeDocument/2006/math">
                    <m:r>
                      <a:rPr lang="en-US" i="1" dirty="0" smtClean="0">
                        <a:latin typeface="Cambria Math" panose="02040503050406030204" pitchFamily="18" charset="0"/>
                      </a:rPr>
                      <m:t>𝑝</m:t>
                    </m:r>
                  </m:oMath>
                </a14:m>
                <a:r>
                  <a:rPr lang="en-US" dirty="0"/>
                  <a:t> is true and </a:t>
                </a:r>
                <a14:m>
                  <m:oMath xmlns:m="http://schemas.openxmlformats.org/officeDocument/2006/math">
                    <m:r>
                      <a:rPr lang="en-US" i="1" dirty="0" smtClean="0">
                        <a:latin typeface="Cambria Math" panose="02040503050406030204" pitchFamily="18" charset="0"/>
                      </a:rPr>
                      <m:t>𝑞</m:t>
                    </m:r>
                  </m:oMath>
                </a14:m>
                <a:r>
                  <a:rPr lang="en-US" dirty="0"/>
                  <a:t> is false</a:t>
                </a:r>
              </a:p>
              <a:p>
                <a:pPr lvl="1"/>
                <a:r>
                  <a:rPr lang="en-US" dirty="0"/>
                  <a:t>Therefore “4 is a prime number” implies “</a:t>
                </a:r>
                <a14:m>
                  <m:oMath xmlns:m="http://schemas.openxmlformats.org/officeDocument/2006/math">
                    <m:r>
                      <a:rPr lang="en-US" b="0" i="1" smtClean="0">
                        <a:latin typeface="Cambria Math" panose="02040503050406030204" pitchFamily="18" charset="0"/>
                      </a:rPr>
                      <m:t>𝜋</m:t>
                    </m:r>
                  </m:oMath>
                </a14:m>
                <a:r>
                  <a:rPr lang="en-US" dirty="0"/>
                  <a:t> is transcendental”</a:t>
                </a:r>
              </a:p>
              <a:p>
                <a:pPr lvl="1"/>
                <a:r>
                  <a:rPr lang="en-US" dirty="0"/>
                  <a:t>Moreover, the semantic is said to define what is true or not true</a:t>
                </a:r>
              </a:p>
              <a:p>
                <a:r>
                  <a:rPr lang="en-US" dirty="0"/>
                  <a:t>This does not work for us</a:t>
                </a:r>
              </a:p>
              <a:p>
                <a:pPr lvl="1"/>
                <a:r>
                  <a:rPr lang="en-US" dirty="0"/>
                  <a:t>“This animal is a dog” implies “this animal is a mammal” is about what we could possibly find, not on whether it happens to be true or not</a:t>
                </a:r>
              </a:p>
              <a:p>
                <a:pPr lvl="1"/>
                <a:r>
                  <a:rPr lang="en-US" dirty="0"/>
                  <a:t>The meaning (i.e. the semantic) of “Secretariat will win the race tomorrow” is clear even if we don’t know the truth value</a:t>
                </a:r>
              </a:p>
              <a:p>
                <a:r>
                  <a:rPr lang="en-US" dirty="0"/>
                  <a:t>In science, the truth is found experimentally and the semantic has to be clear </a:t>
                </a:r>
                <a:r>
                  <a:rPr lang="en-US" b="1" dirty="0"/>
                  <a:t>before </a:t>
                </a:r>
                <a:r>
                  <a:rPr lang="en-US" dirty="0"/>
                  <a:t>we run the tests</a:t>
                </a:r>
                <a:endParaRPr lang="en-US" b="1" dirty="0"/>
              </a:p>
              <a:p>
                <a:r>
                  <a:rPr lang="en-US" dirty="0"/>
                  <a:t>Logical consistency is about what hypothetical truths we can find within a certain model</a:t>
                </a:r>
              </a:p>
              <a:p>
                <a:pPr lvl="1"/>
                <a:r>
                  <a:rPr lang="en-US" dirty="0"/>
                  <a:t>For example, “this animal is a cat” and “this animal is a dog” can’t be both assigned true</a:t>
                </a:r>
              </a:p>
              <a:p>
                <a:endParaRPr lang="en-US" dirty="0"/>
              </a:p>
            </p:txBody>
          </p:sp>
        </mc:Choice>
        <mc:Fallback xmlns="">
          <p:sp>
            <p:nvSpPr>
              <p:cNvPr id="3" name="Content Placeholder 2">
                <a:extLst>
                  <a:ext uri="{FF2B5EF4-FFF2-40B4-BE49-F238E27FC236}">
                    <a16:creationId xmlns:a16="http://schemas.microsoft.com/office/drawing/2014/main" id="{226DB175-43DA-4A0E-A89E-CE2E5D473F24}"/>
                  </a:ext>
                </a:extLst>
              </p:cNvPr>
              <p:cNvSpPr>
                <a:spLocks noGrp="1" noRot="1" noChangeAspect="1" noMove="1" noResize="1" noEditPoints="1" noAdjustHandles="1" noChangeArrowheads="1" noChangeShapeType="1" noTextEdit="1"/>
              </p:cNvSpPr>
              <p:nvPr>
                <p:ph idx="1"/>
              </p:nvPr>
            </p:nvSpPr>
            <p:spPr>
              <a:blipFill>
                <a:blip r:embed="rId2"/>
                <a:stretch>
                  <a:fillRect l="-812" t="-3221" r="-464"/>
                </a:stretch>
              </a:blipFill>
            </p:spPr>
            <p:txBody>
              <a:bodyPr/>
              <a:lstStyle/>
              <a:p>
                <a:r>
                  <a:rPr lang="en-US">
                    <a:noFill/>
                  </a:rPr>
                  <a:t> </a:t>
                </a:r>
              </a:p>
            </p:txBody>
          </p:sp>
        </mc:Fallback>
      </mc:AlternateContent>
    </p:spTree>
    <p:extLst>
      <p:ext uri="{BB962C8B-B14F-4D97-AF65-F5344CB8AC3E}">
        <p14:creationId xmlns:p14="http://schemas.microsoft.com/office/powerpoint/2010/main" val="2038076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2FFEA-A53D-4B1F-A6F1-EB16CE5427A0}"/>
              </a:ext>
            </a:extLst>
          </p:cNvPr>
          <p:cNvSpPr>
            <a:spLocks noGrp="1"/>
          </p:cNvSpPr>
          <p:nvPr>
            <p:ph type="title"/>
          </p:nvPr>
        </p:nvSpPr>
        <p:spPr>
          <a:xfrm>
            <a:off x="838200" y="365126"/>
            <a:ext cx="10515600" cy="883230"/>
          </a:xfrm>
        </p:spPr>
        <p:txBody>
          <a:bodyPr/>
          <a:lstStyle/>
          <a:p>
            <a:r>
              <a:rPr lang="en-US" dirty="0"/>
              <a:t>Assignments</a:t>
            </a:r>
          </a:p>
        </p:txBody>
      </p:sp>
      <p:sp>
        <p:nvSpPr>
          <p:cNvPr id="3" name="Content Placeholder 2">
            <a:extLst>
              <a:ext uri="{FF2B5EF4-FFF2-40B4-BE49-F238E27FC236}">
                <a16:creationId xmlns:a16="http://schemas.microsoft.com/office/drawing/2014/main" id="{5F1618DE-C4F3-4E51-B09D-912A48BF9C08}"/>
              </a:ext>
            </a:extLst>
          </p:cNvPr>
          <p:cNvSpPr>
            <a:spLocks noGrp="1"/>
          </p:cNvSpPr>
          <p:nvPr>
            <p:ph idx="1"/>
          </p:nvPr>
        </p:nvSpPr>
        <p:spPr>
          <a:xfrm>
            <a:off x="838200" y="4723075"/>
            <a:ext cx="10515600" cy="1453888"/>
          </a:xfrm>
        </p:spPr>
        <p:txBody>
          <a:bodyPr>
            <a:normAutofit fontScale="77500" lnSpcReduction="20000"/>
          </a:bodyPr>
          <a:lstStyle/>
          <a:p>
            <a:r>
              <a:rPr lang="en-US" dirty="0"/>
              <a:t>As with statements, we don’t try to formalize how the possible assignments are derived</a:t>
            </a:r>
          </a:p>
          <a:p>
            <a:pPr lvl="1"/>
            <a:r>
              <a:rPr lang="en-US" dirty="0"/>
              <a:t>It would require “meaning”</a:t>
            </a:r>
          </a:p>
          <a:p>
            <a:r>
              <a:rPr lang="en-US" dirty="0"/>
              <a:t>but we axiomatically give them properties from which we can construct formal propositions</a:t>
            </a:r>
          </a:p>
          <a:p>
            <a:endParaRPr lang="en-US" dirty="0"/>
          </a:p>
        </p:txBody>
      </p:sp>
      <p:pic>
        <p:nvPicPr>
          <p:cNvPr id="4" name="Picture 3">
            <a:extLst>
              <a:ext uri="{FF2B5EF4-FFF2-40B4-BE49-F238E27FC236}">
                <a16:creationId xmlns:a16="http://schemas.microsoft.com/office/drawing/2014/main" id="{67E61339-6B78-4CFB-A43D-0C55C6833AF7}"/>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500933" y="1181571"/>
            <a:ext cx="11219290" cy="3256257"/>
          </a:xfrm>
          <a:prstGeom prst="rect">
            <a:avLst/>
          </a:prstGeom>
        </p:spPr>
      </p:pic>
    </p:spTree>
    <p:extLst>
      <p:ext uri="{BB962C8B-B14F-4D97-AF65-F5344CB8AC3E}">
        <p14:creationId xmlns:p14="http://schemas.microsoft.com/office/powerpoint/2010/main" val="440068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F324E-F559-4CB4-9351-5D1534B17ABC}"/>
              </a:ext>
            </a:extLst>
          </p:cNvPr>
          <p:cNvSpPr>
            <a:spLocks noGrp="1"/>
          </p:cNvSpPr>
          <p:nvPr>
            <p:ph type="title"/>
          </p:nvPr>
        </p:nvSpPr>
        <p:spPr>
          <a:xfrm>
            <a:off x="838200" y="365125"/>
            <a:ext cx="10515600" cy="877749"/>
          </a:xfrm>
        </p:spPr>
        <p:txBody>
          <a:bodyPr/>
          <a:lstStyle/>
          <a:p>
            <a:r>
              <a:rPr lang="en-US" dirty="0"/>
              <a:t>Statements as functions of other statements</a:t>
            </a:r>
          </a:p>
        </p:txBody>
      </p:sp>
      <p:sp>
        <p:nvSpPr>
          <p:cNvPr id="3" name="Content Placeholder 2">
            <a:extLst>
              <a:ext uri="{FF2B5EF4-FFF2-40B4-BE49-F238E27FC236}">
                <a16:creationId xmlns:a16="http://schemas.microsoft.com/office/drawing/2014/main" id="{A135F0EC-CBD0-4C4D-AD82-6CE978D6BD9A}"/>
              </a:ext>
            </a:extLst>
          </p:cNvPr>
          <p:cNvSpPr>
            <a:spLocks noGrp="1"/>
          </p:cNvSpPr>
          <p:nvPr>
            <p:ph idx="1"/>
          </p:nvPr>
        </p:nvSpPr>
        <p:spPr>
          <a:xfrm>
            <a:off x="838200" y="3728621"/>
            <a:ext cx="10515600" cy="2448342"/>
          </a:xfrm>
        </p:spPr>
        <p:txBody>
          <a:bodyPr/>
          <a:lstStyle/>
          <a:p>
            <a:r>
              <a:rPr lang="en-US" dirty="0"/>
              <a:t>This allows us to create functions of statements</a:t>
            </a:r>
          </a:p>
          <a:p>
            <a:pPr lvl="1"/>
            <a:r>
              <a:rPr lang="en-US" dirty="0"/>
              <a:t>In particular, we have negation (logical NOT), conjunction (logical AND) and disjunction (logical OR)</a:t>
            </a:r>
          </a:p>
          <a:p>
            <a:r>
              <a:rPr lang="en-US" dirty="0"/>
              <a:t>Note that logical operators are not symbolic connectors</a:t>
            </a:r>
          </a:p>
          <a:p>
            <a:pPr lvl="1"/>
            <a:r>
              <a:rPr lang="en-US" dirty="0"/>
              <a:t>They are algebraic operations</a:t>
            </a:r>
          </a:p>
        </p:txBody>
      </p:sp>
      <p:pic>
        <p:nvPicPr>
          <p:cNvPr id="4" name="Picture 3">
            <a:extLst>
              <a:ext uri="{FF2B5EF4-FFF2-40B4-BE49-F238E27FC236}">
                <a16:creationId xmlns:a16="http://schemas.microsoft.com/office/drawing/2014/main" id="{6619AA4C-BA5F-4581-B417-4D531FAE7716}"/>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524785" y="1140273"/>
            <a:ext cx="11193855" cy="2364477"/>
          </a:xfrm>
          <a:prstGeom prst="rect">
            <a:avLst/>
          </a:prstGeom>
        </p:spPr>
      </p:pic>
    </p:spTree>
    <p:extLst>
      <p:ext uri="{BB962C8B-B14F-4D97-AF65-F5344CB8AC3E}">
        <p14:creationId xmlns:p14="http://schemas.microsoft.com/office/powerpoint/2010/main" val="9672344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A258-D02A-4CB3-AE18-4FD2157A2D08}"/>
              </a:ext>
            </a:extLst>
          </p:cNvPr>
          <p:cNvSpPr>
            <a:spLocks noGrp="1"/>
          </p:cNvSpPr>
          <p:nvPr>
            <p:ph type="title"/>
          </p:nvPr>
        </p:nvSpPr>
        <p:spPr/>
        <p:txBody>
          <a:bodyPr/>
          <a:lstStyle/>
          <a:p>
            <a:r>
              <a:rPr lang="en-US" dirty="0"/>
              <a:t>Formal system for informal statements</a:t>
            </a:r>
          </a:p>
        </p:txBody>
      </p:sp>
      <p:sp>
        <p:nvSpPr>
          <p:cNvPr id="3" name="Content Placeholder 2">
            <a:extLst>
              <a:ext uri="{FF2B5EF4-FFF2-40B4-BE49-F238E27FC236}">
                <a16:creationId xmlns:a16="http://schemas.microsoft.com/office/drawing/2014/main" id="{6C808695-4924-4D56-BCDC-464E7209E719}"/>
              </a:ext>
            </a:extLst>
          </p:cNvPr>
          <p:cNvSpPr>
            <a:spLocks noGrp="1"/>
          </p:cNvSpPr>
          <p:nvPr>
            <p:ph idx="1"/>
          </p:nvPr>
        </p:nvSpPr>
        <p:spPr/>
        <p:txBody>
          <a:bodyPr/>
          <a:lstStyle/>
          <a:p>
            <a:r>
              <a:rPr lang="en-US" dirty="0"/>
              <a:t>Those three axioms are enough to capture all the semantic structure we need to guarantee logical consistency even on informal statements</a:t>
            </a:r>
          </a:p>
          <a:p>
            <a:pPr lvl="1"/>
            <a:r>
              <a:rPr lang="en-US" dirty="0"/>
              <a:t>Any set of consistent statements that have a universal truth will fit the axioms</a:t>
            </a:r>
          </a:p>
          <a:p>
            <a:pPr lvl="1"/>
            <a:r>
              <a:rPr lang="en-US" dirty="0"/>
              <a:t>A set of inconsistent statements violates the second axiom as there would be no possible assignment</a:t>
            </a:r>
          </a:p>
          <a:p>
            <a:endParaRPr lang="en-US" dirty="0"/>
          </a:p>
        </p:txBody>
      </p:sp>
    </p:spTree>
    <p:extLst>
      <p:ext uri="{BB962C8B-B14F-4D97-AF65-F5344CB8AC3E}">
        <p14:creationId xmlns:p14="http://schemas.microsoft.com/office/powerpoint/2010/main" val="2333559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C2BA1-D73D-4ED1-91F4-55DEC4280B38}"/>
              </a:ext>
            </a:extLst>
          </p:cNvPr>
          <p:cNvSpPr>
            <a:spLocks noGrp="1"/>
          </p:cNvSpPr>
          <p:nvPr>
            <p:ph type="title"/>
          </p:nvPr>
        </p:nvSpPr>
        <p:spPr/>
        <p:txBody>
          <a:bodyPr/>
          <a:lstStyle/>
          <a:p>
            <a:r>
              <a:rPr lang="en-US" dirty="0"/>
              <a:t>Statement equivalence</a:t>
            </a:r>
          </a:p>
        </p:txBody>
      </p:sp>
      <p:sp>
        <p:nvSpPr>
          <p:cNvPr id="3" name="Content Placeholder 2">
            <a:extLst>
              <a:ext uri="{FF2B5EF4-FFF2-40B4-BE49-F238E27FC236}">
                <a16:creationId xmlns:a16="http://schemas.microsoft.com/office/drawing/2014/main" id="{AD60704B-287F-4280-A091-8F9A7BAB1D4B}"/>
              </a:ext>
            </a:extLst>
          </p:cNvPr>
          <p:cNvSpPr>
            <a:spLocks noGrp="1"/>
          </p:cNvSpPr>
          <p:nvPr>
            <p:ph idx="1"/>
          </p:nvPr>
        </p:nvSpPr>
        <p:spPr/>
        <p:txBody>
          <a:bodyPr/>
          <a:lstStyle/>
          <a:p>
            <a:r>
              <a:rPr lang="en-US" dirty="0"/>
              <a:t>They allow to distinguish between different notions of equivalence</a:t>
            </a:r>
          </a:p>
          <a:p>
            <a:endParaRPr lang="en-US" dirty="0"/>
          </a:p>
        </p:txBody>
      </p:sp>
      <p:pic>
        <p:nvPicPr>
          <p:cNvPr id="4" name="Picture 3">
            <a:extLst>
              <a:ext uri="{FF2B5EF4-FFF2-40B4-BE49-F238E27FC236}">
                <a16:creationId xmlns:a16="http://schemas.microsoft.com/office/drawing/2014/main" id="{8C2D7491-747E-4C82-8B88-56F49C02BC4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50414" y="2538886"/>
            <a:ext cx="11060935" cy="1056567"/>
          </a:xfrm>
          <a:prstGeom prst="rect">
            <a:avLst/>
          </a:prstGeom>
        </p:spPr>
      </p:pic>
      <p:sp>
        <p:nvSpPr>
          <p:cNvPr id="5" name="TextBox 4">
            <a:extLst>
              <a:ext uri="{FF2B5EF4-FFF2-40B4-BE49-F238E27FC236}">
                <a16:creationId xmlns:a16="http://schemas.microsoft.com/office/drawing/2014/main" id="{DFAE8EEC-CC8C-4558-B776-5860A511FFC5}"/>
              </a:ext>
            </a:extLst>
          </p:cNvPr>
          <p:cNvSpPr txBox="1"/>
          <p:nvPr/>
        </p:nvSpPr>
        <p:spPr>
          <a:xfrm>
            <a:off x="628649" y="4749608"/>
            <a:ext cx="9838124" cy="1200329"/>
          </a:xfrm>
          <a:prstGeom prst="rect">
            <a:avLst/>
          </a:prstGeom>
          <a:noFill/>
        </p:spPr>
        <p:txBody>
          <a:bodyPr wrap="square" rtlCol="0">
            <a:spAutoFit/>
          </a:bodyPr>
          <a:lstStyle/>
          <a:p>
            <a:r>
              <a:rPr lang="en-US" sz="2400" dirty="0"/>
              <a:t>“This animal is a bird” = “</a:t>
            </a:r>
            <a:r>
              <a:rPr lang="en-US" sz="2400" dirty="0" err="1"/>
              <a:t>Questo</a:t>
            </a:r>
            <a:r>
              <a:rPr lang="en-US" sz="2400" dirty="0"/>
              <a:t> </a:t>
            </a:r>
            <a:r>
              <a:rPr lang="en-US" sz="2400" dirty="0" err="1"/>
              <a:t>animale</a:t>
            </a:r>
            <a:r>
              <a:rPr lang="en-US" sz="2400" dirty="0"/>
              <a:t> e’ un </a:t>
            </a:r>
            <a:r>
              <a:rPr lang="en-US" sz="2400" dirty="0" err="1"/>
              <a:t>uccello</a:t>
            </a:r>
            <a:r>
              <a:rPr lang="en-US" sz="2400" dirty="0"/>
              <a:t>”</a:t>
            </a:r>
          </a:p>
          <a:p>
            <a:r>
              <a:rPr lang="en-US" sz="2400" dirty="0"/>
              <a:t>“This animal is a bird” ≡ “This animal has feathers”</a:t>
            </a:r>
          </a:p>
          <a:p>
            <a:r>
              <a:rPr lang="en-US" sz="2400" dirty="0"/>
              <a:t>truth(“This animal is a bird”) = truth(“That animal is a mammal”)</a:t>
            </a:r>
          </a:p>
        </p:txBody>
      </p:sp>
      <p:cxnSp>
        <p:nvCxnSpPr>
          <p:cNvPr id="6" name="Straight Arrow Connector 5">
            <a:extLst>
              <a:ext uri="{FF2B5EF4-FFF2-40B4-BE49-F238E27FC236}">
                <a16:creationId xmlns:a16="http://schemas.microsoft.com/office/drawing/2014/main" id="{15AD46D1-3C35-435F-97A4-7F518BDD27B8}"/>
              </a:ext>
            </a:extLst>
          </p:cNvPr>
          <p:cNvCxnSpPr/>
          <p:nvPr/>
        </p:nvCxnSpPr>
        <p:spPr>
          <a:xfrm>
            <a:off x="3569238" y="4461027"/>
            <a:ext cx="0" cy="40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686AC5B-C990-4BC0-BC96-BDE9F59BCB32}"/>
              </a:ext>
            </a:extLst>
          </p:cNvPr>
          <p:cNvSpPr txBox="1"/>
          <p:nvPr/>
        </p:nvSpPr>
        <p:spPr>
          <a:xfrm>
            <a:off x="2221401" y="4033946"/>
            <a:ext cx="2695674" cy="400110"/>
          </a:xfrm>
          <a:prstGeom prst="rect">
            <a:avLst/>
          </a:prstGeom>
          <a:noFill/>
        </p:spPr>
        <p:txBody>
          <a:bodyPr wrap="none" rtlCol="0">
            <a:spAutoFit/>
          </a:bodyPr>
          <a:lstStyle/>
          <a:p>
            <a:r>
              <a:rPr lang="en-US" sz="2000" dirty="0"/>
              <a:t>Are the same statement</a:t>
            </a:r>
          </a:p>
        </p:txBody>
      </p:sp>
      <p:sp>
        <p:nvSpPr>
          <p:cNvPr id="8" name="TextBox 7">
            <a:extLst>
              <a:ext uri="{FF2B5EF4-FFF2-40B4-BE49-F238E27FC236}">
                <a16:creationId xmlns:a16="http://schemas.microsoft.com/office/drawing/2014/main" id="{CEB96AC4-71CA-4E01-9C7B-21029FD09590}"/>
              </a:ext>
            </a:extLst>
          </p:cNvPr>
          <p:cNvSpPr txBox="1"/>
          <p:nvPr/>
        </p:nvSpPr>
        <p:spPr>
          <a:xfrm>
            <a:off x="8464868" y="5149717"/>
            <a:ext cx="2888932" cy="400110"/>
          </a:xfrm>
          <a:prstGeom prst="rect">
            <a:avLst/>
          </a:prstGeom>
          <a:noFill/>
        </p:spPr>
        <p:txBody>
          <a:bodyPr wrap="none" rtlCol="0">
            <a:spAutoFit/>
          </a:bodyPr>
          <a:lstStyle/>
          <a:p>
            <a:r>
              <a:rPr lang="en-US" sz="2000" dirty="0"/>
              <a:t>Must have the same truth</a:t>
            </a:r>
          </a:p>
        </p:txBody>
      </p:sp>
      <p:cxnSp>
        <p:nvCxnSpPr>
          <p:cNvPr id="9" name="Straight Arrow Connector 8">
            <a:extLst>
              <a:ext uri="{FF2B5EF4-FFF2-40B4-BE49-F238E27FC236}">
                <a16:creationId xmlns:a16="http://schemas.microsoft.com/office/drawing/2014/main" id="{D9E5D585-1ED6-466C-ADA9-419D138BDF12}"/>
              </a:ext>
            </a:extLst>
          </p:cNvPr>
          <p:cNvCxnSpPr>
            <a:cxnSpLocks/>
          </p:cNvCxnSpPr>
          <p:nvPr/>
        </p:nvCxnSpPr>
        <p:spPr>
          <a:xfrm flipH="1">
            <a:off x="7306559" y="5351874"/>
            <a:ext cx="10102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AA4881C-66A6-4136-8010-0D66AD2D1E30}"/>
              </a:ext>
            </a:extLst>
          </p:cNvPr>
          <p:cNvSpPr txBox="1"/>
          <p:nvPr/>
        </p:nvSpPr>
        <p:spPr>
          <a:xfrm>
            <a:off x="2653647" y="6265489"/>
            <a:ext cx="3442353" cy="400110"/>
          </a:xfrm>
          <a:prstGeom prst="rect">
            <a:avLst/>
          </a:prstGeom>
          <a:noFill/>
        </p:spPr>
        <p:txBody>
          <a:bodyPr wrap="none" rtlCol="0">
            <a:spAutoFit/>
          </a:bodyPr>
          <a:lstStyle/>
          <a:p>
            <a:r>
              <a:rPr lang="en-US" sz="2000" dirty="0"/>
              <a:t>Happen to have the same truth</a:t>
            </a:r>
          </a:p>
        </p:txBody>
      </p:sp>
      <p:cxnSp>
        <p:nvCxnSpPr>
          <p:cNvPr id="11" name="Straight Arrow Connector 10">
            <a:extLst>
              <a:ext uri="{FF2B5EF4-FFF2-40B4-BE49-F238E27FC236}">
                <a16:creationId xmlns:a16="http://schemas.microsoft.com/office/drawing/2014/main" id="{B680C2CC-273C-404D-9066-8257AA9030A5}"/>
              </a:ext>
            </a:extLst>
          </p:cNvPr>
          <p:cNvCxnSpPr>
            <a:cxnSpLocks/>
          </p:cNvCxnSpPr>
          <p:nvPr/>
        </p:nvCxnSpPr>
        <p:spPr>
          <a:xfrm flipV="1">
            <a:off x="4412438" y="5951729"/>
            <a:ext cx="0" cy="294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995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1E54B-F9D4-4E36-8350-8CF8734D7AB7}"/>
              </a:ext>
            </a:extLst>
          </p:cNvPr>
          <p:cNvSpPr>
            <a:spLocks noGrp="1"/>
          </p:cNvSpPr>
          <p:nvPr>
            <p:ph type="title"/>
          </p:nvPr>
        </p:nvSpPr>
        <p:spPr/>
        <p:txBody>
          <a:bodyPr/>
          <a:lstStyle/>
          <a:p>
            <a:r>
              <a:rPr lang="en-US" dirty="0"/>
              <a:t>Tautologies and contradictions</a:t>
            </a:r>
          </a:p>
        </p:txBody>
      </p:sp>
      <p:sp>
        <p:nvSpPr>
          <p:cNvPr id="3" name="Content Placeholder 2">
            <a:extLst>
              <a:ext uri="{FF2B5EF4-FFF2-40B4-BE49-F238E27FC236}">
                <a16:creationId xmlns:a16="http://schemas.microsoft.com/office/drawing/2014/main" id="{357CD689-3988-4FC9-B60F-F29610302456}"/>
              </a:ext>
            </a:extLst>
          </p:cNvPr>
          <p:cNvSpPr>
            <a:spLocks noGrp="1"/>
          </p:cNvSpPr>
          <p:nvPr>
            <p:ph idx="1"/>
          </p:nvPr>
        </p:nvSpPr>
        <p:spPr/>
        <p:txBody>
          <a:bodyPr/>
          <a:lstStyle/>
          <a:p>
            <a:r>
              <a:rPr lang="en-US" dirty="0"/>
              <a:t>We can distinguish between statements based on the truth values they are allowed</a:t>
            </a:r>
          </a:p>
        </p:txBody>
      </p:sp>
      <p:pic>
        <p:nvPicPr>
          <p:cNvPr id="4" name="Content Placeholder 3">
            <a:extLst>
              <a:ext uri="{FF2B5EF4-FFF2-40B4-BE49-F238E27FC236}">
                <a16:creationId xmlns:a16="http://schemas.microsoft.com/office/drawing/2014/main" id="{06B16E6D-F45A-49CE-AEE8-C30DCA51F4BF}"/>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23782" y="2991777"/>
            <a:ext cx="11335664" cy="2325949"/>
          </a:xfrm>
          <a:prstGeom prst="rect">
            <a:avLst/>
          </a:prstGeom>
        </p:spPr>
      </p:pic>
      <p:sp>
        <p:nvSpPr>
          <p:cNvPr id="5" name="Rectangle 4">
            <a:extLst>
              <a:ext uri="{FF2B5EF4-FFF2-40B4-BE49-F238E27FC236}">
                <a16:creationId xmlns:a16="http://schemas.microsoft.com/office/drawing/2014/main" id="{5D5C0308-BC5E-428E-A5A2-984717FC0BA9}"/>
              </a:ext>
            </a:extLst>
          </p:cNvPr>
          <p:cNvSpPr/>
          <p:nvPr/>
        </p:nvSpPr>
        <p:spPr>
          <a:xfrm>
            <a:off x="1450019" y="5787818"/>
            <a:ext cx="9291961" cy="830997"/>
          </a:xfrm>
          <a:prstGeom prst="rect">
            <a:avLst/>
          </a:prstGeom>
        </p:spPr>
        <p:txBody>
          <a:bodyPr wrap="square">
            <a:spAutoFit/>
          </a:bodyPr>
          <a:lstStyle/>
          <a:p>
            <a:r>
              <a:rPr lang="en-US" sz="2400" dirty="0"/>
              <a:t>“This swan is a bird” is a tautology, “This cat is a dog” is a contradiction and “This animal is a cat” is contingent</a:t>
            </a:r>
          </a:p>
        </p:txBody>
      </p:sp>
    </p:spTree>
    <p:extLst>
      <p:ext uri="{BB962C8B-B14F-4D97-AF65-F5344CB8AC3E}">
        <p14:creationId xmlns:p14="http://schemas.microsoft.com/office/powerpoint/2010/main" val="2122500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5B8A-9376-4E4B-AFB0-4C30F66F1D5B}"/>
              </a:ext>
            </a:extLst>
          </p:cNvPr>
          <p:cNvSpPr>
            <a:spLocks noGrp="1"/>
          </p:cNvSpPr>
          <p:nvPr>
            <p:ph type="title"/>
          </p:nvPr>
        </p:nvSpPr>
        <p:spPr>
          <a:xfrm>
            <a:off x="838200" y="365126"/>
            <a:ext cx="10515600" cy="886626"/>
          </a:xfrm>
        </p:spPr>
        <p:txBody>
          <a:bodyPr/>
          <a:lstStyle/>
          <a:p>
            <a:r>
              <a:rPr lang="en-US" dirty="0"/>
              <a:t>Other semantic relationships</a:t>
            </a:r>
          </a:p>
        </p:txBody>
      </p:sp>
      <p:sp>
        <p:nvSpPr>
          <p:cNvPr id="6" name="Content Placeholder 5">
            <a:extLst>
              <a:ext uri="{FF2B5EF4-FFF2-40B4-BE49-F238E27FC236}">
                <a16:creationId xmlns:a16="http://schemas.microsoft.com/office/drawing/2014/main" id="{DF8F94C3-DAD0-485D-AF5F-D060EA5D9B52}"/>
              </a:ext>
            </a:extLst>
          </p:cNvPr>
          <p:cNvSpPr>
            <a:spLocks noGrp="1"/>
          </p:cNvSpPr>
          <p:nvPr>
            <p:ph idx="1"/>
          </p:nvPr>
        </p:nvSpPr>
        <p:spPr/>
        <p:txBody>
          <a:bodyPr/>
          <a:lstStyle/>
          <a:p>
            <a:endParaRPr lang="en-US" dirty="0"/>
          </a:p>
        </p:txBody>
      </p:sp>
      <p:grpSp>
        <p:nvGrpSpPr>
          <p:cNvPr id="9" name="Group 8">
            <a:extLst>
              <a:ext uri="{FF2B5EF4-FFF2-40B4-BE49-F238E27FC236}">
                <a16:creationId xmlns:a16="http://schemas.microsoft.com/office/drawing/2014/main" id="{4CF91E71-0B27-40FF-9B48-18936954AEF7}"/>
              </a:ext>
            </a:extLst>
          </p:cNvPr>
          <p:cNvGrpSpPr/>
          <p:nvPr/>
        </p:nvGrpSpPr>
        <p:grpSpPr>
          <a:xfrm>
            <a:off x="540797" y="1348459"/>
            <a:ext cx="11143647" cy="4643968"/>
            <a:chOff x="0" y="1179784"/>
            <a:chExt cx="5894773" cy="2456569"/>
          </a:xfrm>
        </p:grpSpPr>
        <p:pic>
          <p:nvPicPr>
            <p:cNvPr id="8" name="Picture 7">
              <a:extLst>
                <a:ext uri="{FF2B5EF4-FFF2-40B4-BE49-F238E27FC236}">
                  <a16:creationId xmlns:a16="http://schemas.microsoft.com/office/drawing/2014/main" id="{211CE6AD-F088-4410-BF57-E46EA27B024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179784"/>
              <a:ext cx="5894773" cy="1270454"/>
            </a:xfrm>
            <a:prstGeom prst="rect">
              <a:avLst/>
            </a:prstGeom>
          </p:spPr>
        </p:pic>
        <p:pic>
          <p:nvPicPr>
            <p:cNvPr id="7" name="Picture 6">
              <a:extLst>
                <a:ext uri="{FF2B5EF4-FFF2-40B4-BE49-F238E27FC236}">
                  <a16:creationId xmlns:a16="http://schemas.microsoft.com/office/drawing/2014/main" id="{B59AA4F0-C2EE-43A4-AAC8-40B58D2E0BA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2446745"/>
              <a:ext cx="5894773" cy="1189608"/>
            </a:xfrm>
            <a:prstGeom prst="rect">
              <a:avLst/>
            </a:prstGeom>
          </p:spPr>
        </p:pic>
      </p:grpSp>
    </p:spTree>
    <p:extLst>
      <p:ext uri="{BB962C8B-B14F-4D97-AF65-F5344CB8AC3E}">
        <p14:creationId xmlns:p14="http://schemas.microsoft.com/office/powerpoint/2010/main" val="3410642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571F-0815-4245-9929-34E7F9E409C9}"/>
              </a:ext>
            </a:extLst>
          </p:cNvPr>
          <p:cNvSpPr>
            <a:spLocks noGrp="1"/>
          </p:cNvSpPr>
          <p:nvPr>
            <p:ph type="title"/>
          </p:nvPr>
        </p:nvSpPr>
        <p:spPr/>
        <p:txBody>
          <a:bodyPr/>
          <a:lstStyle/>
          <a:p>
            <a:r>
              <a:rPr lang="en-US" dirty="0"/>
              <a:t>Other semantic relationships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264048-C4E4-4478-AF84-914EDE2B74DB}"/>
                  </a:ext>
                </a:extLst>
              </p:cNvPr>
              <p:cNvSpPr>
                <a:spLocks noGrp="1"/>
              </p:cNvSpPr>
              <p:nvPr>
                <p:ph idx="1"/>
              </p:nvPr>
            </p:nvSpPr>
            <p:spPr/>
            <p:txBody>
              <a:bodyPr/>
              <a:lstStyle/>
              <a:p>
                <a:pPr marL="0" indent="0">
                  <a:buNone/>
                </a:pPr>
                <a:r>
                  <a:rPr lang="en-US" dirty="0"/>
                  <a:t>For example:</a:t>
                </a:r>
              </a:p>
              <a:p>
                <a:pPr marL="457200" lvl="1" indent="0">
                  <a:buNone/>
                </a:pPr>
                <a:r>
                  <a:rPr lang="en-US" dirty="0"/>
                  <a:t>narrower than</a:t>
                </a:r>
              </a:p>
              <a:p>
                <a:pPr marL="457200" lvl="1" indent="0">
                  <a:buNone/>
                </a:pPr>
                <a:r>
                  <a:rPr lang="en-US" dirty="0"/>
                  <a:t>“This animal is a cat”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“This animal is a mammal”</a:t>
                </a:r>
              </a:p>
              <a:p>
                <a:pPr marL="457200" lvl="1" indent="0">
                  <a:buNone/>
                </a:pPr>
                <a:endParaRPr lang="en-US" dirty="0"/>
              </a:p>
              <a:p>
                <a:pPr marL="457200" lvl="1" indent="0">
                  <a:buNone/>
                </a:pPr>
                <a:r>
                  <a:rPr lang="en-US" dirty="0"/>
                  <a:t>incompatible</a:t>
                </a:r>
              </a:p>
              <a:p>
                <a:pPr marL="457200" lvl="1" indent="0">
                  <a:buNone/>
                </a:pPr>
                <a:r>
                  <a:rPr lang="en-US" dirty="0"/>
                  <a:t>“This animal is a cat”      “This animal is a dog”</a:t>
                </a:r>
              </a:p>
              <a:p>
                <a:pPr marL="457200" lvl="1" indent="0">
                  <a:buNone/>
                </a:pPr>
                <a:endParaRPr lang="en-US" dirty="0"/>
              </a:p>
              <a:p>
                <a:pPr marL="457200" lvl="1" indent="0">
                  <a:buNone/>
                </a:pPr>
                <a:r>
                  <a:rPr lang="en-US" dirty="0"/>
                  <a:t>independent</a:t>
                </a:r>
              </a:p>
              <a:p>
                <a:pPr marL="457200" lvl="1" indent="0">
                  <a:buNone/>
                </a:pPr>
                <a:r>
                  <a:rPr lang="en-US" dirty="0"/>
                  <a:t>“This animal is a cat”       “This animal is black”</a:t>
                </a:r>
              </a:p>
            </p:txBody>
          </p:sp>
        </mc:Choice>
        <mc:Fallback xmlns="">
          <p:sp>
            <p:nvSpPr>
              <p:cNvPr id="3" name="Content Placeholder 2">
                <a:extLst>
                  <a:ext uri="{FF2B5EF4-FFF2-40B4-BE49-F238E27FC236}">
                    <a16:creationId xmlns:a16="http://schemas.microsoft.com/office/drawing/2014/main" id="{03264048-C4E4-4478-AF84-914EDE2B74DB}"/>
                  </a:ext>
                </a:extLst>
              </p:cNvPr>
              <p:cNvSpPr>
                <a:spLocks noGrp="1" noRot="1" noChangeAspect="1" noMove="1" noResize="1" noEditPoints="1" noAdjustHandles="1" noChangeArrowheads="1" noChangeShapeType="1" noTextEdit="1"/>
              </p:cNvSpPr>
              <p:nvPr>
                <p:ph idx="1"/>
              </p:nvPr>
            </p:nvSpPr>
            <p:spPr>
              <a:blipFill>
                <a:blip r:embed="rId2"/>
                <a:stretch>
                  <a:fillRect l="-1546"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6075A51-1424-496C-9E70-4EEA8EED9040}"/>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60986" t="55338" r="36976" b="38763"/>
          <a:stretch/>
        </p:blipFill>
        <p:spPr>
          <a:xfrm>
            <a:off x="3956365" y="3831336"/>
            <a:ext cx="432816" cy="545028"/>
          </a:xfrm>
          <a:prstGeom prst="rect">
            <a:avLst/>
          </a:prstGeom>
        </p:spPr>
      </p:pic>
      <p:pic>
        <p:nvPicPr>
          <p:cNvPr id="7" name="Picture 6">
            <a:extLst>
              <a:ext uri="{FF2B5EF4-FFF2-40B4-BE49-F238E27FC236}">
                <a16:creationId xmlns:a16="http://schemas.microsoft.com/office/drawing/2014/main" id="{AF519CA5-F130-4029-BCA1-0E9F11263103}"/>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14341" t="73220" r="83621" b="21575"/>
          <a:stretch/>
        </p:blipFill>
        <p:spPr>
          <a:xfrm>
            <a:off x="4056683" y="5096256"/>
            <a:ext cx="298704" cy="331893"/>
          </a:xfrm>
          <a:prstGeom prst="rect">
            <a:avLst/>
          </a:prstGeom>
        </p:spPr>
      </p:pic>
    </p:spTree>
    <p:extLst>
      <p:ext uri="{BB962C8B-B14F-4D97-AF65-F5344CB8AC3E}">
        <p14:creationId xmlns:p14="http://schemas.microsoft.com/office/powerpoint/2010/main" val="2441348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C986-023E-4B6E-9107-595E4FDEE597}"/>
              </a:ext>
            </a:extLst>
          </p:cNvPr>
          <p:cNvSpPr>
            <a:spLocks noGrp="1"/>
          </p:cNvSpPr>
          <p:nvPr>
            <p:ph type="title"/>
          </p:nvPr>
        </p:nvSpPr>
        <p:spPr/>
        <p:txBody>
          <a:bodyPr>
            <a:normAutofit/>
          </a:bodyPr>
          <a:lstStyle/>
          <a:p>
            <a:r>
              <a:rPr lang="en-US" dirty="0"/>
              <a:t>Logical context as an algebraic structure</a:t>
            </a:r>
          </a:p>
        </p:txBody>
      </p:sp>
      <p:sp>
        <p:nvSpPr>
          <p:cNvPr id="3" name="Content Placeholder 2">
            <a:extLst>
              <a:ext uri="{FF2B5EF4-FFF2-40B4-BE49-F238E27FC236}">
                <a16:creationId xmlns:a16="http://schemas.microsoft.com/office/drawing/2014/main" id="{04A2BF9F-81EA-4080-AFD2-A39535711F12}"/>
              </a:ext>
            </a:extLst>
          </p:cNvPr>
          <p:cNvSpPr>
            <a:spLocks noGrp="1"/>
          </p:cNvSpPr>
          <p:nvPr>
            <p:ph idx="1"/>
          </p:nvPr>
        </p:nvSpPr>
        <p:spPr/>
        <p:txBody>
          <a:bodyPr/>
          <a:lstStyle/>
          <a:p>
            <a:r>
              <a:rPr lang="en-US" dirty="0"/>
              <a:t>We can prove that a logical context is a complete Boolean algebra, that narrowness imposes a partial order, …</a:t>
            </a:r>
          </a:p>
          <a:p>
            <a:r>
              <a:rPr lang="en-US" dirty="0"/>
              <a:t>The algebraic structure we defined on the logical context captures the minimum logical and semantic relationships between our statements to guarantee universality and non-contradiction</a:t>
            </a:r>
          </a:p>
          <a:p>
            <a:pPr lvl="1"/>
            <a:r>
              <a:rPr lang="en-US" dirty="0"/>
              <a:t>Any further structure we impose on a logical context to capture other semantic relationships will need to interact with the previous structure in a well defined manner</a:t>
            </a:r>
          </a:p>
          <a:p>
            <a:pPr lvl="1"/>
            <a:r>
              <a:rPr lang="en-US" dirty="0"/>
              <a:t>That is, the notions of equivalence, independence, ordering, </a:t>
            </a:r>
            <a:r>
              <a:rPr lang="en-US" dirty="0" err="1"/>
              <a:t>etc</a:t>
            </a:r>
            <a:r>
              <a:rPr lang="en-US" dirty="0"/>
              <a:t>… defined on this structure will be inherited in some fashion by all other structures</a:t>
            </a:r>
          </a:p>
        </p:txBody>
      </p:sp>
    </p:spTree>
    <p:extLst>
      <p:ext uri="{BB962C8B-B14F-4D97-AF65-F5344CB8AC3E}">
        <p14:creationId xmlns:p14="http://schemas.microsoft.com/office/powerpoint/2010/main" val="1050872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108F-0B6D-463A-8D80-0F002D2DA154}"/>
              </a:ext>
            </a:extLst>
          </p:cNvPr>
          <p:cNvSpPr>
            <a:spLocks noGrp="1"/>
          </p:cNvSpPr>
          <p:nvPr>
            <p:ph type="title"/>
          </p:nvPr>
        </p:nvSpPr>
        <p:spPr/>
        <p:txBody>
          <a:bodyPr/>
          <a:lstStyle/>
          <a:p>
            <a:r>
              <a:rPr lang="en-US" dirty="0"/>
              <a:t>Verifiable statements</a:t>
            </a:r>
          </a:p>
        </p:txBody>
      </p:sp>
      <p:sp>
        <p:nvSpPr>
          <p:cNvPr id="3" name="Content Placeholder 2">
            <a:extLst>
              <a:ext uri="{FF2B5EF4-FFF2-40B4-BE49-F238E27FC236}">
                <a16:creationId xmlns:a16="http://schemas.microsoft.com/office/drawing/2014/main" id="{B84E61F8-AE4F-488A-806A-4E4E098C3297}"/>
              </a:ext>
            </a:extLst>
          </p:cNvPr>
          <p:cNvSpPr>
            <a:spLocks noGrp="1"/>
          </p:cNvSpPr>
          <p:nvPr>
            <p:ph idx="1"/>
          </p:nvPr>
        </p:nvSpPr>
        <p:spPr/>
        <p:txBody>
          <a:bodyPr>
            <a:normAutofit fontScale="92500"/>
          </a:bodyPr>
          <a:lstStyle/>
          <a:p>
            <a:r>
              <a:rPr lang="en-US" dirty="0"/>
              <a:t>Now that we have a framework rich enough to capture all the statement relationships we need, we turn our attention to experimental verification</a:t>
            </a:r>
          </a:p>
          <a:p>
            <a:r>
              <a:rPr lang="en-US" dirty="0"/>
              <a:t>A statement is verifiable if we have a repeatable procedure that terminates successfully in finite time if and only if the statement is true</a:t>
            </a:r>
          </a:p>
          <a:p>
            <a:pPr lvl="1"/>
            <a:r>
              <a:rPr lang="en-US" dirty="0"/>
              <a:t>This is hard to define formally so we won’t</a:t>
            </a:r>
          </a:p>
          <a:p>
            <a:r>
              <a:rPr lang="en-US" dirty="0"/>
              <a:t>Note that not all statements are experimentally verifiable</a:t>
            </a:r>
          </a:p>
          <a:p>
            <a:pPr lvl="1"/>
            <a:r>
              <a:rPr lang="en-US" dirty="0"/>
              <a:t>We can verify that “there exists extra-terrestrial life” or that “the mass of the photon is less than 10</a:t>
            </a:r>
            <a:r>
              <a:rPr lang="en-US" baseline="30000" dirty="0"/>
              <a:t>-18 </a:t>
            </a:r>
            <a:r>
              <a:rPr lang="en-US" dirty="0"/>
              <a:t>eV”</a:t>
            </a:r>
          </a:p>
          <a:p>
            <a:pPr lvl="1"/>
            <a:r>
              <a:rPr lang="en-US" dirty="0"/>
              <a:t>We cannot verify that “there exists no extra-terrestrial life” or that “the mass of the photon is exactly 0 eV”</a:t>
            </a:r>
          </a:p>
        </p:txBody>
      </p:sp>
    </p:spTree>
    <p:extLst>
      <p:ext uri="{BB962C8B-B14F-4D97-AF65-F5344CB8AC3E}">
        <p14:creationId xmlns:p14="http://schemas.microsoft.com/office/powerpoint/2010/main" val="221254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D5A2-BAD4-4A11-BA81-ABC4BB405D05}"/>
              </a:ext>
            </a:extLst>
          </p:cNvPr>
          <p:cNvSpPr>
            <a:spLocks noGrp="1"/>
          </p:cNvSpPr>
          <p:nvPr>
            <p:ph type="title"/>
          </p:nvPr>
        </p:nvSpPr>
        <p:spPr/>
        <p:txBody>
          <a:bodyPr/>
          <a:lstStyle/>
          <a:p>
            <a:r>
              <a:rPr lang="en-US" dirty="0"/>
              <a:t>Before we start</a:t>
            </a:r>
          </a:p>
        </p:txBody>
      </p:sp>
      <p:sp>
        <p:nvSpPr>
          <p:cNvPr id="3" name="Content Placeholder 2">
            <a:extLst>
              <a:ext uri="{FF2B5EF4-FFF2-40B4-BE49-F238E27FC236}">
                <a16:creationId xmlns:a16="http://schemas.microsoft.com/office/drawing/2014/main" id="{C187DAEE-7AAC-4488-8D4C-D6640CD57A99}"/>
              </a:ext>
            </a:extLst>
          </p:cNvPr>
          <p:cNvSpPr>
            <a:spLocks noGrp="1"/>
          </p:cNvSpPr>
          <p:nvPr>
            <p:ph idx="1"/>
          </p:nvPr>
        </p:nvSpPr>
        <p:spPr/>
        <p:txBody>
          <a:bodyPr/>
          <a:lstStyle/>
          <a:p>
            <a:r>
              <a:rPr lang="en-US" dirty="0"/>
              <a:t>Disclaimer: we are not going to talk in general of the role of mathematics in science. Just its role within a physical theory.</a:t>
            </a:r>
          </a:p>
          <a:p>
            <a:pPr lvl="1"/>
            <a:r>
              <a:rPr lang="en-US" dirty="0"/>
              <a:t>By role we mean its “technical” function, what it formally captures</a:t>
            </a:r>
          </a:p>
          <a:p>
            <a:pPr lvl="1"/>
            <a:r>
              <a:rPr lang="en-US" dirty="0"/>
              <a:t>We are not going to discuss sociological roles, inspiration roles, </a:t>
            </a:r>
            <a:r>
              <a:rPr lang="en-US" dirty="0" err="1"/>
              <a:t>etc</a:t>
            </a:r>
            <a:r>
              <a:rPr lang="en-US" dirty="0"/>
              <a:t>…</a:t>
            </a:r>
          </a:p>
          <a:p>
            <a:r>
              <a:rPr lang="en-US" dirty="0"/>
              <a:t>The viewpoint presented here is profoundly shaped by our work on our project “Assumptions of Physics”</a:t>
            </a:r>
          </a:p>
          <a:p>
            <a:pPr lvl="1"/>
            <a:r>
              <a:rPr lang="en-US" dirty="0"/>
              <a:t>It forced us to understand where the line between scientific theories and mathematical frameworks is</a:t>
            </a:r>
          </a:p>
        </p:txBody>
      </p:sp>
    </p:spTree>
    <p:extLst>
      <p:ext uri="{BB962C8B-B14F-4D97-AF65-F5344CB8AC3E}">
        <p14:creationId xmlns:p14="http://schemas.microsoft.com/office/powerpoint/2010/main" val="3844530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9FCB7-26AC-455C-82F9-80D1C94A7D6B}"/>
              </a:ext>
            </a:extLst>
          </p:cNvPr>
          <p:cNvSpPr>
            <a:spLocks noGrp="1"/>
          </p:cNvSpPr>
          <p:nvPr>
            <p:ph type="title"/>
          </p:nvPr>
        </p:nvSpPr>
        <p:spPr>
          <a:xfrm>
            <a:off x="838200" y="365125"/>
            <a:ext cx="10515600" cy="683387"/>
          </a:xfrm>
        </p:spPr>
        <p:txBody>
          <a:bodyPr>
            <a:normAutofit fontScale="90000"/>
          </a:bodyPr>
          <a:lstStyle/>
          <a:p>
            <a:r>
              <a:rPr lang="en-US" dirty="0"/>
              <a:t>Verifiable statements</a:t>
            </a:r>
          </a:p>
        </p:txBody>
      </p:sp>
      <p:sp>
        <p:nvSpPr>
          <p:cNvPr id="3" name="Content Placeholder 2">
            <a:extLst>
              <a:ext uri="{FF2B5EF4-FFF2-40B4-BE49-F238E27FC236}">
                <a16:creationId xmlns:a16="http://schemas.microsoft.com/office/drawing/2014/main" id="{29CA652B-5F83-47FF-8E45-DC691180F300}"/>
              </a:ext>
            </a:extLst>
          </p:cNvPr>
          <p:cNvSpPr>
            <a:spLocks noGrp="1"/>
          </p:cNvSpPr>
          <p:nvPr>
            <p:ph idx="1"/>
          </p:nvPr>
        </p:nvSpPr>
        <p:spPr>
          <a:xfrm>
            <a:off x="838200" y="3663697"/>
            <a:ext cx="10515600" cy="2513266"/>
          </a:xfrm>
        </p:spPr>
        <p:txBody>
          <a:bodyPr>
            <a:normAutofit/>
          </a:bodyPr>
          <a:lstStyle/>
          <a:p>
            <a:r>
              <a:rPr lang="en-US" dirty="0"/>
              <a:t>What makes a statement verifiable is not formally defined</a:t>
            </a:r>
          </a:p>
          <a:p>
            <a:pPr lvl="1"/>
            <a:r>
              <a:rPr lang="en-US" dirty="0"/>
              <a:t>There is a sense that trying to fully specify what can be measured is equivalent to already knowing the laws of physics</a:t>
            </a:r>
          </a:p>
          <a:p>
            <a:r>
              <a:rPr lang="en-US" dirty="0"/>
              <a:t>But we have to ask: under what operations is the set of verifiable statements closed?</a:t>
            </a:r>
          </a:p>
          <a:p>
            <a:pPr lvl="1"/>
            <a:r>
              <a:rPr lang="en-US" dirty="0"/>
              <a:t>Is it a Boolean algebra?</a:t>
            </a:r>
          </a:p>
          <a:p>
            <a:endParaRPr lang="en-US" dirty="0"/>
          </a:p>
        </p:txBody>
      </p:sp>
      <p:pic>
        <p:nvPicPr>
          <p:cNvPr id="4" name="Picture 3">
            <a:extLst>
              <a:ext uri="{FF2B5EF4-FFF2-40B4-BE49-F238E27FC236}">
                <a16:creationId xmlns:a16="http://schemas.microsoft.com/office/drawing/2014/main" id="{FDC8E5DA-BD05-4910-AB23-43DCEE56B65A}"/>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609599" y="1103376"/>
            <a:ext cx="11026249" cy="2371344"/>
          </a:xfrm>
          <a:prstGeom prst="rect">
            <a:avLst/>
          </a:prstGeom>
        </p:spPr>
      </p:pic>
    </p:spTree>
    <p:extLst>
      <p:ext uri="{BB962C8B-B14F-4D97-AF65-F5344CB8AC3E}">
        <p14:creationId xmlns:p14="http://schemas.microsoft.com/office/powerpoint/2010/main" val="2655820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8F7A-946F-42FA-B03A-39BC77D1B76A}"/>
              </a:ext>
            </a:extLst>
          </p:cNvPr>
          <p:cNvSpPr>
            <a:spLocks noGrp="1"/>
          </p:cNvSpPr>
          <p:nvPr>
            <p:ph type="title"/>
          </p:nvPr>
        </p:nvSpPr>
        <p:spPr/>
        <p:txBody>
          <a:bodyPr/>
          <a:lstStyle/>
          <a:p>
            <a:r>
              <a:rPr lang="en-US" dirty="0"/>
              <a:t>Logic of verifiable statements</a:t>
            </a:r>
          </a:p>
        </p:txBody>
      </p:sp>
      <p:sp>
        <p:nvSpPr>
          <p:cNvPr id="3" name="Content Placeholder 2">
            <a:extLst>
              <a:ext uri="{FF2B5EF4-FFF2-40B4-BE49-F238E27FC236}">
                <a16:creationId xmlns:a16="http://schemas.microsoft.com/office/drawing/2014/main" id="{8A3E499B-8135-4A97-A634-47463E60E602}"/>
              </a:ext>
            </a:extLst>
          </p:cNvPr>
          <p:cNvSpPr>
            <a:spLocks noGrp="1"/>
          </p:cNvSpPr>
          <p:nvPr>
            <p:ph idx="1"/>
          </p:nvPr>
        </p:nvSpPr>
        <p:spPr/>
        <p:txBody>
          <a:bodyPr>
            <a:normAutofit lnSpcReduction="10000"/>
          </a:bodyPr>
          <a:lstStyle/>
          <a:p>
            <a:r>
              <a:rPr lang="en-US" dirty="0"/>
              <a:t>We can’t always test negation</a:t>
            </a:r>
          </a:p>
          <a:p>
            <a:pPr lvl="1"/>
            <a:r>
              <a:rPr lang="en-US" dirty="0"/>
              <a:t>The test is not guaranteed to terminate if the test is unsuccessful</a:t>
            </a:r>
          </a:p>
          <a:p>
            <a:pPr lvl="2"/>
            <a:r>
              <a:rPr lang="en-US" dirty="0"/>
              <a:t>If we can, we say the statement is </a:t>
            </a:r>
            <a:r>
              <a:rPr lang="en-US" i="1" dirty="0"/>
              <a:t>decidable</a:t>
            </a:r>
          </a:p>
          <a:p>
            <a:r>
              <a:rPr lang="en-US" dirty="0"/>
              <a:t>We can always test the finite conjunction</a:t>
            </a:r>
          </a:p>
          <a:p>
            <a:pPr lvl="1"/>
            <a:r>
              <a:rPr lang="en-US" dirty="0"/>
              <a:t>Just test one statement at a time: if they are all true all tests will terminate in finite time </a:t>
            </a:r>
          </a:p>
          <a:p>
            <a:pPr lvl="1"/>
            <a:r>
              <a:rPr lang="en-US" dirty="0"/>
              <a:t>We cannot have infinitely many tests though: we wouldn’t terminate in finite time</a:t>
            </a:r>
          </a:p>
          <a:p>
            <a:r>
              <a:rPr lang="en-US" dirty="0"/>
              <a:t>We can always test the countable disjunction</a:t>
            </a:r>
          </a:p>
          <a:p>
            <a:pPr lvl="1"/>
            <a:r>
              <a:rPr lang="en-US" dirty="0"/>
              <a:t>Once just one test terminates successfully, we are done</a:t>
            </a:r>
          </a:p>
          <a:p>
            <a:pPr lvl="1"/>
            <a:r>
              <a:rPr lang="en-US" dirty="0"/>
              <a:t>We cannot extend to uncountably many: we wouldn’t be able to find the test that terminates in finite time</a:t>
            </a:r>
          </a:p>
          <a:p>
            <a:endParaRPr lang="en-US" dirty="0"/>
          </a:p>
        </p:txBody>
      </p:sp>
    </p:spTree>
    <p:extLst>
      <p:ext uri="{BB962C8B-B14F-4D97-AF65-F5344CB8AC3E}">
        <p14:creationId xmlns:p14="http://schemas.microsoft.com/office/powerpoint/2010/main" val="2492475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CEA61-C8A0-407C-B8A5-DC4E6700D95A}"/>
              </a:ext>
            </a:extLst>
          </p:cNvPr>
          <p:cNvSpPr>
            <a:spLocks noGrp="1"/>
          </p:cNvSpPr>
          <p:nvPr>
            <p:ph type="title"/>
          </p:nvPr>
        </p:nvSpPr>
        <p:spPr/>
        <p:txBody>
          <a:bodyPr/>
          <a:lstStyle/>
          <a:p>
            <a:r>
              <a:rPr lang="en-US" dirty="0"/>
              <a:t>Logic of verifiable statements</a:t>
            </a:r>
          </a:p>
        </p:txBody>
      </p:sp>
      <p:sp>
        <p:nvSpPr>
          <p:cNvPr id="3" name="Content Placeholder 2">
            <a:extLst>
              <a:ext uri="{FF2B5EF4-FFF2-40B4-BE49-F238E27FC236}">
                <a16:creationId xmlns:a16="http://schemas.microsoft.com/office/drawing/2014/main" id="{54EE7BCC-66AA-4064-8957-7F1F5EE54D0D}"/>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FBA0075-5D66-4176-89C6-4C52E346F5C9}"/>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838200" y="1870649"/>
            <a:ext cx="10187913" cy="974656"/>
          </a:xfrm>
          <a:prstGeom prst="rect">
            <a:avLst/>
          </a:prstGeom>
        </p:spPr>
      </p:pic>
      <p:pic>
        <p:nvPicPr>
          <p:cNvPr id="7" name="Picture 6">
            <a:extLst>
              <a:ext uri="{FF2B5EF4-FFF2-40B4-BE49-F238E27FC236}">
                <a16:creationId xmlns:a16="http://schemas.microsoft.com/office/drawing/2014/main" id="{EFB2378B-7B4A-409D-BB9A-148B897D667C}"/>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1053767" y="3115177"/>
            <a:ext cx="9922095" cy="1199965"/>
          </a:xfrm>
          <a:prstGeom prst="rect">
            <a:avLst/>
          </a:prstGeom>
        </p:spPr>
      </p:pic>
      <p:pic>
        <p:nvPicPr>
          <p:cNvPr id="8" name="Picture 7">
            <a:extLst>
              <a:ext uri="{FF2B5EF4-FFF2-40B4-BE49-F238E27FC236}">
                <a16:creationId xmlns:a16="http://schemas.microsoft.com/office/drawing/2014/main" id="{B3A55469-B20D-4C4A-AA35-329D1C216775}"/>
              </a:ext>
            </a:extLst>
          </p:cNvPr>
          <p:cNvPicPr>
            <a:picLocks noChangeAspect="1"/>
          </p:cNvPicPr>
          <p:nvPr/>
        </p:nvPicPr>
        <p:blipFill rotWithShape="1">
          <a:blip r:embed="rId4" cstate="hqprint">
            <a:extLst>
              <a:ext uri="{28A0092B-C50C-407E-A947-70E740481C1C}">
                <a14:useLocalDpi xmlns:a14="http://schemas.microsoft.com/office/drawing/2010/main"/>
              </a:ext>
            </a:extLst>
          </a:blip>
          <a:srcRect t="-1"/>
          <a:stretch/>
        </p:blipFill>
        <p:spPr>
          <a:xfrm>
            <a:off x="1041575" y="4525191"/>
            <a:ext cx="9996841" cy="1191139"/>
          </a:xfrm>
          <a:prstGeom prst="rect">
            <a:avLst/>
          </a:prstGeom>
        </p:spPr>
      </p:pic>
    </p:spTree>
    <p:extLst>
      <p:ext uri="{BB962C8B-B14F-4D97-AF65-F5344CB8AC3E}">
        <p14:creationId xmlns:p14="http://schemas.microsoft.com/office/powerpoint/2010/main" val="3123061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2A1AB-C0C4-4B0C-AE3C-D4B40D39CEDF}"/>
              </a:ext>
            </a:extLst>
          </p:cNvPr>
          <p:cNvSpPr>
            <a:spLocks noGrp="1"/>
          </p:cNvSpPr>
          <p:nvPr>
            <p:ph type="title"/>
          </p:nvPr>
        </p:nvSpPr>
        <p:spPr/>
        <p:txBody>
          <a:bodyPr/>
          <a:lstStyle/>
          <a:p>
            <a:r>
              <a:rPr lang="en-US" dirty="0"/>
              <a:t>Comparing algebras</a:t>
            </a:r>
          </a:p>
        </p:txBody>
      </p:sp>
      <p:pic>
        <p:nvPicPr>
          <p:cNvPr id="4" name="Picture 3">
            <a:extLst>
              <a:ext uri="{FF2B5EF4-FFF2-40B4-BE49-F238E27FC236}">
                <a16:creationId xmlns:a16="http://schemas.microsoft.com/office/drawing/2014/main" id="{2DD4A6F2-6D73-4B40-8090-99E68E8153E6}"/>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904514" y="1690689"/>
            <a:ext cx="8382973" cy="1530096"/>
          </a:xfrm>
          <a:prstGeom prst="rect">
            <a:avLst/>
          </a:prstGeom>
        </p:spPr>
      </p:pic>
      <p:sp>
        <p:nvSpPr>
          <p:cNvPr id="5" name="Oval 4">
            <a:extLst>
              <a:ext uri="{FF2B5EF4-FFF2-40B4-BE49-F238E27FC236}">
                <a16:creationId xmlns:a16="http://schemas.microsoft.com/office/drawing/2014/main" id="{5F4A5338-2B85-4D9A-B819-358497778AE6}"/>
              </a:ext>
            </a:extLst>
          </p:cNvPr>
          <p:cNvSpPr/>
          <p:nvPr/>
        </p:nvSpPr>
        <p:spPr>
          <a:xfrm>
            <a:off x="2054352" y="3637216"/>
            <a:ext cx="5340096" cy="30074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A3597A7-902A-4B0F-BDB5-B92F75DC0076}"/>
              </a:ext>
            </a:extLst>
          </p:cNvPr>
          <p:cNvSpPr/>
          <p:nvPr/>
        </p:nvSpPr>
        <p:spPr>
          <a:xfrm>
            <a:off x="2676144" y="3779520"/>
            <a:ext cx="3810000" cy="22738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69CB33E-1AEA-4BE7-BB77-FA7A0370AECA}"/>
              </a:ext>
            </a:extLst>
          </p:cNvPr>
          <p:cNvSpPr/>
          <p:nvPr/>
        </p:nvSpPr>
        <p:spPr>
          <a:xfrm>
            <a:off x="3060192" y="3997196"/>
            <a:ext cx="2560320" cy="15257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33412-1C96-49B0-84D1-82D3DA650103}"/>
                  </a:ext>
                </a:extLst>
              </p:cNvPr>
              <p:cNvSpPr txBox="1"/>
              <p:nvPr/>
            </p:nvSpPr>
            <p:spPr>
              <a:xfrm>
                <a:off x="6431281" y="5528995"/>
                <a:ext cx="57137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𝒮</m:t>
                      </m:r>
                    </m:oMath>
                  </m:oMathPara>
                </a14:m>
                <a:endParaRPr lang="en-US" sz="3600" dirty="0"/>
              </a:p>
            </p:txBody>
          </p:sp>
        </mc:Choice>
        <mc:Fallback xmlns="">
          <p:sp>
            <p:nvSpPr>
              <p:cNvPr id="11" name="TextBox 10">
                <a:extLst>
                  <a:ext uri="{FF2B5EF4-FFF2-40B4-BE49-F238E27FC236}">
                    <a16:creationId xmlns:a16="http://schemas.microsoft.com/office/drawing/2014/main" id="{95C33412-1C96-49B0-84D1-82D3DA650103}"/>
                  </a:ext>
                </a:extLst>
              </p:cNvPr>
              <p:cNvSpPr txBox="1">
                <a:spLocks noRot="1" noChangeAspect="1" noMove="1" noResize="1" noEditPoints="1" noAdjustHandles="1" noChangeArrowheads="1" noChangeShapeType="1" noTextEdit="1"/>
              </p:cNvSpPr>
              <p:nvPr/>
            </p:nvSpPr>
            <p:spPr>
              <a:xfrm>
                <a:off x="6431281" y="5528995"/>
                <a:ext cx="571375"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22EB231-57D4-4E5C-B976-29D4112EFBE7}"/>
                  </a:ext>
                </a:extLst>
              </p:cNvPr>
              <p:cNvSpPr txBox="1"/>
              <p:nvPr/>
            </p:nvSpPr>
            <p:spPr>
              <a:xfrm>
                <a:off x="5614626" y="4921476"/>
                <a:ext cx="74924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𝒮</m:t>
                          </m:r>
                        </m:e>
                        <m:sub>
                          <m:r>
                            <a:rPr lang="en-US" sz="3600" i="1">
                              <a:latin typeface="Cambria Math" panose="02040503050406030204" pitchFamily="18" charset="0"/>
                            </a:rPr>
                            <m:t>𝑣</m:t>
                          </m:r>
                        </m:sub>
                      </m:sSub>
                    </m:oMath>
                  </m:oMathPara>
                </a14:m>
                <a:endParaRPr lang="en-US" sz="3600" dirty="0"/>
              </a:p>
            </p:txBody>
          </p:sp>
        </mc:Choice>
        <mc:Fallback xmlns="">
          <p:sp>
            <p:nvSpPr>
              <p:cNvPr id="12" name="TextBox 11">
                <a:extLst>
                  <a:ext uri="{FF2B5EF4-FFF2-40B4-BE49-F238E27FC236}">
                    <a16:creationId xmlns:a16="http://schemas.microsoft.com/office/drawing/2014/main" id="{122EB231-57D4-4E5C-B976-29D4112EFBE7}"/>
                  </a:ext>
                </a:extLst>
              </p:cNvPr>
              <p:cNvSpPr txBox="1">
                <a:spLocks noRot="1" noChangeAspect="1" noMove="1" noResize="1" noEditPoints="1" noAdjustHandles="1" noChangeArrowheads="1" noChangeShapeType="1" noTextEdit="1"/>
              </p:cNvSpPr>
              <p:nvPr/>
            </p:nvSpPr>
            <p:spPr>
              <a:xfrm>
                <a:off x="5614626" y="4921476"/>
                <a:ext cx="749243"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4B769EB-9FE1-4EE1-A931-BE6ADE14CE48}"/>
                  </a:ext>
                </a:extLst>
              </p:cNvPr>
              <p:cNvSpPr txBox="1"/>
              <p:nvPr/>
            </p:nvSpPr>
            <p:spPr>
              <a:xfrm>
                <a:off x="4581145" y="4614479"/>
                <a:ext cx="775469"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𝒮</m:t>
                          </m:r>
                        </m:e>
                        <m:sub>
                          <m:r>
                            <a:rPr lang="en-US" sz="3600" i="1">
                              <a:latin typeface="Cambria Math" panose="02040503050406030204" pitchFamily="18" charset="0"/>
                            </a:rPr>
                            <m:t>𝑑</m:t>
                          </m:r>
                        </m:sub>
                      </m:sSub>
                    </m:oMath>
                  </m:oMathPara>
                </a14:m>
                <a:endParaRPr lang="en-US" sz="3600" dirty="0"/>
              </a:p>
            </p:txBody>
          </p:sp>
        </mc:Choice>
        <mc:Fallback xmlns="">
          <p:sp>
            <p:nvSpPr>
              <p:cNvPr id="13" name="TextBox 12">
                <a:extLst>
                  <a:ext uri="{FF2B5EF4-FFF2-40B4-BE49-F238E27FC236}">
                    <a16:creationId xmlns:a16="http://schemas.microsoft.com/office/drawing/2014/main" id="{94B769EB-9FE1-4EE1-A931-BE6ADE14CE48}"/>
                  </a:ext>
                </a:extLst>
              </p:cNvPr>
              <p:cNvSpPr txBox="1">
                <a:spLocks noRot="1" noChangeAspect="1" noMove="1" noResize="1" noEditPoints="1" noAdjustHandles="1" noChangeArrowheads="1" noChangeShapeType="1" noTextEdit="1"/>
              </p:cNvSpPr>
              <p:nvPr/>
            </p:nvSpPr>
            <p:spPr>
              <a:xfrm>
                <a:off x="4581145" y="4614479"/>
                <a:ext cx="775469" cy="64633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1155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7C00-BDB9-4A3F-A488-99C0FD10901C}"/>
              </a:ext>
            </a:extLst>
          </p:cNvPr>
          <p:cNvSpPr>
            <a:spLocks noGrp="1"/>
          </p:cNvSpPr>
          <p:nvPr>
            <p:ph type="title"/>
          </p:nvPr>
        </p:nvSpPr>
        <p:spPr/>
        <p:txBody>
          <a:bodyPr/>
          <a:lstStyle/>
          <a:p>
            <a:r>
              <a:rPr lang="en-US" dirty="0"/>
              <a:t>Sets of verifiable statements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11E697-A7FB-45E0-9E76-DE40C0F0348A}"/>
                  </a:ext>
                </a:extLst>
              </p:cNvPr>
              <p:cNvSpPr>
                <a:spLocks noGrp="1"/>
              </p:cNvSpPr>
              <p:nvPr>
                <p:ph idx="1"/>
              </p:nvPr>
            </p:nvSpPr>
            <p:spPr/>
            <p:txBody>
              <a:bodyPr>
                <a:normAutofit/>
              </a:bodyPr>
              <a:lstStyle/>
              <a:p>
                <a:r>
                  <a:rPr lang="en-US" dirty="0"/>
                  <a:t>Now that we have captured how we verify single statements, what can we say about verifying a collection of statements?</a:t>
                </a:r>
              </a:p>
              <a:p>
                <a:r>
                  <a:rPr lang="en-US" dirty="0"/>
                  <a:t>Specifically, what’s the biggest set of verifiable statements we can verify?</a:t>
                </a:r>
              </a:p>
              <a:p>
                <a:r>
                  <a:rPr lang="en-US" dirty="0"/>
                  <a:t>Clearly, we do not need to run the test for all the elements</a:t>
                </a:r>
              </a:p>
              <a:p>
                <a:pPr lvl="1"/>
                <a:r>
                  <a:rPr lang="en-US" dirty="0"/>
                  <a:t>Once we verify that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𝒔</m:t>
                        </m:r>
                      </m:e>
                      <m:sub>
                        <m:r>
                          <a:rPr lang="en-US" i="1">
                            <a:latin typeface="Cambria Math" panose="02040503050406030204" pitchFamily="18" charset="0"/>
                          </a:rPr>
                          <m:t>1</m:t>
                        </m:r>
                      </m:sub>
                    </m:sSub>
                  </m:oMath>
                </a14:m>
                <a:r>
                  <a:rPr lang="en-US" dirty="0"/>
                  <a:t> is true we already know that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𝒔</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𝒔</m:t>
                        </m:r>
                      </m:e>
                      <m:sub>
                        <m:r>
                          <a:rPr lang="en-US" i="1">
                            <a:latin typeface="Cambria Math" panose="02040503050406030204" pitchFamily="18" charset="0"/>
                          </a:rPr>
                          <m:t>2</m:t>
                        </m:r>
                      </m:sub>
                    </m:sSub>
                  </m:oMath>
                </a14:m>
                <a:r>
                  <a:rPr lang="en-US" dirty="0"/>
                  <a:t> is also true</a:t>
                </a:r>
              </a:p>
            </p:txBody>
          </p:sp>
        </mc:Choice>
        <mc:Fallback xmlns="">
          <p:sp>
            <p:nvSpPr>
              <p:cNvPr id="3" name="Content Placeholder 2">
                <a:extLst>
                  <a:ext uri="{FF2B5EF4-FFF2-40B4-BE49-F238E27FC236}">
                    <a16:creationId xmlns:a16="http://schemas.microsoft.com/office/drawing/2014/main" id="{BF11E697-A7FB-45E0-9E76-DE40C0F0348A}"/>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2840728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7C00-BDB9-4A3F-A488-99C0FD10901C}"/>
              </a:ext>
            </a:extLst>
          </p:cNvPr>
          <p:cNvSpPr>
            <a:spLocks noGrp="1"/>
          </p:cNvSpPr>
          <p:nvPr>
            <p:ph type="title"/>
          </p:nvPr>
        </p:nvSpPr>
        <p:spPr/>
        <p:txBody>
          <a:bodyPr/>
          <a:lstStyle/>
          <a:p>
            <a:r>
              <a:rPr lang="en-US" dirty="0"/>
              <a:t>Basis</a:t>
            </a:r>
          </a:p>
        </p:txBody>
      </p:sp>
      <p:sp>
        <p:nvSpPr>
          <p:cNvPr id="3" name="Content Placeholder 2">
            <a:extLst>
              <a:ext uri="{FF2B5EF4-FFF2-40B4-BE49-F238E27FC236}">
                <a16:creationId xmlns:a16="http://schemas.microsoft.com/office/drawing/2014/main" id="{BF11E697-A7FB-45E0-9E76-DE40C0F0348A}"/>
              </a:ext>
            </a:extLst>
          </p:cNvPr>
          <p:cNvSpPr>
            <a:spLocks noGrp="1"/>
          </p:cNvSpPr>
          <p:nvPr>
            <p:ph idx="1"/>
          </p:nvPr>
        </p:nvSpPr>
        <p:spPr>
          <a:xfrm>
            <a:off x="2152650" y="2877313"/>
            <a:ext cx="7886700" cy="3299650"/>
          </a:xfrm>
        </p:spPr>
        <p:txBody>
          <a:bodyPr>
            <a:normAutofit/>
          </a:bodyPr>
          <a:lstStyle/>
          <a:p>
            <a:r>
              <a:rPr lang="en-US" dirty="0"/>
              <a:t>What is the biggest basis we can experimentally test?</a:t>
            </a:r>
          </a:p>
          <a:p>
            <a:r>
              <a:rPr lang="en-US" dirty="0"/>
              <a:t>A countable set</a:t>
            </a:r>
          </a:p>
          <a:p>
            <a:pPr lvl="1"/>
            <a:r>
              <a:rPr lang="en-US" dirty="0"/>
              <a:t>Even with unlimited time, we can only test countably many statements</a:t>
            </a:r>
          </a:p>
        </p:txBody>
      </p:sp>
      <p:pic>
        <p:nvPicPr>
          <p:cNvPr id="5" name="Picture 4">
            <a:extLst>
              <a:ext uri="{FF2B5EF4-FFF2-40B4-BE49-F238E27FC236}">
                <a16:creationId xmlns:a16="http://schemas.microsoft.com/office/drawing/2014/main" id="{C38C88D2-0249-4664-9BC5-B6557B97AC5C}"/>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694688" y="1455993"/>
            <a:ext cx="8758907" cy="1226247"/>
          </a:xfrm>
          <a:prstGeom prst="rect">
            <a:avLst/>
          </a:prstGeom>
        </p:spPr>
      </p:pic>
      <p:sp>
        <p:nvSpPr>
          <p:cNvPr id="6" name="Rectangle 5">
            <a:extLst>
              <a:ext uri="{FF2B5EF4-FFF2-40B4-BE49-F238E27FC236}">
                <a16:creationId xmlns:a16="http://schemas.microsoft.com/office/drawing/2014/main" id="{85F90323-240F-4E1B-9642-B8162879CDC6}"/>
              </a:ext>
            </a:extLst>
          </p:cNvPr>
          <p:cNvSpPr/>
          <p:nvPr/>
        </p:nvSpPr>
        <p:spPr>
          <a:xfrm>
            <a:off x="2025163" y="2286000"/>
            <a:ext cx="2268414"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F5C0DCF-B310-4281-A300-6CA9C49FA20F}"/>
              </a:ext>
            </a:extLst>
          </p:cNvPr>
          <p:cNvSpPr/>
          <p:nvPr/>
        </p:nvSpPr>
        <p:spPr>
          <a:xfrm>
            <a:off x="8628186" y="2022230"/>
            <a:ext cx="1705706"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8215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7C00-BDB9-4A3F-A488-99C0FD10901C}"/>
              </a:ext>
            </a:extLst>
          </p:cNvPr>
          <p:cNvSpPr>
            <a:spLocks noGrp="1"/>
          </p:cNvSpPr>
          <p:nvPr>
            <p:ph type="title"/>
          </p:nvPr>
        </p:nvSpPr>
        <p:spPr/>
        <p:txBody>
          <a:bodyPr/>
          <a:lstStyle/>
          <a:p>
            <a:r>
              <a:rPr lang="en-US" dirty="0"/>
              <a:t>Experimental domain</a:t>
            </a:r>
          </a:p>
        </p:txBody>
      </p:sp>
      <p:sp>
        <p:nvSpPr>
          <p:cNvPr id="3" name="Content Placeholder 2">
            <a:extLst>
              <a:ext uri="{FF2B5EF4-FFF2-40B4-BE49-F238E27FC236}">
                <a16:creationId xmlns:a16="http://schemas.microsoft.com/office/drawing/2014/main" id="{BF11E697-A7FB-45E0-9E76-DE40C0F0348A}"/>
              </a:ext>
            </a:extLst>
          </p:cNvPr>
          <p:cNvSpPr>
            <a:spLocks noGrp="1"/>
          </p:cNvSpPr>
          <p:nvPr>
            <p:ph idx="1"/>
          </p:nvPr>
        </p:nvSpPr>
        <p:spPr>
          <a:xfrm>
            <a:off x="2152650" y="3267456"/>
            <a:ext cx="7886700" cy="2909506"/>
          </a:xfrm>
        </p:spPr>
        <p:txBody>
          <a:bodyPr>
            <a:normAutofit/>
          </a:bodyPr>
          <a:lstStyle/>
          <a:p>
            <a:r>
              <a:rPr lang="en-US" dirty="0"/>
              <a:t>This represents the biggest set of verifiable statements we can test</a:t>
            </a:r>
          </a:p>
          <a:p>
            <a:pPr lvl="1"/>
            <a:r>
              <a:rPr lang="en-US" dirty="0"/>
              <a:t>Any scientific theory, in the end, is equivalent to a set of verifiable statements, which forms at most an experimental domain</a:t>
            </a:r>
          </a:p>
        </p:txBody>
      </p:sp>
      <p:pic>
        <p:nvPicPr>
          <p:cNvPr id="6" name="Picture 5">
            <a:extLst>
              <a:ext uri="{FF2B5EF4-FFF2-40B4-BE49-F238E27FC236}">
                <a16:creationId xmlns:a16="http://schemas.microsoft.com/office/drawing/2014/main" id="{1797C44E-9272-4A91-B15C-BF5500B89CA4}"/>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747388" y="1500664"/>
            <a:ext cx="8739247" cy="1413224"/>
          </a:xfrm>
          <a:prstGeom prst="rect">
            <a:avLst/>
          </a:prstGeom>
        </p:spPr>
      </p:pic>
      <p:sp>
        <p:nvSpPr>
          <p:cNvPr id="5" name="Rectangle 4">
            <a:extLst>
              <a:ext uri="{FF2B5EF4-FFF2-40B4-BE49-F238E27FC236}">
                <a16:creationId xmlns:a16="http://schemas.microsoft.com/office/drawing/2014/main" id="{40475BD2-10ED-4E18-8ADF-2000360A8390}"/>
              </a:ext>
            </a:extLst>
          </p:cNvPr>
          <p:cNvSpPr/>
          <p:nvPr/>
        </p:nvSpPr>
        <p:spPr>
          <a:xfrm>
            <a:off x="2429610" y="2075391"/>
            <a:ext cx="8015003"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994FC31-4B17-4A87-8120-C41E95C42E88}"/>
              </a:ext>
            </a:extLst>
          </p:cNvPr>
          <p:cNvSpPr/>
          <p:nvPr/>
        </p:nvSpPr>
        <p:spPr>
          <a:xfrm>
            <a:off x="1972409" y="2339161"/>
            <a:ext cx="8472204"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7204A73-B3E7-4A39-B4B2-FCBF7BA964E1}"/>
              </a:ext>
            </a:extLst>
          </p:cNvPr>
          <p:cNvSpPr/>
          <p:nvPr/>
        </p:nvSpPr>
        <p:spPr>
          <a:xfrm>
            <a:off x="1972409" y="2602931"/>
            <a:ext cx="3815860"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7066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A1A9-0860-41E0-A3DB-31165001C321}"/>
              </a:ext>
            </a:extLst>
          </p:cNvPr>
          <p:cNvSpPr>
            <a:spLocks noGrp="1"/>
          </p:cNvSpPr>
          <p:nvPr>
            <p:ph type="title"/>
          </p:nvPr>
        </p:nvSpPr>
        <p:spPr/>
        <p:txBody>
          <a:bodyPr/>
          <a:lstStyle/>
          <a:p>
            <a:r>
              <a:rPr lang="en-US" dirty="0"/>
              <a:t>Predictions</a:t>
            </a:r>
          </a:p>
        </p:txBody>
      </p:sp>
      <p:sp>
        <p:nvSpPr>
          <p:cNvPr id="3" name="Content Placeholder 2">
            <a:extLst>
              <a:ext uri="{FF2B5EF4-FFF2-40B4-BE49-F238E27FC236}">
                <a16:creationId xmlns:a16="http://schemas.microsoft.com/office/drawing/2014/main" id="{2A537450-9813-4D25-AD8E-216525AB4250}"/>
              </a:ext>
            </a:extLst>
          </p:cNvPr>
          <p:cNvSpPr>
            <a:spLocks noGrp="1"/>
          </p:cNvSpPr>
          <p:nvPr>
            <p:ph idx="1"/>
          </p:nvPr>
        </p:nvSpPr>
        <p:spPr/>
        <p:txBody>
          <a:bodyPr/>
          <a:lstStyle/>
          <a:p>
            <a:r>
              <a:rPr lang="en-US" dirty="0"/>
              <a:t>Science is also about making predictions, but not all predictions are directly verifiable</a:t>
            </a:r>
          </a:p>
          <a:p>
            <a:r>
              <a:rPr lang="en-US" dirty="0"/>
              <a:t>For example, “there exists no extra-terrestrial life” predicts that the test for “there exists extra-terrestrial life” is never going to terminate</a:t>
            </a:r>
          </a:p>
          <a:p>
            <a:r>
              <a:rPr lang="en-US" dirty="0"/>
              <a:t>While we cannot always experimentally confirm negation, it still makes sense logically as a possible way things could be</a:t>
            </a:r>
          </a:p>
        </p:txBody>
      </p:sp>
    </p:spTree>
    <p:extLst>
      <p:ext uri="{BB962C8B-B14F-4D97-AF65-F5344CB8AC3E}">
        <p14:creationId xmlns:p14="http://schemas.microsoft.com/office/powerpoint/2010/main" val="3603482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7C00-BDB9-4A3F-A488-99C0FD10901C}"/>
              </a:ext>
            </a:extLst>
          </p:cNvPr>
          <p:cNvSpPr>
            <a:spLocks noGrp="1"/>
          </p:cNvSpPr>
          <p:nvPr>
            <p:ph type="title"/>
          </p:nvPr>
        </p:nvSpPr>
        <p:spPr/>
        <p:txBody>
          <a:bodyPr/>
          <a:lstStyle/>
          <a:p>
            <a:r>
              <a:rPr lang="en-US" dirty="0"/>
              <a:t>Theoretical domain</a:t>
            </a:r>
          </a:p>
        </p:txBody>
      </p:sp>
      <p:sp>
        <p:nvSpPr>
          <p:cNvPr id="3" name="Content Placeholder 2">
            <a:extLst>
              <a:ext uri="{FF2B5EF4-FFF2-40B4-BE49-F238E27FC236}">
                <a16:creationId xmlns:a16="http://schemas.microsoft.com/office/drawing/2014/main" id="{BF11E697-A7FB-45E0-9E76-DE40C0F0348A}"/>
              </a:ext>
            </a:extLst>
          </p:cNvPr>
          <p:cNvSpPr>
            <a:spLocks noGrp="1"/>
          </p:cNvSpPr>
          <p:nvPr>
            <p:ph idx="1"/>
          </p:nvPr>
        </p:nvSpPr>
        <p:spPr>
          <a:xfrm>
            <a:off x="2152650" y="3267456"/>
            <a:ext cx="7886700" cy="2909506"/>
          </a:xfrm>
        </p:spPr>
        <p:txBody>
          <a:bodyPr>
            <a:normAutofit/>
          </a:bodyPr>
          <a:lstStyle/>
          <a:p>
            <a:r>
              <a:rPr lang="en-US" dirty="0"/>
              <a:t>This represents all statements that give meaningful predictions to (and only to) the verifiable statements in the domain</a:t>
            </a:r>
          </a:p>
        </p:txBody>
      </p:sp>
      <p:pic>
        <p:nvPicPr>
          <p:cNvPr id="4" name="Picture 3">
            <a:extLst>
              <a:ext uri="{FF2B5EF4-FFF2-40B4-BE49-F238E27FC236}">
                <a16:creationId xmlns:a16="http://schemas.microsoft.com/office/drawing/2014/main" id="{4BF92E48-2004-4581-B23C-F35C61BE10FB}"/>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782398" y="1440753"/>
            <a:ext cx="8555413" cy="1747455"/>
          </a:xfrm>
          <a:prstGeom prst="rect">
            <a:avLst/>
          </a:prstGeom>
        </p:spPr>
      </p:pic>
      <p:sp>
        <p:nvSpPr>
          <p:cNvPr id="5" name="Rectangle 4">
            <a:extLst>
              <a:ext uri="{FF2B5EF4-FFF2-40B4-BE49-F238E27FC236}">
                <a16:creationId xmlns:a16="http://schemas.microsoft.com/office/drawing/2014/main" id="{2A7C8E18-71F4-4D12-B79B-0FDEFF938694}"/>
              </a:ext>
            </a:extLst>
          </p:cNvPr>
          <p:cNvSpPr/>
          <p:nvPr/>
        </p:nvSpPr>
        <p:spPr>
          <a:xfrm>
            <a:off x="3449515" y="2502545"/>
            <a:ext cx="6784082"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47F3A8-8DEF-4822-847E-24BC8EA62BF4}"/>
              </a:ext>
            </a:extLst>
          </p:cNvPr>
          <p:cNvSpPr/>
          <p:nvPr/>
        </p:nvSpPr>
        <p:spPr>
          <a:xfrm>
            <a:off x="1958404" y="2766315"/>
            <a:ext cx="3610059" cy="26377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656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BCBE-34F8-4A74-B7D5-94983AF35CF1}"/>
              </a:ext>
            </a:extLst>
          </p:cNvPr>
          <p:cNvSpPr>
            <a:spLocks noGrp="1"/>
          </p:cNvSpPr>
          <p:nvPr>
            <p:ph type="title"/>
          </p:nvPr>
        </p:nvSpPr>
        <p:spPr/>
        <p:txBody>
          <a:bodyPr/>
          <a:lstStyle/>
          <a:p>
            <a:r>
              <a:rPr lang="en-US" dirty="0"/>
              <a:t>Possibilities for the domain</a:t>
            </a:r>
          </a:p>
        </p:txBody>
      </p:sp>
      <p:sp>
        <p:nvSpPr>
          <p:cNvPr id="3" name="Content Placeholder 2">
            <a:extLst>
              <a:ext uri="{FF2B5EF4-FFF2-40B4-BE49-F238E27FC236}">
                <a16:creationId xmlns:a16="http://schemas.microsoft.com/office/drawing/2014/main" id="{B63DDB83-F25C-405B-AE89-3FDDCAE55E3A}"/>
              </a:ext>
            </a:extLst>
          </p:cNvPr>
          <p:cNvSpPr>
            <a:spLocks noGrp="1"/>
          </p:cNvSpPr>
          <p:nvPr>
            <p:ph idx="1"/>
          </p:nvPr>
        </p:nvSpPr>
        <p:spPr/>
        <p:txBody>
          <a:bodyPr/>
          <a:lstStyle/>
          <a:p>
            <a:r>
              <a:rPr lang="en-US" dirty="0"/>
              <a:t>Among all the predictions we look for the ones that give the full picture</a:t>
            </a:r>
          </a:p>
          <a:p>
            <a:pPr lvl="1"/>
            <a:r>
              <a:rPr lang="en-US" dirty="0"/>
              <a:t>For example, if we knew “This animal is a cat” to be true, we would also know that “This animal has whiskers” and “This animal is a mammal” are true while “This animal has feathers” is false</a:t>
            </a:r>
          </a:p>
          <a:p>
            <a:endParaRPr lang="en-US" dirty="0"/>
          </a:p>
        </p:txBody>
      </p:sp>
    </p:spTree>
    <p:extLst>
      <p:ext uri="{BB962C8B-B14F-4D97-AF65-F5344CB8AC3E}">
        <p14:creationId xmlns:p14="http://schemas.microsoft.com/office/powerpoint/2010/main" val="3182117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9B6C-59C6-4B44-BB88-4C1AD96B78E0}"/>
              </a:ext>
            </a:extLst>
          </p:cNvPr>
          <p:cNvSpPr>
            <a:spLocks noGrp="1"/>
          </p:cNvSpPr>
          <p:nvPr>
            <p:ph type="title"/>
          </p:nvPr>
        </p:nvSpPr>
        <p:spPr/>
        <p:txBody>
          <a:bodyPr/>
          <a:lstStyle/>
          <a:p>
            <a:r>
              <a:rPr lang="en-US" dirty="0"/>
              <a:t>Assumptions of Physics</a:t>
            </a:r>
          </a:p>
        </p:txBody>
      </p:sp>
      <p:sp>
        <p:nvSpPr>
          <p:cNvPr id="3" name="Content Placeholder 2">
            <a:extLst>
              <a:ext uri="{FF2B5EF4-FFF2-40B4-BE49-F238E27FC236}">
                <a16:creationId xmlns:a16="http://schemas.microsoft.com/office/drawing/2014/main" id="{9BFF8BDF-C17E-4671-AB2C-048262D6CF31}"/>
              </a:ext>
            </a:extLst>
          </p:cNvPr>
          <p:cNvSpPr>
            <a:spLocks noGrp="1"/>
          </p:cNvSpPr>
          <p:nvPr>
            <p:ph idx="1"/>
          </p:nvPr>
        </p:nvSpPr>
        <p:spPr/>
        <p:txBody>
          <a:bodyPr>
            <a:normAutofit lnSpcReduction="10000"/>
          </a:bodyPr>
          <a:lstStyle/>
          <a:p>
            <a:r>
              <a:rPr lang="en-US" dirty="0"/>
              <a:t>The aim of the project is to find a handful of physical principles and assumptions from which the basic laws of physics can be derived</a:t>
            </a:r>
            <a:br>
              <a:rPr lang="en-US" dirty="0"/>
            </a:br>
            <a:r>
              <a:rPr lang="en-US" dirty="0"/>
              <a:t>(</a:t>
            </a:r>
            <a:r>
              <a:rPr lang="en-US"/>
              <a:t>see http://assumptionsofphysics.org)</a:t>
            </a:r>
            <a:endParaRPr lang="en-US" dirty="0"/>
          </a:p>
          <a:p>
            <a:r>
              <a:rPr lang="en-US" dirty="0"/>
              <a:t>To do that we need to develop a general mathematical theory of experimental science: the theory that studies scientific theories</a:t>
            </a:r>
          </a:p>
          <a:p>
            <a:pPr lvl="1"/>
            <a:r>
              <a:rPr lang="en-US" dirty="0"/>
              <a:t>A formal framework that forces us to clarify our assumptions</a:t>
            </a:r>
          </a:p>
          <a:p>
            <a:pPr lvl="1"/>
            <a:r>
              <a:rPr lang="en-US" dirty="0"/>
              <a:t>From those assumptions the mathematical objects are derived</a:t>
            </a:r>
          </a:p>
          <a:p>
            <a:pPr lvl="1"/>
            <a:r>
              <a:rPr lang="en-US" dirty="0"/>
              <a:t>Each mathematical object has a clear physical meaning and no object is unphysical</a:t>
            </a:r>
          </a:p>
          <a:p>
            <a:pPr lvl="1"/>
            <a:r>
              <a:rPr lang="en-US" dirty="0"/>
              <a:t>Gives us concepts and tools that span across different disciplines</a:t>
            </a:r>
          </a:p>
          <a:p>
            <a:pPr lvl="1"/>
            <a:r>
              <a:rPr lang="en-US" dirty="0"/>
              <a:t>Gives us a better understanding of what the laws of physics are and what they represent</a:t>
            </a:r>
          </a:p>
        </p:txBody>
      </p:sp>
    </p:spTree>
    <p:extLst>
      <p:ext uri="{BB962C8B-B14F-4D97-AF65-F5344CB8AC3E}">
        <p14:creationId xmlns:p14="http://schemas.microsoft.com/office/powerpoint/2010/main" val="4035766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7C00-BDB9-4A3F-A488-99C0FD10901C}"/>
              </a:ext>
            </a:extLst>
          </p:cNvPr>
          <p:cNvSpPr>
            <a:spLocks noGrp="1"/>
          </p:cNvSpPr>
          <p:nvPr>
            <p:ph type="title"/>
          </p:nvPr>
        </p:nvSpPr>
        <p:spPr/>
        <p:txBody>
          <a:bodyPr/>
          <a:lstStyle/>
          <a:p>
            <a:r>
              <a:rPr lang="en-US" dirty="0"/>
              <a:t>Possibilities for the domain</a:t>
            </a:r>
          </a:p>
        </p:txBody>
      </p:sp>
      <p:sp>
        <p:nvSpPr>
          <p:cNvPr id="3" name="Content Placeholder 2">
            <a:extLst>
              <a:ext uri="{FF2B5EF4-FFF2-40B4-BE49-F238E27FC236}">
                <a16:creationId xmlns:a16="http://schemas.microsoft.com/office/drawing/2014/main" id="{BF11E697-A7FB-45E0-9E76-DE40C0F0348A}"/>
              </a:ext>
            </a:extLst>
          </p:cNvPr>
          <p:cNvSpPr>
            <a:spLocks noGrp="1"/>
          </p:cNvSpPr>
          <p:nvPr>
            <p:ph idx="1"/>
          </p:nvPr>
        </p:nvSpPr>
        <p:spPr>
          <a:xfrm>
            <a:off x="2152650" y="2999232"/>
            <a:ext cx="7886700" cy="3177730"/>
          </a:xfrm>
        </p:spPr>
        <p:txBody>
          <a:bodyPr>
            <a:normAutofit/>
          </a:bodyPr>
          <a:lstStyle/>
          <a:p>
            <a:r>
              <a:rPr lang="en-US" dirty="0"/>
              <a:t>A possibility, if true, gives a prediction for all theoretical and verifiable statements</a:t>
            </a:r>
          </a:p>
          <a:p>
            <a:r>
              <a:rPr lang="en-US" dirty="0"/>
              <a:t>The set of possibilities corresponds to all the cases we can experimentally distinguish given the experimental domain</a:t>
            </a:r>
          </a:p>
        </p:txBody>
      </p:sp>
      <p:pic>
        <p:nvPicPr>
          <p:cNvPr id="5" name="Picture 4">
            <a:extLst>
              <a:ext uri="{FF2B5EF4-FFF2-40B4-BE49-F238E27FC236}">
                <a16:creationId xmlns:a16="http://schemas.microsoft.com/office/drawing/2014/main" id="{EC325BC5-C7A7-465D-BFB4-AC8ACA613030}"/>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740530" y="1565720"/>
            <a:ext cx="8693367" cy="1140904"/>
          </a:xfrm>
          <a:prstGeom prst="rect">
            <a:avLst/>
          </a:prstGeom>
        </p:spPr>
      </p:pic>
      <p:sp>
        <p:nvSpPr>
          <p:cNvPr id="6" name="Rectangle 5">
            <a:extLst>
              <a:ext uri="{FF2B5EF4-FFF2-40B4-BE49-F238E27FC236}">
                <a16:creationId xmlns:a16="http://schemas.microsoft.com/office/drawing/2014/main" id="{08AB276E-DC18-45AC-94C4-14EA0007AF0A}"/>
              </a:ext>
            </a:extLst>
          </p:cNvPr>
          <p:cNvSpPr/>
          <p:nvPr/>
        </p:nvSpPr>
        <p:spPr>
          <a:xfrm>
            <a:off x="2869225" y="2145323"/>
            <a:ext cx="4255476" cy="254619"/>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12367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nvGraphicFramePr>
            <p:xfrm>
              <a:off x="1840992" y="976376"/>
              <a:ext cx="1543736" cy="103428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extLst>
                      <a:ext uri="{0D108BD9-81ED-4DB2-BD59-A6C34878D82A}">
                        <a16:rowId xmlns:a16="http://schemas.microsoft.com/office/drawing/2014/main" val="3813235112"/>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1840992" y="976376"/>
              <a:ext cx="1543736" cy="103428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tblGrid>
                  <a:tr h="517144">
                    <a:tc gridSpan="4">
                      <a:txBody>
                        <a:bodyPr/>
                        <a:lstStyle/>
                        <a:p>
                          <a:endParaRPr lang="en-US"/>
                        </a:p>
                      </a:txBody>
                      <a:tcPr anchor="ctr">
                        <a:blipFill>
                          <a:blip r:embed="rId2"/>
                          <a:stretch>
                            <a:fillRect l="-787" t="-1176" r="-1575" b="-1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25" t="-101176" r="-303125" b="-3529"/>
                          </a:stretch>
                        </a:blipFill>
                      </a:tcPr>
                    </a:tc>
                    <a:tc>
                      <a:txBody>
                        <a:bodyPr/>
                        <a:lstStyle/>
                        <a:p>
                          <a:endParaRPr lang="en-US"/>
                        </a:p>
                      </a:txBody>
                      <a:tcPr anchor="ctr">
                        <a:blipFill>
                          <a:blip r:embed="rId2"/>
                          <a:stretch>
                            <a:fillRect l="-104762" t="-101176" r="-207937" b="-3529"/>
                          </a:stretch>
                        </a:blipFill>
                      </a:tcPr>
                    </a:tc>
                    <a:tc>
                      <a:txBody>
                        <a:bodyPr/>
                        <a:lstStyle/>
                        <a:p>
                          <a:endParaRPr lang="en-US"/>
                        </a:p>
                      </a:txBody>
                      <a:tcPr anchor="ctr">
                        <a:blipFill>
                          <a:blip r:embed="rId2"/>
                          <a:stretch>
                            <a:fillRect l="-201563" t="-101176" r="-104688" b="-3529"/>
                          </a:stretch>
                        </a:blipFill>
                      </a:tcPr>
                    </a:tc>
                    <a:tc>
                      <a:txBody>
                        <a:bodyPr/>
                        <a:lstStyle/>
                        <a:p>
                          <a:pPr algn="ctr"/>
                          <a:r>
                            <a:rPr lang="en-US" dirty="0"/>
                            <a:t>…</a:t>
                          </a:r>
                        </a:p>
                      </a:txBody>
                      <a:tcPr anchor="ctr"/>
                    </a:tc>
                    <a:extLst>
                      <a:ext uri="{0D108BD9-81ED-4DB2-BD59-A6C34878D82A}">
                        <a16:rowId xmlns:a16="http://schemas.microsoft.com/office/drawing/2014/main" val="3813235112"/>
                      </a:ext>
                    </a:extLst>
                  </a:tr>
                </a:tbl>
              </a:graphicData>
            </a:graphic>
          </p:graphicFrame>
        </mc:Fallback>
      </mc:AlternateContent>
      <p:sp>
        <p:nvSpPr>
          <p:cNvPr id="2" name="TextBox 1">
            <a:extLst>
              <a:ext uri="{FF2B5EF4-FFF2-40B4-BE49-F238E27FC236}">
                <a16:creationId xmlns:a16="http://schemas.microsoft.com/office/drawing/2014/main" id="{0C28684D-3492-4723-A174-427EAF010449}"/>
              </a:ext>
            </a:extLst>
          </p:cNvPr>
          <p:cNvSpPr txBox="1"/>
          <p:nvPr/>
        </p:nvSpPr>
        <p:spPr>
          <a:xfrm>
            <a:off x="1840992" y="351693"/>
            <a:ext cx="8559138" cy="369332"/>
          </a:xfrm>
          <a:prstGeom prst="rect">
            <a:avLst/>
          </a:prstGeom>
          <a:noFill/>
        </p:spPr>
        <p:txBody>
          <a:bodyPr wrap="none" rtlCol="0">
            <a:spAutoFit/>
          </a:bodyPr>
          <a:lstStyle/>
          <a:p>
            <a:r>
              <a:rPr lang="en-US" dirty="0"/>
              <a:t>Start with a countable set of verifiable statements (the most we can verify experimentally)</a:t>
            </a:r>
          </a:p>
        </p:txBody>
      </p:sp>
    </p:spTree>
    <p:extLst>
      <p:ext uri="{BB962C8B-B14F-4D97-AF65-F5344CB8AC3E}">
        <p14:creationId xmlns:p14="http://schemas.microsoft.com/office/powerpoint/2010/main" val="3915285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nvGraphicFramePr>
            <p:xfrm>
              <a:off x="1840992" y="976376"/>
              <a:ext cx="4773754" cy="103428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extLst>
                      <a:ext uri="{0D108BD9-81ED-4DB2-BD59-A6C34878D82A}">
                        <a16:rowId xmlns:a16="http://schemas.microsoft.com/office/drawing/2014/main" val="3813235112"/>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1840992" y="976376"/>
              <a:ext cx="4773754" cy="103428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tblGrid>
                  <a:tr h="517144">
                    <a:tc gridSpan="4">
                      <a:txBody>
                        <a:bodyPr/>
                        <a:lstStyle/>
                        <a:p>
                          <a:endParaRPr lang="en-US"/>
                        </a:p>
                      </a:txBody>
                      <a:tcPr anchor="ctr">
                        <a:blipFill>
                          <a:blip r:embed="rId2"/>
                          <a:stretch>
                            <a:fillRect l="-787" t="-1176" r="-210236" b="-1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302" t="-1176" r="-755" b="-103529"/>
                          </a:stretch>
                        </a:blipFill>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150794" b="-3529"/>
                          </a:stretch>
                        </a:blipFill>
                      </a:tcPr>
                    </a:tc>
                    <a:tc>
                      <a:txBody>
                        <a:bodyPr/>
                        <a:lstStyle/>
                        <a:p>
                          <a:endParaRPr lang="en-US"/>
                        </a:p>
                      </a:txBody>
                      <a:tcPr anchor="ctr">
                        <a:blipFill>
                          <a:blip r:embed="rId2"/>
                          <a:stretch>
                            <a:fillRect l="-101563" t="-101176" r="-1032813" b="-3529"/>
                          </a:stretch>
                        </a:blipFill>
                      </a:tcPr>
                    </a:tc>
                    <a:tc>
                      <a:txBody>
                        <a:bodyPr/>
                        <a:lstStyle/>
                        <a:p>
                          <a:endParaRPr lang="en-US"/>
                        </a:p>
                      </a:txBody>
                      <a:tcPr anchor="ctr">
                        <a:blipFill>
                          <a:blip r:embed="rId2"/>
                          <a:stretch>
                            <a:fillRect l="-204762" t="-101176" r="-949206" b="-3529"/>
                          </a:stretch>
                        </a:blipFill>
                      </a:tcPr>
                    </a:tc>
                    <a:tc>
                      <a:txBody>
                        <a:bodyPr/>
                        <a:lstStyle/>
                        <a:p>
                          <a:pPr algn="ctr"/>
                          <a:r>
                            <a:rPr lang="en-US" dirty="0"/>
                            <a:t>…</a:t>
                          </a:r>
                        </a:p>
                      </a:txBody>
                      <a:tcPr anchor="ctr"/>
                    </a:tc>
                    <a:tc>
                      <a:txBody>
                        <a:bodyPr/>
                        <a:lstStyle/>
                        <a:p>
                          <a:endParaRPr lang="en-US"/>
                        </a:p>
                      </a:txBody>
                      <a:tcPr anchor="ctr">
                        <a:blipFill>
                          <a:blip r:embed="rId2"/>
                          <a:stretch>
                            <a:fillRect l="-106224" t="-101176" r="-121577" b="-3529"/>
                          </a:stretch>
                        </a:blipFill>
                      </a:tcPr>
                    </a:tc>
                    <a:tc>
                      <a:txBody>
                        <a:bodyPr/>
                        <a:lstStyle/>
                        <a:p>
                          <a:endParaRPr lang="en-US"/>
                        </a:p>
                      </a:txBody>
                      <a:tcPr anchor="ctr">
                        <a:blipFill>
                          <a:blip r:embed="rId2"/>
                          <a:stretch>
                            <a:fillRect l="-206224" t="-101176" r="-21577" b="-3529"/>
                          </a:stretch>
                        </a:blipFill>
                      </a:tcPr>
                    </a:tc>
                    <a:tc>
                      <a:txBody>
                        <a:bodyPr/>
                        <a:lstStyle/>
                        <a:p>
                          <a:pPr algn="ctr"/>
                          <a:r>
                            <a:rPr lang="en-US" dirty="0"/>
                            <a:t>…</a:t>
                          </a:r>
                        </a:p>
                      </a:txBody>
                      <a:tcPr anchor="ctr"/>
                    </a:tc>
                    <a:extLst>
                      <a:ext uri="{0D108BD9-81ED-4DB2-BD59-A6C34878D82A}">
                        <a16:rowId xmlns:a16="http://schemas.microsoft.com/office/drawing/2014/main" val="3813235112"/>
                      </a:ext>
                    </a:extLst>
                  </a:tr>
                </a:tbl>
              </a:graphicData>
            </a:graphic>
          </p:graphicFrame>
        </mc:Fallback>
      </mc:AlternateContent>
      <p:sp>
        <p:nvSpPr>
          <p:cNvPr id="3" name="TextBox 2">
            <a:extLst>
              <a:ext uri="{FF2B5EF4-FFF2-40B4-BE49-F238E27FC236}">
                <a16:creationId xmlns:a16="http://schemas.microsoft.com/office/drawing/2014/main" id="{8D348F9D-81DC-4B4A-AAED-F46BC3B1C4D3}"/>
              </a:ext>
            </a:extLst>
          </p:cNvPr>
          <p:cNvSpPr txBox="1"/>
          <p:nvPr/>
        </p:nvSpPr>
        <p:spPr>
          <a:xfrm>
            <a:off x="1840993" y="223678"/>
            <a:ext cx="6856685" cy="646331"/>
          </a:xfrm>
          <a:prstGeom prst="rect">
            <a:avLst/>
          </a:prstGeom>
          <a:noFill/>
        </p:spPr>
        <p:txBody>
          <a:bodyPr wrap="none" rtlCol="0">
            <a:spAutoFit/>
          </a:bodyPr>
          <a:lstStyle/>
          <a:p>
            <a:r>
              <a:rPr lang="en-US" dirty="0"/>
              <a:t>Construct all verifiable statements that can be verified from the basis</a:t>
            </a:r>
            <a:br>
              <a:rPr lang="en-US" dirty="0"/>
            </a:br>
            <a:r>
              <a:rPr lang="en-US" dirty="0"/>
              <a:t>(close under finite conjunction and countable disjunction)</a:t>
            </a:r>
          </a:p>
        </p:txBody>
      </p:sp>
    </p:spTree>
    <p:extLst>
      <p:ext uri="{BB962C8B-B14F-4D97-AF65-F5344CB8AC3E}">
        <p14:creationId xmlns:p14="http://schemas.microsoft.com/office/powerpoint/2010/main" val="3263005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nvGraphicFramePr>
            <p:xfrm>
              <a:off x="1840992" y="976376"/>
              <a:ext cx="7974154" cy="103428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1840992" y="976376"/>
              <a:ext cx="7974154" cy="103428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1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1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1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3529"/>
                          </a:stretch>
                        </a:blipFill>
                      </a:tcPr>
                    </a:tc>
                    <a:tc>
                      <a:txBody>
                        <a:bodyPr/>
                        <a:lstStyle/>
                        <a:p>
                          <a:endParaRPr lang="en-US"/>
                        </a:p>
                      </a:txBody>
                      <a:tcPr anchor="ctr">
                        <a:blipFill>
                          <a:blip r:embed="rId2"/>
                          <a:stretch>
                            <a:fillRect l="-101563" t="-101176" r="-1853125" b="-3529"/>
                          </a:stretch>
                        </a:blipFill>
                      </a:tcPr>
                    </a:tc>
                    <a:tc>
                      <a:txBody>
                        <a:bodyPr/>
                        <a:lstStyle/>
                        <a:p>
                          <a:endParaRPr lang="en-US"/>
                        </a:p>
                      </a:txBody>
                      <a:tcPr anchor="ctr">
                        <a:blipFill>
                          <a:blip r:embed="rId2"/>
                          <a:stretch>
                            <a:fillRect l="-204762" t="-101176" r="-1782540" b="-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3529"/>
                          </a:stretch>
                        </a:blipFill>
                      </a:tcPr>
                    </a:tc>
                    <a:tc>
                      <a:txBody>
                        <a:bodyPr/>
                        <a:lstStyle/>
                        <a:p>
                          <a:endParaRPr lang="en-US"/>
                        </a:p>
                      </a:txBody>
                      <a:tcPr anchor="ctr">
                        <a:blipFill>
                          <a:blip r:embed="rId2"/>
                          <a:stretch>
                            <a:fillRect l="-206224" t="-101176" r="-239419" b="-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3529"/>
                          </a:stretch>
                        </a:blipFill>
                      </a:tcPr>
                    </a:tc>
                    <a:tc>
                      <a:txBody>
                        <a:bodyPr/>
                        <a:lstStyle/>
                        <a:p>
                          <a:endParaRPr lang="en-US"/>
                        </a:p>
                      </a:txBody>
                      <a:tcPr anchor="ctr">
                        <a:blipFill>
                          <a:blip r:embed="rId2"/>
                          <a:stretch>
                            <a:fillRect l="-529146" t="-101176" r="-31658" b="-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bl>
              </a:graphicData>
            </a:graphic>
          </p:graphicFrame>
        </mc:Fallback>
      </mc:AlternateContent>
      <p:sp>
        <p:nvSpPr>
          <p:cNvPr id="3" name="TextBox 2">
            <a:extLst>
              <a:ext uri="{FF2B5EF4-FFF2-40B4-BE49-F238E27FC236}">
                <a16:creationId xmlns:a16="http://schemas.microsoft.com/office/drawing/2014/main" id="{E7F82922-ED3A-456D-BD09-F6E404C046FD}"/>
              </a:ext>
            </a:extLst>
          </p:cNvPr>
          <p:cNvSpPr txBox="1"/>
          <p:nvPr/>
        </p:nvSpPr>
        <p:spPr>
          <a:xfrm>
            <a:off x="1840992" y="223678"/>
            <a:ext cx="7547644" cy="646331"/>
          </a:xfrm>
          <a:prstGeom prst="rect">
            <a:avLst/>
          </a:prstGeom>
          <a:noFill/>
        </p:spPr>
        <p:txBody>
          <a:bodyPr wrap="none" rtlCol="0">
            <a:spAutoFit/>
          </a:bodyPr>
          <a:lstStyle/>
          <a:p>
            <a:r>
              <a:rPr lang="en-US" dirty="0"/>
              <a:t>Construct all statements that give a prediction for those verifiable statements</a:t>
            </a:r>
            <a:br>
              <a:rPr lang="en-US" dirty="0"/>
            </a:br>
            <a:r>
              <a:rPr lang="en-US" dirty="0"/>
              <a:t>(close under negation as well)</a:t>
            </a:r>
          </a:p>
        </p:txBody>
      </p:sp>
    </p:spTree>
    <p:extLst>
      <p:ext uri="{BB962C8B-B14F-4D97-AF65-F5344CB8AC3E}">
        <p14:creationId xmlns:p14="http://schemas.microsoft.com/office/powerpoint/2010/main" val="3058893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p:sp>
        <p:nvSpPr>
          <p:cNvPr id="21" name="TextBox 20">
            <a:extLst>
              <a:ext uri="{FF2B5EF4-FFF2-40B4-BE49-F238E27FC236}">
                <a16:creationId xmlns:a16="http://schemas.microsoft.com/office/drawing/2014/main" id="{32D00551-B968-47F6-8D13-AF4BF5BD393E}"/>
              </a:ext>
            </a:extLst>
          </p:cNvPr>
          <p:cNvSpPr txBox="1"/>
          <p:nvPr/>
        </p:nvSpPr>
        <p:spPr>
          <a:xfrm>
            <a:off x="1840993" y="351693"/>
            <a:ext cx="6145529" cy="369332"/>
          </a:xfrm>
          <a:prstGeom prst="rect">
            <a:avLst/>
          </a:prstGeom>
          <a:noFill/>
        </p:spPr>
        <p:txBody>
          <a:bodyPr wrap="none" rtlCol="0">
            <a:spAutoFit/>
          </a:bodyPr>
          <a:lstStyle/>
          <a:p>
            <a:r>
              <a:rPr lang="en-US" dirty="0"/>
              <a:t>Consider all truth assignments: it is sufficient to assign the basis</a:t>
            </a:r>
          </a:p>
        </p:txBody>
      </p:sp>
    </p:spTree>
    <p:extLst>
      <p:ext uri="{BB962C8B-B14F-4D97-AF65-F5344CB8AC3E}">
        <p14:creationId xmlns:p14="http://schemas.microsoft.com/office/powerpoint/2010/main" val="1999919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1926337" y="3622432"/>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0B226903-7608-49C3-8ED7-1E2541D0E203}"/>
              </a:ext>
            </a:extLst>
          </p:cNvPr>
          <p:cNvSpPr txBox="1"/>
          <p:nvPr/>
        </p:nvSpPr>
        <p:spPr>
          <a:xfrm>
            <a:off x="1840992" y="351693"/>
            <a:ext cx="4838440" cy="369332"/>
          </a:xfrm>
          <a:prstGeom prst="rect">
            <a:avLst/>
          </a:prstGeom>
          <a:noFill/>
        </p:spPr>
        <p:txBody>
          <a:bodyPr wrap="none" rtlCol="0">
            <a:spAutoFit/>
          </a:bodyPr>
          <a:lstStyle/>
          <a:p>
            <a:r>
              <a:rPr lang="en-US" dirty="0"/>
              <a:t>Remove truth assignments that are not possible</a:t>
            </a:r>
          </a:p>
        </p:txBody>
      </p:sp>
    </p:spTree>
    <p:extLst>
      <p:ext uri="{BB962C8B-B14F-4D97-AF65-F5344CB8AC3E}">
        <p14:creationId xmlns:p14="http://schemas.microsoft.com/office/powerpoint/2010/main" val="2005112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p:cxnSp>
        <p:nvCxnSpPr>
          <p:cNvPr id="20" name="Straight Connector 19">
            <a:extLst>
              <a:ext uri="{FF2B5EF4-FFF2-40B4-BE49-F238E27FC236}">
                <a16:creationId xmlns:a16="http://schemas.microsoft.com/office/drawing/2014/main" id="{A83EFB81-CBD8-4FA8-84DB-6D64F7CA6C43}"/>
              </a:ext>
            </a:extLst>
          </p:cNvPr>
          <p:cNvCxnSpPr/>
          <p:nvPr/>
        </p:nvCxnSpPr>
        <p:spPr>
          <a:xfrm flipH="1">
            <a:off x="1694688" y="3310128"/>
            <a:ext cx="85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87E804-6A70-4083-B925-C3D4AB16FB4B}"/>
              </a:ext>
            </a:extLst>
          </p:cNvPr>
          <p:cNvCxnSpPr>
            <a:cxnSpLocks/>
          </p:cNvCxnSpPr>
          <p:nvPr/>
        </p:nvCxnSpPr>
        <p:spPr>
          <a:xfrm>
            <a:off x="1694688" y="3316224"/>
            <a:ext cx="0" cy="1670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831A792-682F-4B6C-9E40-F76B23F24505}"/>
              </a:ext>
            </a:extLst>
          </p:cNvPr>
          <p:cNvCxnSpPr/>
          <p:nvPr/>
        </p:nvCxnSpPr>
        <p:spPr>
          <a:xfrm>
            <a:off x="1694688" y="4986528"/>
            <a:ext cx="231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6651155-A4B1-48D2-A0A9-5E25CB95574C}"/>
                  </a:ext>
                </a:extLst>
              </p:cNvPr>
              <p:cNvSpPr/>
              <p:nvPr/>
            </p:nvSpPr>
            <p:spPr>
              <a:xfrm>
                <a:off x="1926337" y="4801862"/>
                <a:ext cx="27172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𝟑</m:t>
                          </m:r>
                        </m:sub>
                      </m:sSub>
                      <m:r>
                        <a:rPr lang="en-US" b="1" i="1">
                          <a:latin typeface="Cambria Math" panose="02040503050406030204" pitchFamily="18" charset="0"/>
                        </a:rPr>
                        <m:t>∧…</m:t>
                      </m:r>
                    </m:oMath>
                  </m:oMathPara>
                </a14:m>
                <a:endParaRPr lang="en-US" dirty="0"/>
              </a:p>
            </p:txBody>
          </p:sp>
        </mc:Choice>
        <mc:Fallback xmlns="">
          <p:sp>
            <p:nvSpPr>
              <p:cNvPr id="25" name="Rectangle 24">
                <a:extLst>
                  <a:ext uri="{FF2B5EF4-FFF2-40B4-BE49-F238E27FC236}">
                    <a16:creationId xmlns:a16="http://schemas.microsoft.com/office/drawing/2014/main" id="{16651155-A4B1-48D2-A0A9-5E25CB95574C}"/>
                  </a:ext>
                </a:extLst>
              </p:cNvPr>
              <p:cNvSpPr>
                <a:spLocks noRot="1" noChangeAspect="1" noMove="1" noResize="1" noEditPoints="1" noAdjustHandles="1" noChangeArrowheads="1" noChangeShapeType="1" noTextEdit="1"/>
              </p:cNvSpPr>
              <p:nvPr/>
            </p:nvSpPr>
            <p:spPr>
              <a:xfrm>
                <a:off x="1926337" y="4801862"/>
                <a:ext cx="2717219" cy="369332"/>
              </a:xfrm>
              <a:prstGeom prst="rect">
                <a:avLst/>
              </a:prstGeom>
              <a:blipFill>
                <a:blip r:embed="rId3"/>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240F43F-1BBC-4AC7-B148-C3DFDE87C2C3}"/>
              </a:ext>
            </a:extLst>
          </p:cNvPr>
          <p:cNvSpPr txBox="1"/>
          <p:nvPr/>
        </p:nvSpPr>
        <p:spPr>
          <a:xfrm>
            <a:off x="1694688" y="5204937"/>
            <a:ext cx="3224784" cy="1477328"/>
          </a:xfrm>
          <a:prstGeom prst="rect">
            <a:avLst/>
          </a:prstGeom>
          <a:noFill/>
        </p:spPr>
        <p:txBody>
          <a:bodyPr wrap="square" rtlCol="0">
            <a:spAutoFit/>
          </a:bodyPr>
          <a:lstStyle/>
          <a:p>
            <a:r>
              <a:rPr lang="en-US" dirty="0"/>
              <a:t>For each consistent truth assignment we have a </a:t>
            </a:r>
            <a:r>
              <a:rPr lang="en-US" dirty="0" err="1"/>
              <a:t>minterm</a:t>
            </a:r>
            <a:r>
              <a:rPr lang="en-US" dirty="0"/>
              <a:t> that is true only in that case. Each </a:t>
            </a:r>
            <a:r>
              <a:rPr lang="en-US" dirty="0" err="1"/>
              <a:t>minterm</a:t>
            </a:r>
            <a:r>
              <a:rPr lang="en-US" dirty="0"/>
              <a:t> is a possibility of the domain. </a:t>
            </a: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9815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9815146" y="1987062"/>
                <a:ext cx="682166" cy="2609320"/>
              </a:xfrm>
              <a:prstGeom prst="rect">
                <a:avLst/>
              </a:prstGeom>
              <a:blipFill>
                <a:blip r:embed="rId4"/>
                <a:stretch>
                  <a:fillRect/>
                </a:stretch>
              </a:blipFill>
              <a:ln w="38100">
                <a:solidFill>
                  <a:schemeClr val="bg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1926337" y="3622432"/>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7E57B4C9-A591-4BC1-9ED7-84D78D93E1BB}"/>
              </a:ext>
            </a:extLst>
          </p:cNvPr>
          <p:cNvSpPr txBox="1"/>
          <p:nvPr/>
        </p:nvSpPr>
        <p:spPr>
          <a:xfrm>
            <a:off x="1840993" y="351693"/>
            <a:ext cx="7805983" cy="369332"/>
          </a:xfrm>
          <a:prstGeom prst="rect">
            <a:avLst/>
          </a:prstGeom>
          <a:noFill/>
        </p:spPr>
        <p:txBody>
          <a:bodyPr wrap="none" rtlCol="0">
            <a:spAutoFit/>
          </a:bodyPr>
          <a:lstStyle/>
          <a:p>
            <a:r>
              <a:rPr lang="en-US" dirty="0"/>
              <a:t>Each consistent truth assignment is associated with a possibility of the domain</a:t>
            </a:r>
          </a:p>
        </p:txBody>
      </p:sp>
    </p:spTree>
    <p:extLst>
      <p:ext uri="{BB962C8B-B14F-4D97-AF65-F5344CB8AC3E}">
        <p14:creationId xmlns:p14="http://schemas.microsoft.com/office/powerpoint/2010/main" val="1387999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p:cxnSp>
        <p:nvCxnSpPr>
          <p:cNvPr id="20" name="Straight Connector 19">
            <a:extLst>
              <a:ext uri="{FF2B5EF4-FFF2-40B4-BE49-F238E27FC236}">
                <a16:creationId xmlns:a16="http://schemas.microsoft.com/office/drawing/2014/main" id="{A83EFB81-CBD8-4FA8-84DB-6D64F7CA6C43}"/>
              </a:ext>
            </a:extLst>
          </p:cNvPr>
          <p:cNvCxnSpPr/>
          <p:nvPr/>
        </p:nvCxnSpPr>
        <p:spPr>
          <a:xfrm flipH="1">
            <a:off x="1694688" y="3310128"/>
            <a:ext cx="85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87E804-6A70-4083-B925-C3D4AB16FB4B}"/>
              </a:ext>
            </a:extLst>
          </p:cNvPr>
          <p:cNvCxnSpPr>
            <a:cxnSpLocks/>
          </p:cNvCxnSpPr>
          <p:nvPr/>
        </p:nvCxnSpPr>
        <p:spPr>
          <a:xfrm>
            <a:off x="1694688" y="3316224"/>
            <a:ext cx="0" cy="1670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831A792-682F-4B6C-9E40-F76B23F24505}"/>
              </a:ext>
            </a:extLst>
          </p:cNvPr>
          <p:cNvCxnSpPr/>
          <p:nvPr/>
        </p:nvCxnSpPr>
        <p:spPr>
          <a:xfrm>
            <a:off x="1694688" y="4986528"/>
            <a:ext cx="231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6651155-A4B1-48D2-A0A9-5E25CB95574C}"/>
                  </a:ext>
                </a:extLst>
              </p:cNvPr>
              <p:cNvSpPr/>
              <p:nvPr/>
            </p:nvSpPr>
            <p:spPr>
              <a:xfrm>
                <a:off x="1926337" y="4801862"/>
                <a:ext cx="27172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𝟑</m:t>
                          </m:r>
                        </m:sub>
                      </m:sSub>
                      <m:r>
                        <a:rPr lang="en-US" b="1" i="1">
                          <a:latin typeface="Cambria Math" panose="02040503050406030204" pitchFamily="18" charset="0"/>
                        </a:rPr>
                        <m:t>∧…</m:t>
                      </m:r>
                    </m:oMath>
                  </m:oMathPara>
                </a14:m>
                <a:endParaRPr lang="en-US" dirty="0"/>
              </a:p>
            </p:txBody>
          </p:sp>
        </mc:Choice>
        <mc:Fallback xmlns="">
          <p:sp>
            <p:nvSpPr>
              <p:cNvPr id="25" name="Rectangle 24">
                <a:extLst>
                  <a:ext uri="{FF2B5EF4-FFF2-40B4-BE49-F238E27FC236}">
                    <a16:creationId xmlns:a16="http://schemas.microsoft.com/office/drawing/2014/main" id="{16651155-A4B1-48D2-A0A9-5E25CB95574C}"/>
                  </a:ext>
                </a:extLst>
              </p:cNvPr>
              <p:cNvSpPr>
                <a:spLocks noRot="1" noChangeAspect="1" noMove="1" noResize="1" noEditPoints="1" noAdjustHandles="1" noChangeArrowheads="1" noChangeShapeType="1" noTextEdit="1"/>
              </p:cNvSpPr>
              <p:nvPr/>
            </p:nvSpPr>
            <p:spPr>
              <a:xfrm>
                <a:off x="1926337" y="4801862"/>
                <a:ext cx="2717219" cy="369332"/>
              </a:xfrm>
              <a:prstGeom prst="rect">
                <a:avLst/>
              </a:prstGeom>
              <a:blipFill>
                <a:blip r:embed="rId3"/>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240F43F-1BBC-4AC7-B148-C3DFDE87C2C3}"/>
              </a:ext>
            </a:extLst>
          </p:cNvPr>
          <p:cNvSpPr txBox="1"/>
          <p:nvPr/>
        </p:nvSpPr>
        <p:spPr>
          <a:xfrm>
            <a:off x="1694688" y="5204937"/>
            <a:ext cx="3224784" cy="1477328"/>
          </a:xfrm>
          <a:prstGeom prst="rect">
            <a:avLst/>
          </a:prstGeom>
          <a:noFill/>
        </p:spPr>
        <p:txBody>
          <a:bodyPr wrap="square" rtlCol="0">
            <a:spAutoFit/>
          </a:bodyPr>
          <a:lstStyle/>
          <a:p>
            <a:r>
              <a:rPr lang="en-US" dirty="0"/>
              <a:t>For each consistent truth assignment we have a </a:t>
            </a:r>
            <a:r>
              <a:rPr lang="en-US" dirty="0" err="1"/>
              <a:t>minterm</a:t>
            </a:r>
            <a:r>
              <a:rPr lang="en-US" dirty="0"/>
              <a:t> that is true only in that case. Each </a:t>
            </a:r>
            <a:r>
              <a:rPr lang="en-US" dirty="0" err="1"/>
              <a:t>minterm</a:t>
            </a:r>
            <a:r>
              <a:rPr lang="en-US" dirty="0"/>
              <a:t> is a possibility of the domain. </a:t>
            </a: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9815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9815146" y="1987062"/>
                <a:ext cx="682166" cy="2609320"/>
              </a:xfrm>
              <a:prstGeom prst="rect">
                <a:avLst/>
              </a:prstGeom>
              <a:blipFill>
                <a:blip r:embed="rId4"/>
                <a:stretch>
                  <a:fillRect/>
                </a:stretch>
              </a:blipFill>
              <a:ln w="38100">
                <a:solidFill>
                  <a:schemeClr val="bg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1926337" y="3622432"/>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7E57B4C9-A591-4BC1-9ED7-84D78D93E1BB}"/>
              </a:ext>
            </a:extLst>
          </p:cNvPr>
          <p:cNvSpPr txBox="1"/>
          <p:nvPr/>
        </p:nvSpPr>
        <p:spPr>
          <a:xfrm>
            <a:off x="1840993" y="351693"/>
            <a:ext cx="7805983" cy="369332"/>
          </a:xfrm>
          <a:prstGeom prst="rect">
            <a:avLst/>
          </a:prstGeom>
          <a:noFill/>
        </p:spPr>
        <p:txBody>
          <a:bodyPr wrap="none" rtlCol="0">
            <a:spAutoFit/>
          </a:bodyPr>
          <a:lstStyle/>
          <a:p>
            <a:r>
              <a:rPr lang="en-US" dirty="0"/>
              <a:t>Each consistent truth assignment is associated with a possibility of the domain</a:t>
            </a:r>
          </a:p>
        </p:txBody>
      </p:sp>
      <p:sp>
        <p:nvSpPr>
          <p:cNvPr id="2" name="TextBox 1">
            <a:extLst>
              <a:ext uri="{FF2B5EF4-FFF2-40B4-BE49-F238E27FC236}">
                <a16:creationId xmlns:a16="http://schemas.microsoft.com/office/drawing/2014/main" id="{CF7ADC59-5BF4-4039-AAED-3670896E735F}"/>
              </a:ext>
            </a:extLst>
          </p:cNvPr>
          <p:cNvSpPr txBox="1"/>
          <p:nvPr/>
        </p:nvSpPr>
        <p:spPr>
          <a:xfrm>
            <a:off x="5251940" y="5170023"/>
            <a:ext cx="5090689" cy="1200329"/>
          </a:xfrm>
          <a:prstGeom prst="rect">
            <a:avLst/>
          </a:prstGeom>
          <a:noFill/>
        </p:spPr>
        <p:txBody>
          <a:bodyPr wrap="none" rtlCol="0">
            <a:spAutoFit/>
          </a:bodyPr>
          <a:lstStyle/>
          <a:p>
            <a:r>
              <a:rPr lang="en-US" b="1" dirty="0">
                <a:solidFill>
                  <a:srgbClr val="00B050"/>
                </a:solidFill>
              </a:rPr>
              <a:t>The role of logic (and math) in science is to capture </a:t>
            </a:r>
          </a:p>
          <a:p>
            <a:r>
              <a:rPr lang="en-US" b="1" dirty="0">
                <a:solidFill>
                  <a:srgbClr val="00B050"/>
                </a:solidFill>
              </a:rPr>
              <a:t>what is consistent (i.e. the possibilities) and what is</a:t>
            </a:r>
            <a:br>
              <a:rPr lang="en-US" b="1" dirty="0">
                <a:solidFill>
                  <a:srgbClr val="00B050"/>
                </a:solidFill>
              </a:rPr>
            </a:br>
            <a:r>
              <a:rPr lang="en-US" b="1" dirty="0">
                <a:solidFill>
                  <a:srgbClr val="00B050"/>
                </a:solidFill>
              </a:rPr>
              <a:t>verifiable (i.e. the verifiable statements) and the</a:t>
            </a:r>
            <a:br>
              <a:rPr lang="en-US" b="1" dirty="0">
                <a:solidFill>
                  <a:srgbClr val="00B050"/>
                </a:solidFill>
              </a:rPr>
            </a:br>
            <a:r>
              <a:rPr lang="en-US" b="1" dirty="0">
                <a:solidFill>
                  <a:srgbClr val="00B050"/>
                </a:solidFill>
              </a:rPr>
              <a:t>corresponding logical relationships</a:t>
            </a:r>
          </a:p>
        </p:txBody>
      </p:sp>
    </p:spTree>
    <p:extLst>
      <p:ext uri="{BB962C8B-B14F-4D97-AF65-F5344CB8AC3E}">
        <p14:creationId xmlns:p14="http://schemas.microsoft.com/office/powerpoint/2010/main" val="634719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p:cxnSp>
        <p:nvCxnSpPr>
          <p:cNvPr id="20" name="Straight Connector 19">
            <a:extLst>
              <a:ext uri="{FF2B5EF4-FFF2-40B4-BE49-F238E27FC236}">
                <a16:creationId xmlns:a16="http://schemas.microsoft.com/office/drawing/2014/main" id="{A83EFB81-CBD8-4FA8-84DB-6D64F7CA6C43}"/>
              </a:ext>
            </a:extLst>
          </p:cNvPr>
          <p:cNvCxnSpPr/>
          <p:nvPr/>
        </p:nvCxnSpPr>
        <p:spPr>
          <a:xfrm flipH="1">
            <a:off x="1694688" y="3310128"/>
            <a:ext cx="85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87E804-6A70-4083-B925-C3D4AB16FB4B}"/>
              </a:ext>
            </a:extLst>
          </p:cNvPr>
          <p:cNvCxnSpPr>
            <a:cxnSpLocks/>
          </p:cNvCxnSpPr>
          <p:nvPr/>
        </p:nvCxnSpPr>
        <p:spPr>
          <a:xfrm>
            <a:off x="1694688" y="3316224"/>
            <a:ext cx="0" cy="1670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831A792-682F-4B6C-9E40-F76B23F24505}"/>
              </a:ext>
            </a:extLst>
          </p:cNvPr>
          <p:cNvCxnSpPr/>
          <p:nvPr/>
        </p:nvCxnSpPr>
        <p:spPr>
          <a:xfrm>
            <a:off x="1694688" y="4986528"/>
            <a:ext cx="231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6651155-A4B1-48D2-A0A9-5E25CB95574C}"/>
                  </a:ext>
                </a:extLst>
              </p:cNvPr>
              <p:cNvSpPr/>
              <p:nvPr/>
            </p:nvSpPr>
            <p:spPr>
              <a:xfrm>
                <a:off x="1926337" y="4801862"/>
                <a:ext cx="27172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𝒙</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𝟑</m:t>
                          </m:r>
                        </m:sub>
                      </m:sSub>
                      <m:r>
                        <a:rPr lang="en-US" b="1" i="1">
                          <a:latin typeface="Cambria Math" panose="02040503050406030204" pitchFamily="18" charset="0"/>
                        </a:rPr>
                        <m:t>∧…</m:t>
                      </m:r>
                    </m:oMath>
                  </m:oMathPara>
                </a14:m>
                <a:endParaRPr lang="en-US" dirty="0"/>
              </a:p>
            </p:txBody>
          </p:sp>
        </mc:Choice>
        <mc:Fallback xmlns="">
          <p:sp>
            <p:nvSpPr>
              <p:cNvPr id="25" name="Rectangle 24">
                <a:extLst>
                  <a:ext uri="{FF2B5EF4-FFF2-40B4-BE49-F238E27FC236}">
                    <a16:creationId xmlns:a16="http://schemas.microsoft.com/office/drawing/2014/main" id="{16651155-A4B1-48D2-A0A9-5E25CB95574C}"/>
                  </a:ext>
                </a:extLst>
              </p:cNvPr>
              <p:cNvSpPr>
                <a:spLocks noRot="1" noChangeAspect="1" noMove="1" noResize="1" noEditPoints="1" noAdjustHandles="1" noChangeArrowheads="1" noChangeShapeType="1" noTextEdit="1"/>
              </p:cNvSpPr>
              <p:nvPr/>
            </p:nvSpPr>
            <p:spPr>
              <a:xfrm>
                <a:off x="1926337" y="4801862"/>
                <a:ext cx="2717219" cy="369332"/>
              </a:xfrm>
              <a:prstGeom prst="rect">
                <a:avLst/>
              </a:prstGeom>
              <a:blipFill>
                <a:blip r:embed="rId3"/>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240F43F-1BBC-4AC7-B148-C3DFDE87C2C3}"/>
              </a:ext>
            </a:extLst>
          </p:cNvPr>
          <p:cNvSpPr txBox="1"/>
          <p:nvPr/>
        </p:nvSpPr>
        <p:spPr>
          <a:xfrm>
            <a:off x="1694688" y="5204937"/>
            <a:ext cx="3224784" cy="1477328"/>
          </a:xfrm>
          <a:prstGeom prst="rect">
            <a:avLst/>
          </a:prstGeom>
          <a:noFill/>
        </p:spPr>
        <p:txBody>
          <a:bodyPr wrap="square" rtlCol="0">
            <a:spAutoFit/>
          </a:bodyPr>
          <a:lstStyle/>
          <a:p>
            <a:r>
              <a:rPr lang="en-US" dirty="0"/>
              <a:t>For each consistent truth assignment we have a </a:t>
            </a:r>
            <a:r>
              <a:rPr lang="en-US" dirty="0" err="1"/>
              <a:t>minterm</a:t>
            </a:r>
            <a:r>
              <a:rPr lang="en-US" dirty="0"/>
              <a:t> that is true only in that case. Each </a:t>
            </a:r>
            <a:r>
              <a:rPr lang="en-US" dirty="0" err="1"/>
              <a:t>minterm</a:t>
            </a:r>
            <a:r>
              <a:rPr lang="en-US" dirty="0"/>
              <a:t> is a possibility of the domain. </a:t>
            </a:r>
          </a:p>
        </p:txBody>
      </p:sp>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9815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9815146" y="1987062"/>
                <a:ext cx="682166" cy="2609320"/>
              </a:xfrm>
              <a:prstGeom prst="rect">
                <a:avLst/>
              </a:prstGeom>
              <a:blipFill>
                <a:blip r:embed="rId4"/>
                <a:stretch>
                  <a:fillRect/>
                </a:stretch>
              </a:blipFill>
              <a:ln w="38100">
                <a:solidFill>
                  <a:schemeClr val="bg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1926337" y="3622432"/>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7E57B4C9-A591-4BC1-9ED7-84D78D93E1BB}"/>
              </a:ext>
            </a:extLst>
          </p:cNvPr>
          <p:cNvSpPr txBox="1"/>
          <p:nvPr/>
        </p:nvSpPr>
        <p:spPr>
          <a:xfrm>
            <a:off x="1840993" y="351693"/>
            <a:ext cx="7805983" cy="369332"/>
          </a:xfrm>
          <a:prstGeom prst="rect">
            <a:avLst/>
          </a:prstGeom>
          <a:noFill/>
        </p:spPr>
        <p:txBody>
          <a:bodyPr wrap="none" rtlCol="0">
            <a:spAutoFit/>
          </a:bodyPr>
          <a:lstStyle/>
          <a:p>
            <a:r>
              <a:rPr lang="en-US" dirty="0"/>
              <a:t>Each consistent truth assignment is associated with a possibility of the domain</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87FF8A8-7442-4F28-9783-522C809FCB02}"/>
                  </a:ext>
                </a:extLst>
              </p:cNvPr>
              <p:cNvSpPr txBox="1"/>
              <p:nvPr/>
            </p:nvSpPr>
            <p:spPr>
              <a:xfrm>
                <a:off x="5251940" y="5170023"/>
                <a:ext cx="5182444" cy="923330"/>
              </a:xfrm>
              <a:prstGeom prst="rect">
                <a:avLst/>
              </a:prstGeom>
              <a:noFill/>
            </p:spPr>
            <p:txBody>
              <a:bodyPr wrap="none" rtlCol="0">
                <a:spAutoFit/>
              </a:bodyPr>
              <a:lstStyle/>
              <a:p>
                <a:r>
                  <a:rPr lang="en-US" b="1" dirty="0">
                    <a:solidFill>
                      <a:srgbClr val="00B050"/>
                    </a:solidFill>
                  </a:rPr>
                  <a:t>For example, verifiable statements corresponds to </a:t>
                </a:r>
                <a:br>
                  <a:rPr lang="en-US" b="1" dirty="0">
                    <a:solidFill>
                      <a:srgbClr val="00B050"/>
                    </a:solidFill>
                  </a:rPr>
                </a:br>
                <a:r>
                  <a:rPr lang="en-US" b="1" dirty="0">
                    <a:solidFill>
                      <a:srgbClr val="00B050"/>
                    </a:solidFill>
                  </a:rPr>
                  <a:t>open sets in a topology while theoretical statements</a:t>
                </a:r>
                <a:br>
                  <a:rPr lang="en-US" b="1" dirty="0">
                    <a:solidFill>
                      <a:srgbClr val="00B050"/>
                    </a:solidFill>
                  </a:rPr>
                </a:br>
                <a:r>
                  <a:rPr lang="en-US" b="1" dirty="0">
                    <a:solidFill>
                      <a:srgbClr val="00B050"/>
                    </a:solidFill>
                  </a:rPr>
                  <a:t>correspond to </a:t>
                </a:r>
                <a:r>
                  <a:rPr lang="en-US" b="1" dirty="0" err="1">
                    <a:solidFill>
                      <a:srgbClr val="00B050"/>
                    </a:solidFill>
                  </a:rPr>
                  <a:t>Borel</a:t>
                </a:r>
                <a:r>
                  <a:rPr lang="en-US" b="1" dirty="0">
                    <a:solidFill>
                      <a:srgbClr val="00B050"/>
                    </a:solidFill>
                  </a:rPr>
                  <a:t> sets in a </a:t>
                </a:r>
                <a14:m>
                  <m:oMath xmlns:m="http://schemas.openxmlformats.org/officeDocument/2006/math">
                    <m:r>
                      <a:rPr lang="en-US" b="1" i="1" smtClean="0">
                        <a:solidFill>
                          <a:srgbClr val="00B050"/>
                        </a:solidFill>
                        <a:latin typeface="Cambria Math" panose="02040503050406030204" pitchFamily="18" charset="0"/>
                      </a:rPr>
                      <m:t>𝝈</m:t>
                    </m:r>
                  </m:oMath>
                </a14:m>
                <a:r>
                  <a:rPr lang="en-US" b="1" dirty="0">
                    <a:solidFill>
                      <a:srgbClr val="00B050"/>
                    </a:solidFill>
                  </a:rPr>
                  <a:t>-algebra</a:t>
                </a:r>
              </a:p>
            </p:txBody>
          </p:sp>
        </mc:Choice>
        <mc:Fallback xmlns="">
          <p:sp>
            <p:nvSpPr>
              <p:cNvPr id="14" name="TextBox 13">
                <a:extLst>
                  <a:ext uri="{FF2B5EF4-FFF2-40B4-BE49-F238E27FC236}">
                    <a16:creationId xmlns:a16="http://schemas.microsoft.com/office/drawing/2014/main" id="{087FF8A8-7442-4F28-9783-522C809FCB02}"/>
                  </a:ext>
                </a:extLst>
              </p:cNvPr>
              <p:cNvSpPr txBox="1">
                <a:spLocks noRot="1" noChangeAspect="1" noMove="1" noResize="1" noEditPoints="1" noAdjustHandles="1" noChangeArrowheads="1" noChangeShapeType="1" noTextEdit="1"/>
              </p:cNvSpPr>
              <p:nvPr/>
            </p:nvSpPr>
            <p:spPr>
              <a:xfrm>
                <a:off x="5251940" y="5170023"/>
                <a:ext cx="5182444" cy="923330"/>
              </a:xfrm>
              <a:prstGeom prst="rect">
                <a:avLst/>
              </a:prstGeom>
              <a:blipFill>
                <a:blip r:embed="rId5"/>
                <a:stretch>
                  <a:fillRect l="-1059" t="-3289" r="-353" b="-9211"/>
                </a:stretch>
              </a:blipFill>
            </p:spPr>
            <p:txBody>
              <a:bodyPr/>
              <a:lstStyle/>
              <a:p>
                <a:r>
                  <a:rPr lang="en-US">
                    <a:noFill/>
                  </a:rPr>
                  <a:t> </a:t>
                </a:r>
              </a:p>
            </p:txBody>
          </p:sp>
        </mc:Fallback>
      </mc:AlternateContent>
    </p:spTree>
    <p:extLst>
      <p:ext uri="{BB962C8B-B14F-4D97-AF65-F5344CB8AC3E}">
        <p14:creationId xmlns:p14="http://schemas.microsoft.com/office/powerpoint/2010/main" val="2952743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9815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9815146" y="1987062"/>
                <a:ext cx="682166" cy="2609320"/>
              </a:xfrm>
              <a:prstGeom prst="rect">
                <a:avLst/>
              </a:prstGeom>
              <a:blipFill>
                <a:blip r:embed="rId3"/>
                <a:stretch>
                  <a:fillRect/>
                </a:stretch>
              </a:blipFill>
              <a:ln w="38100">
                <a:solidFill>
                  <a:schemeClr val="bg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1926337" y="3622432"/>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46D90FD8-156C-4EA9-AED5-48F1C30FA921}"/>
              </a:ext>
            </a:extLst>
          </p:cNvPr>
          <p:cNvSpPr/>
          <p:nvPr/>
        </p:nvSpPr>
        <p:spPr>
          <a:xfrm>
            <a:off x="1691054" y="2954215"/>
            <a:ext cx="8220808" cy="668214"/>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80E40D6-8D73-4AA4-843B-1AAC5149CDD1}"/>
              </a:ext>
            </a:extLst>
          </p:cNvPr>
          <p:cNvSpPr txBox="1"/>
          <p:nvPr/>
        </p:nvSpPr>
        <p:spPr>
          <a:xfrm>
            <a:off x="1840992" y="5006904"/>
            <a:ext cx="8717866" cy="1200329"/>
          </a:xfrm>
          <a:prstGeom prst="rect">
            <a:avLst/>
          </a:prstGeom>
          <a:noFill/>
        </p:spPr>
        <p:txBody>
          <a:bodyPr wrap="square" rtlCol="0">
            <a:spAutoFit/>
          </a:bodyPr>
          <a:lstStyle/>
          <a:p>
            <a:r>
              <a:rPr lang="en-US" sz="3600" b="1" dirty="0">
                <a:solidFill>
                  <a:srgbClr val="C00000"/>
                </a:solidFill>
              </a:rPr>
              <a:t>The lines of the truth table (i.e. the possible assignments) are the points</a:t>
            </a:r>
          </a:p>
        </p:txBody>
      </p:sp>
    </p:spTree>
    <p:extLst>
      <p:ext uri="{BB962C8B-B14F-4D97-AF65-F5344CB8AC3E}">
        <p14:creationId xmlns:p14="http://schemas.microsoft.com/office/powerpoint/2010/main" val="911109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BE4B71-74C6-4522-941B-B9F44E370BD1}"/>
              </a:ext>
            </a:extLst>
          </p:cNvPr>
          <p:cNvSpPr/>
          <p:nvPr/>
        </p:nvSpPr>
        <p:spPr>
          <a:xfrm>
            <a:off x="402731" y="710214"/>
            <a:ext cx="11386538" cy="5858586"/>
          </a:xfrm>
          <a:prstGeom prst="rect">
            <a:avLst/>
          </a:prstGeom>
          <a:solidFill>
            <a:schemeClr val="accent6">
              <a:lumMod val="20000"/>
              <a:lumOff val="80000"/>
            </a:schemeClr>
          </a:solid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40DA13A-F1B5-4548-ACE7-8C882E54D748}"/>
              </a:ext>
            </a:extLst>
          </p:cNvPr>
          <p:cNvSpPr/>
          <p:nvPr/>
        </p:nvSpPr>
        <p:spPr>
          <a:xfrm>
            <a:off x="3444537" y="289200"/>
            <a:ext cx="5723412" cy="1049483"/>
          </a:xfrm>
          <a:prstGeom prst="rect">
            <a:avLst/>
          </a:prstGeom>
          <a:solidFill>
            <a:schemeClr val="accent6">
              <a:lumMod val="75000"/>
            </a:schemeClr>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Experimental verifiability</a:t>
            </a:r>
            <a:br>
              <a:rPr lang="en-US" sz="2800" dirty="0"/>
            </a:br>
            <a:r>
              <a:rPr lang="en-US" sz="2000" dirty="0"/>
              <a:t>leads to topological spaces, sigma-algebras, …</a:t>
            </a:r>
          </a:p>
        </p:txBody>
      </p:sp>
      <p:sp>
        <p:nvSpPr>
          <p:cNvPr id="9" name="Rectangle 8">
            <a:extLst>
              <a:ext uri="{FF2B5EF4-FFF2-40B4-BE49-F238E27FC236}">
                <a16:creationId xmlns:a16="http://schemas.microsoft.com/office/drawing/2014/main" id="{780C823D-75C7-404D-912B-0ECC41FF0E22}"/>
              </a:ext>
            </a:extLst>
          </p:cNvPr>
          <p:cNvSpPr/>
          <p:nvPr/>
        </p:nvSpPr>
        <p:spPr>
          <a:xfrm>
            <a:off x="707623" y="5545180"/>
            <a:ext cx="1944303" cy="631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t>
            </a:r>
          </a:p>
        </p:txBody>
      </p:sp>
      <p:sp>
        <p:nvSpPr>
          <p:cNvPr id="57" name="Rectangle 56">
            <a:extLst>
              <a:ext uri="{FF2B5EF4-FFF2-40B4-BE49-F238E27FC236}">
                <a16:creationId xmlns:a16="http://schemas.microsoft.com/office/drawing/2014/main" id="{AF3D8158-1ADA-473B-B14C-81194B2A6596}"/>
              </a:ext>
            </a:extLst>
          </p:cNvPr>
          <p:cNvSpPr/>
          <p:nvPr/>
        </p:nvSpPr>
        <p:spPr>
          <a:xfrm>
            <a:off x="4199139" y="1529066"/>
            <a:ext cx="3525730" cy="867905"/>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Infinitesimal reducibility</a:t>
            </a:r>
          </a:p>
          <a:p>
            <a:pPr algn="ctr"/>
            <a:r>
              <a:rPr lang="en-US" sz="1400" dirty="0"/>
              <a:t>leads to classical phase space</a:t>
            </a:r>
          </a:p>
        </p:txBody>
      </p:sp>
      <p:sp>
        <p:nvSpPr>
          <p:cNvPr id="58" name="Rectangle 57">
            <a:extLst>
              <a:ext uri="{FF2B5EF4-FFF2-40B4-BE49-F238E27FC236}">
                <a16:creationId xmlns:a16="http://schemas.microsoft.com/office/drawing/2014/main" id="{9C6CA813-071F-407E-96B8-4AC0724D8606}"/>
              </a:ext>
            </a:extLst>
          </p:cNvPr>
          <p:cNvSpPr/>
          <p:nvPr/>
        </p:nvSpPr>
        <p:spPr>
          <a:xfrm>
            <a:off x="8629095" y="1529066"/>
            <a:ext cx="2826895" cy="867905"/>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Irreducibility</a:t>
            </a:r>
          </a:p>
          <a:p>
            <a:pPr algn="ctr"/>
            <a:r>
              <a:rPr lang="en-US" sz="1400" dirty="0"/>
              <a:t>leads to quantum state space</a:t>
            </a:r>
          </a:p>
        </p:txBody>
      </p:sp>
      <p:sp>
        <p:nvSpPr>
          <p:cNvPr id="59" name="Rectangle 58">
            <a:extLst>
              <a:ext uri="{FF2B5EF4-FFF2-40B4-BE49-F238E27FC236}">
                <a16:creationId xmlns:a16="http://schemas.microsoft.com/office/drawing/2014/main" id="{A9D609B8-B543-46B2-B51A-BE885416B62D}"/>
              </a:ext>
            </a:extLst>
          </p:cNvPr>
          <p:cNvSpPr/>
          <p:nvPr/>
        </p:nvSpPr>
        <p:spPr>
          <a:xfrm>
            <a:off x="736753" y="3115338"/>
            <a:ext cx="3830346" cy="1142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Deterministic and reversible evolution</a:t>
            </a:r>
          </a:p>
          <a:p>
            <a:pPr algn="ctr"/>
            <a:r>
              <a:rPr lang="en-US" sz="1400" dirty="0"/>
              <a:t>leads to isomorphism on state space</a:t>
            </a:r>
          </a:p>
        </p:txBody>
      </p:sp>
      <p:sp>
        <p:nvSpPr>
          <p:cNvPr id="60" name="Rectangle 59">
            <a:extLst>
              <a:ext uri="{FF2B5EF4-FFF2-40B4-BE49-F238E27FC236}">
                <a16:creationId xmlns:a16="http://schemas.microsoft.com/office/drawing/2014/main" id="{54A7A188-8CDC-417A-8E99-1744AC8D71AA}"/>
              </a:ext>
            </a:extLst>
          </p:cNvPr>
          <p:cNvSpPr/>
          <p:nvPr/>
        </p:nvSpPr>
        <p:spPr>
          <a:xfrm>
            <a:off x="736753" y="4585608"/>
            <a:ext cx="3462386" cy="63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Non-reversible evolution</a:t>
            </a:r>
          </a:p>
        </p:txBody>
      </p:sp>
      <p:sp>
        <p:nvSpPr>
          <p:cNvPr id="19" name="Rectangle 18">
            <a:extLst>
              <a:ext uri="{FF2B5EF4-FFF2-40B4-BE49-F238E27FC236}">
                <a16:creationId xmlns:a16="http://schemas.microsoft.com/office/drawing/2014/main" id="{B90E379E-A357-4527-8EE4-DEC22DF4C8F0}"/>
              </a:ext>
            </a:extLst>
          </p:cNvPr>
          <p:cNvSpPr/>
          <p:nvPr/>
        </p:nvSpPr>
        <p:spPr>
          <a:xfrm>
            <a:off x="8309499" y="5496334"/>
            <a:ext cx="3232770" cy="867905"/>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Kinematic equivalence</a:t>
            </a:r>
          </a:p>
          <a:p>
            <a:pPr algn="ctr"/>
            <a:r>
              <a:rPr lang="en-US" sz="1400" dirty="0"/>
              <a:t>leads to massive particles</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EDA36D2C-3734-497B-9AD8-C8500633A4A9}"/>
                  </a:ext>
                </a:extLst>
              </p:cNvPr>
              <p:cNvSpPr/>
              <p:nvPr/>
            </p:nvSpPr>
            <p:spPr>
              <a:xfrm>
                <a:off x="5962004" y="2817985"/>
                <a:ext cx="2209800" cy="1065193"/>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Hamilton’s equations</a:t>
                </a:r>
                <a:br>
                  <a:rPr lang="en-US" dirty="0"/>
                </a:br>
                <a:br>
                  <a:rPr lang="en-US" sz="1400" dirty="0"/>
                </a:br>
                <a:r>
                  <a:rPr lang="en-US" sz="1400" dirty="0"/>
                  <a:t> </a:t>
                </a:r>
                <a14:m>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m:t>
                        </m:r>
                      </m:num>
                      <m:den>
                        <m:r>
                          <a:rPr lang="en-US" sz="1400" b="0" i="1" smtClean="0">
                            <a:latin typeface="Cambria Math" panose="02040503050406030204" pitchFamily="18" charset="0"/>
                          </a:rPr>
                          <m:t>𝑑𝑡</m:t>
                        </m:r>
                      </m:den>
                    </m:f>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𝑞</m:t>
                        </m:r>
                        <m:r>
                          <a:rPr lang="en-US" sz="1400" b="0" i="1" smtClean="0">
                            <a:latin typeface="Cambria Math" panose="02040503050406030204" pitchFamily="18" charset="0"/>
                          </a:rPr>
                          <m:t>, </m:t>
                        </m:r>
                        <m:r>
                          <a:rPr lang="en-US" sz="1400" b="0" i="1" smtClean="0">
                            <a:latin typeface="Cambria Math" panose="02040503050406030204" pitchFamily="18" charset="0"/>
                          </a:rPr>
                          <m:t>𝑝</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r>
                              <a:rPr lang="en-US" sz="1400" b="0" i="1" smtClean="0">
                                <a:latin typeface="Cambria Math" panose="02040503050406030204" pitchFamily="18" charset="0"/>
                              </a:rPr>
                              <m:t>𝐻</m:t>
                            </m:r>
                          </m:num>
                          <m:den>
                            <m:r>
                              <a:rPr lang="en-US" sz="1400" b="0" i="1" smtClean="0">
                                <a:latin typeface="Cambria Math" panose="02040503050406030204" pitchFamily="18" charset="0"/>
                              </a:rPr>
                              <m:t>𝜕</m:t>
                            </m:r>
                            <m:r>
                              <a:rPr lang="en-US" sz="1400" b="0" i="1" smtClean="0">
                                <a:latin typeface="Cambria Math" panose="02040503050406030204" pitchFamily="18" charset="0"/>
                              </a:rPr>
                              <m:t>𝑝</m:t>
                            </m:r>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m:t>
                            </m:r>
                            <m:r>
                              <a:rPr lang="en-US" sz="1400" i="1">
                                <a:latin typeface="Cambria Math" panose="02040503050406030204" pitchFamily="18" charset="0"/>
                              </a:rPr>
                              <m:t>𝐻</m:t>
                            </m:r>
                          </m:num>
                          <m:den>
                            <m:r>
                              <a:rPr lang="en-US" sz="1400" i="1">
                                <a:latin typeface="Cambria Math" panose="02040503050406030204" pitchFamily="18" charset="0"/>
                              </a:rPr>
                              <m:t>𝜕</m:t>
                            </m:r>
                            <m:r>
                              <a:rPr lang="en-US" sz="1400" b="0" i="1" smtClean="0">
                                <a:latin typeface="Cambria Math" panose="02040503050406030204" pitchFamily="18" charset="0"/>
                              </a:rPr>
                              <m:t>𝑞</m:t>
                            </m:r>
                          </m:den>
                        </m:f>
                      </m:e>
                    </m:d>
                  </m:oMath>
                </a14:m>
                <a:endParaRPr lang="en-US" sz="1400" dirty="0"/>
              </a:p>
            </p:txBody>
          </p:sp>
        </mc:Choice>
        <mc:Fallback xmlns="">
          <p:sp>
            <p:nvSpPr>
              <p:cNvPr id="20" name="Rectangle 19">
                <a:extLst>
                  <a:ext uri="{FF2B5EF4-FFF2-40B4-BE49-F238E27FC236}">
                    <a16:creationId xmlns:a16="http://schemas.microsoft.com/office/drawing/2014/main" id="{EDA36D2C-3734-497B-9AD8-C8500633A4A9}"/>
                  </a:ext>
                </a:extLst>
              </p:cNvPr>
              <p:cNvSpPr>
                <a:spLocks noRot="1" noChangeAspect="1" noMove="1" noResize="1" noEditPoints="1" noAdjustHandles="1" noChangeArrowheads="1" noChangeShapeType="1" noTextEdit="1"/>
              </p:cNvSpPr>
              <p:nvPr/>
            </p:nvSpPr>
            <p:spPr>
              <a:xfrm>
                <a:off x="5962004" y="2817985"/>
                <a:ext cx="2209800" cy="1065193"/>
              </a:xfrm>
              <a:prstGeom prst="rect">
                <a:avLst/>
              </a:prstGeom>
              <a:blipFill>
                <a:blip r:embed="rId2"/>
                <a:stretch>
                  <a:fillRect l="-1096" r="-822"/>
                </a:stretch>
              </a:blipFill>
              <a:ln>
                <a:solidFill>
                  <a:srgbClr val="64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90471CF-E9E1-44EE-A9B9-B43CB387350A}"/>
                  </a:ext>
                </a:extLst>
              </p:cNvPr>
              <p:cNvSpPr/>
              <p:nvPr/>
            </p:nvSpPr>
            <p:spPr>
              <a:xfrm>
                <a:off x="5010519" y="5259653"/>
                <a:ext cx="2591447" cy="1065193"/>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Euler-Lagrange equations</a:t>
                </a:r>
                <a:br>
                  <a:rPr lang="en-US" dirty="0"/>
                </a:br>
                <a:br>
                  <a:rPr lang="en-US" sz="1400" dirty="0"/>
                </a:br>
                <a:r>
                  <a:rPr lang="en-US" sz="1400" dirty="0"/>
                  <a:t> </a:t>
                </a:r>
                <a14:m>
                  <m:oMath xmlns:m="http://schemas.openxmlformats.org/officeDocument/2006/math">
                    <m:r>
                      <a:rPr lang="en-US" sz="1400">
                        <a:latin typeface="Cambria Math" panose="02040503050406030204" pitchFamily="18" charset="0"/>
                      </a:rPr>
                      <m:t>𝛿</m:t>
                    </m:r>
                    <m:r>
                      <a:rPr lang="en-US" sz="1400">
                        <a:latin typeface="Cambria Math" panose="02040503050406030204" pitchFamily="18" charset="0"/>
                      </a:rPr>
                      <m:t>∫</m:t>
                    </m:r>
                    <m:r>
                      <a:rPr lang="en-US" sz="1400">
                        <a:latin typeface="Cambria Math" panose="02040503050406030204" pitchFamily="18" charset="0"/>
                      </a:rPr>
                      <m:t>𝐿</m:t>
                    </m:r>
                    <m:d>
                      <m:dPr>
                        <m:ctrlPr>
                          <a:rPr lang="en-US" sz="1400" i="1">
                            <a:latin typeface="Cambria Math" panose="02040503050406030204" pitchFamily="18" charset="0"/>
                          </a:rPr>
                        </m:ctrlPr>
                      </m:dPr>
                      <m:e>
                        <m:r>
                          <a:rPr lang="en-US" sz="1400">
                            <a:latin typeface="Cambria Math" panose="02040503050406030204" pitchFamily="18" charset="0"/>
                          </a:rPr>
                          <m:t>𝑞</m:t>
                        </m:r>
                        <m:r>
                          <a:rPr lang="en-US" sz="1400">
                            <a:latin typeface="Cambria Math" panose="02040503050406030204" pitchFamily="18" charset="0"/>
                          </a:rPr>
                          <m:t>, </m:t>
                        </m:r>
                        <m:acc>
                          <m:accPr>
                            <m:chr m:val="̇"/>
                            <m:ctrlPr>
                              <a:rPr lang="en-US" sz="1400" i="1">
                                <a:latin typeface="Cambria Math" panose="02040503050406030204" pitchFamily="18" charset="0"/>
                              </a:rPr>
                            </m:ctrlPr>
                          </m:accPr>
                          <m:e>
                            <m:r>
                              <a:rPr lang="en-US" sz="1400">
                                <a:latin typeface="Cambria Math" panose="02040503050406030204" pitchFamily="18" charset="0"/>
                              </a:rPr>
                              <m:t>𝑞</m:t>
                            </m:r>
                          </m:e>
                        </m:acc>
                        <m:r>
                          <a:rPr lang="en-US" sz="1400">
                            <a:latin typeface="Cambria Math" panose="02040503050406030204" pitchFamily="18" charset="0"/>
                          </a:rPr>
                          <m:t>,</m:t>
                        </m:r>
                        <m:r>
                          <a:rPr lang="en-US" sz="1400">
                            <a:latin typeface="Cambria Math" panose="02040503050406030204" pitchFamily="18" charset="0"/>
                          </a:rPr>
                          <m:t>𝑡</m:t>
                        </m:r>
                      </m:e>
                    </m:d>
                    <m:r>
                      <a:rPr lang="en-US" sz="1400">
                        <a:latin typeface="Cambria Math" panose="02040503050406030204" pitchFamily="18" charset="0"/>
                      </a:rPr>
                      <m:t>=0</m:t>
                    </m:r>
                  </m:oMath>
                </a14:m>
                <a:endParaRPr lang="en-US" sz="1400" dirty="0"/>
              </a:p>
            </p:txBody>
          </p:sp>
        </mc:Choice>
        <mc:Fallback xmlns="">
          <p:sp>
            <p:nvSpPr>
              <p:cNvPr id="21" name="Rectangle 20">
                <a:extLst>
                  <a:ext uri="{FF2B5EF4-FFF2-40B4-BE49-F238E27FC236}">
                    <a16:creationId xmlns:a16="http://schemas.microsoft.com/office/drawing/2014/main" id="{690471CF-E9E1-44EE-A9B9-B43CB387350A}"/>
                  </a:ext>
                </a:extLst>
              </p:cNvPr>
              <p:cNvSpPr>
                <a:spLocks noRot="1" noChangeAspect="1" noMove="1" noResize="1" noEditPoints="1" noAdjustHandles="1" noChangeArrowheads="1" noChangeShapeType="1" noTextEdit="1"/>
              </p:cNvSpPr>
              <p:nvPr/>
            </p:nvSpPr>
            <p:spPr>
              <a:xfrm>
                <a:off x="5010519" y="5259653"/>
                <a:ext cx="2591447" cy="1065193"/>
              </a:xfrm>
              <a:prstGeom prst="rect">
                <a:avLst/>
              </a:prstGeom>
              <a:blipFill>
                <a:blip r:embed="rId3"/>
                <a:stretch>
                  <a:fillRect l="-1405" r="-937"/>
                </a:stretch>
              </a:blipFill>
              <a:ln>
                <a:solidFill>
                  <a:srgbClr val="64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9ABFBFD5-EC6A-49DE-8CF4-A93A047B8808}"/>
                  </a:ext>
                </a:extLst>
              </p:cNvPr>
              <p:cNvSpPr/>
              <p:nvPr/>
            </p:nvSpPr>
            <p:spPr>
              <a:xfrm>
                <a:off x="8829770" y="3213418"/>
                <a:ext cx="2425544" cy="1065193"/>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Schroedinger</a:t>
                </a:r>
                <a:r>
                  <a:rPr lang="en-US" dirty="0"/>
                  <a:t> equation</a:t>
                </a:r>
                <a:br>
                  <a:rPr lang="en-US" dirty="0"/>
                </a:br>
                <a:br>
                  <a:rPr lang="en-US" sz="1400" dirty="0"/>
                </a:br>
                <a14:m>
                  <m:oMathPara xmlns:m="http://schemas.openxmlformats.org/officeDocument/2006/math">
                    <m:oMathParaPr>
                      <m:jc m:val="centerGroup"/>
                    </m:oMathParaPr>
                    <m:oMath xmlns:m="http://schemas.openxmlformats.org/officeDocument/2006/math">
                      <m:r>
                        <a:rPr lang="en-US" sz="1400">
                          <a:latin typeface="Cambria Math" panose="02040503050406030204" pitchFamily="18" charset="0"/>
                        </a:rPr>
                        <m:t>𝚤</m:t>
                      </m:r>
                      <m:r>
                        <a:rPr lang="en-US" sz="1400">
                          <a:latin typeface="Cambria Math" panose="02040503050406030204" pitchFamily="18" charset="0"/>
                        </a:rPr>
                        <m:t>ℏ</m:t>
                      </m:r>
                      <m:f>
                        <m:fPr>
                          <m:ctrlPr>
                            <a:rPr lang="en-US" sz="1400" i="1">
                              <a:latin typeface="Cambria Math" panose="02040503050406030204" pitchFamily="18" charset="0"/>
                            </a:rPr>
                          </m:ctrlPr>
                        </m:fPr>
                        <m:num>
                          <m:r>
                            <a:rPr lang="en-US" sz="1400">
                              <a:latin typeface="Cambria Math" panose="02040503050406030204" pitchFamily="18" charset="0"/>
                            </a:rPr>
                            <m:t>𝜕</m:t>
                          </m:r>
                        </m:num>
                        <m:den>
                          <m:r>
                            <a:rPr lang="en-US" sz="1400">
                              <a:latin typeface="Cambria Math" panose="02040503050406030204" pitchFamily="18" charset="0"/>
                            </a:rPr>
                            <m:t>𝜕</m:t>
                          </m:r>
                          <m:r>
                            <a:rPr lang="en-US" sz="1400">
                              <a:latin typeface="Cambria Math" panose="02040503050406030204" pitchFamily="18" charset="0"/>
                            </a:rPr>
                            <m:t>𝑡</m:t>
                          </m:r>
                        </m:den>
                      </m:f>
                      <m:r>
                        <a:rPr lang="en-US" sz="1400">
                          <a:latin typeface="Cambria Math" panose="02040503050406030204" pitchFamily="18" charset="0"/>
                        </a:rPr>
                        <m:t>𝜓</m:t>
                      </m:r>
                      <m:r>
                        <a:rPr lang="en-US" sz="1400">
                          <a:latin typeface="Cambria Math" panose="02040503050406030204" pitchFamily="18" charset="0"/>
                        </a:rPr>
                        <m:t>=</m:t>
                      </m:r>
                      <m:r>
                        <a:rPr lang="en-US" sz="1400">
                          <a:latin typeface="Cambria Math" panose="02040503050406030204" pitchFamily="18" charset="0"/>
                        </a:rPr>
                        <m:t>𝐻</m:t>
                      </m:r>
                      <m:r>
                        <a:rPr lang="en-US" sz="1400">
                          <a:latin typeface="Cambria Math" panose="02040503050406030204" pitchFamily="18" charset="0"/>
                        </a:rPr>
                        <m:t>𝜓</m:t>
                      </m:r>
                    </m:oMath>
                  </m:oMathPara>
                </a14:m>
                <a:endParaRPr lang="en-US" sz="1400" dirty="0"/>
              </a:p>
            </p:txBody>
          </p:sp>
        </mc:Choice>
        <mc:Fallback xmlns="">
          <p:sp>
            <p:nvSpPr>
              <p:cNvPr id="22" name="Rectangle 21">
                <a:extLst>
                  <a:ext uri="{FF2B5EF4-FFF2-40B4-BE49-F238E27FC236}">
                    <a16:creationId xmlns:a16="http://schemas.microsoft.com/office/drawing/2014/main" id="{9ABFBFD5-EC6A-49DE-8CF4-A93A047B8808}"/>
                  </a:ext>
                </a:extLst>
              </p:cNvPr>
              <p:cNvSpPr>
                <a:spLocks noRot="1" noChangeAspect="1" noMove="1" noResize="1" noEditPoints="1" noAdjustHandles="1" noChangeArrowheads="1" noChangeShapeType="1" noTextEdit="1"/>
              </p:cNvSpPr>
              <p:nvPr/>
            </p:nvSpPr>
            <p:spPr>
              <a:xfrm>
                <a:off x="8829770" y="3213418"/>
                <a:ext cx="2425544" cy="1065193"/>
              </a:xfrm>
              <a:prstGeom prst="rect">
                <a:avLst/>
              </a:prstGeom>
              <a:blipFill>
                <a:blip r:embed="rId4"/>
                <a:stretch>
                  <a:fillRect/>
                </a:stretch>
              </a:blipFill>
              <a:ln>
                <a:solidFill>
                  <a:srgbClr val="640000"/>
                </a:solidFill>
              </a:ln>
            </p:spPr>
            <p:txBody>
              <a:bodyPr/>
              <a:lstStyle/>
              <a:p>
                <a:r>
                  <a:rPr lang="en-US">
                    <a:noFill/>
                  </a:rPr>
                  <a:t> </a:t>
                </a:r>
              </a:p>
            </p:txBody>
          </p:sp>
        </mc:Fallback>
      </mc:AlternateContent>
      <p:sp>
        <p:nvSpPr>
          <p:cNvPr id="23" name="Rectangle 22">
            <a:extLst>
              <a:ext uri="{FF2B5EF4-FFF2-40B4-BE49-F238E27FC236}">
                <a16:creationId xmlns:a16="http://schemas.microsoft.com/office/drawing/2014/main" id="{EA2118DA-AC6B-4550-BBF7-163F12107B4B}"/>
              </a:ext>
            </a:extLst>
          </p:cNvPr>
          <p:cNvSpPr/>
          <p:nvPr/>
        </p:nvSpPr>
        <p:spPr>
          <a:xfrm>
            <a:off x="8190208" y="4544374"/>
            <a:ext cx="2225337" cy="570090"/>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Thermodynamics</a:t>
            </a:r>
          </a:p>
        </p:txBody>
      </p:sp>
      <p:cxnSp>
        <p:nvCxnSpPr>
          <p:cNvPr id="11" name="Straight Arrow Connector 10">
            <a:extLst>
              <a:ext uri="{FF2B5EF4-FFF2-40B4-BE49-F238E27FC236}">
                <a16:creationId xmlns:a16="http://schemas.microsoft.com/office/drawing/2014/main" id="{DAA61EFB-0E62-44D9-9F15-4092168D6455}"/>
              </a:ext>
            </a:extLst>
          </p:cNvPr>
          <p:cNvCxnSpPr>
            <a:cxnSpLocks/>
          </p:cNvCxnSpPr>
          <p:nvPr/>
        </p:nvCxnSpPr>
        <p:spPr>
          <a:xfrm>
            <a:off x="6835806" y="2514308"/>
            <a:ext cx="0" cy="223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0281C94-6C28-4AB9-8E56-727AC58995E1}"/>
              </a:ext>
            </a:extLst>
          </p:cNvPr>
          <p:cNvCxnSpPr>
            <a:cxnSpLocks/>
          </p:cNvCxnSpPr>
          <p:nvPr/>
        </p:nvCxnSpPr>
        <p:spPr>
          <a:xfrm>
            <a:off x="9925884" y="2514308"/>
            <a:ext cx="0" cy="601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0292133-E74B-43B5-8F82-749E862FBEF8}"/>
              </a:ext>
            </a:extLst>
          </p:cNvPr>
          <p:cNvCxnSpPr>
            <a:cxnSpLocks/>
          </p:cNvCxnSpPr>
          <p:nvPr/>
        </p:nvCxnSpPr>
        <p:spPr>
          <a:xfrm>
            <a:off x="4634144" y="4121166"/>
            <a:ext cx="4088029" cy="17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CB955A8-2511-403F-849D-FC09F9E0707D}"/>
              </a:ext>
            </a:extLst>
          </p:cNvPr>
          <p:cNvCxnSpPr>
            <a:cxnSpLocks/>
          </p:cNvCxnSpPr>
          <p:nvPr/>
        </p:nvCxnSpPr>
        <p:spPr>
          <a:xfrm flipV="1">
            <a:off x="4688702" y="3517873"/>
            <a:ext cx="114392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1918C47-F82C-4567-B68D-89D353546AAF}"/>
              </a:ext>
            </a:extLst>
          </p:cNvPr>
          <p:cNvCxnSpPr>
            <a:cxnSpLocks/>
          </p:cNvCxnSpPr>
          <p:nvPr/>
        </p:nvCxnSpPr>
        <p:spPr>
          <a:xfrm>
            <a:off x="6835806" y="4003829"/>
            <a:ext cx="0" cy="1175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4887D99-3040-4B2E-976B-AB59AC121B85}"/>
              </a:ext>
            </a:extLst>
          </p:cNvPr>
          <p:cNvCxnSpPr>
            <a:cxnSpLocks/>
          </p:cNvCxnSpPr>
          <p:nvPr/>
        </p:nvCxnSpPr>
        <p:spPr>
          <a:xfrm flipH="1">
            <a:off x="7724869" y="5930285"/>
            <a:ext cx="4469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C770AFC9-083A-475E-B303-A5DFCDE0894C}"/>
              </a:ext>
            </a:extLst>
          </p:cNvPr>
          <p:cNvSpPr txBox="1"/>
          <p:nvPr/>
        </p:nvSpPr>
        <p:spPr>
          <a:xfrm>
            <a:off x="479399" y="390617"/>
            <a:ext cx="2938497" cy="646331"/>
          </a:xfrm>
          <a:prstGeom prst="rect">
            <a:avLst/>
          </a:prstGeom>
          <a:noFill/>
        </p:spPr>
        <p:txBody>
          <a:bodyPr wrap="none" rtlCol="0">
            <a:spAutoFit/>
          </a:bodyPr>
          <a:lstStyle/>
          <a:p>
            <a:r>
              <a:rPr lang="en-US" dirty="0">
                <a:solidFill>
                  <a:schemeClr val="accent6">
                    <a:lumMod val="50000"/>
                  </a:schemeClr>
                </a:solidFill>
              </a:rPr>
              <a:t>General mathematical theory</a:t>
            </a:r>
            <a:br>
              <a:rPr lang="en-US" dirty="0">
                <a:solidFill>
                  <a:schemeClr val="accent6">
                    <a:lumMod val="50000"/>
                  </a:schemeClr>
                </a:solidFill>
              </a:rPr>
            </a:br>
            <a:r>
              <a:rPr lang="en-US" dirty="0">
                <a:solidFill>
                  <a:schemeClr val="accent6">
                    <a:lumMod val="50000"/>
                  </a:schemeClr>
                </a:solidFill>
              </a:rPr>
              <a:t>of experimental science</a:t>
            </a:r>
          </a:p>
        </p:txBody>
      </p:sp>
      <p:sp>
        <p:nvSpPr>
          <p:cNvPr id="56" name="TextBox 55">
            <a:extLst>
              <a:ext uri="{FF2B5EF4-FFF2-40B4-BE49-F238E27FC236}">
                <a16:creationId xmlns:a16="http://schemas.microsoft.com/office/drawing/2014/main" id="{628C55EB-9450-44F0-A1A6-7E4FF22D55FF}"/>
              </a:ext>
            </a:extLst>
          </p:cNvPr>
          <p:cNvSpPr txBox="1"/>
          <p:nvPr/>
        </p:nvSpPr>
        <p:spPr>
          <a:xfrm>
            <a:off x="1708904" y="1515291"/>
            <a:ext cx="2386551" cy="369332"/>
          </a:xfrm>
          <a:prstGeom prst="rect">
            <a:avLst/>
          </a:prstGeom>
          <a:noFill/>
        </p:spPr>
        <p:txBody>
          <a:bodyPr wrap="none" rtlCol="0">
            <a:spAutoFit/>
          </a:bodyPr>
          <a:lstStyle/>
          <a:p>
            <a:r>
              <a:rPr lang="en-US" dirty="0">
                <a:solidFill>
                  <a:srgbClr val="532476"/>
                </a:solidFill>
              </a:rPr>
              <a:t>State-level assumptions</a:t>
            </a:r>
          </a:p>
        </p:txBody>
      </p:sp>
      <p:sp>
        <p:nvSpPr>
          <p:cNvPr id="62" name="TextBox 61">
            <a:extLst>
              <a:ext uri="{FF2B5EF4-FFF2-40B4-BE49-F238E27FC236}">
                <a16:creationId xmlns:a16="http://schemas.microsoft.com/office/drawing/2014/main" id="{439B4DD6-18D6-4E55-B8E6-2E794D8FF837}"/>
              </a:ext>
            </a:extLst>
          </p:cNvPr>
          <p:cNvSpPr txBox="1"/>
          <p:nvPr/>
        </p:nvSpPr>
        <p:spPr>
          <a:xfrm>
            <a:off x="748481" y="2666368"/>
            <a:ext cx="2617896" cy="369332"/>
          </a:xfrm>
          <a:prstGeom prst="rect">
            <a:avLst/>
          </a:prstGeom>
          <a:noFill/>
        </p:spPr>
        <p:txBody>
          <a:bodyPr wrap="none" rtlCol="0">
            <a:spAutoFit/>
          </a:bodyPr>
          <a:lstStyle/>
          <a:p>
            <a:r>
              <a:rPr lang="en-US" dirty="0">
                <a:solidFill>
                  <a:schemeClr val="accent5">
                    <a:lumMod val="50000"/>
                  </a:schemeClr>
                </a:solidFill>
              </a:rPr>
              <a:t>Process-level assumptions</a:t>
            </a:r>
          </a:p>
        </p:txBody>
      </p:sp>
    </p:spTree>
    <p:extLst>
      <p:ext uri="{BB962C8B-B14F-4D97-AF65-F5344CB8AC3E}">
        <p14:creationId xmlns:p14="http://schemas.microsoft.com/office/powerpoint/2010/main" val="2997032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9815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9815146" y="1987062"/>
                <a:ext cx="682166" cy="2609320"/>
              </a:xfrm>
              <a:prstGeom prst="rect">
                <a:avLst/>
              </a:prstGeom>
              <a:blipFill>
                <a:blip r:embed="rId3"/>
                <a:stretch>
                  <a:fillRect/>
                </a:stretch>
              </a:blipFill>
              <a:ln w="38100">
                <a:solidFill>
                  <a:schemeClr val="bg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1926337" y="3622432"/>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46D90FD8-156C-4EA9-AED5-48F1C30FA921}"/>
              </a:ext>
            </a:extLst>
          </p:cNvPr>
          <p:cNvSpPr/>
          <p:nvPr/>
        </p:nvSpPr>
        <p:spPr>
          <a:xfrm>
            <a:off x="3291255" y="1415563"/>
            <a:ext cx="1635369" cy="3270737"/>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80E40D6-8D73-4AA4-843B-1AAC5149CDD1}"/>
              </a:ext>
            </a:extLst>
          </p:cNvPr>
          <p:cNvSpPr txBox="1"/>
          <p:nvPr/>
        </p:nvSpPr>
        <p:spPr>
          <a:xfrm>
            <a:off x="1840992" y="5006904"/>
            <a:ext cx="8717866" cy="1200329"/>
          </a:xfrm>
          <a:prstGeom prst="rect">
            <a:avLst/>
          </a:prstGeom>
          <a:noFill/>
        </p:spPr>
        <p:txBody>
          <a:bodyPr wrap="square" rtlCol="0">
            <a:spAutoFit/>
          </a:bodyPr>
          <a:lstStyle/>
          <a:p>
            <a:r>
              <a:rPr lang="en-US" sz="3600" b="1" dirty="0">
                <a:solidFill>
                  <a:srgbClr val="C00000"/>
                </a:solidFill>
              </a:rPr>
              <a:t>Each column is a set (i.e. the set of possibilities that are true in that column)</a:t>
            </a:r>
          </a:p>
        </p:txBody>
      </p:sp>
    </p:spTree>
    <p:extLst>
      <p:ext uri="{BB962C8B-B14F-4D97-AF65-F5344CB8AC3E}">
        <p14:creationId xmlns:p14="http://schemas.microsoft.com/office/powerpoint/2010/main" val="3623584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9815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9815146" y="1987062"/>
                <a:ext cx="682166" cy="2609320"/>
              </a:xfrm>
              <a:prstGeom prst="rect">
                <a:avLst/>
              </a:prstGeom>
              <a:blipFill>
                <a:blip r:embed="rId3"/>
                <a:stretch>
                  <a:fillRect/>
                </a:stretch>
              </a:blipFill>
              <a:ln w="38100">
                <a:solidFill>
                  <a:schemeClr val="bg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1926337" y="3622432"/>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46D90FD8-156C-4EA9-AED5-48F1C30FA921}"/>
              </a:ext>
            </a:extLst>
          </p:cNvPr>
          <p:cNvSpPr/>
          <p:nvPr/>
        </p:nvSpPr>
        <p:spPr>
          <a:xfrm>
            <a:off x="3291255" y="914401"/>
            <a:ext cx="3402623" cy="3771899"/>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80E40D6-8D73-4AA4-843B-1AAC5149CDD1}"/>
              </a:ext>
            </a:extLst>
          </p:cNvPr>
          <p:cNvSpPr txBox="1"/>
          <p:nvPr/>
        </p:nvSpPr>
        <p:spPr>
          <a:xfrm>
            <a:off x="1840992" y="5006904"/>
            <a:ext cx="8717866" cy="1200329"/>
          </a:xfrm>
          <a:prstGeom prst="rect">
            <a:avLst/>
          </a:prstGeom>
          <a:noFill/>
        </p:spPr>
        <p:txBody>
          <a:bodyPr wrap="square" rtlCol="0">
            <a:spAutoFit/>
          </a:bodyPr>
          <a:lstStyle/>
          <a:p>
            <a:r>
              <a:rPr lang="en-US" sz="3600" b="1" dirty="0">
                <a:solidFill>
                  <a:srgbClr val="C00000"/>
                </a:solidFill>
              </a:rPr>
              <a:t>The experimental domain is the topology (i.e. each verifiable statement is an open set)</a:t>
            </a:r>
          </a:p>
        </p:txBody>
      </p:sp>
      <p:sp>
        <p:nvSpPr>
          <p:cNvPr id="9" name="TextBox 8">
            <a:extLst>
              <a:ext uri="{FF2B5EF4-FFF2-40B4-BE49-F238E27FC236}">
                <a16:creationId xmlns:a16="http://schemas.microsoft.com/office/drawing/2014/main" id="{C5125F2E-5D85-40C3-9E10-7F1BB0341320}"/>
              </a:ext>
            </a:extLst>
          </p:cNvPr>
          <p:cNvSpPr txBox="1"/>
          <p:nvPr/>
        </p:nvSpPr>
        <p:spPr>
          <a:xfrm>
            <a:off x="1840993" y="351693"/>
            <a:ext cx="5853269" cy="369332"/>
          </a:xfrm>
          <a:prstGeom prst="rect">
            <a:avLst/>
          </a:prstGeom>
          <a:noFill/>
        </p:spPr>
        <p:txBody>
          <a:bodyPr wrap="none" rtlCol="0">
            <a:spAutoFit/>
          </a:bodyPr>
          <a:lstStyle/>
          <a:p>
            <a:r>
              <a:rPr lang="en-US" dirty="0"/>
              <a:t>conjunction and disjunction becomes intersection and union</a:t>
            </a:r>
          </a:p>
        </p:txBody>
      </p:sp>
    </p:spTree>
    <p:extLst>
      <p:ext uri="{BB962C8B-B14F-4D97-AF65-F5344CB8AC3E}">
        <p14:creationId xmlns:p14="http://schemas.microsoft.com/office/powerpoint/2010/main" val="32640903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9815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9815146" y="1987062"/>
                <a:ext cx="682166" cy="2609320"/>
              </a:xfrm>
              <a:prstGeom prst="rect">
                <a:avLst/>
              </a:prstGeom>
              <a:blipFill>
                <a:blip r:embed="rId3"/>
                <a:stretch>
                  <a:fillRect/>
                </a:stretch>
              </a:blipFill>
              <a:ln w="38100">
                <a:solidFill>
                  <a:schemeClr val="bg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1926337" y="3622432"/>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46D90FD8-156C-4EA9-AED5-48F1C30FA921}"/>
              </a:ext>
            </a:extLst>
          </p:cNvPr>
          <p:cNvSpPr/>
          <p:nvPr/>
        </p:nvSpPr>
        <p:spPr>
          <a:xfrm>
            <a:off x="1778979" y="900431"/>
            <a:ext cx="1679330" cy="3771899"/>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80E40D6-8D73-4AA4-843B-1AAC5149CDD1}"/>
              </a:ext>
            </a:extLst>
          </p:cNvPr>
          <p:cNvSpPr txBox="1"/>
          <p:nvPr/>
        </p:nvSpPr>
        <p:spPr>
          <a:xfrm>
            <a:off x="1840992" y="5006904"/>
            <a:ext cx="8717866" cy="1200329"/>
          </a:xfrm>
          <a:prstGeom prst="rect">
            <a:avLst/>
          </a:prstGeom>
          <a:noFill/>
        </p:spPr>
        <p:txBody>
          <a:bodyPr wrap="square" rtlCol="0">
            <a:spAutoFit/>
          </a:bodyPr>
          <a:lstStyle/>
          <a:p>
            <a:r>
              <a:rPr lang="en-US" sz="3600" b="1" dirty="0">
                <a:solidFill>
                  <a:srgbClr val="C00000"/>
                </a:solidFill>
              </a:rPr>
              <a:t>The basis of the experimental domain is a sub-basis of the topology</a:t>
            </a:r>
          </a:p>
        </p:txBody>
      </p:sp>
    </p:spTree>
    <p:extLst>
      <p:ext uri="{BB962C8B-B14F-4D97-AF65-F5344CB8AC3E}">
        <p14:creationId xmlns:p14="http://schemas.microsoft.com/office/powerpoint/2010/main" val="64546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Verifiable statements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statements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5" name="Table 4">
                <a:extLst>
                  <a:ext uri="{FF2B5EF4-FFF2-40B4-BE49-F238E27FC236}">
                    <a16:creationId xmlns:a16="http://schemas.microsoft.com/office/drawing/2014/main" id="{2508197E-441C-479C-9B4E-74AA8F271F09}"/>
                  </a:ext>
                </a:extLst>
              </p:cNvPr>
              <p:cNvGraphicFramePr>
                <a:graphicFrameLocks noGrp="1"/>
              </p:cNvGraphicFramePr>
              <p:nvPr>
                <p:extLst/>
              </p:nvPr>
            </p:nvGraphicFramePr>
            <p:xfrm>
              <a:off x="1840992" y="976376"/>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791"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8023"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71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3175" t="-101176" r="-1984127" b="-503529"/>
                          </a:stretch>
                        </a:blipFill>
                      </a:tcPr>
                    </a:tc>
                    <a:tc>
                      <a:txBody>
                        <a:bodyPr/>
                        <a:lstStyle/>
                        <a:p>
                          <a:endParaRPr lang="en-US"/>
                        </a:p>
                      </a:txBody>
                      <a:tcPr anchor="ctr">
                        <a:blipFill>
                          <a:blip r:embed="rId2"/>
                          <a:stretch>
                            <a:fillRect l="-101563" t="-101176" r="-1853125" b="-503529"/>
                          </a:stretch>
                        </a:blipFill>
                      </a:tcPr>
                    </a:tc>
                    <a:tc>
                      <a:txBody>
                        <a:bodyPr/>
                        <a:lstStyle/>
                        <a:p>
                          <a:endParaRPr lang="en-US"/>
                        </a:p>
                      </a:txBody>
                      <a:tcPr anchor="ctr">
                        <a:blipFill>
                          <a:blip r:embed="rId2"/>
                          <a:stretch>
                            <a:fillRect l="-204762"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5372" t="-101176" r="-338017" b="-503529"/>
                          </a:stretch>
                        </a:blipFill>
                      </a:tcPr>
                    </a:tc>
                    <a:tc>
                      <a:txBody>
                        <a:bodyPr/>
                        <a:lstStyle/>
                        <a:p>
                          <a:endParaRPr lang="en-US"/>
                        </a:p>
                      </a:txBody>
                      <a:tcPr anchor="ctr">
                        <a:blipFill>
                          <a:blip r:embed="rId2"/>
                          <a:stretch>
                            <a:fillRect l="-206224"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382" t="-101176" r="-98127" b="-503529"/>
                          </a:stretch>
                        </a:blipFill>
                      </a:tcPr>
                    </a:tc>
                    <a:tc>
                      <a:txBody>
                        <a:bodyPr/>
                        <a:lstStyle/>
                        <a:p>
                          <a:endParaRPr lang="en-US"/>
                        </a:p>
                      </a:txBody>
                      <a:tcPr anchor="ctr">
                        <a:blipFill>
                          <a:blip r:embed="rId2"/>
                          <a:stretch>
                            <a:fillRect l="-529146"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mc:AlternateContent xmlns:mc="http://schemas.openxmlformats.org/markup-compatibility/2006" xmlns:a14="http://schemas.microsoft.com/office/drawing/2010/main">
        <mc:Choice Requires="a14">
          <p:sp>
            <p:nvSpPr>
              <p:cNvPr id="38" name="Rectangle 37">
                <a:extLst>
                  <a:ext uri="{FF2B5EF4-FFF2-40B4-BE49-F238E27FC236}">
                    <a16:creationId xmlns:a16="http://schemas.microsoft.com/office/drawing/2014/main" id="{BB33C971-CB3B-482F-830E-B2F9022F1BAF}"/>
                  </a:ext>
                </a:extLst>
              </p:cNvPr>
              <p:cNvSpPr/>
              <p:nvPr/>
            </p:nvSpPr>
            <p:spPr>
              <a:xfrm>
                <a:off x="9815146" y="1987062"/>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38" name="Rectangle 37">
                <a:extLst>
                  <a:ext uri="{FF2B5EF4-FFF2-40B4-BE49-F238E27FC236}">
                    <a16:creationId xmlns:a16="http://schemas.microsoft.com/office/drawing/2014/main" id="{BB33C971-CB3B-482F-830E-B2F9022F1BAF}"/>
                  </a:ext>
                </a:extLst>
              </p:cNvPr>
              <p:cNvSpPr>
                <a:spLocks noRot="1" noChangeAspect="1" noMove="1" noResize="1" noEditPoints="1" noAdjustHandles="1" noChangeArrowheads="1" noChangeShapeType="1" noTextEdit="1"/>
              </p:cNvSpPr>
              <p:nvPr/>
            </p:nvSpPr>
            <p:spPr>
              <a:xfrm>
                <a:off x="9815146" y="1987062"/>
                <a:ext cx="682166" cy="2609320"/>
              </a:xfrm>
              <a:prstGeom prst="rect">
                <a:avLst/>
              </a:prstGeom>
              <a:blipFill>
                <a:blip r:embed="rId3"/>
                <a:stretch>
                  <a:fillRect/>
                </a:stretch>
              </a:blipFill>
              <a:ln w="38100">
                <a:solidFill>
                  <a:schemeClr val="bg1"/>
                </a:solidFill>
              </a:ln>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BF961B6-EF0A-4DB7-95D8-B16C78FB6C64}"/>
              </a:ext>
            </a:extLst>
          </p:cNvPr>
          <p:cNvGrpSpPr/>
          <p:nvPr/>
        </p:nvGrpSpPr>
        <p:grpSpPr>
          <a:xfrm>
            <a:off x="1926337" y="3622432"/>
            <a:ext cx="7809679" cy="386861"/>
            <a:chOff x="402336" y="3622431"/>
            <a:chExt cx="7809679" cy="386861"/>
          </a:xfrm>
        </p:grpSpPr>
        <p:cxnSp>
          <p:nvCxnSpPr>
            <p:cNvPr id="3" name="Straight Connector 2">
              <a:extLst>
                <a:ext uri="{FF2B5EF4-FFF2-40B4-BE49-F238E27FC236}">
                  <a16:creationId xmlns:a16="http://schemas.microsoft.com/office/drawing/2014/main" id="{6944B2F2-FD22-4A2A-9A76-2CBAB73B2D81}"/>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EADD33-7308-4745-99CB-73297F185879}"/>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46D90FD8-156C-4EA9-AED5-48F1C30FA921}"/>
              </a:ext>
            </a:extLst>
          </p:cNvPr>
          <p:cNvSpPr/>
          <p:nvPr/>
        </p:nvSpPr>
        <p:spPr>
          <a:xfrm>
            <a:off x="6544412" y="914401"/>
            <a:ext cx="3349866" cy="3771899"/>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80E40D6-8D73-4AA4-843B-1AAC5149CDD1}"/>
              </a:ext>
            </a:extLst>
          </p:cNvPr>
          <p:cNvSpPr txBox="1"/>
          <p:nvPr/>
        </p:nvSpPr>
        <p:spPr>
          <a:xfrm>
            <a:off x="1840992" y="5006904"/>
            <a:ext cx="8717866" cy="1200329"/>
          </a:xfrm>
          <a:prstGeom prst="rect">
            <a:avLst/>
          </a:prstGeom>
          <a:noFill/>
        </p:spPr>
        <p:txBody>
          <a:bodyPr wrap="square" rtlCol="0">
            <a:spAutoFit/>
          </a:bodyPr>
          <a:lstStyle/>
          <a:p>
            <a:r>
              <a:rPr lang="en-US" sz="3600" b="1" dirty="0">
                <a:solidFill>
                  <a:srgbClr val="C00000"/>
                </a:solidFill>
              </a:rPr>
              <a:t>The theoretical domain is the 𝝈-algebra (i.e. each theoretical statement is a </a:t>
            </a:r>
            <a:r>
              <a:rPr lang="en-US" sz="3600" b="1" dirty="0" err="1">
                <a:solidFill>
                  <a:srgbClr val="C00000"/>
                </a:solidFill>
              </a:rPr>
              <a:t>Borel</a:t>
            </a:r>
            <a:r>
              <a:rPr lang="en-US" sz="3600" b="1" dirty="0">
                <a:solidFill>
                  <a:srgbClr val="C00000"/>
                </a:solidFill>
              </a:rPr>
              <a:t> set)</a:t>
            </a:r>
          </a:p>
        </p:txBody>
      </p:sp>
      <p:sp>
        <p:nvSpPr>
          <p:cNvPr id="9" name="TextBox 8">
            <a:extLst>
              <a:ext uri="{FF2B5EF4-FFF2-40B4-BE49-F238E27FC236}">
                <a16:creationId xmlns:a16="http://schemas.microsoft.com/office/drawing/2014/main" id="{D0685E2C-BD7E-47FF-810B-2E9037C6F3BB}"/>
              </a:ext>
            </a:extLst>
          </p:cNvPr>
          <p:cNvSpPr txBox="1"/>
          <p:nvPr/>
        </p:nvSpPr>
        <p:spPr>
          <a:xfrm>
            <a:off x="1840993" y="351693"/>
            <a:ext cx="7562840" cy="369332"/>
          </a:xfrm>
          <a:prstGeom prst="rect">
            <a:avLst/>
          </a:prstGeom>
          <a:noFill/>
        </p:spPr>
        <p:txBody>
          <a:bodyPr wrap="none" rtlCol="0">
            <a:spAutoFit/>
          </a:bodyPr>
          <a:lstStyle/>
          <a:p>
            <a:r>
              <a:rPr lang="en-US" dirty="0"/>
              <a:t>negation and countable disjunction becomes complement and countable union</a:t>
            </a:r>
          </a:p>
        </p:txBody>
      </p:sp>
    </p:spTree>
    <p:extLst>
      <p:ext uri="{BB962C8B-B14F-4D97-AF65-F5344CB8AC3E}">
        <p14:creationId xmlns:p14="http://schemas.microsoft.com/office/powerpoint/2010/main" val="145814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48EEF-62FA-4A3D-B550-2C469709026E}"/>
              </a:ext>
            </a:extLst>
          </p:cNvPr>
          <p:cNvSpPr>
            <a:spLocks noGrp="1"/>
          </p:cNvSpPr>
          <p:nvPr>
            <p:ph type="title"/>
          </p:nvPr>
        </p:nvSpPr>
        <p:spPr/>
        <p:txBody>
          <a:bodyPr/>
          <a:lstStyle/>
          <a:p>
            <a:r>
              <a:rPr lang="en-US" dirty="0"/>
              <a:t>Logical consistency and mathematics</a:t>
            </a:r>
          </a:p>
        </p:txBody>
      </p:sp>
      <p:sp>
        <p:nvSpPr>
          <p:cNvPr id="3" name="Content Placeholder 2">
            <a:extLst>
              <a:ext uri="{FF2B5EF4-FFF2-40B4-BE49-F238E27FC236}">
                <a16:creationId xmlns:a16="http://schemas.microsoft.com/office/drawing/2014/main" id="{89A927B7-8672-46E9-BD03-863D09E411A9}"/>
              </a:ext>
            </a:extLst>
          </p:cNvPr>
          <p:cNvSpPr>
            <a:spLocks noGrp="1"/>
          </p:cNvSpPr>
          <p:nvPr>
            <p:ph idx="1"/>
          </p:nvPr>
        </p:nvSpPr>
        <p:spPr/>
        <p:txBody>
          <a:bodyPr>
            <a:normAutofit/>
          </a:bodyPr>
          <a:lstStyle/>
          <a:p>
            <a:r>
              <a:rPr lang="en-US" dirty="0"/>
              <a:t>Mathematical structures deal with logical consistency</a:t>
            </a:r>
          </a:p>
          <a:p>
            <a:pPr lvl="1"/>
            <a:r>
              <a:rPr lang="en-US" dirty="0"/>
              <a:t>Most mathematicians, in fact, focus on whether the objects are well defined and not whether they can be found in practice (e.g. axiom of choice)</a:t>
            </a:r>
          </a:p>
          <a:p>
            <a:r>
              <a:rPr lang="en-US" dirty="0"/>
              <a:t>As we want science to be logically consistent, physical theories will be mathematical structures but not all mathematical structures can be physical theories</a:t>
            </a:r>
          </a:p>
          <a:p>
            <a:pPr lvl="1"/>
            <a:r>
              <a:rPr lang="en-US" dirty="0"/>
              <a:t>For example, as an experimental domain must have a countable basis, the cardinality of the possibilities (the cases we can distinguish experimentally) is at most that of the continuum</a:t>
            </a:r>
          </a:p>
          <a:p>
            <a:endParaRPr lang="en-US" dirty="0"/>
          </a:p>
        </p:txBody>
      </p:sp>
    </p:spTree>
    <p:extLst>
      <p:ext uri="{BB962C8B-B14F-4D97-AF65-F5344CB8AC3E}">
        <p14:creationId xmlns:p14="http://schemas.microsoft.com/office/powerpoint/2010/main" val="901008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4C41-62A7-48E8-89C9-00B0A029092D}"/>
              </a:ext>
            </a:extLst>
          </p:cNvPr>
          <p:cNvSpPr>
            <a:spLocks noGrp="1"/>
          </p:cNvSpPr>
          <p:nvPr>
            <p:ph type="title"/>
          </p:nvPr>
        </p:nvSpPr>
        <p:spPr/>
        <p:txBody>
          <a:bodyPr/>
          <a:lstStyle/>
          <a:p>
            <a:r>
              <a:rPr lang="en-US" dirty="0"/>
              <a:t>Mathematics captures the semantic structure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D1FE65-0F0E-4B04-9F09-8F0E14ECFDA7}"/>
                  </a:ext>
                </a:extLst>
              </p:cNvPr>
              <p:cNvSpPr>
                <a:spLocks noGrp="1"/>
              </p:cNvSpPr>
              <p:nvPr>
                <p:ph idx="1"/>
              </p:nvPr>
            </p:nvSpPr>
            <p:spPr/>
            <p:txBody>
              <a:bodyPr>
                <a:normAutofit fontScale="77500" lnSpcReduction="20000"/>
              </a:bodyPr>
              <a:lstStyle/>
              <a:p>
                <a:r>
                  <a:rPr lang="en-US" dirty="0"/>
                  <a:t>Experimentally verifiable statements are represented by topologies</a:t>
                </a:r>
              </a:p>
              <a:p>
                <a:r>
                  <a:rPr lang="en-US" b="0" dirty="0"/>
                  <a:t>Theoretically sound statements are represented by </a:t>
                </a:r>
                <a14:m>
                  <m:oMath xmlns:m="http://schemas.openxmlformats.org/officeDocument/2006/math">
                    <m:r>
                      <a:rPr lang="en-US" b="0" i="1" smtClean="0">
                        <a:latin typeface="Cambria Math" panose="02040503050406030204" pitchFamily="18" charset="0"/>
                      </a:rPr>
                      <m:t>𝜎</m:t>
                    </m:r>
                  </m:oMath>
                </a14:m>
                <a:r>
                  <a:rPr lang="en-US" dirty="0"/>
                  <a:t>-algebras</a:t>
                </a:r>
              </a:p>
              <a:p>
                <a:r>
                  <a:rPr lang="en-US" dirty="0"/>
                  <a:t>Composition of parts into wholes is represented by vector spaces</a:t>
                </a:r>
              </a:p>
              <a:p>
                <a:r>
                  <a:rPr lang="en-US" dirty="0"/>
                  <a:t>Objects whose description can be given by a set of numbers are represented by manifolds</a:t>
                </a:r>
              </a:p>
              <a:p>
                <a:r>
                  <a:rPr lang="en-US" dirty="0"/>
                  <a:t>Descriptions with commensurable quantities give rise to geometrical structures</a:t>
                </a:r>
              </a:p>
              <a:p>
                <a:r>
                  <a:rPr lang="en-US" dirty="0"/>
                  <a:t>If our objects allow distributions and densities then they are represented by differentiable manifolds</a:t>
                </a:r>
              </a:p>
              <a:p>
                <a:r>
                  <a:rPr lang="en-US" dirty="0"/>
                  <a:t>If those densities are coordinate invariant then we have </a:t>
                </a:r>
                <a:r>
                  <a:rPr lang="en-US" dirty="0" err="1"/>
                  <a:t>symplectic</a:t>
                </a:r>
                <a:r>
                  <a:rPr lang="en-US" dirty="0"/>
                  <a:t> manifolds</a:t>
                </a:r>
              </a:p>
              <a:p>
                <a:r>
                  <a:rPr lang="en-US" dirty="0"/>
                  <a:t>Deterministic and reversible evolution is logical equivalence between statements about future and past states which leads to isomorphism in whatever category is used to describe states</a:t>
                </a:r>
              </a:p>
              <a:p>
                <a:r>
                  <a:rPr lang="en-US" dirty="0"/>
                  <a:t>…</a:t>
                </a:r>
              </a:p>
            </p:txBody>
          </p:sp>
        </mc:Choice>
        <mc:Fallback xmlns="">
          <p:sp>
            <p:nvSpPr>
              <p:cNvPr id="3" name="Content Placeholder 2">
                <a:extLst>
                  <a:ext uri="{FF2B5EF4-FFF2-40B4-BE49-F238E27FC236}">
                    <a16:creationId xmlns:a16="http://schemas.microsoft.com/office/drawing/2014/main" id="{90D1FE65-0F0E-4B04-9F09-8F0E14ECFDA7}"/>
                  </a:ext>
                </a:extLst>
              </p:cNvPr>
              <p:cNvSpPr>
                <a:spLocks noGrp="1" noRot="1" noChangeAspect="1" noMove="1" noResize="1" noEditPoints="1" noAdjustHandles="1" noChangeArrowheads="1" noChangeShapeType="1" noTextEdit="1"/>
              </p:cNvSpPr>
              <p:nvPr>
                <p:ph idx="1"/>
              </p:nvPr>
            </p:nvSpPr>
            <p:spPr>
              <a:blipFill>
                <a:blip r:embed="rId2"/>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38761231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4C41-62A7-48E8-89C9-00B0A029092D}"/>
              </a:ext>
            </a:extLst>
          </p:cNvPr>
          <p:cNvSpPr>
            <a:spLocks noGrp="1"/>
          </p:cNvSpPr>
          <p:nvPr>
            <p:ph type="title"/>
          </p:nvPr>
        </p:nvSpPr>
        <p:spPr/>
        <p:txBody>
          <a:bodyPr/>
          <a:lstStyle/>
          <a:p>
            <a:r>
              <a:rPr lang="en-US" dirty="0"/>
              <a:t>Mathematics captures the semantic structure </a:t>
            </a:r>
          </a:p>
        </p:txBody>
      </p:sp>
      <p:sp>
        <p:nvSpPr>
          <p:cNvPr id="3" name="Content Placeholder 2">
            <a:extLst>
              <a:ext uri="{FF2B5EF4-FFF2-40B4-BE49-F238E27FC236}">
                <a16:creationId xmlns:a16="http://schemas.microsoft.com/office/drawing/2014/main" id="{90D1FE65-0F0E-4B04-9F09-8F0E14ECFDA7}"/>
              </a:ext>
            </a:extLst>
          </p:cNvPr>
          <p:cNvSpPr>
            <a:spLocks noGrp="1"/>
          </p:cNvSpPr>
          <p:nvPr>
            <p:ph idx="1"/>
          </p:nvPr>
        </p:nvSpPr>
        <p:spPr/>
        <p:txBody>
          <a:bodyPr/>
          <a:lstStyle/>
          <a:p>
            <a:r>
              <a:rPr lang="en-US" dirty="0"/>
              <a:t>Once the semantic structure of the theory is made clear, the mathematical structure follows and there is a perfect mapping between mathematical concepts and physical concepts</a:t>
            </a:r>
          </a:p>
          <a:p>
            <a:pPr lvl="1"/>
            <a:r>
              <a:rPr lang="en-US" dirty="0"/>
              <a:t>Every mathematical theorem can be read line by line as a physical argument</a:t>
            </a:r>
          </a:p>
          <a:p>
            <a:pPr lvl="1"/>
            <a:r>
              <a:rPr lang="en-US" dirty="0"/>
              <a:t>If there is no perfect mapping, then either the theory is incomplete (i.e. some physical concept is not captured by the mathematical framework) or not completely physical (i.e. some mathematical objects do not correspond to physical ones)</a:t>
            </a:r>
          </a:p>
          <a:p>
            <a:r>
              <a:rPr lang="en-US" dirty="0"/>
              <a:t>The converse is not true, even if the mathematical structure of a theory is made clear, its semantic structure cannot be reconstructed</a:t>
            </a:r>
          </a:p>
          <a:p>
            <a:pPr lvl="1"/>
            <a:r>
              <a:rPr lang="en-US" dirty="0"/>
              <a:t>Two different scientific theories can have the same mathematical structure</a:t>
            </a:r>
          </a:p>
        </p:txBody>
      </p:sp>
    </p:spTree>
    <p:extLst>
      <p:ext uri="{BB962C8B-B14F-4D97-AF65-F5344CB8AC3E}">
        <p14:creationId xmlns:p14="http://schemas.microsoft.com/office/powerpoint/2010/main" val="3503711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F448EEF-62FA-4A3D-B550-2C469709026E}"/>
                  </a:ext>
                </a:extLst>
              </p:cNvPr>
              <p:cNvSpPr>
                <a:spLocks noGrp="1"/>
              </p:cNvSpPr>
              <p:nvPr>
                <p:ph type="title"/>
              </p:nvPr>
            </p:nvSpPr>
            <p:spPr/>
            <p:txBody>
              <a:bodyPr>
                <a:normAutofit/>
              </a:bodyPr>
              <a:lstStyle/>
              <a:p>
                <a:r>
                  <a:rPr lang="en-US" dirty="0"/>
                  <a:t>Science </a:t>
                </a:r>
                <a14:m>
                  <m:oMath xmlns:m="http://schemas.openxmlformats.org/officeDocument/2006/math">
                    <m:r>
                      <a:rPr lang="en-US" i="1">
                        <a:latin typeface="Cambria Math" panose="02040503050406030204" pitchFamily="18" charset="0"/>
                      </a:rPr>
                      <m:t>→</m:t>
                    </m:r>
                  </m:oMath>
                </a14:m>
                <a:r>
                  <a:rPr lang="en-US" dirty="0"/>
                  <a:t> Math is a forgetful </a:t>
                </a:r>
                <a:r>
                  <a:rPr lang="en-US" dirty="0" err="1"/>
                  <a:t>functor</a:t>
                </a:r>
                <a:br>
                  <a:rPr lang="en-US" dirty="0"/>
                </a:br>
                <a:r>
                  <a:rPr lang="en-US" dirty="0"/>
                  <a:t>(Mathematics is meaningless)</a:t>
                </a:r>
              </a:p>
            </p:txBody>
          </p:sp>
        </mc:Choice>
        <mc:Fallback xmlns="">
          <p:sp>
            <p:nvSpPr>
              <p:cNvPr id="2" name="Title 1">
                <a:extLst>
                  <a:ext uri="{FF2B5EF4-FFF2-40B4-BE49-F238E27FC236}">
                    <a16:creationId xmlns:a16="http://schemas.microsoft.com/office/drawing/2014/main" id="{3F448EEF-62FA-4A3D-B550-2C469709026E}"/>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89A927B7-8672-46E9-BD03-863D09E411A9}"/>
              </a:ext>
            </a:extLst>
          </p:cNvPr>
          <p:cNvSpPr>
            <a:spLocks noGrp="1"/>
          </p:cNvSpPr>
          <p:nvPr>
            <p:ph idx="1"/>
          </p:nvPr>
        </p:nvSpPr>
        <p:spPr/>
        <p:txBody>
          <a:bodyPr>
            <a:normAutofit/>
          </a:bodyPr>
          <a:lstStyle/>
          <a:p>
            <a:r>
              <a:rPr lang="en-US" dirty="0"/>
              <a:t>Note that the way we made our discourse “precise” was not by making everything “precise” but by dropping what couldn’t be made precise</a:t>
            </a:r>
          </a:p>
          <a:p>
            <a:pPr lvl="1"/>
            <a:r>
              <a:rPr lang="en-US" dirty="0"/>
              <a:t>What is the meaning of a statement, what does it mean for it to be true, how does the meaning rule out assignments, when can we say that a statements is verifiable, … these cannot be formalized</a:t>
            </a:r>
          </a:p>
          <a:p>
            <a:r>
              <a:rPr lang="en-US" dirty="0"/>
              <a:t>But what is left out is the actual physics</a:t>
            </a:r>
          </a:p>
          <a:p>
            <a:pPr lvl="1"/>
            <a:r>
              <a:rPr lang="en-US" dirty="0"/>
              <a:t>the fact that those symbols represent statements in the real world, that the labels we use to identify statements represent quantities that correspond to specific measurements, that those statements have relationships</a:t>
            </a:r>
          </a:p>
          <a:p>
            <a:endParaRPr lang="en-US" dirty="0"/>
          </a:p>
          <a:p>
            <a:endParaRPr lang="en-US" dirty="0"/>
          </a:p>
        </p:txBody>
      </p:sp>
    </p:spTree>
    <p:extLst>
      <p:ext uri="{BB962C8B-B14F-4D97-AF65-F5344CB8AC3E}">
        <p14:creationId xmlns:p14="http://schemas.microsoft.com/office/powerpoint/2010/main" val="55546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4DD7-383B-4061-BA4C-3673EAAAD95E}"/>
              </a:ext>
            </a:extLst>
          </p:cNvPr>
          <p:cNvSpPr>
            <a:spLocks noGrp="1"/>
          </p:cNvSpPr>
          <p:nvPr>
            <p:ph type="title"/>
          </p:nvPr>
        </p:nvSpPr>
        <p:spPr/>
        <p:txBody>
          <a:bodyPr/>
          <a:lstStyle/>
          <a:p>
            <a:r>
              <a:rPr lang="en-US" dirty="0"/>
              <a:t>Reformulation</a:t>
            </a:r>
          </a:p>
        </p:txBody>
      </p:sp>
      <p:sp>
        <p:nvSpPr>
          <p:cNvPr id="3" name="Content Placeholder 2">
            <a:extLst>
              <a:ext uri="{FF2B5EF4-FFF2-40B4-BE49-F238E27FC236}">
                <a16:creationId xmlns:a16="http://schemas.microsoft.com/office/drawing/2014/main" id="{F05F2B21-289B-4A1F-9D67-C7EE9888A37C}"/>
              </a:ext>
            </a:extLst>
          </p:cNvPr>
          <p:cNvSpPr>
            <a:spLocks noGrp="1"/>
          </p:cNvSpPr>
          <p:nvPr>
            <p:ph idx="1"/>
          </p:nvPr>
        </p:nvSpPr>
        <p:spPr/>
        <p:txBody>
          <a:bodyPr>
            <a:normAutofit fontScale="85000" lnSpcReduction="20000"/>
          </a:bodyPr>
          <a:lstStyle/>
          <a:p>
            <a:r>
              <a:rPr lang="en-US" dirty="0"/>
              <a:t>A model change, then, can then happen in two ways: within the same context or by changing context altogether</a:t>
            </a:r>
          </a:p>
          <a:p>
            <a:r>
              <a:rPr lang="en-US" dirty="0"/>
              <a:t>If the context/experimental domain is the same, we have a purely mathematical reformulation</a:t>
            </a:r>
          </a:p>
          <a:p>
            <a:pPr lvl="1"/>
            <a:r>
              <a:rPr lang="en-US" dirty="0"/>
              <a:t>the meaning of the statements must remain the same, what is verifiable is the same</a:t>
            </a:r>
          </a:p>
          <a:p>
            <a:pPr lvl="1"/>
            <a:r>
              <a:rPr lang="en-US" dirty="0"/>
              <a:t>we can only change how the relationships are captured mathematically</a:t>
            </a:r>
          </a:p>
          <a:p>
            <a:r>
              <a:rPr lang="en-US" dirty="0"/>
              <a:t>If the context/experimental domain is different, we have a different physical theory</a:t>
            </a:r>
          </a:p>
          <a:p>
            <a:pPr lvl="1"/>
            <a:r>
              <a:rPr lang="en-US" dirty="0"/>
              <a:t>the meaning of the statement may change, how tests are mapped to statements may change</a:t>
            </a:r>
          </a:p>
          <a:p>
            <a:pPr lvl="1"/>
            <a:r>
              <a:rPr lang="en-US" dirty="0"/>
              <a:t>unavoidable with new experimental techniques, different assumptions, </a:t>
            </a:r>
          </a:p>
          <a:p>
            <a:pPr lvl="1"/>
            <a:r>
              <a:rPr lang="en-US" dirty="0"/>
              <a:t>whether or not the mathematical structure is the same is inconsequential</a:t>
            </a:r>
          </a:p>
          <a:p>
            <a:r>
              <a:rPr lang="en-US" dirty="0"/>
              <a:t>Naturally, model changes are a continuum, they are never formalized, so whether a particular case falls in one category or the other can be a matter of </a:t>
            </a:r>
            <a:r>
              <a:rPr lang="en-US" dirty="0" err="1"/>
              <a:t>opinio</a:t>
            </a:r>
            <a:endParaRPr lang="en-US" dirty="0"/>
          </a:p>
        </p:txBody>
      </p:sp>
    </p:spTree>
    <p:extLst>
      <p:ext uri="{BB962C8B-B14F-4D97-AF65-F5344CB8AC3E}">
        <p14:creationId xmlns:p14="http://schemas.microsoft.com/office/powerpoint/2010/main" val="26823942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6576D-65AC-4697-B924-4803BCB88275}"/>
              </a:ext>
            </a:extLst>
          </p:cNvPr>
          <p:cNvSpPr>
            <a:spLocks noGrp="1"/>
          </p:cNvSpPr>
          <p:nvPr>
            <p:ph type="title"/>
          </p:nvPr>
        </p:nvSpPr>
        <p:spPr/>
        <p:txBody>
          <a:bodyPr/>
          <a:lstStyle/>
          <a:p>
            <a:r>
              <a:rPr lang="en-US" dirty="0"/>
              <a:t>Conclusion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3C6DF3-D966-468A-99F5-79FEC557DE0A}"/>
                  </a:ext>
                </a:extLst>
              </p:cNvPr>
              <p:cNvSpPr>
                <a:spLocks noGrp="1"/>
              </p:cNvSpPr>
              <p:nvPr>
                <p:ph idx="1"/>
              </p:nvPr>
            </p:nvSpPr>
            <p:spPr/>
            <p:txBody>
              <a:bodyPr>
                <a:normAutofit fontScale="77500" lnSpcReduction="20000"/>
              </a:bodyPr>
              <a:lstStyle/>
              <a:p>
                <a:r>
                  <a:rPr lang="en-US" dirty="0"/>
                  <a:t>Mathematics studies logically consistent structures</a:t>
                </a:r>
              </a:p>
              <a:p>
                <a:r>
                  <a:rPr lang="en-US" dirty="0"/>
                  <a:t>Science studies theories and models that are not only logically consistent, but are universal and allow experimental verification</a:t>
                </a:r>
              </a:p>
              <a:p>
                <a:pPr lvl="1"/>
                <a:r>
                  <a:rPr lang="en-US" dirty="0"/>
                  <a:t>The mathematical structures we use in physics (e.g. topology, </a:t>
                </a:r>
                <a14:m>
                  <m:oMath xmlns:m="http://schemas.openxmlformats.org/officeDocument/2006/math">
                    <m:r>
                      <a:rPr lang="en-US" i="1">
                        <a:latin typeface="Cambria Math" panose="02040503050406030204" pitchFamily="18" charset="0"/>
                      </a:rPr>
                      <m:t>𝜎</m:t>
                    </m:r>
                  </m:oMath>
                </a14:m>
                <a:r>
                  <a:rPr lang="en-US" dirty="0"/>
                  <a:t>-algebras, measures, metrics, …) are there precisely to keep track of the logical structures of statements: how are they logically related, which ones are verifiable, which ones are more precise and by how much, and so on</a:t>
                </a:r>
              </a:p>
              <a:p>
                <a:r>
                  <a:rPr lang="en-US" dirty="0"/>
                  <a:t>As we are developing a general mathematical theory for experimental science, we had to clearly demarcate the line between scientific ideas and mathematical ideas</a:t>
                </a:r>
              </a:p>
              <a:p>
                <a:r>
                  <a:rPr lang="en-US" dirty="0"/>
                  <a:t>The result is that the only role mathematics has within a physical theory is to keep track of logical/semantic relationships between scientific statements within the theory. For example:</a:t>
                </a:r>
              </a:p>
              <a:p>
                <a:pPr lvl="1"/>
                <a:r>
                  <a:rPr lang="en-US" dirty="0"/>
                  <a:t>If “that animal is a dog” is true then “that animal is a cat” is not true</a:t>
                </a:r>
              </a:p>
              <a:p>
                <a:pPr lvl="1"/>
                <a:r>
                  <a:rPr lang="en-US" dirty="0"/>
                  <a:t>“The mass of the photon is less than 10^-10 eV” can be verified experimentally while “the mass of the photon is exactly 0” cannot be verified experimentally</a:t>
                </a:r>
              </a:p>
              <a:p>
                <a:pPr lvl="1"/>
                <a:r>
                  <a:rPr lang="en-US" dirty="0"/>
                  <a:t>If “within the volume V there is 1 Kg of gaseous helium” is true then “within the volume v there is 1/2 Kg of gaseous helium” is true for some sub volume v</a:t>
                </a:r>
              </a:p>
              <a:p>
                <a:pPr lvl="1"/>
                <a:endParaRPr lang="en-US" dirty="0"/>
              </a:p>
            </p:txBody>
          </p:sp>
        </mc:Choice>
        <mc:Fallback xmlns="">
          <p:sp>
            <p:nvSpPr>
              <p:cNvPr id="3" name="Content Placeholder 2">
                <a:extLst>
                  <a:ext uri="{FF2B5EF4-FFF2-40B4-BE49-F238E27FC236}">
                    <a16:creationId xmlns:a16="http://schemas.microsoft.com/office/drawing/2014/main" id="{5D3C6DF3-D966-468A-99F5-79FEC557DE0A}"/>
                  </a:ext>
                </a:extLst>
              </p:cNvPr>
              <p:cNvSpPr>
                <a:spLocks noGrp="1" noRot="1" noChangeAspect="1" noMove="1" noResize="1" noEditPoints="1" noAdjustHandles="1" noChangeArrowheads="1" noChangeShapeType="1" noTextEdit="1"/>
              </p:cNvSpPr>
              <p:nvPr>
                <p:ph idx="1"/>
              </p:nvPr>
            </p:nvSpPr>
            <p:spPr>
              <a:blipFill>
                <a:blip r:embed="rId2"/>
                <a:stretch>
                  <a:fillRect l="-696" t="-2801" r="-870"/>
                </a:stretch>
              </a:blipFill>
            </p:spPr>
            <p:txBody>
              <a:bodyPr/>
              <a:lstStyle/>
              <a:p>
                <a:r>
                  <a:rPr lang="en-US">
                    <a:noFill/>
                  </a:rPr>
                  <a:t> </a:t>
                </a:r>
              </a:p>
            </p:txBody>
          </p:sp>
        </mc:Fallback>
      </mc:AlternateContent>
    </p:spTree>
    <p:extLst>
      <p:ext uri="{BB962C8B-B14F-4D97-AF65-F5344CB8AC3E}">
        <p14:creationId xmlns:p14="http://schemas.microsoft.com/office/powerpoint/2010/main" val="2025612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C544-D724-4628-8857-DB904B7934A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2A8AF2E-4E66-4CA1-B986-AB49EF4927DD}"/>
              </a:ext>
            </a:extLst>
          </p:cNvPr>
          <p:cNvSpPr>
            <a:spLocks noGrp="1"/>
          </p:cNvSpPr>
          <p:nvPr>
            <p:ph idx="1"/>
          </p:nvPr>
        </p:nvSpPr>
        <p:spPr/>
        <p:txBody>
          <a:bodyPr>
            <a:normAutofit/>
          </a:bodyPr>
          <a:lstStyle/>
          <a:p>
            <a:r>
              <a:rPr lang="en-US" dirty="0"/>
              <a:t>First we will get familiar with the basic ideas</a:t>
            </a:r>
          </a:p>
          <a:p>
            <a:pPr lvl="1"/>
            <a:r>
              <a:rPr lang="en-US" dirty="0"/>
              <a:t>We do not have time to see all details, but we have to see at least some parts to get a sense of what it means to properly formalize scientific concepts</a:t>
            </a:r>
          </a:p>
          <a:p>
            <a:pPr lvl="1"/>
            <a:r>
              <a:rPr lang="en-US" dirty="0"/>
              <a:t>We will present a formalism to properly capture semantic properties and relationships of the type we have in science and see how this formalism leads necessarily to topologies and sigma-algebras (the foundations of differential geometry, measure theory, probability theory, …)</a:t>
            </a:r>
          </a:p>
          <a:p>
            <a:r>
              <a:rPr lang="en-US" dirty="0"/>
              <a:t>Once we have seen exactly how physical concepts are encoded into mathematical structures, we can draw conclusions</a:t>
            </a:r>
          </a:p>
        </p:txBody>
      </p:sp>
    </p:spTree>
    <p:extLst>
      <p:ext uri="{BB962C8B-B14F-4D97-AF65-F5344CB8AC3E}">
        <p14:creationId xmlns:p14="http://schemas.microsoft.com/office/powerpoint/2010/main" val="23006252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BE4B71-74C6-4522-941B-B9F44E370BD1}"/>
              </a:ext>
            </a:extLst>
          </p:cNvPr>
          <p:cNvSpPr/>
          <p:nvPr/>
        </p:nvSpPr>
        <p:spPr>
          <a:xfrm>
            <a:off x="402731" y="710214"/>
            <a:ext cx="11386538" cy="5858586"/>
          </a:xfrm>
          <a:prstGeom prst="rect">
            <a:avLst/>
          </a:prstGeom>
          <a:solidFill>
            <a:schemeClr val="accent6">
              <a:lumMod val="20000"/>
              <a:lumOff val="80000"/>
            </a:schemeClr>
          </a:solid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40DA13A-F1B5-4548-ACE7-8C882E54D748}"/>
              </a:ext>
            </a:extLst>
          </p:cNvPr>
          <p:cNvSpPr/>
          <p:nvPr/>
        </p:nvSpPr>
        <p:spPr>
          <a:xfrm>
            <a:off x="3444537" y="289200"/>
            <a:ext cx="5723412" cy="1049483"/>
          </a:xfrm>
          <a:prstGeom prst="rect">
            <a:avLst/>
          </a:prstGeom>
          <a:solidFill>
            <a:schemeClr val="accent6">
              <a:lumMod val="75000"/>
            </a:schemeClr>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Experimental verifiability</a:t>
            </a:r>
            <a:br>
              <a:rPr lang="en-US" sz="2800" dirty="0"/>
            </a:br>
            <a:r>
              <a:rPr lang="en-US" sz="2000" dirty="0"/>
              <a:t>leads to topological spaces, sigma-algebras, …</a:t>
            </a:r>
          </a:p>
        </p:txBody>
      </p:sp>
      <p:sp>
        <p:nvSpPr>
          <p:cNvPr id="9" name="Rectangle 8">
            <a:extLst>
              <a:ext uri="{FF2B5EF4-FFF2-40B4-BE49-F238E27FC236}">
                <a16:creationId xmlns:a16="http://schemas.microsoft.com/office/drawing/2014/main" id="{780C823D-75C7-404D-912B-0ECC41FF0E22}"/>
              </a:ext>
            </a:extLst>
          </p:cNvPr>
          <p:cNvSpPr/>
          <p:nvPr/>
        </p:nvSpPr>
        <p:spPr>
          <a:xfrm>
            <a:off x="707623" y="5545180"/>
            <a:ext cx="1944303" cy="631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t>
            </a:r>
          </a:p>
        </p:txBody>
      </p:sp>
      <p:sp>
        <p:nvSpPr>
          <p:cNvPr id="57" name="Rectangle 56">
            <a:extLst>
              <a:ext uri="{FF2B5EF4-FFF2-40B4-BE49-F238E27FC236}">
                <a16:creationId xmlns:a16="http://schemas.microsoft.com/office/drawing/2014/main" id="{AF3D8158-1ADA-473B-B14C-81194B2A6596}"/>
              </a:ext>
            </a:extLst>
          </p:cNvPr>
          <p:cNvSpPr/>
          <p:nvPr/>
        </p:nvSpPr>
        <p:spPr>
          <a:xfrm>
            <a:off x="4199139" y="1529066"/>
            <a:ext cx="3525730" cy="867905"/>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Infinitesimal reducibility</a:t>
            </a:r>
          </a:p>
          <a:p>
            <a:pPr algn="ctr"/>
            <a:r>
              <a:rPr lang="en-US" sz="1400" dirty="0"/>
              <a:t>leads to classical phase space</a:t>
            </a:r>
          </a:p>
        </p:txBody>
      </p:sp>
      <p:sp>
        <p:nvSpPr>
          <p:cNvPr id="58" name="Rectangle 57">
            <a:extLst>
              <a:ext uri="{FF2B5EF4-FFF2-40B4-BE49-F238E27FC236}">
                <a16:creationId xmlns:a16="http://schemas.microsoft.com/office/drawing/2014/main" id="{9C6CA813-071F-407E-96B8-4AC0724D8606}"/>
              </a:ext>
            </a:extLst>
          </p:cNvPr>
          <p:cNvSpPr/>
          <p:nvPr/>
        </p:nvSpPr>
        <p:spPr>
          <a:xfrm>
            <a:off x="8629095" y="1529066"/>
            <a:ext cx="2826895" cy="867905"/>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Irreducibility</a:t>
            </a:r>
          </a:p>
          <a:p>
            <a:pPr algn="ctr"/>
            <a:r>
              <a:rPr lang="en-US" sz="1400" dirty="0"/>
              <a:t>leads to quantum state space</a:t>
            </a:r>
          </a:p>
        </p:txBody>
      </p:sp>
      <p:sp>
        <p:nvSpPr>
          <p:cNvPr id="59" name="Rectangle 58">
            <a:extLst>
              <a:ext uri="{FF2B5EF4-FFF2-40B4-BE49-F238E27FC236}">
                <a16:creationId xmlns:a16="http://schemas.microsoft.com/office/drawing/2014/main" id="{A9D609B8-B543-46B2-B51A-BE885416B62D}"/>
              </a:ext>
            </a:extLst>
          </p:cNvPr>
          <p:cNvSpPr/>
          <p:nvPr/>
        </p:nvSpPr>
        <p:spPr>
          <a:xfrm>
            <a:off x="736753" y="3115338"/>
            <a:ext cx="3830346" cy="1142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Deterministic and reversible evolution</a:t>
            </a:r>
          </a:p>
          <a:p>
            <a:pPr algn="ctr"/>
            <a:r>
              <a:rPr lang="en-US" sz="1400" dirty="0"/>
              <a:t>leads to isomorphism on state space</a:t>
            </a:r>
          </a:p>
        </p:txBody>
      </p:sp>
      <p:sp>
        <p:nvSpPr>
          <p:cNvPr id="60" name="Rectangle 59">
            <a:extLst>
              <a:ext uri="{FF2B5EF4-FFF2-40B4-BE49-F238E27FC236}">
                <a16:creationId xmlns:a16="http://schemas.microsoft.com/office/drawing/2014/main" id="{54A7A188-8CDC-417A-8E99-1744AC8D71AA}"/>
              </a:ext>
            </a:extLst>
          </p:cNvPr>
          <p:cNvSpPr/>
          <p:nvPr/>
        </p:nvSpPr>
        <p:spPr>
          <a:xfrm>
            <a:off x="736753" y="4585608"/>
            <a:ext cx="3462386" cy="63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Non-reversible evolution</a:t>
            </a:r>
          </a:p>
        </p:txBody>
      </p:sp>
      <p:sp>
        <p:nvSpPr>
          <p:cNvPr id="19" name="Rectangle 18">
            <a:extLst>
              <a:ext uri="{FF2B5EF4-FFF2-40B4-BE49-F238E27FC236}">
                <a16:creationId xmlns:a16="http://schemas.microsoft.com/office/drawing/2014/main" id="{B90E379E-A357-4527-8EE4-DEC22DF4C8F0}"/>
              </a:ext>
            </a:extLst>
          </p:cNvPr>
          <p:cNvSpPr/>
          <p:nvPr/>
        </p:nvSpPr>
        <p:spPr>
          <a:xfrm>
            <a:off x="8309499" y="5496334"/>
            <a:ext cx="3232770" cy="867905"/>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Kinematic equivalence</a:t>
            </a:r>
          </a:p>
          <a:p>
            <a:pPr algn="ctr"/>
            <a:r>
              <a:rPr lang="en-US" sz="1400" dirty="0"/>
              <a:t>leads to massive particles</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EDA36D2C-3734-497B-9AD8-C8500633A4A9}"/>
                  </a:ext>
                </a:extLst>
              </p:cNvPr>
              <p:cNvSpPr/>
              <p:nvPr/>
            </p:nvSpPr>
            <p:spPr>
              <a:xfrm>
                <a:off x="5962004" y="2817985"/>
                <a:ext cx="2209800" cy="1065193"/>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Hamilton’s equations</a:t>
                </a:r>
                <a:br>
                  <a:rPr lang="en-US" dirty="0"/>
                </a:br>
                <a:br>
                  <a:rPr lang="en-US" sz="1400" dirty="0"/>
                </a:br>
                <a:r>
                  <a:rPr lang="en-US" sz="1400" dirty="0"/>
                  <a:t> </a:t>
                </a:r>
                <a14:m>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m:t>
                        </m:r>
                      </m:num>
                      <m:den>
                        <m:r>
                          <a:rPr lang="en-US" sz="1400" b="0" i="1" smtClean="0">
                            <a:latin typeface="Cambria Math" panose="02040503050406030204" pitchFamily="18" charset="0"/>
                          </a:rPr>
                          <m:t>𝑑𝑡</m:t>
                        </m:r>
                      </m:den>
                    </m:f>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𝑞</m:t>
                        </m:r>
                        <m:r>
                          <a:rPr lang="en-US" sz="1400" b="0" i="1" smtClean="0">
                            <a:latin typeface="Cambria Math" panose="02040503050406030204" pitchFamily="18" charset="0"/>
                          </a:rPr>
                          <m:t>, </m:t>
                        </m:r>
                        <m:r>
                          <a:rPr lang="en-US" sz="1400" b="0" i="1" smtClean="0">
                            <a:latin typeface="Cambria Math" panose="02040503050406030204" pitchFamily="18" charset="0"/>
                          </a:rPr>
                          <m:t>𝑝</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r>
                              <a:rPr lang="en-US" sz="1400" b="0" i="1" smtClean="0">
                                <a:latin typeface="Cambria Math" panose="02040503050406030204" pitchFamily="18" charset="0"/>
                              </a:rPr>
                              <m:t>𝐻</m:t>
                            </m:r>
                          </m:num>
                          <m:den>
                            <m:r>
                              <a:rPr lang="en-US" sz="1400" b="0" i="1" smtClean="0">
                                <a:latin typeface="Cambria Math" panose="02040503050406030204" pitchFamily="18" charset="0"/>
                              </a:rPr>
                              <m:t>𝜕</m:t>
                            </m:r>
                            <m:r>
                              <a:rPr lang="en-US" sz="1400" b="0" i="1" smtClean="0">
                                <a:latin typeface="Cambria Math" panose="02040503050406030204" pitchFamily="18" charset="0"/>
                              </a:rPr>
                              <m:t>𝑝</m:t>
                            </m:r>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m:t>
                            </m:r>
                            <m:r>
                              <a:rPr lang="en-US" sz="1400" i="1">
                                <a:latin typeface="Cambria Math" panose="02040503050406030204" pitchFamily="18" charset="0"/>
                              </a:rPr>
                              <m:t>𝐻</m:t>
                            </m:r>
                          </m:num>
                          <m:den>
                            <m:r>
                              <a:rPr lang="en-US" sz="1400" i="1">
                                <a:latin typeface="Cambria Math" panose="02040503050406030204" pitchFamily="18" charset="0"/>
                              </a:rPr>
                              <m:t>𝜕</m:t>
                            </m:r>
                            <m:r>
                              <a:rPr lang="en-US" sz="1400" b="0" i="1" smtClean="0">
                                <a:latin typeface="Cambria Math" panose="02040503050406030204" pitchFamily="18" charset="0"/>
                              </a:rPr>
                              <m:t>𝑞</m:t>
                            </m:r>
                          </m:den>
                        </m:f>
                      </m:e>
                    </m:d>
                  </m:oMath>
                </a14:m>
                <a:endParaRPr lang="en-US" sz="1400" dirty="0"/>
              </a:p>
            </p:txBody>
          </p:sp>
        </mc:Choice>
        <mc:Fallback xmlns="">
          <p:sp>
            <p:nvSpPr>
              <p:cNvPr id="20" name="Rectangle 19">
                <a:extLst>
                  <a:ext uri="{FF2B5EF4-FFF2-40B4-BE49-F238E27FC236}">
                    <a16:creationId xmlns:a16="http://schemas.microsoft.com/office/drawing/2014/main" id="{EDA36D2C-3734-497B-9AD8-C8500633A4A9}"/>
                  </a:ext>
                </a:extLst>
              </p:cNvPr>
              <p:cNvSpPr>
                <a:spLocks noRot="1" noChangeAspect="1" noMove="1" noResize="1" noEditPoints="1" noAdjustHandles="1" noChangeArrowheads="1" noChangeShapeType="1" noTextEdit="1"/>
              </p:cNvSpPr>
              <p:nvPr/>
            </p:nvSpPr>
            <p:spPr>
              <a:xfrm>
                <a:off x="5962004" y="2817985"/>
                <a:ext cx="2209800" cy="1065193"/>
              </a:xfrm>
              <a:prstGeom prst="rect">
                <a:avLst/>
              </a:prstGeom>
              <a:blipFill>
                <a:blip r:embed="rId2"/>
                <a:stretch>
                  <a:fillRect l="-1096" r="-822"/>
                </a:stretch>
              </a:blipFill>
              <a:ln>
                <a:solidFill>
                  <a:srgbClr val="64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90471CF-E9E1-44EE-A9B9-B43CB387350A}"/>
                  </a:ext>
                </a:extLst>
              </p:cNvPr>
              <p:cNvSpPr/>
              <p:nvPr/>
            </p:nvSpPr>
            <p:spPr>
              <a:xfrm>
                <a:off x="5010519" y="5259653"/>
                <a:ext cx="2591447" cy="1065193"/>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Euler-Lagrange equations</a:t>
                </a:r>
                <a:br>
                  <a:rPr lang="en-US" dirty="0"/>
                </a:br>
                <a:br>
                  <a:rPr lang="en-US" sz="1400" dirty="0"/>
                </a:br>
                <a:r>
                  <a:rPr lang="en-US" sz="1400" dirty="0"/>
                  <a:t> </a:t>
                </a:r>
                <a14:m>
                  <m:oMath xmlns:m="http://schemas.openxmlformats.org/officeDocument/2006/math">
                    <m:r>
                      <a:rPr lang="en-US" sz="1400">
                        <a:latin typeface="Cambria Math" panose="02040503050406030204" pitchFamily="18" charset="0"/>
                      </a:rPr>
                      <m:t>𝛿</m:t>
                    </m:r>
                    <m:r>
                      <a:rPr lang="en-US" sz="1400">
                        <a:latin typeface="Cambria Math" panose="02040503050406030204" pitchFamily="18" charset="0"/>
                      </a:rPr>
                      <m:t>∫</m:t>
                    </m:r>
                    <m:r>
                      <a:rPr lang="en-US" sz="1400">
                        <a:latin typeface="Cambria Math" panose="02040503050406030204" pitchFamily="18" charset="0"/>
                      </a:rPr>
                      <m:t>𝐿</m:t>
                    </m:r>
                    <m:d>
                      <m:dPr>
                        <m:ctrlPr>
                          <a:rPr lang="en-US" sz="1400" i="1">
                            <a:latin typeface="Cambria Math" panose="02040503050406030204" pitchFamily="18" charset="0"/>
                          </a:rPr>
                        </m:ctrlPr>
                      </m:dPr>
                      <m:e>
                        <m:r>
                          <a:rPr lang="en-US" sz="1400">
                            <a:latin typeface="Cambria Math" panose="02040503050406030204" pitchFamily="18" charset="0"/>
                          </a:rPr>
                          <m:t>𝑞</m:t>
                        </m:r>
                        <m:r>
                          <a:rPr lang="en-US" sz="1400">
                            <a:latin typeface="Cambria Math" panose="02040503050406030204" pitchFamily="18" charset="0"/>
                          </a:rPr>
                          <m:t>, </m:t>
                        </m:r>
                        <m:acc>
                          <m:accPr>
                            <m:chr m:val="̇"/>
                            <m:ctrlPr>
                              <a:rPr lang="en-US" sz="1400" i="1">
                                <a:latin typeface="Cambria Math" panose="02040503050406030204" pitchFamily="18" charset="0"/>
                              </a:rPr>
                            </m:ctrlPr>
                          </m:accPr>
                          <m:e>
                            <m:r>
                              <a:rPr lang="en-US" sz="1400">
                                <a:latin typeface="Cambria Math" panose="02040503050406030204" pitchFamily="18" charset="0"/>
                              </a:rPr>
                              <m:t>𝑞</m:t>
                            </m:r>
                          </m:e>
                        </m:acc>
                        <m:r>
                          <a:rPr lang="en-US" sz="1400">
                            <a:latin typeface="Cambria Math" panose="02040503050406030204" pitchFamily="18" charset="0"/>
                          </a:rPr>
                          <m:t>,</m:t>
                        </m:r>
                        <m:r>
                          <a:rPr lang="en-US" sz="1400">
                            <a:latin typeface="Cambria Math" panose="02040503050406030204" pitchFamily="18" charset="0"/>
                          </a:rPr>
                          <m:t>𝑡</m:t>
                        </m:r>
                      </m:e>
                    </m:d>
                    <m:r>
                      <a:rPr lang="en-US" sz="1400">
                        <a:latin typeface="Cambria Math" panose="02040503050406030204" pitchFamily="18" charset="0"/>
                      </a:rPr>
                      <m:t>=0</m:t>
                    </m:r>
                  </m:oMath>
                </a14:m>
                <a:endParaRPr lang="en-US" sz="1400" dirty="0"/>
              </a:p>
            </p:txBody>
          </p:sp>
        </mc:Choice>
        <mc:Fallback xmlns="">
          <p:sp>
            <p:nvSpPr>
              <p:cNvPr id="21" name="Rectangle 20">
                <a:extLst>
                  <a:ext uri="{FF2B5EF4-FFF2-40B4-BE49-F238E27FC236}">
                    <a16:creationId xmlns:a16="http://schemas.microsoft.com/office/drawing/2014/main" id="{690471CF-E9E1-44EE-A9B9-B43CB387350A}"/>
                  </a:ext>
                </a:extLst>
              </p:cNvPr>
              <p:cNvSpPr>
                <a:spLocks noRot="1" noChangeAspect="1" noMove="1" noResize="1" noEditPoints="1" noAdjustHandles="1" noChangeArrowheads="1" noChangeShapeType="1" noTextEdit="1"/>
              </p:cNvSpPr>
              <p:nvPr/>
            </p:nvSpPr>
            <p:spPr>
              <a:xfrm>
                <a:off x="5010519" y="5259653"/>
                <a:ext cx="2591447" cy="1065193"/>
              </a:xfrm>
              <a:prstGeom prst="rect">
                <a:avLst/>
              </a:prstGeom>
              <a:blipFill>
                <a:blip r:embed="rId3"/>
                <a:stretch>
                  <a:fillRect l="-1405" r="-937"/>
                </a:stretch>
              </a:blipFill>
              <a:ln>
                <a:solidFill>
                  <a:srgbClr val="64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9ABFBFD5-EC6A-49DE-8CF4-A93A047B8808}"/>
                  </a:ext>
                </a:extLst>
              </p:cNvPr>
              <p:cNvSpPr/>
              <p:nvPr/>
            </p:nvSpPr>
            <p:spPr>
              <a:xfrm>
                <a:off x="8829770" y="3213418"/>
                <a:ext cx="2425544" cy="1065193"/>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Schroedinger</a:t>
                </a:r>
                <a:r>
                  <a:rPr lang="en-US" dirty="0"/>
                  <a:t> equation</a:t>
                </a:r>
                <a:br>
                  <a:rPr lang="en-US" dirty="0"/>
                </a:br>
                <a:br>
                  <a:rPr lang="en-US" sz="1400" dirty="0"/>
                </a:br>
                <a14:m>
                  <m:oMathPara xmlns:m="http://schemas.openxmlformats.org/officeDocument/2006/math">
                    <m:oMathParaPr>
                      <m:jc m:val="centerGroup"/>
                    </m:oMathParaPr>
                    <m:oMath xmlns:m="http://schemas.openxmlformats.org/officeDocument/2006/math">
                      <m:r>
                        <a:rPr lang="en-US" sz="1400">
                          <a:latin typeface="Cambria Math" panose="02040503050406030204" pitchFamily="18" charset="0"/>
                        </a:rPr>
                        <m:t>𝚤</m:t>
                      </m:r>
                      <m:r>
                        <a:rPr lang="en-US" sz="1400">
                          <a:latin typeface="Cambria Math" panose="02040503050406030204" pitchFamily="18" charset="0"/>
                        </a:rPr>
                        <m:t>ℏ</m:t>
                      </m:r>
                      <m:f>
                        <m:fPr>
                          <m:ctrlPr>
                            <a:rPr lang="en-US" sz="1400" i="1">
                              <a:latin typeface="Cambria Math" panose="02040503050406030204" pitchFamily="18" charset="0"/>
                            </a:rPr>
                          </m:ctrlPr>
                        </m:fPr>
                        <m:num>
                          <m:r>
                            <a:rPr lang="en-US" sz="1400">
                              <a:latin typeface="Cambria Math" panose="02040503050406030204" pitchFamily="18" charset="0"/>
                            </a:rPr>
                            <m:t>𝜕</m:t>
                          </m:r>
                        </m:num>
                        <m:den>
                          <m:r>
                            <a:rPr lang="en-US" sz="1400">
                              <a:latin typeface="Cambria Math" panose="02040503050406030204" pitchFamily="18" charset="0"/>
                            </a:rPr>
                            <m:t>𝜕</m:t>
                          </m:r>
                          <m:r>
                            <a:rPr lang="en-US" sz="1400">
                              <a:latin typeface="Cambria Math" panose="02040503050406030204" pitchFamily="18" charset="0"/>
                            </a:rPr>
                            <m:t>𝑡</m:t>
                          </m:r>
                        </m:den>
                      </m:f>
                      <m:r>
                        <a:rPr lang="en-US" sz="1400">
                          <a:latin typeface="Cambria Math" panose="02040503050406030204" pitchFamily="18" charset="0"/>
                        </a:rPr>
                        <m:t>𝜓</m:t>
                      </m:r>
                      <m:r>
                        <a:rPr lang="en-US" sz="1400">
                          <a:latin typeface="Cambria Math" panose="02040503050406030204" pitchFamily="18" charset="0"/>
                        </a:rPr>
                        <m:t>=</m:t>
                      </m:r>
                      <m:r>
                        <a:rPr lang="en-US" sz="1400">
                          <a:latin typeface="Cambria Math" panose="02040503050406030204" pitchFamily="18" charset="0"/>
                        </a:rPr>
                        <m:t>𝐻</m:t>
                      </m:r>
                      <m:r>
                        <a:rPr lang="en-US" sz="1400">
                          <a:latin typeface="Cambria Math" panose="02040503050406030204" pitchFamily="18" charset="0"/>
                        </a:rPr>
                        <m:t>𝜓</m:t>
                      </m:r>
                    </m:oMath>
                  </m:oMathPara>
                </a14:m>
                <a:endParaRPr lang="en-US" sz="1400" dirty="0"/>
              </a:p>
            </p:txBody>
          </p:sp>
        </mc:Choice>
        <mc:Fallback xmlns="">
          <p:sp>
            <p:nvSpPr>
              <p:cNvPr id="22" name="Rectangle 21">
                <a:extLst>
                  <a:ext uri="{FF2B5EF4-FFF2-40B4-BE49-F238E27FC236}">
                    <a16:creationId xmlns:a16="http://schemas.microsoft.com/office/drawing/2014/main" id="{9ABFBFD5-EC6A-49DE-8CF4-A93A047B8808}"/>
                  </a:ext>
                </a:extLst>
              </p:cNvPr>
              <p:cNvSpPr>
                <a:spLocks noRot="1" noChangeAspect="1" noMove="1" noResize="1" noEditPoints="1" noAdjustHandles="1" noChangeArrowheads="1" noChangeShapeType="1" noTextEdit="1"/>
              </p:cNvSpPr>
              <p:nvPr/>
            </p:nvSpPr>
            <p:spPr>
              <a:xfrm>
                <a:off x="8829770" y="3213418"/>
                <a:ext cx="2425544" cy="1065193"/>
              </a:xfrm>
              <a:prstGeom prst="rect">
                <a:avLst/>
              </a:prstGeom>
              <a:blipFill>
                <a:blip r:embed="rId4"/>
                <a:stretch>
                  <a:fillRect/>
                </a:stretch>
              </a:blipFill>
              <a:ln>
                <a:solidFill>
                  <a:srgbClr val="640000"/>
                </a:solidFill>
              </a:ln>
            </p:spPr>
            <p:txBody>
              <a:bodyPr/>
              <a:lstStyle/>
              <a:p>
                <a:r>
                  <a:rPr lang="en-US">
                    <a:noFill/>
                  </a:rPr>
                  <a:t> </a:t>
                </a:r>
              </a:p>
            </p:txBody>
          </p:sp>
        </mc:Fallback>
      </mc:AlternateContent>
      <p:sp>
        <p:nvSpPr>
          <p:cNvPr id="23" name="Rectangle 22">
            <a:extLst>
              <a:ext uri="{FF2B5EF4-FFF2-40B4-BE49-F238E27FC236}">
                <a16:creationId xmlns:a16="http://schemas.microsoft.com/office/drawing/2014/main" id="{EA2118DA-AC6B-4550-BBF7-163F12107B4B}"/>
              </a:ext>
            </a:extLst>
          </p:cNvPr>
          <p:cNvSpPr/>
          <p:nvPr/>
        </p:nvSpPr>
        <p:spPr>
          <a:xfrm>
            <a:off x="8190208" y="4544374"/>
            <a:ext cx="2225337" cy="570090"/>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Thermodynamics</a:t>
            </a:r>
          </a:p>
        </p:txBody>
      </p:sp>
      <p:cxnSp>
        <p:nvCxnSpPr>
          <p:cNvPr id="11" name="Straight Arrow Connector 10">
            <a:extLst>
              <a:ext uri="{FF2B5EF4-FFF2-40B4-BE49-F238E27FC236}">
                <a16:creationId xmlns:a16="http://schemas.microsoft.com/office/drawing/2014/main" id="{DAA61EFB-0E62-44D9-9F15-4092168D6455}"/>
              </a:ext>
            </a:extLst>
          </p:cNvPr>
          <p:cNvCxnSpPr>
            <a:cxnSpLocks/>
          </p:cNvCxnSpPr>
          <p:nvPr/>
        </p:nvCxnSpPr>
        <p:spPr>
          <a:xfrm>
            <a:off x="6835806" y="2514308"/>
            <a:ext cx="0" cy="223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0281C94-6C28-4AB9-8E56-727AC58995E1}"/>
              </a:ext>
            </a:extLst>
          </p:cNvPr>
          <p:cNvCxnSpPr>
            <a:cxnSpLocks/>
          </p:cNvCxnSpPr>
          <p:nvPr/>
        </p:nvCxnSpPr>
        <p:spPr>
          <a:xfrm>
            <a:off x="9925884" y="2514308"/>
            <a:ext cx="0" cy="601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0292133-E74B-43B5-8F82-749E862FBEF8}"/>
              </a:ext>
            </a:extLst>
          </p:cNvPr>
          <p:cNvCxnSpPr>
            <a:cxnSpLocks/>
          </p:cNvCxnSpPr>
          <p:nvPr/>
        </p:nvCxnSpPr>
        <p:spPr>
          <a:xfrm>
            <a:off x="4634144" y="4121166"/>
            <a:ext cx="4088029" cy="17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CB955A8-2511-403F-849D-FC09F9E0707D}"/>
              </a:ext>
            </a:extLst>
          </p:cNvPr>
          <p:cNvCxnSpPr>
            <a:cxnSpLocks/>
          </p:cNvCxnSpPr>
          <p:nvPr/>
        </p:nvCxnSpPr>
        <p:spPr>
          <a:xfrm flipV="1">
            <a:off x="4688702" y="3517873"/>
            <a:ext cx="114392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1918C47-F82C-4567-B68D-89D353546AAF}"/>
              </a:ext>
            </a:extLst>
          </p:cNvPr>
          <p:cNvCxnSpPr>
            <a:cxnSpLocks/>
          </p:cNvCxnSpPr>
          <p:nvPr/>
        </p:nvCxnSpPr>
        <p:spPr>
          <a:xfrm>
            <a:off x="6835806" y="4003829"/>
            <a:ext cx="0" cy="1175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4887D99-3040-4B2E-976B-AB59AC121B85}"/>
              </a:ext>
            </a:extLst>
          </p:cNvPr>
          <p:cNvCxnSpPr>
            <a:cxnSpLocks/>
          </p:cNvCxnSpPr>
          <p:nvPr/>
        </p:nvCxnSpPr>
        <p:spPr>
          <a:xfrm flipH="1">
            <a:off x="7724869" y="5930285"/>
            <a:ext cx="4469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C770AFC9-083A-475E-B303-A5DFCDE0894C}"/>
              </a:ext>
            </a:extLst>
          </p:cNvPr>
          <p:cNvSpPr txBox="1"/>
          <p:nvPr/>
        </p:nvSpPr>
        <p:spPr>
          <a:xfrm>
            <a:off x="479399" y="390617"/>
            <a:ext cx="2938497" cy="646331"/>
          </a:xfrm>
          <a:prstGeom prst="rect">
            <a:avLst/>
          </a:prstGeom>
          <a:noFill/>
        </p:spPr>
        <p:txBody>
          <a:bodyPr wrap="none" rtlCol="0">
            <a:spAutoFit/>
          </a:bodyPr>
          <a:lstStyle/>
          <a:p>
            <a:r>
              <a:rPr lang="en-US" dirty="0">
                <a:solidFill>
                  <a:schemeClr val="accent6">
                    <a:lumMod val="50000"/>
                  </a:schemeClr>
                </a:solidFill>
              </a:rPr>
              <a:t>General mathematical theory</a:t>
            </a:r>
            <a:br>
              <a:rPr lang="en-US" dirty="0">
                <a:solidFill>
                  <a:schemeClr val="accent6">
                    <a:lumMod val="50000"/>
                  </a:schemeClr>
                </a:solidFill>
              </a:rPr>
            </a:br>
            <a:r>
              <a:rPr lang="en-US" dirty="0">
                <a:solidFill>
                  <a:schemeClr val="accent6">
                    <a:lumMod val="50000"/>
                  </a:schemeClr>
                </a:solidFill>
              </a:rPr>
              <a:t>of experimental science</a:t>
            </a:r>
          </a:p>
        </p:txBody>
      </p:sp>
      <p:sp>
        <p:nvSpPr>
          <p:cNvPr id="56" name="TextBox 55">
            <a:extLst>
              <a:ext uri="{FF2B5EF4-FFF2-40B4-BE49-F238E27FC236}">
                <a16:creationId xmlns:a16="http://schemas.microsoft.com/office/drawing/2014/main" id="{628C55EB-9450-44F0-A1A6-7E4FF22D55FF}"/>
              </a:ext>
            </a:extLst>
          </p:cNvPr>
          <p:cNvSpPr txBox="1"/>
          <p:nvPr/>
        </p:nvSpPr>
        <p:spPr>
          <a:xfrm>
            <a:off x="1708904" y="1515291"/>
            <a:ext cx="2386551" cy="369332"/>
          </a:xfrm>
          <a:prstGeom prst="rect">
            <a:avLst/>
          </a:prstGeom>
          <a:noFill/>
        </p:spPr>
        <p:txBody>
          <a:bodyPr wrap="none" rtlCol="0">
            <a:spAutoFit/>
          </a:bodyPr>
          <a:lstStyle/>
          <a:p>
            <a:r>
              <a:rPr lang="en-US" dirty="0">
                <a:solidFill>
                  <a:srgbClr val="532476"/>
                </a:solidFill>
              </a:rPr>
              <a:t>State-level assumptions</a:t>
            </a:r>
          </a:p>
        </p:txBody>
      </p:sp>
      <p:sp>
        <p:nvSpPr>
          <p:cNvPr id="62" name="TextBox 61">
            <a:extLst>
              <a:ext uri="{FF2B5EF4-FFF2-40B4-BE49-F238E27FC236}">
                <a16:creationId xmlns:a16="http://schemas.microsoft.com/office/drawing/2014/main" id="{439B4DD6-18D6-4E55-B8E6-2E794D8FF837}"/>
              </a:ext>
            </a:extLst>
          </p:cNvPr>
          <p:cNvSpPr txBox="1"/>
          <p:nvPr/>
        </p:nvSpPr>
        <p:spPr>
          <a:xfrm>
            <a:off x="748481" y="2666368"/>
            <a:ext cx="2617896" cy="369332"/>
          </a:xfrm>
          <a:prstGeom prst="rect">
            <a:avLst/>
          </a:prstGeom>
          <a:noFill/>
        </p:spPr>
        <p:txBody>
          <a:bodyPr wrap="none" rtlCol="0">
            <a:spAutoFit/>
          </a:bodyPr>
          <a:lstStyle/>
          <a:p>
            <a:r>
              <a:rPr lang="en-US" dirty="0">
                <a:solidFill>
                  <a:schemeClr val="accent5">
                    <a:lumMod val="50000"/>
                  </a:schemeClr>
                </a:solidFill>
              </a:rPr>
              <a:t>Process-level assumptions</a:t>
            </a:r>
          </a:p>
        </p:txBody>
      </p:sp>
      <p:sp>
        <p:nvSpPr>
          <p:cNvPr id="3" name="TextBox 2">
            <a:extLst>
              <a:ext uri="{FF2B5EF4-FFF2-40B4-BE49-F238E27FC236}">
                <a16:creationId xmlns:a16="http://schemas.microsoft.com/office/drawing/2014/main" id="{F7EA4E33-6EB1-430E-A213-5911148F0D49}"/>
              </a:ext>
            </a:extLst>
          </p:cNvPr>
          <p:cNvSpPr txBox="1"/>
          <p:nvPr/>
        </p:nvSpPr>
        <p:spPr>
          <a:xfrm>
            <a:off x="3153446" y="6551611"/>
            <a:ext cx="5672387" cy="369332"/>
          </a:xfrm>
          <a:prstGeom prst="rect">
            <a:avLst/>
          </a:prstGeom>
          <a:noFill/>
        </p:spPr>
        <p:txBody>
          <a:bodyPr wrap="none" rtlCol="0">
            <a:spAutoFit/>
          </a:bodyPr>
          <a:lstStyle/>
          <a:p>
            <a:pPr algn="ctr"/>
            <a:r>
              <a:rPr lang="en-US" dirty="0"/>
              <a:t>For more information, see http://assumptionsofphysics.org</a:t>
            </a:r>
          </a:p>
        </p:txBody>
      </p:sp>
    </p:spTree>
    <p:extLst>
      <p:ext uri="{BB962C8B-B14F-4D97-AF65-F5344CB8AC3E}">
        <p14:creationId xmlns:p14="http://schemas.microsoft.com/office/powerpoint/2010/main" val="2449164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479155-7818-4D30-9526-67A2671B0C9D}"/>
              </a:ext>
            </a:extLst>
          </p:cNvPr>
          <p:cNvSpPr>
            <a:spLocks noGrp="1"/>
          </p:cNvSpPr>
          <p:nvPr>
            <p:ph idx="1"/>
          </p:nvPr>
        </p:nvSpPr>
        <p:spPr>
          <a:xfrm>
            <a:off x="838200" y="1876508"/>
            <a:ext cx="10515600" cy="4300455"/>
          </a:xfrm>
        </p:spPr>
        <p:txBody>
          <a:bodyPr>
            <a:normAutofit/>
          </a:bodyPr>
          <a:lstStyle/>
          <a:p>
            <a:r>
              <a:rPr lang="en-US" dirty="0"/>
              <a:t>The principle of scientific objectivity tells us that science deals with assertions that are:</a:t>
            </a:r>
          </a:p>
          <a:p>
            <a:pPr lvl="1"/>
            <a:r>
              <a:rPr lang="en-US" dirty="0"/>
              <a:t>either true or false (non-contradictory)</a:t>
            </a:r>
          </a:p>
          <a:p>
            <a:pPr lvl="1"/>
            <a:r>
              <a:rPr lang="en-US" dirty="0"/>
              <a:t>for everybody (universal)</a:t>
            </a:r>
          </a:p>
          <a:p>
            <a:pPr lvl="1"/>
            <a:r>
              <a:rPr lang="en-US" dirty="0"/>
              <a:t>and experimentally verifiable (evidence-based)</a:t>
            </a:r>
          </a:p>
          <a:p>
            <a:r>
              <a:rPr lang="en-US" dirty="0"/>
              <a:t>We call such assertions </a:t>
            </a:r>
            <a:r>
              <a:rPr lang="en-US" b="1" dirty="0"/>
              <a:t>verifiable statements</a:t>
            </a:r>
          </a:p>
          <a:p>
            <a:pPr lvl="1"/>
            <a:r>
              <a:rPr lang="en-US" dirty="0"/>
              <a:t>The first two requirements are the same as in classical logic</a:t>
            </a:r>
          </a:p>
          <a:p>
            <a:pPr lvl="1"/>
            <a:r>
              <a:rPr lang="en-US" dirty="0"/>
              <a:t>The third means we have an experimental test that we can run and, if the statement is true, it completes successfully in </a:t>
            </a:r>
            <a:r>
              <a:rPr lang="en-US" b="1" dirty="0"/>
              <a:t>finite time</a:t>
            </a:r>
          </a:p>
        </p:txBody>
      </p:sp>
      <p:pic>
        <p:nvPicPr>
          <p:cNvPr id="4" name="Picture 3">
            <a:extLst>
              <a:ext uri="{FF2B5EF4-FFF2-40B4-BE49-F238E27FC236}">
                <a16:creationId xmlns:a16="http://schemas.microsoft.com/office/drawing/2014/main" id="{3D27E31A-5BC5-4FC0-B6AD-965EB88F2704}"/>
              </a:ext>
            </a:extLst>
          </p:cNvPr>
          <p:cNvPicPr>
            <a:picLocks noChangeAspect="1"/>
          </p:cNvPicPr>
          <p:nvPr/>
        </p:nvPicPr>
        <p:blipFill rotWithShape="1">
          <a:blip r:embed="rId2" cstate="hqprint">
            <a:extLst>
              <a:ext uri="{28A0092B-C50C-407E-A947-70E740481C1C}">
                <a14:useLocalDpi xmlns:a14="http://schemas.microsoft.com/office/drawing/2010/main"/>
              </a:ext>
            </a:extLst>
          </a:blip>
          <a:srcRect/>
          <a:stretch/>
        </p:blipFill>
        <p:spPr>
          <a:xfrm>
            <a:off x="194807" y="466355"/>
            <a:ext cx="11802386" cy="1133029"/>
          </a:xfrm>
          <a:prstGeom prst="rect">
            <a:avLst/>
          </a:prstGeom>
        </p:spPr>
      </p:pic>
    </p:spTree>
    <p:extLst>
      <p:ext uri="{BB962C8B-B14F-4D97-AF65-F5344CB8AC3E}">
        <p14:creationId xmlns:p14="http://schemas.microsoft.com/office/powerpoint/2010/main" val="1674768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43A2-E899-4CDF-BEBE-D57A2B7A7A36}"/>
              </a:ext>
            </a:extLst>
          </p:cNvPr>
          <p:cNvSpPr>
            <a:spLocks noGrp="1"/>
          </p:cNvSpPr>
          <p:nvPr>
            <p:ph type="title"/>
          </p:nvPr>
        </p:nvSpPr>
        <p:spPr/>
        <p:txBody>
          <a:bodyPr/>
          <a:lstStyle/>
          <a:p>
            <a:r>
              <a:rPr lang="en-US" dirty="0"/>
              <a:t>Examples of verifiable statements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1E02D3-3D72-4EF3-BBC2-426A7E37BD80}"/>
                  </a:ext>
                </a:extLst>
              </p:cNvPr>
              <p:cNvSpPr>
                <a:spLocks noGrp="1"/>
              </p:cNvSpPr>
              <p:nvPr>
                <p:ph idx="1"/>
              </p:nvPr>
            </p:nvSpPr>
            <p:spPr/>
            <p:txBody>
              <a:bodyPr>
                <a:normAutofit fontScale="92500" lnSpcReduction="20000"/>
              </a:bodyPr>
              <a:lstStyle/>
              <a:p>
                <a:r>
                  <a:rPr lang="en-US" dirty="0"/>
                  <a:t>Examples:</a:t>
                </a:r>
              </a:p>
              <a:p>
                <a:pPr lvl="1"/>
                <a:r>
                  <a:rPr lang="en-US" dirty="0"/>
                  <a:t>The mass of the photon is less than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−13</m:t>
                        </m:r>
                      </m:sup>
                    </m:sSup>
                  </m:oMath>
                </a14:m>
                <a:r>
                  <a:rPr lang="en-US" dirty="0"/>
                  <a:t> eV</a:t>
                </a:r>
              </a:p>
              <a:p>
                <a:pPr lvl="1"/>
                <a:r>
                  <a:rPr lang="en-US" dirty="0"/>
                  <a:t>If the height of the mercury column is between 24 and 25 millimeters then its temperature is between 24 and 25 Celsius</a:t>
                </a:r>
              </a:p>
              <a:p>
                <a:pPr lvl="1"/>
                <a:r>
                  <a:rPr lang="en-US" dirty="0"/>
                  <a:t>If I take </a:t>
                </a:r>
                <a14:m>
                  <m:oMath xmlns:m="http://schemas.openxmlformats.org/officeDocument/2006/math">
                    <m:r>
                      <a:rPr lang="en-US" b="0" i="0" smtClean="0">
                        <a:latin typeface="Cambria Math" panose="02040503050406030204" pitchFamily="18" charset="0"/>
                      </a:rPr>
                      <m:t>2</m:t>
                    </m:r>
                    <m:r>
                      <a:rPr lang="en-US" b="0" i="1" smtClean="0">
                        <a:latin typeface="Cambria Math" panose="02040503050406030204" pitchFamily="18" charset="0"/>
                      </a:rPr>
                      <m:t>±0.01</m:t>
                    </m:r>
                  </m:oMath>
                </a14:m>
                <a:r>
                  <a:rPr lang="en-US" dirty="0"/>
                  <a:t> Kg of Sodium-24 and wait </a:t>
                </a:r>
                <a14:m>
                  <m:oMath xmlns:m="http://schemas.openxmlformats.org/officeDocument/2006/math">
                    <m:r>
                      <a:rPr lang="en-US" b="0" i="1" smtClean="0">
                        <a:latin typeface="Cambria Math" panose="02040503050406030204" pitchFamily="18" charset="0"/>
                      </a:rPr>
                      <m:t>15±0.01</m:t>
                    </m:r>
                  </m:oMath>
                </a14:m>
                <a:r>
                  <a:rPr lang="en-US" dirty="0"/>
                  <a:t> hours there will be only </a:t>
                </a:r>
                <a14:m>
                  <m:oMath xmlns:m="http://schemas.openxmlformats.org/officeDocument/2006/math">
                    <m:r>
                      <a:rPr lang="en-US" dirty="0">
                        <a:latin typeface="Cambria Math" panose="02040503050406030204" pitchFamily="18" charset="0"/>
                      </a:rPr>
                      <m:t>1</m:t>
                    </m:r>
                    <m:r>
                      <a:rPr lang="en-US" i="1">
                        <a:latin typeface="Cambria Math" panose="02040503050406030204" pitchFamily="18" charset="0"/>
                      </a:rPr>
                      <m:t>±0.01</m:t>
                    </m:r>
                  </m:oMath>
                </a14:m>
                <a:r>
                  <a:rPr lang="en-US" dirty="0"/>
                  <a:t> Kg left</a:t>
                </a:r>
              </a:p>
              <a:p>
                <a:r>
                  <a:rPr lang="en-US" dirty="0"/>
                  <a:t>Counterexamples:</a:t>
                </a:r>
              </a:p>
              <a:p>
                <a:pPr lvl="1"/>
                <a:r>
                  <a:rPr lang="en-US" dirty="0"/>
                  <a:t>Chocolate tastes good (not universal)</a:t>
                </a:r>
              </a:p>
              <a:p>
                <a:pPr lvl="1"/>
                <a:r>
                  <a:rPr lang="en-US" dirty="0"/>
                  <a:t>It is immoral to kill one person to save ten (not universal and/or evidence-based)</a:t>
                </a:r>
              </a:p>
              <a:p>
                <a:pPr lvl="1"/>
                <a:r>
                  <a:rPr lang="en-US" dirty="0"/>
                  <a:t>The number 4 is prime (not evidence-based)</a:t>
                </a:r>
              </a:p>
              <a:p>
                <a:pPr lvl="1"/>
                <a:r>
                  <a:rPr lang="en-US" dirty="0"/>
                  <a:t>This statement is false (not non-contradictory)</a:t>
                </a:r>
              </a:p>
              <a:p>
                <a:pPr lvl="1"/>
                <a:r>
                  <a:rPr lang="en-US" dirty="0"/>
                  <a:t>The mass of the photon is exactly </a:t>
                </a:r>
                <a14:m>
                  <m:oMath xmlns:m="http://schemas.openxmlformats.org/officeDocument/2006/math">
                    <m:r>
                      <a:rPr lang="en-US" b="0" i="1" smtClean="0">
                        <a:latin typeface="Cambria Math" panose="02040503050406030204" pitchFamily="18" charset="0"/>
                      </a:rPr>
                      <m:t>0</m:t>
                    </m:r>
                  </m:oMath>
                </a14:m>
                <a:r>
                  <a:rPr lang="en-US" dirty="0"/>
                  <a:t> eV (not verifiable due to infinite precision)</a:t>
                </a:r>
              </a:p>
              <a:p>
                <a:r>
                  <a:rPr lang="en-US" dirty="0"/>
                  <a:t>We need a mathematical framework to capture these concepts</a:t>
                </a:r>
              </a:p>
              <a:p>
                <a:pPr lvl="1"/>
                <a:endParaRPr lang="en-US" dirty="0"/>
              </a:p>
              <a:p>
                <a:endParaRPr lang="en-US" b="1" dirty="0"/>
              </a:p>
              <a:p>
                <a:endParaRPr lang="en-US" dirty="0"/>
              </a:p>
            </p:txBody>
          </p:sp>
        </mc:Choice>
        <mc:Fallback xmlns="">
          <p:sp>
            <p:nvSpPr>
              <p:cNvPr id="3" name="Content Placeholder 2">
                <a:extLst>
                  <a:ext uri="{FF2B5EF4-FFF2-40B4-BE49-F238E27FC236}">
                    <a16:creationId xmlns:a16="http://schemas.microsoft.com/office/drawing/2014/main" id="{411E02D3-3D72-4EF3-BBC2-426A7E37BD80}"/>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US">
                    <a:noFill/>
                  </a:rPr>
                  <a:t> </a:t>
                </a:r>
              </a:p>
            </p:txBody>
          </p:sp>
        </mc:Fallback>
      </mc:AlternateContent>
    </p:spTree>
    <p:extLst>
      <p:ext uri="{BB962C8B-B14F-4D97-AF65-F5344CB8AC3E}">
        <p14:creationId xmlns:p14="http://schemas.microsoft.com/office/powerpoint/2010/main" val="4125203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935C-BAAC-474E-965A-A1757E85778A}"/>
              </a:ext>
            </a:extLst>
          </p:cNvPr>
          <p:cNvSpPr>
            <a:spLocks noGrp="1"/>
          </p:cNvSpPr>
          <p:nvPr>
            <p:ph type="title"/>
          </p:nvPr>
        </p:nvSpPr>
        <p:spPr/>
        <p:txBody>
          <a:bodyPr/>
          <a:lstStyle/>
          <a:p>
            <a:r>
              <a:rPr lang="en-US" dirty="0"/>
              <a:t>Statements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6DB175-43DA-4A0E-A89E-CE2E5D473F24}"/>
                  </a:ext>
                </a:extLst>
              </p:cNvPr>
              <p:cNvSpPr>
                <a:spLocks noGrp="1"/>
              </p:cNvSpPr>
              <p:nvPr>
                <p:ph idx="1"/>
              </p:nvPr>
            </p:nvSpPr>
            <p:spPr/>
            <p:txBody>
              <a:bodyPr>
                <a:normAutofit fontScale="92500" lnSpcReduction="10000"/>
              </a:bodyPr>
              <a:lstStyle/>
              <a:p>
                <a:r>
                  <a:rPr lang="en-US" dirty="0"/>
                  <a:t>In mathematical logic, statements are sentences constructed from a well defined set of symbols</a:t>
                </a:r>
              </a:p>
              <a:p>
                <a:pPr lvl="1"/>
                <a:r>
                  <a:rPr lang="en-US" dirty="0"/>
                  <a:t>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e>
                    </m:d>
                    <m:r>
                      <a:rPr lang="en-US" b="0" i="1" smtClean="0">
                        <a:latin typeface="Cambria Math" panose="02040503050406030204" pitchFamily="18" charset="0"/>
                      </a:rPr>
                      <m:t> </m:t>
                    </m:r>
                  </m:oMath>
                </a14:m>
                <a:endParaRPr lang="en-US" dirty="0"/>
              </a:p>
              <a:p>
                <a:pPr lvl="1"/>
                <a:r>
                  <a:rPr lang="en-US" dirty="0"/>
                  <a:t>They are so defined to avoid paradoxes, the “web of meaning” and therefore give a rigorous foundation to mathematics, study proof theory, </a:t>
                </a:r>
                <a:r>
                  <a:rPr lang="en-US" dirty="0" err="1"/>
                  <a:t>etc</a:t>
                </a:r>
                <a:r>
                  <a:rPr lang="en-US" dirty="0"/>
                  <a:t>…</a:t>
                </a:r>
              </a:p>
              <a:p>
                <a:r>
                  <a:rPr lang="en-US" dirty="0"/>
                  <a:t>This does not work for us</a:t>
                </a:r>
              </a:p>
              <a:p>
                <a:pPr lvl="1"/>
                <a:r>
                  <a:rPr lang="en-US" dirty="0"/>
                  <a:t>Science started well before we had those symbols</a:t>
                </a:r>
              </a:p>
              <a:p>
                <a:pPr lvl="1"/>
                <a:r>
                  <a:rPr lang="en-US" dirty="0"/>
                  <a:t>Science is about the web of meaning</a:t>
                </a:r>
              </a:p>
              <a:p>
                <a:r>
                  <a:rPr lang="en-US" dirty="0"/>
                  <a:t>In science, statements are the assertions represented by the sentences</a:t>
                </a:r>
              </a:p>
              <a:p>
                <a:pPr lvl="1"/>
                <a:r>
                  <a:rPr lang="en-US" dirty="0"/>
                  <a:t>“This animal is a cat” is the same statement as “</a:t>
                </a:r>
                <a:r>
                  <a:rPr lang="en-US" dirty="0" err="1"/>
                  <a:t>Quest’animale</a:t>
                </a:r>
                <a:r>
                  <a:rPr lang="en-US" dirty="0"/>
                  <a:t> e’ un </a:t>
                </a:r>
                <a:r>
                  <a:rPr lang="en-US" dirty="0" err="1"/>
                  <a:t>gatto</a:t>
                </a:r>
                <a:r>
                  <a:rPr lang="en-US" dirty="0"/>
                  <a:t>”</a:t>
                </a:r>
              </a:p>
              <a:p>
                <a:pPr lvl="1"/>
                <a:r>
                  <a:rPr lang="en-US" dirty="0"/>
                  <a:t>“The desk is 1 meter wide” is the same statement as “The desk is 3.28083989501 feet wide”</a:t>
                </a:r>
              </a:p>
              <a:p>
                <a:endParaRPr lang="en-US" dirty="0"/>
              </a:p>
            </p:txBody>
          </p:sp>
        </mc:Choice>
        <mc:Fallback xmlns="">
          <p:sp>
            <p:nvSpPr>
              <p:cNvPr id="3" name="Content Placeholder 2">
                <a:extLst>
                  <a:ext uri="{FF2B5EF4-FFF2-40B4-BE49-F238E27FC236}">
                    <a16:creationId xmlns:a16="http://schemas.microsoft.com/office/drawing/2014/main" id="{226DB175-43DA-4A0E-A89E-CE2E5D473F24}"/>
                  </a:ext>
                </a:extLst>
              </p:cNvPr>
              <p:cNvSpPr>
                <a:spLocks noGrp="1" noRot="1" noChangeAspect="1" noMove="1" noResize="1" noEditPoints="1" noAdjustHandles="1" noChangeArrowheads="1" noChangeShapeType="1" noTextEdit="1"/>
              </p:cNvSpPr>
              <p:nvPr>
                <p:ph idx="1"/>
              </p:nvPr>
            </p:nvSpPr>
            <p:spPr>
              <a:blipFill>
                <a:blip r:embed="rId2"/>
                <a:stretch>
                  <a:fillRect l="-928" t="-2801"/>
                </a:stretch>
              </a:blipFill>
            </p:spPr>
            <p:txBody>
              <a:bodyPr/>
              <a:lstStyle/>
              <a:p>
                <a:r>
                  <a:rPr lang="en-US">
                    <a:noFill/>
                  </a:rPr>
                  <a:t> </a:t>
                </a:r>
              </a:p>
            </p:txBody>
          </p:sp>
        </mc:Fallback>
      </mc:AlternateContent>
    </p:spTree>
    <p:extLst>
      <p:ext uri="{BB962C8B-B14F-4D97-AF65-F5344CB8AC3E}">
        <p14:creationId xmlns:p14="http://schemas.microsoft.com/office/powerpoint/2010/main" val="1699320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55B8A-9376-4E4B-AFB0-4C30F66F1D5B}"/>
              </a:ext>
            </a:extLst>
          </p:cNvPr>
          <p:cNvSpPr>
            <a:spLocks noGrp="1"/>
          </p:cNvSpPr>
          <p:nvPr>
            <p:ph type="title"/>
          </p:nvPr>
        </p:nvSpPr>
        <p:spPr>
          <a:xfrm>
            <a:off x="838200" y="365125"/>
            <a:ext cx="10515600" cy="846455"/>
          </a:xfrm>
        </p:spPr>
        <p:txBody>
          <a:bodyPr/>
          <a:lstStyle/>
          <a:p>
            <a:r>
              <a:rPr lang="en-US" dirty="0"/>
              <a:t>Statements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43542FF-2A8D-45AF-8593-C4AA09A0B052}"/>
                  </a:ext>
                </a:extLst>
              </p:cNvPr>
              <p:cNvSpPr>
                <a:spLocks noGrp="1"/>
              </p:cNvSpPr>
              <p:nvPr>
                <p:ph idx="1"/>
              </p:nvPr>
            </p:nvSpPr>
            <p:spPr>
              <a:xfrm>
                <a:off x="838200" y="3870959"/>
                <a:ext cx="10515600" cy="2306003"/>
              </a:xfrm>
            </p:spPr>
            <p:txBody>
              <a:bodyPr>
                <a:normAutofit lnSpcReduction="10000"/>
              </a:bodyPr>
              <a:lstStyle/>
              <a:p>
                <a:r>
                  <a:rPr lang="en-US" dirty="0"/>
                  <a:t>Statements themselves are not formally defined</a:t>
                </a:r>
              </a:p>
              <a:p>
                <a:pPr lvl="1"/>
                <a:r>
                  <a:rPr lang="en-US" dirty="0"/>
                  <a:t>We are not going to try to define a grammar or try to specify what “meaning” means, we just have symbols to represent them mathematically</a:t>
                </a:r>
              </a:p>
              <a:p>
                <a:r>
                  <a:rPr lang="en-US" dirty="0"/>
                  <a:t>but we axiomatically give them properties from which we can construct formal propositions</a:t>
                </a:r>
              </a:p>
              <a:p>
                <a:pPr lvl="1"/>
                <a:r>
                  <a:rPr lang="en-US" dirty="0"/>
                  <a:t>E.g. </a:t>
                </a:r>
                <a14:m>
                  <m:oMath xmlns:m="http://schemas.openxmlformats.org/officeDocument/2006/math">
                    <m:r>
                      <m:rPr>
                        <m:sty m:val="p"/>
                      </m:rPr>
                      <a:rPr lang="en-US">
                        <a:latin typeface="Cambria Math" panose="02040503050406030204" pitchFamily="18" charset="0"/>
                      </a:rPr>
                      <m:t>truth</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𝒔</m:t>
                            </m:r>
                          </m:e>
                          <m:sub>
                            <m:r>
                              <a:rPr lang="en-US" i="1">
                                <a:latin typeface="Cambria Math" panose="02040503050406030204" pitchFamily="18" charset="0"/>
                              </a:rPr>
                              <m:t>1</m:t>
                            </m:r>
                          </m:sub>
                        </m:sSub>
                      </m:e>
                    </m:d>
                    <m:r>
                      <a:rPr lang="en-US" i="1">
                        <a:latin typeface="Cambria Math" panose="02040503050406030204" pitchFamily="18" charset="0"/>
                      </a:rPr>
                      <m:t>=</m:t>
                    </m:r>
                    <m:r>
                      <m:rPr>
                        <m:sty m:val="p"/>
                      </m:rPr>
                      <a:rPr lang="en-US">
                        <a:latin typeface="Cambria Math" panose="02040503050406030204" pitchFamily="18" charset="0"/>
                      </a:rPr>
                      <m:t>TRUE</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743542FF-2A8D-45AF-8593-C4AA09A0B052}"/>
                  </a:ext>
                </a:extLst>
              </p:cNvPr>
              <p:cNvSpPr>
                <a:spLocks noGrp="1" noRot="1" noChangeAspect="1" noMove="1" noResize="1" noEditPoints="1" noAdjustHandles="1" noChangeArrowheads="1" noChangeShapeType="1" noTextEdit="1"/>
              </p:cNvSpPr>
              <p:nvPr>
                <p:ph idx="1"/>
              </p:nvPr>
            </p:nvSpPr>
            <p:spPr>
              <a:xfrm>
                <a:off x="838200" y="3870959"/>
                <a:ext cx="10515600" cy="2306003"/>
              </a:xfrm>
              <a:blipFill>
                <a:blip r:embed="rId2"/>
                <a:stretch>
                  <a:fillRect l="-1043" t="-5820" r="-696" b="-396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C72C014-2CE5-42ED-909F-FD2EAF9120AB}"/>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a:stretch/>
        </p:blipFill>
        <p:spPr>
          <a:xfrm>
            <a:off x="518160" y="1094104"/>
            <a:ext cx="11155680" cy="2832959"/>
          </a:xfrm>
          <a:prstGeom prst="rect">
            <a:avLst/>
          </a:prstGeom>
        </p:spPr>
      </p:pic>
    </p:spTree>
    <p:extLst>
      <p:ext uri="{BB962C8B-B14F-4D97-AF65-F5344CB8AC3E}">
        <p14:creationId xmlns:p14="http://schemas.microsoft.com/office/powerpoint/2010/main" val="964813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4001</Words>
  <Application>Microsoft Office PowerPoint</Application>
  <PresentationFormat>Widescreen</PresentationFormat>
  <Paragraphs>930</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Cambria Math</vt:lpstr>
      <vt:lpstr>Office Theme</vt:lpstr>
      <vt:lpstr>On the role of mathematics in physical theories</vt:lpstr>
      <vt:lpstr>Before we start</vt:lpstr>
      <vt:lpstr>Assumptions of Physics</vt:lpstr>
      <vt:lpstr>PowerPoint Presentation</vt:lpstr>
      <vt:lpstr>Outline</vt:lpstr>
      <vt:lpstr>PowerPoint Presentation</vt:lpstr>
      <vt:lpstr>Examples of verifiable statements</vt:lpstr>
      <vt:lpstr>Statements</vt:lpstr>
      <vt:lpstr>Statements</vt:lpstr>
      <vt:lpstr>Assignments</vt:lpstr>
      <vt:lpstr>Assignments</vt:lpstr>
      <vt:lpstr>Statements as functions of other statements</vt:lpstr>
      <vt:lpstr>Formal system for informal statements</vt:lpstr>
      <vt:lpstr>Statement equivalence</vt:lpstr>
      <vt:lpstr>Tautologies and contradictions</vt:lpstr>
      <vt:lpstr>Other semantic relationships</vt:lpstr>
      <vt:lpstr>Other semantic relationships</vt:lpstr>
      <vt:lpstr>Logical context as an algebraic structure</vt:lpstr>
      <vt:lpstr>Verifiable statements</vt:lpstr>
      <vt:lpstr>Verifiable statements</vt:lpstr>
      <vt:lpstr>Logic of verifiable statements</vt:lpstr>
      <vt:lpstr>Logic of verifiable statements</vt:lpstr>
      <vt:lpstr>Comparing algebras</vt:lpstr>
      <vt:lpstr>Sets of verifiable statements</vt:lpstr>
      <vt:lpstr>Basis</vt:lpstr>
      <vt:lpstr>Experimental domain</vt:lpstr>
      <vt:lpstr>Predictions</vt:lpstr>
      <vt:lpstr>Theoretical domain</vt:lpstr>
      <vt:lpstr>Possibilities for the domain</vt:lpstr>
      <vt:lpstr>Possibilities for the domain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Logical consistency and mathematics</vt:lpstr>
      <vt:lpstr>Mathematics captures the semantic structure </vt:lpstr>
      <vt:lpstr>Mathematics captures the semantic structure </vt:lpstr>
      <vt:lpstr>Science → Math is a forgetful functor (Mathematics is meaningless)</vt:lpstr>
      <vt:lpstr>Reformulation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63</cp:revision>
  <dcterms:created xsi:type="dcterms:W3CDTF">2019-04-05T18:11:52Z</dcterms:created>
  <dcterms:modified xsi:type="dcterms:W3CDTF">2019-09-06T07:18:17Z</dcterms:modified>
</cp:coreProperties>
</file>