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8" r:id="rId3"/>
    <p:sldId id="269" r:id="rId4"/>
    <p:sldId id="258" r:id="rId5"/>
    <p:sldId id="259" r:id="rId6"/>
    <p:sldId id="260" r:id="rId7"/>
    <p:sldId id="261" r:id="rId8"/>
    <p:sldId id="262" r:id="rId9"/>
    <p:sldId id="263" r:id="rId10"/>
    <p:sldId id="264" r:id="rId11"/>
    <p:sldId id="270" r:id="rId12"/>
    <p:sldId id="265" r:id="rId13"/>
    <p:sldId id="266"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9" autoAdjust="0"/>
    <p:restoredTop sz="94660"/>
  </p:normalViewPr>
  <p:slideViewPr>
    <p:cSldViewPr snapToGrid="0">
      <p:cViewPr varScale="1">
        <p:scale>
          <a:sx n="57" d="100"/>
          <a:sy n="57" d="100"/>
        </p:scale>
        <p:origin x="59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F385F6-19E2-4B96-97B8-57D871E83ABF}" type="datetimeFigureOut">
              <a:rPr lang="en-US" smtClean="0"/>
              <a:t>5/31/2019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639F3-4540-4229-9B59-410137034D29}" type="slidenum">
              <a:rPr lang="en-US" smtClean="0"/>
              <a:t>‹#›</a:t>
            </a:fld>
            <a:endParaRPr lang="en-US"/>
          </a:p>
        </p:txBody>
      </p:sp>
    </p:spTree>
    <p:extLst>
      <p:ext uri="{BB962C8B-B14F-4D97-AF65-F5344CB8AC3E}">
        <p14:creationId xmlns:p14="http://schemas.microsoft.com/office/powerpoint/2010/main" val="4235401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06E47-4466-4D4B-9B92-561B9900DA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D8A07-A955-4A1C-BCD5-6F81E66A15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AB606A-FED0-4C52-80E6-A91DECC4DA46}"/>
              </a:ext>
            </a:extLst>
          </p:cNvPr>
          <p:cNvSpPr>
            <a:spLocks noGrp="1"/>
          </p:cNvSpPr>
          <p:nvPr>
            <p:ph type="dt" sz="half" idx="10"/>
          </p:nvPr>
        </p:nvSpPr>
        <p:spPr/>
        <p:txBody>
          <a:bodyPr/>
          <a:lstStyle/>
          <a:p>
            <a:fld id="{F9792949-2D02-4592-B748-4AC22DB2AD20}" type="datetime1">
              <a:rPr lang="en-US" smtClean="0"/>
              <a:t>5/31/2019</a:t>
            </a:fld>
            <a:endParaRPr lang="en-US"/>
          </a:p>
        </p:txBody>
      </p:sp>
      <p:sp>
        <p:nvSpPr>
          <p:cNvPr id="5" name="Footer Placeholder 4">
            <a:extLst>
              <a:ext uri="{FF2B5EF4-FFF2-40B4-BE49-F238E27FC236}">
                <a16:creationId xmlns:a16="http://schemas.microsoft.com/office/drawing/2014/main" id="{91831E1D-309C-4FF8-AAF3-664A6B191EB8}"/>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D0B46347-6906-4FB1-B286-49479C03C43A}"/>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3994250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333AE-F7A0-466B-BDA3-435A4678B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822212-2A30-42CF-9EBE-5998DC96B0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666FD-9D85-465E-B6E5-E6E34520EA93}"/>
              </a:ext>
            </a:extLst>
          </p:cNvPr>
          <p:cNvSpPr>
            <a:spLocks noGrp="1"/>
          </p:cNvSpPr>
          <p:nvPr>
            <p:ph type="dt" sz="half" idx="10"/>
          </p:nvPr>
        </p:nvSpPr>
        <p:spPr/>
        <p:txBody>
          <a:bodyPr/>
          <a:lstStyle/>
          <a:p>
            <a:fld id="{F0A17D2D-818C-4234-BA67-786A7E6BE93D}" type="datetime1">
              <a:rPr lang="en-US" smtClean="0"/>
              <a:t>5/31/2019</a:t>
            </a:fld>
            <a:endParaRPr lang="en-US"/>
          </a:p>
        </p:txBody>
      </p:sp>
      <p:sp>
        <p:nvSpPr>
          <p:cNvPr id="5" name="Footer Placeholder 4">
            <a:extLst>
              <a:ext uri="{FF2B5EF4-FFF2-40B4-BE49-F238E27FC236}">
                <a16:creationId xmlns:a16="http://schemas.microsoft.com/office/drawing/2014/main" id="{B1899087-BC1A-4973-B677-2149FA303E9D}"/>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B21045D-A9AE-4D73-AA67-25C144648224}"/>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3115613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E0D2E9-9647-4ADF-9062-957D6BCDB8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B9A81D-3A40-4B5B-9A2D-C688E40841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8B59F4-586A-4315-A7F2-962C31788308}"/>
              </a:ext>
            </a:extLst>
          </p:cNvPr>
          <p:cNvSpPr>
            <a:spLocks noGrp="1"/>
          </p:cNvSpPr>
          <p:nvPr>
            <p:ph type="dt" sz="half" idx="10"/>
          </p:nvPr>
        </p:nvSpPr>
        <p:spPr/>
        <p:txBody>
          <a:bodyPr/>
          <a:lstStyle/>
          <a:p>
            <a:fld id="{3623F9CE-E327-411C-921B-0EC18F8595EE}" type="datetime1">
              <a:rPr lang="en-US" smtClean="0"/>
              <a:t>5/31/2019</a:t>
            </a:fld>
            <a:endParaRPr lang="en-US"/>
          </a:p>
        </p:txBody>
      </p:sp>
      <p:sp>
        <p:nvSpPr>
          <p:cNvPr id="5" name="Footer Placeholder 4">
            <a:extLst>
              <a:ext uri="{FF2B5EF4-FFF2-40B4-BE49-F238E27FC236}">
                <a16:creationId xmlns:a16="http://schemas.microsoft.com/office/drawing/2014/main" id="{D6A43D98-265D-4DCE-B9E7-6AADB0689B84}"/>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D23C83A1-AC36-42A2-976E-4AA4B232B8C3}"/>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2302466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B7038-9F3D-4FF6-B53F-A760D6B732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790103-DA2B-4288-92D6-A42B18EBC3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CA4045-648D-4F1E-9A36-D67DA017190C}"/>
              </a:ext>
            </a:extLst>
          </p:cNvPr>
          <p:cNvSpPr>
            <a:spLocks noGrp="1"/>
          </p:cNvSpPr>
          <p:nvPr>
            <p:ph type="dt" sz="half" idx="10"/>
          </p:nvPr>
        </p:nvSpPr>
        <p:spPr/>
        <p:txBody>
          <a:bodyPr/>
          <a:lstStyle/>
          <a:p>
            <a:fld id="{E61912C1-017F-458D-9F92-DDEF8659FE94}" type="datetime1">
              <a:rPr lang="en-US" smtClean="0"/>
              <a:t>5/31/2019</a:t>
            </a:fld>
            <a:endParaRPr lang="en-US"/>
          </a:p>
        </p:txBody>
      </p:sp>
      <p:sp>
        <p:nvSpPr>
          <p:cNvPr id="5" name="Footer Placeholder 4">
            <a:extLst>
              <a:ext uri="{FF2B5EF4-FFF2-40B4-BE49-F238E27FC236}">
                <a16:creationId xmlns:a16="http://schemas.microsoft.com/office/drawing/2014/main" id="{8758E86E-4CD0-4141-AA4E-C889A2233625}"/>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8432A4AC-1DF7-4B2E-8F9A-FC2B20BFCCDC}"/>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2758653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32080-09F1-4521-99F7-7436902A9F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A92E03-BFCF-4C38-AF1F-3FBF6D4729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5BD59-FC43-4F69-BAF5-C78CE76AAE4A}"/>
              </a:ext>
            </a:extLst>
          </p:cNvPr>
          <p:cNvSpPr>
            <a:spLocks noGrp="1"/>
          </p:cNvSpPr>
          <p:nvPr>
            <p:ph type="dt" sz="half" idx="10"/>
          </p:nvPr>
        </p:nvSpPr>
        <p:spPr/>
        <p:txBody>
          <a:bodyPr/>
          <a:lstStyle/>
          <a:p>
            <a:fld id="{09F920A6-E072-4D9C-A97F-4A01E0B4969B}" type="datetime1">
              <a:rPr lang="en-US" smtClean="0"/>
              <a:t>5/31/2019</a:t>
            </a:fld>
            <a:endParaRPr lang="en-US"/>
          </a:p>
        </p:txBody>
      </p:sp>
      <p:sp>
        <p:nvSpPr>
          <p:cNvPr id="5" name="Footer Placeholder 4">
            <a:extLst>
              <a:ext uri="{FF2B5EF4-FFF2-40B4-BE49-F238E27FC236}">
                <a16:creationId xmlns:a16="http://schemas.microsoft.com/office/drawing/2014/main" id="{AEA48964-A7B4-4685-AEA4-D75728F91ED4}"/>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B17B972-73AE-4395-BA47-08135B84EB3B}"/>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95092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71E6C-0DDE-48D8-A499-897CD62010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6D3326-4FC5-442F-AC4C-064DF9B61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33EB87E-3030-4A2B-B5DD-02D71F8E59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C7E17-6A63-4BE0-8AC7-5229EB8EC7DA}"/>
              </a:ext>
            </a:extLst>
          </p:cNvPr>
          <p:cNvSpPr>
            <a:spLocks noGrp="1"/>
          </p:cNvSpPr>
          <p:nvPr>
            <p:ph type="dt" sz="half" idx="10"/>
          </p:nvPr>
        </p:nvSpPr>
        <p:spPr/>
        <p:txBody>
          <a:bodyPr/>
          <a:lstStyle/>
          <a:p>
            <a:fld id="{C376C425-2691-4A34-AEB2-A63CABD0D827}" type="datetime1">
              <a:rPr lang="en-US" smtClean="0"/>
              <a:t>5/31/2019</a:t>
            </a:fld>
            <a:endParaRPr lang="en-US"/>
          </a:p>
        </p:txBody>
      </p:sp>
      <p:sp>
        <p:nvSpPr>
          <p:cNvPr id="6" name="Footer Placeholder 5">
            <a:extLst>
              <a:ext uri="{FF2B5EF4-FFF2-40B4-BE49-F238E27FC236}">
                <a16:creationId xmlns:a16="http://schemas.microsoft.com/office/drawing/2014/main" id="{BE633BFA-D7CD-4B0E-A063-2CF087019B32}"/>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E8A6EFE4-6A8F-40A9-AA4C-59F97BC85FCB}"/>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406453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3E630-B475-4787-91BC-C63F02B52A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BCF2F8-B75C-4E67-89D1-4B147C168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D4FE1A-06D9-4EFA-B6B3-91F82DF0C2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DDAE2EB-DA93-4E29-941F-658940B4A2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88B261-42ED-4CD3-9816-3322E14EDA2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6F1A35-D6A5-48EF-8CE1-5C203795C695}"/>
              </a:ext>
            </a:extLst>
          </p:cNvPr>
          <p:cNvSpPr>
            <a:spLocks noGrp="1"/>
          </p:cNvSpPr>
          <p:nvPr>
            <p:ph type="dt" sz="half" idx="10"/>
          </p:nvPr>
        </p:nvSpPr>
        <p:spPr/>
        <p:txBody>
          <a:bodyPr/>
          <a:lstStyle/>
          <a:p>
            <a:fld id="{B5FC08D2-12F3-4459-A8DA-0D8684D7AF52}" type="datetime1">
              <a:rPr lang="en-US" smtClean="0"/>
              <a:t>5/31/2019</a:t>
            </a:fld>
            <a:endParaRPr lang="en-US"/>
          </a:p>
        </p:txBody>
      </p:sp>
      <p:sp>
        <p:nvSpPr>
          <p:cNvPr id="8" name="Footer Placeholder 7">
            <a:extLst>
              <a:ext uri="{FF2B5EF4-FFF2-40B4-BE49-F238E27FC236}">
                <a16:creationId xmlns:a16="http://schemas.microsoft.com/office/drawing/2014/main" id="{90F337CD-EC14-4023-87E1-5C783DFD76DD}"/>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1D8442C4-A6E1-4670-AAB8-0D8ADCEEAA2A}"/>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357466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EFD25-E7B5-40C4-A219-3814614DE0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AE2053-2DEC-4B82-A077-13F7A17715A5}"/>
              </a:ext>
            </a:extLst>
          </p:cNvPr>
          <p:cNvSpPr>
            <a:spLocks noGrp="1"/>
          </p:cNvSpPr>
          <p:nvPr>
            <p:ph type="dt" sz="half" idx="10"/>
          </p:nvPr>
        </p:nvSpPr>
        <p:spPr/>
        <p:txBody>
          <a:bodyPr/>
          <a:lstStyle/>
          <a:p>
            <a:fld id="{71E22CF0-1AC4-4AA2-9DC6-00D77159543A}" type="datetime1">
              <a:rPr lang="en-US" smtClean="0"/>
              <a:t>5/31/2019</a:t>
            </a:fld>
            <a:endParaRPr lang="en-US"/>
          </a:p>
        </p:txBody>
      </p:sp>
      <p:sp>
        <p:nvSpPr>
          <p:cNvPr id="4" name="Footer Placeholder 3">
            <a:extLst>
              <a:ext uri="{FF2B5EF4-FFF2-40B4-BE49-F238E27FC236}">
                <a16:creationId xmlns:a16="http://schemas.microsoft.com/office/drawing/2014/main" id="{891AF887-F700-4389-8DD7-CA27F34C0DF6}"/>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EAE7CC6-1CB9-44FE-8699-B9F771CD3C32}"/>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1889618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CC0EDD-BAC7-49D7-A0D2-13FA23958D6D}"/>
              </a:ext>
            </a:extLst>
          </p:cNvPr>
          <p:cNvSpPr>
            <a:spLocks noGrp="1"/>
          </p:cNvSpPr>
          <p:nvPr>
            <p:ph type="dt" sz="half" idx="10"/>
          </p:nvPr>
        </p:nvSpPr>
        <p:spPr/>
        <p:txBody>
          <a:bodyPr/>
          <a:lstStyle/>
          <a:p>
            <a:fld id="{72E655E4-2517-4D53-8531-A4F6231E9C80}" type="datetime1">
              <a:rPr lang="en-US" smtClean="0"/>
              <a:t>5/31/2019</a:t>
            </a:fld>
            <a:endParaRPr lang="en-US"/>
          </a:p>
        </p:txBody>
      </p:sp>
      <p:sp>
        <p:nvSpPr>
          <p:cNvPr id="3" name="Footer Placeholder 2">
            <a:extLst>
              <a:ext uri="{FF2B5EF4-FFF2-40B4-BE49-F238E27FC236}">
                <a16:creationId xmlns:a16="http://schemas.microsoft.com/office/drawing/2014/main" id="{A89685FA-DB45-4F0B-87C7-69BEB520C45C}"/>
              </a:ext>
            </a:extLst>
          </p:cNvPr>
          <p:cNvSpPr>
            <a:spLocks noGrp="1"/>
          </p:cNvSpPr>
          <p:nvPr>
            <p:ph type="ftr" sz="quarter" idx="11"/>
          </p:nvPr>
        </p:nvSpPr>
        <p:spPr/>
        <p:txBody>
          <a:bodyPr/>
          <a:lstStyle/>
          <a:p>
            <a:r>
              <a:rPr lang="en-US"/>
              <a:t>Gabriele Carcassi - University of Michigan</a:t>
            </a:r>
          </a:p>
        </p:txBody>
      </p:sp>
      <p:sp>
        <p:nvSpPr>
          <p:cNvPr id="4" name="Slide Number Placeholder 3">
            <a:extLst>
              <a:ext uri="{FF2B5EF4-FFF2-40B4-BE49-F238E27FC236}">
                <a16:creationId xmlns:a16="http://schemas.microsoft.com/office/drawing/2014/main" id="{0997D48E-81FE-4119-8449-BA321D437700}"/>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2067231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1CCF1-0C6F-494A-B5CD-896211E3EB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1BC5D27-AD20-493E-8C3C-E650BD8053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745D4F-BEC3-4B56-9BDE-E7C22617B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D6F334-B5AB-4653-8CBE-DC6CA49497B9}"/>
              </a:ext>
            </a:extLst>
          </p:cNvPr>
          <p:cNvSpPr>
            <a:spLocks noGrp="1"/>
          </p:cNvSpPr>
          <p:nvPr>
            <p:ph type="dt" sz="half" idx="10"/>
          </p:nvPr>
        </p:nvSpPr>
        <p:spPr/>
        <p:txBody>
          <a:bodyPr/>
          <a:lstStyle/>
          <a:p>
            <a:fld id="{46695931-ECDB-47F8-B6F8-41B4A9DC9CD4}" type="datetime1">
              <a:rPr lang="en-US" smtClean="0"/>
              <a:t>5/31/2019</a:t>
            </a:fld>
            <a:endParaRPr lang="en-US"/>
          </a:p>
        </p:txBody>
      </p:sp>
      <p:sp>
        <p:nvSpPr>
          <p:cNvPr id="6" name="Footer Placeholder 5">
            <a:extLst>
              <a:ext uri="{FF2B5EF4-FFF2-40B4-BE49-F238E27FC236}">
                <a16:creationId xmlns:a16="http://schemas.microsoft.com/office/drawing/2014/main" id="{5C360E85-7BF1-41D6-A6BB-6F12385E0064}"/>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0637403B-1C1D-4861-BDBA-C3EC4BD01858}"/>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2646198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2DFFE-AE8D-4198-B12B-7AB16C2C7B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B64533-59DD-48B5-9691-11D656EBF0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33B798-536A-4128-8E36-E1B7A5022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D1007A-E9AF-486E-9346-8931181A70ED}"/>
              </a:ext>
            </a:extLst>
          </p:cNvPr>
          <p:cNvSpPr>
            <a:spLocks noGrp="1"/>
          </p:cNvSpPr>
          <p:nvPr>
            <p:ph type="dt" sz="half" idx="10"/>
          </p:nvPr>
        </p:nvSpPr>
        <p:spPr/>
        <p:txBody>
          <a:bodyPr/>
          <a:lstStyle/>
          <a:p>
            <a:fld id="{101E6F61-B05F-4EF6-A02A-69AC20D2ABE7}" type="datetime1">
              <a:rPr lang="en-US" smtClean="0"/>
              <a:t>5/31/2019</a:t>
            </a:fld>
            <a:endParaRPr lang="en-US"/>
          </a:p>
        </p:txBody>
      </p:sp>
      <p:sp>
        <p:nvSpPr>
          <p:cNvPr id="6" name="Footer Placeholder 5">
            <a:extLst>
              <a:ext uri="{FF2B5EF4-FFF2-40B4-BE49-F238E27FC236}">
                <a16:creationId xmlns:a16="http://schemas.microsoft.com/office/drawing/2014/main" id="{DACF5575-6B48-4D2E-94CF-781294BC4A84}"/>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CE55C14-D003-4F53-9E8B-D09E729241DB}"/>
              </a:ext>
            </a:extLst>
          </p:cNvPr>
          <p:cNvSpPr>
            <a:spLocks noGrp="1"/>
          </p:cNvSpPr>
          <p:nvPr>
            <p:ph type="sldNum" sz="quarter" idx="12"/>
          </p:nvPr>
        </p:nvSpPr>
        <p:spPr/>
        <p:txBody>
          <a:bodyPr/>
          <a:lstStyle/>
          <a:p>
            <a:fld id="{3AD750BC-ECFE-42A8-AD75-224883221BFF}" type="slidenum">
              <a:rPr lang="en-US" smtClean="0"/>
              <a:t>‹#›</a:t>
            </a:fld>
            <a:endParaRPr lang="en-US"/>
          </a:p>
        </p:txBody>
      </p:sp>
    </p:spTree>
    <p:extLst>
      <p:ext uri="{BB962C8B-B14F-4D97-AF65-F5344CB8AC3E}">
        <p14:creationId xmlns:p14="http://schemas.microsoft.com/office/powerpoint/2010/main" val="1154009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85CC75-5350-4D54-ADE5-1EC98248DA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FA2E57-6870-443B-A6FE-F8C60A0D4F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A65AF7-2970-4964-97CC-3BA8A9F9AE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C10E87-5E97-47A2-B4A4-DC7F4FF579F5}" type="datetime1">
              <a:rPr lang="en-US" smtClean="0"/>
              <a:t>5/31/2019</a:t>
            </a:fld>
            <a:endParaRPr lang="en-US"/>
          </a:p>
        </p:txBody>
      </p:sp>
      <p:sp>
        <p:nvSpPr>
          <p:cNvPr id="5" name="Footer Placeholder 4">
            <a:extLst>
              <a:ext uri="{FF2B5EF4-FFF2-40B4-BE49-F238E27FC236}">
                <a16:creationId xmlns:a16="http://schemas.microsoft.com/office/drawing/2014/main" id="{342F2E22-F37D-423A-9D5D-A416971A8B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556F68D1-AB37-486A-98FD-AE286E869E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D750BC-ECFE-42A8-AD75-224883221BFF}" type="slidenum">
              <a:rPr lang="en-US" smtClean="0"/>
              <a:t>‹#›</a:t>
            </a:fld>
            <a:endParaRPr lang="en-US" dirty="0"/>
          </a:p>
        </p:txBody>
      </p:sp>
    </p:spTree>
    <p:extLst>
      <p:ext uri="{BB962C8B-B14F-4D97-AF65-F5344CB8AC3E}">
        <p14:creationId xmlns:p14="http://schemas.microsoft.com/office/powerpoint/2010/main" val="2956112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hyperlink" Target="http://assumptionsofphysics.org/" TargetMode="External"/><Relationship Id="rId2" Type="http://schemas.openxmlformats.org/officeDocument/2006/relationships/hyperlink" Target="http://iopscience.iop.org/article/10.1088/2399-6528/aaba25"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hyperlink" Target="http://assumptionsofphysics.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F898E-6EE6-4622-BBAC-961DA77C242E}"/>
              </a:ext>
            </a:extLst>
          </p:cNvPr>
          <p:cNvSpPr>
            <a:spLocks noGrp="1"/>
          </p:cNvSpPr>
          <p:nvPr>
            <p:ph type="ctrTitle"/>
          </p:nvPr>
        </p:nvSpPr>
        <p:spPr>
          <a:xfrm>
            <a:off x="1524000" y="1974621"/>
            <a:ext cx="9144000" cy="2387600"/>
          </a:xfrm>
        </p:spPr>
        <p:txBody>
          <a:bodyPr>
            <a:normAutofit fontScale="90000"/>
          </a:bodyPr>
          <a:lstStyle/>
          <a:p>
            <a:r>
              <a:rPr lang="en-US" b="1" dirty="0"/>
              <a:t>The Fundamental Connections Between Classical Hamiltonian Mechanics, Quantum Mechanics and Information Entropy</a:t>
            </a:r>
            <a:endParaRPr lang="en-US" dirty="0"/>
          </a:p>
        </p:txBody>
      </p:sp>
      <p:sp>
        <p:nvSpPr>
          <p:cNvPr id="3" name="Subtitle 2">
            <a:extLst>
              <a:ext uri="{FF2B5EF4-FFF2-40B4-BE49-F238E27FC236}">
                <a16:creationId xmlns:a16="http://schemas.microsoft.com/office/drawing/2014/main" id="{2B866B0C-7609-4D01-86E5-0A920830CEAE}"/>
              </a:ext>
            </a:extLst>
          </p:cNvPr>
          <p:cNvSpPr>
            <a:spLocks noGrp="1"/>
          </p:cNvSpPr>
          <p:nvPr>
            <p:ph type="subTitle" idx="1"/>
          </p:nvPr>
        </p:nvSpPr>
        <p:spPr>
          <a:xfrm>
            <a:off x="1524000" y="4853791"/>
            <a:ext cx="9144000" cy="1655762"/>
          </a:xfrm>
        </p:spPr>
        <p:txBody>
          <a:bodyPr/>
          <a:lstStyle/>
          <a:p>
            <a:r>
              <a:rPr lang="en-US" dirty="0"/>
              <a:t>Gabriele Carcassi and Christine Aidala</a:t>
            </a:r>
          </a:p>
          <a:p>
            <a:r>
              <a:rPr lang="en-US"/>
              <a:t>May 31, </a:t>
            </a:r>
            <a:r>
              <a:rPr lang="en-US" dirty="0"/>
              <a:t>2019</a:t>
            </a:r>
          </a:p>
          <a:p>
            <a:r>
              <a:rPr lang="en-US" dirty="0"/>
              <a:t>Quantum2019</a:t>
            </a:r>
          </a:p>
        </p:txBody>
      </p:sp>
      <p:pic>
        <p:nvPicPr>
          <p:cNvPr id="7" name="Picture 6">
            <a:extLst>
              <a:ext uri="{FF2B5EF4-FFF2-40B4-BE49-F238E27FC236}">
                <a16:creationId xmlns:a16="http://schemas.microsoft.com/office/drawing/2014/main" id="{AA0B248A-CF59-44FE-ADD9-923EC8431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044" y="4284511"/>
            <a:ext cx="2180970" cy="2324914"/>
          </a:xfrm>
          <a:prstGeom prst="rect">
            <a:avLst/>
          </a:prstGeom>
        </p:spPr>
      </p:pic>
    </p:spTree>
    <p:extLst>
      <p:ext uri="{BB962C8B-B14F-4D97-AF65-F5344CB8AC3E}">
        <p14:creationId xmlns:p14="http://schemas.microsoft.com/office/powerpoint/2010/main" val="1035672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A85EE-A370-4B46-BEDF-5A935BF6015F}"/>
              </a:ext>
            </a:extLst>
          </p:cNvPr>
          <p:cNvSpPr/>
          <p:nvPr/>
        </p:nvSpPr>
        <p:spPr>
          <a:xfrm>
            <a:off x="839842" y="1540412"/>
            <a:ext cx="243840" cy="5127673"/>
          </a:xfrm>
          <a:prstGeom prst="rect">
            <a:avLst/>
          </a:prstGeom>
          <a:gradFill>
            <a:gsLst>
              <a:gs pos="0">
                <a:schemeClr val="accent1">
                  <a:lumMod val="5000"/>
                  <a:lumOff val="95000"/>
                </a:schemeClr>
              </a:gs>
              <a:gs pos="24000">
                <a:schemeClr val="accent6">
                  <a:lumMod val="60000"/>
                  <a:lumOff val="40000"/>
                </a:schemeClr>
              </a:gs>
              <a:gs pos="75000">
                <a:schemeClr val="accent5">
                  <a:lumMod val="60000"/>
                  <a:lumOff val="4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55F71D8-6FA1-4948-8039-29B42B678655}"/>
              </a:ext>
            </a:extLst>
          </p:cNvPr>
          <p:cNvSpPr txBox="1"/>
          <p:nvPr/>
        </p:nvSpPr>
        <p:spPr>
          <a:xfrm rot="16200000">
            <a:off x="-695071" y="2358392"/>
            <a:ext cx="2081724" cy="369332"/>
          </a:xfrm>
          <a:prstGeom prst="rect">
            <a:avLst/>
          </a:prstGeom>
          <a:noFill/>
        </p:spPr>
        <p:txBody>
          <a:bodyPr wrap="none" rtlCol="0">
            <a:spAutoFit/>
          </a:bodyPr>
          <a:lstStyle/>
          <a:p>
            <a:r>
              <a:rPr lang="en-US" dirty="0"/>
              <a:t>Information Entropy</a:t>
            </a:r>
          </a:p>
        </p:txBody>
      </p:sp>
      <p:cxnSp>
        <p:nvCxnSpPr>
          <p:cNvPr id="8" name="Straight Arrow Connector 7">
            <a:extLst>
              <a:ext uri="{FF2B5EF4-FFF2-40B4-BE49-F238E27FC236}">
                <a16:creationId xmlns:a16="http://schemas.microsoft.com/office/drawing/2014/main" id="{4596B1EB-F7ED-4DD9-B6FC-81AAEFD3CD8B}"/>
              </a:ext>
            </a:extLst>
          </p:cNvPr>
          <p:cNvCxnSpPr/>
          <p:nvPr/>
        </p:nvCxnSpPr>
        <p:spPr>
          <a:xfrm flipV="1">
            <a:off x="618978" y="1477108"/>
            <a:ext cx="0" cy="5190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387543-336C-4BFB-857B-B7B59B27A56A}"/>
              </a:ext>
            </a:extLst>
          </p:cNvPr>
          <p:cNvCxnSpPr>
            <a:cxnSpLocks/>
          </p:cNvCxnSpPr>
          <p:nvPr/>
        </p:nvCxnSpPr>
        <p:spPr>
          <a:xfrm>
            <a:off x="447353" y="4086668"/>
            <a:ext cx="319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97A68D-6071-431B-91A6-A55DC38B2D0B}"/>
              </a:ext>
            </a:extLst>
          </p:cNvPr>
          <p:cNvSpPr txBox="1"/>
          <p:nvPr/>
        </p:nvSpPr>
        <p:spPr>
          <a:xfrm>
            <a:off x="194945" y="3902002"/>
            <a:ext cx="301686" cy="369332"/>
          </a:xfrm>
          <a:prstGeom prst="rect">
            <a:avLst/>
          </a:prstGeom>
          <a:noFill/>
        </p:spPr>
        <p:txBody>
          <a:bodyPr wrap="none" rtlCol="0">
            <a:spAutoFit/>
          </a:bodyPr>
          <a:lstStyle/>
          <a:p>
            <a:r>
              <a:rPr lang="en-US" dirty="0"/>
              <a:t>0</a:t>
            </a:r>
          </a:p>
        </p:txBody>
      </p:sp>
      <p:sp>
        <p:nvSpPr>
          <p:cNvPr id="17" name="TextBox 16">
            <a:extLst>
              <a:ext uri="{FF2B5EF4-FFF2-40B4-BE49-F238E27FC236}">
                <a16:creationId xmlns:a16="http://schemas.microsoft.com/office/drawing/2014/main" id="{A7B718A2-BB15-485E-8D7D-D8CF14D34B6E}"/>
              </a:ext>
            </a:extLst>
          </p:cNvPr>
          <p:cNvSpPr txBox="1"/>
          <p:nvPr/>
        </p:nvSpPr>
        <p:spPr>
          <a:xfrm>
            <a:off x="2862006" y="267107"/>
            <a:ext cx="2192331" cy="523220"/>
          </a:xfrm>
          <a:prstGeom prst="rect">
            <a:avLst/>
          </a:prstGeom>
          <a:noFill/>
        </p:spPr>
        <p:txBody>
          <a:bodyPr wrap="none" rtlCol="0">
            <a:spAutoFit/>
          </a:bodyPr>
          <a:lstStyle/>
          <a:p>
            <a:r>
              <a:rPr lang="en-US" sz="2800" dirty="0"/>
              <a:t>Classical state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31FFB6-9C52-418D-944C-400E5056197A}"/>
                  </a:ext>
                </a:extLst>
              </p:cNvPr>
              <p:cNvSpPr txBox="1"/>
              <p:nvPr/>
            </p:nvSpPr>
            <p:spPr>
              <a:xfrm>
                <a:off x="3188954" y="845197"/>
                <a:ext cx="1538434"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4131FFB6-9C52-418D-944C-400E5056197A}"/>
                  </a:ext>
                </a:extLst>
              </p:cNvPr>
              <p:cNvSpPr txBox="1">
                <a:spLocks noRot="1" noChangeAspect="1" noMove="1" noResize="1" noEditPoints="1" noAdjustHandles="1" noChangeArrowheads="1" noChangeShapeType="1" noTextEdit="1"/>
              </p:cNvSpPr>
              <p:nvPr/>
            </p:nvSpPr>
            <p:spPr>
              <a:xfrm>
                <a:off x="3188954" y="845197"/>
                <a:ext cx="1538434" cy="537135"/>
              </a:xfrm>
              <a:prstGeom prst="rect">
                <a:avLst/>
              </a:prstGeom>
              <a:blipFill>
                <a:blip r:embed="rId2"/>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C650FDE-7965-4242-A7D6-1BB8C2EEB038}"/>
              </a:ext>
            </a:extLst>
          </p:cNvPr>
          <p:cNvGrpSpPr/>
          <p:nvPr/>
        </p:nvGrpSpPr>
        <p:grpSpPr>
          <a:xfrm>
            <a:off x="1799578" y="2395534"/>
            <a:ext cx="4317187" cy="1190831"/>
            <a:chOff x="7093758" y="5122425"/>
            <a:chExt cx="4317187" cy="1190831"/>
          </a:xfrm>
        </p:grpSpPr>
        <p:grpSp>
          <p:nvGrpSpPr>
            <p:cNvPr id="22" name="Group 21">
              <a:extLst>
                <a:ext uri="{FF2B5EF4-FFF2-40B4-BE49-F238E27FC236}">
                  <a16:creationId xmlns:a16="http://schemas.microsoft.com/office/drawing/2014/main" id="{287F0857-EBB9-4532-9250-F38BDA63A724}"/>
                </a:ext>
              </a:extLst>
            </p:cNvPr>
            <p:cNvGrpSpPr/>
            <p:nvPr/>
          </p:nvGrpSpPr>
          <p:grpSpPr>
            <a:xfrm>
              <a:off x="7517416" y="5122425"/>
              <a:ext cx="3079535" cy="839764"/>
              <a:chOff x="2758985" y="3636747"/>
              <a:chExt cx="7518499" cy="2050233"/>
            </a:xfrm>
          </p:grpSpPr>
          <p:grpSp>
            <p:nvGrpSpPr>
              <p:cNvPr id="28" name="Group 27">
                <a:extLst>
                  <a:ext uri="{FF2B5EF4-FFF2-40B4-BE49-F238E27FC236}">
                    <a16:creationId xmlns:a16="http://schemas.microsoft.com/office/drawing/2014/main" id="{381303E4-33DF-4173-85B5-E8E881DCA058}"/>
                  </a:ext>
                </a:extLst>
              </p:cNvPr>
              <p:cNvGrpSpPr/>
              <p:nvPr/>
            </p:nvGrpSpPr>
            <p:grpSpPr>
              <a:xfrm>
                <a:off x="2758985" y="4061287"/>
                <a:ext cx="1727299" cy="1625693"/>
                <a:chOff x="2743126" y="2971800"/>
                <a:chExt cx="1295474" cy="1219270"/>
              </a:xfrm>
            </p:grpSpPr>
            <p:sp>
              <p:nvSpPr>
                <p:cNvPr id="33" name="Oval 32">
                  <a:extLst>
                    <a:ext uri="{FF2B5EF4-FFF2-40B4-BE49-F238E27FC236}">
                      <a16:creationId xmlns:a16="http://schemas.microsoft.com/office/drawing/2014/main" id="{1A68E57E-1CD0-4625-90BD-87A39F45E62A}"/>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Chord 5">
                  <a:extLst>
                    <a:ext uri="{FF2B5EF4-FFF2-40B4-BE49-F238E27FC236}">
                      <a16:creationId xmlns:a16="http://schemas.microsoft.com/office/drawing/2014/main" id="{0213A601-6FC9-41E1-A596-971CE2E53894}"/>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Group 28">
                <a:extLst>
                  <a:ext uri="{FF2B5EF4-FFF2-40B4-BE49-F238E27FC236}">
                    <a16:creationId xmlns:a16="http://schemas.microsoft.com/office/drawing/2014/main" id="{7839EEF0-2F0B-4DCE-BB3E-033A1C7D82A0}"/>
                  </a:ext>
                </a:extLst>
              </p:cNvPr>
              <p:cNvGrpSpPr/>
              <p:nvPr/>
            </p:nvGrpSpPr>
            <p:grpSpPr>
              <a:xfrm>
                <a:off x="8550185" y="3654841"/>
                <a:ext cx="1727299" cy="1625693"/>
                <a:chOff x="2743126" y="2971800"/>
                <a:chExt cx="1295474" cy="1219270"/>
              </a:xfrm>
            </p:grpSpPr>
            <p:sp>
              <p:nvSpPr>
                <p:cNvPr id="31" name="Oval 30">
                  <a:extLst>
                    <a:ext uri="{FF2B5EF4-FFF2-40B4-BE49-F238E27FC236}">
                      <a16:creationId xmlns:a16="http://schemas.microsoft.com/office/drawing/2014/main" id="{B0F6CC53-7B1C-4FEE-AFEA-0E40728CA9DB}"/>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Chord 5">
                  <a:extLst>
                    <a:ext uri="{FF2B5EF4-FFF2-40B4-BE49-F238E27FC236}">
                      <a16:creationId xmlns:a16="http://schemas.microsoft.com/office/drawing/2014/main" id="{E58E0CE3-3B13-43C8-8E2B-ABC2978C5A2F}"/>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Freeform: Shape 29">
                <a:extLst>
                  <a:ext uri="{FF2B5EF4-FFF2-40B4-BE49-F238E27FC236}">
                    <a16:creationId xmlns:a16="http://schemas.microsoft.com/office/drawing/2014/main" id="{E30FC59C-745F-4755-8DC4-B7959C110317}"/>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3" name="Straight Arrow Connector 22">
              <a:extLst>
                <a:ext uri="{FF2B5EF4-FFF2-40B4-BE49-F238E27FC236}">
                  <a16:creationId xmlns:a16="http://schemas.microsoft.com/office/drawing/2014/main" id="{7EE9B575-1145-47A4-A267-8644DDA51D0D}"/>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B0B8F53-C514-4741-A60D-336042AB6C7C}"/>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25" name="Oval 24">
              <a:extLst>
                <a:ext uri="{FF2B5EF4-FFF2-40B4-BE49-F238E27FC236}">
                  <a16:creationId xmlns:a16="http://schemas.microsoft.com/office/drawing/2014/main" id="{92B03B04-F7F5-4308-85FC-58BD43641F40}"/>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90B5FF-6A58-4D7E-BCBA-0A9E64D8E6CD}"/>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A84092E-E453-481B-A49F-D16175E95817}"/>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7A23456C-8E8F-42CF-8E19-DA5C857A80F4}"/>
              </a:ext>
            </a:extLst>
          </p:cNvPr>
          <p:cNvSpPr txBox="1"/>
          <p:nvPr/>
        </p:nvSpPr>
        <p:spPr>
          <a:xfrm>
            <a:off x="2215990" y="5342818"/>
            <a:ext cx="3484362" cy="923330"/>
          </a:xfrm>
          <a:prstGeom prst="rect">
            <a:avLst/>
          </a:prstGeom>
          <a:noFill/>
        </p:spPr>
        <p:txBody>
          <a:bodyPr wrap="square" rtlCol="0">
            <a:spAutoFit/>
          </a:bodyPr>
          <a:lstStyle/>
          <a:p>
            <a:pPr algn="ctr"/>
            <a:r>
              <a:rPr lang="en-US" dirty="0">
                <a:solidFill>
                  <a:schemeClr val="accent4">
                    <a:lumMod val="50000"/>
                  </a:schemeClr>
                </a:solidFill>
              </a:rPr>
              <a:t>Any initial value for information entropy is allowed: we can study arbitrarily small parts</a:t>
            </a:r>
          </a:p>
        </p:txBody>
      </p:sp>
      <p:sp>
        <p:nvSpPr>
          <p:cNvPr id="53" name="TextBox 52">
            <a:extLst>
              <a:ext uri="{FF2B5EF4-FFF2-40B4-BE49-F238E27FC236}">
                <a16:creationId xmlns:a16="http://schemas.microsoft.com/office/drawing/2014/main" id="{259DDC60-AB00-4F0E-A4C9-3C02104F0818}"/>
              </a:ext>
            </a:extLst>
          </p:cNvPr>
          <p:cNvSpPr txBox="1"/>
          <p:nvPr/>
        </p:nvSpPr>
        <p:spPr>
          <a:xfrm>
            <a:off x="2215990" y="4224617"/>
            <a:ext cx="3484362" cy="646331"/>
          </a:xfrm>
          <a:prstGeom prst="rect">
            <a:avLst/>
          </a:prstGeom>
          <a:noFill/>
        </p:spPr>
        <p:txBody>
          <a:bodyPr wrap="square" rtlCol="0">
            <a:spAutoFit/>
          </a:bodyPr>
          <a:lstStyle/>
          <a:p>
            <a:pPr algn="ctr"/>
            <a:r>
              <a:rPr lang="en-US" dirty="0"/>
              <a:t>We always have access to the internal dynamics</a:t>
            </a:r>
          </a:p>
        </p:txBody>
      </p:sp>
      <p:cxnSp>
        <p:nvCxnSpPr>
          <p:cNvPr id="56" name="Straight Connector 55">
            <a:extLst>
              <a:ext uri="{FF2B5EF4-FFF2-40B4-BE49-F238E27FC236}">
                <a16:creationId xmlns:a16="http://schemas.microsoft.com/office/drawing/2014/main" id="{EC724E7D-7E48-4D60-B571-747BD549B3D2}"/>
              </a:ext>
            </a:extLst>
          </p:cNvPr>
          <p:cNvCxnSpPr/>
          <p:nvPr/>
        </p:nvCxnSpPr>
        <p:spPr>
          <a:xfrm>
            <a:off x="1230923" y="1540412"/>
            <a:ext cx="0" cy="5127673"/>
          </a:xfrm>
          <a:prstGeom prst="line">
            <a:avLst/>
          </a:prstGeom>
          <a:ln w="3810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A6A4039F-1A29-4678-A3A3-BFACA3172EC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98EC212D-3CD2-48A9-B07C-9860AB7CED9A}"/>
              </a:ext>
            </a:extLst>
          </p:cNvPr>
          <p:cNvSpPr>
            <a:spLocks noGrp="1"/>
          </p:cNvSpPr>
          <p:nvPr>
            <p:ph type="sldNum" sz="quarter" idx="12"/>
          </p:nvPr>
        </p:nvSpPr>
        <p:spPr/>
        <p:txBody>
          <a:bodyPr/>
          <a:lstStyle/>
          <a:p>
            <a:fld id="{3AD750BC-ECFE-42A8-AD75-224883221BFF}" type="slidenum">
              <a:rPr lang="en-US" smtClean="0"/>
              <a:t>10</a:t>
            </a:fld>
            <a:endParaRPr lang="en-US"/>
          </a:p>
        </p:txBody>
      </p:sp>
    </p:spTree>
    <p:extLst>
      <p:ext uri="{BB962C8B-B14F-4D97-AF65-F5344CB8AC3E}">
        <p14:creationId xmlns:p14="http://schemas.microsoft.com/office/powerpoint/2010/main" val="150072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A85EE-A370-4B46-BEDF-5A935BF6015F}"/>
              </a:ext>
            </a:extLst>
          </p:cNvPr>
          <p:cNvSpPr/>
          <p:nvPr/>
        </p:nvSpPr>
        <p:spPr>
          <a:xfrm>
            <a:off x="839842" y="1540412"/>
            <a:ext cx="243840" cy="5127673"/>
          </a:xfrm>
          <a:prstGeom prst="rect">
            <a:avLst/>
          </a:prstGeom>
          <a:gradFill>
            <a:gsLst>
              <a:gs pos="0">
                <a:schemeClr val="accent1">
                  <a:lumMod val="5000"/>
                  <a:lumOff val="95000"/>
                </a:schemeClr>
              </a:gs>
              <a:gs pos="24000">
                <a:schemeClr val="accent6">
                  <a:lumMod val="60000"/>
                  <a:lumOff val="40000"/>
                </a:schemeClr>
              </a:gs>
              <a:gs pos="75000">
                <a:schemeClr val="accent5">
                  <a:lumMod val="60000"/>
                  <a:lumOff val="4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B3DE06-0432-4BE5-B561-13A63A190CBF}"/>
              </a:ext>
            </a:extLst>
          </p:cNvPr>
          <p:cNvSpPr/>
          <p:nvPr/>
        </p:nvSpPr>
        <p:spPr>
          <a:xfrm>
            <a:off x="11500807" y="1540412"/>
            <a:ext cx="243840" cy="5127673"/>
          </a:xfrm>
          <a:prstGeom prst="rect">
            <a:avLst/>
          </a:prstGeom>
          <a:gradFill>
            <a:gsLst>
              <a:gs pos="0">
                <a:schemeClr val="accent1">
                  <a:lumMod val="5000"/>
                  <a:lumOff val="95000"/>
                </a:schemeClr>
              </a:gs>
              <a:gs pos="24000">
                <a:schemeClr val="accent6">
                  <a:lumMod val="60000"/>
                  <a:lumOff val="40000"/>
                </a:schemeClr>
              </a:gs>
              <a:gs pos="75000">
                <a:schemeClr val="accent5">
                  <a:lumMod val="60000"/>
                  <a:lumOff val="4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596B1EB-F7ED-4DD9-B6FC-81AAEFD3CD8B}"/>
              </a:ext>
            </a:extLst>
          </p:cNvPr>
          <p:cNvCxnSpPr/>
          <p:nvPr/>
        </p:nvCxnSpPr>
        <p:spPr>
          <a:xfrm flipV="1">
            <a:off x="618978" y="1477108"/>
            <a:ext cx="0" cy="5190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387543-336C-4BFB-857B-B7B59B27A56A}"/>
              </a:ext>
            </a:extLst>
          </p:cNvPr>
          <p:cNvCxnSpPr>
            <a:cxnSpLocks/>
          </p:cNvCxnSpPr>
          <p:nvPr/>
        </p:nvCxnSpPr>
        <p:spPr>
          <a:xfrm>
            <a:off x="447353" y="4086668"/>
            <a:ext cx="319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97A68D-6071-431B-91A6-A55DC38B2D0B}"/>
              </a:ext>
            </a:extLst>
          </p:cNvPr>
          <p:cNvSpPr txBox="1"/>
          <p:nvPr/>
        </p:nvSpPr>
        <p:spPr>
          <a:xfrm>
            <a:off x="194945" y="3902002"/>
            <a:ext cx="301686" cy="369332"/>
          </a:xfrm>
          <a:prstGeom prst="rect">
            <a:avLst/>
          </a:prstGeom>
          <a:noFill/>
        </p:spPr>
        <p:txBody>
          <a:bodyPr wrap="none" rtlCol="0">
            <a:spAutoFit/>
          </a:bodyPr>
          <a:lstStyle/>
          <a:p>
            <a:r>
              <a:rPr lang="en-US" dirty="0"/>
              <a:t>0</a:t>
            </a:r>
          </a:p>
        </p:txBody>
      </p:sp>
      <p:sp>
        <p:nvSpPr>
          <p:cNvPr id="16" name="Rectangle 15">
            <a:extLst>
              <a:ext uri="{FF2B5EF4-FFF2-40B4-BE49-F238E27FC236}">
                <a16:creationId xmlns:a16="http://schemas.microsoft.com/office/drawing/2014/main" id="{42FD6E3F-151F-463C-AF1B-8E046369F4BB}"/>
              </a:ext>
            </a:extLst>
          </p:cNvPr>
          <p:cNvSpPr/>
          <p:nvPr/>
        </p:nvSpPr>
        <p:spPr>
          <a:xfrm>
            <a:off x="11394127" y="4003125"/>
            <a:ext cx="457200" cy="1670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7B718A2-BB15-485E-8D7D-D8CF14D34B6E}"/>
              </a:ext>
            </a:extLst>
          </p:cNvPr>
          <p:cNvSpPr txBox="1"/>
          <p:nvPr/>
        </p:nvSpPr>
        <p:spPr>
          <a:xfrm>
            <a:off x="2862006" y="267107"/>
            <a:ext cx="2192331" cy="523220"/>
          </a:xfrm>
          <a:prstGeom prst="rect">
            <a:avLst/>
          </a:prstGeom>
          <a:noFill/>
        </p:spPr>
        <p:txBody>
          <a:bodyPr wrap="none" rtlCol="0">
            <a:spAutoFit/>
          </a:bodyPr>
          <a:lstStyle/>
          <a:p>
            <a:r>
              <a:rPr lang="en-US" sz="2800" dirty="0"/>
              <a:t>Classical state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31FFB6-9C52-418D-944C-400E5056197A}"/>
                  </a:ext>
                </a:extLst>
              </p:cNvPr>
              <p:cNvSpPr txBox="1"/>
              <p:nvPr/>
            </p:nvSpPr>
            <p:spPr>
              <a:xfrm>
                <a:off x="3188954" y="845197"/>
                <a:ext cx="1538434"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4131FFB6-9C52-418D-944C-400E5056197A}"/>
                  </a:ext>
                </a:extLst>
              </p:cNvPr>
              <p:cNvSpPr txBox="1">
                <a:spLocks noRot="1" noChangeAspect="1" noMove="1" noResize="1" noEditPoints="1" noAdjustHandles="1" noChangeArrowheads="1" noChangeShapeType="1" noTextEdit="1"/>
              </p:cNvSpPr>
              <p:nvPr/>
            </p:nvSpPr>
            <p:spPr>
              <a:xfrm>
                <a:off x="3188954" y="845197"/>
                <a:ext cx="1538434" cy="537135"/>
              </a:xfrm>
              <a:prstGeom prst="rect">
                <a:avLst/>
              </a:prstGeom>
              <a:blipFill>
                <a:blip r:embed="rId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7D7E293C-0105-4931-A5DE-D34A63C0F59F}"/>
              </a:ext>
            </a:extLst>
          </p:cNvPr>
          <p:cNvSpPr txBox="1"/>
          <p:nvPr/>
        </p:nvSpPr>
        <p:spPr>
          <a:xfrm>
            <a:off x="7888973" y="267107"/>
            <a:ext cx="2366674" cy="523220"/>
          </a:xfrm>
          <a:prstGeom prst="rect">
            <a:avLst/>
          </a:prstGeom>
          <a:noFill/>
        </p:spPr>
        <p:txBody>
          <a:bodyPr wrap="none" rtlCol="0">
            <a:spAutoFit/>
          </a:bodyPr>
          <a:lstStyle/>
          <a:p>
            <a:r>
              <a:rPr lang="en-US" sz="2800" dirty="0"/>
              <a:t>Quantum state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7DD6967-716F-4C7A-BB59-73A8E63B5D48}"/>
                  </a:ext>
                </a:extLst>
              </p:cNvPr>
              <p:cNvSpPr txBox="1"/>
              <p:nvPr/>
            </p:nvSpPr>
            <p:spPr>
              <a:xfrm>
                <a:off x="8500743" y="845280"/>
                <a:ext cx="1143133"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𝜓</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oMath>
                  </m:oMathPara>
                </a14:m>
                <a:endParaRPr lang="en-US" sz="2800" dirty="0"/>
              </a:p>
            </p:txBody>
          </p:sp>
        </mc:Choice>
        <mc:Fallback xmlns="">
          <p:sp>
            <p:nvSpPr>
              <p:cNvPr id="20" name="TextBox 19">
                <a:extLst>
                  <a:ext uri="{FF2B5EF4-FFF2-40B4-BE49-F238E27FC236}">
                    <a16:creationId xmlns:a16="http://schemas.microsoft.com/office/drawing/2014/main" id="{B7DD6967-716F-4C7A-BB59-73A8E63B5D48}"/>
                  </a:ext>
                </a:extLst>
              </p:cNvPr>
              <p:cNvSpPr txBox="1">
                <a:spLocks noRot="1" noChangeAspect="1" noMove="1" noResize="1" noEditPoints="1" noAdjustHandles="1" noChangeArrowheads="1" noChangeShapeType="1" noTextEdit="1"/>
              </p:cNvSpPr>
              <p:nvPr/>
            </p:nvSpPr>
            <p:spPr>
              <a:xfrm>
                <a:off x="8500743" y="845280"/>
                <a:ext cx="1143133" cy="537135"/>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C650FDE-7965-4242-A7D6-1BB8C2EEB038}"/>
              </a:ext>
            </a:extLst>
          </p:cNvPr>
          <p:cNvGrpSpPr/>
          <p:nvPr/>
        </p:nvGrpSpPr>
        <p:grpSpPr>
          <a:xfrm>
            <a:off x="1799578" y="2395534"/>
            <a:ext cx="4317187" cy="1190831"/>
            <a:chOff x="7093758" y="5122425"/>
            <a:chExt cx="4317187" cy="1190831"/>
          </a:xfrm>
        </p:grpSpPr>
        <p:grpSp>
          <p:nvGrpSpPr>
            <p:cNvPr id="22" name="Group 21">
              <a:extLst>
                <a:ext uri="{FF2B5EF4-FFF2-40B4-BE49-F238E27FC236}">
                  <a16:creationId xmlns:a16="http://schemas.microsoft.com/office/drawing/2014/main" id="{287F0857-EBB9-4532-9250-F38BDA63A724}"/>
                </a:ext>
              </a:extLst>
            </p:cNvPr>
            <p:cNvGrpSpPr/>
            <p:nvPr/>
          </p:nvGrpSpPr>
          <p:grpSpPr>
            <a:xfrm>
              <a:off x="7517416" y="5122425"/>
              <a:ext cx="3079535" cy="839764"/>
              <a:chOff x="2758985" y="3636747"/>
              <a:chExt cx="7518499" cy="2050233"/>
            </a:xfrm>
          </p:grpSpPr>
          <p:grpSp>
            <p:nvGrpSpPr>
              <p:cNvPr id="28" name="Group 27">
                <a:extLst>
                  <a:ext uri="{FF2B5EF4-FFF2-40B4-BE49-F238E27FC236}">
                    <a16:creationId xmlns:a16="http://schemas.microsoft.com/office/drawing/2014/main" id="{381303E4-33DF-4173-85B5-E8E881DCA058}"/>
                  </a:ext>
                </a:extLst>
              </p:cNvPr>
              <p:cNvGrpSpPr/>
              <p:nvPr/>
            </p:nvGrpSpPr>
            <p:grpSpPr>
              <a:xfrm>
                <a:off x="2758985" y="4061287"/>
                <a:ext cx="1727299" cy="1625693"/>
                <a:chOff x="2743126" y="2971800"/>
                <a:chExt cx="1295474" cy="1219270"/>
              </a:xfrm>
            </p:grpSpPr>
            <p:sp>
              <p:nvSpPr>
                <p:cNvPr id="33" name="Oval 32">
                  <a:extLst>
                    <a:ext uri="{FF2B5EF4-FFF2-40B4-BE49-F238E27FC236}">
                      <a16:creationId xmlns:a16="http://schemas.microsoft.com/office/drawing/2014/main" id="{1A68E57E-1CD0-4625-90BD-87A39F45E62A}"/>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Chord 5">
                  <a:extLst>
                    <a:ext uri="{FF2B5EF4-FFF2-40B4-BE49-F238E27FC236}">
                      <a16:creationId xmlns:a16="http://schemas.microsoft.com/office/drawing/2014/main" id="{0213A601-6FC9-41E1-A596-971CE2E53894}"/>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Group 28">
                <a:extLst>
                  <a:ext uri="{FF2B5EF4-FFF2-40B4-BE49-F238E27FC236}">
                    <a16:creationId xmlns:a16="http://schemas.microsoft.com/office/drawing/2014/main" id="{7839EEF0-2F0B-4DCE-BB3E-033A1C7D82A0}"/>
                  </a:ext>
                </a:extLst>
              </p:cNvPr>
              <p:cNvGrpSpPr/>
              <p:nvPr/>
            </p:nvGrpSpPr>
            <p:grpSpPr>
              <a:xfrm>
                <a:off x="8550185" y="3654841"/>
                <a:ext cx="1727299" cy="1625693"/>
                <a:chOff x="2743126" y="2971800"/>
                <a:chExt cx="1295474" cy="1219270"/>
              </a:xfrm>
            </p:grpSpPr>
            <p:sp>
              <p:nvSpPr>
                <p:cNvPr id="31" name="Oval 30">
                  <a:extLst>
                    <a:ext uri="{FF2B5EF4-FFF2-40B4-BE49-F238E27FC236}">
                      <a16:creationId xmlns:a16="http://schemas.microsoft.com/office/drawing/2014/main" id="{B0F6CC53-7B1C-4FEE-AFEA-0E40728CA9DB}"/>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Chord 5">
                  <a:extLst>
                    <a:ext uri="{FF2B5EF4-FFF2-40B4-BE49-F238E27FC236}">
                      <a16:creationId xmlns:a16="http://schemas.microsoft.com/office/drawing/2014/main" id="{E58E0CE3-3B13-43C8-8E2B-ABC2978C5A2F}"/>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Freeform: Shape 29">
                <a:extLst>
                  <a:ext uri="{FF2B5EF4-FFF2-40B4-BE49-F238E27FC236}">
                    <a16:creationId xmlns:a16="http://schemas.microsoft.com/office/drawing/2014/main" id="{E30FC59C-745F-4755-8DC4-B7959C110317}"/>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3" name="Straight Arrow Connector 22">
              <a:extLst>
                <a:ext uri="{FF2B5EF4-FFF2-40B4-BE49-F238E27FC236}">
                  <a16:creationId xmlns:a16="http://schemas.microsoft.com/office/drawing/2014/main" id="{7EE9B575-1145-47A4-A267-8644DDA51D0D}"/>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B0B8F53-C514-4741-A60D-336042AB6C7C}"/>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25" name="Oval 24">
              <a:extLst>
                <a:ext uri="{FF2B5EF4-FFF2-40B4-BE49-F238E27FC236}">
                  <a16:creationId xmlns:a16="http://schemas.microsoft.com/office/drawing/2014/main" id="{92B03B04-F7F5-4308-85FC-58BD43641F40}"/>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90B5FF-6A58-4D7E-BCBA-0A9E64D8E6CD}"/>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A84092E-E453-481B-A49F-D16175E95817}"/>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DDF0ACD-2FF3-4724-BF1C-C8F2D3930E5D}"/>
              </a:ext>
            </a:extLst>
          </p:cNvPr>
          <p:cNvGrpSpPr/>
          <p:nvPr/>
        </p:nvGrpSpPr>
        <p:grpSpPr>
          <a:xfrm>
            <a:off x="6913717" y="2392282"/>
            <a:ext cx="4317187" cy="1190831"/>
            <a:chOff x="7093758" y="5122425"/>
            <a:chExt cx="4317187" cy="1190831"/>
          </a:xfrm>
        </p:grpSpPr>
        <p:grpSp>
          <p:nvGrpSpPr>
            <p:cNvPr id="37" name="Group 36">
              <a:extLst>
                <a:ext uri="{FF2B5EF4-FFF2-40B4-BE49-F238E27FC236}">
                  <a16:creationId xmlns:a16="http://schemas.microsoft.com/office/drawing/2014/main" id="{7C4F7412-8B19-44F7-AFF3-071FAAE1129B}"/>
                </a:ext>
              </a:extLst>
            </p:cNvPr>
            <p:cNvGrpSpPr/>
            <p:nvPr/>
          </p:nvGrpSpPr>
          <p:grpSpPr>
            <a:xfrm>
              <a:off x="7517416" y="5122425"/>
              <a:ext cx="3079535" cy="839764"/>
              <a:chOff x="2758985" y="3636747"/>
              <a:chExt cx="7518499" cy="2050233"/>
            </a:xfrm>
          </p:grpSpPr>
          <p:grpSp>
            <p:nvGrpSpPr>
              <p:cNvPr id="45" name="Group 44">
                <a:extLst>
                  <a:ext uri="{FF2B5EF4-FFF2-40B4-BE49-F238E27FC236}">
                    <a16:creationId xmlns:a16="http://schemas.microsoft.com/office/drawing/2014/main" id="{60C5892B-E677-41DF-9E80-A8AC36151EEB}"/>
                  </a:ext>
                </a:extLst>
              </p:cNvPr>
              <p:cNvGrpSpPr/>
              <p:nvPr/>
            </p:nvGrpSpPr>
            <p:grpSpPr>
              <a:xfrm>
                <a:off x="2758985" y="4061287"/>
                <a:ext cx="1727299" cy="1625693"/>
                <a:chOff x="2743126" y="2971800"/>
                <a:chExt cx="1295474" cy="1219270"/>
              </a:xfrm>
            </p:grpSpPr>
            <p:sp>
              <p:nvSpPr>
                <p:cNvPr id="50" name="Oval 49">
                  <a:extLst>
                    <a:ext uri="{FF2B5EF4-FFF2-40B4-BE49-F238E27FC236}">
                      <a16:creationId xmlns:a16="http://schemas.microsoft.com/office/drawing/2014/main" id="{7EADDCBE-662C-4332-9CD9-4B0E253D8A3B}"/>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Chord 5">
                  <a:extLst>
                    <a:ext uri="{FF2B5EF4-FFF2-40B4-BE49-F238E27FC236}">
                      <a16:creationId xmlns:a16="http://schemas.microsoft.com/office/drawing/2014/main" id="{9016F5ED-FEE3-4D93-A87C-00CA74DAB588}"/>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6" name="Group 45">
                <a:extLst>
                  <a:ext uri="{FF2B5EF4-FFF2-40B4-BE49-F238E27FC236}">
                    <a16:creationId xmlns:a16="http://schemas.microsoft.com/office/drawing/2014/main" id="{CD040011-E0A5-421A-B740-827DFD48C0FE}"/>
                  </a:ext>
                </a:extLst>
              </p:cNvPr>
              <p:cNvGrpSpPr/>
              <p:nvPr/>
            </p:nvGrpSpPr>
            <p:grpSpPr>
              <a:xfrm>
                <a:off x="8550185" y="3654841"/>
                <a:ext cx="1727299" cy="1625693"/>
                <a:chOff x="2743126" y="2971800"/>
                <a:chExt cx="1295474" cy="1219270"/>
              </a:xfrm>
            </p:grpSpPr>
            <p:sp>
              <p:nvSpPr>
                <p:cNvPr id="48" name="Oval 47">
                  <a:extLst>
                    <a:ext uri="{FF2B5EF4-FFF2-40B4-BE49-F238E27FC236}">
                      <a16:creationId xmlns:a16="http://schemas.microsoft.com/office/drawing/2014/main" id="{2178B5FA-16C8-4118-95E6-954C52E0069D}"/>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Chord 5">
                  <a:extLst>
                    <a:ext uri="{FF2B5EF4-FFF2-40B4-BE49-F238E27FC236}">
                      <a16:creationId xmlns:a16="http://schemas.microsoft.com/office/drawing/2014/main" id="{CB9B1990-9227-46FC-BA00-76F5A71D9856}"/>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Freeform: Shape 46">
                <a:extLst>
                  <a:ext uri="{FF2B5EF4-FFF2-40B4-BE49-F238E27FC236}">
                    <a16:creationId xmlns:a16="http://schemas.microsoft.com/office/drawing/2014/main" id="{55A681C4-F54F-46E6-968F-A36708F9BABE}"/>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8" name="Straight Arrow Connector 37">
              <a:extLst>
                <a:ext uri="{FF2B5EF4-FFF2-40B4-BE49-F238E27FC236}">
                  <a16:creationId xmlns:a16="http://schemas.microsoft.com/office/drawing/2014/main" id="{9C0D9B17-5CDF-46A3-855C-B87ADBBF92DB}"/>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8CFD63-9FFC-4B65-A372-3A94A560AB11}"/>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40" name="Oval 39">
              <a:extLst>
                <a:ext uri="{FF2B5EF4-FFF2-40B4-BE49-F238E27FC236}">
                  <a16:creationId xmlns:a16="http://schemas.microsoft.com/office/drawing/2014/main" id="{503D97E2-6A46-4DDA-B894-E70EA8644D26}"/>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7E00C77B-488E-4CF9-8540-C42EEB58E1EB}"/>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BF5403-9462-4806-AAB2-A306CF107A40}"/>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8CA3446-52C2-49A8-9CFF-6D060EBFD8F5}"/>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C45A8E-FDBA-4BEF-A661-8190367E1FFF}"/>
                </a:ext>
              </a:extLst>
            </p:cNvPr>
            <p:cNvSpPr txBox="1"/>
            <p:nvPr/>
          </p:nvSpPr>
          <p:spPr>
            <a:xfrm>
              <a:off x="8920867" y="5478456"/>
              <a:ext cx="351378" cy="523220"/>
            </a:xfrm>
            <a:prstGeom prst="rect">
              <a:avLst/>
            </a:prstGeom>
            <a:noFill/>
          </p:spPr>
          <p:txBody>
            <a:bodyPr wrap="none" rtlCol="0">
              <a:spAutoFit/>
            </a:bodyPr>
            <a:lstStyle/>
            <a:p>
              <a:r>
                <a:rPr lang="en-US" sz="2800" dirty="0">
                  <a:solidFill>
                    <a:srgbClr val="FF0000"/>
                  </a:solidFill>
                </a:rPr>
                <a:t>?</a:t>
              </a:r>
            </a:p>
          </p:txBody>
        </p:sp>
      </p:grpSp>
      <p:sp>
        <p:nvSpPr>
          <p:cNvPr id="52" name="TextBox 51">
            <a:extLst>
              <a:ext uri="{FF2B5EF4-FFF2-40B4-BE49-F238E27FC236}">
                <a16:creationId xmlns:a16="http://schemas.microsoft.com/office/drawing/2014/main" id="{3CD01A49-93EB-41BD-9874-BDAE6C5A5557}"/>
              </a:ext>
            </a:extLst>
          </p:cNvPr>
          <p:cNvSpPr txBox="1"/>
          <p:nvPr/>
        </p:nvSpPr>
        <p:spPr>
          <a:xfrm>
            <a:off x="7330129" y="5342818"/>
            <a:ext cx="3484362" cy="923330"/>
          </a:xfrm>
          <a:prstGeom prst="rect">
            <a:avLst/>
          </a:prstGeom>
          <a:noFill/>
        </p:spPr>
        <p:txBody>
          <a:bodyPr wrap="square" rtlCol="0">
            <a:spAutoFit/>
          </a:bodyPr>
          <a:lstStyle/>
          <a:p>
            <a:pPr algn="ctr"/>
            <a:r>
              <a:rPr lang="en-US" dirty="0">
                <a:solidFill>
                  <a:srgbClr val="C00000"/>
                </a:solidFill>
              </a:rPr>
              <a:t>All pure quantum states have the same information entropy (i.e. zero): no description for parts</a:t>
            </a:r>
          </a:p>
        </p:txBody>
      </p:sp>
      <p:sp>
        <p:nvSpPr>
          <p:cNvPr id="53" name="TextBox 52">
            <a:extLst>
              <a:ext uri="{FF2B5EF4-FFF2-40B4-BE49-F238E27FC236}">
                <a16:creationId xmlns:a16="http://schemas.microsoft.com/office/drawing/2014/main" id="{259DDC60-AB00-4F0E-A4C9-3C02104F0818}"/>
              </a:ext>
            </a:extLst>
          </p:cNvPr>
          <p:cNvSpPr txBox="1"/>
          <p:nvPr/>
        </p:nvSpPr>
        <p:spPr>
          <a:xfrm>
            <a:off x="2215990" y="4224617"/>
            <a:ext cx="3484362" cy="646331"/>
          </a:xfrm>
          <a:prstGeom prst="rect">
            <a:avLst/>
          </a:prstGeom>
          <a:noFill/>
        </p:spPr>
        <p:txBody>
          <a:bodyPr wrap="square" rtlCol="0">
            <a:spAutoFit/>
          </a:bodyPr>
          <a:lstStyle/>
          <a:p>
            <a:pPr algn="ctr"/>
            <a:r>
              <a:rPr lang="en-US" dirty="0"/>
              <a:t>We always have access to the internal dynamics</a:t>
            </a:r>
          </a:p>
        </p:txBody>
      </p:sp>
      <p:sp>
        <p:nvSpPr>
          <p:cNvPr id="54" name="TextBox 53">
            <a:extLst>
              <a:ext uri="{FF2B5EF4-FFF2-40B4-BE49-F238E27FC236}">
                <a16:creationId xmlns:a16="http://schemas.microsoft.com/office/drawing/2014/main" id="{086CAE35-93EE-4417-872D-FA1B39C690FC}"/>
              </a:ext>
            </a:extLst>
          </p:cNvPr>
          <p:cNvSpPr txBox="1"/>
          <p:nvPr/>
        </p:nvSpPr>
        <p:spPr>
          <a:xfrm>
            <a:off x="7330129" y="4221228"/>
            <a:ext cx="3484362" cy="646331"/>
          </a:xfrm>
          <a:prstGeom prst="rect">
            <a:avLst/>
          </a:prstGeom>
          <a:noFill/>
        </p:spPr>
        <p:txBody>
          <a:bodyPr wrap="square" rtlCol="0">
            <a:spAutoFit/>
          </a:bodyPr>
          <a:lstStyle/>
          <a:p>
            <a:pPr algn="ctr"/>
            <a:r>
              <a:rPr lang="en-US" dirty="0"/>
              <a:t>We have no access to the internal dynamics</a:t>
            </a:r>
          </a:p>
        </p:txBody>
      </p:sp>
      <p:cxnSp>
        <p:nvCxnSpPr>
          <p:cNvPr id="56" name="Straight Connector 55">
            <a:extLst>
              <a:ext uri="{FF2B5EF4-FFF2-40B4-BE49-F238E27FC236}">
                <a16:creationId xmlns:a16="http://schemas.microsoft.com/office/drawing/2014/main" id="{EC724E7D-7E48-4D60-B571-747BD549B3D2}"/>
              </a:ext>
            </a:extLst>
          </p:cNvPr>
          <p:cNvCxnSpPr/>
          <p:nvPr/>
        </p:nvCxnSpPr>
        <p:spPr>
          <a:xfrm>
            <a:off x="1230923" y="1540412"/>
            <a:ext cx="0" cy="5127673"/>
          </a:xfrm>
          <a:prstGeom prst="line">
            <a:avLst/>
          </a:prstGeom>
          <a:ln w="3810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5AF4CE-2CA0-4BA3-A25F-8F11F86F6D36}"/>
              </a:ext>
            </a:extLst>
          </p:cNvPr>
          <p:cNvSpPr txBox="1"/>
          <p:nvPr/>
        </p:nvSpPr>
        <p:spPr>
          <a:xfrm rot="16200000">
            <a:off x="-695071" y="2358392"/>
            <a:ext cx="2081724" cy="369332"/>
          </a:xfrm>
          <a:prstGeom prst="rect">
            <a:avLst/>
          </a:prstGeom>
          <a:noFill/>
        </p:spPr>
        <p:txBody>
          <a:bodyPr wrap="none" rtlCol="0">
            <a:spAutoFit/>
          </a:bodyPr>
          <a:lstStyle/>
          <a:p>
            <a:r>
              <a:rPr lang="en-US" dirty="0"/>
              <a:t>Information Entropy</a:t>
            </a:r>
          </a:p>
        </p:txBody>
      </p:sp>
      <p:sp>
        <p:nvSpPr>
          <p:cNvPr id="57" name="TextBox 56">
            <a:extLst>
              <a:ext uri="{FF2B5EF4-FFF2-40B4-BE49-F238E27FC236}">
                <a16:creationId xmlns:a16="http://schemas.microsoft.com/office/drawing/2014/main" id="{E552BC79-600C-421B-A02E-658A081573C6}"/>
              </a:ext>
            </a:extLst>
          </p:cNvPr>
          <p:cNvSpPr txBox="1"/>
          <p:nvPr/>
        </p:nvSpPr>
        <p:spPr>
          <a:xfrm>
            <a:off x="2215990" y="5342818"/>
            <a:ext cx="3484362" cy="923330"/>
          </a:xfrm>
          <a:prstGeom prst="rect">
            <a:avLst/>
          </a:prstGeom>
          <a:noFill/>
        </p:spPr>
        <p:txBody>
          <a:bodyPr wrap="square" rtlCol="0">
            <a:spAutoFit/>
          </a:bodyPr>
          <a:lstStyle/>
          <a:p>
            <a:pPr algn="ctr"/>
            <a:r>
              <a:rPr lang="en-US" dirty="0">
                <a:solidFill>
                  <a:schemeClr val="accent4">
                    <a:lumMod val="50000"/>
                  </a:schemeClr>
                </a:solidFill>
              </a:rPr>
              <a:t>Any initial value for information entropy is allowed: we can study arbitrarily small parts</a:t>
            </a:r>
          </a:p>
        </p:txBody>
      </p:sp>
      <p:sp>
        <p:nvSpPr>
          <p:cNvPr id="2" name="Footer Placeholder 1">
            <a:extLst>
              <a:ext uri="{FF2B5EF4-FFF2-40B4-BE49-F238E27FC236}">
                <a16:creationId xmlns:a16="http://schemas.microsoft.com/office/drawing/2014/main" id="{0E7EDEEE-4217-43E0-85A1-DDDA74CA5FB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BBAFF402-6AC6-4A5D-A497-56AB507EF6D9}"/>
              </a:ext>
            </a:extLst>
          </p:cNvPr>
          <p:cNvSpPr>
            <a:spLocks noGrp="1"/>
          </p:cNvSpPr>
          <p:nvPr>
            <p:ph type="sldNum" sz="quarter" idx="12"/>
          </p:nvPr>
        </p:nvSpPr>
        <p:spPr/>
        <p:txBody>
          <a:bodyPr/>
          <a:lstStyle/>
          <a:p>
            <a:fld id="{3AD750BC-ECFE-42A8-AD75-224883221BFF}" type="slidenum">
              <a:rPr lang="en-US" smtClean="0"/>
              <a:t>11</a:t>
            </a:fld>
            <a:endParaRPr lang="en-US"/>
          </a:p>
        </p:txBody>
      </p:sp>
    </p:spTree>
    <p:extLst>
      <p:ext uri="{BB962C8B-B14F-4D97-AF65-F5344CB8AC3E}">
        <p14:creationId xmlns:p14="http://schemas.microsoft.com/office/powerpoint/2010/main" val="3074188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6D2F2-EFFF-4F4B-A9F1-C8AF2D32F2C0}"/>
              </a:ext>
            </a:extLst>
          </p:cNvPr>
          <p:cNvSpPr>
            <a:spLocks noGrp="1"/>
          </p:cNvSpPr>
          <p:nvPr>
            <p:ph type="title"/>
          </p:nvPr>
        </p:nvSpPr>
        <p:spPr/>
        <p:txBody>
          <a:bodyPr/>
          <a:lstStyle/>
          <a:p>
            <a:r>
              <a:rPr lang="en-US" dirty="0"/>
              <a:t>Information about the internal dynamics</a:t>
            </a:r>
          </a:p>
        </p:txBody>
      </p:sp>
      <p:sp>
        <p:nvSpPr>
          <p:cNvPr id="3" name="Content Placeholder 2">
            <a:extLst>
              <a:ext uri="{FF2B5EF4-FFF2-40B4-BE49-F238E27FC236}">
                <a16:creationId xmlns:a16="http://schemas.microsoft.com/office/drawing/2014/main" id="{A5B7A9C1-1160-4FB5-99EC-09F5EF727CCC}"/>
              </a:ext>
            </a:extLst>
          </p:cNvPr>
          <p:cNvSpPr>
            <a:spLocks noGrp="1"/>
          </p:cNvSpPr>
          <p:nvPr>
            <p:ph idx="1"/>
          </p:nvPr>
        </p:nvSpPr>
        <p:spPr/>
        <p:txBody>
          <a:bodyPr>
            <a:normAutofit lnSpcReduction="10000"/>
          </a:bodyPr>
          <a:lstStyle/>
          <a:p>
            <a:r>
              <a:rPr lang="en-US" dirty="0"/>
              <a:t>Consider a muon</a:t>
            </a:r>
          </a:p>
          <a:p>
            <a:pPr lvl="1"/>
            <a:r>
              <a:rPr lang="en-US" dirty="0"/>
              <a:t>while we can’t predict when and how, it will (most likely) decay into an electron and two neutrinos</a:t>
            </a:r>
          </a:p>
          <a:p>
            <a:pPr lvl="1"/>
            <a:r>
              <a:rPr lang="en-US" dirty="0"/>
              <a:t>if we assume it’s the internal dynamics that causes the decay, then information about the internal dynamics is mapped to the state of the decay products</a:t>
            </a:r>
          </a:p>
          <a:p>
            <a:r>
              <a:rPr lang="en-US" dirty="0"/>
              <a:t>It is difficult to imagine that any process where the particle number changes (e.g. absorption, emission, decay) will not “expose” or “hide” information about the internal dynamics</a:t>
            </a:r>
          </a:p>
          <a:p>
            <a:pPr lvl="1"/>
            <a:r>
              <a:rPr lang="en-US" dirty="0"/>
              <a:t>More or less information is now accessible</a:t>
            </a:r>
          </a:p>
          <a:p>
            <a:r>
              <a:rPr lang="en-US" dirty="0"/>
              <a:t>Neither classical mechanics nor quantum mechanics would be able to properly describe </a:t>
            </a:r>
            <a:r>
              <a:rPr lang="en-US"/>
              <a:t>this case</a:t>
            </a:r>
            <a:endParaRPr lang="en-US" dirty="0"/>
          </a:p>
        </p:txBody>
      </p:sp>
      <p:sp>
        <p:nvSpPr>
          <p:cNvPr id="4" name="Footer Placeholder 3">
            <a:extLst>
              <a:ext uri="{FF2B5EF4-FFF2-40B4-BE49-F238E27FC236}">
                <a16:creationId xmlns:a16="http://schemas.microsoft.com/office/drawing/2014/main" id="{244D9E30-48FB-44B5-8A07-CADA68961D39}"/>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B91C9787-D3C1-490D-A7C1-2E7016151AC2}"/>
              </a:ext>
            </a:extLst>
          </p:cNvPr>
          <p:cNvSpPr>
            <a:spLocks noGrp="1"/>
          </p:cNvSpPr>
          <p:nvPr>
            <p:ph type="sldNum" sz="quarter" idx="12"/>
          </p:nvPr>
        </p:nvSpPr>
        <p:spPr/>
        <p:txBody>
          <a:bodyPr/>
          <a:lstStyle/>
          <a:p>
            <a:fld id="{3AD750BC-ECFE-42A8-AD75-224883221BFF}" type="slidenum">
              <a:rPr lang="en-US" smtClean="0"/>
              <a:t>12</a:t>
            </a:fld>
            <a:endParaRPr lang="en-US"/>
          </a:p>
        </p:txBody>
      </p:sp>
    </p:spTree>
    <p:extLst>
      <p:ext uri="{BB962C8B-B14F-4D97-AF65-F5344CB8AC3E}">
        <p14:creationId xmlns:p14="http://schemas.microsoft.com/office/powerpoint/2010/main" val="3169269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ECA20-2765-4749-B7AE-18853CB577B1}"/>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455A155D-73C2-4E83-A46B-BF8E0809BB00}"/>
              </a:ext>
            </a:extLst>
          </p:cNvPr>
          <p:cNvSpPr>
            <a:spLocks noGrp="1"/>
          </p:cNvSpPr>
          <p:nvPr>
            <p:ph idx="1"/>
          </p:nvPr>
        </p:nvSpPr>
        <p:spPr>
          <a:xfrm>
            <a:off x="838200" y="1615736"/>
            <a:ext cx="10515600" cy="5007005"/>
          </a:xfrm>
        </p:spPr>
        <p:txBody>
          <a:bodyPr>
            <a:normAutofit fontScale="92500" lnSpcReduction="20000"/>
          </a:bodyPr>
          <a:lstStyle/>
          <a:p>
            <a:r>
              <a:rPr lang="en-US" dirty="0"/>
              <a:t>Even in physics, we can proceed deductively, from physical assumptions to mathematical equations</a:t>
            </a:r>
          </a:p>
          <a:p>
            <a:r>
              <a:rPr lang="en-US" dirty="0"/>
              <a:t>Deterministic and reversible evolution, system isolation, conservation of information entropy and conservation of energy are different aspects of the same concept</a:t>
            </a:r>
          </a:p>
          <a:p>
            <a:pPr lvl="1"/>
            <a:r>
              <a:rPr lang="en-US" dirty="0"/>
              <a:t>If you want to understand when each one is violated, you probably need to understand how all are violated</a:t>
            </a:r>
          </a:p>
          <a:p>
            <a:r>
              <a:rPr lang="en-US" dirty="0"/>
              <a:t>The “only” difference between a classical and a quantum system is what one can tell about the parts of the system</a:t>
            </a:r>
          </a:p>
          <a:p>
            <a:pPr lvl="1"/>
            <a:r>
              <a:rPr lang="en-US" dirty="0"/>
              <a:t>In classical mechanics everything; in quantum mechanics nothing</a:t>
            </a:r>
          </a:p>
          <a:p>
            <a:r>
              <a:rPr lang="en-US" dirty="0"/>
              <a:t>Physical theories are about large systems being conceptually divided into small parts, not about small parts being combined into large systems</a:t>
            </a:r>
          </a:p>
          <a:p>
            <a:pPr lvl="1"/>
            <a:r>
              <a:rPr lang="en-US" dirty="0"/>
              <a:t>We start from large systems (i.e. planets, balls) and can progressively study the internal dynamics in terms of smaller and smaller systems (i.e. molecules, atoms, fundamental particles). The game stops not because there is no more internal dynamics but because it is not (yet?) accessible.</a:t>
            </a:r>
          </a:p>
          <a:p>
            <a:pPr lvl="1"/>
            <a:endParaRPr lang="en-US" dirty="0"/>
          </a:p>
        </p:txBody>
      </p:sp>
      <p:sp>
        <p:nvSpPr>
          <p:cNvPr id="4" name="Footer Placeholder 3">
            <a:extLst>
              <a:ext uri="{FF2B5EF4-FFF2-40B4-BE49-F238E27FC236}">
                <a16:creationId xmlns:a16="http://schemas.microsoft.com/office/drawing/2014/main" id="{59AD41BD-05BF-4449-A33D-81FE1E3CA162}"/>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79D73220-F363-474D-8E66-20E97D488777}"/>
              </a:ext>
            </a:extLst>
          </p:cNvPr>
          <p:cNvSpPr>
            <a:spLocks noGrp="1"/>
          </p:cNvSpPr>
          <p:nvPr>
            <p:ph type="sldNum" sz="quarter" idx="12"/>
          </p:nvPr>
        </p:nvSpPr>
        <p:spPr/>
        <p:txBody>
          <a:bodyPr/>
          <a:lstStyle/>
          <a:p>
            <a:fld id="{3AD750BC-ECFE-42A8-AD75-224883221BFF}" type="slidenum">
              <a:rPr lang="en-US" smtClean="0"/>
              <a:t>13</a:t>
            </a:fld>
            <a:endParaRPr lang="en-US"/>
          </a:p>
        </p:txBody>
      </p:sp>
    </p:spTree>
    <p:extLst>
      <p:ext uri="{BB962C8B-B14F-4D97-AF65-F5344CB8AC3E}">
        <p14:creationId xmlns:p14="http://schemas.microsoft.com/office/powerpoint/2010/main" val="1323754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58F5986-0E5A-4611-AE16-9FA296EDAE05}"/>
              </a:ext>
            </a:extLst>
          </p:cNvPr>
          <p:cNvGrpSpPr/>
          <p:nvPr/>
        </p:nvGrpSpPr>
        <p:grpSpPr>
          <a:xfrm>
            <a:off x="402731" y="289200"/>
            <a:ext cx="11386538" cy="6279600"/>
            <a:chOff x="402731" y="289200"/>
            <a:chExt cx="11386538" cy="6279600"/>
          </a:xfrm>
        </p:grpSpPr>
        <p:sp>
          <p:nvSpPr>
            <p:cNvPr id="2" name="Rectangle 1">
              <a:extLst>
                <a:ext uri="{FF2B5EF4-FFF2-40B4-BE49-F238E27FC236}">
                  <a16:creationId xmlns:a16="http://schemas.microsoft.com/office/drawing/2014/main" id="{5DBE4B71-74C6-4522-941B-B9F44E370BD1}"/>
                </a:ext>
              </a:extLst>
            </p:cNvPr>
            <p:cNvSpPr/>
            <p:nvPr/>
          </p:nvSpPr>
          <p:spPr>
            <a:xfrm>
              <a:off x="402731" y="710214"/>
              <a:ext cx="11386538" cy="5858586"/>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40DA13A-F1B5-4548-ACE7-8C882E54D748}"/>
                </a:ext>
              </a:extLst>
            </p:cNvPr>
            <p:cNvSpPr/>
            <p:nvPr/>
          </p:nvSpPr>
          <p:spPr>
            <a:xfrm>
              <a:off x="3444537" y="289200"/>
              <a:ext cx="5723412" cy="1049483"/>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Experimental verifiability</a:t>
              </a:r>
              <a:br>
                <a:rPr lang="en-US" sz="2800" dirty="0"/>
              </a:br>
              <a:r>
                <a:rPr lang="en-US" sz="20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707623" y="5545180"/>
              <a:ext cx="1944303" cy="63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4199139" y="1529066"/>
              <a:ext cx="352573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a:p>
              <a:pPr algn="ctr"/>
              <a:r>
                <a:rPr lang="en-US" sz="140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8629095" y="1529066"/>
              <a:ext cx="2826895"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Irreducibility</a:t>
              </a:r>
            </a:p>
            <a:p>
              <a:pPr algn="ctr"/>
              <a:r>
                <a:rPr lang="en-US" sz="140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736753" y="3115338"/>
              <a:ext cx="3830346" cy="114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Deterministic and reversible evolution</a:t>
              </a:r>
            </a:p>
            <a:p>
              <a:pPr algn="ctr"/>
              <a:r>
                <a:rPr lang="en-US" sz="140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736753" y="4585608"/>
              <a:ext cx="3462386" cy="6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8309499" y="5496334"/>
              <a:ext cx="323277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Kinematic equivalence</a:t>
              </a:r>
            </a:p>
            <a:p>
              <a:pPr algn="ctr"/>
              <a:r>
                <a:rPr lang="en-US" sz="1400" dirty="0"/>
                <a:t>leads to massive particles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A36D2C-3734-497B-9AD8-C8500633A4A9}"/>
                    </a:ext>
                  </a:extLst>
                </p:cNvPr>
                <p:cNvSpPr/>
                <p:nvPr/>
              </p:nvSpPr>
              <p:spPr>
                <a:xfrm>
                  <a:off x="5962004" y="2817985"/>
                  <a:ext cx="2209800"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Hamilton’s equations</a:t>
                  </a:r>
                  <a:br>
                    <a:rPr lang="en-US" dirty="0"/>
                  </a:br>
                  <a:br>
                    <a:rPr lang="en-US" sz="1400" dirty="0"/>
                  </a:br>
                  <a:r>
                    <a:rPr lang="en-US" sz="1400" dirty="0"/>
                    <a:t> </a:t>
                  </a:r>
                  <a14:m>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𝑝</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𝐻</m:t>
                              </m:r>
                            </m:num>
                            <m:den>
                              <m:r>
                                <a:rPr lang="en-US" sz="1400" b="0" i="1" smtClean="0">
                                  <a:latin typeface="Cambria Math" panose="02040503050406030204" pitchFamily="18" charset="0"/>
                                </a:rPr>
                                <m:t>𝜕</m:t>
                              </m:r>
                              <m:r>
                                <a:rPr lang="en-US" sz="1400" b="0" i="1" smtClean="0">
                                  <a:latin typeface="Cambria Math" panose="02040503050406030204" pitchFamily="18" charset="0"/>
                                </a:rPr>
                                <m:t>𝑝</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𝐻</m:t>
                              </m:r>
                            </m:num>
                            <m:den>
                              <m:r>
                                <a:rPr lang="en-US" sz="1400" i="1">
                                  <a:latin typeface="Cambria Math" panose="02040503050406030204" pitchFamily="18" charset="0"/>
                                </a:rPr>
                                <m:t>𝜕</m:t>
                              </m:r>
                              <m:r>
                                <a:rPr lang="en-US" sz="1400" b="0" i="1" smtClean="0">
                                  <a:latin typeface="Cambria Math" panose="02040503050406030204" pitchFamily="18" charset="0"/>
                                </a:rPr>
                                <m:t>𝑞</m:t>
                              </m:r>
                            </m:den>
                          </m:f>
                        </m:e>
                      </m:d>
                    </m:oMath>
                  </a14:m>
                  <a:endParaRPr lang="en-US" sz="1400" dirty="0"/>
                </a:p>
              </p:txBody>
            </p:sp>
          </mc:Choice>
          <mc:Fallback xmlns="">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5962004" y="2817985"/>
                  <a:ext cx="2209800" cy="1065193"/>
                </a:xfrm>
                <a:prstGeom prst="rect">
                  <a:avLst/>
                </a:prstGeom>
                <a:blipFill>
                  <a:blip r:embed="rId2"/>
                  <a:stretch>
                    <a:fillRect l="-1096" r="-822"/>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90471CF-E9E1-44EE-A9B9-B43CB387350A}"/>
                    </a:ext>
                  </a:extLst>
                </p:cNvPr>
                <p:cNvSpPr/>
                <p:nvPr/>
              </p:nvSpPr>
              <p:spPr>
                <a:xfrm>
                  <a:off x="5010519" y="5259653"/>
                  <a:ext cx="2591447"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Euler-Lagrange equations</a:t>
                  </a:r>
                  <a:br>
                    <a:rPr lang="en-US" dirty="0"/>
                  </a:br>
                  <a:br>
                    <a:rPr lang="en-US" sz="1400" dirty="0"/>
                  </a:br>
                  <a:r>
                    <a:rPr lang="en-US" sz="1400" dirty="0"/>
                    <a:t> </a:t>
                  </a:r>
                  <a14:m>
                    <m:oMath xmlns:m="http://schemas.openxmlformats.org/officeDocument/2006/math">
                      <m:r>
                        <a:rPr lang="en-US" sz="1400">
                          <a:latin typeface="Cambria Math" panose="02040503050406030204" pitchFamily="18" charset="0"/>
                        </a:rPr>
                        <m:t>𝛿</m:t>
                      </m:r>
                      <m:r>
                        <a:rPr lang="en-US" sz="1400">
                          <a:latin typeface="Cambria Math" panose="02040503050406030204" pitchFamily="18" charset="0"/>
                        </a:rPr>
                        <m:t>∫</m:t>
                      </m:r>
                      <m:r>
                        <a:rPr lang="en-US" sz="1400">
                          <a:latin typeface="Cambria Math" panose="02040503050406030204" pitchFamily="18" charset="0"/>
                        </a:rPr>
                        <m:t>𝐿</m:t>
                      </m:r>
                      <m:d>
                        <m:dPr>
                          <m:ctrlPr>
                            <a:rPr lang="en-US" sz="1400" i="1">
                              <a:latin typeface="Cambria Math" panose="02040503050406030204" pitchFamily="18" charset="0"/>
                            </a:rPr>
                          </m:ctrlPr>
                        </m:dPr>
                        <m:e>
                          <m:r>
                            <a:rPr lang="en-US" sz="1400">
                              <a:latin typeface="Cambria Math" panose="02040503050406030204" pitchFamily="18" charset="0"/>
                            </a:rPr>
                            <m:t>𝑞</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a:latin typeface="Cambria Math" panose="02040503050406030204" pitchFamily="18" charset="0"/>
                                </a:rPr>
                                <m:t>𝑞</m:t>
                              </m:r>
                            </m:e>
                          </m:acc>
                          <m:r>
                            <a:rPr lang="en-US" sz="1400">
                              <a:latin typeface="Cambria Math" panose="02040503050406030204" pitchFamily="18" charset="0"/>
                            </a:rPr>
                            <m:t>,</m:t>
                          </m:r>
                          <m:r>
                            <a:rPr lang="en-US" sz="1400">
                              <a:latin typeface="Cambria Math" panose="02040503050406030204" pitchFamily="18" charset="0"/>
                            </a:rPr>
                            <m:t>𝑡</m:t>
                          </m:r>
                        </m:e>
                      </m:d>
                      <m:r>
                        <a:rPr lang="en-US" sz="1400">
                          <a:latin typeface="Cambria Math" panose="02040503050406030204" pitchFamily="18" charset="0"/>
                        </a:rPr>
                        <m:t>=0</m:t>
                      </m:r>
                    </m:oMath>
                  </a14:m>
                  <a:endParaRPr lang="en-US" sz="1400" dirty="0"/>
                </a:p>
              </p:txBody>
            </p:sp>
          </mc:Choice>
          <mc:Fallback xmlns="">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5010519" y="5259653"/>
                  <a:ext cx="2591447" cy="1065193"/>
                </a:xfrm>
                <a:prstGeom prst="rect">
                  <a:avLst/>
                </a:prstGeom>
                <a:blipFill>
                  <a:blip r:embed="rId3"/>
                  <a:stretch>
                    <a:fillRect l="-1405" r="-937"/>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ABFBFD5-EC6A-49DE-8CF4-A93A047B8808}"/>
                    </a:ext>
                  </a:extLst>
                </p:cNvPr>
                <p:cNvSpPr/>
                <p:nvPr/>
              </p:nvSpPr>
              <p:spPr>
                <a:xfrm>
                  <a:off x="8829770" y="3213418"/>
                  <a:ext cx="2425544"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Schroedinger</a:t>
                  </a:r>
                  <a:r>
                    <a:rPr lang="en-US" dirty="0"/>
                    <a:t> equation</a:t>
                  </a:r>
                  <a:br>
                    <a:rPr lang="en-US" dirty="0"/>
                  </a:br>
                  <a:br>
                    <a:rPr lang="en-US" sz="1400" dirty="0"/>
                  </a:b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𝚤</m:t>
                        </m:r>
                        <m:r>
                          <a:rPr lang="en-US" sz="1400">
                            <a:latin typeface="Cambria Math" panose="02040503050406030204" pitchFamily="18" charset="0"/>
                          </a:rPr>
                          <m:t>ℏ</m:t>
                        </m:r>
                        <m:f>
                          <m:fPr>
                            <m:ctrlPr>
                              <a:rPr lang="en-US" sz="1400" i="1">
                                <a:latin typeface="Cambria Math" panose="02040503050406030204" pitchFamily="18" charset="0"/>
                              </a:rPr>
                            </m:ctrlPr>
                          </m:fPr>
                          <m:num>
                            <m:r>
                              <a:rPr lang="en-US" sz="1400">
                                <a:latin typeface="Cambria Math" panose="02040503050406030204" pitchFamily="18" charset="0"/>
                              </a:rPr>
                              <m:t>𝜕</m:t>
                            </m:r>
                          </m:num>
                          <m:den>
                            <m:r>
                              <a:rPr lang="en-US" sz="1400">
                                <a:latin typeface="Cambria Math" panose="02040503050406030204" pitchFamily="18" charset="0"/>
                              </a:rPr>
                              <m:t>𝜕</m:t>
                            </m:r>
                            <m:r>
                              <a:rPr lang="en-US" sz="1400">
                                <a:latin typeface="Cambria Math" panose="02040503050406030204" pitchFamily="18" charset="0"/>
                              </a:rPr>
                              <m:t>𝑡</m:t>
                            </m:r>
                          </m:den>
                        </m:f>
                        <m:r>
                          <a:rPr lang="en-US" sz="1400">
                            <a:latin typeface="Cambria Math" panose="02040503050406030204" pitchFamily="18" charset="0"/>
                          </a:rPr>
                          <m:t>𝜓</m:t>
                        </m:r>
                        <m:r>
                          <a:rPr lang="en-US" sz="1400">
                            <a:latin typeface="Cambria Math" panose="02040503050406030204" pitchFamily="18" charset="0"/>
                          </a:rPr>
                          <m:t>=</m:t>
                        </m:r>
                        <m:r>
                          <a:rPr lang="en-US" sz="1400">
                            <a:latin typeface="Cambria Math" panose="02040503050406030204" pitchFamily="18" charset="0"/>
                          </a:rPr>
                          <m:t>𝐻</m:t>
                        </m:r>
                        <m:r>
                          <a:rPr lang="en-US" sz="1400">
                            <a:latin typeface="Cambria Math" panose="02040503050406030204" pitchFamily="18" charset="0"/>
                          </a:rPr>
                          <m:t>𝜓</m:t>
                        </m:r>
                      </m:oMath>
                    </m:oMathPara>
                  </a14:m>
                  <a:endParaRPr lang="en-US" sz="1400" dirty="0"/>
                </a:p>
              </p:txBody>
            </p:sp>
          </mc:Choice>
          <mc:Fallback xmlns="">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8829770" y="3213418"/>
                  <a:ext cx="2425544" cy="1065193"/>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8190208" y="4544374"/>
              <a:ext cx="2225337" cy="570090"/>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6835806" y="2514308"/>
              <a:ext cx="0" cy="223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9925884" y="2514308"/>
              <a:ext cx="0" cy="6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4634144" y="4121166"/>
              <a:ext cx="4088029" cy="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4688702" y="3517873"/>
              <a:ext cx="11439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6835806" y="4003829"/>
              <a:ext cx="0" cy="117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7724869" y="5930285"/>
              <a:ext cx="446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479399" y="390617"/>
              <a:ext cx="2938497" cy="646331"/>
            </a:xfrm>
            <a:prstGeom prst="rect">
              <a:avLst/>
            </a:prstGeom>
            <a:noFill/>
          </p:spPr>
          <p:txBody>
            <a:bodyPr wrap="none" rtlCol="0">
              <a:spAutoFit/>
            </a:bodyPr>
            <a:lstStyle/>
            <a:p>
              <a:r>
                <a:rPr lang="en-US" dirty="0">
                  <a:solidFill>
                    <a:schemeClr val="accent6">
                      <a:lumMod val="50000"/>
                    </a:schemeClr>
                  </a:solidFill>
                </a:rPr>
                <a:t>General mathematical theory</a:t>
              </a:r>
              <a:br>
                <a:rPr lang="en-US" dirty="0">
                  <a:solidFill>
                    <a:schemeClr val="accent6">
                      <a:lumMod val="50000"/>
                    </a:schemeClr>
                  </a:solidFill>
                </a:rPr>
              </a:br>
              <a:r>
                <a:rPr lang="en-US"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708904" y="1515291"/>
              <a:ext cx="2386551" cy="369332"/>
            </a:xfrm>
            <a:prstGeom prst="rect">
              <a:avLst/>
            </a:prstGeom>
            <a:noFill/>
          </p:spPr>
          <p:txBody>
            <a:bodyPr wrap="none" rtlCol="0">
              <a:spAutoFit/>
            </a:bodyPr>
            <a:lstStyle/>
            <a:p>
              <a:r>
                <a:rPr lang="en-US"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748481" y="2666368"/>
              <a:ext cx="2617896" cy="369332"/>
            </a:xfrm>
            <a:prstGeom prst="rect">
              <a:avLst/>
            </a:prstGeom>
            <a:noFill/>
          </p:spPr>
          <p:txBody>
            <a:bodyPr wrap="none" rtlCol="0">
              <a:spAutoFit/>
            </a:bodyPr>
            <a:lstStyle/>
            <a:p>
              <a:r>
                <a:rPr lang="en-US" dirty="0">
                  <a:solidFill>
                    <a:schemeClr val="accent5">
                      <a:lumMod val="50000"/>
                    </a:schemeClr>
                  </a:solidFill>
                </a:rPr>
                <a:t>Process-level assumptions</a:t>
              </a:r>
            </a:p>
          </p:txBody>
        </p:sp>
      </p:grpSp>
    </p:spTree>
    <p:extLst>
      <p:ext uri="{BB962C8B-B14F-4D97-AF65-F5344CB8AC3E}">
        <p14:creationId xmlns:p14="http://schemas.microsoft.com/office/powerpoint/2010/main" val="282110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DE40C-66CA-41A8-9135-217DA3C88812}"/>
              </a:ext>
            </a:extLst>
          </p:cNvPr>
          <p:cNvSpPr>
            <a:spLocks noGrp="1"/>
          </p:cNvSpPr>
          <p:nvPr>
            <p:ph type="title"/>
          </p:nvPr>
        </p:nvSpPr>
        <p:spPr>
          <a:xfrm>
            <a:off x="838200" y="365125"/>
            <a:ext cx="10515600" cy="762339"/>
          </a:xfrm>
        </p:spPr>
        <p:txBody>
          <a:bodyPr/>
          <a:lstStyle/>
          <a:p>
            <a:r>
              <a:rPr lang="en-US" dirty="0"/>
              <a:t>For more information</a:t>
            </a:r>
          </a:p>
        </p:txBody>
      </p:sp>
      <p:sp>
        <p:nvSpPr>
          <p:cNvPr id="3" name="Content Placeholder 2">
            <a:extLst>
              <a:ext uri="{FF2B5EF4-FFF2-40B4-BE49-F238E27FC236}">
                <a16:creationId xmlns:a16="http://schemas.microsoft.com/office/drawing/2014/main" id="{B9A0FF32-7421-4193-B845-B8598D3F7AA8}"/>
              </a:ext>
            </a:extLst>
          </p:cNvPr>
          <p:cNvSpPr>
            <a:spLocks noGrp="1"/>
          </p:cNvSpPr>
          <p:nvPr>
            <p:ph idx="1"/>
          </p:nvPr>
        </p:nvSpPr>
        <p:spPr>
          <a:xfrm>
            <a:off x="838200" y="1251751"/>
            <a:ext cx="10515600" cy="4925212"/>
          </a:xfrm>
        </p:spPr>
        <p:txBody>
          <a:bodyPr/>
          <a:lstStyle/>
          <a:p>
            <a:r>
              <a:rPr lang="en-US" b="1" dirty="0">
                <a:hlinkClick r:id="rId2"/>
              </a:rPr>
              <a:t>From physical assumptions to classical and quantum Hamiltonian and </a:t>
            </a:r>
            <a:r>
              <a:rPr lang="en-US" b="1" dirty="0" err="1">
                <a:hlinkClick r:id="rId2"/>
              </a:rPr>
              <a:t>Lagrangian</a:t>
            </a:r>
            <a:r>
              <a:rPr lang="en-US" b="1" dirty="0">
                <a:hlinkClick r:id="rId2"/>
              </a:rPr>
              <a:t> particle mechanics  </a:t>
            </a:r>
            <a:br>
              <a:rPr lang="en-US" b="1" dirty="0">
                <a:hlinkClick r:id="rId2"/>
              </a:rPr>
            </a:br>
            <a:r>
              <a:rPr lang="fr-FR" dirty="0"/>
              <a:t>Gabriele Carcassi </a:t>
            </a:r>
            <a:r>
              <a:rPr lang="fr-FR" i="1" dirty="0"/>
              <a:t>et al</a:t>
            </a:r>
            <a:r>
              <a:rPr lang="fr-FR" dirty="0"/>
              <a:t> 2018 </a:t>
            </a:r>
            <a:r>
              <a:rPr lang="fr-FR" i="1" dirty="0"/>
              <a:t>J. Phys. Commun.</a:t>
            </a:r>
            <a:r>
              <a:rPr lang="fr-FR" dirty="0"/>
              <a:t> </a:t>
            </a:r>
            <a:r>
              <a:rPr lang="fr-FR" b="1" dirty="0"/>
              <a:t>2</a:t>
            </a:r>
            <a:r>
              <a:rPr lang="fr-FR" dirty="0"/>
              <a:t> 045026</a:t>
            </a:r>
            <a:endParaRPr lang="en-US" dirty="0">
              <a:hlinkClick r:id="rId2"/>
            </a:endParaRPr>
          </a:p>
          <a:p>
            <a:r>
              <a:rPr lang="en-US" dirty="0"/>
              <a:t>Topology and Experimental Distinguishability </a:t>
            </a:r>
            <a:br>
              <a:rPr lang="en-US" dirty="0"/>
            </a:br>
            <a:r>
              <a:rPr lang="en-US" dirty="0"/>
              <a:t>Christine A. Aidala, Gabriele Carcassi, and Mark J. Greenfield, </a:t>
            </a:r>
            <a:r>
              <a:rPr lang="en-US" i="1" dirty="0"/>
              <a:t>Top. Proc.</a:t>
            </a:r>
            <a:r>
              <a:rPr lang="en-US" dirty="0"/>
              <a:t> </a:t>
            </a:r>
            <a:r>
              <a:rPr lang="en-US" b="1" dirty="0"/>
              <a:t>54</a:t>
            </a:r>
            <a:r>
              <a:rPr lang="en-US" dirty="0"/>
              <a:t> (2019) pp. 271-282</a:t>
            </a:r>
          </a:p>
          <a:p>
            <a:r>
              <a:rPr lang="en-US" dirty="0"/>
              <a:t>Assumptions of Physics project</a:t>
            </a:r>
            <a:br>
              <a:rPr lang="en-US" dirty="0"/>
            </a:br>
            <a:r>
              <a:rPr lang="en-US" dirty="0"/>
              <a:t>website:</a:t>
            </a:r>
            <a:br>
              <a:rPr lang="en-US" dirty="0"/>
            </a:br>
            <a:r>
              <a:rPr lang="en-US" dirty="0">
                <a:hlinkClick r:id="rId3"/>
              </a:rPr>
              <a:t>http://assumptionsofphysics.org/</a:t>
            </a:r>
            <a:r>
              <a:rPr lang="en-US" dirty="0"/>
              <a:t> </a:t>
            </a:r>
          </a:p>
          <a:p>
            <a:endParaRPr lang="en-US" dirty="0"/>
          </a:p>
        </p:txBody>
      </p:sp>
      <p:pic>
        <p:nvPicPr>
          <p:cNvPr id="4" name="Content Placeholder 4">
            <a:extLst>
              <a:ext uri="{FF2B5EF4-FFF2-40B4-BE49-F238E27FC236}">
                <a16:creationId xmlns:a16="http://schemas.microsoft.com/office/drawing/2014/main" id="{36D608B8-039D-4815-B722-74A95D7C3C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1512" y="3454085"/>
            <a:ext cx="5830270" cy="3220027"/>
          </a:xfrm>
          <a:prstGeom prst="rect">
            <a:avLst/>
          </a:prstGeom>
        </p:spPr>
      </p:pic>
    </p:spTree>
    <p:extLst>
      <p:ext uri="{BB962C8B-B14F-4D97-AF65-F5344CB8AC3E}">
        <p14:creationId xmlns:p14="http://schemas.microsoft.com/office/powerpoint/2010/main" val="679461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fontScale="92500" lnSpcReduction="10000"/>
          </a:bodyPr>
          <a:lstStyle/>
          <a:p>
            <a:r>
              <a:rPr lang="en-US" dirty="0"/>
              <a:t>This talk is part of a broader project called Assumptions of Physics</a:t>
            </a:r>
            <a:br>
              <a:rPr lang="en-US" dirty="0"/>
            </a:br>
            <a:r>
              <a:rPr lang="en-US" dirty="0"/>
              <a:t>(see </a:t>
            </a:r>
            <a:r>
              <a:rPr lang="en-US" dirty="0">
                <a:hlinkClick r:id="rId2"/>
              </a:rPr>
              <a:t>http://assumptionsofphysics.org/</a:t>
            </a:r>
            <a:r>
              <a:rPr lang="en-US" dirty="0"/>
              <a:t>)</a:t>
            </a:r>
          </a:p>
          <a:p>
            <a:r>
              <a:rPr lang="en-US" dirty="0"/>
              <a:t>The aim of the project is to find a handful of physical principles and assumptions from which the basic laws of physics can be derived</a:t>
            </a:r>
          </a:p>
          <a:p>
            <a:r>
              <a:rPr lang="en-US" dirty="0"/>
              <a:t>To do that we want to develop a general mathematical theory of experimental science: the theory that studies scientific theories</a:t>
            </a:r>
          </a:p>
          <a:p>
            <a:pPr lvl="1"/>
            <a:r>
              <a:rPr lang="en-US" dirty="0"/>
              <a:t>A formal framework that forces us to clarify our assumptions</a:t>
            </a:r>
          </a:p>
          <a:p>
            <a:pPr lvl="1"/>
            <a:r>
              <a:rPr lang="en-US" dirty="0"/>
              <a:t>From those assumptions the mathematical objects are derived</a:t>
            </a:r>
          </a:p>
          <a:p>
            <a:pPr lvl="1"/>
            <a:r>
              <a:rPr lang="en-US" dirty="0"/>
              <a:t>Each mathematical object has a clear physical meaning and no object is unphysical</a:t>
            </a:r>
          </a:p>
          <a:p>
            <a:pPr lvl="1"/>
            <a:r>
              <a:rPr lang="en-US" dirty="0"/>
              <a:t>Gives us concepts and tools that span across different disciplines</a:t>
            </a:r>
          </a:p>
          <a:p>
            <a:pPr lvl="1"/>
            <a:r>
              <a:rPr lang="en-US" dirty="0"/>
              <a:t>Allows to explore what happens when the assumptions fail, possibly leading to new physics ideas</a:t>
            </a:r>
          </a:p>
        </p:txBody>
      </p:sp>
      <p:sp>
        <p:nvSpPr>
          <p:cNvPr id="5" name="Slide Number Placeholder 4">
            <a:extLst>
              <a:ext uri="{FF2B5EF4-FFF2-40B4-BE49-F238E27FC236}">
                <a16:creationId xmlns:a16="http://schemas.microsoft.com/office/drawing/2014/main" id="{FEF58F25-46E2-470D-9A45-DB50822EE99C}"/>
              </a:ext>
            </a:extLst>
          </p:cNvPr>
          <p:cNvSpPr>
            <a:spLocks noGrp="1"/>
          </p:cNvSpPr>
          <p:nvPr>
            <p:ph type="sldNum" sz="quarter" idx="12"/>
          </p:nvPr>
        </p:nvSpPr>
        <p:spPr/>
        <p:txBody>
          <a:bodyPr/>
          <a:lstStyle/>
          <a:p>
            <a:fld id="{934E83B7-D982-4FD7-A0FA-8E7100A1152D}" type="slidenum">
              <a:rPr lang="en-US" smtClean="0"/>
              <a:t>2</a:t>
            </a:fld>
            <a:endParaRPr lang="en-US"/>
          </a:p>
        </p:txBody>
      </p:sp>
      <p:sp>
        <p:nvSpPr>
          <p:cNvPr id="4" name="Footer Placeholder 3">
            <a:extLst>
              <a:ext uri="{FF2B5EF4-FFF2-40B4-BE49-F238E27FC236}">
                <a16:creationId xmlns:a16="http://schemas.microsoft.com/office/drawing/2014/main" id="{7F46ECA1-7A70-4E8D-89BC-E024ECCE5081}"/>
              </a:ext>
            </a:extLst>
          </p:cNvPr>
          <p:cNvSpPr>
            <a:spLocks noGrp="1"/>
          </p:cNvSpPr>
          <p:nvPr>
            <p:ph type="ftr" sz="quarter" idx="11"/>
          </p:nvPr>
        </p:nvSpPr>
        <p:spPr/>
        <p:txBody>
          <a:bodyPr/>
          <a:lstStyle/>
          <a:p>
            <a:r>
              <a:rPr lang="en-US"/>
              <a:t>Gabriele Carcassi - University of Michigan</a:t>
            </a:r>
          </a:p>
        </p:txBody>
      </p:sp>
    </p:spTree>
    <p:extLst>
      <p:ext uri="{BB962C8B-B14F-4D97-AF65-F5344CB8AC3E}">
        <p14:creationId xmlns:p14="http://schemas.microsoft.com/office/powerpoint/2010/main" val="403576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402731" y="710214"/>
            <a:ext cx="11386538" cy="5858586"/>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40DA13A-F1B5-4548-ACE7-8C882E54D748}"/>
              </a:ext>
            </a:extLst>
          </p:cNvPr>
          <p:cNvSpPr/>
          <p:nvPr/>
        </p:nvSpPr>
        <p:spPr>
          <a:xfrm>
            <a:off x="3444537" y="289200"/>
            <a:ext cx="5723412" cy="1049483"/>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Experimental verifiability</a:t>
            </a:r>
            <a:br>
              <a:rPr lang="en-US" sz="2800" dirty="0"/>
            </a:br>
            <a:r>
              <a:rPr lang="en-US" sz="20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707623" y="5545180"/>
            <a:ext cx="1944303" cy="63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4199139" y="1529066"/>
            <a:ext cx="352573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a:p>
            <a:pPr algn="ctr"/>
            <a:r>
              <a:rPr lang="en-US" sz="140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8629095" y="1529066"/>
            <a:ext cx="2826895"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Irreducibility</a:t>
            </a:r>
          </a:p>
          <a:p>
            <a:pPr algn="ctr"/>
            <a:r>
              <a:rPr lang="en-US" sz="140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736753" y="3115338"/>
            <a:ext cx="3830346" cy="114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Deterministic and reversible evolution</a:t>
            </a:r>
          </a:p>
          <a:p>
            <a:pPr algn="ctr"/>
            <a:r>
              <a:rPr lang="en-US" sz="140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736753" y="4585608"/>
            <a:ext cx="3462386" cy="6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8309499" y="5496334"/>
            <a:ext cx="323277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Kinematic equivalence</a:t>
            </a:r>
          </a:p>
          <a:p>
            <a:pPr algn="ctr"/>
            <a:r>
              <a:rPr lang="en-US" sz="1400" dirty="0"/>
              <a:t>leads to massive particles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A36D2C-3734-497B-9AD8-C8500633A4A9}"/>
                  </a:ext>
                </a:extLst>
              </p:cNvPr>
              <p:cNvSpPr/>
              <p:nvPr/>
            </p:nvSpPr>
            <p:spPr>
              <a:xfrm>
                <a:off x="5962004" y="2817985"/>
                <a:ext cx="2209800"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Hamilton’s equations</a:t>
                </a:r>
                <a:br>
                  <a:rPr lang="en-US" dirty="0"/>
                </a:br>
                <a:br>
                  <a:rPr lang="en-US" sz="1400" dirty="0"/>
                </a:br>
                <a:r>
                  <a:rPr lang="en-US" sz="1400" dirty="0"/>
                  <a:t> </a:t>
                </a:r>
                <a14:m>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𝑝</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𝐻</m:t>
                            </m:r>
                          </m:num>
                          <m:den>
                            <m:r>
                              <a:rPr lang="en-US" sz="1400" b="0" i="1" smtClean="0">
                                <a:latin typeface="Cambria Math" panose="02040503050406030204" pitchFamily="18" charset="0"/>
                              </a:rPr>
                              <m:t>𝜕</m:t>
                            </m:r>
                            <m:r>
                              <a:rPr lang="en-US" sz="1400" b="0" i="1" smtClean="0">
                                <a:latin typeface="Cambria Math" panose="02040503050406030204" pitchFamily="18" charset="0"/>
                              </a:rPr>
                              <m:t>𝑝</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𝐻</m:t>
                            </m:r>
                          </m:num>
                          <m:den>
                            <m:r>
                              <a:rPr lang="en-US" sz="1400" i="1">
                                <a:latin typeface="Cambria Math" panose="02040503050406030204" pitchFamily="18" charset="0"/>
                              </a:rPr>
                              <m:t>𝜕</m:t>
                            </m:r>
                            <m:r>
                              <a:rPr lang="en-US" sz="1400" b="0" i="1" smtClean="0">
                                <a:latin typeface="Cambria Math" panose="02040503050406030204" pitchFamily="18" charset="0"/>
                              </a:rPr>
                              <m:t>𝑞</m:t>
                            </m:r>
                          </m:den>
                        </m:f>
                      </m:e>
                    </m:d>
                  </m:oMath>
                </a14:m>
                <a:endParaRPr lang="en-US" sz="1400" dirty="0"/>
              </a:p>
            </p:txBody>
          </p:sp>
        </mc:Choice>
        <mc:Fallback xmlns="">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5962004" y="2817985"/>
                <a:ext cx="2209800" cy="1065193"/>
              </a:xfrm>
              <a:prstGeom prst="rect">
                <a:avLst/>
              </a:prstGeom>
              <a:blipFill>
                <a:blip r:embed="rId2"/>
                <a:stretch>
                  <a:fillRect l="-1096" r="-822"/>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90471CF-E9E1-44EE-A9B9-B43CB387350A}"/>
                  </a:ext>
                </a:extLst>
              </p:cNvPr>
              <p:cNvSpPr/>
              <p:nvPr/>
            </p:nvSpPr>
            <p:spPr>
              <a:xfrm>
                <a:off x="5010519" y="5259653"/>
                <a:ext cx="2591447"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Euler-Lagrange equations</a:t>
                </a:r>
                <a:br>
                  <a:rPr lang="en-US" dirty="0"/>
                </a:br>
                <a:br>
                  <a:rPr lang="en-US" sz="1400" dirty="0"/>
                </a:br>
                <a:r>
                  <a:rPr lang="en-US" sz="1400" dirty="0"/>
                  <a:t> </a:t>
                </a:r>
                <a14:m>
                  <m:oMath xmlns:m="http://schemas.openxmlformats.org/officeDocument/2006/math">
                    <m:r>
                      <a:rPr lang="en-US" sz="1400">
                        <a:latin typeface="Cambria Math" panose="02040503050406030204" pitchFamily="18" charset="0"/>
                      </a:rPr>
                      <m:t>𝛿</m:t>
                    </m:r>
                    <m:r>
                      <a:rPr lang="en-US" sz="1400">
                        <a:latin typeface="Cambria Math" panose="02040503050406030204" pitchFamily="18" charset="0"/>
                      </a:rPr>
                      <m:t>∫</m:t>
                    </m:r>
                    <m:r>
                      <a:rPr lang="en-US" sz="1400">
                        <a:latin typeface="Cambria Math" panose="02040503050406030204" pitchFamily="18" charset="0"/>
                      </a:rPr>
                      <m:t>𝐿</m:t>
                    </m:r>
                    <m:d>
                      <m:dPr>
                        <m:ctrlPr>
                          <a:rPr lang="en-US" sz="1400" i="1">
                            <a:latin typeface="Cambria Math" panose="02040503050406030204" pitchFamily="18" charset="0"/>
                          </a:rPr>
                        </m:ctrlPr>
                      </m:dPr>
                      <m:e>
                        <m:r>
                          <a:rPr lang="en-US" sz="1400">
                            <a:latin typeface="Cambria Math" panose="02040503050406030204" pitchFamily="18" charset="0"/>
                          </a:rPr>
                          <m:t>𝑞</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a:latin typeface="Cambria Math" panose="02040503050406030204" pitchFamily="18" charset="0"/>
                              </a:rPr>
                              <m:t>𝑞</m:t>
                            </m:r>
                          </m:e>
                        </m:acc>
                        <m:r>
                          <a:rPr lang="en-US" sz="1400">
                            <a:latin typeface="Cambria Math" panose="02040503050406030204" pitchFamily="18" charset="0"/>
                          </a:rPr>
                          <m:t>,</m:t>
                        </m:r>
                        <m:r>
                          <a:rPr lang="en-US" sz="1400">
                            <a:latin typeface="Cambria Math" panose="02040503050406030204" pitchFamily="18" charset="0"/>
                          </a:rPr>
                          <m:t>𝑡</m:t>
                        </m:r>
                      </m:e>
                    </m:d>
                    <m:r>
                      <a:rPr lang="en-US" sz="1400">
                        <a:latin typeface="Cambria Math" panose="02040503050406030204" pitchFamily="18" charset="0"/>
                      </a:rPr>
                      <m:t>=0</m:t>
                    </m:r>
                  </m:oMath>
                </a14:m>
                <a:endParaRPr lang="en-US" sz="1400" dirty="0"/>
              </a:p>
            </p:txBody>
          </p:sp>
        </mc:Choice>
        <mc:Fallback xmlns="">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5010519" y="5259653"/>
                <a:ext cx="2591447" cy="1065193"/>
              </a:xfrm>
              <a:prstGeom prst="rect">
                <a:avLst/>
              </a:prstGeom>
              <a:blipFill>
                <a:blip r:embed="rId3"/>
                <a:stretch>
                  <a:fillRect l="-1405" r="-937"/>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ABFBFD5-EC6A-49DE-8CF4-A93A047B8808}"/>
                  </a:ext>
                </a:extLst>
              </p:cNvPr>
              <p:cNvSpPr/>
              <p:nvPr/>
            </p:nvSpPr>
            <p:spPr>
              <a:xfrm>
                <a:off x="8829770" y="3213418"/>
                <a:ext cx="2425544"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Schroedinger</a:t>
                </a:r>
                <a:r>
                  <a:rPr lang="en-US" dirty="0"/>
                  <a:t> equation</a:t>
                </a:r>
                <a:br>
                  <a:rPr lang="en-US" dirty="0"/>
                </a:br>
                <a:br>
                  <a:rPr lang="en-US" sz="1400" dirty="0"/>
                </a:b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𝚤</m:t>
                      </m:r>
                      <m:r>
                        <a:rPr lang="en-US" sz="1400">
                          <a:latin typeface="Cambria Math" panose="02040503050406030204" pitchFamily="18" charset="0"/>
                        </a:rPr>
                        <m:t>ℏ</m:t>
                      </m:r>
                      <m:f>
                        <m:fPr>
                          <m:ctrlPr>
                            <a:rPr lang="en-US" sz="1400" i="1">
                              <a:latin typeface="Cambria Math" panose="02040503050406030204" pitchFamily="18" charset="0"/>
                            </a:rPr>
                          </m:ctrlPr>
                        </m:fPr>
                        <m:num>
                          <m:r>
                            <a:rPr lang="en-US" sz="1400">
                              <a:latin typeface="Cambria Math" panose="02040503050406030204" pitchFamily="18" charset="0"/>
                            </a:rPr>
                            <m:t>𝜕</m:t>
                          </m:r>
                        </m:num>
                        <m:den>
                          <m:r>
                            <a:rPr lang="en-US" sz="1400">
                              <a:latin typeface="Cambria Math" panose="02040503050406030204" pitchFamily="18" charset="0"/>
                            </a:rPr>
                            <m:t>𝜕</m:t>
                          </m:r>
                          <m:r>
                            <a:rPr lang="en-US" sz="1400">
                              <a:latin typeface="Cambria Math" panose="02040503050406030204" pitchFamily="18" charset="0"/>
                            </a:rPr>
                            <m:t>𝑡</m:t>
                          </m:r>
                        </m:den>
                      </m:f>
                      <m:r>
                        <a:rPr lang="en-US" sz="1400">
                          <a:latin typeface="Cambria Math" panose="02040503050406030204" pitchFamily="18" charset="0"/>
                        </a:rPr>
                        <m:t>𝜓</m:t>
                      </m:r>
                      <m:r>
                        <a:rPr lang="en-US" sz="1400">
                          <a:latin typeface="Cambria Math" panose="02040503050406030204" pitchFamily="18" charset="0"/>
                        </a:rPr>
                        <m:t>=</m:t>
                      </m:r>
                      <m:r>
                        <a:rPr lang="en-US" sz="1400">
                          <a:latin typeface="Cambria Math" panose="02040503050406030204" pitchFamily="18" charset="0"/>
                        </a:rPr>
                        <m:t>𝐻</m:t>
                      </m:r>
                      <m:r>
                        <a:rPr lang="en-US" sz="1400">
                          <a:latin typeface="Cambria Math" panose="02040503050406030204" pitchFamily="18" charset="0"/>
                        </a:rPr>
                        <m:t>𝜓</m:t>
                      </m:r>
                    </m:oMath>
                  </m:oMathPara>
                </a14:m>
                <a:endParaRPr lang="en-US" sz="1400" dirty="0"/>
              </a:p>
            </p:txBody>
          </p:sp>
        </mc:Choice>
        <mc:Fallback xmlns="">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8829770" y="3213418"/>
                <a:ext cx="2425544" cy="1065193"/>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8190208" y="4544374"/>
            <a:ext cx="2225337" cy="570090"/>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6835806" y="2514308"/>
            <a:ext cx="0" cy="223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9925884" y="2514308"/>
            <a:ext cx="0" cy="6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4634144" y="4121166"/>
            <a:ext cx="4088029" cy="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4688702" y="3517873"/>
            <a:ext cx="11439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6835806" y="4003829"/>
            <a:ext cx="0" cy="117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7724869" y="5930285"/>
            <a:ext cx="446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479399" y="390617"/>
            <a:ext cx="2938497" cy="646331"/>
          </a:xfrm>
          <a:prstGeom prst="rect">
            <a:avLst/>
          </a:prstGeom>
          <a:noFill/>
        </p:spPr>
        <p:txBody>
          <a:bodyPr wrap="none" rtlCol="0">
            <a:spAutoFit/>
          </a:bodyPr>
          <a:lstStyle/>
          <a:p>
            <a:r>
              <a:rPr lang="en-US" dirty="0">
                <a:solidFill>
                  <a:schemeClr val="accent6">
                    <a:lumMod val="50000"/>
                  </a:schemeClr>
                </a:solidFill>
              </a:rPr>
              <a:t>General mathematical theory</a:t>
            </a:r>
            <a:br>
              <a:rPr lang="en-US" dirty="0">
                <a:solidFill>
                  <a:schemeClr val="accent6">
                    <a:lumMod val="50000"/>
                  </a:schemeClr>
                </a:solidFill>
              </a:rPr>
            </a:br>
            <a:r>
              <a:rPr lang="en-US"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708904" y="1515291"/>
            <a:ext cx="2386551" cy="369332"/>
          </a:xfrm>
          <a:prstGeom prst="rect">
            <a:avLst/>
          </a:prstGeom>
          <a:noFill/>
        </p:spPr>
        <p:txBody>
          <a:bodyPr wrap="none" rtlCol="0">
            <a:spAutoFit/>
          </a:bodyPr>
          <a:lstStyle/>
          <a:p>
            <a:r>
              <a:rPr lang="en-US"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748481" y="2666368"/>
            <a:ext cx="2617896" cy="369332"/>
          </a:xfrm>
          <a:prstGeom prst="rect">
            <a:avLst/>
          </a:prstGeom>
          <a:noFill/>
        </p:spPr>
        <p:txBody>
          <a:bodyPr wrap="none" rtlCol="0">
            <a:spAutoFit/>
          </a:bodyPr>
          <a:lstStyle/>
          <a:p>
            <a:r>
              <a:rPr lang="en-US" dirty="0">
                <a:solidFill>
                  <a:schemeClr val="accent5">
                    <a:lumMod val="50000"/>
                  </a:schemeClr>
                </a:solidFill>
              </a:rPr>
              <a:t>Process-level assumptions</a:t>
            </a:r>
          </a:p>
        </p:txBody>
      </p:sp>
    </p:spTree>
    <p:extLst>
      <p:ext uri="{BB962C8B-B14F-4D97-AF65-F5344CB8AC3E}">
        <p14:creationId xmlns:p14="http://schemas.microsoft.com/office/powerpoint/2010/main" val="2997032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9F0-2C5F-4B4E-AA3F-F6C22FAD7B4D}"/>
              </a:ext>
            </a:extLst>
          </p:cNvPr>
          <p:cNvSpPr>
            <a:spLocks noGrp="1"/>
          </p:cNvSpPr>
          <p:nvPr>
            <p:ph type="title"/>
          </p:nvPr>
        </p:nvSpPr>
        <p:spPr/>
        <p:txBody>
          <a:bodyPr/>
          <a:lstStyle/>
          <a:p>
            <a:r>
              <a:rPr lang="en-US" dirty="0"/>
              <a:t>Assumption of infinitesimal reducibility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5876C-8146-4431-90CF-F0E868689169}"/>
                  </a:ext>
                </a:extLst>
              </p:cNvPr>
              <p:cNvSpPr>
                <a:spLocks noGrp="1"/>
              </p:cNvSpPr>
              <p:nvPr>
                <p:ph idx="1"/>
              </p:nvPr>
            </p:nvSpPr>
            <p:spPr>
              <a:xfrm>
                <a:off x="838200" y="1825625"/>
                <a:ext cx="10515600" cy="4667250"/>
              </a:xfrm>
            </p:spPr>
            <p:txBody>
              <a:bodyPr>
                <a:normAutofit fontScale="85000" lnSpcReduction="10000"/>
              </a:bodyPr>
              <a:lstStyle/>
              <a:p>
                <a:r>
                  <a:rPr lang="en-US" dirty="0"/>
                  <a:t>Reducible: the state of the whole is equivalent</a:t>
                </a:r>
                <a:br>
                  <a:rPr lang="en-US" dirty="0"/>
                </a:br>
                <a:r>
                  <a:rPr lang="en-US" dirty="0"/>
                  <a:t>to the state of the parts</a:t>
                </a:r>
              </a:p>
              <a:p>
                <a:r>
                  <a:rPr lang="en-US" dirty="0"/>
                  <a:t>Infinitesimally: each part can be subdivided</a:t>
                </a:r>
                <a:br>
                  <a:rPr lang="en-US" dirty="0"/>
                </a:br>
                <a:r>
                  <a:rPr lang="en-US" dirty="0"/>
                  <a:t>into parts indefinitely</a:t>
                </a:r>
              </a:p>
              <a:p>
                <a:r>
                  <a:rPr lang="en-US" dirty="0"/>
                  <a:t>The state of the system is a distribution over the state of the</a:t>
                </a:r>
                <a:br>
                  <a:rPr lang="en-US" dirty="0"/>
                </a:br>
                <a:r>
                  <a:rPr lang="en-US" dirty="0"/>
                  <a:t>infinitesimal parts (i.e. particles)</a:t>
                </a:r>
              </a:p>
              <a:p>
                <a:pPr marL="0" indent="0">
                  <a:buNone/>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𝜌</m:t>
                      </m:r>
                      <m:r>
                        <a:rPr lang="en-US" sz="4400" b="0" i="1" smtClean="0">
                          <a:latin typeface="Cambria Math" panose="02040503050406030204" pitchFamily="18" charset="0"/>
                        </a:rPr>
                        <m:t>:</m:t>
                      </m:r>
                      <m:r>
                        <a:rPr lang="en-US" sz="4400" b="0" i="1" smtClean="0">
                          <a:latin typeface="Cambria Math" panose="02040503050406030204" pitchFamily="18" charset="0"/>
                        </a:rPr>
                        <m:t>𝒮</m:t>
                      </m:r>
                      <m:r>
                        <a:rPr lang="en-US" sz="4400" b="0" i="1" smtClean="0">
                          <a:latin typeface="Cambria Math" panose="02040503050406030204" pitchFamily="18" charset="0"/>
                        </a:rPr>
                        <m:t>→</m:t>
                      </m:r>
                      <m:r>
                        <a:rPr lang="en-US" sz="4400" b="0" i="1" smtClean="0">
                          <a:latin typeface="Cambria Math" panose="02040503050406030204" pitchFamily="18" charset="0"/>
                        </a:rPr>
                        <m:t>ℝ</m:t>
                      </m:r>
                    </m:oMath>
                  </m:oMathPara>
                </a14:m>
                <a:endParaRPr lang="en-US" sz="4400" dirty="0"/>
              </a:p>
              <a:p>
                <a:r>
                  <a:rPr lang="en-US" dirty="0"/>
                  <a:t>If particle states are identified by a set of continuous quantities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oMath>
                </a14:m>
                <a:endParaRPr lang="en-US" dirty="0"/>
              </a:p>
              <a:p>
                <a:pPr marL="0" indent="0">
                  <a:buNone/>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𝜌</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𝓈</m:t>
                          </m:r>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𝜉</m:t>
                                  </m:r>
                                </m:e>
                                <m:sup>
                                  <m:r>
                                    <a:rPr lang="en-US" sz="4400" b="0" i="1" smtClean="0">
                                      <a:latin typeface="Cambria Math" panose="02040503050406030204" pitchFamily="18" charset="0"/>
                                    </a:rPr>
                                    <m:t>𝑎</m:t>
                                  </m:r>
                                </m:sup>
                              </m:sSup>
                            </m:e>
                          </m:d>
                        </m:e>
                      </m:d>
                      <m:r>
                        <a:rPr lang="en-US" sz="4400" b="0" i="1" smtClean="0">
                          <a:latin typeface="Cambria Math" panose="02040503050406030204" pitchFamily="18" charset="0"/>
                        </a:rPr>
                        <m:t>=</m:t>
                      </m:r>
                      <m:r>
                        <a:rPr lang="en-US" sz="4400" b="0" i="1" smtClean="0">
                          <a:latin typeface="Cambria Math" panose="02040503050406030204" pitchFamily="18" charset="0"/>
                        </a:rPr>
                        <m:t>𝜌</m:t>
                      </m:r>
                      <m:d>
                        <m:dPr>
                          <m:ctrlPr>
                            <a:rPr lang="en-US" sz="4400" b="0" i="1" smtClean="0">
                              <a:latin typeface="Cambria Math" panose="02040503050406030204" pitchFamily="18" charset="0"/>
                            </a:rPr>
                          </m:ctrlPr>
                        </m:dPr>
                        <m:e>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𝜉</m:t>
                              </m:r>
                            </m:e>
                            <m:sup>
                              <m:r>
                                <a:rPr lang="en-US" sz="4400" b="0" i="1" smtClean="0">
                                  <a:latin typeface="Cambria Math" panose="02040503050406030204" pitchFamily="18" charset="0"/>
                                </a:rPr>
                                <m:t>𝑎</m:t>
                              </m:r>
                            </m:sup>
                          </m:sSup>
                        </m:e>
                      </m:d>
                    </m:oMath>
                    <m:oMath xmlns:m="http://schemas.openxmlformats.org/officeDocument/2006/math">
                      <m:r>
                        <a:rPr lang="en-US" sz="4400" b="0" i="1" smtClean="0">
                          <a:latin typeface="Cambria Math" panose="02040503050406030204" pitchFamily="18" charset="0"/>
                        </a:rPr>
                        <m:t>𝐼</m:t>
                      </m:r>
                      <m:d>
                        <m:dPr>
                          <m:begChr m:val="["/>
                          <m:endChr m:val="]"/>
                          <m:ctrlPr>
                            <a:rPr lang="en-US" sz="4400" b="0" i="1" smtClean="0">
                              <a:latin typeface="Cambria Math" panose="02040503050406030204" pitchFamily="18" charset="0"/>
                            </a:rPr>
                          </m:ctrlPr>
                        </m:dPr>
                        <m:e>
                          <m:r>
                            <a:rPr lang="en-US" sz="4400" b="0" i="1" smtClean="0">
                              <a:latin typeface="Cambria Math" panose="02040503050406030204" pitchFamily="18" charset="0"/>
                            </a:rPr>
                            <m:t>𝜌</m:t>
                          </m:r>
                        </m:e>
                      </m:d>
                      <m:r>
                        <a:rPr lang="en-US" sz="4400" b="0" i="1" smtClean="0">
                          <a:latin typeface="Cambria Math" panose="02040503050406030204" pitchFamily="18" charset="0"/>
                        </a:rPr>
                        <m:t>=−</m:t>
                      </m:r>
                      <m:nary>
                        <m:naryPr>
                          <m:supHide m:val="on"/>
                          <m:ctrlPr>
                            <a:rPr lang="en-US" sz="4400" b="0" i="1" smtClean="0">
                              <a:latin typeface="Cambria Math" panose="02040503050406030204" pitchFamily="18" charset="0"/>
                            </a:rPr>
                          </m:ctrlPr>
                        </m:naryPr>
                        <m:sub>
                          <m:r>
                            <a:rPr lang="en-US" sz="4400" b="0" i="1" smtClean="0">
                              <a:latin typeface="Cambria Math" panose="02040503050406030204" pitchFamily="18" charset="0"/>
                            </a:rPr>
                            <m:t>𝒮</m:t>
                          </m:r>
                        </m:sub>
                        <m:sup/>
                        <m:e>
                          <m:r>
                            <a:rPr lang="en-US" sz="4400" b="0" i="1" smtClean="0">
                              <a:latin typeface="Cambria Math" panose="02040503050406030204" pitchFamily="18" charset="0"/>
                            </a:rPr>
                            <m:t>𝜌</m:t>
                          </m:r>
                          <m:r>
                            <a:rPr lang="en-US" sz="4400" b="0" i="1" smtClean="0">
                              <a:latin typeface="Cambria Math" panose="02040503050406030204" pitchFamily="18" charset="0"/>
                            </a:rPr>
                            <m:t> </m:t>
                          </m:r>
                          <m:r>
                            <m:rPr>
                              <m:sty m:val="p"/>
                            </m:rPr>
                            <a:rPr lang="en-US" sz="4400" b="0" i="1" smtClean="0">
                              <a:latin typeface="Cambria Math" panose="02040503050406030204" pitchFamily="18" charset="0"/>
                            </a:rPr>
                            <m:t>log</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𝜌</m:t>
                              </m:r>
                            </m:e>
                          </m:d>
                          <m:r>
                            <a:rPr lang="en-US" sz="4400" b="0" i="1" smtClean="0">
                              <a:latin typeface="Cambria Math" panose="02040503050406030204" pitchFamily="18" charset="0"/>
                            </a:rPr>
                            <m:t>𝑑</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𝜉</m:t>
                              </m:r>
                            </m:e>
                            <m:sup>
                              <m:r>
                                <a:rPr lang="en-US" sz="4400" b="0" i="1" smtClean="0">
                                  <a:latin typeface="Cambria Math" panose="02040503050406030204" pitchFamily="18" charset="0"/>
                                </a:rPr>
                                <m:t>𝑎</m:t>
                              </m:r>
                            </m:sup>
                          </m:sSup>
                          <m:r>
                            <a:rPr lang="en-US" sz="4400" b="0" i="1" smtClean="0">
                              <a:latin typeface="Cambria Math" panose="02040503050406030204" pitchFamily="18" charset="0"/>
                            </a:rPr>
                            <m:t> </m:t>
                          </m:r>
                        </m:e>
                      </m:nary>
                    </m:oMath>
                  </m:oMathPara>
                </a14:m>
                <a:endParaRPr lang="en-US" sz="4400" dirty="0"/>
              </a:p>
              <a:p>
                <a:endParaRPr lang="en-US" dirty="0"/>
              </a:p>
            </p:txBody>
          </p:sp>
        </mc:Choice>
        <mc:Fallback xmlns="">
          <p:sp>
            <p:nvSpPr>
              <p:cNvPr id="3" name="Content Placeholder 2">
                <a:extLst>
                  <a:ext uri="{FF2B5EF4-FFF2-40B4-BE49-F238E27FC236}">
                    <a16:creationId xmlns:a16="http://schemas.microsoft.com/office/drawing/2014/main" id="{1805876C-8146-4431-90CF-F0E868689169}"/>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812" t="-2480"/>
                </a:stretch>
              </a:blipFill>
            </p:spPr>
            <p:txBody>
              <a:bodyPr/>
              <a:lstStyle/>
              <a:p>
                <a:r>
                  <a:rPr lang="en-US">
                    <a:noFill/>
                  </a:rPr>
                  <a:t> </a:t>
                </a:r>
              </a:p>
            </p:txBody>
          </p:sp>
        </mc:Fallback>
      </mc:AlternateContent>
      <p:grpSp>
        <p:nvGrpSpPr>
          <p:cNvPr id="18" name="Group 17">
            <a:extLst>
              <a:ext uri="{FF2B5EF4-FFF2-40B4-BE49-F238E27FC236}">
                <a16:creationId xmlns:a16="http://schemas.microsoft.com/office/drawing/2014/main" id="{9355A97D-64A7-4422-A64F-073812F42031}"/>
              </a:ext>
            </a:extLst>
          </p:cNvPr>
          <p:cNvGrpSpPr/>
          <p:nvPr/>
        </p:nvGrpSpPr>
        <p:grpSpPr>
          <a:xfrm>
            <a:off x="9662027" y="1748253"/>
            <a:ext cx="1916853" cy="1804097"/>
            <a:chOff x="8130744" y="5475933"/>
            <a:chExt cx="707492" cy="665875"/>
          </a:xfrm>
        </p:grpSpPr>
        <p:grpSp>
          <p:nvGrpSpPr>
            <p:cNvPr id="11" name="Group 10">
              <a:extLst>
                <a:ext uri="{FF2B5EF4-FFF2-40B4-BE49-F238E27FC236}">
                  <a16:creationId xmlns:a16="http://schemas.microsoft.com/office/drawing/2014/main" id="{403C3261-0D17-40D4-B289-1FF37473F917}"/>
                </a:ext>
              </a:extLst>
            </p:cNvPr>
            <p:cNvGrpSpPr/>
            <p:nvPr/>
          </p:nvGrpSpPr>
          <p:grpSpPr>
            <a:xfrm>
              <a:off x="8130744" y="5475933"/>
              <a:ext cx="707492" cy="665875"/>
              <a:chOff x="2743126" y="2971800"/>
              <a:chExt cx="1295474" cy="1219270"/>
            </a:xfrm>
          </p:grpSpPr>
          <p:sp>
            <p:nvSpPr>
              <p:cNvPr id="16" name="Oval 15">
                <a:extLst>
                  <a:ext uri="{FF2B5EF4-FFF2-40B4-BE49-F238E27FC236}">
                    <a16:creationId xmlns:a16="http://schemas.microsoft.com/office/drawing/2014/main" id="{CB90A667-13CF-49CE-9E38-02CDF27B7D36}"/>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a:p>
            </p:txBody>
          </p:sp>
          <p:sp>
            <p:nvSpPr>
              <p:cNvPr id="17" name="Chord 5">
                <a:extLst>
                  <a:ext uri="{FF2B5EF4-FFF2-40B4-BE49-F238E27FC236}">
                    <a16:creationId xmlns:a16="http://schemas.microsoft.com/office/drawing/2014/main" id="{15A50811-94B0-4870-9440-C087F07211BF}"/>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a:p>
            </p:txBody>
          </p:sp>
        </p:grpSp>
        <p:sp>
          <p:nvSpPr>
            <p:cNvPr id="8" name="Oval 7">
              <a:extLst>
                <a:ext uri="{FF2B5EF4-FFF2-40B4-BE49-F238E27FC236}">
                  <a16:creationId xmlns:a16="http://schemas.microsoft.com/office/drawing/2014/main" id="{B316514F-FB72-44A2-8664-69E1C0AE5510}"/>
                </a:ext>
              </a:extLst>
            </p:cNvPr>
            <p:cNvSpPr/>
            <p:nvPr/>
          </p:nvSpPr>
          <p:spPr>
            <a:xfrm rot="19209652">
              <a:off x="8629695" y="5591444"/>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a:p>
          </p:txBody>
        </p:sp>
      </p:grpSp>
      <p:sp>
        <p:nvSpPr>
          <p:cNvPr id="4" name="Footer Placeholder 3">
            <a:extLst>
              <a:ext uri="{FF2B5EF4-FFF2-40B4-BE49-F238E27FC236}">
                <a16:creationId xmlns:a16="http://schemas.microsoft.com/office/drawing/2014/main" id="{8D8D1E40-B762-454C-BABD-E242B31ACD49}"/>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AEF1F630-BCCC-4C7A-83D0-2537821F9CB9}"/>
              </a:ext>
            </a:extLst>
          </p:cNvPr>
          <p:cNvSpPr>
            <a:spLocks noGrp="1"/>
          </p:cNvSpPr>
          <p:nvPr>
            <p:ph type="sldNum" sz="quarter" idx="12"/>
          </p:nvPr>
        </p:nvSpPr>
        <p:spPr/>
        <p:txBody>
          <a:bodyPr/>
          <a:lstStyle/>
          <a:p>
            <a:fld id="{3AD750BC-ECFE-42A8-AD75-224883221BFF}" type="slidenum">
              <a:rPr lang="en-US" smtClean="0"/>
              <a:t>4</a:t>
            </a:fld>
            <a:endParaRPr lang="en-US"/>
          </a:p>
        </p:txBody>
      </p:sp>
    </p:spTree>
    <p:extLst>
      <p:ext uri="{BB962C8B-B14F-4D97-AF65-F5344CB8AC3E}">
        <p14:creationId xmlns:p14="http://schemas.microsoft.com/office/powerpoint/2010/main" val="3947474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9F0-2C5F-4B4E-AA3F-F6C22FAD7B4D}"/>
              </a:ext>
            </a:extLst>
          </p:cNvPr>
          <p:cNvSpPr>
            <a:spLocks noGrp="1"/>
          </p:cNvSpPr>
          <p:nvPr>
            <p:ph type="title"/>
          </p:nvPr>
        </p:nvSpPr>
        <p:spPr/>
        <p:txBody>
          <a:bodyPr/>
          <a:lstStyle/>
          <a:p>
            <a:r>
              <a:rPr lang="en-US" dirty="0"/>
              <a:t>Distributions and change of variables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5876C-8146-4431-90CF-F0E868689169}"/>
                  </a:ext>
                </a:extLst>
              </p:cNvPr>
              <p:cNvSpPr>
                <a:spLocks noGrp="1"/>
              </p:cNvSpPr>
              <p:nvPr>
                <p:ph idx="1"/>
              </p:nvPr>
            </p:nvSpPr>
            <p:spPr/>
            <p:txBody>
              <a:bodyPr>
                <a:normAutofit fontScale="92500" lnSpcReduction="10000"/>
              </a:bodyPr>
              <a:lstStyle/>
              <a:p>
                <a:r>
                  <a:rPr lang="en-US" dirty="0"/>
                  <a:t>In general, density and information entropy are not invariant under change of variables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den>
                          </m:f>
                        </m:e>
                      </m:d>
                      <m:r>
                        <a:rPr lang="en-US" b="0" i="1" smtClean="0">
                          <a:latin typeface="Cambria Math" panose="02040503050406030204" pitchFamily="18" charset="0"/>
                        </a:rPr>
                        <m:t>𝜌</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e>
                      </m:d>
                    </m:oMath>
                  </m:oMathPara>
                </a14:m>
                <a:endParaRPr lang="en-US"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supHide m:val="on"/>
                          <m:ctrlPr>
                            <a:rPr lang="en-US" i="1">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r>
                            <a:rPr lang="en-US" i="1">
                              <a:latin typeface="Cambria Math" panose="02040503050406030204" pitchFamily="18" charset="0"/>
                            </a:rPr>
                            <m:t> </m:t>
                          </m:r>
                        </m:e>
                      </m:nary>
                      <m:r>
                        <a:rPr lang="en-US" b="0" i="1" smtClean="0">
                          <a:latin typeface="Cambria Math" panose="02040503050406030204" pitchFamily="18" charset="0"/>
                        </a:rPr>
                        <m:t>=−</m:t>
                      </m:r>
                      <m:nary>
                        <m:naryPr>
                          <m:supHide m:val="on"/>
                          <m:ctrlPr>
                            <a:rPr lang="en-US" i="1" smtClean="0">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i="1">
                              <a:latin typeface="Cambria Math" panose="02040503050406030204" pitchFamily="18" charset="0"/>
                            </a:rPr>
                            <m:t>𝑑</m:t>
                          </m:r>
                          <m:sSup>
                            <m:sSupPr>
                              <m:ctrlPr>
                                <a:rPr lang="en-US" i="1">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i="1">
                                      <a:latin typeface="Cambria Math" panose="02040503050406030204" pitchFamily="18" charset="0"/>
                                    </a:rPr>
                                    <m:t>𝜉</m:t>
                                  </m:r>
                                </m:e>
                              </m:acc>
                            </m:e>
                            <m:sup>
                              <m:r>
                                <a:rPr lang="en-US" b="0" i="1" smtClean="0">
                                  <a:latin typeface="Cambria Math" panose="02040503050406030204" pitchFamily="18" charset="0"/>
                                </a:rPr>
                                <m:t>𝑏</m:t>
                              </m:r>
                            </m:sup>
                          </m:sSup>
                          <m:r>
                            <a:rPr lang="en-US" i="1">
                              <a:latin typeface="Cambria Math" panose="02040503050406030204" pitchFamily="18" charset="0"/>
                            </a:rPr>
                            <m:t> </m:t>
                          </m:r>
                        </m:e>
                      </m:nary>
                      <m:r>
                        <a:rPr lang="en-US" b="0" i="1" smtClean="0">
                          <a:latin typeface="Cambria Math" panose="02040503050406030204" pitchFamily="18" charset="0"/>
                        </a:rPr>
                        <m:t>−</m:t>
                      </m:r>
                      <m:nary>
                        <m:naryPr>
                          <m:supHide m:val="on"/>
                          <m:ctrlPr>
                            <a:rPr lang="en-US" i="1" smtClean="0">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den>
                              </m:f>
                            </m:e>
                          </m:d>
                          <m:r>
                            <a:rPr lang="en-US" i="1">
                              <a:latin typeface="Cambria Math" panose="02040503050406030204" pitchFamily="18" charset="0"/>
                            </a:rPr>
                            <m:t>𝑑</m:t>
                          </m:r>
                          <m:sSup>
                            <m:sSupPr>
                              <m:ctrlPr>
                                <a:rPr lang="en-US" i="1">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i="1">
                                      <a:latin typeface="Cambria Math" panose="02040503050406030204" pitchFamily="18" charset="0"/>
                                    </a:rPr>
                                    <m:t>𝜉</m:t>
                                  </m:r>
                                </m:e>
                              </m:acc>
                            </m:e>
                            <m:sup>
                              <m:r>
                                <a:rPr lang="en-US" b="0" i="1" smtClean="0">
                                  <a:latin typeface="Cambria Math" panose="02040503050406030204" pitchFamily="18" charset="0"/>
                                </a:rPr>
                                <m:t>𝑏</m:t>
                              </m:r>
                            </m:sup>
                          </m:sSup>
                          <m:r>
                            <a:rPr lang="en-US" i="1">
                              <a:latin typeface="Cambria Math" panose="02040503050406030204" pitchFamily="18" charset="0"/>
                            </a:rPr>
                            <m:t> </m:t>
                          </m:r>
                        </m:e>
                      </m:nary>
                    </m:oMath>
                  </m:oMathPara>
                </a14:m>
                <a:endParaRPr lang="en-US" dirty="0"/>
              </a:p>
              <a:p>
                <a:r>
                  <a:rPr lang="en-US" dirty="0"/>
                  <a:t>Note that they are both invariant if and only if </a:t>
                </a:r>
                <a14:m>
                  <m:oMath xmlns:m="http://schemas.openxmlformats.org/officeDocument/2006/math">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num>
                          <m:den>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den>
                        </m:f>
                      </m:e>
                    </m:d>
                    <m:r>
                      <a:rPr lang="en-US" b="0" i="1" smtClean="0">
                        <a:latin typeface="Cambria Math" panose="02040503050406030204" pitchFamily="18" charset="0"/>
                      </a:rPr>
                      <m:t>=1</m:t>
                    </m:r>
                  </m:oMath>
                </a14:m>
                <a:endParaRPr lang="en-US" dirty="0"/>
              </a:p>
              <a:p>
                <a:r>
                  <a:rPr lang="en-US" dirty="0"/>
                  <a:t>Yet, since the state is invariant under coordinate transformation </a:t>
                </a:r>
                <a14:m>
                  <m:oMath xmlns:m="http://schemas.openxmlformats.org/officeDocument/2006/math">
                    <m:r>
                      <a:rPr lang="en-US" b="0" i="1" smtClean="0">
                        <a:latin typeface="Cambria Math" panose="02040503050406030204" pitchFamily="18" charset="0"/>
                      </a:rPr>
                      <m:t>𝓈</m:t>
                    </m:r>
                    <m:d>
                      <m:dPr>
                        <m:ctrlPr>
                          <a:rPr lang="en-US"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r>
                      <a:rPr lang="en-US" b="0" i="1" smtClean="0">
                        <a:latin typeface="Cambria Math" panose="02040503050406030204" pitchFamily="18" charset="0"/>
                      </a:rPr>
                      <m:t>=</m:t>
                    </m:r>
                    <m:r>
                      <a:rPr lang="en-US" b="0" i="1" smtClean="0">
                        <a:latin typeface="Cambria Math" panose="02040503050406030204" pitchFamily="18" charset="0"/>
                      </a:rPr>
                      <m:t>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e>
                    </m:d>
                  </m:oMath>
                </a14:m>
                <a:r>
                  <a:rPr lang="en-US" dirty="0"/>
                  <a:t>, we should also have </a:t>
                </a:r>
                <a14:m>
                  <m:oMath xmlns:m="http://schemas.openxmlformats.org/officeDocument/2006/math">
                    <m:r>
                      <a:rPr lang="en-US" i="1">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𝓈</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e>
                    </m:d>
                    <m:r>
                      <a:rPr lang="en-US" i="1">
                        <a:latin typeface="Cambria Math" panose="02040503050406030204" pitchFamily="18" charset="0"/>
                      </a:rPr>
                      <m:t>=</m:t>
                    </m:r>
                    <m:r>
                      <a:rPr lang="en-US" i="1" smtClean="0">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𝓈</m:t>
                        </m:r>
                        <m:d>
                          <m:dPr>
                            <m:ctrlPr>
                              <a:rPr lang="en-US" i="1">
                                <a:latin typeface="Cambria Math" panose="02040503050406030204" pitchFamily="18" charset="0"/>
                              </a:rPr>
                            </m:ctrlPr>
                          </m:dPr>
                          <m:e>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𝜉</m:t>
                                    </m:r>
                                  </m:e>
                                </m:acc>
                              </m:e>
                              <m:sup>
                                <m:r>
                                  <a:rPr lang="en-US" b="0" i="1" smtClean="0">
                                    <a:latin typeface="Cambria Math" panose="02040503050406030204" pitchFamily="18" charset="0"/>
                                  </a:rPr>
                                  <m:t>𝑏</m:t>
                                </m:r>
                              </m:sup>
                            </m:sSup>
                          </m:e>
                        </m:d>
                      </m:e>
                    </m:d>
                  </m:oMath>
                </a14:m>
                <a:endParaRPr lang="en-US" dirty="0"/>
              </a:p>
              <a:p>
                <a:pPr marL="0" indent="0" algn="ctr">
                  <a:buNone/>
                </a:pPr>
                <a:r>
                  <a:rPr lang="en-US" b="1" dirty="0"/>
                  <a:t>How can this work?</a:t>
                </a:r>
              </a:p>
            </p:txBody>
          </p:sp>
        </mc:Choice>
        <mc:Fallback xmlns="">
          <p:sp>
            <p:nvSpPr>
              <p:cNvPr id="3" name="Content Placeholder 2">
                <a:extLst>
                  <a:ext uri="{FF2B5EF4-FFF2-40B4-BE49-F238E27FC236}">
                    <a16:creationId xmlns:a16="http://schemas.microsoft.com/office/drawing/2014/main" id="{1805876C-8146-4431-90CF-F0E868689169}"/>
                  </a:ext>
                </a:extLst>
              </p:cNvPr>
              <p:cNvSpPr>
                <a:spLocks noGrp="1" noRot="1" noChangeAspect="1" noMove="1" noResize="1" noEditPoints="1" noAdjustHandles="1" noChangeArrowheads="1" noChangeShapeType="1" noTextEdit="1"/>
              </p:cNvSpPr>
              <p:nvPr>
                <p:ph idx="1"/>
              </p:nvPr>
            </p:nvSpPr>
            <p:spPr>
              <a:blipFill>
                <a:blip r:embed="rId2"/>
                <a:stretch>
                  <a:fillRect l="-928" t="-2801" r="-986" b="-322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7A996C0-4494-46B9-8435-61CBE34BC269}"/>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36543F78-2D5D-4A3E-9AC7-E16075DC534F}"/>
              </a:ext>
            </a:extLst>
          </p:cNvPr>
          <p:cNvSpPr>
            <a:spLocks noGrp="1"/>
          </p:cNvSpPr>
          <p:nvPr>
            <p:ph type="sldNum" sz="quarter" idx="12"/>
          </p:nvPr>
        </p:nvSpPr>
        <p:spPr/>
        <p:txBody>
          <a:bodyPr/>
          <a:lstStyle/>
          <a:p>
            <a:fld id="{3AD750BC-ECFE-42A8-AD75-224883221BFF}" type="slidenum">
              <a:rPr lang="en-US" smtClean="0"/>
              <a:t>5</a:t>
            </a:fld>
            <a:endParaRPr lang="en-US"/>
          </a:p>
        </p:txBody>
      </p:sp>
    </p:spTree>
    <p:extLst>
      <p:ext uri="{BB962C8B-B14F-4D97-AF65-F5344CB8AC3E}">
        <p14:creationId xmlns:p14="http://schemas.microsoft.com/office/powerpoint/2010/main" val="412889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9F0-2C5F-4B4E-AA3F-F6C22FAD7B4D}"/>
              </a:ext>
            </a:extLst>
          </p:cNvPr>
          <p:cNvSpPr>
            <a:spLocks noGrp="1"/>
          </p:cNvSpPr>
          <p:nvPr>
            <p:ph type="title"/>
          </p:nvPr>
        </p:nvSpPr>
        <p:spPr/>
        <p:txBody>
          <a:bodyPr/>
          <a:lstStyle/>
          <a:p>
            <a:r>
              <a:rPr lang="en-US" dirty="0"/>
              <a:t>Invariant distributions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5876C-8146-4431-90CF-F0E868689169}"/>
                  </a:ext>
                </a:extLst>
              </p:cNvPr>
              <p:cNvSpPr>
                <a:spLocks noGrp="1"/>
              </p:cNvSpPr>
              <p:nvPr>
                <p:ph idx="1"/>
              </p:nvPr>
            </p:nvSpPr>
            <p:spPr/>
            <p:txBody>
              <a:bodyPr>
                <a:normAutofit lnSpcReduction="10000"/>
              </a:bodyPr>
              <a:lstStyle/>
              <a:p>
                <a:r>
                  <a:rPr lang="en-US" dirty="0"/>
                  <a:t>It can only work if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r>
                  <a:rPr lang="en-US" dirty="0"/>
                  <a:t> uses inverse units of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oMath>
                </a14:m>
                <a:r>
                  <a:rPr lang="en-US" dirty="0"/>
                  <a:t> </a:t>
                </a:r>
              </a:p>
              <a:p>
                <a:r>
                  <a:rPr lang="en-US" dirty="0"/>
                  <a:t>That way </a:t>
                </a:r>
                <a14:m>
                  <m:oMath xmlns:m="http://schemas.openxmlformats.org/officeDocument/2006/math">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p>
                        <m:r>
                          <a:rPr lang="en-US" b="0" i="1" dirty="0" smtClean="0">
                            <a:latin typeface="Cambria Math" panose="02040503050406030204" pitchFamily="18" charset="0"/>
                          </a:rPr>
                          <m:t>𝑗</m:t>
                        </m:r>
                      </m:sup>
                    </m:sSup>
                    <m:r>
                      <a:rPr lang="en-US" b="0" i="1" dirty="0" smtClean="0">
                        <a:latin typeface="Cambria Math" panose="02040503050406030204" pitchFamily="18" charset="0"/>
                      </a:rPr>
                      <m:t>𝑑</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𝑘</m:t>
                            </m:r>
                          </m:e>
                        </m:acc>
                      </m:e>
                      <m:sub>
                        <m:r>
                          <a:rPr lang="en-US" b="0" i="1" dirty="0" smtClean="0">
                            <a:latin typeface="Cambria Math" panose="02040503050406030204" pitchFamily="18" charset="0"/>
                          </a:rPr>
                          <m:t>𝑗</m:t>
                        </m:r>
                      </m:sub>
                    </m:sSub>
                  </m:oMath>
                </a14:m>
                <a:r>
                  <a:rPr lang="en-US" dirty="0"/>
                  <a:t> is a pure number and is invariant under coordinate transformations and we have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p>
                          <m:r>
                            <a:rPr lang="en-US" b="0" i="1" smtClean="0">
                              <a:latin typeface="Cambria Math" panose="02040503050406030204" pitchFamily="18" charset="0"/>
                            </a:rPr>
                            <m:t>𝑗</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𝑘</m:t>
                              </m:r>
                            </m:e>
                          </m:acc>
                        </m:e>
                        <m:sub>
                          <m:r>
                            <a:rPr lang="en-US" b="0" i="1" smtClean="0">
                              <a:latin typeface="Cambria Math" panose="02040503050406030204" pitchFamily="18" charset="0"/>
                            </a:rPr>
                            <m:t>𝑗</m:t>
                          </m:r>
                        </m:sub>
                      </m:sSub>
                      <m:r>
                        <a:rPr lang="en-US" b="0" i="1" smtClean="0">
                          <a:latin typeface="Cambria Math" panose="02040503050406030204" pitchFamily="18" charset="0"/>
                        </a:rPr>
                        <m:t>)</m:t>
                      </m:r>
                    </m:oMath>
                  </m:oMathPara>
                </a14:m>
                <a:endParaRPr lang="en-US"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nary>
                        <m:naryPr>
                          <m:supHide m:val="on"/>
                          <m:ctrlPr>
                            <a:rPr lang="en-US" i="1">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e>
                      </m:nary>
                      <m:r>
                        <a:rPr lang="en-US" b="0" i="1" smtClean="0">
                          <a:latin typeface="Cambria Math" panose="02040503050406030204" pitchFamily="18" charset="0"/>
                        </a:rPr>
                        <m:t>=−</m:t>
                      </m:r>
                      <m:nary>
                        <m:naryPr>
                          <m:supHide m:val="on"/>
                          <m:ctrlPr>
                            <a:rPr lang="en-US" i="1" smtClean="0">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b="0" i="1" smtClean="0">
                              <a:latin typeface="Cambria Math" panose="02040503050406030204" pitchFamily="18" charset="0"/>
                            </a:rPr>
                            <m:t>𝑑</m:t>
                          </m:r>
                          <m:sSup>
                            <m:sSupPr>
                              <m:ctrlPr>
                                <a:rPr lang="en-US" b="0" i="1" dirty="0" smtClean="0">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e>
                            <m:sup>
                              <m:r>
                                <a:rPr lang="en-US" b="0" i="1" dirty="0" smtClean="0">
                                  <a:latin typeface="Cambria Math" panose="02040503050406030204" pitchFamily="18" charset="0"/>
                                </a:rPr>
                                <m:t>𝑗</m:t>
                              </m:r>
                            </m:sup>
                          </m:sSup>
                          <m:r>
                            <a:rPr lang="en-US" b="0" i="1" dirty="0" smtClean="0">
                              <a:latin typeface="Cambria Math" panose="02040503050406030204" pitchFamily="18" charset="0"/>
                            </a:rPr>
                            <m:t>𝑑</m:t>
                          </m:r>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𝑘</m:t>
                                  </m:r>
                                </m:e>
                              </m:acc>
                            </m:e>
                            <m:sub>
                              <m:r>
                                <a:rPr lang="en-US" b="0" i="1" dirty="0" smtClean="0">
                                  <a:latin typeface="Cambria Math" panose="02040503050406030204" pitchFamily="18" charset="0"/>
                                </a:rPr>
                                <m:t>𝑗</m:t>
                              </m:r>
                            </m:sub>
                          </m:sSub>
                        </m:e>
                      </m:nary>
                    </m:oMath>
                  </m:oMathPara>
                </a14:m>
                <a:endParaRPr lang="en-US" dirty="0"/>
              </a:p>
              <a:p>
                <a:endParaRPr lang="en-US" dirty="0"/>
              </a:p>
              <a:p>
                <a:r>
                  <a:rPr lang="en-US" dirty="0"/>
                  <a:t>Invariant densities, invariant information entropy, phase-space: requiring one requires the others</a:t>
                </a:r>
              </a:p>
            </p:txBody>
          </p:sp>
        </mc:Choice>
        <mc:Fallback xmlns="">
          <p:sp>
            <p:nvSpPr>
              <p:cNvPr id="3" name="Content Placeholder 2">
                <a:extLst>
                  <a:ext uri="{FF2B5EF4-FFF2-40B4-BE49-F238E27FC236}">
                    <a16:creationId xmlns:a16="http://schemas.microsoft.com/office/drawing/2014/main" id="{1805876C-8146-4431-90CF-F0E868689169}"/>
                  </a:ext>
                </a:extLst>
              </p:cNvPr>
              <p:cNvSpPr>
                <a:spLocks noGrp="1" noRot="1" noChangeAspect="1" noMove="1" noResize="1" noEditPoints="1" noAdjustHandles="1" noChangeArrowheads="1" noChangeShapeType="1" noTextEdit="1"/>
              </p:cNvSpPr>
              <p:nvPr>
                <p:ph idx="1"/>
              </p:nvPr>
            </p:nvSpPr>
            <p:spPr>
              <a:blipFill>
                <a:blip r:embed="rId2"/>
                <a:stretch>
                  <a:fillRect l="-1043" t="-2941" b="-26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DFAD5B3-CD8F-4DBF-887D-12AA2D354B70}"/>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228BA319-49F5-4A40-8BFA-31153EB593A5}"/>
              </a:ext>
            </a:extLst>
          </p:cNvPr>
          <p:cNvSpPr>
            <a:spLocks noGrp="1"/>
          </p:cNvSpPr>
          <p:nvPr>
            <p:ph type="sldNum" sz="quarter" idx="12"/>
          </p:nvPr>
        </p:nvSpPr>
        <p:spPr/>
        <p:txBody>
          <a:bodyPr/>
          <a:lstStyle/>
          <a:p>
            <a:fld id="{3AD750BC-ECFE-42A8-AD75-224883221BFF}" type="slidenum">
              <a:rPr lang="en-US" smtClean="0"/>
              <a:t>6</a:t>
            </a:fld>
            <a:endParaRPr lang="en-US"/>
          </a:p>
        </p:txBody>
      </p:sp>
    </p:spTree>
    <p:extLst>
      <p:ext uri="{BB962C8B-B14F-4D97-AF65-F5344CB8AC3E}">
        <p14:creationId xmlns:p14="http://schemas.microsoft.com/office/powerpoint/2010/main" val="2640779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A29F0-2C5F-4B4E-AA3F-F6C22FAD7B4D}"/>
              </a:ext>
            </a:extLst>
          </p:cNvPr>
          <p:cNvSpPr>
            <a:spLocks noGrp="1"/>
          </p:cNvSpPr>
          <p:nvPr>
            <p:ph type="title"/>
          </p:nvPr>
        </p:nvSpPr>
        <p:spPr/>
        <p:txBody>
          <a:bodyPr/>
          <a:lstStyle/>
          <a:p>
            <a:r>
              <a:rPr lang="en-US" dirty="0"/>
              <a:t>Deterministic and reversible evolution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05876C-8146-4431-90CF-F0E868689169}"/>
                  </a:ext>
                </a:extLst>
              </p:cNvPr>
              <p:cNvSpPr>
                <a:spLocks noGrp="1"/>
              </p:cNvSpPr>
              <p:nvPr>
                <p:ph idx="1"/>
              </p:nvPr>
            </p:nvSpPr>
            <p:spPr/>
            <p:txBody>
              <a:bodyPr>
                <a:normAutofit fontScale="92500" lnSpcReduction="20000"/>
              </a:bodyPr>
              <a:lstStyle/>
              <a:p>
                <a:r>
                  <a:rPr lang="en-US" dirty="0"/>
                  <a:t>Deterministic and reversible evolution</a:t>
                </a:r>
                <a:br>
                  <a:rPr lang="en-US" dirty="0"/>
                </a:br>
                <a:r>
                  <a:rPr lang="en-US" dirty="0"/>
                  <a:t>can be defined in two ways:</a:t>
                </a:r>
              </a:p>
              <a:p>
                <a:pPr lvl="1"/>
                <a:r>
                  <a:rPr lang="en-US" b="0" dirty="0"/>
                  <a:t>The part of the system in one state is found</a:t>
                </a:r>
                <a:br>
                  <a:rPr lang="en-US" b="0" dirty="0"/>
                </a:br>
                <a:r>
                  <a:rPr lang="en-US" b="0" dirty="0"/>
                  <a:t>in one and only one future state</a:t>
                </a:r>
                <a:br>
                  <a:rPr lang="en-US" b="0"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𝓈</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𝜌</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𝓈</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Δ</m:t>
                            </m:r>
                            <m:r>
                              <a:rPr lang="en-US" b="0" i="1" smtClean="0">
                                <a:latin typeface="Cambria Math" panose="02040503050406030204" pitchFamily="18" charset="0"/>
                                <a:ea typeface="Cambria Math" panose="02040503050406030204" pitchFamily="18" charset="0"/>
                              </a:rPr>
                              <m:t>𝑡</m:t>
                            </m:r>
                          </m:e>
                        </m:d>
                      </m:e>
                    </m:d>
                    <m:r>
                      <a:rPr lang="en-US" b="0" i="1" smtClean="0">
                        <a:latin typeface="Cambria Math" panose="02040503050406030204" pitchFamily="18" charset="0"/>
                      </a:rPr>
                      <m:t> </m:t>
                    </m:r>
                  </m:oMath>
                </a14:m>
                <a:r>
                  <a:rPr lang="en-US" dirty="0"/>
                  <a:t> </a:t>
                </a:r>
              </a:p>
              <a:p>
                <a:pPr lvl="1"/>
                <a:r>
                  <a:rPr lang="en-US" dirty="0"/>
                  <a:t>The information needed to describe the system</a:t>
                </a:r>
                <a:br>
                  <a:rPr lang="en-US" dirty="0"/>
                </a:br>
                <a:r>
                  <a:rPr lang="en-US" dirty="0"/>
                  <a:t>does not change </a:t>
                </a:r>
                <a14:m>
                  <m:oMath xmlns:m="http://schemas.openxmlformats.org/officeDocument/2006/math">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𝐼</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sub>
                        </m:sSub>
                      </m:e>
                    </m:d>
                  </m:oMath>
                </a14:m>
                <a:endParaRPr lang="en-US" dirty="0"/>
              </a:p>
              <a:p>
                <a:r>
                  <a:rPr lang="en-US" dirty="0"/>
                  <a:t>These two definitions are identical since density and information entropy are preserved in the same circumstances</a:t>
                </a:r>
              </a:p>
              <a:p>
                <a:r>
                  <a:rPr lang="en-US" dirty="0"/>
                  <a:t>Both definitions lead to the preservation of the geometry of phase-space (i.e. </a:t>
                </a:r>
                <a:r>
                  <a:rPr lang="en-US" dirty="0" err="1"/>
                  <a:t>symplectomorphism</a:t>
                </a:r>
                <a:r>
                  <a:rPr lang="en-US" dirty="0"/>
                  <a:t>) and coincide with Hamiltonian evolution</a:t>
                </a:r>
              </a:p>
              <a:p>
                <a:r>
                  <a:rPr lang="en-US" dirty="0"/>
                  <a:t>Density conservation, information entropy conservation, Hamiltonian evolution: requiring one requires the others</a:t>
                </a:r>
              </a:p>
            </p:txBody>
          </p:sp>
        </mc:Choice>
        <mc:Fallback xmlns="">
          <p:sp>
            <p:nvSpPr>
              <p:cNvPr id="3" name="Content Placeholder 2">
                <a:extLst>
                  <a:ext uri="{FF2B5EF4-FFF2-40B4-BE49-F238E27FC236}">
                    <a16:creationId xmlns:a16="http://schemas.microsoft.com/office/drawing/2014/main" id="{1805876C-8146-4431-90CF-F0E868689169}"/>
                  </a:ext>
                </a:extLst>
              </p:cNvPr>
              <p:cNvSpPr>
                <a:spLocks noGrp="1" noRot="1" noChangeAspect="1" noMove="1" noResize="1" noEditPoints="1" noAdjustHandles="1" noChangeArrowheads="1" noChangeShapeType="1" noTextEdit="1"/>
              </p:cNvSpPr>
              <p:nvPr>
                <p:ph idx="1"/>
              </p:nvPr>
            </p:nvSpPr>
            <p:spPr>
              <a:blipFill>
                <a:blip r:embed="rId2"/>
                <a:stretch>
                  <a:fillRect l="-928" t="-3501"/>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A66E4BE-2667-44F9-82BD-03CB59353C53}"/>
              </a:ext>
            </a:extLst>
          </p:cNvPr>
          <p:cNvGrpSpPr/>
          <p:nvPr/>
        </p:nvGrpSpPr>
        <p:grpSpPr>
          <a:xfrm>
            <a:off x="7580478" y="2023965"/>
            <a:ext cx="4317187" cy="1190831"/>
            <a:chOff x="7093758" y="5122425"/>
            <a:chExt cx="4317187" cy="1190831"/>
          </a:xfrm>
        </p:grpSpPr>
        <p:grpSp>
          <p:nvGrpSpPr>
            <p:cNvPr id="5" name="Group 4">
              <a:extLst>
                <a:ext uri="{FF2B5EF4-FFF2-40B4-BE49-F238E27FC236}">
                  <a16:creationId xmlns:a16="http://schemas.microsoft.com/office/drawing/2014/main" id="{51A83934-1659-45C9-8A72-38ACA5001A78}"/>
                </a:ext>
              </a:extLst>
            </p:cNvPr>
            <p:cNvGrpSpPr/>
            <p:nvPr/>
          </p:nvGrpSpPr>
          <p:grpSpPr>
            <a:xfrm>
              <a:off x="7517416" y="5122425"/>
              <a:ext cx="3079535" cy="839764"/>
              <a:chOff x="2758985" y="3636747"/>
              <a:chExt cx="7518499" cy="2050233"/>
            </a:xfrm>
          </p:grpSpPr>
          <p:grpSp>
            <p:nvGrpSpPr>
              <p:cNvPr id="11" name="Group 10">
                <a:extLst>
                  <a:ext uri="{FF2B5EF4-FFF2-40B4-BE49-F238E27FC236}">
                    <a16:creationId xmlns:a16="http://schemas.microsoft.com/office/drawing/2014/main" id="{4A1FC18B-8B41-4680-8E39-A4600C610737}"/>
                  </a:ext>
                </a:extLst>
              </p:cNvPr>
              <p:cNvGrpSpPr/>
              <p:nvPr/>
            </p:nvGrpSpPr>
            <p:grpSpPr>
              <a:xfrm>
                <a:off x="2758985" y="4061287"/>
                <a:ext cx="1727299" cy="1625693"/>
                <a:chOff x="2743126" y="2971800"/>
                <a:chExt cx="1295474" cy="1219270"/>
              </a:xfrm>
            </p:grpSpPr>
            <p:sp>
              <p:nvSpPr>
                <p:cNvPr id="16" name="Oval 15">
                  <a:extLst>
                    <a:ext uri="{FF2B5EF4-FFF2-40B4-BE49-F238E27FC236}">
                      <a16:creationId xmlns:a16="http://schemas.microsoft.com/office/drawing/2014/main" id="{1A022B28-229C-413A-97D8-8D1056C486D8}"/>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7" name="Chord 5">
                  <a:extLst>
                    <a:ext uri="{FF2B5EF4-FFF2-40B4-BE49-F238E27FC236}">
                      <a16:creationId xmlns:a16="http://schemas.microsoft.com/office/drawing/2014/main" id="{1C9D9B20-8945-4D98-9367-7839CE2055B0}"/>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12" name="Group 11">
                <a:extLst>
                  <a:ext uri="{FF2B5EF4-FFF2-40B4-BE49-F238E27FC236}">
                    <a16:creationId xmlns:a16="http://schemas.microsoft.com/office/drawing/2014/main" id="{DA4A15E5-6725-45FA-8E22-4BF8582B3B7C}"/>
                  </a:ext>
                </a:extLst>
              </p:cNvPr>
              <p:cNvGrpSpPr/>
              <p:nvPr/>
            </p:nvGrpSpPr>
            <p:grpSpPr>
              <a:xfrm>
                <a:off x="8550185" y="3654841"/>
                <a:ext cx="1727299" cy="1625693"/>
                <a:chOff x="2743126" y="2971800"/>
                <a:chExt cx="1295474" cy="1219270"/>
              </a:xfrm>
            </p:grpSpPr>
            <p:sp>
              <p:nvSpPr>
                <p:cNvPr id="14" name="Oval 13">
                  <a:extLst>
                    <a:ext uri="{FF2B5EF4-FFF2-40B4-BE49-F238E27FC236}">
                      <a16:creationId xmlns:a16="http://schemas.microsoft.com/office/drawing/2014/main" id="{FB6C5E0C-39B1-4ACD-BD27-1D1D91E54C60}"/>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5" name="Chord 5">
                  <a:extLst>
                    <a:ext uri="{FF2B5EF4-FFF2-40B4-BE49-F238E27FC236}">
                      <a16:creationId xmlns:a16="http://schemas.microsoft.com/office/drawing/2014/main" id="{00FF873F-8C6B-413F-860D-E75AEA4B2A85}"/>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3" name="Freeform: Shape 12">
                <a:extLst>
                  <a:ext uri="{FF2B5EF4-FFF2-40B4-BE49-F238E27FC236}">
                    <a16:creationId xmlns:a16="http://schemas.microsoft.com/office/drawing/2014/main" id="{F7C0EB49-AC11-4D8D-8F57-021FF963100E}"/>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6" name="Straight Arrow Connector 5">
              <a:extLst>
                <a:ext uri="{FF2B5EF4-FFF2-40B4-BE49-F238E27FC236}">
                  <a16:creationId xmlns:a16="http://schemas.microsoft.com/office/drawing/2014/main" id="{CACB78EC-8D0D-4B59-A385-1DB439242368}"/>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945B2D9-6777-433C-A46A-B0C544826391}"/>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8" name="Oval 7">
              <a:extLst>
                <a:ext uri="{FF2B5EF4-FFF2-40B4-BE49-F238E27FC236}">
                  <a16:creationId xmlns:a16="http://schemas.microsoft.com/office/drawing/2014/main" id="{92890169-48A4-48C3-9745-4B5954EABD99}"/>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188BCF67-1E9B-4C92-A2B4-C904280E90C0}"/>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04525E4-B54C-4936-BCD4-96BB27D025AC}"/>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Footer Placeholder 17">
            <a:extLst>
              <a:ext uri="{FF2B5EF4-FFF2-40B4-BE49-F238E27FC236}">
                <a16:creationId xmlns:a16="http://schemas.microsoft.com/office/drawing/2014/main" id="{AC979F1D-BF6D-4456-A77E-DA52DAA2365E}"/>
              </a:ext>
            </a:extLst>
          </p:cNvPr>
          <p:cNvSpPr>
            <a:spLocks noGrp="1"/>
          </p:cNvSpPr>
          <p:nvPr>
            <p:ph type="ftr" sz="quarter" idx="11"/>
          </p:nvPr>
        </p:nvSpPr>
        <p:spPr/>
        <p:txBody>
          <a:bodyPr/>
          <a:lstStyle/>
          <a:p>
            <a:r>
              <a:rPr lang="en-US"/>
              <a:t>Gabriele Carcassi - University of Michigan</a:t>
            </a:r>
          </a:p>
        </p:txBody>
      </p:sp>
      <p:sp>
        <p:nvSpPr>
          <p:cNvPr id="19" name="Slide Number Placeholder 18">
            <a:extLst>
              <a:ext uri="{FF2B5EF4-FFF2-40B4-BE49-F238E27FC236}">
                <a16:creationId xmlns:a16="http://schemas.microsoft.com/office/drawing/2014/main" id="{2328691C-E725-4BAD-8196-5D3FFF62D533}"/>
              </a:ext>
            </a:extLst>
          </p:cNvPr>
          <p:cNvSpPr>
            <a:spLocks noGrp="1"/>
          </p:cNvSpPr>
          <p:nvPr>
            <p:ph type="sldNum" sz="quarter" idx="12"/>
          </p:nvPr>
        </p:nvSpPr>
        <p:spPr/>
        <p:txBody>
          <a:bodyPr/>
          <a:lstStyle/>
          <a:p>
            <a:fld id="{3AD750BC-ECFE-42A8-AD75-224883221BFF}" type="slidenum">
              <a:rPr lang="en-US" smtClean="0"/>
              <a:t>7</a:t>
            </a:fld>
            <a:endParaRPr lang="en-US"/>
          </a:p>
        </p:txBody>
      </p:sp>
    </p:spTree>
    <p:extLst>
      <p:ext uri="{BB962C8B-B14F-4D97-AF65-F5344CB8AC3E}">
        <p14:creationId xmlns:p14="http://schemas.microsoft.com/office/powerpoint/2010/main" val="3556575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5A320-2144-44E4-815E-4DF503C2E613}"/>
              </a:ext>
            </a:extLst>
          </p:cNvPr>
          <p:cNvSpPr>
            <a:spLocks noGrp="1"/>
          </p:cNvSpPr>
          <p:nvPr>
            <p:ph type="title"/>
          </p:nvPr>
        </p:nvSpPr>
        <p:spPr/>
        <p:txBody>
          <a:bodyPr/>
          <a:lstStyle/>
          <a:p>
            <a:r>
              <a:rPr lang="en-US" dirty="0"/>
              <a:t>Deterministic and reversible evolution</a:t>
            </a:r>
          </a:p>
        </p:txBody>
      </p:sp>
      <p:sp>
        <p:nvSpPr>
          <p:cNvPr id="3" name="Content Placeholder 2">
            <a:extLst>
              <a:ext uri="{FF2B5EF4-FFF2-40B4-BE49-F238E27FC236}">
                <a16:creationId xmlns:a16="http://schemas.microsoft.com/office/drawing/2014/main" id="{81D6C8DB-6397-4326-AFCE-4D333150B3CE}"/>
              </a:ext>
            </a:extLst>
          </p:cNvPr>
          <p:cNvSpPr>
            <a:spLocks noGrp="1"/>
          </p:cNvSpPr>
          <p:nvPr>
            <p:ph idx="1"/>
          </p:nvPr>
        </p:nvSpPr>
        <p:spPr/>
        <p:txBody>
          <a:bodyPr>
            <a:normAutofit/>
          </a:bodyPr>
          <a:lstStyle/>
          <a:p>
            <a:r>
              <a:rPr lang="en-US" dirty="0"/>
              <a:t>Deterministic and reversible evolution (i.e. state densities are mapped one-to-one)</a:t>
            </a:r>
          </a:p>
          <a:p>
            <a:r>
              <a:rPr lang="en-US" dirty="0"/>
              <a:t>System isolation (i.e. the state of the system does not depend on anything else)</a:t>
            </a:r>
          </a:p>
          <a:p>
            <a:r>
              <a:rPr lang="en-US" dirty="0"/>
              <a:t>Conservation of information entropy (i.e. the information required to describe the system does not change in time)</a:t>
            </a:r>
          </a:p>
          <a:p>
            <a:r>
              <a:rPr lang="en-US" dirty="0"/>
              <a:t>Conservation of energy (i.e. Hamiltonian evolution)</a:t>
            </a:r>
          </a:p>
          <a:p>
            <a:endParaRPr lang="en-US" dirty="0"/>
          </a:p>
          <a:p>
            <a:r>
              <a:rPr lang="en-US" dirty="0"/>
              <a:t>These four concepts are the same concept from different angles</a:t>
            </a:r>
          </a:p>
        </p:txBody>
      </p:sp>
      <p:sp>
        <p:nvSpPr>
          <p:cNvPr id="4" name="Footer Placeholder 3">
            <a:extLst>
              <a:ext uri="{FF2B5EF4-FFF2-40B4-BE49-F238E27FC236}">
                <a16:creationId xmlns:a16="http://schemas.microsoft.com/office/drawing/2014/main" id="{4A693104-CF0C-4A79-844D-6068051ACEA8}"/>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4AC32115-F9B5-4D6E-9E87-A6960000C04D}"/>
              </a:ext>
            </a:extLst>
          </p:cNvPr>
          <p:cNvSpPr>
            <a:spLocks noGrp="1"/>
          </p:cNvSpPr>
          <p:nvPr>
            <p:ph type="sldNum" sz="quarter" idx="12"/>
          </p:nvPr>
        </p:nvSpPr>
        <p:spPr/>
        <p:txBody>
          <a:bodyPr/>
          <a:lstStyle/>
          <a:p>
            <a:fld id="{3AD750BC-ECFE-42A8-AD75-224883221BFF}" type="slidenum">
              <a:rPr lang="en-US" smtClean="0"/>
              <a:t>8</a:t>
            </a:fld>
            <a:endParaRPr lang="en-US"/>
          </a:p>
        </p:txBody>
      </p:sp>
    </p:spTree>
    <p:extLst>
      <p:ext uri="{BB962C8B-B14F-4D97-AF65-F5344CB8AC3E}">
        <p14:creationId xmlns:p14="http://schemas.microsoft.com/office/powerpoint/2010/main" val="615396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00763-36BA-4932-825B-E778E51CDE31}"/>
              </a:ext>
            </a:extLst>
          </p:cNvPr>
          <p:cNvSpPr>
            <a:spLocks noGrp="1"/>
          </p:cNvSpPr>
          <p:nvPr>
            <p:ph type="title"/>
          </p:nvPr>
        </p:nvSpPr>
        <p:spPr/>
        <p:txBody>
          <a:bodyPr/>
          <a:lstStyle/>
          <a:p>
            <a:r>
              <a:rPr lang="en-US" dirty="0"/>
              <a:t>Classical uncertainty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A9B7D8-5CA3-4CC2-8901-3BA37851E91C}"/>
                  </a:ext>
                </a:extLst>
              </p:cNvPr>
              <p:cNvSpPr>
                <a:spLocks noGrp="1"/>
              </p:cNvSpPr>
              <p:nvPr>
                <p:ph idx="1"/>
              </p:nvPr>
            </p:nvSpPr>
            <p:spPr/>
            <p:txBody>
              <a:bodyPr/>
              <a:lstStyle/>
              <a:p>
                <a:r>
                  <a:rPr lang="en-US" dirty="0"/>
                  <a:t>Note:</a:t>
                </a:r>
              </a:p>
              <a:p>
                <a:pPr lvl="1"/>
                <a:r>
                  <a:rPr lang="en-US" dirty="0"/>
                  <a:t>information entropy is invariant during the evolution</a:t>
                </a:r>
                <a:br>
                  <a:rPr lang="en-US" dirty="0"/>
                </a:br>
                <a14:m>
                  <m:oMath xmlns:m="http://schemas.openxmlformats.org/officeDocument/2006/math">
                    <m:r>
                      <a:rPr lang="en-US" i="1">
                        <a:latin typeface="Cambria Math" panose="02040503050406030204" pitchFamily="18" charset="0"/>
                      </a:rPr>
                      <m:t>𝐼</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pPr lvl="1"/>
                <a:r>
                  <a:rPr lang="en-US" dirty="0"/>
                  <a:t>with fixed entropy, the gaussian distribution minimizes the spread</a:t>
                </a:r>
                <a:br>
                  <a:rPr lang="en-US" dirty="0"/>
                </a:b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𝐺</m:t>
                        </m:r>
                      </m:sub>
                    </m:sSub>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𝑞</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𝑘</m:t>
                        </m:r>
                      </m:sub>
                    </m:sSub>
                  </m:oMath>
                </a14:m>
                <a:endParaRPr lang="en-US" dirty="0"/>
              </a:p>
              <a:p>
                <a:r>
                  <a:rPr lang="en-US" dirty="0"/>
                  <a:t>Therefore: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𝑞</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𝑘</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e>
                              </m:d>
                            </m:e>
                          </m:func>
                        </m:num>
                        <m:den>
                          <m:r>
                            <a:rPr lang="en-US" b="0" i="1" smtClean="0">
                              <a:latin typeface="Cambria Math" panose="02040503050406030204" pitchFamily="18" charset="0"/>
                            </a:rPr>
                            <m:t>2</m:t>
                          </m:r>
                          <m:r>
                            <a:rPr lang="en-US" b="0" i="1" smtClean="0">
                              <a:latin typeface="Cambria Math" panose="02040503050406030204" pitchFamily="18" charset="0"/>
                            </a:rPr>
                            <m:t>𝜋</m:t>
                          </m:r>
                          <m:r>
                            <a:rPr lang="en-US" b="0" i="1" smtClean="0">
                              <a:latin typeface="Cambria Math" panose="02040503050406030204" pitchFamily="18" charset="0"/>
                            </a:rPr>
                            <m:t>𝑒</m:t>
                          </m:r>
                        </m:den>
                      </m:f>
                    </m:oMath>
                  </m:oMathPara>
                </a14:m>
                <a:endParaRPr lang="en-US" dirty="0"/>
              </a:p>
              <a:p>
                <a:endParaRPr lang="en-US" dirty="0"/>
              </a:p>
            </p:txBody>
          </p:sp>
        </mc:Choice>
        <mc:Fallback xmlns="">
          <p:sp>
            <p:nvSpPr>
              <p:cNvPr id="3" name="Content Placeholder 2">
                <a:extLst>
                  <a:ext uri="{FF2B5EF4-FFF2-40B4-BE49-F238E27FC236}">
                    <a16:creationId xmlns:a16="http://schemas.microsoft.com/office/drawing/2014/main" id="{E3A9B7D8-5CA3-4CC2-8901-3BA37851E91C}"/>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BA04830-233D-4B8E-8052-812EBA8D0E10}"/>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B289B9E1-FD79-435A-9970-D9F056500EF9}"/>
              </a:ext>
            </a:extLst>
          </p:cNvPr>
          <p:cNvSpPr>
            <a:spLocks noGrp="1"/>
          </p:cNvSpPr>
          <p:nvPr>
            <p:ph type="sldNum" sz="quarter" idx="12"/>
          </p:nvPr>
        </p:nvSpPr>
        <p:spPr/>
        <p:txBody>
          <a:bodyPr/>
          <a:lstStyle/>
          <a:p>
            <a:fld id="{3AD750BC-ECFE-42A8-AD75-224883221BFF}" type="slidenum">
              <a:rPr lang="en-US" smtClean="0"/>
              <a:t>9</a:t>
            </a:fld>
            <a:endParaRPr lang="en-US"/>
          </a:p>
        </p:txBody>
      </p:sp>
    </p:spTree>
    <p:extLst>
      <p:ext uri="{BB962C8B-B14F-4D97-AF65-F5344CB8AC3E}">
        <p14:creationId xmlns:p14="http://schemas.microsoft.com/office/powerpoint/2010/main" val="1513553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10193</TotalTime>
  <Words>885</Words>
  <Application>Microsoft Office PowerPoint</Application>
  <PresentationFormat>Widescreen</PresentationFormat>
  <Paragraphs>153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The Fundamental Connections Between Classical Hamiltonian Mechanics, Quantum Mechanics and Information Entropy</vt:lpstr>
      <vt:lpstr>Assumptions of Physics</vt:lpstr>
      <vt:lpstr>PowerPoint Presentation</vt:lpstr>
      <vt:lpstr>Assumption of infinitesimal reducibility</vt:lpstr>
      <vt:lpstr>Distributions and change of variables </vt:lpstr>
      <vt:lpstr>Invariant distributions </vt:lpstr>
      <vt:lpstr>Deterministic and reversible evolution</vt:lpstr>
      <vt:lpstr>Deterministic and reversible evolution</vt:lpstr>
      <vt:lpstr>Classical uncertainty</vt:lpstr>
      <vt:lpstr>PowerPoint Presentation</vt:lpstr>
      <vt:lpstr>PowerPoint Presentation</vt:lpstr>
      <vt:lpstr>Information about the internal dynamics</vt:lpstr>
      <vt:lpstr>Conclusions</vt:lpstr>
      <vt:lpstr>PowerPoint Presentation</vt:lpstr>
      <vt:lpstr>For more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42</cp:revision>
  <dcterms:created xsi:type="dcterms:W3CDTF">2019-04-25T15:05:28Z</dcterms:created>
  <dcterms:modified xsi:type="dcterms:W3CDTF">2019-05-31T12:40:59Z</dcterms:modified>
</cp:coreProperties>
</file>