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5"/>
  </p:notesMasterIdLst>
  <p:sldIdLst>
    <p:sldId id="256" r:id="rId2"/>
    <p:sldId id="261" r:id="rId3"/>
    <p:sldId id="259" r:id="rId4"/>
    <p:sldId id="263" r:id="rId5"/>
    <p:sldId id="277" r:id="rId6"/>
    <p:sldId id="279" r:id="rId7"/>
    <p:sldId id="280" r:id="rId8"/>
    <p:sldId id="281" r:id="rId9"/>
    <p:sldId id="282" r:id="rId10"/>
    <p:sldId id="292" r:id="rId11"/>
    <p:sldId id="284" r:id="rId12"/>
    <p:sldId id="286" r:id="rId13"/>
    <p:sldId id="285" r:id="rId14"/>
    <p:sldId id="293" r:id="rId15"/>
    <p:sldId id="278" r:id="rId16"/>
    <p:sldId id="289" r:id="rId17"/>
    <p:sldId id="291" r:id="rId18"/>
    <p:sldId id="294" r:id="rId19"/>
    <p:sldId id="290" r:id="rId20"/>
    <p:sldId id="287" r:id="rId21"/>
    <p:sldId id="288" r:id="rId22"/>
    <p:sldId id="295" r:id="rId23"/>
    <p:sldId id="320" r:id="rId24"/>
    <p:sldId id="296" r:id="rId25"/>
    <p:sldId id="297" r:id="rId26"/>
    <p:sldId id="298" r:id="rId27"/>
    <p:sldId id="317" r:id="rId28"/>
    <p:sldId id="318" r:id="rId29"/>
    <p:sldId id="332" r:id="rId30"/>
    <p:sldId id="325" r:id="rId31"/>
    <p:sldId id="326" r:id="rId32"/>
    <p:sldId id="327" r:id="rId33"/>
    <p:sldId id="328" r:id="rId34"/>
    <p:sldId id="329" r:id="rId35"/>
    <p:sldId id="330" r:id="rId36"/>
    <p:sldId id="331" r:id="rId37"/>
    <p:sldId id="323" r:id="rId38"/>
    <p:sldId id="324" r:id="rId39"/>
    <p:sldId id="321" r:id="rId40"/>
    <p:sldId id="322" r:id="rId41"/>
    <p:sldId id="319" r:id="rId42"/>
    <p:sldId id="334" r:id="rId43"/>
    <p:sldId id="333" r:id="rId4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40000"/>
    <a:srgbClr val="800000"/>
    <a:srgbClr val="532476"/>
    <a:srgbClr val="422100"/>
    <a:srgbClr val="66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3" d="100"/>
          <a:sy n="73" d="100"/>
        </p:scale>
        <p:origin x="1070"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D4DB523-9F33-4076-BDF0-6D787DE13F59}" type="datetimeFigureOut">
              <a:rPr lang="en-US" smtClean="0"/>
              <a:t>2/13/2019</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8AE179-7C2E-4B73-A114-273C03235E0D}" type="slidenum">
              <a:rPr lang="en-US" smtClean="0"/>
              <a:t>‹#›</a:t>
            </a:fld>
            <a:endParaRPr lang="en-US"/>
          </a:p>
        </p:txBody>
      </p:sp>
    </p:spTree>
    <p:extLst>
      <p:ext uri="{BB962C8B-B14F-4D97-AF65-F5344CB8AC3E}">
        <p14:creationId xmlns:p14="http://schemas.microsoft.com/office/powerpoint/2010/main" val="247910275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smtClean="0"/>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p:txBody>
          <a:bodyPr/>
          <a:lstStyle/>
          <a:p>
            <a:fld id="{F024A223-E518-4B4F-9D9E-237538903F29}" type="datetime1">
              <a:rPr lang="en-US" smtClean="0"/>
              <a:t>2/13/2019</a:t>
            </a:fld>
            <a:endParaRPr lang="en-US"/>
          </a:p>
        </p:txBody>
      </p:sp>
      <p:sp>
        <p:nvSpPr>
          <p:cNvPr id="5" name="Footer Placeholder 4"/>
          <p:cNvSpPr>
            <a:spLocks noGrp="1"/>
          </p:cNvSpPr>
          <p:nvPr>
            <p:ph type="ftr" sz="quarter" idx="11"/>
          </p:nvPr>
        </p:nvSpPr>
        <p:spPr/>
        <p:txBody>
          <a:bodyPr/>
          <a:lstStyle/>
          <a:p>
            <a:r>
              <a:rPr lang="en-US" smtClean="0"/>
              <a:t>Christine Aidala, Applied Physics Seminar, Feb 13, 2018</a:t>
            </a:r>
            <a:endParaRPr lang="en-US"/>
          </a:p>
        </p:txBody>
      </p:sp>
      <p:sp>
        <p:nvSpPr>
          <p:cNvPr id="6" name="Slide Number Placeholder 5"/>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234528926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5F559C59-60B1-4B3C-AFF3-848FCBA77D76}" type="datetime1">
              <a:rPr lang="en-US" smtClean="0"/>
              <a:t>2/13/2019</a:t>
            </a:fld>
            <a:endParaRPr lang="en-US"/>
          </a:p>
        </p:txBody>
      </p:sp>
      <p:sp>
        <p:nvSpPr>
          <p:cNvPr id="5" name="Footer Placeholder 4"/>
          <p:cNvSpPr>
            <a:spLocks noGrp="1"/>
          </p:cNvSpPr>
          <p:nvPr>
            <p:ph type="ftr" sz="quarter" idx="11"/>
          </p:nvPr>
        </p:nvSpPr>
        <p:spPr/>
        <p:txBody>
          <a:bodyPr/>
          <a:lstStyle/>
          <a:p>
            <a:r>
              <a:rPr lang="en-US" smtClean="0"/>
              <a:t>Christine Aidala, Applied Physics Seminar, Feb 13, 2018</a:t>
            </a:r>
            <a:endParaRPr lang="en-US"/>
          </a:p>
        </p:txBody>
      </p:sp>
      <p:sp>
        <p:nvSpPr>
          <p:cNvPr id="6" name="Slide Number Placeholder 5"/>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306066750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11C4C4C8-E528-4CC3-9778-9CBD97DF7FE6}" type="datetime1">
              <a:rPr lang="en-US" smtClean="0"/>
              <a:t>2/13/2019</a:t>
            </a:fld>
            <a:endParaRPr lang="en-US"/>
          </a:p>
        </p:txBody>
      </p:sp>
      <p:sp>
        <p:nvSpPr>
          <p:cNvPr id="5" name="Footer Placeholder 4"/>
          <p:cNvSpPr>
            <a:spLocks noGrp="1"/>
          </p:cNvSpPr>
          <p:nvPr>
            <p:ph type="ftr" sz="quarter" idx="11"/>
          </p:nvPr>
        </p:nvSpPr>
        <p:spPr/>
        <p:txBody>
          <a:bodyPr/>
          <a:lstStyle/>
          <a:p>
            <a:r>
              <a:rPr lang="en-US" smtClean="0"/>
              <a:t>Christine Aidala, Applied Physics Seminar, Feb 13, 2018</a:t>
            </a:r>
            <a:endParaRPr lang="en-US"/>
          </a:p>
        </p:txBody>
      </p:sp>
      <p:sp>
        <p:nvSpPr>
          <p:cNvPr id="6" name="Slide Number Placeholder 5"/>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33626075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40AFD955-B780-45EB-8115-49298F65F485}" type="datetime1">
              <a:rPr lang="en-US" smtClean="0"/>
              <a:t>2/13/2019</a:t>
            </a:fld>
            <a:endParaRPr lang="en-US"/>
          </a:p>
        </p:txBody>
      </p:sp>
      <p:sp>
        <p:nvSpPr>
          <p:cNvPr id="5" name="Footer Placeholder 4"/>
          <p:cNvSpPr>
            <a:spLocks noGrp="1"/>
          </p:cNvSpPr>
          <p:nvPr>
            <p:ph type="ftr" sz="quarter" idx="11"/>
          </p:nvPr>
        </p:nvSpPr>
        <p:spPr/>
        <p:txBody>
          <a:bodyPr/>
          <a:lstStyle/>
          <a:p>
            <a:r>
              <a:rPr lang="en-US" smtClean="0"/>
              <a:t>Christine Aidala, Applied Physics Seminar, Feb 13, 2018</a:t>
            </a:r>
            <a:endParaRPr lang="en-US"/>
          </a:p>
        </p:txBody>
      </p:sp>
      <p:sp>
        <p:nvSpPr>
          <p:cNvPr id="6" name="Slide Number Placeholder 5"/>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1702068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smtClean="0"/>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42A41F0D-8BCE-4B4F-A9F9-906E8FD78344}" type="datetime1">
              <a:rPr lang="en-US" smtClean="0"/>
              <a:t>2/13/2019</a:t>
            </a:fld>
            <a:endParaRPr lang="en-US"/>
          </a:p>
        </p:txBody>
      </p:sp>
      <p:sp>
        <p:nvSpPr>
          <p:cNvPr id="5" name="Footer Placeholder 4"/>
          <p:cNvSpPr>
            <a:spLocks noGrp="1"/>
          </p:cNvSpPr>
          <p:nvPr>
            <p:ph type="ftr" sz="quarter" idx="11"/>
          </p:nvPr>
        </p:nvSpPr>
        <p:spPr/>
        <p:txBody>
          <a:bodyPr/>
          <a:lstStyle/>
          <a:p>
            <a:r>
              <a:rPr lang="en-US" smtClean="0"/>
              <a:t>Christine Aidala, Applied Physics Seminar, Feb 13, 2018</a:t>
            </a:r>
            <a:endParaRPr lang="en-US"/>
          </a:p>
        </p:txBody>
      </p:sp>
      <p:sp>
        <p:nvSpPr>
          <p:cNvPr id="6" name="Slide Number Placeholder 5"/>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3418992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0B7A8589-C329-4419-8071-5CE02EE3CF18}" type="datetime1">
              <a:rPr lang="en-US" smtClean="0"/>
              <a:t>2/13/2019</a:t>
            </a:fld>
            <a:endParaRPr lang="en-US"/>
          </a:p>
        </p:txBody>
      </p:sp>
      <p:sp>
        <p:nvSpPr>
          <p:cNvPr id="6" name="Footer Placeholder 5"/>
          <p:cNvSpPr>
            <a:spLocks noGrp="1"/>
          </p:cNvSpPr>
          <p:nvPr>
            <p:ph type="ftr" sz="quarter" idx="11"/>
          </p:nvPr>
        </p:nvSpPr>
        <p:spPr/>
        <p:txBody>
          <a:bodyPr/>
          <a:lstStyle/>
          <a:p>
            <a:r>
              <a:rPr lang="en-US" smtClean="0"/>
              <a:t>Christine Aidala, Applied Physics Seminar, Feb 13, 2018</a:t>
            </a:r>
            <a:endParaRPr lang="en-US"/>
          </a:p>
        </p:txBody>
      </p:sp>
      <p:sp>
        <p:nvSpPr>
          <p:cNvPr id="7" name="Slide Number Placeholder 6"/>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12179846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1BBE326C-4D3B-4163-9E7F-A0171F8C6BF3}" type="datetime1">
              <a:rPr lang="en-US" smtClean="0"/>
              <a:t>2/13/2019</a:t>
            </a:fld>
            <a:endParaRPr lang="en-US"/>
          </a:p>
        </p:txBody>
      </p:sp>
      <p:sp>
        <p:nvSpPr>
          <p:cNvPr id="8" name="Footer Placeholder 7"/>
          <p:cNvSpPr>
            <a:spLocks noGrp="1"/>
          </p:cNvSpPr>
          <p:nvPr>
            <p:ph type="ftr" sz="quarter" idx="11"/>
          </p:nvPr>
        </p:nvSpPr>
        <p:spPr/>
        <p:txBody>
          <a:bodyPr/>
          <a:lstStyle/>
          <a:p>
            <a:r>
              <a:rPr lang="en-US" smtClean="0"/>
              <a:t>Christine Aidala, Applied Physics Seminar, Feb 13, 2018</a:t>
            </a:r>
            <a:endParaRPr lang="en-US"/>
          </a:p>
        </p:txBody>
      </p:sp>
      <p:sp>
        <p:nvSpPr>
          <p:cNvPr id="9" name="Slide Number Placeholder 8"/>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1023147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04A1DBEB-85D1-4852-B61F-95338846C43B}" type="datetime1">
              <a:rPr lang="en-US" smtClean="0"/>
              <a:t>2/13/2019</a:t>
            </a:fld>
            <a:endParaRPr lang="en-US"/>
          </a:p>
        </p:txBody>
      </p:sp>
      <p:sp>
        <p:nvSpPr>
          <p:cNvPr id="4" name="Footer Placeholder 3"/>
          <p:cNvSpPr>
            <a:spLocks noGrp="1"/>
          </p:cNvSpPr>
          <p:nvPr>
            <p:ph type="ftr" sz="quarter" idx="11"/>
          </p:nvPr>
        </p:nvSpPr>
        <p:spPr/>
        <p:txBody>
          <a:bodyPr/>
          <a:lstStyle/>
          <a:p>
            <a:r>
              <a:rPr lang="en-US" smtClean="0"/>
              <a:t>Christine Aidala, Applied Physics Seminar, Feb 13, 2018</a:t>
            </a:r>
            <a:endParaRPr lang="en-US"/>
          </a:p>
        </p:txBody>
      </p:sp>
      <p:sp>
        <p:nvSpPr>
          <p:cNvPr id="5" name="Slide Number Placeholder 4"/>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3446538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3E71AF7-06F8-4432-9270-E7639F3F2E1C}" type="datetime1">
              <a:rPr lang="en-US" smtClean="0"/>
              <a:t>2/13/2019</a:t>
            </a:fld>
            <a:endParaRPr lang="en-US"/>
          </a:p>
        </p:txBody>
      </p:sp>
      <p:sp>
        <p:nvSpPr>
          <p:cNvPr id="3" name="Footer Placeholder 2"/>
          <p:cNvSpPr>
            <a:spLocks noGrp="1"/>
          </p:cNvSpPr>
          <p:nvPr>
            <p:ph type="ftr" sz="quarter" idx="11"/>
          </p:nvPr>
        </p:nvSpPr>
        <p:spPr/>
        <p:txBody>
          <a:bodyPr/>
          <a:lstStyle/>
          <a:p>
            <a:r>
              <a:rPr lang="en-US" smtClean="0"/>
              <a:t>Christine Aidala, Applied Physics Seminar, Feb 13, 2018</a:t>
            </a:r>
            <a:endParaRPr lang="en-US"/>
          </a:p>
        </p:txBody>
      </p:sp>
      <p:sp>
        <p:nvSpPr>
          <p:cNvPr id="4" name="Slide Number Placeholder 3"/>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1890924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DF733BB-9100-4709-9B64-E127E2D4FA8E}" type="datetime1">
              <a:rPr lang="en-US" smtClean="0"/>
              <a:t>2/13/2019</a:t>
            </a:fld>
            <a:endParaRPr lang="en-US"/>
          </a:p>
        </p:txBody>
      </p:sp>
      <p:sp>
        <p:nvSpPr>
          <p:cNvPr id="6" name="Footer Placeholder 5"/>
          <p:cNvSpPr>
            <a:spLocks noGrp="1"/>
          </p:cNvSpPr>
          <p:nvPr>
            <p:ph type="ftr" sz="quarter" idx="11"/>
          </p:nvPr>
        </p:nvSpPr>
        <p:spPr/>
        <p:txBody>
          <a:bodyPr/>
          <a:lstStyle/>
          <a:p>
            <a:r>
              <a:rPr lang="en-US" smtClean="0"/>
              <a:t>Christine Aidala, Applied Physics Seminar, Feb 13, 2018</a:t>
            </a:r>
            <a:endParaRPr lang="en-US"/>
          </a:p>
        </p:txBody>
      </p:sp>
      <p:sp>
        <p:nvSpPr>
          <p:cNvPr id="7" name="Slide Number Placeholder 6"/>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9855723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70AB574-7934-451D-953B-FBCA290189CB}" type="datetime1">
              <a:rPr lang="en-US" smtClean="0"/>
              <a:t>2/13/2019</a:t>
            </a:fld>
            <a:endParaRPr lang="en-US"/>
          </a:p>
        </p:txBody>
      </p:sp>
      <p:sp>
        <p:nvSpPr>
          <p:cNvPr id="6" name="Footer Placeholder 5"/>
          <p:cNvSpPr>
            <a:spLocks noGrp="1"/>
          </p:cNvSpPr>
          <p:nvPr>
            <p:ph type="ftr" sz="quarter" idx="11"/>
          </p:nvPr>
        </p:nvSpPr>
        <p:spPr/>
        <p:txBody>
          <a:bodyPr/>
          <a:lstStyle/>
          <a:p>
            <a:r>
              <a:rPr lang="en-US" smtClean="0"/>
              <a:t>Christine Aidala, Applied Physics Seminar, Feb 13, 2018</a:t>
            </a:r>
            <a:endParaRPr lang="en-US"/>
          </a:p>
        </p:txBody>
      </p:sp>
      <p:sp>
        <p:nvSpPr>
          <p:cNvPr id="7" name="Slide Number Placeholder 6"/>
          <p:cNvSpPr>
            <a:spLocks noGrp="1"/>
          </p:cNvSpPr>
          <p:nvPr>
            <p:ph type="sldNum" sz="quarter" idx="12"/>
          </p:nvPr>
        </p:nvSpPr>
        <p:spPr/>
        <p:txBody>
          <a:bodyPr/>
          <a:lstStyle/>
          <a:p>
            <a:fld id="{934E83B7-D982-4FD7-A0FA-8E7100A1152D}" type="slidenum">
              <a:rPr lang="en-US" smtClean="0"/>
              <a:t>‹#›</a:t>
            </a:fld>
            <a:endParaRPr lang="en-US"/>
          </a:p>
        </p:txBody>
      </p:sp>
    </p:spTree>
    <p:extLst>
      <p:ext uri="{BB962C8B-B14F-4D97-AF65-F5344CB8AC3E}">
        <p14:creationId xmlns:p14="http://schemas.microsoft.com/office/powerpoint/2010/main" val="202460535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793B236-A20A-4902-8CF3-0851F47F2BB6}" type="datetime1">
              <a:rPr lang="en-US" smtClean="0"/>
              <a:t>2/13/2019</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smtClean="0"/>
              <a:t>Christine Aidala, Applied Physics Seminar, Feb 13, 2018</a:t>
            </a:r>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4E83B7-D982-4FD7-A0FA-8E7100A1152D}" type="slidenum">
              <a:rPr lang="en-US" smtClean="0"/>
              <a:t>‹#›</a:t>
            </a:fld>
            <a:endParaRPr lang="en-US"/>
          </a:p>
        </p:txBody>
      </p:sp>
    </p:spTree>
    <p:extLst>
      <p:ext uri="{BB962C8B-B14F-4D97-AF65-F5344CB8AC3E}">
        <p14:creationId xmlns:p14="http://schemas.microsoft.com/office/powerpoint/2010/main" val="186518383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assumptionsofphysics.org/" TargetMode="Externa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9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10.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hyperlink" Target="http://assumptionsofphysics.org/" TargetMode="Externa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hyperlink" Target="http://assumptionsofphysics.org/" TargetMode="Externa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52852B-5372-4D83-A859-A0DEB39FFD1E}"/>
              </a:ext>
            </a:extLst>
          </p:cNvPr>
          <p:cNvSpPr>
            <a:spLocks noGrp="1"/>
          </p:cNvSpPr>
          <p:nvPr>
            <p:ph type="ctrTitle"/>
          </p:nvPr>
        </p:nvSpPr>
        <p:spPr/>
        <p:txBody>
          <a:bodyPr/>
          <a:lstStyle/>
          <a:p>
            <a:r>
              <a:rPr lang="en-US" sz="3600" dirty="0"/>
              <a:t>Uncovering the</a:t>
            </a:r>
            <a:r>
              <a:rPr lang="en-US" dirty="0"/>
              <a:t/>
            </a:r>
            <a:br>
              <a:rPr lang="en-US" dirty="0"/>
            </a:br>
            <a:r>
              <a:rPr lang="en-US" dirty="0"/>
              <a:t>Assumptions of Physics</a:t>
            </a:r>
          </a:p>
        </p:txBody>
      </p:sp>
      <p:sp>
        <p:nvSpPr>
          <p:cNvPr id="3" name="Subtitle 2">
            <a:extLst>
              <a:ext uri="{FF2B5EF4-FFF2-40B4-BE49-F238E27FC236}">
                <a16:creationId xmlns:a16="http://schemas.microsoft.com/office/drawing/2014/main" id="{F70D65F6-FA4B-4CDA-950C-6BDA3A86A33E}"/>
              </a:ext>
            </a:extLst>
          </p:cNvPr>
          <p:cNvSpPr>
            <a:spLocks noGrp="1"/>
          </p:cNvSpPr>
          <p:nvPr>
            <p:ph type="subTitle" idx="1"/>
          </p:nvPr>
        </p:nvSpPr>
        <p:spPr>
          <a:xfrm>
            <a:off x="1143000" y="3558778"/>
            <a:ext cx="6858000" cy="1379981"/>
          </a:xfrm>
        </p:spPr>
        <p:txBody>
          <a:bodyPr>
            <a:normAutofit fontScale="55000" lnSpcReduction="20000"/>
          </a:bodyPr>
          <a:lstStyle/>
          <a:p>
            <a:r>
              <a:rPr lang="en-US" dirty="0"/>
              <a:t>Christine A. Aidala</a:t>
            </a:r>
          </a:p>
          <a:p>
            <a:r>
              <a:rPr lang="en-US" dirty="0"/>
              <a:t>Physics Department, University of Michigan</a:t>
            </a:r>
          </a:p>
          <a:p>
            <a:endParaRPr lang="en-US" dirty="0"/>
          </a:p>
          <a:p>
            <a:r>
              <a:rPr lang="en-US" dirty="0"/>
              <a:t>In collaboration with Gabriele Carcassi</a:t>
            </a:r>
          </a:p>
          <a:p>
            <a:r>
              <a:rPr lang="en-US" dirty="0">
                <a:hlinkClick r:id="rId2"/>
              </a:rPr>
              <a:t>http://assumptionsofphysics.org/</a:t>
            </a:r>
            <a:endParaRPr lang="en-US" dirty="0"/>
          </a:p>
          <a:p>
            <a:endParaRPr lang="en-US" dirty="0"/>
          </a:p>
        </p:txBody>
      </p:sp>
      <p:grpSp>
        <p:nvGrpSpPr>
          <p:cNvPr id="4" name="Group 3">
            <a:extLst>
              <a:ext uri="{FF2B5EF4-FFF2-40B4-BE49-F238E27FC236}">
                <a16:creationId xmlns:a16="http://schemas.microsoft.com/office/drawing/2014/main" id="{006D0EB0-B859-40F7-A024-4302A20907E3}"/>
              </a:ext>
            </a:extLst>
          </p:cNvPr>
          <p:cNvGrpSpPr/>
          <p:nvPr/>
        </p:nvGrpSpPr>
        <p:grpSpPr>
          <a:xfrm>
            <a:off x="5599971" y="4898817"/>
            <a:ext cx="3284859" cy="916207"/>
            <a:chOff x="7093758" y="5122425"/>
            <a:chExt cx="4379811" cy="1221610"/>
          </a:xfrm>
        </p:grpSpPr>
        <p:grpSp>
          <p:nvGrpSpPr>
            <p:cNvPr id="5" name="Group 4">
              <a:extLst>
                <a:ext uri="{FF2B5EF4-FFF2-40B4-BE49-F238E27FC236}">
                  <a16:creationId xmlns:a16="http://schemas.microsoft.com/office/drawing/2014/main" id="{E4F4BEEB-2C52-4B5C-A449-A33DD0A52E11}"/>
                </a:ext>
              </a:extLst>
            </p:cNvPr>
            <p:cNvGrpSpPr/>
            <p:nvPr/>
          </p:nvGrpSpPr>
          <p:grpSpPr>
            <a:xfrm>
              <a:off x="7517416" y="5122425"/>
              <a:ext cx="3079535" cy="839764"/>
              <a:chOff x="2758985" y="3636747"/>
              <a:chExt cx="7518499" cy="2050233"/>
            </a:xfrm>
          </p:grpSpPr>
          <p:grpSp>
            <p:nvGrpSpPr>
              <p:cNvPr id="13" name="Group 12">
                <a:extLst>
                  <a:ext uri="{FF2B5EF4-FFF2-40B4-BE49-F238E27FC236}">
                    <a16:creationId xmlns:a16="http://schemas.microsoft.com/office/drawing/2014/main" id="{3CABF5E4-B525-4802-997A-267E3654B016}"/>
                  </a:ext>
                </a:extLst>
              </p:cNvPr>
              <p:cNvGrpSpPr/>
              <p:nvPr/>
            </p:nvGrpSpPr>
            <p:grpSpPr>
              <a:xfrm>
                <a:off x="2758985" y="4061287"/>
                <a:ext cx="1727299" cy="1625693"/>
                <a:chOff x="2743126" y="2971800"/>
                <a:chExt cx="1295474" cy="1219270"/>
              </a:xfrm>
            </p:grpSpPr>
            <p:sp>
              <p:nvSpPr>
                <p:cNvPr id="18" name="Oval 17">
                  <a:extLst>
                    <a:ext uri="{FF2B5EF4-FFF2-40B4-BE49-F238E27FC236}">
                      <a16:creationId xmlns:a16="http://schemas.microsoft.com/office/drawing/2014/main" id="{FB22A785-2A7D-47A6-8CD2-CC69B7F50041}"/>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hord 5">
                  <a:extLst>
                    <a:ext uri="{FF2B5EF4-FFF2-40B4-BE49-F238E27FC236}">
                      <a16:creationId xmlns:a16="http://schemas.microsoft.com/office/drawing/2014/main" id="{B0D2661B-5628-4DD9-851C-DF59F647B561}"/>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B3D4452B-53B1-45E9-9FCC-9A2977339B2D}"/>
                  </a:ext>
                </a:extLst>
              </p:cNvPr>
              <p:cNvGrpSpPr/>
              <p:nvPr/>
            </p:nvGrpSpPr>
            <p:grpSpPr>
              <a:xfrm>
                <a:off x="8550185" y="3654841"/>
                <a:ext cx="1727299" cy="1625693"/>
                <a:chOff x="2743126" y="2971800"/>
                <a:chExt cx="1295474" cy="1219270"/>
              </a:xfrm>
            </p:grpSpPr>
            <p:sp>
              <p:nvSpPr>
                <p:cNvPr id="16" name="Oval 15">
                  <a:extLst>
                    <a:ext uri="{FF2B5EF4-FFF2-40B4-BE49-F238E27FC236}">
                      <a16:creationId xmlns:a16="http://schemas.microsoft.com/office/drawing/2014/main" id="{7D604649-1F23-4117-927E-AB4CDF8D536B}"/>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Chord 5">
                  <a:extLst>
                    <a:ext uri="{FF2B5EF4-FFF2-40B4-BE49-F238E27FC236}">
                      <a16:creationId xmlns:a16="http://schemas.microsoft.com/office/drawing/2014/main" id="{7BB413D2-64D9-4135-ADDB-9400F93EC2F4}"/>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5" name="Freeform: Shape 14">
                <a:extLst>
                  <a:ext uri="{FF2B5EF4-FFF2-40B4-BE49-F238E27FC236}">
                    <a16:creationId xmlns:a16="http://schemas.microsoft.com/office/drawing/2014/main" id="{AF83C341-87F3-4E72-99D2-FDDA47148565}"/>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6" name="Straight Arrow Connector 5">
              <a:extLst>
                <a:ext uri="{FF2B5EF4-FFF2-40B4-BE49-F238E27FC236}">
                  <a16:creationId xmlns:a16="http://schemas.microsoft.com/office/drawing/2014/main" id="{93B809D7-CCE5-4369-8632-2EC87B6A34E6}"/>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05C76541-7292-4385-AFD0-3D3DD8993A34}"/>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8" name="Oval 7">
              <a:extLst>
                <a:ext uri="{FF2B5EF4-FFF2-40B4-BE49-F238E27FC236}">
                  <a16:creationId xmlns:a16="http://schemas.microsoft.com/office/drawing/2014/main" id="{1F2B760B-0E19-4367-86BA-A29454406153}"/>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9" name="Straight Arrow Connector 8">
              <a:extLst>
                <a:ext uri="{FF2B5EF4-FFF2-40B4-BE49-F238E27FC236}">
                  <a16:creationId xmlns:a16="http://schemas.microsoft.com/office/drawing/2014/main" id="{4AC7D20B-577D-4CE2-ADAE-97E71FA3A8C1}"/>
                </a:ext>
              </a:extLst>
            </p:cNvPr>
            <p:cNvCxnSpPr>
              <a:cxnSpLocks/>
            </p:cNvCxnSpPr>
            <p:nvPr/>
          </p:nvCxnSpPr>
          <p:spPr>
            <a:xfrm>
              <a:off x="8131274" y="5466648"/>
              <a:ext cx="2243958" cy="317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7D02015-5309-4F49-85C4-7DE453E63B2A}"/>
                </a:ext>
              </a:extLst>
            </p:cNvPr>
            <p:cNvCxnSpPr>
              <a:cxnSpLocks/>
            </p:cNvCxnSpPr>
            <p:nvPr/>
          </p:nvCxnSpPr>
          <p:spPr>
            <a:xfrm>
              <a:off x="8153400" y="5486400"/>
              <a:ext cx="2105526" cy="2045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D422ACDC-B946-43CC-95EE-0F03BB3AFC79}"/>
                </a:ext>
              </a:extLst>
            </p:cNvPr>
            <p:cNvCxnSpPr>
              <a:cxnSpLocks/>
            </p:cNvCxnSpPr>
            <p:nvPr/>
          </p:nvCxnSpPr>
          <p:spPr>
            <a:xfrm flipV="1">
              <a:off x="8129337" y="5277853"/>
              <a:ext cx="2093495" cy="1564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CF32A7D4-43C7-4F59-BD57-0354C57A222D}"/>
                </a:ext>
              </a:extLst>
            </p:cNvPr>
            <p:cNvSpPr txBox="1"/>
            <p:nvPr/>
          </p:nvSpPr>
          <p:spPr>
            <a:xfrm>
              <a:off x="8920867" y="5478456"/>
              <a:ext cx="412933" cy="553998"/>
            </a:xfrm>
            <a:prstGeom prst="rect">
              <a:avLst/>
            </a:prstGeom>
            <a:noFill/>
          </p:spPr>
          <p:txBody>
            <a:bodyPr wrap="none" rtlCol="0">
              <a:spAutoFit/>
            </a:bodyPr>
            <a:lstStyle/>
            <a:p>
              <a:r>
                <a:rPr lang="en-US" sz="2100" dirty="0">
                  <a:solidFill>
                    <a:srgbClr val="FF0000"/>
                  </a:solidFill>
                </a:rPr>
                <a:t>?</a:t>
              </a:r>
            </a:p>
          </p:txBody>
        </p:sp>
      </p:grpSp>
      <p:grpSp>
        <p:nvGrpSpPr>
          <p:cNvPr id="20" name="Group 19">
            <a:extLst>
              <a:ext uri="{FF2B5EF4-FFF2-40B4-BE49-F238E27FC236}">
                <a16:creationId xmlns:a16="http://schemas.microsoft.com/office/drawing/2014/main" id="{9A3B91D4-B640-4905-9E6F-9C5118766C5E}"/>
              </a:ext>
            </a:extLst>
          </p:cNvPr>
          <p:cNvGrpSpPr/>
          <p:nvPr/>
        </p:nvGrpSpPr>
        <p:grpSpPr>
          <a:xfrm>
            <a:off x="6168681" y="931290"/>
            <a:ext cx="2602634" cy="1590517"/>
            <a:chOff x="6531673" y="3539558"/>
            <a:chExt cx="5355384" cy="3007424"/>
          </a:xfrm>
        </p:grpSpPr>
        <p:sp>
          <p:nvSpPr>
            <p:cNvPr id="21" name="Oval 20">
              <a:extLst>
                <a:ext uri="{FF2B5EF4-FFF2-40B4-BE49-F238E27FC236}">
                  <a16:creationId xmlns:a16="http://schemas.microsoft.com/office/drawing/2014/main" id="{16EC2B0B-A2B2-4235-9051-500A13A99E88}"/>
                </a:ext>
              </a:extLst>
            </p:cNvPr>
            <p:cNvSpPr/>
            <p:nvPr/>
          </p:nvSpPr>
          <p:spPr>
            <a:xfrm>
              <a:off x="6531673" y="3539558"/>
              <a:ext cx="5340096" cy="30074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2" name="Oval 21">
              <a:extLst>
                <a:ext uri="{FF2B5EF4-FFF2-40B4-BE49-F238E27FC236}">
                  <a16:creationId xmlns:a16="http://schemas.microsoft.com/office/drawing/2014/main" id="{410C915C-CE4B-4756-86BB-2EB16C3E7A2A}"/>
                </a:ext>
              </a:extLst>
            </p:cNvPr>
            <p:cNvSpPr/>
            <p:nvPr/>
          </p:nvSpPr>
          <p:spPr>
            <a:xfrm>
              <a:off x="7153465" y="3681862"/>
              <a:ext cx="3810000" cy="22738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23" name="Oval 22">
              <a:extLst>
                <a:ext uri="{FF2B5EF4-FFF2-40B4-BE49-F238E27FC236}">
                  <a16:creationId xmlns:a16="http://schemas.microsoft.com/office/drawing/2014/main" id="{39830712-F224-41C3-A620-E7B627BA4CD5}"/>
                </a:ext>
              </a:extLst>
            </p:cNvPr>
            <p:cNvSpPr/>
            <p:nvPr/>
          </p:nvSpPr>
          <p:spPr>
            <a:xfrm>
              <a:off x="7537513" y="3899538"/>
              <a:ext cx="2560320" cy="1525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1DE68980-1719-453E-9C79-61EA0521A535}"/>
                    </a:ext>
                  </a:extLst>
                </p:cNvPr>
                <p:cNvSpPr txBox="1"/>
                <p:nvPr/>
              </p:nvSpPr>
              <p:spPr>
                <a:xfrm>
                  <a:off x="10908600" y="5179540"/>
                  <a:ext cx="978457" cy="960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700" i="1">
                            <a:latin typeface="Cambria Math" panose="02040503050406030204" pitchFamily="18" charset="0"/>
                          </a:rPr>
                          <m:t>𝒮</m:t>
                        </m:r>
                      </m:oMath>
                    </m:oMathPara>
                  </a14:m>
                  <a:endParaRPr lang="en-US" sz="2700" dirty="0"/>
                </a:p>
              </p:txBody>
            </p:sp>
          </mc:Choice>
          <mc:Fallback>
            <p:sp>
              <p:nvSpPr>
                <p:cNvPr id="24" name="TextBox 23">
                  <a:extLst>
                    <a:ext uri="{FF2B5EF4-FFF2-40B4-BE49-F238E27FC236}">
                      <a16:creationId xmlns:a16="http://schemas.microsoft.com/office/drawing/2014/main" id="{1DE68980-1719-453E-9C79-61EA0521A535}"/>
                    </a:ext>
                  </a:extLst>
                </p:cNvPr>
                <p:cNvSpPr txBox="1">
                  <a:spLocks noRot="1" noChangeAspect="1" noMove="1" noResize="1" noEditPoints="1" noAdjustHandles="1" noChangeArrowheads="1" noChangeShapeType="1" noTextEdit="1"/>
                </p:cNvSpPr>
                <p:nvPr/>
              </p:nvSpPr>
              <p:spPr>
                <a:xfrm>
                  <a:off x="10908600" y="5179540"/>
                  <a:ext cx="978457" cy="96023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TextBox 24">
                  <a:extLst>
                    <a:ext uri="{FF2B5EF4-FFF2-40B4-BE49-F238E27FC236}">
                      <a16:creationId xmlns:a16="http://schemas.microsoft.com/office/drawing/2014/main" id="{3B316A93-0B1D-435C-B7BD-4DECB6D484D3}"/>
                    </a:ext>
                  </a:extLst>
                </p:cNvPr>
                <p:cNvSpPr txBox="1"/>
                <p:nvPr/>
              </p:nvSpPr>
              <p:spPr>
                <a:xfrm>
                  <a:off x="9968636" y="4634963"/>
                  <a:ext cx="1252097" cy="960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𝒮</m:t>
                            </m:r>
                          </m:e>
                          <m:sub>
                            <m:r>
                              <a:rPr lang="en-US" sz="2700" i="1">
                                <a:latin typeface="Cambria Math" panose="02040503050406030204" pitchFamily="18" charset="0"/>
                              </a:rPr>
                              <m:t>𝑣</m:t>
                            </m:r>
                          </m:sub>
                        </m:sSub>
                      </m:oMath>
                    </m:oMathPara>
                  </a14:m>
                  <a:endParaRPr lang="en-US" sz="2700" dirty="0"/>
                </a:p>
              </p:txBody>
            </p:sp>
          </mc:Choice>
          <mc:Fallback>
            <p:sp>
              <p:nvSpPr>
                <p:cNvPr id="25" name="TextBox 24">
                  <a:extLst>
                    <a:ext uri="{FF2B5EF4-FFF2-40B4-BE49-F238E27FC236}">
                      <a16:creationId xmlns:a16="http://schemas.microsoft.com/office/drawing/2014/main" id="{3B316A93-0B1D-435C-B7BD-4DECB6D484D3}"/>
                    </a:ext>
                  </a:extLst>
                </p:cNvPr>
                <p:cNvSpPr txBox="1">
                  <a:spLocks noRot="1" noChangeAspect="1" noMove="1" noResize="1" noEditPoints="1" noAdjustHandles="1" noChangeArrowheads="1" noChangeShapeType="1" noTextEdit="1"/>
                </p:cNvSpPr>
                <p:nvPr/>
              </p:nvSpPr>
              <p:spPr>
                <a:xfrm>
                  <a:off x="9968636" y="4634963"/>
                  <a:ext cx="1252097" cy="9602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TextBox 25">
                  <a:extLst>
                    <a:ext uri="{FF2B5EF4-FFF2-40B4-BE49-F238E27FC236}">
                      <a16:creationId xmlns:a16="http://schemas.microsoft.com/office/drawing/2014/main" id="{A7549AD7-9D20-4CE2-91B2-5EE73A9C4270}"/>
                    </a:ext>
                  </a:extLst>
                </p:cNvPr>
                <p:cNvSpPr txBox="1"/>
                <p:nvPr/>
              </p:nvSpPr>
              <p:spPr>
                <a:xfrm>
                  <a:off x="9058465" y="4315376"/>
                  <a:ext cx="1294977" cy="9602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𝒮</m:t>
                            </m:r>
                          </m:e>
                          <m:sub>
                            <m:r>
                              <a:rPr lang="en-US" sz="2700" i="1">
                                <a:latin typeface="Cambria Math" panose="02040503050406030204" pitchFamily="18" charset="0"/>
                              </a:rPr>
                              <m:t>𝑑</m:t>
                            </m:r>
                          </m:sub>
                        </m:sSub>
                      </m:oMath>
                    </m:oMathPara>
                  </a14:m>
                  <a:endParaRPr lang="en-US" sz="2700" dirty="0"/>
                </a:p>
              </p:txBody>
            </p:sp>
          </mc:Choice>
          <mc:Fallback>
            <p:sp>
              <p:nvSpPr>
                <p:cNvPr id="26" name="TextBox 25">
                  <a:extLst>
                    <a:ext uri="{FF2B5EF4-FFF2-40B4-BE49-F238E27FC236}">
                      <a16:creationId xmlns:a16="http://schemas.microsoft.com/office/drawing/2014/main" id="{A7549AD7-9D20-4CE2-91B2-5EE73A9C4270}"/>
                    </a:ext>
                  </a:extLst>
                </p:cNvPr>
                <p:cNvSpPr txBox="1">
                  <a:spLocks noRot="1" noChangeAspect="1" noMove="1" noResize="1" noEditPoints="1" noAdjustHandles="1" noChangeArrowheads="1" noChangeShapeType="1" noTextEdit="1"/>
                </p:cNvSpPr>
                <p:nvPr/>
              </p:nvSpPr>
              <p:spPr>
                <a:xfrm>
                  <a:off x="9058465" y="4315376"/>
                  <a:ext cx="1294977" cy="960231"/>
                </a:xfrm>
                <a:prstGeom prst="rect">
                  <a:avLst/>
                </a:prstGeom>
                <a:blipFill>
                  <a:blip r:embed="rId5"/>
                  <a:stretch>
                    <a:fillRect/>
                  </a:stretch>
                </a:blipFill>
              </p:spPr>
              <p:txBody>
                <a:bodyPr/>
                <a:lstStyle/>
                <a:p>
                  <a:r>
                    <a:rPr lang="en-US">
                      <a:noFill/>
                    </a:rPr>
                    <a:t> </a:t>
                  </a:r>
                </a:p>
              </p:txBody>
            </p:sp>
          </mc:Fallback>
        </mc:AlternateContent>
      </p:grpSp>
      <p:grpSp>
        <p:nvGrpSpPr>
          <p:cNvPr id="27" name="Group 26">
            <a:extLst>
              <a:ext uri="{FF2B5EF4-FFF2-40B4-BE49-F238E27FC236}">
                <a16:creationId xmlns:a16="http://schemas.microsoft.com/office/drawing/2014/main" id="{5EB36A69-A68B-4674-A06F-B418194DCD7B}"/>
              </a:ext>
            </a:extLst>
          </p:cNvPr>
          <p:cNvGrpSpPr/>
          <p:nvPr/>
        </p:nvGrpSpPr>
        <p:grpSpPr>
          <a:xfrm>
            <a:off x="380115" y="1252460"/>
            <a:ext cx="3284859" cy="916207"/>
            <a:chOff x="7093758" y="5122425"/>
            <a:chExt cx="4379811" cy="1221610"/>
          </a:xfrm>
        </p:grpSpPr>
        <p:grpSp>
          <p:nvGrpSpPr>
            <p:cNvPr id="28" name="Group 27">
              <a:extLst>
                <a:ext uri="{FF2B5EF4-FFF2-40B4-BE49-F238E27FC236}">
                  <a16:creationId xmlns:a16="http://schemas.microsoft.com/office/drawing/2014/main" id="{9BC826FF-0CC8-4285-B208-282BB78FFEA5}"/>
                </a:ext>
              </a:extLst>
            </p:cNvPr>
            <p:cNvGrpSpPr/>
            <p:nvPr/>
          </p:nvGrpSpPr>
          <p:grpSpPr>
            <a:xfrm>
              <a:off x="7517416" y="5122425"/>
              <a:ext cx="3079535" cy="839764"/>
              <a:chOff x="2758985" y="3636747"/>
              <a:chExt cx="7518499" cy="2050233"/>
            </a:xfrm>
          </p:grpSpPr>
          <p:grpSp>
            <p:nvGrpSpPr>
              <p:cNvPr id="31" name="Group 30">
                <a:extLst>
                  <a:ext uri="{FF2B5EF4-FFF2-40B4-BE49-F238E27FC236}">
                    <a16:creationId xmlns:a16="http://schemas.microsoft.com/office/drawing/2014/main" id="{29BA0447-C398-43CC-9982-1D944F82E2A7}"/>
                  </a:ext>
                </a:extLst>
              </p:cNvPr>
              <p:cNvGrpSpPr/>
              <p:nvPr/>
            </p:nvGrpSpPr>
            <p:grpSpPr>
              <a:xfrm>
                <a:off x="2758985" y="4061287"/>
                <a:ext cx="1727299" cy="1625693"/>
                <a:chOff x="2743126" y="2971800"/>
                <a:chExt cx="1295474" cy="1219270"/>
              </a:xfrm>
            </p:grpSpPr>
            <p:sp>
              <p:nvSpPr>
                <p:cNvPr id="36" name="Oval 35">
                  <a:extLst>
                    <a:ext uri="{FF2B5EF4-FFF2-40B4-BE49-F238E27FC236}">
                      <a16:creationId xmlns:a16="http://schemas.microsoft.com/office/drawing/2014/main" id="{DC72A605-9E0F-4E5A-A0B7-B4B3878622D7}"/>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Chord 5">
                  <a:extLst>
                    <a:ext uri="{FF2B5EF4-FFF2-40B4-BE49-F238E27FC236}">
                      <a16:creationId xmlns:a16="http://schemas.microsoft.com/office/drawing/2014/main" id="{D91DD10D-4B29-40B1-B1C5-F5DC5CA12BD2}"/>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2" name="Group 31">
                <a:extLst>
                  <a:ext uri="{FF2B5EF4-FFF2-40B4-BE49-F238E27FC236}">
                    <a16:creationId xmlns:a16="http://schemas.microsoft.com/office/drawing/2014/main" id="{B5001BB0-2C7B-4B77-B6A3-EC3D0C45D10C}"/>
                  </a:ext>
                </a:extLst>
              </p:cNvPr>
              <p:cNvGrpSpPr/>
              <p:nvPr/>
            </p:nvGrpSpPr>
            <p:grpSpPr>
              <a:xfrm>
                <a:off x="8550185" y="3654841"/>
                <a:ext cx="1727299" cy="1625693"/>
                <a:chOff x="2743126" y="2971800"/>
                <a:chExt cx="1295474" cy="1219270"/>
              </a:xfrm>
            </p:grpSpPr>
            <p:sp>
              <p:nvSpPr>
                <p:cNvPr id="34" name="Oval 33">
                  <a:extLst>
                    <a:ext uri="{FF2B5EF4-FFF2-40B4-BE49-F238E27FC236}">
                      <a16:creationId xmlns:a16="http://schemas.microsoft.com/office/drawing/2014/main" id="{0168A053-3B4D-43A0-A93B-AEF8981771C9}"/>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Chord 5">
                  <a:extLst>
                    <a:ext uri="{FF2B5EF4-FFF2-40B4-BE49-F238E27FC236}">
                      <a16:creationId xmlns:a16="http://schemas.microsoft.com/office/drawing/2014/main" id="{55799799-BCFE-4AF3-9544-64D34B60E8D7}"/>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3" name="Freeform: Shape 32">
                <a:extLst>
                  <a:ext uri="{FF2B5EF4-FFF2-40B4-BE49-F238E27FC236}">
                    <a16:creationId xmlns:a16="http://schemas.microsoft.com/office/drawing/2014/main" id="{0B60B90B-A5BE-4DBD-9D5E-3FDA89B325F1}"/>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29" name="Straight Arrow Connector 28">
              <a:extLst>
                <a:ext uri="{FF2B5EF4-FFF2-40B4-BE49-F238E27FC236}">
                  <a16:creationId xmlns:a16="http://schemas.microsoft.com/office/drawing/2014/main" id="{4BDC887C-E09D-4C9A-B1BE-340C946F7385}"/>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30" name="Rectangle 29">
              <a:extLst>
                <a:ext uri="{FF2B5EF4-FFF2-40B4-BE49-F238E27FC236}">
                  <a16:creationId xmlns:a16="http://schemas.microsoft.com/office/drawing/2014/main" id="{8C2C3F0A-05DD-43DB-B635-0B64F1A946DF}"/>
                </a:ext>
              </a:extLst>
            </p:cNvPr>
            <p:cNvSpPr/>
            <p:nvPr/>
          </p:nvSpPr>
          <p:spPr>
            <a:xfrm>
              <a:off x="10844764" y="5974703"/>
              <a:ext cx="628805" cy="369332"/>
            </a:xfrm>
            <a:prstGeom prst="rect">
              <a:avLst/>
            </a:prstGeom>
          </p:spPr>
          <p:txBody>
            <a:bodyPr wrap="none">
              <a:spAutoFit/>
            </a:bodyPr>
            <a:lstStyle/>
            <a:p>
              <a:r>
                <a:rPr lang="en-US" sz="1200" dirty="0"/>
                <a:t>time</a:t>
              </a:r>
            </a:p>
          </p:txBody>
        </p:sp>
      </p:grpSp>
      <p:grpSp>
        <p:nvGrpSpPr>
          <p:cNvPr id="38" name="Group 37">
            <a:extLst>
              <a:ext uri="{FF2B5EF4-FFF2-40B4-BE49-F238E27FC236}">
                <a16:creationId xmlns:a16="http://schemas.microsoft.com/office/drawing/2014/main" id="{6FAFD1F1-C8F6-45FF-94E3-5386740FFC70}"/>
              </a:ext>
            </a:extLst>
          </p:cNvPr>
          <p:cNvGrpSpPr/>
          <p:nvPr/>
        </p:nvGrpSpPr>
        <p:grpSpPr>
          <a:xfrm>
            <a:off x="394147" y="4898813"/>
            <a:ext cx="3284859" cy="916207"/>
            <a:chOff x="7093758" y="5122425"/>
            <a:chExt cx="4379811" cy="1221610"/>
          </a:xfrm>
        </p:grpSpPr>
        <p:grpSp>
          <p:nvGrpSpPr>
            <p:cNvPr id="39" name="Group 38">
              <a:extLst>
                <a:ext uri="{FF2B5EF4-FFF2-40B4-BE49-F238E27FC236}">
                  <a16:creationId xmlns:a16="http://schemas.microsoft.com/office/drawing/2014/main" id="{A06F37F0-7B73-4A27-BEB9-3064E70BD1CF}"/>
                </a:ext>
              </a:extLst>
            </p:cNvPr>
            <p:cNvGrpSpPr/>
            <p:nvPr/>
          </p:nvGrpSpPr>
          <p:grpSpPr>
            <a:xfrm>
              <a:off x="7517416" y="5122425"/>
              <a:ext cx="3079535" cy="839764"/>
              <a:chOff x="2758985" y="3636747"/>
              <a:chExt cx="7518499" cy="2050233"/>
            </a:xfrm>
          </p:grpSpPr>
          <p:grpSp>
            <p:nvGrpSpPr>
              <p:cNvPr id="45" name="Group 44">
                <a:extLst>
                  <a:ext uri="{FF2B5EF4-FFF2-40B4-BE49-F238E27FC236}">
                    <a16:creationId xmlns:a16="http://schemas.microsoft.com/office/drawing/2014/main" id="{2CF6AC7B-A7D5-4B7F-896E-998DEA9E0955}"/>
                  </a:ext>
                </a:extLst>
              </p:cNvPr>
              <p:cNvGrpSpPr/>
              <p:nvPr/>
            </p:nvGrpSpPr>
            <p:grpSpPr>
              <a:xfrm>
                <a:off x="2758985" y="4061287"/>
                <a:ext cx="1727299" cy="1625693"/>
                <a:chOff x="2743126" y="2971800"/>
                <a:chExt cx="1295474" cy="1219270"/>
              </a:xfrm>
            </p:grpSpPr>
            <p:sp>
              <p:nvSpPr>
                <p:cNvPr id="50" name="Oval 49">
                  <a:extLst>
                    <a:ext uri="{FF2B5EF4-FFF2-40B4-BE49-F238E27FC236}">
                      <a16:creationId xmlns:a16="http://schemas.microsoft.com/office/drawing/2014/main" id="{405E90EA-BE2D-4F48-AA99-4D1C40F98206}"/>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Chord 5">
                  <a:extLst>
                    <a:ext uri="{FF2B5EF4-FFF2-40B4-BE49-F238E27FC236}">
                      <a16:creationId xmlns:a16="http://schemas.microsoft.com/office/drawing/2014/main" id="{330A53CE-3E17-41A3-B384-0EAD421CF09D}"/>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46" name="Group 45">
                <a:extLst>
                  <a:ext uri="{FF2B5EF4-FFF2-40B4-BE49-F238E27FC236}">
                    <a16:creationId xmlns:a16="http://schemas.microsoft.com/office/drawing/2014/main" id="{A9C9E253-CD7B-4062-96F0-75505CF0BEC9}"/>
                  </a:ext>
                </a:extLst>
              </p:cNvPr>
              <p:cNvGrpSpPr/>
              <p:nvPr/>
            </p:nvGrpSpPr>
            <p:grpSpPr>
              <a:xfrm>
                <a:off x="8550185" y="3654841"/>
                <a:ext cx="1727299" cy="1625693"/>
                <a:chOff x="2743126" y="2971800"/>
                <a:chExt cx="1295474" cy="1219270"/>
              </a:xfrm>
            </p:grpSpPr>
            <p:sp>
              <p:nvSpPr>
                <p:cNvPr id="48" name="Oval 47">
                  <a:extLst>
                    <a:ext uri="{FF2B5EF4-FFF2-40B4-BE49-F238E27FC236}">
                      <a16:creationId xmlns:a16="http://schemas.microsoft.com/office/drawing/2014/main" id="{F4EC3632-B07A-4F25-BC05-A53A191FE686}"/>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Chord 5">
                  <a:extLst>
                    <a:ext uri="{FF2B5EF4-FFF2-40B4-BE49-F238E27FC236}">
                      <a16:creationId xmlns:a16="http://schemas.microsoft.com/office/drawing/2014/main" id="{9C551461-2274-408D-A333-4BA87093909A}"/>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7" name="Freeform: Shape 46">
                <a:extLst>
                  <a:ext uri="{FF2B5EF4-FFF2-40B4-BE49-F238E27FC236}">
                    <a16:creationId xmlns:a16="http://schemas.microsoft.com/office/drawing/2014/main" id="{37C295AA-4127-4F72-9627-04D8D50840C0}"/>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40" name="Straight Arrow Connector 39">
              <a:extLst>
                <a:ext uri="{FF2B5EF4-FFF2-40B4-BE49-F238E27FC236}">
                  <a16:creationId xmlns:a16="http://schemas.microsoft.com/office/drawing/2014/main" id="{1C783A1A-33A0-4353-BC84-85699D23A3E0}"/>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41" name="Rectangle 40">
              <a:extLst>
                <a:ext uri="{FF2B5EF4-FFF2-40B4-BE49-F238E27FC236}">
                  <a16:creationId xmlns:a16="http://schemas.microsoft.com/office/drawing/2014/main" id="{51FDA3C1-E364-4451-BA5D-DA22E5D813D5}"/>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42" name="Oval 41">
              <a:extLst>
                <a:ext uri="{FF2B5EF4-FFF2-40B4-BE49-F238E27FC236}">
                  <a16:creationId xmlns:a16="http://schemas.microsoft.com/office/drawing/2014/main" id="{C6E80647-CE50-46FD-A39F-6B74C22235CD}"/>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43" name="Oval 42">
              <a:extLst>
                <a:ext uri="{FF2B5EF4-FFF2-40B4-BE49-F238E27FC236}">
                  <a16:creationId xmlns:a16="http://schemas.microsoft.com/office/drawing/2014/main" id="{2CA9149C-FC9E-4000-BD50-E68D243C5C58}"/>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44" name="Straight Arrow Connector 43">
              <a:extLst>
                <a:ext uri="{FF2B5EF4-FFF2-40B4-BE49-F238E27FC236}">
                  <a16:creationId xmlns:a16="http://schemas.microsoft.com/office/drawing/2014/main" id="{851CAE16-524E-45EB-AF81-10B022E379F5}"/>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220776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7432-9CEC-4B20-B817-2DFAFFC76395}"/>
              </a:ext>
            </a:extLst>
          </p:cNvPr>
          <p:cNvSpPr>
            <a:spLocks noGrp="1"/>
          </p:cNvSpPr>
          <p:nvPr>
            <p:ph type="title"/>
          </p:nvPr>
        </p:nvSpPr>
        <p:spPr/>
        <p:txBody>
          <a:bodyPr/>
          <a:lstStyle/>
          <a:p>
            <a:r>
              <a:rPr lang="en-US" dirty="0"/>
              <a:t>Logic of verifiable statements (disjunction)</a:t>
            </a:r>
          </a:p>
        </p:txBody>
      </p:sp>
      <p:sp>
        <p:nvSpPr>
          <p:cNvPr id="3" name="Content Placeholder 2">
            <a:extLst>
              <a:ext uri="{FF2B5EF4-FFF2-40B4-BE49-F238E27FC236}">
                <a16:creationId xmlns:a16="http://schemas.microsoft.com/office/drawing/2014/main" id="{C68D354C-4679-46FF-BE5D-16B949DC16BE}"/>
              </a:ext>
            </a:extLst>
          </p:cNvPr>
          <p:cNvSpPr>
            <a:spLocks noGrp="1"/>
          </p:cNvSpPr>
          <p:nvPr>
            <p:ph idx="1"/>
          </p:nvPr>
        </p:nvSpPr>
        <p:spPr/>
        <p:txBody>
          <a:bodyPr>
            <a:normAutofit fontScale="92500" lnSpcReduction="10000"/>
          </a:bodyPr>
          <a:lstStyle/>
          <a:p>
            <a:r>
              <a:rPr lang="en-US" dirty="0"/>
              <a:t>We can take a set of verifiable statements and create the disjunction (i.e. the logical OR)</a:t>
            </a:r>
          </a:p>
          <a:p>
            <a:pPr lvl="1"/>
            <a:r>
              <a:rPr lang="en-US" dirty="0"/>
              <a:t>“The horizontal velocity of the ball is between 0 and 1 m/s” OR “the horizontal of the ball is between 3 and 4 m/s”</a:t>
            </a:r>
          </a:p>
          <a:p>
            <a:r>
              <a:rPr lang="en-US" dirty="0"/>
              <a:t>Since we can verify each statement, we can verify them one at a time and, as long as one is verified, the disjunction is verified. Since we don’t need to verify all of them, we can combine infinitely many. But they have to be countably many or we wouldn’t find the test that terminates in finite time.</a:t>
            </a:r>
          </a:p>
          <a:p>
            <a:r>
              <a:rPr lang="en-US" b="1" dirty="0"/>
              <a:t>The countable disjunction of verifiable statements is a verifiable statement</a:t>
            </a:r>
          </a:p>
        </p:txBody>
      </p:sp>
      <p:sp>
        <p:nvSpPr>
          <p:cNvPr id="4" name="Footer Placeholder 3">
            <a:extLst>
              <a:ext uri="{FF2B5EF4-FFF2-40B4-BE49-F238E27FC236}">
                <a16:creationId xmlns:a16="http://schemas.microsoft.com/office/drawing/2014/main" id="{EFB3E19D-1275-4926-B783-F530F5C2ECE4}"/>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70A17315-6DEF-4F6B-BC36-C515E24E1C96}"/>
              </a:ext>
            </a:extLst>
          </p:cNvPr>
          <p:cNvSpPr>
            <a:spLocks noGrp="1"/>
          </p:cNvSpPr>
          <p:nvPr>
            <p:ph type="sldNum" sz="quarter" idx="12"/>
          </p:nvPr>
        </p:nvSpPr>
        <p:spPr/>
        <p:txBody>
          <a:bodyPr/>
          <a:lstStyle/>
          <a:p>
            <a:fld id="{934E83B7-D982-4FD7-A0FA-8E7100A1152D}" type="slidenum">
              <a:rPr lang="en-US" smtClean="0"/>
              <a:t>10</a:t>
            </a:fld>
            <a:endParaRPr lang="en-US"/>
          </a:p>
        </p:txBody>
      </p:sp>
    </p:spTree>
    <p:extLst>
      <p:ext uri="{BB962C8B-B14F-4D97-AF65-F5344CB8AC3E}">
        <p14:creationId xmlns:p14="http://schemas.microsoft.com/office/powerpoint/2010/main" val="24345079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7432-9CEC-4B20-B817-2DFAFFC76395}"/>
              </a:ext>
            </a:extLst>
          </p:cNvPr>
          <p:cNvSpPr>
            <a:spLocks noGrp="1"/>
          </p:cNvSpPr>
          <p:nvPr>
            <p:ph type="title"/>
          </p:nvPr>
        </p:nvSpPr>
        <p:spPr/>
        <p:txBody>
          <a:bodyPr/>
          <a:lstStyle/>
          <a:p>
            <a:r>
              <a:rPr lang="en-US" dirty="0"/>
              <a:t>Logic of verifiable statements</a:t>
            </a:r>
          </a:p>
        </p:txBody>
      </p:sp>
      <p:sp>
        <p:nvSpPr>
          <p:cNvPr id="3" name="Content Placeholder 2">
            <a:extLst>
              <a:ext uri="{FF2B5EF4-FFF2-40B4-BE49-F238E27FC236}">
                <a16:creationId xmlns:a16="http://schemas.microsoft.com/office/drawing/2014/main" id="{C68D354C-4679-46FF-BE5D-16B949DC16BE}"/>
              </a:ext>
            </a:extLst>
          </p:cNvPr>
          <p:cNvSpPr>
            <a:spLocks noGrp="1"/>
          </p:cNvSpPr>
          <p:nvPr>
            <p:ph idx="1"/>
          </p:nvPr>
        </p:nvSpPr>
        <p:spPr/>
        <p:txBody>
          <a:bodyPr/>
          <a:lstStyle/>
          <a:p>
            <a:r>
              <a:rPr lang="en-US" dirty="0"/>
              <a:t>We can summarize the different algebras</a:t>
            </a:r>
            <a:br>
              <a:rPr lang="en-US" dirty="0"/>
            </a:br>
            <a:r>
              <a:rPr lang="en-US" dirty="0"/>
              <a:t>for the different types of statements</a:t>
            </a:r>
          </a:p>
          <a:p>
            <a:r>
              <a:rPr lang="en-US" dirty="0"/>
              <a:t>In a physical theory we will need to</a:t>
            </a:r>
            <a:br>
              <a:rPr lang="en-US" dirty="0"/>
            </a:br>
            <a:r>
              <a:rPr lang="en-US" dirty="0"/>
              <a:t>keep track of which statements are</a:t>
            </a:r>
            <a:br>
              <a:rPr lang="en-US" dirty="0"/>
            </a:br>
            <a:r>
              <a:rPr lang="en-US" dirty="0"/>
              <a:t>decidable, which are verifiable and</a:t>
            </a:r>
            <a:br>
              <a:rPr lang="en-US" dirty="0"/>
            </a:br>
            <a:r>
              <a:rPr lang="en-US" dirty="0"/>
              <a:t>which are neither</a:t>
            </a:r>
          </a:p>
        </p:txBody>
      </p:sp>
      <p:sp>
        <p:nvSpPr>
          <p:cNvPr id="12" name="Footer Placeholder 11">
            <a:extLst>
              <a:ext uri="{FF2B5EF4-FFF2-40B4-BE49-F238E27FC236}">
                <a16:creationId xmlns:a16="http://schemas.microsoft.com/office/drawing/2014/main" id="{7D60ED8B-F10D-40B8-A05D-88D24D008ABD}"/>
              </a:ext>
            </a:extLst>
          </p:cNvPr>
          <p:cNvSpPr>
            <a:spLocks noGrp="1"/>
          </p:cNvSpPr>
          <p:nvPr>
            <p:ph type="ftr" sz="quarter" idx="11"/>
          </p:nvPr>
        </p:nvSpPr>
        <p:spPr/>
        <p:txBody>
          <a:bodyPr/>
          <a:lstStyle/>
          <a:p>
            <a:r>
              <a:rPr lang="en-US"/>
              <a:t>Christine Aidala, Applied Physics Seminar, Feb 13, 2018</a:t>
            </a:r>
          </a:p>
        </p:txBody>
      </p:sp>
      <p:sp>
        <p:nvSpPr>
          <p:cNvPr id="13" name="Slide Number Placeholder 12">
            <a:extLst>
              <a:ext uri="{FF2B5EF4-FFF2-40B4-BE49-F238E27FC236}">
                <a16:creationId xmlns:a16="http://schemas.microsoft.com/office/drawing/2014/main" id="{A9373A0B-B160-4249-A929-29F28EDD403E}"/>
              </a:ext>
            </a:extLst>
          </p:cNvPr>
          <p:cNvSpPr>
            <a:spLocks noGrp="1"/>
          </p:cNvSpPr>
          <p:nvPr>
            <p:ph type="sldNum" sz="quarter" idx="12"/>
          </p:nvPr>
        </p:nvSpPr>
        <p:spPr/>
        <p:txBody>
          <a:bodyPr/>
          <a:lstStyle/>
          <a:p>
            <a:fld id="{934E83B7-D982-4FD7-A0FA-8E7100A1152D}" type="slidenum">
              <a:rPr lang="en-US" smtClean="0"/>
              <a:t>11</a:t>
            </a:fld>
            <a:endParaRPr lang="en-US"/>
          </a:p>
        </p:txBody>
      </p:sp>
      <p:pic>
        <p:nvPicPr>
          <p:cNvPr id="4" name="Picture 3">
            <a:extLst>
              <a:ext uri="{FF2B5EF4-FFF2-40B4-BE49-F238E27FC236}">
                <a16:creationId xmlns:a16="http://schemas.microsoft.com/office/drawing/2014/main" id="{F96C413D-8003-45F1-A052-40A77069F398}"/>
              </a:ext>
            </a:extLst>
          </p:cNvPr>
          <p:cNvPicPr>
            <a:picLocks noChangeAspect="1"/>
          </p:cNvPicPr>
          <p:nvPr/>
        </p:nvPicPr>
        <p:blipFill rotWithShape="1">
          <a:blip r:embed="rId2">
            <a:extLst>
              <a:ext uri="{28A0092B-C50C-407E-A947-70E740481C1C}">
                <a14:useLocalDpi xmlns:a14="http://schemas.microsoft.com/office/drawing/2010/main"/>
              </a:ext>
            </a:extLst>
          </a:blip>
          <a:srcRect/>
          <a:stretch/>
        </p:blipFill>
        <p:spPr>
          <a:xfrm>
            <a:off x="246832" y="4493517"/>
            <a:ext cx="6287230" cy="1147572"/>
          </a:xfrm>
          <a:prstGeom prst="rect">
            <a:avLst/>
          </a:prstGeom>
        </p:spPr>
      </p:pic>
      <p:grpSp>
        <p:nvGrpSpPr>
          <p:cNvPr id="11" name="Group 10">
            <a:extLst>
              <a:ext uri="{FF2B5EF4-FFF2-40B4-BE49-F238E27FC236}">
                <a16:creationId xmlns:a16="http://schemas.microsoft.com/office/drawing/2014/main" id="{22357182-BFB5-4C48-80B1-385C7DFE6D4E}"/>
              </a:ext>
            </a:extLst>
          </p:cNvPr>
          <p:cNvGrpSpPr/>
          <p:nvPr/>
        </p:nvGrpSpPr>
        <p:grpSpPr>
          <a:xfrm>
            <a:off x="6115050" y="2254570"/>
            <a:ext cx="2635638" cy="1907527"/>
            <a:chOff x="6531673" y="3539558"/>
            <a:chExt cx="5340096" cy="3007424"/>
          </a:xfrm>
        </p:grpSpPr>
        <p:sp>
          <p:nvSpPr>
            <p:cNvPr id="5" name="Oval 4">
              <a:extLst>
                <a:ext uri="{FF2B5EF4-FFF2-40B4-BE49-F238E27FC236}">
                  <a16:creationId xmlns:a16="http://schemas.microsoft.com/office/drawing/2014/main" id="{32C68B84-553C-4B82-9C0D-82C211943021}"/>
                </a:ext>
              </a:extLst>
            </p:cNvPr>
            <p:cNvSpPr/>
            <p:nvPr/>
          </p:nvSpPr>
          <p:spPr>
            <a:xfrm>
              <a:off x="6531673" y="3539558"/>
              <a:ext cx="5340096" cy="3007424"/>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Oval 5">
              <a:extLst>
                <a:ext uri="{FF2B5EF4-FFF2-40B4-BE49-F238E27FC236}">
                  <a16:creationId xmlns:a16="http://schemas.microsoft.com/office/drawing/2014/main" id="{CB13957E-F51A-474E-9D21-D84D9E253F0D}"/>
                </a:ext>
              </a:extLst>
            </p:cNvPr>
            <p:cNvSpPr/>
            <p:nvPr/>
          </p:nvSpPr>
          <p:spPr>
            <a:xfrm>
              <a:off x="7153465" y="3681862"/>
              <a:ext cx="3810000" cy="2273808"/>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7" name="Oval 6">
              <a:extLst>
                <a:ext uri="{FF2B5EF4-FFF2-40B4-BE49-F238E27FC236}">
                  <a16:creationId xmlns:a16="http://schemas.microsoft.com/office/drawing/2014/main" id="{3772D96D-F0D8-46E5-B624-51B82A5D7A36}"/>
                </a:ext>
              </a:extLst>
            </p:cNvPr>
            <p:cNvSpPr/>
            <p:nvPr/>
          </p:nvSpPr>
          <p:spPr>
            <a:xfrm>
              <a:off x="7537513" y="3899538"/>
              <a:ext cx="2560320" cy="15257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7CAC22A5-4AC5-458E-8464-0FBDC90DBE0F}"/>
                    </a:ext>
                  </a:extLst>
                </p:cNvPr>
                <p:cNvSpPr txBox="1"/>
                <p:nvPr/>
              </p:nvSpPr>
              <p:spPr>
                <a:xfrm>
                  <a:off x="10908600" y="5133073"/>
                  <a:ext cx="731639" cy="7315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700" i="1">
                            <a:latin typeface="Cambria Math" panose="02040503050406030204" pitchFamily="18" charset="0"/>
                          </a:rPr>
                          <m:t>𝒮</m:t>
                        </m:r>
                      </m:oMath>
                    </m:oMathPara>
                  </a14:m>
                  <a:endParaRPr lang="en-US" sz="2700" dirty="0"/>
                </a:p>
              </p:txBody>
            </p:sp>
          </mc:Choice>
          <mc:Fallback>
            <p:sp>
              <p:nvSpPr>
                <p:cNvPr id="8" name="TextBox 7">
                  <a:extLst>
                    <a:ext uri="{FF2B5EF4-FFF2-40B4-BE49-F238E27FC236}">
                      <a16:creationId xmlns:a16="http://schemas.microsoft.com/office/drawing/2014/main" id="{7CAC22A5-4AC5-458E-8464-0FBDC90DBE0F}"/>
                    </a:ext>
                  </a:extLst>
                </p:cNvPr>
                <p:cNvSpPr txBox="1">
                  <a:spLocks noRot="1" noChangeAspect="1" noMove="1" noResize="1" noEditPoints="1" noAdjustHandles="1" noChangeArrowheads="1" noChangeShapeType="1" noTextEdit="1"/>
                </p:cNvSpPr>
                <p:nvPr/>
              </p:nvSpPr>
              <p:spPr>
                <a:xfrm>
                  <a:off x="10908600" y="5133073"/>
                  <a:ext cx="731639" cy="731507"/>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E9695705-39DD-4AD4-A7C8-46A86C1E404F}"/>
                    </a:ext>
                  </a:extLst>
                </p:cNvPr>
                <p:cNvSpPr txBox="1"/>
                <p:nvPr/>
              </p:nvSpPr>
              <p:spPr>
                <a:xfrm>
                  <a:off x="9964177" y="4707827"/>
                  <a:ext cx="936254" cy="7315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𝒮</m:t>
                            </m:r>
                          </m:e>
                          <m:sub>
                            <m:r>
                              <a:rPr lang="en-US" sz="2700" i="1">
                                <a:latin typeface="Cambria Math" panose="02040503050406030204" pitchFamily="18" charset="0"/>
                              </a:rPr>
                              <m:t>𝑣</m:t>
                            </m:r>
                          </m:sub>
                        </m:sSub>
                      </m:oMath>
                    </m:oMathPara>
                  </a14:m>
                  <a:endParaRPr lang="en-US" sz="2700" dirty="0"/>
                </a:p>
              </p:txBody>
            </p:sp>
          </mc:Choice>
          <mc:Fallback>
            <p:sp>
              <p:nvSpPr>
                <p:cNvPr id="9" name="TextBox 8">
                  <a:extLst>
                    <a:ext uri="{FF2B5EF4-FFF2-40B4-BE49-F238E27FC236}">
                      <a16:creationId xmlns:a16="http://schemas.microsoft.com/office/drawing/2014/main" id="{E9695705-39DD-4AD4-A7C8-46A86C1E404F}"/>
                    </a:ext>
                  </a:extLst>
                </p:cNvPr>
                <p:cNvSpPr txBox="1">
                  <a:spLocks noRot="1" noChangeAspect="1" noMove="1" noResize="1" noEditPoints="1" noAdjustHandles="1" noChangeArrowheads="1" noChangeShapeType="1" noTextEdit="1"/>
                </p:cNvSpPr>
                <p:nvPr/>
              </p:nvSpPr>
              <p:spPr>
                <a:xfrm>
                  <a:off x="9964177" y="4707827"/>
                  <a:ext cx="936254" cy="73150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4D4EE42-D71D-4DDA-AD7B-F85DE7648389}"/>
                    </a:ext>
                  </a:extLst>
                </p:cNvPr>
                <p:cNvSpPr txBox="1"/>
                <p:nvPr/>
              </p:nvSpPr>
              <p:spPr>
                <a:xfrm>
                  <a:off x="9037170" y="4417398"/>
                  <a:ext cx="968317" cy="7315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700" i="1">
                                <a:latin typeface="Cambria Math" panose="02040503050406030204" pitchFamily="18" charset="0"/>
                              </a:rPr>
                            </m:ctrlPr>
                          </m:sSubPr>
                          <m:e>
                            <m:r>
                              <a:rPr lang="en-US" sz="2700" i="1">
                                <a:latin typeface="Cambria Math" panose="02040503050406030204" pitchFamily="18" charset="0"/>
                              </a:rPr>
                              <m:t>𝒮</m:t>
                            </m:r>
                          </m:e>
                          <m:sub>
                            <m:r>
                              <a:rPr lang="en-US" sz="2700" i="1">
                                <a:latin typeface="Cambria Math" panose="02040503050406030204" pitchFamily="18" charset="0"/>
                              </a:rPr>
                              <m:t>𝑑</m:t>
                            </m:r>
                          </m:sub>
                        </m:sSub>
                      </m:oMath>
                    </m:oMathPara>
                  </a14:m>
                  <a:endParaRPr lang="en-US" sz="2700" dirty="0"/>
                </a:p>
              </p:txBody>
            </p:sp>
          </mc:Choice>
          <mc:Fallback>
            <p:sp>
              <p:nvSpPr>
                <p:cNvPr id="10" name="TextBox 9">
                  <a:extLst>
                    <a:ext uri="{FF2B5EF4-FFF2-40B4-BE49-F238E27FC236}">
                      <a16:creationId xmlns:a16="http://schemas.microsoft.com/office/drawing/2014/main" id="{C4D4EE42-D71D-4DDA-AD7B-F85DE7648389}"/>
                    </a:ext>
                  </a:extLst>
                </p:cNvPr>
                <p:cNvSpPr txBox="1">
                  <a:spLocks noRot="1" noChangeAspect="1" noMove="1" noResize="1" noEditPoints="1" noAdjustHandles="1" noChangeArrowheads="1" noChangeShapeType="1" noTextEdit="1"/>
                </p:cNvSpPr>
                <p:nvPr/>
              </p:nvSpPr>
              <p:spPr>
                <a:xfrm>
                  <a:off x="9037170" y="4417398"/>
                  <a:ext cx="968317" cy="731507"/>
                </a:xfrm>
                <a:prstGeom prst="rect">
                  <a:avLst/>
                </a:prstGeom>
                <a:blipFill>
                  <a:blip r:embed="rId5"/>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19329016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2DE2-4717-4A87-B06A-F7E9A2357689}"/>
              </a:ext>
            </a:extLst>
          </p:cNvPr>
          <p:cNvSpPr>
            <a:spLocks noGrp="1"/>
          </p:cNvSpPr>
          <p:nvPr>
            <p:ph type="title"/>
          </p:nvPr>
        </p:nvSpPr>
        <p:spPr/>
        <p:txBody>
          <a:bodyPr/>
          <a:lstStyle/>
          <a:p>
            <a:r>
              <a:rPr lang="en-US" dirty="0"/>
              <a:t>Scientific models and domains</a:t>
            </a:r>
          </a:p>
        </p:txBody>
      </p:sp>
      <p:sp>
        <p:nvSpPr>
          <p:cNvPr id="3" name="Content Placeholder 2">
            <a:extLst>
              <a:ext uri="{FF2B5EF4-FFF2-40B4-BE49-F238E27FC236}">
                <a16:creationId xmlns:a16="http://schemas.microsoft.com/office/drawing/2014/main" id="{AD25A7A2-A9E9-4A40-B790-7491E500D3CB}"/>
              </a:ext>
            </a:extLst>
          </p:cNvPr>
          <p:cNvSpPr>
            <a:spLocks noGrp="1"/>
          </p:cNvSpPr>
          <p:nvPr>
            <p:ph idx="1"/>
          </p:nvPr>
        </p:nvSpPr>
        <p:spPr/>
        <p:txBody>
          <a:bodyPr>
            <a:normAutofit fontScale="92500" lnSpcReduction="20000"/>
          </a:bodyPr>
          <a:lstStyle/>
          <a:p>
            <a:r>
              <a:rPr lang="en-US" dirty="0"/>
              <a:t>A scientific model or theory, then, is fully specified by a set of verifiable statements, which, together with their algebra, forms the most fundamental mathematical structure in our general theory: </a:t>
            </a:r>
            <a:r>
              <a:rPr lang="en-US" b="1" dirty="0"/>
              <a:t>an experimental domain</a:t>
            </a:r>
          </a:p>
          <a:p>
            <a:pPr lvl="1"/>
            <a:r>
              <a:rPr lang="en-US" dirty="0"/>
              <a:t>The set has to be countable because, even with infinite time, we can’t verify more than those</a:t>
            </a:r>
          </a:p>
          <a:p>
            <a:pPr lvl="1"/>
            <a:r>
              <a:rPr lang="en-US" dirty="0"/>
              <a:t>The possible cases identified in the theory are those experimentally distinguishable</a:t>
            </a:r>
          </a:p>
          <a:p>
            <a:r>
              <a:rPr lang="en-US" i="1" dirty="0"/>
              <a:t>The finiteness required by experimental verification is a major constraint on what mathematical structures are possible in experimental science</a:t>
            </a:r>
          </a:p>
          <a:p>
            <a:pPr lvl="1"/>
            <a:r>
              <a:rPr lang="en-US" dirty="0"/>
              <a:t>For example, a set of physically distinguishable cases will never have cardinality greater than that of the continuum</a:t>
            </a:r>
          </a:p>
        </p:txBody>
      </p:sp>
      <p:sp>
        <p:nvSpPr>
          <p:cNvPr id="4" name="Footer Placeholder 3">
            <a:extLst>
              <a:ext uri="{FF2B5EF4-FFF2-40B4-BE49-F238E27FC236}">
                <a16:creationId xmlns:a16="http://schemas.microsoft.com/office/drawing/2014/main" id="{80FA1325-0E20-4DAF-B903-CFD767C70544}"/>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4E0645F8-D909-4B55-A442-DADE66A68CBD}"/>
              </a:ext>
            </a:extLst>
          </p:cNvPr>
          <p:cNvSpPr>
            <a:spLocks noGrp="1"/>
          </p:cNvSpPr>
          <p:nvPr>
            <p:ph type="sldNum" sz="quarter" idx="12"/>
          </p:nvPr>
        </p:nvSpPr>
        <p:spPr/>
        <p:txBody>
          <a:bodyPr/>
          <a:lstStyle/>
          <a:p>
            <a:fld id="{934E83B7-D982-4FD7-A0FA-8E7100A1152D}" type="slidenum">
              <a:rPr lang="en-US" smtClean="0"/>
              <a:t>12</a:t>
            </a:fld>
            <a:endParaRPr lang="en-US"/>
          </a:p>
        </p:txBody>
      </p:sp>
    </p:spTree>
    <p:extLst>
      <p:ext uri="{BB962C8B-B14F-4D97-AF65-F5344CB8AC3E}">
        <p14:creationId xmlns:p14="http://schemas.microsoft.com/office/powerpoint/2010/main" val="158104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90848DCA-3658-4EBD-AAF5-FC54DAD27793}"/>
                  </a:ext>
                </a:extLst>
              </p:cNvPr>
              <p:cNvSpPr>
                <a:spLocks noGrp="1"/>
              </p:cNvSpPr>
              <p:nvPr>
                <p:ph type="title"/>
              </p:nvPr>
            </p:nvSpPr>
            <p:spPr/>
            <p:txBody>
              <a:bodyPr/>
              <a:lstStyle/>
              <a:p>
                <a:r>
                  <a:rPr lang="en-US" dirty="0"/>
                  <a:t>Link to topology and </a:t>
                </a:r>
                <a14:m>
                  <m:oMath xmlns:m="http://schemas.openxmlformats.org/officeDocument/2006/math">
                    <m:r>
                      <a:rPr lang="en-US" b="0" i="1" smtClean="0">
                        <a:latin typeface="Cambria Math" panose="02040503050406030204" pitchFamily="18" charset="0"/>
                      </a:rPr>
                      <m:t>𝜎</m:t>
                    </m:r>
                  </m:oMath>
                </a14:m>
                <a:r>
                  <a:rPr lang="en-US" dirty="0"/>
                  <a:t>-algebras</a:t>
                </a:r>
              </a:p>
            </p:txBody>
          </p:sp>
        </mc:Choice>
        <mc:Fallback xmlns="">
          <p:sp>
            <p:nvSpPr>
              <p:cNvPr id="2" name="Title 1">
                <a:extLst>
                  <a:ext uri="{FF2B5EF4-FFF2-40B4-BE49-F238E27FC236}">
                    <a16:creationId xmlns:a16="http://schemas.microsoft.com/office/drawing/2014/main" id="{90848DCA-3658-4EBD-AAF5-FC54DAD27793}"/>
                  </a:ext>
                </a:extLst>
              </p:cNvPr>
              <p:cNvSpPr>
                <a:spLocks noGrp="1" noRot="1" noChangeAspect="1" noMove="1" noResize="1" noEditPoints="1" noAdjustHandles="1" noChangeArrowheads="1" noChangeShapeType="1" noTextEdit="1"/>
              </p:cNvSpPr>
              <p:nvPr>
                <p:ph type="title"/>
              </p:nvPr>
            </p:nvSpPr>
            <p:spPr>
              <a:blipFill>
                <a:blip r:embed="rId2"/>
                <a:stretch>
                  <a:fillRect l="-2377"/>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8FA0915-7826-4F10-9FE7-81A66EF9810D}"/>
                  </a:ext>
                </a:extLst>
              </p:cNvPr>
              <p:cNvSpPr>
                <a:spLocks noGrp="1"/>
              </p:cNvSpPr>
              <p:nvPr>
                <p:ph idx="1"/>
              </p:nvPr>
            </p:nvSpPr>
            <p:spPr/>
            <p:txBody>
              <a:bodyPr>
                <a:normAutofit fontScale="77500" lnSpcReduction="20000"/>
              </a:bodyPr>
              <a:lstStyle/>
              <a:p>
                <a:r>
                  <a:rPr lang="en-US" dirty="0"/>
                  <a:t>An experimental domain maps extremely well to two fundamental mathematical structures that are at the foundations of most of the mathematics already used in physics</a:t>
                </a:r>
              </a:p>
              <a:p>
                <a:r>
                  <a:rPr lang="en-US" dirty="0"/>
                  <a:t>If X is a </a:t>
                </a:r>
                <a:r>
                  <a:rPr lang="en-US" b="1" dirty="0"/>
                  <a:t>set of physically distinguishable cases </a:t>
                </a:r>
                <a:r>
                  <a:rPr lang="en-US" dirty="0"/>
                  <a:t>(e.g. the possible states a system can be in), it will have a </a:t>
                </a:r>
                <a:r>
                  <a:rPr lang="en-US" b="1" dirty="0"/>
                  <a:t>natural topology </a:t>
                </a:r>
                <a:r>
                  <a:rPr lang="en-US" dirty="0"/>
                  <a:t>that keeps track of the statements that are verifiable (e.g. which correspond to finite precision measurement)</a:t>
                </a:r>
              </a:p>
              <a:p>
                <a:pPr lvl="1"/>
                <a:r>
                  <a:rPr lang="en-US" dirty="0"/>
                  <a:t>topology is the foundation for manifolds, differential geometry (i.e. geometrical vectors, integration over curves), </a:t>
                </a:r>
                <a:r>
                  <a:rPr lang="en-US" dirty="0" err="1"/>
                  <a:t>symplectic</a:t>
                </a:r>
                <a:r>
                  <a:rPr lang="en-US" dirty="0"/>
                  <a:t> geometry (i.e. classical Hamiltonian mechanics), </a:t>
                </a:r>
                <a:r>
                  <a:rPr lang="en-US" dirty="0" err="1"/>
                  <a:t>Riemmanian</a:t>
                </a:r>
                <a:r>
                  <a:rPr lang="en-US" dirty="0"/>
                  <a:t> geometry (i.e. special and general relativity)</a:t>
                </a:r>
              </a:p>
              <a:p>
                <a:r>
                  <a:rPr lang="en-US" dirty="0"/>
                  <a:t>It will also have a </a:t>
                </a:r>
                <a:r>
                  <a:rPr lang="en-US" b="1" dirty="0" err="1"/>
                  <a:t>natural</a:t>
                </a:r>
                <a:r>
                  <a:rPr lang="en-US" b="1" dirty="0"/>
                  <a:t> </a:t>
                </a:r>
                <a14:m>
                  <m:oMath xmlns:m="http://schemas.openxmlformats.org/officeDocument/2006/math">
                    <m:r>
                      <a:rPr lang="en-US" b="1" i="1" smtClean="0">
                        <a:latin typeface="Cambria Math" panose="02040503050406030204" pitchFamily="18" charset="0"/>
                      </a:rPr>
                      <m:t>𝝈</m:t>
                    </m:r>
                  </m:oMath>
                </a14:m>
                <a:r>
                  <a:rPr lang="en-US" b="1" dirty="0"/>
                  <a:t>-algebra </a:t>
                </a:r>
                <a:r>
                  <a:rPr lang="en-US" b="0" dirty="0"/>
                  <a:t>that keeps track of the logical statements we can use for predictions</a:t>
                </a:r>
              </a:p>
              <a:p>
                <a:pPr lvl="1"/>
                <a14:m>
                  <m:oMath xmlns:m="http://schemas.openxmlformats.org/officeDocument/2006/math">
                    <m:r>
                      <a:rPr lang="en-US" b="0" i="1" smtClean="0">
                        <a:latin typeface="Cambria Math" panose="02040503050406030204" pitchFamily="18" charset="0"/>
                      </a:rPr>
                      <m:t>𝜎</m:t>
                    </m:r>
                  </m:oMath>
                </a14:m>
                <a:r>
                  <a:rPr lang="en-US" b="0" dirty="0"/>
                  <a:t>-algebras are the foundation for measure theory and probability theory</a:t>
                </a:r>
              </a:p>
              <a:p>
                <a:endParaRPr lang="en-US" dirty="0"/>
              </a:p>
            </p:txBody>
          </p:sp>
        </mc:Choice>
        <mc:Fallback>
          <p:sp>
            <p:nvSpPr>
              <p:cNvPr id="3" name="Content Placeholder 2">
                <a:extLst>
                  <a:ext uri="{FF2B5EF4-FFF2-40B4-BE49-F238E27FC236}">
                    <a16:creationId xmlns:a16="http://schemas.microsoft.com/office/drawing/2014/main" id="{18FA0915-7826-4F10-9FE7-81A66EF9810D}"/>
                  </a:ext>
                </a:extLst>
              </p:cNvPr>
              <p:cNvSpPr>
                <a:spLocks noGrp="1" noRot="1" noChangeAspect="1" noMove="1" noResize="1" noEditPoints="1" noAdjustHandles="1" noChangeArrowheads="1" noChangeShapeType="1" noTextEdit="1"/>
              </p:cNvSpPr>
              <p:nvPr>
                <p:ph idx="1"/>
              </p:nvPr>
            </p:nvSpPr>
            <p:spPr>
              <a:blipFill>
                <a:blip r:embed="rId3"/>
                <a:stretch>
                  <a:fillRect l="-850" t="-2801" r="-927"/>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8F7D09A-13E0-4CFF-A113-6B463AB0A9E5}"/>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B3C88A6A-3771-432A-BD18-D49E42EFBBE0}"/>
              </a:ext>
            </a:extLst>
          </p:cNvPr>
          <p:cNvSpPr>
            <a:spLocks noGrp="1"/>
          </p:cNvSpPr>
          <p:nvPr>
            <p:ph type="sldNum" sz="quarter" idx="12"/>
          </p:nvPr>
        </p:nvSpPr>
        <p:spPr/>
        <p:txBody>
          <a:bodyPr/>
          <a:lstStyle/>
          <a:p>
            <a:fld id="{934E83B7-D982-4FD7-A0FA-8E7100A1152D}" type="slidenum">
              <a:rPr lang="en-US" smtClean="0"/>
              <a:t>13</a:t>
            </a:fld>
            <a:endParaRPr lang="en-US"/>
          </a:p>
        </p:txBody>
      </p:sp>
    </p:spTree>
    <p:extLst>
      <p:ext uri="{BB962C8B-B14F-4D97-AF65-F5344CB8AC3E}">
        <p14:creationId xmlns:p14="http://schemas.microsoft.com/office/powerpoint/2010/main" val="30498724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372DE2-4717-4A87-B06A-F7E9A2357689}"/>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AD25A7A2-A9E9-4A40-B790-7491E500D3CB}"/>
              </a:ext>
            </a:extLst>
          </p:cNvPr>
          <p:cNvSpPr>
            <a:spLocks noGrp="1"/>
          </p:cNvSpPr>
          <p:nvPr>
            <p:ph idx="1"/>
          </p:nvPr>
        </p:nvSpPr>
        <p:spPr/>
        <p:txBody>
          <a:bodyPr>
            <a:normAutofit fontScale="70000" lnSpcReduction="20000"/>
          </a:bodyPr>
          <a:lstStyle/>
          <a:p>
            <a:r>
              <a:rPr lang="en-US" dirty="0"/>
              <a:t>Specifying a scientific theory means specifying a (countable) set of verifiable statements and their logical relationships. The role of mathematical structures in physics is to formalize the logical relationships between verifiable statements.</a:t>
            </a:r>
          </a:p>
          <a:p>
            <a:r>
              <a:rPr lang="en-US" dirty="0"/>
              <a:t>The mere requirement of experimental verification (i.e. the algebra of verifiable statements) already provides a link to two fundamental mathematical structures, which therefore we can always use in any physical theory</a:t>
            </a:r>
          </a:p>
          <a:p>
            <a:r>
              <a:rPr lang="en-US" dirty="0"/>
              <a:t>The idea is that we can rebuild the other mathematical structures piece by piece so that we spell out the physical assumptions implicit in the most primitive objects, like quantities represented by integers and real numbers</a:t>
            </a:r>
          </a:p>
          <a:p>
            <a:pPr lvl="1"/>
            <a:r>
              <a:rPr lang="en-US" dirty="0"/>
              <a:t>For example, measuring distance with a ruler can be broken down into more fundamental verifiable statements like “the object is after the 5 cm mark”, “the object is before the 5.3 cm mark”</a:t>
            </a:r>
          </a:p>
          <a:p>
            <a:pPr lvl="1"/>
            <a:r>
              <a:rPr lang="en-US" dirty="0"/>
              <a:t>Nothing will need to be interpreted, there will be no unphysical mathematical artifacts, all mathematical proofs will correspond to physical arguments carried out formally</a:t>
            </a:r>
          </a:p>
          <a:p>
            <a:pPr lvl="1"/>
            <a:endParaRPr lang="en-US" dirty="0"/>
          </a:p>
          <a:p>
            <a:endParaRPr lang="en-US" dirty="0"/>
          </a:p>
        </p:txBody>
      </p:sp>
      <p:sp>
        <p:nvSpPr>
          <p:cNvPr id="4" name="Footer Placeholder 3">
            <a:extLst>
              <a:ext uri="{FF2B5EF4-FFF2-40B4-BE49-F238E27FC236}">
                <a16:creationId xmlns:a16="http://schemas.microsoft.com/office/drawing/2014/main" id="{7344C590-A504-40C4-86DF-D43B227900DF}"/>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CA4E1F3D-4A67-47AA-ADE3-82CD7B6C561D}"/>
              </a:ext>
            </a:extLst>
          </p:cNvPr>
          <p:cNvSpPr>
            <a:spLocks noGrp="1"/>
          </p:cNvSpPr>
          <p:nvPr>
            <p:ph type="sldNum" sz="quarter" idx="12"/>
          </p:nvPr>
        </p:nvSpPr>
        <p:spPr/>
        <p:txBody>
          <a:bodyPr/>
          <a:lstStyle/>
          <a:p>
            <a:fld id="{934E83B7-D982-4FD7-A0FA-8E7100A1152D}" type="slidenum">
              <a:rPr lang="en-US" smtClean="0"/>
              <a:t>14</a:t>
            </a:fld>
            <a:endParaRPr lang="en-US"/>
          </a:p>
        </p:txBody>
      </p:sp>
    </p:spTree>
    <p:extLst>
      <p:ext uri="{BB962C8B-B14F-4D97-AF65-F5344CB8AC3E}">
        <p14:creationId xmlns:p14="http://schemas.microsoft.com/office/powerpoint/2010/main" val="37503870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4735" y="2171701"/>
            <a:ext cx="5829300" cy="1021556"/>
          </a:xfrm>
        </p:spPr>
        <p:txBody>
          <a:bodyPr anchor="b">
            <a:normAutofit fontScale="90000"/>
          </a:bodyPr>
          <a:lstStyle/>
          <a:p>
            <a:r>
              <a:rPr lang="en-US" dirty="0"/>
              <a:t>Assumption of </a:t>
            </a:r>
            <a:br>
              <a:rPr lang="en-US" dirty="0"/>
            </a:br>
            <a:r>
              <a:rPr lang="en-US" dirty="0"/>
              <a:t>Determinism and Reversibility</a:t>
            </a:r>
          </a:p>
        </p:txBody>
      </p:sp>
      <p:sp>
        <p:nvSpPr>
          <p:cNvPr id="6" name="Content Placeholder 2"/>
          <p:cNvSpPr>
            <a:spLocks noGrp="1"/>
          </p:cNvSpPr>
          <p:nvPr>
            <p:ph idx="1"/>
          </p:nvPr>
        </p:nvSpPr>
        <p:spPr>
          <a:xfrm>
            <a:off x="1485900" y="3371851"/>
            <a:ext cx="6172200" cy="1394222"/>
          </a:xfrm>
        </p:spPr>
        <p:txBody>
          <a:bodyPr>
            <a:normAutofit fontScale="85000" lnSpcReduction="10000"/>
          </a:bodyPr>
          <a:lstStyle/>
          <a:p>
            <a:pPr marL="0" indent="0">
              <a:buNone/>
            </a:pPr>
            <a:r>
              <a:rPr lang="en-US" i="1" dirty="0"/>
              <a:t>The system undergoes deterministic and reversible time evolution: given the initial state, we can identify the final state; given the final state, we can reconstruct the initial state</a:t>
            </a:r>
          </a:p>
          <a:p>
            <a:endParaRPr lang="en-US" i="1" dirty="0"/>
          </a:p>
        </p:txBody>
      </p:sp>
      <p:sp>
        <p:nvSpPr>
          <p:cNvPr id="2" name="Footer Placeholder 1">
            <a:extLst>
              <a:ext uri="{FF2B5EF4-FFF2-40B4-BE49-F238E27FC236}">
                <a16:creationId xmlns:a16="http://schemas.microsoft.com/office/drawing/2014/main" id="{115675D9-E00F-427C-9892-6E699F6359E5}"/>
              </a:ext>
            </a:extLst>
          </p:cNvPr>
          <p:cNvSpPr>
            <a:spLocks noGrp="1"/>
          </p:cNvSpPr>
          <p:nvPr>
            <p:ph type="ftr" sz="quarter" idx="11"/>
          </p:nvPr>
        </p:nvSpPr>
        <p:spPr/>
        <p:txBody>
          <a:bodyPr/>
          <a:lstStyle/>
          <a:p>
            <a:r>
              <a:rPr lang="en-US"/>
              <a:t>Christine Aidala, Applied Physics Seminar, Feb 13, 2018</a:t>
            </a:r>
          </a:p>
        </p:txBody>
      </p:sp>
      <p:sp>
        <p:nvSpPr>
          <p:cNvPr id="15" name="Slide Number Placeholder 14">
            <a:extLst>
              <a:ext uri="{FF2B5EF4-FFF2-40B4-BE49-F238E27FC236}">
                <a16:creationId xmlns:a16="http://schemas.microsoft.com/office/drawing/2014/main" id="{572F6C0A-39CA-4B90-9B09-3277FC69CCCD}"/>
              </a:ext>
            </a:extLst>
          </p:cNvPr>
          <p:cNvSpPr>
            <a:spLocks noGrp="1"/>
          </p:cNvSpPr>
          <p:nvPr>
            <p:ph type="sldNum" sz="quarter" idx="12"/>
          </p:nvPr>
        </p:nvSpPr>
        <p:spPr/>
        <p:txBody>
          <a:bodyPr/>
          <a:lstStyle/>
          <a:p>
            <a:fld id="{934E83B7-D982-4FD7-A0FA-8E7100A1152D}" type="slidenum">
              <a:rPr lang="en-US" smtClean="0"/>
              <a:t>15</a:t>
            </a:fld>
            <a:endParaRPr lang="en-US"/>
          </a:p>
        </p:txBody>
      </p:sp>
      <p:grpSp>
        <p:nvGrpSpPr>
          <p:cNvPr id="16" name="Group 15">
            <a:extLst>
              <a:ext uri="{FF2B5EF4-FFF2-40B4-BE49-F238E27FC236}">
                <a16:creationId xmlns:a16="http://schemas.microsoft.com/office/drawing/2014/main" id="{4DF95C7D-3AD3-4804-BEA9-3C3853933235}"/>
              </a:ext>
            </a:extLst>
          </p:cNvPr>
          <p:cNvGrpSpPr/>
          <p:nvPr/>
        </p:nvGrpSpPr>
        <p:grpSpPr>
          <a:xfrm>
            <a:off x="5320318" y="4699068"/>
            <a:ext cx="3284859" cy="916207"/>
            <a:chOff x="7093758" y="5122425"/>
            <a:chExt cx="4379811" cy="1221610"/>
          </a:xfrm>
        </p:grpSpPr>
        <p:grpSp>
          <p:nvGrpSpPr>
            <p:cNvPr id="3" name="Group 2">
              <a:extLst>
                <a:ext uri="{FF2B5EF4-FFF2-40B4-BE49-F238E27FC236}">
                  <a16:creationId xmlns:a16="http://schemas.microsoft.com/office/drawing/2014/main" id="{727E1C3F-B3A2-48B0-8F66-C925DAF4F30F}"/>
                </a:ext>
              </a:extLst>
            </p:cNvPr>
            <p:cNvGrpSpPr/>
            <p:nvPr/>
          </p:nvGrpSpPr>
          <p:grpSpPr>
            <a:xfrm>
              <a:off x="7517416" y="5122425"/>
              <a:ext cx="3079535" cy="839764"/>
              <a:chOff x="2758985" y="3636747"/>
              <a:chExt cx="7518499" cy="2050233"/>
            </a:xfrm>
          </p:grpSpPr>
          <p:grpSp>
            <p:nvGrpSpPr>
              <p:cNvPr id="5" name="Group 4">
                <a:extLst>
                  <a:ext uri="{FF2B5EF4-FFF2-40B4-BE49-F238E27FC236}">
                    <a16:creationId xmlns:a16="http://schemas.microsoft.com/office/drawing/2014/main" id="{F5F1CDC0-AED8-4C67-9B12-69ECBFE6D6EB}"/>
                  </a:ext>
                </a:extLst>
              </p:cNvPr>
              <p:cNvGrpSpPr/>
              <p:nvPr/>
            </p:nvGrpSpPr>
            <p:grpSpPr>
              <a:xfrm>
                <a:off x="2758985" y="4061287"/>
                <a:ext cx="1727299" cy="1625693"/>
                <a:chOff x="2743126" y="2971800"/>
                <a:chExt cx="1295474" cy="1219270"/>
              </a:xfrm>
            </p:grpSpPr>
            <p:sp>
              <p:nvSpPr>
                <p:cNvPr id="7" name="Oval 6">
                  <a:extLst>
                    <a:ext uri="{FF2B5EF4-FFF2-40B4-BE49-F238E27FC236}">
                      <a16:creationId xmlns:a16="http://schemas.microsoft.com/office/drawing/2014/main" id="{E8F93B2B-725C-4AE9-B6FF-3234B56D0D9C}"/>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Chord 5">
                  <a:extLst>
                    <a:ext uri="{FF2B5EF4-FFF2-40B4-BE49-F238E27FC236}">
                      <a16:creationId xmlns:a16="http://schemas.microsoft.com/office/drawing/2014/main" id="{B11688F8-7164-4E24-B235-5B7F44DDE2D5}"/>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9" name="Group 8">
                <a:extLst>
                  <a:ext uri="{FF2B5EF4-FFF2-40B4-BE49-F238E27FC236}">
                    <a16:creationId xmlns:a16="http://schemas.microsoft.com/office/drawing/2014/main" id="{D1F6D020-D24F-4A9D-A24D-A5B415A275C9}"/>
                  </a:ext>
                </a:extLst>
              </p:cNvPr>
              <p:cNvGrpSpPr/>
              <p:nvPr/>
            </p:nvGrpSpPr>
            <p:grpSpPr>
              <a:xfrm>
                <a:off x="8550185" y="3654841"/>
                <a:ext cx="1727299" cy="1625693"/>
                <a:chOff x="2743126" y="2971800"/>
                <a:chExt cx="1295474" cy="1219270"/>
              </a:xfrm>
            </p:grpSpPr>
            <p:sp>
              <p:nvSpPr>
                <p:cNvPr id="10" name="Oval 9">
                  <a:extLst>
                    <a:ext uri="{FF2B5EF4-FFF2-40B4-BE49-F238E27FC236}">
                      <a16:creationId xmlns:a16="http://schemas.microsoft.com/office/drawing/2014/main" id="{1D00A4CD-6992-4926-9ED4-E8677F3D6955}"/>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ord 5">
                  <a:extLst>
                    <a:ext uri="{FF2B5EF4-FFF2-40B4-BE49-F238E27FC236}">
                      <a16:creationId xmlns:a16="http://schemas.microsoft.com/office/drawing/2014/main" id="{E7F63247-89E3-4D1E-84CE-2CC6C49A10BB}"/>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Freeform: Shape 11">
                <a:extLst>
                  <a:ext uri="{FF2B5EF4-FFF2-40B4-BE49-F238E27FC236}">
                    <a16:creationId xmlns:a16="http://schemas.microsoft.com/office/drawing/2014/main" id="{08669BF0-B78C-462D-A6B1-537678C718BF}"/>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3" name="Straight Arrow Connector 12">
              <a:extLst>
                <a:ext uri="{FF2B5EF4-FFF2-40B4-BE49-F238E27FC236}">
                  <a16:creationId xmlns:a16="http://schemas.microsoft.com/office/drawing/2014/main" id="{ADBA946D-DA67-4FA5-B31D-715757924C9A}"/>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E6AD366C-0EBB-4823-8760-707B278E15E9}"/>
                </a:ext>
              </a:extLst>
            </p:cNvPr>
            <p:cNvSpPr/>
            <p:nvPr/>
          </p:nvSpPr>
          <p:spPr>
            <a:xfrm>
              <a:off x="10844764" y="5974703"/>
              <a:ext cx="628805" cy="369332"/>
            </a:xfrm>
            <a:prstGeom prst="rect">
              <a:avLst/>
            </a:prstGeom>
          </p:spPr>
          <p:txBody>
            <a:bodyPr wrap="none">
              <a:spAutoFit/>
            </a:bodyPr>
            <a:lstStyle/>
            <a:p>
              <a:r>
                <a:rPr lang="en-US" sz="1200" dirty="0"/>
                <a:t>time</a:t>
              </a:r>
            </a:p>
          </p:txBody>
        </p:sp>
      </p:grpSp>
    </p:spTree>
    <p:extLst>
      <p:ext uri="{BB962C8B-B14F-4D97-AF65-F5344CB8AC3E}">
        <p14:creationId xmlns:p14="http://schemas.microsoft.com/office/powerpoint/2010/main" val="19029542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D30421-F326-414A-8045-27313AB46C64}"/>
              </a:ext>
            </a:extLst>
          </p:cNvPr>
          <p:cNvSpPr>
            <a:spLocks noGrp="1"/>
          </p:cNvSpPr>
          <p:nvPr>
            <p:ph type="title"/>
          </p:nvPr>
        </p:nvSpPr>
        <p:spPr/>
        <p:txBody>
          <a:bodyPr/>
          <a:lstStyle/>
          <a:p>
            <a:r>
              <a:rPr lang="en-US" dirty="0"/>
              <a:t>Determinism and reversibility</a:t>
            </a:r>
          </a:p>
        </p:txBody>
      </p:sp>
      <p:sp>
        <p:nvSpPr>
          <p:cNvPr id="3" name="Content Placeholder 2">
            <a:extLst>
              <a:ext uri="{FF2B5EF4-FFF2-40B4-BE49-F238E27FC236}">
                <a16:creationId xmlns:a16="http://schemas.microsoft.com/office/drawing/2014/main" id="{C9136A64-5946-44C4-B55F-0DAEBF70966B}"/>
              </a:ext>
            </a:extLst>
          </p:cNvPr>
          <p:cNvSpPr>
            <a:spLocks noGrp="1"/>
          </p:cNvSpPr>
          <p:nvPr>
            <p:ph idx="1"/>
          </p:nvPr>
        </p:nvSpPr>
        <p:spPr/>
        <p:txBody>
          <a:bodyPr>
            <a:normAutofit fontScale="92500" lnSpcReduction="10000"/>
          </a:bodyPr>
          <a:lstStyle/>
          <a:p>
            <a:r>
              <a:rPr lang="en-US" dirty="0"/>
              <a:t>Naively one may think determinism and reversibility is simply a one-to-one map between states, but if we focus on the verifiable statements about the states we realize that it has to be much more constrained</a:t>
            </a:r>
          </a:p>
          <a:p>
            <a:r>
              <a:rPr lang="en-US" dirty="0"/>
              <a:t>Every verifiable statement about the initial state has to map to a verifiable statement about the final state and vice-versa</a:t>
            </a:r>
          </a:p>
          <a:p>
            <a:pPr lvl="1"/>
            <a:r>
              <a:rPr lang="en-US" dirty="0"/>
              <a:t> As verifiable statements are captured by a topology, the transformation has to be a homeomorphism (i.e. a continuous transformation with continuous inverse)</a:t>
            </a:r>
          </a:p>
          <a:p>
            <a:pPr lvl="1"/>
            <a:r>
              <a:rPr lang="en-US" dirty="0"/>
              <a:t>On the real numbers, in fact, continuous transformations map finite precision measurements to finite precision measurements</a:t>
            </a:r>
          </a:p>
        </p:txBody>
      </p:sp>
      <p:sp>
        <p:nvSpPr>
          <p:cNvPr id="4" name="Footer Placeholder 3">
            <a:extLst>
              <a:ext uri="{FF2B5EF4-FFF2-40B4-BE49-F238E27FC236}">
                <a16:creationId xmlns:a16="http://schemas.microsoft.com/office/drawing/2014/main" id="{94430579-C73A-42D4-A2AE-B696BD3809A2}"/>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CACB17FB-6C9C-4A43-A944-C7F490605D72}"/>
              </a:ext>
            </a:extLst>
          </p:cNvPr>
          <p:cNvSpPr>
            <a:spLocks noGrp="1"/>
          </p:cNvSpPr>
          <p:nvPr>
            <p:ph type="sldNum" sz="quarter" idx="12"/>
          </p:nvPr>
        </p:nvSpPr>
        <p:spPr/>
        <p:txBody>
          <a:bodyPr/>
          <a:lstStyle/>
          <a:p>
            <a:fld id="{934E83B7-D982-4FD7-A0FA-8E7100A1152D}" type="slidenum">
              <a:rPr lang="en-US" smtClean="0"/>
              <a:t>16</a:t>
            </a:fld>
            <a:endParaRPr lang="en-US"/>
          </a:p>
        </p:txBody>
      </p:sp>
    </p:spTree>
    <p:extLst>
      <p:ext uri="{BB962C8B-B14F-4D97-AF65-F5344CB8AC3E}">
        <p14:creationId xmlns:p14="http://schemas.microsoft.com/office/powerpoint/2010/main" val="20985933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1073-49CA-476C-9CD1-CE53C6382665}"/>
              </a:ext>
            </a:extLst>
          </p:cNvPr>
          <p:cNvSpPr>
            <a:spLocks noGrp="1"/>
          </p:cNvSpPr>
          <p:nvPr>
            <p:ph type="title"/>
          </p:nvPr>
        </p:nvSpPr>
        <p:spPr/>
        <p:txBody>
          <a:bodyPr/>
          <a:lstStyle/>
          <a:p>
            <a:r>
              <a:rPr lang="en-US" dirty="0"/>
              <a:t>Determinism and reversibility</a:t>
            </a:r>
          </a:p>
        </p:txBody>
      </p:sp>
      <p:sp>
        <p:nvSpPr>
          <p:cNvPr id="3" name="Content Placeholder 2">
            <a:extLst>
              <a:ext uri="{FF2B5EF4-FFF2-40B4-BE49-F238E27FC236}">
                <a16:creationId xmlns:a16="http://schemas.microsoft.com/office/drawing/2014/main" id="{00CCC714-F3EE-4371-8A9E-AF68EDE75A92}"/>
              </a:ext>
            </a:extLst>
          </p:cNvPr>
          <p:cNvSpPr>
            <a:spLocks noGrp="1"/>
          </p:cNvSpPr>
          <p:nvPr>
            <p:ph idx="1"/>
          </p:nvPr>
        </p:nvSpPr>
        <p:spPr/>
        <p:txBody>
          <a:bodyPr>
            <a:normAutofit fontScale="85000" lnSpcReduction="10000"/>
          </a:bodyPr>
          <a:lstStyle/>
          <a:p>
            <a:r>
              <a:rPr lang="en-US" dirty="0"/>
              <a:t>If our state is described by a density distribution in some space, then finite densities have to map to finite densities</a:t>
            </a:r>
          </a:p>
          <a:p>
            <a:pPr lvl="1"/>
            <a:r>
              <a:rPr lang="en-US" dirty="0"/>
              <a:t>This means the transformation has to be a diffeomorphism (i.e. differentiable transformation) as the Jacobian always needs to be well defined</a:t>
            </a:r>
          </a:p>
          <a:p>
            <a:r>
              <a:rPr lang="en-US" dirty="0"/>
              <a:t>If our state is composed of parts, then the evolution of the composition has to be the composition of the evolution of the parts</a:t>
            </a:r>
          </a:p>
          <a:p>
            <a:pPr lvl="1"/>
            <a:r>
              <a:rPr lang="en-US" dirty="0"/>
              <a:t>If we use vector spaces to capture state composition (i.e. addition) then the evolution must be a linear transformation</a:t>
            </a:r>
          </a:p>
          <a:p>
            <a:r>
              <a:rPr lang="en-US" dirty="0"/>
              <a:t>If the state has a “magnitude” (e.g. amount of material, total probability) then the magnitude needs to be conserved</a:t>
            </a:r>
          </a:p>
          <a:p>
            <a:pPr lvl="1"/>
            <a:r>
              <a:rPr lang="en-US" dirty="0"/>
              <a:t>If we use a norm to capture the magnitude then the evolution must be a unitary transformation</a:t>
            </a:r>
          </a:p>
        </p:txBody>
      </p:sp>
      <p:sp>
        <p:nvSpPr>
          <p:cNvPr id="4" name="Footer Placeholder 3">
            <a:extLst>
              <a:ext uri="{FF2B5EF4-FFF2-40B4-BE49-F238E27FC236}">
                <a16:creationId xmlns:a16="http://schemas.microsoft.com/office/drawing/2014/main" id="{3556217A-8E66-4F33-9139-D9CA673F7AA2}"/>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D88A4F09-F436-44DE-BBA1-381D74808A55}"/>
              </a:ext>
            </a:extLst>
          </p:cNvPr>
          <p:cNvSpPr>
            <a:spLocks noGrp="1"/>
          </p:cNvSpPr>
          <p:nvPr>
            <p:ph type="sldNum" sz="quarter" idx="12"/>
          </p:nvPr>
        </p:nvSpPr>
        <p:spPr/>
        <p:txBody>
          <a:bodyPr/>
          <a:lstStyle/>
          <a:p>
            <a:fld id="{934E83B7-D982-4FD7-A0FA-8E7100A1152D}" type="slidenum">
              <a:rPr lang="en-US" smtClean="0"/>
              <a:t>17</a:t>
            </a:fld>
            <a:endParaRPr lang="en-US"/>
          </a:p>
        </p:txBody>
      </p:sp>
    </p:spTree>
    <p:extLst>
      <p:ext uri="{BB962C8B-B14F-4D97-AF65-F5344CB8AC3E}">
        <p14:creationId xmlns:p14="http://schemas.microsoft.com/office/powerpoint/2010/main" val="205262555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B1073-49CA-476C-9CD1-CE53C6382665}"/>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00CCC714-F3EE-4371-8A9E-AF68EDE75A92}"/>
              </a:ext>
            </a:extLst>
          </p:cNvPr>
          <p:cNvSpPr>
            <a:spLocks noGrp="1"/>
          </p:cNvSpPr>
          <p:nvPr>
            <p:ph idx="1"/>
          </p:nvPr>
        </p:nvSpPr>
        <p:spPr/>
        <p:txBody>
          <a:bodyPr>
            <a:normAutofit fontScale="92500" lnSpcReduction="20000"/>
          </a:bodyPr>
          <a:lstStyle/>
          <a:p>
            <a:r>
              <a:rPr lang="en-US" dirty="0"/>
              <a:t>Determinism and reversibility is more than a one-to-one map: it has to preserve the nature of the system and the type of description</a:t>
            </a:r>
          </a:p>
          <a:p>
            <a:pPr lvl="1"/>
            <a:r>
              <a:rPr lang="en-US" dirty="0"/>
              <a:t>Mathematically it will be an isomorphism in the category used to capture states, the associated verifiable statements, and their logical structure</a:t>
            </a:r>
          </a:p>
          <a:p>
            <a:r>
              <a:rPr lang="en-US" dirty="0"/>
              <a:t>Determinism and reversibility is an assumption that can be taken to be valid in specific contexts with specific state definitions</a:t>
            </a:r>
          </a:p>
          <a:p>
            <a:pPr lvl="1"/>
            <a:r>
              <a:rPr lang="en-US" dirty="0"/>
              <a:t>The state of a balloon is position and velocity or pressure and volume depending whether we study its motion or its expansion. If we puncture the balloon, neither of those state definitions is sufficient to predict the future states and the evolution is not deterministic and reversible.</a:t>
            </a:r>
          </a:p>
        </p:txBody>
      </p:sp>
      <p:sp>
        <p:nvSpPr>
          <p:cNvPr id="4" name="Footer Placeholder 3">
            <a:extLst>
              <a:ext uri="{FF2B5EF4-FFF2-40B4-BE49-F238E27FC236}">
                <a16:creationId xmlns:a16="http://schemas.microsoft.com/office/drawing/2014/main" id="{C7EC6355-A0B2-4BF2-8986-530BCBDCDF55}"/>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BAE73AA8-0BBC-49C1-ADBE-24E50D1B2E79}"/>
              </a:ext>
            </a:extLst>
          </p:cNvPr>
          <p:cNvSpPr>
            <a:spLocks noGrp="1"/>
          </p:cNvSpPr>
          <p:nvPr>
            <p:ph type="sldNum" sz="quarter" idx="12"/>
          </p:nvPr>
        </p:nvSpPr>
        <p:spPr/>
        <p:txBody>
          <a:bodyPr/>
          <a:lstStyle/>
          <a:p>
            <a:fld id="{934E83B7-D982-4FD7-A0FA-8E7100A1152D}" type="slidenum">
              <a:rPr lang="en-US" smtClean="0"/>
              <a:t>18</a:t>
            </a:fld>
            <a:endParaRPr lang="en-US"/>
          </a:p>
        </p:txBody>
      </p:sp>
    </p:spTree>
    <p:extLst>
      <p:ext uri="{BB962C8B-B14F-4D97-AF65-F5344CB8AC3E}">
        <p14:creationId xmlns:p14="http://schemas.microsoft.com/office/powerpoint/2010/main" val="35724783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4735" y="2171701"/>
            <a:ext cx="5829300" cy="1021556"/>
          </a:xfrm>
        </p:spPr>
        <p:txBody>
          <a:bodyPr anchor="b">
            <a:normAutofit fontScale="90000"/>
          </a:bodyPr>
          <a:lstStyle/>
          <a:p>
            <a:r>
              <a:rPr lang="en-US" dirty="0"/>
              <a:t>Assumption of</a:t>
            </a:r>
            <a:br>
              <a:rPr lang="en-US" dirty="0"/>
            </a:br>
            <a:r>
              <a:rPr lang="en-US" dirty="0"/>
              <a:t>Infinitesimal Reducibility</a:t>
            </a:r>
          </a:p>
        </p:txBody>
      </p:sp>
      <p:sp>
        <p:nvSpPr>
          <p:cNvPr id="6" name="Content Placeholder 2"/>
          <p:cNvSpPr>
            <a:spLocks noGrp="1"/>
          </p:cNvSpPr>
          <p:nvPr>
            <p:ph idx="1"/>
          </p:nvPr>
        </p:nvSpPr>
        <p:spPr>
          <a:xfrm>
            <a:off x="1485900" y="3371851"/>
            <a:ext cx="6172200" cy="1394222"/>
          </a:xfrm>
        </p:spPr>
        <p:txBody>
          <a:bodyPr>
            <a:normAutofit fontScale="92500" lnSpcReduction="10000"/>
          </a:bodyPr>
          <a:lstStyle/>
          <a:p>
            <a:pPr marL="0" indent="0">
              <a:buNone/>
            </a:pPr>
            <a:r>
              <a:rPr lang="en-US" i="1" dirty="0"/>
              <a:t>The system is reducible to its parts: giving the state of the whole is equivalent to giving the state of the parts. The system can be subdivided indefinitely.</a:t>
            </a:r>
          </a:p>
          <a:p>
            <a:endParaRPr lang="en-US" i="1" dirty="0"/>
          </a:p>
        </p:txBody>
      </p:sp>
      <p:sp>
        <p:nvSpPr>
          <p:cNvPr id="2" name="Footer Placeholder 1">
            <a:extLst>
              <a:ext uri="{FF2B5EF4-FFF2-40B4-BE49-F238E27FC236}">
                <a16:creationId xmlns:a16="http://schemas.microsoft.com/office/drawing/2014/main" id="{FC29C296-4189-4415-AF4F-01C053E65E9B}"/>
              </a:ext>
            </a:extLst>
          </p:cNvPr>
          <p:cNvSpPr>
            <a:spLocks noGrp="1"/>
          </p:cNvSpPr>
          <p:nvPr>
            <p:ph type="ftr" sz="quarter" idx="11"/>
          </p:nvPr>
        </p:nvSpPr>
        <p:spPr/>
        <p:txBody>
          <a:bodyPr/>
          <a:lstStyle/>
          <a:p>
            <a:r>
              <a:rPr lang="en-US"/>
              <a:t>Christine Aidala, Applied Physics Seminar, Feb 13, 2018</a:t>
            </a:r>
          </a:p>
        </p:txBody>
      </p:sp>
      <p:sp>
        <p:nvSpPr>
          <p:cNvPr id="3" name="Slide Number Placeholder 2">
            <a:extLst>
              <a:ext uri="{FF2B5EF4-FFF2-40B4-BE49-F238E27FC236}">
                <a16:creationId xmlns:a16="http://schemas.microsoft.com/office/drawing/2014/main" id="{ADACB448-5034-4C22-AB74-87E841FD2E41}"/>
              </a:ext>
            </a:extLst>
          </p:cNvPr>
          <p:cNvSpPr>
            <a:spLocks noGrp="1"/>
          </p:cNvSpPr>
          <p:nvPr>
            <p:ph type="sldNum" sz="quarter" idx="12"/>
          </p:nvPr>
        </p:nvSpPr>
        <p:spPr/>
        <p:txBody>
          <a:bodyPr/>
          <a:lstStyle/>
          <a:p>
            <a:fld id="{934E83B7-D982-4FD7-A0FA-8E7100A1152D}" type="slidenum">
              <a:rPr lang="en-US" smtClean="0"/>
              <a:t>19</a:t>
            </a:fld>
            <a:endParaRPr lang="en-US"/>
          </a:p>
        </p:txBody>
      </p:sp>
      <p:grpSp>
        <p:nvGrpSpPr>
          <p:cNvPr id="19" name="Group 18">
            <a:extLst>
              <a:ext uri="{FF2B5EF4-FFF2-40B4-BE49-F238E27FC236}">
                <a16:creationId xmlns:a16="http://schemas.microsoft.com/office/drawing/2014/main" id="{39963906-2C34-4CE3-BC5B-9BBDF327B167}"/>
              </a:ext>
            </a:extLst>
          </p:cNvPr>
          <p:cNvGrpSpPr/>
          <p:nvPr/>
        </p:nvGrpSpPr>
        <p:grpSpPr>
          <a:xfrm>
            <a:off x="5320318" y="4699068"/>
            <a:ext cx="3284859" cy="916207"/>
            <a:chOff x="7093758" y="5122425"/>
            <a:chExt cx="4379811" cy="1221610"/>
          </a:xfrm>
        </p:grpSpPr>
        <p:grpSp>
          <p:nvGrpSpPr>
            <p:cNvPr id="5" name="Group 4">
              <a:extLst>
                <a:ext uri="{FF2B5EF4-FFF2-40B4-BE49-F238E27FC236}">
                  <a16:creationId xmlns:a16="http://schemas.microsoft.com/office/drawing/2014/main" id="{9EA62080-121B-4295-A6C5-5411A3E33FAC}"/>
                </a:ext>
              </a:extLst>
            </p:cNvPr>
            <p:cNvGrpSpPr/>
            <p:nvPr/>
          </p:nvGrpSpPr>
          <p:grpSpPr>
            <a:xfrm>
              <a:off x="7517416" y="5122425"/>
              <a:ext cx="3079535" cy="839764"/>
              <a:chOff x="2758985" y="3636747"/>
              <a:chExt cx="7518499" cy="2050233"/>
            </a:xfrm>
          </p:grpSpPr>
          <p:grpSp>
            <p:nvGrpSpPr>
              <p:cNvPr id="7" name="Group 6">
                <a:extLst>
                  <a:ext uri="{FF2B5EF4-FFF2-40B4-BE49-F238E27FC236}">
                    <a16:creationId xmlns:a16="http://schemas.microsoft.com/office/drawing/2014/main" id="{A2AC1BB8-6BA0-4121-BD24-E47FB7E3207E}"/>
                  </a:ext>
                </a:extLst>
              </p:cNvPr>
              <p:cNvGrpSpPr/>
              <p:nvPr/>
            </p:nvGrpSpPr>
            <p:grpSpPr>
              <a:xfrm>
                <a:off x="2758985" y="4061287"/>
                <a:ext cx="1727299" cy="1625693"/>
                <a:chOff x="2743126" y="2971800"/>
                <a:chExt cx="1295474" cy="1219270"/>
              </a:xfrm>
            </p:grpSpPr>
            <p:sp>
              <p:nvSpPr>
                <p:cNvPr id="12" name="Oval 11">
                  <a:extLst>
                    <a:ext uri="{FF2B5EF4-FFF2-40B4-BE49-F238E27FC236}">
                      <a16:creationId xmlns:a16="http://schemas.microsoft.com/office/drawing/2014/main" id="{5C1C75E5-9594-4871-82BF-2EA06605C0EC}"/>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5">
                  <a:extLst>
                    <a:ext uri="{FF2B5EF4-FFF2-40B4-BE49-F238E27FC236}">
                      <a16:creationId xmlns:a16="http://schemas.microsoft.com/office/drawing/2014/main" id="{410A53A9-329B-4ABB-A096-7E0A1C9DDA37}"/>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416A4B1-4BA4-4EFF-9246-461F632C9CF3}"/>
                  </a:ext>
                </a:extLst>
              </p:cNvPr>
              <p:cNvGrpSpPr/>
              <p:nvPr/>
            </p:nvGrpSpPr>
            <p:grpSpPr>
              <a:xfrm>
                <a:off x="8550185" y="3654841"/>
                <a:ext cx="1727299" cy="1625693"/>
                <a:chOff x="2743126" y="2971800"/>
                <a:chExt cx="1295474" cy="1219270"/>
              </a:xfrm>
            </p:grpSpPr>
            <p:sp>
              <p:nvSpPr>
                <p:cNvPr id="10" name="Oval 9">
                  <a:extLst>
                    <a:ext uri="{FF2B5EF4-FFF2-40B4-BE49-F238E27FC236}">
                      <a16:creationId xmlns:a16="http://schemas.microsoft.com/office/drawing/2014/main" id="{5329C942-A8D7-4374-82BE-945FA1761EF7}"/>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ord 5">
                  <a:extLst>
                    <a:ext uri="{FF2B5EF4-FFF2-40B4-BE49-F238E27FC236}">
                      <a16:creationId xmlns:a16="http://schemas.microsoft.com/office/drawing/2014/main" id="{DCCDE9FF-FFD9-4A29-87FC-B5DDDD2E24C8}"/>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DBC3B731-9295-4D7E-BB03-6A45B090D4C3}"/>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a:extLst>
                <a:ext uri="{FF2B5EF4-FFF2-40B4-BE49-F238E27FC236}">
                  <a16:creationId xmlns:a16="http://schemas.microsoft.com/office/drawing/2014/main" id="{27881AE5-F14A-4643-B718-A052981DBABF}"/>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A004513-6AB0-4EAB-AFF8-C033AEA13E7B}"/>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16" name="Oval 15">
              <a:extLst>
                <a:ext uri="{FF2B5EF4-FFF2-40B4-BE49-F238E27FC236}">
                  <a16:creationId xmlns:a16="http://schemas.microsoft.com/office/drawing/2014/main" id="{F59A07A9-B6D2-4A82-BDAE-76040501E2BD}"/>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7" name="Oval 16">
              <a:extLst>
                <a:ext uri="{FF2B5EF4-FFF2-40B4-BE49-F238E27FC236}">
                  <a16:creationId xmlns:a16="http://schemas.microsoft.com/office/drawing/2014/main" id="{1C7C1B5F-6EF4-451B-8E8A-50FC7C533051}"/>
                </a:ext>
              </a:extLst>
            </p:cNvPr>
            <p:cNvSpPr/>
            <p:nvPr/>
          </p:nvSpPr>
          <p:spPr>
            <a:xfrm rot="2714105">
              <a:off x="10396427" y="5524374"/>
              <a:ext cx="65673"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 name="Straight Arrow Connector 17">
              <a:extLst>
                <a:ext uri="{FF2B5EF4-FFF2-40B4-BE49-F238E27FC236}">
                  <a16:creationId xmlns:a16="http://schemas.microsoft.com/office/drawing/2014/main" id="{C734BDD6-9332-4E5C-9A29-3461D3B76C51}"/>
                </a:ext>
              </a:extLst>
            </p:cNvPr>
            <p:cNvCxnSpPr>
              <a:cxnSpLocks/>
            </p:cNvCxnSpPr>
            <p:nvPr/>
          </p:nvCxnSpPr>
          <p:spPr>
            <a:xfrm>
              <a:off x="8131274" y="5466648"/>
              <a:ext cx="2204538" cy="8367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1753080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B69B6C-59C6-4B44-BB88-4C1AD96B78E0}"/>
              </a:ext>
            </a:extLst>
          </p:cNvPr>
          <p:cNvSpPr>
            <a:spLocks noGrp="1"/>
          </p:cNvSpPr>
          <p:nvPr>
            <p:ph type="title"/>
          </p:nvPr>
        </p:nvSpPr>
        <p:spPr/>
        <p:txBody>
          <a:bodyPr/>
          <a:lstStyle/>
          <a:p>
            <a:r>
              <a:rPr lang="en-US" dirty="0"/>
              <a:t>Assumptions of Physics</a:t>
            </a:r>
          </a:p>
        </p:txBody>
      </p:sp>
      <p:sp>
        <p:nvSpPr>
          <p:cNvPr id="3" name="Content Placeholder 2">
            <a:extLst>
              <a:ext uri="{FF2B5EF4-FFF2-40B4-BE49-F238E27FC236}">
                <a16:creationId xmlns:a16="http://schemas.microsoft.com/office/drawing/2014/main" id="{9BFF8BDF-C17E-4671-AB2C-048262D6CF31}"/>
              </a:ext>
            </a:extLst>
          </p:cNvPr>
          <p:cNvSpPr>
            <a:spLocks noGrp="1"/>
          </p:cNvSpPr>
          <p:nvPr>
            <p:ph idx="1"/>
          </p:nvPr>
        </p:nvSpPr>
        <p:spPr/>
        <p:txBody>
          <a:bodyPr>
            <a:normAutofit fontScale="92500" lnSpcReduction="20000"/>
          </a:bodyPr>
          <a:lstStyle/>
          <a:p>
            <a:r>
              <a:rPr lang="en-US" dirty="0"/>
              <a:t>The aim of the project is to find a handful of physical principles and assumptions from which the basic laws of physics can be derived</a:t>
            </a:r>
          </a:p>
          <a:p>
            <a:r>
              <a:rPr lang="en-US" dirty="0"/>
              <a:t>To do that we want to develop a general mathematical theory of experimental science: the theory that studies scientific theories</a:t>
            </a:r>
          </a:p>
          <a:p>
            <a:pPr lvl="1"/>
            <a:r>
              <a:rPr lang="en-US" dirty="0"/>
              <a:t>A formal framework that forces us to clarify our assumptions</a:t>
            </a:r>
          </a:p>
          <a:p>
            <a:pPr lvl="1"/>
            <a:r>
              <a:rPr lang="en-US" dirty="0"/>
              <a:t>From those assumptions the mathematical objects are derived</a:t>
            </a:r>
          </a:p>
          <a:p>
            <a:pPr lvl="1"/>
            <a:r>
              <a:rPr lang="en-US" dirty="0"/>
              <a:t>Each mathematical object has a clear physical meaning and no object is unphysical</a:t>
            </a:r>
          </a:p>
          <a:p>
            <a:pPr lvl="1"/>
            <a:r>
              <a:rPr lang="en-US" dirty="0"/>
              <a:t>Gives us concepts and tools that span across different disciplines</a:t>
            </a:r>
          </a:p>
          <a:p>
            <a:pPr lvl="1"/>
            <a:r>
              <a:rPr lang="en-US" dirty="0"/>
              <a:t>Gives us a better understanding of what the laws of physics are and what they represent</a:t>
            </a:r>
          </a:p>
        </p:txBody>
      </p:sp>
      <p:sp>
        <p:nvSpPr>
          <p:cNvPr id="4" name="Footer Placeholder 3">
            <a:extLst>
              <a:ext uri="{FF2B5EF4-FFF2-40B4-BE49-F238E27FC236}">
                <a16:creationId xmlns:a16="http://schemas.microsoft.com/office/drawing/2014/main" id="{B0A0F0A0-20F9-4113-A74E-73A70A03CFED}"/>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FEF58F25-46E2-470D-9A45-DB50822EE99C}"/>
              </a:ext>
            </a:extLst>
          </p:cNvPr>
          <p:cNvSpPr>
            <a:spLocks noGrp="1"/>
          </p:cNvSpPr>
          <p:nvPr>
            <p:ph type="sldNum" sz="quarter" idx="12"/>
          </p:nvPr>
        </p:nvSpPr>
        <p:spPr/>
        <p:txBody>
          <a:bodyPr/>
          <a:lstStyle/>
          <a:p>
            <a:fld id="{934E83B7-D982-4FD7-A0FA-8E7100A1152D}" type="slidenum">
              <a:rPr lang="en-US" smtClean="0"/>
              <a:t>2</a:t>
            </a:fld>
            <a:endParaRPr lang="en-US"/>
          </a:p>
        </p:txBody>
      </p:sp>
    </p:spTree>
    <p:extLst>
      <p:ext uri="{BB962C8B-B14F-4D97-AF65-F5344CB8AC3E}">
        <p14:creationId xmlns:p14="http://schemas.microsoft.com/office/powerpoint/2010/main" val="403576638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3A6AE5-75B1-42A0-8A79-C0860471B9F9}"/>
              </a:ext>
            </a:extLst>
          </p:cNvPr>
          <p:cNvSpPr>
            <a:spLocks noGrp="1"/>
          </p:cNvSpPr>
          <p:nvPr>
            <p:ph type="title"/>
          </p:nvPr>
        </p:nvSpPr>
        <p:spPr/>
        <p:txBody>
          <a:bodyPr/>
          <a:lstStyle/>
          <a:p>
            <a:r>
              <a:rPr lang="en-US" dirty="0"/>
              <a:t>State is a distribution over particle states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5E1019FE-C08B-46B5-A383-9228E7AC23D7}"/>
                  </a:ext>
                </a:extLst>
              </p:cNvPr>
              <p:cNvSpPr>
                <a:spLocks noGrp="1"/>
              </p:cNvSpPr>
              <p:nvPr>
                <p:ph idx="1"/>
              </p:nvPr>
            </p:nvSpPr>
            <p:spPr/>
            <p:txBody>
              <a:bodyPr/>
              <a:lstStyle/>
              <a:p>
                <a:r>
                  <a:rPr lang="en-US" dirty="0"/>
                  <a:t>We can imagine dividing the whole system into smaller and smaller parts. We call “particle” the limit of such subdivision.</a:t>
                </a:r>
              </a:p>
              <a:p>
                <a:r>
                  <a:rPr lang="en-US" dirty="0"/>
                  <a:t>If we call </a:t>
                </a:r>
                <a14:m>
                  <m:oMath xmlns:m="http://schemas.openxmlformats.org/officeDocument/2006/math">
                    <m:r>
                      <a:rPr lang="en-US" b="0" i="1" smtClean="0">
                        <a:latin typeface="Cambria Math" panose="02040503050406030204" pitchFamily="18" charset="0"/>
                      </a:rPr>
                      <m:t>𝒮</m:t>
                    </m:r>
                  </m:oMath>
                </a14:m>
                <a:r>
                  <a:rPr lang="en-US" dirty="0"/>
                  <a:t> the state space for the particle, then the whole state is a distribution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𝒮</m:t>
                    </m:r>
                    <m:r>
                      <a:rPr lang="en-US" b="0" i="1" smtClean="0">
                        <a:latin typeface="Cambria Math" panose="02040503050406030204" pitchFamily="18" charset="0"/>
                      </a:rPr>
                      <m:t>→</m:t>
                    </m:r>
                    <m:r>
                      <a:rPr lang="en-US" b="0" i="1" smtClean="0">
                        <a:latin typeface="Cambria Math" panose="02040503050406030204" pitchFamily="18" charset="0"/>
                      </a:rPr>
                      <m:t>ℝ</m:t>
                    </m:r>
                  </m:oMath>
                </a14:m>
                <a:r>
                  <a:rPr lang="en-US" dirty="0"/>
                  <a:t> where </a:t>
                </a:r>
                <a14:m>
                  <m:oMath xmlns:m="http://schemas.openxmlformats.org/officeDocument/2006/math">
                    <m:r>
                      <a:rPr lang="en-US" b="0" i="1" smtClean="0">
                        <a:latin typeface="Cambria Math" panose="02040503050406030204" pitchFamily="18" charset="0"/>
                      </a:rPr>
                      <m:t>𝜌</m:t>
                    </m:r>
                    <m:r>
                      <a:rPr lang="en-US" b="0" i="1" smtClean="0">
                        <a:latin typeface="Cambria Math" panose="02040503050406030204" pitchFamily="18" charset="0"/>
                      </a:rPr>
                      <m:t>(</m:t>
                    </m:r>
                    <m:r>
                      <a:rPr lang="en-US" b="0" i="1" smtClean="0">
                        <a:latin typeface="Cambria Math" panose="02040503050406030204" pitchFamily="18" charset="0"/>
                      </a:rPr>
                      <m:t>𝓈</m:t>
                    </m:r>
                    <m:r>
                      <a:rPr lang="en-US" b="0" i="1" smtClean="0">
                        <a:latin typeface="Cambria Math" panose="02040503050406030204" pitchFamily="18" charset="0"/>
                      </a:rPr>
                      <m:t>)</m:t>
                    </m:r>
                  </m:oMath>
                </a14:m>
                <a:r>
                  <a:rPr lang="en-US" dirty="0"/>
                  <a:t> is the density associated with the given state </a:t>
                </a:r>
                <a14:m>
                  <m:oMath xmlns:m="http://schemas.openxmlformats.org/officeDocument/2006/math">
                    <m:r>
                      <a:rPr lang="en-US" b="0" i="1" smtClean="0">
                        <a:latin typeface="Cambria Math" panose="02040503050406030204" pitchFamily="18" charset="0"/>
                      </a:rPr>
                      <m:t>𝓈</m:t>
                    </m:r>
                    <m:r>
                      <a:rPr lang="en-US" b="0" i="1" smtClean="0">
                        <a:latin typeface="Cambria Math" panose="02040503050406030204" pitchFamily="18" charset="0"/>
                      </a:rPr>
                      <m:t>∈</m:t>
                    </m:r>
                    <m:r>
                      <a:rPr lang="en-US" b="0" i="1" smtClean="0">
                        <a:latin typeface="Cambria Math" panose="02040503050406030204" pitchFamily="18" charset="0"/>
                      </a:rPr>
                      <m:t>𝒮</m:t>
                    </m:r>
                  </m:oMath>
                </a14:m>
                <a:endParaRPr lang="en-US" dirty="0"/>
              </a:p>
              <a:p>
                <a:r>
                  <a:rPr lang="en-US" dirty="0"/>
                  <a:t>Now let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oMath>
                </a14:m>
                <a:r>
                  <a:rPr lang="en-US" dirty="0"/>
                  <a:t>, with </a:t>
                </a:r>
                <a14:m>
                  <m:oMath xmlns:m="http://schemas.openxmlformats.org/officeDocument/2006/math">
                    <m:r>
                      <a:rPr lang="en-US" i="1">
                        <a:latin typeface="Cambria Math" panose="02040503050406030204" pitchFamily="18" charset="0"/>
                      </a:rPr>
                      <m:t>𝑎</m:t>
                    </m:r>
                    <m:r>
                      <a:rPr lang="en-US" i="1">
                        <a:latin typeface="Cambria Math" panose="02040503050406030204" pitchFamily="18" charset="0"/>
                      </a:rPr>
                      <m:t>=1…</m:t>
                    </m:r>
                    <m:r>
                      <a:rPr lang="en-US" i="1">
                        <a:latin typeface="Cambria Math" panose="02040503050406030204" pitchFamily="18" charset="0"/>
                      </a:rPr>
                      <m:t>𝑛</m:t>
                    </m:r>
                  </m:oMath>
                </a14:m>
                <a:r>
                  <a:rPr lang="en-US" dirty="0"/>
                  <a:t> , be a set of variables used to identify the state </a:t>
                </a:r>
                <a14:m>
                  <m:oMath xmlns:m="http://schemas.openxmlformats.org/officeDocument/2006/math">
                    <m:r>
                      <a:rPr lang="en-US" i="1">
                        <a:latin typeface="Cambria Math" panose="02040503050406030204" pitchFamily="18" charset="0"/>
                      </a:rPr>
                      <m:t>𝓈</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e>
                    </m:d>
                  </m:oMath>
                </a14:m>
                <a:r>
                  <a:rPr lang="en-US" dirty="0"/>
                  <a:t>, then we can write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r>
                          <a:rPr lang="en-US" b="0" i="1" smtClean="0">
                            <a:latin typeface="Cambria Math" panose="02040503050406030204" pitchFamily="18" charset="0"/>
                          </a:rPr>
                          <m:t>𝓈</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e>
                        </m:d>
                      </m:e>
                    </m:d>
                    <m:r>
                      <a:rPr lang="en-US" b="0" i="1" smtClean="0">
                        <a:latin typeface="Cambria Math" panose="02040503050406030204" pitchFamily="18" charset="0"/>
                      </a:rPr>
                      <m:t>=</m:t>
                    </m:r>
                    <m:r>
                      <a:rPr lang="en-US" b="0" i="1" smtClean="0">
                        <a:latin typeface="Cambria Math" panose="02040503050406030204" pitchFamily="18" charset="0"/>
                      </a:rPr>
                      <m:t>𝜌</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e>
                    </m:d>
                  </m:oMath>
                </a14:m>
                <a:r>
                  <a:rPr lang="en-US" dirty="0"/>
                  <a:t> the density in terms of state variables</a:t>
                </a:r>
              </a:p>
            </p:txBody>
          </p:sp>
        </mc:Choice>
        <mc:Fallback xmlns="">
          <p:sp>
            <p:nvSpPr>
              <p:cNvPr id="3" name="Content Placeholder 2">
                <a:extLst>
                  <a:ext uri="{FF2B5EF4-FFF2-40B4-BE49-F238E27FC236}">
                    <a16:creationId xmlns:a16="http://schemas.microsoft.com/office/drawing/2014/main" id="{5E1019FE-C08B-46B5-A383-9228E7AC23D7}"/>
                  </a:ext>
                </a:extLst>
              </p:cNvPr>
              <p:cNvSpPr>
                <a:spLocks noGrp="1" noRot="1" noChangeAspect="1" noMove="1" noResize="1" noEditPoints="1" noAdjustHandles="1" noChangeArrowheads="1" noChangeShapeType="1" noTextEdit="1"/>
              </p:cNvSpPr>
              <p:nvPr>
                <p:ph idx="1"/>
              </p:nvPr>
            </p:nvSpPr>
            <p:spPr>
              <a:blipFill>
                <a:blip r:embed="rId2"/>
                <a:stretch>
                  <a:fillRect l="-1043" t="-2241" r="-52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864F7B2A-F62E-4131-BFB0-045909CFE377}"/>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02979141-2F77-42BE-9C99-AD8158C2DBB5}"/>
              </a:ext>
            </a:extLst>
          </p:cNvPr>
          <p:cNvSpPr>
            <a:spLocks noGrp="1"/>
          </p:cNvSpPr>
          <p:nvPr>
            <p:ph type="sldNum" sz="quarter" idx="12"/>
          </p:nvPr>
        </p:nvSpPr>
        <p:spPr/>
        <p:txBody>
          <a:bodyPr/>
          <a:lstStyle/>
          <a:p>
            <a:fld id="{934E83B7-D982-4FD7-A0FA-8E7100A1152D}" type="slidenum">
              <a:rPr lang="en-US" smtClean="0"/>
              <a:t>20</a:t>
            </a:fld>
            <a:endParaRPr lang="en-US"/>
          </a:p>
        </p:txBody>
      </p:sp>
    </p:spTree>
    <p:extLst>
      <p:ext uri="{BB962C8B-B14F-4D97-AF65-F5344CB8AC3E}">
        <p14:creationId xmlns:p14="http://schemas.microsoft.com/office/powerpoint/2010/main" val="15703195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A4FA-5841-430B-B1FC-B7DC9A9C6A90}"/>
              </a:ext>
            </a:extLst>
          </p:cNvPr>
          <p:cNvSpPr>
            <a:spLocks noGrp="1"/>
          </p:cNvSpPr>
          <p:nvPr>
            <p:ph type="title"/>
          </p:nvPr>
        </p:nvSpPr>
        <p:spPr/>
        <p:txBody>
          <a:bodyPr/>
          <a:lstStyle/>
          <a:p>
            <a:r>
              <a:rPr lang="en-US" dirty="0"/>
              <a:t>Invariant distributions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57327C-B617-4282-A338-BF2BB217C0E9}"/>
                  </a:ext>
                </a:extLst>
              </p:cNvPr>
              <p:cNvSpPr>
                <a:spLocks noGrp="1"/>
              </p:cNvSpPr>
              <p:nvPr>
                <p:ph idx="1"/>
              </p:nvPr>
            </p:nvSpPr>
            <p:spPr/>
            <p:txBody>
              <a:bodyPr>
                <a:normAutofit fontScale="92500" lnSpcReduction="20000"/>
              </a:bodyPr>
              <a:lstStyle/>
              <a:p>
                <a:r>
                  <a:rPr lang="en-US" dirty="0"/>
                  <a:t>Suppose, though, we change coordinates/units from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oMath>
                </a14:m>
                <a:r>
                  <a:rPr lang="en-US" dirty="0"/>
                  <a:t> to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𝜂</m:t>
                        </m:r>
                      </m:e>
                      <m:sup>
                        <m:r>
                          <a:rPr lang="en-US" b="0" i="1" smtClean="0">
                            <a:latin typeface="Cambria Math" panose="02040503050406030204" pitchFamily="18" charset="0"/>
                          </a:rPr>
                          <m:t>𝑏</m:t>
                        </m:r>
                      </m:sup>
                    </m:sSup>
                  </m:oMath>
                </a14:m>
                <a:r>
                  <a:rPr lang="en-US" dirty="0"/>
                  <a:t>. Since </a:t>
                </a:r>
                <a14:m>
                  <m:oMath xmlns:m="http://schemas.openxmlformats.org/officeDocument/2006/math">
                    <m:r>
                      <a:rPr lang="en-US" b="0" i="1" smtClean="0">
                        <a:latin typeface="Cambria Math" panose="02040503050406030204" pitchFamily="18" charset="0"/>
                      </a:rPr>
                      <m:t>𝜌</m:t>
                    </m:r>
                  </m:oMath>
                </a14:m>
                <a:r>
                  <a:rPr lang="en-US" dirty="0"/>
                  <a:t> is a density, it will change with the Jacobian of the transformation: </a:t>
                </a:r>
                <a14:m>
                  <m:oMath xmlns:m="http://schemas.openxmlformats.org/officeDocument/2006/math">
                    <m:r>
                      <a:rPr lang="en-US" b="0" i="1" smtClean="0">
                        <a:latin typeface="Cambria Math" panose="02040503050406030204" pitchFamily="18" charset="0"/>
                      </a:rPr>
                      <m:t>𝜌</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e>
                    </m:d>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𝐽</m:t>
                        </m:r>
                      </m:e>
                    </m:d>
                    <m:r>
                      <a:rPr lang="en-US" b="0" i="1" smtClean="0">
                        <a:latin typeface="Cambria Math" panose="02040503050406030204" pitchFamily="18" charset="0"/>
                      </a:rPr>
                      <m:t>𝜌</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𝜂</m:t>
                            </m:r>
                          </m:e>
                          <m:sup>
                            <m:r>
                              <a:rPr lang="en-US" b="0" i="1" smtClean="0">
                                <a:latin typeface="Cambria Math" panose="02040503050406030204" pitchFamily="18" charset="0"/>
                              </a:rPr>
                              <m:t>𝑏</m:t>
                            </m:r>
                          </m:sup>
                        </m:sSup>
                      </m:e>
                    </m:d>
                  </m:oMath>
                </a14:m>
                <a:r>
                  <a:rPr lang="en-US" dirty="0"/>
                  <a:t>. But the particle state must remain the same particle state no matter what coordinate system we use, </a:t>
                </a:r>
                <a14:m>
                  <m:oMath xmlns:m="http://schemas.openxmlformats.org/officeDocument/2006/math">
                    <m:r>
                      <a:rPr lang="en-US" b="0" i="1" smtClean="0">
                        <a:latin typeface="Cambria Math" panose="02040503050406030204" pitchFamily="18" charset="0"/>
                      </a:rPr>
                      <m:t>𝓈</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𝜉</m:t>
                            </m:r>
                          </m:e>
                          <m:sup>
                            <m:r>
                              <a:rPr lang="en-US" b="0" i="1" smtClean="0">
                                <a:latin typeface="Cambria Math" panose="02040503050406030204" pitchFamily="18" charset="0"/>
                              </a:rPr>
                              <m:t>𝑎</m:t>
                            </m:r>
                          </m:sup>
                        </m:sSup>
                      </m:e>
                    </m:d>
                    <m:r>
                      <a:rPr lang="en-US" b="0" i="1" smtClean="0">
                        <a:latin typeface="Cambria Math" panose="02040503050406030204" pitchFamily="18" charset="0"/>
                      </a:rPr>
                      <m:t>=</m:t>
                    </m:r>
                    <m:r>
                      <a:rPr lang="en-US" b="0" i="1" smtClean="0">
                        <a:latin typeface="Cambria Math" panose="02040503050406030204" pitchFamily="18" charset="0"/>
                      </a:rPr>
                      <m:t>𝓈</m:t>
                    </m:r>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𝜂</m:t>
                            </m:r>
                          </m:e>
                          <m:sup>
                            <m:r>
                              <a:rPr lang="en-US" b="0" i="1" smtClean="0">
                                <a:latin typeface="Cambria Math" panose="02040503050406030204" pitchFamily="18" charset="0"/>
                              </a:rPr>
                              <m:t>𝑏</m:t>
                            </m:r>
                          </m:sup>
                        </m:sSup>
                      </m:e>
                    </m:d>
                  </m:oMath>
                </a14:m>
                <a:r>
                  <a:rPr lang="en-US" dirty="0"/>
                  <a:t> and therefore </a:t>
                </a:r>
                <a14:m>
                  <m:oMath xmlns:m="http://schemas.openxmlformats.org/officeDocument/2006/math">
                    <m:r>
                      <a:rPr lang="en-US" i="1">
                        <a:latin typeface="Cambria Math" panose="02040503050406030204" pitchFamily="18" charset="0"/>
                      </a:rPr>
                      <m:t>𝜌</m:t>
                    </m:r>
                    <m:d>
                      <m:dPr>
                        <m:ctrlPr>
                          <a:rPr lang="en-US" i="1">
                            <a:latin typeface="Cambria Math" panose="02040503050406030204" pitchFamily="18" charset="0"/>
                          </a:rPr>
                        </m:ctrlPr>
                      </m:dPr>
                      <m:e>
                        <m:r>
                          <a:rPr lang="en-US" i="1">
                            <a:latin typeface="Cambria Math" panose="02040503050406030204" pitchFamily="18" charset="0"/>
                          </a:rPr>
                          <m:t>𝓈</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e>
                        </m:d>
                      </m:e>
                    </m:d>
                    <m:r>
                      <a:rPr lang="en-US" i="1">
                        <a:latin typeface="Cambria Math" panose="02040503050406030204" pitchFamily="18" charset="0"/>
                      </a:rPr>
                      <m:t>=</m:t>
                    </m:r>
                    <m:r>
                      <a:rPr lang="en-US" i="1">
                        <a:latin typeface="Cambria Math" panose="02040503050406030204" pitchFamily="18" charset="0"/>
                      </a:rPr>
                      <m:t>𝜌</m:t>
                    </m:r>
                    <m:d>
                      <m:dPr>
                        <m:ctrlPr>
                          <a:rPr lang="en-US" i="1">
                            <a:latin typeface="Cambria Math" panose="02040503050406030204" pitchFamily="18" charset="0"/>
                          </a:rPr>
                        </m:ctrlPr>
                      </m:dPr>
                      <m:e>
                        <m:r>
                          <a:rPr lang="en-US" i="1">
                            <a:latin typeface="Cambria Math" panose="02040503050406030204" pitchFamily="18" charset="0"/>
                          </a:rPr>
                          <m:t>𝓈</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𝜂</m:t>
                                </m:r>
                              </m:e>
                              <m:sup>
                                <m:r>
                                  <a:rPr lang="en-US" i="1">
                                    <a:latin typeface="Cambria Math" panose="02040503050406030204" pitchFamily="18" charset="0"/>
                                  </a:rPr>
                                  <m:t>𝑏</m:t>
                                </m:r>
                              </m:sup>
                            </m:sSup>
                          </m:e>
                        </m:d>
                      </m:e>
                    </m:d>
                  </m:oMath>
                </a14:m>
                <a:r>
                  <a:rPr lang="en-US" dirty="0"/>
                  <a:t>.</a:t>
                </a:r>
              </a:p>
              <a:p>
                <a:r>
                  <a:rPr lang="en-US" dirty="0"/>
                  <a:t>The only way to make this work is that for each variable </a:t>
                </a:r>
                <a14:m>
                  <m:oMath xmlns:m="http://schemas.openxmlformats.org/officeDocument/2006/math">
                    <m:r>
                      <a:rPr lang="en-US" b="0" i="1" smtClean="0">
                        <a:latin typeface="Cambria Math" panose="02040503050406030204" pitchFamily="18" charset="0"/>
                      </a:rPr>
                      <m:t>𝑞</m:t>
                    </m:r>
                  </m:oMath>
                </a14:m>
                <a:r>
                  <a:rPr lang="en-US" dirty="0"/>
                  <a:t> within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𝜉</m:t>
                        </m:r>
                      </m:e>
                      <m:sup>
                        <m:r>
                          <a:rPr lang="en-US" i="1">
                            <a:latin typeface="Cambria Math" panose="02040503050406030204" pitchFamily="18" charset="0"/>
                          </a:rPr>
                          <m:t>𝑎</m:t>
                        </m:r>
                      </m:sup>
                    </m:sSup>
                  </m:oMath>
                </a14:m>
                <a:r>
                  <a:rPr lang="en-US" dirty="0"/>
                  <a:t> that defines a coordinate/unit (e.g. meters), we also have an associated variable </a:t>
                </a:r>
                <a14:m>
                  <m:oMath xmlns:m="http://schemas.openxmlformats.org/officeDocument/2006/math">
                    <m:r>
                      <a:rPr lang="en-US" b="0" i="1" smtClean="0">
                        <a:latin typeface="Cambria Math" panose="02040503050406030204" pitchFamily="18" charset="0"/>
                      </a:rPr>
                      <m:t>𝑘</m:t>
                    </m:r>
                  </m:oMath>
                </a14:m>
                <a:r>
                  <a:rPr lang="en-US" dirty="0"/>
                  <a:t> that uses the inverse unit (e.g. inverse meters). The product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𝑞</m:t>
                    </m:r>
                    <m:r>
                      <m:rPr>
                        <m:sty m:val="p"/>
                      </m:rPr>
                      <a:rPr lang="en-US" b="0" i="0" smtClean="0">
                        <a:latin typeface="Cambria Math" panose="02040503050406030204" pitchFamily="18" charset="0"/>
                      </a:rPr>
                      <m:t>Δ</m:t>
                    </m:r>
                    <m:r>
                      <a:rPr lang="en-US" b="0" i="1" smtClean="0">
                        <a:latin typeface="Cambria Math" panose="02040503050406030204" pitchFamily="18" charset="0"/>
                      </a:rPr>
                      <m:t>𝑘</m:t>
                    </m:r>
                  </m:oMath>
                </a14:m>
                <a:r>
                  <a:rPr lang="en-US" dirty="0"/>
                  <a:t> is now a pure number and it is invariant under coordinate transformation, and so is a density defined on that area.</a:t>
                </a:r>
              </a:p>
              <a:p>
                <a:pPr lvl="1"/>
                <a:r>
                  <a:rPr lang="en-US" dirty="0"/>
                  <a:t>E.g. </a:t>
                </a:r>
                <a14:m>
                  <m:oMath xmlns:m="http://schemas.openxmlformats.org/officeDocument/2006/math">
                    <m:r>
                      <m:rPr>
                        <m:sty m:val="p"/>
                      </m:rPr>
                      <a:rPr lang="en-US" b="0" i="0" smtClean="0">
                        <a:latin typeface="Cambria Math" panose="02040503050406030204" pitchFamily="18" charset="0"/>
                      </a:rPr>
                      <m:t>Δ</m:t>
                    </m:r>
                    <m:r>
                      <a:rPr lang="en-US" b="0" i="1" smtClean="0">
                        <a:latin typeface="Cambria Math" panose="02040503050406030204" pitchFamily="18" charset="0"/>
                      </a:rPr>
                      <m:t>𝑞</m:t>
                    </m:r>
                    <m:r>
                      <m:rPr>
                        <m:sty m:val="p"/>
                      </m:rPr>
                      <a:rPr lang="en-US" b="0" i="0" smtClean="0">
                        <a:latin typeface="Cambria Math" panose="02040503050406030204" pitchFamily="18" charset="0"/>
                      </a:rPr>
                      <m:t>Δ</m:t>
                    </m:r>
                    <m:r>
                      <a:rPr lang="en-US" b="0" i="1" smtClean="0">
                        <a:latin typeface="Cambria Math" panose="02040503050406030204" pitchFamily="18" charset="0"/>
                      </a:rPr>
                      <m:t>𝑘</m:t>
                    </m:r>
                    <m:r>
                      <a:rPr lang="en-US" b="0" i="1" smtClean="0">
                        <a:latin typeface="Cambria Math" panose="02040503050406030204" pitchFamily="18" charset="0"/>
                      </a:rPr>
                      <m:t>=1</m:t>
                    </m:r>
                    <m:r>
                      <a:rPr lang="en-US" b="0" i="1" smtClean="0">
                        <a:latin typeface="Cambria Math" panose="02040503050406030204" pitchFamily="18" charset="0"/>
                      </a:rPr>
                      <m:t>𝑚</m:t>
                    </m:r>
                    <m:r>
                      <a:rPr lang="en-US" b="0" i="1" smtClean="0">
                        <a:latin typeface="Cambria Math" panose="02040503050406030204" pitchFamily="18" charset="0"/>
                      </a:rPr>
                      <m:t>⋅1</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−1</m:t>
                        </m:r>
                      </m:sup>
                    </m:sSup>
                    <m:r>
                      <a:rPr lang="en-US" b="0" i="1" smtClean="0">
                        <a:latin typeface="Cambria Math" panose="02040503050406030204" pitchFamily="18" charset="0"/>
                      </a:rPr>
                      <m:t>=100</m:t>
                    </m:r>
                    <m:r>
                      <a:rPr lang="en-US" b="0" i="1" smtClean="0">
                        <a:latin typeface="Cambria Math" panose="02040503050406030204" pitchFamily="18" charset="0"/>
                      </a:rPr>
                      <m:t>𝑐𝑚</m:t>
                    </m:r>
                    <m:r>
                      <a:rPr lang="en-US" b="0" i="1" smtClean="0">
                        <a:latin typeface="Cambria Math" panose="02040503050406030204" pitchFamily="18" charset="0"/>
                      </a:rPr>
                      <m:t>⋅0.01</m:t>
                    </m:r>
                    <m:r>
                      <a:rPr lang="en-US" b="0" i="1" smtClean="0">
                        <a:latin typeface="Cambria Math" panose="02040503050406030204" pitchFamily="18" charset="0"/>
                      </a:rPr>
                      <m:t>𝑐</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𝑚</m:t>
                        </m:r>
                      </m:e>
                      <m:sup>
                        <m:r>
                          <a:rPr lang="en-US" b="0" i="1" smtClean="0">
                            <a:latin typeface="Cambria Math" panose="02040503050406030204" pitchFamily="18" charset="0"/>
                          </a:rPr>
                          <m:t>−1</m:t>
                        </m:r>
                      </m:sup>
                    </m:sSup>
                    <m:r>
                      <a:rPr lang="en-US" b="0" i="1" smtClean="0">
                        <a:latin typeface="Cambria Math" panose="02040503050406030204" pitchFamily="18" charset="0"/>
                      </a:rPr>
                      <m:t>=</m:t>
                    </m:r>
                    <m:r>
                      <m:rPr>
                        <m:sty m:val="p"/>
                      </m:rPr>
                      <a:rPr lang="en-US" b="0" i="0" smtClean="0">
                        <a:latin typeface="Cambria Math" panose="02040503050406030204" pitchFamily="18" charset="0"/>
                      </a:rPr>
                      <m:t>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𝑞</m:t>
                        </m:r>
                      </m:e>
                    </m:acc>
                    <m:r>
                      <m:rPr>
                        <m:sty m:val="p"/>
                      </m:rPr>
                      <a:rPr lang="en-US" b="0" i="0" smtClean="0">
                        <a:latin typeface="Cambria Math" panose="02040503050406030204" pitchFamily="18" charset="0"/>
                      </a:rPr>
                      <m:t>Δ</m:t>
                    </m:r>
                    <m:acc>
                      <m:accPr>
                        <m:chr m:val="̂"/>
                        <m:ctrlPr>
                          <a:rPr lang="en-US" b="0" i="1" smtClean="0">
                            <a:latin typeface="Cambria Math" panose="02040503050406030204" pitchFamily="18" charset="0"/>
                          </a:rPr>
                        </m:ctrlPr>
                      </m:accPr>
                      <m:e>
                        <m:r>
                          <a:rPr lang="en-US" b="0" i="1" smtClean="0">
                            <a:latin typeface="Cambria Math" panose="02040503050406030204" pitchFamily="18" charset="0"/>
                          </a:rPr>
                          <m:t>𝑘</m:t>
                        </m:r>
                      </m:e>
                    </m:acc>
                  </m:oMath>
                </a14:m>
                <a:endParaRPr lang="en-US" dirty="0"/>
              </a:p>
              <a:p>
                <a:endParaRPr lang="en-US" dirty="0"/>
              </a:p>
            </p:txBody>
          </p:sp>
        </mc:Choice>
        <mc:Fallback>
          <p:sp>
            <p:nvSpPr>
              <p:cNvPr id="3" name="Content Placeholder 2">
                <a:extLst>
                  <a:ext uri="{FF2B5EF4-FFF2-40B4-BE49-F238E27FC236}">
                    <a16:creationId xmlns:a16="http://schemas.microsoft.com/office/drawing/2014/main" id="{2557327C-B617-4282-A338-BF2BB217C0E9}"/>
                  </a:ext>
                </a:extLst>
              </p:cNvPr>
              <p:cNvSpPr>
                <a:spLocks noGrp="1" noRot="1" noChangeAspect="1" noMove="1" noResize="1" noEditPoints="1" noAdjustHandles="1" noChangeArrowheads="1" noChangeShapeType="1" noTextEdit="1"/>
              </p:cNvSpPr>
              <p:nvPr>
                <p:ph idx="1"/>
              </p:nvPr>
            </p:nvSpPr>
            <p:spPr>
              <a:blipFill>
                <a:blip r:embed="rId2"/>
                <a:stretch>
                  <a:fillRect l="-1159" t="-3501" r="-1932" b="-22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DCCCD779-3592-4695-AC5B-80BA75C59856}"/>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3F3D021A-8D0C-4D9F-BF15-A289428CC824}"/>
              </a:ext>
            </a:extLst>
          </p:cNvPr>
          <p:cNvSpPr>
            <a:spLocks noGrp="1"/>
          </p:cNvSpPr>
          <p:nvPr>
            <p:ph type="sldNum" sz="quarter" idx="12"/>
          </p:nvPr>
        </p:nvSpPr>
        <p:spPr/>
        <p:txBody>
          <a:bodyPr/>
          <a:lstStyle/>
          <a:p>
            <a:fld id="{934E83B7-D982-4FD7-A0FA-8E7100A1152D}" type="slidenum">
              <a:rPr lang="en-US" smtClean="0"/>
              <a:t>21</a:t>
            </a:fld>
            <a:endParaRPr lang="en-US"/>
          </a:p>
        </p:txBody>
      </p:sp>
    </p:spTree>
    <p:extLst>
      <p:ext uri="{BB962C8B-B14F-4D97-AF65-F5344CB8AC3E}">
        <p14:creationId xmlns:p14="http://schemas.microsoft.com/office/powerpoint/2010/main" val="333606839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A4FA-5841-430B-B1FC-B7DC9A9C6A90}"/>
              </a:ext>
            </a:extLst>
          </p:cNvPr>
          <p:cNvSpPr>
            <a:spLocks noGrp="1"/>
          </p:cNvSpPr>
          <p:nvPr>
            <p:ph type="title"/>
          </p:nvPr>
        </p:nvSpPr>
        <p:spPr/>
        <p:txBody>
          <a:bodyPr/>
          <a:lstStyle/>
          <a:p>
            <a:r>
              <a:rPr lang="en-US" dirty="0"/>
              <a:t>Hamiltonian mechanics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557327C-B617-4282-A338-BF2BB217C0E9}"/>
                  </a:ext>
                </a:extLst>
              </p:cNvPr>
              <p:cNvSpPr>
                <a:spLocks noGrp="1"/>
              </p:cNvSpPr>
              <p:nvPr>
                <p:ph idx="1"/>
              </p:nvPr>
            </p:nvSpPr>
            <p:spPr/>
            <p:txBody>
              <a:bodyPr>
                <a:normAutofit lnSpcReduction="10000"/>
              </a:bodyPr>
              <a:lstStyle/>
              <a:p>
                <a:r>
                  <a:rPr lang="en-US" dirty="0"/>
                  <a:t>The state space of the particles, then, consists of pairs </a:t>
                </a:r>
                <a14:m>
                  <m:oMath xmlns:m="http://schemas.openxmlformats.org/officeDocument/2006/math">
                    <m:d>
                      <m:dPr>
                        <m:ctrlPr>
                          <a:rPr lang="en-US" b="0" i="1" smtClean="0">
                            <a:latin typeface="Cambria Math" panose="02040503050406030204" pitchFamily="18" charset="0"/>
                          </a:rPr>
                        </m:ctrlPr>
                      </m:dPr>
                      <m:e>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𝑘</m:t>
                            </m:r>
                          </m:e>
                          <m:sub>
                            <m:r>
                              <a:rPr lang="en-US" b="0" i="1" smtClean="0">
                                <a:latin typeface="Cambria Math" panose="02040503050406030204" pitchFamily="18" charset="0"/>
                              </a:rPr>
                              <m:t>𝑖</m:t>
                            </m:r>
                          </m:sub>
                        </m:sSub>
                      </m:e>
                    </m:d>
                  </m:oMath>
                </a14:m>
                <a:r>
                  <a:rPr lang="en-US" dirty="0"/>
                  <a:t>, the structure of the phase space of Hamiltonian mechanics.</a:t>
                </a:r>
              </a:p>
              <a:p>
                <a:pPr lvl="1"/>
                <a:r>
                  <a:rPr lang="en-US" dirty="0"/>
                  <a:t>We can rescale the conjugate quantities by a constant and have </a:t>
                </a:r>
                <a14:m>
                  <m:oMath xmlns:m="http://schemas.openxmlformats.org/officeDocument/2006/math">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𝑖</m:t>
                            </m:r>
                          </m:sup>
                        </m:sSup>
                        <m:r>
                          <a:rPr lang="en-US" i="1">
                            <a:latin typeface="Cambria Math" panose="02040503050406030204" pitchFamily="18" charset="0"/>
                          </a:rPr>
                          <m:t>,</m:t>
                        </m:r>
                        <m:r>
                          <a:rPr lang="en-US" b="0" i="1" smtClean="0">
                            <a:latin typeface="Cambria Math" panose="02040503050406030204" pitchFamily="18" charset="0"/>
                          </a:rPr>
                          <m:t>ℏ</m:t>
                        </m:r>
                        <m:sSub>
                          <m:sSubPr>
                            <m:ctrlPr>
                              <a:rPr lang="en-US" i="1">
                                <a:latin typeface="Cambria Math" panose="02040503050406030204" pitchFamily="18" charset="0"/>
                              </a:rPr>
                            </m:ctrlPr>
                          </m:sSubPr>
                          <m:e>
                            <m:r>
                              <a:rPr lang="en-US" i="1">
                                <a:latin typeface="Cambria Math" panose="02040503050406030204" pitchFamily="18" charset="0"/>
                              </a:rPr>
                              <m:t>𝑘</m:t>
                            </m:r>
                          </m:e>
                          <m:sub>
                            <m:r>
                              <a:rPr lang="en-US" i="1">
                                <a:latin typeface="Cambria Math" panose="02040503050406030204" pitchFamily="18" charset="0"/>
                              </a:rPr>
                              <m:t>𝑖</m:t>
                            </m:r>
                          </m:sub>
                        </m:sSub>
                      </m:e>
                    </m:d>
                    <m:r>
                      <a:rPr lang="en-US" b="0" i="1" smtClean="0">
                        <a:latin typeface="Cambria Math" panose="02040503050406030204" pitchFamily="18" charset="0"/>
                      </a:rPr>
                      <m:t>=</m:t>
                    </m:r>
                    <m:d>
                      <m:dPr>
                        <m:ctrlPr>
                          <a:rPr lang="en-US" i="1">
                            <a:latin typeface="Cambria Math" panose="02040503050406030204" pitchFamily="18" charset="0"/>
                          </a:rPr>
                        </m:ctrlPr>
                      </m:dPr>
                      <m:e>
                        <m:sSup>
                          <m:sSupPr>
                            <m:ctrlPr>
                              <a:rPr lang="en-US" i="1">
                                <a:latin typeface="Cambria Math" panose="02040503050406030204" pitchFamily="18" charset="0"/>
                              </a:rPr>
                            </m:ctrlPr>
                          </m:sSupPr>
                          <m:e>
                            <m:r>
                              <a:rPr lang="en-US" i="1">
                                <a:latin typeface="Cambria Math" panose="02040503050406030204" pitchFamily="18" charset="0"/>
                              </a:rPr>
                              <m:t>𝑞</m:t>
                            </m:r>
                          </m:e>
                          <m:sup>
                            <m:r>
                              <a:rPr lang="en-US" i="1">
                                <a:latin typeface="Cambria Math" panose="02040503050406030204" pitchFamily="18" charset="0"/>
                              </a:rPr>
                              <m:t>𝑖</m:t>
                            </m:r>
                          </m:sup>
                        </m:sSup>
                        <m:r>
                          <a:rPr lang="en-US" i="1">
                            <a:latin typeface="Cambria Math" panose="02040503050406030204" pitchFamily="18" charset="0"/>
                          </a:rPr>
                          <m:t>,</m:t>
                        </m:r>
                        <m:sSub>
                          <m:sSubPr>
                            <m:ctrlPr>
                              <a:rPr lang="en-US" i="1">
                                <a:latin typeface="Cambria Math" panose="02040503050406030204" pitchFamily="18" charset="0"/>
                              </a:rPr>
                            </m:ctrlPr>
                          </m:sSubPr>
                          <m:e>
                            <m:r>
                              <a:rPr lang="en-US" b="0" i="1" smtClean="0">
                                <a:latin typeface="Cambria Math" panose="02040503050406030204" pitchFamily="18" charset="0"/>
                              </a:rPr>
                              <m:t>𝑝</m:t>
                            </m:r>
                          </m:e>
                          <m:sub>
                            <m:r>
                              <a:rPr lang="en-US" i="1">
                                <a:latin typeface="Cambria Math" panose="02040503050406030204" pitchFamily="18" charset="0"/>
                              </a:rPr>
                              <m:t>𝑖</m:t>
                            </m:r>
                          </m:sub>
                        </m:sSub>
                      </m:e>
                    </m:d>
                  </m:oMath>
                </a14:m>
                <a:endParaRPr lang="en-US" dirty="0"/>
              </a:p>
              <a:p>
                <a:r>
                  <a:rPr lang="en-US" dirty="0"/>
                  <a:t>If one now requires that the evolution is deterministic and reversible, then the density for an initial particle state must be equal to the density at the corresponding final particle state. This gives us Hamiltonian mechanics.</a:t>
                </a:r>
              </a:p>
              <a:p>
                <a:pPr lvl="1"/>
                <a:r>
                  <a:rPr lang="en-US" dirty="0"/>
                  <a:t>It’s Liouville’s theorem in the opposite direction</a:t>
                </a:r>
              </a:p>
            </p:txBody>
          </p:sp>
        </mc:Choice>
        <mc:Fallback>
          <p:sp>
            <p:nvSpPr>
              <p:cNvPr id="3" name="Content Placeholder 2">
                <a:extLst>
                  <a:ext uri="{FF2B5EF4-FFF2-40B4-BE49-F238E27FC236}">
                    <a16:creationId xmlns:a16="http://schemas.microsoft.com/office/drawing/2014/main" id="{2557327C-B617-4282-A338-BF2BB217C0E9}"/>
                  </a:ext>
                </a:extLst>
              </p:cNvPr>
              <p:cNvSpPr>
                <a:spLocks noGrp="1" noRot="1" noChangeAspect="1" noMove="1" noResize="1" noEditPoints="1" noAdjustHandles="1" noChangeArrowheads="1" noChangeShapeType="1" noTextEdit="1"/>
              </p:cNvSpPr>
              <p:nvPr>
                <p:ph idx="1"/>
              </p:nvPr>
            </p:nvSpPr>
            <p:spPr>
              <a:blipFill>
                <a:blip r:embed="rId2"/>
                <a:stretch>
                  <a:fillRect l="-1391" t="-3081" r="-1855"/>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4F0C53B2-00F3-4694-87A5-08DE5FC8289E}"/>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04019D93-F988-40F5-BF32-F72E54EFF13B}"/>
              </a:ext>
            </a:extLst>
          </p:cNvPr>
          <p:cNvSpPr>
            <a:spLocks noGrp="1"/>
          </p:cNvSpPr>
          <p:nvPr>
            <p:ph type="sldNum" sz="quarter" idx="12"/>
          </p:nvPr>
        </p:nvSpPr>
        <p:spPr/>
        <p:txBody>
          <a:bodyPr/>
          <a:lstStyle/>
          <a:p>
            <a:fld id="{934E83B7-D982-4FD7-A0FA-8E7100A1152D}" type="slidenum">
              <a:rPr lang="en-US" smtClean="0"/>
              <a:t>22</a:t>
            </a:fld>
            <a:endParaRPr lang="en-US"/>
          </a:p>
        </p:txBody>
      </p:sp>
    </p:spTree>
    <p:extLst>
      <p:ext uri="{BB962C8B-B14F-4D97-AF65-F5344CB8AC3E}">
        <p14:creationId xmlns:p14="http://schemas.microsoft.com/office/powerpoint/2010/main" val="331651470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A9A4FA-5841-430B-B1FC-B7DC9A9C6A90}"/>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2557327C-B617-4282-A338-BF2BB217C0E9}"/>
              </a:ext>
            </a:extLst>
          </p:cNvPr>
          <p:cNvSpPr>
            <a:spLocks noGrp="1"/>
          </p:cNvSpPr>
          <p:nvPr>
            <p:ph idx="1"/>
          </p:nvPr>
        </p:nvSpPr>
        <p:spPr/>
        <p:txBody>
          <a:bodyPr>
            <a:normAutofit fontScale="92500" lnSpcReduction="20000"/>
          </a:bodyPr>
          <a:lstStyle/>
          <a:p>
            <a:r>
              <a:rPr lang="en-US" b="1" dirty="0"/>
              <a:t>Hamiltonian mechanics is the deterministic and reversible evolution of infinitesimal parts of a reducible system</a:t>
            </a:r>
          </a:p>
          <a:p>
            <a:r>
              <a:rPr lang="en-US" dirty="0"/>
              <a:t>Both the structure of the state space and the laws of evolution are derived</a:t>
            </a:r>
          </a:p>
          <a:p>
            <a:pPr lvl="1"/>
            <a:r>
              <a:rPr lang="en-US" dirty="0"/>
              <a:t>That is, we know why the laws of motion are differentiable and why we have conjugate pairs of state variables</a:t>
            </a:r>
          </a:p>
          <a:p>
            <a:r>
              <a:rPr lang="en-US" dirty="0"/>
              <a:t>If the future and past states are determined only by the present state, then the state of other systems does not matter: the system is isolated. Therefore we have shown that </a:t>
            </a:r>
            <a:r>
              <a:rPr lang="en-US" b="1" dirty="0"/>
              <a:t>an isolated system conserves energy</a:t>
            </a:r>
            <a:r>
              <a:rPr lang="en-US" dirty="0"/>
              <a:t>.</a:t>
            </a:r>
          </a:p>
          <a:p>
            <a:pPr lvl="1"/>
            <a:r>
              <a:rPr lang="en-US" dirty="0"/>
              <a:t>Note that this was derived as a consequence of the mere definitions</a:t>
            </a:r>
          </a:p>
        </p:txBody>
      </p:sp>
      <p:sp>
        <p:nvSpPr>
          <p:cNvPr id="4" name="Footer Placeholder 3">
            <a:extLst>
              <a:ext uri="{FF2B5EF4-FFF2-40B4-BE49-F238E27FC236}">
                <a16:creationId xmlns:a16="http://schemas.microsoft.com/office/drawing/2014/main" id="{BF444DCF-3343-458C-B6C7-6C1CFC153636}"/>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6B8D9882-5EF2-4AB2-B6A0-CB7FE587FFAF}"/>
              </a:ext>
            </a:extLst>
          </p:cNvPr>
          <p:cNvSpPr>
            <a:spLocks noGrp="1"/>
          </p:cNvSpPr>
          <p:nvPr>
            <p:ph type="sldNum" sz="quarter" idx="12"/>
          </p:nvPr>
        </p:nvSpPr>
        <p:spPr/>
        <p:txBody>
          <a:bodyPr/>
          <a:lstStyle/>
          <a:p>
            <a:fld id="{934E83B7-D982-4FD7-A0FA-8E7100A1152D}" type="slidenum">
              <a:rPr lang="en-US" smtClean="0"/>
              <a:t>23</a:t>
            </a:fld>
            <a:endParaRPr lang="en-US"/>
          </a:p>
        </p:txBody>
      </p:sp>
    </p:spTree>
    <p:extLst>
      <p:ext uri="{BB962C8B-B14F-4D97-AF65-F5344CB8AC3E}">
        <p14:creationId xmlns:p14="http://schemas.microsoft.com/office/powerpoint/2010/main" val="26744661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4735" y="2171701"/>
            <a:ext cx="5829300" cy="1021556"/>
          </a:xfrm>
        </p:spPr>
        <p:txBody>
          <a:bodyPr anchor="b">
            <a:normAutofit fontScale="90000"/>
          </a:bodyPr>
          <a:lstStyle/>
          <a:p>
            <a:r>
              <a:rPr lang="en-US" dirty="0"/>
              <a:t>Assumption of</a:t>
            </a:r>
            <a:br>
              <a:rPr lang="en-US" dirty="0"/>
            </a:br>
            <a:r>
              <a:rPr lang="en-US" dirty="0"/>
              <a:t>Kinematic Equivalence</a:t>
            </a:r>
          </a:p>
        </p:txBody>
      </p:sp>
      <p:sp>
        <p:nvSpPr>
          <p:cNvPr id="6" name="Content Placeholder 2"/>
          <p:cNvSpPr>
            <a:spLocks noGrp="1"/>
          </p:cNvSpPr>
          <p:nvPr>
            <p:ph idx="1"/>
          </p:nvPr>
        </p:nvSpPr>
        <p:spPr>
          <a:xfrm>
            <a:off x="1485900" y="3371851"/>
            <a:ext cx="6172200" cy="1394222"/>
          </a:xfrm>
        </p:spPr>
        <p:txBody>
          <a:bodyPr>
            <a:normAutofit fontScale="92500" lnSpcReduction="10000"/>
          </a:bodyPr>
          <a:lstStyle/>
          <a:p>
            <a:pPr marL="0" indent="0">
              <a:buNone/>
            </a:pPr>
            <a:r>
              <a:rPr lang="en-US" i="1" dirty="0"/>
              <a:t>Studying the motion (kinematics) is equivalent to studying the state evolution (dynamics). That is, giving the trajectory is equivalent to giving the state.</a:t>
            </a:r>
          </a:p>
          <a:p>
            <a:endParaRPr lang="en-US" i="1" dirty="0"/>
          </a:p>
        </p:txBody>
      </p:sp>
      <p:sp>
        <p:nvSpPr>
          <p:cNvPr id="2" name="Footer Placeholder 1">
            <a:extLst>
              <a:ext uri="{FF2B5EF4-FFF2-40B4-BE49-F238E27FC236}">
                <a16:creationId xmlns:a16="http://schemas.microsoft.com/office/drawing/2014/main" id="{FF13B958-AD1E-4C40-B731-1FE4C63EFA23}"/>
              </a:ext>
            </a:extLst>
          </p:cNvPr>
          <p:cNvSpPr>
            <a:spLocks noGrp="1"/>
          </p:cNvSpPr>
          <p:nvPr>
            <p:ph type="ftr" sz="quarter" idx="11"/>
          </p:nvPr>
        </p:nvSpPr>
        <p:spPr/>
        <p:txBody>
          <a:bodyPr/>
          <a:lstStyle/>
          <a:p>
            <a:r>
              <a:rPr lang="en-US"/>
              <a:t>Christine Aidala, Applied Physics Seminar, Feb 13, 2018</a:t>
            </a:r>
          </a:p>
        </p:txBody>
      </p:sp>
      <p:sp>
        <p:nvSpPr>
          <p:cNvPr id="3" name="Slide Number Placeholder 2">
            <a:extLst>
              <a:ext uri="{FF2B5EF4-FFF2-40B4-BE49-F238E27FC236}">
                <a16:creationId xmlns:a16="http://schemas.microsoft.com/office/drawing/2014/main" id="{A7FC4145-97F2-4C85-9D7C-E653D0CEEECA}"/>
              </a:ext>
            </a:extLst>
          </p:cNvPr>
          <p:cNvSpPr>
            <a:spLocks noGrp="1"/>
          </p:cNvSpPr>
          <p:nvPr>
            <p:ph type="sldNum" sz="quarter" idx="12"/>
          </p:nvPr>
        </p:nvSpPr>
        <p:spPr/>
        <p:txBody>
          <a:bodyPr/>
          <a:lstStyle/>
          <a:p>
            <a:fld id="{934E83B7-D982-4FD7-A0FA-8E7100A1152D}" type="slidenum">
              <a:rPr lang="en-US" smtClean="0"/>
              <a:t>24</a:t>
            </a:fld>
            <a:endParaRPr lang="en-US"/>
          </a:p>
        </p:txBody>
      </p:sp>
    </p:spTree>
    <p:extLst>
      <p:ext uri="{BB962C8B-B14F-4D97-AF65-F5344CB8AC3E}">
        <p14:creationId xmlns:p14="http://schemas.microsoft.com/office/powerpoint/2010/main" val="108260708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4448-853E-4114-AF5D-F72160F22AD9}"/>
              </a:ext>
            </a:extLst>
          </p:cNvPr>
          <p:cNvSpPr>
            <a:spLocks noGrp="1"/>
          </p:cNvSpPr>
          <p:nvPr>
            <p:ph type="title"/>
          </p:nvPr>
        </p:nvSpPr>
        <p:spPr/>
        <p:txBody>
          <a:bodyPr/>
          <a:lstStyle/>
          <a:p>
            <a:r>
              <a:rPr lang="en-US" dirty="0"/>
              <a:t>States and trajectories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E29D3783-DF5C-4877-BFA9-B506AAC56D61}"/>
                  </a:ext>
                </a:extLst>
              </p:cNvPr>
              <p:cNvSpPr>
                <a:spLocks noGrp="1"/>
              </p:cNvSpPr>
              <p:nvPr>
                <p:ph idx="1"/>
              </p:nvPr>
            </p:nvSpPr>
            <p:spPr/>
            <p:txBody>
              <a:bodyPr>
                <a:normAutofit fontScale="85000" lnSpcReduction="20000"/>
              </a:bodyPr>
              <a:lstStyle/>
              <a:p>
                <a:r>
                  <a:rPr lang="en-US" dirty="0"/>
                  <a:t>The kinematic assumption means that we need to be able to relate state variables (i.e. variables that identify states) with kinematic variables (i.e. variables that identify trajectories)</a:t>
                </a:r>
              </a:p>
              <a:p>
                <a:r>
                  <a:rPr lang="en-US" dirty="0"/>
                  <a:t>That is, we need a one-to-one map between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oMath>
                </a14:m>
                <a:r>
                  <a:rPr lang="en-US" dirty="0"/>
                  <a:t>, position and momentum, and </a:t>
                </a:r>
                <a14:m>
                  <m:oMath xmlns:m="http://schemas.openxmlformats.org/officeDocument/2006/math">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 </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r>
                      <a:rPr lang="en-US" b="0" i="1" smtClean="0">
                        <a:latin typeface="Cambria Math" panose="02040503050406030204" pitchFamily="18" charset="0"/>
                      </a:rPr>
                      <m:t>)</m:t>
                    </m:r>
                  </m:oMath>
                </a14:m>
                <a:r>
                  <a:rPr lang="en-US" dirty="0"/>
                  <a:t>, position and velocity. But this is not enough: we need to be able to express the density in terms of the kinematic variables. Therefore the relationships between the differentials have to be linear.</a:t>
                </a:r>
              </a:p>
              <a:p>
                <a:r>
                  <a:rPr lang="en-US" dirty="0"/>
                  <a:t>For position we choose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r>
                  <a:rPr lang="en-US" dirty="0"/>
                  <a:t> and </a:t>
                </a:r>
                <a14:m>
                  <m:oMath xmlns:m="http://schemas.openxmlformats.org/officeDocument/2006/math">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r>
                      <a:rPr lang="en-US" b="0" i="1" smtClean="0">
                        <a:latin typeface="Cambria Math" panose="02040503050406030204" pitchFamily="18" charset="0"/>
                      </a:rPr>
                      <m:t>𝑑</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oMath>
                </a14:m>
                <a:endParaRPr lang="en-US" dirty="0"/>
              </a:p>
              <a:p>
                <a:r>
                  <a:rPr lang="en-US" dirty="0"/>
                  <a:t>For momentum at constant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oMath>
                </a14:m>
                <a:r>
                  <a:rPr lang="en-US" dirty="0"/>
                  <a:t> we must have something of the form </a:t>
                </a:r>
                <a:r>
                  <a:rPr lang="en-US" b="0" i="1" dirty="0">
                    <a:latin typeface="Cambria Math" panose="02040503050406030204" pitchFamily="18" charset="0"/>
                  </a:rPr>
                  <a:t/>
                </a:r>
                <a:br>
                  <a:rPr lang="en-US" b="0" i="1" dirty="0">
                    <a:latin typeface="Cambria Math" panose="02040503050406030204" pitchFamily="18" charset="0"/>
                  </a:rPr>
                </a:br>
                <a14:m>
                  <m:oMath xmlns:m="http://schemas.openxmlformats.org/officeDocument/2006/math">
                    <m:r>
                      <a:rPr lang="en-US" b="0" i="1" smtClean="0">
                        <a:latin typeface="Cambria Math" panose="02040503050406030204" pitchFamily="18" charset="0"/>
                      </a:rPr>
                      <m:t>𝑑</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b="0" i="1" smtClean="0">
                        <a:latin typeface="Cambria Math" panose="02040503050406030204" pitchFamily="18" charset="0"/>
                      </a:rPr>
                      <m:t>𝑚</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𝑖𝑗</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𝑑𝑣</m:t>
                        </m:r>
                      </m:e>
                      <m:sup>
                        <m:r>
                          <a:rPr lang="en-US" b="0" i="1" smtClean="0">
                            <a:latin typeface="Cambria Math" panose="02040503050406030204" pitchFamily="18" charset="0"/>
                          </a:rPr>
                          <m:t>𝑗</m:t>
                        </m:r>
                      </m:sup>
                    </m:sSup>
                  </m:oMath>
                </a14:m>
                <a:r>
                  <a:rPr lang="en-US" dirty="0"/>
                  <a:t> where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𝑔</m:t>
                        </m:r>
                      </m:e>
                      <m:sub>
                        <m:r>
                          <a:rPr lang="en-US" b="0" i="1" smtClean="0">
                            <a:latin typeface="Cambria Math" panose="02040503050406030204" pitchFamily="18" charset="0"/>
                          </a:rPr>
                          <m:t>𝑖𝑗</m:t>
                        </m:r>
                      </m:sub>
                    </m:sSub>
                  </m:oMath>
                </a14:m>
                <a:r>
                  <a:rPr lang="en-US" dirty="0"/>
                  <a:t> is a linear transformation and </a:t>
                </a:r>
                <a14:m>
                  <m:oMath xmlns:m="http://schemas.openxmlformats.org/officeDocument/2006/math">
                    <m:r>
                      <a:rPr lang="en-US" b="0" i="1" smtClean="0">
                        <a:latin typeface="Cambria Math" panose="02040503050406030204" pitchFamily="18" charset="0"/>
                      </a:rPr>
                      <m:t>𝑚</m:t>
                    </m:r>
                  </m:oMath>
                </a14:m>
                <a:r>
                  <a:rPr lang="en-US" dirty="0"/>
                  <a:t> is a constant of proportionality</a:t>
                </a:r>
              </a:p>
            </p:txBody>
          </p:sp>
        </mc:Choice>
        <mc:Fallback>
          <p:sp>
            <p:nvSpPr>
              <p:cNvPr id="3" name="Content Placeholder 2">
                <a:extLst>
                  <a:ext uri="{FF2B5EF4-FFF2-40B4-BE49-F238E27FC236}">
                    <a16:creationId xmlns:a16="http://schemas.microsoft.com/office/drawing/2014/main" id="{E29D3783-DF5C-4877-BFA9-B506AAC56D61}"/>
                  </a:ext>
                </a:extLst>
              </p:cNvPr>
              <p:cNvSpPr>
                <a:spLocks noGrp="1" noRot="1" noChangeAspect="1" noMove="1" noResize="1" noEditPoints="1" noAdjustHandles="1" noChangeArrowheads="1" noChangeShapeType="1" noTextEdit="1"/>
              </p:cNvSpPr>
              <p:nvPr>
                <p:ph idx="1"/>
              </p:nvPr>
            </p:nvSpPr>
            <p:spPr>
              <a:blipFill>
                <a:blip r:embed="rId2"/>
                <a:stretch>
                  <a:fillRect l="-1005" t="-3221" r="-2009"/>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03F6C7CF-9C28-4ECF-9317-85A5D3F9AE79}"/>
              </a:ext>
            </a:extLst>
          </p:cNvPr>
          <p:cNvSpPr>
            <a:spLocks noGrp="1"/>
          </p:cNvSpPr>
          <p:nvPr>
            <p:ph type="ftr" sz="quarter" idx="11"/>
          </p:nvPr>
        </p:nvSpPr>
        <p:spPr/>
        <p:txBody>
          <a:bodyPr/>
          <a:lstStyle/>
          <a:p>
            <a:r>
              <a:rPr lang="en-US" dirty="0"/>
              <a:t>Christine Aidala, Applied Physics Seminar, Feb 13, 2018</a:t>
            </a:r>
          </a:p>
        </p:txBody>
      </p:sp>
      <p:sp>
        <p:nvSpPr>
          <p:cNvPr id="5" name="Slide Number Placeholder 4">
            <a:extLst>
              <a:ext uri="{FF2B5EF4-FFF2-40B4-BE49-F238E27FC236}">
                <a16:creationId xmlns:a16="http://schemas.microsoft.com/office/drawing/2014/main" id="{3FBBC305-C8FC-4F6B-9BE3-05EBB2574778}"/>
              </a:ext>
            </a:extLst>
          </p:cNvPr>
          <p:cNvSpPr>
            <a:spLocks noGrp="1"/>
          </p:cNvSpPr>
          <p:nvPr>
            <p:ph type="sldNum" sz="quarter" idx="12"/>
          </p:nvPr>
        </p:nvSpPr>
        <p:spPr/>
        <p:txBody>
          <a:bodyPr/>
          <a:lstStyle/>
          <a:p>
            <a:fld id="{934E83B7-D982-4FD7-A0FA-8E7100A1152D}" type="slidenum">
              <a:rPr lang="en-US" smtClean="0"/>
              <a:t>25</a:t>
            </a:fld>
            <a:endParaRPr lang="en-US"/>
          </a:p>
        </p:txBody>
      </p:sp>
    </p:spTree>
    <p:extLst>
      <p:ext uri="{BB962C8B-B14F-4D97-AF65-F5344CB8AC3E}">
        <p14:creationId xmlns:p14="http://schemas.microsoft.com/office/powerpoint/2010/main" val="178535719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704448-853E-4114-AF5D-F72160F22AD9}"/>
              </a:ext>
            </a:extLst>
          </p:cNvPr>
          <p:cNvSpPr>
            <a:spLocks noGrp="1"/>
          </p:cNvSpPr>
          <p:nvPr>
            <p:ph type="title"/>
          </p:nvPr>
        </p:nvSpPr>
        <p:spPr/>
        <p:txBody>
          <a:bodyPr/>
          <a:lstStyle/>
          <a:p>
            <a:r>
              <a:rPr lang="en-US" dirty="0"/>
              <a:t>Massive particles under conservative forces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E29D3783-DF5C-4877-BFA9-B506AAC56D61}"/>
                  </a:ext>
                </a:extLst>
              </p:cNvPr>
              <p:cNvSpPr>
                <a:spLocks noGrp="1"/>
              </p:cNvSpPr>
              <p:nvPr>
                <p:ph idx="1"/>
              </p:nvPr>
            </p:nvSpPr>
            <p:spPr/>
            <p:txBody>
              <a:bodyPr>
                <a:normAutofit/>
              </a:bodyPr>
              <a:lstStyle/>
              <a:p>
                <a:r>
                  <a:rPr lang="en-US" dirty="0"/>
                  <a:t>If we integrate </a:t>
                </a:r>
                <a14:m>
                  <m:oMath xmlns:m="http://schemas.openxmlformats.org/officeDocument/2006/math">
                    <m:r>
                      <a:rPr lang="en-US" i="1">
                        <a:latin typeface="Cambria Math" panose="02040503050406030204" pitchFamily="18" charset="0"/>
                      </a:rPr>
                      <m:t>𝑑</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𝑚</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𝑖𝑗</m:t>
                        </m:r>
                      </m:sub>
                    </m:sSub>
                    <m:sSup>
                      <m:sSupPr>
                        <m:ctrlPr>
                          <a:rPr lang="en-US" i="1">
                            <a:latin typeface="Cambria Math" panose="02040503050406030204" pitchFamily="18" charset="0"/>
                          </a:rPr>
                        </m:ctrlPr>
                      </m:sSupPr>
                      <m:e>
                        <m:r>
                          <a:rPr lang="en-US" b="0" i="1" smtClean="0">
                            <a:latin typeface="Cambria Math" panose="02040503050406030204" pitchFamily="18" charset="0"/>
                          </a:rPr>
                          <m:t>𝑑</m:t>
                        </m:r>
                        <m:r>
                          <a:rPr lang="en-US" i="1">
                            <a:latin typeface="Cambria Math" panose="02040503050406030204" pitchFamily="18" charset="0"/>
                          </a:rPr>
                          <m:t>𝑣</m:t>
                        </m:r>
                      </m:e>
                      <m:sup>
                        <m:r>
                          <a:rPr lang="en-US" i="1">
                            <a:latin typeface="Cambria Math" panose="02040503050406030204" pitchFamily="18" charset="0"/>
                          </a:rPr>
                          <m:t>𝑗</m:t>
                        </m:r>
                      </m:sup>
                    </m:sSup>
                  </m:oMath>
                </a14:m>
                <a:r>
                  <a:rPr lang="en-US" dirty="0"/>
                  <a:t> we have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sub>
                    </m:sSub>
                    <m:r>
                      <a:rPr lang="en-US" i="1">
                        <a:latin typeface="Cambria Math" panose="02040503050406030204" pitchFamily="18" charset="0"/>
                      </a:rPr>
                      <m:t>=</m:t>
                    </m:r>
                    <m:r>
                      <a:rPr lang="en-US" i="1">
                        <a:latin typeface="Cambria Math" panose="02040503050406030204" pitchFamily="18" charset="0"/>
                      </a:rPr>
                      <m:t>𝑚</m:t>
                    </m:r>
                    <m:sSub>
                      <m:sSubPr>
                        <m:ctrlPr>
                          <a:rPr lang="en-US" i="1">
                            <a:latin typeface="Cambria Math" panose="02040503050406030204" pitchFamily="18" charset="0"/>
                          </a:rPr>
                        </m:ctrlPr>
                      </m:sSubPr>
                      <m:e>
                        <m:r>
                          <a:rPr lang="en-US" i="1">
                            <a:latin typeface="Cambria Math" panose="02040503050406030204" pitchFamily="18" charset="0"/>
                          </a:rPr>
                          <m:t>𝑔</m:t>
                        </m:r>
                      </m:e>
                      <m:sub>
                        <m:r>
                          <a:rPr lang="en-US" i="1">
                            <a:latin typeface="Cambria Math" panose="02040503050406030204" pitchFamily="18" charset="0"/>
                          </a:rPr>
                          <m:t>𝑖𝑗</m:t>
                        </m:r>
                      </m:sub>
                    </m:sSub>
                    <m:sSup>
                      <m:sSupPr>
                        <m:ctrlPr>
                          <a:rPr lang="en-US" i="1">
                            <a:latin typeface="Cambria Math" panose="02040503050406030204" pitchFamily="18" charset="0"/>
                          </a:rPr>
                        </m:ctrlPr>
                      </m:sSupPr>
                      <m:e>
                        <m:r>
                          <a:rPr lang="en-US" i="1">
                            <a:latin typeface="Cambria Math" panose="02040503050406030204" pitchFamily="18" charset="0"/>
                          </a:rPr>
                          <m:t>𝑣</m:t>
                        </m:r>
                      </m:e>
                      <m:sup>
                        <m:r>
                          <a:rPr lang="en-US" i="1">
                            <a:latin typeface="Cambria Math" panose="02040503050406030204" pitchFamily="18" charset="0"/>
                          </a:rPr>
                          <m:t>𝑗</m:t>
                        </m:r>
                      </m:sup>
                    </m:sSup>
                    <m:r>
                      <a:rPr lang="en-US" b="0" i="1" smtClean="0">
                        <a:latin typeface="Cambria Math" panose="02040503050406030204" pitchFamily="18" charset="0"/>
                      </a:rPr>
                      <m:t>+</m:t>
                    </m:r>
                    <m:r>
                      <a:rPr lang="en-US" b="0" i="1" smtClean="0">
                        <a:latin typeface="Cambria Math" panose="02040503050406030204" pitchFamily="18" charset="0"/>
                      </a:rPr>
                      <m:t>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oMath>
                </a14:m>
                <a:r>
                  <a:rPr lang="en-US" dirty="0"/>
                  <a:t> where </a:t>
                </a:r>
                <a14:m>
                  <m:oMath xmlns:m="http://schemas.openxmlformats.org/officeDocument/2006/math">
                    <m:r>
                      <a:rPr lang="en-US" i="1">
                        <a:latin typeface="Cambria Math" panose="02040503050406030204" pitchFamily="18" charset="0"/>
                      </a:rPr>
                      <m:t>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oMath>
                </a14:m>
                <a:r>
                  <a:rPr lang="en-US" dirty="0"/>
                  <a:t> is a set of arbitrary functions of position</a:t>
                </a:r>
              </a:p>
              <a:p>
                <a:r>
                  <a:rPr lang="en-US" dirty="0"/>
                  <a:t>We also have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𝑞</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𝑑</m:t>
                        </m:r>
                      </m:e>
                      <m:sub>
                        <m:r>
                          <a:rPr lang="en-US" b="0" i="1" smtClean="0">
                            <a:latin typeface="Cambria Math" panose="02040503050406030204" pitchFamily="18" charset="0"/>
                          </a:rPr>
                          <m:t>𝑡</m:t>
                        </m:r>
                      </m:sub>
                    </m:sSub>
                    <m:sSup>
                      <m:sSupPr>
                        <m:ctrlPr>
                          <a:rPr lang="en-US" b="0" i="1" smtClean="0">
                            <a:latin typeface="Cambria Math" panose="02040503050406030204" pitchFamily="18" charset="0"/>
                          </a:rPr>
                        </m:ctrlPr>
                      </m:sSupPr>
                      <m:e>
                        <m:r>
                          <a:rPr lang="en-US" b="0" i="1" smtClean="0">
                            <a:latin typeface="Cambria Math" panose="02040503050406030204" pitchFamily="18" charset="0"/>
                          </a:rPr>
                          <m:t>𝑥</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𝑣</m:t>
                        </m:r>
                      </m:e>
                      <m:sup>
                        <m:r>
                          <a:rPr lang="en-US" b="0" i="1" smtClean="0">
                            <a:latin typeface="Cambria Math" panose="02040503050406030204" pitchFamily="18" charset="0"/>
                          </a:rPr>
                          <m:t>𝑖</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sub>
                    </m:sSub>
                    <m:r>
                      <a:rPr lang="en-US" b="0" i="1" smtClean="0">
                        <a:latin typeface="Cambria Math" panose="02040503050406030204" pitchFamily="18" charset="0"/>
                      </a:rPr>
                      <m:t>𝐻</m:t>
                    </m:r>
                    <m:r>
                      <a:rPr lang="en-US" b="0" i="1" smtClean="0">
                        <a:latin typeface="Cambria Math" panose="02040503050406030204" pitchFamily="18" charset="0"/>
                      </a:rPr>
                      <m:t>=</m:t>
                    </m:r>
                    <m:f>
                      <m:fPr>
                        <m:ctrlPr>
                          <a:rPr lang="en-US" b="0" i="1" smtClean="0">
                            <a:latin typeface="Cambria Math" panose="02040503050406030204" pitchFamily="18" charset="0"/>
                          </a:rPr>
                        </m:ctrlPr>
                      </m:fPr>
                      <m:num>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𝑖𝑗</m:t>
                            </m:r>
                          </m:sup>
                        </m:sSup>
                      </m:num>
                      <m:den>
                        <m:r>
                          <a:rPr lang="en-US" b="0" i="1" smtClean="0">
                            <a:latin typeface="Cambria Math" panose="02040503050406030204" pitchFamily="18" charset="0"/>
                          </a:rPr>
                          <m:t>𝑚</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i="1">
                            <a:latin typeface="Cambria Math" panose="02040503050406030204" pitchFamily="18" charset="0"/>
                          </a:rPr>
                          <m:t>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𝑗</m:t>
                            </m:r>
                          </m:sub>
                        </m:sSub>
                      </m:e>
                    </m:d>
                  </m:oMath>
                </a14:m>
                <a:r>
                  <a:rPr lang="en-US" dirty="0"/>
                  <a:t>. If we integrate </a:t>
                </a:r>
                <a14:m>
                  <m:oMath xmlns:m="http://schemas.openxmlformats.org/officeDocument/2006/math">
                    <m:r>
                      <a:rPr lang="en-US" b="0" i="1" smtClean="0">
                        <a:latin typeface="Cambria Math" panose="02040503050406030204" pitchFamily="18" charset="0"/>
                      </a:rPr>
                      <m:t>𝐻</m:t>
                    </m:r>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1</m:t>
                        </m:r>
                      </m:num>
                      <m:den>
                        <m:r>
                          <a:rPr lang="en-US" b="0" i="1" smtClean="0">
                            <a:latin typeface="Cambria Math" panose="02040503050406030204" pitchFamily="18" charset="0"/>
                          </a:rPr>
                          <m:t>2</m:t>
                        </m:r>
                        <m:r>
                          <a:rPr lang="en-US" b="0" i="1" smtClean="0">
                            <a:latin typeface="Cambria Math" panose="02040503050406030204" pitchFamily="18" charset="0"/>
                          </a:rPr>
                          <m:t>𝑚</m:t>
                        </m:r>
                      </m:den>
                    </m:f>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𝑖</m:t>
                            </m:r>
                          </m:sub>
                        </m:sSub>
                        <m:r>
                          <a:rPr lang="en-US" b="0" i="1" smtClean="0">
                            <a:latin typeface="Cambria Math" panose="02040503050406030204" pitchFamily="18" charset="0"/>
                          </a:rPr>
                          <m:t>−</m:t>
                        </m:r>
                        <m:r>
                          <a:rPr lang="en-US" i="1">
                            <a:latin typeface="Cambria Math" panose="02040503050406030204" pitchFamily="18" charset="0"/>
                          </a:rPr>
                          <m:t>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𝑖</m:t>
                            </m:r>
                          </m:sub>
                        </m:sSub>
                      </m:e>
                    </m:d>
                    <m:sSup>
                      <m:sSupPr>
                        <m:ctrlPr>
                          <a:rPr lang="en-US" b="0" i="1" smtClean="0">
                            <a:latin typeface="Cambria Math" panose="02040503050406030204" pitchFamily="18" charset="0"/>
                          </a:rPr>
                        </m:ctrlPr>
                      </m:sSupPr>
                      <m:e>
                        <m:r>
                          <a:rPr lang="en-US" b="0" i="1" smtClean="0">
                            <a:latin typeface="Cambria Math" panose="02040503050406030204" pitchFamily="18" charset="0"/>
                          </a:rPr>
                          <m:t>𝑔</m:t>
                        </m:r>
                      </m:e>
                      <m:sup>
                        <m:r>
                          <a:rPr lang="en-US" b="0" i="1" smtClean="0">
                            <a:latin typeface="Cambria Math" panose="02040503050406030204" pitchFamily="18" charset="0"/>
                          </a:rPr>
                          <m:t>𝑖𝑗</m:t>
                        </m:r>
                      </m:sup>
                    </m:sSup>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𝑝</m:t>
                            </m:r>
                          </m:e>
                          <m:sub>
                            <m:r>
                              <a:rPr lang="en-US" b="0" i="1" smtClean="0">
                                <a:latin typeface="Cambria Math" panose="02040503050406030204" pitchFamily="18" charset="0"/>
                              </a:rPr>
                              <m:t>𝑗</m:t>
                            </m:r>
                          </m:sub>
                        </m:sSub>
                        <m:r>
                          <a:rPr lang="en-US" b="0" i="1" smtClean="0">
                            <a:latin typeface="Cambria Math" panose="02040503050406030204" pitchFamily="18" charset="0"/>
                          </a:rPr>
                          <m:t>−</m:t>
                        </m:r>
                        <m:r>
                          <a:rPr lang="en-US" i="1">
                            <a:latin typeface="Cambria Math" panose="02040503050406030204" pitchFamily="18" charset="0"/>
                          </a:rPr>
                          <m:t>𝓆</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𝑗</m:t>
                            </m:r>
                          </m:sub>
                        </m:sSub>
                      </m:e>
                    </m:d>
                    <m:r>
                      <a:rPr lang="en-US" b="0" i="1" smtClean="0">
                        <a:latin typeface="Cambria Math" panose="02040503050406030204" pitchFamily="18" charset="0"/>
                      </a:rPr>
                      <m:t>+</m:t>
                    </m:r>
                    <m:r>
                      <a:rPr lang="en-US" i="1">
                        <a:latin typeface="Cambria Math" panose="02040503050406030204" pitchFamily="18" charset="0"/>
                      </a:rPr>
                      <m:t>𝓆</m:t>
                    </m:r>
                    <m:r>
                      <a:rPr lang="en-US" b="0" i="1" smtClean="0">
                        <a:latin typeface="Cambria Math" panose="02040503050406030204" pitchFamily="18" charset="0"/>
                      </a:rPr>
                      <m:t>𝑉</m:t>
                    </m:r>
                  </m:oMath>
                </a14:m>
                <a:r>
                  <a:rPr lang="en-US" dirty="0"/>
                  <a:t> where </a:t>
                </a:r>
                <a14:m>
                  <m:oMath xmlns:m="http://schemas.openxmlformats.org/officeDocument/2006/math">
                    <m:r>
                      <a:rPr lang="en-US" i="1">
                        <a:latin typeface="Cambria Math" panose="02040503050406030204" pitchFamily="18" charset="0"/>
                      </a:rPr>
                      <m:t>𝓆</m:t>
                    </m:r>
                    <m:r>
                      <a:rPr lang="en-US" b="0" i="1" smtClean="0">
                        <a:latin typeface="Cambria Math" panose="02040503050406030204" pitchFamily="18" charset="0"/>
                      </a:rPr>
                      <m:t>𝑉</m:t>
                    </m:r>
                  </m:oMath>
                </a14:m>
                <a:r>
                  <a:rPr lang="en-US" dirty="0"/>
                  <a:t> is an arbitrary function of position</a:t>
                </a:r>
              </a:p>
              <a:p>
                <a:r>
                  <a:rPr lang="en-US" dirty="0"/>
                  <a:t>We recognize the </a:t>
                </a:r>
                <a:r>
                  <a:rPr lang="en-US" b="1" dirty="0"/>
                  <a:t>Hamiltonian for a massive particle under scalar and vector potential forces</a:t>
                </a:r>
              </a:p>
            </p:txBody>
          </p:sp>
        </mc:Choice>
        <mc:Fallback xmlns="">
          <p:sp>
            <p:nvSpPr>
              <p:cNvPr id="3" name="Content Placeholder 2">
                <a:extLst>
                  <a:ext uri="{FF2B5EF4-FFF2-40B4-BE49-F238E27FC236}">
                    <a16:creationId xmlns:a16="http://schemas.microsoft.com/office/drawing/2014/main" id="{E29D3783-DF5C-4877-BFA9-B506AAC56D61}"/>
                  </a:ext>
                </a:extLst>
              </p:cNvPr>
              <p:cNvSpPr>
                <a:spLocks noGrp="1" noRot="1" noChangeAspect="1" noMove="1" noResize="1" noEditPoints="1" noAdjustHandles="1" noChangeArrowheads="1" noChangeShapeType="1" noTextEdit="1"/>
              </p:cNvSpPr>
              <p:nvPr>
                <p:ph idx="1"/>
              </p:nvPr>
            </p:nvSpPr>
            <p:spPr>
              <a:blipFill>
                <a:blip r:embed="rId2"/>
                <a:stretch>
                  <a:fillRect l="-1043" t="-154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D69D6FB-B32E-423F-99E2-6B3EEC230829}"/>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E63086B6-D464-4B41-8607-7C926D91A28B}"/>
              </a:ext>
            </a:extLst>
          </p:cNvPr>
          <p:cNvSpPr>
            <a:spLocks noGrp="1"/>
          </p:cNvSpPr>
          <p:nvPr>
            <p:ph type="sldNum" sz="quarter" idx="12"/>
          </p:nvPr>
        </p:nvSpPr>
        <p:spPr/>
        <p:txBody>
          <a:bodyPr/>
          <a:lstStyle/>
          <a:p>
            <a:fld id="{934E83B7-D982-4FD7-A0FA-8E7100A1152D}" type="slidenum">
              <a:rPr lang="en-US" smtClean="0"/>
              <a:t>26</a:t>
            </a:fld>
            <a:endParaRPr lang="en-US"/>
          </a:p>
        </p:txBody>
      </p:sp>
    </p:spTree>
    <p:extLst>
      <p:ext uri="{BB962C8B-B14F-4D97-AF65-F5344CB8AC3E}">
        <p14:creationId xmlns:p14="http://schemas.microsoft.com/office/powerpoint/2010/main" val="10817563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AA2E-770E-4AA6-907E-214D4C43EEBB}"/>
              </a:ext>
            </a:extLst>
          </p:cNvPr>
          <p:cNvSpPr>
            <a:spLocks noGrp="1"/>
          </p:cNvSpPr>
          <p:nvPr>
            <p:ph type="title"/>
          </p:nvPr>
        </p:nvSpPr>
        <p:spPr/>
        <p:txBody>
          <a:bodyPr/>
          <a:lstStyle/>
          <a:p>
            <a:r>
              <a:rPr lang="en-US" dirty="0"/>
              <a:t>Inertial mass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D2DAD6-D0C1-4CB6-931A-09DF7E7A2868}"/>
                  </a:ext>
                </a:extLst>
              </p:cNvPr>
              <p:cNvSpPr>
                <a:spLocks noGrp="1"/>
              </p:cNvSpPr>
              <p:nvPr>
                <p:ph idx="1"/>
              </p:nvPr>
            </p:nvSpPr>
            <p:spPr/>
            <p:txBody>
              <a:bodyPr>
                <a:normAutofit lnSpcReduction="10000"/>
              </a:bodyPr>
              <a:lstStyle/>
              <a:p>
                <a:r>
                  <a:rPr lang="en-US" dirty="0"/>
                  <a:t>What is inertial mass? It’s the constant </a:t>
                </a:r>
                <a14:m>
                  <m:oMath xmlns:m="http://schemas.openxmlformats.org/officeDocument/2006/math">
                    <m:r>
                      <a:rPr lang="en-US" b="0" i="1" smtClean="0">
                        <a:latin typeface="Cambria Math" panose="02040503050406030204" pitchFamily="18" charset="0"/>
                      </a:rPr>
                      <m:t>𝑑𝑝</m:t>
                    </m:r>
                    <m:r>
                      <a:rPr lang="en-US" b="0" i="1" smtClean="0">
                        <a:latin typeface="Cambria Math" panose="02040503050406030204" pitchFamily="18" charset="0"/>
                      </a:rPr>
                      <m:t>=</m:t>
                    </m:r>
                    <m:r>
                      <a:rPr lang="en-US" b="0" i="1" smtClean="0">
                        <a:latin typeface="Cambria Math" panose="02040503050406030204" pitchFamily="18" charset="0"/>
                      </a:rPr>
                      <m:t>𝑚𝑑𝑣</m:t>
                    </m:r>
                  </m:oMath>
                </a14:m>
                <a:r>
                  <a:rPr lang="en-US" dirty="0"/>
                  <a:t> that tells us how many possible states there are for a unit range of velocity.</a:t>
                </a:r>
                <a:br>
                  <a:rPr lang="en-US" dirty="0"/>
                </a:br>
                <a:r>
                  <a:rPr lang="en-US" dirty="0"/>
                  <a:t/>
                </a:r>
                <a:br>
                  <a:rPr lang="en-US" dirty="0"/>
                </a:br>
                <a:r>
                  <a:rPr lang="en-US" dirty="0"/>
                  <a:t/>
                </a:r>
                <a:br>
                  <a:rPr lang="en-US" dirty="0"/>
                </a:br>
                <a:r>
                  <a:rPr lang="en-US" dirty="0"/>
                  <a:t/>
                </a:r>
                <a:br>
                  <a:rPr lang="en-US" dirty="0"/>
                </a:br>
                <a:r>
                  <a:rPr lang="en-US" dirty="0"/>
                  <a:t/>
                </a:r>
                <a:br>
                  <a:rPr lang="en-US" dirty="0"/>
                </a:br>
                <a:r>
                  <a:rPr lang="en-US" dirty="0"/>
                  <a:t/>
                </a:r>
                <a:br>
                  <a:rPr lang="en-US" dirty="0"/>
                </a:br>
                <a:endParaRPr lang="en-US" dirty="0"/>
              </a:p>
              <a:p>
                <a:r>
                  <a:rPr lang="en-US" dirty="0"/>
                  <a:t>Why is a more massive body more difficult to accelerate? Because for the same change in velocity it has to go through more states.</a:t>
                </a:r>
              </a:p>
              <a:p>
                <a:endParaRPr lang="en-US" dirty="0"/>
              </a:p>
            </p:txBody>
          </p:sp>
        </mc:Choice>
        <mc:Fallback>
          <p:sp>
            <p:nvSpPr>
              <p:cNvPr id="3" name="Content Placeholder 2">
                <a:extLst>
                  <a:ext uri="{FF2B5EF4-FFF2-40B4-BE49-F238E27FC236}">
                    <a16:creationId xmlns:a16="http://schemas.microsoft.com/office/drawing/2014/main" id="{F9D2DAD6-D0C1-4CB6-931A-09DF7E7A2868}"/>
                  </a:ext>
                </a:extLst>
              </p:cNvPr>
              <p:cNvSpPr>
                <a:spLocks noGrp="1" noRot="1" noChangeAspect="1" noMove="1" noResize="1" noEditPoints="1" noAdjustHandles="1" noChangeArrowheads="1" noChangeShapeType="1" noTextEdit="1"/>
              </p:cNvSpPr>
              <p:nvPr>
                <p:ph idx="1"/>
              </p:nvPr>
            </p:nvSpPr>
            <p:spPr>
              <a:blipFill>
                <a:blip r:embed="rId2"/>
                <a:stretch>
                  <a:fillRect l="-1391" t="-3081" r="-1005" b="-336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3DE6783C-4870-4393-8DD0-BE4929088891}"/>
              </a:ext>
            </a:extLst>
          </p:cNvPr>
          <p:cNvSpPr>
            <a:spLocks noGrp="1"/>
          </p:cNvSpPr>
          <p:nvPr>
            <p:ph type="ftr" sz="quarter" idx="11"/>
          </p:nvPr>
        </p:nvSpPr>
        <p:spPr/>
        <p:txBody>
          <a:bodyPr/>
          <a:lstStyle/>
          <a:p>
            <a:r>
              <a:rPr lang="en-US"/>
              <a:t>Christine Aidala, Applied Physics Seminar, Feb 13, 2018</a:t>
            </a:r>
          </a:p>
        </p:txBody>
      </p:sp>
      <p:sp>
        <p:nvSpPr>
          <p:cNvPr id="42" name="Slide Number Placeholder 41">
            <a:extLst>
              <a:ext uri="{FF2B5EF4-FFF2-40B4-BE49-F238E27FC236}">
                <a16:creationId xmlns:a16="http://schemas.microsoft.com/office/drawing/2014/main" id="{8FA6B38F-15FA-4171-A494-2B48EFAFBBF0}"/>
              </a:ext>
            </a:extLst>
          </p:cNvPr>
          <p:cNvSpPr>
            <a:spLocks noGrp="1"/>
          </p:cNvSpPr>
          <p:nvPr>
            <p:ph type="sldNum" sz="quarter" idx="12"/>
          </p:nvPr>
        </p:nvSpPr>
        <p:spPr/>
        <p:txBody>
          <a:bodyPr/>
          <a:lstStyle/>
          <a:p>
            <a:fld id="{934E83B7-D982-4FD7-A0FA-8E7100A1152D}" type="slidenum">
              <a:rPr lang="en-US" smtClean="0"/>
              <a:t>27</a:t>
            </a:fld>
            <a:endParaRPr lang="en-US"/>
          </a:p>
        </p:txBody>
      </p:sp>
      <p:grpSp>
        <p:nvGrpSpPr>
          <p:cNvPr id="41" name="Group 40">
            <a:extLst>
              <a:ext uri="{FF2B5EF4-FFF2-40B4-BE49-F238E27FC236}">
                <a16:creationId xmlns:a16="http://schemas.microsoft.com/office/drawing/2014/main" id="{D8A942E0-04A5-4C22-ACE0-F85A29E08559}"/>
              </a:ext>
            </a:extLst>
          </p:cNvPr>
          <p:cNvGrpSpPr/>
          <p:nvPr/>
        </p:nvGrpSpPr>
        <p:grpSpPr>
          <a:xfrm>
            <a:off x="3155963" y="3255195"/>
            <a:ext cx="2878225" cy="1041930"/>
            <a:chOff x="8036158" y="1721952"/>
            <a:chExt cx="3837633" cy="1389240"/>
          </a:xfrm>
        </p:grpSpPr>
        <p:cxnSp>
          <p:nvCxnSpPr>
            <p:cNvPr id="5" name="Straight Connector 4">
              <a:extLst>
                <a:ext uri="{FF2B5EF4-FFF2-40B4-BE49-F238E27FC236}">
                  <a16:creationId xmlns:a16="http://schemas.microsoft.com/office/drawing/2014/main" id="{F75AC768-6205-438B-BA30-3E7C04A99DCB}"/>
                </a:ext>
              </a:extLst>
            </p:cNvPr>
            <p:cNvCxnSpPr/>
            <p:nvPr/>
          </p:nvCxnSpPr>
          <p:spPr>
            <a:xfrm>
              <a:off x="8835287" y="1874352"/>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8ECFFF4B-7499-4786-9A6E-9E2B76A5CF59}"/>
                    </a:ext>
                  </a:extLst>
                </p:cNvPr>
                <p:cNvSpPr/>
                <p:nvPr/>
              </p:nvSpPr>
              <p:spPr>
                <a:xfrm>
                  <a:off x="8606689" y="2179152"/>
                  <a:ext cx="529291" cy="4001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ea typeface="Cambria Math"/>
                              </a:rPr>
                            </m:ctrlPr>
                          </m:sSubPr>
                          <m:e>
                            <m:r>
                              <a:rPr lang="en-US" sz="1350" i="1">
                                <a:latin typeface="Cambria Math" panose="02040503050406030204" pitchFamily="18" charset="0"/>
                                <a:ea typeface="Cambria Math"/>
                              </a:rPr>
                              <m:t>𝑣</m:t>
                            </m:r>
                          </m:e>
                          <m:sub>
                            <m:r>
                              <a:rPr lang="en-US" sz="1350" i="1">
                                <a:latin typeface="Cambria Math"/>
                                <a:ea typeface="Cambria Math"/>
                              </a:rPr>
                              <m:t>0</m:t>
                            </m:r>
                          </m:sub>
                        </m:sSub>
                      </m:oMath>
                    </m:oMathPara>
                  </a14:m>
                  <a:endParaRPr lang="en-US" sz="1350" dirty="0"/>
                </a:p>
              </p:txBody>
            </p:sp>
          </mc:Choice>
          <mc:Fallback>
            <p:sp>
              <p:nvSpPr>
                <p:cNvPr id="6" name="Rectangle 5">
                  <a:extLst>
                    <a:ext uri="{FF2B5EF4-FFF2-40B4-BE49-F238E27FC236}">
                      <a16:creationId xmlns:a16="http://schemas.microsoft.com/office/drawing/2014/main" id="{8ECFFF4B-7499-4786-9A6E-9E2B76A5CF59}"/>
                    </a:ext>
                  </a:extLst>
                </p:cNvPr>
                <p:cNvSpPr>
                  <a:spLocks noRot="1" noChangeAspect="1" noMove="1" noResize="1" noEditPoints="1" noAdjustHandles="1" noChangeArrowheads="1" noChangeShapeType="1" noTextEdit="1"/>
                </p:cNvSpPr>
                <p:nvPr/>
              </p:nvSpPr>
              <p:spPr>
                <a:xfrm>
                  <a:off x="8606689" y="2179152"/>
                  <a:ext cx="529291" cy="400109"/>
                </a:xfrm>
                <a:prstGeom prst="rect">
                  <a:avLst/>
                </a:prstGeom>
                <a:blipFill>
                  <a:blip r:embed="rId3"/>
                  <a:stretch>
                    <a:fillRect/>
                  </a:stretch>
                </a:blipFill>
              </p:spPr>
              <p:txBody>
                <a:bodyPr/>
                <a:lstStyle/>
                <a:p>
                  <a:r>
                    <a:rPr lang="en-US">
                      <a:noFill/>
                    </a:rPr>
                    <a:t> </a:t>
                  </a:r>
                </a:p>
              </p:txBody>
            </p:sp>
          </mc:Fallback>
        </mc:AlternateContent>
        <p:sp>
          <p:nvSpPr>
            <p:cNvPr id="7" name="Freeform 5">
              <a:extLst>
                <a:ext uri="{FF2B5EF4-FFF2-40B4-BE49-F238E27FC236}">
                  <a16:creationId xmlns:a16="http://schemas.microsoft.com/office/drawing/2014/main" id="{6D005449-EC5F-4DEC-A212-60C690FFA45A}"/>
                </a:ext>
              </a:extLst>
            </p:cNvPr>
            <p:cNvSpPr/>
            <p:nvPr/>
          </p:nvSpPr>
          <p:spPr>
            <a:xfrm>
              <a:off x="8036158" y="2741861"/>
              <a:ext cx="670176" cy="369331"/>
            </a:xfrm>
            <a:custGeom>
              <a:avLst/>
              <a:gdLst>
                <a:gd name="connsiteX0" fmla="*/ 334470 w 490305"/>
                <a:gd name="connsiteY0" fmla="*/ 159223 h 270186"/>
                <a:gd name="connsiteX1" fmla="*/ 177521 w 490305"/>
                <a:gd name="connsiteY1" fmla="*/ 22746 h 270186"/>
                <a:gd name="connsiteX2" fmla="*/ 100 w 490305"/>
                <a:gd name="connsiteY2" fmla="*/ 125104 h 270186"/>
                <a:gd name="connsiteX3" fmla="*/ 157049 w 490305"/>
                <a:gd name="connsiteY3" fmla="*/ 254758 h 270186"/>
                <a:gd name="connsiteX4" fmla="*/ 457300 w 490305"/>
                <a:gd name="connsiteY4" fmla="*/ 241110 h 270186"/>
                <a:gd name="connsiteX5" fmla="*/ 457300 w 490305"/>
                <a:gd name="connsiteY5" fmla="*/ 15922 h 270186"/>
                <a:gd name="connsiteX6" fmla="*/ 232112 w 490305"/>
                <a:gd name="connsiteY6" fmla="*/ 36394 h 270186"/>
                <a:gd name="connsiteX0" fmla="*/ 334439 w 490274"/>
                <a:gd name="connsiteY0" fmla="*/ 159223 h 270186"/>
                <a:gd name="connsiteX1" fmla="*/ 177490 w 490274"/>
                <a:gd name="connsiteY1" fmla="*/ 22746 h 270186"/>
                <a:gd name="connsiteX2" fmla="*/ 69 w 490274"/>
                <a:gd name="connsiteY2" fmla="*/ 125104 h 270186"/>
                <a:gd name="connsiteX3" fmla="*/ 157018 w 490274"/>
                <a:gd name="connsiteY3" fmla="*/ 254758 h 270186"/>
                <a:gd name="connsiteX4" fmla="*/ 457269 w 490274"/>
                <a:gd name="connsiteY4" fmla="*/ 241110 h 270186"/>
                <a:gd name="connsiteX5" fmla="*/ 457269 w 490274"/>
                <a:gd name="connsiteY5" fmla="*/ 15922 h 270186"/>
                <a:gd name="connsiteX6" fmla="*/ 232081 w 490274"/>
                <a:gd name="connsiteY6" fmla="*/ 36394 h 270186"/>
                <a:gd name="connsiteX0" fmla="*/ 279843 w 490269"/>
                <a:gd name="connsiteY0" fmla="*/ 159223 h 270186"/>
                <a:gd name="connsiteX1" fmla="*/ 177485 w 490269"/>
                <a:gd name="connsiteY1" fmla="*/ 22746 h 270186"/>
                <a:gd name="connsiteX2" fmla="*/ 64 w 490269"/>
                <a:gd name="connsiteY2" fmla="*/ 125104 h 270186"/>
                <a:gd name="connsiteX3" fmla="*/ 157013 w 490269"/>
                <a:gd name="connsiteY3" fmla="*/ 254758 h 270186"/>
                <a:gd name="connsiteX4" fmla="*/ 457264 w 490269"/>
                <a:gd name="connsiteY4" fmla="*/ 241110 h 270186"/>
                <a:gd name="connsiteX5" fmla="*/ 457264 w 490269"/>
                <a:gd name="connsiteY5" fmla="*/ 15922 h 270186"/>
                <a:gd name="connsiteX6" fmla="*/ 232076 w 490269"/>
                <a:gd name="connsiteY6" fmla="*/ 36394 h 270186"/>
                <a:gd name="connsiteX0" fmla="*/ 279843 w 490269"/>
                <a:gd name="connsiteY0" fmla="*/ 159223 h 270186"/>
                <a:gd name="connsiteX1" fmla="*/ 177485 w 490269"/>
                <a:gd name="connsiteY1" fmla="*/ 22746 h 270186"/>
                <a:gd name="connsiteX2" fmla="*/ 64 w 490269"/>
                <a:gd name="connsiteY2" fmla="*/ 125104 h 270186"/>
                <a:gd name="connsiteX3" fmla="*/ 157013 w 490269"/>
                <a:gd name="connsiteY3" fmla="*/ 254758 h 270186"/>
                <a:gd name="connsiteX4" fmla="*/ 457264 w 490269"/>
                <a:gd name="connsiteY4" fmla="*/ 241110 h 270186"/>
                <a:gd name="connsiteX5" fmla="*/ 457264 w 490269"/>
                <a:gd name="connsiteY5" fmla="*/ 15922 h 270186"/>
                <a:gd name="connsiteX6" fmla="*/ 232076 w 490269"/>
                <a:gd name="connsiteY6" fmla="*/ 36394 h 270186"/>
                <a:gd name="connsiteX0" fmla="*/ 361736 w 490275"/>
                <a:gd name="connsiteY0" fmla="*/ 159223 h 270186"/>
                <a:gd name="connsiteX1" fmla="*/ 177491 w 490275"/>
                <a:gd name="connsiteY1" fmla="*/ 22746 h 270186"/>
                <a:gd name="connsiteX2" fmla="*/ 70 w 490275"/>
                <a:gd name="connsiteY2" fmla="*/ 125104 h 270186"/>
                <a:gd name="connsiteX3" fmla="*/ 157019 w 490275"/>
                <a:gd name="connsiteY3" fmla="*/ 254758 h 270186"/>
                <a:gd name="connsiteX4" fmla="*/ 457270 w 490275"/>
                <a:gd name="connsiteY4" fmla="*/ 241110 h 270186"/>
                <a:gd name="connsiteX5" fmla="*/ 457270 w 490275"/>
                <a:gd name="connsiteY5" fmla="*/ 15922 h 270186"/>
                <a:gd name="connsiteX6" fmla="*/ 232082 w 490275"/>
                <a:gd name="connsiteY6" fmla="*/ 36394 h 270186"/>
                <a:gd name="connsiteX0" fmla="*/ 361736 w 490275"/>
                <a:gd name="connsiteY0" fmla="*/ 159223 h 270186"/>
                <a:gd name="connsiteX1" fmla="*/ 177491 w 490275"/>
                <a:gd name="connsiteY1" fmla="*/ 22746 h 270186"/>
                <a:gd name="connsiteX2" fmla="*/ 70 w 490275"/>
                <a:gd name="connsiteY2" fmla="*/ 125104 h 270186"/>
                <a:gd name="connsiteX3" fmla="*/ 157019 w 490275"/>
                <a:gd name="connsiteY3" fmla="*/ 254758 h 270186"/>
                <a:gd name="connsiteX4" fmla="*/ 457270 w 490275"/>
                <a:gd name="connsiteY4" fmla="*/ 241110 h 270186"/>
                <a:gd name="connsiteX5" fmla="*/ 457270 w 490275"/>
                <a:gd name="connsiteY5" fmla="*/ 15922 h 270186"/>
                <a:gd name="connsiteX6" fmla="*/ 232082 w 490275"/>
                <a:gd name="connsiteY6" fmla="*/ 36394 h 270186"/>
                <a:gd name="connsiteX0" fmla="*/ 313966 w 490272"/>
                <a:gd name="connsiteY0" fmla="*/ 145576 h 270186"/>
                <a:gd name="connsiteX1" fmla="*/ 177488 w 490272"/>
                <a:gd name="connsiteY1" fmla="*/ 22746 h 270186"/>
                <a:gd name="connsiteX2" fmla="*/ 67 w 490272"/>
                <a:gd name="connsiteY2" fmla="*/ 125104 h 270186"/>
                <a:gd name="connsiteX3" fmla="*/ 157016 w 490272"/>
                <a:gd name="connsiteY3" fmla="*/ 254758 h 270186"/>
                <a:gd name="connsiteX4" fmla="*/ 457267 w 490272"/>
                <a:gd name="connsiteY4" fmla="*/ 241110 h 270186"/>
                <a:gd name="connsiteX5" fmla="*/ 457267 w 490272"/>
                <a:gd name="connsiteY5" fmla="*/ 15922 h 270186"/>
                <a:gd name="connsiteX6" fmla="*/ 232079 w 490272"/>
                <a:gd name="connsiteY6" fmla="*/ 36394 h 270186"/>
                <a:gd name="connsiteX0" fmla="*/ 313966 w 490272"/>
                <a:gd name="connsiteY0" fmla="*/ 145576 h 270186"/>
                <a:gd name="connsiteX1" fmla="*/ 177488 w 490272"/>
                <a:gd name="connsiteY1" fmla="*/ 22746 h 270186"/>
                <a:gd name="connsiteX2" fmla="*/ 67 w 490272"/>
                <a:gd name="connsiteY2" fmla="*/ 125104 h 270186"/>
                <a:gd name="connsiteX3" fmla="*/ 157016 w 490272"/>
                <a:gd name="connsiteY3" fmla="*/ 254758 h 270186"/>
                <a:gd name="connsiteX4" fmla="*/ 457267 w 490272"/>
                <a:gd name="connsiteY4" fmla="*/ 241110 h 270186"/>
                <a:gd name="connsiteX5" fmla="*/ 457267 w 490272"/>
                <a:gd name="connsiteY5" fmla="*/ 15922 h 270186"/>
                <a:gd name="connsiteX6" fmla="*/ 232079 w 490272"/>
                <a:gd name="connsiteY6" fmla="*/ 36394 h 270186"/>
                <a:gd name="connsiteX0" fmla="*/ 300317 w 490271"/>
                <a:gd name="connsiteY0" fmla="*/ 97809 h 270186"/>
                <a:gd name="connsiteX1" fmla="*/ 177487 w 490271"/>
                <a:gd name="connsiteY1" fmla="*/ 22746 h 270186"/>
                <a:gd name="connsiteX2" fmla="*/ 66 w 490271"/>
                <a:gd name="connsiteY2" fmla="*/ 125104 h 270186"/>
                <a:gd name="connsiteX3" fmla="*/ 157015 w 490271"/>
                <a:gd name="connsiteY3" fmla="*/ 254758 h 270186"/>
                <a:gd name="connsiteX4" fmla="*/ 457266 w 490271"/>
                <a:gd name="connsiteY4" fmla="*/ 241110 h 270186"/>
                <a:gd name="connsiteX5" fmla="*/ 457266 w 490271"/>
                <a:gd name="connsiteY5" fmla="*/ 15922 h 270186"/>
                <a:gd name="connsiteX6" fmla="*/ 232078 w 490271"/>
                <a:gd name="connsiteY6" fmla="*/ 36394 h 27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271" h="270186">
                  <a:moveTo>
                    <a:pt x="300317" y="97809"/>
                  </a:moveTo>
                  <a:cubicBezTo>
                    <a:pt x="283826" y="39237"/>
                    <a:pt x="227529" y="18197"/>
                    <a:pt x="177487" y="22746"/>
                  </a:cubicBezTo>
                  <a:cubicBezTo>
                    <a:pt x="127445" y="27295"/>
                    <a:pt x="-3346" y="25020"/>
                    <a:pt x="66" y="125104"/>
                  </a:cubicBezTo>
                  <a:cubicBezTo>
                    <a:pt x="3478" y="225188"/>
                    <a:pt x="80815" y="235424"/>
                    <a:pt x="157015" y="254758"/>
                  </a:cubicBezTo>
                  <a:cubicBezTo>
                    <a:pt x="233215" y="274092"/>
                    <a:pt x="407224" y="280916"/>
                    <a:pt x="457266" y="241110"/>
                  </a:cubicBezTo>
                  <a:cubicBezTo>
                    <a:pt x="507308" y="201304"/>
                    <a:pt x="494797" y="50041"/>
                    <a:pt x="457266" y="15922"/>
                  </a:cubicBezTo>
                  <a:cubicBezTo>
                    <a:pt x="419735" y="-18197"/>
                    <a:pt x="325906" y="9098"/>
                    <a:pt x="232078" y="3639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Freeform 6">
              <a:extLst>
                <a:ext uri="{FF2B5EF4-FFF2-40B4-BE49-F238E27FC236}">
                  <a16:creationId xmlns:a16="http://schemas.microsoft.com/office/drawing/2014/main" id="{62249F0F-28D2-4571-A717-1EF47EC28E51}"/>
                </a:ext>
              </a:extLst>
            </p:cNvPr>
            <p:cNvSpPr/>
            <p:nvPr/>
          </p:nvSpPr>
          <p:spPr>
            <a:xfrm>
              <a:off x="8301887" y="1731830"/>
              <a:ext cx="384476" cy="218723"/>
            </a:xfrm>
            <a:custGeom>
              <a:avLst/>
              <a:gdLst>
                <a:gd name="connsiteX0" fmla="*/ 334470 w 490305"/>
                <a:gd name="connsiteY0" fmla="*/ 159223 h 270186"/>
                <a:gd name="connsiteX1" fmla="*/ 177521 w 490305"/>
                <a:gd name="connsiteY1" fmla="*/ 22746 h 270186"/>
                <a:gd name="connsiteX2" fmla="*/ 100 w 490305"/>
                <a:gd name="connsiteY2" fmla="*/ 125104 h 270186"/>
                <a:gd name="connsiteX3" fmla="*/ 157049 w 490305"/>
                <a:gd name="connsiteY3" fmla="*/ 254758 h 270186"/>
                <a:gd name="connsiteX4" fmla="*/ 457300 w 490305"/>
                <a:gd name="connsiteY4" fmla="*/ 241110 h 270186"/>
                <a:gd name="connsiteX5" fmla="*/ 457300 w 490305"/>
                <a:gd name="connsiteY5" fmla="*/ 15922 h 270186"/>
                <a:gd name="connsiteX6" fmla="*/ 232112 w 490305"/>
                <a:gd name="connsiteY6" fmla="*/ 36394 h 270186"/>
                <a:gd name="connsiteX0" fmla="*/ 334439 w 490274"/>
                <a:gd name="connsiteY0" fmla="*/ 159223 h 270186"/>
                <a:gd name="connsiteX1" fmla="*/ 177490 w 490274"/>
                <a:gd name="connsiteY1" fmla="*/ 22746 h 270186"/>
                <a:gd name="connsiteX2" fmla="*/ 69 w 490274"/>
                <a:gd name="connsiteY2" fmla="*/ 125104 h 270186"/>
                <a:gd name="connsiteX3" fmla="*/ 157018 w 490274"/>
                <a:gd name="connsiteY3" fmla="*/ 254758 h 270186"/>
                <a:gd name="connsiteX4" fmla="*/ 457269 w 490274"/>
                <a:gd name="connsiteY4" fmla="*/ 241110 h 270186"/>
                <a:gd name="connsiteX5" fmla="*/ 457269 w 490274"/>
                <a:gd name="connsiteY5" fmla="*/ 15922 h 270186"/>
                <a:gd name="connsiteX6" fmla="*/ 232081 w 490274"/>
                <a:gd name="connsiteY6" fmla="*/ 36394 h 270186"/>
                <a:gd name="connsiteX0" fmla="*/ 279843 w 490269"/>
                <a:gd name="connsiteY0" fmla="*/ 159223 h 270186"/>
                <a:gd name="connsiteX1" fmla="*/ 177485 w 490269"/>
                <a:gd name="connsiteY1" fmla="*/ 22746 h 270186"/>
                <a:gd name="connsiteX2" fmla="*/ 64 w 490269"/>
                <a:gd name="connsiteY2" fmla="*/ 125104 h 270186"/>
                <a:gd name="connsiteX3" fmla="*/ 157013 w 490269"/>
                <a:gd name="connsiteY3" fmla="*/ 254758 h 270186"/>
                <a:gd name="connsiteX4" fmla="*/ 457264 w 490269"/>
                <a:gd name="connsiteY4" fmla="*/ 241110 h 270186"/>
                <a:gd name="connsiteX5" fmla="*/ 457264 w 490269"/>
                <a:gd name="connsiteY5" fmla="*/ 15922 h 270186"/>
                <a:gd name="connsiteX6" fmla="*/ 232076 w 490269"/>
                <a:gd name="connsiteY6" fmla="*/ 36394 h 270186"/>
                <a:gd name="connsiteX0" fmla="*/ 279843 w 490269"/>
                <a:gd name="connsiteY0" fmla="*/ 159223 h 270186"/>
                <a:gd name="connsiteX1" fmla="*/ 177485 w 490269"/>
                <a:gd name="connsiteY1" fmla="*/ 22746 h 270186"/>
                <a:gd name="connsiteX2" fmla="*/ 64 w 490269"/>
                <a:gd name="connsiteY2" fmla="*/ 125104 h 270186"/>
                <a:gd name="connsiteX3" fmla="*/ 157013 w 490269"/>
                <a:gd name="connsiteY3" fmla="*/ 254758 h 270186"/>
                <a:gd name="connsiteX4" fmla="*/ 457264 w 490269"/>
                <a:gd name="connsiteY4" fmla="*/ 241110 h 270186"/>
                <a:gd name="connsiteX5" fmla="*/ 457264 w 490269"/>
                <a:gd name="connsiteY5" fmla="*/ 15922 h 270186"/>
                <a:gd name="connsiteX6" fmla="*/ 232076 w 490269"/>
                <a:gd name="connsiteY6" fmla="*/ 36394 h 270186"/>
                <a:gd name="connsiteX0" fmla="*/ 361736 w 490275"/>
                <a:gd name="connsiteY0" fmla="*/ 159223 h 270186"/>
                <a:gd name="connsiteX1" fmla="*/ 177491 w 490275"/>
                <a:gd name="connsiteY1" fmla="*/ 22746 h 270186"/>
                <a:gd name="connsiteX2" fmla="*/ 70 w 490275"/>
                <a:gd name="connsiteY2" fmla="*/ 125104 h 270186"/>
                <a:gd name="connsiteX3" fmla="*/ 157019 w 490275"/>
                <a:gd name="connsiteY3" fmla="*/ 254758 h 270186"/>
                <a:gd name="connsiteX4" fmla="*/ 457270 w 490275"/>
                <a:gd name="connsiteY4" fmla="*/ 241110 h 270186"/>
                <a:gd name="connsiteX5" fmla="*/ 457270 w 490275"/>
                <a:gd name="connsiteY5" fmla="*/ 15922 h 270186"/>
                <a:gd name="connsiteX6" fmla="*/ 232082 w 490275"/>
                <a:gd name="connsiteY6" fmla="*/ 36394 h 270186"/>
                <a:gd name="connsiteX0" fmla="*/ 361736 w 490275"/>
                <a:gd name="connsiteY0" fmla="*/ 159223 h 270186"/>
                <a:gd name="connsiteX1" fmla="*/ 177491 w 490275"/>
                <a:gd name="connsiteY1" fmla="*/ 22746 h 270186"/>
                <a:gd name="connsiteX2" fmla="*/ 70 w 490275"/>
                <a:gd name="connsiteY2" fmla="*/ 125104 h 270186"/>
                <a:gd name="connsiteX3" fmla="*/ 157019 w 490275"/>
                <a:gd name="connsiteY3" fmla="*/ 254758 h 270186"/>
                <a:gd name="connsiteX4" fmla="*/ 457270 w 490275"/>
                <a:gd name="connsiteY4" fmla="*/ 241110 h 270186"/>
                <a:gd name="connsiteX5" fmla="*/ 457270 w 490275"/>
                <a:gd name="connsiteY5" fmla="*/ 15922 h 270186"/>
                <a:gd name="connsiteX6" fmla="*/ 232082 w 490275"/>
                <a:gd name="connsiteY6" fmla="*/ 36394 h 270186"/>
                <a:gd name="connsiteX0" fmla="*/ 313966 w 490272"/>
                <a:gd name="connsiteY0" fmla="*/ 145576 h 270186"/>
                <a:gd name="connsiteX1" fmla="*/ 177488 w 490272"/>
                <a:gd name="connsiteY1" fmla="*/ 22746 h 270186"/>
                <a:gd name="connsiteX2" fmla="*/ 67 w 490272"/>
                <a:gd name="connsiteY2" fmla="*/ 125104 h 270186"/>
                <a:gd name="connsiteX3" fmla="*/ 157016 w 490272"/>
                <a:gd name="connsiteY3" fmla="*/ 254758 h 270186"/>
                <a:gd name="connsiteX4" fmla="*/ 457267 w 490272"/>
                <a:gd name="connsiteY4" fmla="*/ 241110 h 270186"/>
                <a:gd name="connsiteX5" fmla="*/ 457267 w 490272"/>
                <a:gd name="connsiteY5" fmla="*/ 15922 h 270186"/>
                <a:gd name="connsiteX6" fmla="*/ 232079 w 490272"/>
                <a:gd name="connsiteY6" fmla="*/ 36394 h 270186"/>
                <a:gd name="connsiteX0" fmla="*/ 313966 w 490272"/>
                <a:gd name="connsiteY0" fmla="*/ 145576 h 270186"/>
                <a:gd name="connsiteX1" fmla="*/ 177488 w 490272"/>
                <a:gd name="connsiteY1" fmla="*/ 22746 h 270186"/>
                <a:gd name="connsiteX2" fmla="*/ 67 w 490272"/>
                <a:gd name="connsiteY2" fmla="*/ 125104 h 270186"/>
                <a:gd name="connsiteX3" fmla="*/ 157016 w 490272"/>
                <a:gd name="connsiteY3" fmla="*/ 254758 h 270186"/>
                <a:gd name="connsiteX4" fmla="*/ 457267 w 490272"/>
                <a:gd name="connsiteY4" fmla="*/ 241110 h 270186"/>
                <a:gd name="connsiteX5" fmla="*/ 457267 w 490272"/>
                <a:gd name="connsiteY5" fmla="*/ 15922 h 270186"/>
                <a:gd name="connsiteX6" fmla="*/ 232079 w 490272"/>
                <a:gd name="connsiteY6" fmla="*/ 36394 h 270186"/>
                <a:gd name="connsiteX0" fmla="*/ 300317 w 490271"/>
                <a:gd name="connsiteY0" fmla="*/ 97809 h 270186"/>
                <a:gd name="connsiteX1" fmla="*/ 177487 w 490271"/>
                <a:gd name="connsiteY1" fmla="*/ 22746 h 270186"/>
                <a:gd name="connsiteX2" fmla="*/ 66 w 490271"/>
                <a:gd name="connsiteY2" fmla="*/ 125104 h 270186"/>
                <a:gd name="connsiteX3" fmla="*/ 157015 w 490271"/>
                <a:gd name="connsiteY3" fmla="*/ 254758 h 270186"/>
                <a:gd name="connsiteX4" fmla="*/ 457266 w 490271"/>
                <a:gd name="connsiteY4" fmla="*/ 241110 h 270186"/>
                <a:gd name="connsiteX5" fmla="*/ 457266 w 490271"/>
                <a:gd name="connsiteY5" fmla="*/ 15922 h 270186"/>
                <a:gd name="connsiteX6" fmla="*/ 232078 w 490271"/>
                <a:gd name="connsiteY6" fmla="*/ 36394 h 2701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0271" h="270186">
                  <a:moveTo>
                    <a:pt x="300317" y="97809"/>
                  </a:moveTo>
                  <a:cubicBezTo>
                    <a:pt x="283826" y="39237"/>
                    <a:pt x="227529" y="18197"/>
                    <a:pt x="177487" y="22746"/>
                  </a:cubicBezTo>
                  <a:cubicBezTo>
                    <a:pt x="127445" y="27295"/>
                    <a:pt x="-3346" y="25020"/>
                    <a:pt x="66" y="125104"/>
                  </a:cubicBezTo>
                  <a:cubicBezTo>
                    <a:pt x="3478" y="225188"/>
                    <a:pt x="80815" y="235424"/>
                    <a:pt x="157015" y="254758"/>
                  </a:cubicBezTo>
                  <a:cubicBezTo>
                    <a:pt x="233215" y="274092"/>
                    <a:pt x="407224" y="280916"/>
                    <a:pt x="457266" y="241110"/>
                  </a:cubicBezTo>
                  <a:cubicBezTo>
                    <a:pt x="507308" y="201304"/>
                    <a:pt x="494797" y="50041"/>
                    <a:pt x="457266" y="15922"/>
                  </a:cubicBezTo>
                  <a:cubicBezTo>
                    <a:pt x="419735" y="-18197"/>
                    <a:pt x="325906" y="9098"/>
                    <a:pt x="232078" y="36394"/>
                  </a:cubicBezTo>
                </a:path>
              </a:pathLst>
            </a:cu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3201BFF3-7F2A-4DF2-9FCA-8231C3872229}"/>
                    </a:ext>
                  </a:extLst>
                </p:cNvPr>
                <p:cNvSpPr/>
                <p:nvPr/>
              </p:nvSpPr>
              <p:spPr>
                <a:xfrm>
                  <a:off x="11349887" y="2179152"/>
                  <a:ext cx="523904" cy="40010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1350" i="1">
                                <a:latin typeface="Cambria Math" panose="02040503050406030204" pitchFamily="18" charset="0"/>
                                <a:ea typeface="Cambria Math"/>
                              </a:rPr>
                            </m:ctrlPr>
                          </m:sSubPr>
                          <m:e>
                            <m:r>
                              <a:rPr lang="en-US" sz="1350" i="1">
                                <a:latin typeface="Cambria Math" panose="02040503050406030204" pitchFamily="18" charset="0"/>
                                <a:ea typeface="Cambria Math"/>
                              </a:rPr>
                              <m:t>𝑣</m:t>
                            </m:r>
                          </m:e>
                          <m:sub>
                            <m:r>
                              <a:rPr lang="en-US" sz="1350" i="1">
                                <a:latin typeface="Cambria Math"/>
                                <a:ea typeface="Cambria Math"/>
                              </a:rPr>
                              <m:t>1</m:t>
                            </m:r>
                          </m:sub>
                        </m:sSub>
                      </m:oMath>
                    </m:oMathPara>
                  </a14:m>
                  <a:endParaRPr lang="en-US" sz="1350" dirty="0"/>
                </a:p>
              </p:txBody>
            </p:sp>
          </mc:Choice>
          <mc:Fallback>
            <p:sp>
              <p:nvSpPr>
                <p:cNvPr id="9" name="Rectangle 8">
                  <a:extLst>
                    <a:ext uri="{FF2B5EF4-FFF2-40B4-BE49-F238E27FC236}">
                      <a16:creationId xmlns:a16="http://schemas.microsoft.com/office/drawing/2014/main" id="{3201BFF3-7F2A-4DF2-9FCA-8231C3872229}"/>
                    </a:ext>
                  </a:extLst>
                </p:cNvPr>
                <p:cNvSpPr>
                  <a:spLocks noRot="1" noChangeAspect="1" noMove="1" noResize="1" noEditPoints="1" noAdjustHandles="1" noChangeArrowheads="1" noChangeShapeType="1" noTextEdit="1"/>
                </p:cNvSpPr>
                <p:nvPr/>
              </p:nvSpPr>
              <p:spPr>
                <a:xfrm>
                  <a:off x="11349887" y="2179152"/>
                  <a:ext cx="523904" cy="400109"/>
                </a:xfrm>
                <a:prstGeom prst="rect">
                  <a:avLst/>
                </a:prstGeom>
                <a:blipFill>
                  <a:blip r:embed="rId4"/>
                  <a:stretch>
                    <a:fillRect/>
                  </a:stretch>
                </a:blipFill>
              </p:spPr>
              <p:txBody>
                <a:bodyPr/>
                <a:lstStyle/>
                <a:p>
                  <a:r>
                    <a:rPr lang="en-US">
                      <a:noFill/>
                    </a:rPr>
                    <a:t> </a:t>
                  </a:r>
                </a:p>
              </p:txBody>
            </p:sp>
          </mc:Fallback>
        </mc:AlternateContent>
        <p:cxnSp>
          <p:nvCxnSpPr>
            <p:cNvPr id="10" name="Straight Connector 9">
              <a:extLst>
                <a:ext uri="{FF2B5EF4-FFF2-40B4-BE49-F238E27FC236}">
                  <a16:creationId xmlns:a16="http://schemas.microsoft.com/office/drawing/2014/main" id="{3D239BD0-4190-4D4D-91A9-3CF37ABCA0E9}"/>
                </a:ext>
              </a:extLst>
            </p:cNvPr>
            <p:cNvCxnSpPr/>
            <p:nvPr/>
          </p:nvCxnSpPr>
          <p:spPr>
            <a:xfrm>
              <a:off x="8835287" y="1721952"/>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8B81EFCD-39EF-4B52-B68E-B558B0771AC5}"/>
                </a:ext>
              </a:extLst>
            </p:cNvPr>
            <p:cNvCxnSpPr/>
            <p:nvPr/>
          </p:nvCxnSpPr>
          <p:spPr>
            <a:xfrm>
              <a:off x="11578487" y="1721952"/>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6C17BBD-B0BD-4F48-831A-01948B0D1DDB}"/>
                </a:ext>
              </a:extLst>
            </p:cNvPr>
            <p:cNvCxnSpPr/>
            <p:nvPr/>
          </p:nvCxnSpPr>
          <p:spPr>
            <a:xfrm>
              <a:off x="9140087" y="17981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9C651D5-B7C6-467A-B50D-4BAFE75D1008}"/>
                </a:ext>
              </a:extLst>
            </p:cNvPr>
            <p:cNvCxnSpPr/>
            <p:nvPr/>
          </p:nvCxnSpPr>
          <p:spPr>
            <a:xfrm>
              <a:off x="9444887" y="17981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9073B06A-DC80-40EB-97C2-FFC499204FF6}"/>
                </a:ext>
              </a:extLst>
            </p:cNvPr>
            <p:cNvCxnSpPr/>
            <p:nvPr/>
          </p:nvCxnSpPr>
          <p:spPr>
            <a:xfrm>
              <a:off x="9749687" y="17981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42CA9A87-37E0-4C96-BBD3-76F43811FFA5}"/>
                </a:ext>
              </a:extLst>
            </p:cNvPr>
            <p:cNvCxnSpPr/>
            <p:nvPr/>
          </p:nvCxnSpPr>
          <p:spPr>
            <a:xfrm>
              <a:off x="10054487" y="17981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9985C3C8-2F37-4394-AC95-65D64120B128}"/>
                </a:ext>
              </a:extLst>
            </p:cNvPr>
            <p:cNvCxnSpPr/>
            <p:nvPr/>
          </p:nvCxnSpPr>
          <p:spPr>
            <a:xfrm>
              <a:off x="10359287" y="17981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3403BFBD-45FE-4CF8-93F6-7CD7C3A6B4F9}"/>
                </a:ext>
              </a:extLst>
            </p:cNvPr>
            <p:cNvCxnSpPr/>
            <p:nvPr/>
          </p:nvCxnSpPr>
          <p:spPr>
            <a:xfrm>
              <a:off x="10664087" y="17981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0BA45B60-571F-433C-B70F-440E5F8CF38D}"/>
                </a:ext>
              </a:extLst>
            </p:cNvPr>
            <p:cNvCxnSpPr/>
            <p:nvPr/>
          </p:nvCxnSpPr>
          <p:spPr>
            <a:xfrm>
              <a:off x="10968887" y="17981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FED5C5C7-5351-4FD6-BE22-69E318D50689}"/>
                </a:ext>
              </a:extLst>
            </p:cNvPr>
            <p:cNvCxnSpPr/>
            <p:nvPr/>
          </p:nvCxnSpPr>
          <p:spPr>
            <a:xfrm>
              <a:off x="11273687" y="17981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AD1F796A-3A20-45BD-B934-E837A62EF5CA}"/>
                </a:ext>
              </a:extLst>
            </p:cNvPr>
            <p:cNvCxnSpPr/>
            <p:nvPr/>
          </p:nvCxnSpPr>
          <p:spPr>
            <a:xfrm>
              <a:off x="8835287" y="2941152"/>
              <a:ext cx="2743200"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705EE705-1D40-4BB3-8A33-D21963645D3E}"/>
                </a:ext>
              </a:extLst>
            </p:cNvPr>
            <p:cNvCxnSpPr/>
            <p:nvPr/>
          </p:nvCxnSpPr>
          <p:spPr>
            <a:xfrm>
              <a:off x="8835287" y="2788752"/>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131DA6DA-2320-492A-9F08-BB898F24FC35}"/>
                </a:ext>
              </a:extLst>
            </p:cNvPr>
            <p:cNvCxnSpPr/>
            <p:nvPr/>
          </p:nvCxnSpPr>
          <p:spPr>
            <a:xfrm>
              <a:off x="11578487" y="2788752"/>
              <a:ext cx="0" cy="3048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8D008015-E871-42F2-BDE7-3AC42ECB3C28}"/>
                </a:ext>
              </a:extLst>
            </p:cNvPr>
            <p:cNvCxnSpPr/>
            <p:nvPr/>
          </p:nvCxnSpPr>
          <p:spPr>
            <a:xfrm>
              <a:off x="91400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B14AD1CF-0FED-4602-8C4E-46DA2B84D35A}"/>
                </a:ext>
              </a:extLst>
            </p:cNvPr>
            <p:cNvCxnSpPr/>
            <p:nvPr/>
          </p:nvCxnSpPr>
          <p:spPr>
            <a:xfrm>
              <a:off x="94448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916613E7-5B84-4186-B4D2-32D21D063543}"/>
                </a:ext>
              </a:extLst>
            </p:cNvPr>
            <p:cNvCxnSpPr/>
            <p:nvPr/>
          </p:nvCxnSpPr>
          <p:spPr>
            <a:xfrm>
              <a:off x="97496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3EE2F34-C508-4029-A00B-FA108CEE95D5}"/>
                </a:ext>
              </a:extLst>
            </p:cNvPr>
            <p:cNvCxnSpPr/>
            <p:nvPr/>
          </p:nvCxnSpPr>
          <p:spPr>
            <a:xfrm>
              <a:off x="100544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793CB07-2D95-4215-AF06-C0D0965E3176}"/>
                </a:ext>
              </a:extLst>
            </p:cNvPr>
            <p:cNvCxnSpPr/>
            <p:nvPr/>
          </p:nvCxnSpPr>
          <p:spPr>
            <a:xfrm>
              <a:off x="103592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66812D11-B66E-4FEC-A261-77CF2AEFB304}"/>
                </a:ext>
              </a:extLst>
            </p:cNvPr>
            <p:cNvCxnSpPr/>
            <p:nvPr/>
          </p:nvCxnSpPr>
          <p:spPr>
            <a:xfrm>
              <a:off x="106640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DEB1894F-A789-40F6-AC4E-0EF255C61D4B}"/>
                </a:ext>
              </a:extLst>
            </p:cNvPr>
            <p:cNvCxnSpPr/>
            <p:nvPr/>
          </p:nvCxnSpPr>
          <p:spPr>
            <a:xfrm>
              <a:off x="109688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13C00D4E-358A-475C-A1C4-398EC220FEE8}"/>
                </a:ext>
              </a:extLst>
            </p:cNvPr>
            <p:cNvCxnSpPr/>
            <p:nvPr/>
          </p:nvCxnSpPr>
          <p:spPr>
            <a:xfrm>
              <a:off x="112736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59626A07-C056-499F-9F49-2932A4D359B4}"/>
                </a:ext>
              </a:extLst>
            </p:cNvPr>
            <p:cNvCxnSpPr/>
            <p:nvPr/>
          </p:nvCxnSpPr>
          <p:spPr>
            <a:xfrm>
              <a:off x="89876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E15698A-117F-47F2-8A5B-0E786D59730A}"/>
                </a:ext>
              </a:extLst>
            </p:cNvPr>
            <p:cNvCxnSpPr/>
            <p:nvPr/>
          </p:nvCxnSpPr>
          <p:spPr>
            <a:xfrm>
              <a:off x="92924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4702A8BC-0145-4DD6-9C91-E280EB3B5AD5}"/>
                </a:ext>
              </a:extLst>
            </p:cNvPr>
            <p:cNvCxnSpPr/>
            <p:nvPr/>
          </p:nvCxnSpPr>
          <p:spPr>
            <a:xfrm>
              <a:off x="95972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3FE1102-DD18-4095-9B57-40D3826887E4}"/>
                </a:ext>
              </a:extLst>
            </p:cNvPr>
            <p:cNvCxnSpPr/>
            <p:nvPr/>
          </p:nvCxnSpPr>
          <p:spPr>
            <a:xfrm>
              <a:off x="99020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855BBD65-9AA1-4372-98A9-B067749B26D6}"/>
                </a:ext>
              </a:extLst>
            </p:cNvPr>
            <p:cNvCxnSpPr/>
            <p:nvPr/>
          </p:nvCxnSpPr>
          <p:spPr>
            <a:xfrm>
              <a:off x="102068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A5C85848-65F7-4C1D-8753-736AB8BC17FB}"/>
                </a:ext>
              </a:extLst>
            </p:cNvPr>
            <p:cNvCxnSpPr/>
            <p:nvPr/>
          </p:nvCxnSpPr>
          <p:spPr>
            <a:xfrm>
              <a:off x="105116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273D72C-22CE-4DD6-90A4-5136BDFAD5F1}"/>
                </a:ext>
              </a:extLst>
            </p:cNvPr>
            <p:cNvCxnSpPr/>
            <p:nvPr/>
          </p:nvCxnSpPr>
          <p:spPr>
            <a:xfrm>
              <a:off x="108164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19FDC7BF-B5B1-47A6-82E8-41AA7D7F6214}"/>
                </a:ext>
              </a:extLst>
            </p:cNvPr>
            <p:cNvCxnSpPr/>
            <p:nvPr/>
          </p:nvCxnSpPr>
          <p:spPr>
            <a:xfrm>
              <a:off x="111212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7895367D-D7E4-4626-899E-5C43FF7B25C0}"/>
                </a:ext>
              </a:extLst>
            </p:cNvPr>
            <p:cNvCxnSpPr/>
            <p:nvPr/>
          </p:nvCxnSpPr>
          <p:spPr>
            <a:xfrm>
              <a:off x="11426087" y="2864952"/>
              <a:ext cx="0" cy="152400"/>
            </a:xfrm>
            <a:prstGeom prst="line">
              <a:avLst/>
            </a:prstGeom>
            <a:ln w="19050"/>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72E4D5D-8874-4411-B9E9-48F2C87B9974}"/>
                </a:ext>
              </a:extLst>
            </p:cNvPr>
            <p:cNvSpPr txBox="1"/>
            <p:nvPr/>
          </p:nvSpPr>
          <p:spPr>
            <a:xfrm>
              <a:off x="8835287" y="2026752"/>
              <a:ext cx="2819400" cy="769441"/>
            </a:xfrm>
            <a:prstGeom prst="rect">
              <a:avLst/>
            </a:prstGeom>
            <a:noFill/>
          </p:spPr>
          <p:txBody>
            <a:bodyPr wrap="square" rtlCol="0">
              <a:spAutoFit/>
            </a:bodyPr>
            <a:lstStyle/>
            <a:p>
              <a:pPr algn="ctr"/>
              <a:r>
                <a:rPr lang="en-US" sz="1050" dirty="0"/>
                <a:t>More massive object</a:t>
              </a:r>
              <a:br>
                <a:rPr lang="en-US" sz="1050" dirty="0"/>
              </a:br>
              <a:r>
                <a:rPr lang="en-US" sz="1050" dirty="0"/>
                <a:t>=</a:t>
              </a:r>
              <a:br>
                <a:rPr lang="en-US" sz="1050" dirty="0"/>
              </a:br>
              <a:r>
                <a:rPr lang="en-US" sz="1050" dirty="0"/>
                <a:t>more states</a:t>
              </a:r>
            </a:p>
          </p:txBody>
        </p:sp>
      </p:grpSp>
    </p:spTree>
    <p:extLst>
      <p:ext uri="{BB962C8B-B14F-4D97-AF65-F5344CB8AC3E}">
        <p14:creationId xmlns:p14="http://schemas.microsoft.com/office/powerpoint/2010/main" val="78460295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AA2E-770E-4AA6-907E-214D4C43EEBB}"/>
              </a:ext>
            </a:extLst>
          </p:cNvPr>
          <p:cNvSpPr>
            <a:spLocks noGrp="1"/>
          </p:cNvSpPr>
          <p:nvPr>
            <p:ph type="title"/>
          </p:nvPr>
        </p:nvSpPr>
        <p:spPr/>
        <p:txBody>
          <a:bodyPr/>
          <a:lstStyle/>
          <a:p>
            <a:r>
              <a:rPr lang="en-US" dirty="0"/>
              <a:t>Massless particles</a:t>
            </a:r>
          </a:p>
        </p:txBody>
      </p:sp>
      <p:sp>
        <p:nvSpPr>
          <p:cNvPr id="3" name="Content Placeholder 2">
            <a:extLst>
              <a:ext uri="{FF2B5EF4-FFF2-40B4-BE49-F238E27FC236}">
                <a16:creationId xmlns:a16="http://schemas.microsoft.com/office/drawing/2014/main" id="{F9D2DAD6-D0C1-4CB6-931A-09DF7E7A2868}"/>
              </a:ext>
            </a:extLst>
          </p:cNvPr>
          <p:cNvSpPr>
            <a:spLocks noGrp="1"/>
          </p:cNvSpPr>
          <p:nvPr>
            <p:ph idx="1"/>
          </p:nvPr>
        </p:nvSpPr>
        <p:spPr/>
        <p:txBody>
          <a:bodyPr>
            <a:normAutofit/>
          </a:bodyPr>
          <a:lstStyle/>
          <a:p>
            <a:r>
              <a:rPr lang="en-US" dirty="0"/>
              <a:t>Note that massless particles (e.g. photons) do not satisfy kinematic equivalence: the velocity is always the same so it is not enough to reconstruct the value of momentum. Multiple states will travel through the same trajectory</a:t>
            </a:r>
          </a:p>
          <a:p>
            <a:pPr lvl="1"/>
            <a:r>
              <a:rPr lang="en-US" dirty="0"/>
              <a:t>The fact that the mass is zero does not mean that they are very easy to accelerate. It means there is no relation between momentum and speed.</a:t>
            </a:r>
            <a:br>
              <a:rPr lang="en-US" dirty="0"/>
            </a:br>
            <a:r>
              <a:rPr lang="en-US" dirty="0"/>
              <a:t/>
            </a:r>
            <a:br>
              <a:rPr lang="en-US" dirty="0"/>
            </a:br>
            <a:endParaRPr lang="en-US" dirty="0"/>
          </a:p>
        </p:txBody>
      </p:sp>
      <p:sp>
        <p:nvSpPr>
          <p:cNvPr id="4" name="Footer Placeholder 3">
            <a:extLst>
              <a:ext uri="{FF2B5EF4-FFF2-40B4-BE49-F238E27FC236}">
                <a16:creationId xmlns:a16="http://schemas.microsoft.com/office/drawing/2014/main" id="{0FB4D971-21F2-4B16-9C1E-DA353D239086}"/>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3F37B903-3062-4234-BE21-986657AD3B83}"/>
              </a:ext>
            </a:extLst>
          </p:cNvPr>
          <p:cNvSpPr>
            <a:spLocks noGrp="1"/>
          </p:cNvSpPr>
          <p:nvPr>
            <p:ph type="sldNum" sz="quarter" idx="12"/>
          </p:nvPr>
        </p:nvSpPr>
        <p:spPr/>
        <p:txBody>
          <a:bodyPr/>
          <a:lstStyle/>
          <a:p>
            <a:fld id="{934E83B7-D982-4FD7-A0FA-8E7100A1152D}" type="slidenum">
              <a:rPr lang="en-US" smtClean="0"/>
              <a:t>28</a:t>
            </a:fld>
            <a:endParaRPr lang="en-US"/>
          </a:p>
        </p:txBody>
      </p:sp>
    </p:spTree>
    <p:extLst>
      <p:ext uri="{BB962C8B-B14F-4D97-AF65-F5344CB8AC3E}">
        <p14:creationId xmlns:p14="http://schemas.microsoft.com/office/powerpoint/2010/main" val="16322203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58948B-1CC2-4670-BE5E-3126C6B85313}"/>
              </a:ext>
            </a:extLst>
          </p:cNvPr>
          <p:cNvSpPr>
            <a:spLocks noGrp="1"/>
          </p:cNvSpPr>
          <p:nvPr>
            <p:ph type="title"/>
          </p:nvPr>
        </p:nvSpPr>
        <p:spPr/>
        <p:txBody>
          <a:bodyPr/>
          <a:lstStyle/>
          <a:p>
            <a:r>
              <a:rPr lang="en-US" dirty="0"/>
              <a:t>Takeaways</a:t>
            </a:r>
          </a:p>
        </p:txBody>
      </p:sp>
      <p:sp>
        <p:nvSpPr>
          <p:cNvPr id="3" name="Content Placeholder 2">
            <a:extLst>
              <a:ext uri="{FF2B5EF4-FFF2-40B4-BE49-F238E27FC236}">
                <a16:creationId xmlns:a16="http://schemas.microsoft.com/office/drawing/2014/main" id="{01DBCE5B-6B30-4995-B95D-4ECBB6FA1477}"/>
              </a:ext>
            </a:extLst>
          </p:cNvPr>
          <p:cNvSpPr>
            <a:spLocks noGrp="1"/>
          </p:cNvSpPr>
          <p:nvPr>
            <p:ph idx="1"/>
          </p:nvPr>
        </p:nvSpPr>
        <p:spPr/>
        <p:txBody>
          <a:bodyPr/>
          <a:lstStyle/>
          <a:p>
            <a:r>
              <a:rPr lang="en-US" dirty="0"/>
              <a:t>Massive particles under conservative forces are infinitesimal parts of a system for which the trajectory is enough to reconstruct its deterministic and reversible state evolution</a:t>
            </a:r>
          </a:p>
          <a:p>
            <a:r>
              <a:rPr lang="en-US" dirty="0"/>
              <a:t>Mass is the scaling factor between the number of trajectories identified by a range of velocity and the number of states identified by a range of momentum</a:t>
            </a:r>
          </a:p>
        </p:txBody>
      </p:sp>
      <p:sp>
        <p:nvSpPr>
          <p:cNvPr id="4" name="Footer Placeholder 3">
            <a:extLst>
              <a:ext uri="{FF2B5EF4-FFF2-40B4-BE49-F238E27FC236}">
                <a16:creationId xmlns:a16="http://schemas.microsoft.com/office/drawing/2014/main" id="{B87D7C87-3B63-404A-B99B-B771B4ADC1AC}"/>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3E6C7E64-1E10-424B-84C9-12804344A744}"/>
              </a:ext>
            </a:extLst>
          </p:cNvPr>
          <p:cNvSpPr>
            <a:spLocks noGrp="1"/>
          </p:cNvSpPr>
          <p:nvPr>
            <p:ph type="sldNum" sz="quarter" idx="12"/>
          </p:nvPr>
        </p:nvSpPr>
        <p:spPr/>
        <p:txBody>
          <a:bodyPr/>
          <a:lstStyle/>
          <a:p>
            <a:fld id="{934E83B7-D982-4FD7-A0FA-8E7100A1152D}" type="slidenum">
              <a:rPr lang="en-US" smtClean="0"/>
              <a:t>29</a:t>
            </a:fld>
            <a:endParaRPr lang="en-US"/>
          </a:p>
        </p:txBody>
      </p:sp>
    </p:spTree>
    <p:extLst>
      <p:ext uri="{BB962C8B-B14F-4D97-AF65-F5344CB8AC3E}">
        <p14:creationId xmlns:p14="http://schemas.microsoft.com/office/powerpoint/2010/main" val="14962734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E4B71-74C6-4522-941B-B9F44E370BD1}"/>
              </a:ext>
            </a:extLst>
          </p:cNvPr>
          <p:cNvSpPr/>
          <p:nvPr/>
        </p:nvSpPr>
        <p:spPr>
          <a:xfrm>
            <a:off x="302048" y="1389910"/>
            <a:ext cx="8539904" cy="4393940"/>
          </a:xfrm>
          <a:prstGeom prst="rect">
            <a:avLst/>
          </a:prstGeom>
          <a:solidFill>
            <a:schemeClr val="accent6">
              <a:lumMod val="20000"/>
              <a:lumOff val="80000"/>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a:extLst>
              <a:ext uri="{FF2B5EF4-FFF2-40B4-BE49-F238E27FC236}">
                <a16:creationId xmlns:a16="http://schemas.microsoft.com/office/drawing/2014/main" id="{140DA13A-F1B5-4548-ACE7-8C882E54D748}"/>
              </a:ext>
            </a:extLst>
          </p:cNvPr>
          <p:cNvSpPr/>
          <p:nvPr/>
        </p:nvSpPr>
        <p:spPr>
          <a:xfrm>
            <a:off x="2583403" y="1074151"/>
            <a:ext cx="4292559" cy="787112"/>
          </a:xfrm>
          <a:prstGeom prst="rect">
            <a:avLst/>
          </a:prstGeom>
          <a:solidFill>
            <a:schemeClr val="accent6">
              <a:lumMod val="75000"/>
            </a:schemeClr>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dirty="0"/>
              <a:t>Experimental verifiability</a:t>
            </a:r>
            <a:br>
              <a:rPr lang="en-US" sz="2100" dirty="0"/>
            </a:br>
            <a:r>
              <a:rPr lang="en-US" sz="1500" dirty="0"/>
              <a:t>leads to topological spaces, sigma-algebras, …</a:t>
            </a:r>
          </a:p>
        </p:txBody>
      </p:sp>
      <p:sp>
        <p:nvSpPr>
          <p:cNvPr id="9" name="Rectangle 8">
            <a:extLst>
              <a:ext uri="{FF2B5EF4-FFF2-40B4-BE49-F238E27FC236}">
                <a16:creationId xmlns:a16="http://schemas.microsoft.com/office/drawing/2014/main" id="{780C823D-75C7-404D-912B-0ECC41FF0E22}"/>
              </a:ext>
            </a:extLst>
          </p:cNvPr>
          <p:cNvSpPr/>
          <p:nvPr/>
        </p:nvSpPr>
        <p:spPr>
          <a:xfrm>
            <a:off x="530718" y="5016136"/>
            <a:ext cx="1458227" cy="473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t>
            </a:r>
          </a:p>
        </p:txBody>
      </p:sp>
      <p:sp>
        <p:nvSpPr>
          <p:cNvPr id="57" name="Rectangle 56">
            <a:extLst>
              <a:ext uri="{FF2B5EF4-FFF2-40B4-BE49-F238E27FC236}">
                <a16:creationId xmlns:a16="http://schemas.microsoft.com/office/drawing/2014/main" id="{AF3D8158-1ADA-473B-B14C-81194B2A6596}"/>
              </a:ext>
            </a:extLst>
          </p:cNvPr>
          <p:cNvSpPr/>
          <p:nvPr/>
        </p:nvSpPr>
        <p:spPr>
          <a:xfrm>
            <a:off x="3149354" y="2004050"/>
            <a:ext cx="2644298" cy="650929"/>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Infinitesimal reducibility</a:t>
            </a:r>
          </a:p>
          <a:p>
            <a:pPr algn="ctr"/>
            <a:r>
              <a:rPr lang="en-US" sz="1050" dirty="0"/>
              <a:t>leads to classical phase space</a:t>
            </a:r>
          </a:p>
        </p:txBody>
      </p:sp>
      <p:sp>
        <p:nvSpPr>
          <p:cNvPr id="58" name="Rectangle 57">
            <a:extLst>
              <a:ext uri="{FF2B5EF4-FFF2-40B4-BE49-F238E27FC236}">
                <a16:creationId xmlns:a16="http://schemas.microsoft.com/office/drawing/2014/main" id="{9C6CA813-071F-407E-96B8-4AC0724D8606}"/>
              </a:ext>
            </a:extLst>
          </p:cNvPr>
          <p:cNvSpPr/>
          <p:nvPr/>
        </p:nvSpPr>
        <p:spPr>
          <a:xfrm>
            <a:off x="6471822" y="2004050"/>
            <a:ext cx="2120171" cy="650929"/>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Irreducibility</a:t>
            </a:r>
          </a:p>
          <a:p>
            <a:pPr algn="ctr"/>
            <a:r>
              <a:rPr lang="en-US" sz="1050" dirty="0"/>
              <a:t>leads to quantum state space</a:t>
            </a:r>
          </a:p>
        </p:txBody>
      </p:sp>
      <p:sp>
        <p:nvSpPr>
          <p:cNvPr id="59" name="Rectangle 58">
            <a:extLst>
              <a:ext uri="{FF2B5EF4-FFF2-40B4-BE49-F238E27FC236}">
                <a16:creationId xmlns:a16="http://schemas.microsoft.com/office/drawing/2014/main" id="{A9D609B8-B543-46B2-B51A-BE885416B62D}"/>
              </a:ext>
            </a:extLst>
          </p:cNvPr>
          <p:cNvSpPr/>
          <p:nvPr/>
        </p:nvSpPr>
        <p:spPr>
          <a:xfrm>
            <a:off x="552565" y="3193754"/>
            <a:ext cx="2872760" cy="85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Deterministic and reversible evolution</a:t>
            </a:r>
          </a:p>
          <a:p>
            <a:pPr algn="ctr"/>
            <a:r>
              <a:rPr lang="en-US" sz="1050" dirty="0"/>
              <a:t>leads to isomorphism on state space</a:t>
            </a:r>
          </a:p>
        </p:txBody>
      </p:sp>
      <p:sp>
        <p:nvSpPr>
          <p:cNvPr id="60" name="Rectangle 59">
            <a:extLst>
              <a:ext uri="{FF2B5EF4-FFF2-40B4-BE49-F238E27FC236}">
                <a16:creationId xmlns:a16="http://schemas.microsoft.com/office/drawing/2014/main" id="{54A7A188-8CDC-417A-8E99-1744AC8D71AA}"/>
              </a:ext>
            </a:extLst>
          </p:cNvPr>
          <p:cNvSpPr/>
          <p:nvPr/>
        </p:nvSpPr>
        <p:spPr>
          <a:xfrm>
            <a:off x="552565" y="4296456"/>
            <a:ext cx="2596790" cy="473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Non-reversible evolution</a:t>
            </a:r>
          </a:p>
        </p:txBody>
      </p:sp>
      <p:sp>
        <p:nvSpPr>
          <p:cNvPr id="19" name="Rectangle 18">
            <a:extLst>
              <a:ext uri="{FF2B5EF4-FFF2-40B4-BE49-F238E27FC236}">
                <a16:creationId xmlns:a16="http://schemas.microsoft.com/office/drawing/2014/main" id="{B90E379E-A357-4527-8EE4-DEC22DF4C8F0}"/>
              </a:ext>
            </a:extLst>
          </p:cNvPr>
          <p:cNvSpPr/>
          <p:nvPr/>
        </p:nvSpPr>
        <p:spPr>
          <a:xfrm>
            <a:off x="6232124" y="4979501"/>
            <a:ext cx="2424578" cy="650929"/>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Kinematic equivalence</a:t>
            </a:r>
          </a:p>
          <a:p>
            <a:pPr algn="ctr"/>
            <a:r>
              <a:rPr lang="en-US" sz="1050" dirty="0"/>
              <a:t>leads to massive particles</a:t>
            </a:r>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EDA36D2C-3734-497B-9AD8-C8500633A4A9}"/>
                  </a:ext>
                </a:extLst>
              </p:cNvPr>
              <p:cNvSpPr/>
              <p:nvPr/>
            </p:nvSpPr>
            <p:spPr>
              <a:xfrm>
                <a:off x="4471503" y="2970739"/>
                <a:ext cx="1657350" cy="798895"/>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Hamilton’s equations</a:t>
                </a:r>
                <a:br>
                  <a:rPr lang="en-US" sz="1350" dirty="0"/>
                </a:br>
                <a:r>
                  <a:rPr lang="en-US" sz="1050" dirty="0"/>
                  <a:t/>
                </a:r>
                <a:br>
                  <a:rPr lang="en-US" sz="1050" dirty="0"/>
                </a:br>
                <a:r>
                  <a:rPr lang="en-US" sz="1050" dirty="0"/>
                  <a:t> </a:t>
                </a:r>
                <a14:m>
                  <m:oMath xmlns:m="http://schemas.openxmlformats.org/officeDocument/2006/math">
                    <m:f>
                      <m:fPr>
                        <m:ctrlPr>
                          <a:rPr lang="en-US" sz="1050" i="1">
                            <a:latin typeface="Cambria Math" panose="02040503050406030204" pitchFamily="18" charset="0"/>
                          </a:rPr>
                        </m:ctrlPr>
                      </m:fPr>
                      <m:num>
                        <m:r>
                          <a:rPr lang="en-US" sz="1050" i="1">
                            <a:latin typeface="Cambria Math" panose="02040503050406030204" pitchFamily="18" charset="0"/>
                          </a:rPr>
                          <m:t>𝑑</m:t>
                        </m:r>
                      </m:num>
                      <m:den>
                        <m:r>
                          <a:rPr lang="en-US" sz="1050" i="1">
                            <a:latin typeface="Cambria Math" panose="02040503050406030204" pitchFamily="18" charset="0"/>
                          </a:rPr>
                          <m:t>𝑑𝑡</m:t>
                        </m:r>
                      </m:den>
                    </m:f>
                    <m:d>
                      <m:dPr>
                        <m:ctrlPr>
                          <a:rPr lang="en-US" sz="1050" i="1">
                            <a:latin typeface="Cambria Math" panose="02040503050406030204" pitchFamily="18" charset="0"/>
                          </a:rPr>
                        </m:ctrlPr>
                      </m:dPr>
                      <m:e>
                        <m:r>
                          <a:rPr lang="en-US" sz="1050" i="1">
                            <a:latin typeface="Cambria Math" panose="02040503050406030204" pitchFamily="18" charset="0"/>
                          </a:rPr>
                          <m:t>𝑞</m:t>
                        </m:r>
                        <m:r>
                          <a:rPr lang="en-US" sz="1050" i="1">
                            <a:latin typeface="Cambria Math" panose="02040503050406030204" pitchFamily="18" charset="0"/>
                          </a:rPr>
                          <m:t>, </m:t>
                        </m:r>
                        <m:r>
                          <a:rPr lang="en-US" sz="1050" i="1">
                            <a:latin typeface="Cambria Math" panose="02040503050406030204" pitchFamily="18" charset="0"/>
                          </a:rPr>
                          <m:t>𝑝</m:t>
                        </m:r>
                      </m:e>
                    </m:d>
                    <m:r>
                      <a:rPr lang="en-US" sz="1050" i="1">
                        <a:latin typeface="Cambria Math" panose="02040503050406030204" pitchFamily="18" charset="0"/>
                      </a:rPr>
                      <m:t>=</m:t>
                    </m:r>
                    <m:d>
                      <m:dPr>
                        <m:ctrlPr>
                          <a:rPr lang="en-US" sz="1050" i="1">
                            <a:latin typeface="Cambria Math" panose="02040503050406030204" pitchFamily="18" charset="0"/>
                          </a:rPr>
                        </m:ctrlPr>
                      </m:dPr>
                      <m:e>
                        <m:f>
                          <m:fPr>
                            <m:ctrlPr>
                              <a:rPr lang="en-US" sz="1050" i="1">
                                <a:latin typeface="Cambria Math" panose="02040503050406030204" pitchFamily="18" charset="0"/>
                              </a:rPr>
                            </m:ctrlPr>
                          </m:fPr>
                          <m:num>
                            <m:r>
                              <a:rPr lang="en-US" sz="1050" i="1">
                                <a:latin typeface="Cambria Math" panose="02040503050406030204" pitchFamily="18" charset="0"/>
                              </a:rPr>
                              <m:t>𝜕</m:t>
                            </m:r>
                            <m:r>
                              <a:rPr lang="en-US" sz="1050" i="1">
                                <a:latin typeface="Cambria Math" panose="02040503050406030204" pitchFamily="18" charset="0"/>
                              </a:rPr>
                              <m:t>𝐻</m:t>
                            </m:r>
                          </m:num>
                          <m:den>
                            <m:r>
                              <a:rPr lang="en-US" sz="1050" i="1">
                                <a:latin typeface="Cambria Math" panose="02040503050406030204" pitchFamily="18" charset="0"/>
                              </a:rPr>
                              <m:t>𝜕</m:t>
                            </m:r>
                            <m:r>
                              <a:rPr lang="en-US" sz="1050" i="1">
                                <a:latin typeface="Cambria Math" panose="02040503050406030204" pitchFamily="18" charset="0"/>
                              </a:rPr>
                              <m:t>𝑝</m:t>
                            </m:r>
                          </m:den>
                        </m:f>
                        <m:r>
                          <a:rPr lang="en-US" sz="1050" i="1">
                            <a:latin typeface="Cambria Math" panose="02040503050406030204" pitchFamily="18" charset="0"/>
                          </a:rPr>
                          <m:t>,−</m:t>
                        </m:r>
                        <m:f>
                          <m:fPr>
                            <m:ctrlPr>
                              <a:rPr lang="en-US" sz="1050" i="1">
                                <a:latin typeface="Cambria Math" panose="02040503050406030204" pitchFamily="18" charset="0"/>
                              </a:rPr>
                            </m:ctrlPr>
                          </m:fPr>
                          <m:num>
                            <m:r>
                              <a:rPr lang="en-US" sz="1050" i="1">
                                <a:latin typeface="Cambria Math" panose="02040503050406030204" pitchFamily="18" charset="0"/>
                              </a:rPr>
                              <m:t>𝜕</m:t>
                            </m:r>
                            <m:r>
                              <a:rPr lang="en-US" sz="1050" i="1">
                                <a:latin typeface="Cambria Math" panose="02040503050406030204" pitchFamily="18" charset="0"/>
                              </a:rPr>
                              <m:t>𝐻</m:t>
                            </m:r>
                          </m:num>
                          <m:den>
                            <m:r>
                              <a:rPr lang="en-US" sz="1050" i="1">
                                <a:latin typeface="Cambria Math" panose="02040503050406030204" pitchFamily="18" charset="0"/>
                              </a:rPr>
                              <m:t>𝜕</m:t>
                            </m:r>
                            <m:r>
                              <a:rPr lang="en-US" sz="1050" i="1">
                                <a:latin typeface="Cambria Math" panose="02040503050406030204" pitchFamily="18" charset="0"/>
                              </a:rPr>
                              <m:t>𝑞</m:t>
                            </m:r>
                          </m:den>
                        </m:f>
                      </m:e>
                    </m:d>
                  </m:oMath>
                </a14:m>
                <a:endParaRPr lang="en-US" sz="1050" dirty="0"/>
              </a:p>
            </p:txBody>
          </p:sp>
        </mc:Choice>
        <mc:Fallback>
          <p:sp>
            <p:nvSpPr>
              <p:cNvPr id="20" name="Rectangle 19">
                <a:extLst>
                  <a:ext uri="{FF2B5EF4-FFF2-40B4-BE49-F238E27FC236}">
                    <a16:creationId xmlns:a16="http://schemas.microsoft.com/office/drawing/2014/main" id="{EDA36D2C-3734-497B-9AD8-C8500633A4A9}"/>
                  </a:ext>
                </a:extLst>
              </p:cNvPr>
              <p:cNvSpPr>
                <a:spLocks noRot="1" noChangeAspect="1" noMove="1" noResize="1" noEditPoints="1" noAdjustHandles="1" noChangeArrowheads="1" noChangeShapeType="1" noTextEdit="1"/>
              </p:cNvSpPr>
              <p:nvPr/>
            </p:nvSpPr>
            <p:spPr>
              <a:xfrm>
                <a:off x="4471503" y="2970739"/>
                <a:ext cx="1657350" cy="798895"/>
              </a:xfrm>
              <a:prstGeom prst="rect">
                <a:avLst/>
              </a:prstGeom>
              <a:blipFill>
                <a:blip r:embed="rId2"/>
                <a:stretch>
                  <a:fillRect l="-733" r="-366"/>
                </a:stretch>
              </a:blipFill>
              <a:ln>
                <a:solidFill>
                  <a:srgbClr val="64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690471CF-E9E1-44EE-A9B9-B43CB387350A}"/>
                  </a:ext>
                </a:extLst>
              </p:cNvPr>
              <p:cNvSpPr/>
              <p:nvPr/>
            </p:nvSpPr>
            <p:spPr>
              <a:xfrm>
                <a:off x="3757890" y="4801990"/>
                <a:ext cx="1943585" cy="798895"/>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Euler-Lagrange equations</a:t>
                </a:r>
                <a:br>
                  <a:rPr lang="en-US" sz="1350" dirty="0"/>
                </a:br>
                <a:r>
                  <a:rPr lang="en-US" sz="1050" dirty="0"/>
                  <a:t/>
                </a:r>
                <a:br>
                  <a:rPr lang="en-US" sz="1050" dirty="0"/>
                </a:br>
                <a:r>
                  <a:rPr lang="en-US" sz="1050" dirty="0"/>
                  <a:t> </a:t>
                </a:r>
                <a14:m>
                  <m:oMath xmlns:m="http://schemas.openxmlformats.org/officeDocument/2006/math">
                    <m:r>
                      <a:rPr lang="en-US" sz="1050">
                        <a:latin typeface="Cambria Math" panose="02040503050406030204" pitchFamily="18" charset="0"/>
                      </a:rPr>
                      <m:t>𝛿</m:t>
                    </m:r>
                    <m:r>
                      <a:rPr lang="en-US" sz="1050">
                        <a:latin typeface="Cambria Math" panose="02040503050406030204" pitchFamily="18" charset="0"/>
                      </a:rPr>
                      <m:t>∫</m:t>
                    </m:r>
                    <m:r>
                      <a:rPr lang="en-US" sz="1050">
                        <a:latin typeface="Cambria Math" panose="02040503050406030204" pitchFamily="18" charset="0"/>
                      </a:rPr>
                      <m:t>𝐿</m:t>
                    </m:r>
                    <m:d>
                      <m:dPr>
                        <m:ctrlPr>
                          <a:rPr lang="en-US" sz="1050" i="1">
                            <a:latin typeface="Cambria Math" panose="02040503050406030204" pitchFamily="18" charset="0"/>
                          </a:rPr>
                        </m:ctrlPr>
                      </m:dPr>
                      <m:e>
                        <m:r>
                          <a:rPr lang="en-US" sz="1050">
                            <a:latin typeface="Cambria Math" panose="02040503050406030204" pitchFamily="18" charset="0"/>
                          </a:rPr>
                          <m:t>𝑞</m:t>
                        </m:r>
                        <m:r>
                          <a:rPr lang="en-US" sz="1050">
                            <a:latin typeface="Cambria Math" panose="02040503050406030204" pitchFamily="18" charset="0"/>
                          </a:rPr>
                          <m:t>, </m:t>
                        </m:r>
                        <m:acc>
                          <m:accPr>
                            <m:chr m:val="̇"/>
                            <m:ctrlPr>
                              <a:rPr lang="en-US" sz="1050" i="1">
                                <a:latin typeface="Cambria Math" panose="02040503050406030204" pitchFamily="18" charset="0"/>
                              </a:rPr>
                            </m:ctrlPr>
                          </m:accPr>
                          <m:e>
                            <m:r>
                              <a:rPr lang="en-US" sz="1050">
                                <a:latin typeface="Cambria Math" panose="02040503050406030204" pitchFamily="18" charset="0"/>
                              </a:rPr>
                              <m:t>𝑞</m:t>
                            </m:r>
                          </m:e>
                        </m:acc>
                        <m:r>
                          <a:rPr lang="en-US" sz="1050">
                            <a:latin typeface="Cambria Math" panose="02040503050406030204" pitchFamily="18" charset="0"/>
                          </a:rPr>
                          <m:t>,</m:t>
                        </m:r>
                        <m:r>
                          <a:rPr lang="en-US" sz="1050">
                            <a:latin typeface="Cambria Math" panose="02040503050406030204" pitchFamily="18" charset="0"/>
                          </a:rPr>
                          <m:t>𝑡</m:t>
                        </m:r>
                      </m:e>
                    </m:d>
                    <m:r>
                      <a:rPr lang="en-US" sz="1050">
                        <a:latin typeface="Cambria Math" panose="02040503050406030204" pitchFamily="18" charset="0"/>
                      </a:rPr>
                      <m:t>=0</m:t>
                    </m:r>
                  </m:oMath>
                </a14:m>
                <a:endParaRPr lang="en-US" sz="1050" dirty="0"/>
              </a:p>
            </p:txBody>
          </p:sp>
        </mc:Choice>
        <mc:Fallback>
          <p:sp>
            <p:nvSpPr>
              <p:cNvPr id="21" name="Rectangle 20">
                <a:extLst>
                  <a:ext uri="{FF2B5EF4-FFF2-40B4-BE49-F238E27FC236}">
                    <a16:creationId xmlns:a16="http://schemas.microsoft.com/office/drawing/2014/main" id="{690471CF-E9E1-44EE-A9B9-B43CB387350A}"/>
                  </a:ext>
                </a:extLst>
              </p:cNvPr>
              <p:cNvSpPr>
                <a:spLocks noRot="1" noChangeAspect="1" noMove="1" noResize="1" noEditPoints="1" noAdjustHandles="1" noChangeArrowheads="1" noChangeShapeType="1" noTextEdit="1"/>
              </p:cNvSpPr>
              <p:nvPr/>
            </p:nvSpPr>
            <p:spPr>
              <a:xfrm>
                <a:off x="3757890" y="4801990"/>
                <a:ext cx="1943585" cy="798895"/>
              </a:xfrm>
              <a:prstGeom prst="rect">
                <a:avLst/>
              </a:prstGeom>
              <a:blipFill>
                <a:blip r:embed="rId3"/>
                <a:stretch>
                  <a:fillRect t="-2256" b="-3759"/>
                </a:stretch>
              </a:blipFill>
              <a:ln>
                <a:solidFill>
                  <a:srgbClr val="64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9ABFBFD5-EC6A-49DE-8CF4-A93A047B8808}"/>
                  </a:ext>
                </a:extLst>
              </p:cNvPr>
              <p:cNvSpPr/>
              <p:nvPr/>
            </p:nvSpPr>
            <p:spPr>
              <a:xfrm>
                <a:off x="6622328" y="3267314"/>
                <a:ext cx="1819158" cy="798895"/>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Schroedinger</a:t>
                </a:r>
                <a:r>
                  <a:rPr lang="en-US" sz="1350" dirty="0"/>
                  <a:t> equation</a:t>
                </a:r>
                <a:br>
                  <a:rPr lang="en-US" sz="1350" dirty="0"/>
                </a:br>
                <a:r>
                  <a:rPr lang="en-US" sz="1050" dirty="0"/>
                  <a:t/>
                </a:r>
                <a:br>
                  <a:rPr lang="en-US" sz="1050" dirty="0"/>
                </a:br>
                <a14:m>
                  <m:oMathPara xmlns:m="http://schemas.openxmlformats.org/officeDocument/2006/math">
                    <m:oMathParaPr>
                      <m:jc m:val="centerGroup"/>
                    </m:oMathParaPr>
                    <m:oMath xmlns:m="http://schemas.openxmlformats.org/officeDocument/2006/math">
                      <m:r>
                        <a:rPr lang="en-US" sz="1050">
                          <a:latin typeface="Cambria Math" panose="02040503050406030204" pitchFamily="18" charset="0"/>
                        </a:rPr>
                        <m:t>𝚤</m:t>
                      </m:r>
                      <m:r>
                        <a:rPr lang="en-US" sz="1050">
                          <a:latin typeface="Cambria Math" panose="02040503050406030204" pitchFamily="18" charset="0"/>
                        </a:rPr>
                        <m:t>ℏ</m:t>
                      </m:r>
                      <m:f>
                        <m:fPr>
                          <m:ctrlPr>
                            <a:rPr lang="en-US" sz="1050" i="1">
                              <a:latin typeface="Cambria Math" panose="02040503050406030204" pitchFamily="18" charset="0"/>
                            </a:rPr>
                          </m:ctrlPr>
                        </m:fPr>
                        <m:num>
                          <m:r>
                            <a:rPr lang="en-US" sz="1050">
                              <a:latin typeface="Cambria Math" panose="02040503050406030204" pitchFamily="18" charset="0"/>
                            </a:rPr>
                            <m:t>𝜕</m:t>
                          </m:r>
                        </m:num>
                        <m:den>
                          <m:r>
                            <a:rPr lang="en-US" sz="1050">
                              <a:latin typeface="Cambria Math" panose="02040503050406030204" pitchFamily="18" charset="0"/>
                            </a:rPr>
                            <m:t>𝜕</m:t>
                          </m:r>
                          <m:r>
                            <a:rPr lang="en-US" sz="1050">
                              <a:latin typeface="Cambria Math" panose="02040503050406030204" pitchFamily="18" charset="0"/>
                            </a:rPr>
                            <m:t>𝑡</m:t>
                          </m:r>
                        </m:den>
                      </m:f>
                      <m:r>
                        <a:rPr lang="en-US" sz="1050">
                          <a:latin typeface="Cambria Math" panose="02040503050406030204" pitchFamily="18" charset="0"/>
                        </a:rPr>
                        <m:t>𝜓</m:t>
                      </m:r>
                      <m:r>
                        <a:rPr lang="en-US" sz="1050">
                          <a:latin typeface="Cambria Math" panose="02040503050406030204" pitchFamily="18" charset="0"/>
                        </a:rPr>
                        <m:t>=</m:t>
                      </m:r>
                      <m:r>
                        <a:rPr lang="en-US" sz="1050">
                          <a:latin typeface="Cambria Math" panose="02040503050406030204" pitchFamily="18" charset="0"/>
                        </a:rPr>
                        <m:t>𝐻</m:t>
                      </m:r>
                      <m:r>
                        <a:rPr lang="en-US" sz="1050">
                          <a:latin typeface="Cambria Math" panose="02040503050406030204" pitchFamily="18" charset="0"/>
                        </a:rPr>
                        <m:t>𝜓</m:t>
                      </m:r>
                    </m:oMath>
                  </m:oMathPara>
                </a14:m>
                <a:endParaRPr lang="en-US" sz="1050" dirty="0"/>
              </a:p>
            </p:txBody>
          </p:sp>
        </mc:Choice>
        <mc:Fallback>
          <p:sp>
            <p:nvSpPr>
              <p:cNvPr id="22" name="Rectangle 21">
                <a:extLst>
                  <a:ext uri="{FF2B5EF4-FFF2-40B4-BE49-F238E27FC236}">
                    <a16:creationId xmlns:a16="http://schemas.microsoft.com/office/drawing/2014/main" id="{9ABFBFD5-EC6A-49DE-8CF4-A93A047B8808}"/>
                  </a:ext>
                </a:extLst>
              </p:cNvPr>
              <p:cNvSpPr>
                <a:spLocks noRot="1" noChangeAspect="1" noMove="1" noResize="1" noEditPoints="1" noAdjustHandles="1" noChangeArrowheads="1" noChangeShapeType="1" noTextEdit="1"/>
              </p:cNvSpPr>
              <p:nvPr/>
            </p:nvSpPr>
            <p:spPr>
              <a:xfrm>
                <a:off x="6622328" y="3267314"/>
                <a:ext cx="1819158" cy="798895"/>
              </a:xfrm>
              <a:prstGeom prst="rect">
                <a:avLst/>
              </a:prstGeom>
              <a:blipFill>
                <a:blip r:embed="rId4"/>
                <a:stretch>
                  <a:fillRect/>
                </a:stretch>
              </a:blipFill>
              <a:ln>
                <a:solidFill>
                  <a:srgbClr val="640000"/>
                </a:solidFill>
              </a:ln>
            </p:spPr>
            <p:txBody>
              <a:bodyPr/>
              <a:lstStyle/>
              <a:p>
                <a:r>
                  <a:rPr lang="en-US">
                    <a:noFill/>
                  </a:rPr>
                  <a:t> </a:t>
                </a:r>
              </a:p>
            </p:txBody>
          </p:sp>
        </mc:Fallback>
      </mc:AlternateContent>
      <p:sp>
        <p:nvSpPr>
          <p:cNvPr id="23" name="Rectangle 22">
            <a:extLst>
              <a:ext uri="{FF2B5EF4-FFF2-40B4-BE49-F238E27FC236}">
                <a16:creationId xmlns:a16="http://schemas.microsoft.com/office/drawing/2014/main" id="{EA2118DA-AC6B-4550-BBF7-163F12107B4B}"/>
              </a:ext>
            </a:extLst>
          </p:cNvPr>
          <p:cNvSpPr/>
          <p:nvPr/>
        </p:nvSpPr>
        <p:spPr>
          <a:xfrm>
            <a:off x="6142656" y="4265530"/>
            <a:ext cx="1669003" cy="427568"/>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Thermodynamics</a:t>
            </a:r>
          </a:p>
        </p:txBody>
      </p:sp>
      <p:cxnSp>
        <p:nvCxnSpPr>
          <p:cNvPr id="11" name="Straight Arrow Connector 10">
            <a:extLst>
              <a:ext uri="{FF2B5EF4-FFF2-40B4-BE49-F238E27FC236}">
                <a16:creationId xmlns:a16="http://schemas.microsoft.com/office/drawing/2014/main" id="{DAA61EFB-0E62-44D9-9F15-4092168D6455}"/>
              </a:ext>
            </a:extLst>
          </p:cNvPr>
          <p:cNvCxnSpPr>
            <a:cxnSpLocks/>
          </p:cNvCxnSpPr>
          <p:nvPr/>
        </p:nvCxnSpPr>
        <p:spPr>
          <a:xfrm>
            <a:off x="5126855" y="2742981"/>
            <a:ext cx="0" cy="16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0281C94-6C28-4AB9-8E56-727AC58995E1}"/>
              </a:ext>
            </a:extLst>
          </p:cNvPr>
          <p:cNvCxnSpPr>
            <a:cxnSpLocks/>
          </p:cNvCxnSpPr>
          <p:nvPr/>
        </p:nvCxnSpPr>
        <p:spPr>
          <a:xfrm>
            <a:off x="7444413" y="2742981"/>
            <a:ext cx="0" cy="450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292133-E74B-43B5-8F82-749E862FBEF8}"/>
              </a:ext>
            </a:extLst>
          </p:cNvPr>
          <p:cNvCxnSpPr>
            <a:cxnSpLocks/>
          </p:cNvCxnSpPr>
          <p:nvPr/>
        </p:nvCxnSpPr>
        <p:spPr>
          <a:xfrm>
            <a:off x="3475608" y="3948125"/>
            <a:ext cx="3066022" cy="13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CB955A8-2511-403F-849D-FC09F9E0707D}"/>
              </a:ext>
            </a:extLst>
          </p:cNvPr>
          <p:cNvCxnSpPr>
            <a:cxnSpLocks/>
          </p:cNvCxnSpPr>
          <p:nvPr/>
        </p:nvCxnSpPr>
        <p:spPr>
          <a:xfrm flipV="1">
            <a:off x="3516527" y="3495655"/>
            <a:ext cx="8579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1918C47-F82C-4567-B68D-89D353546AAF}"/>
              </a:ext>
            </a:extLst>
          </p:cNvPr>
          <p:cNvCxnSpPr>
            <a:cxnSpLocks/>
          </p:cNvCxnSpPr>
          <p:nvPr/>
        </p:nvCxnSpPr>
        <p:spPr>
          <a:xfrm>
            <a:off x="5126855" y="3860122"/>
            <a:ext cx="0" cy="881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4887D99-3040-4B2E-976B-AB59AC121B85}"/>
              </a:ext>
            </a:extLst>
          </p:cNvPr>
          <p:cNvCxnSpPr>
            <a:cxnSpLocks/>
          </p:cNvCxnSpPr>
          <p:nvPr/>
        </p:nvCxnSpPr>
        <p:spPr>
          <a:xfrm flipH="1">
            <a:off x="5793652" y="5304964"/>
            <a:ext cx="3352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C770AFC9-083A-475E-B303-A5DFCDE0894C}"/>
              </a:ext>
            </a:extLst>
          </p:cNvPr>
          <p:cNvSpPr txBox="1"/>
          <p:nvPr/>
        </p:nvSpPr>
        <p:spPr>
          <a:xfrm>
            <a:off x="359549" y="1150213"/>
            <a:ext cx="2251642" cy="507831"/>
          </a:xfrm>
          <a:prstGeom prst="rect">
            <a:avLst/>
          </a:prstGeom>
          <a:noFill/>
        </p:spPr>
        <p:txBody>
          <a:bodyPr wrap="none" rtlCol="0">
            <a:spAutoFit/>
          </a:bodyPr>
          <a:lstStyle/>
          <a:p>
            <a:r>
              <a:rPr lang="en-US" sz="1350" dirty="0">
                <a:solidFill>
                  <a:schemeClr val="accent6">
                    <a:lumMod val="50000"/>
                  </a:schemeClr>
                </a:solidFill>
              </a:rPr>
              <a:t>General mathematical theory</a:t>
            </a:r>
            <a:br>
              <a:rPr lang="en-US" sz="1350" dirty="0">
                <a:solidFill>
                  <a:schemeClr val="accent6">
                    <a:lumMod val="50000"/>
                  </a:schemeClr>
                </a:solidFill>
              </a:rPr>
            </a:br>
            <a:r>
              <a:rPr lang="en-US" sz="1350" dirty="0">
                <a:solidFill>
                  <a:schemeClr val="accent6">
                    <a:lumMod val="50000"/>
                  </a:schemeClr>
                </a:solidFill>
              </a:rPr>
              <a:t>of experimental science</a:t>
            </a:r>
          </a:p>
        </p:txBody>
      </p:sp>
      <p:sp>
        <p:nvSpPr>
          <p:cNvPr id="56" name="TextBox 55">
            <a:extLst>
              <a:ext uri="{FF2B5EF4-FFF2-40B4-BE49-F238E27FC236}">
                <a16:creationId xmlns:a16="http://schemas.microsoft.com/office/drawing/2014/main" id="{628C55EB-9450-44F0-A1A6-7E4FF22D55FF}"/>
              </a:ext>
            </a:extLst>
          </p:cNvPr>
          <p:cNvSpPr txBox="1"/>
          <p:nvPr/>
        </p:nvSpPr>
        <p:spPr>
          <a:xfrm>
            <a:off x="1281678" y="1993718"/>
            <a:ext cx="1850956" cy="300082"/>
          </a:xfrm>
          <a:prstGeom prst="rect">
            <a:avLst/>
          </a:prstGeom>
          <a:noFill/>
        </p:spPr>
        <p:txBody>
          <a:bodyPr wrap="none" rtlCol="0">
            <a:spAutoFit/>
          </a:bodyPr>
          <a:lstStyle/>
          <a:p>
            <a:r>
              <a:rPr lang="en-US" sz="1350" dirty="0">
                <a:solidFill>
                  <a:srgbClr val="532476"/>
                </a:solidFill>
              </a:rPr>
              <a:t>State-level assumptions</a:t>
            </a:r>
          </a:p>
        </p:txBody>
      </p:sp>
      <p:sp>
        <p:nvSpPr>
          <p:cNvPr id="62" name="TextBox 61">
            <a:extLst>
              <a:ext uri="{FF2B5EF4-FFF2-40B4-BE49-F238E27FC236}">
                <a16:creationId xmlns:a16="http://schemas.microsoft.com/office/drawing/2014/main" id="{439B4DD6-18D6-4E55-B8E6-2E794D8FF837}"/>
              </a:ext>
            </a:extLst>
          </p:cNvPr>
          <p:cNvSpPr txBox="1"/>
          <p:nvPr/>
        </p:nvSpPr>
        <p:spPr>
          <a:xfrm>
            <a:off x="561361" y="2857026"/>
            <a:ext cx="2025234" cy="300082"/>
          </a:xfrm>
          <a:prstGeom prst="rect">
            <a:avLst/>
          </a:prstGeom>
          <a:noFill/>
        </p:spPr>
        <p:txBody>
          <a:bodyPr wrap="none" rtlCol="0">
            <a:spAutoFit/>
          </a:bodyPr>
          <a:lstStyle/>
          <a:p>
            <a:r>
              <a:rPr lang="en-US" sz="1350" dirty="0">
                <a:solidFill>
                  <a:schemeClr val="accent5">
                    <a:lumMod val="50000"/>
                  </a:schemeClr>
                </a:solidFill>
              </a:rPr>
              <a:t>Process-level assumptions</a:t>
            </a:r>
          </a:p>
        </p:txBody>
      </p:sp>
    </p:spTree>
    <p:extLst>
      <p:ext uri="{BB962C8B-B14F-4D97-AF65-F5344CB8AC3E}">
        <p14:creationId xmlns:p14="http://schemas.microsoft.com/office/powerpoint/2010/main" val="29970321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4735" y="2171701"/>
            <a:ext cx="5829300" cy="1021556"/>
          </a:xfrm>
        </p:spPr>
        <p:txBody>
          <a:bodyPr anchor="b">
            <a:normAutofit fontScale="90000"/>
          </a:bodyPr>
          <a:lstStyle/>
          <a:p>
            <a:r>
              <a:rPr lang="en-US" dirty="0"/>
              <a:t>Assumption of</a:t>
            </a:r>
            <a:br>
              <a:rPr lang="en-US" dirty="0"/>
            </a:br>
            <a:r>
              <a:rPr lang="en-US" dirty="0"/>
              <a:t>Irreducibility</a:t>
            </a:r>
          </a:p>
        </p:txBody>
      </p:sp>
      <p:sp>
        <p:nvSpPr>
          <p:cNvPr id="6" name="Content Placeholder 2"/>
          <p:cNvSpPr>
            <a:spLocks noGrp="1"/>
          </p:cNvSpPr>
          <p:nvPr>
            <p:ph idx="1"/>
          </p:nvPr>
        </p:nvSpPr>
        <p:spPr>
          <a:xfrm>
            <a:off x="1485900" y="3371851"/>
            <a:ext cx="6172200" cy="1394222"/>
          </a:xfrm>
        </p:spPr>
        <p:txBody>
          <a:bodyPr>
            <a:normAutofit/>
          </a:bodyPr>
          <a:lstStyle/>
          <a:p>
            <a:pPr marL="0" indent="0">
              <a:buNone/>
            </a:pPr>
            <a:r>
              <a:rPr lang="en-US" i="1" dirty="0"/>
              <a:t>The system is irreducible to its parts: giving the state of the whole tells us nothing about the states of the parts.</a:t>
            </a:r>
          </a:p>
          <a:p>
            <a:endParaRPr lang="en-US" i="1" dirty="0"/>
          </a:p>
        </p:txBody>
      </p:sp>
      <p:sp>
        <p:nvSpPr>
          <p:cNvPr id="2" name="Footer Placeholder 1">
            <a:extLst>
              <a:ext uri="{FF2B5EF4-FFF2-40B4-BE49-F238E27FC236}">
                <a16:creationId xmlns:a16="http://schemas.microsoft.com/office/drawing/2014/main" id="{507A1A8A-837D-4EEA-BC25-24663688FECA}"/>
              </a:ext>
            </a:extLst>
          </p:cNvPr>
          <p:cNvSpPr>
            <a:spLocks noGrp="1"/>
          </p:cNvSpPr>
          <p:nvPr>
            <p:ph type="ftr" sz="quarter" idx="11"/>
          </p:nvPr>
        </p:nvSpPr>
        <p:spPr/>
        <p:txBody>
          <a:bodyPr/>
          <a:lstStyle/>
          <a:p>
            <a:r>
              <a:rPr lang="en-US"/>
              <a:t>Christine Aidala, Applied Physics Seminar, Feb 13, 2018</a:t>
            </a:r>
          </a:p>
        </p:txBody>
      </p:sp>
      <p:sp>
        <p:nvSpPr>
          <p:cNvPr id="3" name="Slide Number Placeholder 2">
            <a:extLst>
              <a:ext uri="{FF2B5EF4-FFF2-40B4-BE49-F238E27FC236}">
                <a16:creationId xmlns:a16="http://schemas.microsoft.com/office/drawing/2014/main" id="{5FA656C7-245A-4224-BC43-68EFD98F4DF0}"/>
              </a:ext>
            </a:extLst>
          </p:cNvPr>
          <p:cNvSpPr>
            <a:spLocks noGrp="1"/>
          </p:cNvSpPr>
          <p:nvPr>
            <p:ph type="sldNum" sz="quarter" idx="12"/>
          </p:nvPr>
        </p:nvSpPr>
        <p:spPr/>
        <p:txBody>
          <a:bodyPr/>
          <a:lstStyle/>
          <a:p>
            <a:fld id="{934E83B7-D982-4FD7-A0FA-8E7100A1152D}" type="slidenum">
              <a:rPr lang="en-US" smtClean="0"/>
              <a:t>30</a:t>
            </a:fld>
            <a:endParaRPr lang="en-US"/>
          </a:p>
        </p:txBody>
      </p:sp>
      <p:grpSp>
        <p:nvGrpSpPr>
          <p:cNvPr id="17" name="Group 16">
            <a:extLst>
              <a:ext uri="{FF2B5EF4-FFF2-40B4-BE49-F238E27FC236}">
                <a16:creationId xmlns:a16="http://schemas.microsoft.com/office/drawing/2014/main" id="{41D18E80-2AFD-4EC9-B886-95C9DBFBC33B}"/>
              </a:ext>
            </a:extLst>
          </p:cNvPr>
          <p:cNvGrpSpPr/>
          <p:nvPr/>
        </p:nvGrpSpPr>
        <p:grpSpPr>
          <a:xfrm>
            <a:off x="5320318" y="4699068"/>
            <a:ext cx="3284859" cy="916207"/>
            <a:chOff x="7093758" y="5122425"/>
            <a:chExt cx="4379811" cy="1221610"/>
          </a:xfrm>
        </p:grpSpPr>
        <p:grpSp>
          <p:nvGrpSpPr>
            <p:cNvPr id="5" name="Group 4">
              <a:extLst>
                <a:ext uri="{FF2B5EF4-FFF2-40B4-BE49-F238E27FC236}">
                  <a16:creationId xmlns:a16="http://schemas.microsoft.com/office/drawing/2014/main" id="{9EA62080-121B-4295-A6C5-5411A3E33FAC}"/>
                </a:ext>
              </a:extLst>
            </p:cNvPr>
            <p:cNvGrpSpPr/>
            <p:nvPr/>
          </p:nvGrpSpPr>
          <p:grpSpPr>
            <a:xfrm>
              <a:off x="7517416" y="5122425"/>
              <a:ext cx="3079535" cy="839764"/>
              <a:chOff x="2758985" y="3636747"/>
              <a:chExt cx="7518499" cy="2050233"/>
            </a:xfrm>
          </p:grpSpPr>
          <p:grpSp>
            <p:nvGrpSpPr>
              <p:cNvPr id="7" name="Group 6">
                <a:extLst>
                  <a:ext uri="{FF2B5EF4-FFF2-40B4-BE49-F238E27FC236}">
                    <a16:creationId xmlns:a16="http://schemas.microsoft.com/office/drawing/2014/main" id="{A2AC1BB8-6BA0-4121-BD24-E47FB7E3207E}"/>
                  </a:ext>
                </a:extLst>
              </p:cNvPr>
              <p:cNvGrpSpPr/>
              <p:nvPr/>
            </p:nvGrpSpPr>
            <p:grpSpPr>
              <a:xfrm>
                <a:off x="2758985" y="4061287"/>
                <a:ext cx="1727299" cy="1625693"/>
                <a:chOff x="2743126" y="2971800"/>
                <a:chExt cx="1295474" cy="1219270"/>
              </a:xfrm>
            </p:grpSpPr>
            <p:sp>
              <p:nvSpPr>
                <p:cNvPr id="12" name="Oval 11">
                  <a:extLst>
                    <a:ext uri="{FF2B5EF4-FFF2-40B4-BE49-F238E27FC236}">
                      <a16:creationId xmlns:a16="http://schemas.microsoft.com/office/drawing/2014/main" id="{5C1C75E5-9594-4871-82BF-2EA06605C0EC}"/>
                    </a:ext>
                  </a:extLst>
                </p:cNvPr>
                <p:cNvSpPr/>
                <p:nvPr/>
              </p:nvSpPr>
              <p:spPr>
                <a:xfrm>
                  <a:off x="2743200" y="2971800"/>
                  <a:ext cx="1295400" cy="1219200"/>
                </a:xfrm>
                <a:prstGeom prst="ellipse">
                  <a:avLst/>
                </a:prstGeom>
                <a:solidFill>
                  <a:schemeClr val="accent1"/>
                </a:solid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hord 5">
                  <a:extLst>
                    <a:ext uri="{FF2B5EF4-FFF2-40B4-BE49-F238E27FC236}">
                      <a16:creationId xmlns:a16="http://schemas.microsoft.com/office/drawing/2014/main" id="{410A53A9-329B-4ABB-A096-7E0A1C9DDA37}"/>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oup 7">
                <a:extLst>
                  <a:ext uri="{FF2B5EF4-FFF2-40B4-BE49-F238E27FC236}">
                    <a16:creationId xmlns:a16="http://schemas.microsoft.com/office/drawing/2014/main" id="{A416A4B1-4BA4-4EFF-9246-461F632C9CF3}"/>
                  </a:ext>
                </a:extLst>
              </p:cNvPr>
              <p:cNvGrpSpPr/>
              <p:nvPr/>
            </p:nvGrpSpPr>
            <p:grpSpPr>
              <a:xfrm>
                <a:off x="8550185" y="3654841"/>
                <a:ext cx="1727299" cy="1625693"/>
                <a:chOff x="2743126" y="2971800"/>
                <a:chExt cx="1295474" cy="1219270"/>
              </a:xfrm>
            </p:grpSpPr>
            <p:sp>
              <p:nvSpPr>
                <p:cNvPr id="10" name="Oval 9">
                  <a:extLst>
                    <a:ext uri="{FF2B5EF4-FFF2-40B4-BE49-F238E27FC236}">
                      <a16:creationId xmlns:a16="http://schemas.microsoft.com/office/drawing/2014/main" id="{5329C942-A8D7-4374-82BE-945FA1761EF7}"/>
                    </a:ext>
                  </a:extLst>
                </p:cNvPr>
                <p:cNvSpPr/>
                <p:nvPr/>
              </p:nvSpPr>
              <p:spPr>
                <a:xfrm>
                  <a:off x="2743200" y="2971800"/>
                  <a:ext cx="1295400" cy="1219200"/>
                </a:xfrm>
                <a:prstGeom prst="ellipse">
                  <a:avLst/>
                </a:prstGeom>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Chord 5">
                  <a:extLst>
                    <a:ext uri="{FF2B5EF4-FFF2-40B4-BE49-F238E27FC236}">
                      <a16:creationId xmlns:a16="http://schemas.microsoft.com/office/drawing/2014/main" id="{DCCDE9FF-FFD9-4A29-87FC-B5DDDD2E24C8}"/>
                    </a:ext>
                  </a:extLst>
                </p:cNvPr>
                <p:cNvSpPr/>
                <p:nvPr/>
              </p:nvSpPr>
              <p:spPr>
                <a:xfrm>
                  <a:off x="2743126" y="3073904"/>
                  <a:ext cx="817308" cy="1117166"/>
                </a:xfrm>
                <a:custGeom>
                  <a:avLst/>
                  <a:gdLst>
                    <a:gd name="connsiteX0" fmla="*/ 817235 w 1295400"/>
                    <a:gd name="connsiteY0" fmla="*/ 1197947 h 1219200"/>
                    <a:gd name="connsiteX1" fmla="*/ 70854 w 1295400"/>
                    <a:gd name="connsiteY1" fmla="*/ 886831 h 1219200"/>
                    <a:gd name="connsiteX2" fmla="*/ 288864 w 1295400"/>
                    <a:gd name="connsiteY2" fmla="*/ 102104 h 1219200"/>
                    <a:gd name="connsiteX3" fmla="*/ 817235 w 1295400"/>
                    <a:gd name="connsiteY3" fmla="*/ 1197947 h 1219200"/>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 name="connsiteX0" fmla="*/ 817308 w 817308"/>
                    <a:gd name="connsiteY0" fmla="*/ 1095843 h 1117166"/>
                    <a:gd name="connsiteX1" fmla="*/ 70927 w 817308"/>
                    <a:gd name="connsiteY1" fmla="*/ 784727 h 1117166"/>
                    <a:gd name="connsiteX2" fmla="*/ 288937 w 817308"/>
                    <a:gd name="connsiteY2" fmla="*/ 0 h 1117166"/>
                    <a:gd name="connsiteX3" fmla="*/ 817308 w 817308"/>
                    <a:gd name="connsiteY3" fmla="*/ 1095843 h 1117166"/>
                  </a:gdLst>
                  <a:ahLst/>
                  <a:cxnLst>
                    <a:cxn ang="0">
                      <a:pos x="connsiteX0" y="connsiteY0"/>
                    </a:cxn>
                    <a:cxn ang="0">
                      <a:pos x="connsiteX1" y="connsiteY1"/>
                    </a:cxn>
                    <a:cxn ang="0">
                      <a:pos x="connsiteX2" y="connsiteY2"/>
                    </a:cxn>
                    <a:cxn ang="0">
                      <a:pos x="connsiteX3" y="connsiteY3"/>
                    </a:cxn>
                  </a:cxnLst>
                  <a:rect l="l" t="t" r="r" b="b"/>
                  <a:pathLst>
                    <a:path w="817308" h="1117166">
                      <a:moveTo>
                        <a:pt x="817308" y="1095843"/>
                      </a:moveTo>
                      <a:cubicBezTo>
                        <a:pt x="521648" y="1171311"/>
                        <a:pt x="210243" y="1041507"/>
                        <a:pt x="70927" y="784727"/>
                      </a:cubicBezTo>
                      <a:cubicBezTo>
                        <a:pt x="-78669" y="508999"/>
                        <a:pt x="15088" y="171521"/>
                        <a:pt x="288937" y="0"/>
                      </a:cubicBezTo>
                      <a:cubicBezTo>
                        <a:pt x="73901" y="563401"/>
                        <a:pt x="336384" y="989642"/>
                        <a:pt x="817308" y="1095843"/>
                      </a:cubicBezTo>
                      <a:close/>
                    </a:path>
                  </a:pathLst>
                </a:cu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Freeform: Shape 8">
                <a:extLst>
                  <a:ext uri="{FF2B5EF4-FFF2-40B4-BE49-F238E27FC236}">
                    <a16:creationId xmlns:a16="http://schemas.microsoft.com/office/drawing/2014/main" id="{DBC3B731-9295-4D7E-BB03-6A45B090D4C3}"/>
                  </a:ext>
                </a:extLst>
              </p:cNvPr>
              <p:cNvSpPr/>
              <p:nvPr/>
            </p:nvSpPr>
            <p:spPr>
              <a:xfrm>
                <a:off x="4691594" y="3636747"/>
                <a:ext cx="3485323" cy="668600"/>
              </a:xfrm>
              <a:custGeom>
                <a:avLst/>
                <a:gdLst>
                  <a:gd name="connsiteX0" fmla="*/ 0 w 2141883"/>
                  <a:gd name="connsiteY0" fmla="*/ 601959 h 601959"/>
                  <a:gd name="connsiteX1" fmla="*/ 1088335 w 2141883"/>
                  <a:gd name="connsiteY1" fmla="*/ 10581 h 601959"/>
                  <a:gd name="connsiteX2" fmla="*/ 2141883 w 2141883"/>
                  <a:gd name="connsiteY2" fmla="*/ 278937 h 601959"/>
                  <a:gd name="connsiteX0" fmla="*/ 0 w 2350605"/>
                  <a:gd name="connsiteY0" fmla="*/ 441051 h 441051"/>
                  <a:gd name="connsiteX1" fmla="*/ 1297057 w 2350605"/>
                  <a:gd name="connsiteY1" fmla="*/ 3730 h 441051"/>
                  <a:gd name="connsiteX2" fmla="*/ 2350605 w 2350605"/>
                  <a:gd name="connsiteY2" fmla="*/ 272086 h 441051"/>
                  <a:gd name="connsiteX0" fmla="*/ 0 w 2613992"/>
                  <a:gd name="connsiteY0" fmla="*/ 465762 h 465762"/>
                  <a:gd name="connsiteX1" fmla="*/ 1297057 w 2613992"/>
                  <a:gd name="connsiteY1" fmla="*/ 28441 h 465762"/>
                  <a:gd name="connsiteX2" fmla="*/ 2613992 w 2613992"/>
                  <a:gd name="connsiteY2" fmla="*/ 147710 h 465762"/>
                  <a:gd name="connsiteX0" fmla="*/ 0 w 2613992"/>
                  <a:gd name="connsiteY0" fmla="*/ 501450 h 501450"/>
                  <a:gd name="connsiteX1" fmla="*/ 1237423 w 2613992"/>
                  <a:gd name="connsiteY1" fmla="*/ 19403 h 501450"/>
                  <a:gd name="connsiteX2" fmla="*/ 2613992 w 2613992"/>
                  <a:gd name="connsiteY2" fmla="*/ 183398 h 501450"/>
                </a:gdLst>
                <a:ahLst/>
                <a:cxnLst>
                  <a:cxn ang="0">
                    <a:pos x="connsiteX0" y="connsiteY0"/>
                  </a:cxn>
                  <a:cxn ang="0">
                    <a:pos x="connsiteX1" y="connsiteY1"/>
                  </a:cxn>
                  <a:cxn ang="0">
                    <a:pos x="connsiteX2" y="connsiteY2"/>
                  </a:cxn>
                </a:cxnLst>
                <a:rect l="l" t="t" r="r" b="b"/>
                <a:pathLst>
                  <a:path w="2613992" h="501450">
                    <a:moveTo>
                      <a:pt x="0" y="501450"/>
                    </a:moveTo>
                    <a:cubicBezTo>
                      <a:pt x="365677" y="232679"/>
                      <a:pt x="801758" y="72412"/>
                      <a:pt x="1237423" y="19403"/>
                    </a:cubicBezTo>
                    <a:cubicBezTo>
                      <a:pt x="1673088" y="-33606"/>
                      <a:pt x="2265708" y="22301"/>
                      <a:pt x="2613992" y="183398"/>
                    </a:cubicBezTo>
                  </a:path>
                </a:pathLst>
              </a:custGeom>
              <a:noFill/>
              <a:ln w="28575">
                <a:headEnd type="triangl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4" name="Straight Arrow Connector 13">
              <a:extLst>
                <a:ext uri="{FF2B5EF4-FFF2-40B4-BE49-F238E27FC236}">
                  <a16:creationId xmlns:a16="http://schemas.microsoft.com/office/drawing/2014/main" id="{27881AE5-F14A-4643-B718-A052981DBABF}"/>
                </a:ext>
              </a:extLst>
            </p:cNvPr>
            <p:cNvCxnSpPr>
              <a:cxnSpLocks/>
            </p:cNvCxnSpPr>
            <p:nvPr/>
          </p:nvCxnSpPr>
          <p:spPr>
            <a:xfrm>
              <a:off x="7093758" y="6313256"/>
              <a:ext cx="4193222" cy="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A004513-6AB0-4EAB-AFF8-C033AEA13E7B}"/>
                </a:ext>
              </a:extLst>
            </p:cNvPr>
            <p:cNvSpPr/>
            <p:nvPr/>
          </p:nvSpPr>
          <p:spPr>
            <a:xfrm>
              <a:off x="10844764" y="5974703"/>
              <a:ext cx="628805" cy="369332"/>
            </a:xfrm>
            <a:prstGeom prst="rect">
              <a:avLst/>
            </a:prstGeom>
          </p:spPr>
          <p:txBody>
            <a:bodyPr wrap="none">
              <a:spAutoFit/>
            </a:bodyPr>
            <a:lstStyle/>
            <a:p>
              <a:r>
                <a:rPr lang="en-US" sz="1200" dirty="0"/>
                <a:t>time</a:t>
              </a:r>
            </a:p>
          </p:txBody>
        </p:sp>
        <p:sp>
          <p:nvSpPr>
            <p:cNvPr id="16" name="Oval 15">
              <a:extLst>
                <a:ext uri="{FF2B5EF4-FFF2-40B4-BE49-F238E27FC236}">
                  <a16:creationId xmlns:a16="http://schemas.microsoft.com/office/drawing/2014/main" id="{F59A07A9-B6D2-4A82-BDAE-76040501E2BD}"/>
                </a:ext>
              </a:extLst>
            </p:cNvPr>
            <p:cNvSpPr/>
            <p:nvPr/>
          </p:nvSpPr>
          <p:spPr>
            <a:xfrm rot="19209652">
              <a:off x="8016367" y="5411825"/>
              <a:ext cx="51144" cy="102288"/>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cxnSp>
          <p:nvCxnSpPr>
            <p:cNvPr id="18" name="Straight Arrow Connector 17">
              <a:extLst>
                <a:ext uri="{FF2B5EF4-FFF2-40B4-BE49-F238E27FC236}">
                  <a16:creationId xmlns:a16="http://schemas.microsoft.com/office/drawing/2014/main" id="{C734BDD6-9332-4E5C-9A29-3461D3B76C51}"/>
                </a:ext>
              </a:extLst>
            </p:cNvPr>
            <p:cNvCxnSpPr>
              <a:cxnSpLocks/>
            </p:cNvCxnSpPr>
            <p:nvPr/>
          </p:nvCxnSpPr>
          <p:spPr>
            <a:xfrm>
              <a:off x="8131274" y="5466648"/>
              <a:ext cx="2243958" cy="31784"/>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7EAAC3CB-39CA-49BF-BF9A-CFC886745281}"/>
                </a:ext>
              </a:extLst>
            </p:cNvPr>
            <p:cNvCxnSpPr>
              <a:cxnSpLocks/>
            </p:cNvCxnSpPr>
            <p:nvPr/>
          </p:nvCxnSpPr>
          <p:spPr>
            <a:xfrm>
              <a:off x="8153400" y="5486400"/>
              <a:ext cx="2105526" cy="204537"/>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495D773A-081C-4AD4-9BF8-1B7695EBFF99}"/>
                </a:ext>
              </a:extLst>
            </p:cNvPr>
            <p:cNvCxnSpPr>
              <a:cxnSpLocks/>
            </p:cNvCxnSpPr>
            <p:nvPr/>
          </p:nvCxnSpPr>
          <p:spPr>
            <a:xfrm flipV="1">
              <a:off x="8129337" y="5277853"/>
              <a:ext cx="2093495" cy="156410"/>
            </a:xfrm>
            <a:prstGeom prst="straightConnector1">
              <a:avLst/>
            </a:prstGeom>
            <a:ln>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82B12283-B955-4674-AF3A-F1DAFE2200FB}"/>
                </a:ext>
              </a:extLst>
            </p:cNvPr>
            <p:cNvSpPr txBox="1"/>
            <p:nvPr/>
          </p:nvSpPr>
          <p:spPr>
            <a:xfrm>
              <a:off x="8920867" y="5478456"/>
              <a:ext cx="412933" cy="553998"/>
            </a:xfrm>
            <a:prstGeom prst="rect">
              <a:avLst/>
            </a:prstGeom>
            <a:noFill/>
          </p:spPr>
          <p:txBody>
            <a:bodyPr wrap="none" rtlCol="0">
              <a:spAutoFit/>
            </a:bodyPr>
            <a:lstStyle/>
            <a:p>
              <a:r>
                <a:rPr lang="en-US" sz="2100" dirty="0">
                  <a:solidFill>
                    <a:srgbClr val="FF0000"/>
                  </a:solidFill>
                </a:rPr>
                <a:t>?</a:t>
              </a:r>
            </a:p>
          </p:txBody>
        </p:sp>
      </p:grpSp>
    </p:spTree>
    <p:extLst>
      <p:ext uri="{BB962C8B-B14F-4D97-AF65-F5344CB8AC3E}">
        <p14:creationId xmlns:p14="http://schemas.microsoft.com/office/powerpoint/2010/main" val="221489940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AA2E-770E-4AA6-907E-214D4C43EEBB}"/>
              </a:ext>
            </a:extLst>
          </p:cNvPr>
          <p:cNvSpPr>
            <a:spLocks noGrp="1"/>
          </p:cNvSpPr>
          <p:nvPr>
            <p:ph type="title"/>
          </p:nvPr>
        </p:nvSpPr>
        <p:spPr/>
        <p:txBody>
          <a:bodyPr/>
          <a:lstStyle/>
          <a:p>
            <a:r>
              <a:rPr lang="en-US" dirty="0"/>
              <a:t>Irreducibility and random processes</a:t>
            </a:r>
          </a:p>
        </p:txBody>
      </p:sp>
      <p:sp>
        <p:nvSpPr>
          <p:cNvPr id="3" name="Content Placeholder 2">
            <a:extLst>
              <a:ext uri="{FF2B5EF4-FFF2-40B4-BE49-F238E27FC236}">
                <a16:creationId xmlns:a16="http://schemas.microsoft.com/office/drawing/2014/main" id="{F9D2DAD6-D0C1-4CB6-931A-09DF7E7A2868}"/>
              </a:ext>
            </a:extLst>
          </p:cNvPr>
          <p:cNvSpPr>
            <a:spLocks noGrp="1"/>
          </p:cNvSpPr>
          <p:nvPr>
            <p:ph idx="1"/>
          </p:nvPr>
        </p:nvSpPr>
        <p:spPr/>
        <p:txBody>
          <a:bodyPr>
            <a:normAutofit fontScale="92500"/>
          </a:bodyPr>
          <a:lstStyle/>
          <a:p>
            <a:r>
              <a:rPr lang="en-US" dirty="0"/>
              <a:t>With infinitesimal reducibility we could track the motion of each part of the system. With irreducibility, instead, we cannot: any part could have been mapped to any other part of the same size.</a:t>
            </a:r>
          </a:p>
          <a:p>
            <a:r>
              <a:rPr lang="en-US" dirty="0"/>
              <a:t>We will have a stable overall distribution where the parts are constantly randomly shifting around</a:t>
            </a:r>
          </a:p>
          <a:p>
            <a:pPr lvl="1"/>
            <a:r>
              <a:rPr lang="en-US" dirty="0"/>
              <a:t>The parts are identified by random variables and their evolution is a pure random process</a:t>
            </a:r>
          </a:p>
          <a:p>
            <a:r>
              <a:rPr lang="en-US" dirty="0"/>
              <a:t>The strength of the random process within a fraction of the system will be proportional to the size of that fraction (more parts with which to switch)</a:t>
            </a:r>
          </a:p>
        </p:txBody>
      </p:sp>
      <p:sp>
        <p:nvSpPr>
          <p:cNvPr id="4" name="Footer Placeholder 3">
            <a:extLst>
              <a:ext uri="{FF2B5EF4-FFF2-40B4-BE49-F238E27FC236}">
                <a16:creationId xmlns:a16="http://schemas.microsoft.com/office/drawing/2014/main" id="{D1BAA62D-3E75-45B6-8020-D3BFD2830EAB}"/>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9066F6BC-A6EA-4D2F-8572-A0D0E5CC69FC}"/>
              </a:ext>
            </a:extLst>
          </p:cNvPr>
          <p:cNvSpPr>
            <a:spLocks noGrp="1"/>
          </p:cNvSpPr>
          <p:nvPr>
            <p:ph type="sldNum" sz="quarter" idx="12"/>
          </p:nvPr>
        </p:nvSpPr>
        <p:spPr/>
        <p:txBody>
          <a:bodyPr/>
          <a:lstStyle/>
          <a:p>
            <a:fld id="{934E83B7-D982-4FD7-A0FA-8E7100A1152D}" type="slidenum">
              <a:rPr lang="en-US" smtClean="0"/>
              <a:t>31</a:t>
            </a:fld>
            <a:endParaRPr lang="en-US"/>
          </a:p>
        </p:txBody>
      </p:sp>
    </p:spTree>
    <p:extLst>
      <p:ext uri="{BB962C8B-B14F-4D97-AF65-F5344CB8AC3E}">
        <p14:creationId xmlns:p14="http://schemas.microsoft.com/office/powerpoint/2010/main" val="289168453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AA2E-770E-4AA6-907E-214D4C43EEBB}"/>
              </a:ext>
            </a:extLst>
          </p:cNvPr>
          <p:cNvSpPr>
            <a:spLocks noGrp="1"/>
          </p:cNvSpPr>
          <p:nvPr>
            <p:ph type="title"/>
          </p:nvPr>
        </p:nvSpPr>
        <p:spPr/>
        <p:txBody>
          <a:bodyPr/>
          <a:lstStyle/>
          <a:p>
            <a:r>
              <a:rPr lang="en-US" dirty="0"/>
              <a:t>Combining parts and interference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F9D2DAD6-D0C1-4CB6-931A-09DF7E7A2868}"/>
                  </a:ext>
                </a:extLst>
              </p:cNvPr>
              <p:cNvSpPr>
                <a:spLocks noGrp="1"/>
              </p:cNvSpPr>
              <p:nvPr>
                <p:ph idx="1"/>
              </p:nvPr>
            </p:nvSpPr>
            <p:spPr/>
            <p:txBody>
              <a:bodyPr>
                <a:normAutofit fontScale="92500"/>
              </a:bodyPr>
              <a:lstStyle/>
              <a:p>
                <a:r>
                  <a:rPr lang="en-US" dirty="0"/>
                  <a:t>When combining parts, then, we are really combining random processes</a:t>
                </a:r>
              </a:p>
              <a:p>
                <a:pPr lvl="1"/>
                <a:r>
                  <a:rPr lang="en-US" dirty="0"/>
                  <a:t>Recall </a:t>
                </a:r>
                <a14:m>
                  <m:oMath xmlns:m="http://schemas.openxmlformats.org/officeDocument/2006/math">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r>
                          <a:rPr lang="en-US" b="0" i="1" smtClean="0">
                            <a:latin typeface="Cambria Math" panose="02040503050406030204" pitchFamily="18" charset="0"/>
                          </a:rPr>
                          <m:t>+</m:t>
                        </m:r>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𝑋</m:t>
                        </m:r>
                      </m:sub>
                      <m:sup>
                        <m:r>
                          <a:rPr lang="en-US" b="0" i="1" smtClean="0">
                            <a:latin typeface="Cambria Math" panose="02040503050406030204" pitchFamily="18" charset="0"/>
                          </a:rPr>
                          <m:t>2</m:t>
                        </m:r>
                      </m:sup>
                    </m:sSub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𝜎</m:t>
                        </m:r>
                      </m:e>
                      <m:sub>
                        <m:r>
                          <a:rPr lang="en-US" b="0" i="1" smtClean="0">
                            <a:latin typeface="Cambria Math" panose="02040503050406030204" pitchFamily="18" charset="0"/>
                          </a:rPr>
                          <m:t>𝑌</m:t>
                        </m:r>
                      </m:sub>
                      <m:sup>
                        <m:r>
                          <a:rPr lang="en-US" b="0" i="1" smtClean="0">
                            <a:latin typeface="Cambria Math" panose="02040503050406030204" pitchFamily="18" charset="0"/>
                          </a:rPr>
                          <m:t>2</m:t>
                        </m:r>
                      </m:sup>
                    </m:sSubSup>
                    <m:r>
                      <a:rPr lang="en-US" b="0" i="1" smtClean="0">
                        <a:latin typeface="Cambria Math" panose="02040503050406030204" pitchFamily="18" charset="0"/>
                      </a:rPr>
                      <m:t>+2</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𝑋</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𝑌</m:t>
                        </m:r>
                      </m:sub>
                    </m:sSub>
                    <m:sSub>
                      <m:sSubPr>
                        <m:ctrlPr>
                          <a:rPr lang="en-US" b="0" i="1" smtClean="0">
                            <a:latin typeface="Cambria Math" panose="02040503050406030204" pitchFamily="18" charset="0"/>
                          </a:rPr>
                        </m:ctrlPr>
                      </m:sSubPr>
                      <m:e>
                        <m:r>
                          <a:rPr lang="en-US" b="0" i="1" smtClean="0">
                            <a:latin typeface="Cambria Math" panose="02040503050406030204" pitchFamily="18" charset="0"/>
                          </a:rPr>
                          <m:t>𝜚</m:t>
                        </m:r>
                      </m:e>
                      <m:sub>
                        <m:r>
                          <a:rPr lang="en-US" b="0" i="1" smtClean="0">
                            <a:latin typeface="Cambria Math" panose="02040503050406030204" pitchFamily="18" charset="0"/>
                          </a:rPr>
                          <m:t>𝑋𝑌</m:t>
                        </m:r>
                      </m:sub>
                    </m:sSub>
                  </m:oMath>
                </a14:m>
                <a:r>
                  <a:rPr lang="en-US" dirty="0"/>
                  <a:t>, where </a:t>
                </a:r>
                <a14:m>
                  <m:oMath xmlns:m="http://schemas.openxmlformats.org/officeDocument/2006/math">
                    <m:r>
                      <a:rPr lang="en-US" b="0" i="0" smtClean="0">
                        <a:latin typeface="Cambria Math" panose="02040503050406030204" pitchFamily="18" charset="0"/>
                      </a:rPr>
                      <m:t>−1</m:t>
                    </m:r>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𝜚</m:t>
                        </m:r>
                      </m:e>
                      <m:sub>
                        <m:r>
                          <a:rPr lang="en-US" i="1">
                            <a:latin typeface="Cambria Math" panose="02040503050406030204" pitchFamily="18" charset="0"/>
                          </a:rPr>
                          <m:t>𝑋𝑌</m:t>
                        </m:r>
                      </m:sub>
                    </m:sSub>
                    <m:r>
                      <a:rPr lang="en-US" b="0" i="1" smtClean="0">
                        <a:latin typeface="Cambria Math" panose="02040503050406030204" pitchFamily="18" charset="0"/>
                      </a:rPr>
                      <m:t>≤+1</m:t>
                    </m:r>
                  </m:oMath>
                </a14:m>
                <a:r>
                  <a:rPr lang="en-US" dirty="0"/>
                  <a:t> is the Pearson correlation coefficient</a:t>
                </a:r>
              </a:p>
              <a:p>
                <a:r>
                  <a:rPr lang="en-US" dirty="0"/>
                  <a:t>The process strength, then, will combine more than additively where there is positive correlation and less than additively where there is negative correlation</a:t>
                </a:r>
              </a:p>
              <a:p>
                <a:r>
                  <a:rPr lang="en-US" dirty="0"/>
                  <a:t>Since process strength is proportional to the fraction size, the correlation or anti-correlation in some region will correspond to a higher or a lower fraction of the system in that region (i.e. interference patterns)</a:t>
                </a:r>
              </a:p>
              <a:p>
                <a:endParaRPr lang="en-US" dirty="0"/>
              </a:p>
            </p:txBody>
          </p:sp>
        </mc:Choice>
        <mc:Fallback>
          <p:sp>
            <p:nvSpPr>
              <p:cNvPr id="3" name="Content Placeholder 2">
                <a:extLst>
                  <a:ext uri="{FF2B5EF4-FFF2-40B4-BE49-F238E27FC236}">
                    <a16:creationId xmlns:a16="http://schemas.microsoft.com/office/drawing/2014/main" id="{F9D2DAD6-D0C1-4CB6-931A-09DF7E7A2868}"/>
                  </a:ext>
                </a:extLst>
              </p:cNvPr>
              <p:cNvSpPr>
                <a:spLocks noGrp="1" noRot="1" noChangeAspect="1" noMove="1" noResize="1" noEditPoints="1" noAdjustHandles="1" noChangeArrowheads="1" noChangeShapeType="1" noTextEdit="1"/>
              </p:cNvSpPr>
              <p:nvPr>
                <p:ph idx="1"/>
              </p:nvPr>
            </p:nvSpPr>
            <p:spPr>
              <a:blipFill>
                <a:blip r:embed="rId2"/>
                <a:stretch>
                  <a:fillRect l="-1159" t="-2101" b="-840"/>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1D9AF4C1-5910-41CA-B3E9-80C3C7388801}"/>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5A12BB9D-72B7-4528-B4B4-4C346A9AF3D9}"/>
              </a:ext>
            </a:extLst>
          </p:cNvPr>
          <p:cNvSpPr>
            <a:spLocks noGrp="1"/>
          </p:cNvSpPr>
          <p:nvPr>
            <p:ph type="sldNum" sz="quarter" idx="12"/>
          </p:nvPr>
        </p:nvSpPr>
        <p:spPr/>
        <p:txBody>
          <a:bodyPr/>
          <a:lstStyle/>
          <a:p>
            <a:fld id="{934E83B7-D982-4FD7-A0FA-8E7100A1152D}" type="slidenum">
              <a:rPr lang="en-US" smtClean="0"/>
              <a:t>32</a:t>
            </a:fld>
            <a:endParaRPr lang="en-US"/>
          </a:p>
        </p:txBody>
      </p:sp>
    </p:spTree>
    <p:extLst>
      <p:ext uri="{BB962C8B-B14F-4D97-AF65-F5344CB8AC3E}">
        <p14:creationId xmlns:p14="http://schemas.microsoft.com/office/powerpoint/2010/main" val="274306392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AA2E-770E-4AA6-907E-214D4C43EEBB}"/>
              </a:ext>
            </a:extLst>
          </p:cNvPr>
          <p:cNvSpPr>
            <a:spLocks noGrp="1"/>
          </p:cNvSpPr>
          <p:nvPr>
            <p:ph type="title"/>
          </p:nvPr>
        </p:nvSpPr>
        <p:spPr/>
        <p:txBody>
          <a:bodyPr/>
          <a:lstStyle/>
          <a:p>
            <a:r>
              <a:rPr lang="en-US" dirty="0"/>
              <a:t>Distribution spread</a:t>
            </a:r>
          </a:p>
        </p:txBody>
      </p:sp>
      <p:sp>
        <p:nvSpPr>
          <p:cNvPr id="3" name="Content Placeholder 2">
            <a:extLst>
              <a:ext uri="{FF2B5EF4-FFF2-40B4-BE49-F238E27FC236}">
                <a16:creationId xmlns:a16="http://schemas.microsoft.com/office/drawing/2014/main" id="{F9D2DAD6-D0C1-4CB6-931A-09DF7E7A2868}"/>
              </a:ext>
            </a:extLst>
          </p:cNvPr>
          <p:cNvSpPr>
            <a:spLocks noGrp="1"/>
          </p:cNvSpPr>
          <p:nvPr>
            <p:ph idx="1"/>
          </p:nvPr>
        </p:nvSpPr>
        <p:spPr/>
        <p:txBody>
          <a:bodyPr>
            <a:normAutofit fontScale="85000" lnSpcReduction="10000"/>
          </a:bodyPr>
          <a:lstStyle/>
          <a:p>
            <a:r>
              <a:rPr lang="en-US" dirty="0"/>
              <a:t>Note that the knowledge of the whole tells us something about the parts: namely that they have to be within that whole</a:t>
            </a:r>
          </a:p>
          <a:p>
            <a:r>
              <a:rPr lang="en-US" dirty="0"/>
              <a:t>If we shrink the spread of the whole system in both position and momentum, then we are restricting the random processes: we are reducing the states available to the parts</a:t>
            </a:r>
          </a:p>
          <a:p>
            <a:r>
              <a:rPr lang="en-US" dirty="0"/>
              <a:t>In the limit, if the whole system were at one point in both position and momentum, we would know the position and momentum of all parts, these would not be able to randomly fluctuate within the distribution: the system is no longer irreducible</a:t>
            </a:r>
          </a:p>
          <a:p>
            <a:r>
              <a:rPr lang="en-US" dirty="0"/>
              <a:t>An irreducible system, then, must have a minimum spread for the system in position and momentum </a:t>
            </a:r>
          </a:p>
        </p:txBody>
      </p:sp>
      <p:sp>
        <p:nvSpPr>
          <p:cNvPr id="4" name="Footer Placeholder 3">
            <a:extLst>
              <a:ext uri="{FF2B5EF4-FFF2-40B4-BE49-F238E27FC236}">
                <a16:creationId xmlns:a16="http://schemas.microsoft.com/office/drawing/2014/main" id="{B83DEB99-7026-4CB9-9B6E-DA63A6495883}"/>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84557BCB-7085-4172-B910-00971AB437B3}"/>
              </a:ext>
            </a:extLst>
          </p:cNvPr>
          <p:cNvSpPr>
            <a:spLocks noGrp="1"/>
          </p:cNvSpPr>
          <p:nvPr>
            <p:ph type="sldNum" sz="quarter" idx="12"/>
          </p:nvPr>
        </p:nvSpPr>
        <p:spPr/>
        <p:txBody>
          <a:bodyPr/>
          <a:lstStyle/>
          <a:p>
            <a:fld id="{934E83B7-D982-4FD7-A0FA-8E7100A1152D}" type="slidenum">
              <a:rPr lang="en-US" smtClean="0"/>
              <a:t>33</a:t>
            </a:fld>
            <a:endParaRPr lang="en-US"/>
          </a:p>
        </p:txBody>
      </p:sp>
    </p:spTree>
    <p:extLst>
      <p:ext uri="{BB962C8B-B14F-4D97-AF65-F5344CB8AC3E}">
        <p14:creationId xmlns:p14="http://schemas.microsoft.com/office/powerpoint/2010/main" val="132545143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20AA2E-770E-4AA6-907E-214D4C43EEBB}"/>
              </a:ext>
            </a:extLst>
          </p:cNvPr>
          <p:cNvSpPr>
            <a:spLocks noGrp="1"/>
          </p:cNvSpPr>
          <p:nvPr>
            <p:ph type="title"/>
          </p:nvPr>
        </p:nvSpPr>
        <p:spPr/>
        <p:txBody>
          <a:bodyPr/>
          <a:lstStyle/>
          <a:p>
            <a:r>
              <a:rPr lang="en-US" dirty="0"/>
              <a:t>Non-locality</a:t>
            </a:r>
          </a:p>
        </p:txBody>
      </p:sp>
      <p:sp>
        <p:nvSpPr>
          <p:cNvPr id="3" name="Content Placeholder 2">
            <a:extLst>
              <a:ext uri="{FF2B5EF4-FFF2-40B4-BE49-F238E27FC236}">
                <a16:creationId xmlns:a16="http://schemas.microsoft.com/office/drawing/2014/main" id="{F9D2DAD6-D0C1-4CB6-931A-09DF7E7A2868}"/>
              </a:ext>
            </a:extLst>
          </p:cNvPr>
          <p:cNvSpPr>
            <a:spLocks noGrp="1"/>
          </p:cNvSpPr>
          <p:nvPr>
            <p:ph idx="1"/>
          </p:nvPr>
        </p:nvSpPr>
        <p:spPr/>
        <p:txBody>
          <a:bodyPr>
            <a:normAutofit fontScale="92500" lnSpcReduction="10000"/>
          </a:bodyPr>
          <a:lstStyle/>
          <a:p>
            <a:r>
              <a:rPr lang="en-US" dirty="0"/>
              <a:t>Now suppose the system is spread over a long distance</a:t>
            </a:r>
          </a:p>
          <a:p>
            <a:r>
              <a:rPr lang="en-US" dirty="0"/>
              <a:t>Suppose we interact, within a region, with part of the system.</a:t>
            </a:r>
          </a:p>
          <a:p>
            <a:r>
              <a:rPr lang="en-US" dirty="0"/>
              <a:t>Given that the system is irreducible, we cannot tag one part and therefore we can’t interact only with part of the system: we will interact with the whole, even if parts are distant</a:t>
            </a:r>
          </a:p>
          <a:p>
            <a:r>
              <a:rPr lang="en-US" dirty="0"/>
              <a:t>Yet, since the motion of the parts is purely random, we cannot use this non-local interaction to transfer messages, introduce cause-effect relationships, and so on</a:t>
            </a:r>
          </a:p>
        </p:txBody>
      </p:sp>
      <p:sp>
        <p:nvSpPr>
          <p:cNvPr id="4" name="Footer Placeholder 3">
            <a:extLst>
              <a:ext uri="{FF2B5EF4-FFF2-40B4-BE49-F238E27FC236}">
                <a16:creationId xmlns:a16="http://schemas.microsoft.com/office/drawing/2014/main" id="{FB5DB399-A69F-4E40-92E3-8E628E10CBB5}"/>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11B6917A-9F3D-4F1C-9D83-BF51D3223CCF}"/>
              </a:ext>
            </a:extLst>
          </p:cNvPr>
          <p:cNvSpPr>
            <a:spLocks noGrp="1"/>
          </p:cNvSpPr>
          <p:nvPr>
            <p:ph type="sldNum" sz="quarter" idx="12"/>
          </p:nvPr>
        </p:nvSpPr>
        <p:spPr/>
        <p:txBody>
          <a:bodyPr/>
          <a:lstStyle/>
          <a:p>
            <a:fld id="{934E83B7-D982-4FD7-A0FA-8E7100A1152D}" type="slidenum">
              <a:rPr lang="en-US" smtClean="0"/>
              <a:t>34</a:t>
            </a:fld>
            <a:endParaRPr lang="en-US"/>
          </a:p>
        </p:txBody>
      </p:sp>
    </p:spTree>
    <p:extLst>
      <p:ext uri="{BB962C8B-B14F-4D97-AF65-F5344CB8AC3E}">
        <p14:creationId xmlns:p14="http://schemas.microsoft.com/office/powerpoint/2010/main" val="27883071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986155-0E99-4264-8195-C2738D645819}"/>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FC475AA6-1DDA-49D9-A7E6-EFF16B6FB48B}"/>
              </a:ext>
            </a:extLst>
          </p:cNvPr>
          <p:cNvSpPr>
            <a:spLocks noGrp="1"/>
          </p:cNvSpPr>
          <p:nvPr>
            <p:ph idx="1"/>
          </p:nvPr>
        </p:nvSpPr>
        <p:spPr/>
        <p:txBody>
          <a:bodyPr>
            <a:normAutofit lnSpcReduction="10000"/>
          </a:bodyPr>
          <a:lstStyle/>
          <a:p>
            <a:r>
              <a:rPr lang="en-US" dirty="0"/>
              <a:t>The irreducibility of the system leads to the state space of quantum particle mechanics</a:t>
            </a:r>
          </a:p>
          <a:p>
            <a:pPr lvl="1"/>
            <a:r>
              <a:rPr lang="en-US" dirty="0"/>
              <a:t>A complex number is used to represent an element of the vector space formed by two random variables; the cosine of phase differences represents the Pearson correlation coefficient</a:t>
            </a:r>
          </a:p>
          <a:p>
            <a:r>
              <a:rPr lang="en-US" dirty="0"/>
              <a:t>The deterministic and reversible evolution of an irreducible system leads to the </a:t>
            </a:r>
            <a:r>
              <a:rPr lang="en-US" dirty="0" err="1"/>
              <a:t>Schroedinger</a:t>
            </a:r>
            <a:r>
              <a:rPr lang="en-US" dirty="0"/>
              <a:t> equation</a:t>
            </a:r>
          </a:p>
          <a:p>
            <a:r>
              <a:rPr lang="en-US" dirty="0"/>
              <a:t>The non-deterministic evolution, in certain cases, leads to the projection (i.e. collapse)</a:t>
            </a:r>
          </a:p>
        </p:txBody>
      </p:sp>
      <p:sp>
        <p:nvSpPr>
          <p:cNvPr id="4" name="Footer Placeholder 3">
            <a:extLst>
              <a:ext uri="{FF2B5EF4-FFF2-40B4-BE49-F238E27FC236}">
                <a16:creationId xmlns:a16="http://schemas.microsoft.com/office/drawing/2014/main" id="{7EFEBEEF-21EA-4851-B445-E9A32BB764D8}"/>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F264DAE5-1E76-41F2-B3E3-17DED2652A0B}"/>
              </a:ext>
            </a:extLst>
          </p:cNvPr>
          <p:cNvSpPr>
            <a:spLocks noGrp="1"/>
          </p:cNvSpPr>
          <p:nvPr>
            <p:ph type="sldNum" sz="quarter" idx="12"/>
          </p:nvPr>
        </p:nvSpPr>
        <p:spPr/>
        <p:txBody>
          <a:bodyPr/>
          <a:lstStyle/>
          <a:p>
            <a:fld id="{934E83B7-D982-4FD7-A0FA-8E7100A1152D}" type="slidenum">
              <a:rPr lang="en-US" smtClean="0"/>
              <a:t>35</a:t>
            </a:fld>
            <a:endParaRPr lang="en-US"/>
          </a:p>
        </p:txBody>
      </p:sp>
    </p:spTree>
    <p:extLst>
      <p:ext uri="{BB962C8B-B14F-4D97-AF65-F5344CB8AC3E}">
        <p14:creationId xmlns:p14="http://schemas.microsoft.com/office/powerpoint/2010/main" val="189012114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19C8E-E20B-4636-B0C0-A7BE482734B1}"/>
              </a:ext>
            </a:extLst>
          </p:cNvPr>
          <p:cNvSpPr>
            <a:spLocks noGrp="1"/>
          </p:cNvSpPr>
          <p:nvPr>
            <p:ph type="title"/>
          </p:nvPr>
        </p:nvSpPr>
        <p:spPr/>
        <p:txBody>
          <a:bodyPr/>
          <a:lstStyle/>
          <a:p>
            <a:r>
              <a:rPr lang="en-US" dirty="0"/>
              <a:t>Overall takeaway</a:t>
            </a:r>
          </a:p>
        </p:txBody>
      </p:sp>
      <p:sp>
        <p:nvSpPr>
          <p:cNvPr id="3" name="Content Placeholder 2">
            <a:extLst>
              <a:ext uri="{FF2B5EF4-FFF2-40B4-BE49-F238E27FC236}">
                <a16:creationId xmlns:a16="http://schemas.microsoft.com/office/drawing/2014/main" id="{9D3395C9-E049-4ACF-93EB-6B49398F8D72}"/>
              </a:ext>
            </a:extLst>
          </p:cNvPr>
          <p:cNvSpPr>
            <a:spLocks noGrp="1"/>
          </p:cNvSpPr>
          <p:nvPr>
            <p:ph idx="1"/>
          </p:nvPr>
        </p:nvSpPr>
        <p:spPr/>
        <p:txBody>
          <a:bodyPr>
            <a:normAutofit fontScale="92500" lnSpcReduction="10000"/>
          </a:bodyPr>
          <a:lstStyle/>
          <a:p>
            <a:r>
              <a:rPr lang="en-US" dirty="0"/>
              <a:t>It takes few assumptions to recover the basics of classical and quantum Hamiltonian particle mechanics</a:t>
            </a:r>
          </a:p>
          <a:p>
            <a:r>
              <a:rPr lang="en-US" dirty="0"/>
              <a:t>These assumptions seem simple but they pack a lot more consequences than one would think at first and they help clarify the realm of applicability of the theories</a:t>
            </a:r>
          </a:p>
          <a:p>
            <a:r>
              <a:rPr lang="en-US" dirty="0"/>
              <a:t>The assumptions tell us how states are related in time (i.e. past and future), at different scales (i.e. whole and parts) and to trajectories. These relatively few concepts are of a general nature and allow us to focus on the essentials of the different theories and understand what is common and what is different</a:t>
            </a:r>
          </a:p>
        </p:txBody>
      </p:sp>
      <p:sp>
        <p:nvSpPr>
          <p:cNvPr id="4" name="Footer Placeholder 3">
            <a:extLst>
              <a:ext uri="{FF2B5EF4-FFF2-40B4-BE49-F238E27FC236}">
                <a16:creationId xmlns:a16="http://schemas.microsoft.com/office/drawing/2014/main" id="{74714071-D1E8-4AAD-A68D-B82AA7CDE616}"/>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8DE4B680-DABE-4ECA-95DC-516709C71ED1}"/>
              </a:ext>
            </a:extLst>
          </p:cNvPr>
          <p:cNvSpPr>
            <a:spLocks noGrp="1"/>
          </p:cNvSpPr>
          <p:nvPr>
            <p:ph type="sldNum" sz="quarter" idx="12"/>
          </p:nvPr>
        </p:nvSpPr>
        <p:spPr/>
        <p:txBody>
          <a:bodyPr/>
          <a:lstStyle/>
          <a:p>
            <a:fld id="{934E83B7-D982-4FD7-A0FA-8E7100A1152D}" type="slidenum">
              <a:rPr lang="en-US" smtClean="0"/>
              <a:t>36</a:t>
            </a:fld>
            <a:endParaRPr lang="en-US"/>
          </a:p>
        </p:txBody>
      </p:sp>
    </p:spTree>
    <p:extLst>
      <p:ext uri="{BB962C8B-B14F-4D97-AF65-F5344CB8AC3E}">
        <p14:creationId xmlns:p14="http://schemas.microsoft.com/office/powerpoint/2010/main" val="13272259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6E9C12-3E03-4CBD-92C5-A194BB7D0864}"/>
              </a:ext>
            </a:extLst>
          </p:cNvPr>
          <p:cNvSpPr>
            <a:spLocks noGrp="1"/>
          </p:cNvSpPr>
          <p:nvPr>
            <p:ph type="ctrTitle"/>
          </p:nvPr>
        </p:nvSpPr>
        <p:spPr/>
        <p:txBody>
          <a:bodyPr>
            <a:normAutofit fontScale="90000"/>
          </a:bodyPr>
          <a:lstStyle/>
          <a:p>
            <a:r>
              <a:rPr lang="en-US" dirty="0"/>
              <a:t>Current activities and possible opportunities for contribution</a:t>
            </a:r>
          </a:p>
        </p:txBody>
      </p:sp>
      <p:sp>
        <p:nvSpPr>
          <p:cNvPr id="3" name="Subtitle 2">
            <a:extLst>
              <a:ext uri="{FF2B5EF4-FFF2-40B4-BE49-F238E27FC236}">
                <a16:creationId xmlns:a16="http://schemas.microsoft.com/office/drawing/2014/main" id="{0272C2A8-36FA-496C-AE51-8FB826F9D8F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12356905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306B-312A-417A-968A-71D9DDC1A219}"/>
              </a:ext>
            </a:extLst>
          </p:cNvPr>
          <p:cNvSpPr>
            <a:spLocks noGrp="1"/>
          </p:cNvSpPr>
          <p:nvPr>
            <p:ph type="title"/>
          </p:nvPr>
        </p:nvSpPr>
        <p:spPr/>
        <p:txBody>
          <a:bodyPr>
            <a:normAutofit/>
          </a:bodyPr>
          <a:lstStyle/>
          <a:p>
            <a:r>
              <a:rPr lang="en-US" dirty="0"/>
              <a:t>Current activities and possible opportunities for contribution</a:t>
            </a:r>
          </a:p>
        </p:txBody>
      </p:sp>
      <p:sp>
        <p:nvSpPr>
          <p:cNvPr id="3" name="Content Placeholder 2">
            <a:extLst>
              <a:ext uri="{FF2B5EF4-FFF2-40B4-BE49-F238E27FC236}">
                <a16:creationId xmlns:a16="http://schemas.microsoft.com/office/drawing/2014/main" id="{667066A5-2622-419E-B7B8-6B92E284C59A}"/>
              </a:ext>
            </a:extLst>
          </p:cNvPr>
          <p:cNvSpPr>
            <a:spLocks noGrp="1"/>
          </p:cNvSpPr>
          <p:nvPr>
            <p:ph idx="1"/>
          </p:nvPr>
        </p:nvSpPr>
        <p:spPr/>
        <p:txBody>
          <a:bodyPr>
            <a:normAutofit lnSpcReduction="10000"/>
          </a:bodyPr>
          <a:lstStyle/>
          <a:p>
            <a:r>
              <a:rPr lang="en-US" dirty="0"/>
              <a:t>Extend – Bring different areas within the framework </a:t>
            </a:r>
          </a:p>
          <a:p>
            <a:pPr lvl="1"/>
            <a:r>
              <a:rPr lang="en-US" dirty="0"/>
              <a:t>Literature search on math/physics/philosophy of science for other areas, investigate other approaches, understand what parts can fit and be used</a:t>
            </a:r>
          </a:p>
          <a:p>
            <a:r>
              <a:rPr lang="en-US" dirty="0"/>
              <a:t>Consolidate – Take the published ideas and make them more rigorous</a:t>
            </a:r>
          </a:p>
          <a:p>
            <a:pPr lvl="1"/>
            <a:r>
              <a:rPr lang="en-US" dirty="0"/>
              <a:t>Review current material and provide feedback, work on the more precise mathematical formulation where missing</a:t>
            </a:r>
          </a:p>
          <a:p>
            <a:r>
              <a:rPr lang="en-US" dirty="0"/>
              <a:t>Popularize – Prepare material to make the work more accessible</a:t>
            </a:r>
          </a:p>
          <a:p>
            <a:pPr lvl="1"/>
            <a:endParaRPr lang="en-US" dirty="0"/>
          </a:p>
        </p:txBody>
      </p:sp>
      <p:sp>
        <p:nvSpPr>
          <p:cNvPr id="4" name="Footer Placeholder 3">
            <a:extLst>
              <a:ext uri="{FF2B5EF4-FFF2-40B4-BE49-F238E27FC236}">
                <a16:creationId xmlns:a16="http://schemas.microsoft.com/office/drawing/2014/main" id="{D46CBDCE-7C01-4A1D-A922-0AF73DE67C60}"/>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8008291E-F00B-457F-907F-2582D35097FE}"/>
              </a:ext>
            </a:extLst>
          </p:cNvPr>
          <p:cNvSpPr>
            <a:spLocks noGrp="1"/>
          </p:cNvSpPr>
          <p:nvPr>
            <p:ph type="sldNum" sz="quarter" idx="12"/>
          </p:nvPr>
        </p:nvSpPr>
        <p:spPr/>
        <p:txBody>
          <a:bodyPr/>
          <a:lstStyle/>
          <a:p>
            <a:fld id="{934E83B7-D982-4FD7-A0FA-8E7100A1152D}" type="slidenum">
              <a:rPr lang="en-US" smtClean="0"/>
              <a:t>38</a:t>
            </a:fld>
            <a:endParaRPr lang="en-US"/>
          </a:p>
        </p:txBody>
      </p:sp>
    </p:spTree>
    <p:extLst>
      <p:ext uri="{BB962C8B-B14F-4D97-AF65-F5344CB8AC3E}">
        <p14:creationId xmlns:p14="http://schemas.microsoft.com/office/powerpoint/2010/main" val="7110975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306B-312A-417A-968A-71D9DDC1A219}"/>
              </a:ext>
            </a:extLst>
          </p:cNvPr>
          <p:cNvSpPr>
            <a:spLocks noGrp="1"/>
          </p:cNvSpPr>
          <p:nvPr>
            <p:ph type="title"/>
          </p:nvPr>
        </p:nvSpPr>
        <p:spPr/>
        <p:txBody>
          <a:bodyPr>
            <a:normAutofit/>
          </a:bodyPr>
          <a:lstStyle/>
          <a:p>
            <a:r>
              <a:rPr lang="en-US" dirty="0"/>
              <a:t>Extend</a:t>
            </a:r>
          </a:p>
        </p:txBody>
      </p:sp>
      <p:sp>
        <p:nvSpPr>
          <p:cNvPr id="3" name="Content Placeholder 2">
            <a:extLst>
              <a:ext uri="{FF2B5EF4-FFF2-40B4-BE49-F238E27FC236}">
                <a16:creationId xmlns:a16="http://schemas.microsoft.com/office/drawing/2014/main" id="{667066A5-2622-419E-B7B8-6B92E284C59A}"/>
              </a:ext>
            </a:extLst>
          </p:cNvPr>
          <p:cNvSpPr>
            <a:spLocks noGrp="1"/>
          </p:cNvSpPr>
          <p:nvPr>
            <p:ph idx="1"/>
          </p:nvPr>
        </p:nvSpPr>
        <p:spPr/>
        <p:txBody>
          <a:bodyPr>
            <a:normAutofit fontScale="85000" lnSpcReduction="20000"/>
          </a:bodyPr>
          <a:lstStyle/>
          <a:p>
            <a:r>
              <a:rPr lang="en-US" dirty="0"/>
              <a:t>Currently working on thermodynamics and statistical mechanics</a:t>
            </a:r>
          </a:p>
          <a:p>
            <a:pPr lvl="1"/>
            <a:r>
              <a:rPr lang="en-US" dirty="0"/>
              <a:t>The idea is to substitute deterministic and reversible evolution with non-reversibility at the macro level, which leads to equilibria (i.e. the same final state is reached with different initial states).</a:t>
            </a:r>
          </a:p>
          <a:p>
            <a:pPr lvl="1"/>
            <a:r>
              <a:rPr lang="en-US" dirty="0"/>
              <a:t>At the micro level, instead, we would have non-determinism. This means knowledge of the initial micro-state is not enough to predict the final micro-state, i.e. more information is needed: an increase in information entropy.</a:t>
            </a:r>
          </a:p>
          <a:p>
            <a:pPr lvl="1"/>
            <a:r>
              <a:rPr lang="en-US" dirty="0"/>
              <a:t>What parts of other approaches can we use? How much can be derived from these simple premises? What recombination of established concepts provides the most insight with the fewest starting points? What mathematical tools are the most appropriate?</a:t>
            </a:r>
          </a:p>
          <a:p>
            <a:r>
              <a:rPr lang="en-US" dirty="0"/>
              <a:t>Other areas of future extensions: field theories (classical and quantum), gravitation, quantum hydrodynamics/stochastic mechanics, . . .</a:t>
            </a:r>
          </a:p>
        </p:txBody>
      </p:sp>
      <p:sp>
        <p:nvSpPr>
          <p:cNvPr id="4" name="Footer Placeholder 3">
            <a:extLst>
              <a:ext uri="{FF2B5EF4-FFF2-40B4-BE49-F238E27FC236}">
                <a16:creationId xmlns:a16="http://schemas.microsoft.com/office/drawing/2014/main" id="{BA4B91F8-D1D3-44B0-9EBB-C5282E56C3D3}"/>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D61447BA-4375-4632-858E-27C8D88996C7}"/>
              </a:ext>
            </a:extLst>
          </p:cNvPr>
          <p:cNvSpPr>
            <a:spLocks noGrp="1"/>
          </p:cNvSpPr>
          <p:nvPr>
            <p:ph type="sldNum" sz="quarter" idx="12"/>
          </p:nvPr>
        </p:nvSpPr>
        <p:spPr/>
        <p:txBody>
          <a:bodyPr/>
          <a:lstStyle/>
          <a:p>
            <a:fld id="{934E83B7-D982-4FD7-A0FA-8E7100A1152D}" type="slidenum">
              <a:rPr lang="en-US" smtClean="0"/>
              <a:t>39</a:t>
            </a:fld>
            <a:endParaRPr lang="en-US"/>
          </a:p>
        </p:txBody>
      </p:sp>
    </p:spTree>
    <p:extLst>
      <p:ext uri="{BB962C8B-B14F-4D97-AF65-F5344CB8AC3E}">
        <p14:creationId xmlns:p14="http://schemas.microsoft.com/office/powerpoint/2010/main" val="686292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914921-3029-4DA0-9ECD-D3858781B716}"/>
              </a:ext>
            </a:extLst>
          </p:cNvPr>
          <p:cNvSpPr>
            <a:spLocks noGrp="1"/>
          </p:cNvSpPr>
          <p:nvPr>
            <p:ph type="title"/>
          </p:nvPr>
        </p:nvSpPr>
        <p:spPr/>
        <p:txBody>
          <a:bodyPr/>
          <a:lstStyle/>
          <a:p>
            <a:r>
              <a:rPr lang="en-US" dirty="0"/>
              <a:t>Assumptions of Physics</a:t>
            </a:r>
          </a:p>
        </p:txBody>
      </p:sp>
      <p:sp>
        <p:nvSpPr>
          <p:cNvPr id="3" name="Content Placeholder 2">
            <a:extLst>
              <a:ext uri="{FF2B5EF4-FFF2-40B4-BE49-F238E27FC236}">
                <a16:creationId xmlns:a16="http://schemas.microsoft.com/office/drawing/2014/main" id="{F8EB68C3-CE9F-4650-8CF0-D45C96C3F719}"/>
              </a:ext>
            </a:extLst>
          </p:cNvPr>
          <p:cNvSpPr>
            <a:spLocks noGrp="1"/>
          </p:cNvSpPr>
          <p:nvPr>
            <p:ph idx="1"/>
          </p:nvPr>
        </p:nvSpPr>
        <p:spPr/>
        <p:txBody>
          <a:bodyPr>
            <a:normAutofit/>
          </a:bodyPr>
          <a:lstStyle/>
          <a:p>
            <a:r>
              <a:rPr lang="en-US" dirty="0"/>
              <a:t>The scope of the project is broad, touching elements of many different disciplines</a:t>
            </a:r>
          </a:p>
          <a:p>
            <a:pPr lvl="1"/>
            <a:r>
              <a:rPr lang="en-US" dirty="0"/>
              <a:t>Yet it is the ability to see how the different pieces fit that makes it very rewarding</a:t>
            </a:r>
          </a:p>
          <a:p>
            <a:r>
              <a:rPr lang="en-US" dirty="0"/>
              <a:t>In this talk we’ll go through at least the major starting points and hopefully give a sense of how they lead to certain branches of known physics, and the types of insight this approach can provide</a:t>
            </a:r>
          </a:p>
          <a:p>
            <a:endParaRPr lang="en-US" dirty="0"/>
          </a:p>
        </p:txBody>
      </p:sp>
      <p:sp>
        <p:nvSpPr>
          <p:cNvPr id="4" name="Footer Placeholder 3">
            <a:extLst>
              <a:ext uri="{FF2B5EF4-FFF2-40B4-BE49-F238E27FC236}">
                <a16:creationId xmlns:a16="http://schemas.microsoft.com/office/drawing/2014/main" id="{6F4EA51C-E3DB-4FC3-90DC-ED9D7576B53E}"/>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D12E7E11-CF4B-4551-BC84-59E3DC430E96}"/>
              </a:ext>
            </a:extLst>
          </p:cNvPr>
          <p:cNvSpPr>
            <a:spLocks noGrp="1"/>
          </p:cNvSpPr>
          <p:nvPr>
            <p:ph type="sldNum" sz="quarter" idx="12"/>
          </p:nvPr>
        </p:nvSpPr>
        <p:spPr/>
        <p:txBody>
          <a:bodyPr/>
          <a:lstStyle/>
          <a:p>
            <a:fld id="{934E83B7-D982-4FD7-A0FA-8E7100A1152D}" type="slidenum">
              <a:rPr lang="en-US" smtClean="0"/>
              <a:t>4</a:t>
            </a:fld>
            <a:endParaRPr lang="en-US"/>
          </a:p>
        </p:txBody>
      </p:sp>
    </p:spTree>
    <p:extLst>
      <p:ext uri="{BB962C8B-B14F-4D97-AF65-F5344CB8AC3E}">
        <p14:creationId xmlns:p14="http://schemas.microsoft.com/office/powerpoint/2010/main" val="368955191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306B-312A-417A-968A-71D9DDC1A219}"/>
              </a:ext>
            </a:extLst>
          </p:cNvPr>
          <p:cNvSpPr>
            <a:spLocks noGrp="1"/>
          </p:cNvSpPr>
          <p:nvPr>
            <p:ph type="title"/>
          </p:nvPr>
        </p:nvSpPr>
        <p:spPr/>
        <p:txBody>
          <a:bodyPr>
            <a:normAutofit/>
          </a:bodyPr>
          <a:lstStyle/>
          <a:p>
            <a:r>
              <a:rPr lang="en-US" dirty="0"/>
              <a:t>Consolidate</a:t>
            </a:r>
          </a:p>
        </p:txBody>
      </p:sp>
      <p:sp>
        <p:nvSpPr>
          <p:cNvPr id="3" name="Content Placeholder 2">
            <a:extLst>
              <a:ext uri="{FF2B5EF4-FFF2-40B4-BE49-F238E27FC236}">
                <a16:creationId xmlns:a16="http://schemas.microsoft.com/office/drawing/2014/main" id="{667066A5-2622-419E-B7B8-6B92E284C59A}"/>
              </a:ext>
            </a:extLst>
          </p:cNvPr>
          <p:cNvSpPr>
            <a:spLocks noGrp="1"/>
          </p:cNvSpPr>
          <p:nvPr>
            <p:ph idx="1"/>
          </p:nvPr>
        </p:nvSpPr>
        <p:spPr/>
        <p:txBody>
          <a:bodyPr>
            <a:normAutofit fontScale="92500" lnSpcReduction="10000"/>
          </a:bodyPr>
          <a:lstStyle/>
          <a:p>
            <a:r>
              <a:rPr lang="en-US" dirty="0"/>
              <a:t>Review what (we think) is finished</a:t>
            </a:r>
          </a:p>
          <a:p>
            <a:r>
              <a:rPr lang="en-US" dirty="0"/>
              <a:t>Extend the formal framework to distributions and densities</a:t>
            </a:r>
          </a:p>
          <a:p>
            <a:pPr lvl="1"/>
            <a:r>
              <a:rPr lang="en-US" dirty="0"/>
              <a:t>The formal framework right now roughly stops at manifolds (i.e. physically distinguishable cases that can be identified by a set of numeric variables). The next step is to formalize the concept of a distribution from statements like “The mass within volume V is between 1 and 2 grams”.</a:t>
            </a:r>
          </a:p>
          <a:p>
            <a:pPr lvl="1"/>
            <a:r>
              <a:rPr lang="en-US" dirty="0"/>
              <a:t>This should provide a bridge between statistics, measure theory and differential geometry</a:t>
            </a:r>
          </a:p>
          <a:p>
            <a:r>
              <a:rPr lang="en-US" dirty="0"/>
              <a:t>Other extensions to the formal framework: probability theory, states and processes, …</a:t>
            </a:r>
          </a:p>
        </p:txBody>
      </p:sp>
      <p:sp>
        <p:nvSpPr>
          <p:cNvPr id="4" name="Footer Placeholder 3">
            <a:extLst>
              <a:ext uri="{FF2B5EF4-FFF2-40B4-BE49-F238E27FC236}">
                <a16:creationId xmlns:a16="http://schemas.microsoft.com/office/drawing/2014/main" id="{EB7E252D-F6FC-46C3-A88C-7D063309D4D0}"/>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F9C9E6CD-D7E6-4A37-BA5A-4F0F351951DE}"/>
              </a:ext>
            </a:extLst>
          </p:cNvPr>
          <p:cNvSpPr>
            <a:spLocks noGrp="1"/>
          </p:cNvSpPr>
          <p:nvPr>
            <p:ph type="sldNum" sz="quarter" idx="12"/>
          </p:nvPr>
        </p:nvSpPr>
        <p:spPr/>
        <p:txBody>
          <a:bodyPr/>
          <a:lstStyle/>
          <a:p>
            <a:fld id="{934E83B7-D982-4FD7-A0FA-8E7100A1152D}" type="slidenum">
              <a:rPr lang="en-US" smtClean="0"/>
              <a:t>40</a:t>
            </a:fld>
            <a:endParaRPr lang="en-US"/>
          </a:p>
        </p:txBody>
      </p:sp>
    </p:spTree>
    <p:extLst>
      <p:ext uri="{BB962C8B-B14F-4D97-AF65-F5344CB8AC3E}">
        <p14:creationId xmlns:p14="http://schemas.microsoft.com/office/powerpoint/2010/main" val="172544876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46306B-312A-417A-968A-71D9DDC1A219}"/>
              </a:ext>
            </a:extLst>
          </p:cNvPr>
          <p:cNvSpPr>
            <a:spLocks noGrp="1"/>
          </p:cNvSpPr>
          <p:nvPr>
            <p:ph type="title"/>
          </p:nvPr>
        </p:nvSpPr>
        <p:spPr/>
        <p:txBody>
          <a:bodyPr>
            <a:normAutofit/>
          </a:bodyPr>
          <a:lstStyle/>
          <a:p>
            <a:r>
              <a:rPr lang="en-US" dirty="0"/>
              <a:t>Popularize</a:t>
            </a:r>
          </a:p>
        </p:txBody>
      </p:sp>
      <p:sp>
        <p:nvSpPr>
          <p:cNvPr id="3" name="Content Placeholder 2">
            <a:extLst>
              <a:ext uri="{FF2B5EF4-FFF2-40B4-BE49-F238E27FC236}">
                <a16:creationId xmlns:a16="http://schemas.microsoft.com/office/drawing/2014/main" id="{667066A5-2622-419E-B7B8-6B92E284C59A}"/>
              </a:ext>
            </a:extLst>
          </p:cNvPr>
          <p:cNvSpPr>
            <a:spLocks noGrp="1"/>
          </p:cNvSpPr>
          <p:nvPr>
            <p:ph idx="1"/>
          </p:nvPr>
        </p:nvSpPr>
        <p:spPr/>
        <p:txBody>
          <a:bodyPr>
            <a:normAutofit lnSpcReduction="10000"/>
          </a:bodyPr>
          <a:lstStyle/>
          <a:p>
            <a:r>
              <a:rPr lang="en-US" dirty="0"/>
              <a:t>Find better ways to convey the information</a:t>
            </a:r>
          </a:p>
          <a:p>
            <a:pPr lvl="1"/>
            <a:r>
              <a:rPr lang="en-US" dirty="0"/>
              <a:t>Figures, examples, …</a:t>
            </a:r>
          </a:p>
          <a:p>
            <a:endParaRPr lang="en-US" dirty="0"/>
          </a:p>
          <a:p>
            <a:r>
              <a:rPr lang="en-US" dirty="0"/>
              <a:t>Prepare material for undergraduate audiences</a:t>
            </a:r>
          </a:p>
          <a:p>
            <a:pPr lvl="1"/>
            <a:endParaRPr lang="en-US" dirty="0"/>
          </a:p>
          <a:p>
            <a:r>
              <a:rPr lang="en-US" dirty="0"/>
              <a:t>Prepare didactic material</a:t>
            </a:r>
          </a:p>
          <a:p>
            <a:pPr lvl="1"/>
            <a:r>
              <a:rPr lang="en-US" dirty="0"/>
              <a:t>E.g. supplemental material aimed at different standard courses</a:t>
            </a:r>
          </a:p>
          <a:p>
            <a:pPr lvl="1"/>
            <a:endParaRPr lang="en-US" dirty="0"/>
          </a:p>
          <a:p>
            <a:r>
              <a:rPr lang="en-US" dirty="0"/>
              <a:t>Prepare videos or other multimedia material</a:t>
            </a:r>
          </a:p>
        </p:txBody>
      </p:sp>
      <p:sp>
        <p:nvSpPr>
          <p:cNvPr id="4" name="Footer Placeholder 3">
            <a:extLst>
              <a:ext uri="{FF2B5EF4-FFF2-40B4-BE49-F238E27FC236}">
                <a16:creationId xmlns:a16="http://schemas.microsoft.com/office/drawing/2014/main" id="{C42A33D3-22CB-46EB-857E-DB4CE3EB13D3}"/>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8D4DA10F-40BF-4E49-9693-0980DA1DFFAF}"/>
              </a:ext>
            </a:extLst>
          </p:cNvPr>
          <p:cNvSpPr>
            <a:spLocks noGrp="1"/>
          </p:cNvSpPr>
          <p:nvPr>
            <p:ph type="sldNum" sz="quarter" idx="12"/>
          </p:nvPr>
        </p:nvSpPr>
        <p:spPr/>
        <p:txBody>
          <a:bodyPr/>
          <a:lstStyle/>
          <a:p>
            <a:fld id="{934E83B7-D982-4FD7-A0FA-8E7100A1152D}" type="slidenum">
              <a:rPr lang="en-US" smtClean="0"/>
              <a:t>41</a:t>
            </a:fld>
            <a:endParaRPr lang="en-US"/>
          </a:p>
        </p:txBody>
      </p:sp>
    </p:spTree>
    <p:extLst>
      <p:ext uri="{BB962C8B-B14F-4D97-AF65-F5344CB8AC3E}">
        <p14:creationId xmlns:p14="http://schemas.microsoft.com/office/powerpoint/2010/main" val="14070869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C1BD0F-C556-4724-8656-E05ACAE8874E}"/>
              </a:ext>
            </a:extLst>
          </p:cNvPr>
          <p:cNvSpPr>
            <a:spLocks noGrp="1"/>
          </p:cNvSpPr>
          <p:nvPr>
            <p:ph type="title"/>
          </p:nvPr>
        </p:nvSpPr>
        <p:spPr/>
        <p:txBody>
          <a:bodyPr/>
          <a:lstStyle/>
          <a:p>
            <a:r>
              <a:rPr lang="en-US" dirty="0"/>
              <a:t>For further information</a:t>
            </a:r>
          </a:p>
        </p:txBody>
      </p:sp>
      <p:sp>
        <p:nvSpPr>
          <p:cNvPr id="3" name="Content Placeholder 2">
            <a:extLst>
              <a:ext uri="{FF2B5EF4-FFF2-40B4-BE49-F238E27FC236}">
                <a16:creationId xmlns:a16="http://schemas.microsoft.com/office/drawing/2014/main" id="{ABE00936-13F2-420B-84B5-8CDB10D3AC54}"/>
              </a:ext>
            </a:extLst>
          </p:cNvPr>
          <p:cNvSpPr>
            <a:spLocks noGrp="1"/>
          </p:cNvSpPr>
          <p:nvPr>
            <p:ph idx="1"/>
          </p:nvPr>
        </p:nvSpPr>
        <p:spPr/>
        <p:txBody>
          <a:bodyPr/>
          <a:lstStyle/>
          <a:p>
            <a:r>
              <a:rPr lang="en-US" dirty="0"/>
              <a:t>See our project website: </a:t>
            </a:r>
            <a:r>
              <a:rPr lang="en-US" dirty="0">
                <a:hlinkClick r:id="rId2"/>
              </a:rPr>
              <a:t>http://assumptionsofphysics.org/</a:t>
            </a:r>
            <a:endParaRPr lang="en-US" dirty="0"/>
          </a:p>
          <a:p>
            <a:pPr lvl="1"/>
            <a:r>
              <a:rPr lang="en-US" dirty="0"/>
              <a:t>Includes links to conference presentations, published papers, drafts of first three chapters of a book, series of videos, Gabriele </a:t>
            </a:r>
            <a:r>
              <a:rPr lang="en-US" dirty="0" err="1"/>
              <a:t>Carcassi’s</a:t>
            </a:r>
            <a:r>
              <a:rPr lang="en-US" dirty="0"/>
              <a:t> blog on the foundations of physics</a:t>
            </a:r>
          </a:p>
        </p:txBody>
      </p:sp>
      <p:sp>
        <p:nvSpPr>
          <p:cNvPr id="4" name="Footer Placeholder 3">
            <a:extLst>
              <a:ext uri="{FF2B5EF4-FFF2-40B4-BE49-F238E27FC236}">
                <a16:creationId xmlns:a16="http://schemas.microsoft.com/office/drawing/2014/main" id="{E9D1823B-2143-4E2B-B4AC-0F700F12BED3}"/>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75973E65-36F5-496C-8A10-C42FAE5EA5F7}"/>
              </a:ext>
            </a:extLst>
          </p:cNvPr>
          <p:cNvSpPr>
            <a:spLocks noGrp="1"/>
          </p:cNvSpPr>
          <p:nvPr>
            <p:ph type="sldNum" sz="quarter" idx="12"/>
          </p:nvPr>
        </p:nvSpPr>
        <p:spPr/>
        <p:txBody>
          <a:bodyPr/>
          <a:lstStyle/>
          <a:p>
            <a:fld id="{934E83B7-D982-4FD7-A0FA-8E7100A1152D}" type="slidenum">
              <a:rPr lang="en-US" smtClean="0"/>
              <a:t>42</a:t>
            </a:fld>
            <a:endParaRPr lang="en-US"/>
          </a:p>
        </p:txBody>
      </p:sp>
    </p:spTree>
    <p:extLst>
      <p:ext uri="{BB962C8B-B14F-4D97-AF65-F5344CB8AC3E}">
        <p14:creationId xmlns:p14="http://schemas.microsoft.com/office/powerpoint/2010/main" val="112557930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5DBE4B71-74C6-4522-941B-B9F44E370BD1}"/>
              </a:ext>
            </a:extLst>
          </p:cNvPr>
          <p:cNvSpPr/>
          <p:nvPr/>
        </p:nvSpPr>
        <p:spPr>
          <a:xfrm>
            <a:off x="302048" y="1389910"/>
            <a:ext cx="8539904" cy="4393940"/>
          </a:xfrm>
          <a:prstGeom prst="rect">
            <a:avLst/>
          </a:prstGeom>
          <a:solidFill>
            <a:schemeClr val="accent6">
              <a:lumMod val="20000"/>
              <a:lumOff val="80000"/>
            </a:schemeClr>
          </a:solidFill>
          <a:ln w="38100">
            <a:solidFill>
              <a:schemeClr val="accent6">
                <a:lumMod val="7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dirty="0"/>
          </a:p>
        </p:txBody>
      </p:sp>
      <p:sp>
        <p:nvSpPr>
          <p:cNvPr id="4" name="Rectangle 3">
            <a:extLst>
              <a:ext uri="{FF2B5EF4-FFF2-40B4-BE49-F238E27FC236}">
                <a16:creationId xmlns:a16="http://schemas.microsoft.com/office/drawing/2014/main" id="{140DA13A-F1B5-4548-ACE7-8C882E54D748}"/>
              </a:ext>
            </a:extLst>
          </p:cNvPr>
          <p:cNvSpPr/>
          <p:nvPr/>
        </p:nvSpPr>
        <p:spPr>
          <a:xfrm>
            <a:off x="2583403" y="1074151"/>
            <a:ext cx="4292559" cy="787112"/>
          </a:xfrm>
          <a:prstGeom prst="rect">
            <a:avLst/>
          </a:prstGeom>
          <a:solidFill>
            <a:schemeClr val="accent6">
              <a:lumMod val="75000"/>
            </a:schemeClr>
          </a:solidFill>
          <a:ln>
            <a:solidFill>
              <a:schemeClr val="accent6">
                <a:lumMod val="50000"/>
              </a:schemeClr>
            </a:solidFill>
          </a:ln>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sz="2100" dirty="0"/>
              <a:t>Experimental verifiability</a:t>
            </a:r>
            <a:br>
              <a:rPr lang="en-US" sz="2100" dirty="0"/>
            </a:br>
            <a:r>
              <a:rPr lang="en-US" sz="1500" dirty="0"/>
              <a:t>leads to topological spaces, sigma-algebras, …</a:t>
            </a:r>
          </a:p>
        </p:txBody>
      </p:sp>
      <p:sp>
        <p:nvSpPr>
          <p:cNvPr id="9" name="Rectangle 8">
            <a:extLst>
              <a:ext uri="{FF2B5EF4-FFF2-40B4-BE49-F238E27FC236}">
                <a16:creationId xmlns:a16="http://schemas.microsoft.com/office/drawing/2014/main" id="{780C823D-75C7-404D-912B-0ECC41FF0E22}"/>
              </a:ext>
            </a:extLst>
          </p:cNvPr>
          <p:cNvSpPr/>
          <p:nvPr/>
        </p:nvSpPr>
        <p:spPr>
          <a:xfrm>
            <a:off x="530718" y="5016136"/>
            <a:ext cx="1458227" cy="473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500" dirty="0"/>
              <a:t>…</a:t>
            </a:r>
          </a:p>
        </p:txBody>
      </p:sp>
      <p:sp>
        <p:nvSpPr>
          <p:cNvPr id="57" name="Rectangle 56">
            <a:extLst>
              <a:ext uri="{FF2B5EF4-FFF2-40B4-BE49-F238E27FC236}">
                <a16:creationId xmlns:a16="http://schemas.microsoft.com/office/drawing/2014/main" id="{AF3D8158-1ADA-473B-B14C-81194B2A6596}"/>
              </a:ext>
            </a:extLst>
          </p:cNvPr>
          <p:cNvSpPr/>
          <p:nvPr/>
        </p:nvSpPr>
        <p:spPr>
          <a:xfrm>
            <a:off x="3149354" y="2004050"/>
            <a:ext cx="2644298" cy="650929"/>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Infinitesimal reducibility</a:t>
            </a:r>
          </a:p>
          <a:p>
            <a:pPr algn="ctr"/>
            <a:r>
              <a:rPr lang="en-US" sz="1050" dirty="0"/>
              <a:t>leads to classical phase space</a:t>
            </a:r>
          </a:p>
        </p:txBody>
      </p:sp>
      <p:sp>
        <p:nvSpPr>
          <p:cNvPr id="58" name="Rectangle 57">
            <a:extLst>
              <a:ext uri="{FF2B5EF4-FFF2-40B4-BE49-F238E27FC236}">
                <a16:creationId xmlns:a16="http://schemas.microsoft.com/office/drawing/2014/main" id="{9C6CA813-071F-407E-96B8-4AC0724D8606}"/>
              </a:ext>
            </a:extLst>
          </p:cNvPr>
          <p:cNvSpPr/>
          <p:nvPr/>
        </p:nvSpPr>
        <p:spPr>
          <a:xfrm>
            <a:off x="6471822" y="2004050"/>
            <a:ext cx="2120171" cy="650929"/>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100" dirty="0"/>
              <a:t>Irreducibility</a:t>
            </a:r>
          </a:p>
          <a:p>
            <a:pPr algn="ctr"/>
            <a:r>
              <a:rPr lang="en-US" sz="1050" dirty="0"/>
              <a:t>leads to quantum state space</a:t>
            </a:r>
          </a:p>
        </p:txBody>
      </p:sp>
      <p:sp>
        <p:nvSpPr>
          <p:cNvPr id="59" name="Rectangle 58">
            <a:extLst>
              <a:ext uri="{FF2B5EF4-FFF2-40B4-BE49-F238E27FC236}">
                <a16:creationId xmlns:a16="http://schemas.microsoft.com/office/drawing/2014/main" id="{A9D609B8-B543-46B2-B51A-BE885416B62D}"/>
              </a:ext>
            </a:extLst>
          </p:cNvPr>
          <p:cNvSpPr/>
          <p:nvPr/>
        </p:nvSpPr>
        <p:spPr>
          <a:xfrm>
            <a:off x="552565" y="3193754"/>
            <a:ext cx="2872760" cy="85682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Deterministic and reversible evolution</a:t>
            </a:r>
          </a:p>
          <a:p>
            <a:pPr algn="ctr"/>
            <a:r>
              <a:rPr lang="en-US" sz="1050" dirty="0"/>
              <a:t>leads to isomorphism on state space</a:t>
            </a:r>
          </a:p>
        </p:txBody>
      </p:sp>
      <p:sp>
        <p:nvSpPr>
          <p:cNvPr id="60" name="Rectangle 59">
            <a:extLst>
              <a:ext uri="{FF2B5EF4-FFF2-40B4-BE49-F238E27FC236}">
                <a16:creationId xmlns:a16="http://schemas.microsoft.com/office/drawing/2014/main" id="{54A7A188-8CDC-417A-8E99-1744AC8D71AA}"/>
              </a:ext>
            </a:extLst>
          </p:cNvPr>
          <p:cNvSpPr/>
          <p:nvPr/>
        </p:nvSpPr>
        <p:spPr>
          <a:xfrm>
            <a:off x="552565" y="4296456"/>
            <a:ext cx="2596790" cy="473801"/>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Non-reversible evolution</a:t>
            </a:r>
          </a:p>
        </p:txBody>
      </p:sp>
      <p:sp>
        <p:nvSpPr>
          <p:cNvPr id="19" name="Rectangle 18">
            <a:extLst>
              <a:ext uri="{FF2B5EF4-FFF2-40B4-BE49-F238E27FC236}">
                <a16:creationId xmlns:a16="http://schemas.microsoft.com/office/drawing/2014/main" id="{B90E379E-A357-4527-8EE4-DEC22DF4C8F0}"/>
              </a:ext>
            </a:extLst>
          </p:cNvPr>
          <p:cNvSpPr/>
          <p:nvPr/>
        </p:nvSpPr>
        <p:spPr>
          <a:xfrm>
            <a:off x="6232124" y="4979501"/>
            <a:ext cx="2424578" cy="650929"/>
          </a:xfrm>
          <a:prstGeom prst="rect">
            <a:avLst/>
          </a:prstGeom>
          <a:solidFill>
            <a:srgbClr val="7030A0"/>
          </a:solidFill>
          <a:ln>
            <a:solidFill>
              <a:srgbClr val="53247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Kinematic equivalence</a:t>
            </a:r>
          </a:p>
          <a:p>
            <a:pPr algn="ctr"/>
            <a:r>
              <a:rPr lang="en-US" sz="1050" dirty="0"/>
              <a:t>leads to massive particles</a:t>
            </a:r>
          </a:p>
        </p:txBody>
      </p:sp>
      <mc:AlternateContent xmlns:mc="http://schemas.openxmlformats.org/markup-compatibility/2006">
        <mc:Choice xmlns:a14="http://schemas.microsoft.com/office/drawing/2010/main" Requires="a14">
          <p:sp>
            <p:nvSpPr>
              <p:cNvPr id="20" name="Rectangle 19">
                <a:extLst>
                  <a:ext uri="{FF2B5EF4-FFF2-40B4-BE49-F238E27FC236}">
                    <a16:creationId xmlns:a16="http://schemas.microsoft.com/office/drawing/2014/main" id="{EDA36D2C-3734-497B-9AD8-C8500633A4A9}"/>
                  </a:ext>
                </a:extLst>
              </p:cNvPr>
              <p:cNvSpPr/>
              <p:nvPr/>
            </p:nvSpPr>
            <p:spPr>
              <a:xfrm>
                <a:off x="4471503" y="2970739"/>
                <a:ext cx="1657350" cy="798895"/>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Hamilton’s equations</a:t>
                </a:r>
                <a:br>
                  <a:rPr lang="en-US" sz="1350" dirty="0"/>
                </a:br>
                <a:r>
                  <a:rPr lang="en-US" sz="1050" dirty="0"/>
                  <a:t/>
                </a:r>
                <a:br>
                  <a:rPr lang="en-US" sz="1050" dirty="0"/>
                </a:br>
                <a:r>
                  <a:rPr lang="en-US" sz="1050" dirty="0"/>
                  <a:t> </a:t>
                </a:r>
                <a14:m>
                  <m:oMath xmlns:m="http://schemas.openxmlformats.org/officeDocument/2006/math">
                    <m:f>
                      <m:fPr>
                        <m:ctrlPr>
                          <a:rPr lang="en-US" sz="1050" i="1">
                            <a:latin typeface="Cambria Math" panose="02040503050406030204" pitchFamily="18" charset="0"/>
                          </a:rPr>
                        </m:ctrlPr>
                      </m:fPr>
                      <m:num>
                        <m:r>
                          <a:rPr lang="en-US" sz="1050" i="1">
                            <a:latin typeface="Cambria Math" panose="02040503050406030204" pitchFamily="18" charset="0"/>
                          </a:rPr>
                          <m:t>𝑑</m:t>
                        </m:r>
                      </m:num>
                      <m:den>
                        <m:r>
                          <a:rPr lang="en-US" sz="1050" i="1">
                            <a:latin typeface="Cambria Math" panose="02040503050406030204" pitchFamily="18" charset="0"/>
                          </a:rPr>
                          <m:t>𝑑𝑡</m:t>
                        </m:r>
                      </m:den>
                    </m:f>
                    <m:d>
                      <m:dPr>
                        <m:ctrlPr>
                          <a:rPr lang="en-US" sz="1050" i="1">
                            <a:latin typeface="Cambria Math" panose="02040503050406030204" pitchFamily="18" charset="0"/>
                          </a:rPr>
                        </m:ctrlPr>
                      </m:dPr>
                      <m:e>
                        <m:r>
                          <a:rPr lang="en-US" sz="1050" i="1">
                            <a:latin typeface="Cambria Math" panose="02040503050406030204" pitchFamily="18" charset="0"/>
                          </a:rPr>
                          <m:t>𝑞</m:t>
                        </m:r>
                        <m:r>
                          <a:rPr lang="en-US" sz="1050" i="1">
                            <a:latin typeface="Cambria Math" panose="02040503050406030204" pitchFamily="18" charset="0"/>
                          </a:rPr>
                          <m:t>, </m:t>
                        </m:r>
                        <m:r>
                          <a:rPr lang="en-US" sz="1050" i="1">
                            <a:latin typeface="Cambria Math" panose="02040503050406030204" pitchFamily="18" charset="0"/>
                          </a:rPr>
                          <m:t>𝑝</m:t>
                        </m:r>
                      </m:e>
                    </m:d>
                    <m:r>
                      <a:rPr lang="en-US" sz="1050" i="1">
                        <a:latin typeface="Cambria Math" panose="02040503050406030204" pitchFamily="18" charset="0"/>
                      </a:rPr>
                      <m:t>=</m:t>
                    </m:r>
                    <m:d>
                      <m:dPr>
                        <m:ctrlPr>
                          <a:rPr lang="en-US" sz="1050" i="1">
                            <a:latin typeface="Cambria Math" panose="02040503050406030204" pitchFamily="18" charset="0"/>
                          </a:rPr>
                        </m:ctrlPr>
                      </m:dPr>
                      <m:e>
                        <m:f>
                          <m:fPr>
                            <m:ctrlPr>
                              <a:rPr lang="en-US" sz="1050" i="1">
                                <a:latin typeface="Cambria Math" panose="02040503050406030204" pitchFamily="18" charset="0"/>
                              </a:rPr>
                            </m:ctrlPr>
                          </m:fPr>
                          <m:num>
                            <m:r>
                              <a:rPr lang="en-US" sz="1050" i="1">
                                <a:latin typeface="Cambria Math" panose="02040503050406030204" pitchFamily="18" charset="0"/>
                              </a:rPr>
                              <m:t>𝜕</m:t>
                            </m:r>
                            <m:r>
                              <a:rPr lang="en-US" sz="1050" i="1">
                                <a:latin typeface="Cambria Math" panose="02040503050406030204" pitchFamily="18" charset="0"/>
                              </a:rPr>
                              <m:t>𝐻</m:t>
                            </m:r>
                          </m:num>
                          <m:den>
                            <m:r>
                              <a:rPr lang="en-US" sz="1050" i="1">
                                <a:latin typeface="Cambria Math" panose="02040503050406030204" pitchFamily="18" charset="0"/>
                              </a:rPr>
                              <m:t>𝜕</m:t>
                            </m:r>
                            <m:r>
                              <a:rPr lang="en-US" sz="1050" i="1">
                                <a:latin typeface="Cambria Math" panose="02040503050406030204" pitchFamily="18" charset="0"/>
                              </a:rPr>
                              <m:t>𝑝</m:t>
                            </m:r>
                          </m:den>
                        </m:f>
                        <m:r>
                          <a:rPr lang="en-US" sz="1050" i="1">
                            <a:latin typeface="Cambria Math" panose="02040503050406030204" pitchFamily="18" charset="0"/>
                          </a:rPr>
                          <m:t>,−</m:t>
                        </m:r>
                        <m:f>
                          <m:fPr>
                            <m:ctrlPr>
                              <a:rPr lang="en-US" sz="1050" i="1">
                                <a:latin typeface="Cambria Math" panose="02040503050406030204" pitchFamily="18" charset="0"/>
                              </a:rPr>
                            </m:ctrlPr>
                          </m:fPr>
                          <m:num>
                            <m:r>
                              <a:rPr lang="en-US" sz="1050" i="1">
                                <a:latin typeface="Cambria Math" panose="02040503050406030204" pitchFamily="18" charset="0"/>
                              </a:rPr>
                              <m:t>𝜕</m:t>
                            </m:r>
                            <m:r>
                              <a:rPr lang="en-US" sz="1050" i="1">
                                <a:latin typeface="Cambria Math" panose="02040503050406030204" pitchFamily="18" charset="0"/>
                              </a:rPr>
                              <m:t>𝐻</m:t>
                            </m:r>
                          </m:num>
                          <m:den>
                            <m:r>
                              <a:rPr lang="en-US" sz="1050" i="1">
                                <a:latin typeface="Cambria Math" panose="02040503050406030204" pitchFamily="18" charset="0"/>
                              </a:rPr>
                              <m:t>𝜕</m:t>
                            </m:r>
                            <m:r>
                              <a:rPr lang="en-US" sz="1050" i="1">
                                <a:latin typeface="Cambria Math" panose="02040503050406030204" pitchFamily="18" charset="0"/>
                              </a:rPr>
                              <m:t>𝑞</m:t>
                            </m:r>
                          </m:den>
                        </m:f>
                      </m:e>
                    </m:d>
                  </m:oMath>
                </a14:m>
                <a:endParaRPr lang="en-US" sz="1050" dirty="0"/>
              </a:p>
            </p:txBody>
          </p:sp>
        </mc:Choice>
        <mc:Fallback>
          <p:sp>
            <p:nvSpPr>
              <p:cNvPr id="20" name="Rectangle 19">
                <a:extLst>
                  <a:ext uri="{FF2B5EF4-FFF2-40B4-BE49-F238E27FC236}">
                    <a16:creationId xmlns:a16="http://schemas.microsoft.com/office/drawing/2014/main" id="{EDA36D2C-3734-497B-9AD8-C8500633A4A9}"/>
                  </a:ext>
                </a:extLst>
              </p:cNvPr>
              <p:cNvSpPr>
                <a:spLocks noRot="1" noChangeAspect="1" noMove="1" noResize="1" noEditPoints="1" noAdjustHandles="1" noChangeArrowheads="1" noChangeShapeType="1" noTextEdit="1"/>
              </p:cNvSpPr>
              <p:nvPr/>
            </p:nvSpPr>
            <p:spPr>
              <a:xfrm>
                <a:off x="4471503" y="2970739"/>
                <a:ext cx="1657350" cy="798895"/>
              </a:xfrm>
              <a:prstGeom prst="rect">
                <a:avLst/>
              </a:prstGeom>
              <a:blipFill>
                <a:blip r:embed="rId2"/>
                <a:stretch>
                  <a:fillRect l="-733" r="-366"/>
                </a:stretch>
              </a:blipFill>
              <a:ln>
                <a:solidFill>
                  <a:srgbClr val="64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Rectangle 20">
                <a:extLst>
                  <a:ext uri="{FF2B5EF4-FFF2-40B4-BE49-F238E27FC236}">
                    <a16:creationId xmlns:a16="http://schemas.microsoft.com/office/drawing/2014/main" id="{690471CF-E9E1-44EE-A9B9-B43CB387350A}"/>
                  </a:ext>
                </a:extLst>
              </p:cNvPr>
              <p:cNvSpPr/>
              <p:nvPr/>
            </p:nvSpPr>
            <p:spPr>
              <a:xfrm>
                <a:off x="3757890" y="4801990"/>
                <a:ext cx="1943585" cy="798895"/>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Euler-Lagrange equations</a:t>
                </a:r>
                <a:br>
                  <a:rPr lang="en-US" sz="1350" dirty="0"/>
                </a:br>
                <a:r>
                  <a:rPr lang="en-US" sz="1050" dirty="0"/>
                  <a:t/>
                </a:r>
                <a:br>
                  <a:rPr lang="en-US" sz="1050" dirty="0"/>
                </a:br>
                <a:r>
                  <a:rPr lang="en-US" sz="1050" dirty="0"/>
                  <a:t> </a:t>
                </a:r>
                <a14:m>
                  <m:oMath xmlns:m="http://schemas.openxmlformats.org/officeDocument/2006/math">
                    <m:r>
                      <a:rPr lang="en-US" sz="1050">
                        <a:latin typeface="Cambria Math" panose="02040503050406030204" pitchFamily="18" charset="0"/>
                      </a:rPr>
                      <m:t>𝛿</m:t>
                    </m:r>
                    <m:r>
                      <a:rPr lang="en-US" sz="1050">
                        <a:latin typeface="Cambria Math" panose="02040503050406030204" pitchFamily="18" charset="0"/>
                      </a:rPr>
                      <m:t>∫</m:t>
                    </m:r>
                    <m:r>
                      <a:rPr lang="en-US" sz="1050">
                        <a:latin typeface="Cambria Math" panose="02040503050406030204" pitchFamily="18" charset="0"/>
                      </a:rPr>
                      <m:t>𝐿</m:t>
                    </m:r>
                    <m:d>
                      <m:dPr>
                        <m:ctrlPr>
                          <a:rPr lang="en-US" sz="1050" i="1">
                            <a:latin typeface="Cambria Math" panose="02040503050406030204" pitchFamily="18" charset="0"/>
                          </a:rPr>
                        </m:ctrlPr>
                      </m:dPr>
                      <m:e>
                        <m:r>
                          <a:rPr lang="en-US" sz="1050">
                            <a:latin typeface="Cambria Math" panose="02040503050406030204" pitchFamily="18" charset="0"/>
                          </a:rPr>
                          <m:t>𝑞</m:t>
                        </m:r>
                        <m:r>
                          <a:rPr lang="en-US" sz="1050">
                            <a:latin typeface="Cambria Math" panose="02040503050406030204" pitchFamily="18" charset="0"/>
                          </a:rPr>
                          <m:t>, </m:t>
                        </m:r>
                        <m:acc>
                          <m:accPr>
                            <m:chr m:val="̇"/>
                            <m:ctrlPr>
                              <a:rPr lang="en-US" sz="1050" i="1">
                                <a:latin typeface="Cambria Math" panose="02040503050406030204" pitchFamily="18" charset="0"/>
                              </a:rPr>
                            </m:ctrlPr>
                          </m:accPr>
                          <m:e>
                            <m:r>
                              <a:rPr lang="en-US" sz="1050">
                                <a:latin typeface="Cambria Math" panose="02040503050406030204" pitchFamily="18" charset="0"/>
                              </a:rPr>
                              <m:t>𝑞</m:t>
                            </m:r>
                          </m:e>
                        </m:acc>
                        <m:r>
                          <a:rPr lang="en-US" sz="1050">
                            <a:latin typeface="Cambria Math" panose="02040503050406030204" pitchFamily="18" charset="0"/>
                          </a:rPr>
                          <m:t>,</m:t>
                        </m:r>
                        <m:r>
                          <a:rPr lang="en-US" sz="1050">
                            <a:latin typeface="Cambria Math" panose="02040503050406030204" pitchFamily="18" charset="0"/>
                          </a:rPr>
                          <m:t>𝑡</m:t>
                        </m:r>
                      </m:e>
                    </m:d>
                    <m:r>
                      <a:rPr lang="en-US" sz="1050">
                        <a:latin typeface="Cambria Math" panose="02040503050406030204" pitchFamily="18" charset="0"/>
                      </a:rPr>
                      <m:t>=0</m:t>
                    </m:r>
                  </m:oMath>
                </a14:m>
                <a:endParaRPr lang="en-US" sz="1050" dirty="0"/>
              </a:p>
            </p:txBody>
          </p:sp>
        </mc:Choice>
        <mc:Fallback>
          <p:sp>
            <p:nvSpPr>
              <p:cNvPr id="21" name="Rectangle 20">
                <a:extLst>
                  <a:ext uri="{FF2B5EF4-FFF2-40B4-BE49-F238E27FC236}">
                    <a16:creationId xmlns:a16="http://schemas.microsoft.com/office/drawing/2014/main" id="{690471CF-E9E1-44EE-A9B9-B43CB387350A}"/>
                  </a:ext>
                </a:extLst>
              </p:cNvPr>
              <p:cNvSpPr>
                <a:spLocks noRot="1" noChangeAspect="1" noMove="1" noResize="1" noEditPoints="1" noAdjustHandles="1" noChangeArrowheads="1" noChangeShapeType="1" noTextEdit="1"/>
              </p:cNvSpPr>
              <p:nvPr/>
            </p:nvSpPr>
            <p:spPr>
              <a:xfrm>
                <a:off x="3757890" y="4801990"/>
                <a:ext cx="1943585" cy="798895"/>
              </a:xfrm>
              <a:prstGeom prst="rect">
                <a:avLst/>
              </a:prstGeom>
              <a:blipFill>
                <a:blip r:embed="rId3"/>
                <a:stretch>
                  <a:fillRect t="-2256" b="-3759"/>
                </a:stretch>
              </a:blipFill>
              <a:ln>
                <a:solidFill>
                  <a:srgbClr val="640000"/>
                </a:solidFill>
              </a:ln>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2" name="Rectangle 21">
                <a:extLst>
                  <a:ext uri="{FF2B5EF4-FFF2-40B4-BE49-F238E27FC236}">
                    <a16:creationId xmlns:a16="http://schemas.microsoft.com/office/drawing/2014/main" id="{9ABFBFD5-EC6A-49DE-8CF4-A93A047B8808}"/>
                  </a:ext>
                </a:extLst>
              </p:cNvPr>
              <p:cNvSpPr/>
              <p:nvPr/>
            </p:nvSpPr>
            <p:spPr>
              <a:xfrm>
                <a:off x="6622328" y="3267314"/>
                <a:ext cx="1819158" cy="798895"/>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err="1"/>
                  <a:t>Schroedinger</a:t>
                </a:r>
                <a:r>
                  <a:rPr lang="en-US" sz="1350" dirty="0"/>
                  <a:t> equation</a:t>
                </a:r>
                <a:br>
                  <a:rPr lang="en-US" sz="1350" dirty="0"/>
                </a:br>
                <a:r>
                  <a:rPr lang="en-US" sz="1050" dirty="0"/>
                  <a:t/>
                </a:r>
                <a:br>
                  <a:rPr lang="en-US" sz="1050" dirty="0"/>
                </a:br>
                <a14:m>
                  <m:oMathPara xmlns:m="http://schemas.openxmlformats.org/officeDocument/2006/math">
                    <m:oMathParaPr>
                      <m:jc m:val="centerGroup"/>
                    </m:oMathParaPr>
                    <m:oMath xmlns:m="http://schemas.openxmlformats.org/officeDocument/2006/math">
                      <m:r>
                        <a:rPr lang="en-US" sz="1050">
                          <a:latin typeface="Cambria Math" panose="02040503050406030204" pitchFamily="18" charset="0"/>
                        </a:rPr>
                        <m:t>𝚤</m:t>
                      </m:r>
                      <m:r>
                        <a:rPr lang="en-US" sz="1050">
                          <a:latin typeface="Cambria Math" panose="02040503050406030204" pitchFamily="18" charset="0"/>
                        </a:rPr>
                        <m:t>ℏ</m:t>
                      </m:r>
                      <m:f>
                        <m:fPr>
                          <m:ctrlPr>
                            <a:rPr lang="en-US" sz="1050" i="1">
                              <a:latin typeface="Cambria Math" panose="02040503050406030204" pitchFamily="18" charset="0"/>
                            </a:rPr>
                          </m:ctrlPr>
                        </m:fPr>
                        <m:num>
                          <m:r>
                            <a:rPr lang="en-US" sz="1050">
                              <a:latin typeface="Cambria Math" panose="02040503050406030204" pitchFamily="18" charset="0"/>
                            </a:rPr>
                            <m:t>𝜕</m:t>
                          </m:r>
                        </m:num>
                        <m:den>
                          <m:r>
                            <a:rPr lang="en-US" sz="1050">
                              <a:latin typeface="Cambria Math" panose="02040503050406030204" pitchFamily="18" charset="0"/>
                            </a:rPr>
                            <m:t>𝜕</m:t>
                          </m:r>
                          <m:r>
                            <a:rPr lang="en-US" sz="1050">
                              <a:latin typeface="Cambria Math" panose="02040503050406030204" pitchFamily="18" charset="0"/>
                            </a:rPr>
                            <m:t>𝑡</m:t>
                          </m:r>
                        </m:den>
                      </m:f>
                      <m:r>
                        <a:rPr lang="en-US" sz="1050">
                          <a:latin typeface="Cambria Math" panose="02040503050406030204" pitchFamily="18" charset="0"/>
                        </a:rPr>
                        <m:t>𝜓</m:t>
                      </m:r>
                      <m:r>
                        <a:rPr lang="en-US" sz="1050">
                          <a:latin typeface="Cambria Math" panose="02040503050406030204" pitchFamily="18" charset="0"/>
                        </a:rPr>
                        <m:t>=</m:t>
                      </m:r>
                      <m:r>
                        <a:rPr lang="en-US" sz="1050">
                          <a:latin typeface="Cambria Math" panose="02040503050406030204" pitchFamily="18" charset="0"/>
                        </a:rPr>
                        <m:t>𝐻</m:t>
                      </m:r>
                      <m:r>
                        <a:rPr lang="en-US" sz="1050">
                          <a:latin typeface="Cambria Math" panose="02040503050406030204" pitchFamily="18" charset="0"/>
                        </a:rPr>
                        <m:t>𝜓</m:t>
                      </m:r>
                    </m:oMath>
                  </m:oMathPara>
                </a14:m>
                <a:endParaRPr lang="en-US" sz="1050" dirty="0"/>
              </a:p>
            </p:txBody>
          </p:sp>
        </mc:Choice>
        <mc:Fallback>
          <p:sp>
            <p:nvSpPr>
              <p:cNvPr id="22" name="Rectangle 21">
                <a:extLst>
                  <a:ext uri="{FF2B5EF4-FFF2-40B4-BE49-F238E27FC236}">
                    <a16:creationId xmlns:a16="http://schemas.microsoft.com/office/drawing/2014/main" id="{9ABFBFD5-EC6A-49DE-8CF4-A93A047B8808}"/>
                  </a:ext>
                </a:extLst>
              </p:cNvPr>
              <p:cNvSpPr>
                <a:spLocks noRot="1" noChangeAspect="1" noMove="1" noResize="1" noEditPoints="1" noAdjustHandles="1" noChangeArrowheads="1" noChangeShapeType="1" noTextEdit="1"/>
              </p:cNvSpPr>
              <p:nvPr/>
            </p:nvSpPr>
            <p:spPr>
              <a:xfrm>
                <a:off x="6622328" y="3267314"/>
                <a:ext cx="1819158" cy="798895"/>
              </a:xfrm>
              <a:prstGeom prst="rect">
                <a:avLst/>
              </a:prstGeom>
              <a:blipFill>
                <a:blip r:embed="rId4"/>
                <a:stretch>
                  <a:fillRect/>
                </a:stretch>
              </a:blipFill>
              <a:ln>
                <a:solidFill>
                  <a:srgbClr val="640000"/>
                </a:solidFill>
              </a:ln>
            </p:spPr>
            <p:txBody>
              <a:bodyPr/>
              <a:lstStyle/>
              <a:p>
                <a:r>
                  <a:rPr lang="en-US">
                    <a:noFill/>
                  </a:rPr>
                  <a:t> </a:t>
                </a:r>
              </a:p>
            </p:txBody>
          </p:sp>
        </mc:Fallback>
      </mc:AlternateContent>
      <p:sp>
        <p:nvSpPr>
          <p:cNvPr id="23" name="Rectangle 22">
            <a:extLst>
              <a:ext uri="{FF2B5EF4-FFF2-40B4-BE49-F238E27FC236}">
                <a16:creationId xmlns:a16="http://schemas.microsoft.com/office/drawing/2014/main" id="{EA2118DA-AC6B-4550-BBF7-163F12107B4B}"/>
              </a:ext>
            </a:extLst>
          </p:cNvPr>
          <p:cNvSpPr/>
          <p:nvPr/>
        </p:nvSpPr>
        <p:spPr>
          <a:xfrm>
            <a:off x="6142656" y="4265530"/>
            <a:ext cx="1669003" cy="427568"/>
          </a:xfrm>
          <a:prstGeom prst="rect">
            <a:avLst/>
          </a:prstGeom>
          <a:solidFill>
            <a:srgbClr val="800000"/>
          </a:solidFill>
          <a:ln>
            <a:solidFill>
              <a:srgbClr val="64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350" dirty="0"/>
              <a:t>Thermodynamics</a:t>
            </a:r>
          </a:p>
        </p:txBody>
      </p:sp>
      <p:cxnSp>
        <p:nvCxnSpPr>
          <p:cNvPr id="11" name="Straight Arrow Connector 10">
            <a:extLst>
              <a:ext uri="{FF2B5EF4-FFF2-40B4-BE49-F238E27FC236}">
                <a16:creationId xmlns:a16="http://schemas.microsoft.com/office/drawing/2014/main" id="{DAA61EFB-0E62-44D9-9F15-4092168D6455}"/>
              </a:ext>
            </a:extLst>
          </p:cNvPr>
          <p:cNvCxnSpPr>
            <a:cxnSpLocks/>
          </p:cNvCxnSpPr>
          <p:nvPr/>
        </p:nvCxnSpPr>
        <p:spPr>
          <a:xfrm>
            <a:off x="5126855" y="2742981"/>
            <a:ext cx="0" cy="16760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40281C94-6C28-4AB9-8E56-727AC58995E1}"/>
              </a:ext>
            </a:extLst>
          </p:cNvPr>
          <p:cNvCxnSpPr>
            <a:cxnSpLocks/>
          </p:cNvCxnSpPr>
          <p:nvPr/>
        </p:nvCxnSpPr>
        <p:spPr>
          <a:xfrm>
            <a:off x="7444413" y="2742981"/>
            <a:ext cx="0" cy="450773"/>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 name="Straight Arrow Connector 24">
            <a:extLst>
              <a:ext uri="{FF2B5EF4-FFF2-40B4-BE49-F238E27FC236}">
                <a16:creationId xmlns:a16="http://schemas.microsoft.com/office/drawing/2014/main" id="{30292133-E74B-43B5-8F82-749E862FBEF8}"/>
              </a:ext>
            </a:extLst>
          </p:cNvPr>
          <p:cNvCxnSpPr>
            <a:cxnSpLocks/>
          </p:cNvCxnSpPr>
          <p:nvPr/>
        </p:nvCxnSpPr>
        <p:spPr>
          <a:xfrm>
            <a:off x="3475608" y="3948125"/>
            <a:ext cx="3066022" cy="1318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7" name="Straight Arrow Connector 26">
            <a:extLst>
              <a:ext uri="{FF2B5EF4-FFF2-40B4-BE49-F238E27FC236}">
                <a16:creationId xmlns:a16="http://schemas.microsoft.com/office/drawing/2014/main" id="{9CB955A8-2511-403F-849D-FC09F9E0707D}"/>
              </a:ext>
            </a:extLst>
          </p:cNvPr>
          <p:cNvCxnSpPr>
            <a:cxnSpLocks/>
          </p:cNvCxnSpPr>
          <p:nvPr/>
        </p:nvCxnSpPr>
        <p:spPr>
          <a:xfrm flipV="1">
            <a:off x="3516527" y="3495655"/>
            <a:ext cx="85794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5" name="Straight Arrow Connector 34">
            <a:extLst>
              <a:ext uri="{FF2B5EF4-FFF2-40B4-BE49-F238E27FC236}">
                <a16:creationId xmlns:a16="http://schemas.microsoft.com/office/drawing/2014/main" id="{31918C47-F82C-4567-B68D-89D353546AAF}"/>
              </a:ext>
            </a:extLst>
          </p:cNvPr>
          <p:cNvCxnSpPr>
            <a:cxnSpLocks/>
          </p:cNvCxnSpPr>
          <p:nvPr/>
        </p:nvCxnSpPr>
        <p:spPr>
          <a:xfrm>
            <a:off x="5126855" y="3860122"/>
            <a:ext cx="0" cy="881719"/>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1" name="Straight Arrow Connector 30">
            <a:extLst>
              <a:ext uri="{FF2B5EF4-FFF2-40B4-BE49-F238E27FC236}">
                <a16:creationId xmlns:a16="http://schemas.microsoft.com/office/drawing/2014/main" id="{64887D99-3040-4B2E-976B-AB59AC121B85}"/>
              </a:ext>
            </a:extLst>
          </p:cNvPr>
          <p:cNvCxnSpPr>
            <a:cxnSpLocks/>
          </p:cNvCxnSpPr>
          <p:nvPr/>
        </p:nvCxnSpPr>
        <p:spPr>
          <a:xfrm flipH="1">
            <a:off x="5793652" y="5304964"/>
            <a:ext cx="335201"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55" name="TextBox 54">
            <a:extLst>
              <a:ext uri="{FF2B5EF4-FFF2-40B4-BE49-F238E27FC236}">
                <a16:creationId xmlns:a16="http://schemas.microsoft.com/office/drawing/2014/main" id="{C770AFC9-083A-475E-B303-A5DFCDE0894C}"/>
              </a:ext>
            </a:extLst>
          </p:cNvPr>
          <p:cNvSpPr txBox="1"/>
          <p:nvPr/>
        </p:nvSpPr>
        <p:spPr>
          <a:xfrm>
            <a:off x="359549" y="1150213"/>
            <a:ext cx="2251642" cy="507831"/>
          </a:xfrm>
          <a:prstGeom prst="rect">
            <a:avLst/>
          </a:prstGeom>
          <a:noFill/>
        </p:spPr>
        <p:txBody>
          <a:bodyPr wrap="none" rtlCol="0">
            <a:spAutoFit/>
          </a:bodyPr>
          <a:lstStyle/>
          <a:p>
            <a:r>
              <a:rPr lang="en-US" sz="1350" dirty="0">
                <a:solidFill>
                  <a:schemeClr val="accent6">
                    <a:lumMod val="50000"/>
                  </a:schemeClr>
                </a:solidFill>
              </a:rPr>
              <a:t>General mathematical theory</a:t>
            </a:r>
            <a:br>
              <a:rPr lang="en-US" sz="1350" dirty="0">
                <a:solidFill>
                  <a:schemeClr val="accent6">
                    <a:lumMod val="50000"/>
                  </a:schemeClr>
                </a:solidFill>
              </a:rPr>
            </a:br>
            <a:r>
              <a:rPr lang="en-US" sz="1350" dirty="0">
                <a:solidFill>
                  <a:schemeClr val="accent6">
                    <a:lumMod val="50000"/>
                  </a:schemeClr>
                </a:solidFill>
              </a:rPr>
              <a:t>of experimental science</a:t>
            </a:r>
          </a:p>
        </p:txBody>
      </p:sp>
      <p:sp>
        <p:nvSpPr>
          <p:cNvPr id="56" name="TextBox 55">
            <a:extLst>
              <a:ext uri="{FF2B5EF4-FFF2-40B4-BE49-F238E27FC236}">
                <a16:creationId xmlns:a16="http://schemas.microsoft.com/office/drawing/2014/main" id="{628C55EB-9450-44F0-A1A6-7E4FF22D55FF}"/>
              </a:ext>
            </a:extLst>
          </p:cNvPr>
          <p:cNvSpPr txBox="1"/>
          <p:nvPr/>
        </p:nvSpPr>
        <p:spPr>
          <a:xfrm>
            <a:off x="1281678" y="1993718"/>
            <a:ext cx="1850956" cy="300082"/>
          </a:xfrm>
          <a:prstGeom prst="rect">
            <a:avLst/>
          </a:prstGeom>
          <a:noFill/>
        </p:spPr>
        <p:txBody>
          <a:bodyPr wrap="none" rtlCol="0">
            <a:spAutoFit/>
          </a:bodyPr>
          <a:lstStyle/>
          <a:p>
            <a:r>
              <a:rPr lang="en-US" sz="1350" dirty="0">
                <a:solidFill>
                  <a:srgbClr val="532476"/>
                </a:solidFill>
              </a:rPr>
              <a:t>State-level assumptions</a:t>
            </a:r>
          </a:p>
        </p:txBody>
      </p:sp>
      <p:sp>
        <p:nvSpPr>
          <p:cNvPr id="62" name="TextBox 61">
            <a:extLst>
              <a:ext uri="{FF2B5EF4-FFF2-40B4-BE49-F238E27FC236}">
                <a16:creationId xmlns:a16="http://schemas.microsoft.com/office/drawing/2014/main" id="{439B4DD6-18D6-4E55-B8E6-2E794D8FF837}"/>
              </a:ext>
            </a:extLst>
          </p:cNvPr>
          <p:cNvSpPr txBox="1"/>
          <p:nvPr/>
        </p:nvSpPr>
        <p:spPr>
          <a:xfrm>
            <a:off x="561361" y="2857026"/>
            <a:ext cx="2025234" cy="300082"/>
          </a:xfrm>
          <a:prstGeom prst="rect">
            <a:avLst/>
          </a:prstGeom>
          <a:noFill/>
        </p:spPr>
        <p:txBody>
          <a:bodyPr wrap="none" rtlCol="0">
            <a:spAutoFit/>
          </a:bodyPr>
          <a:lstStyle/>
          <a:p>
            <a:r>
              <a:rPr lang="en-US" sz="1350" dirty="0">
                <a:solidFill>
                  <a:schemeClr val="accent5">
                    <a:lumMod val="50000"/>
                  </a:schemeClr>
                </a:solidFill>
              </a:rPr>
              <a:t>Process-level assumptions</a:t>
            </a:r>
          </a:p>
        </p:txBody>
      </p:sp>
      <p:sp>
        <p:nvSpPr>
          <p:cNvPr id="3" name="Rectangle 2">
            <a:extLst>
              <a:ext uri="{FF2B5EF4-FFF2-40B4-BE49-F238E27FC236}">
                <a16:creationId xmlns:a16="http://schemas.microsoft.com/office/drawing/2014/main" id="{02760E95-D1BC-4FBC-8FDD-03FA777C39C1}"/>
              </a:ext>
            </a:extLst>
          </p:cNvPr>
          <p:cNvSpPr/>
          <p:nvPr/>
        </p:nvSpPr>
        <p:spPr>
          <a:xfrm>
            <a:off x="657374" y="5468089"/>
            <a:ext cx="2540119" cy="300082"/>
          </a:xfrm>
          <a:prstGeom prst="rect">
            <a:avLst/>
          </a:prstGeom>
        </p:spPr>
        <p:txBody>
          <a:bodyPr wrap="none">
            <a:spAutoFit/>
          </a:bodyPr>
          <a:lstStyle/>
          <a:p>
            <a:r>
              <a:rPr lang="en-US" sz="1350" dirty="0">
                <a:hlinkClick r:id="rId5"/>
              </a:rPr>
              <a:t>http://assumptionsofphysics.org/</a:t>
            </a:r>
            <a:endParaRPr lang="en-US" sz="1350" dirty="0"/>
          </a:p>
        </p:txBody>
      </p:sp>
    </p:spTree>
    <p:extLst>
      <p:ext uri="{BB962C8B-B14F-4D97-AF65-F5344CB8AC3E}">
        <p14:creationId xmlns:p14="http://schemas.microsoft.com/office/powerpoint/2010/main" val="20104836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1684735" y="2171701"/>
            <a:ext cx="5829300" cy="1021556"/>
          </a:xfrm>
        </p:spPr>
        <p:txBody>
          <a:bodyPr anchor="b">
            <a:normAutofit fontScale="90000"/>
          </a:bodyPr>
          <a:lstStyle/>
          <a:p>
            <a:r>
              <a:rPr lang="en-US" dirty="0"/>
              <a:t>Principle of</a:t>
            </a:r>
            <a:br>
              <a:rPr lang="en-US" dirty="0"/>
            </a:br>
            <a:r>
              <a:rPr lang="en-US" dirty="0"/>
              <a:t>Scientific Objectivity</a:t>
            </a:r>
          </a:p>
        </p:txBody>
      </p:sp>
      <p:sp>
        <p:nvSpPr>
          <p:cNvPr id="6" name="Content Placeholder 2"/>
          <p:cNvSpPr>
            <a:spLocks noGrp="1"/>
          </p:cNvSpPr>
          <p:nvPr>
            <p:ph idx="1"/>
          </p:nvPr>
        </p:nvSpPr>
        <p:spPr>
          <a:xfrm>
            <a:off x="1485900" y="3371851"/>
            <a:ext cx="6172200" cy="1394222"/>
          </a:xfrm>
        </p:spPr>
        <p:txBody>
          <a:bodyPr>
            <a:normAutofit fontScale="70000" lnSpcReduction="20000"/>
          </a:bodyPr>
          <a:lstStyle/>
          <a:p>
            <a:pPr marL="0" indent="0">
              <a:buNone/>
            </a:pPr>
            <a:r>
              <a:rPr lang="en-US" i="1" dirty="0"/>
              <a:t>Science is:</a:t>
            </a:r>
          </a:p>
          <a:p>
            <a:r>
              <a:rPr lang="en-US" i="1" dirty="0"/>
              <a:t>universal (same for everybody)</a:t>
            </a:r>
          </a:p>
          <a:p>
            <a:r>
              <a:rPr lang="en-US" i="1" dirty="0"/>
              <a:t>non-contradictory (logically consistent)</a:t>
            </a:r>
          </a:p>
          <a:p>
            <a:r>
              <a:rPr lang="en-US" i="1" dirty="0"/>
              <a:t>evidence-based (experimentally verifiable)</a:t>
            </a:r>
          </a:p>
          <a:p>
            <a:endParaRPr lang="en-US" i="1" dirty="0"/>
          </a:p>
        </p:txBody>
      </p:sp>
      <p:sp>
        <p:nvSpPr>
          <p:cNvPr id="2" name="Footer Placeholder 1">
            <a:extLst>
              <a:ext uri="{FF2B5EF4-FFF2-40B4-BE49-F238E27FC236}">
                <a16:creationId xmlns:a16="http://schemas.microsoft.com/office/drawing/2014/main" id="{34C1AAE5-BE00-44DF-88EB-79A9CF98D598}"/>
              </a:ext>
            </a:extLst>
          </p:cNvPr>
          <p:cNvSpPr>
            <a:spLocks noGrp="1"/>
          </p:cNvSpPr>
          <p:nvPr>
            <p:ph type="ftr" sz="quarter" idx="11"/>
          </p:nvPr>
        </p:nvSpPr>
        <p:spPr/>
        <p:txBody>
          <a:bodyPr/>
          <a:lstStyle/>
          <a:p>
            <a:r>
              <a:rPr lang="en-US"/>
              <a:t>Christine Aidala, Applied Physics Seminar, Feb 13, 2018</a:t>
            </a:r>
          </a:p>
        </p:txBody>
      </p:sp>
      <p:sp>
        <p:nvSpPr>
          <p:cNvPr id="3" name="Slide Number Placeholder 2">
            <a:extLst>
              <a:ext uri="{FF2B5EF4-FFF2-40B4-BE49-F238E27FC236}">
                <a16:creationId xmlns:a16="http://schemas.microsoft.com/office/drawing/2014/main" id="{3DE5401C-BEB1-4A88-B4D7-02B29E1FDC1E}"/>
              </a:ext>
            </a:extLst>
          </p:cNvPr>
          <p:cNvSpPr>
            <a:spLocks noGrp="1"/>
          </p:cNvSpPr>
          <p:nvPr>
            <p:ph type="sldNum" sz="quarter" idx="12"/>
          </p:nvPr>
        </p:nvSpPr>
        <p:spPr/>
        <p:txBody>
          <a:bodyPr/>
          <a:lstStyle/>
          <a:p>
            <a:fld id="{934E83B7-D982-4FD7-A0FA-8E7100A1152D}" type="slidenum">
              <a:rPr lang="en-US" smtClean="0"/>
              <a:t>5</a:t>
            </a:fld>
            <a:endParaRPr lang="en-US"/>
          </a:p>
        </p:txBody>
      </p:sp>
    </p:spTree>
    <p:extLst>
      <p:ext uri="{BB962C8B-B14F-4D97-AF65-F5344CB8AC3E}">
        <p14:creationId xmlns:p14="http://schemas.microsoft.com/office/powerpoint/2010/main" val="1325045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43A2-E899-4CDF-BEBE-D57A2B7A7A36}"/>
              </a:ext>
            </a:extLst>
          </p:cNvPr>
          <p:cNvSpPr>
            <a:spLocks noGrp="1"/>
          </p:cNvSpPr>
          <p:nvPr>
            <p:ph type="title"/>
          </p:nvPr>
        </p:nvSpPr>
        <p:spPr/>
        <p:txBody>
          <a:bodyPr/>
          <a:lstStyle/>
          <a:p>
            <a:r>
              <a:rPr lang="en-US" dirty="0"/>
              <a:t>Verifiable statements</a:t>
            </a:r>
          </a:p>
        </p:txBody>
      </p:sp>
      <p:sp>
        <p:nvSpPr>
          <p:cNvPr id="3" name="Content Placeholder 2">
            <a:extLst>
              <a:ext uri="{FF2B5EF4-FFF2-40B4-BE49-F238E27FC236}">
                <a16:creationId xmlns:a16="http://schemas.microsoft.com/office/drawing/2014/main" id="{411E02D3-3D72-4EF3-BBC2-426A7E37BD80}"/>
              </a:ext>
            </a:extLst>
          </p:cNvPr>
          <p:cNvSpPr>
            <a:spLocks noGrp="1"/>
          </p:cNvSpPr>
          <p:nvPr>
            <p:ph idx="1"/>
          </p:nvPr>
        </p:nvSpPr>
        <p:spPr/>
        <p:txBody>
          <a:bodyPr/>
          <a:lstStyle/>
          <a:p>
            <a:r>
              <a:rPr lang="en-US" dirty="0"/>
              <a:t>The principle of scientific objectivity tells us that science deals with assertions that are:</a:t>
            </a:r>
          </a:p>
          <a:p>
            <a:pPr lvl="1"/>
            <a:r>
              <a:rPr lang="en-US" dirty="0"/>
              <a:t>either true or false (non-contradictory)</a:t>
            </a:r>
          </a:p>
          <a:p>
            <a:pPr lvl="1"/>
            <a:r>
              <a:rPr lang="en-US" dirty="0"/>
              <a:t>for everybody (universal)</a:t>
            </a:r>
          </a:p>
          <a:p>
            <a:pPr lvl="1"/>
            <a:r>
              <a:rPr lang="en-US" dirty="0"/>
              <a:t>and experimentally verifiable (evidence-based)</a:t>
            </a:r>
          </a:p>
          <a:p>
            <a:r>
              <a:rPr lang="en-US" dirty="0"/>
              <a:t>We call such assertions </a:t>
            </a:r>
            <a:r>
              <a:rPr lang="en-US" b="1" dirty="0"/>
              <a:t>verifiable statements</a:t>
            </a:r>
          </a:p>
          <a:p>
            <a:pPr lvl="1"/>
            <a:r>
              <a:rPr lang="en-US" dirty="0"/>
              <a:t>The first two requirements are the same as in classical logic.</a:t>
            </a:r>
          </a:p>
          <a:p>
            <a:pPr lvl="1"/>
            <a:r>
              <a:rPr lang="en-US" dirty="0"/>
              <a:t>The third means we have an experimental test that we can run and, if the statement is true, it completes successfully in </a:t>
            </a:r>
            <a:r>
              <a:rPr lang="en-US" b="1" dirty="0"/>
              <a:t>finite time</a:t>
            </a:r>
          </a:p>
          <a:p>
            <a:endParaRPr lang="en-US" dirty="0"/>
          </a:p>
        </p:txBody>
      </p:sp>
      <p:sp>
        <p:nvSpPr>
          <p:cNvPr id="4" name="Footer Placeholder 3">
            <a:extLst>
              <a:ext uri="{FF2B5EF4-FFF2-40B4-BE49-F238E27FC236}">
                <a16:creationId xmlns:a16="http://schemas.microsoft.com/office/drawing/2014/main" id="{180C92DA-7C07-4551-B1BC-13B5838D8DF1}"/>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7E670781-5106-4A81-9315-4D215B949E58}"/>
              </a:ext>
            </a:extLst>
          </p:cNvPr>
          <p:cNvSpPr>
            <a:spLocks noGrp="1"/>
          </p:cNvSpPr>
          <p:nvPr>
            <p:ph type="sldNum" sz="quarter" idx="12"/>
          </p:nvPr>
        </p:nvSpPr>
        <p:spPr/>
        <p:txBody>
          <a:bodyPr/>
          <a:lstStyle/>
          <a:p>
            <a:fld id="{934E83B7-D982-4FD7-A0FA-8E7100A1152D}" type="slidenum">
              <a:rPr lang="en-US" smtClean="0"/>
              <a:t>6</a:t>
            </a:fld>
            <a:endParaRPr lang="en-US"/>
          </a:p>
        </p:txBody>
      </p:sp>
    </p:spTree>
    <p:extLst>
      <p:ext uri="{BB962C8B-B14F-4D97-AF65-F5344CB8AC3E}">
        <p14:creationId xmlns:p14="http://schemas.microsoft.com/office/powerpoint/2010/main" val="34362874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6D43A2-E899-4CDF-BEBE-D57A2B7A7A36}"/>
              </a:ext>
            </a:extLst>
          </p:cNvPr>
          <p:cNvSpPr>
            <a:spLocks noGrp="1"/>
          </p:cNvSpPr>
          <p:nvPr>
            <p:ph type="title"/>
          </p:nvPr>
        </p:nvSpPr>
        <p:spPr/>
        <p:txBody>
          <a:bodyPr/>
          <a:lstStyle/>
          <a:p>
            <a:r>
              <a:rPr lang="en-US" dirty="0"/>
              <a:t>Examples of verifiable statements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411E02D3-3D72-4EF3-BBC2-426A7E37BD80}"/>
                  </a:ext>
                </a:extLst>
              </p:cNvPr>
              <p:cNvSpPr>
                <a:spLocks noGrp="1"/>
              </p:cNvSpPr>
              <p:nvPr>
                <p:ph idx="1"/>
              </p:nvPr>
            </p:nvSpPr>
            <p:spPr/>
            <p:txBody>
              <a:bodyPr>
                <a:normAutofit fontScale="92500" lnSpcReduction="10000"/>
              </a:bodyPr>
              <a:lstStyle/>
              <a:p>
                <a:r>
                  <a:rPr lang="en-US" dirty="0"/>
                  <a:t>Examples:</a:t>
                </a:r>
              </a:p>
              <a:p>
                <a:pPr lvl="1"/>
                <a:r>
                  <a:rPr lang="en-US" dirty="0"/>
                  <a:t>The mass of the photon is less than </a:t>
                </a:r>
                <a14:m>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panose="02040503050406030204" pitchFamily="18" charset="0"/>
                          </a:rPr>
                          <m:t>10</m:t>
                        </m:r>
                      </m:e>
                      <m:sup>
                        <m:r>
                          <a:rPr lang="en-US" b="0" i="1" smtClean="0">
                            <a:latin typeface="Cambria Math" panose="02040503050406030204" pitchFamily="18" charset="0"/>
                          </a:rPr>
                          <m:t>−13</m:t>
                        </m:r>
                      </m:sup>
                    </m:sSup>
                  </m:oMath>
                </a14:m>
                <a:r>
                  <a:rPr lang="en-US" dirty="0"/>
                  <a:t> eV</a:t>
                </a:r>
              </a:p>
              <a:p>
                <a:pPr lvl="1"/>
                <a:r>
                  <a:rPr lang="en-US" dirty="0"/>
                  <a:t>If an electron is prepared in the following way its energy will be between 10 and 11 MeV in 90% to 95% of the cases</a:t>
                </a:r>
              </a:p>
              <a:p>
                <a:r>
                  <a:rPr lang="en-US" dirty="0"/>
                  <a:t>Counterexamples:</a:t>
                </a:r>
              </a:p>
              <a:p>
                <a:pPr lvl="1"/>
                <a:r>
                  <a:rPr lang="en-US" dirty="0"/>
                  <a:t>Chocolate tastes good (not universal)</a:t>
                </a:r>
              </a:p>
              <a:p>
                <a:pPr lvl="1"/>
                <a:r>
                  <a:rPr lang="en-US" dirty="0"/>
                  <a:t>It is immoral to kill one person to save ten (not universal and/or evidence-based)</a:t>
                </a:r>
              </a:p>
              <a:p>
                <a:pPr lvl="1"/>
                <a:r>
                  <a:rPr lang="en-US" dirty="0"/>
                  <a:t>The number 4 is prime (not evidence-based)</a:t>
                </a:r>
              </a:p>
              <a:p>
                <a:pPr lvl="1"/>
                <a:r>
                  <a:rPr lang="en-US" dirty="0"/>
                  <a:t>This statement is false (not non-contradictory)</a:t>
                </a:r>
              </a:p>
              <a:p>
                <a:pPr lvl="1"/>
                <a:r>
                  <a:rPr lang="en-US" dirty="0"/>
                  <a:t>The mass of the photon is exactly </a:t>
                </a:r>
                <a14:m>
                  <m:oMath xmlns:m="http://schemas.openxmlformats.org/officeDocument/2006/math">
                    <m:r>
                      <a:rPr lang="en-US" b="0" i="1" smtClean="0">
                        <a:latin typeface="Cambria Math" panose="02040503050406030204" pitchFamily="18" charset="0"/>
                      </a:rPr>
                      <m:t>0</m:t>
                    </m:r>
                  </m:oMath>
                </a14:m>
                <a:r>
                  <a:rPr lang="en-US" dirty="0"/>
                  <a:t> eV (not verifiable due to infinite precision)</a:t>
                </a:r>
              </a:p>
              <a:p>
                <a:pPr lvl="1"/>
                <a:endParaRPr lang="en-US" dirty="0"/>
              </a:p>
              <a:p>
                <a:endParaRPr lang="en-US" b="1" dirty="0"/>
              </a:p>
              <a:p>
                <a:endParaRPr lang="en-US" dirty="0"/>
              </a:p>
            </p:txBody>
          </p:sp>
        </mc:Choice>
        <mc:Fallback>
          <p:sp>
            <p:nvSpPr>
              <p:cNvPr id="3" name="Content Placeholder 2">
                <a:extLst>
                  <a:ext uri="{FF2B5EF4-FFF2-40B4-BE49-F238E27FC236}">
                    <a16:creationId xmlns:a16="http://schemas.microsoft.com/office/drawing/2014/main" id="{411E02D3-3D72-4EF3-BBC2-426A7E37BD80}"/>
                  </a:ext>
                </a:extLst>
              </p:cNvPr>
              <p:cNvSpPr>
                <a:spLocks noGrp="1" noRot="1" noChangeAspect="1" noMove="1" noResize="1" noEditPoints="1" noAdjustHandles="1" noChangeArrowheads="1" noChangeShapeType="1" noTextEdit="1"/>
              </p:cNvSpPr>
              <p:nvPr>
                <p:ph idx="1"/>
              </p:nvPr>
            </p:nvSpPr>
            <p:spPr>
              <a:blipFill>
                <a:blip r:embed="rId2"/>
                <a:stretch>
                  <a:fillRect l="-1159" t="-2801"/>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A64BA03-1C23-4474-B2D7-198E6A41E535}"/>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0CDF2765-796C-466C-AF9F-D20ECFCE6B45}"/>
              </a:ext>
            </a:extLst>
          </p:cNvPr>
          <p:cNvSpPr>
            <a:spLocks noGrp="1"/>
          </p:cNvSpPr>
          <p:nvPr>
            <p:ph type="sldNum" sz="quarter" idx="12"/>
          </p:nvPr>
        </p:nvSpPr>
        <p:spPr/>
        <p:txBody>
          <a:bodyPr/>
          <a:lstStyle/>
          <a:p>
            <a:fld id="{934E83B7-D982-4FD7-A0FA-8E7100A1152D}" type="slidenum">
              <a:rPr lang="en-US" smtClean="0"/>
              <a:t>7</a:t>
            </a:fld>
            <a:endParaRPr lang="en-US"/>
          </a:p>
        </p:txBody>
      </p:sp>
    </p:spTree>
    <p:extLst>
      <p:ext uri="{BB962C8B-B14F-4D97-AF65-F5344CB8AC3E}">
        <p14:creationId xmlns:p14="http://schemas.microsoft.com/office/powerpoint/2010/main" val="41252033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7432-9CEC-4B20-B817-2DFAFFC76395}"/>
              </a:ext>
            </a:extLst>
          </p:cNvPr>
          <p:cNvSpPr>
            <a:spLocks noGrp="1"/>
          </p:cNvSpPr>
          <p:nvPr>
            <p:ph type="title"/>
          </p:nvPr>
        </p:nvSpPr>
        <p:spPr/>
        <p:txBody>
          <a:bodyPr/>
          <a:lstStyle/>
          <a:p>
            <a:r>
              <a:rPr lang="en-US" dirty="0"/>
              <a:t>Logic of verifiable statements (negation)</a:t>
            </a:r>
          </a:p>
        </p:txBody>
      </p:sp>
      <p:sp>
        <p:nvSpPr>
          <p:cNvPr id="3" name="Content Placeholder 2">
            <a:extLst>
              <a:ext uri="{FF2B5EF4-FFF2-40B4-BE49-F238E27FC236}">
                <a16:creationId xmlns:a16="http://schemas.microsoft.com/office/drawing/2014/main" id="{C68D354C-4679-46FF-BE5D-16B949DC16BE}"/>
              </a:ext>
            </a:extLst>
          </p:cNvPr>
          <p:cNvSpPr>
            <a:spLocks noGrp="1"/>
          </p:cNvSpPr>
          <p:nvPr>
            <p:ph idx="1"/>
          </p:nvPr>
        </p:nvSpPr>
        <p:spPr/>
        <p:txBody>
          <a:bodyPr>
            <a:normAutofit fontScale="77500" lnSpcReduction="20000"/>
          </a:bodyPr>
          <a:lstStyle/>
          <a:p>
            <a:r>
              <a:rPr lang="en-US" dirty="0"/>
              <a:t>Due to finite time verification, verifiable statements do not allow the same operations (i.e. the same algebra) as logical statements</a:t>
            </a:r>
          </a:p>
          <a:p>
            <a:r>
              <a:rPr lang="en-US" dirty="0"/>
              <a:t>For example, we may consider “there exists extra-terrestrial life” a verifiable statement with the following test</a:t>
            </a:r>
          </a:p>
          <a:p>
            <a:pPr lvl="1"/>
            <a:r>
              <a:rPr lang="en-US" dirty="0"/>
              <a:t>1. Point a radio-telescope in a particular direction</a:t>
            </a:r>
          </a:p>
          <a:p>
            <a:pPr lvl="1"/>
            <a:r>
              <a:rPr lang="en-US" dirty="0"/>
              <a:t>2. If signs of life are found, terminate successfully</a:t>
            </a:r>
          </a:p>
          <a:p>
            <a:pPr lvl="1"/>
            <a:r>
              <a:rPr lang="en-US" dirty="0"/>
              <a:t>3. Go back to 1 with a new direction or with greater sensitivity</a:t>
            </a:r>
          </a:p>
          <a:p>
            <a:r>
              <a:rPr lang="en-US" dirty="0"/>
              <a:t>But this test does not verify “there doesn’t exist extra-terrestrial life”, since it would never terminate in this case</a:t>
            </a:r>
          </a:p>
          <a:p>
            <a:r>
              <a:rPr lang="en-US" b="1" dirty="0"/>
              <a:t>The negation of a verifiable statement is not necessarily verifiable</a:t>
            </a:r>
          </a:p>
          <a:p>
            <a:r>
              <a:rPr lang="en-US" dirty="0"/>
              <a:t>We call </a:t>
            </a:r>
            <a:r>
              <a:rPr lang="en-US" b="1" dirty="0"/>
              <a:t>decidable statements </a:t>
            </a:r>
            <a:r>
              <a:rPr lang="en-US" dirty="0"/>
              <a:t>those for which the negation is also verifiable (i.e. the test always terminates either successfully or not)</a:t>
            </a:r>
          </a:p>
        </p:txBody>
      </p:sp>
      <p:sp>
        <p:nvSpPr>
          <p:cNvPr id="4" name="Footer Placeholder 3">
            <a:extLst>
              <a:ext uri="{FF2B5EF4-FFF2-40B4-BE49-F238E27FC236}">
                <a16:creationId xmlns:a16="http://schemas.microsoft.com/office/drawing/2014/main" id="{639F6CBF-46F7-4984-AE5A-9E1867C13D31}"/>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06E61035-4368-44A6-8F56-05A0DA668609}"/>
              </a:ext>
            </a:extLst>
          </p:cNvPr>
          <p:cNvSpPr>
            <a:spLocks noGrp="1"/>
          </p:cNvSpPr>
          <p:nvPr>
            <p:ph type="sldNum" sz="quarter" idx="12"/>
          </p:nvPr>
        </p:nvSpPr>
        <p:spPr/>
        <p:txBody>
          <a:bodyPr/>
          <a:lstStyle/>
          <a:p>
            <a:fld id="{934E83B7-D982-4FD7-A0FA-8E7100A1152D}" type="slidenum">
              <a:rPr lang="en-US" smtClean="0"/>
              <a:t>8</a:t>
            </a:fld>
            <a:endParaRPr lang="en-US"/>
          </a:p>
        </p:txBody>
      </p:sp>
    </p:spTree>
    <p:extLst>
      <p:ext uri="{BB962C8B-B14F-4D97-AF65-F5344CB8AC3E}">
        <p14:creationId xmlns:p14="http://schemas.microsoft.com/office/powerpoint/2010/main" val="27923426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C7432-9CEC-4B20-B817-2DFAFFC76395}"/>
              </a:ext>
            </a:extLst>
          </p:cNvPr>
          <p:cNvSpPr>
            <a:spLocks noGrp="1"/>
          </p:cNvSpPr>
          <p:nvPr>
            <p:ph type="title"/>
          </p:nvPr>
        </p:nvSpPr>
        <p:spPr/>
        <p:txBody>
          <a:bodyPr/>
          <a:lstStyle/>
          <a:p>
            <a:r>
              <a:rPr lang="en-US" dirty="0"/>
              <a:t>Logic of verifiable statements (conjunction)</a:t>
            </a:r>
          </a:p>
        </p:txBody>
      </p:sp>
      <p:sp>
        <p:nvSpPr>
          <p:cNvPr id="3" name="Content Placeholder 2">
            <a:extLst>
              <a:ext uri="{FF2B5EF4-FFF2-40B4-BE49-F238E27FC236}">
                <a16:creationId xmlns:a16="http://schemas.microsoft.com/office/drawing/2014/main" id="{C68D354C-4679-46FF-BE5D-16B949DC16BE}"/>
              </a:ext>
            </a:extLst>
          </p:cNvPr>
          <p:cNvSpPr>
            <a:spLocks noGrp="1"/>
          </p:cNvSpPr>
          <p:nvPr>
            <p:ph idx="1"/>
          </p:nvPr>
        </p:nvSpPr>
        <p:spPr/>
        <p:txBody>
          <a:bodyPr>
            <a:normAutofit lnSpcReduction="10000"/>
          </a:bodyPr>
          <a:lstStyle/>
          <a:p>
            <a:r>
              <a:rPr lang="en-US" dirty="0"/>
              <a:t>We can take a set of verifiable statements and create the conjunction (i.e. the logical AND)</a:t>
            </a:r>
          </a:p>
          <a:p>
            <a:pPr lvl="1"/>
            <a:r>
              <a:rPr lang="en-US" dirty="0"/>
              <a:t>“The horizontal velocity of the ball is between 0 and 1 m/s” AND “the vertical velocity of the ball is between 3 and 4 m/s”</a:t>
            </a:r>
          </a:p>
          <a:p>
            <a:r>
              <a:rPr lang="en-US" dirty="0"/>
              <a:t>Since we can verify each statement, we simply verify all of them one at a time. But we can only combine finitely many statements, or we would never finish checking all of them.</a:t>
            </a:r>
          </a:p>
          <a:p>
            <a:r>
              <a:rPr lang="en-US" b="1" dirty="0"/>
              <a:t>The finite conjunction of verifiable statements is a verifiable statement</a:t>
            </a:r>
          </a:p>
        </p:txBody>
      </p:sp>
      <p:sp>
        <p:nvSpPr>
          <p:cNvPr id="4" name="Footer Placeholder 3">
            <a:extLst>
              <a:ext uri="{FF2B5EF4-FFF2-40B4-BE49-F238E27FC236}">
                <a16:creationId xmlns:a16="http://schemas.microsoft.com/office/drawing/2014/main" id="{6E7C6AD2-A8B2-464A-9880-580CFBB17B0B}"/>
              </a:ext>
            </a:extLst>
          </p:cNvPr>
          <p:cNvSpPr>
            <a:spLocks noGrp="1"/>
          </p:cNvSpPr>
          <p:nvPr>
            <p:ph type="ftr" sz="quarter" idx="11"/>
          </p:nvPr>
        </p:nvSpPr>
        <p:spPr/>
        <p:txBody>
          <a:bodyPr/>
          <a:lstStyle/>
          <a:p>
            <a:r>
              <a:rPr lang="en-US"/>
              <a:t>Christine Aidala, Applied Physics Seminar, Feb 13, 2018</a:t>
            </a:r>
          </a:p>
        </p:txBody>
      </p:sp>
      <p:sp>
        <p:nvSpPr>
          <p:cNvPr id="5" name="Slide Number Placeholder 4">
            <a:extLst>
              <a:ext uri="{FF2B5EF4-FFF2-40B4-BE49-F238E27FC236}">
                <a16:creationId xmlns:a16="http://schemas.microsoft.com/office/drawing/2014/main" id="{03F995CE-C705-4453-9F40-97D176040B7B}"/>
              </a:ext>
            </a:extLst>
          </p:cNvPr>
          <p:cNvSpPr>
            <a:spLocks noGrp="1"/>
          </p:cNvSpPr>
          <p:nvPr>
            <p:ph type="sldNum" sz="quarter" idx="12"/>
          </p:nvPr>
        </p:nvSpPr>
        <p:spPr/>
        <p:txBody>
          <a:bodyPr/>
          <a:lstStyle/>
          <a:p>
            <a:fld id="{934E83B7-D982-4FD7-A0FA-8E7100A1152D}" type="slidenum">
              <a:rPr lang="en-US" smtClean="0"/>
              <a:t>9</a:t>
            </a:fld>
            <a:endParaRPr lang="en-US"/>
          </a:p>
        </p:txBody>
      </p:sp>
    </p:spTree>
    <p:extLst>
      <p:ext uri="{BB962C8B-B14F-4D97-AF65-F5344CB8AC3E}">
        <p14:creationId xmlns:p14="http://schemas.microsoft.com/office/powerpoint/2010/main" val="86734307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1751</TotalTime>
  <Words>3514</Words>
  <Application>Microsoft Office PowerPoint</Application>
  <PresentationFormat>On-screen Show (4:3)</PresentationFormat>
  <Paragraphs>337</Paragraphs>
  <Slides>43</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Cambria Math</vt:lpstr>
      <vt:lpstr>Office Theme</vt:lpstr>
      <vt:lpstr>Uncovering the Assumptions of Physics</vt:lpstr>
      <vt:lpstr>Assumptions of Physics</vt:lpstr>
      <vt:lpstr>PowerPoint Presentation</vt:lpstr>
      <vt:lpstr>Assumptions of Physics</vt:lpstr>
      <vt:lpstr>Principle of Scientific Objectivity</vt:lpstr>
      <vt:lpstr>Verifiable statements</vt:lpstr>
      <vt:lpstr>Examples of verifiable statements</vt:lpstr>
      <vt:lpstr>Logic of verifiable statements (negation)</vt:lpstr>
      <vt:lpstr>Logic of verifiable statements (conjunction)</vt:lpstr>
      <vt:lpstr>Logic of verifiable statements (disjunction)</vt:lpstr>
      <vt:lpstr>Logic of verifiable statements</vt:lpstr>
      <vt:lpstr>Scientific models and domains</vt:lpstr>
      <vt:lpstr>Link to topology and σ-algebras</vt:lpstr>
      <vt:lpstr>Takeaway</vt:lpstr>
      <vt:lpstr>Assumption of  Determinism and Reversibility</vt:lpstr>
      <vt:lpstr>Determinism and reversibility</vt:lpstr>
      <vt:lpstr>Determinism and reversibility</vt:lpstr>
      <vt:lpstr>Takeaway</vt:lpstr>
      <vt:lpstr>Assumption of Infinitesimal Reducibility</vt:lpstr>
      <vt:lpstr>State is a distribution over particle states</vt:lpstr>
      <vt:lpstr>Invariant distributions</vt:lpstr>
      <vt:lpstr>Hamiltonian mechanics</vt:lpstr>
      <vt:lpstr>Takeaways</vt:lpstr>
      <vt:lpstr>Assumption of Kinematic Equivalence</vt:lpstr>
      <vt:lpstr>States and trajectories</vt:lpstr>
      <vt:lpstr>Massive particles under conservative forces</vt:lpstr>
      <vt:lpstr>Inertial mass</vt:lpstr>
      <vt:lpstr>Massless particles</vt:lpstr>
      <vt:lpstr>Takeaways</vt:lpstr>
      <vt:lpstr>Assumption of Irreducibility</vt:lpstr>
      <vt:lpstr>Irreducibility and random processes</vt:lpstr>
      <vt:lpstr>Combining parts and interference</vt:lpstr>
      <vt:lpstr>Distribution spread</vt:lpstr>
      <vt:lpstr>Non-locality</vt:lpstr>
      <vt:lpstr>Takeaway</vt:lpstr>
      <vt:lpstr>Overall takeaway</vt:lpstr>
      <vt:lpstr>Current activities and possible opportunities for contribution</vt:lpstr>
      <vt:lpstr>Current activities and possible opportunities for contribution</vt:lpstr>
      <vt:lpstr>Extend</vt:lpstr>
      <vt:lpstr>Consolidate</vt:lpstr>
      <vt:lpstr>Popularize</vt:lpstr>
      <vt:lpstr>For further information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Uncovering the Assumptions of Physics</dc:title>
  <dc:creator>Gabriele Carcassi</dc:creator>
  <cp:lastModifiedBy>Aidala, Christine</cp:lastModifiedBy>
  <cp:revision>163</cp:revision>
  <dcterms:created xsi:type="dcterms:W3CDTF">2019-02-07T01:54:11Z</dcterms:created>
  <dcterms:modified xsi:type="dcterms:W3CDTF">2019-02-13T13:10:50Z</dcterms:modified>
</cp:coreProperties>
</file>