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76" r:id="rId2"/>
    <p:sldId id="1011" r:id="rId3"/>
    <p:sldId id="1091" r:id="rId4"/>
    <p:sldId id="1095" r:id="rId5"/>
    <p:sldId id="1014" r:id="rId6"/>
    <p:sldId id="1015" r:id="rId7"/>
    <p:sldId id="986" r:id="rId8"/>
    <p:sldId id="1087" r:id="rId9"/>
    <p:sldId id="980" r:id="rId10"/>
    <p:sldId id="1097" r:id="rId11"/>
    <p:sldId id="1098" r:id="rId12"/>
    <p:sldId id="961" r:id="rId13"/>
    <p:sldId id="1099" r:id="rId14"/>
    <p:sldId id="1100" r:id="rId15"/>
    <p:sldId id="1101" r:id="rId16"/>
    <p:sldId id="1102" r:id="rId17"/>
    <p:sldId id="1103" r:id="rId18"/>
    <p:sldId id="1105" r:id="rId19"/>
    <p:sldId id="1104" r:id="rId20"/>
    <p:sldId id="1285" r:id="rId21"/>
    <p:sldId id="1286" r:id="rId22"/>
    <p:sldId id="1107" r:id="rId23"/>
    <p:sldId id="1277" r:id="rId24"/>
    <p:sldId id="894" r:id="rId25"/>
    <p:sldId id="1108" r:id="rId26"/>
    <p:sldId id="1109" r:id="rId27"/>
    <p:sldId id="1256" r:id="rId28"/>
    <p:sldId id="1254" r:id="rId29"/>
    <p:sldId id="1255" r:id="rId30"/>
    <p:sldId id="1239" r:id="rId31"/>
    <p:sldId id="1240" r:id="rId32"/>
    <p:sldId id="1110" r:id="rId33"/>
    <p:sldId id="1274" r:id="rId34"/>
    <p:sldId id="1275" r:id="rId35"/>
    <p:sldId id="1276" r:id="rId36"/>
    <p:sldId id="1258" r:id="rId37"/>
    <p:sldId id="1279" r:id="rId38"/>
    <p:sldId id="1280" r:id="rId39"/>
    <p:sldId id="1281" r:id="rId40"/>
    <p:sldId id="1282" r:id="rId41"/>
    <p:sldId id="1283" r:id="rId42"/>
    <p:sldId id="1094" r:id="rId43"/>
    <p:sldId id="1284" r:id="rId44"/>
    <p:sldId id="1271" r:id="rId45"/>
    <p:sldId id="1270" r:id="rId46"/>
    <p:sldId id="974" r:id="rId47"/>
    <p:sldId id="1090" r:id="rId48"/>
    <p:sldId id="901" r:id="rId49"/>
    <p:sldId id="1257" r:id="rId50"/>
    <p:sldId id="736" r:id="rId51"/>
    <p:sldId id="97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0.xml"/><Relationship Id="rId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put the axis on the ellipses. Make them move according to the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1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7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243.png"/><Relationship Id="rId7" Type="http://schemas.openxmlformats.org/officeDocument/2006/relationships/image" Target="../media/image2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50.png"/><Relationship Id="rId4" Type="http://schemas.openxmlformats.org/officeDocument/2006/relationships/image" Target="../media/image252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1.png"/><Relationship Id="rId5" Type="http://schemas.openxmlformats.org/officeDocument/2006/relationships/image" Target="../media/image382.png"/><Relationship Id="rId4" Type="http://schemas.openxmlformats.org/officeDocument/2006/relationships/image" Target="../media/image3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0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5" Type="http://schemas.openxmlformats.org/officeDocument/2006/relationships/image" Target="../media/image122.png"/><Relationship Id="rId4" Type="http://schemas.openxmlformats.org/officeDocument/2006/relationships/image" Target="../media/image56.png"/><Relationship Id="rId9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9.png"/><Relationship Id="rId7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0.png"/><Relationship Id="rId10" Type="http://schemas.openxmlformats.org/officeDocument/2006/relationships/image" Target="../media/image70.png"/><Relationship Id="rId4" Type="http://schemas.openxmlformats.org/officeDocument/2006/relationships/image" Target="../media/image570.png"/><Relationship Id="rId9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82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65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66.png"/><Relationship Id="rId7" Type="http://schemas.openxmlformats.org/officeDocument/2006/relationships/image" Target="../media/image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6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12" Type="http://schemas.openxmlformats.org/officeDocument/2006/relationships/image" Target="../media/image10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4.png"/><Relationship Id="rId5" Type="http://schemas.openxmlformats.org/officeDocument/2006/relationships/image" Target="../media/image97.png"/><Relationship Id="rId10" Type="http://schemas.openxmlformats.org/officeDocument/2006/relationships/image" Target="../media/image103.png"/><Relationship Id="rId4" Type="http://schemas.openxmlformats.org/officeDocument/2006/relationships/image" Target="../media/image95.png"/><Relationship Id="rId9" Type="http://schemas.openxmlformats.org/officeDocument/2006/relationships/image" Target="../media/image101.png"/><Relationship Id="rId14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94.png"/><Relationship Id="rId7" Type="http://schemas.openxmlformats.org/officeDocument/2006/relationships/image" Target="../media/image10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112.png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021.png"/><Relationship Id="rId7" Type="http://schemas.openxmlformats.org/officeDocument/2006/relationships/image" Target="../media/image11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1.png"/><Relationship Id="rId4" Type="http://schemas.openxmlformats.org/officeDocument/2006/relationships/image" Target="../media/image109.png"/><Relationship Id="rId9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3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17.png"/><Relationship Id="rId5" Type="http://schemas.openxmlformats.org/officeDocument/2006/relationships/image" Target="../media/image127.png"/><Relationship Id="rId15" Type="http://schemas.openxmlformats.org/officeDocument/2006/relationships/image" Target="../media/image119.png"/><Relationship Id="rId10" Type="http://schemas.openxmlformats.org/officeDocument/2006/relationships/image" Target="../media/image380.png"/><Relationship Id="rId4" Type="http://schemas.openxmlformats.org/officeDocument/2006/relationships/image" Target="../media/image126.png"/><Relationship Id="rId9" Type="http://schemas.openxmlformats.org/officeDocument/2006/relationships/image" Target="../media/image370.png"/><Relationship Id="rId14" Type="http://schemas.openxmlformats.org/officeDocument/2006/relationships/image" Target="../media/image4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umptionsofphysics" TargetMode="External"/><Relationship Id="rId2" Type="http://schemas.openxmlformats.org/officeDocument/2006/relationships/hyperlink" Target="https://assumptionsofphysics.org/book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user/gcarcassi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4.png"/><Relationship Id="rId12" Type="http://schemas.openxmlformats.org/officeDocument/2006/relationships/image" Target="../media/image212.png"/><Relationship Id="rId17" Type="http://schemas.openxmlformats.org/officeDocument/2006/relationships/image" Target="../media/image260.png"/><Relationship Id="rId2" Type="http://schemas.openxmlformats.org/officeDocument/2006/relationships/image" Target="../media/image121.png"/><Relationship Id="rId16" Type="http://schemas.openxmlformats.org/officeDocument/2006/relationships/image" Target="../media/image2500.png"/><Relationship Id="rId20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200.png"/><Relationship Id="rId5" Type="http://schemas.openxmlformats.org/officeDocument/2006/relationships/image" Target="../media/image711.png"/><Relationship Id="rId15" Type="http://schemas.openxmlformats.org/officeDocument/2006/relationships/image" Target="../media/image242.png"/><Relationship Id="rId10" Type="http://schemas.openxmlformats.org/officeDocument/2006/relationships/image" Target="../media/image1900.png"/><Relationship Id="rId19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81.png"/><Relationship Id="rId14" Type="http://schemas.openxmlformats.org/officeDocument/2006/relationships/image" Target="../media/image7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390.png"/><Relationship Id="rId7" Type="http://schemas.openxmlformats.org/officeDocument/2006/relationships/image" Target="../media/image181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10" Type="http://schemas.openxmlformats.org/officeDocument/2006/relationships/image" Target="../media/image213.png"/><Relationship Id="rId4" Type="http://schemas.openxmlformats.org/officeDocument/2006/relationships/image" Target="../media/image134.png"/><Relationship Id="rId9" Type="http://schemas.openxmlformats.org/officeDocument/2006/relationships/image" Target="../media/image20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3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Assumptions of Physics:</a:t>
            </a:r>
            <a:br>
              <a:rPr lang="en-US" dirty="0"/>
            </a:br>
            <a:r>
              <a:rPr lang="en-US" dirty="0"/>
              <a:t>a new principled approach</a:t>
            </a:r>
            <a:br>
              <a:rPr lang="en-US" dirty="0"/>
            </a:br>
            <a:r>
              <a:rPr lang="en-US" dirty="0"/>
              <a:t>to the foundations of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Gabriele Carcassi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13723-0645-42C7-86E8-C94B23A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18D8C-A311-21FD-C397-E504CCE1A1CF}"/>
              </a:ext>
            </a:extLst>
          </p:cNvPr>
          <p:cNvSpPr txBox="1"/>
          <p:nvPr/>
        </p:nvSpPr>
        <p:spPr>
          <a:xfrm>
            <a:off x="1044586" y="1036431"/>
            <a:ext cx="10102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Is the uncertainty principle really</a:t>
            </a:r>
            <a:br>
              <a:rPr lang="en-US" sz="4800" dirty="0"/>
            </a:br>
            <a:r>
              <a:rPr lang="en-US" sz="4800" dirty="0"/>
              <a:t>a feature of quantum mechanics alone?</a:t>
            </a:r>
          </a:p>
        </p:txBody>
      </p:sp>
    </p:spTree>
    <p:extLst>
      <p:ext uri="{BB962C8B-B14F-4D97-AF65-F5344CB8AC3E}">
        <p14:creationId xmlns:p14="http://schemas.microsoft.com/office/powerpoint/2010/main" val="77790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1621-E7FA-C39F-C7E1-C7D7C20B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B1F31-297F-1F7F-EB59-8F6BBF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AFBE2-7197-2B8D-F1E9-1623F257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710CF-1FF0-88D8-7C59-76C1641D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F6415-FB0E-E95D-8CF7-F11B0E81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5EBAD-FBB2-8FA3-9879-DF2F5CC7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7C9B22-9854-199E-2063-C2FA7BC7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B358D-2441-0405-0D8A-DDB6D4FF7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C70302-2B72-639C-1CE6-EA32B855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FB813-1429-E7A1-300E-DF0EF63CE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3FD831-70D6-1B7E-D796-63087B3D1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91392-60E5-09E7-5B6C-C859F72A21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B9F50A-8B27-412D-3C5B-D221EAF9E2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C7611-8ED8-BC94-5D50-C5D3ECCDC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F997D1-41F3-F4BE-223F-74372A670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2A8D59-4869-AEF2-A8B6-422966FA04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A8ABE6-DA88-1B93-0235-4D93AEDFFF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0708E9-49F1-B46C-9C1C-2B6A1F151548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C56F9E-ABF9-DD7B-3507-979FE7D196B1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461752-B97E-2499-5E30-86246C2AA64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E3D802-140A-D493-BFAE-8EC0144A3B72}"/>
              </a:ext>
            </a:extLst>
          </p:cNvPr>
          <p:cNvSpPr/>
          <p:nvPr/>
        </p:nvSpPr>
        <p:spPr>
          <a:xfrm>
            <a:off x="372979" y="26032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762DC-9308-9079-EFDC-4E9442B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154D-91C2-2C65-439A-8948A3E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D2BB4-2A8D-2D48-27FE-1DD576B0F4ED}"/>
              </a:ext>
            </a:extLst>
          </p:cNvPr>
          <p:cNvSpPr txBox="1"/>
          <p:nvPr/>
        </p:nvSpPr>
        <p:spPr>
          <a:xfrm>
            <a:off x="430876" y="176984"/>
            <a:ext cx="595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Determinant of covariance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/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/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Peaked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flow is almost linear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matrix transforms linearly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blipFill>
                <a:blip r:embed="rId4"/>
                <a:stretch>
                  <a:fillRect l="-1404" t="-3289" r="-7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20">
            <a:extLst>
              <a:ext uri="{FF2B5EF4-FFF2-40B4-BE49-F238E27FC236}">
                <a16:creationId xmlns:a16="http://schemas.microsoft.com/office/drawing/2014/main" id="{B7C30A59-DF56-C246-0FA6-DFCD3DE51467}"/>
              </a:ext>
            </a:extLst>
          </p:cNvPr>
          <p:cNvSpPr txBox="1"/>
          <p:nvPr/>
        </p:nvSpPr>
        <p:spPr>
          <a:xfrm>
            <a:off x="8697278" y="16277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evolution of </a:t>
            </a:r>
            <a:r>
              <a:rPr lang="en-US" sz="1800" dirty="0"/>
              <a:t>covariance matrix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F8BA37-E6B9-B8AF-5162-33711320471D}"/>
              </a:ext>
            </a:extLst>
          </p:cNvPr>
          <p:cNvGrpSpPr/>
          <p:nvPr/>
        </p:nvGrpSpPr>
        <p:grpSpPr>
          <a:xfrm>
            <a:off x="10150503" y="1059636"/>
            <a:ext cx="411480" cy="731520"/>
            <a:chOff x="10173204" y="1059636"/>
            <a:chExt cx="365760" cy="91440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164AA74-7CB0-277F-F71B-803F62CB8608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0FE3621-3D6F-D64A-6B26-C2F4080C81A0}"/>
                </a:ext>
              </a:extLst>
            </p:cNvPr>
            <p:cNvCxnSpPr>
              <a:stCxn id="128" idx="2"/>
              <a:endCxn id="12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AE5E7A-DD2E-F908-1B29-B6CC08050F9C}"/>
                </a:ext>
              </a:extLst>
            </p:cNvPr>
            <p:cNvCxnSpPr>
              <a:stCxn id="128" idx="4"/>
              <a:endCxn id="12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E787A1-DEB2-08C0-2B3A-CA434DEEC850}"/>
              </a:ext>
            </a:extLst>
          </p:cNvPr>
          <p:cNvGrpSpPr/>
          <p:nvPr/>
        </p:nvGrpSpPr>
        <p:grpSpPr>
          <a:xfrm rot="1800000">
            <a:off x="10607460" y="1053034"/>
            <a:ext cx="358872" cy="867191"/>
            <a:chOff x="10173204" y="1059636"/>
            <a:chExt cx="365760" cy="9144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99D6C57-2135-2F19-8B10-2DDCD498085F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87B458-2E27-645A-8493-1F4118B6F3E2}"/>
                </a:ext>
              </a:extLst>
            </p:cNvPr>
            <p:cNvCxnSpPr>
              <a:stCxn id="139" idx="2"/>
              <a:endCxn id="139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BBE7AF3-2834-3B89-C854-5F9446BAE9FD}"/>
                </a:ext>
              </a:extLst>
            </p:cNvPr>
            <p:cNvCxnSpPr>
              <a:stCxn id="139" idx="4"/>
              <a:endCxn id="139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4C6314-723A-245E-3F0D-0C106406FF46}"/>
              </a:ext>
            </a:extLst>
          </p:cNvPr>
          <p:cNvGrpSpPr/>
          <p:nvPr/>
        </p:nvGrpSpPr>
        <p:grpSpPr>
          <a:xfrm rot="3600000">
            <a:off x="11010510" y="1287162"/>
            <a:ext cx="315834" cy="986729"/>
            <a:chOff x="10173204" y="1059636"/>
            <a:chExt cx="365760" cy="9144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A49015B-32B9-62B0-20AB-C91E05F04C25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480C1D5-4340-0567-A5C7-60CF4146FC9E}"/>
                </a:ext>
              </a:extLst>
            </p:cNvPr>
            <p:cNvCxnSpPr>
              <a:stCxn id="143" idx="2"/>
              <a:endCxn id="143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1C9A816-905E-B01B-4B4B-9E4B415CCE63}"/>
                </a:ext>
              </a:extLst>
            </p:cNvPr>
            <p:cNvCxnSpPr>
              <a:stCxn id="143" idx="4"/>
              <a:endCxn id="143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846F3C0-5655-8430-5A50-189265B2F7F1}"/>
              </a:ext>
            </a:extLst>
          </p:cNvPr>
          <p:cNvGrpSpPr/>
          <p:nvPr/>
        </p:nvGrpSpPr>
        <p:grpSpPr>
          <a:xfrm rot="5400000">
            <a:off x="11190380" y="1684917"/>
            <a:ext cx="223516" cy="1031987"/>
            <a:chOff x="10173204" y="1059636"/>
            <a:chExt cx="365760" cy="9144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C2CBC56-DDA5-1F3B-21FA-DCEFBBCFBEC1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759D1E-F10C-1E84-5FC0-65BEDDD1F2AB}"/>
                </a:ext>
              </a:extLst>
            </p:cNvPr>
            <p:cNvCxnSpPr>
              <a:stCxn id="148" idx="2"/>
              <a:endCxn id="14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91F9B8-6501-371E-31F1-30465E5D1436}"/>
                </a:ext>
              </a:extLst>
            </p:cNvPr>
            <p:cNvCxnSpPr>
              <a:stCxn id="148" idx="4"/>
              <a:endCxn id="14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A85E79-E313-153C-A897-13E15AB989AC}"/>
              </a:ext>
            </a:extLst>
          </p:cNvPr>
          <p:cNvGrpSpPr/>
          <p:nvPr/>
        </p:nvGrpSpPr>
        <p:grpSpPr>
          <a:xfrm rot="7200000">
            <a:off x="11234132" y="2055301"/>
            <a:ext cx="213946" cy="1435199"/>
            <a:chOff x="10173204" y="1059636"/>
            <a:chExt cx="365760" cy="9144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B00DC-F180-7756-5067-7136A88346E4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1426E5-94E6-4446-EA0F-CBEF9B18D9AA}"/>
                </a:ext>
              </a:extLst>
            </p:cNvPr>
            <p:cNvCxnSpPr>
              <a:stCxn id="152" idx="2"/>
              <a:endCxn id="152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5967CC-9897-63F0-EDF1-361FC9FBB82E}"/>
                </a:ext>
              </a:extLst>
            </p:cNvPr>
            <p:cNvCxnSpPr>
              <a:stCxn id="152" idx="4"/>
              <a:endCxn id="152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77DDA-D1F0-769B-9F12-BED7B6D83843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667" r="-5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/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67" r="-5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CD3276E-D48C-B754-1CCA-6EE09801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8843AF-379B-1D30-08BC-34DBE9806E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/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/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/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804425-07E3-5750-D791-1E80C3F030F0}"/>
              </a:ext>
            </a:extLst>
          </p:cNvPr>
          <p:cNvSpPr txBox="1"/>
          <p:nvPr/>
        </p:nvSpPr>
        <p:spPr>
          <a:xfrm>
            <a:off x="1836788" y="4886915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bounded during classical evolution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D564BC-7D59-5735-C844-6925C9469874}"/>
              </a:ext>
            </a:extLst>
          </p:cNvPr>
          <p:cNvCxnSpPr/>
          <p:nvPr/>
        </p:nvCxnSpPr>
        <p:spPr>
          <a:xfrm flipH="1" flipV="1">
            <a:off x="7452704" y="2865543"/>
            <a:ext cx="859398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5C832-80CE-8779-4B6A-76F60EE770BC}"/>
              </a:ext>
            </a:extLst>
          </p:cNvPr>
          <p:cNvCxnSpPr/>
          <p:nvPr/>
        </p:nvCxnSpPr>
        <p:spPr>
          <a:xfrm flipV="1">
            <a:off x="8490857" y="2865543"/>
            <a:ext cx="1086280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C62F8-E047-4284-9A34-2815A4A3F10B}"/>
              </a:ext>
            </a:extLst>
          </p:cNvPr>
          <p:cNvSpPr txBox="1"/>
          <p:nvPr/>
        </p:nvSpPr>
        <p:spPr>
          <a:xfrm>
            <a:off x="7578155" y="3568372"/>
            <a:ext cx="20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under Hamiltonian flow</a:t>
            </a:r>
          </a:p>
        </p:txBody>
      </p:sp>
    </p:spTree>
    <p:extLst>
      <p:ext uri="{BB962C8B-B14F-4D97-AF65-F5344CB8AC3E}">
        <p14:creationId xmlns:p14="http://schemas.microsoft.com/office/powerpoint/2010/main" val="31175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474C-F2C2-F0F0-D7D7-B0D2C32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2CE8D-D5C9-F14C-7CE1-FFADFFCB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B60A7-2E51-DDC1-911D-C9DA37A7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825F7-6834-EA5B-D0A7-BDC232EF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2F13C-4491-96C7-9F5A-1A0B169E5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F167C-70BF-90E9-014E-3C51A109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672B4-D369-F22E-08CD-9252BE555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4E840-E3FC-8A0A-6F68-4CCA7194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283B04-251C-7C51-B502-65E3F42E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54D4C-43FB-1348-2871-956600989E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12A7E-6C0B-E0E6-ED63-2DDA42161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5AE08-EFAB-5374-CCF7-D9A862C4C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D496C9-893E-09CA-F7FB-9F84FBBF6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36C518-1B35-D6CB-5FAD-E23BA33F6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6D73CF-947F-969F-BFBE-8AD505553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A63334-3611-4BA8-6E4B-758E89CE4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A7383A-735F-B489-0A11-00FAEFAFA3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539B7-71F0-113F-D417-155E97CFE48E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4638A0-B90C-D3FD-52FC-AEFEE9699B4A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7C3F1-E4DD-2A01-6555-85A31A28E6E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BCC7F3-071D-AD28-347F-CBAC9F14A83C}"/>
              </a:ext>
            </a:extLst>
          </p:cNvPr>
          <p:cNvSpPr/>
          <p:nvPr/>
        </p:nvSpPr>
        <p:spPr>
          <a:xfrm>
            <a:off x="372979" y="23873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2955B32-C81A-F59F-53D3-9DA3102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560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entropy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EDBCA-867A-C847-A323-B05AFBCBFBFE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/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F125A8-28F1-EFD1-D2C2-5B53B8E57C04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86E4B-31E1-A766-7A0B-0738D0E4F962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614614" y="194862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72404-65CA-DCC8-2A37-66A00EF6BE73}"/>
              </a:ext>
            </a:extLst>
          </p:cNvPr>
          <p:cNvSpPr txBox="1"/>
          <p:nvPr/>
        </p:nvSpPr>
        <p:spPr>
          <a:xfrm>
            <a:off x="1730109" y="4389720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C9680-0200-88DB-1876-955257E5BA8A}"/>
              </a:ext>
            </a:extLst>
          </p:cNvPr>
          <p:cNvSpPr txBox="1"/>
          <p:nvPr/>
        </p:nvSpPr>
        <p:spPr>
          <a:xfrm>
            <a:off x="7096604" y="4324701"/>
            <a:ext cx="22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 evolution</a:t>
            </a:r>
            <a:br>
              <a:rPr lang="en-US" dirty="0"/>
            </a:br>
            <a:r>
              <a:rPr lang="en-US" dirty="0"/>
              <a:t>conserves entropy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B18FE-5393-5405-2921-9594411A2467}"/>
              </a:ext>
            </a:extLst>
          </p:cNvPr>
          <p:cNvCxnSpPr>
            <a:cxnSpLocks/>
          </p:cNvCxnSpPr>
          <p:nvPr/>
        </p:nvCxnSpPr>
        <p:spPr>
          <a:xfrm flipH="1">
            <a:off x="5630779" y="4687024"/>
            <a:ext cx="1642310" cy="2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8" grpId="0" animBg="1"/>
      <p:bldP spid="19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B0407-FA1C-2FEB-BA30-88925ECA3BF6}"/>
              </a:ext>
            </a:extLst>
          </p:cNvPr>
          <p:cNvSpPr txBox="1"/>
          <p:nvPr/>
        </p:nvSpPr>
        <p:spPr>
          <a:xfrm>
            <a:off x="579746" y="625642"/>
            <a:ext cx="1103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there anything that puts a lower bound on the entropy?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DB8F-D4AB-2607-3AB6-FBA1DC6D040E}"/>
              </a:ext>
            </a:extLst>
          </p:cNvPr>
          <p:cNvSpPr txBox="1"/>
          <p:nvPr/>
        </p:nvSpPr>
        <p:spPr>
          <a:xfrm>
            <a:off x="2613858" y="1720515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F335E-9590-387F-5AA4-FA827423362E}"/>
              </a:ext>
            </a:extLst>
          </p:cNvPr>
          <p:cNvSpPr txBox="1"/>
          <p:nvPr/>
        </p:nvSpPr>
        <p:spPr>
          <a:xfrm>
            <a:off x="1511281" y="3814047"/>
            <a:ext cx="725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third law of thermodynamics!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DCA4D-EC27-7916-1F84-31170D55D0F3}"/>
              </a:ext>
            </a:extLst>
          </p:cNvPr>
          <p:cNvSpPr txBox="1"/>
          <p:nvPr/>
        </p:nvSpPr>
        <p:spPr>
          <a:xfrm>
            <a:off x="5196137" y="3104023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</p:spTree>
    <p:extLst>
      <p:ext uri="{BB962C8B-B14F-4D97-AF65-F5344CB8AC3E}">
        <p14:creationId xmlns:p14="http://schemas.microsoft.com/office/powerpoint/2010/main" val="39702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E856-BBB7-E5FB-01F2-57833EA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B4771D1-FB9B-BF14-2DC6-50D45151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37" y="592100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/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/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/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37CD5A-131A-D40E-EBC3-F2EA31F68E45}"/>
              </a:ext>
            </a:extLst>
          </p:cNvPr>
          <p:cNvSpPr/>
          <p:nvPr/>
        </p:nvSpPr>
        <p:spPr>
          <a:xfrm>
            <a:off x="7318645" y="664700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D8FC-6EBF-F75A-D4B4-6CC46445BF59}"/>
              </a:ext>
            </a:extLst>
          </p:cNvPr>
          <p:cNvSpPr txBox="1"/>
          <p:nvPr/>
        </p:nvSpPr>
        <p:spPr>
          <a:xfrm rot="20747837">
            <a:off x="7218033" y="894053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74C8A-1EBD-B290-8D3D-94D21D2743E6}"/>
              </a:ext>
            </a:extLst>
          </p:cNvPr>
          <p:cNvSpPr txBox="1"/>
          <p:nvPr/>
        </p:nvSpPr>
        <p:spPr>
          <a:xfrm>
            <a:off x="293381" y="187646"/>
            <a:ext cx="6690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Third law puts a lower bound on the entropy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which puts a lower bound on the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ADB9-C299-79F4-502D-E572CA86DBC0}"/>
              </a:ext>
            </a:extLst>
          </p:cNvPr>
          <p:cNvSpPr/>
          <p:nvPr/>
        </p:nvSpPr>
        <p:spPr>
          <a:xfrm>
            <a:off x="7039813" y="2308863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B4F85-5F1D-0A76-DCE5-43D305E80D68}"/>
              </a:ext>
            </a:extLst>
          </p:cNvPr>
          <p:cNvSpPr txBox="1"/>
          <p:nvPr/>
        </p:nvSpPr>
        <p:spPr>
          <a:xfrm>
            <a:off x="7703902" y="2542782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F81C-DF8F-D73C-43F6-084E7B6EC5B9}"/>
              </a:ext>
            </a:extLst>
          </p:cNvPr>
          <p:cNvSpPr txBox="1"/>
          <p:nvPr/>
        </p:nvSpPr>
        <p:spPr>
          <a:xfrm>
            <a:off x="920416" y="3000573"/>
            <a:ext cx="5257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uncertainty principle!</a:t>
            </a:r>
          </a:p>
        </p:txBody>
      </p:sp>
    </p:spTree>
    <p:extLst>
      <p:ext uri="{BB962C8B-B14F-4D97-AF65-F5344CB8AC3E}">
        <p14:creationId xmlns:p14="http://schemas.microsoft.com/office/powerpoint/2010/main" val="366888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388279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Comparing theories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989363" y="4144527"/>
            <a:ext cx="796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DCD66-7AF9-E8A2-0361-12010488D775}"/>
              </a:ext>
            </a:extLst>
          </p:cNvPr>
          <p:cNvSpPr txBox="1"/>
          <p:nvPr/>
        </p:nvSpPr>
        <p:spPr>
          <a:xfrm>
            <a:off x="2222346" y="5146077"/>
            <a:ext cx="457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only difference?</a:t>
            </a:r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432196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difference,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294009" y="2001856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trans.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 trans.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blipFill>
                <a:blip r:embed="rId5"/>
                <a:stretch>
                  <a:fillRect l="-2768" t="-5839" r="-184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/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/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229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28539"/>
              </p:ext>
            </p:extLst>
          </p:nvPr>
        </p:nvGraphicFramePr>
        <p:xfrm>
          <a:off x="1526967" y="925636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530674" y="626285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466884" y="22196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216976" y="918962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448656" y="2390060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526967" y="336584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967" y="336584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604052" y="1084680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04052" y="1084680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ACC577C-D954-BFF2-7405-1BFAAC91134F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C59CC-2D56-4592-CB42-3A62A4936EF5}"/>
              </a:ext>
            </a:extLst>
          </p:cNvPr>
          <p:cNvSpPr txBox="1"/>
          <p:nvPr/>
        </p:nvSpPr>
        <p:spPr>
          <a:xfrm>
            <a:off x="1090705" y="3785228"/>
            <a:ext cx="7759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Quantizing a classical theory means putting a lower bound on the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087FE-FE9C-0ECA-404A-F7C9C3558A53}"/>
              </a:ext>
            </a:extLst>
          </p:cNvPr>
          <p:cNvSpPr txBox="1"/>
          <p:nvPr/>
        </p:nvSpPr>
        <p:spPr>
          <a:xfrm>
            <a:off x="4420974" y="361012"/>
            <a:ext cx="697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Dirac’s correspondence principle: give me a theory with an entropic lower bound that recovers the classical one at 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42283-72CD-E517-4B16-4025C6BBFF0D}"/>
              </a:ext>
            </a:extLst>
          </p:cNvPr>
          <p:cNvSpPr txBox="1"/>
          <p:nvPr/>
        </p:nvSpPr>
        <p:spPr>
          <a:xfrm>
            <a:off x="3342041" y="1943941"/>
            <a:ext cx="5507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Only one way to do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/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D4C64C-F13C-9003-E996-F0C9FCF46043}"/>
              </a:ext>
            </a:extLst>
          </p:cNvPr>
          <p:cNvSpPr txBox="1"/>
          <p:nvPr/>
        </p:nvSpPr>
        <p:spPr>
          <a:xfrm>
            <a:off x="1677643" y="2835904"/>
            <a:ext cx="88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Moyal bracket is the unique one-parameter Lie-algebraic deformation of the Poisson bracket</a:t>
            </a:r>
          </a:p>
        </p:txBody>
      </p:sp>
    </p:spTree>
    <p:extLst>
      <p:ext uri="{BB962C8B-B14F-4D97-AF65-F5344CB8AC3E}">
        <p14:creationId xmlns:p14="http://schemas.microsoft.com/office/powerpoint/2010/main" val="3453663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388835" y="1454253"/>
            <a:ext cx="6320152" cy="1759053"/>
            <a:chOff x="329683" y="1172919"/>
            <a:chExt cx="6320152" cy="1759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blipFill>
                  <a:blip r:embed="rId2"/>
                  <a:stretch>
                    <a:fillRect t="-125806" r="-15451" b="-1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5016118" y="2563499"/>
                  <a:ext cx="1633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118" y="2563499"/>
                  <a:ext cx="163371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381886" y="3838049"/>
            <a:ext cx="7628885" cy="1716301"/>
            <a:chOff x="53340" y="3574508"/>
            <a:chExt cx="7628885" cy="17163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6945523" y="1440778"/>
            <a:ext cx="504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6945523" y="2339847"/>
            <a:ext cx="496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440670" y="215963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structures of both classical and quantum mechanics are equivalent to the entropic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338706-2560-7809-1A66-F1325E252525}"/>
              </a:ext>
            </a:extLst>
          </p:cNvPr>
          <p:cNvSpPr txBox="1"/>
          <p:nvPr/>
        </p:nvSpPr>
        <p:spPr>
          <a:xfrm>
            <a:off x="286718" y="240224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</p:spTree>
    <p:extLst>
      <p:ext uri="{BB962C8B-B14F-4D97-AF65-F5344CB8AC3E}">
        <p14:creationId xmlns:p14="http://schemas.microsoft.com/office/powerpoint/2010/main" val="291903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6FD77-4267-4B26-1F85-8E7BF84C79FF}"/>
              </a:ext>
            </a:extLst>
          </p:cNvPr>
          <p:cNvSpPr txBox="1"/>
          <p:nvPr/>
        </p:nvSpPr>
        <p:spPr>
          <a:xfrm>
            <a:off x="1239254" y="2001825"/>
            <a:ext cx="9713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Extracting principles/assumptions behind the laws gives us solid intuition that cuts across fields and leads to new insights/results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3E5D4-0A7C-41D9-B8ED-659C13713C97}"/>
              </a:ext>
            </a:extLst>
          </p:cNvPr>
          <p:cNvSpPr txBox="1"/>
          <p:nvPr/>
        </p:nvSpPr>
        <p:spPr>
          <a:xfrm>
            <a:off x="429699" y="3936819"/>
            <a:ext cx="8820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But: the only way to be sure we got all the concepts is to derive all the math from scratch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11B24-C0EE-17DE-A076-48E14FB07FC9}"/>
              </a:ext>
            </a:extLst>
          </p:cNvPr>
          <p:cNvSpPr txBox="1"/>
          <p:nvPr/>
        </p:nvSpPr>
        <p:spPr>
          <a:xfrm>
            <a:off x="341466" y="181046"/>
            <a:ext cx="115090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Reverse Physics tells us there are not many “independent concepts” in a physical theory</a:t>
            </a:r>
          </a:p>
        </p:txBody>
      </p:sp>
    </p:spTree>
    <p:extLst>
      <p:ext uri="{BB962C8B-B14F-4D97-AF65-F5344CB8AC3E}">
        <p14:creationId xmlns:p14="http://schemas.microsoft.com/office/powerpoint/2010/main" val="2526918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CDCF-7DCF-A403-9333-C023DDC9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C91-8014-8D84-B6F2-686243A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291F-4B80-A566-2023-0518D9F9D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A6060-56C3-F9E5-2FF9-24FEB2E6C261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149183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3346942" cy="889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3346942" cy="8898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1454595" y="1383871"/>
                <a:ext cx="27475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595" y="1383871"/>
                <a:ext cx="274754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605433" y="1960413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626888" y="2035056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870957" y="24777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973304" y="2434801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72460-63D6-8741-0918-177B5D159109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F55814-5564-17F7-BDE8-AEFB2CB7B59B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8DE057-03AF-F9D8-C342-7B9B7B93092F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413E5-89EA-51F1-BB8D-7EC818DDC6B4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26819-29B2-C0BC-56C1-FFDDF2D53C5E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856155" y="2877071"/>
            <a:ext cx="251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finite/infinite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BCDC4-B9B9-B91F-9080-C1E0DE58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DEB843-C6EB-5F54-D5FA-67BF69D6237D}"/>
              </a:ext>
            </a:extLst>
          </p:cNvPr>
          <p:cNvGrpSpPr/>
          <p:nvPr/>
        </p:nvGrpSpPr>
        <p:grpSpPr>
          <a:xfrm>
            <a:off x="1253268" y="1478637"/>
            <a:ext cx="5329477" cy="4258323"/>
            <a:chOff x="6381363" y="1621601"/>
            <a:chExt cx="5537623" cy="4424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90A96-4AC2-3B03-8D13-B9C0A97A4ED1}"/>
                </a:ext>
              </a:extLst>
            </p:cNvPr>
            <p:cNvSpPr/>
            <p:nvPr/>
          </p:nvSpPr>
          <p:spPr>
            <a:xfrm>
              <a:off x="7535247" y="5514390"/>
              <a:ext cx="300601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Theory of Everything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47899-42C6-763B-B355-4B658C3C09A7}"/>
                </a:ext>
              </a:extLst>
            </p:cNvPr>
            <p:cNvSpPr/>
            <p:nvPr/>
          </p:nvSpPr>
          <p:spPr>
            <a:xfrm>
              <a:off x="6381363" y="4544880"/>
              <a:ext cx="205351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General Relativity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0D99E3-EBFC-8CFD-584D-9A9251401D7B}"/>
                </a:ext>
              </a:extLst>
            </p:cNvPr>
            <p:cNvSpPr/>
            <p:nvPr/>
          </p:nvSpPr>
          <p:spPr>
            <a:xfrm>
              <a:off x="9240421" y="4546864"/>
              <a:ext cx="240489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Grand Unified Theory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E9E36C-8875-908C-362E-01AA351B538C}"/>
                </a:ext>
              </a:extLst>
            </p:cNvPr>
            <p:cNvSpPr/>
            <p:nvPr/>
          </p:nvSpPr>
          <p:spPr>
            <a:xfrm>
              <a:off x="10204511" y="3572691"/>
              <a:ext cx="1642258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Electro-weak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A11A3-1D42-BABE-EF51-FCC0D9F75783}"/>
                </a:ext>
              </a:extLst>
            </p:cNvPr>
            <p:cNvSpPr/>
            <p:nvPr/>
          </p:nvSpPr>
          <p:spPr>
            <a:xfrm>
              <a:off x="6964528" y="3572690"/>
              <a:ext cx="290259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QCD – Strong Interactions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A4829-F152-E97E-B55A-C4DEDA4791DC}"/>
                </a:ext>
              </a:extLst>
            </p:cNvPr>
            <p:cNvSpPr/>
            <p:nvPr/>
          </p:nvSpPr>
          <p:spPr>
            <a:xfrm>
              <a:off x="9355401" y="2598518"/>
              <a:ext cx="256358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QED -Electromagnetism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579F3-6BBD-3A27-1741-6F62AE6E54B1}"/>
                </a:ext>
              </a:extLst>
            </p:cNvPr>
            <p:cNvSpPr/>
            <p:nvPr/>
          </p:nvSpPr>
          <p:spPr>
            <a:xfrm>
              <a:off x="6964528" y="2598518"/>
              <a:ext cx="205273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Weak interactions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713D-5AF1-935D-F38E-41D480A970FB}"/>
                </a:ext>
              </a:extLst>
            </p:cNvPr>
            <p:cNvSpPr/>
            <p:nvPr/>
          </p:nvSpPr>
          <p:spPr>
            <a:xfrm>
              <a:off x="10204511" y="1621601"/>
              <a:ext cx="1660239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F87C7B2-0334-006B-0F51-3A7BE25368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8004355" y="4480489"/>
              <a:ext cx="437665" cy="16301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327121-E06F-2F17-FA57-FCD62E8266ED}"/>
                </a:ext>
              </a:extLst>
            </p:cNvPr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9522721" y="4594245"/>
              <a:ext cx="435681" cy="140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576A14E-1919-7640-DB92-0FEA2B07C3FB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10513089" y="4034313"/>
              <a:ext cx="442328" cy="58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3EAE37F-7CAA-3CE5-020A-744114B96D0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rot="16200000" flipV="1">
              <a:off x="9208183" y="3312180"/>
              <a:ext cx="442329" cy="2027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13E7FC-2A20-66EC-D52A-D43003BE0BB6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rot="16200000" flipV="1">
              <a:off x="10610253" y="3157304"/>
              <a:ext cx="442328" cy="388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565B818-F95F-3FB3-A027-A89276E6742A}"/>
                </a:ext>
              </a:extLst>
            </p:cNvPr>
            <p:cNvCxnSpPr>
              <a:stCxn id="9" idx="0"/>
              <a:endCxn id="12" idx="2"/>
            </p:cNvCxnSpPr>
            <p:nvPr/>
          </p:nvCxnSpPr>
          <p:spPr>
            <a:xfrm rot="16200000" flipV="1">
              <a:off x="9287104" y="1834155"/>
              <a:ext cx="442328" cy="3034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D117304-AC1A-FEFC-39A9-ACE7A56B1EE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10613376" y="2177264"/>
              <a:ext cx="445072" cy="397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C64D1-BB3B-09D6-56ED-060A6FF51318}"/>
              </a:ext>
            </a:extLst>
          </p:cNvPr>
          <p:cNvGrpSpPr/>
          <p:nvPr/>
        </p:nvGrpSpPr>
        <p:grpSpPr>
          <a:xfrm>
            <a:off x="516811" y="1307839"/>
            <a:ext cx="1472914" cy="2304478"/>
            <a:chOff x="6540761" y="1223020"/>
            <a:chExt cx="1155588" cy="18079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A3FD69-0DB7-C4D7-C14C-A1508785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61" y="1231641"/>
              <a:ext cx="0" cy="179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EFC58-C5F3-FC64-F014-B08BB040E8BF}"/>
                </a:ext>
              </a:extLst>
            </p:cNvPr>
            <p:cNvSpPr txBox="1"/>
            <p:nvPr/>
          </p:nvSpPr>
          <p:spPr>
            <a:xfrm>
              <a:off x="6600433" y="1223020"/>
              <a:ext cx="1095916" cy="26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approximation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8A7375-464E-0527-462F-01C636330AD8}"/>
              </a:ext>
            </a:extLst>
          </p:cNvPr>
          <p:cNvSpPr txBox="1"/>
          <p:nvPr/>
        </p:nvSpPr>
        <p:spPr>
          <a:xfrm>
            <a:off x="5492068" y="5225106"/>
            <a:ext cx="145928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Measurement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FB13C-A973-77D7-8867-37AF2C7AE1F9}"/>
              </a:ext>
            </a:extLst>
          </p:cNvPr>
          <p:cNvSpPr txBox="1"/>
          <p:nvPr/>
        </p:nvSpPr>
        <p:spPr>
          <a:xfrm>
            <a:off x="796329" y="5166525"/>
            <a:ext cx="1431436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“really” happens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1847F-630E-225B-E9F5-B4B653D59FC3}"/>
              </a:ext>
            </a:extLst>
          </p:cNvPr>
          <p:cNvSpPr txBox="1"/>
          <p:nvPr/>
        </p:nvSpPr>
        <p:spPr>
          <a:xfrm>
            <a:off x="1181170" y="5834195"/>
            <a:ext cx="1518077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Ontology of observables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73D60-4801-1628-2F2C-08F59060464A}"/>
              </a:ext>
            </a:extLst>
          </p:cNvPr>
          <p:cNvSpPr txBox="1"/>
          <p:nvPr/>
        </p:nvSpPr>
        <p:spPr>
          <a:xfrm>
            <a:off x="5862504" y="5507217"/>
            <a:ext cx="130147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Role of the observer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DCE3-CB15-499E-3B18-F6A92386384B}"/>
              </a:ext>
            </a:extLst>
          </p:cNvPr>
          <p:cNvSpPr txBox="1"/>
          <p:nvPr/>
        </p:nvSpPr>
        <p:spPr>
          <a:xfrm>
            <a:off x="5602207" y="5871771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Dark matter/energy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8E025-1682-1201-0889-929016052808}"/>
              </a:ext>
            </a:extLst>
          </p:cNvPr>
          <p:cNvSpPr txBox="1"/>
          <p:nvPr/>
        </p:nvSpPr>
        <p:spPr>
          <a:xfrm>
            <a:off x="350848" y="550721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variables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23A902B-AF96-3F16-7259-6E446D2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Standard view of the foundations of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67FE-61B6-A724-54FA-8A738557A270}"/>
              </a:ext>
            </a:extLst>
          </p:cNvPr>
          <p:cNvSpPr txBox="1"/>
          <p:nvPr/>
        </p:nvSpPr>
        <p:spPr>
          <a:xfrm>
            <a:off x="3102622" y="5917804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Perfect description of the universe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968399-FAEF-4BCE-50D8-F58FCB91078C}"/>
              </a:ext>
            </a:extLst>
          </p:cNvPr>
          <p:cNvCxnSpPr>
            <a:cxnSpLocks/>
          </p:cNvCxnSpPr>
          <p:nvPr/>
        </p:nvCxnSpPr>
        <p:spPr>
          <a:xfrm flipH="1">
            <a:off x="7214803" y="2820373"/>
            <a:ext cx="2242235" cy="21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CDD6C8-F0C4-8ED5-AA41-A8E978BD2D9F}"/>
              </a:ext>
            </a:extLst>
          </p:cNvPr>
          <p:cNvSpPr txBox="1"/>
          <p:nvPr/>
        </p:nvSpPr>
        <p:spPr>
          <a:xfrm>
            <a:off x="7680157" y="2058211"/>
            <a:ext cx="368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“real” physics!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B7FB4-7500-8834-169C-E4125937D6C9}"/>
              </a:ext>
            </a:extLst>
          </p:cNvPr>
          <p:cNvSpPr txBox="1"/>
          <p:nvPr/>
        </p:nvSpPr>
        <p:spPr>
          <a:xfrm>
            <a:off x="9947639" y="2698364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Everything else</a:t>
            </a:r>
            <a:br>
              <a:rPr lang="en-US" dirty="0"/>
            </a:br>
            <a:r>
              <a:rPr lang="en-US" dirty="0"/>
              <a:t>is an approximation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49BE3-A68D-0938-205A-1C471FDC47F0}"/>
              </a:ext>
            </a:extLst>
          </p:cNvPr>
          <p:cNvSpPr txBox="1"/>
          <p:nvPr/>
        </p:nvSpPr>
        <p:spPr>
          <a:xfrm>
            <a:off x="7305316" y="2820373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foundations</a:t>
            </a:r>
            <a:br>
              <a:rPr lang="en-US" dirty="0"/>
            </a:br>
            <a:r>
              <a:rPr lang="en-US" dirty="0"/>
              <a:t>of physics!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5D6D-F02A-592E-1A43-E338D6F7358F}"/>
              </a:ext>
            </a:extLst>
          </p:cNvPr>
          <p:cNvSpPr txBox="1"/>
          <p:nvPr/>
        </p:nvSpPr>
        <p:spPr>
          <a:xfrm>
            <a:off x="7490127" y="879752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 of physics is to find the true laws of the universe!</a:t>
            </a:r>
          </a:p>
        </p:txBody>
      </p:sp>
    </p:spTree>
    <p:extLst>
      <p:ext uri="{BB962C8B-B14F-4D97-AF65-F5344CB8AC3E}">
        <p14:creationId xmlns:p14="http://schemas.microsoft.com/office/powerpoint/2010/main" val="2767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75DE9B-E948-5899-4BE4-F73FA617D2FB}"/>
              </a:ext>
            </a:extLst>
          </p:cNvPr>
          <p:cNvSpPr txBox="1"/>
          <p:nvPr/>
        </p:nvSpPr>
        <p:spPr>
          <a:xfrm>
            <a:off x="7438371" y="1432588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5"/>
            <a:ext cx="77259" cy="3830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1"/>
          <a:stretch/>
        </p:blipFill>
        <p:spPr>
          <a:xfrm>
            <a:off x="273986" y="3115614"/>
            <a:ext cx="6692929" cy="3224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71603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0332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37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AF1D-02EC-AFCC-0E9E-7ECADFF1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231A2A-CB33-CD49-43E7-EDA8D9AE7A30}"/>
                  </a:ext>
                </a:extLst>
              </p:cNvPr>
              <p:cNvSpPr txBox="1"/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Scientific laws are relationships between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A7C968EE-5F1C-FA92-6FA9-9180AB020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2" y="291078"/>
            <a:ext cx="11210736" cy="654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D8F67C-A10F-C7FE-991E-224BC544CBC3}"/>
                  </a:ext>
                </a:extLst>
              </p:cNvPr>
              <p:cNvSpPr/>
              <p:nvPr/>
            </p:nvSpPr>
            <p:spPr>
              <a:xfrm>
                <a:off x="1215616" y="2689412"/>
                <a:ext cx="1605250" cy="143076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Preparation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D8F67C-A10F-C7FE-991E-224BC544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616" y="2689412"/>
                <a:ext cx="1605250" cy="1430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98CE02-6F5A-E7E3-3C93-4D4B22454FB9}"/>
                  </a:ext>
                </a:extLst>
              </p:cNvPr>
              <p:cNvSpPr/>
              <p:nvPr/>
            </p:nvSpPr>
            <p:spPr>
              <a:xfrm>
                <a:off x="4105836" y="2689412"/>
                <a:ext cx="1605250" cy="143076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Process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98CE02-6F5A-E7E3-3C93-4D4B22454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36" y="2689412"/>
                <a:ext cx="1605250" cy="1430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8181D1-55E7-B3F8-26B6-91EBC057CC65}"/>
                  </a:ext>
                </a:extLst>
              </p:cNvPr>
              <p:cNvSpPr/>
              <p:nvPr/>
            </p:nvSpPr>
            <p:spPr>
              <a:xfrm>
                <a:off x="6996057" y="2689412"/>
                <a:ext cx="1605250" cy="143076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Measurement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B8181D1-55E7-B3F8-26B6-91EBC057C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57" y="2689412"/>
                <a:ext cx="1605250" cy="1430767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1D5437-8C63-88F6-730A-1DD109CE4DD4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820866" y="3404796"/>
            <a:ext cx="128497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8126B-3481-57B3-1C4F-607A3FEBFB5B}"/>
              </a:ext>
            </a:extLst>
          </p:cNvPr>
          <p:cNvCxnSpPr>
            <a:cxnSpLocks/>
          </p:cNvCxnSpPr>
          <p:nvPr/>
        </p:nvCxnSpPr>
        <p:spPr>
          <a:xfrm>
            <a:off x="5711086" y="3404796"/>
            <a:ext cx="12849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3599D9-C463-4FB0-0AC3-7A5F1506FB5C}"/>
                  </a:ext>
                </a:extLst>
              </p:cNvPr>
              <p:cNvSpPr txBox="1"/>
              <p:nvPr/>
            </p:nvSpPr>
            <p:spPr>
              <a:xfrm>
                <a:off x="3463351" y="2958353"/>
                <a:ext cx="467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3599D9-C463-4FB0-0AC3-7A5F1506F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351" y="2958353"/>
                <a:ext cx="4671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EFD67A-DBBA-5DEF-77DF-4C61C3F43087}"/>
                  </a:ext>
                </a:extLst>
              </p:cNvPr>
              <p:cNvSpPr txBox="1"/>
              <p:nvPr/>
            </p:nvSpPr>
            <p:spPr>
              <a:xfrm>
                <a:off x="6353571" y="2958353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EFD67A-DBBA-5DEF-77DF-4C61C3F43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71" y="2958353"/>
                <a:ext cx="4803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F647DE-AEC3-B2D3-0133-40C6B30319BE}"/>
                  </a:ext>
                </a:extLst>
              </p:cNvPr>
              <p:cNvSpPr txBox="1"/>
              <p:nvPr/>
            </p:nvSpPr>
            <p:spPr>
              <a:xfrm>
                <a:off x="9243791" y="2958353"/>
                <a:ext cx="50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F647DE-AEC3-B2D3-0133-40C6B3031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791" y="2958353"/>
                <a:ext cx="5057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8E2DF9-E583-221A-AFA3-617A6C0838CB}"/>
              </a:ext>
            </a:extLst>
          </p:cNvPr>
          <p:cNvCxnSpPr>
            <a:cxnSpLocks/>
          </p:cNvCxnSpPr>
          <p:nvPr/>
        </p:nvCxnSpPr>
        <p:spPr>
          <a:xfrm>
            <a:off x="8601307" y="3404796"/>
            <a:ext cx="128497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1957257-7193-E2B2-C26B-9CD0E92E09AD}"/>
              </a:ext>
            </a:extLst>
          </p:cNvPr>
          <p:cNvSpPr/>
          <p:nvPr/>
        </p:nvSpPr>
        <p:spPr>
          <a:xfrm>
            <a:off x="931697" y="2495774"/>
            <a:ext cx="2531654" cy="1839558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AE712A-485F-E8EF-15A1-9E5994D82617}"/>
              </a:ext>
            </a:extLst>
          </p:cNvPr>
          <p:cNvSpPr/>
          <p:nvPr/>
        </p:nvSpPr>
        <p:spPr>
          <a:xfrm>
            <a:off x="763794" y="2345167"/>
            <a:ext cx="5589777" cy="214256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915B59-FFC9-7D08-37FB-22AF4756C37B}"/>
              </a:ext>
            </a:extLst>
          </p:cNvPr>
          <p:cNvSpPr/>
          <p:nvPr/>
        </p:nvSpPr>
        <p:spPr>
          <a:xfrm>
            <a:off x="580914" y="2173045"/>
            <a:ext cx="8662877" cy="2467087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3A959-31A5-C0C6-62AE-E87EF6B38A85}"/>
              </a:ext>
            </a:extLst>
          </p:cNvPr>
          <p:cNvSpPr txBox="1"/>
          <p:nvPr/>
        </p:nvSpPr>
        <p:spPr>
          <a:xfrm>
            <a:off x="2910604" y="4812254"/>
            <a:ext cx="110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Initial</a:t>
            </a:r>
            <a:br>
              <a:rPr lang="en-US" dirty="0"/>
            </a:br>
            <a:r>
              <a:rPr lang="en-US" dirty="0"/>
              <a:t>ensemble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15DA85-696B-1BAD-0F7A-018704E3DE36}"/>
              </a:ext>
            </a:extLst>
          </p:cNvPr>
          <p:cNvSpPr txBox="1"/>
          <p:nvPr/>
        </p:nvSpPr>
        <p:spPr>
          <a:xfrm>
            <a:off x="5804733" y="4792532"/>
            <a:ext cx="110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  <a:br>
              <a:rPr lang="en-US" dirty="0"/>
            </a:br>
            <a:r>
              <a:rPr lang="en-US" dirty="0"/>
              <a:t>ensemble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7BC4C-2A3E-30B6-D8C7-9D2806A5E79D}"/>
              </a:ext>
            </a:extLst>
          </p:cNvPr>
          <p:cNvSpPr txBox="1"/>
          <p:nvPr/>
        </p:nvSpPr>
        <p:spPr>
          <a:xfrm>
            <a:off x="10311330" y="3092387"/>
            <a:ext cx="1079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Statistical</a:t>
            </a:r>
            <a:br>
              <a:rPr lang="en-US" dirty="0"/>
            </a:br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9653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0B261-31C0-A428-0D6B-7AEC1C4C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F8DF15-16E0-58D4-B72F-C90152F074A5}"/>
              </a:ext>
            </a:extLst>
          </p:cNvPr>
          <p:cNvSpPr/>
          <p:nvPr/>
        </p:nvSpPr>
        <p:spPr>
          <a:xfrm>
            <a:off x="5247496" y="2508895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D7CDDE9-6E37-A177-1CF1-D6EFE1580731}"/>
              </a:ext>
            </a:extLst>
          </p:cNvPr>
          <p:cNvSpPr/>
          <p:nvPr/>
        </p:nvSpPr>
        <p:spPr>
          <a:xfrm>
            <a:off x="4906589" y="5106691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6F359-A4FB-4949-1569-A05B68EEFEEB}"/>
              </a:ext>
            </a:extLst>
          </p:cNvPr>
          <p:cNvSpPr txBox="1"/>
          <p:nvPr/>
        </p:nvSpPr>
        <p:spPr>
          <a:xfrm>
            <a:off x="378539" y="150606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F90C5-AB65-9DD9-277E-EE7893347C96}"/>
              </a:ext>
            </a:extLst>
          </p:cNvPr>
          <p:cNvSpPr txBox="1"/>
          <p:nvPr/>
        </p:nvSpPr>
        <p:spPr>
          <a:xfrm>
            <a:off x="4060569" y="150607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3E69D9-C4D8-F6DD-C5D4-99651894DC8F}"/>
              </a:ext>
            </a:extLst>
          </p:cNvPr>
          <p:cNvSpPr txBox="1"/>
          <p:nvPr/>
        </p:nvSpPr>
        <p:spPr>
          <a:xfrm>
            <a:off x="7644659" y="150607"/>
            <a:ext cx="116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6CF327-4A0B-9C76-0A7E-B7166D20CE2A}"/>
                  </a:ext>
                </a:extLst>
              </p:cNvPr>
              <p:cNvSpPr/>
              <p:nvPr/>
            </p:nvSpPr>
            <p:spPr>
              <a:xfrm>
                <a:off x="613185" y="2302137"/>
                <a:ext cx="1183341" cy="10219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6CF327-4A0B-9C76-0A7E-B7166D20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" y="2302137"/>
                <a:ext cx="1183341" cy="1021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AA3A49-7196-CDBE-32CA-52F02CB27AB9}"/>
                  </a:ext>
                </a:extLst>
              </p:cNvPr>
              <p:cNvSpPr txBox="1"/>
              <p:nvPr/>
            </p:nvSpPr>
            <p:spPr>
              <a:xfrm>
                <a:off x="3505567" y="2151816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AA3A49-7196-CDBE-32CA-52F02CB2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67" y="2151816"/>
                <a:ext cx="5323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A71408-0FE5-9A1E-7D1B-21AEF022C9E8}"/>
                  </a:ext>
                </a:extLst>
              </p:cNvPr>
              <p:cNvSpPr txBox="1"/>
              <p:nvPr/>
            </p:nvSpPr>
            <p:spPr>
              <a:xfrm>
                <a:off x="7739399" y="2519399"/>
                <a:ext cx="9644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A71408-0FE5-9A1E-7D1B-21AEF022C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99" y="2519399"/>
                <a:ext cx="96443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D77E0-164D-CD84-30F3-7CFF40DFCA36}"/>
                  </a:ext>
                </a:extLst>
              </p:cNvPr>
              <p:cNvSpPr txBox="1"/>
              <p:nvPr/>
            </p:nvSpPr>
            <p:spPr>
              <a:xfrm>
                <a:off x="6394480" y="247513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ED77E0-164D-CD84-30F3-7CFF40DF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80" y="2475131"/>
                <a:ext cx="53232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1CC546E-314A-E232-5C57-40FAC938B48A}"/>
                  </a:ext>
                </a:extLst>
              </p:cNvPr>
              <p:cNvSpPr/>
              <p:nvPr/>
            </p:nvSpPr>
            <p:spPr>
              <a:xfrm>
                <a:off x="613185" y="763794"/>
                <a:ext cx="1183341" cy="10219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1CC546E-314A-E232-5C57-40FAC938B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" y="763794"/>
                <a:ext cx="1183341" cy="1021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86CBB1D-1DE4-771E-9064-0A52C3DAA9BD}"/>
              </a:ext>
            </a:extLst>
          </p:cNvPr>
          <p:cNvSpPr/>
          <p:nvPr/>
        </p:nvSpPr>
        <p:spPr>
          <a:xfrm>
            <a:off x="3911741" y="4949812"/>
            <a:ext cx="156879" cy="156879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52B21A-50E1-D2EC-D7D9-49B1EA1E7D29}"/>
              </a:ext>
            </a:extLst>
          </p:cNvPr>
          <p:cNvSpPr/>
          <p:nvPr/>
        </p:nvSpPr>
        <p:spPr>
          <a:xfrm>
            <a:off x="3537685" y="1143754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947A431-8AE8-D99E-5243-B6D7F8BBB35C}"/>
              </a:ext>
            </a:extLst>
          </p:cNvPr>
          <p:cNvSpPr/>
          <p:nvPr/>
        </p:nvSpPr>
        <p:spPr>
          <a:xfrm>
            <a:off x="2341121" y="4686009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8A21A5F-0C2A-A881-0E2E-2DF85DB084C9}"/>
              </a:ext>
            </a:extLst>
          </p:cNvPr>
          <p:cNvSpPr/>
          <p:nvPr/>
        </p:nvSpPr>
        <p:spPr>
          <a:xfrm>
            <a:off x="2735973" y="139228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AE5A97-76FC-7817-B430-D38D69517E74}"/>
              </a:ext>
            </a:extLst>
          </p:cNvPr>
          <p:cNvSpPr/>
          <p:nvPr/>
        </p:nvSpPr>
        <p:spPr>
          <a:xfrm>
            <a:off x="4626529" y="4770150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12F0ED-D28B-3E73-2422-388BB5C6D81C}"/>
              </a:ext>
            </a:extLst>
          </p:cNvPr>
          <p:cNvSpPr/>
          <p:nvPr/>
        </p:nvSpPr>
        <p:spPr>
          <a:xfrm>
            <a:off x="5012062" y="136647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69F5F02-D3B7-52BE-845C-C41A3398AE0A}"/>
              </a:ext>
            </a:extLst>
          </p:cNvPr>
          <p:cNvSpPr/>
          <p:nvPr/>
        </p:nvSpPr>
        <p:spPr>
          <a:xfrm>
            <a:off x="6211424" y="4633716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609646-6EE3-6C2F-F39C-6ABB3CD51447}"/>
              </a:ext>
            </a:extLst>
          </p:cNvPr>
          <p:cNvSpPr/>
          <p:nvPr/>
        </p:nvSpPr>
        <p:spPr>
          <a:xfrm>
            <a:off x="3005430" y="4627897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6B9226-0C4F-863D-2001-6D81C644303D}"/>
              </a:ext>
            </a:extLst>
          </p:cNvPr>
          <p:cNvSpPr/>
          <p:nvPr/>
        </p:nvSpPr>
        <p:spPr>
          <a:xfrm>
            <a:off x="4158858" y="981056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85A1FF-7E7C-8336-883A-309D8A179D68}"/>
              </a:ext>
            </a:extLst>
          </p:cNvPr>
          <p:cNvSpPr/>
          <p:nvPr/>
        </p:nvSpPr>
        <p:spPr>
          <a:xfrm>
            <a:off x="5423234" y="5163819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44642C-E86E-428F-EA83-2F6833A5C6CE}"/>
              </a:ext>
            </a:extLst>
          </p:cNvPr>
          <p:cNvSpPr/>
          <p:nvPr/>
        </p:nvSpPr>
        <p:spPr>
          <a:xfrm>
            <a:off x="6060090" y="139228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BB15D-6B03-9046-15C2-61C22F73CB88}"/>
                  </a:ext>
                </a:extLst>
              </p:cNvPr>
              <p:cNvSpPr txBox="1"/>
              <p:nvPr/>
            </p:nvSpPr>
            <p:spPr>
              <a:xfrm>
                <a:off x="3505567" y="61347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C5BB15D-6B03-9046-15C2-61C22F73C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67" y="613473"/>
                <a:ext cx="532325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A99892-4050-361C-4677-C318247BFC1D}"/>
                  </a:ext>
                </a:extLst>
              </p:cNvPr>
              <p:cNvSpPr txBox="1"/>
              <p:nvPr/>
            </p:nvSpPr>
            <p:spPr>
              <a:xfrm>
                <a:off x="7739399" y="981056"/>
                <a:ext cx="9573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A99892-4050-361C-4677-C318247BF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99" y="981056"/>
                <a:ext cx="9573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1EDDE37-9747-60E1-5EF6-669C9AED6154}"/>
                  </a:ext>
                </a:extLst>
              </p:cNvPr>
              <p:cNvSpPr txBox="1"/>
              <p:nvPr/>
            </p:nvSpPr>
            <p:spPr>
              <a:xfrm>
                <a:off x="6394480" y="936788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1EDDE37-9747-60E1-5EF6-669C9AED6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80" y="936788"/>
                <a:ext cx="5323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479588C-35F2-4081-CD35-48EEE6B00E71}"/>
              </a:ext>
            </a:extLst>
          </p:cNvPr>
          <p:cNvSpPr/>
          <p:nvPr/>
        </p:nvSpPr>
        <p:spPr>
          <a:xfrm>
            <a:off x="3378470" y="2813125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32477D-DA38-BDB0-4A3F-0F027ACB8851}"/>
              </a:ext>
            </a:extLst>
          </p:cNvPr>
          <p:cNvSpPr/>
          <p:nvPr/>
        </p:nvSpPr>
        <p:spPr>
          <a:xfrm>
            <a:off x="3326177" y="4895822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F811A0-D49C-47CD-0CDD-FB1B3B1C9168}"/>
              </a:ext>
            </a:extLst>
          </p:cNvPr>
          <p:cNvSpPr/>
          <p:nvPr/>
        </p:nvSpPr>
        <p:spPr>
          <a:xfrm>
            <a:off x="6060090" y="258236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5332BB4-63AF-D7E0-B555-D6A444B48DA4}"/>
              </a:ext>
            </a:extLst>
          </p:cNvPr>
          <p:cNvSpPr/>
          <p:nvPr/>
        </p:nvSpPr>
        <p:spPr>
          <a:xfrm>
            <a:off x="4663376" y="2549661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6D93EAF-B146-56FC-C549-DDEF65377A35}"/>
              </a:ext>
            </a:extLst>
          </p:cNvPr>
          <p:cNvSpPr/>
          <p:nvPr/>
        </p:nvSpPr>
        <p:spPr>
          <a:xfrm>
            <a:off x="5423234" y="1018723"/>
            <a:ext cx="156879" cy="156879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73081-2A01-A5A7-E3DB-835A50C061BA}"/>
              </a:ext>
            </a:extLst>
          </p:cNvPr>
          <p:cNvSpPr/>
          <p:nvPr/>
        </p:nvSpPr>
        <p:spPr>
          <a:xfrm>
            <a:off x="2257959" y="288799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EC6CCA-6F97-DFF4-6F81-0B32139CF6D3}"/>
              </a:ext>
            </a:extLst>
          </p:cNvPr>
          <p:cNvSpPr/>
          <p:nvPr/>
        </p:nvSpPr>
        <p:spPr>
          <a:xfrm>
            <a:off x="6007797" y="4948032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E6633-3DD3-8171-A538-B49B0A7F7389}"/>
              </a:ext>
            </a:extLst>
          </p:cNvPr>
          <p:cNvSpPr/>
          <p:nvPr/>
        </p:nvSpPr>
        <p:spPr>
          <a:xfrm>
            <a:off x="4263444" y="4738302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2C2E7A4-8EA5-065C-8FD1-5DA18AE87B1E}"/>
              </a:ext>
            </a:extLst>
          </p:cNvPr>
          <p:cNvSpPr/>
          <p:nvPr/>
        </p:nvSpPr>
        <p:spPr>
          <a:xfrm>
            <a:off x="2778763" y="2887998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C3724EB-F6AC-8D6A-AF55-FE3E210283B7}"/>
              </a:ext>
            </a:extLst>
          </p:cNvPr>
          <p:cNvSpPr/>
          <p:nvPr/>
        </p:nvSpPr>
        <p:spPr>
          <a:xfrm>
            <a:off x="5449380" y="4579062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51972E8-2327-1EEA-313C-70C56B700C21}"/>
              </a:ext>
            </a:extLst>
          </p:cNvPr>
          <p:cNvSpPr/>
          <p:nvPr/>
        </p:nvSpPr>
        <p:spPr>
          <a:xfrm>
            <a:off x="2499829" y="4897519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F3EC20-C53A-DB4A-EBE5-60A866B17706}"/>
              </a:ext>
            </a:extLst>
          </p:cNvPr>
          <p:cNvCxnSpPr>
            <a:cxnSpLocks/>
          </p:cNvCxnSpPr>
          <p:nvPr/>
        </p:nvCxnSpPr>
        <p:spPr>
          <a:xfrm flipH="1" flipV="1">
            <a:off x="6926805" y="1516978"/>
            <a:ext cx="843207" cy="37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86FCD-2B7D-48FC-BF68-30F21365CCE1}"/>
              </a:ext>
            </a:extLst>
          </p:cNvPr>
          <p:cNvCxnSpPr>
            <a:cxnSpLocks/>
          </p:cNvCxnSpPr>
          <p:nvPr/>
        </p:nvCxnSpPr>
        <p:spPr>
          <a:xfrm flipH="1">
            <a:off x="6965099" y="2095457"/>
            <a:ext cx="774300" cy="37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E00B59-892B-C5AF-D3CC-607E7060FC34}"/>
              </a:ext>
            </a:extLst>
          </p:cNvPr>
          <p:cNvSpPr txBox="1"/>
          <p:nvPr/>
        </p:nvSpPr>
        <p:spPr>
          <a:xfrm>
            <a:off x="7932191" y="1728713"/>
            <a:ext cx="248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Mutually exclusive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AF92C4-9F11-CB3C-7108-7458501F8949}"/>
                  </a:ext>
                </a:extLst>
              </p:cNvPr>
              <p:cNvSpPr/>
              <p:nvPr/>
            </p:nvSpPr>
            <p:spPr>
              <a:xfrm>
                <a:off x="613185" y="4369399"/>
                <a:ext cx="1183341" cy="10219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AF92C4-9F11-CB3C-7108-7458501F8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" y="4369399"/>
                <a:ext cx="1183341" cy="1021977"/>
              </a:xfrm>
              <a:prstGeom prst="rect">
                <a:avLst/>
              </a:prstGeom>
              <a:blipFill>
                <a:blip r:embed="rId10"/>
                <a:stretch>
                  <a:fillRect r="-2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Down 30">
            <a:extLst>
              <a:ext uri="{FF2B5EF4-FFF2-40B4-BE49-F238E27FC236}">
                <a16:creationId xmlns:a16="http://schemas.microsoft.com/office/drawing/2014/main" id="{9EB5ABD3-5689-A3A3-CAAE-49F5DF4C6D5F}"/>
              </a:ext>
            </a:extLst>
          </p:cNvPr>
          <p:cNvSpPr/>
          <p:nvPr/>
        </p:nvSpPr>
        <p:spPr>
          <a:xfrm>
            <a:off x="1054249" y="3603812"/>
            <a:ext cx="290457" cy="5056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02DD9A5C-A0A0-D271-92F2-A0901920F80F}"/>
              </a:ext>
            </a:extLst>
          </p:cNvPr>
          <p:cNvSpPr/>
          <p:nvPr/>
        </p:nvSpPr>
        <p:spPr>
          <a:xfrm>
            <a:off x="3911741" y="1302971"/>
            <a:ext cx="156879" cy="156879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BDC4E9-72B3-34AF-A95D-9A9CAFF36B4B}"/>
              </a:ext>
            </a:extLst>
          </p:cNvPr>
          <p:cNvSpPr/>
          <p:nvPr/>
        </p:nvSpPr>
        <p:spPr>
          <a:xfrm>
            <a:off x="2341121" y="1039168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85BC21-7779-DC7C-AA62-64839D65725A}"/>
              </a:ext>
            </a:extLst>
          </p:cNvPr>
          <p:cNvSpPr/>
          <p:nvPr/>
        </p:nvSpPr>
        <p:spPr>
          <a:xfrm>
            <a:off x="4626529" y="1123309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B9B6AB-40FA-CFA7-CC72-B54809F2DD27}"/>
              </a:ext>
            </a:extLst>
          </p:cNvPr>
          <p:cNvSpPr/>
          <p:nvPr/>
        </p:nvSpPr>
        <p:spPr>
          <a:xfrm>
            <a:off x="6211424" y="98687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2C984B-7960-F8E8-6B8A-573096EDF7EA}"/>
              </a:ext>
            </a:extLst>
          </p:cNvPr>
          <p:cNvSpPr/>
          <p:nvPr/>
        </p:nvSpPr>
        <p:spPr>
          <a:xfrm>
            <a:off x="3005430" y="981056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642120-2444-048A-AD1A-6483713FE2A1}"/>
              </a:ext>
            </a:extLst>
          </p:cNvPr>
          <p:cNvSpPr/>
          <p:nvPr/>
        </p:nvSpPr>
        <p:spPr>
          <a:xfrm>
            <a:off x="5423234" y="1516978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7EF5D0DE-9244-E35F-EAAC-43D799B9F442}"/>
              </a:ext>
            </a:extLst>
          </p:cNvPr>
          <p:cNvSpPr/>
          <p:nvPr/>
        </p:nvSpPr>
        <p:spPr>
          <a:xfrm>
            <a:off x="4497305" y="2931491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B8FA66-10FB-DD66-CF1C-4B2B00B8D7D1}"/>
              </a:ext>
            </a:extLst>
          </p:cNvPr>
          <p:cNvSpPr/>
          <p:nvPr/>
        </p:nvSpPr>
        <p:spPr>
          <a:xfrm>
            <a:off x="3018285" y="256118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B65ECB-209B-BC3B-69A3-A9E18DE99A1B}"/>
              </a:ext>
            </a:extLst>
          </p:cNvPr>
          <p:cNvSpPr/>
          <p:nvPr/>
        </p:nvSpPr>
        <p:spPr>
          <a:xfrm>
            <a:off x="5608428" y="2940291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6CAF6C-51A7-6355-7E5E-A51A819C8411}"/>
              </a:ext>
            </a:extLst>
          </p:cNvPr>
          <p:cNvSpPr/>
          <p:nvPr/>
        </p:nvSpPr>
        <p:spPr>
          <a:xfrm>
            <a:off x="3964034" y="2875195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7563164-6754-21CC-2C89-61067A168F3B}"/>
              </a:ext>
            </a:extLst>
          </p:cNvPr>
          <p:cNvSpPr/>
          <p:nvPr/>
        </p:nvSpPr>
        <p:spPr>
          <a:xfrm>
            <a:off x="5246921" y="2927488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E9DB4A6-A919-A8BC-C5FF-95477318AFA5}"/>
              </a:ext>
            </a:extLst>
          </p:cNvPr>
          <p:cNvSpPr/>
          <p:nvPr/>
        </p:nvSpPr>
        <p:spPr>
          <a:xfrm>
            <a:off x="2191377" y="2381663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938513-3128-CFEA-17D6-B4F7B06A1E4C}"/>
                  </a:ext>
                </a:extLst>
              </p:cNvPr>
              <p:cNvSpPr txBox="1"/>
              <p:nvPr/>
            </p:nvSpPr>
            <p:spPr>
              <a:xfrm>
                <a:off x="3201542" y="4129927"/>
                <a:ext cx="2326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F938513-3128-CFEA-17D6-B4F7B06A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542" y="4129927"/>
                <a:ext cx="2326278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594FFF-223B-07C3-AF12-327C80CB079F}"/>
                  </a:ext>
                </a:extLst>
              </p:cNvPr>
              <p:cNvSpPr txBox="1"/>
              <p:nvPr/>
            </p:nvSpPr>
            <p:spPr>
              <a:xfrm>
                <a:off x="7083617" y="4427389"/>
                <a:ext cx="23794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594FFF-223B-07C3-AF12-327C80C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17" y="4427389"/>
                <a:ext cx="2379434" cy="830997"/>
              </a:xfrm>
              <a:prstGeom prst="rect">
                <a:avLst/>
              </a:prstGeom>
              <a:blipFill>
                <a:blip r:embed="rId12"/>
                <a:stretch>
                  <a:fillRect l="-1538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01B6A1A-9C60-DE1F-67C3-A956A408844D}"/>
                  </a:ext>
                </a:extLst>
              </p:cNvPr>
              <p:cNvSpPr txBox="1"/>
              <p:nvPr/>
            </p:nvSpPr>
            <p:spPr>
              <a:xfrm>
                <a:off x="9526650" y="1111374"/>
                <a:ext cx="24719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One instance is enough to tell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apart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01B6A1A-9C60-DE1F-67C3-A956A4088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650" y="1111374"/>
                <a:ext cx="2471959" cy="646331"/>
              </a:xfrm>
              <a:prstGeom prst="rect">
                <a:avLst/>
              </a:prstGeom>
              <a:blipFill>
                <a:blip r:embed="rId13"/>
                <a:stretch>
                  <a:fillRect t="-4717" r="-37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85500F23-1E85-433B-96DF-32F7C56DC6EA}"/>
              </a:ext>
            </a:extLst>
          </p:cNvPr>
          <p:cNvSpPr txBox="1"/>
          <p:nvPr/>
        </p:nvSpPr>
        <p:spPr>
          <a:xfrm>
            <a:off x="6509190" y="3637027"/>
            <a:ext cx="3417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Maximal entropy increase</a:t>
            </a:r>
            <a:br>
              <a:rPr lang="en-US" sz="2400" dirty="0"/>
            </a:br>
            <a:r>
              <a:rPr lang="en-US" sz="2400" dirty="0"/>
              <a:t>if orthogonal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7DC1A4-3FD7-ABD6-1272-D9F0D9C5A957}"/>
              </a:ext>
            </a:extLst>
          </p:cNvPr>
          <p:cNvSpPr txBox="1"/>
          <p:nvPr/>
        </p:nvSpPr>
        <p:spPr>
          <a:xfrm>
            <a:off x="10065259" y="2464943"/>
            <a:ext cx="16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Orthogonal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39B00332-37AF-5B8C-4E00-48D8852B0E8B}"/>
              </a:ext>
            </a:extLst>
          </p:cNvPr>
          <p:cNvSpPr/>
          <p:nvPr/>
        </p:nvSpPr>
        <p:spPr>
          <a:xfrm rot="1708127">
            <a:off x="9295705" y="2270000"/>
            <a:ext cx="696868" cy="35736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D3B4D2-ACFF-426E-F22A-9DDFD5D226F0}"/>
                  </a:ext>
                </a:extLst>
              </p:cNvPr>
              <p:cNvSpPr txBox="1"/>
              <p:nvPr/>
            </p:nvSpPr>
            <p:spPr>
              <a:xfrm>
                <a:off x="6322096" y="5686459"/>
                <a:ext cx="2897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D3B4D2-ACFF-426E-F22A-9DDFD5D2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96" y="5686459"/>
                <a:ext cx="2897973" cy="369332"/>
              </a:xfrm>
              <a:prstGeom prst="rect">
                <a:avLst/>
              </a:prstGeom>
              <a:blipFill>
                <a:blip r:embed="rId14"/>
                <a:stretch>
                  <a:fillRect r="-71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DEF03873-2412-EA2E-16E5-3CD07308D16E}"/>
              </a:ext>
            </a:extLst>
          </p:cNvPr>
          <p:cNvSpPr txBox="1"/>
          <p:nvPr/>
        </p:nvSpPr>
        <p:spPr>
          <a:xfrm>
            <a:off x="6481809" y="5391376"/>
            <a:ext cx="264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recovers Shannon entropy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52173-861A-E989-4B53-3DF6A4D35BFE}"/>
              </a:ext>
            </a:extLst>
          </p:cNvPr>
          <p:cNvCxnSpPr/>
          <p:nvPr/>
        </p:nvCxnSpPr>
        <p:spPr>
          <a:xfrm flipV="1">
            <a:off x="7561847" y="5158984"/>
            <a:ext cx="370344" cy="23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22DEE7-B827-59FE-C2BC-4BFFE11CE999}"/>
              </a:ext>
            </a:extLst>
          </p:cNvPr>
          <p:cNvCxnSpPr>
            <a:cxnSpLocks/>
          </p:cNvCxnSpPr>
          <p:nvPr/>
        </p:nvCxnSpPr>
        <p:spPr>
          <a:xfrm flipH="1">
            <a:off x="4364681" y="2151816"/>
            <a:ext cx="298695" cy="40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E9BBCB-3338-F60C-5C71-5DB644B231AA}"/>
              </a:ext>
            </a:extLst>
          </p:cNvPr>
          <p:cNvSpPr txBox="1"/>
          <p:nvPr/>
        </p:nvSpPr>
        <p:spPr>
          <a:xfrm>
            <a:off x="4259810" y="1863268"/>
            <a:ext cx="1488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variability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6EBA0F-567F-53B6-08AB-BC392C68D319}"/>
              </a:ext>
            </a:extLst>
          </p:cNvPr>
          <p:cNvSpPr txBox="1"/>
          <p:nvPr/>
        </p:nvSpPr>
        <p:spPr>
          <a:xfrm>
            <a:off x="9485238" y="147647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Variability within</a:t>
            </a:r>
            <a:br>
              <a:rPr lang="en-US" dirty="0"/>
            </a:br>
            <a:r>
              <a:rPr lang="en-US" dirty="0"/>
              <a:t>an ensemble</a:t>
            </a: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382ACFD-61B1-FEFD-0749-EF42815391F6}"/>
              </a:ext>
            </a:extLst>
          </p:cNvPr>
          <p:cNvSpPr/>
          <p:nvPr/>
        </p:nvSpPr>
        <p:spPr>
          <a:xfrm>
            <a:off x="8876087" y="288861"/>
            <a:ext cx="538938" cy="26894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75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EBC81-EF5D-69EE-15A0-F0EDE57A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679787-FDF8-9900-782B-0C2384E5D4CC}"/>
              </a:ext>
            </a:extLst>
          </p:cNvPr>
          <p:cNvSpPr/>
          <p:nvPr/>
        </p:nvSpPr>
        <p:spPr>
          <a:xfrm>
            <a:off x="5247496" y="2508895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FE6C7-C058-6FC1-DB41-BC2D9BD4F3F9}"/>
              </a:ext>
            </a:extLst>
          </p:cNvPr>
          <p:cNvSpPr txBox="1"/>
          <p:nvPr/>
        </p:nvSpPr>
        <p:spPr>
          <a:xfrm>
            <a:off x="378539" y="150606"/>
            <a:ext cx="1652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2D6C66-B15A-B11B-2470-3176CF7E97E0}"/>
              </a:ext>
            </a:extLst>
          </p:cNvPr>
          <p:cNvSpPr txBox="1"/>
          <p:nvPr/>
        </p:nvSpPr>
        <p:spPr>
          <a:xfrm>
            <a:off x="4060569" y="150607"/>
            <a:ext cx="1402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0FAF67-59AB-E82E-8378-317B5391757D}"/>
                  </a:ext>
                </a:extLst>
              </p:cNvPr>
              <p:cNvSpPr/>
              <p:nvPr/>
            </p:nvSpPr>
            <p:spPr>
              <a:xfrm>
                <a:off x="613185" y="2302137"/>
                <a:ext cx="1183341" cy="10219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60FAF67-59AB-E82E-8378-317B53917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" y="2302137"/>
                <a:ext cx="1183341" cy="10219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DE80B-E2FB-8726-3ED7-5BCE10370A26}"/>
                  </a:ext>
                </a:extLst>
              </p:cNvPr>
              <p:cNvSpPr txBox="1"/>
              <p:nvPr/>
            </p:nvSpPr>
            <p:spPr>
              <a:xfrm>
                <a:off x="3505567" y="2151816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8DE80B-E2FB-8726-3ED7-5BCE10370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67" y="2151816"/>
                <a:ext cx="5323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8BE57E-C212-F42A-98AB-15C5C6D7A6AA}"/>
                  </a:ext>
                </a:extLst>
              </p:cNvPr>
              <p:cNvSpPr txBox="1"/>
              <p:nvPr/>
            </p:nvSpPr>
            <p:spPr>
              <a:xfrm>
                <a:off x="6394480" y="247513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8BE57E-C212-F42A-98AB-15C5C6D7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80" y="2475131"/>
                <a:ext cx="53232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F2F7E6-E5D9-D965-2F71-9BA79030E07C}"/>
                  </a:ext>
                </a:extLst>
              </p:cNvPr>
              <p:cNvSpPr/>
              <p:nvPr/>
            </p:nvSpPr>
            <p:spPr>
              <a:xfrm>
                <a:off x="613185" y="763794"/>
                <a:ext cx="1183341" cy="10219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AF2F7E6-E5D9-D965-2F71-9BA79030E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5" y="763794"/>
                <a:ext cx="1183341" cy="10219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2761AF2F-C615-1A02-92FD-ACD2C2B4DCBA}"/>
              </a:ext>
            </a:extLst>
          </p:cNvPr>
          <p:cNvSpPr/>
          <p:nvPr/>
        </p:nvSpPr>
        <p:spPr>
          <a:xfrm>
            <a:off x="3537685" y="1143754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D7F38DB-7BA9-16E6-078D-BACA3AB05335}"/>
              </a:ext>
            </a:extLst>
          </p:cNvPr>
          <p:cNvSpPr/>
          <p:nvPr/>
        </p:nvSpPr>
        <p:spPr>
          <a:xfrm>
            <a:off x="2735973" y="139228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F6F29D5-102E-57A4-9BD9-3D75631A99A9}"/>
              </a:ext>
            </a:extLst>
          </p:cNvPr>
          <p:cNvSpPr/>
          <p:nvPr/>
        </p:nvSpPr>
        <p:spPr>
          <a:xfrm>
            <a:off x="5012062" y="136647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81207C4-2A39-8ADE-F803-535714B11CA5}"/>
              </a:ext>
            </a:extLst>
          </p:cNvPr>
          <p:cNvSpPr/>
          <p:nvPr/>
        </p:nvSpPr>
        <p:spPr>
          <a:xfrm>
            <a:off x="4158858" y="981056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20C40-5D22-8304-C387-AB42E9D5F098}"/>
              </a:ext>
            </a:extLst>
          </p:cNvPr>
          <p:cNvSpPr/>
          <p:nvPr/>
        </p:nvSpPr>
        <p:spPr>
          <a:xfrm>
            <a:off x="6060090" y="139228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2DDA06-2E55-B5D5-22F3-91BF1BC939D3}"/>
                  </a:ext>
                </a:extLst>
              </p:cNvPr>
              <p:cNvSpPr txBox="1"/>
              <p:nvPr/>
            </p:nvSpPr>
            <p:spPr>
              <a:xfrm>
                <a:off x="3505567" y="61347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2DDA06-2E55-B5D5-22F3-91BF1BC9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567" y="613473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C8CA2E-70A3-FE08-DAB4-A8A79BE916FD}"/>
                  </a:ext>
                </a:extLst>
              </p:cNvPr>
              <p:cNvSpPr txBox="1"/>
              <p:nvPr/>
            </p:nvSpPr>
            <p:spPr>
              <a:xfrm>
                <a:off x="6394480" y="936788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9C8CA2E-70A3-FE08-DAB4-A8A79BE91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80" y="936788"/>
                <a:ext cx="53232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7D1FFC7-3B1A-F63F-6E5E-41DD9E49B3FB}"/>
              </a:ext>
            </a:extLst>
          </p:cNvPr>
          <p:cNvSpPr/>
          <p:nvPr/>
        </p:nvSpPr>
        <p:spPr>
          <a:xfrm>
            <a:off x="3378470" y="2813125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81F51E-CD86-83FE-AAC9-B3EAADE06E1B}"/>
              </a:ext>
            </a:extLst>
          </p:cNvPr>
          <p:cNvSpPr/>
          <p:nvPr/>
        </p:nvSpPr>
        <p:spPr>
          <a:xfrm>
            <a:off x="6060090" y="258236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78F7FB9-6D96-E3D9-6A55-EFF04506A94C}"/>
              </a:ext>
            </a:extLst>
          </p:cNvPr>
          <p:cNvSpPr/>
          <p:nvPr/>
        </p:nvSpPr>
        <p:spPr>
          <a:xfrm>
            <a:off x="4663376" y="2549661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018554-27BA-A261-43A8-804C2C410019}"/>
              </a:ext>
            </a:extLst>
          </p:cNvPr>
          <p:cNvSpPr/>
          <p:nvPr/>
        </p:nvSpPr>
        <p:spPr>
          <a:xfrm>
            <a:off x="2257959" y="288799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F40630-B9DC-7053-A771-3E444CA7D048}"/>
              </a:ext>
            </a:extLst>
          </p:cNvPr>
          <p:cNvSpPr/>
          <p:nvPr/>
        </p:nvSpPr>
        <p:spPr>
          <a:xfrm>
            <a:off x="2778763" y="2887998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5DA7E-90F2-2629-77DD-4410787099E8}"/>
              </a:ext>
            </a:extLst>
          </p:cNvPr>
          <p:cNvSpPr/>
          <p:nvPr/>
        </p:nvSpPr>
        <p:spPr>
          <a:xfrm>
            <a:off x="2341121" y="1039168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B59CD-3BD8-06CA-779E-F3A27C130340}"/>
              </a:ext>
            </a:extLst>
          </p:cNvPr>
          <p:cNvSpPr/>
          <p:nvPr/>
        </p:nvSpPr>
        <p:spPr>
          <a:xfrm>
            <a:off x="4626529" y="1123309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C5176C-CCF9-5E88-5DFA-68F5CEE336A4}"/>
              </a:ext>
            </a:extLst>
          </p:cNvPr>
          <p:cNvSpPr/>
          <p:nvPr/>
        </p:nvSpPr>
        <p:spPr>
          <a:xfrm>
            <a:off x="6211424" y="986875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E4DB47-7722-F830-E917-61321AA34A59}"/>
              </a:ext>
            </a:extLst>
          </p:cNvPr>
          <p:cNvSpPr/>
          <p:nvPr/>
        </p:nvSpPr>
        <p:spPr>
          <a:xfrm>
            <a:off x="3005430" y="981056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CCBE27-6B21-74D9-6514-4C6C024B0AD3}"/>
              </a:ext>
            </a:extLst>
          </p:cNvPr>
          <p:cNvSpPr/>
          <p:nvPr/>
        </p:nvSpPr>
        <p:spPr>
          <a:xfrm>
            <a:off x="5423234" y="1516978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EF8AF7B-9713-EA15-44AD-A83A44093DD3}"/>
              </a:ext>
            </a:extLst>
          </p:cNvPr>
          <p:cNvSpPr/>
          <p:nvPr/>
        </p:nvSpPr>
        <p:spPr>
          <a:xfrm>
            <a:off x="4497305" y="2931491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5A78C-EB7B-9442-F2F1-816B20C91962}"/>
              </a:ext>
            </a:extLst>
          </p:cNvPr>
          <p:cNvSpPr/>
          <p:nvPr/>
        </p:nvSpPr>
        <p:spPr>
          <a:xfrm>
            <a:off x="3018285" y="2561188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3BF4C9-5758-2DBE-85E2-E5F3E1F213EB}"/>
              </a:ext>
            </a:extLst>
          </p:cNvPr>
          <p:cNvSpPr/>
          <p:nvPr/>
        </p:nvSpPr>
        <p:spPr>
          <a:xfrm>
            <a:off x="5608428" y="2940291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6D86FE-D86D-4CDA-774D-9895549B9AE4}"/>
              </a:ext>
            </a:extLst>
          </p:cNvPr>
          <p:cNvSpPr/>
          <p:nvPr/>
        </p:nvSpPr>
        <p:spPr>
          <a:xfrm>
            <a:off x="3964034" y="2875195"/>
            <a:ext cx="104586" cy="1045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87D53FA7-FD09-FCB1-A3BE-80D53830440C}"/>
              </a:ext>
            </a:extLst>
          </p:cNvPr>
          <p:cNvSpPr/>
          <p:nvPr/>
        </p:nvSpPr>
        <p:spPr>
          <a:xfrm>
            <a:off x="5246921" y="2927488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0155DCBD-936F-DF2E-23EB-16FB01AB1CA1}"/>
              </a:ext>
            </a:extLst>
          </p:cNvPr>
          <p:cNvSpPr/>
          <p:nvPr/>
        </p:nvSpPr>
        <p:spPr>
          <a:xfrm>
            <a:off x="2191377" y="2381663"/>
            <a:ext cx="104586" cy="10458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C4E8A4-094C-7E37-042C-29F3E87699ED}"/>
              </a:ext>
            </a:extLst>
          </p:cNvPr>
          <p:cNvSpPr/>
          <p:nvPr/>
        </p:nvSpPr>
        <p:spPr>
          <a:xfrm>
            <a:off x="4055844" y="1392972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C1682D-102E-591E-89AD-0F93FE53369F}"/>
              </a:ext>
            </a:extLst>
          </p:cNvPr>
          <p:cNvSpPr/>
          <p:nvPr/>
        </p:nvSpPr>
        <p:spPr>
          <a:xfrm>
            <a:off x="5470209" y="1071342"/>
            <a:ext cx="104586" cy="1045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7922A-691B-CDB8-8A09-50BC71B08B4E}"/>
              </a:ext>
            </a:extLst>
          </p:cNvPr>
          <p:cNvSpPr txBox="1"/>
          <p:nvPr/>
        </p:nvSpPr>
        <p:spPr>
          <a:xfrm>
            <a:off x="8064336" y="483104"/>
            <a:ext cx="16755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Identically</a:t>
            </a:r>
            <a:br>
              <a:rPr lang="en-US" sz="2800" dirty="0"/>
            </a:br>
            <a:r>
              <a:rPr lang="en-US" sz="2800" dirty="0"/>
              <a:t>prepared</a:t>
            </a:r>
            <a:br>
              <a:rPr lang="en-US" sz="2800" dirty="0"/>
            </a:br>
            <a:r>
              <a:rPr lang="en-US" sz="2800" dirty="0"/>
              <a:t>ensemble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55769-E4F1-FC12-7B40-652C9570FF70}"/>
              </a:ext>
            </a:extLst>
          </p:cNvPr>
          <p:cNvSpPr txBox="1"/>
          <p:nvPr/>
        </p:nvSpPr>
        <p:spPr>
          <a:xfrm>
            <a:off x="8081010" y="2237878"/>
            <a:ext cx="16065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Pure</a:t>
            </a:r>
            <a:br>
              <a:rPr lang="en-US" sz="2800" dirty="0"/>
            </a:br>
            <a:r>
              <a:rPr lang="en-US" sz="2800" dirty="0"/>
              <a:t>ensemble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88C75-2230-5678-A305-E9D37075DE6E}"/>
                  </a:ext>
                </a:extLst>
              </p:cNvPr>
              <p:cNvSpPr txBox="1"/>
              <p:nvPr/>
            </p:nvSpPr>
            <p:spPr>
              <a:xfrm>
                <a:off x="2667832" y="3378765"/>
                <a:ext cx="6608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88C75-2230-5678-A305-E9D37075D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832" y="3378765"/>
                <a:ext cx="6608669" cy="369332"/>
              </a:xfrm>
              <a:prstGeom prst="rect">
                <a:avLst/>
              </a:prstGeom>
              <a:blipFill>
                <a:blip r:embed="rId8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588BB04-01CD-CEF0-253B-8DCF8D7F7F71}"/>
              </a:ext>
            </a:extLst>
          </p:cNvPr>
          <p:cNvSpPr txBox="1"/>
          <p:nvPr/>
        </p:nvSpPr>
        <p:spPr>
          <a:xfrm>
            <a:off x="243288" y="4073075"/>
            <a:ext cx="9444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classical theories, all pure ensembles are identically prepared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88DAB-1AAD-F891-BC68-52B2C43F210D}"/>
              </a:ext>
            </a:extLst>
          </p:cNvPr>
          <p:cNvSpPr txBox="1"/>
          <p:nvPr/>
        </p:nvSpPr>
        <p:spPr>
          <a:xfrm>
            <a:off x="2043953" y="4586355"/>
            <a:ext cx="517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real distinction between ensembles and instances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9B5AAA-6C9C-24BE-68A4-E5CB857EF4E2}"/>
              </a:ext>
            </a:extLst>
          </p:cNvPr>
          <p:cNvSpPr txBox="1"/>
          <p:nvPr/>
        </p:nvSpPr>
        <p:spPr>
          <a:xfrm>
            <a:off x="243288" y="5257804"/>
            <a:ext cx="885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non-classical theories, no identically prepared ensembles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29167-02FB-4EEF-2184-DDFBFABED740}"/>
              </a:ext>
            </a:extLst>
          </p:cNvPr>
          <p:cNvSpPr txBox="1"/>
          <p:nvPr/>
        </p:nvSpPr>
        <p:spPr>
          <a:xfrm>
            <a:off x="1596928" y="5780422"/>
            <a:ext cx="673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entropy does NOT correspond to identically prepared ensembles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57-88E5-D7FB-3172-831297B5E688}"/>
              </a:ext>
            </a:extLst>
          </p:cNvPr>
          <p:cNvSpPr txBox="1"/>
          <p:nvPr/>
        </p:nvSpPr>
        <p:spPr>
          <a:xfrm>
            <a:off x="9849642" y="2315692"/>
            <a:ext cx="198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process can reduce the variability of the ensemble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A86F86-47E1-E81E-9F74-E72D0610DE53}"/>
              </a:ext>
            </a:extLst>
          </p:cNvPr>
          <p:cNvSpPr txBox="1"/>
          <p:nvPr/>
        </p:nvSpPr>
        <p:spPr>
          <a:xfrm>
            <a:off x="9921861" y="932203"/>
            <a:ext cx="1984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There is no variability in the ensemble</a:t>
            </a:r>
          </a:p>
        </p:txBody>
      </p:sp>
    </p:spTree>
    <p:extLst>
      <p:ext uri="{BB962C8B-B14F-4D97-AF65-F5344CB8AC3E}">
        <p14:creationId xmlns:p14="http://schemas.microsoft.com/office/powerpoint/2010/main" val="40270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/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topologies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-algebras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Geometrical structures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Entropic structures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Hamiltonian evolution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det</a:t>
                </a:r>
                <a:r>
                  <a:rPr lang="en-US" sz="3200" dirty="0"/>
                  <a:t>-</a:t>
                </a:r>
                <a:r>
                  <a:rPr lang="en-US" sz="3200" dirty="0">
                    <a:solidFill>
                      <a:schemeClr val="tx1"/>
                    </a:solidFill>
                  </a:rPr>
                  <a:t>rev/isolation + DOF independence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Massive particles and potential forces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/>
                  <a:t>        + Kinematic eq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blipFill>
                <a:blip r:embed="rId2"/>
                <a:stretch>
                  <a:fillRect l="-609" t="-3550" r="-554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C966CF-5103-181D-9D36-444F3DED48AF}"/>
              </a:ext>
            </a:extLst>
          </p:cNvPr>
          <p:cNvSpPr txBox="1"/>
          <p:nvPr/>
        </p:nvSpPr>
        <p:spPr>
          <a:xfrm>
            <a:off x="281138" y="3274024"/>
            <a:ext cx="116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requirements and assumptions drive most of the theoretical apparatus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7BCB-F83D-5611-3EAB-F67AB76B060E}"/>
              </a:ext>
            </a:extLst>
          </p:cNvPr>
          <p:cNvSpPr txBox="1"/>
          <p:nvPr/>
        </p:nvSpPr>
        <p:spPr>
          <a:xfrm>
            <a:off x="243307" y="4448340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the true laws of the universe!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F7F79C-08DC-2759-7F56-DE50E361B65E}"/>
              </a:ext>
            </a:extLst>
          </p:cNvPr>
          <p:cNvGrpSpPr/>
          <p:nvPr/>
        </p:nvGrpSpPr>
        <p:grpSpPr>
          <a:xfrm>
            <a:off x="849980" y="4375134"/>
            <a:ext cx="2747840" cy="1100517"/>
            <a:chOff x="5862086" y="4215950"/>
            <a:chExt cx="2747840" cy="11005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414EEC-5FD5-A71C-B1D8-C13ACC3E3662}"/>
                </a:ext>
              </a:extLst>
            </p:cNvPr>
            <p:cNvCxnSpPr/>
            <p:nvPr/>
          </p:nvCxnSpPr>
          <p:spPr>
            <a:xfrm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99D18-E71B-D593-9697-101D52BFD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27D1FA-4916-705B-987B-20A8DCD1CF03}"/>
              </a:ext>
            </a:extLst>
          </p:cNvPr>
          <p:cNvSpPr txBox="1"/>
          <p:nvPr/>
        </p:nvSpPr>
        <p:spPr>
          <a:xfrm>
            <a:off x="419101" y="554885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Less productive point of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7A4C-4F69-D8F7-91A7-73F28F44CB22}"/>
              </a:ext>
            </a:extLst>
          </p:cNvPr>
          <p:cNvSpPr txBox="1"/>
          <p:nvPr/>
        </p:nvSpPr>
        <p:spPr>
          <a:xfrm>
            <a:off x="5027919" y="161842"/>
            <a:ext cx="21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 found: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B3CC5-313B-A90E-4D14-41826B9B2525}"/>
              </a:ext>
            </a:extLst>
          </p:cNvPr>
          <p:cNvSpPr/>
          <p:nvPr/>
        </p:nvSpPr>
        <p:spPr>
          <a:xfrm rot="19924937">
            <a:off x="8108218" y="2506360"/>
            <a:ext cx="234669" cy="299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A24FF-27CE-F012-3DA3-564FD6AEC814}"/>
              </a:ext>
            </a:extLst>
          </p:cNvPr>
          <p:cNvSpPr txBox="1"/>
          <p:nvPr/>
        </p:nvSpPr>
        <p:spPr>
          <a:xfrm>
            <a:off x="4687327" y="4448338"/>
            <a:ext cx="489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models that can be empirically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240D5-8371-FCEE-213E-2242A927AA1C}"/>
              </a:ext>
            </a:extLst>
          </p:cNvPr>
          <p:cNvSpPr txBox="1"/>
          <p:nvPr/>
        </p:nvSpPr>
        <p:spPr>
          <a:xfrm>
            <a:off x="4945180" y="5548856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productive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07322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BA071-E44A-A8CC-0D52-0BA038215504}"/>
              </a:ext>
            </a:extLst>
          </p:cNvPr>
          <p:cNvSpPr txBox="1"/>
          <p:nvPr/>
        </p:nvSpPr>
        <p:spPr>
          <a:xfrm>
            <a:off x="2223345" y="113063"/>
            <a:ext cx="774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Minimal requirements for an ensemble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72645-6D2B-3CDA-29A8-0D07E878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359"/>
          <a:stretch>
            <a:fillRect/>
          </a:stretch>
        </p:blipFill>
        <p:spPr>
          <a:xfrm>
            <a:off x="161364" y="787878"/>
            <a:ext cx="11869271" cy="1089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2EA73A-2EF5-6BA8-B34C-87A8E49B5C3F}"/>
              </a:ext>
            </a:extLst>
          </p:cNvPr>
          <p:cNvSpPr/>
          <p:nvPr/>
        </p:nvSpPr>
        <p:spPr>
          <a:xfrm>
            <a:off x="0" y="1161047"/>
            <a:ext cx="12192000" cy="71588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81298-0289-988C-0A37-412D9EA67E84}"/>
                  </a:ext>
                </a:extLst>
              </p:cNvPr>
              <p:cNvSpPr txBox="1"/>
              <p:nvPr/>
            </p:nvSpPr>
            <p:spPr>
              <a:xfrm>
                <a:off x="562744" y="1920249"/>
                <a:ext cx="55981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Topology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81298-0289-988C-0A37-412D9EA67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4" y="1920249"/>
                <a:ext cx="5598136" cy="523220"/>
              </a:xfrm>
              <a:prstGeom prst="rect">
                <a:avLst/>
              </a:prstGeom>
              <a:blipFill>
                <a:blip r:embed="rId3"/>
                <a:stretch>
                  <a:fillRect l="-2176" t="-10465" r="-119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322D99-C010-1C23-3753-B12B179895D3}"/>
              </a:ext>
            </a:extLst>
          </p:cNvPr>
          <p:cNvSpPr txBox="1"/>
          <p:nvPr/>
        </p:nvSpPr>
        <p:spPr>
          <a:xfrm>
            <a:off x="7749039" y="1997193"/>
            <a:ext cx="398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Responsible for all topological structures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49A4CD-926A-ACBD-993E-1A120836A5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8161"/>
          <a:stretch>
            <a:fillRect/>
          </a:stretch>
        </p:blipFill>
        <p:spPr>
          <a:xfrm>
            <a:off x="141342" y="2604572"/>
            <a:ext cx="12011592" cy="4462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42E0C4-4B1B-5156-CB71-5256BDC36669}"/>
                  </a:ext>
                </a:extLst>
              </p:cNvPr>
              <p:cNvSpPr txBox="1"/>
              <p:nvPr/>
            </p:nvSpPr>
            <p:spPr>
              <a:xfrm>
                <a:off x="562744" y="3136495"/>
                <a:ext cx="66855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Ensembles can be mixed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Convex structure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42E0C4-4B1B-5156-CB71-5256BDC3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4" y="3136495"/>
                <a:ext cx="6685548" cy="523220"/>
              </a:xfrm>
              <a:prstGeom prst="rect">
                <a:avLst/>
              </a:prstGeom>
              <a:blipFill>
                <a:blip r:embed="rId5"/>
                <a:stretch>
                  <a:fillRect l="-1823" t="-11765" r="-63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5E4411-EF50-E431-02A4-9AE7A342BA92}"/>
              </a:ext>
            </a:extLst>
          </p:cNvPr>
          <p:cNvSpPr txBox="1"/>
          <p:nvPr/>
        </p:nvSpPr>
        <p:spPr>
          <a:xfrm>
            <a:off x="7749038" y="3244334"/>
            <a:ext cx="348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Responsible for all linear structures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5E0C2D-376C-4ACE-7CF8-FF12F46B13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84917"/>
          <a:stretch>
            <a:fillRect/>
          </a:stretch>
        </p:blipFill>
        <p:spPr>
          <a:xfrm>
            <a:off x="208082" y="3853202"/>
            <a:ext cx="9207825" cy="585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27C09-021C-F0FB-037A-10156701189F}"/>
                  </a:ext>
                </a:extLst>
              </p:cNvPr>
              <p:cNvSpPr txBox="1"/>
              <p:nvPr/>
            </p:nvSpPr>
            <p:spPr>
              <a:xfrm>
                <a:off x="562744" y="4531477"/>
                <a:ext cx="47178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Ensemble variability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Entropy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27C09-021C-F0FB-037A-10156701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44" y="4531477"/>
                <a:ext cx="4717894" cy="523220"/>
              </a:xfrm>
              <a:prstGeom prst="rect">
                <a:avLst/>
              </a:prstGeom>
              <a:blipFill>
                <a:blip r:embed="rId7"/>
                <a:stretch>
                  <a:fillRect l="-1938" t="-10465" r="-193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93E148-E70C-6CA9-985D-B836FAAA3BD6}"/>
              </a:ext>
            </a:extLst>
          </p:cNvPr>
          <p:cNvSpPr txBox="1"/>
          <p:nvPr/>
        </p:nvSpPr>
        <p:spPr>
          <a:xfrm>
            <a:off x="5420739" y="4665371"/>
            <a:ext cx="39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Responsible for all geometric structures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EF67D-7CDA-05B5-7A50-4FD477DB1934}"/>
              </a:ext>
            </a:extLst>
          </p:cNvPr>
          <p:cNvSpPr txBox="1"/>
          <p:nvPr/>
        </p:nvSpPr>
        <p:spPr>
          <a:xfrm>
            <a:off x="1104929" y="5639912"/>
            <a:ext cx="729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Still trying to find the right starting point for Poisson/commutators structure</a:t>
            </a:r>
          </a:p>
        </p:txBody>
      </p:sp>
    </p:spTree>
    <p:extLst>
      <p:ext uri="{BB962C8B-B14F-4D97-AF65-F5344CB8AC3E}">
        <p14:creationId xmlns:p14="http://schemas.microsoft.com/office/powerpoint/2010/main" val="17645484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7DCDC-655C-EF98-BDA9-8781A56F400F}"/>
              </a:ext>
            </a:extLst>
          </p:cNvPr>
          <p:cNvSpPr txBox="1"/>
          <p:nvPr/>
        </p:nvSpPr>
        <p:spPr>
          <a:xfrm>
            <a:off x="3064063" y="113063"/>
            <a:ext cx="606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Some general results/constructions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E454BB-DC7A-0E4E-A4AB-BB6D97A062A2}"/>
              </a:ext>
            </a:extLst>
          </p:cNvPr>
          <p:cNvGrpSpPr/>
          <p:nvPr/>
        </p:nvGrpSpPr>
        <p:grpSpPr>
          <a:xfrm>
            <a:off x="266005" y="913822"/>
            <a:ext cx="6188192" cy="779207"/>
            <a:chOff x="332748" y="184638"/>
            <a:chExt cx="11526504" cy="14513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380FFAC-F22C-4350-657A-A5DDA471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8377"/>
            <a:stretch/>
          </p:blipFill>
          <p:spPr>
            <a:xfrm>
              <a:off x="332748" y="184638"/>
              <a:ext cx="11526504" cy="13276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8B111E-CF23-56A2-E639-668A1DBC4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840"/>
            <a:stretch/>
          </p:blipFill>
          <p:spPr>
            <a:xfrm>
              <a:off x="332748" y="1319211"/>
              <a:ext cx="11526504" cy="3168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5763F1-0761-5DCD-C798-C31892E93310}"/>
                  </a:ext>
                </a:extLst>
              </p:cNvPr>
              <p:cNvSpPr txBox="1"/>
              <p:nvPr/>
            </p:nvSpPr>
            <p:spPr>
              <a:xfrm>
                <a:off x="6765111" y="900096"/>
                <a:ext cx="525534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maximal entropy increase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uniquely</a:t>
                </a:r>
                <a:br>
                  <a:rPr lang="en-US" sz="2000" dirty="0"/>
                </a:br>
                <a:r>
                  <a:rPr lang="en-US" sz="2000" dirty="0"/>
                  <a:t>determined, independently of physical theory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5763F1-0761-5DCD-C798-C31892E9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111" y="900096"/>
                <a:ext cx="5255349" cy="707886"/>
              </a:xfrm>
              <a:prstGeom prst="rect">
                <a:avLst/>
              </a:prstGeom>
              <a:blipFill>
                <a:blip r:embed="rId3"/>
                <a:stretch>
                  <a:fillRect l="-1276" t="-5172" r="-46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2FF4A2B-33A8-869F-ACC1-005896FF1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193" y="1944940"/>
            <a:ext cx="6246450" cy="581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0B8EE1-CED7-B325-3FEC-94579EC8DAED}"/>
              </a:ext>
            </a:extLst>
          </p:cNvPr>
          <p:cNvSpPr txBox="1"/>
          <p:nvPr/>
        </p:nvSpPr>
        <p:spPr>
          <a:xfrm>
            <a:off x="266005" y="1881757"/>
            <a:ext cx="528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Ensembles embed into a vector space</a:t>
            </a:r>
            <a:br>
              <a:rPr lang="en-US" sz="2000" dirty="0"/>
            </a:br>
            <a:r>
              <a:rPr lang="en-US" sz="2000" dirty="0"/>
              <a:t>(if continuously, we have foundation for calculus)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D1960-2C37-13D7-B6AE-92F617823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68" y="2710607"/>
            <a:ext cx="5402926" cy="8349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3F0514-DFE7-87A0-14DB-48DD8816CCDA}"/>
              </a:ext>
            </a:extLst>
          </p:cNvPr>
          <p:cNvSpPr txBox="1"/>
          <p:nvPr/>
        </p:nvSpPr>
        <p:spPr>
          <a:xfrm>
            <a:off x="6710469" y="2721114"/>
            <a:ext cx="5037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increase during mixing generalizes</a:t>
            </a:r>
            <a:br>
              <a:rPr lang="en-US" sz="2000" dirty="0"/>
            </a:br>
            <a:r>
              <a:rPr lang="en-US" sz="2000" dirty="0"/>
              <a:t>Jensen-Shannon Divergence (pseudo-distance)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27789-B275-D7D1-C288-B0A427E85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125" y="3686761"/>
            <a:ext cx="4210638" cy="876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D7D370-CBA6-11DE-C095-F24DCC5F2048}"/>
              </a:ext>
            </a:extLst>
          </p:cNvPr>
          <p:cNvSpPr txBox="1"/>
          <p:nvPr/>
        </p:nvSpPr>
        <p:spPr>
          <a:xfrm>
            <a:off x="331268" y="3771029"/>
            <a:ext cx="492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Hessian of the entropy generalizes Fisher-Rao</a:t>
            </a:r>
            <a:br>
              <a:rPr lang="en-US" sz="2000" dirty="0"/>
            </a:br>
            <a:r>
              <a:rPr lang="en-US" sz="2000" dirty="0"/>
              <a:t>metric from information geometry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B8B756-2096-E597-529C-A49B16005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04" y="4704340"/>
            <a:ext cx="6619285" cy="630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9EFBF9-A777-D09F-0B2F-CBD9E2F0653E}"/>
              </a:ext>
            </a:extLst>
          </p:cNvPr>
          <p:cNvSpPr txBox="1"/>
          <p:nvPr/>
        </p:nvSpPr>
        <p:spPr>
          <a:xfrm>
            <a:off x="7078822" y="4554366"/>
            <a:ext cx="3261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Non-additive </a:t>
            </a:r>
            <a:br>
              <a:rPr lang="en-US" sz="2000" dirty="0"/>
            </a:br>
            <a:r>
              <a:rPr lang="en-US" sz="2000" dirty="0"/>
              <a:t>generalization</a:t>
            </a:r>
            <a:br>
              <a:rPr lang="en-US" sz="2000" dirty="0"/>
            </a:br>
            <a:r>
              <a:rPr lang="en-US" sz="2000" dirty="0"/>
              <a:t>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584F7F-620F-975A-FC86-4337B19F7F6C}"/>
                  </a:ext>
                </a:extLst>
              </p:cNvPr>
              <p:cNvSpPr txBox="1"/>
              <p:nvPr/>
            </p:nvSpPr>
            <p:spPr>
              <a:xfrm>
                <a:off x="331268" y="5600954"/>
                <a:ext cx="21316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Generalization of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584F7F-620F-975A-FC86-4337B19F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68" y="5600954"/>
                <a:ext cx="2131674" cy="707886"/>
              </a:xfrm>
              <a:prstGeom prst="rect">
                <a:avLst/>
              </a:prstGeom>
              <a:blipFill>
                <a:blip r:embed="rId8"/>
                <a:stretch>
                  <a:fillRect l="-2857" t="-5172" r="-286"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1F3311B-C313-B606-91E2-0162E4A3A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7636" y="5803369"/>
            <a:ext cx="6415542" cy="4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5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/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Every state is a single case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Finite continuous range carries finite information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Count is additive for disjoint sets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blipFill>
                <a:blip r:embed="rId2"/>
                <a:stretch>
                  <a:fillRect l="-1138" t="-4569" r="-8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8C1ED-60DB-C5BD-1F5E-079066DF733B}"/>
              </a:ext>
            </a:extLst>
          </p:cNvPr>
          <p:cNvSpPr txBox="1"/>
          <p:nvPr/>
        </p:nvSpPr>
        <p:spPr>
          <a:xfrm>
            <a:off x="358588" y="161364"/>
            <a:ext cx="869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problem with counting on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9495-7D9B-2EC3-9414-5288E009D99D}"/>
              </a:ext>
            </a:extLst>
          </p:cNvPr>
          <p:cNvSpPr txBox="1"/>
          <p:nvPr/>
        </p:nvSpPr>
        <p:spPr>
          <a:xfrm>
            <a:off x="9619087" y="2084942"/>
            <a:ext cx="156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Pick two!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CB6B-F5D3-3E08-DD41-B06E1D11BB94}"/>
              </a:ext>
            </a:extLst>
          </p:cNvPr>
          <p:cNvSpPr txBox="1"/>
          <p:nvPr/>
        </p:nvSpPr>
        <p:spPr>
          <a:xfrm>
            <a:off x="878542" y="877205"/>
            <a:ext cx="10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We’d like: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490488-B659-2F2B-7511-290B3C8A3D4B}"/>
              </a:ext>
            </a:extLst>
          </p:cNvPr>
          <p:cNvGrpSpPr/>
          <p:nvPr/>
        </p:nvGrpSpPr>
        <p:grpSpPr>
          <a:xfrm>
            <a:off x="6816424" y="3042753"/>
            <a:ext cx="1110343" cy="1110344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4B45F0-2B2F-583C-CD21-CDAB88AED400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F05EBD-289B-66EE-A34C-2E3E45F1139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C4FC7B8-8CFE-BDA3-8004-BA07578DB84A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6CFF108-91DF-5556-C9DB-CB3430EB7C6A}"/>
              </a:ext>
            </a:extLst>
          </p:cNvPr>
          <p:cNvSpPr/>
          <p:nvPr/>
        </p:nvSpPr>
        <p:spPr>
          <a:xfrm rot="2574255">
            <a:off x="7631492" y="3178699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2B84C2-4F8F-F14B-47B1-7032471B7DBE}"/>
              </a:ext>
            </a:extLst>
          </p:cNvPr>
          <p:cNvSpPr/>
          <p:nvPr/>
        </p:nvSpPr>
        <p:spPr>
          <a:xfrm rot="2574255">
            <a:off x="6993317" y="3950224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89D17-0EBE-2208-2628-6B90A6BD51B0}"/>
              </a:ext>
            </a:extLst>
          </p:cNvPr>
          <p:cNvSpPr/>
          <p:nvPr/>
        </p:nvSpPr>
        <p:spPr>
          <a:xfrm rot="4206954">
            <a:off x="7765604" y="3413395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/>
              <p:nvPr/>
            </p:nvSpPr>
            <p:spPr>
              <a:xfrm>
                <a:off x="7642397" y="289353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97" y="2893537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/>
              <p:nvPr/>
            </p:nvSpPr>
            <p:spPr>
              <a:xfrm>
                <a:off x="6687323" y="3943031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23" y="3943031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/>
              <p:nvPr/>
            </p:nvSpPr>
            <p:spPr>
              <a:xfrm>
                <a:off x="7847226" y="324945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226" y="3249456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/>
              <p:nvPr/>
            </p:nvSpPr>
            <p:spPr>
              <a:xfrm>
                <a:off x="6581155" y="4218057"/>
                <a:ext cx="148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218057"/>
                <a:ext cx="1481303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/>
              <p:nvPr/>
            </p:nvSpPr>
            <p:spPr>
              <a:xfrm>
                <a:off x="6581155" y="4558600"/>
                <a:ext cx="1667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558600"/>
                <a:ext cx="1667701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/>
              <p:nvPr/>
            </p:nvSpPr>
            <p:spPr>
              <a:xfrm>
                <a:off x="6581155" y="4899143"/>
                <a:ext cx="2707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899143"/>
                <a:ext cx="2707728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/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counting measure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blipFill>
                <a:blip r:embed="rId9"/>
                <a:stretch>
                  <a:fillRect l="-160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/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Lebesgue measure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blipFill>
                <a:blip r:embed="rId10"/>
                <a:stretch>
                  <a:fillRect l="-1569" t="-10000" r="-11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/>
              <p:nvPr/>
            </p:nvSpPr>
            <p:spPr>
              <a:xfrm>
                <a:off x="2082137" y="2968698"/>
                <a:ext cx="329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“Quantum measure”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37" y="2968698"/>
                <a:ext cx="3299429" cy="369332"/>
              </a:xfrm>
              <a:prstGeom prst="rect">
                <a:avLst/>
              </a:prstGeom>
              <a:blipFill>
                <a:blip r:embed="rId11"/>
                <a:stretch>
                  <a:fillRect l="-1664" t="-9836" r="-11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/>
              <p:nvPr/>
            </p:nvSpPr>
            <p:spPr>
              <a:xfrm>
                <a:off x="691441" y="3527178"/>
                <a:ext cx="3201261" cy="61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hull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3527178"/>
                <a:ext cx="3201261" cy="612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/>
              <p:nvPr/>
            </p:nvSpPr>
            <p:spPr>
              <a:xfrm>
                <a:off x="459847" y="4376066"/>
                <a:ext cx="55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Exponential of the maximum entropy reachable with convex combinations (statistical mixtures)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(reduces to counting/Liouville measure)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7" y="4376066"/>
                <a:ext cx="5589463" cy="523220"/>
              </a:xfrm>
              <a:prstGeom prst="rect">
                <a:avLst/>
              </a:prstGeom>
              <a:blipFill>
                <a:blip r:embed="rId13"/>
                <a:stretch>
                  <a:fillRect l="-327" t="-2326" r="-32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600" dirty="0">
                    <a:latin typeface="+mn-lt"/>
                  </a:rPr>
                  <a:t>Quantum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latin typeface="+mn-lt"/>
                  </a:rPr>
                  <a:t> lower bound</a:t>
                </a:r>
                <a:br>
                  <a:rPr lang="en-US" sz="3600" b="0" dirty="0">
                    <a:latin typeface="+mn-lt"/>
                  </a:rPr>
                </a:br>
                <a:r>
                  <a:rPr lang="en-US" sz="3600" b="0" dirty="0">
                    <a:latin typeface="+mn-lt"/>
                  </a:rPr>
                  <a:t>on #conf (entropy) on continuous DOF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  <a:blipFill>
                <a:blip r:embed="rId14"/>
                <a:stretch>
                  <a:fillRect l="-2570" t="-14045" r="-1493" b="-2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38661EE-9281-AAD2-AAF3-7C29510645B5}"/>
              </a:ext>
            </a:extLst>
          </p:cNvPr>
          <p:cNvSpPr txBox="1"/>
          <p:nvPr/>
        </p:nvSpPr>
        <p:spPr>
          <a:xfrm rot="1176489">
            <a:off x="9272937" y="136410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Incompatible!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2444C6-CB59-D03D-CBE2-870EBED33518}"/>
              </a:ext>
            </a:extLst>
          </p:cNvPr>
          <p:cNvCxnSpPr>
            <a:cxnSpLocks/>
          </p:cNvCxnSpPr>
          <p:nvPr/>
        </p:nvCxnSpPr>
        <p:spPr>
          <a:xfrm flipH="1">
            <a:off x="7842624" y="3192883"/>
            <a:ext cx="49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920ABE-D699-F473-3618-4B35BE87206E}"/>
              </a:ext>
            </a:extLst>
          </p:cNvPr>
          <p:cNvSpPr txBox="1"/>
          <p:nvPr/>
        </p:nvSpPr>
        <p:spPr>
          <a:xfrm>
            <a:off x="8422837" y="2932566"/>
            <a:ext cx="366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Non-orthogonal states: different states but in different contexts; not mutually exclusive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F340E-9D14-BA01-292D-F61E21577325}"/>
              </a:ext>
            </a:extLst>
          </p:cNvPr>
          <p:cNvSpPr txBox="1"/>
          <p:nvPr/>
        </p:nvSpPr>
        <p:spPr>
          <a:xfrm>
            <a:off x="4230398" y="3368372"/>
            <a:ext cx="289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Orthogonal states: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different states all else equal;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mutually exclusive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4B4CA-32FF-CC40-B818-027C4EF754A4}"/>
              </a:ext>
            </a:extLst>
          </p:cNvPr>
          <p:cNvCxnSpPr/>
          <p:nvPr/>
        </p:nvCxnSpPr>
        <p:spPr>
          <a:xfrm flipV="1">
            <a:off x="6655929" y="3224954"/>
            <a:ext cx="885284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21DACF-7222-071C-03BE-4C4E5DBFFC22}"/>
              </a:ext>
            </a:extLst>
          </p:cNvPr>
          <p:cNvCxnSpPr/>
          <p:nvPr/>
        </p:nvCxnSpPr>
        <p:spPr>
          <a:xfrm>
            <a:off x="6715111" y="3660200"/>
            <a:ext cx="263011" cy="2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CD04B5-E652-4959-52D1-CB3AF60D0480}"/>
              </a:ext>
            </a:extLst>
          </p:cNvPr>
          <p:cNvSpPr txBox="1"/>
          <p:nvPr/>
        </p:nvSpPr>
        <p:spPr>
          <a:xfrm>
            <a:off x="5953379" y="3354350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0B498A-58EF-4BCB-D2D8-10D55ACBDC41}"/>
              </a:ext>
            </a:extLst>
          </p:cNvPr>
          <p:cNvCxnSpPr>
            <a:cxnSpLocks/>
          </p:cNvCxnSpPr>
          <p:nvPr/>
        </p:nvCxnSpPr>
        <p:spPr>
          <a:xfrm flipH="1">
            <a:off x="7926767" y="3295635"/>
            <a:ext cx="389488" cy="8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98D7C0-7407-09D4-89DD-3E6BE886947B}"/>
              </a:ext>
            </a:extLst>
          </p:cNvPr>
          <p:cNvSpPr txBox="1"/>
          <p:nvPr/>
        </p:nvSpPr>
        <p:spPr>
          <a:xfrm>
            <a:off x="9998859" y="2743259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7D6C0E-174C-E9A4-B784-3BD145B0CBB6}"/>
              </a:ext>
            </a:extLst>
          </p:cNvPr>
          <p:cNvGrpSpPr/>
          <p:nvPr/>
        </p:nvGrpSpPr>
        <p:grpSpPr>
          <a:xfrm>
            <a:off x="10883690" y="156772"/>
            <a:ext cx="939556" cy="1474361"/>
            <a:chOff x="11515366" y="5256226"/>
            <a:chExt cx="3037505" cy="46528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AE8DCE-4077-5565-0B2E-1E6F67800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EAA015-2BF3-7CE3-9440-EA2020C24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052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02E5-DA7C-7CBE-7E91-5999F3FF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/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Conjecture: quantum gravity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lower bound on DOF count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blipFill>
                <a:blip r:embed="rId2"/>
                <a:stretch>
                  <a:fillRect l="-1199" t="-15094" r="-11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9B9C0D-7C4D-D166-FC4F-6017F8629138}"/>
              </a:ext>
            </a:extLst>
          </p:cNvPr>
          <p:cNvSpPr txBox="1"/>
          <p:nvPr/>
        </p:nvSpPr>
        <p:spPr>
          <a:xfrm>
            <a:off x="981050" y="122835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#conf=#DOFs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D86D41-D434-6D0D-EF6A-242AD62776D1}"/>
              </a:ext>
            </a:extLst>
          </p:cNvPr>
          <p:cNvGrpSpPr/>
          <p:nvPr/>
        </p:nvGrpSpPr>
        <p:grpSpPr>
          <a:xfrm>
            <a:off x="2840309" y="982917"/>
            <a:ext cx="1072088" cy="906821"/>
            <a:chOff x="10172061" y="2694328"/>
            <a:chExt cx="1072088" cy="9068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863E6-7BE5-AC8F-368F-867AEF08F804}"/>
                </a:ext>
              </a:extLst>
            </p:cNvPr>
            <p:cNvSpPr txBox="1"/>
            <p:nvPr/>
          </p:nvSpPr>
          <p:spPr>
            <a:xfrm>
              <a:off x="10246709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1E549-AA5C-EA39-A97E-932DCD885D17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1C4B0-708B-6C58-A94D-5CDE307348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BB533-57DA-C2BB-5F74-CAC6F40E2F04}"/>
              </a:ext>
            </a:extLst>
          </p:cNvPr>
          <p:cNvCxnSpPr/>
          <p:nvPr/>
        </p:nvCxnSpPr>
        <p:spPr>
          <a:xfrm flipV="1">
            <a:off x="981050" y="1690021"/>
            <a:ext cx="291938" cy="47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B92-D23C-3913-E086-3C51B0A5AE70}"/>
              </a:ext>
            </a:extLst>
          </p:cNvPr>
          <p:cNvSpPr txBox="1"/>
          <p:nvPr/>
        </p:nvSpPr>
        <p:spPr>
          <a:xfrm>
            <a:off x="335591" y="2149937"/>
            <a:ext cx="142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bound</a:t>
            </a:r>
            <a:br>
              <a:rPr lang="en-US" dirty="0"/>
            </a:br>
            <a:r>
              <a:rPr lang="en-US" dirty="0"/>
              <a:t>on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C61161-4D4C-E801-D25B-834FFDE791DE}"/>
              </a:ext>
            </a:extLst>
          </p:cNvPr>
          <p:cNvCxnSpPr>
            <a:cxnSpLocks/>
          </p:cNvCxnSpPr>
          <p:nvPr/>
        </p:nvCxnSpPr>
        <p:spPr>
          <a:xfrm flipH="1" flipV="1">
            <a:off x="2610923" y="1690021"/>
            <a:ext cx="257559" cy="5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CCA447-EB41-F00A-BC56-31F444DB778D}"/>
              </a:ext>
            </a:extLst>
          </p:cNvPr>
          <p:cNvSpPr txBox="1"/>
          <p:nvPr/>
        </p:nvSpPr>
        <p:spPr>
          <a:xfrm>
            <a:off x="2423669" y="2176944"/>
            <a:ext cx="19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…requires a lower bound on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/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Every point is a single DOF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Finite volume carries finitely many DOFs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</a:t>
                </a:r>
                <a:r>
                  <a:rPr lang="en-US" dirty="0">
                    <a:solidFill>
                      <a:schemeClr val="tx1"/>
                    </a:solidFill>
                  </a:rPr>
                  <a:t> is additive for disjoint regions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blipFill>
                <a:blip r:embed="rId3"/>
                <a:stretch>
                  <a:fillRect l="-78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B1E3FF-A36C-CD5C-0A9F-C503F78F550A}"/>
              </a:ext>
            </a:extLst>
          </p:cNvPr>
          <p:cNvSpPr txBox="1"/>
          <p:nvPr/>
        </p:nvSpPr>
        <p:spPr>
          <a:xfrm rot="1176489">
            <a:off x="10027934" y="1072708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Same problem!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A363B-D3A1-B883-3D92-A65349479CB1}"/>
              </a:ext>
            </a:extLst>
          </p:cNvPr>
          <p:cNvCxnSpPr/>
          <p:nvPr/>
        </p:nvCxnSpPr>
        <p:spPr>
          <a:xfrm>
            <a:off x="6730474" y="2246628"/>
            <a:ext cx="299778" cy="18379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6B2929-64A0-E113-0988-9D9586FB3547}"/>
              </a:ext>
            </a:extLst>
          </p:cNvPr>
          <p:cNvCxnSpPr/>
          <p:nvPr/>
        </p:nvCxnSpPr>
        <p:spPr>
          <a:xfrm flipV="1">
            <a:off x="6008096" y="2392932"/>
            <a:ext cx="1662718" cy="1545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933B50-DFF3-789C-D505-C8FF0707AD49}"/>
              </a:ext>
            </a:extLst>
          </p:cNvPr>
          <p:cNvCxnSpPr/>
          <p:nvPr/>
        </p:nvCxnSpPr>
        <p:spPr>
          <a:xfrm>
            <a:off x="5782721" y="2639820"/>
            <a:ext cx="2152787" cy="978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DD131-E3B3-3CDE-960D-04A845B29DF1}"/>
              </a:ext>
            </a:extLst>
          </p:cNvPr>
          <p:cNvCxnSpPr>
            <a:cxnSpLocks/>
          </p:cNvCxnSpPr>
          <p:nvPr/>
        </p:nvCxnSpPr>
        <p:spPr>
          <a:xfrm flipH="1" flipV="1">
            <a:off x="7817118" y="2666827"/>
            <a:ext cx="1072088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6D021-E95F-528F-0958-C698CDD2AF4E}"/>
              </a:ext>
            </a:extLst>
          </p:cNvPr>
          <p:cNvCxnSpPr/>
          <p:nvPr/>
        </p:nvCxnSpPr>
        <p:spPr>
          <a:xfrm flipH="1">
            <a:off x="6353596" y="3035234"/>
            <a:ext cx="2535610" cy="1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2FEB14-1BF5-49D4-57A3-77CC20D15F91}"/>
              </a:ext>
            </a:extLst>
          </p:cNvPr>
          <p:cNvSpPr txBox="1"/>
          <p:nvPr/>
        </p:nvSpPr>
        <p:spPr>
          <a:xfrm>
            <a:off x="8889206" y="2796268"/>
            <a:ext cx="19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Distant points: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99306-C9D3-10E7-4FAD-D93CB464043C}"/>
              </a:ext>
            </a:extLst>
          </p:cNvPr>
          <p:cNvSpPr txBox="1"/>
          <p:nvPr/>
        </p:nvSpPr>
        <p:spPr>
          <a:xfrm>
            <a:off x="5306498" y="4165092"/>
            <a:ext cx="355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points: DOFs not independent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E4BA5-2160-7B4F-245C-CE96A695CF81}"/>
              </a:ext>
            </a:extLst>
          </p:cNvPr>
          <p:cNvSpPr txBox="1"/>
          <p:nvPr/>
        </p:nvSpPr>
        <p:spPr>
          <a:xfrm>
            <a:off x="10394595" y="284243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7F08D-FB05-3A57-E290-18A78222478F}"/>
              </a:ext>
            </a:extLst>
          </p:cNvPr>
          <p:cNvSpPr txBox="1"/>
          <p:nvPr/>
        </p:nvSpPr>
        <p:spPr>
          <a:xfrm>
            <a:off x="8136432" y="3946072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43A896-AAAA-E37B-C9AC-45393F57EDC4}"/>
              </a:ext>
            </a:extLst>
          </p:cNvPr>
          <p:cNvCxnSpPr/>
          <p:nvPr/>
        </p:nvCxnSpPr>
        <p:spPr>
          <a:xfrm flipH="1" flipV="1">
            <a:off x="6353596" y="3210017"/>
            <a:ext cx="287451" cy="8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C94A6-109B-9FDE-2601-ADA48E37BD5B}"/>
              </a:ext>
            </a:extLst>
          </p:cNvPr>
          <p:cNvCxnSpPr/>
          <p:nvPr/>
        </p:nvCxnSpPr>
        <p:spPr>
          <a:xfrm flipH="1" flipV="1">
            <a:off x="6288871" y="3250277"/>
            <a:ext cx="352176" cy="81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6804C2-52AD-531F-78EA-0A524B2BFD33}"/>
              </a:ext>
            </a:extLst>
          </p:cNvPr>
          <p:cNvSpPr txBox="1"/>
          <p:nvPr/>
        </p:nvSpPr>
        <p:spPr>
          <a:xfrm>
            <a:off x="187372" y="3526404"/>
            <a:ext cx="506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QM: Lower bound on state count requires a severe revisitation of particle state 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7CF7C4-0083-1B77-9E11-DCC9558CD3E5}"/>
              </a:ext>
            </a:extLst>
          </p:cNvPr>
          <p:cNvSpPr txBox="1"/>
          <p:nvPr/>
        </p:nvSpPr>
        <p:spPr>
          <a:xfrm>
            <a:off x="1197413" y="5123978"/>
            <a:ext cx="64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Does lower bound on DOF count require an equally severe revisitation of space-time?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70024-8258-EAC3-ABC2-6C3AD7453EEF}"/>
                  </a:ext>
                </a:extLst>
              </p:cNvPr>
              <p:cNvSpPr txBox="1"/>
              <p:nvPr/>
            </p:nvSpPr>
            <p:spPr>
              <a:xfrm>
                <a:off x="1997615" y="2958492"/>
                <a:ext cx="3544945" cy="414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#DOF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b="0" dirty="0"/>
                  <a:t> Spatial volume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70024-8258-EAC3-ABC2-6C3AD7453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15" y="2958492"/>
                <a:ext cx="3544945" cy="414216"/>
              </a:xfrm>
              <a:prstGeom prst="rect">
                <a:avLst/>
              </a:prstGeom>
              <a:blipFill>
                <a:blip r:embed="rId4"/>
                <a:stretch>
                  <a:fillRect l="-1549" t="-130882" b="-19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59CF755-C0D6-8A75-52A7-CCE71BBFA87E}"/>
              </a:ext>
            </a:extLst>
          </p:cNvPr>
          <p:cNvSpPr/>
          <p:nvPr/>
        </p:nvSpPr>
        <p:spPr>
          <a:xfrm>
            <a:off x="5859545" y="2382337"/>
            <a:ext cx="513461" cy="661991"/>
          </a:xfrm>
          <a:custGeom>
            <a:avLst/>
            <a:gdLst>
              <a:gd name="connsiteX0" fmla="*/ 152413 w 513461"/>
              <a:gd name="connsiteY0" fmla="*/ 33888 h 661991"/>
              <a:gd name="connsiteX1" fmla="*/ 13 w 513461"/>
              <a:gd name="connsiteY1" fmla="*/ 218372 h 661991"/>
              <a:gd name="connsiteX2" fmla="*/ 160434 w 513461"/>
              <a:gd name="connsiteY2" fmla="*/ 410878 h 661991"/>
              <a:gd name="connsiteX3" fmla="*/ 176476 w 513461"/>
              <a:gd name="connsiteY3" fmla="*/ 619425 h 661991"/>
              <a:gd name="connsiteX4" fmla="*/ 409087 w 513461"/>
              <a:gd name="connsiteY4" fmla="*/ 643488 h 661991"/>
              <a:gd name="connsiteX5" fmla="*/ 513360 w 513461"/>
              <a:gd name="connsiteY5" fmla="*/ 402857 h 661991"/>
              <a:gd name="connsiteX6" fmla="*/ 393045 w 513461"/>
              <a:gd name="connsiteY6" fmla="*/ 298583 h 661991"/>
              <a:gd name="connsiteX7" fmla="*/ 481276 w 513461"/>
              <a:gd name="connsiteY7" fmla="*/ 162225 h 661991"/>
              <a:gd name="connsiteX8" fmla="*/ 328876 w 513461"/>
              <a:gd name="connsiteY8" fmla="*/ 9825 h 661991"/>
              <a:gd name="connsiteX9" fmla="*/ 152413 w 513461"/>
              <a:gd name="connsiteY9" fmla="*/ 33888 h 66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461" h="661991">
                <a:moveTo>
                  <a:pt x="152413" y="33888"/>
                </a:moveTo>
                <a:cubicBezTo>
                  <a:pt x="97602" y="68646"/>
                  <a:pt x="-1324" y="155540"/>
                  <a:pt x="13" y="218372"/>
                </a:cubicBezTo>
                <a:cubicBezTo>
                  <a:pt x="1350" y="281204"/>
                  <a:pt x="131023" y="344036"/>
                  <a:pt x="160434" y="410878"/>
                </a:cubicBezTo>
                <a:cubicBezTo>
                  <a:pt x="189845" y="477720"/>
                  <a:pt x="135034" y="580657"/>
                  <a:pt x="176476" y="619425"/>
                </a:cubicBezTo>
                <a:cubicBezTo>
                  <a:pt x="217918" y="658193"/>
                  <a:pt x="352940" y="679583"/>
                  <a:pt x="409087" y="643488"/>
                </a:cubicBezTo>
                <a:cubicBezTo>
                  <a:pt x="465234" y="607393"/>
                  <a:pt x="516034" y="460341"/>
                  <a:pt x="513360" y="402857"/>
                </a:cubicBezTo>
                <a:cubicBezTo>
                  <a:pt x="510686" y="345373"/>
                  <a:pt x="398392" y="338688"/>
                  <a:pt x="393045" y="298583"/>
                </a:cubicBezTo>
                <a:cubicBezTo>
                  <a:pt x="387698" y="258478"/>
                  <a:pt x="491971" y="210351"/>
                  <a:pt x="481276" y="162225"/>
                </a:cubicBezTo>
                <a:cubicBezTo>
                  <a:pt x="470581" y="114099"/>
                  <a:pt x="382350" y="28541"/>
                  <a:pt x="328876" y="9825"/>
                </a:cubicBezTo>
                <a:cubicBezTo>
                  <a:pt x="275402" y="-8891"/>
                  <a:pt x="207224" y="-870"/>
                  <a:pt x="152413" y="3388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E1E00-A014-BD49-65DF-D4A50C292A0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445604" y="2793215"/>
            <a:ext cx="574375" cy="24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196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F5FC-8560-8244-D0BC-49B01B49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34A68-11A8-8FB8-8F25-0AE0B8C70B1B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369455" y="1379593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66E26-82A3-F59F-702B-A99843DAD437}"/>
              </a:ext>
            </a:extLst>
          </p:cNvPr>
          <p:cNvSpPr/>
          <p:nvPr/>
        </p:nvSpPr>
        <p:spPr>
          <a:xfrm>
            <a:off x="578973" y="1026538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E19E70-F948-35E2-1A9F-9E2A070CFE9C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2897627" y="2583708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2E9BF9-AAE0-0B2C-EF43-877F6BB55B3C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2897627" y="2583708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3184F9-A6F7-581D-07CA-62C911679245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2897627" y="2583708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FFB64C-DE2C-637C-354B-23081763BC97}"/>
              </a:ext>
            </a:extLst>
          </p:cNvPr>
          <p:cNvSpPr/>
          <p:nvPr/>
        </p:nvSpPr>
        <p:spPr>
          <a:xfrm>
            <a:off x="661828" y="2337011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6F5300-2A92-E6D9-F65D-A8DF09F54A9B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2897627" y="2583708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B06587-3EDA-4EE3-16EC-5C6CDBA7951B}"/>
              </a:ext>
            </a:extLst>
          </p:cNvPr>
          <p:cNvSpPr/>
          <p:nvPr/>
        </p:nvSpPr>
        <p:spPr>
          <a:xfrm>
            <a:off x="4318479" y="1132896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01D510-1A20-6635-7758-6A5050877E0A}"/>
              </a:ext>
            </a:extLst>
          </p:cNvPr>
          <p:cNvSpPr/>
          <p:nvPr/>
        </p:nvSpPr>
        <p:spPr>
          <a:xfrm>
            <a:off x="3898132" y="2381328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B5DD0CB-B811-776D-D634-238D9EA21C66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341252" y="2105901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08280EE-446E-67C0-CA2E-B9787FB0D652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262113" y="1340990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D04C94A-8432-5720-59DF-2FE188DC1860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471753" y="2131350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6379933-F8B4-0908-E8BA-D878539CE871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4920922" y="1325437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65514-81B2-1EAB-E005-70EDC7463A37}"/>
              </a:ext>
            </a:extLst>
          </p:cNvPr>
          <p:cNvSpPr txBox="1"/>
          <p:nvPr/>
        </p:nvSpPr>
        <p:spPr>
          <a:xfrm>
            <a:off x="661828" y="3923330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9B540-B2AB-3B43-4B1C-5D188F2BF3AC}"/>
              </a:ext>
            </a:extLst>
          </p:cNvPr>
          <p:cNvCxnSpPr>
            <a:cxnSpLocks/>
          </p:cNvCxnSpPr>
          <p:nvPr/>
        </p:nvCxnSpPr>
        <p:spPr>
          <a:xfrm flipV="1">
            <a:off x="515305" y="3913190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CAF17BE-E4DF-72ED-0807-235B07305968}"/>
              </a:ext>
            </a:extLst>
          </p:cNvPr>
          <p:cNvSpPr/>
          <p:nvPr/>
        </p:nvSpPr>
        <p:spPr>
          <a:xfrm>
            <a:off x="6557892" y="2358710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0DF462-3A3A-FDDB-D61B-0A874E9EB058}"/>
              </a:ext>
            </a:extLst>
          </p:cNvPr>
          <p:cNvSpPr/>
          <p:nvPr/>
        </p:nvSpPr>
        <p:spPr>
          <a:xfrm>
            <a:off x="3858888" y="3741461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0FE515-CE28-96B6-225E-A8FC3F9AEB09}"/>
              </a:ext>
            </a:extLst>
          </p:cNvPr>
          <p:cNvSpPr/>
          <p:nvPr/>
        </p:nvSpPr>
        <p:spPr>
          <a:xfrm>
            <a:off x="6661996" y="3647708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2732D4-BA3A-0D37-1B71-485A80E995BE}"/>
              </a:ext>
            </a:extLst>
          </p:cNvPr>
          <p:cNvSpPr txBox="1"/>
          <p:nvPr/>
        </p:nvSpPr>
        <p:spPr>
          <a:xfrm>
            <a:off x="691773" y="3303777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C72533-8A56-44D6-EFDD-8BB229A8ACB7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03394" y="3488443"/>
            <a:ext cx="388379" cy="222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/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 verifiability: topologies/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-algebras</a:t>
                </a:r>
              </a:p>
              <a:p>
                <a:r>
                  <a:rPr lang="en-US" sz="1400" dirty="0"/>
                  <a:t>Ensembles: convex space,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blipFill>
                <a:blip r:embed="rId2"/>
                <a:stretch>
                  <a:fillRect l="-49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43A3E3-0F12-3D79-4358-3A81B3DF1BEA}"/>
              </a:ext>
            </a:extLst>
          </p:cNvPr>
          <p:cNvSpPr txBox="1"/>
          <p:nvPr/>
        </p:nvSpPr>
        <p:spPr>
          <a:xfrm>
            <a:off x="4637892" y="493766"/>
            <a:ext cx="398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Connections to: measure theory, vector spaces, functional analysis, differential geometry,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0343-0093-113B-A588-EC884ED9FA72}"/>
              </a:ext>
            </a:extLst>
          </p:cNvPr>
          <p:cNvSpPr txBox="1"/>
          <p:nvPr/>
        </p:nvSpPr>
        <p:spPr>
          <a:xfrm>
            <a:off x="539373" y="5011248"/>
            <a:ext cx="8649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must be a concerted effort across physics, math,</a:t>
            </a:r>
            <a:br>
              <a:rPr lang="en-US" sz="3200" dirty="0"/>
            </a:br>
            <a:r>
              <a:rPr lang="en-US" sz="3200" dirty="0"/>
              <a:t>information theory, philosophy,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69E9-59F1-C99B-5B93-548932E4CBBB}"/>
              </a:ext>
            </a:extLst>
          </p:cNvPr>
          <p:cNvSpPr txBox="1"/>
          <p:nvPr/>
        </p:nvSpPr>
        <p:spPr>
          <a:xfrm>
            <a:off x="5452625" y="6046366"/>
            <a:ext cx="307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 and I can’t know everything!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3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92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098F7-B06E-6F59-0481-692138E13EC1}"/>
              </a:ext>
            </a:extLst>
          </p:cNvPr>
          <p:cNvSpPr txBox="1"/>
          <p:nvPr/>
        </p:nvSpPr>
        <p:spPr>
          <a:xfrm>
            <a:off x="309966" y="255722"/>
            <a:ext cx="695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Assumption of Physics is an open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6D0D8-F8B5-E092-4ACB-36AABB38ECC5}"/>
              </a:ext>
            </a:extLst>
          </p:cNvPr>
          <p:cNvSpPr txBox="1"/>
          <p:nvPr/>
        </p:nvSpPr>
        <p:spPr>
          <a:xfrm>
            <a:off x="896023" y="2717466"/>
            <a:ext cx="700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coordinated through a Discord server (contact me for an invite)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36676-CAD3-512F-FA3C-AB1C8F384E35}"/>
              </a:ext>
            </a:extLst>
          </p:cNvPr>
          <p:cNvSpPr txBox="1"/>
          <p:nvPr/>
        </p:nvSpPr>
        <p:spPr>
          <a:xfrm>
            <a:off x="896023" y="1016167"/>
            <a:ext cx="784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output is an open access book: </a:t>
            </a:r>
            <a:r>
              <a:rPr lang="en-US" dirty="0">
                <a:hlinkClick r:id="rId2"/>
              </a:rPr>
              <a:t>https://assumptionsofphysics.org/book/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0D855-8B42-8151-46EB-25EEEEBA0116}"/>
              </a:ext>
            </a:extLst>
          </p:cNvPr>
          <p:cNvSpPr txBox="1"/>
          <p:nvPr/>
        </p:nvSpPr>
        <p:spPr>
          <a:xfrm>
            <a:off x="896022" y="14449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our material is developed on GitHub: </a:t>
            </a:r>
            <a:r>
              <a:rPr lang="en-US" dirty="0">
                <a:hlinkClick r:id="rId3"/>
              </a:rPr>
              <a:t>https://github.com/assumptionsofphysics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D9373-1FEB-9976-A78B-A00D06A46DE9}"/>
              </a:ext>
            </a:extLst>
          </p:cNvPr>
          <p:cNvSpPr txBox="1"/>
          <p:nvPr/>
        </p:nvSpPr>
        <p:spPr>
          <a:xfrm>
            <a:off x="896022" y="1869154"/>
            <a:ext cx="90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YouTube channel dedicated to publicize results: </a:t>
            </a:r>
            <a:r>
              <a:rPr lang="en-US" dirty="0">
                <a:hlinkClick r:id="rId4"/>
              </a:rPr>
              <a:t>https://www.youtube.com/user/gcarcassi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6F4BD-1E3C-D3EE-C20F-36109D14DF97}"/>
              </a:ext>
            </a:extLst>
          </p:cNvPr>
          <p:cNvSpPr txBox="1"/>
          <p:nvPr/>
        </p:nvSpPr>
        <p:spPr>
          <a:xfrm>
            <a:off x="896022" y="2293310"/>
            <a:ext cx="105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YouTube channel dedicated to research: </a:t>
            </a:r>
            <a:r>
              <a:rPr lang="en-US" dirty="0">
                <a:hlinkClick r:id="rId5"/>
              </a:rPr>
              <a:t>https://www.youtube.com/@AssumptionsofPhysicsResearch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E8F19-4C4A-4370-166E-784670AA0AE5}"/>
              </a:ext>
            </a:extLst>
          </p:cNvPr>
          <p:cNvCxnSpPr>
            <a:cxnSpLocks/>
          </p:cNvCxnSpPr>
          <p:nvPr/>
        </p:nvCxnSpPr>
        <p:spPr>
          <a:xfrm flipH="1">
            <a:off x="10405317" y="1945037"/>
            <a:ext cx="567483" cy="34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D4BB4F-769D-D958-0C96-1035D7BF67CF}"/>
              </a:ext>
            </a:extLst>
          </p:cNvPr>
          <p:cNvSpPr txBox="1"/>
          <p:nvPr/>
        </p:nvSpPr>
        <p:spPr>
          <a:xfrm>
            <a:off x="10972800" y="162966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Livestream</a:t>
            </a:r>
            <a:br>
              <a:rPr lang="en-US" sz="1400" dirty="0"/>
            </a:br>
            <a:r>
              <a:rPr lang="en-US" sz="1400" dirty="0"/>
              <a:t>discussions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A0C1C-460C-FC41-10B0-C9F895D7754C}"/>
              </a:ext>
            </a:extLst>
          </p:cNvPr>
          <p:cNvSpPr txBox="1"/>
          <p:nvPr/>
        </p:nvSpPr>
        <p:spPr>
          <a:xfrm>
            <a:off x="309966" y="3672139"/>
            <a:ext cx="805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experts to gain insights and/or help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76A6E-D82D-E1E9-0E94-01C9D53092C2}"/>
              </a:ext>
            </a:extLst>
          </p:cNvPr>
          <p:cNvSpPr txBox="1"/>
          <p:nvPr/>
        </p:nvSpPr>
        <p:spPr>
          <a:xfrm>
            <a:off x="309965" y="4195359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collaborations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F555-A118-B178-FEF8-56FAAC1BCAA8}"/>
              </a:ext>
            </a:extLst>
          </p:cNvPr>
          <p:cNvSpPr txBox="1"/>
          <p:nvPr/>
        </p:nvSpPr>
        <p:spPr>
          <a:xfrm>
            <a:off x="309964" y="4718579"/>
            <a:ext cx="8369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editors/journals/conferences that are</a:t>
            </a:r>
            <a:br>
              <a:rPr lang="en-US" sz="2800" dirty="0"/>
            </a:br>
            <a:r>
              <a:rPr lang="en-US" sz="2800" dirty="0"/>
              <a:t>sympathetic to the mission</a:t>
            </a:r>
          </a:p>
        </p:txBody>
      </p:sp>
    </p:spTree>
    <p:extLst>
      <p:ext uri="{BB962C8B-B14F-4D97-AF65-F5344CB8AC3E}">
        <p14:creationId xmlns:p14="http://schemas.microsoft.com/office/powerpoint/2010/main" val="2071388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Good progress on a generic theory of states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CEA32-367B-22A8-E962-27869655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C588E2A5-DAFC-5471-EAC5-03A97FC2C975}"/>
              </a:ext>
            </a:extLst>
          </p:cNvPr>
          <p:cNvGraphicFramePr>
            <a:graphicFrameLocks noGrp="1"/>
          </p:cNvGraphicFramePr>
          <p:nvPr/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EA59C3-A21B-31C0-597D-51A48B8452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FFB8B4-28EA-E7E1-A2DD-8F3E2BB769B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AF6E-AB56-0925-96FA-3C24C48CD5CD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5AC68-1923-D44F-3E66-D843400813E4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2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725915" y="2131254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935433" y="1778199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3254087" y="3335369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3254087" y="3335369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3254087" y="3335369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1018288" y="3088672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54087" y="3335369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4674939" y="1884557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254592" y="3132989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697712" y="2857562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618573" y="2092651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828213" y="2883011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277382" y="2077098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1018288" y="4674991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871765" y="4664851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2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914352" y="3110371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215348" y="4493122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7018456" y="4399369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1048233" y="40554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5800" y="4240104"/>
            <a:ext cx="3624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Our view of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B86BF1D-B283-4E90-985B-1771890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5" y="2522747"/>
            <a:ext cx="5993768" cy="7061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D56907F-4F03-40FC-B139-60F75ADA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" y="4737001"/>
            <a:ext cx="5993768" cy="8885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2" y="118158"/>
            <a:ext cx="6001620" cy="1453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6463285" y="250202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85D9964-3840-432A-8AE5-3F7A41A9B33A}"/>
              </a:ext>
            </a:extLst>
          </p:cNvPr>
          <p:cNvGrpSpPr/>
          <p:nvPr/>
        </p:nvGrpSpPr>
        <p:grpSpPr>
          <a:xfrm>
            <a:off x="5338263" y="3620489"/>
            <a:ext cx="4274127" cy="1029809"/>
            <a:chOff x="7098169" y="5282214"/>
            <a:chExt cx="4274127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8034484" y="1265977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950405" y="609347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599887" y="1752605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24642"/>
                  </p:ext>
                </p:extLst>
              </p:nvPr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53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77825E4-48FE-48DE-90C2-3EE63DB5AD8A}"/>
              </a:ext>
            </a:extLst>
          </p:cNvPr>
          <p:cNvGrpSpPr/>
          <p:nvPr/>
        </p:nvGrpSpPr>
        <p:grpSpPr>
          <a:xfrm>
            <a:off x="1419957" y="2384741"/>
            <a:ext cx="3526941" cy="1029809"/>
            <a:chOff x="521276" y="3783367"/>
            <a:chExt cx="3526941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1692109" y="4064230"/>
              <a:ext cx="504548" cy="504548"/>
              <a:chOff x="8269002" y="5563077"/>
              <a:chExt cx="504548" cy="50454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2495010" y="4064694"/>
              <a:ext cx="504548" cy="504548"/>
              <a:chOff x="8269002" y="5563077"/>
              <a:chExt cx="504548" cy="50454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3297911" y="4065158"/>
              <a:ext cx="504548" cy="504548"/>
              <a:chOff x="8269002" y="5563077"/>
              <a:chExt cx="504548" cy="50454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/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⋀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1498252" y="3783367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2171964" y="3502907"/>
            <a:ext cx="202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6092928" y="4795768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DA5F0-2004-44A9-B44A-822CF7D2E9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5767" y="1647703"/>
            <a:ext cx="6057873" cy="3928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C. A. Aidala - G.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/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Verifiable statements form a frame/Heyting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blipFill>
                <a:blip r:embed="rId20"/>
                <a:stretch>
                  <a:fillRect t="-10667" r="-3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126B07-F7F4-E1A0-CAB3-B3E21F2BE632}"/>
              </a:ext>
            </a:extLst>
          </p:cNvPr>
          <p:cNvSpPr txBox="1"/>
          <p:nvPr/>
        </p:nvSpPr>
        <p:spPr>
          <a:xfrm>
            <a:off x="6808190" y="1979235"/>
            <a:ext cx="208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outside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1612912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46371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270" t="-2083" r="-47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3301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" r="-57719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/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A6438A-B785-4BA4-0A20-6EF99C5AE65F}"/>
              </a:ext>
            </a:extLst>
          </p:cNvPr>
          <p:cNvGrpSpPr/>
          <p:nvPr/>
        </p:nvGrpSpPr>
        <p:grpSpPr>
          <a:xfrm>
            <a:off x="5806109" y="3831857"/>
            <a:ext cx="2320822" cy="724870"/>
            <a:chOff x="8226066" y="5078027"/>
            <a:chExt cx="3297150" cy="10298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D82A8-DE55-1B06-0A69-69BE62D296ED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F1C10E-5654-39CE-428D-12EEB0444492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67C2F7-69EA-2BB7-1BF5-26BDAEA86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A3F87B-0866-EC4C-FB69-2A18596BC5A8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4CD892-E2B0-CFC2-72E0-B25F7A14E30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51C22E5-CEFB-573D-9B1C-ABC005DBAA4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32B18-1E15-F8C6-B4C7-A9BDE44DEA9C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17352C-298A-3299-889A-E067D9085E8A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8196AF-842F-7DA0-9209-4C1D82892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DF153-6632-4DC6-EFA6-3A633E76D74F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75D8EF-446F-92DF-A9F7-97C003F65F2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D0A012-23A5-9985-ADA7-A5EAE7D319C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49365-5B21-628E-15CC-71BF16102B79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2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stationary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489984" y="2428977"/>
            <a:ext cx="11451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of the flow of states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recover Ham eq)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/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DA2A2-BA1B-0449-9462-02F89A7FF671}"/>
              </a:ext>
            </a:extLst>
          </p:cNvPr>
          <p:cNvCxnSpPr>
            <a:cxnSpLocks/>
          </p:cNvCxnSpPr>
          <p:nvPr/>
        </p:nvCxnSpPr>
        <p:spPr>
          <a:xfrm flipH="1">
            <a:off x="9997342" y="1116170"/>
            <a:ext cx="294814" cy="2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B0533-ED32-3406-C981-6FA622581160}"/>
              </a:ext>
            </a:extLst>
          </p:cNvPr>
          <p:cNvSpPr txBox="1"/>
          <p:nvPr/>
        </p:nvSpPr>
        <p:spPr>
          <a:xfrm>
            <a:off x="6751435" y="2198783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unphysical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58255</TotalTime>
  <Words>3233</Words>
  <Application>Microsoft Office PowerPoint</Application>
  <PresentationFormat>Widescreen</PresentationFormat>
  <Paragraphs>551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Assumptions of Physics: a new principled approach to the foundations of physics</vt:lpstr>
      <vt:lpstr>Main goal of the project</vt:lpstr>
      <vt:lpstr>Standard view of the foundations of physics</vt:lpstr>
      <vt:lpstr>PowerPoint Presentation</vt:lpstr>
      <vt:lpstr>Our view of the foundations of physics</vt:lpstr>
      <vt:lpstr>PowerPoint Presentation</vt:lpstr>
      <vt:lpstr>Reverse Physics </vt:lpstr>
      <vt:lpstr>PowerPoint Presentation</vt:lpstr>
      <vt:lpstr>Reversing the principle of stationary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mathematics 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To learn more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216</cp:revision>
  <dcterms:created xsi:type="dcterms:W3CDTF">2021-04-07T15:17:47Z</dcterms:created>
  <dcterms:modified xsi:type="dcterms:W3CDTF">2025-09-07T20:54:32Z</dcterms:modified>
</cp:coreProperties>
</file>