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921" r:id="rId3"/>
    <p:sldId id="902" r:id="rId4"/>
    <p:sldId id="939" r:id="rId5"/>
    <p:sldId id="928" r:id="rId6"/>
    <p:sldId id="932" r:id="rId7"/>
    <p:sldId id="936" r:id="rId8"/>
    <p:sldId id="930" r:id="rId9"/>
    <p:sldId id="934" r:id="rId10"/>
    <p:sldId id="937" r:id="rId11"/>
    <p:sldId id="938" r:id="rId12"/>
    <p:sldId id="935" r:id="rId13"/>
    <p:sldId id="924" r:id="rId14"/>
    <p:sldId id="918" r:id="rId15"/>
    <p:sldId id="907" r:id="rId16"/>
    <p:sldId id="908" r:id="rId17"/>
    <p:sldId id="909" r:id="rId18"/>
    <p:sldId id="920" r:id="rId19"/>
    <p:sldId id="910" r:id="rId20"/>
    <p:sldId id="911" r:id="rId21"/>
    <p:sldId id="912" r:id="rId22"/>
    <p:sldId id="913" r:id="rId23"/>
    <p:sldId id="914" r:id="rId24"/>
    <p:sldId id="915" r:id="rId25"/>
    <p:sldId id="917" r:id="rId26"/>
    <p:sldId id="923" r:id="rId27"/>
    <p:sldId id="9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0000"/>
    <a:srgbClr val="D70000"/>
    <a:srgbClr val="B60000"/>
    <a:srgbClr val="520000"/>
    <a:srgbClr val="4D0000"/>
    <a:srgbClr val="7C0000"/>
    <a:srgbClr val="6E0000"/>
    <a:srgbClr val="640000"/>
    <a:srgbClr val="960000"/>
    <a:srgbClr val="87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7" autoAdjust="0"/>
    <p:restoredTop sz="90641" autoAdjust="0"/>
  </p:normalViewPr>
  <p:slideViewPr>
    <p:cSldViewPr snapToGrid="0">
      <p:cViewPr varScale="1">
        <p:scale>
          <a:sx n="113" d="100"/>
          <a:sy n="113" d="100"/>
        </p:scale>
        <p:origin x="144" y="9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39191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4/25/2024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4/25/2024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4/25/2024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4/25/2024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4/25/2024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4/25/2024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4/25/2024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4/25/2024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4/25/2024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4/25/2024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4/25/2024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4/25/2024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311.png"/><Relationship Id="rId12"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01.png"/><Relationship Id="rId11" Type="http://schemas.openxmlformats.org/officeDocument/2006/relationships/image" Target="../media/image42.png"/><Relationship Id="rId5" Type="http://schemas.openxmlformats.org/officeDocument/2006/relationships/image" Target="../media/image291.png"/><Relationship Id="rId10" Type="http://schemas.openxmlformats.org/officeDocument/2006/relationships/image" Target="../media/image34.png"/><Relationship Id="rId4" Type="http://schemas.openxmlformats.org/officeDocument/2006/relationships/image" Target="../media/image41.png"/><Relationship Id="rId9" Type="http://schemas.openxmlformats.org/officeDocument/2006/relationships/image" Target="../media/image33.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7" Type="http://schemas.openxmlformats.org/officeDocument/2006/relationships/image" Target="../media/image311.png"/><Relationship Id="rId1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01.png"/><Relationship Id="rId11" Type="http://schemas.openxmlformats.org/officeDocument/2006/relationships/image" Target="../media/image46.png"/><Relationship Id="rId5" Type="http://schemas.openxmlformats.org/officeDocument/2006/relationships/image" Target="../media/image291.png"/><Relationship Id="rId10" Type="http://schemas.openxmlformats.org/officeDocument/2006/relationships/image" Target="../media/image34.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432.png"/><Relationship Id="rId3" Type="http://schemas.openxmlformats.org/officeDocument/2006/relationships/image" Target="../media/image381.png"/><Relationship Id="rId7" Type="http://schemas.openxmlformats.org/officeDocument/2006/relationships/image" Target="../media/image422.png"/><Relationship Id="rId2" Type="http://schemas.openxmlformats.org/officeDocument/2006/relationships/image" Target="../media/image371.png"/><Relationship Id="rId1" Type="http://schemas.openxmlformats.org/officeDocument/2006/relationships/slideLayout" Target="../slideLayouts/slideLayout7.xml"/><Relationship Id="rId6" Type="http://schemas.openxmlformats.org/officeDocument/2006/relationships/image" Target="../media/image411.png"/><Relationship Id="rId11" Type="http://schemas.openxmlformats.org/officeDocument/2006/relationships/image" Target="../media/image461.png"/><Relationship Id="rId5" Type="http://schemas.openxmlformats.org/officeDocument/2006/relationships/image" Target="../media/image401.png"/><Relationship Id="rId10" Type="http://schemas.openxmlformats.org/officeDocument/2006/relationships/image" Target="../media/image451.png"/><Relationship Id="rId4" Type="http://schemas.openxmlformats.org/officeDocument/2006/relationships/image" Target="../media/image391.png"/><Relationship Id="rId9" Type="http://schemas.openxmlformats.org/officeDocument/2006/relationships/image" Target="../media/image441.png"/></Relationships>
</file>

<file path=ppt/slides/_rels/slide13.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290.png"/><Relationship Id="rId12" Type="http://schemas.openxmlformats.org/officeDocument/2006/relationships/image" Target="../media/image51.png"/><Relationship Id="rId2" Type="http://schemas.openxmlformats.org/officeDocument/2006/relationships/image" Target="../media/image471.png"/><Relationship Id="rId1" Type="http://schemas.openxmlformats.org/officeDocument/2006/relationships/slideLayout" Target="../slideLayouts/slideLayout7.xml"/><Relationship Id="rId6" Type="http://schemas.openxmlformats.org/officeDocument/2006/relationships/image" Target="../media/image280.png"/><Relationship Id="rId11" Type="http://schemas.openxmlformats.org/officeDocument/2006/relationships/image" Target="../media/image50.png"/><Relationship Id="rId5" Type="http://schemas.openxmlformats.org/officeDocument/2006/relationships/image" Target="../media/image270.png"/><Relationship Id="rId10" Type="http://schemas.openxmlformats.org/officeDocument/2006/relationships/image" Target="../media/image49.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430.png"/><Relationship Id="rId4" Type="http://schemas.openxmlformats.org/officeDocument/2006/relationships/image" Target="../media/image420.png"/><Relationship Id="rId9" Type="http://schemas.openxmlformats.org/officeDocument/2006/relationships/image" Target="../media/image76.png"/></Relationships>
</file>

<file path=ppt/slides/_rels/slide17.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59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27.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1.png"/><Relationship Id="rId7" Type="http://schemas.openxmlformats.org/officeDocument/2006/relationships/image" Target="../media/image220.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10.png"/><Relationship Id="rId11" Type="http://schemas.openxmlformats.org/officeDocument/2006/relationships/image" Target="../media/image31.png"/><Relationship Id="rId5" Type="http://schemas.openxmlformats.org/officeDocument/2006/relationships/image" Target="../media/image17.png"/><Relationship Id="rId10" Type="http://schemas.openxmlformats.org/officeDocument/2006/relationships/image" Target="../media/image30.png"/><Relationship Id="rId4" Type="http://schemas.openxmlformats.org/officeDocument/2006/relationships/image" Target="../media/image200.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7" Type="http://schemas.openxmlformats.org/officeDocument/2006/relationships/image" Target="../media/image311.png"/><Relationship Id="rId1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01.png"/><Relationship Id="rId11" Type="http://schemas.openxmlformats.org/officeDocument/2006/relationships/image" Target="../media/image35.png"/><Relationship Id="rId5" Type="http://schemas.openxmlformats.org/officeDocument/2006/relationships/image" Target="../media/image291.png"/><Relationship Id="rId10" Type="http://schemas.openxmlformats.org/officeDocument/2006/relationships/image" Target="../media/image34.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273EF02-9DD5-4FCB-656C-1DC155527014}"/>
                  </a:ext>
                </a:extLst>
              </p:cNvPr>
              <p:cNvSpPr txBox="1"/>
              <p:nvPr/>
            </p:nvSpPr>
            <p:spPr>
              <a:xfrm>
                <a:off x="1067694" y="1836305"/>
                <a:ext cx="2103203"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b="0" i="1" smtClean="0">
                          <a:latin typeface="Cambria Math" panose="02040503050406030204" pitchFamily="18" charset="0"/>
                          <a:ea typeface="Cambria Math" panose="02040503050406030204" pitchFamily="18" charset="0"/>
                        </a:rPr>
                        <m:t> </m:t>
                      </m:r>
                      <m:acc>
                        <m:accPr>
                          <m:chr m:val="⃗"/>
                          <m:ctrlPr>
                            <a:rPr lang="en-US" sz="2800" i="1" smtClean="0">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a:rPr>
                            <m:t>𝑆</m:t>
                          </m:r>
                        </m:e>
                      </m:acc>
                    </m:oMath>
                  </m:oMathPara>
                </a14:m>
                <a:endParaRPr lang="en-US" sz="2800" dirty="0"/>
              </a:p>
            </p:txBody>
          </p:sp>
        </mc:Choice>
        <mc:Fallback>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067694" y="1836305"/>
                <a:ext cx="2103203" cy="5783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AFBE945-78BB-A4DE-A410-B353DA59FCE1}"/>
                  </a:ext>
                </a:extLst>
              </p:cNvPr>
              <p:cNvSpPr/>
              <p:nvPr/>
            </p:nvSpPr>
            <p:spPr>
              <a:xfrm>
                <a:off x="3538307" y="376306"/>
                <a:ext cx="5587363" cy="9690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3538307" y="376306"/>
                <a:ext cx="5587363" cy="9690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4A35D40-619C-7085-72F1-A6C5C2BA835D}"/>
                  </a:ext>
                </a:extLst>
              </p:cNvPr>
              <p:cNvSpPr/>
              <p:nvPr/>
            </p:nvSpPr>
            <p:spPr>
              <a:xfrm>
                <a:off x="603608" y="2751298"/>
                <a:ext cx="4150367" cy="1188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e>
                            </m:mr>
                            <m:m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e>
                            </m:mr>
                          </m:m>
                        </m:e>
                      </m:d>
                    </m:oMath>
                  </m:oMathPara>
                </a14:m>
                <a:endParaRPr lang="en-US" sz="3200" dirty="0"/>
              </a:p>
            </p:txBody>
          </p:sp>
        </mc:Choice>
        <mc:Fallback>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603608" y="2751298"/>
                <a:ext cx="4150367" cy="1188210"/>
              </a:xfrm>
              <a:prstGeom prst="rect">
                <a:avLst/>
              </a:prstGeom>
              <a:blipFill>
                <a:blip r:embed="rId4"/>
                <a:stretch>
                  <a:fillRect/>
                </a:stretch>
              </a:blipFill>
            </p:spPr>
            <p:txBody>
              <a:bodyPr/>
              <a:lstStyle/>
              <a:p>
                <a:r>
                  <a:rPr lang="en-US">
                    <a:noFill/>
                  </a:rPr>
                  <a:t> </a:t>
                </a:r>
              </a:p>
            </p:txBody>
          </p:sp>
        </mc:Fallback>
      </mc:AlternateContent>
      <p:grpSp>
        <p:nvGrpSpPr>
          <p:cNvPr id="114" name="Group 113">
            <a:extLst>
              <a:ext uri="{FF2B5EF4-FFF2-40B4-BE49-F238E27FC236}">
                <a16:creationId xmlns:a16="http://schemas.microsoft.com/office/drawing/2014/main" id="{F61CB77A-1E7E-3AC1-4D6B-800A3B1EB4E4}"/>
              </a:ext>
            </a:extLst>
          </p:cNvPr>
          <p:cNvGrpSpPr>
            <a:grpSpLocks noChangeAspect="1"/>
          </p:cNvGrpSpPr>
          <p:nvPr/>
        </p:nvGrpSpPr>
        <p:grpSpPr>
          <a:xfrm>
            <a:off x="8652709" y="132613"/>
            <a:ext cx="3518484" cy="3566720"/>
            <a:chOff x="3330982" y="841987"/>
            <a:chExt cx="5530036" cy="5605849"/>
          </a:xfrm>
        </p:grpSpPr>
        <p:grpSp>
          <p:nvGrpSpPr>
            <p:cNvPr id="115" name="Group 114">
              <a:extLst>
                <a:ext uri="{FF2B5EF4-FFF2-40B4-BE49-F238E27FC236}">
                  <a16:creationId xmlns:a16="http://schemas.microsoft.com/office/drawing/2014/main" id="{D471EB09-7E64-CB4C-FF34-A9D8AE1C2CE3}"/>
                </a:ext>
              </a:extLst>
            </p:cNvPr>
            <p:cNvGrpSpPr/>
            <p:nvPr/>
          </p:nvGrpSpPr>
          <p:grpSpPr>
            <a:xfrm>
              <a:off x="4169828" y="1786697"/>
              <a:ext cx="3852343" cy="3852341"/>
              <a:chOff x="4169828" y="1786697"/>
              <a:chExt cx="3852343" cy="3852341"/>
            </a:xfrm>
          </p:grpSpPr>
          <p:sp>
            <p:nvSpPr>
              <p:cNvPr id="196" name="Oval 195">
                <a:extLst>
                  <a:ext uri="{FF2B5EF4-FFF2-40B4-BE49-F238E27FC236}">
                    <a16:creationId xmlns:a16="http://schemas.microsoft.com/office/drawing/2014/main" id="{B9A59751-733F-CCA5-0CB9-0DE9DBEC5F57}"/>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307D7C3-8A80-7DB9-3DAA-B1C0B634EF52}"/>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6A98B772-6EB0-7538-B77E-2012B5062C69}"/>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F90F8A6-A86A-740C-FF8E-B4C018CBAD5F}"/>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C8FF5262-646E-D72A-64E6-22A34DF98D2B}"/>
                </a:ext>
              </a:extLst>
            </p:cNvPr>
            <p:cNvGrpSpPr/>
            <p:nvPr/>
          </p:nvGrpSpPr>
          <p:grpSpPr>
            <a:xfrm>
              <a:off x="3330982" y="841987"/>
              <a:ext cx="5530036" cy="5605849"/>
              <a:chOff x="3330982" y="841987"/>
              <a:chExt cx="5530036" cy="5605849"/>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14A2DF7B-2A8A-A71F-C674-1796E5EB25F2}"/>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14A2DF7B-2A8A-A71F-C674-1796E5EB25F2}"/>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5"/>
                    <a:stretch>
                      <a:fillRect l="-23810" r="-23810" b="-2333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D0EF4A96-ECC1-32B0-E259-460A4DC4C6AA}"/>
                  </a:ext>
                </a:extLst>
              </p:cNvPr>
              <p:cNvGrpSpPr/>
              <p:nvPr/>
            </p:nvGrpSpPr>
            <p:grpSpPr>
              <a:xfrm>
                <a:off x="4236611" y="1895177"/>
                <a:ext cx="3748012" cy="3651428"/>
                <a:chOff x="4236611" y="1895177"/>
                <a:chExt cx="3748012" cy="3651428"/>
              </a:xfrm>
            </p:grpSpPr>
            <p:grpSp>
              <p:nvGrpSpPr>
                <p:cNvPr id="163" name="Group 162">
                  <a:extLst>
                    <a:ext uri="{FF2B5EF4-FFF2-40B4-BE49-F238E27FC236}">
                      <a16:creationId xmlns:a16="http://schemas.microsoft.com/office/drawing/2014/main" id="{4319D539-0216-B55C-B482-2D57EF8BD8AC}"/>
                    </a:ext>
                  </a:extLst>
                </p:cNvPr>
                <p:cNvGrpSpPr/>
                <p:nvPr/>
              </p:nvGrpSpPr>
              <p:grpSpPr>
                <a:xfrm>
                  <a:off x="4472504" y="2121518"/>
                  <a:ext cx="3234813" cy="3233034"/>
                  <a:chOff x="4472504" y="2121518"/>
                  <a:chExt cx="3234813" cy="3233034"/>
                </a:xfrm>
              </p:grpSpPr>
              <p:cxnSp>
                <p:nvCxnSpPr>
                  <p:cNvPr id="172" name="Straight Arrow Connector 171">
                    <a:extLst>
                      <a:ext uri="{FF2B5EF4-FFF2-40B4-BE49-F238E27FC236}">
                        <a16:creationId xmlns:a16="http://schemas.microsoft.com/office/drawing/2014/main" id="{A869EAD5-1146-12AA-134C-18ED6D7CE91E}"/>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63FB4B7-28A1-6225-6F14-90F20D0703E9}"/>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10F0455-E7CF-42B4-7C6A-0A8763DF504F}"/>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7D0ADB-E394-A08D-5345-BB3DF9F57491}"/>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B644990-C70D-A96F-9BC2-FFA595F3D05C}"/>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9D98142-A036-E996-D5F1-F0C76FC58BD6}"/>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68A256D-FFF2-93DF-6C96-E90CA219D08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0A0CB05-7C0C-7D71-0603-38CF7F342D3D}"/>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2C1D898-6F11-2FE3-CC00-0B121C365EC1}"/>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7806C9-6B07-9F7B-77FE-7F4C095655EF}"/>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A32A6CF-7B80-ACF7-79D5-1DC7E43C5C7D}"/>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D2C3E54-D325-1635-B4B1-9CEA9D0F8E18}"/>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DA8CA93-E71B-3338-58FC-0D4A956E34CE}"/>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251BABF2-EB9D-2509-D07A-721573C94F6A}"/>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3105F78-978D-15D8-1D5C-AE6E1CB33C07}"/>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82E2E6D-9087-9209-967A-A4763BB8527E}"/>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C696936-ACDF-59C4-437A-F4228BC12A5A}"/>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711CB29-96BC-B828-B9E8-E4994868A84C}"/>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CEE037C-FED1-CE7D-07FD-07235B032D34}"/>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F9F552-F926-A6A8-C904-D0732AFCF4B5}"/>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1885BB1-81F9-BFA2-D20E-7EDCF0A8C97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0840D3A-11F2-7102-F7DE-803EF58AA5C6}"/>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0AEAB73-7D0C-CFB7-DDDD-290932BBE484}"/>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161CF827-F412-A468-3E73-E9B01AD0FF46}"/>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a:extLst>
                    <a:ext uri="{FF2B5EF4-FFF2-40B4-BE49-F238E27FC236}">
                      <a16:creationId xmlns:a16="http://schemas.microsoft.com/office/drawing/2014/main" id="{9451E87D-A268-87EA-FA97-5FA6F87DED84}"/>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6AC1629-0267-6A0F-01E9-FD8B03257828}"/>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26E19DA-DD1E-4069-6028-5B0B06E54473}"/>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09E5CE6-E09E-568C-E4BB-21B7995EBFAC}"/>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08F72BF-981D-4C08-723D-8FE2D1668314}"/>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5844DD7-9749-40A9-922E-984FB06D14A3}"/>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6092D9A6-0CB7-A431-9BE9-9787B8AC8C41}"/>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64B16BB-BDF4-A6CC-32A9-7E63E8A895A4}"/>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28CB566D-8B40-5256-B938-32C76F31F48B}"/>
                  </a:ext>
                </a:extLst>
              </p:cNvPr>
              <p:cNvGrpSpPr/>
              <p:nvPr/>
            </p:nvGrpSpPr>
            <p:grpSpPr>
              <a:xfrm>
                <a:off x="3330982" y="961436"/>
                <a:ext cx="5530036" cy="5486400"/>
                <a:chOff x="3330982" y="961436"/>
                <a:chExt cx="5530036" cy="5486400"/>
              </a:xfrm>
            </p:grpSpPr>
            <p:cxnSp>
              <p:nvCxnSpPr>
                <p:cNvPr id="155" name="Straight Connector 154">
                  <a:extLst>
                    <a:ext uri="{FF2B5EF4-FFF2-40B4-BE49-F238E27FC236}">
                      <a16:creationId xmlns:a16="http://schemas.microsoft.com/office/drawing/2014/main" id="{7ED77F99-D208-8D05-0113-580A98A6B75A}"/>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24A6F9CB-88DC-559B-1298-6D2E155B465B}"/>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B6F3098F-6E87-6611-40AF-22CB55EF05A9}"/>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7" name="TextBox 156">
                        <a:extLst>
                          <a:ext uri="{FF2B5EF4-FFF2-40B4-BE49-F238E27FC236}">
                            <a16:creationId xmlns:a16="http://schemas.microsoft.com/office/drawing/2014/main" id="{B6F3098F-6E87-6611-40AF-22CB55EF05A9}"/>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6"/>
                        <a:stretch>
                          <a:fillRect l="-30000" r="-25000" b="-48000"/>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80B2FCB0-09CF-C51C-D4EC-4FAD4B761492}"/>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D8AA2B0C-ACE4-E6C1-FE53-3D74C1014B98}"/>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59" name="TextBox 158">
                        <a:extLst>
                          <a:ext uri="{FF2B5EF4-FFF2-40B4-BE49-F238E27FC236}">
                            <a16:creationId xmlns:a16="http://schemas.microsoft.com/office/drawing/2014/main" id="{D8AA2B0C-ACE4-E6C1-FE53-3D74C1014B98}"/>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7"/>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F46113ED-6C53-4B82-D3E0-A84E41F4DC8A}"/>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60" name="TextBox 159">
                        <a:extLst>
                          <a:ext uri="{FF2B5EF4-FFF2-40B4-BE49-F238E27FC236}">
                            <a16:creationId xmlns:a16="http://schemas.microsoft.com/office/drawing/2014/main" id="{F46113ED-6C53-4B82-D3E0-A84E41F4DC8A}"/>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8"/>
                        <a:stretch>
                          <a:fillRect l="-31579" r="-3157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E5ED7188-80DC-43EF-CF96-0F3A0139B487}"/>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61" name="TextBox 160">
                        <a:extLst>
                          <a:ext uri="{FF2B5EF4-FFF2-40B4-BE49-F238E27FC236}">
                            <a16:creationId xmlns:a16="http://schemas.microsoft.com/office/drawing/2014/main" id="{E5ED7188-80DC-43EF-CF96-0F3A0139B487}"/>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9"/>
                        <a:stretch>
                          <a:fillRect l="-25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11CABBF2-E71B-71F0-5040-CE62FC866EAE}"/>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2" name="TextBox 161">
                        <a:extLst>
                          <a:ext uri="{FF2B5EF4-FFF2-40B4-BE49-F238E27FC236}">
                            <a16:creationId xmlns:a16="http://schemas.microsoft.com/office/drawing/2014/main" id="{11CABBF2-E71B-71F0-5040-CE62FC866EAE}"/>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10"/>
                        <a:stretch>
                          <a:fillRect l="-25000" r="-30000" b="-6667"/>
                        </a:stretch>
                      </a:blipFill>
                    </p:spPr>
                    <p:txBody>
                      <a:bodyPr/>
                      <a:lstStyle/>
                      <a:p>
                        <a:r>
                          <a:rPr lang="en-US">
                            <a:noFill/>
                          </a:rPr>
                          <a:t> </a:t>
                        </a:r>
                      </a:p>
                    </p:txBody>
                  </p:sp>
                </mc:Fallback>
              </mc:AlternateContent>
            </p:grpSp>
          </p:grpSp>
        </p:grpSp>
      </p:gr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14F5EF5-F8D1-E649-5993-E2D85B9E7048}"/>
                  </a:ext>
                </a:extLst>
              </p:cNvPr>
              <p:cNvSpPr/>
              <p:nvPr/>
            </p:nvSpPr>
            <p:spPr>
              <a:xfrm>
                <a:off x="669602" y="475869"/>
                <a:ext cx="2590646" cy="9135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669602" y="475869"/>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A48F6B5-1220-0BBF-A664-F6F75E741E33}"/>
                  </a:ext>
                </a:extLst>
              </p:cNvPr>
              <p:cNvSpPr txBox="1"/>
              <p:nvPr/>
            </p:nvSpPr>
            <p:spPr>
              <a:xfrm>
                <a:off x="5214734" y="1836305"/>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14734" y="1836305"/>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0E5A57E-EB11-F87D-020F-7040413D4DB4}"/>
                  </a:ext>
                </a:extLst>
              </p:cNvPr>
              <p:cNvSpPr/>
              <p:nvPr/>
            </p:nvSpPr>
            <p:spPr>
              <a:xfrm>
                <a:off x="5485706" y="2762117"/>
                <a:ext cx="2651688" cy="6227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485706" y="2762117"/>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86DC8ACB-998C-C16A-B306-0EBBAE57F342}"/>
                  </a:ext>
                </a:extLst>
              </p:cNvPr>
              <p:cNvSpPr/>
              <p:nvPr/>
            </p:nvSpPr>
            <p:spPr>
              <a:xfrm>
                <a:off x="5477302" y="3552136"/>
                <a:ext cx="2657073" cy="6227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477302" y="3552136"/>
                <a:ext cx="2657073" cy="62273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p:grpSp>
        <p:nvGrpSpPr>
          <p:cNvPr id="114" name="Group 113">
            <a:extLst>
              <a:ext uri="{FF2B5EF4-FFF2-40B4-BE49-F238E27FC236}">
                <a16:creationId xmlns:a16="http://schemas.microsoft.com/office/drawing/2014/main" id="{F61CB77A-1E7E-3AC1-4D6B-800A3B1EB4E4}"/>
              </a:ext>
            </a:extLst>
          </p:cNvPr>
          <p:cNvGrpSpPr>
            <a:grpSpLocks noChangeAspect="1"/>
          </p:cNvGrpSpPr>
          <p:nvPr/>
        </p:nvGrpSpPr>
        <p:grpSpPr>
          <a:xfrm>
            <a:off x="8652709" y="132613"/>
            <a:ext cx="3518484" cy="3566720"/>
            <a:chOff x="3330982" y="841987"/>
            <a:chExt cx="5530036" cy="5605849"/>
          </a:xfrm>
        </p:grpSpPr>
        <p:grpSp>
          <p:nvGrpSpPr>
            <p:cNvPr id="115" name="Group 114">
              <a:extLst>
                <a:ext uri="{FF2B5EF4-FFF2-40B4-BE49-F238E27FC236}">
                  <a16:creationId xmlns:a16="http://schemas.microsoft.com/office/drawing/2014/main" id="{D471EB09-7E64-CB4C-FF34-A9D8AE1C2CE3}"/>
                </a:ext>
              </a:extLst>
            </p:cNvPr>
            <p:cNvGrpSpPr/>
            <p:nvPr/>
          </p:nvGrpSpPr>
          <p:grpSpPr>
            <a:xfrm>
              <a:off x="4169828" y="1786697"/>
              <a:ext cx="3852343" cy="3852341"/>
              <a:chOff x="4169828" y="1786697"/>
              <a:chExt cx="3852343" cy="3852341"/>
            </a:xfrm>
          </p:grpSpPr>
          <p:sp>
            <p:nvSpPr>
              <p:cNvPr id="196" name="Oval 195">
                <a:extLst>
                  <a:ext uri="{FF2B5EF4-FFF2-40B4-BE49-F238E27FC236}">
                    <a16:creationId xmlns:a16="http://schemas.microsoft.com/office/drawing/2014/main" id="{B9A59751-733F-CCA5-0CB9-0DE9DBEC5F57}"/>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307D7C3-8A80-7DB9-3DAA-B1C0B634EF52}"/>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6A98B772-6EB0-7538-B77E-2012B5062C69}"/>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F90F8A6-A86A-740C-FF8E-B4C018CBAD5F}"/>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C8FF5262-646E-D72A-64E6-22A34DF98D2B}"/>
                </a:ext>
              </a:extLst>
            </p:cNvPr>
            <p:cNvGrpSpPr/>
            <p:nvPr/>
          </p:nvGrpSpPr>
          <p:grpSpPr>
            <a:xfrm>
              <a:off x="3330982" y="841987"/>
              <a:ext cx="5530036" cy="5605849"/>
              <a:chOff x="3330982" y="841987"/>
              <a:chExt cx="5530036" cy="5605849"/>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14A2DF7B-2A8A-A71F-C674-1796E5EB25F2}"/>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14A2DF7B-2A8A-A71F-C674-1796E5EB25F2}"/>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5"/>
                    <a:stretch>
                      <a:fillRect l="-23810" r="-23810" b="-2333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D0EF4A96-ECC1-32B0-E259-460A4DC4C6AA}"/>
                  </a:ext>
                </a:extLst>
              </p:cNvPr>
              <p:cNvGrpSpPr/>
              <p:nvPr/>
            </p:nvGrpSpPr>
            <p:grpSpPr>
              <a:xfrm>
                <a:off x="4236611" y="1895177"/>
                <a:ext cx="3748012" cy="3651428"/>
                <a:chOff x="4236611" y="1895177"/>
                <a:chExt cx="3748012" cy="3651428"/>
              </a:xfrm>
            </p:grpSpPr>
            <p:grpSp>
              <p:nvGrpSpPr>
                <p:cNvPr id="163" name="Group 162">
                  <a:extLst>
                    <a:ext uri="{FF2B5EF4-FFF2-40B4-BE49-F238E27FC236}">
                      <a16:creationId xmlns:a16="http://schemas.microsoft.com/office/drawing/2014/main" id="{4319D539-0216-B55C-B482-2D57EF8BD8AC}"/>
                    </a:ext>
                  </a:extLst>
                </p:cNvPr>
                <p:cNvGrpSpPr/>
                <p:nvPr/>
              </p:nvGrpSpPr>
              <p:grpSpPr>
                <a:xfrm>
                  <a:off x="4472504" y="2121518"/>
                  <a:ext cx="3234813" cy="3233034"/>
                  <a:chOff x="4472504" y="2121518"/>
                  <a:chExt cx="3234813" cy="3233034"/>
                </a:xfrm>
              </p:grpSpPr>
              <p:cxnSp>
                <p:nvCxnSpPr>
                  <p:cNvPr id="172" name="Straight Arrow Connector 171">
                    <a:extLst>
                      <a:ext uri="{FF2B5EF4-FFF2-40B4-BE49-F238E27FC236}">
                        <a16:creationId xmlns:a16="http://schemas.microsoft.com/office/drawing/2014/main" id="{A869EAD5-1146-12AA-134C-18ED6D7CE91E}"/>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63FB4B7-28A1-6225-6F14-90F20D0703E9}"/>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10F0455-E7CF-42B4-7C6A-0A8763DF504F}"/>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7D0ADB-E394-A08D-5345-BB3DF9F57491}"/>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B644990-C70D-A96F-9BC2-FFA595F3D05C}"/>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9D98142-A036-E996-D5F1-F0C76FC58BD6}"/>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68A256D-FFF2-93DF-6C96-E90CA219D08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0A0CB05-7C0C-7D71-0603-38CF7F342D3D}"/>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2C1D898-6F11-2FE3-CC00-0B121C365EC1}"/>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7806C9-6B07-9F7B-77FE-7F4C095655EF}"/>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A32A6CF-7B80-ACF7-79D5-1DC7E43C5C7D}"/>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D2C3E54-D325-1635-B4B1-9CEA9D0F8E18}"/>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DA8CA93-E71B-3338-58FC-0D4A956E34CE}"/>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251BABF2-EB9D-2509-D07A-721573C94F6A}"/>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3105F78-978D-15D8-1D5C-AE6E1CB33C07}"/>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82E2E6D-9087-9209-967A-A4763BB8527E}"/>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C696936-ACDF-59C4-437A-F4228BC12A5A}"/>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711CB29-96BC-B828-B9E8-E4994868A84C}"/>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CEE037C-FED1-CE7D-07FD-07235B032D34}"/>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F9F552-F926-A6A8-C904-D0732AFCF4B5}"/>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1885BB1-81F9-BFA2-D20E-7EDCF0A8C97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0840D3A-11F2-7102-F7DE-803EF58AA5C6}"/>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0AEAB73-7D0C-CFB7-DDDD-290932BBE484}"/>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161CF827-F412-A468-3E73-E9B01AD0FF46}"/>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a:extLst>
                    <a:ext uri="{FF2B5EF4-FFF2-40B4-BE49-F238E27FC236}">
                      <a16:creationId xmlns:a16="http://schemas.microsoft.com/office/drawing/2014/main" id="{9451E87D-A268-87EA-FA97-5FA6F87DED84}"/>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6AC1629-0267-6A0F-01E9-FD8B03257828}"/>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26E19DA-DD1E-4069-6028-5B0B06E54473}"/>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09E5CE6-E09E-568C-E4BB-21B7995EBFAC}"/>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08F72BF-981D-4C08-723D-8FE2D1668314}"/>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5844DD7-9749-40A9-922E-984FB06D14A3}"/>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6092D9A6-0CB7-A431-9BE9-9787B8AC8C41}"/>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64B16BB-BDF4-A6CC-32A9-7E63E8A895A4}"/>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28CB566D-8B40-5256-B938-32C76F31F48B}"/>
                  </a:ext>
                </a:extLst>
              </p:cNvPr>
              <p:cNvGrpSpPr/>
              <p:nvPr/>
            </p:nvGrpSpPr>
            <p:grpSpPr>
              <a:xfrm>
                <a:off x="3330982" y="961436"/>
                <a:ext cx="5530036" cy="5486400"/>
                <a:chOff x="3330982" y="961436"/>
                <a:chExt cx="5530036" cy="5486400"/>
              </a:xfrm>
            </p:grpSpPr>
            <p:cxnSp>
              <p:nvCxnSpPr>
                <p:cNvPr id="155" name="Straight Connector 154">
                  <a:extLst>
                    <a:ext uri="{FF2B5EF4-FFF2-40B4-BE49-F238E27FC236}">
                      <a16:creationId xmlns:a16="http://schemas.microsoft.com/office/drawing/2014/main" id="{7ED77F99-D208-8D05-0113-580A98A6B75A}"/>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24A6F9CB-88DC-559B-1298-6D2E155B465B}"/>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B6F3098F-6E87-6611-40AF-22CB55EF05A9}"/>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7" name="TextBox 156">
                        <a:extLst>
                          <a:ext uri="{FF2B5EF4-FFF2-40B4-BE49-F238E27FC236}">
                            <a16:creationId xmlns:a16="http://schemas.microsoft.com/office/drawing/2014/main" id="{B6F3098F-6E87-6611-40AF-22CB55EF05A9}"/>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6"/>
                        <a:stretch>
                          <a:fillRect l="-30000" r="-25000" b="-48000"/>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80B2FCB0-09CF-C51C-D4EC-4FAD4B761492}"/>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D8AA2B0C-ACE4-E6C1-FE53-3D74C1014B98}"/>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59" name="TextBox 158">
                        <a:extLst>
                          <a:ext uri="{FF2B5EF4-FFF2-40B4-BE49-F238E27FC236}">
                            <a16:creationId xmlns:a16="http://schemas.microsoft.com/office/drawing/2014/main" id="{D8AA2B0C-ACE4-E6C1-FE53-3D74C1014B98}"/>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7"/>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F46113ED-6C53-4B82-D3E0-A84E41F4DC8A}"/>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60" name="TextBox 159">
                        <a:extLst>
                          <a:ext uri="{FF2B5EF4-FFF2-40B4-BE49-F238E27FC236}">
                            <a16:creationId xmlns:a16="http://schemas.microsoft.com/office/drawing/2014/main" id="{F46113ED-6C53-4B82-D3E0-A84E41F4DC8A}"/>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8"/>
                        <a:stretch>
                          <a:fillRect l="-31579" r="-3157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E5ED7188-80DC-43EF-CF96-0F3A0139B487}"/>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61" name="TextBox 160">
                        <a:extLst>
                          <a:ext uri="{FF2B5EF4-FFF2-40B4-BE49-F238E27FC236}">
                            <a16:creationId xmlns:a16="http://schemas.microsoft.com/office/drawing/2014/main" id="{E5ED7188-80DC-43EF-CF96-0F3A0139B487}"/>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9"/>
                        <a:stretch>
                          <a:fillRect l="-25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11CABBF2-E71B-71F0-5040-CE62FC866EAE}"/>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2" name="TextBox 161">
                        <a:extLst>
                          <a:ext uri="{FF2B5EF4-FFF2-40B4-BE49-F238E27FC236}">
                            <a16:creationId xmlns:a16="http://schemas.microsoft.com/office/drawing/2014/main" id="{11CABBF2-E71B-71F0-5040-CE62FC866EAE}"/>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10"/>
                        <a:stretch>
                          <a:fillRect l="-25000" r="-30000" b="-6667"/>
                        </a:stretch>
                      </a:blipFill>
                    </p:spPr>
                    <p:txBody>
                      <a:bodyPr/>
                      <a:lstStyle/>
                      <a:p>
                        <a:r>
                          <a:rPr lang="en-US">
                            <a:noFill/>
                          </a:rPr>
                          <a:t> </a:t>
                        </a:r>
                      </a:p>
                    </p:txBody>
                  </p:sp>
                </mc:Fallback>
              </mc:AlternateContent>
            </p:grpSp>
          </p:grpSp>
        </p:grpSp>
      </p:grpSp>
      <mc:AlternateContent xmlns:mc="http://schemas.openxmlformats.org/markup-compatibility/2006">
        <mc:Choice xmlns:a14="http://schemas.microsoft.com/office/drawing/2010/main" Requires="a14">
          <p:sp>
            <p:nvSpPr>
              <p:cNvPr id="202" name="Rectangle 201">
                <a:extLst>
                  <a:ext uri="{FF2B5EF4-FFF2-40B4-BE49-F238E27FC236}">
                    <a16:creationId xmlns:a16="http://schemas.microsoft.com/office/drawing/2014/main" id="{196DECF7-5A3A-8900-BF47-EAC3989AFF3D}"/>
                  </a:ext>
                </a:extLst>
              </p:cNvPr>
              <p:cNvSpPr/>
              <p:nvPr/>
            </p:nvSpPr>
            <p:spPr>
              <a:xfrm>
                <a:off x="2723932" y="4336694"/>
                <a:ext cx="3555139"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𝑑𝑝</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𝑑𝑞</m:t>
                              </m:r>
                            </m:e>
                          </m:d>
                          <m:r>
                            <a:rPr lang="en-US" sz="2800" b="0" i="1" smtClean="0">
                              <a:latin typeface="Cambria Math" panose="02040503050406030204" pitchFamily="18" charset="0"/>
                            </a:rPr>
                            <m:t>=0</m:t>
                          </m:r>
                        </m:e>
                      </m:nary>
                    </m:oMath>
                  </m:oMathPara>
                </a14:m>
                <a:endParaRPr lang="en-US" sz="2800" dirty="0"/>
              </a:p>
            </p:txBody>
          </p:sp>
        </mc:Choice>
        <mc:Fallback>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2723932" y="4336694"/>
                <a:ext cx="3555139" cy="12223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3" name="Rectangle 202">
                <a:extLst>
                  <a:ext uri="{FF2B5EF4-FFF2-40B4-BE49-F238E27FC236}">
                    <a16:creationId xmlns:a16="http://schemas.microsoft.com/office/drawing/2014/main" id="{11791CC9-9250-BD75-FD0A-590D4B0B7EBD}"/>
                  </a:ext>
                </a:extLst>
              </p:cNvPr>
              <p:cNvSpPr/>
              <p:nvPr/>
            </p:nvSpPr>
            <p:spPr>
              <a:xfrm>
                <a:off x="1977044" y="3579250"/>
                <a:ext cx="6969921"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p:sp>
            <p:nvSpPr>
              <p:cNvPr id="203" name="Rectangle 202">
                <a:extLst>
                  <a:ext uri="{FF2B5EF4-FFF2-40B4-BE49-F238E27FC236}">
                    <a16:creationId xmlns:a16="http://schemas.microsoft.com/office/drawing/2014/main" id="{11791CC9-9250-BD75-FD0A-590D4B0B7EBD}"/>
                  </a:ext>
                </a:extLst>
              </p:cNvPr>
              <p:cNvSpPr>
                <a:spLocks noRot="1" noChangeAspect="1" noMove="1" noResize="1" noEditPoints="1" noAdjustHandles="1" noChangeArrowheads="1" noChangeShapeType="1" noTextEdit="1"/>
              </p:cNvSpPr>
              <p:nvPr/>
            </p:nvSpPr>
            <p:spPr>
              <a:xfrm>
                <a:off x="1977044" y="3579250"/>
                <a:ext cx="6969921" cy="556434"/>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083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p:grpSp>
        <p:nvGrpSpPr>
          <p:cNvPr id="114" name="Group 113">
            <a:extLst>
              <a:ext uri="{FF2B5EF4-FFF2-40B4-BE49-F238E27FC236}">
                <a16:creationId xmlns:a16="http://schemas.microsoft.com/office/drawing/2014/main" id="{F61CB77A-1E7E-3AC1-4D6B-800A3B1EB4E4}"/>
              </a:ext>
            </a:extLst>
          </p:cNvPr>
          <p:cNvGrpSpPr>
            <a:grpSpLocks noChangeAspect="1"/>
          </p:cNvGrpSpPr>
          <p:nvPr/>
        </p:nvGrpSpPr>
        <p:grpSpPr>
          <a:xfrm>
            <a:off x="203178" y="1341282"/>
            <a:ext cx="4497000" cy="4558651"/>
            <a:chOff x="3330982" y="841987"/>
            <a:chExt cx="5530036" cy="5605849"/>
          </a:xfrm>
        </p:grpSpPr>
        <p:grpSp>
          <p:nvGrpSpPr>
            <p:cNvPr id="115" name="Group 114">
              <a:extLst>
                <a:ext uri="{FF2B5EF4-FFF2-40B4-BE49-F238E27FC236}">
                  <a16:creationId xmlns:a16="http://schemas.microsoft.com/office/drawing/2014/main" id="{D471EB09-7E64-CB4C-FF34-A9D8AE1C2CE3}"/>
                </a:ext>
              </a:extLst>
            </p:cNvPr>
            <p:cNvGrpSpPr/>
            <p:nvPr/>
          </p:nvGrpSpPr>
          <p:grpSpPr>
            <a:xfrm>
              <a:off x="4169827" y="1786697"/>
              <a:ext cx="3852343" cy="3852341"/>
              <a:chOff x="4169827" y="1786697"/>
              <a:chExt cx="3852343" cy="3852341"/>
            </a:xfrm>
          </p:grpSpPr>
          <p:sp>
            <p:nvSpPr>
              <p:cNvPr id="196" name="Oval 195">
                <a:extLst>
                  <a:ext uri="{FF2B5EF4-FFF2-40B4-BE49-F238E27FC236}">
                    <a16:creationId xmlns:a16="http://schemas.microsoft.com/office/drawing/2014/main" id="{B9A59751-733F-CCA5-0CB9-0DE9DBEC5F57}"/>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307D7C3-8A80-7DB9-3DAA-B1C0B634EF52}"/>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6A98B772-6EB0-7538-B77E-2012B5062C69}"/>
                  </a:ext>
                </a:extLst>
              </p:cNvPr>
              <p:cNvSpPr>
                <a:spLocks noChangeAspect="1"/>
              </p:cNvSpPr>
              <p:nvPr/>
            </p:nvSpPr>
            <p:spPr>
              <a:xfrm>
                <a:off x="4169827"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F90F8A6-A86A-740C-FF8E-B4C018CBAD5F}"/>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C8FF5262-646E-D72A-64E6-22A34DF98D2B}"/>
                </a:ext>
              </a:extLst>
            </p:cNvPr>
            <p:cNvGrpSpPr/>
            <p:nvPr/>
          </p:nvGrpSpPr>
          <p:grpSpPr>
            <a:xfrm>
              <a:off x="3330982" y="841987"/>
              <a:ext cx="5530036" cy="5605849"/>
              <a:chOff x="3330982" y="841987"/>
              <a:chExt cx="5530036" cy="5605849"/>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14A2DF7B-2A8A-A71F-C674-1796E5EB25F2}"/>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14A2DF7B-2A8A-A71F-C674-1796E5EB25F2}"/>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2"/>
                    <a:stretch>
                      <a:fillRect l="-41176" r="-35294" b="-52000"/>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D0EF4A96-ECC1-32B0-E259-460A4DC4C6AA}"/>
                  </a:ext>
                </a:extLst>
              </p:cNvPr>
              <p:cNvGrpSpPr/>
              <p:nvPr/>
            </p:nvGrpSpPr>
            <p:grpSpPr>
              <a:xfrm>
                <a:off x="4236611" y="1895177"/>
                <a:ext cx="3748012" cy="3651428"/>
                <a:chOff x="4236611" y="1895177"/>
                <a:chExt cx="3748012" cy="3651428"/>
              </a:xfrm>
            </p:grpSpPr>
            <p:grpSp>
              <p:nvGrpSpPr>
                <p:cNvPr id="163" name="Group 162">
                  <a:extLst>
                    <a:ext uri="{FF2B5EF4-FFF2-40B4-BE49-F238E27FC236}">
                      <a16:creationId xmlns:a16="http://schemas.microsoft.com/office/drawing/2014/main" id="{4319D539-0216-B55C-B482-2D57EF8BD8AC}"/>
                    </a:ext>
                  </a:extLst>
                </p:cNvPr>
                <p:cNvGrpSpPr/>
                <p:nvPr/>
              </p:nvGrpSpPr>
              <p:grpSpPr>
                <a:xfrm>
                  <a:off x="4472504" y="2121518"/>
                  <a:ext cx="3234813" cy="3233034"/>
                  <a:chOff x="4472504" y="2121518"/>
                  <a:chExt cx="3234813" cy="3233034"/>
                </a:xfrm>
              </p:grpSpPr>
              <p:cxnSp>
                <p:nvCxnSpPr>
                  <p:cNvPr id="172" name="Straight Arrow Connector 171">
                    <a:extLst>
                      <a:ext uri="{FF2B5EF4-FFF2-40B4-BE49-F238E27FC236}">
                        <a16:creationId xmlns:a16="http://schemas.microsoft.com/office/drawing/2014/main" id="{A869EAD5-1146-12AA-134C-18ED6D7CE91E}"/>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63FB4B7-28A1-6225-6F14-90F20D0703E9}"/>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10F0455-E7CF-42B4-7C6A-0A8763DF504F}"/>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7D0ADB-E394-A08D-5345-BB3DF9F57491}"/>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B644990-C70D-A96F-9BC2-FFA595F3D05C}"/>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9D98142-A036-E996-D5F1-F0C76FC58BD6}"/>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68A256D-FFF2-93DF-6C96-E90CA219D08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0A0CB05-7C0C-7D71-0603-38CF7F342D3D}"/>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2C1D898-6F11-2FE3-CC00-0B121C365EC1}"/>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7806C9-6B07-9F7B-77FE-7F4C095655EF}"/>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A32A6CF-7B80-ACF7-79D5-1DC7E43C5C7D}"/>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D2C3E54-D325-1635-B4B1-9CEA9D0F8E18}"/>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DA8CA93-E71B-3338-58FC-0D4A956E34CE}"/>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251BABF2-EB9D-2509-D07A-721573C94F6A}"/>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3105F78-978D-15D8-1D5C-AE6E1CB33C07}"/>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82E2E6D-9087-9209-967A-A4763BB8527E}"/>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C696936-ACDF-59C4-437A-F4228BC12A5A}"/>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711CB29-96BC-B828-B9E8-E4994868A84C}"/>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CEE037C-FED1-CE7D-07FD-07235B032D34}"/>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F9F552-F926-A6A8-C904-D0732AFCF4B5}"/>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1885BB1-81F9-BFA2-D20E-7EDCF0A8C97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0840D3A-11F2-7102-F7DE-803EF58AA5C6}"/>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0AEAB73-7D0C-CFB7-DDDD-290932BBE484}"/>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161CF827-F412-A468-3E73-E9B01AD0FF46}"/>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a:extLst>
                    <a:ext uri="{FF2B5EF4-FFF2-40B4-BE49-F238E27FC236}">
                      <a16:creationId xmlns:a16="http://schemas.microsoft.com/office/drawing/2014/main" id="{9451E87D-A268-87EA-FA97-5FA6F87DED84}"/>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6AC1629-0267-6A0F-01E9-FD8B03257828}"/>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26E19DA-DD1E-4069-6028-5B0B06E54473}"/>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09E5CE6-E09E-568C-E4BB-21B7995EBFAC}"/>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08F72BF-981D-4C08-723D-8FE2D1668314}"/>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5844DD7-9749-40A9-922E-984FB06D14A3}"/>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6092D9A6-0CB7-A431-9BE9-9787B8AC8C41}"/>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64B16BB-BDF4-A6CC-32A9-7E63E8A895A4}"/>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28CB566D-8B40-5256-B938-32C76F31F48B}"/>
                  </a:ext>
                </a:extLst>
              </p:cNvPr>
              <p:cNvGrpSpPr/>
              <p:nvPr/>
            </p:nvGrpSpPr>
            <p:grpSpPr>
              <a:xfrm>
                <a:off x="3330982" y="961436"/>
                <a:ext cx="5530036" cy="5486400"/>
                <a:chOff x="3330982" y="961436"/>
                <a:chExt cx="5530036" cy="5486400"/>
              </a:xfrm>
            </p:grpSpPr>
            <p:cxnSp>
              <p:nvCxnSpPr>
                <p:cNvPr id="155" name="Straight Connector 154">
                  <a:extLst>
                    <a:ext uri="{FF2B5EF4-FFF2-40B4-BE49-F238E27FC236}">
                      <a16:creationId xmlns:a16="http://schemas.microsoft.com/office/drawing/2014/main" id="{7ED77F99-D208-8D05-0113-580A98A6B75A}"/>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24A6F9CB-88DC-559B-1298-6D2E155B465B}"/>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B6F3098F-6E87-6611-40AF-22CB55EF05A9}"/>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7" name="TextBox 156">
                        <a:extLst>
                          <a:ext uri="{FF2B5EF4-FFF2-40B4-BE49-F238E27FC236}">
                            <a16:creationId xmlns:a16="http://schemas.microsoft.com/office/drawing/2014/main" id="{B6F3098F-6E87-6611-40AF-22CB55EF05A9}"/>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3"/>
                        <a:stretch>
                          <a:fillRect l="-41176" r="-35294" b="-80952"/>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80B2FCB0-09CF-C51C-D4EC-4FAD4B761492}"/>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D8AA2B0C-ACE4-E6C1-FE53-3D74C1014B98}"/>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59" name="TextBox 158">
                        <a:extLst>
                          <a:ext uri="{FF2B5EF4-FFF2-40B4-BE49-F238E27FC236}">
                            <a16:creationId xmlns:a16="http://schemas.microsoft.com/office/drawing/2014/main" id="{D8AA2B0C-ACE4-E6C1-FE53-3D74C1014B98}"/>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4"/>
                        <a:stretch>
                          <a:fillRect l="-13793" r="-24138"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F46113ED-6C53-4B82-D3E0-A84E41F4DC8A}"/>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60" name="TextBox 159">
                        <a:extLst>
                          <a:ext uri="{FF2B5EF4-FFF2-40B4-BE49-F238E27FC236}">
                            <a16:creationId xmlns:a16="http://schemas.microsoft.com/office/drawing/2014/main" id="{F46113ED-6C53-4B82-D3E0-A84E41F4DC8A}"/>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5"/>
                        <a:stretch>
                          <a:fillRect l="-41176" r="-41176"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E5ED7188-80DC-43EF-CF96-0F3A0139B487}"/>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61" name="TextBox 160">
                        <a:extLst>
                          <a:ext uri="{FF2B5EF4-FFF2-40B4-BE49-F238E27FC236}">
                            <a16:creationId xmlns:a16="http://schemas.microsoft.com/office/drawing/2014/main" id="{E5ED7188-80DC-43EF-CF96-0F3A0139B487}"/>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6"/>
                        <a:stretch>
                          <a:fillRect l="-41176" r="-41176"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11CABBF2-E71B-71F0-5040-CE62FC866EAE}"/>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2" name="TextBox 161">
                        <a:extLst>
                          <a:ext uri="{FF2B5EF4-FFF2-40B4-BE49-F238E27FC236}">
                            <a16:creationId xmlns:a16="http://schemas.microsoft.com/office/drawing/2014/main" id="{11CABBF2-E71B-71F0-5040-CE62FC866EAE}"/>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7"/>
                        <a:stretch>
                          <a:fillRect l="-43750" r="-50000" b="-33333"/>
                        </a:stretch>
                      </a:blipFill>
                    </p:spPr>
                    <p:txBody>
                      <a:bodyPr/>
                      <a:lstStyle/>
                      <a:p>
                        <a:r>
                          <a:rPr lang="en-US">
                            <a:noFill/>
                          </a:rPr>
                          <a:t> </a:t>
                        </a:r>
                      </a:p>
                    </p:txBody>
                  </p:sp>
                </mc:Fallback>
              </mc:AlternateContent>
            </p:grpSp>
          </p:grpSp>
        </p:gr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F1AC04-E91A-3B1B-E7D6-0FB32E2AEBDF}"/>
                  </a:ext>
                </a:extLst>
              </p:cNvPr>
              <p:cNvSpPr/>
              <p:nvPr/>
            </p:nvSpPr>
            <p:spPr>
              <a:xfrm>
                <a:off x="3780283" y="1285134"/>
                <a:ext cx="8405057"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800" i="1" smtClean="0">
                              <a:latin typeface="Cambria Math" panose="02040503050406030204" pitchFamily="18" charset="0"/>
                            </a:rPr>
                          </m:ctrlPr>
                        </m:naryPr>
                        <m:sub/>
                        <m:sup/>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e>
                          </m:d>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r>
                                    <a:rPr lang="en-US" sz="2800" i="1">
                                      <a:latin typeface="Cambria Math" panose="02040503050406030204" pitchFamily="18" charset="0"/>
                                    </a:rPr>
                                    <m:t>𝑑𝐻</m:t>
                                  </m:r>
                                  <m:r>
                                    <a:rPr lang="en-US" sz="2800" i="1">
                                      <a:latin typeface="Cambria Math" panose="02040503050406030204" pitchFamily="18" charset="0"/>
                                    </a:rPr>
                                    <m:t>=0</m:t>
                                  </m:r>
                                </m:e>
                              </m:nary>
                            </m:e>
                          </m:nary>
                        </m:e>
                      </m:nary>
                    </m:oMath>
                  </m:oMathPara>
                </a14:m>
                <a:endParaRPr lang="en-US" sz="2800" dirty="0"/>
              </a:p>
            </p:txBody>
          </p:sp>
        </mc:Choice>
        <mc:Fallback xmlns="">
          <p:sp>
            <p:nvSpPr>
              <p:cNvPr id="6" name="Rectangle 5">
                <a:extLst>
                  <a:ext uri="{FF2B5EF4-FFF2-40B4-BE49-F238E27FC236}">
                    <a16:creationId xmlns:a16="http://schemas.microsoft.com/office/drawing/2014/main" id="{41F1AC04-E91A-3B1B-E7D6-0FB32E2AEBDF}"/>
                  </a:ext>
                </a:extLst>
              </p:cNvPr>
              <p:cNvSpPr>
                <a:spLocks noRot="1" noChangeAspect="1" noMove="1" noResize="1" noEditPoints="1" noAdjustHandles="1" noChangeArrowheads="1" noChangeShapeType="1" noTextEdit="1"/>
              </p:cNvSpPr>
              <p:nvPr/>
            </p:nvSpPr>
            <p:spPr>
              <a:xfrm>
                <a:off x="3780283" y="1285134"/>
                <a:ext cx="8405057" cy="1222386"/>
              </a:xfrm>
              <a:prstGeom prst="rect">
                <a:avLst/>
              </a:prstGeom>
              <a:blipFill>
                <a:blip r:embed="rId8"/>
                <a:stretch>
                  <a:fillRect l="-15988" t="-140206" b="-19381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EEC8518-2121-1A24-0C8D-E7F532344F85}"/>
              </a:ext>
            </a:extLst>
          </p:cNvPr>
          <p:cNvSpPr txBox="1"/>
          <p:nvPr/>
        </p:nvSpPr>
        <p:spPr>
          <a:xfrm>
            <a:off x="4521950" y="2505454"/>
            <a:ext cx="7465890" cy="584775"/>
          </a:xfrm>
          <a:prstGeom prst="rect">
            <a:avLst/>
          </a:prstGeom>
          <a:noFill/>
        </p:spPr>
        <p:txBody>
          <a:bodyPr wrap="none" rtlCol="0">
            <a:spAutoFit/>
          </a:bodyPr>
          <a:lstStyle/>
          <a:p>
            <a:r>
              <a:rPr lang="en-US" sz="3200" dirty="0"/>
              <a:t>Each divergenceless field in two dimensions</a:t>
            </a:r>
          </a:p>
        </p:txBody>
      </p:sp>
      <p:sp>
        <p:nvSpPr>
          <p:cNvPr id="12" name="Rectangle 11">
            <a:extLst>
              <a:ext uri="{FF2B5EF4-FFF2-40B4-BE49-F238E27FC236}">
                <a16:creationId xmlns:a16="http://schemas.microsoft.com/office/drawing/2014/main" id="{7DEC7F2E-3E67-D698-1904-B3472BEF2B41}"/>
              </a:ext>
            </a:extLst>
          </p:cNvPr>
          <p:cNvSpPr/>
          <p:nvPr/>
        </p:nvSpPr>
        <p:spPr>
          <a:xfrm>
            <a:off x="2147844" y="51765"/>
            <a:ext cx="9871805" cy="523220"/>
          </a:xfrm>
          <a:prstGeom prst="rect">
            <a:avLst/>
          </a:prstGeom>
        </p:spPr>
        <p:txBody>
          <a:bodyPr wrap="none">
            <a:spAutoFit/>
          </a:bodyPr>
          <a:lstStyle/>
          <a:p>
            <a:pPr algn="ctr"/>
            <a:r>
              <a:rPr lang="en-US" sz="2800" dirty="0"/>
              <a:t>Since we are in two dimensional space and a hyper surface surface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DABC38C-328C-0D06-944A-20A4C44E08AB}"/>
                  </a:ext>
                </a:extLst>
              </p:cNvPr>
              <p:cNvSpPr/>
              <p:nvPr/>
            </p:nvSpPr>
            <p:spPr>
              <a:xfrm>
                <a:off x="4726301" y="645817"/>
                <a:ext cx="5172955" cy="523220"/>
              </a:xfrm>
              <a:prstGeom prst="rect">
                <a:avLst/>
              </a:prstGeom>
            </p:spPr>
            <p:txBody>
              <a:bodyPr wrap="none">
                <a:spAutoFit/>
              </a:bodyPr>
              <a:lstStyle/>
              <a:p>
                <a:pPr algn="ctr"/>
                <a:r>
                  <a:rPr lang="en-US" sz="2800" dirty="0"/>
                  <a:t>has dimension </a:t>
                </a:r>
                <a14:m>
                  <m:oMath xmlns:m="http://schemas.openxmlformats.org/officeDocument/2006/math">
                    <m:r>
                      <a:rPr lang="en-US" sz="2800" i="1">
                        <a:latin typeface="Cambria Math" panose="02040503050406030204" pitchFamily="18" charset="0"/>
                      </a:rPr>
                      <m:t>𝑛</m:t>
                    </m:r>
                    <m:r>
                      <a:rPr lang="en-US" sz="2800" i="1">
                        <a:latin typeface="Cambria Math" panose="02040503050406030204" pitchFamily="18" charset="0"/>
                      </a:rPr>
                      <m:t>−1=2−1=1</m:t>
                    </m:r>
                  </m:oMath>
                </a14:m>
                <a:endParaRPr lang="en-US" sz="2800" dirty="0"/>
              </a:p>
            </p:txBody>
          </p:sp>
        </mc:Choice>
        <mc:Fallback xmlns="">
          <p:sp>
            <p:nvSpPr>
              <p:cNvPr id="13" name="Rectangle 12">
                <a:extLst>
                  <a:ext uri="{FF2B5EF4-FFF2-40B4-BE49-F238E27FC236}">
                    <a16:creationId xmlns:a16="http://schemas.microsoft.com/office/drawing/2014/main" id="{1DABC38C-328C-0D06-944A-20A4C44E08AB}"/>
                  </a:ext>
                </a:extLst>
              </p:cNvPr>
              <p:cNvSpPr>
                <a:spLocks noRot="1" noChangeAspect="1" noMove="1" noResize="1" noEditPoints="1" noAdjustHandles="1" noChangeArrowheads="1" noChangeShapeType="1" noTextEdit="1"/>
              </p:cNvSpPr>
              <p:nvPr/>
            </p:nvSpPr>
            <p:spPr>
              <a:xfrm>
                <a:off x="4726301" y="645817"/>
                <a:ext cx="5172955" cy="523220"/>
              </a:xfrm>
              <a:prstGeom prst="rect">
                <a:avLst/>
              </a:prstGeom>
              <a:blipFill>
                <a:blip r:embed="rId9"/>
                <a:stretch>
                  <a:fillRect l="-2206"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C42A78-2FAC-D9B0-B8D5-C12241FB300C}"/>
                  </a:ext>
                </a:extLst>
              </p:cNvPr>
              <p:cNvSpPr txBox="1"/>
              <p:nvPr/>
            </p:nvSpPr>
            <p:spPr>
              <a:xfrm>
                <a:off x="4878406" y="3035833"/>
                <a:ext cx="6952865" cy="584775"/>
              </a:xfrm>
              <a:prstGeom prst="rect">
                <a:avLst/>
              </a:prstGeom>
              <a:noFill/>
            </p:spPr>
            <p:txBody>
              <a:bodyPr wrap="none" rtlCol="0">
                <a:spAutoFit/>
              </a:bodyPr>
              <a:lstStyle/>
              <a:p>
                <a:r>
                  <a:rPr lang="en-US" sz="3200" dirty="0"/>
                  <a:t>admits a stream function </a:t>
                </a:r>
                <a14:m>
                  <m:oMath xmlns:m="http://schemas.openxmlformats.org/officeDocument/2006/math">
                    <m:r>
                      <a:rPr lang="en-US" sz="3200" b="0" i="1" smtClean="0">
                        <a:latin typeface="Cambria Math" panose="02040503050406030204" pitchFamily="18" charset="0"/>
                      </a:rPr>
                      <m:t>𝐻</m:t>
                    </m:r>
                  </m:oMath>
                </a14:m>
                <a:r>
                  <a:rPr lang="en-US" sz="3200" dirty="0"/>
                  <a:t> that satisfies</a:t>
                </a:r>
              </a:p>
            </p:txBody>
          </p:sp>
        </mc:Choice>
        <mc:Fallback xmlns="">
          <p:sp>
            <p:nvSpPr>
              <p:cNvPr id="14" name="TextBox 13">
                <a:extLst>
                  <a:ext uri="{FF2B5EF4-FFF2-40B4-BE49-F238E27FC236}">
                    <a16:creationId xmlns:a16="http://schemas.microsoft.com/office/drawing/2014/main" id="{B2C42A78-2FAC-D9B0-B8D5-C12241FB300C}"/>
                  </a:ext>
                </a:extLst>
              </p:cNvPr>
              <p:cNvSpPr txBox="1">
                <a:spLocks noRot="1" noChangeAspect="1" noMove="1" noResize="1" noEditPoints="1" noAdjustHandles="1" noChangeArrowheads="1" noChangeShapeType="1" noTextEdit="1"/>
              </p:cNvSpPr>
              <p:nvPr/>
            </p:nvSpPr>
            <p:spPr>
              <a:xfrm>
                <a:off x="4878406" y="3035833"/>
                <a:ext cx="6952865" cy="584775"/>
              </a:xfrm>
              <a:prstGeom prst="rect">
                <a:avLst/>
              </a:prstGeom>
              <a:blipFill>
                <a:blip r:embed="rId10"/>
                <a:stretch>
                  <a:fillRect l="-2190" t="-14894" r="-1277"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C13822-B682-7BC8-FFE0-1508DAC39698}"/>
                  </a:ext>
                </a:extLst>
              </p:cNvPr>
              <p:cNvSpPr txBox="1"/>
              <p:nvPr/>
            </p:nvSpPr>
            <p:spPr>
              <a:xfrm>
                <a:off x="3943415" y="4501901"/>
                <a:ext cx="5454507" cy="755463"/>
              </a:xfrm>
              <a:prstGeom prst="rect">
                <a:avLst/>
              </a:prstGeom>
              <a:noFill/>
            </p:spPr>
            <p:txBody>
              <a:bodyPr wrap="none" rtlCol="0">
                <a:spAutoFit/>
              </a:bodyPr>
              <a:lstStyle/>
              <a:p>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r>
                      <a:rPr lang="en-US" sz="4000" i="1">
                        <a:latin typeface="Cambria Math" panose="02040503050406030204" pitchFamily="18" charset="0"/>
                      </a:rPr>
                      <m:t>𝐻</m:t>
                    </m:r>
                  </m:oMath>
                </a14:m>
                <a:r>
                  <a:rPr lang="en-US" sz="4000" dirty="0"/>
                  <a:t> and </a:t>
                </a: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r>
                      <a:rPr lang="en-US" sz="4000" i="1">
                        <a:latin typeface="Cambria Math" panose="02040503050406030204" pitchFamily="18" charset="0"/>
                      </a:rPr>
                      <m:t>𝐻</m:t>
                    </m:r>
                  </m:oMath>
                </a14:m>
                <a:endParaRPr lang="en-US" sz="4000" dirty="0"/>
              </a:p>
            </p:txBody>
          </p:sp>
        </mc:Choice>
        <mc:Fallback xmlns="">
          <p:sp>
            <p:nvSpPr>
              <p:cNvPr id="15" name="TextBox 14">
                <a:extLst>
                  <a:ext uri="{FF2B5EF4-FFF2-40B4-BE49-F238E27FC236}">
                    <a16:creationId xmlns:a16="http://schemas.microsoft.com/office/drawing/2014/main" id="{64C13822-B682-7BC8-FFE0-1508DAC39698}"/>
                  </a:ext>
                </a:extLst>
              </p:cNvPr>
              <p:cNvSpPr txBox="1">
                <a:spLocks noRot="1" noChangeAspect="1" noMove="1" noResize="1" noEditPoints="1" noAdjustHandles="1" noChangeArrowheads="1" noChangeShapeType="1" noTextEdit="1"/>
              </p:cNvSpPr>
              <p:nvPr/>
            </p:nvSpPr>
            <p:spPr>
              <a:xfrm>
                <a:off x="3943415" y="4501901"/>
                <a:ext cx="5454507" cy="755463"/>
              </a:xfrm>
              <a:prstGeom prst="rect">
                <a:avLst/>
              </a:prstGeom>
              <a:blipFill>
                <a:blip r:embed="rId11"/>
                <a:stretch>
                  <a:fillRect l="-1624" t="-11667" r="-232" b="-30000"/>
                </a:stretch>
              </a:blipFill>
            </p:spPr>
            <p:txBody>
              <a:bodyPr/>
              <a:lstStyle/>
              <a:p>
                <a:r>
                  <a:rPr lang="en-US">
                    <a:noFill/>
                  </a:rPr>
                  <a:t> </a:t>
                </a:r>
              </a:p>
            </p:txBody>
          </p:sp>
        </mc:Fallback>
      </mc:AlternateContent>
    </p:spTree>
    <p:extLst>
      <p:ext uri="{BB962C8B-B14F-4D97-AF65-F5344CB8AC3E}">
        <p14:creationId xmlns:p14="http://schemas.microsoft.com/office/powerpoint/2010/main" val="67115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7904" y="94934"/>
                <a:ext cx="3837910" cy="369332"/>
              </a:xfrm>
              <a:prstGeom prst="rect">
                <a:avLst/>
              </a:prstGeom>
              <a:noFill/>
            </p:spPr>
            <p:txBody>
              <a:bodyPr wrap="none" rtlCol="0">
                <a:spAutoFit/>
              </a:bodyPr>
              <a:lstStyle/>
              <a:p>
                <a:r>
                  <a:rPr lang="en-US" dirty="0">
                    <a:effectLst/>
                    <a:latin typeface="CMR10"/>
                  </a:rPr>
                  <a:t>The Flow of the Displacement Field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𝑆</m:t>
                        </m:r>
                      </m:e>
                      <m:sup>
                        <m:r>
                          <a:rPr lang="en-US" b="0" i="1" smtClean="0">
                            <a:effectLst/>
                            <a:latin typeface="Cambria Math" panose="02040503050406030204" pitchFamily="18" charset="0"/>
                          </a:rPr>
                          <m:t>𝑎</m:t>
                        </m:r>
                      </m:sup>
                    </m:sSup>
                  </m:oMath>
                </a14:m>
                <a:r>
                  <a:rPr lang="en-US" dirty="0">
                    <a:effectLst/>
                    <a:latin typeface="CMMI8"/>
                  </a:rPr>
                  <a:t> </a:t>
                </a:r>
                <a:endParaRPr lang="en-US"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7904" y="94934"/>
                <a:ext cx="3837910" cy="369332"/>
              </a:xfrm>
              <a:prstGeom prst="rect">
                <a:avLst/>
              </a:prstGeom>
              <a:blipFill>
                <a:blip r:embed="rId2"/>
                <a:stretch>
                  <a:fillRect l="-132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7337921" y="132497"/>
                <a:ext cx="4706480" cy="696922"/>
              </a:xfrm>
              <a:prstGeom prst="rect">
                <a:avLst/>
              </a:prstGeom>
              <a:noFill/>
            </p:spPr>
            <p:txBody>
              <a:bodyPr wrap="none" rtlCol="0">
                <a:spAutoFit/>
              </a:bodyPr>
              <a:lstStyle/>
              <a:p>
                <a:pPr algn="ctr"/>
                <a:r>
                  <a:rPr lang="en-US" dirty="0">
                    <a:effectLst/>
                    <a:latin typeface="CMR10"/>
                  </a:rPr>
                  <a:t>Difference of the Hamiltonian at the Two </a:t>
                </a:r>
                <a:r>
                  <a:rPr lang="en-US" dirty="0">
                    <a:latin typeface="CMR10"/>
                  </a:rPr>
                  <a:t>P</a:t>
                </a:r>
                <a:r>
                  <a:rPr lang="en-US" dirty="0">
                    <a:effectLst/>
                    <a:latin typeface="CMR10"/>
                  </a:rPr>
                  <a:t>oints:</a:t>
                </a:r>
              </a:p>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7337921" y="132497"/>
                <a:ext cx="4706480" cy="696922"/>
              </a:xfrm>
              <a:prstGeom prst="rect">
                <a:avLst/>
              </a:prstGeom>
              <a:blipFill>
                <a:blip r:embed="rId3"/>
                <a:stretch>
                  <a:fillRect l="-538" t="-33929" r="-538" b="-10714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FA2F73-896F-735F-CB79-BD214BF13AAA}"/>
              </a:ext>
            </a:extLst>
          </p:cNvPr>
          <p:cNvGrpSpPr/>
          <p:nvPr/>
        </p:nvGrpSpPr>
        <p:grpSpPr>
          <a:xfrm>
            <a:off x="296684" y="720813"/>
            <a:ext cx="3110447" cy="3038352"/>
            <a:chOff x="1049362" y="1550625"/>
            <a:chExt cx="3110447" cy="3038352"/>
          </a:xfrm>
        </p:grpSpPr>
        <p:grpSp>
          <p:nvGrpSpPr>
            <p:cNvPr id="8" name="Group 7">
              <a:extLst>
                <a:ext uri="{FF2B5EF4-FFF2-40B4-BE49-F238E27FC236}">
                  <a16:creationId xmlns:a16="http://schemas.microsoft.com/office/drawing/2014/main" id="{FF1C9E22-59A4-66D1-363C-2C9B29FFF330}"/>
                </a:ext>
              </a:extLst>
            </p:cNvPr>
            <p:cNvGrpSpPr/>
            <p:nvPr/>
          </p:nvGrpSpPr>
          <p:grpSpPr>
            <a:xfrm>
              <a:off x="1049362" y="1550625"/>
              <a:ext cx="3110447" cy="3038352"/>
              <a:chOff x="1049362" y="1550625"/>
              <a:chExt cx="3110447" cy="3038352"/>
            </a:xfrm>
          </p:grpSpPr>
          <p:grpSp>
            <p:nvGrpSpPr>
              <p:cNvPr id="11" name="Group 10">
                <a:extLst>
                  <a:ext uri="{FF2B5EF4-FFF2-40B4-BE49-F238E27FC236}">
                    <a16:creationId xmlns:a16="http://schemas.microsoft.com/office/drawing/2014/main" id="{71F9ABC1-BC10-38D5-1E95-562F86062BFD}"/>
                  </a:ext>
                </a:extLst>
              </p:cNvPr>
              <p:cNvGrpSpPr/>
              <p:nvPr/>
            </p:nvGrpSpPr>
            <p:grpSpPr>
              <a:xfrm>
                <a:off x="1581933" y="1792313"/>
                <a:ext cx="2246041" cy="2244806"/>
                <a:chOff x="1576677" y="1905460"/>
                <a:chExt cx="2246041" cy="2244806"/>
              </a:xfrm>
            </p:grpSpPr>
            <p:cxnSp>
              <p:nvCxnSpPr>
                <p:cNvPr id="21" name="Straight Arrow Connector 20">
                  <a:extLst>
                    <a:ext uri="{FF2B5EF4-FFF2-40B4-BE49-F238E27FC236}">
                      <a16:creationId xmlns:a16="http://schemas.microsoft.com/office/drawing/2014/main" id="{9DC794DB-E528-7D1C-9983-6EA997AE215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51117F-E4DC-86EC-DB48-563C4708E63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54CD2B-90DD-77DB-9A59-39EC7CC35FC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BF6DDE-BCC9-9570-56B5-33616037FBF0}"/>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96EEAB-4C7D-BC5B-1AB9-07002CCE7E50}"/>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6DF393-A6B5-5E6F-4202-2AA07DE67BCB}"/>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ABA2D4-BA9F-E5DC-8519-883312D92E25}"/>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9D7E71-6D7F-51A8-9CDB-931F9B07850E}"/>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2D73A1-82FC-DA0D-9F4D-3A22E4CF412E}"/>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6E0AF-12B0-1B35-76FE-165BBE4B0AF1}"/>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FC04B-23EA-7350-3D1B-6468C387BB24}"/>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31130E-54FC-F8B4-A01E-B14B7E2C9494}"/>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344B4C-F926-E149-A196-77281C4851F6}"/>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6DEBF4-D8D1-E097-5EA8-86412AB66251}"/>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554457-D62C-168F-65D9-75993869706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DE98AA-CC94-3C57-FA8B-E7589555A1F6}"/>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9A2272-54E5-6123-542E-B8707AF0ED1B}"/>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BD68ED-B394-6686-ECE3-0927CD5D55E7}"/>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936EED-0C17-6D24-A4AC-25C760C70E59}"/>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21C323-5EB0-91A5-A53B-6032AC4B385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7C2123-CBBB-2549-3EA0-D335755079F0}"/>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F144D9-3CD3-D806-2953-E763A1872F3B}"/>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9C308-17DA-BC0C-9600-F94A7FE8A320}"/>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F61E0E7-4CF4-2768-2CDD-DEE5A4CAB2F9}"/>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D771EFE-1C7D-0EC0-BB1B-5560F8E85369}"/>
                  </a:ext>
                </a:extLst>
              </p:cNvPr>
              <p:cNvGrpSpPr>
                <a:grpSpLocks noChangeAspect="1"/>
              </p:cNvGrpSpPr>
              <p:nvPr/>
            </p:nvGrpSpPr>
            <p:grpSpPr>
              <a:xfrm>
                <a:off x="1049362" y="1550625"/>
                <a:ext cx="3110447" cy="3038352"/>
                <a:chOff x="389975" y="729317"/>
                <a:chExt cx="3789906" cy="3702061"/>
              </a:xfrm>
            </p:grpSpPr>
            <p:cxnSp>
              <p:nvCxnSpPr>
                <p:cNvPr id="13" name="Straight Connector 12">
                  <a:extLst>
                    <a:ext uri="{FF2B5EF4-FFF2-40B4-BE49-F238E27FC236}">
                      <a16:creationId xmlns:a16="http://schemas.microsoft.com/office/drawing/2014/main" id="{CDEB5584-DACE-2E45-1BB2-EFC9BAE6BC30}"/>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4D8DFD-1767-ECCB-00D5-3E8C1BD2736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800116-2754-9B24-A05B-BF2DB7DE7A56}"/>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 name="TextBox 14">
                      <a:extLst>
                        <a:ext uri="{FF2B5EF4-FFF2-40B4-BE49-F238E27FC236}">
                          <a16:creationId xmlns:a16="http://schemas.microsoft.com/office/drawing/2014/main" id="{D7800116-2754-9B24-A05B-BF2DB7DE7A56}"/>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4"/>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A8FD18B-40E0-7ABD-8CEA-C87B557FE235}"/>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6A8FD18B-40E0-7ABD-8CEA-C87B557FE235}"/>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5"/>
                      <a:stretch>
                        <a:fillRect l="-23810" r="-23810" b="-48000"/>
                      </a:stretch>
                    </a:blipFill>
                  </p:spPr>
                  <p:txBody>
                    <a:bodyPr/>
                    <a:lstStyle/>
                    <a:p>
                      <a:r>
                        <a:rPr lang="en-US">
                          <a:noFill/>
                        </a:rPr>
                        <a:t> </a:t>
                      </a:r>
                    </a:p>
                  </p:txBody>
                </p:sp>
              </mc:Fallback>
            </mc:AlternateContent>
            <p:sp>
              <p:nvSpPr>
                <p:cNvPr id="17" name="Freeform 16">
                  <a:extLst>
                    <a:ext uri="{FF2B5EF4-FFF2-40B4-BE49-F238E27FC236}">
                      <a16:creationId xmlns:a16="http://schemas.microsoft.com/office/drawing/2014/main" id="{985F5041-7F6F-59A7-F8C3-59DCF286E67B}"/>
                    </a:ext>
                  </a:extLst>
                </p:cNvPr>
                <p:cNvSpPr/>
                <p:nvPr/>
              </p:nvSpPr>
              <p:spPr>
                <a:xfrm>
                  <a:off x="1653988" y="1532965"/>
                  <a:ext cx="1922930" cy="1922928"/>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03E70C-CEB2-5B4E-F6C0-A7ED877E41F1}"/>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8" name="TextBox 17">
                      <a:extLst>
                        <a:ext uri="{FF2B5EF4-FFF2-40B4-BE49-F238E27FC236}">
                          <a16:creationId xmlns:a16="http://schemas.microsoft.com/office/drawing/2014/main" id="{2103E70C-CEB2-5B4E-F6C0-A7ED877E41F1}"/>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6"/>
                      <a:stretch>
                        <a:fillRect l="-40000" r="-30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874B5F-233B-D8D7-11FB-C4189755C7CE}"/>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9" name="TextBox 18">
                      <a:extLst>
                        <a:ext uri="{FF2B5EF4-FFF2-40B4-BE49-F238E27FC236}">
                          <a16:creationId xmlns:a16="http://schemas.microsoft.com/office/drawing/2014/main" id="{FA874B5F-233B-D8D7-11FB-C4189755C7CE}"/>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7"/>
                      <a:stretch>
                        <a:fillRect l="-35000" r="-30000" b="-28000"/>
                      </a:stretch>
                    </a:blipFill>
                  </p:spPr>
                  <p:txBody>
                    <a:bodyPr/>
                    <a:lstStyle/>
                    <a:p>
                      <a:r>
                        <a:rPr lang="en-US">
                          <a:noFill/>
                        </a:rPr>
                        <a:t> </a:t>
                      </a:r>
                    </a:p>
                  </p:txBody>
                </p:sp>
              </mc:Fallback>
            </mc:AlternateContent>
            <p:sp>
              <p:nvSpPr>
                <p:cNvPr id="20" name="Freeform 19">
                  <a:extLst>
                    <a:ext uri="{FF2B5EF4-FFF2-40B4-BE49-F238E27FC236}">
                      <a16:creationId xmlns:a16="http://schemas.microsoft.com/office/drawing/2014/main" id="{670FFF1D-C722-D3B7-512D-804220C7C0FF}"/>
                    </a:ext>
                  </a:extLst>
                </p:cNvPr>
                <p:cNvSpPr/>
                <p:nvPr/>
              </p:nvSpPr>
              <p:spPr>
                <a:xfrm>
                  <a:off x="1646243" y="1544249"/>
                  <a:ext cx="1951136" cy="1915877"/>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Oval 8">
              <a:extLst>
                <a:ext uri="{FF2B5EF4-FFF2-40B4-BE49-F238E27FC236}">
                  <a16:creationId xmlns:a16="http://schemas.microsoft.com/office/drawing/2014/main" id="{8636DACE-C7C8-0D0E-4C5D-755C5F22EB4C}"/>
                </a:ext>
              </a:extLst>
            </p:cNvPr>
            <p:cNvSpPr>
              <a:spLocks noChangeAspect="1"/>
            </p:cNvSpPr>
            <p:nvPr/>
          </p:nvSpPr>
          <p:spPr>
            <a:xfrm>
              <a:off x="3633957" y="2155226"/>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0D6F33-3A64-8681-0C73-0EB678A987E1}"/>
                </a:ext>
              </a:extLst>
            </p:cNvPr>
            <p:cNvSpPr>
              <a:spLocks noChangeAspect="1"/>
            </p:cNvSpPr>
            <p:nvPr/>
          </p:nvSpPr>
          <p:spPr>
            <a:xfrm>
              <a:off x="2038214" y="3739743"/>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A02A648-2C6B-21E1-27E1-6B2DBAD0F522}"/>
              </a:ext>
            </a:extLst>
          </p:cNvPr>
          <p:cNvGrpSpPr/>
          <p:nvPr/>
        </p:nvGrpSpPr>
        <p:grpSpPr>
          <a:xfrm>
            <a:off x="8616251" y="904834"/>
            <a:ext cx="3110447" cy="3038352"/>
            <a:chOff x="5946843" y="1369982"/>
            <a:chExt cx="3110447" cy="3038352"/>
          </a:xfrm>
        </p:grpSpPr>
        <p:grpSp>
          <p:nvGrpSpPr>
            <p:cNvPr id="46" name="Group 45">
              <a:extLst>
                <a:ext uri="{FF2B5EF4-FFF2-40B4-BE49-F238E27FC236}">
                  <a16:creationId xmlns:a16="http://schemas.microsoft.com/office/drawing/2014/main" id="{8AC8E4D7-078B-B3F1-077F-A929B380434E}"/>
                </a:ext>
              </a:extLst>
            </p:cNvPr>
            <p:cNvGrpSpPr/>
            <p:nvPr/>
          </p:nvGrpSpPr>
          <p:grpSpPr>
            <a:xfrm>
              <a:off x="5946843" y="1369982"/>
              <a:ext cx="3110447" cy="3038352"/>
              <a:chOff x="1049362" y="1550625"/>
              <a:chExt cx="3110447" cy="3038352"/>
            </a:xfrm>
          </p:grpSpPr>
          <p:grpSp>
            <p:nvGrpSpPr>
              <p:cNvPr id="48" name="Group 47">
                <a:extLst>
                  <a:ext uri="{FF2B5EF4-FFF2-40B4-BE49-F238E27FC236}">
                    <a16:creationId xmlns:a16="http://schemas.microsoft.com/office/drawing/2014/main" id="{00F612BF-24CE-2CE0-E413-6479B4F93851}"/>
                  </a:ext>
                </a:extLst>
              </p:cNvPr>
              <p:cNvGrpSpPr/>
              <p:nvPr/>
            </p:nvGrpSpPr>
            <p:grpSpPr>
              <a:xfrm>
                <a:off x="1581933" y="1792313"/>
                <a:ext cx="2246041" cy="2244806"/>
                <a:chOff x="1576677" y="1905460"/>
                <a:chExt cx="2246041" cy="2244806"/>
              </a:xfrm>
            </p:grpSpPr>
            <p:cxnSp>
              <p:nvCxnSpPr>
                <p:cNvPr id="54" name="Straight Arrow Connector 53">
                  <a:extLst>
                    <a:ext uri="{FF2B5EF4-FFF2-40B4-BE49-F238E27FC236}">
                      <a16:creationId xmlns:a16="http://schemas.microsoft.com/office/drawing/2014/main" id="{ABFF4ED8-9031-B8F9-8FC2-A93070947E8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8145FCF-AF3A-F02C-C649-6C5C37E2F0E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F43E6F2-5C99-A24A-3352-A33A3CAAFFF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85F1359-3FDA-F402-C647-4880FC2080D3}"/>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CF5CB5-2019-2B70-00C9-BFAACA78E318}"/>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4F88F4D-4E47-DCBF-DFE1-2BCCD01E6E85}"/>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A93115-064D-9459-C59B-E93721D09C52}"/>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9AE4A31-F773-BFAF-2325-C74F238C50E4}"/>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1ED8FE2-1A84-FD19-C706-672BAD85D82C}"/>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2099533-B17E-59DF-93F3-C07696D3AA3A}"/>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0D15A1C-B29C-5F7E-C0CE-65AF82E7D345}"/>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7F471F6-9C35-7A65-599F-E7C004556E9D}"/>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27C9145-F7DB-947D-B1EE-C7FD57304513}"/>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9F5E451-837E-FFE1-AE02-6D62A7297058}"/>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B653237-CB24-AC85-D159-7331E48C98B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A8F8E4F-8FF9-3089-0A4C-56E27F7AA173}"/>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C6BE575-2352-BBB8-FE7C-0AA1FE097772}"/>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2B76438-B477-F499-83D7-B77596F26904}"/>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A750CB9-8CB2-7C0C-B1D4-446D78BF9253}"/>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72B50D5-039A-8937-CD25-38E62EF6840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69D9FEA-8FBD-B088-4267-0B729D3FE563}"/>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02D18A7-CBEB-9B39-0EEF-D26730188120}"/>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3833255-0237-48EC-6A71-2B4DD3A4C3BD}"/>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938CA27-AFAC-FE5D-87A0-4BE15DD5F8D8}"/>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7DD3367-E4E0-8C66-6BF4-2FC2FD35CF1C}"/>
                  </a:ext>
                </a:extLst>
              </p:cNvPr>
              <p:cNvGrpSpPr>
                <a:grpSpLocks noChangeAspect="1"/>
              </p:cNvGrpSpPr>
              <p:nvPr/>
            </p:nvGrpSpPr>
            <p:grpSpPr>
              <a:xfrm>
                <a:off x="1049362" y="1550625"/>
                <a:ext cx="3110447" cy="3038352"/>
                <a:chOff x="389975" y="729317"/>
                <a:chExt cx="3789906" cy="3702061"/>
              </a:xfrm>
            </p:grpSpPr>
            <p:cxnSp>
              <p:nvCxnSpPr>
                <p:cNvPr id="50" name="Straight Connector 49">
                  <a:extLst>
                    <a:ext uri="{FF2B5EF4-FFF2-40B4-BE49-F238E27FC236}">
                      <a16:creationId xmlns:a16="http://schemas.microsoft.com/office/drawing/2014/main" id="{2B8E971A-F0C3-F6CD-BE08-A09848D5F849}"/>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443272-F05A-3E77-7FA1-0B7D1E77643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D8A43EA-B7AE-3239-22B0-E53B835C26E4}"/>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 name="TextBox 51">
                      <a:extLst>
                        <a:ext uri="{FF2B5EF4-FFF2-40B4-BE49-F238E27FC236}">
                          <a16:creationId xmlns:a16="http://schemas.microsoft.com/office/drawing/2014/main" id="{ED8A43EA-B7AE-3239-22B0-E53B835C26E4}"/>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8"/>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041078E-8B9A-6686-CCA0-2652244C02FA}"/>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3" name="TextBox 52">
                      <a:extLst>
                        <a:ext uri="{FF2B5EF4-FFF2-40B4-BE49-F238E27FC236}">
                          <a16:creationId xmlns:a16="http://schemas.microsoft.com/office/drawing/2014/main" id="{1041078E-8B9A-6686-CCA0-2652244C02FA}"/>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9"/>
                      <a:stretch>
                        <a:fillRect l="-23810" r="-19048" b="-48000"/>
                      </a:stretch>
                    </a:blipFill>
                  </p:spPr>
                  <p:txBody>
                    <a:bodyPr/>
                    <a:lstStyle/>
                    <a:p>
                      <a:r>
                        <a:rPr lang="en-US">
                          <a:noFill/>
                        </a:rPr>
                        <a:t> </a:t>
                      </a:r>
                    </a:p>
                  </p:txBody>
                </p:sp>
              </mc:Fallback>
            </mc:AlternateContent>
          </p:grpSp>
        </p:grpSp>
        <p:sp>
          <p:nvSpPr>
            <p:cNvPr id="47" name="Freeform 46">
              <a:extLst>
                <a:ext uri="{FF2B5EF4-FFF2-40B4-BE49-F238E27FC236}">
                  <a16:creationId xmlns:a16="http://schemas.microsoft.com/office/drawing/2014/main" id="{756202E7-C2D5-311B-C17D-BC9542A01072}"/>
                </a:ext>
              </a:extLst>
            </p:cNvPr>
            <p:cNvSpPr/>
            <p:nvPr/>
          </p:nvSpPr>
          <p:spPr>
            <a:xfrm rot="600000">
              <a:off x="6836840" y="1994445"/>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6C46FB-EC20-7034-A6DD-481A933E1EE2}"/>
                  </a:ext>
                </a:extLst>
              </p:cNvPr>
              <p:cNvSpPr txBox="1"/>
              <p:nvPr/>
            </p:nvSpPr>
            <p:spPr>
              <a:xfrm>
                <a:off x="89246" y="5033826"/>
                <a:ext cx="9177961" cy="646331"/>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a:t>
                </a:r>
              </a:p>
            </p:txBody>
          </p:sp>
        </mc:Choice>
        <mc:Fallback xmlns="">
          <p:sp>
            <p:nvSpPr>
              <p:cNvPr id="5" name="TextBox 4">
                <a:extLst>
                  <a:ext uri="{FF2B5EF4-FFF2-40B4-BE49-F238E27FC236}">
                    <a16:creationId xmlns:a16="http://schemas.microsoft.com/office/drawing/2014/main" id="{DC6C46FB-EC20-7034-A6DD-481A933E1EE2}"/>
                  </a:ext>
                </a:extLst>
              </p:cNvPr>
              <p:cNvSpPr txBox="1">
                <a:spLocks noRot="1" noChangeAspect="1" noMove="1" noResize="1" noEditPoints="1" noAdjustHandles="1" noChangeArrowheads="1" noChangeShapeType="1" noTextEdit="1"/>
              </p:cNvSpPr>
              <p:nvPr/>
            </p:nvSpPr>
            <p:spPr>
              <a:xfrm>
                <a:off x="89246" y="5033826"/>
                <a:ext cx="9177961" cy="646331"/>
              </a:xfrm>
              <a:prstGeom prst="rect">
                <a:avLst/>
              </a:prstGeom>
              <a:blipFill>
                <a:blip r:embed="rId10"/>
                <a:stretch>
                  <a:fillRect t="-15385" r="-1521"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1E4F8CEF-AC21-7872-9C89-9E4AC3C6FCDD}"/>
                  </a:ext>
                </a:extLst>
              </p:cNvPr>
              <p:cNvSpPr txBox="1"/>
              <p:nvPr/>
            </p:nvSpPr>
            <p:spPr>
              <a:xfrm>
                <a:off x="3766270" y="2753599"/>
                <a:ext cx="4412554" cy="10615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𝑃</m:t>
                          </m:r>
                        </m:e>
                      </m:d>
                      <m:r>
                        <a:rPr lang="en-US" sz="2800" i="1">
                          <a:latin typeface="Cambria Math" panose="02040503050406030204" pitchFamily="18" charset="0"/>
                        </a:rPr>
                        <m:t>= </m:t>
                      </m:r>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𝑂</m:t>
                          </m:r>
                        </m:sub>
                        <m:sup>
                          <m:r>
                            <a:rPr lang="en-US" sz="2800" i="1">
                              <a:latin typeface="Cambria Math" panose="02040503050406030204" pitchFamily="18" charset="0"/>
                            </a:rPr>
                            <m:t>𝑃</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e>
                      </m:nary>
                    </m:oMath>
                  </m:oMathPara>
                </a14:m>
                <a:endParaRPr lang="en-US" sz="2800" dirty="0"/>
              </a:p>
            </p:txBody>
          </p:sp>
        </mc:Choice>
        <mc:Fallback xmlns="">
          <p:sp>
            <p:nvSpPr>
              <p:cNvPr id="142" name="TextBox 141">
                <a:extLst>
                  <a:ext uri="{FF2B5EF4-FFF2-40B4-BE49-F238E27FC236}">
                    <a16:creationId xmlns:a16="http://schemas.microsoft.com/office/drawing/2014/main" id="{1E4F8CEF-AC21-7872-9C89-9E4AC3C6FCDD}"/>
                  </a:ext>
                </a:extLst>
              </p:cNvPr>
              <p:cNvSpPr txBox="1">
                <a:spLocks noRot="1" noChangeAspect="1" noMove="1" noResize="1" noEditPoints="1" noAdjustHandles="1" noChangeArrowheads="1" noChangeShapeType="1" noTextEdit="1"/>
              </p:cNvSpPr>
              <p:nvPr/>
            </p:nvSpPr>
            <p:spPr>
              <a:xfrm>
                <a:off x="3766270" y="2753599"/>
                <a:ext cx="4412554" cy="1061509"/>
              </a:xfrm>
              <a:prstGeom prst="rect">
                <a:avLst/>
              </a:prstGeom>
              <a:blipFill>
                <a:blip r:embed="rId11"/>
                <a:stretch>
                  <a:fillRect l="-1719" t="-158824" b="-236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B17B8D07-B1CD-4BCA-6608-CB422F6115CC}"/>
                  </a:ext>
                </a:extLst>
              </p:cNvPr>
              <p:cNvSpPr txBox="1"/>
              <p:nvPr/>
            </p:nvSpPr>
            <p:spPr>
              <a:xfrm>
                <a:off x="4325655" y="2007045"/>
                <a:ext cx="1753108"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𝑂</m:t>
                          </m:r>
                        </m:e>
                      </m:d>
                      <m:r>
                        <a:rPr lang="en-US" sz="2800" i="1">
                          <a:latin typeface="Cambria Math" panose="02040503050406030204" pitchFamily="18" charset="0"/>
                        </a:rPr>
                        <m:t>=0</m:t>
                      </m:r>
                    </m:oMath>
                  </m:oMathPara>
                </a14:m>
                <a:endParaRPr lang="en-US" sz="2800" dirty="0">
                  <a:solidFill>
                    <a:schemeClr val="bg1"/>
                  </a:solidFill>
                </a:endParaRPr>
              </a:p>
            </p:txBody>
          </p:sp>
        </mc:Choice>
        <mc:Fallback xmlns="">
          <p:sp>
            <p:nvSpPr>
              <p:cNvPr id="143" name="TextBox 142">
                <a:extLst>
                  <a:ext uri="{FF2B5EF4-FFF2-40B4-BE49-F238E27FC236}">
                    <a16:creationId xmlns:a16="http://schemas.microsoft.com/office/drawing/2014/main" id="{B17B8D07-B1CD-4BCA-6608-CB422F6115CC}"/>
                  </a:ext>
                </a:extLst>
              </p:cNvPr>
              <p:cNvSpPr txBox="1">
                <a:spLocks noRot="1" noChangeAspect="1" noMove="1" noResize="1" noEditPoints="1" noAdjustHandles="1" noChangeArrowheads="1" noChangeShapeType="1" noTextEdit="1"/>
              </p:cNvSpPr>
              <p:nvPr/>
            </p:nvSpPr>
            <p:spPr>
              <a:xfrm>
                <a:off x="4325655" y="2007045"/>
                <a:ext cx="1753108" cy="523220"/>
              </a:xfrm>
              <a:prstGeom prst="rect">
                <a:avLst/>
              </a:prstGeom>
              <a:blipFill>
                <a:blip r:embed="rId12"/>
                <a:stretch>
                  <a:fillRect l="-1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B69F05E3-1255-5B72-A874-8E94DE94B69C}"/>
                  </a:ext>
                </a:extLst>
              </p:cNvPr>
              <p:cNvSpPr txBox="1"/>
              <p:nvPr/>
            </p:nvSpPr>
            <p:spPr>
              <a:xfrm>
                <a:off x="1957904" y="4283070"/>
                <a:ext cx="6563592" cy="556434"/>
              </a:xfrm>
              <a:prstGeom prst="rect">
                <a:avLst/>
              </a:prstGeom>
              <a:noFill/>
            </p:spPr>
            <p:txBody>
              <a:bodyPr wrap="none" rtlCol="0">
                <a:spAutoFit/>
              </a:bodyPr>
              <a:lstStyle/>
              <a:p>
                <a:pPr algn="ctr"/>
                <a:r>
                  <a:rPr lang="en-US" sz="2800" dirty="0"/>
                  <a:t> </a:t>
                </a:r>
                <a14:m>
                  <m:oMath xmlns:m="http://schemas.openxmlformats.org/officeDocument/2006/math">
                    <m:r>
                      <a:rPr lang="en-US" sz="2800" i="1">
                        <a:latin typeface="Cambria Math" panose="02040503050406030204" pitchFamily="18" charset="0"/>
                      </a:rPr>
                      <m:t>𝑑𝐻</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oMath>
                </a14:m>
                <a:r>
                  <a:rPr lang="en-US" sz="2800" dirty="0">
                    <a:solidFill>
                      <a:schemeClr val="bg1"/>
                    </a:solidFill>
                  </a:rPr>
                  <a:t> </a:t>
                </a:r>
              </a:p>
            </p:txBody>
          </p:sp>
        </mc:Choice>
        <mc:Fallback xmlns="">
          <p:sp>
            <p:nvSpPr>
              <p:cNvPr id="144" name="TextBox 143">
                <a:extLst>
                  <a:ext uri="{FF2B5EF4-FFF2-40B4-BE49-F238E27FC236}">
                    <a16:creationId xmlns:a16="http://schemas.microsoft.com/office/drawing/2014/main" id="{B69F05E3-1255-5B72-A874-8E94DE94B69C}"/>
                  </a:ext>
                </a:extLst>
              </p:cNvPr>
              <p:cNvSpPr txBox="1">
                <a:spLocks noRot="1" noChangeAspect="1" noMove="1" noResize="1" noEditPoints="1" noAdjustHandles="1" noChangeArrowheads="1" noChangeShapeType="1" noTextEdit="1"/>
              </p:cNvSpPr>
              <p:nvPr/>
            </p:nvSpPr>
            <p:spPr>
              <a:xfrm>
                <a:off x="1957904" y="4283070"/>
                <a:ext cx="6563592" cy="556434"/>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0F5BC6-D00F-E641-074F-1C165E327564}"/>
                  </a:ext>
                </a:extLst>
              </p:cNvPr>
              <p:cNvSpPr txBox="1"/>
              <p:nvPr/>
            </p:nvSpPr>
            <p:spPr>
              <a:xfrm>
                <a:off x="817934" y="5759511"/>
                <a:ext cx="7781553" cy="646331"/>
              </a:xfrm>
              <a:prstGeom prst="rect">
                <a:avLst/>
              </a:prstGeom>
              <a:noFill/>
            </p:spPr>
            <p:txBody>
              <a:bodyPr wrap="none" rtlCol="0">
                <a:spAutoFit/>
              </a:bodyPr>
              <a:lstStyle/>
              <a:p>
                <a:pPr algn="ctr"/>
                <a:r>
                  <a:rPr lang="en-US" sz="3600" dirty="0">
                    <a:solidFill>
                      <a:schemeClr val="accent6">
                        <a:lumMod val="75000"/>
                      </a:schemeClr>
                    </a:solidFill>
                  </a:rPr>
                  <a:t>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p:txBody>
          </p:sp>
        </mc:Choice>
        <mc:Fallback xmlns="">
          <p:sp>
            <p:nvSpPr>
              <p:cNvPr id="6" name="TextBox 5">
                <a:extLst>
                  <a:ext uri="{FF2B5EF4-FFF2-40B4-BE49-F238E27FC236}">
                    <a16:creationId xmlns:a16="http://schemas.microsoft.com/office/drawing/2014/main" id="{520F5BC6-D00F-E641-074F-1C165E327564}"/>
                  </a:ext>
                </a:extLst>
              </p:cNvPr>
              <p:cNvSpPr txBox="1">
                <a:spLocks noRot="1" noChangeAspect="1" noMove="1" noResize="1" noEditPoints="1" noAdjustHandles="1" noChangeArrowheads="1" noChangeShapeType="1" noTextEdit="1"/>
              </p:cNvSpPr>
              <p:nvPr/>
            </p:nvSpPr>
            <p:spPr>
              <a:xfrm>
                <a:off x="817934" y="5759511"/>
                <a:ext cx="7781553" cy="646331"/>
              </a:xfrm>
              <a:prstGeom prst="rect">
                <a:avLst/>
              </a:prstGeom>
              <a:blipFill>
                <a:blip r:embed="rId14"/>
                <a:stretch>
                  <a:fillRect l="-1954" t="-15385" r="-326" b="-32692"/>
                </a:stretch>
              </a:blipFill>
            </p:spPr>
            <p:txBody>
              <a:bodyPr/>
              <a:lstStyle/>
              <a:p>
                <a:r>
                  <a:rPr lang="en-US">
                    <a:noFill/>
                  </a:rPr>
                  <a:t> </a:t>
                </a:r>
              </a:p>
            </p:txBody>
          </p:sp>
        </mc:Fallback>
      </mc:AlternateContent>
      <p:grpSp>
        <p:nvGrpSpPr>
          <p:cNvPr id="148" name="Group 147">
            <a:extLst>
              <a:ext uri="{FF2B5EF4-FFF2-40B4-BE49-F238E27FC236}">
                <a16:creationId xmlns:a16="http://schemas.microsoft.com/office/drawing/2014/main" id="{FDDC7D28-D88C-F7C4-061B-9AA65D86663B}"/>
              </a:ext>
            </a:extLst>
          </p:cNvPr>
          <p:cNvGrpSpPr/>
          <p:nvPr/>
        </p:nvGrpSpPr>
        <p:grpSpPr>
          <a:xfrm>
            <a:off x="3501286" y="708242"/>
            <a:ext cx="5020542" cy="1165501"/>
            <a:chOff x="7205207" y="670872"/>
            <a:chExt cx="5020542" cy="1165501"/>
          </a:xfrm>
        </p:grpSpPr>
        <p:sp>
          <p:nvSpPr>
            <p:cNvPr id="4" name="TextBox 3">
              <a:extLst>
                <a:ext uri="{FF2B5EF4-FFF2-40B4-BE49-F238E27FC236}">
                  <a16:creationId xmlns:a16="http://schemas.microsoft.com/office/drawing/2014/main" id="{D337316D-AFD4-D071-F3AD-73A53BC0C79E}"/>
                </a:ext>
              </a:extLst>
            </p:cNvPr>
            <p:cNvSpPr txBox="1"/>
            <p:nvPr/>
          </p:nvSpPr>
          <p:spPr>
            <a:xfrm>
              <a:off x="7205207" y="670872"/>
              <a:ext cx="5020542" cy="461665"/>
            </a:xfrm>
            <a:prstGeom prst="rect">
              <a:avLst/>
            </a:prstGeom>
            <a:noFill/>
          </p:spPr>
          <p:txBody>
            <a:bodyPr wrap="none" rtlCol="0">
              <a:spAutoFit/>
            </a:bodyPr>
            <a:lstStyle/>
            <a:p>
              <a:r>
                <a:rPr lang="en-US" sz="2400" dirty="0"/>
                <a:t>the flow through a line connecting two</a:t>
              </a:r>
              <a:endParaRPr lang="en-US" sz="2400" dirty="0">
                <a:solidFill>
                  <a:schemeClr val="bg1"/>
                </a:solidFill>
              </a:endParaRPr>
            </a:p>
          </p:txBody>
        </p:sp>
        <p:sp>
          <p:nvSpPr>
            <p:cNvPr id="145" name="TextBox 144">
              <a:extLst>
                <a:ext uri="{FF2B5EF4-FFF2-40B4-BE49-F238E27FC236}">
                  <a16:creationId xmlns:a16="http://schemas.microsoft.com/office/drawing/2014/main" id="{B4683C5A-0CE5-C72D-2CA9-288C8C297175}"/>
                </a:ext>
              </a:extLst>
            </p:cNvPr>
            <p:cNvSpPr txBox="1"/>
            <p:nvPr/>
          </p:nvSpPr>
          <p:spPr>
            <a:xfrm>
              <a:off x="7205207" y="1022790"/>
              <a:ext cx="4347985" cy="461665"/>
            </a:xfrm>
            <a:prstGeom prst="rect">
              <a:avLst/>
            </a:prstGeom>
            <a:noFill/>
          </p:spPr>
          <p:txBody>
            <a:bodyPr wrap="none" rtlCol="0">
              <a:spAutoFit/>
            </a:bodyPr>
            <a:lstStyle/>
            <a:p>
              <a:r>
                <a:rPr lang="en-US" sz="2400" dirty="0"/>
                <a:t>states only depends on the states</a:t>
              </a:r>
              <a:endParaRPr lang="en-US" sz="2400" dirty="0">
                <a:solidFill>
                  <a:schemeClr val="bg1"/>
                </a:solidFill>
              </a:endParaRPr>
            </a:p>
          </p:txBody>
        </p:sp>
        <p:sp>
          <p:nvSpPr>
            <p:cNvPr id="146" name="TextBox 145">
              <a:extLst>
                <a:ext uri="{FF2B5EF4-FFF2-40B4-BE49-F238E27FC236}">
                  <a16:creationId xmlns:a16="http://schemas.microsoft.com/office/drawing/2014/main" id="{7626A9C2-76E1-3705-B630-1A482238F81A}"/>
                </a:ext>
              </a:extLst>
            </p:cNvPr>
            <p:cNvSpPr txBox="1"/>
            <p:nvPr/>
          </p:nvSpPr>
          <p:spPr>
            <a:xfrm>
              <a:off x="7205207" y="1374708"/>
              <a:ext cx="3309560" cy="461665"/>
            </a:xfrm>
            <a:prstGeom prst="rect">
              <a:avLst/>
            </a:prstGeom>
            <a:noFill/>
          </p:spPr>
          <p:txBody>
            <a:bodyPr wrap="none" rtlCol="0">
              <a:spAutoFit/>
            </a:bodyPr>
            <a:lstStyle/>
            <a:p>
              <a:r>
                <a:rPr lang="en-US" sz="2400" dirty="0"/>
                <a:t>and is path independent:</a:t>
              </a:r>
              <a:endParaRPr lang="en-US" sz="2400" dirty="0">
                <a:solidFill>
                  <a:schemeClr val="bg1"/>
                </a:solidFill>
              </a:endParaRPr>
            </a:p>
          </p:txBody>
        </p:sp>
      </p:grpSp>
    </p:spTree>
    <p:extLst>
      <p:ext uri="{BB962C8B-B14F-4D97-AF65-F5344CB8AC3E}">
        <p14:creationId xmlns:p14="http://schemas.microsoft.com/office/powerpoint/2010/main" val="159342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4" name="TextBox 3">
            <a:extLst>
              <a:ext uri="{FF2B5EF4-FFF2-40B4-BE49-F238E27FC236}">
                <a16:creationId xmlns:a16="http://schemas.microsoft.com/office/drawing/2014/main" id="{D2BA4621-041B-E33E-46DE-0BB051FE42ED}"/>
              </a:ext>
            </a:extLst>
          </p:cNvPr>
          <p:cNvSpPr txBox="1"/>
          <p:nvPr/>
        </p:nvSpPr>
        <p:spPr>
          <a:xfrm>
            <a:off x="91549" y="114438"/>
            <a:ext cx="12032718" cy="523220"/>
          </a:xfrm>
          <a:prstGeom prst="rect">
            <a:avLst/>
          </a:prstGeom>
        </p:spPr>
        <p:txBody>
          <a:bodyPr wrap="none" rtlCol="0">
            <a:spAutoFit/>
          </a:bodyPr>
          <a:lstStyle/>
          <a:p>
            <a:pPr algn="ctr"/>
            <a:r>
              <a:rPr lang="en-US" sz="2800" dirty="0">
                <a:solidFill>
                  <a:schemeClr val="tx1"/>
                </a:solidFill>
              </a:rPr>
              <a:t>Now let us turn our attention to the way regions are transported by the evolution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6133" y="767799"/>
                <a:ext cx="1894686" cy="51116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400" i="1" smtClean="0">
                                  <a:solidFill>
                                    <a:schemeClr val="tx1"/>
                                  </a:solidFill>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b="0" i="1" smtClean="0">
                              <a:solidFill>
                                <a:schemeClr val="tx1"/>
                              </a:solidFill>
                              <a:latin typeface="Cambria Math" panose="02040503050406030204" pitchFamily="18" charset="0"/>
                              <a:ea typeface="Cambria Math" panose="02040503050406030204" pitchFamily="18" charset="0"/>
                            </a:rPr>
                            <m:t>𝑎</m:t>
                          </m:r>
                        </m:sup>
                      </m:sSup>
                      <m:r>
                        <a:rPr lang="en-US" sz="2400" b="0" i="1"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400" b="0" i="1" smtClean="0">
                                  <a:solidFill>
                                    <a:schemeClr val="tx1"/>
                                  </a:solidFill>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b="0" i="1" smtClean="0">
                              <a:solidFill>
                                <a:schemeClr val="tx1"/>
                              </a:solidFill>
                              <a:latin typeface="Cambria Math" panose="02040503050406030204" pitchFamily="18" charset="0"/>
                              <a:ea typeface="Cambria Math" panose="02040503050406030204" pitchFamily="18" charset="0"/>
                            </a:rPr>
                            <m:t>𝑎</m:t>
                          </m:r>
                        </m:sup>
                      </m:sSup>
                      <m:d>
                        <m:dPr>
                          <m:ctrlPr>
                            <a:rPr lang="en-US" sz="2400" b="0" i="1" smtClean="0">
                              <a:solidFill>
                                <a:schemeClr val="tx1"/>
                              </a:solidFill>
                              <a:latin typeface="Cambria Math" panose="02040503050406030204" pitchFamily="18" charset="0"/>
                              <a:ea typeface="Cambria Math" panose="02040503050406030204" pitchFamily="18" charset="0"/>
                            </a:rPr>
                          </m:ctrlPr>
                        </m:dPr>
                        <m:e>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b="0" i="1" smtClean="0">
                                  <a:latin typeface="Cambria Math" panose="02040503050406030204" pitchFamily="18" charset="0"/>
                                  <a:ea typeface="Cambria Math" panose="02040503050406030204" pitchFamily="18" charset="0"/>
                                </a:rPr>
                                <m:t>𝑏</m:t>
                              </m:r>
                            </m:sup>
                          </m:sSup>
                        </m:e>
                      </m:d>
                    </m:oMath>
                  </m:oMathPara>
                </a14:m>
                <a:endParaRPr lang="en-US" sz="24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6133" y="767799"/>
                <a:ext cx="1894686" cy="511166"/>
              </a:xfrm>
              <a:prstGeom prst="rect">
                <a:avLst/>
              </a:prstGeom>
              <a:blipFill>
                <a:blip r:embed="rId2"/>
                <a:stretch>
                  <a:fillRect l="-2000" t="-731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1926953" y="782611"/>
                <a:ext cx="2307683" cy="48154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i="1">
                              <a:latin typeface="Cambria Math" panose="02040503050406030204" pitchFamily="18" charset="0"/>
                              <a:ea typeface="Cambria Math" panose="02040503050406030204" pitchFamily="18" charset="0"/>
                            </a:rPr>
                            <m:t>𝑏</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1926953" y="782611"/>
                <a:ext cx="2307683" cy="481542"/>
              </a:xfrm>
              <a:prstGeom prst="rect">
                <a:avLst/>
              </a:prstGeom>
              <a:blipFill>
                <a:blip r:embed="rId3"/>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4250770" y="767799"/>
                <a:ext cx="4157228" cy="51116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𝑛</m:t>
                          </m:r>
                        </m:sup>
                      </m:sSup>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e>
                      </m:d>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i="1">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i="1">
                              <a:latin typeface="Cambria Math" panose="02040503050406030204" pitchFamily="18" charset="0"/>
                              <a:ea typeface="Cambria Math" panose="02040503050406030204" pitchFamily="18" charset="0"/>
                            </a:rPr>
                            <m:t>𝑛</m:t>
                          </m:r>
                        </m:sup>
                      </m:sSup>
                    </m:oMath>
                  </m:oMathPara>
                </a14:m>
                <a:endParaRPr lang="en-US" sz="24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4250770" y="767799"/>
                <a:ext cx="4157228" cy="511166"/>
              </a:xfrm>
              <a:prstGeom prst="rect">
                <a:avLst/>
              </a:prstGeom>
              <a:blipFill>
                <a:blip r:embed="rId4"/>
                <a:stretch>
                  <a:fillRect t="-731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8481039" y="566269"/>
                <a:ext cx="3637919" cy="914225"/>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a:rPr lang="en-US" sz="2400" i="1">
                          <a:latin typeface="Cambria Math" panose="02040503050406030204" pitchFamily="18" charset="0"/>
                        </a:rPr>
                        <m:t>𝑑</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e>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e>
                            </m:mr>
                            <m:m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mr>
                          </m:m>
                        </m:e>
                      </m:d>
                      <m:r>
                        <a:rPr lang="en-US" sz="2400" i="1">
                          <a:latin typeface="Cambria Math" panose="02040503050406030204" pitchFamily="18" charset="0"/>
                        </a:rPr>
                        <m:t>𝑑𝑞𝑑𝑝</m:t>
                      </m:r>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8481039" y="566269"/>
                <a:ext cx="3637919" cy="914225"/>
              </a:xfrm>
              <a:prstGeom prst="rect">
                <a:avLst/>
              </a:prstGeom>
              <a:blipFill>
                <a:blip r:embed="rId5"/>
                <a:stretch>
                  <a:fillRect t="-1370"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F656A2-4D89-9289-7125-86DFD204909C}"/>
                  </a:ext>
                </a:extLst>
              </p:cNvPr>
              <p:cNvSpPr txBox="1"/>
              <p:nvPr/>
            </p:nvSpPr>
            <p:spPr>
              <a:xfrm>
                <a:off x="16133" y="3602078"/>
                <a:ext cx="11554317" cy="51860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m:t>
                              </m:r>
                            </m:e>
                            <m:sub>
                              <m:r>
                                <a:rPr lang="en-US" sz="2400" b="0" i="1" smtClean="0">
                                  <a:solidFill>
                                    <a:schemeClr val="tx1"/>
                                  </a:solidFill>
                                  <a:latin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𝑞</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𝑞</m:t>
                              </m:r>
                            </m:sup>
                          </m:sSup>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𝑡</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𝑝</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𝑝</m:t>
                              </m:r>
                            </m:sup>
                          </m:sSup>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𝑝</m:t>
                          </m:r>
                        </m:sup>
                      </m:s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𝑞</m:t>
                          </m:r>
                        </m:sup>
                      </m:sSup>
                      <m:r>
                        <a:rPr lang="en-US" sz="2400" i="1">
                          <a:latin typeface="Cambria Math" panose="02040503050406030204" pitchFamily="18" charset="0"/>
                          <a:ea typeface="Cambria Math" panose="02040503050406030204" pitchFamily="18" charset="0"/>
                        </a:rPr>
                        <m:t>𝛿</m:t>
                      </m:r>
                      <m:sSup>
                        <m:sSupPr>
                          <m:ctrlPr>
                            <a:rPr lang="en-US" sz="2400" b="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=1+</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𝑞</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𝑞</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𝑝</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𝑝</m:t>
                              </m:r>
                            </m:sup>
                          </m:sSup>
                        </m:e>
                      </m:d>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xmlns="">
          <p:sp>
            <p:nvSpPr>
              <p:cNvPr id="11" name="TextBox 10">
                <a:extLst>
                  <a:ext uri="{FF2B5EF4-FFF2-40B4-BE49-F238E27FC236}">
                    <a16:creationId xmlns:a16="http://schemas.microsoft.com/office/drawing/2014/main" id="{B9F656A2-4D89-9289-7125-86DFD204909C}"/>
                  </a:ext>
                </a:extLst>
              </p:cNvPr>
              <p:cNvSpPr txBox="1">
                <a:spLocks noRot="1" noChangeAspect="1" noMove="1" noResize="1" noEditPoints="1" noAdjustHandles="1" noChangeArrowheads="1" noChangeShapeType="1" noTextEdit="1"/>
              </p:cNvSpPr>
              <p:nvPr/>
            </p:nvSpPr>
            <p:spPr>
              <a:xfrm>
                <a:off x="16133" y="3602078"/>
                <a:ext cx="11554317" cy="518604"/>
              </a:xfrm>
              <a:prstGeom prst="rect">
                <a:avLst/>
              </a:prstGeom>
              <a:blipFill>
                <a:blip r:embed="rId6"/>
                <a:stretch>
                  <a:fillRect t="-7143"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128A68-4538-2AAE-213C-F8A77501D425}"/>
                  </a:ext>
                </a:extLst>
              </p:cNvPr>
              <p:cNvSpPr txBox="1"/>
              <p:nvPr/>
            </p:nvSpPr>
            <p:spPr>
              <a:xfrm>
                <a:off x="3910671" y="2668187"/>
                <a:ext cx="1996572"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𝛿</m:t>
                      </m:r>
                      <m:r>
                        <a:rPr lang="en-US" sz="2400" i="1">
                          <a:latin typeface="Cambria Math" panose="02040503050406030204" pitchFamily="18" charset="0"/>
                        </a:rPr>
                        <m:t>𝑡</m:t>
                      </m:r>
                    </m:oMath>
                  </m:oMathPara>
                </a14:m>
                <a:endParaRPr lang="en-US" sz="2400" dirty="0">
                  <a:solidFill>
                    <a:schemeClr val="tx1"/>
                  </a:solidFill>
                </a:endParaRPr>
              </a:p>
            </p:txBody>
          </p:sp>
        </mc:Choice>
        <mc:Fallback xmlns="">
          <p:sp>
            <p:nvSpPr>
              <p:cNvPr id="12" name="TextBox 11">
                <a:extLst>
                  <a:ext uri="{FF2B5EF4-FFF2-40B4-BE49-F238E27FC236}">
                    <a16:creationId xmlns:a16="http://schemas.microsoft.com/office/drawing/2014/main" id="{5A128A68-4538-2AAE-213C-F8A77501D425}"/>
                  </a:ext>
                </a:extLst>
              </p:cNvPr>
              <p:cNvSpPr txBox="1">
                <a:spLocks noRot="1" noChangeAspect="1" noMove="1" noResize="1" noEditPoints="1" noAdjustHandles="1" noChangeArrowheads="1" noChangeShapeType="1" noTextEdit="1"/>
              </p:cNvSpPr>
              <p:nvPr/>
            </p:nvSpPr>
            <p:spPr>
              <a:xfrm>
                <a:off x="3910671" y="2668187"/>
                <a:ext cx="1996572" cy="461665"/>
              </a:xfrm>
              <a:prstGeom prst="rect">
                <a:avLst/>
              </a:prstGeom>
              <a:blipFill>
                <a:blip r:embed="rId7"/>
                <a:stretch>
                  <a:fillRect l="-633" t="-2703"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5FDC01-FB10-4E07-C5F1-B6DBE6074674}"/>
                  </a:ext>
                </a:extLst>
              </p:cNvPr>
              <p:cNvSpPr txBox="1"/>
              <p:nvPr/>
            </p:nvSpPr>
            <p:spPr>
              <a:xfrm>
                <a:off x="1080053" y="2711942"/>
                <a:ext cx="200074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𝛿</m:t>
                      </m:r>
                      <m:r>
                        <a:rPr lang="en-US" sz="2400" i="1">
                          <a:latin typeface="Cambria Math" panose="02040503050406030204" pitchFamily="18" charset="0"/>
                        </a:rPr>
                        <m:t>𝑡</m:t>
                      </m:r>
                    </m:oMath>
                  </m:oMathPara>
                </a14:m>
                <a:endParaRPr lang="en-US" sz="2400" dirty="0">
                  <a:solidFill>
                    <a:schemeClr val="tx1"/>
                  </a:solidFill>
                </a:endParaRPr>
              </a:p>
            </p:txBody>
          </p:sp>
        </mc:Choice>
        <mc:Fallback xmlns="">
          <p:sp>
            <p:nvSpPr>
              <p:cNvPr id="13" name="TextBox 12">
                <a:extLst>
                  <a:ext uri="{FF2B5EF4-FFF2-40B4-BE49-F238E27FC236}">
                    <a16:creationId xmlns:a16="http://schemas.microsoft.com/office/drawing/2014/main" id="{C45FDC01-FB10-4E07-C5F1-B6DBE6074674}"/>
                  </a:ext>
                </a:extLst>
              </p:cNvPr>
              <p:cNvSpPr txBox="1">
                <a:spLocks noRot="1" noChangeAspect="1" noMove="1" noResize="1" noEditPoints="1" noAdjustHandles="1" noChangeArrowheads="1" noChangeShapeType="1" noTextEdit="1"/>
              </p:cNvSpPr>
              <p:nvPr/>
            </p:nvSpPr>
            <p:spPr>
              <a:xfrm>
                <a:off x="1080053" y="2711942"/>
                <a:ext cx="2000741"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A57AA91-82E6-BF2D-AFA8-CE1D6E7C98AA}"/>
                  </a:ext>
                </a:extLst>
              </p:cNvPr>
              <p:cNvSpPr txBox="1"/>
              <p:nvPr/>
            </p:nvSpPr>
            <p:spPr>
              <a:xfrm>
                <a:off x="6506576" y="2479610"/>
                <a:ext cx="4783297" cy="91422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m>
                            <m:mPr>
                              <m:mcs>
                                <m:mc>
                                  <m:mcPr>
                                    <m:count m:val="2"/>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𝑞</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𝑞</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m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𝑝</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𝑝</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𝑝</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mr>
                          </m:m>
                        </m:e>
                      </m:d>
                    </m:oMath>
                  </m:oMathPara>
                </a14:m>
                <a:endParaRPr lang="en-US" sz="2400" dirty="0">
                  <a:solidFill>
                    <a:schemeClr val="tx1"/>
                  </a:solidFill>
                </a:endParaRPr>
              </a:p>
            </p:txBody>
          </p:sp>
        </mc:Choice>
        <mc:Fallback xmlns="">
          <p:sp>
            <p:nvSpPr>
              <p:cNvPr id="14" name="TextBox 13">
                <a:extLst>
                  <a:ext uri="{FF2B5EF4-FFF2-40B4-BE49-F238E27FC236}">
                    <a16:creationId xmlns:a16="http://schemas.microsoft.com/office/drawing/2014/main" id="{3A57AA91-82E6-BF2D-AFA8-CE1D6E7C98AA}"/>
                  </a:ext>
                </a:extLst>
              </p:cNvPr>
              <p:cNvSpPr txBox="1">
                <a:spLocks noRot="1" noChangeAspect="1" noMove="1" noResize="1" noEditPoints="1" noAdjustHandles="1" noChangeArrowheads="1" noChangeShapeType="1" noTextEdit="1"/>
              </p:cNvSpPr>
              <p:nvPr/>
            </p:nvSpPr>
            <p:spPr>
              <a:xfrm>
                <a:off x="6506576" y="2479610"/>
                <a:ext cx="4783297" cy="914225"/>
              </a:xfrm>
              <a:prstGeom prst="rect">
                <a:avLst/>
              </a:prstGeom>
              <a:blipFill>
                <a:blip r:embed="rId9"/>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081565-DF92-B502-3A2C-4BE358B5776F}"/>
                  </a:ext>
                </a:extLst>
              </p:cNvPr>
              <p:cNvSpPr txBox="1"/>
              <p:nvPr/>
            </p:nvSpPr>
            <p:spPr>
              <a:xfrm>
                <a:off x="187167" y="1743722"/>
                <a:ext cx="11800859"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If</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r>
                        <m:rPr>
                          <m:nor/>
                        </m:rPr>
                        <a:rPr lang="en-US" sz="2800" dirty="0"/>
                        <m:t> </m:t>
                      </m:r>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5" name="TextBox 14">
                <a:extLst>
                  <a:ext uri="{FF2B5EF4-FFF2-40B4-BE49-F238E27FC236}">
                    <a16:creationId xmlns:a16="http://schemas.microsoft.com/office/drawing/2014/main" id="{0F081565-DF92-B502-3A2C-4BE358B5776F}"/>
                  </a:ext>
                </a:extLst>
              </p:cNvPr>
              <p:cNvSpPr txBox="1">
                <a:spLocks noRot="1" noChangeAspect="1" noMove="1" noResize="1" noEditPoints="1" noAdjustHandles="1" noChangeArrowheads="1" noChangeShapeType="1" noTextEdit="1"/>
              </p:cNvSpPr>
              <p:nvPr/>
            </p:nvSpPr>
            <p:spPr>
              <a:xfrm>
                <a:off x="187167" y="1743722"/>
                <a:ext cx="11800859" cy="523220"/>
              </a:xfrm>
              <a:prstGeom prst="rect">
                <a:avLst/>
              </a:prstGeom>
              <a:blipFill>
                <a:blip r:embed="rId10"/>
                <a:stretch>
                  <a:fillRect t="-11905"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E09DE3-0247-EE12-CF4D-74AC541779E4}"/>
                  </a:ext>
                </a:extLst>
              </p:cNvPr>
              <p:cNvSpPr txBox="1"/>
              <p:nvPr/>
            </p:nvSpPr>
            <p:spPr>
              <a:xfrm>
                <a:off x="654470" y="4594162"/>
                <a:ext cx="8929689"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Jacobian of the time evolution is unitary:</a:t>
                </a:r>
                <a:endParaRPr lang="en-US" sz="3600" dirty="0">
                  <a:solidFill>
                    <a:schemeClr val="accent6"/>
                  </a:solidFill>
                </a:endParaRPr>
              </a:p>
            </p:txBody>
          </p:sp>
        </mc:Choice>
        <mc:Fallback xmlns="">
          <p:sp>
            <p:nvSpPr>
              <p:cNvPr id="10" name="TextBox 9">
                <a:extLst>
                  <a:ext uri="{FF2B5EF4-FFF2-40B4-BE49-F238E27FC236}">
                    <a16:creationId xmlns:a16="http://schemas.microsoft.com/office/drawing/2014/main" id="{7AE09DE3-0247-EE12-CF4D-74AC541779E4}"/>
                  </a:ext>
                </a:extLst>
              </p:cNvPr>
              <p:cNvSpPr txBox="1">
                <a:spLocks noRot="1" noChangeAspect="1" noMove="1" noResize="1" noEditPoints="1" noAdjustHandles="1" noChangeArrowheads="1" noChangeShapeType="1" noTextEdit="1"/>
              </p:cNvSpPr>
              <p:nvPr/>
            </p:nvSpPr>
            <p:spPr>
              <a:xfrm>
                <a:off x="654470" y="4594162"/>
                <a:ext cx="8929689" cy="646331"/>
              </a:xfrm>
              <a:prstGeom prst="rect">
                <a:avLst/>
              </a:prstGeom>
              <a:blipFill>
                <a:blip r:embed="rId11"/>
                <a:stretch>
                  <a:fillRect l="-426" t="-13462" r="-1136"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438B269-EA06-CADE-E6BF-36D0D175642D}"/>
                  </a:ext>
                </a:extLst>
              </p:cNvPr>
              <p:cNvSpPr txBox="1"/>
              <p:nvPr/>
            </p:nvSpPr>
            <p:spPr>
              <a:xfrm>
                <a:off x="3769105" y="5240576"/>
                <a:ext cx="2241063" cy="720582"/>
              </a:xfrm>
              <a:prstGeom prst="rect">
                <a:avLst/>
              </a:prstGeom>
              <a:noFill/>
            </p:spPr>
            <p:txBody>
              <a:bodyPr wrap="none" rtlCol="0">
                <a:spAutoFit/>
              </a:bodyPr>
              <a:lstStyle/>
              <a:p>
                <a14:m>
                  <m:oMath xmlns:m="http://schemas.openxmlformats.org/officeDocument/2006/math">
                    <m:d>
                      <m:dPr>
                        <m:begChr m:val="|"/>
                        <m:endChr m:val="|"/>
                        <m:ctrlPr>
                          <a:rPr lang="en-US" sz="3600" i="1">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oMath>
                </a14:m>
                <a:r>
                  <a:rPr lang="en-US" sz="3600" dirty="0">
                    <a:solidFill>
                      <a:schemeClr val="accent6">
                        <a:lumMod val="75000"/>
                      </a:schemeClr>
                    </a:solidFill>
                  </a:rPr>
                  <a:t> 1</a:t>
                </a:r>
                <a:endParaRPr lang="en-US" sz="3600" dirty="0">
                  <a:solidFill>
                    <a:schemeClr val="accent6"/>
                  </a:solidFill>
                </a:endParaRPr>
              </a:p>
            </p:txBody>
          </p:sp>
        </mc:Choice>
        <mc:Fallback xmlns="">
          <p:sp>
            <p:nvSpPr>
              <p:cNvPr id="19" name="TextBox 18">
                <a:extLst>
                  <a:ext uri="{FF2B5EF4-FFF2-40B4-BE49-F238E27FC236}">
                    <a16:creationId xmlns:a16="http://schemas.microsoft.com/office/drawing/2014/main" id="{4438B269-EA06-CADE-E6BF-36D0D175642D}"/>
                  </a:ext>
                </a:extLst>
              </p:cNvPr>
              <p:cNvSpPr txBox="1">
                <a:spLocks noRot="1" noChangeAspect="1" noMove="1" noResize="1" noEditPoints="1" noAdjustHandles="1" noChangeArrowheads="1" noChangeShapeType="1" noTextEdit="1"/>
              </p:cNvSpPr>
              <p:nvPr/>
            </p:nvSpPr>
            <p:spPr>
              <a:xfrm>
                <a:off x="3769105" y="5240576"/>
                <a:ext cx="2241063" cy="720582"/>
              </a:xfrm>
              <a:prstGeom prst="rect">
                <a:avLst/>
              </a:prstGeom>
              <a:blipFill>
                <a:blip r:embed="rId12"/>
                <a:stretch>
                  <a:fillRect t="-5172" r="-7303" b="-25862"/>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B53B42E-80F2-7E14-F92D-499C5A7C18AB}"/>
                  </a:ext>
                </a:extLst>
              </p:cNvPr>
              <p:cNvSpPr txBox="1"/>
              <p:nvPr/>
            </p:nvSpPr>
            <p:spPr>
              <a:xfrm>
                <a:off x="0" y="4242325"/>
                <a:ext cx="9792681" cy="646331"/>
              </a:xfrm>
              <a:prstGeom prst="rect">
                <a:avLst/>
              </a:prstGeom>
              <a:noFill/>
            </p:spPr>
            <p:txBody>
              <a:bodyPr wrap="non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xmlns="">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0" y="4242325"/>
                <a:ext cx="9792681" cy="646331"/>
              </a:xfrm>
              <a:prstGeom prst="rect">
                <a:avLst/>
              </a:prstGeom>
              <a:blipFill>
                <a:blip r:embed="rId2"/>
                <a:stretch>
                  <a:fillRect l="-389" t="-15686" r="-1038"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773755" y="5071440"/>
                <a:ext cx="3211520" cy="720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𝜉</m:t>
                              </m:r>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773755" y="5071440"/>
                <a:ext cx="3211520" cy="720582"/>
              </a:xfrm>
              <a:prstGeom prst="rect">
                <a:avLst/>
              </a:prstGeom>
              <a:blipFill>
                <a:blip r:embed="rId3"/>
                <a:stretch>
                  <a:fillRect l="-394" t="-5172"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2571118" y="3355968"/>
                <a:ext cx="5616794" cy="650884"/>
              </a:xfrm>
              <a:prstGeom prst="rect">
                <a:avLst/>
              </a:prstGeom>
              <a:noFill/>
            </p:spPr>
            <p:txBody>
              <a:bodyPr wrap="none" rtlCol="0">
                <a:spAutoFit/>
              </a:bodyPr>
              <a:lstStyle/>
              <a:p>
                <a:r>
                  <a:rPr lang="en-US" sz="3200" dirty="0">
                    <a:solidFill>
                      <a:schemeClr val="tx1"/>
                    </a:solidFill>
                  </a:rPr>
                  <a:t>Densities: </a:t>
                </a:r>
                <a14:m>
                  <m:oMath xmlns:m="http://schemas.openxmlformats.org/officeDocument/2006/math">
                    <m:d>
                      <m:dPr>
                        <m:begChr m:val="|"/>
                        <m:endChr m:val="|"/>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m:t>
                            </m:r>
                          </m:e>
                          <m:sub>
                            <m:r>
                              <a:rPr lang="en-US" sz="3200" i="1">
                                <a:solidFill>
                                  <a:schemeClr val="tx1"/>
                                </a:solidFill>
                                <a:latin typeface="Cambria Math" panose="02040503050406030204" pitchFamily="18" charset="0"/>
                              </a:rPr>
                              <m:t>𝑏</m:t>
                            </m:r>
                          </m:sub>
                        </m:sSub>
                        <m:sSup>
                          <m:sSupPr>
                            <m:ctrlPr>
                              <a:rPr lang="en-US" sz="3200" i="1">
                                <a:solidFill>
                                  <a:schemeClr val="tx1"/>
                                </a:solidFill>
                                <a:latin typeface="Cambria Math" panose="02040503050406030204" pitchFamily="18" charset="0"/>
                                <a:ea typeface="Cambria Math" panose="02040503050406030204" pitchFamily="18" charset="0"/>
                              </a:rPr>
                            </m:ctrlPr>
                          </m:sSupPr>
                          <m:e>
                            <m:acc>
                              <m:accPr>
                                <m:chr m:val="̂"/>
                                <m:ctrlPr>
                                  <a:rPr lang="en-US" sz="3200" i="1">
                                    <a:solidFill>
                                      <a:schemeClr val="tx1"/>
                                    </a:solidFill>
                                    <a:latin typeface="Cambria Math" panose="02040503050406030204" pitchFamily="18" charset="0"/>
                                    <a:ea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𝜉</m:t>
                                </m:r>
                              </m:e>
                            </m:acc>
                          </m:e>
                          <m:sup>
                            <m:r>
                              <a:rPr lang="en-US" sz="3200" i="1">
                                <a:solidFill>
                                  <a:schemeClr val="tx1"/>
                                </a:solidFill>
                                <a:latin typeface="Cambria Math" panose="02040503050406030204" pitchFamily="18" charset="0"/>
                                <a:ea typeface="Cambria Math" panose="02040503050406030204" pitchFamily="18" charset="0"/>
                              </a:rPr>
                              <m:t>𝑎</m:t>
                            </m:r>
                          </m:sup>
                        </m:sSup>
                      </m:e>
                    </m:d>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𝜌</m:t>
                        </m:r>
                      </m:e>
                    </m:acc>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𝜉</m:t>
                                </m:r>
                              </m:e>
                            </m:acc>
                          </m:e>
                          <m:sup>
                            <m:r>
                              <a:rPr lang="en-US" sz="3200" i="1">
                                <a:solidFill>
                                  <a:schemeClr val="tx1"/>
                                </a:solidFill>
                                <a:latin typeface="Cambria Math" panose="02040503050406030204" pitchFamily="18" charset="0"/>
                              </a:rPr>
                              <m:t>𝑎</m:t>
                            </m:r>
                          </m:sup>
                        </m:sSup>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𝜌</m:t>
                    </m:r>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𝜉</m:t>
                            </m:r>
                          </m:e>
                          <m:sup>
                            <m:r>
                              <a:rPr lang="en-US" sz="3200" i="1">
                                <a:solidFill>
                                  <a:schemeClr val="tx1"/>
                                </a:solidFill>
                                <a:latin typeface="Cambria Math" panose="02040503050406030204" pitchFamily="18" charset="0"/>
                              </a:rPr>
                              <m:t>𝑏</m:t>
                            </m:r>
                          </m:sup>
                        </m:sSup>
                      </m:e>
                    </m:d>
                  </m:oMath>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571118" y="3355968"/>
                <a:ext cx="5616794" cy="650884"/>
              </a:xfrm>
              <a:prstGeom prst="rect">
                <a:avLst/>
              </a:prstGeom>
              <a:blipFill>
                <a:blip r:embed="rId4"/>
                <a:stretch>
                  <a:fillRect l="-2709" t="-961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D03F2-93D9-83BF-CDA9-A512BA4F8C99}"/>
                  </a:ext>
                </a:extLst>
              </p:cNvPr>
              <p:cNvSpPr txBox="1"/>
              <p:nvPr/>
            </p:nvSpPr>
            <p:spPr>
              <a:xfrm>
                <a:off x="1518974" y="1598500"/>
                <a:ext cx="9260677"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Volumes are conserved through the evolution:</a:t>
                </a:r>
                <a:endParaRPr lang="en-US" sz="3600" dirty="0">
                  <a:solidFill>
                    <a:schemeClr val="accent6"/>
                  </a:solidFill>
                </a:endParaRPr>
              </a:p>
            </p:txBody>
          </p:sp>
        </mc:Choice>
        <mc:Fallback xmlns="">
          <p:sp>
            <p:nvSpPr>
              <p:cNvPr id="5" name="TextBox 4">
                <a:extLst>
                  <a:ext uri="{FF2B5EF4-FFF2-40B4-BE49-F238E27FC236}">
                    <a16:creationId xmlns:a16="http://schemas.microsoft.com/office/drawing/2014/main" id="{598D03F2-93D9-83BF-CDA9-A512BA4F8C99}"/>
                  </a:ext>
                </a:extLst>
              </p:cNvPr>
              <p:cNvSpPr txBox="1">
                <a:spLocks noRot="1" noChangeAspect="1" noMove="1" noResize="1" noEditPoints="1" noAdjustHandles="1" noChangeArrowheads="1" noChangeShapeType="1" noTextEdit="1"/>
              </p:cNvSpPr>
              <p:nvPr/>
            </p:nvSpPr>
            <p:spPr>
              <a:xfrm>
                <a:off x="1518974" y="1598500"/>
                <a:ext cx="9260677" cy="646331"/>
              </a:xfrm>
              <a:prstGeom prst="rect">
                <a:avLst/>
              </a:prstGeom>
              <a:blipFill>
                <a:blip r:embed="rId5"/>
                <a:stretch>
                  <a:fillRect l="-274" t="-13462" r="-1096"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3512664" y="2244831"/>
                <a:ext cx="5166671" cy="676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3512664" y="2244831"/>
                <a:ext cx="5166671" cy="676211"/>
              </a:xfrm>
              <a:prstGeom prst="rect">
                <a:avLst/>
              </a:prstGeom>
              <a:blipFill>
                <a:blip r:embed="rId6"/>
                <a:stretch>
                  <a:fillRect t="-7407"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1098618" y="307289"/>
                <a:ext cx="9698169" cy="1051185"/>
              </a:xfrm>
              <a:prstGeom prst="rect">
                <a:avLst/>
              </a:prstGeom>
            </p:spPr>
            <p:txBody>
              <a:bodyPr wrap="none" rtlCol="0">
                <a:spAutoFit/>
              </a:bodyPr>
              <a:lstStyle/>
              <a:p>
                <a:pPr algn="ctr"/>
                <a:r>
                  <a:rPr lang="en-US" sz="2800" dirty="0"/>
                  <a:t>Since the Jacobian is unitary: </a:t>
                </a:r>
                <a14:m>
                  <m:oMath xmlns:m="http://schemas.openxmlformats.org/officeDocument/2006/math">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e>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mr>
                        </m:m>
                      </m:e>
                    </m:d>
                    <m:r>
                      <a:rPr lang="en-US" sz="2800" i="1">
                        <a:latin typeface="Cambria Math" panose="02040503050406030204" pitchFamily="18" charset="0"/>
                      </a:rPr>
                      <m:t>𝑑𝑞𝑑𝑝</m:t>
                    </m:r>
                    <m:r>
                      <a:rPr lang="en-US" sz="2800" b="0" i="1" smtClean="0">
                        <a:latin typeface="Cambria Math" panose="02040503050406030204" pitchFamily="18" charset="0"/>
                      </a:rPr>
                      <m:t>=</m:t>
                    </m:r>
                    <m:r>
                      <a:rPr lang="en-US" sz="2800" b="0" i="1" smtClean="0">
                        <a:latin typeface="Cambria Math" panose="02040503050406030204" pitchFamily="18" charset="0"/>
                      </a:rPr>
                      <m:t>𝑑𝑞𝑑𝑝</m:t>
                    </m:r>
                  </m:oMath>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1098618" y="307289"/>
                <a:ext cx="9698169" cy="1051185"/>
              </a:xfrm>
              <a:prstGeom prst="rect">
                <a:avLst/>
              </a:prstGeom>
              <a:blipFill>
                <a:blip r:embed="rId7"/>
                <a:stretch>
                  <a:fillRect l="-784" t="-4762" r="-261" b="-1190"/>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2FFE77-826D-8979-6044-DE5B24FBDD3F}"/>
                  </a:ext>
                </a:extLst>
              </p:cNvPr>
              <p:cNvSpPr txBox="1"/>
              <p:nvPr/>
            </p:nvSpPr>
            <p:spPr>
              <a:xfrm>
                <a:off x="282357" y="3786252"/>
                <a:ext cx="11627286" cy="374270"/>
              </a:xfrm>
              <a:prstGeom prst="rect">
                <a:avLst/>
              </a:prstGeom>
              <a:noFill/>
            </p:spPr>
            <p:txBody>
              <a:bodyPr wrap="none" rtlCol="0">
                <a:spAutoFit/>
              </a:bodyPr>
              <a:lstStyle/>
              <a:p>
                <a:pPr algn="ctr"/>
                <a:r>
                  <a:rPr lang="en-US" dirty="0"/>
                  <a:t>Given two vectors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𝑎</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𝑤</m:t>
                        </m:r>
                      </m:e>
                      <m:sup>
                        <m:r>
                          <a:rPr lang="en-US" i="1">
                            <a:latin typeface="Cambria Math" panose="02040503050406030204" pitchFamily="18" charset="0"/>
                          </a:rPr>
                          <m:t>𝑎</m:t>
                        </m:r>
                      </m:sup>
                    </m:sSup>
                  </m:oMath>
                </a14:m>
                <a:r>
                  <a:rPr lang="en-US" dirty="0"/>
                  <a:t>, the area of the parallelogram they form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𝑣𝑤</m:t>
                        </m:r>
                      </m:e>
                      <m:sup>
                        <m:r>
                          <a:rPr lang="en-US" i="1">
                            <a:latin typeface="Cambria Math" panose="02040503050406030204" pitchFamily="18" charset="0"/>
                          </a:rPr>
                          <m:t>𝑞</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𝑝</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𝑝</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𝑞</m:t>
                        </m:r>
                      </m:sup>
                    </m:sSup>
                  </m:oMath>
                </a14:m>
                <a:r>
                  <a:rPr lang="en-US" dirty="0"/>
                  <a:t> which can be written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𝑎</m:t>
                        </m:r>
                      </m:sup>
                    </m:sSup>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𝑎𝑏</m:t>
                        </m:r>
                        <m:r>
                          <a:rPr lang="en-US" i="1">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𝑏</m:t>
                        </m:r>
                      </m:sup>
                    </m:sSup>
                  </m:oMath>
                </a14:m>
                <a:endParaRPr lang="en-US" dirty="0"/>
              </a:p>
            </p:txBody>
          </p:sp>
        </mc:Choice>
        <mc:Fallback xmlns="">
          <p:sp>
            <p:nvSpPr>
              <p:cNvPr id="6" name="TextBox 5">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82357" y="3786252"/>
                <a:ext cx="11627286" cy="374270"/>
              </a:xfrm>
              <a:prstGeom prst="rect">
                <a:avLst/>
              </a:prstGeom>
              <a:blipFill>
                <a:blip r:embed="rId2"/>
                <a:stretch>
                  <a:fillRect t="-6667" b="-26667"/>
                </a:stretch>
              </a:blipFill>
            </p:spPr>
            <p:txBody>
              <a:bodyPr/>
              <a:lstStyle/>
              <a:p>
                <a:r>
                  <a:rPr lang="en-US">
                    <a:noFill/>
                  </a:rPr>
                  <a:t> </a:t>
                </a:r>
              </a:p>
            </p:txBody>
          </p:sp>
        </mc:Fallback>
      </mc:AlternateContent>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838960" y="102186"/>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838960" y="102186"/>
                <a:ext cx="4004109" cy="584775"/>
              </a:xfrm>
              <a:prstGeom prst="rect">
                <a:avLst/>
              </a:prstGeom>
              <a:blipFill>
                <a:blip r:embed="rId3"/>
                <a:stretch>
                  <a:fillRect l="-949" t="-4255" b="-10638"/>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9BA70E87-D61A-8317-1F34-C4251813B0FB}"/>
              </a:ext>
            </a:extLst>
          </p:cNvPr>
          <p:cNvGrpSpPr/>
          <p:nvPr/>
        </p:nvGrpSpPr>
        <p:grpSpPr>
          <a:xfrm>
            <a:off x="1370941" y="606924"/>
            <a:ext cx="3010027" cy="3080896"/>
            <a:chOff x="1357631" y="87879"/>
            <a:chExt cx="3010027" cy="3080896"/>
          </a:xfrm>
        </p:grpSpPr>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357631" y="87879"/>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4167"/>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6F66EC2-CCFF-AB3F-6FA0-E1C627F2764B}"/>
                </a:ext>
              </a:extLst>
            </p:cNvPr>
            <p:cNvGrpSpPr>
              <a:grpSpLocks noChangeAspect="1"/>
            </p:cNvGrpSpPr>
            <p:nvPr/>
          </p:nvGrpSpPr>
          <p:grpSpPr>
            <a:xfrm>
              <a:off x="1735969" y="505924"/>
              <a:ext cx="2249696" cy="2244806"/>
              <a:chOff x="780656" y="611140"/>
              <a:chExt cx="2249696" cy="2244806"/>
            </a:xfrm>
          </p:grpSpPr>
          <p:cxnSp>
            <p:nvCxnSpPr>
              <p:cNvPr id="4" name="Straight Arrow Connector 3">
                <a:extLst>
                  <a:ext uri="{FF2B5EF4-FFF2-40B4-BE49-F238E27FC236}">
                    <a16:creationId xmlns:a16="http://schemas.microsoft.com/office/drawing/2014/main" id="{E34DFE4A-0BCA-341A-2BF7-EB147A065573}"/>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2228867-AF8A-5E52-B359-3005DC6D92FB}"/>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54DF83-8F5E-3335-87CF-600C8BFD7B7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D15895-0140-7B51-6048-2B10BD5A67CC}"/>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023636-11D2-4A12-8441-870A80E448BD}"/>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2DD69A-858D-0BD3-9D16-87DA2F6A1AE3}"/>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84880-92E3-5A61-8CDA-3BE92681911E}"/>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B80861-A395-4ED1-D474-825E57906AA2}"/>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0AB366-F2B8-6387-352E-1760DECEC113}"/>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03502E-7F7F-A8E8-A799-0D603C36A89D}"/>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75192-6D97-4D10-8B36-85A3161D00EC}"/>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8E2F5-D3F5-F0FD-B37B-C0104C6DA38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D6E733-DF10-F3AA-A461-06D5BCB0F9A7}"/>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336EED-95DE-FDDD-C8C3-D20A5DECC497}"/>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315AF-A39A-C90C-EDA2-F2F43BF57F18}"/>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E87365-4538-572F-BE23-E6753FDF8125}"/>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5E5C9-F965-BF61-AF05-3452273063C7}"/>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8BE43-CFCD-2E35-8DDB-BD1C25331F2D}"/>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5B4066-54B7-0580-416B-2AF30587756E}"/>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6D041-F41D-A6F0-0B22-435D53F2603B}"/>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2FACA3-B1DB-E084-AF8A-DCB011F74D32}"/>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E787B-8C86-6341-1093-506DBD2D63EF}"/>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806033-7A75-358D-8FA6-166B18982EDD}"/>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623682-4C03-FEAF-61EE-AC0EAF7C5189}"/>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9350906-7C9F-4A6C-7DE8-7244C10C7A3F}"/>
                  </a:ext>
                </a:extLst>
              </p:cNvPr>
              <p:cNvSpPr txBox="1"/>
              <p:nvPr/>
            </p:nvSpPr>
            <p:spPr>
              <a:xfrm>
                <a:off x="1986036" y="4682944"/>
                <a:ext cx="6142131" cy="850874"/>
              </a:xfrm>
              <a:prstGeom prst="rect">
                <a:avLst/>
              </a:prstGeom>
              <a:noFill/>
            </p:spPr>
            <p:txBody>
              <a:bodyPr wrap="none" rtlCol="0">
                <a:spAutoFit/>
              </a:bodyPr>
              <a:lstStyle/>
              <a:p>
                <a:pPr algn="ctr"/>
                <a:r>
                  <a:rPr lang="en-US" sz="2400" dirty="0"/>
                  <a:t>The invariance of the area can be written: </a:t>
                </a:r>
              </a:p>
              <a:p>
                <a:pPr algn="ctr"/>
                <a:r>
                  <a:rPr lang="en-US" sz="2400" dirty="0"/>
                  <a:t>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i="1">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r>
                          <a:rPr lang="en-US" sz="2400" i="1">
                            <a:latin typeface="Cambria Math" panose="02040503050406030204" pitchFamily="18" charset="0"/>
                          </a:rPr>
                          <m:t> </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b="0" i="1" smtClean="0">
                            <a:latin typeface="Cambria Math" panose="02040503050406030204" pitchFamily="18" charset="0"/>
                          </a:rPr>
                          <m:t>𝑑</m:t>
                        </m:r>
                      </m:sup>
                    </m:s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r>
                          <a:rPr lang="en-US" sz="2400" i="1">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sSup>
                      <m:sSupPr>
                        <m:ctrlPr>
                          <a:rPr lang="en-US" sz="240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i="1">
                                <a:latin typeface="Cambria Math" panose="02040503050406030204" pitchFamily="18" charset="0"/>
                              </a:rPr>
                              <m:t>𝜔</m:t>
                            </m:r>
                          </m:e>
                        </m:acc>
                      </m:e>
                      <m:sub>
                        <m:r>
                          <a:rPr lang="en-US" sz="2400" b="0" i="1" smtClean="0">
                            <a:latin typeface="Cambria Math" panose="02040503050406030204" pitchFamily="18" charset="0"/>
                          </a:rPr>
                          <m:t>𝑎𝑏</m:t>
                        </m:r>
                        <m:r>
                          <a:rPr lang="en-US" sz="2400" b="0" i="1" smtClean="0">
                            <a:latin typeface="Cambria Math" panose="02040503050406030204" pitchFamily="18" charset="0"/>
                          </a:rPr>
                          <m:t> </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a14:m>
                <a:endParaRPr lang="en-US" sz="2400" dirty="0"/>
              </a:p>
            </p:txBody>
          </p:sp>
        </mc:Choice>
        <mc:Fallback xmlns="">
          <p:sp>
            <p:nvSpPr>
              <p:cNvPr id="33" name="TextBox 32">
                <a:extLst>
                  <a:ext uri="{FF2B5EF4-FFF2-40B4-BE49-F238E27FC236}">
                    <a16:creationId xmlns:a16="http://schemas.microsoft.com/office/drawing/2014/main" id="{A9350906-7C9F-4A6C-7DE8-7244C10C7A3F}"/>
                  </a:ext>
                </a:extLst>
              </p:cNvPr>
              <p:cNvSpPr txBox="1">
                <a:spLocks noRot="1" noChangeAspect="1" noMove="1" noResize="1" noEditPoints="1" noAdjustHandles="1" noChangeArrowheads="1" noChangeShapeType="1" noTextEdit="1"/>
              </p:cNvSpPr>
              <p:nvPr/>
            </p:nvSpPr>
            <p:spPr>
              <a:xfrm>
                <a:off x="1986036" y="4682944"/>
                <a:ext cx="6142131" cy="850874"/>
              </a:xfrm>
              <a:prstGeom prst="rect">
                <a:avLst/>
              </a:prstGeom>
              <a:blipFill>
                <a:blip r:embed="rId6"/>
                <a:stretch>
                  <a:fillRect t="-5882"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1367736" y="4169915"/>
                <a:ext cx="1973617" cy="48154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𝑣</m:t>
                              </m:r>
                            </m:e>
                          </m:acc>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𝑏</m:t>
                          </m:r>
                        </m:sup>
                      </m:sSup>
                    </m:oMath>
                  </m:oMathPara>
                </a14:m>
                <a:endParaRPr lang="en-US" sz="24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367736" y="4169915"/>
                <a:ext cx="1973617" cy="481542"/>
              </a:xfrm>
              <a:prstGeom prst="rect">
                <a:avLst/>
              </a:prstGeom>
              <a:blipFill>
                <a:blip r:embed="rId7"/>
                <a:stretch>
                  <a:fillRect t="-10256"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6346570" y="4170375"/>
                <a:ext cx="2096856" cy="48154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6346570" y="4170375"/>
                <a:ext cx="2096856" cy="481542"/>
              </a:xfrm>
              <a:prstGeom prst="rect">
                <a:avLst/>
              </a:prstGeom>
              <a:blipFill>
                <a:blip r:embed="rId8"/>
                <a:stretch>
                  <a:fillRect t="-10256"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87385" y="5685758"/>
                <a:ext cx="8511368" cy="584775"/>
              </a:xfrm>
              <a:prstGeom prst="rect">
                <a:avLst/>
              </a:prstGeom>
              <a:noFill/>
            </p:spPr>
            <p:txBody>
              <a:bodyPr wrap="none" rtlCol="0">
                <a:spAutoFit/>
              </a:bodyPr>
              <a:lstStyle/>
              <a:p>
                <a:pPr algn="ctr"/>
                <a14:m>
                  <m:oMath xmlns:m="http://schemas.openxmlformats.org/officeDocument/2006/math">
                    <m:r>
                      <a:rPr lang="en-US" sz="3200" i="1" smtClean="0">
                        <a:solidFill>
                          <a:schemeClr val="accent6">
                            <a:lumMod val="75000"/>
                          </a:schemeClr>
                        </a:solidFill>
                        <a:latin typeface="Cambria Math" panose="02040503050406030204" pitchFamily="18" charset="0"/>
                      </a:rPr>
                      <m:t>⇒</m:t>
                    </m:r>
                  </m:oMath>
                </a14:m>
                <a:r>
                  <a:rPr lang="en-US" sz="3200" dirty="0">
                    <a:solidFill>
                      <a:schemeClr val="accent6">
                        <a:lumMod val="75000"/>
                      </a:schemeClr>
                    </a:solidFill>
                  </a:rPr>
                  <a:t> The evolution leaves </a:t>
                </a:r>
                <a14:m>
                  <m:oMath xmlns:m="http://schemas.openxmlformats.org/officeDocument/2006/math">
                    <m:sSub>
                      <m:sSubPr>
                        <m:ctrlPr>
                          <a:rPr lang="en-US" sz="3200" b="0" i="1" smtClean="0">
                            <a:solidFill>
                              <a:schemeClr val="accent6">
                                <a:lumMod val="75000"/>
                              </a:schemeClr>
                            </a:solidFill>
                            <a:latin typeface="Cambria Math" panose="02040503050406030204" pitchFamily="18" charset="0"/>
                          </a:rPr>
                        </m:ctrlPr>
                      </m:sSubPr>
                      <m:e>
                        <m:r>
                          <a:rPr lang="en-US" sz="3200" b="0" i="1" smtClean="0">
                            <a:solidFill>
                              <a:schemeClr val="accent6">
                                <a:lumMod val="75000"/>
                              </a:schemeClr>
                            </a:solidFill>
                            <a:latin typeface="Cambria Math" panose="02040503050406030204" pitchFamily="18" charset="0"/>
                          </a:rPr>
                          <m:t>𝜔</m:t>
                        </m:r>
                      </m:e>
                      <m:sub>
                        <m:r>
                          <a:rPr lang="en-US" sz="3200" b="0" i="1" smtClean="0">
                            <a:solidFill>
                              <a:schemeClr val="accent6">
                                <a:lumMod val="75000"/>
                              </a:schemeClr>
                            </a:solidFill>
                            <a:latin typeface="Cambria Math" panose="02040503050406030204" pitchFamily="18" charset="0"/>
                          </a:rPr>
                          <m:t>𝑎𝑏</m:t>
                        </m:r>
                      </m:sub>
                    </m:sSub>
                  </m:oMath>
                </a14:m>
                <a:r>
                  <a:rPr lang="en-US" sz="3200" dirty="0">
                    <a:solidFill>
                      <a:schemeClr val="accent6">
                        <a:lumMod val="75000"/>
                      </a:schemeClr>
                    </a:solidFill>
                  </a:rPr>
                  <a:t> invariant: </a:t>
                </a:r>
                <a14:m>
                  <m:oMath xmlns:m="http://schemas.openxmlformats.org/officeDocument/2006/math">
                    <m:sSub>
                      <m:sSubPr>
                        <m:ctrlPr>
                          <a:rPr lang="en-US" sz="3200" i="1">
                            <a:solidFill>
                              <a:schemeClr val="accent6">
                                <a:lumMod val="75000"/>
                              </a:schemeClr>
                            </a:solidFill>
                            <a:latin typeface="Cambria Math" panose="02040503050406030204" pitchFamily="18" charset="0"/>
                          </a:rPr>
                        </m:ctrlPr>
                      </m:sSubPr>
                      <m:e>
                        <m:acc>
                          <m:accPr>
                            <m:chr m:val="̂"/>
                            <m:ctrlPr>
                              <a:rPr lang="en-US" sz="3200" i="1" smtClean="0">
                                <a:solidFill>
                                  <a:schemeClr val="accent6">
                                    <a:lumMod val="75000"/>
                                  </a:schemeClr>
                                </a:solidFill>
                                <a:latin typeface="Cambria Math" panose="02040503050406030204" pitchFamily="18" charset="0"/>
                              </a:rPr>
                            </m:ctrlPr>
                          </m:accPr>
                          <m:e>
                            <m:r>
                              <a:rPr lang="en-US" sz="3200" b="0" i="1" smtClean="0">
                                <a:solidFill>
                                  <a:schemeClr val="accent6">
                                    <a:lumMod val="75000"/>
                                  </a:schemeClr>
                                </a:solidFill>
                                <a:latin typeface="Cambria Math" panose="02040503050406030204" pitchFamily="18" charset="0"/>
                              </a:rPr>
                              <m:t>𝜔</m:t>
                            </m:r>
                          </m:e>
                        </m:acc>
                      </m:e>
                      <m:sub>
                        <m:r>
                          <a:rPr lang="en-US" sz="3200" i="1">
                            <a:solidFill>
                              <a:schemeClr val="accent6">
                                <a:lumMod val="75000"/>
                              </a:schemeClr>
                            </a:solidFill>
                            <a:latin typeface="Cambria Math" panose="02040503050406030204" pitchFamily="18" charset="0"/>
                          </a:rPr>
                          <m:t>𝑎𝑏</m:t>
                        </m:r>
                      </m:sub>
                    </m:sSub>
                    <m:r>
                      <a:rPr lang="en-US" sz="3200" b="0" i="1" smtClean="0">
                        <a:solidFill>
                          <a:schemeClr val="accent6">
                            <a:lumMod val="75000"/>
                          </a:schemeClr>
                        </a:solidFill>
                        <a:latin typeface="Cambria Math" panose="02040503050406030204" pitchFamily="18" charset="0"/>
                      </a:rPr>
                      <m:t>=</m:t>
                    </m:r>
                    <m:sSub>
                      <m:sSubPr>
                        <m:ctrlPr>
                          <a:rPr lang="en-US" sz="3200" i="1">
                            <a:solidFill>
                              <a:schemeClr val="accent6">
                                <a:lumMod val="75000"/>
                              </a:schemeClr>
                            </a:solidFill>
                            <a:latin typeface="Cambria Math" panose="02040503050406030204" pitchFamily="18" charset="0"/>
                          </a:rPr>
                        </m:ctrlPr>
                      </m:sSubPr>
                      <m:e>
                        <m:r>
                          <a:rPr lang="en-US" sz="3200" i="1">
                            <a:solidFill>
                              <a:schemeClr val="accent6">
                                <a:lumMod val="75000"/>
                              </a:schemeClr>
                            </a:solidFill>
                            <a:latin typeface="Cambria Math" panose="02040503050406030204" pitchFamily="18" charset="0"/>
                          </a:rPr>
                          <m:t>𝜔</m:t>
                        </m:r>
                      </m:e>
                      <m:sub>
                        <m:r>
                          <a:rPr lang="en-US" sz="3200" i="1">
                            <a:solidFill>
                              <a:schemeClr val="accent6">
                                <a:lumMod val="75000"/>
                              </a:schemeClr>
                            </a:solidFill>
                            <a:latin typeface="Cambria Math" panose="02040503050406030204" pitchFamily="18" charset="0"/>
                          </a:rPr>
                          <m:t>𝑎𝑏</m:t>
                        </m:r>
                      </m:sub>
                    </m:sSub>
                  </m:oMath>
                </a14:m>
                <a:endParaRPr lang="en-US" sz="3200" dirty="0">
                  <a:solidFill>
                    <a:schemeClr val="accent6">
                      <a:lumMod val="75000"/>
                    </a:schemeClr>
                  </a:solidFill>
                </a:endParaRP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87385" y="5685758"/>
                <a:ext cx="8511368" cy="584775"/>
              </a:xfrm>
              <a:prstGeom prst="rect">
                <a:avLst/>
              </a:prstGeom>
              <a:blipFill>
                <a:blip r:embed="rId9"/>
                <a:stretch>
                  <a:fillRect t="-12766" b="-31915"/>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17</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1252948" y="208903"/>
            <a:ext cx="9590189" cy="461665"/>
          </a:xfrm>
          <a:prstGeom prst="rect">
            <a:avLst/>
          </a:prstGeom>
          <a:noFill/>
        </p:spPr>
        <p:txBody>
          <a:bodyPr wrap="none" rtlCol="0">
            <a:spAutoFit/>
          </a:bodyPr>
          <a:lstStyle/>
          <a:p>
            <a:pPr algn="ctr"/>
            <a:r>
              <a:rPr lang="en-US" sz="24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3269133" y="670759"/>
                <a:ext cx="5636928" cy="91409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e>
                            </m:mr>
                          </m:m>
                        </m:e>
                      </m:d>
                    </m:oMath>
                  </m:oMathPara>
                </a14:m>
                <a:endParaRPr lang="en-US" sz="24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3269133" y="670759"/>
                <a:ext cx="5636928" cy="914096"/>
              </a:xfrm>
              <a:prstGeom prst="rect">
                <a:avLst/>
              </a:prstGeom>
              <a:blipFill>
                <a:blip r:embed="rId2"/>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1384803" y="1632352"/>
                <a:ext cx="9565952" cy="468205"/>
              </a:xfrm>
              <a:prstGeom prst="rect">
                <a:avLst/>
              </a:prstGeom>
              <a:noFill/>
            </p:spPr>
            <p:txBody>
              <a:bodyPr wrap="none" rtlCol="0">
                <a:spAutoFit/>
              </a:bodyPr>
              <a:lstStyle/>
              <a:p>
                <a:pPr algn="ctr"/>
                <a:r>
                  <a:rPr lang="en-US" sz="2400" dirty="0"/>
                  <a:t>We can express the Poisson bracket:</a:t>
                </a:r>
                <a14:m>
                  <m:oMath xmlns:m="http://schemas.openxmlformats.org/officeDocument/2006/math">
                    <m:r>
                      <m:rPr>
                        <m:nor/>
                      </m:rPr>
                      <a:rPr lang="en-US" sz="2400" dirty="0"/>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𝑏𝑎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oMath>
                </a14:m>
                <a:endParaRPr lang="en-US" sz="24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1384803" y="1632352"/>
                <a:ext cx="9565952" cy="468205"/>
              </a:xfrm>
              <a:prstGeom prst="rect">
                <a:avLst/>
              </a:prstGeom>
              <a:blipFill>
                <a:blip r:embed="rId3"/>
                <a:stretch>
                  <a:fillRect l="-397" t="-78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2276898" y="2198738"/>
                <a:ext cx="7796237" cy="725391"/>
              </a:xfrm>
              <a:prstGeom prst="rect">
                <a:avLst/>
              </a:prstGeom>
              <a:noFill/>
            </p:spPr>
            <p:txBody>
              <a:bodyPr wrap="none" rtlCol="0">
                <a:spAutoFit/>
              </a:bodyPr>
              <a:lstStyle/>
              <a:p>
                <a:pPr algn="ctr"/>
                <a:r>
                  <a:rPr lang="en-US" sz="2400" dirty="0"/>
                  <a:t>Where</a:t>
                </a:r>
                <a14:m>
                  <m:oMath xmlns:m="http://schemas.openxmlformats.org/officeDocument/2006/math">
                    <m:r>
                      <m:rPr>
                        <m:nor/>
                      </m:rPr>
                      <a:rPr lang="en-US" sz="2400" dirty="0"/>
                      <m:t> </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𝑞𝑝</m:t>
                                  </m:r>
                                </m:sup>
                              </m:sSup>
                            </m:e>
                          </m:m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𝑝𝑝</m:t>
                                  </m:r>
                                </m:sup>
                              </m:sSup>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m:rPr>
                        <m:nor/>
                      </m:rPr>
                      <a:rPr lang="en-US" sz="2400" dirty="0" smtClean="0"/>
                      <m:t> </m:t>
                    </m:r>
                  </m:oMath>
                </a14:m>
                <a:r>
                  <a:rPr lang="en-US" sz="2400" dirty="0"/>
                  <a:t>is the inverse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oMath>
                </a14:m>
                <a:endParaRPr lang="en-US" sz="24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2276898" y="2198738"/>
                <a:ext cx="7796237" cy="725391"/>
              </a:xfrm>
              <a:prstGeom prst="rect">
                <a:avLst/>
              </a:prstGeom>
              <a:blipFill>
                <a:blip r:embed="rId4"/>
                <a:stretch>
                  <a:fillRect l="-814" b="-517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A04F64B-2072-BD9D-F586-BDFC341F9A98}"/>
              </a:ext>
            </a:extLst>
          </p:cNvPr>
          <p:cNvSpPr txBox="1"/>
          <p:nvPr/>
        </p:nvSpPr>
        <p:spPr>
          <a:xfrm>
            <a:off x="1961632" y="3593019"/>
            <a:ext cx="7289624" cy="461665"/>
          </a:xfrm>
          <a:prstGeom prst="rect">
            <a:avLst/>
          </a:prstGeom>
          <a:noFill/>
        </p:spPr>
        <p:txBody>
          <a:bodyPr wrap="none" rtlCol="0">
            <a:spAutoFit/>
          </a:bodyPr>
          <a:lstStyle/>
          <a:p>
            <a:pPr algn="ctr"/>
            <a:r>
              <a:rPr lang="en-US" sz="2400" dirty="0"/>
              <a:t>We can express the flow through the displacement field: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FE026-7334-EB87-0241-A955304A5424}"/>
                  </a:ext>
                </a:extLst>
              </p:cNvPr>
              <p:cNvSpPr txBox="1"/>
              <p:nvPr/>
            </p:nvSpPr>
            <p:spPr>
              <a:xfrm>
                <a:off x="2740638" y="4072689"/>
                <a:ext cx="6058902" cy="10609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b="0" i="1" smtClean="0">
                                  <a:latin typeface="Cambria Math" panose="02040503050406030204" pitchFamily="18" charset="0"/>
                                </a:rPr>
                                <m:t>(</m:t>
                              </m:r>
                              <m:r>
                                <a:rPr lang="en-US" sz="2400" i="1">
                                  <a:latin typeface="Cambria Math" panose="02040503050406030204" pitchFamily="18" charset="0"/>
                                </a:rPr>
                                <m:t>𝑆</m:t>
                              </m:r>
                            </m:e>
                            <m:sup>
                              <m:r>
                                <a:rPr lang="en-US" sz="2400" i="1">
                                  <a:latin typeface="Cambria Math" panose="02040503050406030204" pitchFamily="18" charset="0"/>
                                </a:rPr>
                                <m:t>𝑎</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e>
                      </m:nary>
                    </m:oMath>
                  </m:oMathPara>
                </a14:m>
                <a:endParaRPr lang="en-US" sz="2400" dirty="0"/>
              </a:p>
            </p:txBody>
          </p:sp>
        </mc:Choice>
        <mc:Fallback xmlns="">
          <p:sp>
            <p:nvSpPr>
              <p:cNvPr id="12" name="TextBox 11">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2740638" y="4072689"/>
                <a:ext cx="6058902" cy="1060931"/>
              </a:xfrm>
              <a:prstGeom prst="rect">
                <a:avLst/>
              </a:prstGeom>
              <a:blipFill>
                <a:blip r:embed="rId5"/>
                <a:stretch>
                  <a:fillRect l="-20126" t="-137647" r="-1048" b="-19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A436F9-E903-F701-FCDD-8094069F35DD}"/>
                  </a:ext>
                </a:extLst>
              </p:cNvPr>
              <p:cNvSpPr txBox="1"/>
              <p:nvPr/>
            </p:nvSpPr>
            <p:spPr>
              <a:xfrm>
                <a:off x="705145" y="3036985"/>
                <a:ext cx="10129888" cy="646331"/>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evolution leaves the Poisson brackets invariant</a:t>
                </a:r>
              </a:p>
            </p:txBody>
          </p:sp>
        </mc:Choice>
        <mc:Fallback xmlns="">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705145" y="3036985"/>
                <a:ext cx="10129888" cy="646331"/>
              </a:xfrm>
              <a:prstGeom prst="rect">
                <a:avLst/>
              </a:prstGeom>
              <a:blipFill>
                <a:blip r:embed="rId6"/>
                <a:stretch>
                  <a:fillRect t="-15686" r="-1504"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78D247-9F56-FA8B-971B-13F5A06E101D}"/>
                  </a:ext>
                </a:extLst>
              </p:cNvPr>
              <p:cNvSpPr txBox="1"/>
              <p:nvPr/>
            </p:nvSpPr>
            <p:spPr>
              <a:xfrm>
                <a:off x="783605" y="4972412"/>
                <a:ext cx="8629285" cy="1200329"/>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a:t>
                </a:r>
                <a14:m>
                  <m:oMath xmlns:m="http://schemas.openxmlformats.org/officeDocument/2006/math">
                    <m:r>
                      <m:rPr>
                        <m:nor/>
                      </m:rPr>
                      <a:rPr lang="en-US" sz="3600" dirty="0">
                        <a:solidFill>
                          <a:schemeClr val="accent6">
                            <a:lumMod val="75000"/>
                          </a:schemeClr>
                        </a:solidFill>
                      </a:rPr>
                      <m:t>rotated</m:t>
                    </m:r>
                    <m:r>
                      <m:rPr>
                        <m:nor/>
                      </m:rPr>
                      <a:rPr lang="en-US" sz="3600" dirty="0">
                        <a:solidFill>
                          <a:schemeClr val="accent6">
                            <a:lumMod val="75000"/>
                          </a:schemeClr>
                        </a:solidFill>
                      </a:rPr>
                      <m:t> </m:t>
                    </m:r>
                    <m:r>
                      <m:rPr>
                        <m:nor/>
                      </m:rPr>
                      <a:rPr lang="en-US" sz="3600" dirty="0">
                        <a:solidFill>
                          <a:schemeClr val="accent6">
                            <a:lumMod val="75000"/>
                          </a:schemeClr>
                        </a:solidFill>
                      </a:rPr>
                      <m:t>displacement</m:t>
                    </m:r>
                    <m:r>
                      <m:rPr>
                        <m:nor/>
                      </m:rPr>
                      <a:rPr lang="en-US" sz="3600" dirty="0">
                        <a:solidFill>
                          <a:schemeClr val="accent6">
                            <a:lumMod val="75000"/>
                          </a:schemeClr>
                        </a:solidFill>
                      </a:rPr>
                      <m:t> </m:t>
                    </m:r>
                    <m:r>
                      <m:rPr>
                        <m:nor/>
                      </m:rPr>
                      <a:rPr lang="en-US" sz="3600" dirty="0">
                        <a:solidFill>
                          <a:schemeClr val="accent6">
                            <a:lumMod val="75000"/>
                          </a:schemeClr>
                        </a:solidFill>
                      </a:rPr>
                      <m:t>field</m:t>
                    </m:r>
                    <m:r>
                      <m:rPr>
                        <m:nor/>
                      </m:rPr>
                      <a:rPr lang="en-US" sz="3600" dirty="0">
                        <a:solidFill>
                          <a:schemeClr val="accent6">
                            <a:lumMod val="75000"/>
                          </a:schemeClr>
                        </a:solidFill>
                      </a:rPr>
                      <m:t> </m:t>
                    </m:r>
                    <m:r>
                      <m:rPr>
                        <m:nor/>
                      </m:rPr>
                      <a:rPr lang="en-US" sz="3600" dirty="0">
                        <a:solidFill>
                          <a:schemeClr val="accent6">
                            <a:lumMod val="75000"/>
                          </a:schemeClr>
                        </a:solidFill>
                      </a:rPr>
                      <m:t>is</m:t>
                    </m:r>
                    <m:r>
                      <m:rPr>
                        <m:nor/>
                      </m:rPr>
                      <a:rPr lang="en-US" sz="3600" dirty="0">
                        <a:solidFill>
                          <a:schemeClr val="accent6">
                            <a:lumMod val="75000"/>
                          </a:schemeClr>
                        </a:solidFill>
                      </a:rPr>
                      <m:t> </m:t>
                    </m:r>
                    <m:r>
                      <m:rPr>
                        <m:nor/>
                      </m:rPr>
                      <a:rPr lang="en-US" sz="3600" dirty="0">
                        <a:solidFill>
                          <a:schemeClr val="accent6">
                            <a:lumMod val="75000"/>
                          </a:schemeClr>
                        </a:solidFill>
                      </a:rPr>
                      <m:t>curl</m:t>
                    </m:r>
                    <m:r>
                      <m:rPr>
                        <m:nor/>
                      </m:rPr>
                      <a:rPr lang="en-US" sz="3600" dirty="0">
                        <a:solidFill>
                          <a:schemeClr val="accent6">
                            <a:lumMod val="75000"/>
                          </a:schemeClr>
                        </a:solidFill>
                      </a:rPr>
                      <m:t> </m:t>
                    </m:r>
                    <m:r>
                      <m:rPr>
                        <m:nor/>
                      </m:rPr>
                      <a:rPr lang="en-US" sz="3600" dirty="0">
                        <a:solidFill>
                          <a:schemeClr val="accent6">
                            <a:lumMod val="75000"/>
                          </a:schemeClr>
                        </a:solidFill>
                      </a:rPr>
                      <m:t>free</m:t>
                    </m:r>
                    <m:r>
                      <m:rPr>
                        <m:nor/>
                      </m:rPr>
                      <a:rPr lang="en-US" sz="3600" dirty="0">
                        <a:solidFill>
                          <a:schemeClr val="accent6">
                            <a:lumMod val="75000"/>
                          </a:schemeClr>
                        </a:solidFill>
                      </a:rPr>
                      <m:t>: </m:t>
                    </m:r>
                  </m:oMath>
                </a14:m>
                <a:endParaRPr lang="en-US" sz="3600" dirty="0">
                  <a:solidFill>
                    <a:schemeClr val="accent6">
                      <a:lumMod val="75000"/>
                    </a:schemeClr>
                  </a:solidFill>
                </a:endParaRPr>
              </a:p>
              <a:p>
                <a:pPr algn="ctr"/>
                <a14:m>
                  <m:oMathPara xmlns:m="http://schemas.openxmlformats.org/officeDocument/2006/math">
                    <m:oMathParaPr>
                      <m:jc m:val="centerGroup"/>
                    </m:oMathParaPr>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𝑎</m:t>
                          </m:r>
                        </m:sub>
                      </m:sSub>
                      <m:r>
                        <a:rPr lang="en-US" sz="3600" i="1">
                          <a:solidFill>
                            <a:schemeClr val="accent6">
                              <a:lumMod val="75000"/>
                            </a:schemeClr>
                          </a:solidFill>
                          <a:latin typeface="Cambria Math" panose="02040503050406030204" pitchFamily="18" charset="0"/>
                        </a:rPr>
                        <m:t>=0</m:t>
                      </m:r>
                    </m:oMath>
                  </m:oMathPara>
                </a14:m>
                <a:endParaRPr lang="en-US" sz="36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783605" y="4972412"/>
                <a:ext cx="8629285" cy="1200329"/>
              </a:xfrm>
              <a:prstGeom prst="rect">
                <a:avLst/>
              </a:prstGeom>
              <a:blipFill>
                <a:blip r:embed="rId7"/>
                <a:stretch>
                  <a:fillRect t="-7292" r="-1028" b="-2083"/>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18</a:t>
            </a:fld>
            <a:endParaRPr lang="en-US"/>
          </a:p>
        </p:txBody>
      </p:sp>
    </p:spTree>
    <p:extLst>
      <p:ext uri="{BB962C8B-B14F-4D97-AF65-F5344CB8AC3E}">
        <p14:creationId xmlns:p14="http://schemas.microsoft.com/office/powerpoint/2010/main" val="293513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65E72-5E39-BABB-AD4A-1EB2E53A67C5}"/>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0841252-5B00-EAA6-59F7-7AC20F456228}"/>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6" name="TextBox 5">
            <a:extLst>
              <a:ext uri="{FF2B5EF4-FFF2-40B4-BE49-F238E27FC236}">
                <a16:creationId xmlns:a16="http://schemas.microsoft.com/office/drawing/2014/main" id="{EB6A8F8E-4055-79BC-327C-642E5FEB71FF}"/>
              </a:ext>
            </a:extLst>
          </p:cNvPr>
          <p:cNvSpPr txBox="1"/>
          <p:nvPr/>
        </p:nvSpPr>
        <p:spPr>
          <a:xfrm>
            <a:off x="0" y="208903"/>
            <a:ext cx="12096086" cy="3046988"/>
          </a:xfrm>
          <a:prstGeom prst="rect">
            <a:avLst/>
          </a:prstGeom>
          <a:noFill/>
        </p:spPr>
        <p:txBody>
          <a:bodyPr wrap="square" rtlCol="0">
            <a:spAutoFit/>
          </a:bodyPr>
          <a:lstStyle/>
          <a:p>
            <a:pPr algn="ctr"/>
            <a:r>
              <a:rPr lang="en-US" sz="2400" dirty="0"/>
              <a:t>Now, lets look at the physical characteristics of one dimensional Hamiltonian Mechanics:</a:t>
            </a:r>
          </a:p>
          <a:p>
            <a:pPr algn="ctr"/>
            <a:endParaRPr lang="en-US" sz="2400" dirty="0"/>
          </a:p>
          <a:p>
            <a:pPr algn="ctr"/>
            <a:r>
              <a:rPr lang="en-US" sz="2400" dirty="0"/>
              <a:t>We have seen that Hamiltonian mechanics transport areas and densities, and thus that classical particles are more aptly conceived as infinitesimal regions of phase space</a:t>
            </a:r>
          </a:p>
          <a:p>
            <a:pPr algn="ctr"/>
            <a:endParaRPr lang="en-US" sz="2400" dirty="0"/>
          </a:p>
          <a:p>
            <a:pPr algn="ctr"/>
            <a:r>
              <a:rPr lang="en-US" sz="2400" dirty="0"/>
              <a:t>Looking at physics more broadly, we can see that in statistical mechanics, we physically interpret volumes of regions in phase space, as representing the number of states.</a:t>
            </a:r>
          </a:p>
          <a:p>
            <a:pPr algn="ctr"/>
            <a:endParaRPr lang="en-US" sz="2400" dirty="0"/>
          </a:p>
        </p:txBody>
      </p:sp>
      <p:sp>
        <p:nvSpPr>
          <p:cNvPr id="7" name="TextBox 6">
            <a:extLst>
              <a:ext uri="{FF2B5EF4-FFF2-40B4-BE49-F238E27FC236}">
                <a16:creationId xmlns:a16="http://schemas.microsoft.com/office/drawing/2014/main" id="{D71327CF-D67C-AF46-1F92-D6AACA176CC7}"/>
              </a:ext>
            </a:extLst>
          </p:cNvPr>
          <p:cNvSpPr txBox="1"/>
          <p:nvPr/>
        </p:nvSpPr>
        <p:spPr>
          <a:xfrm>
            <a:off x="119730" y="3752630"/>
            <a:ext cx="9251991" cy="1938992"/>
          </a:xfrm>
          <a:prstGeom prst="rect">
            <a:avLst/>
          </a:prstGeom>
          <a:noFill/>
        </p:spPr>
        <p:txBody>
          <a:bodyPr wrap="square" rtlCol="0">
            <a:spAutoFit/>
          </a:bodyPr>
          <a:lstStyle/>
          <a:p>
            <a:pPr algn="ctr"/>
            <a:r>
              <a:rPr lang="en-US" sz="2400" dirty="0"/>
              <a:t>Thus, Hamiltonian mechanics map regions while preserving the number of states, meaning that for each initial state, there is one and only one final state</a:t>
            </a:r>
          </a:p>
          <a:p>
            <a:pPr algn="ctr"/>
            <a:endParaRPr lang="en-US" sz="2400" dirty="0"/>
          </a:p>
          <a:p>
            <a:pPr algn="ctr"/>
            <a:r>
              <a:rPr lang="en-US" sz="2400" dirty="0"/>
              <a:t>This means that Hamiltonian evolutions are deterministic and reversible</a:t>
            </a:r>
          </a:p>
        </p:txBody>
      </p:sp>
    </p:spTree>
    <p:extLst>
      <p:ext uri="{BB962C8B-B14F-4D97-AF65-F5344CB8AC3E}">
        <p14:creationId xmlns:p14="http://schemas.microsoft.com/office/powerpoint/2010/main" val="197818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3AFEC-FBE9-A539-347B-0182B6C85A0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13A62A5-1AA2-C47F-9F9D-1DD516399465}"/>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4" name="TextBox 3">
            <a:extLst>
              <a:ext uri="{FF2B5EF4-FFF2-40B4-BE49-F238E27FC236}">
                <a16:creationId xmlns:a16="http://schemas.microsoft.com/office/drawing/2014/main" id="{4C6C7413-A1B3-0E52-37F4-3AE060859359}"/>
              </a:ext>
            </a:extLst>
          </p:cNvPr>
          <p:cNvSpPr txBox="1"/>
          <p:nvPr/>
        </p:nvSpPr>
        <p:spPr>
          <a:xfrm>
            <a:off x="0" y="208903"/>
            <a:ext cx="12096086" cy="3046988"/>
          </a:xfrm>
          <a:prstGeom prst="rect">
            <a:avLst/>
          </a:prstGeom>
          <a:noFill/>
        </p:spPr>
        <p:txBody>
          <a:bodyPr wrap="square" rtlCol="0">
            <a:spAutoFit/>
          </a:bodyPr>
          <a:lstStyle/>
          <a:p>
            <a:pPr algn="ctr"/>
            <a:r>
              <a:rPr lang="en-US" sz="2400" dirty="0"/>
              <a:t>Hamiltonian evolutions being deterministic and reversible explains why we are unable to model systems with attractors or that are dissipative, along with those with points or regions from which the system always goes away, such as a particle under linear drag.</a:t>
            </a:r>
          </a:p>
          <a:p>
            <a:pPr algn="ctr"/>
            <a:endParaRPr lang="en-US" sz="2400" dirty="0"/>
          </a:p>
          <a:p>
            <a:pPr algn="ctr"/>
            <a:r>
              <a:rPr lang="en-US" sz="2400" dirty="0"/>
              <a:t>This means if a system is deterministic and reversible, it admits a Hamiltonian, a notion of energy, and that energy is conserved over time. Which intuitively makes sense since a deterministic and reversible system does not depend on anything outside of the system, making it an isolated system.</a:t>
            </a:r>
          </a:p>
        </p:txBody>
      </p:sp>
      <p:sp>
        <p:nvSpPr>
          <p:cNvPr id="5" name="TextBox 4">
            <a:extLst>
              <a:ext uri="{FF2B5EF4-FFF2-40B4-BE49-F238E27FC236}">
                <a16:creationId xmlns:a16="http://schemas.microsoft.com/office/drawing/2014/main" id="{FBC43C38-995D-D46D-BCF6-6E854C054797}"/>
              </a:ext>
            </a:extLst>
          </p:cNvPr>
          <p:cNvSpPr txBox="1"/>
          <p:nvPr/>
        </p:nvSpPr>
        <p:spPr>
          <a:xfrm>
            <a:off x="0" y="4675960"/>
            <a:ext cx="9544050" cy="830997"/>
          </a:xfrm>
          <a:prstGeom prst="rect">
            <a:avLst/>
          </a:prstGeom>
          <a:noFill/>
        </p:spPr>
        <p:txBody>
          <a:bodyPr wrap="square" rtlCol="0">
            <a:spAutoFit/>
          </a:bodyPr>
          <a:lstStyle/>
          <a:p>
            <a:pPr algn="ctr"/>
            <a:r>
              <a:rPr lang="en-US" sz="2400" dirty="0"/>
              <a:t>From thermodynamics we know isolated systems conserve energy. Thus, it is no surprise that deterministic and reversible systems conserve energy</a:t>
            </a:r>
          </a:p>
        </p:txBody>
      </p:sp>
    </p:spTree>
    <p:extLst>
      <p:ext uri="{BB962C8B-B14F-4D97-AF65-F5344CB8AC3E}">
        <p14:creationId xmlns:p14="http://schemas.microsoft.com/office/powerpoint/2010/main" val="371174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531339" y="266053"/>
                <a:ext cx="11129322" cy="2677656"/>
              </a:xfrm>
              <a:prstGeom prst="rect">
                <a:avLst/>
              </a:prstGeom>
              <a:noFill/>
            </p:spPr>
            <p:txBody>
              <a:bodyPr wrap="square" rtlCol="0">
                <a:spAutoFit/>
              </a:bodyPr>
              <a:lstStyle/>
              <a:p>
                <a:pPr algn="ctr"/>
                <a:r>
                  <a:rPr lang="en-US" sz="2800" dirty="0"/>
                  <a:t>Furthermore, a process is thermodynamically reversable  if it conserves thermodynamic entropy.</a:t>
                </a:r>
              </a:p>
              <a:p>
                <a:pPr algn="ctr"/>
                <a:r>
                  <a:rPr lang="en-US" sz="2800" dirty="0"/>
                  <a:t>Thermodynamic Entropy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𝐵</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𝑊</m:t>
                        </m:r>
                      </m:e>
                    </m:func>
                  </m:oMath>
                </a14:m>
                <a:r>
                  <a:rPr lang="en-US" sz="2800" dirty="0"/>
                  <a:t> is the logarithm of the count of states, which corresponds to the volume of phase space.  Since the logarithm is a bijective function, conservation of areas of phase space is equivalent to the conservation of entropy.</a:t>
                </a:r>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531339" y="266053"/>
                <a:ext cx="11129322" cy="2677656"/>
              </a:xfrm>
              <a:prstGeom prst="rect">
                <a:avLst/>
              </a:prstGeom>
              <a:blipFill>
                <a:blip r:embed="rId2"/>
                <a:stretch>
                  <a:fillRect t="-2844" b="-52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5F71D8-CA72-CDFB-9C3D-FE0445C82B5B}"/>
              </a:ext>
            </a:extLst>
          </p:cNvPr>
          <p:cNvSpPr txBox="1"/>
          <p:nvPr/>
        </p:nvSpPr>
        <p:spPr>
          <a:xfrm>
            <a:off x="-751194" y="3997462"/>
            <a:ext cx="11129322" cy="1384995"/>
          </a:xfrm>
          <a:prstGeom prst="rect">
            <a:avLst/>
          </a:prstGeom>
          <a:noFill/>
        </p:spPr>
        <p:txBody>
          <a:bodyPr wrap="square" rtlCol="0">
            <a:spAutoFit/>
          </a:bodyPr>
          <a:lstStyle/>
          <a:p>
            <a:pPr algn="ctr"/>
            <a:endParaRPr lang="en-US" sz="2800" dirty="0"/>
          </a:p>
          <a:p>
            <a:pPr algn="ctr"/>
            <a:r>
              <a:rPr lang="en-US" sz="2800" dirty="0"/>
              <a:t>Therefore the Hamiltonian evolution is deterministic and thermodynamically reversible</a:t>
            </a:r>
          </a:p>
        </p:txBody>
      </p:sp>
    </p:spTree>
    <p:extLst>
      <p:ext uri="{BB962C8B-B14F-4D97-AF65-F5344CB8AC3E}">
        <p14:creationId xmlns:p14="http://schemas.microsoft.com/office/powerpoint/2010/main" val="134624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FDD504-043F-B358-CD44-B02D837CA080}"/>
                  </a:ext>
                </a:extLst>
              </p:cNvPr>
              <p:cNvSpPr txBox="1"/>
              <p:nvPr/>
            </p:nvSpPr>
            <p:spPr>
              <a:xfrm>
                <a:off x="0" y="56503"/>
                <a:ext cx="12096085" cy="2677721"/>
              </a:xfrm>
              <a:prstGeom prst="rect">
                <a:avLst/>
              </a:prstGeom>
              <a:noFill/>
            </p:spPr>
            <p:txBody>
              <a:bodyPr wrap="square" rtlCol="0">
                <a:spAutoFit/>
              </a:bodyPr>
              <a:lstStyle/>
              <a:p>
                <a:pPr algn="ctr"/>
                <a:r>
                  <a:rPr lang="en-US" sz="2000" dirty="0"/>
                  <a:t>The other type of entropy that is also fundamental in both statistical mechanics and information theory is:</a:t>
                </a:r>
              </a:p>
              <a:p>
                <a:pPr algn="ctr"/>
                <a:r>
                  <a:rPr lang="en-US" sz="2000" dirty="0"/>
                  <a:t>the Gibbs/Shannon entropy </a:t>
                </a:r>
                <a14:m>
                  <m:oMath xmlns:m="http://schemas.openxmlformats.org/officeDocument/2006/math">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𝑎</m:t>
                                </m:r>
                              </m:sup>
                            </m:sSup>
                          </m:e>
                        </m:d>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𝜌</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𝜌</m:t>
                            </m:r>
                          </m:e>
                        </m:func>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a:p>
              <a:p>
                <a:pPr algn="ctr"/>
                <a:r>
                  <a:rPr lang="en-US" sz="2000" dirty="0"/>
                  <a:t>Recalling the transformation rules for volumes and densities we have:</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𝐼</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𝑎</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𝜌</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𝜌</m:t>
                              </m:r>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rPr>
                                        <m:t>𝑏</m:t>
                                      </m:r>
                                    </m:sup>
                                  </m:sSup>
                                  <m:r>
                                    <a:rPr lang="en-US" sz="2000" b="0" i="1" smtClean="0">
                                      <a:latin typeface="Cambria Math" panose="02040503050406030204" pitchFamily="18" charset="0"/>
                                    </a:rPr>
                                    <m:t>|</m:t>
                                  </m:r>
                                </m:e>
                              </m:d>
                            </m:e>
                          </m:func>
                        </m:e>
                      </m:nary>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rPr>
                                    <m:t>𝑏</m:t>
                                  </m:r>
                                </m:sup>
                              </m:sSup>
                              <m:r>
                                <a:rPr lang="en-US" sz="2000" b="0" i="1" smtClean="0">
                                  <a:latin typeface="Cambria Math" panose="02040503050406030204" pitchFamily="18" charset="0"/>
                                </a:rPr>
                                <m:t>|</m:t>
                              </m:r>
                            </m:e>
                          </m:d>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p>
            </p:txBody>
          </p:sp>
        </mc:Choice>
        <mc:Fallback xmlns="">
          <p:sp>
            <p:nvSpPr>
              <p:cNvPr id="4" name="TextBox 3">
                <a:extLst>
                  <a:ext uri="{FF2B5EF4-FFF2-40B4-BE49-F238E27FC236}">
                    <a16:creationId xmlns:a16="http://schemas.microsoft.com/office/drawing/2014/main" id="{23FDD504-043F-B358-CD44-B02D837CA080}"/>
                  </a:ext>
                </a:extLst>
              </p:cNvPr>
              <p:cNvSpPr txBox="1">
                <a:spLocks noRot="1" noChangeAspect="1" noMove="1" noResize="1" noEditPoints="1" noAdjustHandles="1" noChangeArrowheads="1" noChangeShapeType="1" noTextEdit="1"/>
              </p:cNvSpPr>
              <p:nvPr/>
            </p:nvSpPr>
            <p:spPr>
              <a:xfrm>
                <a:off x="0" y="56503"/>
                <a:ext cx="12096085" cy="2677721"/>
              </a:xfrm>
              <a:prstGeom prst="rect">
                <a:avLst/>
              </a:prstGeom>
              <a:blipFill>
                <a:blip r:embed="rId2"/>
                <a:stretch>
                  <a:fillRect t="-12264" b="-6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6EB3BF-9700-83B7-7AC2-D0A808C6B325}"/>
                  </a:ext>
                </a:extLst>
              </p:cNvPr>
              <p:cNvSpPr txBox="1"/>
              <p:nvPr/>
            </p:nvSpPr>
            <p:spPr>
              <a:xfrm>
                <a:off x="-285749" y="3219677"/>
                <a:ext cx="10267950" cy="33688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func>
                        </m:e>
                      </m:nary>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𝑏</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p>
              <a:p>
                <a:pPr algn="ctr"/>
                <a:r>
                  <a:rPr lang="en-US" sz="2000" dirty="0"/>
                  <a:t>Thus, information entropy remains constant if and only if the logarithm of the Jacobian determinant is zero, which means that Jacobian is one</a:t>
                </a:r>
              </a:p>
              <a:p>
                <a:pPr algn="ctr"/>
                <a:endParaRPr lang="en-US" sz="2000" dirty="0"/>
              </a:p>
              <a:p>
                <a:pPr algn="ctr"/>
                <a:r>
                  <a:rPr lang="en-US" sz="2400" dirty="0"/>
                  <a:t>Therefore, the evolution conserves information entropy</a:t>
                </a:r>
              </a:p>
              <a:p>
                <a:pPr algn="ctr"/>
                <a:endParaRPr lang="en-US" sz="2400" dirty="0"/>
              </a:p>
            </p:txBody>
          </p:sp>
        </mc:Choice>
        <mc:Fallback xmlns="">
          <p:sp>
            <p:nvSpPr>
              <p:cNvPr id="5" name="TextBox 4">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285749" y="3219677"/>
                <a:ext cx="10267950" cy="3368871"/>
              </a:xfrm>
              <a:prstGeom prst="rect">
                <a:avLst/>
              </a:prstGeom>
              <a:blipFill>
                <a:blip r:embed="rId3"/>
                <a:stretch>
                  <a:fillRect t="-36090" b="-1504"/>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0BEAAF-A929-5CBF-E834-0A669C419F89}"/>
                  </a:ext>
                </a:extLst>
              </p:cNvPr>
              <p:cNvSpPr txBox="1"/>
              <p:nvPr/>
            </p:nvSpPr>
            <p:spPr>
              <a:xfrm>
                <a:off x="531339" y="266053"/>
                <a:ext cx="11129322" cy="2802627"/>
              </a:xfrm>
              <a:prstGeom prst="rect">
                <a:avLst/>
              </a:prstGeom>
              <a:noFill/>
            </p:spPr>
            <p:txBody>
              <a:bodyPr wrap="square" rtlCol="0">
                <a:spAutoFit/>
              </a:bodyPr>
              <a:lstStyle/>
              <a:p>
                <a:pPr algn="ctr"/>
                <a:r>
                  <a:rPr lang="en-US" sz="2400" dirty="0"/>
                  <a:t>Lastly, we can look at how Hamiltonian evolution affects uncertainty:</a:t>
                </a:r>
              </a:p>
              <a:p>
                <a:pPr algn="ctr"/>
                <a:r>
                  <a:rPr lang="en-US" sz="2400" dirty="0"/>
                  <a:t>Given a multivariable distribution, the uncertainty is characterized by the covariance matrix:  </a:t>
                </a:r>
                <a14:m>
                  <m:oMath xmlns:m="http://schemas.openxmlformats.org/officeDocument/2006/math">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𝑏</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2</m:t>
                                  </m:r>
                                </m:sup>
                              </m:sSubSup>
                            </m:e>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sub>
                              </m:sSub>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e>
                          </m:mr>
                        </m:m>
                      </m:e>
                    </m:d>
                  </m:oMath>
                </a14:m>
                <a:r>
                  <a:rPr lang="en-US" sz="2400" dirty="0"/>
                  <a:t>, whose determinant gives the coordinate independent quantity to characterize uncertainty, which we can use the linearized transformation to see how the uncertainty evolves after an infinitesimal time step </a:t>
                </a:r>
                <a14:m>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𝑡</m:t>
                    </m:r>
                  </m:oMath>
                </a14:m>
                <a:r>
                  <a:rPr lang="en-US" sz="2400" dirty="0"/>
                  <a:t> if the distribution is narrow enough </a:t>
                </a:r>
              </a:p>
            </p:txBody>
          </p:sp>
        </mc:Choice>
        <mc:Fallback xmlns="">
          <p:sp>
            <p:nvSpPr>
              <p:cNvPr id="4" name="TextBox 3">
                <a:extLst>
                  <a:ext uri="{FF2B5EF4-FFF2-40B4-BE49-F238E27FC236}">
                    <a16:creationId xmlns:a16="http://schemas.microsoft.com/office/drawing/2014/main" id="{A20BEAAF-A929-5CBF-E834-0A669C419F89}"/>
                  </a:ext>
                </a:extLst>
              </p:cNvPr>
              <p:cNvSpPr txBox="1">
                <a:spLocks noRot="1" noChangeAspect="1" noMove="1" noResize="1" noEditPoints="1" noAdjustHandles="1" noChangeArrowheads="1" noChangeShapeType="1" noTextEdit="1"/>
              </p:cNvSpPr>
              <p:nvPr/>
            </p:nvSpPr>
            <p:spPr>
              <a:xfrm>
                <a:off x="531339" y="266053"/>
                <a:ext cx="11129322" cy="2802627"/>
              </a:xfrm>
              <a:prstGeom prst="rect">
                <a:avLst/>
              </a:prstGeom>
              <a:blipFill>
                <a:blip r:embed="rId2"/>
                <a:stretch>
                  <a:fillRect t="-1810" r="-342" b="-4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 y="4366599"/>
                <a:ext cx="9334500" cy="12498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oMath>
                  </m:oMathPara>
                </a14:m>
                <a:endParaRPr lang="en-US" sz="2400" dirty="0"/>
              </a:p>
              <a:p>
                <a:pPr algn="ctr"/>
                <a:r>
                  <a:rPr lang="en-US" sz="2400" dirty="0"/>
                  <a:t>the uncertainty is unchanged if and only if the Jacobian is unitary:</a:t>
                </a:r>
              </a:p>
              <a:p>
                <a:pPr algn="ctr"/>
                <a:r>
                  <a:rPr lang="en-US" sz="2400" dirty="0"/>
                  <a:t>The evolution conserves the uncertainty of peaked distributions</a:t>
                </a:r>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 y="4366599"/>
                <a:ext cx="9334500" cy="1249829"/>
              </a:xfrm>
              <a:prstGeom prst="rect">
                <a:avLst/>
              </a:prstGeom>
              <a:blipFill>
                <a:blip r:embed="rId3"/>
                <a:stretch>
                  <a:fillRect t="-3000" b="-10000"/>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325534" y="266053"/>
            <a:ext cx="11540931" cy="3970318"/>
          </a:xfrm>
          <a:prstGeom prst="rect">
            <a:avLst/>
          </a:prstGeom>
          <a:noFill/>
        </p:spPr>
        <p:txBody>
          <a:bodyPr wrap="square" rtlCol="0">
            <a:spAutoFit/>
          </a:bodyPr>
          <a:lstStyle/>
          <a:p>
            <a:pPr algn="ctr"/>
            <a:r>
              <a:rPr lang="en-US" sz="2800" dirty="0"/>
              <a:t>Overall:</a:t>
            </a:r>
          </a:p>
          <a:p>
            <a:pPr algn="ctr"/>
            <a:r>
              <a:rPr lang="en-US" sz="2800" dirty="0"/>
              <a:t>We have found twelve equivalent characterizations of Hamiltonian mechanics for a single degree of freedom, which allows us to characterize what systems Hamiltonian mechanics is meant to describe.</a:t>
            </a:r>
          </a:p>
          <a:p>
            <a:pPr algn="ctr"/>
            <a:endParaRPr lang="en-US" sz="2800" dirty="0"/>
          </a:p>
          <a:p>
            <a:pPr algn="ctr"/>
            <a:r>
              <a:rPr lang="en-US" sz="2800" dirty="0"/>
              <a:t>With those systems being the one for which the assumption of determinism and reversibility is inherent.</a:t>
            </a:r>
          </a:p>
          <a:p>
            <a:pPr algn="ctr"/>
            <a:endParaRPr lang="en-US" sz="2800" dirty="0"/>
          </a:p>
          <a:p>
            <a:pPr algn="ctr"/>
            <a:endParaRPr lang="en-US" sz="2800" dirty="0"/>
          </a:p>
        </p:txBody>
      </p:sp>
    </p:spTree>
    <p:extLst>
      <p:ext uri="{BB962C8B-B14F-4D97-AF65-F5344CB8AC3E}">
        <p14:creationId xmlns:p14="http://schemas.microsoft.com/office/powerpoint/2010/main" val="261046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26</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27</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71"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71"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1995354"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1995354" cy="1238994"/>
              </a:xfrm>
              <a:prstGeom prst="rect">
                <a:avLst/>
              </a:prstGeom>
              <a:blipFill>
                <a:blip r:embed="rId5"/>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6079"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6079"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panose="02040503050406030204" pitchFamily="18" charset="0"/>
                            </a:rPr>
                            <m:t>𝑞</m:t>
                          </m:r>
                        </m:den>
                      </m:f>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238994"/>
              </a:xfrm>
              <a:prstGeom prst="rect">
                <a:avLst/>
              </a:prstGeom>
              <a:blipFill>
                <a:blip r:embed="rId7"/>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6C815F-A3D4-8D8E-2CFE-2FE3A671A9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05B6869-A903-9A7F-0D5B-5D69C17FF531}"/>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E7917EAC-7FCB-52E9-9494-E878C86FDDE5}"/>
              </a:ext>
            </a:extLst>
          </p:cNvPr>
          <p:cNvSpPr txBox="1"/>
          <p:nvPr/>
        </p:nvSpPr>
        <p:spPr>
          <a:xfrm>
            <a:off x="1127971" y="321445"/>
            <a:ext cx="9919252" cy="646331"/>
          </a:xfrm>
          <a:prstGeom prst="rect">
            <a:avLst/>
          </a:prstGeom>
          <a:noFill/>
        </p:spPr>
        <p:txBody>
          <a:bodyPr wrap="square" rtlCol="0">
            <a:spAutoFit/>
          </a:bodyPr>
          <a:lstStyle/>
          <a:p>
            <a:pPr algn="ctr"/>
            <a:r>
              <a:rPr lang="en-US" sz="3600" dirty="0"/>
              <a:t>More compact notation</a:t>
            </a:r>
          </a:p>
        </p:txBody>
      </p:sp>
    </p:spTree>
    <p:extLst>
      <p:ext uri="{BB962C8B-B14F-4D97-AF65-F5344CB8AC3E}">
        <p14:creationId xmlns:p14="http://schemas.microsoft.com/office/powerpoint/2010/main" val="106319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3"/>
                <a:stretch>
                  <a:fillRect l="-30000" r="-25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112678" y="0"/>
                <a:ext cx="9949840"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r>
                      <a:rPr lang="en-US" sz="2800" i="1" smtClean="0">
                        <a:latin typeface="Cambria Math"/>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𝑡</m:t>
                        </m:r>
                      </m:sub>
                    </m:sSub>
                    <m:r>
                      <a:rPr lang="en-US" sz="2800" i="1">
                        <a:latin typeface="Cambria Math" panose="02040503050406030204" pitchFamily="18" charset="0"/>
                      </a:rPr>
                      <m:t>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𝑡</m:t>
                        </m:r>
                      </m:sub>
                    </m:sSub>
                    <m:r>
                      <a:rPr lang="en-US" sz="2800" i="1">
                        <a:latin typeface="Cambria Math" panose="02040503050406030204" pitchFamily="18" charset="0"/>
                      </a:rPr>
                      <m:t>𝑝</m:t>
                    </m:r>
                    <m:r>
                      <a:rPr lang="en-US" sz="2800" i="1">
                        <a:latin typeface="Cambria Math" panose="02040503050406030204" pitchFamily="18" charset="0"/>
                      </a:rPr>
                      <m:t>]</m:t>
                    </m:r>
                  </m:oMath>
                </a14:m>
                <a:r>
                  <a:rPr lang="en-US" sz="2800" dirty="0"/>
                  <a:t>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112678" y="0"/>
                <a:ext cx="9949840" cy="764184"/>
              </a:xfrm>
              <a:prstGeom prst="rect">
                <a:avLst/>
              </a:prstGeom>
              <a:blipFill>
                <a:blip r:embed="rId4"/>
                <a:stretch>
                  <a:fillRect t="-6557" b="-8197"/>
                </a:stretch>
              </a:blipFill>
            </p:spPr>
            <p:txBody>
              <a:bodyPr/>
              <a:lstStyle/>
              <a:p>
                <a:r>
                  <a:rPr lang="en-US">
                    <a:noFill/>
                  </a:rPr>
                  <a:t> </a:t>
                </a:r>
              </a:p>
            </p:txBody>
          </p:sp>
        </mc:Fallback>
      </mc:AlternateContent>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30E61B24-5CB2-C45F-DB18-FB9E457B2E94}"/>
              </a:ext>
            </a:extLst>
          </p:cNvPr>
          <p:cNvGrpSpPr/>
          <p:nvPr/>
        </p:nvGrpSpPr>
        <p:grpSpPr>
          <a:xfrm>
            <a:off x="4236612" y="1895177"/>
            <a:ext cx="3748012" cy="3651428"/>
            <a:chOff x="4236612"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1"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10"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4"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2"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230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257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974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8" name="Group 267">
            <a:extLst>
              <a:ext uri="{FF2B5EF4-FFF2-40B4-BE49-F238E27FC236}">
                <a16:creationId xmlns:a16="http://schemas.microsoft.com/office/drawing/2014/main" id="{0593DDF7-4991-FF2A-4C2B-71655318EA39}"/>
              </a:ext>
            </a:extLst>
          </p:cNvPr>
          <p:cNvGrpSpPr>
            <a:grpSpLocks noChangeAspect="1"/>
          </p:cNvGrpSpPr>
          <p:nvPr/>
        </p:nvGrpSpPr>
        <p:grpSpPr>
          <a:xfrm>
            <a:off x="3329940" y="625020"/>
            <a:ext cx="5532120" cy="5607961"/>
            <a:chOff x="3330982" y="841987"/>
            <a:chExt cx="5530036" cy="5605849"/>
          </a:xfrm>
        </p:grpSpPr>
        <p:grpSp>
          <p:nvGrpSpPr>
            <p:cNvPr id="267" name="Group 266">
              <a:extLst>
                <a:ext uri="{FF2B5EF4-FFF2-40B4-BE49-F238E27FC236}">
                  <a16:creationId xmlns:a16="http://schemas.microsoft.com/office/drawing/2014/main" id="{98E2CD46-3113-C94D-AC5A-311898862B48}"/>
                </a:ext>
              </a:extLst>
            </p:cNvPr>
            <p:cNvGrpSpPr/>
            <p:nvPr/>
          </p:nvGrpSpPr>
          <p:grpSpPr>
            <a:xfrm>
              <a:off x="4169828" y="1786697"/>
              <a:ext cx="3852343" cy="3852341"/>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30982" y="841987"/>
              <a:ext cx="5530036" cy="5605849"/>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grpSp>
    </p:spTree>
    <p:extLst>
      <p:ext uri="{BB962C8B-B14F-4D97-AF65-F5344CB8AC3E}">
        <p14:creationId xmlns:p14="http://schemas.microsoft.com/office/powerpoint/2010/main" val="171332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625017" y="935285"/>
            <a:ext cx="5365035" cy="5365035"/>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28205" r="-33333"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E82BD31-34DA-B4CB-0E89-2A9C684DCB25}"/>
                  </a:ext>
                </a:extLst>
              </p:cNvPr>
              <p:cNvSpPr txBox="1"/>
              <p:nvPr/>
            </p:nvSpPr>
            <p:spPr>
              <a:xfrm>
                <a:off x="8172461" y="1133478"/>
                <a:ext cx="3367717" cy="1052596"/>
              </a:xfrm>
              <a:prstGeom prst="rect">
                <a:avLst/>
              </a:prstGeom>
              <a:noFill/>
            </p:spPr>
            <p:txBody>
              <a:bodyPr wrap="none" rtlCol="0">
                <a:spAutoFit/>
              </a:bodyPr>
              <a:lstStyle/>
              <a:p>
                <a:pPr algn="ct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𝑝</m:t>
                            </m:r>
                          </m:e>
                          <m:sup>
                            <m:r>
                              <a:rPr lang="en-US" sz="4000" b="0" i="1" smtClean="0">
                                <a:latin typeface="Cambria Math" panose="02040503050406030204" pitchFamily="18" charset="0"/>
                              </a:rPr>
                              <m:t>2</m:t>
                            </m:r>
                          </m:sup>
                        </m:sSup>
                      </m:num>
                      <m:den>
                        <m:r>
                          <a:rPr lang="en-US" sz="4000" b="0" i="1" smtClean="0">
                            <a:latin typeface="Cambria Math" panose="02040503050406030204" pitchFamily="18" charset="0"/>
                          </a:rPr>
                          <m:t>2</m:t>
                        </m:r>
                        <m:r>
                          <a:rPr lang="en-US" sz="4000" b="0" i="1" smtClean="0">
                            <a:latin typeface="Cambria Math" panose="02040503050406030204" pitchFamily="18" charset="0"/>
                          </a:rPr>
                          <m:t>𝑚</m:t>
                        </m:r>
                      </m:den>
                    </m:f>
                    <m:r>
                      <a:rPr lang="en-US" sz="4000" b="0" i="1" smtClean="0">
                        <a:latin typeface="Cambria Math" panose="02040503050406030204" pitchFamily="18" charset="0"/>
                      </a:rPr>
                      <m:t>+</m:t>
                    </m:r>
                    <m:r>
                      <a:rPr lang="en-US" sz="4000" b="0" i="1" smtClean="0">
                        <a:latin typeface="Cambria Math" panose="02040503050406030204" pitchFamily="18" charset="0"/>
                      </a:rPr>
                      <m:t>𝑘</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𝑞</m:t>
                        </m:r>
                      </m:e>
                      <m:sup>
                        <m:r>
                          <a:rPr lang="en-US" sz="4000" b="0" i="1" smtClean="0">
                            <a:latin typeface="Cambria Math" panose="02040503050406030204" pitchFamily="18" charset="0"/>
                          </a:rPr>
                          <m:t>2</m:t>
                        </m:r>
                      </m:sup>
                    </m:sSup>
                  </m:oMath>
                </a14:m>
                <a:r>
                  <a:rPr lang="en-US" sz="4000" dirty="0"/>
                  <a:t> </a:t>
                </a:r>
              </a:p>
            </p:txBody>
          </p:sp>
        </mc:Choice>
        <mc:Fallback>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8172461" y="1133478"/>
                <a:ext cx="3367717" cy="105259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F43AC1E-CD9C-DDDE-1999-7CB0C9DF7CB3}"/>
                  </a:ext>
                </a:extLst>
              </p:cNvPr>
              <p:cNvSpPr txBox="1"/>
              <p:nvPr/>
            </p:nvSpPr>
            <p:spPr>
              <a:xfrm>
                <a:off x="673909" y="987085"/>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673909" y="987085"/>
                <a:ext cx="1889107" cy="70788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p:grpSp>
        <p:nvGrpSpPr>
          <p:cNvPr id="11" name="Group 10">
            <a:extLst>
              <a:ext uri="{FF2B5EF4-FFF2-40B4-BE49-F238E27FC236}">
                <a16:creationId xmlns:a16="http://schemas.microsoft.com/office/drawing/2014/main" id="{7F5E43E5-1488-F553-D183-07FB6C9AB793}"/>
              </a:ext>
            </a:extLst>
          </p:cNvPr>
          <p:cNvGrpSpPr/>
          <p:nvPr/>
        </p:nvGrpSpPr>
        <p:grpSpPr>
          <a:xfrm>
            <a:off x="565964" y="764184"/>
            <a:ext cx="5530036" cy="5605272"/>
            <a:chOff x="3330982" y="841987"/>
            <a:chExt cx="5530036" cy="5605849"/>
          </a:xfrm>
        </p:grpSpPr>
        <p:grpSp>
          <p:nvGrpSpPr>
            <p:cNvPr id="10" name="Group 9">
              <a:extLst>
                <a:ext uri="{FF2B5EF4-FFF2-40B4-BE49-F238E27FC236}">
                  <a16:creationId xmlns:a16="http://schemas.microsoft.com/office/drawing/2014/main" id="{781F1A62-2CB2-7F95-A59E-C8F65A06F54D}"/>
                </a:ext>
              </a:extLst>
            </p:cNvPr>
            <p:cNvGrpSpPr/>
            <p:nvPr/>
          </p:nvGrpSpPr>
          <p:grpSpPr>
            <a:xfrm>
              <a:off x="3330982" y="841987"/>
              <a:ext cx="5530036" cy="5605849"/>
              <a:chOff x="3330982" y="841987"/>
              <a:chExt cx="5530036" cy="5605849"/>
            </a:xfrm>
          </p:grpSpPr>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3"/>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FA0D6BC-3409-E93D-759E-7BECC2C2BEB4}"/>
                      </a:ext>
                    </a:extLst>
                  </p:cNvPr>
                  <p:cNvGrpSpPr/>
                  <p:nvPr/>
                </p:nvGrpSpPr>
                <p:grpSpPr>
                  <a:xfrm>
                    <a:off x="4460136" y="1928970"/>
                    <a:ext cx="2674813" cy="2674811"/>
                    <a:chOff x="2205266" y="1705527"/>
                    <a:chExt cx="2674813" cy="2674812"/>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679830" y="2180091"/>
                      <a:ext cx="1725685" cy="1725684"/>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3024967" y="2525228"/>
                      <a:ext cx="1035411" cy="1035410"/>
                    </a:xfrm>
                    <a:prstGeom prst="ellipse">
                      <a:avLst/>
                    </a:prstGeom>
                    <a:noFill/>
                    <a:ln w="19050">
                      <a:solidFill>
                        <a:srgbClr val="F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2205266" y="1705527"/>
                      <a:ext cx="2674813" cy="267481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2420975" y="1921237"/>
                      <a:ext cx="2243394" cy="2243393"/>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3677795" y="1325105"/>
                <a:ext cx="4809856" cy="4786419"/>
                <a:chOff x="3677795" y="1325105"/>
                <a:chExt cx="4809856" cy="4786419"/>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5105"/>
                  <a:ext cx="4809856" cy="4786419"/>
                  <a:chOff x="1801365" y="1400670"/>
                  <a:chExt cx="3366899" cy="3350493"/>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1993835" y="1597989"/>
                    <a:ext cx="2967723" cy="2525507"/>
                    <a:chOff x="1303466" y="1331239"/>
                    <a:chExt cx="2967723"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7AC7935-6F9F-A265-32E3-FF7279B5197E}"/>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22A23D4-9248-632F-1534-2FDBDFED1BEC}"/>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680936A-30BF-C87E-A9CF-212139413B1A}"/>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45632AE-FB9C-F5A2-2774-9F55940D3FE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1EDC7010-0D29-0390-5C7C-2E1A292BD993}"/>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4"/>
                  <a:stretch>
                    <a:fillRect l="-8696" r="-8696"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6895490"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6895490" y="2996560"/>
                  <a:ext cx="238847" cy="369332"/>
                </a:xfrm>
                <a:prstGeom prst="rect">
                  <a:avLst/>
                </a:prstGeom>
                <a:blipFill>
                  <a:blip r:embed="rId5"/>
                  <a:stretch>
                    <a:fillRect l="-30000" r="-2500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7420479" y="2635458"/>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7420479" y="2635458"/>
                  <a:ext cx="238847" cy="369332"/>
                </a:xfrm>
                <a:prstGeom prst="rect">
                  <a:avLst/>
                </a:prstGeom>
                <a:blipFill>
                  <a:blip r:embed="rId6"/>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7750020" y="2423071"/>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7750020" y="2423071"/>
                  <a:ext cx="238847" cy="369332"/>
                </a:xfrm>
                <a:prstGeom prst="rect">
                  <a:avLst/>
                </a:prstGeom>
                <a:blipFill>
                  <a:blip r:embed="rId7"/>
                  <a:stretch>
                    <a:fillRect l="-30000" r="-25000" b="-1000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0BDC39A-B1BE-FAF2-CDA1-BA5560A9D1D9}"/>
                  </a:ext>
                </a:extLst>
              </p:cNvPr>
              <p:cNvSpPr txBox="1"/>
              <p:nvPr/>
            </p:nvSpPr>
            <p:spPr>
              <a:xfrm>
                <a:off x="9242058" y="2525880"/>
                <a:ext cx="2196242"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𝑝</m:t>
                          </m:r>
                        </m:den>
                      </m:f>
                      <m:r>
                        <a:rPr lang="en-US" sz="4000" b="0" i="1" smtClean="0">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oMath>
                  </m:oMathPara>
                </a14:m>
                <a:endParaRPr lang="en-US" sz="4000" dirty="0"/>
              </a:p>
            </p:txBody>
          </p:sp>
        </mc:Choice>
        <mc:Fallback>
          <p:sp>
            <p:nvSpPr>
              <p:cNvPr id="12" name="TextBox 11">
                <a:extLst>
                  <a:ext uri="{FF2B5EF4-FFF2-40B4-BE49-F238E27FC236}">
                    <a16:creationId xmlns:a16="http://schemas.microsoft.com/office/drawing/2014/main" id="{D0BDC39A-B1BE-FAF2-CDA1-BA5560A9D1D9}"/>
                  </a:ext>
                </a:extLst>
              </p:cNvPr>
              <p:cNvSpPr txBox="1">
                <a:spLocks noRot="1" noChangeAspect="1" noMove="1" noResize="1" noEditPoints="1" noAdjustHandles="1" noChangeArrowheads="1" noChangeShapeType="1" noTextEdit="1"/>
              </p:cNvSpPr>
              <p:nvPr/>
            </p:nvSpPr>
            <p:spPr>
              <a:xfrm>
                <a:off x="9242058" y="2525880"/>
                <a:ext cx="2196242" cy="136646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34031EC-F8F2-1609-026F-767D6E94A8D2}"/>
                  </a:ext>
                </a:extLst>
              </p:cNvPr>
              <p:cNvSpPr txBox="1"/>
              <p:nvPr/>
            </p:nvSpPr>
            <p:spPr>
              <a:xfrm>
                <a:off x="7494711" y="919380"/>
                <a:ext cx="2485296" cy="30993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m:rPr>
                              <m:sty m:val="p"/>
                            </m:rPr>
                            <a:rPr lang="en-US" sz="4000" i="1">
                              <a:latin typeface="Cambria Math" panose="02040503050406030204" pitchFamily="18" charset="0"/>
                              <a:ea typeface="Cambria Math" panose="02040503050406030204" pitchFamily="18" charset="0"/>
                            </a:rPr>
                            <m:t>∇</m:t>
                          </m:r>
                        </m:e>
                      </m:acc>
                      <m:r>
                        <a:rPr lang="en-US" sz="4000" i="1">
                          <a:latin typeface="Cambria Math" panose="02040503050406030204" pitchFamily="18" charset="0"/>
                        </a:rPr>
                        <m:t>𝐻</m:t>
                      </m:r>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mr>
                            <m:mr>
                              <m:e/>
                            </m:mr>
                            <m:mr>
                              <m:e/>
                            </m:mr>
                            <m:mr>
                              <m:e/>
                            </m:mr>
                            <m:mr>
                              <m:e/>
                            </m:mr>
                          </m:m>
                        </m:e>
                      </m:d>
                    </m:oMath>
                  </m:oMathPara>
                </a14:m>
                <a:endParaRPr lang="en-US" sz="4000" dirty="0"/>
              </a:p>
            </p:txBody>
          </p:sp>
        </mc:Choice>
        <mc:Fallback>
          <p:sp>
            <p:nvSpPr>
              <p:cNvPr id="7" name="TextBox 6">
                <a:extLst>
                  <a:ext uri="{FF2B5EF4-FFF2-40B4-BE49-F238E27FC236}">
                    <a16:creationId xmlns:a16="http://schemas.microsoft.com/office/drawing/2014/main" id="{B34031EC-F8F2-1609-026F-767D6E94A8D2}"/>
                  </a:ext>
                </a:extLst>
              </p:cNvPr>
              <p:cNvSpPr txBox="1">
                <a:spLocks noRot="1" noChangeAspect="1" noMove="1" noResize="1" noEditPoints="1" noAdjustHandles="1" noChangeArrowheads="1" noChangeShapeType="1" noTextEdit="1"/>
              </p:cNvSpPr>
              <p:nvPr/>
            </p:nvSpPr>
            <p:spPr>
              <a:xfrm>
                <a:off x="7494711" y="919380"/>
                <a:ext cx="2485296" cy="30993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7E684E5-BF5A-DDE4-E623-EE4815CD9A5F}"/>
                  </a:ext>
                </a:extLst>
              </p:cNvPr>
              <p:cNvSpPr txBox="1"/>
              <p:nvPr/>
            </p:nvSpPr>
            <p:spPr>
              <a:xfrm>
                <a:off x="366158" y="573046"/>
                <a:ext cx="2194639" cy="78258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m:rPr>
                              <m:sty m:val="p"/>
                            </m:rPr>
                            <a:rPr lang="en-US" sz="4000" i="1">
                              <a:latin typeface="Cambria Math" panose="02040503050406030204" pitchFamily="18" charset="0"/>
                              <a:ea typeface="Cambria Math" panose="02040503050406030204" pitchFamily="18" charset="0"/>
                            </a:rPr>
                            <m:t>∇</m:t>
                          </m:r>
                        </m:e>
                      </m:acc>
                      <m:r>
                        <a:rPr lang="en-US" sz="4000" i="1">
                          <a:latin typeface="Cambria Math" panose="02040503050406030204" pitchFamily="18" charset="0"/>
                        </a:rPr>
                        <m:t>𝐻</m:t>
                      </m:r>
                      <m:d>
                        <m:dPr>
                          <m:ctrlPr>
                            <a:rPr lang="en-US" sz="4000" i="1">
                              <a:latin typeface="Cambria Math" panose="02040503050406030204" pitchFamily="18" charset="0"/>
                            </a:rPr>
                          </m:ctrlPr>
                        </m:dPr>
                        <m:e>
                          <m:r>
                            <a:rPr lang="en-US" sz="4000" i="1">
                              <a:latin typeface="Cambria Math" panose="02040503050406030204" pitchFamily="18" charset="0"/>
                            </a:rPr>
                            <m:t>𝑞</m:t>
                          </m:r>
                          <m:r>
                            <a:rPr lang="en-US" sz="4000" i="1">
                              <a:latin typeface="Cambria Math" panose="02040503050406030204" pitchFamily="18" charset="0"/>
                            </a:rPr>
                            <m:t>,</m:t>
                          </m:r>
                          <m:r>
                            <a:rPr lang="en-US" sz="4000" i="1">
                              <a:latin typeface="Cambria Math" panose="02040503050406030204" pitchFamily="18" charset="0"/>
                            </a:rPr>
                            <m:t>𝑝</m:t>
                          </m:r>
                        </m:e>
                      </m:d>
                    </m:oMath>
                  </m:oMathPara>
                </a14:m>
                <a:endParaRPr lang="en-US" sz="4000" dirty="0"/>
              </a:p>
            </p:txBody>
          </p:sp>
        </mc:Choice>
        <mc:Fallback>
          <p:sp>
            <p:nvSpPr>
              <p:cNvPr id="8" name="TextBox 7">
                <a:extLst>
                  <a:ext uri="{FF2B5EF4-FFF2-40B4-BE49-F238E27FC236}">
                    <a16:creationId xmlns:a16="http://schemas.microsoft.com/office/drawing/2014/main" id="{57E684E5-BF5A-DDE4-E623-EE4815CD9A5F}"/>
                  </a:ext>
                </a:extLst>
              </p:cNvPr>
              <p:cNvSpPr txBox="1">
                <a:spLocks noRot="1" noChangeAspect="1" noMove="1" noResize="1" noEditPoints="1" noAdjustHandles="1" noChangeArrowheads="1" noChangeShapeType="1" noTextEdit="1"/>
              </p:cNvSpPr>
              <p:nvPr/>
            </p:nvSpPr>
            <p:spPr>
              <a:xfrm>
                <a:off x="366158" y="573046"/>
                <a:ext cx="2194639" cy="7825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F9E14D8-4453-E0CE-CE7C-FD9BA2AE65CE}"/>
                  </a:ext>
                </a:extLst>
              </p:cNvPr>
              <p:cNvSpPr txBox="1"/>
              <p:nvPr/>
            </p:nvSpPr>
            <p:spPr>
              <a:xfrm>
                <a:off x="9242058" y="1104208"/>
                <a:ext cx="2583784"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𝑞</m:t>
                          </m:r>
                        </m:den>
                      </m:f>
                      <m:r>
                        <a:rPr lang="en-US" sz="4000" b="0" i="1" smtClean="0">
                          <a:latin typeface="Cambria Math" panose="02040503050406030204" pitchFamily="18" charset="0"/>
                        </a:rPr>
                        <m:t>=</m:t>
                      </m:r>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oMath>
                  </m:oMathPara>
                </a14:m>
                <a:endParaRPr lang="en-US" sz="4000" dirty="0"/>
              </a:p>
            </p:txBody>
          </p:sp>
        </mc:Choice>
        <mc:Fallback>
          <p:sp>
            <p:nvSpPr>
              <p:cNvPr id="13" name="TextBox 12">
                <a:extLst>
                  <a:ext uri="{FF2B5EF4-FFF2-40B4-BE49-F238E27FC236}">
                    <a16:creationId xmlns:a16="http://schemas.microsoft.com/office/drawing/2014/main" id="{3F9E14D8-4453-E0CE-CE7C-FD9BA2AE65CE}"/>
                  </a:ext>
                </a:extLst>
              </p:cNvPr>
              <p:cNvSpPr txBox="1">
                <a:spLocks noRot="1" noChangeAspect="1" noMove="1" noResize="1" noEditPoints="1" noAdjustHandles="1" noChangeArrowheads="1" noChangeShapeType="1" noTextEdit="1"/>
              </p:cNvSpPr>
              <p:nvPr/>
            </p:nvSpPr>
            <p:spPr>
              <a:xfrm>
                <a:off x="9242058" y="1104208"/>
                <a:ext cx="2583784" cy="1366464"/>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832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p:grpSp>
        <p:nvGrpSpPr>
          <p:cNvPr id="114" name="Group 113">
            <a:extLst>
              <a:ext uri="{FF2B5EF4-FFF2-40B4-BE49-F238E27FC236}">
                <a16:creationId xmlns:a16="http://schemas.microsoft.com/office/drawing/2014/main" id="{F61CB77A-1E7E-3AC1-4D6B-800A3B1EB4E4}"/>
              </a:ext>
            </a:extLst>
          </p:cNvPr>
          <p:cNvGrpSpPr>
            <a:grpSpLocks noChangeAspect="1"/>
          </p:cNvGrpSpPr>
          <p:nvPr/>
        </p:nvGrpSpPr>
        <p:grpSpPr>
          <a:xfrm>
            <a:off x="204915" y="56504"/>
            <a:ext cx="5532120" cy="5607961"/>
            <a:chOff x="3330982" y="841987"/>
            <a:chExt cx="5530036" cy="5605849"/>
          </a:xfrm>
        </p:grpSpPr>
        <p:grpSp>
          <p:nvGrpSpPr>
            <p:cNvPr id="115" name="Group 114">
              <a:extLst>
                <a:ext uri="{FF2B5EF4-FFF2-40B4-BE49-F238E27FC236}">
                  <a16:creationId xmlns:a16="http://schemas.microsoft.com/office/drawing/2014/main" id="{D471EB09-7E64-CB4C-FF34-A9D8AE1C2CE3}"/>
                </a:ext>
              </a:extLst>
            </p:cNvPr>
            <p:cNvGrpSpPr/>
            <p:nvPr/>
          </p:nvGrpSpPr>
          <p:grpSpPr>
            <a:xfrm>
              <a:off x="4169828" y="1786697"/>
              <a:ext cx="3852343" cy="3852341"/>
              <a:chOff x="4169828" y="1786697"/>
              <a:chExt cx="3852343" cy="3852341"/>
            </a:xfrm>
          </p:grpSpPr>
          <p:sp>
            <p:nvSpPr>
              <p:cNvPr id="196" name="Oval 195">
                <a:extLst>
                  <a:ext uri="{FF2B5EF4-FFF2-40B4-BE49-F238E27FC236}">
                    <a16:creationId xmlns:a16="http://schemas.microsoft.com/office/drawing/2014/main" id="{B9A59751-733F-CCA5-0CB9-0DE9DBEC5F57}"/>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307D7C3-8A80-7DB9-3DAA-B1C0B634EF52}"/>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6A98B772-6EB0-7538-B77E-2012B5062C69}"/>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F90F8A6-A86A-740C-FF8E-B4C018CBAD5F}"/>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C8FF5262-646E-D72A-64E6-22A34DF98D2B}"/>
                </a:ext>
              </a:extLst>
            </p:cNvPr>
            <p:cNvGrpSpPr/>
            <p:nvPr/>
          </p:nvGrpSpPr>
          <p:grpSpPr>
            <a:xfrm>
              <a:off x="3330982" y="841987"/>
              <a:ext cx="5530036" cy="5605849"/>
              <a:chOff x="3330982" y="841987"/>
              <a:chExt cx="5530036" cy="5605849"/>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14A2DF7B-2A8A-A71F-C674-1796E5EB25F2}"/>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14A2DF7B-2A8A-A71F-C674-1796E5EB25F2}"/>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5"/>
                    <a:stretch>
                      <a:fillRect l="-23810" r="-23810" b="-2333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D0EF4A96-ECC1-32B0-E259-460A4DC4C6AA}"/>
                  </a:ext>
                </a:extLst>
              </p:cNvPr>
              <p:cNvGrpSpPr/>
              <p:nvPr/>
            </p:nvGrpSpPr>
            <p:grpSpPr>
              <a:xfrm>
                <a:off x="4236611" y="1895177"/>
                <a:ext cx="3748012" cy="3651428"/>
                <a:chOff x="4236611" y="1895177"/>
                <a:chExt cx="3748012" cy="3651428"/>
              </a:xfrm>
            </p:grpSpPr>
            <p:grpSp>
              <p:nvGrpSpPr>
                <p:cNvPr id="163" name="Group 162">
                  <a:extLst>
                    <a:ext uri="{FF2B5EF4-FFF2-40B4-BE49-F238E27FC236}">
                      <a16:creationId xmlns:a16="http://schemas.microsoft.com/office/drawing/2014/main" id="{4319D539-0216-B55C-B482-2D57EF8BD8AC}"/>
                    </a:ext>
                  </a:extLst>
                </p:cNvPr>
                <p:cNvGrpSpPr/>
                <p:nvPr/>
              </p:nvGrpSpPr>
              <p:grpSpPr>
                <a:xfrm>
                  <a:off x="4472504" y="2121518"/>
                  <a:ext cx="3234813" cy="3233034"/>
                  <a:chOff x="4472504" y="2121518"/>
                  <a:chExt cx="3234813" cy="3233034"/>
                </a:xfrm>
              </p:grpSpPr>
              <p:cxnSp>
                <p:nvCxnSpPr>
                  <p:cNvPr id="172" name="Straight Arrow Connector 171">
                    <a:extLst>
                      <a:ext uri="{FF2B5EF4-FFF2-40B4-BE49-F238E27FC236}">
                        <a16:creationId xmlns:a16="http://schemas.microsoft.com/office/drawing/2014/main" id="{A869EAD5-1146-12AA-134C-18ED6D7CE91E}"/>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63FB4B7-28A1-6225-6F14-90F20D0703E9}"/>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10F0455-E7CF-42B4-7C6A-0A8763DF504F}"/>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7D0ADB-E394-A08D-5345-BB3DF9F57491}"/>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B644990-C70D-A96F-9BC2-FFA595F3D05C}"/>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9D98142-A036-E996-D5F1-F0C76FC58BD6}"/>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68A256D-FFF2-93DF-6C96-E90CA219D08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0A0CB05-7C0C-7D71-0603-38CF7F342D3D}"/>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2C1D898-6F11-2FE3-CC00-0B121C365EC1}"/>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7806C9-6B07-9F7B-77FE-7F4C095655EF}"/>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A32A6CF-7B80-ACF7-79D5-1DC7E43C5C7D}"/>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D2C3E54-D325-1635-B4B1-9CEA9D0F8E18}"/>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DA8CA93-E71B-3338-58FC-0D4A956E34CE}"/>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251BABF2-EB9D-2509-D07A-721573C94F6A}"/>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3105F78-978D-15D8-1D5C-AE6E1CB33C07}"/>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82E2E6D-9087-9209-967A-A4763BB8527E}"/>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C696936-ACDF-59C4-437A-F4228BC12A5A}"/>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711CB29-96BC-B828-B9E8-E4994868A84C}"/>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CEE037C-FED1-CE7D-07FD-07235B032D34}"/>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F9F552-F926-A6A8-C904-D0732AFCF4B5}"/>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1885BB1-81F9-BFA2-D20E-7EDCF0A8C97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0840D3A-11F2-7102-F7DE-803EF58AA5C6}"/>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0AEAB73-7D0C-CFB7-DDDD-290932BBE484}"/>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161CF827-F412-A468-3E73-E9B01AD0FF46}"/>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a:extLst>
                    <a:ext uri="{FF2B5EF4-FFF2-40B4-BE49-F238E27FC236}">
                      <a16:creationId xmlns:a16="http://schemas.microsoft.com/office/drawing/2014/main" id="{9451E87D-A268-87EA-FA97-5FA6F87DED84}"/>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6AC1629-0267-6A0F-01E9-FD8B03257828}"/>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26E19DA-DD1E-4069-6028-5B0B06E54473}"/>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09E5CE6-E09E-568C-E4BB-21B7995EBFAC}"/>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08F72BF-981D-4C08-723D-8FE2D1668314}"/>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5844DD7-9749-40A9-922E-984FB06D14A3}"/>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6092D9A6-0CB7-A431-9BE9-9787B8AC8C41}"/>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64B16BB-BDF4-A6CC-32A9-7E63E8A895A4}"/>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28CB566D-8B40-5256-B938-32C76F31F48B}"/>
                  </a:ext>
                </a:extLst>
              </p:cNvPr>
              <p:cNvGrpSpPr/>
              <p:nvPr/>
            </p:nvGrpSpPr>
            <p:grpSpPr>
              <a:xfrm>
                <a:off x="3330982" y="961436"/>
                <a:ext cx="5530036" cy="5486400"/>
                <a:chOff x="3330982" y="961436"/>
                <a:chExt cx="5530036" cy="5486400"/>
              </a:xfrm>
            </p:grpSpPr>
            <p:cxnSp>
              <p:nvCxnSpPr>
                <p:cNvPr id="155" name="Straight Connector 154">
                  <a:extLst>
                    <a:ext uri="{FF2B5EF4-FFF2-40B4-BE49-F238E27FC236}">
                      <a16:creationId xmlns:a16="http://schemas.microsoft.com/office/drawing/2014/main" id="{7ED77F99-D208-8D05-0113-580A98A6B75A}"/>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24A6F9CB-88DC-559B-1298-6D2E155B465B}"/>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B6F3098F-6E87-6611-40AF-22CB55EF05A9}"/>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7" name="TextBox 156">
                        <a:extLst>
                          <a:ext uri="{FF2B5EF4-FFF2-40B4-BE49-F238E27FC236}">
                            <a16:creationId xmlns:a16="http://schemas.microsoft.com/office/drawing/2014/main" id="{B6F3098F-6E87-6611-40AF-22CB55EF05A9}"/>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6"/>
                        <a:stretch>
                          <a:fillRect l="-30000" r="-25000" b="-48000"/>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80B2FCB0-09CF-C51C-D4EC-4FAD4B761492}"/>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D8AA2B0C-ACE4-E6C1-FE53-3D74C1014B98}"/>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59" name="TextBox 158">
                        <a:extLst>
                          <a:ext uri="{FF2B5EF4-FFF2-40B4-BE49-F238E27FC236}">
                            <a16:creationId xmlns:a16="http://schemas.microsoft.com/office/drawing/2014/main" id="{D8AA2B0C-ACE4-E6C1-FE53-3D74C1014B98}"/>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7"/>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F46113ED-6C53-4B82-D3E0-A84E41F4DC8A}"/>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60" name="TextBox 159">
                        <a:extLst>
                          <a:ext uri="{FF2B5EF4-FFF2-40B4-BE49-F238E27FC236}">
                            <a16:creationId xmlns:a16="http://schemas.microsoft.com/office/drawing/2014/main" id="{F46113ED-6C53-4B82-D3E0-A84E41F4DC8A}"/>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8"/>
                        <a:stretch>
                          <a:fillRect l="-31579" r="-3157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E5ED7188-80DC-43EF-CF96-0F3A0139B487}"/>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61" name="TextBox 160">
                        <a:extLst>
                          <a:ext uri="{FF2B5EF4-FFF2-40B4-BE49-F238E27FC236}">
                            <a16:creationId xmlns:a16="http://schemas.microsoft.com/office/drawing/2014/main" id="{E5ED7188-80DC-43EF-CF96-0F3A0139B487}"/>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9"/>
                        <a:stretch>
                          <a:fillRect l="-25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11CABBF2-E71B-71F0-5040-CE62FC866EAE}"/>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2" name="TextBox 161">
                        <a:extLst>
                          <a:ext uri="{FF2B5EF4-FFF2-40B4-BE49-F238E27FC236}">
                            <a16:creationId xmlns:a16="http://schemas.microsoft.com/office/drawing/2014/main" id="{11CABBF2-E71B-71F0-5040-CE62FC866EAE}"/>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10"/>
                        <a:stretch>
                          <a:fillRect l="-25000" r="-30000" b="-6667"/>
                        </a:stretch>
                      </a:blipFill>
                    </p:spPr>
                    <p:txBody>
                      <a:bodyPr/>
                      <a:lstStyle/>
                      <a:p>
                        <a:r>
                          <a:rPr lang="en-US">
                            <a:noFill/>
                          </a:rPr>
                          <a:t> </a:t>
                        </a:r>
                      </a:p>
                    </p:txBody>
                  </p:sp>
                </mc:Fallback>
              </mc:AlternateContent>
            </p:grpSp>
          </p:grpSp>
        </p:grp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E26A69F-BCA0-16B3-02A4-0D43F9818AF9}"/>
                  </a:ext>
                </a:extLst>
              </p:cNvPr>
              <p:cNvSpPr txBox="1"/>
              <p:nvPr/>
            </p:nvSpPr>
            <p:spPr>
              <a:xfrm>
                <a:off x="6330363" y="2190845"/>
                <a:ext cx="2420663"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4000" i="1" smtClean="0">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r>
                        <a:rPr lang="en-US" sz="4000" b="0" i="1" smtClean="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𝑝</m:t>
                          </m:r>
                        </m:den>
                      </m:f>
                    </m:oMath>
                  </m:oMathPara>
                </a14:m>
                <a:endParaRPr lang="en-US" sz="4000" dirty="0"/>
              </a:p>
            </p:txBody>
          </p:sp>
        </mc:Choice>
        <mc:Fallback>
          <p:sp>
            <p:nvSpPr>
              <p:cNvPr id="4" name="TextBox 3">
                <a:extLst>
                  <a:ext uri="{FF2B5EF4-FFF2-40B4-BE49-F238E27FC236}">
                    <a16:creationId xmlns:a16="http://schemas.microsoft.com/office/drawing/2014/main" id="{7E26A69F-BCA0-16B3-02A4-0D43F9818AF9}"/>
                  </a:ext>
                </a:extLst>
              </p:cNvPr>
              <p:cNvSpPr txBox="1">
                <a:spLocks noRot="1" noChangeAspect="1" noMove="1" noResize="1" noEditPoints="1" noAdjustHandles="1" noChangeArrowheads="1" noChangeShapeType="1" noTextEdit="1"/>
              </p:cNvSpPr>
              <p:nvPr/>
            </p:nvSpPr>
            <p:spPr>
              <a:xfrm>
                <a:off x="6330363" y="2190845"/>
                <a:ext cx="2420663" cy="136646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55512EE-4982-8425-C5C3-BA9CD71F5AFD}"/>
                  </a:ext>
                </a:extLst>
              </p:cNvPr>
              <p:cNvSpPr txBox="1"/>
              <p:nvPr/>
            </p:nvSpPr>
            <p:spPr>
              <a:xfrm>
                <a:off x="8297358" y="695366"/>
                <a:ext cx="3988592" cy="29720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i="1">
                                  <a:latin typeface="Cambria Math" panose="02040503050406030204" pitchFamily="18" charset="0"/>
                                </a:rPr>
                              </m:ctrlPr>
                            </m:mPr>
                            <m:mr>
                              <m:e/>
                            </m:mr>
                            <m:mr>
                              <m:e/>
                            </m:mr>
                            <m:mr>
                              <m:e/>
                            </m:mr>
                            <m:mr>
                              <m:e/>
                            </m:mr>
                            <m:mr>
                              <m:e/>
                            </m:mr>
                          </m:m>
                        </m:e>
                      </m:d>
                      <m:r>
                        <a:rPr lang="en-US" sz="4000" b="0" i="1" smtClean="0">
                          <a:latin typeface="Cambria Math" panose="02040503050406030204" pitchFamily="18" charset="0"/>
                        </a:rPr>
                        <m:t>=</m:t>
                      </m:r>
                      <m:sSubSup>
                        <m:sSubSupPr>
                          <m:ctrlPr>
                            <a:rPr lang="en-US" sz="4000" b="0" i="1" smtClean="0">
                              <a:latin typeface="Cambria Math" panose="02040503050406030204" pitchFamily="18" charset="0"/>
                            </a:rPr>
                          </m:ctrlPr>
                        </m:sSubSupPr>
                        <m:e>
                          <m:r>
                            <m:rPr>
                              <m:nor/>
                            </m:rPr>
                            <a:rPr lang="en-US" sz="4000">
                              <a:latin typeface="Wingdings 3" panose="05040102010807070707" pitchFamily="18" charset="2"/>
                            </a:rPr>
                            <m:t>P</m:t>
                          </m:r>
                        </m:e>
                        <m:sub/>
                        <m:sup>
                          <m:r>
                            <a:rPr lang="en-US" sz="4000" i="1">
                              <a:latin typeface="Cambria Math" panose="02040503050406030204" pitchFamily="18" charset="0"/>
                            </a:rPr>
                            <m:t>90</m:t>
                          </m:r>
                          <m:r>
                            <a:rPr lang="en-US" sz="4000" i="1">
                              <a:latin typeface="Cambria Math" panose="02040503050406030204" pitchFamily="18" charset="0"/>
                              <a:ea typeface="Cambria Math" panose="02040503050406030204" pitchFamily="18" charset="0"/>
                            </a:rPr>
                            <m:t>°</m:t>
                          </m:r>
                        </m:sup>
                      </m:sSubSup>
                      <m:d>
                        <m:dPr>
                          <m:ctrlPr>
                            <a:rPr lang="en-US" sz="4000" b="0" i="1" smtClean="0">
                              <a:latin typeface="Cambria Math" panose="02040503050406030204" pitchFamily="18" charset="0"/>
                            </a:rPr>
                          </m:ctrlPr>
                        </m:dPr>
                        <m:e>
                          <m:acc>
                            <m:accPr>
                              <m:chr m:val="⃗"/>
                              <m:ctrlPr>
                                <a:rPr lang="en-US" sz="4000" i="1" smtClean="0">
                                  <a:latin typeface="Cambria Math" panose="02040503050406030204" pitchFamily="18" charset="0"/>
                                </a:rPr>
                              </m:ctrlPr>
                            </m:accPr>
                            <m:e>
                              <m:r>
                                <m:rPr>
                                  <m:sty m:val="p"/>
                                </m:rPr>
                                <a:rPr lang="en-US" sz="4000" i="1">
                                  <a:latin typeface="Cambria Math" panose="02040503050406030204" pitchFamily="18" charset="0"/>
                                  <a:ea typeface="Cambria Math" panose="02040503050406030204" pitchFamily="18" charset="0"/>
                                </a:rPr>
                                <m:t>∇</m:t>
                              </m:r>
                            </m:e>
                          </m:acc>
                          <m:r>
                            <a:rPr lang="en-US" sz="4000" i="1">
                              <a:latin typeface="Cambria Math" panose="02040503050406030204" pitchFamily="18" charset="0"/>
                            </a:rPr>
                            <m:t>𝐻</m:t>
                          </m:r>
                        </m:e>
                      </m:d>
                    </m:oMath>
                  </m:oMathPara>
                </a14:m>
                <a:endParaRPr lang="en-US" sz="4000" dirty="0"/>
              </a:p>
            </p:txBody>
          </p:sp>
        </mc:Choice>
        <mc:Fallback>
          <p:sp>
            <p:nvSpPr>
              <p:cNvPr id="5" name="TextBox 4">
                <a:extLst>
                  <a:ext uri="{FF2B5EF4-FFF2-40B4-BE49-F238E27FC236}">
                    <a16:creationId xmlns:a16="http://schemas.microsoft.com/office/drawing/2014/main" id="{C55512EE-4982-8425-C5C3-BA9CD71F5AFD}"/>
                  </a:ext>
                </a:extLst>
              </p:cNvPr>
              <p:cNvSpPr txBox="1">
                <a:spLocks noRot="1" noChangeAspect="1" noMove="1" noResize="1" noEditPoints="1" noAdjustHandles="1" noChangeArrowheads="1" noChangeShapeType="1" noTextEdit="1"/>
              </p:cNvSpPr>
              <p:nvPr/>
            </p:nvSpPr>
            <p:spPr>
              <a:xfrm>
                <a:off x="8297358" y="695366"/>
                <a:ext cx="3988592" cy="29720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4F0EEDB-D9E4-A3A5-5D6D-24E321400CC5}"/>
                  </a:ext>
                </a:extLst>
              </p:cNvPr>
              <p:cNvSpPr txBox="1"/>
              <p:nvPr/>
            </p:nvSpPr>
            <p:spPr>
              <a:xfrm>
                <a:off x="6308123" y="793897"/>
                <a:ext cx="2669257"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𝑞</m:t>
                          </m:r>
                        </m:den>
                      </m:f>
                    </m:oMath>
                  </m:oMathPara>
                </a14:m>
                <a:endParaRPr lang="en-US" sz="4000" dirty="0"/>
              </a:p>
            </p:txBody>
          </p:sp>
        </mc:Choice>
        <mc:Fallback>
          <p:sp>
            <p:nvSpPr>
              <p:cNvPr id="6" name="TextBox 5">
                <a:extLst>
                  <a:ext uri="{FF2B5EF4-FFF2-40B4-BE49-F238E27FC236}">
                    <a16:creationId xmlns:a16="http://schemas.microsoft.com/office/drawing/2014/main" id="{E4F0EEDB-D9E4-A3A5-5D6D-24E321400CC5}"/>
                  </a:ext>
                </a:extLst>
              </p:cNvPr>
              <p:cNvSpPr txBox="1">
                <a:spLocks noRot="1" noChangeAspect="1" noMove="1" noResize="1" noEditPoints="1" noAdjustHandles="1" noChangeArrowheads="1" noChangeShapeType="1" noTextEdit="1"/>
              </p:cNvSpPr>
              <p:nvPr/>
            </p:nvSpPr>
            <p:spPr>
              <a:xfrm>
                <a:off x="6308123" y="793897"/>
                <a:ext cx="2669257" cy="136646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76878C5-D024-61F2-982D-F96791B74E71}"/>
                  </a:ext>
                </a:extLst>
              </p:cNvPr>
              <p:cNvSpPr txBox="1"/>
              <p:nvPr/>
            </p:nvSpPr>
            <p:spPr>
              <a:xfrm>
                <a:off x="248525" y="285010"/>
                <a:ext cx="1780872" cy="78662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𝑆</m:t>
                          </m:r>
                        </m:e>
                      </m:acc>
                      <m:d>
                        <m:dPr>
                          <m:ctrlPr>
                            <a:rPr lang="en-US" sz="4000" i="1">
                              <a:latin typeface="Cambria Math" panose="02040503050406030204" pitchFamily="18" charset="0"/>
                            </a:rPr>
                          </m:ctrlPr>
                        </m:dPr>
                        <m:e>
                          <m:r>
                            <a:rPr lang="en-US" sz="4000" i="1">
                              <a:latin typeface="Cambria Math" panose="02040503050406030204" pitchFamily="18" charset="0"/>
                            </a:rPr>
                            <m:t>𝑞</m:t>
                          </m:r>
                          <m:r>
                            <a:rPr lang="en-US" sz="4000" i="1">
                              <a:latin typeface="Cambria Math" panose="02040503050406030204" pitchFamily="18" charset="0"/>
                            </a:rPr>
                            <m:t>,</m:t>
                          </m:r>
                          <m:r>
                            <a:rPr lang="en-US" sz="4000" i="1">
                              <a:latin typeface="Cambria Math" panose="02040503050406030204" pitchFamily="18" charset="0"/>
                            </a:rPr>
                            <m:t>𝑝</m:t>
                          </m:r>
                        </m:e>
                      </m:d>
                    </m:oMath>
                  </m:oMathPara>
                </a14:m>
                <a:endParaRPr lang="en-US" sz="4000" dirty="0"/>
              </a:p>
            </p:txBody>
          </p:sp>
        </mc:Choice>
        <mc:Fallback>
          <p:sp>
            <p:nvSpPr>
              <p:cNvPr id="10" name="TextBox 9">
                <a:extLst>
                  <a:ext uri="{FF2B5EF4-FFF2-40B4-BE49-F238E27FC236}">
                    <a16:creationId xmlns:a16="http://schemas.microsoft.com/office/drawing/2014/main" id="{976878C5-D024-61F2-982D-F96791B74E71}"/>
                  </a:ext>
                </a:extLst>
              </p:cNvPr>
              <p:cNvSpPr txBox="1">
                <a:spLocks noRot="1" noChangeAspect="1" noMove="1" noResize="1" noEditPoints="1" noAdjustHandles="1" noChangeArrowheads="1" noChangeShapeType="1" noTextEdit="1"/>
              </p:cNvSpPr>
              <p:nvPr/>
            </p:nvSpPr>
            <p:spPr>
              <a:xfrm>
                <a:off x="248525" y="285010"/>
                <a:ext cx="1780872" cy="786626"/>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55188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79276</TotalTime>
  <Words>1709</Words>
  <Application>Microsoft Office PowerPoint</Application>
  <PresentationFormat>Widescreen</PresentationFormat>
  <Paragraphs>258</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184</cp:revision>
  <dcterms:created xsi:type="dcterms:W3CDTF">2021-04-07T15:17:47Z</dcterms:created>
  <dcterms:modified xsi:type="dcterms:W3CDTF">2024-04-25T18:17:45Z</dcterms:modified>
</cp:coreProperties>
</file>