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901" r:id="rId3"/>
    <p:sldId id="902" r:id="rId4"/>
    <p:sldId id="904" r:id="rId5"/>
    <p:sldId id="905" r:id="rId6"/>
    <p:sldId id="907" r:id="rId7"/>
    <p:sldId id="909" r:id="rId8"/>
    <p:sldId id="915" r:id="rId9"/>
    <p:sldId id="912" r:id="rId10"/>
    <p:sldId id="9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6"/>
    <p:restoredTop sz="82621"/>
  </p:normalViewPr>
  <p:slideViewPr>
    <p:cSldViewPr snapToGrid="0">
      <p:cViewPr>
        <p:scale>
          <a:sx n="90" d="100"/>
          <a:sy n="90" d="100"/>
        </p:scale>
        <p:origin x="-18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Draw one-to-map between Newtonian and Hamiltonian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into two: one part before example and conclusion after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make a general diagram going between position and momentum and position and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2/18/24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0D72D4-E8AC-56E4-2AA7-B1B4EB2C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Inequivalence of Newtonian, Lagrangian, and 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D1200-9071-94E0-B702-75A7E8C1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45C04-C5A6-D26D-5BC6-757A54F0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58BC1A-6FC5-61B1-5087-F6EA41D900BC}"/>
              </a:ext>
            </a:extLst>
          </p:cNvPr>
          <p:cNvSpPr/>
          <p:nvPr/>
        </p:nvSpPr>
        <p:spPr>
          <a:xfrm>
            <a:off x="4254650" y="2928817"/>
            <a:ext cx="4984533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27583E-E0FD-5C87-6065-5E23417826EA}"/>
              </a:ext>
            </a:extLst>
          </p:cNvPr>
          <p:cNvSpPr/>
          <p:nvPr/>
        </p:nvSpPr>
        <p:spPr>
          <a:xfrm>
            <a:off x="119730" y="2928817"/>
            <a:ext cx="6735619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1E2B-C48C-A9E2-C707-96F47BDE99D5}"/>
              </a:ext>
            </a:extLst>
          </p:cNvPr>
          <p:cNvSpPr txBox="1"/>
          <p:nvPr/>
        </p:nvSpPr>
        <p:spPr>
          <a:xfrm>
            <a:off x="1647702" y="4106500"/>
            <a:ext cx="2019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Newtonian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4915-2FFF-041E-3865-6B6C935AE4B0}"/>
              </a:ext>
            </a:extLst>
          </p:cNvPr>
          <p:cNvSpPr txBox="1"/>
          <p:nvPr/>
        </p:nvSpPr>
        <p:spPr>
          <a:xfrm>
            <a:off x="4555559" y="4106500"/>
            <a:ext cx="1998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Lagrangian</a:t>
            </a:r>
          </a:p>
          <a:p>
            <a:pPr algn="ctr"/>
            <a:r>
              <a:rPr lang="en-US" sz="3200" dirty="0"/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8AE4-5ACA-2FB2-FCF4-F1E1FFBD364A}"/>
              </a:ext>
            </a:extLst>
          </p:cNvPr>
          <p:cNvSpPr txBox="1"/>
          <p:nvPr/>
        </p:nvSpPr>
        <p:spPr>
          <a:xfrm>
            <a:off x="6855349" y="4106500"/>
            <a:ext cx="223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Hamiltonian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C4AB9-477F-5C96-5C2A-0FADA5C685B8}"/>
              </a:ext>
            </a:extLst>
          </p:cNvPr>
          <p:cNvSpPr txBox="1"/>
          <p:nvPr/>
        </p:nvSpPr>
        <p:spPr>
          <a:xfrm>
            <a:off x="4752951" y="381291"/>
            <a:ext cx="2669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Our Findings: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065AF-4234-6E2F-E014-BC1335960C7E}"/>
              </a:ext>
            </a:extLst>
          </p:cNvPr>
          <p:cNvSpPr txBox="1"/>
          <p:nvPr/>
        </p:nvSpPr>
        <p:spPr>
          <a:xfrm>
            <a:off x="854439" y="1027622"/>
            <a:ext cx="1044814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We have found that Kinematic Equivalence is a foundational assumption of Lagrangian mechanics and that it demonstrates which Hamiltonian Systems are Newtonian/Lagrangian</a:t>
            </a:r>
          </a:p>
        </p:txBody>
      </p:sp>
    </p:spTree>
    <p:extLst>
      <p:ext uri="{BB962C8B-B14F-4D97-AF65-F5344CB8AC3E}">
        <p14:creationId xmlns:p14="http://schemas.microsoft.com/office/powerpoint/2010/main" val="20585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257EB-8EF7-4DEC-5277-147FD3FB0482}"/>
              </a:ext>
            </a:extLst>
          </p:cNvPr>
          <p:cNvSpPr txBox="1"/>
          <p:nvPr/>
        </p:nvSpPr>
        <p:spPr>
          <a:xfrm>
            <a:off x="1061699" y="347570"/>
            <a:ext cx="1043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Does it Mean For Formulations to be Equivalent?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11310-8767-0AC7-5462-3186E70CA09D}"/>
              </a:ext>
            </a:extLst>
          </p:cNvPr>
          <p:cNvSpPr txBox="1"/>
          <p:nvPr/>
        </p:nvSpPr>
        <p:spPr>
          <a:xfrm>
            <a:off x="708572" y="1283519"/>
            <a:ext cx="5050887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We will consider two formulations equivalent if any system that can be described in one can be described in the other and vice-versa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F76897-1698-A3B6-0E77-1E7B988E280C}"/>
              </a:ext>
            </a:extLst>
          </p:cNvPr>
          <p:cNvSpPr/>
          <p:nvPr/>
        </p:nvSpPr>
        <p:spPr>
          <a:xfrm>
            <a:off x="7156615" y="1914983"/>
            <a:ext cx="1405053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C43FAD-824C-6B91-0F94-05FEE289BD01}"/>
              </a:ext>
            </a:extLst>
          </p:cNvPr>
          <p:cNvSpPr/>
          <p:nvPr/>
        </p:nvSpPr>
        <p:spPr>
          <a:xfrm>
            <a:off x="9185020" y="1914983"/>
            <a:ext cx="1405053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F6D89-F291-2818-F4F7-AEB54ABB9E3F}"/>
              </a:ext>
            </a:extLst>
          </p:cNvPr>
          <p:cNvSpPr txBox="1"/>
          <p:nvPr/>
        </p:nvSpPr>
        <p:spPr>
          <a:xfrm>
            <a:off x="7238156" y="1300742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Newtonian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7DE03-10C7-F45F-A8A4-0B0A82622FF0}"/>
              </a:ext>
            </a:extLst>
          </p:cNvPr>
          <p:cNvSpPr txBox="1"/>
          <p:nvPr/>
        </p:nvSpPr>
        <p:spPr>
          <a:xfrm>
            <a:off x="9220857" y="1269776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D3EC-0276-6126-E8E4-7B4082DF5160}"/>
              </a:ext>
            </a:extLst>
          </p:cNvPr>
          <p:cNvSpPr txBox="1"/>
          <p:nvPr/>
        </p:nvSpPr>
        <p:spPr>
          <a:xfrm>
            <a:off x="7687926" y="209276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9718B-9287-C3E0-6A62-72A914C71D7A}"/>
              </a:ext>
            </a:extLst>
          </p:cNvPr>
          <p:cNvSpPr txBox="1"/>
          <p:nvPr/>
        </p:nvSpPr>
        <p:spPr>
          <a:xfrm>
            <a:off x="7687926" y="255330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6053A-E6A0-F775-293E-84A48B444884}"/>
              </a:ext>
            </a:extLst>
          </p:cNvPr>
          <p:cNvSpPr txBox="1"/>
          <p:nvPr/>
        </p:nvSpPr>
        <p:spPr>
          <a:xfrm>
            <a:off x="7700989" y="298975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79D1-E57A-32F4-1756-58A29ECFD803}"/>
              </a:ext>
            </a:extLst>
          </p:cNvPr>
          <p:cNvSpPr txBox="1"/>
          <p:nvPr/>
        </p:nvSpPr>
        <p:spPr>
          <a:xfrm>
            <a:off x="7700989" y="3409094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72604-C131-300F-4C3E-6AABF01AAFD0}"/>
              </a:ext>
            </a:extLst>
          </p:cNvPr>
          <p:cNvSpPr txBox="1"/>
          <p:nvPr/>
        </p:nvSpPr>
        <p:spPr>
          <a:xfrm>
            <a:off x="9728688" y="209991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E3376-ED6A-2564-43DA-C724013D0AAE}"/>
              </a:ext>
            </a:extLst>
          </p:cNvPr>
          <p:cNvSpPr txBox="1"/>
          <p:nvPr/>
        </p:nvSpPr>
        <p:spPr>
          <a:xfrm>
            <a:off x="9728688" y="25523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0558A-E843-FC46-9F59-41FFCAE442ED}"/>
              </a:ext>
            </a:extLst>
          </p:cNvPr>
          <p:cNvSpPr txBox="1"/>
          <p:nvPr/>
        </p:nvSpPr>
        <p:spPr>
          <a:xfrm>
            <a:off x="9728688" y="297324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AEC82-D276-BA0B-C516-FD70BC4B81EF}"/>
              </a:ext>
            </a:extLst>
          </p:cNvPr>
          <p:cNvSpPr txBox="1"/>
          <p:nvPr/>
        </p:nvSpPr>
        <p:spPr>
          <a:xfrm>
            <a:off x="9719070" y="3409094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CC20B4-5943-6277-F340-52488529523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8005642" y="2277430"/>
            <a:ext cx="1723046" cy="71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4F3D31-E824-8A47-3109-6907426F66B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8005642" y="2737047"/>
            <a:ext cx="1723046" cy="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1314B2-0669-37F5-BC6F-A17AB4180234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8018705" y="3157914"/>
            <a:ext cx="1709983" cy="16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4B3FC9-5234-5EAF-92CE-B9305124992A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8028323" y="3593760"/>
            <a:ext cx="16907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699858" y="452073"/>
            <a:ext cx="234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Newtonian 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E47D5-035C-A5F8-E789-63B40D0D04DA}"/>
                  </a:ext>
                </a:extLst>
              </p:cNvPr>
              <p:cNvSpPr txBox="1"/>
              <p:nvPr/>
            </p:nvSpPr>
            <p:spPr>
              <a:xfrm>
                <a:off x="3558606" y="658667"/>
                <a:ext cx="5677861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E47D5-035C-A5F8-E789-63B40D0D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06" y="658667"/>
                <a:ext cx="5677861" cy="787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6F74B-13EA-4147-59B6-7DA70CB9462F}"/>
                  </a:ext>
                </a:extLst>
              </p:cNvPr>
              <p:cNvSpPr txBox="1"/>
              <p:nvPr/>
            </p:nvSpPr>
            <p:spPr>
              <a:xfrm>
                <a:off x="4402937" y="3859931"/>
                <a:ext cx="2984215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6F74B-13EA-4147-59B6-7DA70CB9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37" y="3859931"/>
                <a:ext cx="2984215" cy="850746"/>
              </a:xfrm>
              <a:prstGeom prst="rect">
                <a:avLst/>
              </a:prstGeom>
              <a:blipFill>
                <a:blip r:embed="rId3"/>
                <a:stretch>
                  <a:fillRect l="-42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808A8-A08C-1206-1BBC-E1752B95FC0F}"/>
                  </a:ext>
                </a:extLst>
              </p:cNvPr>
              <p:cNvSpPr txBox="1"/>
              <p:nvPr/>
            </p:nvSpPr>
            <p:spPr>
              <a:xfrm>
                <a:off x="4017832" y="2317320"/>
                <a:ext cx="3369320" cy="74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808A8-A08C-1206-1BBC-E1752B95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32" y="2317320"/>
                <a:ext cx="3369320" cy="748988"/>
              </a:xfrm>
              <a:prstGeom prst="rect">
                <a:avLst/>
              </a:prstGeom>
              <a:blipFill>
                <a:blip r:embed="rId4"/>
                <a:stretch>
                  <a:fillRect l="-75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747611" y="2164610"/>
            <a:ext cx="232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Lagrangian </a:t>
            </a:r>
          </a:p>
          <a:p>
            <a:r>
              <a:rPr lang="en-US" sz="3600" dirty="0"/>
              <a:t>Mechanics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748572" y="4314285"/>
            <a:ext cx="247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Hamiltonian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CD9F6-2B56-C8DF-121A-76F06A0E6077}"/>
                  </a:ext>
                </a:extLst>
              </p:cNvPr>
              <p:cNvSpPr txBox="1"/>
              <p:nvPr/>
            </p:nvSpPr>
            <p:spPr>
              <a:xfrm>
                <a:off x="4401976" y="5000901"/>
                <a:ext cx="298517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CD9F6-2B56-C8DF-121A-76F06A0E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976" y="5000901"/>
                <a:ext cx="2985176" cy="850746"/>
              </a:xfrm>
              <a:prstGeom prst="rect">
                <a:avLst/>
              </a:prstGeom>
              <a:blipFill>
                <a:blip r:embed="rId5"/>
                <a:stretch>
                  <a:fillRect l="-424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EA4897-FD96-D160-C649-2B9CC5D4F3D1}"/>
              </a:ext>
            </a:extLst>
          </p:cNvPr>
          <p:cNvSpPr txBox="1"/>
          <p:nvPr/>
        </p:nvSpPr>
        <p:spPr>
          <a:xfrm>
            <a:off x="190406" y="452073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1FB5B-C93B-5B81-6B7B-1479F163B307}"/>
              </a:ext>
            </a:extLst>
          </p:cNvPr>
          <p:cNvSpPr txBox="1"/>
          <p:nvPr/>
        </p:nvSpPr>
        <p:spPr>
          <a:xfrm>
            <a:off x="189445" y="2168888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1AED5-6D81-3432-0BF8-94D9D38C19C3}"/>
              </a:ext>
            </a:extLst>
          </p:cNvPr>
          <p:cNvSpPr txBox="1"/>
          <p:nvPr/>
        </p:nvSpPr>
        <p:spPr>
          <a:xfrm>
            <a:off x="190406" y="4285304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F4947-5883-6167-19B0-631CBC437461}"/>
              </a:ext>
            </a:extLst>
          </p:cNvPr>
          <p:cNvGrpSpPr/>
          <p:nvPr/>
        </p:nvGrpSpPr>
        <p:grpSpPr>
          <a:xfrm>
            <a:off x="9555609" y="121281"/>
            <a:ext cx="2505456" cy="1783080"/>
            <a:chOff x="1891042" y="605117"/>
            <a:chExt cx="6927923" cy="5486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C18211-528A-60CA-2FD9-02508C440557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E7BA3E-1FC1-C9CC-BBED-4FD6866E38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42F8C-6C03-9F06-BA11-734F4CA0905A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E98C8-940A-B5D0-0328-4BC42F917B64}"/>
                </a:ext>
              </a:extLst>
            </p:cNvPr>
            <p:cNvSpPr txBox="1"/>
            <p:nvPr/>
          </p:nvSpPr>
          <p:spPr>
            <a:xfrm>
              <a:off x="3870881" y="986019"/>
              <a:ext cx="2910351" cy="160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780930-BC0E-633D-C67A-3CA0F116FF7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25D4-D48F-3BB0-1DD1-677959870C5E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6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B40F4-A1E9-3C73-B772-AF856A3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FB11F-C394-6DEA-12D0-238DA991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157333" y="319773"/>
            <a:ext cx="59358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Newtonians: Three independently chosen functions of position and velocity, with forces being applied to each degree of freedom </a:t>
            </a:r>
          </a:p>
          <a:p>
            <a:endParaRPr lang="en-US" sz="2800" dirty="0"/>
          </a:p>
          <a:p>
            <a:r>
              <a:rPr lang="en-US" sz="2800" dirty="0"/>
              <a:t>Lagrangian: A single function of position and velocity</a:t>
            </a:r>
          </a:p>
          <a:p>
            <a:endParaRPr lang="en-US" sz="2800" dirty="0"/>
          </a:p>
          <a:p>
            <a:r>
              <a:rPr lang="en-US" sz="2800" dirty="0"/>
              <a:t>Hamiltonian: A single function of position and momentum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555609" y="121281"/>
            <a:ext cx="2507123" cy="1780774"/>
            <a:chOff x="1891042" y="605117"/>
            <a:chExt cx="6927923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520446-FB86-B0F2-0405-41F5D1AE171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F5B0D81-62A7-3F89-BB63-B03E92E0D5A4}"/>
              </a:ext>
            </a:extLst>
          </p:cNvPr>
          <p:cNvSpPr/>
          <p:nvPr/>
        </p:nvSpPr>
        <p:spPr>
          <a:xfrm>
            <a:off x="6104406" y="644827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A7E95D-DAFB-6133-A8DE-FF1F3717D93A}"/>
              </a:ext>
            </a:extLst>
          </p:cNvPr>
          <p:cNvSpPr/>
          <p:nvPr/>
        </p:nvSpPr>
        <p:spPr>
          <a:xfrm>
            <a:off x="8132811" y="644827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6207C-0C4E-521A-FF24-A84E460A380D}"/>
              </a:ext>
            </a:extLst>
          </p:cNvPr>
          <p:cNvSpPr txBox="1"/>
          <p:nvPr/>
        </p:nvSpPr>
        <p:spPr>
          <a:xfrm>
            <a:off x="6182392" y="258582"/>
            <a:ext cx="107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D9F8B1-7C94-CF83-A985-07CE635BF793}"/>
              </a:ext>
            </a:extLst>
          </p:cNvPr>
          <p:cNvSpPr txBox="1"/>
          <p:nvPr/>
        </p:nvSpPr>
        <p:spPr>
          <a:xfrm>
            <a:off x="8164351" y="121607"/>
            <a:ext cx="117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 or Lagrangian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FB6E0-B1DC-53E8-8D9C-ECFE84904EA9}"/>
              </a:ext>
            </a:extLst>
          </p:cNvPr>
          <p:cNvSpPr txBox="1"/>
          <p:nvPr/>
        </p:nvSpPr>
        <p:spPr>
          <a:xfrm>
            <a:off x="6578230" y="910072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F4BCE5-FB7F-D17F-E310-48D6C1275F89}"/>
              </a:ext>
            </a:extLst>
          </p:cNvPr>
          <p:cNvSpPr txBox="1"/>
          <p:nvPr/>
        </p:nvSpPr>
        <p:spPr>
          <a:xfrm>
            <a:off x="6581468" y="1531921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4FEBF5-3EBD-F088-068C-D83FDF0791C5}"/>
              </a:ext>
            </a:extLst>
          </p:cNvPr>
          <p:cNvSpPr txBox="1"/>
          <p:nvPr/>
        </p:nvSpPr>
        <p:spPr>
          <a:xfrm>
            <a:off x="6574768" y="2072434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F0750E-1345-4441-C446-770BAF77456F}"/>
              </a:ext>
            </a:extLst>
          </p:cNvPr>
          <p:cNvSpPr txBox="1"/>
          <p:nvPr/>
        </p:nvSpPr>
        <p:spPr>
          <a:xfrm>
            <a:off x="8677184" y="1498635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590B1E-5781-47E2-E282-886C50C36FE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6857849" y="1094738"/>
            <a:ext cx="1819335" cy="588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00A252-7642-17C4-BBD5-9DF5BDAEF45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6861087" y="1683301"/>
            <a:ext cx="1816097" cy="33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D0E739-40EC-79B4-EED4-310BE8002411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54387" y="1683301"/>
            <a:ext cx="1822797" cy="573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1C56687-F415-F5DC-B6ED-1C8A08A13BC3}"/>
              </a:ext>
            </a:extLst>
          </p:cNvPr>
          <p:cNvSpPr/>
          <p:nvPr/>
        </p:nvSpPr>
        <p:spPr>
          <a:xfrm>
            <a:off x="6030491" y="3508516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5E61C0-F75A-D103-0F03-C2729B3CD689}"/>
              </a:ext>
            </a:extLst>
          </p:cNvPr>
          <p:cNvSpPr/>
          <p:nvPr/>
        </p:nvSpPr>
        <p:spPr>
          <a:xfrm>
            <a:off x="8058896" y="3508516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F1018C-0C73-9DEA-DA50-5988C8947AFE}"/>
              </a:ext>
            </a:extLst>
          </p:cNvPr>
          <p:cNvSpPr txBox="1"/>
          <p:nvPr/>
        </p:nvSpPr>
        <p:spPr>
          <a:xfrm>
            <a:off x="6064583" y="2951263"/>
            <a:ext cx="117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 or Lagrangian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CA58A7-B072-C693-E73D-DCE794D6970D}"/>
              </a:ext>
            </a:extLst>
          </p:cNvPr>
          <p:cNvSpPr txBox="1"/>
          <p:nvPr/>
        </p:nvSpPr>
        <p:spPr>
          <a:xfrm>
            <a:off x="8058896" y="3144194"/>
            <a:ext cx="107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6F6344-16EA-BC73-42A7-7CC7EEA06BCE}"/>
              </a:ext>
            </a:extLst>
          </p:cNvPr>
          <p:cNvSpPr txBox="1"/>
          <p:nvPr/>
        </p:nvSpPr>
        <p:spPr>
          <a:xfrm>
            <a:off x="8537374" y="3798710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703157-2D90-90CE-00E2-0385CBBE8933}"/>
              </a:ext>
            </a:extLst>
          </p:cNvPr>
          <p:cNvSpPr txBox="1"/>
          <p:nvPr/>
        </p:nvSpPr>
        <p:spPr>
          <a:xfrm>
            <a:off x="8537374" y="4378139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53E8F0-8EDE-6F73-1DF4-636032019B2A}"/>
              </a:ext>
            </a:extLst>
          </p:cNvPr>
          <p:cNvSpPr txBox="1"/>
          <p:nvPr/>
        </p:nvSpPr>
        <p:spPr>
          <a:xfrm>
            <a:off x="8537374" y="5014478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5A3A4E-D8AD-486F-0A1B-7746EB814A2A}"/>
              </a:ext>
            </a:extLst>
          </p:cNvPr>
          <p:cNvSpPr txBox="1"/>
          <p:nvPr/>
        </p:nvSpPr>
        <p:spPr>
          <a:xfrm>
            <a:off x="6537522" y="4383216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CCF8CF9-19FC-9C94-EFF1-A31FC47B1F01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 flipV="1">
            <a:off x="6817141" y="4562805"/>
            <a:ext cx="1720233" cy="5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2DC11-88AE-FF69-9EF6-1895DEBA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2906E-5DEE-68EC-81F1-E40D6FC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F7AB-0B83-4FEC-A7A3-CCB0A9F63484}"/>
              </a:ext>
            </a:extLst>
          </p:cNvPr>
          <p:cNvSpPr txBox="1"/>
          <p:nvPr/>
        </p:nvSpPr>
        <p:spPr>
          <a:xfrm>
            <a:off x="1981715" y="1300192"/>
            <a:ext cx="829037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We can not map the space of a single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function to the space of multiple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9F2D8-0DD2-BBC4-E03B-29D1C1A777C6}"/>
              </a:ext>
            </a:extLst>
          </p:cNvPr>
          <p:cNvSpPr txBox="1"/>
          <p:nvPr/>
        </p:nvSpPr>
        <p:spPr>
          <a:xfrm>
            <a:off x="2456570" y="3429000"/>
            <a:ext cx="734066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Insight: Not all Newtonian systems are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Lagrangian and/or Hamiltonian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5ACB0B-C9E5-77AC-8872-086D0F4D75B3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B4838B-4698-E77D-2EE8-5DA4D204AFA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78F51C-BDF0-5D96-D627-A583A21CBC10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9D3F7C-2B27-1C17-92B4-5A68B822080E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2D8D6AA-820F-B65C-9ECF-DA9188453091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FA5B54-A83E-8D8F-BA23-71E7F116FF86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ED34C4-9FA9-24FE-EF0C-CB60A98ABC7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A6A1F0-0E23-A24F-0D1B-6AC304DD6DEB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92732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AB579-F931-E798-DAB1-7637E479A61D}"/>
              </a:ext>
            </a:extLst>
          </p:cNvPr>
          <p:cNvSpPr txBox="1"/>
          <p:nvPr/>
        </p:nvSpPr>
        <p:spPr>
          <a:xfrm>
            <a:off x="2677739" y="156176"/>
            <a:ext cx="5647956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From the Euler-Lagrangian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FB6A2-E4BA-C45B-3C49-44B3171D2203}"/>
                  </a:ext>
                </a:extLst>
              </p:cNvPr>
              <p:cNvSpPr txBox="1"/>
              <p:nvPr/>
            </p:nvSpPr>
            <p:spPr>
              <a:xfrm>
                <a:off x="3047618" y="1702969"/>
                <a:ext cx="5702651" cy="64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FB6A2-E4BA-C45B-3C49-44B3171D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18" y="1702969"/>
                <a:ext cx="5702651" cy="644920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811A7-E723-27E6-4F99-5DC4D78B8873}"/>
                  </a:ext>
                </a:extLst>
              </p:cNvPr>
              <p:cNvSpPr txBox="1"/>
              <p:nvPr/>
            </p:nvSpPr>
            <p:spPr>
              <a:xfrm>
                <a:off x="493648" y="2486431"/>
                <a:ext cx="11204703" cy="1989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3200" dirty="0"/>
                  <a:t>To find acceleration,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must be invertible. This is true for all Lagrangian systems with unique solutions.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811A7-E723-27E6-4F99-5DC4D78B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8" y="2486431"/>
                <a:ext cx="11204703" cy="1989455"/>
              </a:xfrm>
              <a:prstGeom prst="rect">
                <a:avLst/>
              </a:prstGeom>
              <a:blipFill>
                <a:blip r:embed="rId4"/>
                <a:stretch>
                  <a:fillRect l="-1131" r="-1923" b="-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B631D6-CB90-6F11-FFB8-D2419144C7D9}"/>
              </a:ext>
            </a:extLst>
          </p:cNvPr>
          <p:cNvSpPr txBox="1"/>
          <p:nvPr/>
        </p:nvSpPr>
        <p:spPr>
          <a:xfrm>
            <a:off x="1601450" y="5060261"/>
            <a:ext cx="7800533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Insight: All Lagrangian systems are Newtonian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-173608" y="937501"/>
                <a:ext cx="10162907" cy="506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608" y="937501"/>
                <a:ext cx="10162907" cy="506677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6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4CE4AC-6551-B384-8F49-AF0E944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A1E82-6D7D-6407-EC9C-B976EF79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0750-542C-B026-AC64-E38192332B9E}"/>
                  </a:ext>
                </a:extLst>
              </p:cNvPr>
              <p:cNvSpPr txBox="1"/>
              <p:nvPr/>
            </p:nvSpPr>
            <p:spPr>
              <a:xfrm>
                <a:off x="-244947" y="1319698"/>
                <a:ext cx="10868296" cy="55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From the Hamiltonian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0750-542C-B026-AC64-E3819233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947" y="1319698"/>
                <a:ext cx="10868296" cy="555280"/>
              </a:xfrm>
              <a:prstGeom prst="rect">
                <a:avLst/>
              </a:prstGeom>
              <a:blipFill>
                <a:blip r:embed="rId3"/>
                <a:stretch>
                  <a:fillRect t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F766592-6416-A071-EEDF-EF7C3EC59B0D}"/>
              </a:ext>
            </a:extLst>
          </p:cNvPr>
          <p:cNvSpPr txBox="1"/>
          <p:nvPr/>
        </p:nvSpPr>
        <p:spPr>
          <a:xfrm>
            <a:off x="214857" y="2230086"/>
            <a:ext cx="9435548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Acceleration is always an explicit function of position and momentum.</a:t>
            </a:r>
          </a:p>
          <a:p>
            <a:pPr algn="ctr">
              <a:lnSpc>
                <a:spcPct val="200000"/>
              </a:lnSpc>
            </a:pPr>
            <a:r>
              <a:rPr lang="en-US" sz="2400" dirty="0"/>
              <a:t>However, as demonstrated we need Kinematic Equivalence (for the kinematics of a system to be sufficient to reconstruct its dynamics and vice-versa) to know its acceleration. This is not a requirement of Hamiltonian equations.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C7FB72-E51D-EA31-257E-50AE9FBD35C4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04A316-D0B8-3390-68C4-1287A9D89B4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093812-DCA9-A49B-F63C-00B567C646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44A2F5-D3A0-75FD-3AE0-1CA40B3E21D1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41656B0B-9156-882F-AE12-6ECB1F9C49E0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A63DC5A-231F-C88A-5D79-84E089F48BFA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ADF9535-6C67-743A-A998-A9A219671C64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16BED6-1252-D2EC-721D-BC5A40DA067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922D1-7EE6-93FB-9FE2-475B14EFD08B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FA65DC-77AF-8711-2F78-FE83E70CA570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7945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ECE224C-8826-784B-B1ED-D41F3459A342}"/>
              </a:ext>
            </a:extLst>
          </p:cNvPr>
          <p:cNvCxnSpPr>
            <a:cxnSpLocks/>
          </p:cNvCxnSpPr>
          <p:nvPr/>
        </p:nvCxnSpPr>
        <p:spPr>
          <a:xfrm>
            <a:off x="478482" y="3451728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1333E9-03AC-F27B-C947-EABE2258AEE7}"/>
              </a:ext>
            </a:extLst>
          </p:cNvPr>
          <p:cNvCxnSpPr>
            <a:cxnSpLocks/>
          </p:cNvCxnSpPr>
          <p:nvPr/>
        </p:nvCxnSpPr>
        <p:spPr>
          <a:xfrm rot="5400000">
            <a:off x="478482" y="3449189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938F251-EF24-9DF1-1304-AF0BA866C993}"/>
              </a:ext>
            </a:extLst>
          </p:cNvPr>
          <p:cNvCxnSpPr>
            <a:cxnSpLocks/>
          </p:cNvCxnSpPr>
          <p:nvPr/>
        </p:nvCxnSpPr>
        <p:spPr>
          <a:xfrm>
            <a:off x="1227508" y="3183865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0F3C102-E440-6764-99EF-E6F8A2C7A8EF}"/>
              </a:ext>
            </a:extLst>
          </p:cNvPr>
          <p:cNvCxnSpPr>
            <a:cxnSpLocks/>
          </p:cNvCxnSpPr>
          <p:nvPr/>
        </p:nvCxnSpPr>
        <p:spPr>
          <a:xfrm rot="5400000">
            <a:off x="1227508" y="3181326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73ECFF4-A6E2-61D4-AEE8-917EE9ECADC2}"/>
              </a:ext>
            </a:extLst>
          </p:cNvPr>
          <p:cNvCxnSpPr>
            <a:cxnSpLocks/>
          </p:cNvCxnSpPr>
          <p:nvPr/>
        </p:nvCxnSpPr>
        <p:spPr>
          <a:xfrm>
            <a:off x="1967036" y="3186404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C7DC21F-D92A-1B43-8A61-3DF3C24A5B70}"/>
              </a:ext>
            </a:extLst>
          </p:cNvPr>
          <p:cNvCxnSpPr>
            <a:cxnSpLocks/>
          </p:cNvCxnSpPr>
          <p:nvPr/>
        </p:nvCxnSpPr>
        <p:spPr>
          <a:xfrm rot="5400000">
            <a:off x="1967036" y="3183865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058EEB8-E3E1-CDA1-3C2A-74749D86EE0B}"/>
              </a:ext>
            </a:extLst>
          </p:cNvPr>
          <p:cNvCxnSpPr>
            <a:cxnSpLocks/>
          </p:cNvCxnSpPr>
          <p:nvPr/>
        </p:nvCxnSpPr>
        <p:spPr>
          <a:xfrm>
            <a:off x="2706564" y="318894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C64C247-CDEB-288E-A4EB-DCB073C8D54D}"/>
              </a:ext>
            </a:extLst>
          </p:cNvPr>
          <p:cNvCxnSpPr>
            <a:cxnSpLocks/>
          </p:cNvCxnSpPr>
          <p:nvPr/>
        </p:nvCxnSpPr>
        <p:spPr>
          <a:xfrm rot="5400000">
            <a:off x="2706564" y="3186404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7C0B1E0-653C-7598-3BF2-8AC09042F73C}"/>
              </a:ext>
            </a:extLst>
          </p:cNvPr>
          <p:cNvCxnSpPr>
            <a:cxnSpLocks/>
          </p:cNvCxnSpPr>
          <p:nvPr/>
        </p:nvCxnSpPr>
        <p:spPr>
          <a:xfrm>
            <a:off x="3446092" y="319148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6C76A63-6186-43D1-1455-D10C01EDFC81}"/>
              </a:ext>
            </a:extLst>
          </p:cNvPr>
          <p:cNvCxnSpPr>
            <a:cxnSpLocks/>
          </p:cNvCxnSpPr>
          <p:nvPr/>
        </p:nvCxnSpPr>
        <p:spPr>
          <a:xfrm rot="5400000">
            <a:off x="3446092" y="318894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202CA4-19F2-C49B-291E-A9FF439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67C1A-B13A-5801-A2AB-5653A8F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4658E-72CC-F188-CDA7-4EC7DA5B36C7}"/>
                  </a:ext>
                </a:extLst>
              </p:cNvPr>
              <p:cNvSpPr txBox="1"/>
              <p:nvPr/>
            </p:nvSpPr>
            <p:spPr>
              <a:xfrm>
                <a:off x="5966157" y="3223560"/>
                <a:ext cx="6248021" cy="107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To express velocity in terms of position and momentum we need: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≠0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4658E-72CC-F188-CDA7-4EC7DA5B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7" y="3223560"/>
                <a:ext cx="6248021" cy="1075038"/>
              </a:xfrm>
              <a:prstGeom prst="rect">
                <a:avLst/>
              </a:prstGeom>
              <a:blipFill>
                <a:blip r:embed="rId3"/>
                <a:stretch>
                  <a:fillRect l="-60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DEE87-721C-0B81-34B1-D36155A47000}"/>
                  </a:ext>
                </a:extLst>
              </p:cNvPr>
              <p:cNvSpPr txBox="1"/>
              <p:nvPr/>
            </p:nvSpPr>
            <p:spPr>
              <a:xfrm>
                <a:off x="119730" y="4758565"/>
                <a:ext cx="5333407" cy="792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 phase-space diagram for a photon treated as a point particle and a plot of the Hamiltonian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DEE87-721C-0B81-34B1-D36155A47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758565"/>
                <a:ext cx="5333407" cy="792525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470AD-2DB2-59F9-FEB0-2C153C10B5DE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9485B7-C5A0-CE18-A9F1-F087C55033D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DC7817-19A4-0A37-3880-3E4C9FC4CDA7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17ACB5-3528-AB42-F16D-87475D795EC4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746C1271-92DF-18D5-9EE7-2BF2C996E18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292E2F-B467-C40F-2C06-9D14EC9DCDA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9FA3CE-CAFC-9563-2D13-0A9B3A66CE1A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D905B-A79E-09D7-C445-B9D8BE72E9E4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7E4D7-7D08-2F35-616A-B44A64C1A58C}"/>
              </a:ext>
            </a:extLst>
          </p:cNvPr>
          <p:cNvCxnSpPr>
            <a:cxnSpLocks/>
          </p:cNvCxnSpPr>
          <p:nvPr/>
        </p:nvCxnSpPr>
        <p:spPr>
          <a:xfrm flipV="1">
            <a:off x="4134971" y="1741628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215FDE-43DA-5853-8B9F-2A9713BFF1BB}"/>
              </a:ext>
            </a:extLst>
          </p:cNvPr>
          <p:cNvCxnSpPr>
            <a:cxnSpLocks/>
          </p:cNvCxnSpPr>
          <p:nvPr/>
        </p:nvCxnSpPr>
        <p:spPr>
          <a:xfrm>
            <a:off x="4134971" y="3220658"/>
            <a:ext cx="1781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04F81B-672D-2A63-8637-7B606C3B8AC8}"/>
              </a:ext>
            </a:extLst>
          </p:cNvPr>
          <p:cNvCxnSpPr/>
          <p:nvPr/>
        </p:nvCxnSpPr>
        <p:spPr>
          <a:xfrm flipH="1">
            <a:off x="4134971" y="1741628"/>
            <a:ext cx="1781735" cy="1479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2F4F6-47EE-C038-19C2-F6F81785701C}"/>
              </a:ext>
            </a:extLst>
          </p:cNvPr>
          <p:cNvCxnSpPr>
            <a:cxnSpLocks/>
          </p:cNvCxnSpPr>
          <p:nvPr/>
        </p:nvCxnSpPr>
        <p:spPr>
          <a:xfrm flipH="1" flipV="1">
            <a:off x="4134970" y="3219810"/>
            <a:ext cx="1743689" cy="14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/>
              <p:nvPr/>
            </p:nvSpPr>
            <p:spPr>
              <a:xfrm>
                <a:off x="4173019" y="1538608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19" y="1538608"/>
                <a:ext cx="178006" cy="369332"/>
              </a:xfrm>
              <a:prstGeom prst="rect">
                <a:avLst/>
              </a:prstGeom>
              <a:blipFill>
                <a:blip r:embed="rId5"/>
                <a:stretch>
                  <a:fillRect r="-6666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/>
              <p:nvPr/>
            </p:nvSpPr>
            <p:spPr>
              <a:xfrm>
                <a:off x="5708354" y="329435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4" y="3294353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BB4F2E-11CB-C3E9-A90D-7E3E61EF97A1}"/>
              </a:ext>
            </a:extLst>
          </p:cNvPr>
          <p:cNvCxnSpPr>
            <a:cxnSpLocks/>
          </p:cNvCxnSpPr>
          <p:nvPr/>
        </p:nvCxnSpPr>
        <p:spPr>
          <a:xfrm flipV="1">
            <a:off x="2007581" y="1749439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9F3D86-D597-6FE3-F3A5-E013BF22721C}"/>
              </a:ext>
            </a:extLst>
          </p:cNvPr>
          <p:cNvCxnSpPr>
            <a:cxnSpLocks/>
          </p:cNvCxnSpPr>
          <p:nvPr/>
        </p:nvCxnSpPr>
        <p:spPr>
          <a:xfrm>
            <a:off x="230768" y="3228783"/>
            <a:ext cx="3585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/>
              <p:nvPr/>
            </p:nvSpPr>
            <p:spPr>
              <a:xfrm>
                <a:off x="2062129" y="1524867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29" y="1524867"/>
                <a:ext cx="178006" cy="369332"/>
              </a:xfrm>
              <a:prstGeom prst="rect">
                <a:avLst/>
              </a:prstGeom>
              <a:blipFill>
                <a:blip r:embed="rId7"/>
                <a:stretch>
                  <a:fillRect r="-6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/>
              <p:nvPr/>
            </p:nvSpPr>
            <p:spPr>
              <a:xfrm>
                <a:off x="3638584" y="3228783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84" y="3228783"/>
                <a:ext cx="178006" cy="369332"/>
              </a:xfrm>
              <a:prstGeom prst="rect">
                <a:avLst/>
              </a:prstGeom>
              <a:blipFill>
                <a:blip r:embed="rId8"/>
                <a:stretch>
                  <a:fillRect r="-6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D6A3A1-84AC-0ED6-45A8-F72F477A48AC}"/>
              </a:ext>
            </a:extLst>
          </p:cNvPr>
          <p:cNvCxnSpPr>
            <a:cxnSpLocks/>
          </p:cNvCxnSpPr>
          <p:nvPr/>
        </p:nvCxnSpPr>
        <p:spPr>
          <a:xfrm flipH="1">
            <a:off x="242047" y="446338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0CE8D0-60E1-BC0F-7148-5CFA23BE1DE2}"/>
              </a:ext>
            </a:extLst>
          </p:cNvPr>
          <p:cNvCxnSpPr>
            <a:cxnSpLocks/>
          </p:cNvCxnSpPr>
          <p:nvPr/>
        </p:nvCxnSpPr>
        <p:spPr>
          <a:xfrm flipH="1">
            <a:off x="233946" y="405063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85AC4A-7226-9ECC-BFD0-116C6CDE1E44}"/>
              </a:ext>
            </a:extLst>
          </p:cNvPr>
          <p:cNvCxnSpPr>
            <a:cxnSpLocks/>
          </p:cNvCxnSpPr>
          <p:nvPr/>
        </p:nvCxnSpPr>
        <p:spPr>
          <a:xfrm flipH="1">
            <a:off x="233945" y="363788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96090E-7B15-E705-3044-67E576522909}"/>
              </a:ext>
            </a:extLst>
          </p:cNvPr>
          <p:cNvCxnSpPr>
            <a:cxnSpLocks/>
          </p:cNvCxnSpPr>
          <p:nvPr/>
        </p:nvCxnSpPr>
        <p:spPr>
          <a:xfrm flipH="1">
            <a:off x="233944" y="2815561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C7FF7A-EFE0-2CC3-F4D6-84086710B1B0}"/>
              </a:ext>
            </a:extLst>
          </p:cNvPr>
          <p:cNvCxnSpPr>
            <a:cxnSpLocks/>
          </p:cNvCxnSpPr>
          <p:nvPr/>
        </p:nvCxnSpPr>
        <p:spPr>
          <a:xfrm flipH="1">
            <a:off x="237571" y="2403431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365EAF-4737-A298-F1B9-AD1CE76A773D}"/>
              </a:ext>
            </a:extLst>
          </p:cNvPr>
          <p:cNvCxnSpPr>
            <a:cxnSpLocks/>
          </p:cNvCxnSpPr>
          <p:nvPr/>
        </p:nvCxnSpPr>
        <p:spPr>
          <a:xfrm flipH="1">
            <a:off x="237571" y="199194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0717C6-B90E-6B87-8EB7-80AA76FBE28C}"/>
              </a:ext>
            </a:extLst>
          </p:cNvPr>
          <p:cNvCxnSpPr>
            <a:cxnSpLocks/>
          </p:cNvCxnSpPr>
          <p:nvPr/>
        </p:nvCxnSpPr>
        <p:spPr>
          <a:xfrm>
            <a:off x="53340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B50005-D4E8-AF4C-095B-9D8040833B7F}"/>
              </a:ext>
            </a:extLst>
          </p:cNvPr>
          <p:cNvCxnSpPr>
            <a:cxnSpLocks/>
          </p:cNvCxnSpPr>
          <p:nvPr/>
        </p:nvCxnSpPr>
        <p:spPr>
          <a:xfrm>
            <a:off x="1273175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391789-3480-A0CF-3666-E444860B6809}"/>
              </a:ext>
            </a:extLst>
          </p:cNvPr>
          <p:cNvCxnSpPr>
            <a:cxnSpLocks/>
          </p:cNvCxnSpPr>
          <p:nvPr/>
        </p:nvCxnSpPr>
        <p:spPr>
          <a:xfrm>
            <a:off x="201295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E6BA2-72F1-154A-25A0-FCEB971A803D}"/>
              </a:ext>
            </a:extLst>
          </p:cNvPr>
          <p:cNvCxnSpPr>
            <a:cxnSpLocks/>
          </p:cNvCxnSpPr>
          <p:nvPr/>
        </p:nvCxnSpPr>
        <p:spPr>
          <a:xfrm>
            <a:off x="2752725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4D0A6F-AD47-F53B-8B69-40FE85B21F14}"/>
              </a:ext>
            </a:extLst>
          </p:cNvPr>
          <p:cNvCxnSpPr>
            <a:cxnSpLocks/>
          </p:cNvCxnSpPr>
          <p:nvPr/>
        </p:nvCxnSpPr>
        <p:spPr>
          <a:xfrm>
            <a:off x="349250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66F3B6-F26F-9ED0-BC76-F7E97D59B5E8}"/>
              </a:ext>
            </a:extLst>
          </p:cNvPr>
          <p:cNvCxnSpPr>
            <a:cxnSpLocks/>
          </p:cNvCxnSpPr>
          <p:nvPr/>
        </p:nvCxnSpPr>
        <p:spPr>
          <a:xfrm>
            <a:off x="53340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C46766-C590-EC87-35B2-C5DA3DAA5A0E}"/>
              </a:ext>
            </a:extLst>
          </p:cNvPr>
          <p:cNvCxnSpPr>
            <a:cxnSpLocks/>
          </p:cNvCxnSpPr>
          <p:nvPr/>
        </p:nvCxnSpPr>
        <p:spPr>
          <a:xfrm>
            <a:off x="1273175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934F50-2EB6-7346-71D3-8727B6D68E05}"/>
              </a:ext>
            </a:extLst>
          </p:cNvPr>
          <p:cNvCxnSpPr>
            <a:cxnSpLocks/>
          </p:cNvCxnSpPr>
          <p:nvPr/>
        </p:nvCxnSpPr>
        <p:spPr>
          <a:xfrm>
            <a:off x="201295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46D1A9-FA86-0932-1285-F0B8E54990E9}"/>
              </a:ext>
            </a:extLst>
          </p:cNvPr>
          <p:cNvCxnSpPr>
            <a:cxnSpLocks/>
          </p:cNvCxnSpPr>
          <p:nvPr/>
        </p:nvCxnSpPr>
        <p:spPr>
          <a:xfrm>
            <a:off x="2752725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064E8D-AA67-215E-E912-7F90A6D29D9C}"/>
              </a:ext>
            </a:extLst>
          </p:cNvPr>
          <p:cNvCxnSpPr>
            <a:cxnSpLocks/>
          </p:cNvCxnSpPr>
          <p:nvPr/>
        </p:nvCxnSpPr>
        <p:spPr>
          <a:xfrm>
            <a:off x="349250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93BF33-0FAB-0812-B858-606354908424}"/>
              </a:ext>
            </a:extLst>
          </p:cNvPr>
          <p:cNvCxnSpPr>
            <a:cxnSpLocks/>
          </p:cNvCxnSpPr>
          <p:nvPr/>
        </p:nvCxnSpPr>
        <p:spPr>
          <a:xfrm>
            <a:off x="53340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BD16CF-6C56-1E6F-559F-860E2EC7AEE8}"/>
              </a:ext>
            </a:extLst>
          </p:cNvPr>
          <p:cNvCxnSpPr>
            <a:cxnSpLocks/>
          </p:cNvCxnSpPr>
          <p:nvPr/>
        </p:nvCxnSpPr>
        <p:spPr>
          <a:xfrm>
            <a:off x="1273175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D926A-095C-1C7B-D2DE-0C7F905E4A0E}"/>
              </a:ext>
            </a:extLst>
          </p:cNvPr>
          <p:cNvCxnSpPr>
            <a:cxnSpLocks/>
          </p:cNvCxnSpPr>
          <p:nvPr/>
        </p:nvCxnSpPr>
        <p:spPr>
          <a:xfrm>
            <a:off x="201295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95C25A5-916B-2EDD-69C9-989F4578A8D1}"/>
              </a:ext>
            </a:extLst>
          </p:cNvPr>
          <p:cNvCxnSpPr>
            <a:cxnSpLocks/>
          </p:cNvCxnSpPr>
          <p:nvPr/>
        </p:nvCxnSpPr>
        <p:spPr>
          <a:xfrm>
            <a:off x="2752725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05F1C3-48B6-1559-CC65-03DF3B15B3AB}"/>
              </a:ext>
            </a:extLst>
          </p:cNvPr>
          <p:cNvCxnSpPr>
            <a:cxnSpLocks/>
          </p:cNvCxnSpPr>
          <p:nvPr/>
        </p:nvCxnSpPr>
        <p:spPr>
          <a:xfrm>
            <a:off x="349250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4964B0-BCE7-E271-1C4D-C692B3E74ABC}"/>
              </a:ext>
            </a:extLst>
          </p:cNvPr>
          <p:cNvCxnSpPr>
            <a:cxnSpLocks/>
          </p:cNvCxnSpPr>
          <p:nvPr/>
        </p:nvCxnSpPr>
        <p:spPr>
          <a:xfrm flipH="1">
            <a:off x="3293395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98CF75-2E15-9698-FCE3-25778D878ECD}"/>
              </a:ext>
            </a:extLst>
          </p:cNvPr>
          <p:cNvCxnSpPr>
            <a:cxnSpLocks/>
          </p:cNvCxnSpPr>
          <p:nvPr/>
        </p:nvCxnSpPr>
        <p:spPr>
          <a:xfrm flipH="1">
            <a:off x="2553620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9BF3F5-AF76-ED08-2588-87945E9FC3E0}"/>
              </a:ext>
            </a:extLst>
          </p:cNvPr>
          <p:cNvCxnSpPr>
            <a:cxnSpLocks/>
          </p:cNvCxnSpPr>
          <p:nvPr/>
        </p:nvCxnSpPr>
        <p:spPr>
          <a:xfrm flipH="1">
            <a:off x="1813845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B1104C9-8737-8280-3BD0-E9AF79961D02}"/>
              </a:ext>
            </a:extLst>
          </p:cNvPr>
          <p:cNvCxnSpPr>
            <a:cxnSpLocks/>
          </p:cNvCxnSpPr>
          <p:nvPr/>
        </p:nvCxnSpPr>
        <p:spPr>
          <a:xfrm flipH="1">
            <a:off x="1074070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1A50629-52A7-7BBE-2D85-F68E01587A0C}"/>
              </a:ext>
            </a:extLst>
          </p:cNvPr>
          <p:cNvCxnSpPr>
            <a:cxnSpLocks/>
          </p:cNvCxnSpPr>
          <p:nvPr/>
        </p:nvCxnSpPr>
        <p:spPr>
          <a:xfrm flipH="1">
            <a:off x="334295" y="3903209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14DCD7-9E18-C04E-B758-B6DFE685B262}"/>
              </a:ext>
            </a:extLst>
          </p:cNvPr>
          <p:cNvCxnSpPr>
            <a:cxnSpLocks/>
          </p:cNvCxnSpPr>
          <p:nvPr/>
        </p:nvCxnSpPr>
        <p:spPr>
          <a:xfrm flipH="1">
            <a:off x="3293395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4D77D4-A8BC-29CD-509B-F52DD7CB1683}"/>
              </a:ext>
            </a:extLst>
          </p:cNvPr>
          <p:cNvCxnSpPr>
            <a:cxnSpLocks/>
          </p:cNvCxnSpPr>
          <p:nvPr/>
        </p:nvCxnSpPr>
        <p:spPr>
          <a:xfrm flipH="1">
            <a:off x="2553620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1C719B-7104-0C9F-4EE6-A8B0538431C6}"/>
              </a:ext>
            </a:extLst>
          </p:cNvPr>
          <p:cNvCxnSpPr>
            <a:cxnSpLocks/>
          </p:cNvCxnSpPr>
          <p:nvPr/>
        </p:nvCxnSpPr>
        <p:spPr>
          <a:xfrm flipH="1">
            <a:off x="1813845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1CE8D65-7551-BD74-E928-4C23117EE4E4}"/>
              </a:ext>
            </a:extLst>
          </p:cNvPr>
          <p:cNvCxnSpPr>
            <a:cxnSpLocks/>
          </p:cNvCxnSpPr>
          <p:nvPr/>
        </p:nvCxnSpPr>
        <p:spPr>
          <a:xfrm flipH="1">
            <a:off x="1074070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ACCE251-0699-2FD8-3315-52890A864BA0}"/>
              </a:ext>
            </a:extLst>
          </p:cNvPr>
          <p:cNvCxnSpPr>
            <a:cxnSpLocks/>
          </p:cNvCxnSpPr>
          <p:nvPr/>
        </p:nvCxnSpPr>
        <p:spPr>
          <a:xfrm flipH="1">
            <a:off x="334295" y="4315324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35C8FF-8489-25E4-8811-F80CBFEBC7CE}"/>
              </a:ext>
            </a:extLst>
          </p:cNvPr>
          <p:cNvCxnSpPr>
            <a:cxnSpLocks/>
          </p:cNvCxnSpPr>
          <p:nvPr/>
        </p:nvCxnSpPr>
        <p:spPr>
          <a:xfrm flipH="1">
            <a:off x="3298617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86FB9E-BDC9-7E01-0DDF-8657B22EFFB7}"/>
              </a:ext>
            </a:extLst>
          </p:cNvPr>
          <p:cNvCxnSpPr>
            <a:cxnSpLocks/>
          </p:cNvCxnSpPr>
          <p:nvPr/>
        </p:nvCxnSpPr>
        <p:spPr>
          <a:xfrm flipH="1">
            <a:off x="2558842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580BC64-1DD1-5755-5861-768B26B1C386}"/>
              </a:ext>
            </a:extLst>
          </p:cNvPr>
          <p:cNvCxnSpPr>
            <a:cxnSpLocks/>
          </p:cNvCxnSpPr>
          <p:nvPr/>
        </p:nvCxnSpPr>
        <p:spPr>
          <a:xfrm flipH="1">
            <a:off x="1819067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735D00-C487-5347-F0BC-6ECCF9B37775}"/>
              </a:ext>
            </a:extLst>
          </p:cNvPr>
          <p:cNvCxnSpPr>
            <a:cxnSpLocks/>
          </p:cNvCxnSpPr>
          <p:nvPr/>
        </p:nvCxnSpPr>
        <p:spPr>
          <a:xfrm flipH="1">
            <a:off x="1079292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7F4BBB-6486-4123-CEAC-ECD58689398C}"/>
              </a:ext>
            </a:extLst>
          </p:cNvPr>
          <p:cNvCxnSpPr>
            <a:cxnSpLocks/>
          </p:cNvCxnSpPr>
          <p:nvPr/>
        </p:nvCxnSpPr>
        <p:spPr>
          <a:xfrm flipH="1">
            <a:off x="339517" y="4731249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008318D-BC87-CD82-445F-A3B5D355FF77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6DA1FA2-4823-185D-2F9A-1F155AE55DE2}"/>
              </a:ext>
            </a:extLst>
          </p:cNvPr>
          <p:cNvSpPr txBox="1"/>
          <p:nvPr/>
        </p:nvSpPr>
        <p:spPr>
          <a:xfrm>
            <a:off x="6029808" y="2233117"/>
            <a:ext cx="6248021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the photon as a particle,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acceleration is always an explicit function of position and momentum, not position and 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8F822-05DD-A3F4-9C1E-EADF2ABF465B}"/>
                  </a:ext>
                </a:extLst>
              </p:cNvPr>
              <p:cNvSpPr txBox="1"/>
              <p:nvPr/>
            </p:nvSpPr>
            <p:spPr>
              <a:xfrm>
                <a:off x="752274" y="-36235"/>
                <a:ext cx="9108140" cy="1766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/>
                  <a:t>If we treat the photon as a classical particle we get:</a:t>
                </a: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8F822-05DD-A3F4-9C1E-EADF2ABF4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74" y="-36235"/>
                <a:ext cx="9108140" cy="1766894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7A6D3E-FCA9-8DA0-94BE-32247B2FFB84}"/>
              </a:ext>
            </a:extLst>
          </p:cNvPr>
          <p:cNvSpPr txBox="1"/>
          <p:nvPr/>
        </p:nvSpPr>
        <p:spPr>
          <a:xfrm>
            <a:off x="1173622" y="5555685"/>
            <a:ext cx="809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Insight: Not all Hamiltonian systems are Newtonian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96D8488-E730-3C62-2D6C-B116AF09CED6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3413A-10E5-9711-3898-9C155DF0D657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059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FF2B5EF4-FFF2-40B4-BE49-F238E27FC236}">
                <a16:creationId xmlns:a16="http://schemas.microsoft.com/office/drawing/2014/main" id="{69A1756F-0D48-0875-553F-E079C39EED32}"/>
              </a:ext>
            </a:extLst>
          </p:cNvPr>
          <p:cNvSpPr/>
          <p:nvPr/>
        </p:nvSpPr>
        <p:spPr>
          <a:xfrm rot="10545867">
            <a:off x="472053" y="3212605"/>
            <a:ext cx="1975769" cy="134324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3EC9D-7C84-B492-A12B-5FD0CC69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17770-A87C-E82B-2068-8D66F8BD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E2408-0219-A926-A112-AD4B764A3BDE}"/>
                  </a:ext>
                </a:extLst>
              </p:cNvPr>
              <p:cNvSpPr txBox="1"/>
              <p:nvPr/>
            </p:nvSpPr>
            <p:spPr>
              <a:xfrm>
                <a:off x="794104" y="222402"/>
                <a:ext cx="9290886" cy="193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If we are given the Lagrangian we can define the conjugate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the Hamiltonian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If we are given the Hamiltonian we can define the Lagrangian: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E2408-0219-A926-A112-AD4B764A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4" y="222402"/>
                <a:ext cx="9290886" cy="1936877"/>
              </a:xfrm>
              <a:prstGeom prst="rect">
                <a:avLst/>
              </a:prstGeom>
              <a:blipFill>
                <a:blip r:embed="rId3"/>
                <a:stretch>
                  <a:fillRect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86DFBA-3076-7BC6-3CEF-11B394F26AD3}"/>
                  </a:ext>
                </a:extLst>
              </p:cNvPr>
              <p:cNvSpPr txBox="1"/>
              <p:nvPr/>
            </p:nvSpPr>
            <p:spPr>
              <a:xfrm>
                <a:off x="4823791" y="2068815"/>
                <a:ext cx="7427467" cy="216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Thus: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0≠|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which means that we must be able to express momentum in terms of position and velocity, the condition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for kinematic equivalence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86DFBA-3076-7BC6-3CEF-11B394F2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91" y="2068815"/>
                <a:ext cx="7427467" cy="2161297"/>
              </a:xfrm>
              <a:prstGeom prst="rect">
                <a:avLst/>
              </a:prstGeom>
              <a:blipFill>
                <a:blip r:embed="rId4"/>
                <a:stretch>
                  <a:fillRect r="-34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87E7CF-22B5-0420-BB37-8CD75D7E6FB5}"/>
                  </a:ext>
                </a:extLst>
              </p:cNvPr>
              <p:cNvSpPr txBox="1"/>
              <p:nvPr/>
            </p:nvSpPr>
            <p:spPr>
              <a:xfrm>
                <a:off x="1827786" y="4955945"/>
                <a:ext cx="794979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Thus</m:t>
                      </m:r>
                      <m:r>
                        <m:rPr>
                          <m:nor/>
                        </m:rPr>
                        <a:rPr lang="en-US" sz="2800" dirty="0"/>
                        <m:t>, </m:t>
                      </m:r>
                      <m:r>
                        <m:rPr>
                          <m:nor/>
                        </m:rPr>
                        <a:rPr lang="en-US" sz="2800"/>
                        <m:t>Lagrangian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systems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one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for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which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there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is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 smtClean="0"/>
                        <m:t>Kinematic</m:t>
                      </m:r>
                      <m:r>
                        <m:rPr>
                          <m:nor/>
                        </m:rPr>
                        <a:rPr lang="en-US" sz="2800" dirty="0" smtClean="0"/>
                        <m:t> </m:t>
                      </m:r>
                      <m:r>
                        <m:rPr>
                          <m:nor/>
                        </m:rPr>
                        <a:rPr lang="en-US" sz="2800" dirty="0" smtClean="0"/>
                        <m:t>Equivalence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87E7CF-22B5-0420-BB37-8CD75D7E6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86" y="4955945"/>
                <a:ext cx="7949795" cy="1384995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007F83-4A7C-1EEC-F94B-36BD7E055307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5C4074-23FC-6050-94B1-DA6ADBACEEE4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CDE72D-2587-5B97-19B7-F0802AD8AA50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7CE488-F94C-0E61-3FB6-0C1AF19F620F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107D8C5C-5CA2-DCCC-755F-C466EE07F53A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80AEEDE-0386-2776-A5FA-7815AA779430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816A0A8-1E05-1C3E-9F8B-2CBAECA78123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811B163-B596-FB10-4C24-0DA7A9512B1B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8C1586F-06DE-6FBD-9CE8-EAAF2761BCE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F6215EB-DFFB-7620-B8DA-DE2341DAC8DB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DDEF9AF-3465-EEC2-9A99-74F5A391D393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C99904-682B-AD8E-AE52-F3C0BB4FA2F9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6F15F-E37A-244B-641F-C47C40D853FB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A50549-26FB-B955-25A0-3B53C46F820F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9768EB8-39C3-5EF5-E992-EA0FAD6CF748}"/>
              </a:ext>
            </a:extLst>
          </p:cNvPr>
          <p:cNvSpPr/>
          <p:nvPr/>
        </p:nvSpPr>
        <p:spPr>
          <a:xfrm flipH="1">
            <a:off x="484492" y="302867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75B855E-FFA3-347C-CBCC-BE8FF0843E05}"/>
              </a:ext>
            </a:extLst>
          </p:cNvPr>
          <p:cNvSpPr/>
          <p:nvPr/>
        </p:nvSpPr>
        <p:spPr>
          <a:xfrm rot="5400000" flipH="1">
            <a:off x="1512488" y="358710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CB770-2FB0-CB2A-0DE7-DE0756B06F7F}"/>
                  </a:ext>
                </a:extLst>
              </p:cNvPr>
              <p:cNvSpPr txBox="1"/>
              <p:nvPr/>
            </p:nvSpPr>
            <p:spPr>
              <a:xfrm>
                <a:off x="240416" y="27768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CB770-2FB0-CB2A-0DE7-DE0756B06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6" y="2776828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8ECC21-07C9-8EC1-9C50-881452BAE32C}"/>
                  </a:ext>
                </a:extLst>
              </p:cNvPr>
              <p:cNvSpPr txBox="1"/>
              <p:nvPr/>
            </p:nvSpPr>
            <p:spPr>
              <a:xfrm>
                <a:off x="2429943" y="46854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8ECC21-07C9-8EC1-9C50-881452BAE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43" y="4685465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>
            <a:extLst>
              <a:ext uri="{FF2B5EF4-FFF2-40B4-BE49-F238E27FC236}">
                <a16:creationId xmlns:a16="http://schemas.microsoft.com/office/drawing/2014/main" id="{1CA87753-EAFD-A063-CEFC-3408115343F8}"/>
              </a:ext>
            </a:extLst>
          </p:cNvPr>
          <p:cNvSpPr/>
          <p:nvPr/>
        </p:nvSpPr>
        <p:spPr>
          <a:xfrm rot="10545867">
            <a:off x="2817842" y="3235464"/>
            <a:ext cx="1975769" cy="134324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4D455DBA-EB54-604B-9692-418C35C8FEDC}"/>
              </a:ext>
            </a:extLst>
          </p:cNvPr>
          <p:cNvSpPr/>
          <p:nvPr/>
        </p:nvSpPr>
        <p:spPr>
          <a:xfrm flipH="1">
            <a:off x="2830281" y="305153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5E5C6F2-D847-527F-4808-C07B4177BA19}"/>
              </a:ext>
            </a:extLst>
          </p:cNvPr>
          <p:cNvSpPr/>
          <p:nvPr/>
        </p:nvSpPr>
        <p:spPr>
          <a:xfrm rot="5400000" flipH="1">
            <a:off x="3858277" y="360996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DF4A87-6D90-B3E4-9FF8-BE2D9A7A0661}"/>
                  </a:ext>
                </a:extLst>
              </p:cNvPr>
              <p:cNvSpPr txBox="1"/>
              <p:nvPr/>
            </p:nvSpPr>
            <p:spPr>
              <a:xfrm>
                <a:off x="2586205" y="279968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DF4A87-6D90-B3E4-9FF8-BE2D9A7A0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05" y="2799687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56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A7A563-BE23-69FE-8FC5-9B5A99342343}"/>
                  </a:ext>
                </a:extLst>
              </p:cNvPr>
              <p:cNvSpPr txBox="1"/>
              <p:nvPr/>
            </p:nvSpPr>
            <p:spPr>
              <a:xfrm>
                <a:off x="4775732" y="470832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A7A563-BE23-69FE-8FC5-9B5A9934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32" y="4708324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2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734</Words>
  <Application>Microsoft Macintosh PowerPoint</Application>
  <PresentationFormat>Widescreen</PresentationFormat>
  <Paragraphs>158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Inequivalence of Newtonian, Lagrangian, and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8</cp:revision>
  <dcterms:created xsi:type="dcterms:W3CDTF">2021-04-07T15:17:47Z</dcterms:created>
  <dcterms:modified xsi:type="dcterms:W3CDTF">2024-02-22T20:38:10Z</dcterms:modified>
</cp:coreProperties>
</file>