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976" r:id="rId2"/>
    <p:sldId id="973" r:id="rId3"/>
    <p:sldId id="978" r:id="rId4"/>
    <p:sldId id="992" r:id="rId5"/>
    <p:sldId id="995" r:id="rId6"/>
    <p:sldId id="971" r:id="rId7"/>
    <p:sldId id="986" r:id="rId8"/>
    <p:sldId id="979" r:id="rId9"/>
    <p:sldId id="980" r:id="rId10"/>
    <p:sldId id="981" r:id="rId11"/>
    <p:sldId id="982" r:id="rId12"/>
    <p:sldId id="983" r:id="rId13"/>
    <p:sldId id="984" r:id="rId14"/>
    <p:sldId id="946" r:id="rId15"/>
    <p:sldId id="987" r:id="rId16"/>
    <p:sldId id="964" r:id="rId17"/>
    <p:sldId id="988" r:id="rId18"/>
    <p:sldId id="989" r:id="rId19"/>
    <p:sldId id="890" r:id="rId20"/>
    <p:sldId id="893" r:id="rId21"/>
    <p:sldId id="965" r:id="rId22"/>
    <p:sldId id="985" r:id="rId23"/>
    <p:sldId id="887" r:id="rId24"/>
    <p:sldId id="990" r:id="rId25"/>
    <p:sldId id="991" r:id="rId26"/>
    <p:sldId id="912" r:id="rId27"/>
    <p:sldId id="993" r:id="rId28"/>
    <p:sldId id="894" r:id="rId29"/>
    <p:sldId id="938" r:id="rId30"/>
    <p:sldId id="994" r:id="rId31"/>
    <p:sldId id="1004" r:id="rId32"/>
    <p:sldId id="966" r:id="rId33"/>
    <p:sldId id="996" r:id="rId34"/>
    <p:sldId id="972" r:id="rId35"/>
    <p:sldId id="1005" r:id="rId36"/>
    <p:sldId id="997" r:id="rId37"/>
    <p:sldId id="998" r:id="rId38"/>
    <p:sldId id="1008" r:id="rId39"/>
    <p:sldId id="999" r:id="rId40"/>
    <p:sldId id="1000" r:id="rId41"/>
    <p:sldId id="1001" r:id="rId42"/>
    <p:sldId id="1009" r:id="rId43"/>
    <p:sldId id="1002" r:id="rId44"/>
    <p:sldId id="1003" r:id="rId45"/>
    <p:sldId id="975" r:id="rId46"/>
    <p:sldId id="1006" r:id="rId47"/>
    <p:sldId id="899" r:id="rId48"/>
    <p:sldId id="1010" r:id="rId49"/>
    <p:sldId id="1007" r:id="rId50"/>
    <p:sldId id="974" r:id="rId51"/>
    <p:sldId id="901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123" d="100"/>
          <a:sy n="123" d="100"/>
        </p:scale>
        <p:origin x="192" y="91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40.xml"/><Relationship Id="rId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of phase space exactly what is needed to do statistical mechanics - Comes out of invariance of the entropy under coordinate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1630-2B34-4908-BEF4-EB78E022DB1C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9D4-29AD-466E-A391-02402EDAE42F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107-927D-484B-A7AB-88A499AE44E2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AB04E2-9F90-4630-A58E-2CB0DC98AA26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A0B-3B6F-44E2-9EEB-AC0130F2C046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AA5F-3EF9-4E06-B3CE-6C2E207B55EE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483-0FA4-4F24-8BF3-688AFB30742E}" type="datetime1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5AA8-5B5A-4B95-B863-C5AE519BC526}" type="datetime1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8E6-0C40-4881-A31F-C907A1DD3BB3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F0BB-5ADC-4A55-85F1-8802EFA22785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1DBF-CA1B-4AAA-92EF-160E85459000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0D6F-783D-4646-8F3F-00D8F3F0566D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umptionsofphysics.org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18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17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38.png"/><Relationship Id="rId7" Type="http://schemas.openxmlformats.org/officeDocument/2006/relationships/image" Target="../media/image30.png"/><Relationship Id="rId12" Type="http://schemas.openxmlformats.org/officeDocument/2006/relationships/image" Target="../media/image42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32.png"/><Relationship Id="rId4" Type="http://schemas.openxmlformats.org/officeDocument/2006/relationships/image" Target="../media/image39.png"/><Relationship Id="rId9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8" Type="http://schemas.openxmlformats.org/officeDocument/2006/relationships/image" Target="../media/image53.png"/><Relationship Id="rId26" Type="http://schemas.openxmlformats.org/officeDocument/2006/relationships/image" Target="../media/image49.png"/><Relationship Id="rId21" Type="http://schemas.openxmlformats.org/officeDocument/2006/relationships/image" Target="../media/image56.png"/><Relationship Id="rId7" Type="http://schemas.openxmlformats.org/officeDocument/2006/relationships/image" Target="../media/image43.png"/><Relationship Id="rId17" Type="http://schemas.openxmlformats.org/officeDocument/2006/relationships/image" Target="../media/image52.png"/><Relationship Id="rId25" Type="http://schemas.openxmlformats.org/officeDocument/2006/relationships/image" Target="../media/image451.png"/><Relationship Id="rId2" Type="http://schemas.openxmlformats.org/officeDocument/2006/relationships/image" Target="../media/image320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7.png"/><Relationship Id="rId24" Type="http://schemas.openxmlformats.org/officeDocument/2006/relationships/image" Target="../media/image441.png"/><Relationship Id="rId5" Type="http://schemas.openxmlformats.org/officeDocument/2006/relationships/image" Target="../media/image350.png"/><Relationship Id="rId23" Type="http://schemas.openxmlformats.org/officeDocument/2006/relationships/image" Target="../media/image48.png"/><Relationship Id="rId28" Type="http://schemas.openxmlformats.org/officeDocument/2006/relationships/image" Target="../media/image51.png"/><Relationship Id="rId10" Type="http://schemas.openxmlformats.org/officeDocument/2006/relationships/image" Target="../media/image46.png"/><Relationship Id="rId19" Type="http://schemas.openxmlformats.org/officeDocument/2006/relationships/image" Target="../media/image54.png"/><Relationship Id="rId4" Type="http://schemas.openxmlformats.org/officeDocument/2006/relationships/image" Target="../media/image340.png"/><Relationship Id="rId9" Type="http://schemas.openxmlformats.org/officeDocument/2006/relationships/image" Target="../media/image45.png"/><Relationship Id="rId22" Type="http://schemas.openxmlformats.org/officeDocument/2006/relationships/image" Target="../media/image57.png"/><Relationship Id="rId27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201.png"/><Relationship Id="rId7" Type="http://schemas.openxmlformats.org/officeDocument/2006/relationships/image" Target="../media/image240.png"/><Relationship Id="rId12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62.png"/><Relationship Id="rId5" Type="http://schemas.openxmlformats.org/officeDocument/2006/relationships/image" Target="../media/image220.png"/><Relationship Id="rId10" Type="http://schemas.openxmlformats.org/officeDocument/2006/relationships/image" Target="../media/image61.png"/><Relationship Id="rId4" Type="http://schemas.openxmlformats.org/officeDocument/2006/relationships/image" Target="../media/image210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72.png"/><Relationship Id="rId18" Type="http://schemas.openxmlformats.org/officeDocument/2006/relationships/image" Target="../media/image74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12" Type="http://schemas.openxmlformats.org/officeDocument/2006/relationships/image" Target="../media/image71.png"/><Relationship Id="rId17" Type="http://schemas.openxmlformats.org/officeDocument/2006/relationships/image" Target="../media/image73.png"/><Relationship Id="rId2" Type="http://schemas.openxmlformats.org/officeDocument/2006/relationships/image" Target="../media/image3500.png"/><Relationship Id="rId16" Type="http://schemas.openxmlformats.org/officeDocument/2006/relationships/image" Target="../media/image140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10.png"/><Relationship Id="rId11" Type="http://schemas.openxmlformats.org/officeDocument/2006/relationships/image" Target="../media/image500.png"/><Relationship Id="rId5" Type="http://schemas.openxmlformats.org/officeDocument/2006/relationships/image" Target="../media/image440.png"/><Relationship Id="rId15" Type="http://schemas.openxmlformats.org/officeDocument/2006/relationships/image" Target="../media/image9100.png"/><Relationship Id="rId10" Type="http://schemas.openxmlformats.org/officeDocument/2006/relationships/image" Target="../media/image70.png"/><Relationship Id="rId19" Type="http://schemas.openxmlformats.org/officeDocument/2006/relationships/image" Target="../media/image75.png"/><Relationship Id="rId4" Type="http://schemas.openxmlformats.org/officeDocument/2006/relationships/image" Target="../media/image430.png"/><Relationship Id="rId9" Type="http://schemas.openxmlformats.org/officeDocument/2006/relationships/image" Target="../media/image69.png"/><Relationship Id="rId14" Type="http://schemas.openxmlformats.org/officeDocument/2006/relationships/image" Target="../media/image512.png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6.png"/><Relationship Id="rId25" Type="http://schemas.openxmlformats.org/officeDocument/2006/relationships/image" Target="../media/image73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106.png"/><Relationship Id="rId23" Type="http://schemas.openxmlformats.org/officeDocument/2006/relationships/image" Target="../media/image105.png"/><Relationship Id="rId28" Type="http://schemas.openxmlformats.org/officeDocument/2006/relationships/image" Target="../media/image78.png"/><Relationship Id="rId22" Type="http://schemas.openxmlformats.org/officeDocument/2006/relationships/image" Target="../media/image104.png"/><Relationship Id="rId27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ssumptionsofphysics.org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3" Type="http://schemas.openxmlformats.org/officeDocument/2006/relationships/image" Target="../media/image650.png"/><Relationship Id="rId7" Type="http://schemas.openxmlformats.org/officeDocument/2006/relationships/image" Target="../media/image600.png"/><Relationship Id="rId12" Type="http://schemas.openxmlformats.org/officeDocument/2006/relationships/image" Target="../media/image692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90.png"/><Relationship Id="rId11" Type="http://schemas.openxmlformats.org/officeDocument/2006/relationships/image" Target="../media/image680.png"/><Relationship Id="rId5" Type="http://schemas.openxmlformats.org/officeDocument/2006/relationships/image" Target="../media/image580.png"/><Relationship Id="rId10" Type="http://schemas.openxmlformats.org/officeDocument/2006/relationships/image" Target="../media/image670.png"/><Relationship Id="rId4" Type="http://schemas.openxmlformats.org/officeDocument/2006/relationships/image" Target="../media/image570.png"/><Relationship Id="rId9" Type="http://schemas.openxmlformats.org/officeDocument/2006/relationships/image" Target="../media/image6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1.png"/><Relationship Id="rId3" Type="http://schemas.openxmlformats.org/officeDocument/2006/relationships/image" Target="../media/image701.png"/><Relationship Id="rId7" Type="http://schemas.openxmlformats.org/officeDocument/2006/relationships/image" Target="../media/image740.png"/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2.png"/><Relationship Id="rId5" Type="http://schemas.openxmlformats.org/officeDocument/2006/relationships/image" Target="../media/image720.png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2.png"/><Relationship Id="rId3" Type="http://schemas.openxmlformats.org/officeDocument/2006/relationships/image" Target="../media/image672.png"/><Relationship Id="rId7" Type="http://schemas.openxmlformats.org/officeDocument/2006/relationships/image" Target="../media/image712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2.png"/><Relationship Id="rId5" Type="http://schemas.openxmlformats.org/officeDocument/2006/relationships/image" Target="../media/image693.png"/><Relationship Id="rId4" Type="http://schemas.openxmlformats.org/officeDocument/2006/relationships/image" Target="../media/image68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7.png"/><Relationship Id="rId21" Type="http://schemas.openxmlformats.org/officeDocument/2006/relationships/image" Target="../media/image82.png"/><Relationship Id="rId25" Type="http://schemas.openxmlformats.org/officeDocument/2006/relationships/image" Target="../media/image86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85.png"/><Relationship Id="rId6" Type="http://schemas.openxmlformats.org/officeDocument/2006/relationships/image" Target="../media/image671.png"/><Relationship Id="rId23" Type="http://schemas.openxmlformats.org/officeDocument/2006/relationships/image" Target="../media/image84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.png"/><Relationship Id="rId8" Type="http://schemas.openxmlformats.org/officeDocument/2006/relationships/image" Target="../media/image790.png"/><Relationship Id="rId21" Type="http://schemas.openxmlformats.org/officeDocument/2006/relationships/image" Target="../media/image682.png"/><Relationship Id="rId3" Type="http://schemas.openxmlformats.org/officeDocument/2006/relationships/image" Target="../media/image742.png"/><Relationship Id="rId34" Type="http://schemas.openxmlformats.org/officeDocument/2006/relationships/image" Target="../media/image99.png"/><Relationship Id="rId25" Type="http://schemas.openxmlformats.org/officeDocument/2006/relationships/image" Target="../media/image89.png"/><Relationship Id="rId33" Type="http://schemas.openxmlformats.org/officeDocument/2006/relationships/image" Target="../media/image98.png"/><Relationship Id="rId20" Type="http://schemas.openxmlformats.org/officeDocument/2006/relationships/image" Target="../media/image611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801.png"/><Relationship Id="rId32" Type="http://schemas.openxmlformats.org/officeDocument/2006/relationships/image" Target="../media/image97.png"/><Relationship Id="rId23" Type="http://schemas.openxmlformats.org/officeDocument/2006/relationships/image" Target="../media/image80.png"/><Relationship Id="rId28" Type="http://schemas.openxmlformats.org/officeDocument/2006/relationships/image" Target="../media/image92.png"/><Relationship Id="rId36" Type="http://schemas.openxmlformats.org/officeDocument/2006/relationships/image" Target="../media/image952.png"/><Relationship Id="rId19" Type="http://schemas.openxmlformats.org/officeDocument/2006/relationships/image" Target="../media/image713.png"/><Relationship Id="rId31" Type="http://schemas.openxmlformats.org/officeDocument/2006/relationships/image" Target="../media/image96.png"/><Relationship Id="rId22" Type="http://schemas.openxmlformats.org/officeDocument/2006/relationships/image" Target="../media/image791.png"/><Relationship Id="rId4" Type="http://schemas.openxmlformats.org/officeDocument/2006/relationships/image" Target="../media/image752.png"/><Relationship Id="rId27" Type="http://schemas.openxmlformats.org/officeDocument/2006/relationships/image" Target="../media/image91.png"/><Relationship Id="rId9" Type="http://schemas.openxmlformats.org/officeDocument/2006/relationships/image" Target="../media/image800.png"/><Relationship Id="rId30" Type="http://schemas.openxmlformats.org/officeDocument/2006/relationships/image" Target="../media/image94.png"/><Relationship Id="rId35" Type="http://schemas.openxmlformats.org/officeDocument/2006/relationships/image" Target="../media/image9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1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3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1.png"/><Relationship Id="rId3" Type="http://schemas.openxmlformats.org/officeDocument/2006/relationships/image" Target="../media/image120.png"/><Relationship Id="rId7" Type="http://schemas.openxmlformats.org/officeDocument/2006/relationships/image" Target="../media/image913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0.png"/><Relationship Id="rId11" Type="http://schemas.openxmlformats.org/officeDocument/2006/relationships/image" Target="../media/image951.png"/><Relationship Id="rId5" Type="http://schemas.openxmlformats.org/officeDocument/2006/relationships/image" Target="../media/image122.png"/><Relationship Id="rId10" Type="http://schemas.openxmlformats.org/officeDocument/2006/relationships/image" Target="../media/image941.png"/><Relationship Id="rId4" Type="http://schemas.openxmlformats.org/officeDocument/2006/relationships/image" Target="../media/image121.png"/><Relationship Id="rId9" Type="http://schemas.openxmlformats.org/officeDocument/2006/relationships/image" Target="../media/image9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5" Type="http://schemas.openxmlformats.org/officeDocument/2006/relationships/image" Target="../media/image165.png"/><Relationship Id="rId4" Type="http://schemas.openxmlformats.org/officeDocument/2006/relationships/image" Target="../media/image1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32" Type="http://schemas.openxmlformats.org/officeDocument/2006/relationships/image" Target="../media/image125.png"/><Relationship Id="rId5" Type="http://schemas.openxmlformats.org/officeDocument/2006/relationships/image" Target="../media/image124.png"/><Relationship Id="rId31" Type="http://schemas.openxmlformats.org/officeDocument/2006/relationships/image" Target="../media/image96.png"/><Relationship Id="rId4" Type="http://schemas.openxmlformats.org/officeDocument/2006/relationships/image" Target="../media/image123.png"/><Relationship Id="rId30" Type="http://schemas.openxmlformats.org/officeDocument/2006/relationships/image" Target="../media/image9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1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22.png"/><Relationship Id="rId18" Type="http://schemas.openxmlformats.org/officeDocument/2006/relationships/image" Target="../media/image271.png"/><Relationship Id="rId3" Type="http://schemas.openxmlformats.org/officeDocument/2006/relationships/image" Target="../media/image160.png"/><Relationship Id="rId21" Type="http://schemas.openxmlformats.org/officeDocument/2006/relationships/image" Target="../media/image300.png"/><Relationship Id="rId7" Type="http://schemas.openxmlformats.org/officeDocument/2006/relationships/image" Target="../media/image200.png"/><Relationship Id="rId17" Type="http://schemas.openxmlformats.org/officeDocument/2006/relationships/image" Target="../media/image261.png"/><Relationship Id="rId2" Type="http://schemas.openxmlformats.org/officeDocument/2006/relationships/image" Target="../media/image150.png"/><Relationship Id="rId16" Type="http://schemas.openxmlformats.org/officeDocument/2006/relationships/image" Target="../media/image251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0.png"/><Relationship Id="rId5" Type="http://schemas.openxmlformats.org/officeDocument/2006/relationships/image" Target="../media/image181.png"/><Relationship Id="rId15" Type="http://schemas.openxmlformats.org/officeDocument/2006/relationships/image" Target="../media/image129.png"/><Relationship Id="rId23" Type="http://schemas.openxmlformats.org/officeDocument/2006/relationships/image" Target="../media/image321.png"/><Relationship Id="rId19" Type="http://schemas.openxmlformats.org/officeDocument/2006/relationships/image" Target="../media/image821.png"/><Relationship Id="rId4" Type="http://schemas.openxmlformats.org/officeDocument/2006/relationships/image" Target="../media/image128.png"/><Relationship Id="rId14" Type="http://schemas.openxmlformats.org/officeDocument/2006/relationships/image" Target="../media/image2320.png"/><Relationship Id="rId22" Type="http://schemas.openxmlformats.org/officeDocument/2006/relationships/image" Target="../media/image3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62.png"/><Relationship Id="rId18" Type="http://schemas.openxmlformats.org/officeDocument/2006/relationships/image" Target="../media/image1001.png"/><Relationship Id="rId3" Type="http://schemas.openxmlformats.org/officeDocument/2006/relationships/image" Target="../media/image361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17" Type="http://schemas.openxmlformats.org/officeDocument/2006/relationships/image" Target="../media/image130.png"/><Relationship Id="rId2" Type="http://schemas.openxmlformats.org/officeDocument/2006/relationships/image" Target="../media/image351.png"/><Relationship Id="rId16" Type="http://schemas.openxmlformats.org/officeDocument/2006/relationships/image" Target="../media/image492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2.png"/><Relationship Id="rId11" Type="http://schemas.openxmlformats.org/officeDocument/2006/relationships/image" Target="../media/image442.png"/><Relationship Id="rId5" Type="http://schemas.openxmlformats.org/officeDocument/2006/relationships/image" Target="../media/image380.png"/><Relationship Id="rId15" Type="http://schemas.openxmlformats.org/officeDocument/2006/relationships/image" Target="../media/image481.png"/><Relationship Id="rId10" Type="http://schemas.openxmlformats.org/officeDocument/2006/relationships/image" Target="../media/image432.png"/><Relationship Id="rId19" Type="http://schemas.openxmlformats.org/officeDocument/2006/relationships/image" Target="../media/image1010.png"/><Relationship Id="rId4" Type="http://schemas.openxmlformats.org/officeDocument/2006/relationships/image" Target="../media/image371.png"/><Relationship Id="rId9" Type="http://schemas.openxmlformats.org/officeDocument/2006/relationships/image" Target="../media/image422.png"/><Relationship Id="rId14" Type="http://schemas.openxmlformats.org/officeDocument/2006/relationships/image" Target="../media/image47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1.png"/><Relationship Id="rId13" Type="http://schemas.openxmlformats.org/officeDocument/2006/relationships/image" Target="../media/image940.png"/><Relationship Id="rId18" Type="http://schemas.openxmlformats.org/officeDocument/2006/relationships/image" Target="../media/image990.png"/><Relationship Id="rId3" Type="http://schemas.openxmlformats.org/officeDocument/2006/relationships/image" Target="../media/image840.png"/><Relationship Id="rId7" Type="http://schemas.openxmlformats.org/officeDocument/2006/relationships/image" Target="../media/image881.png"/><Relationship Id="rId12" Type="http://schemas.openxmlformats.org/officeDocument/2006/relationships/image" Target="../media/image930.png"/><Relationship Id="rId17" Type="http://schemas.openxmlformats.org/officeDocument/2006/relationships/image" Target="../media/image980.png"/><Relationship Id="rId2" Type="http://schemas.openxmlformats.org/officeDocument/2006/relationships/image" Target="../media/image830.png"/><Relationship Id="rId16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1.png"/><Relationship Id="rId11" Type="http://schemas.openxmlformats.org/officeDocument/2006/relationships/image" Target="../media/image920.png"/><Relationship Id="rId5" Type="http://schemas.openxmlformats.org/officeDocument/2006/relationships/image" Target="../media/image861.png"/><Relationship Id="rId15" Type="http://schemas.openxmlformats.org/officeDocument/2006/relationships/image" Target="../media/image960.png"/><Relationship Id="rId10" Type="http://schemas.openxmlformats.org/officeDocument/2006/relationships/image" Target="../media/image911.png"/><Relationship Id="rId19" Type="http://schemas.openxmlformats.org/officeDocument/2006/relationships/image" Target="../media/image1000.png"/><Relationship Id="rId4" Type="http://schemas.openxmlformats.org/officeDocument/2006/relationships/image" Target="../media/image850.png"/><Relationship Id="rId9" Type="http://schemas.openxmlformats.org/officeDocument/2006/relationships/image" Target="../media/image901.png"/><Relationship Id="rId14" Type="http://schemas.openxmlformats.org/officeDocument/2006/relationships/image" Target="../media/image9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1.png"/><Relationship Id="rId13" Type="http://schemas.openxmlformats.org/officeDocument/2006/relationships/image" Target="../media/image1050.png"/><Relationship Id="rId3" Type="http://schemas.openxmlformats.org/officeDocument/2006/relationships/image" Target="../media/image155.png"/><Relationship Id="rId7" Type="http://schemas.openxmlformats.org/officeDocument/2006/relationships/image" Target="../media/image1120.png"/><Relationship Id="rId12" Type="http://schemas.openxmlformats.org/officeDocument/2006/relationships/image" Target="../media/image104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7.png"/><Relationship Id="rId11" Type="http://schemas.openxmlformats.org/officeDocument/2006/relationships/image" Target="../media/image1160.png"/><Relationship Id="rId5" Type="http://schemas.openxmlformats.org/officeDocument/2006/relationships/image" Target="../media/image1030.png"/><Relationship Id="rId10" Type="http://schemas.openxmlformats.org/officeDocument/2006/relationships/image" Target="../media/image1150.png"/><Relationship Id="rId4" Type="http://schemas.openxmlformats.org/officeDocument/2006/relationships/image" Target="../media/image1090.png"/><Relationship Id="rId9" Type="http://schemas.openxmlformats.org/officeDocument/2006/relationships/image" Target="../media/image114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0.png"/><Relationship Id="rId13" Type="http://schemas.openxmlformats.org/officeDocument/2006/relationships/image" Target="../media/image171.png"/><Relationship Id="rId18" Type="http://schemas.openxmlformats.org/officeDocument/2006/relationships/image" Target="../media/image178.png"/><Relationship Id="rId26" Type="http://schemas.openxmlformats.org/officeDocument/2006/relationships/image" Target="../media/image188.png"/><Relationship Id="rId3" Type="http://schemas.openxmlformats.org/officeDocument/2006/relationships/image" Target="../media/image159.png"/><Relationship Id="rId21" Type="http://schemas.openxmlformats.org/officeDocument/2006/relationships/image" Target="../media/image183.png"/><Relationship Id="rId7" Type="http://schemas.openxmlformats.org/officeDocument/2006/relationships/image" Target="../media/image1640.png"/><Relationship Id="rId12" Type="http://schemas.openxmlformats.org/officeDocument/2006/relationships/image" Target="../media/image169.png"/><Relationship Id="rId17" Type="http://schemas.openxmlformats.org/officeDocument/2006/relationships/image" Target="../media/image177.png"/><Relationship Id="rId25" Type="http://schemas.openxmlformats.org/officeDocument/2006/relationships/image" Target="../media/image187.png"/><Relationship Id="rId2" Type="http://schemas.openxmlformats.org/officeDocument/2006/relationships/image" Target="../media/image1060.png"/><Relationship Id="rId16" Type="http://schemas.openxmlformats.org/officeDocument/2006/relationships/image" Target="../media/image176.png"/><Relationship Id="rId20" Type="http://schemas.openxmlformats.org/officeDocument/2006/relationships/image" Target="../media/image182.png"/><Relationship Id="rId29" Type="http://schemas.openxmlformats.org/officeDocument/2006/relationships/image" Target="../media/image1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30.png"/><Relationship Id="rId11" Type="http://schemas.openxmlformats.org/officeDocument/2006/relationships/image" Target="../media/image1680.png"/><Relationship Id="rId24" Type="http://schemas.openxmlformats.org/officeDocument/2006/relationships/image" Target="../media/image186.png"/><Relationship Id="rId5" Type="http://schemas.openxmlformats.org/officeDocument/2006/relationships/image" Target="../media/image1620.png"/><Relationship Id="rId15" Type="http://schemas.openxmlformats.org/officeDocument/2006/relationships/image" Target="../media/image175.png"/><Relationship Id="rId23" Type="http://schemas.openxmlformats.org/officeDocument/2006/relationships/image" Target="../media/image185.png"/><Relationship Id="rId28" Type="http://schemas.openxmlformats.org/officeDocument/2006/relationships/image" Target="../media/image191.png"/><Relationship Id="rId10" Type="http://schemas.openxmlformats.org/officeDocument/2006/relationships/image" Target="../media/image1670.png"/><Relationship Id="rId19" Type="http://schemas.openxmlformats.org/officeDocument/2006/relationships/image" Target="../media/image179.png"/><Relationship Id="rId31" Type="http://schemas.openxmlformats.org/officeDocument/2006/relationships/image" Target="../media/image1071.png"/><Relationship Id="rId4" Type="http://schemas.openxmlformats.org/officeDocument/2006/relationships/image" Target="../media/image161.png"/><Relationship Id="rId9" Type="http://schemas.openxmlformats.org/officeDocument/2006/relationships/image" Target="../media/image1660.png"/><Relationship Id="rId14" Type="http://schemas.openxmlformats.org/officeDocument/2006/relationships/image" Target="../media/image174.png"/><Relationship Id="rId22" Type="http://schemas.openxmlformats.org/officeDocument/2006/relationships/image" Target="../media/image184.png"/><Relationship Id="rId27" Type="http://schemas.openxmlformats.org/officeDocument/2006/relationships/image" Target="../media/image189.png"/><Relationship Id="rId30" Type="http://schemas.openxmlformats.org/officeDocument/2006/relationships/image" Target="../media/image19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0.png"/><Relationship Id="rId7" Type="http://schemas.openxmlformats.org/officeDocument/2006/relationships/image" Target="../media/image133.png"/><Relationship Id="rId2" Type="http://schemas.openxmlformats.org/officeDocument/2006/relationships/image" Target="../media/image12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2.png"/><Relationship Id="rId5" Type="http://schemas.openxmlformats.org/officeDocument/2006/relationships/image" Target="../media/image131.png"/><Relationship Id="rId4" Type="http://schemas.openxmlformats.org/officeDocument/2006/relationships/image" Target="../media/image130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147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6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5.png"/><Relationship Id="rId5" Type="http://schemas.openxmlformats.org/officeDocument/2006/relationships/image" Target="../media/image137.png"/><Relationship Id="rId15" Type="http://schemas.openxmlformats.org/officeDocument/2006/relationships/image" Target="../media/image149.png"/><Relationship Id="rId10" Type="http://schemas.openxmlformats.org/officeDocument/2006/relationships/image" Target="../media/image144.png"/><Relationship Id="rId4" Type="http://schemas.openxmlformats.org/officeDocument/2006/relationships/image" Target="../media/image136.png"/><Relationship Id="rId9" Type="http://schemas.openxmlformats.org/officeDocument/2006/relationships/image" Target="../media/image143.png"/><Relationship Id="rId14" Type="http://schemas.openxmlformats.org/officeDocument/2006/relationships/image" Target="../media/image14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0.png"/><Relationship Id="rId13" Type="http://schemas.openxmlformats.org/officeDocument/2006/relationships/image" Target="../media/image1430.png"/><Relationship Id="rId18" Type="http://schemas.openxmlformats.org/officeDocument/2006/relationships/image" Target="../media/image1480.png"/><Relationship Id="rId3" Type="http://schemas.openxmlformats.org/officeDocument/2006/relationships/image" Target="../media/image1310.png"/><Relationship Id="rId21" Type="http://schemas.openxmlformats.org/officeDocument/2006/relationships/image" Target="../media/image152.png"/><Relationship Id="rId7" Type="http://schemas.openxmlformats.org/officeDocument/2006/relationships/image" Target="../media/image1350.png"/><Relationship Id="rId12" Type="http://schemas.openxmlformats.org/officeDocument/2006/relationships/image" Target="../media/image1420.png"/><Relationship Id="rId17" Type="http://schemas.openxmlformats.org/officeDocument/2006/relationships/image" Target="../media/image1470.png"/><Relationship Id="rId2" Type="http://schemas.openxmlformats.org/officeDocument/2006/relationships/image" Target="../media/image1300.png"/><Relationship Id="rId16" Type="http://schemas.openxmlformats.org/officeDocument/2006/relationships/image" Target="../media/image1460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40.png"/><Relationship Id="rId11" Type="http://schemas.openxmlformats.org/officeDocument/2006/relationships/image" Target="../media/image1390.png"/><Relationship Id="rId5" Type="http://schemas.openxmlformats.org/officeDocument/2006/relationships/image" Target="../media/image1330.png"/><Relationship Id="rId15" Type="http://schemas.openxmlformats.org/officeDocument/2006/relationships/image" Target="../media/image1450.png"/><Relationship Id="rId23" Type="http://schemas.openxmlformats.org/officeDocument/2006/relationships/image" Target="../media/image154.png"/><Relationship Id="rId10" Type="http://schemas.openxmlformats.org/officeDocument/2006/relationships/image" Target="../media/image1380.png"/><Relationship Id="rId19" Type="http://schemas.openxmlformats.org/officeDocument/2006/relationships/image" Target="../media/image1490.png"/><Relationship Id="rId4" Type="http://schemas.openxmlformats.org/officeDocument/2006/relationships/image" Target="../media/image1320.png"/><Relationship Id="rId9" Type="http://schemas.openxmlformats.org/officeDocument/2006/relationships/image" Target="../media/image1370.png"/><Relationship Id="rId22" Type="http://schemas.openxmlformats.org/officeDocument/2006/relationships/image" Target="../media/image15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5.png"/><Relationship Id="rId5" Type="http://schemas.openxmlformats.org/officeDocument/2006/relationships/image" Target="../media/image190.png"/><Relationship Id="rId4" Type="http://schemas.openxmlformats.org/officeDocument/2006/relationships/image" Target="../media/image17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511.png"/><Relationship Id="rId3" Type="http://schemas.openxmlformats.org/officeDocument/2006/relationships/image" Target="../media/image410.png"/><Relationship Id="rId12" Type="http://schemas.openxmlformats.org/officeDocument/2006/relationships/image" Target="../media/image13.png"/><Relationship Id="rId17" Type="http://schemas.openxmlformats.org/officeDocument/2006/relationships/image" Target="../media/image14.png"/><Relationship Id="rId7" Type="http://schemas.openxmlformats.org/officeDocument/2006/relationships/image" Target="../media/image910.png"/><Relationship Id="rId2" Type="http://schemas.openxmlformats.org/officeDocument/2006/relationships/image" Target="../media/image310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2.png"/><Relationship Id="rId6" Type="http://schemas.openxmlformats.org/officeDocument/2006/relationships/image" Target="../media/image810.png"/><Relationship Id="rId15" Type="http://schemas.openxmlformats.org/officeDocument/2006/relationships/image" Target="../media/image8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Relationship Id="rId14" Type="http://schemas.openxmlformats.org/officeDocument/2006/relationships/image" Target="../media/image6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211.png"/><Relationship Id="rId12" Type="http://schemas.openxmlformats.org/officeDocument/2006/relationships/image" Target="../media/image2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11" Type="http://schemas.openxmlformats.org/officeDocument/2006/relationships/image" Target="../media/image19.png"/><Relationship Id="rId5" Type="http://schemas.openxmlformats.org/officeDocument/2006/relationships/image" Target="../media/image172.png"/><Relationship Id="rId10" Type="http://schemas.openxmlformats.org/officeDocument/2006/relationships/image" Target="../media/image241.png"/><Relationship Id="rId9" Type="http://schemas.openxmlformats.org/officeDocument/2006/relationships/image" Target="../media/image2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Assumptions of Physics 2023-24 status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Gabriele Carcassi and Christine A. Aidala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5189FD-5A51-F3CB-ECF2-B1AEB7E9E853}"/>
              </a:ext>
            </a:extLst>
          </p:cNvPr>
          <p:cNvGrpSpPr/>
          <p:nvPr/>
        </p:nvGrpSpPr>
        <p:grpSpPr>
          <a:xfrm>
            <a:off x="242270" y="3889507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2A6FF1-D78A-EEC5-2ABF-28C830D68DF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0C7EBB-281E-A69B-863E-4BB859F42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1F2218F-4BE0-7C08-842A-856FF4B02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F7C432-0ABF-EAC2-24C1-ACB17CAE7BB9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50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EBD8-C077-3B25-D321-4E59D2D9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Reversing phase-space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BCDA1D-A65C-A2E1-E52F-7691680E908B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F8C282-9EF4-BEA9-6292-630ACCF94DC7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F8C282-9EF4-BEA9-6292-630ACCF94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5FC4B50-7B4B-C316-2A72-BCD35CFE7386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CEB1D9-76CF-7988-8484-C6E1892F9013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D2572D-5153-F4AB-7EF2-F85D51D69A10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89EFFC-63B0-9F9A-1A55-972FBDEAD08A}"/>
              </a:ext>
            </a:extLst>
          </p:cNvPr>
          <p:cNvCxnSpPr>
            <a:cxnSpLocks/>
            <a:stCxn id="313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C2831C-21B2-A0A4-F7AF-725D5F7CC80E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0D74BF-9FD2-3FA2-1432-C25C799CE342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60D74BF-9FD2-3FA2-1432-C25C799CE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A64AEA-CA30-A319-1CB2-033783DF68C4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C7E825-3C2F-888C-91A6-AB9598C71964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5937384-C0F5-1212-0E15-5608BC0C4E40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8E99EAA7-23DC-D09F-CD96-F7FD5AD0C9F9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739B4B04-DAF8-8AC9-9D44-9BB763DAD70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75F185EC-260F-7111-A9D7-FE13ADAA053F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E1C5E7B9-6DC3-6EFE-9CA9-9690F7590185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C9A03688-45AE-8AEC-C8F5-BF4C192E9917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317" name="Oval 316">
              <a:extLst>
                <a:ext uri="{FF2B5EF4-FFF2-40B4-BE49-F238E27FC236}">
                  <a16:creationId xmlns:a16="http://schemas.microsoft.com/office/drawing/2014/main" id="{DF20CCD4-495F-7989-3CFF-A040CD11C346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788A1A92-A61B-C6D6-3361-4992943F6E2C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319" name="Oval 8">
                <a:extLst>
                  <a:ext uri="{FF2B5EF4-FFF2-40B4-BE49-F238E27FC236}">
                    <a16:creationId xmlns:a16="http://schemas.microsoft.com/office/drawing/2014/main" id="{4978869E-C75C-63E1-D854-7E315C183299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">
                <a:extLst>
                  <a:ext uri="{FF2B5EF4-FFF2-40B4-BE49-F238E27FC236}">
                    <a16:creationId xmlns:a16="http://schemas.microsoft.com/office/drawing/2014/main" id="{D77F60CA-330D-6CDA-61BA-01135BE24B87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8160010F-7A11-F227-8B84-AA38B974AB02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2C94A57-02A9-0B37-80F8-640C16F2CA70}"/>
              </a:ext>
            </a:extLst>
          </p:cNvPr>
          <p:cNvCxnSpPr>
            <a:cxnSpLocks/>
            <a:endCxn id="317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0699428-CEC4-EFCE-1C8A-36FEE5C2F8F8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0699428-CEC4-EFCE-1C8A-36FEE5C2F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1A382BD-BE82-D320-E1DC-42430C24A05D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1A382BD-BE82-D320-E1DC-42430C24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5380E63-B872-239E-848B-18320F5254C6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5380E63-B872-239E-848B-18320F525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745F15E-4D0B-66AB-FD82-9902ED452A9C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3745F15E-4D0B-66AB-FD82-9902ED452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DCA716E-DC09-D91E-604F-940DB9288B9B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EDCA716E-DC09-D91E-604F-940DB9288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8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AA8A542-5617-F8E6-151A-EF576388DFAE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AA8A542-5617-F8E6-151A-EF576388D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9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2B491523-983C-5E51-B86E-41AFDA3115C7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3B51A16-436B-6998-976E-FB202FE6169E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B3B51A16-436B-6998-976E-FB202FE61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ADC5364-EFC2-DC51-2A13-E65B7F11DE4F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3ADC5364-EFC2-DC51-2A13-E65B7F11D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1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F9C7FA1-FA3D-F75E-2C8B-F5189F04267A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CF9C7FA1-FA3D-F75E-2C8B-F5189F04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064B161-2694-00B4-6422-35EC00630A05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6447D55E-BF5D-7712-E66D-40B196FDC2DF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9A11859-8469-4DD0-B25A-95483955857B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47B2CD1-FE0C-EF96-3D04-2547A780E605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47B2CD1-FE0C-EF96-3D04-2547A780E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3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D00F875-F5F5-976D-5BCC-4DE22844B141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D00F875-F5F5-976D-5BCC-4DE22844B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F485D8A9-C344-B616-CB45-7546574E4D4A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1A977BD7-B02C-69E1-773A-2B16C5869A42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54695048-67EA-EEF5-6436-9ED637A9E489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C03FB6D1-B432-07D9-C6B8-611407D591DB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DA89FCFF-7ACD-2B48-EE16-9051D436A29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2DEE1350-1CE5-3F46-224D-FD2F49C48C82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774EE6AB-4978-A7F3-5FB9-BC92D2C6862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B363248-0ADB-81CA-2551-BD218DC09E36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FB363248-0ADB-81CA-2551-BD218DC09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5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5F93470C-1100-2B7A-3CD2-945E2AA7923E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5F93470C-1100-2B7A-3CD2-945E2AA79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6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8" name="TextBox 207">
            <a:extLst>
              <a:ext uri="{FF2B5EF4-FFF2-40B4-BE49-F238E27FC236}">
                <a16:creationId xmlns:a16="http://schemas.microsoft.com/office/drawing/2014/main" id="{20F5CD54-C521-15E6-6102-33F138ADF0BC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A999DD2-565D-0CA6-8690-D33BCA07EB14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E2B04963-D323-2FB6-B22B-3E991B0D529A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01073A4F-0DA9-8CD3-BF38-FB8C6DA4CAD2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720CE69B-719B-0679-CBA6-519963304E42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12CFC078-F902-F586-2BBC-C1FDCFC400A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TextBox 327">
            <a:extLst>
              <a:ext uri="{FF2B5EF4-FFF2-40B4-BE49-F238E27FC236}">
                <a16:creationId xmlns:a16="http://schemas.microsoft.com/office/drawing/2014/main" id="{94D8588B-33D5-727B-337F-05FD185BFB6F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8D19CF6A-7F2E-C643-392D-4C3265D7F025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2F626E-94DE-E7DA-AC82-A2713D29964F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2F626E-94DE-E7DA-AC82-A2713D299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870C8E-1564-4D81-6C04-87F472DAE049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498DDF-E983-EF6A-00DF-813DB6C0E755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4154099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0989-F1D7-3929-AD3B-A43DE980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particles under potential forces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3B8F4-8AB7-330F-BA8C-429FDD0F71A3}"/>
              </a:ext>
            </a:extLst>
          </p:cNvPr>
          <p:cNvSpPr txBox="1"/>
          <p:nvPr/>
        </p:nvSpPr>
        <p:spPr>
          <a:xfrm>
            <a:off x="328269" y="982203"/>
            <a:ext cx="4697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Kinematic equivalence assumption: the state can be recovered from space-time trajectories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C259B-D3C9-E3AB-11F9-EFDECEC3B62A}"/>
                  </a:ext>
                </a:extLst>
              </p:cNvPr>
              <p:cNvSpPr txBox="1"/>
              <p:nvPr/>
            </p:nvSpPr>
            <p:spPr>
              <a:xfrm>
                <a:off x="1994921" y="2298731"/>
                <a:ext cx="1521634" cy="7317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C259B-D3C9-E3AB-11F9-EFDECEC3B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21" y="2298731"/>
                <a:ext cx="1521634" cy="7317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15C819-42D7-41E8-5FA7-CC4C6CCBE64A}"/>
              </a:ext>
            </a:extLst>
          </p:cNvPr>
          <p:cNvCxnSpPr>
            <a:cxnSpLocks/>
          </p:cNvCxnSpPr>
          <p:nvPr/>
        </p:nvCxnSpPr>
        <p:spPr>
          <a:xfrm flipV="1">
            <a:off x="1585551" y="2623807"/>
            <a:ext cx="404327" cy="410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BDEB66-408F-9C1D-D120-3FF1AC2B0D57}"/>
              </a:ext>
            </a:extLst>
          </p:cNvPr>
          <p:cNvCxnSpPr>
            <a:cxnSpLocks/>
          </p:cNvCxnSpPr>
          <p:nvPr/>
        </p:nvCxnSpPr>
        <p:spPr>
          <a:xfrm flipV="1">
            <a:off x="2590457" y="2840892"/>
            <a:ext cx="330562" cy="590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8C8666-47E0-1AEE-CA28-4D59DAAB1E61}"/>
              </a:ext>
            </a:extLst>
          </p:cNvPr>
          <p:cNvSpPr txBox="1"/>
          <p:nvPr/>
        </p:nvSpPr>
        <p:spPr>
          <a:xfrm>
            <a:off x="1955884" y="3417724"/>
            <a:ext cx="1229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Fixes the units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F8D37-523D-4A29-0582-5609B4F9FB94}"/>
              </a:ext>
            </a:extLst>
          </p:cNvPr>
          <p:cNvSpPr txBox="1"/>
          <p:nvPr/>
        </p:nvSpPr>
        <p:spPr>
          <a:xfrm>
            <a:off x="288412" y="2663055"/>
            <a:ext cx="2045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Must be a linear transformation</a:t>
            </a:r>
            <a:br>
              <a:rPr lang="en-US" sz="1400" dirty="0"/>
            </a:br>
            <a:r>
              <a:rPr lang="en-US" sz="1400" dirty="0"/>
              <a:t>in terms of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4DDE6-A762-53B4-75BC-A7DD9B70B6E2}"/>
                  </a:ext>
                </a:extLst>
              </p:cNvPr>
              <p:cNvSpPr txBox="1"/>
              <p:nvPr/>
            </p:nvSpPr>
            <p:spPr>
              <a:xfrm>
                <a:off x="6740583" y="2673774"/>
                <a:ext cx="4979825" cy="670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𝓆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𝓆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𝓆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24DDE6-A762-53B4-75BC-A7DD9B70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83" y="2673774"/>
                <a:ext cx="4979825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AE3723-531D-CCF2-8649-C7C5714E40DE}"/>
                  </a:ext>
                </a:extLst>
              </p:cNvPr>
              <p:cNvSpPr txBox="1"/>
              <p:nvPr/>
            </p:nvSpPr>
            <p:spPr>
              <a:xfrm>
                <a:off x="6797726" y="1348180"/>
                <a:ext cx="2813013" cy="446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𝓆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AE3723-531D-CCF2-8649-C7C5714E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726" y="1348180"/>
                <a:ext cx="2813013" cy="446917"/>
              </a:xfrm>
              <a:prstGeom prst="rect">
                <a:avLst/>
              </a:prstGeom>
              <a:blipFill>
                <a:blip r:embed="rId4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3EF271DF-C0E9-B14C-C9C8-1E6004E37F19}"/>
              </a:ext>
            </a:extLst>
          </p:cNvPr>
          <p:cNvSpPr txBox="1"/>
          <p:nvPr/>
        </p:nvSpPr>
        <p:spPr>
          <a:xfrm>
            <a:off x="5001388" y="1286065"/>
            <a:ext cx="18210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Integration of the previous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4BACCA-E55C-DC25-8D7E-EC3B02986614}"/>
                  </a:ext>
                </a:extLst>
              </p:cNvPr>
              <p:cNvSpPr txBox="1"/>
              <p:nvPr/>
            </p:nvSpPr>
            <p:spPr>
              <a:xfrm>
                <a:off x="6740583" y="1857212"/>
                <a:ext cx="3905300" cy="772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𝓆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4BACCA-E55C-DC25-8D7E-EC3B02986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583" y="1857212"/>
                <a:ext cx="3905300" cy="7727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8EB5573-363E-AC99-28AC-B15875802B1D}"/>
              </a:ext>
            </a:extLst>
          </p:cNvPr>
          <p:cNvSpPr txBox="1"/>
          <p:nvPr/>
        </p:nvSpPr>
        <p:spPr>
          <a:xfrm>
            <a:off x="5894950" y="3406567"/>
            <a:ext cx="596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Hamiltonian for massive particles under potential forces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8F0354-B976-AB34-9699-8AB975450FDD}"/>
              </a:ext>
            </a:extLst>
          </p:cNvPr>
          <p:cNvSpPr txBox="1"/>
          <p:nvPr/>
        </p:nvSpPr>
        <p:spPr>
          <a:xfrm>
            <a:off x="427486" y="5901675"/>
            <a:ext cx="8803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9900"/>
                </a:solidFill>
              </a:rPr>
              <a:t>The laws themselves are highly constrained by simple assumptions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67B1A-66EB-BB17-7141-CC223847A8E8}"/>
              </a:ext>
            </a:extLst>
          </p:cNvPr>
          <p:cNvSpPr txBox="1"/>
          <p:nvPr/>
        </p:nvSpPr>
        <p:spPr>
          <a:xfrm>
            <a:off x="1691181" y="4075848"/>
            <a:ext cx="5967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Mass quantifies number of states per unit of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458F9D-FD0B-B9C8-F78B-F598BA3EFF49}"/>
                  </a:ext>
                </a:extLst>
              </p:cNvPr>
              <p:cNvSpPr txBox="1"/>
              <p:nvPr/>
            </p:nvSpPr>
            <p:spPr>
              <a:xfrm>
                <a:off x="1368745" y="4659877"/>
                <a:ext cx="6612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Higher mass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states to go through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harder to accelerate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9458F9D-FD0B-B9C8-F78B-F598BA3EF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745" y="4659877"/>
                <a:ext cx="6612739" cy="369332"/>
              </a:xfrm>
              <a:prstGeom prst="rect">
                <a:avLst/>
              </a:prstGeom>
              <a:blipFill>
                <a:blip r:embed="rId6"/>
                <a:stretch>
                  <a:fillRect l="-8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CC9F154-A9E7-5119-1255-D7A3D97D88F1}"/>
              </a:ext>
            </a:extLst>
          </p:cNvPr>
          <p:cNvSpPr txBox="1"/>
          <p:nvPr/>
        </p:nvSpPr>
        <p:spPr>
          <a:xfrm>
            <a:off x="4390421" y="498726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344680-880F-1826-000B-78A9C910D0B6}"/>
                  </a:ext>
                </a:extLst>
              </p:cNvPr>
              <p:cNvSpPr txBox="1"/>
              <p:nvPr/>
            </p:nvSpPr>
            <p:spPr>
              <a:xfrm>
                <a:off x="1036564" y="5339420"/>
                <a:ext cx="7277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Zero mass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zero states within finite range of velocity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velocity is fixed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8344680-880F-1826-000B-78A9C910D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64" y="5339420"/>
                <a:ext cx="7277100" cy="369332"/>
              </a:xfrm>
              <a:prstGeom prst="rect">
                <a:avLst/>
              </a:prstGeom>
              <a:blipFill>
                <a:blip r:embed="rId7"/>
                <a:stretch>
                  <a:fillRect l="-67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41E7EC1B-9BC1-9E7E-6704-0D6B2346C8B5}"/>
              </a:ext>
            </a:extLst>
          </p:cNvPr>
          <p:cNvGrpSpPr/>
          <p:nvPr/>
        </p:nvGrpSpPr>
        <p:grpSpPr>
          <a:xfrm>
            <a:off x="3702057" y="2156624"/>
            <a:ext cx="2236262" cy="1106629"/>
            <a:chOff x="5838694" y="5424727"/>
            <a:chExt cx="2236262" cy="110662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28BE390-3C17-B127-1A22-9901FFE69A2F}"/>
                </a:ext>
              </a:extLst>
            </p:cNvPr>
            <p:cNvGrpSpPr/>
            <p:nvPr/>
          </p:nvGrpSpPr>
          <p:grpSpPr>
            <a:xfrm>
              <a:off x="5838694" y="5424727"/>
              <a:ext cx="1128449" cy="1106629"/>
              <a:chOff x="6096000" y="5436371"/>
              <a:chExt cx="1128449" cy="110662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7020E46-9DAA-4972-3706-D9A7A0951AA7}"/>
                  </a:ext>
                </a:extLst>
              </p:cNvPr>
              <p:cNvCxnSpPr/>
              <p:nvPr/>
            </p:nvCxnSpPr>
            <p:spPr>
              <a:xfrm>
                <a:off x="6566609" y="5659621"/>
                <a:ext cx="0" cy="88337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6C939F4-35BE-ED91-24D0-51BAB3714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6101223"/>
                <a:ext cx="1028700" cy="132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49ED8CE0-8FDD-2223-DA92-D42768615DFA}"/>
                      </a:ext>
                    </a:extLst>
                  </p:cNvPr>
                  <p:cNvSpPr txBox="1"/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76D2B8-25F1-497E-CAB0-07D1D830DD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1E83FD1-ACB0-97BE-2252-A4CAA07C12B1}"/>
                      </a:ext>
                    </a:extLst>
                  </p:cNvPr>
                  <p:cNvSpPr txBox="1"/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46BC504-3408-F131-D8D2-330ED2D7E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B40DF8-5C76-4C59-3C33-C914643C5E8E}"/>
                </a:ext>
              </a:extLst>
            </p:cNvPr>
            <p:cNvCxnSpPr/>
            <p:nvPr/>
          </p:nvCxnSpPr>
          <p:spPr>
            <a:xfrm>
              <a:off x="7496066" y="5673649"/>
              <a:ext cx="0" cy="725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1E8E23-7BFE-B4E2-D012-B383BCF6B84D}"/>
                </a:ext>
              </a:extLst>
            </p:cNvPr>
            <p:cNvCxnSpPr/>
            <p:nvPr/>
          </p:nvCxnSpPr>
          <p:spPr>
            <a:xfrm flipV="1">
              <a:off x="7253155" y="5816590"/>
              <a:ext cx="515435" cy="447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12276E9-25DB-75E8-A8DC-8FF3EC8369A1}"/>
                </a:ext>
              </a:extLst>
            </p:cNvPr>
            <p:cNvCxnSpPr/>
            <p:nvPr/>
          </p:nvCxnSpPr>
          <p:spPr>
            <a:xfrm>
              <a:off x="7318964" y="5947394"/>
              <a:ext cx="573497" cy="342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F7DB58F-AC47-EC3B-4804-D7B543FBBD26}"/>
                </a:ext>
              </a:extLst>
            </p:cNvPr>
            <p:cNvSpPr/>
            <p:nvPr/>
          </p:nvSpPr>
          <p:spPr>
            <a:xfrm>
              <a:off x="7223760" y="5870988"/>
              <a:ext cx="746760" cy="205962"/>
            </a:xfrm>
            <a:custGeom>
              <a:avLst/>
              <a:gdLst>
                <a:gd name="connsiteX0" fmla="*/ 0 w 746760"/>
                <a:gd name="connsiteY0" fmla="*/ 205962 h 205962"/>
                <a:gd name="connsiteX1" fmla="*/ 209550 w 746760"/>
                <a:gd name="connsiteY1" fmla="*/ 222 h 205962"/>
                <a:gd name="connsiteX2" fmla="*/ 396240 w 746760"/>
                <a:gd name="connsiteY2" fmla="*/ 164052 h 205962"/>
                <a:gd name="connsiteX3" fmla="*/ 556260 w 746760"/>
                <a:gd name="connsiteY3" fmla="*/ 68802 h 205962"/>
                <a:gd name="connsiteX4" fmla="*/ 746760 w 746760"/>
                <a:gd name="connsiteY4" fmla="*/ 175482 h 20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760" h="205962">
                  <a:moveTo>
                    <a:pt x="0" y="205962"/>
                  </a:moveTo>
                  <a:cubicBezTo>
                    <a:pt x="71755" y="106584"/>
                    <a:pt x="143510" y="7207"/>
                    <a:pt x="209550" y="222"/>
                  </a:cubicBezTo>
                  <a:cubicBezTo>
                    <a:pt x="275590" y="-6763"/>
                    <a:pt x="338455" y="152622"/>
                    <a:pt x="396240" y="164052"/>
                  </a:cubicBezTo>
                  <a:cubicBezTo>
                    <a:pt x="454025" y="175482"/>
                    <a:pt x="497840" y="66897"/>
                    <a:pt x="556260" y="68802"/>
                  </a:cubicBezTo>
                  <a:cubicBezTo>
                    <a:pt x="614680" y="70707"/>
                    <a:pt x="680720" y="123094"/>
                    <a:pt x="746760" y="1754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D58F4A0-D204-3E20-3B5E-EB063C16E182}"/>
                    </a:ext>
                  </a:extLst>
                </p:cNvPr>
                <p:cNvSpPr txBox="1"/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D58F4A0-D204-3E20-3B5E-EB063C16E1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B1F2E9B-0B12-BE08-5449-3C7245ECF577}"/>
                    </a:ext>
                  </a:extLst>
                </p:cNvPr>
                <p:cNvSpPr txBox="1"/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B1F2E9B-0B12-BE08-5449-3C7245ECF5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6BF2C08-4334-D3E7-7393-8DE1F64909D4}"/>
                    </a:ext>
                  </a:extLst>
                </p:cNvPr>
                <p:cNvSpPr txBox="1"/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6BF2C08-4334-D3E7-7393-8DE1F6490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9A0C67-133E-C5B6-8EA8-CE68E0F7276A}"/>
                </a:ext>
              </a:extLst>
            </p:cNvPr>
            <p:cNvSpPr/>
            <p:nvPr/>
          </p:nvSpPr>
          <p:spPr>
            <a:xfrm>
              <a:off x="6484620" y="58252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F800D2E-F21E-27B4-16DF-62882818C5D7}"/>
                </a:ext>
              </a:extLst>
            </p:cNvPr>
            <p:cNvCxnSpPr>
              <a:cxnSpLocks/>
            </p:cNvCxnSpPr>
            <p:nvPr/>
          </p:nvCxnSpPr>
          <p:spPr>
            <a:xfrm>
              <a:off x="6591456" y="5850640"/>
              <a:ext cx="632304" cy="9675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534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CEE21-2B52-F201-D847-2D4811E0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Relativistic mechanics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55A83-7AEB-4908-9872-8B6D4A421C07}"/>
              </a:ext>
            </a:extLst>
          </p:cNvPr>
          <p:cNvSpPr txBox="1"/>
          <p:nvPr/>
        </p:nvSpPr>
        <p:spPr>
          <a:xfrm>
            <a:off x="8437106" y="912968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antiparticles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9DA3E8-EA5F-649B-3BD1-102F776560A9}"/>
              </a:ext>
            </a:extLst>
          </p:cNvPr>
          <p:cNvGrpSpPr/>
          <p:nvPr/>
        </p:nvGrpSpPr>
        <p:grpSpPr>
          <a:xfrm>
            <a:off x="7302688" y="1346812"/>
            <a:ext cx="3020788" cy="1396568"/>
            <a:chOff x="7261940" y="2742965"/>
            <a:chExt cx="3020788" cy="139656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C49DE55-CBE3-4C04-8888-A1A1045FBC27}"/>
                </a:ext>
              </a:extLst>
            </p:cNvPr>
            <p:cNvCxnSpPr>
              <a:cxnSpLocks/>
            </p:cNvCxnSpPr>
            <p:nvPr/>
          </p:nvCxnSpPr>
          <p:spPr>
            <a:xfrm>
              <a:off x="7552918" y="2899354"/>
              <a:ext cx="0" cy="124017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CC558B4-A0CF-A530-8303-EACF444F4CE5}"/>
                </a:ext>
              </a:extLst>
            </p:cNvPr>
            <p:cNvCxnSpPr/>
            <p:nvPr/>
          </p:nvCxnSpPr>
          <p:spPr>
            <a:xfrm flipH="1">
              <a:off x="7295879" y="3081337"/>
              <a:ext cx="1048181" cy="10481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BDB26E-C8BC-B39E-8526-137180991041}"/>
                </a:ext>
              </a:extLst>
            </p:cNvPr>
            <p:cNvCxnSpPr>
              <a:cxnSpLocks/>
            </p:cNvCxnSpPr>
            <p:nvPr/>
          </p:nvCxnSpPr>
          <p:spPr>
            <a:xfrm>
              <a:off x="7261940" y="3872480"/>
              <a:ext cx="278124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0F286D-039F-EEE9-95D6-7CF32848D361}"/>
                    </a:ext>
                  </a:extLst>
                </p:cNvPr>
                <p:cNvSpPr txBox="1"/>
                <p:nvPr/>
              </p:nvSpPr>
              <p:spPr>
                <a:xfrm>
                  <a:off x="7513446" y="2742965"/>
                  <a:ext cx="3263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D3B23B8-6E39-0CAA-EC78-181D63C90D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3446" y="2742965"/>
                  <a:ext cx="326308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5BD9805-7EA6-44E6-4D18-F6E744799DBC}"/>
                    </a:ext>
                  </a:extLst>
                </p:cNvPr>
                <p:cNvSpPr txBox="1"/>
                <p:nvPr/>
              </p:nvSpPr>
              <p:spPr>
                <a:xfrm>
                  <a:off x="9777489" y="3585754"/>
                  <a:ext cx="299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306FB32-EB9B-3E62-0BB0-D71794FCE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7489" y="3585754"/>
                  <a:ext cx="299634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0A96B94-7705-0E66-9322-229118901DFB}"/>
                    </a:ext>
                  </a:extLst>
                </p:cNvPr>
                <p:cNvSpPr txBox="1"/>
                <p:nvPr/>
              </p:nvSpPr>
              <p:spPr>
                <a:xfrm>
                  <a:off x="8244705" y="3031350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2C2C1E3-96F9-6333-470A-EC46A266BA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4705" y="3031350"/>
                  <a:ext cx="326371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A4E4D8D-7EA3-0A8C-3C07-F4F00702ADC1}"/>
                </a:ext>
              </a:extLst>
            </p:cNvPr>
            <p:cNvSpPr/>
            <p:nvPr/>
          </p:nvSpPr>
          <p:spPr>
            <a:xfrm>
              <a:off x="7771668" y="3112566"/>
              <a:ext cx="2305455" cy="346046"/>
            </a:xfrm>
            <a:custGeom>
              <a:avLst/>
              <a:gdLst>
                <a:gd name="connsiteX0" fmla="*/ 0 w 2305455"/>
                <a:gd name="connsiteY0" fmla="*/ 125779 h 346046"/>
                <a:gd name="connsiteX1" fmla="*/ 807396 w 2305455"/>
                <a:gd name="connsiteY1" fmla="*/ 9047 h 346046"/>
                <a:gd name="connsiteX2" fmla="*/ 1682885 w 2305455"/>
                <a:gd name="connsiteY2" fmla="*/ 339788 h 346046"/>
                <a:gd name="connsiteX3" fmla="*/ 2305455 w 2305455"/>
                <a:gd name="connsiteY3" fmla="*/ 193873 h 346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5455" h="346046">
                  <a:moveTo>
                    <a:pt x="0" y="125779"/>
                  </a:moveTo>
                  <a:cubicBezTo>
                    <a:pt x="263457" y="49579"/>
                    <a:pt x="526915" y="-26621"/>
                    <a:pt x="807396" y="9047"/>
                  </a:cubicBezTo>
                  <a:cubicBezTo>
                    <a:pt x="1087877" y="44715"/>
                    <a:pt x="1433209" y="308984"/>
                    <a:pt x="1682885" y="339788"/>
                  </a:cubicBezTo>
                  <a:cubicBezTo>
                    <a:pt x="1932561" y="370592"/>
                    <a:pt x="2119008" y="282232"/>
                    <a:pt x="2305455" y="19387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D64DCFC-20A1-84C7-9F70-F5EF7EAA7289}"/>
                </a:ext>
              </a:extLst>
            </p:cNvPr>
            <p:cNvSpPr/>
            <p:nvPr/>
          </p:nvSpPr>
          <p:spPr>
            <a:xfrm>
              <a:off x="7417149" y="3601485"/>
              <a:ext cx="2470826" cy="398834"/>
            </a:xfrm>
            <a:custGeom>
              <a:avLst/>
              <a:gdLst>
                <a:gd name="connsiteX0" fmla="*/ 0 w 2470826"/>
                <a:gd name="connsiteY0" fmla="*/ 0 h 398834"/>
                <a:gd name="connsiteX1" fmla="*/ 729575 w 2470826"/>
                <a:gd name="connsiteY1" fmla="*/ 369651 h 398834"/>
                <a:gd name="connsiteX2" fmla="*/ 1653702 w 2470826"/>
                <a:gd name="connsiteY2" fmla="*/ 48639 h 398834"/>
                <a:gd name="connsiteX3" fmla="*/ 2470826 w 2470826"/>
                <a:gd name="connsiteY3" fmla="*/ 398834 h 39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70826" h="398834">
                  <a:moveTo>
                    <a:pt x="0" y="0"/>
                  </a:moveTo>
                  <a:cubicBezTo>
                    <a:pt x="226979" y="180772"/>
                    <a:pt x="453958" y="361545"/>
                    <a:pt x="729575" y="369651"/>
                  </a:cubicBezTo>
                  <a:cubicBezTo>
                    <a:pt x="1005192" y="377757"/>
                    <a:pt x="1363494" y="43775"/>
                    <a:pt x="1653702" y="48639"/>
                  </a:cubicBezTo>
                  <a:cubicBezTo>
                    <a:pt x="1943910" y="53503"/>
                    <a:pt x="2207368" y="226168"/>
                    <a:pt x="2470826" y="39883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AD5997A-CA49-2191-82C9-2CE7229A85F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>
              <a:off x="8579064" y="3121613"/>
              <a:ext cx="248590" cy="25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21A8ED9-D1B5-06E8-F02A-0CBFC6885FF2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7771668" y="3155663"/>
              <a:ext cx="267432" cy="82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7E74F1-AAC6-7893-97D4-4D28BA800A52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9454553" y="3452354"/>
              <a:ext cx="322936" cy="36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416D38-B824-4C47-BBD8-CF957E37FE49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10077123" y="3211667"/>
              <a:ext cx="205605" cy="947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457ABD4-0CD2-6E9F-D110-D2D81C98227F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 flipV="1">
              <a:off x="8817097" y="3641669"/>
              <a:ext cx="253754" cy="84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9284892-ACD0-A11D-E9CA-778D69018254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819969" y="3950732"/>
              <a:ext cx="326755" cy="20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8B4125-AC4F-6FCB-D0D8-3B316317507D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H="1" flipV="1">
              <a:off x="7272735" y="3470780"/>
              <a:ext cx="144414" cy="1307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DF86CB-80D7-09E1-A51A-08DAA85FDA29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H="1" flipV="1">
              <a:off x="9743550" y="3893531"/>
              <a:ext cx="144425" cy="106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6C75B6-13FB-0C83-6BD2-B30653A1AF77}"/>
                  </a:ext>
                </a:extLst>
              </p:cNvPr>
              <p:cNvSpPr txBox="1"/>
              <p:nvPr/>
            </p:nvSpPr>
            <p:spPr>
              <a:xfrm>
                <a:off x="10842753" y="1800851"/>
                <a:ext cx="1136208" cy="6190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F6C75B6-13FB-0C83-6BD2-B30653A1A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753" y="1800851"/>
                <a:ext cx="1136208" cy="6190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3E87B65-EAAB-70E1-F97D-251A67511B7B}"/>
              </a:ext>
            </a:extLst>
          </p:cNvPr>
          <p:cNvSpPr txBox="1"/>
          <p:nvPr/>
        </p:nvSpPr>
        <p:spPr>
          <a:xfrm>
            <a:off x="278087" y="1017715"/>
            <a:ext cx="663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Relativistic aspects without space-time and in Newtonian mechanics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182DEF6-62F4-2026-75D5-7EFDB09C912A}"/>
              </a:ext>
            </a:extLst>
          </p:cNvPr>
          <p:cNvGrpSpPr/>
          <p:nvPr/>
        </p:nvGrpSpPr>
        <p:grpSpPr>
          <a:xfrm>
            <a:off x="3128995" y="1554783"/>
            <a:ext cx="3629263" cy="1202021"/>
            <a:chOff x="7802683" y="1774592"/>
            <a:chExt cx="3629263" cy="120202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AA1CC13-548A-5600-8CBC-07A5878D8132}"/>
                </a:ext>
              </a:extLst>
            </p:cNvPr>
            <p:cNvGrpSpPr/>
            <p:nvPr/>
          </p:nvGrpSpPr>
          <p:grpSpPr>
            <a:xfrm>
              <a:off x="7802683" y="1774592"/>
              <a:ext cx="3629263" cy="820087"/>
              <a:chOff x="3308505" y="2814584"/>
              <a:chExt cx="3629263" cy="82008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51A7F66-FF90-25BB-E4BC-E5B6EB265635}"/>
                  </a:ext>
                </a:extLst>
              </p:cNvPr>
              <p:cNvSpPr/>
              <p:nvPr/>
            </p:nvSpPr>
            <p:spPr>
              <a:xfrm>
                <a:off x="4795499" y="2814584"/>
                <a:ext cx="472903" cy="82008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158DD43E-6923-B63D-8E1D-6EB83D93B6F4}"/>
                      </a:ext>
                    </a:extLst>
                  </p:cNvPr>
                  <p:cNvSpPr/>
                  <p:nvPr/>
                </p:nvSpPr>
                <p:spPr>
                  <a:xfrm>
                    <a:off x="3308505" y="2888741"/>
                    <a:ext cx="3629263" cy="64793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den>
                              </m:f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416FACA0-71A8-D121-FA7B-22DE3FC8B3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08505" y="2888741"/>
                    <a:ext cx="3629263" cy="64793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E863CA7-70EF-6B2A-01B1-F763220F42C8}"/>
                </a:ext>
              </a:extLst>
            </p:cNvPr>
            <p:cNvSpPr txBox="1"/>
            <p:nvPr/>
          </p:nvSpPr>
          <p:spPr>
            <a:xfrm>
              <a:off x="8319749" y="2668836"/>
              <a:ext cx="25567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rest mass scaled by time dilation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6DB6F9A-B960-9CB3-109D-4C8C7DE6725E}"/>
              </a:ext>
            </a:extLst>
          </p:cNvPr>
          <p:cNvGrpSpPr/>
          <p:nvPr/>
        </p:nvGrpSpPr>
        <p:grpSpPr>
          <a:xfrm>
            <a:off x="358477" y="1640022"/>
            <a:ext cx="2341860" cy="1146850"/>
            <a:chOff x="4664900" y="1427641"/>
            <a:chExt cx="2341860" cy="1146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53764E0-0AD2-2CE4-7934-8F3A62526E4A}"/>
                    </a:ext>
                  </a:extLst>
                </p:cNvPr>
                <p:cNvSpPr txBox="1"/>
                <p:nvPr/>
              </p:nvSpPr>
              <p:spPr>
                <a:xfrm>
                  <a:off x="5000611" y="1827621"/>
                  <a:ext cx="1713802" cy="3468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,0, 0]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53764E0-0AD2-2CE4-7934-8F3A62526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611" y="1827621"/>
                  <a:ext cx="1713802" cy="346890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C4FB8C4-9693-FF2A-5007-2515D32BA24B}"/>
                </a:ext>
              </a:extLst>
            </p:cNvPr>
            <p:cNvSpPr txBox="1"/>
            <p:nvPr/>
          </p:nvSpPr>
          <p:spPr>
            <a:xfrm>
              <a:off x="4664900" y="1427641"/>
              <a:ext cx="23418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potential of the displacement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DB1C7D-E516-3333-7FED-1872FE176350}"/>
                </a:ext>
              </a:extLst>
            </p:cNvPr>
            <p:cNvSpPr txBox="1"/>
            <p:nvPr/>
          </p:nvSpPr>
          <p:spPr>
            <a:xfrm>
              <a:off x="4673204" y="2266714"/>
              <a:ext cx="23252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energy-momentum co-vector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1B66AB9-B51B-4A5A-0D15-D891C837CC97}"/>
              </a:ext>
            </a:extLst>
          </p:cNvPr>
          <p:cNvSpPr txBox="1"/>
          <p:nvPr/>
        </p:nvSpPr>
        <p:spPr>
          <a:xfrm>
            <a:off x="8187472" y="2777768"/>
            <a:ext cx="3130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Affine parameter anti-aligned with time:</a:t>
            </a:r>
          </a:p>
          <a:p>
            <a:r>
              <a:rPr lang="en-US" sz="1400" dirty="0"/>
              <a:t>parameterization “goes back” in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7E0207D-6949-659F-B9AA-938806EAF4F0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7E0207D-6949-659F-B9AA-938806EAF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7CC9FA-6332-9463-9414-45E832CD4E81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47CC9FA-6332-9463-9414-45E832CD4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757700-87EB-5378-CC1B-8ADD04100C83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D757700-87EB-5378-CC1B-8ADD04100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B8EC898D-E7C4-1184-6779-373F9A9BDC1C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9230101-A059-534A-B151-D66E70F4FC82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18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ED1E40C-F08F-1628-7381-F822BE337D87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C758A87-4BBC-B58B-7A33-50B935AAA1A3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C758A87-4BBC-B58B-7A33-50B935AAA1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39DFD8-3E33-47B3-3D05-7F8576EC7F49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39DFD8-3E33-47B3-3D05-7F8576EC7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21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59327E8-BD28-110E-3A98-15BA76B3A7B4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59327E8-BD28-110E-3A98-15BA76B3A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19763C46-A284-EF85-7598-DED1E48EED69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AE8B2A-BA25-5E84-9278-688169CB521E}"/>
                  </a:ext>
                </a:extLst>
              </p:cNvPr>
              <p:cNvSpPr txBox="1"/>
              <p:nvPr/>
            </p:nvSpPr>
            <p:spPr>
              <a:xfrm>
                <a:off x="4060780" y="4602368"/>
                <a:ext cx="174694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States are counted at equal time:</a:t>
                </a:r>
                <a:br>
                  <a:rPr lang="en-US" sz="1400" dirty="0"/>
                </a:br>
                <a:r>
                  <a:rPr lang="en-US" sz="1400" dirty="0"/>
                  <a:t>temporal DOF orthogonal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EAE8B2A-BA25-5E84-9278-688169CB5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780" y="4602368"/>
                <a:ext cx="1746945" cy="954107"/>
              </a:xfrm>
              <a:prstGeom prst="rect">
                <a:avLst/>
              </a:prstGeom>
              <a:blipFill>
                <a:blip r:embed="rId23"/>
                <a:stretch>
                  <a:fillRect t="-1282" r="-3484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AD7C3390-1FC4-33DF-9122-4DD87B4CB479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41BDDC-363A-9D19-D0A5-0A297E9662D2}"/>
              </a:ext>
            </a:extLst>
          </p:cNvPr>
          <p:cNvGrpSpPr/>
          <p:nvPr/>
        </p:nvGrpSpPr>
        <p:grpSpPr>
          <a:xfrm>
            <a:off x="6133057" y="4804177"/>
            <a:ext cx="2152396" cy="1246379"/>
            <a:chOff x="9456942" y="3821519"/>
            <a:chExt cx="2152396" cy="124637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BA3DC7-20E4-D90B-6EBC-55E230A6C93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5734" y="4094772"/>
              <a:ext cx="0" cy="97312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1FA2091-2950-4251-0B28-47F20F0D73D9}"/>
                </a:ext>
              </a:extLst>
            </p:cNvPr>
            <p:cNvCxnSpPr>
              <a:cxnSpLocks/>
            </p:cNvCxnSpPr>
            <p:nvPr/>
          </p:nvCxnSpPr>
          <p:spPr>
            <a:xfrm>
              <a:off x="9456942" y="4762871"/>
              <a:ext cx="175481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46448FB-CC3F-88F0-F967-5E1A98D84BB1}"/>
                    </a:ext>
                  </a:extLst>
                </p:cNvPr>
                <p:cNvSpPr txBox="1"/>
                <p:nvPr/>
              </p:nvSpPr>
              <p:spPr>
                <a:xfrm>
                  <a:off x="10096680" y="3867517"/>
                  <a:ext cx="2996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4FCCD9D-0778-F047-CC82-4F6207DF5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6680" y="3867517"/>
                  <a:ext cx="299634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0B905FC-465E-ED16-146D-BC0A49435A24}"/>
                    </a:ext>
                  </a:extLst>
                </p:cNvPr>
                <p:cNvSpPr txBox="1"/>
                <p:nvPr/>
              </p:nvSpPr>
              <p:spPr>
                <a:xfrm>
                  <a:off x="11017512" y="4687167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673C8F8-0132-C240-EC01-949D95993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7512" y="4687167"/>
                  <a:ext cx="326371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CADD4C6-8ED9-F292-8240-904DBFB56814}"/>
                </a:ext>
              </a:extLst>
            </p:cNvPr>
            <p:cNvCxnSpPr/>
            <p:nvPr/>
          </p:nvCxnSpPr>
          <p:spPr>
            <a:xfrm flipV="1">
              <a:off x="10364192" y="4058084"/>
              <a:ext cx="758471" cy="708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FB03A41-1C4A-BB6B-4D7E-FB178315750E}"/>
                </a:ext>
              </a:extLst>
            </p:cNvPr>
            <p:cNvCxnSpPr>
              <a:cxnSpLocks/>
            </p:cNvCxnSpPr>
            <p:nvPr/>
          </p:nvCxnSpPr>
          <p:spPr>
            <a:xfrm>
              <a:off x="9605721" y="4054262"/>
              <a:ext cx="758471" cy="7080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ight Brace 58">
              <a:extLst>
                <a:ext uri="{FF2B5EF4-FFF2-40B4-BE49-F238E27FC236}">
                  <a16:creationId xmlns:a16="http://schemas.microsoft.com/office/drawing/2014/main" id="{96136AB5-F6B3-0D5D-9017-8141A6F0EBD0}"/>
                </a:ext>
              </a:extLst>
            </p:cNvPr>
            <p:cNvSpPr/>
            <p:nvPr/>
          </p:nvSpPr>
          <p:spPr>
            <a:xfrm>
              <a:off x="10848744" y="4316301"/>
              <a:ext cx="45719" cy="44331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18A03536-AFB1-3040-DA93-A3D6480BC992}"/>
                </a:ext>
              </a:extLst>
            </p:cNvPr>
            <p:cNvSpPr/>
            <p:nvPr/>
          </p:nvSpPr>
          <p:spPr>
            <a:xfrm rot="16200000">
              <a:off x="10584380" y="4074908"/>
              <a:ext cx="45719" cy="44331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686486-9961-36E4-1A8B-BA68AEE821AE}"/>
                </a:ext>
              </a:extLst>
            </p:cNvPr>
            <p:cNvSpPr txBox="1"/>
            <p:nvPr/>
          </p:nvSpPr>
          <p:spPr>
            <a:xfrm>
              <a:off x="10857209" y="4283184"/>
              <a:ext cx="7521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positions</a:t>
              </a:r>
              <a:br>
                <a:rPr lang="en-US" sz="1200" dirty="0"/>
              </a:br>
              <a:r>
                <a:rPr lang="en-US" sz="1200" dirty="0"/>
                <a:t>in space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327E7B2-1C52-CEAE-9882-1D91DA22E386}"/>
                </a:ext>
              </a:extLst>
            </p:cNvPr>
            <p:cNvSpPr txBox="1"/>
            <p:nvPr/>
          </p:nvSpPr>
          <p:spPr>
            <a:xfrm>
              <a:off x="10345241" y="3821519"/>
              <a:ext cx="6733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instants</a:t>
              </a:r>
              <a:br>
                <a:rPr lang="en-US" sz="1200" dirty="0"/>
              </a:br>
              <a:r>
                <a:rPr lang="en-US" sz="1200" dirty="0"/>
                <a:t>in time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CD4D1FE-DD4D-F1FB-FEB9-25DFC9E2AB71}"/>
                  </a:ext>
                </a:extLst>
              </p:cNvPr>
              <p:cNvSpPr txBox="1"/>
              <p:nvPr/>
            </p:nvSpPr>
            <p:spPr>
              <a:xfrm>
                <a:off x="5946906" y="6050556"/>
                <a:ext cx="3293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/>
                  <a:t>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converts state count between space and time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CD4D1FE-DD4D-F1FB-FEB9-25DFC9E2A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906" y="6050556"/>
                <a:ext cx="3293519" cy="646331"/>
              </a:xfrm>
              <a:prstGeom prst="rect">
                <a:avLst/>
              </a:prstGeom>
              <a:blipFill>
                <a:blip r:embed="rId26"/>
                <a:stretch>
                  <a:fillRect t="-5660" r="-259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107658-D523-5D5E-2D34-912AF4B0C817}"/>
                  </a:ext>
                </a:extLst>
              </p:cNvPr>
              <p:cNvSpPr txBox="1"/>
              <p:nvPr/>
            </p:nvSpPr>
            <p:spPr>
              <a:xfrm>
                <a:off x="5579420" y="3695049"/>
                <a:ext cx="3598293" cy="708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𝓆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𝛼𝛽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107658-D523-5D5E-2D34-912AF4B0C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420" y="3695049"/>
                <a:ext cx="3598293" cy="7087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3285B0A-E3EE-B541-1F54-6DF3CCC11B42}"/>
              </a:ext>
            </a:extLst>
          </p:cNvPr>
          <p:cNvCxnSpPr>
            <a:cxnSpLocks/>
          </p:cNvCxnSpPr>
          <p:nvPr/>
        </p:nvCxnSpPr>
        <p:spPr>
          <a:xfrm flipH="1">
            <a:off x="9054574" y="3770437"/>
            <a:ext cx="352046" cy="128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D7EF93E-CF6B-1DC7-5ABA-E59474FC1861}"/>
              </a:ext>
            </a:extLst>
          </p:cNvPr>
          <p:cNvSpPr txBox="1"/>
          <p:nvPr/>
        </p:nvSpPr>
        <p:spPr>
          <a:xfrm>
            <a:off x="9541781" y="3369600"/>
            <a:ext cx="1946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Metric tensor quantifies</a:t>
            </a:r>
            <a:br>
              <a:rPr lang="en-US" sz="1400" dirty="0"/>
            </a:br>
            <a:r>
              <a:rPr lang="en-US" sz="1400" dirty="0"/>
              <a:t>states charted by</a:t>
            </a:r>
            <a:br>
              <a:rPr lang="en-US" sz="1400" dirty="0"/>
            </a:br>
            <a:r>
              <a:rPr lang="en-US" sz="1400" dirty="0"/>
              <a:t>position and 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A667B0-6263-D99B-12E7-1032B4B7E103}"/>
                  </a:ext>
                </a:extLst>
              </p:cNvPr>
              <p:cNvSpPr txBox="1"/>
              <p:nvPr/>
            </p:nvSpPr>
            <p:spPr>
              <a:xfrm>
                <a:off x="5474648" y="3053045"/>
                <a:ext cx="2240550" cy="542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No clear idea 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𝛼𝛽𝛾</m:t>
                        </m:r>
                      </m:sub>
                    </m:sSub>
                  </m:oMath>
                </a14:m>
                <a:r>
                  <a:rPr lang="en-US" sz="1400" dirty="0"/>
                  <a:t> is…</a:t>
                </a:r>
              </a:p>
              <a:p>
                <a:r>
                  <a:rPr lang="en-US" sz="1400" dirty="0"/>
                  <a:t>Inertial forces?</a:t>
                </a: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A667B0-6263-D99B-12E7-1032B4B7E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648" y="3053045"/>
                <a:ext cx="2240550" cy="542393"/>
              </a:xfrm>
              <a:prstGeom prst="rect">
                <a:avLst/>
              </a:prstGeom>
              <a:blipFill>
                <a:blip r:embed="rId28"/>
                <a:stretch>
                  <a:fillRect l="-815" t="-1124" b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6930A17-A843-445B-676F-86D17C758B3E}"/>
              </a:ext>
            </a:extLst>
          </p:cNvPr>
          <p:cNvCxnSpPr>
            <a:cxnSpLocks/>
          </p:cNvCxnSpPr>
          <p:nvPr/>
        </p:nvCxnSpPr>
        <p:spPr>
          <a:xfrm>
            <a:off x="6922612" y="3512772"/>
            <a:ext cx="175367" cy="269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40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2A25-D52A-C5ED-397F-D6A7F1E5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classical mechanics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888A8-59F5-2A96-5A20-BDBCB30F8325}"/>
              </a:ext>
            </a:extLst>
          </p:cNvPr>
          <p:cNvSpPr/>
          <p:nvPr/>
        </p:nvSpPr>
        <p:spPr>
          <a:xfrm>
            <a:off x="795550" y="1760123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(IR) Infinitesimal reducibility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A64F3-F6C5-B99D-CFBF-098015CE1C7D}"/>
              </a:ext>
            </a:extLst>
          </p:cNvPr>
          <p:cNvSpPr/>
          <p:nvPr/>
        </p:nvSpPr>
        <p:spPr>
          <a:xfrm>
            <a:off x="784117" y="333347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(IND) Degree of freedom independence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BBC42-C45F-27CB-C8AB-03AD6D6AFD03}"/>
              </a:ext>
            </a:extLst>
          </p:cNvPr>
          <p:cNvSpPr/>
          <p:nvPr/>
        </p:nvSpPr>
        <p:spPr>
          <a:xfrm>
            <a:off x="6299130" y="1768467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Hamiltonian</a:t>
            </a:r>
            <a:br>
              <a:rPr lang="en-US" sz="1400" dirty="0"/>
            </a:br>
            <a:r>
              <a:rPr lang="en-US" sz="1400" dirty="0"/>
              <a:t>Mechanics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43407-8104-624C-6E30-DC5015FAAA41}"/>
              </a:ext>
            </a:extLst>
          </p:cNvPr>
          <p:cNvSpPr/>
          <p:nvPr/>
        </p:nvSpPr>
        <p:spPr>
          <a:xfrm>
            <a:off x="3538245" y="322274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(DR) Determinism</a:t>
            </a:r>
            <a:br>
              <a:rPr lang="en-US" sz="1400" dirty="0"/>
            </a:br>
            <a:r>
              <a:rPr lang="en-US" sz="1400" dirty="0"/>
              <a:t>/Reversibility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B8B95-67C6-6DFA-97C1-F134710CF73F}"/>
              </a:ext>
            </a:extLst>
          </p:cNvPr>
          <p:cNvSpPr/>
          <p:nvPr/>
        </p:nvSpPr>
        <p:spPr>
          <a:xfrm>
            <a:off x="3541734" y="1764878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Classical Phase 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B5E90-4D32-28F4-994A-EB525E7310D5}"/>
              </a:ext>
            </a:extLst>
          </p:cNvPr>
          <p:cNvSpPr/>
          <p:nvPr/>
        </p:nvSpPr>
        <p:spPr>
          <a:xfrm>
            <a:off x="6299130" y="340986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(KE) Kinematic Equivalence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78DF4-7079-2B76-EED1-B5AD6D8F2226}"/>
              </a:ext>
            </a:extLst>
          </p:cNvPr>
          <p:cNvSpPr/>
          <p:nvPr/>
        </p:nvSpPr>
        <p:spPr>
          <a:xfrm>
            <a:off x="9235445" y="1771504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Lagrangian</a:t>
            </a:r>
            <a:br>
              <a:rPr lang="en-US" sz="1400" dirty="0"/>
            </a:br>
            <a:r>
              <a:rPr lang="en-US" sz="1400" dirty="0"/>
              <a:t>Mechanics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422F95-B6A4-042D-2DA2-06973DE43EA4}"/>
              </a:ext>
            </a:extLst>
          </p:cNvPr>
          <p:cNvSpPr/>
          <p:nvPr/>
        </p:nvSpPr>
        <p:spPr>
          <a:xfrm>
            <a:off x="10045301" y="2940246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Massive particles under potential forces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118995-16B2-3319-4CD2-512CC73144A1}"/>
              </a:ext>
            </a:extLst>
          </p:cNvPr>
          <p:cNvGrpSpPr/>
          <p:nvPr/>
        </p:nvGrpSpPr>
        <p:grpSpPr>
          <a:xfrm>
            <a:off x="449958" y="982203"/>
            <a:ext cx="2254214" cy="614706"/>
            <a:chOff x="7517416" y="5122425"/>
            <a:chExt cx="3079535" cy="83976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0D26EF-D5BD-940B-60E8-24D4A6F8E0EE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E8EB450-8C25-76EB-9A8B-E144A3CA8D93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ED463AE-22E1-4335-E83E-810DC707497F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" name="Chord 5">
                  <a:extLst>
                    <a:ext uri="{FF2B5EF4-FFF2-40B4-BE49-F238E27FC236}">
                      <a16:creationId xmlns:a16="http://schemas.microsoft.com/office/drawing/2014/main" id="{F6D6F01F-639E-F2F4-5A5A-AD8D4A627E03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E29E3DA-21F2-66F7-FD21-0FDBC8C83E18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A2D718E-4C1F-EC67-3A9C-17B21F23522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7" name="Chord 5">
                  <a:extLst>
                    <a:ext uri="{FF2B5EF4-FFF2-40B4-BE49-F238E27FC236}">
                      <a16:creationId xmlns:a16="http://schemas.microsoft.com/office/drawing/2014/main" id="{BDB87D51-21EB-C274-6F46-53EBA5F46DE9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C5CDD83-5E11-0689-61D6-9D51EF040C42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F9D695-5262-EC3E-F19A-171694DE881E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7B43983-96D7-6A5F-628E-B357B57020F0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AC72BB4-1947-EB30-4C60-2844FF024186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099D67-9766-C967-0410-D07A64D73B81}"/>
                  </a:ext>
                </a:extLst>
              </p:cNvPr>
              <p:cNvSpPr txBox="1"/>
              <p:nvPr/>
            </p:nvSpPr>
            <p:spPr>
              <a:xfrm>
                <a:off x="3865153" y="1317599"/>
                <a:ext cx="8866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099D67-9766-C967-0410-D07A64D73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153" y="1317599"/>
                <a:ext cx="886653" cy="37856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9226B9-DCFC-0BAC-5E2B-DBF75C32030F}"/>
                  </a:ext>
                </a:extLst>
              </p:cNvPr>
              <p:cNvSpPr txBox="1"/>
              <p:nvPr/>
            </p:nvSpPr>
            <p:spPr>
              <a:xfrm>
                <a:off x="989153" y="4091860"/>
                <a:ext cx="1153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9226B9-DCFC-0BAC-5E2B-DBF75C32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53" y="4091860"/>
                <a:ext cx="1153264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8A479D7-1324-BEC8-F8BF-AB14FF713D07}"/>
              </a:ext>
            </a:extLst>
          </p:cNvPr>
          <p:cNvGrpSpPr/>
          <p:nvPr/>
        </p:nvGrpSpPr>
        <p:grpSpPr>
          <a:xfrm>
            <a:off x="3438958" y="3964551"/>
            <a:ext cx="1917040" cy="1163779"/>
            <a:chOff x="7793990" y="384701"/>
            <a:chExt cx="3775722" cy="229213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27E7AE-BE3E-3A46-0203-398D3F191871}"/>
                </a:ext>
              </a:extLst>
            </p:cNvPr>
            <p:cNvSpPr/>
            <p:nvPr/>
          </p:nvSpPr>
          <p:spPr>
            <a:xfrm>
              <a:off x="8849637" y="1422517"/>
              <a:ext cx="1065262" cy="992249"/>
            </a:xfrm>
            <a:custGeom>
              <a:avLst/>
              <a:gdLst>
                <a:gd name="connsiteX0" fmla="*/ 903963 w 1065262"/>
                <a:gd name="connsiteY0" fmla="*/ 20203 h 992249"/>
                <a:gd name="connsiteX1" fmla="*/ 179216 w 1065262"/>
                <a:gd name="connsiteY1" fmla="*/ 67616 h 992249"/>
                <a:gd name="connsiteX2" fmla="*/ 43750 w 1065262"/>
                <a:gd name="connsiteY2" fmla="*/ 562070 h 992249"/>
                <a:gd name="connsiteX3" fmla="*/ 50523 w 1065262"/>
                <a:gd name="connsiteY3" fmla="*/ 988790 h 992249"/>
                <a:gd name="connsiteX4" fmla="*/ 626256 w 1065262"/>
                <a:gd name="connsiteY4" fmla="*/ 744950 h 992249"/>
                <a:gd name="connsiteX5" fmla="*/ 626256 w 1065262"/>
                <a:gd name="connsiteY5" fmla="*/ 413056 h 992249"/>
                <a:gd name="connsiteX6" fmla="*/ 1046203 w 1065262"/>
                <a:gd name="connsiteY6" fmla="*/ 216630 h 992249"/>
                <a:gd name="connsiteX7" fmla="*/ 903963 w 1065262"/>
                <a:gd name="connsiteY7" fmla="*/ 20203 h 99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5262" h="992249">
                  <a:moveTo>
                    <a:pt x="903963" y="20203"/>
                  </a:moveTo>
                  <a:cubicBezTo>
                    <a:pt x="759465" y="-4633"/>
                    <a:pt x="322585" y="-22695"/>
                    <a:pt x="179216" y="67616"/>
                  </a:cubicBezTo>
                  <a:cubicBezTo>
                    <a:pt x="35847" y="157927"/>
                    <a:pt x="65199" y="408541"/>
                    <a:pt x="43750" y="562070"/>
                  </a:cubicBezTo>
                  <a:cubicBezTo>
                    <a:pt x="22301" y="715599"/>
                    <a:pt x="-46561" y="958310"/>
                    <a:pt x="50523" y="988790"/>
                  </a:cubicBezTo>
                  <a:cubicBezTo>
                    <a:pt x="147607" y="1019270"/>
                    <a:pt x="530301" y="840906"/>
                    <a:pt x="626256" y="744950"/>
                  </a:cubicBezTo>
                  <a:cubicBezTo>
                    <a:pt x="722211" y="648994"/>
                    <a:pt x="556265" y="501109"/>
                    <a:pt x="626256" y="413056"/>
                  </a:cubicBezTo>
                  <a:cubicBezTo>
                    <a:pt x="696247" y="325003"/>
                    <a:pt x="996532" y="279848"/>
                    <a:pt x="1046203" y="216630"/>
                  </a:cubicBezTo>
                  <a:cubicBezTo>
                    <a:pt x="1095874" y="153412"/>
                    <a:pt x="1048461" y="45039"/>
                    <a:pt x="903963" y="2020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7E01EFE-9288-F9D3-4883-ADB7110F3207}"/>
                </a:ext>
              </a:extLst>
            </p:cNvPr>
            <p:cNvGrpSpPr/>
            <p:nvPr/>
          </p:nvGrpSpPr>
          <p:grpSpPr>
            <a:xfrm>
              <a:off x="7793990" y="384701"/>
              <a:ext cx="3775722" cy="2292130"/>
              <a:chOff x="7956550" y="3872968"/>
              <a:chExt cx="3775722" cy="229213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EDF3B12-8850-7983-5145-50269F73D149}"/>
                  </a:ext>
                </a:extLst>
              </p:cNvPr>
              <p:cNvCxnSpPr/>
              <p:nvPr/>
            </p:nvCxnSpPr>
            <p:spPr>
              <a:xfrm>
                <a:off x="9457908" y="4425232"/>
                <a:ext cx="0" cy="173986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8DF9DA8-A96A-6825-1FCB-AA1945217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6550" y="5295164"/>
                <a:ext cx="35544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70B15D0-8FC5-AD87-28F2-ECA35DCC932E}"/>
                  </a:ext>
                </a:extLst>
              </p:cNvPr>
              <p:cNvGrpSpPr/>
              <p:nvPr/>
            </p:nvGrpSpPr>
            <p:grpSpPr>
              <a:xfrm>
                <a:off x="8240006" y="5222444"/>
                <a:ext cx="2679390" cy="72720"/>
                <a:chOff x="1676409" y="2800350"/>
                <a:chExt cx="5867391" cy="233150"/>
              </a:xfrm>
            </p:grpSpPr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70E6E632-1D35-BC04-FDE6-B8DE376BBD99}"/>
                    </a:ext>
                  </a:extLst>
                </p:cNvPr>
                <p:cNvCxnSpPr/>
                <p:nvPr/>
              </p:nvCxnSpPr>
              <p:spPr>
                <a:xfrm flipH="1" flipV="1">
                  <a:off x="4343400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AE67AFA-8AB4-9B6F-CB76-410ABF982829}"/>
                    </a:ext>
                  </a:extLst>
                </p:cNvPr>
                <p:cNvCxnSpPr/>
                <p:nvPr/>
              </p:nvCxnSpPr>
              <p:spPr>
                <a:xfrm flipH="1" flipV="1">
                  <a:off x="38099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D46DC79D-C8B9-BCC4-4FB3-CC64E706CB2E}"/>
                    </a:ext>
                  </a:extLst>
                </p:cNvPr>
                <p:cNvCxnSpPr/>
                <p:nvPr/>
              </p:nvCxnSpPr>
              <p:spPr>
                <a:xfrm flipH="1" flipV="1">
                  <a:off x="48767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C1DD4A4-BF75-8272-7764-036EB530EA99}"/>
                    </a:ext>
                  </a:extLst>
                </p:cNvPr>
                <p:cNvCxnSpPr/>
                <p:nvPr/>
              </p:nvCxnSpPr>
              <p:spPr>
                <a:xfrm flipH="1" flipV="1">
                  <a:off x="54101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648B8558-B21F-504A-7C9E-E8AF49FC4F9F}"/>
                    </a:ext>
                  </a:extLst>
                </p:cNvPr>
                <p:cNvCxnSpPr/>
                <p:nvPr/>
              </p:nvCxnSpPr>
              <p:spPr>
                <a:xfrm flipH="1" flipV="1">
                  <a:off x="59435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E18EE1D-FC14-6D0E-6476-49CC2848F072}"/>
                    </a:ext>
                  </a:extLst>
                </p:cNvPr>
                <p:cNvCxnSpPr/>
                <p:nvPr/>
              </p:nvCxnSpPr>
              <p:spPr>
                <a:xfrm flipH="1" flipV="1">
                  <a:off x="64769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0508626-8658-2606-E7C0-4A743F93DC18}"/>
                    </a:ext>
                  </a:extLst>
                </p:cNvPr>
                <p:cNvCxnSpPr/>
                <p:nvPr/>
              </p:nvCxnSpPr>
              <p:spPr>
                <a:xfrm flipH="1" flipV="1">
                  <a:off x="70103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5B786B97-EE9C-4B3E-5494-59680174D185}"/>
                    </a:ext>
                  </a:extLst>
                </p:cNvPr>
                <p:cNvCxnSpPr/>
                <p:nvPr/>
              </p:nvCxnSpPr>
              <p:spPr>
                <a:xfrm flipH="1" flipV="1">
                  <a:off x="75437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DE9A2BB6-1058-7C32-BFD9-827D8EBD94B2}"/>
                    </a:ext>
                  </a:extLst>
                </p:cNvPr>
                <p:cNvCxnSpPr/>
                <p:nvPr/>
              </p:nvCxnSpPr>
              <p:spPr>
                <a:xfrm flipH="1" flipV="1">
                  <a:off x="3276600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92FD2AF6-C083-592B-8B33-C3ADD2B2C49A}"/>
                    </a:ext>
                  </a:extLst>
                </p:cNvPr>
                <p:cNvCxnSpPr/>
                <p:nvPr/>
              </p:nvCxnSpPr>
              <p:spPr>
                <a:xfrm flipH="1" flipV="1">
                  <a:off x="2743203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34CCCDCD-D766-0709-0314-BD03F5134C5D}"/>
                    </a:ext>
                  </a:extLst>
                </p:cNvPr>
                <p:cNvCxnSpPr/>
                <p:nvPr/>
              </p:nvCxnSpPr>
              <p:spPr>
                <a:xfrm flipH="1" flipV="1">
                  <a:off x="2209806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B71FB9EF-C227-A087-717B-DABBE55CB41B}"/>
                    </a:ext>
                  </a:extLst>
                </p:cNvPr>
                <p:cNvCxnSpPr/>
                <p:nvPr/>
              </p:nvCxnSpPr>
              <p:spPr>
                <a:xfrm flipH="1" flipV="1">
                  <a:off x="1676409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C74465B-9678-CE0C-2AEF-2273D115CBBC}"/>
                  </a:ext>
                </a:extLst>
              </p:cNvPr>
              <p:cNvCxnSpPr/>
              <p:nvPr/>
            </p:nvCxnSpPr>
            <p:spPr>
              <a:xfrm flipV="1">
                <a:off x="9457910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70B9D23-8C66-B7E2-48CC-A08B802357F3}"/>
                  </a:ext>
                </a:extLst>
              </p:cNvPr>
              <p:cNvCxnSpPr/>
              <p:nvPr/>
            </p:nvCxnSpPr>
            <p:spPr>
              <a:xfrm flipV="1">
                <a:off x="9701491" y="5014202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92A2010-0188-7973-A980-8D02BF3EF95F}"/>
                  </a:ext>
                </a:extLst>
              </p:cNvPr>
              <p:cNvCxnSpPr/>
              <p:nvPr/>
            </p:nvCxnSpPr>
            <p:spPr>
              <a:xfrm flipV="1">
                <a:off x="9945072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6D7AF83-5761-7427-AC57-2AD004085AFC}"/>
                  </a:ext>
                </a:extLst>
              </p:cNvPr>
              <p:cNvCxnSpPr/>
              <p:nvPr/>
            </p:nvCxnSpPr>
            <p:spPr>
              <a:xfrm flipV="1">
                <a:off x="10188654" y="5019370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0C07E7-9661-DDB7-0D7D-B6C19E3D57E7}"/>
                  </a:ext>
                </a:extLst>
              </p:cNvPr>
              <p:cNvCxnSpPr/>
              <p:nvPr/>
            </p:nvCxnSpPr>
            <p:spPr>
              <a:xfrm flipV="1">
                <a:off x="10432235" y="5021955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F2B354B-4FCA-0F2B-21FD-11BFED28911E}"/>
                  </a:ext>
                </a:extLst>
              </p:cNvPr>
              <p:cNvCxnSpPr/>
              <p:nvPr/>
            </p:nvCxnSpPr>
            <p:spPr>
              <a:xfrm flipV="1">
                <a:off x="10675816" y="502453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3537B8F-AB7C-5C14-FF32-64B5F56439A7}"/>
                  </a:ext>
                </a:extLst>
              </p:cNvPr>
              <p:cNvCxnSpPr/>
              <p:nvPr/>
            </p:nvCxnSpPr>
            <p:spPr>
              <a:xfrm flipV="1">
                <a:off x="10919397" y="5027123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BA11AEF-22F9-4B36-5300-4D37CFD572A6}"/>
                  </a:ext>
                </a:extLst>
              </p:cNvPr>
              <p:cNvCxnSpPr/>
              <p:nvPr/>
            </p:nvCxnSpPr>
            <p:spPr>
              <a:xfrm flipV="1">
                <a:off x="9214327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EF86648-A847-5362-1E97-121AACD41F1D}"/>
                  </a:ext>
                </a:extLst>
              </p:cNvPr>
              <p:cNvCxnSpPr/>
              <p:nvPr/>
            </p:nvCxnSpPr>
            <p:spPr>
              <a:xfrm flipV="1">
                <a:off x="8970744" y="5017293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6A07429-7144-5B14-34A9-26B6B13143A7}"/>
                  </a:ext>
                </a:extLst>
              </p:cNvPr>
              <p:cNvCxnSpPr/>
              <p:nvPr/>
            </p:nvCxnSpPr>
            <p:spPr>
              <a:xfrm flipV="1">
                <a:off x="8727161" y="501779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7D2B66-7BFE-3DAC-6439-AA6D32B81A51}"/>
                  </a:ext>
                </a:extLst>
              </p:cNvPr>
              <p:cNvCxnSpPr/>
              <p:nvPr/>
            </p:nvCxnSpPr>
            <p:spPr>
              <a:xfrm flipV="1">
                <a:off x="8483578" y="501830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D10CE7-1A41-F9B7-1800-F6F019E81040}"/>
                  </a:ext>
                </a:extLst>
              </p:cNvPr>
              <p:cNvCxnSpPr/>
              <p:nvPr/>
            </p:nvCxnSpPr>
            <p:spPr>
              <a:xfrm flipV="1">
                <a:off x="8239994" y="5018812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F9B6D6D-6E3A-78A4-373D-4E4B12336E73}"/>
                  </a:ext>
                </a:extLst>
              </p:cNvPr>
              <p:cNvCxnSpPr/>
              <p:nvPr/>
            </p:nvCxnSpPr>
            <p:spPr>
              <a:xfrm flipV="1">
                <a:off x="9457908" y="479189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686E118-80E7-39E8-7F55-20AD0BE91F12}"/>
                  </a:ext>
                </a:extLst>
              </p:cNvPr>
              <p:cNvCxnSpPr/>
              <p:nvPr/>
            </p:nvCxnSpPr>
            <p:spPr>
              <a:xfrm flipV="1">
                <a:off x="9700267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6FB8C87-3826-41AB-677E-50261D967140}"/>
                  </a:ext>
                </a:extLst>
              </p:cNvPr>
              <p:cNvCxnSpPr/>
              <p:nvPr/>
            </p:nvCxnSpPr>
            <p:spPr>
              <a:xfrm flipV="1">
                <a:off x="9943848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FAACF66-5E96-89C5-35F7-7364B5F99636}"/>
                  </a:ext>
                </a:extLst>
              </p:cNvPr>
              <p:cNvCxnSpPr/>
              <p:nvPr/>
            </p:nvCxnSpPr>
            <p:spPr>
              <a:xfrm flipV="1">
                <a:off x="10187429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217B3F-C0AE-8E2F-FA40-41950947AEB3}"/>
                  </a:ext>
                </a:extLst>
              </p:cNvPr>
              <p:cNvCxnSpPr/>
              <p:nvPr/>
            </p:nvCxnSpPr>
            <p:spPr>
              <a:xfrm flipV="1">
                <a:off x="10431011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501B389-054E-B964-F8EA-02DAD83335F0}"/>
                  </a:ext>
                </a:extLst>
              </p:cNvPr>
              <p:cNvCxnSpPr/>
              <p:nvPr/>
            </p:nvCxnSpPr>
            <p:spPr>
              <a:xfrm flipV="1">
                <a:off x="10674592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FA136E0-C5CB-D343-7661-44B867663126}"/>
                  </a:ext>
                </a:extLst>
              </p:cNvPr>
              <p:cNvCxnSpPr/>
              <p:nvPr/>
            </p:nvCxnSpPr>
            <p:spPr>
              <a:xfrm flipV="1">
                <a:off x="10918173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60D930A-865C-966B-57D5-4C36AE17EF0B}"/>
                  </a:ext>
                </a:extLst>
              </p:cNvPr>
              <p:cNvCxnSpPr/>
              <p:nvPr/>
            </p:nvCxnSpPr>
            <p:spPr>
              <a:xfrm flipV="1">
                <a:off x="9214327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72C58BB-1E13-EBE6-7F44-A411E4225D46}"/>
                  </a:ext>
                </a:extLst>
              </p:cNvPr>
              <p:cNvCxnSpPr/>
              <p:nvPr/>
            </p:nvCxnSpPr>
            <p:spPr>
              <a:xfrm flipV="1">
                <a:off x="8970746" y="478672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7ABE139-9426-A0CD-6F07-5B6C129E04A9}"/>
                  </a:ext>
                </a:extLst>
              </p:cNvPr>
              <p:cNvCxnSpPr/>
              <p:nvPr/>
            </p:nvCxnSpPr>
            <p:spPr>
              <a:xfrm flipV="1">
                <a:off x="8727164" y="478414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13C995-0E96-172D-C651-F286AF790450}"/>
                  </a:ext>
                </a:extLst>
              </p:cNvPr>
              <p:cNvCxnSpPr/>
              <p:nvPr/>
            </p:nvCxnSpPr>
            <p:spPr>
              <a:xfrm flipV="1">
                <a:off x="8483583" y="478155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FBA3EDD-4573-69C1-E93E-01FCC2B011E1}"/>
                  </a:ext>
                </a:extLst>
              </p:cNvPr>
              <p:cNvCxnSpPr/>
              <p:nvPr/>
            </p:nvCxnSpPr>
            <p:spPr>
              <a:xfrm flipV="1">
                <a:off x="8240002" y="477897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F2EC5F-FD14-4E05-BEA0-A6619A63CB10}"/>
                  </a:ext>
                </a:extLst>
              </p:cNvPr>
              <p:cNvCxnSpPr/>
              <p:nvPr/>
            </p:nvCxnSpPr>
            <p:spPr>
              <a:xfrm flipV="1">
                <a:off x="9457908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AAB227-6953-CA47-167A-98CB07962CE2}"/>
                  </a:ext>
                </a:extLst>
              </p:cNvPr>
              <p:cNvCxnSpPr/>
              <p:nvPr/>
            </p:nvCxnSpPr>
            <p:spPr>
              <a:xfrm flipV="1">
                <a:off x="9701489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C20AAEC-B07B-298C-ECDE-EF44A794BC47}"/>
                  </a:ext>
                </a:extLst>
              </p:cNvPr>
              <p:cNvCxnSpPr/>
              <p:nvPr/>
            </p:nvCxnSpPr>
            <p:spPr>
              <a:xfrm flipV="1">
                <a:off x="9945071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40F0848-1E8A-0868-BE44-85667FC2CABC}"/>
                  </a:ext>
                </a:extLst>
              </p:cNvPr>
              <p:cNvCxnSpPr/>
              <p:nvPr/>
            </p:nvCxnSpPr>
            <p:spPr>
              <a:xfrm flipV="1">
                <a:off x="10188652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97EDA16-3141-E72D-A090-01B8DF74C731}"/>
                  </a:ext>
                </a:extLst>
              </p:cNvPr>
              <p:cNvCxnSpPr/>
              <p:nvPr/>
            </p:nvCxnSpPr>
            <p:spPr>
              <a:xfrm flipV="1">
                <a:off x="10432233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4C45343-E119-EA50-435C-E7F1C2775810}"/>
                  </a:ext>
                </a:extLst>
              </p:cNvPr>
              <p:cNvCxnSpPr/>
              <p:nvPr/>
            </p:nvCxnSpPr>
            <p:spPr>
              <a:xfrm flipV="1">
                <a:off x="10675814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CFC7F09-3467-C50C-3970-11868D5A34C7}"/>
                  </a:ext>
                </a:extLst>
              </p:cNvPr>
              <p:cNvCxnSpPr/>
              <p:nvPr/>
            </p:nvCxnSpPr>
            <p:spPr>
              <a:xfrm flipV="1">
                <a:off x="10919396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EA77D76-5D60-DA94-0B53-027BC317894F}"/>
                  </a:ext>
                </a:extLst>
              </p:cNvPr>
              <p:cNvCxnSpPr/>
              <p:nvPr/>
            </p:nvCxnSpPr>
            <p:spPr>
              <a:xfrm flipV="1">
                <a:off x="9214327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808B41-2D27-2DCD-0122-59FD26AD07A5}"/>
                  </a:ext>
                </a:extLst>
              </p:cNvPr>
              <p:cNvCxnSpPr/>
              <p:nvPr/>
            </p:nvCxnSpPr>
            <p:spPr>
              <a:xfrm flipV="1">
                <a:off x="8970746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B973E62-21C2-4602-D86E-D6DAFCF0E45A}"/>
                  </a:ext>
                </a:extLst>
              </p:cNvPr>
              <p:cNvCxnSpPr/>
              <p:nvPr/>
            </p:nvCxnSpPr>
            <p:spPr>
              <a:xfrm flipV="1">
                <a:off x="8727164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F05D7AB-75B8-6DA3-29D3-D23443F34728}"/>
                  </a:ext>
                </a:extLst>
              </p:cNvPr>
              <p:cNvCxnSpPr/>
              <p:nvPr/>
            </p:nvCxnSpPr>
            <p:spPr>
              <a:xfrm flipV="1">
                <a:off x="8483583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29AFD95-84F3-59A4-E8DB-88408BD22012}"/>
                  </a:ext>
                </a:extLst>
              </p:cNvPr>
              <p:cNvCxnSpPr/>
              <p:nvPr/>
            </p:nvCxnSpPr>
            <p:spPr>
              <a:xfrm flipV="1">
                <a:off x="8240002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29D604E2-7DDB-B641-E47B-AE941258C17D}"/>
                  </a:ext>
                </a:extLst>
              </p:cNvPr>
              <p:cNvCxnSpPr/>
              <p:nvPr/>
            </p:nvCxnSpPr>
            <p:spPr>
              <a:xfrm flipH="1" flipV="1">
                <a:off x="9353516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C94DD7C-3571-2CB2-D9BB-98923BD3CA52}"/>
                  </a:ext>
                </a:extLst>
              </p:cNvPr>
              <p:cNvCxnSpPr/>
              <p:nvPr/>
            </p:nvCxnSpPr>
            <p:spPr>
              <a:xfrm flipH="1" flipV="1">
                <a:off x="910993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00EAD65-DB45-7BDE-7083-2E84C5AC1952}"/>
                  </a:ext>
                </a:extLst>
              </p:cNvPr>
              <p:cNvCxnSpPr/>
              <p:nvPr/>
            </p:nvCxnSpPr>
            <p:spPr>
              <a:xfrm flipH="1" flipV="1">
                <a:off x="8866354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1B91E45-3DD8-BA65-F7C4-051723AFB08E}"/>
                  </a:ext>
                </a:extLst>
              </p:cNvPr>
              <p:cNvCxnSpPr/>
              <p:nvPr/>
            </p:nvCxnSpPr>
            <p:spPr>
              <a:xfrm flipH="1" flipV="1">
                <a:off x="862277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13B27B6-7C19-F9A9-23A6-D1DB0AD9853A}"/>
                  </a:ext>
                </a:extLst>
              </p:cNvPr>
              <p:cNvCxnSpPr/>
              <p:nvPr/>
            </p:nvCxnSpPr>
            <p:spPr>
              <a:xfrm flipH="1" flipV="1">
                <a:off x="8379191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7B8CF99-491F-5B99-6589-A582C4A3E5DE}"/>
                  </a:ext>
                </a:extLst>
              </p:cNvPr>
              <p:cNvCxnSpPr/>
              <p:nvPr/>
            </p:nvCxnSpPr>
            <p:spPr>
              <a:xfrm flipH="1" flipV="1">
                <a:off x="8135610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9B937F9-722D-FE28-3E98-CEF0140C5397}"/>
                  </a:ext>
                </a:extLst>
              </p:cNvPr>
              <p:cNvCxnSpPr/>
              <p:nvPr/>
            </p:nvCxnSpPr>
            <p:spPr>
              <a:xfrm flipH="1" flipV="1">
                <a:off x="9597099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75E4912-ED18-615C-73C2-AB2C6057B634}"/>
                  </a:ext>
                </a:extLst>
              </p:cNvPr>
              <p:cNvCxnSpPr/>
              <p:nvPr/>
            </p:nvCxnSpPr>
            <p:spPr>
              <a:xfrm flipH="1" flipV="1">
                <a:off x="984068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873809F-8F48-65D8-9291-E4049F5D160C}"/>
                  </a:ext>
                </a:extLst>
              </p:cNvPr>
              <p:cNvCxnSpPr/>
              <p:nvPr/>
            </p:nvCxnSpPr>
            <p:spPr>
              <a:xfrm flipH="1" flipV="1">
                <a:off x="1008426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02703B8-2A69-113D-EB4A-8490F130A2FC}"/>
                  </a:ext>
                </a:extLst>
              </p:cNvPr>
              <p:cNvCxnSpPr/>
              <p:nvPr/>
            </p:nvCxnSpPr>
            <p:spPr>
              <a:xfrm flipH="1" flipV="1">
                <a:off x="10327848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293D5DF3-1C29-2EF0-D4CF-B95FE11E249C}"/>
                  </a:ext>
                </a:extLst>
              </p:cNvPr>
              <p:cNvCxnSpPr/>
              <p:nvPr/>
            </p:nvCxnSpPr>
            <p:spPr>
              <a:xfrm flipH="1" flipV="1">
                <a:off x="1057143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4624BFB-0B7C-174B-1C1B-255B8961AF6F}"/>
                  </a:ext>
                </a:extLst>
              </p:cNvPr>
              <p:cNvCxnSpPr/>
              <p:nvPr/>
            </p:nvCxnSpPr>
            <p:spPr>
              <a:xfrm flipH="1" flipV="1">
                <a:off x="1081501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49CAF77-AB2E-CE38-4757-FAE2C9607278}"/>
                  </a:ext>
                </a:extLst>
              </p:cNvPr>
              <p:cNvCxnSpPr/>
              <p:nvPr/>
            </p:nvCxnSpPr>
            <p:spPr>
              <a:xfrm flipH="1" flipV="1">
                <a:off x="9318719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0045441-0261-17D9-5016-DE1C587C18A8}"/>
                  </a:ext>
                </a:extLst>
              </p:cNvPr>
              <p:cNvCxnSpPr/>
              <p:nvPr/>
            </p:nvCxnSpPr>
            <p:spPr>
              <a:xfrm flipH="1" flipV="1">
                <a:off x="9075138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9AFBBB65-FC06-EB56-A48E-0135BAFC8782}"/>
                  </a:ext>
                </a:extLst>
              </p:cNvPr>
              <p:cNvCxnSpPr/>
              <p:nvPr/>
            </p:nvCxnSpPr>
            <p:spPr>
              <a:xfrm flipH="1" flipV="1">
                <a:off x="8831556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F5E1732-A738-74C7-5445-53B9471C216F}"/>
                  </a:ext>
                </a:extLst>
              </p:cNvPr>
              <p:cNvCxnSpPr/>
              <p:nvPr/>
            </p:nvCxnSpPr>
            <p:spPr>
              <a:xfrm flipH="1" flipV="1">
                <a:off x="8587975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8C2083EA-3A83-6D55-5DEA-C137F322CC58}"/>
                  </a:ext>
                </a:extLst>
              </p:cNvPr>
              <p:cNvCxnSpPr/>
              <p:nvPr/>
            </p:nvCxnSpPr>
            <p:spPr>
              <a:xfrm flipH="1" flipV="1">
                <a:off x="8344394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4A7C53EF-15E2-EE6C-4956-5BB8D2DBA969}"/>
                  </a:ext>
                </a:extLst>
              </p:cNvPr>
              <p:cNvCxnSpPr/>
              <p:nvPr/>
            </p:nvCxnSpPr>
            <p:spPr>
              <a:xfrm flipH="1" flipV="1">
                <a:off x="8100813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C3FDBDB-ABF7-7EDC-DE35-12146914CD59}"/>
                  </a:ext>
                </a:extLst>
              </p:cNvPr>
              <p:cNvCxnSpPr/>
              <p:nvPr/>
            </p:nvCxnSpPr>
            <p:spPr>
              <a:xfrm flipH="1" flipV="1">
                <a:off x="9561078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64F79B0-22D9-7B51-C25A-67748DB690B2}"/>
                  </a:ext>
                </a:extLst>
              </p:cNvPr>
              <p:cNvCxnSpPr/>
              <p:nvPr/>
            </p:nvCxnSpPr>
            <p:spPr>
              <a:xfrm flipH="1" flipV="1">
                <a:off x="9803436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9816495-5DF4-35EC-533D-5A2E7CE4F97B}"/>
                  </a:ext>
                </a:extLst>
              </p:cNvPr>
              <p:cNvCxnSpPr/>
              <p:nvPr/>
            </p:nvCxnSpPr>
            <p:spPr>
              <a:xfrm flipH="1" flipV="1">
                <a:off x="10045795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C9203919-B43B-B5B6-3C5E-462D1FF9FCA4}"/>
                  </a:ext>
                </a:extLst>
              </p:cNvPr>
              <p:cNvCxnSpPr/>
              <p:nvPr/>
            </p:nvCxnSpPr>
            <p:spPr>
              <a:xfrm flipH="1" flipV="1">
                <a:off x="10288154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EACD0FB-852A-D859-87C2-4BD10B0B3131}"/>
                  </a:ext>
                </a:extLst>
              </p:cNvPr>
              <p:cNvCxnSpPr/>
              <p:nvPr/>
            </p:nvCxnSpPr>
            <p:spPr>
              <a:xfrm flipH="1" flipV="1">
                <a:off x="10530513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D2CE7EB-FCC4-D80A-85D3-480909DEE38C}"/>
                  </a:ext>
                </a:extLst>
              </p:cNvPr>
              <p:cNvCxnSpPr/>
              <p:nvPr/>
            </p:nvCxnSpPr>
            <p:spPr>
              <a:xfrm flipH="1" flipV="1">
                <a:off x="10772871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4807072B-E21B-EAFB-9077-9C6D9435CF12}"/>
                  </a:ext>
                </a:extLst>
              </p:cNvPr>
              <p:cNvCxnSpPr/>
              <p:nvPr/>
            </p:nvCxnSpPr>
            <p:spPr>
              <a:xfrm flipH="1" flipV="1">
                <a:off x="9249124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67CA0BC-9191-6C27-914E-1A5792C331B1}"/>
                  </a:ext>
                </a:extLst>
              </p:cNvPr>
              <p:cNvCxnSpPr/>
              <p:nvPr/>
            </p:nvCxnSpPr>
            <p:spPr>
              <a:xfrm flipH="1" flipV="1">
                <a:off x="9005543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CD5C877D-F2AE-BDA2-5FE4-EDF2F19E7498}"/>
                  </a:ext>
                </a:extLst>
              </p:cNvPr>
              <p:cNvCxnSpPr/>
              <p:nvPr/>
            </p:nvCxnSpPr>
            <p:spPr>
              <a:xfrm flipH="1" flipV="1">
                <a:off x="8761962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6E3736B0-C120-57F1-ECCD-1E464958FA8C}"/>
                  </a:ext>
                </a:extLst>
              </p:cNvPr>
              <p:cNvCxnSpPr/>
              <p:nvPr/>
            </p:nvCxnSpPr>
            <p:spPr>
              <a:xfrm flipH="1" flipV="1">
                <a:off x="8518380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3CAAEEBD-2329-6BFE-5E06-25EA75F1F949}"/>
                  </a:ext>
                </a:extLst>
              </p:cNvPr>
              <p:cNvCxnSpPr/>
              <p:nvPr/>
            </p:nvCxnSpPr>
            <p:spPr>
              <a:xfrm flipH="1" flipV="1">
                <a:off x="8274799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07FA2E75-6EE6-E1F2-3EA6-BFE8EAFBD5A8}"/>
                  </a:ext>
                </a:extLst>
              </p:cNvPr>
              <p:cNvCxnSpPr/>
              <p:nvPr/>
            </p:nvCxnSpPr>
            <p:spPr>
              <a:xfrm flipH="1" flipV="1">
                <a:off x="8031218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6A79F67-6B7C-3ADD-C194-60380FB7DAD2}"/>
                  </a:ext>
                </a:extLst>
              </p:cNvPr>
              <p:cNvCxnSpPr/>
              <p:nvPr/>
            </p:nvCxnSpPr>
            <p:spPr>
              <a:xfrm flipH="1" flipV="1">
                <a:off x="9492705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4522CA44-7557-2D17-8ABA-A5FEA179167F}"/>
                  </a:ext>
                </a:extLst>
              </p:cNvPr>
              <p:cNvCxnSpPr/>
              <p:nvPr/>
            </p:nvCxnSpPr>
            <p:spPr>
              <a:xfrm flipH="1" flipV="1">
                <a:off x="9736287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1475C41-95CD-EC8E-0C70-13DE00DFCD63}"/>
                  </a:ext>
                </a:extLst>
              </p:cNvPr>
              <p:cNvCxnSpPr/>
              <p:nvPr/>
            </p:nvCxnSpPr>
            <p:spPr>
              <a:xfrm flipH="1" flipV="1">
                <a:off x="9979868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14CCA7F4-DACD-AB15-22F3-BB4C8EA590E5}"/>
                  </a:ext>
                </a:extLst>
              </p:cNvPr>
              <p:cNvCxnSpPr/>
              <p:nvPr/>
            </p:nvCxnSpPr>
            <p:spPr>
              <a:xfrm flipH="1" flipV="1">
                <a:off x="10223449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321B8B2-7C70-F563-0CB9-B4E91F2BE6CA}"/>
                  </a:ext>
                </a:extLst>
              </p:cNvPr>
              <p:cNvCxnSpPr/>
              <p:nvPr/>
            </p:nvCxnSpPr>
            <p:spPr>
              <a:xfrm flipH="1" flipV="1">
                <a:off x="10467030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5A1B57E-8A4F-4E6D-FC00-8ED06D53E813}"/>
                  </a:ext>
                </a:extLst>
              </p:cNvPr>
              <p:cNvCxnSpPr/>
              <p:nvPr/>
            </p:nvCxnSpPr>
            <p:spPr>
              <a:xfrm flipH="1" flipV="1">
                <a:off x="10710612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117C9C0-72E4-CCD3-9D4D-43836B4372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9465" y="5080774"/>
                    <a:ext cx="642807" cy="60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117C9C0-72E4-CCD3-9D4D-43836B4372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9465" y="5080774"/>
                    <a:ext cx="642807" cy="6061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F9502892-130D-BE81-0592-A6F84DCC59F6}"/>
                      </a:ext>
                    </a:extLst>
                  </p:cNvPr>
                  <p:cNvSpPr txBox="1"/>
                  <p:nvPr/>
                </p:nvSpPr>
                <p:spPr>
                  <a:xfrm>
                    <a:off x="9358664" y="3872968"/>
                    <a:ext cx="642682" cy="60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F9502892-130D-BE81-0592-A6F84DCC59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664" y="3872968"/>
                    <a:ext cx="642682" cy="6061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259C423C-C3C3-3202-3655-E5353B4601B1}"/>
              </a:ext>
            </a:extLst>
          </p:cNvPr>
          <p:cNvSpPr/>
          <p:nvPr/>
        </p:nvSpPr>
        <p:spPr>
          <a:xfrm>
            <a:off x="1413066" y="2777968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645E6F1-211D-C951-0FBA-7B291C34358D}"/>
              </a:ext>
            </a:extLst>
          </p:cNvPr>
          <p:cNvCxnSpPr>
            <a:cxnSpLocks/>
            <a:stCxn id="6" idx="2"/>
            <a:endCxn id="126" idx="0"/>
          </p:cNvCxnSpPr>
          <p:nvPr/>
        </p:nvCxnSpPr>
        <p:spPr>
          <a:xfrm flipH="1">
            <a:off x="1554353" y="2510381"/>
            <a:ext cx="11433" cy="26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D3CF7C-4A20-C3A0-94A4-7B107D8F747C}"/>
              </a:ext>
            </a:extLst>
          </p:cNvPr>
          <p:cNvCxnSpPr>
            <a:stCxn id="7" idx="0"/>
            <a:endCxn id="126" idx="4"/>
          </p:cNvCxnSpPr>
          <p:nvPr/>
        </p:nvCxnSpPr>
        <p:spPr>
          <a:xfrm flipV="1">
            <a:off x="1554353" y="3060542"/>
            <a:ext cx="0" cy="27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FB26A0B-6A06-7C2C-BAB7-8D82072946E8}"/>
              </a:ext>
            </a:extLst>
          </p:cNvPr>
          <p:cNvCxnSpPr>
            <a:stCxn id="126" idx="6"/>
            <a:endCxn id="12" idx="1"/>
          </p:cNvCxnSpPr>
          <p:nvPr/>
        </p:nvCxnSpPr>
        <p:spPr>
          <a:xfrm flipV="1">
            <a:off x="1695640" y="2140007"/>
            <a:ext cx="1846094" cy="7792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C0FA960D-19CD-AF74-3350-E3E95A338725}"/>
              </a:ext>
            </a:extLst>
          </p:cNvPr>
          <p:cNvSpPr/>
          <p:nvPr/>
        </p:nvSpPr>
        <p:spPr>
          <a:xfrm>
            <a:off x="4167192" y="2740740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7F270DE-15CA-6235-5119-51B79E4FD572}"/>
              </a:ext>
            </a:extLst>
          </p:cNvPr>
          <p:cNvCxnSpPr>
            <a:cxnSpLocks/>
            <a:stCxn id="12" idx="2"/>
            <a:endCxn id="134" idx="0"/>
          </p:cNvCxnSpPr>
          <p:nvPr/>
        </p:nvCxnSpPr>
        <p:spPr>
          <a:xfrm flipH="1">
            <a:off x="4308479" y="2515136"/>
            <a:ext cx="3491" cy="2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AD08E7C-4241-F56D-FFE3-386E3D20A0F5}"/>
              </a:ext>
            </a:extLst>
          </p:cNvPr>
          <p:cNvCxnSpPr>
            <a:cxnSpLocks/>
            <a:stCxn id="11" idx="0"/>
            <a:endCxn id="134" idx="4"/>
          </p:cNvCxnSpPr>
          <p:nvPr/>
        </p:nvCxnSpPr>
        <p:spPr>
          <a:xfrm flipH="1" flipV="1">
            <a:off x="4308479" y="3023314"/>
            <a:ext cx="2" cy="19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1F8705C-2F3F-E6C9-F94F-6238C6DEB9CA}"/>
              </a:ext>
            </a:extLst>
          </p:cNvPr>
          <p:cNvCxnSpPr>
            <a:cxnSpLocks/>
            <a:stCxn id="134" idx="6"/>
            <a:endCxn id="10" idx="1"/>
          </p:cNvCxnSpPr>
          <p:nvPr/>
        </p:nvCxnSpPr>
        <p:spPr>
          <a:xfrm flipV="1">
            <a:off x="4449766" y="2143596"/>
            <a:ext cx="1849364" cy="7384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964F762-E8C5-68E2-5EDC-04BE8F469704}"/>
              </a:ext>
            </a:extLst>
          </p:cNvPr>
          <p:cNvSpPr/>
          <p:nvPr/>
        </p:nvSpPr>
        <p:spPr>
          <a:xfrm>
            <a:off x="6921320" y="2742677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2BC4786-532F-D7EA-6627-1091685AFF94}"/>
              </a:ext>
            </a:extLst>
          </p:cNvPr>
          <p:cNvCxnSpPr>
            <a:cxnSpLocks/>
            <a:endCxn id="145" idx="0"/>
          </p:cNvCxnSpPr>
          <p:nvPr/>
        </p:nvCxnSpPr>
        <p:spPr>
          <a:xfrm flipH="1">
            <a:off x="7062607" y="2517073"/>
            <a:ext cx="3491" cy="2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7DFA825-0EA6-8DA9-24E5-AC040915EBEF}"/>
              </a:ext>
            </a:extLst>
          </p:cNvPr>
          <p:cNvCxnSpPr>
            <a:cxnSpLocks/>
            <a:stCxn id="13" idx="0"/>
            <a:endCxn id="145" idx="4"/>
          </p:cNvCxnSpPr>
          <p:nvPr/>
        </p:nvCxnSpPr>
        <p:spPr>
          <a:xfrm flipH="1" flipV="1">
            <a:off x="7062607" y="3025251"/>
            <a:ext cx="6759" cy="38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4624EBB-D92B-98B5-A27F-0FB9253548BD}"/>
              </a:ext>
            </a:extLst>
          </p:cNvPr>
          <p:cNvCxnSpPr>
            <a:cxnSpLocks/>
            <a:stCxn id="145" idx="6"/>
            <a:endCxn id="14" idx="1"/>
          </p:cNvCxnSpPr>
          <p:nvPr/>
        </p:nvCxnSpPr>
        <p:spPr>
          <a:xfrm flipV="1">
            <a:off x="7203894" y="2146633"/>
            <a:ext cx="2031551" cy="7373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5E2AC72-3E18-E37F-33E3-8F229AF1B3EB}"/>
              </a:ext>
            </a:extLst>
          </p:cNvPr>
          <p:cNvSpPr txBox="1"/>
          <p:nvPr/>
        </p:nvSpPr>
        <p:spPr>
          <a:xfrm>
            <a:off x="7085728" y="308881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weak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749430-EA4A-B5A9-21D3-462B9AD10A2E}"/>
              </a:ext>
            </a:extLst>
          </p:cNvPr>
          <p:cNvSpPr/>
          <p:nvPr/>
        </p:nvSpPr>
        <p:spPr>
          <a:xfrm>
            <a:off x="8512761" y="3088818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14A3EB6-D352-7B14-DB0A-FEC413A29169}"/>
              </a:ext>
            </a:extLst>
          </p:cNvPr>
          <p:cNvCxnSpPr>
            <a:cxnSpLocks/>
            <a:stCxn id="13" idx="3"/>
            <a:endCxn id="151" idx="2"/>
          </p:cNvCxnSpPr>
          <p:nvPr/>
        </p:nvCxnSpPr>
        <p:spPr>
          <a:xfrm flipV="1">
            <a:off x="7839601" y="3230105"/>
            <a:ext cx="673160" cy="55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FB3FC72-7386-3D4B-46B8-C4BDFB01CC54}"/>
              </a:ext>
            </a:extLst>
          </p:cNvPr>
          <p:cNvCxnSpPr>
            <a:cxnSpLocks/>
            <a:stCxn id="14" idx="2"/>
            <a:endCxn id="151" idx="7"/>
          </p:cNvCxnSpPr>
          <p:nvPr/>
        </p:nvCxnSpPr>
        <p:spPr>
          <a:xfrm flipH="1">
            <a:off x="8753953" y="2521762"/>
            <a:ext cx="1251728" cy="60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D9CA8E0-869A-21F6-82EA-64E0B885D5A5}"/>
              </a:ext>
            </a:extLst>
          </p:cNvPr>
          <p:cNvCxnSpPr>
            <a:cxnSpLocks/>
            <a:stCxn id="151" idx="5"/>
            <a:endCxn id="15" idx="1"/>
          </p:cNvCxnSpPr>
          <p:nvPr/>
        </p:nvCxnSpPr>
        <p:spPr>
          <a:xfrm flipV="1">
            <a:off x="8753953" y="3315375"/>
            <a:ext cx="1291348" cy="146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5B45126-0D6F-F4DD-F156-927821F1C914}"/>
              </a:ext>
            </a:extLst>
          </p:cNvPr>
          <p:cNvSpPr txBox="1"/>
          <p:nvPr/>
        </p:nvSpPr>
        <p:spPr>
          <a:xfrm>
            <a:off x="7892461" y="3536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E252A5E-F58F-AB4C-9DC9-20136877CCD1}"/>
              </a:ext>
            </a:extLst>
          </p:cNvPr>
          <p:cNvGrpSpPr/>
          <p:nvPr/>
        </p:nvGrpSpPr>
        <p:grpSpPr>
          <a:xfrm>
            <a:off x="5838694" y="4185860"/>
            <a:ext cx="2236262" cy="1106629"/>
            <a:chOff x="5838694" y="5424727"/>
            <a:chExt cx="2236262" cy="1106629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9EF30CA-3D12-DC7B-E8FC-22016C1F7FA9}"/>
                </a:ext>
              </a:extLst>
            </p:cNvPr>
            <p:cNvGrpSpPr/>
            <p:nvPr/>
          </p:nvGrpSpPr>
          <p:grpSpPr>
            <a:xfrm>
              <a:off x="5838694" y="5424727"/>
              <a:ext cx="1128449" cy="1106629"/>
              <a:chOff x="6096000" y="5436371"/>
              <a:chExt cx="1128449" cy="1106629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63580EB-C759-CF5E-8217-5E32714AA173}"/>
                  </a:ext>
                </a:extLst>
              </p:cNvPr>
              <p:cNvCxnSpPr/>
              <p:nvPr/>
            </p:nvCxnSpPr>
            <p:spPr>
              <a:xfrm>
                <a:off x="6566609" y="5659621"/>
                <a:ext cx="0" cy="88337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F737220-5F02-F4FA-19BF-F2F1DC252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6101223"/>
                <a:ext cx="1028700" cy="132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76D2B8-25F1-497E-CAB0-07D1D830DD6A}"/>
                      </a:ext>
                    </a:extLst>
                  </p:cNvPr>
                  <p:cNvSpPr txBox="1"/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76D2B8-25F1-497E-CAB0-07D1D830DD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46BC504-3408-F131-D8D2-330ED2D7E288}"/>
                      </a:ext>
                    </a:extLst>
                  </p:cNvPr>
                  <p:cNvSpPr txBox="1"/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46BC504-3408-F131-D8D2-330ED2D7E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C1241B0-C49B-EC0F-F199-04A4C2E3B0CE}"/>
                </a:ext>
              </a:extLst>
            </p:cNvPr>
            <p:cNvCxnSpPr/>
            <p:nvPr/>
          </p:nvCxnSpPr>
          <p:spPr>
            <a:xfrm>
              <a:off x="7496066" y="5673649"/>
              <a:ext cx="0" cy="725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3FA0C6-C8C0-6252-4A17-0C5D66BBACEA}"/>
                </a:ext>
              </a:extLst>
            </p:cNvPr>
            <p:cNvCxnSpPr/>
            <p:nvPr/>
          </p:nvCxnSpPr>
          <p:spPr>
            <a:xfrm flipV="1">
              <a:off x="7253155" y="5816590"/>
              <a:ext cx="515435" cy="447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03D5BA6-6D8A-83A0-456A-BBD3DA7E9579}"/>
                </a:ext>
              </a:extLst>
            </p:cNvPr>
            <p:cNvCxnSpPr/>
            <p:nvPr/>
          </p:nvCxnSpPr>
          <p:spPr>
            <a:xfrm>
              <a:off x="7318964" y="5947394"/>
              <a:ext cx="573497" cy="342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B72B691-0926-B67D-914A-B77B6ED5BDFD}"/>
                </a:ext>
              </a:extLst>
            </p:cNvPr>
            <p:cNvSpPr/>
            <p:nvPr/>
          </p:nvSpPr>
          <p:spPr>
            <a:xfrm>
              <a:off x="7223760" y="5870988"/>
              <a:ext cx="746760" cy="205962"/>
            </a:xfrm>
            <a:custGeom>
              <a:avLst/>
              <a:gdLst>
                <a:gd name="connsiteX0" fmla="*/ 0 w 746760"/>
                <a:gd name="connsiteY0" fmla="*/ 205962 h 205962"/>
                <a:gd name="connsiteX1" fmla="*/ 209550 w 746760"/>
                <a:gd name="connsiteY1" fmla="*/ 222 h 205962"/>
                <a:gd name="connsiteX2" fmla="*/ 396240 w 746760"/>
                <a:gd name="connsiteY2" fmla="*/ 164052 h 205962"/>
                <a:gd name="connsiteX3" fmla="*/ 556260 w 746760"/>
                <a:gd name="connsiteY3" fmla="*/ 68802 h 205962"/>
                <a:gd name="connsiteX4" fmla="*/ 746760 w 746760"/>
                <a:gd name="connsiteY4" fmla="*/ 175482 h 20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760" h="205962">
                  <a:moveTo>
                    <a:pt x="0" y="205962"/>
                  </a:moveTo>
                  <a:cubicBezTo>
                    <a:pt x="71755" y="106584"/>
                    <a:pt x="143510" y="7207"/>
                    <a:pt x="209550" y="222"/>
                  </a:cubicBezTo>
                  <a:cubicBezTo>
                    <a:pt x="275590" y="-6763"/>
                    <a:pt x="338455" y="152622"/>
                    <a:pt x="396240" y="164052"/>
                  </a:cubicBezTo>
                  <a:cubicBezTo>
                    <a:pt x="454025" y="175482"/>
                    <a:pt x="497840" y="66897"/>
                    <a:pt x="556260" y="68802"/>
                  </a:cubicBezTo>
                  <a:cubicBezTo>
                    <a:pt x="614680" y="70707"/>
                    <a:pt x="680720" y="123094"/>
                    <a:pt x="746760" y="1754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2F266571-5ACA-EE5A-5FA5-AC9DE988491B}"/>
                    </a:ext>
                  </a:extLst>
                </p:cNvPr>
                <p:cNvSpPr txBox="1"/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2F266571-5ACA-EE5A-5FA5-AC9DE9884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8F3EF7D0-7D7E-14D8-D34D-CBBBA6EB9D7A}"/>
                    </a:ext>
                  </a:extLst>
                </p:cNvPr>
                <p:cNvSpPr txBox="1"/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8F3EF7D0-7D7E-14D8-D34D-CBBBA6EB9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DAE1C117-CC2B-D8D5-48C2-1D94CA107498}"/>
                    </a:ext>
                  </a:extLst>
                </p:cNvPr>
                <p:cNvSpPr txBox="1"/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DAE1C117-CC2B-D8D5-48C2-1D94CA107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953095B7-9449-6215-F8A4-B4E3570A6E47}"/>
                </a:ext>
              </a:extLst>
            </p:cNvPr>
            <p:cNvSpPr/>
            <p:nvPr/>
          </p:nvSpPr>
          <p:spPr>
            <a:xfrm>
              <a:off x="6484620" y="58252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C814B14A-82AE-7D9D-6380-120B22890F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1456" y="5850640"/>
              <a:ext cx="632304" cy="9675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40D2121-AF35-8D49-0034-7FEA5F6464A1}"/>
                  </a:ext>
                </a:extLst>
              </p:cNvPr>
              <p:cNvSpPr txBox="1"/>
              <p:nvPr/>
            </p:nvSpPr>
            <p:spPr>
              <a:xfrm>
                <a:off x="6062592" y="1143043"/>
                <a:ext cx="985141" cy="56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40D2121-AF35-8D49-0034-7FEA5F646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592" y="1143043"/>
                <a:ext cx="985141" cy="56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4772135-A905-5BD0-8C36-FD185D181F5F}"/>
                  </a:ext>
                </a:extLst>
              </p:cNvPr>
              <p:cNvSpPr/>
              <p:nvPr/>
            </p:nvSpPr>
            <p:spPr>
              <a:xfrm>
                <a:off x="7080246" y="1176243"/>
                <a:ext cx="1149737" cy="539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4772135-A905-5BD0-8C36-FD185D181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46" y="1176243"/>
                <a:ext cx="1149737" cy="539891"/>
              </a:xfrm>
              <a:prstGeom prst="rect">
                <a:avLst/>
              </a:prstGeom>
              <a:blipFill>
                <a:blip r:embed="rId12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90D2B25-7B27-E807-437A-57CD43E358FB}"/>
                  </a:ext>
                </a:extLst>
              </p:cNvPr>
              <p:cNvSpPr/>
              <p:nvPr/>
            </p:nvSpPr>
            <p:spPr>
              <a:xfrm>
                <a:off x="9105876" y="1194688"/>
                <a:ext cx="1819664" cy="558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nary>
                        <m:naryPr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90D2B25-7B27-E807-437A-57CD43E3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876" y="1194688"/>
                <a:ext cx="1819664" cy="558230"/>
              </a:xfrm>
              <a:prstGeom prst="rect">
                <a:avLst/>
              </a:prstGeom>
              <a:blipFill>
                <a:blip r:embed="rId13"/>
                <a:stretch>
                  <a:fillRect l="-28188" t="-155435" b="-2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AD436E2-CEC3-20B3-4600-2394800CB2BC}"/>
                  </a:ext>
                </a:extLst>
              </p:cNvPr>
              <p:cNvSpPr/>
              <p:nvPr/>
            </p:nvSpPr>
            <p:spPr>
              <a:xfrm>
                <a:off x="8979069" y="3677577"/>
                <a:ext cx="3119444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𝔮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AD436E2-CEC3-20B3-4600-2394800CB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069" y="3677577"/>
                <a:ext cx="3119444" cy="497059"/>
              </a:xfrm>
              <a:prstGeom prst="rect">
                <a:avLst/>
              </a:prstGeom>
              <a:blipFill>
                <a:blip r:embed="rId1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FEA74C6-60A5-ADCC-48C1-9CD106050801}"/>
              </a:ext>
            </a:extLst>
          </p:cNvPr>
          <p:cNvGrpSpPr/>
          <p:nvPr/>
        </p:nvGrpSpPr>
        <p:grpSpPr>
          <a:xfrm>
            <a:off x="1636246" y="5437307"/>
            <a:ext cx="5836138" cy="1321854"/>
            <a:chOff x="5905874" y="985462"/>
            <a:chExt cx="5836138" cy="1321854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3D1AFBDB-DD1C-3214-C033-911F24530972}"/>
                </a:ext>
              </a:extLst>
            </p:cNvPr>
            <p:cNvSpPr/>
            <p:nvPr/>
          </p:nvSpPr>
          <p:spPr>
            <a:xfrm>
              <a:off x="7111084" y="985462"/>
              <a:ext cx="2598871" cy="1321854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D166D46-2DAF-E35C-7F9C-744C0E74DCD6}"/>
                </a:ext>
              </a:extLst>
            </p:cNvPr>
            <p:cNvSpPr/>
            <p:nvPr/>
          </p:nvSpPr>
          <p:spPr>
            <a:xfrm>
              <a:off x="8381663" y="1043337"/>
              <a:ext cx="2192831" cy="1128013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DFA6658-F29E-E22F-AD8C-6DA697E7FFAA}"/>
                </a:ext>
              </a:extLst>
            </p:cNvPr>
            <p:cNvSpPr txBox="1"/>
            <p:nvPr/>
          </p:nvSpPr>
          <p:spPr>
            <a:xfrm>
              <a:off x="10408634" y="1028445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Hamiltonian</a:t>
              </a:r>
              <a:br>
                <a:rPr lang="en-US" dirty="0"/>
              </a:br>
              <a:r>
                <a:rPr lang="en-US" dirty="0"/>
                <a:t>Mechanics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BAEC899-EA4C-DB6A-3BFF-07FB819A79BB}"/>
                </a:ext>
              </a:extLst>
            </p:cNvPr>
            <p:cNvSpPr txBox="1"/>
            <p:nvPr/>
          </p:nvSpPr>
          <p:spPr>
            <a:xfrm>
              <a:off x="5905874" y="1124388"/>
              <a:ext cx="1217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Newtonian</a:t>
              </a:r>
              <a:br>
                <a:rPr lang="en-US" dirty="0"/>
              </a:br>
              <a:r>
                <a:rPr lang="en-US" dirty="0"/>
                <a:t>Mechanics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6AE84FA-F103-3F48-90F1-1D255BEEA53A}"/>
                </a:ext>
              </a:extLst>
            </p:cNvPr>
            <p:cNvSpPr txBox="1"/>
            <p:nvPr/>
          </p:nvSpPr>
          <p:spPr>
            <a:xfrm>
              <a:off x="8491547" y="1307460"/>
              <a:ext cx="1217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Lagrangian</a:t>
              </a:r>
              <a:br>
                <a:rPr lang="en-US" dirty="0"/>
              </a:br>
              <a:r>
                <a:rPr lang="en-US" dirty="0"/>
                <a:t>Mechanics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191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3F60-BB8D-8EC2-BB28-22BBE279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97" y="132485"/>
            <a:ext cx="11221479" cy="89742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+mn-lt"/>
              </a:rPr>
              <a:t>Reverse physics gives us links between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AA46BD-321B-6CBF-C181-1601CDCFDA63}"/>
                  </a:ext>
                </a:extLst>
              </p:cNvPr>
              <p:cNvSpPr txBox="1"/>
              <p:nvPr/>
            </p:nvSpPr>
            <p:spPr>
              <a:xfrm>
                <a:off x="373575" y="1121629"/>
                <a:ext cx="1032616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Deterministic and reversible evolution</a:t>
                </a:r>
                <a:br>
                  <a:rPr lang="en-US" sz="3200" b="0" dirty="0"/>
                </a:br>
                <a:r>
                  <a:rPr lang="en-US" sz="3200" b="0" dirty="0"/>
                  <a:t>   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200" dirty="0"/>
                  <a:t>existence and conservation of energy (Hamiltonian)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AA46BD-321B-6CBF-C181-1601CDCFD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5" y="1121629"/>
                <a:ext cx="10326160" cy="1077218"/>
              </a:xfrm>
              <a:prstGeom prst="rect">
                <a:avLst/>
              </a:prstGeom>
              <a:blipFill>
                <a:blip r:embed="rId3"/>
                <a:stretch>
                  <a:fillRect l="-1476" t="-7345" r="-413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AE2ADF8-29F4-C284-84C6-2D2C802453A1}"/>
              </a:ext>
            </a:extLst>
          </p:cNvPr>
          <p:cNvSpPr txBox="1"/>
          <p:nvPr/>
        </p:nvSpPr>
        <p:spPr>
          <a:xfrm>
            <a:off x="2086187" y="2091117"/>
            <a:ext cx="1135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7F11E-F853-76B6-CE69-A5D89BE07336}"/>
              </a:ext>
            </a:extLst>
          </p:cNvPr>
          <p:cNvSpPr txBox="1"/>
          <p:nvPr/>
        </p:nvSpPr>
        <p:spPr>
          <a:xfrm>
            <a:off x="305639" y="2826371"/>
            <a:ext cx="652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Deterministic and reversible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02991B-AE91-9AF4-6F2B-A6434EB37005}"/>
                  </a:ext>
                </a:extLst>
              </p:cNvPr>
              <p:cNvSpPr txBox="1"/>
              <p:nvPr/>
            </p:nvSpPr>
            <p:spPr>
              <a:xfrm>
                <a:off x="915240" y="3472702"/>
                <a:ext cx="97882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past and future depend only on the state of the system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02991B-AE91-9AF4-6F2B-A6434EB37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3472702"/>
                <a:ext cx="9788257" cy="584775"/>
              </a:xfrm>
              <a:prstGeom prst="rect">
                <a:avLst/>
              </a:prstGeom>
              <a:blipFill>
                <a:blip r:embed="rId4"/>
                <a:stretch>
                  <a:fillRect t="-12500" r="-56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D0172-E20A-A522-C020-4F739B83E56D}"/>
                  </a:ext>
                </a:extLst>
              </p:cNvPr>
              <p:cNvSpPr txBox="1"/>
              <p:nvPr/>
            </p:nvSpPr>
            <p:spPr>
              <a:xfrm>
                <a:off x="915240" y="4120726"/>
                <a:ext cx="86066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evolution does not depend on anything else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D0172-E20A-A522-C020-4F739B83E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4120726"/>
                <a:ext cx="8606651" cy="584775"/>
              </a:xfrm>
              <a:prstGeom prst="rect">
                <a:avLst/>
              </a:prstGeom>
              <a:blipFill>
                <a:blip r:embed="rId5"/>
                <a:stretch>
                  <a:fillRect t="-12500" r="-85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601CBC-0004-502E-49A8-6F442B728909}"/>
                  </a:ext>
                </a:extLst>
              </p:cNvPr>
              <p:cNvSpPr txBox="1"/>
              <p:nvPr/>
            </p:nvSpPr>
            <p:spPr>
              <a:xfrm>
                <a:off x="915240" y="4765364"/>
                <a:ext cx="41941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system is isolated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601CBC-0004-502E-49A8-6F442B72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4765364"/>
                <a:ext cx="4194161" cy="584775"/>
              </a:xfrm>
              <a:prstGeom prst="rect">
                <a:avLst/>
              </a:prstGeom>
              <a:blipFill>
                <a:blip r:embed="rId6"/>
                <a:stretch>
                  <a:fillRect t="-12500" r="-247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B4FBAD-7AA6-0329-3135-1096D36D89E3}"/>
                  </a:ext>
                </a:extLst>
              </p:cNvPr>
              <p:cNvSpPr txBox="1"/>
              <p:nvPr/>
            </p:nvSpPr>
            <p:spPr>
              <a:xfrm>
                <a:off x="915240" y="5411695"/>
                <a:ext cx="5425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system conserves energy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B4FBAD-7AA6-0329-3135-1096D36D8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5411695"/>
                <a:ext cx="5425781" cy="584775"/>
              </a:xfrm>
              <a:prstGeom prst="rect">
                <a:avLst/>
              </a:prstGeom>
              <a:blipFill>
                <a:blip r:embed="rId7"/>
                <a:stretch>
                  <a:fillRect t="-12500" r="-191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044D2E2-E16D-2667-AFAB-3D091249DCC2}"/>
              </a:ext>
            </a:extLst>
          </p:cNvPr>
          <p:cNvSpPr txBox="1"/>
          <p:nvPr/>
        </p:nvSpPr>
        <p:spPr>
          <a:xfrm>
            <a:off x="4890217" y="2406293"/>
            <a:ext cx="661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Stronger version of the first law of thermodynamics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380-118C-1FB8-A05B-A4684C9A5651}"/>
              </a:ext>
            </a:extLst>
          </p:cNvPr>
          <p:cNvSpPr txBox="1"/>
          <p:nvPr/>
        </p:nvSpPr>
        <p:spPr>
          <a:xfrm>
            <a:off x="6341021" y="4980807"/>
            <a:ext cx="29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law of thermodynamics!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3DB353-4E18-92B8-98BE-E5C5CE794989}"/>
              </a:ext>
            </a:extLst>
          </p:cNvPr>
          <p:cNvCxnSpPr/>
          <p:nvPr/>
        </p:nvCxnSpPr>
        <p:spPr>
          <a:xfrm flipH="1" flipV="1">
            <a:off x="6678507" y="2100788"/>
            <a:ext cx="440266" cy="39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2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Physics:</a:t>
            </a:r>
            <a:br>
              <a:rPr lang="en-US" dirty="0"/>
            </a:br>
            <a:r>
              <a:rPr lang="en-US" dirty="0"/>
              <a:t>Thermodynamics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120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F433-6CB8-DC2A-7569-D7EF7DE5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entropy as variability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50BEBDE-CA4F-00DB-C370-EEE9138B00E2}"/>
              </a:ext>
            </a:extLst>
          </p:cNvPr>
          <p:cNvGrpSpPr/>
          <p:nvPr/>
        </p:nvGrpSpPr>
        <p:grpSpPr>
          <a:xfrm>
            <a:off x="1045961" y="1126579"/>
            <a:ext cx="4212919" cy="2599887"/>
            <a:chOff x="25615" y="922706"/>
            <a:chExt cx="4212919" cy="25998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B75776-2DF7-1A2A-B677-DADB458098F5}"/>
                </a:ext>
              </a:extLst>
            </p:cNvPr>
            <p:cNvGrpSpPr/>
            <p:nvPr/>
          </p:nvGrpSpPr>
          <p:grpSpPr>
            <a:xfrm>
              <a:off x="257840" y="922787"/>
              <a:ext cx="1545110" cy="975859"/>
              <a:chOff x="257840" y="742950"/>
              <a:chExt cx="2895600" cy="18288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C005822-EA78-94BA-71E8-55B2025B4827}"/>
                  </a:ext>
                </a:extLst>
              </p:cNvPr>
              <p:cNvSpPr/>
              <p:nvPr/>
            </p:nvSpPr>
            <p:spPr>
              <a:xfrm>
                <a:off x="257840" y="742950"/>
                <a:ext cx="2895600" cy="1828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Star: 5 Points 6">
                <a:extLst>
                  <a:ext uri="{FF2B5EF4-FFF2-40B4-BE49-F238E27FC236}">
                    <a16:creationId xmlns:a16="http://schemas.microsoft.com/office/drawing/2014/main" id="{EE09BB0B-0883-D5D8-F0F4-E32174E5D7B9}"/>
                  </a:ext>
                </a:extLst>
              </p:cNvPr>
              <p:cNvSpPr/>
              <p:nvPr/>
            </p:nvSpPr>
            <p:spPr>
              <a:xfrm>
                <a:off x="1174899" y="1319323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4D9D024-B78D-9BDF-B8AD-ACD1008183A4}"/>
                  </a:ext>
                </a:extLst>
              </p:cNvPr>
              <p:cNvSpPr/>
              <p:nvPr/>
            </p:nvSpPr>
            <p:spPr>
              <a:xfrm>
                <a:off x="935666" y="1139899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89E21654-5C29-7EBF-E088-FD80098A0E19}"/>
                  </a:ext>
                </a:extLst>
              </p:cNvPr>
              <p:cNvSpPr/>
              <p:nvPr/>
            </p:nvSpPr>
            <p:spPr>
              <a:xfrm>
                <a:off x="2219548" y="1591339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67E01EA-7E52-B996-DD90-B7A4F5BD70BD}"/>
                  </a:ext>
                </a:extLst>
              </p:cNvPr>
              <p:cNvSpPr/>
              <p:nvPr/>
            </p:nvSpPr>
            <p:spPr>
              <a:xfrm>
                <a:off x="573273" y="1477039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9FD2D29-4079-3934-40CE-60E53FC50236}"/>
                  </a:ext>
                </a:extLst>
              </p:cNvPr>
              <p:cNvSpPr/>
              <p:nvPr/>
            </p:nvSpPr>
            <p:spPr>
              <a:xfrm>
                <a:off x="901553" y="1850508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99FD0C-339C-6A6E-860B-E5EDCF94A16E}"/>
                  </a:ext>
                </a:extLst>
              </p:cNvPr>
              <p:cNvSpPr/>
              <p:nvPr/>
            </p:nvSpPr>
            <p:spPr>
              <a:xfrm>
                <a:off x="1705640" y="969778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ABF8D30-6DB9-780F-07FF-6D653FDD739B}"/>
                  </a:ext>
                </a:extLst>
              </p:cNvPr>
              <p:cNvSpPr/>
              <p:nvPr/>
            </p:nvSpPr>
            <p:spPr>
              <a:xfrm>
                <a:off x="1566531" y="1656908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BD86B55-D877-EE3B-5BFC-4E8EFD1D084B}"/>
                  </a:ext>
                </a:extLst>
              </p:cNvPr>
              <p:cNvSpPr/>
              <p:nvPr/>
            </p:nvSpPr>
            <p:spPr>
              <a:xfrm>
                <a:off x="1976331" y="1288312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343EC2C-534F-ABAD-791F-1BA5C7B0E27B}"/>
                  </a:ext>
                </a:extLst>
              </p:cNvPr>
              <p:cNvSpPr/>
              <p:nvPr/>
            </p:nvSpPr>
            <p:spPr>
              <a:xfrm>
                <a:off x="2688266" y="1553239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E1952DA-3969-9158-960C-DE761FF012E3}"/>
                  </a:ext>
                </a:extLst>
              </p:cNvPr>
              <p:cNvSpPr/>
              <p:nvPr/>
            </p:nvSpPr>
            <p:spPr>
              <a:xfrm>
                <a:off x="2190753" y="2020629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D347CFB-8B92-F422-A9A3-0BECBD39066E}"/>
                  </a:ext>
                </a:extLst>
              </p:cNvPr>
              <p:cNvSpPr/>
              <p:nvPr/>
            </p:nvSpPr>
            <p:spPr>
              <a:xfrm>
                <a:off x="1456666" y="2157523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52BB2C2-D1CD-9778-0E49-AC53A77CBD2F}"/>
                  </a:ext>
                </a:extLst>
              </p:cNvPr>
              <p:cNvSpPr/>
              <p:nvPr/>
            </p:nvSpPr>
            <p:spPr>
              <a:xfrm>
                <a:off x="2466312" y="1139899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962176-FB22-2A95-DE5B-9C1A665C8E7F}"/>
                </a:ext>
              </a:extLst>
            </p:cNvPr>
            <p:cNvGrpSpPr/>
            <p:nvPr/>
          </p:nvGrpSpPr>
          <p:grpSpPr>
            <a:xfrm>
              <a:off x="2146439" y="1140893"/>
              <a:ext cx="1452442" cy="792886"/>
              <a:chOff x="6269665" y="747823"/>
              <a:chExt cx="2721935" cy="14859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FCE7922-1F3E-3742-0640-5BA4C00B21F2}"/>
                  </a:ext>
                </a:extLst>
              </p:cNvPr>
              <p:cNvSpPr/>
              <p:nvPr/>
            </p:nvSpPr>
            <p:spPr>
              <a:xfrm>
                <a:off x="6269665" y="747823"/>
                <a:ext cx="2721935" cy="14859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Star: 5 Points 20">
                <a:extLst>
                  <a:ext uri="{FF2B5EF4-FFF2-40B4-BE49-F238E27FC236}">
                    <a16:creationId xmlns:a16="http://schemas.microsoft.com/office/drawing/2014/main" id="{4C8BBA3D-8142-BBBD-3819-1AA0B58801DB}"/>
                  </a:ext>
                </a:extLst>
              </p:cNvPr>
              <p:cNvSpPr/>
              <p:nvPr/>
            </p:nvSpPr>
            <p:spPr>
              <a:xfrm>
                <a:off x="6743701" y="1166923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Isosceles Triangle 21">
                <a:extLst>
                  <a:ext uri="{FF2B5EF4-FFF2-40B4-BE49-F238E27FC236}">
                    <a16:creationId xmlns:a16="http://schemas.microsoft.com/office/drawing/2014/main" id="{828DBF1E-DF7B-1423-25D5-0A0EBC36331D}"/>
                  </a:ext>
                </a:extLst>
              </p:cNvPr>
              <p:cNvSpPr/>
              <p:nvPr/>
            </p:nvSpPr>
            <p:spPr>
              <a:xfrm>
                <a:off x="7341337" y="1328183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E253D09-691A-AFBB-245F-1C85FC538891}"/>
                  </a:ext>
                </a:extLst>
              </p:cNvPr>
              <p:cNvSpPr/>
              <p:nvPr/>
            </p:nvSpPr>
            <p:spPr>
              <a:xfrm>
                <a:off x="7417537" y="895351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47673D5-B792-B6A8-D253-A03C9941E1F3}"/>
                  </a:ext>
                </a:extLst>
              </p:cNvPr>
              <p:cNvSpPr/>
              <p:nvPr/>
            </p:nvSpPr>
            <p:spPr>
              <a:xfrm>
                <a:off x="7101663" y="1671969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B4C7993-7921-0779-6B1C-83131958E922}"/>
                  </a:ext>
                </a:extLst>
              </p:cNvPr>
              <p:cNvSpPr/>
              <p:nvPr/>
            </p:nvSpPr>
            <p:spPr>
              <a:xfrm>
                <a:off x="8327066" y="1076325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3E54EF-7157-D174-3AF3-70E069FDDD5A}"/>
                  </a:ext>
                </a:extLst>
              </p:cNvPr>
              <p:cNvSpPr/>
              <p:nvPr/>
            </p:nvSpPr>
            <p:spPr>
              <a:xfrm>
                <a:off x="7772401" y="1795131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>
                <a:extLst>
                  <a:ext uri="{FF2B5EF4-FFF2-40B4-BE49-F238E27FC236}">
                    <a16:creationId xmlns:a16="http://schemas.microsoft.com/office/drawing/2014/main" id="{3178280D-1F1C-45C5-1EB0-FC407914E0BF}"/>
                  </a:ext>
                </a:extLst>
              </p:cNvPr>
              <p:cNvSpPr/>
              <p:nvPr/>
            </p:nvSpPr>
            <p:spPr>
              <a:xfrm>
                <a:off x="7850377" y="1204582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Star: 5 Points 27">
                <a:extLst>
                  <a:ext uri="{FF2B5EF4-FFF2-40B4-BE49-F238E27FC236}">
                    <a16:creationId xmlns:a16="http://schemas.microsoft.com/office/drawing/2014/main" id="{3AA7BB60-0774-F727-4CC4-E27FF410072B}"/>
                  </a:ext>
                </a:extLst>
              </p:cNvPr>
              <p:cNvSpPr/>
              <p:nvPr/>
            </p:nvSpPr>
            <p:spPr>
              <a:xfrm>
                <a:off x="8268585" y="1557226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7EAEC4E-6F96-D03D-9005-E36411EB6128}"/>
                </a:ext>
              </a:extLst>
            </p:cNvPr>
            <p:cNvGrpSpPr/>
            <p:nvPr/>
          </p:nvGrpSpPr>
          <p:grpSpPr>
            <a:xfrm>
              <a:off x="1256159" y="1845629"/>
              <a:ext cx="1260485" cy="975859"/>
              <a:chOff x="3570774" y="956931"/>
              <a:chExt cx="2362200" cy="18288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681FC13-F869-ECB0-AE84-3871879A68FE}"/>
                  </a:ext>
                </a:extLst>
              </p:cNvPr>
              <p:cNvSpPr/>
              <p:nvPr/>
            </p:nvSpPr>
            <p:spPr>
              <a:xfrm>
                <a:off x="4352266" y="2309923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AAC7105-01FF-EE74-1F81-588DD216F883}"/>
                  </a:ext>
                </a:extLst>
              </p:cNvPr>
              <p:cNvSpPr/>
              <p:nvPr/>
            </p:nvSpPr>
            <p:spPr>
              <a:xfrm>
                <a:off x="3570774" y="956931"/>
                <a:ext cx="2362200" cy="18288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Star: 5 Points 31">
                <a:extLst>
                  <a:ext uri="{FF2B5EF4-FFF2-40B4-BE49-F238E27FC236}">
                    <a16:creationId xmlns:a16="http://schemas.microsoft.com/office/drawing/2014/main" id="{2EDE4491-8508-DA9C-33E9-79313A867587}"/>
                  </a:ext>
                </a:extLst>
              </p:cNvPr>
              <p:cNvSpPr/>
              <p:nvPr/>
            </p:nvSpPr>
            <p:spPr>
              <a:xfrm>
                <a:off x="4922000" y="2172142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74A7C72-AB78-5880-52D1-36ABF9CAC9F0}"/>
                  </a:ext>
                </a:extLst>
              </p:cNvPr>
              <p:cNvSpPr/>
              <p:nvPr/>
            </p:nvSpPr>
            <p:spPr>
              <a:xfrm>
                <a:off x="3981671" y="1922722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880FDDF-ADAA-B004-5801-3D3FA67E8FA6}"/>
                  </a:ext>
                </a:extLst>
              </p:cNvPr>
              <p:cNvSpPr/>
              <p:nvPr/>
            </p:nvSpPr>
            <p:spPr>
              <a:xfrm>
                <a:off x="4148912" y="1400839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DA94DB8-D618-DAA8-0692-564DEADE5675}"/>
                  </a:ext>
                </a:extLst>
              </p:cNvPr>
              <p:cNvSpPr/>
              <p:nvPr/>
            </p:nvSpPr>
            <p:spPr>
              <a:xfrm>
                <a:off x="5488173" y="1531754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CACF1D9-CB23-5822-8026-28C0DE0A6417}"/>
                  </a:ext>
                </a:extLst>
              </p:cNvPr>
              <p:cNvSpPr/>
              <p:nvPr/>
            </p:nvSpPr>
            <p:spPr>
              <a:xfrm>
                <a:off x="4993543" y="1735323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BD18040-726E-2687-DBDB-A4552E11DE9B}"/>
                  </a:ext>
                </a:extLst>
              </p:cNvPr>
              <p:cNvSpPr/>
              <p:nvPr/>
            </p:nvSpPr>
            <p:spPr>
              <a:xfrm>
                <a:off x="4475205" y="1785826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55FE2C44-CF49-5AE1-16D3-D147250251A2}"/>
                  </a:ext>
                </a:extLst>
              </p:cNvPr>
              <p:cNvSpPr/>
              <p:nvPr/>
            </p:nvSpPr>
            <p:spPr>
              <a:xfrm>
                <a:off x="5429247" y="1922722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tar: 5 Points 38">
                <a:extLst>
                  <a:ext uri="{FF2B5EF4-FFF2-40B4-BE49-F238E27FC236}">
                    <a16:creationId xmlns:a16="http://schemas.microsoft.com/office/drawing/2014/main" id="{E0D3D552-849B-C54F-CFF6-807249493492}"/>
                  </a:ext>
                </a:extLst>
              </p:cNvPr>
              <p:cNvSpPr/>
              <p:nvPr/>
            </p:nvSpPr>
            <p:spPr>
              <a:xfrm>
                <a:off x="4637574" y="1166923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B3E2773-CF4B-6D32-E639-A0ED83F424E6}"/>
                  </a:ext>
                </a:extLst>
              </p:cNvPr>
              <p:cNvSpPr/>
              <p:nvPr/>
            </p:nvSpPr>
            <p:spPr>
              <a:xfrm>
                <a:off x="5146606" y="1280782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D00B696-BE1D-A315-085D-8F68EE6C24A7}"/>
                </a:ext>
              </a:extLst>
            </p:cNvPr>
            <p:cNvSpPr txBox="1"/>
            <p:nvPr/>
          </p:nvSpPr>
          <p:spPr>
            <a:xfrm>
              <a:off x="118175" y="2876262"/>
              <a:ext cx="412035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Shannon entropy quantifies the variability</a:t>
              </a:r>
              <a:br>
                <a:rPr lang="en-US" dirty="0"/>
              </a:br>
              <a:r>
                <a:rPr lang="en-US" dirty="0"/>
                <a:t>of the elements within a distribution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EA6A563-1799-B57C-8C41-8C68583FA7AC}"/>
                </a:ext>
              </a:extLst>
            </p:cNvPr>
            <p:cNvSpPr txBox="1"/>
            <p:nvPr/>
          </p:nvSpPr>
          <p:spPr>
            <a:xfrm>
              <a:off x="2961611" y="922706"/>
              <a:ext cx="11614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more variability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FF8AC54-A0AB-1585-82E2-A01D2A324E1A}"/>
                </a:ext>
              </a:extLst>
            </p:cNvPr>
            <p:cNvSpPr txBox="1"/>
            <p:nvPr/>
          </p:nvSpPr>
          <p:spPr>
            <a:xfrm>
              <a:off x="25615" y="1927407"/>
              <a:ext cx="10624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less variability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DE245A-4B11-9169-9609-0D2A9C759586}"/>
              </a:ext>
            </a:extLst>
          </p:cNvPr>
          <p:cNvGrpSpPr/>
          <p:nvPr/>
        </p:nvGrpSpPr>
        <p:grpSpPr>
          <a:xfrm>
            <a:off x="395210" y="4283775"/>
            <a:ext cx="4064248" cy="1428748"/>
            <a:chOff x="5668184" y="3972772"/>
            <a:chExt cx="4064248" cy="1428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88744B8-4D58-8DDC-5531-E57702435C7F}"/>
                    </a:ext>
                  </a:extLst>
                </p:cNvPr>
                <p:cNvSpPr txBox="1"/>
                <p:nvPr/>
              </p:nvSpPr>
              <p:spPr>
                <a:xfrm>
                  <a:off x="5668184" y="3972772"/>
                  <a:ext cx="394095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a14:m>
                  <a:r>
                    <a:rPr lang="en-US" dirty="0"/>
                    <a:t> only indicator of variability</a:t>
                  </a:r>
                  <a:br>
                    <a:rPr lang="en-US" dirty="0"/>
                  </a:br>
                  <a:r>
                    <a:rPr lang="en-US" dirty="0"/>
                    <a:t>that satisfies simple requirements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588744B8-4D58-8DDC-5531-E57702435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8184" y="3972772"/>
                  <a:ext cx="3940951" cy="646331"/>
                </a:xfrm>
                <a:prstGeom prst="rect">
                  <a:avLst/>
                </a:prstGeom>
                <a:blipFill>
                  <a:blip r:embed="rId2"/>
                  <a:stretch>
                    <a:fillRect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592748-EF5C-5259-8558-79555EF9F408}"/>
                    </a:ext>
                  </a:extLst>
                </p:cNvPr>
                <p:cNvSpPr txBox="1"/>
                <p:nvPr/>
              </p:nvSpPr>
              <p:spPr>
                <a:xfrm>
                  <a:off x="6113941" y="4662856"/>
                  <a:ext cx="3618491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342900" indent="-342900">
                    <a:buFont typeface="+mj-lt"/>
                    <a:buAutoNum type="arabicParenR"/>
                  </a:pPr>
                  <a:r>
                    <a:rPr lang="en-US" sz="1400" b="0" dirty="0"/>
                    <a:t>Continuous function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1400" dirty="0"/>
                    <a:t> only</a:t>
                  </a:r>
                </a:p>
                <a:p>
                  <a:pPr marL="342900" indent="-342900">
                    <a:buFont typeface="+mj-lt"/>
                    <a:buAutoNum type="arabicParenR"/>
                  </a:pPr>
                  <a:r>
                    <a:rPr lang="en-US" sz="1400" dirty="0"/>
                    <a:t>Increases when number of cases increases</a:t>
                  </a:r>
                </a:p>
                <a:p>
                  <a:pPr marL="342900" indent="-342900">
                    <a:buFont typeface="+mj-lt"/>
                    <a:buAutoNum type="arabicParenR"/>
                  </a:pPr>
                  <a:r>
                    <a:rPr lang="en-US" sz="1400" dirty="0"/>
                    <a:t>Linear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48592748-EF5C-5259-8558-79555EF9F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3941" y="4662856"/>
                  <a:ext cx="3618491" cy="738664"/>
                </a:xfrm>
                <a:prstGeom prst="rect">
                  <a:avLst/>
                </a:prstGeom>
                <a:blipFill>
                  <a:blip r:embed="rId3"/>
                  <a:stretch>
                    <a:fillRect l="-673" t="-2479" b="-82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34A5D78-7F11-D9E3-59DD-F06DAE926F35}"/>
              </a:ext>
            </a:extLst>
          </p:cNvPr>
          <p:cNvSpPr txBox="1"/>
          <p:nvPr/>
        </p:nvSpPr>
        <p:spPr>
          <a:xfrm>
            <a:off x="5258880" y="4496805"/>
            <a:ext cx="36379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This characterization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works across disciplines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943816-1ED1-93A6-36EF-03F0E7F33A7F}"/>
              </a:ext>
            </a:extLst>
          </p:cNvPr>
          <p:cNvGrpSpPr/>
          <p:nvPr/>
        </p:nvGrpSpPr>
        <p:grpSpPr>
          <a:xfrm>
            <a:off x="6617456" y="1105037"/>
            <a:ext cx="4396396" cy="2490327"/>
            <a:chOff x="90315" y="3763971"/>
            <a:chExt cx="4396396" cy="2490327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9A0CC0FA-FF47-AE65-82E1-DA6D0AE2EB9A}"/>
                </a:ext>
              </a:extLst>
            </p:cNvPr>
            <p:cNvGrpSpPr/>
            <p:nvPr/>
          </p:nvGrpSpPr>
          <p:grpSpPr>
            <a:xfrm>
              <a:off x="2496481" y="4204524"/>
              <a:ext cx="721518" cy="523221"/>
              <a:chOff x="6097804" y="5041325"/>
              <a:chExt cx="721518" cy="52322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37DC694-D5D3-7B40-3F53-1FF229277640}"/>
                  </a:ext>
                </a:extLst>
              </p:cNvPr>
              <p:cNvSpPr/>
              <p:nvPr/>
            </p:nvSpPr>
            <p:spPr>
              <a:xfrm>
                <a:off x="6097804" y="5041325"/>
                <a:ext cx="721518" cy="52322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Isosceles Triangle 45">
                <a:extLst>
                  <a:ext uri="{FF2B5EF4-FFF2-40B4-BE49-F238E27FC236}">
                    <a16:creationId xmlns:a16="http://schemas.microsoft.com/office/drawing/2014/main" id="{FED2A288-F25A-D951-123F-E4A47EF2073F}"/>
                  </a:ext>
                </a:extLst>
              </p:cNvPr>
              <p:cNvSpPr/>
              <p:nvPr/>
            </p:nvSpPr>
            <p:spPr>
              <a:xfrm>
                <a:off x="6347387" y="5161059"/>
                <a:ext cx="102207" cy="10220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532D645-E832-CB5A-BD44-052EAFB3B7B9}"/>
                  </a:ext>
                </a:extLst>
              </p:cNvPr>
              <p:cNvSpPr/>
              <p:nvPr/>
            </p:nvSpPr>
            <p:spPr>
              <a:xfrm>
                <a:off x="6184188" y="5346941"/>
                <a:ext cx="102207" cy="1022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0AF0D2E-82C9-5FAD-5266-0A30A774E9A7}"/>
                  </a:ext>
                </a:extLst>
              </p:cNvPr>
              <p:cNvSpPr/>
              <p:nvPr/>
            </p:nvSpPr>
            <p:spPr>
              <a:xfrm>
                <a:off x="6636292" y="5169162"/>
                <a:ext cx="102207" cy="10220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Star: 5 Points 48">
                <a:extLst>
                  <a:ext uri="{FF2B5EF4-FFF2-40B4-BE49-F238E27FC236}">
                    <a16:creationId xmlns:a16="http://schemas.microsoft.com/office/drawing/2014/main" id="{0A9A14C9-6D98-A897-36D7-4192A172ADA0}"/>
                  </a:ext>
                </a:extLst>
              </p:cNvPr>
              <p:cNvSpPr/>
              <p:nvPr/>
            </p:nvSpPr>
            <p:spPr>
              <a:xfrm>
                <a:off x="6438612" y="5321388"/>
                <a:ext cx="153311" cy="153311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882E43-08C5-116A-FD6B-0A368B5FE95B}"/>
                </a:ext>
              </a:extLst>
            </p:cNvPr>
            <p:cNvSpPr txBox="1"/>
            <p:nvPr/>
          </p:nvSpPr>
          <p:spPr>
            <a:xfrm>
              <a:off x="2898904" y="5441829"/>
              <a:ext cx="261453" cy="3508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Rounded MT Bold" panose="020F0704030504030204" pitchFamily="34" charset="0"/>
                </a:rPr>
                <a:t>?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4F0517AF-750E-F83F-B35D-10D33E17DD8C}"/>
                </a:ext>
              </a:extLst>
            </p:cNvPr>
            <p:cNvSpPr/>
            <p:nvPr/>
          </p:nvSpPr>
          <p:spPr>
            <a:xfrm>
              <a:off x="4274852" y="5926168"/>
              <a:ext cx="123593" cy="583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D27F200-993C-5BB3-CE24-FE721C83A159}"/>
                </a:ext>
              </a:extLst>
            </p:cNvPr>
            <p:cNvSpPr/>
            <p:nvPr/>
          </p:nvSpPr>
          <p:spPr>
            <a:xfrm>
              <a:off x="4142927" y="5851296"/>
              <a:ext cx="216492" cy="1022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4923875-36DE-A2EC-B1D0-DBB6CB550F06}"/>
                </a:ext>
              </a:extLst>
            </p:cNvPr>
            <p:cNvSpPr/>
            <p:nvPr/>
          </p:nvSpPr>
          <p:spPr>
            <a:xfrm>
              <a:off x="3552615" y="5552294"/>
              <a:ext cx="804243" cy="379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DFA26DE6-2D00-C027-5B7B-6B150FED777E}"/>
                </a:ext>
              </a:extLst>
            </p:cNvPr>
            <p:cNvSpPr/>
            <p:nvPr/>
          </p:nvSpPr>
          <p:spPr>
            <a:xfrm>
              <a:off x="3976112" y="5613558"/>
              <a:ext cx="102207" cy="102207"/>
            </a:xfrm>
            <a:prstGeom prst="triangl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E9C766-F386-16B4-0EC4-512B978CBF13}"/>
                </a:ext>
              </a:extLst>
            </p:cNvPr>
            <p:cNvSpPr/>
            <p:nvPr/>
          </p:nvSpPr>
          <p:spPr>
            <a:xfrm>
              <a:off x="3690823" y="5682946"/>
              <a:ext cx="102207" cy="102207"/>
            </a:xfrm>
            <a:prstGeom prst="ellips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608600E-13FB-6883-6CD4-F0BCB0540365}"/>
                </a:ext>
              </a:extLst>
            </p:cNvPr>
            <p:cNvSpPr/>
            <p:nvPr/>
          </p:nvSpPr>
          <p:spPr>
            <a:xfrm>
              <a:off x="3882533" y="5784060"/>
              <a:ext cx="102207" cy="102207"/>
            </a:xfrm>
            <a:prstGeom prst="ellips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Star: 5 Points 65">
              <a:extLst>
                <a:ext uri="{FF2B5EF4-FFF2-40B4-BE49-F238E27FC236}">
                  <a16:creationId xmlns:a16="http://schemas.microsoft.com/office/drawing/2014/main" id="{F4ABC58E-A806-C532-21D9-2602CAB673DF}"/>
                </a:ext>
              </a:extLst>
            </p:cNvPr>
            <p:cNvSpPr/>
            <p:nvPr/>
          </p:nvSpPr>
          <p:spPr>
            <a:xfrm>
              <a:off x="4166286" y="5657395"/>
              <a:ext cx="153311" cy="153311"/>
            </a:xfrm>
            <a:prstGeom prst="star5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4BCF269-7DDA-8781-6599-484B5A227A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6868" y="5721754"/>
              <a:ext cx="264864" cy="224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1CADA4-C4ED-9D7A-533A-A5D4597D8CD0}"/>
                </a:ext>
              </a:extLst>
            </p:cNvPr>
            <p:cNvSpPr txBox="1"/>
            <p:nvPr/>
          </p:nvSpPr>
          <p:spPr>
            <a:xfrm>
              <a:off x="90315" y="3763971"/>
              <a:ext cx="4396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Meaning depends on the type of distribution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EC7EF0-85BD-5BCA-56B9-7010AFB7044B}"/>
                </a:ext>
              </a:extLst>
            </p:cNvPr>
            <p:cNvSpPr txBox="1"/>
            <p:nvPr/>
          </p:nvSpPr>
          <p:spPr>
            <a:xfrm>
              <a:off x="190518" y="4186500"/>
              <a:ext cx="20887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Statistical distribution:</a:t>
              </a:r>
              <a:br>
                <a:rPr lang="en-US" sz="1400" dirty="0"/>
              </a:br>
              <a:r>
                <a:rPr lang="en-US" sz="1400" dirty="0"/>
                <a:t>variability of what is there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D884327-36ED-DD08-06D6-80EBB0B682CB}"/>
                </a:ext>
              </a:extLst>
            </p:cNvPr>
            <p:cNvSpPr txBox="1"/>
            <p:nvPr/>
          </p:nvSpPr>
          <p:spPr>
            <a:xfrm>
              <a:off x="1329915" y="4925753"/>
              <a:ext cx="26137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Probability distribution:</a:t>
              </a:r>
              <a:br>
                <a:rPr lang="en-US" sz="1400" dirty="0"/>
              </a:br>
              <a:r>
                <a:rPr lang="en-US" sz="1400" dirty="0"/>
                <a:t>variability of what could be there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75181E8-2225-631B-C632-C6B03BD29DCF}"/>
                </a:ext>
              </a:extLst>
            </p:cNvPr>
            <p:cNvSpPr txBox="1"/>
            <p:nvPr/>
          </p:nvSpPr>
          <p:spPr>
            <a:xfrm>
              <a:off x="190518" y="5731078"/>
              <a:ext cx="33241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Credence distribution:</a:t>
              </a:r>
              <a:br>
                <a:rPr lang="en-US" sz="1400" dirty="0"/>
              </a:br>
              <a:r>
                <a:rPr lang="en-US" sz="1400" dirty="0"/>
                <a:t>variability of what one believes to be there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F2F383A0-5173-E4BC-D65D-FD03FB8C13BE}"/>
                </a:ext>
              </a:extLst>
            </p:cNvPr>
            <p:cNvGrpSpPr/>
            <p:nvPr/>
          </p:nvGrpSpPr>
          <p:grpSpPr>
            <a:xfrm>
              <a:off x="204137" y="4591234"/>
              <a:ext cx="957028" cy="978663"/>
              <a:chOff x="6583811" y="4473276"/>
              <a:chExt cx="957028" cy="978663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9348407-2C78-DB33-07BB-FF09F9948D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67074" y="4807795"/>
                <a:ext cx="181484" cy="2387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B8B934-D5ED-A998-3FAF-CA657B0CBE51}"/>
                  </a:ext>
                </a:extLst>
              </p:cNvPr>
              <p:cNvSpPr txBox="1"/>
              <p:nvPr/>
            </p:nvSpPr>
            <p:spPr>
              <a:xfrm>
                <a:off x="6583811" y="4473276"/>
                <a:ext cx="261453" cy="3508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Arial Rounded MT Bold" panose="020F0704030504030204" pitchFamily="34" charset="0"/>
                  </a:rPr>
                  <a:t>?</a:t>
                </a:r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E091199-5DDF-8E7E-EB6B-676481322C4D}"/>
                  </a:ext>
                </a:extLst>
              </p:cNvPr>
              <p:cNvGrpSpPr/>
              <p:nvPr/>
            </p:nvGrpSpPr>
            <p:grpSpPr>
              <a:xfrm>
                <a:off x="6819321" y="4928718"/>
                <a:ext cx="721518" cy="523221"/>
                <a:chOff x="6097804" y="5041325"/>
                <a:chExt cx="721518" cy="523221"/>
              </a:xfrm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E918E103-E5DB-BB4B-E702-688FC19DF0B3}"/>
                    </a:ext>
                  </a:extLst>
                </p:cNvPr>
                <p:cNvSpPr/>
                <p:nvPr/>
              </p:nvSpPr>
              <p:spPr>
                <a:xfrm>
                  <a:off x="6097804" y="5041325"/>
                  <a:ext cx="721518" cy="523221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Isosceles Triangle 104">
                  <a:extLst>
                    <a:ext uri="{FF2B5EF4-FFF2-40B4-BE49-F238E27FC236}">
                      <a16:creationId xmlns:a16="http://schemas.microsoft.com/office/drawing/2014/main" id="{3FF6E84F-69D8-B4CF-50A6-F2BC60C023BA}"/>
                    </a:ext>
                  </a:extLst>
                </p:cNvPr>
                <p:cNvSpPr/>
                <p:nvPr/>
              </p:nvSpPr>
              <p:spPr>
                <a:xfrm>
                  <a:off x="6347387" y="5161059"/>
                  <a:ext cx="102207" cy="102207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AF7EF15C-91E9-CE00-2831-3C0DEBD54B0C}"/>
                    </a:ext>
                  </a:extLst>
                </p:cNvPr>
                <p:cNvSpPr/>
                <p:nvPr/>
              </p:nvSpPr>
              <p:spPr>
                <a:xfrm>
                  <a:off x="6184188" y="5346941"/>
                  <a:ext cx="102207" cy="10220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53D7EC3-3505-5BA9-5795-A2335BA6F2B4}"/>
                    </a:ext>
                  </a:extLst>
                </p:cNvPr>
                <p:cNvSpPr/>
                <p:nvPr/>
              </p:nvSpPr>
              <p:spPr>
                <a:xfrm>
                  <a:off x="6636292" y="5169162"/>
                  <a:ext cx="102207" cy="10220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Star: 5 Points 107">
                  <a:extLst>
                    <a:ext uri="{FF2B5EF4-FFF2-40B4-BE49-F238E27FC236}">
                      <a16:creationId xmlns:a16="http://schemas.microsoft.com/office/drawing/2014/main" id="{6D79C1A0-035B-19E7-559F-A53F7F604C45}"/>
                    </a:ext>
                  </a:extLst>
                </p:cNvPr>
                <p:cNvSpPr/>
                <p:nvPr/>
              </p:nvSpPr>
              <p:spPr>
                <a:xfrm>
                  <a:off x="6438612" y="5321388"/>
                  <a:ext cx="153311" cy="153311"/>
                </a:xfrm>
                <a:prstGeom prst="star5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90C9204-17C8-D19C-14E8-95517D0E244F}"/>
              </a:ext>
            </a:extLst>
          </p:cNvPr>
          <p:cNvSpPr txBox="1"/>
          <p:nvPr/>
        </p:nvSpPr>
        <p:spPr>
          <a:xfrm>
            <a:off x="9469836" y="748750"/>
            <a:ext cx="270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Eur. J. Phys. </a:t>
            </a:r>
            <a:r>
              <a:rPr lang="en-US" sz="1600" dirty="0"/>
              <a:t>42, 045102 (2021)</a:t>
            </a:r>
          </a:p>
        </p:txBody>
      </p:sp>
    </p:spTree>
    <p:extLst>
      <p:ext uri="{BB962C8B-B14F-4D97-AF65-F5344CB8AC3E}">
        <p14:creationId xmlns:p14="http://schemas.microsoft.com/office/powerpoint/2010/main" val="2256604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F433-6CB8-DC2A-7569-D7EF7DE5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entropy as variability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006999-F37E-5276-DAAC-559AA368A610}"/>
              </a:ext>
            </a:extLst>
          </p:cNvPr>
          <p:cNvGrpSpPr/>
          <p:nvPr/>
        </p:nvGrpSpPr>
        <p:grpSpPr>
          <a:xfrm>
            <a:off x="507811" y="956648"/>
            <a:ext cx="4214164" cy="3839166"/>
            <a:chOff x="8028559" y="166992"/>
            <a:chExt cx="4214164" cy="3839166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B4F2D03-500C-E3F6-C6EE-7DB50662818E}"/>
                </a:ext>
              </a:extLst>
            </p:cNvPr>
            <p:cNvCxnSpPr>
              <a:cxnSpLocks/>
            </p:cNvCxnSpPr>
            <p:nvPr/>
          </p:nvCxnSpPr>
          <p:spPr>
            <a:xfrm>
              <a:off x="11180571" y="575561"/>
              <a:ext cx="410945" cy="637788"/>
            </a:xfrm>
            <a:prstGeom prst="straightConnector1">
              <a:avLst/>
            </a:prstGeom>
            <a:ln>
              <a:solidFill>
                <a:srgbClr val="00EE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79C727B-AFF6-F936-5A6C-242CCC597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5560" y="465451"/>
              <a:ext cx="453076" cy="39450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BAF7E517-97CD-DD35-1A03-9F13A3FE14D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136" y="1213349"/>
              <a:ext cx="211333" cy="559040"/>
            </a:xfrm>
            <a:prstGeom prst="straightConnector1">
              <a:avLst/>
            </a:prstGeom>
            <a:ln>
              <a:solidFill>
                <a:srgbClr val="00EE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8B68CF57-F27A-02BC-0425-9B982442E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97515" y="1213349"/>
              <a:ext cx="295097" cy="5590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C8DC6F27-8D09-32F6-E180-B19FE8EF91B5}"/>
                </a:ext>
              </a:extLst>
            </p:cNvPr>
            <p:cNvCxnSpPr>
              <a:cxnSpLocks/>
            </p:cNvCxnSpPr>
            <p:nvPr/>
          </p:nvCxnSpPr>
          <p:spPr>
            <a:xfrm>
              <a:off x="11618478" y="1573684"/>
              <a:ext cx="198771" cy="630722"/>
            </a:xfrm>
            <a:prstGeom prst="straightConnector1">
              <a:avLst/>
            </a:prstGeom>
            <a:ln>
              <a:solidFill>
                <a:srgbClr val="00EE6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AED5F82-17A7-3296-871F-C48F769498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9937" y="1554448"/>
              <a:ext cx="296106" cy="616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416D788-6D3E-495C-0E46-348CA87E8109}"/>
                </a:ext>
              </a:extLst>
            </p:cNvPr>
            <p:cNvSpPr txBox="1"/>
            <p:nvPr/>
          </p:nvSpPr>
          <p:spPr>
            <a:xfrm>
              <a:off x="8028559" y="3082828"/>
              <a:ext cx="39721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Variability is quantified by the expected minimum number of questions required to identify an element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04B4D9E-A4C6-6F93-83B5-C2E15FD2BC2B}"/>
                </a:ext>
              </a:extLst>
            </p:cNvPr>
            <p:cNvSpPr txBox="1"/>
            <p:nvPr/>
          </p:nvSpPr>
          <p:spPr>
            <a:xfrm>
              <a:off x="8913583" y="2143006"/>
              <a:ext cx="274407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Efficient game of</a:t>
              </a:r>
              <a:br>
                <a:rPr lang="en-US" sz="1400" dirty="0"/>
              </a:br>
              <a:r>
                <a:rPr lang="en-US" sz="1400" dirty="0"/>
                <a:t>twenty questions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E86E5430-8043-23B7-B6E4-A61CA82E58FA}"/>
                </a:ext>
              </a:extLst>
            </p:cNvPr>
            <p:cNvSpPr txBox="1"/>
            <p:nvPr/>
          </p:nvSpPr>
          <p:spPr>
            <a:xfrm>
              <a:off x="10500321" y="166992"/>
              <a:ext cx="8003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Is it alive?</a:t>
              </a: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BF22A4E-930D-9A30-13A9-48B91BAB6389}"/>
                </a:ext>
              </a:extLst>
            </p:cNvPr>
            <p:cNvSpPr txBox="1"/>
            <p:nvPr/>
          </p:nvSpPr>
          <p:spPr>
            <a:xfrm>
              <a:off x="10799571" y="1270409"/>
              <a:ext cx="14431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Does it live on land?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067928F-1501-7B01-45AC-96167908E7F8}"/>
                </a:ext>
              </a:extLst>
            </p:cNvPr>
            <p:cNvSpPr txBox="1"/>
            <p:nvPr/>
          </p:nvSpPr>
          <p:spPr>
            <a:xfrm>
              <a:off x="9345214" y="863894"/>
              <a:ext cx="1338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Is it human made?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1B0DCBF5-F62F-385A-AB94-26C06D6E1F49}"/>
                </a:ext>
              </a:extLst>
            </p:cNvPr>
            <p:cNvSpPr txBox="1"/>
            <p:nvPr/>
          </p:nvSpPr>
          <p:spPr>
            <a:xfrm>
              <a:off x="9270921" y="1715345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5A633BB-D689-D7E8-EAF8-A5BD2D7C188C}"/>
                </a:ext>
              </a:extLst>
            </p:cNvPr>
            <p:cNvSpPr txBox="1"/>
            <p:nvPr/>
          </p:nvSpPr>
          <p:spPr>
            <a:xfrm>
              <a:off x="10135578" y="1788907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8684814-0205-AEA2-85BA-61BFBE5B751F}"/>
                </a:ext>
              </a:extLst>
            </p:cNvPr>
            <p:cNvSpPr txBox="1"/>
            <p:nvPr/>
          </p:nvSpPr>
          <p:spPr>
            <a:xfrm>
              <a:off x="11717863" y="2215690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7E20085-B3B9-02E8-A1BA-F7D349F11887}"/>
                </a:ext>
              </a:extLst>
            </p:cNvPr>
            <p:cNvSpPr txBox="1"/>
            <p:nvPr/>
          </p:nvSpPr>
          <p:spPr>
            <a:xfrm>
              <a:off x="10871269" y="2230755"/>
              <a:ext cx="300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…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EAEE3ABA-2731-096F-7860-9F0BBFD06837}"/>
                </a:ext>
              </a:extLst>
            </p:cNvPr>
            <p:cNvSpPr txBox="1"/>
            <p:nvPr/>
          </p:nvSpPr>
          <p:spPr>
            <a:xfrm>
              <a:off x="8946092" y="2725106"/>
              <a:ext cx="2744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More variability, more questions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A1A4B9D-FED0-167C-2068-C41DD00AA7F6}"/>
              </a:ext>
            </a:extLst>
          </p:cNvPr>
          <p:cNvGrpSpPr/>
          <p:nvPr/>
        </p:nvGrpSpPr>
        <p:grpSpPr>
          <a:xfrm>
            <a:off x="5878294" y="1256029"/>
            <a:ext cx="3972137" cy="2940950"/>
            <a:chOff x="4822669" y="2939424"/>
            <a:chExt cx="3972137" cy="2940950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FF3F7BB8-CDCD-C37D-E398-B672D96DFA85}"/>
                </a:ext>
              </a:extLst>
            </p:cNvPr>
            <p:cNvGrpSpPr/>
            <p:nvPr/>
          </p:nvGrpSpPr>
          <p:grpSpPr>
            <a:xfrm>
              <a:off x="5302997" y="2939424"/>
              <a:ext cx="2070190" cy="1291684"/>
              <a:chOff x="4945483" y="3025908"/>
              <a:chExt cx="3361919" cy="2097651"/>
            </a:xfrm>
          </p:grpSpPr>
          <p:sp>
            <p:nvSpPr>
              <p:cNvPr id="172" name="Star: 5 Points 171">
                <a:extLst>
                  <a:ext uri="{FF2B5EF4-FFF2-40B4-BE49-F238E27FC236}">
                    <a16:creationId xmlns:a16="http://schemas.microsoft.com/office/drawing/2014/main" id="{EDF0E197-4FD3-05A1-8309-09C86F1F789A}"/>
                  </a:ext>
                </a:extLst>
              </p:cNvPr>
              <p:cNvSpPr/>
              <p:nvPr/>
            </p:nvSpPr>
            <p:spPr>
              <a:xfrm>
                <a:off x="5240427" y="3025908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Isosceles Triangle 172">
                <a:extLst>
                  <a:ext uri="{FF2B5EF4-FFF2-40B4-BE49-F238E27FC236}">
                    <a16:creationId xmlns:a16="http://schemas.microsoft.com/office/drawing/2014/main" id="{9DBEC4B3-4D05-3B0E-0AC9-177DE6DFFDB8}"/>
                  </a:ext>
                </a:extLst>
              </p:cNvPr>
              <p:cNvSpPr/>
              <p:nvPr/>
            </p:nvSpPr>
            <p:spPr>
              <a:xfrm>
                <a:off x="4977654" y="3064008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C94A77F-FBCB-7863-8376-E79415DC986A}"/>
                  </a:ext>
                </a:extLst>
              </p:cNvPr>
              <p:cNvSpPr/>
              <p:nvPr/>
            </p:nvSpPr>
            <p:spPr>
              <a:xfrm>
                <a:off x="6104946" y="3064008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0F903A35-5DBB-9194-8020-D5D8A7AA3241}"/>
                  </a:ext>
                </a:extLst>
              </p:cNvPr>
              <p:cNvSpPr/>
              <p:nvPr/>
            </p:nvSpPr>
            <p:spPr>
              <a:xfrm>
                <a:off x="5842173" y="3064008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Star: 5 Points 175">
                <a:extLst>
                  <a:ext uri="{FF2B5EF4-FFF2-40B4-BE49-F238E27FC236}">
                    <a16:creationId xmlns:a16="http://schemas.microsoft.com/office/drawing/2014/main" id="{AE1B3AB6-5DD1-BD08-BAB1-6226FC219167}"/>
                  </a:ext>
                </a:extLst>
              </p:cNvPr>
              <p:cNvSpPr/>
              <p:nvPr/>
            </p:nvSpPr>
            <p:spPr>
              <a:xfrm>
                <a:off x="6630492" y="3025908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Isosceles Triangle 176">
                <a:extLst>
                  <a:ext uri="{FF2B5EF4-FFF2-40B4-BE49-F238E27FC236}">
                    <a16:creationId xmlns:a16="http://schemas.microsoft.com/office/drawing/2014/main" id="{D2E7D625-DCFC-27FC-E8F3-F6A638BB0200}"/>
                  </a:ext>
                </a:extLst>
              </p:cNvPr>
              <p:cNvSpPr/>
              <p:nvPr/>
            </p:nvSpPr>
            <p:spPr>
              <a:xfrm>
                <a:off x="5579400" y="3064008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Isosceles Triangle 177">
                <a:extLst>
                  <a:ext uri="{FF2B5EF4-FFF2-40B4-BE49-F238E27FC236}">
                    <a16:creationId xmlns:a16="http://schemas.microsoft.com/office/drawing/2014/main" id="{6E90E3AC-1A84-55D7-2E1F-E730E743BAA3}"/>
                  </a:ext>
                </a:extLst>
              </p:cNvPr>
              <p:cNvSpPr/>
              <p:nvPr/>
            </p:nvSpPr>
            <p:spPr>
              <a:xfrm>
                <a:off x="6969465" y="3064008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Isosceles Triangle 178">
                <a:extLst>
                  <a:ext uri="{FF2B5EF4-FFF2-40B4-BE49-F238E27FC236}">
                    <a16:creationId xmlns:a16="http://schemas.microsoft.com/office/drawing/2014/main" id="{9DD0A381-5385-D135-3C74-26620B66181B}"/>
                  </a:ext>
                </a:extLst>
              </p:cNvPr>
              <p:cNvSpPr/>
              <p:nvPr/>
            </p:nvSpPr>
            <p:spPr>
              <a:xfrm>
                <a:off x="6367719" y="3068099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Star: 5 Points 179">
                <a:extLst>
                  <a:ext uri="{FF2B5EF4-FFF2-40B4-BE49-F238E27FC236}">
                    <a16:creationId xmlns:a16="http://schemas.microsoft.com/office/drawing/2014/main" id="{4CF96B64-40D9-EBA8-C2D3-A2E99B7A01FF}"/>
                  </a:ext>
                </a:extLst>
              </p:cNvPr>
              <p:cNvSpPr/>
              <p:nvPr/>
            </p:nvSpPr>
            <p:spPr>
              <a:xfrm>
                <a:off x="6931365" y="3409059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Isosceles Triangle 180">
                <a:extLst>
                  <a:ext uri="{FF2B5EF4-FFF2-40B4-BE49-F238E27FC236}">
                    <a16:creationId xmlns:a16="http://schemas.microsoft.com/office/drawing/2014/main" id="{26C960BE-323D-B95E-D35C-6675DB6589D3}"/>
                  </a:ext>
                </a:extLst>
              </p:cNvPr>
              <p:cNvSpPr/>
              <p:nvPr/>
            </p:nvSpPr>
            <p:spPr>
              <a:xfrm>
                <a:off x="4977654" y="3447159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52FFE2D3-E7FB-E9BB-0F5A-0B2B141FA228}"/>
                  </a:ext>
                </a:extLst>
              </p:cNvPr>
              <p:cNvSpPr/>
              <p:nvPr/>
            </p:nvSpPr>
            <p:spPr>
              <a:xfrm>
                <a:off x="5541744" y="3447159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9BA83194-5F9D-BB13-8E81-DBE934F95868}"/>
                  </a:ext>
                </a:extLst>
              </p:cNvPr>
              <p:cNvSpPr/>
              <p:nvPr/>
            </p:nvSpPr>
            <p:spPr>
              <a:xfrm>
                <a:off x="5823789" y="3447159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Star: 5 Points 183">
                <a:extLst>
                  <a:ext uri="{FF2B5EF4-FFF2-40B4-BE49-F238E27FC236}">
                    <a16:creationId xmlns:a16="http://schemas.microsoft.com/office/drawing/2014/main" id="{7232F28F-3227-2B42-6DA4-AB73AB827AA5}"/>
                  </a:ext>
                </a:extLst>
              </p:cNvPr>
              <p:cNvSpPr/>
              <p:nvPr/>
            </p:nvSpPr>
            <p:spPr>
              <a:xfrm>
                <a:off x="6632634" y="3409059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Isosceles Triangle 184">
                <a:extLst>
                  <a:ext uri="{FF2B5EF4-FFF2-40B4-BE49-F238E27FC236}">
                    <a16:creationId xmlns:a16="http://schemas.microsoft.com/office/drawing/2014/main" id="{ECAB7ACB-6D88-A9FD-FB7F-9E7D8B3E5DF4}"/>
                  </a:ext>
                </a:extLst>
              </p:cNvPr>
              <p:cNvSpPr/>
              <p:nvPr/>
            </p:nvSpPr>
            <p:spPr>
              <a:xfrm>
                <a:off x="5259699" y="3447159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Isosceles Triangle 185">
                <a:extLst>
                  <a:ext uri="{FF2B5EF4-FFF2-40B4-BE49-F238E27FC236}">
                    <a16:creationId xmlns:a16="http://schemas.microsoft.com/office/drawing/2014/main" id="{70790115-7652-9716-CD1F-982DFEB2DD46}"/>
                  </a:ext>
                </a:extLst>
              </p:cNvPr>
              <p:cNvSpPr/>
              <p:nvPr/>
            </p:nvSpPr>
            <p:spPr>
              <a:xfrm>
                <a:off x="6387877" y="3447159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Isosceles Triangle 186">
                <a:extLst>
                  <a:ext uri="{FF2B5EF4-FFF2-40B4-BE49-F238E27FC236}">
                    <a16:creationId xmlns:a16="http://schemas.microsoft.com/office/drawing/2014/main" id="{7CAEFFB2-BC31-3589-761D-18AB172C2B40}"/>
                  </a:ext>
                </a:extLst>
              </p:cNvPr>
              <p:cNvSpPr/>
              <p:nvPr/>
            </p:nvSpPr>
            <p:spPr>
              <a:xfrm>
                <a:off x="6105834" y="3447159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Star: 5 Points 187">
                <a:extLst>
                  <a:ext uri="{FF2B5EF4-FFF2-40B4-BE49-F238E27FC236}">
                    <a16:creationId xmlns:a16="http://schemas.microsoft.com/office/drawing/2014/main" id="{CBBD4BB7-175A-FD11-30C4-DA91A300B9A3}"/>
                  </a:ext>
                </a:extLst>
              </p:cNvPr>
              <p:cNvSpPr/>
              <p:nvPr/>
            </p:nvSpPr>
            <p:spPr>
              <a:xfrm>
                <a:off x="5289052" y="3787201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Isosceles Triangle 188">
                <a:extLst>
                  <a:ext uri="{FF2B5EF4-FFF2-40B4-BE49-F238E27FC236}">
                    <a16:creationId xmlns:a16="http://schemas.microsoft.com/office/drawing/2014/main" id="{31851DFF-502C-B52F-1466-DC82A77C3C51}"/>
                  </a:ext>
                </a:extLst>
              </p:cNvPr>
              <p:cNvSpPr/>
              <p:nvPr/>
            </p:nvSpPr>
            <p:spPr>
              <a:xfrm>
                <a:off x="6969465" y="3825301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B5DF78E1-7562-4BD1-FBDF-E466A17334AC}"/>
                  </a:ext>
                </a:extLst>
              </p:cNvPr>
              <p:cNvSpPr/>
              <p:nvPr/>
            </p:nvSpPr>
            <p:spPr>
              <a:xfrm>
                <a:off x="5632621" y="3825301"/>
                <a:ext cx="152400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AF68F2D1-F185-B8A1-6AD5-6CC51083059A}"/>
                  </a:ext>
                </a:extLst>
              </p:cNvPr>
              <p:cNvSpPr/>
              <p:nvPr/>
            </p:nvSpPr>
            <p:spPr>
              <a:xfrm>
                <a:off x="5899990" y="3825301"/>
                <a:ext cx="152400" cy="1524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Star: 5 Points 191">
                <a:extLst>
                  <a:ext uri="{FF2B5EF4-FFF2-40B4-BE49-F238E27FC236}">
                    <a16:creationId xmlns:a16="http://schemas.microsoft.com/office/drawing/2014/main" id="{F5B28654-1A1B-3634-B28E-99A33D9DAA09}"/>
                  </a:ext>
                </a:extLst>
              </p:cNvPr>
              <p:cNvSpPr/>
              <p:nvPr/>
            </p:nvSpPr>
            <p:spPr>
              <a:xfrm>
                <a:off x="4945483" y="3787201"/>
                <a:ext cx="228600" cy="228600"/>
              </a:xfrm>
              <a:prstGeom prst="star5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Isosceles Triangle 192">
                <a:extLst>
                  <a:ext uri="{FF2B5EF4-FFF2-40B4-BE49-F238E27FC236}">
                    <a16:creationId xmlns:a16="http://schemas.microsoft.com/office/drawing/2014/main" id="{979AEC2C-1084-4F0E-D3A8-5717E41BC7F6}"/>
                  </a:ext>
                </a:extLst>
              </p:cNvPr>
              <p:cNvSpPr/>
              <p:nvPr/>
            </p:nvSpPr>
            <p:spPr>
              <a:xfrm>
                <a:off x="6702097" y="3825301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Isosceles Triangle 193">
                <a:extLst>
                  <a:ext uri="{FF2B5EF4-FFF2-40B4-BE49-F238E27FC236}">
                    <a16:creationId xmlns:a16="http://schemas.microsoft.com/office/drawing/2014/main" id="{4A8AE293-D44A-75D2-3F00-23C4768659AB}"/>
                  </a:ext>
                </a:extLst>
              </p:cNvPr>
              <p:cNvSpPr/>
              <p:nvPr/>
            </p:nvSpPr>
            <p:spPr>
              <a:xfrm>
                <a:off x="6434728" y="3825301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Isosceles Triangle 194">
                <a:extLst>
                  <a:ext uri="{FF2B5EF4-FFF2-40B4-BE49-F238E27FC236}">
                    <a16:creationId xmlns:a16="http://schemas.microsoft.com/office/drawing/2014/main" id="{FEDD62A2-A6CF-A68A-42CA-6F0821BD7232}"/>
                  </a:ext>
                </a:extLst>
              </p:cNvPr>
              <p:cNvSpPr/>
              <p:nvPr/>
            </p:nvSpPr>
            <p:spPr>
              <a:xfrm>
                <a:off x="6167359" y="3825301"/>
                <a:ext cx="152400" cy="152400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DE591F09-5B01-54EF-731C-FD3AB4F9DA71}"/>
                  </a:ext>
                </a:extLst>
              </p:cNvPr>
              <p:cNvSpPr txBox="1"/>
              <p:nvPr/>
            </p:nvSpPr>
            <p:spPr>
              <a:xfrm>
                <a:off x="5804507" y="4131585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197" name="Right Brace 196">
                <a:extLst>
                  <a:ext uri="{FF2B5EF4-FFF2-40B4-BE49-F238E27FC236}">
                    <a16:creationId xmlns:a16="http://schemas.microsoft.com/office/drawing/2014/main" id="{61C393C0-0D03-4FB8-6F6A-230D1520779C}"/>
                  </a:ext>
                </a:extLst>
              </p:cNvPr>
              <p:cNvSpPr/>
              <p:nvPr/>
            </p:nvSpPr>
            <p:spPr>
              <a:xfrm>
                <a:off x="7219485" y="3025908"/>
                <a:ext cx="430966" cy="2097651"/>
              </a:xfrm>
              <a:prstGeom prst="rightBrace">
                <a:avLst>
                  <a:gd name="adj1" fmla="val 41228"/>
                  <a:gd name="adj2" fmla="val 5000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1F29C29C-8684-A8B8-3CE8-3EE30812D4E4}"/>
                      </a:ext>
                    </a:extLst>
                  </p:cNvPr>
                  <p:cNvSpPr txBox="1"/>
                  <p:nvPr/>
                </p:nvSpPr>
                <p:spPr>
                  <a:xfrm>
                    <a:off x="7685499" y="3663607"/>
                    <a:ext cx="621903" cy="523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1F29C29C-8684-A8B8-3CE8-3EE30812D4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5499" y="3663607"/>
                    <a:ext cx="621903" cy="523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111" b="-211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4D8E648-F676-F05D-E51F-7800582DF768}"/>
                </a:ext>
              </a:extLst>
            </p:cNvPr>
            <p:cNvSpPr txBox="1"/>
            <p:nvPr/>
          </p:nvSpPr>
          <p:spPr>
            <a:xfrm>
              <a:off x="4822669" y="4957044"/>
              <a:ext cx="397213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Variability is also quantified by the logarithm of the number of possible permutations per element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293FC128-BFF4-AF3A-4BB9-8EB418A0BFF4}"/>
                    </a:ext>
                  </a:extLst>
                </p:cNvPr>
                <p:cNvSpPr/>
                <p:nvPr/>
              </p:nvSpPr>
              <p:spPr>
                <a:xfrm>
                  <a:off x="5685367" y="4147926"/>
                  <a:ext cx="1915588" cy="4956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≈−∑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293FC128-BFF4-AF3A-4BB9-8EB418A0BF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367" y="4147926"/>
                  <a:ext cx="1915588" cy="495649"/>
                </a:xfrm>
                <a:prstGeom prst="rect">
                  <a:avLst/>
                </a:prstGeom>
                <a:blipFill>
                  <a:blip r:embed="rId5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78214A5-A057-C96C-0C56-00219EBB9CCF}"/>
                </a:ext>
              </a:extLst>
            </p:cNvPr>
            <p:cNvSpPr txBox="1"/>
            <p:nvPr/>
          </p:nvSpPr>
          <p:spPr>
            <a:xfrm>
              <a:off x="5248890" y="4645296"/>
              <a:ext cx="31752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More variability, more permutations</a:t>
              </a: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9BA1184-E5A5-394A-B025-87F891709756}"/>
              </a:ext>
            </a:extLst>
          </p:cNvPr>
          <p:cNvSpPr txBox="1"/>
          <p:nvPr/>
        </p:nvSpPr>
        <p:spPr>
          <a:xfrm>
            <a:off x="397823" y="5026646"/>
            <a:ext cx="9108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More variability for a distribution at equilibrium, more fluctuations, more physical entropy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0C9204-17C8-D19C-14E8-95517D0E244F}"/>
              </a:ext>
            </a:extLst>
          </p:cNvPr>
          <p:cNvSpPr txBox="1"/>
          <p:nvPr/>
        </p:nvSpPr>
        <p:spPr>
          <a:xfrm>
            <a:off x="9385959" y="885815"/>
            <a:ext cx="2702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Eur. J. Phys. 42, 045102 (2021)</a:t>
            </a:r>
          </a:p>
        </p:txBody>
      </p:sp>
    </p:spTree>
    <p:extLst>
      <p:ext uri="{BB962C8B-B14F-4D97-AF65-F5344CB8AC3E}">
        <p14:creationId xmlns:p14="http://schemas.microsoft.com/office/powerpoint/2010/main" val="73778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9EE7-A272-2794-DD10-5F8B1D836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242" y="84779"/>
            <a:ext cx="8267758" cy="897424"/>
          </a:xfrm>
        </p:spPr>
        <p:txBody>
          <a:bodyPr/>
          <a:lstStyle/>
          <a:p>
            <a:r>
              <a:rPr lang="en-US" dirty="0"/>
              <a:t>Entropy as logarithm of evolutions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78EE023-77CE-6ADB-C794-D0F85DC4BF37}"/>
              </a:ext>
            </a:extLst>
          </p:cNvPr>
          <p:cNvGrpSpPr/>
          <p:nvPr/>
        </p:nvGrpSpPr>
        <p:grpSpPr>
          <a:xfrm>
            <a:off x="557555" y="1168626"/>
            <a:ext cx="4112206" cy="1460549"/>
            <a:chOff x="986762" y="2657669"/>
            <a:chExt cx="11053871" cy="39260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55ADD5C-7C8A-1B3A-A4DB-74DE5FD826F2}"/>
                </a:ext>
              </a:extLst>
            </p:cNvPr>
            <p:cNvGrpSpPr/>
            <p:nvPr/>
          </p:nvGrpSpPr>
          <p:grpSpPr>
            <a:xfrm>
              <a:off x="1480453" y="2657669"/>
              <a:ext cx="2127380" cy="3079102"/>
              <a:chOff x="1564432" y="2657669"/>
              <a:chExt cx="2127380" cy="307910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35309F47-4243-9FBF-FFDF-A23BBD298D0D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75486D4-6B8B-86E4-A0A3-E6CDD519CAD0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DCBD04-8143-CB7D-A7B8-C0B228789E11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FB6EDB6-DF99-2347-E33A-A97BCEA1F7AB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F7B9CB6-E301-714F-8F10-CE81C417C91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C7FD363-8EF2-A321-591E-605E0F699078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1E42441-8155-E8DF-D4B9-F091C40775CE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A78D950-6A54-9A5C-C35B-345FF5C6462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2AA0BD1-4ED2-22AC-C101-B6B9975CAB6E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0A24451-D49A-22BA-B600-DCE33F01B1E8}"/>
                </a:ext>
              </a:extLst>
            </p:cNvPr>
            <p:cNvGrpSpPr/>
            <p:nvPr/>
          </p:nvGrpSpPr>
          <p:grpSpPr>
            <a:xfrm>
              <a:off x="5032310" y="2657669"/>
              <a:ext cx="2127380" cy="3079102"/>
              <a:chOff x="1564432" y="2657669"/>
              <a:chExt cx="2127380" cy="307910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DC9980E-9344-A677-D90D-48A627F6FBD3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02D5721-04F9-F29A-A6DE-DC3381D36317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4423192-2898-AEA2-A288-42B42AF31436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96CD1C3-F77C-36B7-F5D4-D1B1A7DD3913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81B346-3FBF-B55B-2B2A-6E3B1F85F174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B2E971B-6E2B-89D4-57F4-E60041E8F39D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2354A70-4024-3A48-3E1B-8825679DC644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9B677FE-520B-D762-35CD-E3B2072CCD0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15A3645-5628-72C2-BAED-5E84D73A275E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40126D2-5524-4002-29AF-1A82341DB2CB}"/>
                </a:ext>
              </a:extLst>
            </p:cNvPr>
            <p:cNvGrpSpPr/>
            <p:nvPr/>
          </p:nvGrpSpPr>
          <p:grpSpPr>
            <a:xfrm>
              <a:off x="8584167" y="2657669"/>
              <a:ext cx="2127380" cy="3079102"/>
              <a:chOff x="1564432" y="2657669"/>
              <a:chExt cx="2127380" cy="307910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A2BD2F7-0764-FD50-55E3-484D3B46C11E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42432E6-F793-4734-1C7E-99543EF2A7D2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FAE0872-15F3-508E-2F3A-8E85C7C5BDCE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357D74E-58A9-E99D-C34F-7445F85BFF54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BAF8575-E684-84DE-DEF5-59573E3B8D30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243E19E-D8F7-7A07-478F-5878E55FA13A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52BAB81-D20D-30BE-1C0B-469EBB00E5BD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71C690E-C332-3E73-CC1C-CA5A3B31B939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202468E-E23C-6182-3403-AA4E3869D56A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6C197D-83C4-CEEA-1D23-2A153B11875D}"/>
                    </a:ext>
                  </a:extLst>
                </p:cNvPr>
                <p:cNvSpPr txBox="1"/>
                <p:nvPr/>
              </p:nvSpPr>
              <p:spPr>
                <a:xfrm>
                  <a:off x="6660500" y="5756394"/>
                  <a:ext cx="805435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6C197D-83C4-CEEA-1D23-2A153B118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500" y="5756394"/>
                  <a:ext cx="805435" cy="82732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E584953-C046-B9EE-FBC5-C55A31C50856}"/>
                    </a:ext>
                  </a:extLst>
                </p:cNvPr>
                <p:cNvSpPr txBox="1"/>
                <p:nvPr/>
              </p:nvSpPr>
              <p:spPr>
                <a:xfrm>
                  <a:off x="10168816" y="5733795"/>
                  <a:ext cx="1871817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E584953-C046-B9EE-FBC5-C55A31C508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8816" y="5733795"/>
                  <a:ext cx="1871817" cy="82732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95FF992-FB9C-4184-39C6-837F07F7535D}"/>
                    </a:ext>
                  </a:extLst>
                </p:cNvPr>
                <p:cNvSpPr txBox="1"/>
                <p:nvPr/>
              </p:nvSpPr>
              <p:spPr>
                <a:xfrm>
                  <a:off x="3108644" y="5756394"/>
                  <a:ext cx="1871817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95FF992-FB9C-4184-39C6-837F07F75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644" y="5756394"/>
                  <a:ext cx="1871817" cy="82732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D6BE017-99EB-C00E-7397-4CB3FED896BD}"/>
                </a:ext>
              </a:extLst>
            </p:cNvPr>
            <p:cNvSpPr/>
            <p:nvPr/>
          </p:nvSpPr>
          <p:spPr>
            <a:xfrm>
              <a:off x="986762" y="3175466"/>
              <a:ext cx="10439949" cy="916012"/>
            </a:xfrm>
            <a:custGeom>
              <a:avLst/>
              <a:gdLst>
                <a:gd name="connsiteX0" fmla="*/ 0 w 10538625"/>
                <a:gd name="connsiteY0" fmla="*/ 652264 h 915103"/>
                <a:gd name="connsiteX1" fmla="*/ 2177456 w 10538625"/>
                <a:gd name="connsiteY1" fmla="*/ 336500 h 915103"/>
                <a:gd name="connsiteX2" fmla="*/ 5282469 w 10538625"/>
                <a:gd name="connsiteY2" fmla="*/ 14157 h 915103"/>
                <a:gd name="connsiteX3" fmla="*/ 8262492 w 10538625"/>
                <a:gd name="connsiteY3" fmla="*/ 829881 h 915103"/>
                <a:gd name="connsiteX4" fmla="*/ 10538625 w 10538625"/>
                <a:gd name="connsiteY4" fmla="*/ 849616 h 915103"/>
                <a:gd name="connsiteX0" fmla="*/ 0 w 10439949"/>
                <a:gd name="connsiteY0" fmla="*/ 791320 h 916012"/>
                <a:gd name="connsiteX1" fmla="*/ 2078780 w 10439949"/>
                <a:gd name="connsiteY1" fmla="*/ 337409 h 916012"/>
                <a:gd name="connsiteX2" fmla="*/ 5183793 w 10439949"/>
                <a:gd name="connsiteY2" fmla="*/ 15066 h 916012"/>
                <a:gd name="connsiteX3" fmla="*/ 8163816 w 10439949"/>
                <a:gd name="connsiteY3" fmla="*/ 830790 h 916012"/>
                <a:gd name="connsiteX4" fmla="*/ 10439949 w 10439949"/>
                <a:gd name="connsiteY4" fmla="*/ 850525 h 916012"/>
                <a:gd name="connsiteX0" fmla="*/ 0 w 10439949"/>
                <a:gd name="connsiteY0" fmla="*/ 791320 h 916012"/>
                <a:gd name="connsiteX1" fmla="*/ 2078780 w 10439949"/>
                <a:gd name="connsiteY1" fmla="*/ 337409 h 916012"/>
                <a:gd name="connsiteX2" fmla="*/ 5183793 w 10439949"/>
                <a:gd name="connsiteY2" fmla="*/ 15066 h 916012"/>
                <a:gd name="connsiteX3" fmla="*/ 8163816 w 10439949"/>
                <a:gd name="connsiteY3" fmla="*/ 830790 h 916012"/>
                <a:gd name="connsiteX4" fmla="*/ 10439949 w 10439949"/>
                <a:gd name="connsiteY4" fmla="*/ 850525 h 916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39949" h="916012">
                  <a:moveTo>
                    <a:pt x="0" y="791320"/>
                  </a:moveTo>
                  <a:cubicBezTo>
                    <a:pt x="694571" y="791867"/>
                    <a:pt x="1214815" y="466785"/>
                    <a:pt x="2078780" y="337409"/>
                  </a:cubicBezTo>
                  <a:cubicBezTo>
                    <a:pt x="2942746" y="208033"/>
                    <a:pt x="4169620" y="-67164"/>
                    <a:pt x="5183793" y="15066"/>
                  </a:cubicBezTo>
                  <a:cubicBezTo>
                    <a:pt x="6197966" y="97296"/>
                    <a:pt x="7287790" y="691547"/>
                    <a:pt x="8163816" y="830790"/>
                  </a:cubicBezTo>
                  <a:cubicBezTo>
                    <a:pt x="9039842" y="970033"/>
                    <a:pt x="9739895" y="910279"/>
                    <a:pt x="10439949" y="8505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4301EFA-56FA-9EDB-ADD7-C4CBDC1B083E}"/>
                </a:ext>
              </a:extLst>
            </p:cNvPr>
            <p:cNvSpPr/>
            <p:nvPr/>
          </p:nvSpPr>
          <p:spPr>
            <a:xfrm>
              <a:off x="1078767" y="3177024"/>
              <a:ext cx="10216375" cy="469730"/>
            </a:xfrm>
            <a:custGeom>
              <a:avLst/>
              <a:gdLst>
                <a:gd name="connsiteX0" fmla="*/ 0 w 10222860"/>
                <a:gd name="connsiteY0" fmla="*/ 362180 h 469745"/>
                <a:gd name="connsiteX1" fmla="*/ 1986682 w 10222860"/>
                <a:gd name="connsiteY1" fmla="*/ 335867 h 469745"/>
                <a:gd name="connsiteX2" fmla="*/ 5098273 w 10222860"/>
                <a:gd name="connsiteY2" fmla="*/ 368 h 469745"/>
                <a:gd name="connsiteX3" fmla="*/ 8308541 w 10222860"/>
                <a:gd name="connsiteY3" fmla="*/ 408229 h 469745"/>
                <a:gd name="connsiteX4" fmla="*/ 10222860 w 10222860"/>
                <a:gd name="connsiteY4" fmla="*/ 460857 h 469745"/>
                <a:gd name="connsiteX0" fmla="*/ 0 w 10216375"/>
                <a:gd name="connsiteY0" fmla="*/ 277859 h 469730"/>
                <a:gd name="connsiteX1" fmla="*/ 1980197 w 10216375"/>
                <a:gd name="connsiteY1" fmla="*/ 335852 h 469730"/>
                <a:gd name="connsiteX2" fmla="*/ 5091788 w 10216375"/>
                <a:gd name="connsiteY2" fmla="*/ 353 h 469730"/>
                <a:gd name="connsiteX3" fmla="*/ 8302056 w 10216375"/>
                <a:gd name="connsiteY3" fmla="*/ 408214 h 469730"/>
                <a:gd name="connsiteX4" fmla="*/ 10216375 w 10216375"/>
                <a:gd name="connsiteY4" fmla="*/ 460842 h 46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16375" h="469730">
                  <a:moveTo>
                    <a:pt x="0" y="277859"/>
                  </a:moveTo>
                  <a:cubicBezTo>
                    <a:pt x="568485" y="294853"/>
                    <a:pt x="1131566" y="382103"/>
                    <a:pt x="1980197" y="335852"/>
                  </a:cubicBezTo>
                  <a:cubicBezTo>
                    <a:pt x="2828828" y="289601"/>
                    <a:pt x="4038145" y="-11707"/>
                    <a:pt x="5091788" y="353"/>
                  </a:cubicBezTo>
                  <a:cubicBezTo>
                    <a:pt x="6145431" y="12413"/>
                    <a:pt x="7447958" y="331466"/>
                    <a:pt x="8302056" y="408214"/>
                  </a:cubicBezTo>
                  <a:cubicBezTo>
                    <a:pt x="9156154" y="484962"/>
                    <a:pt x="9686264" y="472902"/>
                    <a:pt x="10216375" y="46084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39371C9-4B49-05BC-0718-BDE847F25F4A}"/>
                </a:ext>
              </a:extLst>
            </p:cNvPr>
            <p:cNvSpPr/>
            <p:nvPr/>
          </p:nvSpPr>
          <p:spPr>
            <a:xfrm>
              <a:off x="1013076" y="3887845"/>
              <a:ext cx="10321537" cy="572322"/>
            </a:xfrm>
            <a:custGeom>
              <a:avLst/>
              <a:gdLst>
                <a:gd name="connsiteX0" fmla="*/ 0 w 10321537"/>
                <a:gd name="connsiteY0" fmla="*/ 572322 h 572322"/>
                <a:gd name="connsiteX1" fmla="*/ 1657761 w 10321537"/>
                <a:gd name="connsiteY1" fmla="*/ 434175 h 572322"/>
                <a:gd name="connsiteX2" fmla="*/ 4585157 w 10321537"/>
                <a:gd name="connsiteY2" fmla="*/ 111833 h 572322"/>
                <a:gd name="connsiteX3" fmla="*/ 8144081 w 10321537"/>
                <a:gd name="connsiteY3" fmla="*/ 98676 h 572322"/>
                <a:gd name="connsiteX4" fmla="*/ 10321537 w 10321537"/>
                <a:gd name="connsiteY4" fmla="*/ 0 h 57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21537" h="572322">
                  <a:moveTo>
                    <a:pt x="0" y="572322"/>
                  </a:moveTo>
                  <a:lnTo>
                    <a:pt x="1657761" y="434175"/>
                  </a:lnTo>
                  <a:cubicBezTo>
                    <a:pt x="2421954" y="357427"/>
                    <a:pt x="3504104" y="167750"/>
                    <a:pt x="4585157" y="111833"/>
                  </a:cubicBezTo>
                  <a:cubicBezTo>
                    <a:pt x="5666210" y="55916"/>
                    <a:pt x="7188018" y="117315"/>
                    <a:pt x="8144081" y="98676"/>
                  </a:cubicBezTo>
                  <a:cubicBezTo>
                    <a:pt x="9100144" y="80037"/>
                    <a:pt x="9710840" y="40018"/>
                    <a:pt x="1032153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066A8-D08B-6DFF-01FC-83417B96E3DE}"/>
                </a:ext>
              </a:extLst>
            </p:cNvPr>
            <p:cNvSpPr/>
            <p:nvPr/>
          </p:nvSpPr>
          <p:spPr>
            <a:xfrm>
              <a:off x="1256478" y="4314728"/>
              <a:ext cx="10091292" cy="691448"/>
            </a:xfrm>
            <a:custGeom>
              <a:avLst/>
              <a:gdLst>
                <a:gd name="connsiteX0" fmla="*/ 0 w 10091292"/>
                <a:gd name="connsiteY0" fmla="*/ 684869 h 691448"/>
                <a:gd name="connsiteX1" fmla="*/ 1723545 w 10091292"/>
                <a:gd name="connsiteY1" fmla="*/ 428311 h 691448"/>
                <a:gd name="connsiteX2" fmla="*/ 4999597 w 10091292"/>
                <a:gd name="connsiteY2" fmla="*/ 714 h 691448"/>
                <a:gd name="connsiteX3" fmla="*/ 7769110 w 10091292"/>
                <a:gd name="connsiteY3" fmla="*/ 336213 h 691448"/>
                <a:gd name="connsiteX4" fmla="*/ 10091292 w 10091292"/>
                <a:gd name="connsiteY4" fmla="*/ 691448 h 69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1292" h="691448">
                  <a:moveTo>
                    <a:pt x="0" y="684869"/>
                  </a:moveTo>
                  <a:cubicBezTo>
                    <a:pt x="445139" y="613603"/>
                    <a:pt x="1723545" y="428311"/>
                    <a:pt x="1723545" y="428311"/>
                  </a:cubicBezTo>
                  <a:cubicBezTo>
                    <a:pt x="2556811" y="314285"/>
                    <a:pt x="3992003" y="16064"/>
                    <a:pt x="4999597" y="714"/>
                  </a:cubicBezTo>
                  <a:cubicBezTo>
                    <a:pt x="6007191" y="-14636"/>
                    <a:pt x="6920494" y="221091"/>
                    <a:pt x="7769110" y="336213"/>
                  </a:cubicBezTo>
                  <a:cubicBezTo>
                    <a:pt x="8617726" y="451335"/>
                    <a:pt x="9354509" y="571391"/>
                    <a:pt x="10091292" y="69144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918782-5766-FC82-4716-E8FC07B78748}"/>
                </a:ext>
              </a:extLst>
            </p:cNvPr>
            <p:cNvSpPr/>
            <p:nvPr/>
          </p:nvSpPr>
          <p:spPr>
            <a:xfrm>
              <a:off x="1361732" y="4314769"/>
              <a:ext cx="9768950" cy="1276886"/>
            </a:xfrm>
            <a:custGeom>
              <a:avLst/>
              <a:gdLst>
                <a:gd name="connsiteX0" fmla="*/ 0 w 9768950"/>
                <a:gd name="connsiteY0" fmla="*/ 1276886 h 1276886"/>
                <a:gd name="connsiteX1" fmla="*/ 1289370 w 9768950"/>
                <a:gd name="connsiteY1" fmla="*/ 750612 h 1276886"/>
                <a:gd name="connsiteX2" fmla="*/ 4874608 w 9768950"/>
                <a:gd name="connsiteY2" fmla="*/ 13830 h 1276886"/>
                <a:gd name="connsiteX3" fmla="*/ 7663856 w 9768950"/>
                <a:gd name="connsiteY3" fmla="*/ 316437 h 1276886"/>
                <a:gd name="connsiteX4" fmla="*/ 9768950 w 9768950"/>
                <a:gd name="connsiteY4" fmla="*/ 895337 h 1276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68950" h="1276886">
                  <a:moveTo>
                    <a:pt x="0" y="1276886"/>
                  </a:moveTo>
                  <a:cubicBezTo>
                    <a:pt x="238467" y="1119003"/>
                    <a:pt x="476935" y="961121"/>
                    <a:pt x="1289370" y="750612"/>
                  </a:cubicBezTo>
                  <a:cubicBezTo>
                    <a:pt x="2101805" y="540103"/>
                    <a:pt x="3812194" y="86192"/>
                    <a:pt x="4874608" y="13830"/>
                  </a:cubicBezTo>
                  <a:cubicBezTo>
                    <a:pt x="5937022" y="-58533"/>
                    <a:pt x="6848132" y="169519"/>
                    <a:pt x="7663856" y="316437"/>
                  </a:cubicBezTo>
                  <a:cubicBezTo>
                    <a:pt x="8479580" y="463355"/>
                    <a:pt x="9124265" y="679346"/>
                    <a:pt x="9768950" y="89533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FF49C0C-1B30-8680-B815-12218293E92A}"/>
                </a:ext>
              </a:extLst>
            </p:cNvPr>
            <p:cNvSpPr/>
            <p:nvPr/>
          </p:nvSpPr>
          <p:spPr>
            <a:xfrm>
              <a:off x="6045566" y="3064345"/>
              <a:ext cx="256558" cy="25655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B797D0D-DB5E-E90C-96B4-6818E1AFF2CB}"/>
                </a:ext>
              </a:extLst>
            </p:cNvPr>
            <p:cNvSpPr/>
            <p:nvPr/>
          </p:nvSpPr>
          <p:spPr>
            <a:xfrm>
              <a:off x="9015722" y="3861525"/>
              <a:ext cx="256558" cy="25655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D7152EE-E33C-005A-090E-73707AA411B9}"/>
                </a:ext>
              </a:extLst>
            </p:cNvPr>
            <p:cNvSpPr/>
            <p:nvPr/>
          </p:nvSpPr>
          <p:spPr>
            <a:xfrm>
              <a:off x="2578353" y="4197220"/>
              <a:ext cx="256558" cy="25655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4F0A612-075D-3573-9CA9-D2C487ED1DE6}"/>
                    </a:ext>
                  </a:extLst>
                </p:cNvPr>
                <p:cNvSpPr txBox="1"/>
                <p:nvPr/>
              </p:nvSpPr>
              <p:spPr>
                <a:xfrm>
                  <a:off x="1994861" y="3555988"/>
                  <a:ext cx="1777194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4F0A612-075D-3573-9CA9-D2C487ED1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61" y="3555988"/>
                  <a:ext cx="1777194" cy="827324"/>
                </a:xfrm>
                <a:prstGeom prst="rect">
                  <a:avLst/>
                </a:prstGeom>
                <a:blipFill>
                  <a:blip r:embed="rId5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909F033-3FA2-1754-5A86-E8B462417D90}"/>
                    </a:ext>
                  </a:extLst>
                </p:cNvPr>
                <p:cNvSpPr txBox="1"/>
                <p:nvPr/>
              </p:nvSpPr>
              <p:spPr>
                <a:xfrm>
                  <a:off x="5095499" y="3020746"/>
                  <a:ext cx="1777194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909F033-3FA2-1754-5A86-E8B462417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5499" y="3020746"/>
                  <a:ext cx="1777194" cy="827324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D472763-E298-7426-46F8-FBB92D0DE59E}"/>
                    </a:ext>
                  </a:extLst>
                </p:cNvPr>
                <p:cNvSpPr txBox="1"/>
                <p:nvPr/>
              </p:nvSpPr>
              <p:spPr>
                <a:xfrm>
                  <a:off x="8266863" y="3840614"/>
                  <a:ext cx="1777194" cy="827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D472763-E298-7426-46F8-FBB92D0DE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6863" y="3840614"/>
                  <a:ext cx="1777194" cy="827324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22CDE6-A796-A50B-97C1-0BA3A40E0DFA}"/>
                  </a:ext>
                </a:extLst>
              </p:cNvPr>
              <p:cNvSpPr txBox="1"/>
              <p:nvPr/>
            </p:nvSpPr>
            <p:spPr>
              <a:xfrm>
                <a:off x="5050794" y="1028961"/>
                <a:ext cx="2880758" cy="611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822CDE6-A796-A50B-97C1-0BA3A40E0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794" y="1028961"/>
                <a:ext cx="2880758" cy="6118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C955CBB-F5DB-199F-BB2A-D3EC054B54F2}"/>
                  </a:ext>
                </a:extLst>
              </p:cNvPr>
              <p:cNvSpPr txBox="1"/>
              <p:nvPr/>
            </p:nvSpPr>
            <p:spPr>
              <a:xfrm>
                <a:off x="8855306" y="932126"/>
                <a:ext cx="2880758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Determinism: evolutions cannot</a:t>
                </a:r>
                <a:br>
                  <a:rPr lang="en-US" sz="1600" dirty="0"/>
                </a:br>
                <a:r>
                  <a:rPr lang="en-US" sz="1600" dirty="0"/>
                  <a:t>split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C955CBB-F5DB-199F-BB2A-D3EC054B5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306" y="932126"/>
                <a:ext cx="2880758" cy="616515"/>
              </a:xfrm>
              <a:prstGeom prst="rect">
                <a:avLst/>
              </a:prstGeom>
              <a:blipFill>
                <a:blip r:embed="rId9"/>
                <a:stretch>
                  <a:fillRect l="-1271" t="-2970"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2F8E58-BE34-A60C-DB14-598610B3705B}"/>
                  </a:ext>
                </a:extLst>
              </p:cNvPr>
              <p:cNvSpPr txBox="1"/>
              <p:nvPr/>
            </p:nvSpPr>
            <p:spPr>
              <a:xfrm>
                <a:off x="8857565" y="1536581"/>
                <a:ext cx="2880758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Reversibility: evolutions cannot merge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D2F8E58-BE34-A60C-DB14-598610B37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565" y="1536581"/>
                <a:ext cx="2880758" cy="616515"/>
              </a:xfrm>
              <a:prstGeom prst="rect">
                <a:avLst/>
              </a:prstGeom>
              <a:blipFill>
                <a:blip r:embed="rId10"/>
                <a:stretch>
                  <a:fillRect l="-1057" t="-2970"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FB362071-B2A9-C8C6-058A-296068AC5B2D}"/>
              </a:ext>
            </a:extLst>
          </p:cNvPr>
          <p:cNvGrpSpPr/>
          <p:nvPr/>
        </p:nvGrpSpPr>
        <p:grpSpPr>
          <a:xfrm>
            <a:off x="599539" y="2817811"/>
            <a:ext cx="4097874" cy="1474980"/>
            <a:chOff x="1138335" y="2657669"/>
            <a:chExt cx="10879155" cy="391582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D0B0E7C-3C7C-AE54-AD17-9B4D3E60FF9C}"/>
                </a:ext>
              </a:extLst>
            </p:cNvPr>
            <p:cNvGrpSpPr/>
            <p:nvPr/>
          </p:nvGrpSpPr>
          <p:grpSpPr>
            <a:xfrm>
              <a:off x="1480453" y="2657669"/>
              <a:ext cx="2127380" cy="3079102"/>
              <a:chOff x="1564432" y="2657669"/>
              <a:chExt cx="2127380" cy="3079102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D79C80F-5423-0FD6-1864-3FB7EBA90A1D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A7B7829-E145-2192-8BDF-EFBC3CF79249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1214FA-EC5C-2258-5FBD-17E099D2A916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AEAB6AE-7258-C9AA-CFE3-4FEE9F522E8C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068A80D-55B3-414E-7959-E97C53EF95DD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DFFF565-977A-4674-1400-7E20624D2758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44CA455-3620-6230-C851-3D2501C67E99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476E26B-E341-6483-74F9-349E394B9642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F666D291-3962-4F16-858C-AFC7F7BAF684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75B12F9-EA15-A8A9-4ADF-BD223DA78B2C}"/>
                </a:ext>
              </a:extLst>
            </p:cNvPr>
            <p:cNvGrpSpPr/>
            <p:nvPr/>
          </p:nvGrpSpPr>
          <p:grpSpPr>
            <a:xfrm>
              <a:off x="5032310" y="2657669"/>
              <a:ext cx="2127380" cy="3079102"/>
              <a:chOff x="1564432" y="2657669"/>
              <a:chExt cx="2127380" cy="3079102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43B19C71-B876-47DD-EF7C-B1C208BC87BB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4F1F4CD-DC75-7888-7EFD-973C2E6971BE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9D8AEDEA-5F06-AEF9-26AC-3E57545320E2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34715A4-4174-B8EE-AAD3-33D450F3287C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BDB51B8-30B6-7709-44DD-4F2E04AD6696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35984E9-9EB4-A7B8-224A-8550A37561C2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343C5F6-0A29-FCAF-10DC-A581344973D6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D62904F-812C-51DE-DA56-E60C237C9B2E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3925780-57EE-3D43-1AA4-D8B357106229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EDA201D-EFA4-D998-641A-ACC24BD600A9}"/>
                </a:ext>
              </a:extLst>
            </p:cNvPr>
            <p:cNvGrpSpPr/>
            <p:nvPr/>
          </p:nvGrpSpPr>
          <p:grpSpPr>
            <a:xfrm>
              <a:off x="8584167" y="2657669"/>
              <a:ext cx="2127380" cy="3079102"/>
              <a:chOff x="1564432" y="2657669"/>
              <a:chExt cx="2127380" cy="3079102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DE2867AB-4276-FC16-33D3-26340C914984}"/>
                  </a:ext>
                </a:extLst>
              </p:cNvPr>
              <p:cNvSpPr/>
              <p:nvPr/>
            </p:nvSpPr>
            <p:spPr>
              <a:xfrm>
                <a:off x="1564432" y="2657669"/>
                <a:ext cx="2127380" cy="3079102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B70BDE4A-8F16-A62C-9BF0-C902B38CA5A4}"/>
                  </a:ext>
                </a:extLst>
              </p:cNvPr>
              <p:cNvSpPr/>
              <p:nvPr/>
            </p:nvSpPr>
            <p:spPr>
              <a:xfrm>
                <a:off x="2323322" y="35456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AEBADD9-957E-39AA-79E8-A88DEE187F11}"/>
                  </a:ext>
                </a:extLst>
              </p:cNvPr>
              <p:cNvSpPr/>
              <p:nvPr/>
            </p:nvSpPr>
            <p:spPr>
              <a:xfrm>
                <a:off x="2082279" y="3959306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E11DC1E-770D-9657-B59C-4AAE1FD00E9D}"/>
                  </a:ext>
                </a:extLst>
              </p:cNvPr>
              <p:cNvSpPr/>
              <p:nvPr/>
            </p:nvSpPr>
            <p:spPr>
              <a:xfrm>
                <a:off x="2662332" y="3150637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6F4AFF2-7E83-F68A-F95A-438111F0373C}"/>
                  </a:ext>
                </a:extLst>
              </p:cNvPr>
              <p:cNvSpPr/>
              <p:nvPr/>
            </p:nvSpPr>
            <p:spPr>
              <a:xfrm>
                <a:off x="3108648" y="3475654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3E676F3-15F0-C9F7-98F3-B595712E4BF9}"/>
                  </a:ext>
                </a:extLst>
              </p:cNvPr>
              <p:cNvSpPr/>
              <p:nvPr/>
            </p:nvSpPr>
            <p:spPr>
              <a:xfrm>
                <a:off x="2754084" y="428275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4B0D3211-15E1-3680-BF26-3A6157210977}"/>
                  </a:ext>
                </a:extLst>
              </p:cNvPr>
              <p:cNvSpPr/>
              <p:nvPr/>
            </p:nvSpPr>
            <p:spPr>
              <a:xfrm>
                <a:off x="3016897" y="4688632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069E5BCC-9A1E-6454-8C26-0511C98F2778}"/>
                  </a:ext>
                </a:extLst>
              </p:cNvPr>
              <p:cNvSpPr/>
              <p:nvPr/>
            </p:nvSpPr>
            <p:spPr>
              <a:xfrm>
                <a:off x="2670109" y="5019870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F0A60D4E-1ADF-D761-DEAE-A93A600EEE8E}"/>
                  </a:ext>
                </a:extLst>
              </p:cNvPr>
              <p:cNvSpPr/>
              <p:nvPr/>
            </p:nvSpPr>
            <p:spPr>
              <a:xfrm>
                <a:off x="1981199" y="4612433"/>
                <a:ext cx="83975" cy="8397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F1D62A7-3183-6ACE-FFEF-700B3B42F826}"/>
                    </a:ext>
                  </a:extLst>
                </p:cNvPr>
                <p:cNvSpPr txBox="1"/>
                <p:nvPr/>
              </p:nvSpPr>
              <p:spPr>
                <a:xfrm>
                  <a:off x="6660502" y="5756394"/>
                  <a:ext cx="795477" cy="8170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F1D62A7-3183-6ACE-FFEF-700B3B42F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502" y="5756394"/>
                  <a:ext cx="795477" cy="81709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63C5AEA-840E-E7FA-063F-4C0B72116DA8}"/>
                    </a:ext>
                  </a:extLst>
                </p:cNvPr>
                <p:cNvSpPr txBox="1"/>
                <p:nvPr/>
              </p:nvSpPr>
              <p:spPr>
                <a:xfrm>
                  <a:off x="10168816" y="5733796"/>
                  <a:ext cx="1848674" cy="8170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63C5AEA-840E-E7FA-063F-4C0B7211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8816" y="5733796"/>
                  <a:ext cx="1848674" cy="81709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6FBE94-FDF0-A411-7610-09B6E4D4FAEB}"/>
                    </a:ext>
                  </a:extLst>
                </p:cNvPr>
                <p:cNvSpPr txBox="1"/>
                <p:nvPr/>
              </p:nvSpPr>
              <p:spPr>
                <a:xfrm>
                  <a:off x="3108643" y="5756394"/>
                  <a:ext cx="1848674" cy="8170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96FBE94-FDF0-A411-7610-09B6E4D4FA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643" y="5756394"/>
                  <a:ext cx="1848674" cy="81709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80BFD2A-6FBC-91DD-7B27-359601AA5401}"/>
                </a:ext>
              </a:extLst>
            </p:cNvPr>
            <p:cNvSpPr/>
            <p:nvPr/>
          </p:nvSpPr>
          <p:spPr>
            <a:xfrm>
              <a:off x="1530220" y="2705878"/>
              <a:ext cx="9433249" cy="5244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33249" h="524408">
                  <a:moveTo>
                    <a:pt x="0" y="0"/>
                  </a:moveTo>
                  <a:cubicBezTo>
                    <a:pt x="163286" y="201385"/>
                    <a:pt x="326572" y="402771"/>
                    <a:pt x="1101013" y="485191"/>
                  </a:cubicBezTo>
                  <a:cubicBezTo>
                    <a:pt x="1875454" y="567611"/>
                    <a:pt x="4646645" y="494522"/>
                    <a:pt x="4646645" y="494522"/>
                  </a:cubicBezTo>
                  <a:lnTo>
                    <a:pt x="8192278" y="494522"/>
                  </a:lnTo>
                  <a:lnTo>
                    <a:pt x="9433249" y="49452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84C6123-78A5-DE40-9264-22D080E888B9}"/>
                </a:ext>
              </a:extLst>
            </p:cNvPr>
            <p:cNvSpPr/>
            <p:nvPr/>
          </p:nvSpPr>
          <p:spPr>
            <a:xfrm>
              <a:off x="1138335" y="3168738"/>
              <a:ext cx="9825134" cy="843425"/>
            </a:xfrm>
            <a:custGeom>
              <a:avLst/>
              <a:gdLst>
                <a:gd name="connsiteX0" fmla="*/ 0 w 9825134"/>
                <a:gd name="connsiteY0" fmla="*/ 843425 h 843425"/>
                <a:gd name="connsiteX1" fmla="*/ 1147665 w 9825134"/>
                <a:gd name="connsiteY1" fmla="*/ 414217 h 843425"/>
                <a:gd name="connsiteX2" fmla="*/ 5038530 w 9825134"/>
                <a:gd name="connsiteY2" fmla="*/ 31662 h 843425"/>
                <a:gd name="connsiteX3" fmla="*/ 8602824 w 9825134"/>
                <a:gd name="connsiteY3" fmla="*/ 22331 h 843425"/>
                <a:gd name="connsiteX4" fmla="*/ 9825134 w 9825134"/>
                <a:gd name="connsiteY4" fmla="*/ 22331 h 84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5134" h="843425">
                  <a:moveTo>
                    <a:pt x="0" y="843425"/>
                  </a:moveTo>
                  <a:cubicBezTo>
                    <a:pt x="153955" y="696468"/>
                    <a:pt x="307910" y="549511"/>
                    <a:pt x="1147665" y="414217"/>
                  </a:cubicBezTo>
                  <a:cubicBezTo>
                    <a:pt x="1987420" y="278923"/>
                    <a:pt x="3796004" y="96976"/>
                    <a:pt x="5038530" y="31662"/>
                  </a:cubicBezTo>
                  <a:cubicBezTo>
                    <a:pt x="6281056" y="-33652"/>
                    <a:pt x="8602824" y="22331"/>
                    <a:pt x="8602824" y="22331"/>
                  </a:cubicBezTo>
                  <a:lnTo>
                    <a:pt x="9825134" y="2233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E7018F6-E268-ABA7-26EF-E79A39613FBC}"/>
                </a:ext>
              </a:extLst>
            </p:cNvPr>
            <p:cNvSpPr/>
            <p:nvPr/>
          </p:nvSpPr>
          <p:spPr>
            <a:xfrm>
              <a:off x="1408922" y="3177592"/>
              <a:ext cx="9563878" cy="330829"/>
            </a:xfrm>
            <a:custGeom>
              <a:avLst/>
              <a:gdLst>
                <a:gd name="connsiteX0" fmla="*/ 0 w 9563878"/>
                <a:gd name="connsiteY0" fmla="*/ 50800 h 330829"/>
                <a:gd name="connsiteX1" fmla="*/ 1651519 w 9563878"/>
                <a:gd name="connsiteY1" fmla="*/ 330718 h 330829"/>
                <a:gd name="connsiteX2" fmla="*/ 4777274 w 9563878"/>
                <a:gd name="connsiteY2" fmla="*/ 22808 h 330829"/>
                <a:gd name="connsiteX3" fmla="*/ 8332237 w 9563878"/>
                <a:gd name="connsiteY3" fmla="*/ 22808 h 330829"/>
                <a:gd name="connsiteX4" fmla="*/ 9563878 w 9563878"/>
                <a:gd name="connsiteY4" fmla="*/ 13477 h 33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63878" h="330829">
                  <a:moveTo>
                    <a:pt x="0" y="50800"/>
                  </a:moveTo>
                  <a:cubicBezTo>
                    <a:pt x="427653" y="193091"/>
                    <a:pt x="855307" y="335383"/>
                    <a:pt x="1651519" y="330718"/>
                  </a:cubicBezTo>
                  <a:cubicBezTo>
                    <a:pt x="2447731" y="326053"/>
                    <a:pt x="3663821" y="74126"/>
                    <a:pt x="4777274" y="22808"/>
                  </a:cubicBezTo>
                  <a:cubicBezTo>
                    <a:pt x="5890727" y="-28510"/>
                    <a:pt x="8332237" y="22808"/>
                    <a:pt x="8332237" y="22808"/>
                  </a:cubicBezTo>
                  <a:lnTo>
                    <a:pt x="9563878" y="13477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DCFACD4-E9D5-1D42-F43E-38C879F58CD1}"/>
                </a:ext>
              </a:extLst>
            </p:cNvPr>
            <p:cNvSpPr/>
            <p:nvPr/>
          </p:nvSpPr>
          <p:spPr>
            <a:xfrm>
              <a:off x="1268964" y="3130248"/>
              <a:ext cx="9685176" cy="1115181"/>
            </a:xfrm>
            <a:custGeom>
              <a:avLst/>
              <a:gdLst>
                <a:gd name="connsiteX0" fmla="*/ 7011 w 9692187"/>
                <a:gd name="connsiteY0" fmla="*/ 1115181 h 1115181"/>
                <a:gd name="connsiteX1" fmla="*/ 781452 w 9692187"/>
                <a:gd name="connsiteY1" fmla="*/ 881915 h 1115181"/>
                <a:gd name="connsiteX2" fmla="*/ 4914913 w 9692187"/>
                <a:gd name="connsiteY2" fmla="*/ 60821 h 1115181"/>
                <a:gd name="connsiteX3" fmla="*/ 8469877 w 9692187"/>
                <a:gd name="connsiteY3" fmla="*/ 60821 h 1115181"/>
                <a:gd name="connsiteX4" fmla="*/ 9692187 w 9692187"/>
                <a:gd name="connsiteY4" fmla="*/ 60821 h 1115181"/>
                <a:gd name="connsiteX0" fmla="*/ 0 w 9685176"/>
                <a:gd name="connsiteY0" fmla="*/ 1115181 h 1115181"/>
                <a:gd name="connsiteX1" fmla="*/ 774441 w 9685176"/>
                <a:gd name="connsiteY1" fmla="*/ 881915 h 1115181"/>
                <a:gd name="connsiteX2" fmla="*/ 4907902 w 9685176"/>
                <a:gd name="connsiteY2" fmla="*/ 60821 h 1115181"/>
                <a:gd name="connsiteX3" fmla="*/ 8462866 w 9685176"/>
                <a:gd name="connsiteY3" fmla="*/ 60821 h 1115181"/>
                <a:gd name="connsiteX4" fmla="*/ 9685176 w 9685176"/>
                <a:gd name="connsiteY4" fmla="*/ 60821 h 111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5176" h="1115181">
                  <a:moveTo>
                    <a:pt x="0" y="1115181"/>
                  </a:moveTo>
                  <a:cubicBezTo>
                    <a:pt x="314130" y="965113"/>
                    <a:pt x="-43543" y="1057642"/>
                    <a:pt x="774441" y="881915"/>
                  </a:cubicBezTo>
                  <a:cubicBezTo>
                    <a:pt x="1592425" y="706188"/>
                    <a:pt x="3626498" y="197670"/>
                    <a:pt x="4907902" y="60821"/>
                  </a:cubicBezTo>
                  <a:cubicBezTo>
                    <a:pt x="6189306" y="-76028"/>
                    <a:pt x="8462866" y="60821"/>
                    <a:pt x="8462866" y="60821"/>
                  </a:cubicBezTo>
                  <a:lnTo>
                    <a:pt x="9685176" y="60821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291DC40-1816-A8C8-EF35-60D2396A730B}"/>
                </a:ext>
              </a:extLst>
            </p:cNvPr>
            <p:cNvSpPr/>
            <p:nvPr/>
          </p:nvSpPr>
          <p:spPr>
            <a:xfrm>
              <a:off x="1352939" y="4271585"/>
              <a:ext cx="9657183" cy="1364105"/>
            </a:xfrm>
            <a:custGeom>
              <a:avLst/>
              <a:gdLst>
                <a:gd name="connsiteX0" fmla="*/ 0 w 9657183"/>
                <a:gd name="connsiteY0" fmla="*/ 1364105 h 1364105"/>
                <a:gd name="connsiteX1" fmla="*/ 1268963 w 9657183"/>
                <a:gd name="connsiteY1" fmla="*/ 794937 h 1364105"/>
                <a:gd name="connsiteX2" fmla="*/ 4917232 w 9657183"/>
                <a:gd name="connsiteY2" fmla="*/ 57819 h 1364105"/>
                <a:gd name="connsiteX3" fmla="*/ 8481526 w 9657183"/>
                <a:gd name="connsiteY3" fmla="*/ 48488 h 1364105"/>
                <a:gd name="connsiteX4" fmla="*/ 9657183 w 9657183"/>
                <a:gd name="connsiteY4" fmla="*/ 48488 h 136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7183" h="1364105">
                  <a:moveTo>
                    <a:pt x="0" y="1364105"/>
                  </a:moveTo>
                  <a:cubicBezTo>
                    <a:pt x="224712" y="1188378"/>
                    <a:pt x="449424" y="1012651"/>
                    <a:pt x="1268963" y="794937"/>
                  </a:cubicBezTo>
                  <a:cubicBezTo>
                    <a:pt x="2088502" y="577223"/>
                    <a:pt x="3715138" y="182227"/>
                    <a:pt x="4917232" y="57819"/>
                  </a:cubicBezTo>
                  <a:cubicBezTo>
                    <a:pt x="6119326" y="-66589"/>
                    <a:pt x="8481526" y="48488"/>
                    <a:pt x="8481526" y="48488"/>
                  </a:cubicBezTo>
                  <a:lnTo>
                    <a:pt x="9657183" y="48488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9CE9FE-F428-7A62-7DEB-9D077919B32C}"/>
                </a:ext>
              </a:extLst>
            </p:cNvPr>
            <p:cNvSpPr/>
            <p:nvPr/>
          </p:nvSpPr>
          <p:spPr>
            <a:xfrm>
              <a:off x="1483567" y="4292600"/>
              <a:ext cx="9517225" cy="932543"/>
            </a:xfrm>
            <a:custGeom>
              <a:avLst/>
              <a:gdLst>
                <a:gd name="connsiteX0" fmla="*/ 0 w 9517225"/>
                <a:gd name="connsiteY0" fmla="*/ 932543 h 932543"/>
                <a:gd name="connsiteX1" fmla="*/ 1492898 w 9517225"/>
                <a:gd name="connsiteY1" fmla="*/ 438020 h 932543"/>
                <a:gd name="connsiteX2" fmla="*/ 4786604 w 9517225"/>
                <a:gd name="connsiteY2" fmla="*/ 36804 h 932543"/>
                <a:gd name="connsiteX3" fmla="*/ 8332237 w 9517225"/>
                <a:gd name="connsiteY3" fmla="*/ 18143 h 932543"/>
                <a:gd name="connsiteX4" fmla="*/ 9517225 w 9517225"/>
                <a:gd name="connsiteY4" fmla="*/ 27473 h 93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7225" h="932543">
                  <a:moveTo>
                    <a:pt x="0" y="932543"/>
                  </a:moveTo>
                  <a:cubicBezTo>
                    <a:pt x="347565" y="759926"/>
                    <a:pt x="695131" y="587310"/>
                    <a:pt x="1492898" y="438020"/>
                  </a:cubicBezTo>
                  <a:cubicBezTo>
                    <a:pt x="2290665" y="288730"/>
                    <a:pt x="3646714" y="106784"/>
                    <a:pt x="4786604" y="36804"/>
                  </a:cubicBezTo>
                  <a:cubicBezTo>
                    <a:pt x="5926494" y="-33176"/>
                    <a:pt x="8332237" y="18143"/>
                    <a:pt x="8332237" y="18143"/>
                  </a:cubicBezTo>
                  <a:lnTo>
                    <a:pt x="9517225" y="27473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C9D98E0-1D5F-C0DD-E65D-37D162B5BE5F}"/>
                </a:ext>
              </a:extLst>
            </p:cNvPr>
            <p:cNvSpPr/>
            <p:nvPr/>
          </p:nvSpPr>
          <p:spPr>
            <a:xfrm>
              <a:off x="1250302" y="4294500"/>
              <a:ext cx="9797143" cy="370811"/>
            </a:xfrm>
            <a:custGeom>
              <a:avLst/>
              <a:gdLst>
                <a:gd name="connsiteX0" fmla="*/ 45347 w 9842490"/>
                <a:gd name="connsiteY0" fmla="*/ 352144 h 398468"/>
                <a:gd name="connsiteX1" fmla="*/ 726482 w 9842490"/>
                <a:gd name="connsiteY1" fmla="*/ 370805 h 398468"/>
                <a:gd name="connsiteX2" fmla="*/ 5065216 w 9842490"/>
                <a:gd name="connsiteY2" fmla="*/ 25572 h 398468"/>
                <a:gd name="connsiteX3" fmla="*/ 8620180 w 9842490"/>
                <a:gd name="connsiteY3" fmla="*/ 25572 h 398468"/>
                <a:gd name="connsiteX4" fmla="*/ 9842490 w 9842490"/>
                <a:gd name="connsiteY4" fmla="*/ 16242 h 398468"/>
                <a:gd name="connsiteX0" fmla="*/ 743 w 9797886"/>
                <a:gd name="connsiteY0" fmla="*/ 352144 h 420143"/>
                <a:gd name="connsiteX1" fmla="*/ 681878 w 9797886"/>
                <a:gd name="connsiteY1" fmla="*/ 370805 h 420143"/>
                <a:gd name="connsiteX2" fmla="*/ 5020612 w 9797886"/>
                <a:gd name="connsiteY2" fmla="*/ 25572 h 420143"/>
                <a:gd name="connsiteX3" fmla="*/ 8575576 w 9797886"/>
                <a:gd name="connsiteY3" fmla="*/ 25572 h 420143"/>
                <a:gd name="connsiteX4" fmla="*/ 9797886 w 9797886"/>
                <a:gd name="connsiteY4" fmla="*/ 16242 h 420143"/>
                <a:gd name="connsiteX0" fmla="*/ 0 w 9797143"/>
                <a:gd name="connsiteY0" fmla="*/ 352144 h 394198"/>
                <a:gd name="connsiteX1" fmla="*/ 681135 w 9797143"/>
                <a:gd name="connsiteY1" fmla="*/ 370805 h 394198"/>
                <a:gd name="connsiteX2" fmla="*/ 5019869 w 9797143"/>
                <a:gd name="connsiteY2" fmla="*/ 25572 h 394198"/>
                <a:gd name="connsiteX3" fmla="*/ 8574833 w 9797143"/>
                <a:gd name="connsiteY3" fmla="*/ 25572 h 394198"/>
                <a:gd name="connsiteX4" fmla="*/ 9797143 w 9797143"/>
                <a:gd name="connsiteY4" fmla="*/ 16242 h 394198"/>
                <a:gd name="connsiteX0" fmla="*/ 0 w 9797143"/>
                <a:gd name="connsiteY0" fmla="*/ 352144 h 370811"/>
                <a:gd name="connsiteX1" fmla="*/ 681135 w 9797143"/>
                <a:gd name="connsiteY1" fmla="*/ 370805 h 370811"/>
                <a:gd name="connsiteX2" fmla="*/ 5019869 w 9797143"/>
                <a:gd name="connsiteY2" fmla="*/ 25572 h 370811"/>
                <a:gd name="connsiteX3" fmla="*/ 8574833 w 9797143"/>
                <a:gd name="connsiteY3" fmla="*/ 25572 h 370811"/>
                <a:gd name="connsiteX4" fmla="*/ 9797143 w 9797143"/>
                <a:gd name="connsiteY4" fmla="*/ 16242 h 37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97143" h="370811">
                  <a:moveTo>
                    <a:pt x="0" y="352144"/>
                  </a:moveTo>
                  <a:cubicBezTo>
                    <a:pt x="211494" y="370028"/>
                    <a:pt x="236376" y="369250"/>
                    <a:pt x="681135" y="370805"/>
                  </a:cubicBezTo>
                  <a:cubicBezTo>
                    <a:pt x="1125894" y="372360"/>
                    <a:pt x="3704253" y="83111"/>
                    <a:pt x="5019869" y="25572"/>
                  </a:cubicBezTo>
                  <a:cubicBezTo>
                    <a:pt x="6335485" y="-31967"/>
                    <a:pt x="8574833" y="25572"/>
                    <a:pt x="8574833" y="25572"/>
                  </a:cubicBezTo>
                  <a:lnTo>
                    <a:pt x="9797143" y="16242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E0AD61F-C489-7A62-15CD-9302C1D63F04}"/>
                </a:ext>
              </a:extLst>
            </p:cNvPr>
            <p:cNvSpPr/>
            <p:nvPr/>
          </p:nvSpPr>
          <p:spPr>
            <a:xfrm>
              <a:off x="1408922" y="4279858"/>
              <a:ext cx="9619862" cy="674697"/>
            </a:xfrm>
            <a:custGeom>
              <a:avLst/>
              <a:gdLst>
                <a:gd name="connsiteX0" fmla="*/ 0 w 9619862"/>
                <a:gd name="connsiteY0" fmla="*/ 674697 h 674697"/>
                <a:gd name="connsiteX1" fmla="*/ 1296956 w 9619862"/>
                <a:gd name="connsiteY1" fmla="*/ 49546 h 674697"/>
                <a:gd name="connsiteX2" fmla="*/ 4870580 w 9619862"/>
                <a:gd name="connsiteY2" fmla="*/ 40215 h 674697"/>
                <a:gd name="connsiteX3" fmla="*/ 8416213 w 9619862"/>
                <a:gd name="connsiteY3" fmla="*/ 40215 h 674697"/>
                <a:gd name="connsiteX4" fmla="*/ 9619862 w 9619862"/>
                <a:gd name="connsiteY4" fmla="*/ 49546 h 674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19862" h="674697">
                  <a:moveTo>
                    <a:pt x="0" y="674697"/>
                  </a:moveTo>
                  <a:cubicBezTo>
                    <a:pt x="242596" y="414995"/>
                    <a:pt x="485193" y="155293"/>
                    <a:pt x="1296956" y="49546"/>
                  </a:cubicBezTo>
                  <a:cubicBezTo>
                    <a:pt x="2108719" y="-56201"/>
                    <a:pt x="4870580" y="40215"/>
                    <a:pt x="4870580" y="40215"/>
                  </a:cubicBezTo>
                  <a:lnTo>
                    <a:pt x="8416213" y="40215"/>
                  </a:lnTo>
                  <a:lnTo>
                    <a:pt x="9619862" y="49546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0A696BA-E8D6-F880-509A-B785F8BBA137}"/>
                  </a:ext>
                </a:extLst>
              </p:cNvPr>
              <p:cNvSpPr txBox="1"/>
              <p:nvPr/>
            </p:nvSpPr>
            <p:spPr>
              <a:xfrm>
                <a:off x="5322115" y="2444035"/>
                <a:ext cx="2423549" cy="1601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For a deterministic process</a:t>
                </a:r>
              </a:p>
              <a:p>
                <a:pPr algn="ctr"/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  <a:p>
                <a:pPr algn="ctr"/>
                <a:r>
                  <a:rPr lang="en-US" sz="1600" dirty="0"/>
                  <a:t>(equal if reversible)</a:t>
                </a:r>
              </a:p>
              <a:p>
                <a:pPr algn="ctr"/>
                <a:r>
                  <a:rPr lang="en-US" sz="1600" dirty="0"/>
                  <a:t>(maximum at equilibrium)</a:t>
                </a: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0A696BA-E8D6-F880-509A-B785F8BB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2115" y="2444035"/>
                <a:ext cx="2423549" cy="1601400"/>
              </a:xfrm>
              <a:prstGeom prst="rect">
                <a:avLst/>
              </a:prstGeom>
              <a:blipFill>
                <a:blip r:embed="rId12"/>
                <a:stretch>
                  <a:fillRect l="-754" t="-1141" r="-503" b="-3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A0C352-ED92-2AF9-2FAD-054074B6DFC4}"/>
                  </a:ext>
                </a:extLst>
              </p:cNvPr>
              <p:cNvSpPr txBox="1"/>
              <p:nvPr/>
            </p:nvSpPr>
            <p:spPr>
              <a:xfrm>
                <a:off x="4378846" y="4741215"/>
                <a:ext cx="2549476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System independence: evolutions of the composite are the product of individual systems: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C8A0C352-ED92-2AF9-2FAD-054074B6D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846" y="4741215"/>
                <a:ext cx="2549476" cy="1077218"/>
              </a:xfrm>
              <a:prstGeom prst="rect">
                <a:avLst/>
              </a:prstGeom>
              <a:blipFill>
                <a:blip r:embed="rId13"/>
                <a:stretch>
                  <a:fillRect l="-1193" t="-1705" r="-2148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838F45A9-9EE5-F804-41E2-F8D2F7BF9966}"/>
              </a:ext>
            </a:extLst>
          </p:cNvPr>
          <p:cNvGrpSpPr/>
          <p:nvPr/>
        </p:nvGrpSpPr>
        <p:grpSpPr>
          <a:xfrm>
            <a:off x="758173" y="4614989"/>
            <a:ext cx="2918861" cy="1534829"/>
            <a:chOff x="1679454" y="101107"/>
            <a:chExt cx="6236859" cy="3279535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41938AE-6D26-4D21-52DE-9278115F3674}"/>
                </a:ext>
              </a:extLst>
            </p:cNvPr>
            <p:cNvSpPr/>
            <p:nvPr/>
          </p:nvSpPr>
          <p:spPr>
            <a:xfrm>
              <a:off x="1833188" y="1071197"/>
              <a:ext cx="1109356" cy="61384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8B0A12A-941B-B9B7-DF51-56CB6CE7D0E2}"/>
                </a:ext>
              </a:extLst>
            </p:cNvPr>
            <p:cNvSpPr/>
            <p:nvPr/>
          </p:nvSpPr>
          <p:spPr>
            <a:xfrm>
              <a:off x="1819999" y="464532"/>
              <a:ext cx="1122545" cy="7413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988409">
                  <a:moveTo>
                    <a:pt x="0" y="988409"/>
                  </a:moveTo>
                  <a:cubicBezTo>
                    <a:pt x="28472" y="486410"/>
                    <a:pt x="452975" y="151468"/>
                    <a:pt x="702429" y="43388"/>
                  </a:cubicBezTo>
                  <a:cubicBezTo>
                    <a:pt x="951883" y="-64692"/>
                    <a:pt x="1355184" y="27328"/>
                    <a:pt x="1496727" y="3399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7E0EB09-6B35-62D4-E241-596041480CD1}"/>
                </a:ext>
              </a:extLst>
            </p:cNvPr>
            <p:cNvSpPr/>
            <p:nvPr/>
          </p:nvSpPr>
          <p:spPr>
            <a:xfrm>
              <a:off x="1833188" y="1557505"/>
              <a:ext cx="1122545" cy="765400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700797 h 1042301"/>
                <a:gd name="connsiteX1" fmla="*/ 784491 w 1496727"/>
                <a:gd name="connsiteY1" fmla="*/ 1033590 h 1042301"/>
                <a:gd name="connsiteX2" fmla="*/ 1496727 w 1496727"/>
                <a:gd name="connsiteY2" fmla="*/ 52319 h 1042301"/>
                <a:gd name="connsiteX0" fmla="*/ 0 w 1496727"/>
                <a:gd name="connsiteY0" fmla="*/ 700797 h 1072850"/>
                <a:gd name="connsiteX1" fmla="*/ 784491 w 1496727"/>
                <a:gd name="connsiteY1" fmla="*/ 1033590 h 1072850"/>
                <a:gd name="connsiteX2" fmla="*/ 1496727 w 1496727"/>
                <a:gd name="connsiteY2" fmla="*/ 52319 h 1072850"/>
                <a:gd name="connsiteX0" fmla="*/ 0 w 1496727"/>
                <a:gd name="connsiteY0" fmla="*/ 648478 h 1020531"/>
                <a:gd name="connsiteX1" fmla="*/ 784491 w 1496727"/>
                <a:gd name="connsiteY1" fmla="*/ 981271 h 1020531"/>
                <a:gd name="connsiteX2" fmla="*/ 1496727 w 1496727"/>
                <a:gd name="connsiteY2" fmla="*/ 0 h 102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1020531">
                  <a:moveTo>
                    <a:pt x="0" y="648478"/>
                  </a:moveTo>
                  <a:cubicBezTo>
                    <a:pt x="104672" y="972955"/>
                    <a:pt x="535037" y="1089351"/>
                    <a:pt x="784491" y="981271"/>
                  </a:cubicBezTo>
                  <a:cubicBezTo>
                    <a:pt x="1033945" y="873191"/>
                    <a:pt x="1378631" y="431812"/>
                    <a:pt x="14967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D509DFD-915C-8652-EF41-50AAF3E2BB08}"/>
                    </a:ext>
                  </a:extLst>
                </p:cNvPr>
                <p:cNvSpPr txBox="1"/>
                <p:nvPr/>
              </p:nvSpPr>
              <p:spPr>
                <a:xfrm>
                  <a:off x="2006214" y="2662238"/>
                  <a:ext cx="548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65CDB8F-009A-4FFF-8E41-F9869ED3A8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6214" y="2662238"/>
                  <a:ext cx="548740" cy="307777"/>
                </a:xfrm>
                <a:prstGeom prst="rect">
                  <a:avLst/>
                </a:prstGeom>
                <a:blipFill>
                  <a:blip r:embed="rId1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DE02378-74DE-F9FA-E06B-29C433113C1A}"/>
                </a:ext>
              </a:extLst>
            </p:cNvPr>
            <p:cNvSpPr/>
            <p:nvPr/>
          </p:nvSpPr>
          <p:spPr>
            <a:xfrm>
              <a:off x="3913984" y="2712426"/>
              <a:ext cx="548740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3E4DAA1-CEB5-56D5-8F56-D07D4134B5D7}"/>
                </a:ext>
              </a:extLst>
            </p:cNvPr>
            <p:cNvSpPr/>
            <p:nvPr/>
          </p:nvSpPr>
          <p:spPr>
            <a:xfrm>
              <a:off x="4939703" y="2712425"/>
              <a:ext cx="252155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16A1C87-58B1-1B5B-727C-22684348924C}"/>
                </a:ext>
              </a:extLst>
            </p:cNvPr>
            <p:cNvSpPr/>
            <p:nvPr/>
          </p:nvSpPr>
          <p:spPr>
            <a:xfrm flipH="1">
              <a:off x="5713266" y="2712424"/>
              <a:ext cx="330819" cy="572961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BB453AB3-A1A4-62EF-8DE4-F6554306DFDA}"/>
                    </a:ext>
                  </a:extLst>
                </p:cNvPr>
                <p:cNvSpPr txBox="1"/>
                <p:nvPr/>
              </p:nvSpPr>
              <p:spPr>
                <a:xfrm>
                  <a:off x="6396085" y="2895625"/>
                  <a:ext cx="548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CFF628F-C890-450A-A991-84E0C1E21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085" y="2895625"/>
                  <a:ext cx="548740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6758AEA-66CB-59C5-15F2-4275F321B4B0}"/>
                </a:ext>
              </a:extLst>
            </p:cNvPr>
            <p:cNvSpPr/>
            <p:nvPr/>
          </p:nvSpPr>
          <p:spPr>
            <a:xfrm>
              <a:off x="3894858" y="464532"/>
              <a:ext cx="587328" cy="74130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988409">
                  <a:moveTo>
                    <a:pt x="0" y="988409"/>
                  </a:moveTo>
                  <a:cubicBezTo>
                    <a:pt x="28472" y="486410"/>
                    <a:pt x="452975" y="151468"/>
                    <a:pt x="702429" y="43388"/>
                  </a:cubicBezTo>
                  <a:cubicBezTo>
                    <a:pt x="951883" y="-64692"/>
                    <a:pt x="1355184" y="27328"/>
                    <a:pt x="1496727" y="33993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5770F13-6A64-A723-7DEE-DCCC48141121}"/>
                </a:ext>
              </a:extLst>
            </p:cNvPr>
            <p:cNvSpPr/>
            <p:nvPr/>
          </p:nvSpPr>
          <p:spPr>
            <a:xfrm>
              <a:off x="4939703" y="1071197"/>
              <a:ext cx="252155" cy="613848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408156 h 408156"/>
                <a:gd name="connsiteX1" fmla="*/ 1608096 w 1608096"/>
                <a:gd name="connsiteY1" fmla="*/ 0 h 408156"/>
                <a:gd name="connsiteX0" fmla="*/ 0 w 1461557"/>
                <a:gd name="connsiteY0" fmla="*/ 683648 h 683648"/>
                <a:gd name="connsiteX1" fmla="*/ 1461557 w 1461557"/>
                <a:gd name="connsiteY1" fmla="*/ 0 h 683648"/>
                <a:gd name="connsiteX0" fmla="*/ 0 w 1520172"/>
                <a:gd name="connsiteY0" fmla="*/ 736403 h 736403"/>
                <a:gd name="connsiteX1" fmla="*/ 1520172 w 1520172"/>
                <a:gd name="connsiteY1" fmla="*/ 0 h 736403"/>
                <a:gd name="connsiteX0" fmla="*/ 0 w 1479141"/>
                <a:gd name="connsiteY0" fmla="*/ 818464 h 818464"/>
                <a:gd name="connsiteX1" fmla="*/ 1479141 w 1479141"/>
                <a:gd name="connsiteY1" fmla="*/ 0 h 81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141" h="818464">
                  <a:moveTo>
                    <a:pt x="0" y="818464"/>
                  </a:moveTo>
                  <a:lnTo>
                    <a:pt x="147914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426226C-D49A-852D-A7C7-8AE11B114B46}"/>
                </a:ext>
              </a:extLst>
            </p:cNvPr>
            <p:cNvSpPr/>
            <p:nvPr/>
          </p:nvSpPr>
          <p:spPr>
            <a:xfrm flipH="1">
              <a:off x="5709109" y="1639567"/>
              <a:ext cx="353962" cy="765400"/>
            </a:xfrm>
            <a:custGeom>
              <a:avLst/>
              <a:gdLst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8192278 w 9433249"/>
                <a:gd name="connsiteY3" fmla="*/ 494522 h 524408"/>
                <a:gd name="connsiteX4" fmla="*/ 9433249 w 9433249"/>
                <a:gd name="connsiteY4" fmla="*/ 494522 h 524408"/>
                <a:gd name="connsiteX0" fmla="*/ 0 w 9433249"/>
                <a:gd name="connsiteY0" fmla="*/ 0 h 524408"/>
                <a:gd name="connsiteX1" fmla="*/ 1101013 w 9433249"/>
                <a:gd name="connsiteY1" fmla="*/ 485191 h 524408"/>
                <a:gd name="connsiteX2" fmla="*/ 4646645 w 9433249"/>
                <a:gd name="connsiteY2" fmla="*/ 494522 h 524408"/>
                <a:gd name="connsiteX3" fmla="*/ 9433249 w 9433249"/>
                <a:gd name="connsiteY3" fmla="*/ 494522 h 524408"/>
                <a:gd name="connsiteX0" fmla="*/ 0 w 9433249"/>
                <a:gd name="connsiteY0" fmla="*/ 0 h 523927"/>
                <a:gd name="connsiteX1" fmla="*/ 1101013 w 9433249"/>
                <a:gd name="connsiteY1" fmla="*/ 485191 h 523927"/>
                <a:gd name="connsiteX2" fmla="*/ 9433249 w 9433249"/>
                <a:gd name="connsiteY2" fmla="*/ 494522 h 523927"/>
                <a:gd name="connsiteX0" fmla="*/ 0 w 2475604"/>
                <a:gd name="connsiteY0" fmla="*/ 120944 h 607088"/>
                <a:gd name="connsiteX1" fmla="*/ 1101013 w 2475604"/>
                <a:gd name="connsiteY1" fmla="*/ 606135 h 607088"/>
                <a:gd name="connsiteX2" fmla="*/ 2475604 w 2475604"/>
                <a:gd name="connsiteY2" fmla="*/ 4 h 607088"/>
                <a:gd name="connsiteX0" fmla="*/ 0 w 2475604"/>
                <a:gd name="connsiteY0" fmla="*/ 120940 h 607084"/>
                <a:gd name="connsiteX1" fmla="*/ 1101013 w 2475604"/>
                <a:gd name="connsiteY1" fmla="*/ 606131 h 607084"/>
                <a:gd name="connsiteX2" fmla="*/ 2475604 w 2475604"/>
                <a:gd name="connsiteY2" fmla="*/ 0 h 607084"/>
                <a:gd name="connsiteX0" fmla="*/ 0 w 2305619"/>
                <a:gd name="connsiteY0" fmla="*/ 296787 h 786921"/>
                <a:gd name="connsiteX1" fmla="*/ 1101013 w 2305619"/>
                <a:gd name="connsiteY1" fmla="*/ 781978 h 786921"/>
                <a:gd name="connsiteX2" fmla="*/ 2305619 w 2305619"/>
                <a:gd name="connsiteY2" fmla="*/ 0 h 786921"/>
                <a:gd name="connsiteX0" fmla="*/ 0 w 2405266"/>
                <a:gd name="connsiteY0" fmla="*/ 367125 h 790677"/>
                <a:gd name="connsiteX1" fmla="*/ 1200660 w 2405266"/>
                <a:gd name="connsiteY1" fmla="*/ 781978 h 790677"/>
                <a:gd name="connsiteX2" fmla="*/ 2405266 w 2405266"/>
                <a:gd name="connsiteY2" fmla="*/ 0 h 790677"/>
                <a:gd name="connsiteX0" fmla="*/ 0 w 2405266"/>
                <a:gd name="connsiteY0" fmla="*/ 367125 h 678116"/>
                <a:gd name="connsiteX1" fmla="*/ 1106876 w 2405266"/>
                <a:gd name="connsiteY1" fmla="*/ 664748 h 678116"/>
                <a:gd name="connsiteX2" fmla="*/ 2405266 w 2405266"/>
                <a:gd name="connsiteY2" fmla="*/ 0 h 678116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721397"/>
                <a:gd name="connsiteX1" fmla="*/ 1106876 w 1608096"/>
                <a:gd name="connsiteY1" fmla="*/ 705779 h 721397"/>
                <a:gd name="connsiteX2" fmla="*/ 1608096 w 1608096"/>
                <a:gd name="connsiteY2" fmla="*/ 0 h 721397"/>
                <a:gd name="connsiteX0" fmla="*/ 0 w 1608096"/>
                <a:gd name="connsiteY0" fmla="*/ 408156 h 683586"/>
                <a:gd name="connsiteX1" fmla="*/ 960337 w 1608096"/>
                <a:gd name="connsiteY1" fmla="*/ 664749 h 683586"/>
                <a:gd name="connsiteX2" fmla="*/ 1608096 w 1608096"/>
                <a:gd name="connsiteY2" fmla="*/ 0 h 683586"/>
                <a:gd name="connsiteX0" fmla="*/ 0 w 1608096"/>
                <a:gd name="connsiteY0" fmla="*/ 837225 h 864760"/>
                <a:gd name="connsiteX1" fmla="*/ 813799 w 1608096"/>
                <a:gd name="connsiteY1" fmla="*/ 3572 h 864760"/>
                <a:gd name="connsiteX2" fmla="*/ 1608096 w 1608096"/>
                <a:gd name="connsiteY2" fmla="*/ 429069 h 864760"/>
                <a:gd name="connsiteX0" fmla="*/ 0 w 1608096"/>
                <a:gd name="connsiteY0" fmla="*/ 837225 h 837225"/>
                <a:gd name="connsiteX1" fmla="*/ 813799 w 1608096"/>
                <a:gd name="connsiteY1" fmla="*/ 3572 h 837225"/>
                <a:gd name="connsiteX2" fmla="*/ 1608096 w 1608096"/>
                <a:gd name="connsiteY2" fmla="*/ 429069 h 837225"/>
                <a:gd name="connsiteX0" fmla="*/ 0 w 1608096"/>
                <a:gd name="connsiteY0" fmla="*/ 847908 h 847908"/>
                <a:gd name="connsiteX1" fmla="*/ 813799 w 1608096"/>
                <a:gd name="connsiteY1" fmla="*/ 14255 h 847908"/>
                <a:gd name="connsiteX2" fmla="*/ 1608096 w 1608096"/>
                <a:gd name="connsiteY2" fmla="*/ 439752 h 847908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1101757 h 1101757"/>
                <a:gd name="connsiteX1" fmla="*/ 702430 w 1496727"/>
                <a:gd name="connsiteY1" fmla="*/ 27782 h 1101757"/>
                <a:gd name="connsiteX2" fmla="*/ 1496727 w 1496727"/>
                <a:gd name="connsiteY2" fmla="*/ 453279 h 1101757"/>
                <a:gd name="connsiteX0" fmla="*/ 0 w 1496727"/>
                <a:gd name="connsiteY0" fmla="*/ 998154 h 998154"/>
                <a:gd name="connsiteX1" fmla="*/ 761044 w 1496727"/>
                <a:gd name="connsiteY1" fmla="*/ 41410 h 998154"/>
                <a:gd name="connsiteX2" fmla="*/ 1496727 w 1496727"/>
                <a:gd name="connsiteY2" fmla="*/ 349676 h 998154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988409 h 988409"/>
                <a:gd name="connsiteX1" fmla="*/ 702429 w 1496727"/>
                <a:gd name="connsiteY1" fmla="*/ 43388 h 988409"/>
                <a:gd name="connsiteX2" fmla="*/ 1496727 w 1496727"/>
                <a:gd name="connsiteY2" fmla="*/ 339931 h 988409"/>
                <a:gd name="connsiteX0" fmla="*/ 0 w 1496727"/>
                <a:gd name="connsiteY0" fmla="*/ 700797 h 1042301"/>
                <a:gd name="connsiteX1" fmla="*/ 784491 w 1496727"/>
                <a:gd name="connsiteY1" fmla="*/ 1033590 h 1042301"/>
                <a:gd name="connsiteX2" fmla="*/ 1496727 w 1496727"/>
                <a:gd name="connsiteY2" fmla="*/ 52319 h 1042301"/>
                <a:gd name="connsiteX0" fmla="*/ 0 w 1496727"/>
                <a:gd name="connsiteY0" fmla="*/ 700797 h 1072850"/>
                <a:gd name="connsiteX1" fmla="*/ 784491 w 1496727"/>
                <a:gd name="connsiteY1" fmla="*/ 1033590 h 1072850"/>
                <a:gd name="connsiteX2" fmla="*/ 1496727 w 1496727"/>
                <a:gd name="connsiteY2" fmla="*/ 52319 h 1072850"/>
                <a:gd name="connsiteX0" fmla="*/ 0 w 1496727"/>
                <a:gd name="connsiteY0" fmla="*/ 648478 h 1020531"/>
                <a:gd name="connsiteX1" fmla="*/ 784491 w 1496727"/>
                <a:gd name="connsiteY1" fmla="*/ 981271 h 1020531"/>
                <a:gd name="connsiteX2" fmla="*/ 1496727 w 1496727"/>
                <a:gd name="connsiteY2" fmla="*/ 0 h 1020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96727" h="1020531">
                  <a:moveTo>
                    <a:pt x="0" y="648478"/>
                  </a:moveTo>
                  <a:cubicBezTo>
                    <a:pt x="104672" y="972955"/>
                    <a:pt x="535037" y="1089351"/>
                    <a:pt x="784491" y="981271"/>
                  </a:cubicBezTo>
                  <a:cubicBezTo>
                    <a:pt x="1033945" y="873191"/>
                    <a:pt x="1378631" y="431812"/>
                    <a:pt x="149672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218875A-F8B3-2487-3E2B-FF47AA8E76DA}"/>
                    </a:ext>
                  </a:extLst>
                </p:cNvPr>
                <p:cNvSpPr txBox="1"/>
                <p:nvPr/>
              </p:nvSpPr>
              <p:spPr>
                <a:xfrm>
                  <a:off x="6833388" y="1134013"/>
                  <a:ext cx="10829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780F15B-34E8-4DFE-8E03-5BE42403B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388" y="1134013"/>
                  <a:ext cx="1082925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Trapezoid 111">
              <a:extLst>
                <a:ext uri="{FF2B5EF4-FFF2-40B4-BE49-F238E27FC236}">
                  <a16:creationId xmlns:a16="http://schemas.microsoft.com/office/drawing/2014/main" id="{1FAB90F0-F46C-E1B5-002D-A877876BAF75}"/>
                </a:ext>
              </a:extLst>
            </p:cNvPr>
            <p:cNvSpPr/>
            <p:nvPr/>
          </p:nvSpPr>
          <p:spPr>
            <a:xfrm>
              <a:off x="3349870" y="2576146"/>
              <a:ext cx="3239966" cy="804496"/>
            </a:xfrm>
            <a:prstGeom prst="trapezoid">
              <a:avLst>
                <a:gd name="adj" fmla="val 59973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>
              <a:extLst>
                <a:ext uri="{FF2B5EF4-FFF2-40B4-BE49-F238E27FC236}">
                  <a16:creationId xmlns:a16="http://schemas.microsoft.com/office/drawing/2014/main" id="{5A83DDBB-8EE3-7901-201D-B69D01A8C136}"/>
                </a:ext>
              </a:extLst>
            </p:cNvPr>
            <p:cNvSpPr/>
            <p:nvPr/>
          </p:nvSpPr>
          <p:spPr>
            <a:xfrm rot="5400000">
              <a:off x="1084992" y="695569"/>
              <a:ext cx="2611317" cy="1422394"/>
            </a:xfrm>
            <a:prstGeom prst="trapezoid">
              <a:avLst>
                <a:gd name="adj" fmla="val 24581"/>
              </a:avLst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0665E9AC-FFD6-5006-0642-BD917816CBF8}"/>
                </a:ext>
              </a:extLst>
            </p:cNvPr>
            <p:cNvGrpSpPr/>
            <p:nvPr/>
          </p:nvGrpSpPr>
          <p:grpSpPr>
            <a:xfrm>
              <a:off x="3343049" y="101108"/>
              <a:ext cx="3246786" cy="2614247"/>
              <a:chOff x="3343049" y="101108"/>
              <a:chExt cx="3246786" cy="2614247"/>
            </a:xfrm>
          </p:grpSpPr>
          <p:sp>
            <p:nvSpPr>
              <p:cNvPr id="115" name="Trapezoid 114">
                <a:extLst>
                  <a:ext uri="{FF2B5EF4-FFF2-40B4-BE49-F238E27FC236}">
                    <a16:creationId xmlns:a16="http://schemas.microsoft.com/office/drawing/2014/main" id="{261D29D7-4616-5A70-9E78-5D2F0DC668EB}"/>
                  </a:ext>
                </a:extLst>
              </p:cNvPr>
              <p:cNvSpPr/>
              <p:nvPr/>
            </p:nvSpPr>
            <p:spPr>
              <a:xfrm rot="5400000" flipV="1">
                <a:off x="5041386" y="1163976"/>
                <a:ext cx="2611317" cy="485581"/>
              </a:xfrm>
              <a:prstGeom prst="trapezoid">
                <a:avLst>
                  <a:gd name="adj" fmla="val 68942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apezoid 115">
                <a:extLst>
                  <a:ext uri="{FF2B5EF4-FFF2-40B4-BE49-F238E27FC236}">
                    <a16:creationId xmlns:a16="http://schemas.microsoft.com/office/drawing/2014/main" id="{5A275736-45B0-EE64-229A-3462DE92131F}"/>
                  </a:ext>
                </a:extLst>
              </p:cNvPr>
              <p:cNvSpPr/>
              <p:nvPr/>
            </p:nvSpPr>
            <p:spPr>
              <a:xfrm rot="5400000">
                <a:off x="2278753" y="1172225"/>
                <a:ext cx="2611317" cy="469084"/>
              </a:xfrm>
              <a:prstGeom prst="trapezoid">
                <a:avLst>
                  <a:gd name="adj" fmla="val 71440"/>
                </a:avLst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1599832-9071-8870-1E1E-A6F72D100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8954" y="441091"/>
                <a:ext cx="228530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564E75C4-B892-E04E-6A8D-DA132C9E1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5073" y="2373934"/>
                <a:ext cx="228530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261F14E2-A6B5-2D94-B7DA-DB6FBC3B99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725" y="101117"/>
                <a:ext cx="323711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318D3216-E066-CC6B-395D-D1CFB1AFE7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3049" y="2715355"/>
                <a:ext cx="3237110" cy="0"/>
              </a:xfrm>
              <a:prstGeom prst="line">
                <a:avLst/>
              </a:prstGeom>
              <a:noFill/>
              <a:ln w="19050">
                <a:solidFill>
                  <a:schemeClr val="tx1">
                    <a:lumMod val="75000"/>
                    <a:lumOff val="25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4F985EE-DC42-0A7A-C7D8-DF65031C4497}"/>
                  </a:ext>
                </a:extLst>
              </p:cNvPr>
              <p:cNvSpPr txBox="1"/>
              <p:nvPr/>
            </p:nvSpPr>
            <p:spPr>
              <a:xfrm>
                <a:off x="728405" y="558562"/>
                <a:ext cx="2464777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Process entropy: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func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4F985EE-DC42-0A7A-C7D8-DF65031C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05" y="558562"/>
                <a:ext cx="2464777" cy="338554"/>
              </a:xfrm>
              <a:prstGeom prst="rect">
                <a:avLst/>
              </a:prstGeom>
              <a:blipFill>
                <a:blip r:embed="rId17"/>
                <a:stretch>
                  <a:fillRect l="-988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028FBFC-F45C-7668-D096-3F25A8FFBFA1}"/>
                  </a:ext>
                </a:extLst>
              </p:cNvPr>
              <p:cNvSpPr txBox="1"/>
              <p:nvPr/>
            </p:nvSpPr>
            <p:spPr>
              <a:xfrm>
                <a:off x="7161479" y="4848676"/>
                <a:ext cx="1955151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Entropy additive for</a:t>
                </a:r>
                <a:b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independent systems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6028FBFC-F45C-7668-D096-3F25A8FF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479" y="4848676"/>
                <a:ext cx="1955151" cy="830997"/>
              </a:xfrm>
              <a:prstGeom prst="rect">
                <a:avLst/>
              </a:prstGeom>
              <a:blipFill>
                <a:blip r:embed="rId18"/>
                <a:stretch>
                  <a:fillRect l="-1246" t="-2190" r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7A77D73-565C-B678-07F4-FC6113514174}"/>
                  </a:ext>
                </a:extLst>
              </p:cNvPr>
              <p:cNvSpPr txBox="1"/>
              <p:nvPr/>
            </p:nvSpPr>
            <p:spPr>
              <a:xfrm>
                <a:off x="9088078" y="2444036"/>
                <a:ext cx="2423548" cy="1601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For a deterministic process</a:t>
                </a:r>
              </a:p>
              <a:p>
                <a:pPr algn="ctr"/>
                <a:endParaRPr lang="en-US" sz="1600" b="0" i="0" dirty="0">
                  <a:solidFill>
                    <a:schemeClr val="accent6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b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(equal if reversible)</a:t>
                </a:r>
              </a:p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(maximum at equilibrium)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7A77D73-565C-B678-07F4-FC6113514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078" y="2444036"/>
                <a:ext cx="2423548" cy="1601400"/>
              </a:xfrm>
              <a:prstGeom prst="rect">
                <a:avLst/>
              </a:prstGeom>
              <a:blipFill>
                <a:blip r:embed="rId19"/>
                <a:stretch>
                  <a:fillRect l="-1008" t="-1141" r="-504" b="-3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F46836-A8F7-6D79-1318-23B8F05AFB60}"/>
                  </a:ext>
                </a:extLst>
              </p:cNvPr>
              <p:cNvSpPr txBox="1"/>
              <p:nvPr/>
            </p:nvSpPr>
            <p:spPr>
              <a:xfrm>
                <a:off x="119730" y="142779"/>
                <a:ext cx="39865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: how many evolutions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60F46836-A8F7-6D79-1318-23B8F05AF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42779"/>
                <a:ext cx="3986534" cy="338554"/>
              </a:xfrm>
              <a:prstGeom prst="rect">
                <a:avLst/>
              </a:prstGeom>
              <a:blipFill>
                <a:blip r:embed="rId2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183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6A663796-1995-8A37-14DD-6223C9AF5728}"/>
              </a:ext>
            </a:extLst>
          </p:cNvPr>
          <p:cNvGrpSpPr/>
          <p:nvPr/>
        </p:nvGrpSpPr>
        <p:grpSpPr>
          <a:xfrm>
            <a:off x="5533074" y="1094408"/>
            <a:ext cx="5849759" cy="2112647"/>
            <a:chOff x="3236078" y="4001294"/>
            <a:chExt cx="5450548" cy="1968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8749F086-A5FD-57EB-3E72-B958C6049DB3}"/>
                    </a:ext>
                  </a:extLst>
                </p:cNvPr>
                <p:cNvSpPr/>
                <p:nvPr/>
              </p:nvSpPr>
              <p:spPr>
                <a:xfrm>
                  <a:off x="3236078" y="4001294"/>
                  <a:ext cx="1255996" cy="828789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prepare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6144F80-9E5E-4796-9CB8-66A1BF14C9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078" y="4001294"/>
                  <a:ext cx="1255996" cy="82878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BF0E41DB-ADE3-D82B-2EA6-1799C7E1D84B}"/>
                    </a:ext>
                  </a:extLst>
                </p:cNvPr>
                <p:cNvSpPr/>
                <p:nvPr/>
              </p:nvSpPr>
              <p:spPr>
                <a:xfrm>
                  <a:off x="3236078" y="5140976"/>
                  <a:ext cx="1255996" cy="828789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prepare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3D39266-93CF-419C-B560-ACA1517249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6078" y="5140976"/>
                  <a:ext cx="1255996" cy="82878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A8D8485-CD71-E469-FBA1-A15C52120940}"/>
                </a:ext>
              </a:extLst>
            </p:cNvPr>
            <p:cNvSpPr/>
            <p:nvPr/>
          </p:nvSpPr>
          <p:spPr>
            <a:xfrm>
              <a:off x="5333354" y="4001294"/>
              <a:ext cx="1255996" cy="828789"/>
            </a:xfrm>
            <a:prstGeom prst="rect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34A8D18B-21CF-F04A-DA09-62F79DFB957D}"/>
                    </a:ext>
                  </a:extLst>
                </p:cNvPr>
                <p:cNvSpPr/>
                <p:nvPr/>
              </p:nvSpPr>
              <p:spPr>
                <a:xfrm>
                  <a:off x="7430630" y="4001294"/>
                  <a:ext cx="1255996" cy="828789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measure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96613F6-3B3F-4EAC-8942-0635862C0D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630" y="4001294"/>
                  <a:ext cx="1255996" cy="82878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EC482AE-7418-6D5A-B31E-83936BA0B367}"/>
                </a:ext>
              </a:extLst>
            </p:cNvPr>
            <p:cNvCxnSpPr>
              <a:stCxn id="130" idx="3"/>
              <a:endCxn id="131" idx="1"/>
            </p:cNvCxnSpPr>
            <p:nvPr/>
          </p:nvCxnSpPr>
          <p:spPr>
            <a:xfrm>
              <a:off x="6589350" y="4415689"/>
              <a:ext cx="84128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58EF51ED-5951-7F19-DA14-6E7281B55C7B}"/>
                    </a:ext>
                  </a:extLst>
                </p:cNvPr>
                <p:cNvSpPr/>
                <p:nvPr/>
              </p:nvSpPr>
              <p:spPr>
                <a:xfrm>
                  <a:off x="7430630" y="5140976"/>
                  <a:ext cx="1255996" cy="828789"/>
                </a:xfrm>
                <a:prstGeom prst="rect">
                  <a:avLst/>
                </a:prstGeom>
                <a:ln>
                  <a:prstDash val="soli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measure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6A6A976-B4D0-47DB-8805-1E3DA3B642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630" y="5140976"/>
                  <a:ext cx="1255996" cy="82878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422DD7C-E5CC-38FE-B37C-408008479183}"/>
                </a:ext>
              </a:extLst>
            </p:cNvPr>
            <p:cNvCxnSpPr>
              <a:cxnSpLocks/>
              <a:stCxn id="133" idx="1"/>
            </p:cNvCxnSpPr>
            <p:nvPr/>
          </p:nvCxnSpPr>
          <p:spPr>
            <a:xfrm flipH="1">
              <a:off x="7009990" y="5555371"/>
              <a:ext cx="42064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9080A15-930B-78A3-C10B-775E538BC0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6590" y="4415688"/>
              <a:ext cx="3400" cy="117739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919C587-C5F6-2F5B-EF1F-86412D72A35B}"/>
                </a:ext>
              </a:extLst>
            </p:cNvPr>
            <p:cNvCxnSpPr/>
            <p:nvPr/>
          </p:nvCxnSpPr>
          <p:spPr>
            <a:xfrm>
              <a:off x="4492074" y="4415688"/>
              <a:ext cx="84128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2881F25-C73A-AD50-EB75-416BC3919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2074" y="5555370"/>
              <a:ext cx="420640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7DC7A117-242B-5048-242F-9A591B1EB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2714" y="4415688"/>
              <a:ext cx="3400" cy="1177392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Title 1">
            <a:extLst>
              <a:ext uri="{FF2B5EF4-FFF2-40B4-BE49-F238E27FC236}">
                <a16:creationId xmlns:a16="http://schemas.microsoft.com/office/drawing/2014/main" id="{2C93F89E-8F7B-A42B-32AC-389A1B4C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242" y="84779"/>
            <a:ext cx="8267758" cy="897424"/>
          </a:xfrm>
        </p:spPr>
        <p:txBody>
          <a:bodyPr/>
          <a:lstStyle/>
          <a:p>
            <a:r>
              <a:rPr lang="en-US" dirty="0"/>
              <a:t>Entropy as logarithm of evolutions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FE8C275-3A78-439E-DC45-9F8F38FC69AB}"/>
                  </a:ext>
                </a:extLst>
              </p:cNvPr>
              <p:cNvSpPr txBox="1"/>
              <p:nvPr/>
            </p:nvSpPr>
            <p:spPr>
              <a:xfrm>
                <a:off x="728405" y="558562"/>
                <a:ext cx="2464777" cy="3385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Process entropy: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func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FE8C275-3A78-439E-DC45-9F8F38FC6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05" y="558562"/>
                <a:ext cx="2464777" cy="338554"/>
              </a:xfrm>
              <a:prstGeom prst="rect">
                <a:avLst/>
              </a:prstGeom>
              <a:blipFill>
                <a:blip r:embed="rId25"/>
                <a:stretch>
                  <a:fillRect l="-988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11635F6-41A7-D95D-0745-5AB91425429A}"/>
                  </a:ext>
                </a:extLst>
              </p:cNvPr>
              <p:cNvSpPr txBox="1"/>
              <p:nvPr/>
            </p:nvSpPr>
            <p:spPr>
              <a:xfrm>
                <a:off x="119730" y="142779"/>
                <a:ext cx="398653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: how many evolutions go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811635F6-41A7-D95D-0745-5AB914254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42779"/>
                <a:ext cx="3986534" cy="338554"/>
              </a:xfrm>
              <a:prstGeom prst="rect">
                <a:avLst/>
              </a:prstGeom>
              <a:blipFill>
                <a:blip r:embed="rId2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TextBox 143">
            <a:extLst>
              <a:ext uri="{FF2B5EF4-FFF2-40B4-BE49-F238E27FC236}">
                <a16:creationId xmlns:a16="http://schemas.microsoft.com/office/drawing/2014/main" id="{F9DCB011-DE14-CE08-F3A1-C0008BFF1209}"/>
              </a:ext>
            </a:extLst>
          </p:cNvPr>
          <p:cNvSpPr txBox="1"/>
          <p:nvPr/>
        </p:nvSpPr>
        <p:spPr>
          <a:xfrm>
            <a:off x="225240" y="1525480"/>
            <a:ext cx="494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Note: defining an evolution count is necessary in physics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95CA0AD-A611-A04A-EA1A-33E3A1DB0ACC}"/>
              </a:ext>
            </a:extLst>
          </p:cNvPr>
          <p:cNvSpPr txBox="1"/>
          <p:nvPr/>
        </p:nvSpPr>
        <p:spPr>
          <a:xfrm>
            <a:off x="1412843" y="3355032"/>
            <a:ext cx="8330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compose processes by connecting inputs and outputs: all evolutions must connect!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F8A4FD9-9E9C-0EBC-8497-7B248B51F6AB}"/>
                  </a:ext>
                </a:extLst>
              </p:cNvPr>
              <p:cNvSpPr txBox="1"/>
              <p:nvPr/>
            </p:nvSpPr>
            <p:spPr>
              <a:xfrm>
                <a:off x="225240" y="4330492"/>
                <a:ext cx="91014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If det/rev, one state per evolution, count of evolutions is count of states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recover fundamental postulate of statistical mechanics!</a:t>
                </a: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3F8A4FD9-9E9C-0EBC-8497-7B248B51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40" y="4330492"/>
                <a:ext cx="9101467" cy="830997"/>
              </a:xfrm>
              <a:prstGeom prst="rect">
                <a:avLst/>
              </a:prstGeom>
              <a:blipFill>
                <a:blip r:embed="rId27"/>
                <a:stretch>
                  <a:fillRect l="-603" t="-5839" r="-536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D0E5709-7546-207A-4E08-4919D13A2700}"/>
                  </a:ext>
                </a:extLst>
              </p:cNvPr>
              <p:cNvSpPr txBox="1"/>
              <p:nvPr/>
            </p:nvSpPr>
            <p:spPr>
              <a:xfrm>
                <a:off x="503921" y="5350348"/>
                <a:ext cx="854410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If microstate fluctuates according to a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count of evolutions is count of permutations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recover Shannon entropy!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D0E5709-7546-207A-4E08-4919D13A2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21" y="5350348"/>
                <a:ext cx="8544103" cy="830997"/>
              </a:xfrm>
              <a:prstGeom prst="rect">
                <a:avLst/>
              </a:prstGeom>
              <a:blipFill>
                <a:blip r:embed="rId28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FDB0FA8-8894-0A0E-4C4E-71F11FDCD35E}"/>
              </a:ext>
            </a:extLst>
          </p:cNvPr>
          <p:cNvSpPr txBox="1"/>
          <p:nvPr/>
        </p:nvSpPr>
        <p:spPr>
          <a:xfrm>
            <a:off x="1840698" y="3745717"/>
            <a:ext cx="5943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Recovers other notions of entropy!</a:t>
            </a:r>
          </a:p>
        </p:txBody>
      </p:sp>
    </p:spTree>
    <p:extLst>
      <p:ext uri="{BB962C8B-B14F-4D97-AF65-F5344CB8AC3E}">
        <p14:creationId xmlns:p14="http://schemas.microsoft.com/office/powerpoint/2010/main" val="686987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About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314135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6B5D-828B-8CFD-480A-E82F24E5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“Reversing”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3BF47-F507-5427-6989-93F3623B747B}"/>
                  </a:ext>
                </a:extLst>
              </p:cNvPr>
              <p:cNvSpPr txBox="1"/>
              <p:nvPr/>
            </p:nvSpPr>
            <p:spPr>
              <a:xfrm>
                <a:off x="1615009" y="2075730"/>
                <a:ext cx="1016689" cy="37824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53BF47-F507-5427-6989-93F3623B7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009" y="2075730"/>
                <a:ext cx="1016689" cy="378245"/>
              </a:xfrm>
              <a:prstGeom prst="rect">
                <a:avLst/>
              </a:prstGeom>
              <a:blipFill>
                <a:blip r:embed="rId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6D1B9-D3FB-86CE-12E0-6CEBAB88D418}"/>
                  </a:ext>
                </a:extLst>
              </p:cNvPr>
              <p:cNvSpPr txBox="1"/>
              <p:nvPr/>
            </p:nvSpPr>
            <p:spPr>
              <a:xfrm>
                <a:off x="4386140" y="1047850"/>
                <a:ext cx="4884007" cy="1910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r>
                  <a:rPr lang="en-US" dirty="0"/>
                  <a:t>    and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D6D1B9-D3FB-86CE-12E0-6CEBAB88D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140" y="1047850"/>
                <a:ext cx="4884007" cy="1910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A17C844-86CE-B6DC-4444-0EB5238528FA}"/>
              </a:ext>
            </a:extLst>
          </p:cNvPr>
          <p:cNvSpPr txBox="1"/>
          <p:nvPr/>
        </p:nvSpPr>
        <p:spPr>
          <a:xfrm>
            <a:off x="103955" y="2573516"/>
            <a:ext cx="2958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Existence of equation of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D2085-4D4B-D2D9-A6F6-C76998F39074}"/>
              </a:ext>
            </a:extLst>
          </p:cNvPr>
          <p:cNvSpPr txBox="1"/>
          <p:nvPr/>
        </p:nvSpPr>
        <p:spPr>
          <a:xfrm>
            <a:off x="85667" y="3322090"/>
            <a:ext cx="479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Study interplay of changes of energy and entropy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00154E-E8BE-7B71-6E3C-E64C12DEC6BA}"/>
              </a:ext>
            </a:extLst>
          </p:cNvPr>
          <p:cNvGrpSpPr/>
          <p:nvPr/>
        </p:nvGrpSpPr>
        <p:grpSpPr>
          <a:xfrm>
            <a:off x="417474" y="3957298"/>
            <a:ext cx="2827507" cy="2172662"/>
            <a:chOff x="8897564" y="2172358"/>
            <a:chExt cx="2827507" cy="2172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C950F24-DE77-59CB-924F-35C7D1BB6583}"/>
                    </a:ext>
                  </a:extLst>
                </p:cNvPr>
                <p:cNvSpPr/>
                <p:nvPr/>
              </p:nvSpPr>
              <p:spPr>
                <a:xfrm>
                  <a:off x="9043480" y="3339829"/>
                  <a:ext cx="1005191" cy="100519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C950F24-DE77-59CB-924F-35C7D1BB65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3480" y="3339829"/>
                  <a:ext cx="1005191" cy="100519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5961EF-0F71-1337-2620-8EE8DC9EB383}"/>
                    </a:ext>
                  </a:extLst>
                </p:cNvPr>
                <p:cNvSpPr/>
                <p:nvPr/>
              </p:nvSpPr>
              <p:spPr>
                <a:xfrm>
                  <a:off x="8897564" y="2172358"/>
                  <a:ext cx="1297021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AC5961EF-0F71-1337-2620-8EE8DC9EB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7564" y="2172358"/>
                  <a:ext cx="1297021" cy="685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Diamond 13">
                  <a:extLst>
                    <a:ext uri="{FF2B5EF4-FFF2-40B4-BE49-F238E27FC236}">
                      <a16:creationId xmlns:a16="http://schemas.microsoft.com/office/drawing/2014/main" id="{DE3D7B55-BD8F-4E32-8FF9-68FF08CB8A46}"/>
                    </a:ext>
                  </a:extLst>
                </p:cNvPr>
                <p:cNvSpPr/>
                <p:nvPr/>
              </p:nvSpPr>
              <p:spPr>
                <a:xfrm>
                  <a:off x="10719880" y="3474073"/>
                  <a:ext cx="1005191" cy="736701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Diamond 13">
                  <a:extLst>
                    <a:ext uri="{FF2B5EF4-FFF2-40B4-BE49-F238E27FC236}">
                      <a16:creationId xmlns:a16="http://schemas.microsoft.com/office/drawing/2014/main" id="{DE3D7B55-BD8F-4E32-8FF9-68FF08CB8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19880" y="3474073"/>
                  <a:ext cx="1005191" cy="736701"/>
                </a:xfrm>
                <a:prstGeom prst="diamond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A3FEC7B-8CF9-D861-A0A4-B225C1D5E2FC}"/>
                </a:ext>
              </a:extLst>
            </p:cNvPr>
            <p:cNvCxnSpPr/>
            <p:nvPr/>
          </p:nvCxnSpPr>
          <p:spPr>
            <a:xfrm>
              <a:off x="9546075" y="2950723"/>
              <a:ext cx="0" cy="317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EA17E4-0DB4-5673-3E4A-8005A4CAA624}"/>
                </a:ext>
              </a:extLst>
            </p:cNvPr>
            <p:cNvCxnSpPr/>
            <p:nvPr/>
          </p:nvCxnSpPr>
          <p:spPr>
            <a:xfrm>
              <a:off x="10129736" y="3842423"/>
              <a:ext cx="4928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E593CD8-A8E6-950D-A141-54D2FC6AEBEE}"/>
                    </a:ext>
                  </a:extLst>
                </p:cNvPr>
                <p:cNvSpPr txBox="1"/>
                <p:nvPr/>
              </p:nvSpPr>
              <p:spPr>
                <a:xfrm>
                  <a:off x="9484467" y="2887084"/>
                  <a:ext cx="3997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E593CD8-A8E6-950D-A141-54D2FC6A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4467" y="2887084"/>
                  <a:ext cx="39978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79DAAC-EF8A-F04C-9BCA-5860F7F30B35}"/>
                    </a:ext>
                  </a:extLst>
                </p:cNvPr>
                <p:cNvSpPr txBox="1"/>
                <p:nvPr/>
              </p:nvSpPr>
              <p:spPr>
                <a:xfrm>
                  <a:off x="10156386" y="3815177"/>
                  <a:ext cx="466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79DAAC-EF8A-F04C-9BCA-5860F7F30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6386" y="3815177"/>
                  <a:ext cx="4662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CA719A0-AC09-2B60-AF62-04FBEEB4CCA1}"/>
              </a:ext>
            </a:extLst>
          </p:cNvPr>
          <p:cNvSpPr txBox="1"/>
          <p:nvPr/>
        </p:nvSpPr>
        <p:spPr>
          <a:xfrm>
            <a:off x="1803689" y="3822595"/>
            <a:ext cx="2882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Reservoir: energy only state variable,</a:t>
            </a:r>
            <a:br>
              <a:rPr lang="en-US" sz="1400" dirty="0"/>
            </a:br>
            <a:r>
              <a:rPr lang="en-US" sz="1400" dirty="0"/>
              <a:t>entropy linear function of energy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F35664-80C5-A324-8CB8-29FFA1EF57AA}"/>
              </a:ext>
            </a:extLst>
          </p:cNvPr>
          <p:cNvSpPr txBox="1"/>
          <p:nvPr/>
        </p:nvSpPr>
        <p:spPr>
          <a:xfrm>
            <a:off x="3085483" y="4962179"/>
            <a:ext cx="260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Mechanical system: same entropy for all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DD2896-E7C3-10F7-C183-2581985E9E3E}"/>
                  </a:ext>
                </a:extLst>
              </p:cNvPr>
              <p:cNvSpPr txBox="1"/>
              <p:nvPr/>
            </p:nvSpPr>
            <p:spPr>
              <a:xfrm>
                <a:off x="3211568" y="5837890"/>
                <a:ext cx="1217321" cy="5322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DD2896-E7C3-10F7-C183-2581985E9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68" y="5837890"/>
                <a:ext cx="1217321" cy="53226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5B3936E-FBF8-DB00-CE69-7F9EF65CFF34}"/>
              </a:ext>
            </a:extLst>
          </p:cNvPr>
          <p:cNvSpPr txBox="1"/>
          <p:nvPr/>
        </p:nvSpPr>
        <p:spPr>
          <a:xfrm>
            <a:off x="103955" y="915782"/>
            <a:ext cx="4038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Assume states are equilibria of faster scale processes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3D2A9-3425-5285-20D8-850124ACE936}"/>
              </a:ext>
            </a:extLst>
          </p:cNvPr>
          <p:cNvSpPr txBox="1"/>
          <p:nvPr/>
        </p:nvSpPr>
        <p:spPr>
          <a:xfrm>
            <a:off x="103955" y="1294026"/>
            <a:ext cx="3716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Assume states identified by extensive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5C6F0-D925-9941-91C9-7EC0A393B40D}"/>
                  </a:ext>
                </a:extLst>
              </p:cNvPr>
              <p:cNvSpPr txBox="1"/>
              <p:nvPr/>
            </p:nvSpPr>
            <p:spPr>
              <a:xfrm>
                <a:off x="103955" y="1695938"/>
                <a:ext cx="3345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Assume one of these quantities is energy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5C6F0-D925-9941-91C9-7EC0A393B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5" y="1695938"/>
                <a:ext cx="3345211" cy="307777"/>
              </a:xfrm>
              <a:prstGeom prst="rect">
                <a:avLst/>
              </a:prstGeom>
              <a:blipFill>
                <a:blip r:embed="rId10"/>
                <a:stretch>
                  <a:fillRect l="-546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AFD985C-420E-FA04-BCE8-5A6DBD21F084}"/>
              </a:ext>
            </a:extLst>
          </p:cNvPr>
          <p:cNvSpPr txBox="1"/>
          <p:nvPr/>
        </p:nvSpPr>
        <p:spPr>
          <a:xfrm>
            <a:off x="9068748" y="1109360"/>
            <a:ext cx="269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 intensive quantities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BB398A-D521-22BE-79A8-65F13D25FB49}"/>
              </a:ext>
            </a:extLst>
          </p:cNvPr>
          <p:cNvSpPr txBox="1"/>
          <p:nvPr/>
        </p:nvSpPr>
        <p:spPr>
          <a:xfrm>
            <a:off x="8965068" y="2543722"/>
            <a:ext cx="274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usual relationships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EFAC8-52FD-C772-3563-E18E5BD38223}"/>
              </a:ext>
            </a:extLst>
          </p:cNvPr>
          <p:cNvSpPr txBox="1"/>
          <p:nvPr/>
        </p:nvSpPr>
        <p:spPr>
          <a:xfrm>
            <a:off x="1944324" y="4315836"/>
            <a:ext cx="2601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energy stored in entropy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EC8D4C-8E67-83A6-D4AD-5248BD02EDB2}"/>
              </a:ext>
            </a:extLst>
          </p:cNvPr>
          <p:cNvSpPr txBox="1"/>
          <p:nvPr/>
        </p:nvSpPr>
        <p:spPr>
          <a:xfrm>
            <a:off x="3342257" y="5500793"/>
            <a:ext cx="2601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energy stored in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789814-1B13-F502-0889-1E4E20A00326}"/>
                  </a:ext>
                </a:extLst>
              </p:cNvPr>
              <p:cNvSpPr txBox="1"/>
              <p:nvPr/>
            </p:nvSpPr>
            <p:spPr>
              <a:xfrm>
                <a:off x="4590901" y="3393390"/>
                <a:ext cx="35620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789814-1B13-F502-0889-1E4E20A00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01" y="3393390"/>
                <a:ext cx="3562073" cy="646331"/>
              </a:xfrm>
              <a:prstGeom prst="rect">
                <a:avLst/>
              </a:prstGeom>
              <a:blipFill>
                <a:blip r:embed="rId11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C5D2DC3-EE63-02A0-FECA-F8BED311024B}"/>
              </a:ext>
            </a:extLst>
          </p:cNvPr>
          <p:cNvSpPr txBox="1"/>
          <p:nvPr/>
        </p:nvSpPr>
        <p:spPr>
          <a:xfrm>
            <a:off x="6090248" y="4039721"/>
            <a:ext cx="17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first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B5B16B-CBF0-0E1A-3D46-9E3E31ABF3A8}"/>
                  </a:ext>
                </a:extLst>
              </p:cNvPr>
              <p:cNvSpPr txBox="1"/>
              <p:nvPr/>
            </p:nvSpPr>
            <p:spPr>
              <a:xfrm>
                <a:off x="5051959" y="4671320"/>
                <a:ext cx="3807955" cy="928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+0=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B5B16B-CBF0-0E1A-3D46-9E3E31AB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59" y="4671320"/>
                <a:ext cx="3807955" cy="9287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B85D33C1-B49C-EF5A-DD7D-1B7962DF37FE}"/>
              </a:ext>
            </a:extLst>
          </p:cNvPr>
          <p:cNvSpPr txBox="1"/>
          <p:nvPr/>
        </p:nvSpPr>
        <p:spPr>
          <a:xfrm>
            <a:off x="5962231" y="5509961"/>
            <a:ext cx="208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 second law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02FEC-0210-A1ED-D0B2-BA9E2AA28971}"/>
              </a:ext>
            </a:extLst>
          </p:cNvPr>
          <p:cNvSpPr txBox="1"/>
          <p:nvPr/>
        </p:nvSpPr>
        <p:spPr>
          <a:xfrm>
            <a:off x="8212453" y="3382661"/>
            <a:ext cx="356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First law recovered from existence and conservation of Hamiltonian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C10435-D3A2-15FF-3F86-F9B6959D07DF}"/>
              </a:ext>
            </a:extLst>
          </p:cNvPr>
          <p:cNvSpPr txBox="1"/>
          <p:nvPr/>
        </p:nvSpPr>
        <p:spPr>
          <a:xfrm>
            <a:off x="5257901" y="6055219"/>
            <a:ext cx="3807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Second law recovered from definition of entropy as count of evolutions</a:t>
            </a:r>
          </a:p>
        </p:txBody>
      </p:sp>
    </p:spTree>
    <p:extLst>
      <p:ext uri="{BB962C8B-B14F-4D97-AF65-F5344CB8AC3E}">
        <p14:creationId xmlns:p14="http://schemas.microsoft.com/office/powerpoint/2010/main" val="49171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D5767-BEC3-B25C-D2D8-2A28CB86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law and principle of maximal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ED409-04BC-83FB-F695-2C5BEFC3C30B}"/>
              </a:ext>
            </a:extLst>
          </p:cNvPr>
          <p:cNvSpPr txBox="1"/>
          <p:nvPr/>
        </p:nvSpPr>
        <p:spPr>
          <a:xfrm>
            <a:off x="346230" y="1008820"/>
            <a:ext cx="1786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Can be formulated as: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FFA5E-1A55-64F1-C263-EBD14E9A0A68}"/>
              </a:ext>
            </a:extLst>
          </p:cNvPr>
          <p:cNvSpPr txBox="1"/>
          <p:nvPr/>
        </p:nvSpPr>
        <p:spPr>
          <a:xfrm>
            <a:off x="719461" y="1404786"/>
            <a:ext cx="46585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</a:rPr>
              <a:t>Every substance has a finite positive entropy,</a:t>
            </a:r>
            <a:br>
              <a:rPr lang="en-US" i="1" dirty="0"/>
            </a:br>
            <a:r>
              <a:rPr lang="en-US" i="1" dirty="0">
                <a:effectLst/>
              </a:rPr>
              <a:t>but at the absolute zero of temperature the</a:t>
            </a:r>
            <a:br>
              <a:rPr lang="en-US" i="1" dirty="0"/>
            </a:br>
            <a:r>
              <a:rPr lang="en-US" i="1" dirty="0">
                <a:effectLst/>
              </a:rPr>
              <a:t>entropy may become zero, and does so become</a:t>
            </a:r>
            <a:br>
              <a:rPr lang="en-US" i="1" dirty="0"/>
            </a:br>
            <a:r>
              <a:rPr lang="en-US" i="1" dirty="0">
                <a:effectLst/>
              </a:rPr>
              <a:t>in the case of perfect crystalline substances.</a:t>
            </a:r>
            <a:endParaRPr lang="en-US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D73B1-3DBE-DB2C-6CE9-CBCAB83C0E1E}"/>
              </a:ext>
            </a:extLst>
          </p:cNvPr>
          <p:cNvSpPr txBox="1"/>
          <p:nvPr/>
        </p:nvSpPr>
        <p:spPr>
          <a:xfrm>
            <a:off x="3048739" y="2611342"/>
            <a:ext cx="21713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</a:rPr>
              <a:t>G. N. Lewis and M. Randall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5ADE40-18E6-F35C-5AB8-D5A38BF00689}"/>
                  </a:ext>
                </a:extLst>
              </p:cNvPr>
              <p:cNvSpPr txBox="1"/>
              <p:nvPr/>
            </p:nvSpPr>
            <p:spPr>
              <a:xfrm>
                <a:off x="7730830" y="1588128"/>
                <a:ext cx="14740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5ADE40-18E6-F35C-5AB8-D5A38BF00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30" y="1588128"/>
                <a:ext cx="1474092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E8F4956-6C7E-1DF4-4F36-B051D2132100}"/>
              </a:ext>
            </a:extLst>
          </p:cNvPr>
          <p:cNvSpPr txBox="1"/>
          <p:nvPr/>
        </p:nvSpPr>
        <p:spPr>
          <a:xfrm>
            <a:off x="9663851" y="1193486"/>
            <a:ext cx="1615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Count of evolutions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9C2C24-8D18-3872-E946-8821E1D38486}"/>
              </a:ext>
            </a:extLst>
          </p:cNvPr>
          <p:cNvGrpSpPr/>
          <p:nvPr/>
        </p:nvGrpSpPr>
        <p:grpSpPr>
          <a:xfrm>
            <a:off x="6284546" y="982203"/>
            <a:ext cx="3331673" cy="675759"/>
            <a:chOff x="4686566" y="3975226"/>
            <a:chExt cx="3331673" cy="67575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064BE20-0E98-51EE-1422-A9867A691413}"/>
                </a:ext>
              </a:extLst>
            </p:cNvPr>
            <p:cNvSpPr/>
            <p:nvPr/>
          </p:nvSpPr>
          <p:spPr>
            <a:xfrm>
              <a:off x="6225772" y="4269644"/>
              <a:ext cx="256558" cy="25655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ED72F6-3C59-B095-1C63-BAAC8493885E}"/>
                    </a:ext>
                  </a:extLst>
                </p:cNvPr>
                <p:cNvSpPr txBox="1"/>
                <p:nvPr/>
              </p:nvSpPr>
              <p:spPr>
                <a:xfrm>
                  <a:off x="5952900" y="3975226"/>
                  <a:ext cx="73058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ED72F6-3C59-B095-1C63-BAAC84938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2900" y="3975226"/>
                  <a:ext cx="730585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7453B8-C73B-CFEA-EC9F-7E2016853D5B}"/>
                </a:ext>
              </a:extLst>
            </p:cNvPr>
            <p:cNvSpPr/>
            <p:nvPr/>
          </p:nvSpPr>
          <p:spPr>
            <a:xfrm>
              <a:off x="6310416" y="4355936"/>
              <a:ext cx="83975" cy="8397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C340D8E-0118-F0CB-2EF8-6FBFC4C73CA3}"/>
                </a:ext>
              </a:extLst>
            </p:cNvPr>
            <p:cNvGrpSpPr/>
            <p:nvPr/>
          </p:nvGrpSpPr>
          <p:grpSpPr>
            <a:xfrm>
              <a:off x="4686566" y="4344091"/>
              <a:ext cx="3331673" cy="306894"/>
              <a:chOff x="1166968" y="4227566"/>
              <a:chExt cx="10253788" cy="94451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BF2DD3-AA2B-C164-A5FA-6E9E15A72BE5}"/>
                  </a:ext>
                </a:extLst>
              </p:cNvPr>
              <p:cNvSpPr/>
              <p:nvPr/>
            </p:nvSpPr>
            <p:spPr>
              <a:xfrm>
                <a:off x="1166968" y="4383057"/>
                <a:ext cx="10242056" cy="789027"/>
              </a:xfrm>
              <a:custGeom>
                <a:avLst/>
                <a:gdLst>
                  <a:gd name="connsiteX0" fmla="*/ 0 w 10538625"/>
                  <a:gd name="connsiteY0" fmla="*/ 652264 h 915103"/>
                  <a:gd name="connsiteX1" fmla="*/ 2177456 w 10538625"/>
                  <a:gd name="connsiteY1" fmla="*/ 336500 h 915103"/>
                  <a:gd name="connsiteX2" fmla="*/ 5282469 w 10538625"/>
                  <a:gd name="connsiteY2" fmla="*/ 14157 h 915103"/>
                  <a:gd name="connsiteX3" fmla="*/ 8262492 w 10538625"/>
                  <a:gd name="connsiteY3" fmla="*/ 829881 h 915103"/>
                  <a:gd name="connsiteX4" fmla="*/ 10538625 w 10538625"/>
                  <a:gd name="connsiteY4" fmla="*/ 849616 h 915103"/>
                  <a:gd name="connsiteX0" fmla="*/ 0 w 10439949"/>
                  <a:gd name="connsiteY0" fmla="*/ 791320 h 916012"/>
                  <a:gd name="connsiteX1" fmla="*/ 2078780 w 10439949"/>
                  <a:gd name="connsiteY1" fmla="*/ 337409 h 916012"/>
                  <a:gd name="connsiteX2" fmla="*/ 5183793 w 10439949"/>
                  <a:gd name="connsiteY2" fmla="*/ 15066 h 916012"/>
                  <a:gd name="connsiteX3" fmla="*/ 8163816 w 10439949"/>
                  <a:gd name="connsiteY3" fmla="*/ 830790 h 916012"/>
                  <a:gd name="connsiteX4" fmla="*/ 10439949 w 10439949"/>
                  <a:gd name="connsiteY4" fmla="*/ 850525 h 916012"/>
                  <a:gd name="connsiteX0" fmla="*/ 0 w 10439949"/>
                  <a:gd name="connsiteY0" fmla="*/ 791320 h 916012"/>
                  <a:gd name="connsiteX1" fmla="*/ 2078780 w 10439949"/>
                  <a:gd name="connsiteY1" fmla="*/ 337409 h 916012"/>
                  <a:gd name="connsiteX2" fmla="*/ 5183793 w 10439949"/>
                  <a:gd name="connsiteY2" fmla="*/ 15066 h 916012"/>
                  <a:gd name="connsiteX3" fmla="*/ 8163816 w 10439949"/>
                  <a:gd name="connsiteY3" fmla="*/ 830790 h 916012"/>
                  <a:gd name="connsiteX4" fmla="*/ 10439949 w 10439949"/>
                  <a:gd name="connsiteY4" fmla="*/ 850525 h 916012"/>
                  <a:gd name="connsiteX0" fmla="*/ 0 w 10317119"/>
                  <a:gd name="connsiteY0" fmla="*/ 791320 h 858475"/>
                  <a:gd name="connsiteX1" fmla="*/ 2078780 w 10317119"/>
                  <a:gd name="connsiteY1" fmla="*/ 337409 h 858475"/>
                  <a:gd name="connsiteX2" fmla="*/ 5183793 w 10317119"/>
                  <a:gd name="connsiteY2" fmla="*/ 15066 h 858475"/>
                  <a:gd name="connsiteX3" fmla="*/ 8163816 w 10317119"/>
                  <a:gd name="connsiteY3" fmla="*/ 830790 h 858475"/>
                  <a:gd name="connsiteX4" fmla="*/ 10317119 w 10317119"/>
                  <a:gd name="connsiteY4" fmla="*/ 482036 h 858475"/>
                  <a:gd name="connsiteX0" fmla="*/ 0 w 10317119"/>
                  <a:gd name="connsiteY0" fmla="*/ 779174 h 779174"/>
                  <a:gd name="connsiteX1" fmla="*/ 2078780 w 10317119"/>
                  <a:gd name="connsiteY1" fmla="*/ 325263 h 779174"/>
                  <a:gd name="connsiteX2" fmla="*/ 5183793 w 10317119"/>
                  <a:gd name="connsiteY2" fmla="*/ 2920 h 779174"/>
                  <a:gd name="connsiteX3" fmla="*/ 8109225 w 10317119"/>
                  <a:gd name="connsiteY3" fmla="*/ 511569 h 779174"/>
                  <a:gd name="connsiteX4" fmla="*/ 10317119 w 10317119"/>
                  <a:gd name="connsiteY4" fmla="*/ 469890 h 779174"/>
                  <a:gd name="connsiteX0" fmla="*/ 0 w 10317119"/>
                  <a:gd name="connsiteY0" fmla="*/ 778105 h 778105"/>
                  <a:gd name="connsiteX1" fmla="*/ 2078780 w 10317119"/>
                  <a:gd name="connsiteY1" fmla="*/ 324194 h 778105"/>
                  <a:gd name="connsiteX2" fmla="*/ 5183793 w 10317119"/>
                  <a:gd name="connsiteY2" fmla="*/ 1851 h 778105"/>
                  <a:gd name="connsiteX3" fmla="*/ 10317119 w 10317119"/>
                  <a:gd name="connsiteY3" fmla="*/ 468821 h 778105"/>
                  <a:gd name="connsiteX0" fmla="*/ 0 w 10242056"/>
                  <a:gd name="connsiteY0" fmla="*/ 809101 h 809101"/>
                  <a:gd name="connsiteX1" fmla="*/ 2078780 w 10242056"/>
                  <a:gd name="connsiteY1" fmla="*/ 355190 h 809101"/>
                  <a:gd name="connsiteX2" fmla="*/ 5183793 w 10242056"/>
                  <a:gd name="connsiteY2" fmla="*/ 32847 h 809101"/>
                  <a:gd name="connsiteX3" fmla="*/ 10242056 w 10242056"/>
                  <a:gd name="connsiteY3" fmla="*/ 76736 h 809101"/>
                  <a:gd name="connsiteX0" fmla="*/ 0 w 10242056"/>
                  <a:gd name="connsiteY0" fmla="*/ 789027 h 789027"/>
                  <a:gd name="connsiteX1" fmla="*/ 2078780 w 10242056"/>
                  <a:gd name="connsiteY1" fmla="*/ 335116 h 789027"/>
                  <a:gd name="connsiteX2" fmla="*/ 5183793 w 10242056"/>
                  <a:gd name="connsiteY2" fmla="*/ 12773 h 789027"/>
                  <a:gd name="connsiteX3" fmla="*/ 10242056 w 10242056"/>
                  <a:gd name="connsiteY3" fmla="*/ 56662 h 789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42056" h="789027">
                    <a:moveTo>
                      <a:pt x="0" y="789027"/>
                    </a:moveTo>
                    <a:cubicBezTo>
                      <a:pt x="694571" y="789574"/>
                      <a:pt x="1214815" y="464492"/>
                      <a:pt x="2078780" y="335116"/>
                    </a:cubicBezTo>
                    <a:cubicBezTo>
                      <a:pt x="2942746" y="205740"/>
                      <a:pt x="3823247" y="59182"/>
                      <a:pt x="5183793" y="12773"/>
                    </a:cubicBezTo>
                    <a:cubicBezTo>
                      <a:pt x="6544339" y="-33636"/>
                      <a:pt x="9179437" y="61736"/>
                      <a:pt x="10242056" y="56662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FD940A1-FC3E-55A4-EAF8-94BF2E6CC8B0}"/>
                  </a:ext>
                </a:extLst>
              </p:cNvPr>
              <p:cNvSpPr/>
              <p:nvPr/>
            </p:nvSpPr>
            <p:spPr>
              <a:xfrm>
                <a:off x="1258973" y="4368038"/>
                <a:ext cx="10161783" cy="363504"/>
              </a:xfrm>
              <a:custGeom>
                <a:avLst/>
                <a:gdLst>
                  <a:gd name="connsiteX0" fmla="*/ 0 w 10222860"/>
                  <a:gd name="connsiteY0" fmla="*/ 362180 h 469745"/>
                  <a:gd name="connsiteX1" fmla="*/ 1986682 w 10222860"/>
                  <a:gd name="connsiteY1" fmla="*/ 335867 h 469745"/>
                  <a:gd name="connsiteX2" fmla="*/ 5098273 w 10222860"/>
                  <a:gd name="connsiteY2" fmla="*/ 368 h 469745"/>
                  <a:gd name="connsiteX3" fmla="*/ 8308541 w 10222860"/>
                  <a:gd name="connsiteY3" fmla="*/ 408229 h 469745"/>
                  <a:gd name="connsiteX4" fmla="*/ 10222860 w 10222860"/>
                  <a:gd name="connsiteY4" fmla="*/ 460857 h 469745"/>
                  <a:gd name="connsiteX0" fmla="*/ 0 w 10216375"/>
                  <a:gd name="connsiteY0" fmla="*/ 277859 h 469730"/>
                  <a:gd name="connsiteX1" fmla="*/ 1980197 w 10216375"/>
                  <a:gd name="connsiteY1" fmla="*/ 335852 h 469730"/>
                  <a:gd name="connsiteX2" fmla="*/ 5091788 w 10216375"/>
                  <a:gd name="connsiteY2" fmla="*/ 353 h 469730"/>
                  <a:gd name="connsiteX3" fmla="*/ 8302056 w 10216375"/>
                  <a:gd name="connsiteY3" fmla="*/ 408214 h 469730"/>
                  <a:gd name="connsiteX4" fmla="*/ 10216375 w 10216375"/>
                  <a:gd name="connsiteY4" fmla="*/ 460842 h 469730"/>
                  <a:gd name="connsiteX0" fmla="*/ 0 w 10216375"/>
                  <a:gd name="connsiteY0" fmla="*/ 289441 h 472783"/>
                  <a:gd name="connsiteX1" fmla="*/ 1980197 w 10216375"/>
                  <a:gd name="connsiteY1" fmla="*/ 347434 h 472783"/>
                  <a:gd name="connsiteX2" fmla="*/ 5091788 w 10216375"/>
                  <a:gd name="connsiteY2" fmla="*/ 11935 h 472783"/>
                  <a:gd name="connsiteX3" fmla="*/ 8377119 w 10216375"/>
                  <a:gd name="connsiteY3" fmla="*/ 112722 h 472783"/>
                  <a:gd name="connsiteX4" fmla="*/ 10216375 w 10216375"/>
                  <a:gd name="connsiteY4" fmla="*/ 472424 h 472783"/>
                  <a:gd name="connsiteX0" fmla="*/ 0 w 10216375"/>
                  <a:gd name="connsiteY0" fmla="*/ 277506 h 460848"/>
                  <a:gd name="connsiteX1" fmla="*/ 1980197 w 10216375"/>
                  <a:gd name="connsiteY1" fmla="*/ 335499 h 460848"/>
                  <a:gd name="connsiteX2" fmla="*/ 5091788 w 10216375"/>
                  <a:gd name="connsiteY2" fmla="*/ 0 h 460848"/>
                  <a:gd name="connsiteX3" fmla="*/ 8377119 w 10216375"/>
                  <a:gd name="connsiteY3" fmla="*/ 100787 h 460848"/>
                  <a:gd name="connsiteX4" fmla="*/ 10216375 w 10216375"/>
                  <a:gd name="connsiteY4" fmla="*/ 460489 h 460848"/>
                  <a:gd name="connsiteX0" fmla="*/ 0 w 10216375"/>
                  <a:gd name="connsiteY0" fmla="*/ 277506 h 460489"/>
                  <a:gd name="connsiteX1" fmla="*/ 1980197 w 10216375"/>
                  <a:gd name="connsiteY1" fmla="*/ 335499 h 460489"/>
                  <a:gd name="connsiteX2" fmla="*/ 5091788 w 10216375"/>
                  <a:gd name="connsiteY2" fmla="*/ 0 h 460489"/>
                  <a:gd name="connsiteX3" fmla="*/ 10216375 w 10216375"/>
                  <a:gd name="connsiteY3" fmla="*/ 460489 h 460489"/>
                  <a:gd name="connsiteX0" fmla="*/ 0 w 10161783"/>
                  <a:gd name="connsiteY0" fmla="*/ 292143 h 363504"/>
                  <a:gd name="connsiteX1" fmla="*/ 1980197 w 10161783"/>
                  <a:gd name="connsiteY1" fmla="*/ 350136 h 363504"/>
                  <a:gd name="connsiteX2" fmla="*/ 5091788 w 10161783"/>
                  <a:gd name="connsiteY2" fmla="*/ 14637 h 363504"/>
                  <a:gd name="connsiteX3" fmla="*/ 10161783 w 10161783"/>
                  <a:gd name="connsiteY3" fmla="*/ 65693 h 363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61783" h="363504">
                    <a:moveTo>
                      <a:pt x="0" y="292143"/>
                    </a:moveTo>
                    <a:cubicBezTo>
                      <a:pt x="568485" y="309137"/>
                      <a:pt x="1131566" y="396387"/>
                      <a:pt x="1980197" y="350136"/>
                    </a:cubicBezTo>
                    <a:cubicBezTo>
                      <a:pt x="2828828" y="303885"/>
                      <a:pt x="3728190" y="62044"/>
                      <a:pt x="5091788" y="14637"/>
                    </a:cubicBezTo>
                    <a:cubicBezTo>
                      <a:pt x="6455386" y="-32770"/>
                      <a:pt x="8471785" y="48674"/>
                      <a:pt x="10161783" y="6569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565ADAD-97B5-D545-C2B5-7914981E7718}"/>
                  </a:ext>
                </a:extLst>
              </p:cNvPr>
              <p:cNvSpPr/>
              <p:nvPr/>
            </p:nvSpPr>
            <p:spPr>
              <a:xfrm>
                <a:off x="1313564" y="4227566"/>
                <a:ext cx="10107192" cy="196631"/>
              </a:xfrm>
              <a:custGeom>
                <a:avLst/>
                <a:gdLst>
                  <a:gd name="connsiteX0" fmla="*/ 0 w 10222860"/>
                  <a:gd name="connsiteY0" fmla="*/ 362180 h 469745"/>
                  <a:gd name="connsiteX1" fmla="*/ 1986682 w 10222860"/>
                  <a:gd name="connsiteY1" fmla="*/ 335867 h 469745"/>
                  <a:gd name="connsiteX2" fmla="*/ 5098273 w 10222860"/>
                  <a:gd name="connsiteY2" fmla="*/ 368 h 469745"/>
                  <a:gd name="connsiteX3" fmla="*/ 8308541 w 10222860"/>
                  <a:gd name="connsiteY3" fmla="*/ 408229 h 469745"/>
                  <a:gd name="connsiteX4" fmla="*/ 10222860 w 10222860"/>
                  <a:gd name="connsiteY4" fmla="*/ 460857 h 469745"/>
                  <a:gd name="connsiteX0" fmla="*/ 0 w 10216375"/>
                  <a:gd name="connsiteY0" fmla="*/ 277859 h 469730"/>
                  <a:gd name="connsiteX1" fmla="*/ 1980197 w 10216375"/>
                  <a:gd name="connsiteY1" fmla="*/ 335852 h 469730"/>
                  <a:gd name="connsiteX2" fmla="*/ 5091788 w 10216375"/>
                  <a:gd name="connsiteY2" fmla="*/ 353 h 469730"/>
                  <a:gd name="connsiteX3" fmla="*/ 8302056 w 10216375"/>
                  <a:gd name="connsiteY3" fmla="*/ 408214 h 469730"/>
                  <a:gd name="connsiteX4" fmla="*/ 10216375 w 10216375"/>
                  <a:gd name="connsiteY4" fmla="*/ 460842 h 469730"/>
                  <a:gd name="connsiteX0" fmla="*/ 0 w 10216375"/>
                  <a:gd name="connsiteY0" fmla="*/ 289441 h 472783"/>
                  <a:gd name="connsiteX1" fmla="*/ 1980197 w 10216375"/>
                  <a:gd name="connsiteY1" fmla="*/ 347434 h 472783"/>
                  <a:gd name="connsiteX2" fmla="*/ 5091788 w 10216375"/>
                  <a:gd name="connsiteY2" fmla="*/ 11935 h 472783"/>
                  <a:gd name="connsiteX3" fmla="*/ 8377119 w 10216375"/>
                  <a:gd name="connsiteY3" fmla="*/ 112722 h 472783"/>
                  <a:gd name="connsiteX4" fmla="*/ 10216375 w 10216375"/>
                  <a:gd name="connsiteY4" fmla="*/ 472424 h 472783"/>
                  <a:gd name="connsiteX0" fmla="*/ 0 w 10216375"/>
                  <a:gd name="connsiteY0" fmla="*/ 277506 h 460848"/>
                  <a:gd name="connsiteX1" fmla="*/ 1980197 w 10216375"/>
                  <a:gd name="connsiteY1" fmla="*/ 335499 h 460848"/>
                  <a:gd name="connsiteX2" fmla="*/ 5091788 w 10216375"/>
                  <a:gd name="connsiteY2" fmla="*/ 0 h 460848"/>
                  <a:gd name="connsiteX3" fmla="*/ 8377119 w 10216375"/>
                  <a:gd name="connsiteY3" fmla="*/ 100787 h 460848"/>
                  <a:gd name="connsiteX4" fmla="*/ 10216375 w 10216375"/>
                  <a:gd name="connsiteY4" fmla="*/ 460489 h 460848"/>
                  <a:gd name="connsiteX0" fmla="*/ 0 w 10216375"/>
                  <a:gd name="connsiteY0" fmla="*/ 277506 h 460489"/>
                  <a:gd name="connsiteX1" fmla="*/ 1980197 w 10216375"/>
                  <a:gd name="connsiteY1" fmla="*/ 335499 h 460489"/>
                  <a:gd name="connsiteX2" fmla="*/ 5091788 w 10216375"/>
                  <a:gd name="connsiteY2" fmla="*/ 0 h 460489"/>
                  <a:gd name="connsiteX3" fmla="*/ 10216375 w 10216375"/>
                  <a:gd name="connsiteY3" fmla="*/ 460489 h 460489"/>
                  <a:gd name="connsiteX0" fmla="*/ 0 w 10161783"/>
                  <a:gd name="connsiteY0" fmla="*/ 292143 h 363504"/>
                  <a:gd name="connsiteX1" fmla="*/ 1980197 w 10161783"/>
                  <a:gd name="connsiteY1" fmla="*/ 350136 h 363504"/>
                  <a:gd name="connsiteX2" fmla="*/ 5091788 w 10161783"/>
                  <a:gd name="connsiteY2" fmla="*/ 14637 h 363504"/>
                  <a:gd name="connsiteX3" fmla="*/ 10161783 w 10161783"/>
                  <a:gd name="connsiteY3" fmla="*/ 65693 h 363504"/>
                  <a:gd name="connsiteX0" fmla="*/ 0 w 10161783"/>
                  <a:gd name="connsiteY0" fmla="*/ 299255 h 300091"/>
                  <a:gd name="connsiteX1" fmla="*/ 2048435 w 10161783"/>
                  <a:gd name="connsiteY1" fmla="*/ 22878 h 300091"/>
                  <a:gd name="connsiteX2" fmla="*/ 5091788 w 10161783"/>
                  <a:gd name="connsiteY2" fmla="*/ 21749 h 300091"/>
                  <a:gd name="connsiteX3" fmla="*/ 10161783 w 10161783"/>
                  <a:gd name="connsiteY3" fmla="*/ 72805 h 300091"/>
                  <a:gd name="connsiteX0" fmla="*/ 0 w 10107192"/>
                  <a:gd name="connsiteY0" fmla="*/ 0 h 196631"/>
                  <a:gd name="connsiteX1" fmla="*/ 1993844 w 10107192"/>
                  <a:gd name="connsiteY1" fmla="*/ 146704 h 196631"/>
                  <a:gd name="connsiteX2" fmla="*/ 5037197 w 10107192"/>
                  <a:gd name="connsiteY2" fmla="*/ 145575 h 196631"/>
                  <a:gd name="connsiteX3" fmla="*/ 10107192 w 10107192"/>
                  <a:gd name="connsiteY3" fmla="*/ 196631 h 196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07192" h="196631">
                    <a:moveTo>
                      <a:pt x="0" y="0"/>
                    </a:moveTo>
                    <a:cubicBezTo>
                      <a:pt x="568485" y="16994"/>
                      <a:pt x="1154311" y="122442"/>
                      <a:pt x="1993844" y="146704"/>
                    </a:cubicBezTo>
                    <a:cubicBezTo>
                      <a:pt x="2833377" y="170966"/>
                      <a:pt x="3684972" y="137254"/>
                      <a:pt x="5037197" y="145575"/>
                    </a:cubicBezTo>
                    <a:lnTo>
                      <a:pt x="10107192" y="196631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75064C1-9150-A8B6-A56D-3C32C549D17F}"/>
              </a:ext>
            </a:extLst>
          </p:cNvPr>
          <p:cNvCxnSpPr/>
          <p:nvPr/>
        </p:nvCxnSpPr>
        <p:spPr>
          <a:xfrm flipH="1">
            <a:off x="9106626" y="1488266"/>
            <a:ext cx="1071350" cy="322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6E7322-FA19-432E-8935-618628B5C9F8}"/>
                  </a:ext>
                </a:extLst>
              </p:cNvPr>
              <p:cNvSpPr txBox="1"/>
              <p:nvPr/>
            </p:nvSpPr>
            <p:spPr>
              <a:xfrm>
                <a:off x="5973982" y="2039242"/>
                <a:ext cx="55883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Count of evolutions can’t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can’t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6E7322-FA19-432E-8935-618628B5C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982" y="2039242"/>
                <a:ext cx="5588325" cy="369332"/>
              </a:xfrm>
              <a:prstGeom prst="rect">
                <a:avLst/>
              </a:prstGeom>
              <a:blipFill>
                <a:blip r:embed="rId4"/>
                <a:stretch>
                  <a:fillRect l="-98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4E071-C31F-535B-CEDB-C8DF922FFACF}"/>
                  </a:ext>
                </a:extLst>
              </p:cNvPr>
              <p:cNvSpPr txBox="1"/>
              <p:nvPr/>
            </p:nvSpPr>
            <p:spPr>
              <a:xfrm>
                <a:off x="466747" y="3761134"/>
                <a:ext cx="43474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Null state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1400" dirty="0"/>
                  <a:t>: system is absent (e.g. gas with zero particles)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24E071-C31F-535B-CEDB-C8DF922FF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47" y="3761134"/>
                <a:ext cx="4347409" cy="307777"/>
              </a:xfrm>
              <a:prstGeom prst="rect">
                <a:avLst/>
              </a:prstGeom>
              <a:blipFill>
                <a:blip r:embed="rId5"/>
                <a:stretch>
                  <a:fillRect l="-421" t="-4000" r="-14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EE87D1-DE05-3DAD-DC68-212DD4A15CAD}"/>
                  </a:ext>
                </a:extLst>
              </p:cNvPr>
              <p:cNvSpPr txBox="1"/>
              <p:nvPr/>
            </p:nvSpPr>
            <p:spPr>
              <a:xfrm>
                <a:off x="818593" y="4441033"/>
                <a:ext cx="3408656" cy="373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∪∅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EE87D1-DE05-3DAD-DC68-212DD4A15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93" y="4441033"/>
                <a:ext cx="3408656" cy="373307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AAEAC0-8941-7E8F-BE0C-AF51DC9B7CAF}"/>
                  </a:ext>
                </a:extLst>
              </p:cNvPr>
              <p:cNvSpPr txBox="1"/>
              <p:nvPr/>
            </p:nvSpPr>
            <p:spPr>
              <a:xfrm>
                <a:off x="818593" y="4098390"/>
                <a:ext cx="30805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0AAEAC0-8941-7E8F-BE0C-AF51DC9B7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93" y="4098390"/>
                <a:ext cx="308055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257F60-E59C-D713-9ABE-83FC75D0934D}"/>
                  </a:ext>
                </a:extLst>
              </p:cNvPr>
              <p:cNvSpPr txBox="1"/>
              <p:nvPr/>
            </p:nvSpPr>
            <p:spPr>
              <a:xfrm>
                <a:off x="241522" y="4858321"/>
                <a:ext cx="4990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Entropy for the null state of any system must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257F60-E59C-D713-9ABE-83FC75D09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22" y="4858321"/>
                <a:ext cx="4990469" cy="369332"/>
              </a:xfrm>
              <a:prstGeom prst="rect">
                <a:avLst/>
              </a:prstGeom>
              <a:blipFill>
                <a:blip r:embed="rId8"/>
                <a:stretch>
                  <a:fillRect l="-110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D4DAC9-F8D4-BAAC-6D49-F9DACDCA1796}"/>
              </a:ext>
            </a:extLst>
          </p:cNvPr>
          <p:cNvCxnSpPr/>
          <p:nvPr/>
        </p:nvCxnSpPr>
        <p:spPr>
          <a:xfrm flipH="1">
            <a:off x="1109937" y="3447130"/>
            <a:ext cx="399496" cy="342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8156BC-AA0D-2E92-51F5-B86D29A46082}"/>
              </a:ext>
            </a:extLst>
          </p:cNvPr>
          <p:cNvSpPr txBox="1"/>
          <p:nvPr/>
        </p:nvSpPr>
        <p:spPr>
          <a:xfrm>
            <a:off x="818593" y="3188805"/>
            <a:ext cx="3762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Better “special case” than “crystalline substance”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41BADC-F3D8-E8E0-9BE2-F5BE3C6288D1}"/>
              </a:ext>
            </a:extLst>
          </p:cNvPr>
          <p:cNvSpPr txBox="1"/>
          <p:nvPr/>
        </p:nvSpPr>
        <p:spPr>
          <a:xfrm>
            <a:off x="6401890" y="3043034"/>
            <a:ext cx="5182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i="1">
                <a:effectLst/>
              </a:defRPr>
            </a:lvl1pPr>
          </a:lstStyle>
          <a:p>
            <a:r>
              <a:rPr lang="en-US" dirty="0"/>
              <a:t>No state can describe a system more accurately</a:t>
            </a:r>
            <a:br>
              <a:rPr lang="en-US" dirty="0"/>
            </a:br>
            <a:r>
              <a:rPr lang="en-US" dirty="0"/>
              <a:t>than stating the system is not there in the first place.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91E03C-BE2C-E0A4-9666-5F0EE81AE172}"/>
              </a:ext>
            </a:extLst>
          </p:cNvPr>
          <p:cNvSpPr txBox="1"/>
          <p:nvPr/>
        </p:nvSpPr>
        <p:spPr>
          <a:xfrm>
            <a:off x="5973753" y="2668939"/>
            <a:ext cx="208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law can be restated as: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155321-26DA-E4D7-B130-07025BE31D15}"/>
              </a:ext>
            </a:extLst>
          </p:cNvPr>
          <p:cNvSpPr txBox="1"/>
          <p:nvPr/>
        </p:nvSpPr>
        <p:spPr>
          <a:xfrm>
            <a:off x="5641837" y="4495510"/>
            <a:ext cx="35630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We can reformulate the 3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</a:rPr>
              <a:t>rd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law of thermodynamics as a logical necessity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A59AF74-7529-6160-F9DF-28BCF066E2F9}"/>
              </a:ext>
            </a:extLst>
          </p:cNvPr>
          <p:cNvSpPr txBox="1"/>
          <p:nvPr/>
        </p:nvSpPr>
        <p:spPr>
          <a:xfrm>
            <a:off x="8532138" y="3676264"/>
            <a:ext cx="2852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Principle of maximal description</a:t>
            </a:r>
          </a:p>
        </p:txBody>
      </p:sp>
    </p:spTree>
    <p:extLst>
      <p:ext uri="{BB962C8B-B14F-4D97-AF65-F5344CB8AC3E}">
        <p14:creationId xmlns:p14="http://schemas.microsoft.com/office/powerpoint/2010/main" val="3819910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77569A-9118-EBA1-900E-A4229DE128D7}"/>
              </a:ext>
            </a:extLst>
          </p:cNvPr>
          <p:cNvCxnSpPr>
            <a:cxnSpLocks/>
          </p:cNvCxnSpPr>
          <p:nvPr/>
        </p:nvCxnSpPr>
        <p:spPr>
          <a:xfrm flipV="1">
            <a:off x="291379" y="468719"/>
            <a:ext cx="0" cy="591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5">
            <a:extLst>
              <a:ext uri="{FF2B5EF4-FFF2-40B4-BE49-F238E27FC236}">
                <a16:creationId xmlns:a16="http://schemas.microsoft.com/office/drawing/2014/main" id="{55D659AA-24BB-53C3-FBF1-85D454319553}"/>
              </a:ext>
            </a:extLst>
          </p:cNvPr>
          <p:cNvSpPr/>
          <p:nvPr/>
        </p:nvSpPr>
        <p:spPr>
          <a:xfrm>
            <a:off x="388751" y="-72540"/>
            <a:ext cx="2308859" cy="7216139"/>
          </a:xfrm>
          <a:custGeom>
            <a:avLst/>
            <a:gdLst>
              <a:gd name="connsiteX0" fmla="*/ 0 w 1295399"/>
              <a:gd name="connsiteY0" fmla="*/ 0 h 7216139"/>
              <a:gd name="connsiteX1" fmla="*/ 1295399 w 1295399"/>
              <a:gd name="connsiteY1" fmla="*/ 0 h 7216139"/>
              <a:gd name="connsiteX2" fmla="*/ 1295399 w 1295399"/>
              <a:gd name="connsiteY2" fmla="*/ 7216139 h 7216139"/>
              <a:gd name="connsiteX3" fmla="*/ 0 w 1295399"/>
              <a:gd name="connsiteY3" fmla="*/ 7216139 h 7216139"/>
              <a:gd name="connsiteX4" fmla="*/ 0 w 129539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859" h="7216139">
                <a:moveTo>
                  <a:pt x="1013460" y="0"/>
                </a:moveTo>
                <a:lnTo>
                  <a:pt x="2308859" y="0"/>
                </a:lnTo>
                <a:lnTo>
                  <a:pt x="2308859" y="7216139"/>
                </a:lnTo>
                <a:lnTo>
                  <a:pt x="0" y="7216139"/>
                </a:lnTo>
                <a:cubicBezTo>
                  <a:pt x="25400" y="4825999"/>
                  <a:pt x="287020" y="1772920"/>
                  <a:pt x="101346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2226F4-B2F0-63A8-65AF-A3D781AEE859}"/>
                  </a:ext>
                </a:extLst>
              </p:cNvPr>
              <p:cNvSpPr txBox="1"/>
              <p:nvPr/>
            </p:nvSpPr>
            <p:spPr>
              <a:xfrm>
                <a:off x="177219" y="106829"/>
                <a:ext cx="656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2226F4-B2F0-63A8-65AF-A3D781AE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9" y="106829"/>
                <a:ext cx="656846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132634-5D43-7E80-F333-636EADD67BB0}"/>
                  </a:ext>
                </a:extLst>
              </p:cNvPr>
              <p:cNvSpPr txBox="1"/>
              <p:nvPr/>
            </p:nvSpPr>
            <p:spPr>
              <a:xfrm>
                <a:off x="-67981" y="35929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132634-5D43-7E80-F333-636EADD67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981" y="3592918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6613B1-A88F-FC79-A32B-7D41F2366636}"/>
              </a:ext>
            </a:extLst>
          </p:cNvPr>
          <p:cNvCxnSpPr>
            <a:cxnSpLocks/>
          </p:cNvCxnSpPr>
          <p:nvPr/>
        </p:nvCxnSpPr>
        <p:spPr>
          <a:xfrm>
            <a:off x="291379" y="3791039"/>
            <a:ext cx="220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6FFE4-224E-1C09-A015-6894E3D6DADD}"/>
                  </a:ext>
                </a:extLst>
              </p:cNvPr>
              <p:cNvSpPr txBox="1"/>
              <p:nvPr/>
            </p:nvSpPr>
            <p:spPr>
              <a:xfrm>
                <a:off x="1989275" y="3367287"/>
                <a:ext cx="70833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06FFE4-224E-1C09-A015-6894E3D6D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275" y="3367287"/>
                <a:ext cx="708335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ED4099D-C7AB-AD5C-01B5-DA694FC1AB93}"/>
              </a:ext>
            </a:extLst>
          </p:cNvPr>
          <p:cNvSpPr/>
          <p:nvPr/>
        </p:nvSpPr>
        <p:spPr>
          <a:xfrm rot="18900000">
            <a:off x="-402332" y="3593353"/>
            <a:ext cx="3851697" cy="3485820"/>
          </a:xfrm>
          <a:custGeom>
            <a:avLst/>
            <a:gdLst>
              <a:gd name="connsiteX0" fmla="*/ 2374540 w 3851697"/>
              <a:gd name="connsiteY0" fmla="*/ 2974543 h 3485820"/>
              <a:gd name="connsiteX1" fmla="*/ 1863264 w 3851697"/>
              <a:gd name="connsiteY1" fmla="*/ 3485820 h 3485820"/>
              <a:gd name="connsiteX2" fmla="*/ 1502793 w 3851697"/>
              <a:gd name="connsiteY2" fmla="*/ 3485820 h 3485820"/>
              <a:gd name="connsiteX3" fmla="*/ 991516 w 3851697"/>
              <a:gd name="connsiteY3" fmla="*/ 2974543 h 3485820"/>
              <a:gd name="connsiteX4" fmla="*/ 3366056 w 3851697"/>
              <a:gd name="connsiteY4" fmla="*/ 1983027 h 3485820"/>
              <a:gd name="connsiteX5" fmla="*/ 2854779 w 3851697"/>
              <a:gd name="connsiteY5" fmla="*/ 2494304 h 3485820"/>
              <a:gd name="connsiteX6" fmla="*/ 511277 w 3851697"/>
              <a:gd name="connsiteY6" fmla="*/ 2494304 h 3485820"/>
              <a:gd name="connsiteX7" fmla="*/ 0 w 3851697"/>
              <a:gd name="connsiteY7" fmla="*/ 1983027 h 3485820"/>
              <a:gd name="connsiteX8" fmla="*/ 3345825 w 3851697"/>
              <a:gd name="connsiteY8" fmla="*/ 991514 h 3485820"/>
              <a:gd name="connsiteX9" fmla="*/ 3851697 w 3851697"/>
              <a:gd name="connsiteY9" fmla="*/ 1497386 h 3485820"/>
              <a:gd name="connsiteX10" fmla="*/ 3846293 w 3851697"/>
              <a:gd name="connsiteY10" fmla="*/ 1502790 h 3485820"/>
              <a:gd name="connsiteX11" fmla="*/ 453173 w 3851697"/>
              <a:gd name="connsiteY11" fmla="*/ 1502791 h 3485820"/>
              <a:gd name="connsiteX12" fmla="*/ 964450 w 3851697"/>
              <a:gd name="connsiteY12" fmla="*/ 991514 h 3485820"/>
              <a:gd name="connsiteX13" fmla="*/ 2354311 w 3851697"/>
              <a:gd name="connsiteY13" fmla="*/ 0 h 3485820"/>
              <a:gd name="connsiteX14" fmla="*/ 2865588 w 3851697"/>
              <a:gd name="connsiteY14" fmla="*/ 511277 h 3485820"/>
              <a:gd name="connsiteX15" fmla="*/ 1444687 w 3851697"/>
              <a:gd name="connsiteY15" fmla="*/ 511277 h 3485820"/>
              <a:gd name="connsiteX16" fmla="*/ 1955963 w 3851697"/>
              <a:gd name="connsiteY16" fmla="*/ 0 h 348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51697" h="3485820">
                <a:moveTo>
                  <a:pt x="2374540" y="2974543"/>
                </a:moveTo>
                <a:lnTo>
                  <a:pt x="1863264" y="3485820"/>
                </a:lnTo>
                <a:lnTo>
                  <a:pt x="1502793" y="3485820"/>
                </a:lnTo>
                <a:lnTo>
                  <a:pt x="991516" y="2974543"/>
                </a:lnTo>
                <a:close/>
                <a:moveTo>
                  <a:pt x="3366056" y="1983027"/>
                </a:moveTo>
                <a:lnTo>
                  <a:pt x="2854779" y="2494304"/>
                </a:lnTo>
                <a:lnTo>
                  <a:pt x="511277" y="2494304"/>
                </a:lnTo>
                <a:lnTo>
                  <a:pt x="0" y="1983027"/>
                </a:lnTo>
                <a:close/>
                <a:moveTo>
                  <a:pt x="3345825" y="991514"/>
                </a:moveTo>
                <a:lnTo>
                  <a:pt x="3851697" y="1497386"/>
                </a:lnTo>
                <a:lnTo>
                  <a:pt x="3846293" y="1502790"/>
                </a:lnTo>
                <a:lnTo>
                  <a:pt x="453173" y="1502791"/>
                </a:lnTo>
                <a:lnTo>
                  <a:pt x="964450" y="991514"/>
                </a:lnTo>
                <a:close/>
                <a:moveTo>
                  <a:pt x="2354311" y="0"/>
                </a:moveTo>
                <a:lnTo>
                  <a:pt x="2865588" y="511277"/>
                </a:lnTo>
                <a:lnTo>
                  <a:pt x="1444687" y="511277"/>
                </a:lnTo>
                <a:lnTo>
                  <a:pt x="1955963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B93E2-179D-6BFC-9D81-87ED1A0A5043}"/>
              </a:ext>
            </a:extLst>
          </p:cNvPr>
          <p:cNvSpPr txBox="1"/>
          <p:nvPr/>
        </p:nvSpPr>
        <p:spPr>
          <a:xfrm>
            <a:off x="3005024" y="3983997"/>
            <a:ext cx="1090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</a:t>
            </a:r>
            <a:br>
              <a:rPr lang="en-US" dirty="0"/>
            </a:br>
            <a:r>
              <a:rPr lang="en-US" dirty="0"/>
              <a:t>by 3</a:t>
            </a:r>
            <a:r>
              <a:rPr lang="en-US" baseline="30000" dirty="0"/>
              <a:t>rd</a:t>
            </a:r>
            <a:r>
              <a:rPr lang="en-US" dirty="0"/>
              <a:t> law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B1CD3-A814-ADDE-DF8E-4AC43F8577CC}"/>
              </a:ext>
            </a:extLst>
          </p:cNvPr>
          <p:cNvSpPr txBox="1"/>
          <p:nvPr/>
        </p:nvSpPr>
        <p:spPr>
          <a:xfrm>
            <a:off x="2919414" y="2506977"/>
            <a:ext cx="126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</a:t>
            </a:r>
            <a:br>
              <a:rPr lang="en-US" dirty="0"/>
            </a:br>
            <a:r>
              <a:rPr lang="en-US" dirty="0"/>
              <a:t>uncertainty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E2977-15F1-2E28-44AF-512C4DE33FFD}"/>
              </a:ext>
            </a:extLst>
          </p:cNvPr>
          <p:cNvSpPr txBox="1"/>
          <p:nvPr/>
        </p:nvSpPr>
        <p:spPr>
          <a:xfrm>
            <a:off x="3159152" y="735929"/>
            <a:ext cx="1363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with</a:t>
            </a:r>
            <a:br>
              <a:rPr lang="en-US" dirty="0"/>
            </a:br>
            <a:r>
              <a:rPr lang="en-US" dirty="0"/>
              <a:t>classical</a:t>
            </a:r>
            <a:br>
              <a:rPr lang="en-US" dirty="0"/>
            </a:br>
            <a:r>
              <a:rPr lang="en-US" dirty="0"/>
              <a:t>distributions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01306D-68CF-5C9B-BFA8-FBEA1994199D}"/>
              </a:ext>
            </a:extLst>
          </p:cNvPr>
          <p:cNvSpPr/>
          <p:nvPr/>
        </p:nvSpPr>
        <p:spPr>
          <a:xfrm>
            <a:off x="2654708" y="-243750"/>
            <a:ext cx="281516" cy="7460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A4C6B5-FD46-AF41-2DFC-79CEBAA840CD}"/>
              </a:ext>
            </a:extLst>
          </p:cNvPr>
          <p:cNvCxnSpPr>
            <a:cxnSpLocks/>
          </p:cNvCxnSpPr>
          <p:nvPr/>
        </p:nvCxnSpPr>
        <p:spPr>
          <a:xfrm flipH="1">
            <a:off x="1395770" y="4406039"/>
            <a:ext cx="1540454" cy="54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3D53FC-8B6D-E0D4-1456-131DB8453DAD}"/>
              </a:ext>
            </a:extLst>
          </p:cNvPr>
          <p:cNvCxnSpPr>
            <a:cxnSpLocks/>
          </p:cNvCxnSpPr>
          <p:nvPr/>
        </p:nvCxnSpPr>
        <p:spPr>
          <a:xfrm flipH="1">
            <a:off x="730845" y="2994338"/>
            <a:ext cx="2064136" cy="71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F9268A-ED64-7447-D2D3-696BC72BE345}"/>
              </a:ext>
            </a:extLst>
          </p:cNvPr>
          <p:cNvCxnSpPr>
            <a:cxnSpLocks/>
          </p:cNvCxnSpPr>
          <p:nvPr/>
        </p:nvCxnSpPr>
        <p:spPr>
          <a:xfrm flipH="1">
            <a:off x="1882563" y="1250356"/>
            <a:ext cx="1249088" cy="80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EDB1582-33C9-8903-9BFB-DEE9AC83BA04}"/>
              </a:ext>
            </a:extLst>
          </p:cNvPr>
          <p:cNvSpPr/>
          <p:nvPr/>
        </p:nvSpPr>
        <p:spPr>
          <a:xfrm>
            <a:off x="518208" y="3727555"/>
            <a:ext cx="118872" cy="118872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836407A-984F-4A36-17B7-96CA7212C4BA}"/>
              </a:ext>
            </a:extLst>
          </p:cNvPr>
          <p:cNvSpPr txBox="1">
            <a:spLocks/>
          </p:cNvSpPr>
          <p:nvPr/>
        </p:nvSpPr>
        <p:spPr>
          <a:xfrm>
            <a:off x="5356234" y="138352"/>
            <a:ext cx="7341918" cy="59757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+mn-lt"/>
              </a:rPr>
              <a:t>Classical uncertainty principle</a:t>
            </a:r>
            <a:endParaRPr lang="en-US" sz="2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9B260E-F435-1F9E-3A1F-448B04791EB3}"/>
                  </a:ext>
                </a:extLst>
              </p:cNvPr>
              <p:cNvSpPr txBox="1"/>
              <p:nvPr/>
            </p:nvSpPr>
            <p:spPr>
              <a:xfrm>
                <a:off x="4715238" y="782095"/>
                <a:ext cx="926180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Classical mechanics has no lower bound on entropy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violates third law!  </a:t>
                </a:r>
                <a:r>
                  <a:rPr lang="en-US" sz="2400" dirty="0"/>
                  <a:t>What happens if we impose one?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9B260E-F435-1F9E-3A1F-448B04791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38" y="782095"/>
                <a:ext cx="9261805" cy="830997"/>
              </a:xfrm>
              <a:prstGeom prst="rect">
                <a:avLst/>
              </a:prstGeom>
              <a:blipFill>
                <a:blip r:embed="rId5"/>
                <a:stretch>
                  <a:fillRect l="-987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3ABA50-3E04-1A6C-8061-22DE7DCE4C0B}"/>
                  </a:ext>
                </a:extLst>
              </p:cNvPr>
              <p:cNvSpPr txBox="1"/>
              <p:nvPr/>
            </p:nvSpPr>
            <p:spPr>
              <a:xfrm>
                <a:off x="4616178" y="4396207"/>
                <a:ext cx="49493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8000"/>
                    </a:solidFill>
                  </a:rPr>
                  <a:t>Lower bound on entropy </a:t>
                </a:r>
                <a:br>
                  <a:rPr lang="en-US" sz="2800" dirty="0">
                    <a:solidFill>
                      <a:srgbClr val="008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rgbClr val="008000"/>
                    </a:solidFill>
                  </a:rPr>
                  <a:t> lower bound on uncertainty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3ABA50-3E04-1A6C-8061-22DE7DCE4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178" y="4396207"/>
                <a:ext cx="4949300" cy="954107"/>
              </a:xfrm>
              <a:prstGeom prst="rect">
                <a:avLst/>
              </a:prstGeom>
              <a:blipFill>
                <a:blip r:embed="rId6"/>
                <a:stretch>
                  <a:fillRect l="-246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E01E0B7-92C7-E257-65E6-C74CFD35B31B}"/>
              </a:ext>
            </a:extLst>
          </p:cNvPr>
          <p:cNvSpPr txBox="1"/>
          <p:nvPr/>
        </p:nvSpPr>
        <p:spPr>
          <a:xfrm>
            <a:off x="4621473" y="5521907"/>
            <a:ext cx="4794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Don’t need the full quantum theory to derive the uncertainty principle: </a:t>
            </a:r>
            <a:br>
              <a:rPr lang="en-US" sz="2200" dirty="0"/>
            </a:br>
            <a:r>
              <a:rPr lang="en-US" sz="2200" i="1" dirty="0"/>
              <a:t>only the lower bound on entropy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6AD978-F1C1-F57B-C000-ABBCE25454E1}"/>
              </a:ext>
            </a:extLst>
          </p:cNvPr>
          <p:cNvSpPr txBox="1"/>
          <p:nvPr/>
        </p:nvSpPr>
        <p:spPr>
          <a:xfrm>
            <a:off x="8198368" y="3240613"/>
            <a:ext cx="350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Equality for independent Gaussians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392651-94C7-3629-FDAB-A5FDA25EAC77}"/>
                  </a:ext>
                </a:extLst>
              </p:cNvPr>
              <p:cNvSpPr txBox="1"/>
              <p:nvPr/>
            </p:nvSpPr>
            <p:spPr>
              <a:xfrm>
                <a:off x="4715238" y="1717070"/>
                <a:ext cx="69886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the volume of phase space over which a uniform distribution has zero entropy.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392651-94C7-3629-FDAB-A5FDA25EA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238" y="1717070"/>
                <a:ext cx="6988641" cy="830997"/>
              </a:xfrm>
              <a:prstGeom prst="rect">
                <a:avLst/>
              </a:prstGeom>
              <a:blipFill>
                <a:blip r:embed="rId7"/>
                <a:stretch>
                  <a:fillRect l="-1308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0FCD01-F92D-8200-D8C8-8EC7993205A6}"/>
                  </a:ext>
                </a:extLst>
              </p:cNvPr>
              <p:cNvSpPr txBox="1"/>
              <p:nvPr/>
            </p:nvSpPr>
            <p:spPr>
              <a:xfrm>
                <a:off x="5225553" y="2735999"/>
                <a:ext cx="2872133" cy="12448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E0FCD01-F92D-8200-D8C8-8EC799320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553" y="2735999"/>
                <a:ext cx="2872133" cy="12448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209FF2D2-B295-E830-629A-0AD55490F8EC}"/>
              </a:ext>
            </a:extLst>
          </p:cNvPr>
          <p:cNvSpPr txBox="1"/>
          <p:nvPr/>
        </p:nvSpPr>
        <p:spPr>
          <a:xfrm>
            <a:off x="8425300" y="2671778"/>
            <a:ext cx="398301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 Int J Quant Inf </a:t>
            </a:r>
            <a:r>
              <a:rPr lang="en-US" b="1" dirty="0"/>
              <a:t>18</a:t>
            </a:r>
            <a:r>
              <a:rPr lang="en-US" dirty="0"/>
              <a:t>, 01, 1941025 (2020) </a:t>
            </a:r>
          </a:p>
        </p:txBody>
      </p:sp>
    </p:spTree>
    <p:extLst>
      <p:ext uri="{BB962C8B-B14F-4D97-AF65-F5344CB8AC3E}">
        <p14:creationId xmlns:p14="http://schemas.microsoft.com/office/powerpoint/2010/main" val="180753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B1D4-69F7-FD8E-2D2F-16C6B304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law of thermodynamics and uncertainty principle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8C919-0A1B-22B8-7A88-0210DE71BAAD}"/>
              </a:ext>
            </a:extLst>
          </p:cNvPr>
          <p:cNvSpPr/>
          <p:nvPr/>
        </p:nvSpPr>
        <p:spPr>
          <a:xfrm>
            <a:off x="9718174" y="2367081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Uncertainty principle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E275E-F734-29D4-E10B-2C47ADC3306F}"/>
              </a:ext>
            </a:extLst>
          </p:cNvPr>
          <p:cNvSpPr/>
          <p:nvPr/>
        </p:nvSpPr>
        <p:spPr>
          <a:xfrm>
            <a:off x="6910252" y="3241832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Quantum mechanics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80CA3-4E0F-EAF1-8390-89E37DDDFB01}"/>
              </a:ext>
            </a:extLst>
          </p:cNvPr>
          <p:cNvSpPr/>
          <p:nvPr/>
        </p:nvSpPr>
        <p:spPr>
          <a:xfrm>
            <a:off x="4024276" y="2464099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Lower bound on entropy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E304A1-AD71-5627-8615-EF53A73FC198}"/>
              </a:ext>
            </a:extLst>
          </p:cNvPr>
          <p:cNvSpPr/>
          <p:nvPr/>
        </p:nvSpPr>
        <p:spPr>
          <a:xfrm>
            <a:off x="6910252" y="1246700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Classical mechanics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0B05E-7DD0-0D97-D07A-90F5B99A2AB5}"/>
              </a:ext>
            </a:extLst>
          </p:cNvPr>
          <p:cNvSpPr/>
          <p:nvPr/>
        </p:nvSpPr>
        <p:spPr>
          <a:xfrm>
            <a:off x="1193559" y="1940961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Third law of thermodynamics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C0F535-173B-8B50-0CD9-C506F6054F96}"/>
              </a:ext>
            </a:extLst>
          </p:cNvPr>
          <p:cNvSpPr/>
          <p:nvPr/>
        </p:nvSpPr>
        <p:spPr>
          <a:xfrm>
            <a:off x="1193559" y="3518962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Principle of maximal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F1283-02C0-4F07-7DFE-A9BEDB30717A}"/>
              </a:ext>
            </a:extLst>
          </p:cNvPr>
          <p:cNvSpPr txBox="1"/>
          <p:nvPr/>
        </p:nvSpPr>
        <p:spPr>
          <a:xfrm>
            <a:off x="103955" y="4524444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effectLst/>
                <a:latin typeface="Arial" panose="020B0604020202020204" pitchFamily="34" charset="0"/>
              </a:rPr>
              <a:t>No state can describe a system more accurately</a:t>
            </a:r>
            <a:br>
              <a:rPr lang="en-US" sz="1400" dirty="0"/>
            </a:br>
            <a:r>
              <a:rPr lang="en-US" sz="1400" dirty="0">
                <a:effectLst/>
                <a:latin typeface="Arial" panose="020B0604020202020204" pitchFamily="34" charset="0"/>
              </a:rPr>
              <a:t>than stating the system is not there in the first place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E5590-8B5D-D9CC-8537-A8195DC9948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8752890" y="2815793"/>
            <a:ext cx="965284" cy="87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486BD4-438A-5B27-ADCB-65871BB973C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5866914" y="2912811"/>
            <a:ext cx="1043338" cy="77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7A371F-19A0-E072-CB0A-6C18B0DC456B}"/>
              </a:ext>
            </a:extLst>
          </p:cNvPr>
          <p:cNvSpPr/>
          <p:nvPr/>
        </p:nvSpPr>
        <p:spPr>
          <a:xfrm>
            <a:off x="7639860" y="2464099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0DD09B-4DAE-1DE4-4DE5-26C64D29AF4A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5866914" y="2605386"/>
            <a:ext cx="1772946" cy="30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91E22D-EAF6-A929-395A-62D3A7AE0CB3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7781147" y="2144123"/>
            <a:ext cx="50424" cy="31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64FE79-70FE-1A3E-7541-0147090106AB}"/>
              </a:ext>
            </a:extLst>
          </p:cNvPr>
          <p:cNvCxnSpPr>
            <a:cxnSpLocks/>
            <a:stCxn id="23" idx="6"/>
            <a:endCxn id="5" idx="1"/>
          </p:cNvCxnSpPr>
          <p:nvPr/>
        </p:nvCxnSpPr>
        <p:spPr>
          <a:xfrm>
            <a:off x="7922434" y="2605386"/>
            <a:ext cx="1795740" cy="21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06FFBB-BEA4-DE95-5BA6-5E4EDFC513F2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5866914" y="2815793"/>
            <a:ext cx="3851260" cy="9701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1ED5C7-6988-FEBB-FFD7-BFAD95F99E4F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036197" y="2389673"/>
            <a:ext cx="988079" cy="5231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ACCC94-AC76-DB8D-E6AC-5C5F168294E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114878" y="2838384"/>
            <a:ext cx="0" cy="6805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C7AB80-3BB4-E551-4F3E-FB96729971A4}"/>
              </a:ext>
            </a:extLst>
          </p:cNvPr>
          <p:cNvSpPr txBox="1"/>
          <p:nvPr/>
        </p:nvSpPr>
        <p:spPr>
          <a:xfrm>
            <a:off x="4653454" y="4448347"/>
            <a:ext cx="4838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The uncertainty principle is a consequence of the principle of maximal 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8E19E-5D12-8E27-4216-4EE571C76851}"/>
              </a:ext>
            </a:extLst>
          </p:cNvPr>
          <p:cNvSpPr txBox="1"/>
          <p:nvPr/>
        </p:nvSpPr>
        <p:spPr>
          <a:xfrm>
            <a:off x="578455" y="5957768"/>
            <a:ext cx="665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understand the rest of quantum mechanics in the same way?</a:t>
            </a:r>
          </a:p>
        </p:txBody>
      </p:sp>
    </p:spTree>
    <p:extLst>
      <p:ext uri="{BB962C8B-B14F-4D97-AF65-F5344CB8AC3E}">
        <p14:creationId xmlns:p14="http://schemas.microsoft.com/office/powerpoint/2010/main" val="9046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Physics:</a:t>
            </a:r>
            <a:br>
              <a:rPr lang="en-US" dirty="0"/>
            </a:br>
            <a:r>
              <a:rPr lang="en-US" dirty="0"/>
              <a:t>Quantum mechanics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6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7936-A16E-96A8-89AB-779A0D3F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mechanics as irreducibility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A5025-4521-E4AC-BFF9-B020631F35CB}"/>
              </a:ext>
            </a:extLst>
          </p:cNvPr>
          <p:cNvGrpSpPr/>
          <p:nvPr/>
        </p:nvGrpSpPr>
        <p:grpSpPr>
          <a:xfrm>
            <a:off x="5013216" y="1760440"/>
            <a:ext cx="3284859" cy="916207"/>
            <a:chOff x="7093758" y="5122425"/>
            <a:chExt cx="4379811" cy="12216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16C945-47AD-1D61-3E00-7143BA1C2134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9B5BAF7-86D2-F4CF-B1BA-E9F44D48C6B3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149AC4-EC80-57A7-32AF-E8AC4EB8DBF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hord 5">
                  <a:extLst>
                    <a:ext uri="{FF2B5EF4-FFF2-40B4-BE49-F238E27FC236}">
                      <a16:creationId xmlns:a16="http://schemas.microsoft.com/office/drawing/2014/main" id="{C2441254-6A00-65A9-BA0D-D2D8FA50E4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5DB3E7-3781-31DD-8D98-E0E804FB32D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06B3436-491D-7198-58E6-B602E1BCC72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hord 5">
                  <a:extLst>
                    <a:ext uri="{FF2B5EF4-FFF2-40B4-BE49-F238E27FC236}">
                      <a16:creationId xmlns:a16="http://schemas.microsoft.com/office/drawing/2014/main" id="{BDF0EFDB-F8CB-E6DA-FCAA-2B9761AF6590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87C3C0D-6AFC-B0CB-3A77-37080F6CB3B2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72939FE-7141-7DDA-589A-50413315CBD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0AB8AD-DC41-B648-C797-C56D0AD5589F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0C474D6-5D70-ABC1-7B79-3CF43D0D267E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DBF32A0-DB19-430A-A383-1D4AE9150435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32C7A6-D4FD-C586-93FC-C4A2A76A894B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FD08E24-F868-ADBA-2D44-9537BF7E3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A12B4E-29BC-F692-113D-53684E65B868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671D7E-A482-70C1-3D6B-E7B2EDA543C6}"/>
              </a:ext>
            </a:extLst>
          </p:cNvPr>
          <p:cNvGrpSpPr/>
          <p:nvPr/>
        </p:nvGrpSpPr>
        <p:grpSpPr>
          <a:xfrm>
            <a:off x="6905025" y="4382899"/>
            <a:ext cx="2198851" cy="1960411"/>
            <a:chOff x="6937447" y="906300"/>
            <a:chExt cx="2198851" cy="19604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355E963-B611-116C-4377-027F51D2D30C}"/>
                </a:ext>
              </a:extLst>
            </p:cNvPr>
            <p:cNvGrpSpPr/>
            <p:nvPr/>
          </p:nvGrpSpPr>
          <p:grpSpPr>
            <a:xfrm>
              <a:off x="6965104" y="1319351"/>
              <a:ext cx="2084204" cy="980342"/>
              <a:chOff x="6965104" y="1319351"/>
              <a:chExt cx="2084204" cy="980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11D1E5C-7B0B-A804-E75E-5BE7D46F7836}"/>
                  </a:ext>
                </a:extLst>
              </p:cNvPr>
              <p:cNvSpPr/>
              <p:nvPr/>
            </p:nvSpPr>
            <p:spPr>
              <a:xfrm>
                <a:off x="7107371" y="1529513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393382F-399D-1329-2311-E24791BC7514}"/>
                  </a:ext>
                </a:extLst>
              </p:cNvPr>
              <p:cNvSpPr/>
              <p:nvPr/>
            </p:nvSpPr>
            <p:spPr>
              <a:xfrm>
                <a:off x="8582822" y="1529513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3915965-EA4F-F7B9-8DB0-B9DF5E019777}"/>
                  </a:ext>
                </a:extLst>
              </p:cNvPr>
              <p:cNvSpPr/>
              <p:nvPr/>
            </p:nvSpPr>
            <p:spPr>
              <a:xfrm>
                <a:off x="7107371" y="2072540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1211D75-90B1-8C70-A3AB-C3E57F7178F3}"/>
                  </a:ext>
                </a:extLst>
              </p:cNvPr>
              <p:cNvSpPr/>
              <p:nvPr/>
            </p:nvSpPr>
            <p:spPr>
              <a:xfrm>
                <a:off x="8582822" y="2072540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2498F35-0EE8-63EC-2D66-07A302E1A21D}"/>
                  </a:ext>
                </a:extLst>
              </p:cNvPr>
              <p:cNvSpPr/>
              <p:nvPr/>
            </p:nvSpPr>
            <p:spPr>
              <a:xfrm>
                <a:off x="7357131" y="1573242"/>
                <a:ext cx="1238211" cy="573374"/>
              </a:xfrm>
              <a:custGeom>
                <a:avLst/>
                <a:gdLst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0 w 2882954"/>
                  <a:gd name="connsiteY0" fmla="*/ 0 h 1354789"/>
                  <a:gd name="connsiteX1" fmla="*/ 9427 w 2882954"/>
                  <a:gd name="connsiteY1" fmla="*/ 113121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82954"/>
                  <a:gd name="connsiteY0" fmla="*/ 0 h 1354789"/>
                  <a:gd name="connsiteX1" fmla="*/ 12602 w 2882954"/>
                  <a:gd name="connsiteY1" fmla="*/ 230596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16287 w 2581298"/>
                  <a:gd name="connsiteY0" fmla="*/ 0 h 1171116"/>
                  <a:gd name="connsiteX1" fmla="*/ 314 w 2581298"/>
                  <a:gd name="connsiteY1" fmla="*/ 138521 h 1171116"/>
                  <a:gd name="connsiteX2" fmla="*/ 2570951 w 2581298"/>
                  <a:gd name="connsiteY2" fmla="*/ 1171116 h 1171116"/>
                  <a:gd name="connsiteX3" fmla="*/ 2580279 w 2581298"/>
                  <a:gd name="connsiteY3" fmla="*/ 1048568 h 1171116"/>
                  <a:gd name="connsiteX4" fmla="*/ 16287 w 2581298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4221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4487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600898"/>
                  <a:gd name="connsiteY0" fmla="*/ 0 h 1183026"/>
                  <a:gd name="connsiteX1" fmla="*/ 6252 w 2600898"/>
                  <a:gd name="connsiteY1" fmla="*/ 144871 h 1183026"/>
                  <a:gd name="connsiteX2" fmla="*/ 2600898 w 2600898"/>
                  <a:gd name="connsiteY2" fmla="*/ 1183026 h 1183026"/>
                  <a:gd name="connsiteX3" fmla="*/ 2589392 w 2600898"/>
                  <a:gd name="connsiteY3" fmla="*/ 1035868 h 1183026"/>
                  <a:gd name="connsiteX4" fmla="*/ 0 w 2600898"/>
                  <a:gd name="connsiteY4" fmla="*/ 0 h 1183026"/>
                  <a:gd name="connsiteX0" fmla="*/ 0 w 2600898"/>
                  <a:gd name="connsiteY0" fmla="*/ 0 h 1194936"/>
                  <a:gd name="connsiteX1" fmla="*/ 6252 w 2600898"/>
                  <a:gd name="connsiteY1" fmla="*/ 156781 h 1194936"/>
                  <a:gd name="connsiteX2" fmla="*/ 2600898 w 2600898"/>
                  <a:gd name="connsiteY2" fmla="*/ 1194936 h 1194936"/>
                  <a:gd name="connsiteX3" fmla="*/ 2589392 w 2600898"/>
                  <a:gd name="connsiteY3" fmla="*/ 1047778 h 1194936"/>
                  <a:gd name="connsiteX4" fmla="*/ 0 w 2600898"/>
                  <a:gd name="connsiteY4" fmla="*/ 0 h 119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0898" h="1194936">
                    <a:moveTo>
                      <a:pt x="0" y="0"/>
                    </a:moveTo>
                    <a:cubicBezTo>
                      <a:pt x="7627" y="63696"/>
                      <a:pt x="2750" y="98649"/>
                      <a:pt x="6252" y="156781"/>
                    </a:cubicBezTo>
                    <a:cubicBezTo>
                      <a:pt x="479654" y="173638"/>
                      <a:pt x="1954475" y="1172907"/>
                      <a:pt x="2600898" y="1194936"/>
                    </a:cubicBezTo>
                    <a:cubicBezTo>
                      <a:pt x="2599621" y="1121715"/>
                      <a:pt x="2594482" y="1119139"/>
                      <a:pt x="2589392" y="1047778"/>
                    </a:cubicBezTo>
                    <a:cubicBezTo>
                      <a:pt x="2031852" y="1027217"/>
                      <a:pt x="490848" y="15679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D136DB6-F33D-2FEE-ED27-F9B2A76EF948}"/>
                  </a:ext>
                </a:extLst>
              </p:cNvPr>
              <p:cNvSpPr/>
              <p:nvPr/>
            </p:nvSpPr>
            <p:spPr>
              <a:xfrm flipV="1">
                <a:off x="7353322" y="1575747"/>
                <a:ext cx="1237050" cy="576584"/>
              </a:xfrm>
              <a:custGeom>
                <a:avLst/>
                <a:gdLst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0 w 2882954"/>
                  <a:gd name="connsiteY0" fmla="*/ 0 h 1354789"/>
                  <a:gd name="connsiteX1" fmla="*/ 9427 w 2882954"/>
                  <a:gd name="connsiteY1" fmla="*/ 113121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82954"/>
                  <a:gd name="connsiteY0" fmla="*/ 0 h 1354789"/>
                  <a:gd name="connsiteX1" fmla="*/ 12602 w 2882954"/>
                  <a:gd name="connsiteY1" fmla="*/ 230596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16287 w 2581298"/>
                  <a:gd name="connsiteY0" fmla="*/ 0 h 1171116"/>
                  <a:gd name="connsiteX1" fmla="*/ 314 w 2581298"/>
                  <a:gd name="connsiteY1" fmla="*/ 138521 h 1171116"/>
                  <a:gd name="connsiteX2" fmla="*/ 2570951 w 2581298"/>
                  <a:gd name="connsiteY2" fmla="*/ 1171116 h 1171116"/>
                  <a:gd name="connsiteX3" fmla="*/ 2580279 w 2581298"/>
                  <a:gd name="connsiteY3" fmla="*/ 1048568 h 1171116"/>
                  <a:gd name="connsiteX4" fmla="*/ 16287 w 2581298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4221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4487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8268"/>
                  <a:gd name="connsiteY0" fmla="*/ 0 h 1195125"/>
                  <a:gd name="connsiteX1" fmla="*/ 14255 w 2598268"/>
                  <a:gd name="connsiteY1" fmla="*/ 168880 h 1195125"/>
                  <a:gd name="connsiteX2" fmla="*/ 2584892 w 2598268"/>
                  <a:gd name="connsiteY2" fmla="*/ 1195125 h 1195125"/>
                  <a:gd name="connsiteX3" fmla="*/ 2597395 w 2598268"/>
                  <a:gd name="connsiteY3" fmla="*/ 1059877 h 1195125"/>
                  <a:gd name="connsiteX4" fmla="*/ 0 w 2598268"/>
                  <a:gd name="connsiteY4" fmla="*/ 0 h 1195125"/>
                  <a:gd name="connsiteX0" fmla="*/ 0 w 2598459"/>
                  <a:gd name="connsiteY0" fmla="*/ 0 h 1211131"/>
                  <a:gd name="connsiteX1" fmla="*/ 14255 w 2598459"/>
                  <a:gd name="connsiteY1" fmla="*/ 168880 h 1211131"/>
                  <a:gd name="connsiteX2" fmla="*/ 2588893 w 2598459"/>
                  <a:gd name="connsiteY2" fmla="*/ 1211131 h 1211131"/>
                  <a:gd name="connsiteX3" fmla="*/ 2597395 w 2598459"/>
                  <a:gd name="connsiteY3" fmla="*/ 1059877 h 1211131"/>
                  <a:gd name="connsiteX4" fmla="*/ 0 w 2598459"/>
                  <a:gd name="connsiteY4" fmla="*/ 0 h 121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8459" h="1211131">
                    <a:moveTo>
                      <a:pt x="0" y="0"/>
                    </a:moveTo>
                    <a:cubicBezTo>
                      <a:pt x="7627" y="63696"/>
                      <a:pt x="10753" y="110748"/>
                      <a:pt x="14255" y="168880"/>
                    </a:cubicBezTo>
                    <a:cubicBezTo>
                      <a:pt x="487657" y="185737"/>
                      <a:pt x="1942470" y="1189102"/>
                      <a:pt x="2588893" y="1211131"/>
                    </a:cubicBezTo>
                    <a:cubicBezTo>
                      <a:pt x="2587616" y="1137910"/>
                      <a:pt x="2602485" y="1131238"/>
                      <a:pt x="2597395" y="1059877"/>
                    </a:cubicBezTo>
                    <a:cubicBezTo>
                      <a:pt x="2039855" y="1039316"/>
                      <a:pt x="490848" y="15679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23B8B85-958C-F401-E80B-360FF6E1095A}"/>
                  </a:ext>
                </a:extLst>
              </p:cNvPr>
              <p:cNvSpPr/>
              <p:nvPr/>
            </p:nvSpPr>
            <p:spPr>
              <a:xfrm>
                <a:off x="7342468" y="1529513"/>
                <a:ext cx="1272703" cy="45719"/>
              </a:xfrm>
              <a:prstGeom prst="rect">
                <a:avLst/>
              </a:pr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A7783D-E14A-38F3-D14A-AA4E77330941}"/>
                  </a:ext>
                </a:extLst>
              </p:cNvPr>
              <p:cNvSpPr/>
              <p:nvPr/>
            </p:nvSpPr>
            <p:spPr>
              <a:xfrm>
                <a:off x="7357131" y="2144626"/>
                <a:ext cx="1272703" cy="45719"/>
              </a:xfrm>
              <a:prstGeom prst="rect">
                <a:avLst/>
              </a:pr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EE5716C-1BA3-5B59-19D6-D76D23CFC9E7}"/>
                  </a:ext>
                </a:extLst>
              </p:cNvPr>
              <p:cNvSpPr/>
              <p:nvPr/>
            </p:nvSpPr>
            <p:spPr>
              <a:xfrm>
                <a:off x="7367665" y="1440217"/>
                <a:ext cx="1222615" cy="8594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B323DE-60E0-53CF-0031-02D1E64447AF}"/>
                      </a:ext>
                    </a:extLst>
                  </p:cNvPr>
                  <p:cNvSpPr txBox="1"/>
                  <p:nvPr/>
                </p:nvSpPr>
                <p:spPr>
                  <a:xfrm>
                    <a:off x="6965104" y="1319351"/>
                    <a:ext cx="50680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B323DE-60E0-53CF-0031-02D1E64447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104" y="1319351"/>
                    <a:ext cx="506805" cy="2616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CEA5759-D749-06A6-E8C6-13AC7B26A921}"/>
                      </a:ext>
                    </a:extLst>
                  </p:cNvPr>
                  <p:cNvSpPr txBox="1"/>
                  <p:nvPr/>
                </p:nvSpPr>
                <p:spPr>
                  <a:xfrm>
                    <a:off x="6965104" y="1863242"/>
                    <a:ext cx="50680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CEA5759-D749-06A6-E8C6-13AC7B26A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104" y="1863242"/>
                    <a:ext cx="506805" cy="2616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7CC5C11-E384-8428-2B23-F01B1F3508C2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129" y="1319351"/>
                    <a:ext cx="5091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7CC5C11-E384-8428-2B23-F01B1F3508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129" y="1319351"/>
                    <a:ext cx="509178" cy="2616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DFEF00E-17FF-2314-68D1-39CBA72C4DA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130" y="1863242"/>
                    <a:ext cx="5091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DFEF00E-17FF-2314-68D1-39CBA72C4D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130" y="1863242"/>
                    <a:ext cx="509178" cy="2616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83AD28-62A5-16E4-A2C8-F8AF98215CE8}"/>
                </a:ext>
              </a:extLst>
            </p:cNvPr>
            <p:cNvSpPr txBox="1"/>
            <p:nvPr/>
          </p:nvSpPr>
          <p:spPr>
            <a:xfrm>
              <a:off x="6989107" y="906300"/>
              <a:ext cx="2147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Probability of transition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D6DA73-6A49-BFDA-6998-6984BB2D084A}"/>
                    </a:ext>
                  </a:extLst>
                </p:cNvPr>
                <p:cNvSpPr txBox="1"/>
                <p:nvPr/>
              </p:nvSpPr>
              <p:spPr>
                <a:xfrm>
                  <a:off x="7023173" y="2301459"/>
                  <a:ext cx="1911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D6DA73-6A49-BFDA-6998-6984BB2D0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173" y="2301459"/>
                  <a:ext cx="1911292" cy="307777"/>
                </a:xfrm>
                <a:prstGeom prst="rect">
                  <a:avLst/>
                </a:prstGeom>
                <a:blipFill>
                  <a:blip r:embed="rId2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56CABB-82D1-930E-8449-14BBAA41E69B}"/>
                </a:ext>
              </a:extLst>
            </p:cNvPr>
            <p:cNvSpPr txBox="1"/>
            <p:nvPr/>
          </p:nvSpPr>
          <p:spPr>
            <a:xfrm>
              <a:off x="6937447" y="2589712"/>
              <a:ext cx="2111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Symmetry of the inner product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7AD313-85B0-F502-A6EA-7C427375B945}"/>
              </a:ext>
            </a:extLst>
          </p:cNvPr>
          <p:cNvGrpSpPr/>
          <p:nvPr/>
        </p:nvGrpSpPr>
        <p:grpSpPr>
          <a:xfrm>
            <a:off x="9574462" y="1582995"/>
            <a:ext cx="2343847" cy="1785603"/>
            <a:chOff x="4082630" y="904070"/>
            <a:chExt cx="2343847" cy="178560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E982CA9-C5AA-E6C9-90DB-1052EA18E870}"/>
                </a:ext>
              </a:extLst>
            </p:cNvPr>
            <p:cNvGrpSpPr/>
            <p:nvPr/>
          </p:nvGrpSpPr>
          <p:grpSpPr>
            <a:xfrm>
              <a:off x="4417375" y="1181990"/>
              <a:ext cx="1544601" cy="1255064"/>
              <a:chOff x="6258757" y="1394618"/>
              <a:chExt cx="2227830" cy="181022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81F1A-7DDF-37FC-8E0B-25647A57EC62}"/>
                  </a:ext>
                </a:extLst>
              </p:cNvPr>
              <p:cNvCxnSpPr/>
              <p:nvPr/>
            </p:nvCxnSpPr>
            <p:spPr>
              <a:xfrm>
                <a:off x="7288567" y="1571348"/>
                <a:ext cx="0" cy="16334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CEF049F-D0B9-71AE-DF6B-826F5A958360}"/>
                  </a:ext>
                </a:extLst>
              </p:cNvPr>
              <p:cNvCxnSpPr/>
              <p:nvPr/>
            </p:nvCxnSpPr>
            <p:spPr>
              <a:xfrm>
                <a:off x="6258757" y="2414726"/>
                <a:ext cx="20862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4537E07-6C5C-EF6F-BD54-2960FD4AE2E5}"/>
                  </a:ext>
                </a:extLst>
              </p:cNvPr>
              <p:cNvSpPr/>
              <p:nvPr/>
            </p:nvSpPr>
            <p:spPr>
              <a:xfrm>
                <a:off x="7035553" y="2157274"/>
                <a:ext cx="506027" cy="506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0BA285A-C862-076F-3A62-771DF95A7F5D}"/>
                  </a:ext>
                </a:extLst>
              </p:cNvPr>
              <p:cNvCxnSpPr/>
              <p:nvPr/>
            </p:nvCxnSpPr>
            <p:spPr>
              <a:xfrm>
                <a:off x="6722255" y="1847983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84F914-A99E-6944-7320-33E825595F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4117" y="2687636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658730B-D665-8AEE-B2FB-CC341B904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68927" y="2697379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475FD64-C0F4-8C16-5C76-4C4570D758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8927" y="1854000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F704490-20B5-5EB9-30BC-0AB193AD39F5}"/>
                      </a:ext>
                    </a:extLst>
                  </p:cNvPr>
                  <p:cNvSpPr txBox="1"/>
                  <p:nvPr/>
                </p:nvSpPr>
                <p:spPr>
                  <a:xfrm>
                    <a:off x="8160216" y="2410287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F704490-20B5-5EB9-30BC-0AB193AD39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216" y="2410287"/>
                    <a:ext cx="32637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0811" b="-4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ACFA3DA-289D-7467-FA1A-2B5E57ED6027}"/>
                      </a:ext>
                    </a:extLst>
                  </p:cNvPr>
                  <p:cNvSpPr txBox="1"/>
                  <p:nvPr/>
                </p:nvSpPr>
                <p:spPr>
                  <a:xfrm>
                    <a:off x="6917632" y="1394618"/>
                    <a:ext cx="470645" cy="4439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ACFA3DA-289D-7467-FA1A-2B5E57ED60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632" y="1394618"/>
                    <a:ext cx="470645" cy="44391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0BA661-32AD-DD1E-775D-924A39A60C62}"/>
                </a:ext>
              </a:extLst>
            </p:cNvPr>
            <p:cNvSpPr txBox="1"/>
            <p:nvPr/>
          </p:nvSpPr>
          <p:spPr>
            <a:xfrm>
              <a:off x="4192256" y="904070"/>
              <a:ext cx="1994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Minimum uncertainty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216A94-7E9E-AEDD-3362-7F7415B22015}"/>
                </a:ext>
              </a:extLst>
            </p:cNvPr>
            <p:cNvSpPr txBox="1"/>
            <p:nvPr/>
          </p:nvSpPr>
          <p:spPr>
            <a:xfrm>
              <a:off x="4082630" y="2412674"/>
              <a:ext cx="2343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Can’t squeeze ensemble arbitrarily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6ABB6F-CEF7-13A6-AE69-617A436083BF}"/>
              </a:ext>
            </a:extLst>
          </p:cNvPr>
          <p:cNvGrpSpPr/>
          <p:nvPr/>
        </p:nvGrpSpPr>
        <p:grpSpPr>
          <a:xfrm>
            <a:off x="746227" y="4598258"/>
            <a:ext cx="2079829" cy="1596649"/>
            <a:chOff x="529248" y="2803227"/>
            <a:chExt cx="2079829" cy="159664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CA4CDF3-282C-DA93-EB5D-1701DC82626D}"/>
                </a:ext>
              </a:extLst>
            </p:cNvPr>
            <p:cNvGrpSpPr/>
            <p:nvPr/>
          </p:nvGrpSpPr>
          <p:grpSpPr>
            <a:xfrm>
              <a:off x="564926" y="3102490"/>
              <a:ext cx="2044151" cy="882039"/>
              <a:chOff x="2627088" y="3255505"/>
              <a:chExt cx="2044151" cy="88203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3E49E11-FB8A-CE54-E812-C7BD3D5E59B0}"/>
                  </a:ext>
                </a:extLst>
              </p:cNvPr>
              <p:cNvSpPr/>
              <p:nvPr/>
            </p:nvSpPr>
            <p:spPr>
              <a:xfrm>
                <a:off x="2627088" y="3429000"/>
                <a:ext cx="1697627" cy="506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3CD5FA2-90AF-8752-0EB3-2B38FC421C5F}"/>
                  </a:ext>
                </a:extLst>
              </p:cNvPr>
              <p:cNvSpPr/>
              <p:nvPr/>
            </p:nvSpPr>
            <p:spPr>
              <a:xfrm>
                <a:off x="3789200" y="3255505"/>
                <a:ext cx="882039" cy="8820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22F164D-175A-C60F-4703-B8E5F6EA453A}"/>
                </a:ext>
              </a:extLst>
            </p:cNvPr>
            <p:cNvSpPr txBox="1"/>
            <p:nvPr/>
          </p:nvSpPr>
          <p:spPr>
            <a:xfrm>
              <a:off x="951430" y="2803227"/>
              <a:ext cx="1189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Non-locality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3A6B2-68DC-6599-F89E-5FFACA79F1B5}"/>
                    </a:ext>
                  </a:extLst>
                </p:cNvPr>
                <p:cNvSpPr txBox="1"/>
                <p:nvPr/>
              </p:nvSpPr>
              <p:spPr>
                <a:xfrm>
                  <a:off x="529248" y="3938211"/>
                  <a:ext cx="178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Can’t refine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br>
                    <a:rPr lang="en-US" sz="1200" b="0" dirty="0"/>
                  </a:br>
                  <a:r>
                    <a:rPr lang="en-US" sz="1200" dirty="0"/>
                    <a:t>Can’t interact with parts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3A6B2-68DC-6599-F89E-5FFACA79F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48" y="3938211"/>
                  <a:ext cx="1785874" cy="461665"/>
                </a:xfrm>
                <a:prstGeom prst="rect">
                  <a:avLst/>
                </a:prstGeom>
                <a:blipFill>
                  <a:blip r:embed="rId26"/>
                  <a:stretch>
                    <a:fillRect t="-1333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E72B60-9B5D-794A-FF06-5F5337D35E53}"/>
              </a:ext>
            </a:extLst>
          </p:cNvPr>
          <p:cNvSpPr/>
          <p:nvPr/>
        </p:nvSpPr>
        <p:spPr>
          <a:xfrm>
            <a:off x="4633829" y="2475797"/>
            <a:ext cx="175420" cy="1584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62AFCA-9DEF-83B3-948F-FE8B6A167E3A}"/>
              </a:ext>
            </a:extLst>
          </p:cNvPr>
          <p:cNvGrpSpPr/>
          <p:nvPr/>
        </p:nvGrpSpPr>
        <p:grpSpPr>
          <a:xfrm>
            <a:off x="3732206" y="4451934"/>
            <a:ext cx="2479590" cy="1680242"/>
            <a:chOff x="290399" y="4408818"/>
            <a:chExt cx="2479590" cy="168024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41F9BE-5091-1E77-F0CF-42224512A133}"/>
                </a:ext>
              </a:extLst>
            </p:cNvPr>
            <p:cNvGrpSpPr/>
            <p:nvPr/>
          </p:nvGrpSpPr>
          <p:grpSpPr>
            <a:xfrm>
              <a:off x="574920" y="5072456"/>
              <a:ext cx="1697627" cy="506023"/>
              <a:chOff x="5159704" y="5260203"/>
              <a:chExt cx="1697627" cy="506023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D0531-48BE-ECC4-490D-26AC0866A1DF}"/>
                  </a:ext>
                </a:extLst>
              </p:cNvPr>
              <p:cNvSpPr/>
              <p:nvPr/>
            </p:nvSpPr>
            <p:spPr>
              <a:xfrm>
                <a:off x="5159704" y="5260203"/>
                <a:ext cx="1697627" cy="506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BB48A05-6283-2AB8-D835-3B7BDD9C0F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4688" y="5431536"/>
                <a:ext cx="210312" cy="816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CD46C48-7E13-6025-73F8-F61A83396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5000" y="5431536"/>
                <a:ext cx="152400" cy="1524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8839B00-C931-2E17-AF61-A8B01CA8D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175" y="5583937"/>
                <a:ext cx="2135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50B73FA-533B-E3EF-C965-6E51A6ABA1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7712" y="5472375"/>
                <a:ext cx="184090" cy="111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5943F62-2CE6-31EE-4964-C583068BB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1802" y="5472375"/>
                <a:ext cx="263275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D2289C-10E9-ED6C-78BB-050EB58FFA59}"/>
                </a:ext>
              </a:extLst>
            </p:cNvPr>
            <p:cNvSpPr txBox="1"/>
            <p:nvPr/>
          </p:nvSpPr>
          <p:spPr>
            <a:xfrm>
              <a:off x="290399" y="4408818"/>
              <a:ext cx="24795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Superluminar</a:t>
              </a:r>
              <a:r>
                <a:rPr lang="en-US" sz="1600" dirty="0"/>
                <a:t> effects</a:t>
              </a:r>
              <a:br>
                <a:rPr lang="en-US" sz="1600" dirty="0"/>
              </a:br>
              <a:r>
                <a:rPr lang="en-US" sz="1600" dirty="0"/>
                <a:t>that can’t carry information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6E0E53-D0CF-0816-42E3-F5E1C55F8BDB}"/>
                    </a:ext>
                  </a:extLst>
                </p:cNvPr>
                <p:cNvSpPr txBox="1"/>
                <p:nvPr/>
              </p:nvSpPr>
              <p:spPr>
                <a:xfrm>
                  <a:off x="564506" y="5627395"/>
                  <a:ext cx="178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Can’t refine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br>
                    <a:rPr lang="en-US" sz="1200" b="0" dirty="0"/>
                  </a:br>
                  <a:r>
                    <a:rPr lang="en-US" sz="1200" dirty="0"/>
                    <a:t>Can’t extract information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6E0E53-D0CF-0816-42E3-F5E1C55F8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06" y="5627395"/>
                  <a:ext cx="1785874" cy="461665"/>
                </a:xfrm>
                <a:prstGeom prst="rect">
                  <a:avLst/>
                </a:prstGeom>
                <a:blipFill>
                  <a:blip r:embed="rId27"/>
                  <a:stretch>
                    <a:fillRect t="-1316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8FAC1-03ED-D1A1-A889-C33D0DE6B30F}"/>
              </a:ext>
            </a:extLst>
          </p:cNvPr>
          <p:cNvGrpSpPr/>
          <p:nvPr/>
        </p:nvGrpSpPr>
        <p:grpSpPr>
          <a:xfrm>
            <a:off x="717063" y="1752103"/>
            <a:ext cx="3299436" cy="919519"/>
            <a:chOff x="7093758" y="5122425"/>
            <a:chExt cx="4376570" cy="121970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F3F25D8-304A-AFAD-43A2-E446FE3BD03E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6159439-65D8-F57A-7D97-4D603E0E770C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D1E27D2-B3E6-8B0A-AD64-011FAB4F956D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9" name="Chord 5">
                  <a:extLst>
                    <a:ext uri="{FF2B5EF4-FFF2-40B4-BE49-F238E27FC236}">
                      <a16:creationId xmlns:a16="http://schemas.microsoft.com/office/drawing/2014/main" id="{E3487C6B-782B-FEB3-B500-E3F9EAAE7634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CCFC576-62E6-F61D-200F-DBA1784814D4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A0CA77F-3B10-33B0-96A7-2986B4052C99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7" name="Chord 5">
                  <a:extLst>
                    <a:ext uri="{FF2B5EF4-FFF2-40B4-BE49-F238E27FC236}">
                      <a16:creationId xmlns:a16="http://schemas.microsoft.com/office/drawing/2014/main" id="{FEDF4A0A-5CF2-65DA-1C19-B21D8D3AC71A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263AC2D-45DA-9423-7492-D7A7B65C8D2C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28864B0-6072-ACAB-9A81-D0357CFDF653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186839-64C1-3E3B-9F2B-E7135C0C0582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DE31D20-3861-02AB-CE47-3B376A4D4748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AC66B33-E3D3-B686-A1DC-11B7D9A8D9C9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FCFC113-FEDB-994B-0A9D-FBEF7E68ED4B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D4830A7-F8F3-4233-F28F-8A7C97ACC667}"/>
              </a:ext>
            </a:extLst>
          </p:cNvPr>
          <p:cNvGrpSpPr/>
          <p:nvPr/>
        </p:nvGrpSpPr>
        <p:grpSpPr>
          <a:xfrm>
            <a:off x="4164359" y="1055278"/>
            <a:ext cx="629137" cy="3004658"/>
            <a:chOff x="3960143" y="811438"/>
            <a:chExt cx="629137" cy="3004658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CEABE5A-D416-4D67-626B-1C878B982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9612" y="845025"/>
              <a:ext cx="0" cy="2971071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A753560-7A50-E35E-11ED-770480362A2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944" y="2231957"/>
              <a:ext cx="319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568B672-FB08-E8AA-1209-63BB19EADC0E}"/>
                </a:ext>
              </a:extLst>
            </p:cNvPr>
            <p:cNvSpPr txBox="1"/>
            <p:nvPr/>
          </p:nvSpPr>
          <p:spPr>
            <a:xfrm>
              <a:off x="3987984" y="20472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9B2B321-55A1-7585-097E-0B7DED5F5B3F}"/>
                </a:ext>
              </a:extLst>
            </p:cNvPr>
            <p:cNvSpPr txBox="1"/>
            <p:nvPr/>
          </p:nvSpPr>
          <p:spPr>
            <a:xfrm rot="16200000">
              <a:off x="3660028" y="1111553"/>
              <a:ext cx="969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Entropy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7C2FEE1-92B9-429B-DCF0-940984FE318A}"/>
              </a:ext>
            </a:extLst>
          </p:cNvPr>
          <p:cNvSpPr txBox="1"/>
          <p:nvPr/>
        </p:nvSpPr>
        <p:spPr>
          <a:xfrm>
            <a:off x="1835614" y="1142147"/>
            <a:ext cx="873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B0A99A-91C3-76B3-A5C6-13C46B30866A}"/>
              </a:ext>
            </a:extLst>
          </p:cNvPr>
          <p:cNvSpPr txBox="1"/>
          <p:nvPr/>
        </p:nvSpPr>
        <p:spPr>
          <a:xfrm>
            <a:off x="6032246" y="1147215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Quantum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82923D-7E57-29C7-BEE8-45B87882E635}"/>
              </a:ext>
            </a:extLst>
          </p:cNvPr>
          <p:cNvSpPr txBox="1"/>
          <p:nvPr/>
        </p:nvSpPr>
        <p:spPr>
          <a:xfrm>
            <a:off x="527554" y="3530777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 always have access to the internal dynamics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264003-0E86-A022-92B7-462D9912161C}"/>
              </a:ext>
            </a:extLst>
          </p:cNvPr>
          <p:cNvSpPr txBox="1"/>
          <p:nvPr/>
        </p:nvSpPr>
        <p:spPr>
          <a:xfrm>
            <a:off x="504548" y="2897039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Can prepare ensembles at arbitrarily low entropy: we can study arbitrarily small parts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37DA22-F06A-D81D-4F0E-AA7EBAD5DB86}"/>
              </a:ext>
            </a:extLst>
          </p:cNvPr>
          <p:cNvSpPr txBox="1"/>
          <p:nvPr/>
        </p:nvSpPr>
        <p:spPr>
          <a:xfrm>
            <a:off x="4988953" y="3530777"/>
            <a:ext cx="348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 access to the internal dynamics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43F7AEC-7F61-AE11-29B1-98056184455D}"/>
              </a:ext>
            </a:extLst>
          </p:cNvPr>
          <p:cNvSpPr txBox="1"/>
          <p:nvPr/>
        </p:nvSpPr>
        <p:spPr>
          <a:xfrm>
            <a:off x="4965947" y="2897039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Entropy is bounded at zero: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 cannot study parts</a:t>
            </a:r>
          </a:p>
        </p:txBody>
      </p:sp>
    </p:spTree>
    <p:extLst>
      <p:ext uri="{BB962C8B-B14F-4D97-AF65-F5344CB8AC3E}">
        <p14:creationId xmlns:p14="http://schemas.microsoft.com/office/powerpoint/2010/main" val="826748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CE9A76-93BC-1F6E-D741-5D6C2B2882A0}"/>
              </a:ext>
            </a:extLst>
          </p:cNvPr>
          <p:cNvSpPr txBox="1"/>
          <p:nvPr/>
        </p:nvSpPr>
        <p:spPr>
          <a:xfrm>
            <a:off x="409531" y="874278"/>
            <a:ext cx="581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process (deterministic or stochastic) will take an ensemble as input and return an ensemble as output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9E831E-0524-9B24-F20B-BDC00F9472A3}"/>
              </a:ext>
            </a:extLst>
          </p:cNvPr>
          <p:cNvGrpSpPr/>
          <p:nvPr/>
        </p:nvGrpSpPr>
        <p:grpSpPr>
          <a:xfrm>
            <a:off x="7357500" y="351483"/>
            <a:ext cx="4182678" cy="687739"/>
            <a:chOff x="4948608" y="5357081"/>
            <a:chExt cx="4182678" cy="687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A695F6D-4DB1-5FDC-72CF-792CDF0F3AC7}"/>
                    </a:ext>
                  </a:extLst>
                </p:cNvPr>
                <p:cNvSpPr txBox="1"/>
                <p:nvPr/>
              </p:nvSpPr>
              <p:spPr>
                <a:xfrm>
                  <a:off x="4948608" y="5430976"/>
                  <a:ext cx="5250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A695F6D-4DB1-5FDC-72CF-792CDF0F3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8608" y="5430976"/>
                  <a:ext cx="525016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DB9D40-F235-615C-3ACB-3F473826F222}"/>
                    </a:ext>
                  </a:extLst>
                </p:cNvPr>
                <p:cNvSpPr txBox="1"/>
                <p:nvPr/>
              </p:nvSpPr>
              <p:spPr>
                <a:xfrm>
                  <a:off x="7413700" y="5470117"/>
                  <a:ext cx="17175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DB9D40-F235-615C-3ACB-3F473826F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700" y="5470117"/>
                  <a:ext cx="1717586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1068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924C29-26E7-7F4C-A87B-1F96F81F075B}"/>
                </a:ext>
              </a:extLst>
            </p:cNvPr>
            <p:cNvCxnSpPr>
              <a:cxnSpLocks/>
            </p:cNvCxnSpPr>
            <p:nvPr/>
          </p:nvCxnSpPr>
          <p:spPr>
            <a:xfrm>
              <a:off x="5404008" y="5701710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52633FF-3C5D-F6D5-A022-E098FEC13BBA}"/>
                    </a:ext>
                  </a:extLst>
                </p:cNvPr>
                <p:cNvSpPr/>
                <p:nvPr/>
              </p:nvSpPr>
              <p:spPr>
                <a:xfrm>
                  <a:off x="5998538" y="5357081"/>
                  <a:ext cx="832104" cy="6877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F032753-16F6-5209-3EFB-D730E920FD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538" y="5357081"/>
                  <a:ext cx="832104" cy="68773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4DE0A61-AAA7-C744-F123-B0D5E0B6F13F}"/>
                </a:ext>
              </a:extLst>
            </p:cNvPr>
            <p:cNvCxnSpPr>
              <a:cxnSpLocks/>
            </p:cNvCxnSpPr>
            <p:nvPr/>
          </p:nvCxnSpPr>
          <p:spPr>
            <a:xfrm>
              <a:off x="6830642" y="5700950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879A31-84C4-D421-F8BA-D13A8C185BB4}"/>
                  </a:ext>
                </a:extLst>
              </p:cNvPr>
              <p:cNvSpPr txBox="1"/>
              <p:nvPr/>
            </p:nvSpPr>
            <p:spPr>
              <a:xfrm>
                <a:off x="7200721" y="1100286"/>
                <a:ext cx="43394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879A31-84C4-D421-F8BA-D13A8C18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721" y="1100286"/>
                <a:ext cx="4339457" cy="400110"/>
              </a:xfrm>
              <a:prstGeom prst="rect">
                <a:avLst/>
              </a:prstGeom>
              <a:blipFill>
                <a:blip r:embed="rId2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112133-D4C9-57AE-F0E3-50DEA4D41ACA}"/>
                  </a:ext>
                </a:extLst>
              </p:cNvPr>
              <p:cNvSpPr txBox="1"/>
              <p:nvPr/>
            </p:nvSpPr>
            <p:spPr>
              <a:xfrm>
                <a:off x="511544" y="4195070"/>
                <a:ext cx="9085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Measurement problem: unitary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2400" dirty="0"/>
                  <a:t> projections … projections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unitary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112133-D4C9-57AE-F0E3-50DEA4D41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4" y="4195070"/>
                <a:ext cx="9085214" cy="461665"/>
              </a:xfrm>
              <a:prstGeom prst="rect">
                <a:avLst/>
              </a:prstGeom>
              <a:blipFill>
                <a:blip r:embed="rId23"/>
                <a:stretch>
                  <a:fillRect l="-10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D5C796A-7105-1059-C9EE-B868FE4F9604}"/>
              </a:ext>
            </a:extLst>
          </p:cNvPr>
          <p:cNvSpPr txBox="1"/>
          <p:nvPr/>
        </p:nvSpPr>
        <p:spPr>
          <a:xfrm>
            <a:off x="5132918" y="7067822"/>
            <a:ext cx="488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Unitary evolution is for det/rev, isolated processes</a:t>
            </a:r>
            <a:br>
              <a:rPr lang="en-US" dirty="0"/>
            </a:br>
            <a:r>
              <a:rPr lang="en-US" dirty="0"/>
              <a:t>System being measured can’t be isolated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A654515-F243-DC66-4E87-4D8104C0176C}"/>
              </a:ext>
            </a:extLst>
          </p:cNvPr>
          <p:cNvGrpSpPr/>
          <p:nvPr/>
        </p:nvGrpSpPr>
        <p:grpSpPr>
          <a:xfrm>
            <a:off x="2239492" y="2097577"/>
            <a:ext cx="4089401" cy="1790824"/>
            <a:chOff x="0" y="3753090"/>
            <a:chExt cx="4089401" cy="17908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F8A04E-851E-371D-AAB5-463B739A04B9}"/>
                </a:ext>
              </a:extLst>
            </p:cNvPr>
            <p:cNvSpPr txBox="1"/>
            <p:nvPr/>
          </p:nvSpPr>
          <p:spPr>
            <a:xfrm>
              <a:off x="0" y="3753090"/>
              <a:ext cx="408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Deterministic and reversible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7D0182-44AB-EDD4-0B01-BD5B1A284E39}"/>
                </a:ext>
              </a:extLst>
            </p:cNvPr>
            <p:cNvSpPr txBox="1"/>
            <p:nvPr/>
          </p:nvSpPr>
          <p:spPr>
            <a:xfrm>
              <a:off x="1" y="4885332"/>
              <a:ext cx="408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Conserves probability and allows an “inverse”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1FCC68-115C-845C-3458-D44278F6588D}"/>
                </a:ext>
              </a:extLst>
            </p:cNvPr>
            <p:cNvGrpSpPr/>
            <p:nvPr/>
          </p:nvGrpSpPr>
          <p:grpSpPr>
            <a:xfrm>
              <a:off x="593728" y="4188569"/>
              <a:ext cx="2901945" cy="527485"/>
              <a:chOff x="781249" y="1003453"/>
              <a:chExt cx="4476056" cy="8136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7A6322D-C670-D48E-CB2C-6C6FC15A8513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49" y="1203220"/>
                    <a:ext cx="590636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7A6322D-C670-D48E-CB2C-6C6FC15A8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49" y="1203220"/>
                    <a:ext cx="590636" cy="47472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3E160C-397B-6F1B-7547-12DEC4921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6649" y="147395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732AA66-9126-AA2A-87D0-4F60BD7E55F9}"/>
                      </a:ext>
                    </a:extLst>
                  </p:cNvPr>
                  <p:cNvSpPr/>
                  <p:nvPr/>
                </p:nvSpPr>
                <p:spPr>
                  <a:xfrm>
                    <a:off x="1831179" y="1129325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C52633FF-3C5D-F6D5-A022-E098FEC13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1179" y="1129325"/>
                    <a:ext cx="832104" cy="6877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6D22E4F-3D78-052D-422D-B25CCC2D2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283" y="147319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0343D99D-6993-6981-56E9-E129582971D9}"/>
                      </a:ext>
                    </a:extLst>
                  </p:cNvPr>
                  <p:cNvSpPr/>
                  <p:nvPr/>
                </p:nvSpPr>
                <p:spPr>
                  <a:xfrm>
                    <a:off x="3264969" y="1129325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CCB14FC-5D82-B542-7459-DF9B9C21D3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4969" y="1129325"/>
                    <a:ext cx="832104" cy="6877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6106AB7-313F-7501-37CB-DDA545C14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7073" y="147319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7B3476C-42D5-26EC-61FF-447D814CCC16}"/>
                      </a:ext>
                    </a:extLst>
                  </p:cNvPr>
                  <p:cNvSpPr txBox="1"/>
                  <p:nvPr/>
                </p:nvSpPr>
                <p:spPr>
                  <a:xfrm>
                    <a:off x="4666669" y="1189022"/>
                    <a:ext cx="590636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7B3476C-42D5-26EC-61FF-447D814CCC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6669" y="1189022"/>
                    <a:ext cx="590636" cy="47472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386990-0B06-8AD9-6F6F-CC973535D4B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6374" y="1003453"/>
                    <a:ext cx="650967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386990-0B06-8AD9-6F6F-CC973535D4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374" y="1003453"/>
                    <a:ext cx="650967" cy="47472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274B2D2-81D7-6804-D6EE-A8CE77CC65BF}"/>
                    </a:ext>
                  </a:extLst>
                </p:cNvPr>
                <p:cNvSpPr txBox="1"/>
                <p:nvPr/>
              </p:nvSpPr>
              <p:spPr>
                <a:xfrm>
                  <a:off x="0" y="5205360"/>
                  <a:ext cx="40894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Unitary operat</a:t>
                  </a:r>
                  <a:r>
                    <a:rPr lang="en-US" sz="1600" dirty="0"/>
                    <a:t>ion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274B2D2-81D7-6804-D6EE-A8CE77CC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205360"/>
                  <a:ext cx="4089401" cy="338554"/>
                </a:xfrm>
                <a:prstGeom prst="rect">
                  <a:avLst/>
                </a:prstGeom>
                <a:blipFill>
                  <a:blip r:embed="rId27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05F0374-47F2-302B-8497-4366427800F5}"/>
              </a:ext>
            </a:extLst>
          </p:cNvPr>
          <p:cNvGrpSpPr/>
          <p:nvPr/>
        </p:nvGrpSpPr>
        <p:grpSpPr>
          <a:xfrm>
            <a:off x="5780334" y="2069478"/>
            <a:ext cx="4089402" cy="1796934"/>
            <a:chOff x="4116926" y="3746980"/>
            <a:chExt cx="4089402" cy="17969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497A88-1E6B-7D57-01FD-B27D1B7927E1}"/>
                </a:ext>
              </a:extLst>
            </p:cNvPr>
            <p:cNvSpPr txBox="1"/>
            <p:nvPr/>
          </p:nvSpPr>
          <p:spPr>
            <a:xfrm>
              <a:off x="4116927" y="3746980"/>
              <a:ext cx="408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Measurement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0A7F1F0-4B07-6262-21F1-9E2157A31672}"/>
                </a:ext>
              </a:extLst>
            </p:cNvPr>
            <p:cNvGrpSpPr/>
            <p:nvPr/>
          </p:nvGrpSpPr>
          <p:grpSpPr>
            <a:xfrm>
              <a:off x="4941456" y="4214621"/>
              <a:ext cx="2941060" cy="514699"/>
              <a:chOff x="7084945" y="986763"/>
              <a:chExt cx="4536388" cy="7938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BE6CDFA-4D89-1C8C-7F8F-6FFC5CD589DC}"/>
                      </a:ext>
                    </a:extLst>
                  </p:cNvPr>
                  <p:cNvSpPr txBox="1"/>
                  <p:nvPr/>
                </p:nvSpPr>
                <p:spPr>
                  <a:xfrm>
                    <a:off x="7084945" y="1166806"/>
                    <a:ext cx="590636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BE6CDFA-4D89-1C8C-7F8F-6FFC5CD589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4945" y="1166806"/>
                    <a:ext cx="590636" cy="47472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BA5E876-4EF7-7EBA-7F15-B59B4622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0345" y="143754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C252DAC1-F0BE-1368-A2A8-E0C450FA7512}"/>
                      </a:ext>
                    </a:extLst>
                  </p:cNvPr>
                  <p:cNvSpPr/>
                  <p:nvPr/>
                </p:nvSpPr>
                <p:spPr>
                  <a:xfrm>
                    <a:off x="8134875" y="1092912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9F8DE9FA-4B34-E33B-C8AF-143D149E01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4875" y="1092912"/>
                    <a:ext cx="832104" cy="6877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BBE8D9D-26D1-0A90-C519-8DEFA817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6979" y="143678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FFAE7E7B-448B-EADD-6DE6-6FBED703FB45}"/>
                      </a:ext>
                    </a:extLst>
                  </p:cNvPr>
                  <p:cNvSpPr/>
                  <p:nvPr/>
                </p:nvSpPr>
                <p:spPr>
                  <a:xfrm>
                    <a:off x="9568665" y="1092912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13CD1DB-7A72-4ED3-52CF-565376C7E9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8665" y="1092912"/>
                    <a:ext cx="832104" cy="6877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C9A5A5E-D6E2-72E1-0E62-70257FB40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769" y="143678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143D66-FE5F-AB2D-0920-3E9DFCBED0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0366" y="1152608"/>
                    <a:ext cx="650967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143D66-FE5F-AB2D-0920-3E9DFCBED0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0366" y="1152608"/>
                    <a:ext cx="650967" cy="47472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11C44B9-2660-DA09-C910-F0BAE7775A8C}"/>
                      </a:ext>
                    </a:extLst>
                  </p:cNvPr>
                  <p:cNvSpPr txBox="1"/>
                  <p:nvPr/>
                </p:nvSpPr>
                <p:spPr>
                  <a:xfrm>
                    <a:off x="8969669" y="986763"/>
                    <a:ext cx="650967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11C44B9-2660-DA09-C910-F0BAE7775A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9669" y="986763"/>
                    <a:ext cx="650967" cy="47472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4060269-3CE6-8863-FC8B-CB55D6E6989D}"/>
                </a:ext>
              </a:extLst>
            </p:cNvPr>
            <p:cNvSpPr txBox="1"/>
            <p:nvPr/>
          </p:nvSpPr>
          <p:spPr>
            <a:xfrm>
              <a:off x="4116926" y="4885332"/>
              <a:ext cx="4089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Must be repeatable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56BEAA-A7B9-CFD1-C27C-79C303815375}"/>
                    </a:ext>
                  </a:extLst>
                </p:cNvPr>
                <p:cNvSpPr txBox="1"/>
                <p:nvPr/>
              </p:nvSpPr>
              <p:spPr>
                <a:xfrm>
                  <a:off x="4116927" y="5205360"/>
                  <a:ext cx="40894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Projection</a:t>
                  </a: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56BEAA-A7B9-CFD1-C27C-79C303815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927" y="5205360"/>
                  <a:ext cx="4089401" cy="338554"/>
                </a:xfrm>
                <a:prstGeom prst="rect">
                  <a:avLst/>
                </a:prstGeom>
                <a:blipFill>
                  <a:blip r:embed="rId30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29E551B-A168-B4EA-0C05-5224138A3EFC}"/>
              </a:ext>
            </a:extLst>
          </p:cNvPr>
          <p:cNvSpPr txBox="1"/>
          <p:nvPr/>
        </p:nvSpPr>
        <p:spPr>
          <a:xfrm>
            <a:off x="236340" y="183079"/>
            <a:ext cx="5253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 evolution and measurements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1A3981E-4AC4-8801-5D90-3A9D353E5D38}"/>
              </a:ext>
            </a:extLst>
          </p:cNvPr>
          <p:cNvGrpSpPr/>
          <p:nvPr/>
        </p:nvGrpSpPr>
        <p:grpSpPr>
          <a:xfrm>
            <a:off x="189122" y="888874"/>
            <a:ext cx="2236751" cy="3212744"/>
            <a:chOff x="6041815" y="2807303"/>
            <a:chExt cx="2274036" cy="3266299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472A0BE-0AAA-C200-CA9E-0C5C70D0B782}"/>
                </a:ext>
              </a:extLst>
            </p:cNvPr>
            <p:cNvGrpSpPr/>
            <p:nvPr/>
          </p:nvGrpSpPr>
          <p:grpSpPr>
            <a:xfrm>
              <a:off x="6368262" y="3811240"/>
              <a:ext cx="1713465" cy="2262362"/>
              <a:chOff x="6689695" y="3864164"/>
              <a:chExt cx="1916430" cy="2530346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C437CEC0-A3A7-BF77-614A-5E0663FD7C42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21132"/>
                <a:chOff x="2521889" y="2808131"/>
                <a:chExt cx="1916430" cy="1921132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158483C-21B6-C2FE-5930-0065265D692B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6" name="Oval 31">
                  <a:extLst>
                    <a:ext uri="{FF2B5EF4-FFF2-40B4-BE49-F238E27FC236}">
                      <a16:creationId xmlns:a16="http://schemas.microsoft.com/office/drawing/2014/main" id="{44D80786-08E1-AA0E-5EF8-FB96066556CB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0F1FACFE-25BF-73FE-468E-62DE42F4AB23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5E67B931-1928-2874-05DC-D4B07883688E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21132"/>
                  <a:chOff x="2734489" y="2655731"/>
                  <a:chExt cx="1186260" cy="1921132"/>
                </a:xfrm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BEE78A73-17AF-0A84-8D94-8B6B1B6E4E4C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3" name="Oval 9">
                    <a:extLst>
                      <a:ext uri="{FF2B5EF4-FFF2-40B4-BE49-F238E27FC236}">
                        <a16:creationId xmlns:a16="http://schemas.microsoft.com/office/drawing/2014/main" id="{7516E051-8F40-137F-751D-B90266F80429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4" name="Oval 9">
                    <a:extLst>
                      <a:ext uri="{FF2B5EF4-FFF2-40B4-BE49-F238E27FC236}">
                        <a16:creationId xmlns:a16="http://schemas.microsoft.com/office/drawing/2014/main" id="{0895EC5F-4600-4671-0277-DBC1F8AEC756}"/>
                      </a:ext>
                    </a:extLst>
                  </p:cNvPr>
                  <p:cNvSpPr/>
                  <p:nvPr/>
                </p:nvSpPr>
                <p:spPr>
                  <a:xfrm>
                    <a:off x="3370449" y="2660597"/>
                    <a:ext cx="23466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75B50F08-6C5D-1EB1-4456-E58A736D6A3C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F49C6665-3C1B-4AED-4264-59EF1072AC82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1" name="Oval 9">
                    <a:extLst>
                      <a:ext uri="{FF2B5EF4-FFF2-40B4-BE49-F238E27FC236}">
                        <a16:creationId xmlns:a16="http://schemas.microsoft.com/office/drawing/2014/main" id="{D804ABA1-0579-0887-2F1C-D9218C8DFAB3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9E3177E-0854-3237-BE06-60494539751E}"/>
                  </a:ext>
                </a:extLst>
              </p:cNvPr>
              <p:cNvGrpSpPr/>
              <p:nvPr/>
            </p:nvGrpSpPr>
            <p:grpSpPr>
              <a:xfrm>
                <a:off x="7417065" y="3864164"/>
                <a:ext cx="521532" cy="2530346"/>
                <a:chOff x="10232136" y="1020849"/>
                <a:chExt cx="521532" cy="25303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21E72A71-EEDA-53A2-73B1-F83EA3F4FE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6722" y="1020849"/>
                      <a:ext cx="516866" cy="2974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21E72A71-EEDA-53A2-73B1-F83EA3F4FE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6722" y="1020849"/>
                      <a:ext cx="516866" cy="297476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E6D56FEE-F347-8501-2253-31A4067C87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2136" y="3253719"/>
                      <a:ext cx="521532" cy="2974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E6D56FEE-F347-8501-2253-31A4067C87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2136" y="3253719"/>
                      <a:ext cx="521532" cy="297476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AC546C66-17E1-DEC5-BD6C-C78A6FAF2367}"/>
                </a:ext>
              </a:extLst>
            </p:cNvPr>
            <p:cNvSpPr/>
            <p:nvPr/>
          </p:nvSpPr>
          <p:spPr>
            <a:xfrm rot="9230533">
              <a:off x="6041815" y="2807303"/>
              <a:ext cx="2274036" cy="2274036"/>
            </a:xfrm>
            <a:prstGeom prst="arc">
              <a:avLst>
                <a:gd name="adj1" fmla="val 17042519"/>
                <a:gd name="adj2" fmla="val 18962680"/>
              </a:avLst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0BA8B2A-8B72-D9C8-B13F-14FC901B93FF}"/>
                    </a:ext>
                  </a:extLst>
                </p:cNvPr>
                <p:cNvSpPr txBox="1"/>
                <p:nvPr/>
              </p:nvSpPr>
              <p:spPr>
                <a:xfrm>
                  <a:off x="6892574" y="4762151"/>
                  <a:ext cx="390743" cy="2659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0BA8B2A-8B72-D9C8-B13F-14FC901B9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574" y="4762151"/>
                  <a:ext cx="390743" cy="26597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3FDAD5-AADC-6D86-505B-DF379B0E21FB}"/>
              </a:ext>
            </a:extLst>
          </p:cNvPr>
          <p:cNvGrpSpPr/>
          <p:nvPr/>
        </p:nvGrpSpPr>
        <p:grpSpPr>
          <a:xfrm>
            <a:off x="3538293" y="5283432"/>
            <a:ext cx="3031715" cy="568556"/>
            <a:chOff x="3823149" y="5414901"/>
            <a:chExt cx="3031715" cy="56855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655086-D42C-19F5-502C-77C7C976E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149" y="541490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629B26-26B3-7189-8713-FBCC21BA4200}"/>
                </a:ext>
              </a:extLst>
            </p:cNvPr>
            <p:cNvCxnSpPr>
              <a:cxnSpLocks/>
            </p:cNvCxnSpPr>
            <p:nvPr/>
          </p:nvCxnSpPr>
          <p:spPr>
            <a:xfrm rot="660000" flipV="1">
              <a:off x="4169377" y="541971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9A23879-799E-8182-E5C5-AC66C74D0FD5}"/>
                </a:ext>
              </a:extLst>
            </p:cNvPr>
            <p:cNvCxnSpPr>
              <a:cxnSpLocks/>
            </p:cNvCxnSpPr>
            <p:nvPr/>
          </p:nvCxnSpPr>
          <p:spPr>
            <a:xfrm rot="1380000" flipV="1">
              <a:off x="4515605" y="5435720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547BD8A-4E2C-580E-FDC1-E3320361CE63}"/>
                </a:ext>
              </a:extLst>
            </p:cNvPr>
            <p:cNvCxnSpPr>
              <a:cxnSpLocks/>
            </p:cNvCxnSpPr>
            <p:nvPr/>
          </p:nvCxnSpPr>
          <p:spPr>
            <a:xfrm rot="2040000" flipV="1">
              <a:off x="4861833" y="545967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A7837B-4F26-BC0C-079E-1A5BDD9AB10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208061" y="5491607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F6BB55-71D9-3661-D198-0B4C8DBFFF39}"/>
                </a:ext>
              </a:extLst>
            </p:cNvPr>
            <p:cNvCxnSpPr>
              <a:cxnSpLocks/>
            </p:cNvCxnSpPr>
            <p:nvPr/>
          </p:nvCxnSpPr>
          <p:spPr>
            <a:xfrm rot="3360000" flipV="1">
              <a:off x="5554289" y="553034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069354-A3D0-18A1-8CF4-2083C6BB06AA}"/>
                </a:ext>
              </a:extLst>
            </p:cNvPr>
            <p:cNvCxnSpPr>
              <a:cxnSpLocks/>
            </p:cNvCxnSpPr>
            <p:nvPr/>
          </p:nvCxnSpPr>
          <p:spPr>
            <a:xfrm rot="4080000" flipV="1">
              <a:off x="5900517" y="5578686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B314A0-D31A-F92A-23C4-DC65D22D6C5F}"/>
                </a:ext>
              </a:extLst>
            </p:cNvPr>
            <p:cNvCxnSpPr>
              <a:cxnSpLocks/>
            </p:cNvCxnSpPr>
            <p:nvPr/>
          </p:nvCxnSpPr>
          <p:spPr>
            <a:xfrm rot="4740000" flipV="1">
              <a:off x="6246745" y="562682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F358CA-8778-A1A3-5350-B455B44CC46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92973" y="567679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2A54A4-19BC-990E-F552-0F9C25F80F2B}"/>
                  </a:ext>
                </a:extLst>
              </p:cNvPr>
              <p:cNvSpPr txBox="1"/>
              <p:nvPr/>
            </p:nvSpPr>
            <p:spPr>
              <a:xfrm>
                <a:off x="1197109" y="4799620"/>
                <a:ext cx="5548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Unitary evolution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sequence of infinitesimal projections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2A54A4-19BC-990E-F552-0F9C25F80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09" y="4799620"/>
                <a:ext cx="5548635" cy="369332"/>
              </a:xfrm>
              <a:prstGeom prst="rect">
                <a:avLst/>
              </a:prstGeom>
              <a:blipFill>
                <a:blip r:embed="rId35"/>
                <a:stretch>
                  <a:fillRect l="-878" t="-8197" r="-2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8070AE6-DDE2-6E21-1DE7-0EDA605AA341}"/>
              </a:ext>
            </a:extLst>
          </p:cNvPr>
          <p:cNvGrpSpPr/>
          <p:nvPr/>
        </p:nvGrpSpPr>
        <p:grpSpPr>
          <a:xfrm>
            <a:off x="9968406" y="1876350"/>
            <a:ext cx="1690119" cy="2227652"/>
            <a:chOff x="5667381" y="866472"/>
            <a:chExt cx="3245442" cy="427763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47FB55B-280C-9E87-E706-3890DC01AC11}"/>
                </a:ext>
              </a:extLst>
            </p:cNvPr>
            <p:cNvCxnSpPr/>
            <p:nvPr/>
          </p:nvCxnSpPr>
          <p:spPr>
            <a:xfrm>
              <a:off x="5913120" y="2974124"/>
              <a:ext cx="1143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CA19E7E-E532-6CCE-9AB2-C627157B5B28}"/>
                </a:ext>
              </a:extLst>
            </p:cNvPr>
            <p:cNvCxnSpPr/>
            <p:nvPr/>
          </p:nvCxnSpPr>
          <p:spPr>
            <a:xfrm>
              <a:off x="7500461" y="2974124"/>
              <a:ext cx="1143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9C1FC3B-6C57-A96F-279C-BA89C44DB957}"/>
                </a:ext>
              </a:extLst>
            </p:cNvPr>
            <p:cNvCxnSpPr>
              <a:cxnSpLocks/>
            </p:cNvCxnSpPr>
            <p:nvPr/>
          </p:nvCxnSpPr>
          <p:spPr>
            <a:xfrm>
              <a:off x="7500461" y="3132810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476727-9A3B-9A86-2A14-6CC397E81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461" y="2310105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A28E0DE-ACE7-2D27-860F-CE809E1C65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851" y="3132810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6A09EC4-4F45-9E80-9C5E-BE76280E1F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4851" y="2310105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D7FC5C-EFC9-4651-5A70-73F047867EA2}"/>
                </a:ext>
              </a:extLst>
            </p:cNvPr>
            <p:cNvGrpSpPr/>
            <p:nvPr/>
          </p:nvGrpSpPr>
          <p:grpSpPr>
            <a:xfrm>
              <a:off x="5667381" y="866472"/>
              <a:ext cx="3245442" cy="4277639"/>
              <a:chOff x="6689695" y="3867733"/>
              <a:chExt cx="1916430" cy="252594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DE6C906-6FDC-17ED-C003-7455D7A9DFAE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16266"/>
                <a:chOff x="2521889" y="2808131"/>
                <a:chExt cx="1916430" cy="1916266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2BA6C09-5D69-78DB-57E4-328D63AABE15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6" name="Oval 31">
                  <a:extLst>
                    <a:ext uri="{FF2B5EF4-FFF2-40B4-BE49-F238E27FC236}">
                      <a16:creationId xmlns:a16="http://schemas.microsoft.com/office/drawing/2014/main" id="{8DAF919C-F3B5-1283-2B7A-89E8413BA1D9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6EBEA30-F067-9294-EB06-F1CCB6E49F02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7C30CF5-8C46-698D-4B1F-8447729E7214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B54A2529-AF0F-64F7-BFAE-1A8C631BF89F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9" name="Oval 9">
                    <a:extLst>
                      <a:ext uri="{FF2B5EF4-FFF2-40B4-BE49-F238E27FC236}">
                        <a16:creationId xmlns:a16="http://schemas.microsoft.com/office/drawing/2014/main" id="{3A96AC4E-0895-078D-5EEC-4306C10DB664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9165063-52E0-ECF6-A0E9-C7F1F6DCC345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CB49728-D9B0-1BA4-B326-4DECAFA3E2E2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1" name="Oval 9">
                    <a:extLst>
                      <a:ext uri="{FF2B5EF4-FFF2-40B4-BE49-F238E27FC236}">
                        <a16:creationId xmlns:a16="http://schemas.microsoft.com/office/drawing/2014/main" id="{5D2F7339-D721-D871-998E-F2ED389596F1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3811001-30CB-F5ED-85B6-6EF95579B94A}"/>
                  </a:ext>
                </a:extLst>
              </p:cNvPr>
              <p:cNvGrpSpPr/>
              <p:nvPr/>
            </p:nvGrpSpPr>
            <p:grpSpPr>
              <a:xfrm>
                <a:off x="7343735" y="3867733"/>
                <a:ext cx="672058" cy="2525941"/>
                <a:chOff x="10158806" y="1024418"/>
                <a:chExt cx="672058" cy="25259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13F4D8C-E1B8-A23B-242A-0C12DB2306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58806" y="1024418"/>
                      <a:ext cx="672058" cy="2966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CE0322D2-D870-100A-FE41-4ACBD60E4F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58806" y="1024418"/>
                      <a:ext cx="672058" cy="296640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5E4B4058-C0D5-A6E2-CD50-0D24CFDB48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1626" y="3253719"/>
                      <a:ext cx="520068" cy="2966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D35FF79-30E4-6C9D-EFDD-68160D5650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1626" y="3253719"/>
                      <a:ext cx="520068" cy="29664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1A522C-C767-6A1D-1588-5D2234B2B9F5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7289959" y="1351541"/>
              <a:ext cx="0" cy="324516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8593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2293A2-96D3-5E80-D3AB-D25484E30ACE}"/>
                  </a:ext>
                </a:extLst>
              </p:cNvPr>
              <p:cNvSpPr txBox="1"/>
              <p:nvPr/>
            </p:nvSpPr>
            <p:spPr>
              <a:xfrm>
                <a:off x="511274" y="973393"/>
                <a:ext cx="9457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Eigenstates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states unchanged by the process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equilibria of the process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2293A2-96D3-5E80-D3AB-D25484E3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4" y="973393"/>
                <a:ext cx="9457910" cy="461665"/>
              </a:xfrm>
              <a:prstGeom prst="rect">
                <a:avLst/>
              </a:prstGeom>
              <a:blipFill>
                <a:blip r:embed="rId2"/>
                <a:stretch>
                  <a:fillRect l="-1032" t="-10667" r="-70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1EC97D-A9C0-5D9A-B5C3-980648E69E34}"/>
              </a:ext>
            </a:extLst>
          </p:cNvPr>
          <p:cNvSpPr txBox="1"/>
          <p:nvPr/>
        </p:nvSpPr>
        <p:spPr>
          <a:xfrm>
            <a:off x="236340" y="183079"/>
            <a:ext cx="7479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Parallels between QM and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64C23D-6985-2FD3-04F6-8848D0F3972E}"/>
                  </a:ext>
                </a:extLst>
              </p:cNvPr>
              <p:cNvSpPr txBox="1"/>
              <p:nvPr/>
            </p:nvSpPr>
            <p:spPr>
              <a:xfrm>
                <a:off x="507943" y="1640597"/>
                <a:ext cx="68438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Every state is an eigenstate of some unitary / Hermitian operator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all states are equilibria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64C23D-6985-2FD3-04F6-8848D0F39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3" y="1640597"/>
                <a:ext cx="6843889" cy="830997"/>
              </a:xfrm>
              <a:prstGeom prst="rect">
                <a:avLst/>
              </a:prstGeom>
              <a:blipFill>
                <a:blip r:embed="rId3"/>
                <a:stretch>
                  <a:fillRect l="-133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0C76FF-059E-A45B-E258-161CA09E7203}"/>
              </a:ext>
            </a:extLst>
          </p:cNvPr>
          <p:cNvSpPr txBox="1"/>
          <p:nvPr/>
        </p:nvSpPr>
        <p:spPr>
          <a:xfrm>
            <a:off x="1314086" y="2467715"/>
            <a:ext cx="58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mixed state commutes with some unitary operator (same eigenstates used calculate entropy)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3F1FB5-7295-6610-85C2-C44F43FE29C4}"/>
              </a:ext>
            </a:extLst>
          </p:cNvPr>
          <p:cNvGrpSpPr/>
          <p:nvPr/>
        </p:nvGrpSpPr>
        <p:grpSpPr>
          <a:xfrm>
            <a:off x="433005" y="3361000"/>
            <a:ext cx="941829" cy="1070261"/>
            <a:chOff x="1447800" y="895348"/>
            <a:chExt cx="1676400" cy="1905002"/>
          </a:xfrm>
        </p:grpSpPr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B6A218AC-70D8-414A-E4D5-860C527FEBA3}"/>
                </a:ext>
              </a:extLst>
            </p:cNvPr>
            <p:cNvSpPr/>
            <p:nvPr/>
          </p:nvSpPr>
          <p:spPr>
            <a:xfrm rot="3392616">
              <a:off x="2057400" y="1009657"/>
              <a:ext cx="457200" cy="228581"/>
            </a:xfrm>
            <a:prstGeom prst="leftRightArrow">
              <a:avLst/>
            </a:prstGeom>
            <a:solidFill>
              <a:srgbClr val="00EE6C"/>
            </a:solidFill>
            <a:ln>
              <a:solidFill>
                <a:srgbClr val="00743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AEF1DEB-2A02-B25F-49B6-6615F5953D3B}"/>
                </a:ext>
              </a:extLst>
            </p:cNvPr>
            <p:cNvSpPr/>
            <p:nvPr/>
          </p:nvSpPr>
          <p:spPr>
            <a:xfrm>
              <a:off x="14478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8992C7-A5E3-6B2F-4415-F7FE077E734D}"/>
                </a:ext>
              </a:extLst>
            </p:cNvPr>
            <p:cNvCxnSpPr>
              <a:stCxn id="10" idx="1"/>
              <a:endCxn id="10" idx="4"/>
            </p:cNvCxnSpPr>
            <p:nvPr/>
          </p:nvCxnSpPr>
          <p:spPr>
            <a:xfrm>
              <a:off x="1676400" y="1123950"/>
              <a:ext cx="1219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6B39B3-477C-546E-D20C-00AC97768FF1}"/>
                </a:ext>
              </a:extLst>
            </p:cNvPr>
            <p:cNvSpPr/>
            <p:nvPr/>
          </p:nvSpPr>
          <p:spPr>
            <a:xfrm>
              <a:off x="24311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C0409C-94A6-7AEC-97C4-4562FD59AFF6}"/>
                </a:ext>
              </a:extLst>
            </p:cNvPr>
            <p:cNvSpPr/>
            <p:nvPr/>
          </p:nvSpPr>
          <p:spPr>
            <a:xfrm>
              <a:off x="26230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AC5AA6-170C-597C-303F-6E8DD9DD1040}"/>
                </a:ext>
              </a:extLst>
            </p:cNvPr>
            <p:cNvSpPr/>
            <p:nvPr/>
          </p:nvSpPr>
          <p:spPr>
            <a:xfrm>
              <a:off x="19884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F9B89A-11B9-41D8-9904-C7C23D0D4E40}"/>
                </a:ext>
              </a:extLst>
            </p:cNvPr>
            <p:cNvSpPr/>
            <p:nvPr/>
          </p:nvSpPr>
          <p:spPr>
            <a:xfrm>
              <a:off x="17526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FAB6FF-5CE7-A009-E55A-C4D89058FD49}"/>
                </a:ext>
              </a:extLst>
            </p:cNvPr>
            <p:cNvSpPr/>
            <p:nvPr/>
          </p:nvSpPr>
          <p:spPr>
            <a:xfrm>
              <a:off x="2133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EC3B42-2AEF-BA5C-1C06-91A9D2A82EA8}"/>
                </a:ext>
              </a:extLst>
            </p:cNvPr>
            <p:cNvSpPr/>
            <p:nvPr/>
          </p:nvSpPr>
          <p:spPr>
            <a:xfrm>
              <a:off x="2514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A2836C-DADF-55CA-6CD2-62AB31E45329}"/>
                </a:ext>
              </a:extLst>
            </p:cNvPr>
            <p:cNvSpPr/>
            <p:nvPr/>
          </p:nvSpPr>
          <p:spPr>
            <a:xfrm>
              <a:off x="19812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63D821-B16B-BC1B-5763-5F228E33E07D}"/>
                </a:ext>
              </a:extLst>
            </p:cNvPr>
            <p:cNvSpPr/>
            <p:nvPr/>
          </p:nvSpPr>
          <p:spPr>
            <a:xfrm>
              <a:off x="21336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5FAB7F-5904-8D4B-220E-CB750AAA17AF}"/>
                </a:ext>
              </a:extLst>
            </p:cNvPr>
            <p:cNvSpPr/>
            <p:nvPr/>
          </p:nvSpPr>
          <p:spPr>
            <a:xfrm>
              <a:off x="26670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FF2DA3-D553-757D-8910-B7768BFA63CA}"/>
                </a:ext>
              </a:extLst>
            </p:cNvPr>
            <p:cNvSpPr/>
            <p:nvPr/>
          </p:nvSpPr>
          <p:spPr>
            <a:xfrm>
              <a:off x="23622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1E41D1-79D0-FDF7-C3C4-9E7603E11E1E}"/>
                </a:ext>
              </a:extLst>
            </p:cNvPr>
            <p:cNvSpPr/>
            <p:nvPr/>
          </p:nvSpPr>
          <p:spPr>
            <a:xfrm>
              <a:off x="22098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6F67DD-5C53-C1EA-4A85-5BECA17F8744}"/>
                </a:ext>
              </a:extLst>
            </p:cNvPr>
            <p:cNvSpPr/>
            <p:nvPr/>
          </p:nvSpPr>
          <p:spPr>
            <a:xfrm>
              <a:off x="18288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140377-F88F-A4D3-3C13-EAA53E3878E1}"/>
                </a:ext>
              </a:extLst>
            </p:cNvPr>
            <p:cNvSpPr/>
            <p:nvPr/>
          </p:nvSpPr>
          <p:spPr>
            <a:xfrm>
              <a:off x="19812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D87FEF-599C-919A-6BB5-544D0DE9ED81}"/>
                </a:ext>
              </a:extLst>
            </p:cNvPr>
            <p:cNvSpPr/>
            <p:nvPr/>
          </p:nvSpPr>
          <p:spPr>
            <a:xfrm>
              <a:off x="23622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960623-1B75-F91D-9B32-EB73C5C04D1F}"/>
                </a:ext>
              </a:extLst>
            </p:cNvPr>
            <p:cNvSpPr/>
            <p:nvPr/>
          </p:nvSpPr>
          <p:spPr>
            <a:xfrm>
              <a:off x="27432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0083ED-C7A7-BBA3-E8B1-D4C871B0B5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1E865A-D0D6-C896-0FEE-60D8BB6C8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60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C5DCAF-40DB-55B8-4D21-039C01C0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92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58DCC4-CE41-CEA9-85D8-9D1132D0B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002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9F821E-3FE6-ED8E-4880-60232A32E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7381" y="100402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AFB1EF-E1EE-23F9-2865-6CDCF28467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2C973D-06D7-95E5-5EC5-744D81D235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55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A12611-A427-A9D8-F484-FE99818AABA4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V="1">
              <a:off x="23622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E550DA-9D9B-2740-6A78-A6D963323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4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2EB73C-8A17-15C3-E8C1-58AEEEFE0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F842C9-2E73-B40A-F201-B969CF66936B}"/>
              </a:ext>
            </a:extLst>
          </p:cNvPr>
          <p:cNvGrpSpPr/>
          <p:nvPr/>
        </p:nvGrpSpPr>
        <p:grpSpPr>
          <a:xfrm>
            <a:off x="2484814" y="3364458"/>
            <a:ext cx="942824" cy="1066804"/>
            <a:chOff x="6248400" y="901501"/>
            <a:chExt cx="1678172" cy="189884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CD52CA-B6E7-D7A3-79F1-CFADEA6225AE}"/>
                </a:ext>
              </a:extLst>
            </p:cNvPr>
            <p:cNvSpPr/>
            <p:nvPr/>
          </p:nvSpPr>
          <p:spPr>
            <a:xfrm>
              <a:off x="62484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5C47A4-5452-369C-09FA-68977C9D0C59}"/>
                </a:ext>
              </a:extLst>
            </p:cNvPr>
            <p:cNvSpPr/>
            <p:nvPr/>
          </p:nvSpPr>
          <p:spPr>
            <a:xfrm>
              <a:off x="72317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89789E-7B97-2790-CA67-4BC0AE29D18B}"/>
                </a:ext>
              </a:extLst>
            </p:cNvPr>
            <p:cNvSpPr/>
            <p:nvPr/>
          </p:nvSpPr>
          <p:spPr>
            <a:xfrm>
              <a:off x="74236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73D3CD-856D-3FD1-9CC5-165963BA7EAB}"/>
                </a:ext>
              </a:extLst>
            </p:cNvPr>
            <p:cNvSpPr/>
            <p:nvPr/>
          </p:nvSpPr>
          <p:spPr>
            <a:xfrm>
              <a:off x="67890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94A3494-1D16-5A65-75D5-D22C4028034E}"/>
                </a:ext>
              </a:extLst>
            </p:cNvPr>
            <p:cNvSpPr/>
            <p:nvPr/>
          </p:nvSpPr>
          <p:spPr>
            <a:xfrm>
              <a:off x="65532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3A177F-D91A-B3E8-F825-BA391C1FE50F}"/>
                </a:ext>
              </a:extLst>
            </p:cNvPr>
            <p:cNvSpPr/>
            <p:nvPr/>
          </p:nvSpPr>
          <p:spPr>
            <a:xfrm>
              <a:off x="6934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B2F2973-5F54-FBC2-9408-541DFD203325}"/>
                </a:ext>
              </a:extLst>
            </p:cNvPr>
            <p:cNvSpPr/>
            <p:nvPr/>
          </p:nvSpPr>
          <p:spPr>
            <a:xfrm>
              <a:off x="7315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58DEF7-E27C-7D06-8605-ED5683D7F151}"/>
                </a:ext>
              </a:extLst>
            </p:cNvPr>
            <p:cNvSpPr/>
            <p:nvPr/>
          </p:nvSpPr>
          <p:spPr>
            <a:xfrm>
              <a:off x="67818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EED22EE-F738-5513-1F87-0CF13B475D3B}"/>
                </a:ext>
              </a:extLst>
            </p:cNvPr>
            <p:cNvSpPr/>
            <p:nvPr/>
          </p:nvSpPr>
          <p:spPr>
            <a:xfrm>
              <a:off x="69342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3CCABB0-787F-9A5F-45E9-5CB9978367F9}"/>
                </a:ext>
              </a:extLst>
            </p:cNvPr>
            <p:cNvSpPr/>
            <p:nvPr/>
          </p:nvSpPr>
          <p:spPr>
            <a:xfrm>
              <a:off x="74676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923D39C-FDDD-415C-0013-2F394271E127}"/>
                </a:ext>
              </a:extLst>
            </p:cNvPr>
            <p:cNvSpPr/>
            <p:nvPr/>
          </p:nvSpPr>
          <p:spPr>
            <a:xfrm>
              <a:off x="71628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ED490AC-80AD-48ED-D7D2-86BC46C13ACD}"/>
                </a:ext>
              </a:extLst>
            </p:cNvPr>
            <p:cNvSpPr/>
            <p:nvPr/>
          </p:nvSpPr>
          <p:spPr>
            <a:xfrm>
              <a:off x="70104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96E34A-0555-B816-866B-36DDDEB86F42}"/>
                </a:ext>
              </a:extLst>
            </p:cNvPr>
            <p:cNvSpPr/>
            <p:nvPr/>
          </p:nvSpPr>
          <p:spPr>
            <a:xfrm>
              <a:off x="66294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D29E97-51D0-5668-F857-4707A18124F5}"/>
                </a:ext>
              </a:extLst>
            </p:cNvPr>
            <p:cNvSpPr/>
            <p:nvPr/>
          </p:nvSpPr>
          <p:spPr>
            <a:xfrm>
              <a:off x="67818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1DB0C37-F499-0437-698B-88E03E6CA8E2}"/>
                </a:ext>
              </a:extLst>
            </p:cNvPr>
            <p:cNvSpPr/>
            <p:nvPr/>
          </p:nvSpPr>
          <p:spPr>
            <a:xfrm>
              <a:off x="71628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D1E99DE-D8CE-5BC5-1E07-9DADA51526F0}"/>
                </a:ext>
              </a:extLst>
            </p:cNvPr>
            <p:cNvSpPr/>
            <p:nvPr/>
          </p:nvSpPr>
          <p:spPr>
            <a:xfrm>
              <a:off x="75438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CCED93-23E3-8618-E308-FBDAE9D624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6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9E2F54-3223-5C72-34C4-6B3F738E2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66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AC387F-363D-CB1A-97DC-645A64D42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98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D3F529-B6BF-9C09-E45B-51376FE330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08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C9C45E-D123-D417-DFB3-25F7522F9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6555" y="1137613"/>
              <a:ext cx="98196" cy="110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075290-233B-75C4-4759-458E4A0F3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75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18D0051-8433-28F7-EC24-286CA893A2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61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BC5C14-BD04-5B09-F729-0B5CBEF680A6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V="1">
              <a:off x="71628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35EB9F0-BFE0-9625-62C5-27D3F61EE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0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A94FFD6-E791-983A-894B-52AA3E561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4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0DD740-7AF0-1E39-5621-BC175ACBD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3962" y="1136476"/>
              <a:ext cx="103708" cy="116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8E7976-EE53-00A6-30C0-DD9F91B61CD7}"/>
                </a:ext>
              </a:extLst>
            </p:cNvPr>
            <p:cNvSpPr/>
            <p:nvPr/>
          </p:nvSpPr>
          <p:spPr>
            <a:xfrm>
              <a:off x="6250172" y="901501"/>
              <a:ext cx="1676400" cy="223459"/>
            </a:xfrm>
            <a:prstGeom prst="rect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C03C25A-A03A-83F3-9E23-562EE86F9C02}"/>
              </a:ext>
            </a:extLst>
          </p:cNvPr>
          <p:cNvSpPr/>
          <p:nvPr/>
        </p:nvSpPr>
        <p:spPr>
          <a:xfrm>
            <a:off x="1610247" y="3579705"/>
            <a:ext cx="642155" cy="44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931E85-1E68-129C-4B36-2E7B936C0E3D}"/>
                  </a:ext>
                </a:extLst>
              </p:cNvPr>
              <p:cNvSpPr txBox="1"/>
              <p:nvPr/>
            </p:nvSpPr>
            <p:spPr>
              <a:xfrm>
                <a:off x="408132" y="4739260"/>
                <a:ext cx="9059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931E85-1E68-129C-4B36-2E7B936C0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2" y="4739260"/>
                <a:ext cx="905954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10993AE8-371A-57E3-C4F9-7374FB89FFB2}"/>
              </a:ext>
            </a:extLst>
          </p:cNvPr>
          <p:cNvGrpSpPr/>
          <p:nvPr/>
        </p:nvGrpSpPr>
        <p:grpSpPr>
          <a:xfrm>
            <a:off x="2429654" y="4545392"/>
            <a:ext cx="1052148" cy="1098122"/>
            <a:chOff x="6915720" y="4229050"/>
            <a:chExt cx="1052148" cy="1098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B8A22C1-7529-2362-FAC0-11DC0242DAB2}"/>
                    </a:ext>
                  </a:extLst>
                </p:cNvPr>
                <p:cNvSpPr txBox="1"/>
                <p:nvPr/>
              </p:nvSpPr>
              <p:spPr>
                <a:xfrm>
                  <a:off x="6915720" y="4229050"/>
                  <a:ext cx="1012200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B8A22C1-7529-2362-FAC0-11DC0242D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229050"/>
                  <a:ext cx="1012200" cy="338555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E5331D-E4FD-D3E4-6BEE-3ECBBD198F64}"/>
                    </a:ext>
                  </a:extLst>
                </p:cNvPr>
                <p:cNvSpPr txBox="1"/>
                <p:nvPr/>
              </p:nvSpPr>
              <p:spPr>
                <a:xfrm>
                  <a:off x="6915720" y="4608834"/>
                  <a:ext cx="1016945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E5331D-E4FD-D3E4-6BEE-3ECBBD198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608834"/>
                  <a:ext cx="1016945" cy="338555"/>
                </a:xfrm>
                <a:prstGeom prst="rect">
                  <a:avLst/>
                </a:prstGeom>
                <a:blipFill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DF657C9-594E-BC0D-9F36-62121AF2C216}"/>
                    </a:ext>
                  </a:extLst>
                </p:cNvPr>
                <p:cNvSpPr txBox="1"/>
                <p:nvPr/>
              </p:nvSpPr>
              <p:spPr>
                <a:xfrm>
                  <a:off x="6915720" y="4988618"/>
                  <a:ext cx="10521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….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DF657C9-594E-BC0D-9F36-62121AF2C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988618"/>
                  <a:ext cx="105214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4BA83E9-E03C-D51E-6079-1952EE08EF99}"/>
              </a:ext>
            </a:extLst>
          </p:cNvPr>
          <p:cNvSpPr txBox="1"/>
          <p:nvPr/>
        </p:nvSpPr>
        <p:spPr>
          <a:xfrm>
            <a:off x="473045" y="5247270"/>
            <a:ext cx="201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equilibria,</a:t>
            </a:r>
            <a:br>
              <a:rPr lang="en-US" dirty="0"/>
            </a:br>
            <a:r>
              <a:rPr lang="en-US" dirty="0"/>
              <a:t>different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4F3746-D8EC-4E87-CB35-7136BEF86943}"/>
                  </a:ext>
                </a:extLst>
              </p:cNvPr>
              <p:cNvSpPr txBox="1"/>
              <p:nvPr/>
            </p:nvSpPr>
            <p:spPr>
              <a:xfrm>
                <a:off x="4130270" y="4515810"/>
                <a:ext cx="6076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4F3746-D8EC-4E87-CB35-7136BEF8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70" y="4515810"/>
                <a:ext cx="60760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209E346-729F-D30E-C8FD-66C075F6511C}"/>
              </a:ext>
            </a:extLst>
          </p:cNvPr>
          <p:cNvGrpSpPr/>
          <p:nvPr/>
        </p:nvGrpSpPr>
        <p:grpSpPr>
          <a:xfrm>
            <a:off x="4194009" y="3545847"/>
            <a:ext cx="2009692" cy="687739"/>
            <a:chOff x="7812900" y="351483"/>
            <a:chExt cx="2009692" cy="687739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56FA7D5-E07A-B7A0-6EA0-F1DF886EFBFB}"/>
                </a:ext>
              </a:extLst>
            </p:cNvPr>
            <p:cNvCxnSpPr>
              <a:cxnSpLocks/>
            </p:cNvCxnSpPr>
            <p:nvPr/>
          </p:nvCxnSpPr>
          <p:spPr>
            <a:xfrm>
              <a:off x="7812900" y="696112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5319139-C9EC-1182-B2CF-141547C7A822}"/>
                </a:ext>
              </a:extLst>
            </p:cNvPr>
            <p:cNvSpPr/>
            <p:nvPr/>
          </p:nvSpPr>
          <p:spPr>
            <a:xfrm>
              <a:off x="8407430" y="351483"/>
              <a:ext cx="832104" cy="6877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Spin up meas.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F567A6F-5E8E-C155-50A6-17CFC857F549}"/>
                </a:ext>
              </a:extLst>
            </p:cNvPr>
            <p:cNvCxnSpPr>
              <a:cxnSpLocks/>
            </p:cNvCxnSpPr>
            <p:nvPr/>
          </p:nvCxnSpPr>
          <p:spPr>
            <a:xfrm>
              <a:off x="9239534" y="695352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182E0C-6E96-FDE0-33A9-89D953FDDFCB}"/>
                  </a:ext>
                </a:extLst>
              </p:cNvPr>
              <p:cNvSpPr txBox="1"/>
              <p:nvPr/>
            </p:nvSpPr>
            <p:spPr>
              <a:xfrm>
                <a:off x="5620643" y="4820295"/>
                <a:ext cx="5968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182E0C-6E96-FDE0-33A9-89D953FDD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43" y="4820295"/>
                <a:ext cx="59683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CC7BBD-3652-46C7-8082-C48C6C16E61A}"/>
                  </a:ext>
                </a:extLst>
              </p:cNvPr>
              <p:cNvSpPr txBox="1"/>
              <p:nvPr/>
            </p:nvSpPr>
            <p:spPr>
              <a:xfrm>
                <a:off x="5620643" y="4481741"/>
                <a:ext cx="5968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CC7BBD-3652-46C7-8082-C48C6C16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43" y="4481741"/>
                <a:ext cx="59683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326CD20-6E59-9202-C37F-1FE71B0937C8}"/>
              </a:ext>
            </a:extLst>
          </p:cNvPr>
          <p:cNvSpPr txBox="1"/>
          <p:nvPr/>
        </p:nvSpPr>
        <p:spPr>
          <a:xfrm>
            <a:off x="4130270" y="5110545"/>
            <a:ext cx="191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contexts,</a:t>
            </a:r>
            <a:br>
              <a:rPr lang="en-US" dirty="0"/>
            </a:br>
            <a:r>
              <a:rPr lang="en-US" dirty="0"/>
              <a:t>different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5DDEBFD-844D-D736-FEA2-A9578BB50953}"/>
                  </a:ext>
                </a:extLst>
              </p:cNvPr>
              <p:cNvSpPr txBox="1"/>
              <p:nvPr/>
            </p:nvSpPr>
            <p:spPr>
              <a:xfrm>
                <a:off x="7007081" y="1596895"/>
                <a:ext cx="470871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Quantum contexts</a:t>
                </a:r>
              </a:p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Boundary conditions between system and environment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5DDEBFD-844D-D736-FEA2-A9578BB5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81" y="1596895"/>
                <a:ext cx="4708716" cy="2554545"/>
              </a:xfrm>
              <a:prstGeom prst="rect">
                <a:avLst/>
              </a:prstGeom>
              <a:blipFill>
                <a:blip r:embed="rId11"/>
                <a:stretch>
                  <a:fillRect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4AA3989-7E4B-9ED1-607E-1F5F43CDD222}"/>
                  </a:ext>
                </a:extLst>
              </p:cNvPr>
              <p:cNvSpPr txBox="1"/>
              <p:nvPr/>
            </p:nvSpPr>
            <p:spPr>
              <a:xfrm>
                <a:off x="6508955" y="4554594"/>
                <a:ext cx="3024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Measurements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4AA3989-7E4B-9ED1-607E-1F5F43CD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955" y="4554594"/>
                <a:ext cx="3024354" cy="369332"/>
              </a:xfrm>
              <a:prstGeom prst="rect">
                <a:avLst/>
              </a:prstGeom>
              <a:blipFill>
                <a:blip r:embed="rId12"/>
                <a:stretch>
                  <a:fillRect l="-1815" t="-8197" r="-12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9510F98-7CE4-1E6B-C279-7279EBEB2B05}"/>
              </a:ext>
            </a:extLst>
          </p:cNvPr>
          <p:cNvCxnSpPr>
            <a:cxnSpLocks/>
            <a:stCxn id="84" idx="2"/>
          </p:cNvCxnSpPr>
          <p:nvPr/>
        </p:nvCxnSpPr>
        <p:spPr>
          <a:xfrm flipV="1">
            <a:off x="8021132" y="4545392"/>
            <a:ext cx="1340307" cy="3785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0F1B8CF-63F5-D7CD-0EA1-06FD5E6C6BD0}"/>
              </a:ext>
            </a:extLst>
          </p:cNvPr>
          <p:cNvSpPr txBox="1"/>
          <p:nvPr/>
        </p:nvSpPr>
        <p:spPr>
          <a:xfrm>
            <a:off x="7986383" y="4176060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D031B0-AB2B-216B-6933-FE2E58FC215B}"/>
                  </a:ext>
                </a:extLst>
              </p:cNvPr>
              <p:cNvSpPr txBox="1"/>
              <p:nvPr/>
            </p:nvSpPr>
            <p:spPr>
              <a:xfrm>
                <a:off x="6844143" y="5033386"/>
                <a:ext cx="2353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Quasi-static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D031B0-AB2B-216B-6933-FE2E58FC2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43" y="5033386"/>
                <a:ext cx="2353978" cy="369332"/>
              </a:xfrm>
              <a:prstGeom prst="rect">
                <a:avLst/>
              </a:prstGeom>
              <a:blipFill>
                <a:blip r:embed="rId13"/>
                <a:stretch>
                  <a:fillRect l="-2332" t="-10000" r="-18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A45F6B5-2332-D7ED-0C25-23D40D8F8FDF}"/>
                  </a:ext>
                </a:extLst>
              </p:cNvPr>
              <p:cNvSpPr txBox="1"/>
              <p:nvPr/>
            </p:nvSpPr>
            <p:spPr>
              <a:xfrm>
                <a:off x="5089827" y="730568"/>
                <a:ext cx="933782" cy="413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A45F6B5-2332-D7ED-0C25-23D40D8F8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827" y="730568"/>
                <a:ext cx="933782" cy="4131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869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3477-F0B0-8F0D-7BE3-E0E4867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Entropic nature of physical theories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9BACF-A7DF-6C3C-4038-D106BCD26AE4}"/>
              </a:ext>
            </a:extLst>
          </p:cNvPr>
          <p:cNvGrpSpPr/>
          <p:nvPr/>
        </p:nvGrpSpPr>
        <p:grpSpPr>
          <a:xfrm>
            <a:off x="497323" y="2162887"/>
            <a:ext cx="6432398" cy="1766632"/>
            <a:chOff x="329683" y="1172919"/>
            <a:chExt cx="6432398" cy="17666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D5BECC-483A-F696-4DF8-99C549998F13}"/>
                </a:ext>
              </a:extLst>
            </p:cNvPr>
            <p:cNvSpPr/>
            <p:nvPr/>
          </p:nvSpPr>
          <p:spPr>
            <a:xfrm>
              <a:off x="3208122" y="1232661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Standard probability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272639-0F20-91B8-8B5A-FA6235E7A889}"/>
                </a:ext>
              </a:extLst>
            </p:cNvPr>
            <p:cNvSpPr/>
            <p:nvPr/>
          </p:nvSpPr>
          <p:spPr>
            <a:xfrm>
              <a:off x="3208122" y="2440030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Information theory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D651B-7AF1-A261-3EB0-3A789526E354}"/>
                </a:ext>
              </a:extLst>
            </p:cNvPr>
            <p:cNvSpPr/>
            <p:nvPr/>
          </p:nvSpPr>
          <p:spPr>
            <a:xfrm>
              <a:off x="329683" y="1791536"/>
              <a:ext cx="1883631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Symplectic</a:t>
              </a:r>
              <a:r>
                <a:rPr lang="en-US" sz="1600" dirty="0">
                  <a:solidFill>
                    <a:schemeClr val="tx1"/>
                  </a:solidFill>
                </a:rPr>
                <a:t> manifold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/>
                <p:nvPr/>
              </p:nvSpPr>
              <p:spPr>
                <a:xfrm>
                  <a:off x="1006274" y="1301799"/>
                  <a:ext cx="737858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74" y="1301799"/>
                  <a:ext cx="737858" cy="3760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/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/>
                <p:nvPr/>
              </p:nvSpPr>
              <p:spPr>
                <a:xfrm>
                  <a:off x="4900697" y="2563499"/>
                  <a:ext cx="1861384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697" y="2563499"/>
                  <a:ext cx="1861384" cy="3760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E79860D1-4404-ADD4-93CF-0710721199B3}"/>
                </a:ext>
              </a:extLst>
            </p:cNvPr>
            <p:cNvSpPr/>
            <p:nvPr/>
          </p:nvSpPr>
          <p:spPr>
            <a:xfrm rot="20292001">
              <a:off x="2387900" y="1610826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01B8C52-4238-BD05-D5C2-32B45E11FE36}"/>
                </a:ext>
              </a:extLst>
            </p:cNvPr>
            <p:cNvSpPr/>
            <p:nvPr/>
          </p:nvSpPr>
          <p:spPr>
            <a:xfrm rot="1307999" flipH="1">
              <a:off x="2383246" y="2275654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4884D414-2A35-83D0-0FAF-8566EB63FF97}"/>
                </a:ext>
              </a:extLst>
            </p:cNvPr>
            <p:cNvSpPr/>
            <p:nvPr/>
          </p:nvSpPr>
          <p:spPr>
            <a:xfrm rot="5400000">
              <a:off x="3884204" y="1924670"/>
              <a:ext cx="518807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/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sz="1600" dirty="0"/>
                    <a:t> uniform over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blipFill>
                  <a:blip r:embed="rId5"/>
                  <a:stretch>
                    <a:fillRect t="-4918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BCEE7F-3880-161A-3800-F65C654E477A}"/>
              </a:ext>
            </a:extLst>
          </p:cNvPr>
          <p:cNvGrpSpPr/>
          <p:nvPr/>
        </p:nvGrpSpPr>
        <p:grpSpPr>
          <a:xfrm>
            <a:off x="490374" y="4546683"/>
            <a:ext cx="6837342" cy="1659611"/>
            <a:chOff x="53340" y="3574508"/>
            <a:chExt cx="6837342" cy="16596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8EE642-2436-24BB-81AD-7FC2558F3EED}"/>
                </a:ext>
              </a:extLst>
            </p:cNvPr>
            <p:cNvSpPr/>
            <p:nvPr/>
          </p:nvSpPr>
          <p:spPr>
            <a:xfrm>
              <a:off x="3204418" y="4742624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Quantum information theory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58B4EC-EDC5-EADD-FD3A-A58657E0BB03}"/>
                </a:ext>
              </a:extLst>
            </p:cNvPr>
            <p:cNvSpPr/>
            <p:nvPr/>
          </p:nvSpPr>
          <p:spPr>
            <a:xfrm>
              <a:off x="3203212" y="3605618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Quantum probability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1B417A-9E7E-7A87-44C6-1450BF3EB3E0}"/>
                </a:ext>
              </a:extLst>
            </p:cNvPr>
            <p:cNvSpPr/>
            <p:nvPr/>
          </p:nvSpPr>
          <p:spPr>
            <a:xfrm>
              <a:off x="53340" y="4090708"/>
              <a:ext cx="2158323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Projective Hilbert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/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blipFill>
                  <a:blip r:embed="rId6"/>
                  <a:stretch>
                    <a:fillRect r="-22222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/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blipFill>
                  <a:blip r:embed="rId7"/>
                  <a:stretch>
                    <a:fillRect r="-39130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/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blipFill>
                  <a:blip r:embed="rId8"/>
                  <a:stretch>
                    <a:fillRect r="-32597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/>
                <p:nvPr/>
              </p:nvSpPr>
              <p:spPr>
                <a:xfrm>
                  <a:off x="5069267" y="4645248"/>
                  <a:ext cx="1821415" cy="435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267" y="4645248"/>
                  <a:ext cx="1821415" cy="435965"/>
                </a:xfrm>
                <a:prstGeom prst="rect">
                  <a:avLst/>
                </a:prstGeom>
                <a:blipFill>
                  <a:blip r:embed="rId9"/>
                  <a:stretch>
                    <a:fillRect r="-38127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39E07C9D-17B0-FC80-7244-719DEE92C6A9}"/>
                </a:ext>
              </a:extLst>
            </p:cNvPr>
            <p:cNvSpPr/>
            <p:nvPr/>
          </p:nvSpPr>
          <p:spPr>
            <a:xfrm rot="20292001">
              <a:off x="2371405" y="3983363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0D35075C-1F83-12E7-BD2B-4E4C92B3427A}"/>
                </a:ext>
              </a:extLst>
            </p:cNvPr>
            <p:cNvSpPr/>
            <p:nvPr/>
          </p:nvSpPr>
          <p:spPr>
            <a:xfrm rot="1307999" flipH="1">
              <a:off x="2371406" y="4632840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CCC5EA0A-1EB1-4926-0843-B95DD2E002B5}"/>
                </a:ext>
              </a:extLst>
            </p:cNvPr>
            <p:cNvSpPr/>
            <p:nvPr/>
          </p:nvSpPr>
          <p:spPr>
            <a:xfrm rot="5400000">
              <a:off x="3878680" y="4279308"/>
              <a:ext cx="518336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79F16F0-78D7-ACB2-F960-1DD22F72E45A}"/>
              </a:ext>
            </a:extLst>
          </p:cNvPr>
          <p:cNvSpPr txBox="1"/>
          <p:nvPr/>
        </p:nvSpPr>
        <p:spPr>
          <a:xfrm>
            <a:off x="488952" y="948071"/>
            <a:ext cx="924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Thermodynamics/Statistical mechanics are not built on top of mechanics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62C4A5-B8C2-E977-B8C4-F634121AB508}"/>
              </a:ext>
            </a:extLst>
          </p:cNvPr>
          <p:cNvSpPr txBox="1"/>
          <p:nvPr/>
        </p:nvSpPr>
        <p:spPr>
          <a:xfrm>
            <a:off x="488952" y="1436533"/>
            <a:ext cx="866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Mechanics is the ideal case of thermodynamics/statistical mechanics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A4C731-0BAD-05A7-A572-49A320868932}"/>
              </a:ext>
            </a:extLst>
          </p:cNvPr>
          <p:cNvSpPr txBox="1"/>
          <p:nvPr/>
        </p:nvSpPr>
        <p:spPr>
          <a:xfrm>
            <a:off x="7383073" y="2287868"/>
            <a:ext cx="420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geometric structure of both classical and quantum mechanics is ultimately an entropic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E22FC4-9A35-B149-F903-636B0042BBCD}"/>
                  </a:ext>
                </a:extLst>
              </p:cNvPr>
              <p:cNvSpPr txBox="1"/>
              <p:nvPr/>
            </p:nvSpPr>
            <p:spPr>
              <a:xfrm>
                <a:off x="9398435" y="1486708"/>
                <a:ext cx="2378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Best preparation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pure state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E22FC4-9A35-B149-F903-636B0042B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435" y="1486708"/>
                <a:ext cx="2378600" cy="307777"/>
              </a:xfrm>
              <a:prstGeom prst="rect">
                <a:avLst/>
              </a:prstGeom>
              <a:blipFill>
                <a:blip r:embed="rId10"/>
                <a:stretch>
                  <a:fillRect l="-76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9F397C-90E5-DC4C-D4FA-4CD70B2D0A57}"/>
                  </a:ext>
                </a:extLst>
              </p:cNvPr>
              <p:cNvSpPr txBox="1"/>
              <p:nvPr/>
            </p:nvSpPr>
            <p:spPr>
              <a:xfrm>
                <a:off x="8896081" y="1829712"/>
                <a:ext cx="3191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Best process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map between pure states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9F397C-90E5-DC4C-D4FA-4CD70B2D0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81" y="1829712"/>
                <a:ext cx="3191964" cy="307777"/>
              </a:xfrm>
              <a:prstGeom prst="rect">
                <a:avLst/>
              </a:prstGeom>
              <a:blipFill>
                <a:blip r:embed="rId11"/>
                <a:stretch>
                  <a:fillRect l="-573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BC0E1B56-7C7C-93F2-F611-90EA0E907D91}"/>
              </a:ext>
            </a:extLst>
          </p:cNvPr>
          <p:cNvSpPr txBox="1"/>
          <p:nvPr/>
        </p:nvSpPr>
        <p:spPr>
          <a:xfrm>
            <a:off x="7383073" y="3211198"/>
            <a:ext cx="3864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only prepare/measure ensembles. Ensembles can offer a unified way of thinking about states.</a:t>
            </a:r>
          </a:p>
        </p:txBody>
      </p:sp>
    </p:spTree>
    <p:extLst>
      <p:ext uri="{BB962C8B-B14F-4D97-AF65-F5344CB8AC3E}">
        <p14:creationId xmlns:p14="http://schemas.microsoft.com/office/powerpoint/2010/main" val="537098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8CE08E-4977-C800-A82A-E57A3C8F67BA}"/>
              </a:ext>
            </a:extLst>
          </p:cNvPr>
          <p:cNvGrpSpPr/>
          <p:nvPr/>
        </p:nvGrpSpPr>
        <p:grpSpPr>
          <a:xfrm>
            <a:off x="8331596" y="744996"/>
            <a:ext cx="2625213" cy="2625213"/>
            <a:chOff x="2941448" y="1636245"/>
            <a:chExt cx="2625213" cy="26252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F0E7909-24EF-7409-77DD-3C5FD9440937}"/>
                </a:ext>
              </a:extLst>
            </p:cNvPr>
            <p:cNvSpPr/>
            <p:nvPr/>
          </p:nvSpPr>
          <p:spPr>
            <a:xfrm>
              <a:off x="2941448" y="1636245"/>
              <a:ext cx="2625213" cy="262521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85BB61-D92B-4CF3-B109-CDC14140CEE8}"/>
                </a:ext>
              </a:extLst>
            </p:cNvPr>
            <p:cNvSpPr/>
            <p:nvPr/>
          </p:nvSpPr>
          <p:spPr>
            <a:xfrm>
              <a:off x="3784308" y="2479105"/>
              <a:ext cx="939492" cy="9394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690FC9B0-8607-EEAC-1816-7DC3D91D1908}"/>
              </a:ext>
            </a:extLst>
          </p:cNvPr>
          <p:cNvSpPr/>
          <p:nvPr/>
        </p:nvSpPr>
        <p:spPr>
          <a:xfrm>
            <a:off x="8718260" y="1131660"/>
            <a:ext cx="1851885" cy="18518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D52732-6548-06B4-94A2-6DC15FE834D7}"/>
                  </a:ext>
                </a:extLst>
              </p:cNvPr>
              <p:cNvSpPr txBox="1"/>
              <p:nvPr/>
            </p:nvSpPr>
            <p:spPr>
              <a:xfrm>
                <a:off x="5730218" y="414196"/>
                <a:ext cx="793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D52732-6548-06B4-94A2-6DC15FE83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18" y="414196"/>
                <a:ext cx="7934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3D9FFB-218A-3AFA-D023-F220E40F64E1}"/>
                  </a:ext>
                </a:extLst>
              </p:cNvPr>
              <p:cNvSpPr txBox="1"/>
              <p:nvPr/>
            </p:nvSpPr>
            <p:spPr>
              <a:xfrm>
                <a:off x="9116814" y="379706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3D9FFB-218A-3AFA-D023-F220E40F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814" y="379706"/>
                <a:ext cx="10547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5208F-9219-1D7E-FAE9-AD96C69B991D}"/>
                  </a:ext>
                </a:extLst>
              </p:cNvPr>
              <p:cNvSpPr txBox="1"/>
              <p:nvPr/>
            </p:nvSpPr>
            <p:spPr>
              <a:xfrm>
                <a:off x="9206754" y="1627514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5208F-9219-1D7E-FAE9-AD96C69B9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754" y="1627514"/>
                <a:ext cx="10547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B2D0ED-A1A6-9613-240C-E9A59EA5A407}"/>
                  </a:ext>
                </a:extLst>
              </p:cNvPr>
              <p:cNvSpPr txBox="1"/>
              <p:nvPr/>
            </p:nvSpPr>
            <p:spPr>
              <a:xfrm>
                <a:off x="9247457" y="1155263"/>
                <a:ext cx="793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B2D0ED-A1A6-9613-240C-E9A59EA5A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457" y="1155263"/>
                <a:ext cx="7934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E6E1A83-EA30-D6CD-6CA7-B61D087C4E02}"/>
              </a:ext>
            </a:extLst>
          </p:cNvPr>
          <p:cNvGrpSpPr/>
          <p:nvPr/>
        </p:nvGrpSpPr>
        <p:grpSpPr>
          <a:xfrm>
            <a:off x="4823545" y="744996"/>
            <a:ext cx="2557595" cy="2557595"/>
            <a:chOff x="5531949" y="2074788"/>
            <a:chExt cx="2557595" cy="2557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E66A59E-E21E-1FA2-6D9E-60AB887FBD18}"/>
                </a:ext>
              </a:extLst>
            </p:cNvPr>
            <p:cNvGrpSpPr/>
            <p:nvPr/>
          </p:nvGrpSpPr>
          <p:grpSpPr>
            <a:xfrm>
              <a:off x="5806168" y="2352645"/>
              <a:ext cx="2024672" cy="2024670"/>
              <a:chOff x="5256153" y="1335739"/>
              <a:chExt cx="2024672" cy="202467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690613C-2B42-DC06-1D96-EA7B2DD7A501}"/>
                  </a:ext>
                </a:extLst>
              </p:cNvPr>
              <p:cNvSpPr/>
              <p:nvPr/>
            </p:nvSpPr>
            <p:spPr>
              <a:xfrm>
                <a:off x="5256153" y="1335739"/>
                <a:ext cx="2024672" cy="20246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96B7F38-8895-3939-E9D6-2FD3F05D343F}"/>
                  </a:ext>
                </a:extLst>
              </p:cNvPr>
              <p:cNvSpPr/>
              <p:nvPr/>
            </p:nvSpPr>
            <p:spPr>
              <a:xfrm>
                <a:off x="5798742" y="1878327"/>
                <a:ext cx="939492" cy="93949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6DD24-5754-ED32-92D0-220B3BECA69F}"/>
                  </a:ext>
                </a:extLst>
              </p:cNvPr>
              <p:cNvSpPr/>
              <p:nvPr/>
            </p:nvSpPr>
            <p:spPr>
              <a:xfrm>
                <a:off x="5489909" y="1569495"/>
                <a:ext cx="1557160" cy="155715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9AE0659-1BEA-564E-E88D-1389B4BDA221}"/>
                  </a:ext>
                </a:extLst>
              </p:cNvPr>
              <p:cNvSpPr/>
              <p:nvPr/>
            </p:nvSpPr>
            <p:spPr>
              <a:xfrm>
                <a:off x="5641163" y="1720748"/>
                <a:ext cx="1254652" cy="12546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" name="Dodecagon 11">
              <a:extLst>
                <a:ext uri="{FF2B5EF4-FFF2-40B4-BE49-F238E27FC236}">
                  <a16:creationId xmlns:a16="http://schemas.microsoft.com/office/drawing/2014/main" id="{CCB6E616-0FB8-D065-2BBF-BAC6743DE826}"/>
                </a:ext>
              </a:extLst>
            </p:cNvPr>
            <p:cNvSpPr/>
            <p:nvPr/>
          </p:nvSpPr>
          <p:spPr>
            <a:xfrm rot="20744197">
              <a:off x="5531949" y="2074788"/>
              <a:ext cx="2557595" cy="2557595"/>
            </a:xfrm>
            <a:prstGeom prst="dodecagon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decagon 12">
              <a:extLst>
                <a:ext uri="{FF2B5EF4-FFF2-40B4-BE49-F238E27FC236}">
                  <a16:creationId xmlns:a16="http://schemas.microsoft.com/office/drawing/2014/main" id="{D1DC099E-9F30-7D1F-8442-A6711C41C405}"/>
                </a:ext>
              </a:extLst>
            </p:cNvPr>
            <p:cNvSpPr/>
            <p:nvPr/>
          </p:nvSpPr>
          <p:spPr>
            <a:xfrm>
              <a:off x="5531949" y="2074788"/>
              <a:ext cx="2557595" cy="2557595"/>
            </a:xfrm>
            <a:prstGeom prst="dodecagon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5DD945A-26D7-6EF3-6983-C509061CD1BF}"/>
              </a:ext>
            </a:extLst>
          </p:cNvPr>
          <p:cNvSpPr txBox="1"/>
          <p:nvPr/>
        </p:nvSpPr>
        <p:spPr>
          <a:xfrm>
            <a:off x="4898143" y="3764430"/>
            <a:ext cx="247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discrete infinite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068BC-E3FA-E6A9-C31F-324143B63521}"/>
              </a:ext>
            </a:extLst>
          </p:cNvPr>
          <p:cNvSpPr txBox="1"/>
          <p:nvPr/>
        </p:nvSpPr>
        <p:spPr>
          <a:xfrm>
            <a:off x="8688427" y="3764430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continuum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6F516-23D6-B47E-0E6C-EBA9D1C4E77A}"/>
                  </a:ext>
                </a:extLst>
              </p:cNvPr>
              <p:cNvSpPr txBox="1"/>
              <p:nvPr/>
            </p:nvSpPr>
            <p:spPr>
              <a:xfrm>
                <a:off x="5607793" y="1608167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6F516-23D6-B47E-0E6C-EBA9D1C4E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93" y="1608167"/>
                <a:ext cx="10547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4D11603-F484-E51D-A5A7-7DB3A6EDF73E}"/>
              </a:ext>
            </a:extLst>
          </p:cNvPr>
          <p:cNvGrpSpPr/>
          <p:nvPr/>
        </p:nvGrpSpPr>
        <p:grpSpPr>
          <a:xfrm>
            <a:off x="1261248" y="413933"/>
            <a:ext cx="2598008" cy="2919995"/>
            <a:chOff x="808132" y="1517931"/>
            <a:chExt cx="2598008" cy="29199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76B1B2A-1CA4-D55B-298A-B96B6106B1BD}"/>
                    </a:ext>
                  </a:extLst>
                </p:cNvPr>
                <p:cNvSpPr txBox="1"/>
                <p:nvPr/>
              </p:nvSpPr>
              <p:spPr>
                <a:xfrm>
                  <a:off x="1727254" y="1517931"/>
                  <a:ext cx="7934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76B1B2A-1CA4-D55B-298A-B96B6106B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54" y="1517931"/>
                  <a:ext cx="79348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7A08952-7104-A6BF-ADEA-EE68A4CFC78C}"/>
                </a:ext>
              </a:extLst>
            </p:cNvPr>
            <p:cNvSpPr/>
            <p:nvPr/>
          </p:nvSpPr>
          <p:spPr>
            <a:xfrm>
              <a:off x="1637389" y="2669176"/>
              <a:ext cx="939492" cy="9394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88122B-E72E-307A-2960-8D1CFF306E3D}"/>
                </a:ext>
              </a:extLst>
            </p:cNvPr>
            <p:cNvSpPr/>
            <p:nvPr/>
          </p:nvSpPr>
          <p:spPr>
            <a:xfrm>
              <a:off x="1328556" y="2360344"/>
              <a:ext cx="1557160" cy="1557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7D0E14-2EB9-E0E1-BE38-9FF6BD71CE24}"/>
                </a:ext>
              </a:extLst>
            </p:cNvPr>
            <p:cNvSpPr/>
            <p:nvPr/>
          </p:nvSpPr>
          <p:spPr>
            <a:xfrm>
              <a:off x="1479810" y="2511597"/>
              <a:ext cx="1254652" cy="12546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C55B44-8DB0-082C-5F98-283B2FE50846}"/>
                    </a:ext>
                  </a:extLst>
                </p:cNvPr>
                <p:cNvSpPr txBox="1"/>
                <p:nvPr/>
              </p:nvSpPr>
              <p:spPr>
                <a:xfrm>
                  <a:off x="1604829" y="2711902"/>
                  <a:ext cx="1054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C55B44-8DB0-082C-5F98-283B2FE508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829" y="2711902"/>
                  <a:ext cx="105477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2D6AC4A-F030-7F57-1CDA-C51AAC4E4DCE}"/>
                </a:ext>
              </a:extLst>
            </p:cNvPr>
            <p:cNvSpPr/>
            <p:nvPr/>
          </p:nvSpPr>
          <p:spPr>
            <a:xfrm>
              <a:off x="808132" y="1839920"/>
              <a:ext cx="2598008" cy="2598006"/>
            </a:xfrm>
            <a:prstGeom prst="ellips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E14206D-7BA1-82F9-C86D-87ADEF048553}"/>
                </a:ext>
              </a:extLst>
            </p:cNvPr>
            <p:cNvSpPr/>
            <p:nvPr/>
          </p:nvSpPr>
          <p:spPr>
            <a:xfrm>
              <a:off x="1094800" y="2126588"/>
              <a:ext cx="2024672" cy="20246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28E6CC-A42B-ED68-74FF-064C10129D52}"/>
              </a:ext>
            </a:extLst>
          </p:cNvPr>
          <p:cNvSpPr txBox="1"/>
          <p:nvPr/>
        </p:nvSpPr>
        <p:spPr>
          <a:xfrm>
            <a:off x="2022539" y="3764430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693021-506B-B5B9-9224-8B79CAF32D20}"/>
              </a:ext>
            </a:extLst>
          </p:cNvPr>
          <p:cNvSpPr txBox="1"/>
          <p:nvPr/>
        </p:nvSpPr>
        <p:spPr>
          <a:xfrm>
            <a:off x="5402883" y="4487120"/>
            <a:ext cx="3713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Quantum mixed states have no single decomposition in terms of pure states, classical continuum mixed states have no single decomposition in terms of zero entropy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6193D8-8A1C-859F-1F39-96BBD8572B5E}"/>
              </a:ext>
            </a:extLst>
          </p:cNvPr>
          <p:cNvSpPr txBox="1"/>
          <p:nvPr/>
        </p:nvSpPr>
        <p:spPr>
          <a:xfrm>
            <a:off x="269059" y="4400007"/>
            <a:ext cx="50624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Quantum mechanics is a hybrid between discrete and continuum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Quantum pure states form a manifold (like classical continuum) where each state has zero entropy (like classical discrete)</a:t>
            </a:r>
          </a:p>
        </p:txBody>
      </p:sp>
    </p:spTree>
    <p:extLst>
      <p:ext uri="{BB962C8B-B14F-4D97-AF65-F5344CB8AC3E}">
        <p14:creationId xmlns:p14="http://schemas.microsoft.com/office/powerpoint/2010/main" val="333445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96905D9-B9E5-0AA4-0B4B-8A437AB83948}"/>
              </a:ext>
            </a:extLst>
          </p:cNvPr>
          <p:cNvGrpSpPr/>
          <p:nvPr/>
        </p:nvGrpSpPr>
        <p:grpSpPr>
          <a:xfrm>
            <a:off x="8278348" y="191227"/>
            <a:ext cx="3489155" cy="3124105"/>
            <a:chOff x="229738" y="842557"/>
            <a:chExt cx="4432040" cy="396834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A1974B7-0830-EE81-2222-86A270A07E75}"/>
                </a:ext>
              </a:extLst>
            </p:cNvPr>
            <p:cNvGrpSpPr/>
            <p:nvPr/>
          </p:nvGrpSpPr>
          <p:grpSpPr>
            <a:xfrm>
              <a:off x="358611" y="1369384"/>
              <a:ext cx="4125991" cy="3296721"/>
              <a:chOff x="6381363" y="1621601"/>
              <a:chExt cx="5537623" cy="442463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7D8593-AEBF-4613-9C80-73475C9FF994}"/>
                  </a:ext>
                </a:extLst>
              </p:cNvPr>
              <p:cNvSpPr/>
              <p:nvPr/>
            </p:nvSpPr>
            <p:spPr>
              <a:xfrm>
                <a:off x="7535247" y="5514390"/>
                <a:ext cx="300601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Theory of Everything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FC2AEF-B53A-4BF1-85B5-AA8BE3E7CAEA}"/>
                  </a:ext>
                </a:extLst>
              </p:cNvPr>
              <p:cNvSpPr/>
              <p:nvPr/>
            </p:nvSpPr>
            <p:spPr>
              <a:xfrm>
                <a:off x="6381363" y="4544880"/>
                <a:ext cx="205351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General Relativity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759734-C997-4F84-B4CA-EEB4385915F6}"/>
                  </a:ext>
                </a:extLst>
              </p:cNvPr>
              <p:cNvSpPr/>
              <p:nvPr/>
            </p:nvSpPr>
            <p:spPr>
              <a:xfrm>
                <a:off x="9240421" y="4546864"/>
                <a:ext cx="240489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Grand Unified Theory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B2EC11-6872-4F61-BE38-F067479135C6}"/>
                  </a:ext>
                </a:extLst>
              </p:cNvPr>
              <p:cNvSpPr/>
              <p:nvPr/>
            </p:nvSpPr>
            <p:spPr>
              <a:xfrm>
                <a:off x="10204511" y="3572691"/>
                <a:ext cx="1642258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Electro-weak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2694A31-EC0B-4DFD-8849-678FC14AEA1E}"/>
                  </a:ext>
                </a:extLst>
              </p:cNvPr>
              <p:cNvSpPr/>
              <p:nvPr/>
            </p:nvSpPr>
            <p:spPr>
              <a:xfrm>
                <a:off x="6964528" y="3572690"/>
                <a:ext cx="290259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QCD – Strong Interactions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96DD70-16E9-421E-A7AF-5634F2919AA0}"/>
                  </a:ext>
                </a:extLst>
              </p:cNvPr>
              <p:cNvSpPr/>
              <p:nvPr/>
            </p:nvSpPr>
            <p:spPr>
              <a:xfrm>
                <a:off x="9355401" y="2598518"/>
                <a:ext cx="256358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QED -Electromagnetism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05CEDF-632B-4D70-9786-9C8158CEC781}"/>
                  </a:ext>
                </a:extLst>
              </p:cNvPr>
              <p:cNvSpPr/>
              <p:nvPr/>
            </p:nvSpPr>
            <p:spPr>
              <a:xfrm>
                <a:off x="6964528" y="2598518"/>
                <a:ext cx="205273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Weak interactions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70D22A-184C-4A16-B22C-10B65F8CCAF7}"/>
                  </a:ext>
                </a:extLst>
              </p:cNvPr>
              <p:cNvSpPr/>
              <p:nvPr/>
            </p:nvSpPr>
            <p:spPr>
              <a:xfrm>
                <a:off x="10204511" y="1621601"/>
                <a:ext cx="1660239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…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30DE9B23-FC64-449E-A057-4948891E611C}"/>
                  </a:ext>
                </a:extLst>
              </p:cNvPr>
              <p:cNvCxnSpPr>
                <a:stCxn id="6" idx="0"/>
                <a:endCxn id="7" idx="2"/>
              </p:cNvCxnSpPr>
              <p:nvPr/>
            </p:nvCxnSpPr>
            <p:spPr>
              <a:xfrm rot="16200000" flipV="1">
                <a:off x="8004355" y="4480489"/>
                <a:ext cx="437665" cy="16301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5266118-C118-49E5-A5DD-93E2A320ACCF}"/>
                  </a:ext>
                </a:extLst>
              </p:cNvPr>
              <p:cNvCxnSpPr>
                <a:stCxn id="6" idx="0"/>
                <a:endCxn id="8" idx="2"/>
              </p:cNvCxnSpPr>
              <p:nvPr/>
            </p:nvCxnSpPr>
            <p:spPr>
              <a:xfrm rot="5400000" flipH="1" flipV="1">
                <a:off x="9522721" y="4594245"/>
                <a:ext cx="435681" cy="14046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252E81ED-198F-4404-B699-7ECC364610CC}"/>
                  </a:ext>
                </a:extLst>
              </p:cNvPr>
              <p:cNvCxnSpPr>
                <a:stCxn id="8" idx="0"/>
                <a:endCxn id="9" idx="2"/>
              </p:cNvCxnSpPr>
              <p:nvPr/>
            </p:nvCxnSpPr>
            <p:spPr>
              <a:xfrm rot="5400000" flipH="1" flipV="1">
                <a:off x="10513089" y="4034313"/>
                <a:ext cx="442328" cy="58277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DCA638D4-925C-427B-B5F6-467B01780A20}"/>
                  </a:ext>
                </a:extLst>
              </p:cNvPr>
              <p:cNvCxnSpPr>
                <a:stCxn id="8" idx="0"/>
                <a:endCxn id="10" idx="2"/>
              </p:cNvCxnSpPr>
              <p:nvPr/>
            </p:nvCxnSpPr>
            <p:spPr>
              <a:xfrm rot="16200000" flipV="1">
                <a:off x="9208183" y="3312180"/>
                <a:ext cx="442329" cy="202703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2C53E8AA-9538-45FA-AD0E-EF556BF071DB}"/>
                  </a:ext>
                </a:extLst>
              </p:cNvPr>
              <p:cNvCxnSpPr>
                <a:cxnSpLocks/>
                <a:stCxn id="9" idx="0"/>
                <a:endCxn id="11" idx="2"/>
              </p:cNvCxnSpPr>
              <p:nvPr/>
            </p:nvCxnSpPr>
            <p:spPr>
              <a:xfrm rot="16200000" flipV="1">
                <a:off x="10610253" y="3157304"/>
                <a:ext cx="442328" cy="38844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F5D9440B-2F2A-41B8-9869-9AF9A717E423}"/>
                  </a:ext>
                </a:extLst>
              </p:cNvPr>
              <p:cNvCxnSpPr>
                <a:stCxn id="9" idx="0"/>
                <a:endCxn id="12" idx="2"/>
              </p:cNvCxnSpPr>
              <p:nvPr/>
            </p:nvCxnSpPr>
            <p:spPr>
              <a:xfrm rot="16200000" flipV="1">
                <a:off x="9287104" y="1834155"/>
                <a:ext cx="442328" cy="30347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896CE164-3E49-4BA7-9DB1-64353C9253C5}"/>
                  </a:ext>
                </a:extLst>
              </p:cNvPr>
              <p:cNvCxnSpPr>
                <a:stCxn id="11" idx="0"/>
                <a:endCxn id="13" idx="2"/>
              </p:cNvCxnSpPr>
              <p:nvPr/>
            </p:nvCxnSpPr>
            <p:spPr>
              <a:xfrm rot="5400000" flipH="1" flipV="1">
                <a:off x="10613376" y="2177264"/>
                <a:ext cx="445072" cy="39743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C67721-A679-ABEA-E17E-25A3BD1C565A}"/>
                </a:ext>
              </a:extLst>
            </p:cNvPr>
            <p:cNvGrpSpPr/>
            <p:nvPr/>
          </p:nvGrpSpPr>
          <p:grpSpPr>
            <a:xfrm>
              <a:off x="651637" y="1343901"/>
              <a:ext cx="1356342" cy="357098"/>
              <a:chOff x="6540761" y="1223020"/>
              <a:chExt cx="1374520" cy="36188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0DB28F-8E9A-8FD7-B776-31DA288A46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0761" y="1231641"/>
                <a:ext cx="0" cy="353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C82677-0BA5-D8B4-7FBA-BFC43ACE8DB5}"/>
                  </a:ext>
                </a:extLst>
              </p:cNvPr>
              <p:cNvSpPr txBox="1"/>
              <p:nvPr/>
            </p:nvSpPr>
            <p:spPr>
              <a:xfrm>
                <a:off x="6600433" y="1223020"/>
                <a:ext cx="1314848" cy="33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approximation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F88B20-C72D-4BD3-7C47-15E8EDBB45BA}"/>
                </a:ext>
              </a:extLst>
            </p:cNvPr>
            <p:cNvSpPr txBox="1"/>
            <p:nvPr/>
          </p:nvSpPr>
          <p:spPr>
            <a:xfrm>
              <a:off x="1113050" y="842557"/>
              <a:ext cx="2669523" cy="469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Find ultimate theory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39DBB1-B28D-972F-FB4A-FA5DFFF158F5}"/>
                </a:ext>
              </a:extLst>
            </p:cNvPr>
            <p:cNvSpPr/>
            <p:nvPr/>
          </p:nvSpPr>
          <p:spPr>
            <a:xfrm>
              <a:off x="229738" y="848852"/>
              <a:ext cx="4432040" cy="39620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93D51EB-1526-1230-1A87-926E6F665768}"/>
              </a:ext>
            </a:extLst>
          </p:cNvPr>
          <p:cNvSpPr txBox="1"/>
          <p:nvPr/>
        </p:nvSpPr>
        <p:spPr>
          <a:xfrm>
            <a:off x="209653" y="1212161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approaches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B3E48E-1288-9221-4B04-1B58C253D750}"/>
              </a:ext>
            </a:extLst>
          </p:cNvPr>
          <p:cNvSpPr txBox="1"/>
          <p:nvPr/>
        </p:nvSpPr>
        <p:spPr>
          <a:xfrm>
            <a:off x="352544" y="3535560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approach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2E7A2-9402-3657-495B-BF0E9539FA08}"/>
              </a:ext>
            </a:extLst>
          </p:cNvPr>
          <p:cNvGrpSpPr/>
          <p:nvPr/>
        </p:nvGrpSpPr>
        <p:grpSpPr>
          <a:xfrm>
            <a:off x="2243125" y="3535560"/>
            <a:ext cx="6782375" cy="2772696"/>
            <a:chOff x="795348" y="3429000"/>
            <a:chExt cx="6782375" cy="2772696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D448397-B8D4-1179-F3D7-42CAF0EF9C1A}"/>
                </a:ext>
              </a:extLst>
            </p:cNvPr>
            <p:cNvCxnSpPr>
              <a:stCxn id="46" idx="3"/>
              <a:endCxn id="50" idx="1"/>
            </p:cNvCxnSpPr>
            <p:nvPr/>
          </p:nvCxnSpPr>
          <p:spPr>
            <a:xfrm flipV="1">
              <a:off x="4447402" y="3924220"/>
              <a:ext cx="600055" cy="65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833B01-0AEA-FC46-1647-BF375E02B35E}"/>
                </a:ext>
              </a:extLst>
            </p:cNvPr>
            <p:cNvSpPr/>
            <p:nvPr/>
          </p:nvSpPr>
          <p:spPr>
            <a:xfrm>
              <a:off x="2683017" y="3700988"/>
              <a:ext cx="1764385" cy="459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physical principles and requirements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E8B9163-2895-C079-CAA8-09EC5E2C9DE6}"/>
                </a:ext>
              </a:extLst>
            </p:cNvPr>
            <p:cNvCxnSpPr>
              <a:stCxn id="47" idx="3"/>
              <a:endCxn id="82" idx="1"/>
            </p:cNvCxnSpPr>
            <p:nvPr/>
          </p:nvCxnSpPr>
          <p:spPr>
            <a:xfrm>
              <a:off x="4149071" y="4685566"/>
              <a:ext cx="607793" cy="88801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B4AEA42-65BC-759B-FF0D-2218853194C3}"/>
                </a:ext>
              </a:extLst>
            </p:cNvPr>
            <p:cNvCxnSpPr>
              <a:stCxn id="47" idx="3"/>
              <a:endCxn id="81" idx="1"/>
            </p:cNvCxnSpPr>
            <p:nvPr/>
          </p:nvCxnSpPr>
          <p:spPr>
            <a:xfrm>
              <a:off x="4149071" y="4685566"/>
              <a:ext cx="2314337" cy="9247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94D6ED4-E49F-020B-A6CD-CFD886462A0C}"/>
                </a:ext>
              </a:extLst>
            </p:cNvPr>
            <p:cNvCxnSpPr>
              <a:stCxn id="47" idx="3"/>
              <a:endCxn id="83" idx="1"/>
            </p:cNvCxnSpPr>
            <p:nvPr/>
          </p:nvCxnSpPr>
          <p:spPr>
            <a:xfrm>
              <a:off x="4149071" y="4685566"/>
              <a:ext cx="2380161" cy="82873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0CA5A-51B6-6CC2-A0B3-77A1CB65FA64}"/>
                </a:ext>
              </a:extLst>
            </p:cNvPr>
            <p:cNvSpPr/>
            <p:nvPr/>
          </p:nvSpPr>
          <p:spPr>
            <a:xfrm>
              <a:off x="2735405" y="4529583"/>
              <a:ext cx="141366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Specific assumptions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4382CBC-25B4-093A-2FB4-EA1CE7BA6E73}"/>
                </a:ext>
              </a:extLst>
            </p:cNvPr>
            <p:cNvCxnSpPr>
              <a:stCxn id="47" idx="3"/>
              <a:endCxn id="55" idx="1"/>
            </p:cNvCxnSpPr>
            <p:nvPr/>
          </p:nvCxnSpPr>
          <p:spPr>
            <a:xfrm>
              <a:off x="4149071" y="4685566"/>
              <a:ext cx="632606" cy="10677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2589ECB-4FEC-8822-C293-1E80E4AE1244}"/>
                </a:ext>
              </a:extLst>
            </p:cNvPr>
            <p:cNvSpPr/>
            <p:nvPr/>
          </p:nvSpPr>
          <p:spPr>
            <a:xfrm>
              <a:off x="5047457" y="3768237"/>
              <a:ext cx="209708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mathematical framework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67F18A-C6C4-6631-7C5A-2CA171BE9DF4}"/>
                </a:ext>
              </a:extLst>
            </p:cNvPr>
            <p:cNvSpPr/>
            <p:nvPr/>
          </p:nvSpPr>
          <p:spPr>
            <a:xfrm>
              <a:off x="4781677" y="4557604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Classical mechanics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AA5318C7-8417-DF7C-C752-CCB6F8A4A3D7}"/>
                </a:ext>
              </a:extLst>
            </p:cNvPr>
            <p:cNvCxnSpPr>
              <a:cxnSpLocks/>
              <a:stCxn id="82" idx="0"/>
              <a:endCxn id="50" idx="2"/>
            </p:cNvCxnSpPr>
            <p:nvPr/>
          </p:nvCxnSpPr>
          <p:spPr>
            <a:xfrm rot="5400000" flipH="1" flipV="1">
              <a:off x="5061856" y="4383455"/>
              <a:ext cx="1337396" cy="730891"/>
            </a:xfrm>
            <a:prstGeom prst="bentConnector3">
              <a:avLst>
                <a:gd name="adj1" fmla="val 1581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4BDF83E-D03B-A807-7306-AB39588802C5}"/>
                </a:ext>
              </a:extLst>
            </p:cNvPr>
            <p:cNvCxnSpPr>
              <a:cxnSpLocks/>
              <a:stCxn id="81" idx="0"/>
              <a:endCxn id="50" idx="2"/>
            </p:cNvCxnSpPr>
            <p:nvPr/>
          </p:nvCxnSpPr>
          <p:spPr>
            <a:xfrm rot="16200000" flipV="1">
              <a:off x="6276391" y="3899812"/>
              <a:ext cx="463101" cy="823881"/>
            </a:xfrm>
            <a:prstGeom prst="bentConnector3">
              <a:avLst>
                <a:gd name="adj1" fmla="val 46709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FFAC0F-4D84-36A4-60F4-D1DF1584C7E3}"/>
                </a:ext>
              </a:extLst>
            </p:cNvPr>
            <p:cNvCxnSpPr>
              <a:cxnSpLocks/>
              <a:stCxn id="83" idx="0"/>
              <a:endCxn id="50" idx="2"/>
            </p:cNvCxnSpPr>
            <p:nvPr/>
          </p:nvCxnSpPr>
          <p:spPr>
            <a:xfrm rot="16200000" flipV="1">
              <a:off x="5776657" y="4399546"/>
              <a:ext cx="1278117" cy="639430"/>
            </a:xfrm>
            <a:prstGeom prst="bentConnector3">
              <a:avLst>
                <a:gd name="adj1" fmla="val 1184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0A5607E8-01B8-AB17-62C2-FEB71456DCDF}"/>
                </a:ext>
              </a:extLst>
            </p:cNvPr>
            <p:cNvCxnSpPr>
              <a:cxnSpLocks/>
              <a:stCxn id="55" idx="0"/>
              <a:endCxn id="50" idx="2"/>
            </p:cNvCxnSpPr>
            <p:nvPr/>
          </p:nvCxnSpPr>
          <p:spPr>
            <a:xfrm rot="5400000" flipH="1" flipV="1">
              <a:off x="5428374" y="3889978"/>
              <a:ext cx="477402" cy="85785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8F1B12-6402-8417-5D4D-4561E309C890}"/>
                </a:ext>
              </a:extLst>
            </p:cNvPr>
            <p:cNvSpPr txBox="1"/>
            <p:nvPr/>
          </p:nvSpPr>
          <p:spPr>
            <a:xfrm>
              <a:off x="2735405" y="5532591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specialization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3F4759-7443-71D3-0F39-79A31AAFF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61" y="5526180"/>
              <a:ext cx="0" cy="27443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F7C20F-C8BF-EF82-AFA4-F8F2C295FAE2}"/>
                </a:ext>
              </a:extLst>
            </p:cNvPr>
            <p:cNvSpPr txBox="1"/>
            <p:nvPr/>
          </p:nvSpPr>
          <p:spPr>
            <a:xfrm>
              <a:off x="844062" y="3573208"/>
              <a:ext cx="176438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Find a minimal set of physical assumptions from which to rigorously rederive the laws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D64BC0-BA56-A8B0-D13A-DED2A812014B}"/>
                </a:ext>
              </a:extLst>
            </p:cNvPr>
            <p:cNvSpPr/>
            <p:nvPr/>
          </p:nvSpPr>
          <p:spPr>
            <a:xfrm>
              <a:off x="795348" y="3429000"/>
              <a:ext cx="6782375" cy="27726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DA4AF3-03BA-693A-5F74-F35B68D85F1E}"/>
                </a:ext>
              </a:extLst>
            </p:cNvPr>
            <p:cNvSpPr/>
            <p:nvPr/>
          </p:nvSpPr>
          <p:spPr>
            <a:xfrm>
              <a:off x="6463408" y="4543303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Quantum mechanics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C58172-C520-8D9B-3459-7D95656965CC}"/>
                </a:ext>
              </a:extLst>
            </p:cNvPr>
            <p:cNvSpPr/>
            <p:nvPr/>
          </p:nvSpPr>
          <p:spPr>
            <a:xfrm>
              <a:off x="4756864" y="5417598"/>
              <a:ext cx="1216490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Thermodynamics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8E4A39E-4020-45F7-2594-D0FCE4CD7932}"/>
                </a:ext>
              </a:extLst>
            </p:cNvPr>
            <p:cNvSpPr/>
            <p:nvPr/>
          </p:nvSpPr>
          <p:spPr>
            <a:xfrm>
              <a:off x="6529232" y="5358319"/>
              <a:ext cx="412395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…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D0531C-598B-7E8A-5278-A46F910A073D}"/>
                </a:ext>
              </a:extLst>
            </p:cNvPr>
            <p:cNvSpPr txBox="1"/>
            <p:nvPr/>
          </p:nvSpPr>
          <p:spPr>
            <a:xfrm>
              <a:off x="2754339" y="5140856"/>
              <a:ext cx="7681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derivation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F4D4F6C-6B11-53FA-711E-B9280B955F92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2508772" y="5271661"/>
              <a:ext cx="24556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C2C8E9-F30E-3835-1BA5-AC7E96F4AEBD}"/>
              </a:ext>
            </a:extLst>
          </p:cNvPr>
          <p:cNvGrpSpPr/>
          <p:nvPr/>
        </p:nvGrpSpPr>
        <p:grpSpPr>
          <a:xfrm>
            <a:off x="3642741" y="1185422"/>
            <a:ext cx="4277656" cy="2093016"/>
            <a:chOff x="4900323" y="840937"/>
            <a:chExt cx="4432040" cy="23784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415F3F-CCA3-6384-B286-4C9E67D32BA0}"/>
                </a:ext>
              </a:extLst>
            </p:cNvPr>
            <p:cNvSpPr/>
            <p:nvPr/>
          </p:nvSpPr>
          <p:spPr>
            <a:xfrm>
              <a:off x="6331986" y="1765653"/>
              <a:ext cx="1568620" cy="832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Quantum mechanics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FEDAC6-F345-D2AE-BF93-930FEC5C5713}"/>
                </a:ext>
              </a:extLst>
            </p:cNvPr>
            <p:cNvSpPr txBox="1"/>
            <p:nvPr/>
          </p:nvSpPr>
          <p:spPr>
            <a:xfrm>
              <a:off x="5842710" y="840937"/>
              <a:ext cx="254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Construct interpretations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DE062F-4C40-9414-CA1E-E67A9603E89A}"/>
                </a:ext>
              </a:extLst>
            </p:cNvPr>
            <p:cNvSpPr/>
            <p:nvPr/>
          </p:nvSpPr>
          <p:spPr>
            <a:xfrm>
              <a:off x="4900323" y="848851"/>
              <a:ext cx="4432040" cy="2370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FF27FC-8C0A-1C2E-243B-A3EA7DEA9A8A}"/>
                </a:ext>
              </a:extLst>
            </p:cNvPr>
            <p:cNvSpPr txBox="1"/>
            <p:nvPr/>
          </p:nvSpPr>
          <p:spPr>
            <a:xfrm>
              <a:off x="5395127" y="1385847"/>
              <a:ext cx="1511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Measurement problem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88155-81B3-7225-59CF-B855A9056235}"/>
                </a:ext>
              </a:extLst>
            </p:cNvPr>
            <p:cNvSpPr txBox="1"/>
            <p:nvPr/>
          </p:nvSpPr>
          <p:spPr>
            <a:xfrm>
              <a:off x="7401063" y="2713149"/>
              <a:ext cx="1483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What “really” happens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A499B0-9AF9-DD00-B945-91FE949BEE91}"/>
                </a:ext>
              </a:extLst>
            </p:cNvPr>
            <p:cNvSpPr txBox="1"/>
            <p:nvPr/>
          </p:nvSpPr>
          <p:spPr>
            <a:xfrm>
              <a:off x="5240449" y="2733502"/>
              <a:ext cx="15728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Ontology of observables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BE5DC3-DA95-E2E9-55CC-11BE38E58B85}"/>
                </a:ext>
              </a:extLst>
            </p:cNvPr>
            <p:cNvSpPr txBox="1"/>
            <p:nvPr/>
          </p:nvSpPr>
          <p:spPr>
            <a:xfrm>
              <a:off x="7468389" y="1362785"/>
              <a:ext cx="13484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Role of the observer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7F4391-C23A-2194-8DF2-5C4142EBE92C}"/>
                </a:ext>
              </a:extLst>
            </p:cNvPr>
            <p:cNvSpPr txBox="1"/>
            <p:nvPr/>
          </p:nvSpPr>
          <p:spPr>
            <a:xfrm>
              <a:off x="7980220" y="1987626"/>
              <a:ext cx="926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Local realism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99973A-A27B-18FF-4466-39AA243F7691}"/>
                </a:ext>
              </a:extLst>
            </p:cNvPr>
            <p:cNvSpPr txBox="1"/>
            <p:nvPr/>
          </p:nvSpPr>
          <p:spPr>
            <a:xfrm>
              <a:off x="5156947" y="1987626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Contextuality</a:t>
              </a: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84F99B99-C72E-9414-BC83-463ADD1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Different approach to the foundations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2238658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4E4BB-D52A-8FD6-72CA-6E4F68F07815}"/>
                  </a:ext>
                </a:extLst>
              </p:cNvPr>
              <p:cNvSpPr txBox="1"/>
              <p:nvPr/>
            </p:nvSpPr>
            <p:spPr>
              <a:xfrm>
                <a:off x="683628" y="1431803"/>
                <a:ext cx="6563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Irreducibility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Extreme points in the convex space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3D4E4BB-D52A-8FD6-72CA-6E4F68F07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8" y="1431803"/>
                <a:ext cx="6563207" cy="461665"/>
              </a:xfrm>
              <a:prstGeom prst="rect">
                <a:avLst/>
              </a:prstGeom>
              <a:blipFill>
                <a:blip r:embed="rId2"/>
                <a:stretch>
                  <a:fillRect l="-1393" t="-10526" r="-46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988DC7-2722-17DE-B05F-A71C804FABE2}"/>
                  </a:ext>
                </a:extLst>
              </p:cNvPr>
              <p:cNvSpPr txBox="1"/>
              <p:nvPr/>
            </p:nvSpPr>
            <p:spPr>
              <a:xfrm>
                <a:off x="692605" y="2511763"/>
                <a:ext cx="55251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Frame-invariance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Manifold is </a:t>
                </a:r>
                <a:r>
                  <a:rPr lang="en-US" sz="2400" dirty="0" err="1"/>
                  <a:t>symplectic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988DC7-2722-17DE-B05F-A71C804FA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05" y="2511763"/>
                <a:ext cx="5525167" cy="461665"/>
              </a:xfrm>
              <a:prstGeom prst="rect">
                <a:avLst/>
              </a:prstGeom>
              <a:blipFill>
                <a:blip r:embed="rId3"/>
                <a:stretch>
                  <a:fillRect l="-1766" t="-10526" r="-66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A9A9C-9309-E051-3CB2-35A5F3D61E12}"/>
                  </a:ext>
                </a:extLst>
              </p:cNvPr>
              <p:cNvSpPr txBox="1"/>
              <p:nvPr/>
            </p:nvSpPr>
            <p:spPr>
              <a:xfrm>
                <a:off x="688021" y="1968736"/>
                <a:ext cx="8349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Continuous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Extreme points form a manifold (not discrete)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A9A9C-9309-E051-3CB2-35A5F3D61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21" y="1968736"/>
                <a:ext cx="8349915" cy="461665"/>
              </a:xfrm>
              <a:prstGeom prst="rect">
                <a:avLst/>
              </a:prstGeom>
              <a:blipFill>
                <a:blip r:embed="rId4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9A4F2-C0C5-F263-A794-AB91953BDFD5}"/>
                  </a:ext>
                </a:extLst>
              </p:cNvPr>
              <p:cNvSpPr txBox="1"/>
              <p:nvPr/>
            </p:nvSpPr>
            <p:spPr>
              <a:xfrm>
                <a:off x="692605" y="3054790"/>
                <a:ext cx="76011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Homogeneity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All two dimensional subspaces are spheres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9A4F2-C0C5-F263-A794-AB91953BD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05" y="3054790"/>
                <a:ext cx="7601183" cy="461665"/>
              </a:xfrm>
              <a:prstGeom prst="rect">
                <a:avLst/>
              </a:prstGeom>
              <a:blipFill>
                <a:blip r:embed="rId5"/>
                <a:stretch>
                  <a:fillRect l="-1283" t="-10526" r="-16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04DCC5B-5863-2562-0BD2-EBCE5CECC459}"/>
              </a:ext>
            </a:extLst>
          </p:cNvPr>
          <p:cNvSpPr txBox="1"/>
          <p:nvPr/>
        </p:nvSpPr>
        <p:spPr>
          <a:xfrm>
            <a:off x="2760896" y="3586095"/>
            <a:ext cx="4204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2-sphere only </a:t>
            </a:r>
            <a:r>
              <a:rPr lang="en-US" sz="2400" dirty="0" err="1"/>
              <a:t>symplectic</a:t>
            </a:r>
            <a:r>
              <a:rPr lang="en-US" sz="2400" dirty="0"/>
              <a:t> sphere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E7D65-1654-235C-CE75-C63CD0AD20F3}"/>
              </a:ext>
            </a:extLst>
          </p:cNvPr>
          <p:cNvSpPr txBox="1"/>
          <p:nvPr/>
        </p:nvSpPr>
        <p:spPr>
          <a:xfrm>
            <a:off x="236340" y="183079"/>
            <a:ext cx="8242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Recovering QM from assumptions on ensembles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9B79F8-781D-1578-EC21-1A4679C874D1}"/>
              </a:ext>
            </a:extLst>
          </p:cNvPr>
          <p:cNvGrpSpPr/>
          <p:nvPr/>
        </p:nvGrpSpPr>
        <p:grpSpPr>
          <a:xfrm>
            <a:off x="9626810" y="475466"/>
            <a:ext cx="1690119" cy="2227652"/>
            <a:chOff x="6689695" y="3867733"/>
            <a:chExt cx="1916430" cy="252594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21AE5BE-4FF3-F8FA-63C7-3C45C9B4CC1C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16266"/>
              <a:chOff x="2521889" y="2808131"/>
              <a:chExt cx="1916430" cy="191626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AB8EEBF-2F3B-5559-C947-98D9B02124E8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4" name="Oval 31">
                <a:extLst>
                  <a:ext uri="{FF2B5EF4-FFF2-40B4-BE49-F238E27FC236}">
                    <a16:creationId xmlns:a16="http://schemas.microsoft.com/office/drawing/2014/main" id="{18F3E42E-8825-7372-D9D5-BBE78E459756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3009195-6CF1-A5A1-7AD2-7D543BC1DA99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83C892E-41E4-D66A-851E-816803E94E71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FF6BF3D-AC91-8B6D-C37B-329A61A9D242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1" name="Oval 9">
                  <a:extLst>
                    <a:ext uri="{FF2B5EF4-FFF2-40B4-BE49-F238E27FC236}">
                      <a16:creationId xmlns:a16="http://schemas.microsoft.com/office/drawing/2014/main" id="{354B9ACF-F663-14CD-FDCE-833762CF6A17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14435C6-6FF1-1532-F6AD-AD388313447A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7C2D4EE-3004-9096-1459-4351B249D3AB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9" name="Oval 9">
                  <a:extLst>
                    <a:ext uri="{FF2B5EF4-FFF2-40B4-BE49-F238E27FC236}">
                      <a16:creationId xmlns:a16="http://schemas.microsoft.com/office/drawing/2014/main" id="{0D758752-14B7-B8A8-CEC1-5750529F778B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7F4673-56D6-ABA1-FB3B-B4D683AF9E23}"/>
                </a:ext>
              </a:extLst>
            </p:cNvPr>
            <p:cNvGrpSpPr/>
            <p:nvPr/>
          </p:nvGrpSpPr>
          <p:grpSpPr>
            <a:xfrm>
              <a:off x="7343735" y="3867733"/>
              <a:ext cx="672058" cy="2525941"/>
              <a:chOff x="10158806" y="1024418"/>
              <a:chExt cx="672058" cy="25259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7D4DC1B4-9057-2E39-AB57-FB854DA92C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58806" y="1024418"/>
                    <a:ext cx="672058" cy="296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CE0322D2-D870-100A-FE41-4ACBD60E4F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8806" y="1024418"/>
                    <a:ext cx="672058" cy="29664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8C4F6C5-E692-B2E9-1B7D-583D9D2FFD9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41626" y="3253719"/>
                    <a:ext cx="520068" cy="29664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1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100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8D35FF79-30E4-6C9D-EFDD-68160D5650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41626" y="3253719"/>
                    <a:ext cx="520068" cy="29664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69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BF5DB4-1535-FE77-35B7-21524E692F65}"/>
                  </a:ext>
                </a:extLst>
              </p:cNvPr>
              <p:cNvSpPr txBox="1"/>
              <p:nvPr/>
            </p:nvSpPr>
            <p:spPr>
              <a:xfrm>
                <a:off x="683628" y="894179"/>
                <a:ext cx="55341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Ensembles can mix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Form a convex space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BF5DB4-1535-FE77-35B7-21524E692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628" y="894179"/>
                <a:ext cx="5534144" cy="461665"/>
              </a:xfrm>
              <a:prstGeom prst="rect">
                <a:avLst/>
              </a:prstGeom>
              <a:blipFill>
                <a:blip r:embed="rId32"/>
                <a:stretch>
                  <a:fillRect l="-1652" t="-10667" r="-77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DC54F6DE-C713-4E5C-F116-3817360CA717}"/>
              </a:ext>
            </a:extLst>
          </p:cNvPr>
          <p:cNvSpPr txBox="1"/>
          <p:nvPr/>
        </p:nvSpPr>
        <p:spPr>
          <a:xfrm>
            <a:off x="2133600" y="4348494"/>
            <a:ext cx="6742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this enough to recover complex projective spaces?</a:t>
            </a:r>
          </a:p>
        </p:txBody>
      </p:sp>
    </p:spTree>
    <p:extLst>
      <p:ext uri="{BB962C8B-B14F-4D97-AF65-F5344CB8AC3E}">
        <p14:creationId xmlns:p14="http://schemas.microsoft.com/office/powerpoint/2010/main" val="3855325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C860-B3BB-580A-1F5F-25EDCD42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Unphysicality</a:t>
            </a:r>
            <a:r>
              <a:rPr lang="en-US" dirty="0"/>
              <a:t> of Hilbert 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8C72D-611F-05DF-8886-1603F14C4D33}"/>
              </a:ext>
            </a:extLst>
          </p:cNvPr>
          <p:cNvSpPr txBox="1"/>
          <p:nvPr/>
        </p:nvSpPr>
        <p:spPr>
          <a:xfrm>
            <a:off x="5035420" y="2178888"/>
            <a:ext cx="611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Exactly captures measurement probability/entropy of mixtures and superposition/statistical mixing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24773-F02B-15C0-1468-D484E0BD44F4}"/>
              </a:ext>
            </a:extLst>
          </p:cNvPr>
          <p:cNvSpPr txBox="1"/>
          <p:nvPr/>
        </p:nvSpPr>
        <p:spPr>
          <a:xfrm>
            <a:off x="8779992" y="2673280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Physically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9999B-6185-7CD1-8DAE-B6BDBBFD3C37}"/>
              </a:ext>
            </a:extLst>
          </p:cNvPr>
          <p:cNvSpPr txBox="1"/>
          <p:nvPr/>
        </p:nvSpPr>
        <p:spPr>
          <a:xfrm>
            <a:off x="433528" y="1075516"/>
            <a:ext cx="10812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Hilbert space: complete inner product vector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16C0D-3E91-BA6D-571A-74DFEBBD1D35}"/>
              </a:ext>
            </a:extLst>
          </p:cNvPr>
          <p:cNvSpPr/>
          <p:nvPr/>
        </p:nvSpPr>
        <p:spPr>
          <a:xfrm>
            <a:off x="5474678" y="1126092"/>
            <a:ext cx="56754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EB02F-8F6E-81C6-07AA-4945E0EB255E}"/>
              </a:ext>
            </a:extLst>
          </p:cNvPr>
          <p:cNvCxnSpPr>
            <a:cxnSpLocks/>
          </p:cNvCxnSpPr>
          <p:nvPr/>
        </p:nvCxnSpPr>
        <p:spPr>
          <a:xfrm>
            <a:off x="7755138" y="1783402"/>
            <a:ext cx="0" cy="31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DB4AE-D0DB-489E-DD2B-96584F415159}"/>
              </a:ext>
            </a:extLst>
          </p:cNvPr>
          <p:cNvSpPr/>
          <p:nvPr/>
        </p:nvSpPr>
        <p:spPr>
          <a:xfrm>
            <a:off x="3456449" y="1127963"/>
            <a:ext cx="2018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8C00F-5A11-55C4-192E-A0BB8C690D15}"/>
              </a:ext>
            </a:extLst>
          </p:cNvPr>
          <p:cNvSpPr txBox="1"/>
          <p:nvPr/>
        </p:nvSpPr>
        <p:spPr>
          <a:xfrm>
            <a:off x="750383" y="2016378"/>
            <a:ext cx="3514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Redundant on finite-dimensional spaces. For infinite-dimensional spaces, it allows us to construct states with infinite expectation values from states with finite expectation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DEE469-265B-BBE9-F1DE-4A5F5F83F43A}"/>
                  </a:ext>
                </a:extLst>
              </p:cNvPr>
              <p:cNvSpPr txBox="1"/>
              <p:nvPr/>
            </p:nvSpPr>
            <p:spPr>
              <a:xfrm>
                <a:off x="750383" y="3806998"/>
                <a:ext cx="826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Thus requires us to include unitary transformations (e.g. change of representations and finite time evolution) that change finite expectation values into infinite ones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DEE469-265B-BBE9-F1DE-4A5F5F83F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83" y="3806998"/>
                <a:ext cx="8262988" cy="646331"/>
              </a:xfrm>
              <a:prstGeom prst="rect">
                <a:avLst/>
              </a:prstGeom>
              <a:blipFill>
                <a:blip r:embed="rId2"/>
                <a:stretch>
                  <a:fillRect l="-59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B02ACC2-D995-2DCB-8B92-73735F68A45B}"/>
              </a:ext>
            </a:extLst>
          </p:cNvPr>
          <p:cNvSpPr txBox="1"/>
          <p:nvPr/>
        </p:nvSpPr>
        <p:spPr>
          <a:xfrm>
            <a:off x="7755138" y="3526637"/>
            <a:ext cx="306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Extremely physically suspect!!!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970D4-E5C0-CAEB-78B2-FFFBC043E60A}"/>
              </a:ext>
            </a:extLst>
          </p:cNvPr>
          <p:cNvSpPr txBox="1"/>
          <p:nvPr/>
        </p:nvSpPr>
        <p:spPr>
          <a:xfrm>
            <a:off x="374841" y="4733690"/>
            <a:ext cx="5337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we require all polynomials of position and momentum to have finite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13A5CA-A95E-FB2C-84D2-EC00F2C867BE}"/>
                  </a:ext>
                </a:extLst>
              </p:cNvPr>
              <p:cNvSpPr txBox="1"/>
              <p:nvPr/>
            </p:nvSpPr>
            <p:spPr>
              <a:xfrm>
                <a:off x="5670086" y="4813848"/>
                <a:ext cx="31812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Schwartz space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13A5CA-A95E-FB2C-84D2-EC00F2C8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86" y="4813848"/>
                <a:ext cx="3181255" cy="584775"/>
              </a:xfrm>
              <a:prstGeom prst="rect">
                <a:avLst/>
              </a:prstGeom>
              <a:blipFill>
                <a:blip r:embed="rId3"/>
                <a:stretch>
                  <a:fillRect t="-12500" r="-402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F5AC3E2-E48B-F58A-4EC9-4389A18F67D8}"/>
              </a:ext>
            </a:extLst>
          </p:cNvPr>
          <p:cNvSpPr txBox="1"/>
          <p:nvPr/>
        </p:nvSpPr>
        <p:spPr>
          <a:xfrm>
            <a:off x="4176423" y="5665835"/>
            <a:ext cx="4952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Closed under Fourier transforms</a:t>
            </a:r>
          </a:p>
          <a:p>
            <a:pPr algn="r"/>
            <a:r>
              <a:rPr lang="en-US" sz="1400" dirty="0"/>
              <a:t>Used as starting point for theories of distributions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64557C-870D-2384-E596-1E2F1350DB9F}"/>
              </a:ext>
            </a:extLst>
          </p:cNvPr>
          <p:cNvSpPr txBox="1"/>
          <p:nvPr/>
        </p:nvSpPr>
        <p:spPr>
          <a:xfrm>
            <a:off x="517840" y="5603442"/>
            <a:ext cx="3979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Maybe more physically appropriate?</a:t>
            </a:r>
          </a:p>
        </p:txBody>
      </p:sp>
    </p:spTree>
    <p:extLst>
      <p:ext uri="{BB962C8B-B14F-4D97-AF65-F5344CB8AC3E}">
        <p14:creationId xmlns:p14="http://schemas.microsoft.com/office/powerpoint/2010/main" val="1100898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5895-CE11-F448-C807-985CFB3D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QM postulates revisited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2F1A7-7E68-F67E-EE3E-1AF516879715}"/>
              </a:ext>
            </a:extLst>
          </p:cNvPr>
          <p:cNvSpPr/>
          <p:nvPr/>
        </p:nvSpPr>
        <p:spPr>
          <a:xfrm>
            <a:off x="385042" y="1824990"/>
            <a:ext cx="33299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postulate:</a:t>
            </a:r>
            <a:br>
              <a:rPr lang="en-US" dirty="0"/>
            </a:br>
            <a:r>
              <a:rPr lang="en-US" sz="1400" dirty="0"/>
              <a:t>states are rays of a complex vector space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2455F7-AEBE-A2E6-A5A2-DB26704D06B4}"/>
              </a:ext>
            </a:extLst>
          </p:cNvPr>
          <p:cNvSpPr/>
          <p:nvPr/>
        </p:nvSpPr>
        <p:spPr>
          <a:xfrm>
            <a:off x="385042" y="2898145"/>
            <a:ext cx="33299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Measurement postulate:</a:t>
            </a:r>
            <a:br>
              <a:rPr lang="en-US" dirty="0"/>
            </a:br>
            <a:r>
              <a:rPr lang="en-US" sz="1400" dirty="0"/>
              <a:t>projection measurement and Born rule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DB476E-83DF-350D-C04C-A11253917495}"/>
              </a:ext>
            </a:extLst>
          </p:cNvPr>
          <p:cNvSpPr/>
          <p:nvPr/>
        </p:nvSpPr>
        <p:spPr>
          <a:xfrm>
            <a:off x="385042" y="3971300"/>
            <a:ext cx="33299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Composite system postulate:</a:t>
            </a:r>
            <a:br>
              <a:rPr lang="en-US" dirty="0"/>
            </a:br>
            <a:r>
              <a:rPr lang="en-US" sz="1400" dirty="0"/>
              <a:t>tensor product for composite system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AF5AD0-8352-B951-20BF-AD831A8A702B}"/>
              </a:ext>
            </a:extLst>
          </p:cNvPr>
          <p:cNvSpPr/>
          <p:nvPr/>
        </p:nvSpPr>
        <p:spPr>
          <a:xfrm>
            <a:off x="385042" y="5044455"/>
            <a:ext cx="3329940" cy="6934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Evolution postulate:</a:t>
            </a:r>
            <a:br>
              <a:rPr lang="en-US" dirty="0"/>
            </a:br>
            <a:r>
              <a:rPr lang="en-US" sz="1400" dirty="0"/>
              <a:t>unitary evolution (Schrödinger equation)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CFD527A-81E2-8670-E10C-9787BF74987F}"/>
              </a:ext>
            </a:extLst>
          </p:cNvPr>
          <p:cNvSpPr/>
          <p:nvPr/>
        </p:nvSpPr>
        <p:spPr>
          <a:xfrm>
            <a:off x="4008120" y="4194825"/>
            <a:ext cx="327660" cy="24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7FE526-C420-BA3A-EBDB-B0785BBE2B7D}"/>
              </a:ext>
            </a:extLst>
          </p:cNvPr>
          <p:cNvSpPr/>
          <p:nvPr/>
        </p:nvSpPr>
        <p:spPr>
          <a:xfrm>
            <a:off x="4008120" y="5267980"/>
            <a:ext cx="327660" cy="24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9A81CE-9651-8C89-3224-7CAC1156A689}"/>
              </a:ext>
            </a:extLst>
          </p:cNvPr>
          <p:cNvSpPr/>
          <p:nvPr/>
        </p:nvSpPr>
        <p:spPr>
          <a:xfrm>
            <a:off x="4008120" y="3121670"/>
            <a:ext cx="327660" cy="24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FF68534-AFA9-B8A8-EF0B-39C5534EE48B}"/>
              </a:ext>
            </a:extLst>
          </p:cNvPr>
          <p:cNvSpPr/>
          <p:nvPr/>
        </p:nvSpPr>
        <p:spPr>
          <a:xfrm>
            <a:off x="4008120" y="2048515"/>
            <a:ext cx="327660" cy="246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052B49-E67E-0C7F-CD23-E3CC0AF13A88}"/>
              </a:ext>
            </a:extLst>
          </p:cNvPr>
          <p:cNvSpPr txBox="1"/>
          <p:nvPr/>
        </p:nvSpPr>
        <p:spPr>
          <a:xfrm>
            <a:off x="4465320" y="5206499"/>
            <a:ext cx="338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Deterministic/reversible evolution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315F27-3FB9-F428-421B-D16100030744}"/>
              </a:ext>
            </a:extLst>
          </p:cNvPr>
          <p:cNvSpPr txBox="1"/>
          <p:nvPr/>
        </p:nvSpPr>
        <p:spPr>
          <a:xfrm>
            <a:off x="4465320" y="4133344"/>
            <a:ext cx="3013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Derived from other postulates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E6C2B-E869-2FE7-8C37-CAF23BD25455}"/>
              </a:ext>
            </a:extLst>
          </p:cNvPr>
          <p:cNvSpPr txBox="1"/>
          <p:nvPr/>
        </p:nvSpPr>
        <p:spPr>
          <a:xfrm>
            <a:off x="4465320" y="2897877"/>
            <a:ext cx="386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Projections as processes with equilibria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86BCC6-E791-5881-1A33-A31EB5BCCAEF}"/>
              </a:ext>
            </a:extLst>
          </p:cNvPr>
          <p:cNvSpPr txBox="1"/>
          <p:nvPr/>
        </p:nvSpPr>
        <p:spPr>
          <a:xfrm>
            <a:off x="4465320" y="3267209"/>
            <a:ext cx="442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Born rule recoverable from entropy of mixing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62F1CD-2E84-D1B1-FDA7-96A353A2FEB7}"/>
              </a:ext>
            </a:extLst>
          </p:cNvPr>
          <p:cNvSpPr txBox="1"/>
          <p:nvPr/>
        </p:nvSpPr>
        <p:spPr>
          <a:xfrm>
            <a:off x="4465320" y="1858727"/>
            <a:ext cx="4127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Recovered from properties of ensembles</a:t>
            </a:r>
            <a:br>
              <a:rPr lang="en-US" dirty="0"/>
            </a:br>
            <a:r>
              <a:rPr lang="en-US" dirty="0"/>
              <a:t>and rules of ensemble mixing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5440D-DB93-57E8-D09D-C64B2D17289D}"/>
                  </a:ext>
                </a:extLst>
              </p:cNvPr>
              <p:cNvSpPr txBox="1"/>
              <p:nvPr/>
            </p:nvSpPr>
            <p:spPr>
              <a:xfrm>
                <a:off x="488952" y="948071"/>
                <a:ext cx="112140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Recover mathematical structure of quantum mechanics from properties of ensembles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E5440D-DB93-57E8-D09D-C64B2D17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2" y="948071"/>
                <a:ext cx="11214096" cy="461665"/>
              </a:xfrm>
              <a:prstGeom prst="rect">
                <a:avLst/>
              </a:prstGeom>
              <a:blipFill>
                <a:blip r:embed="rId2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E2C25B7-71ED-9127-820A-100BA4506608}"/>
              </a:ext>
            </a:extLst>
          </p:cNvPr>
          <p:cNvSpPr txBox="1"/>
          <p:nvPr/>
        </p:nvSpPr>
        <p:spPr>
          <a:xfrm>
            <a:off x="6882284" y="4502676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PRL</a:t>
            </a:r>
            <a:r>
              <a:rPr lang="en-US" dirty="0"/>
              <a:t> 126, 110402 (2021)</a:t>
            </a:r>
          </a:p>
        </p:txBody>
      </p:sp>
    </p:spTree>
    <p:extLst>
      <p:ext uri="{BB962C8B-B14F-4D97-AF65-F5344CB8AC3E}">
        <p14:creationId xmlns:p14="http://schemas.microsoft.com/office/powerpoint/2010/main" val="1956225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92137"/>
            <a:ext cx="10515600" cy="1211262"/>
          </a:xfrm>
        </p:spPr>
        <p:txBody>
          <a:bodyPr/>
          <a:lstStyle/>
          <a:p>
            <a:r>
              <a:rPr lang="en-US" dirty="0"/>
              <a:t>What about field theories?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4D1AC-4D3C-148B-6618-E1270528A7B3}"/>
              </a:ext>
            </a:extLst>
          </p:cNvPr>
          <p:cNvSpPr txBox="1"/>
          <p:nvPr/>
        </p:nvSpPr>
        <p:spPr>
          <a:xfrm>
            <a:off x="3529941" y="2124033"/>
            <a:ext cx="5115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field theory (EM fields, general relativity, 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1319F-8133-B71E-9E48-C96A4935069C}"/>
              </a:ext>
            </a:extLst>
          </p:cNvPr>
          <p:cNvSpPr txBox="1"/>
          <p:nvPr/>
        </p:nvSpPr>
        <p:spPr>
          <a:xfrm>
            <a:off x="3655684" y="2493365"/>
            <a:ext cx="488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 field theory (QED, QCD, Electroweak, …)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E50E4-33D8-0B23-1596-E8401271A854}"/>
              </a:ext>
            </a:extLst>
          </p:cNvPr>
          <p:cNvSpPr txBox="1"/>
          <p:nvPr/>
        </p:nvSpPr>
        <p:spPr>
          <a:xfrm>
            <a:off x="1152253" y="3599688"/>
            <a:ext cx="7492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We lack the “correct math” to generalize</a:t>
            </a:r>
          </a:p>
        </p:txBody>
      </p:sp>
    </p:spTree>
    <p:extLst>
      <p:ext uri="{BB962C8B-B14F-4D97-AF65-F5344CB8AC3E}">
        <p14:creationId xmlns:p14="http://schemas.microsoft.com/office/powerpoint/2010/main" val="16954645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8084-6A9F-5B58-29A0-0A32C948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mathematics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2027E-B26D-AB4C-2D60-11906C771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0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A5F4F23-252D-5608-C0C7-A760593A8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4" y="1970692"/>
            <a:ext cx="3193758" cy="23380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FDC202-8ACC-6E0B-A066-81E4DCCD1721}"/>
              </a:ext>
            </a:extLst>
          </p:cNvPr>
          <p:cNvSpPr txBox="1"/>
          <p:nvPr/>
        </p:nvSpPr>
        <p:spPr>
          <a:xfrm>
            <a:off x="772535" y="4457407"/>
            <a:ext cx="3520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Wikipedia “Mathematical Physics”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8E454-3D3F-6D6F-EC87-9F04A5E4FF67}"/>
              </a:ext>
            </a:extLst>
          </p:cNvPr>
          <p:cNvSpPr txBox="1"/>
          <p:nvPr/>
        </p:nvSpPr>
        <p:spPr>
          <a:xfrm>
            <a:off x="350724" y="388957"/>
            <a:ext cx="515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modern physics, mathematics is used as the foundation of our physical theories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37F2E-A71F-3EE0-8520-BC433B3F8F07}"/>
              </a:ext>
            </a:extLst>
          </p:cNvPr>
          <p:cNvSpPr txBox="1"/>
          <p:nvPr/>
        </p:nvSpPr>
        <p:spPr>
          <a:xfrm>
            <a:off x="350724" y="1032044"/>
            <a:ext cx="515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Hossenfelder’s</a:t>
            </a:r>
            <a:r>
              <a:rPr lang="en-US" sz="1400" dirty="0"/>
              <a:t> </a:t>
            </a:r>
            <a:r>
              <a:rPr lang="en-US" sz="1400" i="1" dirty="0"/>
              <a:t>Lost in Math</a:t>
            </a:r>
            <a:r>
              <a:rPr lang="en-US" sz="1400" dirty="0"/>
              <a:t>: “[…] finding a neat set of assumptions from which the whole theory can be derived, is often left to our colleagues in mathematical physics […]”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6BB61-6A95-F427-0CAE-285A7EF3A130}"/>
              </a:ext>
            </a:extLst>
          </p:cNvPr>
          <p:cNvSpPr txBox="1"/>
          <p:nvPr/>
        </p:nvSpPr>
        <p:spPr>
          <a:xfrm>
            <a:off x="6087597" y="998397"/>
            <a:ext cx="5333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David Hilbert: “Mathematics is a game played according to certain simple rules with meaningless marks on paper.”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BF7AA-A046-1309-CA29-CDC0B4F6CD68}"/>
              </a:ext>
            </a:extLst>
          </p:cNvPr>
          <p:cNvSpPr txBox="1"/>
          <p:nvPr/>
        </p:nvSpPr>
        <p:spPr>
          <a:xfrm>
            <a:off x="6096000" y="1462223"/>
            <a:ext cx="545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Bertrand Russell: “It is essential not to discuss whether the first proposition is really true, and not to mention what the anything is, of which it is supposed to be true.”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DB120-CEB2-448F-9EC5-5531606C4FFA}"/>
              </a:ext>
            </a:extLst>
          </p:cNvPr>
          <p:cNvSpPr txBox="1"/>
          <p:nvPr/>
        </p:nvSpPr>
        <p:spPr>
          <a:xfrm>
            <a:off x="6087597" y="348156"/>
            <a:ext cx="545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Mathematical content of a theory can never tell us the full physical content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1A280-A2BC-0B62-CE6F-928FE7CD227D}"/>
              </a:ext>
            </a:extLst>
          </p:cNvPr>
          <p:cNvSpPr txBox="1"/>
          <p:nvPr/>
        </p:nvSpPr>
        <p:spPr>
          <a:xfrm>
            <a:off x="5714170" y="4520203"/>
            <a:ext cx="3520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Mathematical structures must be justified by physical requirements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92E12-0754-DF07-111B-347FD074FE70}"/>
              </a:ext>
            </a:extLst>
          </p:cNvPr>
          <p:cNvSpPr txBox="1"/>
          <p:nvPr/>
        </p:nvSpPr>
        <p:spPr>
          <a:xfrm>
            <a:off x="5504135" y="2312309"/>
            <a:ext cx="22104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We need to identify which parts of mathematics are “correct” to capture physical properties in a specific realm of applicability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8600FD-EFCE-8D07-3CCE-08F0C1B190A2}"/>
              </a:ext>
            </a:extLst>
          </p:cNvPr>
          <p:cNvGrpSpPr/>
          <p:nvPr/>
        </p:nvGrpSpPr>
        <p:grpSpPr>
          <a:xfrm>
            <a:off x="7520302" y="2061722"/>
            <a:ext cx="3247734" cy="2147290"/>
            <a:chOff x="5664688" y="1950599"/>
            <a:chExt cx="3247734" cy="2147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0AA0E8-71E9-9A73-3564-EE50F09E80DA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9B4595-1BE1-CF36-6D46-DCBCA01F3C64}"/>
                </a:ext>
              </a:extLst>
            </p:cNvPr>
            <p:cNvSpPr/>
            <p:nvPr/>
          </p:nvSpPr>
          <p:spPr>
            <a:xfrm>
              <a:off x="6719639" y="3511810"/>
              <a:ext cx="142626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Mathematics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1067A1-6E85-73F6-FE7B-E97E7A6698C8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requirements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BBE047-E8F5-7BC3-DB83-3856378E30A3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Semantics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6DEB3D8F-CD09-2858-C5B3-F2A9B3E3CDB0}"/>
                </a:ext>
              </a:extLst>
            </p:cNvPr>
            <p:cNvCxnSpPr>
              <a:stCxn id="25" idx="1"/>
              <a:endCxn id="27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276C63A-7270-9944-FF89-F4DEED1D1783}"/>
                </a:ext>
              </a:extLst>
            </p:cNvPr>
            <p:cNvCxnSpPr>
              <a:stCxn id="25" idx="3"/>
              <a:endCxn id="28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0603717-2893-1606-6D40-C6D45FDD9CFC}"/>
                </a:ext>
              </a:extLst>
            </p:cNvPr>
            <p:cNvCxnSpPr>
              <a:cxnSpLocks/>
              <a:stCxn id="27" idx="2"/>
              <a:endCxn id="26" idx="1"/>
            </p:cNvCxnSpPr>
            <p:nvPr/>
          </p:nvCxnSpPr>
          <p:spPr>
            <a:xfrm rot="16200000" flipH="1">
              <a:off x="6316645" y="3401855"/>
              <a:ext cx="517553" cy="2884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0343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8208-776F-2807-B783-3C90D295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mathematics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8D7E0A5-6890-A508-E741-799002C286B5}"/>
              </a:ext>
            </a:extLst>
          </p:cNvPr>
          <p:cNvGrpSpPr/>
          <p:nvPr/>
        </p:nvGrpSpPr>
        <p:grpSpPr>
          <a:xfrm>
            <a:off x="3423825" y="1063268"/>
            <a:ext cx="3141467" cy="3195642"/>
            <a:chOff x="6564215" y="1073699"/>
            <a:chExt cx="4672586" cy="47531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6D8FB7-13B5-880F-6CED-E9BC93A58478}"/>
                </a:ext>
              </a:extLst>
            </p:cNvPr>
            <p:cNvSpPr txBox="1"/>
            <p:nvPr/>
          </p:nvSpPr>
          <p:spPr>
            <a:xfrm>
              <a:off x="6838423" y="1105363"/>
              <a:ext cx="1834577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7C88E1-C1C6-4072-353A-E32A9E4DE93B}"/>
                </a:ext>
              </a:extLst>
            </p:cNvPr>
            <p:cNvSpPr txBox="1"/>
            <p:nvPr/>
          </p:nvSpPr>
          <p:spPr>
            <a:xfrm>
              <a:off x="9514188" y="1105363"/>
              <a:ext cx="1556493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24C0BD-4CA9-54A2-8F52-F0B210A2684F}"/>
                </a:ext>
              </a:extLst>
            </p:cNvPr>
            <p:cNvCxnSpPr>
              <a:cxnSpLocks/>
            </p:cNvCxnSpPr>
            <p:nvPr/>
          </p:nvCxnSpPr>
          <p:spPr>
            <a:xfrm>
              <a:off x="9106292" y="1073699"/>
              <a:ext cx="0" cy="475316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7D6BDF-51E7-7D6C-65B7-6443402BA5C9}"/>
                </a:ext>
              </a:extLst>
            </p:cNvPr>
            <p:cNvSpPr txBox="1"/>
            <p:nvPr/>
          </p:nvSpPr>
          <p:spPr>
            <a:xfrm>
              <a:off x="7123465" y="1778351"/>
              <a:ext cx="1264493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44E531-AF70-9C5A-D63D-4F03B1FF8FB8}"/>
                </a:ext>
              </a:extLst>
            </p:cNvPr>
            <p:cNvSpPr txBox="1"/>
            <p:nvPr/>
          </p:nvSpPr>
          <p:spPr>
            <a:xfrm>
              <a:off x="9793124" y="1778351"/>
              <a:ext cx="998622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907639-2835-DAF3-BF68-025746197C6C}"/>
                </a:ext>
              </a:extLst>
            </p:cNvPr>
            <p:cNvSpPr/>
            <p:nvPr/>
          </p:nvSpPr>
          <p:spPr>
            <a:xfrm>
              <a:off x="7582998" y="2477124"/>
              <a:ext cx="576721" cy="593888"/>
            </a:xfrm>
            <a:custGeom>
              <a:avLst/>
              <a:gdLst>
                <a:gd name="connsiteX0" fmla="*/ 339365 w 576721"/>
                <a:gd name="connsiteY0" fmla="*/ 0 h 593888"/>
                <a:gd name="connsiteX1" fmla="*/ 339365 w 576721"/>
                <a:gd name="connsiteY1" fmla="*/ 0 h 593888"/>
                <a:gd name="connsiteX2" fmla="*/ 226244 w 576721"/>
                <a:gd name="connsiteY2" fmla="*/ 9427 h 593888"/>
                <a:gd name="connsiteX3" fmla="*/ 169683 w 576721"/>
                <a:gd name="connsiteY3" fmla="*/ 28280 h 593888"/>
                <a:gd name="connsiteX4" fmla="*/ 131975 w 576721"/>
                <a:gd name="connsiteY4" fmla="*/ 37707 h 593888"/>
                <a:gd name="connsiteX5" fmla="*/ 94268 w 576721"/>
                <a:gd name="connsiteY5" fmla="*/ 65987 h 593888"/>
                <a:gd name="connsiteX6" fmla="*/ 37707 w 576721"/>
                <a:gd name="connsiteY6" fmla="*/ 150829 h 593888"/>
                <a:gd name="connsiteX7" fmla="*/ 18854 w 576721"/>
                <a:gd name="connsiteY7" fmla="*/ 207389 h 593888"/>
                <a:gd name="connsiteX8" fmla="*/ 9427 w 576721"/>
                <a:gd name="connsiteY8" fmla="*/ 235670 h 593888"/>
                <a:gd name="connsiteX9" fmla="*/ 0 w 576721"/>
                <a:gd name="connsiteY9" fmla="*/ 263950 h 593888"/>
                <a:gd name="connsiteX10" fmla="*/ 9427 w 576721"/>
                <a:gd name="connsiteY10" fmla="*/ 461913 h 593888"/>
                <a:gd name="connsiteX11" fmla="*/ 28281 w 576721"/>
                <a:gd name="connsiteY11" fmla="*/ 490194 h 593888"/>
                <a:gd name="connsiteX12" fmla="*/ 141402 w 576721"/>
                <a:gd name="connsiteY12" fmla="*/ 565608 h 593888"/>
                <a:gd name="connsiteX13" fmla="*/ 197963 w 576721"/>
                <a:gd name="connsiteY13" fmla="*/ 593888 h 593888"/>
                <a:gd name="connsiteX14" fmla="*/ 546755 w 576721"/>
                <a:gd name="connsiteY14" fmla="*/ 584462 h 593888"/>
                <a:gd name="connsiteX15" fmla="*/ 575035 w 576721"/>
                <a:gd name="connsiteY15" fmla="*/ 565608 h 593888"/>
                <a:gd name="connsiteX16" fmla="*/ 565608 w 576721"/>
                <a:gd name="connsiteY16" fmla="*/ 405352 h 593888"/>
                <a:gd name="connsiteX17" fmla="*/ 556182 w 576721"/>
                <a:gd name="connsiteY17" fmla="*/ 377072 h 593888"/>
                <a:gd name="connsiteX18" fmla="*/ 490194 w 576721"/>
                <a:gd name="connsiteY18" fmla="*/ 348792 h 593888"/>
                <a:gd name="connsiteX19" fmla="*/ 405353 w 576721"/>
                <a:gd name="connsiteY19" fmla="*/ 339365 h 593888"/>
                <a:gd name="connsiteX20" fmla="*/ 386499 w 576721"/>
                <a:gd name="connsiteY20" fmla="*/ 311084 h 593888"/>
                <a:gd name="connsiteX21" fmla="*/ 386499 w 576721"/>
                <a:gd name="connsiteY21" fmla="*/ 216816 h 593888"/>
                <a:gd name="connsiteX22" fmla="*/ 414780 w 576721"/>
                <a:gd name="connsiteY22" fmla="*/ 197963 h 593888"/>
                <a:gd name="connsiteX23" fmla="*/ 452487 w 576721"/>
                <a:gd name="connsiteY23" fmla="*/ 150829 h 593888"/>
                <a:gd name="connsiteX24" fmla="*/ 461914 w 576721"/>
                <a:gd name="connsiteY24" fmla="*/ 113121 h 593888"/>
                <a:gd name="connsiteX25" fmla="*/ 452487 w 576721"/>
                <a:gd name="connsiteY25" fmla="*/ 47134 h 593888"/>
                <a:gd name="connsiteX26" fmla="*/ 424206 w 576721"/>
                <a:gd name="connsiteY26" fmla="*/ 28280 h 593888"/>
                <a:gd name="connsiteX27" fmla="*/ 377072 w 576721"/>
                <a:gd name="connsiteY27" fmla="*/ 18853 h 593888"/>
                <a:gd name="connsiteX28" fmla="*/ 339365 w 576721"/>
                <a:gd name="connsiteY28" fmla="*/ 0 h 5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6721" h="593888">
                  <a:moveTo>
                    <a:pt x="339365" y="0"/>
                  </a:moveTo>
                  <a:lnTo>
                    <a:pt x="339365" y="0"/>
                  </a:lnTo>
                  <a:cubicBezTo>
                    <a:pt x="301658" y="3142"/>
                    <a:pt x="263567" y="3207"/>
                    <a:pt x="226244" y="9427"/>
                  </a:cubicBezTo>
                  <a:cubicBezTo>
                    <a:pt x="206641" y="12694"/>
                    <a:pt x="188963" y="23460"/>
                    <a:pt x="169683" y="28280"/>
                  </a:cubicBezTo>
                  <a:lnTo>
                    <a:pt x="131975" y="37707"/>
                  </a:lnTo>
                  <a:cubicBezTo>
                    <a:pt x="119406" y="47134"/>
                    <a:pt x="105377" y="54877"/>
                    <a:pt x="94268" y="65987"/>
                  </a:cubicBezTo>
                  <a:cubicBezTo>
                    <a:pt x="79765" y="80490"/>
                    <a:pt x="45185" y="134378"/>
                    <a:pt x="37707" y="150829"/>
                  </a:cubicBezTo>
                  <a:cubicBezTo>
                    <a:pt x="29483" y="168921"/>
                    <a:pt x="25138" y="188536"/>
                    <a:pt x="18854" y="207389"/>
                  </a:cubicBezTo>
                  <a:lnTo>
                    <a:pt x="9427" y="235670"/>
                  </a:lnTo>
                  <a:lnTo>
                    <a:pt x="0" y="263950"/>
                  </a:lnTo>
                  <a:cubicBezTo>
                    <a:pt x="3142" y="329938"/>
                    <a:pt x="1233" y="396361"/>
                    <a:pt x="9427" y="461913"/>
                  </a:cubicBezTo>
                  <a:cubicBezTo>
                    <a:pt x="10832" y="473155"/>
                    <a:pt x="19860" y="482615"/>
                    <a:pt x="28281" y="490194"/>
                  </a:cubicBezTo>
                  <a:cubicBezTo>
                    <a:pt x="107364" y="561369"/>
                    <a:pt x="78977" y="529936"/>
                    <a:pt x="141402" y="565608"/>
                  </a:cubicBezTo>
                  <a:cubicBezTo>
                    <a:pt x="192567" y="594845"/>
                    <a:pt x="146116" y="576607"/>
                    <a:pt x="197963" y="593888"/>
                  </a:cubicBezTo>
                  <a:cubicBezTo>
                    <a:pt x="314227" y="590746"/>
                    <a:pt x="430774" y="593160"/>
                    <a:pt x="546755" y="584462"/>
                  </a:cubicBezTo>
                  <a:cubicBezTo>
                    <a:pt x="558053" y="583615"/>
                    <a:pt x="573849" y="576875"/>
                    <a:pt x="575035" y="565608"/>
                  </a:cubicBezTo>
                  <a:cubicBezTo>
                    <a:pt x="580637" y="512391"/>
                    <a:pt x="570932" y="458597"/>
                    <a:pt x="565608" y="405352"/>
                  </a:cubicBezTo>
                  <a:cubicBezTo>
                    <a:pt x="564619" y="395465"/>
                    <a:pt x="562389" y="384831"/>
                    <a:pt x="556182" y="377072"/>
                  </a:cubicBezTo>
                  <a:cubicBezTo>
                    <a:pt x="541643" y="358898"/>
                    <a:pt x="510852" y="351970"/>
                    <a:pt x="490194" y="348792"/>
                  </a:cubicBezTo>
                  <a:cubicBezTo>
                    <a:pt x="462070" y="344465"/>
                    <a:pt x="433633" y="342507"/>
                    <a:pt x="405353" y="339365"/>
                  </a:cubicBezTo>
                  <a:cubicBezTo>
                    <a:pt x="399068" y="329938"/>
                    <a:pt x="391566" y="321218"/>
                    <a:pt x="386499" y="311084"/>
                  </a:cubicBezTo>
                  <a:cubicBezTo>
                    <a:pt x="371588" y="281263"/>
                    <a:pt x="372216" y="248951"/>
                    <a:pt x="386499" y="216816"/>
                  </a:cubicBezTo>
                  <a:cubicBezTo>
                    <a:pt x="391101" y="206463"/>
                    <a:pt x="405353" y="204247"/>
                    <a:pt x="414780" y="197963"/>
                  </a:cubicBezTo>
                  <a:cubicBezTo>
                    <a:pt x="445593" y="105513"/>
                    <a:pt x="395637" y="236102"/>
                    <a:pt x="452487" y="150829"/>
                  </a:cubicBezTo>
                  <a:cubicBezTo>
                    <a:pt x="459674" y="140049"/>
                    <a:pt x="458772" y="125690"/>
                    <a:pt x="461914" y="113121"/>
                  </a:cubicBezTo>
                  <a:cubicBezTo>
                    <a:pt x="458772" y="91125"/>
                    <a:pt x="461511" y="67438"/>
                    <a:pt x="452487" y="47134"/>
                  </a:cubicBezTo>
                  <a:cubicBezTo>
                    <a:pt x="447885" y="36781"/>
                    <a:pt x="434814" y="32258"/>
                    <a:pt x="424206" y="28280"/>
                  </a:cubicBezTo>
                  <a:cubicBezTo>
                    <a:pt x="409204" y="22654"/>
                    <a:pt x="392713" y="22329"/>
                    <a:pt x="377072" y="18853"/>
                  </a:cubicBezTo>
                  <a:cubicBezTo>
                    <a:pt x="317507" y="5617"/>
                    <a:pt x="345649" y="3142"/>
                    <a:pt x="339365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4BB989-1219-B8EA-4116-9D171265217A}"/>
                </a:ext>
              </a:extLst>
            </p:cNvPr>
            <p:cNvSpPr/>
            <p:nvPr/>
          </p:nvSpPr>
          <p:spPr>
            <a:xfrm>
              <a:off x="6564215" y="3117374"/>
              <a:ext cx="791115" cy="737811"/>
            </a:xfrm>
            <a:custGeom>
              <a:avLst/>
              <a:gdLst>
                <a:gd name="connsiteX0" fmla="*/ 641356 w 1061407"/>
                <a:gd name="connsiteY0" fmla="*/ 330740 h 989892"/>
                <a:gd name="connsiteX1" fmla="*/ 641356 w 1061407"/>
                <a:gd name="connsiteY1" fmla="*/ 330740 h 989892"/>
                <a:gd name="connsiteX2" fmla="*/ 631629 w 1061407"/>
                <a:gd name="connsiteY2" fmla="*/ 243191 h 989892"/>
                <a:gd name="connsiteX3" fmla="*/ 621901 w 1061407"/>
                <a:gd name="connsiteY3" fmla="*/ 214008 h 989892"/>
                <a:gd name="connsiteX4" fmla="*/ 612173 w 1061407"/>
                <a:gd name="connsiteY4" fmla="*/ 175098 h 989892"/>
                <a:gd name="connsiteX5" fmla="*/ 602446 w 1061407"/>
                <a:gd name="connsiteY5" fmla="*/ 126460 h 989892"/>
                <a:gd name="connsiteX6" fmla="*/ 582990 w 1061407"/>
                <a:gd name="connsiteY6" fmla="*/ 107004 h 989892"/>
                <a:gd name="connsiteX7" fmla="*/ 553807 w 1061407"/>
                <a:gd name="connsiteY7" fmla="*/ 68094 h 989892"/>
                <a:gd name="connsiteX8" fmla="*/ 475986 w 1061407"/>
                <a:gd name="connsiteY8" fmla="*/ 0 h 989892"/>
                <a:gd name="connsiteX9" fmla="*/ 446803 w 1061407"/>
                <a:gd name="connsiteY9" fmla="*/ 9728 h 989892"/>
                <a:gd name="connsiteX10" fmla="*/ 437076 w 1061407"/>
                <a:gd name="connsiteY10" fmla="*/ 38911 h 989892"/>
                <a:gd name="connsiteX11" fmla="*/ 417620 w 1061407"/>
                <a:gd name="connsiteY11" fmla="*/ 58366 h 989892"/>
                <a:gd name="connsiteX12" fmla="*/ 388437 w 1061407"/>
                <a:gd name="connsiteY12" fmla="*/ 126460 h 989892"/>
                <a:gd name="connsiteX13" fmla="*/ 368982 w 1061407"/>
                <a:gd name="connsiteY13" fmla="*/ 184825 h 989892"/>
                <a:gd name="connsiteX14" fmla="*/ 349527 w 1061407"/>
                <a:gd name="connsiteY14" fmla="*/ 243191 h 989892"/>
                <a:gd name="connsiteX15" fmla="*/ 310616 w 1061407"/>
                <a:gd name="connsiteY15" fmla="*/ 291830 h 989892"/>
                <a:gd name="connsiteX16" fmla="*/ 38242 w 1061407"/>
                <a:gd name="connsiteY16" fmla="*/ 301557 h 989892"/>
                <a:gd name="connsiteX17" fmla="*/ 28514 w 1061407"/>
                <a:gd name="connsiteY17" fmla="*/ 515566 h 989892"/>
                <a:gd name="connsiteX18" fmla="*/ 47969 w 1061407"/>
                <a:gd name="connsiteY18" fmla="*/ 544749 h 989892"/>
                <a:gd name="connsiteX19" fmla="*/ 106335 w 1061407"/>
                <a:gd name="connsiteY19" fmla="*/ 564204 h 989892"/>
                <a:gd name="connsiteX20" fmla="*/ 135518 w 1061407"/>
                <a:gd name="connsiteY20" fmla="*/ 573932 h 989892"/>
                <a:gd name="connsiteX21" fmla="*/ 164701 w 1061407"/>
                <a:gd name="connsiteY21" fmla="*/ 593387 h 989892"/>
                <a:gd name="connsiteX22" fmla="*/ 213339 w 1061407"/>
                <a:gd name="connsiteY22" fmla="*/ 603115 h 989892"/>
                <a:gd name="connsiteX23" fmla="*/ 271705 w 1061407"/>
                <a:gd name="connsiteY23" fmla="*/ 622570 h 989892"/>
                <a:gd name="connsiteX24" fmla="*/ 291161 w 1061407"/>
                <a:gd name="connsiteY24" fmla="*/ 642025 h 989892"/>
                <a:gd name="connsiteX25" fmla="*/ 281433 w 1061407"/>
                <a:gd name="connsiteY25" fmla="*/ 680936 h 989892"/>
                <a:gd name="connsiteX26" fmla="*/ 242522 w 1061407"/>
                <a:gd name="connsiteY26" fmla="*/ 729574 h 989892"/>
                <a:gd name="connsiteX27" fmla="*/ 223067 w 1061407"/>
                <a:gd name="connsiteY27" fmla="*/ 768485 h 989892"/>
                <a:gd name="connsiteX28" fmla="*/ 184156 w 1061407"/>
                <a:gd name="connsiteY28" fmla="*/ 836579 h 989892"/>
                <a:gd name="connsiteX29" fmla="*/ 174429 w 1061407"/>
                <a:gd name="connsiteY29" fmla="*/ 865762 h 989892"/>
                <a:gd name="connsiteX30" fmla="*/ 184156 w 1061407"/>
                <a:gd name="connsiteY30" fmla="*/ 982494 h 989892"/>
                <a:gd name="connsiteX31" fmla="*/ 242522 w 1061407"/>
                <a:gd name="connsiteY31" fmla="*/ 972766 h 989892"/>
                <a:gd name="connsiteX32" fmla="*/ 281433 w 1061407"/>
                <a:gd name="connsiteY32" fmla="*/ 914400 h 989892"/>
                <a:gd name="connsiteX33" fmla="*/ 330071 w 1061407"/>
                <a:gd name="connsiteY33" fmla="*/ 875489 h 989892"/>
                <a:gd name="connsiteX34" fmla="*/ 359254 w 1061407"/>
                <a:gd name="connsiteY34" fmla="*/ 856034 h 989892"/>
                <a:gd name="connsiteX35" fmla="*/ 398165 w 1061407"/>
                <a:gd name="connsiteY35" fmla="*/ 817123 h 989892"/>
                <a:gd name="connsiteX36" fmla="*/ 407893 w 1061407"/>
                <a:gd name="connsiteY36" fmla="*/ 787940 h 989892"/>
                <a:gd name="connsiteX37" fmla="*/ 563535 w 1061407"/>
                <a:gd name="connsiteY37" fmla="*/ 807396 h 989892"/>
                <a:gd name="connsiteX38" fmla="*/ 592718 w 1061407"/>
                <a:gd name="connsiteY38" fmla="*/ 826851 h 989892"/>
                <a:gd name="connsiteX39" fmla="*/ 651084 w 1061407"/>
                <a:gd name="connsiteY39" fmla="*/ 846306 h 989892"/>
                <a:gd name="connsiteX40" fmla="*/ 680267 w 1061407"/>
                <a:gd name="connsiteY40" fmla="*/ 856034 h 989892"/>
                <a:gd name="connsiteX41" fmla="*/ 709450 w 1061407"/>
                <a:gd name="connsiteY41" fmla="*/ 865762 h 989892"/>
                <a:gd name="connsiteX42" fmla="*/ 777544 w 1061407"/>
                <a:gd name="connsiteY42" fmla="*/ 894945 h 989892"/>
                <a:gd name="connsiteX43" fmla="*/ 904003 w 1061407"/>
                <a:gd name="connsiteY43" fmla="*/ 885217 h 989892"/>
                <a:gd name="connsiteX44" fmla="*/ 952642 w 1061407"/>
                <a:gd name="connsiteY44" fmla="*/ 875489 h 989892"/>
                <a:gd name="connsiteX45" fmla="*/ 972097 w 1061407"/>
                <a:gd name="connsiteY45" fmla="*/ 846306 h 989892"/>
                <a:gd name="connsiteX46" fmla="*/ 962369 w 1061407"/>
                <a:gd name="connsiteY46" fmla="*/ 817123 h 989892"/>
                <a:gd name="connsiteX47" fmla="*/ 904003 w 1061407"/>
                <a:gd name="connsiteY47" fmla="*/ 778213 h 989892"/>
                <a:gd name="connsiteX48" fmla="*/ 816454 w 1061407"/>
                <a:gd name="connsiteY48" fmla="*/ 739302 h 989892"/>
                <a:gd name="connsiteX49" fmla="*/ 787271 w 1061407"/>
                <a:gd name="connsiteY49" fmla="*/ 729574 h 989892"/>
                <a:gd name="connsiteX50" fmla="*/ 758088 w 1061407"/>
                <a:gd name="connsiteY50" fmla="*/ 719847 h 989892"/>
                <a:gd name="connsiteX51" fmla="*/ 719178 w 1061407"/>
                <a:gd name="connsiteY51" fmla="*/ 671208 h 989892"/>
                <a:gd name="connsiteX52" fmla="*/ 767816 w 1061407"/>
                <a:gd name="connsiteY52" fmla="*/ 642025 h 989892"/>
                <a:gd name="connsiteX53" fmla="*/ 855365 w 1061407"/>
                <a:gd name="connsiteY53" fmla="*/ 612842 h 989892"/>
                <a:gd name="connsiteX54" fmla="*/ 972097 w 1061407"/>
                <a:gd name="connsiteY54" fmla="*/ 593387 h 989892"/>
                <a:gd name="connsiteX55" fmla="*/ 1030463 w 1061407"/>
                <a:gd name="connsiteY55" fmla="*/ 573932 h 989892"/>
                <a:gd name="connsiteX56" fmla="*/ 1049918 w 1061407"/>
                <a:gd name="connsiteY56" fmla="*/ 544749 h 989892"/>
                <a:gd name="connsiteX57" fmla="*/ 1049918 w 1061407"/>
                <a:gd name="connsiteY57" fmla="*/ 447472 h 989892"/>
                <a:gd name="connsiteX58" fmla="*/ 1020735 w 1061407"/>
                <a:gd name="connsiteY58" fmla="*/ 437745 h 989892"/>
                <a:gd name="connsiteX59" fmla="*/ 1001280 w 1061407"/>
                <a:gd name="connsiteY59" fmla="*/ 418289 h 989892"/>
                <a:gd name="connsiteX60" fmla="*/ 933186 w 1061407"/>
                <a:gd name="connsiteY60" fmla="*/ 398834 h 989892"/>
                <a:gd name="connsiteX61" fmla="*/ 651084 w 1061407"/>
                <a:gd name="connsiteY61" fmla="*/ 389106 h 989892"/>
                <a:gd name="connsiteX62" fmla="*/ 641356 w 1061407"/>
                <a:gd name="connsiteY62" fmla="*/ 330740 h 98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61407" h="989892">
                  <a:moveTo>
                    <a:pt x="641356" y="330740"/>
                  </a:moveTo>
                  <a:lnTo>
                    <a:pt x="641356" y="330740"/>
                  </a:lnTo>
                  <a:cubicBezTo>
                    <a:pt x="638114" y="301557"/>
                    <a:pt x="636456" y="272154"/>
                    <a:pt x="631629" y="243191"/>
                  </a:cubicBezTo>
                  <a:cubicBezTo>
                    <a:pt x="629943" y="233077"/>
                    <a:pt x="624718" y="223867"/>
                    <a:pt x="621901" y="214008"/>
                  </a:cubicBezTo>
                  <a:cubicBezTo>
                    <a:pt x="618228" y="201153"/>
                    <a:pt x="615073" y="188149"/>
                    <a:pt x="612173" y="175098"/>
                  </a:cubicBezTo>
                  <a:cubicBezTo>
                    <a:pt x="608586" y="158958"/>
                    <a:pt x="608959" y="141657"/>
                    <a:pt x="602446" y="126460"/>
                  </a:cubicBezTo>
                  <a:cubicBezTo>
                    <a:pt x="598833" y="118030"/>
                    <a:pt x="588862" y="114050"/>
                    <a:pt x="582990" y="107004"/>
                  </a:cubicBezTo>
                  <a:cubicBezTo>
                    <a:pt x="572611" y="94549"/>
                    <a:pt x="564578" y="80211"/>
                    <a:pt x="553807" y="68094"/>
                  </a:cubicBezTo>
                  <a:cubicBezTo>
                    <a:pt x="512419" y="21533"/>
                    <a:pt x="516335" y="26899"/>
                    <a:pt x="475986" y="0"/>
                  </a:cubicBezTo>
                  <a:cubicBezTo>
                    <a:pt x="466258" y="3243"/>
                    <a:pt x="454054" y="2477"/>
                    <a:pt x="446803" y="9728"/>
                  </a:cubicBezTo>
                  <a:cubicBezTo>
                    <a:pt x="439553" y="16979"/>
                    <a:pt x="442352" y="30118"/>
                    <a:pt x="437076" y="38911"/>
                  </a:cubicBezTo>
                  <a:cubicBezTo>
                    <a:pt x="432357" y="46775"/>
                    <a:pt x="424105" y="51881"/>
                    <a:pt x="417620" y="58366"/>
                  </a:cubicBezTo>
                  <a:cubicBezTo>
                    <a:pt x="386316" y="152285"/>
                    <a:pt x="436509" y="6281"/>
                    <a:pt x="388437" y="126460"/>
                  </a:cubicBezTo>
                  <a:cubicBezTo>
                    <a:pt x="380821" y="145501"/>
                    <a:pt x="375467" y="165370"/>
                    <a:pt x="368982" y="184825"/>
                  </a:cubicBezTo>
                  <a:lnTo>
                    <a:pt x="349527" y="243191"/>
                  </a:lnTo>
                  <a:cubicBezTo>
                    <a:pt x="342596" y="263985"/>
                    <a:pt x="340926" y="288897"/>
                    <a:pt x="310616" y="291830"/>
                  </a:cubicBezTo>
                  <a:cubicBezTo>
                    <a:pt x="220189" y="300581"/>
                    <a:pt x="129033" y="298315"/>
                    <a:pt x="38242" y="301557"/>
                  </a:cubicBezTo>
                  <a:cubicBezTo>
                    <a:pt x="-25080" y="364879"/>
                    <a:pt x="3833" y="326347"/>
                    <a:pt x="28514" y="515566"/>
                  </a:cubicBezTo>
                  <a:cubicBezTo>
                    <a:pt x="30026" y="527159"/>
                    <a:pt x="38055" y="538553"/>
                    <a:pt x="47969" y="544749"/>
                  </a:cubicBezTo>
                  <a:cubicBezTo>
                    <a:pt x="65359" y="555618"/>
                    <a:pt x="86880" y="557719"/>
                    <a:pt x="106335" y="564204"/>
                  </a:cubicBezTo>
                  <a:cubicBezTo>
                    <a:pt x="116063" y="567447"/>
                    <a:pt x="126986" y="568244"/>
                    <a:pt x="135518" y="573932"/>
                  </a:cubicBezTo>
                  <a:cubicBezTo>
                    <a:pt x="145246" y="580417"/>
                    <a:pt x="153754" y="589282"/>
                    <a:pt x="164701" y="593387"/>
                  </a:cubicBezTo>
                  <a:cubicBezTo>
                    <a:pt x="180182" y="599192"/>
                    <a:pt x="197388" y="598765"/>
                    <a:pt x="213339" y="603115"/>
                  </a:cubicBezTo>
                  <a:cubicBezTo>
                    <a:pt x="233124" y="608511"/>
                    <a:pt x="271705" y="622570"/>
                    <a:pt x="271705" y="622570"/>
                  </a:cubicBezTo>
                  <a:cubicBezTo>
                    <a:pt x="278190" y="629055"/>
                    <a:pt x="289653" y="632978"/>
                    <a:pt x="291161" y="642025"/>
                  </a:cubicBezTo>
                  <a:cubicBezTo>
                    <a:pt x="293359" y="655213"/>
                    <a:pt x="286699" y="668647"/>
                    <a:pt x="281433" y="680936"/>
                  </a:cubicBezTo>
                  <a:cubicBezTo>
                    <a:pt x="272229" y="702413"/>
                    <a:pt x="258213" y="713884"/>
                    <a:pt x="242522" y="729574"/>
                  </a:cubicBezTo>
                  <a:cubicBezTo>
                    <a:pt x="236037" y="742544"/>
                    <a:pt x="230261" y="755894"/>
                    <a:pt x="223067" y="768485"/>
                  </a:cubicBezTo>
                  <a:cubicBezTo>
                    <a:pt x="195156" y="817329"/>
                    <a:pt x="209351" y="777790"/>
                    <a:pt x="184156" y="836579"/>
                  </a:cubicBezTo>
                  <a:cubicBezTo>
                    <a:pt x="180117" y="846004"/>
                    <a:pt x="177671" y="856034"/>
                    <a:pt x="174429" y="865762"/>
                  </a:cubicBezTo>
                  <a:cubicBezTo>
                    <a:pt x="177671" y="904673"/>
                    <a:pt x="163194" y="949553"/>
                    <a:pt x="184156" y="982494"/>
                  </a:cubicBezTo>
                  <a:cubicBezTo>
                    <a:pt x="194745" y="999134"/>
                    <a:pt x="226364" y="984077"/>
                    <a:pt x="242522" y="972766"/>
                  </a:cubicBezTo>
                  <a:cubicBezTo>
                    <a:pt x="261678" y="959357"/>
                    <a:pt x="261978" y="927370"/>
                    <a:pt x="281433" y="914400"/>
                  </a:cubicBezTo>
                  <a:cubicBezTo>
                    <a:pt x="371255" y="854520"/>
                    <a:pt x="260766" y="930934"/>
                    <a:pt x="330071" y="875489"/>
                  </a:cubicBezTo>
                  <a:cubicBezTo>
                    <a:pt x="339200" y="868186"/>
                    <a:pt x="350377" y="863642"/>
                    <a:pt x="359254" y="856034"/>
                  </a:cubicBezTo>
                  <a:cubicBezTo>
                    <a:pt x="373181" y="844097"/>
                    <a:pt x="398165" y="817123"/>
                    <a:pt x="398165" y="817123"/>
                  </a:cubicBezTo>
                  <a:cubicBezTo>
                    <a:pt x="401408" y="807395"/>
                    <a:pt x="397758" y="789499"/>
                    <a:pt x="407893" y="787940"/>
                  </a:cubicBezTo>
                  <a:cubicBezTo>
                    <a:pt x="461568" y="779682"/>
                    <a:pt x="512898" y="794736"/>
                    <a:pt x="563535" y="807396"/>
                  </a:cubicBezTo>
                  <a:cubicBezTo>
                    <a:pt x="573263" y="813881"/>
                    <a:pt x="582034" y="822103"/>
                    <a:pt x="592718" y="826851"/>
                  </a:cubicBezTo>
                  <a:cubicBezTo>
                    <a:pt x="611458" y="835180"/>
                    <a:pt x="631629" y="839821"/>
                    <a:pt x="651084" y="846306"/>
                  </a:cubicBezTo>
                  <a:lnTo>
                    <a:pt x="680267" y="856034"/>
                  </a:lnTo>
                  <a:cubicBezTo>
                    <a:pt x="689995" y="859277"/>
                    <a:pt x="700279" y="861176"/>
                    <a:pt x="709450" y="865762"/>
                  </a:cubicBezTo>
                  <a:cubicBezTo>
                    <a:pt x="757532" y="889803"/>
                    <a:pt x="734604" y="880631"/>
                    <a:pt x="777544" y="894945"/>
                  </a:cubicBezTo>
                  <a:cubicBezTo>
                    <a:pt x="819697" y="891702"/>
                    <a:pt x="861984" y="889886"/>
                    <a:pt x="904003" y="885217"/>
                  </a:cubicBezTo>
                  <a:cubicBezTo>
                    <a:pt x="920436" y="883391"/>
                    <a:pt x="938286" y="883692"/>
                    <a:pt x="952642" y="875489"/>
                  </a:cubicBezTo>
                  <a:cubicBezTo>
                    <a:pt x="962793" y="869689"/>
                    <a:pt x="965612" y="856034"/>
                    <a:pt x="972097" y="846306"/>
                  </a:cubicBezTo>
                  <a:cubicBezTo>
                    <a:pt x="968854" y="836578"/>
                    <a:pt x="969620" y="824374"/>
                    <a:pt x="962369" y="817123"/>
                  </a:cubicBezTo>
                  <a:cubicBezTo>
                    <a:pt x="945835" y="800589"/>
                    <a:pt x="923458" y="791183"/>
                    <a:pt x="904003" y="778213"/>
                  </a:cubicBezTo>
                  <a:cubicBezTo>
                    <a:pt x="857753" y="747380"/>
                    <a:pt x="885918" y="762457"/>
                    <a:pt x="816454" y="739302"/>
                  </a:cubicBezTo>
                  <a:lnTo>
                    <a:pt x="787271" y="729574"/>
                  </a:lnTo>
                  <a:lnTo>
                    <a:pt x="758088" y="719847"/>
                  </a:lnTo>
                  <a:cubicBezTo>
                    <a:pt x="752828" y="714586"/>
                    <a:pt x="715088" y="679388"/>
                    <a:pt x="719178" y="671208"/>
                  </a:cubicBezTo>
                  <a:cubicBezTo>
                    <a:pt x="727634" y="654297"/>
                    <a:pt x="750905" y="650481"/>
                    <a:pt x="767816" y="642025"/>
                  </a:cubicBezTo>
                  <a:cubicBezTo>
                    <a:pt x="794739" y="628563"/>
                    <a:pt x="825644" y="618415"/>
                    <a:pt x="855365" y="612842"/>
                  </a:cubicBezTo>
                  <a:cubicBezTo>
                    <a:pt x="894137" y="605572"/>
                    <a:pt x="934674" y="605861"/>
                    <a:pt x="972097" y="593387"/>
                  </a:cubicBezTo>
                  <a:lnTo>
                    <a:pt x="1030463" y="573932"/>
                  </a:lnTo>
                  <a:cubicBezTo>
                    <a:pt x="1036948" y="564204"/>
                    <a:pt x="1044690" y="555206"/>
                    <a:pt x="1049918" y="544749"/>
                  </a:cubicBezTo>
                  <a:cubicBezTo>
                    <a:pt x="1064893" y="514800"/>
                    <a:pt x="1065578" y="478791"/>
                    <a:pt x="1049918" y="447472"/>
                  </a:cubicBezTo>
                  <a:cubicBezTo>
                    <a:pt x="1045332" y="438301"/>
                    <a:pt x="1030463" y="440987"/>
                    <a:pt x="1020735" y="437745"/>
                  </a:cubicBezTo>
                  <a:cubicBezTo>
                    <a:pt x="1014250" y="431260"/>
                    <a:pt x="1009144" y="423008"/>
                    <a:pt x="1001280" y="418289"/>
                  </a:cubicBezTo>
                  <a:cubicBezTo>
                    <a:pt x="993271" y="413484"/>
                    <a:pt x="937899" y="399120"/>
                    <a:pt x="933186" y="398834"/>
                  </a:cubicBezTo>
                  <a:cubicBezTo>
                    <a:pt x="839268" y="393142"/>
                    <a:pt x="745118" y="392349"/>
                    <a:pt x="651084" y="389106"/>
                  </a:cubicBezTo>
                  <a:cubicBezTo>
                    <a:pt x="619608" y="357630"/>
                    <a:pt x="642977" y="340468"/>
                    <a:pt x="641356" y="33074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836E19-6F39-58A5-81C6-533F75F234E8}"/>
                </a:ext>
              </a:extLst>
            </p:cNvPr>
            <p:cNvSpPr/>
            <p:nvPr/>
          </p:nvSpPr>
          <p:spPr>
            <a:xfrm>
              <a:off x="7550361" y="4523181"/>
              <a:ext cx="200795" cy="214127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8FB9B2-B52F-F86E-B4DF-9E07605E37FC}"/>
                </a:ext>
              </a:extLst>
            </p:cNvPr>
            <p:cNvSpPr/>
            <p:nvPr/>
          </p:nvSpPr>
          <p:spPr>
            <a:xfrm>
              <a:off x="7887637" y="4236391"/>
              <a:ext cx="178259" cy="194554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F789D44-11ED-6F1E-EF76-4445EA1EA636}"/>
                </a:ext>
              </a:extLst>
            </p:cNvPr>
            <p:cNvSpPr/>
            <p:nvPr/>
          </p:nvSpPr>
          <p:spPr>
            <a:xfrm>
              <a:off x="7923780" y="4717912"/>
              <a:ext cx="194553" cy="204281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98AFA3-D578-94A5-7B0C-3BB3F190B9D4}"/>
                </a:ext>
              </a:extLst>
            </p:cNvPr>
            <p:cNvSpPr/>
            <p:nvPr/>
          </p:nvSpPr>
          <p:spPr>
            <a:xfrm>
              <a:off x="8333029" y="4299622"/>
              <a:ext cx="214008" cy="262647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203949C-F129-E844-E63A-7796DD134855}"/>
                </a:ext>
              </a:extLst>
            </p:cNvPr>
            <p:cNvSpPr/>
            <p:nvPr/>
          </p:nvSpPr>
          <p:spPr>
            <a:xfrm>
              <a:off x="6607866" y="4931922"/>
              <a:ext cx="527578" cy="729574"/>
            </a:xfrm>
            <a:custGeom>
              <a:avLst/>
              <a:gdLst>
                <a:gd name="connsiteX0" fmla="*/ 272374 w 527578"/>
                <a:gd name="connsiteY0" fmla="*/ 0 h 729574"/>
                <a:gd name="connsiteX1" fmla="*/ 272374 w 527578"/>
                <a:gd name="connsiteY1" fmla="*/ 0 h 729574"/>
                <a:gd name="connsiteX2" fmla="*/ 214008 w 527578"/>
                <a:gd name="connsiteY2" fmla="*/ 136187 h 729574"/>
                <a:gd name="connsiteX3" fmla="*/ 145915 w 527578"/>
                <a:gd name="connsiteY3" fmla="*/ 408561 h 729574"/>
                <a:gd name="connsiteX4" fmla="*/ 126459 w 527578"/>
                <a:gd name="connsiteY4" fmla="*/ 466927 h 729574"/>
                <a:gd name="connsiteX5" fmla="*/ 107004 w 527578"/>
                <a:gd name="connsiteY5" fmla="*/ 505838 h 729574"/>
                <a:gd name="connsiteX6" fmla="*/ 87549 w 527578"/>
                <a:gd name="connsiteY6" fmla="*/ 583659 h 729574"/>
                <a:gd name="connsiteX7" fmla="*/ 38910 w 527578"/>
                <a:gd name="connsiteY7" fmla="*/ 661481 h 729574"/>
                <a:gd name="connsiteX8" fmla="*/ 19455 w 527578"/>
                <a:gd name="connsiteY8" fmla="*/ 700391 h 729574"/>
                <a:gd name="connsiteX9" fmla="*/ 0 w 527578"/>
                <a:gd name="connsiteY9" fmla="*/ 729574 h 729574"/>
                <a:gd name="connsiteX10" fmla="*/ 38910 w 527578"/>
                <a:gd name="connsiteY10" fmla="*/ 642025 h 729574"/>
                <a:gd name="connsiteX11" fmla="*/ 77821 w 527578"/>
                <a:gd name="connsiteY11" fmla="*/ 583659 h 729574"/>
                <a:gd name="connsiteX12" fmla="*/ 107004 w 527578"/>
                <a:gd name="connsiteY12" fmla="*/ 573932 h 729574"/>
                <a:gd name="connsiteX13" fmla="*/ 116732 w 527578"/>
                <a:gd name="connsiteY13" fmla="*/ 544749 h 729574"/>
                <a:gd name="connsiteX14" fmla="*/ 204281 w 527578"/>
                <a:gd name="connsiteY14" fmla="*/ 515566 h 729574"/>
                <a:gd name="connsiteX15" fmla="*/ 496110 w 527578"/>
                <a:gd name="connsiteY15" fmla="*/ 505838 h 729574"/>
                <a:gd name="connsiteX16" fmla="*/ 525293 w 527578"/>
                <a:gd name="connsiteY16" fmla="*/ 389106 h 729574"/>
                <a:gd name="connsiteX17" fmla="*/ 496110 w 527578"/>
                <a:gd name="connsiteY17" fmla="*/ 243191 h 729574"/>
                <a:gd name="connsiteX18" fmla="*/ 466927 w 527578"/>
                <a:gd name="connsiteY18" fmla="*/ 233464 h 729574"/>
                <a:gd name="connsiteX19" fmla="*/ 369651 w 527578"/>
                <a:gd name="connsiteY19" fmla="*/ 214008 h 729574"/>
                <a:gd name="connsiteX20" fmla="*/ 369651 w 527578"/>
                <a:gd name="connsiteY20" fmla="*/ 58366 h 729574"/>
                <a:gd name="connsiteX21" fmla="*/ 350196 w 527578"/>
                <a:gd name="connsiteY21" fmla="*/ 29183 h 729574"/>
                <a:gd name="connsiteX22" fmla="*/ 321013 w 527578"/>
                <a:gd name="connsiteY22" fmla="*/ 19455 h 729574"/>
                <a:gd name="connsiteX23" fmla="*/ 272374 w 527578"/>
                <a:gd name="connsiteY23" fmla="*/ 0 h 7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7578" h="729574">
                  <a:moveTo>
                    <a:pt x="272374" y="0"/>
                  </a:moveTo>
                  <a:lnTo>
                    <a:pt x="272374" y="0"/>
                  </a:lnTo>
                  <a:cubicBezTo>
                    <a:pt x="242007" y="60734"/>
                    <a:pt x="230109" y="75360"/>
                    <a:pt x="214008" y="136187"/>
                  </a:cubicBezTo>
                  <a:cubicBezTo>
                    <a:pt x="190060" y="226657"/>
                    <a:pt x="175510" y="319778"/>
                    <a:pt x="145915" y="408561"/>
                  </a:cubicBezTo>
                  <a:cubicBezTo>
                    <a:pt x="139430" y="428016"/>
                    <a:pt x="135630" y="448584"/>
                    <a:pt x="126459" y="466927"/>
                  </a:cubicBezTo>
                  <a:lnTo>
                    <a:pt x="107004" y="505838"/>
                  </a:lnTo>
                  <a:cubicBezTo>
                    <a:pt x="101296" y="534378"/>
                    <a:pt x="98764" y="557491"/>
                    <a:pt x="87549" y="583659"/>
                  </a:cubicBezTo>
                  <a:cubicBezTo>
                    <a:pt x="60663" y="646394"/>
                    <a:pt x="76995" y="600546"/>
                    <a:pt x="38910" y="661481"/>
                  </a:cubicBezTo>
                  <a:cubicBezTo>
                    <a:pt x="31225" y="673778"/>
                    <a:pt x="26649" y="687801"/>
                    <a:pt x="19455" y="700391"/>
                  </a:cubicBezTo>
                  <a:cubicBezTo>
                    <a:pt x="13655" y="710542"/>
                    <a:pt x="6485" y="719846"/>
                    <a:pt x="0" y="729574"/>
                  </a:cubicBezTo>
                  <a:cubicBezTo>
                    <a:pt x="17365" y="625380"/>
                    <a:pt x="-7969" y="707655"/>
                    <a:pt x="38910" y="642025"/>
                  </a:cubicBezTo>
                  <a:cubicBezTo>
                    <a:pt x="56645" y="617197"/>
                    <a:pt x="51795" y="599274"/>
                    <a:pt x="77821" y="583659"/>
                  </a:cubicBezTo>
                  <a:cubicBezTo>
                    <a:pt x="86614" y="578383"/>
                    <a:pt x="97276" y="577174"/>
                    <a:pt x="107004" y="573932"/>
                  </a:cubicBezTo>
                  <a:cubicBezTo>
                    <a:pt x="110247" y="564204"/>
                    <a:pt x="109481" y="552000"/>
                    <a:pt x="116732" y="544749"/>
                  </a:cubicBezTo>
                  <a:cubicBezTo>
                    <a:pt x="133603" y="527878"/>
                    <a:pt x="183413" y="516758"/>
                    <a:pt x="204281" y="515566"/>
                  </a:cubicBezTo>
                  <a:cubicBezTo>
                    <a:pt x="301453" y="510013"/>
                    <a:pt x="398834" y="509081"/>
                    <a:pt x="496110" y="505838"/>
                  </a:cubicBezTo>
                  <a:cubicBezTo>
                    <a:pt x="521803" y="428761"/>
                    <a:pt x="512195" y="467701"/>
                    <a:pt x="525293" y="389106"/>
                  </a:cubicBezTo>
                  <a:cubicBezTo>
                    <a:pt x="522201" y="348902"/>
                    <a:pt x="543869" y="271846"/>
                    <a:pt x="496110" y="243191"/>
                  </a:cubicBezTo>
                  <a:cubicBezTo>
                    <a:pt x="487317" y="237916"/>
                    <a:pt x="476918" y="235770"/>
                    <a:pt x="466927" y="233464"/>
                  </a:cubicBezTo>
                  <a:cubicBezTo>
                    <a:pt x="434706" y="226028"/>
                    <a:pt x="369651" y="214008"/>
                    <a:pt x="369651" y="214008"/>
                  </a:cubicBezTo>
                  <a:cubicBezTo>
                    <a:pt x="376627" y="151230"/>
                    <a:pt x="387658" y="118389"/>
                    <a:pt x="369651" y="58366"/>
                  </a:cubicBezTo>
                  <a:cubicBezTo>
                    <a:pt x="366292" y="47168"/>
                    <a:pt x="359325" y="36486"/>
                    <a:pt x="350196" y="29183"/>
                  </a:cubicBezTo>
                  <a:cubicBezTo>
                    <a:pt x="342189" y="22777"/>
                    <a:pt x="330741" y="22698"/>
                    <a:pt x="321013" y="19455"/>
                  </a:cubicBezTo>
                  <a:cubicBezTo>
                    <a:pt x="292386" y="-9171"/>
                    <a:pt x="280480" y="3242"/>
                    <a:pt x="272374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oon 32">
              <a:extLst>
                <a:ext uri="{FF2B5EF4-FFF2-40B4-BE49-F238E27FC236}">
                  <a16:creationId xmlns:a16="http://schemas.microsoft.com/office/drawing/2014/main" id="{2A899952-FBA4-4A5F-0702-B34E1A7F1CE0}"/>
                </a:ext>
              </a:extLst>
            </p:cNvPr>
            <p:cNvSpPr/>
            <p:nvPr/>
          </p:nvSpPr>
          <p:spPr>
            <a:xfrm rot="20382263">
              <a:off x="10768065" y="2541827"/>
              <a:ext cx="380932" cy="52322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FDE0E9-A3A6-A879-A7E3-73028FEDFBFB}"/>
                </a:ext>
              </a:extLst>
            </p:cNvPr>
            <p:cNvCxnSpPr/>
            <p:nvPr/>
          </p:nvCxnSpPr>
          <p:spPr>
            <a:xfrm flipV="1">
              <a:off x="8159719" y="4574744"/>
              <a:ext cx="173310" cy="162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919EEC-CF5E-E852-C107-1925F81CF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3204" y="2957704"/>
              <a:ext cx="320237" cy="322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F517C4-38B2-07FA-3891-A8013052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3204" y="3886815"/>
              <a:ext cx="379795" cy="56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08B6D62-C9EE-09D2-EACE-C223CCD65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650" y="3968399"/>
              <a:ext cx="17251" cy="85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EF798E-5D6A-8953-D1F0-BBF310AD4C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6830" y="4512077"/>
              <a:ext cx="35468" cy="153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704657-1ECF-F183-EE4E-246166B58D1C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12" y="4365777"/>
              <a:ext cx="177248" cy="2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0E40331-BEC3-DBB7-D293-868B78BF1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1156" y="4423993"/>
              <a:ext cx="98976" cy="88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CA5EC94-77E0-EFA5-38C7-0AA5D1E99606}"/>
                </a:ext>
              </a:extLst>
            </p:cNvPr>
            <p:cNvGrpSpPr/>
            <p:nvPr/>
          </p:nvGrpSpPr>
          <p:grpSpPr>
            <a:xfrm>
              <a:off x="9722005" y="2925822"/>
              <a:ext cx="1514796" cy="1979841"/>
              <a:chOff x="9722005" y="2925822"/>
              <a:chExt cx="1514796" cy="1979841"/>
            </a:xfrm>
          </p:grpSpPr>
          <p:sp>
            <p:nvSpPr>
              <p:cNvPr id="42" name="Star: 5 Points 41">
                <a:extLst>
                  <a:ext uri="{FF2B5EF4-FFF2-40B4-BE49-F238E27FC236}">
                    <a16:creationId xmlns:a16="http://schemas.microsoft.com/office/drawing/2014/main" id="{FFE3222E-E616-ACB9-3192-8349F9B74270}"/>
                  </a:ext>
                </a:extLst>
              </p:cNvPr>
              <p:cNvSpPr/>
              <p:nvPr/>
            </p:nvSpPr>
            <p:spPr>
              <a:xfrm>
                <a:off x="9722005" y="3163076"/>
                <a:ext cx="683222" cy="59388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DEACE35-9239-5EBB-1717-A11B1729F772}"/>
                  </a:ext>
                </a:extLst>
              </p:cNvPr>
              <p:cNvSpPr/>
              <p:nvPr/>
            </p:nvSpPr>
            <p:spPr>
              <a:xfrm>
                <a:off x="11009383" y="4205268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B481BA7-CB53-DED3-11CF-D60073AA44A6}"/>
                  </a:ext>
                </a:extLst>
              </p:cNvPr>
              <p:cNvSpPr/>
              <p:nvPr/>
            </p:nvSpPr>
            <p:spPr>
              <a:xfrm>
                <a:off x="10666290" y="4516376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5306A39-7368-FD14-62AB-6224C2D27714}"/>
                  </a:ext>
                </a:extLst>
              </p:cNvPr>
              <p:cNvSpPr/>
              <p:nvPr/>
            </p:nvSpPr>
            <p:spPr>
              <a:xfrm>
                <a:off x="11055011" y="4723873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BB11E36-3283-642D-6A15-7EC60D411795}"/>
                  </a:ext>
                </a:extLst>
              </p:cNvPr>
              <p:cNvGrpSpPr/>
              <p:nvPr/>
            </p:nvGrpSpPr>
            <p:grpSpPr>
              <a:xfrm>
                <a:off x="10348009" y="2925822"/>
                <a:ext cx="789094" cy="1707935"/>
                <a:chOff x="7355604" y="3217112"/>
                <a:chExt cx="789094" cy="1707935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4AEF6576-3C98-F929-6D69-188A87AE3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55604" y="3217112"/>
                  <a:ext cx="320237" cy="322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07E9047F-E64F-9461-D9A7-D9D5302A8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55604" y="4146223"/>
                  <a:ext cx="379795" cy="5698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8E47FFAD-DE62-3A9F-83EC-3FEBCFE401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9230" y="4771485"/>
                  <a:ext cx="35468" cy="1535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CCF4C7D-B449-3818-4B72-0567FF84AA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03556" y="4683401"/>
                  <a:ext cx="98976" cy="88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75E38207-D34D-E950-4FD8-FD70E8A5838D}"/>
                </a:ext>
              </a:extLst>
            </p:cNvPr>
            <p:cNvSpPr/>
            <p:nvPr/>
          </p:nvSpPr>
          <p:spPr>
            <a:xfrm>
              <a:off x="8598446" y="2626464"/>
              <a:ext cx="1823253" cy="3312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99326D7-719F-3DEC-FDBF-F250A00336EF}"/>
                </a:ext>
              </a:extLst>
            </p:cNvPr>
            <p:cNvCxnSpPr/>
            <p:nvPr/>
          </p:nvCxnSpPr>
          <p:spPr>
            <a:xfrm>
              <a:off x="7523441" y="4134252"/>
              <a:ext cx="282456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40361EA-FDE5-0729-6DA7-309FA1F455FE}"/>
                </a:ext>
              </a:extLst>
            </p:cNvPr>
            <p:cNvCxnSpPr/>
            <p:nvPr/>
          </p:nvCxnSpPr>
          <p:spPr>
            <a:xfrm>
              <a:off x="7550361" y="3579778"/>
              <a:ext cx="207029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C542348-4F85-2BFF-419E-B0F26F87B2A0}"/>
                </a:ext>
              </a:extLst>
            </p:cNvPr>
            <p:cNvCxnSpPr>
              <a:cxnSpLocks/>
            </p:cNvCxnSpPr>
            <p:nvPr/>
          </p:nvCxnSpPr>
          <p:spPr>
            <a:xfrm>
              <a:off x="8333029" y="4820052"/>
              <a:ext cx="251505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04F497C-9670-C2F8-B7BC-13DD8887699E}"/>
              </a:ext>
            </a:extLst>
          </p:cNvPr>
          <p:cNvGrpSpPr/>
          <p:nvPr/>
        </p:nvGrpSpPr>
        <p:grpSpPr>
          <a:xfrm>
            <a:off x="8963140" y="403421"/>
            <a:ext cx="2854992" cy="1887622"/>
            <a:chOff x="5664688" y="1950599"/>
            <a:chExt cx="3247734" cy="214729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4251B35-8C00-A9A3-E53E-5136800F62B9}"/>
                </a:ext>
              </a:extLst>
            </p:cNvPr>
            <p:cNvSpPr/>
            <p:nvPr/>
          </p:nvSpPr>
          <p:spPr>
            <a:xfrm>
              <a:off x="6719639" y="1950599"/>
              <a:ext cx="120364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512AFE-F204-21FE-9555-31E94D64573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2D0A069-A893-F6A8-350D-84E1E6AFA59E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3FDF07-2D66-0220-1D5B-21FEF9274093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B105230C-85A1-83E4-1586-5250867BD6BB}"/>
                </a:ext>
              </a:extLst>
            </p:cNvPr>
            <p:cNvCxnSpPr>
              <a:stCxn id="57" idx="1"/>
              <a:endCxn id="59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9C820B04-7556-87AD-D57E-0C591BDF8C93}"/>
                </a:ext>
              </a:extLst>
            </p:cNvPr>
            <p:cNvCxnSpPr>
              <a:stCxn id="57" idx="3"/>
              <a:endCxn id="60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F0AFEB5F-97F5-B070-C855-726C0DAE547E}"/>
                </a:ext>
              </a:extLst>
            </p:cNvPr>
            <p:cNvCxnSpPr>
              <a:cxnSpLocks/>
              <a:stCxn id="59" idx="2"/>
              <a:endCxn id="58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7224547-0CB9-C496-1093-4EEE2B0C3DAB}"/>
              </a:ext>
            </a:extLst>
          </p:cNvPr>
          <p:cNvSpPr txBox="1"/>
          <p:nvPr/>
        </p:nvSpPr>
        <p:spPr>
          <a:xfrm>
            <a:off x="966809" y="4844725"/>
            <a:ext cx="8332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map between informal and formal is the most delicate and important step, and it is also the least studied!!!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22A17E-177B-3B34-14A2-96CA4A450777}"/>
              </a:ext>
            </a:extLst>
          </p:cNvPr>
          <p:cNvSpPr txBox="1"/>
          <p:nvPr/>
        </p:nvSpPr>
        <p:spPr>
          <a:xfrm>
            <a:off x="2334315" y="4300691"/>
            <a:ext cx="61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physical content is captured by the definitions and axioms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2ED76F-4D52-5D01-3D87-1F82C71FA152}"/>
              </a:ext>
            </a:extLst>
          </p:cNvPr>
          <p:cNvSpPr txBox="1"/>
          <p:nvPr/>
        </p:nvSpPr>
        <p:spPr>
          <a:xfrm>
            <a:off x="6927515" y="1636584"/>
            <a:ext cx="22813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Under assumptions, idealizations and approximations, physical objects and their properties are expressed with a formal system through axioms and definitions.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F21F51-28F9-3D6F-B4CC-04DBE21F815D}"/>
              </a:ext>
            </a:extLst>
          </p:cNvPr>
          <p:cNvSpPr txBox="1"/>
          <p:nvPr/>
        </p:nvSpPr>
        <p:spPr>
          <a:xfrm>
            <a:off x="373868" y="1067343"/>
            <a:ext cx="2848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Physics is defined in terms of physical objects and operational definitions</a:t>
            </a:r>
          </a:p>
        </p:txBody>
      </p:sp>
    </p:spTree>
    <p:extLst>
      <p:ext uri="{BB962C8B-B14F-4D97-AF65-F5344CB8AC3E}">
        <p14:creationId xmlns:p14="http://schemas.microsoft.com/office/powerpoint/2010/main" val="29023026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EA5E-6987-4042-A8B6-E58CD90E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 </a:t>
            </a:r>
            <a:r>
              <a:rPr lang="en-US" dirty="0" err="1"/>
              <a:t>symplectic</a:t>
            </a:r>
            <a:r>
              <a:rPr lang="en-US" dirty="0"/>
              <a:t> space and probability spaces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63965-5A0E-425B-89B1-B4232516FE39}"/>
              </a:ext>
            </a:extLst>
          </p:cNvPr>
          <p:cNvSpPr/>
          <p:nvPr/>
        </p:nvSpPr>
        <p:spPr>
          <a:xfrm>
            <a:off x="205669" y="1234280"/>
            <a:ext cx="10518559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Hamiltonian mechanics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B0A52-820F-4F19-97EF-B73012587330}"/>
              </a:ext>
            </a:extLst>
          </p:cNvPr>
          <p:cNvSpPr/>
          <p:nvPr/>
        </p:nvSpPr>
        <p:spPr>
          <a:xfrm>
            <a:off x="205671" y="1663073"/>
            <a:ext cx="8094954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space (</a:t>
            </a:r>
            <a:r>
              <a:rPr lang="en-US" dirty="0" err="1">
                <a:solidFill>
                  <a:schemeClr val="tx1"/>
                </a:solidFill>
              </a:rPr>
              <a:t>symplectic</a:t>
            </a:r>
            <a:r>
              <a:rPr lang="en-US" dirty="0">
                <a:solidFill>
                  <a:schemeClr val="tx1"/>
                </a:solidFill>
              </a:rPr>
              <a:t> manifold)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CBC26-3FB9-49AE-A417-EC6547F9C5BD}"/>
              </a:ext>
            </a:extLst>
          </p:cNvPr>
          <p:cNvSpPr/>
          <p:nvPr/>
        </p:nvSpPr>
        <p:spPr>
          <a:xfrm>
            <a:off x="8420472" y="1663073"/>
            <a:ext cx="2303757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Hamiltonian evolution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F6BEB-DDBC-4945-B1C4-F4B17AC7F023}"/>
              </a:ext>
            </a:extLst>
          </p:cNvPr>
          <p:cNvSpPr/>
          <p:nvPr/>
        </p:nvSpPr>
        <p:spPr>
          <a:xfrm>
            <a:off x="205670" y="2091865"/>
            <a:ext cx="5845945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Differentiable manifold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DE8F3-6904-46EB-B3B9-CAE8B5159495}"/>
              </a:ext>
            </a:extLst>
          </p:cNvPr>
          <p:cNvSpPr/>
          <p:nvPr/>
        </p:nvSpPr>
        <p:spPr>
          <a:xfrm>
            <a:off x="6171464" y="2091866"/>
            <a:ext cx="2129160" cy="353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Symplectic</a:t>
            </a:r>
            <a:r>
              <a:rPr lang="en-US" dirty="0">
                <a:solidFill>
                  <a:schemeClr val="tx1"/>
                </a:solidFill>
              </a:rPr>
              <a:t> 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3B46A-1630-42B5-BA76-A774CC664DFC}"/>
              </a:ext>
            </a:extLst>
          </p:cNvPr>
          <p:cNvSpPr/>
          <p:nvPr/>
        </p:nvSpPr>
        <p:spPr>
          <a:xfrm>
            <a:off x="205671" y="2520657"/>
            <a:ext cx="3336524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Manifold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EED1DA-2E77-4BA9-ABCE-4C942047C55A}"/>
              </a:ext>
            </a:extLst>
          </p:cNvPr>
          <p:cNvSpPr/>
          <p:nvPr/>
        </p:nvSpPr>
        <p:spPr>
          <a:xfrm>
            <a:off x="3662044" y="2520657"/>
            <a:ext cx="2389572" cy="353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Differentiable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BD53C5-197B-4D1E-8367-6BEED086FF5E}"/>
              </a:ext>
            </a:extLst>
          </p:cNvPr>
          <p:cNvSpPr/>
          <p:nvPr/>
        </p:nvSpPr>
        <p:spPr>
          <a:xfrm>
            <a:off x="205671" y="2949449"/>
            <a:ext cx="1880586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Topological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68B91A-4EEB-4707-BC40-6DA13B609591}"/>
                  </a:ext>
                </a:extLst>
              </p:cNvPr>
              <p:cNvSpPr/>
              <p:nvPr/>
            </p:nvSpPr>
            <p:spPr>
              <a:xfrm>
                <a:off x="2200188" y="2949449"/>
                <a:ext cx="1342007" cy="3530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Locally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68B91A-4EEB-4707-BC40-6DA13B609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188" y="2949449"/>
                <a:ext cx="1342007" cy="353033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A796A3CF-B6CB-44CE-9015-EEA17635576C}"/>
              </a:ext>
            </a:extLst>
          </p:cNvPr>
          <p:cNvSpPr/>
          <p:nvPr/>
        </p:nvSpPr>
        <p:spPr>
          <a:xfrm>
            <a:off x="1333294" y="4671648"/>
            <a:ext cx="3828896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Probability space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E610D0-7F25-4688-9BAC-A1B66D777EA1}"/>
              </a:ext>
            </a:extLst>
          </p:cNvPr>
          <p:cNvSpPr/>
          <p:nvPr/>
        </p:nvSpPr>
        <p:spPr>
          <a:xfrm>
            <a:off x="4062839" y="5100439"/>
            <a:ext cx="1099351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5CE754F-1AF5-410A-845D-6219DAC5F068}"/>
                  </a:ext>
                </a:extLst>
              </p:cNvPr>
              <p:cNvSpPr/>
              <p:nvPr/>
            </p:nvSpPr>
            <p:spPr>
              <a:xfrm>
                <a:off x="2855075" y="5100439"/>
                <a:ext cx="1099351" cy="3530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-algebra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5CE754F-1AF5-410A-845D-6219DAC5F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075" y="5100439"/>
                <a:ext cx="1099351" cy="353033"/>
              </a:xfrm>
              <a:prstGeom prst="rect">
                <a:avLst/>
              </a:prstGeom>
              <a:blipFill>
                <a:blip r:embed="rId3"/>
                <a:stretch>
                  <a:fillRect t="-10000" r="-3279" b="-2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8C73A3DF-9C25-4518-B3A9-B67122DC162B}"/>
              </a:ext>
            </a:extLst>
          </p:cNvPr>
          <p:cNvSpPr/>
          <p:nvPr/>
        </p:nvSpPr>
        <p:spPr>
          <a:xfrm>
            <a:off x="1321056" y="5100440"/>
            <a:ext cx="1425606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of points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9C4B15-5B5A-4C02-B784-8794FA0C015D}"/>
              </a:ext>
            </a:extLst>
          </p:cNvPr>
          <p:cNvSpPr txBox="1"/>
          <p:nvPr/>
        </p:nvSpPr>
        <p:spPr>
          <a:xfrm>
            <a:off x="128726" y="3663234"/>
            <a:ext cx="2071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Experimentally distinguishable cases with verifiable statements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6B14E8-C3EB-5CCF-003D-EEC0ADCD5805}"/>
              </a:ext>
            </a:extLst>
          </p:cNvPr>
          <p:cNvCxnSpPr/>
          <p:nvPr/>
        </p:nvCxnSpPr>
        <p:spPr>
          <a:xfrm flipV="1">
            <a:off x="996696" y="3378241"/>
            <a:ext cx="0" cy="30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FB9D63-236C-BB58-8673-5109A87A0AC0}"/>
              </a:ext>
            </a:extLst>
          </p:cNvPr>
          <p:cNvSpPr txBox="1"/>
          <p:nvPr/>
        </p:nvSpPr>
        <p:spPr>
          <a:xfrm>
            <a:off x="3174112" y="3722700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Identified by independent continuous quantities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2904C-86F9-90F3-9F91-0B6C4294F544}"/>
              </a:ext>
            </a:extLst>
          </p:cNvPr>
          <p:cNvCxnSpPr/>
          <p:nvPr/>
        </p:nvCxnSpPr>
        <p:spPr>
          <a:xfrm flipH="1" flipV="1">
            <a:off x="3200400" y="3378241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953884-36BB-DF25-FD2D-FFF0A24FEB23}"/>
              </a:ext>
            </a:extLst>
          </p:cNvPr>
          <p:cNvSpPr txBox="1"/>
          <p:nvPr/>
        </p:nvSpPr>
        <p:spPr>
          <a:xfrm>
            <a:off x="4490289" y="3293907"/>
            <a:ext cx="217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Infinitesimal reducibility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18AAD5-C49B-18FA-6FF9-8B0E0212DAA7}"/>
              </a:ext>
            </a:extLst>
          </p:cNvPr>
          <p:cNvCxnSpPr/>
          <p:nvPr/>
        </p:nvCxnSpPr>
        <p:spPr>
          <a:xfrm flipH="1" flipV="1">
            <a:off x="5109917" y="2973054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8462C0-6932-654A-C0CC-D8F4DE333181}"/>
              </a:ext>
            </a:extLst>
          </p:cNvPr>
          <p:cNvCxnSpPr/>
          <p:nvPr/>
        </p:nvCxnSpPr>
        <p:spPr>
          <a:xfrm flipH="1" flipV="1">
            <a:off x="7112600" y="2522723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D0CAF8-21F1-CAC6-18EA-DC35B6492C93}"/>
              </a:ext>
            </a:extLst>
          </p:cNvPr>
          <p:cNvSpPr txBox="1"/>
          <p:nvPr/>
        </p:nvSpPr>
        <p:spPr>
          <a:xfrm>
            <a:off x="6599592" y="2795755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Observer independent count of states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1FDC5A-9472-5B11-C9A3-9F13C1240ADE}"/>
              </a:ext>
            </a:extLst>
          </p:cNvPr>
          <p:cNvCxnSpPr/>
          <p:nvPr/>
        </p:nvCxnSpPr>
        <p:spPr>
          <a:xfrm flipH="1" flipV="1">
            <a:off x="9743229" y="2098700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7132AD-65F3-2961-4CB8-AECEDCFBE707}"/>
              </a:ext>
            </a:extLst>
          </p:cNvPr>
          <p:cNvSpPr txBox="1"/>
          <p:nvPr/>
        </p:nvSpPr>
        <p:spPr>
          <a:xfrm>
            <a:off x="9092446" y="2417546"/>
            <a:ext cx="217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Determinism/reversibility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E883B6-CE7A-7A1F-34CD-AFFA6C2E93C8}"/>
              </a:ext>
            </a:extLst>
          </p:cNvPr>
          <p:cNvCxnSpPr>
            <a:cxnSpLocks/>
          </p:cNvCxnSpPr>
          <p:nvPr/>
        </p:nvCxnSpPr>
        <p:spPr>
          <a:xfrm flipV="1">
            <a:off x="1568665" y="5532990"/>
            <a:ext cx="246888" cy="27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FB464F-1FCF-62F0-CB58-2C410D7D9D3B}"/>
              </a:ext>
            </a:extLst>
          </p:cNvPr>
          <p:cNvCxnSpPr/>
          <p:nvPr/>
        </p:nvCxnSpPr>
        <p:spPr>
          <a:xfrm flipV="1">
            <a:off x="3404750" y="5529232"/>
            <a:ext cx="0" cy="29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861901-4DFD-BE01-A40F-7DD426DDF866}"/>
              </a:ext>
            </a:extLst>
          </p:cNvPr>
          <p:cNvCxnSpPr/>
          <p:nvPr/>
        </p:nvCxnSpPr>
        <p:spPr>
          <a:xfrm flipH="1" flipV="1">
            <a:off x="4747060" y="5526498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2F9BBAD-6A7D-30F3-6E1C-7F0E363A4F1C}"/>
              </a:ext>
            </a:extLst>
          </p:cNvPr>
          <p:cNvSpPr txBox="1"/>
          <p:nvPr/>
        </p:nvSpPr>
        <p:spPr>
          <a:xfrm>
            <a:off x="234281" y="5621062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Experimentally distinguishable cases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B0BCCC-3F6A-4CBE-45F4-AB6650846189}"/>
              </a:ext>
            </a:extLst>
          </p:cNvPr>
          <p:cNvSpPr txBox="1"/>
          <p:nvPr/>
        </p:nvSpPr>
        <p:spPr>
          <a:xfrm>
            <a:off x="2438965" y="5790011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Statements associated with experimental tests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B37914-1C97-5E9B-BB11-FBB2ADD125AE}"/>
              </a:ext>
            </a:extLst>
          </p:cNvPr>
          <p:cNvSpPr txBox="1"/>
          <p:nvPr/>
        </p:nvSpPr>
        <p:spPr>
          <a:xfrm>
            <a:off x="4797802" y="5816454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Probability that a statement is 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046A9F-AA53-CDC1-4568-20D2D6E4B49E}"/>
              </a:ext>
            </a:extLst>
          </p:cNvPr>
          <p:cNvSpPr txBox="1"/>
          <p:nvPr/>
        </p:nvSpPr>
        <p:spPr>
          <a:xfrm>
            <a:off x="5577063" y="3817127"/>
            <a:ext cx="4439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We can see what each additional mathematical layer represents and under what assumptions</a:t>
            </a:r>
          </a:p>
        </p:txBody>
      </p:sp>
    </p:spTree>
    <p:extLst>
      <p:ext uri="{BB962C8B-B14F-4D97-AF65-F5344CB8AC3E}">
        <p14:creationId xmlns:p14="http://schemas.microsoft.com/office/powerpoint/2010/main" val="1514404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D05AF1D-FB5C-4BE3-8056-66648EC1200E}"/>
              </a:ext>
            </a:extLst>
          </p:cNvPr>
          <p:cNvSpPr/>
          <p:nvPr/>
        </p:nvSpPr>
        <p:spPr>
          <a:xfrm>
            <a:off x="217215" y="419151"/>
            <a:ext cx="8706325" cy="5860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endParaRPr lang="en-US" sz="4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8A5DF8-A935-4451-A1FD-CAC9745870F0}"/>
              </a:ext>
            </a:extLst>
          </p:cNvPr>
          <p:cNvSpPr/>
          <p:nvPr/>
        </p:nvSpPr>
        <p:spPr>
          <a:xfrm>
            <a:off x="3205926" y="1153659"/>
            <a:ext cx="2841002" cy="157580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3C1DD7-BF5D-4C54-9B2A-61829FF4CF02}"/>
              </a:ext>
            </a:extLst>
          </p:cNvPr>
          <p:cNvSpPr/>
          <p:nvPr/>
        </p:nvSpPr>
        <p:spPr>
          <a:xfrm>
            <a:off x="1093327" y="1038924"/>
            <a:ext cx="3372782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028B1-9F4B-4531-8B24-F6076A794B68}"/>
              </a:ext>
            </a:extLst>
          </p:cNvPr>
          <p:cNvSpPr txBox="1"/>
          <p:nvPr/>
        </p:nvSpPr>
        <p:spPr>
          <a:xfrm>
            <a:off x="1311489" y="1843414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Classical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phase-space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543D64-B60C-4D5B-8E44-F4CF086D58FD}"/>
              </a:ext>
            </a:extLst>
          </p:cNvPr>
          <p:cNvSpPr/>
          <p:nvPr/>
        </p:nvSpPr>
        <p:spPr>
          <a:xfrm>
            <a:off x="386991" y="604343"/>
            <a:ext cx="8320380" cy="23216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52D1B1-BA15-40EE-B115-B32AF691443F}"/>
              </a:ext>
            </a:extLst>
          </p:cNvPr>
          <p:cNvSpPr/>
          <p:nvPr/>
        </p:nvSpPr>
        <p:spPr>
          <a:xfrm>
            <a:off x="3668267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Determinism/</a:t>
            </a:r>
          </a:p>
          <a:p>
            <a:pPr algn="ctr"/>
            <a:r>
              <a:rPr lang="en-US" dirty="0"/>
              <a:t>reversibility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9A5C2-B9A4-4FAC-85D6-9083F70B9D6D}"/>
              </a:ext>
            </a:extLst>
          </p:cNvPr>
          <p:cNvSpPr/>
          <p:nvPr/>
        </p:nvSpPr>
        <p:spPr>
          <a:xfrm>
            <a:off x="6243208" y="3110839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Irreducibility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34DB0-6073-4171-A633-8370B128B88F}"/>
              </a:ext>
            </a:extLst>
          </p:cNvPr>
          <p:cNvSpPr/>
          <p:nvPr/>
        </p:nvSpPr>
        <p:spPr>
          <a:xfrm>
            <a:off x="1093329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Infinitesimal reducibility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648FA2-6A9F-45B7-A624-0282558AB74F}"/>
              </a:ext>
            </a:extLst>
          </p:cNvPr>
          <p:cNvCxnSpPr>
            <a:cxnSpLocks/>
          </p:cNvCxnSpPr>
          <p:nvPr/>
        </p:nvCxnSpPr>
        <p:spPr>
          <a:xfrm flipV="1">
            <a:off x="2089610" y="2666607"/>
            <a:ext cx="93743" cy="3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626F01-FB40-435D-B46F-2ECF950C30C4}"/>
              </a:ext>
            </a:extLst>
          </p:cNvPr>
          <p:cNvCxnSpPr>
            <a:cxnSpLocks/>
          </p:cNvCxnSpPr>
          <p:nvPr/>
        </p:nvCxnSpPr>
        <p:spPr>
          <a:xfrm flipH="1" flipV="1">
            <a:off x="6907177" y="2472055"/>
            <a:ext cx="375705" cy="5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639E25D-DE4F-4055-8DEC-D44B711FE70D}"/>
              </a:ext>
            </a:extLst>
          </p:cNvPr>
          <p:cNvSpPr/>
          <p:nvPr/>
        </p:nvSpPr>
        <p:spPr>
          <a:xfrm>
            <a:off x="4786745" y="840769"/>
            <a:ext cx="3381056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EB226-3EAD-4204-8E47-54A6522DADA2}"/>
              </a:ext>
            </a:extLst>
          </p:cNvPr>
          <p:cNvSpPr txBox="1"/>
          <p:nvPr/>
        </p:nvSpPr>
        <p:spPr>
          <a:xfrm>
            <a:off x="6329362" y="1588047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Quantum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state-space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44FD0A5-696D-414F-9A67-031DA6EB7982}"/>
              </a:ext>
            </a:extLst>
          </p:cNvPr>
          <p:cNvSpPr/>
          <p:nvPr/>
        </p:nvSpPr>
        <p:spPr>
          <a:xfrm>
            <a:off x="3203764" y="1153659"/>
            <a:ext cx="2841002" cy="157580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396737-F4DF-40E1-8971-5208B735B12D}"/>
              </a:ext>
            </a:extLst>
          </p:cNvPr>
          <p:cNvSpPr txBox="1"/>
          <p:nvPr/>
        </p:nvSpPr>
        <p:spPr>
          <a:xfrm>
            <a:off x="3201601" y="1542643"/>
            <a:ext cx="126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Hamiltonian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mechanics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D6C16-1E60-4542-BA59-D6103BCD962E}"/>
              </a:ext>
            </a:extLst>
          </p:cNvPr>
          <p:cNvSpPr txBox="1"/>
          <p:nvPr/>
        </p:nvSpPr>
        <p:spPr>
          <a:xfrm>
            <a:off x="4784582" y="1472789"/>
            <a:ext cx="126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Unitary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evolution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DAED2C-604C-4226-986F-A3B4728FCF52}"/>
              </a:ext>
            </a:extLst>
          </p:cNvPr>
          <p:cNvCxnSpPr>
            <a:cxnSpLocks/>
          </p:cNvCxnSpPr>
          <p:nvPr/>
        </p:nvCxnSpPr>
        <p:spPr>
          <a:xfrm flipV="1">
            <a:off x="4818719" y="2795175"/>
            <a:ext cx="0" cy="22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EFA99A-5704-4E26-BD68-97B37F07D79E}"/>
              </a:ext>
            </a:extLst>
          </p:cNvPr>
          <p:cNvSpPr txBox="1"/>
          <p:nvPr/>
        </p:nvSpPr>
        <p:spPr>
          <a:xfrm>
            <a:off x="3504080" y="202387"/>
            <a:ext cx="54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Space of the well-posed scientific theories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0EE02-FCB7-78A4-BD2F-3C3938BEF638}"/>
              </a:ext>
            </a:extLst>
          </p:cNvPr>
          <p:cNvSpPr txBox="1"/>
          <p:nvPr/>
        </p:nvSpPr>
        <p:spPr>
          <a:xfrm>
            <a:off x="9029428" y="731147"/>
            <a:ext cx="3162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Physical theories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CE867-5109-DF14-F3B9-663C6E555FC0}"/>
              </a:ext>
            </a:extLst>
          </p:cNvPr>
          <p:cNvSpPr txBox="1"/>
          <p:nvPr/>
        </p:nvSpPr>
        <p:spPr>
          <a:xfrm>
            <a:off x="9075905" y="1401461"/>
            <a:ext cx="311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Specializations of the general theory under the different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CF7AB-94A5-DF06-256C-9AABB368F5C6}"/>
              </a:ext>
            </a:extLst>
          </p:cNvPr>
          <p:cNvSpPr txBox="1"/>
          <p:nvPr/>
        </p:nvSpPr>
        <p:spPr>
          <a:xfrm>
            <a:off x="8933514" y="3105834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FF471-99F1-01AB-D75F-055F90A13CC2}"/>
              </a:ext>
            </a:extLst>
          </p:cNvPr>
          <p:cNvSpPr txBox="1"/>
          <p:nvPr/>
        </p:nvSpPr>
        <p:spPr>
          <a:xfrm>
            <a:off x="6329362" y="4414852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General theory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77C8-C51F-2102-2E8B-CB4CA65E00B0}"/>
              </a:ext>
            </a:extLst>
          </p:cNvPr>
          <p:cNvSpPr txBox="1"/>
          <p:nvPr/>
        </p:nvSpPr>
        <p:spPr>
          <a:xfrm>
            <a:off x="6375839" y="5263869"/>
            <a:ext cx="311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requirements and definitions valid in all theories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7A09A-B701-734C-CD27-6DCF239CFC78}"/>
              </a:ext>
            </a:extLst>
          </p:cNvPr>
          <p:cNvSpPr/>
          <p:nvPr/>
        </p:nvSpPr>
        <p:spPr>
          <a:xfrm>
            <a:off x="217215" y="55946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Experimental verifiability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05C0B0-3CE3-BE26-9B12-79433ACA5230}"/>
              </a:ext>
            </a:extLst>
          </p:cNvPr>
          <p:cNvSpPr/>
          <p:nvPr/>
        </p:nvSpPr>
        <p:spPr>
          <a:xfrm>
            <a:off x="219377" y="48834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Information granularity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04350C-5533-4F33-7A6B-9766C47E7176}"/>
              </a:ext>
            </a:extLst>
          </p:cNvPr>
          <p:cNvSpPr/>
          <p:nvPr/>
        </p:nvSpPr>
        <p:spPr>
          <a:xfrm>
            <a:off x="219377" y="41722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States and processes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0E43C3-FB2C-AFD5-DA0F-F8C16F640A08}"/>
              </a:ext>
            </a:extLst>
          </p:cNvPr>
          <p:cNvCxnSpPr/>
          <p:nvPr/>
        </p:nvCxnSpPr>
        <p:spPr>
          <a:xfrm>
            <a:off x="217215" y="4070555"/>
            <a:ext cx="870632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878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84AB-0322-494C-AD97-CF62D6AB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136525"/>
            <a:ext cx="10674219" cy="897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Logic of experimental verifiability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C21A1-1E07-4DDB-A61D-804913B4F591}"/>
              </a:ext>
            </a:extLst>
          </p:cNvPr>
          <p:cNvGrpSpPr/>
          <p:nvPr/>
        </p:nvGrpSpPr>
        <p:grpSpPr>
          <a:xfrm>
            <a:off x="545085" y="1261244"/>
            <a:ext cx="2005639" cy="897425"/>
            <a:chOff x="7683803" y="1294923"/>
            <a:chExt cx="3815947" cy="170744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31CD59-15B1-48D0-9865-3724838BE8AA}"/>
                </a:ext>
              </a:extLst>
            </p:cNvPr>
            <p:cNvSpPr/>
            <p:nvPr/>
          </p:nvSpPr>
          <p:spPr>
            <a:xfrm>
              <a:off x="7683803" y="1294923"/>
              <a:ext cx="3815947" cy="1707449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FBD51B-F3B0-47CB-A466-E8D47CD23CCC}"/>
                </a:ext>
              </a:extLst>
            </p:cNvPr>
            <p:cNvSpPr/>
            <p:nvPr/>
          </p:nvSpPr>
          <p:spPr>
            <a:xfrm>
              <a:off x="8740999" y="2704051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C60FB7-111D-4596-9890-05F1BD47CA24}"/>
                </a:ext>
              </a:extLst>
            </p:cNvPr>
            <p:cNvSpPr/>
            <p:nvPr/>
          </p:nvSpPr>
          <p:spPr>
            <a:xfrm>
              <a:off x="10406680" y="2366618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89C619-43FD-4BC8-B47E-285CFF9217DE}"/>
                </a:ext>
              </a:extLst>
            </p:cNvPr>
            <p:cNvSpPr/>
            <p:nvPr/>
          </p:nvSpPr>
          <p:spPr>
            <a:xfrm>
              <a:off x="9187842" y="179260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0E2F9A-5A5B-4393-BADE-219209407E58}"/>
                </a:ext>
              </a:extLst>
            </p:cNvPr>
            <p:cNvSpPr/>
            <p:nvPr/>
          </p:nvSpPr>
          <p:spPr>
            <a:xfrm>
              <a:off x="9278098" y="2344502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390CC4-824E-412F-AF0D-8CAA06626462}"/>
                </a:ext>
              </a:extLst>
            </p:cNvPr>
            <p:cNvSpPr/>
            <p:nvPr/>
          </p:nvSpPr>
          <p:spPr>
            <a:xfrm>
              <a:off x="8773550" y="206189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9C5BF5-2F2F-4A65-A291-462D7AE81EB5}"/>
                </a:ext>
              </a:extLst>
            </p:cNvPr>
            <p:cNvSpPr/>
            <p:nvPr/>
          </p:nvSpPr>
          <p:spPr>
            <a:xfrm>
              <a:off x="8269002" y="214327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10C9E2-10D8-4E4F-8404-FE1C35EB87FC}"/>
                </a:ext>
              </a:extLst>
            </p:cNvPr>
            <p:cNvSpPr/>
            <p:nvPr/>
          </p:nvSpPr>
          <p:spPr>
            <a:xfrm>
              <a:off x="10048429" y="259988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19A0DE-CCE0-46D5-921E-7D9C7C03E846}"/>
                </a:ext>
              </a:extLst>
            </p:cNvPr>
            <p:cNvSpPr/>
            <p:nvPr/>
          </p:nvSpPr>
          <p:spPr>
            <a:xfrm>
              <a:off x="10477701" y="190721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A66EDE-1639-42BF-880D-05ABD2EB02F1}"/>
                </a:ext>
              </a:extLst>
            </p:cNvPr>
            <p:cNvSpPr/>
            <p:nvPr/>
          </p:nvSpPr>
          <p:spPr>
            <a:xfrm>
              <a:off x="8482612" y="166071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B21306-2885-4681-B807-F331094515F6}"/>
                </a:ext>
              </a:extLst>
            </p:cNvPr>
            <p:cNvSpPr/>
            <p:nvPr/>
          </p:nvSpPr>
          <p:spPr>
            <a:xfrm>
              <a:off x="9538302" y="150550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DBBA83-3E71-4A6F-A580-5C002454A632}"/>
                </a:ext>
              </a:extLst>
            </p:cNvPr>
            <p:cNvSpPr/>
            <p:nvPr/>
          </p:nvSpPr>
          <p:spPr>
            <a:xfrm>
              <a:off x="9972038" y="162520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92CFBA-3554-4472-9495-3F851DBA0CE0}"/>
                </a:ext>
              </a:extLst>
            </p:cNvPr>
            <p:cNvSpPr/>
            <p:nvPr/>
          </p:nvSpPr>
          <p:spPr>
            <a:xfrm>
              <a:off x="10914552" y="197823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52C5DE-84C0-4B98-B344-E313515AC009}"/>
                </a:ext>
              </a:extLst>
            </p:cNvPr>
            <p:cNvSpPr/>
            <p:nvPr/>
          </p:nvSpPr>
          <p:spPr>
            <a:xfrm>
              <a:off x="9744177" y="2340064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C48E85-01E5-4387-B34E-5F73805FA685}"/>
                </a:ext>
              </a:extLst>
            </p:cNvPr>
            <p:cNvSpPr/>
            <p:nvPr/>
          </p:nvSpPr>
          <p:spPr>
            <a:xfrm>
              <a:off x="9504582" y="2693010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90C8AF-D93B-4570-9491-B7D3CD3C7990}"/>
                </a:ext>
              </a:extLst>
            </p:cNvPr>
            <p:cNvSpPr/>
            <p:nvPr/>
          </p:nvSpPr>
          <p:spPr>
            <a:xfrm>
              <a:off x="8482612" y="1458284"/>
              <a:ext cx="2807579" cy="1108839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/>
              <p:nvPr/>
            </p:nvSpPr>
            <p:spPr>
              <a:xfrm>
                <a:off x="528864" y="1037778"/>
                <a:ext cx="3998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4" y="1037778"/>
                <a:ext cx="39985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/>
              <p:nvPr/>
            </p:nvSpPr>
            <p:spPr>
              <a:xfrm>
                <a:off x="1452650" y="1422197"/>
                <a:ext cx="5290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50" y="1422197"/>
                <a:ext cx="529055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3C83A5-18EF-4B06-9670-40FE2BF3D21F}"/>
                  </a:ext>
                </a:extLst>
              </p:cNvPr>
              <p:cNvSpPr txBox="1"/>
              <p:nvPr/>
            </p:nvSpPr>
            <p:spPr>
              <a:xfrm>
                <a:off x="8425605" y="2549803"/>
                <a:ext cx="649729" cy="6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3C83A5-18EF-4B06-9670-40FE2BF3D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605" y="2549803"/>
                <a:ext cx="649729" cy="679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68076B79-AADD-3B8F-10D6-321ECD0E4A32}"/>
              </a:ext>
            </a:extLst>
          </p:cNvPr>
          <p:cNvGrpSpPr/>
          <p:nvPr/>
        </p:nvGrpSpPr>
        <p:grpSpPr>
          <a:xfrm>
            <a:off x="9205033" y="2538281"/>
            <a:ext cx="2320822" cy="724870"/>
            <a:chOff x="8226066" y="5078027"/>
            <a:chExt cx="3297150" cy="102980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C1E757-9B76-486A-953B-246329C39BB4}"/>
                </a:ext>
              </a:extLst>
            </p:cNvPr>
            <p:cNvGrpSpPr/>
            <p:nvPr/>
          </p:nvGrpSpPr>
          <p:grpSpPr>
            <a:xfrm>
              <a:off x="8419922" y="5358890"/>
              <a:ext cx="556472" cy="504548"/>
              <a:chOff x="8269002" y="5563077"/>
              <a:chExt cx="556472" cy="50454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4EF34B8-D9BB-44F4-937C-76A0761715D8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C611A1-1DEF-4908-964B-6233EBCA6867}"/>
                </a:ext>
              </a:extLst>
            </p:cNvPr>
            <p:cNvGrpSpPr/>
            <p:nvPr/>
          </p:nvGrpSpPr>
          <p:grpSpPr>
            <a:xfrm>
              <a:off x="9222823" y="5359354"/>
              <a:ext cx="562392" cy="504548"/>
              <a:chOff x="8269002" y="5563077"/>
              <a:chExt cx="562392" cy="50454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928A127-4291-47AD-806B-34E921563290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62ADB2-17D7-4F82-8D07-F62F9DE308A2}"/>
                </a:ext>
              </a:extLst>
            </p:cNvPr>
            <p:cNvGrpSpPr/>
            <p:nvPr/>
          </p:nvGrpSpPr>
          <p:grpSpPr>
            <a:xfrm>
              <a:off x="10025724" y="5359818"/>
              <a:ext cx="562392" cy="504548"/>
              <a:chOff x="8269002" y="5563077"/>
              <a:chExt cx="562392" cy="50454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8D4FA0-2A2A-4AE8-801F-B645AA7965AF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128C6A-DF7D-4051-85C5-C0578361A6D6}"/>
                </a:ext>
              </a:extLst>
            </p:cNvPr>
            <p:cNvGrpSpPr/>
            <p:nvPr/>
          </p:nvGrpSpPr>
          <p:grpSpPr>
            <a:xfrm>
              <a:off x="10828625" y="5360282"/>
              <a:ext cx="523860" cy="504548"/>
              <a:chOff x="8269002" y="5563077"/>
              <a:chExt cx="523860" cy="50454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BB19F9-7697-43FC-ACDC-1F80F9372EB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5DCE60-6AC6-4797-BC84-F914AEA04506}"/>
                </a:ext>
              </a:extLst>
            </p:cNvPr>
            <p:cNvSpPr/>
            <p:nvPr/>
          </p:nvSpPr>
          <p:spPr>
            <a:xfrm>
              <a:off x="8226066" y="5078027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14DBF1-13A1-4A78-A08D-AE8CEF04E420}"/>
              </a:ext>
            </a:extLst>
          </p:cNvPr>
          <p:cNvGrpSpPr/>
          <p:nvPr/>
        </p:nvGrpSpPr>
        <p:grpSpPr>
          <a:xfrm>
            <a:off x="2116284" y="2277019"/>
            <a:ext cx="504548" cy="504548"/>
            <a:chOff x="8269002" y="5563077"/>
            <a:chExt cx="504548" cy="50454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BD1CFB-94D8-40CE-A221-B3D1C149741A}"/>
                </a:ext>
              </a:extLst>
            </p:cNvPr>
            <p:cNvSpPr/>
            <p:nvPr/>
          </p:nvSpPr>
          <p:spPr>
            <a:xfrm rot="2700000">
              <a:off x="8269002" y="5563077"/>
              <a:ext cx="504548" cy="504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/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EBE2F9-D64B-453A-BB93-04A8E9CEB34F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2032205" y="1620389"/>
            <a:ext cx="223932" cy="6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780901-4905-4542-8674-192B4C2E8667}"/>
              </a:ext>
            </a:extLst>
          </p:cNvPr>
          <p:cNvSpPr txBox="1"/>
          <p:nvPr/>
        </p:nvSpPr>
        <p:spPr>
          <a:xfrm>
            <a:off x="774452" y="2643136"/>
            <a:ext cx="1469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92984" y="1200964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8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804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80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9363390"/>
                  </p:ext>
                </p:extLst>
              </p:nvPr>
            </p:nvGraphicFramePr>
            <p:xfrm>
              <a:off x="2992984" y="1200964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t="-4000" r="-56724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6604157-FF76-46B1-8427-66E01B32DEA6}"/>
                  </a:ext>
                </a:extLst>
              </p:cNvPr>
              <p:cNvSpPr txBox="1"/>
              <p:nvPr/>
            </p:nvSpPr>
            <p:spPr>
              <a:xfrm>
                <a:off x="8425605" y="1260788"/>
                <a:ext cx="649729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6604157-FF76-46B1-8427-66E01B32D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605" y="1260788"/>
                <a:ext cx="649729" cy="6805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FE2E0594-F1F7-3EE0-18F8-3D228B755A3A}"/>
              </a:ext>
            </a:extLst>
          </p:cNvPr>
          <p:cNvGrpSpPr/>
          <p:nvPr/>
        </p:nvGrpSpPr>
        <p:grpSpPr>
          <a:xfrm>
            <a:off x="9207818" y="1252423"/>
            <a:ext cx="1808036" cy="730179"/>
            <a:chOff x="9498873" y="992252"/>
            <a:chExt cx="2549965" cy="102980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CB5781-FD3B-4028-886D-A4AE77239931}"/>
                </a:ext>
              </a:extLst>
            </p:cNvPr>
            <p:cNvGrpSpPr/>
            <p:nvPr/>
          </p:nvGrpSpPr>
          <p:grpSpPr>
            <a:xfrm>
              <a:off x="9692730" y="1269310"/>
              <a:ext cx="552785" cy="508353"/>
              <a:chOff x="8269002" y="5559272"/>
              <a:chExt cx="552785" cy="50835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E656DEB-C677-4F5A-8E8B-081D98A0E76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540" y="5559272"/>
                    <a:ext cx="539247" cy="434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540" y="5559272"/>
                    <a:ext cx="539247" cy="43407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9C84AF1-B3F0-49AA-B84C-F990F0708CDF}"/>
                </a:ext>
              </a:extLst>
            </p:cNvPr>
            <p:cNvGrpSpPr/>
            <p:nvPr/>
          </p:nvGrpSpPr>
          <p:grpSpPr>
            <a:xfrm>
              <a:off x="10495631" y="1269774"/>
              <a:ext cx="558662" cy="508353"/>
              <a:chOff x="8269002" y="5559272"/>
              <a:chExt cx="558662" cy="50835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D2806FA-2755-4E62-925B-E9DE0BA7631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411FA5A-3B33-4E21-8B23-E1703DE2A2EF}"/>
                </a:ext>
              </a:extLst>
            </p:cNvPr>
            <p:cNvGrpSpPr/>
            <p:nvPr/>
          </p:nvGrpSpPr>
          <p:grpSpPr>
            <a:xfrm>
              <a:off x="11298532" y="1270238"/>
              <a:ext cx="558662" cy="508353"/>
              <a:chOff x="8269002" y="5559272"/>
              <a:chExt cx="558662" cy="50835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A6A202-3AA6-4454-9C8B-4040D1C6437B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20AE4A-5467-4B9F-8AF1-CF79B28BA219}"/>
                </a:ext>
              </a:extLst>
            </p:cNvPr>
            <p:cNvSpPr/>
            <p:nvPr/>
          </p:nvSpPr>
          <p:spPr>
            <a:xfrm>
              <a:off x="9498873" y="992252"/>
              <a:ext cx="2549965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6EBF084-B0A5-4E3B-88AF-771FA920F5A1}"/>
              </a:ext>
            </a:extLst>
          </p:cNvPr>
          <p:cNvSpPr txBox="1"/>
          <p:nvPr/>
        </p:nvSpPr>
        <p:spPr>
          <a:xfrm>
            <a:off x="9203580" y="2044942"/>
            <a:ext cx="17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tests must succeed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E231CD-DCD8-4CC7-AF4D-3FC71A0CEF82}"/>
              </a:ext>
            </a:extLst>
          </p:cNvPr>
          <p:cNvSpPr txBox="1"/>
          <p:nvPr/>
        </p:nvSpPr>
        <p:spPr>
          <a:xfrm>
            <a:off x="9203580" y="3337037"/>
            <a:ext cx="2764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successful test is sufficient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BC572-EB57-23B0-451F-A72B56301540}"/>
              </a:ext>
            </a:extLst>
          </p:cNvPr>
          <p:cNvSpPr txBox="1"/>
          <p:nvPr/>
        </p:nvSpPr>
        <p:spPr>
          <a:xfrm>
            <a:off x="183113" y="2027809"/>
            <a:ext cx="100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FD595-DFA3-9AC8-2308-4116E6360B4A}"/>
              </a:ext>
            </a:extLst>
          </p:cNvPr>
          <p:cNvSpPr txBox="1"/>
          <p:nvPr/>
        </p:nvSpPr>
        <p:spPr>
          <a:xfrm>
            <a:off x="890736" y="628757"/>
            <a:ext cx="100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verifiable</a:t>
            </a:r>
            <a:br>
              <a:rPr lang="en-US" sz="1400" dirty="0"/>
            </a:br>
            <a:r>
              <a:rPr lang="en-US" sz="1400" dirty="0"/>
              <a:t>statements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086B55-C74E-C4F7-32F6-8388414148C5}"/>
              </a:ext>
            </a:extLst>
          </p:cNvPr>
          <p:cNvCxnSpPr/>
          <p:nvPr/>
        </p:nvCxnSpPr>
        <p:spPr>
          <a:xfrm flipV="1">
            <a:off x="852662" y="1921100"/>
            <a:ext cx="112272" cy="180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F2A731-BCBC-294E-01CB-E98651015FBE}"/>
              </a:ext>
            </a:extLst>
          </p:cNvPr>
          <p:cNvCxnSpPr/>
          <p:nvPr/>
        </p:nvCxnSpPr>
        <p:spPr>
          <a:xfrm>
            <a:off x="1354263" y="1159149"/>
            <a:ext cx="193641" cy="34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C42542-C088-B56C-2EA1-07E240440DB7}"/>
              </a:ext>
            </a:extLst>
          </p:cNvPr>
          <p:cNvSpPr txBox="1"/>
          <p:nvPr/>
        </p:nvSpPr>
        <p:spPr>
          <a:xfrm>
            <a:off x="6670256" y="1376357"/>
            <a:ext cx="149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Finite conjunction</a:t>
            </a:r>
            <a:br>
              <a:rPr lang="en-US" sz="1400" dirty="0"/>
            </a:br>
            <a:r>
              <a:rPr lang="en-US" sz="1400" dirty="0"/>
              <a:t>(logical AND)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9EF982-F0C1-08C1-015E-464CAC880367}"/>
              </a:ext>
            </a:extLst>
          </p:cNvPr>
          <p:cNvSpPr txBox="1"/>
          <p:nvPr/>
        </p:nvSpPr>
        <p:spPr>
          <a:xfrm>
            <a:off x="6527813" y="2662424"/>
            <a:ext cx="178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Countable disjunction</a:t>
            </a:r>
            <a:br>
              <a:rPr lang="en-US" sz="1400" dirty="0"/>
            </a:br>
            <a:r>
              <a:rPr lang="en-US" sz="1400" dirty="0"/>
              <a:t>(logical 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0B7EC6-1AD1-6B2A-735C-13FED3044EBD}"/>
                  </a:ext>
                </a:extLst>
              </p:cNvPr>
              <p:cNvSpPr txBox="1"/>
              <p:nvPr/>
            </p:nvSpPr>
            <p:spPr>
              <a:xfrm>
                <a:off x="852662" y="3112987"/>
                <a:ext cx="6358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Physical theories (evidence based)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all theoretical statements associated with tests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0B7EC6-1AD1-6B2A-735C-13FED304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62" y="3112987"/>
                <a:ext cx="6358664" cy="830997"/>
              </a:xfrm>
              <a:prstGeom prst="rect">
                <a:avLst/>
              </a:prstGeom>
              <a:blipFill>
                <a:blip r:embed="rId19"/>
                <a:stretch>
                  <a:fillRect l="-1534" t="-5882" r="-47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8">
            <a:extLst>
              <a:ext uri="{FF2B5EF4-FFF2-40B4-BE49-F238E27FC236}">
                <a16:creationId xmlns:a16="http://schemas.microsoft.com/office/drawing/2014/main" id="{87932FFB-1CD7-0631-9065-8A60723D4CCE}"/>
              </a:ext>
            </a:extLst>
          </p:cNvPr>
          <p:cNvGraphicFramePr>
            <a:graphicFrameLocks noGrp="1"/>
          </p:cNvGraphicFramePr>
          <p:nvPr/>
        </p:nvGraphicFramePr>
        <p:xfrm>
          <a:off x="2748093" y="4208763"/>
          <a:ext cx="5093495" cy="1327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000">
                  <a:extLst>
                    <a:ext uri="{9D8B030D-6E8A-4147-A177-3AD203B41FA5}">
                      <a16:colId xmlns:a16="http://schemas.microsoft.com/office/drawing/2014/main" val="2649090816"/>
                    </a:ext>
                  </a:extLst>
                </a:gridCol>
                <a:gridCol w="540628">
                  <a:extLst>
                    <a:ext uri="{9D8B030D-6E8A-4147-A177-3AD203B41FA5}">
                      <a16:colId xmlns:a16="http://schemas.microsoft.com/office/drawing/2014/main" val="3207480261"/>
                    </a:ext>
                  </a:extLst>
                </a:gridCol>
                <a:gridCol w="839054">
                  <a:extLst>
                    <a:ext uri="{9D8B030D-6E8A-4147-A177-3AD203B41FA5}">
                      <a16:colId xmlns:a16="http://schemas.microsoft.com/office/drawing/2014/main" val="3064192786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784508329"/>
                    </a:ext>
                  </a:extLst>
                </a:gridCol>
                <a:gridCol w="873654">
                  <a:extLst>
                    <a:ext uri="{9D8B030D-6E8A-4147-A177-3AD203B41FA5}">
                      <a16:colId xmlns:a16="http://schemas.microsoft.com/office/drawing/2014/main" val="2240455917"/>
                    </a:ext>
                  </a:extLst>
                </a:gridCol>
                <a:gridCol w="933630">
                  <a:extLst>
                    <a:ext uri="{9D8B030D-6E8A-4147-A177-3AD203B41FA5}">
                      <a16:colId xmlns:a16="http://schemas.microsoft.com/office/drawing/2014/main" val="1640169511"/>
                    </a:ext>
                  </a:extLst>
                </a:gridCol>
              </a:tblGrid>
              <a:tr h="433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Theoretical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Verifiable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Decidable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62152"/>
                  </a:ext>
                </a:extLst>
              </a:tr>
              <a:tr h="298216">
                <a:tc>
                  <a:txBody>
                    <a:bodyPr/>
                    <a:lstStyle/>
                    <a:p>
                      <a:r>
                        <a:rPr lang="en-US" sz="1200" dirty="0"/>
                        <a:t>Negation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3645166"/>
                  </a:ext>
                </a:extLst>
              </a:tr>
              <a:tr h="298216">
                <a:tc>
                  <a:txBody>
                    <a:bodyPr/>
                    <a:lstStyle/>
                    <a:p>
                      <a:r>
                        <a:rPr lang="en-US" sz="1200" dirty="0"/>
                        <a:t>Conjunction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arbitrary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13208"/>
                  </a:ext>
                </a:extLst>
              </a:tr>
              <a:tr h="260073">
                <a:tc>
                  <a:txBody>
                    <a:bodyPr/>
                    <a:lstStyle/>
                    <a:p>
                      <a:r>
                        <a:rPr lang="en-US" sz="1200" dirty="0"/>
                        <a:t>Disjunction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arbitrary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0092"/>
                  </a:ext>
                </a:extLst>
              </a:tr>
            </a:tbl>
          </a:graphicData>
        </a:graphic>
      </p:graphicFrame>
      <p:grpSp>
        <p:nvGrpSpPr>
          <p:cNvPr id="84" name="Group 83">
            <a:extLst>
              <a:ext uri="{FF2B5EF4-FFF2-40B4-BE49-F238E27FC236}">
                <a16:creationId xmlns:a16="http://schemas.microsoft.com/office/drawing/2014/main" id="{4E183116-DE1F-ED9D-608F-9B59FAEA12D5}"/>
              </a:ext>
            </a:extLst>
          </p:cNvPr>
          <p:cNvGrpSpPr/>
          <p:nvPr/>
        </p:nvGrpSpPr>
        <p:grpSpPr>
          <a:xfrm>
            <a:off x="351289" y="4341568"/>
            <a:ext cx="2199587" cy="1235084"/>
            <a:chOff x="7134780" y="3537982"/>
            <a:chExt cx="2199587" cy="1235084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A73C858-626F-7351-DDE0-B9C5DEF01EB0}"/>
                </a:ext>
              </a:extLst>
            </p:cNvPr>
            <p:cNvSpPr/>
            <p:nvPr/>
          </p:nvSpPr>
          <p:spPr>
            <a:xfrm>
              <a:off x="7134780" y="3537982"/>
              <a:ext cx="2199587" cy="12350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A2AF0C5-B467-1DE4-FD0E-26A20BFDB64C}"/>
                </a:ext>
              </a:extLst>
            </p:cNvPr>
            <p:cNvSpPr/>
            <p:nvPr/>
          </p:nvSpPr>
          <p:spPr>
            <a:xfrm>
              <a:off x="7241821" y="3615577"/>
              <a:ext cx="1780616" cy="9691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414744-8F0B-E831-03BA-8C8550E69955}"/>
                </a:ext>
              </a:extLst>
            </p:cNvPr>
            <p:cNvSpPr/>
            <p:nvPr/>
          </p:nvSpPr>
          <p:spPr>
            <a:xfrm>
              <a:off x="7439038" y="3682107"/>
              <a:ext cx="1216012" cy="6652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DEDFCBF-5BBF-2F01-0A2B-FF1A686E290C}"/>
                    </a:ext>
                  </a:extLst>
                </p:cNvPr>
                <p:cNvSpPr txBox="1"/>
                <p:nvPr/>
              </p:nvSpPr>
              <p:spPr>
                <a:xfrm>
                  <a:off x="8841741" y="4259959"/>
                  <a:ext cx="3064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𝒮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DEDFCBF-5BBF-2F01-0A2B-FF1A686E2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741" y="4259959"/>
                  <a:ext cx="306427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DB064CA-4AF8-7609-B4EA-6D83C14E6F09}"/>
                    </a:ext>
                  </a:extLst>
                </p:cNvPr>
                <p:cNvSpPr txBox="1"/>
                <p:nvPr/>
              </p:nvSpPr>
              <p:spPr>
                <a:xfrm>
                  <a:off x="8152126" y="3921405"/>
                  <a:ext cx="4018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DB064CA-4AF8-7609-B4EA-6D83C14E6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126" y="3921405"/>
                  <a:ext cx="401817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0CAE58D-3470-B9FE-FB9E-C7E9DAF54C47}"/>
                    </a:ext>
                  </a:extLst>
                </p:cNvPr>
                <p:cNvSpPr txBox="1"/>
                <p:nvPr/>
              </p:nvSpPr>
              <p:spPr>
                <a:xfrm>
                  <a:off x="7728977" y="3771171"/>
                  <a:ext cx="4158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0CAE58D-3470-B9FE-FB9E-C7E9DAF54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8977" y="3771171"/>
                  <a:ext cx="415882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2C2D3F3-9625-584D-8922-08916504420E}"/>
                </a:ext>
              </a:extLst>
            </p:cNvPr>
            <p:cNvSpPr/>
            <p:nvPr/>
          </p:nvSpPr>
          <p:spPr>
            <a:xfrm>
              <a:off x="7616089" y="3751402"/>
              <a:ext cx="632561" cy="4278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B332582-B94D-9E9C-78E8-B4BECCE59E7A}"/>
                    </a:ext>
                  </a:extLst>
                </p:cNvPr>
                <p:cNvSpPr txBox="1"/>
                <p:nvPr/>
              </p:nvSpPr>
              <p:spPr>
                <a:xfrm>
                  <a:off x="8504695" y="4090682"/>
                  <a:ext cx="4018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B332582-B94D-9E9C-78E8-B4BECCE59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4695" y="4090682"/>
                  <a:ext cx="401817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479CBF-CE6F-6B1F-8FD0-1DC5CD993753}"/>
              </a:ext>
            </a:extLst>
          </p:cNvPr>
          <p:cNvSpPr txBox="1"/>
          <p:nvPr/>
        </p:nvSpPr>
        <p:spPr>
          <a:xfrm>
            <a:off x="2280475" y="5699855"/>
            <a:ext cx="546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Some mathematical theories (formally well-posed)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h</a:t>
            </a:r>
            <a:r>
              <a:rPr lang="en-US" b="0" dirty="0">
                <a:solidFill>
                  <a:srgbClr val="C00000"/>
                </a:solidFill>
              </a:rPr>
              <a:t>ave “too many statements” to be physically meaningful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8EFEF-0A14-4183-052E-A22EB9628E1D}"/>
              </a:ext>
            </a:extLst>
          </p:cNvPr>
          <p:cNvSpPr txBox="1"/>
          <p:nvPr/>
        </p:nvSpPr>
        <p:spPr>
          <a:xfrm>
            <a:off x="9928883" y="262071"/>
            <a:ext cx="19736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Top. Proc.</a:t>
            </a:r>
            <a:r>
              <a:rPr lang="en-US" b="1" i="1" dirty="0"/>
              <a:t> </a:t>
            </a:r>
            <a:r>
              <a:rPr lang="en-US" b="1" dirty="0"/>
              <a:t>54 </a:t>
            </a:r>
            <a:br>
              <a:rPr lang="en-US" b="1" dirty="0"/>
            </a:br>
            <a:r>
              <a:rPr lang="en-US" dirty="0"/>
              <a:t>pp. 271-282 (2019)</a:t>
            </a:r>
          </a:p>
        </p:txBody>
      </p:sp>
    </p:spTree>
    <p:extLst>
      <p:ext uri="{BB962C8B-B14F-4D97-AF65-F5344CB8AC3E}">
        <p14:creationId xmlns:p14="http://schemas.microsoft.com/office/powerpoint/2010/main" val="409160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320C2F-72B0-BA0A-825F-2566DC7A8903}"/>
              </a:ext>
            </a:extLst>
          </p:cNvPr>
          <p:cNvGrpSpPr/>
          <p:nvPr/>
        </p:nvGrpSpPr>
        <p:grpSpPr>
          <a:xfrm>
            <a:off x="1325659" y="1370117"/>
            <a:ext cx="4621326" cy="3306943"/>
            <a:chOff x="7474760" y="183518"/>
            <a:chExt cx="4621326" cy="33069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BBC3F55-A437-5D88-8E31-6F591D68825C}"/>
                </a:ext>
              </a:extLst>
            </p:cNvPr>
            <p:cNvSpPr/>
            <p:nvPr/>
          </p:nvSpPr>
          <p:spPr>
            <a:xfrm>
              <a:off x="8827663" y="549732"/>
              <a:ext cx="2712515" cy="22604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39BA05-E397-05C3-998F-D3E3864B39EE}"/>
                </a:ext>
              </a:extLst>
            </p:cNvPr>
            <p:cNvSpPr txBox="1"/>
            <p:nvPr/>
          </p:nvSpPr>
          <p:spPr>
            <a:xfrm>
              <a:off x="7573636" y="183518"/>
              <a:ext cx="20672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Metaphysical reality</a:t>
              </a:r>
            </a:p>
            <a:p>
              <a:pPr algn="ctr"/>
              <a:r>
                <a:rPr lang="en-US" sz="1400" dirty="0"/>
                <a:t>What really exists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FF48E1-26E5-D253-2373-82EAD29C8270}"/>
                </a:ext>
              </a:extLst>
            </p:cNvPr>
            <p:cNvSpPr/>
            <p:nvPr/>
          </p:nvSpPr>
          <p:spPr>
            <a:xfrm>
              <a:off x="9960209" y="1657704"/>
              <a:ext cx="1116918" cy="92524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1264A6-9CF2-A329-96FA-D6D6707CBC8B}"/>
                </a:ext>
              </a:extLst>
            </p:cNvPr>
            <p:cNvSpPr txBox="1"/>
            <p:nvPr/>
          </p:nvSpPr>
          <p:spPr>
            <a:xfrm>
              <a:off x="10406521" y="2690242"/>
              <a:ext cx="1689565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reality</a:t>
              </a:r>
            </a:p>
            <a:p>
              <a:pPr algn="ctr"/>
              <a:r>
                <a:rPr lang="en-US" sz="1400" dirty="0"/>
                <a:t>What can be studied</a:t>
              </a:r>
              <a:br>
                <a:rPr lang="en-US" sz="1400" dirty="0"/>
              </a:br>
              <a:r>
                <a:rPr lang="en-US" sz="1400" dirty="0"/>
                <a:t>experimentally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1EC3C5-CB54-BAA8-B94B-55508B8BE3EF}"/>
                </a:ext>
              </a:extLst>
            </p:cNvPr>
            <p:cNvCxnSpPr/>
            <p:nvPr/>
          </p:nvCxnSpPr>
          <p:spPr>
            <a:xfrm>
              <a:off x="10616859" y="2227699"/>
              <a:ext cx="460268" cy="435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7A16A-BEE2-50FF-023D-9862F6C0A8E5}"/>
                </a:ext>
              </a:extLst>
            </p:cNvPr>
            <p:cNvCxnSpPr/>
            <p:nvPr/>
          </p:nvCxnSpPr>
          <p:spPr>
            <a:xfrm>
              <a:off x="8873976" y="768293"/>
              <a:ext cx="472542" cy="281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9F6100-0EDE-E95C-497A-6E4F238E75F4}"/>
                </a:ext>
              </a:extLst>
            </p:cNvPr>
            <p:cNvSpPr/>
            <p:nvPr/>
          </p:nvSpPr>
          <p:spPr>
            <a:xfrm>
              <a:off x="9177885" y="2965708"/>
              <a:ext cx="509364" cy="48328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3B0B81-28AA-B4F3-F51E-8DF60D18FCED}"/>
                </a:ext>
              </a:extLst>
            </p:cNvPr>
            <p:cNvSpPr txBox="1"/>
            <p:nvPr/>
          </p:nvSpPr>
          <p:spPr>
            <a:xfrm>
              <a:off x="7474760" y="2490303"/>
              <a:ext cx="175208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theories</a:t>
              </a:r>
            </a:p>
            <a:p>
              <a:pPr algn="ctr"/>
              <a:r>
                <a:rPr lang="en-US" sz="1400" dirty="0"/>
                <a:t>Idealized account</a:t>
              </a:r>
              <a:br>
                <a:rPr lang="en-US" sz="1400" dirty="0"/>
              </a:br>
              <a:r>
                <a:rPr lang="en-US" sz="1400" dirty="0"/>
                <a:t>of physical reality</a:t>
              </a: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62131F4-AA4F-84AD-7977-77A011230257}"/>
                </a:ext>
              </a:extLst>
            </p:cNvPr>
            <p:cNvSpPr/>
            <p:nvPr/>
          </p:nvSpPr>
          <p:spPr>
            <a:xfrm rot="2407524">
              <a:off x="9767764" y="2454426"/>
              <a:ext cx="165696" cy="568002"/>
            </a:xfrm>
            <a:prstGeom prst="downArrow">
              <a:avLst/>
            </a:prstGeom>
            <a:gradFill flip="none" rotWithShape="1">
              <a:gsLst>
                <a:gs pos="0">
                  <a:srgbClr val="5B9BD5"/>
                </a:gs>
                <a:gs pos="100000">
                  <a:srgbClr val="70AD47"/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AEB6A0-D9D5-BC98-8D40-C517FEB46908}"/>
                </a:ext>
              </a:extLst>
            </p:cNvPr>
            <p:cNvCxnSpPr/>
            <p:nvPr/>
          </p:nvCxnSpPr>
          <p:spPr>
            <a:xfrm>
              <a:off x="9110247" y="2965708"/>
              <a:ext cx="236271" cy="191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93196-6554-9150-800D-BE9C63C7D3EA}"/>
              </a:ext>
            </a:extLst>
          </p:cNvPr>
          <p:cNvGrpSpPr/>
          <p:nvPr/>
        </p:nvGrpSpPr>
        <p:grpSpPr>
          <a:xfrm>
            <a:off x="8169836" y="383058"/>
            <a:ext cx="3483994" cy="2060584"/>
            <a:chOff x="493183" y="497124"/>
            <a:chExt cx="4586985" cy="271294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00EF6D-D00F-9687-04B2-E536A6F8EF12}"/>
                </a:ext>
              </a:extLst>
            </p:cNvPr>
            <p:cNvSpPr/>
            <p:nvPr/>
          </p:nvSpPr>
          <p:spPr>
            <a:xfrm>
              <a:off x="2546866" y="1265150"/>
              <a:ext cx="1332774" cy="1332774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1C4070C-325B-E521-9ABC-A2740FE644B5}"/>
                </a:ext>
              </a:extLst>
            </p:cNvPr>
            <p:cNvSpPr/>
            <p:nvPr/>
          </p:nvSpPr>
          <p:spPr>
            <a:xfrm>
              <a:off x="2854704" y="2217742"/>
              <a:ext cx="803739" cy="803739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D61A5C-970F-17E8-1D82-AF627BB78DFE}"/>
                </a:ext>
              </a:extLst>
            </p:cNvPr>
            <p:cNvSpPr/>
            <p:nvPr/>
          </p:nvSpPr>
          <p:spPr>
            <a:xfrm>
              <a:off x="1121036" y="893855"/>
              <a:ext cx="2316211" cy="2316211"/>
            </a:xfrm>
            <a:prstGeom prst="ellipse">
              <a:avLst/>
            </a:prstGeom>
            <a:solidFill>
              <a:srgbClr val="92D05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8BD1A3-2911-3461-2323-26F945E670B9}"/>
                </a:ext>
              </a:extLst>
            </p:cNvPr>
            <p:cNvSpPr txBox="1"/>
            <p:nvPr/>
          </p:nvSpPr>
          <p:spPr>
            <a:xfrm>
              <a:off x="493183" y="497124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physics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5A465D-AE71-B91C-16B9-488AADB8217C}"/>
                </a:ext>
              </a:extLst>
            </p:cNvPr>
            <p:cNvSpPr txBox="1"/>
            <p:nvPr/>
          </p:nvSpPr>
          <p:spPr>
            <a:xfrm>
              <a:off x="3192880" y="668246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mathematics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C5D2C7-B593-59DA-BC96-0CF36E32A5C2}"/>
                </a:ext>
              </a:extLst>
            </p:cNvPr>
            <p:cNvSpPr txBox="1"/>
            <p:nvPr/>
          </p:nvSpPr>
          <p:spPr>
            <a:xfrm>
              <a:off x="3604532" y="2418022"/>
              <a:ext cx="1439020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Philosophy</a:t>
              </a:r>
              <a:br>
                <a:rPr lang="en-US" sz="1600" dirty="0"/>
              </a:br>
              <a:r>
                <a:rPr lang="en-US" sz="1600" dirty="0"/>
                <a:t>of science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882AB4D-C40F-00EB-FFFA-A1EE9ECD5E09}"/>
              </a:ext>
            </a:extLst>
          </p:cNvPr>
          <p:cNvSpPr txBox="1"/>
          <p:nvPr/>
        </p:nvSpPr>
        <p:spPr>
          <a:xfrm>
            <a:off x="472389" y="264385"/>
            <a:ext cx="450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Underlying perspective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18638F-F1FE-D2E3-D839-4B8EA6050187}"/>
              </a:ext>
            </a:extLst>
          </p:cNvPr>
          <p:cNvCxnSpPr>
            <a:cxnSpLocks/>
          </p:cNvCxnSpPr>
          <p:nvPr/>
        </p:nvCxnSpPr>
        <p:spPr>
          <a:xfrm flipH="1" flipV="1">
            <a:off x="4989250" y="3107184"/>
            <a:ext cx="1313896" cy="3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D660B1-F3AB-7193-76AA-A0BE21FEAA3C}"/>
              </a:ext>
            </a:extLst>
          </p:cNvPr>
          <p:cNvSpPr txBox="1"/>
          <p:nvPr/>
        </p:nvSpPr>
        <p:spPr>
          <a:xfrm>
            <a:off x="6364370" y="3076175"/>
            <a:ext cx="2810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exactly do we</a:t>
            </a:r>
            <a:br>
              <a:rPr lang="en-US" sz="2400" dirty="0"/>
            </a:br>
            <a:r>
              <a:rPr lang="en-US" sz="2400" dirty="0"/>
              <a:t>draw that boundary?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C7D282-0AD6-5545-2AB8-DA1239382BB1}"/>
              </a:ext>
            </a:extLst>
          </p:cNvPr>
          <p:cNvCxnSpPr/>
          <p:nvPr/>
        </p:nvCxnSpPr>
        <p:spPr>
          <a:xfrm flipH="1" flipV="1">
            <a:off x="3811108" y="4076064"/>
            <a:ext cx="136780" cy="78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2B68B1-5997-CAF8-219E-F7468292542B}"/>
              </a:ext>
            </a:extLst>
          </p:cNvPr>
          <p:cNvSpPr txBox="1"/>
          <p:nvPr/>
        </p:nvSpPr>
        <p:spPr>
          <a:xfrm>
            <a:off x="1187045" y="4949532"/>
            <a:ext cx="772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exactly does the abstraction/idealization process work?</a:t>
            </a:r>
          </a:p>
        </p:txBody>
      </p:sp>
    </p:spTree>
    <p:extLst>
      <p:ext uri="{BB962C8B-B14F-4D97-AF65-F5344CB8AC3E}">
        <p14:creationId xmlns:p14="http://schemas.microsoft.com/office/powerpoint/2010/main" val="4081527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  <a:blipFill>
                <a:blip r:embed="rId2"/>
                <a:stretch>
                  <a:fillRect t="-9459" b="-20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DDAAB7-9C97-E32E-60DF-D462351CD1B6}"/>
              </a:ext>
            </a:extLst>
          </p:cNvPr>
          <p:cNvGrpSpPr/>
          <p:nvPr/>
        </p:nvGrpSpPr>
        <p:grpSpPr>
          <a:xfrm>
            <a:off x="292581" y="1008555"/>
            <a:ext cx="2990369" cy="2684357"/>
            <a:chOff x="1041881" y="1285108"/>
            <a:chExt cx="2990369" cy="268435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B4C9C1-42AC-8C4C-EA49-007BC61E6D36}"/>
                </a:ext>
              </a:extLst>
            </p:cNvPr>
            <p:cNvSpPr/>
            <p:nvPr/>
          </p:nvSpPr>
          <p:spPr>
            <a:xfrm>
              <a:off x="1085855" y="1285108"/>
              <a:ext cx="2946395" cy="134577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3E7D67-F6E8-5440-F2B7-DF0C34E6D019}"/>
                </a:ext>
              </a:extLst>
            </p:cNvPr>
            <p:cNvSpPr/>
            <p:nvPr/>
          </p:nvSpPr>
          <p:spPr>
            <a:xfrm>
              <a:off x="2581027" y="1755678"/>
              <a:ext cx="1362635" cy="6281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0368A0-66B3-DFAE-9A39-77D7ECFB12D7}"/>
                </a:ext>
              </a:extLst>
            </p:cNvPr>
            <p:cNvSpPr txBox="1"/>
            <p:nvPr/>
          </p:nvSpPr>
          <p:spPr>
            <a:xfrm>
              <a:off x="2849723" y="1909004"/>
              <a:ext cx="1033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Possibilities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81FD6B-908A-8E9E-9648-B5E1B0B9E7FE}"/>
                </a:ext>
              </a:extLst>
            </p:cNvPr>
            <p:cNvSpPr txBox="1"/>
            <p:nvPr/>
          </p:nvSpPr>
          <p:spPr>
            <a:xfrm>
              <a:off x="1531887" y="1297809"/>
              <a:ext cx="1863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Theoretical statements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102EA5-5CF4-AD1A-7C4D-67C90CEC74B0}"/>
                </a:ext>
              </a:extLst>
            </p:cNvPr>
            <p:cNvSpPr/>
            <p:nvPr/>
          </p:nvSpPr>
          <p:spPr>
            <a:xfrm>
              <a:off x="1189256" y="1598740"/>
              <a:ext cx="1687294" cy="897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CB3B32-912A-3F65-4BEB-E9D7D051EA61}"/>
                </a:ext>
              </a:extLst>
            </p:cNvPr>
            <p:cNvSpPr txBox="1"/>
            <p:nvPr/>
          </p:nvSpPr>
          <p:spPr>
            <a:xfrm>
              <a:off x="1463536" y="1774599"/>
              <a:ext cx="100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Verifiable</a:t>
              </a:r>
              <a:br>
                <a:rPr lang="en-US" sz="1400" dirty="0"/>
              </a:br>
              <a:r>
                <a:rPr lang="en-US" sz="1400" dirty="0"/>
                <a:t>statements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12CA9CE-D84F-502E-8A4C-640CB218A657}"/>
                </a:ext>
              </a:extLst>
            </p:cNvPr>
            <p:cNvGrpSpPr/>
            <p:nvPr/>
          </p:nvGrpSpPr>
          <p:grpSpPr>
            <a:xfrm>
              <a:off x="3045795" y="3193936"/>
              <a:ext cx="889000" cy="365125"/>
              <a:chOff x="4648201" y="4642103"/>
              <a:chExt cx="889000" cy="36512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9B81BB-0D93-AAA2-9B5A-1A11AF56C940}"/>
                  </a:ext>
                </a:extLst>
              </p:cNvPr>
              <p:cNvSpPr/>
              <p:nvPr/>
            </p:nvSpPr>
            <p:spPr>
              <a:xfrm>
                <a:off x="4648201" y="4642103"/>
                <a:ext cx="889000" cy="365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584A3E-2557-FABC-5ECC-491A5089D255}"/>
                  </a:ext>
                </a:extLst>
              </p:cNvPr>
              <p:cNvSpPr txBox="1"/>
              <p:nvPr/>
            </p:nvSpPr>
            <p:spPr>
              <a:xfrm>
                <a:off x="4788946" y="4655388"/>
                <a:ext cx="634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Points</a:t>
                </a: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2D475D2-0FCF-B273-4831-1FE5A70E1D2F}"/>
                </a:ext>
              </a:extLst>
            </p:cNvPr>
            <p:cNvCxnSpPr>
              <a:cxnSpLocks/>
            </p:cNvCxnSpPr>
            <p:nvPr/>
          </p:nvCxnSpPr>
          <p:spPr>
            <a:xfrm>
              <a:off x="3390875" y="2397103"/>
              <a:ext cx="32835" cy="772487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110211D-8227-12CB-92FB-DF11A64B7BCF}"/>
                </a:ext>
              </a:extLst>
            </p:cNvPr>
            <p:cNvCxnSpPr>
              <a:cxnSpLocks/>
            </p:cNvCxnSpPr>
            <p:nvPr/>
          </p:nvCxnSpPr>
          <p:spPr>
            <a:xfrm>
              <a:off x="1981428" y="2512494"/>
              <a:ext cx="0" cy="66679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EAD3930-1A81-8244-FCCF-E01CF9D23D71}"/>
                </a:ext>
              </a:extLst>
            </p:cNvPr>
            <p:cNvCxnSpPr>
              <a:cxnSpLocks/>
            </p:cNvCxnSpPr>
            <p:nvPr/>
          </p:nvCxnSpPr>
          <p:spPr>
            <a:xfrm>
              <a:off x="1500669" y="2643585"/>
              <a:ext cx="0" cy="403423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D872A43-C448-88EB-BF24-4BE62DEAE93B}"/>
                </a:ext>
              </a:extLst>
            </p:cNvPr>
            <p:cNvSpPr/>
            <p:nvPr/>
          </p:nvSpPr>
          <p:spPr>
            <a:xfrm>
              <a:off x="1041881" y="3073171"/>
              <a:ext cx="1644170" cy="8962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58D2793-6807-B202-413A-F38C5C6AD76F}"/>
                </a:ext>
              </a:extLst>
            </p:cNvPr>
            <p:cNvSpPr txBox="1"/>
            <p:nvPr/>
          </p:nvSpPr>
          <p:spPr>
            <a:xfrm>
              <a:off x="1060931" y="3636288"/>
              <a:ext cx="899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Borel</a:t>
              </a:r>
              <a:r>
                <a:rPr lang="en-US" sz="1400" dirty="0"/>
                <a:t> sets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329AD12-6120-D393-66B4-B987489B3624}"/>
                </a:ext>
              </a:extLst>
            </p:cNvPr>
            <p:cNvSpPr txBox="1"/>
            <p:nvPr/>
          </p:nvSpPr>
          <p:spPr>
            <a:xfrm>
              <a:off x="1511761" y="3250918"/>
              <a:ext cx="913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Open sets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B540DCF-D084-0E72-873F-EB5A27A07F69}"/>
                </a:ext>
              </a:extLst>
            </p:cNvPr>
            <p:cNvSpPr/>
            <p:nvPr/>
          </p:nvSpPr>
          <p:spPr>
            <a:xfrm>
              <a:off x="1445065" y="3201606"/>
              <a:ext cx="1077868" cy="425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336136"/>
                  </p:ext>
                </p:extLst>
              </p:nvPr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56727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/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verifiable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blipFill>
                <a:blip r:embed="rId4"/>
                <a:stretch>
                  <a:fillRect l="-648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/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falsifiable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blipFill>
                <a:blip r:embed="rId5"/>
                <a:stretch>
                  <a:fillRect l="-63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/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corresponds to the undecidable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blipFill>
                <a:blip r:embed="rId6"/>
                <a:stretch>
                  <a:fillRect l="-66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CE05E3-1DE2-F4EB-F3FC-C08CC8A336F1}"/>
              </a:ext>
            </a:extLst>
          </p:cNvPr>
          <p:cNvCxnSpPr>
            <a:endCxn id="105" idx="1"/>
          </p:cNvCxnSpPr>
          <p:nvPr/>
        </p:nvCxnSpPr>
        <p:spPr>
          <a:xfrm flipV="1">
            <a:off x="6304466" y="1305685"/>
            <a:ext cx="479896" cy="38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A4F3C05-62F1-7DA4-6E66-B2BED61E8C60}"/>
              </a:ext>
            </a:extLst>
          </p:cNvPr>
          <p:cNvCxnSpPr>
            <a:endCxn id="107" idx="1"/>
          </p:cNvCxnSpPr>
          <p:nvPr/>
        </p:nvCxnSpPr>
        <p:spPr>
          <a:xfrm flipV="1">
            <a:off x="6304466" y="2064237"/>
            <a:ext cx="479896" cy="1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0F88A88-AD43-722E-7601-01BA96834E29}"/>
              </a:ext>
            </a:extLst>
          </p:cNvPr>
          <p:cNvCxnSpPr>
            <a:endCxn id="106" idx="1"/>
          </p:cNvCxnSpPr>
          <p:nvPr/>
        </p:nvCxnSpPr>
        <p:spPr>
          <a:xfrm>
            <a:off x="6304466" y="2585964"/>
            <a:ext cx="479896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/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Borel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1400" dirty="0"/>
                  <a:t>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1400" dirty="0"/>
                  <a:t>)</a:t>
                </a:r>
                <a:r>
                  <a:rPr lang="en-US" sz="1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</m:oMath>
                </a14:m>
                <a:r>
                  <a:rPr lang="en-US" sz="1400" dirty="0"/>
                  <a:t>Theoretical “the mass of the electron in KeV is a rational number” (undecidable)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blipFill>
                <a:blip r:embed="rId7"/>
                <a:stretch>
                  <a:fillRect l="-19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/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Open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dirty="0"/>
                      <m:t>5</m:t>
                    </m:r>
                    <m:r>
                      <m:rPr>
                        <m:nor/>
                      </m:rPr>
                      <a:rPr lang="en-US" sz="1400" b="0" i="0" dirty="0" smtClean="0"/>
                      <m:t>09.5, 510.5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Verifiable “the mass of the electron is 510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400" dirty="0"/>
                  <a:t> 0.5 KeV”</a:t>
                </a: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l="-3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/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Closed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[510]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Falsifiable “the mass of the electron is exactly 510 KeV”</a:t>
                </a: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l="-3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D98965B-162C-1080-D8FF-31167A020D53}"/>
              </a:ext>
            </a:extLst>
          </p:cNvPr>
          <p:cNvGrpSpPr/>
          <p:nvPr/>
        </p:nvGrpSpPr>
        <p:grpSpPr>
          <a:xfrm>
            <a:off x="523158" y="4444668"/>
            <a:ext cx="3208184" cy="1479650"/>
            <a:chOff x="608166" y="1348615"/>
            <a:chExt cx="7780826" cy="3588603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88DDF36-0955-3A97-6B2B-CF73FB65656A}"/>
                </a:ext>
              </a:extLst>
            </p:cNvPr>
            <p:cNvGrpSpPr/>
            <p:nvPr/>
          </p:nvGrpSpPr>
          <p:grpSpPr>
            <a:xfrm>
              <a:off x="1001222" y="3472140"/>
              <a:ext cx="6797787" cy="1465078"/>
              <a:chOff x="2212388" y="3872190"/>
              <a:chExt cx="6797787" cy="1465078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4D800F1C-F0B3-4434-B3A4-01E1E759D498}"/>
                  </a:ext>
                </a:extLst>
              </p:cNvPr>
              <p:cNvGrpSpPr/>
              <p:nvPr/>
            </p:nvGrpSpPr>
            <p:grpSpPr>
              <a:xfrm>
                <a:off x="7267876" y="3872190"/>
                <a:ext cx="1742299" cy="1465078"/>
                <a:chOff x="7120424" y="4399613"/>
                <a:chExt cx="1742299" cy="1465078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1B2081D-56F9-9CD8-8A64-53A06DD31D3D}"/>
                    </a:ext>
                  </a:extLst>
                </p:cNvPr>
                <p:cNvSpPr/>
                <p:nvPr/>
              </p:nvSpPr>
              <p:spPr>
                <a:xfrm>
                  <a:off x="7120424" y="4399613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C5EE13C0-5775-1AD4-85E2-4D31557348A4}"/>
                    </a:ext>
                  </a:extLst>
                </p:cNvPr>
                <p:cNvSpPr/>
                <p:nvPr/>
              </p:nvSpPr>
              <p:spPr>
                <a:xfrm>
                  <a:off x="8325626" y="489607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5183B65F-AABC-13A7-4D68-B2A5DB56E5A7}"/>
                    </a:ext>
                  </a:extLst>
                </p:cNvPr>
                <p:cNvSpPr/>
                <p:nvPr/>
              </p:nvSpPr>
              <p:spPr>
                <a:xfrm>
                  <a:off x="7407281" y="512238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C845337-8682-0F87-69C7-158EC9C7133C}"/>
                    </a:ext>
                  </a:extLst>
                </p:cNvPr>
                <p:cNvSpPr/>
                <p:nvPr/>
              </p:nvSpPr>
              <p:spPr>
                <a:xfrm>
                  <a:off x="8090010" y="548914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7F70AA4F-0445-683E-828A-56FCE8904291}"/>
                    </a:ext>
                  </a:extLst>
                </p:cNvPr>
                <p:cNvSpPr/>
                <p:nvPr/>
              </p:nvSpPr>
              <p:spPr>
                <a:xfrm>
                  <a:off x="7930758" y="520205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B01F7F7A-CA87-5B35-FA1C-5633F63A8DB7}"/>
                    </a:ext>
                  </a:extLst>
                </p:cNvPr>
                <p:cNvSpPr/>
                <p:nvPr/>
              </p:nvSpPr>
              <p:spPr>
                <a:xfrm>
                  <a:off x="7683115" y="472538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29FF1D9D-0BB6-81C5-30B4-3E4E27D271ED}"/>
                  </a:ext>
                </a:extLst>
              </p:cNvPr>
              <p:cNvGrpSpPr/>
              <p:nvPr/>
            </p:nvGrpSpPr>
            <p:grpSpPr>
              <a:xfrm>
                <a:off x="2212388" y="3872190"/>
                <a:ext cx="1742299" cy="1465078"/>
                <a:chOff x="1936220" y="4385306"/>
                <a:chExt cx="1742299" cy="1465078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06482D70-E001-9125-1F80-C2A8F30D7422}"/>
                    </a:ext>
                  </a:extLst>
                </p:cNvPr>
                <p:cNvSpPr/>
                <p:nvPr/>
              </p:nvSpPr>
              <p:spPr>
                <a:xfrm>
                  <a:off x="1936220" y="4385306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F403653-62B4-D87A-325F-CC38D28C4F1C}"/>
                    </a:ext>
                  </a:extLst>
                </p:cNvPr>
                <p:cNvSpPr/>
                <p:nvPr/>
              </p:nvSpPr>
              <p:spPr>
                <a:xfrm>
                  <a:off x="3141422" y="488176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D09F92B7-5DF5-119B-FC82-4D0E766CFB99}"/>
                    </a:ext>
                  </a:extLst>
                </p:cNvPr>
                <p:cNvSpPr/>
                <p:nvPr/>
              </p:nvSpPr>
              <p:spPr>
                <a:xfrm>
                  <a:off x="2199116" y="52171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D7EEE8CF-468D-CB89-FCCC-107F02649643}"/>
                    </a:ext>
                  </a:extLst>
                </p:cNvPr>
                <p:cNvSpPr/>
                <p:nvPr/>
              </p:nvSpPr>
              <p:spPr>
                <a:xfrm>
                  <a:off x="3296784" y="5217138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5418E216-A709-78A1-CC98-EF3C7DFB40D2}"/>
                    </a:ext>
                  </a:extLst>
                </p:cNvPr>
                <p:cNvSpPr/>
                <p:nvPr/>
              </p:nvSpPr>
              <p:spPr>
                <a:xfrm>
                  <a:off x="2552536" y="548914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3F0E1D85-9DBD-B97D-DBB5-BADBAD80A3E9}"/>
                    </a:ext>
                  </a:extLst>
                </p:cNvPr>
                <p:cNvSpPr/>
                <p:nvPr/>
              </p:nvSpPr>
              <p:spPr>
                <a:xfrm>
                  <a:off x="2727129" y="5043214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5E19111-C121-1797-8ECE-BFF5BC146537}"/>
                    </a:ext>
                  </a:extLst>
                </p:cNvPr>
                <p:cNvSpPr/>
                <p:nvPr/>
              </p:nvSpPr>
              <p:spPr>
                <a:xfrm>
                  <a:off x="3012901" y="545363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E6B9C8E2-2A61-56A1-B927-70A679AEBCB6}"/>
                    </a:ext>
                  </a:extLst>
                </p:cNvPr>
                <p:cNvSpPr/>
                <p:nvPr/>
              </p:nvSpPr>
              <p:spPr>
                <a:xfrm>
                  <a:off x="2790957" y="46167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6DA8FA60-4B7A-92AB-B295-5CE53922200B}"/>
                    </a:ext>
                  </a:extLst>
                </p:cNvPr>
                <p:cNvSpPr/>
                <p:nvPr/>
              </p:nvSpPr>
              <p:spPr>
                <a:xfrm>
                  <a:off x="2262534" y="4820790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08372CF-6248-CA38-4FF9-B4EE5F98B6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7590" y="4307674"/>
                <a:ext cx="4386514" cy="65165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4634B41-B019-D7F9-AF77-C5D948FED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8146" y="4230631"/>
                <a:ext cx="4608740" cy="33142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9AD8863-A205-49F8-6C96-33206C657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6933" y="4146006"/>
                <a:ext cx="4293715" cy="48447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72A7507-F1DD-3A21-C3A0-BFE10A21B5B8}"/>
                </a:ext>
              </a:extLst>
            </p:cNvPr>
            <p:cNvGrpSpPr/>
            <p:nvPr/>
          </p:nvGrpSpPr>
          <p:grpSpPr>
            <a:xfrm>
              <a:off x="608166" y="1348615"/>
              <a:ext cx="2715202" cy="1605910"/>
              <a:chOff x="1085238" y="2632678"/>
              <a:chExt cx="2715202" cy="1605910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8609197-9094-B562-DADF-DD40C041A24E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E2BA702-70C5-B8ED-1874-2286A20D8C1C}"/>
                  </a:ext>
                </a:extLst>
              </p:cNvPr>
              <p:cNvSpPr/>
              <p:nvPr/>
            </p:nvSpPr>
            <p:spPr>
              <a:xfrm>
                <a:off x="2320031" y="303265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0ECA9EC-A6FF-E508-0A16-84B6D4A98E1B}"/>
                  </a:ext>
                </a:extLst>
              </p:cNvPr>
              <p:cNvSpPr/>
              <p:nvPr/>
            </p:nvSpPr>
            <p:spPr>
              <a:xfrm>
                <a:off x="1305017" y="346451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E9B7479-02B9-6F74-AFD3-7D66D6D67EC7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371C3F2-D023-B20D-6D69-AA9C456E0F0F}"/>
                  </a:ext>
                </a:extLst>
              </p:cNvPr>
              <p:cNvSpPr/>
              <p:nvPr/>
            </p:nvSpPr>
            <p:spPr>
              <a:xfrm>
                <a:off x="2756517" y="38312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F903487-9A5D-A157-F555-9848EAAC70F8}"/>
                  </a:ext>
                </a:extLst>
              </p:cNvPr>
              <p:cNvSpPr/>
              <p:nvPr/>
            </p:nvSpPr>
            <p:spPr>
              <a:xfrm>
                <a:off x="2251969" y="354860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FD807CB-CF25-41DB-A029-0216F63C29DC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F39DE3B-8538-20B4-B89B-6C1ABB1AA4DF}"/>
                  </a:ext>
                </a:extLst>
              </p:cNvPr>
              <p:cNvSpPr/>
              <p:nvPr/>
            </p:nvSpPr>
            <p:spPr>
              <a:xfrm>
                <a:off x="1876147" y="329058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A473234-CFA0-8C30-B9A5-33919EF722A0}"/>
                  </a:ext>
                </a:extLst>
              </p:cNvPr>
              <p:cNvSpPr/>
              <p:nvPr/>
            </p:nvSpPr>
            <p:spPr>
              <a:xfrm>
                <a:off x="3016932" y="296163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7611126-1223-2228-8CED-459A337CE50A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E288CC2-A39F-704D-B210-4397A5087A02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3C7D405-B001-422A-FED0-CCE468FA2A1A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081EB1D-7BBF-D961-199E-3A9EEFEB079C}"/>
                  </a:ext>
                </a:extLst>
              </p:cNvPr>
              <p:cNvSpPr/>
              <p:nvPr/>
            </p:nvSpPr>
            <p:spPr>
              <a:xfrm>
                <a:off x="3087953" y="373300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97183D5-64C7-0792-5737-DBC5240A0331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8A75A38-CF1A-AF4A-C10E-D89A3D753438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273DD29-01C7-4117-AA7A-695A14FC11B9}"/>
                </a:ext>
              </a:extLst>
            </p:cNvPr>
            <p:cNvGrpSpPr/>
            <p:nvPr/>
          </p:nvGrpSpPr>
          <p:grpSpPr>
            <a:xfrm>
              <a:off x="5673790" y="1372812"/>
              <a:ext cx="2715202" cy="1605910"/>
              <a:chOff x="1085238" y="2632678"/>
              <a:chExt cx="2715202" cy="1605910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1C28D42-C85E-F9B6-BC5B-2629C58E382B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D8A3EAE-7DB8-3CD5-FFBF-BEB5002EEC59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7CACF47-6589-3CB4-3B1D-875D35299C85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9F468159-68A5-224A-9D62-8F896522F8D8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EFFB02C-2D79-37BA-1207-90C114186C65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1F5E3D1E-DE5A-E296-3E0A-33CCF14F8995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CEBD845-40A2-0775-D2A7-99804E9F6118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A358C25D-7790-0D25-B5E1-8F6A084DE39B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EB5DAB8-39D4-D9DE-5B44-5EF3A1251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8" y="1879854"/>
              <a:ext cx="3590544" cy="20116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E9CCBDD-EC6C-E761-6208-C66CD5FF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602" y="2306574"/>
              <a:ext cx="4401312" cy="9144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3402922-B83C-A2D8-3346-CF95B6444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706" y="2130639"/>
              <a:ext cx="4163206" cy="4791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F73033B-1084-DC9E-9BC5-CB5309A8C686}"/>
                </a:ext>
              </a:extLst>
            </p:cNvPr>
            <p:cNvGrpSpPr/>
            <p:nvPr/>
          </p:nvGrpSpPr>
          <p:grpSpPr>
            <a:xfrm>
              <a:off x="1695844" y="2391071"/>
              <a:ext cx="5061844" cy="2370621"/>
              <a:chOff x="2907010" y="2791121"/>
              <a:chExt cx="5061844" cy="2370621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59869D7-59E3-8512-AEE3-DE5D6816E696}"/>
                  </a:ext>
                </a:extLst>
              </p:cNvPr>
              <p:cNvSpPr/>
              <p:nvPr/>
            </p:nvSpPr>
            <p:spPr>
              <a:xfrm rot="1485908">
                <a:off x="7508722" y="4044552"/>
                <a:ext cx="460132" cy="8695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77A007C-D278-0054-33CD-3803E92CAEFE}"/>
                  </a:ext>
                </a:extLst>
              </p:cNvPr>
              <p:cNvSpPr/>
              <p:nvPr/>
            </p:nvSpPr>
            <p:spPr>
              <a:xfrm rot="20779759">
                <a:off x="2907010" y="4013557"/>
                <a:ext cx="517041" cy="1148185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00F7A868-7FC2-F2BF-1333-FB87B137737B}"/>
                  </a:ext>
                </a:extLst>
              </p:cNvPr>
              <p:cNvCxnSpPr/>
              <p:nvPr/>
            </p:nvCxnSpPr>
            <p:spPr>
              <a:xfrm>
                <a:off x="7618160" y="2920014"/>
                <a:ext cx="212407" cy="10681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9CA54428-0991-C566-CF0F-101AC0D57171}"/>
                  </a:ext>
                </a:extLst>
              </p:cNvPr>
              <p:cNvCxnSpPr/>
              <p:nvPr/>
            </p:nvCxnSpPr>
            <p:spPr>
              <a:xfrm>
                <a:off x="3048206" y="2791121"/>
                <a:ext cx="8878" cy="119704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/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/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/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/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/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blipFill>
                <a:blip r:embed="rId14"/>
                <a:stretch>
                  <a:fillRect l="-42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/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/>
                    </a:solidFill>
                  </a:rPr>
                  <a:t>Causal relationship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blipFill>
                <a:blip r:embed="rId15"/>
                <a:stretch>
                  <a:fillRect l="-48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/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br>
                  <a:rPr lang="en-US" sz="1400" dirty="0">
                    <a:solidFill>
                      <a:schemeClr val="accent6"/>
                    </a:solidFill>
                  </a:rPr>
                </a:br>
                <a:r>
                  <a:rPr lang="en-US" sz="1400" dirty="0">
                    <a:solidFill>
                      <a:schemeClr val="accent6"/>
                    </a:solidFill>
                  </a:rPr>
                  <a:t>Causal relationship</a:t>
                </a:r>
                <a:endParaRPr lang="en-US" sz="14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blipFill>
                <a:blip r:embed="rId1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>
            <a:extLst>
              <a:ext uri="{FF2B5EF4-FFF2-40B4-BE49-F238E27FC236}">
                <a16:creationId xmlns:a16="http://schemas.microsoft.com/office/drawing/2014/main" id="{4F6E5D37-BF8F-ADC3-6C66-D0B5F454376E}"/>
              </a:ext>
            </a:extLst>
          </p:cNvPr>
          <p:cNvSpPr txBox="1"/>
          <p:nvPr/>
        </p:nvSpPr>
        <p:spPr>
          <a:xfrm>
            <a:off x="3746017" y="5280020"/>
            <a:ext cx="221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Relationships must be</a:t>
            </a:r>
            <a:br>
              <a:rPr lang="en-US" sz="1600" dirty="0"/>
            </a:br>
            <a:r>
              <a:rPr lang="en-US" sz="1600" dirty="0"/>
              <a:t>topologically continuous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A9094C7F-2D2E-455D-F907-46BE650BAF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74" y="4668167"/>
            <a:ext cx="2402560" cy="1779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/>
              <p:nvPr/>
            </p:nvSpPr>
            <p:spPr>
              <a:xfrm>
                <a:off x="5875027" y="6382425"/>
                <a:ext cx="3793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Phase transition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Topologically isolated regions</a:t>
                </a: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27" y="6382425"/>
                <a:ext cx="3793219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TextBox 240">
            <a:extLst>
              <a:ext uri="{FF2B5EF4-FFF2-40B4-BE49-F238E27FC236}">
                <a16:creationId xmlns:a16="http://schemas.microsoft.com/office/drawing/2014/main" id="{81F24FD1-1522-BCAB-7D3F-D815B49662C1}"/>
              </a:ext>
            </a:extLst>
          </p:cNvPr>
          <p:cNvSpPr txBox="1"/>
          <p:nvPr/>
        </p:nvSpPr>
        <p:spPr>
          <a:xfrm>
            <a:off x="5886953" y="4227492"/>
            <a:ext cx="389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Topologically continuous consistent</a:t>
            </a:r>
            <a:br>
              <a:rPr lang="en-US" sz="1600" dirty="0"/>
            </a:br>
            <a:r>
              <a:rPr lang="en-US" sz="1600" dirty="0"/>
              <a:t>with analytic discontinuity on isolated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/>
              <p:nvPr/>
            </p:nvSpPr>
            <p:spPr>
              <a:xfrm>
                <a:off x="9135331" y="223498"/>
                <a:ext cx="30047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-algebras</a:t>
                </a:r>
                <a:b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(foundation of geometry, probability, …)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331" y="223498"/>
                <a:ext cx="3004739" cy="1200329"/>
              </a:xfrm>
              <a:prstGeom prst="rect">
                <a:avLst/>
              </a:prstGeom>
              <a:blipFill>
                <a:blip r:embed="rId19"/>
                <a:stretch>
                  <a:fillRect t="-3046" r="-325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>
            <a:extLst>
              <a:ext uri="{FF2B5EF4-FFF2-40B4-BE49-F238E27FC236}">
                <a16:creationId xmlns:a16="http://schemas.microsoft.com/office/drawing/2014/main" id="{BEDD5A49-4B16-6BB3-E269-D6B0E62D57BC}"/>
              </a:ext>
            </a:extLst>
          </p:cNvPr>
          <p:cNvSpPr txBox="1"/>
          <p:nvPr/>
        </p:nvSpPr>
        <p:spPr>
          <a:xfrm>
            <a:off x="9883520" y="1428386"/>
            <a:ext cx="2230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Perfect map between math and physics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/>
              <p:nvPr/>
            </p:nvSpPr>
            <p:spPr>
              <a:xfrm>
                <a:off x="9518998" y="2688356"/>
                <a:ext cx="26075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C00000"/>
                    </a:solidFill>
                  </a:rPr>
                  <a:t>NB: in physics, topology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-algebra are parts of the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same</a:t>
                </a:r>
                <a:r>
                  <a:rPr lang="en-US" sz="1600" dirty="0">
                    <a:solidFill>
                      <a:srgbClr val="C00000"/>
                    </a:solidFill>
                  </a:rPr>
                  <a:t> logic structure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998" y="2688356"/>
                <a:ext cx="2607533" cy="830997"/>
              </a:xfrm>
              <a:prstGeom prst="rect">
                <a:avLst/>
              </a:prstGeom>
              <a:blipFill>
                <a:blip r:embed="rId20"/>
                <a:stretch>
                  <a:fillRect t="-2206" r="-351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342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BCE4-976A-A721-A919-03E62BAF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Quantities and ordering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BD41CA-CEE2-A03F-0D6A-866337EEB3AE}"/>
              </a:ext>
            </a:extLst>
          </p:cNvPr>
          <p:cNvGrpSpPr/>
          <p:nvPr/>
        </p:nvGrpSpPr>
        <p:grpSpPr>
          <a:xfrm>
            <a:off x="3031358" y="1438146"/>
            <a:ext cx="1595223" cy="1634561"/>
            <a:chOff x="7978180" y="2536463"/>
            <a:chExt cx="2678924" cy="27449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53EA39-31FC-22DA-AE03-8C023E603E04}"/>
                </a:ext>
              </a:extLst>
            </p:cNvPr>
            <p:cNvSpPr/>
            <p:nvPr/>
          </p:nvSpPr>
          <p:spPr>
            <a:xfrm>
              <a:off x="9224017" y="2721129"/>
              <a:ext cx="325968" cy="2560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2A758A-64BF-6E02-1987-7FEF896C2303}"/>
                </a:ext>
              </a:extLst>
            </p:cNvPr>
            <p:cNvCxnSpPr/>
            <p:nvPr/>
          </p:nvCxnSpPr>
          <p:spPr>
            <a:xfrm flipH="1">
              <a:off x="7978180" y="2998911"/>
              <a:ext cx="10653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2A1E2B-A89B-A014-B2E1-DA72DC21B20A}"/>
                </a:ext>
              </a:extLst>
            </p:cNvPr>
            <p:cNvCxnSpPr/>
            <p:nvPr/>
          </p:nvCxnSpPr>
          <p:spPr>
            <a:xfrm>
              <a:off x="9671683" y="2998911"/>
              <a:ext cx="9854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1FC95F-AD6D-46AA-B39F-48F5F02FCF65}"/>
                </a:ext>
              </a:extLst>
            </p:cNvPr>
            <p:cNvSpPr txBox="1"/>
            <p:nvPr/>
          </p:nvSpPr>
          <p:spPr>
            <a:xfrm>
              <a:off x="8051255" y="2536463"/>
              <a:ext cx="66261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before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6B97A6-B51E-F12A-5306-03705094AFC5}"/>
                </a:ext>
              </a:extLst>
            </p:cNvPr>
            <p:cNvSpPr txBox="1"/>
            <p:nvPr/>
          </p:nvSpPr>
          <p:spPr>
            <a:xfrm>
              <a:off x="9725605" y="2536463"/>
              <a:ext cx="53598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after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1AC61C-68C2-41C5-7C03-7210D78DF54A}"/>
                </a:ext>
              </a:extLst>
            </p:cNvPr>
            <p:cNvSpPr/>
            <p:nvPr/>
          </p:nvSpPr>
          <p:spPr>
            <a:xfrm>
              <a:off x="8290165" y="3085182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8F12F3-A04C-65C3-F73C-75F7770404DB}"/>
                </a:ext>
              </a:extLst>
            </p:cNvPr>
            <p:cNvSpPr/>
            <p:nvPr/>
          </p:nvSpPr>
          <p:spPr>
            <a:xfrm>
              <a:off x="9290305" y="3449900"/>
              <a:ext cx="182880" cy="32978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263E45-D850-C863-B2A0-5FE40F72553A}"/>
                </a:ext>
              </a:extLst>
            </p:cNvPr>
            <p:cNvSpPr/>
            <p:nvPr/>
          </p:nvSpPr>
          <p:spPr>
            <a:xfrm>
              <a:off x="9109287" y="4973385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1B3024-CCC5-A3FC-C7C2-EE7DB48B3E5A}"/>
                </a:ext>
              </a:extLst>
            </p:cNvPr>
            <p:cNvSpPr/>
            <p:nvPr/>
          </p:nvSpPr>
          <p:spPr>
            <a:xfrm>
              <a:off x="9390485" y="4608668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F439BC-9473-5B90-A34B-728CD3ADD704}"/>
                </a:ext>
              </a:extLst>
            </p:cNvPr>
            <p:cNvSpPr/>
            <p:nvPr/>
          </p:nvSpPr>
          <p:spPr>
            <a:xfrm>
              <a:off x="8807237" y="4243950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CA9CB9-3BE4-79B2-EB18-B1547186035A}"/>
                </a:ext>
              </a:extLst>
            </p:cNvPr>
            <p:cNvSpPr/>
            <p:nvPr/>
          </p:nvSpPr>
          <p:spPr>
            <a:xfrm>
              <a:off x="9887134" y="3879232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3176F7-D3D0-9337-5F6A-017A24F337B4}"/>
                </a:ext>
              </a:extLst>
            </p:cNvPr>
            <p:cNvSpPr txBox="1"/>
            <p:nvPr/>
          </p:nvSpPr>
          <p:spPr>
            <a:xfrm rot="16200000">
              <a:off x="9041836" y="2711872"/>
              <a:ext cx="627771" cy="516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4E89A15-3AA0-0EC2-E83F-0E06C98EED4B}"/>
              </a:ext>
            </a:extLst>
          </p:cNvPr>
          <p:cNvSpPr txBox="1"/>
          <p:nvPr/>
        </p:nvSpPr>
        <p:spPr>
          <a:xfrm>
            <a:off x="312455" y="1443670"/>
            <a:ext cx="2516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reference</a:t>
            </a:r>
            <a:r>
              <a:rPr lang="en-US" sz="1600" dirty="0"/>
              <a:t> (i.e. a tick of a clock, notch on a ruler, sample weight with a scale) is something that allows us to distinguish between a before and an after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7D8FE3-23AF-1D8B-2CAF-9ABDE4EFBF4B}"/>
                  </a:ext>
                </a:extLst>
              </p:cNvPr>
              <p:cNvSpPr txBox="1"/>
              <p:nvPr/>
            </p:nvSpPr>
            <p:spPr>
              <a:xfrm>
                <a:off x="4993519" y="1512022"/>
                <a:ext cx="409165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Mathematically, it is a triple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such that: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/>
                  <a:t> are verifiable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reference has an extent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 ⊥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If it’s not before or after, it is on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If it’s before and after, it is on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7D8FE3-23AF-1D8B-2CAF-9ABDE4EFB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19" y="1512022"/>
                <a:ext cx="4091654" cy="1169551"/>
              </a:xfrm>
              <a:prstGeom prst="rect">
                <a:avLst/>
              </a:prstGeom>
              <a:blipFill>
                <a:blip r:embed="rId2"/>
                <a:stretch>
                  <a:fillRect l="-447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296932C-CD10-321F-7606-D7829314CC9F}"/>
              </a:ext>
            </a:extLst>
          </p:cNvPr>
          <p:cNvSpPr txBox="1"/>
          <p:nvPr/>
        </p:nvSpPr>
        <p:spPr>
          <a:xfrm>
            <a:off x="572789" y="938079"/>
            <a:ext cx="1104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deriving the notion of quantities and numbers (i.e. integers, reals, …) from an operational (metrological)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20008D-3C6E-2E23-F338-C28B26BE910C}"/>
              </a:ext>
            </a:extLst>
          </p:cNvPr>
          <p:cNvSpPr txBox="1"/>
          <p:nvPr/>
        </p:nvSpPr>
        <p:spPr>
          <a:xfrm>
            <a:off x="445625" y="3481804"/>
            <a:ext cx="45241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To define an </a:t>
            </a:r>
            <a:r>
              <a:rPr lang="en-US" sz="1600" b="1" dirty="0"/>
              <a:t>ordered</a:t>
            </a:r>
            <a:r>
              <a:rPr lang="en-US" sz="1600" dirty="0"/>
              <a:t> sequence of possibilities, the references must be (</a:t>
            </a:r>
            <a:r>
              <a:rPr lang="en-US" sz="1600" dirty="0" err="1"/>
              <a:t>nec</a:t>
            </a:r>
            <a:r>
              <a:rPr lang="en-US" sz="1600" dirty="0"/>
              <a:t>/</a:t>
            </a:r>
            <a:r>
              <a:rPr lang="en-US" sz="1600" dirty="0" err="1"/>
              <a:t>suff</a:t>
            </a:r>
            <a:r>
              <a:rPr lang="en-US" sz="1600" dirty="0"/>
              <a:t> conditions):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854D6C-5DEF-5EB8-0C72-5C7D20AC5054}"/>
              </a:ext>
            </a:extLst>
          </p:cNvPr>
          <p:cNvGrpSpPr/>
          <p:nvPr/>
        </p:nvGrpSpPr>
        <p:grpSpPr>
          <a:xfrm>
            <a:off x="452425" y="4183245"/>
            <a:ext cx="1551691" cy="1291002"/>
            <a:chOff x="452425" y="4183245"/>
            <a:chExt cx="1551691" cy="129100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5E7322A-FB01-DF15-7D55-7D02632E453C}"/>
                </a:ext>
              </a:extLst>
            </p:cNvPr>
            <p:cNvGrpSpPr/>
            <p:nvPr/>
          </p:nvGrpSpPr>
          <p:grpSpPr>
            <a:xfrm>
              <a:off x="452425" y="4519861"/>
              <a:ext cx="1551691" cy="954386"/>
              <a:chOff x="1973351" y="4548926"/>
              <a:chExt cx="1551691" cy="95438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2A0D20-01F0-2F06-D817-7125BA7FDC63}"/>
                  </a:ext>
                </a:extLst>
              </p:cNvPr>
              <p:cNvSpPr/>
              <p:nvPr/>
            </p:nvSpPr>
            <p:spPr>
              <a:xfrm>
                <a:off x="2694967" y="4655890"/>
                <a:ext cx="188808" cy="84742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1781D94-85B7-C9EC-92E6-99A5B026A31A}"/>
                  </a:ext>
                </a:extLst>
              </p:cNvPr>
              <p:cNvCxnSpPr/>
              <p:nvPr/>
            </p:nvCxnSpPr>
            <p:spPr>
              <a:xfrm flipH="1">
                <a:off x="1973351" y="4816787"/>
                <a:ext cx="6170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575E08A-894A-64FB-21B2-2018DA9F4C2E}"/>
                  </a:ext>
                </a:extLst>
              </p:cNvPr>
              <p:cNvCxnSpPr/>
              <p:nvPr/>
            </p:nvCxnSpPr>
            <p:spPr>
              <a:xfrm>
                <a:off x="2954265" y="4816787"/>
                <a:ext cx="5707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F52FC4-D10D-9C68-721B-504269B2B92B}"/>
                  </a:ext>
                </a:extLst>
              </p:cNvPr>
              <p:cNvSpPr txBox="1"/>
              <p:nvPr/>
            </p:nvSpPr>
            <p:spPr>
              <a:xfrm>
                <a:off x="1988072" y="4548927"/>
                <a:ext cx="662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before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43B2DC-E30F-495A-7F93-9A607DA37274}"/>
                  </a:ext>
                </a:extLst>
              </p:cNvPr>
              <p:cNvSpPr txBox="1"/>
              <p:nvPr/>
            </p:nvSpPr>
            <p:spPr>
              <a:xfrm>
                <a:off x="2975166" y="4548926"/>
                <a:ext cx="535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after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96DCA4C-B721-B1E1-E523-F62D2B7F079F}"/>
                  </a:ext>
                </a:extLst>
              </p:cNvPr>
              <p:cNvSpPr/>
              <p:nvPr/>
            </p:nvSpPr>
            <p:spPr>
              <a:xfrm>
                <a:off x="2260216" y="4866757"/>
                <a:ext cx="92688" cy="15359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E04A08F-7298-DCFC-1ECD-6B98ABC4CB9C}"/>
                  </a:ext>
                </a:extLst>
              </p:cNvPr>
              <p:cNvSpPr/>
              <p:nvPr/>
            </p:nvSpPr>
            <p:spPr>
              <a:xfrm>
                <a:off x="2733362" y="5078010"/>
                <a:ext cx="105928" cy="1910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1BE8178-2843-033E-5CCD-FE4B28465ABA}"/>
                  </a:ext>
                </a:extLst>
              </p:cNvPr>
              <p:cNvSpPr/>
              <p:nvPr/>
            </p:nvSpPr>
            <p:spPr>
              <a:xfrm>
                <a:off x="3225838" y="5326688"/>
                <a:ext cx="93659" cy="15359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37FB87-C28F-6BB4-3FFB-487CA62F8E94}"/>
                  </a:ext>
                </a:extLst>
              </p:cNvPr>
              <p:cNvSpPr txBox="1"/>
              <p:nvPr/>
            </p:nvSpPr>
            <p:spPr>
              <a:xfrm rot="16200000">
                <a:off x="2588671" y="4662898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DE8648-4782-744E-06B9-68A68C40FCBB}"/>
                </a:ext>
              </a:extLst>
            </p:cNvPr>
            <p:cNvSpPr txBox="1"/>
            <p:nvPr/>
          </p:nvSpPr>
          <p:spPr>
            <a:xfrm>
              <a:off x="958011" y="4183245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Strict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1860FBA-DB13-398E-C668-085660C8FD6A}"/>
              </a:ext>
            </a:extLst>
          </p:cNvPr>
          <p:cNvGrpSpPr/>
          <p:nvPr/>
        </p:nvGrpSpPr>
        <p:grpSpPr>
          <a:xfrm>
            <a:off x="2240327" y="4181307"/>
            <a:ext cx="1783422" cy="1464129"/>
            <a:chOff x="2240327" y="4181307"/>
            <a:chExt cx="1783422" cy="146412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94B6287-C2B0-EDD2-3180-23CFC581EE1D}"/>
                </a:ext>
              </a:extLst>
            </p:cNvPr>
            <p:cNvGrpSpPr/>
            <p:nvPr/>
          </p:nvGrpSpPr>
          <p:grpSpPr>
            <a:xfrm>
              <a:off x="2240327" y="4526924"/>
              <a:ext cx="1783422" cy="1118512"/>
              <a:chOff x="4626581" y="4249122"/>
              <a:chExt cx="1783422" cy="1118512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16A3DDC-FE36-4AFE-E3F0-B8521BE8E2F5}"/>
                  </a:ext>
                </a:extLst>
              </p:cNvPr>
              <p:cNvCxnSpPr/>
              <p:nvPr/>
            </p:nvCxnSpPr>
            <p:spPr>
              <a:xfrm flipH="1">
                <a:off x="4767312" y="4518513"/>
                <a:ext cx="6532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D7A464D-767A-325E-5BFD-0852690D7021}"/>
                  </a:ext>
                </a:extLst>
              </p:cNvPr>
              <p:cNvCxnSpPr/>
              <p:nvPr/>
            </p:nvCxnSpPr>
            <p:spPr>
              <a:xfrm>
                <a:off x="5805752" y="4518513"/>
                <a:ext cx="6042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3F3D172-B3BA-7271-3F19-BA23771959C5}"/>
                      </a:ext>
                    </a:extLst>
                  </p:cNvPr>
                  <p:cNvSpPr txBox="1"/>
                  <p:nvPr/>
                </p:nvSpPr>
                <p:spPr>
                  <a:xfrm>
                    <a:off x="4952096" y="4260872"/>
                    <a:ext cx="244045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3F3D172-B3BA-7271-3F19-BA2377195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2096" y="4260872"/>
                    <a:ext cx="244045" cy="1887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2500" b="-5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69DDA2C-6A36-9A96-2114-567746525F8B}"/>
                      </a:ext>
                    </a:extLst>
                  </p:cNvPr>
                  <p:cNvSpPr txBox="1"/>
                  <p:nvPr/>
                </p:nvSpPr>
                <p:spPr>
                  <a:xfrm>
                    <a:off x="5962814" y="4249122"/>
                    <a:ext cx="249511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69DDA2C-6A36-9A96-2114-567746525F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2814" y="4249122"/>
                    <a:ext cx="249511" cy="1887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1951" b="-5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25F78224-FE21-BE77-AB87-80F2E11F7CCA}"/>
                      </a:ext>
                    </a:extLst>
                  </p:cNvPr>
                  <p:cNvSpPr/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b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25F78224-FE21-BE77-AB87-80F2E11F7C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8431C9F-403F-958E-E32F-11F94FCF9BB3}"/>
                  </a:ext>
                </a:extLst>
              </p:cNvPr>
              <p:cNvCxnSpPr/>
              <p:nvPr/>
            </p:nvCxnSpPr>
            <p:spPr>
              <a:xfrm flipH="1">
                <a:off x="4626581" y="5303637"/>
                <a:ext cx="6532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169BF90-C0AD-CBBD-DB0B-624F44AB9F9F}"/>
                  </a:ext>
                </a:extLst>
              </p:cNvPr>
              <p:cNvCxnSpPr/>
              <p:nvPr/>
            </p:nvCxnSpPr>
            <p:spPr>
              <a:xfrm>
                <a:off x="5665021" y="5303637"/>
                <a:ext cx="6042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34D44F7-0F47-2EC8-7A0D-10AE1103A9B4}"/>
                      </a:ext>
                    </a:extLst>
                  </p:cNvPr>
                  <p:cNvSpPr txBox="1"/>
                  <p:nvPr/>
                </p:nvSpPr>
                <p:spPr>
                  <a:xfrm>
                    <a:off x="4832457" y="5033158"/>
                    <a:ext cx="241490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34D44F7-0F47-2EC8-7A0D-10AE1103A9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2457" y="5033158"/>
                    <a:ext cx="241490" cy="18872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500" b="-5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87ACE5CF-CE29-62B2-6CA0-FC31CE440CB0}"/>
                      </a:ext>
                    </a:extLst>
                  </p:cNvPr>
                  <p:cNvSpPr txBox="1"/>
                  <p:nvPr/>
                </p:nvSpPr>
                <p:spPr>
                  <a:xfrm>
                    <a:off x="5852373" y="5036501"/>
                    <a:ext cx="246955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87ACE5CF-CE29-62B2-6CA0-FC31CE440C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2373" y="5036501"/>
                    <a:ext cx="246955" cy="1887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500" b="-5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175EC18-2C3B-15A0-DE4B-066214586859}"/>
                      </a:ext>
                    </a:extLst>
                  </p:cNvPr>
                  <p:cNvSpPr/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175EC18-2C3B-15A0-DE4B-0662145868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991D3EC-F772-45C4-2BE9-95316C8C3647}"/>
                </a:ext>
              </a:extLst>
            </p:cNvPr>
            <p:cNvSpPr txBox="1"/>
            <p:nvPr/>
          </p:nvSpPr>
          <p:spPr>
            <a:xfrm>
              <a:off x="2804887" y="4181307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Aligned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FDF3D8A-0B97-7507-EE7A-E15C4E698E66}"/>
              </a:ext>
            </a:extLst>
          </p:cNvPr>
          <p:cNvGrpSpPr/>
          <p:nvPr/>
        </p:nvGrpSpPr>
        <p:grpSpPr>
          <a:xfrm>
            <a:off x="4214497" y="4176208"/>
            <a:ext cx="964751" cy="1663762"/>
            <a:chOff x="4427561" y="4176208"/>
            <a:chExt cx="964751" cy="16637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67B294-1646-C7C6-705E-7DD8B8798E40}"/>
                </a:ext>
              </a:extLst>
            </p:cNvPr>
            <p:cNvGrpSpPr/>
            <p:nvPr/>
          </p:nvGrpSpPr>
          <p:grpSpPr>
            <a:xfrm>
              <a:off x="4770753" y="4625023"/>
              <a:ext cx="333559" cy="1214947"/>
              <a:chOff x="5390515" y="4152687"/>
              <a:chExt cx="333559" cy="12149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9AC3156-9E7E-A99E-4EC4-CC52B03609E0}"/>
                      </a:ext>
                    </a:extLst>
                  </p:cNvPr>
                  <p:cNvSpPr/>
                  <p:nvPr/>
                </p:nvSpPr>
                <p:spPr>
                  <a:xfrm>
                    <a:off x="5390516" y="4152687"/>
                    <a:ext cx="139183" cy="1181423"/>
                  </a:xfrm>
                  <a:prstGeom prst="rect">
                    <a:avLst/>
                  </a:prstGeom>
                  <a:solidFill>
                    <a:srgbClr val="000000">
                      <a:alpha val="50196"/>
                    </a:srgb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9AC3156-9E7E-A99E-4EC4-CC52B03609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16" y="4152687"/>
                    <a:ext cx="139183" cy="118142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1667" r="-29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092B38B9-9DFC-E3BE-4A9E-7CA20CCC6619}"/>
                      </a:ext>
                    </a:extLst>
                  </p:cNvPr>
                  <p:cNvSpPr/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b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092B38B9-9DFC-E3BE-4A9E-7CA20CCC6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A9C70B7-C487-6576-85CA-2933446E2A14}"/>
                      </a:ext>
                    </a:extLst>
                  </p:cNvPr>
                  <p:cNvSpPr/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A9C70B7-C487-6576-85CA-2933446E2A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365DD35-B59B-6D94-ACFD-BC649125757B}"/>
                </a:ext>
              </a:extLst>
            </p:cNvPr>
            <p:cNvSpPr txBox="1"/>
            <p:nvPr/>
          </p:nvSpPr>
          <p:spPr>
            <a:xfrm>
              <a:off x="4427561" y="4176208"/>
              <a:ext cx="9647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Refinable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D35C6AE-5E45-0ADD-8409-A09424180734}"/>
              </a:ext>
            </a:extLst>
          </p:cNvPr>
          <p:cNvSpPr txBox="1"/>
          <p:nvPr/>
        </p:nvSpPr>
        <p:spPr>
          <a:xfrm>
            <a:off x="5336300" y="353566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21AC5E-FC3B-CB1D-6CCB-3C97B69A86AE}"/>
              </a:ext>
            </a:extLst>
          </p:cNvPr>
          <p:cNvGrpSpPr/>
          <p:nvPr/>
        </p:nvGrpSpPr>
        <p:grpSpPr>
          <a:xfrm>
            <a:off x="6073292" y="2844729"/>
            <a:ext cx="930209" cy="1116525"/>
            <a:chOff x="6636915" y="3858107"/>
            <a:chExt cx="930209" cy="111652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630625-33DF-C847-38DB-834C419AE6EE}"/>
                </a:ext>
              </a:extLst>
            </p:cNvPr>
            <p:cNvSpPr txBox="1"/>
            <p:nvPr/>
          </p:nvSpPr>
          <p:spPr>
            <a:xfrm>
              <a:off x="6747320" y="3858107"/>
              <a:ext cx="70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Dense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DD2484A-0384-8010-F59E-93D7C289E7EC}"/>
                </a:ext>
              </a:extLst>
            </p:cNvPr>
            <p:cNvGrpSpPr/>
            <p:nvPr/>
          </p:nvGrpSpPr>
          <p:grpSpPr>
            <a:xfrm>
              <a:off x="6636915" y="4191592"/>
              <a:ext cx="930209" cy="783040"/>
              <a:chOff x="6636915" y="4191592"/>
              <a:chExt cx="930209" cy="7830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9BF61145-E670-6087-B3C8-E370D92BAF4A}"/>
                      </a:ext>
                    </a:extLst>
                  </p:cNvPr>
                  <p:cNvSpPr/>
                  <p:nvPr/>
                </p:nvSpPr>
                <p:spPr>
                  <a:xfrm>
                    <a:off x="7024420" y="4191592"/>
                    <a:ext cx="192826" cy="783040"/>
                  </a:xfrm>
                  <a:prstGeom prst="rect">
                    <a:avLst/>
                  </a:prstGeom>
                  <a:solidFill>
                    <a:srgbClr val="000000">
                      <a:alpha val="50196"/>
                    </a:srgb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9BF61145-E670-6087-B3C8-E370D92BAF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4420" y="4191592"/>
                    <a:ext cx="192826" cy="78304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152" r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0B3898A9-EBD5-8BD5-DF43-D8BD90F0BBA3}"/>
                      </a:ext>
                    </a:extLst>
                  </p:cNvPr>
                  <p:cNvSpPr/>
                  <p:nvPr/>
                </p:nvSpPr>
                <p:spPr>
                  <a:xfrm>
                    <a:off x="6636915" y="4191592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0B3898A9-EBD5-8BD5-DF43-D8BD90F0BB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6915" y="4191592"/>
                    <a:ext cx="205545" cy="78304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530AD29-13CF-8914-BD86-AE259F72E0BA}"/>
                      </a:ext>
                    </a:extLst>
                  </p:cNvPr>
                  <p:cNvSpPr/>
                  <p:nvPr/>
                </p:nvSpPr>
                <p:spPr>
                  <a:xfrm>
                    <a:off x="7374298" y="4191592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530AD29-13CF-8914-BD86-AE259F72E0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298" y="4191592"/>
                    <a:ext cx="192826" cy="78304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7116B21-7628-6DD7-4740-2BDE823C7C73}"/>
                  </a:ext>
                </a:extLst>
              </p:cNvPr>
              <p:cNvSpPr txBox="1"/>
              <p:nvPr/>
            </p:nvSpPr>
            <p:spPr>
              <a:xfrm>
                <a:off x="1534978" y="5918081"/>
                <a:ext cx="1159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7116B21-7628-6DD7-4740-2BDE823C7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978" y="5918081"/>
                <a:ext cx="115935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C754EA9-D36A-A9A6-F33B-D90120FE576D}"/>
                  </a:ext>
                </a:extLst>
              </p:cNvPr>
              <p:cNvSpPr txBox="1"/>
              <p:nvPr/>
            </p:nvSpPr>
            <p:spPr>
              <a:xfrm>
                <a:off x="7210391" y="3308492"/>
                <a:ext cx="2135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,≤)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C754EA9-D36A-A9A6-F33B-D90120FE5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391" y="3308492"/>
                <a:ext cx="2135585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3D2690E1-B871-C423-FAD5-3E5FEF182FB7}"/>
              </a:ext>
            </a:extLst>
          </p:cNvPr>
          <p:cNvGrpSpPr/>
          <p:nvPr/>
        </p:nvGrpSpPr>
        <p:grpSpPr>
          <a:xfrm>
            <a:off x="6189320" y="4162994"/>
            <a:ext cx="735779" cy="1208019"/>
            <a:chOff x="6715580" y="5358099"/>
            <a:chExt cx="735779" cy="120801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7EFF772-4551-040C-3E03-1327B8AFD971}"/>
                </a:ext>
              </a:extLst>
            </p:cNvPr>
            <p:cNvGrpSpPr/>
            <p:nvPr/>
          </p:nvGrpSpPr>
          <p:grpSpPr>
            <a:xfrm>
              <a:off x="6891815" y="5698318"/>
              <a:ext cx="384481" cy="867800"/>
              <a:chOff x="6857246" y="5581439"/>
              <a:chExt cx="384481" cy="86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EA5A7A85-561B-CB06-7BA5-316DA99A2BC4}"/>
                      </a:ext>
                    </a:extLst>
                  </p:cNvPr>
                  <p:cNvSpPr/>
                  <p:nvPr/>
                </p:nvSpPr>
                <p:spPr>
                  <a:xfrm>
                    <a:off x="6857246" y="5666199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EA5A7A85-561B-CB06-7BA5-316DA99A2B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7246" y="5666199"/>
                    <a:ext cx="205545" cy="78304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0740F072-D22F-F422-E3D1-520B7F151615}"/>
                      </a:ext>
                    </a:extLst>
                  </p:cNvPr>
                  <p:cNvSpPr/>
                  <p:nvPr/>
                </p:nvSpPr>
                <p:spPr>
                  <a:xfrm>
                    <a:off x="7048901" y="5581439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0740F072-D22F-F422-E3D1-520B7F1516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8901" y="5581439"/>
                    <a:ext cx="192826" cy="78304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463B74F-B8FE-8478-656C-17151E4CF8F9}"/>
                </a:ext>
              </a:extLst>
            </p:cNvPr>
            <p:cNvSpPr txBox="1"/>
            <p:nvPr/>
          </p:nvSpPr>
          <p:spPr>
            <a:xfrm>
              <a:off x="6715580" y="5358099"/>
              <a:ext cx="735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Sparse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B96C5A-BA81-B816-53C2-3BE5CBDA3BA6}"/>
                  </a:ext>
                </a:extLst>
              </p:cNvPr>
              <p:cNvSpPr txBox="1"/>
              <p:nvPr/>
            </p:nvSpPr>
            <p:spPr>
              <a:xfrm>
                <a:off x="7300302" y="4775663"/>
                <a:ext cx="2103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,≤)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B96C5A-BA81-B816-53C2-3BE5CBDA3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02" y="4775663"/>
                <a:ext cx="2103525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06592E01-E7AD-7D2F-8A61-59AE4E169EAB}"/>
              </a:ext>
            </a:extLst>
          </p:cNvPr>
          <p:cNvSpPr txBox="1"/>
          <p:nvPr/>
        </p:nvSpPr>
        <p:spPr>
          <a:xfrm>
            <a:off x="3773218" y="6074142"/>
            <a:ext cx="5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Assumptions untenable at Planck scale: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no consistent </a:t>
            </a:r>
            <a:r>
              <a:rPr lang="en-US" b="1" dirty="0">
                <a:solidFill>
                  <a:srgbClr val="FF0000"/>
                </a:solidFill>
              </a:rPr>
              <a:t>ordering</a:t>
            </a:r>
            <a:r>
              <a:rPr lang="en-US" dirty="0">
                <a:solidFill>
                  <a:srgbClr val="FF0000"/>
                </a:solidFill>
              </a:rPr>
              <a:t>: no “objective” “before” and “after”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8745845-49E2-0B26-20C9-2B8BCF45A6F0}"/>
              </a:ext>
            </a:extLst>
          </p:cNvPr>
          <p:cNvSpPr txBox="1"/>
          <p:nvPr/>
        </p:nvSpPr>
        <p:spPr>
          <a:xfrm>
            <a:off x="9016715" y="1737334"/>
            <a:ext cx="292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Numbers defined by metrological assumptions,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NOT by ontological assumptions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329FD-AAE4-D8EB-3894-D90321F1F9E0}"/>
              </a:ext>
            </a:extLst>
          </p:cNvPr>
          <p:cNvSpPr txBox="1"/>
          <p:nvPr/>
        </p:nvSpPr>
        <p:spPr>
          <a:xfrm>
            <a:off x="9843273" y="2930114"/>
            <a:ext cx="2176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The hard part is to recover ordering. After that, recovering reals and integers is simple.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E2781-BAA6-AA7F-5EDF-32ACA67CBF13}"/>
              </a:ext>
            </a:extLst>
          </p:cNvPr>
          <p:cNvSpPr txBox="1"/>
          <p:nvPr/>
        </p:nvSpPr>
        <p:spPr>
          <a:xfrm>
            <a:off x="9316255" y="375848"/>
            <a:ext cx="27424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>
                <a:effectLst/>
              </a:rPr>
              <a:t>Phys. Scr.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95</a:t>
            </a:r>
            <a:r>
              <a:rPr lang="en-US" dirty="0">
                <a:effectLst/>
              </a:rPr>
              <a:t> 084003 (2020)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26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D05AF1D-FB5C-4BE3-8056-66648EC1200E}"/>
              </a:ext>
            </a:extLst>
          </p:cNvPr>
          <p:cNvSpPr/>
          <p:nvPr/>
        </p:nvSpPr>
        <p:spPr>
          <a:xfrm>
            <a:off x="217215" y="419151"/>
            <a:ext cx="8706325" cy="5860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endParaRPr lang="en-US" sz="4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8A5DF8-A935-4451-A1FD-CAC9745870F0}"/>
              </a:ext>
            </a:extLst>
          </p:cNvPr>
          <p:cNvSpPr/>
          <p:nvPr/>
        </p:nvSpPr>
        <p:spPr>
          <a:xfrm>
            <a:off x="3205926" y="1153659"/>
            <a:ext cx="2841002" cy="157580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3C1DD7-BF5D-4C54-9B2A-61829FF4CF02}"/>
              </a:ext>
            </a:extLst>
          </p:cNvPr>
          <p:cNvSpPr/>
          <p:nvPr/>
        </p:nvSpPr>
        <p:spPr>
          <a:xfrm>
            <a:off x="1093327" y="1038924"/>
            <a:ext cx="3372782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028B1-9F4B-4531-8B24-F6076A794B68}"/>
              </a:ext>
            </a:extLst>
          </p:cNvPr>
          <p:cNvSpPr txBox="1"/>
          <p:nvPr/>
        </p:nvSpPr>
        <p:spPr>
          <a:xfrm>
            <a:off x="1311489" y="1843414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Classical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phase-space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543D64-B60C-4D5B-8E44-F4CF086D58FD}"/>
              </a:ext>
            </a:extLst>
          </p:cNvPr>
          <p:cNvSpPr/>
          <p:nvPr/>
        </p:nvSpPr>
        <p:spPr>
          <a:xfrm>
            <a:off x="386991" y="604343"/>
            <a:ext cx="8320380" cy="23216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52D1B1-BA15-40EE-B115-B32AF691443F}"/>
              </a:ext>
            </a:extLst>
          </p:cNvPr>
          <p:cNvSpPr/>
          <p:nvPr/>
        </p:nvSpPr>
        <p:spPr>
          <a:xfrm>
            <a:off x="3668267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Determinism/</a:t>
            </a:r>
          </a:p>
          <a:p>
            <a:pPr algn="ctr"/>
            <a:r>
              <a:rPr lang="en-US" dirty="0"/>
              <a:t>reversibility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9A5C2-B9A4-4FAC-85D6-9083F70B9D6D}"/>
              </a:ext>
            </a:extLst>
          </p:cNvPr>
          <p:cNvSpPr/>
          <p:nvPr/>
        </p:nvSpPr>
        <p:spPr>
          <a:xfrm>
            <a:off x="6243208" y="3110839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Irreducibility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34DB0-6073-4171-A633-8370B128B88F}"/>
              </a:ext>
            </a:extLst>
          </p:cNvPr>
          <p:cNvSpPr/>
          <p:nvPr/>
        </p:nvSpPr>
        <p:spPr>
          <a:xfrm>
            <a:off x="1093329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Infinitesimal reducibility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648FA2-6A9F-45B7-A624-0282558AB74F}"/>
              </a:ext>
            </a:extLst>
          </p:cNvPr>
          <p:cNvCxnSpPr>
            <a:cxnSpLocks/>
          </p:cNvCxnSpPr>
          <p:nvPr/>
        </p:nvCxnSpPr>
        <p:spPr>
          <a:xfrm flipV="1">
            <a:off x="2089610" y="2666607"/>
            <a:ext cx="93743" cy="3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626F01-FB40-435D-B46F-2ECF950C30C4}"/>
              </a:ext>
            </a:extLst>
          </p:cNvPr>
          <p:cNvCxnSpPr>
            <a:cxnSpLocks/>
          </p:cNvCxnSpPr>
          <p:nvPr/>
        </p:nvCxnSpPr>
        <p:spPr>
          <a:xfrm flipH="1" flipV="1">
            <a:off x="6907177" y="2472055"/>
            <a:ext cx="375705" cy="5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639E25D-DE4F-4055-8DEC-D44B711FE70D}"/>
              </a:ext>
            </a:extLst>
          </p:cNvPr>
          <p:cNvSpPr/>
          <p:nvPr/>
        </p:nvSpPr>
        <p:spPr>
          <a:xfrm>
            <a:off x="4786745" y="840769"/>
            <a:ext cx="3381056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EB226-3EAD-4204-8E47-54A6522DADA2}"/>
              </a:ext>
            </a:extLst>
          </p:cNvPr>
          <p:cNvSpPr txBox="1"/>
          <p:nvPr/>
        </p:nvSpPr>
        <p:spPr>
          <a:xfrm>
            <a:off x="6329362" y="1588047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Quantum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state-space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44FD0A5-696D-414F-9A67-031DA6EB7982}"/>
              </a:ext>
            </a:extLst>
          </p:cNvPr>
          <p:cNvSpPr/>
          <p:nvPr/>
        </p:nvSpPr>
        <p:spPr>
          <a:xfrm>
            <a:off x="3203764" y="1153659"/>
            <a:ext cx="2841002" cy="157580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396737-F4DF-40E1-8971-5208B735B12D}"/>
              </a:ext>
            </a:extLst>
          </p:cNvPr>
          <p:cNvSpPr txBox="1"/>
          <p:nvPr/>
        </p:nvSpPr>
        <p:spPr>
          <a:xfrm>
            <a:off x="3201601" y="1542643"/>
            <a:ext cx="126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Hamiltonian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mechanics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D6C16-1E60-4542-BA59-D6103BCD962E}"/>
              </a:ext>
            </a:extLst>
          </p:cNvPr>
          <p:cNvSpPr txBox="1"/>
          <p:nvPr/>
        </p:nvSpPr>
        <p:spPr>
          <a:xfrm>
            <a:off x="4784582" y="1472789"/>
            <a:ext cx="126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Unitary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evolution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DAED2C-604C-4226-986F-A3B4728FCF52}"/>
              </a:ext>
            </a:extLst>
          </p:cNvPr>
          <p:cNvCxnSpPr>
            <a:cxnSpLocks/>
          </p:cNvCxnSpPr>
          <p:nvPr/>
        </p:nvCxnSpPr>
        <p:spPr>
          <a:xfrm flipV="1">
            <a:off x="4818719" y="2795175"/>
            <a:ext cx="0" cy="22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EFA99A-5704-4E26-BD68-97B37F07D79E}"/>
              </a:ext>
            </a:extLst>
          </p:cNvPr>
          <p:cNvSpPr txBox="1"/>
          <p:nvPr/>
        </p:nvSpPr>
        <p:spPr>
          <a:xfrm>
            <a:off x="3504080" y="202387"/>
            <a:ext cx="54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Space of the well-posed scientific theories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0EE02-FCB7-78A4-BD2F-3C3938BEF638}"/>
              </a:ext>
            </a:extLst>
          </p:cNvPr>
          <p:cNvSpPr txBox="1"/>
          <p:nvPr/>
        </p:nvSpPr>
        <p:spPr>
          <a:xfrm>
            <a:off x="9029428" y="731147"/>
            <a:ext cx="3162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Physical theories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CE867-5109-DF14-F3B9-663C6E555FC0}"/>
              </a:ext>
            </a:extLst>
          </p:cNvPr>
          <p:cNvSpPr txBox="1"/>
          <p:nvPr/>
        </p:nvSpPr>
        <p:spPr>
          <a:xfrm>
            <a:off x="9075905" y="1401461"/>
            <a:ext cx="311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Specializations of the general theory under the different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CF7AB-94A5-DF06-256C-9AABB368F5C6}"/>
              </a:ext>
            </a:extLst>
          </p:cNvPr>
          <p:cNvSpPr txBox="1"/>
          <p:nvPr/>
        </p:nvSpPr>
        <p:spPr>
          <a:xfrm>
            <a:off x="8933514" y="3105834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FF471-99F1-01AB-D75F-055F90A13CC2}"/>
              </a:ext>
            </a:extLst>
          </p:cNvPr>
          <p:cNvSpPr txBox="1"/>
          <p:nvPr/>
        </p:nvSpPr>
        <p:spPr>
          <a:xfrm>
            <a:off x="6329362" y="4414852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General theory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77C8-C51F-2102-2E8B-CB4CA65E00B0}"/>
              </a:ext>
            </a:extLst>
          </p:cNvPr>
          <p:cNvSpPr txBox="1"/>
          <p:nvPr/>
        </p:nvSpPr>
        <p:spPr>
          <a:xfrm>
            <a:off x="6375839" y="5263869"/>
            <a:ext cx="311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requirements and definitions valid in all theories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7A09A-B701-734C-CD27-6DCF239CFC78}"/>
              </a:ext>
            </a:extLst>
          </p:cNvPr>
          <p:cNvSpPr/>
          <p:nvPr/>
        </p:nvSpPr>
        <p:spPr>
          <a:xfrm>
            <a:off x="217215" y="55946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Experimental verifiability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05C0B0-3CE3-BE26-9B12-79433ACA5230}"/>
              </a:ext>
            </a:extLst>
          </p:cNvPr>
          <p:cNvSpPr/>
          <p:nvPr/>
        </p:nvSpPr>
        <p:spPr>
          <a:xfrm>
            <a:off x="219377" y="48834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Information granularity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04350C-5533-4F33-7A6B-9766C47E7176}"/>
              </a:ext>
            </a:extLst>
          </p:cNvPr>
          <p:cNvSpPr/>
          <p:nvPr/>
        </p:nvSpPr>
        <p:spPr>
          <a:xfrm>
            <a:off x="219377" y="41722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States and processes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0E43C3-FB2C-AFD5-DA0F-F8C16F640A08}"/>
              </a:ext>
            </a:extLst>
          </p:cNvPr>
          <p:cNvCxnSpPr/>
          <p:nvPr/>
        </p:nvCxnSpPr>
        <p:spPr>
          <a:xfrm>
            <a:off x="217215" y="4070555"/>
            <a:ext cx="870632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43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3477-F0B0-8F0D-7BE3-E0E4867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granularity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773858E-A48B-A875-25C2-ABB126FB10FB}"/>
              </a:ext>
            </a:extLst>
          </p:cNvPr>
          <p:cNvGrpSpPr/>
          <p:nvPr/>
        </p:nvGrpSpPr>
        <p:grpSpPr>
          <a:xfrm>
            <a:off x="437226" y="1091325"/>
            <a:ext cx="4942643" cy="1350415"/>
            <a:chOff x="446102" y="1644438"/>
            <a:chExt cx="4942643" cy="135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0C9122-CA6D-638C-B443-F02AA3C1BE32}"/>
                    </a:ext>
                  </a:extLst>
                </p:cNvPr>
                <p:cNvSpPr txBox="1"/>
                <p:nvPr/>
              </p:nvSpPr>
              <p:spPr>
                <a:xfrm>
                  <a:off x="446102" y="2040746"/>
                  <a:ext cx="4942643" cy="9541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position of the object is between 0 and 1 meters”</a:t>
                  </a:r>
                  <a:br>
                    <a:rPr lang="en-US" sz="1400" dirty="0"/>
                  </a:b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</m:oMath>
                  </a14:m>
                  <a:r>
                    <a:rPr lang="en-US" sz="1400" dirty="0"/>
                    <a:t> “The position of the object is between 0 and 1 kilometers”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fair die landed on 1” 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</m:oMath>
                  </a14:m>
                  <a:r>
                    <a:rPr lang="en-US" sz="1400" dirty="0"/>
                    <a:t> “The fair die landed on 1 or 2”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first bit is 0 and the second bit is 1” 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</m:oMath>
                  </a14:m>
                  <a:r>
                    <a:rPr lang="en-US" sz="1400" dirty="0"/>
                    <a:t> “The first bit is 0”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0C9122-CA6D-638C-B443-F02AA3C1B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02" y="2040746"/>
                  <a:ext cx="4942643" cy="954107"/>
                </a:xfrm>
                <a:prstGeom prst="rect">
                  <a:avLst/>
                </a:prstGeom>
                <a:blipFill>
                  <a:blip r:embed="rId2"/>
                  <a:stretch>
                    <a:fillRect l="-247" t="-1274" b="-57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01940A7-9822-2022-32E0-C2694CD562D1}"/>
                    </a:ext>
                  </a:extLst>
                </p:cNvPr>
                <p:cNvSpPr txBox="1"/>
                <p:nvPr/>
              </p:nvSpPr>
              <p:spPr>
                <a:xfrm>
                  <a:off x="768083" y="1644438"/>
                  <a:ext cx="4298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Logical relationships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US" dirty="0"/>
                    <a:t> Topology/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a14:m>
                  <a:r>
                    <a:rPr lang="en-US" dirty="0"/>
                    <a:t>-algebra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01940A7-9822-2022-32E0-C2694CD56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083" y="1644438"/>
                  <a:ext cx="429867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277" t="-8197" r="-5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067871-6EFD-35FC-6E1D-006E292F3367}"/>
              </a:ext>
            </a:extLst>
          </p:cNvPr>
          <p:cNvGrpSpPr/>
          <p:nvPr/>
        </p:nvGrpSpPr>
        <p:grpSpPr>
          <a:xfrm>
            <a:off x="6071908" y="1091325"/>
            <a:ext cx="6118278" cy="1350415"/>
            <a:chOff x="5965376" y="1644438"/>
            <a:chExt cx="6118278" cy="135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F71C670-9041-00E6-9443-4136EBDFE972}"/>
                    </a:ext>
                  </a:extLst>
                </p:cNvPr>
                <p:cNvSpPr txBox="1"/>
                <p:nvPr/>
              </p:nvSpPr>
              <p:spPr>
                <a:xfrm>
                  <a:off x="6473544" y="2040746"/>
                  <a:ext cx="5111319" cy="9541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position of the object is between 0 and 1 meters”</a:t>
                  </a:r>
                  <a:br>
                    <a:rPr lang="en-US" sz="1400" dirty="0"/>
                  </a:br>
                  <a14:m>
                    <m:oMath xmlns:m="http://schemas.openxmlformats.org/officeDocument/2006/math">
                      <m:r>
                        <a:rPr lang="en-US" sz="140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⋖</m:t>
                      </m:r>
                    </m:oMath>
                  </a14:m>
                  <a:r>
                    <a:rPr lang="en-US" sz="1400" dirty="0"/>
                    <a:t> “The position of the object is between 2 and 3 kilometers”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fair die landed on 1” </a:t>
                  </a:r>
                  <a14:m>
                    <m:oMath xmlns:m="http://schemas.openxmlformats.org/officeDocument/2006/math">
                      <m:r>
                        <a:rPr lang="en-US" sz="140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⋖</m:t>
                      </m:r>
                    </m:oMath>
                  </a14:m>
                  <a:r>
                    <a:rPr lang="en-US" sz="1400" dirty="0"/>
                    <a:t> “The fair die landed on 3 or 4”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/>
                    <a:t>“The first bit is 0 and the second bit is 1” </a:t>
                  </a:r>
                  <a14:m>
                    <m:oMath xmlns:m="http://schemas.openxmlformats.org/officeDocument/2006/math">
                      <m:r>
                        <a:rPr lang="en-US" sz="1400" i="1" u="sng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⋖</m:t>
                      </m:r>
                    </m:oMath>
                  </a14:m>
                  <a:r>
                    <a:rPr lang="en-US" sz="1400" dirty="0"/>
                    <a:t> “The third bit is 0”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F71C670-9041-00E6-9443-4136EBDFE9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544" y="2040746"/>
                  <a:ext cx="5111319" cy="954107"/>
                </a:xfrm>
                <a:prstGeom prst="rect">
                  <a:avLst/>
                </a:prstGeom>
                <a:blipFill>
                  <a:blip r:embed="rId4"/>
                  <a:stretch>
                    <a:fillRect l="-119" t="-1274" b="-57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814D129-CA38-F320-E553-F1508A6A5667}"/>
                    </a:ext>
                  </a:extLst>
                </p:cNvPr>
                <p:cNvSpPr txBox="1"/>
                <p:nvPr/>
              </p:nvSpPr>
              <p:spPr>
                <a:xfrm>
                  <a:off x="5965376" y="1644438"/>
                  <a:ext cx="6118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Granularity relationships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US" dirty="0"/>
                    <a:t> Geometry/Probability/Information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814D129-CA38-F320-E553-F1508A6A5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5376" y="1644438"/>
                  <a:ext cx="611827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97" t="-8197" r="-19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85512F-DF7A-C224-86B0-49CDDCECEF8D}"/>
                  </a:ext>
                </a:extLst>
              </p:cNvPr>
              <p:cNvSpPr txBox="1"/>
              <p:nvPr/>
            </p:nvSpPr>
            <p:spPr>
              <a:xfrm>
                <a:off x="1674148" y="2697868"/>
                <a:ext cx="884370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Measure theory, geometry, probability theory, information theory, </a:t>
                </a:r>
                <a:b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… all quantify the level of granularity of different statements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85512F-DF7A-C224-86B0-49CDDCEC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48" y="2697868"/>
                <a:ext cx="8843703" cy="830997"/>
              </a:xfrm>
              <a:prstGeom prst="rect">
                <a:avLst/>
              </a:prstGeom>
              <a:blipFill>
                <a:blip r:embed="rId6"/>
                <a:stretch>
                  <a:fillRect t="-5882" r="-55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FD55A6FD-A221-CD31-5EC4-B7F4B083E6B6}"/>
              </a:ext>
            </a:extLst>
          </p:cNvPr>
          <p:cNvGrpSpPr/>
          <p:nvPr/>
        </p:nvGrpSpPr>
        <p:grpSpPr>
          <a:xfrm>
            <a:off x="3456591" y="3672174"/>
            <a:ext cx="1330134" cy="1225107"/>
            <a:chOff x="437226" y="3160944"/>
            <a:chExt cx="1330134" cy="122510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9E99692-3595-076C-A220-741D30324D3D}"/>
                </a:ext>
              </a:extLst>
            </p:cNvPr>
            <p:cNvCxnSpPr>
              <a:cxnSpLocks/>
            </p:cNvCxnSpPr>
            <p:nvPr/>
          </p:nvCxnSpPr>
          <p:spPr>
            <a:xfrm>
              <a:off x="858136" y="3429000"/>
              <a:ext cx="0" cy="34622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780DF88-E2E0-AFBD-BD84-712947E748C4}"/>
                </a:ext>
              </a:extLst>
            </p:cNvPr>
            <p:cNvGrpSpPr/>
            <p:nvPr/>
          </p:nvGrpSpPr>
          <p:grpSpPr>
            <a:xfrm>
              <a:off x="437226" y="3160944"/>
              <a:ext cx="1247203" cy="1200381"/>
              <a:chOff x="3651474" y="3743228"/>
              <a:chExt cx="1247203" cy="1200381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5EE1ECB-F866-7EEE-0034-662C48ADD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20528" y="3970483"/>
                <a:ext cx="0" cy="973126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E6826FA-E10E-34C3-732F-DB9384C04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1474" y="4638582"/>
                <a:ext cx="1115074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4F04E1E-0BA9-77DD-7A43-4A5A3474380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1474" y="3743228"/>
                    <a:ext cx="32630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54F04E1E-0BA9-77DD-7A43-4A5A347438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1474" y="3743228"/>
                    <a:ext cx="32630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0033A-C433-6B99-6BD5-A22876E013CC}"/>
                      </a:ext>
                    </a:extLst>
                  </p:cNvPr>
                  <p:cNvSpPr txBox="1"/>
                  <p:nvPr/>
                </p:nvSpPr>
                <p:spPr>
                  <a:xfrm>
                    <a:off x="4572306" y="4562878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0033A-C433-6B99-6BD5-A22876E013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72306" y="4562878"/>
                    <a:ext cx="326371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4278CC9-C4D1-4176-7F47-EE2BA0A78A60}"/>
                </a:ext>
              </a:extLst>
            </p:cNvPr>
            <p:cNvSpPr/>
            <p:nvPr/>
          </p:nvSpPr>
          <p:spPr>
            <a:xfrm>
              <a:off x="828853" y="4188176"/>
              <a:ext cx="29283" cy="29283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0D7566F-6959-B247-E096-4FD01795B475}"/>
                </a:ext>
              </a:extLst>
            </p:cNvPr>
            <p:cNvGrpSpPr/>
            <p:nvPr/>
          </p:nvGrpSpPr>
          <p:grpSpPr>
            <a:xfrm>
              <a:off x="1509297" y="3764690"/>
              <a:ext cx="146171" cy="84027"/>
              <a:chOff x="981253" y="3878937"/>
              <a:chExt cx="146171" cy="84027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5D72D50-76A2-CFBC-316F-69358E123D69}"/>
                  </a:ext>
                </a:extLst>
              </p:cNvPr>
              <p:cNvSpPr/>
              <p:nvPr/>
            </p:nvSpPr>
            <p:spPr>
              <a:xfrm>
                <a:off x="981253" y="3878937"/>
                <a:ext cx="29283" cy="2928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B66F8A5-59F3-A008-472B-863AB90C0983}"/>
                  </a:ext>
                </a:extLst>
              </p:cNvPr>
              <p:cNvSpPr/>
              <p:nvPr/>
            </p:nvSpPr>
            <p:spPr>
              <a:xfrm>
                <a:off x="1098141" y="3933681"/>
                <a:ext cx="29283" cy="2928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97F092D-2A8E-C695-2772-D157DDF1F9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0536" y="3980594"/>
              <a:ext cx="34752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88E306-2468-F618-60F8-E63026781090}"/>
                </a:ext>
              </a:extLst>
            </p:cNvPr>
            <p:cNvSpPr/>
            <p:nvPr/>
          </p:nvSpPr>
          <p:spPr>
            <a:xfrm>
              <a:off x="1074198" y="3468721"/>
              <a:ext cx="283854" cy="279799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D37520-5D3F-559F-0C50-C2EA1A9A31D4}"/>
                </a:ext>
              </a:extLst>
            </p:cNvPr>
            <p:cNvSpPr txBox="1"/>
            <p:nvPr/>
          </p:nvSpPr>
          <p:spPr>
            <a:xfrm>
              <a:off x="784463" y="4078274"/>
              <a:ext cx="2888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C5C98A-2F59-7916-A16F-7A4B06178A73}"/>
                </a:ext>
              </a:extLst>
            </p:cNvPr>
            <p:cNvSpPr txBox="1"/>
            <p:nvPr/>
          </p:nvSpPr>
          <p:spPr>
            <a:xfrm>
              <a:off x="1484910" y="3563172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D8C4A0-07FB-B841-E85D-C595DCF93025}"/>
                </a:ext>
              </a:extLst>
            </p:cNvPr>
            <p:cNvSpPr txBox="1"/>
            <p:nvPr/>
          </p:nvSpPr>
          <p:spPr>
            <a:xfrm>
              <a:off x="1075236" y="3924420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0497E3-202E-B7AC-2B40-E816FCCEAF78}"/>
                </a:ext>
              </a:extLst>
            </p:cNvPr>
            <p:cNvSpPr txBox="1"/>
            <p:nvPr/>
          </p:nvSpPr>
          <p:spPr>
            <a:xfrm>
              <a:off x="797791" y="3232156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D87ACA6-06A5-01A3-EF87-912731DCA945}"/>
                </a:ext>
              </a:extLst>
            </p:cNvPr>
            <p:cNvSpPr txBox="1"/>
            <p:nvPr/>
          </p:nvSpPr>
          <p:spPr>
            <a:xfrm>
              <a:off x="1085220" y="3198798"/>
              <a:ext cx="2728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7D12805-87D4-4F2A-4393-A612C455FC07}"/>
              </a:ext>
            </a:extLst>
          </p:cNvPr>
          <p:cNvSpPr txBox="1"/>
          <p:nvPr/>
        </p:nvSpPr>
        <p:spPr>
          <a:xfrm>
            <a:off x="281616" y="3807675"/>
            <a:ext cx="31795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partially ordered set allows us to compare size at different level of infinity and to keep track of incommensurable quantities (i.e. physical dimensions)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B8E725-A1E9-58B6-9391-D61DCB26A586}"/>
                  </a:ext>
                </a:extLst>
              </p:cNvPr>
              <p:cNvSpPr txBox="1"/>
              <p:nvPr/>
            </p:nvSpPr>
            <p:spPr>
              <a:xfrm>
                <a:off x="815325" y="4906542"/>
                <a:ext cx="12153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 </a:t>
                </a:r>
                <a14:m>
                  <m:oMath xmlns:m="http://schemas.openxmlformats.org/officeDocument/2006/math">
                    <m:r>
                      <a:rPr lang="en-US" sz="14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⋖</m:t>
                    </m:r>
                  </m:oMath>
                </a14:m>
                <a:r>
                  <a:rPr lang="en-US" sz="1400" dirty="0"/>
                  <a:t> B </a:t>
                </a:r>
                <a14:m>
                  <m:oMath xmlns:m="http://schemas.openxmlformats.org/officeDocument/2006/math">
                    <m:r>
                      <a:rPr lang="en-US" sz="14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⋖</m:t>
                    </m:r>
                  </m:oMath>
                </a14:m>
                <a:r>
                  <a:rPr lang="en-US" sz="1400" dirty="0"/>
                  <a:t> C </a:t>
                </a:r>
                <a14:m>
                  <m:oMath xmlns:m="http://schemas.openxmlformats.org/officeDocument/2006/math">
                    <m:r>
                      <a:rPr lang="en-US" sz="14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⋖</m:t>
                    </m:r>
                  </m:oMath>
                </a14:m>
                <a:r>
                  <a:rPr lang="en-US" sz="1400" dirty="0"/>
                  <a:t> E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DB8E725-A1E9-58B6-9391-D61DCB26A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25" y="4906542"/>
                <a:ext cx="1215397" cy="307777"/>
              </a:xfrm>
              <a:prstGeom prst="rect">
                <a:avLst/>
              </a:prstGeom>
              <a:blipFill>
                <a:blip r:embed="rId9"/>
                <a:stretch>
                  <a:fillRect l="-1508" t="-4000" r="-50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5B624A-B5B4-5EA9-75BE-369153A1DC65}"/>
                  </a:ext>
                </a:extLst>
              </p:cNvPr>
              <p:cNvSpPr txBox="1"/>
              <p:nvPr/>
            </p:nvSpPr>
            <p:spPr>
              <a:xfrm>
                <a:off x="2605418" y="4788626"/>
                <a:ext cx="606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 </a:t>
                </a:r>
                <a14:m>
                  <m:oMath xmlns:m="http://schemas.openxmlformats.org/officeDocument/2006/math">
                    <m:r>
                      <a:rPr lang="en-US" sz="14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</m:oMath>
                </a14:m>
                <a:r>
                  <a:rPr lang="en-US" sz="1400" dirty="0"/>
                  <a:t> D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05B624A-B5B4-5EA9-75BE-369153A1D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18" y="4788626"/>
                <a:ext cx="606256" cy="307777"/>
              </a:xfrm>
              <a:prstGeom prst="rect">
                <a:avLst/>
              </a:prstGeom>
              <a:blipFill>
                <a:blip r:embed="rId10"/>
                <a:stretch>
                  <a:fillRect l="-3000" t="-4000" r="-2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71059D3-2F9C-5014-10B2-9D2B0919DA7E}"/>
                  </a:ext>
                </a:extLst>
              </p:cNvPr>
              <p:cNvSpPr txBox="1"/>
              <p:nvPr/>
            </p:nvSpPr>
            <p:spPr>
              <a:xfrm>
                <a:off x="2605418" y="5074113"/>
                <a:ext cx="6062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 </a:t>
                </a:r>
                <a14:m>
                  <m:oMath xmlns:m="http://schemas.openxmlformats.org/officeDocument/2006/math">
                    <m:r>
                      <a:rPr lang="en-US" sz="1400" i="1" u="sng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≰</m:t>
                    </m:r>
                  </m:oMath>
                </a14:m>
                <a:r>
                  <a:rPr lang="en-US" sz="1400" dirty="0"/>
                  <a:t> C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71059D3-2F9C-5014-10B2-9D2B0919D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418" y="5074113"/>
                <a:ext cx="606256" cy="307777"/>
              </a:xfrm>
              <a:prstGeom prst="rect">
                <a:avLst/>
              </a:prstGeom>
              <a:blipFill>
                <a:blip r:embed="rId11"/>
                <a:stretch>
                  <a:fillRect l="-3000" t="-1961" r="-1000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5108EC2-C241-F9A9-82B7-037DAF58175A}"/>
              </a:ext>
            </a:extLst>
          </p:cNvPr>
          <p:cNvSpPr txBox="1"/>
          <p:nvPr/>
        </p:nvSpPr>
        <p:spPr>
          <a:xfrm>
            <a:off x="5748081" y="3900257"/>
            <a:ext cx="3179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Once a “unit” is chosen, a measure quantifies the granularity of another statement with respect to the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4BC42B-0816-76EF-E775-F123EA1AB7DE}"/>
                  </a:ext>
                </a:extLst>
              </p:cNvPr>
              <p:cNvSpPr txBox="1"/>
              <p:nvPr/>
            </p:nvSpPr>
            <p:spPr>
              <a:xfrm>
                <a:off x="8927618" y="3758764"/>
                <a:ext cx="1253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4BC42B-0816-76EF-E775-F123EA1AB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7618" y="3758764"/>
                <a:ext cx="1253420" cy="369332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89AA8A-701B-9221-7AA6-2ADDC8F8E040}"/>
                  </a:ext>
                </a:extLst>
              </p:cNvPr>
              <p:cNvSpPr txBox="1"/>
              <p:nvPr/>
            </p:nvSpPr>
            <p:spPr>
              <a:xfrm>
                <a:off x="4695414" y="4839645"/>
                <a:ext cx="462184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 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u="sng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⋖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/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are incompatible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89AA8A-701B-9221-7AA6-2ADDC8F8E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414" y="4839645"/>
                <a:ext cx="4621843" cy="738664"/>
              </a:xfrm>
              <a:prstGeom prst="rect">
                <a:avLst/>
              </a:prstGeom>
              <a:blipFill>
                <a:blip r:embed="rId13"/>
                <a:stretch>
                  <a:fillRect r="-396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1259842C-B11F-F9D2-E213-FA1B367E4D26}"/>
              </a:ext>
            </a:extLst>
          </p:cNvPr>
          <p:cNvSpPr txBox="1"/>
          <p:nvPr/>
        </p:nvSpPr>
        <p:spPr>
          <a:xfrm>
            <a:off x="1331358" y="5774727"/>
            <a:ext cx="7228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However, quantum mechanics requires a “twist”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at the measure theoretic level</a:t>
            </a:r>
          </a:p>
        </p:txBody>
      </p:sp>
    </p:spTree>
    <p:extLst>
      <p:ext uri="{BB962C8B-B14F-4D97-AF65-F5344CB8AC3E}">
        <p14:creationId xmlns:p14="http://schemas.microsoft.com/office/powerpoint/2010/main" val="469140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3477-F0B0-8F0D-7BE3-E0E4867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non-additive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B76987-0B11-9847-0CA5-4C9974F2FBC0}"/>
                  </a:ext>
                </a:extLst>
              </p:cNvPr>
              <p:cNvSpPr txBox="1"/>
              <p:nvPr/>
            </p:nvSpPr>
            <p:spPr>
              <a:xfrm>
                <a:off x="3972231" y="4654460"/>
                <a:ext cx="5511252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Single point is a single case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Finite range carries finite information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Measure is additive for disjoint sets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B76987-0B11-9847-0CA5-4C9974F2F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31" y="4654460"/>
                <a:ext cx="5511252" cy="830997"/>
              </a:xfrm>
              <a:prstGeom prst="rect">
                <a:avLst/>
              </a:prstGeom>
              <a:blipFill>
                <a:blip r:embed="rId2"/>
                <a:stretch>
                  <a:fillRect l="-664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57AAFB7-108E-1F69-34BE-F8A2D86FADC8}"/>
              </a:ext>
            </a:extLst>
          </p:cNvPr>
          <p:cNvSpPr txBox="1"/>
          <p:nvPr/>
        </p:nvSpPr>
        <p:spPr>
          <a:xfrm>
            <a:off x="8265351" y="4493424"/>
            <a:ext cx="11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Pick two!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86F1DA-CD11-A05D-D4E5-A0891FAC2FA2}"/>
              </a:ext>
            </a:extLst>
          </p:cNvPr>
          <p:cNvGrpSpPr/>
          <p:nvPr/>
        </p:nvGrpSpPr>
        <p:grpSpPr>
          <a:xfrm>
            <a:off x="443228" y="2799796"/>
            <a:ext cx="2707728" cy="2709912"/>
            <a:chOff x="8625854" y="1899445"/>
            <a:chExt cx="2707728" cy="27099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BA7768D-63B4-8052-8300-F6E854379C46}"/>
                </a:ext>
              </a:extLst>
            </p:cNvPr>
            <p:cNvGrpSpPr/>
            <p:nvPr/>
          </p:nvGrpSpPr>
          <p:grpSpPr>
            <a:xfrm>
              <a:off x="9495607" y="2048661"/>
              <a:ext cx="1110343" cy="1110344"/>
              <a:chOff x="5635690" y="3806890"/>
              <a:chExt cx="1110343" cy="111034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70986FA-1F28-7DC3-6093-C762D39B1DA4}"/>
                  </a:ext>
                </a:extLst>
              </p:cNvPr>
              <p:cNvSpPr/>
              <p:nvPr/>
            </p:nvSpPr>
            <p:spPr>
              <a:xfrm>
                <a:off x="5635690" y="3806890"/>
                <a:ext cx="1110343" cy="1110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EB7CFE5-3691-B597-FBE1-60F9414E8B29}"/>
                  </a:ext>
                </a:extLst>
              </p:cNvPr>
              <p:cNvSpPr/>
              <p:nvPr/>
            </p:nvSpPr>
            <p:spPr>
              <a:xfrm>
                <a:off x="5847183" y="3806890"/>
                <a:ext cx="687355" cy="1110343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9">
                <a:extLst>
                  <a:ext uri="{FF2B5EF4-FFF2-40B4-BE49-F238E27FC236}">
                    <a16:creationId xmlns:a16="http://schemas.microsoft.com/office/drawing/2014/main" id="{843BB091-C14A-73EA-29AE-7436741122BA}"/>
                  </a:ext>
                </a:extLst>
              </p:cNvPr>
              <p:cNvSpPr/>
              <p:nvPr/>
            </p:nvSpPr>
            <p:spPr>
              <a:xfrm>
                <a:off x="6190860" y="3806890"/>
                <a:ext cx="343678" cy="1110344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2F34DBF-2F37-1638-FFB4-4D43C8D38885}"/>
                </a:ext>
              </a:extLst>
            </p:cNvPr>
            <p:cNvSpPr/>
            <p:nvPr/>
          </p:nvSpPr>
          <p:spPr>
            <a:xfrm rot="2574255">
              <a:off x="10310675" y="2184607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5D6599-9F9F-C9FC-F674-8519AFA51CB0}"/>
                </a:ext>
              </a:extLst>
            </p:cNvPr>
            <p:cNvSpPr/>
            <p:nvPr/>
          </p:nvSpPr>
          <p:spPr>
            <a:xfrm rot="2574255">
              <a:off x="9672500" y="2956132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96C6281-C536-37E0-3B7F-F313A492D062}"/>
                </a:ext>
              </a:extLst>
            </p:cNvPr>
            <p:cNvSpPr/>
            <p:nvPr/>
          </p:nvSpPr>
          <p:spPr>
            <a:xfrm rot="4206954">
              <a:off x="10444787" y="2419303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1A6C54-7D09-7569-8805-7019702E5A1B}"/>
                    </a:ext>
                  </a:extLst>
                </p:cNvPr>
                <p:cNvSpPr txBox="1"/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1A6C54-7D09-7569-8805-7019702E5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085A35-3D6B-AC52-5485-8F785D7CCDEC}"/>
                    </a:ext>
                  </a:extLst>
                </p:cNvPr>
                <p:cNvSpPr txBox="1"/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085A35-3D6B-AC52-5485-8F785D7CC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CC2203-34B5-2889-D6A2-76AF47C89317}"/>
                    </a:ext>
                  </a:extLst>
                </p:cNvPr>
                <p:cNvSpPr txBox="1"/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CC2203-34B5-2889-D6A2-76AF47C89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5543C1E-4948-B1CA-A037-1CB1F5F074EB}"/>
                    </a:ext>
                  </a:extLst>
                </p:cNvPr>
                <p:cNvSpPr txBox="1"/>
                <p:nvPr/>
              </p:nvSpPr>
              <p:spPr>
                <a:xfrm>
                  <a:off x="8625854" y="3279951"/>
                  <a:ext cx="14813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5543C1E-4948-B1CA-A037-1CB1F5F07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279951"/>
                  <a:ext cx="1481303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0869F61-8889-91AD-8954-43E30ADF3E28}"/>
                    </a:ext>
                  </a:extLst>
                </p:cNvPr>
                <p:cNvSpPr txBox="1"/>
                <p:nvPr/>
              </p:nvSpPr>
              <p:spPr>
                <a:xfrm>
                  <a:off x="8625854" y="3620494"/>
                  <a:ext cx="16677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0869F61-8889-91AD-8954-43E30ADF3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620494"/>
                  <a:ext cx="166770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D64D250-3BEB-AF15-7138-F8E6D10498FF}"/>
                    </a:ext>
                  </a:extLst>
                </p:cNvPr>
                <p:cNvSpPr txBox="1"/>
                <p:nvPr/>
              </p:nvSpPr>
              <p:spPr>
                <a:xfrm>
                  <a:off x="8625854" y="3961037"/>
                  <a:ext cx="27077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&lt;2=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D64D250-3BEB-AF15-7138-F8E6D1049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961037"/>
                  <a:ext cx="27077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931A635-B80B-B49D-6C61-1A71487AEB08}"/>
                    </a:ext>
                  </a:extLst>
                </p:cNvPr>
                <p:cNvSpPr txBox="1"/>
                <p:nvPr/>
              </p:nvSpPr>
              <p:spPr>
                <a:xfrm>
                  <a:off x="8625854" y="4301580"/>
                  <a:ext cx="236789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&lt;2=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B931A635-B80B-B49D-6C61-1A71487AE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4301580"/>
                  <a:ext cx="2367891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816D96-F814-84F5-FE8E-37D3CE708D43}"/>
                  </a:ext>
                </a:extLst>
              </p:cNvPr>
              <p:cNvSpPr txBox="1"/>
              <p:nvPr/>
            </p:nvSpPr>
            <p:spPr>
              <a:xfrm>
                <a:off x="403123" y="1485227"/>
                <a:ext cx="32758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816D96-F814-84F5-FE8E-37D3CE708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3" y="1485227"/>
                <a:ext cx="3275860" cy="400110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BB941FC-E305-BC2D-BAD7-D41FA320F611}"/>
              </a:ext>
            </a:extLst>
          </p:cNvPr>
          <p:cNvSpPr txBox="1"/>
          <p:nvPr/>
        </p:nvSpPr>
        <p:spPr>
          <a:xfrm>
            <a:off x="745045" y="1938773"/>
            <a:ext cx="2763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usual link between</a:t>
            </a:r>
            <a:br>
              <a:rPr lang="en-US" dirty="0"/>
            </a:br>
            <a:r>
              <a:rPr lang="en-US" dirty="0"/>
              <a:t>entropy and count of 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6C9A5-4387-7891-C1F0-CA03970A3D42}"/>
              </a:ext>
            </a:extLst>
          </p:cNvPr>
          <p:cNvSpPr txBox="1"/>
          <p:nvPr/>
        </p:nvSpPr>
        <p:spPr>
          <a:xfrm>
            <a:off x="687209" y="828111"/>
            <a:ext cx="143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entropy of</a:t>
            </a:r>
            <a:br>
              <a:rPr lang="en-US" sz="1200" dirty="0"/>
            </a:br>
            <a:r>
              <a:rPr lang="en-US" sz="1200" dirty="0"/>
              <a:t>uniform distribution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06752-BDBF-87C2-8E7E-DA49D965F28D}"/>
              </a:ext>
            </a:extLst>
          </p:cNvPr>
          <p:cNvSpPr txBox="1"/>
          <p:nvPr/>
        </p:nvSpPr>
        <p:spPr>
          <a:xfrm>
            <a:off x="2570731" y="1012777"/>
            <a:ext cx="1108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count of states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04533-EA42-30EC-B1C9-C2F3E2E6AEA3}"/>
              </a:ext>
            </a:extLst>
          </p:cNvPr>
          <p:cNvCxnSpPr/>
          <p:nvPr/>
        </p:nvCxnSpPr>
        <p:spPr>
          <a:xfrm>
            <a:off x="1193236" y="1289776"/>
            <a:ext cx="142042" cy="23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560B65-ECED-81A9-CC87-1A1DDDB8FA2D}"/>
              </a:ext>
            </a:extLst>
          </p:cNvPr>
          <p:cNvCxnSpPr/>
          <p:nvPr/>
        </p:nvCxnSpPr>
        <p:spPr>
          <a:xfrm flipH="1">
            <a:off x="2720195" y="1289776"/>
            <a:ext cx="133165" cy="258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1AF26E-5AE7-E15A-39BA-C1B638420BD5}"/>
              </a:ext>
            </a:extLst>
          </p:cNvPr>
          <p:cNvGrpSpPr/>
          <p:nvPr/>
        </p:nvGrpSpPr>
        <p:grpSpPr>
          <a:xfrm>
            <a:off x="4760468" y="871772"/>
            <a:ext cx="6992920" cy="3552276"/>
            <a:chOff x="-1" y="154428"/>
            <a:chExt cx="12191998" cy="619331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E0ED1E-04F2-17D6-8B01-928A6FA93259}"/>
                </a:ext>
              </a:extLst>
            </p:cNvPr>
            <p:cNvSpPr txBox="1"/>
            <p:nvPr/>
          </p:nvSpPr>
          <p:spPr>
            <a:xfrm>
              <a:off x="1" y="1472405"/>
              <a:ext cx="3819525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Counting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0453C-FC3F-761E-A1DB-114FDC5579FB}"/>
                    </a:ext>
                  </a:extLst>
                </p:cNvPr>
                <p:cNvSpPr txBox="1"/>
                <p:nvPr/>
              </p:nvSpPr>
              <p:spPr>
                <a:xfrm>
                  <a:off x="1" y="2087394"/>
                  <a:ext cx="3276600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0453C-FC3F-761E-A1DB-114FDC557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2087394"/>
                  <a:ext cx="3276600" cy="596023"/>
                </a:xfrm>
                <a:prstGeom prst="rect">
                  <a:avLst/>
                </a:prstGeom>
                <a:blipFill>
                  <a:blip r:embed="rId11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E086CB-623C-596A-36F9-89F0CAD52FA3}"/>
                </a:ext>
              </a:extLst>
            </p:cNvPr>
            <p:cNvSpPr txBox="1"/>
            <p:nvPr/>
          </p:nvSpPr>
          <p:spPr>
            <a:xfrm>
              <a:off x="1361947" y="2581873"/>
              <a:ext cx="1922589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Number of points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F7F600-0D57-8167-43B4-7E48BD55DABD}"/>
                </a:ext>
              </a:extLst>
            </p:cNvPr>
            <p:cNvSpPr txBox="1"/>
            <p:nvPr/>
          </p:nvSpPr>
          <p:spPr>
            <a:xfrm>
              <a:off x="-1" y="3212344"/>
              <a:ext cx="3819523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Lebesgue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8246000-C8C4-A94B-4E98-526B35C70DCA}"/>
                    </a:ext>
                  </a:extLst>
                </p:cNvPr>
                <p:cNvSpPr txBox="1"/>
                <p:nvPr/>
              </p:nvSpPr>
              <p:spPr>
                <a:xfrm>
                  <a:off x="1" y="3825940"/>
                  <a:ext cx="3276600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8246000-C8C4-A94B-4E98-526B35C70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3825940"/>
                  <a:ext cx="3276600" cy="596023"/>
                </a:xfrm>
                <a:prstGeom prst="rect">
                  <a:avLst/>
                </a:prstGeom>
                <a:blipFill>
                  <a:blip r:embed="rId1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899570-1362-B5B0-0173-E15976AE8750}"/>
                </a:ext>
              </a:extLst>
            </p:cNvPr>
            <p:cNvSpPr txBox="1"/>
            <p:nvPr/>
          </p:nvSpPr>
          <p:spPr>
            <a:xfrm>
              <a:off x="1980924" y="4351258"/>
              <a:ext cx="1402622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Interval size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92DECD-A00B-DFD5-5B5F-E08CA62D2E34}"/>
                </a:ext>
              </a:extLst>
            </p:cNvPr>
            <p:cNvSpPr txBox="1"/>
            <p:nvPr/>
          </p:nvSpPr>
          <p:spPr>
            <a:xfrm>
              <a:off x="7734291" y="154428"/>
              <a:ext cx="4457700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Finite continuous range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2BCA44-DC5D-801A-0EDE-DB5D796EA397}"/>
                    </a:ext>
                  </a:extLst>
                </p:cNvPr>
                <p:cNvSpPr txBox="1"/>
                <p:nvPr/>
              </p:nvSpPr>
              <p:spPr>
                <a:xfrm>
                  <a:off x="7734304" y="768024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2BCA44-DC5D-801A-0EDE-DB5D796EA3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304" y="768024"/>
                  <a:ext cx="2228847" cy="596023"/>
                </a:xfrm>
                <a:prstGeom prst="rect">
                  <a:avLst/>
                </a:prstGeom>
                <a:blipFill>
                  <a:blip r:embed="rId13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938962-15EB-2483-3086-783A0ABD5DB3}"/>
                    </a:ext>
                  </a:extLst>
                </p:cNvPr>
                <p:cNvSpPr txBox="1"/>
                <p:nvPr/>
              </p:nvSpPr>
              <p:spPr>
                <a:xfrm>
                  <a:off x="9963150" y="768025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938962-15EB-2483-3086-783A0ABD5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3150" y="768025"/>
                  <a:ext cx="2228847" cy="596023"/>
                </a:xfrm>
                <a:prstGeom prst="rect">
                  <a:avLst/>
                </a:prstGeom>
                <a:blipFill>
                  <a:blip r:embed="rId14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B672F4-BD2D-C9AC-01DE-97774A3ED115}"/>
                </a:ext>
              </a:extLst>
            </p:cNvPr>
            <p:cNvSpPr txBox="1"/>
            <p:nvPr/>
          </p:nvSpPr>
          <p:spPr>
            <a:xfrm>
              <a:off x="3276600" y="180612"/>
              <a:ext cx="4457700" cy="59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point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A5C7CF0-A293-6E65-A312-BC50E6903D3F}"/>
                    </a:ext>
                  </a:extLst>
                </p:cNvPr>
                <p:cNvSpPr txBox="1"/>
                <p:nvPr/>
              </p:nvSpPr>
              <p:spPr>
                <a:xfrm>
                  <a:off x="3276600" y="765387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A5C7CF0-A293-6E65-A312-BC50E6903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765387"/>
                  <a:ext cx="2228847" cy="596023"/>
                </a:xfrm>
                <a:prstGeom prst="rect">
                  <a:avLst/>
                </a:prstGeom>
                <a:blipFill>
                  <a:blip r:embed="rId15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ACE0FC-48F2-03C0-51C7-157C17C0292F}"/>
                    </a:ext>
                  </a:extLst>
                </p:cNvPr>
                <p:cNvSpPr txBox="1"/>
                <p:nvPr/>
              </p:nvSpPr>
              <p:spPr>
                <a:xfrm>
                  <a:off x="5505447" y="765389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ACE0FC-48F2-03C0-51C7-157C17C02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447" y="765389"/>
                  <a:ext cx="2228847" cy="596023"/>
                </a:xfrm>
                <a:prstGeom prst="rect">
                  <a:avLst/>
                </a:prstGeom>
                <a:blipFill>
                  <a:blip r:embed="rId16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3BF354-0081-F689-D7B3-7DB93A6E3E90}"/>
                    </a:ext>
                  </a:extLst>
                </p:cNvPr>
                <p:cNvSpPr txBox="1"/>
                <p:nvPr/>
              </p:nvSpPr>
              <p:spPr>
                <a:xfrm>
                  <a:off x="4139993" y="2070304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3BF354-0081-F689-D7B3-7DB93A6E3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93" y="2070304"/>
                  <a:ext cx="587745" cy="59602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46A485-194D-84D8-824B-329403269E52}"/>
                    </a:ext>
                  </a:extLst>
                </p:cNvPr>
                <p:cNvSpPr txBox="1"/>
                <p:nvPr/>
              </p:nvSpPr>
              <p:spPr>
                <a:xfrm>
                  <a:off x="6368839" y="2070304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46A485-194D-84D8-824B-329403269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39" y="2070304"/>
                  <a:ext cx="587745" cy="59602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35C9906-FFFA-CEFE-1B4B-93C75FAE83D8}"/>
                    </a:ext>
                  </a:extLst>
                </p:cNvPr>
                <p:cNvSpPr txBox="1"/>
                <p:nvPr/>
              </p:nvSpPr>
              <p:spPr>
                <a:xfrm>
                  <a:off x="8383695" y="2064625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35C9906-FFFA-CEFE-1B4B-93C75FAE8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695" y="2064625"/>
                  <a:ext cx="975781" cy="59602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E3E8DA-4E54-1DA1-492E-D40AD30C212A}"/>
                    </a:ext>
                  </a:extLst>
                </p:cNvPr>
                <p:cNvSpPr txBox="1"/>
                <p:nvPr/>
              </p:nvSpPr>
              <p:spPr>
                <a:xfrm>
                  <a:off x="10531896" y="2070304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E3E8DA-4E54-1DA1-492E-D40AD30C2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1896" y="2070304"/>
                  <a:ext cx="975781" cy="59602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60428C-3374-0504-E71D-4B645820DD1A}"/>
                    </a:ext>
                  </a:extLst>
                </p:cNvPr>
                <p:cNvSpPr txBox="1"/>
                <p:nvPr/>
              </p:nvSpPr>
              <p:spPr>
                <a:xfrm>
                  <a:off x="4139993" y="3797119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60428C-3374-0504-E71D-4B645820D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93" y="3797119"/>
                  <a:ext cx="587745" cy="59602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DC5809-7A30-E1FA-584C-F41FBBADCE1C}"/>
                    </a:ext>
                  </a:extLst>
                </p:cNvPr>
                <p:cNvSpPr txBox="1"/>
                <p:nvPr/>
              </p:nvSpPr>
              <p:spPr>
                <a:xfrm>
                  <a:off x="6154837" y="3791439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DC5809-7A30-E1FA-584C-F41FBBADC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4837" y="3791439"/>
                  <a:ext cx="975781" cy="59602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5581E75-62E3-D864-E97D-799B309A4672}"/>
                    </a:ext>
                  </a:extLst>
                </p:cNvPr>
                <p:cNvSpPr txBox="1"/>
                <p:nvPr/>
              </p:nvSpPr>
              <p:spPr>
                <a:xfrm>
                  <a:off x="8326544" y="3791439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5581E75-62E3-D864-E97D-799B309A4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6544" y="3791439"/>
                  <a:ext cx="1079257" cy="59602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715271F-322F-4A2F-BEA9-3F9EA9A46C68}"/>
                    </a:ext>
                  </a:extLst>
                </p:cNvPr>
                <p:cNvSpPr txBox="1"/>
                <p:nvPr/>
              </p:nvSpPr>
              <p:spPr>
                <a:xfrm>
                  <a:off x="10474747" y="3797117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715271F-322F-4A2F-BEA9-3F9EA9A46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4747" y="3797117"/>
                  <a:ext cx="1079257" cy="59602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D45CE1-65C2-B257-8A75-94D484FA7640}"/>
                </a:ext>
              </a:extLst>
            </p:cNvPr>
            <p:cNvSpPr txBox="1"/>
            <p:nvPr/>
          </p:nvSpPr>
          <p:spPr>
            <a:xfrm>
              <a:off x="11718" y="4786645"/>
              <a:ext cx="3819523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“Quantized”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85D470-C533-19DD-078E-5347A765FFB6}"/>
                    </a:ext>
                  </a:extLst>
                </p:cNvPr>
                <p:cNvSpPr txBox="1"/>
                <p:nvPr/>
              </p:nvSpPr>
              <p:spPr>
                <a:xfrm>
                  <a:off x="11718" y="5400241"/>
                  <a:ext cx="3483955" cy="614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85D470-C533-19DD-078E-5347A765F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8" y="5400241"/>
                  <a:ext cx="3483955" cy="614546"/>
                </a:xfrm>
                <a:prstGeom prst="rect">
                  <a:avLst/>
                </a:prstGeom>
                <a:blipFill>
                  <a:blip r:embed="rId25"/>
                  <a:stretch>
                    <a:fillRect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1B95FE-3415-41C4-AE12-2B9C22BE9991}"/>
                </a:ext>
              </a:extLst>
            </p:cNvPr>
            <p:cNvSpPr txBox="1"/>
            <p:nvPr/>
          </p:nvSpPr>
          <p:spPr>
            <a:xfrm>
              <a:off x="1230642" y="5925559"/>
              <a:ext cx="3404886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Entropy over uniform 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94EB31-F0FF-C3D4-DC17-DBFC5BF9BF7D}"/>
                    </a:ext>
                  </a:extLst>
                </p:cNvPr>
                <p:cNvSpPr txBox="1"/>
                <p:nvPr/>
              </p:nvSpPr>
              <p:spPr>
                <a:xfrm>
                  <a:off x="4151710" y="5371420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94EB31-F0FF-C3D4-DC17-DBFC5BF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10" y="5371420"/>
                  <a:ext cx="587745" cy="59602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F050BB2-397D-384A-FAC1-53D7E410129B}"/>
                    </a:ext>
                  </a:extLst>
                </p:cNvPr>
                <p:cNvSpPr txBox="1"/>
                <p:nvPr/>
              </p:nvSpPr>
              <p:spPr>
                <a:xfrm>
                  <a:off x="6166556" y="5365741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F050BB2-397D-384A-FAC1-53D7E410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556" y="5365741"/>
                  <a:ext cx="587745" cy="5960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9AE92DF-3DB3-7725-25CE-512411170DF7}"/>
                    </a:ext>
                  </a:extLst>
                </p:cNvPr>
                <p:cNvSpPr txBox="1"/>
                <p:nvPr/>
              </p:nvSpPr>
              <p:spPr>
                <a:xfrm>
                  <a:off x="8338263" y="5365741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9AE92DF-3DB3-7725-25CE-512411170D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263" y="5365741"/>
                  <a:ext cx="1079257" cy="59602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A70073C-1764-8679-E665-C3D958A5B8DA}"/>
                    </a:ext>
                  </a:extLst>
                </p:cNvPr>
                <p:cNvSpPr txBox="1"/>
                <p:nvPr/>
              </p:nvSpPr>
              <p:spPr>
                <a:xfrm>
                  <a:off x="10486464" y="5371418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A70073C-1764-8679-E665-C3D958A5B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6464" y="5371418"/>
                  <a:ext cx="1079257" cy="59602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D24C5A1-6CEC-C45D-8AE7-27CB16615FF3}"/>
              </a:ext>
            </a:extLst>
          </p:cNvPr>
          <p:cNvSpPr txBox="1"/>
          <p:nvPr/>
        </p:nvSpPr>
        <p:spPr>
          <a:xfrm>
            <a:off x="2524637" y="4631981"/>
            <a:ext cx="933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additive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0E869D-823B-C4B4-E838-4DE32F1FAAB9}"/>
              </a:ext>
            </a:extLst>
          </p:cNvPr>
          <p:cNvSpPr txBox="1"/>
          <p:nvPr/>
        </p:nvSpPr>
        <p:spPr>
          <a:xfrm>
            <a:off x="2317072" y="5548414"/>
            <a:ext cx="11129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monotonic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9E09F10-2FF8-3DD4-3880-46F35DFB2CFB}"/>
                  </a:ext>
                </a:extLst>
              </p:cNvPr>
              <p:cNvSpPr txBox="1"/>
              <p:nvPr/>
            </p:nvSpPr>
            <p:spPr>
              <a:xfrm>
                <a:off x="566245" y="5910135"/>
                <a:ext cx="3685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 quantum mechanics, literally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1+1≤2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9E09F10-2FF8-3DD4-3880-46F35DFB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45" y="5910135"/>
                <a:ext cx="3685304" cy="338554"/>
              </a:xfrm>
              <a:prstGeom prst="rect">
                <a:avLst/>
              </a:prstGeom>
              <a:blipFill>
                <a:blip r:embed="rId30"/>
                <a:stretch>
                  <a:fillRect l="-993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6F4CF3C4-146A-711D-8ED6-622AAE118ED6}"/>
              </a:ext>
            </a:extLst>
          </p:cNvPr>
          <p:cNvSpPr txBox="1"/>
          <p:nvPr/>
        </p:nvSpPr>
        <p:spPr>
          <a:xfrm>
            <a:off x="4409428" y="5728195"/>
            <a:ext cx="515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008000"/>
                </a:solidFill>
              </a:defRPr>
            </a:lvl1pPr>
          </a:lstStyle>
          <a:p>
            <a:r>
              <a:rPr lang="en-US" dirty="0"/>
              <a:t>Physically, we count states all else equal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F0B47C-0F4A-5032-02D8-8C347B72531C}"/>
                  </a:ext>
                </a:extLst>
              </p:cNvPr>
              <p:cNvSpPr txBox="1"/>
              <p:nvPr/>
            </p:nvSpPr>
            <p:spPr>
              <a:xfrm>
                <a:off x="4450934" y="6248689"/>
                <a:ext cx="50872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Contextuality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400" dirty="0">
                    <a:solidFill>
                      <a:srgbClr val="008000"/>
                    </a:solidFill>
                  </a:rPr>
                  <a:t> non-additive measure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F0B47C-0F4A-5032-02D8-8C347B725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934" y="6248689"/>
                <a:ext cx="5087226" cy="461665"/>
              </a:xfrm>
              <a:prstGeom prst="rect">
                <a:avLst/>
              </a:prstGeom>
              <a:blipFill>
                <a:blip r:embed="rId31"/>
                <a:stretch>
                  <a:fillRect l="-1317" t="-10526" r="-131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270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0803-C2F9-574E-9AE9-FB6CCCE6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902885" cy="897424"/>
          </a:xfrm>
        </p:spPr>
        <p:txBody>
          <a:bodyPr/>
          <a:lstStyle/>
          <a:p>
            <a:r>
              <a:rPr lang="en-US" dirty="0"/>
              <a:t>Differentiability in math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F66C0-D576-C35E-E491-FBBA6C11438B}"/>
              </a:ext>
            </a:extLst>
          </p:cNvPr>
          <p:cNvSpPr txBox="1"/>
          <p:nvPr/>
        </p:nvSpPr>
        <p:spPr>
          <a:xfrm>
            <a:off x="7796981" y="127922"/>
            <a:ext cx="43300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Mathematicians have developed several, increasingly abstract, definitions for differentials, derivatives, integrations, tangent vectors… are they suitable for physics?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EA341-6EE4-9AFC-B443-3258A2107C67}"/>
              </a:ext>
            </a:extLst>
          </p:cNvPr>
          <p:cNvSpPr txBox="1"/>
          <p:nvPr/>
        </p:nvSpPr>
        <p:spPr>
          <a:xfrm>
            <a:off x="247470" y="2180628"/>
            <a:ext cx="468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 defined as derivation of a scalar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318B82-72AE-4474-D844-C7915CB8703E}"/>
                  </a:ext>
                </a:extLst>
              </p:cNvPr>
              <p:cNvSpPr txBox="1"/>
              <p:nvPr/>
            </p:nvSpPr>
            <p:spPr>
              <a:xfrm>
                <a:off x="761465" y="2624922"/>
                <a:ext cx="23747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318B82-72AE-4474-D844-C7915CB8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65" y="2624922"/>
                <a:ext cx="2374753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C0A4F2-A130-E9CE-11A1-638C6CDBDC96}"/>
                  </a:ext>
                </a:extLst>
              </p:cNvPr>
              <p:cNvSpPr txBox="1"/>
              <p:nvPr/>
            </p:nvSpPr>
            <p:spPr>
              <a:xfrm>
                <a:off x="1404824" y="2917650"/>
                <a:ext cx="1344955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C0A4F2-A130-E9CE-11A1-638C6CDBD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24" y="2917650"/>
                <a:ext cx="1344955" cy="346570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E3DB92-7E52-15FE-A67A-AD9B49368EAD}"/>
                  </a:ext>
                </a:extLst>
              </p:cNvPr>
              <p:cNvSpPr txBox="1"/>
              <p:nvPr/>
            </p:nvSpPr>
            <p:spPr>
              <a:xfrm>
                <a:off x="5628413" y="3514723"/>
                <a:ext cx="256307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E3DB92-7E52-15FE-A67A-AD9B49368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413" y="3514723"/>
                <a:ext cx="2563073" cy="4049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683AE-DBEC-344D-80E9-1B7F9111737F}"/>
                  </a:ext>
                </a:extLst>
              </p:cNvPr>
              <p:cNvSpPr txBox="1"/>
              <p:nvPr/>
            </p:nvSpPr>
            <p:spPr>
              <a:xfrm>
                <a:off x="6178230" y="3164157"/>
                <a:ext cx="1245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51683AE-DBEC-344D-80E9-1B7F91117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8230" y="3164157"/>
                <a:ext cx="12457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4C26C53-20F6-EF0A-58FE-5C928A68AC7E}"/>
              </a:ext>
            </a:extLst>
          </p:cNvPr>
          <p:cNvCxnSpPr>
            <a:cxnSpLocks/>
          </p:cNvCxnSpPr>
          <p:nvPr/>
        </p:nvCxnSpPr>
        <p:spPr>
          <a:xfrm flipH="1">
            <a:off x="2573494" y="2903289"/>
            <a:ext cx="599187" cy="76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8587684-495B-40D9-59D9-C4A03B35891F}"/>
              </a:ext>
            </a:extLst>
          </p:cNvPr>
          <p:cNvSpPr txBox="1"/>
          <p:nvPr/>
        </p:nvSpPr>
        <p:spPr>
          <a:xfrm>
            <a:off x="3022816" y="2674812"/>
            <a:ext cx="925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vector basis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0D8F773-929D-E268-0A12-F6FE72F0AC6D}"/>
              </a:ext>
            </a:extLst>
          </p:cNvPr>
          <p:cNvSpPr/>
          <p:nvPr/>
        </p:nvSpPr>
        <p:spPr>
          <a:xfrm>
            <a:off x="2323885" y="2979608"/>
            <a:ext cx="209151" cy="2687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0A3D9A-12E5-2D97-7B23-0658F7D072E6}"/>
              </a:ext>
            </a:extLst>
          </p:cNvPr>
          <p:cNvSpPr txBox="1"/>
          <p:nvPr/>
        </p:nvSpPr>
        <p:spPr>
          <a:xfrm>
            <a:off x="421038" y="3478192"/>
            <a:ext cx="419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Does not make sense physically!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42B663-F6CE-E1F2-0D26-010C36DB99FB}"/>
                  </a:ext>
                </a:extLst>
              </p:cNvPr>
              <p:cNvSpPr txBox="1"/>
              <p:nvPr/>
            </p:nvSpPr>
            <p:spPr>
              <a:xfrm>
                <a:off x="587785" y="3960009"/>
                <a:ext cx="43239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</a:rPr>
                  <a:t>velocity is not a derivation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</a:rPr>
                  <a:t>momentum is not a function of a derivation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</a:rPr>
                  <a:t>derivations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depend on units and can’t be summed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</a:rPr>
                  <a:t>Two mathematical notions of differentials (the new one and the one hidden in the Fréchet derivative)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</a:rPr>
                  <a:t>Infinitesimal objects are limits of finite objects, not the other way around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42B663-F6CE-E1F2-0D26-010C36DB9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785" y="3960009"/>
                <a:ext cx="4323988" cy="2308324"/>
              </a:xfrm>
              <a:prstGeom prst="rect">
                <a:avLst/>
              </a:prstGeom>
              <a:blipFill>
                <a:blip r:embed="rId6"/>
                <a:stretch>
                  <a:fillRect l="-563" t="-794" r="-1690" b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FD3DA19-DE6B-E8AE-C60A-BE5878F045AF}"/>
              </a:ext>
            </a:extLst>
          </p:cNvPr>
          <p:cNvSpPr/>
          <p:nvPr/>
        </p:nvSpPr>
        <p:spPr>
          <a:xfrm>
            <a:off x="205670" y="961153"/>
            <a:ext cx="5845945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Differentiable manifold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61D27-0156-39FB-0049-9B8547403112}"/>
              </a:ext>
            </a:extLst>
          </p:cNvPr>
          <p:cNvSpPr/>
          <p:nvPr/>
        </p:nvSpPr>
        <p:spPr>
          <a:xfrm>
            <a:off x="205671" y="1389945"/>
            <a:ext cx="3336524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Manifold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A7EF84-7C82-B220-061E-1FFB638DBA53}"/>
              </a:ext>
            </a:extLst>
          </p:cNvPr>
          <p:cNvSpPr/>
          <p:nvPr/>
        </p:nvSpPr>
        <p:spPr>
          <a:xfrm>
            <a:off x="3662044" y="1389945"/>
            <a:ext cx="2389572" cy="353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Differentiable structure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57EF14-9D04-C01C-0CAD-A27422CD2083}"/>
              </a:ext>
            </a:extLst>
          </p:cNvPr>
          <p:cNvCxnSpPr/>
          <p:nvPr/>
        </p:nvCxnSpPr>
        <p:spPr>
          <a:xfrm flipH="1" flipV="1">
            <a:off x="6288815" y="1602658"/>
            <a:ext cx="977224" cy="2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52A-061F-0F1E-F81B-C9714F651D91}"/>
              </a:ext>
            </a:extLst>
          </p:cNvPr>
          <p:cNvSpPr txBox="1"/>
          <p:nvPr/>
        </p:nvSpPr>
        <p:spPr>
          <a:xfrm>
            <a:off x="6315363" y="1820757"/>
            <a:ext cx="532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Changes of coordinates are differentiable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26B341-F5B3-8245-582D-D571D615C2CA}"/>
              </a:ext>
            </a:extLst>
          </p:cNvPr>
          <p:cNvSpPr txBox="1"/>
          <p:nvPr/>
        </p:nvSpPr>
        <p:spPr>
          <a:xfrm>
            <a:off x="8001959" y="2232640"/>
            <a:ext cx="368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Defined on top of Fréchet derivative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A47770-DD3A-CD15-78A3-8728A692051C}"/>
              </a:ext>
            </a:extLst>
          </p:cNvPr>
          <p:cNvSpPr txBox="1"/>
          <p:nvPr/>
        </p:nvSpPr>
        <p:spPr>
          <a:xfrm>
            <a:off x="4976603" y="2764595"/>
            <a:ext cx="513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Differentials defined as linear functions of vectors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28130-7A5E-DA39-ADAC-8174711873C2}"/>
              </a:ext>
            </a:extLst>
          </p:cNvPr>
          <p:cNvSpPr txBox="1"/>
          <p:nvPr/>
        </p:nvSpPr>
        <p:spPr>
          <a:xfrm>
            <a:off x="9297880" y="3205570"/>
            <a:ext cx="189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are convectors,</a:t>
            </a:r>
            <a:br>
              <a:rPr lang="en-US" dirty="0"/>
            </a:br>
            <a:r>
              <a:rPr lang="en-US" dirty="0"/>
              <a:t>like momentum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61D5D0-7E66-1E27-B075-2A628ECD40AE}"/>
              </a:ext>
            </a:extLst>
          </p:cNvPr>
          <p:cNvSpPr txBox="1"/>
          <p:nvPr/>
        </p:nvSpPr>
        <p:spPr>
          <a:xfrm>
            <a:off x="5628413" y="4034178"/>
            <a:ext cx="434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Integrals defined on top of differential 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69D875-AA60-EE90-A2A6-44E759ED865A}"/>
                  </a:ext>
                </a:extLst>
              </p:cNvPr>
              <p:cNvSpPr txBox="1"/>
              <p:nvPr/>
            </p:nvSpPr>
            <p:spPr>
              <a:xfrm>
                <a:off x="7796981" y="4403510"/>
                <a:ext cx="1275670" cy="6914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569D875-AA60-EE90-A2A6-44E759ED8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6981" y="4403510"/>
                <a:ext cx="1275670" cy="6914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241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0803-C2F9-574E-9AE9-FB6CCCE6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902885" cy="897424"/>
          </a:xfrm>
        </p:spPr>
        <p:txBody>
          <a:bodyPr/>
          <a:lstStyle/>
          <a:p>
            <a:r>
              <a:rPr lang="en-US" dirty="0"/>
              <a:t>Differentiability in physics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11B55A-B30F-A738-1C11-6FE16706F7DD}"/>
                  </a:ext>
                </a:extLst>
              </p:cNvPr>
              <p:cNvSpPr txBox="1"/>
              <p:nvPr/>
            </p:nvSpPr>
            <p:spPr>
              <a:xfrm>
                <a:off x="182364" y="1133853"/>
                <a:ext cx="55134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Infinitesimal reducibility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differentiability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D11B55A-B30F-A738-1C11-6FE16706F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64" y="1133853"/>
                <a:ext cx="5513497" cy="461665"/>
              </a:xfrm>
              <a:prstGeom prst="rect">
                <a:avLst/>
              </a:prstGeom>
              <a:blipFill>
                <a:blip r:embed="rId2"/>
                <a:stretch>
                  <a:fillRect l="-1770" t="-10526" r="-44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TextBox 87">
            <a:extLst>
              <a:ext uri="{FF2B5EF4-FFF2-40B4-BE49-F238E27FC236}">
                <a16:creationId xmlns:a16="http://schemas.microsoft.com/office/drawing/2014/main" id="{771CC9F7-3B86-3C29-DF56-6FF5FBD8B57A}"/>
              </a:ext>
            </a:extLst>
          </p:cNvPr>
          <p:cNvSpPr txBox="1"/>
          <p:nvPr/>
        </p:nvSpPr>
        <p:spPr>
          <a:xfrm>
            <a:off x="1393727" y="1717938"/>
            <a:ext cx="51334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General notion of differential as an infinitesimal change in ANY vector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10C268-3E73-73C8-CDF1-CF935BC627A7}"/>
              </a:ext>
            </a:extLst>
          </p:cNvPr>
          <p:cNvGrpSpPr/>
          <p:nvPr/>
        </p:nvGrpSpPr>
        <p:grpSpPr>
          <a:xfrm>
            <a:off x="7863803" y="319840"/>
            <a:ext cx="4012830" cy="1589899"/>
            <a:chOff x="7531405" y="825933"/>
            <a:chExt cx="4012830" cy="1589899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D34886-E1EB-E972-E6B7-58A57213F8EB}"/>
                </a:ext>
              </a:extLst>
            </p:cNvPr>
            <p:cNvSpPr/>
            <p:nvPr/>
          </p:nvSpPr>
          <p:spPr>
            <a:xfrm>
              <a:off x="7723960" y="854807"/>
              <a:ext cx="2672179" cy="874948"/>
            </a:xfrm>
            <a:custGeom>
              <a:avLst/>
              <a:gdLst>
                <a:gd name="connsiteX0" fmla="*/ 0 w 2414727"/>
                <a:gd name="connsiteY0" fmla="*/ 901581 h 901581"/>
                <a:gd name="connsiteX1" fmla="*/ 479395 w 2414727"/>
                <a:gd name="connsiteY1" fmla="*/ 31569 h 901581"/>
                <a:gd name="connsiteX2" fmla="*/ 1811045 w 2414727"/>
                <a:gd name="connsiteY2" fmla="*/ 173612 h 901581"/>
                <a:gd name="connsiteX3" fmla="*/ 2414727 w 2414727"/>
                <a:gd name="connsiteY3" fmla="*/ 4936 h 901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4727" h="901581">
                  <a:moveTo>
                    <a:pt x="0" y="901581"/>
                  </a:moveTo>
                  <a:cubicBezTo>
                    <a:pt x="88777" y="527239"/>
                    <a:pt x="177554" y="152897"/>
                    <a:pt x="479395" y="31569"/>
                  </a:cubicBezTo>
                  <a:cubicBezTo>
                    <a:pt x="781236" y="-89759"/>
                    <a:pt x="1488490" y="178051"/>
                    <a:pt x="1811045" y="173612"/>
                  </a:cubicBezTo>
                  <a:cubicBezTo>
                    <a:pt x="2133600" y="169173"/>
                    <a:pt x="2274163" y="87054"/>
                    <a:pt x="2414727" y="493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115EB7-567C-E9E0-1397-F550957D3405}"/>
                </a:ext>
              </a:extLst>
            </p:cNvPr>
            <p:cNvCxnSpPr/>
            <p:nvPr/>
          </p:nvCxnSpPr>
          <p:spPr>
            <a:xfrm flipV="1">
              <a:off x="7794981" y="948519"/>
              <a:ext cx="1411550" cy="5060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1D21B9F-9282-A713-7148-186527140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0391" y="902133"/>
              <a:ext cx="1014767" cy="297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470451A-EAD0-B802-A2D3-A0FFB35BF9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8858" y="884353"/>
              <a:ext cx="726440" cy="132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55E79B1-8B66-8A98-6054-9CCA587838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4458" y="825933"/>
              <a:ext cx="271780" cy="288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578BCF1-D3CB-69A4-02E3-8319B1C1A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2678" y="864033"/>
              <a:ext cx="485140" cy="844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5C0E8F7-4E4E-D964-8CAA-B8D2F8134A42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V="1">
              <a:off x="8254467" y="858953"/>
              <a:ext cx="251591" cy="264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D1FB5A6-A9EB-1A2D-5D0F-4687989FB6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3638" y="861493"/>
              <a:ext cx="375920" cy="482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72F5403-5BAD-4A86-F5B1-DB26D1CFDBAB}"/>
                    </a:ext>
                  </a:extLst>
                </p:cNvPr>
                <p:cNvSpPr txBox="1"/>
                <p:nvPr/>
              </p:nvSpPr>
              <p:spPr>
                <a:xfrm>
                  <a:off x="8676238" y="1215309"/>
                  <a:ext cx="171277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72F5403-5BAD-4A86-F5B1-DB26D1CFD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238" y="1215309"/>
                  <a:ext cx="171277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99533C7-22B4-083B-2C61-6F8D1BB9FCAC}"/>
                    </a:ext>
                  </a:extLst>
                </p:cNvPr>
                <p:cNvSpPr txBox="1"/>
                <p:nvPr/>
              </p:nvSpPr>
              <p:spPr>
                <a:xfrm>
                  <a:off x="8676238" y="1534207"/>
                  <a:ext cx="1005211" cy="4980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99533C7-22B4-083B-2C61-6F8D1BB9FC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238" y="1534207"/>
                  <a:ext cx="1005211" cy="4980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2DB9E96-3E0D-6BCF-D7A2-32DC3AF77B48}"/>
                    </a:ext>
                  </a:extLst>
                </p:cNvPr>
                <p:cNvSpPr txBox="1"/>
                <p:nvPr/>
              </p:nvSpPr>
              <p:spPr>
                <a:xfrm>
                  <a:off x="7531405" y="2108055"/>
                  <a:ext cx="401283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Convergence at all points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400" dirty="0"/>
                    <a:t> differentiability of curve</a:t>
                  </a: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2DB9E96-3E0D-6BCF-D7A2-32DC3AF77B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1405" y="2108055"/>
                  <a:ext cx="4012830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456"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7B20AD5-50A2-061C-DFE9-77F6CBC5C185}"/>
                </a:ext>
              </a:extLst>
            </p:cNvPr>
            <p:cNvSpPr txBox="1"/>
            <p:nvPr/>
          </p:nvSpPr>
          <p:spPr>
            <a:xfrm>
              <a:off x="9967358" y="1660586"/>
              <a:ext cx="11095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Tangent vector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090D61F-14AC-9F13-C768-35A45DD1B844}"/>
                </a:ext>
              </a:extLst>
            </p:cNvPr>
            <p:cNvCxnSpPr>
              <a:cxnSpLocks/>
            </p:cNvCxnSpPr>
            <p:nvPr/>
          </p:nvCxnSpPr>
          <p:spPr>
            <a:xfrm>
              <a:off x="9611593" y="1767003"/>
              <a:ext cx="390525" cy="2287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EC1F0428-D3D4-6B98-1503-C62889DC997C}"/>
              </a:ext>
            </a:extLst>
          </p:cNvPr>
          <p:cNvSpPr/>
          <p:nvPr/>
        </p:nvSpPr>
        <p:spPr>
          <a:xfrm>
            <a:off x="1553045" y="3301749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05959D7-22F7-D952-21ED-5DD64E30DF31}"/>
              </a:ext>
            </a:extLst>
          </p:cNvPr>
          <p:cNvSpPr txBox="1"/>
          <p:nvPr/>
        </p:nvSpPr>
        <p:spPr>
          <a:xfrm>
            <a:off x="1553045" y="2855781"/>
            <a:ext cx="70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Time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5A18016-9743-1D52-38B8-F06E6F65F7E3}"/>
              </a:ext>
            </a:extLst>
          </p:cNvPr>
          <p:cNvSpPr txBox="1"/>
          <p:nvPr/>
        </p:nvSpPr>
        <p:spPr>
          <a:xfrm>
            <a:off x="482385" y="3427037"/>
            <a:ext cx="91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Quantity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A2A395A-0C94-8DF8-CEB2-06FE7332F409}"/>
              </a:ext>
            </a:extLst>
          </p:cNvPr>
          <p:cNvSpPr txBox="1"/>
          <p:nvPr/>
        </p:nvSpPr>
        <p:spPr>
          <a:xfrm>
            <a:off x="359635" y="4482760"/>
            <a:ext cx="11154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Differential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C36357E-6F25-CC7D-E0F7-03F1014363DC}"/>
              </a:ext>
            </a:extLst>
          </p:cNvPr>
          <p:cNvSpPr/>
          <p:nvPr/>
        </p:nvSpPr>
        <p:spPr>
          <a:xfrm>
            <a:off x="1553045" y="4373406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8657D02-D462-5CB8-65A1-00A86379678B}"/>
              </a:ext>
            </a:extLst>
          </p:cNvPr>
          <p:cNvCxnSpPr>
            <a:cxnSpLocks/>
          </p:cNvCxnSpPr>
          <p:nvPr/>
        </p:nvCxnSpPr>
        <p:spPr>
          <a:xfrm>
            <a:off x="1907375" y="3981741"/>
            <a:ext cx="0" cy="32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1A0D1EE-1487-7858-3934-87DE901DB4FA}"/>
              </a:ext>
            </a:extLst>
          </p:cNvPr>
          <p:cNvSpPr/>
          <p:nvPr/>
        </p:nvSpPr>
        <p:spPr>
          <a:xfrm>
            <a:off x="3038350" y="3301749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EC6CE3A-D92E-7CD9-54B2-711E9237B1F3}"/>
              </a:ext>
            </a:extLst>
          </p:cNvPr>
          <p:cNvSpPr txBox="1"/>
          <p:nvPr/>
        </p:nvSpPr>
        <p:spPr>
          <a:xfrm>
            <a:off x="3038351" y="2855781"/>
            <a:ext cx="708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Space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556E84D-7A04-7F91-5BA9-23E2E601B1C1}"/>
              </a:ext>
            </a:extLst>
          </p:cNvPr>
          <p:cNvSpPr/>
          <p:nvPr/>
        </p:nvSpPr>
        <p:spPr>
          <a:xfrm>
            <a:off x="3038350" y="4373406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71E095B-A68F-5CA3-E134-BBF3CF93E73D}"/>
              </a:ext>
            </a:extLst>
          </p:cNvPr>
          <p:cNvCxnSpPr>
            <a:cxnSpLocks/>
          </p:cNvCxnSpPr>
          <p:nvPr/>
        </p:nvCxnSpPr>
        <p:spPr>
          <a:xfrm>
            <a:off x="3392680" y="3981741"/>
            <a:ext cx="0" cy="32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A1130CC-D307-3871-CF74-EF8C3603B1E5}"/>
              </a:ext>
            </a:extLst>
          </p:cNvPr>
          <p:cNvSpPr/>
          <p:nvPr/>
        </p:nvSpPr>
        <p:spPr>
          <a:xfrm>
            <a:off x="4523654" y="3301749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79E6B3E-1ECC-697E-C4EC-FAC889C7F209}"/>
              </a:ext>
            </a:extLst>
          </p:cNvPr>
          <p:cNvSpPr txBox="1"/>
          <p:nvPr/>
        </p:nvSpPr>
        <p:spPr>
          <a:xfrm>
            <a:off x="4253312" y="2855781"/>
            <a:ext cx="1247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Temperature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BA21E58-1A96-A3D3-FB04-8AFA23165C95}"/>
              </a:ext>
            </a:extLst>
          </p:cNvPr>
          <p:cNvSpPr/>
          <p:nvPr/>
        </p:nvSpPr>
        <p:spPr>
          <a:xfrm>
            <a:off x="4523654" y="4373406"/>
            <a:ext cx="708660" cy="590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B6069BC-3656-E90B-99CE-17F99A151713}"/>
              </a:ext>
            </a:extLst>
          </p:cNvPr>
          <p:cNvCxnSpPr>
            <a:cxnSpLocks/>
          </p:cNvCxnSpPr>
          <p:nvPr/>
        </p:nvCxnSpPr>
        <p:spPr>
          <a:xfrm>
            <a:off x="4877984" y="3981741"/>
            <a:ext cx="0" cy="32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85CD100-8B31-7D56-1BF6-1D52AD7F292C}"/>
              </a:ext>
            </a:extLst>
          </p:cNvPr>
          <p:cNvCxnSpPr/>
          <p:nvPr/>
        </p:nvCxnSpPr>
        <p:spPr>
          <a:xfrm>
            <a:off x="2377639" y="3615336"/>
            <a:ext cx="5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AE4EEA1-9FAF-2A6C-59A1-2A1D8980B59B}"/>
              </a:ext>
            </a:extLst>
          </p:cNvPr>
          <p:cNvCxnSpPr/>
          <p:nvPr/>
        </p:nvCxnSpPr>
        <p:spPr>
          <a:xfrm>
            <a:off x="3833059" y="3615336"/>
            <a:ext cx="5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498E1F-5AD5-16D0-FFA2-779072FAD17E}"/>
              </a:ext>
            </a:extLst>
          </p:cNvPr>
          <p:cNvCxnSpPr/>
          <p:nvPr/>
        </p:nvCxnSpPr>
        <p:spPr>
          <a:xfrm>
            <a:off x="3833059" y="4687612"/>
            <a:ext cx="5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2A9F0C6-0DA5-2EED-19C8-4896F89747C1}"/>
              </a:ext>
            </a:extLst>
          </p:cNvPr>
          <p:cNvCxnSpPr/>
          <p:nvPr/>
        </p:nvCxnSpPr>
        <p:spPr>
          <a:xfrm>
            <a:off x="2377639" y="4695768"/>
            <a:ext cx="5587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003E0F-0834-F2F0-AAB3-B2C377843D5C}"/>
                  </a:ext>
                </a:extLst>
              </p:cNvPr>
              <p:cNvSpPr txBox="1"/>
              <p:nvPr/>
            </p:nvSpPr>
            <p:spPr>
              <a:xfrm>
                <a:off x="3849150" y="3276039"/>
                <a:ext cx="5691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/>
                  <a:t>T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A003E0F-0834-F2F0-AAB3-B2C377843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150" y="3276039"/>
                <a:ext cx="569195" cy="338554"/>
              </a:xfrm>
              <a:prstGeom prst="rect">
                <a:avLst/>
              </a:prstGeom>
              <a:blipFill>
                <a:blip r:embed="rId6"/>
                <a:stretch>
                  <a:fillRect l="-5319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3052944-4633-B463-A8EA-A4DC3D2F0A0C}"/>
                  </a:ext>
                </a:extLst>
              </p:cNvPr>
              <p:cNvSpPr txBox="1"/>
              <p:nvPr/>
            </p:nvSpPr>
            <p:spPr>
              <a:xfrm>
                <a:off x="2349252" y="3272559"/>
                <a:ext cx="6030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3052944-4633-B463-A8EA-A4DC3D2F0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252" y="3272559"/>
                <a:ext cx="603049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49320A8-A1E8-CF85-D2F6-ED005FCBCF00}"/>
                  </a:ext>
                </a:extLst>
              </p:cNvPr>
              <p:cNvSpPr txBox="1"/>
              <p:nvPr/>
            </p:nvSpPr>
            <p:spPr>
              <a:xfrm>
                <a:off x="2417527" y="4349938"/>
                <a:ext cx="464999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49320A8-A1E8-CF85-D2F6-ED005FCBC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27" y="4349938"/>
                <a:ext cx="464999" cy="5598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E71885-44A1-B6C7-9198-748865DAC24D}"/>
                  </a:ext>
                </a:extLst>
              </p:cNvPr>
              <p:cNvSpPr txBox="1"/>
              <p:nvPr/>
            </p:nvSpPr>
            <p:spPr>
              <a:xfrm>
                <a:off x="3870603" y="4349594"/>
                <a:ext cx="476091" cy="5598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3E71885-44A1-B6C7-9198-748865DAC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603" y="4349594"/>
                <a:ext cx="476091" cy="5598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088D1A77-219E-5C61-454A-903EC9EC2435}"/>
              </a:ext>
            </a:extLst>
          </p:cNvPr>
          <p:cNvSpPr txBox="1"/>
          <p:nvPr/>
        </p:nvSpPr>
        <p:spPr>
          <a:xfrm>
            <a:off x="1820810" y="5071543"/>
            <a:ext cx="33178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Derivative: map between differentials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C614515-F83E-F86B-6891-4161B7E45253}"/>
                  </a:ext>
                </a:extLst>
              </p:cNvPr>
              <p:cNvSpPr txBox="1"/>
              <p:nvPr/>
            </p:nvSpPr>
            <p:spPr>
              <a:xfrm>
                <a:off x="2003841" y="5417240"/>
                <a:ext cx="1216807" cy="5321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5C614515-F83E-F86B-6891-4161B7E45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841" y="5417240"/>
                <a:ext cx="1216807" cy="5321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4D5BD81-250B-05CA-11EB-85AADF62DB67}"/>
                  </a:ext>
                </a:extLst>
              </p:cNvPr>
              <p:cNvSpPr txBox="1"/>
              <p:nvPr/>
            </p:nvSpPr>
            <p:spPr>
              <a:xfrm>
                <a:off x="3484983" y="5426288"/>
                <a:ext cx="1247329" cy="503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4D5BD81-250B-05CA-11EB-85AADF62D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983" y="5426288"/>
                <a:ext cx="1247329" cy="503599"/>
              </a:xfrm>
              <a:prstGeom prst="rect">
                <a:avLst/>
              </a:prstGeom>
              <a:blipFill>
                <a:blip r:embed="rId11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TextBox 126">
            <a:extLst>
              <a:ext uri="{FF2B5EF4-FFF2-40B4-BE49-F238E27FC236}">
                <a16:creationId xmlns:a16="http://schemas.microsoft.com/office/drawing/2014/main" id="{34F9DB17-3748-F6CA-E967-1A7A34C6F0B5}"/>
              </a:ext>
            </a:extLst>
          </p:cNvPr>
          <p:cNvSpPr txBox="1"/>
          <p:nvPr/>
        </p:nvSpPr>
        <p:spPr>
          <a:xfrm>
            <a:off x="5454187" y="3090101"/>
            <a:ext cx="1855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Differentiable function: infinitesimal changes map to infinitesimal changes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45F5238-3154-F681-DDBB-0EB8558BAE7A}"/>
              </a:ext>
            </a:extLst>
          </p:cNvPr>
          <p:cNvSpPr txBox="1"/>
          <p:nvPr/>
        </p:nvSpPr>
        <p:spPr>
          <a:xfrm>
            <a:off x="5454187" y="4305967"/>
            <a:ext cx="18553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Differentiable space: infinitesimal changes are well-defined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0EC0C6-7D3B-327F-0A82-754757AB04CE}"/>
              </a:ext>
            </a:extLst>
          </p:cNvPr>
          <p:cNvGrpSpPr/>
          <p:nvPr/>
        </p:nvGrpSpPr>
        <p:grpSpPr>
          <a:xfrm>
            <a:off x="7187555" y="2154018"/>
            <a:ext cx="4908531" cy="893460"/>
            <a:chOff x="6440712" y="2502757"/>
            <a:chExt cx="4908531" cy="893460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055C547-CC19-1876-A847-16E2A5D325C2}"/>
                </a:ext>
              </a:extLst>
            </p:cNvPr>
            <p:cNvSpPr txBox="1"/>
            <p:nvPr/>
          </p:nvSpPr>
          <p:spPr>
            <a:xfrm>
              <a:off x="6440712" y="2502757"/>
              <a:ext cx="1279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Infinitesimal</a:t>
              </a:r>
              <a:br>
                <a:rPr lang="en-US" sz="1400" dirty="0"/>
              </a:br>
              <a:r>
                <a:rPr lang="en-US" sz="1400" dirty="0"/>
                <a:t>surface change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CB3F65D-C933-70FB-3573-0851D6640520}"/>
                </a:ext>
              </a:extLst>
            </p:cNvPr>
            <p:cNvCxnSpPr/>
            <p:nvPr/>
          </p:nvCxnSpPr>
          <p:spPr>
            <a:xfrm flipV="1">
              <a:off x="7727626" y="3012718"/>
              <a:ext cx="743420" cy="3099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B80FA07F-75D3-12B4-8FA3-C574F46700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7626" y="2857159"/>
              <a:ext cx="34760" cy="465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E183D1BA-664F-8157-B148-B5A7A29FA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7156" y="2857159"/>
              <a:ext cx="68580" cy="31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BF745B5D-8E99-DA66-CC9A-0B5D74BE9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7156" y="2961518"/>
              <a:ext cx="455237" cy="203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05CEAB77-0A9D-6CE4-4102-216391ABC4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5266" y="2876381"/>
              <a:ext cx="70485" cy="1584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3C6722D6-22B5-B66E-460C-67924C130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5266" y="2955585"/>
              <a:ext cx="211141" cy="792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F9F314A9-31AA-18C0-3183-693E663BFDF9}"/>
                    </a:ext>
                  </a:extLst>
                </p:cNvPr>
                <p:cNvSpPr txBox="1"/>
                <p:nvPr/>
              </p:nvSpPr>
              <p:spPr>
                <a:xfrm>
                  <a:off x="8649080" y="2509619"/>
                  <a:ext cx="270016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),(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⊗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), …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F9F314A9-31AA-18C0-3183-693E663BF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9080" y="2509619"/>
                  <a:ext cx="2700163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24ACE68-F164-FAE4-CE4C-C994FC600261}"/>
                    </a:ext>
                  </a:extLst>
                </p:cNvPr>
                <p:cNvSpPr txBox="1"/>
                <p:nvPr/>
              </p:nvSpPr>
              <p:spPr>
                <a:xfrm>
                  <a:off x="9087721" y="2857159"/>
                  <a:ext cx="1445076" cy="5390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→∞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⊗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fun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24ACE68-F164-FAE4-CE4C-C994FC600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7721" y="2857159"/>
                  <a:ext cx="1445076" cy="53905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2589FF6-57E9-E78C-1241-05CECECE9A46}"/>
              </a:ext>
            </a:extLst>
          </p:cNvPr>
          <p:cNvCxnSpPr>
            <a:cxnSpLocks/>
          </p:cNvCxnSpPr>
          <p:nvPr/>
        </p:nvCxnSpPr>
        <p:spPr>
          <a:xfrm flipV="1">
            <a:off x="1820810" y="5841145"/>
            <a:ext cx="722342" cy="203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722738F1-A320-113C-0B9A-ED81B2FE88F1}"/>
              </a:ext>
            </a:extLst>
          </p:cNvPr>
          <p:cNvSpPr txBox="1"/>
          <p:nvPr/>
        </p:nvSpPr>
        <p:spPr>
          <a:xfrm>
            <a:off x="618095" y="5893666"/>
            <a:ext cx="1190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velocity (vector)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C3B0D48-1849-F984-9476-9ED116A51E5C}"/>
              </a:ext>
            </a:extLst>
          </p:cNvPr>
          <p:cNvSpPr txBox="1"/>
          <p:nvPr/>
        </p:nvSpPr>
        <p:spPr>
          <a:xfrm>
            <a:off x="4915880" y="5306563"/>
            <a:ext cx="1371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gradient (</a:t>
            </a:r>
            <a:r>
              <a:rPr lang="en-US" sz="1200" dirty="0" err="1"/>
              <a:t>covector</a:t>
            </a:r>
            <a:r>
              <a:rPr lang="en-US" sz="1200" dirty="0"/>
              <a:t>)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DB160B0C-5581-8ED5-B32C-ACD1DF3BABCA}"/>
              </a:ext>
            </a:extLst>
          </p:cNvPr>
          <p:cNvCxnSpPr>
            <a:cxnSpLocks/>
          </p:cNvCxnSpPr>
          <p:nvPr/>
        </p:nvCxnSpPr>
        <p:spPr>
          <a:xfrm flipH="1">
            <a:off x="4418345" y="5445062"/>
            <a:ext cx="458762" cy="72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61ED85-785E-495B-E54C-0DC40DE4736A}"/>
                  </a:ext>
                </a:extLst>
              </p:cNvPr>
              <p:cNvSpPr txBox="1"/>
              <p:nvPr/>
            </p:nvSpPr>
            <p:spPr>
              <a:xfrm>
                <a:off x="7965156" y="3355733"/>
                <a:ext cx="2262478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61ED85-785E-495B-E54C-0DC40DE47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156" y="3355733"/>
                <a:ext cx="2262478" cy="6008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B0E081-95B4-0E3E-43FD-986E699C1C61}"/>
              </a:ext>
            </a:extLst>
          </p:cNvPr>
          <p:cNvCxnSpPr/>
          <p:nvPr/>
        </p:nvCxnSpPr>
        <p:spPr>
          <a:xfrm flipV="1">
            <a:off x="8155506" y="3916560"/>
            <a:ext cx="102621" cy="58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C8E662-D517-8D15-C20C-DCD1B8D16C42}"/>
              </a:ext>
            </a:extLst>
          </p:cNvPr>
          <p:cNvSpPr txBox="1"/>
          <p:nvPr/>
        </p:nvSpPr>
        <p:spPr>
          <a:xfrm>
            <a:off x="10638955" y="3123585"/>
            <a:ext cx="116563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Manifold</a:t>
            </a:r>
            <a:br>
              <a:rPr lang="en-US" sz="1400" dirty="0"/>
            </a:br>
            <a:r>
              <a:rPr lang="en-US" sz="1400" dirty="0"/>
              <a:t>displacement</a:t>
            </a:r>
            <a:br>
              <a:rPr lang="en-US" sz="1400" dirty="0"/>
            </a:br>
            <a:r>
              <a:rPr lang="en-US" sz="1400" dirty="0"/>
              <a:t>(unit free)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006157-3320-8D01-61C1-8979949C0702}"/>
              </a:ext>
            </a:extLst>
          </p:cNvPr>
          <p:cNvCxnSpPr>
            <a:endCxn id="11" idx="3"/>
          </p:cNvCxnSpPr>
          <p:nvPr/>
        </p:nvCxnSpPr>
        <p:spPr>
          <a:xfrm flipH="1">
            <a:off x="10227634" y="3611113"/>
            <a:ext cx="493779" cy="4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1A5485-463D-086D-221B-436419395621}"/>
                  </a:ext>
                </a:extLst>
              </p:cNvPr>
              <p:cNvSpPr txBox="1"/>
              <p:nvPr/>
            </p:nvSpPr>
            <p:spPr>
              <a:xfrm>
                <a:off x="7578836" y="4520281"/>
                <a:ext cx="1165640" cy="745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Coordinate</a:t>
                </a:r>
                <a:br>
                  <a:rPr lang="en-US" sz="1400" dirty="0"/>
                </a:br>
                <a:r>
                  <a:rPr lang="en-US" sz="1400" dirty="0"/>
                  <a:t>displacement</a:t>
                </a:r>
              </a:p>
              <a:p>
                <a:r>
                  <a:rPr lang="en-US" sz="1400" dirty="0"/>
                  <a:t>(units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1400" dirty="0"/>
                  <a:t>)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E1A5485-463D-086D-221B-436419395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836" y="4520281"/>
                <a:ext cx="1165640" cy="745589"/>
              </a:xfrm>
              <a:prstGeom prst="rect">
                <a:avLst/>
              </a:prstGeom>
              <a:blipFill>
                <a:blip r:embed="rId15"/>
                <a:stretch>
                  <a:fillRect l="-1571" t="-1639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4950372-4893-0BA3-F79F-EE56756700E5}"/>
              </a:ext>
            </a:extLst>
          </p:cNvPr>
          <p:cNvCxnSpPr>
            <a:cxnSpLocks/>
          </p:cNvCxnSpPr>
          <p:nvPr/>
        </p:nvCxnSpPr>
        <p:spPr>
          <a:xfrm flipH="1" flipV="1">
            <a:off x="8872746" y="3916560"/>
            <a:ext cx="231319" cy="227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638B21C-FE26-A0A2-FF00-8283EAE51354}"/>
              </a:ext>
            </a:extLst>
          </p:cNvPr>
          <p:cNvSpPr txBox="1"/>
          <p:nvPr/>
        </p:nvSpPr>
        <p:spPr>
          <a:xfrm>
            <a:off x="8573255" y="4096785"/>
            <a:ext cx="1561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Map between the two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DDCEA-9B33-E4AA-F93D-6C94DBDB4418}"/>
              </a:ext>
            </a:extLst>
          </p:cNvPr>
          <p:cNvSpPr txBox="1"/>
          <p:nvPr/>
        </p:nvSpPr>
        <p:spPr>
          <a:xfrm>
            <a:off x="6989086" y="5533938"/>
            <a:ext cx="2276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008000"/>
                </a:solidFill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Goal: one notion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of derivative</a:t>
            </a:r>
          </a:p>
        </p:txBody>
      </p:sp>
    </p:spTree>
    <p:extLst>
      <p:ext uri="{BB962C8B-B14F-4D97-AF65-F5344CB8AC3E}">
        <p14:creationId xmlns:p14="http://schemas.microsoft.com/office/powerpoint/2010/main" val="2342243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0803-C2F9-574E-9AE9-FB6CCCE61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Differentiability: forms and linear functionals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2D0ACA-4169-573C-D575-107996B968DA}"/>
                  </a:ext>
                </a:extLst>
              </p:cNvPr>
              <p:cNvSpPr txBox="1"/>
              <p:nvPr/>
            </p:nvSpPr>
            <p:spPr>
              <a:xfrm>
                <a:off x="427036" y="1762831"/>
                <a:ext cx="5835187" cy="1122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Temperature: 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Work: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𝑑𝑊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Magnetic flux: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∬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Mass: 	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=∭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d>
                  </m:oMath>
                </a14:m>
                <a:r>
                  <a:rPr lang="en-US" sz="1600" dirty="0"/>
                  <a:t>	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𝑑𝑚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2D0ACA-4169-573C-D575-107996B96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6" y="1762831"/>
                <a:ext cx="5835187" cy="1122808"/>
              </a:xfrm>
              <a:prstGeom prst="rect">
                <a:avLst/>
              </a:prstGeom>
              <a:blipFill>
                <a:blip r:embed="rId2"/>
                <a:stretch>
                  <a:fillRect l="-522" t="-9783" b="-5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C7FD11-8C75-891C-2BF7-DFFE7233EF1C}"/>
              </a:ext>
            </a:extLst>
          </p:cNvPr>
          <p:cNvCxnSpPr/>
          <p:nvPr/>
        </p:nvCxnSpPr>
        <p:spPr>
          <a:xfrm flipH="1">
            <a:off x="6186478" y="1997476"/>
            <a:ext cx="363985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D2351B-B4BA-809A-3A38-B2DD531C1946}"/>
              </a:ext>
            </a:extLst>
          </p:cNvPr>
          <p:cNvSpPr txBox="1"/>
          <p:nvPr/>
        </p:nvSpPr>
        <p:spPr>
          <a:xfrm>
            <a:off x="6550463" y="1752899"/>
            <a:ext cx="868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one-form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C8B2F8-E1DA-7EEC-A265-3976ADC29E68}"/>
              </a:ext>
            </a:extLst>
          </p:cNvPr>
          <p:cNvCxnSpPr>
            <a:cxnSpLocks/>
          </p:cNvCxnSpPr>
          <p:nvPr/>
        </p:nvCxnSpPr>
        <p:spPr>
          <a:xfrm flipH="1">
            <a:off x="6207488" y="2383041"/>
            <a:ext cx="342975" cy="64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CC787B-A3C9-03DC-F1BB-3FAAE1D1A11C}"/>
              </a:ext>
            </a:extLst>
          </p:cNvPr>
          <p:cNvCxnSpPr>
            <a:cxnSpLocks/>
          </p:cNvCxnSpPr>
          <p:nvPr/>
        </p:nvCxnSpPr>
        <p:spPr>
          <a:xfrm flipH="1" flipV="1">
            <a:off x="6186478" y="2688336"/>
            <a:ext cx="363985" cy="3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CDA420-65B7-2AF7-9A66-FBB587BCB093}"/>
              </a:ext>
            </a:extLst>
          </p:cNvPr>
          <p:cNvCxnSpPr/>
          <p:nvPr/>
        </p:nvCxnSpPr>
        <p:spPr>
          <a:xfrm flipH="1">
            <a:off x="2882740" y="1757337"/>
            <a:ext cx="363985" cy="150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EB6B7C1-CE0A-F6E8-D4E4-6E3C4D71093E}"/>
              </a:ext>
            </a:extLst>
          </p:cNvPr>
          <p:cNvSpPr txBox="1"/>
          <p:nvPr/>
        </p:nvSpPr>
        <p:spPr>
          <a:xfrm>
            <a:off x="6547321" y="2188227"/>
            <a:ext cx="871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two-form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1B2EFB-AE5F-16D8-60CB-A0447B610817}"/>
              </a:ext>
            </a:extLst>
          </p:cNvPr>
          <p:cNvSpPr txBox="1"/>
          <p:nvPr/>
        </p:nvSpPr>
        <p:spPr>
          <a:xfrm>
            <a:off x="6544179" y="2596921"/>
            <a:ext cx="984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three-form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A7C195-7A57-C34D-E1E3-E7699D92DC59}"/>
              </a:ext>
            </a:extLst>
          </p:cNvPr>
          <p:cNvSpPr txBox="1"/>
          <p:nvPr/>
        </p:nvSpPr>
        <p:spPr>
          <a:xfrm>
            <a:off x="3246725" y="1572376"/>
            <a:ext cx="9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zero-form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78D209-65BC-30B6-5E74-16FD26840F1E}"/>
                  </a:ext>
                </a:extLst>
              </p:cNvPr>
              <p:cNvSpPr txBox="1"/>
              <p:nvPr/>
            </p:nvSpPr>
            <p:spPr>
              <a:xfrm>
                <a:off x="6579240" y="1354636"/>
                <a:ext cx="223740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78D209-65BC-30B6-5E74-16FD26840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240" y="1354636"/>
                <a:ext cx="2237407" cy="404983"/>
              </a:xfrm>
              <a:prstGeom prst="rect">
                <a:avLst/>
              </a:prstGeom>
              <a:blipFill>
                <a:blip r:embed="rId3"/>
                <a:stretch>
                  <a:fillRect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68ACA4F-667C-4F05-9AA9-E90394383CC4}"/>
              </a:ext>
            </a:extLst>
          </p:cNvPr>
          <p:cNvCxnSpPr>
            <a:cxnSpLocks/>
          </p:cNvCxnSpPr>
          <p:nvPr/>
        </p:nvCxnSpPr>
        <p:spPr>
          <a:xfrm>
            <a:off x="6289242" y="1262470"/>
            <a:ext cx="363985" cy="18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E6E566B-D37D-AE4D-C75E-656B13A832F8}"/>
              </a:ext>
            </a:extLst>
          </p:cNvPr>
          <p:cNvCxnSpPr>
            <a:cxnSpLocks/>
          </p:cNvCxnSpPr>
          <p:nvPr/>
        </p:nvCxnSpPr>
        <p:spPr>
          <a:xfrm>
            <a:off x="7062044" y="1120427"/>
            <a:ext cx="97655" cy="25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4BA416C-BF5A-5F14-FCB4-71EE430ACD85}"/>
              </a:ext>
            </a:extLst>
          </p:cNvPr>
          <p:cNvCxnSpPr>
            <a:cxnSpLocks/>
          </p:cNvCxnSpPr>
          <p:nvPr/>
        </p:nvCxnSpPr>
        <p:spPr>
          <a:xfrm flipH="1">
            <a:off x="8439563" y="1110718"/>
            <a:ext cx="199850" cy="339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DA5B485-9024-ACBF-8706-2B216EED1329}"/>
              </a:ext>
            </a:extLst>
          </p:cNvPr>
          <p:cNvCxnSpPr>
            <a:cxnSpLocks/>
            <a:stCxn id="73" idx="2"/>
          </p:cNvCxnSpPr>
          <p:nvPr/>
        </p:nvCxnSpPr>
        <p:spPr>
          <a:xfrm flipH="1">
            <a:off x="7944739" y="1136204"/>
            <a:ext cx="55021" cy="27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7A5200-F074-24AD-CBE8-C2A9E7B142BF}"/>
                  </a:ext>
                </a:extLst>
              </p:cNvPr>
              <p:cNvSpPr txBox="1"/>
              <p:nvPr/>
            </p:nvSpPr>
            <p:spPr>
              <a:xfrm>
                <a:off x="5633392" y="939119"/>
                <a:ext cx="10827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-functional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47A5200-F074-24AD-CBE8-C2A9E7B14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392" y="939119"/>
                <a:ext cx="1082797" cy="307777"/>
              </a:xfrm>
              <a:prstGeom prst="rect">
                <a:avLst/>
              </a:prstGeom>
              <a:blipFill>
                <a:blip r:embed="rId4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900BC7-53CD-C9E3-83B7-1A875A1FE49B}"/>
                  </a:ext>
                </a:extLst>
              </p:cNvPr>
              <p:cNvSpPr txBox="1"/>
              <p:nvPr/>
            </p:nvSpPr>
            <p:spPr>
              <a:xfrm>
                <a:off x="6653227" y="823854"/>
                <a:ext cx="874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-surface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D900BC7-53CD-C9E3-83B7-1A875A1FE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27" y="823854"/>
                <a:ext cx="874085" cy="307777"/>
              </a:xfrm>
              <a:prstGeom prst="rect">
                <a:avLst/>
              </a:prstGeom>
              <a:blipFill>
                <a:blip r:embed="rId5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8A923-0F0C-2BE4-E951-3BB727066C57}"/>
                  </a:ext>
                </a:extLst>
              </p:cNvPr>
              <p:cNvSpPr txBox="1"/>
              <p:nvPr/>
            </p:nvSpPr>
            <p:spPr>
              <a:xfrm>
                <a:off x="7652613" y="828427"/>
                <a:ext cx="6942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-form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3E8A923-0F0C-2BE4-E951-3BB72706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2613" y="828427"/>
                <a:ext cx="694293" cy="307777"/>
              </a:xfrm>
              <a:prstGeom prst="rect">
                <a:avLst/>
              </a:prstGeom>
              <a:blipFill>
                <a:blip r:embed="rId6"/>
                <a:stretch>
                  <a:fillRect t="-4000" r="-87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1DE2A5-C66F-F635-823F-93E37E6DA67C}"/>
                  </a:ext>
                </a:extLst>
              </p:cNvPr>
              <p:cNvSpPr txBox="1"/>
              <p:nvPr/>
            </p:nvSpPr>
            <p:spPr>
              <a:xfrm>
                <a:off x="8502525" y="820142"/>
                <a:ext cx="8052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400" dirty="0"/>
                  <a:t>-vector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F1DE2A5-C66F-F635-823F-93E37E6DA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525" y="820142"/>
                <a:ext cx="805220" cy="307777"/>
              </a:xfrm>
              <a:prstGeom prst="rect">
                <a:avLst/>
              </a:prstGeom>
              <a:blipFill>
                <a:blip r:embed="rId7"/>
                <a:stretch>
                  <a:fillRect t="-4000" r="-75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456AFD6-8610-7499-DE37-39D8E1C685C0}"/>
                  </a:ext>
                </a:extLst>
              </p:cNvPr>
              <p:cNvSpPr/>
              <p:nvPr/>
            </p:nvSpPr>
            <p:spPr>
              <a:xfrm>
                <a:off x="778730" y="4084224"/>
                <a:ext cx="1637907" cy="1428232"/>
              </a:xfrm>
              <a:custGeom>
                <a:avLst/>
                <a:gdLst>
                  <a:gd name="connsiteX0" fmla="*/ 534302 w 1637907"/>
                  <a:gd name="connsiteY0" fmla="*/ 291267 h 1428232"/>
                  <a:gd name="connsiteX1" fmla="*/ 1641 w 1637907"/>
                  <a:gd name="connsiteY1" fmla="*/ 717395 h 1428232"/>
                  <a:gd name="connsiteX2" fmla="*/ 410014 w 1637907"/>
                  <a:gd name="connsiteY2" fmla="*/ 1374342 h 1428232"/>
                  <a:gd name="connsiteX3" fmla="*/ 1510845 w 1637907"/>
                  <a:gd name="connsiteY3" fmla="*/ 1321076 h 1428232"/>
                  <a:gd name="connsiteX4" fmla="*/ 1599622 w 1637907"/>
                  <a:gd name="connsiteY4" fmla="*/ 770661 h 1428232"/>
                  <a:gd name="connsiteX5" fmla="*/ 1377680 w 1637907"/>
                  <a:gd name="connsiteY5" fmla="*/ 16059 h 1428232"/>
                  <a:gd name="connsiteX6" fmla="*/ 534302 w 1637907"/>
                  <a:gd name="connsiteY6" fmla="*/ 291267 h 142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7907" h="1428232">
                    <a:moveTo>
                      <a:pt x="534302" y="291267"/>
                    </a:moveTo>
                    <a:cubicBezTo>
                      <a:pt x="304962" y="408156"/>
                      <a:pt x="22356" y="536883"/>
                      <a:pt x="1641" y="717395"/>
                    </a:cubicBezTo>
                    <a:cubicBezTo>
                      <a:pt x="-19074" y="897907"/>
                      <a:pt x="158480" y="1273729"/>
                      <a:pt x="410014" y="1374342"/>
                    </a:cubicBezTo>
                    <a:cubicBezTo>
                      <a:pt x="661548" y="1474955"/>
                      <a:pt x="1312577" y="1421690"/>
                      <a:pt x="1510845" y="1321076"/>
                    </a:cubicBezTo>
                    <a:cubicBezTo>
                      <a:pt x="1709113" y="1220463"/>
                      <a:pt x="1621816" y="988164"/>
                      <a:pt x="1599622" y="770661"/>
                    </a:cubicBezTo>
                    <a:cubicBezTo>
                      <a:pt x="1577428" y="553158"/>
                      <a:pt x="1552274" y="95958"/>
                      <a:pt x="1377680" y="16059"/>
                    </a:cubicBezTo>
                    <a:cubicBezTo>
                      <a:pt x="1203086" y="-63840"/>
                      <a:pt x="763642" y="174378"/>
                      <a:pt x="534302" y="291267"/>
                    </a:cubicBezTo>
                    <a:close/>
                  </a:path>
                </a:pathLst>
              </a:custGeom>
              <a:ln w="381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4456AFD6-8610-7499-DE37-39D8E1C685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30" y="4084224"/>
                <a:ext cx="1637907" cy="1428232"/>
              </a:xfrm>
              <a:custGeom>
                <a:avLst/>
                <a:gdLst>
                  <a:gd name="connsiteX0" fmla="*/ 534302 w 1637907"/>
                  <a:gd name="connsiteY0" fmla="*/ 291267 h 1428232"/>
                  <a:gd name="connsiteX1" fmla="*/ 1641 w 1637907"/>
                  <a:gd name="connsiteY1" fmla="*/ 717395 h 1428232"/>
                  <a:gd name="connsiteX2" fmla="*/ 410014 w 1637907"/>
                  <a:gd name="connsiteY2" fmla="*/ 1374342 h 1428232"/>
                  <a:gd name="connsiteX3" fmla="*/ 1510845 w 1637907"/>
                  <a:gd name="connsiteY3" fmla="*/ 1321076 h 1428232"/>
                  <a:gd name="connsiteX4" fmla="*/ 1599622 w 1637907"/>
                  <a:gd name="connsiteY4" fmla="*/ 770661 h 1428232"/>
                  <a:gd name="connsiteX5" fmla="*/ 1377680 w 1637907"/>
                  <a:gd name="connsiteY5" fmla="*/ 16059 h 1428232"/>
                  <a:gd name="connsiteX6" fmla="*/ 534302 w 1637907"/>
                  <a:gd name="connsiteY6" fmla="*/ 291267 h 1428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7907" h="1428232">
                    <a:moveTo>
                      <a:pt x="534302" y="291267"/>
                    </a:moveTo>
                    <a:cubicBezTo>
                      <a:pt x="304962" y="408156"/>
                      <a:pt x="22356" y="536883"/>
                      <a:pt x="1641" y="717395"/>
                    </a:cubicBezTo>
                    <a:cubicBezTo>
                      <a:pt x="-19074" y="897907"/>
                      <a:pt x="158480" y="1273729"/>
                      <a:pt x="410014" y="1374342"/>
                    </a:cubicBezTo>
                    <a:cubicBezTo>
                      <a:pt x="661548" y="1474955"/>
                      <a:pt x="1312577" y="1421690"/>
                      <a:pt x="1510845" y="1321076"/>
                    </a:cubicBezTo>
                    <a:cubicBezTo>
                      <a:pt x="1709113" y="1220463"/>
                      <a:pt x="1621816" y="988164"/>
                      <a:pt x="1599622" y="770661"/>
                    </a:cubicBezTo>
                    <a:cubicBezTo>
                      <a:pt x="1577428" y="553158"/>
                      <a:pt x="1552274" y="95958"/>
                      <a:pt x="1377680" y="16059"/>
                    </a:cubicBezTo>
                    <a:cubicBezTo>
                      <a:pt x="1203086" y="-63840"/>
                      <a:pt x="763642" y="174378"/>
                      <a:pt x="534302" y="291267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3D9132A-D499-46BA-A385-8DB889102F9D}"/>
                  </a:ext>
                </a:extLst>
              </p:cNvPr>
              <p:cNvSpPr txBox="1"/>
              <p:nvPr/>
            </p:nvSpPr>
            <p:spPr>
              <a:xfrm>
                <a:off x="648382" y="3903522"/>
                <a:ext cx="1293944" cy="3429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𝜕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3D9132A-D499-46BA-A385-8DB889102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2" y="3903522"/>
                <a:ext cx="1293944" cy="3429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547F848-4880-C0B7-AA22-498F019C49F2}"/>
                  </a:ext>
                </a:extLst>
              </p:cNvPr>
              <p:cNvSpPr txBox="1"/>
              <p:nvPr/>
            </p:nvSpPr>
            <p:spPr>
              <a:xfrm>
                <a:off x="2849302" y="3791133"/>
                <a:ext cx="495327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547F848-4880-C0B7-AA22-498F019C4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302" y="3791133"/>
                <a:ext cx="495327" cy="374270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88C68E-C2AC-5D81-ADC8-6A64D0AE0E4C}"/>
                  </a:ext>
                </a:extLst>
              </p:cNvPr>
              <p:cNvSpPr txBox="1"/>
              <p:nvPr/>
            </p:nvSpPr>
            <p:spPr>
              <a:xfrm>
                <a:off x="2868658" y="4743043"/>
                <a:ext cx="2529923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)≡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C88C68E-C2AC-5D81-ADC8-6A64D0AE0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658" y="4743043"/>
                <a:ext cx="2529923" cy="404983"/>
              </a:xfrm>
              <a:prstGeom prst="rect">
                <a:avLst/>
              </a:prstGeom>
              <a:blipFill>
                <a:blip r:embed="rId11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262F5D2-A149-7F23-5733-29498C54A76C}"/>
                  </a:ext>
                </a:extLst>
              </p:cNvPr>
              <p:cNvSpPr txBox="1"/>
              <p:nvPr/>
            </p:nvSpPr>
            <p:spPr>
              <a:xfrm>
                <a:off x="544451" y="5702684"/>
                <a:ext cx="3370603" cy="335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𝜕𝜕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𝜕𝜕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262F5D2-A149-7F23-5733-29498C54A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51" y="5702684"/>
                <a:ext cx="3370603" cy="335476"/>
              </a:xfrm>
              <a:prstGeom prst="rect">
                <a:avLst/>
              </a:prstGeom>
              <a:blipFill>
                <a:blip r:embed="rId12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112">
            <a:extLst>
              <a:ext uri="{FF2B5EF4-FFF2-40B4-BE49-F238E27FC236}">
                <a16:creationId xmlns:a16="http://schemas.microsoft.com/office/drawing/2014/main" id="{BF699492-CD51-7066-E690-56B5A31492A3}"/>
              </a:ext>
            </a:extLst>
          </p:cNvPr>
          <p:cNvSpPr txBox="1"/>
          <p:nvPr/>
        </p:nvSpPr>
        <p:spPr>
          <a:xfrm>
            <a:off x="2931544" y="5277924"/>
            <a:ext cx="1342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Exterior functional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15A56F7-E05F-C2C5-74D3-DA0CB4F90300}"/>
              </a:ext>
            </a:extLst>
          </p:cNvPr>
          <p:cNvSpPr txBox="1"/>
          <p:nvPr/>
        </p:nvSpPr>
        <p:spPr>
          <a:xfrm>
            <a:off x="8807779" y="1229679"/>
            <a:ext cx="3174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Thinking in terms of relationships between finite objects leads to better physical intuition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393AE98-3E3B-CD9C-45A6-C7DBE170BCA0}"/>
              </a:ext>
            </a:extLst>
          </p:cNvPr>
          <p:cNvSpPr txBox="1"/>
          <p:nvPr/>
        </p:nvSpPr>
        <p:spPr>
          <a:xfrm>
            <a:off x="7849064" y="2109331"/>
            <a:ext cx="4133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The mathematics is contingent upon the assumption of infinitesimal reducibility (e.g. mass in volumes sums only if boundary effects can be neglected)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808D2-3C0B-CB8D-5786-F1164CB6B605}"/>
              </a:ext>
            </a:extLst>
          </p:cNvPr>
          <p:cNvSpPr txBox="1"/>
          <p:nvPr/>
        </p:nvSpPr>
        <p:spPr>
          <a:xfrm>
            <a:off x="412893" y="933369"/>
            <a:ext cx="505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Starting point: finite values defined on finite regions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2E446-7C51-C70E-0A47-52B71CC05BBC}"/>
              </a:ext>
            </a:extLst>
          </p:cNvPr>
          <p:cNvSpPr txBox="1"/>
          <p:nvPr/>
        </p:nvSpPr>
        <p:spPr>
          <a:xfrm>
            <a:off x="1160093" y="1422520"/>
            <a:ext cx="1549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Physically measurable</a:t>
            </a:r>
            <a:br>
              <a:rPr lang="en-US" sz="1200" dirty="0"/>
            </a:br>
            <a:r>
              <a:rPr lang="en-US" sz="1200" dirty="0"/>
              <a:t>quantities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9E8A6-81FC-5E64-8334-A62A9F2EB382}"/>
              </a:ext>
            </a:extLst>
          </p:cNvPr>
          <p:cNvSpPr txBox="1"/>
          <p:nvPr/>
        </p:nvSpPr>
        <p:spPr>
          <a:xfrm>
            <a:off x="2750921" y="2849334"/>
            <a:ext cx="1451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Assume additivity</a:t>
            </a:r>
            <a:br>
              <a:rPr lang="en-US" sz="1200" dirty="0"/>
            </a:br>
            <a:r>
              <a:rPr lang="en-US" sz="1200" dirty="0"/>
              <a:t>over disjoint regions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FAB9D-16B5-CF62-147E-EEA79E1C31A9}"/>
              </a:ext>
            </a:extLst>
          </p:cNvPr>
          <p:cNvSpPr txBox="1"/>
          <p:nvPr/>
        </p:nvSpPr>
        <p:spPr>
          <a:xfrm>
            <a:off x="4130139" y="1604177"/>
            <a:ext cx="155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Differential forms:</a:t>
            </a:r>
            <a:br>
              <a:rPr lang="en-US" sz="1200" dirty="0"/>
            </a:br>
            <a:r>
              <a:rPr lang="en-US" sz="1200" dirty="0"/>
              <a:t>infinitesimal limit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BA48FF-8D62-52EE-7B4F-1C427033FDEF}"/>
              </a:ext>
            </a:extLst>
          </p:cNvPr>
          <p:cNvSpPr txBox="1"/>
          <p:nvPr/>
        </p:nvSpPr>
        <p:spPr>
          <a:xfrm>
            <a:off x="664139" y="3367388"/>
            <a:ext cx="4890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define functionals that act on boundaries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7F714-7DB7-AF3A-48F7-201A02963685}"/>
              </a:ext>
            </a:extLst>
          </p:cNvPr>
          <p:cNvSpPr txBox="1"/>
          <p:nvPr/>
        </p:nvSpPr>
        <p:spPr>
          <a:xfrm>
            <a:off x="3344629" y="3760740"/>
            <a:ext cx="1379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Given a functional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33ABA-B345-C0C4-63BE-33FC36D75AAC}"/>
              </a:ext>
            </a:extLst>
          </p:cNvPr>
          <p:cNvSpPr txBox="1"/>
          <p:nvPr/>
        </p:nvSpPr>
        <p:spPr>
          <a:xfrm>
            <a:off x="2808796" y="4258783"/>
            <a:ext cx="2479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Define higher dimensional functional that acts on the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000F87-F31D-AF83-8995-1B3B02FFB815}"/>
                  </a:ext>
                </a:extLst>
              </p:cNvPr>
              <p:cNvSpPr txBox="1"/>
              <p:nvPr/>
            </p:nvSpPr>
            <p:spPr>
              <a:xfrm>
                <a:off x="2881293" y="6021534"/>
                <a:ext cx="3165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Boundary of a boundary is the empty set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exterior derivative of exterior derivative is zero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000F87-F31D-AF83-8995-1B3B02FFB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93" y="6021534"/>
                <a:ext cx="3165921" cy="461665"/>
              </a:xfrm>
              <a:prstGeom prst="rect">
                <a:avLst/>
              </a:prstGeom>
              <a:blipFill>
                <a:blip r:embed="rId13"/>
                <a:stretch>
                  <a:fillRect l="-193" t="-131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35A7F2-A901-98EF-7DFC-536E0BB0526D}"/>
              </a:ext>
            </a:extLst>
          </p:cNvPr>
          <p:cNvCxnSpPr>
            <a:cxnSpLocks/>
          </p:cNvCxnSpPr>
          <p:nvPr/>
        </p:nvCxnSpPr>
        <p:spPr>
          <a:xfrm flipH="1" flipV="1">
            <a:off x="3253369" y="5103032"/>
            <a:ext cx="98752" cy="163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02C46-736F-79DD-D2E0-BFEEE90E061E}"/>
              </a:ext>
            </a:extLst>
          </p:cNvPr>
          <p:cNvCxnSpPr/>
          <p:nvPr/>
        </p:nvCxnSpPr>
        <p:spPr>
          <a:xfrm flipH="1">
            <a:off x="2303626" y="4075011"/>
            <a:ext cx="622658" cy="167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EDE765-2F2F-6A4B-27B5-118D36185654}"/>
              </a:ext>
            </a:extLst>
          </p:cNvPr>
          <p:cNvCxnSpPr>
            <a:cxnSpLocks/>
            <a:stCxn id="99" idx="1"/>
          </p:cNvCxnSpPr>
          <p:nvPr/>
        </p:nvCxnSpPr>
        <p:spPr>
          <a:xfrm flipH="1" flipV="1">
            <a:off x="2056289" y="4798340"/>
            <a:ext cx="812369" cy="147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F97F07-246F-4699-F415-8C67CB488A39}"/>
              </a:ext>
            </a:extLst>
          </p:cNvPr>
          <p:cNvGrpSpPr/>
          <p:nvPr/>
        </p:nvGrpSpPr>
        <p:grpSpPr>
          <a:xfrm>
            <a:off x="5581339" y="3397967"/>
            <a:ext cx="3220170" cy="1810405"/>
            <a:chOff x="4427220" y="2370521"/>
            <a:chExt cx="3220170" cy="1810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1DA2C04-0465-D7ED-A485-A82FD07B939D}"/>
                    </a:ext>
                  </a:extLst>
                </p:cNvPr>
                <p:cNvSpPr txBox="1"/>
                <p:nvPr/>
              </p:nvSpPr>
              <p:spPr>
                <a:xfrm>
                  <a:off x="6694945" y="2564151"/>
                  <a:ext cx="47333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1DA2C04-0465-D7ED-A485-A82FD07B93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4945" y="2564151"/>
                  <a:ext cx="473335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14AE8F-0F89-3CA6-82AD-F4E81C74DA24}"/>
                    </a:ext>
                  </a:extLst>
                </p:cNvPr>
                <p:cNvSpPr txBox="1"/>
                <p:nvPr/>
              </p:nvSpPr>
              <p:spPr>
                <a:xfrm>
                  <a:off x="4988367" y="2564151"/>
                  <a:ext cx="76591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914AE8F-0F89-3CA6-82AD-F4E81C74DA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367" y="2564151"/>
                  <a:ext cx="765915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6CDF917-FC03-4C4F-128C-005A38FE7D33}"/>
                    </a:ext>
                  </a:extLst>
                </p:cNvPr>
                <p:cNvSpPr txBox="1"/>
                <p:nvPr/>
              </p:nvSpPr>
              <p:spPr>
                <a:xfrm>
                  <a:off x="4971599" y="3545008"/>
                  <a:ext cx="803553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6CDF917-FC03-4C4F-128C-005A38FE7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599" y="3545008"/>
                  <a:ext cx="803553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05D1BC0-23BB-CDCC-B3BD-61B8B35355CF}"/>
                    </a:ext>
                  </a:extLst>
                </p:cNvPr>
                <p:cNvSpPr txBox="1"/>
                <p:nvPr/>
              </p:nvSpPr>
              <p:spPr>
                <a:xfrm>
                  <a:off x="6679396" y="3545008"/>
                  <a:ext cx="50757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05D1BC0-23BB-CDCC-B3BD-61B8B3535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9396" y="3545008"/>
                  <a:ext cx="507575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CF9D12A-9985-D852-597F-AA2A280F9788}"/>
                </a:ext>
              </a:extLst>
            </p:cNvPr>
            <p:cNvCxnSpPr/>
            <p:nvPr/>
          </p:nvCxnSpPr>
          <p:spPr>
            <a:xfrm flipV="1">
              <a:off x="7071360" y="2964261"/>
              <a:ext cx="0" cy="5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1144484-3481-6911-35B3-0BC2437BE970}"/>
                </a:ext>
              </a:extLst>
            </p:cNvPr>
            <p:cNvCxnSpPr>
              <a:cxnSpLocks/>
            </p:cNvCxnSpPr>
            <p:nvPr/>
          </p:nvCxnSpPr>
          <p:spPr>
            <a:xfrm>
              <a:off x="6797040" y="2964261"/>
              <a:ext cx="0" cy="5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F02C1D2-8379-316D-AAD7-1A90D89B058D}"/>
                    </a:ext>
                  </a:extLst>
                </p:cNvPr>
                <p:cNvSpPr txBox="1"/>
                <p:nvPr/>
              </p:nvSpPr>
              <p:spPr>
                <a:xfrm>
                  <a:off x="6179820" y="3098854"/>
                  <a:ext cx="738856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F02C1D2-8379-316D-AAD7-1A90D89B05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820" y="3098854"/>
                  <a:ext cx="738856" cy="311560"/>
                </a:xfrm>
                <a:prstGeom prst="rect">
                  <a:avLst/>
                </a:prstGeom>
                <a:blipFill>
                  <a:blip r:embed="rId19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758D1FA-C97C-3582-6288-FA9017AAC839}"/>
                    </a:ext>
                  </a:extLst>
                </p:cNvPr>
                <p:cNvSpPr txBox="1"/>
                <p:nvPr/>
              </p:nvSpPr>
              <p:spPr>
                <a:xfrm>
                  <a:off x="6995160" y="3098854"/>
                  <a:ext cx="652230" cy="342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  <m:sup/>
                        <m:e/>
                      </m:nary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758D1FA-C97C-3582-6288-FA9017AAC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5160" y="3098854"/>
                  <a:ext cx="652230" cy="342210"/>
                </a:xfrm>
                <a:prstGeom prst="rect">
                  <a:avLst/>
                </a:prstGeom>
                <a:blipFill>
                  <a:blip r:embed="rId20"/>
                  <a:stretch>
                    <a:fillRect l="-44860" t="-116071" r="-28037" b="-173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DAAF166-80B4-2FD3-90E1-E34F60707729}"/>
                </a:ext>
              </a:extLst>
            </p:cNvPr>
            <p:cNvCxnSpPr/>
            <p:nvPr/>
          </p:nvCxnSpPr>
          <p:spPr>
            <a:xfrm flipV="1">
              <a:off x="5501640" y="2964261"/>
              <a:ext cx="0" cy="5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BE2DCEB-12A6-A662-1DC5-0FB0DD0E7CC2}"/>
                </a:ext>
              </a:extLst>
            </p:cNvPr>
            <p:cNvCxnSpPr>
              <a:cxnSpLocks/>
            </p:cNvCxnSpPr>
            <p:nvPr/>
          </p:nvCxnSpPr>
          <p:spPr>
            <a:xfrm>
              <a:off x="5227320" y="2964261"/>
              <a:ext cx="0" cy="5807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ECB3AC-D76E-C10F-D990-D8BBFB2EF003}"/>
                    </a:ext>
                  </a:extLst>
                </p:cNvPr>
                <p:cNvSpPr txBox="1"/>
                <p:nvPr/>
              </p:nvSpPr>
              <p:spPr>
                <a:xfrm>
                  <a:off x="4427220" y="3098854"/>
                  <a:ext cx="943463" cy="311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CECB3AC-D76E-C10F-D990-D8BBFB2EF0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220" y="3098854"/>
                  <a:ext cx="943463" cy="311560"/>
                </a:xfrm>
                <a:prstGeom prst="rect">
                  <a:avLst/>
                </a:prstGeom>
                <a:blipFill>
                  <a:blip r:embed="rId21"/>
                  <a:stretch>
                    <a:fillRect b="-78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C4E13D6-CFC9-72B4-1D60-1E16FABBDEE8}"/>
                    </a:ext>
                  </a:extLst>
                </p:cNvPr>
                <p:cNvSpPr txBox="1"/>
                <p:nvPr/>
              </p:nvSpPr>
              <p:spPr>
                <a:xfrm>
                  <a:off x="5433060" y="3098854"/>
                  <a:ext cx="800155" cy="34227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/>
                        <m:e/>
                      </m:nary>
                    </m:oMath>
                  </a14:m>
                  <a:r>
                    <a:rPr lang="en-US" sz="1400" dirty="0"/>
                    <a:t> </a:t>
                  </a: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C4E13D6-CFC9-72B4-1D60-1E16FABBD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060" y="3098854"/>
                  <a:ext cx="800155" cy="342273"/>
                </a:xfrm>
                <a:prstGeom prst="rect">
                  <a:avLst/>
                </a:prstGeom>
                <a:blipFill>
                  <a:blip r:embed="rId22"/>
                  <a:stretch>
                    <a:fillRect l="-36641" t="-116071" r="-4580" b="-173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B7C8780-4B77-F76D-DB1E-E8102FD68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662" y="2796540"/>
              <a:ext cx="9251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F69909E-23C2-7477-CB5D-084433939D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6662" y="3756660"/>
              <a:ext cx="9251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0E1C443-4103-E75E-BE21-F4D64659AD51}"/>
                </a:ext>
              </a:extLst>
            </p:cNvPr>
            <p:cNvSpPr txBox="1"/>
            <p:nvPr/>
          </p:nvSpPr>
          <p:spPr>
            <a:xfrm>
              <a:off x="6671776" y="325463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EF2C28C-5E12-524B-E04A-1008198E8C9C}"/>
                </a:ext>
              </a:extLst>
            </p:cNvPr>
            <p:cNvSpPr txBox="1"/>
            <p:nvPr/>
          </p:nvSpPr>
          <p:spPr>
            <a:xfrm>
              <a:off x="5825517" y="3719261"/>
              <a:ext cx="7998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exterior</a:t>
              </a:r>
              <a:br>
                <a:rPr lang="en-US" sz="1200" dirty="0"/>
              </a:br>
              <a:r>
                <a:rPr lang="en-US" sz="1200" dirty="0"/>
                <a:t>derivative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8EAACC1-EB33-62AC-D92C-06BBE68119FE}"/>
                    </a:ext>
                  </a:extLst>
                </p:cNvPr>
                <p:cNvSpPr txBox="1"/>
                <p:nvPr/>
              </p:nvSpPr>
              <p:spPr>
                <a:xfrm>
                  <a:off x="6035191" y="3452449"/>
                  <a:ext cx="3716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8EAACC1-EB33-62AC-D92C-06BBE6811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191" y="3452449"/>
                  <a:ext cx="37164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BC40C0-5F08-940B-3C90-D40444CD19D8}"/>
                </a:ext>
              </a:extLst>
            </p:cNvPr>
            <p:cNvSpPr txBox="1"/>
            <p:nvPr/>
          </p:nvSpPr>
          <p:spPr>
            <a:xfrm>
              <a:off x="5818144" y="2370521"/>
              <a:ext cx="814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exterior</a:t>
              </a:r>
              <a:br>
                <a:rPr lang="en-US" sz="1200" dirty="0"/>
              </a:br>
              <a:r>
                <a:rPr lang="en-US" sz="1200" dirty="0"/>
                <a:t>functional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5921308-553F-FFD0-A5B3-83E72DAE882C}"/>
              </a:ext>
            </a:extLst>
          </p:cNvPr>
          <p:cNvCxnSpPr/>
          <p:nvPr/>
        </p:nvCxnSpPr>
        <p:spPr>
          <a:xfrm flipH="1" flipV="1">
            <a:off x="2462473" y="6034519"/>
            <a:ext cx="386829" cy="2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79AE5CF-096D-DA02-346C-D239FB90062E}"/>
              </a:ext>
            </a:extLst>
          </p:cNvPr>
          <p:cNvCxnSpPr/>
          <p:nvPr/>
        </p:nvCxnSpPr>
        <p:spPr>
          <a:xfrm flipV="1">
            <a:off x="7250119" y="5239767"/>
            <a:ext cx="0" cy="452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A845654-000E-6BC1-0837-466D142DF829}"/>
              </a:ext>
            </a:extLst>
          </p:cNvPr>
          <p:cNvSpPr txBox="1"/>
          <p:nvPr/>
        </p:nvSpPr>
        <p:spPr>
          <a:xfrm>
            <a:off x="6259053" y="5756938"/>
            <a:ext cx="1813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Reversing the exterior derivative is finding a (non-unique) potential</a:t>
            </a:r>
          </a:p>
        </p:txBody>
      </p:sp>
    </p:spTree>
    <p:extLst>
      <p:ext uri="{BB962C8B-B14F-4D97-AF65-F5344CB8AC3E}">
        <p14:creationId xmlns:p14="http://schemas.microsoft.com/office/powerpoint/2010/main" val="9112914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D05AF1D-FB5C-4BE3-8056-66648EC1200E}"/>
              </a:ext>
            </a:extLst>
          </p:cNvPr>
          <p:cNvSpPr/>
          <p:nvPr/>
        </p:nvSpPr>
        <p:spPr>
          <a:xfrm>
            <a:off x="217215" y="419151"/>
            <a:ext cx="8706325" cy="5860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endParaRPr lang="en-US" sz="4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8A5DF8-A935-4451-A1FD-CAC9745870F0}"/>
              </a:ext>
            </a:extLst>
          </p:cNvPr>
          <p:cNvSpPr/>
          <p:nvPr/>
        </p:nvSpPr>
        <p:spPr>
          <a:xfrm>
            <a:off x="3205926" y="1153659"/>
            <a:ext cx="2841002" cy="157580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3C1DD7-BF5D-4C54-9B2A-61829FF4CF02}"/>
              </a:ext>
            </a:extLst>
          </p:cNvPr>
          <p:cNvSpPr/>
          <p:nvPr/>
        </p:nvSpPr>
        <p:spPr>
          <a:xfrm>
            <a:off x="1093327" y="1038924"/>
            <a:ext cx="3372782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028B1-9F4B-4531-8B24-F6076A794B68}"/>
              </a:ext>
            </a:extLst>
          </p:cNvPr>
          <p:cNvSpPr txBox="1"/>
          <p:nvPr/>
        </p:nvSpPr>
        <p:spPr>
          <a:xfrm>
            <a:off x="1311489" y="1843414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Classical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phase-space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543D64-B60C-4D5B-8E44-F4CF086D58FD}"/>
              </a:ext>
            </a:extLst>
          </p:cNvPr>
          <p:cNvSpPr/>
          <p:nvPr/>
        </p:nvSpPr>
        <p:spPr>
          <a:xfrm>
            <a:off x="386991" y="604343"/>
            <a:ext cx="8320380" cy="23216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52D1B1-BA15-40EE-B115-B32AF691443F}"/>
              </a:ext>
            </a:extLst>
          </p:cNvPr>
          <p:cNvSpPr/>
          <p:nvPr/>
        </p:nvSpPr>
        <p:spPr>
          <a:xfrm>
            <a:off x="3668267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Determinism/</a:t>
            </a:r>
          </a:p>
          <a:p>
            <a:pPr algn="ctr"/>
            <a:r>
              <a:rPr lang="en-US" dirty="0"/>
              <a:t>reversibility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9A5C2-B9A4-4FAC-85D6-9083F70B9D6D}"/>
              </a:ext>
            </a:extLst>
          </p:cNvPr>
          <p:cNvSpPr/>
          <p:nvPr/>
        </p:nvSpPr>
        <p:spPr>
          <a:xfrm>
            <a:off x="6243208" y="3110839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Irreducibility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34DB0-6073-4171-A633-8370B128B88F}"/>
              </a:ext>
            </a:extLst>
          </p:cNvPr>
          <p:cNvSpPr/>
          <p:nvPr/>
        </p:nvSpPr>
        <p:spPr>
          <a:xfrm>
            <a:off x="1093329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Infinitesimal reducibility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648FA2-6A9F-45B7-A624-0282558AB74F}"/>
              </a:ext>
            </a:extLst>
          </p:cNvPr>
          <p:cNvCxnSpPr>
            <a:cxnSpLocks/>
          </p:cNvCxnSpPr>
          <p:nvPr/>
        </p:nvCxnSpPr>
        <p:spPr>
          <a:xfrm flipV="1">
            <a:off x="2089610" y="2666607"/>
            <a:ext cx="93743" cy="3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626F01-FB40-435D-B46F-2ECF950C30C4}"/>
              </a:ext>
            </a:extLst>
          </p:cNvPr>
          <p:cNvCxnSpPr>
            <a:cxnSpLocks/>
          </p:cNvCxnSpPr>
          <p:nvPr/>
        </p:nvCxnSpPr>
        <p:spPr>
          <a:xfrm flipH="1" flipV="1">
            <a:off x="6907177" y="2472055"/>
            <a:ext cx="375705" cy="5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639E25D-DE4F-4055-8DEC-D44B711FE70D}"/>
              </a:ext>
            </a:extLst>
          </p:cNvPr>
          <p:cNvSpPr/>
          <p:nvPr/>
        </p:nvSpPr>
        <p:spPr>
          <a:xfrm>
            <a:off x="4786745" y="840769"/>
            <a:ext cx="3381056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EB226-3EAD-4204-8E47-54A6522DADA2}"/>
              </a:ext>
            </a:extLst>
          </p:cNvPr>
          <p:cNvSpPr txBox="1"/>
          <p:nvPr/>
        </p:nvSpPr>
        <p:spPr>
          <a:xfrm>
            <a:off x="6329362" y="1588047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Quantum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state-space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44FD0A5-696D-414F-9A67-031DA6EB7982}"/>
              </a:ext>
            </a:extLst>
          </p:cNvPr>
          <p:cNvSpPr/>
          <p:nvPr/>
        </p:nvSpPr>
        <p:spPr>
          <a:xfrm>
            <a:off x="3203764" y="1153659"/>
            <a:ext cx="2841002" cy="157580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396737-F4DF-40E1-8971-5208B735B12D}"/>
              </a:ext>
            </a:extLst>
          </p:cNvPr>
          <p:cNvSpPr txBox="1"/>
          <p:nvPr/>
        </p:nvSpPr>
        <p:spPr>
          <a:xfrm>
            <a:off x="3201601" y="1542643"/>
            <a:ext cx="126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Hamiltonian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mechanics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D6C16-1E60-4542-BA59-D6103BCD962E}"/>
              </a:ext>
            </a:extLst>
          </p:cNvPr>
          <p:cNvSpPr txBox="1"/>
          <p:nvPr/>
        </p:nvSpPr>
        <p:spPr>
          <a:xfrm>
            <a:off x="4784582" y="1472789"/>
            <a:ext cx="126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Unitary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evolution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DAED2C-604C-4226-986F-A3B4728FCF52}"/>
              </a:ext>
            </a:extLst>
          </p:cNvPr>
          <p:cNvCxnSpPr>
            <a:cxnSpLocks/>
          </p:cNvCxnSpPr>
          <p:nvPr/>
        </p:nvCxnSpPr>
        <p:spPr>
          <a:xfrm flipV="1">
            <a:off x="4818719" y="2795175"/>
            <a:ext cx="0" cy="22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EFA99A-5704-4E26-BD68-97B37F07D79E}"/>
              </a:ext>
            </a:extLst>
          </p:cNvPr>
          <p:cNvSpPr txBox="1"/>
          <p:nvPr/>
        </p:nvSpPr>
        <p:spPr>
          <a:xfrm>
            <a:off x="3504080" y="202387"/>
            <a:ext cx="54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Space of the well-posed scientific theories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0EE02-FCB7-78A4-BD2F-3C3938BEF638}"/>
              </a:ext>
            </a:extLst>
          </p:cNvPr>
          <p:cNvSpPr txBox="1"/>
          <p:nvPr/>
        </p:nvSpPr>
        <p:spPr>
          <a:xfrm>
            <a:off x="9029428" y="731147"/>
            <a:ext cx="3162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Physical theories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CE867-5109-DF14-F3B9-663C6E555FC0}"/>
              </a:ext>
            </a:extLst>
          </p:cNvPr>
          <p:cNvSpPr txBox="1"/>
          <p:nvPr/>
        </p:nvSpPr>
        <p:spPr>
          <a:xfrm>
            <a:off x="9075905" y="1401461"/>
            <a:ext cx="311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Specializations of the general theory under the different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CF7AB-94A5-DF06-256C-9AABB368F5C6}"/>
              </a:ext>
            </a:extLst>
          </p:cNvPr>
          <p:cNvSpPr txBox="1"/>
          <p:nvPr/>
        </p:nvSpPr>
        <p:spPr>
          <a:xfrm>
            <a:off x="8933514" y="3105834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FF471-99F1-01AB-D75F-055F90A13CC2}"/>
              </a:ext>
            </a:extLst>
          </p:cNvPr>
          <p:cNvSpPr txBox="1"/>
          <p:nvPr/>
        </p:nvSpPr>
        <p:spPr>
          <a:xfrm>
            <a:off x="6329362" y="4414852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General theory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77C8-C51F-2102-2E8B-CB4CA65E00B0}"/>
              </a:ext>
            </a:extLst>
          </p:cNvPr>
          <p:cNvSpPr txBox="1"/>
          <p:nvPr/>
        </p:nvSpPr>
        <p:spPr>
          <a:xfrm>
            <a:off x="6375839" y="5263869"/>
            <a:ext cx="311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requirements and definitions valid in all theories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7A09A-B701-734C-CD27-6DCF239CFC78}"/>
              </a:ext>
            </a:extLst>
          </p:cNvPr>
          <p:cNvSpPr/>
          <p:nvPr/>
        </p:nvSpPr>
        <p:spPr>
          <a:xfrm>
            <a:off x="217215" y="55946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Experimental verifiability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05C0B0-3CE3-BE26-9B12-79433ACA5230}"/>
              </a:ext>
            </a:extLst>
          </p:cNvPr>
          <p:cNvSpPr/>
          <p:nvPr/>
        </p:nvSpPr>
        <p:spPr>
          <a:xfrm>
            <a:off x="219377" y="48834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Information granularity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04350C-5533-4F33-7A6B-9766C47E7176}"/>
              </a:ext>
            </a:extLst>
          </p:cNvPr>
          <p:cNvSpPr/>
          <p:nvPr/>
        </p:nvSpPr>
        <p:spPr>
          <a:xfrm>
            <a:off x="219377" y="41722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States and processes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0E43C3-FB2C-AFD5-DA0F-F8C16F640A08}"/>
              </a:ext>
            </a:extLst>
          </p:cNvPr>
          <p:cNvCxnSpPr/>
          <p:nvPr/>
        </p:nvCxnSpPr>
        <p:spPr>
          <a:xfrm>
            <a:off x="217215" y="4070555"/>
            <a:ext cx="870632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592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CBB9-0CE5-D9EE-BEB4-31D782F9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processes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5AB72-93C9-5E5E-5380-272F94D183C9}"/>
              </a:ext>
            </a:extLst>
          </p:cNvPr>
          <p:cNvSpPr txBox="1"/>
          <p:nvPr/>
        </p:nvSpPr>
        <p:spPr>
          <a:xfrm>
            <a:off x="432619" y="1071716"/>
            <a:ext cx="5903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Base the notion of states on ensembles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2B59D4-A3B4-3FE9-3DE9-41CF4F992DA0}"/>
              </a:ext>
            </a:extLst>
          </p:cNvPr>
          <p:cNvSpPr txBox="1"/>
          <p:nvPr/>
        </p:nvSpPr>
        <p:spPr>
          <a:xfrm>
            <a:off x="1140542" y="1839771"/>
            <a:ext cx="4127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Ensembles form a convex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2A858F-5D98-AD79-E405-0FA875CC0DD1}"/>
                  </a:ext>
                </a:extLst>
              </p:cNvPr>
              <p:cNvSpPr txBox="1"/>
              <p:nvPr/>
            </p:nvSpPr>
            <p:spPr>
              <a:xfrm>
                <a:off x="2637874" y="2315278"/>
                <a:ext cx="1132361" cy="4619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2A858F-5D98-AD79-E405-0FA875CC0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874" y="2315278"/>
                <a:ext cx="1132361" cy="461986"/>
              </a:xfrm>
              <a:prstGeom prst="rect">
                <a:avLst/>
              </a:prstGeom>
              <a:blipFill>
                <a:blip r:embed="rId2"/>
                <a:stretch>
                  <a:fillRect l="-42162" t="-130263" r="-24865" b="-1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8326B5-0894-5C5F-2CE4-ABC0A18DA068}"/>
                  </a:ext>
                </a:extLst>
              </p:cNvPr>
              <p:cNvSpPr txBox="1"/>
              <p:nvPr/>
            </p:nvSpPr>
            <p:spPr>
              <a:xfrm>
                <a:off x="5819906" y="1703444"/>
                <a:ext cx="5871800" cy="122366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1600" b="0" dirty="0"/>
                  <a:t>Identity: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+0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Idempotence: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Commutativity: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Associativity: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6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8326B5-0894-5C5F-2CE4-ABC0A18DA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06" y="1703444"/>
                <a:ext cx="5871800" cy="1223668"/>
              </a:xfrm>
              <a:prstGeom prst="rect">
                <a:avLst/>
              </a:prstGeom>
              <a:blipFill>
                <a:blip r:embed="rId3"/>
                <a:stretch>
                  <a:fillRect l="-623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1A68748-D8D2-D119-CD3D-24348A566F57}"/>
              </a:ext>
            </a:extLst>
          </p:cNvPr>
          <p:cNvSpPr txBox="1"/>
          <p:nvPr/>
        </p:nvSpPr>
        <p:spPr>
          <a:xfrm>
            <a:off x="1140542" y="3857397"/>
            <a:ext cx="2616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 it a vector space?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141E7F-CE38-82D4-4078-6FA010C7AE31}"/>
                  </a:ext>
                </a:extLst>
              </p:cNvPr>
              <p:cNvSpPr txBox="1"/>
              <p:nvPr/>
            </p:nvSpPr>
            <p:spPr>
              <a:xfrm>
                <a:off x="4992491" y="3903563"/>
                <a:ext cx="41603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141E7F-CE38-82D4-4078-6FA010C7A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2491" y="3903563"/>
                <a:ext cx="4160370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D89B497-78A0-67DC-9320-8416BA89584A}"/>
              </a:ext>
            </a:extLst>
          </p:cNvPr>
          <p:cNvSpPr txBox="1"/>
          <p:nvPr/>
        </p:nvSpPr>
        <p:spPr>
          <a:xfrm>
            <a:off x="6825048" y="4210335"/>
            <a:ext cx="2007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May not be necessary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26F071-4BD9-C930-302B-FFEB2D5B5FD2}"/>
              </a:ext>
            </a:extLst>
          </p:cNvPr>
          <p:cNvSpPr txBox="1"/>
          <p:nvPr/>
        </p:nvSpPr>
        <p:spPr>
          <a:xfrm>
            <a:off x="1140542" y="3051712"/>
            <a:ext cx="4115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 require an entropy defined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17DC5-0E44-D7C8-0CDF-B51EFAF76580}"/>
                  </a:ext>
                </a:extLst>
              </p:cNvPr>
              <p:cNvSpPr txBox="1"/>
              <p:nvPr/>
            </p:nvSpPr>
            <p:spPr>
              <a:xfrm>
                <a:off x="5819906" y="3035620"/>
                <a:ext cx="59692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Strictly concave: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  <a:p>
                <a:r>
                  <a:rPr lang="en-US" sz="1600" dirty="0"/>
                  <a:t>Bounded increase: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117DC5-0E44-D7C8-0CDF-B51EFAF76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06" y="3035620"/>
                <a:ext cx="5969263" cy="584775"/>
              </a:xfrm>
              <a:prstGeom prst="rect">
                <a:avLst/>
              </a:prstGeom>
              <a:blipFill>
                <a:blip r:embed="rId5"/>
                <a:stretch>
                  <a:fillRect l="-613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311757-C481-3630-9D5F-1DB64DF57975}"/>
              </a:ext>
            </a:extLst>
          </p:cNvPr>
          <p:cNvCxnSpPr>
            <a:cxnSpLocks/>
          </p:cNvCxnSpPr>
          <p:nvPr/>
        </p:nvCxnSpPr>
        <p:spPr>
          <a:xfrm flipH="1" flipV="1">
            <a:off x="9431001" y="3598193"/>
            <a:ext cx="627399" cy="20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A6D2212-03E1-2094-C6E6-3B80E9F343BF}"/>
              </a:ext>
            </a:extLst>
          </p:cNvPr>
          <p:cNvSpPr txBox="1"/>
          <p:nvPr/>
        </p:nvSpPr>
        <p:spPr>
          <a:xfrm>
            <a:off x="10145169" y="3620395"/>
            <a:ext cx="1830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Shannon entropy,</a:t>
            </a:r>
            <a:br>
              <a:rPr lang="en-US" sz="1400" dirty="0"/>
            </a:br>
            <a:r>
              <a:rPr lang="en-US" sz="1400" dirty="0"/>
              <a:t>increase due to mixing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FD9DB9-07A3-3A93-B5E4-032A1D2205B7}"/>
                  </a:ext>
                </a:extLst>
              </p:cNvPr>
              <p:cNvSpPr txBox="1"/>
              <p:nvPr/>
            </p:nvSpPr>
            <p:spPr>
              <a:xfrm>
                <a:off x="1958006" y="4936853"/>
                <a:ext cx="6068969" cy="92217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FD9DB9-07A3-3A93-B5E4-032A1D220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006" y="4936853"/>
                <a:ext cx="6068969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88125B-5FA4-C754-9314-0332E78ED7E5}"/>
              </a:ext>
            </a:extLst>
          </p:cNvPr>
          <p:cNvCxnSpPr/>
          <p:nvPr/>
        </p:nvCxnSpPr>
        <p:spPr>
          <a:xfrm>
            <a:off x="3417320" y="4721269"/>
            <a:ext cx="352915" cy="30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4F147A-53BF-4DA1-8EC2-6036AF57053A}"/>
              </a:ext>
            </a:extLst>
          </p:cNvPr>
          <p:cNvSpPr txBox="1"/>
          <p:nvPr/>
        </p:nvSpPr>
        <p:spPr>
          <a:xfrm>
            <a:off x="2117535" y="4413492"/>
            <a:ext cx="221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Jensen-Shannon divergence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676007-EFFA-8137-500D-5112E9D04504}"/>
              </a:ext>
            </a:extLst>
          </p:cNvPr>
          <p:cNvCxnSpPr>
            <a:cxnSpLocks/>
          </p:cNvCxnSpPr>
          <p:nvPr/>
        </p:nvCxnSpPr>
        <p:spPr>
          <a:xfrm flipV="1">
            <a:off x="2856666" y="5786284"/>
            <a:ext cx="687468" cy="28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E60C13-A552-952E-430A-7C1CEFBC85F5}"/>
              </a:ext>
            </a:extLst>
          </p:cNvPr>
          <p:cNvSpPr txBox="1"/>
          <p:nvPr/>
        </p:nvSpPr>
        <p:spPr>
          <a:xfrm>
            <a:off x="382606" y="5813003"/>
            <a:ext cx="26966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Square of a distance function</a:t>
            </a:r>
          </a:p>
          <a:p>
            <a:r>
              <a:rPr lang="en-US" sz="1400" dirty="0"/>
              <a:t>Related to the Fisher-Rao metric</a:t>
            </a:r>
          </a:p>
          <a:p>
            <a:r>
              <a:rPr lang="en-US" sz="1400" dirty="0"/>
              <a:t>Defines the geometry of the space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740F6F-0FF4-B3CC-C765-3E0B2132BDF6}"/>
              </a:ext>
            </a:extLst>
          </p:cNvPr>
          <p:cNvSpPr txBox="1"/>
          <p:nvPr/>
        </p:nvSpPr>
        <p:spPr>
          <a:xfrm>
            <a:off x="5878031" y="5812933"/>
            <a:ext cx="3620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How much the entropy increases during mixing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AFFAF2-609D-A438-3E43-906484BC8FAB}"/>
              </a:ext>
            </a:extLst>
          </p:cNvPr>
          <p:cNvCxnSpPr>
            <a:cxnSpLocks/>
          </p:cNvCxnSpPr>
          <p:nvPr/>
        </p:nvCxnSpPr>
        <p:spPr>
          <a:xfrm flipH="1" flipV="1">
            <a:off x="6018194" y="5696371"/>
            <a:ext cx="642910" cy="116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8450C6-E05F-4C9C-6EE0-2909C509E685}"/>
              </a:ext>
            </a:extLst>
          </p:cNvPr>
          <p:cNvSpPr txBox="1"/>
          <p:nvPr/>
        </p:nvSpPr>
        <p:spPr>
          <a:xfrm>
            <a:off x="8066864" y="956890"/>
            <a:ext cx="40162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Good ideas on how to proceed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Slides would get old fast</a:t>
            </a:r>
          </a:p>
        </p:txBody>
      </p:sp>
    </p:spTree>
    <p:extLst>
      <p:ext uri="{BB962C8B-B14F-4D97-AF65-F5344CB8AC3E}">
        <p14:creationId xmlns:p14="http://schemas.microsoft.com/office/powerpoint/2010/main" val="54666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D05AF1D-FB5C-4BE3-8056-66648EC1200E}"/>
              </a:ext>
            </a:extLst>
          </p:cNvPr>
          <p:cNvSpPr/>
          <p:nvPr/>
        </p:nvSpPr>
        <p:spPr>
          <a:xfrm>
            <a:off x="217215" y="419151"/>
            <a:ext cx="8706325" cy="5860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endParaRPr lang="en-US" sz="4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8A5DF8-A935-4451-A1FD-CAC9745870F0}"/>
              </a:ext>
            </a:extLst>
          </p:cNvPr>
          <p:cNvSpPr/>
          <p:nvPr/>
        </p:nvSpPr>
        <p:spPr>
          <a:xfrm>
            <a:off x="3205926" y="1153659"/>
            <a:ext cx="2841002" cy="157580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3C1DD7-BF5D-4C54-9B2A-61829FF4CF02}"/>
              </a:ext>
            </a:extLst>
          </p:cNvPr>
          <p:cNvSpPr/>
          <p:nvPr/>
        </p:nvSpPr>
        <p:spPr>
          <a:xfrm>
            <a:off x="1093327" y="1038924"/>
            <a:ext cx="3372782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028B1-9F4B-4531-8B24-F6076A794B68}"/>
              </a:ext>
            </a:extLst>
          </p:cNvPr>
          <p:cNvSpPr txBox="1"/>
          <p:nvPr/>
        </p:nvSpPr>
        <p:spPr>
          <a:xfrm>
            <a:off x="1311489" y="1843414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Classical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phase-space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543D64-B60C-4D5B-8E44-F4CF086D58FD}"/>
              </a:ext>
            </a:extLst>
          </p:cNvPr>
          <p:cNvSpPr/>
          <p:nvPr/>
        </p:nvSpPr>
        <p:spPr>
          <a:xfrm>
            <a:off x="386991" y="604343"/>
            <a:ext cx="8320380" cy="23216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52D1B1-BA15-40EE-B115-B32AF691443F}"/>
              </a:ext>
            </a:extLst>
          </p:cNvPr>
          <p:cNvSpPr/>
          <p:nvPr/>
        </p:nvSpPr>
        <p:spPr>
          <a:xfrm>
            <a:off x="3668267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Determinism/</a:t>
            </a:r>
          </a:p>
          <a:p>
            <a:pPr algn="ctr"/>
            <a:r>
              <a:rPr lang="en-US" dirty="0"/>
              <a:t>reversibility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9A5C2-B9A4-4FAC-85D6-9083F70B9D6D}"/>
              </a:ext>
            </a:extLst>
          </p:cNvPr>
          <p:cNvSpPr/>
          <p:nvPr/>
        </p:nvSpPr>
        <p:spPr>
          <a:xfrm>
            <a:off x="6243208" y="3110839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Irreducibility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34DB0-6073-4171-A633-8370B128B88F}"/>
              </a:ext>
            </a:extLst>
          </p:cNvPr>
          <p:cNvSpPr/>
          <p:nvPr/>
        </p:nvSpPr>
        <p:spPr>
          <a:xfrm>
            <a:off x="1093329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Infinitesimal reducibility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648FA2-6A9F-45B7-A624-0282558AB74F}"/>
              </a:ext>
            </a:extLst>
          </p:cNvPr>
          <p:cNvCxnSpPr>
            <a:cxnSpLocks/>
          </p:cNvCxnSpPr>
          <p:nvPr/>
        </p:nvCxnSpPr>
        <p:spPr>
          <a:xfrm flipV="1">
            <a:off x="2089610" y="2666607"/>
            <a:ext cx="93743" cy="3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626F01-FB40-435D-B46F-2ECF950C30C4}"/>
              </a:ext>
            </a:extLst>
          </p:cNvPr>
          <p:cNvCxnSpPr>
            <a:cxnSpLocks/>
          </p:cNvCxnSpPr>
          <p:nvPr/>
        </p:nvCxnSpPr>
        <p:spPr>
          <a:xfrm flipH="1" flipV="1">
            <a:off x="6907177" y="2472055"/>
            <a:ext cx="375705" cy="5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639E25D-DE4F-4055-8DEC-D44B711FE70D}"/>
              </a:ext>
            </a:extLst>
          </p:cNvPr>
          <p:cNvSpPr/>
          <p:nvPr/>
        </p:nvSpPr>
        <p:spPr>
          <a:xfrm>
            <a:off x="4786745" y="840769"/>
            <a:ext cx="3381056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EB226-3EAD-4204-8E47-54A6522DADA2}"/>
              </a:ext>
            </a:extLst>
          </p:cNvPr>
          <p:cNvSpPr txBox="1"/>
          <p:nvPr/>
        </p:nvSpPr>
        <p:spPr>
          <a:xfrm>
            <a:off x="6329362" y="1588047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Quantum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state-space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44FD0A5-696D-414F-9A67-031DA6EB7982}"/>
              </a:ext>
            </a:extLst>
          </p:cNvPr>
          <p:cNvSpPr/>
          <p:nvPr/>
        </p:nvSpPr>
        <p:spPr>
          <a:xfrm>
            <a:off x="3203764" y="1153659"/>
            <a:ext cx="2841002" cy="157580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396737-F4DF-40E1-8971-5208B735B12D}"/>
              </a:ext>
            </a:extLst>
          </p:cNvPr>
          <p:cNvSpPr txBox="1"/>
          <p:nvPr/>
        </p:nvSpPr>
        <p:spPr>
          <a:xfrm>
            <a:off x="3201601" y="1542643"/>
            <a:ext cx="126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Hamiltonian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mechanics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D6C16-1E60-4542-BA59-D6103BCD962E}"/>
              </a:ext>
            </a:extLst>
          </p:cNvPr>
          <p:cNvSpPr txBox="1"/>
          <p:nvPr/>
        </p:nvSpPr>
        <p:spPr>
          <a:xfrm>
            <a:off x="4784582" y="1472789"/>
            <a:ext cx="126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Unitary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evolution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DAED2C-604C-4226-986F-A3B4728FCF52}"/>
              </a:ext>
            </a:extLst>
          </p:cNvPr>
          <p:cNvCxnSpPr>
            <a:cxnSpLocks/>
          </p:cNvCxnSpPr>
          <p:nvPr/>
        </p:nvCxnSpPr>
        <p:spPr>
          <a:xfrm flipV="1">
            <a:off x="4818719" y="2795175"/>
            <a:ext cx="0" cy="22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EFA99A-5704-4E26-BD68-97B37F07D79E}"/>
              </a:ext>
            </a:extLst>
          </p:cNvPr>
          <p:cNvSpPr txBox="1"/>
          <p:nvPr/>
        </p:nvSpPr>
        <p:spPr>
          <a:xfrm>
            <a:off x="3504080" y="202387"/>
            <a:ext cx="54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Space of the well-posed scientific theories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0EE02-FCB7-78A4-BD2F-3C3938BEF638}"/>
              </a:ext>
            </a:extLst>
          </p:cNvPr>
          <p:cNvSpPr txBox="1"/>
          <p:nvPr/>
        </p:nvSpPr>
        <p:spPr>
          <a:xfrm>
            <a:off x="9029428" y="731147"/>
            <a:ext cx="3162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Physical theories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CE867-5109-DF14-F3B9-663C6E555FC0}"/>
              </a:ext>
            </a:extLst>
          </p:cNvPr>
          <p:cNvSpPr txBox="1"/>
          <p:nvPr/>
        </p:nvSpPr>
        <p:spPr>
          <a:xfrm>
            <a:off x="9075905" y="1401461"/>
            <a:ext cx="311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Specializations of the general theory under the different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CF7AB-94A5-DF06-256C-9AABB368F5C6}"/>
              </a:ext>
            </a:extLst>
          </p:cNvPr>
          <p:cNvSpPr txBox="1"/>
          <p:nvPr/>
        </p:nvSpPr>
        <p:spPr>
          <a:xfrm>
            <a:off x="8933514" y="3105834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FF471-99F1-01AB-D75F-055F90A13CC2}"/>
              </a:ext>
            </a:extLst>
          </p:cNvPr>
          <p:cNvSpPr txBox="1"/>
          <p:nvPr/>
        </p:nvSpPr>
        <p:spPr>
          <a:xfrm>
            <a:off x="6329362" y="4414852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General theory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77C8-C51F-2102-2E8B-CB4CA65E00B0}"/>
              </a:ext>
            </a:extLst>
          </p:cNvPr>
          <p:cNvSpPr txBox="1"/>
          <p:nvPr/>
        </p:nvSpPr>
        <p:spPr>
          <a:xfrm>
            <a:off x="6375839" y="5263869"/>
            <a:ext cx="311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requirements and definitions valid in all theories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7A09A-B701-734C-CD27-6DCF239CFC78}"/>
              </a:ext>
            </a:extLst>
          </p:cNvPr>
          <p:cNvSpPr/>
          <p:nvPr/>
        </p:nvSpPr>
        <p:spPr>
          <a:xfrm>
            <a:off x="217215" y="55946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Experimental verifiability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05C0B0-3CE3-BE26-9B12-79433ACA5230}"/>
              </a:ext>
            </a:extLst>
          </p:cNvPr>
          <p:cNvSpPr/>
          <p:nvPr/>
        </p:nvSpPr>
        <p:spPr>
          <a:xfrm>
            <a:off x="219377" y="48834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Information granularity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04350C-5533-4F33-7A6B-9766C47E7176}"/>
              </a:ext>
            </a:extLst>
          </p:cNvPr>
          <p:cNvSpPr/>
          <p:nvPr/>
        </p:nvSpPr>
        <p:spPr>
          <a:xfrm>
            <a:off x="219377" y="41722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States and processes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0E43C3-FB2C-AFD5-DA0F-F8C16F640A08}"/>
              </a:ext>
            </a:extLst>
          </p:cNvPr>
          <p:cNvCxnSpPr/>
          <p:nvPr/>
        </p:nvCxnSpPr>
        <p:spPr>
          <a:xfrm>
            <a:off x="217215" y="4070555"/>
            <a:ext cx="870632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3693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C918-6C0B-91F6-4488-1C3D8EB0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FF22A-84E6-D215-8EE2-2061620FD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Different approach to the foundations of physics</a:t>
                </a:r>
              </a:p>
              <a:p>
                <a:pPr lvl="1"/>
                <a:r>
                  <a:rPr lang="en-US" dirty="0"/>
                  <a:t>No interpretations, no theories of everything: physically meaningful starting points from which we can rederive the laws and the mathematical frameworks they need</a:t>
                </a:r>
              </a:p>
              <a:p>
                <a:r>
                  <a:rPr lang="en-US" dirty="0"/>
                  <a:t>Reverse physics (reverse engineer principles from the known laws)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Classical mechanics is “completed”; </a:t>
                </a:r>
                <a:r>
                  <a:rPr lang="en-US" dirty="0"/>
                  <a:t>very good ideas for both thermodynamics and quantum mechanics; still do not know how to generalize to field theories</a:t>
                </a:r>
              </a:p>
              <a:p>
                <a:r>
                  <a:rPr lang="en-US" dirty="0"/>
                  <a:t>Physical mathematics (rederive the mathematical structures from scratch)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-algebras are derived from experimental verifiability;</a:t>
                </a:r>
                <a:br>
                  <a:rPr lang="en-US" dirty="0"/>
                </a:br>
                <a:r>
                  <a:rPr lang="en-US" dirty="0"/>
                  <a:t>measure theory still needs major work; differentiability we have a</a:t>
                </a:r>
                <a:br>
                  <a:rPr lang="en-US" dirty="0"/>
                </a:br>
                <a:r>
                  <a:rPr lang="en-US" dirty="0"/>
                  <a:t>good idea; started to formalize states/processes</a:t>
                </a:r>
              </a:p>
              <a:p>
                <a:r>
                  <a:rPr lang="en-US" dirty="0"/>
                  <a:t>The goal is ambitious and requires a wide collaboration</a:t>
                </a:r>
              </a:p>
              <a:p>
                <a:pPr lvl="1"/>
                <a:r>
                  <a:rPr lang="en-US" dirty="0"/>
                  <a:t>Always looking for people to collaborate with in physics,</a:t>
                </a:r>
                <a:br>
                  <a:rPr lang="en-US" dirty="0"/>
                </a:br>
                <a:r>
                  <a:rPr lang="en-US" dirty="0"/>
                  <a:t>math, philosophy,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FF22A-84E6-D215-8EE2-2061620FD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665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FD256-8EF3-2CAD-3891-DA63FAC9AC45}"/>
              </a:ext>
            </a:extLst>
          </p:cNvPr>
          <p:cNvGrpSpPr/>
          <p:nvPr/>
        </p:nvGrpSpPr>
        <p:grpSpPr>
          <a:xfrm>
            <a:off x="4710071" y="429936"/>
            <a:ext cx="6874792" cy="2141013"/>
            <a:chOff x="399019" y="972049"/>
            <a:chExt cx="8637977" cy="2690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9F3BCD-6C22-5015-4CA7-9B7479F446F0}"/>
                </a:ext>
              </a:extLst>
            </p:cNvPr>
            <p:cNvSpPr/>
            <p:nvPr/>
          </p:nvSpPr>
          <p:spPr>
            <a:xfrm>
              <a:off x="3795926" y="1329706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76610B-CEA6-FBB0-B9B5-0D9BF37FBC18}"/>
                </a:ext>
              </a:extLst>
            </p:cNvPr>
            <p:cNvSpPr/>
            <p:nvPr/>
          </p:nvSpPr>
          <p:spPr>
            <a:xfrm>
              <a:off x="6976707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result/</a:t>
              </a:r>
              <a:br>
                <a:rPr lang="en-US" sz="1200" dirty="0"/>
              </a:br>
              <a:r>
                <a:rPr lang="en-US" sz="1200" dirty="0"/>
                <a:t>effect/prediction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BE36B8-A6D0-39C4-A154-AA905C41004F}"/>
                </a:ext>
              </a:extLst>
            </p:cNvPr>
            <p:cNvSpPr/>
            <p:nvPr/>
          </p:nvSpPr>
          <p:spPr>
            <a:xfrm>
              <a:off x="399019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assumptions required to rederive the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24E5E-CCFF-20CC-B578-D81013155CA4}"/>
                </a:ext>
              </a:extLst>
            </p:cNvPr>
            <p:cNvSpPr/>
            <p:nvPr/>
          </p:nvSpPr>
          <p:spPr>
            <a:xfrm>
              <a:off x="3795926" y="2764005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Theorem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5662A-11CC-A9A5-85A4-0EB4819E5760}"/>
                </a:ext>
              </a:extLst>
            </p:cNvPr>
            <p:cNvSpPr/>
            <p:nvPr/>
          </p:nvSpPr>
          <p:spPr>
            <a:xfrm>
              <a:off x="6976707" y="2764004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Mathematical result/</a:t>
              </a:r>
              <a:br>
                <a:rPr lang="en-US" sz="1200" dirty="0"/>
              </a:br>
              <a:r>
                <a:rPr lang="en-US" sz="1200" dirty="0"/>
                <a:t>corollary/calculation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283CDD-E5A5-6865-61C6-6F42896B003B}"/>
                </a:ext>
              </a:extLst>
            </p:cNvPr>
            <p:cNvSpPr/>
            <p:nvPr/>
          </p:nvSpPr>
          <p:spPr>
            <a:xfrm>
              <a:off x="399019" y="2755319"/>
              <a:ext cx="2060288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axioms required to prove the theorem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3AB2F-47D9-0ADF-0D6F-11DFC381E15E}"/>
                </a:ext>
              </a:extLst>
            </p:cNvPr>
            <p:cNvSpPr txBox="1"/>
            <p:nvPr/>
          </p:nvSpPr>
          <p:spPr>
            <a:xfrm>
              <a:off x="5919156" y="972049"/>
              <a:ext cx="794614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2CE97-EF76-6FBD-8BF6-63958D3DF9F5}"/>
                </a:ext>
              </a:extLst>
            </p:cNvPr>
            <p:cNvSpPr txBox="1"/>
            <p:nvPr/>
          </p:nvSpPr>
          <p:spPr>
            <a:xfrm>
              <a:off x="5670562" y="2406347"/>
              <a:ext cx="1263743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Mathematics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1A4CC-2AB0-C80D-0310-4CB077E92EAC}"/>
                </a:ext>
              </a:extLst>
            </p:cNvPr>
            <p:cNvSpPr txBox="1"/>
            <p:nvPr/>
          </p:nvSpPr>
          <p:spPr>
            <a:xfrm>
              <a:off x="2138980" y="2406347"/>
              <a:ext cx="192292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Mathematics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093B7-F63D-5525-9E8E-40428990E2CA}"/>
                </a:ext>
              </a:extLst>
            </p:cNvPr>
            <p:cNvSpPr txBox="1"/>
            <p:nvPr/>
          </p:nvSpPr>
          <p:spPr>
            <a:xfrm>
              <a:off x="2387574" y="977841"/>
              <a:ext cx="145379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Physics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B041DDA-3315-88BA-4B5D-0B523133EFB6}"/>
                </a:ext>
              </a:extLst>
            </p:cNvPr>
            <p:cNvSpPr/>
            <p:nvPr/>
          </p:nvSpPr>
          <p:spPr>
            <a:xfrm>
              <a:off x="5841981" y="1582148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F303E98-5098-A28D-C12A-2C380EA534C8}"/>
                </a:ext>
              </a:extLst>
            </p:cNvPr>
            <p:cNvSpPr/>
            <p:nvPr/>
          </p:nvSpPr>
          <p:spPr>
            <a:xfrm>
              <a:off x="5841981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73ABAFE-21B5-F1AC-9A63-E9A373BC731A}"/>
                </a:ext>
              </a:extLst>
            </p:cNvPr>
            <p:cNvSpPr/>
            <p:nvPr/>
          </p:nvSpPr>
          <p:spPr>
            <a:xfrm flipH="1">
              <a:off x="2661200" y="1577251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86F3F47-F806-C396-9164-5D3FBBA5C453}"/>
                </a:ext>
              </a:extLst>
            </p:cNvPr>
            <p:cNvSpPr/>
            <p:nvPr/>
          </p:nvSpPr>
          <p:spPr>
            <a:xfrm flipH="1">
              <a:off x="2661199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84E64C-F062-6186-BFB5-ADE119629F4D}"/>
              </a:ext>
            </a:extLst>
          </p:cNvPr>
          <p:cNvSpPr txBox="1"/>
          <p:nvPr/>
        </p:nvSpPr>
        <p:spPr>
          <a:xfrm>
            <a:off x="312183" y="429936"/>
            <a:ext cx="41380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Reverse physics</a:t>
            </a:r>
            <a:r>
              <a:rPr lang="en-US" sz="3200" dirty="0">
                <a:latin typeface="+mj-lt"/>
              </a:rPr>
              <a:t>:</a:t>
            </a:r>
            <a:br>
              <a:rPr lang="en-US" sz="3200" dirty="0">
                <a:latin typeface="+mj-lt"/>
              </a:rPr>
            </a:br>
            <a:r>
              <a:rPr lang="en-US" sz="2400" dirty="0"/>
              <a:t>Start with the equations,</a:t>
            </a:r>
            <a:br>
              <a:rPr lang="en-US" sz="2400" dirty="0"/>
            </a:br>
            <a:r>
              <a:rPr lang="en-US" sz="2400" dirty="0"/>
              <a:t>reverse engineer physical assumptions/principles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EBCFB-6C69-2A78-7DC7-BB2C9F6E8688}"/>
              </a:ext>
            </a:extLst>
          </p:cNvPr>
          <p:cNvSpPr txBox="1"/>
          <p:nvPr/>
        </p:nvSpPr>
        <p:spPr>
          <a:xfrm>
            <a:off x="312183" y="2889928"/>
            <a:ext cx="11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“Elevate” the discussion from mathematical constructs to physical principles, assumptions and 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56BD7-6D62-3C17-6715-106FC651938E}"/>
              </a:ext>
            </a:extLst>
          </p:cNvPr>
          <p:cNvSpPr txBox="1"/>
          <p:nvPr/>
        </p:nvSpPr>
        <p:spPr>
          <a:xfrm>
            <a:off x="312184" y="3619907"/>
            <a:ext cx="4327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latin typeface="+mj-lt"/>
              </a:rPr>
              <a:t>Physical mathematics</a:t>
            </a:r>
            <a:r>
              <a:rPr lang="en-US" sz="3200">
                <a:latin typeface="+mj-lt"/>
              </a:rPr>
              <a:t>: </a:t>
            </a:r>
            <a:r>
              <a:rPr lang="en-US" sz="2400"/>
              <a:t>Start from scratch and rederive all mathematical structures from physical requirements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CA008-AC4D-7585-97AA-7CB9439BF587}"/>
              </a:ext>
            </a:extLst>
          </p:cNvPr>
          <p:cNvSpPr txBox="1"/>
          <p:nvPr/>
        </p:nvSpPr>
        <p:spPr>
          <a:xfrm>
            <a:off x="312183" y="5752716"/>
            <a:ext cx="116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Construct a perfect one-to-one map between mathematical and physical objects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BEDE08-09D5-7EFF-9987-91627F5B13A4}"/>
              </a:ext>
            </a:extLst>
          </p:cNvPr>
          <p:cNvGrpSpPr/>
          <p:nvPr/>
        </p:nvGrpSpPr>
        <p:grpSpPr>
          <a:xfrm>
            <a:off x="5255523" y="3578239"/>
            <a:ext cx="2854992" cy="1887622"/>
            <a:chOff x="5664688" y="1950599"/>
            <a:chExt cx="3247734" cy="2147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6C4FC1-812B-C0D6-72F4-02BE99A16AC0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C3AA9D-ECB2-0F25-ACE9-B17F803D53B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AEFC6-FB5C-7016-C007-BC5685F5DCF3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21D225-5FE0-2CC6-CD7A-D80DB11F3DD9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85D63F1-0B84-79A7-5A6D-89F1784C6586}"/>
                </a:ext>
              </a:extLst>
            </p:cNvPr>
            <p:cNvCxnSpPr>
              <a:stCxn id="24" idx="1"/>
              <a:endCxn id="26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8E3DC06-D692-BA12-57A9-7D57B0F99690}"/>
                </a:ext>
              </a:extLst>
            </p:cNvPr>
            <p:cNvCxnSpPr>
              <a:stCxn id="24" idx="3"/>
              <a:endCxn id="27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532B734-C3AA-F223-19DB-DBDF89C0C67C}"/>
                </a:ext>
              </a:extLst>
            </p:cNvPr>
            <p:cNvCxnSpPr>
              <a:cxnSpLocks/>
              <a:stCxn id="26" idx="2"/>
              <a:endCxn id="25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E67379-7191-B0CE-50CB-FD5FCC991021}"/>
              </a:ext>
            </a:extLst>
          </p:cNvPr>
          <p:cNvSpPr txBox="1"/>
          <p:nvPr/>
        </p:nvSpPr>
        <p:spPr>
          <a:xfrm>
            <a:off x="1729209" y="2113443"/>
            <a:ext cx="2591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40 (2022)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3CEFFD-B96E-67A5-FF09-6D9129A54FC3}"/>
                  </a:ext>
                </a:extLst>
              </p:cNvPr>
              <p:cNvSpPr txBox="1"/>
              <p:nvPr/>
            </p:nvSpPr>
            <p:spPr>
              <a:xfrm>
                <a:off x="983069" y="1533394"/>
                <a:ext cx="1493742" cy="602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73CEFFD-B96E-67A5-FF09-6D9129A54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69" y="1533394"/>
                <a:ext cx="1493742" cy="602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FA8B36F-5128-3CE2-CDF0-99722DC55415}"/>
                  </a:ext>
                </a:extLst>
              </p:cNvPr>
              <p:cNvSpPr/>
              <p:nvPr/>
            </p:nvSpPr>
            <p:spPr>
              <a:xfrm>
                <a:off x="886415" y="2133282"/>
                <a:ext cx="1683345" cy="602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𝑑𝑝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FA8B36F-5128-3CE2-CDF0-99722DC55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15" y="2133282"/>
                <a:ext cx="1683345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Physics:</a:t>
            </a:r>
            <a:br>
              <a:rPr lang="en-US" dirty="0"/>
            </a:br>
            <a:r>
              <a:rPr lang="en-US" dirty="0"/>
              <a:t>Classical mechanics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F6204-CBCF-CE04-23A2-403AC414B51E}"/>
              </a:ext>
            </a:extLst>
          </p:cNvPr>
          <p:cNvSpPr txBox="1"/>
          <p:nvPr/>
        </p:nvSpPr>
        <p:spPr>
          <a:xfrm>
            <a:off x="399262" y="5720388"/>
            <a:ext cx="303410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sz="1600" i="1" dirty="0">
                <a:effectLst/>
              </a:rPr>
              <a:t>J. Phys. Commun.</a:t>
            </a:r>
            <a:r>
              <a:rPr lang="fr-FR" sz="1600" dirty="0">
                <a:effectLst/>
              </a:rPr>
              <a:t> </a:t>
            </a:r>
            <a:r>
              <a:rPr lang="fr-FR" sz="1600" b="1" dirty="0">
                <a:effectLst/>
              </a:rPr>
              <a:t>2</a:t>
            </a:r>
            <a:r>
              <a:rPr lang="fr-FR" sz="1600" dirty="0">
                <a:effectLst/>
              </a:rPr>
              <a:t> 045026 (2018)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22107-DDF2-BDC8-0F1B-4630A10D6898}"/>
              </a:ext>
            </a:extLst>
          </p:cNvPr>
          <p:cNvSpPr txBox="1"/>
          <p:nvPr/>
        </p:nvSpPr>
        <p:spPr>
          <a:xfrm>
            <a:off x="399262" y="5092266"/>
            <a:ext cx="26933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Assumptions of Physics</a:t>
            </a:r>
            <a:r>
              <a:rPr lang="en-US" sz="1600" i="1" dirty="0"/>
              <a:t>,</a:t>
            </a:r>
            <a:br>
              <a:rPr lang="en-US" sz="1600" i="1" dirty="0"/>
            </a:br>
            <a:r>
              <a:rPr lang="en-US" sz="1600" i="1" dirty="0"/>
              <a:t>Michigan Publishing </a:t>
            </a:r>
            <a:r>
              <a:rPr lang="en-US" sz="1600" dirty="0"/>
              <a:t>(v2 2023)</a:t>
            </a:r>
          </a:p>
        </p:txBody>
      </p:sp>
    </p:spTree>
    <p:extLst>
      <p:ext uri="{BB962C8B-B14F-4D97-AF65-F5344CB8AC3E}">
        <p14:creationId xmlns:p14="http://schemas.microsoft.com/office/powerpoint/2010/main" val="143991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EBD8-C077-3B25-D321-4E59D2D9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 equivalent characterizations of Hamiltonian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A4D372-731D-17C4-653F-03237E76C7C4}"/>
                  </a:ext>
                </a:extLst>
              </p:cNvPr>
              <p:cNvSpPr txBox="1"/>
              <p:nvPr/>
            </p:nvSpPr>
            <p:spPr>
              <a:xfrm>
                <a:off x="983069" y="1533394"/>
                <a:ext cx="1493742" cy="602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A4D372-731D-17C4-653F-03237E76C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69" y="1533394"/>
                <a:ext cx="1493742" cy="602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E2A6C0-ACC2-279D-DACA-A74AC368FEBC}"/>
                  </a:ext>
                </a:extLst>
              </p:cNvPr>
              <p:cNvSpPr/>
              <p:nvPr/>
            </p:nvSpPr>
            <p:spPr>
              <a:xfrm>
                <a:off x="886415" y="2133282"/>
                <a:ext cx="1683345" cy="602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𝑑𝑝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E2A6C0-ACC2-279D-DACA-A74AC368F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15" y="2133282"/>
                <a:ext cx="1683345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C6A2110-80D8-EE11-28E8-C0D0400C576A}"/>
              </a:ext>
            </a:extLst>
          </p:cNvPr>
          <p:cNvSpPr txBox="1"/>
          <p:nvPr/>
        </p:nvSpPr>
        <p:spPr>
          <a:xfrm>
            <a:off x="490025" y="1071236"/>
            <a:ext cx="24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55CD5D-B91A-0380-F44E-73FFDF4A0E0F}"/>
                  </a:ext>
                </a:extLst>
              </p:cNvPr>
              <p:cNvSpPr txBox="1"/>
              <p:nvPr/>
            </p:nvSpPr>
            <p:spPr>
              <a:xfrm>
                <a:off x="4153840" y="1528699"/>
                <a:ext cx="2508379" cy="607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55CD5D-B91A-0380-F44E-73FFDF4A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40" y="1528699"/>
                <a:ext cx="2508379" cy="6079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58F83BF0-2BF6-1F7A-1728-4EEB98699C0F}"/>
              </a:ext>
            </a:extLst>
          </p:cNvPr>
          <p:cNvSpPr txBox="1"/>
          <p:nvPr/>
        </p:nvSpPr>
        <p:spPr>
          <a:xfrm>
            <a:off x="3800065" y="1077146"/>
            <a:ext cx="320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Divergenceless</a:t>
            </a:r>
            <a:r>
              <a:rPr lang="en-US" dirty="0"/>
              <a:t> displacement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35FB51-A95E-982A-739C-F5D180E51062}"/>
                  </a:ext>
                </a:extLst>
              </p:cNvPr>
              <p:cNvSpPr txBox="1"/>
              <p:nvPr/>
            </p:nvSpPr>
            <p:spPr>
              <a:xfrm>
                <a:off x="791221" y="3551263"/>
                <a:ext cx="1685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𝑑𝑄𝑑𝑃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35FB51-A95E-982A-739C-F5D180E51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21" y="3551263"/>
                <a:ext cx="1685590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5F02C36-7F29-A481-03BA-B262CA36D220}"/>
                  </a:ext>
                </a:extLst>
              </p:cNvPr>
              <p:cNvSpPr txBox="1"/>
              <p:nvPr/>
            </p:nvSpPr>
            <p:spPr>
              <a:xfrm>
                <a:off x="244668" y="2934905"/>
                <a:ext cx="2966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(3) Area conservation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= 1)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5F02C36-7F29-A481-03BA-B262CA36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8" y="2934905"/>
                <a:ext cx="2966838" cy="369332"/>
              </a:xfrm>
              <a:prstGeom prst="rect">
                <a:avLst/>
              </a:prstGeom>
              <a:blipFill>
                <a:blip r:embed="rId10"/>
                <a:stretch>
                  <a:fillRect l="-1643" t="-8197" r="-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9B8C82F6-9441-FBA1-60D0-02F05D519F95}"/>
              </a:ext>
            </a:extLst>
          </p:cNvPr>
          <p:cNvSpPr txBox="1"/>
          <p:nvPr/>
        </p:nvSpPr>
        <p:spPr>
          <a:xfrm>
            <a:off x="3477495" y="2934905"/>
            <a:ext cx="408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Deterministic and reversible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FFBBCFD-8BFA-3835-2690-A031740C124D}"/>
                  </a:ext>
                </a:extLst>
              </p:cNvPr>
              <p:cNvSpPr txBox="1"/>
              <p:nvPr/>
            </p:nvSpPr>
            <p:spPr>
              <a:xfrm>
                <a:off x="3477495" y="3537657"/>
                <a:ext cx="4084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Area conservation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600" dirty="0"/>
                  <a:t> state count conservation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FFBBCFD-8BFA-3835-2690-A031740C1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495" y="3537657"/>
                <a:ext cx="4084067" cy="338554"/>
              </a:xfrm>
              <a:prstGeom prst="rect">
                <a:avLst/>
              </a:prstGeom>
              <a:blipFill>
                <a:blip r:embed="rId11"/>
                <a:stretch>
                  <a:fillRect l="-746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A4A95BE-1AB0-5867-4684-E75A5C2DBA8E}"/>
                  </a:ext>
                </a:extLst>
              </p:cNvPr>
              <p:cNvSpPr txBox="1"/>
              <p:nvPr/>
            </p:nvSpPr>
            <p:spPr>
              <a:xfrm>
                <a:off x="3707026" y="3889817"/>
                <a:ext cx="36229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600" dirty="0"/>
                  <a:t> deterministic and reversible evolution</a:t>
                </a: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A4A95BE-1AB0-5867-4684-E75A5C2D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26" y="3889817"/>
                <a:ext cx="3622979" cy="338554"/>
              </a:xfrm>
              <a:prstGeom prst="rect">
                <a:avLst/>
              </a:prstGeom>
              <a:blipFill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97FBAA3-BED2-707A-C8A2-3A819FFCDBDE}"/>
              </a:ext>
            </a:extLst>
          </p:cNvPr>
          <p:cNvGrpSpPr/>
          <p:nvPr/>
        </p:nvGrpSpPr>
        <p:grpSpPr>
          <a:xfrm>
            <a:off x="358014" y="4380093"/>
            <a:ext cx="4022063" cy="1695159"/>
            <a:chOff x="7719427" y="3403594"/>
            <a:chExt cx="4022063" cy="169515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2611D7A-BCF6-E7E5-8E28-3B31489E3251}"/>
                </a:ext>
              </a:extLst>
            </p:cNvPr>
            <p:cNvSpPr txBox="1"/>
            <p:nvPr/>
          </p:nvSpPr>
          <p:spPr>
            <a:xfrm>
              <a:off x="7719427" y="3403594"/>
              <a:ext cx="4022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(5) Deterministic and thermodynamically</a:t>
              </a:r>
              <a:br>
                <a:rPr lang="en-US" dirty="0"/>
              </a:br>
              <a:r>
                <a:rPr lang="en-US" dirty="0"/>
                <a:t>      reversible evolution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A8318D9-3AC6-05BC-227E-4C66C9D3C8CF}"/>
                    </a:ext>
                  </a:extLst>
                </p:cNvPr>
                <p:cNvSpPr txBox="1"/>
                <p:nvPr/>
              </p:nvSpPr>
              <p:spPr>
                <a:xfrm>
                  <a:off x="7827148" y="4414324"/>
                  <a:ext cx="38066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Area conservation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US" sz="1600" dirty="0"/>
                    <a:t> entropy conservation</a:t>
                  </a: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A8318D9-3AC6-05BC-227E-4C66C9D3C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148" y="4414324"/>
                  <a:ext cx="3806620" cy="338554"/>
                </a:xfrm>
                <a:prstGeom prst="rect">
                  <a:avLst/>
                </a:prstGeom>
                <a:blipFill>
                  <a:blip r:embed="rId13"/>
                  <a:stretch>
                    <a:fillRect l="-800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BF96EDA-732A-4361-AECF-5798AD69013D}"/>
                    </a:ext>
                  </a:extLst>
                </p:cNvPr>
                <p:cNvSpPr txBox="1"/>
                <p:nvPr/>
              </p:nvSpPr>
              <p:spPr>
                <a:xfrm>
                  <a:off x="9041712" y="4071085"/>
                  <a:ext cx="1377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BF96EDA-732A-4361-AECF-5798AD690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712" y="4071085"/>
                  <a:ext cx="1377492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5193E79-34A9-8FAA-80C3-A973F00CC6B7}"/>
                    </a:ext>
                  </a:extLst>
                </p:cNvPr>
                <p:cNvSpPr txBox="1"/>
                <p:nvPr/>
              </p:nvSpPr>
              <p:spPr>
                <a:xfrm>
                  <a:off x="7841704" y="4760199"/>
                  <a:ext cx="37775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US" sz="1600" dirty="0"/>
                    <a:t> thermodynamically reversible evolution</a:t>
                  </a: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5193E79-34A9-8FAA-80C3-A973F00CC6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704" y="4760199"/>
                  <a:ext cx="3777509" cy="338554"/>
                </a:xfrm>
                <a:prstGeom prst="rect">
                  <a:avLst/>
                </a:prstGeom>
                <a:blipFill>
                  <a:blip r:embed="rId15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2E7D40-7F67-CBD4-1C78-E6A89E7C9619}"/>
              </a:ext>
            </a:extLst>
          </p:cNvPr>
          <p:cNvGrpSpPr/>
          <p:nvPr/>
        </p:nvGrpSpPr>
        <p:grpSpPr>
          <a:xfrm>
            <a:off x="4790609" y="4582147"/>
            <a:ext cx="3728457" cy="850133"/>
            <a:chOff x="362225" y="4542400"/>
            <a:chExt cx="3728457" cy="850133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0196CDC-985E-5294-BC20-40FBE0E531AD}"/>
                </a:ext>
              </a:extLst>
            </p:cNvPr>
            <p:cNvSpPr txBox="1"/>
            <p:nvPr/>
          </p:nvSpPr>
          <p:spPr>
            <a:xfrm>
              <a:off x="791221" y="4542400"/>
              <a:ext cx="2870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(6) Information conservation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F56F62AE-F890-DB76-3037-108DB3CC4C0F}"/>
                    </a:ext>
                  </a:extLst>
                </p:cNvPr>
                <p:cNvSpPr txBox="1"/>
                <p:nvPr/>
              </p:nvSpPr>
              <p:spPr>
                <a:xfrm>
                  <a:off x="362225" y="5044617"/>
                  <a:ext cx="3728457" cy="347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−∫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𝑑𝑞𝑑𝑝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F56F62AE-F890-DB76-3037-108DB3CC4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25" y="5044617"/>
                  <a:ext cx="3728457" cy="347916"/>
                </a:xfrm>
                <a:prstGeom prst="rect">
                  <a:avLst/>
                </a:prstGeom>
                <a:blipFill>
                  <a:blip r:embed="rId1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FA85FC-F31B-4A62-3FDC-75E7CE3AC4BB}"/>
              </a:ext>
            </a:extLst>
          </p:cNvPr>
          <p:cNvGrpSpPr/>
          <p:nvPr/>
        </p:nvGrpSpPr>
        <p:grpSpPr>
          <a:xfrm>
            <a:off x="8059874" y="3221310"/>
            <a:ext cx="3928631" cy="840771"/>
            <a:chOff x="4392198" y="4542400"/>
            <a:chExt cx="3928631" cy="84077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A18531B-D008-A1FB-7B99-BD2BADC366E4}"/>
                </a:ext>
              </a:extLst>
            </p:cNvPr>
            <p:cNvSpPr txBox="1"/>
            <p:nvPr/>
          </p:nvSpPr>
          <p:spPr>
            <a:xfrm>
              <a:off x="4392198" y="4542400"/>
              <a:ext cx="2859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(7) Uncertainty conservation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7EDD7B61-800B-111F-6341-F9A91A5A2795}"/>
                    </a:ext>
                  </a:extLst>
                </p:cNvPr>
                <p:cNvSpPr txBox="1"/>
                <p:nvPr/>
              </p:nvSpPr>
              <p:spPr>
                <a:xfrm>
                  <a:off x="4638850" y="5044617"/>
                  <a:ext cx="23728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Σ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7EDD7B61-800B-111F-6341-F9A91A5A27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850" y="5044617"/>
                  <a:ext cx="2372829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E821CC7-A69E-125B-9FB6-D79B0F5D92C3}"/>
                </a:ext>
              </a:extLst>
            </p:cNvPr>
            <p:cNvSpPr txBox="1"/>
            <p:nvPr/>
          </p:nvSpPr>
          <p:spPr>
            <a:xfrm>
              <a:off x="7214821" y="4748922"/>
              <a:ext cx="11060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for peaked</a:t>
              </a:r>
              <a:br>
                <a:rPr lang="en-US" sz="1400" dirty="0"/>
              </a:br>
              <a:r>
                <a:rPr lang="en-US" sz="1400" dirty="0"/>
                <a:t>distributions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342BD771-8497-69DB-19E1-4D43EFCDC269}"/>
              </a:ext>
            </a:extLst>
          </p:cNvPr>
          <p:cNvSpPr txBox="1"/>
          <p:nvPr/>
        </p:nvSpPr>
        <p:spPr>
          <a:xfrm>
            <a:off x="4636778" y="5850356"/>
            <a:ext cx="510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 full understanding of classical mechanics means understanding these connections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E4A0D-F358-7413-4BC8-B350481993A5}"/>
              </a:ext>
            </a:extLst>
          </p:cNvPr>
          <p:cNvSpPr txBox="1"/>
          <p:nvPr/>
        </p:nvSpPr>
        <p:spPr>
          <a:xfrm>
            <a:off x="10981673" y="796990"/>
            <a:ext cx="10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DOF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544CB28-E882-CC57-B2DA-2ED7AAFCCB98}"/>
              </a:ext>
            </a:extLst>
          </p:cNvPr>
          <p:cNvSpPr/>
          <p:nvPr/>
        </p:nvSpPr>
        <p:spPr>
          <a:xfrm>
            <a:off x="9577278" y="2524598"/>
            <a:ext cx="351641" cy="351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28972A7-20CB-45D2-DD3F-7EECFC9F7F07}"/>
              </a:ext>
            </a:extLst>
          </p:cNvPr>
          <p:cNvSpPr/>
          <p:nvPr/>
        </p:nvSpPr>
        <p:spPr>
          <a:xfrm rot="774616">
            <a:off x="9411890" y="2474593"/>
            <a:ext cx="351641" cy="35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ECAEE39E-54A1-9EB9-FCC0-7D4AA3727D1D}"/>
              </a:ext>
            </a:extLst>
          </p:cNvPr>
          <p:cNvSpPr/>
          <p:nvPr/>
        </p:nvSpPr>
        <p:spPr>
          <a:xfrm>
            <a:off x="9532860" y="1476816"/>
            <a:ext cx="1078707" cy="657588"/>
          </a:xfrm>
          <a:custGeom>
            <a:avLst/>
            <a:gdLst>
              <a:gd name="connsiteX0" fmla="*/ 903963 w 1065262"/>
              <a:gd name="connsiteY0" fmla="*/ 20203 h 992249"/>
              <a:gd name="connsiteX1" fmla="*/ 179216 w 1065262"/>
              <a:gd name="connsiteY1" fmla="*/ 67616 h 992249"/>
              <a:gd name="connsiteX2" fmla="*/ 43750 w 1065262"/>
              <a:gd name="connsiteY2" fmla="*/ 562070 h 992249"/>
              <a:gd name="connsiteX3" fmla="*/ 50523 w 1065262"/>
              <a:gd name="connsiteY3" fmla="*/ 988790 h 992249"/>
              <a:gd name="connsiteX4" fmla="*/ 626256 w 1065262"/>
              <a:gd name="connsiteY4" fmla="*/ 744950 h 992249"/>
              <a:gd name="connsiteX5" fmla="*/ 626256 w 1065262"/>
              <a:gd name="connsiteY5" fmla="*/ 413056 h 992249"/>
              <a:gd name="connsiteX6" fmla="*/ 1046203 w 1065262"/>
              <a:gd name="connsiteY6" fmla="*/ 216630 h 992249"/>
              <a:gd name="connsiteX7" fmla="*/ 903963 w 1065262"/>
              <a:gd name="connsiteY7" fmla="*/ 20203 h 99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5262" h="992249">
                <a:moveTo>
                  <a:pt x="903963" y="20203"/>
                </a:moveTo>
                <a:cubicBezTo>
                  <a:pt x="759465" y="-4633"/>
                  <a:pt x="322585" y="-22695"/>
                  <a:pt x="179216" y="67616"/>
                </a:cubicBezTo>
                <a:cubicBezTo>
                  <a:pt x="35847" y="157927"/>
                  <a:pt x="65199" y="408541"/>
                  <a:pt x="43750" y="562070"/>
                </a:cubicBezTo>
                <a:cubicBezTo>
                  <a:pt x="22301" y="715599"/>
                  <a:pt x="-46561" y="958310"/>
                  <a:pt x="50523" y="988790"/>
                </a:cubicBezTo>
                <a:cubicBezTo>
                  <a:pt x="147607" y="1019270"/>
                  <a:pt x="530301" y="840906"/>
                  <a:pt x="626256" y="744950"/>
                </a:cubicBezTo>
                <a:cubicBezTo>
                  <a:pt x="722211" y="648994"/>
                  <a:pt x="556265" y="501109"/>
                  <a:pt x="626256" y="413056"/>
                </a:cubicBezTo>
                <a:cubicBezTo>
                  <a:pt x="696247" y="325003"/>
                  <a:pt x="996532" y="279848"/>
                  <a:pt x="1046203" y="216630"/>
                </a:cubicBezTo>
                <a:cubicBezTo>
                  <a:pt x="1095874" y="153412"/>
                  <a:pt x="1048461" y="45039"/>
                  <a:pt x="903963" y="202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467FD6D-7643-B755-135C-FF69FE9802B9}"/>
              </a:ext>
            </a:extLst>
          </p:cNvPr>
          <p:cNvGrpSpPr/>
          <p:nvPr/>
        </p:nvGrpSpPr>
        <p:grpSpPr>
          <a:xfrm>
            <a:off x="7936038" y="998326"/>
            <a:ext cx="3576013" cy="1998094"/>
            <a:chOff x="7956550" y="4167004"/>
            <a:chExt cx="3576013" cy="1998094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BE56CE0-553A-6444-AE3E-4484A05AA8FC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7CCB088-7F2F-73F5-3BD0-7DA40BD453EB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2E7A56C-43A6-ABE5-0DDF-74BFC83A1F72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29A7B119-6C05-95B5-298D-1A9596893C6A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02D0D728-7404-6D70-4A58-BBF133C8CB22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F47A56E8-8D45-DCE7-4B9C-FCA65C4783BB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A3A61804-8914-1B6B-8099-C2CA8730D66C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8C196C2A-C709-9337-890C-26B02C82E623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A5EE6A98-D889-8594-7B9C-DC4EF65662F0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1FD872BE-0ECB-4FC6-9876-EE1CA3111C35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051C0CC0-C814-3A5D-80CA-A9A12AC951A9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637A702C-6946-4986-0B0B-B5E8EAFE7AFF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AB257084-D380-E741-84F3-C1EE2420284D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5310477F-5E08-2FF9-247E-DB5D9A5C2F25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D297F1E8-F3FB-5C7D-1907-635D3572D46B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FD4022DC-1927-C177-977B-F091888EC50D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906AC0EC-F6E1-BBA9-9AFC-EFCE27D4857F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90C85E1D-1876-8BAC-A5A3-95C224E038A1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233C5B9-C05A-B190-F235-EC7AF830A13E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6FF6055D-7E34-0389-A78A-3F0E85EA836C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3592BB78-6E08-8BE4-ACDF-9EE92C850B44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C21D4E7F-7769-7B49-3088-242392A4926E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086683D4-2FB3-11B2-526D-2BE19B3B16FA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69220A8-002A-E310-DAA1-30D6253CC6F2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226C78D3-2BA6-5BE3-D38B-DA7EF7A0995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F81210F-FA95-6C53-E83E-F26F7C497F0D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95E51097-D791-A06E-54B3-7662AE788B8C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5C344142-34D5-4F45-8E55-157EAE792C73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69AF396-08E0-2D9A-D7FB-2A6BFE912513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4E60208-E8D2-0504-C63A-0E474762AE9C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DC21061D-F46C-EE80-BBE9-C340899C5173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3802175-6023-FC16-23C7-FDA1D150C1CF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24076827-5C8E-1168-9B95-122A3A4634AD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2D9306CC-8D82-9BA1-1370-C6661066A4CB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4B12524B-E9A8-A2E4-2C4E-D151B66ABFEF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4CDAFBE3-0E30-DA31-6F94-397982B371D0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A32ED13-080B-E635-120D-1AD43B1D591D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F21062DE-55E7-BB43-4FA3-AAAF67529C68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28539F39-BB4A-2B9E-AFFB-9D9741C20F2F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2C6D270D-6742-B214-8E51-24554721F7C0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F53237D3-8DE4-4FEE-6BC6-425667816F8B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9E3C8918-8C76-4969-9E2A-BA056F523A21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8DC2F53E-BEDC-0EE1-3B4D-09EC54AE674A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235FAB9F-AC11-07FD-B635-E16536AF24F9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D5F9F08-C89B-0A04-E32E-29512E120FF2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E2620DBB-0AF7-8569-818E-3940D5E40D61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8D27BC48-F41E-8085-4D94-02635BB5F3EB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337EE113-A8AD-E833-CB8E-8AA2690F1B38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876A2FC0-4AA1-769A-C4C3-8D749660CDE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9D523F70-4A22-DE6B-D787-5B520C9ED3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0281DE05-C22D-5D41-EF5F-A19C656D9EDA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CEE0FE03-E8B6-E680-A462-4E6B3A72CDE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D3A355CA-5985-4D9C-300F-ED31334DF695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B87A5E6D-3045-8BA5-EFAA-B8F0F779EA07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15A8F248-2885-DB37-B8F9-67DB8F2AF8E4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BD8E8192-3ACC-0158-97D0-3A3C1E42362E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015E6942-BA1A-5025-C391-317AF580C039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6B7457CE-0FB1-C28B-799F-3955EA85A79E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1EF3157-6EBD-6D3D-8FA0-18892263E4B2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608F354-FE0D-7FBA-D1E7-1CF3FD75355C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79BCBA3F-E340-85DD-7DBD-0020F2BF157C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34A1253E-95B1-AB41-F1FD-CC3609B9655B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5959C5AA-64AD-BAD7-D4B8-BCB5973FCA6A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27ACE3F0-10E2-8556-BC41-57A45F1DC837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3F52E01B-64E8-E1CA-6219-3B4618CB5204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23235F12-97E9-D35C-3000-AADCE982564D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1CECE17F-06A3-354C-C53C-F26A069604E1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CEF03722-E092-E1B1-0463-461404697429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118481C6-7B5B-E94E-9008-4CC76CFB7E53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2E33A6E0-0D01-A5A0-02B4-CBE5693A009D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4E9F469E-491D-19BB-EF2E-86A39FCD3633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D139A288-F81D-0772-1BD2-8B703DE46CBD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2D6B91A-23F5-EF68-F8AD-3498CC94E581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A532A576-7856-0005-9FB5-A4D088CA6C48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9CD05F3B-A4C6-FB6A-79FF-2CD7ED59665B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88CF249E-ACF3-0C9E-16D2-021634921070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D0FB8B84-D07A-8644-720E-B3CA2A5AE9E6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F3ECB2A-08F0-1DA3-B241-21CD74205CD7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63A8724F-280B-527F-05E2-1BA140D0DF3A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F10CC651-0493-2544-7032-FDA5ABAA31C3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D94C6647-7437-21E1-677D-F620F3A9F27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4621CFD9-9E03-5F9D-4387-32DEEDB44880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D6619ED2-D666-CBF5-7136-C6BC0FABDEF2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4FB719C4-B5F1-CDDF-0C22-B3FE5BDB33FE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246B0515-B59C-7F91-4E78-6DA6AE742EFD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F57084DF-A89E-5A8D-AD45-0429B2EC4704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9C0C7A7C-68C1-76A9-B140-627E6CD6D051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67E071F-0831-27BB-3F22-8773DA0D3048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ABB43BBB-0E0C-1E5E-4FF6-B1D0F2BE399E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03CEC2-F314-EEB6-7340-19EB85823A7B}"/>
              </a:ext>
            </a:extLst>
          </p:cNvPr>
          <p:cNvCxnSpPr>
            <a:cxnSpLocks/>
          </p:cNvCxnSpPr>
          <p:nvPr/>
        </p:nvCxnSpPr>
        <p:spPr>
          <a:xfrm flipH="1" flipV="1">
            <a:off x="618767" y="796990"/>
            <a:ext cx="446887" cy="10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193C6D-932B-8B99-DB24-F1440BE52D5E}"/>
              </a:ext>
            </a:extLst>
          </p:cNvPr>
          <p:cNvSpPr txBox="1"/>
          <p:nvPr/>
        </p:nvSpPr>
        <p:spPr>
          <a:xfrm>
            <a:off x="1050782" y="735340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 in the book</a:t>
            </a:r>
          </a:p>
        </p:txBody>
      </p:sp>
    </p:spTree>
    <p:extLst>
      <p:ext uri="{BB962C8B-B14F-4D97-AF65-F5344CB8AC3E}">
        <p14:creationId xmlns:p14="http://schemas.microsoft.com/office/powerpoint/2010/main" val="414790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F4B4D98B-0442-6960-D7E8-BAE4FFCF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Reversing the principle of least 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/>
              <p:nvPr/>
            </p:nvSpPr>
            <p:spPr>
              <a:xfrm>
                <a:off x="6519372" y="1134996"/>
                <a:ext cx="4032899" cy="700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𝒮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72" y="1134996"/>
                <a:ext cx="4032899" cy="700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2748C64-E500-8EB8-1DC3-7368240567B0}"/>
              </a:ext>
            </a:extLst>
          </p:cNvPr>
          <p:cNvSpPr txBox="1"/>
          <p:nvPr/>
        </p:nvSpPr>
        <p:spPr>
          <a:xfrm>
            <a:off x="558734" y="2428977"/>
            <a:ext cx="10219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The action is the line integral of the vector potential (unphysical)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34EBD-F2EB-C23B-0C29-073D567A7677}"/>
              </a:ext>
            </a:extLst>
          </p:cNvPr>
          <p:cNvGrpSpPr/>
          <p:nvPr/>
        </p:nvGrpSpPr>
        <p:grpSpPr>
          <a:xfrm>
            <a:off x="6294342" y="3146706"/>
            <a:ext cx="6054680" cy="2048907"/>
            <a:chOff x="216809" y="3130562"/>
            <a:chExt cx="6054680" cy="20489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0C9B84-EEF5-1B8F-54D5-BFFADDFD00C3}"/>
                </a:ext>
              </a:extLst>
            </p:cNvPr>
            <p:cNvSpPr txBox="1"/>
            <p:nvPr/>
          </p:nvSpPr>
          <p:spPr>
            <a:xfrm>
              <a:off x="216809" y="3130562"/>
              <a:ext cx="342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Variation of the 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/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br>
                    <a:rPr lang="en-US" sz="280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86361A-315E-FF11-0DFE-25066F02D74D}"/>
                </a:ext>
              </a:extLst>
            </p:cNvPr>
            <p:cNvSpPr txBox="1"/>
            <p:nvPr/>
          </p:nvSpPr>
          <p:spPr>
            <a:xfrm>
              <a:off x="3884084" y="3332385"/>
              <a:ext cx="2101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Gauge independent,</a:t>
              </a:r>
              <a:br>
                <a:rPr lang="en-US" dirty="0"/>
              </a:br>
              <a:r>
                <a:rPr lang="en-US" dirty="0"/>
                <a:t>physical!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67B491-DD28-C7AF-F515-4F9564107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495" y="3916421"/>
              <a:ext cx="1184589" cy="891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DC48C6-6553-C238-5277-941BBBD68709}"/>
              </a:ext>
            </a:extLst>
          </p:cNvPr>
          <p:cNvGrpSpPr/>
          <p:nvPr/>
        </p:nvGrpSpPr>
        <p:grpSpPr>
          <a:xfrm>
            <a:off x="252573" y="2992009"/>
            <a:ext cx="5597810" cy="2479087"/>
            <a:chOff x="6358089" y="2920544"/>
            <a:chExt cx="5597810" cy="247908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760DB0-606D-FA04-D5A6-095681312C66}"/>
                </a:ext>
              </a:extLst>
            </p:cNvPr>
            <p:cNvGrpSpPr/>
            <p:nvPr/>
          </p:nvGrpSpPr>
          <p:grpSpPr>
            <a:xfrm>
              <a:off x="6358089" y="2920544"/>
              <a:ext cx="5597810" cy="2479087"/>
              <a:chOff x="2232077" y="446667"/>
              <a:chExt cx="7827339" cy="346647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EBCE0E9-CF2A-6CE8-1D35-515627BA1B59}"/>
                  </a:ext>
                </a:extLst>
              </p:cNvPr>
              <p:cNvGrpSpPr/>
              <p:nvPr/>
            </p:nvGrpSpPr>
            <p:grpSpPr>
              <a:xfrm>
                <a:off x="2781901" y="1186514"/>
                <a:ext cx="7204963" cy="1897690"/>
                <a:chOff x="2583782" y="3876971"/>
                <a:chExt cx="7204963" cy="189769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171B509D-E020-66A8-A5F6-299134C3802D}"/>
                    </a:ext>
                  </a:extLst>
                </p:cNvPr>
                <p:cNvSpPr/>
                <p:nvPr/>
              </p:nvSpPr>
              <p:spPr>
                <a:xfrm>
                  <a:off x="2583782" y="3876971"/>
                  <a:ext cx="3565709" cy="933464"/>
                </a:xfrm>
                <a:custGeom>
                  <a:avLst/>
                  <a:gdLst>
                    <a:gd name="connsiteX0" fmla="*/ 596230 w 3565709"/>
                    <a:gd name="connsiteY0" fmla="*/ 739 h 934203"/>
                    <a:gd name="connsiteX1" fmla="*/ 2368550 w 3565709"/>
                    <a:gd name="connsiteY1" fmla="*/ 244594 h 934203"/>
                    <a:gd name="connsiteX2" fmla="*/ 3511550 w 3565709"/>
                    <a:gd name="connsiteY2" fmla="*/ 897056 h 934203"/>
                    <a:gd name="connsiteX3" fmla="*/ 3565709 w 3565709"/>
                    <a:gd name="connsiteY3" fmla="*/ 934203 h 934203"/>
                    <a:gd name="connsiteX4" fmla="*/ 2580814 w 3565709"/>
                    <a:gd name="connsiteY4" fmla="*/ 677074 h 934203"/>
                    <a:gd name="connsiteX5" fmla="*/ 2518231 w 3565709"/>
                    <a:gd name="connsiteY5" fmla="*/ 639039 h 934203"/>
                    <a:gd name="connsiteX6" fmla="*/ 1943100 w 3565709"/>
                    <a:gd name="connsiteY6" fmla="*/ 352545 h 934203"/>
                    <a:gd name="connsiteX7" fmla="*/ 7620 w 3565709"/>
                    <a:gd name="connsiteY7" fmla="*/ 3295 h 934203"/>
                    <a:gd name="connsiteX8" fmla="*/ 2153953 w 3565709"/>
                    <a:gd name="connsiteY8" fmla="*/ 565632 h 934203"/>
                    <a:gd name="connsiteX9" fmla="*/ 0 w 3565709"/>
                    <a:gd name="connsiteY9" fmla="*/ 3294 h 934203"/>
                    <a:gd name="connsiteX10" fmla="*/ 596230 w 3565709"/>
                    <a:gd name="connsiteY10" fmla="*/ 739 h 934203"/>
                    <a:gd name="connsiteX0" fmla="*/ 596230 w 3565709"/>
                    <a:gd name="connsiteY0" fmla="*/ 0 h 1314701"/>
                    <a:gd name="connsiteX1" fmla="*/ 2368550 w 3565709"/>
                    <a:gd name="connsiteY1" fmla="*/ 243855 h 1314701"/>
                    <a:gd name="connsiteX2" fmla="*/ 3511550 w 3565709"/>
                    <a:gd name="connsiteY2" fmla="*/ 896317 h 1314701"/>
                    <a:gd name="connsiteX3" fmla="*/ 3565709 w 3565709"/>
                    <a:gd name="connsiteY3" fmla="*/ 933464 h 1314701"/>
                    <a:gd name="connsiteX4" fmla="*/ 2580814 w 3565709"/>
                    <a:gd name="connsiteY4" fmla="*/ 676335 h 1314701"/>
                    <a:gd name="connsiteX5" fmla="*/ 2518231 w 3565709"/>
                    <a:gd name="connsiteY5" fmla="*/ 638300 h 1314701"/>
                    <a:gd name="connsiteX6" fmla="*/ 1943100 w 3565709"/>
                    <a:gd name="connsiteY6" fmla="*/ 351806 h 1314701"/>
                    <a:gd name="connsiteX7" fmla="*/ 7620 w 3565709"/>
                    <a:gd name="connsiteY7" fmla="*/ 2556 h 1314701"/>
                    <a:gd name="connsiteX8" fmla="*/ 1123729 w 3565709"/>
                    <a:gd name="connsiteY8" fmla="*/ 1314701 h 1314701"/>
                    <a:gd name="connsiteX9" fmla="*/ 0 w 3565709"/>
                    <a:gd name="connsiteY9" fmla="*/ 2555 h 1314701"/>
                    <a:gd name="connsiteX10" fmla="*/ 596230 w 3565709"/>
                    <a:gd name="connsiteY10" fmla="*/ 0 h 1314701"/>
                    <a:gd name="connsiteX0" fmla="*/ 596230 w 3565709"/>
                    <a:gd name="connsiteY0" fmla="*/ 0 h 933464"/>
                    <a:gd name="connsiteX1" fmla="*/ 2368550 w 3565709"/>
                    <a:gd name="connsiteY1" fmla="*/ 243855 h 933464"/>
                    <a:gd name="connsiteX2" fmla="*/ 3511550 w 3565709"/>
                    <a:gd name="connsiteY2" fmla="*/ 896317 h 933464"/>
                    <a:gd name="connsiteX3" fmla="*/ 3565709 w 3565709"/>
                    <a:gd name="connsiteY3" fmla="*/ 933464 h 933464"/>
                    <a:gd name="connsiteX4" fmla="*/ 2580814 w 3565709"/>
                    <a:gd name="connsiteY4" fmla="*/ 676335 h 933464"/>
                    <a:gd name="connsiteX5" fmla="*/ 2518231 w 3565709"/>
                    <a:gd name="connsiteY5" fmla="*/ 638300 h 933464"/>
                    <a:gd name="connsiteX6" fmla="*/ 1943100 w 3565709"/>
                    <a:gd name="connsiteY6" fmla="*/ 351806 h 933464"/>
                    <a:gd name="connsiteX7" fmla="*/ 7620 w 3565709"/>
                    <a:gd name="connsiteY7" fmla="*/ 2556 h 933464"/>
                    <a:gd name="connsiteX8" fmla="*/ 0 w 3565709"/>
                    <a:gd name="connsiteY8" fmla="*/ 2555 h 933464"/>
                    <a:gd name="connsiteX9" fmla="*/ 596230 w 3565709"/>
                    <a:gd name="connsiteY9" fmla="*/ 0 h 93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65709" h="933464">
                      <a:moveTo>
                        <a:pt x="596230" y="0"/>
                      </a:moveTo>
                      <a:cubicBezTo>
                        <a:pt x="1191915" y="5829"/>
                        <a:pt x="1785144" y="49386"/>
                        <a:pt x="2368550" y="243855"/>
                      </a:cubicBezTo>
                      <a:cubicBezTo>
                        <a:pt x="2757488" y="373501"/>
                        <a:pt x="3133461" y="634116"/>
                        <a:pt x="3511550" y="896317"/>
                      </a:cubicBezTo>
                      <a:lnTo>
                        <a:pt x="3565709" y="933464"/>
                      </a:lnTo>
                      <a:lnTo>
                        <a:pt x="2580814" y="676335"/>
                      </a:lnTo>
                      <a:lnTo>
                        <a:pt x="2518231" y="638300"/>
                      </a:lnTo>
                      <a:cubicBezTo>
                        <a:pt x="2319391" y="521999"/>
                        <a:pt x="2126933" y="421127"/>
                        <a:pt x="1943100" y="351806"/>
                      </a:cubicBezTo>
                      <a:cubicBezTo>
                        <a:pt x="1207770" y="74523"/>
                        <a:pt x="632460" y="7742"/>
                        <a:pt x="7620" y="2556"/>
                      </a:cubicBezTo>
                      <a:lnTo>
                        <a:pt x="0" y="2555"/>
                      </a:lnTo>
                      <a:lnTo>
                        <a:pt x="59623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7AF5297-82F4-4D0E-9321-7C8A593A5232}"/>
                    </a:ext>
                  </a:extLst>
                </p:cNvPr>
                <p:cNvSpPr/>
                <p:nvPr/>
              </p:nvSpPr>
              <p:spPr>
                <a:xfrm>
                  <a:off x="5165739" y="4553999"/>
                  <a:ext cx="4623006" cy="1220662"/>
                </a:xfrm>
                <a:custGeom>
                  <a:avLst/>
                  <a:gdLst>
                    <a:gd name="connsiteX0" fmla="*/ 0 w 4623006"/>
                    <a:gd name="connsiteY0" fmla="*/ 0 h 1220662"/>
                    <a:gd name="connsiteX1" fmla="*/ 986836 w 4623006"/>
                    <a:gd name="connsiteY1" fmla="*/ 258550 h 1220662"/>
                    <a:gd name="connsiteX2" fmla="*/ 1213792 w 4623006"/>
                    <a:gd name="connsiteY2" fmla="*/ 414215 h 1220662"/>
                    <a:gd name="connsiteX3" fmla="*/ 2085292 w 4623006"/>
                    <a:gd name="connsiteY3" fmla="*/ 881275 h 1220662"/>
                    <a:gd name="connsiteX4" fmla="*/ 4328363 w 4623006"/>
                    <a:gd name="connsiteY4" fmla="*/ 1208169 h 1220662"/>
                    <a:gd name="connsiteX5" fmla="*/ 4611824 w 4623006"/>
                    <a:gd name="connsiteY5" fmla="*/ 1208292 h 1220662"/>
                    <a:gd name="connsiteX6" fmla="*/ 4623006 w 4623006"/>
                    <a:gd name="connsiteY6" fmla="*/ 1211222 h 1220662"/>
                    <a:gd name="connsiteX7" fmla="*/ 1837642 w 4623006"/>
                    <a:gd name="connsiteY7" fmla="*/ 989226 h 1220662"/>
                    <a:gd name="connsiteX8" fmla="*/ 239042 w 4623006"/>
                    <a:gd name="connsiteY8" fmla="*/ 145277 h 1220662"/>
                    <a:gd name="connsiteX9" fmla="*/ 0 w 4623006"/>
                    <a:gd name="connsiteY9" fmla="*/ 0 h 1220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3006" h="1220662">
                      <a:moveTo>
                        <a:pt x="0" y="0"/>
                      </a:moveTo>
                      <a:lnTo>
                        <a:pt x="986836" y="258550"/>
                      </a:lnTo>
                      <a:lnTo>
                        <a:pt x="1213792" y="414215"/>
                      </a:lnTo>
                      <a:cubicBezTo>
                        <a:pt x="1498860" y="605397"/>
                        <a:pt x="1787239" y="779278"/>
                        <a:pt x="2085292" y="881275"/>
                      </a:cubicBezTo>
                      <a:cubicBezTo>
                        <a:pt x="2780749" y="1119268"/>
                        <a:pt x="3608202" y="1198526"/>
                        <a:pt x="4328363" y="1208169"/>
                      </a:cubicBezTo>
                      <a:lnTo>
                        <a:pt x="4611824" y="1208292"/>
                      </a:lnTo>
                      <a:lnTo>
                        <a:pt x="4623006" y="1211222"/>
                      </a:lnTo>
                      <a:cubicBezTo>
                        <a:pt x="3691672" y="1230801"/>
                        <a:pt x="2705475" y="1244284"/>
                        <a:pt x="1837642" y="989226"/>
                      </a:cubicBezTo>
                      <a:cubicBezTo>
                        <a:pt x="1295247" y="829815"/>
                        <a:pt x="750701" y="464524"/>
                        <a:pt x="239042" y="14527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A58EDB6-2F6A-7E80-F581-668398C123BF}"/>
                  </a:ext>
                </a:extLst>
              </p:cNvPr>
              <p:cNvGrpSpPr/>
              <p:nvPr/>
            </p:nvGrpSpPr>
            <p:grpSpPr>
              <a:xfrm>
                <a:off x="2475831" y="1191874"/>
                <a:ext cx="7583585" cy="1893349"/>
                <a:chOff x="2475831" y="1185778"/>
                <a:chExt cx="7583585" cy="1893349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ABB64BA9-3797-54D1-85B4-18317BE67843}"/>
                    </a:ext>
                  </a:extLst>
                </p:cNvPr>
                <p:cNvSpPr/>
                <p:nvPr/>
              </p:nvSpPr>
              <p:spPr>
                <a:xfrm>
                  <a:off x="2794343" y="1185778"/>
                  <a:ext cx="7211695" cy="1886971"/>
                </a:xfrm>
                <a:custGeom>
                  <a:avLst/>
                  <a:gdLst>
                    <a:gd name="connsiteX0" fmla="*/ 0 w 7137400"/>
                    <a:gd name="connsiteY0" fmla="*/ 3294 h 1876544"/>
                    <a:gd name="connsiteX1" fmla="*/ 2368550 w 7137400"/>
                    <a:gd name="connsiteY1" fmla="*/ 244594 h 1876544"/>
                    <a:gd name="connsiteX2" fmla="*/ 4667250 w 7137400"/>
                    <a:gd name="connsiteY2" fmla="*/ 1559044 h 1876544"/>
                    <a:gd name="connsiteX3" fmla="*/ 7137400 w 7137400"/>
                    <a:gd name="connsiteY3" fmla="*/ 1876544 h 1876544"/>
                    <a:gd name="connsiteX0" fmla="*/ 0 w 7211695"/>
                    <a:gd name="connsiteY0" fmla="*/ 3294 h 1886069"/>
                    <a:gd name="connsiteX1" fmla="*/ 2368550 w 7211695"/>
                    <a:gd name="connsiteY1" fmla="*/ 244594 h 1886069"/>
                    <a:gd name="connsiteX2" fmla="*/ 4667250 w 7211695"/>
                    <a:gd name="connsiteY2" fmla="*/ 1559044 h 1886069"/>
                    <a:gd name="connsiteX3" fmla="*/ 7211695 w 7211695"/>
                    <a:gd name="connsiteY3" fmla="*/ 1886069 h 1886069"/>
                    <a:gd name="connsiteX0" fmla="*/ 0 w 7211695"/>
                    <a:gd name="connsiteY0" fmla="*/ 3294 h 1886971"/>
                    <a:gd name="connsiteX1" fmla="*/ 2368550 w 7211695"/>
                    <a:gd name="connsiteY1" fmla="*/ 244594 h 1886971"/>
                    <a:gd name="connsiteX2" fmla="*/ 4667250 w 7211695"/>
                    <a:gd name="connsiteY2" fmla="*/ 1559044 h 1886971"/>
                    <a:gd name="connsiteX3" fmla="*/ 7211695 w 7211695"/>
                    <a:gd name="connsiteY3" fmla="*/ 1886069 h 1886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1695" h="1886971">
                      <a:moveTo>
                        <a:pt x="0" y="3294"/>
                      </a:moveTo>
                      <a:cubicBezTo>
                        <a:pt x="795337" y="-5702"/>
                        <a:pt x="1590675" y="-14698"/>
                        <a:pt x="2368550" y="244594"/>
                      </a:cubicBezTo>
                      <a:cubicBezTo>
                        <a:pt x="3146425" y="503886"/>
                        <a:pt x="3872442" y="1287052"/>
                        <a:pt x="4667250" y="1559044"/>
                      </a:cubicBezTo>
                      <a:cubicBezTo>
                        <a:pt x="5462058" y="1831036"/>
                        <a:pt x="6429269" y="1895700"/>
                        <a:pt x="7211695" y="188606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BD0B726-9630-169C-E17A-BF243641FB92}"/>
                    </a:ext>
                  </a:extLst>
                </p:cNvPr>
                <p:cNvSpPr/>
                <p:nvPr/>
              </p:nvSpPr>
              <p:spPr>
                <a:xfrm>
                  <a:off x="2532981" y="1755738"/>
                  <a:ext cx="7361335" cy="48856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61335" h="488561">
                      <a:moveTo>
                        <a:pt x="0" y="416091"/>
                      </a:moveTo>
                      <a:cubicBezTo>
                        <a:pt x="585495" y="19540"/>
                        <a:pt x="1220237" y="-8840"/>
                        <a:pt x="2052346" y="1657"/>
                      </a:cubicBezTo>
                      <a:cubicBezTo>
                        <a:pt x="2884455" y="12154"/>
                        <a:pt x="3859115" y="394320"/>
                        <a:pt x="4992655" y="479073"/>
                      </a:cubicBezTo>
                      <a:cubicBezTo>
                        <a:pt x="6126195" y="563826"/>
                        <a:pt x="6712858" y="51162"/>
                        <a:pt x="7361335" y="11647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07DC84F-F51B-5A81-B6F9-25AB4401B2A5}"/>
                    </a:ext>
                  </a:extLst>
                </p:cNvPr>
                <p:cNvSpPr/>
                <p:nvPr/>
              </p:nvSpPr>
              <p:spPr>
                <a:xfrm>
                  <a:off x="2685381" y="1951758"/>
                  <a:ext cx="7247035" cy="510126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417442 h 521158"/>
                    <a:gd name="connsiteX1" fmla="*/ 2052346 w 7361335"/>
                    <a:gd name="connsiteY1" fmla="*/ 3008 h 521158"/>
                    <a:gd name="connsiteX2" fmla="*/ 4637055 w 7361335"/>
                    <a:gd name="connsiteY2" fmla="*/ 512174 h 521158"/>
                    <a:gd name="connsiteX3" fmla="*/ 7361335 w 7361335"/>
                    <a:gd name="connsiteY3" fmla="*/ 117827 h 521158"/>
                    <a:gd name="connsiteX0" fmla="*/ 0 w 7247035"/>
                    <a:gd name="connsiteY0" fmla="*/ 417442 h 512500"/>
                    <a:gd name="connsiteX1" fmla="*/ 2052346 w 7247035"/>
                    <a:gd name="connsiteY1" fmla="*/ 3008 h 512500"/>
                    <a:gd name="connsiteX2" fmla="*/ 4637055 w 7247035"/>
                    <a:gd name="connsiteY2" fmla="*/ 512174 h 512500"/>
                    <a:gd name="connsiteX3" fmla="*/ 7247035 w 7247035"/>
                    <a:gd name="connsiteY3" fmla="*/ 92427 h 512500"/>
                    <a:gd name="connsiteX0" fmla="*/ 0 w 7247035"/>
                    <a:gd name="connsiteY0" fmla="*/ 459518 h 510126"/>
                    <a:gd name="connsiteX1" fmla="*/ 2052346 w 7247035"/>
                    <a:gd name="connsiteY1" fmla="*/ 634 h 510126"/>
                    <a:gd name="connsiteX2" fmla="*/ 4637055 w 7247035"/>
                    <a:gd name="connsiteY2" fmla="*/ 509800 h 510126"/>
                    <a:gd name="connsiteX3" fmla="*/ 7247035 w 7247035"/>
                    <a:gd name="connsiteY3" fmla="*/ 90053 h 510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510126">
                      <a:moveTo>
                        <a:pt x="0" y="459518"/>
                      </a:moveTo>
                      <a:cubicBezTo>
                        <a:pt x="585495" y="62967"/>
                        <a:pt x="1279504" y="-7746"/>
                        <a:pt x="2052346" y="634"/>
                      </a:cubicBezTo>
                      <a:cubicBezTo>
                        <a:pt x="2825188" y="9014"/>
                        <a:pt x="3771274" y="494897"/>
                        <a:pt x="4637055" y="509800"/>
                      </a:cubicBezTo>
                      <a:cubicBezTo>
                        <a:pt x="5502836" y="524703"/>
                        <a:pt x="6598558" y="24739"/>
                        <a:pt x="7247035" y="90053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6F880F9-DDB2-FA5E-6D68-30C775D4E290}"/>
                    </a:ext>
                  </a:extLst>
                </p:cNvPr>
                <p:cNvSpPr/>
                <p:nvPr/>
              </p:nvSpPr>
              <p:spPr>
                <a:xfrm>
                  <a:off x="2786981" y="1512108"/>
                  <a:ext cx="7247035" cy="463552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351037 h 414114"/>
                    <a:gd name="connsiteX1" fmla="*/ 2071396 w 7361335"/>
                    <a:gd name="connsiteY1" fmla="*/ 6453 h 414114"/>
                    <a:gd name="connsiteX2" fmla="*/ 4992655 w 7361335"/>
                    <a:gd name="connsiteY2" fmla="*/ 414019 h 414114"/>
                    <a:gd name="connsiteX3" fmla="*/ 7361335 w 7361335"/>
                    <a:gd name="connsiteY3" fmla="*/ 51422 h 414114"/>
                    <a:gd name="connsiteX0" fmla="*/ 0 w 7361335"/>
                    <a:gd name="connsiteY0" fmla="*/ 298252 h 437529"/>
                    <a:gd name="connsiteX1" fmla="*/ 2071396 w 7361335"/>
                    <a:gd name="connsiteY1" fmla="*/ 29868 h 437529"/>
                    <a:gd name="connsiteX2" fmla="*/ 4992655 w 7361335"/>
                    <a:gd name="connsiteY2" fmla="*/ 437434 h 437529"/>
                    <a:gd name="connsiteX3" fmla="*/ 7361335 w 7361335"/>
                    <a:gd name="connsiteY3" fmla="*/ 74837 h 437529"/>
                    <a:gd name="connsiteX0" fmla="*/ 0 w 7361335"/>
                    <a:gd name="connsiteY0" fmla="*/ 275880 h 415157"/>
                    <a:gd name="connsiteX1" fmla="*/ 2071396 w 7361335"/>
                    <a:gd name="connsiteY1" fmla="*/ 7496 h 415157"/>
                    <a:gd name="connsiteX2" fmla="*/ 4992655 w 7361335"/>
                    <a:gd name="connsiteY2" fmla="*/ 415062 h 415157"/>
                    <a:gd name="connsiteX3" fmla="*/ 7361335 w 7361335"/>
                    <a:gd name="connsiteY3" fmla="*/ 52465 h 415157"/>
                    <a:gd name="connsiteX0" fmla="*/ 0 w 7361335"/>
                    <a:gd name="connsiteY0" fmla="*/ 278721 h 462439"/>
                    <a:gd name="connsiteX1" fmla="*/ 2071396 w 7361335"/>
                    <a:gd name="connsiteY1" fmla="*/ 10337 h 462439"/>
                    <a:gd name="connsiteX2" fmla="*/ 4973605 w 7361335"/>
                    <a:gd name="connsiteY2" fmla="*/ 462353 h 462439"/>
                    <a:gd name="connsiteX3" fmla="*/ 7361335 w 7361335"/>
                    <a:gd name="connsiteY3" fmla="*/ 55306 h 462439"/>
                    <a:gd name="connsiteX0" fmla="*/ 0 w 7247035"/>
                    <a:gd name="connsiteY0" fmla="*/ 278721 h 463552"/>
                    <a:gd name="connsiteX1" fmla="*/ 2071396 w 7247035"/>
                    <a:gd name="connsiteY1" fmla="*/ 10337 h 463552"/>
                    <a:gd name="connsiteX2" fmla="*/ 4973605 w 7247035"/>
                    <a:gd name="connsiteY2" fmla="*/ 462353 h 463552"/>
                    <a:gd name="connsiteX3" fmla="*/ 7247035 w 7247035"/>
                    <a:gd name="connsiteY3" fmla="*/ 163256 h 463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463552">
                      <a:moveTo>
                        <a:pt x="0" y="278721"/>
                      </a:moveTo>
                      <a:cubicBezTo>
                        <a:pt x="661695" y="2820"/>
                        <a:pt x="1242462" y="-20268"/>
                        <a:pt x="2071396" y="10337"/>
                      </a:cubicBezTo>
                      <a:cubicBezTo>
                        <a:pt x="2900330" y="40942"/>
                        <a:pt x="4110999" y="436867"/>
                        <a:pt x="4973605" y="462353"/>
                      </a:cubicBezTo>
                      <a:cubicBezTo>
                        <a:pt x="5836211" y="487839"/>
                        <a:pt x="6598558" y="97942"/>
                        <a:pt x="7247035" y="16325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2148092-AA61-93CD-A40C-56BF9A49DB22}"/>
                    </a:ext>
                  </a:extLst>
                </p:cNvPr>
                <p:cNvSpPr/>
                <p:nvPr/>
              </p:nvSpPr>
              <p:spPr>
                <a:xfrm>
                  <a:off x="2583781" y="2221937"/>
                  <a:ext cx="7386735" cy="478070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86735"/>
                    <a:gd name="connsiteY0" fmla="*/ 503369 h 503369"/>
                    <a:gd name="connsiteX1" fmla="*/ 2077746 w 7386735"/>
                    <a:gd name="connsiteY1" fmla="*/ 35 h 503369"/>
                    <a:gd name="connsiteX2" fmla="*/ 5018055 w 7386735"/>
                    <a:gd name="connsiteY2" fmla="*/ 477451 h 503369"/>
                    <a:gd name="connsiteX3" fmla="*/ 7386735 w 7386735"/>
                    <a:gd name="connsiteY3" fmla="*/ 114854 h 503369"/>
                    <a:gd name="connsiteX0" fmla="*/ 0 w 7386735"/>
                    <a:gd name="connsiteY0" fmla="*/ 477966 h 477966"/>
                    <a:gd name="connsiteX1" fmla="*/ 2084096 w 7386735"/>
                    <a:gd name="connsiteY1" fmla="*/ 32 h 477966"/>
                    <a:gd name="connsiteX2" fmla="*/ 5018055 w 7386735"/>
                    <a:gd name="connsiteY2" fmla="*/ 452048 h 477966"/>
                    <a:gd name="connsiteX3" fmla="*/ 7386735 w 7386735"/>
                    <a:gd name="connsiteY3" fmla="*/ 89451 h 477966"/>
                    <a:gd name="connsiteX0" fmla="*/ 0 w 7386735"/>
                    <a:gd name="connsiteY0" fmla="*/ 478098 h 478098"/>
                    <a:gd name="connsiteX1" fmla="*/ 2084096 w 7386735"/>
                    <a:gd name="connsiteY1" fmla="*/ 164 h 478098"/>
                    <a:gd name="connsiteX2" fmla="*/ 5024405 w 7386735"/>
                    <a:gd name="connsiteY2" fmla="*/ 420430 h 478098"/>
                    <a:gd name="connsiteX3" fmla="*/ 7386735 w 7386735"/>
                    <a:gd name="connsiteY3" fmla="*/ 89583 h 478098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86735" h="478070">
                      <a:moveTo>
                        <a:pt x="0" y="478070"/>
                      </a:moveTo>
                      <a:cubicBezTo>
                        <a:pt x="585495" y="81519"/>
                        <a:pt x="1246695" y="9747"/>
                        <a:pt x="2084096" y="136"/>
                      </a:cubicBezTo>
                      <a:cubicBezTo>
                        <a:pt x="2921497" y="-9475"/>
                        <a:pt x="4140632" y="494399"/>
                        <a:pt x="5024405" y="420402"/>
                      </a:cubicBezTo>
                      <a:cubicBezTo>
                        <a:pt x="5908178" y="346405"/>
                        <a:pt x="6706508" y="106791"/>
                        <a:pt x="7386735" y="89555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ECB780D1-E473-E9DB-EF09-16EE3827F27E}"/>
                    </a:ext>
                  </a:extLst>
                </p:cNvPr>
                <p:cNvSpPr/>
                <p:nvPr/>
              </p:nvSpPr>
              <p:spPr>
                <a:xfrm>
                  <a:off x="2475831" y="1240491"/>
                  <a:ext cx="7583585" cy="52557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615335"/>
                    <a:gd name="connsiteY0" fmla="*/ 416091 h 486221"/>
                    <a:gd name="connsiteX1" fmla="*/ 2052346 w 7615335"/>
                    <a:gd name="connsiteY1" fmla="*/ 1657 h 486221"/>
                    <a:gd name="connsiteX2" fmla="*/ 4992655 w 7615335"/>
                    <a:gd name="connsiteY2" fmla="*/ 479073 h 486221"/>
                    <a:gd name="connsiteX3" fmla="*/ 7615335 w 7615335"/>
                    <a:gd name="connsiteY3" fmla="*/ 326026 h 486221"/>
                    <a:gd name="connsiteX0" fmla="*/ 0 w 7615335"/>
                    <a:gd name="connsiteY0" fmla="*/ 417734 h 525170"/>
                    <a:gd name="connsiteX1" fmla="*/ 2052346 w 7615335"/>
                    <a:gd name="connsiteY1" fmla="*/ 3300 h 525170"/>
                    <a:gd name="connsiteX2" fmla="*/ 5100605 w 7615335"/>
                    <a:gd name="connsiteY2" fmla="*/ 518816 h 525170"/>
                    <a:gd name="connsiteX3" fmla="*/ 7615335 w 7615335"/>
                    <a:gd name="connsiteY3" fmla="*/ 327669 h 525170"/>
                    <a:gd name="connsiteX0" fmla="*/ 0 w 7583585"/>
                    <a:gd name="connsiteY0" fmla="*/ 368528 h 533114"/>
                    <a:gd name="connsiteX1" fmla="*/ 2020596 w 7583585"/>
                    <a:gd name="connsiteY1" fmla="*/ 11244 h 533114"/>
                    <a:gd name="connsiteX2" fmla="*/ 5068855 w 7583585"/>
                    <a:gd name="connsiteY2" fmla="*/ 526760 h 533114"/>
                    <a:gd name="connsiteX3" fmla="*/ 7583585 w 7583585"/>
                    <a:gd name="connsiteY3" fmla="*/ 335613 h 533114"/>
                    <a:gd name="connsiteX0" fmla="*/ 0 w 7583585"/>
                    <a:gd name="connsiteY0" fmla="*/ 361689 h 526275"/>
                    <a:gd name="connsiteX1" fmla="*/ 2020596 w 7583585"/>
                    <a:gd name="connsiteY1" fmla="*/ 4405 h 526275"/>
                    <a:gd name="connsiteX2" fmla="*/ 5068855 w 7583585"/>
                    <a:gd name="connsiteY2" fmla="*/ 519921 h 526275"/>
                    <a:gd name="connsiteX3" fmla="*/ 7583585 w 7583585"/>
                    <a:gd name="connsiteY3" fmla="*/ 328774 h 526275"/>
                    <a:gd name="connsiteX0" fmla="*/ 0 w 7583585"/>
                    <a:gd name="connsiteY0" fmla="*/ 360985 h 525571"/>
                    <a:gd name="connsiteX1" fmla="*/ 2020596 w 7583585"/>
                    <a:gd name="connsiteY1" fmla="*/ 3701 h 525571"/>
                    <a:gd name="connsiteX2" fmla="*/ 5068855 w 7583585"/>
                    <a:gd name="connsiteY2" fmla="*/ 519217 h 525571"/>
                    <a:gd name="connsiteX3" fmla="*/ 7583585 w 7583585"/>
                    <a:gd name="connsiteY3" fmla="*/ 328070 h 52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83585" h="525571">
                      <a:moveTo>
                        <a:pt x="0" y="360985"/>
                      </a:moveTo>
                      <a:cubicBezTo>
                        <a:pt x="623595" y="91434"/>
                        <a:pt x="1175787" y="-22671"/>
                        <a:pt x="2020596" y="3701"/>
                      </a:cubicBezTo>
                      <a:cubicBezTo>
                        <a:pt x="2865405" y="30073"/>
                        <a:pt x="4141690" y="465156"/>
                        <a:pt x="5068855" y="519217"/>
                      </a:cubicBezTo>
                      <a:cubicBezTo>
                        <a:pt x="5996020" y="573279"/>
                        <a:pt x="6935108" y="262756"/>
                        <a:pt x="7583585" y="32807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4C7E0D3-39B2-2E4C-1B76-90F8B6ED8C18}"/>
                    </a:ext>
                  </a:extLst>
                </p:cNvPr>
                <p:cNvSpPr/>
                <p:nvPr/>
              </p:nvSpPr>
              <p:spPr>
                <a:xfrm>
                  <a:off x="2801963" y="1189072"/>
                  <a:ext cx="7142480" cy="1890055"/>
                </a:xfrm>
                <a:custGeom>
                  <a:avLst/>
                  <a:gdLst>
                    <a:gd name="connsiteX0" fmla="*/ 0 w 7188200"/>
                    <a:gd name="connsiteY0" fmla="*/ 0 h 1871005"/>
                    <a:gd name="connsiteX1" fmla="*/ 1981200 w 7188200"/>
                    <a:gd name="connsiteY1" fmla="*/ 330200 h 1871005"/>
                    <a:gd name="connsiteX2" fmla="*/ 4457700 w 7188200"/>
                    <a:gd name="connsiteY2" fmla="*/ 1644650 h 1871005"/>
                    <a:gd name="connsiteX3" fmla="*/ 7188200 w 7188200"/>
                    <a:gd name="connsiteY3" fmla="*/ 1860550 h 187100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42480" h="1890055">
                      <a:moveTo>
                        <a:pt x="0" y="0"/>
                      </a:moveTo>
                      <a:cubicBezTo>
                        <a:pt x="624840" y="5186"/>
                        <a:pt x="1200150" y="71967"/>
                        <a:pt x="1935480" y="349250"/>
                      </a:cubicBezTo>
                      <a:cubicBezTo>
                        <a:pt x="2670810" y="626533"/>
                        <a:pt x="3544147" y="1408642"/>
                        <a:pt x="4411980" y="1663700"/>
                      </a:cubicBezTo>
                      <a:cubicBezTo>
                        <a:pt x="5279813" y="1918758"/>
                        <a:pt x="6211146" y="1899179"/>
                        <a:pt x="7142480" y="18796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F2F96486-4870-B505-7771-54B8181FB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3460" y="1225731"/>
                  <a:ext cx="318770" cy="20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96B7B48C-B315-B2EE-A602-5CD59BB30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1463" y="1547212"/>
                  <a:ext cx="261620" cy="25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A8548349-9731-7A5E-0A31-9431D957E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1765" y="1943175"/>
                  <a:ext cx="292358" cy="66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0B5E9C64-10C8-4119-79FF-5E2068B6A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1438" y="2290120"/>
                  <a:ext cx="290365" cy="775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47105687-820A-50A2-42FF-0CE3774B5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7233" y="2599033"/>
                  <a:ext cx="255270" cy="485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3F615A-58C8-9119-C16A-87A661BFA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5401" y="446667"/>
                <a:ext cx="0" cy="346647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627E44-6ADA-276E-1BDA-DE99FAFDAAE3}"/>
                  </a:ext>
                </a:extLst>
              </p:cNvPr>
              <p:cNvCxnSpPr/>
              <p:nvPr/>
            </p:nvCxnSpPr>
            <p:spPr>
              <a:xfrm flipH="1">
                <a:off x="2326943" y="955336"/>
                <a:ext cx="2929812" cy="292981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7E9702-3558-F839-CBC7-CEFC3BD8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077" y="3166690"/>
                <a:ext cx="7773961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B870AFD-E154-97D9-C44E-09F118904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051FFF04-2E44-4343-AC05-200159DE5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279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4813527-2A91-FAD1-3405-1FEC3ED29A7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B70D0F0-7D57-45AB-A3E4-CED51A733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500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0D4AA0D-4848-E511-0B89-5D99CB38964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A83C4AA1-20B0-4A41-9E34-7710C07FA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28" b="-46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6115EDD-5356-DF47-3721-040229515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15A23EF-B586-40CF-B528-528684C522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30612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E7BEFC-8F3E-59E4-494D-D774A3865AAB}"/>
                  </a:ext>
                </a:extLst>
              </p:cNvPr>
              <p:cNvCxnSpPr/>
              <p:nvPr/>
            </p:nvCxnSpPr>
            <p:spPr>
              <a:xfrm flipV="1">
                <a:off x="5763016" y="1387762"/>
                <a:ext cx="166433" cy="434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F59DF4F-FDD5-E8C0-773C-FF2AB96F1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9895BF88-B9C0-4E9E-8220-811ED66114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667" b="-302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DEDF01-DEBB-1EE6-B680-DEABA1154886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3DA8E67-BB84-42F0-9C8A-3C590656E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953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42F9D0-E46D-9CDE-C6C6-CB0AFD500DF6}"/>
                </a:ext>
              </a:extLst>
            </p:cNvPr>
            <p:cNvGrpSpPr/>
            <p:nvPr/>
          </p:nvGrpSpPr>
          <p:grpSpPr>
            <a:xfrm>
              <a:off x="10204302" y="3750499"/>
              <a:ext cx="1096194" cy="797225"/>
              <a:chOff x="10204301" y="3725841"/>
              <a:chExt cx="1330457" cy="1146342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0CF5B21-B2DB-9E8A-AA10-3ABE6988F6FE}"/>
                  </a:ext>
                </a:extLst>
              </p:cNvPr>
              <p:cNvSpPr/>
              <p:nvPr/>
            </p:nvSpPr>
            <p:spPr>
              <a:xfrm rot="4458677">
                <a:off x="10296359" y="3633783"/>
                <a:ext cx="1146342" cy="133045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169C78D-F698-9341-FE89-77E9CE88F72E}"/>
                  </a:ext>
                </a:extLst>
              </p:cNvPr>
              <p:cNvSpPr/>
              <p:nvPr/>
            </p:nvSpPr>
            <p:spPr>
              <a:xfrm>
                <a:off x="10286879" y="3818850"/>
                <a:ext cx="1160665" cy="90470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5EB64FE-14C0-327C-B77D-5A96CE687094}"/>
                  </a:ext>
                </a:extLst>
              </p:cNvPr>
              <p:cNvSpPr/>
              <p:nvPr/>
            </p:nvSpPr>
            <p:spPr>
              <a:xfrm>
                <a:off x="10342204" y="3910829"/>
                <a:ext cx="1126233" cy="87559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/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/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E8687B3-009D-B36E-A5F8-ED1A7B96452E}"/>
              </a:ext>
            </a:extLst>
          </p:cNvPr>
          <p:cNvSpPr txBox="1"/>
          <p:nvPr/>
        </p:nvSpPr>
        <p:spPr>
          <a:xfrm>
            <a:off x="400010" y="1737555"/>
            <a:ext cx="28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state is “lost” or “created” as time evolves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2BE8D6-1184-1ECC-959C-B6C60F8DC5DC}"/>
              </a:ext>
            </a:extLst>
          </p:cNvPr>
          <p:cNvSpPr txBox="1"/>
          <p:nvPr/>
        </p:nvSpPr>
        <p:spPr>
          <a:xfrm>
            <a:off x="3269725" y="1774598"/>
            <a:ext cx="33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(Minus sign to match convention)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/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9900"/>
                    </a:solidFill>
                  </a:rPr>
                  <a:t>Variation of the action measures the flow of states (physical).  Variation = 0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rgbClr val="009900"/>
                    </a:solidFill>
                    <a:sym typeface="Wingdings" panose="05000000000000000000" pitchFamily="2" charset="2"/>
                  </a:rPr>
                  <a:t> flow of states tangent to the path.</a:t>
                </a:r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blipFill>
                <a:blip r:embed="rId13"/>
                <a:stretch>
                  <a:fillRect t="-5839" r="-161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E53F46-2123-1EB9-599C-3EE41770C73F}"/>
              </a:ext>
            </a:extLst>
          </p:cNvPr>
          <p:cNvCxnSpPr/>
          <p:nvPr/>
        </p:nvCxnSpPr>
        <p:spPr>
          <a:xfrm>
            <a:off x="941033" y="861134"/>
            <a:ext cx="159798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824AE-7318-20A3-81B5-1B182F67022A}"/>
              </a:ext>
            </a:extLst>
          </p:cNvPr>
          <p:cNvSpPr txBox="1"/>
          <p:nvPr/>
        </p:nvSpPr>
        <p:spPr>
          <a:xfrm>
            <a:off x="645786" y="56149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09A9D8-0457-B65C-1D1F-951CAF4130B4}"/>
              </a:ext>
            </a:extLst>
          </p:cNvPr>
          <p:cNvCxnSpPr>
            <a:cxnSpLocks/>
          </p:cNvCxnSpPr>
          <p:nvPr/>
        </p:nvCxnSpPr>
        <p:spPr>
          <a:xfrm flipH="1">
            <a:off x="9037468" y="1090853"/>
            <a:ext cx="271386" cy="20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11ECEE-0F64-E313-BE68-E8A47D1ED4CB}"/>
              </a:ext>
            </a:extLst>
          </p:cNvPr>
          <p:cNvSpPr txBox="1"/>
          <p:nvPr/>
        </p:nvSpPr>
        <p:spPr>
          <a:xfrm>
            <a:off x="9308854" y="7566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84CFF-C5D6-8115-EE07-128E78434608}"/>
              </a:ext>
            </a:extLst>
          </p:cNvPr>
          <p:cNvSpPr txBox="1"/>
          <p:nvPr/>
        </p:nvSpPr>
        <p:spPr>
          <a:xfrm>
            <a:off x="9369322" y="1853037"/>
            <a:ext cx="2485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13</a:t>
            </a:r>
            <a:r>
              <a:rPr lang="en-US" dirty="0"/>
              <a:t>, 12138 (2023)</a:t>
            </a:r>
          </a:p>
        </p:txBody>
      </p:sp>
    </p:spTree>
    <p:extLst>
      <p:ext uri="{BB962C8B-B14F-4D97-AF65-F5344CB8AC3E}">
        <p14:creationId xmlns:p14="http://schemas.microsoft.com/office/powerpoint/2010/main" val="127636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41273</TotalTime>
  <Words>5789</Words>
  <Application>Microsoft Office PowerPoint</Application>
  <PresentationFormat>Widescreen</PresentationFormat>
  <Paragraphs>1018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Arial Rounded MT Bold</vt:lpstr>
      <vt:lpstr>Calibri</vt:lpstr>
      <vt:lpstr>Calibri Light</vt:lpstr>
      <vt:lpstr>Cambria Math</vt:lpstr>
      <vt:lpstr>Office Theme</vt:lpstr>
      <vt:lpstr>The Assumptions of Physics 2023-24 status</vt:lpstr>
      <vt:lpstr>About the project</vt:lpstr>
      <vt:lpstr>Different approach to the foundations of physics</vt:lpstr>
      <vt:lpstr>PowerPoint Presentation</vt:lpstr>
      <vt:lpstr>PowerPoint Presentation</vt:lpstr>
      <vt:lpstr>PowerPoint Presentation</vt:lpstr>
      <vt:lpstr>Reverse Physics: Classical mechanics</vt:lpstr>
      <vt:lpstr>7 equivalent characterizations of Hamiltonian mechanics</vt:lpstr>
      <vt:lpstr>Reversing the principle of least action</vt:lpstr>
      <vt:lpstr>Reversing phase-space</vt:lpstr>
      <vt:lpstr>Massive particles under potential forces</vt:lpstr>
      <vt:lpstr>Relativistic mechanics</vt:lpstr>
      <vt:lpstr>Assumptions of classical mechanics</vt:lpstr>
      <vt:lpstr>Reverse physics gives us links between theories</vt:lpstr>
      <vt:lpstr>Reverse Physics: Thermodynamics</vt:lpstr>
      <vt:lpstr>Shannon entropy as variability</vt:lpstr>
      <vt:lpstr>Shannon entropy as variability</vt:lpstr>
      <vt:lpstr>Entropy as logarithm of evolutions</vt:lpstr>
      <vt:lpstr>Entropy as logarithm of evolutions</vt:lpstr>
      <vt:lpstr>“Reversing” thermodynamics</vt:lpstr>
      <vt:lpstr>3rd law and principle of maximal description</vt:lpstr>
      <vt:lpstr>PowerPoint Presentation</vt:lpstr>
      <vt:lpstr>3rd law of thermodynamics and uncertainty principle</vt:lpstr>
      <vt:lpstr>Reverse Physics: Quantum mechanics</vt:lpstr>
      <vt:lpstr>Quantum mechanics as irreducibility</vt:lpstr>
      <vt:lpstr>PowerPoint Presentation</vt:lpstr>
      <vt:lpstr>PowerPoint Presentation</vt:lpstr>
      <vt:lpstr>Entropic nature of physical theories</vt:lpstr>
      <vt:lpstr>PowerPoint Presentation</vt:lpstr>
      <vt:lpstr>PowerPoint Presentation</vt:lpstr>
      <vt:lpstr>Unphysicality of Hilbert spaces</vt:lpstr>
      <vt:lpstr>QM postulates revisited</vt:lpstr>
      <vt:lpstr>What about field theories?</vt:lpstr>
      <vt:lpstr>Physical mathematics </vt:lpstr>
      <vt:lpstr>PowerPoint Presentation</vt:lpstr>
      <vt:lpstr>Physical mathematics</vt:lpstr>
      <vt:lpstr>Examples: symplectic space and probability spaces</vt:lpstr>
      <vt:lpstr>PowerPoint Presentation</vt:lpstr>
      <vt:lpstr>Logic of experimental verifiability</vt:lpstr>
      <vt:lpstr>Topology and σ-algebra</vt:lpstr>
      <vt:lpstr>Quantities and ordering</vt:lpstr>
      <vt:lpstr>PowerPoint Presentation</vt:lpstr>
      <vt:lpstr>Information granularity</vt:lpstr>
      <vt:lpstr>Need for non-additive measure</vt:lpstr>
      <vt:lpstr>Differentiability in math</vt:lpstr>
      <vt:lpstr>Differentiability in physics</vt:lpstr>
      <vt:lpstr>Differentiability: forms and linear functionals</vt:lpstr>
      <vt:lpstr>PowerPoint Presentation</vt:lpstr>
      <vt:lpstr>States and processes</vt:lpstr>
      <vt:lpstr>Wrapping it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175</cp:revision>
  <dcterms:created xsi:type="dcterms:W3CDTF">2021-04-07T15:17:47Z</dcterms:created>
  <dcterms:modified xsi:type="dcterms:W3CDTF">2024-03-28T18:04:27Z</dcterms:modified>
</cp:coreProperties>
</file>